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tags/tag28.xml" ContentType="application/vnd.openxmlformats-officedocument.presentationml.tags+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ags/tag29.xml" ContentType="application/vnd.openxmlformats-officedocument.presentationml.tags+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ags/tag30.xml" ContentType="application/vnd.openxmlformats-officedocument.presentationml.tags+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18.xml" ContentType="application/vnd.openxmlformats-officedocument.presentationml.notesSlide+xml"/>
  <Override PartName="/ppt/tags/tag49.xml" ContentType="application/vnd.openxmlformats-officedocument.presentationml.tags+xml"/>
  <Override PartName="/ppt/notesSlides/notesSlide19.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20.xml" ContentType="application/vnd.openxmlformats-officedocument.presentationml.notesSlide+xml"/>
  <Override PartName="/ppt/tags/tag56.xml" ContentType="application/vnd.openxmlformats-officedocument.presentationml.tags+xml"/>
  <Override PartName="/ppt/notesSlides/notesSlide21.xml" ContentType="application/vnd.openxmlformats-officedocument.presentationml.notesSlide+xml"/>
  <Override PartName="/ppt/tags/tag57.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58.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59.xml" ContentType="application/vnd.openxmlformats-officedocument.presentationml.tags+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Lst>
  <p:notesMasterIdLst>
    <p:notesMasterId r:id="rId111"/>
  </p:notesMasterIdLst>
  <p:handoutMasterIdLst>
    <p:handoutMasterId r:id="rId112"/>
  </p:handoutMasterIdLst>
  <p:sldIdLst>
    <p:sldId id="1382" r:id="rId5"/>
    <p:sldId id="1506" r:id="rId6"/>
    <p:sldId id="1423" r:id="rId7"/>
    <p:sldId id="1394" r:id="rId8"/>
    <p:sldId id="1378" r:id="rId9"/>
    <p:sldId id="1528" r:id="rId10"/>
    <p:sldId id="1529" r:id="rId11"/>
    <p:sldId id="1366" r:id="rId12"/>
    <p:sldId id="1530" r:id="rId13"/>
    <p:sldId id="1605" r:id="rId14"/>
    <p:sldId id="1493" r:id="rId15"/>
    <p:sldId id="350" r:id="rId16"/>
    <p:sldId id="1568" r:id="rId17"/>
    <p:sldId id="1461" r:id="rId18"/>
    <p:sldId id="1500" r:id="rId19"/>
    <p:sldId id="1404" r:id="rId20"/>
    <p:sldId id="1427" r:id="rId21"/>
    <p:sldId id="1502" r:id="rId22"/>
    <p:sldId id="1503" r:id="rId23"/>
    <p:sldId id="1504" r:id="rId24"/>
    <p:sldId id="1494" r:id="rId25"/>
    <p:sldId id="1459" r:id="rId26"/>
    <p:sldId id="1551" r:id="rId27"/>
    <p:sldId id="1388" r:id="rId28"/>
    <p:sldId id="1392" r:id="rId29"/>
    <p:sldId id="1542" r:id="rId30"/>
    <p:sldId id="1556" r:id="rId31"/>
    <p:sldId id="1578" r:id="rId32"/>
    <p:sldId id="1546" r:id="rId33"/>
    <p:sldId id="1564" r:id="rId34"/>
    <p:sldId id="1563" r:id="rId35"/>
    <p:sldId id="1567" r:id="rId36"/>
    <p:sldId id="1566" r:id="rId37"/>
    <p:sldId id="256" r:id="rId38"/>
    <p:sldId id="1544" r:id="rId39"/>
    <p:sldId id="1347" r:id="rId40"/>
    <p:sldId id="1348" r:id="rId41"/>
    <p:sldId id="1547" r:id="rId42"/>
    <p:sldId id="1548" r:id="rId43"/>
    <p:sldId id="1541" r:id="rId44"/>
    <p:sldId id="1496" r:id="rId45"/>
    <p:sldId id="1478" r:id="rId46"/>
    <p:sldId id="1501" r:id="rId47"/>
    <p:sldId id="1497" r:id="rId48"/>
    <p:sldId id="1575" r:id="rId49"/>
    <p:sldId id="1576" r:id="rId50"/>
    <p:sldId id="1472" r:id="rId51"/>
    <p:sldId id="1571" r:id="rId52"/>
    <p:sldId id="1430" r:id="rId53"/>
    <p:sldId id="1431" r:id="rId54"/>
    <p:sldId id="1444" r:id="rId55"/>
    <p:sldId id="1577" r:id="rId56"/>
    <p:sldId id="1607" r:id="rId57"/>
    <p:sldId id="1608" r:id="rId58"/>
    <p:sldId id="1452" r:id="rId59"/>
    <p:sldId id="1445" r:id="rId60"/>
    <p:sldId id="1446" r:id="rId61"/>
    <p:sldId id="1425" r:id="rId62"/>
    <p:sldId id="1447" r:id="rId63"/>
    <p:sldId id="1555" r:id="rId64"/>
    <p:sldId id="1606" r:id="rId65"/>
    <p:sldId id="1538" r:id="rId66"/>
    <p:sldId id="1536" r:id="rId67"/>
    <p:sldId id="1581" r:id="rId68"/>
    <p:sldId id="1582" r:id="rId69"/>
    <p:sldId id="1507" r:id="rId70"/>
    <p:sldId id="1508" r:id="rId71"/>
    <p:sldId id="1509" r:id="rId72"/>
    <p:sldId id="1549" r:id="rId73"/>
    <p:sldId id="1489" r:id="rId74"/>
    <p:sldId id="1574" r:id="rId75"/>
    <p:sldId id="1512" r:id="rId76"/>
    <p:sldId id="1521" r:id="rId77"/>
    <p:sldId id="1516" r:id="rId78"/>
    <p:sldId id="1515" r:id="rId79"/>
    <p:sldId id="1522" r:id="rId80"/>
    <p:sldId id="1527" r:id="rId81"/>
    <p:sldId id="1579" r:id="rId82"/>
    <p:sldId id="1524" r:id="rId83"/>
    <p:sldId id="1580" r:id="rId84"/>
    <p:sldId id="1526" r:id="rId85"/>
    <p:sldId id="1519" r:id="rId86"/>
    <p:sldId id="1602" r:id="rId87"/>
    <p:sldId id="1603" r:id="rId88"/>
    <p:sldId id="1604" r:id="rId89"/>
    <p:sldId id="1467" r:id="rId90"/>
    <p:sldId id="1383" r:id="rId91"/>
    <p:sldId id="294" r:id="rId92"/>
    <p:sldId id="1421" r:id="rId93"/>
    <p:sldId id="1468" r:id="rId94"/>
    <p:sldId id="1469" r:id="rId95"/>
    <p:sldId id="303" r:id="rId96"/>
    <p:sldId id="296" r:id="rId97"/>
    <p:sldId id="304" r:id="rId98"/>
    <p:sldId id="1385" r:id="rId99"/>
    <p:sldId id="305" r:id="rId100"/>
    <p:sldId id="1533" r:id="rId101"/>
    <p:sldId id="1587" r:id="rId102"/>
    <p:sldId id="1471" r:id="rId103"/>
    <p:sldId id="1609" r:id="rId104"/>
    <p:sldId id="1584" r:id="rId105"/>
    <p:sldId id="1585" r:id="rId106"/>
    <p:sldId id="1588" r:id="rId107"/>
    <p:sldId id="1610" r:id="rId108"/>
    <p:sldId id="1611" r:id="rId109"/>
    <p:sldId id="1612" r:id="rId110"/>
  </p:sldIdLst>
  <p:sldSz cx="12192000" cy="6858000"/>
  <p:notesSz cx="6797675" cy="9926638"/>
  <p:custDataLst>
    <p:tags r:id="rId113"/>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inleitung" id="{0CA6B9D5-62E1-4502-AED8-723338D82B88}">
          <p14:sldIdLst>
            <p14:sldId id="1382"/>
            <p14:sldId id="1506"/>
            <p14:sldId id="1423"/>
          </p14:sldIdLst>
        </p14:section>
        <p14:section name="Unser Beratungsansatz" id="{05C31672-07BC-48B9-9F14-6ADD4420E33A}">
          <p14:sldIdLst>
            <p14:sldId id="1394"/>
            <p14:sldId id="1378"/>
          </p14:sldIdLst>
        </p14:section>
        <p14:section name="Über die Bank WIR" id="{79869938-42C3-48E1-8032-C021222C8312}">
          <p14:sldIdLst>
            <p14:sldId id="1528"/>
            <p14:sldId id="1529"/>
            <p14:sldId id="1366"/>
            <p14:sldId id="1530"/>
            <p14:sldId id="1605"/>
          </p14:sldIdLst>
        </p14:section>
        <p14:section name="WIR – das Netzwerk" id="{569A3868-14F1-47A0-8EDC-BA61A6093453}">
          <p14:sldIdLst>
            <p14:sldId id="1493"/>
            <p14:sldId id="350"/>
            <p14:sldId id="1568"/>
          </p14:sldIdLst>
        </p14:section>
        <p14:section name="WIR – die Währung" id="{25EC9E2A-385F-472B-BFAA-146D5A230B5F}">
          <p14:sldIdLst>
            <p14:sldId id="1461"/>
          </p14:sldIdLst>
        </p14:section>
        <p14:section name="Mit WIR arbeiten" id="{75591395-EB4F-495F-B2D7-38C1F2835949}">
          <p14:sldIdLst>
            <p14:sldId id="1500"/>
            <p14:sldId id="1404"/>
            <p14:sldId id="1427"/>
            <p14:sldId id="1502"/>
            <p14:sldId id="1503"/>
            <p14:sldId id="1504"/>
            <p14:sldId id="1494"/>
            <p14:sldId id="1459"/>
            <p14:sldId id="1551"/>
            <p14:sldId id="1388"/>
            <p14:sldId id="1392"/>
            <p14:sldId id="1542"/>
            <p14:sldId id="1556"/>
            <p14:sldId id="1578"/>
            <p14:sldId id="1546"/>
            <p14:sldId id="1564"/>
            <p14:sldId id="1563"/>
            <p14:sldId id="1567"/>
            <p14:sldId id="1566"/>
            <p14:sldId id="256"/>
            <p14:sldId id="1544"/>
            <p14:sldId id="1347"/>
            <p14:sldId id="1348"/>
            <p14:sldId id="1547"/>
            <p14:sldId id="1548"/>
            <p14:sldId id="1541"/>
          </p14:sldIdLst>
        </p14:section>
        <p14:section name="KMU-Paket" id="{4D63FD7A-77D4-4EA1-B181-A7263020F06C}">
          <p14:sldIdLst>
            <p14:sldId id="1496"/>
            <p14:sldId id="1478"/>
            <p14:sldId id="1501"/>
          </p14:sldIdLst>
        </p14:section>
        <p14:section name="Bank-Produkte" id="{77EDA940-66B9-4D22-93A1-195DE8E959D8}">
          <p14:sldIdLst>
            <p14:sldId id="1497"/>
            <p14:sldId id="1575"/>
            <p14:sldId id="1576"/>
            <p14:sldId id="1472"/>
            <p14:sldId id="1571"/>
            <p14:sldId id="1430"/>
            <p14:sldId id="1431"/>
            <p14:sldId id="1444"/>
            <p14:sldId id="1577"/>
            <p14:sldId id="1607"/>
            <p14:sldId id="1608"/>
            <p14:sldId id="1452"/>
            <p14:sldId id="1445"/>
            <p14:sldId id="1446"/>
            <p14:sldId id="1425"/>
            <p14:sldId id="1447"/>
            <p14:sldId id="1555"/>
            <p14:sldId id="1606"/>
            <p14:sldId id="1538"/>
            <p14:sldId id="1536"/>
            <p14:sldId id="1581"/>
            <p14:sldId id="1582"/>
          </p14:sldIdLst>
        </p14:section>
        <p14:section name="CHF-Banking" id="{833ECAEE-C1ED-400B-8AB3-999A0F618B38}">
          <p14:sldIdLst>
            <p14:sldId id="1507"/>
            <p14:sldId id="1508"/>
            <p14:sldId id="1509"/>
            <p14:sldId id="1549"/>
            <p14:sldId id="1489"/>
            <p14:sldId id="1574"/>
          </p14:sldIdLst>
        </p14:section>
        <p14:section name="Produktpartnerschaften" id="{8D64FE70-57A0-45F7-8B68-39BBD9F54D39}">
          <p14:sldIdLst/>
        </p14:section>
        <p14:section name="FX Trading" id="{FCAAC2CA-8106-4D8A-9ABC-A25557C291D2}">
          <p14:sldIdLst>
            <p14:sldId id="1512"/>
            <p14:sldId id="1521"/>
            <p14:sldId id="1516"/>
            <p14:sldId id="1515"/>
            <p14:sldId id="1522"/>
            <p14:sldId id="1527"/>
            <p14:sldId id="1579"/>
            <p14:sldId id="1524"/>
            <p14:sldId id="1580"/>
            <p14:sldId id="1526"/>
            <p14:sldId id="1519"/>
            <p14:sldId id="1602"/>
            <p14:sldId id="1603"/>
            <p14:sldId id="1604"/>
          </p14:sldIdLst>
        </p14:section>
        <p14:section name="Hausheld" id="{73F8C8D5-4E8B-4E0F-BC96-AFC06B30C22E}">
          <p14:sldIdLst>
            <p14:sldId id="1467"/>
            <p14:sldId id="1383"/>
            <p14:sldId id="294"/>
            <p14:sldId id="1421"/>
            <p14:sldId id="1468"/>
            <p14:sldId id="1469"/>
            <p14:sldId id="303"/>
            <p14:sldId id="296"/>
            <p14:sldId id="304"/>
            <p14:sldId id="1385"/>
            <p14:sldId id="305"/>
            <p14:sldId id="1533"/>
          </p14:sldIdLst>
        </p14:section>
        <p14:section name="VIAC" id="{4B620377-8EE0-4FDD-A9C4-BAC50353F2BA}">
          <p14:sldIdLst>
            <p14:sldId id="1587"/>
            <p14:sldId id="1471"/>
            <p14:sldId id="1609"/>
            <p14:sldId id="1584"/>
            <p14:sldId id="1585"/>
            <p14:sldId id="1588"/>
            <p14:sldId id="1610"/>
            <p14:sldId id="1611"/>
            <p14:sldId id="1612"/>
          </p14:sldIdLst>
        </p14:section>
      </p14:sectionLst>
    </p:ext>
    <p:ext uri="{EFAFB233-063F-42B5-8137-9DF3F51BA10A}">
      <p15:sldGuideLst xmlns:p15="http://schemas.microsoft.com/office/powerpoint/2012/main">
        <p15:guide id="1" orient="horz" pos="2591" userDrawn="1">
          <p15:clr>
            <a:srgbClr val="A4A3A4"/>
          </p15:clr>
        </p15:guide>
        <p15:guide id="2" pos="384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5194109-63B2-A407-D092-FF45B20DF695}" name="Brunner Jacqueline" initials="JB" userId="S::Jacqueline.Brunner@wir.ch::ea8f144c-aa67-40e4-8303-e5bea3f9da9a" providerId="AD"/>
  <p188:author id="{437F2D64-1AE5-F360-34D4-BCD641595B19}" name="Haslebacher André" initials="HA" userId="S::Andre.Haslebacher@wir.ch::5053730f-19ee-4020-b505-ad4876b800d0" providerId="AD"/>
  <p188:author id="{C8E5036D-CAC6-88D8-E4DF-1D74B7ADADF0}" name="Hess Daniel" initials="HD" userId="S::daniel.hess@wir.ch::81f7b46d-f428-49ed-9b76-68aff307b8df" providerId="AD"/>
  <p188:author id="{295EB19D-12FA-954D-3387-DE472381419C}" name="Hess Daniel" initials="HD" userId="S::Daniel.Hess@wir.ch::81f7b46d-f428-49ed-9b76-68aff307b8df" providerId="AD"/>
  <p188:author id="{0C4850CD-91BC-732B-1985-E5CD293CE674}" name="Meyer Eliane" initials="ME" userId="S::eliane.meyer@wir.ch::0292f837-96c1-43b2-97f9-da326459e91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feifer Matthias" initials="PM"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889D"/>
    <a:srgbClr val="28828B"/>
    <a:srgbClr val="EDF1D1"/>
    <a:srgbClr val="A5BB1A"/>
    <a:srgbClr val="E6140A"/>
    <a:srgbClr val="D4E6E8"/>
    <a:srgbClr val="A0C8CC"/>
    <a:srgbClr val="82B6BC"/>
    <a:srgbClr val="68A7AE"/>
    <a:srgbClr val="7EB4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F78B8A-36BA-47C9-A599-350F031A837B}" v="147" dt="2024-10-31T16:36:40.894"/>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8" d="100"/>
          <a:sy n="128" d="100"/>
        </p:scale>
        <p:origin x="156" y="420"/>
      </p:cViewPr>
      <p:guideLst>
        <p:guide orient="horz" pos="2591"/>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heme" Target="theme/theme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handoutMaster" Target="handoutMasters/handoutMaster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tags" Target="tags/tag1.xml"/><Relationship Id="rId118"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commentAuthors" Target="commentAuthors.xml"/><Relationship Id="rId119" Type="http://schemas.microsoft.com/office/2016/11/relationships/changesInfo" Target="changesInfos/changesInfo1.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microsoft.com/office/2018/10/relationships/authors" Target="author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notesMaster" Target="notesMasters/notes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slebacher André" userId="5053730f-19ee-4020-b505-ad4876b800d0" providerId="ADAL" clId="{A1F78B8A-36BA-47C9-A599-350F031A837B}"/>
    <pc:docChg chg="custSel addSld delSld modSld modSection">
      <pc:chgData name="Haslebacher André" userId="5053730f-19ee-4020-b505-ad4876b800d0" providerId="ADAL" clId="{A1F78B8A-36BA-47C9-A599-350F031A837B}" dt="2024-10-31T15:54:18.154" v="1029" actId="47"/>
      <pc:docMkLst>
        <pc:docMk/>
      </pc:docMkLst>
      <pc:sldChg chg="del">
        <pc:chgData name="Haslebacher André" userId="5053730f-19ee-4020-b505-ad4876b800d0" providerId="ADAL" clId="{A1F78B8A-36BA-47C9-A599-350F031A837B}" dt="2024-10-31T15:52:14.718" v="1026" actId="47"/>
        <pc:sldMkLst>
          <pc:docMk/>
          <pc:sldMk cId="3005610236" sldId="1473"/>
        </pc:sldMkLst>
      </pc:sldChg>
      <pc:sldChg chg="del">
        <pc:chgData name="Haslebacher André" userId="5053730f-19ee-4020-b505-ad4876b800d0" providerId="ADAL" clId="{A1F78B8A-36BA-47C9-A599-350F031A837B}" dt="2024-10-31T15:54:16.978" v="1028" actId="47"/>
        <pc:sldMkLst>
          <pc:docMk/>
          <pc:sldMk cId="2125421585" sldId="1531"/>
        </pc:sldMkLst>
      </pc:sldChg>
      <pc:sldChg chg="del">
        <pc:chgData name="Haslebacher André" userId="5053730f-19ee-4020-b505-ad4876b800d0" providerId="ADAL" clId="{A1F78B8A-36BA-47C9-A599-350F031A837B}" dt="2024-10-31T15:54:18.154" v="1029" actId="47"/>
        <pc:sldMkLst>
          <pc:docMk/>
          <pc:sldMk cId="225046565" sldId="1534"/>
        </pc:sldMkLst>
      </pc:sldChg>
      <pc:sldChg chg="modSp mod">
        <pc:chgData name="Haslebacher André" userId="5053730f-19ee-4020-b505-ad4876b800d0" providerId="ADAL" clId="{A1F78B8A-36BA-47C9-A599-350F031A837B}" dt="2024-10-29T09:41:06.655" v="976" actId="6549"/>
        <pc:sldMkLst>
          <pc:docMk/>
          <pc:sldMk cId="3396837520" sldId="1555"/>
        </pc:sldMkLst>
        <pc:spChg chg="mod">
          <ac:chgData name="Haslebacher André" userId="5053730f-19ee-4020-b505-ad4876b800d0" providerId="ADAL" clId="{A1F78B8A-36BA-47C9-A599-350F031A837B}" dt="2024-10-29T09:41:06.655" v="976" actId="6549"/>
          <ac:spMkLst>
            <pc:docMk/>
            <pc:sldMk cId="3396837520" sldId="1555"/>
            <ac:spMk id="52" creationId="{FDF7315F-3B4B-4636-8B50-83F87007B414}"/>
          </ac:spMkLst>
        </pc:spChg>
      </pc:sldChg>
      <pc:sldChg chg="modSp del mod">
        <pc:chgData name="Haslebacher André" userId="5053730f-19ee-4020-b505-ad4876b800d0" providerId="ADAL" clId="{A1F78B8A-36BA-47C9-A599-350F031A837B}" dt="2024-10-21T16:00:28.957" v="409" actId="2696"/>
        <pc:sldMkLst>
          <pc:docMk/>
          <pc:sldMk cId="1716383278" sldId="1569"/>
        </pc:sldMkLst>
        <pc:graphicFrameChg chg="mod">
          <ac:chgData name="Haslebacher André" userId="5053730f-19ee-4020-b505-ad4876b800d0" providerId="ADAL" clId="{A1F78B8A-36BA-47C9-A599-350F031A837B}" dt="2024-10-21T15:53:53.260" v="229" actId="208"/>
          <ac:graphicFrameMkLst>
            <pc:docMk/>
            <pc:sldMk cId="1716383278" sldId="1569"/>
            <ac:graphicFrameMk id="4" creationId="{6B6B3D63-2B3C-FE49-7B94-DCD5DB52CAE4}"/>
          </ac:graphicFrameMkLst>
        </pc:graphicFrameChg>
      </pc:sldChg>
      <pc:sldChg chg="del">
        <pc:chgData name="Haslebacher André" userId="5053730f-19ee-4020-b505-ad4876b800d0" providerId="ADAL" clId="{A1F78B8A-36BA-47C9-A599-350F031A837B}" dt="2024-10-21T16:15:20.517" v="970" actId="2696"/>
        <pc:sldMkLst>
          <pc:docMk/>
          <pc:sldMk cId="2853341858" sldId="1570"/>
        </pc:sldMkLst>
      </pc:sldChg>
      <pc:sldChg chg="del">
        <pc:chgData name="Haslebacher André" userId="5053730f-19ee-4020-b505-ad4876b800d0" providerId="ADAL" clId="{A1F78B8A-36BA-47C9-A599-350F031A837B}" dt="2024-10-31T15:54:15.726" v="1027" actId="47"/>
        <pc:sldMkLst>
          <pc:docMk/>
          <pc:sldMk cId="18793941" sldId="1573"/>
        </pc:sldMkLst>
      </pc:sldChg>
      <pc:sldChg chg="delSp modSp mod">
        <pc:chgData name="Haslebacher André" userId="5053730f-19ee-4020-b505-ad4876b800d0" providerId="ADAL" clId="{A1F78B8A-36BA-47C9-A599-350F031A837B}" dt="2024-10-31T15:50:13.075" v="1025" actId="478"/>
        <pc:sldMkLst>
          <pc:docMk/>
          <pc:sldMk cId="2465858748" sldId="1574"/>
        </pc:sldMkLst>
        <pc:spChg chg="mod">
          <ac:chgData name="Haslebacher André" userId="5053730f-19ee-4020-b505-ad4876b800d0" providerId="ADAL" clId="{A1F78B8A-36BA-47C9-A599-350F031A837B}" dt="2024-10-29T09:42:29.054" v="996" actId="20577"/>
          <ac:spMkLst>
            <pc:docMk/>
            <pc:sldMk cId="2465858748" sldId="1574"/>
            <ac:spMk id="10" creationId="{4E823D25-FF08-4DBB-B5D7-0B7AB45CCDA0}"/>
          </ac:spMkLst>
        </pc:spChg>
        <pc:spChg chg="mod">
          <ac:chgData name="Haslebacher André" userId="5053730f-19ee-4020-b505-ad4876b800d0" providerId="ADAL" clId="{A1F78B8A-36BA-47C9-A599-350F031A837B}" dt="2024-10-29T09:42:35.678" v="1006" actId="20577"/>
          <ac:spMkLst>
            <pc:docMk/>
            <pc:sldMk cId="2465858748" sldId="1574"/>
            <ac:spMk id="14" creationId="{ED4D9550-0F66-426E-B077-2C1BBFFDF74F}"/>
          </ac:spMkLst>
        </pc:spChg>
        <pc:picChg chg="del">
          <ac:chgData name="Haslebacher André" userId="5053730f-19ee-4020-b505-ad4876b800d0" providerId="ADAL" clId="{A1F78B8A-36BA-47C9-A599-350F031A837B}" dt="2024-10-31T15:50:11.006" v="1024" actId="478"/>
          <ac:picMkLst>
            <pc:docMk/>
            <pc:sldMk cId="2465858748" sldId="1574"/>
            <ac:picMk id="25" creationId="{08D807D8-C123-45F1-9472-177BF53CC228}"/>
          </ac:picMkLst>
        </pc:picChg>
        <pc:picChg chg="del">
          <ac:chgData name="Haslebacher André" userId="5053730f-19ee-4020-b505-ad4876b800d0" providerId="ADAL" clId="{A1F78B8A-36BA-47C9-A599-350F031A837B}" dt="2024-10-31T15:50:13.075" v="1025" actId="478"/>
          <ac:picMkLst>
            <pc:docMk/>
            <pc:sldMk cId="2465858748" sldId="1574"/>
            <ac:picMk id="27" creationId="{493CEABC-504E-4160-B7F4-B310DC249E9D}"/>
          </ac:picMkLst>
        </pc:picChg>
      </pc:sldChg>
      <pc:sldChg chg="modSp mod">
        <pc:chgData name="Haslebacher André" userId="5053730f-19ee-4020-b505-ad4876b800d0" providerId="ADAL" clId="{A1F78B8A-36BA-47C9-A599-350F031A837B}" dt="2024-10-29T09:41:35.088" v="992" actId="20577"/>
        <pc:sldMkLst>
          <pc:docMk/>
          <pc:sldMk cId="256483020" sldId="1606"/>
        </pc:sldMkLst>
        <pc:graphicFrameChg chg="modGraphic">
          <ac:chgData name="Haslebacher André" userId="5053730f-19ee-4020-b505-ad4876b800d0" providerId="ADAL" clId="{A1F78B8A-36BA-47C9-A599-350F031A837B}" dt="2024-10-29T09:41:35.088" v="992" actId="20577"/>
          <ac:graphicFrameMkLst>
            <pc:docMk/>
            <pc:sldMk cId="256483020" sldId="1606"/>
            <ac:graphicFrameMk id="11" creationId="{5E7C12EF-C52E-3037-FD4A-48F7CB8444E4}"/>
          </ac:graphicFrameMkLst>
        </pc:graphicFrameChg>
      </pc:sldChg>
      <pc:sldChg chg="addSp delSp modSp add mod">
        <pc:chgData name="Haslebacher André" userId="5053730f-19ee-4020-b505-ad4876b800d0" providerId="ADAL" clId="{A1F78B8A-36BA-47C9-A599-350F031A837B}" dt="2024-10-29T10:28:50.580" v="1023" actId="166"/>
        <pc:sldMkLst>
          <pc:docMk/>
          <pc:sldMk cId="2654593184" sldId="1607"/>
        </pc:sldMkLst>
        <pc:spChg chg="mod ord">
          <ac:chgData name="Haslebacher André" userId="5053730f-19ee-4020-b505-ad4876b800d0" providerId="ADAL" clId="{A1F78B8A-36BA-47C9-A599-350F031A837B}" dt="2024-10-29T10:28:39.210" v="1016" actId="1038"/>
          <ac:spMkLst>
            <pc:docMk/>
            <pc:sldMk cId="2654593184" sldId="1607"/>
            <ac:spMk id="15" creationId="{53081757-5CEA-1D2E-97A0-3CC072761887}"/>
          </ac:spMkLst>
        </pc:spChg>
        <pc:spChg chg="mod">
          <ac:chgData name="Haslebacher André" userId="5053730f-19ee-4020-b505-ad4876b800d0" providerId="ADAL" clId="{A1F78B8A-36BA-47C9-A599-350F031A837B}" dt="2024-10-21T16:00:50.463" v="411" actId="20577"/>
          <ac:spMkLst>
            <pc:docMk/>
            <pc:sldMk cId="2654593184" sldId="1607"/>
            <ac:spMk id="17" creationId="{8D1DD814-BC4F-F722-366D-56A4692B1B28}"/>
          </ac:spMkLst>
        </pc:spChg>
        <pc:spChg chg="mod">
          <ac:chgData name="Haslebacher André" userId="5053730f-19ee-4020-b505-ad4876b800d0" providerId="ADAL" clId="{A1F78B8A-36BA-47C9-A599-350F031A837B}" dt="2024-10-21T16:01:42.812" v="417" actId="2711"/>
          <ac:spMkLst>
            <pc:docMk/>
            <pc:sldMk cId="2654593184" sldId="1607"/>
            <ac:spMk id="19" creationId="{B664A4D2-B668-34FC-6C95-72EF167F4CFC}"/>
          </ac:spMkLst>
        </pc:spChg>
        <pc:spChg chg="mod ord">
          <ac:chgData name="Haslebacher André" userId="5053730f-19ee-4020-b505-ad4876b800d0" providerId="ADAL" clId="{A1F78B8A-36BA-47C9-A599-350F031A837B}" dt="2024-10-29T10:28:44.162" v="1022" actId="1036"/>
          <ac:spMkLst>
            <pc:docMk/>
            <pc:sldMk cId="2654593184" sldId="1607"/>
            <ac:spMk id="20" creationId="{7D49C46B-CDBD-A53E-9822-8E95EFBED94E}"/>
          </ac:spMkLst>
        </pc:spChg>
        <pc:spChg chg="mod">
          <ac:chgData name="Haslebacher André" userId="5053730f-19ee-4020-b505-ad4876b800d0" providerId="ADAL" clId="{A1F78B8A-36BA-47C9-A599-350F031A837B}" dt="2024-10-21T16:04:03.041" v="581" actId="20577"/>
          <ac:spMkLst>
            <pc:docMk/>
            <pc:sldMk cId="2654593184" sldId="1607"/>
            <ac:spMk id="21" creationId="{2EB38F40-C965-9B83-CA57-CA690C1F7A5D}"/>
          </ac:spMkLst>
        </pc:spChg>
        <pc:spChg chg="mod">
          <ac:chgData name="Haslebacher André" userId="5053730f-19ee-4020-b505-ad4876b800d0" providerId="ADAL" clId="{A1F78B8A-36BA-47C9-A599-350F031A837B}" dt="2024-10-21T15:57:15.288" v="345" actId="1036"/>
          <ac:spMkLst>
            <pc:docMk/>
            <pc:sldMk cId="2654593184" sldId="1607"/>
            <ac:spMk id="30" creationId="{B72505CF-E289-E403-9DB9-17063B08E246}"/>
          </ac:spMkLst>
        </pc:spChg>
        <pc:spChg chg="mod">
          <ac:chgData name="Haslebacher André" userId="5053730f-19ee-4020-b505-ad4876b800d0" providerId="ADAL" clId="{A1F78B8A-36BA-47C9-A599-350F031A837B}" dt="2024-10-21T15:57:46.928" v="387" actId="1035"/>
          <ac:spMkLst>
            <pc:docMk/>
            <pc:sldMk cId="2654593184" sldId="1607"/>
            <ac:spMk id="35" creationId="{807B9326-F4F8-35D2-4095-3B1848BCA8FB}"/>
          </ac:spMkLst>
        </pc:spChg>
        <pc:graphicFrameChg chg="del">
          <ac:chgData name="Haslebacher André" userId="5053730f-19ee-4020-b505-ad4876b800d0" providerId="ADAL" clId="{A1F78B8A-36BA-47C9-A599-350F031A837B}" dt="2024-10-21T15:49:34.724" v="2" actId="478"/>
          <ac:graphicFrameMkLst>
            <pc:docMk/>
            <pc:sldMk cId="2654593184" sldId="1607"/>
            <ac:graphicFrameMk id="4" creationId="{817E0B2D-5497-C16D-352A-90D3DD4751FF}"/>
          </ac:graphicFrameMkLst>
        </pc:graphicFrameChg>
        <pc:graphicFrameChg chg="add mod ord">
          <ac:chgData name="Haslebacher André" userId="5053730f-19ee-4020-b505-ad4876b800d0" providerId="ADAL" clId="{A1F78B8A-36BA-47C9-A599-350F031A837B}" dt="2024-10-29T10:28:50.580" v="1023" actId="166"/>
          <ac:graphicFrameMkLst>
            <pc:docMk/>
            <pc:sldMk cId="2654593184" sldId="1607"/>
            <ac:graphicFrameMk id="5" creationId="{6B6B3D63-2B3C-FE49-7B94-DCD5DB52CAE4}"/>
          </ac:graphicFrameMkLst>
        </pc:graphicFrameChg>
        <pc:picChg chg="mod">
          <ac:chgData name="Haslebacher André" userId="5053730f-19ee-4020-b505-ad4876b800d0" providerId="ADAL" clId="{A1F78B8A-36BA-47C9-A599-350F031A837B}" dt="2024-10-21T15:57:15.288" v="345" actId="1036"/>
          <ac:picMkLst>
            <pc:docMk/>
            <pc:sldMk cId="2654593184" sldId="1607"/>
            <ac:picMk id="29" creationId="{AD584BBD-E120-0580-50C0-443E545C6771}"/>
          </ac:picMkLst>
        </pc:picChg>
        <pc:picChg chg="mod">
          <ac:chgData name="Haslebacher André" userId="5053730f-19ee-4020-b505-ad4876b800d0" providerId="ADAL" clId="{A1F78B8A-36BA-47C9-A599-350F031A837B}" dt="2024-10-21T15:57:46.928" v="387" actId="1035"/>
          <ac:picMkLst>
            <pc:docMk/>
            <pc:sldMk cId="2654593184" sldId="1607"/>
            <ac:picMk id="36" creationId="{E199BF56-DA2F-19FF-5531-BC556B2B96DC}"/>
          </ac:picMkLst>
        </pc:picChg>
      </pc:sldChg>
      <pc:sldChg chg="addSp delSp modSp add mod">
        <pc:chgData name="Haslebacher André" userId="5053730f-19ee-4020-b505-ad4876b800d0" providerId="ADAL" clId="{A1F78B8A-36BA-47C9-A599-350F031A837B}" dt="2024-10-21T16:15:06.077" v="969" actId="20577"/>
        <pc:sldMkLst>
          <pc:docMk/>
          <pc:sldMk cId="2016284888" sldId="1608"/>
        </pc:sldMkLst>
        <pc:spChg chg="mod">
          <ac:chgData name="Haslebacher André" userId="5053730f-19ee-4020-b505-ad4876b800d0" providerId="ADAL" clId="{A1F78B8A-36BA-47C9-A599-350F031A837B}" dt="2024-10-21T16:09:17.902" v="815" actId="1036"/>
          <ac:spMkLst>
            <pc:docMk/>
            <pc:sldMk cId="2016284888" sldId="1608"/>
            <ac:spMk id="4" creationId="{803E21F4-098B-78EA-9068-D0382423EF88}"/>
          </ac:spMkLst>
        </pc:spChg>
        <pc:spChg chg="mod">
          <ac:chgData name="Haslebacher André" userId="5053730f-19ee-4020-b505-ad4876b800d0" providerId="ADAL" clId="{A1F78B8A-36BA-47C9-A599-350F031A837B}" dt="2024-10-21T16:15:06.077" v="969" actId="20577"/>
          <ac:spMkLst>
            <pc:docMk/>
            <pc:sldMk cId="2016284888" sldId="1608"/>
            <ac:spMk id="19" creationId="{2F1796F7-7A62-F1E4-9F64-801CA466946D}"/>
          </ac:spMkLst>
        </pc:spChg>
        <pc:spChg chg="mod">
          <ac:chgData name="Haslebacher André" userId="5053730f-19ee-4020-b505-ad4876b800d0" providerId="ADAL" clId="{A1F78B8A-36BA-47C9-A599-350F031A837B}" dt="2024-10-21T16:15:00.088" v="968" actId="20577"/>
          <ac:spMkLst>
            <pc:docMk/>
            <pc:sldMk cId="2016284888" sldId="1608"/>
            <ac:spMk id="21" creationId="{60B24685-027E-7403-8D05-7D0C61A43D60}"/>
          </ac:spMkLst>
        </pc:spChg>
        <pc:graphicFrameChg chg="add mod ord">
          <ac:chgData name="Haslebacher André" userId="5053730f-19ee-4020-b505-ad4876b800d0" providerId="ADAL" clId="{A1F78B8A-36BA-47C9-A599-350F031A837B}" dt="2024-10-21T16:12:06.494" v="849" actId="2711"/>
          <ac:graphicFrameMkLst>
            <pc:docMk/>
            <pc:sldMk cId="2016284888" sldId="1608"/>
            <ac:graphicFrameMk id="5" creationId="{7C3B654B-AAC9-464D-95E4-ADB3EBE85871}"/>
          </ac:graphicFrameMkLst>
        </pc:graphicFrameChg>
        <pc:graphicFrameChg chg="del">
          <ac:chgData name="Haslebacher André" userId="5053730f-19ee-4020-b505-ad4876b800d0" providerId="ADAL" clId="{A1F78B8A-36BA-47C9-A599-350F031A837B}" dt="2024-10-21T16:05:42.407" v="593" actId="478"/>
          <ac:graphicFrameMkLst>
            <pc:docMk/>
            <pc:sldMk cId="2016284888" sldId="1608"/>
            <ac:graphicFrameMk id="8" creationId="{960FC5C4-965E-D10E-F450-239925D187BD}"/>
          </ac:graphicFrameMkLst>
        </pc:graphicFrameChg>
        <pc:cxnChg chg="mod">
          <ac:chgData name="Haslebacher André" userId="5053730f-19ee-4020-b505-ad4876b800d0" providerId="ADAL" clId="{A1F78B8A-36BA-47C9-A599-350F031A837B}" dt="2024-10-21T16:11:37.119" v="847" actId="14100"/>
          <ac:cxnSpMkLst>
            <pc:docMk/>
            <pc:sldMk cId="2016284888" sldId="1608"/>
            <ac:cxnSpMk id="11" creationId="{4690D4C3-135D-7B73-0CAF-F2E2B7FC2560}"/>
          </ac:cxnSpMkLst>
        </pc:cxnChg>
      </pc:sldChg>
    </pc:docChg>
  </pc:docChgLst>
  <pc:docChgLst>
    <pc:chgData name="Haslebacher André" userId="5053730f-19ee-4020-b505-ad4876b800d0" providerId="ADAL" clId="{3BF85ECA-D4E1-4246-9939-55701DD13F40}"/>
    <pc:docChg chg="undo custSel addSld delSld modSld modSection">
      <pc:chgData name="Haslebacher André" userId="5053730f-19ee-4020-b505-ad4876b800d0" providerId="ADAL" clId="{3BF85ECA-D4E1-4246-9939-55701DD13F40}" dt="2024-10-10T06:58:57.006" v="50"/>
      <pc:docMkLst>
        <pc:docMk/>
      </pc:docMkLst>
      <pc:sldChg chg="modSp add del">
        <pc:chgData name="Haslebacher André" userId="5053730f-19ee-4020-b505-ad4876b800d0" providerId="ADAL" clId="{3BF85ECA-D4E1-4246-9939-55701DD13F40}" dt="2024-10-10T06:58:57.006" v="50"/>
        <pc:sldMkLst>
          <pc:docMk/>
          <pc:sldMk cId="1760794494" sldId="1347"/>
        </pc:sldMkLst>
        <pc:graphicFrameChg chg="mod">
          <ac:chgData name="Haslebacher André" userId="5053730f-19ee-4020-b505-ad4876b800d0" providerId="ADAL" clId="{3BF85ECA-D4E1-4246-9939-55701DD13F40}" dt="2024-10-10T06:58:57.006" v="50"/>
          <ac:graphicFrameMkLst>
            <pc:docMk/>
            <pc:sldMk cId="1760794494" sldId="1347"/>
            <ac:graphicFrameMk id="18" creationId="{E7C3028C-784F-933D-B269-700EA00D6E63}"/>
          </ac:graphicFrameMkLst>
        </pc:graphicFrameChg>
      </pc:sldChg>
      <pc:sldChg chg="add del">
        <pc:chgData name="Haslebacher André" userId="5053730f-19ee-4020-b505-ad4876b800d0" providerId="ADAL" clId="{3BF85ECA-D4E1-4246-9939-55701DD13F40}" dt="2024-10-03T08:41:18.512" v="14" actId="47"/>
        <pc:sldMkLst>
          <pc:docMk/>
          <pc:sldMk cId="662585185" sldId="1348"/>
        </pc:sldMkLst>
      </pc:sldChg>
      <pc:sldChg chg="modSp mod">
        <pc:chgData name="Haslebacher André" userId="5053730f-19ee-4020-b505-ad4876b800d0" providerId="ADAL" clId="{3BF85ECA-D4E1-4246-9939-55701DD13F40}" dt="2024-09-30T09:16:21.807" v="7" actId="20577"/>
        <pc:sldMkLst>
          <pc:docMk/>
          <pc:sldMk cId="831088886" sldId="1538"/>
        </pc:sldMkLst>
        <pc:spChg chg="mod">
          <ac:chgData name="Haslebacher André" userId="5053730f-19ee-4020-b505-ad4876b800d0" providerId="ADAL" clId="{3BF85ECA-D4E1-4246-9939-55701DD13F40}" dt="2024-09-30T09:16:21.807" v="7" actId="20577"/>
          <ac:spMkLst>
            <pc:docMk/>
            <pc:sldMk cId="831088886" sldId="1538"/>
            <ac:spMk id="6" creationId="{A759A20A-AD38-F27E-96D7-D23EFF427688}"/>
          </ac:spMkLst>
        </pc:spChg>
      </pc:sldChg>
      <pc:sldChg chg="del">
        <pc:chgData name="Haslebacher André" userId="5053730f-19ee-4020-b505-ad4876b800d0" providerId="ADAL" clId="{3BF85ECA-D4E1-4246-9939-55701DD13F40}" dt="2024-10-03T08:40:47.370" v="11" actId="47"/>
        <pc:sldMkLst>
          <pc:docMk/>
          <pc:sldMk cId="1344252824" sldId="1552"/>
        </pc:sldMkLst>
      </pc:sldChg>
      <pc:sldChg chg="del">
        <pc:chgData name="Haslebacher André" userId="5053730f-19ee-4020-b505-ad4876b800d0" providerId="ADAL" clId="{3BF85ECA-D4E1-4246-9939-55701DD13F40}" dt="2024-10-03T08:42:11.436" v="15" actId="47"/>
        <pc:sldMkLst>
          <pc:docMk/>
          <pc:sldMk cId="2622619164" sldId="1560"/>
        </pc:sldMkLst>
      </pc:sldChg>
      <pc:sldChg chg="del">
        <pc:chgData name="Haslebacher André" userId="5053730f-19ee-4020-b505-ad4876b800d0" providerId="ADAL" clId="{3BF85ECA-D4E1-4246-9939-55701DD13F40}" dt="2024-10-09T07:35:54.003" v="49" actId="47"/>
        <pc:sldMkLst>
          <pc:docMk/>
          <pc:sldMk cId="198153532" sldId="1571"/>
        </pc:sldMkLst>
      </pc:sldChg>
      <pc:sldChg chg="modSp mod">
        <pc:chgData name="Haslebacher André" userId="5053730f-19ee-4020-b505-ad4876b800d0" providerId="ADAL" clId="{3BF85ECA-D4E1-4246-9939-55701DD13F40}" dt="2024-10-03T09:00:19.283" v="48" actId="20577"/>
        <pc:sldMkLst>
          <pc:docMk/>
          <pc:sldMk cId="1263538099" sldId="1580"/>
        </pc:sldMkLst>
        <pc:spChg chg="mod">
          <ac:chgData name="Haslebacher André" userId="5053730f-19ee-4020-b505-ad4876b800d0" providerId="ADAL" clId="{3BF85ECA-D4E1-4246-9939-55701DD13F40}" dt="2024-10-03T09:00:19.283" v="48" actId="20577"/>
          <ac:spMkLst>
            <pc:docMk/>
            <pc:sldMk cId="1263538099" sldId="1580"/>
            <ac:spMk id="14" creationId="{B04045DC-D333-4FF0-87B9-52B92674C8AE}"/>
          </ac:spMkLst>
        </pc:spChg>
      </pc:sldChg>
    </pc:docChg>
  </pc:docChgLst>
  <pc:docChgLst>
    <pc:chgData name="Haslebacher André" userId="5053730f-19ee-4020-b505-ad4876b800d0" providerId="ADAL" clId="{07A5EE50-B89B-4916-B67D-8EBA1F51BEA2}"/>
    <pc:docChg chg="custSel modSld">
      <pc:chgData name="Haslebacher André" userId="5053730f-19ee-4020-b505-ad4876b800d0" providerId="ADAL" clId="{07A5EE50-B89B-4916-B67D-8EBA1F51BEA2}" dt="2024-08-30T12:16:09.746" v="21" actId="478"/>
      <pc:docMkLst>
        <pc:docMk/>
      </pc:docMkLst>
      <pc:sldChg chg="delSp modSp mod">
        <pc:chgData name="Haslebacher André" userId="5053730f-19ee-4020-b505-ad4876b800d0" providerId="ADAL" clId="{07A5EE50-B89B-4916-B67D-8EBA1F51BEA2}" dt="2024-08-30T12:16:09.746" v="21" actId="478"/>
        <pc:sldMkLst>
          <pc:docMk/>
          <pc:sldMk cId="1760794494" sldId="1347"/>
        </pc:sldMkLst>
        <pc:spChg chg="del mod">
          <ac:chgData name="Haslebacher André" userId="5053730f-19ee-4020-b505-ad4876b800d0" providerId="ADAL" clId="{07A5EE50-B89B-4916-B67D-8EBA1F51BEA2}" dt="2024-08-30T12:16:09.746" v="21" actId="478"/>
          <ac:spMkLst>
            <pc:docMk/>
            <pc:sldMk cId="1760794494" sldId="1347"/>
            <ac:spMk id="6" creationId="{F15143F4-3FED-9038-5346-861D078C2A5F}"/>
          </ac:spMkLst>
        </pc:spChg>
      </pc:sldChg>
      <pc:sldChg chg="delSp mod">
        <pc:chgData name="Haslebacher André" userId="5053730f-19ee-4020-b505-ad4876b800d0" providerId="ADAL" clId="{07A5EE50-B89B-4916-B67D-8EBA1F51BEA2}" dt="2024-08-30T12:16:05.463" v="20" actId="478"/>
        <pc:sldMkLst>
          <pc:docMk/>
          <pc:sldMk cId="662585185" sldId="1348"/>
        </pc:sldMkLst>
        <pc:spChg chg="del">
          <ac:chgData name="Haslebacher André" userId="5053730f-19ee-4020-b505-ad4876b800d0" providerId="ADAL" clId="{07A5EE50-B89B-4916-B67D-8EBA1F51BEA2}" dt="2024-08-30T12:16:05.463" v="20" actId="478"/>
          <ac:spMkLst>
            <pc:docMk/>
            <pc:sldMk cId="662585185" sldId="1348"/>
            <ac:spMk id="6" creationId="{005F19F6-8E0D-C51B-9BFB-4C5728B5724A}"/>
          </ac:spMkLst>
        </pc:spChg>
      </pc:sldChg>
      <pc:sldChg chg="modSp mod">
        <pc:chgData name="Haslebacher André" userId="5053730f-19ee-4020-b505-ad4876b800d0" providerId="ADAL" clId="{07A5EE50-B89B-4916-B67D-8EBA1F51BEA2}" dt="2024-08-30T12:07:44.888" v="2" actId="20577"/>
        <pc:sldMkLst>
          <pc:docMk/>
          <pc:sldMk cId="3396837520" sldId="1555"/>
        </pc:sldMkLst>
        <pc:spChg chg="mod">
          <ac:chgData name="Haslebacher André" userId="5053730f-19ee-4020-b505-ad4876b800d0" providerId="ADAL" clId="{07A5EE50-B89B-4916-B67D-8EBA1F51BEA2}" dt="2024-08-30T12:07:44.888" v="2" actId="20577"/>
          <ac:spMkLst>
            <pc:docMk/>
            <pc:sldMk cId="3396837520" sldId="1555"/>
            <ac:spMk id="52" creationId="{FDF7315F-3B4B-4636-8B50-83F87007B414}"/>
          </ac:spMkLst>
        </pc:spChg>
      </pc:sldChg>
      <pc:sldChg chg="modSp mod">
        <pc:chgData name="Haslebacher André" userId="5053730f-19ee-4020-b505-ad4876b800d0" providerId="ADAL" clId="{07A5EE50-B89B-4916-B67D-8EBA1F51BEA2}" dt="2024-08-30T12:08:56.950" v="14" actId="20577"/>
        <pc:sldMkLst>
          <pc:docMk/>
          <pc:sldMk cId="2622619164" sldId="1560"/>
        </pc:sldMkLst>
        <pc:graphicFrameChg chg="modGraphic">
          <ac:chgData name="Haslebacher André" userId="5053730f-19ee-4020-b505-ad4876b800d0" providerId="ADAL" clId="{07A5EE50-B89B-4916-B67D-8EBA1F51BEA2}" dt="2024-08-30T12:08:56.950" v="14" actId="20577"/>
          <ac:graphicFrameMkLst>
            <pc:docMk/>
            <pc:sldMk cId="2622619164" sldId="1560"/>
            <ac:graphicFrameMk id="11" creationId="{5E7C12EF-C52E-3037-FD4A-48F7CB8444E4}"/>
          </ac:graphicFrameMkLst>
        </pc:graphicFrameChg>
      </pc:sldChg>
      <pc:sldChg chg="modSp mod">
        <pc:chgData name="Haslebacher André" userId="5053730f-19ee-4020-b505-ad4876b800d0" providerId="ADAL" clId="{07A5EE50-B89B-4916-B67D-8EBA1F51BEA2}" dt="2024-08-30T12:09:43.790" v="18" actId="20577"/>
        <pc:sldMkLst>
          <pc:docMk/>
          <pc:sldMk cId="2465858748" sldId="1574"/>
        </pc:sldMkLst>
        <pc:spChg chg="mod">
          <ac:chgData name="Haslebacher André" userId="5053730f-19ee-4020-b505-ad4876b800d0" providerId="ADAL" clId="{07A5EE50-B89B-4916-B67D-8EBA1F51BEA2}" dt="2024-08-30T12:09:40.958" v="16" actId="20577"/>
          <ac:spMkLst>
            <pc:docMk/>
            <pc:sldMk cId="2465858748" sldId="1574"/>
            <ac:spMk id="10" creationId="{4E823D25-FF08-4DBB-B5D7-0B7AB45CCDA0}"/>
          </ac:spMkLst>
        </pc:spChg>
        <pc:spChg chg="mod">
          <ac:chgData name="Haslebacher André" userId="5053730f-19ee-4020-b505-ad4876b800d0" providerId="ADAL" clId="{07A5EE50-B89B-4916-B67D-8EBA1F51BEA2}" dt="2024-08-30T12:09:43.790" v="18" actId="20577"/>
          <ac:spMkLst>
            <pc:docMk/>
            <pc:sldMk cId="2465858748" sldId="1574"/>
            <ac:spMk id="14" creationId="{ED4D9550-0F66-426E-B077-2C1BBFFDF74F}"/>
          </ac:spMkLst>
        </pc:spChg>
      </pc:sldChg>
    </pc:docChg>
  </pc:docChgLst>
  <pc:docChgLst>
    <pc:chgData name="Haslebacher André" userId="5053730f-19ee-4020-b505-ad4876b800d0" providerId="ADAL" clId="{B226FE85-B0CE-411A-B572-B06BB0CFAE0C}"/>
    <pc:docChg chg="modSld">
      <pc:chgData name="Haslebacher André" userId="5053730f-19ee-4020-b505-ad4876b800d0" providerId="ADAL" clId="{B226FE85-B0CE-411A-B572-B06BB0CFAE0C}" dt="2024-10-31T16:45:13.754" v="100" actId="1036"/>
      <pc:docMkLst>
        <pc:docMk/>
      </pc:docMkLst>
      <pc:sldChg chg="modSp mod">
        <pc:chgData name="Haslebacher André" userId="5053730f-19ee-4020-b505-ad4876b800d0" providerId="ADAL" clId="{B226FE85-B0CE-411A-B572-B06BB0CFAE0C}" dt="2024-10-31T16:45:13.754" v="100" actId="1036"/>
        <pc:sldMkLst>
          <pc:docMk/>
          <pc:sldMk cId="0" sldId="256"/>
        </pc:sldMkLst>
        <pc:spChg chg="mod">
          <ac:chgData name="Haslebacher André" userId="5053730f-19ee-4020-b505-ad4876b800d0" providerId="ADAL" clId="{B226FE85-B0CE-411A-B572-B06BB0CFAE0C}" dt="2024-10-31T16:45:13.754" v="100" actId="1036"/>
          <ac:spMkLst>
            <pc:docMk/>
            <pc:sldMk cId="0" sldId="256"/>
            <ac:spMk id="4" creationId="{00000000-0000-0000-0000-000000000000}"/>
          </ac:spMkLst>
        </pc:spChg>
        <pc:spChg chg="mod">
          <ac:chgData name="Haslebacher André" userId="5053730f-19ee-4020-b505-ad4876b800d0" providerId="ADAL" clId="{B226FE85-B0CE-411A-B572-B06BB0CFAE0C}" dt="2024-10-31T16:45:05.553" v="82" actId="1036"/>
          <ac:spMkLst>
            <pc:docMk/>
            <pc:sldMk cId="0" sldId="256"/>
            <ac:spMk id="5" creationId="{00000000-0000-0000-0000-000000000000}"/>
          </ac:spMkLst>
        </pc:spChg>
        <pc:picChg chg="mod">
          <ac:chgData name="Haslebacher André" userId="5053730f-19ee-4020-b505-ad4876b800d0" providerId="ADAL" clId="{B226FE85-B0CE-411A-B572-B06BB0CFAE0C}" dt="2024-10-31T16:43:04.293" v="27" actId="1036"/>
          <ac:picMkLst>
            <pc:docMk/>
            <pc:sldMk cId="0" sldId="256"/>
            <ac:picMk id="3" creationId="{90936189-8E2F-9DD3-F9BE-3C8C4E994608}"/>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oleObject" Target="file:///\\wir-file-1\home$\haslebaa\Beratermappe\Zinsen_SNB%20Mittelwerte_Monat_gek&#252;rztHAD.xlsx" TargetMode="External"/><Relationship Id="rId2" Type="http://schemas.microsoft.com/office/2011/relationships/chartColorStyle" Target="colors9.xml"/><Relationship Id="rId1" Type="http://schemas.microsoft.com/office/2011/relationships/chartStyle" Target="style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https://wirbank-my.sharepoint.com/personal/jacqueline_brunner_wir_ch/Documents/Microsoft%20Teams-Chatdateien/Mappe1.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3" Type="http://schemas.openxmlformats.org/officeDocument/2006/relationships/oleObject" Target="../embeddings/oleObject28.bin"/><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embeddings/oleObject29.bin"/><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file:///\\wir-file-1\home$\haslebaa\Beratermappe\Zinsen_SNB%20Mittelwerte_Monat_gek&#252;rztHAD.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793601556687456"/>
          <c:y val="8.4259283386794059E-2"/>
          <c:w val="0.60448738052996054"/>
          <c:h val="0.839977162359416"/>
        </c:manualLayout>
      </c:layout>
      <c:barChart>
        <c:barDir val="bar"/>
        <c:grouping val="clustered"/>
        <c:varyColors val="0"/>
        <c:ser>
          <c:idx val="0"/>
          <c:order val="0"/>
          <c:tx>
            <c:strRef>
              <c:f>Tabelle1!$B$1</c:f>
              <c:strCache>
                <c:ptCount val="1"/>
                <c:pt idx="0">
                  <c:v>Spalte</c:v>
                </c:pt>
              </c:strCache>
            </c:strRef>
          </c:tx>
          <c:spPr>
            <a:solidFill>
              <a:srgbClr val="28828B"/>
            </a:solidFill>
            <a:ln>
              <a:solidFill>
                <a:sysClr val="window" lastClr="FFFFFF"/>
              </a:solidFill>
            </a:ln>
            <a:effectLst/>
          </c:spPr>
          <c:invertIfNegative val="0"/>
          <c:dPt>
            <c:idx val="11"/>
            <c:invertIfNegative val="0"/>
            <c:bubble3D val="0"/>
            <c:extLst>
              <c:ext xmlns:c16="http://schemas.microsoft.com/office/drawing/2014/chart" uri="{C3380CC4-5D6E-409C-BE32-E72D297353CC}">
                <c16:uniqueId val="{00000001-5EFB-42EF-A313-A822752C0E5B}"/>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535353"/>
                    </a:solidFill>
                    <a:latin typeface="HelveticaNeueLT Com 55 Roman" panose="020B0604020202020204"/>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Tabelle1!$A$2:$A$9</c:f>
              <c:strCache>
                <c:ptCount val="8"/>
                <c:pt idx="0">
                  <c:v>Neue Kunden gewinnen</c:v>
                </c:pt>
                <c:pt idx="1">
                  <c:v>Umsatz steigern</c:v>
                </c:pt>
                <c:pt idx="2">
                  <c:v>Netzwerk nutzen</c:v>
                </c:pt>
                <c:pt idx="3">
                  <c:v>zur Stärkung der Schweiz</c:v>
                </c:pt>
                <c:pt idx="4">
                  <c:v>KMU-Zusammenhalt gegen Grosskonzerne</c:v>
                </c:pt>
                <c:pt idx="5">
                  <c:v>aus emotionalen Gründen</c:v>
                </c:pt>
                <c:pt idx="6">
                  <c:v>Bruttogewinn erhöhen</c:v>
                </c:pt>
                <c:pt idx="7">
                  <c:v>Andere Gründe</c:v>
                </c:pt>
              </c:strCache>
            </c:strRef>
          </c:cat>
          <c:val>
            <c:numRef>
              <c:f>Tabelle1!$B$2:$B$9</c:f>
              <c:numCache>
                <c:formatCode>0%</c:formatCode>
                <c:ptCount val="8"/>
                <c:pt idx="0">
                  <c:v>0.46596858638743455</c:v>
                </c:pt>
                <c:pt idx="1">
                  <c:v>0.42333582647718776</c:v>
                </c:pt>
                <c:pt idx="2">
                  <c:v>0.36499626028421839</c:v>
                </c:pt>
                <c:pt idx="3">
                  <c:v>0.30067314884068813</c:v>
                </c:pt>
                <c:pt idx="4">
                  <c:v>0.21839940164547497</c:v>
                </c:pt>
                <c:pt idx="5">
                  <c:v>0.13462976813762154</c:v>
                </c:pt>
                <c:pt idx="6">
                  <c:v>0.10246821241585639</c:v>
                </c:pt>
                <c:pt idx="7">
                  <c:v>0.20344053851907254</c:v>
                </c:pt>
              </c:numCache>
            </c:numRef>
          </c:val>
          <c:extLst>
            <c:ext xmlns:c16="http://schemas.microsoft.com/office/drawing/2014/chart" uri="{C3380CC4-5D6E-409C-BE32-E72D297353CC}">
              <c16:uniqueId val="{00000002-5EFB-42EF-A313-A822752C0E5B}"/>
            </c:ext>
          </c:extLst>
        </c:ser>
        <c:dLbls>
          <c:dLblPos val="ctr"/>
          <c:showLegendKey val="0"/>
          <c:showVal val="1"/>
          <c:showCatName val="0"/>
          <c:showSerName val="0"/>
          <c:showPercent val="0"/>
          <c:showBubbleSize val="0"/>
        </c:dLbls>
        <c:gapWidth val="60"/>
        <c:axId val="252546048"/>
        <c:axId val="252561664"/>
      </c:barChart>
      <c:catAx>
        <c:axId val="252546048"/>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defRPr sz="1200" b="0" i="0" u="none" strike="noStrike" kern="1200" baseline="0">
                <a:solidFill>
                  <a:srgbClr val="6C6C6C"/>
                </a:solidFill>
                <a:latin typeface="HelveticaNeueLT Com 55 Roman" panose="020B0604020202020204"/>
                <a:ea typeface="+mn-ea"/>
                <a:cs typeface="+mn-cs"/>
              </a:defRPr>
            </a:pPr>
            <a:endParaRPr lang="de-DE"/>
          </a:p>
        </c:txPr>
        <c:crossAx val="252561664"/>
        <c:crossesAt val="0"/>
        <c:auto val="1"/>
        <c:lblAlgn val="ctr"/>
        <c:lblOffset val="100"/>
        <c:noMultiLvlLbl val="0"/>
      </c:catAx>
      <c:valAx>
        <c:axId val="252561664"/>
        <c:scaling>
          <c:orientation val="minMax"/>
          <c:max val="1"/>
          <c:min val="0"/>
        </c:scaling>
        <c:delete val="1"/>
        <c:axPos val="b"/>
        <c:numFmt formatCode="0%" sourceLinked="1"/>
        <c:majorTickMark val="out"/>
        <c:minorTickMark val="none"/>
        <c:tickLblPos val="nextTo"/>
        <c:crossAx val="252546048"/>
        <c:crosses val="max"/>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rgbClr val="404040"/>
          </a:solidFill>
          <a:latin typeface="HelveticaNeueLT Com 55 Roman" panose="020B0604020202020204"/>
        </a:defRPr>
      </a:pPr>
      <a:endParaRPr lang="de-DE"/>
    </a:p>
  </c:txPr>
  <c:externalData r:id="rId4">
    <c:autoUpdate val="0"/>
  </c:externalData>
  <c:userShapes r:id="rId5"/>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CH" sz="1200">
                <a:solidFill>
                  <a:schemeClr val="tx2"/>
                </a:solidFill>
                <a:latin typeface="+mj-lt"/>
              </a:rPr>
              <a:t>Zinskosten über 20 Jahre*</a:t>
            </a:r>
          </a:p>
        </c:rich>
      </c:tx>
      <c:layout>
        <c:manualLayout>
          <c:xMode val="edge"/>
          <c:yMode val="edge"/>
          <c:x val="0.16104312865497075"/>
          <c:y val="1.282828282828282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stacked"/>
        <c:varyColors val="0"/>
        <c:ser>
          <c:idx val="0"/>
          <c:order val="0"/>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3-4AA5-4D5F-8F60-A48F65DBE94C}"/>
              </c:ext>
            </c:extLst>
          </c:dPt>
          <c:dPt>
            <c:idx val="1"/>
            <c:invertIfNegative val="0"/>
            <c:bubble3D val="0"/>
            <c:spPr>
              <a:solidFill>
                <a:srgbClr val="FF0000"/>
              </a:solidFill>
              <a:ln>
                <a:noFill/>
              </a:ln>
              <a:effectLst/>
            </c:spPr>
            <c:extLst>
              <c:ext xmlns:c16="http://schemas.microsoft.com/office/drawing/2014/chart" uri="{C3380CC4-5D6E-409C-BE32-E72D297353CC}">
                <c16:uniqueId val="{00000001-4AA5-4D5F-8F60-A48F65DBE94C}"/>
              </c:ext>
            </c:extLst>
          </c:dPt>
          <c:cat>
            <c:strRef>
              <c:f>'Div. Berechnungen'!$B$15:$B$16</c:f>
              <c:strCache>
                <c:ptCount val="2"/>
                <c:pt idx="0">
                  <c:v>CHF</c:v>
                </c:pt>
                <c:pt idx="1">
                  <c:v>CHW</c:v>
                </c:pt>
              </c:strCache>
            </c:strRef>
          </c:cat>
          <c:val>
            <c:numRef>
              <c:f>'Div. Berechnungen'!$M$15:$M$16</c:f>
              <c:numCache>
                <c:formatCode>_(* #,##0.00_);_(* \(#,##0.00\);_(* "-"??_);_(@_)</c:formatCode>
                <c:ptCount val="2"/>
                <c:pt idx="0" formatCode="_(&quot;CHF&quot;* #,##0.00_);_(&quot;CHF&quot;* \(#,##0.00\);_(&quot;CHF&quot;* &quot;-&quot;??_);_(@_)">
                  <c:v>567645.22133610002</c:v>
                </c:pt>
                <c:pt idx="1">
                  <c:v>530454.86967095477</c:v>
                </c:pt>
              </c:numCache>
            </c:numRef>
          </c:val>
          <c:extLst>
            <c:ext xmlns:c16="http://schemas.microsoft.com/office/drawing/2014/chart" uri="{C3380CC4-5D6E-409C-BE32-E72D297353CC}">
              <c16:uniqueId val="{00000002-4AA5-4D5F-8F60-A48F65DBE94C}"/>
            </c:ext>
          </c:extLst>
        </c:ser>
        <c:dLbls>
          <c:showLegendKey val="0"/>
          <c:showVal val="0"/>
          <c:showCatName val="0"/>
          <c:showSerName val="0"/>
          <c:showPercent val="0"/>
          <c:showBubbleSize val="0"/>
        </c:dLbls>
        <c:gapWidth val="100"/>
        <c:overlap val="100"/>
        <c:axId val="1908825919"/>
        <c:axId val="1908826335"/>
      </c:barChart>
      <c:catAx>
        <c:axId val="19088259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908826335"/>
        <c:crosses val="autoZero"/>
        <c:auto val="1"/>
        <c:lblAlgn val="ctr"/>
        <c:lblOffset val="100"/>
        <c:noMultiLvlLbl val="0"/>
      </c:catAx>
      <c:valAx>
        <c:axId val="1908826335"/>
        <c:scaling>
          <c:orientation val="minMax"/>
          <c:min val="400000"/>
        </c:scaling>
        <c:delete val="0"/>
        <c:axPos val="l"/>
        <c:majorGridlines>
          <c:spPr>
            <a:ln w="9525" cap="flat" cmpd="sng" algn="ctr">
              <a:solidFill>
                <a:schemeClr val="tx1">
                  <a:lumMod val="15000"/>
                  <a:lumOff val="85000"/>
                </a:schemeClr>
              </a:solidFill>
              <a:round/>
            </a:ln>
            <a:effectLst/>
          </c:spPr>
        </c:majorGridlines>
        <c:numFmt formatCode="_(&quot;CHF&quot;* #,##0.00_);_(&quot;CHF&quot;* \(#,##0.00\);_(&quot;CHF&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908825919"/>
        <c:crosses val="autoZero"/>
        <c:crossBetween val="between"/>
        <c:majorUnit val="10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de-CH" sz="1200">
                <a:latin typeface="+mj-lt"/>
              </a:rPr>
              <a:t>Anteil genutzt</a:t>
            </a:r>
          </a:p>
        </c:rich>
      </c:tx>
      <c:layout>
        <c:manualLayout>
          <c:xMode val="edge"/>
          <c:yMode val="edge"/>
          <c:x val="0.32348797673084123"/>
          <c:y val="0.16428421533409868"/>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manualLayout>
          <c:layoutTarget val="inner"/>
          <c:xMode val="edge"/>
          <c:yMode val="edge"/>
          <c:x val="0.26501177743299714"/>
          <c:y val="0.31369885497989591"/>
          <c:w val="0.49971266977536571"/>
          <c:h val="0.56306221665868306"/>
        </c:manualLayout>
      </c:layout>
      <c:pieChart>
        <c:varyColors val="1"/>
        <c:ser>
          <c:idx val="0"/>
          <c:order val="0"/>
          <c:tx>
            <c:strRef>
              <c:f>Tabelle1!$B$1</c:f>
              <c:strCache>
                <c:ptCount val="1"/>
                <c:pt idx="0">
                  <c:v>Verkauf</c:v>
                </c:pt>
              </c:strCache>
            </c:strRef>
          </c:tx>
          <c:spPr>
            <a:solidFill>
              <a:srgbClr val="28828B"/>
            </a:solidFill>
          </c:spPr>
          <c:dPt>
            <c:idx val="0"/>
            <c:bubble3D val="0"/>
            <c:explosion val="8"/>
            <c:spPr>
              <a:solidFill>
                <a:srgbClr val="28828B"/>
              </a:solidFill>
              <a:ln w="19050">
                <a:solidFill>
                  <a:schemeClr val="lt1"/>
                </a:solidFill>
              </a:ln>
              <a:effectLst/>
            </c:spPr>
            <c:extLst>
              <c:ext xmlns:c16="http://schemas.microsoft.com/office/drawing/2014/chart" uri="{C3380CC4-5D6E-409C-BE32-E72D297353CC}">
                <c16:uniqueId val="{00000001-1834-4504-B2BE-5F46ED348961}"/>
              </c:ext>
            </c:extLst>
          </c:dPt>
          <c:dPt>
            <c:idx val="1"/>
            <c:bubble3D val="0"/>
            <c:spPr>
              <a:solidFill>
                <a:srgbClr val="A0C8CC"/>
              </a:solidFill>
              <a:ln w="19050">
                <a:solidFill>
                  <a:schemeClr val="lt1"/>
                </a:solidFill>
              </a:ln>
              <a:effectLst/>
            </c:spPr>
            <c:extLst>
              <c:ext xmlns:c16="http://schemas.microsoft.com/office/drawing/2014/chart" uri="{C3380CC4-5D6E-409C-BE32-E72D297353CC}">
                <c16:uniqueId val="{00000003-1834-4504-B2BE-5F46ED348961}"/>
              </c:ext>
            </c:extLst>
          </c:dPt>
          <c:dPt>
            <c:idx val="2"/>
            <c:bubble3D val="0"/>
            <c:spPr>
              <a:solidFill>
                <a:srgbClr val="28828B"/>
              </a:solidFill>
              <a:ln w="19050">
                <a:solidFill>
                  <a:schemeClr val="lt1"/>
                </a:solidFill>
              </a:ln>
              <a:effectLst/>
            </c:spPr>
            <c:extLst>
              <c:ext xmlns:c16="http://schemas.microsoft.com/office/drawing/2014/chart" uri="{C3380CC4-5D6E-409C-BE32-E72D297353CC}">
                <c16:uniqueId val="{00000005-1834-4504-B2BE-5F46ED348961}"/>
              </c:ext>
            </c:extLst>
          </c:dPt>
          <c:cat>
            <c:strRef>
              <c:f>Tabelle1!$A$2:$A$4</c:f>
              <c:strCache>
                <c:ptCount val="3"/>
                <c:pt idx="0">
                  <c:v>Genutzt</c:v>
                </c:pt>
                <c:pt idx="1">
                  <c:v>Nie genutzt</c:v>
                </c:pt>
                <c:pt idx="2">
                  <c:v>weiss nicht</c:v>
                </c:pt>
              </c:strCache>
            </c:strRef>
          </c:cat>
          <c:val>
            <c:numRef>
              <c:f>Tabelle1!$B$2:$B$4</c:f>
              <c:numCache>
                <c:formatCode>###0.0%</c:formatCode>
                <c:ptCount val="3"/>
                <c:pt idx="0" formatCode="0.0%">
                  <c:v>0.95500000000000007</c:v>
                </c:pt>
                <c:pt idx="1">
                  <c:v>3.785714285714286E-2</c:v>
                </c:pt>
                <c:pt idx="2">
                  <c:v>7.1428571428571426E-3</c:v>
                </c:pt>
              </c:numCache>
            </c:numRef>
          </c:val>
          <c:extLst>
            <c:ext xmlns:c16="http://schemas.microsoft.com/office/drawing/2014/chart" uri="{C3380CC4-5D6E-409C-BE32-E72D297353CC}">
              <c16:uniqueId val="{00000006-1834-4504-B2BE-5F46ED348961}"/>
            </c:ext>
          </c:extLst>
        </c:ser>
        <c:dLbls>
          <c:showLegendKey val="0"/>
          <c:showVal val="0"/>
          <c:showCatName val="0"/>
          <c:showSerName val="0"/>
          <c:showPercent val="0"/>
          <c:showBubbleSize val="0"/>
          <c:showLeaderLines val="1"/>
        </c:dLbls>
        <c:firstSliceAng val="174"/>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3175">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0"/>
          <c:order val="0"/>
          <c:tx>
            <c:strRef>
              <c:f>Tabelle1!$B$1</c:f>
              <c:strCache>
                <c:ptCount val="1"/>
                <c:pt idx="0">
                  <c:v>Datenreihe 1</c:v>
                </c:pt>
              </c:strCache>
            </c:strRef>
          </c:tx>
          <c:spPr>
            <a:solidFill>
              <a:schemeClr val="bg1">
                <a:lumMod val="95000"/>
              </a:schemeClr>
            </a:solidFill>
            <a:ln>
              <a:noFill/>
            </a:ln>
          </c:spPr>
          <c:cat>
            <c:numRef>
              <c:f>Tabelle1!$A$2:$A$13</c:f>
              <c:numCache>
                <c:formatCode>m/d/yyyy</c:formatCode>
                <c:ptCount val="12"/>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numCache>
            </c:numRef>
          </c:cat>
          <c:val>
            <c:numRef>
              <c:f>Tabelle1!$B$2:$B$13</c:f>
              <c:numCache>
                <c:formatCode>General</c:formatCode>
                <c:ptCount val="12"/>
                <c:pt idx="0">
                  <c:v>30</c:v>
                </c:pt>
                <c:pt idx="1">
                  <c:v>30</c:v>
                </c:pt>
                <c:pt idx="2">
                  <c:v>30</c:v>
                </c:pt>
                <c:pt idx="3">
                  <c:v>30</c:v>
                </c:pt>
                <c:pt idx="4">
                  <c:v>30</c:v>
                </c:pt>
                <c:pt idx="5">
                  <c:v>30</c:v>
                </c:pt>
                <c:pt idx="6">
                  <c:v>30</c:v>
                </c:pt>
                <c:pt idx="7">
                  <c:v>30</c:v>
                </c:pt>
                <c:pt idx="8">
                  <c:v>30</c:v>
                </c:pt>
                <c:pt idx="9">
                  <c:v>30</c:v>
                </c:pt>
                <c:pt idx="10">
                  <c:v>30</c:v>
                </c:pt>
                <c:pt idx="11">
                  <c:v>30</c:v>
                </c:pt>
              </c:numCache>
            </c:numRef>
          </c:val>
          <c:extLst>
            <c:ext xmlns:c16="http://schemas.microsoft.com/office/drawing/2014/chart" uri="{C3380CC4-5D6E-409C-BE32-E72D297353CC}">
              <c16:uniqueId val="{00000000-689B-419A-B6D4-7ECC9523B6DD}"/>
            </c:ext>
          </c:extLst>
        </c:ser>
        <c:ser>
          <c:idx val="1"/>
          <c:order val="1"/>
          <c:tx>
            <c:strRef>
              <c:f>Tabelle1!$C$1</c:f>
              <c:strCache>
                <c:ptCount val="1"/>
                <c:pt idx="0">
                  <c:v>Datenreihe 2</c:v>
                </c:pt>
              </c:strCache>
            </c:strRef>
          </c:tx>
          <c:spPr>
            <a:solidFill>
              <a:srgbClr val="28828B"/>
            </a:solidFill>
          </c:spPr>
          <c:cat>
            <c:numRef>
              <c:f>Tabelle1!$A$2:$A$13</c:f>
              <c:numCache>
                <c:formatCode>m/d/yyyy</c:formatCode>
                <c:ptCount val="12"/>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numCache>
            </c:numRef>
          </c:cat>
          <c:val>
            <c:numRef>
              <c:f>Tabelle1!$C$2:$C$13</c:f>
              <c:numCache>
                <c:formatCode>General</c:formatCode>
                <c:ptCount val="12"/>
                <c:pt idx="0">
                  <c:v>23.5</c:v>
                </c:pt>
                <c:pt idx="1">
                  <c:v>23</c:v>
                </c:pt>
                <c:pt idx="2">
                  <c:v>23.8</c:v>
                </c:pt>
                <c:pt idx="3">
                  <c:v>23.2</c:v>
                </c:pt>
                <c:pt idx="4">
                  <c:v>23.5</c:v>
                </c:pt>
                <c:pt idx="5">
                  <c:v>23.1</c:v>
                </c:pt>
                <c:pt idx="6">
                  <c:v>23.8</c:v>
                </c:pt>
                <c:pt idx="7">
                  <c:v>29</c:v>
                </c:pt>
                <c:pt idx="8">
                  <c:v>25</c:v>
                </c:pt>
                <c:pt idx="9">
                  <c:v>23.5</c:v>
                </c:pt>
                <c:pt idx="10">
                  <c:v>23.2</c:v>
                </c:pt>
                <c:pt idx="11">
                  <c:v>24</c:v>
                </c:pt>
              </c:numCache>
            </c:numRef>
          </c:val>
          <c:extLst>
            <c:ext xmlns:c16="http://schemas.microsoft.com/office/drawing/2014/chart" uri="{C3380CC4-5D6E-409C-BE32-E72D297353CC}">
              <c16:uniqueId val="{00000001-689B-419A-B6D4-7ECC9523B6DD}"/>
            </c:ext>
          </c:extLst>
        </c:ser>
        <c:ser>
          <c:idx val="2"/>
          <c:order val="2"/>
          <c:tx>
            <c:strRef>
              <c:f>Tabelle1!$D$1</c:f>
              <c:strCache>
                <c:ptCount val="1"/>
                <c:pt idx="0">
                  <c:v>Datenreihe 3</c:v>
                </c:pt>
              </c:strCache>
            </c:strRef>
          </c:tx>
          <c:spPr>
            <a:solidFill>
              <a:schemeClr val="bg1">
                <a:lumMod val="50000"/>
              </a:schemeClr>
            </a:solidFill>
          </c:spPr>
          <c:cat>
            <c:numRef>
              <c:f>Tabelle1!$A$2:$A$13</c:f>
              <c:numCache>
                <c:formatCode>m/d/yyyy</c:formatCode>
                <c:ptCount val="12"/>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numCache>
            </c:numRef>
          </c:cat>
          <c:val>
            <c:numRef>
              <c:f>Tabelle1!$D$2:$D$13</c:f>
              <c:numCache>
                <c:formatCode>General</c:formatCode>
                <c:ptCount val="12"/>
                <c:pt idx="0">
                  <c:v>20</c:v>
                </c:pt>
                <c:pt idx="1">
                  <c:v>21</c:v>
                </c:pt>
                <c:pt idx="2">
                  <c:v>20</c:v>
                </c:pt>
                <c:pt idx="3">
                  <c:v>16</c:v>
                </c:pt>
                <c:pt idx="4">
                  <c:v>18</c:v>
                </c:pt>
                <c:pt idx="5">
                  <c:v>21</c:v>
                </c:pt>
                <c:pt idx="6">
                  <c:v>22</c:v>
                </c:pt>
                <c:pt idx="7">
                  <c:v>18</c:v>
                </c:pt>
                <c:pt idx="8">
                  <c:v>22</c:v>
                </c:pt>
                <c:pt idx="9">
                  <c:v>21</c:v>
                </c:pt>
                <c:pt idx="10">
                  <c:v>22</c:v>
                </c:pt>
                <c:pt idx="11">
                  <c:v>23</c:v>
                </c:pt>
              </c:numCache>
            </c:numRef>
          </c:val>
          <c:extLst>
            <c:ext xmlns:c16="http://schemas.microsoft.com/office/drawing/2014/chart" uri="{C3380CC4-5D6E-409C-BE32-E72D297353CC}">
              <c16:uniqueId val="{00000002-689B-419A-B6D4-7ECC9523B6DD}"/>
            </c:ext>
          </c:extLst>
        </c:ser>
        <c:dLbls>
          <c:showLegendKey val="0"/>
          <c:showVal val="0"/>
          <c:showCatName val="0"/>
          <c:showSerName val="0"/>
          <c:showPercent val="0"/>
          <c:showBubbleSize val="0"/>
        </c:dLbls>
        <c:axId val="252979456"/>
        <c:axId val="252985344"/>
      </c:areaChart>
      <c:dateAx>
        <c:axId val="252979456"/>
        <c:scaling>
          <c:orientation val="minMax"/>
        </c:scaling>
        <c:delete val="1"/>
        <c:axPos val="b"/>
        <c:numFmt formatCode="m/d/yyyy" sourceLinked="1"/>
        <c:majorTickMark val="out"/>
        <c:minorTickMark val="none"/>
        <c:tickLblPos val="nextTo"/>
        <c:crossAx val="252985344"/>
        <c:crosses val="autoZero"/>
        <c:auto val="1"/>
        <c:lblOffset val="100"/>
        <c:baseTimeUnit val="days"/>
      </c:dateAx>
      <c:valAx>
        <c:axId val="252985344"/>
        <c:scaling>
          <c:orientation val="minMax"/>
        </c:scaling>
        <c:delete val="1"/>
        <c:axPos val="l"/>
        <c:majorGridlines/>
        <c:numFmt formatCode="General" sourceLinked="1"/>
        <c:majorTickMark val="out"/>
        <c:minorTickMark val="none"/>
        <c:tickLblPos val="nextTo"/>
        <c:crossAx val="252979456"/>
        <c:crosses val="autoZero"/>
        <c:crossBetween val="midCat"/>
      </c:valAx>
      <c:spPr>
        <a:ln>
          <a:noFill/>
        </a:ln>
      </c:spPr>
    </c:plotArea>
    <c:plotVisOnly val="1"/>
    <c:dispBlanksAs val="zero"/>
    <c:showDLblsOverMax val="0"/>
  </c:chart>
  <c:spPr>
    <a:ln>
      <a:noFill/>
    </a:ln>
  </c:spPr>
  <c:txPr>
    <a:bodyPr/>
    <a:lstStyle/>
    <a:p>
      <a:pPr>
        <a:defRPr sz="1800"/>
      </a:pPr>
      <a:endParaRPr lang="de-DE"/>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04774800092413"/>
          <c:y val="4.3116764952520634E-2"/>
          <c:w val="0.86970314545801386"/>
          <c:h val="0.72059445117790244"/>
        </c:manualLayout>
      </c:layout>
      <c:lineChart>
        <c:grouping val="standard"/>
        <c:varyColors val="0"/>
        <c:ser>
          <c:idx val="0"/>
          <c:order val="0"/>
          <c:spPr>
            <a:ln w="25400" cap="rnd">
              <a:solidFill>
                <a:schemeClr val="accent1"/>
              </a:solidFill>
              <a:round/>
            </a:ln>
            <a:effectLst/>
          </c:spPr>
          <c:marker>
            <c:symbol val="none"/>
          </c:marker>
          <c:cat>
            <c:strRef>
              <c:f>Worksheet!$A$30:$A$42</c:f>
              <c:strCache>
                <c:ptCount val="13"/>
                <c:pt idx="0">
                  <c:v>1 J.</c:v>
                </c:pt>
                <c:pt idx="1">
                  <c:v>2 J.</c:v>
                </c:pt>
                <c:pt idx="2">
                  <c:v>3 J.</c:v>
                </c:pt>
                <c:pt idx="3">
                  <c:v>4 J.</c:v>
                </c:pt>
                <c:pt idx="4">
                  <c:v>5 J.</c:v>
                </c:pt>
                <c:pt idx="5">
                  <c:v>6 J.</c:v>
                </c:pt>
                <c:pt idx="6">
                  <c:v>7 J.</c:v>
                </c:pt>
                <c:pt idx="7">
                  <c:v>8 J.</c:v>
                </c:pt>
                <c:pt idx="8">
                  <c:v>9 J.</c:v>
                </c:pt>
                <c:pt idx="9">
                  <c:v>10 J.</c:v>
                </c:pt>
                <c:pt idx="10">
                  <c:v>11 J.</c:v>
                </c:pt>
                <c:pt idx="11">
                  <c:v>12 J.</c:v>
                </c:pt>
                <c:pt idx="12">
                  <c:v>15 J.</c:v>
                </c:pt>
              </c:strCache>
            </c:strRef>
          </c:cat>
          <c:val>
            <c:numRef>
              <c:f>Worksheet!$B$30:$B$42</c:f>
              <c:numCache>
                <c:formatCode>General</c:formatCode>
                <c:ptCount val="13"/>
                <c:pt idx="0">
                  <c:v>0.55600000000000005</c:v>
                </c:pt>
                <c:pt idx="1">
                  <c:v>0.44692999999999999</c:v>
                </c:pt>
                <c:pt idx="2">
                  <c:v>0.45388000000000001</c:v>
                </c:pt>
                <c:pt idx="3">
                  <c:v>0.47772999999999999</c:v>
                </c:pt>
                <c:pt idx="4">
                  <c:v>0.50595999999999997</c:v>
                </c:pt>
                <c:pt idx="5">
                  <c:v>0.53051000000000004</c:v>
                </c:pt>
                <c:pt idx="6">
                  <c:v>0.55771000000000004</c:v>
                </c:pt>
                <c:pt idx="7">
                  <c:v>0.58508000000000004</c:v>
                </c:pt>
                <c:pt idx="8">
                  <c:v>0.60972999999999999</c:v>
                </c:pt>
                <c:pt idx="9">
                  <c:v>0.63519000000000003</c:v>
                </c:pt>
                <c:pt idx="10">
                  <c:v>0.65835999999999995</c:v>
                </c:pt>
                <c:pt idx="11">
                  <c:v>0.67774999999999996</c:v>
                </c:pt>
                <c:pt idx="12">
                  <c:v>0.71552000000000004</c:v>
                </c:pt>
              </c:numCache>
            </c:numRef>
          </c:val>
          <c:smooth val="0"/>
          <c:extLst>
            <c:ext xmlns:c16="http://schemas.microsoft.com/office/drawing/2014/chart" uri="{C3380CC4-5D6E-409C-BE32-E72D297353CC}">
              <c16:uniqueId val="{00000000-B257-4128-B7DE-B42B8BEE7A93}"/>
            </c:ext>
          </c:extLst>
        </c:ser>
        <c:dLbls>
          <c:showLegendKey val="0"/>
          <c:showVal val="0"/>
          <c:showCatName val="0"/>
          <c:showSerName val="0"/>
          <c:showPercent val="0"/>
          <c:showBubbleSize val="0"/>
        </c:dLbls>
        <c:smooth val="0"/>
        <c:axId val="1083025695"/>
        <c:axId val="1083025215"/>
      </c:lineChart>
      <c:catAx>
        <c:axId val="1083025695"/>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err="1">
                    <a:latin typeface="+mj-lt"/>
                  </a:rPr>
                  <a:t>Laufzeit</a:t>
                </a:r>
                <a:endParaRPr lang="en-US" dirty="0">
                  <a:latin typeface="+mj-lt"/>
                </a:endParaRP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083025215"/>
        <c:crosses val="autoZero"/>
        <c:auto val="1"/>
        <c:lblAlgn val="ctr"/>
        <c:lblOffset val="100"/>
        <c:noMultiLvlLbl val="0"/>
      </c:catAx>
      <c:valAx>
        <c:axId val="10830252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err="1">
                    <a:latin typeface="+mj-lt"/>
                  </a:rPr>
                  <a:t>Zinssatz</a:t>
                </a:r>
                <a:r>
                  <a:rPr lang="en-US" dirty="0">
                    <a:latin typeface="+mj-lt"/>
                  </a:rPr>
                  <a:t> in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0830256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98083557497181"/>
          <c:y val="6.4675925925925928E-2"/>
          <c:w val="0.85725109654699438"/>
          <c:h val="0.63125185185185184"/>
        </c:manualLayout>
      </c:layout>
      <c:lineChart>
        <c:grouping val="standard"/>
        <c:varyColors val="0"/>
        <c:ser>
          <c:idx val="0"/>
          <c:order val="0"/>
          <c:spPr>
            <a:ln w="25400" cap="rnd">
              <a:solidFill>
                <a:schemeClr val="accent1"/>
              </a:solidFill>
              <a:round/>
            </a:ln>
            <a:effectLst/>
          </c:spPr>
          <c:marker>
            <c:symbol val="none"/>
          </c:marker>
          <c:cat>
            <c:numRef>
              <c:f>'Zinssätze 10jährige'!$A$2:$A$3658</c:f>
              <c:numCache>
                <c:formatCode>dd\.mm\.yyyy</c:formatCode>
                <c:ptCount val="3657"/>
                <c:pt idx="0">
                  <c:v>40420</c:v>
                </c:pt>
                <c:pt idx="1">
                  <c:v>40421</c:v>
                </c:pt>
                <c:pt idx="2">
                  <c:v>40422</c:v>
                </c:pt>
                <c:pt idx="3">
                  <c:v>40423</c:v>
                </c:pt>
                <c:pt idx="4">
                  <c:v>40424</c:v>
                </c:pt>
                <c:pt idx="5">
                  <c:v>40427</c:v>
                </c:pt>
                <c:pt idx="6">
                  <c:v>40428</c:v>
                </c:pt>
                <c:pt idx="7">
                  <c:v>40429</c:v>
                </c:pt>
                <c:pt idx="8">
                  <c:v>40430</c:v>
                </c:pt>
                <c:pt idx="9">
                  <c:v>40431</c:v>
                </c:pt>
                <c:pt idx="10">
                  <c:v>40434</c:v>
                </c:pt>
                <c:pt idx="11">
                  <c:v>40435</c:v>
                </c:pt>
                <c:pt idx="12">
                  <c:v>40436</c:v>
                </c:pt>
                <c:pt idx="13">
                  <c:v>40437</c:v>
                </c:pt>
                <c:pt idx="14">
                  <c:v>40438</c:v>
                </c:pt>
                <c:pt idx="15">
                  <c:v>40441</c:v>
                </c:pt>
                <c:pt idx="16">
                  <c:v>40442</c:v>
                </c:pt>
                <c:pt idx="17">
                  <c:v>40443</c:v>
                </c:pt>
                <c:pt idx="18">
                  <c:v>40444</c:v>
                </c:pt>
                <c:pt idx="19">
                  <c:v>40445</c:v>
                </c:pt>
                <c:pt idx="20">
                  <c:v>40448</c:v>
                </c:pt>
                <c:pt idx="21">
                  <c:v>40449</c:v>
                </c:pt>
                <c:pt idx="22">
                  <c:v>40450</c:v>
                </c:pt>
                <c:pt idx="23">
                  <c:v>40451</c:v>
                </c:pt>
                <c:pt idx="24">
                  <c:v>40452</c:v>
                </c:pt>
                <c:pt idx="25">
                  <c:v>40455</c:v>
                </c:pt>
                <c:pt idx="26">
                  <c:v>40456</c:v>
                </c:pt>
                <c:pt idx="27">
                  <c:v>40457</c:v>
                </c:pt>
                <c:pt idx="28">
                  <c:v>40458</c:v>
                </c:pt>
                <c:pt idx="29">
                  <c:v>40459</c:v>
                </c:pt>
                <c:pt idx="30">
                  <c:v>40462</c:v>
                </c:pt>
                <c:pt idx="31">
                  <c:v>40463</c:v>
                </c:pt>
                <c:pt idx="32">
                  <c:v>40464</c:v>
                </c:pt>
                <c:pt idx="33">
                  <c:v>40465</c:v>
                </c:pt>
                <c:pt idx="34">
                  <c:v>40466</c:v>
                </c:pt>
                <c:pt idx="35">
                  <c:v>40469</c:v>
                </c:pt>
                <c:pt idx="36">
                  <c:v>40470</c:v>
                </c:pt>
                <c:pt idx="37">
                  <c:v>40471</c:v>
                </c:pt>
                <c:pt idx="38">
                  <c:v>40472</c:v>
                </c:pt>
                <c:pt idx="39">
                  <c:v>40473</c:v>
                </c:pt>
                <c:pt idx="40">
                  <c:v>40476</c:v>
                </c:pt>
                <c:pt idx="41">
                  <c:v>40477</c:v>
                </c:pt>
                <c:pt idx="42">
                  <c:v>40478</c:v>
                </c:pt>
                <c:pt idx="43">
                  <c:v>40479</c:v>
                </c:pt>
                <c:pt idx="44">
                  <c:v>40480</c:v>
                </c:pt>
                <c:pt idx="45">
                  <c:v>40483</c:v>
                </c:pt>
                <c:pt idx="46">
                  <c:v>40484</c:v>
                </c:pt>
                <c:pt idx="47">
                  <c:v>40485</c:v>
                </c:pt>
                <c:pt idx="48">
                  <c:v>40486</c:v>
                </c:pt>
                <c:pt idx="49">
                  <c:v>40487</c:v>
                </c:pt>
                <c:pt idx="50">
                  <c:v>40490</c:v>
                </c:pt>
                <c:pt idx="51">
                  <c:v>40491</c:v>
                </c:pt>
                <c:pt idx="52">
                  <c:v>40492</c:v>
                </c:pt>
                <c:pt idx="53">
                  <c:v>40493</c:v>
                </c:pt>
                <c:pt idx="54">
                  <c:v>40494</c:v>
                </c:pt>
                <c:pt idx="55">
                  <c:v>40497</c:v>
                </c:pt>
                <c:pt idx="56">
                  <c:v>40498</c:v>
                </c:pt>
                <c:pt idx="57">
                  <c:v>40499</c:v>
                </c:pt>
                <c:pt idx="58">
                  <c:v>40500</c:v>
                </c:pt>
                <c:pt idx="59">
                  <c:v>40501</c:v>
                </c:pt>
                <c:pt idx="60">
                  <c:v>40504</c:v>
                </c:pt>
                <c:pt idx="61">
                  <c:v>40505</c:v>
                </c:pt>
                <c:pt idx="62">
                  <c:v>40506</c:v>
                </c:pt>
                <c:pt idx="63">
                  <c:v>40507</c:v>
                </c:pt>
                <c:pt idx="64">
                  <c:v>40508</c:v>
                </c:pt>
                <c:pt idx="65">
                  <c:v>40511</c:v>
                </c:pt>
                <c:pt idx="66">
                  <c:v>40512</c:v>
                </c:pt>
                <c:pt idx="67">
                  <c:v>40513</c:v>
                </c:pt>
                <c:pt idx="68">
                  <c:v>40514</c:v>
                </c:pt>
                <c:pt idx="69">
                  <c:v>40515</c:v>
                </c:pt>
                <c:pt idx="70">
                  <c:v>40518</c:v>
                </c:pt>
                <c:pt idx="71">
                  <c:v>40519</c:v>
                </c:pt>
                <c:pt idx="72">
                  <c:v>40520</c:v>
                </c:pt>
                <c:pt idx="73">
                  <c:v>40521</c:v>
                </c:pt>
                <c:pt idx="74">
                  <c:v>40522</c:v>
                </c:pt>
                <c:pt idx="75">
                  <c:v>40525</c:v>
                </c:pt>
                <c:pt idx="76">
                  <c:v>40526</c:v>
                </c:pt>
                <c:pt idx="77">
                  <c:v>40527</c:v>
                </c:pt>
                <c:pt idx="78">
                  <c:v>40528</c:v>
                </c:pt>
                <c:pt idx="79">
                  <c:v>40529</c:v>
                </c:pt>
                <c:pt idx="80">
                  <c:v>40532</c:v>
                </c:pt>
                <c:pt idx="81">
                  <c:v>40533</c:v>
                </c:pt>
                <c:pt idx="82">
                  <c:v>40534</c:v>
                </c:pt>
                <c:pt idx="83">
                  <c:v>40535</c:v>
                </c:pt>
                <c:pt idx="84">
                  <c:v>40536</c:v>
                </c:pt>
                <c:pt idx="85">
                  <c:v>40539</c:v>
                </c:pt>
                <c:pt idx="86">
                  <c:v>40540</c:v>
                </c:pt>
                <c:pt idx="87">
                  <c:v>40541</c:v>
                </c:pt>
                <c:pt idx="88">
                  <c:v>40542</c:v>
                </c:pt>
                <c:pt idx="89">
                  <c:v>40543</c:v>
                </c:pt>
                <c:pt idx="90">
                  <c:v>40546</c:v>
                </c:pt>
                <c:pt idx="91">
                  <c:v>40547</c:v>
                </c:pt>
                <c:pt idx="92">
                  <c:v>40548</c:v>
                </c:pt>
                <c:pt idx="93">
                  <c:v>40549</c:v>
                </c:pt>
                <c:pt idx="94">
                  <c:v>40550</c:v>
                </c:pt>
                <c:pt idx="95">
                  <c:v>40553</c:v>
                </c:pt>
                <c:pt idx="96">
                  <c:v>40554</c:v>
                </c:pt>
                <c:pt idx="97">
                  <c:v>40555</c:v>
                </c:pt>
                <c:pt idx="98">
                  <c:v>40556</c:v>
                </c:pt>
                <c:pt idx="99">
                  <c:v>40557</c:v>
                </c:pt>
                <c:pt idx="100">
                  <c:v>40560</c:v>
                </c:pt>
                <c:pt idx="101">
                  <c:v>40561</c:v>
                </c:pt>
                <c:pt idx="102">
                  <c:v>40562</c:v>
                </c:pt>
                <c:pt idx="103">
                  <c:v>40563</c:v>
                </c:pt>
                <c:pt idx="104">
                  <c:v>40564</c:v>
                </c:pt>
                <c:pt idx="105">
                  <c:v>40567</c:v>
                </c:pt>
                <c:pt idx="106">
                  <c:v>40568</c:v>
                </c:pt>
                <c:pt idx="107">
                  <c:v>40569</c:v>
                </c:pt>
                <c:pt idx="108">
                  <c:v>40570</c:v>
                </c:pt>
                <c:pt idx="109">
                  <c:v>40571</c:v>
                </c:pt>
                <c:pt idx="110">
                  <c:v>40574</c:v>
                </c:pt>
                <c:pt idx="111">
                  <c:v>40575</c:v>
                </c:pt>
                <c:pt idx="112">
                  <c:v>40576</c:v>
                </c:pt>
                <c:pt idx="113">
                  <c:v>40577</c:v>
                </c:pt>
                <c:pt idx="114">
                  <c:v>40578</c:v>
                </c:pt>
                <c:pt idx="115">
                  <c:v>40581</c:v>
                </c:pt>
                <c:pt idx="116">
                  <c:v>40582</c:v>
                </c:pt>
                <c:pt idx="117">
                  <c:v>40583</c:v>
                </c:pt>
                <c:pt idx="118">
                  <c:v>40584</c:v>
                </c:pt>
                <c:pt idx="119">
                  <c:v>40585</c:v>
                </c:pt>
                <c:pt idx="120">
                  <c:v>40588</c:v>
                </c:pt>
                <c:pt idx="121">
                  <c:v>40589</c:v>
                </c:pt>
                <c:pt idx="122">
                  <c:v>40590</c:v>
                </c:pt>
                <c:pt idx="123">
                  <c:v>40591</c:v>
                </c:pt>
                <c:pt idx="124">
                  <c:v>40592</c:v>
                </c:pt>
                <c:pt idx="125">
                  <c:v>40595</c:v>
                </c:pt>
                <c:pt idx="126">
                  <c:v>40596</c:v>
                </c:pt>
                <c:pt idx="127">
                  <c:v>40597</c:v>
                </c:pt>
                <c:pt idx="128">
                  <c:v>40598</c:v>
                </c:pt>
                <c:pt idx="129">
                  <c:v>40599</c:v>
                </c:pt>
                <c:pt idx="130">
                  <c:v>40602</c:v>
                </c:pt>
                <c:pt idx="131">
                  <c:v>40603</c:v>
                </c:pt>
                <c:pt idx="132">
                  <c:v>40604</c:v>
                </c:pt>
                <c:pt idx="133">
                  <c:v>40605</c:v>
                </c:pt>
                <c:pt idx="134">
                  <c:v>40606</c:v>
                </c:pt>
                <c:pt idx="135">
                  <c:v>40609</c:v>
                </c:pt>
                <c:pt idx="136">
                  <c:v>40610</c:v>
                </c:pt>
                <c:pt idx="137">
                  <c:v>40611</c:v>
                </c:pt>
                <c:pt idx="138">
                  <c:v>40612</c:v>
                </c:pt>
                <c:pt idx="139">
                  <c:v>40613</c:v>
                </c:pt>
                <c:pt idx="140">
                  <c:v>40616</c:v>
                </c:pt>
                <c:pt idx="141">
                  <c:v>40617</c:v>
                </c:pt>
                <c:pt idx="142">
                  <c:v>40618</c:v>
                </c:pt>
                <c:pt idx="143">
                  <c:v>40619</c:v>
                </c:pt>
                <c:pt idx="144">
                  <c:v>40620</c:v>
                </c:pt>
                <c:pt idx="145">
                  <c:v>40623</c:v>
                </c:pt>
                <c:pt idx="146">
                  <c:v>40624</c:v>
                </c:pt>
                <c:pt idx="147">
                  <c:v>40625</c:v>
                </c:pt>
                <c:pt idx="148">
                  <c:v>40626</c:v>
                </c:pt>
                <c:pt idx="149">
                  <c:v>40627</c:v>
                </c:pt>
                <c:pt idx="150">
                  <c:v>40630</c:v>
                </c:pt>
                <c:pt idx="151">
                  <c:v>40631</c:v>
                </c:pt>
                <c:pt idx="152">
                  <c:v>40632</c:v>
                </c:pt>
                <c:pt idx="153">
                  <c:v>40633</c:v>
                </c:pt>
                <c:pt idx="154">
                  <c:v>40634</c:v>
                </c:pt>
                <c:pt idx="155">
                  <c:v>40637</c:v>
                </c:pt>
                <c:pt idx="156">
                  <c:v>40638</c:v>
                </c:pt>
                <c:pt idx="157">
                  <c:v>40639</c:v>
                </c:pt>
                <c:pt idx="158">
                  <c:v>40640</c:v>
                </c:pt>
                <c:pt idx="159">
                  <c:v>40641</c:v>
                </c:pt>
                <c:pt idx="160">
                  <c:v>40644</c:v>
                </c:pt>
                <c:pt idx="161">
                  <c:v>40645</c:v>
                </c:pt>
                <c:pt idx="162">
                  <c:v>40646</c:v>
                </c:pt>
                <c:pt idx="163">
                  <c:v>40647</c:v>
                </c:pt>
                <c:pt idx="164">
                  <c:v>40648</c:v>
                </c:pt>
                <c:pt idx="165">
                  <c:v>40651</c:v>
                </c:pt>
                <c:pt idx="166">
                  <c:v>40652</c:v>
                </c:pt>
                <c:pt idx="167">
                  <c:v>40653</c:v>
                </c:pt>
                <c:pt idx="168">
                  <c:v>40654</c:v>
                </c:pt>
                <c:pt idx="169">
                  <c:v>40655</c:v>
                </c:pt>
                <c:pt idx="170">
                  <c:v>40658</c:v>
                </c:pt>
                <c:pt idx="171">
                  <c:v>40659</c:v>
                </c:pt>
                <c:pt idx="172">
                  <c:v>40660</c:v>
                </c:pt>
                <c:pt idx="173">
                  <c:v>40661</c:v>
                </c:pt>
                <c:pt idx="174">
                  <c:v>40662</c:v>
                </c:pt>
                <c:pt idx="175">
                  <c:v>40665</c:v>
                </c:pt>
                <c:pt idx="176">
                  <c:v>40666</c:v>
                </c:pt>
                <c:pt idx="177">
                  <c:v>40667</c:v>
                </c:pt>
                <c:pt idx="178">
                  <c:v>40668</c:v>
                </c:pt>
                <c:pt idx="179">
                  <c:v>40669</c:v>
                </c:pt>
                <c:pt idx="180">
                  <c:v>40672</c:v>
                </c:pt>
                <c:pt idx="181">
                  <c:v>40673</c:v>
                </c:pt>
                <c:pt idx="182">
                  <c:v>40674</c:v>
                </c:pt>
                <c:pt idx="183">
                  <c:v>40675</c:v>
                </c:pt>
                <c:pt idx="184">
                  <c:v>40676</c:v>
                </c:pt>
                <c:pt idx="185">
                  <c:v>40679</c:v>
                </c:pt>
                <c:pt idx="186">
                  <c:v>40680</c:v>
                </c:pt>
                <c:pt idx="187">
                  <c:v>40681</c:v>
                </c:pt>
                <c:pt idx="188">
                  <c:v>40682</c:v>
                </c:pt>
                <c:pt idx="189">
                  <c:v>40683</c:v>
                </c:pt>
                <c:pt idx="190">
                  <c:v>40686</c:v>
                </c:pt>
                <c:pt idx="191">
                  <c:v>40687</c:v>
                </c:pt>
                <c:pt idx="192">
                  <c:v>40688</c:v>
                </c:pt>
                <c:pt idx="193">
                  <c:v>40689</c:v>
                </c:pt>
                <c:pt idx="194">
                  <c:v>40690</c:v>
                </c:pt>
                <c:pt idx="195">
                  <c:v>40693</c:v>
                </c:pt>
                <c:pt idx="196">
                  <c:v>40694</c:v>
                </c:pt>
                <c:pt idx="197">
                  <c:v>40695</c:v>
                </c:pt>
                <c:pt idx="198">
                  <c:v>40696</c:v>
                </c:pt>
                <c:pt idx="199">
                  <c:v>40697</c:v>
                </c:pt>
                <c:pt idx="200">
                  <c:v>40700</c:v>
                </c:pt>
                <c:pt idx="201">
                  <c:v>40701</c:v>
                </c:pt>
                <c:pt idx="202">
                  <c:v>40702</c:v>
                </c:pt>
                <c:pt idx="203">
                  <c:v>40703</c:v>
                </c:pt>
                <c:pt idx="204">
                  <c:v>40704</c:v>
                </c:pt>
                <c:pt idx="205">
                  <c:v>40707</c:v>
                </c:pt>
                <c:pt idx="206">
                  <c:v>40708</c:v>
                </c:pt>
                <c:pt idx="207">
                  <c:v>40709</c:v>
                </c:pt>
                <c:pt idx="208">
                  <c:v>40710</c:v>
                </c:pt>
                <c:pt idx="209">
                  <c:v>40711</c:v>
                </c:pt>
                <c:pt idx="210">
                  <c:v>40714</c:v>
                </c:pt>
                <c:pt idx="211">
                  <c:v>40715</c:v>
                </c:pt>
                <c:pt idx="212">
                  <c:v>40716</c:v>
                </c:pt>
                <c:pt idx="213">
                  <c:v>40717</c:v>
                </c:pt>
                <c:pt idx="214">
                  <c:v>40718</c:v>
                </c:pt>
                <c:pt idx="215">
                  <c:v>40721</c:v>
                </c:pt>
                <c:pt idx="216">
                  <c:v>40722</c:v>
                </c:pt>
                <c:pt idx="217">
                  <c:v>40723</c:v>
                </c:pt>
                <c:pt idx="218">
                  <c:v>40724</c:v>
                </c:pt>
                <c:pt idx="219">
                  <c:v>40725</c:v>
                </c:pt>
                <c:pt idx="220">
                  <c:v>40728</c:v>
                </c:pt>
                <c:pt idx="221">
                  <c:v>40729</c:v>
                </c:pt>
                <c:pt idx="222">
                  <c:v>40730</c:v>
                </c:pt>
                <c:pt idx="223">
                  <c:v>40731</c:v>
                </c:pt>
                <c:pt idx="224">
                  <c:v>40732</c:v>
                </c:pt>
                <c:pt idx="225">
                  <c:v>40735</c:v>
                </c:pt>
                <c:pt idx="226">
                  <c:v>40736</c:v>
                </c:pt>
                <c:pt idx="227">
                  <c:v>40737</c:v>
                </c:pt>
                <c:pt idx="228">
                  <c:v>40738</c:v>
                </c:pt>
                <c:pt idx="229">
                  <c:v>40739</c:v>
                </c:pt>
                <c:pt idx="230">
                  <c:v>40742</c:v>
                </c:pt>
                <c:pt idx="231">
                  <c:v>40743</c:v>
                </c:pt>
                <c:pt idx="232">
                  <c:v>40744</c:v>
                </c:pt>
                <c:pt idx="233">
                  <c:v>40745</c:v>
                </c:pt>
                <c:pt idx="234">
                  <c:v>40746</c:v>
                </c:pt>
                <c:pt idx="235">
                  <c:v>40749</c:v>
                </c:pt>
                <c:pt idx="236">
                  <c:v>40750</c:v>
                </c:pt>
                <c:pt idx="237">
                  <c:v>40751</c:v>
                </c:pt>
                <c:pt idx="238">
                  <c:v>40752</c:v>
                </c:pt>
                <c:pt idx="239">
                  <c:v>40753</c:v>
                </c:pt>
                <c:pt idx="240">
                  <c:v>40756</c:v>
                </c:pt>
                <c:pt idx="241">
                  <c:v>40757</c:v>
                </c:pt>
                <c:pt idx="242">
                  <c:v>40758</c:v>
                </c:pt>
                <c:pt idx="243">
                  <c:v>40759</c:v>
                </c:pt>
                <c:pt idx="244">
                  <c:v>40760</c:v>
                </c:pt>
                <c:pt idx="245">
                  <c:v>40763</c:v>
                </c:pt>
                <c:pt idx="246">
                  <c:v>40764</c:v>
                </c:pt>
                <c:pt idx="247">
                  <c:v>40765</c:v>
                </c:pt>
                <c:pt idx="248">
                  <c:v>40766</c:v>
                </c:pt>
                <c:pt idx="249">
                  <c:v>40767</c:v>
                </c:pt>
                <c:pt idx="250">
                  <c:v>40770</c:v>
                </c:pt>
                <c:pt idx="251">
                  <c:v>40771</c:v>
                </c:pt>
                <c:pt idx="252">
                  <c:v>40772</c:v>
                </c:pt>
                <c:pt idx="253">
                  <c:v>40773</c:v>
                </c:pt>
                <c:pt idx="254">
                  <c:v>40774</c:v>
                </c:pt>
                <c:pt idx="255">
                  <c:v>40777</c:v>
                </c:pt>
                <c:pt idx="256">
                  <c:v>40778</c:v>
                </c:pt>
                <c:pt idx="257">
                  <c:v>40779</c:v>
                </c:pt>
                <c:pt idx="258">
                  <c:v>40780</c:v>
                </c:pt>
                <c:pt idx="259">
                  <c:v>40781</c:v>
                </c:pt>
                <c:pt idx="260">
                  <c:v>40784</c:v>
                </c:pt>
                <c:pt idx="261">
                  <c:v>40785</c:v>
                </c:pt>
                <c:pt idx="262">
                  <c:v>40786</c:v>
                </c:pt>
                <c:pt idx="263">
                  <c:v>40787</c:v>
                </c:pt>
                <c:pt idx="264">
                  <c:v>40788</c:v>
                </c:pt>
                <c:pt idx="265">
                  <c:v>40791</c:v>
                </c:pt>
                <c:pt idx="266">
                  <c:v>40792</c:v>
                </c:pt>
                <c:pt idx="267">
                  <c:v>40793</c:v>
                </c:pt>
                <c:pt idx="268">
                  <c:v>40794</c:v>
                </c:pt>
                <c:pt idx="269">
                  <c:v>40795</c:v>
                </c:pt>
                <c:pt idx="270">
                  <c:v>40798</c:v>
                </c:pt>
                <c:pt idx="271">
                  <c:v>40799</c:v>
                </c:pt>
                <c:pt idx="272">
                  <c:v>40800</c:v>
                </c:pt>
                <c:pt idx="273">
                  <c:v>40801</c:v>
                </c:pt>
                <c:pt idx="274">
                  <c:v>40802</c:v>
                </c:pt>
                <c:pt idx="275">
                  <c:v>40805</c:v>
                </c:pt>
                <c:pt idx="276">
                  <c:v>40806</c:v>
                </c:pt>
                <c:pt idx="277">
                  <c:v>40807</c:v>
                </c:pt>
                <c:pt idx="278">
                  <c:v>40808</c:v>
                </c:pt>
                <c:pt idx="279">
                  <c:v>40809</c:v>
                </c:pt>
                <c:pt idx="280">
                  <c:v>40812</c:v>
                </c:pt>
                <c:pt idx="281">
                  <c:v>40813</c:v>
                </c:pt>
                <c:pt idx="282">
                  <c:v>40814</c:v>
                </c:pt>
                <c:pt idx="283">
                  <c:v>40815</c:v>
                </c:pt>
                <c:pt idx="284">
                  <c:v>40816</c:v>
                </c:pt>
                <c:pt idx="285">
                  <c:v>40819</c:v>
                </c:pt>
                <c:pt idx="286">
                  <c:v>40820</c:v>
                </c:pt>
                <c:pt idx="287">
                  <c:v>40821</c:v>
                </c:pt>
                <c:pt idx="288">
                  <c:v>40822</c:v>
                </c:pt>
                <c:pt idx="289">
                  <c:v>40823</c:v>
                </c:pt>
                <c:pt idx="290">
                  <c:v>40826</c:v>
                </c:pt>
                <c:pt idx="291">
                  <c:v>40827</c:v>
                </c:pt>
                <c:pt idx="292">
                  <c:v>40828</c:v>
                </c:pt>
                <c:pt idx="293">
                  <c:v>40829</c:v>
                </c:pt>
                <c:pt idx="294">
                  <c:v>40830</c:v>
                </c:pt>
                <c:pt idx="295">
                  <c:v>40833</c:v>
                </c:pt>
                <c:pt idx="296">
                  <c:v>40834</c:v>
                </c:pt>
                <c:pt idx="297">
                  <c:v>40835</c:v>
                </c:pt>
                <c:pt idx="298">
                  <c:v>40836</c:v>
                </c:pt>
                <c:pt idx="299">
                  <c:v>40837</c:v>
                </c:pt>
                <c:pt idx="300">
                  <c:v>40840</c:v>
                </c:pt>
                <c:pt idx="301">
                  <c:v>40841</c:v>
                </c:pt>
                <c:pt idx="302">
                  <c:v>40842</c:v>
                </c:pt>
                <c:pt idx="303">
                  <c:v>40843</c:v>
                </c:pt>
                <c:pt idx="304">
                  <c:v>40844</c:v>
                </c:pt>
                <c:pt idx="305">
                  <c:v>40847</c:v>
                </c:pt>
                <c:pt idx="306">
                  <c:v>40848</c:v>
                </c:pt>
                <c:pt idx="307">
                  <c:v>40849</c:v>
                </c:pt>
                <c:pt idx="308">
                  <c:v>40850</c:v>
                </c:pt>
                <c:pt idx="309">
                  <c:v>40851</c:v>
                </c:pt>
                <c:pt idx="310">
                  <c:v>40854</c:v>
                </c:pt>
                <c:pt idx="311">
                  <c:v>40855</c:v>
                </c:pt>
                <c:pt idx="312">
                  <c:v>40856</c:v>
                </c:pt>
                <c:pt idx="313">
                  <c:v>40857</c:v>
                </c:pt>
                <c:pt idx="314">
                  <c:v>40858</c:v>
                </c:pt>
                <c:pt idx="315">
                  <c:v>40861</c:v>
                </c:pt>
                <c:pt idx="316">
                  <c:v>40862</c:v>
                </c:pt>
                <c:pt idx="317">
                  <c:v>40863</c:v>
                </c:pt>
                <c:pt idx="318">
                  <c:v>40864</c:v>
                </c:pt>
                <c:pt idx="319">
                  <c:v>40865</c:v>
                </c:pt>
                <c:pt idx="320">
                  <c:v>40868</c:v>
                </c:pt>
                <c:pt idx="321">
                  <c:v>40869</c:v>
                </c:pt>
                <c:pt idx="322">
                  <c:v>40870</c:v>
                </c:pt>
                <c:pt idx="323">
                  <c:v>40871</c:v>
                </c:pt>
                <c:pt idx="324">
                  <c:v>40872</c:v>
                </c:pt>
                <c:pt idx="325">
                  <c:v>40875</c:v>
                </c:pt>
                <c:pt idx="326">
                  <c:v>40876</c:v>
                </c:pt>
                <c:pt idx="327">
                  <c:v>40877</c:v>
                </c:pt>
                <c:pt idx="328">
                  <c:v>40878</c:v>
                </c:pt>
                <c:pt idx="329">
                  <c:v>40879</c:v>
                </c:pt>
                <c:pt idx="330">
                  <c:v>40882</c:v>
                </c:pt>
                <c:pt idx="331">
                  <c:v>40883</c:v>
                </c:pt>
                <c:pt idx="332">
                  <c:v>40884</c:v>
                </c:pt>
                <c:pt idx="333">
                  <c:v>40885</c:v>
                </c:pt>
                <c:pt idx="334">
                  <c:v>40886</c:v>
                </c:pt>
                <c:pt idx="335">
                  <c:v>40889</c:v>
                </c:pt>
                <c:pt idx="336">
                  <c:v>40890</c:v>
                </c:pt>
                <c:pt idx="337">
                  <c:v>40891</c:v>
                </c:pt>
                <c:pt idx="338">
                  <c:v>40892</c:v>
                </c:pt>
                <c:pt idx="339">
                  <c:v>40893</c:v>
                </c:pt>
                <c:pt idx="340">
                  <c:v>40896</c:v>
                </c:pt>
                <c:pt idx="341">
                  <c:v>40897</c:v>
                </c:pt>
                <c:pt idx="342">
                  <c:v>40898</c:v>
                </c:pt>
                <c:pt idx="343">
                  <c:v>40899</c:v>
                </c:pt>
                <c:pt idx="344">
                  <c:v>40900</c:v>
                </c:pt>
                <c:pt idx="345">
                  <c:v>40903</c:v>
                </c:pt>
                <c:pt idx="346">
                  <c:v>40904</c:v>
                </c:pt>
                <c:pt idx="347">
                  <c:v>40905</c:v>
                </c:pt>
                <c:pt idx="348">
                  <c:v>40906</c:v>
                </c:pt>
                <c:pt idx="349">
                  <c:v>40907</c:v>
                </c:pt>
                <c:pt idx="350">
                  <c:v>40910</c:v>
                </c:pt>
                <c:pt idx="351">
                  <c:v>40911</c:v>
                </c:pt>
                <c:pt idx="352">
                  <c:v>40912</c:v>
                </c:pt>
                <c:pt idx="353">
                  <c:v>40913</c:v>
                </c:pt>
                <c:pt idx="354">
                  <c:v>40914</c:v>
                </c:pt>
                <c:pt idx="355">
                  <c:v>40917</c:v>
                </c:pt>
                <c:pt idx="356">
                  <c:v>40918</c:v>
                </c:pt>
                <c:pt idx="357">
                  <c:v>40919</c:v>
                </c:pt>
                <c:pt idx="358">
                  <c:v>40920</c:v>
                </c:pt>
                <c:pt idx="359">
                  <c:v>40921</c:v>
                </c:pt>
                <c:pt idx="360">
                  <c:v>40924</c:v>
                </c:pt>
                <c:pt idx="361">
                  <c:v>40925</c:v>
                </c:pt>
                <c:pt idx="362">
                  <c:v>40926</c:v>
                </c:pt>
                <c:pt idx="363">
                  <c:v>40927</c:v>
                </c:pt>
                <c:pt idx="364">
                  <c:v>40928</c:v>
                </c:pt>
                <c:pt idx="365">
                  <c:v>40931</c:v>
                </c:pt>
                <c:pt idx="366">
                  <c:v>40932</c:v>
                </c:pt>
                <c:pt idx="367">
                  <c:v>40933</c:v>
                </c:pt>
                <c:pt idx="368">
                  <c:v>40934</c:v>
                </c:pt>
                <c:pt idx="369">
                  <c:v>40935</c:v>
                </c:pt>
                <c:pt idx="370">
                  <c:v>40938</c:v>
                </c:pt>
                <c:pt idx="371">
                  <c:v>40939</c:v>
                </c:pt>
                <c:pt idx="372">
                  <c:v>40940</c:v>
                </c:pt>
                <c:pt idx="373">
                  <c:v>40941</c:v>
                </c:pt>
                <c:pt idx="374">
                  <c:v>40942</c:v>
                </c:pt>
                <c:pt idx="375">
                  <c:v>40945</c:v>
                </c:pt>
                <c:pt idx="376">
                  <c:v>40946</c:v>
                </c:pt>
                <c:pt idx="377">
                  <c:v>40947</c:v>
                </c:pt>
                <c:pt idx="378">
                  <c:v>40948</c:v>
                </c:pt>
                <c:pt idx="379">
                  <c:v>40949</c:v>
                </c:pt>
                <c:pt idx="380">
                  <c:v>40952</c:v>
                </c:pt>
                <c:pt idx="381">
                  <c:v>40953</c:v>
                </c:pt>
                <c:pt idx="382">
                  <c:v>40954</c:v>
                </c:pt>
                <c:pt idx="383">
                  <c:v>40955</c:v>
                </c:pt>
                <c:pt idx="384">
                  <c:v>40956</c:v>
                </c:pt>
                <c:pt idx="385">
                  <c:v>40959</c:v>
                </c:pt>
                <c:pt idx="386">
                  <c:v>40960</c:v>
                </c:pt>
                <c:pt idx="387">
                  <c:v>40961</c:v>
                </c:pt>
                <c:pt idx="388">
                  <c:v>40962</c:v>
                </c:pt>
                <c:pt idx="389">
                  <c:v>40963</c:v>
                </c:pt>
                <c:pt idx="390">
                  <c:v>40966</c:v>
                </c:pt>
                <c:pt idx="391">
                  <c:v>40967</c:v>
                </c:pt>
                <c:pt idx="392">
                  <c:v>40968</c:v>
                </c:pt>
                <c:pt idx="393">
                  <c:v>40969</c:v>
                </c:pt>
                <c:pt idx="394">
                  <c:v>40970</c:v>
                </c:pt>
                <c:pt idx="395">
                  <c:v>40973</c:v>
                </c:pt>
                <c:pt idx="396">
                  <c:v>40974</c:v>
                </c:pt>
                <c:pt idx="397">
                  <c:v>40975</c:v>
                </c:pt>
                <c:pt idx="398">
                  <c:v>40976</c:v>
                </c:pt>
                <c:pt idx="399">
                  <c:v>40977</c:v>
                </c:pt>
                <c:pt idx="400">
                  <c:v>40980</c:v>
                </c:pt>
                <c:pt idx="401">
                  <c:v>40981</c:v>
                </c:pt>
                <c:pt idx="402">
                  <c:v>40982</c:v>
                </c:pt>
                <c:pt idx="403">
                  <c:v>40983</c:v>
                </c:pt>
                <c:pt idx="404">
                  <c:v>40984</c:v>
                </c:pt>
                <c:pt idx="405">
                  <c:v>40987</c:v>
                </c:pt>
                <c:pt idx="406">
                  <c:v>40988</c:v>
                </c:pt>
                <c:pt idx="407">
                  <c:v>40989</c:v>
                </c:pt>
                <c:pt idx="408">
                  <c:v>40990</c:v>
                </c:pt>
                <c:pt idx="409">
                  <c:v>40991</c:v>
                </c:pt>
                <c:pt idx="410">
                  <c:v>40994</c:v>
                </c:pt>
                <c:pt idx="411">
                  <c:v>40995</c:v>
                </c:pt>
                <c:pt idx="412">
                  <c:v>40996</c:v>
                </c:pt>
                <c:pt idx="413">
                  <c:v>40997</c:v>
                </c:pt>
                <c:pt idx="414">
                  <c:v>40998</c:v>
                </c:pt>
                <c:pt idx="415">
                  <c:v>41001</c:v>
                </c:pt>
                <c:pt idx="416">
                  <c:v>41002</c:v>
                </c:pt>
                <c:pt idx="417">
                  <c:v>41003</c:v>
                </c:pt>
                <c:pt idx="418">
                  <c:v>41004</c:v>
                </c:pt>
                <c:pt idx="419">
                  <c:v>41009</c:v>
                </c:pt>
                <c:pt idx="420">
                  <c:v>41010</c:v>
                </c:pt>
                <c:pt idx="421">
                  <c:v>41011</c:v>
                </c:pt>
                <c:pt idx="422">
                  <c:v>41012</c:v>
                </c:pt>
                <c:pt idx="423">
                  <c:v>41015</c:v>
                </c:pt>
                <c:pt idx="424">
                  <c:v>41016</c:v>
                </c:pt>
                <c:pt idx="425">
                  <c:v>41017</c:v>
                </c:pt>
                <c:pt idx="426">
                  <c:v>41018</c:v>
                </c:pt>
                <c:pt idx="427">
                  <c:v>41019</c:v>
                </c:pt>
                <c:pt idx="428">
                  <c:v>41022</c:v>
                </c:pt>
                <c:pt idx="429">
                  <c:v>41023</c:v>
                </c:pt>
                <c:pt idx="430">
                  <c:v>41024</c:v>
                </c:pt>
                <c:pt idx="431">
                  <c:v>41025</c:v>
                </c:pt>
                <c:pt idx="432">
                  <c:v>41026</c:v>
                </c:pt>
                <c:pt idx="433">
                  <c:v>41029</c:v>
                </c:pt>
                <c:pt idx="434">
                  <c:v>41030</c:v>
                </c:pt>
                <c:pt idx="435">
                  <c:v>41031</c:v>
                </c:pt>
                <c:pt idx="436">
                  <c:v>41032</c:v>
                </c:pt>
                <c:pt idx="437">
                  <c:v>41033</c:v>
                </c:pt>
                <c:pt idx="438">
                  <c:v>41036</c:v>
                </c:pt>
                <c:pt idx="439">
                  <c:v>41037</c:v>
                </c:pt>
                <c:pt idx="440">
                  <c:v>41038</c:v>
                </c:pt>
                <c:pt idx="441">
                  <c:v>41039</c:v>
                </c:pt>
                <c:pt idx="442">
                  <c:v>41040</c:v>
                </c:pt>
                <c:pt idx="443">
                  <c:v>41043</c:v>
                </c:pt>
                <c:pt idx="444">
                  <c:v>41044</c:v>
                </c:pt>
                <c:pt idx="445">
                  <c:v>41045</c:v>
                </c:pt>
                <c:pt idx="446">
                  <c:v>41046</c:v>
                </c:pt>
                <c:pt idx="447">
                  <c:v>41047</c:v>
                </c:pt>
                <c:pt idx="448">
                  <c:v>41050</c:v>
                </c:pt>
                <c:pt idx="449">
                  <c:v>41051</c:v>
                </c:pt>
                <c:pt idx="450">
                  <c:v>41052</c:v>
                </c:pt>
                <c:pt idx="451">
                  <c:v>41053</c:v>
                </c:pt>
                <c:pt idx="452">
                  <c:v>41054</c:v>
                </c:pt>
                <c:pt idx="453">
                  <c:v>41057</c:v>
                </c:pt>
                <c:pt idx="454">
                  <c:v>41058</c:v>
                </c:pt>
                <c:pt idx="455">
                  <c:v>41059</c:v>
                </c:pt>
                <c:pt idx="456">
                  <c:v>41060</c:v>
                </c:pt>
                <c:pt idx="457">
                  <c:v>41061</c:v>
                </c:pt>
                <c:pt idx="458">
                  <c:v>41064</c:v>
                </c:pt>
                <c:pt idx="459">
                  <c:v>41065</c:v>
                </c:pt>
                <c:pt idx="460">
                  <c:v>41066</c:v>
                </c:pt>
                <c:pt idx="461">
                  <c:v>41067</c:v>
                </c:pt>
                <c:pt idx="462">
                  <c:v>41068</c:v>
                </c:pt>
                <c:pt idx="463">
                  <c:v>41071</c:v>
                </c:pt>
                <c:pt idx="464">
                  <c:v>41072</c:v>
                </c:pt>
                <c:pt idx="465">
                  <c:v>41073</c:v>
                </c:pt>
                <c:pt idx="466">
                  <c:v>41074</c:v>
                </c:pt>
                <c:pt idx="467">
                  <c:v>41075</c:v>
                </c:pt>
                <c:pt idx="468">
                  <c:v>41078</c:v>
                </c:pt>
                <c:pt idx="469">
                  <c:v>41079</c:v>
                </c:pt>
                <c:pt idx="470">
                  <c:v>41080</c:v>
                </c:pt>
                <c:pt idx="471">
                  <c:v>41081</c:v>
                </c:pt>
                <c:pt idx="472">
                  <c:v>41082</c:v>
                </c:pt>
                <c:pt idx="473">
                  <c:v>41085</c:v>
                </c:pt>
                <c:pt idx="474">
                  <c:v>41086</c:v>
                </c:pt>
                <c:pt idx="475">
                  <c:v>41087</c:v>
                </c:pt>
                <c:pt idx="476">
                  <c:v>41088</c:v>
                </c:pt>
                <c:pt idx="477">
                  <c:v>41089</c:v>
                </c:pt>
                <c:pt idx="478">
                  <c:v>41092</c:v>
                </c:pt>
                <c:pt idx="479">
                  <c:v>41093</c:v>
                </c:pt>
                <c:pt idx="480">
                  <c:v>41094</c:v>
                </c:pt>
                <c:pt idx="481">
                  <c:v>41095</c:v>
                </c:pt>
                <c:pt idx="482">
                  <c:v>41096</c:v>
                </c:pt>
                <c:pt idx="483">
                  <c:v>41099</c:v>
                </c:pt>
                <c:pt idx="484">
                  <c:v>41100</c:v>
                </c:pt>
                <c:pt idx="485">
                  <c:v>41101</c:v>
                </c:pt>
                <c:pt idx="486">
                  <c:v>41102</c:v>
                </c:pt>
                <c:pt idx="487">
                  <c:v>41103</c:v>
                </c:pt>
                <c:pt idx="488">
                  <c:v>41106</c:v>
                </c:pt>
                <c:pt idx="489">
                  <c:v>41107</c:v>
                </c:pt>
                <c:pt idx="490">
                  <c:v>41108</c:v>
                </c:pt>
                <c:pt idx="491">
                  <c:v>41109</c:v>
                </c:pt>
                <c:pt idx="492">
                  <c:v>41110</c:v>
                </c:pt>
                <c:pt idx="493">
                  <c:v>41113</c:v>
                </c:pt>
                <c:pt idx="494">
                  <c:v>41114</c:v>
                </c:pt>
                <c:pt idx="495">
                  <c:v>41115</c:v>
                </c:pt>
                <c:pt idx="496">
                  <c:v>41116</c:v>
                </c:pt>
                <c:pt idx="497">
                  <c:v>41117</c:v>
                </c:pt>
                <c:pt idx="498">
                  <c:v>41120</c:v>
                </c:pt>
                <c:pt idx="499">
                  <c:v>41121</c:v>
                </c:pt>
                <c:pt idx="500">
                  <c:v>41122</c:v>
                </c:pt>
                <c:pt idx="501">
                  <c:v>41123</c:v>
                </c:pt>
                <c:pt idx="502">
                  <c:v>41124</c:v>
                </c:pt>
                <c:pt idx="503">
                  <c:v>41127</c:v>
                </c:pt>
                <c:pt idx="504">
                  <c:v>41128</c:v>
                </c:pt>
                <c:pt idx="505">
                  <c:v>41129</c:v>
                </c:pt>
                <c:pt idx="506">
                  <c:v>41130</c:v>
                </c:pt>
                <c:pt idx="507">
                  <c:v>41131</c:v>
                </c:pt>
                <c:pt idx="508">
                  <c:v>41134</c:v>
                </c:pt>
                <c:pt idx="509">
                  <c:v>41135</c:v>
                </c:pt>
                <c:pt idx="510">
                  <c:v>41136</c:v>
                </c:pt>
                <c:pt idx="511">
                  <c:v>41137</c:v>
                </c:pt>
                <c:pt idx="512">
                  <c:v>41138</c:v>
                </c:pt>
                <c:pt idx="513">
                  <c:v>41141</c:v>
                </c:pt>
                <c:pt idx="514">
                  <c:v>41142</c:v>
                </c:pt>
                <c:pt idx="515">
                  <c:v>41143</c:v>
                </c:pt>
                <c:pt idx="516">
                  <c:v>41144</c:v>
                </c:pt>
                <c:pt idx="517">
                  <c:v>41145</c:v>
                </c:pt>
                <c:pt idx="518">
                  <c:v>41148</c:v>
                </c:pt>
                <c:pt idx="519">
                  <c:v>41149</c:v>
                </c:pt>
                <c:pt idx="520">
                  <c:v>41150</c:v>
                </c:pt>
                <c:pt idx="521">
                  <c:v>41151</c:v>
                </c:pt>
                <c:pt idx="522">
                  <c:v>41152</c:v>
                </c:pt>
                <c:pt idx="523">
                  <c:v>41155</c:v>
                </c:pt>
                <c:pt idx="524">
                  <c:v>41156</c:v>
                </c:pt>
                <c:pt idx="525">
                  <c:v>41157</c:v>
                </c:pt>
                <c:pt idx="526">
                  <c:v>41158</c:v>
                </c:pt>
                <c:pt idx="527">
                  <c:v>41159</c:v>
                </c:pt>
                <c:pt idx="528">
                  <c:v>41162</c:v>
                </c:pt>
                <c:pt idx="529">
                  <c:v>41163</c:v>
                </c:pt>
                <c:pt idx="530">
                  <c:v>41164</c:v>
                </c:pt>
                <c:pt idx="531">
                  <c:v>41165</c:v>
                </c:pt>
                <c:pt idx="532">
                  <c:v>41166</c:v>
                </c:pt>
                <c:pt idx="533">
                  <c:v>41169</c:v>
                </c:pt>
                <c:pt idx="534">
                  <c:v>41170</c:v>
                </c:pt>
                <c:pt idx="535">
                  <c:v>41171</c:v>
                </c:pt>
                <c:pt idx="536">
                  <c:v>41172</c:v>
                </c:pt>
                <c:pt idx="537">
                  <c:v>41173</c:v>
                </c:pt>
                <c:pt idx="538">
                  <c:v>41176</c:v>
                </c:pt>
                <c:pt idx="539">
                  <c:v>41177</c:v>
                </c:pt>
                <c:pt idx="540">
                  <c:v>41178</c:v>
                </c:pt>
                <c:pt idx="541">
                  <c:v>41179</c:v>
                </c:pt>
                <c:pt idx="542">
                  <c:v>41180</c:v>
                </c:pt>
                <c:pt idx="543">
                  <c:v>41183</c:v>
                </c:pt>
                <c:pt idx="544">
                  <c:v>41184</c:v>
                </c:pt>
                <c:pt idx="545">
                  <c:v>41185</c:v>
                </c:pt>
                <c:pt idx="546">
                  <c:v>41186</c:v>
                </c:pt>
                <c:pt idx="547">
                  <c:v>41187</c:v>
                </c:pt>
                <c:pt idx="548">
                  <c:v>41190</c:v>
                </c:pt>
                <c:pt idx="549">
                  <c:v>41191</c:v>
                </c:pt>
                <c:pt idx="550">
                  <c:v>41192</c:v>
                </c:pt>
                <c:pt idx="551">
                  <c:v>41193</c:v>
                </c:pt>
                <c:pt idx="552">
                  <c:v>41194</c:v>
                </c:pt>
                <c:pt idx="553">
                  <c:v>41197</c:v>
                </c:pt>
                <c:pt idx="554">
                  <c:v>41198</c:v>
                </c:pt>
                <c:pt idx="555">
                  <c:v>41199</c:v>
                </c:pt>
                <c:pt idx="556">
                  <c:v>41200</c:v>
                </c:pt>
                <c:pt idx="557">
                  <c:v>41201</c:v>
                </c:pt>
                <c:pt idx="558">
                  <c:v>41204</c:v>
                </c:pt>
                <c:pt idx="559">
                  <c:v>41205</c:v>
                </c:pt>
                <c:pt idx="560">
                  <c:v>41206</c:v>
                </c:pt>
                <c:pt idx="561">
                  <c:v>41207</c:v>
                </c:pt>
                <c:pt idx="562">
                  <c:v>41208</c:v>
                </c:pt>
                <c:pt idx="563">
                  <c:v>41211</c:v>
                </c:pt>
                <c:pt idx="564">
                  <c:v>41212</c:v>
                </c:pt>
                <c:pt idx="565">
                  <c:v>41213</c:v>
                </c:pt>
                <c:pt idx="566">
                  <c:v>41214</c:v>
                </c:pt>
                <c:pt idx="567">
                  <c:v>41215</c:v>
                </c:pt>
                <c:pt idx="568">
                  <c:v>41218</c:v>
                </c:pt>
                <c:pt idx="569">
                  <c:v>41219</c:v>
                </c:pt>
                <c:pt idx="570">
                  <c:v>41220</c:v>
                </c:pt>
                <c:pt idx="571">
                  <c:v>41221</c:v>
                </c:pt>
                <c:pt idx="572">
                  <c:v>41222</c:v>
                </c:pt>
                <c:pt idx="573">
                  <c:v>41225</c:v>
                </c:pt>
                <c:pt idx="574">
                  <c:v>41226</c:v>
                </c:pt>
                <c:pt idx="575">
                  <c:v>41227</c:v>
                </c:pt>
                <c:pt idx="576">
                  <c:v>41228</c:v>
                </c:pt>
                <c:pt idx="577">
                  <c:v>41229</c:v>
                </c:pt>
                <c:pt idx="578">
                  <c:v>41232</c:v>
                </c:pt>
                <c:pt idx="579">
                  <c:v>41233</c:v>
                </c:pt>
                <c:pt idx="580">
                  <c:v>41234</c:v>
                </c:pt>
                <c:pt idx="581">
                  <c:v>41235</c:v>
                </c:pt>
                <c:pt idx="582">
                  <c:v>41236</c:v>
                </c:pt>
                <c:pt idx="583">
                  <c:v>41239</c:v>
                </c:pt>
                <c:pt idx="584">
                  <c:v>41240</c:v>
                </c:pt>
                <c:pt idx="585">
                  <c:v>41241</c:v>
                </c:pt>
                <c:pt idx="586">
                  <c:v>41242</c:v>
                </c:pt>
                <c:pt idx="587">
                  <c:v>41243</c:v>
                </c:pt>
                <c:pt idx="588">
                  <c:v>41246</c:v>
                </c:pt>
                <c:pt idx="589">
                  <c:v>41247</c:v>
                </c:pt>
                <c:pt idx="590">
                  <c:v>41248</c:v>
                </c:pt>
                <c:pt idx="591">
                  <c:v>41249</c:v>
                </c:pt>
                <c:pt idx="592">
                  <c:v>41250</c:v>
                </c:pt>
                <c:pt idx="593">
                  <c:v>41253</c:v>
                </c:pt>
                <c:pt idx="594">
                  <c:v>41254</c:v>
                </c:pt>
                <c:pt idx="595">
                  <c:v>41255</c:v>
                </c:pt>
                <c:pt idx="596">
                  <c:v>41256</c:v>
                </c:pt>
                <c:pt idx="597">
                  <c:v>41257</c:v>
                </c:pt>
                <c:pt idx="598">
                  <c:v>41260</c:v>
                </c:pt>
                <c:pt idx="599">
                  <c:v>41261</c:v>
                </c:pt>
                <c:pt idx="600">
                  <c:v>41262</c:v>
                </c:pt>
                <c:pt idx="601">
                  <c:v>41263</c:v>
                </c:pt>
                <c:pt idx="602">
                  <c:v>41264</c:v>
                </c:pt>
                <c:pt idx="603">
                  <c:v>41267</c:v>
                </c:pt>
                <c:pt idx="604">
                  <c:v>41270</c:v>
                </c:pt>
                <c:pt idx="605">
                  <c:v>41271</c:v>
                </c:pt>
                <c:pt idx="606">
                  <c:v>41274</c:v>
                </c:pt>
                <c:pt idx="607">
                  <c:v>41276</c:v>
                </c:pt>
                <c:pt idx="608">
                  <c:v>41277</c:v>
                </c:pt>
                <c:pt idx="609">
                  <c:v>41278</c:v>
                </c:pt>
                <c:pt idx="610">
                  <c:v>41281</c:v>
                </c:pt>
                <c:pt idx="611">
                  <c:v>41282</c:v>
                </c:pt>
                <c:pt idx="612">
                  <c:v>41283</c:v>
                </c:pt>
                <c:pt idx="613">
                  <c:v>41284</c:v>
                </c:pt>
                <c:pt idx="614">
                  <c:v>41285</c:v>
                </c:pt>
                <c:pt idx="615">
                  <c:v>41288</c:v>
                </c:pt>
                <c:pt idx="616">
                  <c:v>41289</c:v>
                </c:pt>
                <c:pt idx="617">
                  <c:v>41290</c:v>
                </c:pt>
                <c:pt idx="618">
                  <c:v>41291</c:v>
                </c:pt>
                <c:pt idx="619">
                  <c:v>41292</c:v>
                </c:pt>
                <c:pt idx="620">
                  <c:v>41295</c:v>
                </c:pt>
                <c:pt idx="621">
                  <c:v>41296</c:v>
                </c:pt>
                <c:pt idx="622">
                  <c:v>41297</c:v>
                </c:pt>
                <c:pt idx="623">
                  <c:v>41298</c:v>
                </c:pt>
                <c:pt idx="624">
                  <c:v>41299</c:v>
                </c:pt>
                <c:pt idx="625">
                  <c:v>41302</c:v>
                </c:pt>
                <c:pt idx="626">
                  <c:v>41303</c:v>
                </c:pt>
                <c:pt idx="627">
                  <c:v>41304</c:v>
                </c:pt>
                <c:pt idx="628">
                  <c:v>41305</c:v>
                </c:pt>
                <c:pt idx="629">
                  <c:v>41306</c:v>
                </c:pt>
                <c:pt idx="630">
                  <c:v>41309</c:v>
                </c:pt>
                <c:pt idx="631">
                  <c:v>41310</c:v>
                </c:pt>
                <c:pt idx="632">
                  <c:v>41311</c:v>
                </c:pt>
                <c:pt idx="633">
                  <c:v>41312</c:v>
                </c:pt>
                <c:pt idx="634">
                  <c:v>41313</c:v>
                </c:pt>
                <c:pt idx="635">
                  <c:v>41316</c:v>
                </c:pt>
                <c:pt idx="636">
                  <c:v>41317</c:v>
                </c:pt>
                <c:pt idx="637">
                  <c:v>41318</c:v>
                </c:pt>
                <c:pt idx="638">
                  <c:v>41319</c:v>
                </c:pt>
                <c:pt idx="639">
                  <c:v>41320</c:v>
                </c:pt>
                <c:pt idx="640">
                  <c:v>41323</c:v>
                </c:pt>
                <c:pt idx="641">
                  <c:v>41324</c:v>
                </c:pt>
                <c:pt idx="642">
                  <c:v>41325</c:v>
                </c:pt>
                <c:pt idx="643">
                  <c:v>41326</c:v>
                </c:pt>
                <c:pt idx="644">
                  <c:v>41327</c:v>
                </c:pt>
                <c:pt idx="645">
                  <c:v>41330</c:v>
                </c:pt>
                <c:pt idx="646">
                  <c:v>41331</c:v>
                </c:pt>
                <c:pt idx="647">
                  <c:v>41332</c:v>
                </c:pt>
                <c:pt idx="648">
                  <c:v>41333</c:v>
                </c:pt>
                <c:pt idx="649">
                  <c:v>41334</c:v>
                </c:pt>
                <c:pt idx="650">
                  <c:v>41337</c:v>
                </c:pt>
                <c:pt idx="651">
                  <c:v>41338</c:v>
                </c:pt>
                <c:pt idx="652">
                  <c:v>41339</c:v>
                </c:pt>
                <c:pt idx="653">
                  <c:v>41340</c:v>
                </c:pt>
                <c:pt idx="654">
                  <c:v>41341</c:v>
                </c:pt>
                <c:pt idx="655">
                  <c:v>41344</c:v>
                </c:pt>
                <c:pt idx="656">
                  <c:v>41345</c:v>
                </c:pt>
                <c:pt idx="657">
                  <c:v>41346</c:v>
                </c:pt>
                <c:pt idx="658">
                  <c:v>41347</c:v>
                </c:pt>
                <c:pt idx="659">
                  <c:v>41348</c:v>
                </c:pt>
                <c:pt idx="660">
                  <c:v>41351</c:v>
                </c:pt>
                <c:pt idx="661">
                  <c:v>41352</c:v>
                </c:pt>
                <c:pt idx="662">
                  <c:v>41353</c:v>
                </c:pt>
                <c:pt idx="663">
                  <c:v>41354</c:v>
                </c:pt>
                <c:pt idx="664">
                  <c:v>41355</c:v>
                </c:pt>
                <c:pt idx="665">
                  <c:v>41358</c:v>
                </c:pt>
                <c:pt idx="666">
                  <c:v>41359</c:v>
                </c:pt>
                <c:pt idx="667">
                  <c:v>41360</c:v>
                </c:pt>
                <c:pt idx="668">
                  <c:v>41361</c:v>
                </c:pt>
                <c:pt idx="669">
                  <c:v>41362</c:v>
                </c:pt>
                <c:pt idx="670">
                  <c:v>41365</c:v>
                </c:pt>
                <c:pt idx="671">
                  <c:v>41366</c:v>
                </c:pt>
                <c:pt idx="672">
                  <c:v>41367</c:v>
                </c:pt>
                <c:pt idx="673">
                  <c:v>41368</c:v>
                </c:pt>
                <c:pt idx="674">
                  <c:v>41369</c:v>
                </c:pt>
                <c:pt idx="675">
                  <c:v>41372</c:v>
                </c:pt>
                <c:pt idx="676">
                  <c:v>41373</c:v>
                </c:pt>
                <c:pt idx="677">
                  <c:v>41374</c:v>
                </c:pt>
                <c:pt idx="678">
                  <c:v>41375</c:v>
                </c:pt>
                <c:pt idx="679">
                  <c:v>41376</c:v>
                </c:pt>
                <c:pt idx="680">
                  <c:v>41379</c:v>
                </c:pt>
                <c:pt idx="681">
                  <c:v>41380</c:v>
                </c:pt>
                <c:pt idx="682">
                  <c:v>41381</c:v>
                </c:pt>
                <c:pt idx="683">
                  <c:v>41382</c:v>
                </c:pt>
                <c:pt idx="684">
                  <c:v>41383</c:v>
                </c:pt>
                <c:pt idx="685">
                  <c:v>41386</c:v>
                </c:pt>
                <c:pt idx="686">
                  <c:v>41387</c:v>
                </c:pt>
                <c:pt idx="687">
                  <c:v>41388</c:v>
                </c:pt>
                <c:pt idx="688">
                  <c:v>41389</c:v>
                </c:pt>
                <c:pt idx="689">
                  <c:v>41390</c:v>
                </c:pt>
                <c:pt idx="690">
                  <c:v>41393</c:v>
                </c:pt>
                <c:pt idx="691">
                  <c:v>41394</c:v>
                </c:pt>
                <c:pt idx="692">
                  <c:v>41395</c:v>
                </c:pt>
                <c:pt idx="693">
                  <c:v>41396</c:v>
                </c:pt>
                <c:pt idx="694">
                  <c:v>41397</c:v>
                </c:pt>
                <c:pt idx="695">
                  <c:v>41400</c:v>
                </c:pt>
                <c:pt idx="696">
                  <c:v>41401</c:v>
                </c:pt>
                <c:pt idx="697">
                  <c:v>41402</c:v>
                </c:pt>
                <c:pt idx="698">
                  <c:v>41403</c:v>
                </c:pt>
                <c:pt idx="699">
                  <c:v>41404</c:v>
                </c:pt>
                <c:pt idx="700">
                  <c:v>41407</c:v>
                </c:pt>
                <c:pt idx="701">
                  <c:v>41408</c:v>
                </c:pt>
                <c:pt idx="702">
                  <c:v>41409</c:v>
                </c:pt>
                <c:pt idx="703">
                  <c:v>41410</c:v>
                </c:pt>
                <c:pt idx="704">
                  <c:v>41411</c:v>
                </c:pt>
                <c:pt idx="705">
                  <c:v>41414</c:v>
                </c:pt>
                <c:pt idx="706">
                  <c:v>41415</c:v>
                </c:pt>
                <c:pt idx="707">
                  <c:v>41416</c:v>
                </c:pt>
                <c:pt idx="708">
                  <c:v>41417</c:v>
                </c:pt>
                <c:pt idx="709">
                  <c:v>41418</c:v>
                </c:pt>
                <c:pt idx="710">
                  <c:v>41421</c:v>
                </c:pt>
                <c:pt idx="711">
                  <c:v>41422</c:v>
                </c:pt>
                <c:pt idx="712">
                  <c:v>41423</c:v>
                </c:pt>
                <c:pt idx="713">
                  <c:v>41424</c:v>
                </c:pt>
                <c:pt idx="714">
                  <c:v>41425</c:v>
                </c:pt>
                <c:pt idx="715">
                  <c:v>41428</c:v>
                </c:pt>
                <c:pt idx="716">
                  <c:v>41429</c:v>
                </c:pt>
                <c:pt idx="717">
                  <c:v>41430</c:v>
                </c:pt>
                <c:pt idx="718">
                  <c:v>41431</c:v>
                </c:pt>
                <c:pt idx="719">
                  <c:v>41432</c:v>
                </c:pt>
                <c:pt idx="720">
                  <c:v>41435</c:v>
                </c:pt>
                <c:pt idx="721">
                  <c:v>41436</c:v>
                </c:pt>
                <c:pt idx="722">
                  <c:v>41437</c:v>
                </c:pt>
                <c:pt idx="723">
                  <c:v>41438</c:v>
                </c:pt>
                <c:pt idx="724">
                  <c:v>41439</c:v>
                </c:pt>
                <c:pt idx="725">
                  <c:v>41442</c:v>
                </c:pt>
                <c:pt idx="726">
                  <c:v>41443</c:v>
                </c:pt>
                <c:pt idx="727">
                  <c:v>41444</c:v>
                </c:pt>
                <c:pt idx="728">
                  <c:v>41445</c:v>
                </c:pt>
                <c:pt idx="729">
                  <c:v>41446</c:v>
                </c:pt>
                <c:pt idx="730">
                  <c:v>41449</c:v>
                </c:pt>
                <c:pt idx="731">
                  <c:v>41450</c:v>
                </c:pt>
                <c:pt idx="732">
                  <c:v>41451</c:v>
                </c:pt>
                <c:pt idx="733">
                  <c:v>41452</c:v>
                </c:pt>
                <c:pt idx="734">
                  <c:v>41453</c:v>
                </c:pt>
                <c:pt idx="735">
                  <c:v>41456</c:v>
                </c:pt>
                <c:pt idx="736">
                  <c:v>41457</c:v>
                </c:pt>
                <c:pt idx="737">
                  <c:v>41458</c:v>
                </c:pt>
                <c:pt idx="738">
                  <c:v>41459</c:v>
                </c:pt>
                <c:pt idx="739">
                  <c:v>41460</c:v>
                </c:pt>
                <c:pt idx="740">
                  <c:v>41463</c:v>
                </c:pt>
                <c:pt idx="741">
                  <c:v>41464</c:v>
                </c:pt>
                <c:pt idx="742">
                  <c:v>41465</c:v>
                </c:pt>
                <c:pt idx="743">
                  <c:v>41466</c:v>
                </c:pt>
                <c:pt idx="744">
                  <c:v>41467</c:v>
                </c:pt>
                <c:pt idx="745">
                  <c:v>41470</c:v>
                </c:pt>
                <c:pt idx="746">
                  <c:v>41471</c:v>
                </c:pt>
                <c:pt idx="747">
                  <c:v>41472</c:v>
                </c:pt>
                <c:pt idx="748">
                  <c:v>41473</c:v>
                </c:pt>
                <c:pt idx="749">
                  <c:v>41474</c:v>
                </c:pt>
                <c:pt idx="750">
                  <c:v>41477</c:v>
                </c:pt>
                <c:pt idx="751">
                  <c:v>41478</c:v>
                </c:pt>
                <c:pt idx="752">
                  <c:v>41479</c:v>
                </c:pt>
                <c:pt idx="753">
                  <c:v>41480</c:v>
                </c:pt>
                <c:pt idx="754">
                  <c:v>41481</c:v>
                </c:pt>
                <c:pt idx="755">
                  <c:v>41484</c:v>
                </c:pt>
                <c:pt idx="756">
                  <c:v>41485</c:v>
                </c:pt>
                <c:pt idx="757">
                  <c:v>41486</c:v>
                </c:pt>
                <c:pt idx="758">
                  <c:v>41487</c:v>
                </c:pt>
                <c:pt idx="759">
                  <c:v>41488</c:v>
                </c:pt>
                <c:pt idx="760">
                  <c:v>41491</c:v>
                </c:pt>
                <c:pt idx="761">
                  <c:v>41492</c:v>
                </c:pt>
                <c:pt idx="762">
                  <c:v>41493</c:v>
                </c:pt>
                <c:pt idx="763">
                  <c:v>41494</c:v>
                </c:pt>
                <c:pt idx="764">
                  <c:v>41495</c:v>
                </c:pt>
                <c:pt idx="765">
                  <c:v>41498</c:v>
                </c:pt>
                <c:pt idx="766">
                  <c:v>41499</c:v>
                </c:pt>
                <c:pt idx="767">
                  <c:v>41500</c:v>
                </c:pt>
                <c:pt idx="768">
                  <c:v>41501</c:v>
                </c:pt>
                <c:pt idx="769">
                  <c:v>41502</c:v>
                </c:pt>
                <c:pt idx="770">
                  <c:v>41505</c:v>
                </c:pt>
                <c:pt idx="771">
                  <c:v>41506</c:v>
                </c:pt>
                <c:pt idx="772">
                  <c:v>41507</c:v>
                </c:pt>
                <c:pt idx="773">
                  <c:v>41508</c:v>
                </c:pt>
                <c:pt idx="774">
                  <c:v>41509</c:v>
                </c:pt>
                <c:pt idx="775">
                  <c:v>41512</c:v>
                </c:pt>
                <c:pt idx="776">
                  <c:v>41513</c:v>
                </c:pt>
                <c:pt idx="777">
                  <c:v>41514</c:v>
                </c:pt>
                <c:pt idx="778">
                  <c:v>41515</c:v>
                </c:pt>
                <c:pt idx="779">
                  <c:v>41516</c:v>
                </c:pt>
                <c:pt idx="780">
                  <c:v>41519</c:v>
                </c:pt>
                <c:pt idx="781">
                  <c:v>41520</c:v>
                </c:pt>
                <c:pt idx="782">
                  <c:v>41521</c:v>
                </c:pt>
                <c:pt idx="783">
                  <c:v>41522</c:v>
                </c:pt>
                <c:pt idx="784">
                  <c:v>41523</c:v>
                </c:pt>
                <c:pt idx="785">
                  <c:v>41526</c:v>
                </c:pt>
                <c:pt idx="786">
                  <c:v>41527</c:v>
                </c:pt>
                <c:pt idx="787">
                  <c:v>41528</c:v>
                </c:pt>
                <c:pt idx="788">
                  <c:v>41529</c:v>
                </c:pt>
                <c:pt idx="789">
                  <c:v>41530</c:v>
                </c:pt>
                <c:pt idx="790">
                  <c:v>41533</c:v>
                </c:pt>
                <c:pt idx="791">
                  <c:v>41534</c:v>
                </c:pt>
                <c:pt idx="792">
                  <c:v>41535</c:v>
                </c:pt>
                <c:pt idx="793">
                  <c:v>41536</c:v>
                </c:pt>
                <c:pt idx="794">
                  <c:v>41537</c:v>
                </c:pt>
                <c:pt idx="795">
                  <c:v>41540</c:v>
                </c:pt>
                <c:pt idx="796">
                  <c:v>41541</c:v>
                </c:pt>
                <c:pt idx="797">
                  <c:v>41542</c:v>
                </c:pt>
                <c:pt idx="798">
                  <c:v>41543</c:v>
                </c:pt>
                <c:pt idx="799">
                  <c:v>41544</c:v>
                </c:pt>
                <c:pt idx="800">
                  <c:v>41547</c:v>
                </c:pt>
                <c:pt idx="801">
                  <c:v>41548</c:v>
                </c:pt>
                <c:pt idx="802">
                  <c:v>41549</c:v>
                </c:pt>
                <c:pt idx="803">
                  <c:v>41550</c:v>
                </c:pt>
                <c:pt idx="804">
                  <c:v>41551</c:v>
                </c:pt>
                <c:pt idx="805">
                  <c:v>41554</c:v>
                </c:pt>
                <c:pt idx="806">
                  <c:v>41555</c:v>
                </c:pt>
                <c:pt idx="807">
                  <c:v>41556</c:v>
                </c:pt>
                <c:pt idx="808">
                  <c:v>41557</c:v>
                </c:pt>
                <c:pt idx="809">
                  <c:v>41558</c:v>
                </c:pt>
                <c:pt idx="810">
                  <c:v>41561</c:v>
                </c:pt>
                <c:pt idx="811">
                  <c:v>41562</c:v>
                </c:pt>
                <c:pt idx="812">
                  <c:v>41563</c:v>
                </c:pt>
                <c:pt idx="813">
                  <c:v>41564</c:v>
                </c:pt>
                <c:pt idx="814">
                  <c:v>41565</c:v>
                </c:pt>
                <c:pt idx="815">
                  <c:v>41568</c:v>
                </c:pt>
                <c:pt idx="816">
                  <c:v>41569</c:v>
                </c:pt>
                <c:pt idx="817">
                  <c:v>41570</c:v>
                </c:pt>
                <c:pt idx="818">
                  <c:v>41571</c:v>
                </c:pt>
                <c:pt idx="819">
                  <c:v>41572</c:v>
                </c:pt>
                <c:pt idx="820">
                  <c:v>41575</c:v>
                </c:pt>
                <c:pt idx="821">
                  <c:v>41576</c:v>
                </c:pt>
                <c:pt idx="822">
                  <c:v>41577</c:v>
                </c:pt>
                <c:pt idx="823">
                  <c:v>41578</c:v>
                </c:pt>
                <c:pt idx="824">
                  <c:v>41579</c:v>
                </c:pt>
                <c:pt idx="825">
                  <c:v>41582</c:v>
                </c:pt>
                <c:pt idx="826">
                  <c:v>41583</c:v>
                </c:pt>
                <c:pt idx="827">
                  <c:v>41584</c:v>
                </c:pt>
                <c:pt idx="828">
                  <c:v>41585</c:v>
                </c:pt>
                <c:pt idx="829">
                  <c:v>41586</c:v>
                </c:pt>
                <c:pt idx="830">
                  <c:v>41589</c:v>
                </c:pt>
                <c:pt idx="831">
                  <c:v>41590</c:v>
                </c:pt>
                <c:pt idx="832">
                  <c:v>41591</c:v>
                </c:pt>
                <c:pt idx="833">
                  <c:v>41592</c:v>
                </c:pt>
                <c:pt idx="834">
                  <c:v>41593</c:v>
                </c:pt>
                <c:pt idx="835">
                  <c:v>41596</c:v>
                </c:pt>
                <c:pt idx="836">
                  <c:v>41597</c:v>
                </c:pt>
                <c:pt idx="837">
                  <c:v>41598</c:v>
                </c:pt>
                <c:pt idx="838">
                  <c:v>41599</c:v>
                </c:pt>
                <c:pt idx="839">
                  <c:v>41600</c:v>
                </c:pt>
                <c:pt idx="840">
                  <c:v>41603</c:v>
                </c:pt>
                <c:pt idx="841">
                  <c:v>41604</c:v>
                </c:pt>
                <c:pt idx="842">
                  <c:v>41605</c:v>
                </c:pt>
                <c:pt idx="843">
                  <c:v>41606</c:v>
                </c:pt>
                <c:pt idx="844">
                  <c:v>41607</c:v>
                </c:pt>
                <c:pt idx="845">
                  <c:v>41610</c:v>
                </c:pt>
                <c:pt idx="846">
                  <c:v>41611</c:v>
                </c:pt>
                <c:pt idx="847">
                  <c:v>41612</c:v>
                </c:pt>
                <c:pt idx="848">
                  <c:v>41613</c:v>
                </c:pt>
                <c:pt idx="849">
                  <c:v>41614</c:v>
                </c:pt>
                <c:pt idx="850">
                  <c:v>41617</c:v>
                </c:pt>
                <c:pt idx="851">
                  <c:v>41618</c:v>
                </c:pt>
                <c:pt idx="852">
                  <c:v>41619</c:v>
                </c:pt>
                <c:pt idx="853">
                  <c:v>41620</c:v>
                </c:pt>
                <c:pt idx="854">
                  <c:v>41621</c:v>
                </c:pt>
                <c:pt idx="855">
                  <c:v>41624</c:v>
                </c:pt>
                <c:pt idx="856">
                  <c:v>41625</c:v>
                </c:pt>
                <c:pt idx="857">
                  <c:v>41626</c:v>
                </c:pt>
                <c:pt idx="858">
                  <c:v>41627</c:v>
                </c:pt>
                <c:pt idx="859">
                  <c:v>41628</c:v>
                </c:pt>
                <c:pt idx="860">
                  <c:v>41631</c:v>
                </c:pt>
                <c:pt idx="861">
                  <c:v>41632</c:v>
                </c:pt>
                <c:pt idx="862">
                  <c:v>41633</c:v>
                </c:pt>
                <c:pt idx="863">
                  <c:v>41634</c:v>
                </c:pt>
                <c:pt idx="864">
                  <c:v>41635</c:v>
                </c:pt>
                <c:pt idx="865">
                  <c:v>41638</c:v>
                </c:pt>
                <c:pt idx="866">
                  <c:v>41639</c:v>
                </c:pt>
                <c:pt idx="867">
                  <c:v>41640</c:v>
                </c:pt>
                <c:pt idx="868">
                  <c:v>41641</c:v>
                </c:pt>
                <c:pt idx="869">
                  <c:v>41642</c:v>
                </c:pt>
                <c:pt idx="870">
                  <c:v>41645</c:v>
                </c:pt>
                <c:pt idx="871">
                  <c:v>41646</c:v>
                </c:pt>
                <c:pt idx="872">
                  <c:v>41647</c:v>
                </c:pt>
                <c:pt idx="873">
                  <c:v>41648</c:v>
                </c:pt>
                <c:pt idx="874">
                  <c:v>41649</c:v>
                </c:pt>
                <c:pt idx="875">
                  <c:v>41652</c:v>
                </c:pt>
                <c:pt idx="876">
                  <c:v>41653</c:v>
                </c:pt>
                <c:pt idx="877">
                  <c:v>41654</c:v>
                </c:pt>
                <c:pt idx="878">
                  <c:v>41655</c:v>
                </c:pt>
                <c:pt idx="879">
                  <c:v>41656</c:v>
                </c:pt>
                <c:pt idx="880">
                  <c:v>41659</c:v>
                </c:pt>
                <c:pt idx="881">
                  <c:v>41660</c:v>
                </c:pt>
                <c:pt idx="882">
                  <c:v>41661</c:v>
                </c:pt>
                <c:pt idx="883">
                  <c:v>41662</c:v>
                </c:pt>
                <c:pt idx="884">
                  <c:v>41663</c:v>
                </c:pt>
                <c:pt idx="885">
                  <c:v>41666</c:v>
                </c:pt>
                <c:pt idx="886">
                  <c:v>41667</c:v>
                </c:pt>
                <c:pt idx="887">
                  <c:v>41668</c:v>
                </c:pt>
                <c:pt idx="888">
                  <c:v>41669</c:v>
                </c:pt>
                <c:pt idx="889">
                  <c:v>41670</c:v>
                </c:pt>
                <c:pt idx="890">
                  <c:v>41673</c:v>
                </c:pt>
                <c:pt idx="891">
                  <c:v>41674</c:v>
                </c:pt>
                <c:pt idx="892">
                  <c:v>41675</c:v>
                </c:pt>
                <c:pt idx="893">
                  <c:v>41676</c:v>
                </c:pt>
                <c:pt idx="894">
                  <c:v>41677</c:v>
                </c:pt>
                <c:pt idx="895">
                  <c:v>41680</c:v>
                </c:pt>
                <c:pt idx="896">
                  <c:v>41681</c:v>
                </c:pt>
                <c:pt idx="897">
                  <c:v>41682</c:v>
                </c:pt>
                <c:pt idx="898">
                  <c:v>41683</c:v>
                </c:pt>
                <c:pt idx="899">
                  <c:v>41684</c:v>
                </c:pt>
                <c:pt idx="900">
                  <c:v>41687</c:v>
                </c:pt>
                <c:pt idx="901">
                  <c:v>41688</c:v>
                </c:pt>
                <c:pt idx="902">
                  <c:v>41689</c:v>
                </c:pt>
                <c:pt idx="903">
                  <c:v>41690</c:v>
                </c:pt>
                <c:pt idx="904">
                  <c:v>41691</c:v>
                </c:pt>
                <c:pt idx="905">
                  <c:v>41694</c:v>
                </c:pt>
                <c:pt idx="906">
                  <c:v>41695</c:v>
                </c:pt>
                <c:pt idx="907">
                  <c:v>41696</c:v>
                </c:pt>
                <c:pt idx="908">
                  <c:v>41697</c:v>
                </c:pt>
                <c:pt idx="909">
                  <c:v>41698</c:v>
                </c:pt>
                <c:pt idx="910">
                  <c:v>41701</c:v>
                </c:pt>
                <c:pt idx="911">
                  <c:v>41702</c:v>
                </c:pt>
                <c:pt idx="912">
                  <c:v>41703</c:v>
                </c:pt>
                <c:pt idx="913">
                  <c:v>41704</c:v>
                </c:pt>
                <c:pt idx="914">
                  <c:v>41705</c:v>
                </c:pt>
                <c:pt idx="915">
                  <c:v>41708</c:v>
                </c:pt>
                <c:pt idx="916">
                  <c:v>41709</c:v>
                </c:pt>
                <c:pt idx="917">
                  <c:v>41710</c:v>
                </c:pt>
                <c:pt idx="918">
                  <c:v>41711</c:v>
                </c:pt>
                <c:pt idx="919">
                  <c:v>41712</c:v>
                </c:pt>
                <c:pt idx="920">
                  <c:v>41715</c:v>
                </c:pt>
                <c:pt idx="921">
                  <c:v>41716</c:v>
                </c:pt>
                <c:pt idx="922">
                  <c:v>41717</c:v>
                </c:pt>
                <c:pt idx="923">
                  <c:v>41718</c:v>
                </c:pt>
                <c:pt idx="924">
                  <c:v>41719</c:v>
                </c:pt>
                <c:pt idx="925">
                  <c:v>41722</c:v>
                </c:pt>
                <c:pt idx="926">
                  <c:v>41723</c:v>
                </c:pt>
                <c:pt idx="927">
                  <c:v>41724</c:v>
                </c:pt>
                <c:pt idx="928">
                  <c:v>41725</c:v>
                </c:pt>
                <c:pt idx="929">
                  <c:v>41726</c:v>
                </c:pt>
                <c:pt idx="930">
                  <c:v>41729</c:v>
                </c:pt>
                <c:pt idx="931">
                  <c:v>41730</c:v>
                </c:pt>
                <c:pt idx="932">
                  <c:v>41731</c:v>
                </c:pt>
                <c:pt idx="933">
                  <c:v>41732</c:v>
                </c:pt>
                <c:pt idx="934">
                  <c:v>41733</c:v>
                </c:pt>
                <c:pt idx="935">
                  <c:v>41736</c:v>
                </c:pt>
                <c:pt idx="936">
                  <c:v>41737</c:v>
                </c:pt>
                <c:pt idx="937">
                  <c:v>41738</c:v>
                </c:pt>
                <c:pt idx="938">
                  <c:v>41739</c:v>
                </c:pt>
                <c:pt idx="939">
                  <c:v>41740</c:v>
                </c:pt>
                <c:pt idx="940">
                  <c:v>41743</c:v>
                </c:pt>
                <c:pt idx="941">
                  <c:v>41744</c:v>
                </c:pt>
                <c:pt idx="942">
                  <c:v>41745</c:v>
                </c:pt>
                <c:pt idx="943">
                  <c:v>41746</c:v>
                </c:pt>
                <c:pt idx="944">
                  <c:v>41747</c:v>
                </c:pt>
                <c:pt idx="945">
                  <c:v>41750</c:v>
                </c:pt>
                <c:pt idx="946">
                  <c:v>41751</c:v>
                </c:pt>
                <c:pt idx="947">
                  <c:v>41752</c:v>
                </c:pt>
                <c:pt idx="948">
                  <c:v>41753</c:v>
                </c:pt>
                <c:pt idx="949">
                  <c:v>41754</c:v>
                </c:pt>
                <c:pt idx="950">
                  <c:v>41757</c:v>
                </c:pt>
                <c:pt idx="951">
                  <c:v>41758</c:v>
                </c:pt>
                <c:pt idx="952">
                  <c:v>41759</c:v>
                </c:pt>
                <c:pt idx="953">
                  <c:v>41760</c:v>
                </c:pt>
                <c:pt idx="954">
                  <c:v>41761</c:v>
                </c:pt>
                <c:pt idx="955">
                  <c:v>41764</c:v>
                </c:pt>
                <c:pt idx="956">
                  <c:v>41765</c:v>
                </c:pt>
                <c:pt idx="957">
                  <c:v>41766</c:v>
                </c:pt>
                <c:pt idx="958">
                  <c:v>41767</c:v>
                </c:pt>
                <c:pt idx="959">
                  <c:v>41768</c:v>
                </c:pt>
                <c:pt idx="960">
                  <c:v>41771</c:v>
                </c:pt>
                <c:pt idx="961">
                  <c:v>41772</c:v>
                </c:pt>
                <c:pt idx="962">
                  <c:v>41773</c:v>
                </c:pt>
                <c:pt idx="963">
                  <c:v>41774</c:v>
                </c:pt>
                <c:pt idx="964">
                  <c:v>41775</c:v>
                </c:pt>
                <c:pt idx="965">
                  <c:v>41778</c:v>
                </c:pt>
                <c:pt idx="966">
                  <c:v>41779</c:v>
                </c:pt>
                <c:pt idx="967">
                  <c:v>41780</c:v>
                </c:pt>
                <c:pt idx="968">
                  <c:v>41781</c:v>
                </c:pt>
                <c:pt idx="969">
                  <c:v>41782</c:v>
                </c:pt>
                <c:pt idx="970">
                  <c:v>41785</c:v>
                </c:pt>
                <c:pt idx="971">
                  <c:v>41786</c:v>
                </c:pt>
                <c:pt idx="972">
                  <c:v>41787</c:v>
                </c:pt>
                <c:pt idx="973">
                  <c:v>41788</c:v>
                </c:pt>
                <c:pt idx="974">
                  <c:v>41789</c:v>
                </c:pt>
                <c:pt idx="975">
                  <c:v>41792</c:v>
                </c:pt>
                <c:pt idx="976">
                  <c:v>41793</c:v>
                </c:pt>
                <c:pt idx="977">
                  <c:v>41794</c:v>
                </c:pt>
                <c:pt idx="978">
                  <c:v>41795</c:v>
                </c:pt>
                <c:pt idx="979">
                  <c:v>41796</c:v>
                </c:pt>
                <c:pt idx="980">
                  <c:v>41799</c:v>
                </c:pt>
                <c:pt idx="981">
                  <c:v>41800</c:v>
                </c:pt>
                <c:pt idx="982">
                  <c:v>41801</c:v>
                </c:pt>
                <c:pt idx="983">
                  <c:v>41802</c:v>
                </c:pt>
                <c:pt idx="984">
                  <c:v>41803</c:v>
                </c:pt>
                <c:pt idx="985">
                  <c:v>41806</c:v>
                </c:pt>
                <c:pt idx="986">
                  <c:v>41807</c:v>
                </c:pt>
                <c:pt idx="987">
                  <c:v>41808</c:v>
                </c:pt>
                <c:pt idx="988">
                  <c:v>41809</c:v>
                </c:pt>
                <c:pt idx="989">
                  <c:v>41810</c:v>
                </c:pt>
                <c:pt idx="990">
                  <c:v>41813</c:v>
                </c:pt>
                <c:pt idx="991">
                  <c:v>41814</c:v>
                </c:pt>
                <c:pt idx="992">
                  <c:v>41815</c:v>
                </c:pt>
                <c:pt idx="993">
                  <c:v>41816</c:v>
                </c:pt>
                <c:pt idx="994">
                  <c:v>41817</c:v>
                </c:pt>
                <c:pt idx="995">
                  <c:v>41820</c:v>
                </c:pt>
                <c:pt idx="996">
                  <c:v>41821</c:v>
                </c:pt>
                <c:pt idx="997">
                  <c:v>41822</c:v>
                </c:pt>
                <c:pt idx="998">
                  <c:v>41823</c:v>
                </c:pt>
                <c:pt idx="999">
                  <c:v>41824</c:v>
                </c:pt>
                <c:pt idx="1000">
                  <c:v>41827</c:v>
                </c:pt>
                <c:pt idx="1001">
                  <c:v>41828</c:v>
                </c:pt>
                <c:pt idx="1002">
                  <c:v>41829</c:v>
                </c:pt>
                <c:pt idx="1003">
                  <c:v>41830</c:v>
                </c:pt>
                <c:pt idx="1004">
                  <c:v>41831</c:v>
                </c:pt>
                <c:pt idx="1005">
                  <c:v>41834</c:v>
                </c:pt>
                <c:pt idx="1006">
                  <c:v>41835</c:v>
                </c:pt>
                <c:pt idx="1007">
                  <c:v>41836</c:v>
                </c:pt>
                <c:pt idx="1008">
                  <c:v>41837</c:v>
                </c:pt>
                <c:pt idx="1009">
                  <c:v>41838</c:v>
                </c:pt>
                <c:pt idx="1010">
                  <c:v>41841</c:v>
                </c:pt>
                <c:pt idx="1011">
                  <c:v>41842</c:v>
                </c:pt>
                <c:pt idx="1012">
                  <c:v>41843</c:v>
                </c:pt>
                <c:pt idx="1013">
                  <c:v>41844</c:v>
                </c:pt>
                <c:pt idx="1014">
                  <c:v>41845</c:v>
                </c:pt>
                <c:pt idx="1015">
                  <c:v>41848</c:v>
                </c:pt>
                <c:pt idx="1016">
                  <c:v>41849</c:v>
                </c:pt>
                <c:pt idx="1017">
                  <c:v>41850</c:v>
                </c:pt>
                <c:pt idx="1018">
                  <c:v>41851</c:v>
                </c:pt>
                <c:pt idx="1019">
                  <c:v>41852</c:v>
                </c:pt>
                <c:pt idx="1020">
                  <c:v>41855</c:v>
                </c:pt>
                <c:pt idx="1021">
                  <c:v>41856</c:v>
                </c:pt>
                <c:pt idx="1022">
                  <c:v>41857</c:v>
                </c:pt>
                <c:pt idx="1023">
                  <c:v>41858</c:v>
                </c:pt>
                <c:pt idx="1024">
                  <c:v>41859</c:v>
                </c:pt>
                <c:pt idx="1025">
                  <c:v>41862</c:v>
                </c:pt>
                <c:pt idx="1026">
                  <c:v>41863</c:v>
                </c:pt>
                <c:pt idx="1027">
                  <c:v>41864</c:v>
                </c:pt>
                <c:pt idx="1028">
                  <c:v>41865</c:v>
                </c:pt>
                <c:pt idx="1029">
                  <c:v>41866</c:v>
                </c:pt>
                <c:pt idx="1030">
                  <c:v>41869</c:v>
                </c:pt>
                <c:pt idx="1031">
                  <c:v>41870</c:v>
                </c:pt>
                <c:pt idx="1032">
                  <c:v>41871</c:v>
                </c:pt>
                <c:pt idx="1033">
                  <c:v>41872</c:v>
                </c:pt>
                <c:pt idx="1034">
                  <c:v>41873</c:v>
                </c:pt>
                <c:pt idx="1035">
                  <c:v>41876</c:v>
                </c:pt>
                <c:pt idx="1036">
                  <c:v>41877</c:v>
                </c:pt>
                <c:pt idx="1037">
                  <c:v>41878</c:v>
                </c:pt>
                <c:pt idx="1038">
                  <c:v>41879</c:v>
                </c:pt>
                <c:pt idx="1039">
                  <c:v>41880</c:v>
                </c:pt>
                <c:pt idx="1040">
                  <c:v>41883</c:v>
                </c:pt>
                <c:pt idx="1041">
                  <c:v>41884</c:v>
                </c:pt>
                <c:pt idx="1042">
                  <c:v>41885</c:v>
                </c:pt>
                <c:pt idx="1043">
                  <c:v>41886</c:v>
                </c:pt>
                <c:pt idx="1044">
                  <c:v>41887</c:v>
                </c:pt>
                <c:pt idx="1045">
                  <c:v>41890</c:v>
                </c:pt>
                <c:pt idx="1046">
                  <c:v>41891</c:v>
                </c:pt>
                <c:pt idx="1047">
                  <c:v>41892</c:v>
                </c:pt>
                <c:pt idx="1048">
                  <c:v>41893</c:v>
                </c:pt>
                <c:pt idx="1049">
                  <c:v>41894</c:v>
                </c:pt>
                <c:pt idx="1050">
                  <c:v>41897</c:v>
                </c:pt>
                <c:pt idx="1051">
                  <c:v>41898</c:v>
                </c:pt>
                <c:pt idx="1052">
                  <c:v>41899</c:v>
                </c:pt>
                <c:pt idx="1053">
                  <c:v>41900</c:v>
                </c:pt>
                <c:pt idx="1054">
                  <c:v>41901</c:v>
                </c:pt>
                <c:pt idx="1055">
                  <c:v>41904</c:v>
                </c:pt>
                <c:pt idx="1056">
                  <c:v>41905</c:v>
                </c:pt>
                <c:pt idx="1057">
                  <c:v>41906</c:v>
                </c:pt>
                <c:pt idx="1058">
                  <c:v>41907</c:v>
                </c:pt>
                <c:pt idx="1059">
                  <c:v>41908</c:v>
                </c:pt>
                <c:pt idx="1060">
                  <c:v>41911</c:v>
                </c:pt>
                <c:pt idx="1061">
                  <c:v>41912</c:v>
                </c:pt>
                <c:pt idx="1062">
                  <c:v>41913</c:v>
                </c:pt>
                <c:pt idx="1063">
                  <c:v>41914</c:v>
                </c:pt>
                <c:pt idx="1064">
                  <c:v>41915</c:v>
                </c:pt>
                <c:pt idx="1065">
                  <c:v>41918</c:v>
                </c:pt>
                <c:pt idx="1066">
                  <c:v>41919</c:v>
                </c:pt>
                <c:pt idx="1067">
                  <c:v>41920</c:v>
                </c:pt>
                <c:pt idx="1068">
                  <c:v>41921</c:v>
                </c:pt>
                <c:pt idx="1069">
                  <c:v>41922</c:v>
                </c:pt>
                <c:pt idx="1070">
                  <c:v>41925</c:v>
                </c:pt>
                <c:pt idx="1071">
                  <c:v>41926</c:v>
                </c:pt>
                <c:pt idx="1072">
                  <c:v>41927</c:v>
                </c:pt>
                <c:pt idx="1073">
                  <c:v>41928</c:v>
                </c:pt>
                <c:pt idx="1074">
                  <c:v>41929</c:v>
                </c:pt>
                <c:pt idx="1075">
                  <c:v>41932</c:v>
                </c:pt>
                <c:pt idx="1076">
                  <c:v>41933</c:v>
                </c:pt>
                <c:pt idx="1077">
                  <c:v>41934</c:v>
                </c:pt>
                <c:pt idx="1078">
                  <c:v>41935</c:v>
                </c:pt>
                <c:pt idx="1079">
                  <c:v>41936</c:v>
                </c:pt>
                <c:pt idx="1080">
                  <c:v>41939</c:v>
                </c:pt>
                <c:pt idx="1081">
                  <c:v>41940</c:v>
                </c:pt>
                <c:pt idx="1082">
                  <c:v>41941</c:v>
                </c:pt>
                <c:pt idx="1083">
                  <c:v>41942</c:v>
                </c:pt>
                <c:pt idx="1084">
                  <c:v>41943</c:v>
                </c:pt>
                <c:pt idx="1085">
                  <c:v>41946</c:v>
                </c:pt>
                <c:pt idx="1086">
                  <c:v>41947</c:v>
                </c:pt>
                <c:pt idx="1087">
                  <c:v>41948</c:v>
                </c:pt>
                <c:pt idx="1088">
                  <c:v>41949</c:v>
                </c:pt>
                <c:pt idx="1089">
                  <c:v>41950</c:v>
                </c:pt>
                <c:pt idx="1090">
                  <c:v>41953</c:v>
                </c:pt>
                <c:pt idx="1091">
                  <c:v>41954</c:v>
                </c:pt>
                <c:pt idx="1092">
                  <c:v>41955</c:v>
                </c:pt>
                <c:pt idx="1093">
                  <c:v>41956</c:v>
                </c:pt>
                <c:pt idx="1094">
                  <c:v>41957</c:v>
                </c:pt>
                <c:pt idx="1095">
                  <c:v>41960</c:v>
                </c:pt>
                <c:pt idx="1096">
                  <c:v>41961</c:v>
                </c:pt>
                <c:pt idx="1097">
                  <c:v>41962</c:v>
                </c:pt>
                <c:pt idx="1098">
                  <c:v>41963</c:v>
                </c:pt>
                <c:pt idx="1099">
                  <c:v>41964</c:v>
                </c:pt>
                <c:pt idx="1100">
                  <c:v>41967</c:v>
                </c:pt>
                <c:pt idx="1101">
                  <c:v>41968</c:v>
                </c:pt>
                <c:pt idx="1102">
                  <c:v>41969</c:v>
                </c:pt>
                <c:pt idx="1103">
                  <c:v>41970</c:v>
                </c:pt>
                <c:pt idx="1104">
                  <c:v>41971</c:v>
                </c:pt>
                <c:pt idx="1105">
                  <c:v>41974</c:v>
                </c:pt>
                <c:pt idx="1106">
                  <c:v>41975</c:v>
                </c:pt>
                <c:pt idx="1107">
                  <c:v>41976</c:v>
                </c:pt>
                <c:pt idx="1108">
                  <c:v>41977</c:v>
                </c:pt>
                <c:pt idx="1109">
                  <c:v>41978</c:v>
                </c:pt>
                <c:pt idx="1110">
                  <c:v>41981</c:v>
                </c:pt>
                <c:pt idx="1111">
                  <c:v>41982</c:v>
                </c:pt>
                <c:pt idx="1112">
                  <c:v>41983</c:v>
                </c:pt>
                <c:pt idx="1113">
                  <c:v>41984</c:v>
                </c:pt>
                <c:pt idx="1114">
                  <c:v>41985</c:v>
                </c:pt>
                <c:pt idx="1115">
                  <c:v>41988</c:v>
                </c:pt>
                <c:pt idx="1116">
                  <c:v>41989</c:v>
                </c:pt>
                <c:pt idx="1117">
                  <c:v>41990</c:v>
                </c:pt>
                <c:pt idx="1118">
                  <c:v>41991</c:v>
                </c:pt>
                <c:pt idx="1119">
                  <c:v>41992</c:v>
                </c:pt>
                <c:pt idx="1120">
                  <c:v>41995</c:v>
                </c:pt>
                <c:pt idx="1121">
                  <c:v>41996</c:v>
                </c:pt>
                <c:pt idx="1122">
                  <c:v>41997</c:v>
                </c:pt>
                <c:pt idx="1123">
                  <c:v>41998</c:v>
                </c:pt>
                <c:pt idx="1124">
                  <c:v>41999</c:v>
                </c:pt>
                <c:pt idx="1125">
                  <c:v>42002</c:v>
                </c:pt>
                <c:pt idx="1126">
                  <c:v>42003</c:v>
                </c:pt>
                <c:pt idx="1127">
                  <c:v>42004</c:v>
                </c:pt>
                <c:pt idx="1128">
                  <c:v>42005</c:v>
                </c:pt>
                <c:pt idx="1129">
                  <c:v>42006</c:v>
                </c:pt>
                <c:pt idx="1130">
                  <c:v>42009</c:v>
                </c:pt>
                <c:pt idx="1131">
                  <c:v>42010</c:v>
                </c:pt>
                <c:pt idx="1132">
                  <c:v>42011</c:v>
                </c:pt>
                <c:pt idx="1133">
                  <c:v>42012</c:v>
                </c:pt>
                <c:pt idx="1134">
                  <c:v>42013</c:v>
                </c:pt>
                <c:pt idx="1135">
                  <c:v>42016</c:v>
                </c:pt>
                <c:pt idx="1136">
                  <c:v>42017</c:v>
                </c:pt>
                <c:pt idx="1137">
                  <c:v>42018</c:v>
                </c:pt>
                <c:pt idx="1138">
                  <c:v>42019</c:v>
                </c:pt>
                <c:pt idx="1139">
                  <c:v>42020</c:v>
                </c:pt>
                <c:pt idx="1140">
                  <c:v>42023</c:v>
                </c:pt>
                <c:pt idx="1141">
                  <c:v>42024</c:v>
                </c:pt>
                <c:pt idx="1142">
                  <c:v>42025</c:v>
                </c:pt>
                <c:pt idx="1143">
                  <c:v>42026</c:v>
                </c:pt>
                <c:pt idx="1144">
                  <c:v>42027</c:v>
                </c:pt>
                <c:pt idx="1145">
                  <c:v>42030</c:v>
                </c:pt>
                <c:pt idx="1146">
                  <c:v>42031</c:v>
                </c:pt>
                <c:pt idx="1147">
                  <c:v>42032</c:v>
                </c:pt>
                <c:pt idx="1148">
                  <c:v>42033</c:v>
                </c:pt>
                <c:pt idx="1149">
                  <c:v>42034</c:v>
                </c:pt>
                <c:pt idx="1150">
                  <c:v>42037</c:v>
                </c:pt>
                <c:pt idx="1151">
                  <c:v>42038</c:v>
                </c:pt>
                <c:pt idx="1152">
                  <c:v>42039</c:v>
                </c:pt>
                <c:pt idx="1153">
                  <c:v>42040</c:v>
                </c:pt>
                <c:pt idx="1154">
                  <c:v>42041</c:v>
                </c:pt>
                <c:pt idx="1155">
                  <c:v>42044</c:v>
                </c:pt>
                <c:pt idx="1156">
                  <c:v>42045</c:v>
                </c:pt>
                <c:pt idx="1157">
                  <c:v>42046</c:v>
                </c:pt>
                <c:pt idx="1158">
                  <c:v>42047</c:v>
                </c:pt>
                <c:pt idx="1159">
                  <c:v>42048</c:v>
                </c:pt>
                <c:pt idx="1160">
                  <c:v>42051</c:v>
                </c:pt>
                <c:pt idx="1161">
                  <c:v>42052</c:v>
                </c:pt>
                <c:pt idx="1162">
                  <c:v>42053</c:v>
                </c:pt>
                <c:pt idx="1163">
                  <c:v>42054</c:v>
                </c:pt>
                <c:pt idx="1164">
                  <c:v>42055</c:v>
                </c:pt>
                <c:pt idx="1165">
                  <c:v>42058</c:v>
                </c:pt>
                <c:pt idx="1166">
                  <c:v>42059</c:v>
                </c:pt>
                <c:pt idx="1167">
                  <c:v>42060</c:v>
                </c:pt>
                <c:pt idx="1168">
                  <c:v>42061</c:v>
                </c:pt>
                <c:pt idx="1169">
                  <c:v>42062</c:v>
                </c:pt>
                <c:pt idx="1170">
                  <c:v>42065</c:v>
                </c:pt>
                <c:pt idx="1171">
                  <c:v>42066</c:v>
                </c:pt>
                <c:pt idx="1172">
                  <c:v>42067</c:v>
                </c:pt>
                <c:pt idx="1173">
                  <c:v>42068</c:v>
                </c:pt>
                <c:pt idx="1174">
                  <c:v>42069</c:v>
                </c:pt>
                <c:pt idx="1175">
                  <c:v>42072</c:v>
                </c:pt>
                <c:pt idx="1176">
                  <c:v>42073</c:v>
                </c:pt>
                <c:pt idx="1177">
                  <c:v>42074</c:v>
                </c:pt>
                <c:pt idx="1178">
                  <c:v>42075</c:v>
                </c:pt>
                <c:pt idx="1179">
                  <c:v>42076</c:v>
                </c:pt>
                <c:pt idx="1180">
                  <c:v>42079</c:v>
                </c:pt>
                <c:pt idx="1181">
                  <c:v>42080</c:v>
                </c:pt>
                <c:pt idx="1182">
                  <c:v>42081</c:v>
                </c:pt>
                <c:pt idx="1183">
                  <c:v>42082</c:v>
                </c:pt>
                <c:pt idx="1184">
                  <c:v>42083</c:v>
                </c:pt>
                <c:pt idx="1185">
                  <c:v>42086</c:v>
                </c:pt>
                <c:pt idx="1186">
                  <c:v>42087</c:v>
                </c:pt>
                <c:pt idx="1187">
                  <c:v>42088</c:v>
                </c:pt>
                <c:pt idx="1188">
                  <c:v>42089</c:v>
                </c:pt>
                <c:pt idx="1189">
                  <c:v>42090</c:v>
                </c:pt>
                <c:pt idx="1190">
                  <c:v>42093</c:v>
                </c:pt>
                <c:pt idx="1191">
                  <c:v>42094</c:v>
                </c:pt>
                <c:pt idx="1192">
                  <c:v>42095</c:v>
                </c:pt>
                <c:pt idx="1193">
                  <c:v>42096</c:v>
                </c:pt>
                <c:pt idx="1194">
                  <c:v>42097</c:v>
                </c:pt>
                <c:pt idx="1195">
                  <c:v>42100</c:v>
                </c:pt>
                <c:pt idx="1196">
                  <c:v>42101</c:v>
                </c:pt>
                <c:pt idx="1197">
                  <c:v>42102</c:v>
                </c:pt>
                <c:pt idx="1198">
                  <c:v>42103</c:v>
                </c:pt>
                <c:pt idx="1199">
                  <c:v>42104</c:v>
                </c:pt>
                <c:pt idx="1200">
                  <c:v>42107</c:v>
                </c:pt>
                <c:pt idx="1201">
                  <c:v>42108</c:v>
                </c:pt>
                <c:pt idx="1202">
                  <c:v>42109</c:v>
                </c:pt>
                <c:pt idx="1203">
                  <c:v>42110</c:v>
                </c:pt>
                <c:pt idx="1204">
                  <c:v>42111</c:v>
                </c:pt>
                <c:pt idx="1205">
                  <c:v>42114</c:v>
                </c:pt>
                <c:pt idx="1206">
                  <c:v>42115</c:v>
                </c:pt>
                <c:pt idx="1207">
                  <c:v>42116</c:v>
                </c:pt>
                <c:pt idx="1208">
                  <c:v>42117</c:v>
                </c:pt>
                <c:pt idx="1209">
                  <c:v>42118</c:v>
                </c:pt>
                <c:pt idx="1210">
                  <c:v>42121</c:v>
                </c:pt>
                <c:pt idx="1211">
                  <c:v>42122</c:v>
                </c:pt>
                <c:pt idx="1212">
                  <c:v>42123</c:v>
                </c:pt>
                <c:pt idx="1213">
                  <c:v>42124</c:v>
                </c:pt>
                <c:pt idx="1214">
                  <c:v>42125</c:v>
                </c:pt>
                <c:pt idx="1215">
                  <c:v>42128</c:v>
                </c:pt>
                <c:pt idx="1216">
                  <c:v>42129</c:v>
                </c:pt>
                <c:pt idx="1217">
                  <c:v>42130</c:v>
                </c:pt>
                <c:pt idx="1218">
                  <c:v>42131</c:v>
                </c:pt>
                <c:pt idx="1219">
                  <c:v>42132</c:v>
                </c:pt>
                <c:pt idx="1220">
                  <c:v>42135</c:v>
                </c:pt>
                <c:pt idx="1221">
                  <c:v>42136</c:v>
                </c:pt>
                <c:pt idx="1222">
                  <c:v>42137</c:v>
                </c:pt>
                <c:pt idx="1223">
                  <c:v>42138</c:v>
                </c:pt>
                <c:pt idx="1224">
                  <c:v>42139</c:v>
                </c:pt>
                <c:pt idx="1225">
                  <c:v>42142</c:v>
                </c:pt>
                <c:pt idx="1226">
                  <c:v>42143</c:v>
                </c:pt>
                <c:pt idx="1227">
                  <c:v>42144</c:v>
                </c:pt>
                <c:pt idx="1228">
                  <c:v>42145</c:v>
                </c:pt>
                <c:pt idx="1229">
                  <c:v>42146</c:v>
                </c:pt>
                <c:pt idx="1230">
                  <c:v>42149</c:v>
                </c:pt>
                <c:pt idx="1231">
                  <c:v>42150</c:v>
                </c:pt>
                <c:pt idx="1232">
                  <c:v>42151</c:v>
                </c:pt>
                <c:pt idx="1233">
                  <c:v>42152</c:v>
                </c:pt>
                <c:pt idx="1234">
                  <c:v>42153</c:v>
                </c:pt>
                <c:pt idx="1235">
                  <c:v>42156</c:v>
                </c:pt>
                <c:pt idx="1236">
                  <c:v>42157</c:v>
                </c:pt>
                <c:pt idx="1237">
                  <c:v>42158</c:v>
                </c:pt>
                <c:pt idx="1238">
                  <c:v>42159</c:v>
                </c:pt>
                <c:pt idx="1239">
                  <c:v>42160</c:v>
                </c:pt>
                <c:pt idx="1240">
                  <c:v>42163</c:v>
                </c:pt>
                <c:pt idx="1241">
                  <c:v>42164</c:v>
                </c:pt>
                <c:pt idx="1242">
                  <c:v>42165</c:v>
                </c:pt>
                <c:pt idx="1243">
                  <c:v>42166</c:v>
                </c:pt>
                <c:pt idx="1244">
                  <c:v>42167</c:v>
                </c:pt>
                <c:pt idx="1245">
                  <c:v>42170</c:v>
                </c:pt>
                <c:pt idx="1246">
                  <c:v>42171</c:v>
                </c:pt>
                <c:pt idx="1247">
                  <c:v>42172</c:v>
                </c:pt>
                <c:pt idx="1248">
                  <c:v>42173</c:v>
                </c:pt>
                <c:pt idx="1249">
                  <c:v>42174</c:v>
                </c:pt>
                <c:pt idx="1250">
                  <c:v>42177</c:v>
                </c:pt>
                <c:pt idx="1251">
                  <c:v>42178</c:v>
                </c:pt>
                <c:pt idx="1252">
                  <c:v>42179</c:v>
                </c:pt>
                <c:pt idx="1253">
                  <c:v>42180</c:v>
                </c:pt>
                <c:pt idx="1254">
                  <c:v>42181</c:v>
                </c:pt>
                <c:pt idx="1255">
                  <c:v>42184</c:v>
                </c:pt>
                <c:pt idx="1256">
                  <c:v>42185</c:v>
                </c:pt>
                <c:pt idx="1257">
                  <c:v>42186</c:v>
                </c:pt>
                <c:pt idx="1258">
                  <c:v>42187</c:v>
                </c:pt>
                <c:pt idx="1259">
                  <c:v>42188</c:v>
                </c:pt>
                <c:pt idx="1260">
                  <c:v>42191</c:v>
                </c:pt>
                <c:pt idx="1261">
                  <c:v>42192</c:v>
                </c:pt>
                <c:pt idx="1262">
                  <c:v>42193</c:v>
                </c:pt>
                <c:pt idx="1263">
                  <c:v>42194</c:v>
                </c:pt>
                <c:pt idx="1264">
                  <c:v>42195</c:v>
                </c:pt>
                <c:pt idx="1265">
                  <c:v>42198</c:v>
                </c:pt>
                <c:pt idx="1266">
                  <c:v>42199</c:v>
                </c:pt>
                <c:pt idx="1267">
                  <c:v>42200</c:v>
                </c:pt>
                <c:pt idx="1268">
                  <c:v>42201</c:v>
                </c:pt>
                <c:pt idx="1269">
                  <c:v>42202</c:v>
                </c:pt>
                <c:pt idx="1270">
                  <c:v>42205</c:v>
                </c:pt>
                <c:pt idx="1271">
                  <c:v>42206</c:v>
                </c:pt>
                <c:pt idx="1272">
                  <c:v>42207</c:v>
                </c:pt>
                <c:pt idx="1273">
                  <c:v>42208</c:v>
                </c:pt>
                <c:pt idx="1274">
                  <c:v>42209</c:v>
                </c:pt>
                <c:pt idx="1275">
                  <c:v>42212</c:v>
                </c:pt>
                <c:pt idx="1276">
                  <c:v>42213</c:v>
                </c:pt>
                <c:pt idx="1277">
                  <c:v>42214</c:v>
                </c:pt>
                <c:pt idx="1278">
                  <c:v>42215</c:v>
                </c:pt>
                <c:pt idx="1279">
                  <c:v>42216</c:v>
                </c:pt>
                <c:pt idx="1280">
                  <c:v>42219</c:v>
                </c:pt>
                <c:pt idx="1281">
                  <c:v>42220</c:v>
                </c:pt>
                <c:pt idx="1282">
                  <c:v>42221</c:v>
                </c:pt>
                <c:pt idx="1283">
                  <c:v>42222</c:v>
                </c:pt>
                <c:pt idx="1284">
                  <c:v>42223</c:v>
                </c:pt>
                <c:pt idx="1285">
                  <c:v>42226</c:v>
                </c:pt>
                <c:pt idx="1286">
                  <c:v>42227</c:v>
                </c:pt>
                <c:pt idx="1287">
                  <c:v>42228</c:v>
                </c:pt>
                <c:pt idx="1288">
                  <c:v>42229</c:v>
                </c:pt>
                <c:pt idx="1289">
                  <c:v>42230</c:v>
                </c:pt>
                <c:pt idx="1290">
                  <c:v>42233</c:v>
                </c:pt>
                <c:pt idx="1291">
                  <c:v>42234</c:v>
                </c:pt>
                <c:pt idx="1292">
                  <c:v>42235</c:v>
                </c:pt>
                <c:pt idx="1293">
                  <c:v>42236</c:v>
                </c:pt>
                <c:pt idx="1294">
                  <c:v>42237</c:v>
                </c:pt>
                <c:pt idx="1295">
                  <c:v>42240</c:v>
                </c:pt>
                <c:pt idx="1296">
                  <c:v>42241</c:v>
                </c:pt>
                <c:pt idx="1297">
                  <c:v>42242</c:v>
                </c:pt>
                <c:pt idx="1298">
                  <c:v>42243</c:v>
                </c:pt>
                <c:pt idx="1299">
                  <c:v>42244</c:v>
                </c:pt>
                <c:pt idx="1300">
                  <c:v>42247</c:v>
                </c:pt>
                <c:pt idx="1301">
                  <c:v>42248</c:v>
                </c:pt>
                <c:pt idx="1302">
                  <c:v>42249</c:v>
                </c:pt>
                <c:pt idx="1303">
                  <c:v>42250</c:v>
                </c:pt>
                <c:pt idx="1304">
                  <c:v>42251</c:v>
                </c:pt>
                <c:pt idx="1305">
                  <c:v>42254</c:v>
                </c:pt>
                <c:pt idx="1306">
                  <c:v>42255</c:v>
                </c:pt>
                <c:pt idx="1307">
                  <c:v>42256</c:v>
                </c:pt>
                <c:pt idx="1308">
                  <c:v>42257</c:v>
                </c:pt>
                <c:pt idx="1309">
                  <c:v>42258</c:v>
                </c:pt>
                <c:pt idx="1310">
                  <c:v>42261</c:v>
                </c:pt>
                <c:pt idx="1311">
                  <c:v>42262</c:v>
                </c:pt>
                <c:pt idx="1312">
                  <c:v>42263</c:v>
                </c:pt>
                <c:pt idx="1313">
                  <c:v>42264</c:v>
                </c:pt>
                <c:pt idx="1314">
                  <c:v>42265</c:v>
                </c:pt>
                <c:pt idx="1315">
                  <c:v>42268</c:v>
                </c:pt>
                <c:pt idx="1316">
                  <c:v>42269</c:v>
                </c:pt>
                <c:pt idx="1317">
                  <c:v>42270</c:v>
                </c:pt>
                <c:pt idx="1318">
                  <c:v>42271</c:v>
                </c:pt>
                <c:pt idx="1319">
                  <c:v>42272</c:v>
                </c:pt>
                <c:pt idx="1320">
                  <c:v>42275</c:v>
                </c:pt>
                <c:pt idx="1321">
                  <c:v>42276</c:v>
                </c:pt>
                <c:pt idx="1322">
                  <c:v>42277</c:v>
                </c:pt>
                <c:pt idx="1323">
                  <c:v>42278</c:v>
                </c:pt>
                <c:pt idx="1324">
                  <c:v>42279</c:v>
                </c:pt>
                <c:pt idx="1325">
                  <c:v>42282</c:v>
                </c:pt>
                <c:pt idx="1326">
                  <c:v>42283</c:v>
                </c:pt>
                <c:pt idx="1327">
                  <c:v>42284</c:v>
                </c:pt>
                <c:pt idx="1328">
                  <c:v>42285</c:v>
                </c:pt>
                <c:pt idx="1329">
                  <c:v>42286</c:v>
                </c:pt>
                <c:pt idx="1330">
                  <c:v>42289</c:v>
                </c:pt>
                <c:pt idx="1331">
                  <c:v>42290</c:v>
                </c:pt>
                <c:pt idx="1332">
                  <c:v>42291</c:v>
                </c:pt>
                <c:pt idx="1333">
                  <c:v>42292</c:v>
                </c:pt>
                <c:pt idx="1334">
                  <c:v>42293</c:v>
                </c:pt>
                <c:pt idx="1335">
                  <c:v>42296</c:v>
                </c:pt>
                <c:pt idx="1336">
                  <c:v>42297</c:v>
                </c:pt>
                <c:pt idx="1337">
                  <c:v>42298</c:v>
                </c:pt>
                <c:pt idx="1338">
                  <c:v>42299</c:v>
                </c:pt>
                <c:pt idx="1339">
                  <c:v>42300</c:v>
                </c:pt>
                <c:pt idx="1340">
                  <c:v>42303</c:v>
                </c:pt>
                <c:pt idx="1341">
                  <c:v>42304</c:v>
                </c:pt>
                <c:pt idx="1342">
                  <c:v>42305</c:v>
                </c:pt>
                <c:pt idx="1343">
                  <c:v>42306</c:v>
                </c:pt>
                <c:pt idx="1344">
                  <c:v>42307</c:v>
                </c:pt>
                <c:pt idx="1345">
                  <c:v>42310</c:v>
                </c:pt>
                <c:pt idx="1346">
                  <c:v>42311</c:v>
                </c:pt>
                <c:pt idx="1347">
                  <c:v>42312</c:v>
                </c:pt>
                <c:pt idx="1348">
                  <c:v>42313</c:v>
                </c:pt>
                <c:pt idx="1349">
                  <c:v>42314</c:v>
                </c:pt>
                <c:pt idx="1350">
                  <c:v>42317</c:v>
                </c:pt>
                <c:pt idx="1351">
                  <c:v>42318</c:v>
                </c:pt>
                <c:pt idx="1352">
                  <c:v>42319</c:v>
                </c:pt>
                <c:pt idx="1353">
                  <c:v>42320</c:v>
                </c:pt>
                <c:pt idx="1354">
                  <c:v>42321</c:v>
                </c:pt>
                <c:pt idx="1355">
                  <c:v>42324</c:v>
                </c:pt>
                <c:pt idx="1356">
                  <c:v>42325</c:v>
                </c:pt>
                <c:pt idx="1357">
                  <c:v>42326</c:v>
                </c:pt>
                <c:pt idx="1358">
                  <c:v>42327</c:v>
                </c:pt>
                <c:pt idx="1359">
                  <c:v>42328</c:v>
                </c:pt>
                <c:pt idx="1360">
                  <c:v>42331</c:v>
                </c:pt>
                <c:pt idx="1361">
                  <c:v>42332</c:v>
                </c:pt>
                <c:pt idx="1362">
                  <c:v>42333</c:v>
                </c:pt>
                <c:pt idx="1363">
                  <c:v>42334</c:v>
                </c:pt>
                <c:pt idx="1364">
                  <c:v>42335</c:v>
                </c:pt>
                <c:pt idx="1365">
                  <c:v>42338</c:v>
                </c:pt>
                <c:pt idx="1366">
                  <c:v>42339</c:v>
                </c:pt>
                <c:pt idx="1367">
                  <c:v>42340</c:v>
                </c:pt>
                <c:pt idx="1368">
                  <c:v>42341</c:v>
                </c:pt>
                <c:pt idx="1369">
                  <c:v>42342</c:v>
                </c:pt>
                <c:pt idx="1370">
                  <c:v>42345</c:v>
                </c:pt>
                <c:pt idx="1371">
                  <c:v>42346</c:v>
                </c:pt>
                <c:pt idx="1372">
                  <c:v>42347</c:v>
                </c:pt>
                <c:pt idx="1373">
                  <c:v>42348</c:v>
                </c:pt>
                <c:pt idx="1374">
                  <c:v>42349</c:v>
                </c:pt>
                <c:pt idx="1375">
                  <c:v>42352</c:v>
                </c:pt>
                <c:pt idx="1376">
                  <c:v>42353</c:v>
                </c:pt>
                <c:pt idx="1377">
                  <c:v>42354</c:v>
                </c:pt>
                <c:pt idx="1378">
                  <c:v>42355</c:v>
                </c:pt>
                <c:pt idx="1379">
                  <c:v>42356</c:v>
                </c:pt>
                <c:pt idx="1380">
                  <c:v>42359</c:v>
                </c:pt>
                <c:pt idx="1381">
                  <c:v>42360</c:v>
                </c:pt>
                <c:pt idx="1382">
                  <c:v>42361</c:v>
                </c:pt>
                <c:pt idx="1383">
                  <c:v>42362</c:v>
                </c:pt>
                <c:pt idx="1384">
                  <c:v>42363</c:v>
                </c:pt>
                <c:pt idx="1385">
                  <c:v>42367</c:v>
                </c:pt>
                <c:pt idx="1386">
                  <c:v>42368</c:v>
                </c:pt>
                <c:pt idx="1387">
                  <c:v>42369</c:v>
                </c:pt>
                <c:pt idx="1388">
                  <c:v>42370</c:v>
                </c:pt>
                <c:pt idx="1389">
                  <c:v>42373</c:v>
                </c:pt>
                <c:pt idx="1390">
                  <c:v>42374</c:v>
                </c:pt>
                <c:pt idx="1391">
                  <c:v>42375</c:v>
                </c:pt>
                <c:pt idx="1392">
                  <c:v>42376</c:v>
                </c:pt>
                <c:pt idx="1393">
                  <c:v>42377</c:v>
                </c:pt>
                <c:pt idx="1394">
                  <c:v>42380</c:v>
                </c:pt>
                <c:pt idx="1395">
                  <c:v>42381</c:v>
                </c:pt>
                <c:pt idx="1396">
                  <c:v>42382</c:v>
                </c:pt>
                <c:pt idx="1397">
                  <c:v>42383</c:v>
                </c:pt>
                <c:pt idx="1398">
                  <c:v>42384</c:v>
                </c:pt>
                <c:pt idx="1399">
                  <c:v>42387</c:v>
                </c:pt>
                <c:pt idx="1400">
                  <c:v>42388</c:v>
                </c:pt>
                <c:pt idx="1401">
                  <c:v>42389</c:v>
                </c:pt>
                <c:pt idx="1402">
                  <c:v>42390</c:v>
                </c:pt>
                <c:pt idx="1403">
                  <c:v>42391</c:v>
                </c:pt>
                <c:pt idx="1404">
                  <c:v>42394</c:v>
                </c:pt>
                <c:pt idx="1405">
                  <c:v>42395</c:v>
                </c:pt>
                <c:pt idx="1406">
                  <c:v>42396</c:v>
                </c:pt>
                <c:pt idx="1407">
                  <c:v>42397</c:v>
                </c:pt>
                <c:pt idx="1408">
                  <c:v>42398</c:v>
                </c:pt>
                <c:pt idx="1409">
                  <c:v>42401</c:v>
                </c:pt>
                <c:pt idx="1410">
                  <c:v>42402</c:v>
                </c:pt>
                <c:pt idx="1411">
                  <c:v>42403</c:v>
                </c:pt>
                <c:pt idx="1412">
                  <c:v>42404</c:v>
                </c:pt>
                <c:pt idx="1413">
                  <c:v>42405</c:v>
                </c:pt>
                <c:pt idx="1414">
                  <c:v>42408</c:v>
                </c:pt>
                <c:pt idx="1415">
                  <c:v>42409</c:v>
                </c:pt>
                <c:pt idx="1416">
                  <c:v>42410</c:v>
                </c:pt>
                <c:pt idx="1417">
                  <c:v>42411</c:v>
                </c:pt>
                <c:pt idx="1418">
                  <c:v>42412</c:v>
                </c:pt>
                <c:pt idx="1419">
                  <c:v>42415</c:v>
                </c:pt>
                <c:pt idx="1420">
                  <c:v>42416</c:v>
                </c:pt>
                <c:pt idx="1421">
                  <c:v>42417</c:v>
                </c:pt>
                <c:pt idx="1422">
                  <c:v>42418</c:v>
                </c:pt>
                <c:pt idx="1423">
                  <c:v>42419</c:v>
                </c:pt>
                <c:pt idx="1424">
                  <c:v>42422</c:v>
                </c:pt>
                <c:pt idx="1425">
                  <c:v>42423</c:v>
                </c:pt>
                <c:pt idx="1426">
                  <c:v>42424</c:v>
                </c:pt>
                <c:pt idx="1427">
                  <c:v>42425</c:v>
                </c:pt>
                <c:pt idx="1428">
                  <c:v>42426</c:v>
                </c:pt>
                <c:pt idx="1429">
                  <c:v>42429</c:v>
                </c:pt>
                <c:pt idx="1430">
                  <c:v>42430</c:v>
                </c:pt>
                <c:pt idx="1431">
                  <c:v>42431</c:v>
                </c:pt>
                <c:pt idx="1432">
                  <c:v>42432</c:v>
                </c:pt>
                <c:pt idx="1433">
                  <c:v>42433</c:v>
                </c:pt>
                <c:pt idx="1434">
                  <c:v>42436</c:v>
                </c:pt>
                <c:pt idx="1435">
                  <c:v>42437</c:v>
                </c:pt>
                <c:pt idx="1436">
                  <c:v>42438</c:v>
                </c:pt>
                <c:pt idx="1437">
                  <c:v>42439</c:v>
                </c:pt>
                <c:pt idx="1438">
                  <c:v>42440</c:v>
                </c:pt>
                <c:pt idx="1439">
                  <c:v>42443</c:v>
                </c:pt>
                <c:pt idx="1440">
                  <c:v>42444</c:v>
                </c:pt>
                <c:pt idx="1441">
                  <c:v>42445</c:v>
                </c:pt>
                <c:pt idx="1442">
                  <c:v>42446</c:v>
                </c:pt>
                <c:pt idx="1443">
                  <c:v>42447</c:v>
                </c:pt>
                <c:pt idx="1444">
                  <c:v>42450</c:v>
                </c:pt>
                <c:pt idx="1445">
                  <c:v>42451</c:v>
                </c:pt>
                <c:pt idx="1446">
                  <c:v>42452</c:v>
                </c:pt>
                <c:pt idx="1447">
                  <c:v>42453</c:v>
                </c:pt>
                <c:pt idx="1448">
                  <c:v>42454</c:v>
                </c:pt>
                <c:pt idx="1449">
                  <c:v>42457</c:v>
                </c:pt>
                <c:pt idx="1450">
                  <c:v>42458</c:v>
                </c:pt>
                <c:pt idx="1451">
                  <c:v>42459</c:v>
                </c:pt>
                <c:pt idx="1452">
                  <c:v>42460</c:v>
                </c:pt>
                <c:pt idx="1453">
                  <c:v>42461</c:v>
                </c:pt>
                <c:pt idx="1454">
                  <c:v>42464</c:v>
                </c:pt>
                <c:pt idx="1455">
                  <c:v>42465</c:v>
                </c:pt>
                <c:pt idx="1456">
                  <c:v>42466</c:v>
                </c:pt>
                <c:pt idx="1457">
                  <c:v>42467</c:v>
                </c:pt>
                <c:pt idx="1458">
                  <c:v>42468</c:v>
                </c:pt>
                <c:pt idx="1459">
                  <c:v>42471</c:v>
                </c:pt>
                <c:pt idx="1460">
                  <c:v>42472</c:v>
                </c:pt>
                <c:pt idx="1461">
                  <c:v>42473</c:v>
                </c:pt>
                <c:pt idx="1462">
                  <c:v>42474</c:v>
                </c:pt>
                <c:pt idx="1463">
                  <c:v>42475</c:v>
                </c:pt>
                <c:pt idx="1464">
                  <c:v>42478</c:v>
                </c:pt>
                <c:pt idx="1465">
                  <c:v>42479</c:v>
                </c:pt>
                <c:pt idx="1466">
                  <c:v>42480</c:v>
                </c:pt>
                <c:pt idx="1467">
                  <c:v>42481</c:v>
                </c:pt>
                <c:pt idx="1468">
                  <c:v>42482</c:v>
                </c:pt>
                <c:pt idx="1469">
                  <c:v>42485</c:v>
                </c:pt>
                <c:pt idx="1470">
                  <c:v>42486</c:v>
                </c:pt>
                <c:pt idx="1471">
                  <c:v>42487</c:v>
                </c:pt>
                <c:pt idx="1472">
                  <c:v>42488</c:v>
                </c:pt>
                <c:pt idx="1473">
                  <c:v>42489</c:v>
                </c:pt>
                <c:pt idx="1474">
                  <c:v>42492</c:v>
                </c:pt>
                <c:pt idx="1475">
                  <c:v>42493</c:v>
                </c:pt>
                <c:pt idx="1476">
                  <c:v>42494</c:v>
                </c:pt>
                <c:pt idx="1477">
                  <c:v>42495</c:v>
                </c:pt>
                <c:pt idx="1478">
                  <c:v>42496</c:v>
                </c:pt>
                <c:pt idx="1479">
                  <c:v>42499</c:v>
                </c:pt>
                <c:pt idx="1480">
                  <c:v>42500</c:v>
                </c:pt>
                <c:pt idx="1481">
                  <c:v>42501</c:v>
                </c:pt>
                <c:pt idx="1482">
                  <c:v>42502</c:v>
                </c:pt>
                <c:pt idx="1483">
                  <c:v>42503</c:v>
                </c:pt>
                <c:pt idx="1484">
                  <c:v>42506</c:v>
                </c:pt>
                <c:pt idx="1485">
                  <c:v>42507</c:v>
                </c:pt>
                <c:pt idx="1486">
                  <c:v>42508</c:v>
                </c:pt>
                <c:pt idx="1487">
                  <c:v>42509</c:v>
                </c:pt>
                <c:pt idx="1488">
                  <c:v>42510</c:v>
                </c:pt>
                <c:pt idx="1489">
                  <c:v>42513</c:v>
                </c:pt>
                <c:pt idx="1490">
                  <c:v>42514</c:v>
                </c:pt>
                <c:pt idx="1491">
                  <c:v>42515</c:v>
                </c:pt>
                <c:pt idx="1492">
                  <c:v>42516</c:v>
                </c:pt>
                <c:pt idx="1493">
                  <c:v>42517</c:v>
                </c:pt>
                <c:pt idx="1494">
                  <c:v>42520</c:v>
                </c:pt>
                <c:pt idx="1495">
                  <c:v>42521</c:v>
                </c:pt>
                <c:pt idx="1496">
                  <c:v>42522</c:v>
                </c:pt>
                <c:pt idx="1497">
                  <c:v>42523</c:v>
                </c:pt>
                <c:pt idx="1498">
                  <c:v>42524</c:v>
                </c:pt>
                <c:pt idx="1499">
                  <c:v>42527</c:v>
                </c:pt>
                <c:pt idx="1500">
                  <c:v>42528</c:v>
                </c:pt>
                <c:pt idx="1501">
                  <c:v>42529</c:v>
                </c:pt>
                <c:pt idx="1502">
                  <c:v>42530</c:v>
                </c:pt>
                <c:pt idx="1503">
                  <c:v>42531</c:v>
                </c:pt>
                <c:pt idx="1504">
                  <c:v>42534</c:v>
                </c:pt>
                <c:pt idx="1505">
                  <c:v>42535</c:v>
                </c:pt>
                <c:pt idx="1506">
                  <c:v>42536</c:v>
                </c:pt>
                <c:pt idx="1507">
                  <c:v>42537</c:v>
                </c:pt>
                <c:pt idx="1508">
                  <c:v>42538</c:v>
                </c:pt>
                <c:pt idx="1509">
                  <c:v>42541</c:v>
                </c:pt>
                <c:pt idx="1510">
                  <c:v>42542</c:v>
                </c:pt>
                <c:pt idx="1511">
                  <c:v>42543</c:v>
                </c:pt>
                <c:pt idx="1512">
                  <c:v>42544</c:v>
                </c:pt>
                <c:pt idx="1513">
                  <c:v>42545</c:v>
                </c:pt>
                <c:pt idx="1514">
                  <c:v>42548</c:v>
                </c:pt>
                <c:pt idx="1515">
                  <c:v>42549</c:v>
                </c:pt>
                <c:pt idx="1516">
                  <c:v>42550</c:v>
                </c:pt>
                <c:pt idx="1517">
                  <c:v>42551</c:v>
                </c:pt>
                <c:pt idx="1518">
                  <c:v>42552</c:v>
                </c:pt>
                <c:pt idx="1519">
                  <c:v>42555</c:v>
                </c:pt>
                <c:pt idx="1520">
                  <c:v>42556</c:v>
                </c:pt>
                <c:pt idx="1521">
                  <c:v>42557</c:v>
                </c:pt>
                <c:pt idx="1522">
                  <c:v>42558</c:v>
                </c:pt>
                <c:pt idx="1523">
                  <c:v>42559</c:v>
                </c:pt>
                <c:pt idx="1524">
                  <c:v>42562</c:v>
                </c:pt>
                <c:pt idx="1525">
                  <c:v>42563</c:v>
                </c:pt>
                <c:pt idx="1526">
                  <c:v>42564</c:v>
                </c:pt>
                <c:pt idx="1527">
                  <c:v>42565</c:v>
                </c:pt>
                <c:pt idx="1528">
                  <c:v>42566</c:v>
                </c:pt>
                <c:pt idx="1529">
                  <c:v>42569</c:v>
                </c:pt>
                <c:pt idx="1530">
                  <c:v>42570</c:v>
                </c:pt>
                <c:pt idx="1531">
                  <c:v>42571</c:v>
                </c:pt>
                <c:pt idx="1532">
                  <c:v>42572</c:v>
                </c:pt>
                <c:pt idx="1533">
                  <c:v>42573</c:v>
                </c:pt>
                <c:pt idx="1534">
                  <c:v>42576</c:v>
                </c:pt>
                <c:pt idx="1535">
                  <c:v>42577</c:v>
                </c:pt>
                <c:pt idx="1536">
                  <c:v>42578</c:v>
                </c:pt>
                <c:pt idx="1537">
                  <c:v>42579</c:v>
                </c:pt>
                <c:pt idx="1538">
                  <c:v>42580</c:v>
                </c:pt>
                <c:pt idx="1539">
                  <c:v>42583</c:v>
                </c:pt>
                <c:pt idx="1540">
                  <c:v>42584</c:v>
                </c:pt>
                <c:pt idx="1541">
                  <c:v>42585</c:v>
                </c:pt>
                <c:pt idx="1542">
                  <c:v>42586</c:v>
                </c:pt>
                <c:pt idx="1543">
                  <c:v>42587</c:v>
                </c:pt>
                <c:pt idx="1544">
                  <c:v>42590</c:v>
                </c:pt>
                <c:pt idx="1545">
                  <c:v>42591</c:v>
                </c:pt>
                <c:pt idx="1546">
                  <c:v>42592</c:v>
                </c:pt>
                <c:pt idx="1547">
                  <c:v>42593</c:v>
                </c:pt>
                <c:pt idx="1548">
                  <c:v>42594</c:v>
                </c:pt>
                <c:pt idx="1549">
                  <c:v>42597</c:v>
                </c:pt>
                <c:pt idx="1550">
                  <c:v>42598</c:v>
                </c:pt>
                <c:pt idx="1551">
                  <c:v>42599</c:v>
                </c:pt>
                <c:pt idx="1552">
                  <c:v>42600</c:v>
                </c:pt>
                <c:pt idx="1553">
                  <c:v>42601</c:v>
                </c:pt>
                <c:pt idx="1554">
                  <c:v>42604</c:v>
                </c:pt>
                <c:pt idx="1555">
                  <c:v>42605</c:v>
                </c:pt>
                <c:pt idx="1556">
                  <c:v>42606</c:v>
                </c:pt>
                <c:pt idx="1557">
                  <c:v>42607</c:v>
                </c:pt>
                <c:pt idx="1558">
                  <c:v>42608</c:v>
                </c:pt>
                <c:pt idx="1559">
                  <c:v>42611</c:v>
                </c:pt>
                <c:pt idx="1560">
                  <c:v>42612</c:v>
                </c:pt>
                <c:pt idx="1561">
                  <c:v>42613</c:v>
                </c:pt>
                <c:pt idx="1562">
                  <c:v>42614</c:v>
                </c:pt>
                <c:pt idx="1563">
                  <c:v>42615</c:v>
                </c:pt>
                <c:pt idx="1564">
                  <c:v>42618</c:v>
                </c:pt>
                <c:pt idx="1565">
                  <c:v>42619</c:v>
                </c:pt>
                <c:pt idx="1566">
                  <c:v>42620</c:v>
                </c:pt>
                <c:pt idx="1567">
                  <c:v>42621</c:v>
                </c:pt>
                <c:pt idx="1568">
                  <c:v>42622</c:v>
                </c:pt>
                <c:pt idx="1569">
                  <c:v>42625</c:v>
                </c:pt>
                <c:pt idx="1570">
                  <c:v>42626</c:v>
                </c:pt>
                <c:pt idx="1571">
                  <c:v>42627</c:v>
                </c:pt>
                <c:pt idx="1572">
                  <c:v>42628</c:v>
                </c:pt>
                <c:pt idx="1573">
                  <c:v>42629</c:v>
                </c:pt>
                <c:pt idx="1574">
                  <c:v>42632</c:v>
                </c:pt>
                <c:pt idx="1575">
                  <c:v>42633</c:v>
                </c:pt>
                <c:pt idx="1576">
                  <c:v>42634</c:v>
                </c:pt>
                <c:pt idx="1577">
                  <c:v>42635</c:v>
                </c:pt>
                <c:pt idx="1578">
                  <c:v>42636</c:v>
                </c:pt>
                <c:pt idx="1579">
                  <c:v>42639</c:v>
                </c:pt>
                <c:pt idx="1580">
                  <c:v>42640</c:v>
                </c:pt>
                <c:pt idx="1581">
                  <c:v>42641</c:v>
                </c:pt>
                <c:pt idx="1582">
                  <c:v>42642</c:v>
                </c:pt>
                <c:pt idx="1583">
                  <c:v>42643</c:v>
                </c:pt>
                <c:pt idx="1584">
                  <c:v>42646</c:v>
                </c:pt>
                <c:pt idx="1585">
                  <c:v>42647</c:v>
                </c:pt>
                <c:pt idx="1586">
                  <c:v>42648</c:v>
                </c:pt>
                <c:pt idx="1587">
                  <c:v>42649</c:v>
                </c:pt>
                <c:pt idx="1588">
                  <c:v>42650</c:v>
                </c:pt>
                <c:pt idx="1589">
                  <c:v>42653</c:v>
                </c:pt>
                <c:pt idx="1590">
                  <c:v>42654</c:v>
                </c:pt>
                <c:pt idx="1591">
                  <c:v>42655</c:v>
                </c:pt>
                <c:pt idx="1592">
                  <c:v>42656</c:v>
                </c:pt>
                <c:pt idx="1593">
                  <c:v>42657</c:v>
                </c:pt>
                <c:pt idx="1594">
                  <c:v>42660</c:v>
                </c:pt>
                <c:pt idx="1595">
                  <c:v>42661</c:v>
                </c:pt>
                <c:pt idx="1596">
                  <c:v>42662</c:v>
                </c:pt>
                <c:pt idx="1597">
                  <c:v>42663</c:v>
                </c:pt>
                <c:pt idx="1598">
                  <c:v>42664</c:v>
                </c:pt>
                <c:pt idx="1599">
                  <c:v>42667</c:v>
                </c:pt>
                <c:pt idx="1600">
                  <c:v>42668</c:v>
                </c:pt>
                <c:pt idx="1601">
                  <c:v>42669</c:v>
                </c:pt>
                <c:pt idx="1602">
                  <c:v>42670</c:v>
                </c:pt>
                <c:pt idx="1603">
                  <c:v>42671</c:v>
                </c:pt>
                <c:pt idx="1604">
                  <c:v>42674</c:v>
                </c:pt>
                <c:pt idx="1605">
                  <c:v>42675</c:v>
                </c:pt>
                <c:pt idx="1606">
                  <c:v>42676</c:v>
                </c:pt>
                <c:pt idx="1607">
                  <c:v>42677</c:v>
                </c:pt>
                <c:pt idx="1608">
                  <c:v>42678</c:v>
                </c:pt>
                <c:pt idx="1609">
                  <c:v>42681</c:v>
                </c:pt>
                <c:pt idx="1610">
                  <c:v>42682</c:v>
                </c:pt>
                <c:pt idx="1611">
                  <c:v>42683</c:v>
                </c:pt>
                <c:pt idx="1612">
                  <c:v>42684</c:v>
                </c:pt>
                <c:pt idx="1613">
                  <c:v>42685</c:v>
                </c:pt>
                <c:pt idx="1614">
                  <c:v>42688</c:v>
                </c:pt>
                <c:pt idx="1615">
                  <c:v>42689</c:v>
                </c:pt>
                <c:pt idx="1616">
                  <c:v>42690</c:v>
                </c:pt>
                <c:pt idx="1617">
                  <c:v>42691</c:v>
                </c:pt>
                <c:pt idx="1618">
                  <c:v>42692</c:v>
                </c:pt>
                <c:pt idx="1619">
                  <c:v>42695</c:v>
                </c:pt>
                <c:pt idx="1620">
                  <c:v>42696</c:v>
                </c:pt>
                <c:pt idx="1621">
                  <c:v>42697</c:v>
                </c:pt>
                <c:pt idx="1622">
                  <c:v>42698</c:v>
                </c:pt>
                <c:pt idx="1623">
                  <c:v>42699</c:v>
                </c:pt>
                <c:pt idx="1624">
                  <c:v>42702</c:v>
                </c:pt>
                <c:pt idx="1625">
                  <c:v>42703</c:v>
                </c:pt>
                <c:pt idx="1626">
                  <c:v>42704</c:v>
                </c:pt>
                <c:pt idx="1627">
                  <c:v>42705</c:v>
                </c:pt>
                <c:pt idx="1628">
                  <c:v>42706</c:v>
                </c:pt>
                <c:pt idx="1629">
                  <c:v>42709</c:v>
                </c:pt>
                <c:pt idx="1630">
                  <c:v>42711</c:v>
                </c:pt>
                <c:pt idx="1631">
                  <c:v>42712</c:v>
                </c:pt>
                <c:pt idx="1632">
                  <c:v>42713</c:v>
                </c:pt>
                <c:pt idx="1633">
                  <c:v>42716</c:v>
                </c:pt>
                <c:pt idx="1634">
                  <c:v>42717</c:v>
                </c:pt>
                <c:pt idx="1635">
                  <c:v>42718</c:v>
                </c:pt>
                <c:pt idx="1636">
                  <c:v>42719</c:v>
                </c:pt>
                <c:pt idx="1637">
                  <c:v>42723</c:v>
                </c:pt>
                <c:pt idx="1638">
                  <c:v>42724</c:v>
                </c:pt>
                <c:pt idx="1639">
                  <c:v>42725</c:v>
                </c:pt>
                <c:pt idx="1640">
                  <c:v>42726</c:v>
                </c:pt>
                <c:pt idx="1641">
                  <c:v>42727</c:v>
                </c:pt>
                <c:pt idx="1642">
                  <c:v>42730</c:v>
                </c:pt>
                <c:pt idx="1643">
                  <c:v>42731</c:v>
                </c:pt>
                <c:pt idx="1644">
                  <c:v>42732</c:v>
                </c:pt>
                <c:pt idx="1645">
                  <c:v>42733</c:v>
                </c:pt>
                <c:pt idx="1646">
                  <c:v>42734</c:v>
                </c:pt>
                <c:pt idx="1647">
                  <c:v>42737</c:v>
                </c:pt>
                <c:pt idx="1648">
                  <c:v>42738</c:v>
                </c:pt>
                <c:pt idx="1649">
                  <c:v>42739</c:v>
                </c:pt>
                <c:pt idx="1650">
                  <c:v>42740</c:v>
                </c:pt>
                <c:pt idx="1651">
                  <c:v>42741</c:v>
                </c:pt>
                <c:pt idx="1652">
                  <c:v>42744</c:v>
                </c:pt>
                <c:pt idx="1653">
                  <c:v>42745</c:v>
                </c:pt>
                <c:pt idx="1654">
                  <c:v>42746</c:v>
                </c:pt>
                <c:pt idx="1655">
                  <c:v>42747</c:v>
                </c:pt>
                <c:pt idx="1656">
                  <c:v>42748</c:v>
                </c:pt>
                <c:pt idx="1657">
                  <c:v>42751</c:v>
                </c:pt>
                <c:pt idx="1658">
                  <c:v>42752</c:v>
                </c:pt>
                <c:pt idx="1659">
                  <c:v>42753</c:v>
                </c:pt>
                <c:pt idx="1660">
                  <c:v>42754</c:v>
                </c:pt>
                <c:pt idx="1661">
                  <c:v>42755</c:v>
                </c:pt>
                <c:pt idx="1662">
                  <c:v>42758</c:v>
                </c:pt>
                <c:pt idx="1663">
                  <c:v>42759</c:v>
                </c:pt>
                <c:pt idx="1664">
                  <c:v>42760</c:v>
                </c:pt>
                <c:pt idx="1665">
                  <c:v>42761</c:v>
                </c:pt>
                <c:pt idx="1666">
                  <c:v>42762</c:v>
                </c:pt>
                <c:pt idx="1667">
                  <c:v>42765</c:v>
                </c:pt>
                <c:pt idx="1668">
                  <c:v>42766</c:v>
                </c:pt>
                <c:pt idx="1669">
                  <c:v>42767</c:v>
                </c:pt>
                <c:pt idx="1670">
                  <c:v>42769</c:v>
                </c:pt>
                <c:pt idx="1671">
                  <c:v>42772</c:v>
                </c:pt>
                <c:pt idx="1672">
                  <c:v>42773</c:v>
                </c:pt>
                <c:pt idx="1673">
                  <c:v>42774</c:v>
                </c:pt>
                <c:pt idx="1674">
                  <c:v>42775</c:v>
                </c:pt>
                <c:pt idx="1675">
                  <c:v>42776</c:v>
                </c:pt>
                <c:pt idx="1676">
                  <c:v>42779</c:v>
                </c:pt>
                <c:pt idx="1677">
                  <c:v>42780</c:v>
                </c:pt>
                <c:pt idx="1678">
                  <c:v>42781</c:v>
                </c:pt>
                <c:pt idx="1679">
                  <c:v>42782</c:v>
                </c:pt>
                <c:pt idx="1680">
                  <c:v>42783</c:v>
                </c:pt>
                <c:pt idx="1681">
                  <c:v>42786</c:v>
                </c:pt>
                <c:pt idx="1682">
                  <c:v>42787</c:v>
                </c:pt>
                <c:pt idx="1683">
                  <c:v>42788</c:v>
                </c:pt>
                <c:pt idx="1684">
                  <c:v>42789</c:v>
                </c:pt>
                <c:pt idx="1685">
                  <c:v>42790</c:v>
                </c:pt>
                <c:pt idx="1686">
                  <c:v>42793</c:v>
                </c:pt>
                <c:pt idx="1687">
                  <c:v>42794</c:v>
                </c:pt>
                <c:pt idx="1688">
                  <c:v>42795</c:v>
                </c:pt>
                <c:pt idx="1689">
                  <c:v>42796</c:v>
                </c:pt>
                <c:pt idx="1690">
                  <c:v>42797</c:v>
                </c:pt>
                <c:pt idx="1691">
                  <c:v>42800</c:v>
                </c:pt>
                <c:pt idx="1692">
                  <c:v>42801</c:v>
                </c:pt>
                <c:pt idx="1693">
                  <c:v>42802</c:v>
                </c:pt>
                <c:pt idx="1694">
                  <c:v>42803</c:v>
                </c:pt>
                <c:pt idx="1695">
                  <c:v>42804</c:v>
                </c:pt>
                <c:pt idx="1696">
                  <c:v>42807</c:v>
                </c:pt>
                <c:pt idx="1697">
                  <c:v>42808</c:v>
                </c:pt>
                <c:pt idx="1698">
                  <c:v>42809</c:v>
                </c:pt>
                <c:pt idx="1699">
                  <c:v>42810</c:v>
                </c:pt>
                <c:pt idx="1700">
                  <c:v>42811</c:v>
                </c:pt>
                <c:pt idx="1701">
                  <c:v>42814</c:v>
                </c:pt>
                <c:pt idx="1702">
                  <c:v>42815</c:v>
                </c:pt>
                <c:pt idx="1703">
                  <c:v>42816</c:v>
                </c:pt>
                <c:pt idx="1704">
                  <c:v>42817</c:v>
                </c:pt>
                <c:pt idx="1705">
                  <c:v>42818</c:v>
                </c:pt>
                <c:pt idx="1706">
                  <c:v>42821</c:v>
                </c:pt>
                <c:pt idx="1707">
                  <c:v>42822</c:v>
                </c:pt>
                <c:pt idx="1708">
                  <c:v>42823</c:v>
                </c:pt>
                <c:pt idx="1709">
                  <c:v>42824</c:v>
                </c:pt>
                <c:pt idx="1710">
                  <c:v>42825</c:v>
                </c:pt>
                <c:pt idx="1711">
                  <c:v>42828</c:v>
                </c:pt>
                <c:pt idx="1712">
                  <c:v>42829</c:v>
                </c:pt>
                <c:pt idx="1713">
                  <c:v>42830</c:v>
                </c:pt>
                <c:pt idx="1714">
                  <c:v>42831</c:v>
                </c:pt>
                <c:pt idx="1715">
                  <c:v>42832</c:v>
                </c:pt>
                <c:pt idx="1716">
                  <c:v>42835</c:v>
                </c:pt>
                <c:pt idx="1717">
                  <c:v>42836</c:v>
                </c:pt>
                <c:pt idx="1718">
                  <c:v>42837</c:v>
                </c:pt>
                <c:pt idx="1719">
                  <c:v>42838</c:v>
                </c:pt>
                <c:pt idx="1720">
                  <c:v>42839</c:v>
                </c:pt>
                <c:pt idx="1721">
                  <c:v>42842</c:v>
                </c:pt>
                <c:pt idx="1722">
                  <c:v>42843</c:v>
                </c:pt>
                <c:pt idx="1723">
                  <c:v>42844</c:v>
                </c:pt>
                <c:pt idx="1724">
                  <c:v>42845</c:v>
                </c:pt>
                <c:pt idx="1725">
                  <c:v>42846</c:v>
                </c:pt>
                <c:pt idx="1726">
                  <c:v>42849</c:v>
                </c:pt>
                <c:pt idx="1727">
                  <c:v>42850</c:v>
                </c:pt>
                <c:pt idx="1728">
                  <c:v>42851</c:v>
                </c:pt>
                <c:pt idx="1729">
                  <c:v>42852</c:v>
                </c:pt>
                <c:pt idx="1730">
                  <c:v>42853</c:v>
                </c:pt>
                <c:pt idx="1731">
                  <c:v>42856</c:v>
                </c:pt>
                <c:pt idx="1732">
                  <c:v>42857</c:v>
                </c:pt>
                <c:pt idx="1733">
                  <c:v>42858</c:v>
                </c:pt>
                <c:pt idx="1734">
                  <c:v>42859</c:v>
                </c:pt>
                <c:pt idx="1735">
                  <c:v>42860</c:v>
                </c:pt>
                <c:pt idx="1736">
                  <c:v>42863</c:v>
                </c:pt>
                <c:pt idx="1737">
                  <c:v>42864</c:v>
                </c:pt>
                <c:pt idx="1738">
                  <c:v>42865</c:v>
                </c:pt>
                <c:pt idx="1739">
                  <c:v>42866</c:v>
                </c:pt>
                <c:pt idx="1740">
                  <c:v>42867</c:v>
                </c:pt>
                <c:pt idx="1741">
                  <c:v>42870</c:v>
                </c:pt>
                <c:pt idx="1742">
                  <c:v>42871</c:v>
                </c:pt>
                <c:pt idx="1743">
                  <c:v>42872</c:v>
                </c:pt>
                <c:pt idx="1744">
                  <c:v>42873</c:v>
                </c:pt>
                <c:pt idx="1745">
                  <c:v>42874</c:v>
                </c:pt>
                <c:pt idx="1746">
                  <c:v>42877</c:v>
                </c:pt>
                <c:pt idx="1747">
                  <c:v>42878</c:v>
                </c:pt>
                <c:pt idx="1748">
                  <c:v>42879</c:v>
                </c:pt>
                <c:pt idx="1749">
                  <c:v>42880</c:v>
                </c:pt>
                <c:pt idx="1750">
                  <c:v>42881</c:v>
                </c:pt>
                <c:pt idx="1751">
                  <c:v>42884</c:v>
                </c:pt>
                <c:pt idx="1752">
                  <c:v>42885</c:v>
                </c:pt>
                <c:pt idx="1753">
                  <c:v>42886</c:v>
                </c:pt>
                <c:pt idx="1754">
                  <c:v>42887</c:v>
                </c:pt>
                <c:pt idx="1755">
                  <c:v>42888</c:v>
                </c:pt>
                <c:pt idx="1756">
                  <c:v>42891</c:v>
                </c:pt>
                <c:pt idx="1757">
                  <c:v>42892</c:v>
                </c:pt>
                <c:pt idx="1758">
                  <c:v>42893</c:v>
                </c:pt>
                <c:pt idx="1759">
                  <c:v>42894</c:v>
                </c:pt>
                <c:pt idx="1760">
                  <c:v>42895</c:v>
                </c:pt>
                <c:pt idx="1761">
                  <c:v>42898</c:v>
                </c:pt>
                <c:pt idx="1762">
                  <c:v>42899</c:v>
                </c:pt>
                <c:pt idx="1763">
                  <c:v>42900</c:v>
                </c:pt>
                <c:pt idx="1764">
                  <c:v>42901</c:v>
                </c:pt>
                <c:pt idx="1765">
                  <c:v>42902</c:v>
                </c:pt>
                <c:pt idx="1766">
                  <c:v>42905</c:v>
                </c:pt>
                <c:pt idx="1767">
                  <c:v>42906</c:v>
                </c:pt>
                <c:pt idx="1768">
                  <c:v>42907</c:v>
                </c:pt>
                <c:pt idx="1769">
                  <c:v>42908</c:v>
                </c:pt>
                <c:pt idx="1770">
                  <c:v>42909</c:v>
                </c:pt>
                <c:pt idx="1771">
                  <c:v>42912</c:v>
                </c:pt>
                <c:pt idx="1772">
                  <c:v>42913</c:v>
                </c:pt>
                <c:pt idx="1773">
                  <c:v>42914</c:v>
                </c:pt>
                <c:pt idx="1774">
                  <c:v>42915</c:v>
                </c:pt>
                <c:pt idx="1775">
                  <c:v>42916</c:v>
                </c:pt>
                <c:pt idx="1776">
                  <c:v>42919</c:v>
                </c:pt>
                <c:pt idx="1777">
                  <c:v>42920</c:v>
                </c:pt>
                <c:pt idx="1778">
                  <c:v>42921</c:v>
                </c:pt>
                <c:pt idx="1779">
                  <c:v>42922</c:v>
                </c:pt>
                <c:pt idx="1780">
                  <c:v>42923</c:v>
                </c:pt>
                <c:pt idx="1781">
                  <c:v>42926</c:v>
                </c:pt>
                <c:pt idx="1782">
                  <c:v>42927</c:v>
                </c:pt>
                <c:pt idx="1783">
                  <c:v>42928</c:v>
                </c:pt>
                <c:pt idx="1784">
                  <c:v>42929</c:v>
                </c:pt>
                <c:pt idx="1785">
                  <c:v>42930</c:v>
                </c:pt>
                <c:pt idx="1786">
                  <c:v>42933</c:v>
                </c:pt>
                <c:pt idx="1787">
                  <c:v>42934</c:v>
                </c:pt>
                <c:pt idx="1788">
                  <c:v>42935</c:v>
                </c:pt>
                <c:pt idx="1789">
                  <c:v>42936</c:v>
                </c:pt>
                <c:pt idx="1790">
                  <c:v>42937</c:v>
                </c:pt>
                <c:pt idx="1791">
                  <c:v>42940</c:v>
                </c:pt>
                <c:pt idx="1792">
                  <c:v>42941</c:v>
                </c:pt>
                <c:pt idx="1793">
                  <c:v>42942</c:v>
                </c:pt>
                <c:pt idx="1794">
                  <c:v>42943</c:v>
                </c:pt>
                <c:pt idx="1795">
                  <c:v>42944</c:v>
                </c:pt>
                <c:pt idx="1796">
                  <c:v>42947</c:v>
                </c:pt>
                <c:pt idx="1797">
                  <c:v>42948</c:v>
                </c:pt>
                <c:pt idx="1798">
                  <c:v>42949</c:v>
                </c:pt>
                <c:pt idx="1799">
                  <c:v>42950</c:v>
                </c:pt>
                <c:pt idx="1800">
                  <c:v>42951</c:v>
                </c:pt>
                <c:pt idx="1801">
                  <c:v>42954</c:v>
                </c:pt>
                <c:pt idx="1802">
                  <c:v>42955</c:v>
                </c:pt>
                <c:pt idx="1803">
                  <c:v>42956</c:v>
                </c:pt>
                <c:pt idx="1804">
                  <c:v>42957</c:v>
                </c:pt>
                <c:pt idx="1805">
                  <c:v>42958</c:v>
                </c:pt>
                <c:pt idx="1806">
                  <c:v>42961</c:v>
                </c:pt>
                <c:pt idx="1807">
                  <c:v>42962</c:v>
                </c:pt>
                <c:pt idx="1808">
                  <c:v>42963</c:v>
                </c:pt>
                <c:pt idx="1809">
                  <c:v>42964</c:v>
                </c:pt>
                <c:pt idx="1810">
                  <c:v>42965</c:v>
                </c:pt>
                <c:pt idx="1811">
                  <c:v>42968</c:v>
                </c:pt>
                <c:pt idx="1812">
                  <c:v>42969</c:v>
                </c:pt>
                <c:pt idx="1813">
                  <c:v>42970</c:v>
                </c:pt>
                <c:pt idx="1814">
                  <c:v>42971</c:v>
                </c:pt>
                <c:pt idx="1815">
                  <c:v>42972</c:v>
                </c:pt>
                <c:pt idx="1816">
                  <c:v>42975</c:v>
                </c:pt>
                <c:pt idx="1817">
                  <c:v>42976</c:v>
                </c:pt>
                <c:pt idx="1818">
                  <c:v>42977</c:v>
                </c:pt>
                <c:pt idx="1819">
                  <c:v>42978</c:v>
                </c:pt>
                <c:pt idx="1820">
                  <c:v>42979</c:v>
                </c:pt>
                <c:pt idx="1821">
                  <c:v>42982</c:v>
                </c:pt>
                <c:pt idx="1822">
                  <c:v>42983</c:v>
                </c:pt>
                <c:pt idx="1823">
                  <c:v>42984</c:v>
                </c:pt>
                <c:pt idx="1824">
                  <c:v>42985</c:v>
                </c:pt>
                <c:pt idx="1825">
                  <c:v>42986</c:v>
                </c:pt>
                <c:pt idx="1826">
                  <c:v>42989</c:v>
                </c:pt>
                <c:pt idx="1827">
                  <c:v>42990</c:v>
                </c:pt>
                <c:pt idx="1828">
                  <c:v>42991</c:v>
                </c:pt>
                <c:pt idx="1829">
                  <c:v>42992</c:v>
                </c:pt>
                <c:pt idx="1830">
                  <c:v>42993</c:v>
                </c:pt>
                <c:pt idx="1831">
                  <c:v>42996</c:v>
                </c:pt>
                <c:pt idx="1832">
                  <c:v>42997</c:v>
                </c:pt>
                <c:pt idx="1833">
                  <c:v>42998</c:v>
                </c:pt>
                <c:pt idx="1834">
                  <c:v>42999</c:v>
                </c:pt>
                <c:pt idx="1835">
                  <c:v>43000</c:v>
                </c:pt>
                <c:pt idx="1836">
                  <c:v>43003</c:v>
                </c:pt>
                <c:pt idx="1837">
                  <c:v>43004</c:v>
                </c:pt>
                <c:pt idx="1838">
                  <c:v>43005</c:v>
                </c:pt>
                <c:pt idx="1839">
                  <c:v>43006</c:v>
                </c:pt>
                <c:pt idx="1840">
                  <c:v>43007</c:v>
                </c:pt>
                <c:pt idx="1841">
                  <c:v>43010</c:v>
                </c:pt>
                <c:pt idx="1842">
                  <c:v>43011</c:v>
                </c:pt>
                <c:pt idx="1843">
                  <c:v>43012</c:v>
                </c:pt>
                <c:pt idx="1844">
                  <c:v>43013</c:v>
                </c:pt>
                <c:pt idx="1845">
                  <c:v>43014</c:v>
                </c:pt>
                <c:pt idx="1846">
                  <c:v>43017</c:v>
                </c:pt>
                <c:pt idx="1847">
                  <c:v>43018</c:v>
                </c:pt>
                <c:pt idx="1848">
                  <c:v>43019</c:v>
                </c:pt>
                <c:pt idx="1849">
                  <c:v>43020</c:v>
                </c:pt>
                <c:pt idx="1850">
                  <c:v>43021</c:v>
                </c:pt>
                <c:pt idx="1851">
                  <c:v>43024</c:v>
                </c:pt>
                <c:pt idx="1852">
                  <c:v>43025</c:v>
                </c:pt>
                <c:pt idx="1853">
                  <c:v>43026</c:v>
                </c:pt>
                <c:pt idx="1854">
                  <c:v>43027</c:v>
                </c:pt>
                <c:pt idx="1855">
                  <c:v>43028</c:v>
                </c:pt>
                <c:pt idx="1856">
                  <c:v>43031</c:v>
                </c:pt>
                <c:pt idx="1857">
                  <c:v>43032</c:v>
                </c:pt>
                <c:pt idx="1858">
                  <c:v>43033</c:v>
                </c:pt>
                <c:pt idx="1859">
                  <c:v>43034</c:v>
                </c:pt>
                <c:pt idx="1860">
                  <c:v>43035</c:v>
                </c:pt>
                <c:pt idx="1861">
                  <c:v>43038</c:v>
                </c:pt>
                <c:pt idx="1862">
                  <c:v>43039</c:v>
                </c:pt>
                <c:pt idx="1863">
                  <c:v>43040</c:v>
                </c:pt>
                <c:pt idx="1864">
                  <c:v>43041</c:v>
                </c:pt>
                <c:pt idx="1865">
                  <c:v>43042</c:v>
                </c:pt>
                <c:pt idx="1866">
                  <c:v>43045</c:v>
                </c:pt>
                <c:pt idx="1867">
                  <c:v>43046</c:v>
                </c:pt>
                <c:pt idx="1868">
                  <c:v>43047</c:v>
                </c:pt>
                <c:pt idx="1869">
                  <c:v>43048</c:v>
                </c:pt>
                <c:pt idx="1870">
                  <c:v>43049</c:v>
                </c:pt>
                <c:pt idx="1871">
                  <c:v>43055</c:v>
                </c:pt>
                <c:pt idx="1872">
                  <c:v>43056</c:v>
                </c:pt>
                <c:pt idx="1873">
                  <c:v>43059</c:v>
                </c:pt>
                <c:pt idx="1874">
                  <c:v>43060</c:v>
                </c:pt>
                <c:pt idx="1875">
                  <c:v>43061</c:v>
                </c:pt>
                <c:pt idx="1876">
                  <c:v>43062</c:v>
                </c:pt>
                <c:pt idx="1877">
                  <c:v>43063</c:v>
                </c:pt>
                <c:pt idx="1878">
                  <c:v>43066</c:v>
                </c:pt>
                <c:pt idx="1879">
                  <c:v>43067</c:v>
                </c:pt>
                <c:pt idx="1880">
                  <c:v>43068</c:v>
                </c:pt>
                <c:pt idx="1881">
                  <c:v>43069</c:v>
                </c:pt>
                <c:pt idx="1882">
                  <c:v>43070</c:v>
                </c:pt>
                <c:pt idx="1883">
                  <c:v>43073</c:v>
                </c:pt>
                <c:pt idx="1884">
                  <c:v>43074</c:v>
                </c:pt>
                <c:pt idx="1885">
                  <c:v>43075</c:v>
                </c:pt>
                <c:pt idx="1886">
                  <c:v>43076</c:v>
                </c:pt>
                <c:pt idx="1887">
                  <c:v>43077</c:v>
                </c:pt>
                <c:pt idx="1888">
                  <c:v>43080</c:v>
                </c:pt>
                <c:pt idx="1889">
                  <c:v>43081</c:v>
                </c:pt>
                <c:pt idx="1890">
                  <c:v>43082</c:v>
                </c:pt>
                <c:pt idx="1891">
                  <c:v>43083</c:v>
                </c:pt>
                <c:pt idx="1892">
                  <c:v>43084</c:v>
                </c:pt>
                <c:pt idx="1893">
                  <c:v>43087</c:v>
                </c:pt>
                <c:pt idx="1894">
                  <c:v>43088</c:v>
                </c:pt>
                <c:pt idx="1895">
                  <c:v>43089</c:v>
                </c:pt>
                <c:pt idx="1896">
                  <c:v>43090</c:v>
                </c:pt>
                <c:pt idx="1897">
                  <c:v>43091</c:v>
                </c:pt>
                <c:pt idx="1898">
                  <c:v>43095</c:v>
                </c:pt>
                <c:pt idx="1899">
                  <c:v>43096</c:v>
                </c:pt>
                <c:pt idx="1900">
                  <c:v>43097</c:v>
                </c:pt>
                <c:pt idx="1901">
                  <c:v>43098</c:v>
                </c:pt>
                <c:pt idx="1902">
                  <c:v>43101</c:v>
                </c:pt>
                <c:pt idx="1903">
                  <c:v>43102</c:v>
                </c:pt>
                <c:pt idx="1904">
                  <c:v>43103</c:v>
                </c:pt>
                <c:pt idx="1905">
                  <c:v>43104</c:v>
                </c:pt>
                <c:pt idx="1906">
                  <c:v>43105</c:v>
                </c:pt>
                <c:pt idx="1907">
                  <c:v>43108</c:v>
                </c:pt>
                <c:pt idx="1908">
                  <c:v>43109</c:v>
                </c:pt>
                <c:pt idx="1909">
                  <c:v>43110</c:v>
                </c:pt>
                <c:pt idx="1910">
                  <c:v>43111</c:v>
                </c:pt>
                <c:pt idx="1911">
                  <c:v>43112</c:v>
                </c:pt>
                <c:pt idx="1912">
                  <c:v>43115</c:v>
                </c:pt>
                <c:pt idx="1913">
                  <c:v>43116</c:v>
                </c:pt>
                <c:pt idx="1914">
                  <c:v>43117</c:v>
                </c:pt>
                <c:pt idx="1915">
                  <c:v>43118</c:v>
                </c:pt>
                <c:pt idx="1916">
                  <c:v>43119</c:v>
                </c:pt>
                <c:pt idx="1917">
                  <c:v>43122</c:v>
                </c:pt>
                <c:pt idx="1918">
                  <c:v>43123</c:v>
                </c:pt>
                <c:pt idx="1919">
                  <c:v>43124</c:v>
                </c:pt>
                <c:pt idx="1920">
                  <c:v>43125</c:v>
                </c:pt>
                <c:pt idx="1921">
                  <c:v>43126</c:v>
                </c:pt>
                <c:pt idx="1922">
                  <c:v>43129</c:v>
                </c:pt>
                <c:pt idx="1923">
                  <c:v>43130</c:v>
                </c:pt>
                <c:pt idx="1924">
                  <c:v>43131</c:v>
                </c:pt>
                <c:pt idx="1925">
                  <c:v>43132</c:v>
                </c:pt>
                <c:pt idx="1926">
                  <c:v>43133</c:v>
                </c:pt>
                <c:pt idx="1927">
                  <c:v>43136</c:v>
                </c:pt>
                <c:pt idx="1928">
                  <c:v>43137</c:v>
                </c:pt>
                <c:pt idx="1929">
                  <c:v>43138</c:v>
                </c:pt>
                <c:pt idx="1930">
                  <c:v>43139</c:v>
                </c:pt>
                <c:pt idx="1931">
                  <c:v>43140</c:v>
                </c:pt>
                <c:pt idx="1932">
                  <c:v>43143</c:v>
                </c:pt>
                <c:pt idx="1933">
                  <c:v>43144</c:v>
                </c:pt>
                <c:pt idx="1934">
                  <c:v>43145</c:v>
                </c:pt>
                <c:pt idx="1935">
                  <c:v>43146</c:v>
                </c:pt>
                <c:pt idx="1936">
                  <c:v>43147</c:v>
                </c:pt>
                <c:pt idx="1937">
                  <c:v>43150</c:v>
                </c:pt>
                <c:pt idx="1938">
                  <c:v>43151</c:v>
                </c:pt>
                <c:pt idx="1939">
                  <c:v>43152</c:v>
                </c:pt>
                <c:pt idx="1940">
                  <c:v>43153</c:v>
                </c:pt>
                <c:pt idx="1941">
                  <c:v>43154</c:v>
                </c:pt>
                <c:pt idx="1942">
                  <c:v>43157</c:v>
                </c:pt>
                <c:pt idx="1943">
                  <c:v>43158</c:v>
                </c:pt>
                <c:pt idx="1944">
                  <c:v>43159</c:v>
                </c:pt>
                <c:pt idx="1945">
                  <c:v>43160</c:v>
                </c:pt>
                <c:pt idx="1946">
                  <c:v>43161</c:v>
                </c:pt>
                <c:pt idx="1947">
                  <c:v>43164</c:v>
                </c:pt>
                <c:pt idx="1948">
                  <c:v>43165</c:v>
                </c:pt>
                <c:pt idx="1949">
                  <c:v>43166</c:v>
                </c:pt>
                <c:pt idx="1950">
                  <c:v>43167</c:v>
                </c:pt>
                <c:pt idx="1951">
                  <c:v>43168</c:v>
                </c:pt>
                <c:pt idx="1952">
                  <c:v>43171</c:v>
                </c:pt>
                <c:pt idx="1953">
                  <c:v>43172</c:v>
                </c:pt>
                <c:pt idx="1954">
                  <c:v>43173</c:v>
                </c:pt>
                <c:pt idx="1955">
                  <c:v>43174</c:v>
                </c:pt>
                <c:pt idx="1956">
                  <c:v>43175</c:v>
                </c:pt>
                <c:pt idx="1957">
                  <c:v>43178</c:v>
                </c:pt>
                <c:pt idx="1958">
                  <c:v>43179</c:v>
                </c:pt>
                <c:pt idx="1959">
                  <c:v>43180</c:v>
                </c:pt>
                <c:pt idx="1960">
                  <c:v>43181</c:v>
                </c:pt>
                <c:pt idx="1961">
                  <c:v>43182</c:v>
                </c:pt>
                <c:pt idx="1962">
                  <c:v>43185</c:v>
                </c:pt>
                <c:pt idx="1963">
                  <c:v>43186</c:v>
                </c:pt>
                <c:pt idx="1964">
                  <c:v>43187</c:v>
                </c:pt>
                <c:pt idx="1965">
                  <c:v>43188</c:v>
                </c:pt>
                <c:pt idx="1966">
                  <c:v>43189</c:v>
                </c:pt>
                <c:pt idx="1967">
                  <c:v>43192</c:v>
                </c:pt>
                <c:pt idx="1968">
                  <c:v>43193</c:v>
                </c:pt>
                <c:pt idx="1969">
                  <c:v>43194</c:v>
                </c:pt>
                <c:pt idx="1970">
                  <c:v>43195</c:v>
                </c:pt>
                <c:pt idx="1971">
                  <c:v>43196</c:v>
                </c:pt>
                <c:pt idx="1972">
                  <c:v>43199</c:v>
                </c:pt>
                <c:pt idx="1973">
                  <c:v>43200</c:v>
                </c:pt>
                <c:pt idx="1974">
                  <c:v>43201</c:v>
                </c:pt>
                <c:pt idx="1975">
                  <c:v>43202</c:v>
                </c:pt>
                <c:pt idx="1976">
                  <c:v>43203</c:v>
                </c:pt>
                <c:pt idx="1977">
                  <c:v>43206</c:v>
                </c:pt>
                <c:pt idx="1978">
                  <c:v>43207</c:v>
                </c:pt>
                <c:pt idx="1979">
                  <c:v>43208</c:v>
                </c:pt>
                <c:pt idx="1980">
                  <c:v>43209</c:v>
                </c:pt>
                <c:pt idx="1981">
                  <c:v>43210</c:v>
                </c:pt>
                <c:pt idx="1982">
                  <c:v>43213</c:v>
                </c:pt>
                <c:pt idx="1983">
                  <c:v>43214</c:v>
                </c:pt>
                <c:pt idx="1984">
                  <c:v>43215</c:v>
                </c:pt>
                <c:pt idx="1985">
                  <c:v>43216</c:v>
                </c:pt>
                <c:pt idx="1986">
                  <c:v>43217</c:v>
                </c:pt>
                <c:pt idx="1987">
                  <c:v>43220</c:v>
                </c:pt>
                <c:pt idx="1988">
                  <c:v>43221</c:v>
                </c:pt>
                <c:pt idx="1989">
                  <c:v>43222</c:v>
                </c:pt>
                <c:pt idx="1990">
                  <c:v>43223</c:v>
                </c:pt>
                <c:pt idx="1991">
                  <c:v>43224</c:v>
                </c:pt>
                <c:pt idx="1992">
                  <c:v>43227</c:v>
                </c:pt>
                <c:pt idx="1993">
                  <c:v>43228</c:v>
                </c:pt>
                <c:pt idx="1994">
                  <c:v>43229</c:v>
                </c:pt>
                <c:pt idx="1995">
                  <c:v>43230</c:v>
                </c:pt>
                <c:pt idx="1996">
                  <c:v>43231</c:v>
                </c:pt>
                <c:pt idx="1997">
                  <c:v>43234</c:v>
                </c:pt>
                <c:pt idx="1998">
                  <c:v>43235</c:v>
                </c:pt>
                <c:pt idx="1999">
                  <c:v>43236</c:v>
                </c:pt>
                <c:pt idx="2000">
                  <c:v>43237</c:v>
                </c:pt>
                <c:pt idx="2001">
                  <c:v>43238</c:v>
                </c:pt>
                <c:pt idx="2002">
                  <c:v>43241</c:v>
                </c:pt>
                <c:pt idx="2003">
                  <c:v>43242</c:v>
                </c:pt>
                <c:pt idx="2004">
                  <c:v>43243</c:v>
                </c:pt>
                <c:pt idx="2005">
                  <c:v>43244</c:v>
                </c:pt>
                <c:pt idx="2006">
                  <c:v>43245</c:v>
                </c:pt>
                <c:pt idx="2007">
                  <c:v>43248</c:v>
                </c:pt>
                <c:pt idx="2008">
                  <c:v>43249</c:v>
                </c:pt>
                <c:pt idx="2009">
                  <c:v>43250</c:v>
                </c:pt>
                <c:pt idx="2010">
                  <c:v>43251</c:v>
                </c:pt>
                <c:pt idx="2011">
                  <c:v>43252</c:v>
                </c:pt>
                <c:pt idx="2012">
                  <c:v>43255</c:v>
                </c:pt>
                <c:pt idx="2013">
                  <c:v>43256</c:v>
                </c:pt>
                <c:pt idx="2014">
                  <c:v>43257</c:v>
                </c:pt>
                <c:pt idx="2015">
                  <c:v>43258</c:v>
                </c:pt>
                <c:pt idx="2016">
                  <c:v>43259</c:v>
                </c:pt>
                <c:pt idx="2017">
                  <c:v>43262</c:v>
                </c:pt>
                <c:pt idx="2018">
                  <c:v>43263</c:v>
                </c:pt>
                <c:pt idx="2019">
                  <c:v>43264</c:v>
                </c:pt>
                <c:pt idx="2020">
                  <c:v>43265</c:v>
                </c:pt>
                <c:pt idx="2021">
                  <c:v>43266</c:v>
                </c:pt>
                <c:pt idx="2022">
                  <c:v>43269</c:v>
                </c:pt>
                <c:pt idx="2023">
                  <c:v>43270</c:v>
                </c:pt>
                <c:pt idx="2024">
                  <c:v>43271</c:v>
                </c:pt>
                <c:pt idx="2025">
                  <c:v>43272</c:v>
                </c:pt>
                <c:pt idx="2026">
                  <c:v>43273</c:v>
                </c:pt>
                <c:pt idx="2027">
                  <c:v>43276</c:v>
                </c:pt>
                <c:pt idx="2028">
                  <c:v>43277</c:v>
                </c:pt>
                <c:pt idx="2029">
                  <c:v>43278</c:v>
                </c:pt>
                <c:pt idx="2030">
                  <c:v>43279</c:v>
                </c:pt>
                <c:pt idx="2031">
                  <c:v>43280</c:v>
                </c:pt>
                <c:pt idx="2032">
                  <c:v>43283</c:v>
                </c:pt>
                <c:pt idx="2033">
                  <c:v>43284</c:v>
                </c:pt>
                <c:pt idx="2034">
                  <c:v>43285</c:v>
                </c:pt>
                <c:pt idx="2035">
                  <c:v>43286</c:v>
                </c:pt>
                <c:pt idx="2036">
                  <c:v>43287</c:v>
                </c:pt>
                <c:pt idx="2037">
                  <c:v>43290</c:v>
                </c:pt>
                <c:pt idx="2038">
                  <c:v>43291</c:v>
                </c:pt>
                <c:pt idx="2039">
                  <c:v>43292</c:v>
                </c:pt>
                <c:pt idx="2040">
                  <c:v>43293</c:v>
                </c:pt>
                <c:pt idx="2041">
                  <c:v>43294</c:v>
                </c:pt>
                <c:pt idx="2042">
                  <c:v>43297</c:v>
                </c:pt>
                <c:pt idx="2043">
                  <c:v>43298</c:v>
                </c:pt>
                <c:pt idx="2044">
                  <c:v>43299</c:v>
                </c:pt>
                <c:pt idx="2045">
                  <c:v>43300</c:v>
                </c:pt>
                <c:pt idx="2046">
                  <c:v>43301</c:v>
                </c:pt>
                <c:pt idx="2047">
                  <c:v>43304</c:v>
                </c:pt>
                <c:pt idx="2048">
                  <c:v>43305</c:v>
                </c:pt>
                <c:pt idx="2049">
                  <c:v>43306</c:v>
                </c:pt>
                <c:pt idx="2050">
                  <c:v>43307</c:v>
                </c:pt>
                <c:pt idx="2051">
                  <c:v>43308</c:v>
                </c:pt>
                <c:pt idx="2052">
                  <c:v>43311</c:v>
                </c:pt>
                <c:pt idx="2053">
                  <c:v>43312</c:v>
                </c:pt>
                <c:pt idx="2054">
                  <c:v>43313</c:v>
                </c:pt>
                <c:pt idx="2055">
                  <c:v>43314</c:v>
                </c:pt>
                <c:pt idx="2056">
                  <c:v>43315</c:v>
                </c:pt>
                <c:pt idx="2057">
                  <c:v>43318</c:v>
                </c:pt>
                <c:pt idx="2058">
                  <c:v>43319</c:v>
                </c:pt>
                <c:pt idx="2059">
                  <c:v>43320</c:v>
                </c:pt>
                <c:pt idx="2060">
                  <c:v>43321</c:v>
                </c:pt>
                <c:pt idx="2061">
                  <c:v>43322</c:v>
                </c:pt>
                <c:pt idx="2062">
                  <c:v>43325</c:v>
                </c:pt>
                <c:pt idx="2063">
                  <c:v>43326</c:v>
                </c:pt>
                <c:pt idx="2064">
                  <c:v>43327</c:v>
                </c:pt>
                <c:pt idx="2065">
                  <c:v>43328</c:v>
                </c:pt>
                <c:pt idx="2066">
                  <c:v>43329</c:v>
                </c:pt>
                <c:pt idx="2067">
                  <c:v>43332</c:v>
                </c:pt>
                <c:pt idx="2068">
                  <c:v>43333</c:v>
                </c:pt>
                <c:pt idx="2069">
                  <c:v>43334</c:v>
                </c:pt>
                <c:pt idx="2070">
                  <c:v>43335</c:v>
                </c:pt>
                <c:pt idx="2071">
                  <c:v>43336</c:v>
                </c:pt>
                <c:pt idx="2072">
                  <c:v>43339</c:v>
                </c:pt>
                <c:pt idx="2073">
                  <c:v>43340</c:v>
                </c:pt>
                <c:pt idx="2074">
                  <c:v>43341</c:v>
                </c:pt>
                <c:pt idx="2075">
                  <c:v>43342</c:v>
                </c:pt>
                <c:pt idx="2076">
                  <c:v>43343</c:v>
                </c:pt>
                <c:pt idx="2077">
                  <c:v>43346</c:v>
                </c:pt>
                <c:pt idx="2078">
                  <c:v>43347</c:v>
                </c:pt>
                <c:pt idx="2079">
                  <c:v>43348</c:v>
                </c:pt>
                <c:pt idx="2080">
                  <c:v>43349</c:v>
                </c:pt>
                <c:pt idx="2081">
                  <c:v>43350</c:v>
                </c:pt>
                <c:pt idx="2082">
                  <c:v>43353</c:v>
                </c:pt>
                <c:pt idx="2083">
                  <c:v>43354</c:v>
                </c:pt>
                <c:pt idx="2084">
                  <c:v>43355</c:v>
                </c:pt>
                <c:pt idx="2085">
                  <c:v>43356</c:v>
                </c:pt>
                <c:pt idx="2086">
                  <c:v>43357</c:v>
                </c:pt>
                <c:pt idx="2087">
                  <c:v>43360</c:v>
                </c:pt>
                <c:pt idx="2088">
                  <c:v>43361</c:v>
                </c:pt>
                <c:pt idx="2089">
                  <c:v>43362</c:v>
                </c:pt>
                <c:pt idx="2090">
                  <c:v>43363</c:v>
                </c:pt>
                <c:pt idx="2091">
                  <c:v>43364</c:v>
                </c:pt>
                <c:pt idx="2092">
                  <c:v>43367</c:v>
                </c:pt>
                <c:pt idx="2093">
                  <c:v>43368</c:v>
                </c:pt>
                <c:pt idx="2094">
                  <c:v>43369</c:v>
                </c:pt>
                <c:pt idx="2095">
                  <c:v>43370</c:v>
                </c:pt>
                <c:pt idx="2096">
                  <c:v>43371</c:v>
                </c:pt>
                <c:pt idx="2097">
                  <c:v>43374</c:v>
                </c:pt>
                <c:pt idx="2098">
                  <c:v>43375</c:v>
                </c:pt>
                <c:pt idx="2099">
                  <c:v>43376</c:v>
                </c:pt>
                <c:pt idx="2100">
                  <c:v>43377</c:v>
                </c:pt>
                <c:pt idx="2101">
                  <c:v>43378</c:v>
                </c:pt>
                <c:pt idx="2102">
                  <c:v>43381</c:v>
                </c:pt>
                <c:pt idx="2103">
                  <c:v>43382</c:v>
                </c:pt>
                <c:pt idx="2104">
                  <c:v>43383</c:v>
                </c:pt>
                <c:pt idx="2105">
                  <c:v>43384</c:v>
                </c:pt>
                <c:pt idx="2106">
                  <c:v>43385</c:v>
                </c:pt>
                <c:pt idx="2107">
                  <c:v>43388</c:v>
                </c:pt>
                <c:pt idx="2108">
                  <c:v>43389</c:v>
                </c:pt>
                <c:pt idx="2109">
                  <c:v>43390</c:v>
                </c:pt>
                <c:pt idx="2110">
                  <c:v>43391</c:v>
                </c:pt>
                <c:pt idx="2111">
                  <c:v>43392</c:v>
                </c:pt>
                <c:pt idx="2112">
                  <c:v>43395</c:v>
                </c:pt>
                <c:pt idx="2113">
                  <c:v>43396</c:v>
                </c:pt>
                <c:pt idx="2114">
                  <c:v>43397</c:v>
                </c:pt>
                <c:pt idx="2115">
                  <c:v>43398</c:v>
                </c:pt>
                <c:pt idx="2116">
                  <c:v>43399</c:v>
                </c:pt>
                <c:pt idx="2117">
                  <c:v>43402</c:v>
                </c:pt>
                <c:pt idx="2118">
                  <c:v>43403</c:v>
                </c:pt>
                <c:pt idx="2119">
                  <c:v>43404</c:v>
                </c:pt>
                <c:pt idx="2120">
                  <c:v>43405</c:v>
                </c:pt>
                <c:pt idx="2121">
                  <c:v>43406</c:v>
                </c:pt>
                <c:pt idx="2122">
                  <c:v>43409</c:v>
                </c:pt>
                <c:pt idx="2123">
                  <c:v>43410</c:v>
                </c:pt>
                <c:pt idx="2124">
                  <c:v>43411</c:v>
                </c:pt>
                <c:pt idx="2125">
                  <c:v>43412</c:v>
                </c:pt>
                <c:pt idx="2126">
                  <c:v>43413</c:v>
                </c:pt>
                <c:pt idx="2127">
                  <c:v>43416</c:v>
                </c:pt>
                <c:pt idx="2128">
                  <c:v>43417</c:v>
                </c:pt>
                <c:pt idx="2129">
                  <c:v>43418</c:v>
                </c:pt>
                <c:pt idx="2130">
                  <c:v>43419</c:v>
                </c:pt>
                <c:pt idx="2131">
                  <c:v>43420</c:v>
                </c:pt>
                <c:pt idx="2132">
                  <c:v>43423</c:v>
                </c:pt>
                <c:pt idx="2133">
                  <c:v>43424</c:v>
                </c:pt>
                <c:pt idx="2134">
                  <c:v>43425</c:v>
                </c:pt>
                <c:pt idx="2135">
                  <c:v>43426</c:v>
                </c:pt>
                <c:pt idx="2136">
                  <c:v>43427</c:v>
                </c:pt>
                <c:pt idx="2137">
                  <c:v>43430</c:v>
                </c:pt>
                <c:pt idx="2138">
                  <c:v>43431</c:v>
                </c:pt>
                <c:pt idx="2139">
                  <c:v>43432</c:v>
                </c:pt>
                <c:pt idx="2140">
                  <c:v>43433</c:v>
                </c:pt>
                <c:pt idx="2141">
                  <c:v>43434</c:v>
                </c:pt>
                <c:pt idx="2142">
                  <c:v>43437</c:v>
                </c:pt>
                <c:pt idx="2143">
                  <c:v>43438</c:v>
                </c:pt>
                <c:pt idx="2144">
                  <c:v>43439</c:v>
                </c:pt>
                <c:pt idx="2145">
                  <c:v>43440</c:v>
                </c:pt>
                <c:pt idx="2146">
                  <c:v>43441</c:v>
                </c:pt>
                <c:pt idx="2147">
                  <c:v>43444</c:v>
                </c:pt>
                <c:pt idx="2148">
                  <c:v>43445</c:v>
                </c:pt>
                <c:pt idx="2149">
                  <c:v>43446</c:v>
                </c:pt>
                <c:pt idx="2150">
                  <c:v>43447</c:v>
                </c:pt>
                <c:pt idx="2151">
                  <c:v>43448</c:v>
                </c:pt>
                <c:pt idx="2152">
                  <c:v>43451</c:v>
                </c:pt>
                <c:pt idx="2153">
                  <c:v>43452</c:v>
                </c:pt>
                <c:pt idx="2154">
                  <c:v>43453</c:v>
                </c:pt>
                <c:pt idx="2155">
                  <c:v>43454</c:v>
                </c:pt>
                <c:pt idx="2156">
                  <c:v>43455</c:v>
                </c:pt>
                <c:pt idx="2157">
                  <c:v>43458</c:v>
                </c:pt>
                <c:pt idx="2158">
                  <c:v>43460</c:v>
                </c:pt>
                <c:pt idx="2159">
                  <c:v>43461</c:v>
                </c:pt>
                <c:pt idx="2160">
                  <c:v>43462</c:v>
                </c:pt>
                <c:pt idx="2161">
                  <c:v>43465</c:v>
                </c:pt>
                <c:pt idx="2162">
                  <c:v>43467</c:v>
                </c:pt>
                <c:pt idx="2163">
                  <c:v>43468</c:v>
                </c:pt>
                <c:pt idx="2164">
                  <c:v>43469</c:v>
                </c:pt>
                <c:pt idx="2165">
                  <c:v>43472</c:v>
                </c:pt>
                <c:pt idx="2166">
                  <c:v>43473</c:v>
                </c:pt>
                <c:pt idx="2167">
                  <c:v>43474</c:v>
                </c:pt>
                <c:pt idx="2168">
                  <c:v>43475</c:v>
                </c:pt>
                <c:pt idx="2169">
                  <c:v>43476</c:v>
                </c:pt>
                <c:pt idx="2170">
                  <c:v>43479</c:v>
                </c:pt>
                <c:pt idx="2171">
                  <c:v>43480</c:v>
                </c:pt>
                <c:pt idx="2172">
                  <c:v>43481</c:v>
                </c:pt>
                <c:pt idx="2173">
                  <c:v>43482</c:v>
                </c:pt>
                <c:pt idx="2174">
                  <c:v>43483</c:v>
                </c:pt>
                <c:pt idx="2175">
                  <c:v>43486</c:v>
                </c:pt>
                <c:pt idx="2176">
                  <c:v>43487</c:v>
                </c:pt>
                <c:pt idx="2177">
                  <c:v>43488</c:v>
                </c:pt>
                <c:pt idx="2178">
                  <c:v>43489</c:v>
                </c:pt>
                <c:pt idx="2179">
                  <c:v>43490</c:v>
                </c:pt>
                <c:pt idx="2180">
                  <c:v>43493</c:v>
                </c:pt>
                <c:pt idx="2181">
                  <c:v>43494</c:v>
                </c:pt>
                <c:pt idx="2182">
                  <c:v>43495</c:v>
                </c:pt>
                <c:pt idx="2183">
                  <c:v>43496</c:v>
                </c:pt>
                <c:pt idx="2184">
                  <c:v>43497</c:v>
                </c:pt>
                <c:pt idx="2185">
                  <c:v>43500</c:v>
                </c:pt>
                <c:pt idx="2186">
                  <c:v>43501</c:v>
                </c:pt>
                <c:pt idx="2187">
                  <c:v>43502</c:v>
                </c:pt>
                <c:pt idx="2188">
                  <c:v>43503</c:v>
                </c:pt>
                <c:pt idx="2189">
                  <c:v>43504</c:v>
                </c:pt>
                <c:pt idx="2190">
                  <c:v>43507</c:v>
                </c:pt>
                <c:pt idx="2191">
                  <c:v>43508</c:v>
                </c:pt>
                <c:pt idx="2192">
                  <c:v>43509</c:v>
                </c:pt>
                <c:pt idx="2193">
                  <c:v>43510</c:v>
                </c:pt>
                <c:pt idx="2194">
                  <c:v>43511</c:v>
                </c:pt>
                <c:pt idx="2195">
                  <c:v>43514</c:v>
                </c:pt>
                <c:pt idx="2196">
                  <c:v>43515</c:v>
                </c:pt>
                <c:pt idx="2197">
                  <c:v>43516</c:v>
                </c:pt>
                <c:pt idx="2198">
                  <c:v>43517</c:v>
                </c:pt>
                <c:pt idx="2199">
                  <c:v>43518</c:v>
                </c:pt>
                <c:pt idx="2200">
                  <c:v>43521</c:v>
                </c:pt>
                <c:pt idx="2201">
                  <c:v>43522</c:v>
                </c:pt>
                <c:pt idx="2202">
                  <c:v>43523</c:v>
                </c:pt>
                <c:pt idx="2203">
                  <c:v>43524</c:v>
                </c:pt>
                <c:pt idx="2204">
                  <c:v>43525</c:v>
                </c:pt>
                <c:pt idx="2205">
                  <c:v>43528</c:v>
                </c:pt>
                <c:pt idx="2206">
                  <c:v>43529</c:v>
                </c:pt>
                <c:pt idx="2207">
                  <c:v>43530</c:v>
                </c:pt>
                <c:pt idx="2208">
                  <c:v>43531</c:v>
                </c:pt>
                <c:pt idx="2209">
                  <c:v>43532</c:v>
                </c:pt>
                <c:pt idx="2210">
                  <c:v>43535</c:v>
                </c:pt>
                <c:pt idx="2211">
                  <c:v>43536</c:v>
                </c:pt>
                <c:pt idx="2212">
                  <c:v>43537</c:v>
                </c:pt>
                <c:pt idx="2213">
                  <c:v>43538</c:v>
                </c:pt>
                <c:pt idx="2214">
                  <c:v>43539</c:v>
                </c:pt>
                <c:pt idx="2215">
                  <c:v>43542</c:v>
                </c:pt>
                <c:pt idx="2216">
                  <c:v>43543</c:v>
                </c:pt>
                <c:pt idx="2217">
                  <c:v>43544</c:v>
                </c:pt>
                <c:pt idx="2218">
                  <c:v>43545</c:v>
                </c:pt>
                <c:pt idx="2219">
                  <c:v>43546</c:v>
                </c:pt>
                <c:pt idx="2220">
                  <c:v>43549</c:v>
                </c:pt>
                <c:pt idx="2221">
                  <c:v>43550</c:v>
                </c:pt>
                <c:pt idx="2222">
                  <c:v>43551</c:v>
                </c:pt>
                <c:pt idx="2223">
                  <c:v>43552</c:v>
                </c:pt>
                <c:pt idx="2224">
                  <c:v>43553</c:v>
                </c:pt>
                <c:pt idx="2225">
                  <c:v>43556</c:v>
                </c:pt>
                <c:pt idx="2226">
                  <c:v>43557</c:v>
                </c:pt>
                <c:pt idx="2227">
                  <c:v>43558</c:v>
                </c:pt>
                <c:pt idx="2228">
                  <c:v>43559</c:v>
                </c:pt>
                <c:pt idx="2229">
                  <c:v>43560</c:v>
                </c:pt>
                <c:pt idx="2230">
                  <c:v>43563</c:v>
                </c:pt>
                <c:pt idx="2231">
                  <c:v>43564</c:v>
                </c:pt>
                <c:pt idx="2232">
                  <c:v>43565</c:v>
                </c:pt>
                <c:pt idx="2233">
                  <c:v>43566</c:v>
                </c:pt>
                <c:pt idx="2234">
                  <c:v>43567</c:v>
                </c:pt>
                <c:pt idx="2235">
                  <c:v>43570</c:v>
                </c:pt>
                <c:pt idx="2236">
                  <c:v>43571</c:v>
                </c:pt>
                <c:pt idx="2237">
                  <c:v>43572</c:v>
                </c:pt>
                <c:pt idx="2238">
                  <c:v>43573</c:v>
                </c:pt>
                <c:pt idx="2239">
                  <c:v>43578</c:v>
                </c:pt>
                <c:pt idx="2240">
                  <c:v>43579</c:v>
                </c:pt>
                <c:pt idx="2241">
                  <c:v>43580</c:v>
                </c:pt>
                <c:pt idx="2242">
                  <c:v>43581</c:v>
                </c:pt>
                <c:pt idx="2243">
                  <c:v>43584</c:v>
                </c:pt>
                <c:pt idx="2244">
                  <c:v>43585</c:v>
                </c:pt>
                <c:pt idx="2245">
                  <c:v>43587</c:v>
                </c:pt>
                <c:pt idx="2246">
                  <c:v>43588</c:v>
                </c:pt>
                <c:pt idx="2247">
                  <c:v>43591</c:v>
                </c:pt>
                <c:pt idx="2248">
                  <c:v>43592</c:v>
                </c:pt>
                <c:pt idx="2249">
                  <c:v>43593</c:v>
                </c:pt>
                <c:pt idx="2250">
                  <c:v>43594</c:v>
                </c:pt>
                <c:pt idx="2251">
                  <c:v>43595</c:v>
                </c:pt>
                <c:pt idx="2252">
                  <c:v>43598</c:v>
                </c:pt>
                <c:pt idx="2253">
                  <c:v>43599</c:v>
                </c:pt>
                <c:pt idx="2254">
                  <c:v>43600</c:v>
                </c:pt>
                <c:pt idx="2255">
                  <c:v>43601</c:v>
                </c:pt>
                <c:pt idx="2256">
                  <c:v>43602</c:v>
                </c:pt>
                <c:pt idx="2257">
                  <c:v>43605</c:v>
                </c:pt>
                <c:pt idx="2258">
                  <c:v>43606</c:v>
                </c:pt>
                <c:pt idx="2259">
                  <c:v>43607</c:v>
                </c:pt>
                <c:pt idx="2260">
                  <c:v>43608</c:v>
                </c:pt>
                <c:pt idx="2261">
                  <c:v>43609</c:v>
                </c:pt>
                <c:pt idx="2262">
                  <c:v>43612</c:v>
                </c:pt>
                <c:pt idx="2263">
                  <c:v>43613</c:v>
                </c:pt>
                <c:pt idx="2264">
                  <c:v>43614</c:v>
                </c:pt>
                <c:pt idx="2265">
                  <c:v>43615</c:v>
                </c:pt>
                <c:pt idx="2266">
                  <c:v>43616</c:v>
                </c:pt>
                <c:pt idx="2267">
                  <c:v>43619</c:v>
                </c:pt>
                <c:pt idx="2268">
                  <c:v>43620</c:v>
                </c:pt>
                <c:pt idx="2269">
                  <c:v>43621</c:v>
                </c:pt>
                <c:pt idx="2270">
                  <c:v>43622</c:v>
                </c:pt>
                <c:pt idx="2271">
                  <c:v>43623</c:v>
                </c:pt>
                <c:pt idx="2272">
                  <c:v>43626</c:v>
                </c:pt>
                <c:pt idx="2273">
                  <c:v>43627</c:v>
                </c:pt>
                <c:pt idx="2274">
                  <c:v>43628</c:v>
                </c:pt>
                <c:pt idx="2275">
                  <c:v>43629</c:v>
                </c:pt>
                <c:pt idx="2276">
                  <c:v>43630</c:v>
                </c:pt>
                <c:pt idx="2277">
                  <c:v>43633</c:v>
                </c:pt>
                <c:pt idx="2278">
                  <c:v>43634</c:v>
                </c:pt>
                <c:pt idx="2279">
                  <c:v>43635</c:v>
                </c:pt>
                <c:pt idx="2280">
                  <c:v>43636</c:v>
                </c:pt>
                <c:pt idx="2281">
                  <c:v>43637</c:v>
                </c:pt>
                <c:pt idx="2282">
                  <c:v>43640</c:v>
                </c:pt>
                <c:pt idx="2283">
                  <c:v>43641</c:v>
                </c:pt>
                <c:pt idx="2284">
                  <c:v>43642</c:v>
                </c:pt>
                <c:pt idx="2285">
                  <c:v>43643</c:v>
                </c:pt>
                <c:pt idx="2286">
                  <c:v>43644</c:v>
                </c:pt>
                <c:pt idx="2287">
                  <c:v>43647</c:v>
                </c:pt>
                <c:pt idx="2288">
                  <c:v>43648</c:v>
                </c:pt>
                <c:pt idx="2289">
                  <c:v>43649</c:v>
                </c:pt>
                <c:pt idx="2290">
                  <c:v>43650</c:v>
                </c:pt>
                <c:pt idx="2291">
                  <c:v>43651</c:v>
                </c:pt>
                <c:pt idx="2292">
                  <c:v>43654</c:v>
                </c:pt>
                <c:pt idx="2293">
                  <c:v>43655</c:v>
                </c:pt>
                <c:pt idx="2294">
                  <c:v>43656</c:v>
                </c:pt>
                <c:pt idx="2295">
                  <c:v>43657</c:v>
                </c:pt>
                <c:pt idx="2296">
                  <c:v>43658</c:v>
                </c:pt>
                <c:pt idx="2297">
                  <c:v>43661</c:v>
                </c:pt>
                <c:pt idx="2298">
                  <c:v>43662</c:v>
                </c:pt>
                <c:pt idx="2299">
                  <c:v>43663</c:v>
                </c:pt>
                <c:pt idx="2300">
                  <c:v>43664</c:v>
                </c:pt>
                <c:pt idx="2301">
                  <c:v>43665</c:v>
                </c:pt>
                <c:pt idx="2302">
                  <c:v>43668</c:v>
                </c:pt>
                <c:pt idx="2303">
                  <c:v>43669</c:v>
                </c:pt>
                <c:pt idx="2304">
                  <c:v>43670</c:v>
                </c:pt>
                <c:pt idx="2305">
                  <c:v>43671</c:v>
                </c:pt>
                <c:pt idx="2306">
                  <c:v>43672</c:v>
                </c:pt>
                <c:pt idx="2307">
                  <c:v>43675</c:v>
                </c:pt>
                <c:pt idx="2308">
                  <c:v>43676</c:v>
                </c:pt>
                <c:pt idx="2309">
                  <c:v>43677</c:v>
                </c:pt>
                <c:pt idx="2310">
                  <c:v>43678</c:v>
                </c:pt>
                <c:pt idx="2311">
                  <c:v>43679</c:v>
                </c:pt>
                <c:pt idx="2312">
                  <c:v>43682</c:v>
                </c:pt>
                <c:pt idx="2313">
                  <c:v>43683</c:v>
                </c:pt>
                <c:pt idx="2314">
                  <c:v>43684</c:v>
                </c:pt>
                <c:pt idx="2315">
                  <c:v>43685</c:v>
                </c:pt>
                <c:pt idx="2316">
                  <c:v>43686</c:v>
                </c:pt>
                <c:pt idx="2317">
                  <c:v>43689</c:v>
                </c:pt>
                <c:pt idx="2318">
                  <c:v>43690</c:v>
                </c:pt>
                <c:pt idx="2319">
                  <c:v>43691</c:v>
                </c:pt>
                <c:pt idx="2320">
                  <c:v>43692</c:v>
                </c:pt>
                <c:pt idx="2321">
                  <c:v>43693</c:v>
                </c:pt>
                <c:pt idx="2322">
                  <c:v>43696</c:v>
                </c:pt>
                <c:pt idx="2323">
                  <c:v>43697</c:v>
                </c:pt>
                <c:pt idx="2324">
                  <c:v>43698</c:v>
                </c:pt>
                <c:pt idx="2325">
                  <c:v>43699</c:v>
                </c:pt>
                <c:pt idx="2326">
                  <c:v>43700</c:v>
                </c:pt>
                <c:pt idx="2327">
                  <c:v>43703</c:v>
                </c:pt>
                <c:pt idx="2328">
                  <c:v>43704</c:v>
                </c:pt>
                <c:pt idx="2329">
                  <c:v>43705</c:v>
                </c:pt>
                <c:pt idx="2330">
                  <c:v>43706</c:v>
                </c:pt>
                <c:pt idx="2331">
                  <c:v>43707</c:v>
                </c:pt>
                <c:pt idx="2332">
                  <c:v>43710</c:v>
                </c:pt>
                <c:pt idx="2333">
                  <c:v>43711</c:v>
                </c:pt>
                <c:pt idx="2334">
                  <c:v>43712</c:v>
                </c:pt>
                <c:pt idx="2335">
                  <c:v>43713</c:v>
                </c:pt>
                <c:pt idx="2336">
                  <c:v>43714</c:v>
                </c:pt>
                <c:pt idx="2337">
                  <c:v>43717</c:v>
                </c:pt>
                <c:pt idx="2338">
                  <c:v>43718</c:v>
                </c:pt>
                <c:pt idx="2339">
                  <c:v>43719</c:v>
                </c:pt>
                <c:pt idx="2340">
                  <c:v>43720</c:v>
                </c:pt>
                <c:pt idx="2341">
                  <c:v>43721</c:v>
                </c:pt>
                <c:pt idx="2342">
                  <c:v>43724</c:v>
                </c:pt>
                <c:pt idx="2343">
                  <c:v>43725</c:v>
                </c:pt>
                <c:pt idx="2344">
                  <c:v>43726</c:v>
                </c:pt>
                <c:pt idx="2345">
                  <c:v>43727</c:v>
                </c:pt>
                <c:pt idx="2346">
                  <c:v>43728</c:v>
                </c:pt>
                <c:pt idx="2347">
                  <c:v>43731</c:v>
                </c:pt>
                <c:pt idx="2348">
                  <c:v>43732</c:v>
                </c:pt>
                <c:pt idx="2349">
                  <c:v>43733</c:v>
                </c:pt>
                <c:pt idx="2350">
                  <c:v>43734</c:v>
                </c:pt>
                <c:pt idx="2351">
                  <c:v>43735</c:v>
                </c:pt>
                <c:pt idx="2352">
                  <c:v>43738</c:v>
                </c:pt>
                <c:pt idx="2353">
                  <c:v>43739</c:v>
                </c:pt>
                <c:pt idx="2354">
                  <c:v>43740</c:v>
                </c:pt>
                <c:pt idx="2355">
                  <c:v>43741</c:v>
                </c:pt>
                <c:pt idx="2356">
                  <c:v>43742</c:v>
                </c:pt>
                <c:pt idx="2357">
                  <c:v>43745</c:v>
                </c:pt>
                <c:pt idx="2358">
                  <c:v>43746</c:v>
                </c:pt>
                <c:pt idx="2359">
                  <c:v>43747</c:v>
                </c:pt>
                <c:pt idx="2360">
                  <c:v>43748</c:v>
                </c:pt>
                <c:pt idx="2361">
                  <c:v>43749</c:v>
                </c:pt>
                <c:pt idx="2362">
                  <c:v>43752</c:v>
                </c:pt>
                <c:pt idx="2363">
                  <c:v>43753</c:v>
                </c:pt>
                <c:pt idx="2364">
                  <c:v>43754</c:v>
                </c:pt>
                <c:pt idx="2365">
                  <c:v>43755</c:v>
                </c:pt>
                <c:pt idx="2366">
                  <c:v>43756</c:v>
                </c:pt>
                <c:pt idx="2367">
                  <c:v>43759</c:v>
                </c:pt>
                <c:pt idx="2368">
                  <c:v>43760</c:v>
                </c:pt>
                <c:pt idx="2369">
                  <c:v>43761</c:v>
                </c:pt>
                <c:pt idx="2370">
                  <c:v>43762</c:v>
                </c:pt>
                <c:pt idx="2371">
                  <c:v>43763</c:v>
                </c:pt>
                <c:pt idx="2372">
                  <c:v>43766</c:v>
                </c:pt>
                <c:pt idx="2373">
                  <c:v>43767</c:v>
                </c:pt>
                <c:pt idx="2374">
                  <c:v>43768</c:v>
                </c:pt>
                <c:pt idx="2375">
                  <c:v>43769</c:v>
                </c:pt>
                <c:pt idx="2376">
                  <c:v>43770</c:v>
                </c:pt>
                <c:pt idx="2377">
                  <c:v>43773</c:v>
                </c:pt>
                <c:pt idx="2378">
                  <c:v>43774</c:v>
                </c:pt>
                <c:pt idx="2379">
                  <c:v>43775</c:v>
                </c:pt>
                <c:pt idx="2380">
                  <c:v>43776</c:v>
                </c:pt>
                <c:pt idx="2381">
                  <c:v>43777</c:v>
                </c:pt>
                <c:pt idx="2382">
                  <c:v>43780</c:v>
                </c:pt>
                <c:pt idx="2383">
                  <c:v>43781</c:v>
                </c:pt>
                <c:pt idx="2384">
                  <c:v>43782</c:v>
                </c:pt>
                <c:pt idx="2385">
                  <c:v>43783</c:v>
                </c:pt>
                <c:pt idx="2386">
                  <c:v>43784</c:v>
                </c:pt>
                <c:pt idx="2387">
                  <c:v>43787</c:v>
                </c:pt>
                <c:pt idx="2388">
                  <c:v>43788</c:v>
                </c:pt>
                <c:pt idx="2389">
                  <c:v>43789</c:v>
                </c:pt>
                <c:pt idx="2390">
                  <c:v>43790</c:v>
                </c:pt>
                <c:pt idx="2391">
                  <c:v>43791</c:v>
                </c:pt>
                <c:pt idx="2392">
                  <c:v>43794</c:v>
                </c:pt>
                <c:pt idx="2393">
                  <c:v>43795</c:v>
                </c:pt>
                <c:pt idx="2394">
                  <c:v>43796</c:v>
                </c:pt>
                <c:pt idx="2395">
                  <c:v>43797</c:v>
                </c:pt>
                <c:pt idx="2396">
                  <c:v>43798</c:v>
                </c:pt>
                <c:pt idx="2397">
                  <c:v>43801</c:v>
                </c:pt>
                <c:pt idx="2398">
                  <c:v>43802</c:v>
                </c:pt>
                <c:pt idx="2399">
                  <c:v>43803</c:v>
                </c:pt>
                <c:pt idx="2400">
                  <c:v>43804</c:v>
                </c:pt>
                <c:pt idx="2401">
                  <c:v>43805</c:v>
                </c:pt>
                <c:pt idx="2402">
                  <c:v>43808</c:v>
                </c:pt>
                <c:pt idx="2403">
                  <c:v>43809</c:v>
                </c:pt>
                <c:pt idx="2404">
                  <c:v>43810</c:v>
                </c:pt>
                <c:pt idx="2405">
                  <c:v>43811</c:v>
                </c:pt>
                <c:pt idx="2406">
                  <c:v>43812</c:v>
                </c:pt>
                <c:pt idx="2407">
                  <c:v>43815</c:v>
                </c:pt>
                <c:pt idx="2408">
                  <c:v>43816</c:v>
                </c:pt>
                <c:pt idx="2409">
                  <c:v>43817</c:v>
                </c:pt>
                <c:pt idx="2410">
                  <c:v>43818</c:v>
                </c:pt>
                <c:pt idx="2411">
                  <c:v>43819</c:v>
                </c:pt>
                <c:pt idx="2412">
                  <c:v>43822</c:v>
                </c:pt>
                <c:pt idx="2413">
                  <c:v>43823</c:v>
                </c:pt>
                <c:pt idx="2414">
                  <c:v>43824</c:v>
                </c:pt>
                <c:pt idx="2415">
                  <c:v>43825</c:v>
                </c:pt>
                <c:pt idx="2416">
                  <c:v>43826</c:v>
                </c:pt>
                <c:pt idx="2417">
                  <c:v>43829</c:v>
                </c:pt>
                <c:pt idx="2418">
                  <c:v>43831</c:v>
                </c:pt>
                <c:pt idx="2419">
                  <c:v>43832</c:v>
                </c:pt>
                <c:pt idx="2420">
                  <c:v>43833</c:v>
                </c:pt>
                <c:pt idx="2421">
                  <c:v>43836</c:v>
                </c:pt>
                <c:pt idx="2422">
                  <c:v>43837</c:v>
                </c:pt>
                <c:pt idx="2423">
                  <c:v>43838</c:v>
                </c:pt>
                <c:pt idx="2424">
                  <c:v>43839</c:v>
                </c:pt>
                <c:pt idx="2425">
                  <c:v>43840</c:v>
                </c:pt>
                <c:pt idx="2426">
                  <c:v>43843</c:v>
                </c:pt>
                <c:pt idx="2427">
                  <c:v>43844</c:v>
                </c:pt>
                <c:pt idx="2428">
                  <c:v>43845</c:v>
                </c:pt>
                <c:pt idx="2429">
                  <c:v>43846</c:v>
                </c:pt>
                <c:pt idx="2430">
                  <c:v>43847</c:v>
                </c:pt>
                <c:pt idx="2431">
                  <c:v>43850</c:v>
                </c:pt>
                <c:pt idx="2432">
                  <c:v>43851</c:v>
                </c:pt>
                <c:pt idx="2433">
                  <c:v>43852</c:v>
                </c:pt>
                <c:pt idx="2434">
                  <c:v>43853</c:v>
                </c:pt>
                <c:pt idx="2435">
                  <c:v>43854</c:v>
                </c:pt>
                <c:pt idx="2436">
                  <c:v>43857</c:v>
                </c:pt>
                <c:pt idx="2437">
                  <c:v>43858</c:v>
                </c:pt>
                <c:pt idx="2438">
                  <c:v>43859</c:v>
                </c:pt>
                <c:pt idx="2439">
                  <c:v>43860</c:v>
                </c:pt>
                <c:pt idx="2440">
                  <c:v>43861</c:v>
                </c:pt>
                <c:pt idx="2441">
                  <c:v>43864</c:v>
                </c:pt>
                <c:pt idx="2442">
                  <c:v>43865</c:v>
                </c:pt>
                <c:pt idx="2443">
                  <c:v>43866</c:v>
                </c:pt>
                <c:pt idx="2444">
                  <c:v>43867</c:v>
                </c:pt>
                <c:pt idx="2445">
                  <c:v>43868</c:v>
                </c:pt>
                <c:pt idx="2446">
                  <c:v>43871</c:v>
                </c:pt>
                <c:pt idx="2447">
                  <c:v>43872</c:v>
                </c:pt>
                <c:pt idx="2448">
                  <c:v>43873</c:v>
                </c:pt>
                <c:pt idx="2449">
                  <c:v>43874</c:v>
                </c:pt>
                <c:pt idx="2450">
                  <c:v>43875</c:v>
                </c:pt>
                <c:pt idx="2451">
                  <c:v>43878</c:v>
                </c:pt>
                <c:pt idx="2452">
                  <c:v>43879</c:v>
                </c:pt>
                <c:pt idx="2453">
                  <c:v>43880</c:v>
                </c:pt>
                <c:pt idx="2454">
                  <c:v>43881</c:v>
                </c:pt>
                <c:pt idx="2455">
                  <c:v>43882</c:v>
                </c:pt>
                <c:pt idx="2456">
                  <c:v>43885</c:v>
                </c:pt>
                <c:pt idx="2457">
                  <c:v>43886</c:v>
                </c:pt>
                <c:pt idx="2458">
                  <c:v>43887</c:v>
                </c:pt>
                <c:pt idx="2459">
                  <c:v>43888</c:v>
                </c:pt>
                <c:pt idx="2460">
                  <c:v>43889</c:v>
                </c:pt>
                <c:pt idx="2461">
                  <c:v>43892</c:v>
                </c:pt>
                <c:pt idx="2462">
                  <c:v>43893</c:v>
                </c:pt>
                <c:pt idx="2463">
                  <c:v>43894</c:v>
                </c:pt>
                <c:pt idx="2464">
                  <c:v>43895</c:v>
                </c:pt>
                <c:pt idx="2465">
                  <c:v>43896</c:v>
                </c:pt>
                <c:pt idx="2466">
                  <c:v>43899</c:v>
                </c:pt>
                <c:pt idx="2467">
                  <c:v>43900</c:v>
                </c:pt>
                <c:pt idx="2468">
                  <c:v>43901</c:v>
                </c:pt>
                <c:pt idx="2469">
                  <c:v>43902</c:v>
                </c:pt>
                <c:pt idx="2470">
                  <c:v>43903</c:v>
                </c:pt>
                <c:pt idx="2471">
                  <c:v>43906</c:v>
                </c:pt>
                <c:pt idx="2472">
                  <c:v>43907</c:v>
                </c:pt>
                <c:pt idx="2473">
                  <c:v>43908</c:v>
                </c:pt>
                <c:pt idx="2474">
                  <c:v>43909</c:v>
                </c:pt>
                <c:pt idx="2475">
                  <c:v>43910</c:v>
                </c:pt>
                <c:pt idx="2476">
                  <c:v>43913</c:v>
                </c:pt>
                <c:pt idx="2477">
                  <c:v>43914</c:v>
                </c:pt>
                <c:pt idx="2478">
                  <c:v>43915</c:v>
                </c:pt>
                <c:pt idx="2479">
                  <c:v>43916</c:v>
                </c:pt>
                <c:pt idx="2480">
                  <c:v>43917</c:v>
                </c:pt>
                <c:pt idx="2481">
                  <c:v>43920</c:v>
                </c:pt>
                <c:pt idx="2482">
                  <c:v>43921</c:v>
                </c:pt>
                <c:pt idx="2483">
                  <c:v>43922</c:v>
                </c:pt>
                <c:pt idx="2484">
                  <c:v>43923</c:v>
                </c:pt>
                <c:pt idx="2485">
                  <c:v>43924</c:v>
                </c:pt>
                <c:pt idx="2486">
                  <c:v>43927</c:v>
                </c:pt>
                <c:pt idx="2487">
                  <c:v>43928</c:v>
                </c:pt>
                <c:pt idx="2488">
                  <c:v>43929</c:v>
                </c:pt>
                <c:pt idx="2489">
                  <c:v>43930</c:v>
                </c:pt>
                <c:pt idx="2490">
                  <c:v>43931</c:v>
                </c:pt>
                <c:pt idx="2491">
                  <c:v>43934</c:v>
                </c:pt>
                <c:pt idx="2492">
                  <c:v>43935</c:v>
                </c:pt>
                <c:pt idx="2493">
                  <c:v>43936</c:v>
                </c:pt>
                <c:pt idx="2494">
                  <c:v>43937</c:v>
                </c:pt>
                <c:pt idx="2495">
                  <c:v>43938</c:v>
                </c:pt>
                <c:pt idx="2496">
                  <c:v>43941</c:v>
                </c:pt>
                <c:pt idx="2497">
                  <c:v>43942</c:v>
                </c:pt>
                <c:pt idx="2498">
                  <c:v>43943</c:v>
                </c:pt>
                <c:pt idx="2499">
                  <c:v>43944</c:v>
                </c:pt>
                <c:pt idx="2500">
                  <c:v>43945</c:v>
                </c:pt>
                <c:pt idx="2501">
                  <c:v>43948</c:v>
                </c:pt>
                <c:pt idx="2502">
                  <c:v>43949</c:v>
                </c:pt>
                <c:pt idx="2503">
                  <c:v>43950</c:v>
                </c:pt>
                <c:pt idx="2504">
                  <c:v>43951</c:v>
                </c:pt>
                <c:pt idx="2505">
                  <c:v>43952</c:v>
                </c:pt>
                <c:pt idx="2506">
                  <c:v>43955</c:v>
                </c:pt>
                <c:pt idx="2507">
                  <c:v>43956</c:v>
                </c:pt>
                <c:pt idx="2508">
                  <c:v>43957</c:v>
                </c:pt>
                <c:pt idx="2509">
                  <c:v>43958</c:v>
                </c:pt>
                <c:pt idx="2510">
                  <c:v>43959</c:v>
                </c:pt>
                <c:pt idx="2511">
                  <c:v>43962</c:v>
                </c:pt>
                <c:pt idx="2512">
                  <c:v>43963</c:v>
                </c:pt>
                <c:pt idx="2513">
                  <c:v>43964</c:v>
                </c:pt>
                <c:pt idx="2514">
                  <c:v>43965</c:v>
                </c:pt>
                <c:pt idx="2515">
                  <c:v>43966</c:v>
                </c:pt>
                <c:pt idx="2516">
                  <c:v>43969</c:v>
                </c:pt>
                <c:pt idx="2517">
                  <c:v>43970</c:v>
                </c:pt>
                <c:pt idx="2518">
                  <c:v>43971</c:v>
                </c:pt>
                <c:pt idx="2519">
                  <c:v>43972</c:v>
                </c:pt>
                <c:pt idx="2520">
                  <c:v>43973</c:v>
                </c:pt>
                <c:pt idx="2521">
                  <c:v>43976</c:v>
                </c:pt>
                <c:pt idx="2522">
                  <c:v>43977</c:v>
                </c:pt>
                <c:pt idx="2523">
                  <c:v>43978</c:v>
                </c:pt>
                <c:pt idx="2524">
                  <c:v>43979</c:v>
                </c:pt>
                <c:pt idx="2525">
                  <c:v>43980</c:v>
                </c:pt>
                <c:pt idx="2526">
                  <c:v>43983</c:v>
                </c:pt>
                <c:pt idx="2527">
                  <c:v>43984</c:v>
                </c:pt>
                <c:pt idx="2528">
                  <c:v>43985</c:v>
                </c:pt>
                <c:pt idx="2529">
                  <c:v>43986</c:v>
                </c:pt>
                <c:pt idx="2530">
                  <c:v>43987</c:v>
                </c:pt>
                <c:pt idx="2531">
                  <c:v>43990</c:v>
                </c:pt>
                <c:pt idx="2532">
                  <c:v>43991</c:v>
                </c:pt>
                <c:pt idx="2533">
                  <c:v>43992</c:v>
                </c:pt>
                <c:pt idx="2534">
                  <c:v>43993</c:v>
                </c:pt>
                <c:pt idx="2535">
                  <c:v>43994</c:v>
                </c:pt>
                <c:pt idx="2536">
                  <c:v>43997</c:v>
                </c:pt>
                <c:pt idx="2537">
                  <c:v>43998</c:v>
                </c:pt>
                <c:pt idx="2538">
                  <c:v>43999</c:v>
                </c:pt>
                <c:pt idx="2539">
                  <c:v>44000</c:v>
                </c:pt>
                <c:pt idx="2540">
                  <c:v>44001</c:v>
                </c:pt>
                <c:pt idx="2541">
                  <c:v>44004</c:v>
                </c:pt>
                <c:pt idx="2542">
                  <c:v>44005</c:v>
                </c:pt>
                <c:pt idx="2543">
                  <c:v>44006</c:v>
                </c:pt>
                <c:pt idx="2544">
                  <c:v>44007</c:v>
                </c:pt>
                <c:pt idx="2545">
                  <c:v>44008</c:v>
                </c:pt>
                <c:pt idx="2546">
                  <c:v>44011</c:v>
                </c:pt>
                <c:pt idx="2547">
                  <c:v>44012</c:v>
                </c:pt>
                <c:pt idx="2548">
                  <c:v>44013</c:v>
                </c:pt>
                <c:pt idx="2549">
                  <c:v>44014</c:v>
                </c:pt>
                <c:pt idx="2550">
                  <c:v>44015</c:v>
                </c:pt>
                <c:pt idx="2551">
                  <c:v>44018</c:v>
                </c:pt>
                <c:pt idx="2552">
                  <c:v>44019</c:v>
                </c:pt>
                <c:pt idx="2553">
                  <c:v>44020</c:v>
                </c:pt>
                <c:pt idx="2554">
                  <c:v>44021</c:v>
                </c:pt>
                <c:pt idx="2555">
                  <c:v>44022</c:v>
                </c:pt>
                <c:pt idx="2556">
                  <c:v>44025</c:v>
                </c:pt>
                <c:pt idx="2557">
                  <c:v>44026</c:v>
                </c:pt>
                <c:pt idx="2558">
                  <c:v>44027</c:v>
                </c:pt>
                <c:pt idx="2559">
                  <c:v>44028</c:v>
                </c:pt>
                <c:pt idx="2560">
                  <c:v>44029</c:v>
                </c:pt>
                <c:pt idx="2561">
                  <c:v>44032</c:v>
                </c:pt>
                <c:pt idx="2562">
                  <c:v>44033</c:v>
                </c:pt>
                <c:pt idx="2563">
                  <c:v>44034</c:v>
                </c:pt>
                <c:pt idx="2564">
                  <c:v>44035</c:v>
                </c:pt>
                <c:pt idx="2565">
                  <c:v>44036</c:v>
                </c:pt>
                <c:pt idx="2566">
                  <c:v>44039</c:v>
                </c:pt>
                <c:pt idx="2567">
                  <c:v>44040</c:v>
                </c:pt>
                <c:pt idx="2568">
                  <c:v>44041</c:v>
                </c:pt>
                <c:pt idx="2569">
                  <c:v>44042</c:v>
                </c:pt>
                <c:pt idx="2570">
                  <c:v>44043</c:v>
                </c:pt>
                <c:pt idx="2571">
                  <c:v>44046</c:v>
                </c:pt>
                <c:pt idx="2572">
                  <c:v>44047</c:v>
                </c:pt>
                <c:pt idx="2573">
                  <c:v>44048</c:v>
                </c:pt>
                <c:pt idx="2574">
                  <c:v>44049</c:v>
                </c:pt>
                <c:pt idx="2575">
                  <c:v>44050</c:v>
                </c:pt>
                <c:pt idx="2576">
                  <c:v>44053</c:v>
                </c:pt>
                <c:pt idx="2577">
                  <c:v>44054</c:v>
                </c:pt>
                <c:pt idx="2578">
                  <c:v>44055</c:v>
                </c:pt>
                <c:pt idx="2579">
                  <c:v>44056</c:v>
                </c:pt>
                <c:pt idx="2580">
                  <c:v>44057</c:v>
                </c:pt>
                <c:pt idx="2581">
                  <c:v>44060</c:v>
                </c:pt>
                <c:pt idx="2582">
                  <c:v>44061</c:v>
                </c:pt>
                <c:pt idx="2583">
                  <c:v>44062</c:v>
                </c:pt>
                <c:pt idx="2584">
                  <c:v>44063</c:v>
                </c:pt>
                <c:pt idx="2585">
                  <c:v>44064</c:v>
                </c:pt>
                <c:pt idx="2586">
                  <c:v>44067</c:v>
                </c:pt>
                <c:pt idx="2587">
                  <c:v>44068</c:v>
                </c:pt>
                <c:pt idx="2588">
                  <c:v>44069</c:v>
                </c:pt>
                <c:pt idx="2589">
                  <c:v>44070</c:v>
                </c:pt>
                <c:pt idx="2590">
                  <c:v>44071</c:v>
                </c:pt>
                <c:pt idx="2591">
                  <c:v>44074</c:v>
                </c:pt>
                <c:pt idx="2592">
                  <c:v>44075</c:v>
                </c:pt>
                <c:pt idx="2593">
                  <c:v>44076</c:v>
                </c:pt>
                <c:pt idx="2594">
                  <c:v>44077</c:v>
                </c:pt>
                <c:pt idx="2595">
                  <c:v>44078</c:v>
                </c:pt>
                <c:pt idx="2596">
                  <c:v>44081</c:v>
                </c:pt>
                <c:pt idx="2597">
                  <c:v>44082</c:v>
                </c:pt>
                <c:pt idx="2598">
                  <c:v>44083</c:v>
                </c:pt>
                <c:pt idx="2599">
                  <c:v>44084</c:v>
                </c:pt>
                <c:pt idx="2600">
                  <c:v>44085</c:v>
                </c:pt>
                <c:pt idx="2601">
                  <c:v>44088</c:v>
                </c:pt>
                <c:pt idx="2602">
                  <c:v>44089</c:v>
                </c:pt>
                <c:pt idx="2603">
                  <c:v>44090</c:v>
                </c:pt>
                <c:pt idx="2604">
                  <c:v>44091</c:v>
                </c:pt>
                <c:pt idx="2605">
                  <c:v>44092</c:v>
                </c:pt>
                <c:pt idx="2606">
                  <c:v>44095</c:v>
                </c:pt>
                <c:pt idx="2607">
                  <c:v>44096</c:v>
                </c:pt>
                <c:pt idx="2608">
                  <c:v>44097</c:v>
                </c:pt>
                <c:pt idx="2609">
                  <c:v>44098</c:v>
                </c:pt>
                <c:pt idx="2610">
                  <c:v>44099</c:v>
                </c:pt>
                <c:pt idx="2611">
                  <c:v>44102</c:v>
                </c:pt>
                <c:pt idx="2612">
                  <c:v>44103</c:v>
                </c:pt>
                <c:pt idx="2613">
                  <c:v>44104</c:v>
                </c:pt>
                <c:pt idx="2614">
                  <c:v>44105</c:v>
                </c:pt>
                <c:pt idx="2615">
                  <c:v>44106</c:v>
                </c:pt>
                <c:pt idx="2616">
                  <c:v>44109</c:v>
                </c:pt>
                <c:pt idx="2617">
                  <c:v>44110</c:v>
                </c:pt>
                <c:pt idx="2618">
                  <c:v>44111</c:v>
                </c:pt>
                <c:pt idx="2619">
                  <c:v>44112</c:v>
                </c:pt>
                <c:pt idx="2620">
                  <c:v>44113</c:v>
                </c:pt>
                <c:pt idx="2621">
                  <c:v>44116</c:v>
                </c:pt>
                <c:pt idx="2622">
                  <c:v>44117</c:v>
                </c:pt>
                <c:pt idx="2623">
                  <c:v>44118</c:v>
                </c:pt>
                <c:pt idx="2624">
                  <c:v>44119</c:v>
                </c:pt>
                <c:pt idx="2625">
                  <c:v>44120</c:v>
                </c:pt>
                <c:pt idx="2626">
                  <c:v>44123</c:v>
                </c:pt>
                <c:pt idx="2627">
                  <c:v>44124</c:v>
                </c:pt>
                <c:pt idx="2628">
                  <c:v>44125</c:v>
                </c:pt>
                <c:pt idx="2629">
                  <c:v>44126</c:v>
                </c:pt>
                <c:pt idx="2630">
                  <c:v>44127</c:v>
                </c:pt>
                <c:pt idx="2631">
                  <c:v>44130</c:v>
                </c:pt>
                <c:pt idx="2632">
                  <c:v>44131</c:v>
                </c:pt>
                <c:pt idx="2633">
                  <c:v>44132</c:v>
                </c:pt>
                <c:pt idx="2634">
                  <c:v>44133</c:v>
                </c:pt>
                <c:pt idx="2635">
                  <c:v>44134</c:v>
                </c:pt>
                <c:pt idx="2636">
                  <c:v>44137</c:v>
                </c:pt>
                <c:pt idx="2637">
                  <c:v>44138</c:v>
                </c:pt>
                <c:pt idx="2638">
                  <c:v>44139</c:v>
                </c:pt>
                <c:pt idx="2639">
                  <c:v>44140</c:v>
                </c:pt>
                <c:pt idx="2640">
                  <c:v>44141</c:v>
                </c:pt>
                <c:pt idx="2641">
                  <c:v>44144</c:v>
                </c:pt>
                <c:pt idx="2642">
                  <c:v>44145</c:v>
                </c:pt>
                <c:pt idx="2643">
                  <c:v>44146</c:v>
                </c:pt>
                <c:pt idx="2644">
                  <c:v>44147</c:v>
                </c:pt>
                <c:pt idx="2645">
                  <c:v>44148</c:v>
                </c:pt>
                <c:pt idx="2646">
                  <c:v>44151</c:v>
                </c:pt>
                <c:pt idx="2647">
                  <c:v>44152</c:v>
                </c:pt>
                <c:pt idx="2648">
                  <c:v>44153</c:v>
                </c:pt>
                <c:pt idx="2649">
                  <c:v>44154</c:v>
                </c:pt>
                <c:pt idx="2650">
                  <c:v>44155</c:v>
                </c:pt>
                <c:pt idx="2651">
                  <c:v>44158</c:v>
                </c:pt>
                <c:pt idx="2652">
                  <c:v>44159</c:v>
                </c:pt>
                <c:pt idx="2653">
                  <c:v>44160</c:v>
                </c:pt>
                <c:pt idx="2654">
                  <c:v>44161</c:v>
                </c:pt>
                <c:pt idx="2655">
                  <c:v>44162</c:v>
                </c:pt>
                <c:pt idx="2656">
                  <c:v>44165</c:v>
                </c:pt>
                <c:pt idx="2657">
                  <c:v>44166</c:v>
                </c:pt>
                <c:pt idx="2658">
                  <c:v>44167</c:v>
                </c:pt>
                <c:pt idx="2659">
                  <c:v>44168</c:v>
                </c:pt>
                <c:pt idx="2660">
                  <c:v>44169</c:v>
                </c:pt>
                <c:pt idx="2661">
                  <c:v>44172</c:v>
                </c:pt>
                <c:pt idx="2662">
                  <c:v>44173</c:v>
                </c:pt>
                <c:pt idx="2663">
                  <c:v>44174</c:v>
                </c:pt>
                <c:pt idx="2664">
                  <c:v>44175</c:v>
                </c:pt>
                <c:pt idx="2665">
                  <c:v>44176</c:v>
                </c:pt>
                <c:pt idx="2666">
                  <c:v>44179</c:v>
                </c:pt>
                <c:pt idx="2667">
                  <c:v>44180</c:v>
                </c:pt>
                <c:pt idx="2668">
                  <c:v>44181</c:v>
                </c:pt>
                <c:pt idx="2669">
                  <c:v>44182</c:v>
                </c:pt>
                <c:pt idx="2670">
                  <c:v>44183</c:v>
                </c:pt>
                <c:pt idx="2671">
                  <c:v>44186</c:v>
                </c:pt>
                <c:pt idx="2672">
                  <c:v>44187</c:v>
                </c:pt>
                <c:pt idx="2673">
                  <c:v>44188</c:v>
                </c:pt>
                <c:pt idx="2674">
                  <c:v>44189</c:v>
                </c:pt>
                <c:pt idx="2675">
                  <c:v>44193</c:v>
                </c:pt>
                <c:pt idx="2676">
                  <c:v>44194</c:v>
                </c:pt>
                <c:pt idx="2677">
                  <c:v>44195</c:v>
                </c:pt>
                <c:pt idx="2678">
                  <c:v>44196</c:v>
                </c:pt>
                <c:pt idx="2679">
                  <c:v>44197</c:v>
                </c:pt>
                <c:pt idx="2680">
                  <c:v>44200</c:v>
                </c:pt>
                <c:pt idx="2681">
                  <c:v>44201</c:v>
                </c:pt>
                <c:pt idx="2682">
                  <c:v>44202</c:v>
                </c:pt>
                <c:pt idx="2683">
                  <c:v>44203</c:v>
                </c:pt>
                <c:pt idx="2684">
                  <c:v>44204</c:v>
                </c:pt>
                <c:pt idx="2685">
                  <c:v>44207</c:v>
                </c:pt>
                <c:pt idx="2686">
                  <c:v>44208</c:v>
                </c:pt>
                <c:pt idx="2687">
                  <c:v>44209</c:v>
                </c:pt>
                <c:pt idx="2688">
                  <c:v>44210</c:v>
                </c:pt>
                <c:pt idx="2689">
                  <c:v>44211</c:v>
                </c:pt>
                <c:pt idx="2690">
                  <c:v>44214</c:v>
                </c:pt>
                <c:pt idx="2691">
                  <c:v>44215</c:v>
                </c:pt>
                <c:pt idx="2692">
                  <c:v>44216</c:v>
                </c:pt>
                <c:pt idx="2693">
                  <c:v>44217</c:v>
                </c:pt>
                <c:pt idx="2694">
                  <c:v>44218</c:v>
                </c:pt>
                <c:pt idx="2695">
                  <c:v>44221</c:v>
                </c:pt>
                <c:pt idx="2696">
                  <c:v>44222</c:v>
                </c:pt>
                <c:pt idx="2697">
                  <c:v>44223</c:v>
                </c:pt>
                <c:pt idx="2698">
                  <c:v>44224</c:v>
                </c:pt>
                <c:pt idx="2699">
                  <c:v>44225</c:v>
                </c:pt>
                <c:pt idx="2700">
                  <c:v>44228</c:v>
                </c:pt>
                <c:pt idx="2701">
                  <c:v>44229</c:v>
                </c:pt>
                <c:pt idx="2702">
                  <c:v>44230</c:v>
                </c:pt>
                <c:pt idx="2703">
                  <c:v>44231</c:v>
                </c:pt>
                <c:pt idx="2704">
                  <c:v>44232</c:v>
                </c:pt>
                <c:pt idx="2705">
                  <c:v>44235</c:v>
                </c:pt>
                <c:pt idx="2706">
                  <c:v>44236</c:v>
                </c:pt>
                <c:pt idx="2707">
                  <c:v>44237</c:v>
                </c:pt>
                <c:pt idx="2708">
                  <c:v>44238</c:v>
                </c:pt>
                <c:pt idx="2709">
                  <c:v>44239</c:v>
                </c:pt>
                <c:pt idx="2710">
                  <c:v>44242</c:v>
                </c:pt>
                <c:pt idx="2711">
                  <c:v>44243</c:v>
                </c:pt>
                <c:pt idx="2712">
                  <c:v>44244</c:v>
                </c:pt>
                <c:pt idx="2713">
                  <c:v>44245</c:v>
                </c:pt>
                <c:pt idx="2714">
                  <c:v>44246</c:v>
                </c:pt>
                <c:pt idx="2715">
                  <c:v>44249</c:v>
                </c:pt>
                <c:pt idx="2716">
                  <c:v>44250</c:v>
                </c:pt>
                <c:pt idx="2717">
                  <c:v>44251</c:v>
                </c:pt>
                <c:pt idx="2718">
                  <c:v>44252</c:v>
                </c:pt>
                <c:pt idx="2719">
                  <c:v>44253</c:v>
                </c:pt>
                <c:pt idx="2720">
                  <c:v>44256</c:v>
                </c:pt>
                <c:pt idx="2721">
                  <c:v>44257</c:v>
                </c:pt>
                <c:pt idx="2722">
                  <c:v>44258</c:v>
                </c:pt>
                <c:pt idx="2723">
                  <c:v>44259</c:v>
                </c:pt>
                <c:pt idx="2724">
                  <c:v>44260</c:v>
                </c:pt>
                <c:pt idx="2725">
                  <c:v>44263</c:v>
                </c:pt>
                <c:pt idx="2726">
                  <c:v>44264</c:v>
                </c:pt>
                <c:pt idx="2727">
                  <c:v>44265</c:v>
                </c:pt>
                <c:pt idx="2728">
                  <c:v>44266</c:v>
                </c:pt>
                <c:pt idx="2729">
                  <c:v>44267</c:v>
                </c:pt>
                <c:pt idx="2730">
                  <c:v>44270</c:v>
                </c:pt>
                <c:pt idx="2731">
                  <c:v>44271</c:v>
                </c:pt>
                <c:pt idx="2732">
                  <c:v>44272</c:v>
                </c:pt>
                <c:pt idx="2733">
                  <c:v>44273</c:v>
                </c:pt>
                <c:pt idx="2734">
                  <c:v>44274</c:v>
                </c:pt>
                <c:pt idx="2735">
                  <c:v>44277</c:v>
                </c:pt>
                <c:pt idx="2736">
                  <c:v>44278</c:v>
                </c:pt>
                <c:pt idx="2737">
                  <c:v>44279</c:v>
                </c:pt>
                <c:pt idx="2738">
                  <c:v>44280</c:v>
                </c:pt>
                <c:pt idx="2739">
                  <c:v>44281</c:v>
                </c:pt>
                <c:pt idx="2740">
                  <c:v>44284</c:v>
                </c:pt>
                <c:pt idx="2741">
                  <c:v>44285</c:v>
                </c:pt>
                <c:pt idx="2742">
                  <c:v>44286</c:v>
                </c:pt>
                <c:pt idx="2743">
                  <c:v>44287</c:v>
                </c:pt>
                <c:pt idx="2744">
                  <c:v>44288</c:v>
                </c:pt>
                <c:pt idx="2745">
                  <c:v>44291</c:v>
                </c:pt>
                <c:pt idx="2746">
                  <c:v>44292</c:v>
                </c:pt>
                <c:pt idx="2747">
                  <c:v>44293</c:v>
                </c:pt>
                <c:pt idx="2748">
                  <c:v>44294</c:v>
                </c:pt>
                <c:pt idx="2749">
                  <c:v>44295</c:v>
                </c:pt>
                <c:pt idx="2750">
                  <c:v>44298</c:v>
                </c:pt>
                <c:pt idx="2751">
                  <c:v>44299</c:v>
                </c:pt>
                <c:pt idx="2752">
                  <c:v>44300</c:v>
                </c:pt>
                <c:pt idx="2753">
                  <c:v>44301</c:v>
                </c:pt>
                <c:pt idx="2754">
                  <c:v>44302</c:v>
                </c:pt>
                <c:pt idx="2755">
                  <c:v>44305</c:v>
                </c:pt>
                <c:pt idx="2756">
                  <c:v>44306</c:v>
                </c:pt>
                <c:pt idx="2757">
                  <c:v>44307</c:v>
                </c:pt>
                <c:pt idx="2758">
                  <c:v>44308</c:v>
                </c:pt>
                <c:pt idx="2759">
                  <c:v>44309</c:v>
                </c:pt>
                <c:pt idx="2760">
                  <c:v>44312</c:v>
                </c:pt>
                <c:pt idx="2761">
                  <c:v>44313</c:v>
                </c:pt>
                <c:pt idx="2762">
                  <c:v>44314</c:v>
                </c:pt>
                <c:pt idx="2763">
                  <c:v>44315</c:v>
                </c:pt>
                <c:pt idx="2764">
                  <c:v>44316</c:v>
                </c:pt>
                <c:pt idx="2765">
                  <c:v>44319</c:v>
                </c:pt>
                <c:pt idx="2766">
                  <c:v>44320</c:v>
                </c:pt>
                <c:pt idx="2767">
                  <c:v>44321</c:v>
                </c:pt>
                <c:pt idx="2768">
                  <c:v>44322</c:v>
                </c:pt>
                <c:pt idx="2769">
                  <c:v>44323</c:v>
                </c:pt>
                <c:pt idx="2770">
                  <c:v>44326</c:v>
                </c:pt>
                <c:pt idx="2771">
                  <c:v>44327</c:v>
                </c:pt>
                <c:pt idx="2772">
                  <c:v>44328</c:v>
                </c:pt>
                <c:pt idx="2773">
                  <c:v>44329</c:v>
                </c:pt>
                <c:pt idx="2774">
                  <c:v>44330</c:v>
                </c:pt>
                <c:pt idx="2775">
                  <c:v>44333</c:v>
                </c:pt>
                <c:pt idx="2776">
                  <c:v>44334</c:v>
                </c:pt>
                <c:pt idx="2777">
                  <c:v>44335</c:v>
                </c:pt>
                <c:pt idx="2778">
                  <c:v>44336</c:v>
                </c:pt>
                <c:pt idx="2779">
                  <c:v>44337</c:v>
                </c:pt>
                <c:pt idx="2780">
                  <c:v>44340</c:v>
                </c:pt>
                <c:pt idx="2781">
                  <c:v>44341</c:v>
                </c:pt>
                <c:pt idx="2782">
                  <c:v>44342</c:v>
                </c:pt>
                <c:pt idx="2783">
                  <c:v>44343</c:v>
                </c:pt>
                <c:pt idx="2784">
                  <c:v>44344</c:v>
                </c:pt>
                <c:pt idx="2785">
                  <c:v>44347</c:v>
                </c:pt>
                <c:pt idx="2786">
                  <c:v>44348</c:v>
                </c:pt>
                <c:pt idx="2787">
                  <c:v>44349</c:v>
                </c:pt>
                <c:pt idx="2788">
                  <c:v>44350</c:v>
                </c:pt>
                <c:pt idx="2789">
                  <c:v>44351</c:v>
                </c:pt>
                <c:pt idx="2790">
                  <c:v>44354</c:v>
                </c:pt>
                <c:pt idx="2791">
                  <c:v>44355</c:v>
                </c:pt>
                <c:pt idx="2792">
                  <c:v>44356</c:v>
                </c:pt>
                <c:pt idx="2793">
                  <c:v>44357</c:v>
                </c:pt>
                <c:pt idx="2794">
                  <c:v>44358</c:v>
                </c:pt>
                <c:pt idx="2795">
                  <c:v>44361</c:v>
                </c:pt>
                <c:pt idx="2796">
                  <c:v>44362</c:v>
                </c:pt>
                <c:pt idx="2797">
                  <c:v>44363</c:v>
                </c:pt>
                <c:pt idx="2798">
                  <c:v>44364</c:v>
                </c:pt>
                <c:pt idx="2799">
                  <c:v>44365</c:v>
                </c:pt>
                <c:pt idx="2800">
                  <c:v>44368</c:v>
                </c:pt>
                <c:pt idx="2801">
                  <c:v>44369</c:v>
                </c:pt>
                <c:pt idx="2802">
                  <c:v>44370</c:v>
                </c:pt>
                <c:pt idx="2803">
                  <c:v>44371</c:v>
                </c:pt>
                <c:pt idx="2804">
                  <c:v>44372</c:v>
                </c:pt>
                <c:pt idx="2805">
                  <c:v>44375</c:v>
                </c:pt>
                <c:pt idx="2806">
                  <c:v>44376</c:v>
                </c:pt>
                <c:pt idx="2807">
                  <c:v>44377</c:v>
                </c:pt>
                <c:pt idx="2808">
                  <c:v>44378</c:v>
                </c:pt>
                <c:pt idx="2809">
                  <c:v>44379</c:v>
                </c:pt>
                <c:pt idx="2810">
                  <c:v>44382</c:v>
                </c:pt>
                <c:pt idx="2811">
                  <c:v>44383</c:v>
                </c:pt>
                <c:pt idx="2812">
                  <c:v>44384</c:v>
                </c:pt>
                <c:pt idx="2813">
                  <c:v>44385</c:v>
                </c:pt>
                <c:pt idx="2814">
                  <c:v>44386</c:v>
                </c:pt>
                <c:pt idx="2815">
                  <c:v>44389</c:v>
                </c:pt>
                <c:pt idx="2816">
                  <c:v>44390</c:v>
                </c:pt>
                <c:pt idx="2817">
                  <c:v>44391</c:v>
                </c:pt>
                <c:pt idx="2818">
                  <c:v>44392</c:v>
                </c:pt>
                <c:pt idx="2819">
                  <c:v>44393</c:v>
                </c:pt>
                <c:pt idx="2820">
                  <c:v>44396</c:v>
                </c:pt>
                <c:pt idx="2821">
                  <c:v>44397</c:v>
                </c:pt>
                <c:pt idx="2822">
                  <c:v>44398</c:v>
                </c:pt>
                <c:pt idx="2823">
                  <c:v>44399</c:v>
                </c:pt>
                <c:pt idx="2824">
                  <c:v>44400</c:v>
                </c:pt>
                <c:pt idx="2825">
                  <c:v>44403</c:v>
                </c:pt>
                <c:pt idx="2826">
                  <c:v>44404</c:v>
                </c:pt>
                <c:pt idx="2827">
                  <c:v>44405</c:v>
                </c:pt>
                <c:pt idx="2828">
                  <c:v>44406</c:v>
                </c:pt>
                <c:pt idx="2829">
                  <c:v>44407</c:v>
                </c:pt>
                <c:pt idx="2830">
                  <c:v>44410</c:v>
                </c:pt>
                <c:pt idx="2831">
                  <c:v>44411</c:v>
                </c:pt>
                <c:pt idx="2832">
                  <c:v>44412</c:v>
                </c:pt>
                <c:pt idx="2833">
                  <c:v>44413</c:v>
                </c:pt>
                <c:pt idx="2834">
                  <c:v>44414</c:v>
                </c:pt>
                <c:pt idx="2835">
                  <c:v>44417</c:v>
                </c:pt>
                <c:pt idx="2836">
                  <c:v>44418</c:v>
                </c:pt>
                <c:pt idx="2837">
                  <c:v>44419</c:v>
                </c:pt>
                <c:pt idx="2838">
                  <c:v>44420</c:v>
                </c:pt>
                <c:pt idx="2839">
                  <c:v>44421</c:v>
                </c:pt>
                <c:pt idx="2840">
                  <c:v>44424</c:v>
                </c:pt>
                <c:pt idx="2841">
                  <c:v>44425</c:v>
                </c:pt>
                <c:pt idx="2842">
                  <c:v>44426</c:v>
                </c:pt>
                <c:pt idx="2843">
                  <c:v>44427</c:v>
                </c:pt>
                <c:pt idx="2844">
                  <c:v>44428</c:v>
                </c:pt>
                <c:pt idx="2845">
                  <c:v>44431</c:v>
                </c:pt>
                <c:pt idx="2846">
                  <c:v>44432</c:v>
                </c:pt>
                <c:pt idx="2847">
                  <c:v>44433</c:v>
                </c:pt>
                <c:pt idx="2848">
                  <c:v>44434</c:v>
                </c:pt>
                <c:pt idx="2849">
                  <c:v>44435</c:v>
                </c:pt>
                <c:pt idx="2850">
                  <c:v>44438</c:v>
                </c:pt>
                <c:pt idx="2851">
                  <c:v>44439</c:v>
                </c:pt>
                <c:pt idx="2852">
                  <c:v>44440</c:v>
                </c:pt>
                <c:pt idx="2853">
                  <c:v>44441</c:v>
                </c:pt>
                <c:pt idx="2854">
                  <c:v>44442</c:v>
                </c:pt>
                <c:pt idx="2855">
                  <c:v>44445</c:v>
                </c:pt>
                <c:pt idx="2856">
                  <c:v>44446</c:v>
                </c:pt>
                <c:pt idx="2857">
                  <c:v>44447</c:v>
                </c:pt>
                <c:pt idx="2858">
                  <c:v>44448</c:v>
                </c:pt>
                <c:pt idx="2859">
                  <c:v>44449</c:v>
                </c:pt>
                <c:pt idx="2860">
                  <c:v>44452</c:v>
                </c:pt>
                <c:pt idx="2861">
                  <c:v>44453</c:v>
                </c:pt>
                <c:pt idx="2862">
                  <c:v>44454</c:v>
                </c:pt>
                <c:pt idx="2863">
                  <c:v>44455</c:v>
                </c:pt>
                <c:pt idx="2864">
                  <c:v>44456</c:v>
                </c:pt>
                <c:pt idx="2865">
                  <c:v>44459</c:v>
                </c:pt>
                <c:pt idx="2866">
                  <c:v>44460</c:v>
                </c:pt>
                <c:pt idx="2867">
                  <c:v>44461</c:v>
                </c:pt>
                <c:pt idx="2868">
                  <c:v>44462</c:v>
                </c:pt>
                <c:pt idx="2869">
                  <c:v>44463</c:v>
                </c:pt>
                <c:pt idx="2870">
                  <c:v>44466</c:v>
                </c:pt>
                <c:pt idx="2871">
                  <c:v>44467</c:v>
                </c:pt>
                <c:pt idx="2872">
                  <c:v>44468</c:v>
                </c:pt>
                <c:pt idx="2873">
                  <c:v>44469</c:v>
                </c:pt>
                <c:pt idx="2874">
                  <c:v>44470</c:v>
                </c:pt>
                <c:pt idx="2875">
                  <c:v>44473</c:v>
                </c:pt>
                <c:pt idx="2876">
                  <c:v>44474</c:v>
                </c:pt>
                <c:pt idx="2877">
                  <c:v>44475</c:v>
                </c:pt>
                <c:pt idx="2878">
                  <c:v>44476</c:v>
                </c:pt>
                <c:pt idx="2879">
                  <c:v>44477</c:v>
                </c:pt>
                <c:pt idx="2880">
                  <c:v>44480</c:v>
                </c:pt>
                <c:pt idx="2881">
                  <c:v>44481</c:v>
                </c:pt>
                <c:pt idx="2882">
                  <c:v>44482</c:v>
                </c:pt>
                <c:pt idx="2883">
                  <c:v>44483</c:v>
                </c:pt>
                <c:pt idx="2884">
                  <c:v>44484</c:v>
                </c:pt>
                <c:pt idx="2885">
                  <c:v>44487</c:v>
                </c:pt>
                <c:pt idx="2886">
                  <c:v>44488</c:v>
                </c:pt>
                <c:pt idx="2887">
                  <c:v>44489</c:v>
                </c:pt>
                <c:pt idx="2888">
                  <c:v>44490</c:v>
                </c:pt>
                <c:pt idx="2889">
                  <c:v>44491</c:v>
                </c:pt>
                <c:pt idx="2890">
                  <c:v>44494</c:v>
                </c:pt>
                <c:pt idx="2891">
                  <c:v>44495</c:v>
                </c:pt>
                <c:pt idx="2892">
                  <c:v>44496</c:v>
                </c:pt>
                <c:pt idx="2893">
                  <c:v>44497</c:v>
                </c:pt>
                <c:pt idx="2894">
                  <c:v>44498</c:v>
                </c:pt>
                <c:pt idx="2895">
                  <c:v>44501</c:v>
                </c:pt>
                <c:pt idx="2896">
                  <c:v>44502</c:v>
                </c:pt>
                <c:pt idx="2897">
                  <c:v>44503</c:v>
                </c:pt>
                <c:pt idx="2898">
                  <c:v>44504</c:v>
                </c:pt>
                <c:pt idx="2899">
                  <c:v>44505</c:v>
                </c:pt>
                <c:pt idx="2900">
                  <c:v>44508</c:v>
                </c:pt>
                <c:pt idx="2901">
                  <c:v>44509</c:v>
                </c:pt>
                <c:pt idx="2902">
                  <c:v>44510</c:v>
                </c:pt>
                <c:pt idx="2903">
                  <c:v>44511</c:v>
                </c:pt>
                <c:pt idx="2904">
                  <c:v>44512</c:v>
                </c:pt>
                <c:pt idx="2905">
                  <c:v>44515</c:v>
                </c:pt>
                <c:pt idx="2906">
                  <c:v>44516</c:v>
                </c:pt>
                <c:pt idx="2907">
                  <c:v>44517</c:v>
                </c:pt>
                <c:pt idx="2908">
                  <c:v>44518</c:v>
                </c:pt>
                <c:pt idx="2909">
                  <c:v>44519</c:v>
                </c:pt>
                <c:pt idx="2910">
                  <c:v>44522</c:v>
                </c:pt>
                <c:pt idx="2911">
                  <c:v>44523</c:v>
                </c:pt>
                <c:pt idx="2912">
                  <c:v>44524</c:v>
                </c:pt>
                <c:pt idx="2913">
                  <c:v>44525</c:v>
                </c:pt>
                <c:pt idx="2914">
                  <c:v>44526</c:v>
                </c:pt>
                <c:pt idx="2915">
                  <c:v>44529</c:v>
                </c:pt>
                <c:pt idx="2916">
                  <c:v>44530</c:v>
                </c:pt>
                <c:pt idx="2917">
                  <c:v>44531</c:v>
                </c:pt>
                <c:pt idx="2918">
                  <c:v>44532</c:v>
                </c:pt>
                <c:pt idx="2919">
                  <c:v>44533</c:v>
                </c:pt>
                <c:pt idx="2920">
                  <c:v>44536</c:v>
                </c:pt>
                <c:pt idx="2921">
                  <c:v>44537</c:v>
                </c:pt>
                <c:pt idx="2922">
                  <c:v>44538</c:v>
                </c:pt>
                <c:pt idx="2923">
                  <c:v>44539</c:v>
                </c:pt>
                <c:pt idx="2924">
                  <c:v>44540</c:v>
                </c:pt>
                <c:pt idx="2925">
                  <c:v>44543</c:v>
                </c:pt>
                <c:pt idx="2926">
                  <c:v>44544</c:v>
                </c:pt>
                <c:pt idx="2927">
                  <c:v>44545</c:v>
                </c:pt>
                <c:pt idx="2928">
                  <c:v>44546</c:v>
                </c:pt>
                <c:pt idx="2929">
                  <c:v>44547</c:v>
                </c:pt>
                <c:pt idx="2930">
                  <c:v>44550</c:v>
                </c:pt>
                <c:pt idx="2931">
                  <c:v>44551</c:v>
                </c:pt>
                <c:pt idx="2932">
                  <c:v>44552</c:v>
                </c:pt>
                <c:pt idx="2933">
                  <c:v>44553</c:v>
                </c:pt>
                <c:pt idx="2934">
                  <c:v>44554</c:v>
                </c:pt>
                <c:pt idx="2935">
                  <c:v>44557</c:v>
                </c:pt>
                <c:pt idx="2936">
                  <c:v>44558</c:v>
                </c:pt>
                <c:pt idx="2937">
                  <c:v>44559</c:v>
                </c:pt>
                <c:pt idx="2938">
                  <c:v>44560</c:v>
                </c:pt>
                <c:pt idx="2939">
                  <c:v>44561</c:v>
                </c:pt>
                <c:pt idx="2940">
                  <c:v>44564</c:v>
                </c:pt>
                <c:pt idx="2941">
                  <c:v>44565</c:v>
                </c:pt>
                <c:pt idx="2942">
                  <c:v>44566</c:v>
                </c:pt>
                <c:pt idx="2943">
                  <c:v>44567</c:v>
                </c:pt>
                <c:pt idx="2944">
                  <c:v>44568</c:v>
                </c:pt>
                <c:pt idx="2945">
                  <c:v>44571</c:v>
                </c:pt>
                <c:pt idx="2946">
                  <c:v>44572</c:v>
                </c:pt>
                <c:pt idx="2947">
                  <c:v>44573</c:v>
                </c:pt>
                <c:pt idx="2948">
                  <c:v>44574</c:v>
                </c:pt>
                <c:pt idx="2949">
                  <c:v>44575</c:v>
                </c:pt>
                <c:pt idx="2950">
                  <c:v>44578</c:v>
                </c:pt>
                <c:pt idx="2951">
                  <c:v>44579</c:v>
                </c:pt>
                <c:pt idx="2952">
                  <c:v>44580</c:v>
                </c:pt>
                <c:pt idx="2953">
                  <c:v>44581</c:v>
                </c:pt>
                <c:pt idx="2954">
                  <c:v>44582</c:v>
                </c:pt>
                <c:pt idx="2955">
                  <c:v>44585</c:v>
                </c:pt>
                <c:pt idx="2956">
                  <c:v>44586</c:v>
                </c:pt>
                <c:pt idx="2957">
                  <c:v>44587</c:v>
                </c:pt>
                <c:pt idx="2958">
                  <c:v>44588</c:v>
                </c:pt>
                <c:pt idx="2959">
                  <c:v>44589</c:v>
                </c:pt>
                <c:pt idx="2960">
                  <c:v>44592</c:v>
                </c:pt>
                <c:pt idx="2961">
                  <c:v>44593</c:v>
                </c:pt>
                <c:pt idx="2962">
                  <c:v>44594</c:v>
                </c:pt>
                <c:pt idx="2963">
                  <c:v>44595</c:v>
                </c:pt>
                <c:pt idx="2964">
                  <c:v>44596</c:v>
                </c:pt>
                <c:pt idx="2965">
                  <c:v>44599</c:v>
                </c:pt>
                <c:pt idx="2966">
                  <c:v>44600</c:v>
                </c:pt>
                <c:pt idx="2967">
                  <c:v>44601</c:v>
                </c:pt>
                <c:pt idx="2968">
                  <c:v>44602</c:v>
                </c:pt>
                <c:pt idx="2969">
                  <c:v>44603</c:v>
                </c:pt>
                <c:pt idx="2970">
                  <c:v>44606</c:v>
                </c:pt>
                <c:pt idx="2971">
                  <c:v>44607</c:v>
                </c:pt>
                <c:pt idx="2972">
                  <c:v>44608</c:v>
                </c:pt>
                <c:pt idx="2973">
                  <c:v>44609</c:v>
                </c:pt>
                <c:pt idx="2974">
                  <c:v>44610</c:v>
                </c:pt>
                <c:pt idx="2975">
                  <c:v>44613</c:v>
                </c:pt>
                <c:pt idx="2976">
                  <c:v>44614</c:v>
                </c:pt>
                <c:pt idx="2977">
                  <c:v>44615</c:v>
                </c:pt>
                <c:pt idx="2978">
                  <c:v>44616</c:v>
                </c:pt>
                <c:pt idx="2979">
                  <c:v>44617</c:v>
                </c:pt>
                <c:pt idx="2980">
                  <c:v>44620</c:v>
                </c:pt>
                <c:pt idx="2981">
                  <c:v>44621</c:v>
                </c:pt>
                <c:pt idx="2982">
                  <c:v>44622</c:v>
                </c:pt>
                <c:pt idx="2983">
                  <c:v>44623</c:v>
                </c:pt>
                <c:pt idx="2984">
                  <c:v>44624</c:v>
                </c:pt>
                <c:pt idx="2985">
                  <c:v>44627</c:v>
                </c:pt>
                <c:pt idx="2986">
                  <c:v>44628</c:v>
                </c:pt>
                <c:pt idx="2987">
                  <c:v>44629</c:v>
                </c:pt>
                <c:pt idx="2988">
                  <c:v>44630</c:v>
                </c:pt>
                <c:pt idx="2989">
                  <c:v>44631</c:v>
                </c:pt>
                <c:pt idx="2990">
                  <c:v>44634</c:v>
                </c:pt>
                <c:pt idx="2991">
                  <c:v>44635</c:v>
                </c:pt>
                <c:pt idx="2992">
                  <c:v>44636</c:v>
                </c:pt>
                <c:pt idx="2993">
                  <c:v>44637</c:v>
                </c:pt>
                <c:pt idx="2994">
                  <c:v>44638</c:v>
                </c:pt>
                <c:pt idx="2995">
                  <c:v>44641</c:v>
                </c:pt>
                <c:pt idx="2996">
                  <c:v>44642</c:v>
                </c:pt>
                <c:pt idx="2997">
                  <c:v>44643</c:v>
                </c:pt>
                <c:pt idx="2998">
                  <c:v>44644</c:v>
                </c:pt>
                <c:pt idx="2999">
                  <c:v>44645</c:v>
                </c:pt>
                <c:pt idx="3000">
                  <c:v>44648</c:v>
                </c:pt>
                <c:pt idx="3001">
                  <c:v>44649</c:v>
                </c:pt>
                <c:pt idx="3002">
                  <c:v>44650</c:v>
                </c:pt>
                <c:pt idx="3003">
                  <c:v>44651</c:v>
                </c:pt>
                <c:pt idx="3004">
                  <c:v>44652</c:v>
                </c:pt>
                <c:pt idx="3005">
                  <c:v>44655</c:v>
                </c:pt>
                <c:pt idx="3006">
                  <c:v>44656</c:v>
                </c:pt>
                <c:pt idx="3007">
                  <c:v>44657</c:v>
                </c:pt>
                <c:pt idx="3008">
                  <c:v>44658</c:v>
                </c:pt>
                <c:pt idx="3009">
                  <c:v>44659</c:v>
                </c:pt>
                <c:pt idx="3010">
                  <c:v>44662</c:v>
                </c:pt>
                <c:pt idx="3011">
                  <c:v>44663</c:v>
                </c:pt>
                <c:pt idx="3012">
                  <c:v>44664</c:v>
                </c:pt>
                <c:pt idx="3013">
                  <c:v>44665</c:v>
                </c:pt>
                <c:pt idx="3014">
                  <c:v>44666</c:v>
                </c:pt>
                <c:pt idx="3015">
                  <c:v>44669</c:v>
                </c:pt>
                <c:pt idx="3016">
                  <c:v>44670</c:v>
                </c:pt>
                <c:pt idx="3017">
                  <c:v>44671</c:v>
                </c:pt>
                <c:pt idx="3018">
                  <c:v>44672</c:v>
                </c:pt>
                <c:pt idx="3019">
                  <c:v>44673</c:v>
                </c:pt>
                <c:pt idx="3020">
                  <c:v>44676</c:v>
                </c:pt>
                <c:pt idx="3021">
                  <c:v>44677</c:v>
                </c:pt>
                <c:pt idx="3022">
                  <c:v>44678</c:v>
                </c:pt>
                <c:pt idx="3023">
                  <c:v>44679</c:v>
                </c:pt>
                <c:pt idx="3024">
                  <c:v>44680</c:v>
                </c:pt>
                <c:pt idx="3025">
                  <c:v>44683</c:v>
                </c:pt>
                <c:pt idx="3026">
                  <c:v>44684</c:v>
                </c:pt>
                <c:pt idx="3027">
                  <c:v>44685</c:v>
                </c:pt>
                <c:pt idx="3028">
                  <c:v>44686</c:v>
                </c:pt>
                <c:pt idx="3029">
                  <c:v>44687</c:v>
                </c:pt>
                <c:pt idx="3030">
                  <c:v>44690</c:v>
                </c:pt>
                <c:pt idx="3031">
                  <c:v>44691</c:v>
                </c:pt>
                <c:pt idx="3032">
                  <c:v>44692</c:v>
                </c:pt>
                <c:pt idx="3033">
                  <c:v>44693</c:v>
                </c:pt>
                <c:pt idx="3034">
                  <c:v>44694</c:v>
                </c:pt>
                <c:pt idx="3035">
                  <c:v>44697</c:v>
                </c:pt>
                <c:pt idx="3036">
                  <c:v>44698</c:v>
                </c:pt>
                <c:pt idx="3037">
                  <c:v>44699</c:v>
                </c:pt>
                <c:pt idx="3038">
                  <c:v>44700</c:v>
                </c:pt>
                <c:pt idx="3039">
                  <c:v>44701</c:v>
                </c:pt>
                <c:pt idx="3040">
                  <c:v>44704</c:v>
                </c:pt>
                <c:pt idx="3041">
                  <c:v>44705</c:v>
                </c:pt>
                <c:pt idx="3042">
                  <c:v>44706</c:v>
                </c:pt>
                <c:pt idx="3043">
                  <c:v>44707</c:v>
                </c:pt>
                <c:pt idx="3044">
                  <c:v>44708</c:v>
                </c:pt>
                <c:pt idx="3045">
                  <c:v>44711</c:v>
                </c:pt>
                <c:pt idx="3046">
                  <c:v>44712</c:v>
                </c:pt>
                <c:pt idx="3047">
                  <c:v>44713</c:v>
                </c:pt>
                <c:pt idx="3048">
                  <c:v>44714</c:v>
                </c:pt>
                <c:pt idx="3049">
                  <c:v>44715</c:v>
                </c:pt>
                <c:pt idx="3050">
                  <c:v>44718</c:v>
                </c:pt>
                <c:pt idx="3051">
                  <c:v>44719</c:v>
                </c:pt>
                <c:pt idx="3052">
                  <c:v>44720</c:v>
                </c:pt>
                <c:pt idx="3053">
                  <c:v>44721</c:v>
                </c:pt>
                <c:pt idx="3054">
                  <c:v>44722</c:v>
                </c:pt>
                <c:pt idx="3055">
                  <c:v>44725</c:v>
                </c:pt>
                <c:pt idx="3056">
                  <c:v>44726</c:v>
                </c:pt>
                <c:pt idx="3057">
                  <c:v>44727</c:v>
                </c:pt>
                <c:pt idx="3058">
                  <c:v>44728</c:v>
                </c:pt>
                <c:pt idx="3059">
                  <c:v>44729</c:v>
                </c:pt>
                <c:pt idx="3060">
                  <c:v>44732</c:v>
                </c:pt>
                <c:pt idx="3061">
                  <c:v>44733</c:v>
                </c:pt>
                <c:pt idx="3062">
                  <c:v>44734</c:v>
                </c:pt>
                <c:pt idx="3063">
                  <c:v>44735</c:v>
                </c:pt>
                <c:pt idx="3064">
                  <c:v>44736</c:v>
                </c:pt>
                <c:pt idx="3065">
                  <c:v>44739</c:v>
                </c:pt>
                <c:pt idx="3066">
                  <c:v>44740</c:v>
                </c:pt>
                <c:pt idx="3067">
                  <c:v>44741</c:v>
                </c:pt>
                <c:pt idx="3068">
                  <c:v>44742</c:v>
                </c:pt>
                <c:pt idx="3069">
                  <c:v>44743</c:v>
                </c:pt>
                <c:pt idx="3070">
                  <c:v>44746</c:v>
                </c:pt>
                <c:pt idx="3071">
                  <c:v>44747</c:v>
                </c:pt>
                <c:pt idx="3072">
                  <c:v>44748</c:v>
                </c:pt>
                <c:pt idx="3073">
                  <c:v>44749</c:v>
                </c:pt>
                <c:pt idx="3074">
                  <c:v>44750</c:v>
                </c:pt>
                <c:pt idx="3075">
                  <c:v>44753</c:v>
                </c:pt>
                <c:pt idx="3076">
                  <c:v>44754</c:v>
                </c:pt>
                <c:pt idx="3077">
                  <c:v>44755</c:v>
                </c:pt>
                <c:pt idx="3078">
                  <c:v>44756</c:v>
                </c:pt>
                <c:pt idx="3079">
                  <c:v>44757</c:v>
                </c:pt>
                <c:pt idx="3080">
                  <c:v>44760</c:v>
                </c:pt>
                <c:pt idx="3081">
                  <c:v>44761</c:v>
                </c:pt>
                <c:pt idx="3082">
                  <c:v>44762</c:v>
                </c:pt>
                <c:pt idx="3083">
                  <c:v>44763</c:v>
                </c:pt>
                <c:pt idx="3084">
                  <c:v>44764</c:v>
                </c:pt>
                <c:pt idx="3085">
                  <c:v>44767</c:v>
                </c:pt>
                <c:pt idx="3086">
                  <c:v>44768</c:v>
                </c:pt>
                <c:pt idx="3087">
                  <c:v>44769</c:v>
                </c:pt>
                <c:pt idx="3088">
                  <c:v>44770</c:v>
                </c:pt>
                <c:pt idx="3089">
                  <c:v>44771</c:v>
                </c:pt>
                <c:pt idx="3090">
                  <c:v>44774</c:v>
                </c:pt>
                <c:pt idx="3091">
                  <c:v>44775</c:v>
                </c:pt>
                <c:pt idx="3092">
                  <c:v>44776</c:v>
                </c:pt>
                <c:pt idx="3093">
                  <c:v>44777</c:v>
                </c:pt>
                <c:pt idx="3094">
                  <c:v>44778</c:v>
                </c:pt>
                <c:pt idx="3095">
                  <c:v>44781</c:v>
                </c:pt>
                <c:pt idx="3096">
                  <c:v>44782</c:v>
                </c:pt>
                <c:pt idx="3097">
                  <c:v>44783</c:v>
                </c:pt>
                <c:pt idx="3098">
                  <c:v>44784</c:v>
                </c:pt>
                <c:pt idx="3099">
                  <c:v>44785</c:v>
                </c:pt>
                <c:pt idx="3100">
                  <c:v>44788</c:v>
                </c:pt>
                <c:pt idx="3101">
                  <c:v>44789</c:v>
                </c:pt>
                <c:pt idx="3102">
                  <c:v>44790</c:v>
                </c:pt>
                <c:pt idx="3103">
                  <c:v>44791</c:v>
                </c:pt>
                <c:pt idx="3104">
                  <c:v>44792</c:v>
                </c:pt>
                <c:pt idx="3105">
                  <c:v>44795</c:v>
                </c:pt>
                <c:pt idx="3106">
                  <c:v>44796</c:v>
                </c:pt>
                <c:pt idx="3107">
                  <c:v>44797</c:v>
                </c:pt>
                <c:pt idx="3108">
                  <c:v>44798</c:v>
                </c:pt>
                <c:pt idx="3109">
                  <c:v>44799</c:v>
                </c:pt>
                <c:pt idx="3110">
                  <c:v>44802</c:v>
                </c:pt>
                <c:pt idx="3111">
                  <c:v>44803</c:v>
                </c:pt>
                <c:pt idx="3112">
                  <c:v>44804</c:v>
                </c:pt>
                <c:pt idx="3113">
                  <c:v>44805</c:v>
                </c:pt>
                <c:pt idx="3114">
                  <c:v>44806</c:v>
                </c:pt>
                <c:pt idx="3115">
                  <c:v>44809</c:v>
                </c:pt>
                <c:pt idx="3116">
                  <c:v>44810</c:v>
                </c:pt>
                <c:pt idx="3117">
                  <c:v>44811</c:v>
                </c:pt>
                <c:pt idx="3118">
                  <c:v>44812</c:v>
                </c:pt>
                <c:pt idx="3119">
                  <c:v>44813</c:v>
                </c:pt>
                <c:pt idx="3120">
                  <c:v>44816</c:v>
                </c:pt>
                <c:pt idx="3121">
                  <c:v>44817</c:v>
                </c:pt>
                <c:pt idx="3122">
                  <c:v>44818</c:v>
                </c:pt>
                <c:pt idx="3123">
                  <c:v>44819</c:v>
                </c:pt>
                <c:pt idx="3124">
                  <c:v>44820</c:v>
                </c:pt>
                <c:pt idx="3125">
                  <c:v>44823</c:v>
                </c:pt>
                <c:pt idx="3126">
                  <c:v>44824</c:v>
                </c:pt>
                <c:pt idx="3127">
                  <c:v>44825</c:v>
                </c:pt>
                <c:pt idx="3128">
                  <c:v>44826</c:v>
                </c:pt>
                <c:pt idx="3129">
                  <c:v>44827</c:v>
                </c:pt>
                <c:pt idx="3130">
                  <c:v>44830</c:v>
                </c:pt>
                <c:pt idx="3131">
                  <c:v>44831</c:v>
                </c:pt>
                <c:pt idx="3132">
                  <c:v>44832</c:v>
                </c:pt>
                <c:pt idx="3133">
                  <c:v>44833</c:v>
                </c:pt>
                <c:pt idx="3134">
                  <c:v>44834</c:v>
                </c:pt>
                <c:pt idx="3135">
                  <c:v>44837</c:v>
                </c:pt>
                <c:pt idx="3136">
                  <c:v>44838</c:v>
                </c:pt>
                <c:pt idx="3137">
                  <c:v>44839</c:v>
                </c:pt>
                <c:pt idx="3138">
                  <c:v>44840</c:v>
                </c:pt>
                <c:pt idx="3139">
                  <c:v>44841</c:v>
                </c:pt>
                <c:pt idx="3140">
                  <c:v>44844</c:v>
                </c:pt>
                <c:pt idx="3141">
                  <c:v>44845</c:v>
                </c:pt>
                <c:pt idx="3142">
                  <c:v>44846</c:v>
                </c:pt>
                <c:pt idx="3143">
                  <c:v>44847</c:v>
                </c:pt>
                <c:pt idx="3144">
                  <c:v>44848</c:v>
                </c:pt>
                <c:pt idx="3145">
                  <c:v>44851</c:v>
                </c:pt>
                <c:pt idx="3146">
                  <c:v>44852</c:v>
                </c:pt>
                <c:pt idx="3147">
                  <c:v>44853</c:v>
                </c:pt>
                <c:pt idx="3148">
                  <c:v>44854</c:v>
                </c:pt>
                <c:pt idx="3149">
                  <c:v>44855</c:v>
                </c:pt>
                <c:pt idx="3150">
                  <c:v>44858</c:v>
                </c:pt>
                <c:pt idx="3151">
                  <c:v>44859</c:v>
                </c:pt>
                <c:pt idx="3152">
                  <c:v>44860</c:v>
                </c:pt>
                <c:pt idx="3153">
                  <c:v>44861</c:v>
                </c:pt>
                <c:pt idx="3154">
                  <c:v>44862</c:v>
                </c:pt>
                <c:pt idx="3155">
                  <c:v>44865</c:v>
                </c:pt>
                <c:pt idx="3156">
                  <c:v>44866</c:v>
                </c:pt>
                <c:pt idx="3157">
                  <c:v>44867</c:v>
                </c:pt>
                <c:pt idx="3158">
                  <c:v>44868</c:v>
                </c:pt>
                <c:pt idx="3159">
                  <c:v>44869</c:v>
                </c:pt>
                <c:pt idx="3160">
                  <c:v>44872</c:v>
                </c:pt>
                <c:pt idx="3161">
                  <c:v>44873</c:v>
                </c:pt>
                <c:pt idx="3162">
                  <c:v>44874</c:v>
                </c:pt>
                <c:pt idx="3163">
                  <c:v>44875</c:v>
                </c:pt>
                <c:pt idx="3164">
                  <c:v>44876</c:v>
                </c:pt>
                <c:pt idx="3165">
                  <c:v>44879</c:v>
                </c:pt>
                <c:pt idx="3166">
                  <c:v>44880</c:v>
                </c:pt>
                <c:pt idx="3167">
                  <c:v>44881</c:v>
                </c:pt>
                <c:pt idx="3168">
                  <c:v>44882</c:v>
                </c:pt>
                <c:pt idx="3169">
                  <c:v>44883</c:v>
                </c:pt>
                <c:pt idx="3170">
                  <c:v>44886</c:v>
                </c:pt>
                <c:pt idx="3171">
                  <c:v>44887</c:v>
                </c:pt>
                <c:pt idx="3172">
                  <c:v>44888</c:v>
                </c:pt>
                <c:pt idx="3173">
                  <c:v>44889</c:v>
                </c:pt>
                <c:pt idx="3174">
                  <c:v>44890</c:v>
                </c:pt>
                <c:pt idx="3175">
                  <c:v>44893</c:v>
                </c:pt>
                <c:pt idx="3176">
                  <c:v>44894</c:v>
                </c:pt>
                <c:pt idx="3177">
                  <c:v>44895</c:v>
                </c:pt>
                <c:pt idx="3178">
                  <c:v>44896</c:v>
                </c:pt>
                <c:pt idx="3179">
                  <c:v>44897</c:v>
                </c:pt>
                <c:pt idx="3180">
                  <c:v>44900</c:v>
                </c:pt>
                <c:pt idx="3181">
                  <c:v>44901</c:v>
                </c:pt>
                <c:pt idx="3182">
                  <c:v>44902</c:v>
                </c:pt>
                <c:pt idx="3183">
                  <c:v>44903</c:v>
                </c:pt>
                <c:pt idx="3184">
                  <c:v>44904</c:v>
                </c:pt>
                <c:pt idx="3185">
                  <c:v>44907</c:v>
                </c:pt>
                <c:pt idx="3186">
                  <c:v>44908</c:v>
                </c:pt>
                <c:pt idx="3187">
                  <c:v>44909</c:v>
                </c:pt>
                <c:pt idx="3188">
                  <c:v>44910</c:v>
                </c:pt>
                <c:pt idx="3189">
                  <c:v>44911</c:v>
                </c:pt>
                <c:pt idx="3190">
                  <c:v>44914</c:v>
                </c:pt>
                <c:pt idx="3191">
                  <c:v>44915</c:v>
                </c:pt>
                <c:pt idx="3192">
                  <c:v>44916</c:v>
                </c:pt>
                <c:pt idx="3193">
                  <c:v>44917</c:v>
                </c:pt>
                <c:pt idx="3194">
                  <c:v>44918</c:v>
                </c:pt>
                <c:pt idx="3195">
                  <c:v>44921</c:v>
                </c:pt>
                <c:pt idx="3196">
                  <c:v>44922</c:v>
                </c:pt>
                <c:pt idx="3197">
                  <c:v>44923</c:v>
                </c:pt>
                <c:pt idx="3198">
                  <c:v>44924</c:v>
                </c:pt>
                <c:pt idx="3199">
                  <c:v>44925</c:v>
                </c:pt>
                <c:pt idx="3200">
                  <c:v>44928</c:v>
                </c:pt>
                <c:pt idx="3201">
                  <c:v>44929</c:v>
                </c:pt>
                <c:pt idx="3202">
                  <c:v>44930</c:v>
                </c:pt>
                <c:pt idx="3203">
                  <c:v>44931</c:v>
                </c:pt>
                <c:pt idx="3204">
                  <c:v>44932</c:v>
                </c:pt>
                <c:pt idx="3205">
                  <c:v>44935</c:v>
                </c:pt>
                <c:pt idx="3206">
                  <c:v>44936</c:v>
                </c:pt>
                <c:pt idx="3207">
                  <c:v>44937</c:v>
                </c:pt>
                <c:pt idx="3208">
                  <c:v>44938</c:v>
                </c:pt>
                <c:pt idx="3209">
                  <c:v>44939</c:v>
                </c:pt>
                <c:pt idx="3210">
                  <c:v>44942</c:v>
                </c:pt>
                <c:pt idx="3211">
                  <c:v>44943</c:v>
                </c:pt>
                <c:pt idx="3212">
                  <c:v>44944</c:v>
                </c:pt>
                <c:pt idx="3213">
                  <c:v>44945</c:v>
                </c:pt>
                <c:pt idx="3214">
                  <c:v>44946</c:v>
                </c:pt>
                <c:pt idx="3215">
                  <c:v>44949</c:v>
                </c:pt>
                <c:pt idx="3216">
                  <c:v>44950</c:v>
                </c:pt>
                <c:pt idx="3217">
                  <c:v>44951</c:v>
                </c:pt>
                <c:pt idx="3218">
                  <c:v>44952</c:v>
                </c:pt>
                <c:pt idx="3219">
                  <c:v>44953</c:v>
                </c:pt>
                <c:pt idx="3220">
                  <c:v>44956</c:v>
                </c:pt>
                <c:pt idx="3221">
                  <c:v>44957</c:v>
                </c:pt>
                <c:pt idx="3222">
                  <c:v>44958</c:v>
                </c:pt>
                <c:pt idx="3223">
                  <c:v>44959</c:v>
                </c:pt>
                <c:pt idx="3224">
                  <c:v>44960</c:v>
                </c:pt>
                <c:pt idx="3225">
                  <c:v>44963</c:v>
                </c:pt>
                <c:pt idx="3226">
                  <c:v>44964</c:v>
                </c:pt>
                <c:pt idx="3227">
                  <c:v>44965</c:v>
                </c:pt>
                <c:pt idx="3228">
                  <c:v>44966</c:v>
                </c:pt>
                <c:pt idx="3229">
                  <c:v>44967</c:v>
                </c:pt>
                <c:pt idx="3230">
                  <c:v>44970</c:v>
                </c:pt>
                <c:pt idx="3231">
                  <c:v>44971</c:v>
                </c:pt>
                <c:pt idx="3232">
                  <c:v>44972</c:v>
                </c:pt>
                <c:pt idx="3233">
                  <c:v>44973</c:v>
                </c:pt>
                <c:pt idx="3234">
                  <c:v>44974</c:v>
                </c:pt>
                <c:pt idx="3235">
                  <c:v>44977</c:v>
                </c:pt>
                <c:pt idx="3236">
                  <c:v>44978</c:v>
                </c:pt>
                <c:pt idx="3237">
                  <c:v>44979</c:v>
                </c:pt>
                <c:pt idx="3238">
                  <c:v>44980</c:v>
                </c:pt>
                <c:pt idx="3239">
                  <c:v>44981</c:v>
                </c:pt>
                <c:pt idx="3240">
                  <c:v>44984</c:v>
                </c:pt>
                <c:pt idx="3241">
                  <c:v>44985</c:v>
                </c:pt>
                <c:pt idx="3242">
                  <c:v>44986</c:v>
                </c:pt>
                <c:pt idx="3243">
                  <c:v>44987</c:v>
                </c:pt>
                <c:pt idx="3244">
                  <c:v>44988</c:v>
                </c:pt>
                <c:pt idx="3245">
                  <c:v>44991</c:v>
                </c:pt>
                <c:pt idx="3246">
                  <c:v>44992</c:v>
                </c:pt>
                <c:pt idx="3247">
                  <c:v>44993</c:v>
                </c:pt>
                <c:pt idx="3248">
                  <c:v>44994</c:v>
                </c:pt>
                <c:pt idx="3249">
                  <c:v>44995</c:v>
                </c:pt>
                <c:pt idx="3250">
                  <c:v>44998</c:v>
                </c:pt>
                <c:pt idx="3251">
                  <c:v>44999</c:v>
                </c:pt>
                <c:pt idx="3252">
                  <c:v>45000</c:v>
                </c:pt>
                <c:pt idx="3253">
                  <c:v>45001</c:v>
                </c:pt>
                <c:pt idx="3254">
                  <c:v>45002</c:v>
                </c:pt>
                <c:pt idx="3255">
                  <c:v>45005</c:v>
                </c:pt>
                <c:pt idx="3256">
                  <c:v>45006</c:v>
                </c:pt>
                <c:pt idx="3257">
                  <c:v>45007</c:v>
                </c:pt>
                <c:pt idx="3258">
                  <c:v>45008</c:v>
                </c:pt>
                <c:pt idx="3259">
                  <c:v>45009</c:v>
                </c:pt>
                <c:pt idx="3260">
                  <c:v>45012</c:v>
                </c:pt>
                <c:pt idx="3261">
                  <c:v>45013</c:v>
                </c:pt>
                <c:pt idx="3262">
                  <c:v>45014</c:v>
                </c:pt>
                <c:pt idx="3263">
                  <c:v>45015</c:v>
                </c:pt>
                <c:pt idx="3264">
                  <c:v>45016</c:v>
                </c:pt>
                <c:pt idx="3265">
                  <c:v>45019</c:v>
                </c:pt>
                <c:pt idx="3266">
                  <c:v>45020</c:v>
                </c:pt>
                <c:pt idx="3267">
                  <c:v>45021</c:v>
                </c:pt>
                <c:pt idx="3268">
                  <c:v>45022</c:v>
                </c:pt>
                <c:pt idx="3269">
                  <c:v>45023</c:v>
                </c:pt>
                <c:pt idx="3270">
                  <c:v>45026</c:v>
                </c:pt>
                <c:pt idx="3271">
                  <c:v>45027</c:v>
                </c:pt>
                <c:pt idx="3272">
                  <c:v>45028</c:v>
                </c:pt>
                <c:pt idx="3273">
                  <c:v>45029</c:v>
                </c:pt>
                <c:pt idx="3274">
                  <c:v>45030</c:v>
                </c:pt>
                <c:pt idx="3275">
                  <c:v>45033</c:v>
                </c:pt>
                <c:pt idx="3276">
                  <c:v>45034</c:v>
                </c:pt>
                <c:pt idx="3277">
                  <c:v>45035</c:v>
                </c:pt>
                <c:pt idx="3278">
                  <c:v>45036</c:v>
                </c:pt>
                <c:pt idx="3279">
                  <c:v>45037</c:v>
                </c:pt>
                <c:pt idx="3280">
                  <c:v>45040</c:v>
                </c:pt>
                <c:pt idx="3281">
                  <c:v>45041</c:v>
                </c:pt>
                <c:pt idx="3282">
                  <c:v>45042</c:v>
                </c:pt>
                <c:pt idx="3283">
                  <c:v>45043</c:v>
                </c:pt>
                <c:pt idx="3284">
                  <c:v>45044</c:v>
                </c:pt>
                <c:pt idx="3285">
                  <c:v>45047</c:v>
                </c:pt>
                <c:pt idx="3286">
                  <c:v>45048</c:v>
                </c:pt>
                <c:pt idx="3287">
                  <c:v>45049</c:v>
                </c:pt>
                <c:pt idx="3288">
                  <c:v>45050</c:v>
                </c:pt>
                <c:pt idx="3289">
                  <c:v>45051</c:v>
                </c:pt>
                <c:pt idx="3290">
                  <c:v>45054</c:v>
                </c:pt>
                <c:pt idx="3291">
                  <c:v>45055</c:v>
                </c:pt>
                <c:pt idx="3292">
                  <c:v>45056</c:v>
                </c:pt>
                <c:pt idx="3293">
                  <c:v>45057</c:v>
                </c:pt>
                <c:pt idx="3294">
                  <c:v>45058</c:v>
                </c:pt>
                <c:pt idx="3295">
                  <c:v>45061</c:v>
                </c:pt>
                <c:pt idx="3296">
                  <c:v>45062</c:v>
                </c:pt>
                <c:pt idx="3297">
                  <c:v>45063</c:v>
                </c:pt>
                <c:pt idx="3298">
                  <c:v>45064</c:v>
                </c:pt>
                <c:pt idx="3299">
                  <c:v>45065</c:v>
                </c:pt>
                <c:pt idx="3300">
                  <c:v>45068</c:v>
                </c:pt>
                <c:pt idx="3301">
                  <c:v>45069</c:v>
                </c:pt>
                <c:pt idx="3302">
                  <c:v>45070</c:v>
                </c:pt>
                <c:pt idx="3303">
                  <c:v>45071</c:v>
                </c:pt>
                <c:pt idx="3304">
                  <c:v>45072</c:v>
                </c:pt>
                <c:pt idx="3305">
                  <c:v>45075</c:v>
                </c:pt>
                <c:pt idx="3306">
                  <c:v>45076</c:v>
                </c:pt>
                <c:pt idx="3307">
                  <c:v>45077</c:v>
                </c:pt>
                <c:pt idx="3308">
                  <c:v>45078</c:v>
                </c:pt>
                <c:pt idx="3309">
                  <c:v>45079</c:v>
                </c:pt>
                <c:pt idx="3310">
                  <c:v>45082</c:v>
                </c:pt>
                <c:pt idx="3311">
                  <c:v>45083</c:v>
                </c:pt>
                <c:pt idx="3312">
                  <c:v>45084</c:v>
                </c:pt>
                <c:pt idx="3313">
                  <c:v>45085</c:v>
                </c:pt>
                <c:pt idx="3314">
                  <c:v>45086</c:v>
                </c:pt>
                <c:pt idx="3315">
                  <c:v>45089</c:v>
                </c:pt>
                <c:pt idx="3316">
                  <c:v>45090</c:v>
                </c:pt>
                <c:pt idx="3317">
                  <c:v>45091</c:v>
                </c:pt>
                <c:pt idx="3318">
                  <c:v>45092</c:v>
                </c:pt>
                <c:pt idx="3319">
                  <c:v>45093</c:v>
                </c:pt>
                <c:pt idx="3320">
                  <c:v>45096</c:v>
                </c:pt>
                <c:pt idx="3321">
                  <c:v>45097</c:v>
                </c:pt>
                <c:pt idx="3322">
                  <c:v>45098</c:v>
                </c:pt>
                <c:pt idx="3323">
                  <c:v>45099</c:v>
                </c:pt>
                <c:pt idx="3324">
                  <c:v>45100</c:v>
                </c:pt>
                <c:pt idx="3325">
                  <c:v>45103</c:v>
                </c:pt>
                <c:pt idx="3326">
                  <c:v>45104</c:v>
                </c:pt>
                <c:pt idx="3327">
                  <c:v>45105</c:v>
                </c:pt>
                <c:pt idx="3328">
                  <c:v>45106</c:v>
                </c:pt>
                <c:pt idx="3329">
                  <c:v>45107</c:v>
                </c:pt>
                <c:pt idx="3330">
                  <c:v>45110</c:v>
                </c:pt>
                <c:pt idx="3331">
                  <c:v>45111</c:v>
                </c:pt>
                <c:pt idx="3332">
                  <c:v>45112</c:v>
                </c:pt>
                <c:pt idx="3333">
                  <c:v>45113</c:v>
                </c:pt>
                <c:pt idx="3334">
                  <c:v>45114</c:v>
                </c:pt>
                <c:pt idx="3335">
                  <c:v>45117</c:v>
                </c:pt>
                <c:pt idx="3336">
                  <c:v>45118</c:v>
                </c:pt>
                <c:pt idx="3337">
                  <c:v>45119</c:v>
                </c:pt>
                <c:pt idx="3338">
                  <c:v>45120</c:v>
                </c:pt>
                <c:pt idx="3339">
                  <c:v>45121</c:v>
                </c:pt>
                <c:pt idx="3340">
                  <c:v>45124</c:v>
                </c:pt>
                <c:pt idx="3341">
                  <c:v>45125</c:v>
                </c:pt>
                <c:pt idx="3342">
                  <c:v>45126</c:v>
                </c:pt>
                <c:pt idx="3343">
                  <c:v>45127</c:v>
                </c:pt>
                <c:pt idx="3344">
                  <c:v>45128</c:v>
                </c:pt>
                <c:pt idx="3345">
                  <c:v>45131</c:v>
                </c:pt>
                <c:pt idx="3346">
                  <c:v>45132</c:v>
                </c:pt>
                <c:pt idx="3347">
                  <c:v>45133</c:v>
                </c:pt>
                <c:pt idx="3348">
                  <c:v>45134</c:v>
                </c:pt>
                <c:pt idx="3349">
                  <c:v>45135</c:v>
                </c:pt>
                <c:pt idx="3350">
                  <c:v>45138</c:v>
                </c:pt>
                <c:pt idx="3351">
                  <c:v>45139</c:v>
                </c:pt>
                <c:pt idx="3352">
                  <c:v>45140</c:v>
                </c:pt>
                <c:pt idx="3353">
                  <c:v>45141</c:v>
                </c:pt>
                <c:pt idx="3354">
                  <c:v>45142</c:v>
                </c:pt>
                <c:pt idx="3355">
                  <c:v>45145</c:v>
                </c:pt>
                <c:pt idx="3356">
                  <c:v>45146</c:v>
                </c:pt>
                <c:pt idx="3357">
                  <c:v>45147</c:v>
                </c:pt>
                <c:pt idx="3358">
                  <c:v>45148</c:v>
                </c:pt>
                <c:pt idx="3359">
                  <c:v>45149</c:v>
                </c:pt>
                <c:pt idx="3360">
                  <c:v>45152</c:v>
                </c:pt>
                <c:pt idx="3361">
                  <c:v>45153</c:v>
                </c:pt>
                <c:pt idx="3362">
                  <c:v>45154</c:v>
                </c:pt>
                <c:pt idx="3363">
                  <c:v>45155</c:v>
                </c:pt>
                <c:pt idx="3364">
                  <c:v>45156</c:v>
                </c:pt>
                <c:pt idx="3365">
                  <c:v>45159</c:v>
                </c:pt>
                <c:pt idx="3366">
                  <c:v>45160</c:v>
                </c:pt>
                <c:pt idx="3367">
                  <c:v>45161</c:v>
                </c:pt>
                <c:pt idx="3368">
                  <c:v>45162</c:v>
                </c:pt>
                <c:pt idx="3369">
                  <c:v>45163</c:v>
                </c:pt>
                <c:pt idx="3370">
                  <c:v>45166</c:v>
                </c:pt>
                <c:pt idx="3371">
                  <c:v>45167</c:v>
                </c:pt>
                <c:pt idx="3372">
                  <c:v>45168</c:v>
                </c:pt>
                <c:pt idx="3373">
                  <c:v>45169</c:v>
                </c:pt>
                <c:pt idx="3374">
                  <c:v>45170</c:v>
                </c:pt>
                <c:pt idx="3375">
                  <c:v>45173</c:v>
                </c:pt>
                <c:pt idx="3376">
                  <c:v>45174</c:v>
                </c:pt>
                <c:pt idx="3377">
                  <c:v>45175</c:v>
                </c:pt>
                <c:pt idx="3378">
                  <c:v>45176</c:v>
                </c:pt>
                <c:pt idx="3379">
                  <c:v>45177</c:v>
                </c:pt>
                <c:pt idx="3380">
                  <c:v>45180</c:v>
                </c:pt>
                <c:pt idx="3381">
                  <c:v>45181</c:v>
                </c:pt>
                <c:pt idx="3382">
                  <c:v>45182</c:v>
                </c:pt>
                <c:pt idx="3383">
                  <c:v>45183</c:v>
                </c:pt>
                <c:pt idx="3384">
                  <c:v>45184</c:v>
                </c:pt>
                <c:pt idx="3385">
                  <c:v>45187</c:v>
                </c:pt>
                <c:pt idx="3386">
                  <c:v>45188</c:v>
                </c:pt>
                <c:pt idx="3387">
                  <c:v>45189</c:v>
                </c:pt>
                <c:pt idx="3388">
                  <c:v>45190</c:v>
                </c:pt>
                <c:pt idx="3389">
                  <c:v>45191</c:v>
                </c:pt>
                <c:pt idx="3390">
                  <c:v>45194</c:v>
                </c:pt>
                <c:pt idx="3391">
                  <c:v>45195</c:v>
                </c:pt>
                <c:pt idx="3392">
                  <c:v>45196</c:v>
                </c:pt>
                <c:pt idx="3393">
                  <c:v>45197</c:v>
                </c:pt>
                <c:pt idx="3394">
                  <c:v>45198</c:v>
                </c:pt>
                <c:pt idx="3395">
                  <c:v>45201</c:v>
                </c:pt>
                <c:pt idx="3396">
                  <c:v>45202</c:v>
                </c:pt>
                <c:pt idx="3397">
                  <c:v>45203</c:v>
                </c:pt>
                <c:pt idx="3398">
                  <c:v>45204</c:v>
                </c:pt>
                <c:pt idx="3399">
                  <c:v>45205</c:v>
                </c:pt>
                <c:pt idx="3400">
                  <c:v>45208</c:v>
                </c:pt>
                <c:pt idx="3401">
                  <c:v>45209</c:v>
                </c:pt>
                <c:pt idx="3402">
                  <c:v>45210</c:v>
                </c:pt>
                <c:pt idx="3403">
                  <c:v>45211</c:v>
                </c:pt>
                <c:pt idx="3404">
                  <c:v>45212</c:v>
                </c:pt>
                <c:pt idx="3405">
                  <c:v>45215</c:v>
                </c:pt>
                <c:pt idx="3406">
                  <c:v>45216</c:v>
                </c:pt>
                <c:pt idx="3407">
                  <c:v>45217</c:v>
                </c:pt>
                <c:pt idx="3408">
                  <c:v>45218</c:v>
                </c:pt>
                <c:pt idx="3409">
                  <c:v>45219</c:v>
                </c:pt>
                <c:pt idx="3410">
                  <c:v>45222</c:v>
                </c:pt>
                <c:pt idx="3411">
                  <c:v>45223</c:v>
                </c:pt>
                <c:pt idx="3412">
                  <c:v>45224</c:v>
                </c:pt>
                <c:pt idx="3413">
                  <c:v>45225</c:v>
                </c:pt>
                <c:pt idx="3414">
                  <c:v>45226</c:v>
                </c:pt>
                <c:pt idx="3415">
                  <c:v>45229</c:v>
                </c:pt>
                <c:pt idx="3416">
                  <c:v>45230</c:v>
                </c:pt>
                <c:pt idx="3417">
                  <c:v>45231</c:v>
                </c:pt>
                <c:pt idx="3418">
                  <c:v>45232</c:v>
                </c:pt>
                <c:pt idx="3419">
                  <c:v>45233</c:v>
                </c:pt>
                <c:pt idx="3420">
                  <c:v>45236</c:v>
                </c:pt>
                <c:pt idx="3421">
                  <c:v>45237</c:v>
                </c:pt>
                <c:pt idx="3422">
                  <c:v>45238</c:v>
                </c:pt>
                <c:pt idx="3423">
                  <c:v>45239</c:v>
                </c:pt>
                <c:pt idx="3424">
                  <c:v>45240</c:v>
                </c:pt>
                <c:pt idx="3425">
                  <c:v>45243</c:v>
                </c:pt>
                <c:pt idx="3426">
                  <c:v>45244</c:v>
                </c:pt>
                <c:pt idx="3427">
                  <c:v>45245</c:v>
                </c:pt>
                <c:pt idx="3428">
                  <c:v>45246</c:v>
                </c:pt>
                <c:pt idx="3429">
                  <c:v>45247</c:v>
                </c:pt>
                <c:pt idx="3430">
                  <c:v>45250</c:v>
                </c:pt>
                <c:pt idx="3431">
                  <c:v>45251</c:v>
                </c:pt>
                <c:pt idx="3432">
                  <c:v>45252</c:v>
                </c:pt>
                <c:pt idx="3433">
                  <c:v>45253</c:v>
                </c:pt>
                <c:pt idx="3434">
                  <c:v>45254</c:v>
                </c:pt>
                <c:pt idx="3435">
                  <c:v>45257</c:v>
                </c:pt>
                <c:pt idx="3436">
                  <c:v>45258</c:v>
                </c:pt>
                <c:pt idx="3437">
                  <c:v>45259</c:v>
                </c:pt>
                <c:pt idx="3438">
                  <c:v>45260</c:v>
                </c:pt>
                <c:pt idx="3439">
                  <c:v>45261</c:v>
                </c:pt>
                <c:pt idx="3440">
                  <c:v>45264</c:v>
                </c:pt>
                <c:pt idx="3441">
                  <c:v>45265</c:v>
                </c:pt>
                <c:pt idx="3442">
                  <c:v>45266</c:v>
                </c:pt>
                <c:pt idx="3443">
                  <c:v>45267</c:v>
                </c:pt>
                <c:pt idx="3444">
                  <c:v>45268</c:v>
                </c:pt>
                <c:pt idx="3445">
                  <c:v>45271</c:v>
                </c:pt>
                <c:pt idx="3446">
                  <c:v>45272</c:v>
                </c:pt>
                <c:pt idx="3447">
                  <c:v>45273</c:v>
                </c:pt>
                <c:pt idx="3448">
                  <c:v>45274</c:v>
                </c:pt>
                <c:pt idx="3449">
                  <c:v>45275</c:v>
                </c:pt>
                <c:pt idx="3450">
                  <c:v>45278</c:v>
                </c:pt>
                <c:pt idx="3451">
                  <c:v>45279</c:v>
                </c:pt>
                <c:pt idx="3452">
                  <c:v>45280</c:v>
                </c:pt>
                <c:pt idx="3453">
                  <c:v>45281</c:v>
                </c:pt>
                <c:pt idx="3454">
                  <c:v>45282</c:v>
                </c:pt>
                <c:pt idx="3455">
                  <c:v>45285</c:v>
                </c:pt>
                <c:pt idx="3456">
                  <c:v>45286</c:v>
                </c:pt>
                <c:pt idx="3457">
                  <c:v>45287</c:v>
                </c:pt>
                <c:pt idx="3458">
                  <c:v>45288</c:v>
                </c:pt>
                <c:pt idx="3459">
                  <c:v>45289</c:v>
                </c:pt>
                <c:pt idx="3460">
                  <c:v>45292</c:v>
                </c:pt>
                <c:pt idx="3461">
                  <c:v>45293</c:v>
                </c:pt>
                <c:pt idx="3462">
                  <c:v>45294</c:v>
                </c:pt>
                <c:pt idx="3463">
                  <c:v>45295</c:v>
                </c:pt>
                <c:pt idx="3464">
                  <c:v>45296</c:v>
                </c:pt>
                <c:pt idx="3465">
                  <c:v>45299</c:v>
                </c:pt>
                <c:pt idx="3466">
                  <c:v>45300</c:v>
                </c:pt>
                <c:pt idx="3467">
                  <c:v>45301</c:v>
                </c:pt>
                <c:pt idx="3468">
                  <c:v>45302</c:v>
                </c:pt>
                <c:pt idx="3469">
                  <c:v>45303</c:v>
                </c:pt>
                <c:pt idx="3470">
                  <c:v>45306</c:v>
                </c:pt>
                <c:pt idx="3471">
                  <c:v>45307</c:v>
                </c:pt>
                <c:pt idx="3472">
                  <c:v>45308</c:v>
                </c:pt>
                <c:pt idx="3473">
                  <c:v>45309</c:v>
                </c:pt>
                <c:pt idx="3474">
                  <c:v>45310</c:v>
                </c:pt>
                <c:pt idx="3475">
                  <c:v>45313</c:v>
                </c:pt>
                <c:pt idx="3476">
                  <c:v>45314</c:v>
                </c:pt>
                <c:pt idx="3477">
                  <c:v>45315</c:v>
                </c:pt>
                <c:pt idx="3478">
                  <c:v>45316</c:v>
                </c:pt>
                <c:pt idx="3479">
                  <c:v>45317</c:v>
                </c:pt>
                <c:pt idx="3480">
                  <c:v>45320</c:v>
                </c:pt>
                <c:pt idx="3481">
                  <c:v>45321</c:v>
                </c:pt>
                <c:pt idx="3482">
                  <c:v>45322</c:v>
                </c:pt>
                <c:pt idx="3483">
                  <c:v>45323</c:v>
                </c:pt>
                <c:pt idx="3484">
                  <c:v>45324</c:v>
                </c:pt>
                <c:pt idx="3485">
                  <c:v>45327</c:v>
                </c:pt>
                <c:pt idx="3486">
                  <c:v>45328</c:v>
                </c:pt>
                <c:pt idx="3487">
                  <c:v>45329</c:v>
                </c:pt>
                <c:pt idx="3488">
                  <c:v>45330</c:v>
                </c:pt>
                <c:pt idx="3489">
                  <c:v>45331</c:v>
                </c:pt>
                <c:pt idx="3490">
                  <c:v>45334</c:v>
                </c:pt>
                <c:pt idx="3491">
                  <c:v>45335</c:v>
                </c:pt>
                <c:pt idx="3492">
                  <c:v>45336</c:v>
                </c:pt>
                <c:pt idx="3493">
                  <c:v>45337</c:v>
                </c:pt>
                <c:pt idx="3494">
                  <c:v>45338</c:v>
                </c:pt>
                <c:pt idx="3495">
                  <c:v>45341</c:v>
                </c:pt>
                <c:pt idx="3496">
                  <c:v>45342</c:v>
                </c:pt>
                <c:pt idx="3497">
                  <c:v>45343</c:v>
                </c:pt>
                <c:pt idx="3498">
                  <c:v>45344</c:v>
                </c:pt>
                <c:pt idx="3499">
                  <c:v>45345</c:v>
                </c:pt>
                <c:pt idx="3500">
                  <c:v>45348</c:v>
                </c:pt>
                <c:pt idx="3501">
                  <c:v>45349</c:v>
                </c:pt>
                <c:pt idx="3502">
                  <c:v>45350</c:v>
                </c:pt>
                <c:pt idx="3503">
                  <c:v>45351</c:v>
                </c:pt>
                <c:pt idx="3504">
                  <c:v>45352</c:v>
                </c:pt>
                <c:pt idx="3505">
                  <c:v>45355</c:v>
                </c:pt>
                <c:pt idx="3506">
                  <c:v>45356</c:v>
                </c:pt>
                <c:pt idx="3507">
                  <c:v>45357</c:v>
                </c:pt>
                <c:pt idx="3508">
                  <c:v>45358</c:v>
                </c:pt>
                <c:pt idx="3509">
                  <c:v>45359</c:v>
                </c:pt>
                <c:pt idx="3510">
                  <c:v>45362</c:v>
                </c:pt>
                <c:pt idx="3511">
                  <c:v>45363</c:v>
                </c:pt>
                <c:pt idx="3512">
                  <c:v>45364</c:v>
                </c:pt>
                <c:pt idx="3513">
                  <c:v>45365</c:v>
                </c:pt>
                <c:pt idx="3514">
                  <c:v>45366</c:v>
                </c:pt>
                <c:pt idx="3515">
                  <c:v>45369</c:v>
                </c:pt>
                <c:pt idx="3516">
                  <c:v>45370</c:v>
                </c:pt>
                <c:pt idx="3517">
                  <c:v>45371</c:v>
                </c:pt>
                <c:pt idx="3518">
                  <c:v>45372</c:v>
                </c:pt>
                <c:pt idx="3519">
                  <c:v>45373</c:v>
                </c:pt>
                <c:pt idx="3520">
                  <c:v>45376</c:v>
                </c:pt>
                <c:pt idx="3521">
                  <c:v>45377</c:v>
                </c:pt>
                <c:pt idx="3522">
                  <c:v>45378</c:v>
                </c:pt>
                <c:pt idx="3523">
                  <c:v>45379</c:v>
                </c:pt>
                <c:pt idx="3524">
                  <c:v>45383</c:v>
                </c:pt>
                <c:pt idx="3525">
                  <c:v>45384</c:v>
                </c:pt>
                <c:pt idx="3526">
                  <c:v>45385</c:v>
                </c:pt>
                <c:pt idx="3527">
                  <c:v>45386</c:v>
                </c:pt>
                <c:pt idx="3528">
                  <c:v>45387</c:v>
                </c:pt>
                <c:pt idx="3529">
                  <c:v>45390</c:v>
                </c:pt>
                <c:pt idx="3530">
                  <c:v>45391</c:v>
                </c:pt>
                <c:pt idx="3531">
                  <c:v>45392</c:v>
                </c:pt>
                <c:pt idx="3532">
                  <c:v>45393</c:v>
                </c:pt>
                <c:pt idx="3533">
                  <c:v>45394</c:v>
                </c:pt>
                <c:pt idx="3534">
                  <c:v>45397</c:v>
                </c:pt>
                <c:pt idx="3535">
                  <c:v>45398</c:v>
                </c:pt>
                <c:pt idx="3536">
                  <c:v>45399</c:v>
                </c:pt>
                <c:pt idx="3537">
                  <c:v>45400</c:v>
                </c:pt>
                <c:pt idx="3538">
                  <c:v>45401</c:v>
                </c:pt>
                <c:pt idx="3539">
                  <c:v>45404</c:v>
                </c:pt>
                <c:pt idx="3540">
                  <c:v>45405</c:v>
                </c:pt>
                <c:pt idx="3541">
                  <c:v>45406</c:v>
                </c:pt>
                <c:pt idx="3542">
                  <c:v>45407</c:v>
                </c:pt>
                <c:pt idx="3543">
                  <c:v>45408</c:v>
                </c:pt>
                <c:pt idx="3544">
                  <c:v>45411</c:v>
                </c:pt>
                <c:pt idx="3545">
                  <c:v>45412</c:v>
                </c:pt>
                <c:pt idx="3546">
                  <c:v>45414</c:v>
                </c:pt>
                <c:pt idx="3547">
                  <c:v>45415</c:v>
                </c:pt>
                <c:pt idx="3548">
                  <c:v>45418</c:v>
                </c:pt>
                <c:pt idx="3549">
                  <c:v>45419</c:v>
                </c:pt>
                <c:pt idx="3550">
                  <c:v>45420</c:v>
                </c:pt>
                <c:pt idx="3551">
                  <c:v>45422</c:v>
                </c:pt>
                <c:pt idx="3552">
                  <c:v>45425</c:v>
                </c:pt>
                <c:pt idx="3553">
                  <c:v>45426</c:v>
                </c:pt>
                <c:pt idx="3554">
                  <c:v>45427</c:v>
                </c:pt>
                <c:pt idx="3555">
                  <c:v>45428</c:v>
                </c:pt>
                <c:pt idx="3556">
                  <c:v>45429</c:v>
                </c:pt>
                <c:pt idx="3557">
                  <c:v>45432</c:v>
                </c:pt>
                <c:pt idx="3558">
                  <c:v>45433</c:v>
                </c:pt>
                <c:pt idx="3559">
                  <c:v>45434</c:v>
                </c:pt>
                <c:pt idx="3560">
                  <c:v>45435</c:v>
                </c:pt>
                <c:pt idx="3561">
                  <c:v>45436</c:v>
                </c:pt>
                <c:pt idx="3562">
                  <c:v>45439</c:v>
                </c:pt>
                <c:pt idx="3563">
                  <c:v>45440</c:v>
                </c:pt>
                <c:pt idx="3564">
                  <c:v>45441</c:v>
                </c:pt>
                <c:pt idx="3565">
                  <c:v>45442</c:v>
                </c:pt>
                <c:pt idx="3566">
                  <c:v>45443</c:v>
                </c:pt>
                <c:pt idx="3567">
                  <c:v>45446</c:v>
                </c:pt>
                <c:pt idx="3568">
                  <c:v>45447</c:v>
                </c:pt>
                <c:pt idx="3569">
                  <c:v>45448</c:v>
                </c:pt>
                <c:pt idx="3570">
                  <c:v>45449</c:v>
                </c:pt>
                <c:pt idx="3571">
                  <c:v>45450</c:v>
                </c:pt>
                <c:pt idx="3572">
                  <c:v>45453</c:v>
                </c:pt>
                <c:pt idx="3573">
                  <c:v>45454</c:v>
                </c:pt>
                <c:pt idx="3574">
                  <c:v>45455</c:v>
                </c:pt>
                <c:pt idx="3575">
                  <c:v>45456</c:v>
                </c:pt>
                <c:pt idx="3576">
                  <c:v>45457</c:v>
                </c:pt>
                <c:pt idx="3577">
                  <c:v>45460</c:v>
                </c:pt>
                <c:pt idx="3578">
                  <c:v>45461</c:v>
                </c:pt>
                <c:pt idx="3579">
                  <c:v>45462</c:v>
                </c:pt>
                <c:pt idx="3580">
                  <c:v>45463</c:v>
                </c:pt>
                <c:pt idx="3581">
                  <c:v>45464</c:v>
                </c:pt>
                <c:pt idx="3582">
                  <c:v>45467</c:v>
                </c:pt>
                <c:pt idx="3583">
                  <c:v>45468</c:v>
                </c:pt>
                <c:pt idx="3584">
                  <c:v>45469</c:v>
                </c:pt>
                <c:pt idx="3585">
                  <c:v>45470</c:v>
                </c:pt>
                <c:pt idx="3586">
                  <c:v>45471</c:v>
                </c:pt>
                <c:pt idx="3587">
                  <c:v>45474</c:v>
                </c:pt>
                <c:pt idx="3588">
                  <c:v>45475</c:v>
                </c:pt>
                <c:pt idx="3589">
                  <c:v>45476</c:v>
                </c:pt>
                <c:pt idx="3590">
                  <c:v>45477</c:v>
                </c:pt>
                <c:pt idx="3591">
                  <c:v>45478</c:v>
                </c:pt>
                <c:pt idx="3592">
                  <c:v>45481</c:v>
                </c:pt>
                <c:pt idx="3593">
                  <c:v>45482</c:v>
                </c:pt>
                <c:pt idx="3594">
                  <c:v>45483</c:v>
                </c:pt>
                <c:pt idx="3595">
                  <c:v>45484</c:v>
                </c:pt>
                <c:pt idx="3596">
                  <c:v>45485</c:v>
                </c:pt>
                <c:pt idx="3597">
                  <c:v>45488</c:v>
                </c:pt>
                <c:pt idx="3598">
                  <c:v>45489</c:v>
                </c:pt>
                <c:pt idx="3599">
                  <c:v>45490</c:v>
                </c:pt>
                <c:pt idx="3600">
                  <c:v>45491</c:v>
                </c:pt>
                <c:pt idx="3601">
                  <c:v>45492</c:v>
                </c:pt>
                <c:pt idx="3602">
                  <c:v>45495</c:v>
                </c:pt>
                <c:pt idx="3603">
                  <c:v>45496</c:v>
                </c:pt>
                <c:pt idx="3604">
                  <c:v>45497</c:v>
                </c:pt>
                <c:pt idx="3605">
                  <c:v>45498</c:v>
                </c:pt>
                <c:pt idx="3606">
                  <c:v>45499</c:v>
                </c:pt>
                <c:pt idx="3607">
                  <c:v>45502</c:v>
                </c:pt>
                <c:pt idx="3608">
                  <c:v>45503</c:v>
                </c:pt>
                <c:pt idx="3609">
                  <c:v>45504</c:v>
                </c:pt>
                <c:pt idx="3610">
                  <c:v>45505</c:v>
                </c:pt>
                <c:pt idx="3611">
                  <c:v>45506</c:v>
                </c:pt>
                <c:pt idx="3612">
                  <c:v>45509</c:v>
                </c:pt>
                <c:pt idx="3613">
                  <c:v>45510</c:v>
                </c:pt>
                <c:pt idx="3614">
                  <c:v>45511</c:v>
                </c:pt>
                <c:pt idx="3615">
                  <c:v>45512</c:v>
                </c:pt>
                <c:pt idx="3616">
                  <c:v>45513</c:v>
                </c:pt>
                <c:pt idx="3617">
                  <c:v>45516</c:v>
                </c:pt>
                <c:pt idx="3618">
                  <c:v>45517</c:v>
                </c:pt>
                <c:pt idx="3619">
                  <c:v>45518</c:v>
                </c:pt>
                <c:pt idx="3620">
                  <c:v>45519</c:v>
                </c:pt>
                <c:pt idx="3621">
                  <c:v>45520</c:v>
                </c:pt>
                <c:pt idx="3622">
                  <c:v>45523</c:v>
                </c:pt>
                <c:pt idx="3623">
                  <c:v>45524</c:v>
                </c:pt>
                <c:pt idx="3624">
                  <c:v>45525</c:v>
                </c:pt>
                <c:pt idx="3625">
                  <c:v>45526</c:v>
                </c:pt>
                <c:pt idx="3626">
                  <c:v>45527</c:v>
                </c:pt>
                <c:pt idx="3627">
                  <c:v>45530</c:v>
                </c:pt>
                <c:pt idx="3628">
                  <c:v>45531</c:v>
                </c:pt>
                <c:pt idx="3629">
                  <c:v>45532</c:v>
                </c:pt>
                <c:pt idx="3630">
                  <c:v>45533</c:v>
                </c:pt>
                <c:pt idx="3631">
                  <c:v>45534</c:v>
                </c:pt>
                <c:pt idx="3632">
                  <c:v>45537</c:v>
                </c:pt>
                <c:pt idx="3633">
                  <c:v>45538</c:v>
                </c:pt>
                <c:pt idx="3634">
                  <c:v>45539</c:v>
                </c:pt>
                <c:pt idx="3635">
                  <c:v>45540</c:v>
                </c:pt>
                <c:pt idx="3636">
                  <c:v>45541</c:v>
                </c:pt>
                <c:pt idx="3637">
                  <c:v>45544</c:v>
                </c:pt>
                <c:pt idx="3638">
                  <c:v>45545</c:v>
                </c:pt>
                <c:pt idx="3639">
                  <c:v>45546</c:v>
                </c:pt>
                <c:pt idx="3640">
                  <c:v>45547</c:v>
                </c:pt>
                <c:pt idx="3641">
                  <c:v>45548</c:v>
                </c:pt>
                <c:pt idx="3642">
                  <c:v>45551</c:v>
                </c:pt>
                <c:pt idx="3643">
                  <c:v>45552</c:v>
                </c:pt>
                <c:pt idx="3644">
                  <c:v>45553</c:v>
                </c:pt>
                <c:pt idx="3645">
                  <c:v>45554</c:v>
                </c:pt>
                <c:pt idx="3646">
                  <c:v>45555</c:v>
                </c:pt>
                <c:pt idx="3647">
                  <c:v>45558</c:v>
                </c:pt>
                <c:pt idx="3648">
                  <c:v>45559</c:v>
                </c:pt>
                <c:pt idx="3649">
                  <c:v>45560</c:v>
                </c:pt>
                <c:pt idx="3650">
                  <c:v>45561</c:v>
                </c:pt>
                <c:pt idx="3651">
                  <c:v>45562</c:v>
                </c:pt>
                <c:pt idx="3652">
                  <c:v>45565</c:v>
                </c:pt>
                <c:pt idx="3653">
                  <c:v>45566</c:v>
                </c:pt>
                <c:pt idx="3654">
                  <c:v>45567</c:v>
                </c:pt>
                <c:pt idx="3655">
                  <c:v>45568</c:v>
                </c:pt>
                <c:pt idx="3656">
                  <c:v>45569</c:v>
                </c:pt>
              </c:numCache>
            </c:numRef>
          </c:cat>
          <c:val>
            <c:numRef>
              <c:f>'Zinssätze 10jährige'!$B$2:$B$3658</c:f>
              <c:numCache>
                <c:formatCode>General</c:formatCode>
                <c:ptCount val="3657"/>
                <c:pt idx="0">
                  <c:v>1.345</c:v>
                </c:pt>
                <c:pt idx="1">
                  <c:v>1.2749999999999999</c:v>
                </c:pt>
                <c:pt idx="2">
                  <c:v>1.335</c:v>
                </c:pt>
                <c:pt idx="3">
                  <c:v>1.375</c:v>
                </c:pt>
                <c:pt idx="4">
                  <c:v>1.425</c:v>
                </c:pt>
                <c:pt idx="5">
                  <c:v>1.4550000000000001</c:v>
                </c:pt>
                <c:pt idx="6">
                  <c:v>1.4350000000000001</c:v>
                </c:pt>
                <c:pt idx="7">
                  <c:v>1.4750000000000001</c:v>
                </c:pt>
                <c:pt idx="8">
                  <c:v>1.5149999999999999</c:v>
                </c:pt>
                <c:pt idx="9">
                  <c:v>1.585</c:v>
                </c:pt>
                <c:pt idx="10">
                  <c:v>1.615</c:v>
                </c:pt>
                <c:pt idx="11">
                  <c:v>1.5649999999999999</c:v>
                </c:pt>
                <c:pt idx="12">
                  <c:v>1.595</c:v>
                </c:pt>
                <c:pt idx="13">
                  <c:v>1.5549999999999999</c:v>
                </c:pt>
                <c:pt idx="14">
                  <c:v>1.5549999999999999</c:v>
                </c:pt>
                <c:pt idx="15">
                  <c:v>1.575</c:v>
                </c:pt>
                <c:pt idx="16">
                  <c:v>1.5249999999999999</c:v>
                </c:pt>
                <c:pt idx="17">
                  <c:v>1.4550000000000001</c:v>
                </c:pt>
                <c:pt idx="18">
                  <c:v>1.4650000000000001</c:v>
                </c:pt>
                <c:pt idx="19">
                  <c:v>1.4950000000000001</c:v>
                </c:pt>
                <c:pt idx="20">
                  <c:v>1.4450000000000001</c:v>
                </c:pt>
                <c:pt idx="21">
                  <c:v>1.405</c:v>
                </c:pt>
                <c:pt idx="22">
                  <c:v>1.4350000000000001</c:v>
                </c:pt>
                <c:pt idx="23">
                  <c:v>1.4650000000000001</c:v>
                </c:pt>
                <c:pt idx="24">
                  <c:v>1.5049999999999999</c:v>
                </c:pt>
                <c:pt idx="25">
                  <c:v>1.4950000000000001</c:v>
                </c:pt>
                <c:pt idx="26">
                  <c:v>1.5049999999999999</c:v>
                </c:pt>
                <c:pt idx="27">
                  <c:v>1.4950000000000001</c:v>
                </c:pt>
                <c:pt idx="28">
                  <c:v>1.5549999999999999</c:v>
                </c:pt>
                <c:pt idx="29">
                  <c:v>1.5049999999999999</c:v>
                </c:pt>
                <c:pt idx="30">
                  <c:v>1.4950000000000001</c:v>
                </c:pt>
                <c:pt idx="31">
                  <c:v>1.4350000000000001</c:v>
                </c:pt>
                <c:pt idx="32">
                  <c:v>1.4550000000000001</c:v>
                </c:pt>
                <c:pt idx="33">
                  <c:v>1.4450000000000001</c:v>
                </c:pt>
                <c:pt idx="34">
                  <c:v>1.5249999999999999</c:v>
                </c:pt>
                <c:pt idx="35">
                  <c:v>1.5249999999999999</c:v>
                </c:pt>
                <c:pt idx="36">
                  <c:v>1.5549999999999999</c:v>
                </c:pt>
                <c:pt idx="37">
                  <c:v>1.5349999999999999</c:v>
                </c:pt>
                <c:pt idx="38">
                  <c:v>1.5549999999999999</c:v>
                </c:pt>
                <c:pt idx="39">
                  <c:v>1.5449999999999999</c:v>
                </c:pt>
                <c:pt idx="40">
                  <c:v>1.5449999999999999</c:v>
                </c:pt>
                <c:pt idx="41">
                  <c:v>1.575</c:v>
                </c:pt>
                <c:pt idx="42">
                  <c:v>1.585</c:v>
                </c:pt>
                <c:pt idx="43">
                  <c:v>1.5549999999999999</c:v>
                </c:pt>
                <c:pt idx="44">
                  <c:v>1.5149999999999999</c:v>
                </c:pt>
                <c:pt idx="45">
                  <c:v>1.5049999999999999</c:v>
                </c:pt>
                <c:pt idx="46">
                  <c:v>1.5049999999999999</c:v>
                </c:pt>
                <c:pt idx="47">
                  <c:v>1.4850000000000001</c:v>
                </c:pt>
                <c:pt idx="48">
                  <c:v>1.4650000000000001</c:v>
                </c:pt>
                <c:pt idx="49">
                  <c:v>1.4650000000000001</c:v>
                </c:pt>
                <c:pt idx="50">
                  <c:v>1.4550000000000001</c:v>
                </c:pt>
                <c:pt idx="51">
                  <c:v>1.4650000000000001</c:v>
                </c:pt>
                <c:pt idx="52">
                  <c:v>1.5149999999999999</c:v>
                </c:pt>
                <c:pt idx="53">
                  <c:v>1.4950000000000001</c:v>
                </c:pt>
                <c:pt idx="54">
                  <c:v>1.5349999999999999</c:v>
                </c:pt>
                <c:pt idx="55">
                  <c:v>1.5349999999999999</c:v>
                </c:pt>
                <c:pt idx="56">
                  <c:v>1.5349999999999999</c:v>
                </c:pt>
                <c:pt idx="57">
                  <c:v>1.5149999999999999</c:v>
                </c:pt>
                <c:pt idx="58">
                  <c:v>1.585</c:v>
                </c:pt>
                <c:pt idx="59">
                  <c:v>1.575</c:v>
                </c:pt>
                <c:pt idx="60">
                  <c:v>1.5449999999999999</c:v>
                </c:pt>
                <c:pt idx="61">
                  <c:v>1.5149999999999999</c:v>
                </c:pt>
                <c:pt idx="62">
                  <c:v>1.605</c:v>
                </c:pt>
                <c:pt idx="63">
                  <c:v>1.655</c:v>
                </c:pt>
                <c:pt idx="64">
                  <c:v>1.645</c:v>
                </c:pt>
                <c:pt idx="65">
                  <c:v>1.655</c:v>
                </c:pt>
                <c:pt idx="66">
                  <c:v>1.585</c:v>
                </c:pt>
                <c:pt idx="67">
                  <c:v>1.655</c:v>
                </c:pt>
                <c:pt idx="68">
                  <c:v>1.6850000000000001</c:v>
                </c:pt>
                <c:pt idx="69">
                  <c:v>1.7050000000000001</c:v>
                </c:pt>
                <c:pt idx="70">
                  <c:v>1.66</c:v>
                </c:pt>
                <c:pt idx="71">
                  <c:v>1.675</c:v>
                </c:pt>
                <c:pt idx="72">
                  <c:v>1.7350000000000001</c:v>
                </c:pt>
                <c:pt idx="73">
                  <c:v>1.73</c:v>
                </c:pt>
                <c:pt idx="74">
                  <c:v>1.7350000000000001</c:v>
                </c:pt>
                <c:pt idx="75">
                  <c:v>1.7849999999999999</c:v>
                </c:pt>
                <c:pt idx="76">
                  <c:v>1.895</c:v>
                </c:pt>
                <c:pt idx="77">
                  <c:v>1.92</c:v>
                </c:pt>
                <c:pt idx="78">
                  <c:v>1.95</c:v>
                </c:pt>
                <c:pt idx="79">
                  <c:v>1.88</c:v>
                </c:pt>
                <c:pt idx="80">
                  <c:v>1.8149999999999999</c:v>
                </c:pt>
                <c:pt idx="81">
                  <c:v>1.78</c:v>
                </c:pt>
                <c:pt idx="82">
                  <c:v>1.7050000000000001</c:v>
                </c:pt>
                <c:pt idx="83">
                  <c:v>1.74</c:v>
                </c:pt>
                <c:pt idx="84">
                  <c:v>1.7350000000000001</c:v>
                </c:pt>
                <c:pt idx="85">
                  <c:v>1.7749999999999999</c:v>
                </c:pt>
                <c:pt idx="86">
                  <c:v>1.7250000000000001</c:v>
                </c:pt>
                <c:pt idx="87">
                  <c:v>1.8</c:v>
                </c:pt>
                <c:pt idx="88">
                  <c:v>1.78</c:v>
                </c:pt>
                <c:pt idx="89">
                  <c:v>1.7649999999999999</c:v>
                </c:pt>
                <c:pt idx="90">
                  <c:v>1.7050000000000001</c:v>
                </c:pt>
                <c:pt idx="91">
                  <c:v>1.7050000000000001</c:v>
                </c:pt>
                <c:pt idx="92">
                  <c:v>1.76</c:v>
                </c:pt>
                <c:pt idx="93">
                  <c:v>1.8149999999999999</c:v>
                </c:pt>
                <c:pt idx="94">
                  <c:v>1.78</c:v>
                </c:pt>
                <c:pt idx="95">
                  <c:v>1.7450000000000001</c:v>
                </c:pt>
                <c:pt idx="96">
                  <c:v>1.74</c:v>
                </c:pt>
                <c:pt idx="97">
                  <c:v>1.84</c:v>
                </c:pt>
                <c:pt idx="98">
                  <c:v>1.85</c:v>
                </c:pt>
                <c:pt idx="99">
                  <c:v>1.9</c:v>
                </c:pt>
                <c:pt idx="100">
                  <c:v>1.925</c:v>
                </c:pt>
                <c:pt idx="101">
                  <c:v>1.93</c:v>
                </c:pt>
                <c:pt idx="102">
                  <c:v>1.89</c:v>
                </c:pt>
                <c:pt idx="103">
                  <c:v>1.9350000000000001</c:v>
                </c:pt>
                <c:pt idx="104">
                  <c:v>1.9350000000000001</c:v>
                </c:pt>
                <c:pt idx="105">
                  <c:v>1.885</c:v>
                </c:pt>
                <c:pt idx="106">
                  <c:v>1.885</c:v>
                </c:pt>
                <c:pt idx="107">
                  <c:v>1.91</c:v>
                </c:pt>
                <c:pt idx="108">
                  <c:v>1.89</c:v>
                </c:pt>
                <c:pt idx="109">
                  <c:v>1.86</c:v>
                </c:pt>
                <c:pt idx="110">
                  <c:v>1.87</c:v>
                </c:pt>
                <c:pt idx="111">
                  <c:v>1.95</c:v>
                </c:pt>
                <c:pt idx="112">
                  <c:v>1.9650000000000001</c:v>
                </c:pt>
                <c:pt idx="113">
                  <c:v>1.905</c:v>
                </c:pt>
                <c:pt idx="114">
                  <c:v>1.95</c:v>
                </c:pt>
                <c:pt idx="115">
                  <c:v>1.96</c:v>
                </c:pt>
                <c:pt idx="116">
                  <c:v>1.9550000000000001</c:v>
                </c:pt>
                <c:pt idx="117">
                  <c:v>2.0099999999999998</c:v>
                </c:pt>
                <c:pt idx="118">
                  <c:v>1.9750000000000001</c:v>
                </c:pt>
                <c:pt idx="119">
                  <c:v>1.9450000000000001</c:v>
                </c:pt>
                <c:pt idx="120">
                  <c:v>1.93</c:v>
                </c:pt>
                <c:pt idx="121">
                  <c:v>1.94</c:v>
                </c:pt>
                <c:pt idx="122">
                  <c:v>1.9450000000000001</c:v>
                </c:pt>
                <c:pt idx="123">
                  <c:v>1.915</c:v>
                </c:pt>
                <c:pt idx="124">
                  <c:v>1.9650000000000001</c:v>
                </c:pt>
                <c:pt idx="125">
                  <c:v>1.915</c:v>
                </c:pt>
                <c:pt idx="126">
                  <c:v>1.92</c:v>
                </c:pt>
                <c:pt idx="127">
                  <c:v>1.895</c:v>
                </c:pt>
                <c:pt idx="128">
                  <c:v>1.9</c:v>
                </c:pt>
                <c:pt idx="129">
                  <c:v>1.92</c:v>
                </c:pt>
                <c:pt idx="130">
                  <c:v>1.9350000000000001</c:v>
                </c:pt>
                <c:pt idx="131">
                  <c:v>1.93</c:v>
                </c:pt>
                <c:pt idx="132">
                  <c:v>1.91</c:v>
                </c:pt>
                <c:pt idx="133">
                  <c:v>1.9450000000000001</c:v>
                </c:pt>
                <c:pt idx="134">
                  <c:v>1.91</c:v>
                </c:pt>
                <c:pt idx="135">
                  <c:v>1.9350000000000001</c:v>
                </c:pt>
                <c:pt idx="136">
                  <c:v>1.93</c:v>
                </c:pt>
                <c:pt idx="137">
                  <c:v>1.91</c:v>
                </c:pt>
                <c:pt idx="138">
                  <c:v>1.87</c:v>
                </c:pt>
                <c:pt idx="139">
                  <c:v>1.85</c:v>
                </c:pt>
                <c:pt idx="140">
                  <c:v>1.86</c:v>
                </c:pt>
                <c:pt idx="141">
                  <c:v>1.84</c:v>
                </c:pt>
                <c:pt idx="142">
                  <c:v>1.79</c:v>
                </c:pt>
                <c:pt idx="143">
                  <c:v>1.83</c:v>
                </c:pt>
                <c:pt idx="144">
                  <c:v>1.845</c:v>
                </c:pt>
                <c:pt idx="145">
                  <c:v>1.89</c:v>
                </c:pt>
                <c:pt idx="146">
                  <c:v>1.895</c:v>
                </c:pt>
                <c:pt idx="147">
                  <c:v>1.885</c:v>
                </c:pt>
                <c:pt idx="148">
                  <c:v>1.8825000000000001</c:v>
                </c:pt>
                <c:pt idx="149">
                  <c:v>1.9025000000000001</c:v>
                </c:pt>
                <c:pt idx="150">
                  <c:v>1.93</c:v>
                </c:pt>
                <c:pt idx="151">
                  <c:v>1.9575</c:v>
                </c:pt>
                <c:pt idx="152">
                  <c:v>1.9824999999999999</c:v>
                </c:pt>
                <c:pt idx="153">
                  <c:v>1.9950000000000001</c:v>
                </c:pt>
                <c:pt idx="154">
                  <c:v>2.0375000000000001</c:v>
                </c:pt>
                <c:pt idx="155">
                  <c:v>2.0299999999999998</c:v>
                </c:pt>
                <c:pt idx="156">
                  <c:v>2.0375000000000001</c:v>
                </c:pt>
                <c:pt idx="157">
                  <c:v>2.0649999999999999</c:v>
                </c:pt>
                <c:pt idx="158">
                  <c:v>2.0699999999999998</c:v>
                </c:pt>
                <c:pt idx="159">
                  <c:v>2.14</c:v>
                </c:pt>
                <c:pt idx="160">
                  <c:v>2.1825000000000001</c:v>
                </c:pt>
                <c:pt idx="161">
                  <c:v>2.1524999999999999</c:v>
                </c:pt>
                <c:pt idx="162">
                  <c:v>2.1175000000000002</c:v>
                </c:pt>
                <c:pt idx="163">
                  <c:v>2.1274999999999999</c:v>
                </c:pt>
                <c:pt idx="164">
                  <c:v>2.105</c:v>
                </c:pt>
                <c:pt idx="165">
                  <c:v>2.0350000000000001</c:v>
                </c:pt>
                <c:pt idx="166">
                  <c:v>2.0499999999999998</c:v>
                </c:pt>
                <c:pt idx="167">
                  <c:v>2.0425</c:v>
                </c:pt>
                <c:pt idx="168">
                  <c:v>2.0625</c:v>
                </c:pt>
                <c:pt idx="169">
                  <c:v>2.06</c:v>
                </c:pt>
                <c:pt idx="170">
                  <c:v>2.0649999999999999</c:v>
                </c:pt>
                <c:pt idx="171">
                  <c:v>2.0625</c:v>
                </c:pt>
                <c:pt idx="172">
                  <c:v>2.09</c:v>
                </c:pt>
                <c:pt idx="173">
                  <c:v>2.0550000000000002</c:v>
                </c:pt>
                <c:pt idx="174">
                  <c:v>2.09</c:v>
                </c:pt>
                <c:pt idx="175">
                  <c:v>2.085</c:v>
                </c:pt>
                <c:pt idx="176">
                  <c:v>2.0775000000000001</c:v>
                </c:pt>
                <c:pt idx="177">
                  <c:v>2.0350000000000001</c:v>
                </c:pt>
                <c:pt idx="178">
                  <c:v>1.97</c:v>
                </c:pt>
                <c:pt idx="179">
                  <c:v>1.9375</c:v>
                </c:pt>
                <c:pt idx="180">
                  <c:v>1.9225000000000001</c:v>
                </c:pt>
                <c:pt idx="181">
                  <c:v>1.91</c:v>
                </c:pt>
                <c:pt idx="182">
                  <c:v>1.885</c:v>
                </c:pt>
                <c:pt idx="183">
                  <c:v>1.9025000000000001</c:v>
                </c:pt>
                <c:pt idx="184">
                  <c:v>1.91</c:v>
                </c:pt>
                <c:pt idx="185">
                  <c:v>1.9175</c:v>
                </c:pt>
                <c:pt idx="186">
                  <c:v>1.8925000000000001</c:v>
                </c:pt>
                <c:pt idx="187">
                  <c:v>1.9350000000000001</c:v>
                </c:pt>
                <c:pt idx="188">
                  <c:v>1.9325000000000001</c:v>
                </c:pt>
                <c:pt idx="189">
                  <c:v>1.8774999999999999</c:v>
                </c:pt>
                <c:pt idx="190">
                  <c:v>1.8425</c:v>
                </c:pt>
                <c:pt idx="191">
                  <c:v>1.8925000000000001</c:v>
                </c:pt>
                <c:pt idx="192">
                  <c:v>1.87</c:v>
                </c:pt>
                <c:pt idx="193">
                  <c:v>1.845</c:v>
                </c:pt>
                <c:pt idx="194">
                  <c:v>1.8274999999999999</c:v>
                </c:pt>
                <c:pt idx="195">
                  <c:v>1.84</c:v>
                </c:pt>
                <c:pt idx="196">
                  <c:v>1.825</c:v>
                </c:pt>
                <c:pt idx="197">
                  <c:v>1.8025</c:v>
                </c:pt>
                <c:pt idx="198">
                  <c:v>1.7975000000000001</c:v>
                </c:pt>
                <c:pt idx="199">
                  <c:v>1.8325</c:v>
                </c:pt>
                <c:pt idx="200">
                  <c:v>1.8225</c:v>
                </c:pt>
                <c:pt idx="201">
                  <c:v>1.8525</c:v>
                </c:pt>
                <c:pt idx="202">
                  <c:v>1.7775000000000001</c:v>
                </c:pt>
                <c:pt idx="203">
                  <c:v>1.7524999999999999</c:v>
                </c:pt>
                <c:pt idx="204">
                  <c:v>1.68</c:v>
                </c:pt>
                <c:pt idx="205">
                  <c:v>1.7175</c:v>
                </c:pt>
                <c:pt idx="206">
                  <c:v>1.7524999999999999</c:v>
                </c:pt>
                <c:pt idx="207">
                  <c:v>1.73</c:v>
                </c:pt>
                <c:pt idx="208">
                  <c:v>1.7475000000000001</c:v>
                </c:pt>
                <c:pt idx="209">
                  <c:v>1.7450000000000001</c:v>
                </c:pt>
                <c:pt idx="210">
                  <c:v>1.76</c:v>
                </c:pt>
                <c:pt idx="211">
                  <c:v>1.7725</c:v>
                </c:pt>
                <c:pt idx="212">
                  <c:v>1.7475000000000001</c:v>
                </c:pt>
                <c:pt idx="213">
                  <c:v>1.7050000000000001</c:v>
                </c:pt>
                <c:pt idx="214">
                  <c:v>1.7124999999999999</c:v>
                </c:pt>
                <c:pt idx="215">
                  <c:v>1.7475000000000001</c:v>
                </c:pt>
                <c:pt idx="216">
                  <c:v>1.74</c:v>
                </c:pt>
                <c:pt idx="217">
                  <c:v>1.79</c:v>
                </c:pt>
                <c:pt idx="218">
                  <c:v>1.7925</c:v>
                </c:pt>
                <c:pt idx="219">
                  <c:v>1.7625</c:v>
                </c:pt>
                <c:pt idx="220">
                  <c:v>1.7775000000000001</c:v>
                </c:pt>
                <c:pt idx="221">
                  <c:v>1.76</c:v>
                </c:pt>
                <c:pt idx="222">
                  <c:v>1.73</c:v>
                </c:pt>
                <c:pt idx="223">
                  <c:v>1.7775000000000001</c:v>
                </c:pt>
                <c:pt idx="224">
                  <c:v>1.7275</c:v>
                </c:pt>
                <c:pt idx="225">
                  <c:v>1.6375</c:v>
                </c:pt>
                <c:pt idx="226">
                  <c:v>1.63</c:v>
                </c:pt>
                <c:pt idx="227">
                  <c:v>1.6174999999999999</c:v>
                </c:pt>
                <c:pt idx="228">
                  <c:v>1.62</c:v>
                </c:pt>
                <c:pt idx="229">
                  <c:v>1.5974999999999999</c:v>
                </c:pt>
                <c:pt idx="230">
                  <c:v>1.5774999999999999</c:v>
                </c:pt>
                <c:pt idx="231">
                  <c:v>1.6174999999999999</c:v>
                </c:pt>
                <c:pt idx="232">
                  <c:v>1.6475</c:v>
                </c:pt>
                <c:pt idx="233">
                  <c:v>1.7150000000000001</c:v>
                </c:pt>
                <c:pt idx="234">
                  <c:v>1.675</c:v>
                </c:pt>
                <c:pt idx="235">
                  <c:v>1.655</c:v>
                </c:pt>
                <c:pt idx="236">
                  <c:v>1.635</c:v>
                </c:pt>
                <c:pt idx="237">
                  <c:v>1.59</c:v>
                </c:pt>
                <c:pt idx="238">
                  <c:v>1.6074999999999999</c:v>
                </c:pt>
                <c:pt idx="239">
                  <c:v>1.575</c:v>
                </c:pt>
                <c:pt idx="240">
                  <c:v>1.5549999999999999</c:v>
                </c:pt>
                <c:pt idx="241">
                  <c:v>1.5375000000000001</c:v>
                </c:pt>
                <c:pt idx="242">
                  <c:v>1.5</c:v>
                </c:pt>
                <c:pt idx="243">
                  <c:v>1.4524999999999999</c:v>
                </c:pt>
                <c:pt idx="244">
                  <c:v>1.4350000000000001</c:v>
                </c:pt>
                <c:pt idx="245">
                  <c:v>1.3774999999999999</c:v>
                </c:pt>
                <c:pt idx="246">
                  <c:v>1.395</c:v>
                </c:pt>
                <c:pt idx="247">
                  <c:v>1.2375</c:v>
                </c:pt>
                <c:pt idx="248">
                  <c:v>1.23</c:v>
                </c:pt>
                <c:pt idx="249">
                  <c:v>1.2725</c:v>
                </c:pt>
                <c:pt idx="250">
                  <c:v>1.2549999999999999</c:v>
                </c:pt>
                <c:pt idx="251">
                  <c:v>1.2250000000000001</c:v>
                </c:pt>
                <c:pt idx="252">
                  <c:v>1.0925</c:v>
                </c:pt>
                <c:pt idx="253">
                  <c:v>0.89249999999999996</c:v>
                </c:pt>
                <c:pt idx="254">
                  <c:v>0.96750000000000003</c:v>
                </c:pt>
                <c:pt idx="255">
                  <c:v>0.98750000000000004</c:v>
                </c:pt>
                <c:pt idx="256">
                  <c:v>1.07</c:v>
                </c:pt>
                <c:pt idx="257">
                  <c:v>1.07</c:v>
                </c:pt>
                <c:pt idx="258">
                  <c:v>1.125</c:v>
                </c:pt>
                <c:pt idx="259">
                  <c:v>1.115</c:v>
                </c:pt>
                <c:pt idx="260">
                  <c:v>1.1975</c:v>
                </c:pt>
                <c:pt idx="261">
                  <c:v>1.2224999999999999</c:v>
                </c:pt>
                <c:pt idx="262">
                  <c:v>1.3125</c:v>
                </c:pt>
                <c:pt idx="263">
                  <c:v>1.24</c:v>
                </c:pt>
                <c:pt idx="264">
                  <c:v>1.1375</c:v>
                </c:pt>
                <c:pt idx="265">
                  <c:v>1.085</c:v>
                </c:pt>
                <c:pt idx="266">
                  <c:v>1.135</c:v>
                </c:pt>
                <c:pt idx="267">
                  <c:v>1.2424999999999999</c:v>
                </c:pt>
                <c:pt idx="268">
                  <c:v>1.2575000000000001</c:v>
                </c:pt>
                <c:pt idx="269">
                  <c:v>1.2024999999999999</c:v>
                </c:pt>
                <c:pt idx="270">
                  <c:v>1.1875</c:v>
                </c:pt>
                <c:pt idx="271">
                  <c:v>1.1924999999999999</c:v>
                </c:pt>
                <c:pt idx="272">
                  <c:v>1.1924999999999999</c:v>
                </c:pt>
                <c:pt idx="273">
                  <c:v>1.1850000000000001</c:v>
                </c:pt>
                <c:pt idx="274">
                  <c:v>1.1775</c:v>
                </c:pt>
                <c:pt idx="275">
                  <c:v>1.1525000000000001</c:v>
                </c:pt>
                <c:pt idx="276">
                  <c:v>1.105</c:v>
                </c:pt>
                <c:pt idx="277">
                  <c:v>1.0900000000000001</c:v>
                </c:pt>
                <c:pt idx="278">
                  <c:v>1.0325</c:v>
                </c:pt>
                <c:pt idx="279">
                  <c:v>1.02</c:v>
                </c:pt>
                <c:pt idx="280">
                  <c:v>1.0225</c:v>
                </c:pt>
                <c:pt idx="281">
                  <c:v>1.0225</c:v>
                </c:pt>
                <c:pt idx="282">
                  <c:v>1.04</c:v>
                </c:pt>
                <c:pt idx="283">
                  <c:v>1.0825</c:v>
                </c:pt>
                <c:pt idx="284">
                  <c:v>1.0925</c:v>
                </c:pt>
                <c:pt idx="285">
                  <c:v>1.0725</c:v>
                </c:pt>
                <c:pt idx="286">
                  <c:v>1.0449999999999999</c:v>
                </c:pt>
                <c:pt idx="287">
                  <c:v>1.0774999999999999</c:v>
                </c:pt>
                <c:pt idx="288">
                  <c:v>1.105</c:v>
                </c:pt>
                <c:pt idx="289">
                  <c:v>1.1225000000000001</c:v>
                </c:pt>
                <c:pt idx="290">
                  <c:v>1.1425000000000001</c:v>
                </c:pt>
                <c:pt idx="291">
                  <c:v>1.1299999999999999</c:v>
                </c:pt>
                <c:pt idx="292">
                  <c:v>1.1875</c:v>
                </c:pt>
                <c:pt idx="293">
                  <c:v>1.1525000000000001</c:v>
                </c:pt>
                <c:pt idx="294">
                  <c:v>1.1875</c:v>
                </c:pt>
                <c:pt idx="295">
                  <c:v>1.1274999999999999</c:v>
                </c:pt>
                <c:pt idx="296">
                  <c:v>1.135</c:v>
                </c:pt>
                <c:pt idx="297">
                  <c:v>1.1399999999999999</c:v>
                </c:pt>
                <c:pt idx="298">
                  <c:v>1.1274999999999999</c:v>
                </c:pt>
                <c:pt idx="299">
                  <c:v>1.1525000000000001</c:v>
                </c:pt>
                <c:pt idx="300">
                  <c:v>1.1675</c:v>
                </c:pt>
                <c:pt idx="301">
                  <c:v>1.1375</c:v>
                </c:pt>
                <c:pt idx="302">
                  <c:v>1.1125</c:v>
                </c:pt>
                <c:pt idx="303">
                  <c:v>1.1924999999999999</c:v>
                </c:pt>
                <c:pt idx="304">
                  <c:v>1.18</c:v>
                </c:pt>
                <c:pt idx="305">
                  <c:v>1.1225000000000001</c:v>
                </c:pt>
                <c:pt idx="306">
                  <c:v>1.0625</c:v>
                </c:pt>
                <c:pt idx="307">
                  <c:v>1.0649999999999999</c:v>
                </c:pt>
                <c:pt idx="308">
                  <c:v>1.07</c:v>
                </c:pt>
                <c:pt idx="309">
                  <c:v>1.03</c:v>
                </c:pt>
                <c:pt idx="310">
                  <c:v>0.995</c:v>
                </c:pt>
                <c:pt idx="311">
                  <c:v>1.0149999999999999</c:v>
                </c:pt>
                <c:pt idx="312">
                  <c:v>0.98</c:v>
                </c:pt>
                <c:pt idx="313">
                  <c:v>0.995</c:v>
                </c:pt>
                <c:pt idx="314">
                  <c:v>1.0149999999999999</c:v>
                </c:pt>
                <c:pt idx="315">
                  <c:v>0.99</c:v>
                </c:pt>
                <c:pt idx="316">
                  <c:v>0.98</c:v>
                </c:pt>
                <c:pt idx="317">
                  <c:v>0.96</c:v>
                </c:pt>
                <c:pt idx="318">
                  <c:v>1.0175000000000001</c:v>
                </c:pt>
                <c:pt idx="319">
                  <c:v>0.995</c:v>
                </c:pt>
                <c:pt idx="320">
                  <c:v>0.96499999999999997</c:v>
                </c:pt>
                <c:pt idx="321">
                  <c:v>0.98</c:v>
                </c:pt>
                <c:pt idx="322">
                  <c:v>1.0349999999999999</c:v>
                </c:pt>
                <c:pt idx="323">
                  <c:v>1</c:v>
                </c:pt>
                <c:pt idx="324">
                  <c:v>1.0149999999999999</c:v>
                </c:pt>
                <c:pt idx="325">
                  <c:v>1.03</c:v>
                </c:pt>
                <c:pt idx="326">
                  <c:v>1.05</c:v>
                </c:pt>
                <c:pt idx="327">
                  <c:v>1.0449999999999999</c:v>
                </c:pt>
                <c:pt idx="328">
                  <c:v>0.95499999999999996</c:v>
                </c:pt>
                <c:pt idx="329">
                  <c:v>1.0455000000000001</c:v>
                </c:pt>
                <c:pt idx="330">
                  <c:v>1.0805</c:v>
                </c:pt>
                <c:pt idx="331">
                  <c:v>1.01</c:v>
                </c:pt>
                <c:pt idx="332">
                  <c:v>0.99</c:v>
                </c:pt>
                <c:pt idx="333">
                  <c:v>0.96</c:v>
                </c:pt>
                <c:pt idx="334">
                  <c:v>0.98</c:v>
                </c:pt>
                <c:pt idx="335">
                  <c:v>0.92500000000000004</c:v>
                </c:pt>
                <c:pt idx="336">
                  <c:v>0.93049999999999999</c:v>
                </c:pt>
                <c:pt idx="337">
                  <c:v>0.89500000000000002</c:v>
                </c:pt>
                <c:pt idx="338">
                  <c:v>0.92</c:v>
                </c:pt>
                <c:pt idx="339">
                  <c:v>0.92</c:v>
                </c:pt>
                <c:pt idx="340">
                  <c:v>0.95750000000000002</c:v>
                </c:pt>
                <c:pt idx="341">
                  <c:v>1.0004999999999999</c:v>
                </c:pt>
                <c:pt idx="342">
                  <c:v>0.95</c:v>
                </c:pt>
                <c:pt idx="343">
                  <c:v>0.93500000000000005</c:v>
                </c:pt>
                <c:pt idx="344">
                  <c:v>0.93</c:v>
                </c:pt>
                <c:pt idx="345">
                  <c:v>0.93500000000000005</c:v>
                </c:pt>
                <c:pt idx="346">
                  <c:v>0.94</c:v>
                </c:pt>
                <c:pt idx="347">
                  <c:v>0.96299999999999997</c:v>
                </c:pt>
                <c:pt idx="348">
                  <c:v>0.96</c:v>
                </c:pt>
                <c:pt idx="349">
                  <c:v>0.89</c:v>
                </c:pt>
                <c:pt idx="350">
                  <c:v>0.89500000000000002</c:v>
                </c:pt>
                <c:pt idx="351">
                  <c:v>0.88500000000000001</c:v>
                </c:pt>
                <c:pt idx="352">
                  <c:v>0.84499999999999997</c:v>
                </c:pt>
                <c:pt idx="353">
                  <c:v>0.76</c:v>
                </c:pt>
                <c:pt idx="354">
                  <c:v>0.87</c:v>
                </c:pt>
                <c:pt idx="355">
                  <c:v>0.86499999999999999</c:v>
                </c:pt>
                <c:pt idx="356">
                  <c:v>0.9</c:v>
                </c:pt>
                <c:pt idx="357">
                  <c:v>0.82</c:v>
                </c:pt>
                <c:pt idx="358">
                  <c:v>0.82499999999999996</c:v>
                </c:pt>
                <c:pt idx="359">
                  <c:v>0.79</c:v>
                </c:pt>
                <c:pt idx="360">
                  <c:v>0.76500000000000001</c:v>
                </c:pt>
                <c:pt idx="361">
                  <c:v>0.76500000000000001</c:v>
                </c:pt>
                <c:pt idx="362">
                  <c:v>0.78</c:v>
                </c:pt>
                <c:pt idx="363">
                  <c:v>0.81</c:v>
                </c:pt>
                <c:pt idx="364">
                  <c:v>0.84</c:v>
                </c:pt>
                <c:pt idx="365">
                  <c:v>0.85499999999999998</c:v>
                </c:pt>
                <c:pt idx="366">
                  <c:v>0.88749999999999996</c:v>
                </c:pt>
                <c:pt idx="367">
                  <c:v>0.84</c:v>
                </c:pt>
                <c:pt idx="368">
                  <c:v>0.79500000000000004</c:v>
                </c:pt>
                <c:pt idx="369">
                  <c:v>0.81499999999999995</c:v>
                </c:pt>
                <c:pt idx="370">
                  <c:v>0.78500000000000003</c:v>
                </c:pt>
                <c:pt idx="371">
                  <c:v>0.75800000000000001</c:v>
                </c:pt>
                <c:pt idx="372">
                  <c:v>0.745</c:v>
                </c:pt>
                <c:pt idx="373">
                  <c:v>0.76500000000000001</c:v>
                </c:pt>
                <c:pt idx="374">
                  <c:v>0.82499999999999996</c:v>
                </c:pt>
                <c:pt idx="375">
                  <c:v>0.80300000000000005</c:v>
                </c:pt>
                <c:pt idx="376">
                  <c:v>0.82799999999999996</c:v>
                </c:pt>
                <c:pt idx="377">
                  <c:v>0.84499999999999997</c:v>
                </c:pt>
                <c:pt idx="378">
                  <c:v>0.875</c:v>
                </c:pt>
                <c:pt idx="379">
                  <c:v>0.82</c:v>
                </c:pt>
                <c:pt idx="380">
                  <c:v>0.84</c:v>
                </c:pt>
                <c:pt idx="381">
                  <c:v>0.80300000000000005</c:v>
                </c:pt>
                <c:pt idx="382">
                  <c:v>0.76</c:v>
                </c:pt>
                <c:pt idx="383">
                  <c:v>0.80500000000000005</c:v>
                </c:pt>
                <c:pt idx="384">
                  <c:v>0.80500000000000005</c:v>
                </c:pt>
                <c:pt idx="385">
                  <c:v>0.83799999999999997</c:v>
                </c:pt>
                <c:pt idx="386">
                  <c:v>0.85799999999999998</c:v>
                </c:pt>
                <c:pt idx="387">
                  <c:v>0.81799999999999995</c:v>
                </c:pt>
                <c:pt idx="388">
                  <c:v>0.79</c:v>
                </c:pt>
                <c:pt idx="389">
                  <c:v>0.79500000000000004</c:v>
                </c:pt>
                <c:pt idx="390">
                  <c:v>0.77300000000000002</c:v>
                </c:pt>
                <c:pt idx="391">
                  <c:v>0.73499999999999999</c:v>
                </c:pt>
                <c:pt idx="392">
                  <c:v>0.72499999999999998</c:v>
                </c:pt>
                <c:pt idx="393">
                  <c:v>0.77</c:v>
                </c:pt>
                <c:pt idx="394">
                  <c:v>0.73</c:v>
                </c:pt>
                <c:pt idx="395">
                  <c:v>0.74</c:v>
                </c:pt>
                <c:pt idx="396">
                  <c:v>0.73799999999999999</c:v>
                </c:pt>
                <c:pt idx="397">
                  <c:v>0.753</c:v>
                </c:pt>
                <c:pt idx="398">
                  <c:v>0.77500000000000002</c:v>
                </c:pt>
                <c:pt idx="399">
                  <c:v>0.77300000000000002</c:v>
                </c:pt>
                <c:pt idx="400">
                  <c:v>0.75800000000000001</c:v>
                </c:pt>
                <c:pt idx="401">
                  <c:v>0.77300000000000002</c:v>
                </c:pt>
                <c:pt idx="402">
                  <c:v>0.86</c:v>
                </c:pt>
                <c:pt idx="403">
                  <c:v>0.9</c:v>
                </c:pt>
                <c:pt idx="404">
                  <c:v>0.93799999999999994</c:v>
                </c:pt>
                <c:pt idx="405">
                  <c:v>0.93300000000000005</c:v>
                </c:pt>
                <c:pt idx="406">
                  <c:v>0.94799999999999995</c:v>
                </c:pt>
                <c:pt idx="407">
                  <c:v>0.92800000000000005</c:v>
                </c:pt>
                <c:pt idx="408">
                  <c:v>0.88800000000000001</c:v>
                </c:pt>
                <c:pt idx="409">
                  <c:v>0.86</c:v>
                </c:pt>
                <c:pt idx="410">
                  <c:v>0.90049999999999997</c:v>
                </c:pt>
                <c:pt idx="411">
                  <c:v>0.87749999999999995</c:v>
                </c:pt>
                <c:pt idx="412">
                  <c:v>0.86</c:v>
                </c:pt>
                <c:pt idx="413">
                  <c:v>0.84050000000000002</c:v>
                </c:pt>
                <c:pt idx="414">
                  <c:v>0.85050000000000003</c:v>
                </c:pt>
                <c:pt idx="415">
                  <c:v>0.85750000000000004</c:v>
                </c:pt>
                <c:pt idx="416">
                  <c:v>0.88549999999999995</c:v>
                </c:pt>
                <c:pt idx="417">
                  <c:v>0.89549999999999996</c:v>
                </c:pt>
                <c:pt idx="418">
                  <c:v>0.83750000000000002</c:v>
                </c:pt>
                <c:pt idx="419">
                  <c:v>0.75549999999999995</c:v>
                </c:pt>
                <c:pt idx="420">
                  <c:v>0.79249999999999998</c:v>
                </c:pt>
                <c:pt idx="421">
                  <c:v>0.82050000000000001</c:v>
                </c:pt>
                <c:pt idx="422">
                  <c:v>0.78800000000000003</c:v>
                </c:pt>
                <c:pt idx="423">
                  <c:v>0.79500000000000004</c:v>
                </c:pt>
                <c:pt idx="424">
                  <c:v>0.83550000000000002</c:v>
                </c:pt>
                <c:pt idx="425">
                  <c:v>0.81499999999999995</c:v>
                </c:pt>
                <c:pt idx="426">
                  <c:v>0.81299999999999994</c:v>
                </c:pt>
                <c:pt idx="427">
                  <c:v>0.85</c:v>
                </c:pt>
                <c:pt idx="428">
                  <c:v>0.80800000000000005</c:v>
                </c:pt>
                <c:pt idx="429">
                  <c:v>0.82799999999999996</c:v>
                </c:pt>
                <c:pt idx="430">
                  <c:v>0.83250000000000002</c:v>
                </c:pt>
                <c:pt idx="431">
                  <c:v>0.78549999999999998</c:v>
                </c:pt>
                <c:pt idx="432">
                  <c:v>0.80549999999999999</c:v>
                </c:pt>
                <c:pt idx="433">
                  <c:v>0.80249999999999999</c:v>
                </c:pt>
                <c:pt idx="434">
                  <c:v>0.80249999999999999</c:v>
                </c:pt>
                <c:pt idx="435">
                  <c:v>0.77249999999999996</c:v>
                </c:pt>
                <c:pt idx="436">
                  <c:v>0.75800000000000001</c:v>
                </c:pt>
                <c:pt idx="437">
                  <c:v>0.748</c:v>
                </c:pt>
                <c:pt idx="438">
                  <c:v>0.75</c:v>
                </c:pt>
                <c:pt idx="439">
                  <c:v>0.72499999999999998</c:v>
                </c:pt>
                <c:pt idx="440">
                  <c:v>0.69550000000000001</c:v>
                </c:pt>
                <c:pt idx="441">
                  <c:v>0.71250000000000002</c:v>
                </c:pt>
                <c:pt idx="442">
                  <c:v>0.71050000000000002</c:v>
                </c:pt>
                <c:pt idx="443">
                  <c:v>0.64</c:v>
                </c:pt>
                <c:pt idx="444">
                  <c:v>0.67249999999999999</c:v>
                </c:pt>
                <c:pt idx="445">
                  <c:v>0.70550000000000002</c:v>
                </c:pt>
                <c:pt idx="446">
                  <c:v>0.67249999999999999</c:v>
                </c:pt>
                <c:pt idx="447">
                  <c:v>0.64500000000000002</c:v>
                </c:pt>
                <c:pt idx="448">
                  <c:v>0.67500000000000004</c:v>
                </c:pt>
                <c:pt idx="449">
                  <c:v>0.71050000000000002</c:v>
                </c:pt>
                <c:pt idx="450">
                  <c:v>0.63049999999999995</c:v>
                </c:pt>
                <c:pt idx="451">
                  <c:v>0.65049999999999997</c:v>
                </c:pt>
                <c:pt idx="452">
                  <c:v>0.65249999999999997</c:v>
                </c:pt>
                <c:pt idx="453">
                  <c:v>0.64259999999999995</c:v>
                </c:pt>
                <c:pt idx="454">
                  <c:v>0.60009999999999997</c:v>
                </c:pt>
                <c:pt idx="455">
                  <c:v>0.5655</c:v>
                </c:pt>
                <c:pt idx="456">
                  <c:v>0.54879999999999995</c:v>
                </c:pt>
                <c:pt idx="457">
                  <c:v>0.52410000000000001</c:v>
                </c:pt>
                <c:pt idx="458">
                  <c:v>0.5635</c:v>
                </c:pt>
                <c:pt idx="459">
                  <c:v>0.55859999999999999</c:v>
                </c:pt>
                <c:pt idx="460">
                  <c:v>0.6623</c:v>
                </c:pt>
                <c:pt idx="461">
                  <c:v>0.66410000000000002</c:v>
                </c:pt>
                <c:pt idx="462">
                  <c:v>0.61970000000000003</c:v>
                </c:pt>
                <c:pt idx="463">
                  <c:v>0.5585</c:v>
                </c:pt>
                <c:pt idx="464">
                  <c:v>0.55840000000000001</c:v>
                </c:pt>
                <c:pt idx="465">
                  <c:v>0.55840000000000001</c:v>
                </c:pt>
                <c:pt idx="466">
                  <c:v>0.55840000000000001</c:v>
                </c:pt>
                <c:pt idx="467">
                  <c:v>0.59</c:v>
                </c:pt>
                <c:pt idx="468">
                  <c:v>0.56040000000000001</c:v>
                </c:pt>
                <c:pt idx="469">
                  <c:v>0.6028</c:v>
                </c:pt>
                <c:pt idx="470">
                  <c:v>0.625</c:v>
                </c:pt>
                <c:pt idx="471">
                  <c:v>0.58020000000000005</c:v>
                </c:pt>
                <c:pt idx="472">
                  <c:v>0.61470000000000002</c:v>
                </c:pt>
                <c:pt idx="473">
                  <c:v>0.60780000000000001</c:v>
                </c:pt>
                <c:pt idx="474">
                  <c:v>0.65949999999999998</c:v>
                </c:pt>
                <c:pt idx="475">
                  <c:v>0.67649999999999999</c:v>
                </c:pt>
                <c:pt idx="476">
                  <c:v>0.65449999999999997</c:v>
                </c:pt>
                <c:pt idx="477">
                  <c:v>0.70099999999999996</c:v>
                </c:pt>
                <c:pt idx="478">
                  <c:v>0.67149999999999999</c:v>
                </c:pt>
                <c:pt idx="479">
                  <c:v>0.70099999999999996</c:v>
                </c:pt>
                <c:pt idx="480">
                  <c:v>0.66449999999999998</c:v>
                </c:pt>
                <c:pt idx="481">
                  <c:v>0.62250000000000005</c:v>
                </c:pt>
                <c:pt idx="482">
                  <c:v>0.58250000000000002</c:v>
                </c:pt>
                <c:pt idx="483">
                  <c:v>0.59050000000000002</c:v>
                </c:pt>
                <c:pt idx="484">
                  <c:v>0.59050000000000002</c:v>
                </c:pt>
                <c:pt idx="485">
                  <c:v>0.58250000000000002</c:v>
                </c:pt>
                <c:pt idx="486">
                  <c:v>0.5675</c:v>
                </c:pt>
                <c:pt idx="487">
                  <c:v>0.59050000000000002</c:v>
                </c:pt>
                <c:pt idx="488">
                  <c:v>0.58299999999999996</c:v>
                </c:pt>
                <c:pt idx="489">
                  <c:v>0.57950000000000002</c:v>
                </c:pt>
                <c:pt idx="490">
                  <c:v>0.54749999999999999</c:v>
                </c:pt>
                <c:pt idx="491">
                  <c:v>0.5595</c:v>
                </c:pt>
                <c:pt idx="492">
                  <c:v>0.53</c:v>
                </c:pt>
                <c:pt idx="493">
                  <c:v>0.53449999999999998</c:v>
                </c:pt>
                <c:pt idx="494">
                  <c:v>0.5645</c:v>
                </c:pt>
                <c:pt idx="495">
                  <c:v>0.57899999999999996</c:v>
                </c:pt>
                <c:pt idx="496">
                  <c:v>0.59399999999999997</c:v>
                </c:pt>
                <c:pt idx="497">
                  <c:v>0.61150000000000004</c:v>
                </c:pt>
                <c:pt idx="498">
                  <c:v>0.57999999999999996</c:v>
                </c:pt>
                <c:pt idx="499">
                  <c:v>0.54049999999999998</c:v>
                </c:pt>
                <c:pt idx="500">
                  <c:v>0.58450000000000002</c:v>
                </c:pt>
                <c:pt idx="501">
                  <c:v>0.54800000000000004</c:v>
                </c:pt>
                <c:pt idx="502">
                  <c:v>0.62450000000000006</c:v>
                </c:pt>
                <c:pt idx="503">
                  <c:v>0.60750000000000004</c:v>
                </c:pt>
                <c:pt idx="504">
                  <c:v>0.63900000000000001</c:v>
                </c:pt>
                <c:pt idx="505">
                  <c:v>0.624</c:v>
                </c:pt>
                <c:pt idx="506">
                  <c:v>0.63200000000000001</c:v>
                </c:pt>
                <c:pt idx="507">
                  <c:v>0.61699999999999999</c:v>
                </c:pt>
                <c:pt idx="508">
                  <c:v>0.61699999999999999</c:v>
                </c:pt>
                <c:pt idx="509">
                  <c:v>0.63700000000000001</c:v>
                </c:pt>
                <c:pt idx="510">
                  <c:v>0.69099999999999995</c:v>
                </c:pt>
                <c:pt idx="511">
                  <c:v>0.64700000000000002</c:v>
                </c:pt>
                <c:pt idx="512">
                  <c:v>0.64700000000000002</c:v>
                </c:pt>
                <c:pt idx="513">
                  <c:v>0.64900000000000002</c:v>
                </c:pt>
                <c:pt idx="514">
                  <c:v>0.64100000000000001</c:v>
                </c:pt>
                <c:pt idx="515">
                  <c:v>0.61450000000000005</c:v>
                </c:pt>
                <c:pt idx="516">
                  <c:v>0.59650000000000003</c:v>
                </c:pt>
                <c:pt idx="517">
                  <c:v>0.61199999999999999</c:v>
                </c:pt>
                <c:pt idx="518">
                  <c:v>0.622</c:v>
                </c:pt>
                <c:pt idx="519">
                  <c:v>0.60899999999999999</c:v>
                </c:pt>
                <c:pt idx="520">
                  <c:v>0.60399999999999998</c:v>
                </c:pt>
                <c:pt idx="521">
                  <c:v>0.56950000000000001</c:v>
                </c:pt>
                <c:pt idx="522">
                  <c:v>0.58750000000000002</c:v>
                </c:pt>
                <c:pt idx="523">
                  <c:v>0.59950000000000003</c:v>
                </c:pt>
                <c:pt idx="524">
                  <c:v>0.58750000000000002</c:v>
                </c:pt>
                <c:pt idx="525">
                  <c:v>0.60250000000000004</c:v>
                </c:pt>
                <c:pt idx="526">
                  <c:v>0.63200000000000001</c:v>
                </c:pt>
                <c:pt idx="527">
                  <c:v>0.66349999999999998</c:v>
                </c:pt>
                <c:pt idx="528">
                  <c:v>0.67349999999999999</c:v>
                </c:pt>
                <c:pt idx="529">
                  <c:v>0.65149999999999997</c:v>
                </c:pt>
                <c:pt idx="530">
                  <c:v>0.67349999999999999</c:v>
                </c:pt>
                <c:pt idx="531">
                  <c:v>0.63700000000000001</c:v>
                </c:pt>
                <c:pt idx="532">
                  <c:v>0.69799999999999995</c:v>
                </c:pt>
                <c:pt idx="533">
                  <c:v>0.66849999999999998</c:v>
                </c:pt>
                <c:pt idx="534">
                  <c:v>0.63900000000000001</c:v>
                </c:pt>
                <c:pt idx="535">
                  <c:v>0.64700000000000002</c:v>
                </c:pt>
                <c:pt idx="536">
                  <c:v>0.63449999999999995</c:v>
                </c:pt>
                <c:pt idx="537">
                  <c:v>0.63649999999999995</c:v>
                </c:pt>
                <c:pt idx="538">
                  <c:v>0.62649999999999995</c:v>
                </c:pt>
                <c:pt idx="539">
                  <c:v>0.66600000000000004</c:v>
                </c:pt>
                <c:pt idx="540">
                  <c:v>0.62949999999999995</c:v>
                </c:pt>
                <c:pt idx="541">
                  <c:v>0.63949999999999996</c:v>
                </c:pt>
                <c:pt idx="542">
                  <c:v>0.63149999999999995</c:v>
                </c:pt>
                <c:pt idx="543">
                  <c:v>0.63449999999999995</c:v>
                </c:pt>
                <c:pt idx="544">
                  <c:v>0.625</c:v>
                </c:pt>
                <c:pt idx="545">
                  <c:v>0.61</c:v>
                </c:pt>
                <c:pt idx="546">
                  <c:v>0.61</c:v>
                </c:pt>
                <c:pt idx="547">
                  <c:v>0.622</c:v>
                </c:pt>
                <c:pt idx="548">
                  <c:v>0.622</c:v>
                </c:pt>
                <c:pt idx="549">
                  <c:v>0.61199999999999999</c:v>
                </c:pt>
                <c:pt idx="550">
                  <c:v>0.61699999999999999</c:v>
                </c:pt>
                <c:pt idx="551">
                  <c:v>0.622</c:v>
                </c:pt>
                <c:pt idx="552">
                  <c:v>0.61499999999999999</c:v>
                </c:pt>
                <c:pt idx="553">
                  <c:v>0.60199999999999998</c:v>
                </c:pt>
                <c:pt idx="554">
                  <c:v>0.63649999999999995</c:v>
                </c:pt>
                <c:pt idx="555">
                  <c:v>0.65649999999999997</c:v>
                </c:pt>
                <c:pt idx="556">
                  <c:v>0.65949999999999998</c:v>
                </c:pt>
                <c:pt idx="557">
                  <c:v>0.64649999999999996</c:v>
                </c:pt>
                <c:pt idx="558">
                  <c:v>0.63649999999999995</c:v>
                </c:pt>
                <c:pt idx="559">
                  <c:v>0.62</c:v>
                </c:pt>
                <c:pt idx="560">
                  <c:v>0.63149999999999995</c:v>
                </c:pt>
                <c:pt idx="561">
                  <c:v>0.63149999999999995</c:v>
                </c:pt>
                <c:pt idx="562">
                  <c:v>0.629</c:v>
                </c:pt>
                <c:pt idx="563">
                  <c:v>0.61950000000000005</c:v>
                </c:pt>
                <c:pt idx="564">
                  <c:v>0.629</c:v>
                </c:pt>
                <c:pt idx="565">
                  <c:v>0.629</c:v>
                </c:pt>
                <c:pt idx="566">
                  <c:v>0.629</c:v>
                </c:pt>
                <c:pt idx="567">
                  <c:v>0.63200000000000001</c:v>
                </c:pt>
                <c:pt idx="568">
                  <c:v>0.629</c:v>
                </c:pt>
                <c:pt idx="569">
                  <c:v>0.63700000000000001</c:v>
                </c:pt>
                <c:pt idx="570">
                  <c:v>0.61750000000000005</c:v>
                </c:pt>
                <c:pt idx="571">
                  <c:v>0.61250000000000004</c:v>
                </c:pt>
                <c:pt idx="572">
                  <c:v>0.58799999999999997</c:v>
                </c:pt>
                <c:pt idx="573">
                  <c:v>0.59</c:v>
                </c:pt>
                <c:pt idx="574">
                  <c:v>0.57999999999999996</c:v>
                </c:pt>
                <c:pt idx="575">
                  <c:v>0.58299999999999996</c:v>
                </c:pt>
                <c:pt idx="576">
                  <c:v>0.59750000000000003</c:v>
                </c:pt>
                <c:pt idx="577">
                  <c:v>0.59299999999999997</c:v>
                </c:pt>
                <c:pt idx="578">
                  <c:v>0.60250000000000004</c:v>
                </c:pt>
                <c:pt idx="579">
                  <c:v>0.63700000000000001</c:v>
                </c:pt>
                <c:pt idx="580">
                  <c:v>0.65200000000000002</c:v>
                </c:pt>
                <c:pt idx="581">
                  <c:v>0.65200000000000002</c:v>
                </c:pt>
                <c:pt idx="582">
                  <c:v>0.65400000000000003</c:v>
                </c:pt>
                <c:pt idx="583">
                  <c:v>0.63400000000000001</c:v>
                </c:pt>
                <c:pt idx="584">
                  <c:v>0.64400000000000002</c:v>
                </c:pt>
                <c:pt idx="585">
                  <c:v>0.60699999999999998</c:v>
                </c:pt>
                <c:pt idx="586">
                  <c:v>0.61499999999999999</c:v>
                </c:pt>
                <c:pt idx="587">
                  <c:v>0.61</c:v>
                </c:pt>
                <c:pt idx="588">
                  <c:v>0.59499999999999997</c:v>
                </c:pt>
                <c:pt idx="589">
                  <c:v>0.56299999999999994</c:v>
                </c:pt>
                <c:pt idx="590">
                  <c:v>0.55549999999999999</c:v>
                </c:pt>
                <c:pt idx="591">
                  <c:v>0.52600000000000002</c:v>
                </c:pt>
                <c:pt idx="592">
                  <c:v>0.52800000000000002</c:v>
                </c:pt>
                <c:pt idx="593">
                  <c:v>0.51349999999999996</c:v>
                </c:pt>
                <c:pt idx="594">
                  <c:v>0.51649999999999996</c:v>
                </c:pt>
                <c:pt idx="595">
                  <c:v>0.54800000000000004</c:v>
                </c:pt>
                <c:pt idx="596">
                  <c:v>0.58250000000000002</c:v>
                </c:pt>
                <c:pt idx="597">
                  <c:v>0.59950000000000003</c:v>
                </c:pt>
                <c:pt idx="598">
                  <c:v>0.59499999999999997</c:v>
                </c:pt>
                <c:pt idx="599">
                  <c:v>0.61499999999999999</c:v>
                </c:pt>
                <c:pt idx="600">
                  <c:v>0.62649999999999995</c:v>
                </c:pt>
                <c:pt idx="601">
                  <c:v>0.63149999999999995</c:v>
                </c:pt>
                <c:pt idx="602">
                  <c:v>0.62649999999999995</c:v>
                </c:pt>
                <c:pt idx="603">
                  <c:v>0.62649999999999995</c:v>
                </c:pt>
                <c:pt idx="604">
                  <c:v>0.60750000000000004</c:v>
                </c:pt>
                <c:pt idx="605">
                  <c:v>0.60650000000000004</c:v>
                </c:pt>
                <c:pt idx="606">
                  <c:v>0.60950000000000004</c:v>
                </c:pt>
                <c:pt idx="607">
                  <c:v>0.64400000000000002</c:v>
                </c:pt>
                <c:pt idx="608">
                  <c:v>0.65400000000000003</c:v>
                </c:pt>
                <c:pt idx="609">
                  <c:v>0.69099999999999995</c:v>
                </c:pt>
                <c:pt idx="610">
                  <c:v>0.65649999999999997</c:v>
                </c:pt>
                <c:pt idx="611">
                  <c:v>0.65649999999999997</c:v>
                </c:pt>
                <c:pt idx="612">
                  <c:v>0.66349999999999998</c:v>
                </c:pt>
                <c:pt idx="613">
                  <c:v>0.71099999999999997</c:v>
                </c:pt>
                <c:pt idx="614">
                  <c:v>0.74550000000000005</c:v>
                </c:pt>
                <c:pt idx="615">
                  <c:v>0.73050000000000004</c:v>
                </c:pt>
                <c:pt idx="616">
                  <c:v>0.71499999999999997</c:v>
                </c:pt>
                <c:pt idx="617">
                  <c:v>0.72250000000000003</c:v>
                </c:pt>
                <c:pt idx="618">
                  <c:v>0.76200000000000001</c:v>
                </c:pt>
                <c:pt idx="619">
                  <c:v>0.74250000000000005</c:v>
                </c:pt>
                <c:pt idx="620">
                  <c:v>0.755</c:v>
                </c:pt>
                <c:pt idx="621">
                  <c:v>0.74750000000000005</c:v>
                </c:pt>
                <c:pt idx="622">
                  <c:v>0.74250000000000005</c:v>
                </c:pt>
                <c:pt idx="623">
                  <c:v>0.755</c:v>
                </c:pt>
                <c:pt idx="624">
                  <c:v>0.8115</c:v>
                </c:pt>
                <c:pt idx="625">
                  <c:v>0.86550000000000005</c:v>
                </c:pt>
                <c:pt idx="626">
                  <c:v>0.86099999999999999</c:v>
                </c:pt>
                <c:pt idx="627">
                  <c:v>0.89749999999999996</c:v>
                </c:pt>
                <c:pt idx="628">
                  <c:v>0.89549999999999996</c:v>
                </c:pt>
                <c:pt idx="629">
                  <c:v>0.9</c:v>
                </c:pt>
                <c:pt idx="630">
                  <c:v>0.9</c:v>
                </c:pt>
                <c:pt idx="631">
                  <c:v>0.87549999999999994</c:v>
                </c:pt>
                <c:pt idx="632">
                  <c:v>0.88549999999999995</c:v>
                </c:pt>
                <c:pt idx="633">
                  <c:v>0.88300000000000001</c:v>
                </c:pt>
                <c:pt idx="634">
                  <c:v>0.88300000000000001</c:v>
                </c:pt>
                <c:pt idx="635">
                  <c:v>0.86799999999999999</c:v>
                </c:pt>
                <c:pt idx="636">
                  <c:v>0.88549999999999995</c:v>
                </c:pt>
                <c:pt idx="637">
                  <c:v>0.90500000000000003</c:v>
                </c:pt>
                <c:pt idx="638">
                  <c:v>0.90749999999999997</c:v>
                </c:pt>
                <c:pt idx="639">
                  <c:v>0.91</c:v>
                </c:pt>
                <c:pt idx="640">
                  <c:v>0.90549999999999997</c:v>
                </c:pt>
                <c:pt idx="641">
                  <c:v>0.90300000000000002</c:v>
                </c:pt>
                <c:pt idx="642">
                  <c:v>0.92500000000000004</c:v>
                </c:pt>
                <c:pt idx="643">
                  <c:v>0.90549999999999997</c:v>
                </c:pt>
                <c:pt idx="644">
                  <c:v>0.90300000000000002</c:v>
                </c:pt>
                <c:pt idx="645">
                  <c:v>0.90049999999999997</c:v>
                </c:pt>
                <c:pt idx="646">
                  <c:v>0.85599999999999998</c:v>
                </c:pt>
                <c:pt idx="647">
                  <c:v>0.84350000000000003</c:v>
                </c:pt>
                <c:pt idx="648">
                  <c:v>0.83399999999999996</c:v>
                </c:pt>
                <c:pt idx="649">
                  <c:v>0.82399999999999995</c:v>
                </c:pt>
                <c:pt idx="650">
                  <c:v>0.82899999999999996</c:v>
                </c:pt>
                <c:pt idx="651">
                  <c:v>0.83899999999999997</c:v>
                </c:pt>
                <c:pt idx="652">
                  <c:v>0.84099999999999997</c:v>
                </c:pt>
                <c:pt idx="653">
                  <c:v>0.86599999999999999</c:v>
                </c:pt>
                <c:pt idx="654">
                  <c:v>0.88049999999999995</c:v>
                </c:pt>
                <c:pt idx="655">
                  <c:v>0.876</c:v>
                </c:pt>
                <c:pt idx="656">
                  <c:v>0.86599999999999999</c:v>
                </c:pt>
                <c:pt idx="657">
                  <c:v>0.89049999999999996</c:v>
                </c:pt>
                <c:pt idx="658">
                  <c:v>0.90049999999999997</c:v>
                </c:pt>
                <c:pt idx="659">
                  <c:v>0.88300000000000001</c:v>
                </c:pt>
                <c:pt idx="660">
                  <c:v>0.84850000000000003</c:v>
                </c:pt>
                <c:pt idx="661">
                  <c:v>0.82150000000000001</c:v>
                </c:pt>
                <c:pt idx="662">
                  <c:v>0.83899999999999997</c:v>
                </c:pt>
                <c:pt idx="663">
                  <c:v>0.83899999999999997</c:v>
                </c:pt>
                <c:pt idx="664">
                  <c:v>0.83850000000000002</c:v>
                </c:pt>
                <c:pt idx="665">
                  <c:v>0.81899999999999995</c:v>
                </c:pt>
                <c:pt idx="666">
                  <c:v>0.83650000000000002</c:v>
                </c:pt>
                <c:pt idx="667">
                  <c:v>0.84350000000000003</c:v>
                </c:pt>
                <c:pt idx="668">
                  <c:v>0.83650000000000002</c:v>
                </c:pt>
                <c:pt idx="669">
                  <c:v>0.83650000000000002</c:v>
                </c:pt>
                <c:pt idx="670">
                  <c:v>0.83650000000000002</c:v>
                </c:pt>
                <c:pt idx="671">
                  <c:v>0.82899999999999996</c:v>
                </c:pt>
                <c:pt idx="672">
                  <c:v>0.81899999999999995</c:v>
                </c:pt>
                <c:pt idx="673">
                  <c:v>0.80400000000000005</c:v>
                </c:pt>
                <c:pt idx="674">
                  <c:v>0.79449999999999998</c:v>
                </c:pt>
                <c:pt idx="675">
                  <c:v>0.8165</c:v>
                </c:pt>
                <c:pt idx="676">
                  <c:v>0.83150000000000002</c:v>
                </c:pt>
                <c:pt idx="677">
                  <c:v>0.84099999999999997</c:v>
                </c:pt>
                <c:pt idx="678">
                  <c:v>0.84850000000000003</c:v>
                </c:pt>
                <c:pt idx="679">
                  <c:v>0.82899999999999996</c:v>
                </c:pt>
                <c:pt idx="680">
                  <c:v>0.80649999999999999</c:v>
                </c:pt>
                <c:pt idx="681">
                  <c:v>0.79700000000000004</c:v>
                </c:pt>
                <c:pt idx="682">
                  <c:v>0.77949999999999997</c:v>
                </c:pt>
                <c:pt idx="683">
                  <c:v>0.78449999999999998</c:v>
                </c:pt>
                <c:pt idx="684">
                  <c:v>0.78449999999999998</c:v>
                </c:pt>
                <c:pt idx="685">
                  <c:v>0.76700000000000002</c:v>
                </c:pt>
                <c:pt idx="686">
                  <c:v>0.77200000000000002</c:v>
                </c:pt>
                <c:pt idx="687">
                  <c:v>0.76500000000000001</c:v>
                </c:pt>
                <c:pt idx="688">
                  <c:v>0.76500000000000001</c:v>
                </c:pt>
                <c:pt idx="689">
                  <c:v>0.74250000000000005</c:v>
                </c:pt>
                <c:pt idx="690">
                  <c:v>0.74</c:v>
                </c:pt>
                <c:pt idx="691">
                  <c:v>0.75</c:v>
                </c:pt>
                <c:pt idx="692">
                  <c:v>0.75</c:v>
                </c:pt>
                <c:pt idx="693">
                  <c:v>0.73050000000000004</c:v>
                </c:pt>
                <c:pt idx="694">
                  <c:v>0.76749999999999996</c:v>
                </c:pt>
                <c:pt idx="695">
                  <c:v>0.76749999999999996</c:v>
                </c:pt>
                <c:pt idx="696">
                  <c:v>0.78949999999999998</c:v>
                </c:pt>
                <c:pt idx="697">
                  <c:v>0.76500000000000001</c:v>
                </c:pt>
                <c:pt idx="698">
                  <c:v>0.76249999999999996</c:v>
                </c:pt>
                <c:pt idx="699">
                  <c:v>0.80449999999999999</c:v>
                </c:pt>
                <c:pt idx="700">
                  <c:v>0.79949999999999999</c:v>
                </c:pt>
                <c:pt idx="701">
                  <c:v>0.81399999999999995</c:v>
                </c:pt>
                <c:pt idx="702">
                  <c:v>0.84150000000000003</c:v>
                </c:pt>
                <c:pt idx="703">
                  <c:v>0.84150000000000003</c:v>
                </c:pt>
                <c:pt idx="704">
                  <c:v>0.82899999999999996</c:v>
                </c:pt>
                <c:pt idx="705">
                  <c:v>0.84850000000000003</c:v>
                </c:pt>
                <c:pt idx="706">
                  <c:v>0.84850000000000003</c:v>
                </c:pt>
                <c:pt idx="707">
                  <c:v>0.84150000000000003</c:v>
                </c:pt>
                <c:pt idx="708">
                  <c:v>0.84599999999999997</c:v>
                </c:pt>
                <c:pt idx="709">
                  <c:v>0.85350000000000004</c:v>
                </c:pt>
                <c:pt idx="710">
                  <c:v>0.85599999999999998</c:v>
                </c:pt>
                <c:pt idx="711">
                  <c:v>0.88549999999999995</c:v>
                </c:pt>
                <c:pt idx="712">
                  <c:v>0.95</c:v>
                </c:pt>
                <c:pt idx="713">
                  <c:v>0.93569999999999998</c:v>
                </c:pt>
                <c:pt idx="714">
                  <c:v>0.94</c:v>
                </c:pt>
                <c:pt idx="715">
                  <c:v>0.96450000000000002</c:v>
                </c:pt>
                <c:pt idx="716">
                  <c:v>0.97950000000000004</c:v>
                </c:pt>
                <c:pt idx="717">
                  <c:v>0.99150000000000005</c:v>
                </c:pt>
                <c:pt idx="718">
                  <c:v>0.99650000000000005</c:v>
                </c:pt>
                <c:pt idx="719">
                  <c:v>1.0065</c:v>
                </c:pt>
                <c:pt idx="720">
                  <c:v>1.0117</c:v>
                </c:pt>
                <c:pt idx="721">
                  <c:v>1.0335000000000001</c:v>
                </c:pt>
                <c:pt idx="722">
                  <c:v>1.0979000000000001</c:v>
                </c:pt>
                <c:pt idx="723">
                  <c:v>1.075</c:v>
                </c:pt>
                <c:pt idx="724">
                  <c:v>1.0734999999999999</c:v>
                </c:pt>
                <c:pt idx="725">
                  <c:v>1.0449999999999999</c:v>
                </c:pt>
                <c:pt idx="726">
                  <c:v>1.1059000000000001</c:v>
                </c:pt>
                <c:pt idx="727">
                  <c:v>1.0285</c:v>
                </c:pt>
                <c:pt idx="728">
                  <c:v>1.145</c:v>
                </c:pt>
                <c:pt idx="729">
                  <c:v>1.1715</c:v>
                </c:pt>
                <c:pt idx="730">
                  <c:v>1.355</c:v>
                </c:pt>
                <c:pt idx="731">
                  <c:v>1.3194999999999999</c:v>
                </c:pt>
                <c:pt idx="732">
                  <c:v>1.3049999999999999</c:v>
                </c:pt>
                <c:pt idx="733">
                  <c:v>1.258</c:v>
                </c:pt>
                <c:pt idx="734">
                  <c:v>1.2649999999999999</c:v>
                </c:pt>
                <c:pt idx="735">
                  <c:v>1.258</c:v>
                </c:pt>
                <c:pt idx="736">
                  <c:v>1.2404999999999999</c:v>
                </c:pt>
                <c:pt idx="737">
                  <c:v>1.2184999999999999</c:v>
                </c:pt>
                <c:pt idx="738">
                  <c:v>1.2010000000000001</c:v>
                </c:pt>
                <c:pt idx="739">
                  <c:v>1.2450000000000001</c:v>
                </c:pt>
                <c:pt idx="740">
                  <c:v>1.2808999999999999</c:v>
                </c:pt>
                <c:pt idx="741">
                  <c:v>1.2355</c:v>
                </c:pt>
                <c:pt idx="742">
                  <c:v>1.25</c:v>
                </c:pt>
                <c:pt idx="743">
                  <c:v>1.2332000000000001</c:v>
                </c:pt>
                <c:pt idx="744">
                  <c:v>1.2050000000000001</c:v>
                </c:pt>
                <c:pt idx="745">
                  <c:v>1.1908000000000001</c:v>
                </c:pt>
                <c:pt idx="746">
                  <c:v>1.2050000000000001</c:v>
                </c:pt>
                <c:pt idx="747">
                  <c:v>1.1859</c:v>
                </c:pt>
                <c:pt idx="748">
                  <c:v>1.19</c:v>
                </c:pt>
                <c:pt idx="749">
                  <c:v>1.175</c:v>
                </c:pt>
                <c:pt idx="750">
                  <c:v>1.165</c:v>
                </c:pt>
                <c:pt idx="751">
                  <c:v>1.1715</c:v>
                </c:pt>
                <c:pt idx="752">
                  <c:v>1.2184999999999999</c:v>
                </c:pt>
                <c:pt idx="753">
                  <c:v>1.2215</c:v>
                </c:pt>
                <c:pt idx="754">
                  <c:v>1.2364999999999999</c:v>
                </c:pt>
                <c:pt idx="755">
                  <c:v>1.2135</c:v>
                </c:pt>
                <c:pt idx="756">
                  <c:v>1.216</c:v>
                </c:pt>
                <c:pt idx="757">
                  <c:v>1.2350000000000001</c:v>
                </c:pt>
                <c:pt idx="758">
                  <c:v>1.2284999999999999</c:v>
                </c:pt>
                <c:pt idx="759">
                  <c:v>1.2404999999999999</c:v>
                </c:pt>
                <c:pt idx="760">
                  <c:v>1.2749999999999999</c:v>
                </c:pt>
                <c:pt idx="761">
                  <c:v>1.2649999999999999</c:v>
                </c:pt>
                <c:pt idx="762">
                  <c:v>1.2649999999999999</c:v>
                </c:pt>
                <c:pt idx="763">
                  <c:v>1.2549999999999999</c:v>
                </c:pt>
                <c:pt idx="764">
                  <c:v>1.2549999999999999</c:v>
                </c:pt>
                <c:pt idx="765">
                  <c:v>1.2310000000000001</c:v>
                </c:pt>
                <c:pt idx="766">
                  <c:v>1.3075000000000001</c:v>
                </c:pt>
                <c:pt idx="767">
                  <c:v>1.3257000000000001</c:v>
                </c:pt>
                <c:pt idx="768">
                  <c:v>1.333</c:v>
                </c:pt>
                <c:pt idx="769">
                  <c:v>1.355</c:v>
                </c:pt>
                <c:pt idx="770">
                  <c:v>1.379</c:v>
                </c:pt>
                <c:pt idx="771">
                  <c:v>1.3420000000000001</c:v>
                </c:pt>
                <c:pt idx="772">
                  <c:v>1.3526</c:v>
                </c:pt>
                <c:pt idx="773">
                  <c:v>1.415</c:v>
                </c:pt>
                <c:pt idx="774">
                  <c:v>1.4166000000000001</c:v>
                </c:pt>
                <c:pt idx="775">
                  <c:v>1.3959999999999999</c:v>
                </c:pt>
                <c:pt idx="776">
                  <c:v>1.4420999999999999</c:v>
                </c:pt>
                <c:pt idx="777">
                  <c:v>1.3815</c:v>
                </c:pt>
                <c:pt idx="778">
                  <c:v>1.3996</c:v>
                </c:pt>
                <c:pt idx="779">
                  <c:v>1.355</c:v>
                </c:pt>
                <c:pt idx="780">
                  <c:v>1.375</c:v>
                </c:pt>
                <c:pt idx="781">
                  <c:v>1.3815</c:v>
                </c:pt>
                <c:pt idx="782">
                  <c:v>1.3935999999999999</c:v>
                </c:pt>
                <c:pt idx="783">
                  <c:v>1.4350000000000001</c:v>
                </c:pt>
                <c:pt idx="784">
                  <c:v>1.395</c:v>
                </c:pt>
                <c:pt idx="785">
                  <c:v>1.401</c:v>
                </c:pt>
                <c:pt idx="786">
                  <c:v>1.4550000000000001</c:v>
                </c:pt>
                <c:pt idx="787">
                  <c:v>1.4572000000000001</c:v>
                </c:pt>
                <c:pt idx="788">
                  <c:v>1.3885000000000001</c:v>
                </c:pt>
                <c:pt idx="789">
                  <c:v>1.4048</c:v>
                </c:pt>
                <c:pt idx="790">
                  <c:v>1.3514999999999999</c:v>
                </c:pt>
                <c:pt idx="791">
                  <c:v>1.3706</c:v>
                </c:pt>
                <c:pt idx="792">
                  <c:v>1.365</c:v>
                </c:pt>
                <c:pt idx="793">
                  <c:v>1.375</c:v>
                </c:pt>
                <c:pt idx="794">
                  <c:v>1.355</c:v>
                </c:pt>
                <c:pt idx="795">
                  <c:v>1.3559000000000001</c:v>
                </c:pt>
                <c:pt idx="796">
                  <c:v>1.2949999999999999</c:v>
                </c:pt>
                <c:pt idx="797">
                  <c:v>1.3117000000000001</c:v>
                </c:pt>
                <c:pt idx="798">
                  <c:v>1.2948999999999999</c:v>
                </c:pt>
                <c:pt idx="799">
                  <c:v>1.2948</c:v>
                </c:pt>
                <c:pt idx="800">
                  <c:v>1.2435</c:v>
                </c:pt>
                <c:pt idx="801">
                  <c:v>1.258</c:v>
                </c:pt>
                <c:pt idx="802">
                  <c:v>1.2649999999999999</c:v>
                </c:pt>
                <c:pt idx="803">
                  <c:v>1.2655000000000001</c:v>
                </c:pt>
                <c:pt idx="804">
                  <c:v>1.2797000000000001</c:v>
                </c:pt>
                <c:pt idx="805">
                  <c:v>1.2858000000000001</c:v>
                </c:pt>
                <c:pt idx="806">
                  <c:v>1.2549999999999999</c:v>
                </c:pt>
                <c:pt idx="807">
                  <c:v>1.2450000000000001</c:v>
                </c:pt>
                <c:pt idx="808">
                  <c:v>1.2629999999999999</c:v>
                </c:pt>
                <c:pt idx="809">
                  <c:v>1.2655000000000001</c:v>
                </c:pt>
                <c:pt idx="810">
                  <c:v>1.2805</c:v>
                </c:pt>
                <c:pt idx="811">
                  <c:v>1.3149999999999999</c:v>
                </c:pt>
                <c:pt idx="812">
                  <c:v>1.325</c:v>
                </c:pt>
                <c:pt idx="813">
                  <c:v>1.2949999999999999</c:v>
                </c:pt>
                <c:pt idx="814">
                  <c:v>1.2605</c:v>
                </c:pt>
                <c:pt idx="815">
                  <c:v>1.258</c:v>
                </c:pt>
                <c:pt idx="816">
                  <c:v>1.2250000000000001</c:v>
                </c:pt>
                <c:pt idx="817">
                  <c:v>1.2050000000000001</c:v>
                </c:pt>
                <c:pt idx="818">
                  <c:v>1.2064999999999999</c:v>
                </c:pt>
                <c:pt idx="819">
                  <c:v>1.2156</c:v>
                </c:pt>
                <c:pt idx="820">
                  <c:v>1.1931</c:v>
                </c:pt>
                <c:pt idx="821">
                  <c:v>1.2150000000000001</c:v>
                </c:pt>
                <c:pt idx="822">
                  <c:v>1.1719999999999999</c:v>
                </c:pt>
                <c:pt idx="823">
                  <c:v>1.1695</c:v>
                </c:pt>
                <c:pt idx="824">
                  <c:v>1.1613</c:v>
                </c:pt>
                <c:pt idx="825">
                  <c:v>1.1796</c:v>
                </c:pt>
                <c:pt idx="826">
                  <c:v>1.2115</c:v>
                </c:pt>
                <c:pt idx="827">
                  <c:v>1.2135</c:v>
                </c:pt>
                <c:pt idx="828">
                  <c:v>1.1850000000000001</c:v>
                </c:pt>
                <c:pt idx="829">
                  <c:v>1.1990000000000001</c:v>
                </c:pt>
                <c:pt idx="830">
                  <c:v>1.1990000000000001</c:v>
                </c:pt>
                <c:pt idx="831">
                  <c:v>1.2455000000000001</c:v>
                </c:pt>
                <c:pt idx="832">
                  <c:v>1.2450000000000001</c:v>
                </c:pt>
                <c:pt idx="833">
                  <c:v>1.2150000000000001</c:v>
                </c:pt>
                <c:pt idx="834">
                  <c:v>1.2020999999999999</c:v>
                </c:pt>
                <c:pt idx="835">
                  <c:v>1.2050000000000001</c:v>
                </c:pt>
                <c:pt idx="836">
                  <c:v>1.1890000000000001</c:v>
                </c:pt>
                <c:pt idx="837">
                  <c:v>1.2117</c:v>
                </c:pt>
                <c:pt idx="838">
                  <c:v>1.1915</c:v>
                </c:pt>
                <c:pt idx="839">
                  <c:v>1.2190000000000001</c:v>
                </c:pt>
                <c:pt idx="840">
                  <c:v>1.2050000000000001</c:v>
                </c:pt>
                <c:pt idx="841">
                  <c:v>1.1225000000000001</c:v>
                </c:pt>
                <c:pt idx="842">
                  <c:v>1.1299999999999999</c:v>
                </c:pt>
                <c:pt idx="843">
                  <c:v>1.1445000000000001</c:v>
                </c:pt>
                <c:pt idx="844">
                  <c:v>1.1445000000000001</c:v>
                </c:pt>
                <c:pt idx="845">
                  <c:v>1.1725000000000001</c:v>
                </c:pt>
                <c:pt idx="846">
                  <c:v>1.2050000000000001</c:v>
                </c:pt>
                <c:pt idx="847">
                  <c:v>1.2450000000000001</c:v>
                </c:pt>
                <c:pt idx="848">
                  <c:v>1.2468999999999999</c:v>
                </c:pt>
                <c:pt idx="849">
                  <c:v>1.2849999999999999</c:v>
                </c:pt>
                <c:pt idx="850">
                  <c:v>1.2806999999999999</c:v>
                </c:pt>
                <c:pt idx="851">
                  <c:v>1.2375</c:v>
                </c:pt>
                <c:pt idx="852">
                  <c:v>1.2649999999999999</c:v>
                </c:pt>
                <c:pt idx="853">
                  <c:v>1.2576000000000001</c:v>
                </c:pt>
                <c:pt idx="854">
                  <c:v>1.2624</c:v>
                </c:pt>
                <c:pt idx="855">
                  <c:v>1.2784</c:v>
                </c:pt>
                <c:pt idx="856">
                  <c:v>1.2687999999999999</c:v>
                </c:pt>
                <c:pt idx="857">
                  <c:v>1.3059000000000001</c:v>
                </c:pt>
                <c:pt idx="858">
                  <c:v>1.3148</c:v>
                </c:pt>
                <c:pt idx="859">
                  <c:v>1.3393999999999999</c:v>
                </c:pt>
                <c:pt idx="860">
                  <c:v>1.3355999999999999</c:v>
                </c:pt>
                <c:pt idx="861">
                  <c:v>1.3541000000000001</c:v>
                </c:pt>
                <c:pt idx="862">
                  <c:v>1.3238000000000001</c:v>
                </c:pt>
                <c:pt idx="863">
                  <c:v>1.3661000000000001</c:v>
                </c:pt>
                <c:pt idx="864">
                  <c:v>1.3556999999999999</c:v>
                </c:pt>
                <c:pt idx="865">
                  <c:v>1.3878999999999999</c:v>
                </c:pt>
                <c:pt idx="866">
                  <c:v>1.3731</c:v>
                </c:pt>
                <c:pt idx="867">
                  <c:v>1.3425</c:v>
                </c:pt>
                <c:pt idx="868">
                  <c:v>1.375</c:v>
                </c:pt>
                <c:pt idx="869">
                  <c:v>1.355</c:v>
                </c:pt>
                <c:pt idx="870">
                  <c:v>1.3778999999999999</c:v>
                </c:pt>
                <c:pt idx="871">
                  <c:v>1.2949999999999999</c:v>
                </c:pt>
                <c:pt idx="872">
                  <c:v>1.3049999999999999</c:v>
                </c:pt>
                <c:pt idx="873">
                  <c:v>1.2999000000000001</c:v>
                </c:pt>
                <c:pt idx="874">
                  <c:v>1.2563</c:v>
                </c:pt>
                <c:pt idx="875">
                  <c:v>1.2749999999999999</c:v>
                </c:pt>
                <c:pt idx="876">
                  <c:v>1.2749999999999999</c:v>
                </c:pt>
                <c:pt idx="877">
                  <c:v>1.2677</c:v>
                </c:pt>
                <c:pt idx="878">
                  <c:v>1.2549999999999999</c:v>
                </c:pt>
                <c:pt idx="879">
                  <c:v>1.2124999999999999</c:v>
                </c:pt>
                <c:pt idx="880">
                  <c:v>1.2350000000000001</c:v>
                </c:pt>
                <c:pt idx="881">
                  <c:v>1.2444</c:v>
                </c:pt>
                <c:pt idx="882">
                  <c:v>1.1950000000000001</c:v>
                </c:pt>
                <c:pt idx="883">
                  <c:v>1.165</c:v>
                </c:pt>
                <c:pt idx="884">
                  <c:v>1.145</c:v>
                </c:pt>
                <c:pt idx="885">
                  <c:v>1.1549</c:v>
                </c:pt>
                <c:pt idx="886">
                  <c:v>1.165</c:v>
                </c:pt>
                <c:pt idx="887">
                  <c:v>1.1037999999999999</c:v>
                </c:pt>
                <c:pt idx="888">
                  <c:v>1.135</c:v>
                </c:pt>
                <c:pt idx="889">
                  <c:v>1.075</c:v>
                </c:pt>
                <c:pt idx="890">
                  <c:v>1.0718000000000001</c:v>
                </c:pt>
                <c:pt idx="891">
                  <c:v>1.085</c:v>
                </c:pt>
                <c:pt idx="892">
                  <c:v>1.0649999999999999</c:v>
                </c:pt>
                <c:pt idx="893">
                  <c:v>1.0650999999999999</c:v>
                </c:pt>
                <c:pt idx="894">
                  <c:v>1.1028</c:v>
                </c:pt>
                <c:pt idx="895">
                  <c:v>1.1183000000000001</c:v>
                </c:pt>
                <c:pt idx="896">
                  <c:v>1.1099000000000001</c:v>
                </c:pt>
                <c:pt idx="897">
                  <c:v>1.1148</c:v>
                </c:pt>
                <c:pt idx="898">
                  <c:v>1.1254</c:v>
                </c:pt>
                <c:pt idx="899">
                  <c:v>1.075</c:v>
                </c:pt>
                <c:pt idx="900">
                  <c:v>1.115</c:v>
                </c:pt>
                <c:pt idx="901">
                  <c:v>1.085</c:v>
                </c:pt>
                <c:pt idx="902">
                  <c:v>1.0463</c:v>
                </c:pt>
                <c:pt idx="903">
                  <c:v>1.105</c:v>
                </c:pt>
                <c:pt idx="904">
                  <c:v>1.0612999999999999</c:v>
                </c:pt>
                <c:pt idx="905">
                  <c:v>1.085</c:v>
                </c:pt>
                <c:pt idx="906">
                  <c:v>1.0638000000000001</c:v>
                </c:pt>
                <c:pt idx="907">
                  <c:v>1.075</c:v>
                </c:pt>
                <c:pt idx="908">
                  <c:v>1.0225</c:v>
                </c:pt>
                <c:pt idx="909">
                  <c:v>1.0558000000000001</c:v>
                </c:pt>
                <c:pt idx="910">
                  <c:v>1.0225</c:v>
                </c:pt>
                <c:pt idx="911">
                  <c:v>1.0549999999999999</c:v>
                </c:pt>
                <c:pt idx="912">
                  <c:v>1.05</c:v>
                </c:pt>
                <c:pt idx="913">
                  <c:v>1.0863</c:v>
                </c:pt>
                <c:pt idx="914">
                  <c:v>1.1094999999999999</c:v>
                </c:pt>
                <c:pt idx="915">
                  <c:v>1.095</c:v>
                </c:pt>
                <c:pt idx="916">
                  <c:v>1.0969</c:v>
                </c:pt>
                <c:pt idx="917">
                  <c:v>1.0575000000000001</c:v>
                </c:pt>
                <c:pt idx="918">
                  <c:v>1.0325</c:v>
                </c:pt>
                <c:pt idx="919">
                  <c:v>1.0549999999999999</c:v>
                </c:pt>
                <c:pt idx="920">
                  <c:v>1.0607</c:v>
                </c:pt>
                <c:pt idx="921">
                  <c:v>1.0729</c:v>
                </c:pt>
                <c:pt idx="922">
                  <c:v>1.0730999999999999</c:v>
                </c:pt>
                <c:pt idx="923">
                  <c:v>1.0812999999999999</c:v>
                </c:pt>
                <c:pt idx="924">
                  <c:v>1.1138999999999999</c:v>
                </c:pt>
                <c:pt idx="925">
                  <c:v>1.0575000000000001</c:v>
                </c:pt>
                <c:pt idx="926">
                  <c:v>1.0249999999999999</c:v>
                </c:pt>
                <c:pt idx="927">
                  <c:v>1.0549999999999999</c:v>
                </c:pt>
                <c:pt idx="928">
                  <c:v>1.0075000000000001</c:v>
                </c:pt>
                <c:pt idx="929">
                  <c:v>1.0349999999999999</c:v>
                </c:pt>
                <c:pt idx="930">
                  <c:v>1.0549999999999999</c:v>
                </c:pt>
                <c:pt idx="931">
                  <c:v>1.0585</c:v>
                </c:pt>
                <c:pt idx="932">
                  <c:v>1.0542</c:v>
                </c:pt>
                <c:pt idx="933">
                  <c:v>1.0693999999999999</c:v>
                </c:pt>
                <c:pt idx="934">
                  <c:v>0.99880000000000002</c:v>
                </c:pt>
                <c:pt idx="935">
                  <c:v>1.0557000000000001</c:v>
                </c:pt>
                <c:pt idx="936">
                  <c:v>1.0047999999999999</c:v>
                </c:pt>
                <c:pt idx="937">
                  <c:v>0.99129999999999996</c:v>
                </c:pt>
                <c:pt idx="938">
                  <c:v>1.0107999999999999</c:v>
                </c:pt>
                <c:pt idx="939">
                  <c:v>0.97789999999999999</c:v>
                </c:pt>
                <c:pt idx="940">
                  <c:v>0.94879999999999998</c:v>
                </c:pt>
                <c:pt idx="941">
                  <c:v>0.9214</c:v>
                </c:pt>
                <c:pt idx="942">
                  <c:v>0.93379999999999996</c:v>
                </c:pt>
                <c:pt idx="943">
                  <c:v>0.95109999999999995</c:v>
                </c:pt>
                <c:pt idx="944">
                  <c:v>0.95109999999999995</c:v>
                </c:pt>
                <c:pt idx="945">
                  <c:v>0.94750000000000001</c:v>
                </c:pt>
                <c:pt idx="946">
                  <c:v>0.96499999999999997</c:v>
                </c:pt>
                <c:pt idx="947">
                  <c:v>0.97470000000000001</c:v>
                </c:pt>
                <c:pt idx="948">
                  <c:v>0.94499999999999995</c:v>
                </c:pt>
                <c:pt idx="949">
                  <c:v>0.95130000000000003</c:v>
                </c:pt>
                <c:pt idx="950">
                  <c:v>0.92500000000000004</c:v>
                </c:pt>
                <c:pt idx="951">
                  <c:v>0.93500000000000005</c:v>
                </c:pt>
                <c:pt idx="952">
                  <c:v>0.92500000000000004</c:v>
                </c:pt>
                <c:pt idx="953">
                  <c:v>0.92200000000000004</c:v>
                </c:pt>
                <c:pt idx="954">
                  <c:v>0.92249999999999999</c:v>
                </c:pt>
                <c:pt idx="955">
                  <c:v>0.93140000000000001</c:v>
                </c:pt>
                <c:pt idx="956">
                  <c:v>0.92849999999999999</c:v>
                </c:pt>
                <c:pt idx="957">
                  <c:v>0.92749999999999999</c:v>
                </c:pt>
                <c:pt idx="958">
                  <c:v>0.90249999999999997</c:v>
                </c:pt>
                <c:pt idx="959">
                  <c:v>0.90500000000000003</c:v>
                </c:pt>
                <c:pt idx="960">
                  <c:v>0.89749999999999996</c:v>
                </c:pt>
                <c:pt idx="961">
                  <c:v>0.86</c:v>
                </c:pt>
                <c:pt idx="962">
                  <c:v>0.79500000000000004</c:v>
                </c:pt>
                <c:pt idx="963">
                  <c:v>0.75249999999999995</c:v>
                </c:pt>
                <c:pt idx="964">
                  <c:v>0.79500000000000004</c:v>
                </c:pt>
                <c:pt idx="965">
                  <c:v>0.79749999999999999</c:v>
                </c:pt>
                <c:pt idx="966">
                  <c:v>0.80959999999999999</c:v>
                </c:pt>
                <c:pt idx="967">
                  <c:v>0.84940000000000004</c:v>
                </c:pt>
                <c:pt idx="968">
                  <c:v>0.84499999999999997</c:v>
                </c:pt>
                <c:pt idx="969">
                  <c:v>0.84499999999999997</c:v>
                </c:pt>
                <c:pt idx="970">
                  <c:v>0.84499999999999997</c:v>
                </c:pt>
                <c:pt idx="971">
                  <c:v>0.82</c:v>
                </c:pt>
                <c:pt idx="972">
                  <c:v>0.8327</c:v>
                </c:pt>
                <c:pt idx="973">
                  <c:v>0.80010000000000003</c:v>
                </c:pt>
                <c:pt idx="974">
                  <c:v>0.8075</c:v>
                </c:pt>
                <c:pt idx="975">
                  <c:v>0.8075</c:v>
                </c:pt>
                <c:pt idx="976">
                  <c:v>0.83750000000000002</c:v>
                </c:pt>
                <c:pt idx="977">
                  <c:v>0.85250000000000004</c:v>
                </c:pt>
                <c:pt idx="978">
                  <c:v>0.85750000000000004</c:v>
                </c:pt>
                <c:pt idx="979">
                  <c:v>0.81499999999999995</c:v>
                </c:pt>
                <c:pt idx="980">
                  <c:v>0.81499999999999995</c:v>
                </c:pt>
                <c:pt idx="981">
                  <c:v>0.87</c:v>
                </c:pt>
                <c:pt idx="982">
                  <c:v>0.85499999999999998</c:v>
                </c:pt>
                <c:pt idx="983">
                  <c:v>0.86499999999999999</c:v>
                </c:pt>
                <c:pt idx="984">
                  <c:v>0.85499999999999998</c:v>
                </c:pt>
                <c:pt idx="985">
                  <c:v>0.84250000000000003</c:v>
                </c:pt>
                <c:pt idx="986">
                  <c:v>0.88500000000000001</c:v>
                </c:pt>
                <c:pt idx="987">
                  <c:v>0.87</c:v>
                </c:pt>
                <c:pt idx="988">
                  <c:v>0.84</c:v>
                </c:pt>
                <c:pt idx="989">
                  <c:v>0.85499999999999998</c:v>
                </c:pt>
                <c:pt idx="990">
                  <c:v>0.85750000000000004</c:v>
                </c:pt>
                <c:pt idx="991">
                  <c:v>0.86499999999999999</c:v>
                </c:pt>
                <c:pt idx="992">
                  <c:v>0.8175</c:v>
                </c:pt>
                <c:pt idx="993">
                  <c:v>0.81499999999999995</c:v>
                </c:pt>
                <c:pt idx="994">
                  <c:v>0.82499999999999996</c:v>
                </c:pt>
                <c:pt idx="995">
                  <c:v>0.81499999999999995</c:v>
                </c:pt>
                <c:pt idx="996">
                  <c:v>0.83499999999999996</c:v>
                </c:pt>
                <c:pt idx="997">
                  <c:v>0.85</c:v>
                </c:pt>
                <c:pt idx="998">
                  <c:v>0.86499999999999999</c:v>
                </c:pt>
                <c:pt idx="999">
                  <c:v>0.85250000000000004</c:v>
                </c:pt>
                <c:pt idx="1000">
                  <c:v>0.84</c:v>
                </c:pt>
                <c:pt idx="1001">
                  <c:v>0.81499999999999995</c:v>
                </c:pt>
                <c:pt idx="1002">
                  <c:v>0.83499999999999996</c:v>
                </c:pt>
                <c:pt idx="1003">
                  <c:v>0.80249999999999999</c:v>
                </c:pt>
                <c:pt idx="1004">
                  <c:v>0.80500000000000005</c:v>
                </c:pt>
                <c:pt idx="1005">
                  <c:v>0.82499999999999996</c:v>
                </c:pt>
                <c:pt idx="1006">
                  <c:v>0.83250000000000002</c:v>
                </c:pt>
                <c:pt idx="1007">
                  <c:v>0.82499999999999996</c:v>
                </c:pt>
                <c:pt idx="1008">
                  <c:v>0.8075</c:v>
                </c:pt>
                <c:pt idx="1009">
                  <c:v>0.78249999999999997</c:v>
                </c:pt>
                <c:pt idx="1010">
                  <c:v>0.77500000000000002</c:v>
                </c:pt>
                <c:pt idx="1011">
                  <c:v>0.77749999999999997</c:v>
                </c:pt>
                <c:pt idx="1012">
                  <c:v>0.76249999999999996</c:v>
                </c:pt>
                <c:pt idx="1013">
                  <c:v>0.78</c:v>
                </c:pt>
                <c:pt idx="1014">
                  <c:v>0.76249999999999996</c:v>
                </c:pt>
                <c:pt idx="1015">
                  <c:v>0.76249999999999996</c:v>
                </c:pt>
                <c:pt idx="1016">
                  <c:v>0.745</c:v>
                </c:pt>
                <c:pt idx="1017">
                  <c:v>0.79749999999999999</c:v>
                </c:pt>
                <c:pt idx="1018">
                  <c:v>0.8125</c:v>
                </c:pt>
                <c:pt idx="1019">
                  <c:v>0.78249999999999997</c:v>
                </c:pt>
                <c:pt idx="1020">
                  <c:v>0.79249999999999998</c:v>
                </c:pt>
                <c:pt idx="1021">
                  <c:v>0.81</c:v>
                </c:pt>
                <c:pt idx="1022">
                  <c:v>0.78500000000000003</c:v>
                </c:pt>
                <c:pt idx="1023">
                  <c:v>0.76500000000000001</c:v>
                </c:pt>
                <c:pt idx="1024">
                  <c:v>0.745</c:v>
                </c:pt>
                <c:pt idx="1025">
                  <c:v>0.74</c:v>
                </c:pt>
                <c:pt idx="1026">
                  <c:v>0.71750000000000003</c:v>
                </c:pt>
                <c:pt idx="1027">
                  <c:v>0.6925</c:v>
                </c:pt>
                <c:pt idx="1028">
                  <c:v>0.69499999999999995</c:v>
                </c:pt>
                <c:pt idx="1029">
                  <c:v>0.67500000000000004</c:v>
                </c:pt>
                <c:pt idx="1030">
                  <c:v>0.70250000000000001</c:v>
                </c:pt>
                <c:pt idx="1031">
                  <c:v>0.69499999999999995</c:v>
                </c:pt>
                <c:pt idx="1032">
                  <c:v>0.67500000000000004</c:v>
                </c:pt>
                <c:pt idx="1033">
                  <c:v>0.68500000000000005</c:v>
                </c:pt>
                <c:pt idx="1034">
                  <c:v>0.70499999999999996</c:v>
                </c:pt>
                <c:pt idx="1035">
                  <c:v>0.66</c:v>
                </c:pt>
                <c:pt idx="1036">
                  <c:v>0.67500000000000004</c:v>
                </c:pt>
                <c:pt idx="1037">
                  <c:v>0.64500000000000002</c:v>
                </c:pt>
                <c:pt idx="1038">
                  <c:v>0.60499999999999998</c:v>
                </c:pt>
                <c:pt idx="1039">
                  <c:v>0.61499999999999999</c:v>
                </c:pt>
                <c:pt idx="1040">
                  <c:v>0.59750000000000003</c:v>
                </c:pt>
                <c:pt idx="1041">
                  <c:v>0.63749999999999996</c:v>
                </c:pt>
                <c:pt idx="1042">
                  <c:v>0.66500000000000004</c:v>
                </c:pt>
                <c:pt idx="1043">
                  <c:v>0.67500000000000004</c:v>
                </c:pt>
                <c:pt idx="1044">
                  <c:v>0.65500000000000003</c:v>
                </c:pt>
                <c:pt idx="1045">
                  <c:v>0.64500000000000002</c:v>
                </c:pt>
                <c:pt idx="1046">
                  <c:v>0.6875</c:v>
                </c:pt>
                <c:pt idx="1047">
                  <c:v>0.69499999999999995</c:v>
                </c:pt>
                <c:pt idx="1048">
                  <c:v>0.66500000000000004</c:v>
                </c:pt>
                <c:pt idx="1049">
                  <c:v>0.69499999999999995</c:v>
                </c:pt>
                <c:pt idx="1050">
                  <c:v>0.69499999999999995</c:v>
                </c:pt>
                <c:pt idx="1051">
                  <c:v>0.68</c:v>
                </c:pt>
                <c:pt idx="1052">
                  <c:v>0.67</c:v>
                </c:pt>
                <c:pt idx="1053">
                  <c:v>0.70499999999999996</c:v>
                </c:pt>
                <c:pt idx="1054">
                  <c:v>0.68500000000000005</c:v>
                </c:pt>
                <c:pt idx="1055">
                  <c:v>0.64500000000000002</c:v>
                </c:pt>
                <c:pt idx="1056">
                  <c:v>0.625</c:v>
                </c:pt>
                <c:pt idx="1057">
                  <c:v>0.65500000000000003</c:v>
                </c:pt>
                <c:pt idx="1058">
                  <c:v>0.63</c:v>
                </c:pt>
                <c:pt idx="1059">
                  <c:v>0.63249999999999995</c:v>
                </c:pt>
                <c:pt idx="1060">
                  <c:v>0.64</c:v>
                </c:pt>
                <c:pt idx="1061">
                  <c:v>0.64249999999999996</c:v>
                </c:pt>
                <c:pt idx="1062">
                  <c:v>0.61</c:v>
                </c:pt>
                <c:pt idx="1063">
                  <c:v>0.61499999999999999</c:v>
                </c:pt>
                <c:pt idx="1064">
                  <c:v>0.63249999999999995</c:v>
                </c:pt>
                <c:pt idx="1065">
                  <c:v>0.61</c:v>
                </c:pt>
                <c:pt idx="1066">
                  <c:v>0.60499999999999998</c:v>
                </c:pt>
                <c:pt idx="1067">
                  <c:v>0.60499999999999998</c:v>
                </c:pt>
                <c:pt idx="1068">
                  <c:v>0.61499999999999999</c:v>
                </c:pt>
                <c:pt idx="1069">
                  <c:v>0.61499999999999999</c:v>
                </c:pt>
                <c:pt idx="1070">
                  <c:v>0.59</c:v>
                </c:pt>
                <c:pt idx="1071">
                  <c:v>0.56999999999999995</c:v>
                </c:pt>
                <c:pt idx="1072">
                  <c:v>0.53</c:v>
                </c:pt>
                <c:pt idx="1073">
                  <c:v>0.58250000000000002</c:v>
                </c:pt>
                <c:pt idx="1074">
                  <c:v>0.61</c:v>
                </c:pt>
                <c:pt idx="1075">
                  <c:v>0.60499999999999998</c:v>
                </c:pt>
                <c:pt idx="1076">
                  <c:v>0.60499999999999998</c:v>
                </c:pt>
                <c:pt idx="1077">
                  <c:v>0.60499999999999998</c:v>
                </c:pt>
                <c:pt idx="1078">
                  <c:v>0.61499999999999999</c:v>
                </c:pt>
                <c:pt idx="1079">
                  <c:v>0.6</c:v>
                </c:pt>
                <c:pt idx="1080">
                  <c:v>0.59250000000000003</c:v>
                </c:pt>
                <c:pt idx="1081">
                  <c:v>0.6</c:v>
                </c:pt>
                <c:pt idx="1082">
                  <c:v>0.61499999999999999</c:v>
                </c:pt>
                <c:pt idx="1083">
                  <c:v>0.59499999999999997</c:v>
                </c:pt>
                <c:pt idx="1084">
                  <c:v>0.59250000000000003</c:v>
                </c:pt>
                <c:pt idx="1085">
                  <c:v>0.61499999999999999</c:v>
                </c:pt>
                <c:pt idx="1086">
                  <c:v>0.58250000000000002</c:v>
                </c:pt>
                <c:pt idx="1087">
                  <c:v>0.58250000000000002</c:v>
                </c:pt>
                <c:pt idx="1088">
                  <c:v>0.58499999999999996</c:v>
                </c:pt>
                <c:pt idx="1089">
                  <c:v>0.58499999999999996</c:v>
                </c:pt>
                <c:pt idx="1090">
                  <c:v>0.5625</c:v>
                </c:pt>
                <c:pt idx="1091">
                  <c:v>0.54249999999999998</c:v>
                </c:pt>
                <c:pt idx="1092">
                  <c:v>0.50749999999999995</c:v>
                </c:pt>
                <c:pt idx="1093">
                  <c:v>0.52500000000000002</c:v>
                </c:pt>
                <c:pt idx="1094">
                  <c:v>0.52500000000000002</c:v>
                </c:pt>
                <c:pt idx="1095">
                  <c:v>0.53500000000000003</c:v>
                </c:pt>
                <c:pt idx="1096">
                  <c:v>0.51500000000000001</c:v>
                </c:pt>
                <c:pt idx="1097">
                  <c:v>0.54500000000000004</c:v>
                </c:pt>
                <c:pt idx="1098">
                  <c:v>0.50749999999999995</c:v>
                </c:pt>
                <c:pt idx="1099">
                  <c:v>0.51500000000000001</c:v>
                </c:pt>
                <c:pt idx="1100">
                  <c:v>0.505</c:v>
                </c:pt>
                <c:pt idx="1101">
                  <c:v>0.495</c:v>
                </c:pt>
                <c:pt idx="1102">
                  <c:v>0.48499999999999999</c:v>
                </c:pt>
                <c:pt idx="1103">
                  <c:v>0.45500000000000002</c:v>
                </c:pt>
                <c:pt idx="1104">
                  <c:v>0.44</c:v>
                </c:pt>
                <c:pt idx="1105">
                  <c:v>0.45</c:v>
                </c:pt>
                <c:pt idx="1106">
                  <c:v>0.45250000000000001</c:v>
                </c:pt>
                <c:pt idx="1107">
                  <c:v>0.46250000000000002</c:v>
                </c:pt>
                <c:pt idx="1108">
                  <c:v>0.47499999999999998</c:v>
                </c:pt>
                <c:pt idx="1109">
                  <c:v>0.48249999999999998</c:v>
                </c:pt>
                <c:pt idx="1110">
                  <c:v>0.45500000000000002</c:v>
                </c:pt>
                <c:pt idx="1111">
                  <c:v>0.42499999999999999</c:v>
                </c:pt>
                <c:pt idx="1112">
                  <c:v>0.40500000000000003</c:v>
                </c:pt>
                <c:pt idx="1113">
                  <c:v>0.38250000000000001</c:v>
                </c:pt>
                <c:pt idx="1114">
                  <c:v>0.35749999999999998</c:v>
                </c:pt>
                <c:pt idx="1115">
                  <c:v>0.36</c:v>
                </c:pt>
                <c:pt idx="1116">
                  <c:v>0.36499999999999999</c:v>
                </c:pt>
                <c:pt idx="1117">
                  <c:v>0.35499999999999998</c:v>
                </c:pt>
                <c:pt idx="1118">
                  <c:v>0.30499999999999999</c:v>
                </c:pt>
                <c:pt idx="1119">
                  <c:v>0.315</c:v>
                </c:pt>
                <c:pt idx="1120">
                  <c:v>0.33750000000000002</c:v>
                </c:pt>
                <c:pt idx="1121">
                  <c:v>0.34499999999999997</c:v>
                </c:pt>
                <c:pt idx="1122">
                  <c:v>0.34499999999999997</c:v>
                </c:pt>
                <c:pt idx="1123">
                  <c:v>0.33750000000000002</c:v>
                </c:pt>
                <c:pt idx="1124">
                  <c:v>0.33750000000000002</c:v>
                </c:pt>
                <c:pt idx="1125">
                  <c:v>0.33500000000000002</c:v>
                </c:pt>
                <c:pt idx="1126">
                  <c:v>0.315</c:v>
                </c:pt>
                <c:pt idx="1127">
                  <c:v>0.33500000000000002</c:v>
                </c:pt>
                <c:pt idx="1128">
                  <c:v>0.315</c:v>
                </c:pt>
                <c:pt idx="1129">
                  <c:v>0.32500000000000001</c:v>
                </c:pt>
                <c:pt idx="1130">
                  <c:v>0.27500000000000002</c:v>
                </c:pt>
                <c:pt idx="1131">
                  <c:v>0.22500000000000001</c:v>
                </c:pt>
                <c:pt idx="1132">
                  <c:v>0.20499999999999999</c:v>
                </c:pt>
                <c:pt idx="1133">
                  <c:v>0.27500000000000002</c:v>
                </c:pt>
                <c:pt idx="1134">
                  <c:v>0.22</c:v>
                </c:pt>
                <c:pt idx="1135">
                  <c:v>0.22</c:v>
                </c:pt>
                <c:pt idx="1136">
                  <c:v>0.20250000000000001</c:v>
                </c:pt>
                <c:pt idx="1137">
                  <c:v>0.19500000000000001</c:v>
                </c:pt>
                <c:pt idx="1138">
                  <c:v>0.01</c:v>
                </c:pt>
                <c:pt idx="1139">
                  <c:v>-0.105</c:v>
                </c:pt>
                <c:pt idx="1140">
                  <c:v>-0.125</c:v>
                </c:pt>
                <c:pt idx="1141">
                  <c:v>-0.155</c:v>
                </c:pt>
                <c:pt idx="1142">
                  <c:v>-9.5000000000000001E-2</c:v>
                </c:pt>
                <c:pt idx="1143">
                  <c:v>-0.115</c:v>
                </c:pt>
                <c:pt idx="1144">
                  <c:v>-0.155</c:v>
                </c:pt>
                <c:pt idx="1145">
                  <c:v>-3.5000000000000003E-2</c:v>
                </c:pt>
                <c:pt idx="1146">
                  <c:v>4.4999999999999998E-2</c:v>
                </c:pt>
                <c:pt idx="1147">
                  <c:v>5.5E-2</c:v>
                </c:pt>
                <c:pt idx="1148">
                  <c:v>2.5000000000000001E-2</c:v>
                </c:pt>
                <c:pt idx="1149">
                  <c:v>0.02</c:v>
                </c:pt>
                <c:pt idx="1150">
                  <c:v>-3.5000000000000003E-2</c:v>
                </c:pt>
                <c:pt idx="1151">
                  <c:v>-8.5000000000000006E-2</c:v>
                </c:pt>
                <c:pt idx="1152">
                  <c:v>-1.4999999999999999E-2</c:v>
                </c:pt>
                <c:pt idx="1153">
                  <c:v>5.0000000000000001E-3</c:v>
                </c:pt>
                <c:pt idx="1154">
                  <c:v>4.4999999999999998E-2</c:v>
                </c:pt>
                <c:pt idx="1155">
                  <c:v>2.5000000000000001E-2</c:v>
                </c:pt>
                <c:pt idx="1156">
                  <c:v>7.4999999999999997E-2</c:v>
                </c:pt>
                <c:pt idx="1157">
                  <c:v>0.125</c:v>
                </c:pt>
                <c:pt idx="1158">
                  <c:v>0.105</c:v>
                </c:pt>
                <c:pt idx="1159">
                  <c:v>0.105</c:v>
                </c:pt>
                <c:pt idx="1160">
                  <c:v>0.13500000000000001</c:v>
                </c:pt>
                <c:pt idx="1161">
                  <c:v>9.7500000000000003E-2</c:v>
                </c:pt>
                <c:pt idx="1162">
                  <c:v>8.2500000000000004E-2</c:v>
                </c:pt>
                <c:pt idx="1163">
                  <c:v>0.125</c:v>
                </c:pt>
                <c:pt idx="1164">
                  <c:v>0.1</c:v>
                </c:pt>
                <c:pt idx="1165">
                  <c:v>0.19500000000000001</c:v>
                </c:pt>
                <c:pt idx="1166">
                  <c:v>0.14749999999999999</c:v>
                </c:pt>
                <c:pt idx="1167">
                  <c:v>0.16500000000000001</c:v>
                </c:pt>
                <c:pt idx="1168">
                  <c:v>0.13500000000000001</c:v>
                </c:pt>
                <c:pt idx="1169">
                  <c:v>0.13500000000000001</c:v>
                </c:pt>
                <c:pt idx="1170">
                  <c:v>7.4999999999999997E-2</c:v>
                </c:pt>
                <c:pt idx="1171">
                  <c:v>0.14499999999999999</c:v>
                </c:pt>
                <c:pt idx="1172">
                  <c:v>0.155</c:v>
                </c:pt>
                <c:pt idx="1173">
                  <c:v>0.22500000000000001</c:v>
                </c:pt>
                <c:pt idx="1174">
                  <c:v>0.26500000000000001</c:v>
                </c:pt>
                <c:pt idx="1175">
                  <c:v>0.22500000000000001</c:v>
                </c:pt>
                <c:pt idx="1176">
                  <c:v>0.13500000000000001</c:v>
                </c:pt>
                <c:pt idx="1177">
                  <c:v>9.5000000000000001E-2</c:v>
                </c:pt>
                <c:pt idx="1178">
                  <c:v>0.08</c:v>
                </c:pt>
                <c:pt idx="1179">
                  <c:v>0.155</c:v>
                </c:pt>
                <c:pt idx="1180">
                  <c:v>0.13500000000000001</c:v>
                </c:pt>
                <c:pt idx="1181">
                  <c:v>0.13500000000000001</c:v>
                </c:pt>
                <c:pt idx="1182">
                  <c:v>8.5000000000000006E-2</c:v>
                </c:pt>
                <c:pt idx="1183">
                  <c:v>0.125</c:v>
                </c:pt>
                <c:pt idx="1184">
                  <c:v>9.5000000000000001E-2</c:v>
                </c:pt>
                <c:pt idx="1185">
                  <c:v>4.7500000000000001E-2</c:v>
                </c:pt>
                <c:pt idx="1186">
                  <c:v>0.105</c:v>
                </c:pt>
                <c:pt idx="1187">
                  <c:v>0.125</c:v>
                </c:pt>
                <c:pt idx="1188">
                  <c:v>0.13500000000000001</c:v>
                </c:pt>
                <c:pt idx="1189">
                  <c:v>0.14499999999999999</c:v>
                </c:pt>
                <c:pt idx="1190">
                  <c:v>0.115</c:v>
                </c:pt>
                <c:pt idx="1191">
                  <c:v>7.0000000000000007E-2</c:v>
                </c:pt>
                <c:pt idx="1192">
                  <c:v>0.115</c:v>
                </c:pt>
                <c:pt idx="1193">
                  <c:v>0.125</c:v>
                </c:pt>
                <c:pt idx="1194">
                  <c:v>6.5000000000000002E-2</c:v>
                </c:pt>
                <c:pt idx="1195">
                  <c:v>6.5000000000000002E-2</c:v>
                </c:pt>
                <c:pt idx="1196">
                  <c:v>0.115</c:v>
                </c:pt>
                <c:pt idx="1197">
                  <c:v>0.105</c:v>
                </c:pt>
                <c:pt idx="1198">
                  <c:v>8.5000000000000006E-2</c:v>
                </c:pt>
                <c:pt idx="1199">
                  <c:v>0.01</c:v>
                </c:pt>
                <c:pt idx="1200">
                  <c:v>4.4999999999999998E-2</c:v>
                </c:pt>
                <c:pt idx="1201">
                  <c:v>-2.75E-2</c:v>
                </c:pt>
                <c:pt idx="1202">
                  <c:v>-5.5E-2</c:v>
                </c:pt>
                <c:pt idx="1203">
                  <c:v>-5.2499999999999998E-2</c:v>
                </c:pt>
                <c:pt idx="1204">
                  <c:v>-3.5000000000000003E-2</c:v>
                </c:pt>
                <c:pt idx="1205">
                  <c:v>-6.5000000000000002E-2</c:v>
                </c:pt>
                <c:pt idx="1206">
                  <c:v>-4.4999999999999998E-2</c:v>
                </c:pt>
                <c:pt idx="1207">
                  <c:v>-4.4999999999999998E-2</c:v>
                </c:pt>
                <c:pt idx="1208">
                  <c:v>-1.4999999999999999E-2</c:v>
                </c:pt>
                <c:pt idx="1209">
                  <c:v>0.01</c:v>
                </c:pt>
                <c:pt idx="1210">
                  <c:v>5.0000000000000001E-3</c:v>
                </c:pt>
                <c:pt idx="1211">
                  <c:v>0.02</c:v>
                </c:pt>
                <c:pt idx="1212">
                  <c:v>8.5000000000000006E-2</c:v>
                </c:pt>
                <c:pt idx="1213">
                  <c:v>0.1225</c:v>
                </c:pt>
                <c:pt idx="1214">
                  <c:v>9.5000000000000001E-2</c:v>
                </c:pt>
                <c:pt idx="1215">
                  <c:v>0.16500000000000001</c:v>
                </c:pt>
                <c:pt idx="1216">
                  <c:v>0.20499999999999999</c:v>
                </c:pt>
                <c:pt idx="1217">
                  <c:v>0.2525</c:v>
                </c:pt>
                <c:pt idx="1218">
                  <c:v>0.26</c:v>
                </c:pt>
                <c:pt idx="1219">
                  <c:v>0.215</c:v>
                </c:pt>
                <c:pt idx="1220">
                  <c:v>0.19750000000000001</c:v>
                </c:pt>
                <c:pt idx="1221">
                  <c:v>0.23499999999999999</c:v>
                </c:pt>
                <c:pt idx="1222">
                  <c:v>0.23499999999999999</c:v>
                </c:pt>
                <c:pt idx="1223">
                  <c:v>0.23499999999999999</c:v>
                </c:pt>
                <c:pt idx="1224">
                  <c:v>0.19500000000000001</c:v>
                </c:pt>
                <c:pt idx="1225">
                  <c:v>0.16</c:v>
                </c:pt>
                <c:pt idx="1226">
                  <c:v>0.14499999999999999</c:v>
                </c:pt>
                <c:pt idx="1227">
                  <c:v>0.16500000000000001</c:v>
                </c:pt>
                <c:pt idx="1228">
                  <c:v>0.16500000000000001</c:v>
                </c:pt>
                <c:pt idx="1229">
                  <c:v>0.17499999999999999</c:v>
                </c:pt>
                <c:pt idx="1230">
                  <c:v>0.16500000000000001</c:v>
                </c:pt>
                <c:pt idx="1231">
                  <c:v>0.155</c:v>
                </c:pt>
                <c:pt idx="1232">
                  <c:v>0.155</c:v>
                </c:pt>
                <c:pt idx="1233">
                  <c:v>0.17499999999999999</c:v>
                </c:pt>
                <c:pt idx="1234">
                  <c:v>0.13500000000000001</c:v>
                </c:pt>
                <c:pt idx="1235">
                  <c:v>0.14499999999999999</c:v>
                </c:pt>
                <c:pt idx="1236">
                  <c:v>0.17</c:v>
                </c:pt>
                <c:pt idx="1237">
                  <c:v>0.29499999999999998</c:v>
                </c:pt>
                <c:pt idx="1238">
                  <c:v>0.26</c:v>
                </c:pt>
                <c:pt idx="1239">
                  <c:v>0.27</c:v>
                </c:pt>
                <c:pt idx="1240">
                  <c:v>0.35499999999999998</c:v>
                </c:pt>
                <c:pt idx="1241">
                  <c:v>0.375</c:v>
                </c:pt>
                <c:pt idx="1242">
                  <c:v>0.40500000000000003</c:v>
                </c:pt>
                <c:pt idx="1243">
                  <c:v>0.32500000000000001</c:v>
                </c:pt>
                <c:pt idx="1244">
                  <c:v>0.28249999999999997</c:v>
                </c:pt>
                <c:pt idx="1245">
                  <c:v>0.28499999999999998</c:v>
                </c:pt>
                <c:pt idx="1246">
                  <c:v>0.255</c:v>
                </c:pt>
                <c:pt idx="1247">
                  <c:v>0.29499999999999998</c:v>
                </c:pt>
                <c:pt idx="1248">
                  <c:v>0.30499999999999999</c:v>
                </c:pt>
                <c:pt idx="1249">
                  <c:v>0.2525</c:v>
                </c:pt>
                <c:pt idx="1250">
                  <c:v>0.33500000000000002</c:v>
                </c:pt>
                <c:pt idx="1251">
                  <c:v>0.29249999999999998</c:v>
                </c:pt>
                <c:pt idx="1252">
                  <c:v>0.26500000000000001</c:v>
                </c:pt>
                <c:pt idx="1253">
                  <c:v>0.25</c:v>
                </c:pt>
                <c:pt idx="1254">
                  <c:v>0.32500000000000001</c:v>
                </c:pt>
                <c:pt idx="1255">
                  <c:v>0.23</c:v>
                </c:pt>
                <c:pt idx="1256">
                  <c:v>0.23</c:v>
                </c:pt>
                <c:pt idx="1257">
                  <c:v>0.2475</c:v>
                </c:pt>
                <c:pt idx="1258">
                  <c:v>0.30499999999999999</c:v>
                </c:pt>
                <c:pt idx="1259">
                  <c:v>0.28499999999999998</c:v>
                </c:pt>
                <c:pt idx="1260">
                  <c:v>0.22750000000000001</c:v>
                </c:pt>
                <c:pt idx="1261">
                  <c:v>0.13250000000000001</c:v>
                </c:pt>
                <c:pt idx="1262">
                  <c:v>0.14000000000000001</c:v>
                </c:pt>
                <c:pt idx="1263">
                  <c:v>0.20499999999999999</c:v>
                </c:pt>
                <c:pt idx="1264">
                  <c:v>0.2475</c:v>
                </c:pt>
                <c:pt idx="1265">
                  <c:v>0.23749999999999999</c:v>
                </c:pt>
                <c:pt idx="1266">
                  <c:v>0.24</c:v>
                </c:pt>
                <c:pt idx="1267">
                  <c:v>0.22</c:v>
                </c:pt>
                <c:pt idx="1268">
                  <c:v>0.27500000000000002</c:v>
                </c:pt>
                <c:pt idx="1269">
                  <c:v>0.255</c:v>
                </c:pt>
                <c:pt idx="1270">
                  <c:v>0.19500000000000001</c:v>
                </c:pt>
                <c:pt idx="1271">
                  <c:v>0.2</c:v>
                </c:pt>
                <c:pt idx="1272">
                  <c:v>0.20499999999999999</c:v>
                </c:pt>
                <c:pt idx="1273">
                  <c:v>0.20499999999999999</c:v>
                </c:pt>
                <c:pt idx="1274">
                  <c:v>0.13</c:v>
                </c:pt>
                <c:pt idx="1275">
                  <c:v>0.13500000000000001</c:v>
                </c:pt>
                <c:pt idx="1276">
                  <c:v>0.17499999999999999</c:v>
                </c:pt>
                <c:pt idx="1277">
                  <c:v>0.16500000000000001</c:v>
                </c:pt>
                <c:pt idx="1278">
                  <c:v>0.13750000000000001</c:v>
                </c:pt>
                <c:pt idx="1279">
                  <c:v>0.17499999999999999</c:v>
                </c:pt>
                <c:pt idx="1280">
                  <c:v>0.1275</c:v>
                </c:pt>
                <c:pt idx="1281">
                  <c:v>0.11749999999999999</c:v>
                </c:pt>
                <c:pt idx="1282">
                  <c:v>0.185</c:v>
                </c:pt>
                <c:pt idx="1283">
                  <c:v>0.13</c:v>
                </c:pt>
                <c:pt idx="1284">
                  <c:v>0.16500000000000001</c:v>
                </c:pt>
                <c:pt idx="1285">
                  <c:v>0.155</c:v>
                </c:pt>
                <c:pt idx="1286">
                  <c:v>8.5000000000000006E-2</c:v>
                </c:pt>
                <c:pt idx="1287">
                  <c:v>5.5E-2</c:v>
                </c:pt>
                <c:pt idx="1288">
                  <c:v>6.7500000000000004E-2</c:v>
                </c:pt>
                <c:pt idx="1289">
                  <c:v>0.08</c:v>
                </c:pt>
                <c:pt idx="1290">
                  <c:v>7.4999999999999997E-2</c:v>
                </c:pt>
                <c:pt idx="1291">
                  <c:v>8.5000000000000006E-2</c:v>
                </c:pt>
                <c:pt idx="1292">
                  <c:v>9.5000000000000001E-2</c:v>
                </c:pt>
                <c:pt idx="1293">
                  <c:v>2.2499999999999999E-2</c:v>
                </c:pt>
                <c:pt idx="1294">
                  <c:v>5.5E-2</c:v>
                </c:pt>
                <c:pt idx="1295">
                  <c:v>4.4999999999999998E-2</c:v>
                </c:pt>
                <c:pt idx="1296">
                  <c:v>8.2500000000000004E-2</c:v>
                </c:pt>
                <c:pt idx="1297">
                  <c:v>0.105</c:v>
                </c:pt>
                <c:pt idx="1298">
                  <c:v>0.13500000000000001</c:v>
                </c:pt>
                <c:pt idx="1299">
                  <c:v>0.125</c:v>
                </c:pt>
                <c:pt idx="1300">
                  <c:v>0.11</c:v>
                </c:pt>
                <c:pt idx="1301">
                  <c:v>0.17499999999999999</c:v>
                </c:pt>
                <c:pt idx="1302">
                  <c:v>0.155</c:v>
                </c:pt>
                <c:pt idx="1303">
                  <c:v>0.13500000000000001</c:v>
                </c:pt>
                <c:pt idx="1304">
                  <c:v>0.115</c:v>
                </c:pt>
                <c:pt idx="1305">
                  <c:v>7.0000000000000007E-2</c:v>
                </c:pt>
                <c:pt idx="1306">
                  <c:v>7.0000000000000007E-2</c:v>
                </c:pt>
                <c:pt idx="1307">
                  <c:v>0.115</c:v>
                </c:pt>
                <c:pt idx="1308">
                  <c:v>0.13500000000000001</c:v>
                </c:pt>
                <c:pt idx="1309">
                  <c:v>0.14499999999999999</c:v>
                </c:pt>
                <c:pt idx="1310">
                  <c:v>0.105</c:v>
                </c:pt>
                <c:pt idx="1311">
                  <c:v>0.20499999999999999</c:v>
                </c:pt>
                <c:pt idx="1312">
                  <c:v>0.20499999999999999</c:v>
                </c:pt>
                <c:pt idx="1313">
                  <c:v>0.18</c:v>
                </c:pt>
                <c:pt idx="1314">
                  <c:v>0.155</c:v>
                </c:pt>
                <c:pt idx="1315">
                  <c:v>0.1275</c:v>
                </c:pt>
                <c:pt idx="1316">
                  <c:v>6.5000000000000002E-2</c:v>
                </c:pt>
                <c:pt idx="1317">
                  <c:v>0.115</c:v>
                </c:pt>
                <c:pt idx="1318">
                  <c:v>6.25E-2</c:v>
                </c:pt>
                <c:pt idx="1319">
                  <c:v>7.4999999999999997E-2</c:v>
                </c:pt>
                <c:pt idx="1320">
                  <c:v>5.5E-2</c:v>
                </c:pt>
                <c:pt idx="1321">
                  <c:v>0.04</c:v>
                </c:pt>
                <c:pt idx="1322">
                  <c:v>0.04</c:v>
                </c:pt>
                <c:pt idx="1323">
                  <c:v>7.4999999999999997E-3</c:v>
                </c:pt>
                <c:pt idx="1324">
                  <c:v>-2.5000000000000001E-2</c:v>
                </c:pt>
                <c:pt idx="1325">
                  <c:v>-0.115</c:v>
                </c:pt>
                <c:pt idx="1326">
                  <c:v>0.01</c:v>
                </c:pt>
                <c:pt idx="1327">
                  <c:v>2.75E-2</c:v>
                </c:pt>
                <c:pt idx="1328">
                  <c:v>2.75E-2</c:v>
                </c:pt>
                <c:pt idx="1329">
                  <c:v>5.5E-2</c:v>
                </c:pt>
                <c:pt idx="1330">
                  <c:v>7.4999999999999997E-2</c:v>
                </c:pt>
                <c:pt idx="1331">
                  <c:v>7.4999999999999997E-2</c:v>
                </c:pt>
                <c:pt idx="1332">
                  <c:v>0.01</c:v>
                </c:pt>
                <c:pt idx="1333">
                  <c:v>1.4999999999999999E-2</c:v>
                </c:pt>
                <c:pt idx="1334">
                  <c:v>3.5000000000000003E-2</c:v>
                </c:pt>
                <c:pt idx="1335">
                  <c:v>-1.2500000000000001E-2</c:v>
                </c:pt>
                <c:pt idx="1336">
                  <c:v>-4.4999999999999998E-2</c:v>
                </c:pt>
                <c:pt idx="1337">
                  <c:v>-0.04</c:v>
                </c:pt>
                <c:pt idx="1338">
                  <c:v>-7.4999999999999997E-2</c:v>
                </c:pt>
                <c:pt idx="1339">
                  <c:v>-0.1</c:v>
                </c:pt>
                <c:pt idx="1340">
                  <c:v>-0.09</c:v>
                </c:pt>
                <c:pt idx="1341">
                  <c:v>-0.13500000000000001</c:v>
                </c:pt>
                <c:pt idx="1342">
                  <c:v>-5.5E-2</c:v>
                </c:pt>
                <c:pt idx="1343">
                  <c:v>-1.4999999999999999E-2</c:v>
                </c:pt>
                <c:pt idx="1344">
                  <c:v>-6.5000000000000002E-2</c:v>
                </c:pt>
                <c:pt idx="1345">
                  <c:v>-5.2499999999999998E-2</c:v>
                </c:pt>
                <c:pt idx="1346">
                  <c:v>-1.4999999999999999E-2</c:v>
                </c:pt>
                <c:pt idx="1347">
                  <c:v>-7.4999999999999997E-2</c:v>
                </c:pt>
                <c:pt idx="1348">
                  <c:v>-9.5000000000000001E-2</c:v>
                </c:pt>
                <c:pt idx="1349">
                  <c:v>-0.09</c:v>
                </c:pt>
                <c:pt idx="1350">
                  <c:v>-5.5E-2</c:v>
                </c:pt>
                <c:pt idx="1351">
                  <c:v>-0.15</c:v>
                </c:pt>
                <c:pt idx="1352">
                  <c:v>-0.115</c:v>
                </c:pt>
                <c:pt idx="1353">
                  <c:v>-6.5000000000000002E-2</c:v>
                </c:pt>
                <c:pt idx="1354">
                  <c:v>-0.13500000000000001</c:v>
                </c:pt>
                <c:pt idx="1355">
                  <c:v>-0.16</c:v>
                </c:pt>
                <c:pt idx="1356">
                  <c:v>-0.14000000000000001</c:v>
                </c:pt>
                <c:pt idx="1357">
                  <c:v>-0.15</c:v>
                </c:pt>
                <c:pt idx="1358">
                  <c:v>-8.5000000000000006E-2</c:v>
                </c:pt>
                <c:pt idx="1359">
                  <c:v>-0.14499999999999999</c:v>
                </c:pt>
                <c:pt idx="1360">
                  <c:v>-0.13</c:v>
                </c:pt>
                <c:pt idx="1361">
                  <c:v>-0.15</c:v>
                </c:pt>
                <c:pt idx="1362">
                  <c:v>-0.16</c:v>
                </c:pt>
                <c:pt idx="1363">
                  <c:v>-0.155</c:v>
                </c:pt>
                <c:pt idx="1364">
                  <c:v>-0.16500000000000001</c:v>
                </c:pt>
                <c:pt idx="1365">
                  <c:v>-0.18</c:v>
                </c:pt>
                <c:pt idx="1366">
                  <c:v>-0.155</c:v>
                </c:pt>
                <c:pt idx="1367">
                  <c:v>-0.13500000000000001</c:v>
                </c:pt>
                <c:pt idx="1368">
                  <c:v>0.02</c:v>
                </c:pt>
                <c:pt idx="1369">
                  <c:v>-4.2500000000000003E-2</c:v>
                </c:pt>
                <c:pt idx="1370">
                  <c:v>-0.14000000000000001</c:v>
                </c:pt>
                <c:pt idx="1371">
                  <c:v>-0.13</c:v>
                </c:pt>
                <c:pt idx="1372">
                  <c:v>-3.5000000000000003E-2</c:v>
                </c:pt>
                <c:pt idx="1373">
                  <c:v>-7.0000000000000007E-2</c:v>
                </c:pt>
                <c:pt idx="1374">
                  <c:v>-0.08</c:v>
                </c:pt>
                <c:pt idx="1375">
                  <c:v>-0.06</c:v>
                </c:pt>
                <c:pt idx="1376">
                  <c:v>-7.4999999999999997E-3</c:v>
                </c:pt>
                <c:pt idx="1377">
                  <c:v>-1.1999999999999999E-3</c:v>
                </c:pt>
                <c:pt idx="1378">
                  <c:v>-0.03</c:v>
                </c:pt>
                <c:pt idx="1379">
                  <c:v>3.5000000000000003E-2</c:v>
                </c:pt>
                <c:pt idx="1380">
                  <c:v>-0.02</c:v>
                </c:pt>
                <c:pt idx="1381">
                  <c:v>1.4999999999999999E-2</c:v>
                </c:pt>
                <c:pt idx="1382">
                  <c:v>3.2500000000000001E-2</c:v>
                </c:pt>
                <c:pt idx="1383">
                  <c:v>3.5000000000000003E-2</c:v>
                </c:pt>
                <c:pt idx="1384">
                  <c:v>3.5000000000000003E-2</c:v>
                </c:pt>
                <c:pt idx="1385">
                  <c:v>0.105</c:v>
                </c:pt>
                <c:pt idx="1386">
                  <c:v>0.125</c:v>
                </c:pt>
                <c:pt idx="1387">
                  <c:v>0.125</c:v>
                </c:pt>
                <c:pt idx="1388">
                  <c:v>9.5000000000000001E-2</c:v>
                </c:pt>
                <c:pt idx="1389">
                  <c:v>-1.2500000000000001E-2</c:v>
                </c:pt>
                <c:pt idx="1390">
                  <c:v>-2.5000000000000001E-2</c:v>
                </c:pt>
                <c:pt idx="1391">
                  <c:v>-6.5000000000000002E-2</c:v>
                </c:pt>
                <c:pt idx="1392">
                  <c:v>-0.04</c:v>
                </c:pt>
                <c:pt idx="1393">
                  <c:v>-1.4999999999999999E-2</c:v>
                </c:pt>
                <c:pt idx="1394">
                  <c:v>-8.2500000000000004E-2</c:v>
                </c:pt>
                <c:pt idx="1395">
                  <c:v>-1.4999999999999999E-2</c:v>
                </c:pt>
                <c:pt idx="1396">
                  <c:v>-6.5000000000000002E-2</c:v>
                </c:pt>
                <c:pt idx="1397">
                  <c:v>-0.1225</c:v>
                </c:pt>
                <c:pt idx="1398">
                  <c:v>-0.155</c:v>
                </c:pt>
                <c:pt idx="1399">
                  <c:v>-0.155</c:v>
                </c:pt>
                <c:pt idx="1400">
                  <c:v>-0.14499999999999999</c:v>
                </c:pt>
                <c:pt idx="1401">
                  <c:v>-0.17499999999999999</c:v>
                </c:pt>
                <c:pt idx="1402">
                  <c:v>-0.2</c:v>
                </c:pt>
                <c:pt idx="1403">
                  <c:v>-0.17499999999999999</c:v>
                </c:pt>
                <c:pt idx="1404">
                  <c:v>-0.215</c:v>
                </c:pt>
                <c:pt idx="1405">
                  <c:v>-0.215</c:v>
                </c:pt>
                <c:pt idx="1406">
                  <c:v>-0.19500000000000001</c:v>
                </c:pt>
                <c:pt idx="1407">
                  <c:v>-0.215</c:v>
                </c:pt>
                <c:pt idx="1408">
                  <c:v>-0.255</c:v>
                </c:pt>
                <c:pt idx="1409">
                  <c:v>-0.23</c:v>
                </c:pt>
                <c:pt idx="1410">
                  <c:v>-0.245</c:v>
                </c:pt>
                <c:pt idx="1411">
                  <c:v>-0.27500000000000002</c:v>
                </c:pt>
                <c:pt idx="1412">
                  <c:v>-0.22500000000000001</c:v>
                </c:pt>
                <c:pt idx="1413">
                  <c:v>-0.22</c:v>
                </c:pt>
                <c:pt idx="1414">
                  <c:v>-0.315</c:v>
                </c:pt>
                <c:pt idx="1415">
                  <c:v>-0.30499999999999999</c:v>
                </c:pt>
                <c:pt idx="1416">
                  <c:v>-0.28499999999999998</c:v>
                </c:pt>
                <c:pt idx="1417">
                  <c:v>-0.33500000000000002</c:v>
                </c:pt>
                <c:pt idx="1418">
                  <c:v>-0.26250000000000001</c:v>
                </c:pt>
                <c:pt idx="1419">
                  <c:v>-0.28999999999999998</c:v>
                </c:pt>
                <c:pt idx="1420">
                  <c:v>-0.30499999999999999</c:v>
                </c:pt>
                <c:pt idx="1421">
                  <c:v>-0.315</c:v>
                </c:pt>
                <c:pt idx="1422">
                  <c:v>-0.33</c:v>
                </c:pt>
                <c:pt idx="1423">
                  <c:v>-0.35499999999999998</c:v>
                </c:pt>
                <c:pt idx="1424">
                  <c:v>-0.37</c:v>
                </c:pt>
                <c:pt idx="1425">
                  <c:v>-0.41499999999999998</c:v>
                </c:pt>
                <c:pt idx="1426">
                  <c:v>-0.41499999999999998</c:v>
                </c:pt>
                <c:pt idx="1427">
                  <c:v>-0.41499999999999998</c:v>
                </c:pt>
                <c:pt idx="1428">
                  <c:v>-0.41499999999999998</c:v>
                </c:pt>
                <c:pt idx="1429">
                  <c:v>-0.47499999999999998</c:v>
                </c:pt>
                <c:pt idx="1430">
                  <c:v>-0.43</c:v>
                </c:pt>
                <c:pt idx="1431">
                  <c:v>-0.42499999999999999</c:v>
                </c:pt>
                <c:pt idx="1432">
                  <c:v>-0.435</c:v>
                </c:pt>
                <c:pt idx="1433">
                  <c:v>-0.38</c:v>
                </c:pt>
                <c:pt idx="1434">
                  <c:v>-0.41499999999999998</c:v>
                </c:pt>
                <c:pt idx="1435">
                  <c:v>-0.435</c:v>
                </c:pt>
                <c:pt idx="1436">
                  <c:v>-0.375</c:v>
                </c:pt>
                <c:pt idx="1437">
                  <c:v>-0.29249999999999998</c:v>
                </c:pt>
                <c:pt idx="1438">
                  <c:v>-0.29749999999999999</c:v>
                </c:pt>
                <c:pt idx="1439">
                  <c:v>-0.28499999999999998</c:v>
                </c:pt>
                <c:pt idx="1440">
                  <c:v>-0.27750000000000002</c:v>
                </c:pt>
                <c:pt idx="1441">
                  <c:v>-0.28000000000000003</c:v>
                </c:pt>
                <c:pt idx="1442">
                  <c:v>-0.36499999999999999</c:v>
                </c:pt>
                <c:pt idx="1443">
                  <c:v>-0.375</c:v>
                </c:pt>
                <c:pt idx="1444">
                  <c:v>-0.34499999999999997</c:v>
                </c:pt>
                <c:pt idx="1445">
                  <c:v>-0.34749999999999998</c:v>
                </c:pt>
                <c:pt idx="1446">
                  <c:v>-0.34749999999999998</c:v>
                </c:pt>
                <c:pt idx="1447">
                  <c:v>-0.38500000000000001</c:v>
                </c:pt>
                <c:pt idx="1448">
                  <c:v>-0.35499999999999998</c:v>
                </c:pt>
                <c:pt idx="1449">
                  <c:v>-0.35499999999999998</c:v>
                </c:pt>
                <c:pt idx="1450">
                  <c:v>-0.36499999999999999</c:v>
                </c:pt>
                <c:pt idx="1451">
                  <c:v>-0.35249999999999998</c:v>
                </c:pt>
                <c:pt idx="1452">
                  <c:v>-0.38500000000000001</c:v>
                </c:pt>
                <c:pt idx="1453">
                  <c:v>-0.35</c:v>
                </c:pt>
                <c:pt idx="1454">
                  <c:v>-0.35499999999999998</c:v>
                </c:pt>
                <c:pt idx="1455">
                  <c:v>-0.35499999999999998</c:v>
                </c:pt>
                <c:pt idx="1456">
                  <c:v>-0.35499999999999998</c:v>
                </c:pt>
                <c:pt idx="1457">
                  <c:v>-0.38500000000000001</c:v>
                </c:pt>
                <c:pt idx="1458">
                  <c:v>-0.375</c:v>
                </c:pt>
                <c:pt idx="1459">
                  <c:v>-0.38500000000000001</c:v>
                </c:pt>
                <c:pt idx="1460">
                  <c:v>-0.36</c:v>
                </c:pt>
                <c:pt idx="1461">
                  <c:v>-0.37</c:v>
                </c:pt>
                <c:pt idx="1462">
                  <c:v>-0.40500000000000003</c:v>
                </c:pt>
                <c:pt idx="1463">
                  <c:v>-0.40500000000000003</c:v>
                </c:pt>
                <c:pt idx="1464">
                  <c:v>-0.375</c:v>
                </c:pt>
                <c:pt idx="1465">
                  <c:v>-0.35749999999999998</c:v>
                </c:pt>
                <c:pt idx="1466">
                  <c:v>-0.39500000000000002</c:v>
                </c:pt>
                <c:pt idx="1467">
                  <c:v>-0.32500000000000001</c:v>
                </c:pt>
                <c:pt idx="1468">
                  <c:v>-0.3175</c:v>
                </c:pt>
                <c:pt idx="1469">
                  <c:v>-0.28499999999999998</c:v>
                </c:pt>
                <c:pt idx="1470">
                  <c:v>-0.28249999999999997</c:v>
                </c:pt>
                <c:pt idx="1471">
                  <c:v>-0.28499999999999998</c:v>
                </c:pt>
                <c:pt idx="1472">
                  <c:v>-0.32500000000000001</c:v>
                </c:pt>
                <c:pt idx="1473">
                  <c:v>-0.32500000000000001</c:v>
                </c:pt>
                <c:pt idx="1474">
                  <c:v>-0.315</c:v>
                </c:pt>
                <c:pt idx="1475">
                  <c:v>-0.33</c:v>
                </c:pt>
                <c:pt idx="1476">
                  <c:v>-0.32500000000000001</c:v>
                </c:pt>
                <c:pt idx="1477">
                  <c:v>-0.33250000000000002</c:v>
                </c:pt>
                <c:pt idx="1478">
                  <c:v>-0.35</c:v>
                </c:pt>
                <c:pt idx="1479">
                  <c:v>-0.36</c:v>
                </c:pt>
                <c:pt idx="1480">
                  <c:v>-0.38500000000000001</c:v>
                </c:pt>
                <c:pt idx="1481">
                  <c:v>-0.375</c:v>
                </c:pt>
                <c:pt idx="1482">
                  <c:v>-0.36499999999999999</c:v>
                </c:pt>
                <c:pt idx="1483">
                  <c:v>-0.38250000000000001</c:v>
                </c:pt>
                <c:pt idx="1484">
                  <c:v>-0.40500000000000003</c:v>
                </c:pt>
                <c:pt idx="1485">
                  <c:v>-0.38500000000000001</c:v>
                </c:pt>
                <c:pt idx="1486">
                  <c:v>-0.36</c:v>
                </c:pt>
                <c:pt idx="1487">
                  <c:v>-0.36499999999999999</c:v>
                </c:pt>
                <c:pt idx="1488">
                  <c:v>-0.35499999999999998</c:v>
                </c:pt>
                <c:pt idx="1489">
                  <c:v>-0.34499999999999997</c:v>
                </c:pt>
                <c:pt idx="1490">
                  <c:v>-0.33500000000000002</c:v>
                </c:pt>
                <c:pt idx="1491">
                  <c:v>-0.34499999999999997</c:v>
                </c:pt>
                <c:pt idx="1492">
                  <c:v>-0.36499999999999999</c:v>
                </c:pt>
                <c:pt idx="1493">
                  <c:v>-0.34499999999999997</c:v>
                </c:pt>
                <c:pt idx="1494">
                  <c:v>-0.34</c:v>
                </c:pt>
                <c:pt idx="1495">
                  <c:v>-0.35249999999999998</c:v>
                </c:pt>
                <c:pt idx="1496">
                  <c:v>-0.37</c:v>
                </c:pt>
                <c:pt idx="1497">
                  <c:v>-0.39500000000000002</c:v>
                </c:pt>
                <c:pt idx="1498">
                  <c:v>-0.41</c:v>
                </c:pt>
                <c:pt idx="1499">
                  <c:v>-0.40500000000000003</c:v>
                </c:pt>
                <c:pt idx="1500">
                  <c:v>-0.44500000000000001</c:v>
                </c:pt>
                <c:pt idx="1501">
                  <c:v>-0.43</c:v>
                </c:pt>
                <c:pt idx="1502">
                  <c:v>-0.48499999999999999</c:v>
                </c:pt>
                <c:pt idx="1503">
                  <c:v>-0.49</c:v>
                </c:pt>
                <c:pt idx="1504">
                  <c:v>-0.51500000000000001</c:v>
                </c:pt>
                <c:pt idx="1505">
                  <c:v>-0.53500000000000003</c:v>
                </c:pt>
                <c:pt idx="1506">
                  <c:v>-0.54500000000000004</c:v>
                </c:pt>
                <c:pt idx="1507">
                  <c:v>-0.56499999999999995</c:v>
                </c:pt>
                <c:pt idx="1508">
                  <c:v>-0.53500000000000003</c:v>
                </c:pt>
                <c:pt idx="1509">
                  <c:v>-0.505</c:v>
                </c:pt>
                <c:pt idx="1510">
                  <c:v>-0.47499999999999998</c:v>
                </c:pt>
                <c:pt idx="1511">
                  <c:v>-0.47499999999999998</c:v>
                </c:pt>
                <c:pt idx="1512">
                  <c:v>-0.435</c:v>
                </c:pt>
                <c:pt idx="1513">
                  <c:v>-0.56499999999999995</c:v>
                </c:pt>
                <c:pt idx="1514">
                  <c:v>-0.61499999999999999</c:v>
                </c:pt>
                <c:pt idx="1515">
                  <c:v>-0.56999999999999995</c:v>
                </c:pt>
                <c:pt idx="1516">
                  <c:v>-0.59499999999999997</c:v>
                </c:pt>
                <c:pt idx="1517">
                  <c:v>-0.63500000000000001</c:v>
                </c:pt>
                <c:pt idx="1518">
                  <c:v>-0.63</c:v>
                </c:pt>
                <c:pt idx="1519">
                  <c:v>-0.62</c:v>
                </c:pt>
                <c:pt idx="1520">
                  <c:v>-0.65500000000000003</c:v>
                </c:pt>
                <c:pt idx="1521">
                  <c:v>-0.65500000000000003</c:v>
                </c:pt>
                <c:pt idx="1522">
                  <c:v>-0.63500000000000001</c:v>
                </c:pt>
                <c:pt idx="1523">
                  <c:v>-0.67500000000000004</c:v>
                </c:pt>
                <c:pt idx="1524">
                  <c:v>-0.69499999999999995</c:v>
                </c:pt>
                <c:pt idx="1525">
                  <c:v>-0.65500000000000003</c:v>
                </c:pt>
                <c:pt idx="1526">
                  <c:v>-0.65</c:v>
                </c:pt>
                <c:pt idx="1527">
                  <c:v>-0.60499999999999998</c:v>
                </c:pt>
                <c:pt idx="1528">
                  <c:v>-0.60499999999999998</c:v>
                </c:pt>
                <c:pt idx="1529">
                  <c:v>-0.59</c:v>
                </c:pt>
                <c:pt idx="1530">
                  <c:v>-0.58499999999999996</c:v>
                </c:pt>
                <c:pt idx="1531">
                  <c:v>-0.54</c:v>
                </c:pt>
                <c:pt idx="1532">
                  <c:v>-0.54500000000000004</c:v>
                </c:pt>
                <c:pt idx="1533">
                  <c:v>-0.53749999999999998</c:v>
                </c:pt>
                <c:pt idx="1534">
                  <c:v>-0.53500000000000003</c:v>
                </c:pt>
                <c:pt idx="1535">
                  <c:v>-0.52500000000000002</c:v>
                </c:pt>
                <c:pt idx="1536">
                  <c:v>-0.56000000000000005</c:v>
                </c:pt>
                <c:pt idx="1537">
                  <c:v>-0.5625</c:v>
                </c:pt>
                <c:pt idx="1538">
                  <c:v>-0.59499999999999997</c:v>
                </c:pt>
                <c:pt idx="1539">
                  <c:v>-0.56499999999999995</c:v>
                </c:pt>
                <c:pt idx="1540">
                  <c:v>-0.53500000000000003</c:v>
                </c:pt>
                <c:pt idx="1541">
                  <c:v>-0.51500000000000001</c:v>
                </c:pt>
                <c:pt idx="1542">
                  <c:v>-0.54</c:v>
                </c:pt>
                <c:pt idx="1543">
                  <c:v>-0.52500000000000002</c:v>
                </c:pt>
                <c:pt idx="1544">
                  <c:v>-0.52500000000000002</c:v>
                </c:pt>
                <c:pt idx="1545">
                  <c:v>-0.52500000000000002</c:v>
                </c:pt>
                <c:pt idx="1546">
                  <c:v>-0.55000000000000004</c:v>
                </c:pt>
                <c:pt idx="1547">
                  <c:v>-0.54</c:v>
                </c:pt>
                <c:pt idx="1548">
                  <c:v>-0.55500000000000005</c:v>
                </c:pt>
                <c:pt idx="1549">
                  <c:v>-0.51500000000000001</c:v>
                </c:pt>
                <c:pt idx="1550">
                  <c:v>-0.47499999999999998</c:v>
                </c:pt>
                <c:pt idx="1551">
                  <c:v>-0.48</c:v>
                </c:pt>
                <c:pt idx="1552">
                  <c:v>-0.495</c:v>
                </c:pt>
                <c:pt idx="1553">
                  <c:v>-0.47499999999999998</c:v>
                </c:pt>
                <c:pt idx="1554">
                  <c:v>-0.495</c:v>
                </c:pt>
                <c:pt idx="1555">
                  <c:v>-0.505</c:v>
                </c:pt>
                <c:pt idx="1556">
                  <c:v>-0.51500000000000001</c:v>
                </c:pt>
                <c:pt idx="1557">
                  <c:v>-0.52500000000000002</c:v>
                </c:pt>
                <c:pt idx="1558">
                  <c:v>-0.51500000000000001</c:v>
                </c:pt>
                <c:pt idx="1559">
                  <c:v>-0.51</c:v>
                </c:pt>
                <c:pt idx="1560">
                  <c:v>-0.51</c:v>
                </c:pt>
                <c:pt idx="1561">
                  <c:v>-0.48</c:v>
                </c:pt>
                <c:pt idx="1562">
                  <c:v>-0.46500000000000002</c:v>
                </c:pt>
                <c:pt idx="1563">
                  <c:v>-0.47499999999999998</c:v>
                </c:pt>
                <c:pt idx="1564">
                  <c:v>-0.47499999999999998</c:v>
                </c:pt>
                <c:pt idx="1565">
                  <c:v>-0.48499999999999999</c:v>
                </c:pt>
                <c:pt idx="1566">
                  <c:v>-0.5</c:v>
                </c:pt>
                <c:pt idx="1567">
                  <c:v>-0.46750000000000003</c:v>
                </c:pt>
                <c:pt idx="1568">
                  <c:v>-0.42499999999999999</c:v>
                </c:pt>
                <c:pt idx="1569">
                  <c:v>-0.38500000000000001</c:v>
                </c:pt>
                <c:pt idx="1570">
                  <c:v>-0.3775</c:v>
                </c:pt>
                <c:pt idx="1571">
                  <c:v>-0.37</c:v>
                </c:pt>
                <c:pt idx="1572">
                  <c:v>-0.35</c:v>
                </c:pt>
                <c:pt idx="1573">
                  <c:v>-0.38</c:v>
                </c:pt>
                <c:pt idx="1574">
                  <c:v>-0.375</c:v>
                </c:pt>
                <c:pt idx="1575">
                  <c:v>-0.40500000000000003</c:v>
                </c:pt>
                <c:pt idx="1576">
                  <c:v>-0.3775</c:v>
                </c:pt>
                <c:pt idx="1577">
                  <c:v>-0.435</c:v>
                </c:pt>
                <c:pt idx="1578">
                  <c:v>-0.43</c:v>
                </c:pt>
                <c:pt idx="1579">
                  <c:v>-0.46</c:v>
                </c:pt>
                <c:pt idx="1580">
                  <c:v>-0.49</c:v>
                </c:pt>
                <c:pt idx="1581">
                  <c:v>-0.48249999999999998</c:v>
                </c:pt>
                <c:pt idx="1582">
                  <c:v>-0.48499999999999999</c:v>
                </c:pt>
                <c:pt idx="1583">
                  <c:v>-0.47499999999999998</c:v>
                </c:pt>
                <c:pt idx="1584">
                  <c:v>-0.47499999999999998</c:v>
                </c:pt>
                <c:pt idx="1585">
                  <c:v>-0.44500000000000001</c:v>
                </c:pt>
                <c:pt idx="1586">
                  <c:v>-0.40500000000000003</c:v>
                </c:pt>
                <c:pt idx="1587">
                  <c:v>-0.4</c:v>
                </c:pt>
                <c:pt idx="1588">
                  <c:v>-0.38750000000000001</c:v>
                </c:pt>
                <c:pt idx="1589">
                  <c:v>-0.38500000000000001</c:v>
                </c:pt>
                <c:pt idx="1590">
                  <c:v>-0.3775</c:v>
                </c:pt>
                <c:pt idx="1591">
                  <c:v>-0.35499999999999998</c:v>
                </c:pt>
                <c:pt idx="1592">
                  <c:v>-0.3725</c:v>
                </c:pt>
                <c:pt idx="1593">
                  <c:v>-0.34499999999999997</c:v>
                </c:pt>
                <c:pt idx="1594">
                  <c:v>-0.34499999999999997</c:v>
                </c:pt>
                <c:pt idx="1595">
                  <c:v>-0.35249999999999998</c:v>
                </c:pt>
                <c:pt idx="1596">
                  <c:v>-0.35</c:v>
                </c:pt>
                <c:pt idx="1597">
                  <c:v>-0.36499999999999999</c:v>
                </c:pt>
                <c:pt idx="1598">
                  <c:v>-0.36</c:v>
                </c:pt>
                <c:pt idx="1599">
                  <c:v>-0.35</c:v>
                </c:pt>
                <c:pt idx="1600">
                  <c:v>-0.34499999999999997</c:v>
                </c:pt>
                <c:pt idx="1601">
                  <c:v>-0.32500000000000001</c:v>
                </c:pt>
                <c:pt idx="1602">
                  <c:v>-0.26</c:v>
                </c:pt>
                <c:pt idx="1603">
                  <c:v>-0.29499999999999998</c:v>
                </c:pt>
                <c:pt idx="1604">
                  <c:v>-0.29499999999999998</c:v>
                </c:pt>
                <c:pt idx="1605">
                  <c:v>-0.26500000000000001</c:v>
                </c:pt>
                <c:pt idx="1606">
                  <c:v>-0.29499999999999998</c:v>
                </c:pt>
                <c:pt idx="1607">
                  <c:v>-0.26500000000000001</c:v>
                </c:pt>
                <c:pt idx="1608">
                  <c:v>-0.28000000000000003</c:v>
                </c:pt>
                <c:pt idx="1609">
                  <c:v>-0.27500000000000002</c:v>
                </c:pt>
                <c:pt idx="1610">
                  <c:v>-0.26</c:v>
                </c:pt>
                <c:pt idx="1611">
                  <c:v>-0.245</c:v>
                </c:pt>
                <c:pt idx="1612">
                  <c:v>-0.14000000000000001</c:v>
                </c:pt>
                <c:pt idx="1613">
                  <c:v>-0.105</c:v>
                </c:pt>
                <c:pt idx="1614">
                  <c:v>-5.7500000000000002E-2</c:v>
                </c:pt>
                <c:pt idx="1615">
                  <c:v>-0.06</c:v>
                </c:pt>
                <c:pt idx="1616">
                  <c:v>-7.0000000000000007E-2</c:v>
                </c:pt>
                <c:pt idx="1617">
                  <c:v>-7.4999999999999997E-2</c:v>
                </c:pt>
                <c:pt idx="1618">
                  <c:v>-7.7499999999999999E-2</c:v>
                </c:pt>
                <c:pt idx="1619">
                  <c:v>-9.5000000000000001E-2</c:v>
                </c:pt>
                <c:pt idx="1620">
                  <c:v>-0.115</c:v>
                </c:pt>
                <c:pt idx="1621">
                  <c:v>-0.105</c:v>
                </c:pt>
                <c:pt idx="1622">
                  <c:v>-0.11749999999999999</c:v>
                </c:pt>
                <c:pt idx="1623">
                  <c:v>-0.11749999999999999</c:v>
                </c:pt>
                <c:pt idx="1624">
                  <c:v>-0.13500000000000001</c:v>
                </c:pt>
                <c:pt idx="1625">
                  <c:v>-0.11</c:v>
                </c:pt>
                <c:pt idx="1626">
                  <c:v>-8.5000000000000006E-2</c:v>
                </c:pt>
                <c:pt idx="1627">
                  <c:v>-1.4999999999999999E-2</c:v>
                </c:pt>
                <c:pt idx="1628">
                  <c:v>-0.06</c:v>
                </c:pt>
                <c:pt idx="1629">
                  <c:v>-1.4999999999999999E-2</c:v>
                </c:pt>
                <c:pt idx="1630">
                  <c:v>-0.03</c:v>
                </c:pt>
                <c:pt idx="1631">
                  <c:v>-7.4999999999999997E-3</c:v>
                </c:pt>
                <c:pt idx="1632">
                  <c:v>1.4999999999999999E-2</c:v>
                </c:pt>
                <c:pt idx="1633">
                  <c:v>4.4999999999999998E-2</c:v>
                </c:pt>
                <c:pt idx="1634">
                  <c:v>0.02</c:v>
                </c:pt>
                <c:pt idx="1635">
                  <c:v>-0.01</c:v>
                </c:pt>
                <c:pt idx="1636">
                  <c:v>1.4999999999999999E-2</c:v>
                </c:pt>
                <c:pt idx="1637">
                  <c:v>-2.5000000000000001E-2</c:v>
                </c:pt>
                <c:pt idx="1638">
                  <c:v>-1.7500000000000002E-2</c:v>
                </c:pt>
                <c:pt idx="1639">
                  <c:v>-0.03</c:v>
                </c:pt>
                <c:pt idx="1640">
                  <c:v>-1.4999999999999999E-2</c:v>
                </c:pt>
                <c:pt idx="1641">
                  <c:v>-0.03</c:v>
                </c:pt>
                <c:pt idx="1642">
                  <c:v>-4.4999999999999998E-2</c:v>
                </c:pt>
                <c:pt idx="1643">
                  <c:v>-3.5000000000000003E-2</c:v>
                </c:pt>
                <c:pt idx="1644">
                  <c:v>-0.03</c:v>
                </c:pt>
                <c:pt idx="1645">
                  <c:v>-0.05</c:v>
                </c:pt>
                <c:pt idx="1646">
                  <c:v>-5.5E-2</c:v>
                </c:pt>
                <c:pt idx="1647">
                  <c:v>-7.4999999999999997E-2</c:v>
                </c:pt>
                <c:pt idx="1648">
                  <c:v>-6.5000000000000002E-2</c:v>
                </c:pt>
                <c:pt idx="1649">
                  <c:v>-5.5E-2</c:v>
                </c:pt>
                <c:pt idx="1650">
                  <c:v>-0.10249999999999999</c:v>
                </c:pt>
                <c:pt idx="1651">
                  <c:v>-5.5E-2</c:v>
                </c:pt>
                <c:pt idx="1652">
                  <c:v>-0.1075</c:v>
                </c:pt>
                <c:pt idx="1653">
                  <c:v>-9.5000000000000001E-2</c:v>
                </c:pt>
                <c:pt idx="1654">
                  <c:v>-0.13500000000000001</c:v>
                </c:pt>
                <c:pt idx="1655">
                  <c:v>-0.12</c:v>
                </c:pt>
                <c:pt idx="1656">
                  <c:v>-0.105</c:v>
                </c:pt>
                <c:pt idx="1657">
                  <c:v>-0.13750000000000001</c:v>
                </c:pt>
                <c:pt idx="1658">
                  <c:v>-0.125</c:v>
                </c:pt>
                <c:pt idx="1659">
                  <c:v>-8.5000000000000006E-2</c:v>
                </c:pt>
                <c:pt idx="1660">
                  <c:v>-0.03</c:v>
                </c:pt>
                <c:pt idx="1661">
                  <c:v>5.0000000000000001E-3</c:v>
                </c:pt>
                <c:pt idx="1662">
                  <c:v>-3.5000000000000003E-2</c:v>
                </c:pt>
                <c:pt idx="1663">
                  <c:v>-3.2500000000000001E-2</c:v>
                </c:pt>
                <c:pt idx="1664">
                  <c:v>0.02</c:v>
                </c:pt>
                <c:pt idx="1665">
                  <c:v>3.5000000000000003E-2</c:v>
                </c:pt>
                <c:pt idx="1666">
                  <c:v>-1.7500000000000002E-2</c:v>
                </c:pt>
                <c:pt idx="1667">
                  <c:v>-2.75E-2</c:v>
                </c:pt>
                <c:pt idx="1668">
                  <c:v>5.0000000000000001E-3</c:v>
                </c:pt>
                <c:pt idx="1669">
                  <c:v>-2.5000000000000001E-3</c:v>
                </c:pt>
                <c:pt idx="1670">
                  <c:v>-1.4999999999999999E-2</c:v>
                </c:pt>
                <c:pt idx="1671">
                  <c:v>-4.4999999999999998E-2</c:v>
                </c:pt>
                <c:pt idx="1672">
                  <c:v>-3.5000000000000003E-2</c:v>
                </c:pt>
                <c:pt idx="1673">
                  <c:v>-7.4999999999999997E-2</c:v>
                </c:pt>
                <c:pt idx="1674">
                  <c:v>-7.4999999999999997E-2</c:v>
                </c:pt>
                <c:pt idx="1675">
                  <c:v>-7.4999999999999997E-2</c:v>
                </c:pt>
                <c:pt idx="1676">
                  <c:v>-0.05</c:v>
                </c:pt>
                <c:pt idx="1677">
                  <c:v>-1.4999999999999999E-2</c:v>
                </c:pt>
                <c:pt idx="1678">
                  <c:v>-4.7500000000000001E-2</c:v>
                </c:pt>
                <c:pt idx="1679">
                  <c:v>-7.0000000000000007E-2</c:v>
                </c:pt>
                <c:pt idx="1680">
                  <c:v>-9.7500000000000003E-2</c:v>
                </c:pt>
                <c:pt idx="1681">
                  <c:v>-0.06</c:v>
                </c:pt>
                <c:pt idx="1682">
                  <c:v>-4.4999999999999998E-2</c:v>
                </c:pt>
                <c:pt idx="1683">
                  <c:v>-8.5000000000000006E-2</c:v>
                </c:pt>
                <c:pt idx="1684">
                  <c:v>-0.14749999999999999</c:v>
                </c:pt>
                <c:pt idx="1685">
                  <c:v>-0.155</c:v>
                </c:pt>
                <c:pt idx="1686">
                  <c:v>-0.155</c:v>
                </c:pt>
                <c:pt idx="1687">
                  <c:v>-0.1925</c:v>
                </c:pt>
                <c:pt idx="1688">
                  <c:v>-0.1575</c:v>
                </c:pt>
                <c:pt idx="1689">
                  <c:v>-0.11</c:v>
                </c:pt>
                <c:pt idx="1690">
                  <c:v>-5.5E-2</c:v>
                </c:pt>
                <c:pt idx="1691">
                  <c:v>-6.5000000000000002E-2</c:v>
                </c:pt>
                <c:pt idx="1692">
                  <c:v>-6.5000000000000002E-2</c:v>
                </c:pt>
                <c:pt idx="1693">
                  <c:v>-6.7500000000000004E-2</c:v>
                </c:pt>
                <c:pt idx="1694">
                  <c:v>5.0000000000000001E-3</c:v>
                </c:pt>
                <c:pt idx="1695">
                  <c:v>5.2499999999999998E-2</c:v>
                </c:pt>
                <c:pt idx="1696">
                  <c:v>0.05</c:v>
                </c:pt>
                <c:pt idx="1697">
                  <c:v>3.5000000000000003E-2</c:v>
                </c:pt>
                <c:pt idx="1698">
                  <c:v>3.5000000000000003E-2</c:v>
                </c:pt>
                <c:pt idx="1699">
                  <c:v>0.02</c:v>
                </c:pt>
                <c:pt idx="1700">
                  <c:v>3.5000000000000003E-2</c:v>
                </c:pt>
                <c:pt idx="1701">
                  <c:v>2.5000000000000001E-2</c:v>
                </c:pt>
                <c:pt idx="1702">
                  <c:v>1.2500000000000001E-2</c:v>
                </c:pt>
                <c:pt idx="1703">
                  <c:v>0.01</c:v>
                </c:pt>
                <c:pt idx="1704">
                  <c:v>-2.5000000000000001E-3</c:v>
                </c:pt>
                <c:pt idx="1705">
                  <c:v>5.0000000000000001E-3</c:v>
                </c:pt>
                <c:pt idx="1706">
                  <c:v>5.0000000000000001E-3</c:v>
                </c:pt>
                <c:pt idx="1707">
                  <c:v>-0.03</c:v>
                </c:pt>
                <c:pt idx="1708">
                  <c:v>-0.08</c:v>
                </c:pt>
                <c:pt idx="1709">
                  <c:v>-5.5E-2</c:v>
                </c:pt>
                <c:pt idx="1710">
                  <c:v>-0.05</c:v>
                </c:pt>
                <c:pt idx="1711">
                  <c:v>-7.4999999999999997E-2</c:v>
                </c:pt>
                <c:pt idx="1712">
                  <c:v>-0.09</c:v>
                </c:pt>
                <c:pt idx="1713">
                  <c:v>-0.1</c:v>
                </c:pt>
                <c:pt idx="1714">
                  <c:v>-9.5000000000000001E-2</c:v>
                </c:pt>
                <c:pt idx="1715">
                  <c:v>-0.115</c:v>
                </c:pt>
                <c:pt idx="1716">
                  <c:v>-0.12</c:v>
                </c:pt>
                <c:pt idx="1717">
                  <c:v>-0.115</c:v>
                </c:pt>
                <c:pt idx="1718">
                  <c:v>-0.115</c:v>
                </c:pt>
                <c:pt idx="1719">
                  <c:v>-0.115</c:v>
                </c:pt>
                <c:pt idx="1720">
                  <c:v>-0.14749999999999999</c:v>
                </c:pt>
                <c:pt idx="1721">
                  <c:v>-0.14749999999999999</c:v>
                </c:pt>
                <c:pt idx="1722">
                  <c:v>-0.15</c:v>
                </c:pt>
                <c:pt idx="1723">
                  <c:v>-0.17</c:v>
                </c:pt>
                <c:pt idx="1724">
                  <c:v>-0.13500000000000001</c:v>
                </c:pt>
                <c:pt idx="1725">
                  <c:v>-0.16</c:v>
                </c:pt>
                <c:pt idx="1726">
                  <c:v>-4.4999999999999998E-2</c:v>
                </c:pt>
                <c:pt idx="1727">
                  <c:v>-2.5000000000000001E-2</c:v>
                </c:pt>
                <c:pt idx="1728">
                  <c:v>-0.03</c:v>
                </c:pt>
                <c:pt idx="1729">
                  <c:v>-7.7499999999999999E-2</c:v>
                </c:pt>
                <c:pt idx="1730">
                  <c:v>-3.5000000000000003E-2</c:v>
                </c:pt>
                <c:pt idx="1731">
                  <c:v>-7.2499999999999995E-2</c:v>
                </c:pt>
                <c:pt idx="1732">
                  <c:v>-3.5000000000000003E-2</c:v>
                </c:pt>
                <c:pt idx="1733">
                  <c:v>-3.5000000000000003E-2</c:v>
                </c:pt>
                <c:pt idx="1734">
                  <c:v>3.5000000000000003E-2</c:v>
                </c:pt>
                <c:pt idx="1735">
                  <c:v>0.03</c:v>
                </c:pt>
                <c:pt idx="1736">
                  <c:v>1.4999999999999999E-2</c:v>
                </c:pt>
                <c:pt idx="1737">
                  <c:v>7.4999999999999997E-2</c:v>
                </c:pt>
                <c:pt idx="1738">
                  <c:v>0.02</c:v>
                </c:pt>
                <c:pt idx="1739">
                  <c:v>3.5000000000000003E-2</c:v>
                </c:pt>
                <c:pt idx="1740">
                  <c:v>-1.4999999999999999E-2</c:v>
                </c:pt>
                <c:pt idx="1741">
                  <c:v>-1.4999999999999999E-2</c:v>
                </c:pt>
                <c:pt idx="1742">
                  <c:v>-0.02</c:v>
                </c:pt>
                <c:pt idx="1743">
                  <c:v>-4.7500000000000001E-2</c:v>
                </c:pt>
                <c:pt idx="1744">
                  <c:v>-7.0000000000000007E-2</c:v>
                </c:pt>
                <c:pt idx="1745">
                  <c:v>-3.5000000000000003E-2</c:v>
                </c:pt>
                <c:pt idx="1746">
                  <c:v>-5.2499999999999998E-2</c:v>
                </c:pt>
                <c:pt idx="1747">
                  <c:v>-4.7500000000000001E-2</c:v>
                </c:pt>
                <c:pt idx="1748">
                  <c:v>-4.7500000000000001E-2</c:v>
                </c:pt>
                <c:pt idx="1749">
                  <c:v>-5.5E-2</c:v>
                </c:pt>
                <c:pt idx="1750">
                  <c:v>-0.06</c:v>
                </c:pt>
                <c:pt idx="1751">
                  <c:v>-7.2499999999999995E-2</c:v>
                </c:pt>
                <c:pt idx="1752">
                  <c:v>-8.2500000000000004E-2</c:v>
                </c:pt>
                <c:pt idx="1753">
                  <c:v>-5.5E-2</c:v>
                </c:pt>
                <c:pt idx="1754">
                  <c:v>-6.5000000000000002E-2</c:v>
                </c:pt>
                <c:pt idx="1755">
                  <c:v>-9.2499999999999999E-2</c:v>
                </c:pt>
                <c:pt idx="1756">
                  <c:v>-5.5E-2</c:v>
                </c:pt>
                <c:pt idx="1757">
                  <c:v>-7.4999999999999997E-2</c:v>
                </c:pt>
                <c:pt idx="1758">
                  <c:v>-6.5000000000000002E-2</c:v>
                </c:pt>
                <c:pt idx="1759">
                  <c:v>-6.5000000000000002E-2</c:v>
                </c:pt>
                <c:pt idx="1760">
                  <c:v>-9.2499999999999999E-2</c:v>
                </c:pt>
                <c:pt idx="1761">
                  <c:v>-0.1</c:v>
                </c:pt>
                <c:pt idx="1762">
                  <c:v>-9.2499999999999999E-2</c:v>
                </c:pt>
                <c:pt idx="1763">
                  <c:v>-0.105</c:v>
                </c:pt>
                <c:pt idx="1764">
                  <c:v>-5.5E-2</c:v>
                </c:pt>
                <c:pt idx="1765">
                  <c:v>-7.4999999999999997E-2</c:v>
                </c:pt>
                <c:pt idx="1766">
                  <c:v>-6.25E-2</c:v>
                </c:pt>
                <c:pt idx="1767">
                  <c:v>-7.2499999999999995E-2</c:v>
                </c:pt>
                <c:pt idx="1768">
                  <c:v>-6.7500000000000004E-2</c:v>
                </c:pt>
                <c:pt idx="1769">
                  <c:v>-8.2500000000000004E-2</c:v>
                </c:pt>
                <c:pt idx="1770">
                  <c:v>-0.08</c:v>
                </c:pt>
                <c:pt idx="1771">
                  <c:v>-8.2500000000000004E-2</c:v>
                </c:pt>
                <c:pt idx="1772">
                  <c:v>-2.5000000000000001E-2</c:v>
                </c:pt>
                <c:pt idx="1773">
                  <c:v>-1.2500000000000001E-2</c:v>
                </c:pt>
                <c:pt idx="1774">
                  <c:v>5.5E-2</c:v>
                </c:pt>
                <c:pt idx="1775">
                  <c:v>0.05</c:v>
                </c:pt>
                <c:pt idx="1776">
                  <c:v>5.5E-2</c:v>
                </c:pt>
                <c:pt idx="1777">
                  <c:v>6.25E-2</c:v>
                </c:pt>
                <c:pt idx="1778">
                  <c:v>6.25E-2</c:v>
                </c:pt>
                <c:pt idx="1779">
                  <c:v>0.12</c:v>
                </c:pt>
                <c:pt idx="1780">
                  <c:v>0.1075</c:v>
                </c:pt>
                <c:pt idx="1781">
                  <c:v>0.09</c:v>
                </c:pt>
                <c:pt idx="1782">
                  <c:v>0.125</c:v>
                </c:pt>
                <c:pt idx="1783">
                  <c:v>0.115</c:v>
                </c:pt>
                <c:pt idx="1784">
                  <c:v>0.155</c:v>
                </c:pt>
                <c:pt idx="1785">
                  <c:v>9.7500000000000003E-2</c:v>
                </c:pt>
                <c:pt idx="1786">
                  <c:v>0.09</c:v>
                </c:pt>
                <c:pt idx="1787">
                  <c:v>0.08</c:v>
                </c:pt>
                <c:pt idx="1788">
                  <c:v>9.5000000000000001E-2</c:v>
                </c:pt>
                <c:pt idx="1789">
                  <c:v>8.7499999999999994E-2</c:v>
                </c:pt>
                <c:pt idx="1790">
                  <c:v>7.2499999999999995E-2</c:v>
                </c:pt>
                <c:pt idx="1791">
                  <c:v>0.08</c:v>
                </c:pt>
                <c:pt idx="1792">
                  <c:v>0.1275</c:v>
                </c:pt>
                <c:pt idx="1793">
                  <c:v>0.115</c:v>
                </c:pt>
                <c:pt idx="1794">
                  <c:v>0.115</c:v>
                </c:pt>
                <c:pt idx="1795">
                  <c:v>0.14000000000000001</c:v>
                </c:pt>
                <c:pt idx="1796">
                  <c:v>0.17499999999999999</c:v>
                </c:pt>
                <c:pt idx="1797">
                  <c:v>0.1225</c:v>
                </c:pt>
                <c:pt idx="1798">
                  <c:v>9.7500000000000003E-2</c:v>
                </c:pt>
                <c:pt idx="1799">
                  <c:v>7.2499999999999995E-2</c:v>
                </c:pt>
                <c:pt idx="1800">
                  <c:v>0.05</c:v>
                </c:pt>
                <c:pt idx="1801">
                  <c:v>0.05</c:v>
                </c:pt>
                <c:pt idx="1802">
                  <c:v>0.06</c:v>
                </c:pt>
                <c:pt idx="1803">
                  <c:v>-2.5000000000000001E-3</c:v>
                </c:pt>
                <c:pt idx="1804">
                  <c:v>-2.2499999999999999E-2</c:v>
                </c:pt>
                <c:pt idx="1805">
                  <c:v>-3.2500000000000001E-2</c:v>
                </c:pt>
                <c:pt idx="1806">
                  <c:v>-2.5000000000000001E-3</c:v>
                </c:pt>
                <c:pt idx="1807">
                  <c:v>4.2500000000000003E-2</c:v>
                </c:pt>
                <c:pt idx="1808">
                  <c:v>5.7500000000000002E-2</c:v>
                </c:pt>
                <c:pt idx="1809">
                  <c:v>3.7499999999999999E-2</c:v>
                </c:pt>
                <c:pt idx="1810">
                  <c:v>0.02</c:v>
                </c:pt>
                <c:pt idx="1811">
                  <c:v>-5.0000000000000001E-3</c:v>
                </c:pt>
                <c:pt idx="1812">
                  <c:v>-5.0000000000000001E-3</c:v>
                </c:pt>
                <c:pt idx="1813">
                  <c:v>-1.2500000000000001E-2</c:v>
                </c:pt>
                <c:pt idx="1814">
                  <c:v>-1.7500000000000002E-2</c:v>
                </c:pt>
                <c:pt idx="1815">
                  <c:v>-2.5000000000000001E-3</c:v>
                </c:pt>
                <c:pt idx="1816">
                  <c:v>-7.4999999999999997E-3</c:v>
                </c:pt>
                <c:pt idx="1817">
                  <c:v>-2.2499999999999999E-2</c:v>
                </c:pt>
                <c:pt idx="1818">
                  <c:v>-1.2500000000000001E-2</c:v>
                </c:pt>
                <c:pt idx="1819">
                  <c:v>-1.7500000000000002E-2</c:v>
                </c:pt>
                <c:pt idx="1820">
                  <c:v>7.4999999999999997E-3</c:v>
                </c:pt>
                <c:pt idx="1821">
                  <c:v>-2.5000000000000001E-3</c:v>
                </c:pt>
                <c:pt idx="1822">
                  <c:v>-1.2500000000000001E-2</c:v>
                </c:pt>
                <c:pt idx="1823">
                  <c:v>-1.4999999999999999E-2</c:v>
                </c:pt>
                <c:pt idx="1824">
                  <c:v>-0.03</c:v>
                </c:pt>
                <c:pt idx="1825">
                  <c:v>-3.2500000000000001E-2</c:v>
                </c:pt>
                <c:pt idx="1826">
                  <c:v>-2.2499999999999999E-2</c:v>
                </c:pt>
                <c:pt idx="1827">
                  <c:v>7.4999999999999997E-3</c:v>
                </c:pt>
                <c:pt idx="1828">
                  <c:v>2.2499999999999999E-2</c:v>
                </c:pt>
                <c:pt idx="1829">
                  <c:v>2.2499999999999999E-2</c:v>
                </c:pt>
                <c:pt idx="1830">
                  <c:v>5.7500000000000002E-2</c:v>
                </c:pt>
                <c:pt idx="1831">
                  <c:v>7.0000000000000007E-2</c:v>
                </c:pt>
                <c:pt idx="1832">
                  <c:v>6.5000000000000002E-2</c:v>
                </c:pt>
                <c:pt idx="1833">
                  <c:v>6.25E-2</c:v>
                </c:pt>
                <c:pt idx="1834">
                  <c:v>7.0000000000000007E-2</c:v>
                </c:pt>
                <c:pt idx="1835">
                  <c:v>6.5000000000000002E-2</c:v>
                </c:pt>
                <c:pt idx="1836">
                  <c:v>5.7500000000000002E-2</c:v>
                </c:pt>
                <c:pt idx="1837">
                  <c:v>5.7500000000000002E-2</c:v>
                </c:pt>
                <c:pt idx="1838">
                  <c:v>9.5000000000000001E-2</c:v>
                </c:pt>
                <c:pt idx="1839">
                  <c:v>0.11</c:v>
                </c:pt>
                <c:pt idx="1840">
                  <c:v>9.2499999999999999E-2</c:v>
                </c:pt>
                <c:pt idx="1841">
                  <c:v>8.7499999999999994E-2</c:v>
                </c:pt>
                <c:pt idx="1842">
                  <c:v>0.11</c:v>
                </c:pt>
                <c:pt idx="1843">
                  <c:v>9.2499999999999999E-2</c:v>
                </c:pt>
                <c:pt idx="1844">
                  <c:v>9.2499999999999999E-2</c:v>
                </c:pt>
                <c:pt idx="1845">
                  <c:v>0.105</c:v>
                </c:pt>
                <c:pt idx="1846">
                  <c:v>7.2499999999999995E-2</c:v>
                </c:pt>
                <c:pt idx="1847">
                  <c:v>7.7499999999999999E-2</c:v>
                </c:pt>
                <c:pt idx="1848">
                  <c:v>9.2499999999999999E-2</c:v>
                </c:pt>
                <c:pt idx="1849">
                  <c:v>8.7499999999999994E-2</c:v>
                </c:pt>
                <c:pt idx="1850">
                  <c:v>6.7500000000000004E-2</c:v>
                </c:pt>
                <c:pt idx="1851">
                  <c:v>4.4999999999999998E-2</c:v>
                </c:pt>
                <c:pt idx="1852">
                  <c:v>4.4999999999999998E-2</c:v>
                </c:pt>
                <c:pt idx="1853">
                  <c:v>4.1300000000000003E-2</c:v>
                </c:pt>
                <c:pt idx="1854">
                  <c:v>4.6300000000000001E-2</c:v>
                </c:pt>
                <c:pt idx="1855">
                  <c:v>9.7500000000000003E-2</c:v>
                </c:pt>
                <c:pt idx="1856">
                  <c:v>9.2499999999999999E-2</c:v>
                </c:pt>
                <c:pt idx="1857">
                  <c:v>0.12</c:v>
                </c:pt>
                <c:pt idx="1858">
                  <c:v>0.125</c:v>
                </c:pt>
                <c:pt idx="1859">
                  <c:v>9.7500000000000003E-2</c:v>
                </c:pt>
                <c:pt idx="1860">
                  <c:v>8.5000000000000006E-2</c:v>
                </c:pt>
                <c:pt idx="1861">
                  <c:v>6.5000000000000002E-2</c:v>
                </c:pt>
                <c:pt idx="1862">
                  <c:v>5.5E-2</c:v>
                </c:pt>
                <c:pt idx="1863">
                  <c:v>6.5000000000000002E-2</c:v>
                </c:pt>
                <c:pt idx="1864">
                  <c:v>6.5000000000000002E-2</c:v>
                </c:pt>
                <c:pt idx="1865">
                  <c:v>5.3800000000000001E-2</c:v>
                </c:pt>
                <c:pt idx="1866">
                  <c:v>0.04</c:v>
                </c:pt>
                <c:pt idx="1867">
                  <c:v>0.03</c:v>
                </c:pt>
                <c:pt idx="1868">
                  <c:v>7.4999999999999997E-3</c:v>
                </c:pt>
                <c:pt idx="1869">
                  <c:v>0.06</c:v>
                </c:pt>
                <c:pt idx="1870">
                  <c:v>6.5000000000000002E-2</c:v>
                </c:pt>
                <c:pt idx="1871">
                  <c:v>0.04</c:v>
                </c:pt>
                <c:pt idx="1872">
                  <c:v>0.04</c:v>
                </c:pt>
                <c:pt idx="1873">
                  <c:v>3.7499999999999999E-2</c:v>
                </c:pt>
                <c:pt idx="1874">
                  <c:v>3.5000000000000003E-2</c:v>
                </c:pt>
                <c:pt idx="1875">
                  <c:v>2.75E-2</c:v>
                </c:pt>
                <c:pt idx="1876">
                  <c:v>2.75E-2</c:v>
                </c:pt>
                <c:pt idx="1877">
                  <c:v>3.7499999999999999E-2</c:v>
                </c:pt>
                <c:pt idx="1878">
                  <c:v>3.5000000000000003E-2</c:v>
                </c:pt>
                <c:pt idx="1879">
                  <c:v>0.04</c:v>
                </c:pt>
                <c:pt idx="1880">
                  <c:v>6.5000000000000002E-2</c:v>
                </c:pt>
                <c:pt idx="1881">
                  <c:v>5.7500000000000002E-2</c:v>
                </c:pt>
                <c:pt idx="1882">
                  <c:v>3.2500000000000001E-2</c:v>
                </c:pt>
                <c:pt idx="1883">
                  <c:v>4.2500000000000003E-2</c:v>
                </c:pt>
                <c:pt idx="1884">
                  <c:v>2.5000000000000001E-2</c:v>
                </c:pt>
                <c:pt idx="1885">
                  <c:v>7.4999999999999997E-3</c:v>
                </c:pt>
                <c:pt idx="1886">
                  <c:v>0.01</c:v>
                </c:pt>
                <c:pt idx="1887">
                  <c:v>0.01</c:v>
                </c:pt>
                <c:pt idx="1888">
                  <c:v>-2.5000000000000001E-3</c:v>
                </c:pt>
                <c:pt idx="1889">
                  <c:v>2.2499999999999999E-2</c:v>
                </c:pt>
                <c:pt idx="1890">
                  <c:v>2.5000000000000001E-2</c:v>
                </c:pt>
                <c:pt idx="1891">
                  <c:v>1.4999999999999999E-2</c:v>
                </c:pt>
                <c:pt idx="1892">
                  <c:v>5.0000000000000001E-3</c:v>
                </c:pt>
                <c:pt idx="1893">
                  <c:v>0.01</c:v>
                </c:pt>
                <c:pt idx="1894">
                  <c:v>0.04</c:v>
                </c:pt>
                <c:pt idx="1895">
                  <c:v>4.2500000000000003E-2</c:v>
                </c:pt>
                <c:pt idx="1896">
                  <c:v>4.7500000000000001E-2</c:v>
                </c:pt>
                <c:pt idx="1897">
                  <c:v>5.7500000000000002E-2</c:v>
                </c:pt>
                <c:pt idx="1898">
                  <c:v>5.5E-2</c:v>
                </c:pt>
                <c:pt idx="1899">
                  <c:v>4.2500000000000003E-2</c:v>
                </c:pt>
                <c:pt idx="1900">
                  <c:v>0.04</c:v>
                </c:pt>
                <c:pt idx="1901">
                  <c:v>4.7500000000000001E-2</c:v>
                </c:pt>
                <c:pt idx="1902">
                  <c:v>4.7500000000000001E-2</c:v>
                </c:pt>
                <c:pt idx="1903">
                  <c:v>0.05</c:v>
                </c:pt>
                <c:pt idx="1904">
                  <c:v>3.7499999999999999E-2</c:v>
                </c:pt>
                <c:pt idx="1905">
                  <c:v>0.04</c:v>
                </c:pt>
                <c:pt idx="1906">
                  <c:v>4.4999999999999998E-2</c:v>
                </c:pt>
                <c:pt idx="1907">
                  <c:v>3.7499999999999999E-2</c:v>
                </c:pt>
                <c:pt idx="1908">
                  <c:v>0.06</c:v>
                </c:pt>
                <c:pt idx="1909">
                  <c:v>0.09</c:v>
                </c:pt>
                <c:pt idx="1910">
                  <c:v>0.125</c:v>
                </c:pt>
                <c:pt idx="1911">
                  <c:v>0.14249999999999999</c:v>
                </c:pt>
                <c:pt idx="1912">
                  <c:v>0.15</c:v>
                </c:pt>
                <c:pt idx="1913">
                  <c:v>0.13500000000000001</c:v>
                </c:pt>
                <c:pt idx="1914">
                  <c:v>0.1275</c:v>
                </c:pt>
                <c:pt idx="1915">
                  <c:v>0.13500000000000001</c:v>
                </c:pt>
                <c:pt idx="1916">
                  <c:v>0.14499999999999999</c:v>
                </c:pt>
                <c:pt idx="1917">
                  <c:v>0.17499999999999999</c:v>
                </c:pt>
                <c:pt idx="1918">
                  <c:v>0.18</c:v>
                </c:pt>
                <c:pt idx="1919">
                  <c:v>0.2</c:v>
                </c:pt>
                <c:pt idx="1920">
                  <c:v>0.21249999999999999</c:v>
                </c:pt>
                <c:pt idx="1921">
                  <c:v>0.19750000000000001</c:v>
                </c:pt>
                <c:pt idx="1922">
                  <c:v>0.2475</c:v>
                </c:pt>
                <c:pt idx="1923">
                  <c:v>0.24249999999999999</c:v>
                </c:pt>
                <c:pt idx="1924">
                  <c:v>0.23749999999999999</c:v>
                </c:pt>
                <c:pt idx="1925">
                  <c:v>0.26250000000000001</c:v>
                </c:pt>
                <c:pt idx="1926">
                  <c:v>0.30249999999999999</c:v>
                </c:pt>
                <c:pt idx="1927">
                  <c:v>0.29499999999999998</c:v>
                </c:pt>
                <c:pt idx="1928">
                  <c:v>0.26500000000000001</c:v>
                </c:pt>
                <c:pt idx="1929">
                  <c:v>0.3</c:v>
                </c:pt>
                <c:pt idx="1930">
                  <c:v>0.32250000000000001</c:v>
                </c:pt>
                <c:pt idx="1931">
                  <c:v>0.3075</c:v>
                </c:pt>
                <c:pt idx="1932">
                  <c:v>0.32250000000000001</c:v>
                </c:pt>
                <c:pt idx="1933">
                  <c:v>0.33</c:v>
                </c:pt>
                <c:pt idx="1934">
                  <c:v>0.33750000000000002</c:v>
                </c:pt>
                <c:pt idx="1935">
                  <c:v>0.34749999999999998</c:v>
                </c:pt>
                <c:pt idx="1936">
                  <c:v>0.315</c:v>
                </c:pt>
                <c:pt idx="1937">
                  <c:v>0.33</c:v>
                </c:pt>
                <c:pt idx="1938">
                  <c:v>0.33</c:v>
                </c:pt>
                <c:pt idx="1939">
                  <c:v>0.31</c:v>
                </c:pt>
                <c:pt idx="1940">
                  <c:v>0.3075</c:v>
                </c:pt>
                <c:pt idx="1941">
                  <c:v>0.27750000000000002</c:v>
                </c:pt>
                <c:pt idx="1942">
                  <c:v>0.27250000000000002</c:v>
                </c:pt>
                <c:pt idx="1943">
                  <c:v>0.27750000000000002</c:v>
                </c:pt>
                <c:pt idx="1944">
                  <c:v>0.27250000000000002</c:v>
                </c:pt>
                <c:pt idx="1945">
                  <c:v>0.26250000000000001</c:v>
                </c:pt>
                <c:pt idx="1946">
                  <c:v>0.25750000000000001</c:v>
                </c:pt>
                <c:pt idx="1947">
                  <c:v>0.26</c:v>
                </c:pt>
                <c:pt idx="1948">
                  <c:v>0.28749999999999998</c:v>
                </c:pt>
                <c:pt idx="1949">
                  <c:v>0.29499999999999998</c:v>
                </c:pt>
                <c:pt idx="1950">
                  <c:v>0.28000000000000003</c:v>
                </c:pt>
                <c:pt idx="1951">
                  <c:v>0.28749999999999998</c:v>
                </c:pt>
                <c:pt idx="1952">
                  <c:v>0.28499999999999998</c:v>
                </c:pt>
                <c:pt idx="1953">
                  <c:v>0.28499999999999998</c:v>
                </c:pt>
                <c:pt idx="1954">
                  <c:v>0.27</c:v>
                </c:pt>
                <c:pt idx="1955">
                  <c:v>0.26500000000000001</c:v>
                </c:pt>
                <c:pt idx="1956">
                  <c:v>0.255</c:v>
                </c:pt>
                <c:pt idx="1957">
                  <c:v>0.25</c:v>
                </c:pt>
                <c:pt idx="1958">
                  <c:v>0.25</c:v>
                </c:pt>
                <c:pt idx="1959">
                  <c:v>0.2525</c:v>
                </c:pt>
                <c:pt idx="1960">
                  <c:v>0.20749999999999999</c:v>
                </c:pt>
                <c:pt idx="1961">
                  <c:v>0.22750000000000001</c:v>
                </c:pt>
                <c:pt idx="1962">
                  <c:v>0.24249999999999999</c:v>
                </c:pt>
                <c:pt idx="1963">
                  <c:v>0.24249999999999999</c:v>
                </c:pt>
                <c:pt idx="1964">
                  <c:v>0.22</c:v>
                </c:pt>
                <c:pt idx="1965">
                  <c:v>0.20749999999999999</c:v>
                </c:pt>
                <c:pt idx="1966">
                  <c:v>0.20749999999999999</c:v>
                </c:pt>
                <c:pt idx="1967">
                  <c:v>0.20749999999999999</c:v>
                </c:pt>
                <c:pt idx="1968">
                  <c:v>0.215</c:v>
                </c:pt>
                <c:pt idx="1969">
                  <c:v>0.17749999999999999</c:v>
                </c:pt>
                <c:pt idx="1970">
                  <c:v>0.20499999999999999</c:v>
                </c:pt>
                <c:pt idx="1971">
                  <c:v>0.19750000000000001</c:v>
                </c:pt>
                <c:pt idx="1972">
                  <c:v>0.19</c:v>
                </c:pt>
                <c:pt idx="1973">
                  <c:v>0.19750000000000001</c:v>
                </c:pt>
                <c:pt idx="1974">
                  <c:v>0.1875</c:v>
                </c:pt>
                <c:pt idx="1975">
                  <c:v>0.21</c:v>
                </c:pt>
                <c:pt idx="1976">
                  <c:v>0.20749999999999999</c:v>
                </c:pt>
                <c:pt idx="1977">
                  <c:v>0.23</c:v>
                </c:pt>
                <c:pt idx="1978">
                  <c:v>0.22750000000000001</c:v>
                </c:pt>
                <c:pt idx="1979">
                  <c:v>0.2475</c:v>
                </c:pt>
                <c:pt idx="1980">
                  <c:v>0.3175</c:v>
                </c:pt>
                <c:pt idx="1981">
                  <c:v>0.32</c:v>
                </c:pt>
                <c:pt idx="1982">
                  <c:v>0.34499999999999997</c:v>
                </c:pt>
                <c:pt idx="1983">
                  <c:v>0.34749999999999998</c:v>
                </c:pt>
                <c:pt idx="1984">
                  <c:v>0.36249999999999999</c:v>
                </c:pt>
                <c:pt idx="1985">
                  <c:v>0.33</c:v>
                </c:pt>
                <c:pt idx="1986">
                  <c:v>0.30249999999999999</c:v>
                </c:pt>
                <c:pt idx="1987">
                  <c:v>0.3075</c:v>
                </c:pt>
                <c:pt idx="1988">
                  <c:v>0.30249999999999999</c:v>
                </c:pt>
                <c:pt idx="1989">
                  <c:v>0.30499999999999999</c:v>
                </c:pt>
                <c:pt idx="1990">
                  <c:v>0.26500000000000001</c:v>
                </c:pt>
                <c:pt idx="1991">
                  <c:v>0.27250000000000002</c:v>
                </c:pt>
                <c:pt idx="1992">
                  <c:v>0.255</c:v>
                </c:pt>
                <c:pt idx="1993">
                  <c:v>0.27500000000000002</c:v>
                </c:pt>
                <c:pt idx="1994">
                  <c:v>0.28749999999999998</c:v>
                </c:pt>
                <c:pt idx="1995">
                  <c:v>0.27</c:v>
                </c:pt>
                <c:pt idx="1996">
                  <c:v>0.29630000000000001</c:v>
                </c:pt>
                <c:pt idx="1997">
                  <c:v>0.33</c:v>
                </c:pt>
                <c:pt idx="1998">
                  <c:v>0.35</c:v>
                </c:pt>
                <c:pt idx="1999">
                  <c:v>0.34</c:v>
                </c:pt>
                <c:pt idx="2000">
                  <c:v>0.36249999999999999</c:v>
                </c:pt>
                <c:pt idx="2001">
                  <c:v>0.34250000000000003</c:v>
                </c:pt>
                <c:pt idx="2002">
                  <c:v>0.315</c:v>
                </c:pt>
                <c:pt idx="2003">
                  <c:v>0.34</c:v>
                </c:pt>
                <c:pt idx="2004">
                  <c:v>0.29499999999999998</c:v>
                </c:pt>
                <c:pt idx="2005">
                  <c:v>0.28000000000000003</c:v>
                </c:pt>
                <c:pt idx="2006">
                  <c:v>0.24249999999999999</c:v>
                </c:pt>
                <c:pt idx="2007">
                  <c:v>0.2</c:v>
                </c:pt>
                <c:pt idx="2008">
                  <c:v>0.16</c:v>
                </c:pt>
                <c:pt idx="2009">
                  <c:v>0.215</c:v>
                </c:pt>
                <c:pt idx="2010">
                  <c:v>0.20499999999999999</c:v>
                </c:pt>
                <c:pt idx="2011">
                  <c:v>0.2225</c:v>
                </c:pt>
                <c:pt idx="2012">
                  <c:v>0.255</c:v>
                </c:pt>
                <c:pt idx="2013">
                  <c:v>0.23</c:v>
                </c:pt>
                <c:pt idx="2014">
                  <c:v>0.28000000000000003</c:v>
                </c:pt>
                <c:pt idx="2015">
                  <c:v>0.33</c:v>
                </c:pt>
                <c:pt idx="2016">
                  <c:v>0.30249999999999999</c:v>
                </c:pt>
                <c:pt idx="2017">
                  <c:v>0.32750000000000001</c:v>
                </c:pt>
                <c:pt idx="2018">
                  <c:v>0.32500000000000001</c:v>
                </c:pt>
                <c:pt idx="2019">
                  <c:v>0.30499999999999999</c:v>
                </c:pt>
                <c:pt idx="2020">
                  <c:v>0.26500000000000001</c:v>
                </c:pt>
                <c:pt idx="2021">
                  <c:v>0.23749999999999999</c:v>
                </c:pt>
                <c:pt idx="2022">
                  <c:v>0.23250000000000001</c:v>
                </c:pt>
                <c:pt idx="2023">
                  <c:v>0.2175</c:v>
                </c:pt>
                <c:pt idx="2024">
                  <c:v>0.22</c:v>
                </c:pt>
                <c:pt idx="2025">
                  <c:v>0.20499999999999999</c:v>
                </c:pt>
                <c:pt idx="2026">
                  <c:v>0.215</c:v>
                </c:pt>
                <c:pt idx="2027">
                  <c:v>0.22</c:v>
                </c:pt>
                <c:pt idx="2028">
                  <c:v>0.23749999999999999</c:v>
                </c:pt>
                <c:pt idx="2029">
                  <c:v>0.23250000000000001</c:v>
                </c:pt>
                <c:pt idx="2030">
                  <c:v>0.22</c:v>
                </c:pt>
                <c:pt idx="2031">
                  <c:v>0.215</c:v>
                </c:pt>
                <c:pt idx="2032">
                  <c:v>0.20250000000000001</c:v>
                </c:pt>
                <c:pt idx="2033">
                  <c:v>0.18</c:v>
                </c:pt>
                <c:pt idx="2034">
                  <c:v>0.18</c:v>
                </c:pt>
                <c:pt idx="2035">
                  <c:v>0.1825</c:v>
                </c:pt>
                <c:pt idx="2036">
                  <c:v>0.18</c:v>
                </c:pt>
                <c:pt idx="2037">
                  <c:v>0.20749999999999999</c:v>
                </c:pt>
                <c:pt idx="2038">
                  <c:v>0.2175</c:v>
                </c:pt>
                <c:pt idx="2039">
                  <c:v>0.22</c:v>
                </c:pt>
                <c:pt idx="2040">
                  <c:v>0.215</c:v>
                </c:pt>
                <c:pt idx="2041">
                  <c:v>0.2</c:v>
                </c:pt>
                <c:pt idx="2042">
                  <c:v>0.22500000000000001</c:v>
                </c:pt>
                <c:pt idx="2043">
                  <c:v>0.23749999999999999</c:v>
                </c:pt>
                <c:pt idx="2044">
                  <c:v>0.23</c:v>
                </c:pt>
                <c:pt idx="2045">
                  <c:v>0.2225</c:v>
                </c:pt>
                <c:pt idx="2046">
                  <c:v>0.24249999999999999</c:v>
                </c:pt>
                <c:pt idx="2047">
                  <c:v>0.25</c:v>
                </c:pt>
                <c:pt idx="2048">
                  <c:v>0.26</c:v>
                </c:pt>
                <c:pt idx="2049">
                  <c:v>0.245</c:v>
                </c:pt>
                <c:pt idx="2050">
                  <c:v>0.26</c:v>
                </c:pt>
                <c:pt idx="2051">
                  <c:v>0.26</c:v>
                </c:pt>
                <c:pt idx="2052">
                  <c:v>0.3075</c:v>
                </c:pt>
                <c:pt idx="2053">
                  <c:v>0.29499999999999998</c:v>
                </c:pt>
                <c:pt idx="2054">
                  <c:v>0.31</c:v>
                </c:pt>
                <c:pt idx="2055">
                  <c:v>0.30499999999999999</c:v>
                </c:pt>
                <c:pt idx="2056">
                  <c:v>0.27750000000000002</c:v>
                </c:pt>
                <c:pt idx="2057">
                  <c:v>0.26</c:v>
                </c:pt>
                <c:pt idx="2058">
                  <c:v>0.27</c:v>
                </c:pt>
                <c:pt idx="2059">
                  <c:v>0.26500000000000001</c:v>
                </c:pt>
                <c:pt idx="2060">
                  <c:v>0.2525</c:v>
                </c:pt>
                <c:pt idx="2061">
                  <c:v>0.20499999999999999</c:v>
                </c:pt>
                <c:pt idx="2062">
                  <c:v>0.2175</c:v>
                </c:pt>
                <c:pt idx="2063">
                  <c:v>0.215</c:v>
                </c:pt>
                <c:pt idx="2064">
                  <c:v>0.185</c:v>
                </c:pt>
                <c:pt idx="2065">
                  <c:v>0.19750000000000001</c:v>
                </c:pt>
                <c:pt idx="2066">
                  <c:v>0.1875</c:v>
                </c:pt>
                <c:pt idx="2067">
                  <c:v>0.17749999999999999</c:v>
                </c:pt>
                <c:pt idx="2068">
                  <c:v>0.19</c:v>
                </c:pt>
                <c:pt idx="2069">
                  <c:v>0.2</c:v>
                </c:pt>
                <c:pt idx="2070">
                  <c:v>0.20630000000000001</c:v>
                </c:pt>
                <c:pt idx="2071">
                  <c:v>0.20499999999999999</c:v>
                </c:pt>
                <c:pt idx="2072">
                  <c:v>0.2225</c:v>
                </c:pt>
                <c:pt idx="2073">
                  <c:v>0.23250000000000001</c:v>
                </c:pt>
                <c:pt idx="2074">
                  <c:v>0.2475</c:v>
                </c:pt>
                <c:pt idx="2075">
                  <c:v>0.21</c:v>
                </c:pt>
                <c:pt idx="2076">
                  <c:v>0.19500000000000001</c:v>
                </c:pt>
                <c:pt idx="2077">
                  <c:v>0.1925</c:v>
                </c:pt>
                <c:pt idx="2078">
                  <c:v>0.20250000000000001</c:v>
                </c:pt>
                <c:pt idx="2079">
                  <c:v>0.2225</c:v>
                </c:pt>
                <c:pt idx="2080">
                  <c:v>0.2175</c:v>
                </c:pt>
                <c:pt idx="2081">
                  <c:v>0.22750000000000001</c:v>
                </c:pt>
                <c:pt idx="2082">
                  <c:v>0.23499999999999999</c:v>
                </c:pt>
                <c:pt idx="2083">
                  <c:v>0.26</c:v>
                </c:pt>
                <c:pt idx="2084">
                  <c:v>0.2475</c:v>
                </c:pt>
                <c:pt idx="2085">
                  <c:v>0.26</c:v>
                </c:pt>
                <c:pt idx="2086">
                  <c:v>0.26</c:v>
                </c:pt>
                <c:pt idx="2087">
                  <c:v>0.29499999999999998</c:v>
                </c:pt>
                <c:pt idx="2088">
                  <c:v>0.3175</c:v>
                </c:pt>
                <c:pt idx="2089">
                  <c:v>0.32250000000000001</c:v>
                </c:pt>
                <c:pt idx="2090">
                  <c:v>0.32</c:v>
                </c:pt>
                <c:pt idx="2091">
                  <c:v>0.30249999999999999</c:v>
                </c:pt>
                <c:pt idx="2092">
                  <c:v>0.33379999999999999</c:v>
                </c:pt>
                <c:pt idx="2093">
                  <c:v>0.35749999999999998</c:v>
                </c:pt>
                <c:pt idx="2094">
                  <c:v>0.35499999999999998</c:v>
                </c:pt>
                <c:pt idx="2095">
                  <c:v>0.36</c:v>
                </c:pt>
                <c:pt idx="2096">
                  <c:v>0.34</c:v>
                </c:pt>
                <c:pt idx="2097">
                  <c:v>0.34749999999999998</c:v>
                </c:pt>
                <c:pt idx="2098">
                  <c:v>0.31879999999999997</c:v>
                </c:pt>
                <c:pt idx="2099">
                  <c:v>0.33750000000000002</c:v>
                </c:pt>
                <c:pt idx="2100">
                  <c:v>0.3775</c:v>
                </c:pt>
                <c:pt idx="2101">
                  <c:v>0.40250000000000002</c:v>
                </c:pt>
                <c:pt idx="2102">
                  <c:v>0.39250000000000002</c:v>
                </c:pt>
                <c:pt idx="2103">
                  <c:v>0.41</c:v>
                </c:pt>
                <c:pt idx="2104">
                  <c:v>0.435</c:v>
                </c:pt>
                <c:pt idx="2105">
                  <c:v>0.41499999999999998</c:v>
                </c:pt>
                <c:pt idx="2106">
                  <c:v>0.41</c:v>
                </c:pt>
                <c:pt idx="2107">
                  <c:v>0.4</c:v>
                </c:pt>
                <c:pt idx="2108">
                  <c:v>0.40500000000000003</c:v>
                </c:pt>
                <c:pt idx="2109">
                  <c:v>0.37</c:v>
                </c:pt>
                <c:pt idx="2110">
                  <c:v>0.35499999999999998</c:v>
                </c:pt>
                <c:pt idx="2111">
                  <c:v>0.35249999999999998</c:v>
                </c:pt>
                <c:pt idx="2112">
                  <c:v>0.35749999999999998</c:v>
                </c:pt>
                <c:pt idx="2113">
                  <c:v>0.33250000000000002</c:v>
                </c:pt>
                <c:pt idx="2114">
                  <c:v>0.32500000000000001</c:v>
                </c:pt>
                <c:pt idx="2115">
                  <c:v>0.32500000000000001</c:v>
                </c:pt>
                <c:pt idx="2116">
                  <c:v>0.29499999999999998</c:v>
                </c:pt>
                <c:pt idx="2117">
                  <c:v>0.32</c:v>
                </c:pt>
                <c:pt idx="2118">
                  <c:v>0.3125</c:v>
                </c:pt>
                <c:pt idx="2119">
                  <c:v>0.32</c:v>
                </c:pt>
                <c:pt idx="2120">
                  <c:v>0.32750000000000001</c:v>
                </c:pt>
                <c:pt idx="2121">
                  <c:v>0.33750000000000002</c:v>
                </c:pt>
                <c:pt idx="2122">
                  <c:v>0.33500000000000002</c:v>
                </c:pt>
                <c:pt idx="2123">
                  <c:v>0.34</c:v>
                </c:pt>
                <c:pt idx="2124">
                  <c:v>0.34749999999999998</c:v>
                </c:pt>
                <c:pt idx="2125">
                  <c:v>0.35499999999999998</c:v>
                </c:pt>
                <c:pt idx="2126">
                  <c:v>0.34</c:v>
                </c:pt>
                <c:pt idx="2127">
                  <c:v>0.32</c:v>
                </c:pt>
                <c:pt idx="2128">
                  <c:v>0.32500000000000001</c:v>
                </c:pt>
                <c:pt idx="2129">
                  <c:v>0.32379999999999998</c:v>
                </c:pt>
                <c:pt idx="2130">
                  <c:v>0.29499999999999998</c:v>
                </c:pt>
                <c:pt idx="2131">
                  <c:v>0.28999999999999998</c:v>
                </c:pt>
                <c:pt idx="2132">
                  <c:v>0.28999999999999998</c:v>
                </c:pt>
                <c:pt idx="2133">
                  <c:v>0.26750000000000002</c:v>
                </c:pt>
                <c:pt idx="2134">
                  <c:v>0.28249999999999997</c:v>
                </c:pt>
                <c:pt idx="2135">
                  <c:v>0.26250000000000001</c:v>
                </c:pt>
                <c:pt idx="2136">
                  <c:v>0.245</c:v>
                </c:pt>
                <c:pt idx="2137">
                  <c:v>0.2525</c:v>
                </c:pt>
                <c:pt idx="2138">
                  <c:v>0.24</c:v>
                </c:pt>
                <c:pt idx="2139">
                  <c:v>0.255</c:v>
                </c:pt>
                <c:pt idx="2140">
                  <c:v>0.23749999999999999</c:v>
                </c:pt>
                <c:pt idx="2141">
                  <c:v>0.22750000000000001</c:v>
                </c:pt>
                <c:pt idx="2142">
                  <c:v>0.245</c:v>
                </c:pt>
                <c:pt idx="2143">
                  <c:v>0.22</c:v>
                </c:pt>
                <c:pt idx="2144">
                  <c:v>0.23499999999999999</c:v>
                </c:pt>
                <c:pt idx="2145">
                  <c:v>0.21249999999999999</c:v>
                </c:pt>
                <c:pt idx="2146">
                  <c:v>0.23</c:v>
                </c:pt>
                <c:pt idx="2147">
                  <c:v>0.22500000000000001</c:v>
                </c:pt>
                <c:pt idx="2148">
                  <c:v>0.2225</c:v>
                </c:pt>
                <c:pt idx="2149">
                  <c:v>0.245</c:v>
                </c:pt>
                <c:pt idx="2150">
                  <c:v>0.2475</c:v>
                </c:pt>
                <c:pt idx="2151">
                  <c:v>0.215</c:v>
                </c:pt>
                <c:pt idx="2152">
                  <c:v>0.22500000000000001</c:v>
                </c:pt>
                <c:pt idx="2153">
                  <c:v>0.20749999999999999</c:v>
                </c:pt>
                <c:pt idx="2154">
                  <c:v>0.2</c:v>
                </c:pt>
                <c:pt idx="2155">
                  <c:v>0.17499999999999999</c:v>
                </c:pt>
                <c:pt idx="2156">
                  <c:v>0.16500000000000001</c:v>
                </c:pt>
                <c:pt idx="2157">
                  <c:v>0.17</c:v>
                </c:pt>
                <c:pt idx="2158">
                  <c:v>0.17249999999999999</c:v>
                </c:pt>
                <c:pt idx="2159">
                  <c:v>0.16750000000000001</c:v>
                </c:pt>
                <c:pt idx="2160">
                  <c:v>0.17</c:v>
                </c:pt>
                <c:pt idx="2161">
                  <c:v>0.1575</c:v>
                </c:pt>
                <c:pt idx="2162">
                  <c:v>0.11</c:v>
                </c:pt>
                <c:pt idx="2163">
                  <c:v>0.105</c:v>
                </c:pt>
                <c:pt idx="2164">
                  <c:v>0.125</c:v>
                </c:pt>
                <c:pt idx="2165">
                  <c:v>0.14499999999999999</c:v>
                </c:pt>
                <c:pt idx="2166">
                  <c:v>0.17</c:v>
                </c:pt>
                <c:pt idx="2167">
                  <c:v>0.16500000000000001</c:v>
                </c:pt>
                <c:pt idx="2168">
                  <c:v>0.1525</c:v>
                </c:pt>
                <c:pt idx="2169">
                  <c:v>0.155</c:v>
                </c:pt>
                <c:pt idx="2170">
                  <c:v>0.16</c:v>
                </c:pt>
                <c:pt idx="2171">
                  <c:v>0.14499999999999999</c:v>
                </c:pt>
                <c:pt idx="2172">
                  <c:v>0.16750000000000001</c:v>
                </c:pt>
                <c:pt idx="2173">
                  <c:v>0.16</c:v>
                </c:pt>
                <c:pt idx="2174">
                  <c:v>0.17499999999999999</c:v>
                </c:pt>
                <c:pt idx="2175">
                  <c:v>0.16250000000000001</c:v>
                </c:pt>
                <c:pt idx="2176">
                  <c:v>0.1525</c:v>
                </c:pt>
                <c:pt idx="2177">
                  <c:v>0.14000000000000001</c:v>
                </c:pt>
                <c:pt idx="2178">
                  <c:v>0.1125</c:v>
                </c:pt>
                <c:pt idx="2179">
                  <c:v>0.125</c:v>
                </c:pt>
                <c:pt idx="2180">
                  <c:v>0.13250000000000001</c:v>
                </c:pt>
                <c:pt idx="2181">
                  <c:v>0.11749999999999999</c:v>
                </c:pt>
                <c:pt idx="2182">
                  <c:v>0.11</c:v>
                </c:pt>
                <c:pt idx="2183">
                  <c:v>8.7499999999999994E-2</c:v>
                </c:pt>
                <c:pt idx="2184">
                  <c:v>0.08</c:v>
                </c:pt>
                <c:pt idx="2185">
                  <c:v>9.7500000000000003E-2</c:v>
                </c:pt>
                <c:pt idx="2186">
                  <c:v>0.11</c:v>
                </c:pt>
                <c:pt idx="2187">
                  <c:v>0.1</c:v>
                </c:pt>
                <c:pt idx="2188">
                  <c:v>7.2499999999999995E-2</c:v>
                </c:pt>
                <c:pt idx="2189">
                  <c:v>4.4999999999999998E-2</c:v>
                </c:pt>
                <c:pt idx="2190">
                  <c:v>0.06</c:v>
                </c:pt>
                <c:pt idx="2191">
                  <c:v>8.5000000000000006E-2</c:v>
                </c:pt>
                <c:pt idx="2192">
                  <c:v>9.7500000000000003E-2</c:v>
                </c:pt>
                <c:pt idx="2193">
                  <c:v>0.08</c:v>
                </c:pt>
                <c:pt idx="2194">
                  <c:v>7.0000000000000007E-2</c:v>
                </c:pt>
                <c:pt idx="2195">
                  <c:v>0.08</c:v>
                </c:pt>
                <c:pt idx="2196">
                  <c:v>7.7499999999999999E-2</c:v>
                </c:pt>
                <c:pt idx="2197">
                  <c:v>6.7500000000000004E-2</c:v>
                </c:pt>
                <c:pt idx="2198">
                  <c:v>8.2500000000000004E-2</c:v>
                </c:pt>
                <c:pt idx="2199">
                  <c:v>7.2499999999999995E-2</c:v>
                </c:pt>
                <c:pt idx="2200">
                  <c:v>7.4999999999999997E-2</c:v>
                </c:pt>
                <c:pt idx="2201">
                  <c:v>0.06</c:v>
                </c:pt>
                <c:pt idx="2202">
                  <c:v>9.7500000000000003E-2</c:v>
                </c:pt>
                <c:pt idx="2203">
                  <c:v>0.1225</c:v>
                </c:pt>
                <c:pt idx="2204">
                  <c:v>0.13750000000000001</c:v>
                </c:pt>
                <c:pt idx="2205">
                  <c:v>0.13</c:v>
                </c:pt>
                <c:pt idx="2206">
                  <c:v>0.12379999999999999</c:v>
                </c:pt>
                <c:pt idx="2207">
                  <c:v>0.1</c:v>
                </c:pt>
                <c:pt idx="2208">
                  <c:v>4.2500000000000003E-2</c:v>
                </c:pt>
                <c:pt idx="2209">
                  <c:v>2.75E-2</c:v>
                </c:pt>
                <c:pt idx="2210">
                  <c:v>2.75E-2</c:v>
                </c:pt>
                <c:pt idx="2211">
                  <c:v>2.75E-2</c:v>
                </c:pt>
                <c:pt idx="2212">
                  <c:v>3.5000000000000003E-2</c:v>
                </c:pt>
                <c:pt idx="2213">
                  <c:v>4.4999999999999998E-2</c:v>
                </c:pt>
                <c:pt idx="2214">
                  <c:v>4.4999999999999998E-2</c:v>
                </c:pt>
                <c:pt idx="2215">
                  <c:v>3.2500000000000001E-2</c:v>
                </c:pt>
                <c:pt idx="2216">
                  <c:v>4.1300000000000003E-2</c:v>
                </c:pt>
                <c:pt idx="2217">
                  <c:v>2.2499999999999999E-2</c:v>
                </c:pt>
                <c:pt idx="2218">
                  <c:v>-2.63E-2</c:v>
                </c:pt>
                <c:pt idx="2219">
                  <c:v>-0.08</c:v>
                </c:pt>
                <c:pt idx="2220">
                  <c:v>-8.2500000000000004E-2</c:v>
                </c:pt>
                <c:pt idx="2221">
                  <c:v>-7.0000000000000007E-2</c:v>
                </c:pt>
                <c:pt idx="2222">
                  <c:v>-0.13250000000000001</c:v>
                </c:pt>
                <c:pt idx="2223">
                  <c:v>-0.11</c:v>
                </c:pt>
                <c:pt idx="2224">
                  <c:v>-8.7499999999999994E-2</c:v>
                </c:pt>
                <c:pt idx="2225">
                  <c:v>-0.08</c:v>
                </c:pt>
                <c:pt idx="2226">
                  <c:v>-8.2500000000000004E-2</c:v>
                </c:pt>
                <c:pt idx="2227">
                  <c:v>-3.7499999999999999E-2</c:v>
                </c:pt>
                <c:pt idx="2228">
                  <c:v>-4.4999999999999998E-2</c:v>
                </c:pt>
                <c:pt idx="2229">
                  <c:v>-3.2500000000000001E-2</c:v>
                </c:pt>
                <c:pt idx="2230">
                  <c:v>-0.03</c:v>
                </c:pt>
                <c:pt idx="2231">
                  <c:v>-4.2500000000000003E-2</c:v>
                </c:pt>
                <c:pt idx="2232">
                  <c:v>-0.06</c:v>
                </c:pt>
                <c:pt idx="2233">
                  <c:v>-0.05</c:v>
                </c:pt>
                <c:pt idx="2234">
                  <c:v>5.0000000000000001E-3</c:v>
                </c:pt>
                <c:pt idx="2235">
                  <c:v>7.4999999999999997E-3</c:v>
                </c:pt>
                <c:pt idx="2236">
                  <c:v>0.01</c:v>
                </c:pt>
                <c:pt idx="2237">
                  <c:v>2.5000000000000001E-2</c:v>
                </c:pt>
                <c:pt idx="2238">
                  <c:v>-5.0000000000000001E-3</c:v>
                </c:pt>
                <c:pt idx="2239">
                  <c:v>-1.2500000000000001E-2</c:v>
                </c:pt>
                <c:pt idx="2240">
                  <c:v>-5.3800000000000001E-2</c:v>
                </c:pt>
                <c:pt idx="2241">
                  <c:v>-0.04</c:v>
                </c:pt>
                <c:pt idx="2242">
                  <c:v>-4.7500000000000001E-2</c:v>
                </c:pt>
                <c:pt idx="2243">
                  <c:v>-0.04</c:v>
                </c:pt>
                <c:pt idx="2244">
                  <c:v>-2.75E-2</c:v>
                </c:pt>
                <c:pt idx="2245">
                  <c:v>-2.2499999999999999E-2</c:v>
                </c:pt>
                <c:pt idx="2246">
                  <c:v>-2.2499999999999999E-2</c:v>
                </c:pt>
                <c:pt idx="2247">
                  <c:v>-3.5000000000000003E-2</c:v>
                </c:pt>
                <c:pt idx="2248">
                  <c:v>-6.7500000000000004E-2</c:v>
                </c:pt>
                <c:pt idx="2249">
                  <c:v>-6.7500000000000004E-2</c:v>
                </c:pt>
                <c:pt idx="2250">
                  <c:v>-8.1500000000000003E-2</c:v>
                </c:pt>
                <c:pt idx="2251">
                  <c:v>-7.4999999999999997E-2</c:v>
                </c:pt>
                <c:pt idx="2252">
                  <c:v>-8.7499999999999994E-2</c:v>
                </c:pt>
                <c:pt idx="2253">
                  <c:v>-9.7500000000000003E-2</c:v>
                </c:pt>
                <c:pt idx="2254">
                  <c:v>-0.1187</c:v>
                </c:pt>
                <c:pt idx="2255">
                  <c:v>-0.1125</c:v>
                </c:pt>
                <c:pt idx="2256">
                  <c:v>-0.11749999999999999</c:v>
                </c:pt>
                <c:pt idx="2257">
                  <c:v>-0.1087</c:v>
                </c:pt>
                <c:pt idx="2258">
                  <c:v>-0.1</c:v>
                </c:pt>
                <c:pt idx="2259">
                  <c:v>-0.11749999999999999</c:v>
                </c:pt>
                <c:pt idx="2260">
                  <c:v>-0.13250000000000001</c:v>
                </c:pt>
                <c:pt idx="2261">
                  <c:v>-0.14749999999999999</c:v>
                </c:pt>
                <c:pt idx="2262">
                  <c:v>-0.1575</c:v>
                </c:pt>
                <c:pt idx="2263">
                  <c:v>-0.17</c:v>
                </c:pt>
                <c:pt idx="2264">
                  <c:v>-0.1925</c:v>
                </c:pt>
                <c:pt idx="2265">
                  <c:v>-0.1875</c:v>
                </c:pt>
                <c:pt idx="2266">
                  <c:v>-0.21099999999999999</c:v>
                </c:pt>
                <c:pt idx="2267">
                  <c:v>-0.22750000000000001</c:v>
                </c:pt>
                <c:pt idx="2268">
                  <c:v>-0.24</c:v>
                </c:pt>
                <c:pt idx="2269">
                  <c:v>-0.255</c:v>
                </c:pt>
                <c:pt idx="2270">
                  <c:v>-0.26450000000000001</c:v>
                </c:pt>
                <c:pt idx="2271">
                  <c:v>-0.27750000000000002</c:v>
                </c:pt>
                <c:pt idx="2272">
                  <c:v>-0.2525</c:v>
                </c:pt>
                <c:pt idx="2273">
                  <c:v>-0.2525</c:v>
                </c:pt>
                <c:pt idx="2274">
                  <c:v>-0.2475</c:v>
                </c:pt>
                <c:pt idx="2275">
                  <c:v>-0.25750000000000001</c:v>
                </c:pt>
                <c:pt idx="2276">
                  <c:v>-0.27100000000000002</c:v>
                </c:pt>
                <c:pt idx="2277">
                  <c:v>-0.26</c:v>
                </c:pt>
                <c:pt idx="2278">
                  <c:v>-0.32500000000000001</c:v>
                </c:pt>
                <c:pt idx="2279">
                  <c:v>-0.28370000000000001</c:v>
                </c:pt>
                <c:pt idx="2280">
                  <c:v>-0.315</c:v>
                </c:pt>
                <c:pt idx="2281">
                  <c:v>-0.27500000000000002</c:v>
                </c:pt>
                <c:pt idx="2282">
                  <c:v>-0.29870000000000002</c:v>
                </c:pt>
                <c:pt idx="2283">
                  <c:v>-0.32</c:v>
                </c:pt>
                <c:pt idx="2284">
                  <c:v>-0.30370000000000003</c:v>
                </c:pt>
                <c:pt idx="2285">
                  <c:v>-0.3175</c:v>
                </c:pt>
                <c:pt idx="2286">
                  <c:v>-0.32250000000000001</c:v>
                </c:pt>
                <c:pt idx="2287">
                  <c:v>-0.33</c:v>
                </c:pt>
                <c:pt idx="2288">
                  <c:v>-0.33750000000000002</c:v>
                </c:pt>
                <c:pt idx="2289">
                  <c:v>-0.3775</c:v>
                </c:pt>
                <c:pt idx="2290">
                  <c:v>-0.38500000000000001</c:v>
                </c:pt>
                <c:pt idx="2291">
                  <c:v>-0.35580000000000001</c:v>
                </c:pt>
                <c:pt idx="2292">
                  <c:v>-0.375</c:v>
                </c:pt>
                <c:pt idx="2293">
                  <c:v>-0.34</c:v>
                </c:pt>
                <c:pt idx="2294">
                  <c:v>-0.28999999999999998</c:v>
                </c:pt>
                <c:pt idx="2295">
                  <c:v>-0.245</c:v>
                </c:pt>
                <c:pt idx="2296">
                  <c:v>-0.24249999999999999</c:v>
                </c:pt>
                <c:pt idx="2297">
                  <c:v>-0.26750000000000002</c:v>
                </c:pt>
                <c:pt idx="2298">
                  <c:v>-0.27750000000000002</c:v>
                </c:pt>
                <c:pt idx="2299">
                  <c:v>-0.32</c:v>
                </c:pt>
                <c:pt idx="2300">
                  <c:v>-0.33879999999999999</c:v>
                </c:pt>
                <c:pt idx="2301">
                  <c:v>-0.35499999999999998</c:v>
                </c:pt>
                <c:pt idx="2302">
                  <c:v>-0.36499999999999999</c:v>
                </c:pt>
                <c:pt idx="2303">
                  <c:v>-0.36249999999999999</c:v>
                </c:pt>
                <c:pt idx="2304">
                  <c:v>-0.4</c:v>
                </c:pt>
                <c:pt idx="2305">
                  <c:v>-0.39150000000000001</c:v>
                </c:pt>
                <c:pt idx="2306">
                  <c:v>-0.38750000000000001</c:v>
                </c:pt>
                <c:pt idx="2307">
                  <c:v>-0.41</c:v>
                </c:pt>
                <c:pt idx="2308">
                  <c:v>-0.41749999999999998</c:v>
                </c:pt>
                <c:pt idx="2309">
                  <c:v>-0.4425</c:v>
                </c:pt>
                <c:pt idx="2310">
                  <c:v>-0.46750000000000003</c:v>
                </c:pt>
                <c:pt idx="2311">
                  <c:v>-0.53249999999999997</c:v>
                </c:pt>
                <c:pt idx="2312">
                  <c:v>-0.54</c:v>
                </c:pt>
                <c:pt idx="2313">
                  <c:v>-0.55000000000000004</c:v>
                </c:pt>
                <c:pt idx="2314">
                  <c:v>-0.60750000000000004</c:v>
                </c:pt>
                <c:pt idx="2315">
                  <c:v>-0.57750000000000001</c:v>
                </c:pt>
                <c:pt idx="2316">
                  <c:v>-0.57999999999999996</c:v>
                </c:pt>
                <c:pt idx="2317">
                  <c:v>-0.58750000000000002</c:v>
                </c:pt>
                <c:pt idx="2318">
                  <c:v>-0.62</c:v>
                </c:pt>
                <c:pt idx="2319">
                  <c:v>-0.6825</c:v>
                </c:pt>
                <c:pt idx="2320">
                  <c:v>-0.74</c:v>
                </c:pt>
                <c:pt idx="2321">
                  <c:v>-0.755</c:v>
                </c:pt>
                <c:pt idx="2322">
                  <c:v>-0.67249999999999999</c:v>
                </c:pt>
                <c:pt idx="2323">
                  <c:v>-0.70250000000000001</c:v>
                </c:pt>
                <c:pt idx="2324">
                  <c:v>-0.63500000000000001</c:v>
                </c:pt>
                <c:pt idx="2325">
                  <c:v>-0.59250000000000003</c:v>
                </c:pt>
                <c:pt idx="2326">
                  <c:v>-0.61870000000000003</c:v>
                </c:pt>
                <c:pt idx="2327">
                  <c:v>-0.63</c:v>
                </c:pt>
                <c:pt idx="2328">
                  <c:v>-0.67500000000000004</c:v>
                </c:pt>
                <c:pt idx="2329">
                  <c:v>-0.71750000000000003</c:v>
                </c:pt>
                <c:pt idx="2330">
                  <c:v>-0.68500000000000005</c:v>
                </c:pt>
                <c:pt idx="2331">
                  <c:v>-0.68920000000000003</c:v>
                </c:pt>
                <c:pt idx="2332">
                  <c:v>-0.67049999999999998</c:v>
                </c:pt>
                <c:pt idx="2333">
                  <c:v>-0.6825</c:v>
                </c:pt>
                <c:pt idx="2334">
                  <c:v>-0.63980000000000004</c:v>
                </c:pt>
                <c:pt idx="2335">
                  <c:v>-0.5625</c:v>
                </c:pt>
                <c:pt idx="2336">
                  <c:v>-0.60250000000000004</c:v>
                </c:pt>
                <c:pt idx="2337">
                  <c:v>-0.55249999999999999</c:v>
                </c:pt>
                <c:pt idx="2338">
                  <c:v>-0.52500000000000002</c:v>
                </c:pt>
                <c:pt idx="2339">
                  <c:v>-0.48749999999999999</c:v>
                </c:pt>
                <c:pt idx="2340">
                  <c:v>-0.42749999999999999</c:v>
                </c:pt>
                <c:pt idx="2341">
                  <c:v>-0.36749999999999999</c:v>
                </c:pt>
                <c:pt idx="2342">
                  <c:v>-0.40749999999999997</c:v>
                </c:pt>
                <c:pt idx="2343">
                  <c:v>-0.44</c:v>
                </c:pt>
                <c:pt idx="2344">
                  <c:v>-0.46500000000000002</c:v>
                </c:pt>
                <c:pt idx="2345">
                  <c:v>-0.435</c:v>
                </c:pt>
                <c:pt idx="2346">
                  <c:v>-0.46129999999999999</c:v>
                </c:pt>
                <c:pt idx="2347">
                  <c:v>-0.51500000000000001</c:v>
                </c:pt>
                <c:pt idx="2348">
                  <c:v>-0.53</c:v>
                </c:pt>
                <c:pt idx="2349">
                  <c:v>-0.51249999999999996</c:v>
                </c:pt>
                <c:pt idx="2350">
                  <c:v>-0.4975</c:v>
                </c:pt>
                <c:pt idx="2351">
                  <c:v>-0.48249999999999998</c:v>
                </c:pt>
                <c:pt idx="2352">
                  <c:v>-0.47099999999999997</c:v>
                </c:pt>
                <c:pt idx="2353">
                  <c:v>-0.46870000000000001</c:v>
                </c:pt>
                <c:pt idx="2354">
                  <c:v>-0.45900000000000002</c:v>
                </c:pt>
                <c:pt idx="2355">
                  <c:v>-0.505</c:v>
                </c:pt>
                <c:pt idx="2356">
                  <c:v>-0.52249999999999996</c:v>
                </c:pt>
                <c:pt idx="2357">
                  <c:v>-0.499</c:v>
                </c:pt>
                <c:pt idx="2358">
                  <c:v>-0.505</c:v>
                </c:pt>
                <c:pt idx="2359">
                  <c:v>-0.47620000000000001</c:v>
                </c:pt>
                <c:pt idx="2360">
                  <c:v>-0.42249999999999999</c:v>
                </c:pt>
                <c:pt idx="2361">
                  <c:v>-0.36749999999999999</c:v>
                </c:pt>
                <c:pt idx="2362">
                  <c:v>-0.38500000000000001</c:v>
                </c:pt>
                <c:pt idx="2363">
                  <c:v>-0.34</c:v>
                </c:pt>
                <c:pt idx="2364">
                  <c:v>-0.3</c:v>
                </c:pt>
                <c:pt idx="2365">
                  <c:v>-0.3075</c:v>
                </c:pt>
                <c:pt idx="2366">
                  <c:v>-0.30499999999999999</c:v>
                </c:pt>
                <c:pt idx="2367">
                  <c:v>-0.27250000000000002</c:v>
                </c:pt>
                <c:pt idx="2368">
                  <c:v>-0.30249999999999999</c:v>
                </c:pt>
                <c:pt idx="2369">
                  <c:v>-0.32500000000000001</c:v>
                </c:pt>
                <c:pt idx="2370">
                  <c:v>-0.32500000000000001</c:v>
                </c:pt>
                <c:pt idx="2371">
                  <c:v>-0.29870000000000002</c:v>
                </c:pt>
                <c:pt idx="2372">
                  <c:v>-0.26</c:v>
                </c:pt>
                <c:pt idx="2373">
                  <c:v>-0.26500000000000001</c:v>
                </c:pt>
                <c:pt idx="2374">
                  <c:v>-0.26750000000000002</c:v>
                </c:pt>
                <c:pt idx="2375">
                  <c:v>-0.32</c:v>
                </c:pt>
                <c:pt idx="2376">
                  <c:v>-0.29499999999999998</c:v>
                </c:pt>
                <c:pt idx="2377">
                  <c:v>-0.2475</c:v>
                </c:pt>
                <c:pt idx="2378">
                  <c:v>-0.20749999999999999</c:v>
                </c:pt>
                <c:pt idx="2379">
                  <c:v>-0.22</c:v>
                </c:pt>
                <c:pt idx="2380">
                  <c:v>-0.16500000000000001</c:v>
                </c:pt>
                <c:pt idx="2381">
                  <c:v>-0.17</c:v>
                </c:pt>
                <c:pt idx="2382">
                  <c:v>-0.17</c:v>
                </c:pt>
                <c:pt idx="2383">
                  <c:v>-0.16750000000000001</c:v>
                </c:pt>
                <c:pt idx="2384">
                  <c:v>-0.23499999999999999</c:v>
                </c:pt>
                <c:pt idx="2385">
                  <c:v>-0.25629999999999997</c:v>
                </c:pt>
                <c:pt idx="2386">
                  <c:v>-0.25750000000000001</c:v>
                </c:pt>
                <c:pt idx="2387">
                  <c:v>-0.26</c:v>
                </c:pt>
                <c:pt idx="2388">
                  <c:v>-0.27500000000000002</c:v>
                </c:pt>
                <c:pt idx="2389">
                  <c:v>-0.28999999999999998</c:v>
                </c:pt>
                <c:pt idx="2390">
                  <c:v>-0.28129999999999999</c:v>
                </c:pt>
                <c:pt idx="2391">
                  <c:v>-0.3165</c:v>
                </c:pt>
                <c:pt idx="2392">
                  <c:v>-0.315</c:v>
                </c:pt>
                <c:pt idx="2393">
                  <c:v>-0.33</c:v>
                </c:pt>
                <c:pt idx="2394">
                  <c:v>-0.35</c:v>
                </c:pt>
                <c:pt idx="2395">
                  <c:v>-0.34499999999999997</c:v>
                </c:pt>
                <c:pt idx="2396">
                  <c:v>-0.32750000000000001</c:v>
                </c:pt>
                <c:pt idx="2397">
                  <c:v>-0.28129999999999999</c:v>
                </c:pt>
                <c:pt idx="2398">
                  <c:v>-0.33750000000000002</c:v>
                </c:pt>
                <c:pt idx="2399">
                  <c:v>-0.32</c:v>
                </c:pt>
                <c:pt idx="2400">
                  <c:v>-0.30499999999999999</c:v>
                </c:pt>
                <c:pt idx="2401">
                  <c:v>-0.30249999999999999</c:v>
                </c:pt>
                <c:pt idx="2402">
                  <c:v>-0.30249999999999999</c:v>
                </c:pt>
                <c:pt idx="2403">
                  <c:v>-0.27879999999999999</c:v>
                </c:pt>
                <c:pt idx="2404">
                  <c:v>-0.29370000000000002</c:v>
                </c:pt>
                <c:pt idx="2405">
                  <c:v>-0.26369999999999999</c:v>
                </c:pt>
                <c:pt idx="2406">
                  <c:v>-0.28129999999999999</c:v>
                </c:pt>
                <c:pt idx="2407">
                  <c:v>-0.27129999999999999</c:v>
                </c:pt>
                <c:pt idx="2408">
                  <c:v>-0.28129999999999999</c:v>
                </c:pt>
                <c:pt idx="2409">
                  <c:v>-0.2525</c:v>
                </c:pt>
                <c:pt idx="2410">
                  <c:v>-0.23</c:v>
                </c:pt>
                <c:pt idx="2411">
                  <c:v>-0.23250000000000001</c:v>
                </c:pt>
                <c:pt idx="2412">
                  <c:v>-0.22500000000000001</c:v>
                </c:pt>
                <c:pt idx="2413">
                  <c:v>-0.22</c:v>
                </c:pt>
                <c:pt idx="2414">
                  <c:v>-0.22500000000000001</c:v>
                </c:pt>
                <c:pt idx="2415">
                  <c:v>-0.22500000000000001</c:v>
                </c:pt>
                <c:pt idx="2416">
                  <c:v>-0.23250000000000001</c:v>
                </c:pt>
                <c:pt idx="2417">
                  <c:v>-0.17749999999999999</c:v>
                </c:pt>
                <c:pt idx="2418">
                  <c:v>-0.17499999999999999</c:v>
                </c:pt>
                <c:pt idx="2419">
                  <c:v>-0.22</c:v>
                </c:pt>
                <c:pt idx="2420">
                  <c:v>-0.26750000000000002</c:v>
                </c:pt>
                <c:pt idx="2421">
                  <c:v>-0.28499999999999998</c:v>
                </c:pt>
                <c:pt idx="2422">
                  <c:v>-0.28620000000000001</c:v>
                </c:pt>
                <c:pt idx="2423">
                  <c:v>-0.26629999999999998</c:v>
                </c:pt>
                <c:pt idx="2424">
                  <c:v>-0.23</c:v>
                </c:pt>
                <c:pt idx="2425">
                  <c:v>-0.23499999999999999</c:v>
                </c:pt>
                <c:pt idx="2426">
                  <c:v>-0.20250000000000001</c:v>
                </c:pt>
                <c:pt idx="2427">
                  <c:v>-0.23</c:v>
                </c:pt>
                <c:pt idx="2428">
                  <c:v>-0.27</c:v>
                </c:pt>
                <c:pt idx="2429">
                  <c:v>-0.30180000000000001</c:v>
                </c:pt>
                <c:pt idx="2430">
                  <c:v>-0.29370000000000002</c:v>
                </c:pt>
                <c:pt idx="2431">
                  <c:v>-0.30370000000000003</c:v>
                </c:pt>
                <c:pt idx="2432">
                  <c:v>-0.36</c:v>
                </c:pt>
                <c:pt idx="2433">
                  <c:v>-0.3775</c:v>
                </c:pt>
                <c:pt idx="2434">
                  <c:v>-0.41570000000000001</c:v>
                </c:pt>
                <c:pt idx="2435">
                  <c:v>-0.4325</c:v>
                </c:pt>
                <c:pt idx="2436">
                  <c:v>-0.48749999999999999</c:v>
                </c:pt>
                <c:pt idx="2437">
                  <c:v>-0.44750000000000001</c:v>
                </c:pt>
                <c:pt idx="2438">
                  <c:v>-0.44879999999999998</c:v>
                </c:pt>
                <c:pt idx="2439">
                  <c:v>-0.46</c:v>
                </c:pt>
                <c:pt idx="2440">
                  <c:v>-0.48620000000000002</c:v>
                </c:pt>
                <c:pt idx="2441">
                  <c:v>-0.46629999999999999</c:v>
                </c:pt>
                <c:pt idx="2442">
                  <c:v>-0.44419999999999998</c:v>
                </c:pt>
                <c:pt idx="2443">
                  <c:v>-0.41249999999999998</c:v>
                </c:pt>
                <c:pt idx="2444">
                  <c:v>-0.39500000000000002</c:v>
                </c:pt>
                <c:pt idx="2445">
                  <c:v>-0.42749999999999999</c:v>
                </c:pt>
                <c:pt idx="2446">
                  <c:v>-0.45</c:v>
                </c:pt>
                <c:pt idx="2447">
                  <c:v>-0.44500000000000001</c:v>
                </c:pt>
                <c:pt idx="2448">
                  <c:v>-0.44</c:v>
                </c:pt>
                <c:pt idx="2449">
                  <c:v>-0.45479999999999998</c:v>
                </c:pt>
                <c:pt idx="2450">
                  <c:v>-0.46129999999999999</c:v>
                </c:pt>
                <c:pt idx="2451">
                  <c:v>-0.4607</c:v>
                </c:pt>
                <c:pt idx="2452">
                  <c:v>-0.49249999999999999</c:v>
                </c:pt>
                <c:pt idx="2453">
                  <c:v>-0.5</c:v>
                </c:pt>
                <c:pt idx="2454">
                  <c:v>-0.53249999999999997</c:v>
                </c:pt>
                <c:pt idx="2455">
                  <c:v>-0.53249999999999997</c:v>
                </c:pt>
                <c:pt idx="2456">
                  <c:v>-0.5675</c:v>
                </c:pt>
                <c:pt idx="2457">
                  <c:v>-0.59</c:v>
                </c:pt>
                <c:pt idx="2458">
                  <c:v>-0.56499999999999995</c:v>
                </c:pt>
                <c:pt idx="2459">
                  <c:v>-0.6</c:v>
                </c:pt>
                <c:pt idx="2460">
                  <c:v>-0.62250000000000005</c:v>
                </c:pt>
                <c:pt idx="2461">
                  <c:v>-0.63629999999999998</c:v>
                </c:pt>
                <c:pt idx="2462">
                  <c:v>-0.62450000000000006</c:v>
                </c:pt>
                <c:pt idx="2463">
                  <c:v>-0.62749999999999995</c:v>
                </c:pt>
                <c:pt idx="2464">
                  <c:v>-0.63700000000000001</c:v>
                </c:pt>
                <c:pt idx="2465">
                  <c:v>-0.66379999999999995</c:v>
                </c:pt>
                <c:pt idx="2466">
                  <c:v>-0.71750000000000003</c:v>
                </c:pt>
                <c:pt idx="2467">
                  <c:v>-0.67</c:v>
                </c:pt>
                <c:pt idx="2468">
                  <c:v>-0.63370000000000004</c:v>
                </c:pt>
                <c:pt idx="2469">
                  <c:v>-0.59250000000000003</c:v>
                </c:pt>
                <c:pt idx="2470">
                  <c:v>-0.42249999999999999</c:v>
                </c:pt>
                <c:pt idx="2471">
                  <c:v>-0.35499999999999998</c:v>
                </c:pt>
                <c:pt idx="2472">
                  <c:v>-0.38</c:v>
                </c:pt>
                <c:pt idx="2473">
                  <c:v>-0.22750000000000001</c:v>
                </c:pt>
                <c:pt idx="2474">
                  <c:v>-0.1137</c:v>
                </c:pt>
                <c:pt idx="2475">
                  <c:v>-0.23749999999999999</c:v>
                </c:pt>
                <c:pt idx="2476">
                  <c:v>-0.28249999999999997</c:v>
                </c:pt>
                <c:pt idx="2477">
                  <c:v>-0.22</c:v>
                </c:pt>
                <c:pt idx="2478">
                  <c:v>-0.16500000000000001</c:v>
                </c:pt>
                <c:pt idx="2479">
                  <c:v>-0.22</c:v>
                </c:pt>
                <c:pt idx="2480">
                  <c:v>-0.29370000000000002</c:v>
                </c:pt>
                <c:pt idx="2481">
                  <c:v>-0.34499999999999997</c:v>
                </c:pt>
                <c:pt idx="2482">
                  <c:v>-0.3075</c:v>
                </c:pt>
                <c:pt idx="2483">
                  <c:v>-0.315</c:v>
                </c:pt>
                <c:pt idx="2484">
                  <c:v>-0.34749999999999998</c:v>
                </c:pt>
                <c:pt idx="2485">
                  <c:v>-0.33750000000000002</c:v>
                </c:pt>
                <c:pt idx="2486">
                  <c:v>-0.32</c:v>
                </c:pt>
                <c:pt idx="2487">
                  <c:v>-0.26769999999999999</c:v>
                </c:pt>
                <c:pt idx="2488">
                  <c:v>-0.26750000000000002</c:v>
                </c:pt>
                <c:pt idx="2489">
                  <c:v>-0.30380000000000001</c:v>
                </c:pt>
                <c:pt idx="2490">
                  <c:v>-0.30380000000000001</c:v>
                </c:pt>
                <c:pt idx="2491">
                  <c:v>-0.30380000000000001</c:v>
                </c:pt>
                <c:pt idx="2492">
                  <c:v>-0.34250000000000003</c:v>
                </c:pt>
                <c:pt idx="2493">
                  <c:v>-0.37</c:v>
                </c:pt>
                <c:pt idx="2494">
                  <c:v>-0.3725</c:v>
                </c:pt>
                <c:pt idx="2495">
                  <c:v>-0.38500000000000001</c:v>
                </c:pt>
                <c:pt idx="2496">
                  <c:v>-0.37</c:v>
                </c:pt>
                <c:pt idx="2497">
                  <c:v>-0.37669999999999998</c:v>
                </c:pt>
                <c:pt idx="2498">
                  <c:v>-0.3125</c:v>
                </c:pt>
                <c:pt idx="2499">
                  <c:v>-0.33</c:v>
                </c:pt>
                <c:pt idx="2500">
                  <c:v>-0.375</c:v>
                </c:pt>
                <c:pt idx="2501">
                  <c:v>-0.36749999999999999</c:v>
                </c:pt>
                <c:pt idx="2502">
                  <c:v>-0.38500000000000001</c:v>
                </c:pt>
                <c:pt idx="2503">
                  <c:v>-0.38</c:v>
                </c:pt>
                <c:pt idx="2504">
                  <c:v>-0.45</c:v>
                </c:pt>
                <c:pt idx="2505">
                  <c:v>-0.45</c:v>
                </c:pt>
                <c:pt idx="2506">
                  <c:v>-0.42499999999999999</c:v>
                </c:pt>
                <c:pt idx="2507">
                  <c:v>-0.4375</c:v>
                </c:pt>
                <c:pt idx="2508">
                  <c:v>-0.40250000000000002</c:v>
                </c:pt>
                <c:pt idx="2509">
                  <c:v>-0.44750000000000001</c:v>
                </c:pt>
                <c:pt idx="2510">
                  <c:v>-0.44500000000000001</c:v>
                </c:pt>
                <c:pt idx="2511">
                  <c:v>-0.44479999999999997</c:v>
                </c:pt>
                <c:pt idx="2512">
                  <c:v>-0.46129999999999999</c:v>
                </c:pt>
                <c:pt idx="2513">
                  <c:v>-0.48120000000000002</c:v>
                </c:pt>
                <c:pt idx="2514">
                  <c:v>-0.47870000000000001</c:v>
                </c:pt>
                <c:pt idx="2515">
                  <c:v>-0.47370000000000001</c:v>
                </c:pt>
                <c:pt idx="2516">
                  <c:v>-0.47</c:v>
                </c:pt>
                <c:pt idx="2517">
                  <c:v>-0.45750000000000002</c:v>
                </c:pt>
                <c:pt idx="2518">
                  <c:v>-0.45879999999999999</c:v>
                </c:pt>
                <c:pt idx="2519">
                  <c:v>-0.46500000000000002</c:v>
                </c:pt>
                <c:pt idx="2520">
                  <c:v>-0.46629999999999999</c:v>
                </c:pt>
                <c:pt idx="2521">
                  <c:v>-0.45379999999999998</c:v>
                </c:pt>
                <c:pt idx="2522">
                  <c:v>-0.41499999999999998</c:v>
                </c:pt>
                <c:pt idx="2523">
                  <c:v>-0.41249999999999998</c:v>
                </c:pt>
                <c:pt idx="2524">
                  <c:v>-0.42</c:v>
                </c:pt>
                <c:pt idx="2525">
                  <c:v>-0.4325</c:v>
                </c:pt>
                <c:pt idx="2526">
                  <c:v>-0.39250000000000002</c:v>
                </c:pt>
                <c:pt idx="2527">
                  <c:v>-0.39500000000000002</c:v>
                </c:pt>
                <c:pt idx="2528">
                  <c:v>-0.35499999999999998</c:v>
                </c:pt>
                <c:pt idx="2529">
                  <c:v>-0.33500000000000002</c:v>
                </c:pt>
                <c:pt idx="2530">
                  <c:v>-0.28249999999999997</c:v>
                </c:pt>
                <c:pt idx="2531">
                  <c:v>-0.30869999999999997</c:v>
                </c:pt>
                <c:pt idx="2532">
                  <c:v>-0.29870000000000002</c:v>
                </c:pt>
                <c:pt idx="2533">
                  <c:v>-0.3075</c:v>
                </c:pt>
                <c:pt idx="2534">
                  <c:v>-0.37769999999999998</c:v>
                </c:pt>
                <c:pt idx="2535">
                  <c:v>-0.39</c:v>
                </c:pt>
                <c:pt idx="2536">
                  <c:v>-0.38</c:v>
                </c:pt>
                <c:pt idx="2537">
                  <c:v>-0.37</c:v>
                </c:pt>
                <c:pt idx="2538">
                  <c:v>-0.3725</c:v>
                </c:pt>
                <c:pt idx="2539">
                  <c:v>-0.38</c:v>
                </c:pt>
                <c:pt idx="2540">
                  <c:v>-0.3775</c:v>
                </c:pt>
                <c:pt idx="2541">
                  <c:v>-0.3775</c:v>
                </c:pt>
                <c:pt idx="2542">
                  <c:v>-0.34250000000000003</c:v>
                </c:pt>
                <c:pt idx="2543">
                  <c:v>-0.35499999999999998</c:v>
                </c:pt>
                <c:pt idx="2544">
                  <c:v>-0.3725</c:v>
                </c:pt>
                <c:pt idx="2545">
                  <c:v>-0.38</c:v>
                </c:pt>
                <c:pt idx="2546">
                  <c:v>-0.375</c:v>
                </c:pt>
                <c:pt idx="2547">
                  <c:v>-0.38</c:v>
                </c:pt>
                <c:pt idx="2548">
                  <c:v>-0.33500000000000002</c:v>
                </c:pt>
                <c:pt idx="2549">
                  <c:v>-0.36249999999999999</c:v>
                </c:pt>
                <c:pt idx="2550">
                  <c:v>-0.35249999999999998</c:v>
                </c:pt>
                <c:pt idx="2551">
                  <c:v>-0.35749999999999998</c:v>
                </c:pt>
                <c:pt idx="2552">
                  <c:v>-0.34749999999999998</c:v>
                </c:pt>
                <c:pt idx="2553">
                  <c:v>-0.36</c:v>
                </c:pt>
                <c:pt idx="2554">
                  <c:v>-0.39</c:v>
                </c:pt>
                <c:pt idx="2555">
                  <c:v>-0.41249999999999998</c:v>
                </c:pt>
                <c:pt idx="2556">
                  <c:v>-0.35</c:v>
                </c:pt>
                <c:pt idx="2557">
                  <c:v>-0.36680000000000001</c:v>
                </c:pt>
                <c:pt idx="2558">
                  <c:v>-0.375</c:v>
                </c:pt>
                <c:pt idx="2559">
                  <c:v>-0.40250000000000002</c:v>
                </c:pt>
                <c:pt idx="2560">
                  <c:v>-0.37369999999999998</c:v>
                </c:pt>
                <c:pt idx="2561">
                  <c:v>-0.36499999999999999</c:v>
                </c:pt>
                <c:pt idx="2562">
                  <c:v>-0.38250000000000001</c:v>
                </c:pt>
                <c:pt idx="2563">
                  <c:v>-0.42499999999999999</c:v>
                </c:pt>
                <c:pt idx="2564">
                  <c:v>-0.42</c:v>
                </c:pt>
                <c:pt idx="2565">
                  <c:v>-0.39750000000000002</c:v>
                </c:pt>
                <c:pt idx="2566">
                  <c:v>-0.42499999999999999</c:v>
                </c:pt>
                <c:pt idx="2567">
                  <c:v>-0.43869999999999998</c:v>
                </c:pt>
                <c:pt idx="2568">
                  <c:v>-0.42749999999999999</c:v>
                </c:pt>
                <c:pt idx="2569">
                  <c:v>-0.45129999999999998</c:v>
                </c:pt>
                <c:pt idx="2570">
                  <c:v>-0.44379999999999997</c:v>
                </c:pt>
                <c:pt idx="2571">
                  <c:v>-0.40749999999999997</c:v>
                </c:pt>
                <c:pt idx="2572">
                  <c:v>-0.40849999999999997</c:v>
                </c:pt>
                <c:pt idx="2573">
                  <c:v>-0.3725</c:v>
                </c:pt>
                <c:pt idx="2574">
                  <c:v>-0.40250000000000002</c:v>
                </c:pt>
                <c:pt idx="2575">
                  <c:v>-0.39250000000000002</c:v>
                </c:pt>
                <c:pt idx="2576">
                  <c:v>-0.42</c:v>
                </c:pt>
                <c:pt idx="2577">
                  <c:v>-0.36249999999999999</c:v>
                </c:pt>
                <c:pt idx="2578">
                  <c:v>-0.33750000000000002</c:v>
                </c:pt>
                <c:pt idx="2579">
                  <c:v>-0.28999999999999998</c:v>
                </c:pt>
                <c:pt idx="2580">
                  <c:v>-0.315</c:v>
                </c:pt>
                <c:pt idx="2581">
                  <c:v>-0.32250000000000001</c:v>
                </c:pt>
                <c:pt idx="2582">
                  <c:v>-0.33500000000000002</c:v>
                </c:pt>
                <c:pt idx="2583">
                  <c:v>-0.34499999999999997</c:v>
                </c:pt>
                <c:pt idx="2584">
                  <c:v>-0.375</c:v>
                </c:pt>
                <c:pt idx="2585">
                  <c:v>-0.38500000000000001</c:v>
                </c:pt>
                <c:pt idx="2586">
                  <c:v>-0.36499999999999999</c:v>
                </c:pt>
                <c:pt idx="2587">
                  <c:v>-0.31</c:v>
                </c:pt>
                <c:pt idx="2588">
                  <c:v>-0.31219999999999998</c:v>
                </c:pt>
                <c:pt idx="2589">
                  <c:v>-0.29649999999999999</c:v>
                </c:pt>
                <c:pt idx="2590">
                  <c:v>-0.30249999999999999</c:v>
                </c:pt>
                <c:pt idx="2591">
                  <c:v>-0.29749999999999999</c:v>
                </c:pt>
                <c:pt idx="2592">
                  <c:v>-0.3175</c:v>
                </c:pt>
                <c:pt idx="2593">
                  <c:v>-0.37</c:v>
                </c:pt>
                <c:pt idx="2594">
                  <c:v>-0.39750000000000002</c:v>
                </c:pt>
                <c:pt idx="2595">
                  <c:v>-0.38080000000000003</c:v>
                </c:pt>
                <c:pt idx="2596">
                  <c:v>-0.375</c:v>
                </c:pt>
                <c:pt idx="2597">
                  <c:v>-0.38</c:v>
                </c:pt>
                <c:pt idx="2598">
                  <c:v>-0.34749999999999998</c:v>
                </c:pt>
                <c:pt idx="2599">
                  <c:v>-0.33550000000000002</c:v>
                </c:pt>
                <c:pt idx="2600">
                  <c:v>-0.3725</c:v>
                </c:pt>
                <c:pt idx="2601">
                  <c:v>-0.38</c:v>
                </c:pt>
                <c:pt idx="2602">
                  <c:v>-0.38500000000000001</c:v>
                </c:pt>
                <c:pt idx="2603">
                  <c:v>-0.38</c:v>
                </c:pt>
                <c:pt idx="2604">
                  <c:v>-0.39750000000000002</c:v>
                </c:pt>
                <c:pt idx="2605">
                  <c:v>-0.39</c:v>
                </c:pt>
                <c:pt idx="2606">
                  <c:v>-0.42</c:v>
                </c:pt>
                <c:pt idx="2607">
                  <c:v>-0.40379999999999999</c:v>
                </c:pt>
                <c:pt idx="2608">
                  <c:v>-0.40250000000000002</c:v>
                </c:pt>
                <c:pt idx="2609">
                  <c:v>-0.40500000000000003</c:v>
                </c:pt>
                <c:pt idx="2610">
                  <c:v>-0.42</c:v>
                </c:pt>
                <c:pt idx="2611">
                  <c:v>-0.41499999999999998</c:v>
                </c:pt>
                <c:pt idx="2612">
                  <c:v>-0.42499999999999999</c:v>
                </c:pt>
                <c:pt idx="2613">
                  <c:v>-0.41249999999999998</c:v>
                </c:pt>
                <c:pt idx="2614">
                  <c:v>-0.41499999999999998</c:v>
                </c:pt>
                <c:pt idx="2615">
                  <c:v>-0.40500000000000003</c:v>
                </c:pt>
                <c:pt idx="2616">
                  <c:v>-0.3982</c:v>
                </c:pt>
                <c:pt idx="2617">
                  <c:v>-0.39750000000000002</c:v>
                </c:pt>
                <c:pt idx="2618">
                  <c:v>-0.39</c:v>
                </c:pt>
                <c:pt idx="2619">
                  <c:v>-0.4</c:v>
                </c:pt>
                <c:pt idx="2620">
                  <c:v>-0.40250000000000002</c:v>
                </c:pt>
                <c:pt idx="2621">
                  <c:v>-0.41</c:v>
                </c:pt>
                <c:pt idx="2622">
                  <c:v>-0.41</c:v>
                </c:pt>
                <c:pt idx="2623">
                  <c:v>-0.41749999999999998</c:v>
                </c:pt>
                <c:pt idx="2624">
                  <c:v>-0.44629999999999997</c:v>
                </c:pt>
                <c:pt idx="2625">
                  <c:v>-0.44619999999999999</c:v>
                </c:pt>
                <c:pt idx="2626">
                  <c:v>-0.43120000000000003</c:v>
                </c:pt>
                <c:pt idx="2627">
                  <c:v>-0.42249999999999999</c:v>
                </c:pt>
                <c:pt idx="2628">
                  <c:v>-0.41</c:v>
                </c:pt>
                <c:pt idx="2629">
                  <c:v>-0.4</c:v>
                </c:pt>
                <c:pt idx="2630">
                  <c:v>-0.39</c:v>
                </c:pt>
                <c:pt idx="2631">
                  <c:v>-0.39</c:v>
                </c:pt>
                <c:pt idx="2632">
                  <c:v>-0.42</c:v>
                </c:pt>
                <c:pt idx="2633">
                  <c:v>-0.42330000000000001</c:v>
                </c:pt>
                <c:pt idx="2634">
                  <c:v>-0.43380000000000002</c:v>
                </c:pt>
                <c:pt idx="2635">
                  <c:v>-0.41749999999999998</c:v>
                </c:pt>
                <c:pt idx="2636">
                  <c:v>-0.40350000000000003</c:v>
                </c:pt>
                <c:pt idx="2637">
                  <c:v>-0.3775</c:v>
                </c:pt>
                <c:pt idx="2638">
                  <c:v>-0.4</c:v>
                </c:pt>
                <c:pt idx="2639">
                  <c:v>-0.40050000000000002</c:v>
                </c:pt>
                <c:pt idx="2640">
                  <c:v>-0.39750000000000002</c:v>
                </c:pt>
                <c:pt idx="2641">
                  <c:v>-0.33629999999999999</c:v>
                </c:pt>
                <c:pt idx="2642">
                  <c:v>-0.3</c:v>
                </c:pt>
                <c:pt idx="2643">
                  <c:v>-0.30880000000000002</c:v>
                </c:pt>
                <c:pt idx="2644">
                  <c:v>-0.3463</c:v>
                </c:pt>
                <c:pt idx="2645">
                  <c:v>-0.35680000000000001</c:v>
                </c:pt>
                <c:pt idx="2646">
                  <c:v>-0.3513</c:v>
                </c:pt>
                <c:pt idx="2647">
                  <c:v>-0.35249999999999998</c:v>
                </c:pt>
                <c:pt idx="2648">
                  <c:v>-0.35249999999999998</c:v>
                </c:pt>
                <c:pt idx="2649">
                  <c:v>-0.36</c:v>
                </c:pt>
                <c:pt idx="2650">
                  <c:v>-0.36249999999999999</c:v>
                </c:pt>
                <c:pt idx="2651">
                  <c:v>-0.36380000000000001</c:v>
                </c:pt>
                <c:pt idx="2652">
                  <c:v>-0.35499999999999998</c:v>
                </c:pt>
                <c:pt idx="2653">
                  <c:v>-0.34250000000000003</c:v>
                </c:pt>
                <c:pt idx="2654">
                  <c:v>-0.35</c:v>
                </c:pt>
                <c:pt idx="2655">
                  <c:v>-0.3488</c:v>
                </c:pt>
                <c:pt idx="2656">
                  <c:v>-0.35249999999999998</c:v>
                </c:pt>
                <c:pt idx="2657">
                  <c:v>-0.34499999999999997</c:v>
                </c:pt>
                <c:pt idx="2658">
                  <c:v>-0.33629999999999999</c:v>
                </c:pt>
                <c:pt idx="2659">
                  <c:v>-0.33879999999999999</c:v>
                </c:pt>
                <c:pt idx="2660">
                  <c:v>-0.32379999999999998</c:v>
                </c:pt>
                <c:pt idx="2661">
                  <c:v>-0.34200000000000003</c:v>
                </c:pt>
                <c:pt idx="2662">
                  <c:v>-0.3538</c:v>
                </c:pt>
                <c:pt idx="2663">
                  <c:v>-0.35880000000000001</c:v>
                </c:pt>
                <c:pt idx="2664">
                  <c:v>-0.36499999999999999</c:v>
                </c:pt>
                <c:pt idx="2665">
                  <c:v>-0.38750000000000001</c:v>
                </c:pt>
                <c:pt idx="2666">
                  <c:v>-0.3775</c:v>
                </c:pt>
                <c:pt idx="2667">
                  <c:v>-0.3775</c:v>
                </c:pt>
                <c:pt idx="2668">
                  <c:v>-0.34749999999999998</c:v>
                </c:pt>
                <c:pt idx="2669">
                  <c:v>-0.36</c:v>
                </c:pt>
                <c:pt idx="2670">
                  <c:v>-0.35249999999999998</c:v>
                </c:pt>
                <c:pt idx="2671">
                  <c:v>-0.34749999999999998</c:v>
                </c:pt>
                <c:pt idx="2672">
                  <c:v>-0.34499999999999997</c:v>
                </c:pt>
                <c:pt idx="2673">
                  <c:v>-0.30499999999999999</c:v>
                </c:pt>
                <c:pt idx="2674">
                  <c:v>-0.3125</c:v>
                </c:pt>
                <c:pt idx="2675">
                  <c:v>-0.32250000000000001</c:v>
                </c:pt>
                <c:pt idx="2676">
                  <c:v>-0.33829999999999999</c:v>
                </c:pt>
                <c:pt idx="2677">
                  <c:v>-0.34</c:v>
                </c:pt>
                <c:pt idx="2678">
                  <c:v>-0.33500000000000002</c:v>
                </c:pt>
                <c:pt idx="2679">
                  <c:v>-0.34</c:v>
                </c:pt>
                <c:pt idx="2680">
                  <c:v>-0.37</c:v>
                </c:pt>
                <c:pt idx="2681">
                  <c:v>-0.36499999999999999</c:v>
                </c:pt>
                <c:pt idx="2682">
                  <c:v>-0.33750000000000002</c:v>
                </c:pt>
                <c:pt idx="2683">
                  <c:v>-0.32250000000000001</c:v>
                </c:pt>
                <c:pt idx="2684">
                  <c:v>-0.32629999999999998</c:v>
                </c:pt>
                <c:pt idx="2685">
                  <c:v>-0.31140000000000001</c:v>
                </c:pt>
                <c:pt idx="2686">
                  <c:v>-0.26950000000000002</c:v>
                </c:pt>
                <c:pt idx="2687">
                  <c:v>-0.31140000000000001</c:v>
                </c:pt>
                <c:pt idx="2688">
                  <c:v>-0.32250000000000001</c:v>
                </c:pt>
                <c:pt idx="2689">
                  <c:v>-0.32379999999999998</c:v>
                </c:pt>
                <c:pt idx="2690">
                  <c:v>-0.32250000000000001</c:v>
                </c:pt>
                <c:pt idx="2691">
                  <c:v>-0.3175</c:v>
                </c:pt>
                <c:pt idx="2692">
                  <c:v>-0.3175</c:v>
                </c:pt>
                <c:pt idx="2693">
                  <c:v>-0.28749999999999998</c:v>
                </c:pt>
                <c:pt idx="2694">
                  <c:v>-0.29630000000000001</c:v>
                </c:pt>
                <c:pt idx="2695">
                  <c:v>-0.32250000000000001</c:v>
                </c:pt>
                <c:pt idx="2696">
                  <c:v>-0.31080000000000002</c:v>
                </c:pt>
                <c:pt idx="2697">
                  <c:v>-0.32379999999999998</c:v>
                </c:pt>
                <c:pt idx="2698">
                  <c:v>-0.31879999999999997</c:v>
                </c:pt>
                <c:pt idx="2699">
                  <c:v>-0.2863</c:v>
                </c:pt>
                <c:pt idx="2700">
                  <c:v>-0.28249999999999997</c:v>
                </c:pt>
                <c:pt idx="2701">
                  <c:v>-0.26500000000000001</c:v>
                </c:pt>
                <c:pt idx="2702">
                  <c:v>-0.2525</c:v>
                </c:pt>
                <c:pt idx="2703">
                  <c:v>-0.2225</c:v>
                </c:pt>
                <c:pt idx="2704">
                  <c:v>-0.21249999999999999</c:v>
                </c:pt>
                <c:pt idx="2705">
                  <c:v>-0.215</c:v>
                </c:pt>
                <c:pt idx="2706">
                  <c:v>-0.21</c:v>
                </c:pt>
                <c:pt idx="2707">
                  <c:v>-0.2</c:v>
                </c:pt>
                <c:pt idx="2708">
                  <c:v>-0.21</c:v>
                </c:pt>
                <c:pt idx="2709">
                  <c:v>-0.18</c:v>
                </c:pt>
                <c:pt idx="2710">
                  <c:v>-0.13650000000000001</c:v>
                </c:pt>
                <c:pt idx="2711">
                  <c:v>-0.1075</c:v>
                </c:pt>
                <c:pt idx="2712">
                  <c:v>-0.12909999999999999</c:v>
                </c:pt>
                <c:pt idx="2713">
                  <c:v>-0.1</c:v>
                </c:pt>
                <c:pt idx="2714">
                  <c:v>-7.2499999999999995E-2</c:v>
                </c:pt>
                <c:pt idx="2715">
                  <c:v>-9.5000000000000001E-2</c:v>
                </c:pt>
                <c:pt idx="2716">
                  <c:v>-6.7500000000000004E-2</c:v>
                </c:pt>
                <c:pt idx="2717">
                  <c:v>-4.4999999999999998E-2</c:v>
                </c:pt>
                <c:pt idx="2718">
                  <c:v>2.63E-2</c:v>
                </c:pt>
                <c:pt idx="2719">
                  <c:v>7.4999999999999997E-3</c:v>
                </c:pt>
                <c:pt idx="2720">
                  <c:v>-6.88E-2</c:v>
                </c:pt>
                <c:pt idx="2721">
                  <c:v>-7.2499999999999995E-2</c:v>
                </c:pt>
                <c:pt idx="2722">
                  <c:v>-5.2499999999999998E-2</c:v>
                </c:pt>
                <c:pt idx="2723">
                  <c:v>-7.3800000000000004E-2</c:v>
                </c:pt>
                <c:pt idx="2724">
                  <c:v>-5.6300000000000003E-2</c:v>
                </c:pt>
                <c:pt idx="2725">
                  <c:v>-4.2500000000000003E-2</c:v>
                </c:pt>
                <c:pt idx="2726">
                  <c:v>-6.3799999999999996E-2</c:v>
                </c:pt>
                <c:pt idx="2727">
                  <c:v>-8.2500000000000004E-2</c:v>
                </c:pt>
                <c:pt idx="2728">
                  <c:v>-0.1094</c:v>
                </c:pt>
                <c:pt idx="2729">
                  <c:v>-4.4999999999999998E-2</c:v>
                </c:pt>
                <c:pt idx="2730">
                  <c:v>-7.4899999999999994E-2</c:v>
                </c:pt>
                <c:pt idx="2731">
                  <c:v>-0.09</c:v>
                </c:pt>
                <c:pt idx="2732">
                  <c:v>-5.8799999999999998E-2</c:v>
                </c:pt>
                <c:pt idx="2733">
                  <c:v>-4.1300000000000003E-2</c:v>
                </c:pt>
                <c:pt idx="2734">
                  <c:v>-4.7800000000000002E-2</c:v>
                </c:pt>
                <c:pt idx="2735">
                  <c:v>-4.7800000000000002E-2</c:v>
                </c:pt>
                <c:pt idx="2736">
                  <c:v>-6.7500000000000004E-2</c:v>
                </c:pt>
                <c:pt idx="2737">
                  <c:v>-8.2299999999999998E-2</c:v>
                </c:pt>
                <c:pt idx="2738">
                  <c:v>-0.1193</c:v>
                </c:pt>
                <c:pt idx="2739">
                  <c:v>-9.5000000000000001E-2</c:v>
                </c:pt>
                <c:pt idx="2740">
                  <c:v>-5.7700000000000001E-2</c:v>
                </c:pt>
                <c:pt idx="2741">
                  <c:v>-3.7999999999999999E-2</c:v>
                </c:pt>
                <c:pt idx="2742">
                  <c:v>-5.2699999999999997E-2</c:v>
                </c:pt>
                <c:pt idx="2743">
                  <c:v>-8.8800000000000004E-2</c:v>
                </c:pt>
                <c:pt idx="2744">
                  <c:v>-8.8800000000000004E-2</c:v>
                </c:pt>
                <c:pt idx="2745">
                  <c:v>-8.8800000000000004E-2</c:v>
                </c:pt>
                <c:pt idx="2746">
                  <c:v>-6.7500000000000004E-2</c:v>
                </c:pt>
                <c:pt idx="2747">
                  <c:v>-6.7500000000000004E-2</c:v>
                </c:pt>
                <c:pt idx="2748">
                  <c:v>-7.3800000000000004E-2</c:v>
                </c:pt>
                <c:pt idx="2749">
                  <c:v>-5.1299999999999998E-2</c:v>
                </c:pt>
                <c:pt idx="2750">
                  <c:v>-0.05</c:v>
                </c:pt>
                <c:pt idx="2751">
                  <c:v>-4.4999999999999998E-2</c:v>
                </c:pt>
                <c:pt idx="2752">
                  <c:v>-2.3199999999999998E-2</c:v>
                </c:pt>
                <c:pt idx="2753">
                  <c:v>-5.2499999999999998E-2</c:v>
                </c:pt>
                <c:pt idx="2754">
                  <c:v>-3.5000000000000003E-2</c:v>
                </c:pt>
                <c:pt idx="2755">
                  <c:v>-2.5000000000000001E-2</c:v>
                </c:pt>
                <c:pt idx="2756">
                  <c:v>-0.04</c:v>
                </c:pt>
                <c:pt idx="2757">
                  <c:v>-0.06</c:v>
                </c:pt>
                <c:pt idx="2758">
                  <c:v>-6.7500000000000004E-2</c:v>
                </c:pt>
                <c:pt idx="2759">
                  <c:v>-6.5000000000000002E-2</c:v>
                </c:pt>
                <c:pt idx="2760">
                  <c:v>-6.5000000000000002E-2</c:v>
                </c:pt>
                <c:pt idx="2761">
                  <c:v>-6.5000000000000002E-2</c:v>
                </c:pt>
                <c:pt idx="2762">
                  <c:v>-4.2500000000000003E-2</c:v>
                </c:pt>
                <c:pt idx="2763">
                  <c:v>6.4000000000000003E-3</c:v>
                </c:pt>
                <c:pt idx="2764">
                  <c:v>-8.3999999999999995E-3</c:v>
                </c:pt>
                <c:pt idx="2765">
                  <c:v>-1.9400000000000001E-2</c:v>
                </c:pt>
                <c:pt idx="2766">
                  <c:v>-4.7500000000000001E-2</c:v>
                </c:pt>
                <c:pt idx="2767">
                  <c:v>-4.2900000000000001E-2</c:v>
                </c:pt>
                <c:pt idx="2768">
                  <c:v>-4.7500000000000001E-2</c:v>
                </c:pt>
                <c:pt idx="2769">
                  <c:v>-4.7500000000000001E-2</c:v>
                </c:pt>
                <c:pt idx="2770">
                  <c:v>-0.04</c:v>
                </c:pt>
                <c:pt idx="2771">
                  <c:v>2.5000000000000001E-3</c:v>
                </c:pt>
                <c:pt idx="2772">
                  <c:v>1.4999999999999999E-2</c:v>
                </c:pt>
                <c:pt idx="2773">
                  <c:v>8.8000000000000005E-3</c:v>
                </c:pt>
                <c:pt idx="2774">
                  <c:v>1.1299999999999999E-2</c:v>
                </c:pt>
                <c:pt idx="2775">
                  <c:v>8.8000000000000005E-3</c:v>
                </c:pt>
                <c:pt idx="2776">
                  <c:v>1.2500000000000001E-2</c:v>
                </c:pt>
                <c:pt idx="2777">
                  <c:v>5.0000000000000001E-3</c:v>
                </c:pt>
                <c:pt idx="2778">
                  <c:v>1.2500000000000001E-2</c:v>
                </c:pt>
                <c:pt idx="2779">
                  <c:v>-1.7500000000000002E-2</c:v>
                </c:pt>
                <c:pt idx="2780">
                  <c:v>-2.5000000000000001E-2</c:v>
                </c:pt>
                <c:pt idx="2781">
                  <c:v>-0.04</c:v>
                </c:pt>
                <c:pt idx="2782">
                  <c:v>-7.4999999999999997E-2</c:v>
                </c:pt>
                <c:pt idx="2783">
                  <c:v>-0.04</c:v>
                </c:pt>
                <c:pt idx="2784">
                  <c:v>-3.5499999999999997E-2</c:v>
                </c:pt>
                <c:pt idx="2785">
                  <c:v>-4.2500000000000003E-2</c:v>
                </c:pt>
                <c:pt idx="2786">
                  <c:v>-3.3300000000000003E-2</c:v>
                </c:pt>
                <c:pt idx="2787">
                  <c:v>-3.5000000000000003E-2</c:v>
                </c:pt>
                <c:pt idx="2788">
                  <c:v>-2.2499999999999999E-2</c:v>
                </c:pt>
                <c:pt idx="2789">
                  <c:v>-0.03</c:v>
                </c:pt>
                <c:pt idx="2790">
                  <c:v>-0.03</c:v>
                </c:pt>
                <c:pt idx="2791">
                  <c:v>-4.7500000000000001E-2</c:v>
                </c:pt>
                <c:pt idx="2792">
                  <c:v>-7.7499999999999999E-2</c:v>
                </c:pt>
                <c:pt idx="2793">
                  <c:v>-7.4999999999999997E-2</c:v>
                </c:pt>
                <c:pt idx="2794">
                  <c:v>-0.1023</c:v>
                </c:pt>
                <c:pt idx="2795">
                  <c:v>-9.2499999999999999E-2</c:v>
                </c:pt>
                <c:pt idx="2796">
                  <c:v>-7.0000000000000007E-2</c:v>
                </c:pt>
                <c:pt idx="2797">
                  <c:v>-7.4999999999999997E-2</c:v>
                </c:pt>
                <c:pt idx="2798">
                  <c:v>-6.5100000000000005E-2</c:v>
                </c:pt>
                <c:pt idx="2799">
                  <c:v>-8.2000000000000003E-2</c:v>
                </c:pt>
                <c:pt idx="2800">
                  <c:v>-6.7500000000000004E-2</c:v>
                </c:pt>
                <c:pt idx="2801">
                  <c:v>-4.4999999999999998E-2</c:v>
                </c:pt>
                <c:pt idx="2802">
                  <c:v>-5.7500000000000002E-2</c:v>
                </c:pt>
                <c:pt idx="2803">
                  <c:v>-0.06</c:v>
                </c:pt>
                <c:pt idx="2804">
                  <c:v>-3.2300000000000002E-2</c:v>
                </c:pt>
                <c:pt idx="2805">
                  <c:v>-5.57E-2</c:v>
                </c:pt>
                <c:pt idx="2806">
                  <c:v>-3.5999999999999997E-2</c:v>
                </c:pt>
                <c:pt idx="2807">
                  <c:v>-6.0600000000000001E-2</c:v>
                </c:pt>
                <c:pt idx="2808">
                  <c:v>-5.5E-2</c:v>
                </c:pt>
                <c:pt idx="2809">
                  <c:v>-7.7499999999999999E-2</c:v>
                </c:pt>
                <c:pt idx="2810">
                  <c:v>-5.5E-2</c:v>
                </c:pt>
                <c:pt idx="2811">
                  <c:v>-0.105</c:v>
                </c:pt>
                <c:pt idx="2812">
                  <c:v>-0.13250000000000001</c:v>
                </c:pt>
                <c:pt idx="2813">
                  <c:v>-0.1474</c:v>
                </c:pt>
                <c:pt idx="2814">
                  <c:v>-0.13009999999999999</c:v>
                </c:pt>
                <c:pt idx="2815">
                  <c:v>-0.12770000000000001</c:v>
                </c:pt>
                <c:pt idx="2816">
                  <c:v>-0.1178</c:v>
                </c:pt>
                <c:pt idx="2817">
                  <c:v>-0.1203</c:v>
                </c:pt>
                <c:pt idx="2818">
                  <c:v>-0.12770000000000001</c:v>
                </c:pt>
                <c:pt idx="2819">
                  <c:v>-0.14499999999999999</c:v>
                </c:pt>
                <c:pt idx="2820">
                  <c:v>-0.18429999999999999</c:v>
                </c:pt>
                <c:pt idx="2821">
                  <c:v>-0.19500000000000001</c:v>
                </c:pt>
                <c:pt idx="2822">
                  <c:v>-0.1646</c:v>
                </c:pt>
                <c:pt idx="2823">
                  <c:v>-0.19170000000000001</c:v>
                </c:pt>
                <c:pt idx="2824">
                  <c:v>-0.185</c:v>
                </c:pt>
                <c:pt idx="2825">
                  <c:v>-0.1769</c:v>
                </c:pt>
                <c:pt idx="2826">
                  <c:v>-0.18679999999999999</c:v>
                </c:pt>
                <c:pt idx="2827">
                  <c:v>-0.1799</c:v>
                </c:pt>
                <c:pt idx="2828">
                  <c:v>-0.18190000000000001</c:v>
                </c:pt>
                <c:pt idx="2829">
                  <c:v>-0.1946</c:v>
                </c:pt>
                <c:pt idx="2830">
                  <c:v>-0.21249999999999999</c:v>
                </c:pt>
                <c:pt idx="2831">
                  <c:v>-0.22620000000000001</c:v>
                </c:pt>
                <c:pt idx="2832">
                  <c:v>-0.2291</c:v>
                </c:pt>
                <c:pt idx="2833">
                  <c:v>-0.23</c:v>
                </c:pt>
                <c:pt idx="2834">
                  <c:v>-0.1966</c:v>
                </c:pt>
                <c:pt idx="2835">
                  <c:v>-0.20399999999999999</c:v>
                </c:pt>
                <c:pt idx="2836">
                  <c:v>-0.20399999999999999</c:v>
                </c:pt>
                <c:pt idx="2837">
                  <c:v>-0.2114</c:v>
                </c:pt>
                <c:pt idx="2838">
                  <c:v>-0.2175</c:v>
                </c:pt>
                <c:pt idx="2839">
                  <c:v>-0.21879999999999999</c:v>
                </c:pt>
                <c:pt idx="2840">
                  <c:v>-0.22370000000000001</c:v>
                </c:pt>
                <c:pt idx="2841">
                  <c:v>-0.2225</c:v>
                </c:pt>
                <c:pt idx="2842">
                  <c:v>-0.22750000000000001</c:v>
                </c:pt>
                <c:pt idx="2843">
                  <c:v>-0.23499999999999999</c:v>
                </c:pt>
                <c:pt idx="2844">
                  <c:v>-0.24249999999999999</c:v>
                </c:pt>
                <c:pt idx="2845">
                  <c:v>-0.23250000000000001</c:v>
                </c:pt>
                <c:pt idx="2846">
                  <c:v>-0.23250000000000001</c:v>
                </c:pt>
                <c:pt idx="2847">
                  <c:v>-0.19</c:v>
                </c:pt>
                <c:pt idx="2848">
                  <c:v>-0.1925</c:v>
                </c:pt>
                <c:pt idx="2849">
                  <c:v>-0.1925</c:v>
                </c:pt>
                <c:pt idx="2850">
                  <c:v>-0.1925</c:v>
                </c:pt>
                <c:pt idx="2851">
                  <c:v>-0.16750000000000001</c:v>
                </c:pt>
                <c:pt idx="2852">
                  <c:v>-0.16</c:v>
                </c:pt>
                <c:pt idx="2853">
                  <c:v>-0.17749999999999999</c:v>
                </c:pt>
                <c:pt idx="2854">
                  <c:v>-0.16750000000000001</c:v>
                </c:pt>
                <c:pt idx="2855">
                  <c:v>-0.16500000000000001</c:v>
                </c:pt>
                <c:pt idx="2856">
                  <c:v>-0.10249999999999999</c:v>
                </c:pt>
                <c:pt idx="2857">
                  <c:v>-0.115</c:v>
                </c:pt>
                <c:pt idx="2858">
                  <c:v>-0.14499999999999999</c:v>
                </c:pt>
                <c:pt idx="2859">
                  <c:v>-0.12</c:v>
                </c:pt>
                <c:pt idx="2860">
                  <c:v>-0.115</c:v>
                </c:pt>
                <c:pt idx="2861">
                  <c:v>-0.115</c:v>
                </c:pt>
                <c:pt idx="2862">
                  <c:v>-0.09</c:v>
                </c:pt>
                <c:pt idx="2863">
                  <c:v>-6.5000000000000002E-2</c:v>
                </c:pt>
                <c:pt idx="2864">
                  <c:v>-4.2500000000000003E-2</c:v>
                </c:pt>
                <c:pt idx="2865">
                  <c:v>-6.25E-2</c:v>
                </c:pt>
                <c:pt idx="2866">
                  <c:v>-7.2999999999999995E-2</c:v>
                </c:pt>
                <c:pt idx="2867">
                  <c:v>-0.09</c:v>
                </c:pt>
                <c:pt idx="2868">
                  <c:v>-0.02</c:v>
                </c:pt>
                <c:pt idx="2869">
                  <c:v>1.2500000000000001E-2</c:v>
                </c:pt>
                <c:pt idx="2870">
                  <c:v>0.02</c:v>
                </c:pt>
                <c:pt idx="2871">
                  <c:v>4.7500000000000001E-2</c:v>
                </c:pt>
                <c:pt idx="2872">
                  <c:v>1.2500000000000001E-2</c:v>
                </c:pt>
                <c:pt idx="2873">
                  <c:v>3.5000000000000003E-2</c:v>
                </c:pt>
                <c:pt idx="2874">
                  <c:v>1.7500000000000002E-2</c:v>
                </c:pt>
                <c:pt idx="2875">
                  <c:v>2.2499999999999999E-2</c:v>
                </c:pt>
                <c:pt idx="2876">
                  <c:v>4.4999999999999998E-2</c:v>
                </c:pt>
                <c:pt idx="2877">
                  <c:v>5.2499999999999998E-2</c:v>
                </c:pt>
                <c:pt idx="2878">
                  <c:v>0.06</c:v>
                </c:pt>
                <c:pt idx="2879">
                  <c:v>9.5000000000000001E-2</c:v>
                </c:pt>
                <c:pt idx="2880">
                  <c:v>0.13</c:v>
                </c:pt>
                <c:pt idx="2881">
                  <c:v>0.14249999999999999</c:v>
                </c:pt>
                <c:pt idx="2882">
                  <c:v>9.2499999999999999E-2</c:v>
                </c:pt>
                <c:pt idx="2883">
                  <c:v>5.2499999999999998E-2</c:v>
                </c:pt>
                <c:pt idx="2884">
                  <c:v>7.7499999999999999E-2</c:v>
                </c:pt>
                <c:pt idx="2885">
                  <c:v>0.11</c:v>
                </c:pt>
                <c:pt idx="2886">
                  <c:v>0.13500000000000001</c:v>
                </c:pt>
                <c:pt idx="2887">
                  <c:v>0.1225</c:v>
                </c:pt>
                <c:pt idx="2888">
                  <c:v>0.155</c:v>
                </c:pt>
                <c:pt idx="2889">
                  <c:v>0.16500000000000001</c:v>
                </c:pt>
                <c:pt idx="2890">
                  <c:v>0.14499999999999999</c:v>
                </c:pt>
                <c:pt idx="2891">
                  <c:v>0.125</c:v>
                </c:pt>
                <c:pt idx="2892">
                  <c:v>7.4999999999999997E-2</c:v>
                </c:pt>
                <c:pt idx="2893">
                  <c:v>0.112</c:v>
                </c:pt>
                <c:pt idx="2894">
                  <c:v>0.1925</c:v>
                </c:pt>
                <c:pt idx="2895">
                  <c:v>0.20749999999999999</c:v>
                </c:pt>
                <c:pt idx="2896">
                  <c:v>0.12</c:v>
                </c:pt>
                <c:pt idx="2897">
                  <c:v>0.13</c:v>
                </c:pt>
                <c:pt idx="2898">
                  <c:v>8.7499999999999994E-2</c:v>
                </c:pt>
                <c:pt idx="2899">
                  <c:v>2.75E-2</c:v>
                </c:pt>
                <c:pt idx="2900">
                  <c:v>0.04</c:v>
                </c:pt>
                <c:pt idx="2901">
                  <c:v>7.4999999999999997E-3</c:v>
                </c:pt>
                <c:pt idx="2902">
                  <c:v>7.0000000000000007E-2</c:v>
                </c:pt>
                <c:pt idx="2903">
                  <c:v>0.11749999999999999</c:v>
                </c:pt>
                <c:pt idx="2904">
                  <c:v>9.2499999999999999E-2</c:v>
                </c:pt>
                <c:pt idx="2905">
                  <c:v>0.1125</c:v>
                </c:pt>
                <c:pt idx="2906">
                  <c:v>0.1125</c:v>
                </c:pt>
                <c:pt idx="2907">
                  <c:v>0.1075</c:v>
                </c:pt>
                <c:pt idx="2908">
                  <c:v>0.08</c:v>
                </c:pt>
                <c:pt idx="2909">
                  <c:v>2.75E-2</c:v>
                </c:pt>
                <c:pt idx="2910">
                  <c:v>3.2500000000000001E-2</c:v>
                </c:pt>
                <c:pt idx="2911">
                  <c:v>7.7499999999999999E-2</c:v>
                </c:pt>
                <c:pt idx="2912">
                  <c:v>9.7500000000000003E-2</c:v>
                </c:pt>
                <c:pt idx="2913">
                  <c:v>7.7499999999999999E-2</c:v>
                </c:pt>
                <c:pt idx="2914">
                  <c:v>-5.0000000000000001E-3</c:v>
                </c:pt>
                <c:pt idx="2915">
                  <c:v>0.03</c:v>
                </c:pt>
                <c:pt idx="2916">
                  <c:v>-2.5000000000000001E-3</c:v>
                </c:pt>
                <c:pt idx="2917">
                  <c:v>-1.7999999999999999E-2</c:v>
                </c:pt>
                <c:pt idx="2918">
                  <c:v>-6.7500000000000004E-2</c:v>
                </c:pt>
                <c:pt idx="2919">
                  <c:v>-7.0000000000000007E-2</c:v>
                </c:pt>
                <c:pt idx="2920">
                  <c:v>-8.5000000000000006E-2</c:v>
                </c:pt>
                <c:pt idx="2921">
                  <c:v>-7.7499999999999999E-2</c:v>
                </c:pt>
                <c:pt idx="2922">
                  <c:v>-3.7999999999999999E-2</c:v>
                </c:pt>
                <c:pt idx="2923">
                  <c:v>-7.4999999999999997E-2</c:v>
                </c:pt>
                <c:pt idx="2924">
                  <c:v>-8.2500000000000004E-2</c:v>
                </c:pt>
                <c:pt idx="2925">
                  <c:v>-9.2499999999999999E-2</c:v>
                </c:pt>
                <c:pt idx="2926">
                  <c:v>-7.0000000000000007E-2</c:v>
                </c:pt>
                <c:pt idx="2927">
                  <c:v>-5.5E-2</c:v>
                </c:pt>
                <c:pt idx="2928">
                  <c:v>-0.05</c:v>
                </c:pt>
                <c:pt idx="2929">
                  <c:v>-7.0000000000000007E-2</c:v>
                </c:pt>
                <c:pt idx="2930">
                  <c:v>-7.3300000000000004E-2</c:v>
                </c:pt>
                <c:pt idx="2931">
                  <c:v>7.4999999999999997E-3</c:v>
                </c:pt>
                <c:pt idx="2932">
                  <c:v>2.2499999999999999E-2</c:v>
                </c:pt>
                <c:pt idx="2933">
                  <c:v>0.05</c:v>
                </c:pt>
                <c:pt idx="2934">
                  <c:v>4.4999999999999998E-2</c:v>
                </c:pt>
                <c:pt idx="2935">
                  <c:v>4.3799999999999999E-2</c:v>
                </c:pt>
                <c:pt idx="2936">
                  <c:v>5.2499999999999998E-2</c:v>
                </c:pt>
                <c:pt idx="2937">
                  <c:v>0.09</c:v>
                </c:pt>
                <c:pt idx="2938">
                  <c:v>9.64E-2</c:v>
                </c:pt>
                <c:pt idx="2939">
                  <c:v>9.5000000000000001E-2</c:v>
                </c:pt>
                <c:pt idx="2940">
                  <c:v>0.13250000000000001</c:v>
                </c:pt>
                <c:pt idx="2941">
                  <c:v>0.14499999999999999</c:v>
                </c:pt>
                <c:pt idx="2942">
                  <c:v>0.1716</c:v>
                </c:pt>
                <c:pt idx="2943">
                  <c:v>0.19500000000000001</c:v>
                </c:pt>
                <c:pt idx="2944">
                  <c:v>0.23250000000000001</c:v>
                </c:pt>
                <c:pt idx="2945">
                  <c:v>0.25290000000000001</c:v>
                </c:pt>
                <c:pt idx="2946">
                  <c:v>0.25380000000000003</c:v>
                </c:pt>
                <c:pt idx="2947">
                  <c:v>0.20880000000000001</c:v>
                </c:pt>
                <c:pt idx="2948">
                  <c:v>0.18210000000000001</c:v>
                </c:pt>
                <c:pt idx="2949">
                  <c:v>0.22</c:v>
                </c:pt>
                <c:pt idx="2950">
                  <c:v>0.24179999999999999</c:v>
                </c:pt>
                <c:pt idx="2951">
                  <c:v>0.24</c:v>
                </c:pt>
                <c:pt idx="2952">
                  <c:v>0.2525</c:v>
                </c:pt>
                <c:pt idx="2953">
                  <c:v>0.23680000000000001</c:v>
                </c:pt>
                <c:pt idx="2954">
                  <c:v>0.2175</c:v>
                </c:pt>
                <c:pt idx="2955">
                  <c:v>0.2069</c:v>
                </c:pt>
                <c:pt idx="2956">
                  <c:v>0.21010000000000001</c:v>
                </c:pt>
                <c:pt idx="2957">
                  <c:v>0.215</c:v>
                </c:pt>
                <c:pt idx="2958">
                  <c:v>0.22750000000000001</c:v>
                </c:pt>
                <c:pt idx="2959">
                  <c:v>0.245</c:v>
                </c:pt>
                <c:pt idx="2960">
                  <c:v>0.29249999999999998</c:v>
                </c:pt>
                <c:pt idx="2961">
                  <c:v>0.30249999999999999</c:v>
                </c:pt>
                <c:pt idx="2962">
                  <c:v>0.315</c:v>
                </c:pt>
                <c:pt idx="2963">
                  <c:v>0.41249999999999998</c:v>
                </c:pt>
                <c:pt idx="2964">
                  <c:v>0.47120000000000001</c:v>
                </c:pt>
                <c:pt idx="2965">
                  <c:v>0.48630000000000001</c:v>
                </c:pt>
                <c:pt idx="2966">
                  <c:v>0.54600000000000004</c:v>
                </c:pt>
                <c:pt idx="2967">
                  <c:v>0.48749999999999999</c:v>
                </c:pt>
                <c:pt idx="2968">
                  <c:v>0.55130000000000001</c:v>
                </c:pt>
                <c:pt idx="2969">
                  <c:v>0.55249999999999999</c:v>
                </c:pt>
                <c:pt idx="2970">
                  <c:v>0.55249999999999999</c:v>
                </c:pt>
                <c:pt idx="2971">
                  <c:v>0.57430000000000003</c:v>
                </c:pt>
                <c:pt idx="2972">
                  <c:v>0.52749999999999997</c:v>
                </c:pt>
                <c:pt idx="2973">
                  <c:v>0.49630000000000002</c:v>
                </c:pt>
                <c:pt idx="2974">
                  <c:v>0.50670000000000004</c:v>
                </c:pt>
                <c:pt idx="2975">
                  <c:v>0.48830000000000001</c:v>
                </c:pt>
                <c:pt idx="2976">
                  <c:v>0.51249999999999996</c:v>
                </c:pt>
                <c:pt idx="2977">
                  <c:v>0.52749999999999997</c:v>
                </c:pt>
                <c:pt idx="2978">
                  <c:v>0.48380000000000001</c:v>
                </c:pt>
                <c:pt idx="2979">
                  <c:v>0.5675</c:v>
                </c:pt>
                <c:pt idx="2980">
                  <c:v>0.4975</c:v>
                </c:pt>
                <c:pt idx="2981">
                  <c:v>0.34499999999999997</c:v>
                </c:pt>
                <c:pt idx="2982">
                  <c:v>0.41</c:v>
                </c:pt>
                <c:pt idx="2983">
                  <c:v>0.44750000000000001</c:v>
                </c:pt>
                <c:pt idx="2984">
                  <c:v>0.42499999999999999</c:v>
                </c:pt>
                <c:pt idx="2985">
                  <c:v>0.44240000000000002</c:v>
                </c:pt>
                <c:pt idx="2986">
                  <c:v>0.50249999999999995</c:v>
                </c:pt>
                <c:pt idx="2987">
                  <c:v>0.61</c:v>
                </c:pt>
                <c:pt idx="2988">
                  <c:v>0.65129999999999999</c:v>
                </c:pt>
                <c:pt idx="2989">
                  <c:v>0.64380000000000004</c:v>
                </c:pt>
                <c:pt idx="2990">
                  <c:v>0.72550000000000003</c:v>
                </c:pt>
                <c:pt idx="2991">
                  <c:v>0.68500000000000005</c:v>
                </c:pt>
                <c:pt idx="2992">
                  <c:v>0.71660000000000001</c:v>
                </c:pt>
                <c:pt idx="2993">
                  <c:v>0.69469999999999998</c:v>
                </c:pt>
                <c:pt idx="2994">
                  <c:v>0.67249999999999999</c:v>
                </c:pt>
                <c:pt idx="2995">
                  <c:v>0.73660000000000003</c:v>
                </c:pt>
                <c:pt idx="2996">
                  <c:v>0.78549999999999998</c:v>
                </c:pt>
                <c:pt idx="2997">
                  <c:v>0.76749999999999996</c:v>
                </c:pt>
                <c:pt idx="2998">
                  <c:v>0.79249999999999998</c:v>
                </c:pt>
                <c:pt idx="2999">
                  <c:v>0.84</c:v>
                </c:pt>
                <c:pt idx="3000">
                  <c:v>0.875</c:v>
                </c:pt>
                <c:pt idx="3001">
                  <c:v>0.95130000000000003</c:v>
                </c:pt>
                <c:pt idx="3002">
                  <c:v>0.98880000000000001</c:v>
                </c:pt>
                <c:pt idx="3003">
                  <c:v>0.87749999999999995</c:v>
                </c:pt>
                <c:pt idx="3004">
                  <c:v>0.89</c:v>
                </c:pt>
                <c:pt idx="3005">
                  <c:v>0.83250000000000002</c:v>
                </c:pt>
                <c:pt idx="3006">
                  <c:v>0.92749999999999999</c:v>
                </c:pt>
                <c:pt idx="3007">
                  <c:v>0.97499999999999998</c:v>
                </c:pt>
                <c:pt idx="3008">
                  <c:v>1.0024999999999999</c:v>
                </c:pt>
                <c:pt idx="3009">
                  <c:v>1.04</c:v>
                </c:pt>
                <c:pt idx="3010">
                  <c:v>1.1516999999999999</c:v>
                </c:pt>
                <c:pt idx="3011">
                  <c:v>1.1825000000000001</c:v>
                </c:pt>
                <c:pt idx="3012">
                  <c:v>1.1662999999999999</c:v>
                </c:pt>
                <c:pt idx="3013">
                  <c:v>1.2050000000000001</c:v>
                </c:pt>
                <c:pt idx="3014">
                  <c:v>1.21</c:v>
                </c:pt>
                <c:pt idx="3015">
                  <c:v>1.21</c:v>
                </c:pt>
                <c:pt idx="3016">
                  <c:v>1.3025</c:v>
                </c:pt>
                <c:pt idx="3017">
                  <c:v>1.2475000000000001</c:v>
                </c:pt>
                <c:pt idx="3018">
                  <c:v>1.26</c:v>
                </c:pt>
                <c:pt idx="3019">
                  <c:v>1.2875000000000001</c:v>
                </c:pt>
                <c:pt idx="3020">
                  <c:v>1.1975</c:v>
                </c:pt>
                <c:pt idx="3021">
                  <c:v>1.1540999999999999</c:v>
                </c:pt>
                <c:pt idx="3022">
                  <c:v>1.1625000000000001</c:v>
                </c:pt>
                <c:pt idx="3023">
                  <c:v>1.26</c:v>
                </c:pt>
                <c:pt idx="3024">
                  <c:v>1.29</c:v>
                </c:pt>
                <c:pt idx="3025">
                  <c:v>1.325</c:v>
                </c:pt>
                <c:pt idx="3026">
                  <c:v>1.2825</c:v>
                </c:pt>
                <c:pt idx="3027">
                  <c:v>1.2875000000000001</c:v>
                </c:pt>
                <c:pt idx="3028">
                  <c:v>1.3340000000000001</c:v>
                </c:pt>
                <c:pt idx="3029">
                  <c:v>1.4450000000000001</c:v>
                </c:pt>
                <c:pt idx="3030">
                  <c:v>1.4325000000000001</c:v>
                </c:pt>
                <c:pt idx="3031">
                  <c:v>1.3625</c:v>
                </c:pt>
                <c:pt idx="3032">
                  <c:v>1.349</c:v>
                </c:pt>
                <c:pt idx="3033">
                  <c:v>1.1875</c:v>
                </c:pt>
                <c:pt idx="3034">
                  <c:v>1.2450000000000001</c:v>
                </c:pt>
                <c:pt idx="3035">
                  <c:v>1.2287999999999999</c:v>
                </c:pt>
                <c:pt idx="3036">
                  <c:v>1.2949999999999999</c:v>
                </c:pt>
                <c:pt idx="3037">
                  <c:v>1.2513000000000001</c:v>
                </c:pt>
                <c:pt idx="3038">
                  <c:v>1.2024999999999999</c:v>
                </c:pt>
                <c:pt idx="3039">
                  <c:v>1.2161999999999999</c:v>
                </c:pt>
                <c:pt idx="3040">
                  <c:v>1.2515000000000001</c:v>
                </c:pt>
                <c:pt idx="3041">
                  <c:v>1.2161999999999999</c:v>
                </c:pt>
                <c:pt idx="3042">
                  <c:v>1.25</c:v>
                </c:pt>
                <c:pt idx="3043">
                  <c:v>1.3075000000000001</c:v>
                </c:pt>
                <c:pt idx="3044">
                  <c:v>1.2475000000000001</c:v>
                </c:pt>
                <c:pt idx="3045">
                  <c:v>1.3274999999999999</c:v>
                </c:pt>
                <c:pt idx="3046">
                  <c:v>1.4063000000000001</c:v>
                </c:pt>
                <c:pt idx="3047">
                  <c:v>1.4475</c:v>
                </c:pt>
                <c:pt idx="3048">
                  <c:v>1.5</c:v>
                </c:pt>
                <c:pt idx="3049">
                  <c:v>1.5475000000000001</c:v>
                </c:pt>
                <c:pt idx="3050">
                  <c:v>1.5464</c:v>
                </c:pt>
                <c:pt idx="3051">
                  <c:v>1.5349999999999999</c:v>
                </c:pt>
                <c:pt idx="3052">
                  <c:v>1.59</c:v>
                </c:pt>
                <c:pt idx="3053">
                  <c:v>1.635</c:v>
                </c:pt>
                <c:pt idx="3054">
                  <c:v>1.6963999999999999</c:v>
                </c:pt>
                <c:pt idx="3055">
                  <c:v>1.8512999999999999</c:v>
                </c:pt>
                <c:pt idx="3056">
                  <c:v>2.0274999999999999</c:v>
                </c:pt>
                <c:pt idx="3057">
                  <c:v>1.8975</c:v>
                </c:pt>
                <c:pt idx="3058">
                  <c:v>2.0150000000000001</c:v>
                </c:pt>
                <c:pt idx="3059">
                  <c:v>1.9524999999999999</c:v>
                </c:pt>
                <c:pt idx="3060">
                  <c:v>2.04</c:v>
                </c:pt>
                <c:pt idx="3061">
                  <c:v>2.0325000000000002</c:v>
                </c:pt>
                <c:pt idx="3062">
                  <c:v>1.9581</c:v>
                </c:pt>
                <c:pt idx="3063">
                  <c:v>1.8125</c:v>
                </c:pt>
                <c:pt idx="3064">
                  <c:v>1.8425</c:v>
                </c:pt>
                <c:pt idx="3065">
                  <c:v>1.9275</c:v>
                </c:pt>
                <c:pt idx="3066">
                  <c:v>1.97</c:v>
                </c:pt>
                <c:pt idx="3067">
                  <c:v>1.8274999999999999</c:v>
                </c:pt>
                <c:pt idx="3068">
                  <c:v>1.68</c:v>
                </c:pt>
                <c:pt idx="3069">
                  <c:v>1.54</c:v>
                </c:pt>
                <c:pt idx="3070">
                  <c:v>1.6281000000000001</c:v>
                </c:pt>
                <c:pt idx="3071">
                  <c:v>1.5175000000000001</c:v>
                </c:pt>
                <c:pt idx="3072">
                  <c:v>1.4724999999999999</c:v>
                </c:pt>
                <c:pt idx="3073">
                  <c:v>1.58</c:v>
                </c:pt>
                <c:pt idx="3074">
                  <c:v>1.64</c:v>
                </c:pt>
                <c:pt idx="3075">
                  <c:v>1.5825</c:v>
                </c:pt>
                <c:pt idx="3076">
                  <c:v>1.4775</c:v>
                </c:pt>
                <c:pt idx="3077">
                  <c:v>1.4850000000000001</c:v>
                </c:pt>
                <c:pt idx="3078">
                  <c:v>1.5275000000000001</c:v>
                </c:pt>
                <c:pt idx="3079">
                  <c:v>1.5149999999999999</c:v>
                </c:pt>
                <c:pt idx="3080">
                  <c:v>1.58</c:v>
                </c:pt>
                <c:pt idx="3081">
                  <c:v>1.6425000000000001</c:v>
                </c:pt>
                <c:pt idx="3082">
                  <c:v>1.61</c:v>
                </c:pt>
                <c:pt idx="3083">
                  <c:v>1.5925</c:v>
                </c:pt>
                <c:pt idx="3084">
                  <c:v>1.4350000000000001</c:v>
                </c:pt>
                <c:pt idx="3085">
                  <c:v>1.4</c:v>
                </c:pt>
                <c:pt idx="3086">
                  <c:v>1.32</c:v>
                </c:pt>
                <c:pt idx="3087">
                  <c:v>1.29</c:v>
                </c:pt>
                <c:pt idx="3088">
                  <c:v>1.1838</c:v>
                </c:pt>
                <c:pt idx="3089">
                  <c:v>1.1924999999999999</c:v>
                </c:pt>
                <c:pt idx="3090">
                  <c:v>1.19</c:v>
                </c:pt>
                <c:pt idx="3091">
                  <c:v>1.1950000000000001</c:v>
                </c:pt>
                <c:pt idx="3092">
                  <c:v>1.2324999999999999</c:v>
                </c:pt>
                <c:pt idx="3093">
                  <c:v>1.1950000000000001</c:v>
                </c:pt>
                <c:pt idx="3094">
                  <c:v>1.335</c:v>
                </c:pt>
                <c:pt idx="3095">
                  <c:v>1.2675000000000001</c:v>
                </c:pt>
                <c:pt idx="3096">
                  <c:v>1.2825</c:v>
                </c:pt>
                <c:pt idx="3097">
                  <c:v>1.23</c:v>
                </c:pt>
                <c:pt idx="3098">
                  <c:v>1.3087</c:v>
                </c:pt>
                <c:pt idx="3099">
                  <c:v>1.3075000000000001</c:v>
                </c:pt>
                <c:pt idx="3100">
                  <c:v>1.2175</c:v>
                </c:pt>
                <c:pt idx="3101">
                  <c:v>1.2725</c:v>
                </c:pt>
                <c:pt idx="3102">
                  <c:v>1.365</c:v>
                </c:pt>
                <c:pt idx="3103">
                  <c:v>1.3574999999999999</c:v>
                </c:pt>
                <c:pt idx="3104">
                  <c:v>1.4950000000000001</c:v>
                </c:pt>
                <c:pt idx="3105">
                  <c:v>1.59</c:v>
                </c:pt>
                <c:pt idx="3106">
                  <c:v>1.6375</c:v>
                </c:pt>
                <c:pt idx="3107">
                  <c:v>1.6875</c:v>
                </c:pt>
                <c:pt idx="3108">
                  <c:v>1.6375</c:v>
                </c:pt>
                <c:pt idx="3109">
                  <c:v>1.6875</c:v>
                </c:pt>
                <c:pt idx="3110">
                  <c:v>1.7524999999999999</c:v>
                </c:pt>
                <c:pt idx="3111">
                  <c:v>1.7037</c:v>
                </c:pt>
                <c:pt idx="3112">
                  <c:v>1.7057</c:v>
                </c:pt>
                <c:pt idx="3113">
                  <c:v>1.7475000000000001</c:v>
                </c:pt>
                <c:pt idx="3114">
                  <c:v>1.7275</c:v>
                </c:pt>
                <c:pt idx="3115">
                  <c:v>1.7925</c:v>
                </c:pt>
                <c:pt idx="3116">
                  <c:v>1.8288</c:v>
                </c:pt>
                <c:pt idx="3117">
                  <c:v>1.7681</c:v>
                </c:pt>
                <c:pt idx="3118">
                  <c:v>1.8056000000000001</c:v>
                </c:pt>
                <c:pt idx="3119">
                  <c:v>1.8525</c:v>
                </c:pt>
                <c:pt idx="3120">
                  <c:v>1.8075000000000001</c:v>
                </c:pt>
                <c:pt idx="3121">
                  <c:v>1.9175</c:v>
                </c:pt>
                <c:pt idx="3122">
                  <c:v>1.925</c:v>
                </c:pt>
                <c:pt idx="3123">
                  <c:v>1.93</c:v>
                </c:pt>
                <c:pt idx="3124">
                  <c:v>1.9475</c:v>
                </c:pt>
                <c:pt idx="3125">
                  <c:v>1.9575</c:v>
                </c:pt>
                <c:pt idx="3126">
                  <c:v>2.1002999999999998</c:v>
                </c:pt>
                <c:pt idx="3127">
                  <c:v>2.0788000000000002</c:v>
                </c:pt>
                <c:pt idx="3128">
                  <c:v>2.1175000000000002</c:v>
                </c:pt>
                <c:pt idx="3129">
                  <c:v>2.1349999999999998</c:v>
                </c:pt>
                <c:pt idx="3130">
                  <c:v>2.1585000000000001</c:v>
                </c:pt>
                <c:pt idx="3131">
                  <c:v>2.3008000000000002</c:v>
                </c:pt>
                <c:pt idx="3132">
                  <c:v>2.1560000000000001</c:v>
                </c:pt>
                <c:pt idx="3133">
                  <c:v>2.121</c:v>
                </c:pt>
                <c:pt idx="3134">
                  <c:v>2.0299999999999998</c:v>
                </c:pt>
                <c:pt idx="3135">
                  <c:v>1.8487</c:v>
                </c:pt>
                <c:pt idx="3136">
                  <c:v>1.7912999999999999</c:v>
                </c:pt>
                <c:pt idx="3137">
                  <c:v>1.9650000000000001</c:v>
                </c:pt>
                <c:pt idx="3138">
                  <c:v>2.0499999999999998</c:v>
                </c:pt>
                <c:pt idx="3139">
                  <c:v>2.1974999999999998</c:v>
                </c:pt>
                <c:pt idx="3140">
                  <c:v>2.3325</c:v>
                </c:pt>
                <c:pt idx="3141">
                  <c:v>2.2949999999999999</c:v>
                </c:pt>
                <c:pt idx="3142">
                  <c:v>2.2961999999999998</c:v>
                </c:pt>
                <c:pt idx="3143">
                  <c:v>2.2109000000000001</c:v>
                </c:pt>
                <c:pt idx="3144">
                  <c:v>2.1974999999999998</c:v>
                </c:pt>
                <c:pt idx="3145">
                  <c:v>2.145</c:v>
                </c:pt>
                <c:pt idx="3146">
                  <c:v>2.0775000000000001</c:v>
                </c:pt>
                <c:pt idx="3147">
                  <c:v>2.1175000000000002</c:v>
                </c:pt>
                <c:pt idx="3148">
                  <c:v>2.145</c:v>
                </c:pt>
                <c:pt idx="3149">
                  <c:v>2.1724999999999999</c:v>
                </c:pt>
                <c:pt idx="3150">
                  <c:v>2.1475</c:v>
                </c:pt>
                <c:pt idx="3151">
                  <c:v>2.0225</c:v>
                </c:pt>
                <c:pt idx="3152">
                  <c:v>2.0013000000000001</c:v>
                </c:pt>
                <c:pt idx="3153">
                  <c:v>1.8713</c:v>
                </c:pt>
                <c:pt idx="3154">
                  <c:v>1.9175</c:v>
                </c:pt>
                <c:pt idx="3155">
                  <c:v>1.9737</c:v>
                </c:pt>
                <c:pt idx="3156">
                  <c:v>1.9575</c:v>
                </c:pt>
                <c:pt idx="3157">
                  <c:v>1.9424999999999999</c:v>
                </c:pt>
                <c:pt idx="3158">
                  <c:v>2.0074999999999998</c:v>
                </c:pt>
                <c:pt idx="3159">
                  <c:v>2.0024999999999999</c:v>
                </c:pt>
                <c:pt idx="3160">
                  <c:v>1.9824999999999999</c:v>
                </c:pt>
                <c:pt idx="3161">
                  <c:v>1.9025000000000001</c:v>
                </c:pt>
                <c:pt idx="3162">
                  <c:v>1.8474999999999999</c:v>
                </c:pt>
                <c:pt idx="3163">
                  <c:v>1.74</c:v>
                </c:pt>
                <c:pt idx="3164">
                  <c:v>1.8363</c:v>
                </c:pt>
                <c:pt idx="3165">
                  <c:v>1.8325</c:v>
                </c:pt>
                <c:pt idx="3166">
                  <c:v>1.7524999999999999</c:v>
                </c:pt>
                <c:pt idx="3167">
                  <c:v>1.6924999999999999</c:v>
                </c:pt>
                <c:pt idx="3168">
                  <c:v>1.71</c:v>
                </c:pt>
                <c:pt idx="3169">
                  <c:v>1.6850000000000001</c:v>
                </c:pt>
                <c:pt idx="3170">
                  <c:v>1.635</c:v>
                </c:pt>
                <c:pt idx="3171">
                  <c:v>1.6325000000000001</c:v>
                </c:pt>
                <c:pt idx="3172">
                  <c:v>1.585</c:v>
                </c:pt>
                <c:pt idx="3173">
                  <c:v>1.5375000000000001</c:v>
                </c:pt>
                <c:pt idx="3174">
                  <c:v>1.635</c:v>
                </c:pt>
                <c:pt idx="3175">
                  <c:v>1.6274999999999999</c:v>
                </c:pt>
                <c:pt idx="3176">
                  <c:v>1.6074999999999999</c:v>
                </c:pt>
                <c:pt idx="3177">
                  <c:v>1.63</c:v>
                </c:pt>
                <c:pt idx="3178">
                  <c:v>1.5438000000000001</c:v>
                </c:pt>
                <c:pt idx="3179">
                  <c:v>1.5449999999999999</c:v>
                </c:pt>
                <c:pt idx="3180">
                  <c:v>1.57</c:v>
                </c:pt>
                <c:pt idx="3181">
                  <c:v>1.4824999999999999</c:v>
                </c:pt>
                <c:pt idx="3182">
                  <c:v>1.4775</c:v>
                </c:pt>
                <c:pt idx="3183">
                  <c:v>1.4724999999999999</c:v>
                </c:pt>
                <c:pt idx="3184">
                  <c:v>1.5375000000000001</c:v>
                </c:pt>
                <c:pt idx="3185">
                  <c:v>1.5575000000000001</c:v>
                </c:pt>
                <c:pt idx="3186">
                  <c:v>1.5325</c:v>
                </c:pt>
                <c:pt idx="3187">
                  <c:v>1.5225</c:v>
                </c:pt>
                <c:pt idx="3188">
                  <c:v>1.585</c:v>
                </c:pt>
                <c:pt idx="3189">
                  <c:v>1.665</c:v>
                </c:pt>
                <c:pt idx="3190">
                  <c:v>1.7050000000000001</c:v>
                </c:pt>
                <c:pt idx="3191">
                  <c:v>1.8331</c:v>
                </c:pt>
                <c:pt idx="3192">
                  <c:v>1.9025000000000001</c:v>
                </c:pt>
                <c:pt idx="3193">
                  <c:v>1.9450000000000001</c:v>
                </c:pt>
                <c:pt idx="3194">
                  <c:v>1.9950000000000001</c:v>
                </c:pt>
                <c:pt idx="3195">
                  <c:v>1.9887999999999999</c:v>
                </c:pt>
                <c:pt idx="3196">
                  <c:v>2.0425</c:v>
                </c:pt>
                <c:pt idx="3197">
                  <c:v>2.0299999999999998</c:v>
                </c:pt>
                <c:pt idx="3198">
                  <c:v>1.9924999999999999</c:v>
                </c:pt>
                <c:pt idx="3199">
                  <c:v>2.0775000000000001</c:v>
                </c:pt>
                <c:pt idx="3200">
                  <c:v>2.0775000000000001</c:v>
                </c:pt>
                <c:pt idx="3201">
                  <c:v>1.9</c:v>
                </c:pt>
                <c:pt idx="3202">
                  <c:v>1.8049999999999999</c:v>
                </c:pt>
                <c:pt idx="3203">
                  <c:v>1.8725000000000001</c:v>
                </c:pt>
                <c:pt idx="3204">
                  <c:v>1.74</c:v>
                </c:pt>
                <c:pt idx="3205">
                  <c:v>1.7549999999999999</c:v>
                </c:pt>
                <c:pt idx="3206">
                  <c:v>1.81</c:v>
                </c:pt>
                <c:pt idx="3207">
                  <c:v>1.6924999999999999</c:v>
                </c:pt>
                <c:pt idx="3208">
                  <c:v>1.6</c:v>
                </c:pt>
                <c:pt idx="3209">
                  <c:v>1.5649999999999999</c:v>
                </c:pt>
                <c:pt idx="3210">
                  <c:v>1.57</c:v>
                </c:pt>
                <c:pt idx="3211">
                  <c:v>1.5325</c:v>
                </c:pt>
                <c:pt idx="3212">
                  <c:v>1.5049999999999999</c:v>
                </c:pt>
                <c:pt idx="3213">
                  <c:v>1.5525</c:v>
                </c:pt>
                <c:pt idx="3214">
                  <c:v>1.6425000000000001</c:v>
                </c:pt>
                <c:pt idx="3215">
                  <c:v>1.7013</c:v>
                </c:pt>
                <c:pt idx="3216">
                  <c:v>1.645</c:v>
                </c:pt>
                <c:pt idx="3217">
                  <c:v>1.63</c:v>
                </c:pt>
                <c:pt idx="3218">
                  <c:v>1.655</c:v>
                </c:pt>
                <c:pt idx="3219">
                  <c:v>1.68</c:v>
                </c:pt>
                <c:pt idx="3220">
                  <c:v>1.73</c:v>
                </c:pt>
                <c:pt idx="3221">
                  <c:v>1.7024999999999999</c:v>
                </c:pt>
                <c:pt idx="3222">
                  <c:v>1.6975</c:v>
                </c:pt>
                <c:pt idx="3223">
                  <c:v>1.5244</c:v>
                </c:pt>
                <c:pt idx="3224">
                  <c:v>1.645</c:v>
                </c:pt>
                <c:pt idx="3225">
                  <c:v>1.74</c:v>
                </c:pt>
                <c:pt idx="3226">
                  <c:v>1.7725</c:v>
                </c:pt>
                <c:pt idx="3227">
                  <c:v>1.8049999999999999</c:v>
                </c:pt>
                <c:pt idx="3228">
                  <c:v>1.7475000000000001</c:v>
                </c:pt>
                <c:pt idx="3229">
                  <c:v>1.8149999999999999</c:v>
                </c:pt>
                <c:pt idx="3230">
                  <c:v>1.825</c:v>
                </c:pt>
                <c:pt idx="3231">
                  <c:v>1.87</c:v>
                </c:pt>
                <c:pt idx="3232">
                  <c:v>1.8875</c:v>
                </c:pt>
                <c:pt idx="3233">
                  <c:v>1.8825000000000001</c:v>
                </c:pt>
                <c:pt idx="3234">
                  <c:v>1.8825000000000001</c:v>
                </c:pt>
                <c:pt idx="3235">
                  <c:v>1.8774999999999999</c:v>
                </c:pt>
                <c:pt idx="3236">
                  <c:v>1.9275</c:v>
                </c:pt>
                <c:pt idx="3237">
                  <c:v>1.9218999999999999</c:v>
                </c:pt>
                <c:pt idx="3238">
                  <c:v>1.8875</c:v>
                </c:pt>
                <c:pt idx="3239">
                  <c:v>1.9116</c:v>
                </c:pt>
                <c:pt idx="3240">
                  <c:v>1.9175</c:v>
                </c:pt>
                <c:pt idx="3241">
                  <c:v>1.9475</c:v>
                </c:pt>
                <c:pt idx="3242">
                  <c:v>2.0024999999999999</c:v>
                </c:pt>
                <c:pt idx="3243">
                  <c:v>2.0425</c:v>
                </c:pt>
                <c:pt idx="3244">
                  <c:v>2.0175000000000001</c:v>
                </c:pt>
                <c:pt idx="3245">
                  <c:v>2.0350000000000001</c:v>
                </c:pt>
                <c:pt idx="3246">
                  <c:v>2.0118999999999998</c:v>
                </c:pt>
                <c:pt idx="3247">
                  <c:v>1.9590000000000001</c:v>
                </c:pt>
                <c:pt idx="3248">
                  <c:v>1.9650000000000001</c:v>
                </c:pt>
                <c:pt idx="3249">
                  <c:v>1.919</c:v>
                </c:pt>
                <c:pt idx="3250">
                  <c:v>1.71</c:v>
                </c:pt>
                <c:pt idx="3251">
                  <c:v>1.8125</c:v>
                </c:pt>
                <c:pt idx="3252">
                  <c:v>1.6025</c:v>
                </c:pt>
                <c:pt idx="3253">
                  <c:v>1.64</c:v>
                </c:pt>
                <c:pt idx="3254">
                  <c:v>1.5549999999999999</c:v>
                </c:pt>
                <c:pt idx="3255">
                  <c:v>1.5925</c:v>
                </c:pt>
                <c:pt idx="3256">
                  <c:v>1.7575000000000001</c:v>
                </c:pt>
                <c:pt idx="3257">
                  <c:v>1.835</c:v>
                </c:pt>
                <c:pt idx="3258">
                  <c:v>1.7987</c:v>
                </c:pt>
                <c:pt idx="3259">
                  <c:v>1.776</c:v>
                </c:pt>
                <c:pt idx="3260">
                  <c:v>1.825</c:v>
                </c:pt>
                <c:pt idx="3261">
                  <c:v>1.8975</c:v>
                </c:pt>
                <c:pt idx="3262">
                  <c:v>1.9375</c:v>
                </c:pt>
                <c:pt idx="3263">
                  <c:v>1.96</c:v>
                </c:pt>
                <c:pt idx="3264">
                  <c:v>1.9225000000000001</c:v>
                </c:pt>
                <c:pt idx="3265">
                  <c:v>1.9175</c:v>
                </c:pt>
                <c:pt idx="3266">
                  <c:v>1.958</c:v>
                </c:pt>
                <c:pt idx="3267">
                  <c:v>1.8725000000000001</c:v>
                </c:pt>
                <c:pt idx="3268">
                  <c:v>1.8274999999999999</c:v>
                </c:pt>
                <c:pt idx="3269">
                  <c:v>1.8274999999999999</c:v>
                </c:pt>
                <c:pt idx="3270">
                  <c:v>1.8274999999999999</c:v>
                </c:pt>
                <c:pt idx="3271">
                  <c:v>1.9350000000000001</c:v>
                </c:pt>
                <c:pt idx="3272">
                  <c:v>1.9624999999999999</c:v>
                </c:pt>
                <c:pt idx="3273">
                  <c:v>1.9670000000000001</c:v>
                </c:pt>
                <c:pt idx="3274">
                  <c:v>2.0030000000000001</c:v>
                </c:pt>
                <c:pt idx="3275">
                  <c:v>2.0209999999999999</c:v>
                </c:pt>
                <c:pt idx="3276">
                  <c:v>2.0074999999999998</c:v>
                </c:pt>
                <c:pt idx="3277">
                  <c:v>2.0329999999999999</c:v>
                </c:pt>
                <c:pt idx="3278">
                  <c:v>1.99</c:v>
                </c:pt>
                <c:pt idx="3279">
                  <c:v>2.0024999999999999</c:v>
                </c:pt>
                <c:pt idx="3280">
                  <c:v>2.02</c:v>
                </c:pt>
                <c:pt idx="3281">
                  <c:v>1.9572000000000001</c:v>
                </c:pt>
                <c:pt idx="3282">
                  <c:v>1.95</c:v>
                </c:pt>
                <c:pt idx="3283">
                  <c:v>2.0150000000000001</c:v>
                </c:pt>
                <c:pt idx="3284">
                  <c:v>1.927</c:v>
                </c:pt>
                <c:pt idx="3285">
                  <c:v>1.9219999999999999</c:v>
                </c:pt>
                <c:pt idx="3286">
                  <c:v>1.8805000000000001</c:v>
                </c:pt>
                <c:pt idx="3287">
                  <c:v>1.9370000000000001</c:v>
                </c:pt>
                <c:pt idx="3288">
                  <c:v>1.8807</c:v>
                </c:pt>
                <c:pt idx="3289">
                  <c:v>1.94</c:v>
                </c:pt>
                <c:pt idx="3290">
                  <c:v>1.9337</c:v>
                </c:pt>
                <c:pt idx="3291">
                  <c:v>1.94</c:v>
                </c:pt>
                <c:pt idx="3292">
                  <c:v>1.8979999999999999</c:v>
                </c:pt>
                <c:pt idx="3293">
                  <c:v>1.825</c:v>
                </c:pt>
                <c:pt idx="3294">
                  <c:v>1.8474999999999999</c:v>
                </c:pt>
                <c:pt idx="3295">
                  <c:v>1.8725000000000001</c:v>
                </c:pt>
                <c:pt idx="3296">
                  <c:v>1.897</c:v>
                </c:pt>
                <c:pt idx="3297">
                  <c:v>1.8625</c:v>
                </c:pt>
                <c:pt idx="3298">
                  <c:v>1.865</c:v>
                </c:pt>
                <c:pt idx="3299">
                  <c:v>1.91</c:v>
                </c:pt>
                <c:pt idx="3300">
                  <c:v>1.93</c:v>
                </c:pt>
                <c:pt idx="3301">
                  <c:v>1.9501999999999999</c:v>
                </c:pt>
                <c:pt idx="3302">
                  <c:v>1.9475</c:v>
                </c:pt>
                <c:pt idx="3303">
                  <c:v>1.97</c:v>
                </c:pt>
                <c:pt idx="3304">
                  <c:v>1.9910000000000001</c:v>
                </c:pt>
                <c:pt idx="3305">
                  <c:v>1.9950000000000001</c:v>
                </c:pt>
                <c:pt idx="3306">
                  <c:v>1.855</c:v>
                </c:pt>
                <c:pt idx="3307">
                  <c:v>1.7925</c:v>
                </c:pt>
                <c:pt idx="3308">
                  <c:v>1.8</c:v>
                </c:pt>
                <c:pt idx="3309">
                  <c:v>1.8160000000000001</c:v>
                </c:pt>
                <c:pt idx="3310">
                  <c:v>1.8580000000000001</c:v>
                </c:pt>
                <c:pt idx="3311">
                  <c:v>1.8522000000000001</c:v>
                </c:pt>
                <c:pt idx="3312">
                  <c:v>1.9225000000000001</c:v>
                </c:pt>
                <c:pt idx="3313">
                  <c:v>1.9424999999999999</c:v>
                </c:pt>
                <c:pt idx="3314">
                  <c:v>1.9175</c:v>
                </c:pt>
                <c:pt idx="3315">
                  <c:v>1.9279999999999999</c:v>
                </c:pt>
                <c:pt idx="3316">
                  <c:v>1.95</c:v>
                </c:pt>
                <c:pt idx="3317">
                  <c:v>1.97</c:v>
                </c:pt>
                <c:pt idx="3318">
                  <c:v>2.0049999999999999</c:v>
                </c:pt>
                <c:pt idx="3319">
                  <c:v>1.9890000000000001</c:v>
                </c:pt>
                <c:pt idx="3320">
                  <c:v>2.0099999999999998</c:v>
                </c:pt>
                <c:pt idx="3321">
                  <c:v>1.9007000000000001</c:v>
                </c:pt>
                <c:pt idx="3322">
                  <c:v>1.9059999999999999</c:v>
                </c:pt>
                <c:pt idx="3323">
                  <c:v>1.895</c:v>
                </c:pt>
                <c:pt idx="3324">
                  <c:v>1.7849999999999999</c:v>
                </c:pt>
                <c:pt idx="3325">
                  <c:v>1.7370000000000001</c:v>
                </c:pt>
                <c:pt idx="3326">
                  <c:v>1.7524999999999999</c:v>
                </c:pt>
                <c:pt idx="3327">
                  <c:v>1.7250000000000001</c:v>
                </c:pt>
                <c:pt idx="3328">
                  <c:v>1.7875000000000001</c:v>
                </c:pt>
                <c:pt idx="3329">
                  <c:v>1.77</c:v>
                </c:pt>
                <c:pt idx="3330">
                  <c:v>1.7549999999999999</c:v>
                </c:pt>
                <c:pt idx="3331">
                  <c:v>1.7578</c:v>
                </c:pt>
                <c:pt idx="3332">
                  <c:v>1.7675000000000001</c:v>
                </c:pt>
                <c:pt idx="3333">
                  <c:v>1.869</c:v>
                </c:pt>
                <c:pt idx="3334">
                  <c:v>1.88</c:v>
                </c:pt>
                <c:pt idx="3335">
                  <c:v>1.9125000000000001</c:v>
                </c:pt>
                <c:pt idx="3336">
                  <c:v>1.9075</c:v>
                </c:pt>
                <c:pt idx="3337">
                  <c:v>1.86</c:v>
                </c:pt>
                <c:pt idx="3338">
                  <c:v>1.7949999999999999</c:v>
                </c:pt>
                <c:pt idx="3339">
                  <c:v>1.78</c:v>
                </c:pt>
                <c:pt idx="3340">
                  <c:v>1.7450000000000001</c:v>
                </c:pt>
                <c:pt idx="3341">
                  <c:v>1.6850000000000001</c:v>
                </c:pt>
                <c:pt idx="3342">
                  <c:v>1.7206999999999999</c:v>
                </c:pt>
                <c:pt idx="3343">
                  <c:v>1.7745</c:v>
                </c:pt>
                <c:pt idx="3344">
                  <c:v>1.7450000000000001</c:v>
                </c:pt>
                <c:pt idx="3345">
                  <c:v>1.7224999999999999</c:v>
                </c:pt>
                <c:pt idx="3346">
                  <c:v>1.7375</c:v>
                </c:pt>
                <c:pt idx="3347">
                  <c:v>1.7629999999999999</c:v>
                </c:pt>
                <c:pt idx="3348">
                  <c:v>1.7569999999999999</c:v>
                </c:pt>
                <c:pt idx="3349">
                  <c:v>1.7849999999999999</c:v>
                </c:pt>
                <c:pt idx="3350">
                  <c:v>1.794</c:v>
                </c:pt>
                <c:pt idx="3351">
                  <c:v>1.7875000000000001</c:v>
                </c:pt>
                <c:pt idx="3352">
                  <c:v>1.7875000000000001</c:v>
                </c:pt>
                <c:pt idx="3353">
                  <c:v>1.8325</c:v>
                </c:pt>
                <c:pt idx="3354">
                  <c:v>1.8198000000000001</c:v>
                </c:pt>
                <c:pt idx="3355">
                  <c:v>1.8328</c:v>
                </c:pt>
                <c:pt idx="3356">
                  <c:v>1.7410000000000001</c:v>
                </c:pt>
                <c:pt idx="3357">
                  <c:v>1.7625</c:v>
                </c:pt>
                <c:pt idx="3358">
                  <c:v>1.7827999999999999</c:v>
                </c:pt>
                <c:pt idx="3359">
                  <c:v>1.855</c:v>
                </c:pt>
                <c:pt idx="3360">
                  <c:v>1.8325</c:v>
                </c:pt>
                <c:pt idx="3361">
                  <c:v>1.835</c:v>
                </c:pt>
                <c:pt idx="3362">
                  <c:v>1.8072999999999999</c:v>
                </c:pt>
                <c:pt idx="3363">
                  <c:v>1.8725000000000001</c:v>
                </c:pt>
                <c:pt idx="3364">
                  <c:v>1.8160000000000001</c:v>
                </c:pt>
                <c:pt idx="3365">
                  <c:v>1.8507</c:v>
                </c:pt>
                <c:pt idx="3366">
                  <c:v>1.825</c:v>
                </c:pt>
                <c:pt idx="3367">
                  <c:v>1.77</c:v>
                </c:pt>
                <c:pt idx="3368">
                  <c:v>1.7778</c:v>
                </c:pt>
                <c:pt idx="3369">
                  <c:v>1.78</c:v>
                </c:pt>
                <c:pt idx="3370">
                  <c:v>1.7549999999999999</c:v>
                </c:pt>
                <c:pt idx="3371">
                  <c:v>1.7350000000000001</c:v>
                </c:pt>
                <c:pt idx="3372">
                  <c:v>1.7549999999999999</c:v>
                </c:pt>
                <c:pt idx="3373">
                  <c:v>1.7144999999999999</c:v>
                </c:pt>
                <c:pt idx="3374">
                  <c:v>1.726</c:v>
                </c:pt>
                <c:pt idx="3375">
                  <c:v>1.7297</c:v>
                </c:pt>
                <c:pt idx="3376">
                  <c:v>1.74</c:v>
                </c:pt>
                <c:pt idx="3377">
                  <c:v>1.7657</c:v>
                </c:pt>
                <c:pt idx="3378">
                  <c:v>1.774</c:v>
                </c:pt>
                <c:pt idx="3379">
                  <c:v>1.7575000000000001</c:v>
                </c:pt>
                <c:pt idx="3380">
                  <c:v>1.778</c:v>
                </c:pt>
                <c:pt idx="3381">
                  <c:v>1.7609999999999999</c:v>
                </c:pt>
                <c:pt idx="3382">
                  <c:v>1.7575000000000001</c:v>
                </c:pt>
                <c:pt idx="3383">
                  <c:v>1.73</c:v>
                </c:pt>
                <c:pt idx="3384">
                  <c:v>1.7749999999999999</c:v>
                </c:pt>
                <c:pt idx="3385">
                  <c:v>1.8025</c:v>
                </c:pt>
                <c:pt idx="3386">
                  <c:v>1.82</c:v>
                </c:pt>
                <c:pt idx="3387">
                  <c:v>1.7949999999999999</c:v>
                </c:pt>
                <c:pt idx="3388">
                  <c:v>1.7875000000000001</c:v>
                </c:pt>
                <c:pt idx="3389">
                  <c:v>1.79</c:v>
                </c:pt>
                <c:pt idx="3390">
                  <c:v>1.8149999999999999</c:v>
                </c:pt>
                <c:pt idx="3391">
                  <c:v>1.7972999999999999</c:v>
                </c:pt>
                <c:pt idx="3392">
                  <c:v>1.8225</c:v>
                </c:pt>
                <c:pt idx="3393">
                  <c:v>1.8839999999999999</c:v>
                </c:pt>
                <c:pt idx="3394">
                  <c:v>1.8009999999999999</c:v>
                </c:pt>
                <c:pt idx="3395">
                  <c:v>1.8312999999999999</c:v>
                </c:pt>
                <c:pt idx="3396">
                  <c:v>1.83</c:v>
                </c:pt>
                <c:pt idx="3397">
                  <c:v>1.8398000000000001</c:v>
                </c:pt>
                <c:pt idx="3398">
                  <c:v>1.8174999999999999</c:v>
                </c:pt>
                <c:pt idx="3399">
                  <c:v>1.83</c:v>
                </c:pt>
                <c:pt idx="3400">
                  <c:v>1.7524999999999999</c:v>
                </c:pt>
                <c:pt idx="3401">
                  <c:v>1.7524999999999999</c:v>
                </c:pt>
                <c:pt idx="3402">
                  <c:v>1.69</c:v>
                </c:pt>
                <c:pt idx="3403">
                  <c:v>1.7250000000000001</c:v>
                </c:pt>
                <c:pt idx="3404">
                  <c:v>1.6825000000000001</c:v>
                </c:pt>
                <c:pt idx="3405">
                  <c:v>1.7102999999999999</c:v>
                </c:pt>
                <c:pt idx="3406">
                  <c:v>1.75</c:v>
                </c:pt>
                <c:pt idx="3407">
                  <c:v>1.7563</c:v>
                </c:pt>
                <c:pt idx="3408">
                  <c:v>1.7775000000000001</c:v>
                </c:pt>
                <c:pt idx="3409">
                  <c:v>1.76</c:v>
                </c:pt>
                <c:pt idx="3410">
                  <c:v>1.7224999999999999</c:v>
                </c:pt>
                <c:pt idx="3411">
                  <c:v>1.6859999999999999</c:v>
                </c:pt>
                <c:pt idx="3412">
                  <c:v>1.7113</c:v>
                </c:pt>
                <c:pt idx="3413">
                  <c:v>1.68</c:v>
                </c:pt>
                <c:pt idx="3414">
                  <c:v>1.655</c:v>
                </c:pt>
                <c:pt idx="3415">
                  <c:v>1.6432</c:v>
                </c:pt>
                <c:pt idx="3416">
                  <c:v>1.6125</c:v>
                </c:pt>
                <c:pt idx="3417">
                  <c:v>1.569</c:v>
                </c:pt>
                <c:pt idx="3418">
                  <c:v>1.5178</c:v>
                </c:pt>
                <c:pt idx="3419">
                  <c:v>1.4810000000000001</c:v>
                </c:pt>
                <c:pt idx="3420">
                  <c:v>1.5369999999999999</c:v>
                </c:pt>
                <c:pt idx="3421">
                  <c:v>1.484</c:v>
                </c:pt>
                <c:pt idx="3422">
                  <c:v>1.4650000000000001</c:v>
                </c:pt>
                <c:pt idx="3423">
                  <c:v>1.472</c:v>
                </c:pt>
                <c:pt idx="3424">
                  <c:v>1.4850000000000001</c:v>
                </c:pt>
                <c:pt idx="3425">
                  <c:v>1.4875</c:v>
                </c:pt>
                <c:pt idx="3426">
                  <c:v>1.3975</c:v>
                </c:pt>
                <c:pt idx="3427">
                  <c:v>1.425</c:v>
                </c:pt>
                <c:pt idx="3428">
                  <c:v>1.4159999999999999</c:v>
                </c:pt>
                <c:pt idx="3429">
                  <c:v>1.403</c:v>
                </c:pt>
                <c:pt idx="3430">
                  <c:v>1.3959999999999999</c:v>
                </c:pt>
                <c:pt idx="3431">
                  <c:v>1.365</c:v>
                </c:pt>
                <c:pt idx="3432">
                  <c:v>1.357</c:v>
                </c:pt>
                <c:pt idx="3433">
                  <c:v>1.415</c:v>
                </c:pt>
                <c:pt idx="3434">
                  <c:v>1.4475</c:v>
                </c:pt>
                <c:pt idx="3435">
                  <c:v>1.3825000000000001</c:v>
                </c:pt>
                <c:pt idx="3436">
                  <c:v>1.345</c:v>
                </c:pt>
                <c:pt idx="3437">
                  <c:v>1.3087</c:v>
                </c:pt>
                <c:pt idx="3438">
                  <c:v>1.3058000000000001</c:v>
                </c:pt>
                <c:pt idx="3439">
                  <c:v>1.2352000000000001</c:v>
                </c:pt>
                <c:pt idx="3440">
                  <c:v>1.2250000000000001</c:v>
                </c:pt>
                <c:pt idx="3441">
                  <c:v>1.1870000000000001</c:v>
                </c:pt>
                <c:pt idx="3442">
                  <c:v>1.1950000000000001</c:v>
                </c:pt>
                <c:pt idx="3443">
                  <c:v>1.2</c:v>
                </c:pt>
                <c:pt idx="3444">
                  <c:v>1.248</c:v>
                </c:pt>
                <c:pt idx="3445">
                  <c:v>1.2424999999999999</c:v>
                </c:pt>
                <c:pt idx="3446">
                  <c:v>1.1970000000000001</c:v>
                </c:pt>
                <c:pt idx="3447">
                  <c:v>1.1599999999999999</c:v>
                </c:pt>
                <c:pt idx="3448">
                  <c:v>1.1274999999999999</c:v>
                </c:pt>
                <c:pt idx="3449">
                  <c:v>1.075</c:v>
                </c:pt>
                <c:pt idx="3450">
                  <c:v>1.1125</c:v>
                </c:pt>
                <c:pt idx="3451">
                  <c:v>1.1213</c:v>
                </c:pt>
                <c:pt idx="3452">
                  <c:v>1.1299999999999999</c:v>
                </c:pt>
                <c:pt idx="3453">
                  <c:v>1.1632</c:v>
                </c:pt>
                <c:pt idx="3454">
                  <c:v>1.1675</c:v>
                </c:pt>
                <c:pt idx="3455">
                  <c:v>1.167</c:v>
                </c:pt>
                <c:pt idx="3456">
                  <c:v>1.167</c:v>
                </c:pt>
                <c:pt idx="3457">
                  <c:v>1.135</c:v>
                </c:pt>
                <c:pt idx="3458">
                  <c:v>1.1379999999999999</c:v>
                </c:pt>
                <c:pt idx="3459">
                  <c:v>1.1695</c:v>
                </c:pt>
                <c:pt idx="3460">
                  <c:v>1.1599999999999999</c:v>
                </c:pt>
                <c:pt idx="3461">
                  <c:v>1.1575</c:v>
                </c:pt>
                <c:pt idx="3462">
                  <c:v>1.1625000000000001</c:v>
                </c:pt>
                <c:pt idx="3463">
                  <c:v>1.2925</c:v>
                </c:pt>
                <c:pt idx="3464">
                  <c:v>1.3125</c:v>
                </c:pt>
                <c:pt idx="3465">
                  <c:v>1.2815000000000001</c:v>
                </c:pt>
                <c:pt idx="3466">
                  <c:v>1.3075000000000001</c:v>
                </c:pt>
                <c:pt idx="3467">
                  <c:v>1.3325</c:v>
                </c:pt>
                <c:pt idx="3468">
                  <c:v>1.3168</c:v>
                </c:pt>
                <c:pt idx="3469">
                  <c:v>1.2755000000000001</c:v>
                </c:pt>
                <c:pt idx="3470">
                  <c:v>1.2709999999999999</c:v>
                </c:pt>
                <c:pt idx="3471">
                  <c:v>1.2675000000000001</c:v>
                </c:pt>
                <c:pt idx="3472">
                  <c:v>1.3089999999999999</c:v>
                </c:pt>
                <c:pt idx="3473">
                  <c:v>1.3098000000000001</c:v>
                </c:pt>
                <c:pt idx="3474">
                  <c:v>1.2849999999999999</c:v>
                </c:pt>
                <c:pt idx="3475">
                  <c:v>1.2649999999999999</c:v>
                </c:pt>
                <c:pt idx="3476">
                  <c:v>1.3191999999999999</c:v>
                </c:pt>
                <c:pt idx="3477">
                  <c:v>1.325</c:v>
                </c:pt>
                <c:pt idx="3478">
                  <c:v>1.26</c:v>
                </c:pt>
                <c:pt idx="3479">
                  <c:v>1.2757000000000001</c:v>
                </c:pt>
                <c:pt idx="3480">
                  <c:v>1.248</c:v>
                </c:pt>
                <c:pt idx="3481">
                  <c:v>1.272</c:v>
                </c:pt>
                <c:pt idx="3482">
                  <c:v>1.2115</c:v>
                </c:pt>
                <c:pt idx="3483">
                  <c:v>1.171</c:v>
                </c:pt>
                <c:pt idx="3484">
                  <c:v>1.2230000000000001</c:v>
                </c:pt>
                <c:pt idx="3485">
                  <c:v>1.28</c:v>
                </c:pt>
                <c:pt idx="3486">
                  <c:v>1.27</c:v>
                </c:pt>
                <c:pt idx="3487">
                  <c:v>1.276</c:v>
                </c:pt>
                <c:pt idx="3488">
                  <c:v>1.2849999999999999</c:v>
                </c:pt>
                <c:pt idx="3489">
                  <c:v>1.31</c:v>
                </c:pt>
                <c:pt idx="3490">
                  <c:v>1.2925</c:v>
                </c:pt>
                <c:pt idx="3491">
                  <c:v>1.2250000000000001</c:v>
                </c:pt>
                <c:pt idx="3492">
                  <c:v>1.2524999999999999</c:v>
                </c:pt>
                <c:pt idx="3493">
                  <c:v>1.24</c:v>
                </c:pt>
                <c:pt idx="3494">
                  <c:v>1.3025</c:v>
                </c:pt>
                <c:pt idx="3495">
                  <c:v>1.2975000000000001</c:v>
                </c:pt>
                <c:pt idx="3496">
                  <c:v>1.2533000000000001</c:v>
                </c:pt>
                <c:pt idx="3497">
                  <c:v>1.2869999999999999</c:v>
                </c:pt>
                <c:pt idx="3498">
                  <c:v>1.2575000000000001</c:v>
                </c:pt>
                <c:pt idx="3499">
                  <c:v>1.2230000000000001</c:v>
                </c:pt>
                <c:pt idx="3500">
                  <c:v>1.2709999999999999</c:v>
                </c:pt>
                <c:pt idx="3501">
                  <c:v>1.282</c:v>
                </c:pt>
                <c:pt idx="3502">
                  <c:v>1.2649999999999999</c:v>
                </c:pt>
                <c:pt idx="3503">
                  <c:v>1.2090000000000001</c:v>
                </c:pt>
                <c:pt idx="3504">
                  <c:v>1.2075</c:v>
                </c:pt>
                <c:pt idx="3505">
                  <c:v>1.1990000000000001</c:v>
                </c:pt>
                <c:pt idx="3506">
                  <c:v>1.1507000000000001</c:v>
                </c:pt>
                <c:pt idx="3507">
                  <c:v>1.1499999999999999</c:v>
                </c:pt>
                <c:pt idx="3508">
                  <c:v>1.1375</c:v>
                </c:pt>
                <c:pt idx="3509">
                  <c:v>1.1223000000000001</c:v>
                </c:pt>
                <c:pt idx="3510">
                  <c:v>1.1279999999999999</c:v>
                </c:pt>
                <c:pt idx="3511">
                  <c:v>1.165</c:v>
                </c:pt>
                <c:pt idx="3512">
                  <c:v>1.1825000000000001</c:v>
                </c:pt>
                <c:pt idx="3513">
                  <c:v>1.2170000000000001</c:v>
                </c:pt>
                <c:pt idx="3514">
                  <c:v>1.2605</c:v>
                </c:pt>
                <c:pt idx="3515">
                  <c:v>1.2709999999999999</c:v>
                </c:pt>
                <c:pt idx="3516">
                  <c:v>1.2625</c:v>
                </c:pt>
                <c:pt idx="3517">
                  <c:v>1.242</c:v>
                </c:pt>
                <c:pt idx="3518">
                  <c:v>1.1910000000000001</c:v>
                </c:pt>
                <c:pt idx="3519">
                  <c:v>1.1499999999999999</c:v>
                </c:pt>
                <c:pt idx="3520">
                  <c:v>1.175</c:v>
                </c:pt>
                <c:pt idx="3521">
                  <c:v>1.173</c:v>
                </c:pt>
                <c:pt idx="3522">
                  <c:v>1.1475</c:v>
                </c:pt>
                <c:pt idx="3523">
                  <c:v>1.145</c:v>
                </c:pt>
                <c:pt idx="3524">
                  <c:v>1.145</c:v>
                </c:pt>
                <c:pt idx="3525">
                  <c:v>1.2110000000000001</c:v>
                </c:pt>
                <c:pt idx="3526">
                  <c:v>1.2195</c:v>
                </c:pt>
                <c:pt idx="3527">
                  <c:v>1.179</c:v>
                </c:pt>
                <c:pt idx="3528">
                  <c:v>1.196</c:v>
                </c:pt>
                <c:pt idx="3529">
                  <c:v>1.2124999999999999</c:v>
                </c:pt>
                <c:pt idx="3530">
                  <c:v>1.1761999999999999</c:v>
                </c:pt>
                <c:pt idx="3531">
                  <c:v>1.1901999999999999</c:v>
                </c:pt>
                <c:pt idx="3532">
                  <c:v>1.2262</c:v>
                </c:pt>
                <c:pt idx="3533">
                  <c:v>1.1759999999999999</c:v>
                </c:pt>
                <c:pt idx="3534">
                  <c:v>1.2121999999999999</c:v>
                </c:pt>
                <c:pt idx="3535">
                  <c:v>1.25</c:v>
                </c:pt>
                <c:pt idx="3536">
                  <c:v>1.242</c:v>
                </c:pt>
                <c:pt idx="3537">
                  <c:v>1.24</c:v>
                </c:pt>
                <c:pt idx="3538">
                  <c:v>1.2470000000000001</c:v>
                </c:pt>
                <c:pt idx="3539">
                  <c:v>1.2370000000000001</c:v>
                </c:pt>
                <c:pt idx="3540">
                  <c:v>1.232</c:v>
                </c:pt>
                <c:pt idx="3541">
                  <c:v>1.262</c:v>
                </c:pt>
                <c:pt idx="3542">
                  <c:v>1.2705</c:v>
                </c:pt>
                <c:pt idx="3543">
                  <c:v>1.2250000000000001</c:v>
                </c:pt>
                <c:pt idx="3544">
                  <c:v>1.1935</c:v>
                </c:pt>
                <c:pt idx="3545">
                  <c:v>1.22</c:v>
                </c:pt>
                <c:pt idx="3546">
                  <c:v>1.2418</c:v>
                </c:pt>
                <c:pt idx="3547">
                  <c:v>1.212</c:v>
                </c:pt>
                <c:pt idx="3548">
                  <c:v>1.212</c:v>
                </c:pt>
                <c:pt idx="3549">
                  <c:v>1.1882999999999999</c:v>
                </c:pt>
                <c:pt idx="3550">
                  <c:v>1.1970000000000001</c:v>
                </c:pt>
                <c:pt idx="3551">
                  <c:v>1.222</c:v>
                </c:pt>
                <c:pt idx="3552">
                  <c:v>1.2224999999999999</c:v>
                </c:pt>
                <c:pt idx="3553">
                  <c:v>1.23</c:v>
                </c:pt>
                <c:pt idx="3554">
                  <c:v>1.1761999999999999</c:v>
                </c:pt>
                <c:pt idx="3555">
                  <c:v>1.1850000000000001</c:v>
                </c:pt>
                <c:pt idx="3556">
                  <c:v>1.2</c:v>
                </c:pt>
                <c:pt idx="3557">
                  <c:v>1.216</c:v>
                </c:pt>
                <c:pt idx="3558">
                  <c:v>1.2150000000000001</c:v>
                </c:pt>
                <c:pt idx="3559">
                  <c:v>1.2275</c:v>
                </c:pt>
                <c:pt idx="3560">
                  <c:v>1.2549999999999999</c:v>
                </c:pt>
                <c:pt idx="3561">
                  <c:v>1.2490000000000001</c:v>
                </c:pt>
                <c:pt idx="3562">
                  <c:v>1.24</c:v>
                </c:pt>
                <c:pt idx="3563">
                  <c:v>1.2575000000000001</c:v>
                </c:pt>
                <c:pt idx="3564">
                  <c:v>1.325</c:v>
                </c:pt>
                <c:pt idx="3565">
                  <c:v>1.3454999999999999</c:v>
                </c:pt>
                <c:pt idx="3566">
                  <c:v>1.329</c:v>
                </c:pt>
                <c:pt idx="3567">
                  <c:v>1.3069999999999999</c:v>
                </c:pt>
                <c:pt idx="3568">
                  <c:v>1.2875000000000001</c:v>
                </c:pt>
                <c:pt idx="3569">
                  <c:v>1.2515000000000001</c:v>
                </c:pt>
                <c:pt idx="3570">
                  <c:v>1.262</c:v>
                </c:pt>
                <c:pt idx="3571">
                  <c:v>1.2829999999999999</c:v>
                </c:pt>
                <c:pt idx="3572">
                  <c:v>1.3025</c:v>
                </c:pt>
                <c:pt idx="3573">
                  <c:v>1.2829999999999999</c:v>
                </c:pt>
                <c:pt idx="3574">
                  <c:v>1.2224999999999999</c:v>
                </c:pt>
                <c:pt idx="3575">
                  <c:v>1.208</c:v>
                </c:pt>
                <c:pt idx="3576">
                  <c:v>1.1525000000000001</c:v>
                </c:pt>
                <c:pt idx="3577">
                  <c:v>1.1499999999999999</c:v>
                </c:pt>
                <c:pt idx="3578">
                  <c:v>1.1436999999999999</c:v>
                </c:pt>
                <c:pt idx="3579">
                  <c:v>1.1339999999999999</c:v>
                </c:pt>
                <c:pt idx="3580">
                  <c:v>1.081</c:v>
                </c:pt>
                <c:pt idx="3581">
                  <c:v>1.04</c:v>
                </c:pt>
                <c:pt idx="3582">
                  <c:v>1.0375000000000001</c:v>
                </c:pt>
                <c:pt idx="3583">
                  <c:v>0.99739999999999995</c:v>
                </c:pt>
                <c:pt idx="3584">
                  <c:v>1.0089999999999999</c:v>
                </c:pt>
                <c:pt idx="3585">
                  <c:v>1.0009999999999999</c:v>
                </c:pt>
                <c:pt idx="3586">
                  <c:v>0.97899999999999998</c:v>
                </c:pt>
                <c:pt idx="3587">
                  <c:v>1.0577000000000001</c:v>
                </c:pt>
                <c:pt idx="3588">
                  <c:v>1.0940000000000001</c:v>
                </c:pt>
                <c:pt idx="3589">
                  <c:v>1.0549999999999999</c:v>
                </c:pt>
                <c:pt idx="3590">
                  <c:v>1.075</c:v>
                </c:pt>
                <c:pt idx="3591">
                  <c:v>1.0429999999999999</c:v>
                </c:pt>
                <c:pt idx="3592">
                  <c:v>1.0185999999999999</c:v>
                </c:pt>
                <c:pt idx="3593">
                  <c:v>1.0289999999999999</c:v>
                </c:pt>
                <c:pt idx="3594">
                  <c:v>1.0058</c:v>
                </c:pt>
                <c:pt idx="3595">
                  <c:v>0.98199999999999998</c:v>
                </c:pt>
                <c:pt idx="3596">
                  <c:v>0.98399999999999999</c:v>
                </c:pt>
                <c:pt idx="3597">
                  <c:v>0.96799999999999997</c:v>
                </c:pt>
                <c:pt idx="3598">
                  <c:v>0.93620000000000003</c:v>
                </c:pt>
                <c:pt idx="3599">
                  <c:v>0.91790000000000005</c:v>
                </c:pt>
                <c:pt idx="3600">
                  <c:v>0.94850000000000001</c:v>
                </c:pt>
                <c:pt idx="3601">
                  <c:v>0.9577</c:v>
                </c:pt>
                <c:pt idx="3602">
                  <c:v>0.96099999999999997</c:v>
                </c:pt>
                <c:pt idx="3603">
                  <c:v>0.91310000000000002</c:v>
                </c:pt>
                <c:pt idx="3604">
                  <c:v>0.9325</c:v>
                </c:pt>
                <c:pt idx="3605">
                  <c:v>0.89959999999999996</c:v>
                </c:pt>
                <c:pt idx="3606">
                  <c:v>0.89200000000000002</c:v>
                </c:pt>
                <c:pt idx="3607">
                  <c:v>0.87250000000000005</c:v>
                </c:pt>
                <c:pt idx="3608">
                  <c:v>0.85599999999999998</c:v>
                </c:pt>
                <c:pt idx="3609">
                  <c:v>0.81899999999999995</c:v>
                </c:pt>
                <c:pt idx="3610">
                  <c:v>0.82650000000000001</c:v>
                </c:pt>
                <c:pt idx="3611">
                  <c:v>0.78100000000000003</c:v>
                </c:pt>
                <c:pt idx="3612">
                  <c:v>0.73799999999999999</c:v>
                </c:pt>
                <c:pt idx="3613">
                  <c:v>0.76380000000000003</c:v>
                </c:pt>
                <c:pt idx="3614">
                  <c:v>0.80600000000000005</c:v>
                </c:pt>
                <c:pt idx="3615">
                  <c:v>0.80100000000000005</c:v>
                </c:pt>
                <c:pt idx="3616">
                  <c:v>0.79239999999999999</c:v>
                </c:pt>
                <c:pt idx="3617">
                  <c:v>0.76300000000000001</c:v>
                </c:pt>
                <c:pt idx="3618">
                  <c:v>0.73350000000000004</c:v>
                </c:pt>
                <c:pt idx="3619">
                  <c:v>0.73709999999999998</c:v>
                </c:pt>
                <c:pt idx="3620">
                  <c:v>0.7722</c:v>
                </c:pt>
                <c:pt idx="3621">
                  <c:v>0.75080000000000002</c:v>
                </c:pt>
                <c:pt idx="3622">
                  <c:v>0.71660000000000001</c:v>
                </c:pt>
                <c:pt idx="3623">
                  <c:v>0.69879999999999998</c:v>
                </c:pt>
                <c:pt idx="3624">
                  <c:v>0.69820000000000004</c:v>
                </c:pt>
                <c:pt idx="3625">
                  <c:v>0.73919999999999997</c:v>
                </c:pt>
                <c:pt idx="3626">
                  <c:v>0.72829999999999995</c:v>
                </c:pt>
                <c:pt idx="3627">
                  <c:v>0.75229999999999997</c:v>
                </c:pt>
                <c:pt idx="3628">
                  <c:v>0.77</c:v>
                </c:pt>
                <c:pt idx="3629">
                  <c:v>0.74250000000000005</c:v>
                </c:pt>
                <c:pt idx="3630">
                  <c:v>0.76</c:v>
                </c:pt>
                <c:pt idx="3631">
                  <c:v>0.75370000000000004</c:v>
                </c:pt>
                <c:pt idx="3632">
                  <c:v>0.77159999999999995</c:v>
                </c:pt>
                <c:pt idx="3633">
                  <c:v>0.73029999999999995</c:v>
                </c:pt>
                <c:pt idx="3634">
                  <c:v>0.70979999999999999</c:v>
                </c:pt>
                <c:pt idx="3635">
                  <c:v>0.70599999999999996</c:v>
                </c:pt>
                <c:pt idx="3636">
                  <c:v>0.70299999999999996</c:v>
                </c:pt>
                <c:pt idx="3637">
                  <c:v>0.71499999999999997</c:v>
                </c:pt>
                <c:pt idx="3638">
                  <c:v>0.68879999999999997</c:v>
                </c:pt>
                <c:pt idx="3639">
                  <c:v>0.66349999999999998</c:v>
                </c:pt>
                <c:pt idx="3640">
                  <c:v>0.67949999999999999</c:v>
                </c:pt>
                <c:pt idx="3641">
                  <c:v>0.66549999999999998</c:v>
                </c:pt>
                <c:pt idx="3642">
                  <c:v>0.63770000000000004</c:v>
                </c:pt>
                <c:pt idx="3643">
                  <c:v>0.64</c:v>
                </c:pt>
                <c:pt idx="3644">
                  <c:v>0.6804</c:v>
                </c:pt>
                <c:pt idx="3645">
                  <c:v>0.70750000000000002</c:v>
                </c:pt>
                <c:pt idx="3646">
                  <c:v>0.73250000000000004</c:v>
                </c:pt>
                <c:pt idx="3647">
                  <c:v>0.6925</c:v>
                </c:pt>
                <c:pt idx="3648">
                  <c:v>0.67649999999999999</c:v>
                </c:pt>
                <c:pt idx="3649">
                  <c:v>0.66739999999999999</c:v>
                </c:pt>
                <c:pt idx="3650">
                  <c:v>0.63890000000000002</c:v>
                </c:pt>
                <c:pt idx="3651">
                  <c:v>0.60250000000000004</c:v>
                </c:pt>
                <c:pt idx="3652">
                  <c:v>0.59409999999999996</c:v>
                </c:pt>
                <c:pt idx="3653">
                  <c:v>0.56599999999999995</c:v>
                </c:pt>
                <c:pt idx="3654">
                  <c:v>0.59750000000000003</c:v>
                </c:pt>
                <c:pt idx="3655">
                  <c:v>0.59830000000000005</c:v>
                </c:pt>
                <c:pt idx="3656">
                  <c:v>0.625</c:v>
                </c:pt>
              </c:numCache>
            </c:numRef>
          </c:val>
          <c:smooth val="0"/>
          <c:extLst>
            <c:ext xmlns:c16="http://schemas.microsoft.com/office/drawing/2014/chart" uri="{C3380CC4-5D6E-409C-BE32-E72D297353CC}">
              <c16:uniqueId val="{00000000-B17E-430A-998D-639A021683FE}"/>
            </c:ext>
          </c:extLst>
        </c:ser>
        <c:dLbls>
          <c:showLegendKey val="0"/>
          <c:showVal val="0"/>
          <c:showCatName val="0"/>
          <c:showSerName val="0"/>
          <c:showPercent val="0"/>
          <c:showBubbleSize val="0"/>
        </c:dLbls>
        <c:smooth val="0"/>
        <c:axId val="934273343"/>
        <c:axId val="934275263"/>
      </c:lineChart>
      <c:dateAx>
        <c:axId val="934273343"/>
        <c:scaling>
          <c:orientation val="minMax"/>
        </c:scaling>
        <c:delete val="0"/>
        <c:axPos val="b"/>
        <c:numFmt formatCode="dd\.mm\.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934275263"/>
        <c:crossesAt val="-1"/>
        <c:auto val="1"/>
        <c:lblOffset val="100"/>
        <c:baseTimeUnit val="days"/>
      </c:dateAx>
      <c:valAx>
        <c:axId val="93427526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err="1">
                    <a:latin typeface="+mj-lt"/>
                  </a:rPr>
                  <a:t>Zinssatz</a:t>
                </a:r>
                <a:r>
                  <a:rPr lang="en-US" dirty="0">
                    <a:latin typeface="+mj-lt"/>
                  </a:rPr>
                  <a:t> in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9342733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flat">
              <a:solidFill>
                <a:srgbClr val="FF0000"/>
              </a:solidFill>
              <a:round/>
            </a:ln>
            <a:effectLst/>
          </c:spPr>
          <c:marker>
            <c:symbol val="none"/>
          </c:marker>
          <c:xVal>
            <c:numRef>
              <c:f>'Tabelle 1'!$A$2:$A$9</c:f>
              <c:numCache>
                <c:formatCode>General</c:formatCode>
                <c:ptCount val="8"/>
                <c:pt idx="0">
                  <c:v>0</c:v>
                </c:pt>
                <c:pt idx="1">
                  <c:v>1</c:v>
                </c:pt>
                <c:pt idx="2">
                  <c:v>2</c:v>
                </c:pt>
                <c:pt idx="3">
                  <c:v>3</c:v>
                </c:pt>
                <c:pt idx="4">
                  <c:v>3</c:v>
                </c:pt>
                <c:pt idx="5">
                  <c:v>5</c:v>
                </c:pt>
                <c:pt idx="6">
                  <c:v>6</c:v>
                </c:pt>
                <c:pt idx="7">
                  <c:v>7</c:v>
                </c:pt>
              </c:numCache>
            </c:numRef>
          </c:xVal>
          <c:yVal>
            <c:numRef>
              <c:f>'Tabelle 1'!$B$2:$B$9</c:f>
              <c:numCache>
                <c:formatCode>0.00%</c:formatCode>
                <c:ptCount val="8"/>
                <c:pt idx="0">
                  <c:v>0</c:v>
                </c:pt>
                <c:pt idx="1">
                  <c:v>0</c:v>
                </c:pt>
                <c:pt idx="2">
                  <c:v>0</c:v>
                </c:pt>
                <c:pt idx="3">
                  <c:v>0</c:v>
                </c:pt>
                <c:pt idx="4">
                  <c:v>1.2500000000000001E-2</c:v>
                </c:pt>
                <c:pt idx="5">
                  <c:v>1.4999999999999999E-2</c:v>
                </c:pt>
                <c:pt idx="6">
                  <c:v>1.2500000000000001E-2</c:v>
                </c:pt>
                <c:pt idx="7">
                  <c:v>1.4999999999999999E-2</c:v>
                </c:pt>
              </c:numCache>
            </c:numRef>
          </c:yVal>
          <c:smooth val="0"/>
          <c:extLst>
            <c:ext xmlns:c16="http://schemas.microsoft.com/office/drawing/2014/chart" uri="{C3380CC4-5D6E-409C-BE32-E72D297353CC}">
              <c16:uniqueId val="{00000000-E32F-483A-BDA6-29CD61DC036D}"/>
            </c:ext>
          </c:extLst>
        </c:ser>
        <c:dLbls>
          <c:showLegendKey val="0"/>
          <c:showVal val="0"/>
          <c:showCatName val="0"/>
          <c:showSerName val="0"/>
          <c:showPercent val="0"/>
          <c:showBubbleSize val="0"/>
        </c:dLbls>
        <c:axId val="182925023"/>
        <c:axId val="182920703"/>
      </c:scatterChart>
      <c:valAx>
        <c:axId val="182925023"/>
        <c:scaling>
          <c:orientation val="minMax"/>
          <c:max val="7"/>
        </c:scaling>
        <c:delete val="0"/>
        <c:axPos val="b"/>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en-US" sz="1200" b="0" i="0" u="none" strike="noStrike" kern="1200" baseline="0">
                <a:solidFill>
                  <a:schemeClr val="tx2"/>
                </a:solidFill>
                <a:latin typeface="+mj-lt"/>
                <a:ea typeface="+mn-ea"/>
                <a:cs typeface="+mn-cs"/>
              </a:defRPr>
            </a:pPr>
            <a:endParaRPr lang="de-DE"/>
          </a:p>
        </c:txPr>
        <c:crossAx val="182920703"/>
        <c:crosses val="autoZero"/>
        <c:crossBetween val="midCat"/>
      </c:valAx>
      <c:valAx>
        <c:axId val="182920703"/>
        <c:scaling>
          <c:orientation val="minMax"/>
          <c:max val="3.0000000000000006E-2"/>
        </c:scaling>
        <c:delete val="1"/>
        <c:axPos val="l"/>
        <c:majorGridlines>
          <c:spPr>
            <a:ln w="9525" cap="flat" cmpd="sng" algn="ctr">
              <a:solidFill>
                <a:schemeClr val="tx1">
                  <a:lumMod val="15000"/>
                  <a:lumOff val="85000"/>
                </a:schemeClr>
              </a:solidFill>
              <a:round/>
            </a:ln>
            <a:effectLst/>
          </c:spPr>
        </c:majorGridlines>
        <c:numFmt formatCode="0.00%" sourceLinked="1"/>
        <c:majorTickMark val="out"/>
        <c:minorTickMark val="none"/>
        <c:tickLblPos val="nextTo"/>
        <c:crossAx val="182925023"/>
        <c:crosses val="autoZero"/>
        <c:crossBetween val="midCat"/>
      </c:valAx>
      <c:spPr>
        <a:noFill/>
        <a:ln>
          <a:noFill/>
        </a:ln>
        <a:effectLst/>
      </c:spPr>
    </c:plotArea>
    <c:plotVisOnly val="1"/>
    <c:dispBlanksAs val="gap"/>
    <c:showDLblsOverMax val="0"/>
  </c:chart>
  <c:spPr>
    <a:noFill/>
    <a:ln>
      <a:noFill/>
    </a:ln>
    <a:effectLst/>
  </c:spPr>
  <c:txPr>
    <a:bodyPr/>
    <a:lstStyle/>
    <a:p>
      <a:pPr>
        <a:defRPr lang="en-US" sz="1200" kern="1200">
          <a:solidFill>
            <a:schemeClr val="tx2"/>
          </a:solidFill>
          <a:latin typeface="+mj-lt"/>
          <a:ea typeface="+mn-ea"/>
          <a:cs typeface="+mn-cs"/>
        </a:defRPr>
      </a:pPr>
      <a:endParaRPr lang="de-DE"/>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933501683501687E-2"/>
          <c:y val="3.5049999999999998E-2"/>
          <c:w val="0.92422947454843996"/>
          <c:h val="0.74694635284139099"/>
        </c:manualLayout>
      </c:layout>
      <c:lineChart>
        <c:grouping val="standard"/>
        <c:varyColors val="0"/>
        <c:ser>
          <c:idx val="0"/>
          <c:order val="0"/>
          <c:tx>
            <c:strRef>
              <c:f>'[Basisfile Zinsen.xlsx]Zinsreihen'!$B$1</c:f>
              <c:strCache>
                <c:ptCount val="1"/>
                <c:pt idx="0">
                  <c:v>Variable Hypotheken CHF</c:v>
                </c:pt>
              </c:strCache>
            </c:strRef>
          </c:tx>
          <c:spPr>
            <a:ln w="15875" cap="rnd">
              <a:solidFill>
                <a:schemeClr val="accent3"/>
              </a:solidFill>
              <a:round/>
            </a:ln>
            <a:effectLst/>
          </c:spPr>
          <c:marker>
            <c:symbol val="none"/>
          </c:marker>
          <c:cat>
            <c:strRef>
              <c:f>'[Basisfile Zinsen.xlsx]Zinsreihen'!$A$2:$A$573</c:f>
              <c:strCache>
                <c:ptCount val="572"/>
                <c:pt idx="0">
                  <c:v>1977-01</c:v>
                </c:pt>
                <c:pt idx="1">
                  <c:v>1977-02</c:v>
                </c:pt>
                <c:pt idx="2">
                  <c:v>1977-03</c:v>
                </c:pt>
                <c:pt idx="3">
                  <c:v>1977-04</c:v>
                </c:pt>
                <c:pt idx="4">
                  <c:v>1977-05</c:v>
                </c:pt>
                <c:pt idx="5">
                  <c:v>1977-06</c:v>
                </c:pt>
                <c:pt idx="6">
                  <c:v>1977-07</c:v>
                </c:pt>
                <c:pt idx="7">
                  <c:v>1977-08</c:v>
                </c:pt>
                <c:pt idx="8">
                  <c:v>1977-09</c:v>
                </c:pt>
                <c:pt idx="9">
                  <c:v>1977-10</c:v>
                </c:pt>
                <c:pt idx="10">
                  <c:v>1977-11</c:v>
                </c:pt>
                <c:pt idx="11">
                  <c:v>1977-12</c:v>
                </c:pt>
                <c:pt idx="12">
                  <c:v>1978-01</c:v>
                </c:pt>
                <c:pt idx="13">
                  <c:v>1978-02</c:v>
                </c:pt>
                <c:pt idx="14">
                  <c:v>1978-03</c:v>
                </c:pt>
                <c:pt idx="15">
                  <c:v>1978-04</c:v>
                </c:pt>
                <c:pt idx="16">
                  <c:v>1978-05</c:v>
                </c:pt>
                <c:pt idx="17">
                  <c:v>1978-06</c:v>
                </c:pt>
                <c:pt idx="18">
                  <c:v>1978-07</c:v>
                </c:pt>
                <c:pt idx="19">
                  <c:v>1978-08</c:v>
                </c:pt>
                <c:pt idx="20">
                  <c:v>1978-09</c:v>
                </c:pt>
                <c:pt idx="21">
                  <c:v>1978-10</c:v>
                </c:pt>
                <c:pt idx="22">
                  <c:v>1978-11</c:v>
                </c:pt>
                <c:pt idx="23">
                  <c:v>1978-12</c:v>
                </c:pt>
                <c:pt idx="24">
                  <c:v>1979-01</c:v>
                </c:pt>
                <c:pt idx="25">
                  <c:v>1979-02</c:v>
                </c:pt>
                <c:pt idx="26">
                  <c:v>1979-03</c:v>
                </c:pt>
                <c:pt idx="27">
                  <c:v>1979-04</c:v>
                </c:pt>
                <c:pt idx="28">
                  <c:v>1979-05</c:v>
                </c:pt>
                <c:pt idx="29">
                  <c:v>1979-06</c:v>
                </c:pt>
                <c:pt idx="30">
                  <c:v>1979-07</c:v>
                </c:pt>
                <c:pt idx="31">
                  <c:v>1979-08</c:v>
                </c:pt>
                <c:pt idx="32">
                  <c:v>1979-09</c:v>
                </c:pt>
                <c:pt idx="33">
                  <c:v>1979-10</c:v>
                </c:pt>
                <c:pt idx="34">
                  <c:v>1979-11</c:v>
                </c:pt>
                <c:pt idx="35">
                  <c:v>1979-12</c:v>
                </c:pt>
                <c:pt idx="36">
                  <c:v>1980-01</c:v>
                </c:pt>
                <c:pt idx="37">
                  <c:v>1980-02</c:v>
                </c:pt>
                <c:pt idx="38">
                  <c:v>1980-03</c:v>
                </c:pt>
                <c:pt idx="39">
                  <c:v>1980-04</c:v>
                </c:pt>
                <c:pt idx="40">
                  <c:v>1980-05</c:v>
                </c:pt>
                <c:pt idx="41">
                  <c:v>1980-06</c:v>
                </c:pt>
                <c:pt idx="42">
                  <c:v>1980-07</c:v>
                </c:pt>
                <c:pt idx="43">
                  <c:v>1980-08</c:v>
                </c:pt>
                <c:pt idx="44">
                  <c:v>1980-09</c:v>
                </c:pt>
                <c:pt idx="45">
                  <c:v>1980-10</c:v>
                </c:pt>
                <c:pt idx="46">
                  <c:v>1980-11</c:v>
                </c:pt>
                <c:pt idx="47">
                  <c:v>1980-12</c:v>
                </c:pt>
                <c:pt idx="48">
                  <c:v>1981-01</c:v>
                </c:pt>
                <c:pt idx="49">
                  <c:v>1981-02</c:v>
                </c:pt>
                <c:pt idx="50">
                  <c:v>1981-03</c:v>
                </c:pt>
                <c:pt idx="51">
                  <c:v>1981-04</c:v>
                </c:pt>
                <c:pt idx="52">
                  <c:v>1981-05</c:v>
                </c:pt>
                <c:pt idx="53">
                  <c:v>1981-06</c:v>
                </c:pt>
                <c:pt idx="54">
                  <c:v>1981-07</c:v>
                </c:pt>
                <c:pt idx="55">
                  <c:v>1981-08</c:v>
                </c:pt>
                <c:pt idx="56">
                  <c:v>1981-09</c:v>
                </c:pt>
                <c:pt idx="57">
                  <c:v>1981-10</c:v>
                </c:pt>
                <c:pt idx="58">
                  <c:v>1981-11</c:v>
                </c:pt>
                <c:pt idx="59">
                  <c:v>1981-12</c:v>
                </c:pt>
                <c:pt idx="60">
                  <c:v>1982-01</c:v>
                </c:pt>
                <c:pt idx="61">
                  <c:v>1982-02</c:v>
                </c:pt>
                <c:pt idx="62">
                  <c:v>1982-03</c:v>
                </c:pt>
                <c:pt idx="63">
                  <c:v>1982-04</c:v>
                </c:pt>
                <c:pt idx="64">
                  <c:v>1982-05</c:v>
                </c:pt>
                <c:pt idx="65">
                  <c:v>1982-06</c:v>
                </c:pt>
                <c:pt idx="66">
                  <c:v>1982-07</c:v>
                </c:pt>
                <c:pt idx="67">
                  <c:v>1982-08</c:v>
                </c:pt>
                <c:pt idx="68">
                  <c:v>1982-09</c:v>
                </c:pt>
                <c:pt idx="69">
                  <c:v>1982-10</c:v>
                </c:pt>
                <c:pt idx="70">
                  <c:v>1982-11</c:v>
                </c:pt>
                <c:pt idx="71">
                  <c:v>1982-12</c:v>
                </c:pt>
                <c:pt idx="72">
                  <c:v>1983-01</c:v>
                </c:pt>
                <c:pt idx="73">
                  <c:v>1983-02</c:v>
                </c:pt>
                <c:pt idx="74">
                  <c:v>1983-03</c:v>
                </c:pt>
                <c:pt idx="75">
                  <c:v>1983-04</c:v>
                </c:pt>
                <c:pt idx="76">
                  <c:v>1983-05</c:v>
                </c:pt>
                <c:pt idx="77">
                  <c:v>1983-06</c:v>
                </c:pt>
                <c:pt idx="78">
                  <c:v>1983-07</c:v>
                </c:pt>
                <c:pt idx="79">
                  <c:v>1983-08</c:v>
                </c:pt>
                <c:pt idx="80">
                  <c:v>1983-09</c:v>
                </c:pt>
                <c:pt idx="81">
                  <c:v>1983-10</c:v>
                </c:pt>
                <c:pt idx="82">
                  <c:v>1983-11</c:v>
                </c:pt>
                <c:pt idx="83">
                  <c:v>1983-12</c:v>
                </c:pt>
                <c:pt idx="84">
                  <c:v>1984-01</c:v>
                </c:pt>
                <c:pt idx="85">
                  <c:v>1984-02</c:v>
                </c:pt>
                <c:pt idx="86">
                  <c:v>1984-03</c:v>
                </c:pt>
                <c:pt idx="87">
                  <c:v>1984-04</c:v>
                </c:pt>
                <c:pt idx="88">
                  <c:v>1984-05</c:v>
                </c:pt>
                <c:pt idx="89">
                  <c:v>1984-06</c:v>
                </c:pt>
                <c:pt idx="90">
                  <c:v>1984-07</c:v>
                </c:pt>
                <c:pt idx="91">
                  <c:v>1984-08</c:v>
                </c:pt>
                <c:pt idx="92">
                  <c:v>1984-09</c:v>
                </c:pt>
                <c:pt idx="93">
                  <c:v>1984-10</c:v>
                </c:pt>
                <c:pt idx="94">
                  <c:v>1984-11</c:v>
                </c:pt>
                <c:pt idx="95">
                  <c:v>1984-12</c:v>
                </c:pt>
                <c:pt idx="96">
                  <c:v>1985-01</c:v>
                </c:pt>
                <c:pt idx="97">
                  <c:v>1985-02</c:v>
                </c:pt>
                <c:pt idx="98">
                  <c:v>1985-03</c:v>
                </c:pt>
                <c:pt idx="99">
                  <c:v>1985-04</c:v>
                </c:pt>
                <c:pt idx="100">
                  <c:v>1985-05</c:v>
                </c:pt>
                <c:pt idx="101">
                  <c:v>1985-06</c:v>
                </c:pt>
                <c:pt idx="102">
                  <c:v>1985-07</c:v>
                </c:pt>
                <c:pt idx="103">
                  <c:v>1985-08</c:v>
                </c:pt>
                <c:pt idx="104">
                  <c:v>1985-09</c:v>
                </c:pt>
                <c:pt idx="105">
                  <c:v>1985-10</c:v>
                </c:pt>
                <c:pt idx="106">
                  <c:v>1985-11</c:v>
                </c:pt>
                <c:pt idx="107">
                  <c:v>1985-12</c:v>
                </c:pt>
                <c:pt idx="108">
                  <c:v>1986-01</c:v>
                </c:pt>
                <c:pt idx="109">
                  <c:v>1986-02</c:v>
                </c:pt>
                <c:pt idx="110">
                  <c:v>1986-03</c:v>
                </c:pt>
                <c:pt idx="111">
                  <c:v>1986-04</c:v>
                </c:pt>
                <c:pt idx="112">
                  <c:v>1986-05</c:v>
                </c:pt>
                <c:pt idx="113">
                  <c:v>1986-06</c:v>
                </c:pt>
                <c:pt idx="114">
                  <c:v>1986-07</c:v>
                </c:pt>
                <c:pt idx="115">
                  <c:v>1986-08</c:v>
                </c:pt>
                <c:pt idx="116">
                  <c:v>1986-09</c:v>
                </c:pt>
                <c:pt idx="117">
                  <c:v>1986-10</c:v>
                </c:pt>
                <c:pt idx="118">
                  <c:v>1986-11</c:v>
                </c:pt>
                <c:pt idx="119">
                  <c:v>1986-12</c:v>
                </c:pt>
                <c:pt idx="120">
                  <c:v>1987-01</c:v>
                </c:pt>
                <c:pt idx="121">
                  <c:v>1987-02</c:v>
                </c:pt>
                <c:pt idx="122">
                  <c:v>1987-03</c:v>
                </c:pt>
                <c:pt idx="123">
                  <c:v>1987-04</c:v>
                </c:pt>
                <c:pt idx="124">
                  <c:v>1987-05</c:v>
                </c:pt>
                <c:pt idx="125">
                  <c:v>1987-06</c:v>
                </c:pt>
                <c:pt idx="126">
                  <c:v>1987-07</c:v>
                </c:pt>
                <c:pt idx="127">
                  <c:v>1987-08</c:v>
                </c:pt>
                <c:pt idx="128">
                  <c:v>1987-09</c:v>
                </c:pt>
                <c:pt idx="129">
                  <c:v>1987-10</c:v>
                </c:pt>
                <c:pt idx="130">
                  <c:v>1987-11</c:v>
                </c:pt>
                <c:pt idx="131">
                  <c:v>1987-12</c:v>
                </c:pt>
                <c:pt idx="132">
                  <c:v>1988-01</c:v>
                </c:pt>
                <c:pt idx="133">
                  <c:v>1988-02</c:v>
                </c:pt>
                <c:pt idx="134">
                  <c:v>1988-03</c:v>
                </c:pt>
                <c:pt idx="135">
                  <c:v>1988-04</c:v>
                </c:pt>
                <c:pt idx="136">
                  <c:v>1988-05</c:v>
                </c:pt>
                <c:pt idx="137">
                  <c:v>1988-06</c:v>
                </c:pt>
                <c:pt idx="138">
                  <c:v>1988-07</c:v>
                </c:pt>
                <c:pt idx="139">
                  <c:v>1988-08</c:v>
                </c:pt>
                <c:pt idx="140">
                  <c:v>1988-09</c:v>
                </c:pt>
                <c:pt idx="141">
                  <c:v>1988-10</c:v>
                </c:pt>
                <c:pt idx="142">
                  <c:v>1988-11</c:v>
                </c:pt>
                <c:pt idx="143">
                  <c:v>1988-12</c:v>
                </c:pt>
                <c:pt idx="144">
                  <c:v>1989-01</c:v>
                </c:pt>
                <c:pt idx="145">
                  <c:v>1989-02</c:v>
                </c:pt>
                <c:pt idx="146">
                  <c:v>1989-03</c:v>
                </c:pt>
                <c:pt idx="147">
                  <c:v>1989-04</c:v>
                </c:pt>
                <c:pt idx="148">
                  <c:v>1989-05</c:v>
                </c:pt>
                <c:pt idx="149">
                  <c:v>1989-06</c:v>
                </c:pt>
                <c:pt idx="150">
                  <c:v>1989-07</c:v>
                </c:pt>
                <c:pt idx="151">
                  <c:v>1989-08</c:v>
                </c:pt>
                <c:pt idx="152">
                  <c:v>1989-09</c:v>
                </c:pt>
                <c:pt idx="153">
                  <c:v>1989-10</c:v>
                </c:pt>
                <c:pt idx="154">
                  <c:v>1989-11</c:v>
                </c:pt>
                <c:pt idx="155">
                  <c:v>1989-12</c:v>
                </c:pt>
                <c:pt idx="156">
                  <c:v>1990-01</c:v>
                </c:pt>
                <c:pt idx="157">
                  <c:v>1990-02</c:v>
                </c:pt>
                <c:pt idx="158">
                  <c:v>1990-03</c:v>
                </c:pt>
                <c:pt idx="159">
                  <c:v>1990-04</c:v>
                </c:pt>
                <c:pt idx="160">
                  <c:v>1990-05</c:v>
                </c:pt>
                <c:pt idx="161">
                  <c:v>1990-06</c:v>
                </c:pt>
                <c:pt idx="162">
                  <c:v>1990-07</c:v>
                </c:pt>
                <c:pt idx="163">
                  <c:v>1990-08</c:v>
                </c:pt>
                <c:pt idx="164">
                  <c:v>1990-09</c:v>
                </c:pt>
                <c:pt idx="165">
                  <c:v>1990-10</c:v>
                </c:pt>
                <c:pt idx="166">
                  <c:v>1990-11</c:v>
                </c:pt>
                <c:pt idx="167">
                  <c:v>1990-12</c:v>
                </c:pt>
                <c:pt idx="168">
                  <c:v>1991-01</c:v>
                </c:pt>
                <c:pt idx="169">
                  <c:v>1991-02</c:v>
                </c:pt>
                <c:pt idx="170">
                  <c:v>1991-03</c:v>
                </c:pt>
                <c:pt idx="171">
                  <c:v>1991-04</c:v>
                </c:pt>
                <c:pt idx="172">
                  <c:v>1991-05</c:v>
                </c:pt>
                <c:pt idx="173">
                  <c:v>1991-06</c:v>
                </c:pt>
                <c:pt idx="174">
                  <c:v>1991-07</c:v>
                </c:pt>
                <c:pt idx="175">
                  <c:v>1991-08</c:v>
                </c:pt>
                <c:pt idx="176">
                  <c:v>1991-09</c:v>
                </c:pt>
                <c:pt idx="177">
                  <c:v>1991-10</c:v>
                </c:pt>
                <c:pt idx="178">
                  <c:v>1991-11</c:v>
                </c:pt>
                <c:pt idx="179">
                  <c:v>1991-12</c:v>
                </c:pt>
                <c:pt idx="180">
                  <c:v>1992-01</c:v>
                </c:pt>
                <c:pt idx="181">
                  <c:v>1992-02</c:v>
                </c:pt>
                <c:pt idx="182">
                  <c:v>1992-03</c:v>
                </c:pt>
                <c:pt idx="183">
                  <c:v>1992-04</c:v>
                </c:pt>
                <c:pt idx="184">
                  <c:v>1992-05</c:v>
                </c:pt>
                <c:pt idx="185">
                  <c:v>1992-06</c:v>
                </c:pt>
                <c:pt idx="186">
                  <c:v>1992-07</c:v>
                </c:pt>
                <c:pt idx="187">
                  <c:v>1992-08</c:v>
                </c:pt>
                <c:pt idx="188">
                  <c:v>1992-09</c:v>
                </c:pt>
                <c:pt idx="189">
                  <c:v>1992-10</c:v>
                </c:pt>
                <c:pt idx="190">
                  <c:v>1992-11</c:v>
                </c:pt>
                <c:pt idx="191">
                  <c:v>1992-12</c:v>
                </c:pt>
                <c:pt idx="192">
                  <c:v>1993-01</c:v>
                </c:pt>
                <c:pt idx="193">
                  <c:v>1993-02</c:v>
                </c:pt>
                <c:pt idx="194">
                  <c:v>1993-03</c:v>
                </c:pt>
                <c:pt idx="195">
                  <c:v>1993-04</c:v>
                </c:pt>
                <c:pt idx="196">
                  <c:v>1993-05</c:v>
                </c:pt>
                <c:pt idx="197">
                  <c:v>1993-06</c:v>
                </c:pt>
                <c:pt idx="198">
                  <c:v>1993-07</c:v>
                </c:pt>
                <c:pt idx="199">
                  <c:v>1993-08</c:v>
                </c:pt>
                <c:pt idx="200">
                  <c:v>1993-09</c:v>
                </c:pt>
                <c:pt idx="201">
                  <c:v>1993-10</c:v>
                </c:pt>
                <c:pt idx="202">
                  <c:v>1993-11</c:v>
                </c:pt>
                <c:pt idx="203">
                  <c:v>1993-12</c:v>
                </c:pt>
                <c:pt idx="204">
                  <c:v>1994-01</c:v>
                </c:pt>
                <c:pt idx="205">
                  <c:v>1994-02</c:v>
                </c:pt>
                <c:pt idx="206">
                  <c:v>1994-03</c:v>
                </c:pt>
                <c:pt idx="207">
                  <c:v>1994-04</c:v>
                </c:pt>
                <c:pt idx="208">
                  <c:v>1994-05</c:v>
                </c:pt>
                <c:pt idx="209">
                  <c:v>1994-06</c:v>
                </c:pt>
                <c:pt idx="210">
                  <c:v>1994-07</c:v>
                </c:pt>
                <c:pt idx="211">
                  <c:v>1994-08</c:v>
                </c:pt>
                <c:pt idx="212">
                  <c:v>1994-09</c:v>
                </c:pt>
                <c:pt idx="213">
                  <c:v>1994-10</c:v>
                </c:pt>
                <c:pt idx="214">
                  <c:v>1994-11</c:v>
                </c:pt>
                <c:pt idx="215">
                  <c:v>1994-12</c:v>
                </c:pt>
                <c:pt idx="216">
                  <c:v>1995-01</c:v>
                </c:pt>
                <c:pt idx="217">
                  <c:v>1995-02</c:v>
                </c:pt>
                <c:pt idx="218">
                  <c:v>1995-03</c:v>
                </c:pt>
                <c:pt idx="219">
                  <c:v>1995-04</c:v>
                </c:pt>
                <c:pt idx="220">
                  <c:v>1995-05</c:v>
                </c:pt>
                <c:pt idx="221">
                  <c:v>1995-06</c:v>
                </c:pt>
                <c:pt idx="222">
                  <c:v>1995-07</c:v>
                </c:pt>
                <c:pt idx="223">
                  <c:v>1995-08</c:v>
                </c:pt>
                <c:pt idx="224">
                  <c:v>1995-09</c:v>
                </c:pt>
                <c:pt idx="225">
                  <c:v>1995-10</c:v>
                </c:pt>
                <c:pt idx="226">
                  <c:v>1995-11</c:v>
                </c:pt>
                <c:pt idx="227">
                  <c:v>1995-12</c:v>
                </c:pt>
                <c:pt idx="228">
                  <c:v>1996-01</c:v>
                </c:pt>
                <c:pt idx="229">
                  <c:v>1996-02</c:v>
                </c:pt>
                <c:pt idx="230">
                  <c:v>1996-03</c:v>
                </c:pt>
                <c:pt idx="231">
                  <c:v>1996-04</c:v>
                </c:pt>
                <c:pt idx="232">
                  <c:v>1996-05</c:v>
                </c:pt>
                <c:pt idx="233">
                  <c:v>1996-06</c:v>
                </c:pt>
                <c:pt idx="234">
                  <c:v>1996-07</c:v>
                </c:pt>
                <c:pt idx="235">
                  <c:v>1996-08</c:v>
                </c:pt>
                <c:pt idx="236">
                  <c:v>1996-09</c:v>
                </c:pt>
                <c:pt idx="237">
                  <c:v>1996-10</c:v>
                </c:pt>
                <c:pt idx="238">
                  <c:v>1996-11</c:v>
                </c:pt>
                <c:pt idx="239">
                  <c:v>1996-12</c:v>
                </c:pt>
                <c:pt idx="240">
                  <c:v>1997-01</c:v>
                </c:pt>
                <c:pt idx="241">
                  <c:v>1997-02</c:v>
                </c:pt>
                <c:pt idx="242">
                  <c:v>1997-03</c:v>
                </c:pt>
                <c:pt idx="243">
                  <c:v>1997-04</c:v>
                </c:pt>
                <c:pt idx="244">
                  <c:v>1997-05</c:v>
                </c:pt>
                <c:pt idx="245">
                  <c:v>1997-06</c:v>
                </c:pt>
                <c:pt idx="246">
                  <c:v>1997-07</c:v>
                </c:pt>
                <c:pt idx="247">
                  <c:v>1997-08</c:v>
                </c:pt>
                <c:pt idx="248">
                  <c:v>1997-09</c:v>
                </c:pt>
                <c:pt idx="249">
                  <c:v>1997-10</c:v>
                </c:pt>
                <c:pt idx="250">
                  <c:v>1997-11</c:v>
                </c:pt>
                <c:pt idx="251">
                  <c:v>1997-12</c:v>
                </c:pt>
                <c:pt idx="252">
                  <c:v>1998-01</c:v>
                </c:pt>
                <c:pt idx="253">
                  <c:v>1998-02</c:v>
                </c:pt>
                <c:pt idx="254">
                  <c:v>1998-03</c:v>
                </c:pt>
                <c:pt idx="255">
                  <c:v>1998-04</c:v>
                </c:pt>
                <c:pt idx="256">
                  <c:v>1998-05</c:v>
                </c:pt>
                <c:pt idx="257">
                  <c:v>1998-06</c:v>
                </c:pt>
                <c:pt idx="258">
                  <c:v>1998-07</c:v>
                </c:pt>
                <c:pt idx="259">
                  <c:v>1998-08</c:v>
                </c:pt>
                <c:pt idx="260">
                  <c:v>1998-09</c:v>
                </c:pt>
                <c:pt idx="261">
                  <c:v>1998-10</c:v>
                </c:pt>
                <c:pt idx="262">
                  <c:v>1998-11</c:v>
                </c:pt>
                <c:pt idx="263">
                  <c:v>1998-12</c:v>
                </c:pt>
                <c:pt idx="264">
                  <c:v>1999-01</c:v>
                </c:pt>
                <c:pt idx="265">
                  <c:v>1999-02</c:v>
                </c:pt>
                <c:pt idx="266">
                  <c:v>1999-03</c:v>
                </c:pt>
                <c:pt idx="267">
                  <c:v>1999-04</c:v>
                </c:pt>
                <c:pt idx="268">
                  <c:v>1999-05</c:v>
                </c:pt>
                <c:pt idx="269">
                  <c:v>1999-06</c:v>
                </c:pt>
                <c:pt idx="270">
                  <c:v>1999-07</c:v>
                </c:pt>
                <c:pt idx="271">
                  <c:v>1999-08</c:v>
                </c:pt>
                <c:pt idx="272">
                  <c:v>1999-09</c:v>
                </c:pt>
                <c:pt idx="273">
                  <c:v>1999-10</c:v>
                </c:pt>
                <c:pt idx="274">
                  <c:v>1999-11</c:v>
                </c:pt>
                <c:pt idx="275">
                  <c:v>1999-12</c:v>
                </c:pt>
                <c:pt idx="276">
                  <c:v>2000-01</c:v>
                </c:pt>
                <c:pt idx="277">
                  <c:v>2000-02</c:v>
                </c:pt>
                <c:pt idx="278">
                  <c:v>2000-03</c:v>
                </c:pt>
                <c:pt idx="279">
                  <c:v>2000-04</c:v>
                </c:pt>
                <c:pt idx="280">
                  <c:v>2000-05</c:v>
                </c:pt>
                <c:pt idx="281">
                  <c:v>2000-06</c:v>
                </c:pt>
                <c:pt idx="282">
                  <c:v>2000-07</c:v>
                </c:pt>
                <c:pt idx="283">
                  <c:v>2000-08</c:v>
                </c:pt>
                <c:pt idx="284">
                  <c:v>2000-09</c:v>
                </c:pt>
                <c:pt idx="285">
                  <c:v>2000-10</c:v>
                </c:pt>
                <c:pt idx="286">
                  <c:v>2000-11</c:v>
                </c:pt>
                <c:pt idx="287">
                  <c:v>2000-12</c:v>
                </c:pt>
                <c:pt idx="288">
                  <c:v>2001-01</c:v>
                </c:pt>
                <c:pt idx="289">
                  <c:v>2001-02</c:v>
                </c:pt>
                <c:pt idx="290">
                  <c:v>2001-03</c:v>
                </c:pt>
                <c:pt idx="291">
                  <c:v>2001-04</c:v>
                </c:pt>
                <c:pt idx="292">
                  <c:v>2001-05</c:v>
                </c:pt>
                <c:pt idx="293">
                  <c:v>2001-06</c:v>
                </c:pt>
                <c:pt idx="294">
                  <c:v>2001-07</c:v>
                </c:pt>
                <c:pt idx="295">
                  <c:v>2001-08</c:v>
                </c:pt>
                <c:pt idx="296">
                  <c:v>2001-09</c:v>
                </c:pt>
                <c:pt idx="297">
                  <c:v>2001-10</c:v>
                </c:pt>
                <c:pt idx="298">
                  <c:v>2001-11</c:v>
                </c:pt>
                <c:pt idx="299">
                  <c:v>2001-12</c:v>
                </c:pt>
                <c:pt idx="300">
                  <c:v>2002-01</c:v>
                </c:pt>
                <c:pt idx="301">
                  <c:v>2002-02</c:v>
                </c:pt>
                <c:pt idx="302">
                  <c:v>2002-03</c:v>
                </c:pt>
                <c:pt idx="303">
                  <c:v>2002-04</c:v>
                </c:pt>
                <c:pt idx="304">
                  <c:v>2002-05</c:v>
                </c:pt>
                <c:pt idx="305">
                  <c:v>2002-06</c:v>
                </c:pt>
                <c:pt idx="306">
                  <c:v>2002-07</c:v>
                </c:pt>
                <c:pt idx="307">
                  <c:v>2002-08</c:v>
                </c:pt>
                <c:pt idx="308">
                  <c:v>2002-09</c:v>
                </c:pt>
                <c:pt idx="309">
                  <c:v>2002-10</c:v>
                </c:pt>
                <c:pt idx="310">
                  <c:v>2002-11</c:v>
                </c:pt>
                <c:pt idx="311">
                  <c:v>2002-12</c:v>
                </c:pt>
                <c:pt idx="312">
                  <c:v>2003-01</c:v>
                </c:pt>
                <c:pt idx="313">
                  <c:v>2003-02</c:v>
                </c:pt>
                <c:pt idx="314">
                  <c:v>2003-03</c:v>
                </c:pt>
                <c:pt idx="315">
                  <c:v>2003-04</c:v>
                </c:pt>
                <c:pt idx="316">
                  <c:v>2003-05</c:v>
                </c:pt>
                <c:pt idx="317">
                  <c:v>2003-06</c:v>
                </c:pt>
                <c:pt idx="318">
                  <c:v>2003-07</c:v>
                </c:pt>
                <c:pt idx="319">
                  <c:v>2003-08</c:v>
                </c:pt>
                <c:pt idx="320">
                  <c:v>2003-09</c:v>
                </c:pt>
                <c:pt idx="321">
                  <c:v>2003-10</c:v>
                </c:pt>
                <c:pt idx="322">
                  <c:v>2003-11</c:v>
                </c:pt>
                <c:pt idx="323">
                  <c:v>2003-12</c:v>
                </c:pt>
                <c:pt idx="324">
                  <c:v>2004-01</c:v>
                </c:pt>
                <c:pt idx="325">
                  <c:v>2004-02</c:v>
                </c:pt>
                <c:pt idx="326">
                  <c:v>2004-03</c:v>
                </c:pt>
                <c:pt idx="327">
                  <c:v>2004-04</c:v>
                </c:pt>
                <c:pt idx="328">
                  <c:v>2004-05</c:v>
                </c:pt>
                <c:pt idx="329">
                  <c:v>2004-06</c:v>
                </c:pt>
                <c:pt idx="330">
                  <c:v>2004-07</c:v>
                </c:pt>
                <c:pt idx="331">
                  <c:v>2004-08</c:v>
                </c:pt>
                <c:pt idx="332">
                  <c:v>2004-09</c:v>
                </c:pt>
                <c:pt idx="333">
                  <c:v>2004-10</c:v>
                </c:pt>
                <c:pt idx="334">
                  <c:v>2004-11</c:v>
                </c:pt>
                <c:pt idx="335">
                  <c:v>2004-12</c:v>
                </c:pt>
                <c:pt idx="336">
                  <c:v>2005-01</c:v>
                </c:pt>
                <c:pt idx="337">
                  <c:v>2005-02</c:v>
                </c:pt>
                <c:pt idx="338">
                  <c:v>2005-03</c:v>
                </c:pt>
                <c:pt idx="339">
                  <c:v>2005-04</c:v>
                </c:pt>
                <c:pt idx="340">
                  <c:v>2005-05</c:v>
                </c:pt>
                <c:pt idx="341">
                  <c:v>2005-06</c:v>
                </c:pt>
                <c:pt idx="342">
                  <c:v>2005-07</c:v>
                </c:pt>
                <c:pt idx="343">
                  <c:v>2005-08</c:v>
                </c:pt>
                <c:pt idx="344">
                  <c:v>2005-09</c:v>
                </c:pt>
                <c:pt idx="345">
                  <c:v>2005-10</c:v>
                </c:pt>
                <c:pt idx="346">
                  <c:v>2005-11</c:v>
                </c:pt>
                <c:pt idx="347">
                  <c:v>2005-12</c:v>
                </c:pt>
                <c:pt idx="348">
                  <c:v>2006-01</c:v>
                </c:pt>
                <c:pt idx="349">
                  <c:v>2006-02</c:v>
                </c:pt>
                <c:pt idx="350">
                  <c:v>2006-03</c:v>
                </c:pt>
                <c:pt idx="351">
                  <c:v>2006-04</c:v>
                </c:pt>
                <c:pt idx="352">
                  <c:v>2006-05</c:v>
                </c:pt>
                <c:pt idx="353">
                  <c:v>2006-06</c:v>
                </c:pt>
                <c:pt idx="354">
                  <c:v>2006-07</c:v>
                </c:pt>
                <c:pt idx="355">
                  <c:v>2006-08</c:v>
                </c:pt>
                <c:pt idx="356">
                  <c:v>2006-09</c:v>
                </c:pt>
                <c:pt idx="357">
                  <c:v>2006-10</c:v>
                </c:pt>
                <c:pt idx="358">
                  <c:v>2006-11</c:v>
                </c:pt>
                <c:pt idx="359">
                  <c:v>2006-12</c:v>
                </c:pt>
                <c:pt idx="360">
                  <c:v>2007-01</c:v>
                </c:pt>
                <c:pt idx="361">
                  <c:v>2007-02</c:v>
                </c:pt>
                <c:pt idx="362">
                  <c:v>2007-03</c:v>
                </c:pt>
                <c:pt idx="363">
                  <c:v>2007-04</c:v>
                </c:pt>
                <c:pt idx="364">
                  <c:v>2007-05</c:v>
                </c:pt>
                <c:pt idx="365">
                  <c:v>2007-06</c:v>
                </c:pt>
                <c:pt idx="366">
                  <c:v>2007-07</c:v>
                </c:pt>
                <c:pt idx="367">
                  <c:v>2007-08</c:v>
                </c:pt>
                <c:pt idx="368">
                  <c:v>2007-09</c:v>
                </c:pt>
                <c:pt idx="369">
                  <c:v>2007-10</c:v>
                </c:pt>
                <c:pt idx="370">
                  <c:v>2007-11</c:v>
                </c:pt>
                <c:pt idx="371">
                  <c:v>2007-12</c:v>
                </c:pt>
                <c:pt idx="372">
                  <c:v>2008-01</c:v>
                </c:pt>
                <c:pt idx="373">
                  <c:v>2008-02</c:v>
                </c:pt>
                <c:pt idx="374">
                  <c:v>2008-03</c:v>
                </c:pt>
                <c:pt idx="375">
                  <c:v>2008-04</c:v>
                </c:pt>
                <c:pt idx="376">
                  <c:v>2008-05</c:v>
                </c:pt>
                <c:pt idx="377">
                  <c:v>2008-06</c:v>
                </c:pt>
                <c:pt idx="378">
                  <c:v>2008-07</c:v>
                </c:pt>
                <c:pt idx="379">
                  <c:v>2008-08</c:v>
                </c:pt>
                <c:pt idx="380">
                  <c:v>2008-09</c:v>
                </c:pt>
                <c:pt idx="381">
                  <c:v>2008-10</c:v>
                </c:pt>
                <c:pt idx="382">
                  <c:v>2008-11</c:v>
                </c:pt>
                <c:pt idx="383">
                  <c:v>2008-12</c:v>
                </c:pt>
                <c:pt idx="384">
                  <c:v>2009-01</c:v>
                </c:pt>
                <c:pt idx="385">
                  <c:v>2009-02</c:v>
                </c:pt>
                <c:pt idx="386">
                  <c:v>2009-03</c:v>
                </c:pt>
                <c:pt idx="387">
                  <c:v>2009-04</c:v>
                </c:pt>
                <c:pt idx="388">
                  <c:v>2009-05</c:v>
                </c:pt>
                <c:pt idx="389">
                  <c:v>2009-06</c:v>
                </c:pt>
                <c:pt idx="390">
                  <c:v>2009-07</c:v>
                </c:pt>
                <c:pt idx="391">
                  <c:v>2009-08</c:v>
                </c:pt>
                <c:pt idx="392">
                  <c:v>2009-09</c:v>
                </c:pt>
                <c:pt idx="393">
                  <c:v>2009-10</c:v>
                </c:pt>
                <c:pt idx="394">
                  <c:v>2009-11</c:v>
                </c:pt>
                <c:pt idx="395">
                  <c:v>2009-12</c:v>
                </c:pt>
                <c:pt idx="396">
                  <c:v>2010-01</c:v>
                </c:pt>
                <c:pt idx="397">
                  <c:v>2010-02</c:v>
                </c:pt>
                <c:pt idx="398">
                  <c:v>2010-03</c:v>
                </c:pt>
                <c:pt idx="399">
                  <c:v>2010-04</c:v>
                </c:pt>
                <c:pt idx="400">
                  <c:v>2010-05</c:v>
                </c:pt>
                <c:pt idx="401">
                  <c:v>2010-06</c:v>
                </c:pt>
                <c:pt idx="402">
                  <c:v>2010-07</c:v>
                </c:pt>
                <c:pt idx="403">
                  <c:v>2010-08</c:v>
                </c:pt>
                <c:pt idx="404">
                  <c:v>2010-09</c:v>
                </c:pt>
                <c:pt idx="405">
                  <c:v>2010-10</c:v>
                </c:pt>
                <c:pt idx="406">
                  <c:v>2010-11</c:v>
                </c:pt>
                <c:pt idx="407">
                  <c:v>2010-12</c:v>
                </c:pt>
                <c:pt idx="408">
                  <c:v>2011-01</c:v>
                </c:pt>
                <c:pt idx="409">
                  <c:v>2011-02</c:v>
                </c:pt>
                <c:pt idx="410">
                  <c:v>2011-03</c:v>
                </c:pt>
                <c:pt idx="411">
                  <c:v>2011-04</c:v>
                </c:pt>
                <c:pt idx="412">
                  <c:v>2011-05</c:v>
                </c:pt>
                <c:pt idx="413">
                  <c:v>2011-06</c:v>
                </c:pt>
                <c:pt idx="414">
                  <c:v>2011-07</c:v>
                </c:pt>
                <c:pt idx="415">
                  <c:v>2011-08</c:v>
                </c:pt>
                <c:pt idx="416">
                  <c:v>2011-09</c:v>
                </c:pt>
                <c:pt idx="417">
                  <c:v>2011-10</c:v>
                </c:pt>
                <c:pt idx="418">
                  <c:v>2011-11</c:v>
                </c:pt>
                <c:pt idx="419">
                  <c:v>2011-12</c:v>
                </c:pt>
                <c:pt idx="420">
                  <c:v>2012-01</c:v>
                </c:pt>
                <c:pt idx="421">
                  <c:v>2012-02</c:v>
                </c:pt>
                <c:pt idx="422">
                  <c:v>2012-03</c:v>
                </c:pt>
                <c:pt idx="423">
                  <c:v>2012-04</c:v>
                </c:pt>
                <c:pt idx="424">
                  <c:v>2012-05</c:v>
                </c:pt>
                <c:pt idx="425">
                  <c:v>2012-06</c:v>
                </c:pt>
                <c:pt idx="426">
                  <c:v>2012-07</c:v>
                </c:pt>
                <c:pt idx="427">
                  <c:v>2012-08</c:v>
                </c:pt>
                <c:pt idx="428">
                  <c:v>2012-09</c:v>
                </c:pt>
                <c:pt idx="429">
                  <c:v>2012-10</c:v>
                </c:pt>
                <c:pt idx="430">
                  <c:v>2012-11</c:v>
                </c:pt>
                <c:pt idx="431">
                  <c:v>2012-12</c:v>
                </c:pt>
                <c:pt idx="432">
                  <c:v>2013-01</c:v>
                </c:pt>
                <c:pt idx="433">
                  <c:v>2013-02</c:v>
                </c:pt>
                <c:pt idx="434">
                  <c:v>2013-03</c:v>
                </c:pt>
                <c:pt idx="435">
                  <c:v>2013-04</c:v>
                </c:pt>
                <c:pt idx="436">
                  <c:v>2013-05</c:v>
                </c:pt>
                <c:pt idx="437">
                  <c:v>2013-06</c:v>
                </c:pt>
                <c:pt idx="438">
                  <c:v>2013-07</c:v>
                </c:pt>
                <c:pt idx="439">
                  <c:v>2013-08</c:v>
                </c:pt>
                <c:pt idx="440">
                  <c:v>2013-09</c:v>
                </c:pt>
                <c:pt idx="441">
                  <c:v>2013-10</c:v>
                </c:pt>
                <c:pt idx="442">
                  <c:v>2013-11</c:v>
                </c:pt>
                <c:pt idx="443">
                  <c:v>2013-12</c:v>
                </c:pt>
                <c:pt idx="444">
                  <c:v>2014-01</c:v>
                </c:pt>
                <c:pt idx="445">
                  <c:v>2014-02</c:v>
                </c:pt>
                <c:pt idx="446">
                  <c:v>2014-03</c:v>
                </c:pt>
                <c:pt idx="447">
                  <c:v>2014-04</c:v>
                </c:pt>
                <c:pt idx="448">
                  <c:v>2014-05</c:v>
                </c:pt>
                <c:pt idx="449">
                  <c:v>2014-06</c:v>
                </c:pt>
                <c:pt idx="450">
                  <c:v>2014-07</c:v>
                </c:pt>
                <c:pt idx="451">
                  <c:v>2014-08</c:v>
                </c:pt>
                <c:pt idx="452">
                  <c:v>2014-09</c:v>
                </c:pt>
                <c:pt idx="453">
                  <c:v>2014-10</c:v>
                </c:pt>
                <c:pt idx="454">
                  <c:v>2014-11</c:v>
                </c:pt>
                <c:pt idx="455">
                  <c:v>2014-12</c:v>
                </c:pt>
                <c:pt idx="456">
                  <c:v>2015-01</c:v>
                </c:pt>
                <c:pt idx="457">
                  <c:v>2015-02</c:v>
                </c:pt>
                <c:pt idx="458">
                  <c:v>2015-03</c:v>
                </c:pt>
                <c:pt idx="459">
                  <c:v>2015-04</c:v>
                </c:pt>
                <c:pt idx="460">
                  <c:v>2015-05</c:v>
                </c:pt>
                <c:pt idx="461">
                  <c:v>2015-06</c:v>
                </c:pt>
                <c:pt idx="462">
                  <c:v>2015-07</c:v>
                </c:pt>
                <c:pt idx="463">
                  <c:v>2015-08</c:v>
                </c:pt>
                <c:pt idx="464">
                  <c:v>2015-09</c:v>
                </c:pt>
                <c:pt idx="465">
                  <c:v>2015-10</c:v>
                </c:pt>
                <c:pt idx="466">
                  <c:v>2015-11</c:v>
                </c:pt>
                <c:pt idx="467">
                  <c:v>2015-12</c:v>
                </c:pt>
                <c:pt idx="468">
                  <c:v>2016-01</c:v>
                </c:pt>
                <c:pt idx="469">
                  <c:v>2016-02</c:v>
                </c:pt>
                <c:pt idx="470">
                  <c:v>2016-03</c:v>
                </c:pt>
                <c:pt idx="471">
                  <c:v>2016-04</c:v>
                </c:pt>
                <c:pt idx="472">
                  <c:v>2016-05</c:v>
                </c:pt>
                <c:pt idx="473">
                  <c:v>2016-06</c:v>
                </c:pt>
                <c:pt idx="474">
                  <c:v>2016-07</c:v>
                </c:pt>
                <c:pt idx="475">
                  <c:v>2016-08</c:v>
                </c:pt>
                <c:pt idx="476">
                  <c:v>2016-09</c:v>
                </c:pt>
                <c:pt idx="477">
                  <c:v>2016-10</c:v>
                </c:pt>
                <c:pt idx="478">
                  <c:v>2016-11</c:v>
                </c:pt>
                <c:pt idx="479">
                  <c:v>2016-12</c:v>
                </c:pt>
                <c:pt idx="480">
                  <c:v>2017-01</c:v>
                </c:pt>
                <c:pt idx="481">
                  <c:v>2017-02</c:v>
                </c:pt>
                <c:pt idx="482">
                  <c:v>2017-03</c:v>
                </c:pt>
                <c:pt idx="483">
                  <c:v>2017-04</c:v>
                </c:pt>
                <c:pt idx="484">
                  <c:v>2017-05</c:v>
                </c:pt>
                <c:pt idx="485">
                  <c:v>2017-06</c:v>
                </c:pt>
                <c:pt idx="486">
                  <c:v>2017-07</c:v>
                </c:pt>
                <c:pt idx="487">
                  <c:v>2017-08</c:v>
                </c:pt>
                <c:pt idx="488">
                  <c:v>2017-09</c:v>
                </c:pt>
                <c:pt idx="489">
                  <c:v>2017-10</c:v>
                </c:pt>
                <c:pt idx="490">
                  <c:v>2017-11</c:v>
                </c:pt>
                <c:pt idx="491">
                  <c:v>2017-12</c:v>
                </c:pt>
                <c:pt idx="492">
                  <c:v>2018-01</c:v>
                </c:pt>
                <c:pt idx="493">
                  <c:v>2018-02</c:v>
                </c:pt>
                <c:pt idx="494">
                  <c:v>2018-03</c:v>
                </c:pt>
                <c:pt idx="495">
                  <c:v>2018-04</c:v>
                </c:pt>
                <c:pt idx="496">
                  <c:v>2018-05</c:v>
                </c:pt>
                <c:pt idx="497">
                  <c:v>2018-06</c:v>
                </c:pt>
                <c:pt idx="498">
                  <c:v>2018-07</c:v>
                </c:pt>
                <c:pt idx="499">
                  <c:v>2018-08</c:v>
                </c:pt>
                <c:pt idx="500">
                  <c:v>2018-09</c:v>
                </c:pt>
                <c:pt idx="501">
                  <c:v>2018-10</c:v>
                </c:pt>
                <c:pt idx="502">
                  <c:v>2018-11</c:v>
                </c:pt>
                <c:pt idx="503">
                  <c:v>2018-12</c:v>
                </c:pt>
                <c:pt idx="504">
                  <c:v>2019-01</c:v>
                </c:pt>
                <c:pt idx="505">
                  <c:v>2019-02</c:v>
                </c:pt>
                <c:pt idx="506">
                  <c:v>2019-03</c:v>
                </c:pt>
                <c:pt idx="507">
                  <c:v>2019-04</c:v>
                </c:pt>
                <c:pt idx="508">
                  <c:v>2019-05</c:v>
                </c:pt>
                <c:pt idx="509">
                  <c:v>2019-06</c:v>
                </c:pt>
                <c:pt idx="510">
                  <c:v>2019-07</c:v>
                </c:pt>
                <c:pt idx="511">
                  <c:v>2019-08</c:v>
                </c:pt>
                <c:pt idx="512">
                  <c:v>2019-09</c:v>
                </c:pt>
                <c:pt idx="513">
                  <c:v>2019-10</c:v>
                </c:pt>
                <c:pt idx="514">
                  <c:v>2019-11</c:v>
                </c:pt>
                <c:pt idx="515">
                  <c:v>2019-12</c:v>
                </c:pt>
                <c:pt idx="516">
                  <c:v>2020-01</c:v>
                </c:pt>
                <c:pt idx="517">
                  <c:v>2020-02</c:v>
                </c:pt>
                <c:pt idx="518">
                  <c:v>2020-03</c:v>
                </c:pt>
                <c:pt idx="519">
                  <c:v>2020-04</c:v>
                </c:pt>
                <c:pt idx="520">
                  <c:v>2020-05</c:v>
                </c:pt>
                <c:pt idx="521">
                  <c:v>2020-06</c:v>
                </c:pt>
                <c:pt idx="522">
                  <c:v>2020-07</c:v>
                </c:pt>
                <c:pt idx="523">
                  <c:v>2020-08</c:v>
                </c:pt>
                <c:pt idx="524">
                  <c:v>2020-09</c:v>
                </c:pt>
                <c:pt idx="525">
                  <c:v>2020-10</c:v>
                </c:pt>
                <c:pt idx="526">
                  <c:v>2020-11</c:v>
                </c:pt>
                <c:pt idx="527">
                  <c:v>2020-12</c:v>
                </c:pt>
                <c:pt idx="528">
                  <c:v>2021-01</c:v>
                </c:pt>
                <c:pt idx="529">
                  <c:v>2021-02</c:v>
                </c:pt>
                <c:pt idx="530">
                  <c:v>2021-03</c:v>
                </c:pt>
                <c:pt idx="531">
                  <c:v>2021-04</c:v>
                </c:pt>
                <c:pt idx="532">
                  <c:v>2021-05</c:v>
                </c:pt>
                <c:pt idx="533">
                  <c:v>2021-06</c:v>
                </c:pt>
                <c:pt idx="534">
                  <c:v>2021-07</c:v>
                </c:pt>
                <c:pt idx="535">
                  <c:v>2021-08</c:v>
                </c:pt>
                <c:pt idx="536">
                  <c:v>2021-09</c:v>
                </c:pt>
                <c:pt idx="537">
                  <c:v>2021-10</c:v>
                </c:pt>
                <c:pt idx="538">
                  <c:v>2021-11</c:v>
                </c:pt>
                <c:pt idx="539">
                  <c:v>2021-12</c:v>
                </c:pt>
                <c:pt idx="540">
                  <c:v>2022-01</c:v>
                </c:pt>
                <c:pt idx="541">
                  <c:v>2022-02</c:v>
                </c:pt>
                <c:pt idx="542">
                  <c:v>2022-03</c:v>
                </c:pt>
                <c:pt idx="543">
                  <c:v>2022-04</c:v>
                </c:pt>
                <c:pt idx="544">
                  <c:v>2022-05</c:v>
                </c:pt>
                <c:pt idx="545">
                  <c:v>2022-06</c:v>
                </c:pt>
                <c:pt idx="546">
                  <c:v>2022-07</c:v>
                </c:pt>
                <c:pt idx="547">
                  <c:v>2022-08</c:v>
                </c:pt>
                <c:pt idx="548">
                  <c:v>2022-09</c:v>
                </c:pt>
                <c:pt idx="549">
                  <c:v>2022-10</c:v>
                </c:pt>
                <c:pt idx="550">
                  <c:v>2022-11</c:v>
                </c:pt>
                <c:pt idx="551">
                  <c:v>2022-12</c:v>
                </c:pt>
                <c:pt idx="552">
                  <c:v>2023-01</c:v>
                </c:pt>
                <c:pt idx="553">
                  <c:v>2023-02</c:v>
                </c:pt>
                <c:pt idx="554">
                  <c:v>2023-03</c:v>
                </c:pt>
                <c:pt idx="555">
                  <c:v>2023-04</c:v>
                </c:pt>
                <c:pt idx="556">
                  <c:v>2023-05</c:v>
                </c:pt>
                <c:pt idx="557">
                  <c:v>2023-06</c:v>
                </c:pt>
                <c:pt idx="558">
                  <c:v>2023-07</c:v>
                </c:pt>
                <c:pt idx="559">
                  <c:v>2023-08</c:v>
                </c:pt>
                <c:pt idx="560">
                  <c:v>2023-09</c:v>
                </c:pt>
                <c:pt idx="561">
                  <c:v>2023-10</c:v>
                </c:pt>
                <c:pt idx="562">
                  <c:v>2023-11</c:v>
                </c:pt>
                <c:pt idx="563">
                  <c:v>2023-12</c:v>
                </c:pt>
                <c:pt idx="564">
                  <c:v>2024-01</c:v>
                </c:pt>
                <c:pt idx="565">
                  <c:v>2024-02</c:v>
                </c:pt>
                <c:pt idx="566">
                  <c:v>2024-03</c:v>
                </c:pt>
                <c:pt idx="567">
                  <c:v>2024-04</c:v>
                </c:pt>
                <c:pt idx="568">
                  <c:v>2024-05</c:v>
                </c:pt>
                <c:pt idx="569">
                  <c:v>2024-06</c:v>
                </c:pt>
                <c:pt idx="570">
                  <c:v>2024-07</c:v>
                </c:pt>
                <c:pt idx="571">
                  <c:v>2024-08</c:v>
                </c:pt>
              </c:strCache>
            </c:strRef>
          </c:cat>
          <c:val>
            <c:numRef>
              <c:f>'[Basisfile Zinsen.xlsx]Zinsreihen'!$B$2:$B$573</c:f>
              <c:numCache>
                <c:formatCode>General</c:formatCode>
                <c:ptCount val="572"/>
                <c:pt idx="0">
                  <c:v>5.54</c:v>
                </c:pt>
                <c:pt idx="1">
                  <c:v>5.54</c:v>
                </c:pt>
                <c:pt idx="2">
                  <c:v>5.25</c:v>
                </c:pt>
                <c:pt idx="3">
                  <c:v>5.17</c:v>
                </c:pt>
                <c:pt idx="4">
                  <c:v>5.17</c:v>
                </c:pt>
                <c:pt idx="5">
                  <c:v>5.17</c:v>
                </c:pt>
                <c:pt idx="6">
                  <c:v>5.0599999999999996</c:v>
                </c:pt>
                <c:pt idx="7">
                  <c:v>5.0599999999999996</c:v>
                </c:pt>
                <c:pt idx="8">
                  <c:v>5.0599999999999996</c:v>
                </c:pt>
                <c:pt idx="9">
                  <c:v>5.04</c:v>
                </c:pt>
                <c:pt idx="10">
                  <c:v>5.04</c:v>
                </c:pt>
                <c:pt idx="11">
                  <c:v>5.04</c:v>
                </c:pt>
                <c:pt idx="12">
                  <c:v>5</c:v>
                </c:pt>
                <c:pt idx="13">
                  <c:v>4.91</c:v>
                </c:pt>
                <c:pt idx="14">
                  <c:v>4.7</c:v>
                </c:pt>
                <c:pt idx="15">
                  <c:v>4.5999999999999996</c:v>
                </c:pt>
                <c:pt idx="16">
                  <c:v>4.5999999999999996</c:v>
                </c:pt>
                <c:pt idx="17">
                  <c:v>4.5999999999999996</c:v>
                </c:pt>
                <c:pt idx="18">
                  <c:v>4.54</c:v>
                </c:pt>
                <c:pt idx="19">
                  <c:v>4.5199999999999996</c:v>
                </c:pt>
                <c:pt idx="20">
                  <c:v>4.5199999999999996</c:v>
                </c:pt>
                <c:pt idx="21">
                  <c:v>4.38</c:v>
                </c:pt>
                <c:pt idx="22">
                  <c:v>4.3099999999999996</c:v>
                </c:pt>
                <c:pt idx="23">
                  <c:v>4.3099999999999996</c:v>
                </c:pt>
                <c:pt idx="24">
                  <c:v>4.2300000000000004</c:v>
                </c:pt>
                <c:pt idx="25">
                  <c:v>4.2300000000000004</c:v>
                </c:pt>
                <c:pt idx="26">
                  <c:v>4.13</c:v>
                </c:pt>
                <c:pt idx="27">
                  <c:v>4.04</c:v>
                </c:pt>
                <c:pt idx="28">
                  <c:v>4.04</c:v>
                </c:pt>
                <c:pt idx="29">
                  <c:v>4.04</c:v>
                </c:pt>
                <c:pt idx="30">
                  <c:v>4.0199999999999996</c:v>
                </c:pt>
                <c:pt idx="31">
                  <c:v>4.0199999999999996</c:v>
                </c:pt>
                <c:pt idx="32">
                  <c:v>4.0199999999999996</c:v>
                </c:pt>
                <c:pt idx="33">
                  <c:v>4.0199999999999996</c:v>
                </c:pt>
                <c:pt idx="34">
                  <c:v>4.0199999999999996</c:v>
                </c:pt>
                <c:pt idx="35">
                  <c:v>4.0199999999999996</c:v>
                </c:pt>
                <c:pt idx="36">
                  <c:v>4</c:v>
                </c:pt>
                <c:pt idx="37">
                  <c:v>4.1399999999999997</c:v>
                </c:pt>
                <c:pt idx="38">
                  <c:v>4.1399999999999997</c:v>
                </c:pt>
                <c:pt idx="39">
                  <c:v>4.28</c:v>
                </c:pt>
                <c:pt idx="40">
                  <c:v>4.45</c:v>
                </c:pt>
                <c:pt idx="41">
                  <c:v>4.45</c:v>
                </c:pt>
                <c:pt idx="42">
                  <c:v>4.4800000000000004</c:v>
                </c:pt>
                <c:pt idx="43">
                  <c:v>4.4800000000000004</c:v>
                </c:pt>
                <c:pt idx="44">
                  <c:v>4.4800000000000004</c:v>
                </c:pt>
                <c:pt idx="45">
                  <c:v>4.6500000000000004</c:v>
                </c:pt>
                <c:pt idx="46">
                  <c:v>4.66</c:v>
                </c:pt>
                <c:pt idx="47">
                  <c:v>4.7</c:v>
                </c:pt>
                <c:pt idx="48">
                  <c:v>4.7300000000000004</c:v>
                </c:pt>
                <c:pt idx="49">
                  <c:v>4.7300000000000004</c:v>
                </c:pt>
                <c:pt idx="50">
                  <c:v>4.97</c:v>
                </c:pt>
                <c:pt idx="51">
                  <c:v>5.15</c:v>
                </c:pt>
                <c:pt idx="52">
                  <c:v>5.39</c:v>
                </c:pt>
                <c:pt idx="53">
                  <c:v>5.44</c:v>
                </c:pt>
                <c:pt idx="54">
                  <c:v>5.66</c:v>
                </c:pt>
                <c:pt idx="55">
                  <c:v>5.78</c:v>
                </c:pt>
                <c:pt idx="56">
                  <c:v>5.84</c:v>
                </c:pt>
                <c:pt idx="57">
                  <c:v>6.19</c:v>
                </c:pt>
                <c:pt idx="58">
                  <c:v>6.39</c:v>
                </c:pt>
                <c:pt idx="59">
                  <c:v>6.45</c:v>
                </c:pt>
                <c:pt idx="60">
                  <c:v>6.52</c:v>
                </c:pt>
                <c:pt idx="61">
                  <c:v>6.52</c:v>
                </c:pt>
                <c:pt idx="62">
                  <c:v>6.52</c:v>
                </c:pt>
                <c:pt idx="63">
                  <c:v>6.48</c:v>
                </c:pt>
                <c:pt idx="64">
                  <c:v>6.43</c:v>
                </c:pt>
                <c:pt idx="65">
                  <c:v>6.31</c:v>
                </c:pt>
                <c:pt idx="66">
                  <c:v>5.99</c:v>
                </c:pt>
                <c:pt idx="67">
                  <c:v>5.99</c:v>
                </c:pt>
                <c:pt idx="68">
                  <c:v>6</c:v>
                </c:pt>
                <c:pt idx="69">
                  <c:v>6</c:v>
                </c:pt>
                <c:pt idx="70">
                  <c:v>6</c:v>
                </c:pt>
                <c:pt idx="71">
                  <c:v>5.92</c:v>
                </c:pt>
                <c:pt idx="72">
                  <c:v>5.64</c:v>
                </c:pt>
                <c:pt idx="73">
                  <c:v>5.59</c:v>
                </c:pt>
                <c:pt idx="74">
                  <c:v>5.59</c:v>
                </c:pt>
                <c:pt idx="75">
                  <c:v>5.49</c:v>
                </c:pt>
                <c:pt idx="76">
                  <c:v>5.49</c:v>
                </c:pt>
                <c:pt idx="77">
                  <c:v>5.49</c:v>
                </c:pt>
                <c:pt idx="78">
                  <c:v>5.49</c:v>
                </c:pt>
                <c:pt idx="79">
                  <c:v>5.49</c:v>
                </c:pt>
                <c:pt idx="80">
                  <c:v>5.49</c:v>
                </c:pt>
                <c:pt idx="81">
                  <c:v>5.49</c:v>
                </c:pt>
                <c:pt idx="82">
                  <c:v>5.49</c:v>
                </c:pt>
                <c:pt idx="83">
                  <c:v>5.49</c:v>
                </c:pt>
                <c:pt idx="84">
                  <c:v>5.49</c:v>
                </c:pt>
                <c:pt idx="85">
                  <c:v>5.49</c:v>
                </c:pt>
                <c:pt idx="86">
                  <c:v>5.49</c:v>
                </c:pt>
                <c:pt idx="87">
                  <c:v>5.49</c:v>
                </c:pt>
                <c:pt idx="88">
                  <c:v>5.49</c:v>
                </c:pt>
                <c:pt idx="89">
                  <c:v>5.49</c:v>
                </c:pt>
                <c:pt idx="90">
                  <c:v>5.49</c:v>
                </c:pt>
                <c:pt idx="91">
                  <c:v>5.49</c:v>
                </c:pt>
                <c:pt idx="92">
                  <c:v>5.49</c:v>
                </c:pt>
                <c:pt idx="93">
                  <c:v>5.49</c:v>
                </c:pt>
                <c:pt idx="94">
                  <c:v>5.49</c:v>
                </c:pt>
                <c:pt idx="95">
                  <c:v>5.49</c:v>
                </c:pt>
                <c:pt idx="96">
                  <c:v>5.49</c:v>
                </c:pt>
                <c:pt idx="97">
                  <c:v>5.49</c:v>
                </c:pt>
                <c:pt idx="98">
                  <c:v>5.49</c:v>
                </c:pt>
                <c:pt idx="99">
                  <c:v>5.49</c:v>
                </c:pt>
                <c:pt idx="100">
                  <c:v>5.49</c:v>
                </c:pt>
                <c:pt idx="101">
                  <c:v>5.49</c:v>
                </c:pt>
                <c:pt idx="102">
                  <c:v>5.49</c:v>
                </c:pt>
                <c:pt idx="103">
                  <c:v>5.49</c:v>
                </c:pt>
                <c:pt idx="104">
                  <c:v>5.49</c:v>
                </c:pt>
                <c:pt idx="105">
                  <c:v>5.49</c:v>
                </c:pt>
                <c:pt idx="106">
                  <c:v>5.49</c:v>
                </c:pt>
                <c:pt idx="107">
                  <c:v>5.49</c:v>
                </c:pt>
                <c:pt idx="108">
                  <c:v>5.49</c:v>
                </c:pt>
                <c:pt idx="109">
                  <c:v>5.49</c:v>
                </c:pt>
                <c:pt idx="110">
                  <c:v>5.49</c:v>
                </c:pt>
                <c:pt idx="111">
                  <c:v>5.49</c:v>
                </c:pt>
                <c:pt idx="112">
                  <c:v>5.47</c:v>
                </c:pt>
                <c:pt idx="113">
                  <c:v>5.47</c:v>
                </c:pt>
                <c:pt idx="114">
                  <c:v>5.47</c:v>
                </c:pt>
                <c:pt idx="115">
                  <c:v>5.47</c:v>
                </c:pt>
                <c:pt idx="116">
                  <c:v>5.47</c:v>
                </c:pt>
                <c:pt idx="117">
                  <c:v>5.47</c:v>
                </c:pt>
                <c:pt idx="118">
                  <c:v>5.47</c:v>
                </c:pt>
                <c:pt idx="119">
                  <c:v>5.27</c:v>
                </c:pt>
                <c:pt idx="120">
                  <c:v>5.25</c:v>
                </c:pt>
                <c:pt idx="121">
                  <c:v>5.25</c:v>
                </c:pt>
                <c:pt idx="122">
                  <c:v>5.24</c:v>
                </c:pt>
                <c:pt idx="123">
                  <c:v>5.24</c:v>
                </c:pt>
                <c:pt idx="124">
                  <c:v>5.23</c:v>
                </c:pt>
                <c:pt idx="125">
                  <c:v>5.23</c:v>
                </c:pt>
                <c:pt idx="126">
                  <c:v>5.23</c:v>
                </c:pt>
                <c:pt idx="127">
                  <c:v>5.23</c:v>
                </c:pt>
                <c:pt idx="128">
                  <c:v>5.23</c:v>
                </c:pt>
                <c:pt idx="129">
                  <c:v>5.23</c:v>
                </c:pt>
                <c:pt idx="130">
                  <c:v>5.23</c:v>
                </c:pt>
                <c:pt idx="131">
                  <c:v>5.23</c:v>
                </c:pt>
                <c:pt idx="132">
                  <c:v>5.23</c:v>
                </c:pt>
                <c:pt idx="133">
                  <c:v>5.23</c:v>
                </c:pt>
                <c:pt idx="134">
                  <c:v>5.23</c:v>
                </c:pt>
                <c:pt idx="135">
                  <c:v>5.23</c:v>
                </c:pt>
                <c:pt idx="136">
                  <c:v>5.0199999999999996</c:v>
                </c:pt>
                <c:pt idx="137">
                  <c:v>5</c:v>
                </c:pt>
                <c:pt idx="138">
                  <c:v>4.99</c:v>
                </c:pt>
                <c:pt idx="139">
                  <c:v>4.99</c:v>
                </c:pt>
                <c:pt idx="140">
                  <c:v>4.99</c:v>
                </c:pt>
                <c:pt idx="141">
                  <c:v>4.99</c:v>
                </c:pt>
                <c:pt idx="142">
                  <c:v>4.99</c:v>
                </c:pt>
                <c:pt idx="143">
                  <c:v>4.99</c:v>
                </c:pt>
                <c:pt idx="144">
                  <c:v>4.99</c:v>
                </c:pt>
                <c:pt idx="145">
                  <c:v>5.03</c:v>
                </c:pt>
                <c:pt idx="146">
                  <c:v>5.42</c:v>
                </c:pt>
                <c:pt idx="147">
                  <c:v>5.45</c:v>
                </c:pt>
                <c:pt idx="148">
                  <c:v>5.44</c:v>
                </c:pt>
                <c:pt idx="149">
                  <c:v>5.83</c:v>
                </c:pt>
                <c:pt idx="150">
                  <c:v>6.23</c:v>
                </c:pt>
                <c:pt idx="151">
                  <c:v>6.24</c:v>
                </c:pt>
                <c:pt idx="152">
                  <c:v>6.3</c:v>
                </c:pt>
                <c:pt idx="153">
                  <c:v>6.36</c:v>
                </c:pt>
                <c:pt idx="154">
                  <c:v>6.41</c:v>
                </c:pt>
                <c:pt idx="155">
                  <c:v>6.49</c:v>
                </c:pt>
                <c:pt idx="156">
                  <c:v>6.65</c:v>
                </c:pt>
                <c:pt idx="157">
                  <c:v>7.03</c:v>
                </c:pt>
                <c:pt idx="158">
                  <c:v>7.23</c:v>
                </c:pt>
                <c:pt idx="159">
                  <c:v>7.28</c:v>
                </c:pt>
                <c:pt idx="160">
                  <c:v>7.28</c:v>
                </c:pt>
                <c:pt idx="161">
                  <c:v>7.38</c:v>
                </c:pt>
                <c:pt idx="162">
                  <c:v>7.46</c:v>
                </c:pt>
                <c:pt idx="163">
                  <c:v>7.5</c:v>
                </c:pt>
                <c:pt idx="164">
                  <c:v>7.68</c:v>
                </c:pt>
                <c:pt idx="165">
                  <c:v>7.81</c:v>
                </c:pt>
                <c:pt idx="166">
                  <c:v>7.85</c:v>
                </c:pt>
                <c:pt idx="167">
                  <c:v>7.92</c:v>
                </c:pt>
                <c:pt idx="168">
                  <c:v>7.97</c:v>
                </c:pt>
                <c:pt idx="169">
                  <c:v>7.99</c:v>
                </c:pt>
                <c:pt idx="170">
                  <c:v>7.88</c:v>
                </c:pt>
                <c:pt idx="171">
                  <c:v>7.82</c:v>
                </c:pt>
                <c:pt idx="172">
                  <c:v>7.8</c:v>
                </c:pt>
                <c:pt idx="173">
                  <c:v>7.79</c:v>
                </c:pt>
                <c:pt idx="174">
                  <c:v>7.79</c:v>
                </c:pt>
                <c:pt idx="175">
                  <c:v>7.79</c:v>
                </c:pt>
                <c:pt idx="176">
                  <c:v>7.76</c:v>
                </c:pt>
                <c:pt idx="177">
                  <c:v>7.76</c:v>
                </c:pt>
                <c:pt idx="178">
                  <c:v>7.76</c:v>
                </c:pt>
                <c:pt idx="179">
                  <c:v>7.8</c:v>
                </c:pt>
                <c:pt idx="180">
                  <c:v>7.83</c:v>
                </c:pt>
                <c:pt idx="181">
                  <c:v>7.83</c:v>
                </c:pt>
                <c:pt idx="182">
                  <c:v>7.82</c:v>
                </c:pt>
                <c:pt idx="183">
                  <c:v>7.8</c:v>
                </c:pt>
                <c:pt idx="184">
                  <c:v>7.81</c:v>
                </c:pt>
                <c:pt idx="185">
                  <c:v>7.81</c:v>
                </c:pt>
                <c:pt idx="186">
                  <c:v>7.83</c:v>
                </c:pt>
                <c:pt idx="187">
                  <c:v>7.87</c:v>
                </c:pt>
                <c:pt idx="188">
                  <c:v>7.89</c:v>
                </c:pt>
                <c:pt idx="189">
                  <c:v>7.89</c:v>
                </c:pt>
                <c:pt idx="190">
                  <c:v>7.68</c:v>
                </c:pt>
                <c:pt idx="191">
                  <c:v>7.55</c:v>
                </c:pt>
                <c:pt idx="192">
                  <c:v>7.5</c:v>
                </c:pt>
                <c:pt idx="193">
                  <c:v>7.05</c:v>
                </c:pt>
                <c:pt idx="194">
                  <c:v>7.02</c:v>
                </c:pt>
                <c:pt idx="195">
                  <c:v>6.73</c:v>
                </c:pt>
                <c:pt idx="196">
                  <c:v>6.54</c:v>
                </c:pt>
                <c:pt idx="197">
                  <c:v>6.46</c:v>
                </c:pt>
                <c:pt idx="198">
                  <c:v>6.15</c:v>
                </c:pt>
                <c:pt idx="199">
                  <c:v>6.01</c:v>
                </c:pt>
                <c:pt idx="200">
                  <c:v>6.01</c:v>
                </c:pt>
                <c:pt idx="201">
                  <c:v>5.97</c:v>
                </c:pt>
                <c:pt idx="202">
                  <c:v>5.81</c:v>
                </c:pt>
                <c:pt idx="203">
                  <c:v>5.58</c:v>
                </c:pt>
                <c:pt idx="204">
                  <c:v>5.54</c:v>
                </c:pt>
                <c:pt idx="205">
                  <c:v>5.5</c:v>
                </c:pt>
                <c:pt idx="206">
                  <c:v>5.5</c:v>
                </c:pt>
                <c:pt idx="207">
                  <c:v>5.5</c:v>
                </c:pt>
                <c:pt idx="208">
                  <c:v>5.5</c:v>
                </c:pt>
                <c:pt idx="209">
                  <c:v>5.5</c:v>
                </c:pt>
                <c:pt idx="210">
                  <c:v>5.52</c:v>
                </c:pt>
                <c:pt idx="211">
                  <c:v>5.5</c:v>
                </c:pt>
                <c:pt idx="212">
                  <c:v>5.5</c:v>
                </c:pt>
                <c:pt idx="213">
                  <c:v>5.5</c:v>
                </c:pt>
                <c:pt idx="214">
                  <c:v>5.5</c:v>
                </c:pt>
                <c:pt idx="215">
                  <c:v>5.5</c:v>
                </c:pt>
                <c:pt idx="216">
                  <c:v>5.52</c:v>
                </c:pt>
                <c:pt idx="217">
                  <c:v>5.52</c:v>
                </c:pt>
                <c:pt idx="218">
                  <c:v>5.58</c:v>
                </c:pt>
                <c:pt idx="219">
                  <c:v>5.6</c:v>
                </c:pt>
                <c:pt idx="220">
                  <c:v>5.58</c:v>
                </c:pt>
                <c:pt idx="221">
                  <c:v>5.58</c:v>
                </c:pt>
                <c:pt idx="222">
                  <c:v>5.56</c:v>
                </c:pt>
                <c:pt idx="223">
                  <c:v>5.52</c:v>
                </c:pt>
                <c:pt idx="224">
                  <c:v>5.53</c:v>
                </c:pt>
                <c:pt idx="225">
                  <c:v>5.33</c:v>
                </c:pt>
                <c:pt idx="226">
                  <c:v>5.29</c:v>
                </c:pt>
                <c:pt idx="227">
                  <c:v>5.0999999999999996</c:v>
                </c:pt>
                <c:pt idx="228">
                  <c:v>5.03</c:v>
                </c:pt>
                <c:pt idx="229">
                  <c:v>5.01</c:v>
                </c:pt>
                <c:pt idx="230">
                  <c:v>5.0199999999999996</c:v>
                </c:pt>
                <c:pt idx="231">
                  <c:v>5</c:v>
                </c:pt>
                <c:pt idx="232">
                  <c:v>5</c:v>
                </c:pt>
                <c:pt idx="233">
                  <c:v>5</c:v>
                </c:pt>
                <c:pt idx="234">
                  <c:v>5</c:v>
                </c:pt>
                <c:pt idx="235">
                  <c:v>5</c:v>
                </c:pt>
                <c:pt idx="236">
                  <c:v>5</c:v>
                </c:pt>
                <c:pt idx="237">
                  <c:v>5</c:v>
                </c:pt>
                <c:pt idx="238">
                  <c:v>4.82</c:v>
                </c:pt>
                <c:pt idx="239">
                  <c:v>4.8</c:v>
                </c:pt>
                <c:pt idx="240">
                  <c:v>4.79</c:v>
                </c:pt>
                <c:pt idx="241">
                  <c:v>4.78</c:v>
                </c:pt>
                <c:pt idx="242">
                  <c:v>4.57</c:v>
                </c:pt>
                <c:pt idx="243">
                  <c:v>4.55</c:v>
                </c:pt>
                <c:pt idx="244">
                  <c:v>4.54</c:v>
                </c:pt>
                <c:pt idx="245">
                  <c:v>4.53</c:v>
                </c:pt>
                <c:pt idx="246">
                  <c:v>4.32</c:v>
                </c:pt>
                <c:pt idx="247">
                  <c:v>4.3099999999999996</c:v>
                </c:pt>
                <c:pt idx="248">
                  <c:v>4.3</c:v>
                </c:pt>
                <c:pt idx="249">
                  <c:v>4.3</c:v>
                </c:pt>
                <c:pt idx="250">
                  <c:v>4.3</c:v>
                </c:pt>
                <c:pt idx="251">
                  <c:v>4.3</c:v>
                </c:pt>
                <c:pt idx="252">
                  <c:v>4.3</c:v>
                </c:pt>
                <c:pt idx="253">
                  <c:v>4.05</c:v>
                </c:pt>
                <c:pt idx="254">
                  <c:v>4.05</c:v>
                </c:pt>
                <c:pt idx="255">
                  <c:v>4.05</c:v>
                </c:pt>
                <c:pt idx="256">
                  <c:v>4.05</c:v>
                </c:pt>
                <c:pt idx="257">
                  <c:v>4.05</c:v>
                </c:pt>
                <c:pt idx="258">
                  <c:v>4.05</c:v>
                </c:pt>
                <c:pt idx="259">
                  <c:v>4.05</c:v>
                </c:pt>
                <c:pt idx="260">
                  <c:v>4.05</c:v>
                </c:pt>
                <c:pt idx="261">
                  <c:v>4.05</c:v>
                </c:pt>
                <c:pt idx="262">
                  <c:v>4.03</c:v>
                </c:pt>
                <c:pt idx="263">
                  <c:v>4.0199999999999996</c:v>
                </c:pt>
                <c:pt idx="264">
                  <c:v>4.0199999999999996</c:v>
                </c:pt>
                <c:pt idx="265">
                  <c:v>4.0199999999999996</c:v>
                </c:pt>
                <c:pt idx="266">
                  <c:v>3.98</c:v>
                </c:pt>
                <c:pt idx="267">
                  <c:v>3.95</c:v>
                </c:pt>
                <c:pt idx="268">
                  <c:v>3.82</c:v>
                </c:pt>
                <c:pt idx="269">
                  <c:v>3.8</c:v>
                </c:pt>
                <c:pt idx="270">
                  <c:v>3.8</c:v>
                </c:pt>
                <c:pt idx="271">
                  <c:v>3.8</c:v>
                </c:pt>
                <c:pt idx="272">
                  <c:v>3.8</c:v>
                </c:pt>
                <c:pt idx="273">
                  <c:v>3.8</c:v>
                </c:pt>
                <c:pt idx="274">
                  <c:v>3.93</c:v>
                </c:pt>
                <c:pt idx="275">
                  <c:v>4.08</c:v>
                </c:pt>
                <c:pt idx="276">
                  <c:v>4.08</c:v>
                </c:pt>
                <c:pt idx="277">
                  <c:v>4.08</c:v>
                </c:pt>
                <c:pt idx="278">
                  <c:v>4.1100000000000003</c:v>
                </c:pt>
                <c:pt idx="279">
                  <c:v>4.1500000000000004</c:v>
                </c:pt>
                <c:pt idx="280">
                  <c:v>4.18</c:v>
                </c:pt>
                <c:pt idx="281">
                  <c:v>4.29</c:v>
                </c:pt>
                <c:pt idx="282">
                  <c:v>4.3600000000000003</c:v>
                </c:pt>
                <c:pt idx="283">
                  <c:v>4.42</c:v>
                </c:pt>
                <c:pt idx="284">
                  <c:v>4.42</c:v>
                </c:pt>
                <c:pt idx="285">
                  <c:v>4.43</c:v>
                </c:pt>
                <c:pt idx="286">
                  <c:v>4.4400000000000004</c:v>
                </c:pt>
                <c:pt idx="287">
                  <c:v>4.46</c:v>
                </c:pt>
                <c:pt idx="288">
                  <c:v>4.46</c:v>
                </c:pt>
                <c:pt idx="289">
                  <c:v>4.47</c:v>
                </c:pt>
                <c:pt idx="290">
                  <c:v>4.4800000000000004</c:v>
                </c:pt>
                <c:pt idx="291">
                  <c:v>4.4000000000000004</c:v>
                </c:pt>
                <c:pt idx="292">
                  <c:v>4.3099999999999996</c:v>
                </c:pt>
                <c:pt idx="293">
                  <c:v>4.28</c:v>
                </c:pt>
                <c:pt idx="294">
                  <c:v>4.28</c:v>
                </c:pt>
                <c:pt idx="295">
                  <c:v>4.28</c:v>
                </c:pt>
                <c:pt idx="296">
                  <c:v>4.28</c:v>
                </c:pt>
                <c:pt idx="297">
                  <c:v>4.2699999999999996</c:v>
                </c:pt>
                <c:pt idx="298">
                  <c:v>4.08</c:v>
                </c:pt>
                <c:pt idx="299">
                  <c:v>4.03</c:v>
                </c:pt>
                <c:pt idx="300">
                  <c:v>4.03</c:v>
                </c:pt>
                <c:pt idx="301">
                  <c:v>4.03</c:v>
                </c:pt>
                <c:pt idx="302">
                  <c:v>4.03</c:v>
                </c:pt>
                <c:pt idx="303">
                  <c:v>4.03</c:v>
                </c:pt>
                <c:pt idx="304">
                  <c:v>4.03</c:v>
                </c:pt>
                <c:pt idx="305">
                  <c:v>4.03</c:v>
                </c:pt>
                <c:pt idx="306">
                  <c:v>4.03</c:v>
                </c:pt>
                <c:pt idx="307">
                  <c:v>4.0199999999999996</c:v>
                </c:pt>
                <c:pt idx="308">
                  <c:v>3.8</c:v>
                </c:pt>
                <c:pt idx="309">
                  <c:v>3.8</c:v>
                </c:pt>
                <c:pt idx="310">
                  <c:v>3.78</c:v>
                </c:pt>
                <c:pt idx="311">
                  <c:v>3.57</c:v>
                </c:pt>
                <c:pt idx="312">
                  <c:v>3.52</c:v>
                </c:pt>
                <c:pt idx="313">
                  <c:v>3.51</c:v>
                </c:pt>
                <c:pt idx="314">
                  <c:v>3.29</c:v>
                </c:pt>
                <c:pt idx="315">
                  <c:v>3.27</c:v>
                </c:pt>
                <c:pt idx="316">
                  <c:v>3.27</c:v>
                </c:pt>
                <c:pt idx="317">
                  <c:v>3.28</c:v>
                </c:pt>
                <c:pt idx="318">
                  <c:v>3.19</c:v>
                </c:pt>
                <c:pt idx="319">
                  <c:v>3.17</c:v>
                </c:pt>
                <c:pt idx="320">
                  <c:v>3.16</c:v>
                </c:pt>
                <c:pt idx="321">
                  <c:v>3.19</c:v>
                </c:pt>
                <c:pt idx="322">
                  <c:v>3.19</c:v>
                </c:pt>
                <c:pt idx="323">
                  <c:v>3.19</c:v>
                </c:pt>
                <c:pt idx="324">
                  <c:v>3.19</c:v>
                </c:pt>
                <c:pt idx="325">
                  <c:v>3.19</c:v>
                </c:pt>
                <c:pt idx="326">
                  <c:v>3.19</c:v>
                </c:pt>
                <c:pt idx="327">
                  <c:v>3.19</c:v>
                </c:pt>
                <c:pt idx="328">
                  <c:v>3.19</c:v>
                </c:pt>
                <c:pt idx="329">
                  <c:v>3.19</c:v>
                </c:pt>
                <c:pt idx="330">
                  <c:v>3.19</c:v>
                </c:pt>
                <c:pt idx="331">
                  <c:v>3.19</c:v>
                </c:pt>
                <c:pt idx="332">
                  <c:v>3.19</c:v>
                </c:pt>
                <c:pt idx="333">
                  <c:v>3.21</c:v>
                </c:pt>
                <c:pt idx="334">
                  <c:v>3.21</c:v>
                </c:pt>
                <c:pt idx="335">
                  <c:v>3.21</c:v>
                </c:pt>
                <c:pt idx="336">
                  <c:v>3.21</c:v>
                </c:pt>
                <c:pt idx="337">
                  <c:v>3.21</c:v>
                </c:pt>
                <c:pt idx="338">
                  <c:v>3.21</c:v>
                </c:pt>
                <c:pt idx="339">
                  <c:v>3.21</c:v>
                </c:pt>
                <c:pt idx="340">
                  <c:v>3.21</c:v>
                </c:pt>
                <c:pt idx="341">
                  <c:v>3.2</c:v>
                </c:pt>
                <c:pt idx="342">
                  <c:v>3.03</c:v>
                </c:pt>
                <c:pt idx="343">
                  <c:v>3.03</c:v>
                </c:pt>
                <c:pt idx="344">
                  <c:v>3.03</c:v>
                </c:pt>
                <c:pt idx="345">
                  <c:v>3.03</c:v>
                </c:pt>
                <c:pt idx="346">
                  <c:v>3.03</c:v>
                </c:pt>
                <c:pt idx="347">
                  <c:v>3.03</c:v>
                </c:pt>
                <c:pt idx="348">
                  <c:v>3.03</c:v>
                </c:pt>
                <c:pt idx="349">
                  <c:v>3.03</c:v>
                </c:pt>
                <c:pt idx="350">
                  <c:v>3.03</c:v>
                </c:pt>
                <c:pt idx="351">
                  <c:v>3.03</c:v>
                </c:pt>
                <c:pt idx="352">
                  <c:v>3.03</c:v>
                </c:pt>
                <c:pt idx="353">
                  <c:v>3.03</c:v>
                </c:pt>
                <c:pt idx="354">
                  <c:v>3.03</c:v>
                </c:pt>
                <c:pt idx="355">
                  <c:v>3.03</c:v>
                </c:pt>
                <c:pt idx="356">
                  <c:v>3.03</c:v>
                </c:pt>
                <c:pt idx="357">
                  <c:v>3.03</c:v>
                </c:pt>
                <c:pt idx="358">
                  <c:v>3.05</c:v>
                </c:pt>
                <c:pt idx="359">
                  <c:v>3.03</c:v>
                </c:pt>
                <c:pt idx="360">
                  <c:v>3.03</c:v>
                </c:pt>
                <c:pt idx="361">
                  <c:v>3.04</c:v>
                </c:pt>
                <c:pt idx="362">
                  <c:v>3.04</c:v>
                </c:pt>
                <c:pt idx="363">
                  <c:v>3.06</c:v>
                </c:pt>
                <c:pt idx="364">
                  <c:v>3.07</c:v>
                </c:pt>
                <c:pt idx="365">
                  <c:v>3.14</c:v>
                </c:pt>
                <c:pt idx="366">
                  <c:v>3.22</c:v>
                </c:pt>
                <c:pt idx="367">
                  <c:v>3.23</c:v>
                </c:pt>
                <c:pt idx="368">
                  <c:v>3.23</c:v>
                </c:pt>
                <c:pt idx="369">
                  <c:v>3.23</c:v>
                </c:pt>
                <c:pt idx="370">
                  <c:v>3.24</c:v>
                </c:pt>
                <c:pt idx="371">
                  <c:v>3.29</c:v>
                </c:pt>
                <c:pt idx="372">
                  <c:v>3.3</c:v>
                </c:pt>
                <c:pt idx="373">
                  <c:v>3.32</c:v>
                </c:pt>
                <c:pt idx="374">
                  <c:v>3.35</c:v>
                </c:pt>
                <c:pt idx="375">
                  <c:v>3.4</c:v>
                </c:pt>
                <c:pt idx="376">
                  <c:v>3.43</c:v>
                </c:pt>
                <c:pt idx="377">
                  <c:v>3.45</c:v>
                </c:pt>
                <c:pt idx="378">
                  <c:v>3.47</c:v>
                </c:pt>
                <c:pt idx="379">
                  <c:v>3.47</c:v>
                </c:pt>
                <c:pt idx="380">
                  <c:v>3.47</c:v>
                </c:pt>
                <c:pt idx="381">
                  <c:v>3.47</c:v>
                </c:pt>
                <c:pt idx="382">
                  <c:v>3.16</c:v>
                </c:pt>
                <c:pt idx="383">
                  <c:v>2.82</c:v>
                </c:pt>
                <c:pt idx="384">
                  <c:v>2.79</c:v>
                </c:pt>
                <c:pt idx="385">
                  <c:v>2.78</c:v>
                </c:pt>
                <c:pt idx="386">
                  <c:v>2.76</c:v>
                </c:pt>
                <c:pt idx="387">
                  <c:v>2.75</c:v>
                </c:pt>
                <c:pt idx="388">
                  <c:v>2.75</c:v>
                </c:pt>
                <c:pt idx="389">
                  <c:v>2.74</c:v>
                </c:pt>
                <c:pt idx="390">
                  <c:v>2.74</c:v>
                </c:pt>
                <c:pt idx="391">
                  <c:v>2.74</c:v>
                </c:pt>
                <c:pt idx="392">
                  <c:v>2.74</c:v>
                </c:pt>
                <c:pt idx="393">
                  <c:v>2.74</c:v>
                </c:pt>
                <c:pt idx="394">
                  <c:v>2.74</c:v>
                </c:pt>
                <c:pt idx="395">
                  <c:v>2.74</c:v>
                </c:pt>
                <c:pt idx="396">
                  <c:v>2.74</c:v>
                </c:pt>
                <c:pt idx="397">
                  <c:v>2.74</c:v>
                </c:pt>
                <c:pt idx="398">
                  <c:v>2.74</c:v>
                </c:pt>
                <c:pt idx="399">
                  <c:v>2.74</c:v>
                </c:pt>
                <c:pt idx="400">
                  <c:v>2.73</c:v>
                </c:pt>
                <c:pt idx="401">
                  <c:v>2.73</c:v>
                </c:pt>
                <c:pt idx="402">
                  <c:v>2.73</c:v>
                </c:pt>
                <c:pt idx="403">
                  <c:v>2.73</c:v>
                </c:pt>
                <c:pt idx="404">
                  <c:v>2.73</c:v>
                </c:pt>
                <c:pt idx="405">
                  <c:v>2.73</c:v>
                </c:pt>
                <c:pt idx="406">
                  <c:v>2.73</c:v>
                </c:pt>
                <c:pt idx="407">
                  <c:v>2.73</c:v>
                </c:pt>
                <c:pt idx="408">
                  <c:v>2.73</c:v>
                </c:pt>
                <c:pt idx="409">
                  <c:v>2.73</c:v>
                </c:pt>
                <c:pt idx="410">
                  <c:v>2.73</c:v>
                </c:pt>
                <c:pt idx="411">
                  <c:v>2.73</c:v>
                </c:pt>
                <c:pt idx="412">
                  <c:v>2.73</c:v>
                </c:pt>
                <c:pt idx="413">
                  <c:v>2.73</c:v>
                </c:pt>
                <c:pt idx="414">
                  <c:v>2.73</c:v>
                </c:pt>
                <c:pt idx="415">
                  <c:v>2.72</c:v>
                </c:pt>
                <c:pt idx="416">
                  <c:v>2.7</c:v>
                </c:pt>
                <c:pt idx="417">
                  <c:v>2.7</c:v>
                </c:pt>
                <c:pt idx="418">
                  <c:v>2.7</c:v>
                </c:pt>
                <c:pt idx="419">
                  <c:v>2.69</c:v>
                </c:pt>
                <c:pt idx="420">
                  <c:v>2.69</c:v>
                </c:pt>
                <c:pt idx="421">
                  <c:v>2.69</c:v>
                </c:pt>
                <c:pt idx="422">
                  <c:v>2.69</c:v>
                </c:pt>
                <c:pt idx="423">
                  <c:v>2.69</c:v>
                </c:pt>
                <c:pt idx="424">
                  <c:v>2.69</c:v>
                </c:pt>
                <c:pt idx="425">
                  <c:v>2.69</c:v>
                </c:pt>
                <c:pt idx="426">
                  <c:v>2.69</c:v>
                </c:pt>
                <c:pt idx="427">
                  <c:v>2.68</c:v>
                </c:pt>
                <c:pt idx="428">
                  <c:v>2.68</c:v>
                </c:pt>
                <c:pt idx="429">
                  <c:v>2.69</c:v>
                </c:pt>
                <c:pt idx="430">
                  <c:v>2.69</c:v>
                </c:pt>
                <c:pt idx="431">
                  <c:v>2.69</c:v>
                </c:pt>
                <c:pt idx="432">
                  <c:v>2.69</c:v>
                </c:pt>
                <c:pt idx="433">
                  <c:v>2.69</c:v>
                </c:pt>
                <c:pt idx="434">
                  <c:v>2.68</c:v>
                </c:pt>
                <c:pt idx="435">
                  <c:v>2.69</c:v>
                </c:pt>
                <c:pt idx="436">
                  <c:v>2.69</c:v>
                </c:pt>
                <c:pt idx="437">
                  <c:v>2.69</c:v>
                </c:pt>
                <c:pt idx="438">
                  <c:v>2.69</c:v>
                </c:pt>
                <c:pt idx="439">
                  <c:v>2.69</c:v>
                </c:pt>
                <c:pt idx="440">
                  <c:v>2.69</c:v>
                </c:pt>
                <c:pt idx="441">
                  <c:v>2.69</c:v>
                </c:pt>
                <c:pt idx="442">
                  <c:v>2.69</c:v>
                </c:pt>
                <c:pt idx="443">
                  <c:v>2.69</c:v>
                </c:pt>
                <c:pt idx="444">
                  <c:v>2.69</c:v>
                </c:pt>
                <c:pt idx="445">
                  <c:v>2.69</c:v>
                </c:pt>
                <c:pt idx="446">
                  <c:v>2.69</c:v>
                </c:pt>
                <c:pt idx="447">
                  <c:v>2.69</c:v>
                </c:pt>
                <c:pt idx="448">
                  <c:v>2.69</c:v>
                </c:pt>
                <c:pt idx="449">
                  <c:v>2.69</c:v>
                </c:pt>
                <c:pt idx="450">
                  <c:v>2.69</c:v>
                </c:pt>
                <c:pt idx="451">
                  <c:v>2.69</c:v>
                </c:pt>
                <c:pt idx="452">
                  <c:v>2.69</c:v>
                </c:pt>
                <c:pt idx="453">
                  <c:v>2.69</c:v>
                </c:pt>
                <c:pt idx="454">
                  <c:v>2.69</c:v>
                </c:pt>
                <c:pt idx="455">
                  <c:v>2.69</c:v>
                </c:pt>
                <c:pt idx="456">
                  <c:v>2.69</c:v>
                </c:pt>
                <c:pt idx="457">
                  <c:v>2.69</c:v>
                </c:pt>
                <c:pt idx="458">
                  <c:v>2.69</c:v>
                </c:pt>
                <c:pt idx="459">
                  <c:v>2.68</c:v>
                </c:pt>
                <c:pt idx="460">
                  <c:v>2.68</c:v>
                </c:pt>
                <c:pt idx="461">
                  <c:v>2.68</c:v>
                </c:pt>
                <c:pt idx="462">
                  <c:v>2.68</c:v>
                </c:pt>
                <c:pt idx="463">
                  <c:v>2.68</c:v>
                </c:pt>
                <c:pt idx="464">
                  <c:v>2.68</c:v>
                </c:pt>
                <c:pt idx="465">
                  <c:v>2.68</c:v>
                </c:pt>
                <c:pt idx="466">
                  <c:v>2.68</c:v>
                </c:pt>
                <c:pt idx="467">
                  <c:v>2.66</c:v>
                </c:pt>
                <c:pt idx="468">
                  <c:v>2.66</c:v>
                </c:pt>
                <c:pt idx="469">
                  <c:v>2.66</c:v>
                </c:pt>
                <c:pt idx="470">
                  <c:v>2.66</c:v>
                </c:pt>
                <c:pt idx="471">
                  <c:v>2.66</c:v>
                </c:pt>
                <c:pt idx="472">
                  <c:v>2.64</c:v>
                </c:pt>
                <c:pt idx="473">
                  <c:v>2.64</c:v>
                </c:pt>
                <c:pt idx="474">
                  <c:v>2.64</c:v>
                </c:pt>
                <c:pt idx="475">
                  <c:v>2.64</c:v>
                </c:pt>
                <c:pt idx="476">
                  <c:v>2.64</c:v>
                </c:pt>
                <c:pt idx="477">
                  <c:v>2.64</c:v>
                </c:pt>
                <c:pt idx="478">
                  <c:v>2.64</c:v>
                </c:pt>
                <c:pt idx="479">
                  <c:v>2.64</c:v>
                </c:pt>
                <c:pt idx="480">
                  <c:v>2.64</c:v>
                </c:pt>
                <c:pt idx="481">
                  <c:v>2.64</c:v>
                </c:pt>
                <c:pt idx="482">
                  <c:v>2.63</c:v>
                </c:pt>
                <c:pt idx="483">
                  <c:v>2.63</c:v>
                </c:pt>
                <c:pt idx="484">
                  <c:v>2.63</c:v>
                </c:pt>
                <c:pt idx="485" formatCode="0.00">
                  <c:v>2.62274194</c:v>
                </c:pt>
                <c:pt idx="486" formatCode="0.00">
                  <c:v>2.62274194</c:v>
                </c:pt>
                <c:pt idx="487" formatCode="0.00">
                  <c:v>2.62274194</c:v>
                </c:pt>
                <c:pt idx="488" formatCode="0.00">
                  <c:v>2.62274194</c:v>
                </c:pt>
                <c:pt idx="489" formatCode="0.00">
                  <c:v>2.62274194</c:v>
                </c:pt>
                <c:pt idx="490" formatCode="0.00">
                  <c:v>2.62274194</c:v>
                </c:pt>
                <c:pt idx="491" formatCode="0.00">
                  <c:v>2.6228125000000002</c:v>
                </c:pt>
                <c:pt idx="492" formatCode="0.00">
                  <c:v>2.6228125000000002</c:v>
                </c:pt>
                <c:pt idx="493" formatCode="0.00">
                  <c:v>2.6228125000000002</c:v>
                </c:pt>
                <c:pt idx="494" formatCode="0.00">
                  <c:v>2.6228125000000002</c:v>
                </c:pt>
                <c:pt idx="495" formatCode="0.00">
                  <c:v>2.6228125000000002</c:v>
                </c:pt>
                <c:pt idx="496" formatCode="0.00">
                  <c:v>2.6247619000000002</c:v>
                </c:pt>
                <c:pt idx="497" formatCode="0.00">
                  <c:v>2.6248412700000001</c:v>
                </c:pt>
                <c:pt idx="498" formatCode="0.00">
                  <c:v>2.6247619000000002</c:v>
                </c:pt>
                <c:pt idx="499" formatCode="0.00">
                  <c:v>2.6326984099999997</c:v>
                </c:pt>
                <c:pt idx="500" formatCode="0.00">
                  <c:v>2.6326984099999997</c:v>
                </c:pt>
                <c:pt idx="501" formatCode="0.00">
                  <c:v>2.6326984099999997</c:v>
                </c:pt>
                <c:pt idx="502" formatCode="0.00">
                  <c:v>2.6326984099999997</c:v>
                </c:pt>
                <c:pt idx="503" formatCode="0.00">
                  <c:v>2.6326984099999997</c:v>
                </c:pt>
                <c:pt idx="504" formatCode="0.00">
                  <c:v>2.6329687499999999</c:v>
                </c:pt>
                <c:pt idx="505" formatCode="0.00">
                  <c:v>2.6329687499999999</c:v>
                </c:pt>
                <c:pt idx="506" formatCode="0.00">
                  <c:v>2.6329687499999999</c:v>
                </c:pt>
                <c:pt idx="507" formatCode="0.00">
                  <c:v>2.6328906299999999</c:v>
                </c:pt>
                <c:pt idx="508" formatCode="0.00">
                  <c:v>2.6328906299999999</c:v>
                </c:pt>
                <c:pt idx="509" formatCode="0.00">
                  <c:v>2.6328906299999999</c:v>
                </c:pt>
                <c:pt idx="510" formatCode="0.00">
                  <c:v>2.6328906299999999</c:v>
                </c:pt>
                <c:pt idx="511" formatCode="0.00">
                  <c:v>2.6328906299999999</c:v>
                </c:pt>
                <c:pt idx="512" formatCode="0.00">
                  <c:v>2.6329687499999999</c:v>
                </c:pt>
                <c:pt idx="513" formatCode="0.00">
                  <c:v>2.6328906299999999</c:v>
                </c:pt>
                <c:pt idx="514" formatCode="0.00">
                  <c:v>2.6328906299999999</c:v>
                </c:pt>
                <c:pt idx="515" formatCode="0.00">
                  <c:v>2.6329687499999999</c:v>
                </c:pt>
                <c:pt idx="516" formatCode="0.00">
                  <c:v>2.6329687499999999</c:v>
                </c:pt>
                <c:pt idx="517" formatCode="0.00">
                  <c:v>2.6329687499999999</c:v>
                </c:pt>
                <c:pt idx="518" formatCode="0.00">
                  <c:v>2.6329687499999999</c:v>
                </c:pt>
                <c:pt idx="519" formatCode="0.00">
                  <c:v>2.6329687499999999</c:v>
                </c:pt>
                <c:pt idx="520" formatCode="0.00">
                  <c:v>2.6329687499999999</c:v>
                </c:pt>
                <c:pt idx="521" formatCode="0.00">
                  <c:v>2.6329687499999999</c:v>
                </c:pt>
                <c:pt idx="522" formatCode="0.00">
                  <c:v>2.6329687499999999</c:v>
                </c:pt>
                <c:pt idx="523" formatCode="0.00">
                  <c:v>2.6329687499999999</c:v>
                </c:pt>
                <c:pt idx="524" formatCode="0.00">
                  <c:v>2.6365151500000001</c:v>
                </c:pt>
                <c:pt idx="525" formatCode="0.00">
                  <c:v>2.6365151500000001</c:v>
                </c:pt>
                <c:pt idx="526" formatCode="0.00">
                  <c:v>2.6363076900000002</c:v>
                </c:pt>
                <c:pt idx="527" formatCode="0.00">
                  <c:v>2.6450724599999997</c:v>
                </c:pt>
                <c:pt idx="528" formatCode="0.00">
                  <c:v>2.6450724599999997</c:v>
                </c:pt>
                <c:pt idx="529" formatCode="0.00">
                  <c:v>2.6450724599999997</c:v>
                </c:pt>
                <c:pt idx="530" formatCode="0.00">
                  <c:v>2.64307143</c:v>
                </c:pt>
                <c:pt idx="531" formatCode="0.00">
                  <c:v>2.64307143</c:v>
                </c:pt>
                <c:pt idx="532" formatCode="0.00">
                  <c:v>2.6429999999999998</c:v>
                </c:pt>
                <c:pt idx="533" formatCode="0.00">
                  <c:v>2.64292857</c:v>
                </c:pt>
                <c:pt idx="534" formatCode="0.00">
                  <c:v>2.6443571399999999</c:v>
                </c:pt>
                <c:pt idx="535" formatCode="0.00">
                  <c:v>2.6443571399999999</c:v>
                </c:pt>
                <c:pt idx="536" formatCode="0.00">
                  <c:v>2.6443571399999999</c:v>
                </c:pt>
                <c:pt idx="537" formatCode="0.00">
                  <c:v>2.6265000000000001</c:v>
                </c:pt>
                <c:pt idx="538" formatCode="0.00">
                  <c:v>2.6265000000000001</c:v>
                </c:pt>
                <c:pt idx="539" formatCode="0.00">
                  <c:v>2.63</c:v>
                </c:pt>
                <c:pt idx="540" formatCode="0.00">
                  <c:v>2.629</c:v>
                </c:pt>
                <c:pt idx="541" formatCode="0.00">
                  <c:v>2.629</c:v>
                </c:pt>
                <c:pt idx="542" formatCode="0.00">
                  <c:v>2.629</c:v>
                </c:pt>
                <c:pt idx="543" formatCode="0.00">
                  <c:v>2.6343571400000001</c:v>
                </c:pt>
                <c:pt idx="544" formatCode="0.00">
                  <c:v>2.6343571400000001</c:v>
                </c:pt>
                <c:pt idx="545" formatCode="0.00">
                  <c:v>2.6471739099999998</c:v>
                </c:pt>
                <c:pt idx="546" formatCode="0.00">
                  <c:v>2.6537500000000001</c:v>
                </c:pt>
                <c:pt idx="547" formatCode="0.00">
                  <c:v>2.6537500000000001</c:v>
                </c:pt>
                <c:pt idx="548" formatCode="0.00">
                  <c:v>2.6611029400000001</c:v>
                </c:pt>
                <c:pt idx="549" formatCode="0.00">
                  <c:v>2.6611029400000001</c:v>
                </c:pt>
                <c:pt idx="550" formatCode="0.00">
                  <c:v>2.66</c:v>
                </c:pt>
                <c:pt idx="551" formatCode="0.00">
                  <c:v>2.67</c:v>
                </c:pt>
                <c:pt idx="552" formatCode="0.00">
                  <c:v>2.68</c:v>
                </c:pt>
                <c:pt idx="553" formatCode="0.00">
                  <c:v>2.7</c:v>
                </c:pt>
                <c:pt idx="554" formatCode="0.00">
                  <c:v>2.71</c:v>
                </c:pt>
                <c:pt idx="555" formatCode="0.00">
                  <c:v>2.76</c:v>
                </c:pt>
                <c:pt idx="556" formatCode="0.00">
                  <c:v>2.84</c:v>
                </c:pt>
                <c:pt idx="557" formatCode="0.00">
                  <c:v>2.8686617599999997</c:v>
                </c:pt>
                <c:pt idx="558" formatCode="0.00">
                  <c:v>2.91094118</c:v>
                </c:pt>
                <c:pt idx="559" formatCode="0.00">
                  <c:v>2.95726471</c:v>
                </c:pt>
                <c:pt idx="560" formatCode="0.00">
                  <c:v>2.9693970599999999</c:v>
                </c:pt>
                <c:pt idx="561" formatCode="0.00">
                  <c:v>2.9848382400000002</c:v>
                </c:pt>
                <c:pt idx="562" formatCode="0.00">
                  <c:v>2.9920746299999998</c:v>
                </c:pt>
                <c:pt idx="563" formatCode="0.00">
                  <c:v>2.99953731</c:v>
                </c:pt>
                <c:pt idx="564" formatCode="0.00">
                  <c:v>3.0032686600000003</c:v>
                </c:pt>
                <c:pt idx="565" formatCode="0.00">
                  <c:v>3.0032686600000003</c:v>
                </c:pt>
                <c:pt idx="566" formatCode="0.00">
                  <c:v>3.0032686600000003</c:v>
                </c:pt>
                <c:pt idx="567" formatCode="0.00">
                  <c:v>2.99953731</c:v>
                </c:pt>
                <c:pt idx="568" formatCode="0.00">
                  <c:v>2.98287879</c:v>
                </c:pt>
                <c:pt idx="569" formatCode="0.00">
                  <c:v>2.97</c:v>
                </c:pt>
                <c:pt idx="570" formatCode="0.00">
                  <c:v>2.9449230800000001</c:v>
                </c:pt>
                <c:pt idx="571" formatCode="0.00">
                  <c:v>2.94</c:v>
                </c:pt>
              </c:numCache>
            </c:numRef>
          </c:val>
          <c:smooth val="0"/>
          <c:extLst>
            <c:ext xmlns:c16="http://schemas.microsoft.com/office/drawing/2014/chart" uri="{C3380CC4-5D6E-409C-BE32-E72D297353CC}">
              <c16:uniqueId val="{00000000-A0E1-464A-B3CC-04634B03F635}"/>
            </c:ext>
          </c:extLst>
        </c:ser>
        <c:ser>
          <c:idx val="7"/>
          <c:order val="7"/>
          <c:tx>
            <c:strRef>
              <c:f>'[Basisfile Zinsen.xlsx]Zinsreihen'!$I$1</c:f>
              <c:strCache>
                <c:ptCount val="1"/>
                <c:pt idx="0">
                  <c:v>WIR Hypothek</c:v>
                </c:pt>
              </c:strCache>
            </c:strRef>
          </c:tx>
          <c:spPr>
            <a:ln w="15875" cap="rnd">
              <a:solidFill>
                <a:srgbClr val="FF0000"/>
              </a:solidFill>
              <a:round/>
            </a:ln>
            <a:effectLst/>
          </c:spPr>
          <c:marker>
            <c:symbol val="none"/>
          </c:marker>
          <c:cat>
            <c:strRef>
              <c:f>'[Basisfile Zinsen.xlsx]Zinsreihen'!$A$2:$A$573</c:f>
              <c:strCache>
                <c:ptCount val="572"/>
                <c:pt idx="0">
                  <c:v>1977-01</c:v>
                </c:pt>
                <c:pt idx="1">
                  <c:v>1977-02</c:v>
                </c:pt>
                <c:pt idx="2">
                  <c:v>1977-03</c:v>
                </c:pt>
                <c:pt idx="3">
                  <c:v>1977-04</c:v>
                </c:pt>
                <c:pt idx="4">
                  <c:v>1977-05</c:v>
                </c:pt>
                <c:pt idx="5">
                  <c:v>1977-06</c:v>
                </c:pt>
                <c:pt idx="6">
                  <c:v>1977-07</c:v>
                </c:pt>
                <c:pt idx="7">
                  <c:v>1977-08</c:v>
                </c:pt>
                <c:pt idx="8">
                  <c:v>1977-09</c:v>
                </c:pt>
                <c:pt idx="9">
                  <c:v>1977-10</c:v>
                </c:pt>
                <c:pt idx="10">
                  <c:v>1977-11</c:v>
                </c:pt>
                <c:pt idx="11">
                  <c:v>1977-12</c:v>
                </c:pt>
                <c:pt idx="12">
                  <c:v>1978-01</c:v>
                </c:pt>
                <c:pt idx="13">
                  <c:v>1978-02</c:v>
                </c:pt>
                <c:pt idx="14">
                  <c:v>1978-03</c:v>
                </c:pt>
                <c:pt idx="15">
                  <c:v>1978-04</c:v>
                </c:pt>
                <c:pt idx="16">
                  <c:v>1978-05</c:v>
                </c:pt>
                <c:pt idx="17">
                  <c:v>1978-06</c:v>
                </c:pt>
                <c:pt idx="18">
                  <c:v>1978-07</c:v>
                </c:pt>
                <c:pt idx="19">
                  <c:v>1978-08</c:v>
                </c:pt>
                <c:pt idx="20">
                  <c:v>1978-09</c:v>
                </c:pt>
                <c:pt idx="21">
                  <c:v>1978-10</c:v>
                </c:pt>
                <c:pt idx="22">
                  <c:v>1978-11</c:v>
                </c:pt>
                <c:pt idx="23">
                  <c:v>1978-12</c:v>
                </c:pt>
                <c:pt idx="24">
                  <c:v>1979-01</c:v>
                </c:pt>
                <c:pt idx="25">
                  <c:v>1979-02</c:v>
                </c:pt>
                <c:pt idx="26">
                  <c:v>1979-03</c:v>
                </c:pt>
                <c:pt idx="27">
                  <c:v>1979-04</c:v>
                </c:pt>
                <c:pt idx="28">
                  <c:v>1979-05</c:v>
                </c:pt>
                <c:pt idx="29">
                  <c:v>1979-06</c:v>
                </c:pt>
                <c:pt idx="30">
                  <c:v>1979-07</c:v>
                </c:pt>
                <c:pt idx="31">
                  <c:v>1979-08</c:v>
                </c:pt>
                <c:pt idx="32">
                  <c:v>1979-09</c:v>
                </c:pt>
                <c:pt idx="33">
                  <c:v>1979-10</c:v>
                </c:pt>
                <c:pt idx="34">
                  <c:v>1979-11</c:v>
                </c:pt>
                <c:pt idx="35">
                  <c:v>1979-12</c:v>
                </c:pt>
                <c:pt idx="36">
                  <c:v>1980-01</c:v>
                </c:pt>
                <c:pt idx="37">
                  <c:v>1980-02</c:v>
                </c:pt>
                <c:pt idx="38">
                  <c:v>1980-03</c:v>
                </c:pt>
                <c:pt idx="39">
                  <c:v>1980-04</c:v>
                </c:pt>
                <c:pt idx="40">
                  <c:v>1980-05</c:v>
                </c:pt>
                <c:pt idx="41">
                  <c:v>1980-06</c:v>
                </c:pt>
                <c:pt idx="42">
                  <c:v>1980-07</c:v>
                </c:pt>
                <c:pt idx="43">
                  <c:v>1980-08</c:v>
                </c:pt>
                <c:pt idx="44">
                  <c:v>1980-09</c:v>
                </c:pt>
                <c:pt idx="45">
                  <c:v>1980-10</c:v>
                </c:pt>
                <c:pt idx="46">
                  <c:v>1980-11</c:v>
                </c:pt>
                <c:pt idx="47">
                  <c:v>1980-12</c:v>
                </c:pt>
                <c:pt idx="48">
                  <c:v>1981-01</c:v>
                </c:pt>
                <c:pt idx="49">
                  <c:v>1981-02</c:v>
                </c:pt>
                <c:pt idx="50">
                  <c:v>1981-03</c:v>
                </c:pt>
                <c:pt idx="51">
                  <c:v>1981-04</c:v>
                </c:pt>
                <c:pt idx="52">
                  <c:v>1981-05</c:v>
                </c:pt>
                <c:pt idx="53">
                  <c:v>1981-06</c:v>
                </c:pt>
                <c:pt idx="54">
                  <c:v>1981-07</c:v>
                </c:pt>
                <c:pt idx="55">
                  <c:v>1981-08</c:v>
                </c:pt>
                <c:pt idx="56">
                  <c:v>1981-09</c:v>
                </c:pt>
                <c:pt idx="57">
                  <c:v>1981-10</c:v>
                </c:pt>
                <c:pt idx="58">
                  <c:v>1981-11</c:v>
                </c:pt>
                <c:pt idx="59">
                  <c:v>1981-12</c:v>
                </c:pt>
                <c:pt idx="60">
                  <c:v>1982-01</c:v>
                </c:pt>
                <c:pt idx="61">
                  <c:v>1982-02</c:v>
                </c:pt>
                <c:pt idx="62">
                  <c:v>1982-03</c:v>
                </c:pt>
                <c:pt idx="63">
                  <c:v>1982-04</c:v>
                </c:pt>
                <c:pt idx="64">
                  <c:v>1982-05</c:v>
                </c:pt>
                <c:pt idx="65">
                  <c:v>1982-06</c:v>
                </c:pt>
                <c:pt idx="66">
                  <c:v>1982-07</c:v>
                </c:pt>
                <c:pt idx="67">
                  <c:v>1982-08</c:v>
                </c:pt>
                <c:pt idx="68">
                  <c:v>1982-09</c:v>
                </c:pt>
                <c:pt idx="69">
                  <c:v>1982-10</c:v>
                </c:pt>
                <c:pt idx="70">
                  <c:v>1982-11</c:v>
                </c:pt>
                <c:pt idx="71">
                  <c:v>1982-12</c:v>
                </c:pt>
                <c:pt idx="72">
                  <c:v>1983-01</c:v>
                </c:pt>
                <c:pt idx="73">
                  <c:v>1983-02</c:v>
                </c:pt>
                <c:pt idx="74">
                  <c:v>1983-03</c:v>
                </c:pt>
                <c:pt idx="75">
                  <c:v>1983-04</c:v>
                </c:pt>
                <c:pt idx="76">
                  <c:v>1983-05</c:v>
                </c:pt>
                <c:pt idx="77">
                  <c:v>1983-06</c:v>
                </c:pt>
                <c:pt idx="78">
                  <c:v>1983-07</c:v>
                </c:pt>
                <c:pt idx="79">
                  <c:v>1983-08</c:v>
                </c:pt>
                <c:pt idx="80">
                  <c:v>1983-09</c:v>
                </c:pt>
                <c:pt idx="81">
                  <c:v>1983-10</c:v>
                </c:pt>
                <c:pt idx="82">
                  <c:v>1983-11</c:v>
                </c:pt>
                <c:pt idx="83">
                  <c:v>1983-12</c:v>
                </c:pt>
                <c:pt idx="84">
                  <c:v>1984-01</c:v>
                </c:pt>
                <c:pt idx="85">
                  <c:v>1984-02</c:v>
                </c:pt>
                <c:pt idx="86">
                  <c:v>1984-03</c:v>
                </c:pt>
                <c:pt idx="87">
                  <c:v>1984-04</c:v>
                </c:pt>
                <c:pt idx="88">
                  <c:v>1984-05</c:v>
                </c:pt>
                <c:pt idx="89">
                  <c:v>1984-06</c:v>
                </c:pt>
                <c:pt idx="90">
                  <c:v>1984-07</c:v>
                </c:pt>
                <c:pt idx="91">
                  <c:v>1984-08</c:v>
                </c:pt>
                <c:pt idx="92">
                  <c:v>1984-09</c:v>
                </c:pt>
                <c:pt idx="93">
                  <c:v>1984-10</c:v>
                </c:pt>
                <c:pt idx="94">
                  <c:v>1984-11</c:v>
                </c:pt>
                <c:pt idx="95">
                  <c:v>1984-12</c:v>
                </c:pt>
                <c:pt idx="96">
                  <c:v>1985-01</c:v>
                </c:pt>
                <c:pt idx="97">
                  <c:v>1985-02</c:v>
                </c:pt>
                <c:pt idx="98">
                  <c:v>1985-03</c:v>
                </c:pt>
                <c:pt idx="99">
                  <c:v>1985-04</c:v>
                </c:pt>
                <c:pt idx="100">
                  <c:v>1985-05</c:v>
                </c:pt>
                <c:pt idx="101">
                  <c:v>1985-06</c:v>
                </c:pt>
                <c:pt idx="102">
                  <c:v>1985-07</c:v>
                </c:pt>
                <c:pt idx="103">
                  <c:v>1985-08</c:v>
                </c:pt>
                <c:pt idx="104">
                  <c:v>1985-09</c:v>
                </c:pt>
                <c:pt idx="105">
                  <c:v>1985-10</c:v>
                </c:pt>
                <c:pt idx="106">
                  <c:v>1985-11</c:v>
                </c:pt>
                <c:pt idx="107">
                  <c:v>1985-12</c:v>
                </c:pt>
                <c:pt idx="108">
                  <c:v>1986-01</c:v>
                </c:pt>
                <c:pt idx="109">
                  <c:v>1986-02</c:v>
                </c:pt>
                <c:pt idx="110">
                  <c:v>1986-03</c:v>
                </c:pt>
                <c:pt idx="111">
                  <c:v>1986-04</c:v>
                </c:pt>
                <c:pt idx="112">
                  <c:v>1986-05</c:v>
                </c:pt>
                <c:pt idx="113">
                  <c:v>1986-06</c:v>
                </c:pt>
                <c:pt idx="114">
                  <c:v>1986-07</c:v>
                </c:pt>
                <c:pt idx="115">
                  <c:v>1986-08</c:v>
                </c:pt>
                <c:pt idx="116">
                  <c:v>1986-09</c:v>
                </c:pt>
                <c:pt idx="117">
                  <c:v>1986-10</c:v>
                </c:pt>
                <c:pt idx="118">
                  <c:v>1986-11</c:v>
                </c:pt>
                <c:pt idx="119">
                  <c:v>1986-12</c:v>
                </c:pt>
                <c:pt idx="120">
                  <c:v>1987-01</c:v>
                </c:pt>
                <c:pt idx="121">
                  <c:v>1987-02</c:v>
                </c:pt>
                <c:pt idx="122">
                  <c:v>1987-03</c:v>
                </c:pt>
                <c:pt idx="123">
                  <c:v>1987-04</c:v>
                </c:pt>
                <c:pt idx="124">
                  <c:v>1987-05</c:v>
                </c:pt>
                <c:pt idx="125">
                  <c:v>1987-06</c:v>
                </c:pt>
                <c:pt idx="126">
                  <c:v>1987-07</c:v>
                </c:pt>
                <c:pt idx="127">
                  <c:v>1987-08</c:v>
                </c:pt>
                <c:pt idx="128">
                  <c:v>1987-09</c:v>
                </c:pt>
                <c:pt idx="129">
                  <c:v>1987-10</c:v>
                </c:pt>
                <c:pt idx="130">
                  <c:v>1987-11</c:v>
                </c:pt>
                <c:pt idx="131">
                  <c:v>1987-12</c:v>
                </c:pt>
                <c:pt idx="132">
                  <c:v>1988-01</c:v>
                </c:pt>
                <c:pt idx="133">
                  <c:v>1988-02</c:v>
                </c:pt>
                <c:pt idx="134">
                  <c:v>1988-03</c:v>
                </c:pt>
                <c:pt idx="135">
                  <c:v>1988-04</c:v>
                </c:pt>
                <c:pt idx="136">
                  <c:v>1988-05</c:v>
                </c:pt>
                <c:pt idx="137">
                  <c:v>1988-06</c:v>
                </c:pt>
                <c:pt idx="138">
                  <c:v>1988-07</c:v>
                </c:pt>
                <c:pt idx="139">
                  <c:v>1988-08</c:v>
                </c:pt>
                <c:pt idx="140">
                  <c:v>1988-09</c:v>
                </c:pt>
                <c:pt idx="141">
                  <c:v>1988-10</c:v>
                </c:pt>
                <c:pt idx="142">
                  <c:v>1988-11</c:v>
                </c:pt>
                <c:pt idx="143">
                  <c:v>1988-12</c:v>
                </c:pt>
                <c:pt idx="144">
                  <c:v>1989-01</c:v>
                </c:pt>
                <c:pt idx="145">
                  <c:v>1989-02</c:v>
                </c:pt>
                <c:pt idx="146">
                  <c:v>1989-03</c:v>
                </c:pt>
                <c:pt idx="147">
                  <c:v>1989-04</c:v>
                </c:pt>
                <c:pt idx="148">
                  <c:v>1989-05</c:v>
                </c:pt>
                <c:pt idx="149">
                  <c:v>1989-06</c:v>
                </c:pt>
                <c:pt idx="150">
                  <c:v>1989-07</c:v>
                </c:pt>
                <c:pt idx="151">
                  <c:v>1989-08</c:v>
                </c:pt>
                <c:pt idx="152">
                  <c:v>1989-09</c:v>
                </c:pt>
                <c:pt idx="153">
                  <c:v>1989-10</c:v>
                </c:pt>
                <c:pt idx="154">
                  <c:v>1989-11</c:v>
                </c:pt>
                <c:pt idx="155">
                  <c:v>1989-12</c:v>
                </c:pt>
                <c:pt idx="156">
                  <c:v>1990-01</c:v>
                </c:pt>
                <c:pt idx="157">
                  <c:v>1990-02</c:v>
                </c:pt>
                <c:pt idx="158">
                  <c:v>1990-03</c:v>
                </c:pt>
                <c:pt idx="159">
                  <c:v>1990-04</c:v>
                </c:pt>
                <c:pt idx="160">
                  <c:v>1990-05</c:v>
                </c:pt>
                <c:pt idx="161">
                  <c:v>1990-06</c:v>
                </c:pt>
                <c:pt idx="162">
                  <c:v>1990-07</c:v>
                </c:pt>
                <c:pt idx="163">
                  <c:v>1990-08</c:v>
                </c:pt>
                <c:pt idx="164">
                  <c:v>1990-09</c:v>
                </c:pt>
                <c:pt idx="165">
                  <c:v>1990-10</c:v>
                </c:pt>
                <c:pt idx="166">
                  <c:v>1990-11</c:v>
                </c:pt>
                <c:pt idx="167">
                  <c:v>1990-12</c:v>
                </c:pt>
                <c:pt idx="168">
                  <c:v>1991-01</c:v>
                </c:pt>
                <c:pt idx="169">
                  <c:v>1991-02</c:v>
                </c:pt>
                <c:pt idx="170">
                  <c:v>1991-03</c:v>
                </c:pt>
                <c:pt idx="171">
                  <c:v>1991-04</c:v>
                </c:pt>
                <c:pt idx="172">
                  <c:v>1991-05</c:v>
                </c:pt>
                <c:pt idx="173">
                  <c:v>1991-06</c:v>
                </c:pt>
                <c:pt idx="174">
                  <c:v>1991-07</c:v>
                </c:pt>
                <c:pt idx="175">
                  <c:v>1991-08</c:v>
                </c:pt>
                <c:pt idx="176">
                  <c:v>1991-09</c:v>
                </c:pt>
                <c:pt idx="177">
                  <c:v>1991-10</c:v>
                </c:pt>
                <c:pt idx="178">
                  <c:v>1991-11</c:v>
                </c:pt>
                <c:pt idx="179">
                  <c:v>1991-12</c:v>
                </c:pt>
                <c:pt idx="180">
                  <c:v>1992-01</c:v>
                </c:pt>
                <c:pt idx="181">
                  <c:v>1992-02</c:v>
                </c:pt>
                <c:pt idx="182">
                  <c:v>1992-03</c:v>
                </c:pt>
                <c:pt idx="183">
                  <c:v>1992-04</c:v>
                </c:pt>
                <c:pt idx="184">
                  <c:v>1992-05</c:v>
                </c:pt>
                <c:pt idx="185">
                  <c:v>1992-06</c:v>
                </c:pt>
                <c:pt idx="186">
                  <c:v>1992-07</c:v>
                </c:pt>
                <c:pt idx="187">
                  <c:v>1992-08</c:v>
                </c:pt>
                <c:pt idx="188">
                  <c:v>1992-09</c:v>
                </c:pt>
                <c:pt idx="189">
                  <c:v>1992-10</c:v>
                </c:pt>
                <c:pt idx="190">
                  <c:v>1992-11</c:v>
                </c:pt>
                <c:pt idx="191">
                  <c:v>1992-12</c:v>
                </c:pt>
                <c:pt idx="192">
                  <c:v>1993-01</c:v>
                </c:pt>
                <c:pt idx="193">
                  <c:v>1993-02</c:v>
                </c:pt>
                <c:pt idx="194">
                  <c:v>1993-03</c:v>
                </c:pt>
                <c:pt idx="195">
                  <c:v>1993-04</c:v>
                </c:pt>
                <c:pt idx="196">
                  <c:v>1993-05</c:v>
                </c:pt>
                <c:pt idx="197">
                  <c:v>1993-06</c:v>
                </c:pt>
                <c:pt idx="198">
                  <c:v>1993-07</c:v>
                </c:pt>
                <c:pt idx="199">
                  <c:v>1993-08</c:v>
                </c:pt>
                <c:pt idx="200">
                  <c:v>1993-09</c:v>
                </c:pt>
                <c:pt idx="201">
                  <c:v>1993-10</c:v>
                </c:pt>
                <c:pt idx="202">
                  <c:v>1993-11</c:v>
                </c:pt>
                <c:pt idx="203">
                  <c:v>1993-12</c:v>
                </c:pt>
                <c:pt idx="204">
                  <c:v>1994-01</c:v>
                </c:pt>
                <c:pt idx="205">
                  <c:v>1994-02</c:v>
                </c:pt>
                <c:pt idx="206">
                  <c:v>1994-03</c:v>
                </c:pt>
                <c:pt idx="207">
                  <c:v>1994-04</c:v>
                </c:pt>
                <c:pt idx="208">
                  <c:v>1994-05</c:v>
                </c:pt>
                <c:pt idx="209">
                  <c:v>1994-06</c:v>
                </c:pt>
                <c:pt idx="210">
                  <c:v>1994-07</c:v>
                </c:pt>
                <c:pt idx="211">
                  <c:v>1994-08</c:v>
                </c:pt>
                <c:pt idx="212">
                  <c:v>1994-09</c:v>
                </c:pt>
                <c:pt idx="213">
                  <c:v>1994-10</c:v>
                </c:pt>
                <c:pt idx="214">
                  <c:v>1994-11</c:v>
                </c:pt>
                <c:pt idx="215">
                  <c:v>1994-12</c:v>
                </c:pt>
                <c:pt idx="216">
                  <c:v>1995-01</c:v>
                </c:pt>
                <c:pt idx="217">
                  <c:v>1995-02</c:v>
                </c:pt>
                <c:pt idx="218">
                  <c:v>1995-03</c:v>
                </c:pt>
                <c:pt idx="219">
                  <c:v>1995-04</c:v>
                </c:pt>
                <c:pt idx="220">
                  <c:v>1995-05</c:v>
                </c:pt>
                <c:pt idx="221">
                  <c:v>1995-06</c:v>
                </c:pt>
                <c:pt idx="222">
                  <c:v>1995-07</c:v>
                </c:pt>
                <c:pt idx="223">
                  <c:v>1995-08</c:v>
                </c:pt>
                <c:pt idx="224">
                  <c:v>1995-09</c:v>
                </c:pt>
                <c:pt idx="225">
                  <c:v>1995-10</c:v>
                </c:pt>
                <c:pt idx="226">
                  <c:v>1995-11</c:v>
                </c:pt>
                <c:pt idx="227">
                  <c:v>1995-12</c:v>
                </c:pt>
                <c:pt idx="228">
                  <c:v>1996-01</c:v>
                </c:pt>
                <c:pt idx="229">
                  <c:v>1996-02</c:v>
                </c:pt>
                <c:pt idx="230">
                  <c:v>1996-03</c:v>
                </c:pt>
                <c:pt idx="231">
                  <c:v>1996-04</c:v>
                </c:pt>
                <c:pt idx="232">
                  <c:v>1996-05</c:v>
                </c:pt>
                <c:pt idx="233">
                  <c:v>1996-06</c:v>
                </c:pt>
                <c:pt idx="234">
                  <c:v>1996-07</c:v>
                </c:pt>
                <c:pt idx="235">
                  <c:v>1996-08</c:v>
                </c:pt>
                <c:pt idx="236">
                  <c:v>1996-09</c:v>
                </c:pt>
                <c:pt idx="237">
                  <c:v>1996-10</c:v>
                </c:pt>
                <c:pt idx="238">
                  <c:v>1996-11</c:v>
                </c:pt>
                <c:pt idx="239">
                  <c:v>1996-12</c:v>
                </c:pt>
                <c:pt idx="240">
                  <c:v>1997-01</c:v>
                </c:pt>
                <c:pt idx="241">
                  <c:v>1997-02</c:v>
                </c:pt>
                <c:pt idx="242">
                  <c:v>1997-03</c:v>
                </c:pt>
                <c:pt idx="243">
                  <c:v>1997-04</c:v>
                </c:pt>
                <c:pt idx="244">
                  <c:v>1997-05</c:v>
                </c:pt>
                <c:pt idx="245">
                  <c:v>1997-06</c:v>
                </c:pt>
                <c:pt idx="246">
                  <c:v>1997-07</c:v>
                </c:pt>
                <c:pt idx="247">
                  <c:v>1997-08</c:v>
                </c:pt>
                <c:pt idx="248">
                  <c:v>1997-09</c:v>
                </c:pt>
                <c:pt idx="249">
                  <c:v>1997-10</c:v>
                </c:pt>
                <c:pt idx="250">
                  <c:v>1997-11</c:v>
                </c:pt>
                <c:pt idx="251">
                  <c:v>1997-12</c:v>
                </c:pt>
                <c:pt idx="252">
                  <c:v>1998-01</c:v>
                </c:pt>
                <c:pt idx="253">
                  <c:v>1998-02</c:v>
                </c:pt>
                <c:pt idx="254">
                  <c:v>1998-03</c:v>
                </c:pt>
                <c:pt idx="255">
                  <c:v>1998-04</c:v>
                </c:pt>
                <c:pt idx="256">
                  <c:v>1998-05</c:v>
                </c:pt>
                <c:pt idx="257">
                  <c:v>1998-06</c:v>
                </c:pt>
                <c:pt idx="258">
                  <c:v>1998-07</c:v>
                </c:pt>
                <c:pt idx="259">
                  <c:v>1998-08</c:v>
                </c:pt>
                <c:pt idx="260">
                  <c:v>1998-09</c:v>
                </c:pt>
                <c:pt idx="261">
                  <c:v>1998-10</c:v>
                </c:pt>
                <c:pt idx="262">
                  <c:v>1998-11</c:v>
                </c:pt>
                <c:pt idx="263">
                  <c:v>1998-12</c:v>
                </c:pt>
                <c:pt idx="264">
                  <c:v>1999-01</c:v>
                </c:pt>
                <c:pt idx="265">
                  <c:v>1999-02</c:v>
                </c:pt>
                <c:pt idx="266">
                  <c:v>1999-03</c:v>
                </c:pt>
                <c:pt idx="267">
                  <c:v>1999-04</c:v>
                </c:pt>
                <c:pt idx="268">
                  <c:v>1999-05</c:v>
                </c:pt>
                <c:pt idx="269">
                  <c:v>1999-06</c:v>
                </c:pt>
                <c:pt idx="270">
                  <c:v>1999-07</c:v>
                </c:pt>
                <c:pt idx="271">
                  <c:v>1999-08</c:v>
                </c:pt>
                <c:pt idx="272">
                  <c:v>1999-09</c:v>
                </c:pt>
                <c:pt idx="273">
                  <c:v>1999-10</c:v>
                </c:pt>
                <c:pt idx="274">
                  <c:v>1999-11</c:v>
                </c:pt>
                <c:pt idx="275">
                  <c:v>1999-12</c:v>
                </c:pt>
                <c:pt idx="276">
                  <c:v>2000-01</c:v>
                </c:pt>
                <c:pt idx="277">
                  <c:v>2000-02</c:v>
                </c:pt>
                <c:pt idx="278">
                  <c:v>2000-03</c:v>
                </c:pt>
                <c:pt idx="279">
                  <c:v>2000-04</c:v>
                </c:pt>
                <c:pt idx="280">
                  <c:v>2000-05</c:v>
                </c:pt>
                <c:pt idx="281">
                  <c:v>2000-06</c:v>
                </c:pt>
                <c:pt idx="282">
                  <c:v>2000-07</c:v>
                </c:pt>
                <c:pt idx="283">
                  <c:v>2000-08</c:v>
                </c:pt>
                <c:pt idx="284">
                  <c:v>2000-09</c:v>
                </c:pt>
                <c:pt idx="285">
                  <c:v>2000-10</c:v>
                </c:pt>
                <c:pt idx="286">
                  <c:v>2000-11</c:v>
                </c:pt>
                <c:pt idx="287">
                  <c:v>2000-12</c:v>
                </c:pt>
                <c:pt idx="288">
                  <c:v>2001-01</c:v>
                </c:pt>
                <c:pt idx="289">
                  <c:v>2001-02</c:v>
                </c:pt>
                <c:pt idx="290">
                  <c:v>2001-03</c:v>
                </c:pt>
                <c:pt idx="291">
                  <c:v>2001-04</c:v>
                </c:pt>
                <c:pt idx="292">
                  <c:v>2001-05</c:v>
                </c:pt>
                <c:pt idx="293">
                  <c:v>2001-06</c:v>
                </c:pt>
                <c:pt idx="294">
                  <c:v>2001-07</c:v>
                </c:pt>
                <c:pt idx="295">
                  <c:v>2001-08</c:v>
                </c:pt>
                <c:pt idx="296">
                  <c:v>2001-09</c:v>
                </c:pt>
                <c:pt idx="297">
                  <c:v>2001-10</c:v>
                </c:pt>
                <c:pt idx="298">
                  <c:v>2001-11</c:v>
                </c:pt>
                <c:pt idx="299">
                  <c:v>2001-12</c:v>
                </c:pt>
                <c:pt idx="300">
                  <c:v>2002-01</c:v>
                </c:pt>
                <c:pt idx="301">
                  <c:v>2002-02</c:v>
                </c:pt>
                <c:pt idx="302">
                  <c:v>2002-03</c:v>
                </c:pt>
                <c:pt idx="303">
                  <c:v>2002-04</c:v>
                </c:pt>
                <c:pt idx="304">
                  <c:v>2002-05</c:v>
                </c:pt>
                <c:pt idx="305">
                  <c:v>2002-06</c:v>
                </c:pt>
                <c:pt idx="306">
                  <c:v>2002-07</c:v>
                </c:pt>
                <c:pt idx="307">
                  <c:v>2002-08</c:v>
                </c:pt>
                <c:pt idx="308">
                  <c:v>2002-09</c:v>
                </c:pt>
                <c:pt idx="309">
                  <c:v>2002-10</c:v>
                </c:pt>
                <c:pt idx="310">
                  <c:v>2002-11</c:v>
                </c:pt>
                <c:pt idx="311">
                  <c:v>2002-12</c:v>
                </c:pt>
                <c:pt idx="312">
                  <c:v>2003-01</c:v>
                </c:pt>
                <c:pt idx="313">
                  <c:v>2003-02</c:v>
                </c:pt>
                <c:pt idx="314">
                  <c:v>2003-03</c:v>
                </c:pt>
                <c:pt idx="315">
                  <c:v>2003-04</c:v>
                </c:pt>
                <c:pt idx="316">
                  <c:v>2003-05</c:v>
                </c:pt>
                <c:pt idx="317">
                  <c:v>2003-06</c:v>
                </c:pt>
                <c:pt idx="318">
                  <c:v>2003-07</c:v>
                </c:pt>
                <c:pt idx="319">
                  <c:v>2003-08</c:v>
                </c:pt>
                <c:pt idx="320">
                  <c:v>2003-09</c:v>
                </c:pt>
                <c:pt idx="321">
                  <c:v>2003-10</c:v>
                </c:pt>
                <c:pt idx="322">
                  <c:v>2003-11</c:v>
                </c:pt>
                <c:pt idx="323">
                  <c:v>2003-12</c:v>
                </c:pt>
                <c:pt idx="324">
                  <c:v>2004-01</c:v>
                </c:pt>
                <c:pt idx="325">
                  <c:v>2004-02</c:v>
                </c:pt>
                <c:pt idx="326">
                  <c:v>2004-03</c:v>
                </c:pt>
                <c:pt idx="327">
                  <c:v>2004-04</c:v>
                </c:pt>
                <c:pt idx="328">
                  <c:v>2004-05</c:v>
                </c:pt>
                <c:pt idx="329">
                  <c:v>2004-06</c:v>
                </c:pt>
                <c:pt idx="330">
                  <c:v>2004-07</c:v>
                </c:pt>
                <c:pt idx="331">
                  <c:v>2004-08</c:v>
                </c:pt>
                <c:pt idx="332">
                  <c:v>2004-09</c:v>
                </c:pt>
                <c:pt idx="333">
                  <c:v>2004-10</c:v>
                </c:pt>
                <c:pt idx="334">
                  <c:v>2004-11</c:v>
                </c:pt>
                <c:pt idx="335">
                  <c:v>2004-12</c:v>
                </c:pt>
                <c:pt idx="336">
                  <c:v>2005-01</c:v>
                </c:pt>
                <c:pt idx="337">
                  <c:v>2005-02</c:v>
                </c:pt>
                <c:pt idx="338">
                  <c:v>2005-03</c:v>
                </c:pt>
                <c:pt idx="339">
                  <c:v>2005-04</c:v>
                </c:pt>
                <c:pt idx="340">
                  <c:v>2005-05</c:v>
                </c:pt>
                <c:pt idx="341">
                  <c:v>2005-06</c:v>
                </c:pt>
                <c:pt idx="342">
                  <c:v>2005-07</c:v>
                </c:pt>
                <c:pt idx="343">
                  <c:v>2005-08</c:v>
                </c:pt>
                <c:pt idx="344">
                  <c:v>2005-09</c:v>
                </c:pt>
                <c:pt idx="345">
                  <c:v>2005-10</c:v>
                </c:pt>
                <c:pt idx="346">
                  <c:v>2005-11</c:v>
                </c:pt>
                <c:pt idx="347">
                  <c:v>2005-12</c:v>
                </c:pt>
                <c:pt idx="348">
                  <c:v>2006-01</c:v>
                </c:pt>
                <c:pt idx="349">
                  <c:v>2006-02</c:v>
                </c:pt>
                <c:pt idx="350">
                  <c:v>2006-03</c:v>
                </c:pt>
                <c:pt idx="351">
                  <c:v>2006-04</c:v>
                </c:pt>
                <c:pt idx="352">
                  <c:v>2006-05</c:v>
                </c:pt>
                <c:pt idx="353">
                  <c:v>2006-06</c:v>
                </c:pt>
                <c:pt idx="354">
                  <c:v>2006-07</c:v>
                </c:pt>
                <c:pt idx="355">
                  <c:v>2006-08</c:v>
                </c:pt>
                <c:pt idx="356">
                  <c:v>2006-09</c:v>
                </c:pt>
                <c:pt idx="357">
                  <c:v>2006-10</c:v>
                </c:pt>
                <c:pt idx="358">
                  <c:v>2006-11</c:v>
                </c:pt>
                <c:pt idx="359">
                  <c:v>2006-12</c:v>
                </c:pt>
                <c:pt idx="360">
                  <c:v>2007-01</c:v>
                </c:pt>
                <c:pt idx="361">
                  <c:v>2007-02</c:v>
                </c:pt>
                <c:pt idx="362">
                  <c:v>2007-03</c:v>
                </c:pt>
                <c:pt idx="363">
                  <c:v>2007-04</c:v>
                </c:pt>
                <c:pt idx="364">
                  <c:v>2007-05</c:v>
                </c:pt>
                <c:pt idx="365">
                  <c:v>2007-06</c:v>
                </c:pt>
                <c:pt idx="366">
                  <c:v>2007-07</c:v>
                </c:pt>
                <c:pt idx="367">
                  <c:v>2007-08</c:v>
                </c:pt>
                <c:pt idx="368">
                  <c:v>2007-09</c:v>
                </c:pt>
                <c:pt idx="369">
                  <c:v>2007-10</c:v>
                </c:pt>
                <c:pt idx="370">
                  <c:v>2007-11</c:v>
                </c:pt>
                <c:pt idx="371">
                  <c:v>2007-12</c:v>
                </c:pt>
                <c:pt idx="372">
                  <c:v>2008-01</c:v>
                </c:pt>
                <c:pt idx="373">
                  <c:v>2008-02</c:v>
                </c:pt>
                <c:pt idx="374">
                  <c:v>2008-03</c:v>
                </c:pt>
                <c:pt idx="375">
                  <c:v>2008-04</c:v>
                </c:pt>
                <c:pt idx="376">
                  <c:v>2008-05</c:v>
                </c:pt>
                <c:pt idx="377">
                  <c:v>2008-06</c:v>
                </c:pt>
                <c:pt idx="378">
                  <c:v>2008-07</c:v>
                </c:pt>
                <c:pt idx="379">
                  <c:v>2008-08</c:v>
                </c:pt>
                <c:pt idx="380">
                  <c:v>2008-09</c:v>
                </c:pt>
                <c:pt idx="381">
                  <c:v>2008-10</c:v>
                </c:pt>
                <c:pt idx="382">
                  <c:v>2008-11</c:v>
                </c:pt>
                <c:pt idx="383">
                  <c:v>2008-12</c:v>
                </c:pt>
                <c:pt idx="384">
                  <c:v>2009-01</c:v>
                </c:pt>
                <c:pt idx="385">
                  <c:v>2009-02</c:v>
                </c:pt>
                <c:pt idx="386">
                  <c:v>2009-03</c:v>
                </c:pt>
                <c:pt idx="387">
                  <c:v>2009-04</c:v>
                </c:pt>
                <c:pt idx="388">
                  <c:v>2009-05</c:v>
                </c:pt>
                <c:pt idx="389">
                  <c:v>2009-06</c:v>
                </c:pt>
                <c:pt idx="390">
                  <c:v>2009-07</c:v>
                </c:pt>
                <c:pt idx="391">
                  <c:v>2009-08</c:v>
                </c:pt>
                <c:pt idx="392">
                  <c:v>2009-09</c:v>
                </c:pt>
                <c:pt idx="393">
                  <c:v>2009-10</c:v>
                </c:pt>
                <c:pt idx="394">
                  <c:v>2009-11</c:v>
                </c:pt>
                <c:pt idx="395">
                  <c:v>2009-12</c:v>
                </c:pt>
                <c:pt idx="396">
                  <c:v>2010-01</c:v>
                </c:pt>
                <c:pt idx="397">
                  <c:v>2010-02</c:v>
                </c:pt>
                <c:pt idx="398">
                  <c:v>2010-03</c:v>
                </c:pt>
                <c:pt idx="399">
                  <c:v>2010-04</c:v>
                </c:pt>
                <c:pt idx="400">
                  <c:v>2010-05</c:v>
                </c:pt>
                <c:pt idx="401">
                  <c:v>2010-06</c:v>
                </c:pt>
                <c:pt idx="402">
                  <c:v>2010-07</c:v>
                </c:pt>
                <c:pt idx="403">
                  <c:v>2010-08</c:v>
                </c:pt>
                <c:pt idx="404">
                  <c:v>2010-09</c:v>
                </c:pt>
                <c:pt idx="405">
                  <c:v>2010-10</c:v>
                </c:pt>
                <c:pt idx="406">
                  <c:v>2010-11</c:v>
                </c:pt>
                <c:pt idx="407">
                  <c:v>2010-12</c:v>
                </c:pt>
                <c:pt idx="408">
                  <c:v>2011-01</c:v>
                </c:pt>
                <c:pt idx="409">
                  <c:v>2011-02</c:v>
                </c:pt>
                <c:pt idx="410">
                  <c:v>2011-03</c:v>
                </c:pt>
                <c:pt idx="411">
                  <c:v>2011-04</c:v>
                </c:pt>
                <c:pt idx="412">
                  <c:v>2011-05</c:v>
                </c:pt>
                <c:pt idx="413">
                  <c:v>2011-06</c:v>
                </c:pt>
                <c:pt idx="414">
                  <c:v>2011-07</c:v>
                </c:pt>
                <c:pt idx="415">
                  <c:v>2011-08</c:v>
                </c:pt>
                <c:pt idx="416">
                  <c:v>2011-09</c:v>
                </c:pt>
                <c:pt idx="417">
                  <c:v>2011-10</c:v>
                </c:pt>
                <c:pt idx="418">
                  <c:v>2011-11</c:v>
                </c:pt>
                <c:pt idx="419">
                  <c:v>2011-12</c:v>
                </c:pt>
                <c:pt idx="420">
                  <c:v>2012-01</c:v>
                </c:pt>
                <c:pt idx="421">
                  <c:v>2012-02</c:v>
                </c:pt>
                <c:pt idx="422">
                  <c:v>2012-03</c:v>
                </c:pt>
                <c:pt idx="423">
                  <c:v>2012-04</c:v>
                </c:pt>
                <c:pt idx="424">
                  <c:v>2012-05</c:v>
                </c:pt>
                <c:pt idx="425">
                  <c:v>2012-06</c:v>
                </c:pt>
                <c:pt idx="426">
                  <c:v>2012-07</c:v>
                </c:pt>
                <c:pt idx="427">
                  <c:v>2012-08</c:v>
                </c:pt>
                <c:pt idx="428">
                  <c:v>2012-09</c:v>
                </c:pt>
                <c:pt idx="429">
                  <c:v>2012-10</c:v>
                </c:pt>
                <c:pt idx="430">
                  <c:v>2012-11</c:v>
                </c:pt>
                <c:pt idx="431">
                  <c:v>2012-12</c:v>
                </c:pt>
                <c:pt idx="432">
                  <c:v>2013-01</c:v>
                </c:pt>
                <c:pt idx="433">
                  <c:v>2013-02</c:v>
                </c:pt>
                <c:pt idx="434">
                  <c:v>2013-03</c:v>
                </c:pt>
                <c:pt idx="435">
                  <c:v>2013-04</c:v>
                </c:pt>
                <c:pt idx="436">
                  <c:v>2013-05</c:v>
                </c:pt>
                <c:pt idx="437">
                  <c:v>2013-06</c:v>
                </c:pt>
                <c:pt idx="438">
                  <c:v>2013-07</c:v>
                </c:pt>
                <c:pt idx="439">
                  <c:v>2013-08</c:v>
                </c:pt>
                <c:pt idx="440">
                  <c:v>2013-09</c:v>
                </c:pt>
                <c:pt idx="441">
                  <c:v>2013-10</c:v>
                </c:pt>
                <c:pt idx="442">
                  <c:v>2013-11</c:v>
                </c:pt>
                <c:pt idx="443">
                  <c:v>2013-12</c:v>
                </c:pt>
                <c:pt idx="444">
                  <c:v>2014-01</c:v>
                </c:pt>
                <c:pt idx="445">
                  <c:v>2014-02</c:v>
                </c:pt>
                <c:pt idx="446">
                  <c:v>2014-03</c:v>
                </c:pt>
                <c:pt idx="447">
                  <c:v>2014-04</c:v>
                </c:pt>
                <c:pt idx="448">
                  <c:v>2014-05</c:v>
                </c:pt>
                <c:pt idx="449">
                  <c:v>2014-06</c:v>
                </c:pt>
                <c:pt idx="450">
                  <c:v>2014-07</c:v>
                </c:pt>
                <c:pt idx="451">
                  <c:v>2014-08</c:v>
                </c:pt>
                <c:pt idx="452">
                  <c:v>2014-09</c:v>
                </c:pt>
                <c:pt idx="453">
                  <c:v>2014-10</c:v>
                </c:pt>
                <c:pt idx="454">
                  <c:v>2014-11</c:v>
                </c:pt>
                <c:pt idx="455">
                  <c:v>2014-12</c:v>
                </c:pt>
                <c:pt idx="456">
                  <c:v>2015-01</c:v>
                </c:pt>
                <c:pt idx="457">
                  <c:v>2015-02</c:v>
                </c:pt>
                <c:pt idx="458">
                  <c:v>2015-03</c:v>
                </c:pt>
                <c:pt idx="459">
                  <c:v>2015-04</c:v>
                </c:pt>
                <c:pt idx="460">
                  <c:v>2015-05</c:v>
                </c:pt>
                <c:pt idx="461">
                  <c:v>2015-06</c:v>
                </c:pt>
                <c:pt idx="462">
                  <c:v>2015-07</c:v>
                </c:pt>
                <c:pt idx="463">
                  <c:v>2015-08</c:v>
                </c:pt>
                <c:pt idx="464">
                  <c:v>2015-09</c:v>
                </c:pt>
                <c:pt idx="465">
                  <c:v>2015-10</c:v>
                </c:pt>
                <c:pt idx="466">
                  <c:v>2015-11</c:v>
                </c:pt>
                <c:pt idx="467">
                  <c:v>2015-12</c:v>
                </c:pt>
                <c:pt idx="468">
                  <c:v>2016-01</c:v>
                </c:pt>
                <c:pt idx="469">
                  <c:v>2016-02</c:v>
                </c:pt>
                <c:pt idx="470">
                  <c:v>2016-03</c:v>
                </c:pt>
                <c:pt idx="471">
                  <c:v>2016-04</c:v>
                </c:pt>
                <c:pt idx="472">
                  <c:v>2016-05</c:v>
                </c:pt>
                <c:pt idx="473">
                  <c:v>2016-06</c:v>
                </c:pt>
                <c:pt idx="474">
                  <c:v>2016-07</c:v>
                </c:pt>
                <c:pt idx="475">
                  <c:v>2016-08</c:v>
                </c:pt>
                <c:pt idx="476">
                  <c:v>2016-09</c:v>
                </c:pt>
                <c:pt idx="477">
                  <c:v>2016-10</c:v>
                </c:pt>
                <c:pt idx="478">
                  <c:v>2016-11</c:v>
                </c:pt>
                <c:pt idx="479">
                  <c:v>2016-12</c:v>
                </c:pt>
                <c:pt idx="480">
                  <c:v>2017-01</c:v>
                </c:pt>
                <c:pt idx="481">
                  <c:v>2017-02</c:v>
                </c:pt>
                <c:pt idx="482">
                  <c:v>2017-03</c:v>
                </c:pt>
                <c:pt idx="483">
                  <c:v>2017-04</c:v>
                </c:pt>
                <c:pt idx="484">
                  <c:v>2017-05</c:v>
                </c:pt>
                <c:pt idx="485">
                  <c:v>2017-06</c:v>
                </c:pt>
                <c:pt idx="486">
                  <c:v>2017-07</c:v>
                </c:pt>
                <c:pt idx="487">
                  <c:v>2017-08</c:v>
                </c:pt>
                <c:pt idx="488">
                  <c:v>2017-09</c:v>
                </c:pt>
                <c:pt idx="489">
                  <c:v>2017-10</c:v>
                </c:pt>
                <c:pt idx="490">
                  <c:v>2017-11</c:v>
                </c:pt>
                <c:pt idx="491">
                  <c:v>2017-12</c:v>
                </c:pt>
                <c:pt idx="492">
                  <c:v>2018-01</c:v>
                </c:pt>
                <c:pt idx="493">
                  <c:v>2018-02</c:v>
                </c:pt>
                <c:pt idx="494">
                  <c:v>2018-03</c:v>
                </c:pt>
                <c:pt idx="495">
                  <c:v>2018-04</c:v>
                </c:pt>
                <c:pt idx="496">
                  <c:v>2018-05</c:v>
                </c:pt>
                <c:pt idx="497">
                  <c:v>2018-06</c:v>
                </c:pt>
                <c:pt idx="498">
                  <c:v>2018-07</c:v>
                </c:pt>
                <c:pt idx="499">
                  <c:v>2018-08</c:v>
                </c:pt>
                <c:pt idx="500">
                  <c:v>2018-09</c:v>
                </c:pt>
                <c:pt idx="501">
                  <c:v>2018-10</c:v>
                </c:pt>
                <c:pt idx="502">
                  <c:v>2018-11</c:v>
                </c:pt>
                <c:pt idx="503">
                  <c:v>2018-12</c:v>
                </c:pt>
                <c:pt idx="504">
                  <c:v>2019-01</c:v>
                </c:pt>
                <c:pt idx="505">
                  <c:v>2019-02</c:v>
                </c:pt>
                <c:pt idx="506">
                  <c:v>2019-03</c:v>
                </c:pt>
                <c:pt idx="507">
                  <c:v>2019-04</c:v>
                </c:pt>
                <c:pt idx="508">
                  <c:v>2019-05</c:v>
                </c:pt>
                <c:pt idx="509">
                  <c:v>2019-06</c:v>
                </c:pt>
                <c:pt idx="510">
                  <c:v>2019-07</c:v>
                </c:pt>
                <c:pt idx="511">
                  <c:v>2019-08</c:v>
                </c:pt>
                <c:pt idx="512">
                  <c:v>2019-09</c:v>
                </c:pt>
                <c:pt idx="513">
                  <c:v>2019-10</c:v>
                </c:pt>
                <c:pt idx="514">
                  <c:v>2019-11</c:v>
                </c:pt>
                <c:pt idx="515">
                  <c:v>2019-12</c:v>
                </c:pt>
                <c:pt idx="516">
                  <c:v>2020-01</c:v>
                </c:pt>
                <c:pt idx="517">
                  <c:v>2020-02</c:v>
                </c:pt>
                <c:pt idx="518">
                  <c:v>2020-03</c:v>
                </c:pt>
                <c:pt idx="519">
                  <c:v>2020-04</c:v>
                </c:pt>
                <c:pt idx="520">
                  <c:v>2020-05</c:v>
                </c:pt>
                <c:pt idx="521">
                  <c:v>2020-06</c:v>
                </c:pt>
                <c:pt idx="522">
                  <c:v>2020-07</c:v>
                </c:pt>
                <c:pt idx="523">
                  <c:v>2020-08</c:v>
                </c:pt>
                <c:pt idx="524">
                  <c:v>2020-09</c:v>
                </c:pt>
                <c:pt idx="525">
                  <c:v>2020-10</c:v>
                </c:pt>
                <c:pt idx="526">
                  <c:v>2020-11</c:v>
                </c:pt>
                <c:pt idx="527">
                  <c:v>2020-12</c:v>
                </c:pt>
                <c:pt idx="528">
                  <c:v>2021-01</c:v>
                </c:pt>
                <c:pt idx="529">
                  <c:v>2021-02</c:v>
                </c:pt>
                <c:pt idx="530">
                  <c:v>2021-03</c:v>
                </c:pt>
                <c:pt idx="531">
                  <c:v>2021-04</c:v>
                </c:pt>
                <c:pt idx="532">
                  <c:v>2021-05</c:v>
                </c:pt>
                <c:pt idx="533">
                  <c:v>2021-06</c:v>
                </c:pt>
                <c:pt idx="534">
                  <c:v>2021-07</c:v>
                </c:pt>
                <c:pt idx="535">
                  <c:v>2021-08</c:v>
                </c:pt>
                <c:pt idx="536">
                  <c:v>2021-09</c:v>
                </c:pt>
                <c:pt idx="537">
                  <c:v>2021-10</c:v>
                </c:pt>
                <c:pt idx="538">
                  <c:v>2021-11</c:v>
                </c:pt>
                <c:pt idx="539">
                  <c:v>2021-12</c:v>
                </c:pt>
                <c:pt idx="540">
                  <c:v>2022-01</c:v>
                </c:pt>
                <c:pt idx="541">
                  <c:v>2022-02</c:v>
                </c:pt>
                <c:pt idx="542">
                  <c:v>2022-03</c:v>
                </c:pt>
                <c:pt idx="543">
                  <c:v>2022-04</c:v>
                </c:pt>
                <c:pt idx="544">
                  <c:v>2022-05</c:v>
                </c:pt>
                <c:pt idx="545">
                  <c:v>2022-06</c:v>
                </c:pt>
                <c:pt idx="546">
                  <c:v>2022-07</c:v>
                </c:pt>
                <c:pt idx="547">
                  <c:v>2022-08</c:v>
                </c:pt>
                <c:pt idx="548">
                  <c:v>2022-09</c:v>
                </c:pt>
                <c:pt idx="549">
                  <c:v>2022-10</c:v>
                </c:pt>
                <c:pt idx="550">
                  <c:v>2022-11</c:v>
                </c:pt>
                <c:pt idx="551">
                  <c:v>2022-12</c:v>
                </c:pt>
                <c:pt idx="552">
                  <c:v>2023-01</c:v>
                </c:pt>
                <c:pt idx="553">
                  <c:v>2023-02</c:v>
                </c:pt>
                <c:pt idx="554">
                  <c:v>2023-03</c:v>
                </c:pt>
                <c:pt idx="555">
                  <c:v>2023-04</c:v>
                </c:pt>
                <c:pt idx="556">
                  <c:v>2023-05</c:v>
                </c:pt>
                <c:pt idx="557">
                  <c:v>2023-06</c:v>
                </c:pt>
                <c:pt idx="558">
                  <c:v>2023-07</c:v>
                </c:pt>
                <c:pt idx="559">
                  <c:v>2023-08</c:v>
                </c:pt>
                <c:pt idx="560">
                  <c:v>2023-09</c:v>
                </c:pt>
                <c:pt idx="561">
                  <c:v>2023-10</c:v>
                </c:pt>
                <c:pt idx="562">
                  <c:v>2023-11</c:v>
                </c:pt>
                <c:pt idx="563">
                  <c:v>2023-12</c:v>
                </c:pt>
                <c:pt idx="564">
                  <c:v>2024-01</c:v>
                </c:pt>
                <c:pt idx="565">
                  <c:v>2024-02</c:v>
                </c:pt>
                <c:pt idx="566">
                  <c:v>2024-03</c:v>
                </c:pt>
                <c:pt idx="567">
                  <c:v>2024-04</c:v>
                </c:pt>
                <c:pt idx="568">
                  <c:v>2024-05</c:v>
                </c:pt>
                <c:pt idx="569">
                  <c:v>2024-06</c:v>
                </c:pt>
                <c:pt idx="570">
                  <c:v>2024-07</c:v>
                </c:pt>
                <c:pt idx="571">
                  <c:v>2024-08</c:v>
                </c:pt>
              </c:strCache>
            </c:strRef>
          </c:cat>
          <c:val>
            <c:numRef>
              <c:f>'[Basisfile Zinsen.xlsx]Zinsreihen'!$I$2:$I$573</c:f>
              <c:numCache>
                <c:formatCode>General</c:formatCode>
                <c:ptCount val="572"/>
                <c:pt idx="0">
                  <c:v>1.75</c:v>
                </c:pt>
                <c:pt idx="1">
                  <c:v>1.75</c:v>
                </c:pt>
                <c:pt idx="2">
                  <c:v>1.75</c:v>
                </c:pt>
                <c:pt idx="3">
                  <c:v>1.75</c:v>
                </c:pt>
                <c:pt idx="4">
                  <c:v>1.75</c:v>
                </c:pt>
                <c:pt idx="5">
                  <c:v>1.75</c:v>
                </c:pt>
                <c:pt idx="6">
                  <c:v>1.75</c:v>
                </c:pt>
                <c:pt idx="7">
                  <c:v>1.75</c:v>
                </c:pt>
                <c:pt idx="8">
                  <c:v>1.75</c:v>
                </c:pt>
                <c:pt idx="9">
                  <c:v>1.75</c:v>
                </c:pt>
                <c:pt idx="10">
                  <c:v>1.75</c:v>
                </c:pt>
                <c:pt idx="11">
                  <c:v>1.75</c:v>
                </c:pt>
                <c:pt idx="12">
                  <c:v>1.75</c:v>
                </c:pt>
                <c:pt idx="13">
                  <c:v>1.75</c:v>
                </c:pt>
                <c:pt idx="14">
                  <c:v>1.75</c:v>
                </c:pt>
                <c:pt idx="15">
                  <c:v>1.75</c:v>
                </c:pt>
                <c:pt idx="16">
                  <c:v>1.75</c:v>
                </c:pt>
                <c:pt idx="17">
                  <c:v>1.75</c:v>
                </c:pt>
                <c:pt idx="18">
                  <c:v>1.75</c:v>
                </c:pt>
                <c:pt idx="19">
                  <c:v>1.75</c:v>
                </c:pt>
                <c:pt idx="20">
                  <c:v>1.75</c:v>
                </c:pt>
                <c:pt idx="21">
                  <c:v>1.75</c:v>
                </c:pt>
                <c:pt idx="22">
                  <c:v>1.75</c:v>
                </c:pt>
                <c:pt idx="23">
                  <c:v>1.75</c:v>
                </c:pt>
                <c:pt idx="24">
                  <c:v>1.75</c:v>
                </c:pt>
                <c:pt idx="25">
                  <c:v>1.75</c:v>
                </c:pt>
                <c:pt idx="26">
                  <c:v>1.75</c:v>
                </c:pt>
                <c:pt idx="27">
                  <c:v>1.75</c:v>
                </c:pt>
                <c:pt idx="28">
                  <c:v>1.75</c:v>
                </c:pt>
                <c:pt idx="29">
                  <c:v>1.75</c:v>
                </c:pt>
                <c:pt idx="30">
                  <c:v>1.75</c:v>
                </c:pt>
                <c:pt idx="31">
                  <c:v>1.75</c:v>
                </c:pt>
                <c:pt idx="32">
                  <c:v>1.75</c:v>
                </c:pt>
                <c:pt idx="33">
                  <c:v>1.75</c:v>
                </c:pt>
                <c:pt idx="34">
                  <c:v>1.75</c:v>
                </c:pt>
                <c:pt idx="35">
                  <c:v>1.75</c:v>
                </c:pt>
                <c:pt idx="36">
                  <c:v>1.75</c:v>
                </c:pt>
                <c:pt idx="37">
                  <c:v>1.75</c:v>
                </c:pt>
                <c:pt idx="38">
                  <c:v>1.75</c:v>
                </c:pt>
                <c:pt idx="39">
                  <c:v>1.75</c:v>
                </c:pt>
                <c:pt idx="40">
                  <c:v>1.75</c:v>
                </c:pt>
                <c:pt idx="41">
                  <c:v>1.75</c:v>
                </c:pt>
                <c:pt idx="42">
                  <c:v>1.75</c:v>
                </c:pt>
                <c:pt idx="43">
                  <c:v>1.75</c:v>
                </c:pt>
                <c:pt idx="44">
                  <c:v>1.75</c:v>
                </c:pt>
                <c:pt idx="45">
                  <c:v>1.75</c:v>
                </c:pt>
                <c:pt idx="46">
                  <c:v>1.75</c:v>
                </c:pt>
                <c:pt idx="47">
                  <c:v>1.75</c:v>
                </c:pt>
                <c:pt idx="48">
                  <c:v>1.75</c:v>
                </c:pt>
                <c:pt idx="49">
                  <c:v>1.75</c:v>
                </c:pt>
                <c:pt idx="50">
                  <c:v>1.75</c:v>
                </c:pt>
                <c:pt idx="51">
                  <c:v>1.75</c:v>
                </c:pt>
                <c:pt idx="52">
                  <c:v>1.75</c:v>
                </c:pt>
                <c:pt idx="53">
                  <c:v>1.75</c:v>
                </c:pt>
                <c:pt idx="54">
                  <c:v>1.75</c:v>
                </c:pt>
                <c:pt idx="55">
                  <c:v>1.75</c:v>
                </c:pt>
                <c:pt idx="56">
                  <c:v>1.75</c:v>
                </c:pt>
                <c:pt idx="57">
                  <c:v>1.75</c:v>
                </c:pt>
                <c:pt idx="58">
                  <c:v>1.75</c:v>
                </c:pt>
                <c:pt idx="59">
                  <c:v>1.75</c:v>
                </c:pt>
                <c:pt idx="60">
                  <c:v>1.75</c:v>
                </c:pt>
                <c:pt idx="61">
                  <c:v>1.75</c:v>
                </c:pt>
                <c:pt idx="62">
                  <c:v>1.75</c:v>
                </c:pt>
                <c:pt idx="63">
                  <c:v>1.75</c:v>
                </c:pt>
                <c:pt idx="64">
                  <c:v>1.75</c:v>
                </c:pt>
                <c:pt idx="65">
                  <c:v>1.75</c:v>
                </c:pt>
                <c:pt idx="66">
                  <c:v>1.75</c:v>
                </c:pt>
                <c:pt idx="67">
                  <c:v>1.75</c:v>
                </c:pt>
                <c:pt idx="68">
                  <c:v>1.75</c:v>
                </c:pt>
                <c:pt idx="69">
                  <c:v>1.75</c:v>
                </c:pt>
                <c:pt idx="70">
                  <c:v>1.75</c:v>
                </c:pt>
                <c:pt idx="71">
                  <c:v>1.75</c:v>
                </c:pt>
                <c:pt idx="72">
                  <c:v>1.75</c:v>
                </c:pt>
                <c:pt idx="73">
                  <c:v>1.75</c:v>
                </c:pt>
                <c:pt idx="74">
                  <c:v>1.75</c:v>
                </c:pt>
                <c:pt idx="75">
                  <c:v>1.75</c:v>
                </c:pt>
                <c:pt idx="76">
                  <c:v>1.75</c:v>
                </c:pt>
                <c:pt idx="77">
                  <c:v>1.75</c:v>
                </c:pt>
                <c:pt idx="78">
                  <c:v>1.75</c:v>
                </c:pt>
                <c:pt idx="79">
                  <c:v>1.75</c:v>
                </c:pt>
                <c:pt idx="80">
                  <c:v>1.75</c:v>
                </c:pt>
                <c:pt idx="81">
                  <c:v>1.75</c:v>
                </c:pt>
                <c:pt idx="82">
                  <c:v>1.75</c:v>
                </c:pt>
                <c:pt idx="83">
                  <c:v>1.75</c:v>
                </c:pt>
                <c:pt idx="84">
                  <c:v>1.75</c:v>
                </c:pt>
                <c:pt idx="85">
                  <c:v>1.75</c:v>
                </c:pt>
                <c:pt idx="86">
                  <c:v>1.75</c:v>
                </c:pt>
                <c:pt idx="87">
                  <c:v>1.75</c:v>
                </c:pt>
                <c:pt idx="88">
                  <c:v>1.75</c:v>
                </c:pt>
                <c:pt idx="89">
                  <c:v>1.75</c:v>
                </c:pt>
                <c:pt idx="90">
                  <c:v>1.75</c:v>
                </c:pt>
                <c:pt idx="91">
                  <c:v>1.75</c:v>
                </c:pt>
                <c:pt idx="92">
                  <c:v>1.75</c:v>
                </c:pt>
                <c:pt idx="93">
                  <c:v>1.75</c:v>
                </c:pt>
                <c:pt idx="94">
                  <c:v>1.75</c:v>
                </c:pt>
                <c:pt idx="95">
                  <c:v>1.75</c:v>
                </c:pt>
                <c:pt idx="96">
                  <c:v>1.75</c:v>
                </c:pt>
                <c:pt idx="97">
                  <c:v>1.75</c:v>
                </c:pt>
                <c:pt idx="98">
                  <c:v>1.75</c:v>
                </c:pt>
                <c:pt idx="99">
                  <c:v>1.75</c:v>
                </c:pt>
                <c:pt idx="100">
                  <c:v>1.75</c:v>
                </c:pt>
                <c:pt idx="101">
                  <c:v>1.75</c:v>
                </c:pt>
                <c:pt idx="102">
                  <c:v>1.75</c:v>
                </c:pt>
                <c:pt idx="103">
                  <c:v>1.75</c:v>
                </c:pt>
                <c:pt idx="104">
                  <c:v>1.75</c:v>
                </c:pt>
                <c:pt idx="105">
                  <c:v>1.75</c:v>
                </c:pt>
                <c:pt idx="106">
                  <c:v>1.75</c:v>
                </c:pt>
                <c:pt idx="107">
                  <c:v>1.75</c:v>
                </c:pt>
                <c:pt idx="108">
                  <c:v>1.75</c:v>
                </c:pt>
                <c:pt idx="109">
                  <c:v>1.75</c:v>
                </c:pt>
                <c:pt idx="110">
                  <c:v>1.75</c:v>
                </c:pt>
                <c:pt idx="111">
                  <c:v>1.75</c:v>
                </c:pt>
                <c:pt idx="112">
                  <c:v>1.75</c:v>
                </c:pt>
                <c:pt idx="113">
                  <c:v>1.75</c:v>
                </c:pt>
                <c:pt idx="114">
                  <c:v>1.75</c:v>
                </c:pt>
                <c:pt idx="115">
                  <c:v>1.75</c:v>
                </c:pt>
                <c:pt idx="116">
                  <c:v>1.75</c:v>
                </c:pt>
                <c:pt idx="117">
                  <c:v>1.75</c:v>
                </c:pt>
                <c:pt idx="118">
                  <c:v>1.75</c:v>
                </c:pt>
                <c:pt idx="119">
                  <c:v>1.75</c:v>
                </c:pt>
                <c:pt idx="120">
                  <c:v>1.75</c:v>
                </c:pt>
                <c:pt idx="121">
                  <c:v>1.75</c:v>
                </c:pt>
                <c:pt idx="122">
                  <c:v>1.75</c:v>
                </c:pt>
                <c:pt idx="123">
                  <c:v>1.75</c:v>
                </c:pt>
                <c:pt idx="124">
                  <c:v>1.75</c:v>
                </c:pt>
                <c:pt idx="125">
                  <c:v>1.75</c:v>
                </c:pt>
                <c:pt idx="126">
                  <c:v>1.75</c:v>
                </c:pt>
                <c:pt idx="127">
                  <c:v>1.75</c:v>
                </c:pt>
                <c:pt idx="128">
                  <c:v>1.75</c:v>
                </c:pt>
                <c:pt idx="129">
                  <c:v>1.75</c:v>
                </c:pt>
                <c:pt idx="130">
                  <c:v>1.75</c:v>
                </c:pt>
                <c:pt idx="131">
                  <c:v>1.75</c:v>
                </c:pt>
                <c:pt idx="132">
                  <c:v>1.75</c:v>
                </c:pt>
                <c:pt idx="133">
                  <c:v>1.75</c:v>
                </c:pt>
                <c:pt idx="134">
                  <c:v>1.75</c:v>
                </c:pt>
                <c:pt idx="135">
                  <c:v>1.75</c:v>
                </c:pt>
                <c:pt idx="136">
                  <c:v>1.75</c:v>
                </c:pt>
                <c:pt idx="137">
                  <c:v>1.75</c:v>
                </c:pt>
                <c:pt idx="138">
                  <c:v>1.75</c:v>
                </c:pt>
                <c:pt idx="139">
                  <c:v>1.75</c:v>
                </c:pt>
                <c:pt idx="140">
                  <c:v>1.75</c:v>
                </c:pt>
                <c:pt idx="141">
                  <c:v>1.75</c:v>
                </c:pt>
                <c:pt idx="142">
                  <c:v>1.75</c:v>
                </c:pt>
                <c:pt idx="143">
                  <c:v>1.75</c:v>
                </c:pt>
                <c:pt idx="144">
                  <c:v>1.75</c:v>
                </c:pt>
                <c:pt idx="145">
                  <c:v>1.75</c:v>
                </c:pt>
                <c:pt idx="146">
                  <c:v>1.75</c:v>
                </c:pt>
                <c:pt idx="147">
                  <c:v>1.75</c:v>
                </c:pt>
                <c:pt idx="148">
                  <c:v>1.75</c:v>
                </c:pt>
                <c:pt idx="149">
                  <c:v>1.75</c:v>
                </c:pt>
                <c:pt idx="150">
                  <c:v>1.75</c:v>
                </c:pt>
                <c:pt idx="151">
                  <c:v>1.75</c:v>
                </c:pt>
                <c:pt idx="152">
                  <c:v>1.75</c:v>
                </c:pt>
                <c:pt idx="153">
                  <c:v>1.75</c:v>
                </c:pt>
                <c:pt idx="154">
                  <c:v>1.75</c:v>
                </c:pt>
                <c:pt idx="155">
                  <c:v>1.75</c:v>
                </c:pt>
                <c:pt idx="156">
                  <c:v>1.75</c:v>
                </c:pt>
                <c:pt idx="157">
                  <c:v>1.75</c:v>
                </c:pt>
                <c:pt idx="158">
                  <c:v>1.75</c:v>
                </c:pt>
                <c:pt idx="159">
                  <c:v>1.75</c:v>
                </c:pt>
                <c:pt idx="160">
                  <c:v>1.75</c:v>
                </c:pt>
                <c:pt idx="161">
                  <c:v>1.75</c:v>
                </c:pt>
                <c:pt idx="162">
                  <c:v>1.75</c:v>
                </c:pt>
                <c:pt idx="163">
                  <c:v>1.75</c:v>
                </c:pt>
                <c:pt idx="164">
                  <c:v>1.75</c:v>
                </c:pt>
                <c:pt idx="165">
                  <c:v>1.75</c:v>
                </c:pt>
                <c:pt idx="166">
                  <c:v>1.75</c:v>
                </c:pt>
                <c:pt idx="167">
                  <c:v>1.75</c:v>
                </c:pt>
                <c:pt idx="168">
                  <c:v>1.75</c:v>
                </c:pt>
                <c:pt idx="169">
                  <c:v>1.75</c:v>
                </c:pt>
                <c:pt idx="170">
                  <c:v>1.75</c:v>
                </c:pt>
                <c:pt idx="171">
                  <c:v>1.75</c:v>
                </c:pt>
                <c:pt idx="172">
                  <c:v>1.75</c:v>
                </c:pt>
                <c:pt idx="173">
                  <c:v>1.75</c:v>
                </c:pt>
                <c:pt idx="174">
                  <c:v>1.75</c:v>
                </c:pt>
                <c:pt idx="175">
                  <c:v>1.75</c:v>
                </c:pt>
                <c:pt idx="176">
                  <c:v>1.75</c:v>
                </c:pt>
                <c:pt idx="177">
                  <c:v>1.75</c:v>
                </c:pt>
                <c:pt idx="178">
                  <c:v>1.75</c:v>
                </c:pt>
                <c:pt idx="179">
                  <c:v>1.75</c:v>
                </c:pt>
                <c:pt idx="180">
                  <c:v>1.75</c:v>
                </c:pt>
                <c:pt idx="181">
                  <c:v>1.75</c:v>
                </c:pt>
                <c:pt idx="182">
                  <c:v>1.75</c:v>
                </c:pt>
                <c:pt idx="183">
                  <c:v>1.75</c:v>
                </c:pt>
                <c:pt idx="184">
                  <c:v>1.75</c:v>
                </c:pt>
                <c:pt idx="185">
                  <c:v>1.75</c:v>
                </c:pt>
                <c:pt idx="186">
                  <c:v>1.75</c:v>
                </c:pt>
                <c:pt idx="187">
                  <c:v>1.75</c:v>
                </c:pt>
                <c:pt idx="188">
                  <c:v>1.75</c:v>
                </c:pt>
                <c:pt idx="189">
                  <c:v>1.75</c:v>
                </c:pt>
                <c:pt idx="190">
                  <c:v>1.75</c:v>
                </c:pt>
                <c:pt idx="191">
                  <c:v>1.75</c:v>
                </c:pt>
                <c:pt idx="192">
                  <c:v>1.75</c:v>
                </c:pt>
                <c:pt idx="193">
                  <c:v>1.75</c:v>
                </c:pt>
                <c:pt idx="194">
                  <c:v>1.75</c:v>
                </c:pt>
                <c:pt idx="195">
                  <c:v>1.75</c:v>
                </c:pt>
                <c:pt idx="196">
                  <c:v>1.75</c:v>
                </c:pt>
                <c:pt idx="197">
                  <c:v>1.75</c:v>
                </c:pt>
                <c:pt idx="198">
                  <c:v>1.75</c:v>
                </c:pt>
                <c:pt idx="199">
                  <c:v>1.75</c:v>
                </c:pt>
                <c:pt idx="200">
                  <c:v>1.75</c:v>
                </c:pt>
                <c:pt idx="201">
                  <c:v>1.75</c:v>
                </c:pt>
                <c:pt idx="202">
                  <c:v>1.75</c:v>
                </c:pt>
                <c:pt idx="203">
                  <c:v>1.75</c:v>
                </c:pt>
                <c:pt idx="204">
                  <c:v>1.75</c:v>
                </c:pt>
                <c:pt idx="205">
                  <c:v>1.75</c:v>
                </c:pt>
                <c:pt idx="206">
                  <c:v>1.75</c:v>
                </c:pt>
                <c:pt idx="207">
                  <c:v>1.75</c:v>
                </c:pt>
                <c:pt idx="208">
                  <c:v>1.75</c:v>
                </c:pt>
                <c:pt idx="209">
                  <c:v>1.75</c:v>
                </c:pt>
                <c:pt idx="210">
                  <c:v>1.75</c:v>
                </c:pt>
                <c:pt idx="211">
                  <c:v>1.75</c:v>
                </c:pt>
                <c:pt idx="212">
                  <c:v>1.75</c:v>
                </c:pt>
                <c:pt idx="213">
                  <c:v>1.75</c:v>
                </c:pt>
                <c:pt idx="214">
                  <c:v>1.75</c:v>
                </c:pt>
                <c:pt idx="215">
                  <c:v>1.75</c:v>
                </c:pt>
                <c:pt idx="216">
                  <c:v>1.75</c:v>
                </c:pt>
                <c:pt idx="217">
                  <c:v>1.75</c:v>
                </c:pt>
                <c:pt idx="218">
                  <c:v>1.75</c:v>
                </c:pt>
                <c:pt idx="219">
                  <c:v>1.75</c:v>
                </c:pt>
                <c:pt idx="220">
                  <c:v>1.75</c:v>
                </c:pt>
                <c:pt idx="221">
                  <c:v>1.75</c:v>
                </c:pt>
                <c:pt idx="222">
                  <c:v>1.75</c:v>
                </c:pt>
                <c:pt idx="223">
                  <c:v>1.75</c:v>
                </c:pt>
                <c:pt idx="224">
                  <c:v>1.75</c:v>
                </c:pt>
                <c:pt idx="225">
                  <c:v>1.75</c:v>
                </c:pt>
                <c:pt idx="226">
                  <c:v>1.75</c:v>
                </c:pt>
                <c:pt idx="227">
                  <c:v>1.75</c:v>
                </c:pt>
                <c:pt idx="228">
                  <c:v>1.75</c:v>
                </c:pt>
                <c:pt idx="229">
                  <c:v>1.75</c:v>
                </c:pt>
                <c:pt idx="230">
                  <c:v>1.75</c:v>
                </c:pt>
                <c:pt idx="231">
                  <c:v>1.75</c:v>
                </c:pt>
                <c:pt idx="232">
                  <c:v>1.75</c:v>
                </c:pt>
                <c:pt idx="233">
                  <c:v>1.75</c:v>
                </c:pt>
                <c:pt idx="234">
                  <c:v>1.75</c:v>
                </c:pt>
                <c:pt idx="235">
                  <c:v>1.75</c:v>
                </c:pt>
                <c:pt idx="236">
                  <c:v>1.75</c:v>
                </c:pt>
                <c:pt idx="237">
                  <c:v>1.75</c:v>
                </c:pt>
                <c:pt idx="238">
                  <c:v>1.75</c:v>
                </c:pt>
                <c:pt idx="239">
                  <c:v>1.75</c:v>
                </c:pt>
                <c:pt idx="240">
                  <c:v>1.75</c:v>
                </c:pt>
                <c:pt idx="241">
                  <c:v>1.75</c:v>
                </c:pt>
                <c:pt idx="242">
                  <c:v>1.75</c:v>
                </c:pt>
                <c:pt idx="243">
                  <c:v>1.75</c:v>
                </c:pt>
                <c:pt idx="244">
                  <c:v>1.75</c:v>
                </c:pt>
                <c:pt idx="245">
                  <c:v>1.75</c:v>
                </c:pt>
                <c:pt idx="246">
                  <c:v>1.75</c:v>
                </c:pt>
                <c:pt idx="247">
                  <c:v>1.75</c:v>
                </c:pt>
                <c:pt idx="248">
                  <c:v>1.75</c:v>
                </c:pt>
                <c:pt idx="249">
                  <c:v>1.75</c:v>
                </c:pt>
                <c:pt idx="250">
                  <c:v>1.75</c:v>
                </c:pt>
                <c:pt idx="251">
                  <c:v>1.75</c:v>
                </c:pt>
                <c:pt idx="252">
                  <c:v>1.75</c:v>
                </c:pt>
                <c:pt idx="253">
                  <c:v>1.75</c:v>
                </c:pt>
                <c:pt idx="254">
                  <c:v>1.75</c:v>
                </c:pt>
                <c:pt idx="255">
                  <c:v>1.75</c:v>
                </c:pt>
                <c:pt idx="256">
                  <c:v>1.75</c:v>
                </c:pt>
                <c:pt idx="257">
                  <c:v>1.75</c:v>
                </c:pt>
                <c:pt idx="258">
                  <c:v>1.75</c:v>
                </c:pt>
                <c:pt idx="259">
                  <c:v>1.75</c:v>
                </c:pt>
                <c:pt idx="260">
                  <c:v>1.75</c:v>
                </c:pt>
                <c:pt idx="261">
                  <c:v>1.75</c:v>
                </c:pt>
                <c:pt idx="262">
                  <c:v>1.75</c:v>
                </c:pt>
                <c:pt idx="263">
                  <c:v>1.75</c:v>
                </c:pt>
                <c:pt idx="264">
                  <c:v>1.75</c:v>
                </c:pt>
                <c:pt idx="265">
                  <c:v>1.75</c:v>
                </c:pt>
                <c:pt idx="266">
                  <c:v>1.75</c:v>
                </c:pt>
                <c:pt idx="267">
                  <c:v>1.75</c:v>
                </c:pt>
                <c:pt idx="268">
                  <c:v>1.75</c:v>
                </c:pt>
                <c:pt idx="269">
                  <c:v>1.75</c:v>
                </c:pt>
                <c:pt idx="270">
                  <c:v>1.75</c:v>
                </c:pt>
                <c:pt idx="271">
                  <c:v>1.75</c:v>
                </c:pt>
                <c:pt idx="272">
                  <c:v>1.75</c:v>
                </c:pt>
                <c:pt idx="273">
                  <c:v>1.75</c:v>
                </c:pt>
                <c:pt idx="274">
                  <c:v>1.75</c:v>
                </c:pt>
                <c:pt idx="275">
                  <c:v>1.75</c:v>
                </c:pt>
                <c:pt idx="276">
                  <c:v>1.75</c:v>
                </c:pt>
                <c:pt idx="277">
                  <c:v>1.75</c:v>
                </c:pt>
                <c:pt idx="278">
                  <c:v>1.75</c:v>
                </c:pt>
                <c:pt idx="279">
                  <c:v>1.75</c:v>
                </c:pt>
                <c:pt idx="280">
                  <c:v>1.75</c:v>
                </c:pt>
                <c:pt idx="281">
                  <c:v>1.75</c:v>
                </c:pt>
                <c:pt idx="282">
                  <c:v>1.75</c:v>
                </c:pt>
                <c:pt idx="283">
                  <c:v>1.75</c:v>
                </c:pt>
                <c:pt idx="284">
                  <c:v>1.75</c:v>
                </c:pt>
                <c:pt idx="285">
                  <c:v>1.75</c:v>
                </c:pt>
                <c:pt idx="286">
                  <c:v>1.75</c:v>
                </c:pt>
                <c:pt idx="287">
                  <c:v>1.75</c:v>
                </c:pt>
                <c:pt idx="288">
                  <c:v>1.75</c:v>
                </c:pt>
                <c:pt idx="289">
                  <c:v>1.75</c:v>
                </c:pt>
                <c:pt idx="290">
                  <c:v>1.75</c:v>
                </c:pt>
                <c:pt idx="291">
                  <c:v>1.75</c:v>
                </c:pt>
                <c:pt idx="292">
                  <c:v>1.75</c:v>
                </c:pt>
                <c:pt idx="293">
                  <c:v>1.75</c:v>
                </c:pt>
                <c:pt idx="294">
                  <c:v>1.75</c:v>
                </c:pt>
                <c:pt idx="295">
                  <c:v>1.75</c:v>
                </c:pt>
                <c:pt idx="296">
                  <c:v>1.75</c:v>
                </c:pt>
                <c:pt idx="297">
                  <c:v>1.75</c:v>
                </c:pt>
                <c:pt idx="298">
                  <c:v>1.75</c:v>
                </c:pt>
                <c:pt idx="299">
                  <c:v>1.75</c:v>
                </c:pt>
                <c:pt idx="300">
                  <c:v>1.75</c:v>
                </c:pt>
                <c:pt idx="301">
                  <c:v>1.75</c:v>
                </c:pt>
                <c:pt idx="302">
                  <c:v>1.75</c:v>
                </c:pt>
                <c:pt idx="303">
                  <c:v>1.75</c:v>
                </c:pt>
                <c:pt idx="304">
                  <c:v>1.75</c:v>
                </c:pt>
                <c:pt idx="305">
                  <c:v>1.75</c:v>
                </c:pt>
                <c:pt idx="306">
                  <c:v>1.75</c:v>
                </c:pt>
                <c:pt idx="307">
                  <c:v>1.75</c:v>
                </c:pt>
                <c:pt idx="308">
                  <c:v>1.75</c:v>
                </c:pt>
                <c:pt idx="309">
                  <c:v>1.75</c:v>
                </c:pt>
                <c:pt idx="310">
                  <c:v>1.75</c:v>
                </c:pt>
                <c:pt idx="311">
                  <c:v>1.75</c:v>
                </c:pt>
                <c:pt idx="312">
                  <c:v>1.75</c:v>
                </c:pt>
                <c:pt idx="313">
                  <c:v>1.75</c:v>
                </c:pt>
                <c:pt idx="314">
                  <c:v>1.75</c:v>
                </c:pt>
                <c:pt idx="315">
                  <c:v>1.75</c:v>
                </c:pt>
                <c:pt idx="316">
                  <c:v>1.75</c:v>
                </c:pt>
                <c:pt idx="317">
                  <c:v>1.75</c:v>
                </c:pt>
                <c:pt idx="318">
                  <c:v>1.75</c:v>
                </c:pt>
                <c:pt idx="319">
                  <c:v>1.75</c:v>
                </c:pt>
                <c:pt idx="320">
                  <c:v>1.75</c:v>
                </c:pt>
                <c:pt idx="321">
                  <c:v>1.75</c:v>
                </c:pt>
                <c:pt idx="322">
                  <c:v>1.75</c:v>
                </c:pt>
                <c:pt idx="323">
                  <c:v>1.75</c:v>
                </c:pt>
                <c:pt idx="324">
                  <c:v>1.75</c:v>
                </c:pt>
                <c:pt idx="325">
                  <c:v>1.75</c:v>
                </c:pt>
                <c:pt idx="326">
                  <c:v>1.75</c:v>
                </c:pt>
                <c:pt idx="327">
                  <c:v>1.75</c:v>
                </c:pt>
                <c:pt idx="328">
                  <c:v>1.75</c:v>
                </c:pt>
                <c:pt idx="329">
                  <c:v>1.75</c:v>
                </c:pt>
                <c:pt idx="330">
                  <c:v>1.75</c:v>
                </c:pt>
                <c:pt idx="331">
                  <c:v>1.75</c:v>
                </c:pt>
                <c:pt idx="332">
                  <c:v>1.75</c:v>
                </c:pt>
                <c:pt idx="333">
                  <c:v>1.75</c:v>
                </c:pt>
                <c:pt idx="334">
                  <c:v>1.75</c:v>
                </c:pt>
                <c:pt idx="335">
                  <c:v>1.75</c:v>
                </c:pt>
                <c:pt idx="336">
                  <c:v>1.75</c:v>
                </c:pt>
                <c:pt idx="337">
                  <c:v>1.75</c:v>
                </c:pt>
                <c:pt idx="338">
                  <c:v>1.75</c:v>
                </c:pt>
                <c:pt idx="339">
                  <c:v>1.75</c:v>
                </c:pt>
                <c:pt idx="340">
                  <c:v>1.75</c:v>
                </c:pt>
                <c:pt idx="341">
                  <c:v>1.75</c:v>
                </c:pt>
                <c:pt idx="342">
                  <c:v>1.75</c:v>
                </c:pt>
                <c:pt idx="343">
                  <c:v>1.75</c:v>
                </c:pt>
                <c:pt idx="344">
                  <c:v>1.75</c:v>
                </c:pt>
                <c:pt idx="345">
                  <c:v>1.75</c:v>
                </c:pt>
                <c:pt idx="346">
                  <c:v>1.75</c:v>
                </c:pt>
                <c:pt idx="347">
                  <c:v>1.75</c:v>
                </c:pt>
                <c:pt idx="348">
                  <c:v>1.75</c:v>
                </c:pt>
                <c:pt idx="349">
                  <c:v>1.75</c:v>
                </c:pt>
                <c:pt idx="350">
                  <c:v>1.75</c:v>
                </c:pt>
                <c:pt idx="351">
                  <c:v>1.75</c:v>
                </c:pt>
                <c:pt idx="352">
                  <c:v>1.75</c:v>
                </c:pt>
                <c:pt idx="353">
                  <c:v>1.75</c:v>
                </c:pt>
                <c:pt idx="354">
                  <c:v>1.75</c:v>
                </c:pt>
                <c:pt idx="355">
                  <c:v>1.75</c:v>
                </c:pt>
                <c:pt idx="356">
                  <c:v>1.75</c:v>
                </c:pt>
                <c:pt idx="357">
                  <c:v>1.75</c:v>
                </c:pt>
                <c:pt idx="358">
                  <c:v>1.75</c:v>
                </c:pt>
                <c:pt idx="359">
                  <c:v>1.75</c:v>
                </c:pt>
                <c:pt idx="360">
                  <c:v>1.75</c:v>
                </c:pt>
                <c:pt idx="361">
                  <c:v>1.75</c:v>
                </c:pt>
                <c:pt idx="362">
                  <c:v>1.75</c:v>
                </c:pt>
                <c:pt idx="363">
                  <c:v>1.75</c:v>
                </c:pt>
                <c:pt idx="364">
                  <c:v>1.75</c:v>
                </c:pt>
                <c:pt idx="365">
                  <c:v>1.75</c:v>
                </c:pt>
                <c:pt idx="366">
                  <c:v>1.75</c:v>
                </c:pt>
                <c:pt idx="367">
                  <c:v>1.75</c:v>
                </c:pt>
                <c:pt idx="368">
                  <c:v>1.75</c:v>
                </c:pt>
                <c:pt idx="369">
                  <c:v>1.75</c:v>
                </c:pt>
                <c:pt idx="370">
                  <c:v>1.75</c:v>
                </c:pt>
                <c:pt idx="371">
                  <c:v>1.75</c:v>
                </c:pt>
                <c:pt idx="372">
                  <c:v>1.75</c:v>
                </c:pt>
                <c:pt idx="373">
                  <c:v>1.75</c:v>
                </c:pt>
                <c:pt idx="374">
                  <c:v>1.75</c:v>
                </c:pt>
                <c:pt idx="375">
                  <c:v>1.75</c:v>
                </c:pt>
                <c:pt idx="376">
                  <c:v>1.75</c:v>
                </c:pt>
                <c:pt idx="377">
                  <c:v>1.75</c:v>
                </c:pt>
                <c:pt idx="378">
                  <c:v>1.75</c:v>
                </c:pt>
                <c:pt idx="379">
                  <c:v>1.75</c:v>
                </c:pt>
                <c:pt idx="380">
                  <c:v>1.75</c:v>
                </c:pt>
                <c:pt idx="381">
                  <c:v>1.75</c:v>
                </c:pt>
                <c:pt idx="382">
                  <c:v>1.75</c:v>
                </c:pt>
                <c:pt idx="383">
                  <c:v>1.75</c:v>
                </c:pt>
                <c:pt idx="384">
                  <c:v>1.75</c:v>
                </c:pt>
                <c:pt idx="385">
                  <c:v>1.75</c:v>
                </c:pt>
                <c:pt idx="386">
                  <c:v>1.75</c:v>
                </c:pt>
                <c:pt idx="387">
                  <c:v>1.75</c:v>
                </c:pt>
                <c:pt idx="388">
                  <c:v>1.75</c:v>
                </c:pt>
                <c:pt idx="389">
                  <c:v>1.75</c:v>
                </c:pt>
                <c:pt idx="390">
                  <c:v>1.75</c:v>
                </c:pt>
                <c:pt idx="391">
                  <c:v>1.75</c:v>
                </c:pt>
                <c:pt idx="392">
                  <c:v>1.75</c:v>
                </c:pt>
                <c:pt idx="393">
                  <c:v>1.75</c:v>
                </c:pt>
                <c:pt idx="394">
                  <c:v>1.75</c:v>
                </c:pt>
                <c:pt idx="395">
                  <c:v>1.75</c:v>
                </c:pt>
                <c:pt idx="396">
                  <c:v>1.75</c:v>
                </c:pt>
                <c:pt idx="397">
                  <c:v>1.75</c:v>
                </c:pt>
                <c:pt idx="398">
                  <c:v>1.75</c:v>
                </c:pt>
                <c:pt idx="399">
                  <c:v>1.75</c:v>
                </c:pt>
                <c:pt idx="400">
                  <c:v>1.75</c:v>
                </c:pt>
                <c:pt idx="401">
                  <c:v>1.75</c:v>
                </c:pt>
                <c:pt idx="402">
                  <c:v>1.75</c:v>
                </c:pt>
                <c:pt idx="403">
                  <c:v>1.75</c:v>
                </c:pt>
                <c:pt idx="404">
                  <c:v>1.75</c:v>
                </c:pt>
                <c:pt idx="405">
                  <c:v>1.75</c:v>
                </c:pt>
                <c:pt idx="406">
                  <c:v>1.75</c:v>
                </c:pt>
                <c:pt idx="407">
                  <c:v>1.75</c:v>
                </c:pt>
                <c:pt idx="408">
                  <c:v>1.75</c:v>
                </c:pt>
                <c:pt idx="409">
                  <c:v>1.75</c:v>
                </c:pt>
                <c:pt idx="410">
                  <c:v>1.75</c:v>
                </c:pt>
                <c:pt idx="411">
                  <c:v>1.75</c:v>
                </c:pt>
                <c:pt idx="412">
                  <c:v>1.75</c:v>
                </c:pt>
                <c:pt idx="413">
                  <c:v>1.75</c:v>
                </c:pt>
                <c:pt idx="414">
                  <c:v>1.75</c:v>
                </c:pt>
                <c:pt idx="415">
                  <c:v>1.75</c:v>
                </c:pt>
                <c:pt idx="416">
                  <c:v>1.75</c:v>
                </c:pt>
                <c:pt idx="417">
                  <c:v>1.75</c:v>
                </c:pt>
                <c:pt idx="418">
                  <c:v>1.75</c:v>
                </c:pt>
                <c:pt idx="419">
                  <c:v>1.75</c:v>
                </c:pt>
                <c:pt idx="420">
                  <c:v>1.75</c:v>
                </c:pt>
                <c:pt idx="421">
                  <c:v>1.75</c:v>
                </c:pt>
                <c:pt idx="422">
                  <c:v>1.75</c:v>
                </c:pt>
                <c:pt idx="423">
                  <c:v>1.75</c:v>
                </c:pt>
                <c:pt idx="424">
                  <c:v>1.75</c:v>
                </c:pt>
                <c:pt idx="425">
                  <c:v>1.75</c:v>
                </c:pt>
                <c:pt idx="426">
                  <c:v>1.75</c:v>
                </c:pt>
                <c:pt idx="427">
                  <c:v>1.75</c:v>
                </c:pt>
                <c:pt idx="428">
                  <c:v>1.75</c:v>
                </c:pt>
                <c:pt idx="429">
                  <c:v>1.75</c:v>
                </c:pt>
                <c:pt idx="430">
                  <c:v>1.75</c:v>
                </c:pt>
                <c:pt idx="431">
                  <c:v>1.75</c:v>
                </c:pt>
                <c:pt idx="432">
                  <c:v>1.75</c:v>
                </c:pt>
                <c:pt idx="433">
                  <c:v>1.75</c:v>
                </c:pt>
                <c:pt idx="434">
                  <c:v>1.75</c:v>
                </c:pt>
                <c:pt idx="435">
                  <c:v>1.75</c:v>
                </c:pt>
                <c:pt idx="436">
                  <c:v>1.75</c:v>
                </c:pt>
                <c:pt idx="437">
                  <c:v>1.75</c:v>
                </c:pt>
                <c:pt idx="438">
                  <c:v>1.75</c:v>
                </c:pt>
                <c:pt idx="439">
                  <c:v>1.75</c:v>
                </c:pt>
                <c:pt idx="440">
                  <c:v>1.75</c:v>
                </c:pt>
                <c:pt idx="441">
                  <c:v>1.75</c:v>
                </c:pt>
                <c:pt idx="442">
                  <c:v>1.75</c:v>
                </c:pt>
                <c:pt idx="443">
                  <c:v>1.75</c:v>
                </c:pt>
                <c:pt idx="444">
                  <c:v>1.75</c:v>
                </c:pt>
                <c:pt idx="445">
                  <c:v>1.75</c:v>
                </c:pt>
                <c:pt idx="446">
                  <c:v>1.75</c:v>
                </c:pt>
                <c:pt idx="447">
                  <c:v>1.75</c:v>
                </c:pt>
                <c:pt idx="448">
                  <c:v>1.75</c:v>
                </c:pt>
                <c:pt idx="449">
                  <c:v>1.75</c:v>
                </c:pt>
                <c:pt idx="450">
                  <c:v>1.75</c:v>
                </c:pt>
                <c:pt idx="451">
                  <c:v>1.75</c:v>
                </c:pt>
                <c:pt idx="452">
                  <c:v>1.75</c:v>
                </c:pt>
                <c:pt idx="453">
                  <c:v>1.75</c:v>
                </c:pt>
                <c:pt idx="454">
                  <c:v>1.75</c:v>
                </c:pt>
                <c:pt idx="455">
                  <c:v>1.75</c:v>
                </c:pt>
                <c:pt idx="456">
                  <c:v>1.75</c:v>
                </c:pt>
                <c:pt idx="457">
                  <c:v>1.75</c:v>
                </c:pt>
                <c:pt idx="458">
                  <c:v>1.75</c:v>
                </c:pt>
                <c:pt idx="459">
                  <c:v>1.75</c:v>
                </c:pt>
                <c:pt idx="460">
                  <c:v>1.75</c:v>
                </c:pt>
                <c:pt idx="461">
                  <c:v>1.75</c:v>
                </c:pt>
                <c:pt idx="462">
                  <c:v>1.75</c:v>
                </c:pt>
                <c:pt idx="463">
                  <c:v>1.75</c:v>
                </c:pt>
                <c:pt idx="464">
                  <c:v>1.75</c:v>
                </c:pt>
                <c:pt idx="465">
                  <c:v>1.75</c:v>
                </c:pt>
                <c:pt idx="466">
                  <c:v>1.75</c:v>
                </c:pt>
                <c:pt idx="467">
                  <c:v>1.75</c:v>
                </c:pt>
                <c:pt idx="468">
                  <c:v>1.75</c:v>
                </c:pt>
                <c:pt idx="469">
                  <c:v>1.75</c:v>
                </c:pt>
                <c:pt idx="470">
                  <c:v>1.75</c:v>
                </c:pt>
                <c:pt idx="471">
                  <c:v>1.75</c:v>
                </c:pt>
                <c:pt idx="472">
                  <c:v>1.75</c:v>
                </c:pt>
                <c:pt idx="473">
                  <c:v>1.75</c:v>
                </c:pt>
                <c:pt idx="474">
                  <c:v>1.75</c:v>
                </c:pt>
                <c:pt idx="475">
                  <c:v>1.75</c:v>
                </c:pt>
                <c:pt idx="476">
                  <c:v>1.75</c:v>
                </c:pt>
                <c:pt idx="477">
                  <c:v>1.25</c:v>
                </c:pt>
                <c:pt idx="478">
                  <c:v>1.25</c:v>
                </c:pt>
                <c:pt idx="479">
                  <c:v>1.25</c:v>
                </c:pt>
                <c:pt idx="480">
                  <c:v>1.25</c:v>
                </c:pt>
                <c:pt idx="481">
                  <c:v>1.25</c:v>
                </c:pt>
                <c:pt idx="482">
                  <c:v>1.25</c:v>
                </c:pt>
                <c:pt idx="483">
                  <c:v>1.25</c:v>
                </c:pt>
                <c:pt idx="484">
                  <c:v>1.25</c:v>
                </c:pt>
                <c:pt idx="485">
                  <c:v>1.25</c:v>
                </c:pt>
                <c:pt idx="486">
                  <c:v>1.25</c:v>
                </c:pt>
                <c:pt idx="487">
                  <c:v>1.25</c:v>
                </c:pt>
                <c:pt idx="488">
                  <c:v>1.25</c:v>
                </c:pt>
                <c:pt idx="489">
                  <c:v>1.25</c:v>
                </c:pt>
                <c:pt idx="490">
                  <c:v>1.25</c:v>
                </c:pt>
                <c:pt idx="491">
                  <c:v>1.25</c:v>
                </c:pt>
                <c:pt idx="492">
                  <c:v>1.25</c:v>
                </c:pt>
                <c:pt idx="493">
                  <c:v>1.25</c:v>
                </c:pt>
                <c:pt idx="494">
                  <c:v>1.25</c:v>
                </c:pt>
                <c:pt idx="495">
                  <c:v>1.25</c:v>
                </c:pt>
                <c:pt idx="496">
                  <c:v>1.25</c:v>
                </c:pt>
                <c:pt idx="497">
                  <c:v>1.25</c:v>
                </c:pt>
                <c:pt idx="498">
                  <c:v>1.25</c:v>
                </c:pt>
                <c:pt idx="499">
                  <c:v>1.25</c:v>
                </c:pt>
                <c:pt idx="500">
                  <c:v>1.25</c:v>
                </c:pt>
                <c:pt idx="501">
                  <c:v>1.25</c:v>
                </c:pt>
                <c:pt idx="502">
                  <c:v>1.25</c:v>
                </c:pt>
                <c:pt idx="503">
                  <c:v>1.25</c:v>
                </c:pt>
                <c:pt idx="504">
                  <c:v>1.25</c:v>
                </c:pt>
                <c:pt idx="505">
                  <c:v>1.25</c:v>
                </c:pt>
                <c:pt idx="506">
                  <c:v>1.25</c:v>
                </c:pt>
                <c:pt idx="507">
                  <c:v>1.25</c:v>
                </c:pt>
                <c:pt idx="508">
                  <c:v>1.25</c:v>
                </c:pt>
                <c:pt idx="509">
                  <c:v>1.25</c:v>
                </c:pt>
                <c:pt idx="510">
                  <c:v>1.25</c:v>
                </c:pt>
                <c:pt idx="511">
                  <c:v>1.25</c:v>
                </c:pt>
                <c:pt idx="512">
                  <c:v>1.25</c:v>
                </c:pt>
                <c:pt idx="513">
                  <c:v>1.25</c:v>
                </c:pt>
                <c:pt idx="514">
                  <c:v>1.25</c:v>
                </c:pt>
                <c:pt idx="515">
                  <c:v>1.25</c:v>
                </c:pt>
                <c:pt idx="516">
                  <c:v>1.25</c:v>
                </c:pt>
                <c:pt idx="517">
                  <c:v>1.25</c:v>
                </c:pt>
                <c:pt idx="518">
                  <c:v>1.25</c:v>
                </c:pt>
                <c:pt idx="519">
                  <c:v>1.25</c:v>
                </c:pt>
                <c:pt idx="520">
                  <c:v>1.25</c:v>
                </c:pt>
                <c:pt idx="521">
                  <c:v>1.25</c:v>
                </c:pt>
                <c:pt idx="522">
                  <c:v>1.25</c:v>
                </c:pt>
                <c:pt idx="523">
                  <c:v>1.25</c:v>
                </c:pt>
                <c:pt idx="524">
                  <c:v>1.25</c:v>
                </c:pt>
                <c:pt idx="525">
                  <c:v>1.25</c:v>
                </c:pt>
                <c:pt idx="526">
                  <c:v>1.25</c:v>
                </c:pt>
                <c:pt idx="527">
                  <c:v>1.25</c:v>
                </c:pt>
                <c:pt idx="528">
                  <c:v>1.25</c:v>
                </c:pt>
                <c:pt idx="529">
                  <c:v>1.25</c:v>
                </c:pt>
                <c:pt idx="530">
                  <c:v>1.25</c:v>
                </c:pt>
                <c:pt idx="531">
                  <c:v>1.25</c:v>
                </c:pt>
                <c:pt idx="532">
                  <c:v>1.25</c:v>
                </c:pt>
                <c:pt idx="533">
                  <c:v>1.25</c:v>
                </c:pt>
                <c:pt idx="534">
                  <c:v>1.25</c:v>
                </c:pt>
                <c:pt idx="535">
                  <c:v>1.25</c:v>
                </c:pt>
                <c:pt idx="536">
                  <c:v>1.25</c:v>
                </c:pt>
                <c:pt idx="537">
                  <c:v>1.25</c:v>
                </c:pt>
                <c:pt idx="538">
                  <c:v>1.25</c:v>
                </c:pt>
                <c:pt idx="539">
                  <c:v>1.25</c:v>
                </c:pt>
                <c:pt idx="540">
                  <c:v>1.25</c:v>
                </c:pt>
                <c:pt idx="541">
                  <c:v>1.25</c:v>
                </c:pt>
                <c:pt idx="542">
                  <c:v>1.25</c:v>
                </c:pt>
                <c:pt idx="543">
                  <c:v>1.25</c:v>
                </c:pt>
                <c:pt idx="544">
                  <c:v>1.25</c:v>
                </c:pt>
                <c:pt idx="545">
                  <c:v>1.25</c:v>
                </c:pt>
                <c:pt idx="546">
                  <c:v>1.25</c:v>
                </c:pt>
                <c:pt idx="547">
                  <c:v>1.25</c:v>
                </c:pt>
                <c:pt idx="548">
                  <c:v>1.25</c:v>
                </c:pt>
                <c:pt idx="549">
                  <c:v>1.25</c:v>
                </c:pt>
                <c:pt idx="550" formatCode="0.00">
                  <c:v>1.25</c:v>
                </c:pt>
                <c:pt idx="551" formatCode="0.00">
                  <c:v>1.25</c:v>
                </c:pt>
                <c:pt idx="552" formatCode="0.00">
                  <c:v>1.25</c:v>
                </c:pt>
                <c:pt idx="553" formatCode="0.00">
                  <c:v>1.25</c:v>
                </c:pt>
                <c:pt idx="554" formatCode="0.00">
                  <c:v>1.25</c:v>
                </c:pt>
                <c:pt idx="555" formatCode="0.00">
                  <c:v>1.25</c:v>
                </c:pt>
                <c:pt idx="556" formatCode="0.00">
                  <c:v>1.25</c:v>
                </c:pt>
                <c:pt idx="557" formatCode="0.00">
                  <c:v>1.25</c:v>
                </c:pt>
                <c:pt idx="558" formatCode="0.00">
                  <c:v>1.25</c:v>
                </c:pt>
                <c:pt idx="559" formatCode="0.00">
                  <c:v>1.25</c:v>
                </c:pt>
                <c:pt idx="560" formatCode="0.00">
                  <c:v>1.25</c:v>
                </c:pt>
                <c:pt idx="561" formatCode="0.00">
                  <c:v>1.25</c:v>
                </c:pt>
                <c:pt idx="562" formatCode="0.00">
                  <c:v>1.25</c:v>
                </c:pt>
                <c:pt idx="563" formatCode="0.00">
                  <c:v>1.25</c:v>
                </c:pt>
                <c:pt idx="564" formatCode="0.00">
                  <c:v>1.25</c:v>
                </c:pt>
                <c:pt idx="565" formatCode="0.00">
                  <c:v>1.25</c:v>
                </c:pt>
                <c:pt idx="566" formatCode="0.00">
                  <c:v>1.25</c:v>
                </c:pt>
                <c:pt idx="567" formatCode="0.00">
                  <c:v>1.25</c:v>
                </c:pt>
                <c:pt idx="568" formatCode="0.00">
                  <c:v>1.25</c:v>
                </c:pt>
                <c:pt idx="569" formatCode="0.00">
                  <c:v>1.25</c:v>
                </c:pt>
                <c:pt idx="570" formatCode="0.00">
                  <c:v>1.25</c:v>
                </c:pt>
                <c:pt idx="571" formatCode="0.00">
                  <c:v>1.25</c:v>
                </c:pt>
              </c:numCache>
            </c:numRef>
          </c:val>
          <c:smooth val="0"/>
          <c:extLst>
            <c:ext xmlns:c16="http://schemas.microsoft.com/office/drawing/2014/chart" uri="{C3380CC4-5D6E-409C-BE32-E72D297353CC}">
              <c16:uniqueId val="{00000001-A0E1-464A-B3CC-04634B03F635}"/>
            </c:ext>
          </c:extLst>
        </c:ser>
        <c:ser>
          <c:idx val="9"/>
          <c:order val="9"/>
          <c:tx>
            <c:strRef>
              <c:f>'[Basisfile Zinsen.xlsx]Zinsreihen'!$M$1</c:f>
              <c:strCache>
                <c:ptCount val="1"/>
                <c:pt idx="0">
                  <c:v>Festhypotheken BEKB 8 Jahre</c:v>
                </c:pt>
              </c:strCache>
            </c:strRef>
          </c:tx>
          <c:spPr>
            <a:ln w="15875" cap="rnd">
              <a:solidFill>
                <a:schemeClr val="tx1"/>
              </a:solidFill>
              <a:round/>
            </a:ln>
            <a:effectLst/>
          </c:spPr>
          <c:marker>
            <c:symbol val="none"/>
          </c:marker>
          <c:cat>
            <c:strRef>
              <c:f>'[Basisfile Zinsen.xlsx]Zinsreihen'!$A$2:$A$573</c:f>
              <c:strCache>
                <c:ptCount val="572"/>
                <c:pt idx="0">
                  <c:v>1977-01</c:v>
                </c:pt>
                <c:pt idx="1">
                  <c:v>1977-02</c:v>
                </c:pt>
                <c:pt idx="2">
                  <c:v>1977-03</c:v>
                </c:pt>
                <c:pt idx="3">
                  <c:v>1977-04</c:v>
                </c:pt>
                <c:pt idx="4">
                  <c:v>1977-05</c:v>
                </c:pt>
                <c:pt idx="5">
                  <c:v>1977-06</c:v>
                </c:pt>
                <c:pt idx="6">
                  <c:v>1977-07</c:v>
                </c:pt>
                <c:pt idx="7">
                  <c:v>1977-08</c:v>
                </c:pt>
                <c:pt idx="8">
                  <c:v>1977-09</c:v>
                </c:pt>
                <c:pt idx="9">
                  <c:v>1977-10</c:v>
                </c:pt>
                <c:pt idx="10">
                  <c:v>1977-11</c:v>
                </c:pt>
                <c:pt idx="11">
                  <c:v>1977-12</c:v>
                </c:pt>
                <c:pt idx="12">
                  <c:v>1978-01</c:v>
                </c:pt>
                <c:pt idx="13">
                  <c:v>1978-02</c:v>
                </c:pt>
                <c:pt idx="14">
                  <c:v>1978-03</c:v>
                </c:pt>
                <c:pt idx="15">
                  <c:v>1978-04</c:v>
                </c:pt>
                <c:pt idx="16">
                  <c:v>1978-05</c:v>
                </c:pt>
                <c:pt idx="17">
                  <c:v>1978-06</c:v>
                </c:pt>
                <c:pt idx="18">
                  <c:v>1978-07</c:v>
                </c:pt>
                <c:pt idx="19">
                  <c:v>1978-08</c:v>
                </c:pt>
                <c:pt idx="20">
                  <c:v>1978-09</c:v>
                </c:pt>
                <c:pt idx="21">
                  <c:v>1978-10</c:v>
                </c:pt>
                <c:pt idx="22">
                  <c:v>1978-11</c:v>
                </c:pt>
                <c:pt idx="23">
                  <c:v>1978-12</c:v>
                </c:pt>
                <c:pt idx="24">
                  <c:v>1979-01</c:v>
                </c:pt>
                <c:pt idx="25">
                  <c:v>1979-02</c:v>
                </c:pt>
                <c:pt idx="26">
                  <c:v>1979-03</c:v>
                </c:pt>
                <c:pt idx="27">
                  <c:v>1979-04</c:v>
                </c:pt>
                <c:pt idx="28">
                  <c:v>1979-05</c:v>
                </c:pt>
                <c:pt idx="29">
                  <c:v>1979-06</c:v>
                </c:pt>
                <c:pt idx="30">
                  <c:v>1979-07</c:v>
                </c:pt>
                <c:pt idx="31">
                  <c:v>1979-08</c:v>
                </c:pt>
                <c:pt idx="32">
                  <c:v>1979-09</c:v>
                </c:pt>
                <c:pt idx="33">
                  <c:v>1979-10</c:v>
                </c:pt>
                <c:pt idx="34">
                  <c:v>1979-11</c:v>
                </c:pt>
                <c:pt idx="35">
                  <c:v>1979-12</c:v>
                </c:pt>
                <c:pt idx="36">
                  <c:v>1980-01</c:v>
                </c:pt>
                <c:pt idx="37">
                  <c:v>1980-02</c:v>
                </c:pt>
                <c:pt idx="38">
                  <c:v>1980-03</c:v>
                </c:pt>
                <c:pt idx="39">
                  <c:v>1980-04</c:v>
                </c:pt>
                <c:pt idx="40">
                  <c:v>1980-05</c:v>
                </c:pt>
                <c:pt idx="41">
                  <c:v>1980-06</c:v>
                </c:pt>
                <c:pt idx="42">
                  <c:v>1980-07</c:v>
                </c:pt>
                <c:pt idx="43">
                  <c:v>1980-08</c:v>
                </c:pt>
                <c:pt idx="44">
                  <c:v>1980-09</c:v>
                </c:pt>
                <c:pt idx="45">
                  <c:v>1980-10</c:v>
                </c:pt>
                <c:pt idx="46">
                  <c:v>1980-11</c:v>
                </c:pt>
                <c:pt idx="47">
                  <c:v>1980-12</c:v>
                </c:pt>
                <c:pt idx="48">
                  <c:v>1981-01</c:v>
                </c:pt>
                <c:pt idx="49">
                  <c:v>1981-02</c:v>
                </c:pt>
                <c:pt idx="50">
                  <c:v>1981-03</c:v>
                </c:pt>
                <c:pt idx="51">
                  <c:v>1981-04</c:v>
                </c:pt>
                <c:pt idx="52">
                  <c:v>1981-05</c:v>
                </c:pt>
                <c:pt idx="53">
                  <c:v>1981-06</c:v>
                </c:pt>
                <c:pt idx="54">
                  <c:v>1981-07</c:v>
                </c:pt>
                <c:pt idx="55">
                  <c:v>1981-08</c:v>
                </c:pt>
                <c:pt idx="56">
                  <c:v>1981-09</c:v>
                </c:pt>
                <c:pt idx="57">
                  <c:v>1981-10</c:v>
                </c:pt>
                <c:pt idx="58">
                  <c:v>1981-11</c:v>
                </c:pt>
                <c:pt idx="59">
                  <c:v>1981-12</c:v>
                </c:pt>
                <c:pt idx="60">
                  <c:v>1982-01</c:v>
                </c:pt>
                <c:pt idx="61">
                  <c:v>1982-02</c:v>
                </c:pt>
                <c:pt idx="62">
                  <c:v>1982-03</c:v>
                </c:pt>
                <c:pt idx="63">
                  <c:v>1982-04</c:v>
                </c:pt>
                <c:pt idx="64">
                  <c:v>1982-05</c:v>
                </c:pt>
                <c:pt idx="65">
                  <c:v>1982-06</c:v>
                </c:pt>
                <c:pt idx="66">
                  <c:v>1982-07</c:v>
                </c:pt>
                <c:pt idx="67">
                  <c:v>1982-08</c:v>
                </c:pt>
                <c:pt idx="68">
                  <c:v>1982-09</c:v>
                </c:pt>
                <c:pt idx="69">
                  <c:v>1982-10</c:v>
                </c:pt>
                <c:pt idx="70">
                  <c:v>1982-11</c:v>
                </c:pt>
                <c:pt idx="71">
                  <c:v>1982-12</c:v>
                </c:pt>
                <c:pt idx="72">
                  <c:v>1983-01</c:v>
                </c:pt>
                <c:pt idx="73">
                  <c:v>1983-02</c:v>
                </c:pt>
                <c:pt idx="74">
                  <c:v>1983-03</c:v>
                </c:pt>
                <c:pt idx="75">
                  <c:v>1983-04</c:v>
                </c:pt>
                <c:pt idx="76">
                  <c:v>1983-05</c:v>
                </c:pt>
                <c:pt idx="77">
                  <c:v>1983-06</c:v>
                </c:pt>
                <c:pt idx="78">
                  <c:v>1983-07</c:v>
                </c:pt>
                <c:pt idx="79">
                  <c:v>1983-08</c:v>
                </c:pt>
                <c:pt idx="80">
                  <c:v>1983-09</c:v>
                </c:pt>
                <c:pt idx="81">
                  <c:v>1983-10</c:v>
                </c:pt>
                <c:pt idx="82">
                  <c:v>1983-11</c:v>
                </c:pt>
                <c:pt idx="83">
                  <c:v>1983-12</c:v>
                </c:pt>
                <c:pt idx="84">
                  <c:v>1984-01</c:v>
                </c:pt>
                <c:pt idx="85">
                  <c:v>1984-02</c:v>
                </c:pt>
                <c:pt idx="86">
                  <c:v>1984-03</c:v>
                </c:pt>
                <c:pt idx="87">
                  <c:v>1984-04</c:v>
                </c:pt>
                <c:pt idx="88">
                  <c:v>1984-05</c:v>
                </c:pt>
                <c:pt idx="89">
                  <c:v>1984-06</c:v>
                </c:pt>
                <c:pt idx="90">
                  <c:v>1984-07</c:v>
                </c:pt>
                <c:pt idx="91">
                  <c:v>1984-08</c:v>
                </c:pt>
                <c:pt idx="92">
                  <c:v>1984-09</c:v>
                </c:pt>
                <c:pt idx="93">
                  <c:v>1984-10</c:v>
                </c:pt>
                <c:pt idx="94">
                  <c:v>1984-11</c:v>
                </c:pt>
                <c:pt idx="95">
                  <c:v>1984-12</c:v>
                </c:pt>
                <c:pt idx="96">
                  <c:v>1985-01</c:v>
                </c:pt>
                <c:pt idx="97">
                  <c:v>1985-02</c:v>
                </c:pt>
                <c:pt idx="98">
                  <c:v>1985-03</c:v>
                </c:pt>
                <c:pt idx="99">
                  <c:v>1985-04</c:v>
                </c:pt>
                <c:pt idx="100">
                  <c:v>1985-05</c:v>
                </c:pt>
                <c:pt idx="101">
                  <c:v>1985-06</c:v>
                </c:pt>
                <c:pt idx="102">
                  <c:v>1985-07</c:v>
                </c:pt>
                <c:pt idx="103">
                  <c:v>1985-08</c:v>
                </c:pt>
                <c:pt idx="104">
                  <c:v>1985-09</c:v>
                </c:pt>
                <c:pt idx="105">
                  <c:v>1985-10</c:v>
                </c:pt>
                <c:pt idx="106">
                  <c:v>1985-11</c:v>
                </c:pt>
                <c:pt idx="107">
                  <c:v>1985-12</c:v>
                </c:pt>
                <c:pt idx="108">
                  <c:v>1986-01</c:v>
                </c:pt>
                <c:pt idx="109">
                  <c:v>1986-02</c:v>
                </c:pt>
                <c:pt idx="110">
                  <c:v>1986-03</c:v>
                </c:pt>
                <c:pt idx="111">
                  <c:v>1986-04</c:v>
                </c:pt>
                <c:pt idx="112">
                  <c:v>1986-05</c:v>
                </c:pt>
                <c:pt idx="113">
                  <c:v>1986-06</c:v>
                </c:pt>
                <c:pt idx="114">
                  <c:v>1986-07</c:v>
                </c:pt>
                <c:pt idx="115">
                  <c:v>1986-08</c:v>
                </c:pt>
                <c:pt idx="116">
                  <c:v>1986-09</c:v>
                </c:pt>
                <c:pt idx="117">
                  <c:v>1986-10</c:v>
                </c:pt>
                <c:pt idx="118">
                  <c:v>1986-11</c:v>
                </c:pt>
                <c:pt idx="119">
                  <c:v>1986-12</c:v>
                </c:pt>
                <c:pt idx="120">
                  <c:v>1987-01</c:v>
                </c:pt>
                <c:pt idx="121">
                  <c:v>1987-02</c:v>
                </c:pt>
                <c:pt idx="122">
                  <c:v>1987-03</c:v>
                </c:pt>
                <c:pt idx="123">
                  <c:v>1987-04</c:v>
                </c:pt>
                <c:pt idx="124">
                  <c:v>1987-05</c:v>
                </c:pt>
                <c:pt idx="125">
                  <c:v>1987-06</c:v>
                </c:pt>
                <c:pt idx="126">
                  <c:v>1987-07</c:v>
                </c:pt>
                <c:pt idx="127">
                  <c:v>1987-08</c:v>
                </c:pt>
                <c:pt idx="128">
                  <c:v>1987-09</c:v>
                </c:pt>
                <c:pt idx="129">
                  <c:v>1987-10</c:v>
                </c:pt>
                <c:pt idx="130">
                  <c:v>1987-11</c:v>
                </c:pt>
                <c:pt idx="131">
                  <c:v>1987-12</c:v>
                </c:pt>
                <c:pt idx="132">
                  <c:v>1988-01</c:v>
                </c:pt>
                <c:pt idx="133">
                  <c:v>1988-02</c:v>
                </c:pt>
                <c:pt idx="134">
                  <c:v>1988-03</c:v>
                </c:pt>
                <c:pt idx="135">
                  <c:v>1988-04</c:v>
                </c:pt>
                <c:pt idx="136">
                  <c:v>1988-05</c:v>
                </c:pt>
                <c:pt idx="137">
                  <c:v>1988-06</c:v>
                </c:pt>
                <c:pt idx="138">
                  <c:v>1988-07</c:v>
                </c:pt>
                <c:pt idx="139">
                  <c:v>1988-08</c:v>
                </c:pt>
                <c:pt idx="140">
                  <c:v>1988-09</c:v>
                </c:pt>
                <c:pt idx="141">
                  <c:v>1988-10</c:v>
                </c:pt>
                <c:pt idx="142">
                  <c:v>1988-11</c:v>
                </c:pt>
                <c:pt idx="143">
                  <c:v>1988-12</c:v>
                </c:pt>
                <c:pt idx="144">
                  <c:v>1989-01</c:v>
                </c:pt>
                <c:pt idx="145">
                  <c:v>1989-02</c:v>
                </c:pt>
                <c:pt idx="146">
                  <c:v>1989-03</c:v>
                </c:pt>
                <c:pt idx="147">
                  <c:v>1989-04</c:v>
                </c:pt>
                <c:pt idx="148">
                  <c:v>1989-05</c:v>
                </c:pt>
                <c:pt idx="149">
                  <c:v>1989-06</c:v>
                </c:pt>
                <c:pt idx="150">
                  <c:v>1989-07</c:v>
                </c:pt>
                <c:pt idx="151">
                  <c:v>1989-08</c:v>
                </c:pt>
                <c:pt idx="152">
                  <c:v>1989-09</c:v>
                </c:pt>
                <c:pt idx="153">
                  <c:v>1989-10</c:v>
                </c:pt>
                <c:pt idx="154">
                  <c:v>1989-11</c:v>
                </c:pt>
                <c:pt idx="155">
                  <c:v>1989-12</c:v>
                </c:pt>
                <c:pt idx="156">
                  <c:v>1990-01</c:v>
                </c:pt>
                <c:pt idx="157">
                  <c:v>1990-02</c:v>
                </c:pt>
                <c:pt idx="158">
                  <c:v>1990-03</c:v>
                </c:pt>
                <c:pt idx="159">
                  <c:v>1990-04</c:v>
                </c:pt>
                <c:pt idx="160">
                  <c:v>1990-05</c:v>
                </c:pt>
                <c:pt idx="161">
                  <c:v>1990-06</c:v>
                </c:pt>
                <c:pt idx="162">
                  <c:v>1990-07</c:v>
                </c:pt>
                <c:pt idx="163">
                  <c:v>1990-08</c:v>
                </c:pt>
                <c:pt idx="164">
                  <c:v>1990-09</c:v>
                </c:pt>
                <c:pt idx="165">
                  <c:v>1990-10</c:v>
                </c:pt>
                <c:pt idx="166">
                  <c:v>1990-11</c:v>
                </c:pt>
                <c:pt idx="167">
                  <c:v>1990-12</c:v>
                </c:pt>
                <c:pt idx="168">
                  <c:v>1991-01</c:v>
                </c:pt>
                <c:pt idx="169">
                  <c:v>1991-02</c:v>
                </c:pt>
                <c:pt idx="170">
                  <c:v>1991-03</c:v>
                </c:pt>
                <c:pt idx="171">
                  <c:v>1991-04</c:v>
                </c:pt>
                <c:pt idx="172">
                  <c:v>1991-05</c:v>
                </c:pt>
                <c:pt idx="173">
                  <c:v>1991-06</c:v>
                </c:pt>
                <c:pt idx="174">
                  <c:v>1991-07</c:v>
                </c:pt>
                <c:pt idx="175">
                  <c:v>1991-08</c:v>
                </c:pt>
                <c:pt idx="176">
                  <c:v>1991-09</c:v>
                </c:pt>
                <c:pt idx="177">
                  <c:v>1991-10</c:v>
                </c:pt>
                <c:pt idx="178">
                  <c:v>1991-11</c:v>
                </c:pt>
                <c:pt idx="179">
                  <c:v>1991-12</c:v>
                </c:pt>
                <c:pt idx="180">
                  <c:v>1992-01</c:v>
                </c:pt>
                <c:pt idx="181">
                  <c:v>1992-02</c:v>
                </c:pt>
                <c:pt idx="182">
                  <c:v>1992-03</c:v>
                </c:pt>
                <c:pt idx="183">
                  <c:v>1992-04</c:v>
                </c:pt>
                <c:pt idx="184">
                  <c:v>1992-05</c:v>
                </c:pt>
                <c:pt idx="185">
                  <c:v>1992-06</c:v>
                </c:pt>
                <c:pt idx="186">
                  <c:v>1992-07</c:v>
                </c:pt>
                <c:pt idx="187">
                  <c:v>1992-08</c:v>
                </c:pt>
                <c:pt idx="188">
                  <c:v>1992-09</c:v>
                </c:pt>
                <c:pt idx="189">
                  <c:v>1992-10</c:v>
                </c:pt>
                <c:pt idx="190">
                  <c:v>1992-11</c:v>
                </c:pt>
                <c:pt idx="191">
                  <c:v>1992-12</c:v>
                </c:pt>
                <c:pt idx="192">
                  <c:v>1993-01</c:v>
                </c:pt>
                <c:pt idx="193">
                  <c:v>1993-02</c:v>
                </c:pt>
                <c:pt idx="194">
                  <c:v>1993-03</c:v>
                </c:pt>
                <c:pt idx="195">
                  <c:v>1993-04</c:v>
                </c:pt>
                <c:pt idx="196">
                  <c:v>1993-05</c:v>
                </c:pt>
                <c:pt idx="197">
                  <c:v>1993-06</c:v>
                </c:pt>
                <c:pt idx="198">
                  <c:v>1993-07</c:v>
                </c:pt>
                <c:pt idx="199">
                  <c:v>1993-08</c:v>
                </c:pt>
                <c:pt idx="200">
                  <c:v>1993-09</c:v>
                </c:pt>
                <c:pt idx="201">
                  <c:v>1993-10</c:v>
                </c:pt>
                <c:pt idx="202">
                  <c:v>1993-11</c:v>
                </c:pt>
                <c:pt idx="203">
                  <c:v>1993-12</c:v>
                </c:pt>
                <c:pt idx="204">
                  <c:v>1994-01</c:v>
                </c:pt>
                <c:pt idx="205">
                  <c:v>1994-02</c:v>
                </c:pt>
                <c:pt idx="206">
                  <c:v>1994-03</c:v>
                </c:pt>
                <c:pt idx="207">
                  <c:v>1994-04</c:v>
                </c:pt>
                <c:pt idx="208">
                  <c:v>1994-05</c:v>
                </c:pt>
                <c:pt idx="209">
                  <c:v>1994-06</c:v>
                </c:pt>
                <c:pt idx="210">
                  <c:v>1994-07</c:v>
                </c:pt>
                <c:pt idx="211">
                  <c:v>1994-08</c:v>
                </c:pt>
                <c:pt idx="212">
                  <c:v>1994-09</c:v>
                </c:pt>
                <c:pt idx="213">
                  <c:v>1994-10</c:v>
                </c:pt>
                <c:pt idx="214">
                  <c:v>1994-11</c:v>
                </c:pt>
                <c:pt idx="215">
                  <c:v>1994-12</c:v>
                </c:pt>
                <c:pt idx="216">
                  <c:v>1995-01</c:v>
                </c:pt>
                <c:pt idx="217">
                  <c:v>1995-02</c:v>
                </c:pt>
                <c:pt idx="218">
                  <c:v>1995-03</c:v>
                </c:pt>
                <c:pt idx="219">
                  <c:v>1995-04</c:v>
                </c:pt>
                <c:pt idx="220">
                  <c:v>1995-05</c:v>
                </c:pt>
                <c:pt idx="221">
                  <c:v>1995-06</c:v>
                </c:pt>
                <c:pt idx="222">
                  <c:v>1995-07</c:v>
                </c:pt>
                <c:pt idx="223">
                  <c:v>1995-08</c:v>
                </c:pt>
                <c:pt idx="224">
                  <c:v>1995-09</c:v>
                </c:pt>
                <c:pt idx="225">
                  <c:v>1995-10</c:v>
                </c:pt>
                <c:pt idx="226">
                  <c:v>1995-11</c:v>
                </c:pt>
                <c:pt idx="227">
                  <c:v>1995-12</c:v>
                </c:pt>
                <c:pt idx="228">
                  <c:v>1996-01</c:v>
                </c:pt>
                <c:pt idx="229">
                  <c:v>1996-02</c:v>
                </c:pt>
                <c:pt idx="230">
                  <c:v>1996-03</c:v>
                </c:pt>
                <c:pt idx="231">
                  <c:v>1996-04</c:v>
                </c:pt>
                <c:pt idx="232">
                  <c:v>1996-05</c:v>
                </c:pt>
                <c:pt idx="233">
                  <c:v>1996-06</c:v>
                </c:pt>
                <c:pt idx="234">
                  <c:v>1996-07</c:v>
                </c:pt>
                <c:pt idx="235">
                  <c:v>1996-08</c:v>
                </c:pt>
                <c:pt idx="236">
                  <c:v>1996-09</c:v>
                </c:pt>
                <c:pt idx="237">
                  <c:v>1996-10</c:v>
                </c:pt>
                <c:pt idx="238">
                  <c:v>1996-11</c:v>
                </c:pt>
                <c:pt idx="239">
                  <c:v>1996-12</c:v>
                </c:pt>
                <c:pt idx="240">
                  <c:v>1997-01</c:v>
                </c:pt>
                <c:pt idx="241">
                  <c:v>1997-02</c:v>
                </c:pt>
                <c:pt idx="242">
                  <c:v>1997-03</c:v>
                </c:pt>
                <c:pt idx="243">
                  <c:v>1997-04</c:v>
                </c:pt>
                <c:pt idx="244">
                  <c:v>1997-05</c:v>
                </c:pt>
                <c:pt idx="245">
                  <c:v>1997-06</c:v>
                </c:pt>
                <c:pt idx="246">
                  <c:v>1997-07</c:v>
                </c:pt>
                <c:pt idx="247">
                  <c:v>1997-08</c:v>
                </c:pt>
                <c:pt idx="248">
                  <c:v>1997-09</c:v>
                </c:pt>
                <c:pt idx="249">
                  <c:v>1997-10</c:v>
                </c:pt>
                <c:pt idx="250">
                  <c:v>1997-11</c:v>
                </c:pt>
                <c:pt idx="251">
                  <c:v>1997-12</c:v>
                </c:pt>
                <c:pt idx="252">
                  <c:v>1998-01</c:v>
                </c:pt>
                <c:pt idx="253">
                  <c:v>1998-02</c:v>
                </c:pt>
                <c:pt idx="254">
                  <c:v>1998-03</c:v>
                </c:pt>
                <c:pt idx="255">
                  <c:v>1998-04</c:v>
                </c:pt>
                <c:pt idx="256">
                  <c:v>1998-05</c:v>
                </c:pt>
                <c:pt idx="257">
                  <c:v>1998-06</c:v>
                </c:pt>
                <c:pt idx="258">
                  <c:v>1998-07</c:v>
                </c:pt>
                <c:pt idx="259">
                  <c:v>1998-08</c:v>
                </c:pt>
                <c:pt idx="260">
                  <c:v>1998-09</c:v>
                </c:pt>
                <c:pt idx="261">
                  <c:v>1998-10</c:v>
                </c:pt>
                <c:pt idx="262">
                  <c:v>1998-11</c:v>
                </c:pt>
                <c:pt idx="263">
                  <c:v>1998-12</c:v>
                </c:pt>
                <c:pt idx="264">
                  <c:v>1999-01</c:v>
                </c:pt>
                <c:pt idx="265">
                  <c:v>1999-02</c:v>
                </c:pt>
                <c:pt idx="266">
                  <c:v>1999-03</c:v>
                </c:pt>
                <c:pt idx="267">
                  <c:v>1999-04</c:v>
                </c:pt>
                <c:pt idx="268">
                  <c:v>1999-05</c:v>
                </c:pt>
                <c:pt idx="269">
                  <c:v>1999-06</c:v>
                </c:pt>
                <c:pt idx="270">
                  <c:v>1999-07</c:v>
                </c:pt>
                <c:pt idx="271">
                  <c:v>1999-08</c:v>
                </c:pt>
                <c:pt idx="272">
                  <c:v>1999-09</c:v>
                </c:pt>
                <c:pt idx="273">
                  <c:v>1999-10</c:v>
                </c:pt>
                <c:pt idx="274">
                  <c:v>1999-11</c:v>
                </c:pt>
                <c:pt idx="275">
                  <c:v>1999-12</c:v>
                </c:pt>
                <c:pt idx="276">
                  <c:v>2000-01</c:v>
                </c:pt>
                <c:pt idx="277">
                  <c:v>2000-02</c:v>
                </c:pt>
                <c:pt idx="278">
                  <c:v>2000-03</c:v>
                </c:pt>
                <c:pt idx="279">
                  <c:v>2000-04</c:v>
                </c:pt>
                <c:pt idx="280">
                  <c:v>2000-05</c:v>
                </c:pt>
                <c:pt idx="281">
                  <c:v>2000-06</c:v>
                </c:pt>
                <c:pt idx="282">
                  <c:v>2000-07</c:v>
                </c:pt>
                <c:pt idx="283">
                  <c:v>2000-08</c:v>
                </c:pt>
                <c:pt idx="284">
                  <c:v>2000-09</c:v>
                </c:pt>
                <c:pt idx="285">
                  <c:v>2000-10</c:v>
                </c:pt>
                <c:pt idx="286">
                  <c:v>2000-11</c:v>
                </c:pt>
                <c:pt idx="287">
                  <c:v>2000-12</c:v>
                </c:pt>
                <c:pt idx="288">
                  <c:v>2001-01</c:v>
                </c:pt>
                <c:pt idx="289">
                  <c:v>2001-02</c:v>
                </c:pt>
                <c:pt idx="290">
                  <c:v>2001-03</c:v>
                </c:pt>
                <c:pt idx="291">
                  <c:v>2001-04</c:v>
                </c:pt>
                <c:pt idx="292">
                  <c:v>2001-05</c:v>
                </c:pt>
                <c:pt idx="293">
                  <c:v>2001-06</c:v>
                </c:pt>
                <c:pt idx="294">
                  <c:v>2001-07</c:v>
                </c:pt>
                <c:pt idx="295">
                  <c:v>2001-08</c:v>
                </c:pt>
                <c:pt idx="296">
                  <c:v>2001-09</c:v>
                </c:pt>
                <c:pt idx="297">
                  <c:v>2001-10</c:v>
                </c:pt>
                <c:pt idx="298">
                  <c:v>2001-11</c:v>
                </c:pt>
                <c:pt idx="299">
                  <c:v>2001-12</c:v>
                </c:pt>
                <c:pt idx="300">
                  <c:v>2002-01</c:v>
                </c:pt>
                <c:pt idx="301">
                  <c:v>2002-02</c:v>
                </c:pt>
                <c:pt idx="302">
                  <c:v>2002-03</c:v>
                </c:pt>
                <c:pt idx="303">
                  <c:v>2002-04</c:v>
                </c:pt>
                <c:pt idx="304">
                  <c:v>2002-05</c:v>
                </c:pt>
                <c:pt idx="305">
                  <c:v>2002-06</c:v>
                </c:pt>
                <c:pt idx="306">
                  <c:v>2002-07</c:v>
                </c:pt>
                <c:pt idx="307">
                  <c:v>2002-08</c:v>
                </c:pt>
                <c:pt idx="308">
                  <c:v>2002-09</c:v>
                </c:pt>
                <c:pt idx="309">
                  <c:v>2002-10</c:v>
                </c:pt>
                <c:pt idx="310">
                  <c:v>2002-11</c:v>
                </c:pt>
                <c:pt idx="311">
                  <c:v>2002-12</c:v>
                </c:pt>
                <c:pt idx="312">
                  <c:v>2003-01</c:v>
                </c:pt>
                <c:pt idx="313">
                  <c:v>2003-02</c:v>
                </c:pt>
                <c:pt idx="314">
                  <c:v>2003-03</c:v>
                </c:pt>
                <c:pt idx="315">
                  <c:v>2003-04</c:v>
                </c:pt>
                <c:pt idx="316">
                  <c:v>2003-05</c:v>
                </c:pt>
                <c:pt idx="317">
                  <c:v>2003-06</c:v>
                </c:pt>
                <c:pt idx="318">
                  <c:v>2003-07</c:v>
                </c:pt>
                <c:pt idx="319">
                  <c:v>2003-08</c:v>
                </c:pt>
                <c:pt idx="320">
                  <c:v>2003-09</c:v>
                </c:pt>
                <c:pt idx="321">
                  <c:v>2003-10</c:v>
                </c:pt>
                <c:pt idx="322">
                  <c:v>2003-11</c:v>
                </c:pt>
                <c:pt idx="323">
                  <c:v>2003-12</c:v>
                </c:pt>
                <c:pt idx="324">
                  <c:v>2004-01</c:v>
                </c:pt>
                <c:pt idx="325">
                  <c:v>2004-02</c:v>
                </c:pt>
                <c:pt idx="326">
                  <c:v>2004-03</c:v>
                </c:pt>
                <c:pt idx="327">
                  <c:v>2004-04</c:v>
                </c:pt>
                <c:pt idx="328">
                  <c:v>2004-05</c:v>
                </c:pt>
                <c:pt idx="329">
                  <c:v>2004-06</c:v>
                </c:pt>
                <c:pt idx="330">
                  <c:v>2004-07</c:v>
                </c:pt>
                <c:pt idx="331">
                  <c:v>2004-08</c:v>
                </c:pt>
                <c:pt idx="332">
                  <c:v>2004-09</c:v>
                </c:pt>
                <c:pt idx="333">
                  <c:v>2004-10</c:v>
                </c:pt>
                <c:pt idx="334">
                  <c:v>2004-11</c:v>
                </c:pt>
                <c:pt idx="335">
                  <c:v>2004-12</c:v>
                </c:pt>
                <c:pt idx="336">
                  <c:v>2005-01</c:v>
                </c:pt>
                <c:pt idx="337">
                  <c:v>2005-02</c:v>
                </c:pt>
                <c:pt idx="338">
                  <c:v>2005-03</c:v>
                </c:pt>
                <c:pt idx="339">
                  <c:v>2005-04</c:v>
                </c:pt>
                <c:pt idx="340">
                  <c:v>2005-05</c:v>
                </c:pt>
                <c:pt idx="341">
                  <c:v>2005-06</c:v>
                </c:pt>
                <c:pt idx="342">
                  <c:v>2005-07</c:v>
                </c:pt>
                <c:pt idx="343">
                  <c:v>2005-08</c:v>
                </c:pt>
                <c:pt idx="344">
                  <c:v>2005-09</c:v>
                </c:pt>
                <c:pt idx="345">
                  <c:v>2005-10</c:v>
                </c:pt>
                <c:pt idx="346">
                  <c:v>2005-11</c:v>
                </c:pt>
                <c:pt idx="347">
                  <c:v>2005-12</c:v>
                </c:pt>
                <c:pt idx="348">
                  <c:v>2006-01</c:v>
                </c:pt>
                <c:pt idx="349">
                  <c:v>2006-02</c:v>
                </c:pt>
                <c:pt idx="350">
                  <c:v>2006-03</c:v>
                </c:pt>
                <c:pt idx="351">
                  <c:v>2006-04</c:v>
                </c:pt>
                <c:pt idx="352">
                  <c:v>2006-05</c:v>
                </c:pt>
                <c:pt idx="353">
                  <c:v>2006-06</c:v>
                </c:pt>
                <c:pt idx="354">
                  <c:v>2006-07</c:v>
                </c:pt>
                <c:pt idx="355">
                  <c:v>2006-08</c:v>
                </c:pt>
                <c:pt idx="356">
                  <c:v>2006-09</c:v>
                </c:pt>
                <c:pt idx="357">
                  <c:v>2006-10</c:v>
                </c:pt>
                <c:pt idx="358">
                  <c:v>2006-11</c:v>
                </c:pt>
                <c:pt idx="359">
                  <c:v>2006-12</c:v>
                </c:pt>
                <c:pt idx="360">
                  <c:v>2007-01</c:v>
                </c:pt>
                <c:pt idx="361">
                  <c:v>2007-02</c:v>
                </c:pt>
                <c:pt idx="362">
                  <c:v>2007-03</c:v>
                </c:pt>
                <c:pt idx="363">
                  <c:v>2007-04</c:v>
                </c:pt>
                <c:pt idx="364">
                  <c:v>2007-05</c:v>
                </c:pt>
                <c:pt idx="365">
                  <c:v>2007-06</c:v>
                </c:pt>
                <c:pt idx="366">
                  <c:v>2007-07</c:v>
                </c:pt>
                <c:pt idx="367">
                  <c:v>2007-08</c:v>
                </c:pt>
                <c:pt idx="368">
                  <c:v>2007-09</c:v>
                </c:pt>
                <c:pt idx="369">
                  <c:v>2007-10</c:v>
                </c:pt>
                <c:pt idx="370">
                  <c:v>2007-11</c:v>
                </c:pt>
                <c:pt idx="371">
                  <c:v>2007-12</c:v>
                </c:pt>
                <c:pt idx="372">
                  <c:v>2008-01</c:v>
                </c:pt>
                <c:pt idx="373">
                  <c:v>2008-02</c:v>
                </c:pt>
                <c:pt idx="374">
                  <c:v>2008-03</c:v>
                </c:pt>
                <c:pt idx="375">
                  <c:v>2008-04</c:v>
                </c:pt>
                <c:pt idx="376">
                  <c:v>2008-05</c:v>
                </c:pt>
                <c:pt idx="377">
                  <c:v>2008-06</c:v>
                </c:pt>
                <c:pt idx="378">
                  <c:v>2008-07</c:v>
                </c:pt>
                <c:pt idx="379">
                  <c:v>2008-08</c:v>
                </c:pt>
                <c:pt idx="380">
                  <c:v>2008-09</c:v>
                </c:pt>
                <c:pt idx="381">
                  <c:v>2008-10</c:v>
                </c:pt>
                <c:pt idx="382">
                  <c:v>2008-11</c:v>
                </c:pt>
                <c:pt idx="383">
                  <c:v>2008-12</c:v>
                </c:pt>
                <c:pt idx="384">
                  <c:v>2009-01</c:v>
                </c:pt>
                <c:pt idx="385">
                  <c:v>2009-02</c:v>
                </c:pt>
                <c:pt idx="386">
                  <c:v>2009-03</c:v>
                </c:pt>
                <c:pt idx="387">
                  <c:v>2009-04</c:v>
                </c:pt>
                <c:pt idx="388">
                  <c:v>2009-05</c:v>
                </c:pt>
                <c:pt idx="389">
                  <c:v>2009-06</c:v>
                </c:pt>
                <c:pt idx="390">
                  <c:v>2009-07</c:v>
                </c:pt>
                <c:pt idx="391">
                  <c:v>2009-08</c:v>
                </c:pt>
                <c:pt idx="392">
                  <c:v>2009-09</c:v>
                </c:pt>
                <c:pt idx="393">
                  <c:v>2009-10</c:v>
                </c:pt>
                <c:pt idx="394">
                  <c:v>2009-11</c:v>
                </c:pt>
                <c:pt idx="395">
                  <c:v>2009-12</c:v>
                </c:pt>
                <c:pt idx="396">
                  <c:v>2010-01</c:v>
                </c:pt>
                <c:pt idx="397">
                  <c:v>2010-02</c:v>
                </c:pt>
                <c:pt idx="398">
                  <c:v>2010-03</c:v>
                </c:pt>
                <c:pt idx="399">
                  <c:v>2010-04</c:v>
                </c:pt>
                <c:pt idx="400">
                  <c:v>2010-05</c:v>
                </c:pt>
                <c:pt idx="401">
                  <c:v>2010-06</c:v>
                </c:pt>
                <c:pt idx="402">
                  <c:v>2010-07</c:v>
                </c:pt>
                <c:pt idx="403">
                  <c:v>2010-08</c:v>
                </c:pt>
                <c:pt idx="404">
                  <c:v>2010-09</c:v>
                </c:pt>
                <c:pt idx="405">
                  <c:v>2010-10</c:v>
                </c:pt>
                <c:pt idx="406">
                  <c:v>2010-11</c:v>
                </c:pt>
                <c:pt idx="407">
                  <c:v>2010-12</c:v>
                </c:pt>
                <c:pt idx="408">
                  <c:v>2011-01</c:v>
                </c:pt>
                <c:pt idx="409">
                  <c:v>2011-02</c:v>
                </c:pt>
                <c:pt idx="410">
                  <c:v>2011-03</c:v>
                </c:pt>
                <c:pt idx="411">
                  <c:v>2011-04</c:v>
                </c:pt>
                <c:pt idx="412">
                  <c:v>2011-05</c:v>
                </c:pt>
                <c:pt idx="413">
                  <c:v>2011-06</c:v>
                </c:pt>
                <c:pt idx="414">
                  <c:v>2011-07</c:v>
                </c:pt>
                <c:pt idx="415">
                  <c:v>2011-08</c:v>
                </c:pt>
                <c:pt idx="416">
                  <c:v>2011-09</c:v>
                </c:pt>
                <c:pt idx="417">
                  <c:v>2011-10</c:v>
                </c:pt>
                <c:pt idx="418">
                  <c:v>2011-11</c:v>
                </c:pt>
                <c:pt idx="419">
                  <c:v>2011-12</c:v>
                </c:pt>
                <c:pt idx="420">
                  <c:v>2012-01</c:v>
                </c:pt>
                <c:pt idx="421">
                  <c:v>2012-02</c:v>
                </c:pt>
                <c:pt idx="422">
                  <c:v>2012-03</c:v>
                </c:pt>
                <c:pt idx="423">
                  <c:v>2012-04</c:v>
                </c:pt>
                <c:pt idx="424">
                  <c:v>2012-05</c:v>
                </c:pt>
                <c:pt idx="425">
                  <c:v>2012-06</c:v>
                </c:pt>
                <c:pt idx="426">
                  <c:v>2012-07</c:v>
                </c:pt>
                <c:pt idx="427">
                  <c:v>2012-08</c:v>
                </c:pt>
                <c:pt idx="428">
                  <c:v>2012-09</c:v>
                </c:pt>
                <c:pt idx="429">
                  <c:v>2012-10</c:v>
                </c:pt>
                <c:pt idx="430">
                  <c:v>2012-11</c:v>
                </c:pt>
                <c:pt idx="431">
                  <c:v>2012-12</c:v>
                </c:pt>
                <c:pt idx="432">
                  <c:v>2013-01</c:v>
                </c:pt>
                <c:pt idx="433">
                  <c:v>2013-02</c:v>
                </c:pt>
                <c:pt idx="434">
                  <c:v>2013-03</c:v>
                </c:pt>
                <c:pt idx="435">
                  <c:v>2013-04</c:v>
                </c:pt>
                <c:pt idx="436">
                  <c:v>2013-05</c:v>
                </c:pt>
                <c:pt idx="437">
                  <c:v>2013-06</c:v>
                </c:pt>
                <c:pt idx="438">
                  <c:v>2013-07</c:v>
                </c:pt>
                <c:pt idx="439">
                  <c:v>2013-08</c:v>
                </c:pt>
                <c:pt idx="440">
                  <c:v>2013-09</c:v>
                </c:pt>
                <c:pt idx="441">
                  <c:v>2013-10</c:v>
                </c:pt>
                <c:pt idx="442">
                  <c:v>2013-11</c:v>
                </c:pt>
                <c:pt idx="443">
                  <c:v>2013-12</c:v>
                </c:pt>
                <c:pt idx="444">
                  <c:v>2014-01</c:v>
                </c:pt>
                <c:pt idx="445">
                  <c:v>2014-02</c:v>
                </c:pt>
                <c:pt idx="446">
                  <c:v>2014-03</c:v>
                </c:pt>
                <c:pt idx="447">
                  <c:v>2014-04</c:v>
                </c:pt>
                <c:pt idx="448">
                  <c:v>2014-05</c:v>
                </c:pt>
                <c:pt idx="449">
                  <c:v>2014-06</c:v>
                </c:pt>
                <c:pt idx="450">
                  <c:v>2014-07</c:v>
                </c:pt>
                <c:pt idx="451">
                  <c:v>2014-08</c:v>
                </c:pt>
                <c:pt idx="452">
                  <c:v>2014-09</c:v>
                </c:pt>
                <c:pt idx="453">
                  <c:v>2014-10</c:v>
                </c:pt>
                <c:pt idx="454">
                  <c:v>2014-11</c:v>
                </c:pt>
                <c:pt idx="455">
                  <c:v>2014-12</c:v>
                </c:pt>
                <c:pt idx="456">
                  <c:v>2015-01</c:v>
                </c:pt>
                <c:pt idx="457">
                  <c:v>2015-02</c:v>
                </c:pt>
                <c:pt idx="458">
                  <c:v>2015-03</c:v>
                </c:pt>
                <c:pt idx="459">
                  <c:v>2015-04</c:v>
                </c:pt>
                <c:pt idx="460">
                  <c:v>2015-05</c:v>
                </c:pt>
                <c:pt idx="461">
                  <c:v>2015-06</c:v>
                </c:pt>
                <c:pt idx="462">
                  <c:v>2015-07</c:v>
                </c:pt>
                <c:pt idx="463">
                  <c:v>2015-08</c:v>
                </c:pt>
                <c:pt idx="464">
                  <c:v>2015-09</c:v>
                </c:pt>
                <c:pt idx="465">
                  <c:v>2015-10</c:v>
                </c:pt>
                <c:pt idx="466">
                  <c:v>2015-11</c:v>
                </c:pt>
                <c:pt idx="467">
                  <c:v>2015-12</c:v>
                </c:pt>
                <c:pt idx="468">
                  <c:v>2016-01</c:v>
                </c:pt>
                <c:pt idx="469">
                  <c:v>2016-02</c:v>
                </c:pt>
                <c:pt idx="470">
                  <c:v>2016-03</c:v>
                </c:pt>
                <c:pt idx="471">
                  <c:v>2016-04</c:v>
                </c:pt>
                <c:pt idx="472">
                  <c:v>2016-05</c:v>
                </c:pt>
                <c:pt idx="473">
                  <c:v>2016-06</c:v>
                </c:pt>
                <c:pt idx="474">
                  <c:v>2016-07</c:v>
                </c:pt>
                <c:pt idx="475">
                  <c:v>2016-08</c:v>
                </c:pt>
                <c:pt idx="476">
                  <c:v>2016-09</c:v>
                </c:pt>
                <c:pt idx="477">
                  <c:v>2016-10</c:v>
                </c:pt>
                <c:pt idx="478">
                  <c:v>2016-11</c:v>
                </c:pt>
                <c:pt idx="479">
                  <c:v>2016-12</c:v>
                </c:pt>
                <c:pt idx="480">
                  <c:v>2017-01</c:v>
                </c:pt>
                <c:pt idx="481">
                  <c:v>2017-02</c:v>
                </c:pt>
                <c:pt idx="482">
                  <c:v>2017-03</c:v>
                </c:pt>
                <c:pt idx="483">
                  <c:v>2017-04</c:v>
                </c:pt>
                <c:pt idx="484">
                  <c:v>2017-05</c:v>
                </c:pt>
                <c:pt idx="485">
                  <c:v>2017-06</c:v>
                </c:pt>
                <c:pt idx="486">
                  <c:v>2017-07</c:v>
                </c:pt>
                <c:pt idx="487">
                  <c:v>2017-08</c:v>
                </c:pt>
                <c:pt idx="488">
                  <c:v>2017-09</c:v>
                </c:pt>
                <c:pt idx="489">
                  <c:v>2017-10</c:v>
                </c:pt>
                <c:pt idx="490">
                  <c:v>2017-11</c:v>
                </c:pt>
                <c:pt idx="491">
                  <c:v>2017-12</c:v>
                </c:pt>
                <c:pt idx="492">
                  <c:v>2018-01</c:v>
                </c:pt>
                <c:pt idx="493">
                  <c:v>2018-02</c:v>
                </c:pt>
                <c:pt idx="494">
                  <c:v>2018-03</c:v>
                </c:pt>
                <c:pt idx="495">
                  <c:v>2018-04</c:v>
                </c:pt>
                <c:pt idx="496">
                  <c:v>2018-05</c:v>
                </c:pt>
                <c:pt idx="497">
                  <c:v>2018-06</c:v>
                </c:pt>
                <c:pt idx="498">
                  <c:v>2018-07</c:v>
                </c:pt>
                <c:pt idx="499">
                  <c:v>2018-08</c:v>
                </c:pt>
                <c:pt idx="500">
                  <c:v>2018-09</c:v>
                </c:pt>
                <c:pt idx="501">
                  <c:v>2018-10</c:v>
                </c:pt>
                <c:pt idx="502">
                  <c:v>2018-11</c:v>
                </c:pt>
                <c:pt idx="503">
                  <c:v>2018-12</c:v>
                </c:pt>
                <c:pt idx="504">
                  <c:v>2019-01</c:v>
                </c:pt>
                <c:pt idx="505">
                  <c:v>2019-02</c:v>
                </c:pt>
                <c:pt idx="506">
                  <c:v>2019-03</c:v>
                </c:pt>
                <c:pt idx="507">
                  <c:v>2019-04</c:v>
                </c:pt>
                <c:pt idx="508">
                  <c:v>2019-05</c:v>
                </c:pt>
                <c:pt idx="509">
                  <c:v>2019-06</c:v>
                </c:pt>
                <c:pt idx="510">
                  <c:v>2019-07</c:v>
                </c:pt>
                <c:pt idx="511">
                  <c:v>2019-08</c:v>
                </c:pt>
                <c:pt idx="512">
                  <c:v>2019-09</c:v>
                </c:pt>
                <c:pt idx="513">
                  <c:v>2019-10</c:v>
                </c:pt>
                <c:pt idx="514">
                  <c:v>2019-11</c:v>
                </c:pt>
                <c:pt idx="515">
                  <c:v>2019-12</c:v>
                </c:pt>
                <c:pt idx="516">
                  <c:v>2020-01</c:v>
                </c:pt>
                <c:pt idx="517">
                  <c:v>2020-02</c:v>
                </c:pt>
                <c:pt idx="518">
                  <c:v>2020-03</c:v>
                </c:pt>
                <c:pt idx="519">
                  <c:v>2020-04</c:v>
                </c:pt>
                <c:pt idx="520">
                  <c:v>2020-05</c:v>
                </c:pt>
                <c:pt idx="521">
                  <c:v>2020-06</c:v>
                </c:pt>
                <c:pt idx="522">
                  <c:v>2020-07</c:v>
                </c:pt>
                <c:pt idx="523">
                  <c:v>2020-08</c:v>
                </c:pt>
                <c:pt idx="524">
                  <c:v>2020-09</c:v>
                </c:pt>
                <c:pt idx="525">
                  <c:v>2020-10</c:v>
                </c:pt>
                <c:pt idx="526">
                  <c:v>2020-11</c:v>
                </c:pt>
                <c:pt idx="527">
                  <c:v>2020-12</c:v>
                </c:pt>
                <c:pt idx="528">
                  <c:v>2021-01</c:v>
                </c:pt>
                <c:pt idx="529">
                  <c:v>2021-02</c:v>
                </c:pt>
                <c:pt idx="530">
                  <c:v>2021-03</c:v>
                </c:pt>
                <c:pt idx="531">
                  <c:v>2021-04</c:v>
                </c:pt>
                <c:pt idx="532">
                  <c:v>2021-05</c:v>
                </c:pt>
                <c:pt idx="533">
                  <c:v>2021-06</c:v>
                </c:pt>
                <c:pt idx="534">
                  <c:v>2021-07</c:v>
                </c:pt>
                <c:pt idx="535">
                  <c:v>2021-08</c:v>
                </c:pt>
                <c:pt idx="536">
                  <c:v>2021-09</c:v>
                </c:pt>
                <c:pt idx="537">
                  <c:v>2021-10</c:v>
                </c:pt>
                <c:pt idx="538">
                  <c:v>2021-11</c:v>
                </c:pt>
                <c:pt idx="539">
                  <c:v>2021-12</c:v>
                </c:pt>
                <c:pt idx="540">
                  <c:v>2022-01</c:v>
                </c:pt>
                <c:pt idx="541">
                  <c:v>2022-02</c:v>
                </c:pt>
                <c:pt idx="542">
                  <c:v>2022-03</c:v>
                </c:pt>
                <c:pt idx="543">
                  <c:v>2022-04</c:v>
                </c:pt>
                <c:pt idx="544">
                  <c:v>2022-05</c:v>
                </c:pt>
                <c:pt idx="545">
                  <c:v>2022-06</c:v>
                </c:pt>
                <c:pt idx="546">
                  <c:v>2022-07</c:v>
                </c:pt>
                <c:pt idx="547">
                  <c:v>2022-08</c:v>
                </c:pt>
                <c:pt idx="548">
                  <c:v>2022-09</c:v>
                </c:pt>
                <c:pt idx="549">
                  <c:v>2022-10</c:v>
                </c:pt>
                <c:pt idx="550">
                  <c:v>2022-11</c:v>
                </c:pt>
                <c:pt idx="551">
                  <c:v>2022-12</c:v>
                </c:pt>
                <c:pt idx="552">
                  <c:v>2023-01</c:v>
                </c:pt>
                <c:pt idx="553">
                  <c:v>2023-02</c:v>
                </c:pt>
                <c:pt idx="554">
                  <c:v>2023-03</c:v>
                </c:pt>
                <c:pt idx="555">
                  <c:v>2023-04</c:v>
                </c:pt>
                <c:pt idx="556">
                  <c:v>2023-05</c:v>
                </c:pt>
                <c:pt idx="557">
                  <c:v>2023-06</c:v>
                </c:pt>
                <c:pt idx="558">
                  <c:v>2023-07</c:v>
                </c:pt>
                <c:pt idx="559">
                  <c:v>2023-08</c:v>
                </c:pt>
                <c:pt idx="560">
                  <c:v>2023-09</c:v>
                </c:pt>
                <c:pt idx="561">
                  <c:v>2023-10</c:v>
                </c:pt>
                <c:pt idx="562">
                  <c:v>2023-11</c:v>
                </c:pt>
                <c:pt idx="563">
                  <c:v>2023-12</c:v>
                </c:pt>
                <c:pt idx="564">
                  <c:v>2024-01</c:v>
                </c:pt>
                <c:pt idx="565">
                  <c:v>2024-02</c:v>
                </c:pt>
                <c:pt idx="566">
                  <c:v>2024-03</c:v>
                </c:pt>
                <c:pt idx="567">
                  <c:v>2024-04</c:v>
                </c:pt>
                <c:pt idx="568">
                  <c:v>2024-05</c:v>
                </c:pt>
                <c:pt idx="569">
                  <c:v>2024-06</c:v>
                </c:pt>
                <c:pt idx="570">
                  <c:v>2024-07</c:v>
                </c:pt>
                <c:pt idx="571">
                  <c:v>2024-08</c:v>
                </c:pt>
              </c:strCache>
            </c:strRef>
          </c:cat>
          <c:val>
            <c:numRef>
              <c:f>'[Basisfile Zinsen.xlsx]Zinsreihen'!$M$2:$M$573</c:f>
              <c:numCache>
                <c:formatCode>General</c:formatCode>
                <c:ptCount val="572"/>
                <c:pt idx="192" formatCode="0.00">
                  <c:v>7.0000000000000009</c:v>
                </c:pt>
                <c:pt idx="193" formatCode="0.00">
                  <c:v>6.75</c:v>
                </c:pt>
                <c:pt idx="194" formatCode="0.00">
                  <c:v>6.5</c:v>
                </c:pt>
                <c:pt idx="195" formatCode="0.00">
                  <c:v>6.5</c:v>
                </c:pt>
                <c:pt idx="196" formatCode="0.00">
                  <c:v>6.25</c:v>
                </c:pt>
                <c:pt idx="197" formatCode="0.00">
                  <c:v>6.25</c:v>
                </c:pt>
                <c:pt idx="198" formatCode="0.00">
                  <c:v>6.25</c:v>
                </c:pt>
                <c:pt idx="199" formatCode="0.00">
                  <c:v>6.25</c:v>
                </c:pt>
                <c:pt idx="200" formatCode="0.00">
                  <c:v>6.25</c:v>
                </c:pt>
                <c:pt idx="201" formatCode="0.00">
                  <c:v>6.25</c:v>
                </c:pt>
                <c:pt idx="202" formatCode="0.00">
                  <c:v>6.25</c:v>
                </c:pt>
                <c:pt idx="203" formatCode="0.00">
                  <c:v>6.25</c:v>
                </c:pt>
                <c:pt idx="204" formatCode="0.00">
                  <c:v>6.25</c:v>
                </c:pt>
                <c:pt idx="205" formatCode="0.00">
                  <c:v>6.25</c:v>
                </c:pt>
                <c:pt idx="206" formatCode="0.00">
                  <c:v>6.25</c:v>
                </c:pt>
                <c:pt idx="207" formatCode="0.00">
                  <c:v>6.25</c:v>
                </c:pt>
                <c:pt idx="208" formatCode="0.00">
                  <c:v>6</c:v>
                </c:pt>
                <c:pt idx="209" formatCode="0.00">
                  <c:v>6.5</c:v>
                </c:pt>
                <c:pt idx="210" formatCode="0.00">
                  <c:v>6.5</c:v>
                </c:pt>
                <c:pt idx="211" formatCode="0.00">
                  <c:v>6.5</c:v>
                </c:pt>
                <c:pt idx="212" formatCode="0.00">
                  <c:v>6.5</c:v>
                </c:pt>
                <c:pt idx="213" formatCode="0.00">
                  <c:v>6.5</c:v>
                </c:pt>
                <c:pt idx="214" formatCode="0.00">
                  <c:v>6.5</c:v>
                </c:pt>
                <c:pt idx="215" formatCode="0.00">
                  <c:v>6.5</c:v>
                </c:pt>
                <c:pt idx="216" formatCode="0.00">
                  <c:v>6.5</c:v>
                </c:pt>
                <c:pt idx="217" formatCode="0.00">
                  <c:v>6.5</c:v>
                </c:pt>
                <c:pt idx="218" formatCode="0.00">
                  <c:v>6.5</c:v>
                </c:pt>
                <c:pt idx="219" formatCode="0.00">
                  <c:v>6.5</c:v>
                </c:pt>
                <c:pt idx="220" formatCode="0.00">
                  <c:v>6.25</c:v>
                </c:pt>
                <c:pt idx="221" formatCode="0.00">
                  <c:v>6.25</c:v>
                </c:pt>
                <c:pt idx="222" formatCode="0.00">
                  <c:v>6</c:v>
                </c:pt>
                <c:pt idx="223" formatCode="0.00">
                  <c:v>6</c:v>
                </c:pt>
                <c:pt idx="224" formatCode="0.00">
                  <c:v>5.75</c:v>
                </c:pt>
                <c:pt idx="225" formatCode="0.00">
                  <c:v>5.75</c:v>
                </c:pt>
                <c:pt idx="226" formatCode="0.00">
                  <c:v>5.75</c:v>
                </c:pt>
                <c:pt idx="227" formatCode="0.00">
                  <c:v>5.75</c:v>
                </c:pt>
                <c:pt idx="228" formatCode="0.00">
                  <c:v>5.75</c:v>
                </c:pt>
                <c:pt idx="229" formatCode="0.00">
                  <c:v>5.75</c:v>
                </c:pt>
                <c:pt idx="230" formatCode="0.00">
                  <c:v>5.75</c:v>
                </c:pt>
                <c:pt idx="231" formatCode="0.00">
                  <c:v>5.75</c:v>
                </c:pt>
                <c:pt idx="232" formatCode="0.00">
                  <c:v>5.75</c:v>
                </c:pt>
                <c:pt idx="233" formatCode="0.00">
                  <c:v>5.75</c:v>
                </c:pt>
                <c:pt idx="234" formatCode="0.00">
                  <c:v>6</c:v>
                </c:pt>
                <c:pt idx="235" formatCode="0.00">
                  <c:v>6</c:v>
                </c:pt>
                <c:pt idx="236" formatCode="0.00">
                  <c:v>6</c:v>
                </c:pt>
                <c:pt idx="237" formatCode="0.00">
                  <c:v>5.75</c:v>
                </c:pt>
                <c:pt idx="238" formatCode="0.00">
                  <c:v>5.75</c:v>
                </c:pt>
                <c:pt idx="239" formatCode="0.00">
                  <c:v>5.75</c:v>
                </c:pt>
                <c:pt idx="240" formatCode="0.00">
                  <c:v>5.75</c:v>
                </c:pt>
                <c:pt idx="241" formatCode="0.00">
                  <c:v>5.5</c:v>
                </c:pt>
                <c:pt idx="242" formatCode="0.00">
                  <c:v>5.5</c:v>
                </c:pt>
                <c:pt idx="243" formatCode="0.00">
                  <c:v>5.5</c:v>
                </c:pt>
                <c:pt idx="244" formatCode="0.00">
                  <c:v>5.5</c:v>
                </c:pt>
                <c:pt idx="245" formatCode="0.00">
                  <c:v>5.5</c:v>
                </c:pt>
                <c:pt idx="246" formatCode="0.00">
                  <c:v>5.5</c:v>
                </c:pt>
                <c:pt idx="247" formatCode="0.00">
                  <c:v>5.5</c:v>
                </c:pt>
                <c:pt idx="248" formatCode="0.00">
                  <c:v>5.5</c:v>
                </c:pt>
                <c:pt idx="249" formatCode="0.00">
                  <c:v>5.5</c:v>
                </c:pt>
                <c:pt idx="250" formatCode="0.00">
                  <c:v>5.5</c:v>
                </c:pt>
                <c:pt idx="251" formatCode="0.00">
                  <c:v>5.5</c:v>
                </c:pt>
                <c:pt idx="252" formatCode="0.00">
                  <c:v>5.5</c:v>
                </c:pt>
                <c:pt idx="253" formatCode="0.00">
                  <c:v>5.5</c:v>
                </c:pt>
                <c:pt idx="254" formatCode="0.00">
                  <c:v>5.5</c:v>
                </c:pt>
                <c:pt idx="255" formatCode="0.00">
                  <c:v>5.5</c:v>
                </c:pt>
                <c:pt idx="256" formatCode="0.00">
                  <c:v>5.5</c:v>
                </c:pt>
                <c:pt idx="257" formatCode="0.00">
                  <c:v>5.5</c:v>
                </c:pt>
                <c:pt idx="258" formatCode="0.00">
                  <c:v>5.5</c:v>
                </c:pt>
                <c:pt idx="259" formatCode="0.00">
                  <c:v>5.5</c:v>
                </c:pt>
                <c:pt idx="260" formatCode="0.00">
                  <c:v>5.5</c:v>
                </c:pt>
                <c:pt idx="261" formatCode="0.00">
                  <c:v>4.75</c:v>
                </c:pt>
                <c:pt idx="262" formatCode="0.00">
                  <c:v>4.75</c:v>
                </c:pt>
                <c:pt idx="263" formatCode="0.00">
                  <c:v>4.375</c:v>
                </c:pt>
                <c:pt idx="264" formatCode="0.00">
                  <c:v>4.375</c:v>
                </c:pt>
                <c:pt idx="265" formatCode="0.00">
                  <c:v>4.375</c:v>
                </c:pt>
                <c:pt idx="266" formatCode="0.00">
                  <c:v>4.375</c:v>
                </c:pt>
                <c:pt idx="267" formatCode="0.00">
                  <c:v>4.25</c:v>
                </c:pt>
                <c:pt idx="268" formatCode="0.00">
                  <c:v>4.25</c:v>
                </c:pt>
                <c:pt idx="269" formatCode="0.00">
                  <c:v>4.5</c:v>
                </c:pt>
                <c:pt idx="270" formatCode="0.00">
                  <c:v>4.75</c:v>
                </c:pt>
                <c:pt idx="271" formatCode="0.00">
                  <c:v>4.875</c:v>
                </c:pt>
                <c:pt idx="272" formatCode="0.00">
                  <c:v>4.875</c:v>
                </c:pt>
                <c:pt idx="273" formatCode="0.00">
                  <c:v>5.375</c:v>
                </c:pt>
                <c:pt idx="274" formatCode="0.00">
                  <c:v>5.375</c:v>
                </c:pt>
                <c:pt idx="275" formatCode="0.00">
                  <c:v>5.25</c:v>
                </c:pt>
                <c:pt idx="276" formatCode="0.00">
                  <c:v>5.25</c:v>
                </c:pt>
                <c:pt idx="277" formatCode="0.00">
                  <c:v>5.375</c:v>
                </c:pt>
                <c:pt idx="278" formatCode="0.00">
                  <c:v>5.625</c:v>
                </c:pt>
                <c:pt idx="279" formatCode="0.00">
                  <c:v>5.625</c:v>
                </c:pt>
                <c:pt idx="280" formatCode="0.00">
                  <c:v>5.625</c:v>
                </c:pt>
                <c:pt idx="281" formatCode="0.00">
                  <c:v>5.625</c:v>
                </c:pt>
                <c:pt idx="282" formatCode="0.00">
                  <c:v>5.75</c:v>
                </c:pt>
                <c:pt idx="283" formatCode="0.00">
                  <c:v>5.75</c:v>
                </c:pt>
                <c:pt idx="284" formatCode="0.00">
                  <c:v>5.5</c:v>
                </c:pt>
                <c:pt idx="285" formatCode="0.00">
                  <c:v>5.5</c:v>
                </c:pt>
                <c:pt idx="286" formatCode="0.00">
                  <c:v>5.5</c:v>
                </c:pt>
                <c:pt idx="287" formatCode="0.00">
                  <c:v>5.375</c:v>
                </c:pt>
                <c:pt idx="288" formatCode="0.00">
                  <c:v>5.25</c:v>
                </c:pt>
                <c:pt idx="289" formatCode="0.00">
                  <c:v>5.25</c:v>
                </c:pt>
                <c:pt idx="290" formatCode="0.00">
                  <c:v>5</c:v>
                </c:pt>
                <c:pt idx="291" formatCode="0.00">
                  <c:v>5</c:v>
                </c:pt>
                <c:pt idx="292" formatCode="0.00">
                  <c:v>5</c:v>
                </c:pt>
                <c:pt idx="293" formatCode="0.00">
                  <c:v>5</c:v>
                </c:pt>
                <c:pt idx="294" formatCode="0.00">
                  <c:v>5</c:v>
                </c:pt>
                <c:pt idx="295" formatCode="0.00">
                  <c:v>4.75</c:v>
                </c:pt>
                <c:pt idx="296" formatCode="0.00">
                  <c:v>4.75</c:v>
                </c:pt>
                <c:pt idx="297" formatCode="0.00">
                  <c:v>4.75</c:v>
                </c:pt>
                <c:pt idx="298" formatCode="0.00">
                  <c:v>4.75</c:v>
                </c:pt>
                <c:pt idx="299" formatCode="0.00">
                  <c:v>4.75</c:v>
                </c:pt>
                <c:pt idx="300" formatCode="0.00">
                  <c:v>4.75</c:v>
                </c:pt>
                <c:pt idx="301" formatCode="0.00">
                  <c:v>4.75</c:v>
                </c:pt>
                <c:pt idx="302" formatCode="0.00">
                  <c:v>5</c:v>
                </c:pt>
                <c:pt idx="303" formatCode="0.00">
                  <c:v>4.875</c:v>
                </c:pt>
                <c:pt idx="304" formatCode="0.00">
                  <c:v>4.875</c:v>
                </c:pt>
                <c:pt idx="305" formatCode="0.00">
                  <c:v>4.75</c:v>
                </c:pt>
                <c:pt idx="306" formatCode="0.00">
                  <c:v>4.5</c:v>
                </c:pt>
                <c:pt idx="307" formatCode="0.00">
                  <c:v>4.5</c:v>
                </c:pt>
                <c:pt idx="308" formatCode="0.00">
                  <c:v>4.25</c:v>
                </c:pt>
                <c:pt idx="309" formatCode="0.00">
                  <c:v>4.25</c:v>
                </c:pt>
                <c:pt idx="310" formatCode="0.00">
                  <c:v>4.25</c:v>
                </c:pt>
                <c:pt idx="311" formatCode="0.00">
                  <c:v>4.25</c:v>
                </c:pt>
                <c:pt idx="312" formatCode="0.00">
                  <c:v>3.875</c:v>
                </c:pt>
                <c:pt idx="313" formatCode="0.00">
                  <c:v>3.75</c:v>
                </c:pt>
                <c:pt idx="314" formatCode="0.00">
                  <c:v>3.875</c:v>
                </c:pt>
                <c:pt idx="315" formatCode="0.00">
                  <c:v>3.875</c:v>
                </c:pt>
                <c:pt idx="316" formatCode="0.00">
                  <c:v>3.875</c:v>
                </c:pt>
                <c:pt idx="317" formatCode="0.00">
                  <c:v>3.875</c:v>
                </c:pt>
                <c:pt idx="318" formatCode="0.00">
                  <c:v>4</c:v>
                </c:pt>
                <c:pt idx="319" formatCode="0.00">
                  <c:v>4.125</c:v>
                </c:pt>
                <c:pt idx="320" formatCode="0.00">
                  <c:v>4.125</c:v>
                </c:pt>
                <c:pt idx="321" formatCode="0.00">
                  <c:v>4</c:v>
                </c:pt>
                <c:pt idx="322" formatCode="0.00">
                  <c:v>4.125</c:v>
                </c:pt>
                <c:pt idx="323" formatCode="0.00">
                  <c:v>4.125</c:v>
                </c:pt>
                <c:pt idx="324" formatCode="0.00">
                  <c:v>4.125</c:v>
                </c:pt>
                <c:pt idx="325" formatCode="0.00">
                  <c:v>4</c:v>
                </c:pt>
                <c:pt idx="326" formatCode="0.00">
                  <c:v>3.875</c:v>
                </c:pt>
                <c:pt idx="327" formatCode="0.00">
                  <c:v>4</c:v>
                </c:pt>
                <c:pt idx="328" formatCode="0.00">
                  <c:v>4</c:v>
                </c:pt>
                <c:pt idx="329" formatCode="0.00">
                  <c:v>4.125</c:v>
                </c:pt>
                <c:pt idx="330" formatCode="0.00">
                  <c:v>4.125</c:v>
                </c:pt>
                <c:pt idx="331" formatCode="0.00">
                  <c:v>3.875</c:v>
                </c:pt>
                <c:pt idx="332" formatCode="0.00">
                  <c:v>3.875</c:v>
                </c:pt>
                <c:pt idx="333" formatCode="0.00">
                  <c:v>3.75</c:v>
                </c:pt>
                <c:pt idx="334" formatCode="0.00">
                  <c:v>3.6249999999999996</c:v>
                </c:pt>
                <c:pt idx="335" formatCode="0.00">
                  <c:v>3.6249999999999996</c:v>
                </c:pt>
                <c:pt idx="336" formatCode="0.00">
                  <c:v>3.6249999999999996</c:v>
                </c:pt>
                <c:pt idx="337" formatCode="0.00">
                  <c:v>3.375</c:v>
                </c:pt>
                <c:pt idx="338" formatCode="0.00">
                  <c:v>3.5000000000000004</c:v>
                </c:pt>
                <c:pt idx="339" formatCode="0.00">
                  <c:v>3.5000000000000004</c:v>
                </c:pt>
                <c:pt idx="340" formatCode="0.00">
                  <c:v>3.375</c:v>
                </c:pt>
                <c:pt idx="341" formatCode="0.00">
                  <c:v>3.375</c:v>
                </c:pt>
                <c:pt idx="342" formatCode="0.00">
                  <c:v>3.375</c:v>
                </c:pt>
                <c:pt idx="343" formatCode="0.00">
                  <c:v>3.375</c:v>
                </c:pt>
                <c:pt idx="344" formatCode="0.00">
                  <c:v>3.25</c:v>
                </c:pt>
                <c:pt idx="345" formatCode="0.00">
                  <c:v>3.375</c:v>
                </c:pt>
                <c:pt idx="346" formatCode="0.00">
                  <c:v>3.6249999999999996</c:v>
                </c:pt>
                <c:pt idx="347" formatCode="0.00">
                  <c:v>3.6249999999999996</c:v>
                </c:pt>
                <c:pt idx="348" formatCode="0.00">
                  <c:v>3.6249999999999996</c:v>
                </c:pt>
                <c:pt idx="349" formatCode="0.00">
                  <c:v>3.6249999999999996</c:v>
                </c:pt>
                <c:pt idx="350" formatCode="0.00">
                  <c:v>3.875</c:v>
                </c:pt>
                <c:pt idx="351" formatCode="0.00">
                  <c:v>4</c:v>
                </c:pt>
                <c:pt idx="352" formatCode="0.00">
                  <c:v>4</c:v>
                </c:pt>
                <c:pt idx="353" formatCode="0.00">
                  <c:v>4</c:v>
                </c:pt>
                <c:pt idx="354" formatCode="0.00">
                  <c:v>4.125</c:v>
                </c:pt>
                <c:pt idx="355" formatCode="0.00">
                  <c:v>4</c:v>
                </c:pt>
                <c:pt idx="356" formatCode="0.00">
                  <c:v>3.875</c:v>
                </c:pt>
                <c:pt idx="357" formatCode="0.00">
                  <c:v>3.875</c:v>
                </c:pt>
                <c:pt idx="358" formatCode="0.00">
                  <c:v>3.75</c:v>
                </c:pt>
                <c:pt idx="359" formatCode="0.00">
                  <c:v>3.8</c:v>
                </c:pt>
                <c:pt idx="360" formatCode="0.00">
                  <c:v>3.85</c:v>
                </c:pt>
                <c:pt idx="361" formatCode="0.00">
                  <c:v>3.85</c:v>
                </c:pt>
                <c:pt idx="362" formatCode="0.00">
                  <c:v>3.85</c:v>
                </c:pt>
                <c:pt idx="363" formatCode="0.00">
                  <c:v>3.85</c:v>
                </c:pt>
                <c:pt idx="364" formatCode="0.00">
                  <c:v>4.05</c:v>
                </c:pt>
                <c:pt idx="365" formatCode="0.00">
                  <c:v>4.55</c:v>
                </c:pt>
                <c:pt idx="366" formatCode="0.00">
                  <c:v>4.55</c:v>
                </c:pt>
                <c:pt idx="367" formatCode="0.00">
                  <c:v>4.3</c:v>
                </c:pt>
                <c:pt idx="368" formatCode="0.00">
                  <c:v>4.3</c:v>
                </c:pt>
                <c:pt idx="369" formatCode="0.00">
                  <c:v>4.2</c:v>
                </c:pt>
                <c:pt idx="370" formatCode="0.00">
                  <c:v>4.05</c:v>
                </c:pt>
                <c:pt idx="371" formatCode="0.00">
                  <c:v>4.1500000000000004</c:v>
                </c:pt>
                <c:pt idx="372" formatCode="0.00">
                  <c:v>4</c:v>
                </c:pt>
                <c:pt idx="373" formatCode="0.00">
                  <c:v>3.95</c:v>
                </c:pt>
                <c:pt idx="374" formatCode="0.00">
                  <c:v>4.05</c:v>
                </c:pt>
                <c:pt idx="375" formatCode="0.00">
                  <c:v>4.25</c:v>
                </c:pt>
                <c:pt idx="376" formatCode="0.00">
                  <c:v>4.25</c:v>
                </c:pt>
                <c:pt idx="377" formatCode="0.00">
                  <c:v>4.3499999999999996</c:v>
                </c:pt>
                <c:pt idx="378" formatCode="0.00">
                  <c:v>4.3499999999999996</c:v>
                </c:pt>
                <c:pt idx="379" formatCode="0.00">
                  <c:v>4.1000000000000005</c:v>
                </c:pt>
                <c:pt idx="380" formatCode="0.00">
                  <c:v>3.9</c:v>
                </c:pt>
                <c:pt idx="381" formatCode="0.00">
                  <c:v>3.6999999999999997</c:v>
                </c:pt>
                <c:pt idx="382" formatCode="0.00">
                  <c:v>3.3000000000000003</c:v>
                </c:pt>
                <c:pt idx="383" formatCode="0.00">
                  <c:v>3.15</c:v>
                </c:pt>
                <c:pt idx="384" formatCode="0.00">
                  <c:v>3.1</c:v>
                </c:pt>
                <c:pt idx="385" formatCode="0.00">
                  <c:v>3</c:v>
                </c:pt>
                <c:pt idx="386" formatCode="0.00">
                  <c:v>3</c:v>
                </c:pt>
                <c:pt idx="387" formatCode="0.00">
                  <c:v>3</c:v>
                </c:pt>
                <c:pt idx="388" formatCode="0.00">
                  <c:v>3</c:v>
                </c:pt>
                <c:pt idx="389" formatCode="0.00">
                  <c:v>3.3000000000000003</c:v>
                </c:pt>
                <c:pt idx="390" formatCode="0.00">
                  <c:v>3.2</c:v>
                </c:pt>
                <c:pt idx="391" formatCode="0.00">
                  <c:v>3.1</c:v>
                </c:pt>
                <c:pt idx="392" formatCode="0.00">
                  <c:v>3</c:v>
                </c:pt>
                <c:pt idx="393" formatCode="0.00">
                  <c:v>3</c:v>
                </c:pt>
                <c:pt idx="394" formatCode="0.00">
                  <c:v>3</c:v>
                </c:pt>
                <c:pt idx="395" formatCode="0.00">
                  <c:v>3</c:v>
                </c:pt>
                <c:pt idx="396" formatCode="0.00">
                  <c:v>3</c:v>
                </c:pt>
                <c:pt idx="397" formatCode="0.00">
                  <c:v>3</c:v>
                </c:pt>
                <c:pt idx="398" formatCode="0.00">
                  <c:v>2.9000000000000004</c:v>
                </c:pt>
                <c:pt idx="399" formatCode="0.00">
                  <c:v>2.9000000000000004</c:v>
                </c:pt>
                <c:pt idx="400" formatCode="0.00">
                  <c:v>2.7</c:v>
                </c:pt>
                <c:pt idx="401" formatCode="0.00">
                  <c:v>2.7</c:v>
                </c:pt>
                <c:pt idx="402" formatCode="0.00">
                  <c:v>2.7</c:v>
                </c:pt>
                <c:pt idx="403" formatCode="0.00">
                  <c:v>2.4500000000000002</c:v>
                </c:pt>
                <c:pt idx="404" formatCode="0.00">
                  <c:v>2.4500000000000002</c:v>
                </c:pt>
                <c:pt idx="405" formatCode="0.00">
                  <c:v>2.4500000000000002</c:v>
                </c:pt>
                <c:pt idx="406" formatCode="0.00">
                  <c:v>2.5499999999999998</c:v>
                </c:pt>
                <c:pt idx="407" formatCode="0.00">
                  <c:v>2.85</c:v>
                </c:pt>
                <c:pt idx="408" formatCode="0.00">
                  <c:v>2.85</c:v>
                </c:pt>
                <c:pt idx="409" formatCode="0.00">
                  <c:v>2.9499999999999997</c:v>
                </c:pt>
                <c:pt idx="410" formatCode="0.00">
                  <c:v>2.9499999999999997</c:v>
                </c:pt>
                <c:pt idx="411" formatCode="0.00">
                  <c:v>3.15</c:v>
                </c:pt>
                <c:pt idx="412" formatCode="0.00">
                  <c:v>2.9499999999999997</c:v>
                </c:pt>
                <c:pt idx="413" formatCode="0.00">
                  <c:v>2.85</c:v>
                </c:pt>
                <c:pt idx="414" formatCode="0.00">
                  <c:v>2.7</c:v>
                </c:pt>
                <c:pt idx="415" formatCode="0.00">
                  <c:v>2.4</c:v>
                </c:pt>
                <c:pt idx="416" formatCode="0.00">
                  <c:v>2.4</c:v>
                </c:pt>
                <c:pt idx="417" formatCode="0.00">
                  <c:v>2.4</c:v>
                </c:pt>
                <c:pt idx="418" formatCode="0.00">
                  <c:v>2.25</c:v>
                </c:pt>
                <c:pt idx="419" formatCode="0.00">
                  <c:v>2.25</c:v>
                </c:pt>
                <c:pt idx="420" formatCode="0.00">
                  <c:v>2.1</c:v>
                </c:pt>
                <c:pt idx="421" formatCode="0.00">
                  <c:v>2</c:v>
                </c:pt>
                <c:pt idx="422" formatCode="0.00">
                  <c:v>2</c:v>
                </c:pt>
                <c:pt idx="423" formatCode="0.00">
                  <c:v>2</c:v>
                </c:pt>
                <c:pt idx="424" formatCode="0.00">
                  <c:v>1.9</c:v>
                </c:pt>
                <c:pt idx="425" formatCode="0.00">
                  <c:v>1.9</c:v>
                </c:pt>
                <c:pt idx="426" formatCode="0.00">
                  <c:v>1.9</c:v>
                </c:pt>
                <c:pt idx="427" formatCode="0.00">
                  <c:v>1.9</c:v>
                </c:pt>
                <c:pt idx="428" formatCode="0.00">
                  <c:v>1.9</c:v>
                </c:pt>
                <c:pt idx="429" formatCode="0.00">
                  <c:v>1.9</c:v>
                </c:pt>
                <c:pt idx="430" formatCode="0.00">
                  <c:v>1.9</c:v>
                </c:pt>
                <c:pt idx="431" formatCode="0.00">
                  <c:v>1.9</c:v>
                </c:pt>
                <c:pt idx="432" formatCode="0.00">
                  <c:v>1.9</c:v>
                </c:pt>
                <c:pt idx="433" formatCode="0.00">
                  <c:v>1.9</c:v>
                </c:pt>
                <c:pt idx="434" formatCode="0.00">
                  <c:v>1.9</c:v>
                </c:pt>
                <c:pt idx="435" formatCode="0.00">
                  <c:v>1.9</c:v>
                </c:pt>
                <c:pt idx="436" formatCode="0.00">
                  <c:v>1.9</c:v>
                </c:pt>
                <c:pt idx="437" formatCode="0.00">
                  <c:v>2.2999999999999998</c:v>
                </c:pt>
                <c:pt idx="438" formatCode="0.00">
                  <c:v>2.2999999999999998</c:v>
                </c:pt>
                <c:pt idx="439" formatCode="0.00">
                  <c:v>2.4</c:v>
                </c:pt>
                <c:pt idx="440" formatCode="0.00">
                  <c:v>2.5499999999999998</c:v>
                </c:pt>
                <c:pt idx="441" formatCode="0.00">
                  <c:v>2.4500000000000002</c:v>
                </c:pt>
                <c:pt idx="442" formatCode="0.00">
                  <c:v>2.4</c:v>
                </c:pt>
                <c:pt idx="443" formatCode="0.00">
                  <c:v>2.35</c:v>
                </c:pt>
                <c:pt idx="444" formatCode="0.00">
                  <c:v>2.35</c:v>
                </c:pt>
                <c:pt idx="445" formatCode="0.00">
                  <c:v>2.2999999999999998</c:v>
                </c:pt>
                <c:pt idx="446" formatCode="0.00">
                  <c:v>2.1999999999999997</c:v>
                </c:pt>
                <c:pt idx="447" formatCode="0.00">
                  <c:v>2.1</c:v>
                </c:pt>
                <c:pt idx="448" formatCode="0.00">
                  <c:v>2</c:v>
                </c:pt>
                <c:pt idx="449" formatCode="0.00">
                  <c:v>2</c:v>
                </c:pt>
                <c:pt idx="450" formatCode="0.00">
                  <c:v>1.95</c:v>
                </c:pt>
                <c:pt idx="451" formatCode="0.00">
                  <c:v>1.8499999999999999</c:v>
                </c:pt>
                <c:pt idx="452" formatCode="0.00">
                  <c:v>1.8499999999999999</c:v>
                </c:pt>
                <c:pt idx="453" formatCode="0.00">
                  <c:v>1.7500000000000002</c:v>
                </c:pt>
                <c:pt idx="454" formatCode="0.00">
                  <c:v>1.7500000000000002</c:v>
                </c:pt>
                <c:pt idx="455" formatCode="0.00">
                  <c:v>1.7000000000000002</c:v>
                </c:pt>
                <c:pt idx="456" formatCode="0.00">
                  <c:v>1.4000000000000001</c:v>
                </c:pt>
                <c:pt idx="457" formatCode="0.00">
                  <c:v>1.6500000000000001</c:v>
                </c:pt>
                <c:pt idx="458" formatCode="0.00">
                  <c:v>1.7500000000000002</c:v>
                </c:pt>
                <c:pt idx="459" formatCode="0.00">
                  <c:v>1.7500000000000002</c:v>
                </c:pt>
                <c:pt idx="460" formatCode="0.00">
                  <c:v>1.9</c:v>
                </c:pt>
                <c:pt idx="461" formatCode="0.00">
                  <c:v>1.95</c:v>
                </c:pt>
                <c:pt idx="462" formatCode="0.00">
                  <c:v>1.7500000000000002</c:v>
                </c:pt>
                <c:pt idx="463" formatCode="0.00">
                  <c:v>1.7500000000000002</c:v>
                </c:pt>
                <c:pt idx="464" formatCode="0.00">
                  <c:v>1.7500000000000002</c:v>
                </c:pt>
                <c:pt idx="465" formatCode="0.00">
                  <c:v>1.6500000000000001</c:v>
                </c:pt>
                <c:pt idx="466" formatCode="0.00">
                  <c:v>1.6</c:v>
                </c:pt>
                <c:pt idx="467" formatCode="0.00">
                  <c:v>1.6</c:v>
                </c:pt>
                <c:pt idx="468" formatCode="0.00">
                  <c:v>1.6</c:v>
                </c:pt>
                <c:pt idx="469" formatCode="0.00">
                  <c:v>1.6</c:v>
                </c:pt>
                <c:pt idx="470" formatCode="0.00">
                  <c:v>1.55</c:v>
                </c:pt>
                <c:pt idx="471" formatCode="0.00">
                  <c:v>1.55</c:v>
                </c:pt>
                <c:pt idx="472" formatCode="0.00">
                  <c:v>1.5</c:v>
                </c:pt>
                <c:pt idx="473" formatCode="0.00">
                  <c:v>1.5</c:v>
                </c:pt>
                <c:pt idx="474" formatCode="0.00">
                  <c:v>1.4500000000000002</c:v>
                </c:pt>
                <c:pt idx="475" formatCode="0.00">
                  <c:v>1.4500000000000002</c:v>
                </c:pt>
                <c:pt idx="476" formatCode="0.00">
                  <c:v>1.4500000000000002</c:v>
                </c:pt>
                <c:pt idx="477" formatCode="0.00">
                  <c:v>1.4500000000000002</c:v>
                </c:pt>
                <c:pt idx="478" formatCode="0.00">
                  <c:v>1.5</c:v>
                </c:pt>
                <c:pt idx="479" formatCode="0.00">
                  <c:v>1.5</c:v>
                </c:pt>
                <c:pt idx="480" formatCode="0.00">
                  <c:v>1.5</c:v>
                </c:pt>
                <c:pt idx="481" formatCode="0.00">
                  <c:v>1.5</c:v>
                </c:pt>
                <c:pt idx="482" formatCode="0.00">
                  <c:v>1.5</c:v>
                </c:pt>
                <c:pt idx="483" formatCode="0.00">
                  <c:v>1.5</c:v>
                </c:pt>
                <c:pt idx="484" formatCode="0.00">
                  <c:v>1.5</c:v>
                </c:pt>
                <c:pt idx="485" formatCode="0.00">
                  <c:v>1.5</c:v>
                </c:pt>
                <c:pt idx="486" formatCode="0.00">
                  <c:v>1.5</c:v>
                </c:pt>
                <c:pt idx="487" formatCode="0.00">
                  <c:v>1.5</c:v>
                </c:pt>
                <c:pt idx="488" formatCode="0.00">
                  <c:v>1.5</c:v>
                </c:pt>
                <c:pt idx="489" formatCode="0.00">
                  <c:v>1.5</c:v>
                </c:pt>
                <c:pt idx="490" formatCode="0.00">
                  <c:v>1.5</c:v>
                </c:pt>
                <c:pt idx="491" formatCode="0.00">
                  <c:v>1.5</c:v>
                </c:pt>
                <c:pt idx="492" formatCode="0.00">
                  <c:v>1.55</c:v>
                </c:pt>
                <c:pt idx="493" formatCode="0.00">
                  <c:v>1.6500000000000001</c:v>
                </c:pt>
                <c:pt idx="494" formatCode="0.00">
                  <c:v>1.6</c:v>
                </c:pt>
                <c:pt idx="495" formatCode="0.00">
                  <c:v>1.55</c:v>
                </c:pt>
                <c:pt idx="496" formatCode="0.00">
                  <c:v>1.55</c:v>
                </c:pt>
                <c:pt idx="497" formatCode="0.00">
                  <c:v>1.55</c:v>
                </c:pt>
                <c:pt idx="498" formatCode="0.00">
                  <c:v>1.55</c:v>
                </c:pt>
                <c:pt idx="499" formatCode="0.00">
                  <c:v>1.55</c:v>
                </c:pt>
                <c:pt idx="500" formatCode="0.00">
                  <c:v>1.55</c:v>
                </c:pt>
                <c:pt idx="501" formatCode="0.00">
                  <c:v>1.55</c:v>
                </c:pt>
                <c:pt idx="502" formatCode="0.00">
                  <c:v>1.5</c:v>
                </c:pt>
                <c:pt idx="503" formatCode="0.00">
                  <c:v>1.5</c:v>
                </c:pt>
                <c:pt idx="504" formatCode="0.00">
                  <c:v>1.4000000000000001</c:v>
                </c:pt>
                <c:pt idx="505" formatCode="0.00">
                  <c:v>1.4000000000000001</c:v>
                </c:pt>
                <c:pt idx="506" formatCode="0.00">
                  <c:v>1.35</c:v>
                </c:pt>
                <c:pt idx="507" formatCode="0.00">
                  <c:v>1.35</c:v>
                </c:pt>
                <c:pt idx="508" formatCode="0.00">
                  <c:v>1.25</c:v>
                </c:pt>
                <c:pt idx="509" formatCode="0.00">
                  <c:v>1.2</c:v>
                </c:pt>
                <c:pt idx="510" formatCode="0.00">
                  <c:v>1.2</c:v>
                </c:pt>
                <c:pt idx="511" formatCode="0.00">
                  <c:v>1.2</c:v>
                </c:pt>
                <c:pt idx="512" formatCode="0.00">
                  <c:v>1.2</c:v>
                </c:pt>
                <c:pt idx="513" formatCode="0.00">
                  <c:v>1.2</c:v>
                </c:pt>
                <c:pt idx="514" formatCode="0.00">
                  <c:v>1.25</c:v>
                </c:pt>
                <c:pt idx="515" formatCode="0.00">
                  <c:v>1.25</c:v>
                </c:pt>
                <c:pt idx="516" formatCode="0.00">
                  <c:v>1.25</c:v>
                </c:pt>
                <c:pt idx="517" formatCode="0.00">
                  <c:v>1.1499999999999999</c:v>
                </c:pt>
                <c:pt idx="518" formatCode="0.00">
                  <c:v>1.25</c:v>
                </c:pt>
                <c:pt idx="519" formatCode="0.00">
                  <c:v>1.25</c:v>
                </c:pt>
                <c:pt idx="520" formatCode="0.00">
                  <c:v>1.2</c:v>
                </c:pt>
                <c:pt idx="521" formatCode="0.00">
                  <c:v>1.2</c:v>
                </c:pt>
                <c:pt idx="522" formatCode="0.00">
                  <c:v>1.2</c:v>
                </c:pt>
                <c:pt idx="523" formatCode="0.00">
                  <c:v>1.25</c:v>
                </c:pt>
                <c:pt idx="524" formatCode="0.00">
                  <c:v>1.25</c:v>
                </c:pt>
                <c:pt idx="525" formatCode="0.00">
                  <c:v>1.2</c:v>
                </c:pt>
                <c:pt idx="526" formatCode="0.00">
                  <c:v>1.25</c:v>
                </c:pt>
                <c:pt idx="527" formatCode="0.00">
                  <c:v>1.25</c:v>
                </c:pt>
                <c:pt idx="528" formatCode="0.00">
                  <c:v>1.23</c:v>
                </c:pt>
                <c:pt idx="529" formatCode="0.00">
                  <c:v>1.3</c:v>
                </c:pt>
                <c:pt idx="530" formatCode="0.00">
                  <c:v>1.3</c:v>
                </c:pt>
                <c:pt idx="531" formatCode="0.00">
                  <c:v>1.3</c:v>
                </c:pt>
                <c:pt idx="532" formatCode="0.00">
                  <c:v>1.3</c:v>
                </c:pt>
                <c:pt idx="533" formatCode="0.00">
                  <c:v>1.3</c:v>
                </c:pt>
                <c:pt idx="534" formatCode="0.00">
                  <c:v>1.24</c:v>
                </c:pt>
                <c:pt idx="535" formatCode="0.00">
                  <c:v>1.17</c:v>
                </c:pt>
                <c:pt idx="536" formatCode="0.00">
                  <c:v>1.3</c:v>
                </c:pt>
                <c:pt idx="537" formatCode="0.00">
                  <c:v>1.38</c:v>
                </c:pt>
                <c:pt idx="538" formatCode="0.00">
                  <c:v>1.32</c:v>
                </c:pt>
                <c:pt idx="539" formatCode="0.00">
                  <c:v>1.27</c:v>
                </c:pt>
                <c:pt idx="540" formatCode="0.00">
                  <c:v>1.44</c:v>
                </c:pt>
                <c:pt idx="541" formatCode="0.00">
                  <c:v>1.6199999999999999</c:v>
                </c:pt>
                <c:pt idx="542" formatCode="0.00">
                  <c:v>1.97</c:v>
                </c:pt>
                <c:pt idx="543" formatCode="0.00">
                  <c:v>2.2800000000000002</c:v>
                </c:pt>
                <c:pt idx="544" formatCode="0.00">
                  <c:v>2.3199999999999998</c:v>
                </c:pt>
                <c:pt idx="545" formatCode="0.00">
                  <c:v>3.05</c:v>
                </c:pt>
                <c:pt idx="546" formatCode="0.00">
                  <c:v>2.5</c:v>
                </c:pt>
                <c:pt idx="547" formatCode="0.00">
                  <c:v>2.8000000000000003</c:v>
                </c:pt>
                <c:pt idx="548" formatCode="0.00">
                  <c:v>3.3000000000000003</c:v>
                </c:pt>
                <c:pt idx="549" formatCode="0.00">
                  <c:v>3.25</c:v>
                </c:pt>
                <c:pt idx="550" formatCode="0.00">
                  <c:v>2.7</c:v>
                </c:pt>
                <c:pt idx="551" formatCode="0.00">
                  <c:v>3.1</c:v>
                </c:pt>
                <c:pt idx="552" formatCode="0.00">
                  <c:v>2.65</c:v>
                </c:pt>
                <c:pt idx="553" formatCode="0.00">
                  <c:v>3</c:v>
                </c:pt>
                <c:pt idx="554" formatCode="0.00">
                  <c:v>3.1</c:v>
                </c:pt>
                <c:pt idx="555" formatCode="0.00">
                  <c:v>3.2</c:v>
                </c:pt>
                <c:pt idx="556" formatCode="0.00">
                  <c:v>3</c:v>
                </c:pt>
                <c:pt idx="557" formatCode="0.00">
                  <c:v>2.85</c:v>
                </c:pt>
                <c:pt idx="558" formatCode="0.00">
                  <c:v>2.85</c:v>
                </c:pt>
                <c:pt idx="559" formatCode="0.00">
                  <c:v>2.95</c:v>
                </c:pt>
                <c:pt idx="560" formatCode="0.00">
                  <c:v>2.85</c:v>
                </c:pt>
                <c:pt idx="561" formatCode="0.00">
                  <c:v>2.75</c:v>
                </c:pt>
                <c:pt idx="562" formatCode="0.00">
                  <c:v>2.5499999999999998</c:v>
                </c:pt>
                <c:pt idx="563" formatCode="0.00">
                  <c:v>2.25</c:v>
                </c:pt>
                <c:pt idx="564" formatCode="0.00">
                  <c:v>2.35</c:v>
                </c:pt>
                <c:pt idx="565" formatCode="0.00">
                  <c:v>2.35</c:v>
                </c:pt>
                <c:pt idx="566" formatCode="0.00">
                  <c:v>2.35</c:v>
                </c:pt>
                <c:pt idx="567" formatCode="0.00">
                  <c:v>2.4500000000000002</c:v>
                </c:pt>
                <c:pt idx="568" formatCode="0.00">
                  <c:v>2.4500000000000002</c:v>
                </c:pt>
                <c:pt idx="569" formatCode="0.00">
                  <c:v>2.25</c:v>
                </c:pt>
                <c:pt idx="570" formatCode="0.00">
                  <c:v>2.1800000000000002</c:v>
                </c:pt>
                <c:pt idx="571" formatCode="0.00">
                  <c:v>1.96</c:v>
                </c:pt>
              </c:numCache>
            </c:numRef>
          </c:val>
          <c:smooth val="0"/>
          <c:extLst>
            <c:ext xmlns:c16="http://schemas.microsoft.com/office/drawing/2014/chart" uri="{C3380CC4-5D6E-409C-BE32-E72D297353CC}">
              <c16:uniqueId val="{00000002-A0E1-464A-B3CC-04634B03F635}"/>
            </c:ext>
          </c:extLst>
        </c:ser>
        <c:ser>
          <c:idx val="10"/>
          <c:order val="10"/>
          <c:tx>
            <c:strRef>
              <c:f>'[Basisfile Zinsen.xlsx]Zinsreihen'!$J$1</c:f>
              <c:strCache>
                <c:ptCount val="1"/>
                <c:pt idx="0">
                  <c:v>WIR Geldmarkt, 5 Jahre Rahmen</c:v>
                </c:pt>
              </c:strCache>
            </c:strRef>
          </c:tx>
          <c:spPr>
            <a:ln w="15875" cap="rnd">
              <a:solidFill>
                <a:schemeClr val="accent6">
                  <a:lumMod val="60000"/>
                  <a:lumOff val="40000"/>
                </a:schemeClr>
              </a:solidFill>
              <a:round/>
            </a:ln>
            <a:effectLst/>
          </c:spPr>
          <c:marker>
            <c:symbol val="none"/>
          </c:marker>
          <c:cat>
            <c:strRef>
              <c:f>'[Basisfile Zinsen.xlsx]Zinsreihen'!$A$2:$A$573</c:f>
              <c:strCache>
                <c:ptCount val="572"/>
                <c:pt idx="0">
                  <c:v>1977-01</c:v>
                </c:pt>
                <c:pt idx="1">
                  <c:v>1977-02</c:v>
                </c:pt>
                <c:pt idx="2">
                  <c:v>1977-03</c:v>
                </c:pt>
                <c:pt idx="3">
                  <c:v>1977-04</c:v>
                </c:pt>
                <c:pt idx="4">
                  <c:v>1977-05</c:v>
                </c:pt>
                <c:pt idx="5">
                  <c:v>1977-06</c:v>
                </c:pt>
                <c:pt idx="6">
                  <c:v>1977-07</c:v>
                </c:pt>
                <c:pt idx="7">
                  <c:v>1977-08</c:v>
                </c:pt>
                <c:pt idx="8">
                  <c:v>1977-09</c:v>
                </c:pt>
                <c:pt idx="9">
                  <c:v>1977-10</c:v>
                </c:pt>
                <c:pt idx="10">
                  <c:v>1977-11</c:v>
                </c:pt>
                <c:pt idx="11">
                  <c:v>1977-12</c:v>
                </c:pt>
                <c:pt idx="12">
                  <c:v>1978-01</c:v>
                </c:pt>
                <c:pt idx="13">
                  <c:v>1978-02</c:v>
                </c:pt>
                <c:pt idx="14">
                  <c:v>1978-03</c:v>
                </c:pt>
                <c:pt idx="15">
                  <c:v>1978-04</c:v>
                </c:pt>
                <c:pt idx="16">
                  <c:v>1978-05</c:v>
                </c:pt>
                <c:pt idx="17">
                  <c:v>1978-06</c:v>
                </c:pt>
                <c:pt idx="18">
                  <c:v>1978-07</c:v>
                </c:pt>
                <c:pt idx="19">
                  <c:v>1978-08</c:v>
                </c:pt>
                <c:pt idx="20">
                  <c:v>1978-09</c:v>
                </c:pt>
                <c:pt idx="21">
                  <c:v>1978-10</c:v>
                </c:pt>
                <c:pt idx="22">
                  <c:v>1978-11</c:v>
                </c:pt>
                <c:pt idx="23">
                  <c:v>1978-12</c:v>
                </c:pt>
                <c:pt idx="24">
                  <c:v>1979-01</c:v>
                </c:pt>
                <c:pt idx="25">
                  <c:v>1979-02</c:v>
                </c:pt>
                <c:pt idx="26">
                  <c:v>1979-03</c:v>
                </c:pt>
                <c:pt idx="27">
                  <c:v>1979-04</c:v>
                </c:pt>
                <c:pt idx="28">
                  <c:v>1979-05</c:v>
                </c:pt>
                <c:pt idx="29">
                  <c:v>1979-06</c:v>
                </c:pt>
                <c:pt idx="30">
                  <c:v>1979-07</c:v>
                </c:pt>
                <c:pt idx="31">
                  <c:v>1979-08</c:v>
                </c:pt>
                <c:pt idx="32">
                  <c:v>1979-09</c:v>
                </c:pt>
                <c:pt idx="33">
                  <c:v>1979-10</c:v>
                </c:pt>
                <c:pt idx="34">
                  <c:v>1979-11</c:v>
                </c:pt>
                <c:pt idx="35">
                  <c:v>1979-12</c:v>
                </c:pt>
                <c:pt idx="36">
                  <c:v>1980-01</c:v>
                </c:pt>
                <c:pt idx="37">
                  <c:v>1980-02</c:v>
                </c:pt>
                <c:pt idx="38">
                  <c:v>1980-03</c:v>
                </c:pt>
                <c:pt idx="39">
                  <c:v>1980-04</c:v>
                </c:pt>
                <c:pt idx="40">
                  <c:v>1980-05</c:v>
                </c:pt>
                <c:pt idx="41">
                  <c:v>1980-06</c:v>
                </c:pt>
                <c:pt idx="42">
                  <c:v>1980-07</c:v>
                </c:pt>
                <c:pt idx="43">
                  <c:v>1980-08</c:v>
                </c:pt>
                <c:pt idx="44">
                  <c:v>1980-09</c:v>
                </c:pt>
                <c:pt idx="45">
                  <c:v>1980-10</c:v>
                </c:pt>
                <c:pt idx="46">
                  <c:v>1980-11</c:v>
                </c:pt>
                <c:pt idx="47">
                  <c:v>1980-12</c:v>
                </c:pt>
                <c:pt idx="48">
                  <c:v>1981-01</c:v>
                </c:pt>
                <c:pt idx="49">
                  <c:v>1981-02</c:v>
                </c:pt>
                <c:pt idx="50">
                  <c:v>1981-03</c:v>
                </c:pt>
                <c:pt idx="51">
                  <c:v>1981-04</c:v>
                </c:pt>
                <c:pt idx="52">
                  <c:v>1981-05</c:v>
                </c:pt>
                <c:pt idx="53">
                  <c:v>1981-06</c:v>
                </c:pt>
                <c:pt idx="54">
                  <c:v>1981-07</c:v>
                </c:pt>
                <c:pt idx="55">
                  <c:v>1981-08</c:v>
                </c:pt>
                <c:pt idx="56">
                  <c:v>1981-09</c:v>
                </c:pt>
                <c:pt idx="57">
                  <c:v>1981-10</c:v>
                </c:pt>
                <c:pt idx="58">
                  <c:v>1981-11</c:v>
                </c:pt>
                <c:pt idx="59">
                  <c:v>1981-12</c:v>
                </c:pt>
                <c:pt idx="60">
                  <c:v>1982-01</c:v>
                </c:pt>
                <c:pt idx="61">
                  <c:v>1982-02</c:v>
                </c:pt>
                <c:pt idx="62">
                  <c:v>1982-03</c:v>
                </c:pt>
                <c:pt idx="63">
                  <c:v>1982-04</c:v>
                </c:pt>
                <c:pt idx="64">
                  <c:v>1982-05</c:v>
                </c:pt>
                <c:pt idx="65">
                  <c:v>1982-06</c:v>
                </c:pt>
                <c:pt idx="66">
                  <c:v>1982-07</c:v>
                </c:pt>
                <c:pt idx="67">
                  <c:v>1982-08</c:v>
                </c:pt>
                <c:pt idx="68">
                  <c:v>1982-09</c:v>
                </c:pt>
                <c:pt idx="69">
                  <c:v>1982-10</c:v>
                </c:pt>
                <c:pt idx="70">
                  <c:v>1982-11</c:v>
                </c:pt>
                <c:pt idx="71">
                  <c:v>1982-12</c:v>
                </c:pt>
                <c:pt idx="72">
                  <c:v>1983-01</c:v>
                </c:pt>
                <c:pt idx="73">
                  <c:v>1983-02</c:v>
                </c:pt>
                <c:pt idx="74">
                  <c:v>1983-03</c:v>
                </c:pt>
                <c:pt idx="75">
                  <c:v>1983-04</c:v>
                </c:pt>
                <c:pt idx="76">
                  <c:v>1983-05</c:v>
                </c:pt>
                <c:pt idx="77">
                  <c:v>1983-06</c:v>
                </c:pt>
                <c:pt idx="78">
                  <c:v>1983-07</c:v>
                </c:pt>
                <c:pt idx="79">
                  <c:v>1983-08</c:v>
                </c:pt>
                <c:pt idx="80">
                  <c:v>1983-09</c:v>
                </c:pt>
                <c:pt idx="81">
                  <c:v>1983-10</c:v>
                </c:pt>
                <c:pt idx="82">
                  <c:v>1983-11</c:v>
                </c:pt>
                <c:pt idx="83">
                  <c:v>1983-12</c:v>
                </c:pt>
                <c:pt idx="84">
                  <c:v>1984-01</c:v>
                </c:pt>
                <c:pt idx="85">
                  <c:v>1984-02</c:v>
                </c:pt>
                <c:pt idx="86">
                  <c:v>1984-03</c:v>
                </c:pt>
                <c:pt idx="87">
                  <c:v>1984-04</c:v>
                </c:pt>
                <c:pt idx="88">
                  <c:v>1984-05</c:v>
                </c:pt>
                <c:pt idx="89">
                  <c:v>1984-06</c:v>
                </c:pt>
                <c:pt idx="90">
                  <c:v>1984-07</c:v>
                </c:pt>
                <c:pt idx="91">
                  <c:v>1984-08</c:v>
                </c:pt>
                <c:pt idx="92">
                  <c:v>1984-09</c:v>
                </c:pt>
                <c:pt idx="93">
                  <c:v>1984-10</c:v>
                </c:pt>
                <c:pt idx="94">
                  <c:v>1984-11</c:v>
                </c:pt>
                <c:pt idx="95">
                  <c:v>1984-12</c:v>
                </c:pt>
                <c:pt idx="96">
                  <c:v>1985-01</c:v>
                </c:pt>
                <c:pt idx="97">
                  <c:v>1985-02</c:v>
                </c:pt>
                <c:pt idx="98">
                  <c:v>1985-03</c:v>
                </c:pt>
                <c:pt idx="99">
                  <c:v>1985-04</c:v>
                </c:pt>
                <c:pt idx="100">
                  <c:v>1985-05</c:v>
                </c:pt>
                <c:pt idx="101">
                  <c:v>1985-06</c:v>
                </c:pt>
                <c:pt idx="102">
                  <c:v>1985-07</c:v>
                </c:pt>
                <c:pt idx="103">
                  <c:v>1985-08</c:v>
                </c:pt>
                <c:pt idx="104">
                  <c:v>1985-09</c:v>
                </c:pt>
                <c:pt idx="105">
                  <c:v>1985-10</c:v>
                </c:pt>
                <c:pt idx="106">
                  <c:v>1985-11</c:v>
                </c:pt>
                <c:pt idx="107">
                  <c:v>1985-12</c:v>
                </c:pt>
                <c:pt idx="108">
                  <c:v>1986-01</c:v>
                </c:pt>
                <c:pt idx="109">
                  <c:v>1986-02</c:v>
                </c:pt>
                <c:pt idx="110">
                  <c:v>1986-03</c:v>
                </c:pt>
                <c:pt idx="111">
                  <c:v>1986-04</c:v>
                </c:pt>
                <c:pt idx="112">
                  <c:v>1986-05</c:v>
                </c:pt>
                <c:pt idx="113">
                  <c:v>1986-06</c:v>
                </c:pt>
                <c:pt idx="114">
                  <c:v>1986-07</c:v>
                </c:pt>
                <c:pt idx="115">
                  <c:v>1986-08</c:v>
                </c:pt>
                <c:pt idx="116">
                  <c:v>1986-09</c:v>
                </c:pt>
                <c:pt idx="117">
                  <c:v>1986-10</c:v>
                </c:pt>
                <c:pt idx="118">
                  <c:v>1986-11</c:v>
                </c:pt>
                <c:pt idx="119">
                  <c:v>1986-12</c:v>
                </c:pt>
                <c:pt idx="120">
                  <c:v>1987-01</c:v>
                </c:pt>
                <c:pt idx="121">
                  <c:v>1987-02</c:v>
                </c:pt>
                <c:pt idx="122">
                  <c:v>1987-03</c:v>
                </c:pt>
                <c:pt idx="123">
                  <c:v>1987-04</c:v>
                </c:pt>
                <c:pt idx="124">
                  <c:v>1987-05</c:v>
                </c:pt>
                <c:pt idx="125">
                  <c:v>1987-06</c:v>
                </c:pt>
                <c:pt idx="126">
                  <c:v>1987-07</c:v>
                </c:pt>
                <c:pt idx="127">
                  <c:v>1987-08</c:v>
                </c:pt>
                <c:pt idx="128">
                  <c:v>1987-09</c:v>
                </c:pt>
                <c:pt idx="129">
                  <c:v>1987-10</c:v>
                </c:pt>
                <c:pt idx="130">
                  <c:v>1987-11</c:v>
                </c:pt>
                <c:pt idx="131">
                  <c:v>1987-12</c:v>
                </c:pt>
                <c:pt idx="132">
                  <c:v>1988-01</c:v>
                </c:pt>
                <c:pt idx="133">
                  <c:v>1988-02</c:v>
                </c:pt>
                <c:pt idx="134">
                  <c:v>1988-03</c:v>
                </c:pt>
                <c:pt idx="135">
                  <c:v>1988-04</c:v>
                </c:pt>
                <c:pt idx="136">
                  <c:v>1988-05</c:v>
                </c:pt>
                <c:pt idx="137">
                  <c:v>1988-06</c:v>
                </c:pt>
                <c:pt idx="138">
                  <c:v>1988-07</c:v>
                </c:pt>
                <c:pt idx="139">
                  <c:v>1988-08</c:v>
                </c:pt>
                <c:pt idx="140">
                  <c:v>1988-09</c:v>
                </c:pt>
                <c:pt idx="141">
                  <c:v>1988-10</c:v>
                </c:pt>
                <c:pt idx="142">
                  <c:v>1988-11</c:v>
                </c:pt>
                <c:pt idx="143">
                  <c:v>1988-12</c:v>
                </c:pt>
                <c:pt idx="144">
                  <c:v>1989-01</c:v>
                </c:pt>
                <c:pt idx="145">
                  <c:v>1989-02</c:v>
                </c:pt>
                <c:pt idx="146">
                  <c:v>1989-03</c:v>
                </c:pt>
                <c:pt idx="147">
                  <c:v>1989-04</c:v>
                </c:pt>
                <c:pt idx="148">
                  <c:v>1989-05</c:v>
                </c:pt>
                <c:pt idx="149">
                  <c:v>1989-06</c:v>
                </c:pt>
                <c:pt idx="150">
                  <c:v>1989-07</c:v>
                </c:pt>
                <c:pt idx="151">
                  <c:v>1989-08</c:v>
                </c:pt>
                <c:pt idx="152">
                  <c:v>1989-09</c:v>
                </c:pt>
                <c:pt idx="153">
                  <c:v>1989-10</c:v>
                </c:pt>
                <c:pt idx="154">
                  <c:v>1989-11</c:v>
                </c:pt>
                <c:pt idx="155">
                  <c:v>1989-12</c:v>
                </c:pt>
                <c:pt idx="156">
                  <c:v>1990-01</c:v>
                </c:pt>
                <c:pt idx="157">
                  <c:v>1990-02</c:v>
                </c:pt>
                <c:pt idx="158">
                  <c:v>1990-03</c:v>
                </c:pt>
                <c:pt idx="159">
                  <c:v>1990-04</c:v>
                </c:pt>
                <c:pt idx="160">
                  <c:v>1990-05</c:v>
                </c:pt>
                <c:pt idx="161">
                  <c:v>1990-06</c:v>
                </c:pt>
                <c:pt idx="162">
                  <c:v>1990-07</c:v>
                </c:pt>
                <c:pt idx="163">
                  <c:v>1990-08</c:v>
                </c:pt>
                <c:pt idx="164">
                  <c:v>1990-09</c:v>
                </c:pt>
                <c:pt idx="165">
                  <c:v>1990-10</c:v>
                </c:pt>
                <c:pt idx="166">
                  <c:v>1990-11</c:v>
                </c:pt>
                <c:pt idx="167">
                  <c:v>1990-12</c:v>
                </c:pt>
                <c:pt idx="168">
                  <c:v>1991-01</c:v>
                </c:pt>
                <c:pt idx="169">
                  <c:v>1991-02</c:v>
                </c:pt>
                <c:pt idx="170">
                  <c:v>1991-03</c:v>
                </c:pt>
                <c:pt idx="171">
                  <c:v>1991-04</c:v>
                </c:pt>
                <c:pt idx="172">
                  <c:v>1991-05</c:v>
                </c:pt>
                <c:pt idx="173">
                  <c:v>1991-06</c:v>
                </c:pt>
                <c:pt idx="174">
                  <c:v>1991-07</c:v>
                </c:pt>
                <c:pt idx="175">
                  <c:v>1991-08</c:v>
                </c:pt>
                <c:pt idx="176">
                  <c:v>1991-09</c:v>
                </c:pt>
                <c:pt idx="177">
                  <c:v>1991-10</c:v>
                </c:pt>
                <c:pt idx="178">
                  <c:v>1991-11</c:v>
                </c:pt>
                <c:pt idx="179">
                  <c:v>1991-12</c:v>
                </c:pt>
                <c:pt idx="180">
                  <c:v>1992-01</c:v>
                </c:pt>
                <c:pt idx="181">
                  <c:v>1992-02</c:v>
                </c:pt>
                <c:pt idx="182">
                  <c:v>1992-03</c:v>
                </c:pt>
                <c:pt idx="183">
                  <c:v>1992-04</c:v>
                </c:pt>
                <c:pt idx="184">
                  <c:v>1992-05</c:v>
                </c:pt>
                <c:pt idx="185">
                  <c:v>1992-06</c:v>
                </c:pt>
                <c:pt idx="186">
                  <c:v>1992-07</c:v>
                </c:pt>
                <c:pt idx="187">
                  <c:v>1992-08</c:v>
                </c:pt>
                <c:pt idx="188">
                  <c:v>1992-09</c:v>
                </c:pt>
                <c:pt idx="189">
                  <c:v>1992-10</c:v>
                </c:pt>
                <c:pt idx="190">
                  <c:v>1992-11</c:v>
                </c:pt>
                <c:pt idx="191">
                  <c:v>1992-12</c:v>
                </c:pt>
                <c:pt idx="192">
                  <c:v>1993-01</c:v>
                </c:pt>
                <c:pt idx="193">
                  <c:v>1993-02</c:v>
                </c:pt>
                <c:pt idx="194">
                  <c:v>1993-03</c:v>
                </c:pt>
                <c:pt idx="195">
                  <c:v>1993-04</c:v>
                </c:pt>
                <c:pt idx="196">
                  <c:v>1993-05</c:v>
                </c:pt>
                <c:pt idx="197">
                  <c:v>1993-06</c:v>
                </c:pt>
                <c:pt idx="198">
                  <c:v>1993-07</c:v>
                </c:pt>
                <c:pt idx="199">
                  <c:v>1993-08</c:v>
                </c:pt>
                <c:pt idx="200">
                  <c:v>1993-09</c:v>
                </c:pt>
                <c:pt idx="201">
                  <c:v>1993-10</c:v>
                </c:pt>
                <c:pt idx="202">
                  <c:v>1993-11</c:v>
                </c:pt>
                <c:pt idx="203">
                  <c:v>1993-12</c:v>
                </c:pt>
                <c:pt idx="204">
                  <c:v>1994-01</c:v>
                </c:pt>
                <c:pt idx="205">
                  <c:v>1994-02</c:v>
                </c:pt>
                <c:pt idx="206">
                  <c:v>1994-03</c:v>
                </c:pt>
                <c:pt idx="207">
                  <c:v>1994-04</c:v>
                </c:pt>
                <c:pt idx="208">
                  <c:v>1994-05</c:v>
                </c:pt>
                <c:pt idx="209">
                  <c:v>1994-06</c:v>
                </c:pt>
                <c:pt idx="210">
                  <c:v>1994-07</c:v>
                </c:pt>
                <c:pt idx="211">
                  <c:v>1994-08</c:v>
                </c:pt>
                <c:pt idx="212">
                  <c:v>1994-09</c:v>
                </c:pt>
                <c:pt idx="213">
                  <c:v>1994-10</c:v>
                </c:pt>
                <c:pt idx="214">
                  <c:v>1994-11</c:v>
                </c:pt>
                <c:pt idx="215">
                  <c:v>1994-12</c:v>
                </c:pt>
                <c:pt idx="216">
                  <c:v>1995-01</c:v>
                </c:pt>
                <c:pt idx="217">
                  <c:v>1995-02</c:v>
                </c:pt>
                <c:pt idx="218">
                  <c:v>1995-03</c:v>
                </c:pt>
                <c:pt idx="219">
                  <c:v>1995-04</c:v>
                </c:pt>
                <c:pt idx="220">
                  <c:v>1995-05</c:v>
                </c:pt>
                <c:pt idx="221">
                  <c:v>1995-06</c:v>
                </c:pt>
                <c:pt idx="222">
                  <c:v>1995-07</c:v>
                </c:pt>
                <c:pt idx="223">
                  <c:v>1995-08</c:v>
                </c:pt>
                <c:pt idx="224">
                  <c:v>1995-09</c:v>
                </c:pt>
                <c:pt idx="225">
                  <c:v>1995-10</c:v>
                </c:pt>
                <c:pt idx="226">
                  <c:v>1995-11</c:v>
                </c:pt>
                <c:pt idx="227">
                  <c:v>1995-12</c:v>
                </c:pt>
                <c:pt idx="228">
                  <c:v>1996-01</c:v>
                </c:pt>
                <c:pt idx="229">
                  <c:v>1996-02</c:v>
                </c:pt>
                <c:pt idx="230">
                  <c:v>1996-03</c:v>
                </c:pt>
                <c:pt idx="231">
                  <c:v>1996-04</c:v>
                </c:pt>
                <c:pt idx="232">
                  <c:v>1996-05</c:v>
                </c:pt>
                <c:pt idx="233">
                  <c:v>1996-06</c:v>
                </c:pt>
                <c:pt idx="234">
                  <c:v>1996-07</c:v>
                </c:pt>
                <c:pt idx="235">
                  <c:v>1996-08</c:v>
                </c:pt>
                <c:pt idx="236">
                  <c:v>1996-09</c:v>
                </c:pt>
                <c:pt idx="237">
                  <c:v>1996-10</c:v>
                </c:pt>
                <c:pt idx="238">
                  <c:v>1996-11</c:v>
                </c:pt>
                <c:pt idx="239">
                  <c:v>1996-12</c:v>
                </c:pt>
                <c:pt idx="240">
                  <c:v>1997-01</c:v>
                </c:pt>
                <c:pt idx="241">
                  <c:v>1997-02</c:v>
                </c:pt>
                <c:pt idx="242">
                  <c:v>1997-03</c:v>
                </c:pt>
                <c:pt idx="243">
                  <c:v>1997-04</c:v>
                </c:pt>
                <c:pt idx="244">
                  <c:v>1997-05</c:v>
                </c:pt>
                <c:pt idx="245">
                  <c:v>1997-06</c:v>
                </c:pt>
                <c:pt idx="246">
                  <c:v>1997-07</c:v>
                </c:pt>
                <c:pt idx="247">
                  <c:v>1997-08</c:v>
                </c:pt>
                <c:pt idx="248">
                  <c:v>1997-09</c:v>
                </c:pt>
                <c:pt idx="249">
                  <c:v>1997-10</c:v>
                </c:pt>
                <c:pt idx="250">
                  <c:v>1997-11</c:v>
                </c:pt>
                <c:pt idx="251">
                  <c:v>1997-12</c:v>
                </c:pt>
                <c:pt idx="252">
                  <c:v>1998-01</c:v>
                </c:pt>
                <c:pt idx="253">
                  <c:v>1998-02</c:v>
                </c:pt>
                <c:pt idx="254">
                  <c:v>1998-03</c:v>
                </c:pt>
                <c:pt idx="255">
                  <c:v>1998-04</c:v>
                </c:pt>
                <c:pt idx="256">
                  <c:v>1998-05</c:v>
                </c:pt>
                <c:pt idx="257">
                  <c:v>1998-06</c:v>
                </c:pt>
                <c:pt idx="258">
                  <c:v>1998-07</c:v>
                </c:pt>
                <c:pt idx="259">
                  <c:v>1998-08</c:v>
                </c:pt>
                <c:pt idx="260">
                  <c:v>1998-09</c:v>
                </c:pt>
                <c:pt idx="261">
                  <c:v>1998-10</c:v>
                </c:pt>
                <c:pt idx="262">
                  <c:v>1998-11</c:v>
                </c:pt>
                <c:pt idx="263">
                  <c:v>1998-12</c:v>
                </c:pt>
                <c:pt idx="264">
                  <c:v>1999-01</c:v>
                </c:pt>
                <c:pt idx="265">
                  <c:v>1999-02</c:v>
                </c:pt>
                <c:pt idx="266">
                  <c:v>1999-03</c:v>
                </c:pt>
                <c:pt idx="267">
                  <c:v>1999-04</c:v>
                </c:pt>
                <c:pt idx="268">
                  <c:v>1999-05</c:v>
                </c:pt>
                <c:pt idx="269">
                  <c:v>1999-06</c:v>
                </c:pt>
                <c:pt idx="270">
                  <c:v>1999-07</c:v>
                </c:pt>
                <c:pt idx="271">
                  <c:v>1999-08</c:v>
                </c:pt>
                <c:pt idx="272">
                  <c:v>1999-09</c:v>
                </c:pt>
                <c:pt idx="273">
                  <c:v>1999-10</c:v>
                </c:pt>
                <c:pt idx="274">
                  <c:v>1999-11</c:v>
                </c:pt>
                <c:pt idx="275">
                  <c:v>1999-12</c:v>
                </c:pt>
                <c:pt idx="276">
                  <c:v>2000-01</c:v>
                </c:pt>
                <c:pt idx="277">
                  <c:v>2000-02</c:v>
                </c:pt>
                <c:pt idx="278">
                  <c:v>2000-03</c:v>
                </c:pt>
                <c:pt idx="279">
                  <c:v>2000-04</c:v>
                </c:pt>
                <c:pt idx="280">
                  <c:v>2000-05</c:v>
                </c:pt>
                <c:pt idx="281">
                  <c:v>2000-06</c:v>
                </c:pt>
                <c:pt idx="282">
                  <c:v>2000-07</c:v>
                </c:pt>
                <c:pt idx="283">
                  <c:v>2000-08</c:v>
                </c:pt>
                <c:pt idx="284">
                  <c:v>2000-09</c:v>
                </c:pt>
                <c:pt idx="285">
                  <c:v>2000-10</c:v>
                </c:pt>
                <c:pt idx="286">
                  <c:v>2000-11</c:v>
                </c:pt>
                <c:pt idx="287">
                  <c:v>2000-12</c:v>
                </c:pt>
                <c:pt idx="288">
                  <c:v>2001-01</c:v>
                </c:pt>
                <c:pt idx="289">
                  <c:v>2001-02</c:v>
                </c:pt>
                <c:pt idx="290">
                  <c:v>2001-03</c:v>
                </c:pt>
                <c:pt idx="291">
                  <c:v>2001-04</c:v>
                </c:pt>
                <c:pt idx="292">
                  <c:v>2001-05</c:v>
                </c:pt>
                <c:pt idx="293">
                  <c:v>2001-06</c:v>
                </c:pt>
                <c:pt idx="294">
                  <c:v>2001-07</c:v>
                </c:pt>
                <c:pt idx="295">
                  <c:v>2001-08</c:v>
                </c:pt>
                <c:pt idx="296">
                  <c:v>2001-09</c:v>
                </c:pt>
                <c:pt idx="297">
                  <c:v>2001-10</c:v>
                </c:pt>
                <c:pt idx="298">
                  <c:v>2001-11</c:v>
                </c:pt>
                <c:pt idx="299">
                  <c:v>2001-12</c:v>
                </c:pt>
                <c:pt idx="300">
                  <c:v>2002-01</c:v>
                </c:pt>
                <c:pt idx="301">
                  <c:v>2002-02</c:v>
                </c:pt>
                <c:pt idx="302">
                  <c:v>2002-03</c:v>
                </c:pt>
                <c:pt idx="303">
                  <c:v>2002-04</c:v>
                </c:pt>
                <c:pt idx="304">
                  <c:v>2002-05</c:v>
                </c:pt>
                <c:pt idx="305">
                  <c:v>2002-06</c:v>
                </c:pt>
                <c:pt idx="306">
                  <c:v>2002-07</c:v>
                </c:pt>
                <c:pt idx="307">
                  <c:v>2002-08</c:v>
                </c:pt>
                <c:pt idx="308">
                  <c:v>2002-09</c:v>
                </c:pt>
                <c:pt idx="309">
                  <c:v>2002-10</c:v>
                </c:pt>
                <c:pt idx="310">
                  <c:v>2002-11</c:v>
                </c:pt>
                <c:pt idx="311">
                  <c:v>2002-12</c:v>
                </c:pt>
                <c:pt idx="312">
                  <c:v>2003-01</c:v>
                </c:pt>
                <c:pt idx="313">
                  <c:v>2003-02</c:v>
                </c:pt>
                <c:pt idx="314">
                  <c:v>2003-03</c:v>
                </c:pt>
                <c:pt idx="315">
                  <c:v>2003-04</c:v>
                </c:pt>
                <c:pt idx="316">
                  <c:v>2003-05</c:v>
                </c:pt>
                <c:pt idx="317">
                  <c:v>2003-06</c:v>
                </c:pt>
                <c:pt idx="318">
                  <c:v>2003-07</c:v>
                </c:pt>
                <c:pt idx="319">
                  <c:v>2003-08</c:v>
                </c:pt>
                <c:pt idx="320">
                  <c:v>2003-09</c:v>
                </c:pt>
                <c:pt idx="321">
                  <c:v>2003-10</c:v>
                </c:pt>
                <c:pt idx="322">
                  <c:v>2003-11</c:v>
                </c:pt>
                <c:pt idx="323">
                  <c:v>2003-12</c:v>
                </c:pt>
                <c:pt idx="324">
                  <c:v>2004-01</c:v>
                </c:pt>
                <c:pt idx="325">
                  <c:v>2004-02</c:v>
                </c:pt>
                <c:pt idx="326">
                  <c:v>2004-03</c:v>
                </c:pt>
                <c:pt idx="327">
                  <c:v>2004-04</c:v>
                </c:pt>
                <c:pt idx="328">
                  <c:v>2004-05</c:v>
                </c:pt>
                <c:pt idx="329">
                  <c:v>2004-06</c:v>
                </c:pt>
                <c:pt idx="330">
                  <c:v>2004-07</c:v>
                </c:pt>
                <c:pt idx="331">
                  <c:v>2004-08</c:v>
                </c:pt>
                <c:pt idx="332">
                  <c:v>2004-09</c:v>
                </c:pt>
                <c:pt idx="333">
                  <c:v>2004-10</c:v>
                </c:pt>
                <c:pt idx="334">
                  <c:v>2004-11</c:v>
                </c:pt>
                <c:pt idx="335">
                  <c:v>2004-12</c:v>
                </c:pt>
                <c:pt idx="336">
                  <c:v>2005-01</c:v>
                </c:pt>
                <c:pt idx="337">
                  <c:v>2005-02</c:v>
                </c:pt>
                <c:pt idx="338">
                  <c:v>2005-03</c:v>
                </c:pt>
                <c:pt idx="339">
                  <c:v>2005-04</c:v>
                </c:pt>
                <c:pt idx="340">
                  <c:v>2005-05</c:v>
                </c:pt>
                <c:pt idx="341">
                  <c:v>2005-06</c:v>
                </c:pt>
                <c:pt idx="342">
                  <c:v>2005-07</c:v>
                </c:pt>
                <c:pt idx="343">
                  <c:v>2005-08</c:v>
                </c:pt>
                <c:pt idx="344">
                  <c:v>2005-09</c:v>
                </c:pt>
                <c:pt idx="345">
                  <c:v>2005-10</c:v>
                </c:pt>
                <c:pt idx="346">
                  <c:v>2005-11</c:v>
                </c:pt>
                <c:pt idx="347">
                  <c:v>2005-12</c:v>
                </c:pt>
                <c:pt idx="348">
                  <c:v>2006-01</c:v>
                </c:pt>
                <c:pt idx="349">
                  <c:v>2006-02</c:v>
                </c:pt>
                <c:pt idx="350">
                  <c:v>2006-03</c:v>
                </c:pt>
                <c:pt idx="351">
                  <c:v>2006-04</c:v>
                </c:pt>
                <c:pt idx="352">
                  <c:v>2006-05</c:v>
                </c:pt>
                <c:pt idx="353">
                  <c:v>2006-06</c:v>
                </c:pt>
                <c:pt idx="354">
                  <c:v>2006-07</c:v>
                </c:pt>
                <c:pt idx="355">
                  <c:v>2006-08</c:v>
                </c:pt>
                <c:pt idx="356">
                  <c:v>2006-09</c:v>
                </c:pt>
                <c:pt idx="357">
                  <c:v>2006-10</c:v>
                </c:pt>
                <c:pt idx="358">
                  <c:v>2006-11</c:v>
                </c:pt>
                <c:pt idx="359">
                  <c:v>2006-12</c:v>
                </c:pt>
                <c:pt idx="360">
                  <c:v>2007-01</c:v>
                </c:pt>
                <c:pt idx="361">
                  <c:v>2007-02</c:v>
                </c:pt>
                <c:pt idx="362">
                  <c:v>2007-03</c:v>
                </c:pt>
                <c:pt idx="363">
                  <c:v>2007-04</c:v>
                </c:pt>
                <c:pt idx="364">
                  <c:v>2007-05</c:v>
                </c:pt>
                <c:pt idx="365">
                  <c:v>2007-06</c:v>
                </c:pt>
                <c:pt idx="366">
                  <c:v>2007-07</c:v>
                </c:pt>
                <c:pt idx="367">
                  <c:v>2007-08</c:v>
                </c:pt>
                <c:pt idx="368">
                  <c:v>2007-09</c:v>
                </c:pt>
                <c:pt idx="369">
                  <c:v>2007-10</c:v>
                </c:pt>
                <c:pt idx="370">
                  <c:v>2007-11</c:v>
                </c:pt>
                <c:pt idx="371">
                  <c:v>2007-12</c:v>
                </c:pt>
                <c:pt idx="372">
                  <c:v>2008-01</c:v>
                </c:pt>
                <c:pt idx="373">
                  <c:v>2008-02</c:v>
                </c:pt>
                <c:pt idx="374">
                  <c:v>2008-03</c:v>
                </c:pt>
                <c:pt idx="375">
                  <c:v>2008-04</c:v>
                </c:pt>
                <c:pt idx="376">
                  <c:v>2008-05</c:v>
                </c:pt>
                <c:pt idx="377">
                  <c:v>2008-06</c:v>
                </c:pt>
                <c:pt idx="378">
                  <c:v>2008-07</c:v>
                </c:pt>
                <c:pt idx="379">
                  <c:v>2008-08</c:v>
                </c:pt>
                <c:pt idx="380">
                  <c:v>2008-09</c:v>
                </c:pt>
                <c:pt idx="381">
                  <c:v>2008-10</c:v>
                </c:pt>
                <c:pt idx="382">
                  <c:v>2008-11</c:v>
                </c:pt>
                <c:pt idx="383">
                  <c:v>2008-12</c:v>
                </c:pt>
                <c:pt idx="384">
                  <c:v>2009-01</c:v>
                </c:pt>
                <c:pt idx="385">
                  <c:v>2009-02</c:v>
                </c:pt>
                <c:pt idx="386">
                  <c:v>2009-03</c:v>
                </c:pt>
                <c:pt idx="387">
                  <c:v>2009-04</c:v>
                </c:pt>
                <c:pt idx="388">
                  <c:v>2009-05</c:v>
                </c:pt>
                <c:pt idx="389">
                  <c:v>2009-06</c:v>
                </c:pt>
                <c:pt idx="390">
                  <c:v>2009-07</c:v>
                </c:pt>
                <c:pt idx="391">
                  <c:v>2009-08</c:v>
                </c:pt>
                <c:pt idx="392">
                  <c:v>2009-09</c:v>
                </c:pt>
                <c:pt idx="393">
                  <c:v>2009-10</c:v>
                </c:pt>
                <c:pt idx="394">
                  <c:v>2009-11</c:v>
                </c:pt>
                <c:pt idx="395">
                  <c:v>2009-12</c:v>
                </c:pt>
                <c:pt idx="396">
                  <c:v>2010-01</c:v>
                </c:pt>
                <c:pt idx="397">
                  <c:v>2010-02</c:v>
                </c:pt>
                <c:pt idx="398">
                  <c:v>2010-03</c:v>
                </c:pt>
                <c:pt idx="399">
                  <c:v>2010-04</c:v>
                </c:pt>
                <c:pt idx="400">
                  <c:v>2010-05</c:v>
                </c:pt>
                <c:pt idx="401">
                  <c:v>2010-06</c:v>
                </c:pt>
                <c:pt idx="402">
                  <c:v>2010-07</c:v>
                </c:pt>
                <c:pt idx="403">
                  <c:v>2010-08</c:v>
                </c:pt>
                <c:pt idx="404">
                  <c:v>2010-09</c:v>
                </c:pt>
                <c:pt idx="405">
                  <c:v>2010-10</c:v>
                </c:pt>
                <c:pt idx="406">
                  <c:v>2010-11</c:v>
                </c:pt>
                <c:pt idx="407">
                  <c:v>2010-12</c:v>
                </c:pt>
                <c:pt idx="408">
                  <c:v>2011-01</c:v>
                </c:pt>
                <c:pt idx="409">
                  <c:v>2011-02</c:v>
                </c:pt>
                <c:pt idx="410">
                  <c:v>2011-03</c:v>
                </c:pt>
                <c:pt idx="411">
                  <c:v>2011-04</c:v>
                </c:pt>
                <c:pt idx="412">
                  <c:v>2011-05</c:v>
                </c:pt>
                <c:pt idx="413">
                  <c:v>2011-06</c:v>
                </c:pt>
                <c:pt idx="414">
                  <c:v>2011-07</c:v>
                </c:pt>
                <c:pt idx="415">
                  <c:v>2011-08</c:v>
                </c:pt>
                <c:pt idx="416">
                  <c:v>2011-09</c:v>
                </c:pt>
                <c:pt idx="417">
                  <c:v>2011-10</c:v>
                </c:pt>
                <c:pt idx="418">
                  <c:v>2011-11</c:v>
                </c:pt>
                <c:pt idx="419">
                  <c:v>2011-12</c:v>
                </c:pt>
                <c:pt idx="420">
                  <c:v>2012-01</c:v>
                </c:pt>
                <c:pt idx="421">
                  <c:v>2012-02</c:v>
                </c:pt>
                <c:pt idx="422">
                  <c:v>2012-03</c:v>
                </c:pt>
                <c:pt idx="423">
                  <c:v>2012-04</c:v>
                </c:pt>
                <c:pt idx="424">
                  <c:v>2012-05</c:v>
                </c:pt>
                <c:pt idx="425">
                  <c:v>2012-06</c:v>
                </c:pt>
                <c:pt idx="426">
                  <c:v>2012-07</c:v>
                </c:pt>
                <c:pt idx="427">
                  <c:v>2012-08</c:v>
                </c:pt>
                <c:pt idx="428">
                  <c:v>2012-09</c:v>
                </c:pt>
                <c:pt idx="429">
                  <c:v>2012-10</c:v>
                </c:pt>
                <c:pt idx="430">
                  <c:v>2012-11</c:v>
                </c:pt>
                <c:pt idx="431">
                  <c:v>2012-12</c:v>
                </c:pt>
                <c:pt idx="432">
                  <c:v>2013-01</c:v>
                </c:pt>
                <c:pt idx="433">
                  <c:v>2013-02</c:v>
                </c:pt>
                <c:pt idx="434">
                  <c:v>2013-03</c:v>
                </c:pt>
                <c:pt idx="435">
                  <c:v>2013-04</c:v>
                </c:pt>
                <c:pt idx="436">
                  <c:v>2013-05</c:v>
                </c:pt>
                <c:pt idx="437">
                  <c:v>2013-06</c:v>
                </c:pt>
                <c:pt idx="438">
                  <c:v>2013-07</c:v>
                </c:pt>
                <c:pt idx="439">
                  <c:v>2013-08</c:v>
                </c:pt>
                <c:pt idx="440">
                  <c:v>2013-09</c:v>
                </c:pt>
                <c:pt idx="441">
                  <c:v>2013-10</c:v>
                </c:pt>
                <c:pt idx="442">
                  <c:v>2013-11</c:v>
                </c:pt>
                <c:pt idx="443">
                  <c:v>2013-12</c:v>
                </c:pt>
                <c:pt idx="444">
                  <c:v>2014-01</c:v>
                </c:pt>
                <c:pt idx="445">
                  <c:v>2014-02</c:v>
                </c:pt>
                <c:pt idx="446">
                  <c:v>2014-03</c:v>
                </c:pt>
                <c:pt idx="447">
                  <c:v>2014-04</c:v>
                </c:pt>
                <c:pt idx="448">
                  <c:v>2014-05</c:v>
                </c:pt>
                <c:pt idx="449">
                  <c:v>2014-06</c:v>
                </c:pt>
                <c:pt idx="450">
                  <c:v>2014-07</c:v>
                </c:pt>
                <c:pt idx="451">
                  <c:v>2014-08</c:v>
                </c:pt>
                <c:pt idx="452">
                  <c:v>2014-09</c:v>
                </c:pt>
                <c:pt idx="453">
                  <c:v>2014-10</c:v>
                </c:pt>
                <c:pt idx="454">
                  <c:v>2014-11</c:v>
                </c:pt>
                <c:pt idx="455">
                  <c:v>2014-12</c:v>
                </c:pt>
                <c:pt idx="456">
                  <c:v>2015-01</c:v>
                </c:pt>
                <c:pt idx="457">
                  <c:v>2015-02</c:v>
                </c:pt>
                <c:pt idx="458">
                  <c:v>2015-03</c:v>
                </c:pt>
                <c:pt idx="459">
                  <c:v>2015-04</c:v>
                </c:pt>
                <c:pt idx="460">
                  <c:v>2015-05</c:v>
                </c:pt>
                <c:pt idx="461">
                  <c:v>2015-06</c:v>
                </c:pt>
                <c:pt idx="462">
                  <c:v>2015-07</c:v>
                </c:pt>
                <c:pt idx="463">
                  <c:v>2015-08</c:v>
                </c:pt>
                <c:pt idx="464">
                  <c:v>2015-09</c:v>
                </c:pt>
                <c:pt idx="465">
                  <c:v>2015-10</c:v>
                </c:pt>
                <c:pt idx="466">
                  <c:v>2015-11</c:v>
                </c:pt>
                <c:pt idx="467">
                  <c:v>2015-12</c:v>
                </c:pt>
                <c:pt idx="468">
                  <c:v>2016-01</c:v>
                </c:pt>
                <c:pt idx="469">
                  <c:v>2016-02</c:v>
                </c:pt>
                <c:pt idx="470">
                  <c:v>2016-03</c:v>
                </c:pt>
                <c:pt idx="471">
                  <c:v>2016-04</c:v>
                </c:pt>
                <c:pt idx="472">
                  <c:v>2016-05</c:v>
                </c:pt>
                <c:pt idx="473">
                  <c:v>2016-06</c:v>
                </c:pt>
                <c:pt idx="474">
                  <c:v>2016-07</c:v>
                </c:pt>
                <c:pt idx="475">
                  <c:v>2016-08</c:v>
                </c:pt>
                <c:pt idx="476">
                  <c:v>2016-09</c:v>
                </c:pt>
                <c:pt idx="477">
                  <c:v>2016-10</c:v>
                </c:pt>
                <c:pt idx="478">
                  <c:v>2016-11</c:v>
                </c:pt>
                <c:pt idx="479">
                  <c:v>2016-12</c:v>
                </c:pt>
                <c:pt idx="480">
                  <c:v>2017-01</c:v>
                </c:pt>
                <c:pt idx="481">
                  <c:v>2017-02</c:v>
                </c:pt>
                <c:pt idx="482">
                  <c:v>2017-03</c:v>
                </c:pt>
                <c:pt idx="483">
                  <c:v>2017-04</c:v>
                </c:pt>
                <c:pt idx="484">
                  <c:v>2017-05</c:v>
                </c:pt>
                <c:pt idx="485">
                  <c:v>2017-06</c:v>
                </c:pt>
                <c:pt idx="486">
                  <c:v>2017-07</c:v>
                </c:pt>
                <c:pt idx="487">
                  <c:v>2017-08</c:v>
                </c:pt>
                <c:pt idx="488">
                  <c:v>2017-09</c:v>
                </c:pt>
                <c:pt idx="489">
                  <c:v>2017-10</c:v>
                </c:pt>
                <c:pt idx="490">
                  <c:v>2017-11</c:v>
                </c:pt>
                <c:pt idx="491">
                  <c:v>2017-12</c:v>
                </c:pt>
                <c:pt idx="492">
                  <c:v>2018-01</c:v>
                </c:pt>
                <c:pt idx="493">
                  <c:v>2018-02</c:v>
                </c:pt>
                <c:pt idx="494">
                  <c:v>2018-03</c:v>
                </c:pt>
                <c:pt idx="495">
                  <c:v>2018-04</c:v>
                </c:pt>
                <c:pt idx="496">
                  <c:v>2018-05</c:v>
                </c:pt>
                <c:pt idx="497">
                  <c:v>2018-06</c:v>
                </c:pt>
                <c:pt idx="498">
                  <c:v>2018-07</c:v>
                </c:pt>
                <c:pt idx="499">
                  <c:v>2018-08</c:v>
                </c:pt>
                <c:pt idx="500">
                  <c:v>2018-09</c:v>
                </c:pt>
                <c:pt idx="501">
                  <c:v>2018-10</c:v>
                </c:pt>
                <c:pt idx="502">
                  <c:v>2018-11</c:v>
                </c:pt>
                <c:pt idx="503">
                  <c:v>2018-12</c:v>
                </c:pt>
                <c:pt idx="504">
                  <c:v>2019-01</c:v>
                </c:pt>
                <c:pt idx="505">
                  <c:v>2019-02</c:v>
                </c:pt>
                <c:pt idx="506">
                  <c:v>2019-03</c:v>
                </c:pt>
                <c:pt idx="507">
                  <c:v>2019-04</c:v>
                </c:pt>
                <c:pt idx="508">
                  <c:v>2019-05</c:v>
                </c:pt>
                <c:pt idx="509">
                  <c:v>2019-06</c:v>
                </c:pt>
                <c:pt idx="510">
                  <c:v>2019-07</c:v>
                </c:pt>
                <c:pt idx="511">
                  <c:v>2019-08</c:v>
                </c:pt>
                <c:pt idx="512">
                  <c:v>2019-09</c:v>
                </c:pt>
                <c:pt idx="513">
                  <c:v>2019-10</c:v>
                </c:pt>
                <c:pt idx="514">
                  <c:v>2019-11</c:v>
                </c:pt>
                <c:pt idx="515">
                  <c:v>2019-12</c:v>
                </c:pt>
                <c:pt idx="516">
                  <c:v>2020-01</c:v>
                </c:pt>
                <c:pt idx="517">
                  <c:v>2020-02</c:v>
                </c:pt>
                <c:pt idx="518">
                  <c:v>2020-03</c:v>
                </c:pt>
                <c:pt idx="519">
                  <c:v>2020-04</c:v>
                </c:pt>
                <c:pt idx="520">
                  <c:v>2020-05</c:v>
                </c:pt>
                <c:pt idx="521">
                  <c:v>2020-06</c:v>
                </c:pt>
                <c:pt idx="522">
                  <c:v>2020-07</c:v>
                </c:pt>
                <c:pt idx="523">
                  <c:v>2020-08</c:v>
                </c:pt>
                <c:pt idx="524">
                  <c:v>2020-09</c:v>
                </c:pt>
                <c:pt idx="525">
                  <c:v>2020-10</c:v>
                </c:pt>
                <c:pt idx="526">
                  <c:v>2020-11</c:v>
                </c:pt>
                <c:pt idx="527">
                  <c:v>2020-12</c:v>
                </c:pt>
                <c:pt idx="528">
                  <c:v>2021-01</c:v>
                </c:pt>
                <c:pt idx="529">
                  <c:v>2021-02</c:v>
                </c:pt>
                <c:pt idx="530">
                  <c:v>2021-03</c:v>
                </c:pt>
                <c:pt idx="531">
                  <c:v>2021-04</c:v>
                </c:pt>
                <c:pt idx="532">
                  <c:v>2021-05</c:v>
                </c:pt>
                <c:pt idx="533">
                  <c:v>2021-06</c:v>
                </c:pt>
                <c:pt idx="534">
                  <c:v>2021-07</c:v>
                </c:pt>
                <c:pt idx="535">
                  <c:v>2021-08</c:v>
                </c:pt>
                <c:pt idx="536">
                  <c:v>2021-09</c:v>
                </c:pt>
                <c:pt idx="537">
                  <c:v>2021-10</c:v>
                </c:pt>
                <c:pt idx="538">
                  <c:v>2021-11</c:v>
                </c:pt>
                <c:pt idx="539">
                  <c:v>2021-12</c:v>
                </c:pt>
                <c:pt idx="540">
                  <c:v>2022-01</c:v>
                </c:pt>
                <c:pt idx="541">
                  <c:v>2022-02</c:v>
                </c:pt>
                <c:pt idx="542">
                  <c:v>2022-03</c:v>
                </c:pt>
                <c:pt idx="543">
                  <c:v>2022-04</c:v>
                </c:pt>
                <c:pt idx="544">
                  <c:v>2022-05</c:v>
                </c:pt>
                <c:pt idx="545">
                  <c:v>2022-06</c:v>
                </c:pt>
                <c:pt idx="546">
                  <c:v>2022-07</c:v>
                </c:pt>
                <c:pt idx="547">
                  <c:v>2022-08</c:v>
                </c:pt>
                <c:pt idx="548">
                  <c:v>2022-09</c:v>
                </c:pt>
                <c:pt idx="549">
                  <c:v>2022-10</c:v>
                </c:pt>
                <c:pt idx="550">
                  <c:v>2022-11</c:v>
                </c:pt>
                <c:pt idx="551">
                  <c:v>2022-12</c:v>
                </c:pt>
                <c:pt idx="552">
                  <c:v>2023-01</c:v>
                </c:pt>
                <c:pt idx="553">
                  <c:v>2023-02</c:v>
                </c:pt>
                <c:pt idx="554">
                  <c:v>2023-03</c:v>
                </c:pt>
                <c:pt idx="555">
                  <c:v>2023-04</c:v>
                </c:pt>
                <c:pt idx="556">
                  <c:v>2023-05</c:v>
                </c:pt>
                <c:pt idx="557">
                  <c:v>2023-06</c:v>
                </c:pt>
                <c:pt idx="558">
                  <c:v>2023-07</c:v>
                </c:pt>
                <c:pt idx="559">
                  <c:v>2023-08</c:v>
                </c:pt>
                <c:pt idx="560">
                  <c:v>2023-09</c:v>
                </c:pt>
                <c:pt idx="561">
                  <c:v>2023-10</c:v>
                </c:pt>
                <c:pt idx="562">
                  <c:v>2023-11</c:v>
                </c:pt>
                <c:pt idx="563">
                  <c:v>2023-12</c:v>
                </c:pt>
                <c:pt idx="564">
                  <c:v>2024-01</c:v>
                </c:pt>
                <c:pt idx="565">
                  <c:v>2024-02</c:v>
                </c:pt>
                <c:pt idx="566">
                  <c:v>2024-03</c:v>
                </c:pt>
                <c:pt idx="567">
                  <c:v>2024-04</c:v>
                </c:pt>
                <c:pt idx="568">
                  <c:v>2024-05</c:v>
                </c:pt>
                <c:pt idx="569">
                  <c:v>2024-06</c:v>
                </c:pt>
                <c:pt idx="570">
                  <c:v>2024-07</c:v>
                </c:pt>
                <c:pt idx="571">
                  <c:v>2024-08</c:v>
                </c:pt>
              </c:strCache>
            </c:strRef>
          </c:cat>
          <c:val>
            <c:numRef>
              <c:f>'[Basisfile Zinsen.xlsx]Zinsreihen'!$J$2:$J$573</c:f>
              <c:numCache>
                <c:formatCode>General</c:formatCode>
                <c:ptCount val="572"/>
                <c:pt idx="435" formatCode="0.00">
                  <c:v>0.84</c:v>
                </c:pt>
                <c:pt idx="436" formatCode="0.00">
                  <c:v>0.83599999999999997</c:v>
                </c:pt>
                <c:pt idx="437" formatCode="0.00">
                  <c:v>0.83899999999999997</c:v>
                </c:pt>
                <c:pt idx="438" formatCode="0.00">
                  <c:v>0.83799999999999997</c:v>
                </c:pt>
                <c:pt idx="439" formatCode="0.00">
                  <c:v>0.83799999999999997</c:v>
                </c:pt>
                <c:pt idx="440" formatCode="0.00">
                  <c:v>0.84199999999999997</c:v>
                </c:pt>
                <c:pt idx="441" formatCode="0.00">
                  <c:v>0.83899999999999997</c:v>
                </c:pt>
                <c:pt idx="442" formatCode="0.00">
                  <c:v>0.83499999999999996</c:v>
                </c:pt>
                <c:pt idx="443" formatCode="0.00">
                  <c:v>0.84299999999999997</c:v>
                </c:pt>
                <c:pt idx="444" formatCode="0.00">
                  <c:v>0.83799999999999997</c:v>
                </c:pt>
                <c:pt idx="445" formatCode="0.00">
                  <c:v>0.84199999999999997</c:v>
                </c:pt>
                <c:pt idx="446" formatCode="0.00">
                  <c:v>0.84199999999999997</c:v>
                </c:pt>
                <c:pt idx="447" formatCode="0.00">
                  <c:v>0.83699999999999997</c:v>
                </c:pt>
                <c:pt idx="448" formatCode="0.00">
                  <c:v>0.83199999999999996</c:v>
                </c:pt>
                <c:pt idx="449" formatCode="0.00">
                  <c:v>0.82799999999999996</c:v>
                </c:pt>
                <c:pt idx="450" formatCode="0.00">
                  <c:v>0.83799999999999997</c:v>
                </c:pt>
                <c:pt idx="451" formatCode="0.00">
                  <c:v>0.83799999999999997</c:v>
                </c:pt>
                <c:pt idx="452" formatCode="0.00">
                  <c:v>0.82599999999999996</c:v>
                </c:pt>
                <c:pt idx="453" formatCode="0.00">
                  <c:v>0.83499999999999996</c:v>
                </c:pt>
                <c:pt idx="454" formatCode="0.00">
                  <c:v>0.82099999999999995</c:v>
                </c:pt>
                <c:pt idx="455">
                  <c:v>0.82</c:v>
                </c:pt>
                <c:pt idx="456">
                  <c:v>0.82</c:v>
                </c:pt>
                <c:pt idx="457">
                  <c:v>0.82</c:v>
                </c:pt>
                <c:pt idx="458">
                  <c:v>0.82</c:v>
                </c:pt>
                <c:pt idx="459">
                  <c:v>0.82</c:v>
                </c:pt>
                <c:pt idx="460">
                  <c:v>0.82</c:v>
                </c:pt>
                <c:pt idx="461">
                  <c:v>0.82</c:v>
                </c:pt>
                <c:pt idx="462">
                  <c:v>0.82</c:v>
                </c:pt>
                <c:pt idx="463">
                  <c:v>0.82</c:v>
                </c:pt>
                <c:pt idx="464">
                  <c:v>0.82</c:v>
                </c:pt>
                <c:pt idx="465">
                  <c:v>0.82</c:v>
                </c:pt>
                <c:pt idx="466">
                  <c:v>0.82</c:v>
                </c:pt>
                <c:pt idx="467">
                  <c:v>0.82</c:v>
                </c:pt>
                <c:pt idx="468">
                  <c:v>0.82</c:v>
                </c:pt>
                <c:pt idx="469">
                  <c:v>0.82</c:v>
                </c:pt>
                <c:pt idx="470">
                  <c:v>0.82</c:v>
                </c:pt>
                <c:pt idx="471">
                  <c:v>0.82</c:v>
                </c:pt>
                <c:pt idx="472">
                  <c:v>0.82</c:v>
                </c:pt>
                <c:pt idx="473">
                  <c:v>0.82</c:v>
                </c:pt>
                <c:pt idx="474">
                  <c:v>0.82</c:v>
                </c:pt>
                <c:pt idx="475">
                  <c:v>0.82</c:v>
                </c:pt>
                <c:pt idx="476">
                  <c:v>0.82</c:v>
                </c:pt>
                <c:pt idx="477">
                  <c:v>0.82</c:v>
                </c:pt>
                <c:pt idx="478">
                  <c:v>0.82</c:v>
                </c:pt>
                <c:pt idx="479">
                  <c:v>0.82</c:v>
                </c:pt>
                <c:pt idx="480">
                  <c:v>0.82</c:v>
                </c:pt>
                <c:pt idx="481">
                  <c:v>0.82</c:v>
                </c:pt>
                <c:pt idx="482">
                  <c:v>0.82</c:v>
                </c:pt>
                <c:pt idx="483">
                  <c:v>0.82</c:v>
                </c:pt>
                <c:pt idx="484">
                  <c:v>0.82</c:v>
                </c:pt>
                <c:pt idx="485">
                  <c:v>0.82</c:v>
                </c:pt>
                <c:pt idx="486">
                  <c:v>0.82</c:v>
                </c:pt>
                <c:pt idx="487">
                  <c:v>0.82</c:v>
                </c:pt>
                <c:pt idx="488">
                  <c:v>0.82</c:v>
                </c:pt>
                <c:pt idx="489">
                  <c:v>0.82</c:v>
                </c:pt>
                <c:pt idx="490">
                  <c:v>0.82</c:v>
                </c:pt>
                <c:pt idx="491">
                  <c:v>0.82</c:v>
                </c:pt>
                <c:pt idx="492">
                  <c:v>0.82</c:v>
                </c:pt>
                <c:pt idx="493">
                  <c:v>0.82</c:v>
                </c:pt>
                <c:pt idx="494">
                  <c:v>0.82</c:v>
                </c:pt>
                <c:pt idx="495">
                  <c:v>0.82</c:v>
                </c:pt>
                <c:pt idx="496">
                  <c:v>0.82</c:v>
                </c:pt>
                <c:pt idx="497">
                  <c:v>0.82</c:v>
                </c:pt>
                <c:pt idx="498">
                  <c:v>0.82</c:v>
                </c:pt>
                <c:pt idx="499">
                  <c:v>0.82</c:v>
                </c:pt>
                <c:pt idx="500">
                  <c:v>0.82</c:v>
                </c:pt>
                <c:pt idx="501">
                  <c:v>0.82</c:v>
                </c:pt>
                <c:pt idx="502">
                  <c:v>0.82</c:v>
                </c:pt>
                <c:pt idx="503">
                  <c:v>0.82</c:v>
                </c:pt>
                <c:pt idx="504">
                  <c:v>0.82</c:v>
                </c:pt>
                <c:pt idx="505">
                  <c:v>0.82</c:v>
                </c:pt>
                <c:pt idx="506">
                  <c:v>0.82</c:v>
                </c:pt>
                <c:pt idx="507">
                  <c:v>0.82</c:v>
                </c:pt>
                <c:pt idx="508">
                  <c:v>0.82</c:v>
                </c:pt>
                <c:pt idx="509">
                  <c:v>0.82</c:v>
                </c:pt>
                <c:pt idx="510">
                  <c:v>0.82</c:v>
                </c:pt>
                <c:pt idx="511">
                  <c:v>0.82</c:v>
                </c:pt>
                <c:pt idx="512">
                  <c:v>0.82</c:v>
                </c:pt>
                <c:pt idx="513">
                  <c:v>0.82</c:v>
                </c:pt>
                <c:pt idx="514">
                  <c:v>0.82</c:v>
                </c:pt>
                <c:pt idx="515">
                  <c:v>0.82</c:v>
                </c:pt>
                <c:pt idx="516">
                  <c:v>0.82</c:v>
                </c:pt>
                <c:pt idx="517">
                  <c:v>0.82</c:v>
                </c:pt>
                <c:pt idx="518">
                  <c:v>0.82</c:v>
                </c:pt>
                <c:pt idx="519">
                  <c:v>0.82</c:v>
                </c:pt>
                <c:pt idx="520">
                  <c:v>0.82</c:v>
                </c:pt>
                <c:pt idx="521">
                  <c:v>0.82</c:v>
                </c:pt>
                <c:pt idx="522">
                  <c:v>0.82</c:v>
                </c:pt>
                <c:pt idx="523">
                  <c:v>0.82</c:v>
                </c:pt>
                <c:pt idx="524">
                  <c:v>0.82</c:v>
                </c:pt>
                <c:pt idx="525">
                  <c:v>0.82</c:v>
                </c:pt>
                <c:pt idx="526">
                  <c:v>0.82</c:v>
                </c:pt>
                <c:pt idx="527">
                  <c:v>0.82</c:v>
                </c:pt>
                <c:pt idx="528">
                  <c:v>0.82</c:v>
                </c:pt>
                <c:pt idx="529">
                  <c:v>0.82</c:v>
                </c:pt>
                <c:pt idx="530">
                  <c:v>0.82</c:v>
                </c:pt>
                <c:pt idx="531">
                  <c:v>0.82</c:v>
                </c:pt>
                <c:pt idx="532">
                  <c:v>0.82</c:v>
                </c:pt>
                <c:pt idx="533">
                  <c:v>0.82</c:v>
                </c:pt>
                <c:pt idx="534">
                  <c:v>0.82</c:v>
                </c:pt>
                <c:pt idx="535">
                  <c:v>0.82</c:v>
                </c:pt>
                <c:pt idx="536">
                  <c:v>0.82</c:v>
                </c:pt>
                <c:pt idx="537">
                  <c:v>0.82</c:v>
                </c:pt>
                <c:pt idx="538">
                  <c:v>0.82</c:v>
                </c:pt>
                <c:pt idx="539">
                  <c:v>0.82</c:v>
                </c:pt>
                <c:pt idx="540">
                  <c:v>0.82</c:v>
                </c:pt>
                <c:pt idx="541">
                  <c:v>0.82</c:v>
                </c:pt>
                <c:pt idx="542">
                  <c:v>0.82</c:v>
                </c:pt>
                <c:pt idx="543">
                  <c:v>0.82</c:v>
                </c:pt>
                <c:pt idx="544">
                  <c:v>0.82</c:v>
                </c:pt>
                <c:pt idx="545">
                  <c:v>0.82</c:v>
                </c:pt>
                <c:pt idx="546">
                  <c:v>0.82</c:v>
                </c:pt>
                <c:pt idx="547">
                  <c:v>0.82</c:v>
                </c:pt>
                <c:pt idx="548">
                  <c:v>0.82</c:v>
                </c:pt>
                <c:pt idx="549">
                  <c:v>0.82</c:v>
                </c:pt>
                <c:pt idx="550">
                  <c:v>0.82</c:v>
                </c:pt>
                <c:pt idx="551">
                  <c:v>0.82</c:v>
                </c:pt>
                <c:pt idx="552">
                  <c:v>1.25</c:v>
                </c:pt>
              </c:numCache>
            </c:numRef>
          </c:val>
          <c:smooth val="0"/>
          <c:extLst>
            <c:ext xmlns:c16="http://schemas.microsoft.com/office/drawing/2014/chart" uri="{C3380CC4-5D6E-409C-BE32-E72D297353CC}">
              <c16:uniqueId val="{00000003-A0E1-464A-B3CC-04634B03F635}"/>
            </c:ext>
          </c:extLst>
        </c:ser>
        <c:dLbls>
          <c:showLegendKey val="0"/>
          <c:showVal val="0"/>
          <c:showCatName val="0"/>
          <c:showSerName val="0"/>
          <c:showPercent val="0"/>
          <c:showBubbleSize val="0"/>
        </c:dLbls>
        <c:smooth val="0"/>
        <c:axId val="1341901599"/>
        <c:axId val="1341907007"/>
        <c:extLst>
          <c:ext xmlns:c15="http://schemas.microsoft.com/office/drawing/2012/chart" uri="{02D57815-91ED-43cb-92C2-25804820EDAC}">
            <c15:filteredLineSeries>
              <c15:ser>
                <c:idx val="1"/>
                <c:order val="1"/>
                <c:tx>
                  <c:strRef>
                    <c:extLst>
                      <c:ext uri="{02D57815-91ED-43cb-92C2-25804820EDAC}">
                        <c15:formulaRef>
                          <c15:sqref>'[Basisfile Zinsen.xlsx]Zinsreihen'!$C$1</c15:sqref>
                        </c15:formulaRef>
                      </c:ext>
                    </c:extLst>
                    <c:strCache>
                      <c:ptCount val="1"/>
                      <c:pt idx="0">
                        <c:v>Hypotheken - Mit fester Verzinsung - Laufzeit in Jahren - 3</c:v>
                      </c:pt>
                    </c:strCache>
                  </c:strRef>
                </c:tx>
                <c:spPr>
                  <a:ln w="15875" cap="rnd">
                    <a:solidFill>
                      <a:schemeClr val="accent2"/>
                    </a:solidFill>
                    <a:round/>
                  </a:ln>
                  <a:effectLst/>
                </c:spPr>
                <c:marker>
                  <c:symbol val="none"/>
                </c:marker>
                <c:cat>
                  <c:strRef>
                    <c:extLst>
                      <c:ext uri="{02D57815-91ED-43cb-92C2-25804820EDAC}">
                        <c15:formulaRef>
                          <c15:sqref>'[Basisfile Zinsen.xlsx]Zinsreihen'!$A$2:$A$573</c15:sqref>
                        </c15:formulaRef>
                      </c:ext>
                    </c:extLst>
                    <c:strCache>
                      <c:ptCount val="572"/>
                      <c:pt idx="0">
                        <c:v>1977-01</c:v>
                      </c:pt>
                      <c:pt idx="1">
                        <c:v>1977-02</c:v>
                      </c:pt>
                      <c:pt idx="2">
                        <c:v>1977-03</c:v>
                      </c:pt>
                      <c:pt idx="3">
                        <c:v>1977-04</c:v>
                      </c:pt>
                      <c:pt idx="4">
                        <c:v>1977-05</c:v>
                      </c:pt>
                      <c:pt idx="5">
                        <c:v>1977-06</c:v>
                      </c:pt>
                      <c:pt idx="6">
                        <c:v>1977-07</c:v>
                      </c:pt>
                      <c:pt idx="7">
                        <c:v>1977-08</c:v>
                      </c:pt>
                      <c:pt idx="8">
                        <c:v>1977-09</c:v>
                      </c:pt>
                      <c:pt idx="9">
                        <c:v>1977-10</c:v>
                      </c:pt>
                      <c:pt idx="10">
                        <c:v>1977-11</c:v>
                      </c:pt>
                      <c:pt idx="11">
                        <c:v>1977-12</c:v>
                      </c:pt>
                      <c:pt idx="12">
                        <c:v>1978-01</c:v>
                      </c:pt>
                      <c:pt idx="13">
                        <c:v>1978-02</c:v>
                      </c:pt>
                      <c:pt idx="14">
                        <c:v>1978-03</c:v>
                      </c:pt>
                      <c:pt idx="15">
                        <c:v>1978-04</c:v>
                      </c:pt>
                      <c:pt idx="16">
                        <c:v>1978-05</c:v>
                      </c:pt>
                      <c:pt idx="17">
                        <c:v>1978-06</c:v>
                      </c:pt>
                      <c:pt idx="18">
                        <c:v>1978-07</c:v>
                      </c:pt>
                      <c:pt idx="19">
                        <c:v>1978-08</c:v>
                      </c:pt>
                      <c:pt idx="20">
                        <c:v>1978-09</c:v>
                      </c:pt>
                      <c:pt idx="21">
                        <c:v>1978-10</c:v>
                      </c:pt>
                      <c:pt idx="22">
                        <c:v>1978-11</c:v>
                      </c:pt>
                      <c:pt idx="23">
                        <c:v>1978-12</c:v>
                      </c:pt>
                      <c:pt idx="24">
                        <c:v>1979-01</c:v>
                      </c:pt>
                      <c:pt idx="25">
                        <c:v>1979-02</c:v>
                      </c:pt>
                      <c:pt idx="26">
                        <c:v>1979-03</c:v>
                      </c:pt>
                      <c:pt idx="27">
                        <c:v>1979-04</c:v>
                      </c:pt>
                      <c:pt idx="28">
                        <c:v>1979-05</c:v>
                      </c:pt>
                      <c:pt idx="29">
                        <c:v>1979-06</c:v>
                      </c:pt>
                      <c:pt idx="30">
                        <c:v>1979-07</c:v>
                      </c:pt>
                      <c:pt idx="31">
                        <c:v>1979-08</c:v>
                      </c:pt>
                      <c:pt idx="32">
                        <c:v>1979-09</c:v>
                      </c:pt>
                      <c:pt idx="33">
                        <c:v>1979-10</c:v>
                      </c:pt>
                      <c:pt idx="34">
                        <c:v>1979-11</c:v>
                      </c:pt>
                      <c:pt idx="35">
                        <c:v>1979-12</c:v>
                      </c:pt>
                      <c:pt idx="36">
                        <c:v>1980-01</c:v>
                      </c:pt>
                      <c:pt idx="37">
                        <c:v>1980-02</c:v>
                      </c:pt>
                      <c:pt idx="38">
                        <c:v>1980-03</c:v>
                      </c:pt>
                      <c:pt idx="39">
                        <c:v>1980-04</c:v>
                      </c:pt>
                      <c:pt idx="40">
                        <c:v>1980-05</c:v>
                      </c:pt>
                      <c:pt idx="41">
                        <c:v>1980-06</c:v>
                      </c:pt>
                      <c:pt idx="42">
                        <c:v>1980-07</c:v>
                      </c:pt>
                      <c:pt idx="43">
                        <c:v>1980-08</c:v>
                      </c:pt>
                      <c:pt idx="44">
                        <c:v>1980-09</c:v>
                      </c:pt>
                      <c:pt idx="45">
                        <c:v>1980-10</c:v>
                      </c:pt>
                      <c:pt idx="46">
                        <c:v>1980-11</c:v>
                      </c:pt>
                      <c:pt idx="47">
                        <c:v>1980-12</c:v>
                      </c:pt>
                      <c:pt idx="48">
                        <c:v>1981-01</c:v>
                      </c:pt>
                      <c:pt idx="49">
                        <c:v>1981-02</c:v>
                      </c:pt>
                      <c:pt idx="50">
                        <c:v>1981-03</c:v>
                      </c:pt>
                      <c:pt idx="51">
                        <c:v>1981-04</c:v>
                      </c:pt>
                      <c:pt idx="52">
                        <c:v>1981-05</c:v>
                      </c:pt>
                      <c:pt idx="53">
                        <c:v>1981-06</c:v>
                      </c:pt>
                      <c:pt idx="54">
                        <c:v>1981-07</c:v>
                      </c:pt>
                      <c:pt idx="55">
                        <c:v>1981-08</c:v>
                      </c:pt>
                      <c:pt idx="56">
                        <c:v>1981-09</c:v>
                      </c:pt>
                      <c:pt idx="57">
                        <c:v>1981-10</c:v>
                      </c:pt>
                      <c:pt idx="58">
                        <c:v>1981-11</c:v>
                      </c:pt>
                      <c:pt idx="59">
                        <c:v>1981-12</c:v>
                      </c:pt>
                      <c:pt idx="60">
                        <c:v>1982-01</c:v>
                      </c:pt>
                      <c:pt idx="61">
                        <c:v>1982-02</c:v>
                      </c:pt>
                      <c:pt idx="62">
                        <c:v>1982-03</c:v>
                      </c:pt>
                      <c:pt idx="63">
                        <c:v>1982-04</c:v>
                      </c:pt>
                      <c:pt idx="64">
                        <c:v>1982-05</c:v>
                      </c:pt>
                      <c:pt idx="65">
                        <c:v>1982-06</c:v>
                      </c:pt>
                      <c:pt idx="66">
                        <c:v>1982-07</c:v>
                      </c:pt>
                      <c:pt idx="67">
                        <c:v>1982-08</c:v>
                      </c:pt>
                      <c:pt idx="68">
                        <c:v>1982-09</c:v>
                      </c:pt>
                      <c:pt idx="69">
                        <c:v>1982-10</c:v>
                      </c:pt>
                      <c:pt idx="70">
                        <c:v>1982-11</c:v>
                      </c:pt>
                      <c:pt idx="71">
                        <c:v>1982-12</c:v>
                      </c:pt>
                      <c:pt idx="72">
                        <c:v>1983-01</c:v>
                      </c:pt>
                      <c:pt idx="73">
                        <c:v>1983-02</c:v>
                      </c:pt>
                      <c:pt idx="74">
                        <c:v>1983-03</c:v>
                      </c:pt>
                      <c:pt idx="75">
                        <c:v>1983-04</c:v>
                      </c:pt>
                      <c:pt idx="76">
                        <c:v>1983-05</c:v>
                      </c:pt>
                      <c:pt idx="77">
                        <c:v>1983-06</c:v>
                      </c:pt>
                      <c:pt idx="78">
                        <c:v>1983-07</c:v>
                      </c:pt>
                      <c:pt idx="79">
                        <c:v>1983-08</c:v>
                      </c:pt>
                      <c:pt idx="80">
                        <c:v>1983-09</c:v>
                      </c:pt>
                      <c:pt idx="81">
                        <c:v>1983-10</c:v>
                      </c:pt>
                      <c:pt idx="82">
                        <c:v>1983-11</c:v>
                      </c:pt>
                      <c:pt idx="83">
                        <c:v>1983-12</c:v>
                      </c:pt>
                      <c:pt idx="84">
                        <c:v>1984-01</c:v>
                      </c:pt>
                      <c:pt idx="85">
                        <c:v>1984-02</c:v>
                      </c:pt>
                      <c:pt idx="86">
                        <c:v>1984-03</c:v>
                      </c:pt>
                      <c:pt idx="87">
                        <c:v>1984-04</c:v>
                      </c:pt>
                      <c:pt idx="88">
                        <c:v>1984-05</c:v>
                      </c:pt>
                      <c:pt idx="89">
                        <c:v>1984-06</c:v>
                      </c:pt>
                      <c:pt idx="90">
                        <c:v>1984-07</c:v>
                      </c:pt>
                      <c:pt idx="91">
                        <c:v>1984-08</c:v>
                      </c:pt>
                      <c:pt idx="92">
                        <c:v>1984-09</c:v>
                      </c:pt>
                      <c:pt idx="93">
                        <c:v>1984-10</c:v>
                      </c:pt>
                      <c:pt idx="94">
                        <c:v>1984-11</c:v>
                      </c:pt>
                      <c:pt idx="95">
                        <c:v>1984-12</c:v>
                      </c:pt>
                      <c:pt idx="96">
                        <c:v>1985-01</c:v>
                      </c:pt>
                      <c:pt idx="97">
                        <c:v>1985-02</c:v>
                      </c:pt>
                      <c:pt idx="98">
                        <c:v>1985-03</c:v>
                      </c:pt>
                      <c:pt idx="99">
                        <c:v>1985-04</c:v>
                      </c:pt>
                      <c:pt idx="100">
                        <c:v>1985-05</c:v>
                      </c:pt>
                      <c:pt idx="101">
                        <c:v>1985-06</c:v>
                      </c:pt>
                      <c:pt idx="102">
                        <c:v>1985-07</c:v>
                      </c:pt>
                      <c:pt idx="103">
                        <c:v>1985-08</c:v>
                      </c:pt>
                      <c:pt idx="104">
                        <c:v>1985-09</c:v>
                      </c:pt>
                      <c:pt idx="105">
                        <c:v>1985-10</c:v>
                      </c:pt>
                      <c:pt idx="106">
                        <c:v>1985-11</c:v>
                      </c:pt>
                      <c:pt idx="107">
                        <c:v>1985-12</c:v>
                      </c:pt>
                      <c:pt idx="108">
                        <c:v>1986-01</c:v>
                      </c:pt>
                      <c:pt idx="109">
                        <c:v>1986-02</c:v>
                      </c:pt>
                      <c:pt idx="110">
                        <c:v>1986-03</c:v>
                      </c:pt>
                      <c:pt idx="111">
                        <c:v>1986-04</c:v>
                      </c:pt>
                      <c:pt idx="112">
                        <c:v>1986-05</c:v>
                      </c:pt>
                      <c:pt idx="113">
                        <c:v>1986-06</c:v>
                      </c:pt>
                      <c:pt idx="114">
                        <c:v>1986-07</c:v>
                      </c:pt>
                      <c:pt idx="115">
                        <c:v>1986-08</c:v>
                      </c:pt>
                      <c:pt idx="116">
                        <c:v>1986-09</c:v>
                      </c:pt>
                      <c:pt idx="117">
                        <c:v>1986-10</c:v>
                      </c:pt>
                      <c:pt idx="118">
                        <c:v>1986-11</c:v>
                      </c:pt>
                      <c:pt idx="119">
                        <c:v>1986-12</c:v>
                      </c:pt>
                      <c:pt idx="120">
                        <c:v>1987-01</c:v>
                      </c:pt>
                      <c:pt idx="121">
                        <c:v>1987-02</c:v>
                      </c:pt>
                      <c:pt idx="122">
                        <c:v>1987-03</c:v>
                      </c:pt>
                      <c:pt idx="123">
                        <c:v>1987-04</c:v>
                      </c:pt>
                      <c:pt idx="124">
                        <c:v>1987-05</c:v>
                      </c:pt>
                      <c:pt idx="125">
                        <c:v>1987-06</c:v>
                      </c:pt>
                      <c:pt idx="126">
                        <c:v>1987-07</c:v>
                      </c:pt>
                      <c:pt idx="127">
                        <c:v>1987-08</c:v>
                      </c:pt>
                      <c:pt idx="128">
                        <c:v>1987-09</c:v>
                      </c:pt>
                      <c:pt idx="129">
                        <c:v>1987-10</c:v>
                      </c:pt>
                      <c:pt idx="130">
                        <c:v>1987-11</c:v>
                      </c:pt>
                      <c:pt idx="131">
                        <c:v>1987-12</c:v>
                      </c:pt>
                      <c:pt idx="132">
                        <c:v>1988-01</c:v>
                      </c:pt>
                      <c:pt idx="133">
                        <c:v>1988-02</c:v>
                      </c:pt>
                      <c:pt idx="134">
                        <c:v>1988-03</c:v>
                      </c:pt>
                      <c:pt idx="135">
                        <c:v>1988-04</c:v>
                      </c:pt>
                      <c:pt idx="136">
                        <c:v>1988-05</c:v>
                      </c:pt>
                      <c:pt idx="137">
                        <c:v>1988-06</c:v>
                      </c:pt>
                      <c:pt idx="138">
                        <c:v>1988-07</c:v>
                      </c:pt>
                      <c:pt idx="139">
                        <c:v>1988-08</c:v>
                      </c:pt>
                      <c:pt idx="140">
                        <c:v>1988-09</c:v>
                      </c:pt>
                      <c:pt idx="141">
                        <c:v>1988-10</c:v>
                      </c:pt>
                      <c:pt idx="142">
                        <c:v>1988-11</c:v>
                      </c:pt>
                      <c:pt idx="143">
                        <c:v>1988-12</c:v>
                      </c:pt>
                      <c:pt idx="144">
                        <c:v>1989-01</c:v>
                      </c:pt>
                      <c:pt idx="145">
                        <c:v>1989-02</c:v>
                      </c:pt>
                      <c:pt idx="146">
                        <c:v>1989-03</c:v>
                      </c:pt>
                      <c:pt idx="147">
                        <c:v>1989-04</c:v>
                      </c:pt>
                      <c:pt idx="148">
                        <c:v>1989-05</c:v>
                      </c:pt>
                      <c:pt idx="149">
                        <c:v>1989-06</c:v>
                      </c:pt>
                      <c:pt idx="150">
                        <c:v>1989-07</c:v>
                      </c:pt>
                      <c:pt idx="151">
                        <c:v>1989-08</c:v>
                      </c:pt>
                      <c:pt idx="152">
                        <c:v>1989-09</c:v>
                      </c:pt>
                      <c:pt idx="153">
                        <c:v>1989-10</c:v>
                      </c:pt>
                      <c:pt idx="154">
                        <c:v>1989-11</c:v>
                      </c:pt>
                      <c:pt idx="155">
                        <c:v>1989-12</c:v>
                      </c:pt>
                      <c:pt idx="156">
                        <c:v>1990-01</c:v>
                      </c:pt>
                      <c:pt idx="157">
                        <c:v>1990-02</c:v>
                      </c:pt>
                      <c:pt idx="158">
                        <c:v>1990-03</c:v>
                      </c:pt>
                      <c:pt idx="159">
                        <c:v>1990-04</c:v>
                      </c:pt>
                      <c:pt idx="160">
                        <c:v>1990-05</c:v>
                      </c:pt>
                      <c:pt idx="161">
                        <c:v>1990-06</c:v>
                      </c:pt>
                      <c:pt idx="162">
                        <c:v>1990-07</c:v>
                      </c:pt>
                      <c:pt idx="163">
                        <c:v>1990-08</c:v>
                      </c:pt>
                      <c:pt idx="164">
                        <c:v>1990-09</c:v>
                      </c:pt>
                      <c:pt idx="165">
                        <c:v>1990-10</c:v>
                      </c:pt>
                      <c:pt idx="166">
                        <c:v>1990-11</c:v>
                      </c:pt>
                      <c:pt idx="167">
                        <c:v>1990-12</c:v>
                      </c:pt>
                      <c:pt idx="168">
                        <c:v>1991-01</c:v>
                      </c:pt>
                      <c:pt idx="169">
                        <c:v>1991-02</c:v>
                      </c:pt>
                      <c:pt idx="170">
                        <c:v>1991-03</c:v>
                      </c:pt>
                      <c:pt idx="171">
                        <c:v>1991-04</c:v>
                      </c:pt>
                      <c:pt idx="172">
                        <c:v>1991-05</c:v>
                      </c:pt>
                      <c:pt idx="173">
                        <c:v>1991-06</c:v>
                      </c:pt>
                      <c:pt idx="174">
                        <c:v>1991-07</c:v>
                      </c:pt>
                      <c:pt idx="175">
                        <c:v>1991-08</c:v>
                      </c:pt>
                      <c:pt idx="176">
                        <c:v>1991-09</c:v>
                      </c:pt>
                      <c:pt idx="177">
                        <c:v>1991-10</c:v>
                      </c:pt>
                      <c:pt idx="178">
                        <c:v>1991-11</c:v>
                      </c:pt>
                      <c:pt idx="179">
                        <c:v>1991-12</c:v>
                      </c:pt>
                      <c:pt idx="180">
                        <c:v>1992-01</c:v>
                      </c:pt>
                      <c:pt idx="181">
                        <c:v>1992-02</c:v>
                      </c:pt>
                      <c:pt idx="182">
                        <c:v>1992-03</c:v>
                      </c:pt>
                      <c:pt idx="183">
                        <c:v>1992-04</c:v>
                      </c:pt>
                      <c:pt idx="184">
                        <c:v>1992-05</c:v>
                      </c:pt>
                      <c:pt idx="185">
                        <c:v>1992-06</c:v>
                      </c:pt>
                      <c:pt idx="186">
                        <c:v>1992-07</c:v>
                      </c:pt>
                      <c:pt idx="187">
                        <c:v>1992-08</c:v>
                      </c:pt>
                      <c:pt idx="188">
                        <c:v>1992-09</c:v>
                      </c:pt>
                      <c:pt idx="189">
                        <c:v>1992-10</c:v>
                      </c:pt>
                      <c:pt idx="190">
                        <c:v>1992-11</c:v>
                      </c:pt>
                      <c:pt idx="191">
                        <c:v>1992-12</c:v>
                      </c:pt>
                      <c:pt idx="192">
                        <c:v>1993-01</c:v>
                      </c:pt>
                      <c:pt idx="193">
                        <c:v>1993-02</c:v>
                      </c:pt>
                      <c:pt idx="194">
                        <c:v>1993-03</c:v>
                      </c:pt>
                      <c:pt idx="195">
                        <c:v>1993-04</c:v>
                      </c:pt>
                      <c:pt idx="196">
                        <c:v>1993-05</c:v>
                      </c:pt>
                      <c:pt idx="197">
                        <c:v>1993-06</c:v>
                      </c:pt>
                      <c:pt idx="198">
                        <c:v>1993-07</c:v>
                      </c:pt>
                      <c:pt idx="199">
                        <c:v>1993-08</c:v>
                      </c:pt>
                      <c:pt idx="200">
                        <c:v>1993-09</c:v>
                      </c:pt>
                      <c:pt idx="201">
                        <c:v>1993-10</c:v>
                      </c:pt>
                      <c:pt idx="202">
                        <c:v>1993-11</c:v>
                      </c:pt>
                      <c:pt idx="203">
                        <c:v>1993-12</c:v>
                      </c:pt>
                      <c:pt idx="204">
                        <c:v>1994-01</c:v>
                      </c:pt>
                      <c:pt idx="205">
                        <c:v>1994-02</c:v>
                      </c:pt>
                      <c:pt idx="206">
                        <c:v>1994-03</c:v>
                      </c:pt>
                      <c:pt idx="207">
                        <c:v>1994-04</c:v>
                      </c:pt>
                      <c:pt idx="208">
                        <c:v>1994-05</c:v>
                      </c:pt>
                      <c:pt idx="209">
                        <c:v>1994-06</c:v>
                      </c:pt>
                      <c:pt idx="210">
                        <c:v>1994-07</c:v>
                      </c:pt>
                      <c:pt idx="211">
                        <c:v>1994-08</c:v>
                      </c:pt>
                      <c:pt idx="212">
                        <c:v>1994-09</c:v>
                      </c:pt>
                      <c:pt idx="213">
                        <c:v>1994-10</c:v>
                      </c:pt>
                      <c:pt idx="214">
                        <c:v>1994-11</c:v>
                      </c:pt>
                      <c:pt idx="215">
                        <c:v>1994-12</c:v>
                      </c:pt>
                      <c:pt idx="216">
                        <c:v>1995-01</c:v>
                      </c:pt>
                      <c:pt idx="217">
                        <c:v>1995-02</c:v>
                      </c:pt>
                      <c:pt idx="218">
                        <c:v>1995-03</c:v>
                      </c:pt>
                      <c:pt idx="219">
                        <c:v>1995-04</c:v>
                      </c:pt>
                      <c:pt idx="220">
                        <c:v>1995-05</c:v>
                      </c:pt>
                      <c:pt idx="221">
                        <c:v>1995-06</c:v>
                      </c:pt>
                      <c:pt idx="222">
                        <c:v>1995-07</c:v>
                      </c:pt>
                      <c:pt idx="223">
                        <c:v>1995-08</c:v>
                      </c:pt>
                      <c:pt idx="224">
                        <c:v>1995-09</c:v>
                      </c:pt>
                      <c:pt idx="225">
                        <c:v>1995-10</c:v>
                      </c:pt>
                      <c:pt idx="226">
                        <c:v>1995-11</c:v>
                      </c:pt>
                      <c:pt idx="227">
                        <c:v>1995-12</c:v>
                      </c:pt>
                      <c:pt idx="228">
                        <c:v>1996-01</c:v>
                      </c:pt>
                      <c:pt idx="229">
                        <c:v>1996-02</c:v>
                      </c:pt>
                      <c:pt idx="230">
                        <c:v>1996-03</c:v>
                      </c:pt>
                      <c:pt idx="231">
                        <c:v>1996-04</c:v>
                      </c:pt>
                      <c:pt idx="232">
                        <c:v>1996-05</c:v>
                      </c:pt>
                      <c:pt idx="233">
                        <c:v>1996-06</c:v>
                      </c:pt>
                      <c:pt idx="234">
                        <c:v>1996-07</c:v>
                      </c:pt>
                      <c:pt idx="235">
                        <c:v>1996-08</c:v>
                      </c:pt>
                      <c:pt idx="236">
                        <c:v>1996-09</c:v>
                      </c:pt>
                      <c:pt idx="237">
                        <c:v>1996-10</c:v>
                      </c:pt>
                      <c:pt idx="238">
                        <c:v>1996-11</c:v>
                      </c:pt>
                      <c:pt idx="239">
                        <c:v>1996-12</c:v>
                      </c:pt>
                      <c:pt idx="240">
                        <c:v>1997-01</c:v>
                      </c:pt>
                      <c:pt idx="241">
                        <c:v>1997-02</c:v>
                      </c:pt>
                      <c:pt idx="242">
                        <c:v>1997-03</c:v>
                      </c:pt>
                      <c:pt idx="243">
                        <c:v>1997-04</c:v>
                      </c:pt>
                      <c:pt idx="244">
                        <c:v>1997-05</c:v>
                      </c:pt>
                      <c:pt idx="245">
                        <c:v>1997-06</c:v>
                      </c:pt>
                      <c:pt idx="246">
                        <c:v>1997-07</c:v>
                      </c:pt>
                      <c:pt idx="247">
                        <c:v>1997-08</c:v>
                      </c:pt>
                      <c:pt idx="248">
                        <c:v>1997-09</c:v>
                      </c:pt>
                      <c:pt idx="249">
                        <c:v>1997-10</c:v>
                      </c:pt>
                      <c:pt idx="250">
                        <c:v>1997-11</c:v>
                      </c:pt>
                      <c:pt idx="251">
                        <c:v>1997-12</c:v>
                      </c:pt>
                      <c:pt idx="252">
                        <c:v>1998-01</c:v>
                      </c:pt>
                      <c:pt idx="253">
                        <c:v>1998-02</c:v>
                      </c:pt>
                      <c:pt idx="254">
                        <c:v>1998-03</c:v>
                      </c:pt>
                      <c:pt idx="255">
                        <c:v>1998-04</c:v>
                      </c:pt>
                      <c:pt idx="256">
                        <c:v>1998-05</c:v>
                      </c:pt>
                      <c:pt idx="257">
                        <c:v>1998-06</c:v>
                      </c:pt>
                      <c:pt idx="258">
                        <c:v>1998-07</c:v>
                      </c:pt>
                      <c:pt idx="259">
                        <c:v>1998-08</c:v>
                      </c:pt>
                      <c:pt idx="260">
                        <c:v>1998-09</c:v>
                      </c:pt>
                      <c:pt idx="261">
                        <c:v>1998-10</c:v>
                      </c:pt>
                      <c:pt idx="262">
                        <c:v>1998-11</c:v>
                      </c:pt>
                      <c:pt idx="263">
                        <c:v>1998-12</c:v>
                      </c:pt>
                      <c:pt idx="264">
                        <c:v>1999-01</c:v>
                      </c:pt>
                      <c:pt idx="265">
                        <c:v>1999-02</c:v>
                      </c:pt>
                      <c:pt idx="266">
                        <c:v>1999-03</c:v>
                      </c:pt>
                      <c:pt idx="267">
                        <c:v>1999-04</c:v>
                      </c:pt>
                      <c:pt idx="268">
                        <c:v>1999-05</c:v>
                      </c:pt>
                      <c:pt idx="269">
                        <c:v>1999-06</c:v>
                      </c:pt>
                      <c:pt idx="270">
                        <c:v>1999-07</c:v>
                      </c:pt>
                      <c:pt idx="271">
                        <c:v>1999-08</c:v>
                      </c:pt>
                      <c:pt idx="272">
                        <c:v>1999-09</c:v>
                      </c:pt>
                      <c:pt idx="273">
                        <c:v>1999-10</c:v>
                      </c:pt>
                      <c:pt idx="274">
                        <c:v>1999-11</c:v>
                      </c:pt>
                      <c:pt idx="275">
                        <c:v>1999-12</c:v>
                      </c:pt>
                      <c:pt idx="276">
                        <c:v>2000-01</c:v>
                      </c:pt>
                      <c:pt idx="277">
                        <c:v>2000-02</c:v>
                      </c:pt>
                      <c:pt idx="278">
                        <c:v>2000-03</c:v>
                      </c:pt>
                      <c:pt idx="279">
                        <c:v>2000-04</c:v>
                      </c:pt>
                      <c:pt idx="280">
                        <c:v>2000-05</c:v>
                      </c:pt>
                      <c:pt idx="281">
                        <c:v>2000-06</c:v>
                      </c:pt>
                      <c:pt idx="282">
                        <c:v>2000-07</c:v>
                      </c:pt>
                      <c:pt idx="283">
                        <c:v>2000-08</c:v>
                      </c:pt>
                      <c:pt idx="284">
                        <c:v>2000-09</c:v>
                      </c:pt>
                      <c:pt idx="285">
                        <c:v>2000-10</c:v>
                      </c:pt>
                      <c:pt idx="286">
                        <c:v>2000-11</c:v>
                      </c:pt>
                      <c:pt idx="287">
                        <c:v>2000-12</c:v>
                      </c:pt>
                      <c:pt idx="288">
                        <c:v>2001-01</c:v>
                      </c:pt>
                      <c:pt idx="289">
                        <c:v>2001-02</c:v>
                      </c:pt>
                      <c:pt idx="290">
                        <c:v>2001-03</c:v>
                      </c:pt>
                      <c:pt idx="291">
                        <c:v>2001-04</c:v>
                      </c:pt>
                      <c:pt idx="292">
                        <c:v>2001-05</c:v>
                      </c:pt>
                      <c:pt idx="293">
                        <c:v>2001-06</c:v>
                      </c:pt>
                      <c:pt idx="294">
                        <c:v>2001-07</c:v>
                      </c:pt>
                      <c:pt idx="295">
                        <c:v>2001-08</c:v>
                      </c:pt>
                      <c:pt idx="296">
                        <c:v>2001-09</c:v>
                      </c:pt>
                      <c:pt idx="297">
                        <c:v>2001-10</c:v>
                      </c:pt>
                      <c:pt idx="298">
                        <c:v>2001-11</c:v>
                      </c:pt>
                      <c:pt idx="299">
                        <c:v>2001-12</c:v>
                      </c:pt>
                      <c:pt idx="300">
                        <c:v>2002-01</c:v>
                      </c:pt>
                      <c:pt idx="301">
                        <c:v>2002-02</c:v>
                      </c:pt>
                      <c:pt idx="302">
                        <c:v>2002-03</c:v>
                      </c:pt>
                      <c:pt idx="303">
                        <c:v>2002-04</c:v>
                      </c:pt>
                      <c:pt idx="304">
                        <c:v>2002-05</c:v>
                      </c:pt>
                      <c:pt idx="305">
                        <c:v>2002-06</c:v>
                      </c:pt>
                      <c:pt idx="306">
                        <c:v>2002-07</c:v>
                      </c:pt>
                      <c:pt idx="307">
                        <c:v>2002-08</c:v>
                      </c:pt>
                      <c:pt idx="308">
                        <c:v>2002-09</c:v>
                      </c:pt>
                      <c:pt idx="309">
                        <c:v>2002-10</c:v>
                      </c:pt>
                      <c:pt idx="310">
                        <c:v>2002-11</c:v>
                      </c:pt>
                      <c:pt idx="311">
                        <c:v>2002-12</c:v>
                      </c:pt>
                      <c:pt idx="312">
                        <c:v>2003-01</c:v>
                      </c:pt>
                      <c:pt idx="313">
                        <c:v>2003-02</c:v>
                      </c:pt>
                      <c:pt idx="314">
                        <c:v>2003-03</c:v>
                      </c:pt>
                      <c:pt idx="315">
                        <c:v>2003-04</c:v>
                      </c:pt>
                      <c:pt idx="316">
                        <c:v>2003-05</c:v>
                      </c:pt>
                      <c:pt idx="317">
                        <c:v>2003-06</c:v>
                      </c:pt>
                      <c:pt idx="318">
                        <c:v>2003-07</c:v>
                      </c:pt>
                      <c:pt idx="319">
                        <c:v>2003-08</c:v>
                      </c:pt>
                      <c:pt idx="320">
                        <c:v>2003-09</c:v>
                      </c:pt>
                      <c:pt idx="321">
                        <c:v>2003-10</c:v>
                      </c:pt>
                      <c:pt idx="322">
                        <c:v>2003-11</c:v>
                      </c:pt>
                      <c:pt idx="323">
                        <c:v>2003-12</c:v>
                      </c:pt>
                      <c:pt idx="324">
                        <c:v>2004-01</c:v>
                      </c:pt>
                      <c:pt idx="325">
                        <c:v>2004-02</c:v>
                      </c:pt>
                      <c:pt idx="326">
                        <c:v>2004-03</c:v>
                      </c:pt>
                      <c:pt idx="327">
                        <c:v>2004-04</c:v>
                      </c:pt>
                      <c:pt idx="328">
                        <c:v>2004-05</c:v>
                      </c:pt>
                      <c:pt idx="329">
                        <c:v>2004-06</c:v>
                      </c:pt>
                      <c:pt idx="330">
                        <c:v>2004-07</c:v>
                      </c:pt>
                      <c:pt idx="331">
                        <c:v>2004-08</c:v>
                      </c:pt>
                      <c:pt idx="332">
                        <c:v>2004-09</c:v>
                      </c:pt>
                      <c:pt idx="333">
                        <c:v>2004-10</c:v>
                      </c:pt>
                      <c:pt idx="334">
                        <c:v>2004-11</c:v>
                      </c:pt>
                      <c:pt idx="335">
                        <c:v>2004-12</c:v>
                      </c:pt>
                      <c:pt idx="336">
                        <c:v>2005-01</c:v>
                      </c:pt>
                      <c:pt idx="337">
                        <c:v>2005-02</c:v>
                      </c:pt>
                      <c:pt idx="338">
                        <c:v>2005-03</c:v>
                      </c:pt>
                      <c:pt idx="339">
                        <c:v>2005-04</c:v>
                      </c:pt>
                      <c:pt idx="340">
                        <c:v>2005-05</c:v>
                      </c:pt>
                      <c:pt idx="341">
                        <c:v>2005-06</c:v>
                      </c:pt>
                      <c:pt idx="342">
                        <c:v>2005-07</c:v>
                      </c:pt>
                      <c:pt idx="343">
                        <c:v>2005-08</c:v>
                      </c:pt>
                      <c:pt idx="344">
                        <c:v>2005-09</c:v>
                      </c:pt>
                      <c:pt idx="345">
                        <c:v>2005-10</c:v>
                      </c:pt>
                      <c:pt idx="346">
                        <c:v>2005-11</c:v>
                      </c:pt>
                      <c:pt idx="347">
                        <c:v>2005-12</c:v>
                      </c:pt>
                      <c:pt idx="348">
                        <c:v>2006-01</c:v>
                      </c:pt>
                      <c:pt idx="349">
                        <c:v>2006-02</c:v>
                      </c:pt>
                      <c:pt idx="350">
                        <c:v>2006-03</c:v>
                      </c:pt>
                      <c:pt idx="351">
                        <c:v>2006-04</c:v>
                      </c:pt>
                      <c:pt idx="352">
                        <c:v>2006-05</c:v>
                      </c:pt>
                      <c:pt idx="353">
                        <c:v>2006-06</c:v>
                      </c:pt>
                      <c:pt idx="354">
                        <c:v>2006-07</c:v>
                      </c:pt>
                      <c:pt idx="355">
                        <c:v>2006-08</c:v>
                      </c:pt>
                      <c:pt idx="356">
                        <c:v>2006-09</c:v>
                      </c:pt>
                      <c:pt idx="357">
                        <c:v>2006-10</c:v>
                      </c:pt>
                      <c:pt idx="358">
                        <c:v>2006-11</c:v>
                      </c:pt>
                      <c:pt idx="359">
                        <c:v>2006-12</c:v>
                      </c:pt>
                      <c:pt idx="360">
                        <c:v>2007-01</c:v>
                      </c:pt>
                      <c:pt idx="361">
                        <c:v>2007-02</c:v>
                      </c:pt>
                      <c:pt idx="362">
                        <c:v>2007-03</c:v>
                      </c:pt>
                      <c:pt idx="363">
                        <c:v>2007-04</c:v>
                      </c:pt>
                      <c:pt idx="364">
                        <c:v>2007-05</c:v>
                      </c:pt>
                      <c:pt idx="365">
                        <c:v>2007-06</c:v>
                      </c:pt>
                      <c:pt idx="366">
                        <c:v>2007-07</c:v>
                      </c:pt>
                      <c:pt idx="367">
                        <c:v>2007-08</c:v>
                      </c:pt>
                      <c:pt idx="368">
                        <c:v>2007-09</c:v>
                      </c:pt>
                      <c:pt idx="369">
                        <c:v>2007-10</c:v>
                      </c:pt>
                      <c:pt idx="370">
                        <c:v>2007-11</c:v>
                      </c:pt>
                      <c:pt idx="371">
                        <c:v>2007-12</c:v>
                      </c:pt>
                      <c:pt idx="372">
                        <c:v>2008-01</c:v>
                      </c:pt>
                      <c:pt idx="373">
                        <c:v>2008-02</c:v>
                      </c:pt>
                      <c:pt idx="374">
                        <c:v>2008-03</c:v>
                      </c:pt>
                      <c:pt idx="375">
                        <c:v>2008-04</c:v>
                      </c:pt>
                      <c:pt idx="376">
                        <c:v>2008-05</c:v>
                      </c:pt>
                      <c:pt idx="377">
                        <c:v>2008-06</c:v>
                      </c:pt>
                      <c:pt idx="378">
                        <c:v>2008-07</c:v>
                      </c:pt>
                      <c:pt idx="379">
                        <c:v>2008-08</c:v>
                      </c:pt>
                      <c:pt idx="380">
                        <c:v>2008-09</c:v>
                      </c:pt>
                      <c:pt idx="381">
                        <c:v>2008-10</c:v>
                      </c:pt>
                      <c:pt idx="382">
                        <c:v>2008-11</c:v>
                      </c:pt>
                      <c:pt idx="383">
                        <c:v>2008-12</c:v>
                      </c:pt>
                      <c:pt idx="384">
                        <c:v>2009-01</c:v>
                      </c:pt>
                      <c:pt idx="385">
                        <c:v>2009-02</c:v>
                      </c:pt>
                      <c:pt idx="386">
                        <c:v>2009-03</c:v>
                      </c:pt>
                      <c:pt idx="387">
                        <c:v>2009-04</c:v>
                      </c:pt>
                      <c:pt idx="388">
                        <c:v>2009-05</c:v>
                      </c:pt>
                      <c:pt idx="389">
                        <c:v>2009-06</c:v>
                      </c:pt>
                      <c:pt idx="390">
                        <c:v>2009-07</c:v>
                      </c:pt>
                      <c:pt idx="391">
                        <c:v>2009-08</c:v>
                      </c:pt>
                      <c:pt idx="392">
                        <c:v>2009-09</c:v>
                      </c:pt>
                      <c:pt idx="393">
                        <c:v>2009-10</c:v>
                      </c:pt>
                      <c:pt idx="394">
                        <c:v>2009-11</c:v>
                      </c:pt>
                      <c:pt idx="395">
                        <c:v>2009-12</c:v>
                      </c:pt>
                      <c:pt idx="396">
                        <c:v>2010-01</c:v>
                      </c:pt>
                      <c:pt idx="397">
                        <c:v>2010-02</c:v>
                      </c:pt>
                      <c:pt idx="398">
                        <c:v>2010-03</c:v>
                      </c:pt>
                      <c:pt idx="399">
                        <c:v>2010-04</c:v>
                      </c:pt>
                      <c:pt idx="400">
                        <c:v>2010-05</c:v>
                      </c:pt>
                      <c:pt idx="401">
                        <c:v>2010-06</c:v>
                      </c:pt>
                      <c:pt idx="402">
                        <c:v>2010-07</c:v>
                      </c:pt>
                      <c:pt idx="403">
                        <c:v>2010-08</c:v>
                      </c:pt>
                      <c:pt idx="404">
                        <c:v>2010-09</c:v>
                      </c:pt>
                      <c:pt idx="405">
                        <c:v>2010-10</c:v>
                      </c:pt>
                      <c:pt idx="406">
                        <c:v>2010-11</c:v>
                      </c:pt>
                      <c:pt idx="407">
                        <c:v>2010-12</c:v>
                      </c:pt>
                      <c:pt idx="408">
                        <c:v>2011-01</c:v>
                      </c:pt>
                      <c:pt idx="409">
                        <c:v>2011-02</c:v>
                      </c:pt>
                      <c:pt idx="410">
                        <c:v>2011-03</c:v>
                      </c:pt>
                      <c:pt idx="411">
                        <c:v>2011-04</c:v>
                      </c:pt>
                      <c:pt idx="412">
                        <c:v>2011-05</c:v>
                      </c:pt>
                      <c:pt idx="413">
                        <c:v>2011-06</c:v>
                      </c:pt>
                      <c:pt idx="414">
                        <c:v>2011-07</c:v>
                      </c:pt>
                      <c:pt idx="415">
                        <c:v>2011-08</c:v>
                      </c:pt>
                      <c:pt idx="416">
                        <c:v>2011-09</c:v>
                      </c:pt>
                      <c:pt idx="417">
                        <c:v>2011-10</c:v>
                      </c:pt>
                      <c:pt idx="418">
                        <c:v>2011-11</c:v>
                      </c:pt>
                      <c:pt idx="419">
                        <c:v>2011-12</c:v>
                      </c:pt>
                      <c:pt idx="420">
                        <c:v>2012-01</c:v>
                      </c:pt>
                      <c:pt idx="421">
                        <c:v>2012-02</c:v>
                      </c:pt>
                      <c:pt idx="422">
                        <c:v>2012-03</c:v>
                      </c:pt>
                      <c:pt idx="423">
                        <c:v>2012-04</c:v>
                      </c:pt>
                      <c:pt idx="424">
                        <c:v>2012-05</c:v>
                      </c:pt>
                      <c:pt idx="425">
                        <c:v>2012-06</c:v>
                      </c:pt>
                      <c:pt idx="426">
                        <c:v>2012-07</c:v>
                      </c:pt>
                      <c:pt idx="427">
                        <c:v>2012-08</c:v>
                      </c:pt>
                      <c:pt idx="428">
                        <c:v>2012-09</c:v>
                      </c:pt>
                      <c:pt idx="429">
                        <c:v>2012-10</c:v>
                      </c:pt>
                      <c:pt idx="430">
                        <c:v>2012-11</c:v>
                      </c:pt>
                      <c:pt idx="431">
                        <c:v>2012-12</c:v>
                      </c:pt>
                      <c:pt idx="432">
                        <c:v>2013-01</c:v>
                      </c:pt>
                      <c:pt idx="433">
                        <c:v>2013-02</c:v>
                      </c:pt>
                      <c:pt idx="434">
                        <c:v>2013-03</c:v>
                      </c:pt>
                      <c:pt idx="435">
                        <c:v>2013-04</c:v>
                      </c:pt>
                      <c:pt idx="436">
                        <c:v>2013-05</c:v>
                      </c:pt>
                      <c:pt idx="437">
                        <c:v>2013-06</c:v>
                      </c:pt>
                      <c:pt idx="438">
                        <c:v>2013-07</c:v>
                      </c:pt>
                      <c:pt idx="439">
                        <c:v>2013-08</c:v>
                      </c:pt>
                      <c:pt idx="440">
                        <c:v>2013-09</c:v>
                      </c:pt>
                      <c:pt idx="441">
                        <c:v>2013-10</c:v>
                      </c:pt>
                      <c:pt idx="442">
                        <c:v>2013-11</c:v>
                      </c:pt>
                      <c:pt idx="443">
                        <c:v>2013-12</c:v>
                      </c:pt>
                      <c:pt idx="444">
                        <c:v>2014-01</c:v>
                      </c:pt>
                      <c:pt idx="445">
                        <c:v>2014-02</c:v>
                      </c:pt>
                      <c:pt idx="446">
                        <c:v>2014-03</c:v>
                      </c:pt>
                      <c:pt idx="447">
                        <c:v>2014-04</c:v>
                      </c:pt>
                      <c:pt idx="448">
                        <c:v>2014-05</c:v>
                      </c:pt>
                      <c:pt idx="449">
                        <c:v>2014-06</c:v>
                      </c:pt>
                      <c:pt idx="450">
                        <c:v>2014-07</c:v>
                      </c:pt>
                      <c:pt idx="451">
                        <c:v>2014-08</c:v>
                      </c:pt>
                      <c:pt idx="452">
                        <c:v>2014-09</c:v>
                      </c:pt>
                      <c:pt idx="453">
                        <c:v>2014-10</c:v>
                      </c:pt>
                      <c:pt idx="454">
                        <c:v>2014-11</c:v>
                      </c:pt>
                      <c:pt idx="455">
                        <c:v>2014-12</c:v>
                      </c:pt>
                      <c:pt idx="456">
                        <c:v>2015-01</c:v>
                      </c:pt>
                      <c:pt idx="457">
                        <c:v>2015-02</c:v>
                      </c:pt>
                      <c:pt idx="458">
                        <c:v>2015-03</c:v>
                      </c:pt>
                      <c:pt idx="459">
                        <c:v>2015-04</c:v>
                      </c:pt>
                      <c:pt idx="460">
                        <c:v>2015-05</c:v>
                      </c:pt>
                      <c:pt idx="461">
                        <c:v>2015-06</c:v>
                      </c:pt>
                      <c:pt idx="462">
                        <c:v>2015-07</c:v>
                      </c:pt>
                      <c:pt idx="463">
                        <c:v>2015-08</c:v>
                      </c:pt>
                      <c:pt idx="464">
                        <c:v>2015-09</c:v>
                      </c:pt>
                      <c:pt idx="465">
                        <c:v>2015-10</c:v>
                      </c:pt>
                      <c:pt idx="466">
                        <c:v>2015-11</c:v>
                      </c:pt>
                      <c:pt idx="467">
                        <c:v>2015-12</c:v>
                      </c:pt>
                      <c:pt idx="468">
                        <c:v>2016-01</c:v>
                      </c:pt>
                      <c:pt idx="469">
                        <c:v>2016-02</c:v>
                      </c:pt>
                      <c:pt idx="470">
                        <c:v>2016-03</c:v>
                      </c:pt>
                      <c:pt idx="471">
                        <c:v>2016-04</c:v>
                      </c:pt>
                      <c:pt idx="472">
                        <c:v>2016-05</c:v>
                      </c:pt>
                      <c:pt idx="473">
                        <c:v>2016-06</c:v>
                      </c:pt>
                      <c:pt idx="474">
                        <c:v>2016-07</c:v>
                      </c:pt>
                      <c:pt idx="475">
                        <c:v>2016-08</c:v>
                      </c:pt>
                      <c:pt idx="476">
                        <c:v>2016-09</c:v>
                      </c:pt>
                      <c:pt idx="477">
                        <c:v>2016-10</c:v>
                      </c:pt>
                      <c:pt idx="478">
                        <c:v>2016-11</c:v>
                      </c:pt>
                      <c:pt idx="479">
                        <c:v>2016-12</c:v>
                      </c:pt>
                      <c:pt idx="480">
                        <c:v>2017-01</c:v>
                      </c:pt>
                      <c:pt idx="481">
                        <c:v>2017-02</c:v>
                      </c:pt>
                      <c:pt idx="482">
                        <c:v>2017-03</c:v>
                      </c:pt>
                      <c:pt idx="483">
                        <c:v>2017-04</c:v>
                      </c:pt>
                      <c:pt idx="484">
                        <c:v>2017-05</c:v>
                      </c:pt>
                      <c:pt idx="485">
                        <c:v>2017-06</c:v>
                      </c:pt>
                      <c:pt idx="486">
                        <c:v>2017-07</c:v>
                      </c:pt>
                      <c:pt idx="487">
                        <c:v>2017-08</c:v>
                      </c:pt>
                      <c:pt idx="488">
                        <c:v>2017-09</c:v>
                      </c:pt>
                      <c:pt idx="489">
                        <c:v>2017-10</c:v>
                      </c:pt>
                      <c:pt idx="490">
                        <c:v>2017-11</c:v>
                      </c:pt>
                      <c:pt idx="491">
                        <c:v>2017-12</c:v>
                      </c:pt>
                      <c:pt idx="492">
                        <c:v>2018-01</c:v>
                      </c:pt>
                      <c:pt idx="493">
                        <c:v>2018-02</c:v>
                      </c:pt>
                      <c:pt idx="494">
                        <c:v>2018-03</c:v>
                      </c:pt>
                      <c:pt idx="495">
                        <c:v>2018-04</c:v>
                      </c:pt>
                      <c:pt idx="496">
                        <c:v>2018-05</c:v>
                      </c:pt>
                      <c:pt idx="497">
                        <c:v>2018-06</c:v>
                      </c:pt>
                      <c:pt idx="498">
                        <c:v>2018-07</c:v>
                      </c:pt>
                      <c:pt idx="499">
                        <c:v>2018-08</c:v>
                      </c:pt>
                      <c:pt idx="500">
                        <c:v>2018-09</c:v>
                      </c:pt>
                      <c:pt idx="501">
                        <c:v>2018-10</c:v>
                      </c:pt>
                      <c:pt idx="502">
                        <c:v>2018-11</c:v>
                      </c:pt>
                      <c:pt idx="503">
                        <c:v>2018-12</c:v>
                      </c:pt>
                      <c:pt idx="504">
                        <c:v>2019-01</c:v>
                      </c:pt>
                      <c:pt idx="505">
                        <c:v>2019-02</c:v>
                      </c:pt>
                      <c:pt idx="506">
                        <c:v>2019-03</c:v>
                      </c:pt>
                      <c:pt idx="507">
                        <c:v>2019-04</c:v>
                      </c:pt>
                      <c:pt idx="508">
                        <c:v>2019-05</c:v>
                      </c:pt>
                      <c:pt idx="509">
                        <c:v>2019-06</c:v>
                      </c:pt>
                      <c:pt idx="510">
                        <c:v>2019-07</c:v>
                      </c:pt>
                      <c:pt idx="511">
                        <c:v>2019-08</c:v>
                      </c:pt>
                      <c:pt idx="512">
                        <c:v>2019-09</c:v>
                      </c:pt>
                      <c:pt idx="513">
                        <c:v>2019-10</c:v>
                      </c:pt>
                      <c:pt idx="514">
                        <c:v>2019-11</c:v>
                      </c:pt>
                      <c:pt idx="515">
                        <c:v>2019-12</c:v>
                      </c:pt>
                      <c:pt idx="516">
                        <c:v>2020-01</c:v>
                      </c:pt>
                      <c:pt idx="517">
                        <c:v>2020-02</c:v>
                      </c:pt>
                      <c:pt idx="518">
                        <c:v>2020-03</c:v>
                      </c:pt>
                      <c:pt idx="519">
                        <c:v>2020-04</c:v>
                      </c:pt>
                      <c:pt idx="520">
                        <c:v>2020-05</c:v>
                      </c:pt>
                      <c:pt idx="521">
                        <c:v>2020-06</c:v>
                      </c:pt>
                      <c:pt idx="522">
                        <c:v>2020-07</c:v>
                      </c:pt>
                      <c:pt idx="523">
                        <c:v>2020-08</c:v>
                      </c:pt>
                      <c:pt idx="524">
                        <c:v>2020-09</c:v>
                      </c:pt>
                      <c:pt idx="525">
                        <c:v>2020-10</c:v>
                      </c:pt>
                      <c:pt idx="526">
                        <c:v>2020-11</c:v>
                      </c:pt>
                      <c:pt idx="527">
                        <c:v>2020-12</c:v>
                      </c:pt>
                      <c:pt idx="528">
                        <c:v>2021-01</c:v>
                      </c:pt>
                      <c:pt idx="529">
                        <c:v>2021-02</c:v>
                      </c:pt>
                      <c:pt idx="530">
                        <c:v>2021-03</c:v>
                      </c:pt>
                      <c:pt idx="531">
                        <c:v>2021-04</c:v>
                      </c:pt>
                      <c:pt idx="532">
                        <c:v>2021-05</c:v>
                      </c:pt>
                      <c:pt idx="533">
                        <c:v>2021-06</c:v>
                      </c:pt>
                      <c:pt idx="534">
                        <c:v>2021-07</c:v>
                      </c:pt>
                      <c:pt idx="535">
                        <c:v>2021-08</c:v>
                      </c:pt>
                      <c:pt idx="536">
                        <c:v>2021-09</c:v>
                      </c:pt>
                      <c:pt idx="537">
                        <c:v>2021-10</c:v>
                      </c:pt>
                      <c:pt idx="538">
                        <c:v>2021-11</c:v>
                      </c:pt>
                      <c:pt idx="539">
                        <c:v>2021-12</c:v>
                      </c:pt>
                      <c:pt idx="540">
                        <c:v>2022-01</c:v>
                      </c:pt>
                      <c:pt idx="541">
                        <c:v>2022-02</c:v>
                      </c:pt>
                      <c:pt idx="542">
                        <c:v>2022-03</c:v>
                      </c:pt>
                      <c:pt idx="543">
                        <c:v>2022-04</c:v>
                      </c:pt>
                      <c:pt idx="544">
                        <c:v>2022-05</c:v>
                      </c:pt>
                      <c:pt idx="545">
                        <c:v>2022-06</c:v>
                      </c:pt>
                      <c:pt idx="546">
                        <c:v>2022-07</c:v>
                      </c:pt>
                      <c:pt idx="547">
                        <c:v>2022-08</c:v>
                      </c:pt>
                      <c:pt idx="548">
                        <c:v>2022-09</c:v>
                      </c:pt>
                      <c:pt idx="549">
                        <c:v>2022-10</c:v>
                      </c:pt>
                      <c:pt idx="550">
                        <c:v>2022-11</c:v>
                      </c:pt>
                      <c:pt idx="551">
                        <c:v>2022-12</c:v>
                      </c:pt>
                      <c:pt idx="552">
                        <c:v>2023-01</c:v>
                      </c:pt>
                      <c:pt idx="553">
                        <c:v>2023-02</c:v>
                      </c:pt>
                      <c:pt idx="554">
                        <c:v>2023-03</c:v>
                      </c:pt>
                      <c:pt idx="555">
                        <c:v>2023-04</c:v>
                      </c:pt>
                      <c:pt idx="556">
                        <c:v>2023-05</c:v>
                      </c:pt>
                      <c:pt idx="557">
                        <c:v>2023-06</c:v>
                      </c:pt>
                      <c:pt idx="558">
                        <c:v>2023-07</c:v>
                      </c:pt>
                      <c:pt idx="559">
                        <c:v>2023-08</c:v>
                      </c:pt>
                      <c:pt idx="560">
                        <c:v>2023-09</c:v>
                      </c:pt>
                      <c:pt idx="561">
                        <c:v>2023-10</c:v>
                      </c:pt>
                      <c:pt idx="562">
                        <c:v>2023-11</c:v>
                      </c:pt>
                      <c:pt idx="563">
                        <c:v>2023-12</c:v>
                      </c:pt>
                      <c:pt idx="564">
                        <c:v>2024-01</c:v>
                      </c:pt>
                      <c:pt idx="565">
                        <c:v>2024-02</c:v>
                      </c:pt>
                      <c:pt idx="566">
                        <c:v>2024-03</c:v>
                      </c:pt>
                      <c:pt idx="567">
                        <c:v>2024-04</c:v>
                      </c:pt>
                      <c:pt idx="568">
                        <c:v>2024-05</c:v>
                      </c:pt>
                      <c:pt idx="569">
                        <c:v>2024-06</c:v>
                      </c:pt>
                      <c:pt idx="570">
                        <c:v>2024-07</c:v>
                      </c:pt>
                      <c:pt idx="571">
                        <c:v>2024-08</c:v>
                      </c:pt>
                    </c:strCache>
                  </c:strRef>
                </c:cat>
                <c:val>
                  <c:numRef>
                    <c:extLst>
                      <c:ext uri="{02D57815-91ED-43cb-92C2-25804820EDAC}">
                        <c15:formulaRef>
                          <c15:sqref>'[Basisfile Zinsen.xlsx]Zinsreihen'!$C$2:$C$551</c15:sqref>
                        </c15:formulaRef>
                      </c:ext>
                    </c:extLst>
                    <c:numCache>
                      <c:formatCode>General</c:formatCode>
                      <c:ptCount val="550"/>
                      <c:pt idx="371">
                        <c:v>3.87</c:v>
                      </c:pt>
                      <c:pt idx="372">
                        <c:v>3.54</c:v>
                      </c:pt>
                      <c:pt idx="373">
                        <c:v>3.6</c:v>
                      </c:pt>
                      <c:pt idx="374">
                        <c:v>3.82</c:v>
                      </c:pt>
                      <c:pt idx="375">
                        <c:v>4.03</c:v>
                      </c:pt>
                      <c:pt idx="376">
                        <c:v>4.17</c:v>
                      </c:pt>
                      <c:pt idx="377">
                        <c:v>4.38</c:v>
                      </c:pt>
                      <c:pt idx="378">
                        <c:v>4.1500000000000004</c:v>
                      </c:pt>
                      <c:pt idx="379">
                        <c:v>3.85</c:v>
                      </c:pt>
                      <c:pt idx="380">
                        <c:v>3.78</c:v>
                      </c:pt>
                      <c:pt idx="381">
                        <c:v>3.57</c:v>
                      </c:pt>
                      <c:pt idx="382">
                        <c:v>2.5499999999999998</c:v>
                      </c:pt>
                      <c:pt idx="383">
                        <c:v>2.4300000000000002</c:v>
                      </c:pt>
                      <c:pt idx="384">
                        <c:v>2.21</c:v>
                      </c:pt>
                      <c:pt idx="385">
                        <c:v>2.21</c:v>
                      </c:pt>
                      <c:pt idx="386">
                        <c:v>2.09</c:v>
                      </c:pt>
                      <c:pt idx="387">
                        <c:v>2.11</c:v>
                      </c:pt>
                      <c:pt idx="388">
                        <c:v>2.1</c:v>
                      </c:pt>
                      <c:pt idx="389">
                        <c:v>2.12</c:v>
                      </c:pt>
                      <c:pt idx="390">
                        <c:v>2.0699999999999998</c:v>
                      </c:pt>
                      <c:pt idx="391">
                        <c:v>1.99</c:v>
                      </c:pt>
                      <c:pt idx="392">
                        <c:v>2.02</c:v>
                      </c:pt>
                      <c:pt idx="393">
                        <c:v>2.0699999999999998</c:v>
                      </c:pt>
                      <c:pt idx="394">
                        <c:v>2.0499999999999998</c:v>
                      </c:pt>
                      <c:pt idx="395">
                        <c:v>2.06</c:v>
                      </c:pt>
                      <c:pt idx="396">
                        <c:v>2.04</c:v>
                      </c:pt>
                      <c:pt idx="397">
                        <c:v>1.94</c:v>
                      </c:pt>
                      <c:pt idx="398">
                        <c:v>2.0299999999999998</c:v>
                      </c:pt>
                      <c:pt idx="399">
                        <c:v>2.0099999999999998</c:v>
                      </c:pt>
                      <c:pt idx="400">
                        <c:v>1.77</c:v>
                      </c:pt>
                      <c:pt idx="401">
                        <c:v>1.79</c:v>
                      </c:pt>
                      <c:pt idx="402">
                        <c:v>1.8</c:v>
                      </c:pt>
                      <c:pt idx="403">
                        <c:v>1.67</c:v>
                      </c:pt>
                      <c:pt idx="404">
                        <c:v>1.69</c:v>
                      </c:pt>
                      <c:pt idx="405">
                        <c:v>1.73</c:v>
                      </c:pt>
                      <c:pt idx="406">
                        <c:v>1.71</c:v>
                      </c:pt>
                      <c:pt idx="407">
                        <c:v>1.79</c:v>
                      </c:pt>
                      <c:pt idx="408">
                        <c:v>1.93</c:v>
                      </c:pt>
                      <c:pt idx="409">
                        <c:v>1.98</c:v>
                      </c:pt>
                      <c:pt idx="410">
                        <c:v>2.12</c:v>
                      </c:pt>
                      <c:pt idx="411">
                        <c:v>2.15</c:v>
                      </c:pt>
                      <c:pt idx="412">
                        <c:v>1.94</c:v>
                      </c:pt>
                      <c:pt idx="413">
                        <c:v>1.77</c:v>
                      </c:pt>
                      <c:pt idx="414">
                        <c:v>1.65</c:v>
                      </c:pt>
                      <c:pt idx="415">
                        <c:v>1.47</c:v>
                      </c:pt>
                      <c:pt idx="416">
                        <c:v>1.4</c:v>
                      </c:pt>
                      <c:pt idx="417">
                        <c:v>1.39</c:v>
                      </c:pt>
                      <c:pt idx="418">
                        <c:v>1.3</c:v>
                      </c:pt>
                      <c:pt idx="419">
                        <c:v>1.3</c:v>
                      </c:pt>
                      <c:pt idx="420">
                        <c:v>1.29</c:v>
                      </c:pt>
                      <c:pt idx="421">
                        <c:v>1.3</c:v>
                      </c:pt>
                      <c:pt idx="422">
                        <c:v>1.39</c:v>
                      </c:pt>
                      <c:pt idx="423">
                        <c:v>1.35</c:v>
                      </c:pt>
                      <c:pt idx="424">
                        <c:v>1.28</c:v>
                      </c:pt>
                      <c:pt idx="425">
                        <c:v>1.29</c:v>
                      </c:pt>
                      <c:pt idx="426">
                        <c:v>1.28</c:v>
                      </c:pt>
                      <c:pt idx="427">
                        <c:v>1.28</c:v>
                      </c:pt>
                      <c:pt idx="428">
                        <c:v>1.3</c:v>
                      </c:pt>
                      <c:pt idx="429">
                        <c:v>1.29</c:v>
                      </c:pt>
                      <c:pt idx="430">
                        <c:v>1.28</c:v>
                      </c:pt>
                      <c:pt idx="431">
                        <c:v>1.28</c:v>
                      </c:pt>
                      <c:pt idx="432">
                        <c:v>1.41</c:v>
                      </c:pt>
                      <c:pt idx="433">
                        <c:v>1.37</c:v>
                      </c:pt>
                      <c:pt idx="434">
                        <c:v>1.36</c:v>
                      </c:pt>
                      <c:pt idx="435">
                        <c:v>1.34</c:v>
                      </c:pt>
                      <c:pt idx="436">
                        <c:v>1.39</c:v>
                      </c:pt>
                      <c:pt idx="437">
                        <c:v>1.55</c:v>
                      </c:pt>
                      <c:pt idx="438">
                        <c:v>1.49</c:v>
                      </c:pt>
                      <c:pt idx="439">
                        <c:v>1.54</c:v>
                      </c:pt>
                      <c:pt idx="440">
                        <c:v>1.5</c:v>
                      </c:pt>
                      <c:pt idx="441">
                        <c:v>1.44</c:v>
                      </c:pt>
                      <c:pt idx="442">
                        <c:v>1.38</c:v>
                      </c:pt>
                      <c:pt idx="443">
                        <c:v>1.46</c:v>
                      </c:pt>
                      <c:pt idx="444">
                        <c:v>1.37</c:v>
                      </c:pt>
                      <c:pt idx="445">
                        <c:v>1.34</c:v>
                      </c:pt>
                      <c:pt idx="446">
                        <c:v>1.36</c:v>
                      </c:pt>
                      <c:pt idx="447">
                        <c:v>1.33</c:v>
                      </c:pt>
                      <c:pt idx="448">
                        <c:v>1.29</c:v>
                      </c:pt>
                      <c:pt idx="449">
                        <c:v>1.3</c:v>
                      </c:pt>
                      <c:pt idx="450">
                        <c:v>1.3</c:v>
                      </c:pt>
                      <c:pt idx="451">
                        <c:v>1.28</c:v>
                      </c:pt>
                      <c:pt idx="452">
                        <c:v>1.27</c:v>
                      </c:pt>
                      <c:pt idx="453">
                        <c:v>1.26</c:v>
                      </c:pt>
                      <c:pt idx="454">
                        <c:v>1.24</c:v>
                      </c:pt>
                      <c:pt idx="455">
                        <c:v>1.19</c:v>
                      </c:pt>
                      <c:pt idx="456">
                        <c:v>1.1599999999999999</c:v>
                      </c:pt>
                      <c:pt idx="457">
                        <c:v>1.19</c:v>
                      </c:pt>
                      <c:pt idx="458">
                        <c:v>1.2</c:v>
                      </c:pt>
                      <c:pt idx="459">
                        <c:v>1.2</c:v>
                      </c:pt>
                      <c:pt idx="460">
                        <c:v>1.18</c:v>
                      </c:pt>
                      <c:pt idx="461">
                        <c:v>1.19</c:v>
                      </c:pt>
                      <c:pt idx="462">
                        <c:v>1.18</c:v>
                      </c:pt>
                      <c:pt idx="463">
                        <c:v>1.17</c:v>
                      </c:pt>
                      <c:pt idx="464">
                        <c:v>1.17</c:v>
                      </c:pt>
                      <c:pt idx="465">
                        <c:v>1.17</c:v>
                      </c:pt>
                      <c:pt idx="466">
                        <c:v>1.1599999999999999</c:v>
                      </c:pt>
                      <c:pt idx="467">
                        <c:v>1.1599999999999999</c:v>
                      </c:pt>
                      <c:pt idx="468">
                        <c:v>1.1499999999999999</c:v>
                      </c:pt>
                      <c:pt idx="469">
                        <c:v>1.1399999999999999</c:v>
                      </c:pt>
                      <c:pt idx="470">
                        <c:v>1.1399999999999999</c:v>
                      </c:pt>
                      <c:pt idx="471">
                        <c:v>1.1200000000000001</c:v>
                      </c:pt>
                      <c:pt idx="472">
                        <c:v>1.1200000000000001</c:v>
                      </c:pt>
                      <c:pt idx="473">
                        <c:v>1.1200000000000001</c:v>
                      </c:pt>
                      <c:pt idx="474">
                        <c:v>1.1200000000000001</c:v>
                      </c:pt>
                      <c:pt idx="475">
                        <c:v>1.1100000000000001</c:v>
                      </c:pt>
                      <c:pt idx="476">
                        <c:v>1.1100000000000001</c:v>
                      </c:pt>
                      <c:pt idx="477">
                        <c:v>1.1100000000000001</c:v>
                      </c:pt>
                      <c:pt idx="478">
                        <c:v>1.1100000000000001</c:v>
                      </c:pt>
                      <c:pt idx="479">
                        <c:v>1.1200000000000001</c:v>
                      </c:pt>
                      <c:pt idx="480">
                        <c:v>1.1200000000000001</c:v>
                      </c:pt>
                      <c:pt idx="481">
                        <c:v>1.1100000000000001</c:v>
                      </c:pt>
                      <c:pt idx="482">
                        <c:v>1.1100000000000001</c:v>
                      </c:pt>
                      <c:pt idx="483">
                        <c:v>1.0900000000000001</c:v>
                      </c:pt>
                      <c:pt idx="484">
                        <c:v>1.0900000000000001</c:v>
                      </c:pt>
                      <c:pt idx="485" formatCode="0.00">
                        <c:v>1.0915873</c:v>
                      </c:pt>
                      <c:pt idx="486" formatCode="0.00">
                        <c:v>1.10373016</c:v>
                      </c:pt>
                      <c:pt idx="487" formatCode="0.00">
                        <c:v>1.0903174599999998</c:v>
                      </c:pt>
                      <c:pt idx="488" formatCode="0.00">
                        <c:v>1.0993650799999999</c:v>
                      </c:pt>
                      <c:pt idx="489" formatCode="0.00">
                        <c:v>1.09444444</c:v>
                      </c:pt>
                      <c:pt idx="490" formatCode="0.00">
                        <c:v>1.09642857</c:v>
                      </c:pt>
                      <c:pt idx="491" formatCode="0.00">
                        <c:v>1.09439394</c:v>
                      </c:pt>
                      <c:pt idx="492" formatCode="0.00">
                        <c:v>1.13530303</c:v>
                      </c:pt>
                      <c:pt idx="493" formatCode="0.00">
                        <c:v>1.12863636</c:v>
                      </c:pt>
                      <c:pt idx="494" formatCode="0.00">
                        <c:v>1.1106818199999999</c:v>
                      </c:pt>
                      <c:pt idx="495" formatCode="0.00">
                        <c:v>1.13356061</c:v>
                      </c:pt>
                      <c:pt idx="496" formatCode="0.00">
                        <c:v>1.1105384600000001</c:v>
                      </c:pt>
                      <c:pt idx="497" formatCode="0.00">
                        <c:v>1.1157692300000002</c:v>
                      </c:pt>
                      <c:pt idx="498" formatCode="0.00">
                        <c:v>1.11638462</c:v>
                      </c:pt>
                      <c:pt idx="499" formatCode="0.00">
                        <c:v>1.10915385</c:v>
                      </c:pt>
                      <c:pt idx="500" formatCode="0.00">
                        <c:v>1.1205384599999999</c:v>
                      </c:pt>
                      <c:pt idx="501" formatCode="0.00">
                        <c:v>1.1318461499999999</c:v>
                      </c:pt>
                      <c:pt idx="502" formatCode="0.00">
                        <c:v>1.11701538</c:v>
                      </c:pt>
                      <c:pt idx="503" formatCode="0.00">
                        <c:v>1.10481538</c:v>
                      </c:pt>
                      <c:pt idx="504" formatCode="0.00">
                        <c:v>1.09633333</c:v>
                      </c:pt>
                      <c:pt idx="505" formatCode="0.00">
                        <c:v>1.0938939400000001</c:v>
                      </c:pt>
                      <c:pt idx="506" formatCode="0.00">
                        <c:v>1.0737121199999999</c:v>
                      </c:pt>
                      <c:pt idx="507" formatCode="0.00">
                        <c:v>1.0713030300000002</c:v>
                      </c:pt>
                      <c:pt idx="508" formatCode="0.00">
                        <c:v>1.06033333</c:v>
                      </c:pt>
                      <c:pt idx="509" formatCode="0.00">
                        <c:v>1.0403333299999999</c:v>
                      </c:pt>
                      <c:pt idx="510" formatCode="0.00">
                        <c:v>1.03398485</c:v>
                      </c:pt>
                      <c:pt idx="511" formatCode="0.00">
                        <c:v>1.02209091</c:v>
                      </c:pt>
                      <c:pt idx="512" formatCode="0.00">
                        <c:v>1.0331515200000001</c:v>
                      </c:pt>
                      <c:pt idx="513" formatCode="0.00">
                        <c:v>1.0485302999999999</c:v>
                      </c:pt>
                      <c:pt idx="514" formatCode="0.00">
                        <c:v>1.04874242</c:v>
                      </c:pt>
                      <c:pt idx="515" formatCode="0.00">
                        <c:v>1.0502727300000001</c:v>
                      </c:pt>
                      <c:pt idx="516" formatCode="0.00">
                        <c:v>1.0420447799999999</c:v>
                      </c:pt>
                      <c:pt idx="517" formatCode="0.00">
                        <c:v>1.0330597000000001</c:v>
                      </c:pt>
                      <c:pt idx="518" formatCode="0.00">
                        <c:v>1.0713880599999999</c:v>
                      </c:pt>
                      <c:pt idx="519" formatCode="0.00">
                        <c:v>1.06710448</c:v>
                      </c:pt>
                      <c:pt idx="520" formatCode="0.00">
                        <c:v>1.06264179</c:v>
                      </c:pt>
                      <c:pt idx="521" formatCode="0.00">
                        <c:v>1.0663432800000001</c:v>
                      </c:pt>
                      <c:pt idx="522" formatCode="0.00">
                        <c:v>1.0538507500000001</c:v>
                      </c:pt>
                      <c:pt idx="523" formatCode="0.00">
                        <c:v>1.05728358</c:v>
                      </c:pt>
                      <c:pt idx="524" formatCode="0.00">
                        <c:v>1.0358507499999998</c:v>
                      </c:pt>
                      <c:pt idx="525" formatCode="0.00">
                        <c:v>1.02925373</c:v>
                      </c:pt>
                      <c:pt idx="526" formatCode="0.00">
                        <c:v>1.0307424199999999</c:v>
                      </c:pt>
                      <c:pt idx="527" formatCode="0.00">
                        <c:v>1.02804348</c:v>
                      </c:pt>
                      <c:pt idx="528" formatCode="0.00">
                        <c:v>1.0243913</c:v>
                      </c:pt>
                      <c:pt idx="529" formatCode="0.00">
                        <c:v>1.04847826</c:v>
                      </c:pt>
                      <c:pt idx="530" formatCode="0.00">
                        <c:v>1.03749275</c:v>
                      </c:pt>
                      <c:pt idx="531" formatCode="0.00">
                        <c:v>1.03643478</c:v>
                      </c:pt>
                      <c:pt idx="532" formatCode="0.00">
                        <c:v>1.0355217400000001</c:v>
                      </c:pt>
                      <c:pt idx="533" formatCode="0.00">
                        <c:v>1.0352029</c:v>
                      </c:pt>
                      <c:pt idx="534" formatCode="0.00">
                        <c:v>1.0267246400000001</c:v>
                      </c:pt>
                      <c:pt idx="535" formatCode="0.00">
                        <c:v>1.02128986</c:v>
                      </c:pt>
                      <c:pt idx="536" formatCode="0.00">
                        <c:v>1.0342029000000001</c:v>
                      </c:pt>
                      <c:pt idx="537" formatCode="0.00">
                        <c:v>1.06033333</c:v>
                      </c:pt>
                      <c:pt idx="538" formatCode="0.00">
                        <c:v>1.03549275</c:v>
                      </c:pt>
                      <c:pt idx="539" formatCode="0.00">
                        <c:v>1.0497571400000001</c:v>
                      </c:pt>
                      <c:pt idx="540" formatCode="0.00">
                        <c:v>1.09854286</c:v>
                      </c:pt>
                      <c:pt idx="541" formatCode="0.00">
                        <c:v>1.1748857099999999</c:v>
                      </c:pt>
                      <c:pt idx="542" formatCode="0.00">
                        <c:v>1.43144928</c:v>
                      </c:pt>
                      <c:pt idx="543" formatCode="0.00">
                        <c:v>1.66653623</c:v>
                      </c:pt>
                      <c:pt idx="544" formatCode="0.00">
                        <c:v>1.6961739100000002</c:v>
                      </c:pt>
                      <c:pt idx="545" formatCode="0.00">
                        <c:v>2.1992173899999998</c:v>
                      </c:pt>
                      <c:pt idx="546" formatCode="0.00">
                        <c:v>1.8628088199999999</c:v>
                      </c:pt>
                      <c:pt idx="547" formatCode="0.00">
                        <c:v>2.3337768099999998</c:v>
                      </c:pt>
                      <c:pt idx="548" formatCode="0.00">
                        <c:v>2.73225652</c:v>
                      </c:pt>
                      <c:pt idx="549" formatCode="0.00">
                        <c:v>2.5710463799999999</c:v>
                      </c:pt>
                    </c:numCache>
                  </c:numRef>
                </c:val>
                <c:smooth val="0"/>
                <c:extLst>
                  <c:ext xmlns:c16="http://schemas.microsoft.com/office/drawing/2014/chart" uri="{C3380CC4-5D6E-409C-BE32-E72D297353CC}">
                    <c16:uniqueId val="{00000004-A0E1-464A-B3CC-04634B03F635}"/>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'[Basisfile Zinsen.xlsx]Zinsreihen'!$D$1</c15:sqref>
                        </c15:formulaRef>
                      </c:ext>
                    </c:extLst>
                    <c:strCache>
                      <c:ptCount val="1"/>
                      <c:pt idx="0">
                        <c:v>Festhypotheken - 5 Jahre, CHF</c:v>
                      </c:pt>
                    </c:strCache>
                  </c:strRef>
                </c:tx>
                <c:spPr>
                  <a:ln w="15875" cap="rnd">
                    <a:solidFill>
                      <a:schemeClr val="accent3"/>
                    </a:solidFill>
                    <a:round/>
                  </a:ln>
                  <a:effectLst/>
                </c:spPr>
                <c:marker>
                  <c:symbol val="none"/>
                </c:marker>
                <c:cat>
                  <c:strRef>
                    <c:extLst xmlns:c15="http://schemas.microsoft.com/office/drawing/2012/chart">
                      <c:ext xmlns:c15="http://schemas.microsoft.com/office/drawing/2012/chart" uri="{02D57815-91ED-43cb-92C2-25804820EDAC}">
                        <c15:formulaRef>
                          <c15:sqref>'[Basisfile Zinsen.xlsx]Zinsreihen'!$A$2:$A$573</c15:sqref>
                        </c15:formulaRef>
                      </c:ext>
                    </c:extLst>
                    <c:strCache>
                      <c:ptCount val="572"/>
                      <c:pt idx="0">
                        <c:v>1977-01</c:v>
                      </c:pt>
                      <c:pt idx="1">
                        <c:v>1977-02</c:v>
                      </c:pt>
                      <c:pt idx="2">
                        <c:v>1977-03</c:v>
                      </c:pt>
                      <c:pt idx="3">
                        <c:v>1977-04</c:v>
                      </c:pt>
                      <c:pt idx="4">
                        <c:v>1977-05</c:v>
                      </c:pt>
                      <c:pt idx="5">
                        <c:v>1977-06</c:v>
                      </c:pt>
                      <c:pt idx="6">
                        <c:v>1977-07</c:v>
                      </c:pt>
                      <c:pt idx="7">
                        <c:v>1977-08</c:v>
                      </c:pt>
                      <c:pt idx="8">
                        <c:v>1977-09</c:v>
                      </c:pt>
                      <c:pt idx="9">
                        <c:v>1977-10</c:v>
                      </c:pt>
                      <c:pt idx="10">
                        <c:v>1977-11</c:v>
                      </c:pt>
                      <c:pt idx="11">
                        <c:v>1977-12</c:v>
                      </c:pt>
                      <c:pt idx="12">
                        <c:v>1978-01</c:v>
                      </c:pt>
                      <c:pt idx="13">
                        <c:v>1978-02</c:v>
                      </c:pt>
                      <c:pt idx="14">
                        <c:v>1978-03</c:v>
                      </c:pt>
                      <c:pt idx="15">
                        <c:v>1978-04</c:v>
                      </c:pt>
                      <c:pt idx="16">
                        <c:v>1978-05</c:v>
                      </c:pt>
                      <c:pt idx="17">
                        <c:v>1978-06</c:v>
                      </c:pt>
                      <c:pt idx="18">
                        <c:v>1978-07</c:v>
                      </c:pt>
                      <c:pt idx="19">
                        <c:v>1978-08</c:v>
                      </c:pt>
                      <c:pt idx="20">
                        <c:v>1978-09</c:v>
                      </c:pt>
                      <c:pt idx="21">
                        <c:v>1978-10</c:v>
                      </c:pt>
                      <c:pt idx="22">
                        <c:v>1978-11</c:v>
                      </c:pt>
                      <c:pt idx="23">
                        <c:v>1978-12</c:v>
                      </c:pt>
                      <c:pt idx="24">
                        <c:v>1979-01</c:v>
                      </c:pt>
                      <c:pt idx="25">
                        <c:v>1979-02</c:v>
                      </c:pt>
                      <c:pt idx="26">
                        <c:v>1979-03</c:v>
                      </c:pt>
                      <c:pt idx="27">
                        <c:v>1979-04</c:v>
                      </c:pt>
                      <c:pt idx="28">
                        <c:v>1979-05</c:v>
                      </c:pt>
                      <c:pt idx="29">
                        <c:v>1979-06</c:v>
                      </c:pt>
                      <c:pt idx="30">
                        <c:v>1979-07</c:v>
                      </c:pt>
                      <c:pt idx="31">
                        <c:v>1979-08</c:v>
                      </c:pt>
                      <c:pt idx="32">
                        <c:v>1979-09</c:v>
                      </c:pt>
                      <c:pt idx="33">
                        <c:v>1979-10</c:v>
                      </c:pt>
                      <c:pt idx="34">
                        <c:v>1979-11</c:v>
                      </c:pt>
                      <c:pt idx="35">
                        <c:v>1979-12</c:v>
                      </c:pt>
                      <c:pt idx="36">
                        <c:v>1980-01</c:v>
                      </c:pt>
                      <c:pt idx="37">
                        <c:v>1980-02</c:v>
                      </c:pt>
                      <c:pt idx="38">
                        <c:v>1980-03</c:v>
                      </c:pt>
                      <c:pt idx="39">
                        <c:v>1980-04</c:v>
                      </c:pt>
                      <c:pt idx="40">
                        <c:v>1980-05</c:v>
                      </c:pt>
                      <c:pt idx="41">
                        <c:v>1980-06</c:v>
                      </c:pt>
                      <c:pt idx="42">
                        <c:v>1980-07</c:v>
                      </c:pt>
                      <c:pt idx="43">
                        <c:v>1980-08</c:v>
                      </c:pt>
                      <c:pt idx="44">
                        <c:v>1980-09</c:v>
                      </c:pt>
                      <c:pt idx="45">
                        <c:v>1980-10</c:v>
                      </c:pt>
                      <c:pt idx="46">
                        <c:v>1980-11</c:v>
                      </c:pt>
                      <c:pt idx="47">
                        <c:v>1980-12</c:v>
                      </c:pt>
                      <c:pt idx="48">
                        <c:v>1981-01</c:v>
                      </c:pt>
                      <c:pt idx="49">
                        <c:v>1981-02</c:v>
                      </c:pt>
                      <c:pt idx="50">
                        <c:v>1981-03</c:v>
                      </c:pt>
                      <c:pt idx="51">
                        <c:v>1981-04</c:v>
                      </c:pt>
                      <c:pt idx="52">
                        <c:v>1981-05</c:v>
                      </c:pt>
                      <c:pt idx="53">
                        <c:v>1981-06</c:v>
                      </c:pt>
                      <c:pt idx="54">
                        <c:v>1981-07</c:v>
                      </c:pt>
                      <c:pt idx="55">
                        <c:v>1981-08</c:v>
                      </c:pt>
                      <c:pt idx="56">
                        <c:v>1981-09</c:v>
                      </c:pt>
                      <c:pt idx="57">
                        <c:v>1981-10</c:v>
                      </c:pt>
                      <c:pt idx="58">
                        <c:v>1981-11</c:v>
                      </c:pt>
                      <c:pt idx="59">
                        <c:v>1981-12</c:v>
                      </c:pt>
                      <c:pt idx="60">
                        <c:v>1982-01</c:v>
                      </c:pt>
                      <c:pt idx="61">
                        <c:v>1982-02</c:v>
                      </c:pt>
                      <c:pt idx="62">
                        <c:v>1982-03</c:v>
                      </c:pt>
                      <c:pt idx="63">
                        <c:v>1982-04</c:v>
                      </c:pt>
                      <c:pt idx="64">
                        <c:v>1982-05</c:v>
                      </c:pt>
                      <c:pt idx="65">
                        <c:v>1982-06</c:v>
                      </c:pt>
                      <c:pt idx="66">
                        <c:v>1982-07</c:v>
                      </c:pt>
                      <c:pt idx="67">
                        <c:v>1982-08</c:v>
                      </c:pt>
                      <c:pt idx="68">
                        <c:v>1982-09</c:v>
                      </c:pt>
                      <c:pt idx="69">
                        <c:v>1982-10</c:v>
                      </c:pt>
                      <c:pt idx="70">
                        <c:v>1982-11</c:v>
                      </c:pt>
                      <c:pt idx="71">
                        <c:v>1982-12</c:v>
                      </c:pt>
                      <c:pt idx="72">
                        <c:v>1983-01</c:v>
                      </c:pt>
                      <c:pt idx="73">
                        <c:v>1983-02</c:v>
                      </c:pt>
                      <c:pt idx="74">
                        <c:v>1983-03</c:v>
                      </c:pt>
                      <c:pt idx="75">
                        <c:v>1983-04</c:v>
                      </c:pt>
                      <c:pt idx="76">
                        <c:v>1983-05</c:v>
                      </c:pt>
                      <c:pt idx="77">
                        <c:v>1983-06</c:v>
                      </c:pt>
                      <c:pt idx="78">
                        <c:v>1983-07</c:v>
                      </c:pt>
                      <c:pt idx="79">
                        <c:v>1983-08</c:v>
                      </c:pt>
                      <c:pt idx="80">
                        <c:v>1983-09</c:v>
                      </c:pt>
                      <c:pt idx="81">
                        <c:v>1983-10</c:v>
                      </c:pt>
                      <c:pt idx="82">
                        <c:v>1983-11</c:v>
                      </c:pt>
                      <c:pt idx="83">
                        <c:v>1983-12</c:v>
                      </c:pt>
                      <c:pt idx="84">
                        <c:v>1984-01</c:v>
                      </c:pt>
                      <c:pt idx="85">
                        <c:v>1984-02</c:v>
                      </c:pt>
                      <c:pt idx="86">
                        <c:v>1984-03</c:v>
                      </c:pt>
                      <c:pt idx="87">
                        <c:v>1984-04</c:v>
                      </c:pt>
                      <c:pt idx="88">
                        <c:v>1984-05</c:v>
                      </c:pt>
                      <c:pt idx="89">
                        <c:v>1984-06</c:v>
                      </c:pt>
                      <c:pt idx="90">
                        <c:v>1984-07</c:v>
                      </c:pt>
                      <c:pt idx="91">
                        <c:v>1984-08</c:v>
                      </c:pt>
                      <c:pt idx="92">
                        <c:v>1984-09</c:v>
                      </c:pt>
                      <c:pt idx="93">
                        <c:v>1984-10</c:v>
                      </c:pt>
                      <c:pt idx="94">
                        <c:v>1984-11</c:v>
                      </c:pt>
                      <c:pt idx="95">
                        <c:v>1984-12</c:v>
                      </c:pt>
                      <c:pt idx="96">
                        <c:v>1985-01</c:v>
                      </c:pt>
                      <c:pt idx="97">
                        <c:v>1985-02</c:v>
                      </c:pt>
                      <c:pt idx="98">
                        <c:v>1985-03</c:v>
                      </c:pt>
                      <c:pt idx="99">
                        <c:v>1985-04</c:v>
                      </c:pt>
                      <c:pt idx="100">
                        <c:v>1985-05</c:v>
                      </c:pt>
                      <c:pt idx="101">
                        <c:v>1985-06</c:v>
                      </c:pt>
                      <c:pt idx="102">
                        <c:v>1985-07</c:v>
                      </c:pt>
                      <c:pt idx="103">
                        <c:v>1985-08</c:v>
                      </c:pt>
                      <c:pt idx="104">
                        <c:v>1985-09</c:v>
                      </c:pt>
                      <c:pt idx="105">
                        <c:v>1985-10</c:v>
                      </c:pt>
                      <c:pt idx="106">
                        <c:v>1985-11</c:v>
                      </c:pt>
                      <c:pt idx="107">
                        <c:v>1985-12</c:v>
                      </c:pt>
                      <c:pt idx="108">
                        <c:v>1986-01</c:v>
                      </c:pt>
                      <c:pt idx="109">
                        <c:v>1986-02</c:v>
                      </c:pt>
                      <c:pt idx="110">
                        <c:v>1986-03</c:v>
                      </c:pt>
                      <c:pt idx="111">
                        <c:v>1986-04</c:v>
                      </c:pt>
                      <c:pt idx="112">
                        <c:v>1986-05</c:v>
                      </c:pt>
                      <c:pt idx="113">
                        <c:v>1986-06</c:v>
                      </c:pt>
                      <c:pt idx="114">
                        <c:v>1986-07</c:v>
                      </c:pt>
                      <c:pt idx="115">
                        <c:v>1986-08</c:v>
                      </c:pt>
                      <c:pt idx="116">
                        <c:v>1986-09</c:v>
                      </c:pt>
                      <c:pt idx="117">
                        <c:v>1986-10</c:v>
                      </c:pt>
                      <c:pt idx="118">
                        <c:v>1986-11</c:v>
                      </c:pt>
                      <c:pt idx="119">
                        <c:v>1986-12</c:v>
                      </c:pt>
                      <c:pt idx="120">
                        <c:v>1987-01</c:v>
                      </c:pt>
                      <c:pt idx="121">
                        <c:v>1987-02</c:v>
                      </c:pt>
                      <c:pt idx="122">
                        <c:v>1987-03</c:v>
                      </c:pt>
                      <c:pt idx="123">
                        <c:v>1987-04</c:v>
                      </c:pt>
                      <c:pt idx="124">
                        <c:v>1987-05</c:v>
                      </c:pt>
                      <c:pt idx="125">
                        <c:v>1987-06</c:v>
                      </c:pt>
                      <c:pt idx="126">
                        <c:v>1987-07</c:v>
                      </c:pt>
                      <c:pt idx="127">
                        <c:v>1987-08</c:v>
                      </c:pt>
                      <c:pt idx="128">
                        <c:v>1987-09</c:v>
                      </c:pt>
                      <c:pt idx="129">
                        <c:v>1987-10</c:v>
                      </c:pt>
                      <c:pt idx="130">
                        <c:v>1987-11</c:v>
                      </c:pt>
                      <c:pt idx="131">
                        <c:v>1987-12</c:v>
                      </c:pt>
                      <c:pt idx="132">
                        <c:v>1988-01</c:v>
                      </c:pt>
                      <c:pt idx="133">
                        <c:v>1988-02</c:v>
                      </c:pt>
                      <c:pt idx="134">
                        <c:v>1988-03</c:v>
                      </c:pt>
                      <c:pt idx="135">
                        <c:v>1988-04</c:v>
                      </c:pt>
                      <c:pt idx="136">
                        <c:v>1988-05</c:v>
                      </c:pt>
                      <c:pt idx="137">
                        <c:v>1988-06</c:v>
                      </c:pt>
                      <c:pt idx="138">
                        <c:v>1988-07</c:v>
                      </c:pt>
                      <c:pt idx="139">
                        <c:v>1988-08</c:v>
                      </c:pt>
                      <c:pt idx="140">
                        <c:v>1988-09</c:v>
                      </c:pt>
                      <c:pt idx="141">
                        <c:v>1988-10</c:v>
                      </c:pt>
                      <c:pt idx="142">
                        <c:v>1988-11</c:v>
                      </c:pt>
                      <c:pt idx="143">
                        <c:v>1988-12</c:v>
                      </c:pt>
                      <c:pt idx="144">
                        <c:v>1989-01</c:v>
                      </c:pt>
                      <c:pt idx="145">
                        <c:v>1989-02</c:v>
                      </c:pt>
                      <c:pt idx="146">
                        <c:v>1989-03</c:v>
                      </c:pt>
                      <c:pt idx="147">
                        <c:v>1989-04</c:v>
                      </c:pt>
                      <c:pt idx="148">
                        <c:v>1989-05</c:v>
                      </c:pt>
                      <c:pt idx="149">
                        <c:v>1989-06</c:v>
                      </c:pt>
                      <c:pt idx="150">
                        <c:v>1989-07</c:v>
                      </c:pt>
                      <c:pt idx="151">
                        <c:v>1989-08</c:v>
                      </c:pt>
                      <c:pt idx="152">
                        <c:v>1989-09</c:v>
                      </c:pt>
                      <c:pt idx="153">
                        <c:v>1989-10</c:v>
                      </c:pt>
                      <c:pt idx="154">
                        <c:v>1989-11</c:v>
                      </c:pt>
                      <c:pt idx="155">
                        <c:v>1989-12</c:v>
                      </c:pt>
                      <c:pt idx="156">
                        <c:v>1990-01</c:v>
                      </c:pt>
                      <c:pt idx="157">
                        <c:v>1990-02</c:v>
                      </c:pt>
                      <c:pt idx="158">
                        <c:v>1990-03</c:v>
                      </c:pt>
                      <c:pt idx="159">
                        <c:v>1990-04</c:v>
                      </c:pt>
                      <c:pt idx="160">
                        <c:v>1990-05</c:v>
                      </c:pt>
                      <c:pt idx="161">
                        <c:v>1990-06</c:v>
                      </c:pt>
                      <c:pt idx="162">
                        <c:v>1990-07</c:v>
                      </c:pt>
                      <c:pt idx="163">
                        <c:v>1990-08</c:v>
                      </c:pt>
                      <c:pt idx="164">
                        <c:v>1990-09</c:v>
                      </c:pt>
                      <c:pt idx="165">
                        <c:v>1990-10</c:v>
                      </c:pt>
                      <c:pt idx="166">
                        <c:v>1990-11</c:v>
                      </c:pt>
                      <c:pt idx="167">
                        <c:v>1990-12</c:v>
                      </c:pt>
                      <c:pt idx="168">
                        <c:v>1991-01</c:v>
                      </c:pt>
                      <c:pt idx="169">
                        <c:v>1991-02</c:v>
                      </c:pt>
                      <c:pt idx="170">
                        <c:v>1991-03</c:v>
                      </c:pt>
                      <c:pt idx="171">
                        <c:v>1991-04</c:v>
                      </c:pt>
                      <c:pt idx="172">
                        <c:v>1991-05</c:v>
                      </c:pt>
                      <c:pt idx="173">
                        <c:v>1991-06</c:v>
                      </c:pt>
                      <c:pt idx="174">
                        <c:v>1991-07</c:v>
                      </c:pt>
                      <c:pt idx="175">
                        <c:v>1991-08</c:v>
                      </c:pt>
                      <c:pt idx="176">
                        <c:v>1991-09</c:v>
                      </c:pt>
                      <c:pt idx="177">
                        <c:v>1991-10</c:v>
                      </c:pt>
                      <c:pt idx="178">
                        <c:v>1991-11</c:v>
                      </c:pt>
                      <c:pt idx="179">
                        <c:v>1991-12</c:v>
                      </c:pt>
                      <c:pt idx="180">
                        <c:v>1992-01</c:v>
                      </c:pt>
                      <c:pt idx="181">
                        <c:v>1992-02</c:v>
                      </c:pt>
                      <c:pt idx="182">
                        <c:v>1992-03</c:v>
                      </c:pt>
                      <c:pt idx="183">
                        <c:v>1992-04</c:v>
                      </c:pt>
                      <c:pt idx="184">
                        <c:v>1992-05</c:v>
                      </c:pt>
                      <c:pt idx="185">
                        <c:v>1992-06</c:v>
                      </c:pt>
                      <c:pt idx="186">
                        <c:v>1992-07</c:v>
                      </c:pt>
                      <c:pt idx="187">
                        <c:v>1992-08</c:v>
                      </c:pt>
                      <c:pt idx="188">
                        <c:v>1992-09</c:v>
                      </c:pt>
                      <c:pt idx="189">
                        <c:v>1992-10</c:v>
                      </c:pt>
                      <c:pt idx="190">
                        <c:v>1992-11</c:v>
                      </c:pt>
                      <c:pt idx="191">
                        <c:v>1992-12</c:v>
                      </c:pt>
                      <c:pt idx="192">
                        <c:v>1993-01</c:v>
                      </c:pt>
                      <c:pt idx="193">
                        <c:v>1993-02</c:v>
                      </c:pt>
                      <c:pt idx="194">
                        <c:v>1993-03</c:v>
                      </c:pt>
                      <c:pt idx="195">
                        <c:v>1993-04</c:v>
                      </c:pt>
                      <c:pt idx="196">
                        <c:v>1993-05</c:v>
                      </c:pt>
                      <c:pt idx="197">
                        <c:v>1993-06</c:v>
                      </c:pt>
                      <c:pt idx="198">
                        <c:v>1993-07</c:v>
                      </c:pt>
                      <c:pt idx="199">
                        <c:v>1993-08</c:v>
                      </c:pt>
                      <c:pt idx="200">
                        <c:v>1993-09</c:v>
                      </c:pt>
                      <c:pt idx="201">
                        <c:v>1993-10</c:v>
                      </c:pt>
                      <c:pt idx="202">
                        <c:v>1993-11</c:v>
                      </c:pt>
                      <c:pt idx="203">
                        <c:v>1993-12</c:v>
                      </c:pt>
                      <c:pt idx="204">
                        <c:v>1994-01</c:v>
                      </c:pt>
                      <c:pt idx="205">
                        <c:v>1994-02</c:v>
                      </c:pt>
                      <c:pt idx="206">
                        <c:v>1994-03</c:v>
                      </c:pt>
                      <c:pt idx="207">
                        <c:v>1994-04</c:v>
                      </c:pt>
                      <c:pt idx="208">
                        <c:v>1994-05</c:v>
                      </c:pt>
                      <c:pt idx="209">
                        <c:v>1994-06</c:v>
                      </c:pt>
                      <c:pt idx="210">
                        <c:v>1994-07</c:v>
                      </c:pt>
                      <c:pt idx="211">
                        <c:v>1994-08</c:v>
                      </c:pt>
                      <c:pt idx="212">
                        <c:v>1994-09</c:v>
                      </c:pt>
                      <c:pt idx="213">
                        <c:v>1994-10</c:v>
                      </c:pt>
                      <c:pt idx="214">
                        <c:v>1994-11</c:v>
                      </c:pt>
                      <c:pt idx="215">
                        <c:v>1994-12</c:v>
                      </c:pt>
                      <c:pt idx="216">
                        <c:v>1995-01</c:v>
                      </c:pt>
                      <c:pt idx="217">
                        <c:v>1995-02</c:v>
                      </c:pt>
                      <c:pt idx="218">
                        <c:v>1995-03</c:v>
                      </c:pt>
                      <c:pt idx="219">
                        <c:v>1995-04</c:v>
                      </c:pt>
                      <c:pt idx="220">
                        <c:v>1995-05</c:v>
                      </c:pt>
                      <c:pt idx="221">
                        <c:v>1995-06</c:v>
                      </c:pt>
                      <c:pt idx="222">
                        <c:v>1995-07</c:v>
                      </c:pt>
                      <c:pt idx="223">
                        <c:v>1995-08</c:v>
                      </c:pt>
                      <c:pt idx="224">
                        <c:v>1995-09</c:v>
                      </c:pt>
                      <c:pt idx="225">
                        <c:v>1995-10</c:v>
                      </c:pt>
                      <c:pt idx="226">
                        <c:v>1995-11</c:v>
                      </c:pt>
                      <c:pt idx="227">
                        <c:v>1995-12</c:v>
                      </c:pt>
                      <c:pt idx="228">
                        <c:v>1996-01</c:v>
                      </c:pt>
                      <c:pt idx="229">
                        <c:v>1996-02</c:v>
                      </c:pt>
                      <c:pt idx="230">
                        <c:v>1996-03</c:v>
                      </c:pt>
                      <c:pt idx="231">
                        <c:v>1996-04</c:v>
                      </c:pt>
                      <c:pt idx="232">
                        <c:v>1996-05</c:v>
                      </c:pt>
                      <c:pt idx="233">
                        <c:v>1996-06</c:v>
                      </c:pt>
                      <c:pt idx="234">
                        <c:v>1996-07</c:v>
                      </c:pt>
                      <c:pt idx="235">
                        <c:v>1996-08</c:v>
                      </c:pt>
                      <c:pt idx="236">
                        <c:v>1996-09</c:v>
                      </c:pt>
                      <c:pt idx="237">
                        <c:v>1996-10</c:v>
                      </c:pt>
                      <c:pt idx="238">
                        <c:v>1996-11</c:v>
                      </c:pt>
                      <c:pt idx="239">
                        <c:v>1996-12</c:v>
                      </c:pt>
                      <c:pt idx="240">
                        <c:v>1997-01</c:v>
                      </c:pt>
                      <c:pt idx="241">
                        <c:v>1997-02</c:v>
                      </c:pt>
                      <c:pt idx="242">
                        <c:v>1997-03</c:v>
                      </c:pt>
                      <c:pt idx="243">
                        <c:v>1997-04</c:v>
                      </c:pt>
                      <c:pt idx="244">
                        <c:v>1997-05</c:v>
                      </c:pt>
                      <c:pt idx="245">
                        <c:v>1997-06</c:v>
                      </c:pt>
                      <c:pt idx="246">
                        <c:v>1997-07</c:v>
                      </c:pt>
                      <c:pt idx="247">
                        <c:v>1997-08</c:v>
                      </c:pt>
                      <c:pt idx="248">
                        <c:v>1997-09</c:v>
                      </c:pt>
                      <c:pt idx="249">
                        <c:v>1997-10</c:v>
                      </c:pt>
                      <c:pt idx="250">
                        <c:v>1997-11</c:v>
                      </c:pt>
                      <c:pt idx="251">
                        <c:v>1997-12</c:v>
                      </c:pt>
                      <c:pt idx="252">
                        <c:v>1998-01</c:v>
                      </c:pt>
                      <c:pt idx="253">
                        <c:v>1998-02</c:v>
                      </c:pt>
                      <c:pt idx="254">
                        <c:v>1998-03</c:v>
                      </c:pt>
                      <c:pt idx="255">
                        <c:v>1998-04</c:v>
                      </c:pt>
                      <c:pt idx="256">
                        <c:v>1998-05</c:v>
                      </c:pt>
                      <c:pt idx="257">
                        <c:v>1998-06</c:v>
                      </c:pt>
                      <c:pt idx="258">
                        <c:v>1998-07</c:v>
                      </c:pt>
                      <c:pt idx="259">
                        <c:v>1998-08</c:v>
                      </c:pt>
                      <c:pt idx="260">
                        <c:v>1998-09</c:v>
                      </c:pt>
                      <c:pt idx="261">
                        <c:v>1998-10</c:v>
                      </c:pt>
                      <c:pt idx="262">
                        <c:v>1998-11</c:v>
                      </c:pt>
                      <c:pt idx="263">
                        <c:v>1998-12</c:v>
                      </c:pt>
                      <c:pt idx="264">
                        <c:v>1999-01</c:v>
                      </c:pt>
                      <c:pt idx="265">
                        <c:v>1999-02</c:v>
                      </c:pt>
                      <c:pt idx="266">
                        <c:v>1999-03</c:v>
                      </c:pt>
                      <c:pt idx="267">
                        <c:v>1999-04</c:v>
                      </c:pt>
                      <c:pt idx="268">
                        <c:v>1999-05</c:v>
                      </c:pt>
                      <c:pt idx="269">
                        <c:v>1999-06</c:v>
                      </c:pt>
                      <c:pt idx="270">
                        <c:v>1999-07</c:v>
                      </c:pt>
                      <c:pt idx="271">
                        <c:v>1999-08</c:v>
                      </c:pt>
                      <c:pt idx="272">
                        <c:v>1999-09</c:v>
                      </c:pt>
                      <c:pt idx="273">
                        <c:v>1999-10</c:v>
                      </c:pt>
                      <c:pt idx="274">
                        <c:v>1999-11</c:v>
                      </c:pt>
                      <c:pt idx="275">
                        <c:v>1999-12</c:v>
                      </c:pt>
                      <c:pt idx="276">
                        <c:v>2000-01</c:v>
                      </c:pt>
                      <c:pt idx="277">
                        <c:v>2000-02</c:v>
                      </c:pt>
                      <c:pt idx="278">
                        <c:v>2000-03</c:v>
                      </c:pt>
                      <c:pt idx="279">
                        <c:v>2000-04</c:v>
                      </c:pt>
                      <c:pt idx="280">
                        <c:v>2000-05</c:v>
                      </c:pt>
                      <c:pt idx="281">
                        <c:v>2000-06</c:v>
                      </c:pt>
                      <c:pt idx="282">
                        <c:v>2000-07</c:v>
                      </c:pt>
                      <c:pt idx="283">
                        <c:v>2000-08</c:v>
                      </c:pt>
                      <c:pt idx="284">
                        <c:v>2000-09</c:v>
                      </c:pt>
                      <c:pt idx="285">
                        <c:v>2000-10</c:v>
                      </c:pt>
                      <c:pt idx="286">
                        <c:v>2000-11</c:v>
                      </c:pt>
                      <c:pt idx="287">
                        <c:v>2000-12</c:v>
                      </c:pt>
                      <c:pt idx="288">
                        <c:v>2001-01</c:v>
                      </c:pt>
                      <c:pt idx="289">
                        <c:v>2001-02</c:v>
                      </c:pt>
                      <c:pt idx="290">
                        <c:v>2001-03</c:v>
                      </c:pt>
                      <c:pt idx="291">
                        <c:v>2001-04</c:v>
                      </c:pt>
                      <c:pt idx="292">
                        <c:v>2001-05</c:v>
                      </c:pt>
                      <c:pt idx="293">
                        <c:v>2001-06</c:v>
                      </c:pt>
                      <c:pt idx="294">
                        <c:v>2001-07</c:v>
                      </c:pt>
                      <c:pt idx="295">
                        <c:v>2001-08</c:v>
                      </c:pt>
                      <c:pt idx="296">
                        <c:v>2001-09</c:v>
                      </c:pt>
                      <c:pt idx="297">
                        <c:v>2001-10</c:v>
                      </c:pt>
                      <c:pt idx="298">
                        <c:v>2001-11</c:v>
                      </c:pt>
                      <c:pt idx="299">
                        <c:v>2001-12</c:v>
                      </c:pt>
                      <c:pt idx="300">
                        <c:v>2002-01</c:v>
                      </c:pt>
                      <c:pt idx="301">
                        <c:v>2002-02</c:v>
                      </c:pt>
                      <c:pt idx="302">
                        <c:v>2002-03</c:v>
                      </c:pt>
                      <c:pt idx="303">
                        <c:v>2002-04</c:v>
                      </c:pt>
                      <c:pt idx="304">
                        <c:v>2002-05</c:v>
                      </c:pt>
                      <c:pt idx="305">
                        <c:v>2002-06</c:v>
                      </c:pt>
                      <c:pt idx="306">
                        <c:v>2002-07</c:v>
                      </c:pt>
                      <c:pt idx="307">
                        <c:v>2002-08</c:v>
                      </c:pt>
                      <c:pt idx="308">
                        <c:v>2002-09</c:v>
                      </c:pt>
                      <c:pt idx="309">
                        <c:v>2002-10</c:v>
                      </c:pt>
                      <c:pt idx="310">
                        <c:v>2002-11</c:v>
                      </c:pt>
                      <c:pt idx="311">
                        <c:v>2002-12</c:v>
                      </c:pt>
                      <c:pt idx="312">
                        <c:v>2003-01</c:v>
                      </c:pt>
                      <c:pt idx="313">
                        <c:v>2003-02</c:v>
                      </c:pt>
                      <c:pt idx="314">
                        <c:v>2003-03</c:v>
                      </c:pt>
                      <c:pt idx="315">
                        <c:v>2003-04</c:v>
                      </c:pt>
                      <c:pt idx="316">
                        <c:v>2003-05</c:v>
                      </c:pt>
                      <c:pt idx="317">
                        <c:v>2003-06</c:v>
                      </c:pt>
                      <c:pt idx="318">
                        <c:v>2003-07</c:v>
                      </c:pt>
                      <c:pt idx="319">
                        <c:v>2003-08</c:v>
                      </c:pt>
                      <c:pt idx="320">
                        <c:v>2003-09</c:v>
                      </c:pt>
                      <c:pt idx="321">
                        <c:v>2003-10</c:v>
                      </c:pt>
                      <c:pt idx="322">
                        <c:v>2003-11</c:v>
                      </c:pt>
                      <c:pt idx="323">
                        <c:v>2003-12</c:v>
                      </c:pt>
                      <c:pt idx="324">
                        <c:v>2004-01</c:v>
                      </c:pt>
                      <c:pt idx="325">
                        <c:v>2004-02</c:v>
                      </c:pt>
                      <c:pt idx="326">
                        <c:v>2004-03</c:v>
                      </c:pt>
                      <c:pt idx="327">
                        <c:v>2004-04</c:v>
                      </c:pt>
                      <c:pt idx="328">
                        <c:v>2004-05</c:v>
                      </c:pt>
                      <c:pt idx="329">
                        <c:v>2004-06</c:v>
                      </c:pt>
                      <c:pt idx="330">
                        <c:v>2004-07</c:v>
                      </c:pt>
                      <c:pt idx="331">
                        <c:v>2004-08</c:v>
                      </c:pt>
                      <c:pt idx="332">
                        <c:v>2004-09</c:v>
                      </c:pt>
                      <c:pt idx="333">
                        <c:v>2004-10</c:v>
                      </c:pt>
                      <c:pt idx="334">
                        <c:v>2004-11</c:v>
                      </c:pt>
                      <c:pt idx="335">
                        <c:v>2004-12</c:v>
                      </c:pt>
                      <c:pt idx="336">
                        <c:v>2005-01</c:v>
                      </c:pt>
                      <c:pt idx="337">
                        <c:v>2005-02</c:v>
                      </c:pt>
                      <c:pt idx="338">
                        <c:v>2005-03</c:v>
                      </c:pt>
                      <c:pt idx="339">
                        <c:v>2005-04</c:v>
                      </c:pt>
                      <c:pt idx="340">
                        <c:v>2005-05</c:v>
                      </c:pt>
                      <c:pt idx="341">
                        <c:v>2005-06</c:v>
                      </c:pt>
                      <c:pt idx="342">
                        <c:v>2005-07</c:v>
                      </c:pt>
                      <c:pt idx="343">
                        <c:v>2005-08</c:v>
                      </c:pt>
                      <c:pt idx="344">
                        <c:v>2005-09</c:v>
                      </c:pt>
                      <c:pt idx="345">
                        <c:v>2005-10</c:v>
                      </c:pt>
                      <c:pt idx="346">
                        <c:v>2005-11</c:v>
                      </c:pt>
                      <c:pt idx="347">
                        <c:v>2005-12</c:v>
                      </c:pt>
                      <c:pt idx="348">
                        <c:v>2006-01</c:v>
                      </c:pt>
                      <c:pt idx="349">
                        <c:v>2006-02</c:v>
                      </c:pt>
                      <c:pt idx="350">
                        <c:v>2006-03</c:v>
                      </c:pt>
                      <c:pt idx="351">
                        <c:v>2006-04</c:v>
                      </c:pt>
                      <c:pt idx="352">
                        <c:v>2006-05</c:v>
                      </c:pt>
                      <c:pt idx="353">
                        <c:v>2006-06</c:v>
                      </c:pt>
                      <c:pt idx="354">
                        <c:v>2006-07</c:v>
                      </c:pt>
                      <c:pt idx="355">
                        <c:v>2006-08</c:v>
                      </c:pt>
                      <c:pt idx="356">
                        <c:v>2006-09</c:v>
                      </c:pt>
                      <c:pt idx="357">
                        <c:v>2006-10</c:v>
                      </c:pt>
                      <c:pt idx="358">
                        <c:v>2006-11</c:v>
                      </c:pt>
                      <c:pt idx="359">
                        <c:v>2006-12</c:v>
                      </c:pt>
                      <c:pt idx="360">
                        <c:v>2007-01</c:v>
                      </c:pt>
                      <c:pt idx="361">
                        <c:v>2007-02</c:v>
                      </c:pt>
                      <c:pt idx="362">
                        <c:v>2007-03</c:v>
                      </c:pt>
                      <c:pt idx="363">
                        <c:v>2007-04</c:v>
                      </c:pt>
                      <c:pt idx="364">
                        <c:v>2007-05</c:v>
                      </c:pt>
                      <c:pt idx="365">
                        <c:v>2007-06</c:v>
                      </c:pt>
                      <c:pt idx="366">
                        <c:v>2007-07</c:v>
                      </c:pt>
                      <c:pt idx="367">
                        <c:v>2007-08</c:v>
                      </c:pt>
                      <c:pt idx="368">
                        <c:v>2007-09</c:v>
                      </c:pt>
                      <c:pt idx="369">
                        <c:v>2007-10</c:v>
                      </c:pt>
                      <c:pt idx="370">
                        <c:v>2007-11</c:v>
                      </c:pt>
                      <c:pt idx="371">
                        <c:v>2007-12</c:v>
                      </c:pt>
                      <c:pt idx="372">
                        <c:v>2008-01</c:v>
                      </c:pt>
                      <c:pt idx="373">
                        <c:v>2008-02</c:v>
                      </c:pt>
                      <c:pt idx="374">
                        <c:v>2008-03</c:v>
                      </c:pt>
                      <c:pt idx="375">
                        <c:v>2008-04</c:v>
                      </c:pt>
                      <c:pt idx="376">
                        <c:v>2008-05</c:v>
                      </c:pt>
                      <c:pt idx="377">
                        <c:v>2008-06</c:v>
                      </c:pt>
                      <c:pt idx="378">
                        <c:v>2008-07</c:v>
                      </c:pt>
                      <c:pt idx="379">
                        <c:v>2008-08</c:v>
                      </c:pt>
                      <c:pt idx="380">
                        <c:v>2008-09</c:v>
                      </c:pt>
                      <c:pt idx="381">
                        <c:v>2008-10</c:v>
                      </c:pt>
                      <c:pt idx="382">
                        <c:v>2008-11</c:v>
                      </c:pt>
                      <c:pt idx="383">
                        <c:v>2008-12</c:v>
                      </c:pt>
                      <c:pt idx="384">
                        <c:v>2009-01</c:v>
                      </c:pt>
                      <c:pt idx="385">
                        <c:v>2009-02</c:v>
                      </c:pt>
                      <c:pt idx="386">
                        <c:v>2009-03</c:v>
                      </c:pt>
                      <c:pt idx="387">
                        <c:v>2009-04</c:v>
                      </c:pt>
                      <c:pt idx="388">
                        <c:v>2009-05</c:v>
                      </c:pt>
                      <c:pt idx="389">
                        <c:v>2009-06</c:v>
                      </c:pt>
                      <c:pt idx="390">
                        <c:v>2009-07</c:v>
                      </c:pt>
                      <c:pt idx="391">
                        <c:v>2009-08</c:v>
                      </c:pt>
                      <c:pt idx="392">
                        <c:v>2009-09</c:v>
                      </c:pt>
                      <c:pt idx="393">
                        <c:v>2009-10</c:v>
                      </c:pt>
                      <c:pt idx="394">
                        <c:v>2009-11</c:v>
                      </c:pt>
                      <c:pt idx="395">
                        <c:v>2009-12</c:v>
                      </c:pt>
                      <c:pt idx="396">
                        <c:v>2010-01</c:v>
                      </c:pt>
                      <c:pt idx="397">
                        <c:v>2010-02</c:v>
                      </c:pt>
                      <c:pt idx="398">
                        <c:v>2010-03</c:v>
                      </c:pt>
                      <c:pt idx="399">
                        <c:v>2010-04</c:v>
                      </c:pt>
                      <c:pt idx="400">
                        <c:v>2010-05</c:v>
                      </c:pt>
                      <c:pt idx="401">
                        <c:v>2010-06</c:v>
                      </c:pt>
                      <c:pt idx="402">
                        <c:v>2010-07</c:v>
                      </c:pt>
                      <c:pt idx="403">
                        <c:v>2010-08</c:v>
                      </c:pt>
                      <c:pt idx="404">
                        <c:v>2010-09</c:v>
                      </c:pt>
                      <c:pt idx="405">
                        <c:v>2010-10</c:v>
                      </c:pt>
                      <c:pt idx="406">
                        <c:v>2010-11</c:v>
                      </c:pt>
                      <c:pt idx="407">
                        <c:v>2010-12</c:v>
                      </c:pt>
                      <c:pt idx="408">
                        <c:v>2011-01</c:v>
                      </c:pt>
                      <c:pt idx="409">
                        <c:v>2011-02</c:v>
                      </c:pt>
                      <c:pt idx="410">
                        <c:v>2011-03</c:v>
                      </c:pt>
                      <c:pt idx="411">
                        <c:v>2011-04</c:v>
                      </c:pt>
                      <c:pt idx="412">
                        <c:v>2011-05</c:v>
                      </c:pt>
                      <c:pt idx="413">
                        <c:v>2011-06</c:v>
                      </c:pt>
                      <c:pt idx="414">
                        <c:v>2011-07</c:v>
                      </c:pt>
                      <c:pt idx="415">
                        <c:v>2011-08</c:v>
                      </c:pt>
                      <c:pt idx="416">
                        <c:v>2011-09</c:v>
                      </c:pt>
                      <c:pt idx="417">
                        <c:v>2011-10</c:v>
                      </c:pt>
                      <c:pt idx="418">
                        <c:v>2011-11</c:v>
                      </c:pt>
                      <c:pt idx="419">
                        <c:v>2011-12</c:v>
                      </c:pt>
                      <c:pt idx="420">
                        <c:v>2012-01</c:v>
                      </c:pt>
                      <c:pt idx="421">
                        <c:v>2012-02</c:v>
                      </c:pt>
                      <c:pt idx="422">
                        <c:v>2012-03</c:v>
                      </c:pt>
                      <c:pt idx="423">
                        <c:v>2012-04</c:v>
                      </c:pt>
                      <c:pt idx="424">
                        <c:v>2012-05</c:v>
                      </c:pt>
                      <c:pt idx="425">
                        <c:v>2012-06</c:v>
                      </c:pt>
                      <c:pt idx="426">
                        <c:v>2012-07</c:v>
                      </c:pt>
                      <c:pt idx="427">
                        <c:v>2012-08</c:v>
                      </c:pt>
                      <c:pt idx="428">
                        <c:v>2012-09</c:v>
                      </c:pt>
                      <c:pt idx="429">
                        <c:v>2012-10</c:v>
                      </c:pt>
                      <c:pt idx="430">
                        <c:v>2012-11</c:v>
                      </c:pt>
                      <c:pt idx="431">
                        <c:v>2012-12</c:v>
                      </c:pt>
                      <c:pt idx="432">
                        <c:v>2013-01</c:v>
                      </c:pt>
                      <c:pt idx="433">
                        <c:v>2013-02</c:v>
                      </c:pt>
                      <c:pt idx="434">
                        <c:v>2013-03</c:v>
                      </c:pt>
                      <c:pt idx="435">
                        <c:v>2013-04</c:v>
                      </c:pt>
                      <c:pt idx="436">
                        <c:v>2013-05</c:v>
                      </c:pt>
                      <c:pt idx="437">
                        <c:v>2013-06</c:v>
                      </c:pt>
                      <c:pt idx="438">
                        <c:v>2013-07</c:v>
                      </c:pt>
                      <c:pt idx="439">
                        <c:v>2013-08</c:v>
                      </c:pt>
                      <c:pt idx="440">
                        <c:v>2013-09</c:v>
                      </c:pt>
                      <c:pt idx="441">
                        <c:v>2013-10</c:v>
                      </c:pt>
                      <c:pt idx="442">
                        <c:v>2013-11</c:v>
                      </c:pt>
                      <c:pt idx="443">
                        <c:v>2013-12</c:v>
                      </c:pt>
                      <c:pt idx="444">
                        <c:v>2014-01</c:v>
                      </c:pt>
                      <c:pt idx="445">
                        <c:v>2014-02</c:v>
                      </c:pt>
                      <c:pt idx="446">
                        <c:v>2014-03</c:v>
                      </c:pt>
                      <c:pt idx="447">
                        <c:v>2014-04</c:v>
                      </c:pt>
                      <c:pt idx="448">
                        <c:v>2014-05</c:v>
                      </c:pt>
                      <c:pt idx="449">
                        <c:v>2014-06</c:v>
                      </c:pt>
                      <c:pt idx="450">
                        <c:v>2014-07</c:v>
                      </c:pt>
                      <c:pt idx="451">
                        <c:v>2014-08</c:v>
                      </c:pt>
                      <c:pt idx="452">
                        <c:v>2014-09</c:v>
                      </c:pt>
                      <c:pt idx="453">
                        <c:v>2014-10</c:v>
                      </c:pt>
                      <c:pt idx="454">
                        <c:v>2014-11</c:v>
                      </c:pt>
                      <c:pt idx="455">
                        <c:v>2014-12</c:v>
                      </c:pt>
                      <c:pt idx="456">
                        <c:v>2015-01</c:v>
                      </c:pt>
                      <c:pt idx="457">
                        <c:v>2015-02</c:v>
                      </c:pt>
                      <c:pt idx="458">
                        <c:v>2015-03</c:v>
                      </c:pt>
                      <c:pt idx="459">
                        <c:v>2015-04</c:v>
                      </c:pt>
                      <c:pt idx="460">
                        <c:v>2015-05</c:v>
                      </c:pt>
                      <c:pt idx="461">
                        <c:v>2015-06</c:v>
                      </c:pt>
                      <c:pt idx="462">
                        <c:v>2015-07</c:v>
                      </c:pt>
                      <c:pt idx="463">
                        <c:v>2015-08</c:v>
                      </c:pt>
                      <c:pt idx="464">
                        <c:v>2015-09</c:v>
                      </c:pt>
                      <c:pt idx="465">
                        <c:v>2015-10</c:v>
                      </c:pt>
                      <c:pt idx="466">
                        <c:v>2015-11</c:v>
                      </c:pt>
                      <c:pt idx="467">
                        <c:v>2015-12</c:v>
                      </c:pt>
                      <c:pt idx="468">
                        <c:v>2016-01</c:v>
                      </c:pt>
                      <c:pt idx="469">
                        <c:v>2016-02</c:v>
                      </c:pt>
                      <c:pt idx="470">
                        <c:v>2016-03</c:v>
                      </c:pt>
                      <c:pt idx="471">
                        <c:v>2016-04</c:v>
                      </c:pt>
                      <c:pt idx="472">
                        <c:v>2016-05</c:v>
                      </c:pt>
                      <c:pt idx="473">
                        <c:v>2016-06</c:v>
                      </c:pt>
                      <c:pt idx="474">
                        <c:v>2016-07</c:v>
                      </c:pt>
                      <c:pt idx="475">
                        <c:v>2016-08</c:v>
                      </c:pt>
                      <c:pt idx="476">
                        <c:v>2016-09</c:v>
                      </c:pt>
                      <c:pt idx="477">
                        <c:v>2016-10</c:v>
                      </c:pt>
                      <c:pt idx="478">
                        <c:v>2016-11</c:v>
                      </c:pt>
                      <c:pt idx="479">
                        <c:v>2016-12</c:v>
                      </c:pt>
                      <c:pt idx="480">
                        <c:v>2017-01</c:v>
                      </c:pt>
                      <c:pt idx="481">
                        <c:v>2017-02</c:v>
                      </c:pt>
                      <c:pt idx="482">
                        <c:v>2017-03</c:v>
                      </c:pt>
                      <c:pt idx="483">
                        <c:v>2017-04</c:v>
                      </c:pt>
                      <c:pt idx="484">
                        <c:v>2017-05</c:v>
                      </c:pt>
                      <c:pt idx="485">
                        <c:v>2017-06</c:v>
                      </c:pt>
                      <c:pt idx="486">
                        <c:v>2017-07</c:v>
                      </c:pt>
                      <c:pt idx="487">
                        <c:v>2017-08</c:v>
                      </c:pt>
                      <c:pt idx="488">
                        <c:v>2017-09</c:v>
                      </c:pt>
                      <c:pt idx="489">
                        <c:v>2017-10</c:v>
                      </c:pt>
                      <c:pt idx="490">
                        <c:v>2017-11</c:v>
                      </c:pt>
                      <c:pt idx="491">
                        <c:v>2017-12</c:v>
                      </c:pt>
                      <c:pt idx="492">
                        <c:v>2018-01</c:v>
                      </c:pt>
                      <c:pt idx="493">
                        <c:v>2018-02</c:v>
                      </c:pt>
                      <c:pt idx="494">
                        <c:v>2018-03</c:v>
                      </c:pt>
                      <c:pt idx="495">
                        <c:v>2018-04</c:v>
                      </c:pt>
                      <c:pt idx="496">
                        <c:v>2018-05</c:v>
                      </c:pt>
                      <c:pt idx="497">
                        <c:v>2018-06</c:v>
                      </c:pt>
                      <c:pt idx="498">
                        <c:v>2018-07</c:v>
                      </c:pt>
                      <c:pt idx="499">
                        <c:v>2018-08</c:v>
                      </c:pt>
                      <c:pt idx="500">
                        <c:v>2018-09</c:v>
                      </c:pt>
                      <c:pt idx="501">
                        <c:v>2018-10</c:v>
                      </c:pt>
                      <c:pt idx="502">
                        <c:v>2018-11</c:v>
                      </c:pt>
                      <c:pt idx="503">
                        <c:v>2018-12</c:v>
                      </c:pt>
                      <c:pt idx="504">
                        <c:v>2019-01</c:v>
                      </c:pt>
                      <c:pt idx="505">
                        <c:v>2019-02</c:v>
                      </c:pt>
                      <c:pt idx="506">
                        <c:v>2019-03</c:v>
                      </c:pt>
                      <c:pt idx="507">
                        <c:v>2019-04</c:v>
                      </c:pt>
                      <c:pt idx="508">
                        <c:v>2019-05</c:v>
                      </c:pt>
                      <c:pt idx="509">
                        <c:v>2019-06</c:v>
                      </c:pt>
                      <c:pt idx="510">
                        <c:v>2019-07</c:v>
                      </c:pt>
                      <c:pt idx="511">
                        <c:v>2019-08</c:v>
                      </c:pt>
                      <c:pt idx="512">
                        <c:v>2019-09</c:v>
                      </c:pt>
                      <c:pt idx="513">
                        <c:v>2019-10</c:v>
                      </c:pt>
                      <c:pt idx="514">
                        <c:v>2019-11</c:v>
                      </c:pt>
                      <c:pt idx="515">
                        <c:v>2019-12</c:v>
                      </c:pt>
                      <c:pt idx="516">
                        <c:v>2020-01</c:v>
                      </c:pt>
                      <c:pt idx="517">
                        <c:v>2020-02</c:v>
                      </c:pt>
                      <c:pt idx="518">
                        <c:v>2020-03</c:v>
                      </c:pt>
                      <c:pt idx="519">
                        <c:v>2020-04</c:v>
                      </c:pt>
                      <c:pt idx="520">
                        <c:v>2020-05</c:v>
                      </c:pt>
                      <c:pt idx="521">
                        <c:v>2020-06</c:v>
                      </c:pt>
                      <c:pt idx="522">
                        <c:v>2020-07</c:v>
                      </c:pt>
                      <c:pt idx="523">
                        <c:v>2020-08</c:v>
                      </c:pt>
                      <c:pt idx="524">
                        <c:v>2020-09</c:v>
                      </c:pt>
                      <c:pt idx="525">
                        <c:v>2020-10</c:v>
                      </c:pt>
                      <c:pt idx="526">
                        <c:v>2020-11</c:v>
                      </c:pt>
                      <c:pt idx="527">
                        <c:v>2020-12</c:v>
                      </c:pt>
                      <c:pt idx="528">
                        <c:v>2021-01</c:v>
                      </c:pt>
                      <c:pt idx="529">
                        <c:v>2021-02</c:v>
                      </c:pt>
                      <c:pt idx="530">
                        <c:v>2021-03</c:v>
                      </c:pt>
                      <c:pt idx="531">
                        <c:v>2021-04</c:v>
                      </c:pt>
                      <c:pt idx="532">
                        <c:v>2021-05</c:v>
                      </c:pt>
                      <c:pt idx="533">
                        <c:v>2021-06</c:v>
                      </c:pt>
                      <c:pt idx="534">
                        <c:v>2021-07</c:v>
                      </c:pt>
                      <c:pt idx="535">
                        <c:v>2021-08</c:v>
                      </c:pt>
                      <c:pt idx="536">
                        <c:v>2021-09</c:v>
                      </c:pt>
                      <c:pt idx="537">
                        <c:v>2021-10</c:v>
                      </c:pt>
                      <c:pt idx="538">
                        <c:v>2021-11</c:v>
                      </c:pt>
                      <c:pt idx="539">
                        <c:v>2021-12</c:v>
                      </c:pt>
                      <c:pt idx="540">
                        <c:v>2022-01</c:v>
                      </c:pt>
                      <c:pt idx="541">
                        <c:v>2022-02</c:v>
                      </c:pt>
                      <c:pt idx="542">
                        <c:v>2022-03</c:v>
                      </c:pt>
                      <c:pt idx="543">
                        <c:v>2022-04</c:v>
                      </c:pt>
                      <c:pt idx="544">
                        <c:v>2022-05</c:v>
                      </c:pt>
                      <c:pt idx="545">
                        <c:v>2022-06</c:v>
                      </c:pt>
                      <c:pt idx="546">
                        <c:v>2022-07</c:v>
                      </c:pt>
                      <c:pt idx="547">
                        <c:v>2022-08</c:v>
                      </c:pt>
                      <c:pt idx="548">
                        <c:v>2022-09</c:v>
                      </c:pt>
                      <c:pt idx="549">
                        <c:v>2022-10</c:v>
                      </c:pt>
                      <c:pt idx="550">
                        <c:v>2022-11</c:v>
                      </c:pt>
                      <c:pt idx="551">
                        <c:v>2022-12</c:v>
                      </c:pt>
                      <c:pt idx="552">
                        <c:v>2023-01</c:v>
                      </c:pt>
                      <c:pt idx="553">
                        <c:v>2023-02</c:v>
                      </c:pt>
                      <c:pt idx="554">
                        <c:v>2023-03</c:v>
                      </c:pt>
                      <c:pt idx="555">
                        <c:v>2023-04</c:v>
                      </c:pt>
                      <c:pt idx="556">
                        <c:v>2023-05</c:v>
                      </c:pt>
                      <c:pt idx="557">
                        <c:v>2023-06</c:v>
                      </c:pt>
                      <c:pt idx="558">
                        <c:v>2023-07</c:v>
                      </c:pt>
                      <c:pt idx="559">
                        <c:v>2023-08</c:v>
                      </c:pt>
                      <c:pt idx="560">
                        <c:v>2023-09</c:v>
                      </c:pt>
                      <c:pt idx="561">
                        <c:v>2023-10</c:v>
                      </c:pt>
                      <c:pt idx="562">
                        <c:v>2023-11</c:v>
                      </c:pt>
                      <c:pt idx="563">
                        <c:v>2023-12</c:v>
                      </c:pt>
                      <c:pt idx="564">
                        <c:v>2024-01</c:v>
                      </c:pt>
                      <c:pt idx="565">
                        <c:v>2024-02</c:v>
                      </c:pt>
                      <c:pt idx="566">
                        <c:v>2024-03</c:v>
                      </c:pt>
                      <c:pt idx="567">
                        <c:v>2024-04</c:v>
                      </c:pt>
                      <c:pt idx="568">
                        <c:v>2024-05</c:v>
                      </c:pt>
                      <c:pt idx="569">
                        <c:v>2024-06</c:v>
                      </c:pt>
                      <c:pt idx="570">
                        <c:v>2024-07</c:v>
                      </c:pt>
                      <c:pt idx="571">
                        <c:v>2024-08</c:v>
                      </c:pt>
                    </c:strCache>
                  </c:strRef>
                </c:cat>
                <c:val>
                  <c:numRef>
                    <c:extLst xmlns:c15="http://schemas.microsoft.com/office/drawing/2012/chart">
                      <c:ext xmlns:c15="http://schemas.microsoft.com/office/drawing/2012/chart" uri="{02D57815-91ED-43cb-92C2-25804820EDAC}">
                        <c15:formulaRef>
                          <c15:sqref>'[Basisfile Zinsen.xlsx]Zinsreihen'!$D$2:$D$551</c15:sqref>
                        </c15:formulaRef>
                      </c:ext>
                    </c:extLst>
                    <c:numCache>
                      <c:formatCode>General</c:formatCode>
                      <c:ptCount val="550"/>
                      <c:pt idx="371">
                        <c:v>3.99</c:v>
                      </c:pt>
                      <c:pt idx="372">
                        <c:v>3.72</c:v>
                      </c:pt>
                      <c:pt idx="373">
                        <c:v>3.8</c:v>
                      </c:pt>
                      <c:pt idx="374">
                        <c:v>3.94</c:v>
                      </c:pt>
                      <c:pt idx="375">
                        <c:v>4.13</c:v>
                      </c:pt>
                      <c:pt idx="376">
                        <c:v>4.29</c:v>
                      </c:pt>
                      <c:pt idx="377">
                        <c:v>4.5</c:v>
                      </c:pt>
                      <c:pt idx="378">
                        <c:v>4.28</c:v>
                      </c:pt>
                      <c:pt idx="379">
                        <c:v>3.97</c:v>
                      </c:pt>
                      <c:pt idx="380">
                        <c:v>3.93</c:v>
                      </c:pt>
                      <c:pt idx="381">
                        <c:v>3.81</c:v>
                      </c:pt>
                      <c:pt idx="382">
                        <c:v>2.85</c:v>
                      </c:pt>
                      <c:pt idx="383">
                        <c:v>2.87</c:v>
                      </c:pt>
                      <c:pt idx="384">
                        <c:v>2.73</c:v>
                      </c:pt>
                      <c:pt idx="385">
                        <c:v>2.74</c:v>
                      </c:pt>
                      <c:pt idx="386">
                        <c:v>2.68</c:v>
                      </c:pt>
                      <c:pt idx="387">
                        <c:v>2.65</c:v>
                      </c:pt>
                      <c:pt idx="388">
                        <c:v>2.78</c:v>
                      </c:pt>
                      <c:pt idx="389">
                        <c:v>2.79</c:v>
                      </c:pt>
                      <c:pt idx="390">
                        <c:v>2.67</c:v>
                      </c:pt>
                      <c:pt idx="391">
                        <c:v>2.56</c:v>
                      </c:pt>
                      <c:pt idx="392">
                        <c:v>2.59</c:v>
                      </c:pt>
                      <c:pt idx="393">
                        <c:v>2.64</c:v>
                      </c:pt>
                      <c:pt idx="394">
                        <c:v>2.6</c:v>
                      </c:pt>
                      <c:pt idx="395">
                        <c:v>2.61</c:v>
                      </c:pt>
                      <c:pt idx="396">
                        <c:v>2.58</c:v>
                      </c:pt>
                      <c:pt idx="397">
                        <c:v>2.4700000000000002</c:v>
                      </c:pt>
                      <c:pt idx="398">
                        <c:v>2.5099999999999998</c:v>
                      </c:pt>
                      <c:pt idx="399">
                        <c:v>2.48</c:v>
                      </c:pt>
                      <c:pt idx="400">
                        <c:v>2.2400000000000002</c:v>
                      </c:pt>
                      <c:pt idx="401">
                        <c:v>2.2200000000000002</c:v>
                      </c:pt>
                      <c:pt idx="402">
                        <c:v>2.2200000000000002</c:v>
                      </c:pt>
                      <c:pt idx="403">
                        <c:v>2.04</c:v>
                      </c:pt>
                      <c:pt idx="404">
                        <c:v>2.11</c:v>
                      </c:pt>
                      <c:pt idx="405">
                        <c:v>2.16</c:v>
                      </c:pt>
                      <c:pt idx="406">
                        <c:v>2.19</c:v>
                      </c:pt>
                      <c:pt idx="407">
                        <c:v>2.34</c:v>
                      </c:pt>
                      <c:pt idx="408">
                        <c:v>2.4700000000000002</c:v>
                      </c:pt>
                      <c:pt idx="409">
                        <c:v>2.5099999999999998</c:v>
                      </c:pt>
                      <c:pt idx="410">
                        <c:v>2.6</c:v>
                      </c:pt>
                      <c:pt idx="411">
                        <c:v>2.66</c:v>
                      </c:pt>
                      <c:pt idx="412">
                        <c:v>2.4500000000000002</c:v>
                      </c:pt>
                      <c:pt idx="413">
                        <c:v>2.31</c:v>
                      </c:pt>
                      <c:pt idx="414">
                        <c:v>2.16</c:v>
                      </c:pt>
                      <c:pt idx="415">
                        <c:v>1.94</c:v>
                      </c:pt>
                      <c:pt idx="416">
                        <c:v>1.83</c:v>
                      </c:pt>
                      <c:pt idx="417">
                        <c:v>1.84</c:v>
                      </c:pt>
                      <c:pt idx="418">
                        <c:v>1.73</c:v>
                      </c:pt>
                      <c:pt idx="419">
                        <c:v>1.67</c:v>
                      </c:pt>
                      <c:pt idx="420">
                        <c:v>1.57</c:v>
                      </c:pt>
                      <c:pt idx="421">
                        <c:v>1.53</c:v>
                      </c:pt>
                      <c:pt idx="422">
                        <c:v>1.63</c:v>
                      </c:pt>
                      <c:pt idx="423">
                        <c:v>1.58</c:v>
                      </c:pt>
                      <c:pt idx="424">
                        <c:v>1.46</c:v>
                      </c:pt>
                      <c:pt idx="425">
                        <c:v>1.49</c:v>
                      </c:pt>
                      <c:pt idx="426">
                        <c:v>1.46</c:v>
                      </c:pt>
                      <c:pt idx="427">
                        <c:v>1.45</c:v>
                      </c:pt>
                      <c:pt idx="428">
                        <c:v>1.47</c:v>
                      </c:pt>
                      <c:pt idx="429">
                        <c:v>1.46</c:v>
                      </c:pt>
                      <c:pt idx="430">
                        <c:v>1.46</c:v>
                      </c:pt>
                      <c:pt idx="431">
                        <c:v>1.47</c:v>
                      </c:pt>
                      <c:pt idx="432">
                        <c:v>1.68</c:v>
                      </c:pt>
                      <c:pt idx="433">
                        <c:v>1.63</c:v>
                      </c:pt>
                      <c:pt idx="434">
                        <c:v>1.61</c:v>
                      </c:pt>
                      <c:pt idx="435">
                        <c:v>1.56</c:v>
                      </c:pt>
                      <c:pt idx="436">
                        <c:v>1.66</c:v>
                      </c:pt>
                      <c:pt idx="437">
                        <c:v>1.95</c:v>
                      </c:pt>
                      <c:pt idx="438">
                        <c:v>1.87</c:v>
                      </c:pt>
                      <c:pt idx="439">
                        <c:v>1.97</c:v>
                      </c:pt>
                      <c:pt idx="440">
                        <c:v>1.9</c:v>
                      </c:pt>
                      <c:pt idx="441">
                        <c:v>1.82</c:v>
                      </c:pt>
                      <c:pt idx="442">
                        <c:v>1.75</c:v>
                      </c:pt>
                      <c:pt idx="443">
                        <c:v>1.9</c:v>
                      </c:pt>
                      <c:pt idx="444">
                        <c:v>1.72</c:v>
                      </c:pt>
                      <c:pt idx="445">
                        <c:v>1.66</c:v>
                      </c:pt>
                      <c:pt idx="446">
                        <c:v>1.66</c:v>
                      </c:pt>
                      <c:pt idx="447">
                        <c:v>1.58</c:v>
                      </c:pt>
                      <c:pt idx="448">
                        <c:v>1.5</c:v>
                      </c:pt>
                      <c:pt idx="449">
                        <c:v>1.49</c:v>
                      </c:pt>
                      <c:pt idx="450">
                        <c:v>1.48</c:v>
                      </c:pt>
                      <c:pt idx="451">
                        <c:v>1.43</c:v>
                      </c:pt>
                      <c:pt idx="452">
                        <c:v>1.42</c:v>
                      </c:pt>
                      <c:pt idx="453">
                        <c:v>1.41</c:v>
                      </c:pt>
                      <c:pt idx="454">
                        <c:v>1.37</c:v>
                      </c:pt>
                      <c:pt idx="455">
                        <c:v>1.31</c:v>
                      </c:pt>
                      <c:pt idx="456">
                        <c:v>1.24</c:v>
                      </c:pt>
                      <c:pt idx="457">
                        <c:v>1.31</c:v>
                      </c:pt>
                      <c:pt idx="458">
                        <c:v>1.33</c:v>
                      </c:pt>
                      <c:pt idx="459">
                        <c:v>1.34</c:v>
                      </c:pt>
                      <c:pt idx="460">
                        <c:v>1.34</c:v>
                      </c:pt>
                      <c:pt idx="461">
                        <c:v>1.36</c:v>
                      </c:pt>
                      <c:pt idx="462">
                        <c:v>1.35</c:v>
                      </c:pt>
                      <c:pt idx="463">
                        <c:v>1.32</c:v>
                      </c:pt>
                      <c:pt idx="464">
                        <c:v>1.32</c:v>
                      </c:pt>
                      <c:pt idx="465">
                        <c:v>1.29</c:v>
                      </c:pt>
                      <c:pt idx="466">
                        <c:v>1.26</c:v>
                      </c:pt>
                      <c:pt idx="467">
                        <c:v>1.29</c:v>
                      </c:pt>
                      <c:pt idx="468">
                        <c:v>1.25</c:v>
                      </c:pt>
                      <c:pt idx="469">
                        <c:v>1.22</c:v>
                      </c:pt>
                      <c:pt idx="470">
                        <c:v>1.22</c:v>
                      </c:pt>
                      <c:pt idx="471">
                        <c:v>1.21</c:v>
                      </c:pt>
                      <c:pt idx="472">
                        <c:v>1.2</c:v>
                      </c:pt>
                      <c:pt idx="473">
                        <c:v>1.19</c:v>
                      </c:pt>
                      <c:pt idx="474">
                        <c:v>1.19</c:v>
                      </c:pt>
                      <c:pt idx="475">
                        <c:v>1.19</c:v>
                      </c:pt>
                      <c:pt idx="476">
                        <c:v>1.18</c:v>
                      </c:pt>
                      <c:pt idx="477">
                        <c:v>1.19</c:v>
                      </c:pt>
                      <c:pt idx="478">
                        <c:v>1.22</c:v>
                      </c:pt>
                      <c:pt idx="479">
                        <c:v>1.24</c:v>
                      </c:pt>
                      <c:pt idx="480">
                        <c:v>1.24</c:v>
                      </c:pt>
                      <c:pt idx="481">
                        <c:v>1.21</c:v>
                      </c:pt>
                      <c:pt idx="482">
                        <c:v>1.21</c:v>
                      </c:pt>
                      <c:pt idx="483">
                        <c:v>1.19</c:v>
                      </c:pt>
                      <c:pt idx="484">
                        <c:v>1.17</c:v>
                      </c:pt>
                      <c:pt idx="485" formatCode="0.00">
                        <c:v>1.17853846</c:v>
                      </c:pt>
                      <c:pt idx="486" formatCode="0.00">
                        <c:v>1.2137076899999999</c:v>
                      </c:pt>
                      <c:pt idx="487" formatCode="0.00">
                        <c:v>1.18430769</c:v>
                      </c:pt>
                      <c:pt idx="488" formatCode="0.00">
                        <c:v>1.20307692</c:v>
                      </c:pt>
                      <c:pt idx="489" formatCode="0.00">
                        <c:v>1.1962307700000001</c:v>
                      </c:pt>
                      <c:pt idx="490" formatCode="0.00">
                        <c:v>1.2035384600000001</c:v>
                      </c:pt>
                      <c:pt idx="491" formatCode="0.00">
                        <c:v>1.20889706</c:v>
                      </c:pt>
                      <c:pt idx="492" formatCode="0.00">
                        <c:v>1.31643939</c:v>
                      </c:pt>
                      <c:pt idx="493" formatCode="0.00">
                        <c:v>1.30978788</c:v>
                      </c:pt>
                      <c:pt idx="494" formatCode="0.00">
                        <c:v>1.2571969699999999</c:v>
                      </c:pt>
                      <c:pt idx="495" formatCode="0.00">
                        <c:v>1.2915606099999999</c:v>
                      </c:pt>
                      <c:pt idx="496" formatCode="0.00">
                        <c:v>1.22558462</c:v>
                      </c:pt>
                      <c:pt idx="497" formatCode="0.00">
                        <c:v>1.2195538500000001</c:v>
                      </c:pt>
                      <c:pt idx="498" formatCode="0.00">
                        <c:v>1.22523077</c:v>
                      </c:pt>
                      <c:pt idx="499" formatCode="0.00">
                        <c:v>1.2011538500000001</c:v>
                      </c:pt>
                      <c:pt idx="500" formatCode="0.00">
                        <c:v>1.25218462</c:v>
                      </c:pt>
                      <c:pt idx="501" formatCode="0.00">
                        <c:v>1.2427692299999999</c:v>
                      </c:pt>
                      <c:pt idx="502" formatCode="0.00">
                        <c:v>1.20938462</c:v>
                      </c:pt>
                      <c:pt idx="503" formatCode="0.00">
                        <c:v>1.16943077</c:v>
                      </c:pt>
                      <c:pt idx="504" formatCode="0.00">
                        <c:v>1.15571212</c:v>
                      </c:pt>
                      <c:pt idx="505" formatCode="0.00">
                        <c:v>1.1471212099999999</c:v>
                      </c:pt>
                      <c:pt idx="506" formatCode="0.00">
                        <c:v>1.1132272699999999</c:v>
                      </c:pt>
                      <c:pt idx="507" formatCode="0.00">
                        <c:v>1.12839394</c:v>
                      </c:pt>
                      <c:pt idx="508" formatCode="0.00">
                        <c:v>1.1032089599999999</c:v>
                      </c:pt>
                      <c:pt idx="509" formatCode="0.00">
                        <c:v>1.08916418</c:v>
                      </c:pt>
                      <c:pt idx="510" formatCode="0.00">
                        <c:v>1.0822835799999999</c:v>
                      </c:pt>
                      <c:pt idx="511" formatCode="0.00">
                        <c:v>1.0679696999999999</c:v>
                      </c:pt>
                      <c:pt idx="512" formatCode="0.00">
                        <c:v>1.0768181800000001</c:v>
                      </c:pt>
                      <c:pt idx="513" formatCode="0.00">
                        <c:v>1.09843939</c:v>
                      </c:pt>
                      <c:pt idx="514" formatCode="0.00">
                        <c:v>1.0966212100000001</c:v>
                      </c:pt>
                      <c:pt idx="515" formatCode="0.00">
                        <c:v>1.105</c:v>
                      </c:pt>
                      <c:pt idx="516" formatCode="0.00">
                        <c:v>1.08362687</c:v>
                      </c:pt>
                      <c:pt idx="517" formatCode="0.00">
                        <c:v>1.0708656699999999</c:v>
                      </c:pt>
                      <c:pt idx="518" formatCode="0.00">
                        <c:v>1.1295074599999999</c:v>
                      </c:pt>
                      <c:pt idx="519" formatCode="0.00">
                        <c:v>1.1176417900000002</c:v>
                      </c:pt>
                      <c:pt idx="520" formatCode="0.00">
                        <c:v>1.1069403</c:v>
                      </c:pt>
                      <c:pt idx="521" formatCode="0.00">
                        <c:v>1.11259701</c:v>
                      </c:pt>
                      <c:pt idx="522" formatCode="0.00">
                        <c:v>1.09761194</c:v>
                      </c:pt>
                      <c:pt idx="523" formatCode="0.00">
                        <c:v>1.11004478</c:v>
                      </c:pt>
                      <c:pt idx="524" formatCode="0.00">
                        <c:v>1.0822238799999999</c:v>
                      </c:pt>
                      <c:pt idx="525" formatCode="0.00">
                        <c:v>1.07737313</c:v>
                      </c:pt>
                      <c:pt idx="526" formatCode="0.00">
                        <c:v>1.0786818199999999</c:v>
                      </c:pt>
                      <c:pt idx="527" formatCode="0.00">
                        <c:v>1.0777826100000001</c:v>
                      </c:pt>
                      <c:pt idx="528" formatCode="0.00">
                        <c:v>1.07375362</c:v>
                      </c:pt>
                      <c:pt idx="529" formatCode="0.00">
                        <c:v>1.1090579700000001</c:v>
                      </c:pt>
                      <c:pt idx="530" formatCode="0.00">
                        <c:v>1.0881884099999999</c:v>
                      </c:pt>
                      <c:pt idx="531" formatCode="0.00">
                        <c:v>1.0889855100000001</c:v>
                      </c:pt>
                      <c:pt idx="532" formatCode="0.00">
                        <c:v>1.09007246</c:v>
                      </c:pt>
                      <c:pt idx="533" formatCode="0.00">
                        <c:v>1.08869565</c:v>
                      </c:pt>
                      <c:pt idx="534" formatCode="0.00">
                        <c:v>1.0683623200000001</c:v>
                      </c:pt>
                      <c:pt idx="535" formatCode="0.00">
                        <c:v>1.0622028999999999</c:v>
                      </c:pt>
                      <c:pt idx="536" formatCode="0.00">
                        <c:v>1.0895652199999999</c:v>
                      </c:pt>
                      <c:pt idx="537" formatCode="0.00">
                        <c:v>1.13984058</c:v>
                      </c:pt>
                      <c:pt idx="538" formatCode="0.00">
                        <c:v>1.0880000000000001</c:v>
                      </c:pt>
                      <c:pt idx="539" formatCode="0.00">
                        <c:v>1.10468571</c:v>
                      </c:pt>
                      <c:pt idx="540" formatCode="0.00">
                        <c:v>1.2163285699999999</c:v>
                      </c:pt>
                      <c:pt idx="541" formatCode="0.00">
                        <c:v>1.36665714</c:v>
                      </c:pt>
                      <c:pt idx="542" formatCode="0.00">
                        <c:v>1.66973913</c:v>
                      </c:pt>
                      <c:pt idx="543" formatCode="0.00">
                        <c:v>1.9366087000000001</c:v>
                      </c:pt>
                      <c:pt idx="544" formatCode="0.00">
                        <c:v>1.9852318800000002</c:v>
                      </c:pt>
                      <c:pt idx="545" formatCode="0.00">
                        <c:v>2.4850869599999998</c:v>
                      </c:pt>
                      <c:pt idx="546" formatCode="0.00">
                        <c:v>2.0760735299999999</c:v>
                      </c:pt>
                      <c:pt idx="547" formatCode="0.00">
                        <c:v>2.5048029000000001</c:v>
                      </c:pt>
                      <c:pt idx="548" formatCode="0.00">
                        <c:v>2.9245782600000001</c:v>
                      </c:pt>
                      <c:pt idx="549" formatCode="0.00">
                        <c:v>2.7892391299999999</c:v>
                      </c:pt>
                    </c:numCache>
                  </c:numRef>
                </c:val>
                <c:smooth val="0"/>
                <c:extLst xmlns:c15="http://schemas.microsoft.com/office/drawing/2012/chart">
                  <c:ext xmlns:c16="http://schemas.microsoft.com/office/drawing/2014/chart" uri="{C3380CC4-5D6E-409C-BE32-E72D297353CC}">
                    <c16:uniqueId val="{00000005-A0E1-464A-B3CC-04634B03F635}"/>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'[Basisfile Zinsen.xlsx]Zinsreihen'!$E$1</c15:sqref>
                        </c15:formulaRef>
                      </c:ext>
                    </c:extLst>
                    <c:strCache>
                      <c:ptCount val="1"/>
                      <c:pt idx="0">
                        <c:v>Festhypotheken - 10 Jahre, CHF</c:v>
                      </c:pt>
                    </c:strCache>
                  </c:strRef>
                </c:tx>
                <c:spPr>
                  <a:ln w="15875" cap="rnd">
                    <a:solidFill>
                      <a:schemeClr val="accent4"/>
                    </a:solidFill>
                    <a:round/>
                  </a:ln>
                  <a:effectLst/>
                </c:spPr>
                <c:marker>
                  <c:symbol val="none"/>
                </c:marker>
                <c:cat>
                  <c:strRef>
                    <c:extLst xmlns:c15="http://schemas.microsoft.com/office/drawing/2012/chart">
                      <c:ext xmlns:c15="http://schemas.microsoft.com/office/drawing/2012/chart" uri="{02D57815-91ED-43cb-92C2-25804820EDAC}">
                        <c15:formulaRef>
                          <c15:sqref>'[Basisfile Zinsen.xlsx]Zinsreihen'!$A$2:$A$573</c15:sqref>
                        </c15:formulaRef>
                      </c:ext>
                    </c:extLst>
                    <c:strCache>
                      <c:ptCount val="572"/>
                      <c:pt idx="0">
                        <c:v>1977-01</c:v>
                      </c:pt>
                      <c:pt idx="1">
                        <c:v>1977-02</c:v>
                      </c:pt>
                      <c:pt idx="2">
                        <c:v>1977-03</c:v>
                      </c:pt>
                      <c:pt idx="3">
                        <c:v>1977-04</c:v>
                      </c:pt>
                      <c:pt idx="4">
                        <c:v>1977-05</c:v>
                      </c:pt>
                      <c:pt idx="5">
                        <c:v>1977-06</c:v>
                      </c:pt>
                      <c:pt idx="6">
                        <c:v>1977-07</c:v>
                      </c:pt>
                      <c:pt idx="7">
                        <c:v>1977-08</c:v>
                      </c:pt>
                      <c:pt idx="8">
                        <c:v>1977-09</c:v>
                      </c:pt>
                      <c:pt idx="9">
                        <c:v>1977-10</c:v>
                      </c:pt>
                      <c:pt idx="10">
                        <c:v>1977-11</c:v>
                      </c:pt>
                      <c:pt idx="11">
                        <c:v>1977-12</c:v>
                      </c:pt>
                      <c:pt idx="12">
                        <c:v>1978-01</c:v>
                      </c:pt>
                      <c:pt idx="13">
                        <c:v>1978-02</c:v>
                      </c:pt>
                      <c:pt idx="14">
                        <c:v>1978-03</c:v>
                      </c:pt>
                      <c:pt idx="15">
                        <c:v>1978-04</c:v>
                      </c:pt>
                      <c:pt idx="16">
                        <c:v>1978-05</c:v>
                      </c:pt>
                      <c:pt idx="17">
                        <c:v>1978-06</c:v>
                      </c:pt>
                      <c:pt idx="18">
                        <c:v>1978-07</c:v>
                      </c:pt>
                      <c:pt idx="19">
                        <c:v>1978-08</c:v>
                      </c:pt>
                      <c:pt idx="20">
                        <c:v>1978-09</c:v>
                      </c:pt>
                      <c:pt idx="21">
                        <c:v>1978-10</c:v>
                      </c:pt>
                      <c:pt idx="22">
                        <c:v>1978-11</c:v>
                      </c:pt>
                      <c:pt idx="23">
                        <c:v>1978-12</c:v>
                      </c:pt>
                      <c:pt idx="24">
                        <c:v>1979-01</c:v>
                      </c:pt>
                      <c:pt idx="25">
                        <c:v>1979-02</c:v>
                      </c:pt>
                      <c:pt idx="26">
                        <c:v>1979-03</c:v>
                      </c:pt>
                      <c:pt idx="27">
                        <c:v>1979-04</c:v>
                      </c:pt>
                      <c:pt idx="28">
                        <c:v>1979-05</c:v>
                      </c:pt>
                      <c:pt idx="29">
                        <c:v>1979-06</c:v>
                      </c:pt>
                      <c:pt idx="30">
                        <c:v>1979-07</c:v>
                      </c:pt>
                      <c:pt idx="31">
                        <c:v>1979-08</c:v>
                      </c:pt>
                      <c:pt idx="32">
                        <c:v>1979-09</c:v>
                      </c:pt>
                      <c:pt idx="33">
                        <c:v>1979-10</c:v>
                      </c:pt>
                      <c:pt idx="34">
                        <c:v>1979-11</c:v>
                      </c:pt>
                      <c:pt idx="35">
                        <c:v>1979-12</c:v>
                      </c:pt>
                      <c:pt idx="36">
                        <c:v>1980-01</c:v>
                      </c:pt>
                      <c:pt idx="37">
                        <c:v>1980-02</c:v>
                      </c:pt>
                      <c:pt idx="38">
                        <c:v>1980-03</c:v>
                      </c:pt>
                      <c:pt idx="39">
                        <c:v>1980-04</c:v>
                      </c:pt>
                      <c:pt idx="40">
                        <c:v>1980-05</c:v>
                      </c:pt>
                      <c:pt idx="41">
                        <c:v>1980-06</c:v>
                      </c:pt>
                      <c:pt idx="42">
                        <c:v>1980-07</c:v>
                      </c:pt>
                      <c:pt idx="43">
                        <c:v>1980-08</c:v>
                      </c:pt>
                      <c:pt idx="44">
                        <c:v>1980-09</c:v>
                      </c:pt>
                      <c:pt idx="45">
                        <c:v>1980-10</c:v>
                      </c:pt>
                      <c:pt idx="46">
                        <c:v>1980-11</c:v>
                      </c:pt>
                      <c:pt idx="47">
                        <c:v>1980-12</c:v>
                      </c:pt>
                      <c:pt idx="48">
                        <c:v>1981-01</c:v>
                      </c:pt>
                      <c:pt idx="49">
                        <c:v>1981-02</c:v>
                      </c:pt>
                      <c:pt idx="50">
                        <c:v>1981-03</c:v>
                      </c:pt>
                      <c:pt idx="51">
                        <c:v>1981-04</c:v>
                      </c:pt>
                      <c:pt idx="52">
                        <c:v>1981-05</c:v>
                      </c:pt>
                      <c:pt idx="53">
                        <c:v>1981-06</c:v>
                      </c:pt>
                      <c:pt idx="54">
                        <c:v>1981-07</c:v>
                      </c:pt>
                      <c:pt idx="55">
                        <c:v>1981-08</c:v>
                      </c:pt>
                      <c:pt idx="56">
                        <c:v>1981-09</c:v>
                      </c:pt>
                      <c:pt idx="57">
                        <c:v>1981-10</c:v>
                      </c:pt>
                      <c:pt idx="58">
                        <c:v>1981-11</c:v>
                      </c:pt>
                      <c:pt idx="59">
                        <c:v>1981-12</c:v>
                      </c:pt>
                      <c:pt idx="60">
                        <c:v>1982-01</c:v>
                      </c:pt>
                      <c:pt idx="61">
                        <c:v>1982-02</c:v>
                      </c:pt>
                      <c:pt idx="62">
                        <c:v>1982-03</c:v>
                      </c:pt>
                      <c:pt idx="63">
                        <c:v>1982-04</c:v>
                      </c:pt>
                      <c:pt idx="64">
                        <c:v>1982-05</c:v>
                      </c:pt>
                      <c:pt idx="65">
                        <c:v>1982-06</c:v>
                      </c:pt>
                      <c:pt idx="66">
                        <c:v>1982-07</c:v>
                      </c:pt>
                      <c:pt idx="67">
                        <c:v>1982-08</c:v>
                      </c:pt>
                      <c:pt idx="68">
                        <c:v>1982-09</c:v>
                      </c:pt>
                      <c:pt idx="69">
                        <c:v>1982-10</c:v>
                      </c:pt>
                      <c:pt idx="70">
                        <c:v>1982-11</c:v>
                      </c:pt>
                      <c:pt idx="71">
                        <c:v>1982-12</c:v>
                      </c:pt>
                      <c:pt idx="72">
                        <c:v>1983-01</c:v>
                      </c:pt>
                      <c:pt idx="73">
                        <c:v>1983-02</c:v>
                      </c:pt>
                      <c:pt idx="74">
                        <c:v>1983-03</c:v>
                      </c:pt>
                      <c:pt idx="75">
                        <c:v>1983-04</c:v>
                      </c:pt>
                      <c:pt idx="76">
                        <c:v>1983-05</c:v>
                      </c:pt>
                      <c:pt idx="77">
                        <c:v>1983-06</c:v>
                      </c:pt>
                      <c:pt idx="78">
                        <c:v>1983-07</c:v>
                      </c:pt>
                      <c:pt idx="79">
                        <c:v>1983-08</c:v>
                      </c:pt>
                      <c:pt idx="80">
                        <c:v>1983-09</c:v>
                      </c:pt>
                      <c:pt idx="81">
                        <c:v>1983-10</c:v>
                      </c:pt>
                      <c:pt idx="82">
                        <c:v>1983-11</c:v>
                      </c:pt>
                      <c:pt idx="83">
                        <c:v>1983-12</c:v>
                      </c:pt>
                      <c:pt idx="84">
                        <c:v>1984-01</c:v>
                      </c:pt>
                      <c:pt idx="85">
                        <c:v>1984-02</c:v>
                      </c:pt>
                      <c:pt idx="86">
                        <c:v>1984-03</c:v>
                      </c:pt>
                      <c:pt idx="87">
                        <c:v>1984-04</c:v>
                      </c:pt>
                      <c:pt idx="88">
                        <c:v>1984-05</c:v>
                      </c:pt>
                      <c:pt idx="89">
                        <c:v>1984-06</c:v>
                      </c:pt>
                      <c:pt idx="90">
                        <c:v>1984-07</c:v>
                      </c:pt>
                      <c:pt idx="91">
                        <c:v>1984-08</c:v>
                      </c:pt>
                      <c:pt idx="92">
                        <c:v>1984-09</c:v>
                      </c:pt>
                      <c:pt idx="93">
                        <c:v>1984-10</c:v>
                      </c:pt>
                      <c:pt idx="94">
                        <c:v>1984-11</c:v>
                      </c:pt>
                      <c:pt idx="95">
                        <c:v>1984-12</c:v>
                      </c:pt>
                      <c:pt idx="96">
                        <c:v>1985-01</c:v>
                      </c:pt>
                      <c:pt idx="97">
                        <c:v>1985-02</c:v>
                      </c:pt>
                      <c:pt idx="98">
                        <c:v>1985-03</c:v>
                      </c:pt>
                      <c:pt idx="99">
                        <c:v>1985-04</c:v>
                      </c:pt>
                      <c:pt idx="100">
                        <c:v>1985-05</c:v>
                      </c:pt>
                      <c:pt idx="101">
                        <c:v>1985-06</c:v>
                      </c:pt>
                      <c:pt idx="102">
                        <c:v>1985-07</c:v>
                      </c:pt>
                      <c:pt idx="103">
                        <c:v>1985-08</c:v>
                      </c:pt>
                      <c:pt idx="104">
                        <c:v>1985-09</c:v>
                      </c:pt>
                      <c:pt idx="105">
                        <c:v>1985-10</c:v>
                      </c:pt>
                      <c:pt idx="106">
                        <c:v>1985-11</c:v>
                      </c:pt>
                      <c:pt idx="107">
                        <c:v>1985-12</c:v>
                      </c:pt>
                      <c:pt idx="108">
                        <c:v>1986-01</c:v>
                      </c:pt>
                      <c:pt idx="109">
                        <c:v>1986-02</c:v>
                      </c:pt>
                      <c:pt idx="110">
                        <c:v>1986-03</c:v>
                      </c:pt>
                      <c:pt idx="111">
                        <c:v>1986-04</c:v>
                      </c:pt>
                      <c:pt idx="112">
                        <c:v>1986-05</c:v>
                      </c:pt>
                      <c:pt idx="113">
                        <c:v>1986-06</c:v>
                      </c:pt>
                      <c:pt idx="114">
                        <c:v>1986-07</c:v>
                      </c:pt>
                      <c:pt idx="115">
                        <c:v>1986-08</c:v>
                      </c:pt>
                      <c:pt idx="116">
                        <c:v>1986-09</c:v>
                      </c:pt>
                      <c:pt idx="117">
                        <c:v>1986-10</c:v>
                      </c:pt>
                      <c:pt idx="118">
                        <c:v>1986-11</c:v>
                      </c:pt>
                      <c:pt idx="119">
                        <c:v>1986-12</c:v>
                      </c:pt>
                      <c:pt idx="120">
                        <c:v>1987-01</c:v>
                      </c:pt>
                      <c:pt idx="121">
                        <c:v>1987-02</c:v>
                      </c:pt>
                      <c:pt idx="122">
                        <c:v>1987-03</c:v>
                      </c:pt>
                      <c:pt idx="123">
                        <c:v>1987-04</c:v>
                      </c:pt>
                      <c:pt idx="124">
                        <c:v>1987-05</c:v>
                      </c:pt>
                      <c:pt idx="125">
                        <c:v>1987-06</c:v>
                      </c:pt>
                      <c:pt idx="126">
                        <c:v>1987-07</c:v>
                      </c:pt>
                      <c:pt idx="127">
                        <c:v>1987-08</c:v>
                      </c:pt>
                      <c:pt idx="128">
                        <c:v>1987-09</c:v>
                      </c:pt>
                      <c:pt idx="129">
                        <c:v>1987-10</c:v>
                      </c:pt>
                      <c:pt idx="130">
                        <c:v>1987-11</c:v>
                      </c:pt>
                      <c:pt idx="131">
                        <c:v>1987-12</c:v>
                      </c:pt>
                      <c:pt idx="132">
                        <c:v>1988-01</c:v>
                      </c:pt>
                      <c:pt idx="133">
                        <c:v>1988-02</c:v>
                      </c:pt>
                      <c:pt idx="134">
                        <c:v>1988-03</c:v>
                      </c:pt>
                      <c:pt idx="135">
                        <c:v>1988-04</c:v>
                      </c:pt>
                      <c:pt idx="136">
                        <c:v>1988-05</c:v>
                      </c:pt>
                      <c:pt idx="137">
                        <c:v>1988-06</c:v>
                      </c:pt>
                      <c:pt idx="138">
                        <c:v>1988-07</c:v>
                      </c:pt>
                      <c:pt idx="139">
                        <c:v>1988-08</c:v>
                      </c:pt>
                      <c:pt idx="140">
                        <c:v>1988-09</c:v>
                      </c:pt>
                      <c:pt idx="141">
                        <c:v>1988-10</c:v>
                      </c:pt>
                      <c:pt idx="142">
                        <c:v>1988-11</c:v>
                      </c:pt>
                      <c:pt idx="143">
                        <c:v>1988-12</c:v>
                      </c:pt>
                      <c:pt idx="144">
                        <c:v>1989-01</c:v>
                      </c:pt>
                      <c:pt idx="145">
                        <c:v>1989-02</c:v>
                      </c:pt>
                      <c:pt idx="146">
                        <c:v>1989-03</c:v>
                      </c:pt>
                      <c:pt idx="147">
                        <c:v>1989-04</c:v>
                      </c:pt>
                      <c:pt idx="148">
                        <c:v>1989-05</c:v>
                      </c:pt>
                      <c:pt idx="149">
                        <c:v>1989-06</c:v>
                      </c:pt>
                      <c:pt idx="150">
                        <c:v>1989-07</c:v>
                      </c:pt>
                      <c:pt idx="151">
                        <c:v>1989-08</c:v>
                      </c:pt>
                      <c:pt idx="152">
                        <c:v>1989-09</c:v>
                      </c:pt>
                      <c:pt idx="153">
                        <c:v>1989-10</c:v>
                      </c:pt>
                      <c:pt idx="154">
                        <c:v>1989-11</c:v>
                      </c:pt>
                      <c:pt idx="155">
                        <c:v>1989-12</c:v>
                      </c:pt>
                      <c:pt idx="156">
                        <c:v>1990-01</c:v>
                      </c:pt>
                      <c:pt idx="157">
                        <c:v>1990-02</c:v>
                      </c:pt>
                      <c:pt idx="158">
                        <c:v>1990-03</c:v>
                      </c:pt>
                      <c:pt idx="159">
                        <c:v>1990-04</c:v>
                      </c:pt>
                      <c:pt idx="160">
                        <c:v>1990-05</c:v>
                      </c:pt>
                      <c:pt idx="161">
                        <c:v>1990-06</c:v>
                      </c:pt>
                      <c:pt idx="162">
                        <c:v>1990-07</c:v>
                      </c:pt>
                      <c:pt idx="163">
                        <c:v>1990-08</c:v>
                      </c:pt>
                      <c:pt idx="164">
                        <c:v>1990-09</c:v>
                      </c:pt>
                      <c:pt idx="165">
                        <c:v>1990-10</c:v>
                      </c:pt>
                      <c:pt idx="166">
                        <c:v>1990-11</c:v>
                      </c:pt>
                      <c:pt idx="167">
                        <c:v>1990-12</c:v>
                      </c:pt>
                      <c:pt idx="168">
                        <c:v>1991-01</c:v>
                      </c:pt>
                      <c:pt idx="169">
                        <c:v>1991-02</c:v>
                      </c:pt>
                      <c:pt idx="170">
                        <c:v>1991-03</c:v>
                      </c:pt>
                      <c:pt idx="171">
                        <c:v>1991-04</c:v>
                      </c:pt>
                      <c:pt idx="172">
                        <c:v>1991-05</c:v>
                      </c:pt>
                      <c:pt idx="173">
                        <c:v>1991-06</c:v>
                      </c:pt>
                      <c:pt idx="174">
                        <c:v>1991-07</c:v>
                      </c:pt>
                      <c:pt idx="175">
                        <c:v>1991-08</c:v>
                      </c:pt>
                      <c:pt idx="176">
                        <c:v>1991-09</c:v>
                      </c:pt>
                      <c:pt idx="177">
                        <c:v>1991-10</c:v>
                      </c:pt>
                      <c:pt idx="178">
                        <c:v>1991-11</c:v>
                      </c:pt>
                      <c:pt idx="179">
                        <c:v>1991-12</c:v>
                      </c:pt>
                      <c:pt idx="180">
                        <c:v>1992-01</c:v>
                      </c:pt>
                      <c:pt idx="181">
                        <c:v>1992-02</c:v>
                      </c:pt>
                      <c:pt idx="182">
                        <c:v>1992-03</c:v>
                      </c:pt>
                      <c:pt idx="183">
                        <c:v>1992-04</c:v>
                      </c:pt>
                      <c:pt idx="184">
                        <c:v>1992-05</c:v>
                      </c:pt>
                      <c:pt idx="185">
                        <c:v>1992-06</c:v>
                      </c:pt>
                      <c:pt idx="186">
                        <c:v>1992-07</c:v>
                      </c:pt>
                      <c:pt idx="187">
                        <c:v>1992-08</c:v>
                      </c:pt>
                      <c:pt idx="188">
                        <c:v>1992-09</c:v>
                      </c:pt>
                      <c:pt idx="189">
                        <c:v>1992-10</c:v>
                      </c:pt>
                      <c:pt idx="190">
                        <c:v>1992-11</c:v>
                      </c:pt>
                      <c:pt idx="191">
                        <c:v>1992-12</c:v>
                      </c:pt>
                      <c:pt idx="192">
                        <c:v>1993-01</c:v>
                      </c:pt>
                      <c:pt idx="193">
                        <c:v>1993-02</c:v>
                      </c:pt>
                      <c:pt idx="194">
                        <c:v>1993-03</c:v>
                      </c:pt>
                      <c:pt idx="195">
                        <c:v>1993-04</c:v>
                      </c:pt>
                      <c:pt idx="196">
                        <c:v>1993-05</c:v>
                      </c:pt>
                      <c:pt idx="197">
                        <c:v>1993-06</c:v>
                      </c:pt>
                      <c:pt idx="198">
                        <c:v>1993-07</c:v>
                      </c:pt>
                      <c:pt idx="199">
                        <c:v>1993-08</c:v>
                      </c:pt>
                      <c:pt idx="200">
                        <c:v>1993-09</c:v>
                      </c:pt>
                      <c:pt idx="201">
                        <c:v>1993-10</c:v>
                      </c:pt>
                      <c:pt idx="202">
                        <c:v>1993-11</c:v>
                      </c:pt>
                      <c:pt idx="203">
                        <c:v>1993-12</c:v>
                      </c:pt>
                      <c:pt idx="204">
                        <c:v>1994-01</c:v>
                      </c:pt>
                      <c:pt idx="205">
                        <c:v>1994-02</c:v>
                      </c:pt>
                      <c:pt idx="206">
                        <c:v>1994-03</c:v>
                      </c:pt>
                      <c:pt idx="207">
                        <c:v>1994-04</c:v>
                      </c:pt>
                      <c:pt idx="208">
                        <c:v>1994-05</c:v>
                      </c:pt>
                      <c:pt idx="209">
                        <c:v>1994-06</c:v>
                      </c:pt>
                      <c:pt idx="210">
                        <c:v>1994-07</c:v>
                      </c:pt>
                      <c:pt idx="211">
                        <c:v>1994-08</c:v>
                      </c:pt>
                      <c:pt idx="212">
                        <c:v>1994-09</c:v>
                      </c:pt>
                      <c:pt idx="213">
                        <c:v>1994-10</c:v>
                      </c:pt>
                      <c:pt idx="214">
                        <c:v>1994-11</c:v>
                      </c:pt>
                      <c:pt idx="215">
                        <c:v>1994-12</c:v>
                      </c:pt>
                      <c:pt idx="216">
                        <c:v>1995-01</c:v>
                      </c:pt>
                      <c:pt idx="217">
                        <c:v>1995-02</c:v>
                      </c:pt>
                      <c:pt idx="218">
                        <c:v>1995-03</c:v>
                      </c:pt>
                      <c:pt idx="219">
                        <c:v>1995-04</c:v>
                      </c:pt>
                      <c:pt idx="220">
                        <c:v>1995-05</c:v>
                      </c:pt>
                      <c:pt idx="221">
                        <c:v>1995-06</c:v>
                      </c:pt>
                      <c:pt idx="222">
                        <c:v>1995-07</c:v>
                      </c:pt>
                      <c:pt idx="223">
                        <c:v>1995-08</c:v>
                      </c:pt>
                      <c:pt idx="224">
                        <c:v>1995-09</c:v>
                      </c:pt>
                      <c:pt idx="225">
                        <c:v>1995-10</c:v>
                      </c:pt>
                      <c:pt idx="226">
                        <c:v>1995-11</c:v>
                      </c:pt>
                      <c:pt idx="227">
                        <c:v>1995-12</c:v>
                      </c:pt>
                      <c:pt idx="228">
                        <c:v>1996-01</c:v>
                      </c:pt>
                      <c:pt idx="229">
                        <c:v>1996-02</c:v>
                      </c:pt>
                      <c:pt idx="230">
                        <c:v>1996-03</c:v>
                      </c:pt>
                      <c:pt idx="231">
                        <c:v>1996-04</c:v>
                      </c:pt>
                      <c:pt idx="232">
                        <c:v>1996-05</c:v>
                      </c:pt>
                      <c:pt idx="233">
                        <c:v>1996-06</c:v>
                      </c:pt>
                      <c:pt idx="234">
                        <c:v>1996-07</c:v>
                      </c:pt>
                      <c:pt idx="235">
                        <c:v>1996-08</c:v>
                      </c:pt>
                      <c:pt idx="236">
                        <c:v>1996-09</c:v>
                      </c:pt>
                      <c:pt idx="237">
                        <c:v>1996-10</c:v>
                      </c:pt>
                      <c:pt idx="238">
                        <c:v>1996-11</c:v>
                      </c:pt>
                      <c:pt idx="239">
                        <c:v>1996-12</c:v>
                      </c:pt>
                      <c:pt idx="240">
                        <c:v>1997-01</c:v>
                      </c:pt>
                      <c:pt idx="241">
                        <c:v>1997-02</c:v>
                      </c:pt>
                      <c:pt idx="242">
                        <c:v>1997-03</c:v>
                      </c:pt>
                      <c:pt idx="243">
                        <c:v>1997-04</c:v>
                      </c:pt>
                      <c:pt idx="244">
                        <c:v>1997-05</c:v>
                      </c:pt>
                      <c:pt idx="245">
                        <c:v>1997-06</c:v>
                      </c:pt>
                      <c:pt idx="246">
                        <c:v>1997-07</c:v>
                      </c:pt>
                      <c:pt idx="247">
                        <c:v>1997-08</c:v>
                      </c:pt>
                      <c:pt idx="248">
                        <c:v>1997-09</c:v>
                      </c:pt>
                      <c:pt idx="249">
                        <c:v>1997-10</c:v>
                      </c:pt>
                      <c:pt idx="250">
                        <c:v>1997-11</c:v>
                      </c:pt>
                      <c:pt idx="251">
                        <c:v>1997-12</c:v>
                      </c:pt>
                      <c:pt idx="252">
                        <c:v>1998-01</c:v>
                      </c:pt>
                      <c:pt idx="253">
                        <c:v>1998-02</c:v>
                      </c:pt>
                      <c:pt idx="254">
                        <c:v>1998-03</c:v>
                      </c:pt>
                      <c:pt idx="255">
                        <c:v>1998-04</c:v>
                      </c:pt>
                      <c:pt idx="256">
                        <c:v>1998-05</c:v>
                      </c:pt>
                      <c:pt idx="257">
                        <c:v>1998-06</c:v>
                      </c:pt>
                      <c:pt idx="258">
                        <c:v>1998-07</c:v>
                      </c:pt>
                      <c:pt idx="259">
                        <c:v>1998-08</c:v>
                      </c:pt>
                      <c:pt idx="260">
                        <c:v>1998-09</c:v>
                      </c:pt>
                      <c:pt idx="261">
                        <c:v>1998-10</c:v>
                      </c:pt>
                      <c:pt idx="262">
                        <c:v>1998-11</c:v>
                      </c:pt>
                      <c:pt idx="263">
                        <c:v>1998-12</c:v>
                      </c:pt>
                      <c:pt idx="264">
                        <c:v>1999-01</c:v>
                      </c:pt>
                      <c:pt idx="265">
                        <c:v>1999-02</c:v>
                      </c:pt>
                      <c:pt idx="266">
                        <c:v>1999-03</c:v>
                      </c:pt>
                      <c:pt idx="267">
                        <c:v>1999-04</c:v>
                      </c:pt>
                      <c:pt idx="268">
                        <c:v>1999-05</c:v>
                      </c:pt>
                      <c:pt idx="269">
                        <c:v>1999-06</c:v>
                      </c:pt>
                      <c:pt idx="270">
                        <c:v>1999-07</c:v>
                      </c:pt>
                      <c:pt idx="271">
                        <c:v>1999-08</c:v>
                      </c:pt>
                      <c:pt idx="272">
                        <c:v>1999-09</c:v>
                      </c:pt>
                      <c:pt idx="273">
                        <c:v>1999-10</c:v>
                      </c:pt>
                      <c:pt idx="274">
                        <c:v>1999-11</c:v>
                      </c:pt>
                      <c:pt idx="275">
                        <c:v>1999-12</c:v>
                      </c:pt>
                      <c:pt idx="276">
                        <c:v>2000-01</c:v>
                      </c:pt>
                      <c:pt idx="277">
                        <c:v>2000-02</c:v>
                      </c:pt>
                      <c:pt idx="278">
                        <c:v>2000-03</c:v>
                      </c:pt>
                      <c:pt idx="279">
                        <c:v>2000-04</c:v>
                      </c:pt>
                      <c:pt idx="280">
                        <c:v>2000-05</c:v>
                      </c:pt>
                      <c:pt idx="281">
                        <c:v>2000-06</c:v>
                      </c:pt>
                      <c:pt idx="282">
                        <c:v>2000-07</c:v>
                      </c:pt>
                      <c:pt idx="283">
                        <c:v>2000-08</c:v>
                      </c:pt>
                      <c:pt idx="284">
                        <c:v>2000-09</c:v>
                      </c:pt>
                      <c:pt idx="285">
                        <c:v>2000-10</c:v>
                      </c:pt>
                      <c:pt idx="286">
                        <c:v>2000-11</c:v>
                      </c:pt>
                      <c:pt idx="287">
                        <c:v>2000-12</c:v>
                      </c:pt>
                      <c:pt idx="288">
                        <c:v>2001-01</c:v>
                      </c:pt>
                      <c:pt idx="289">
                        <c:v>2001-02</c:v>
                      </c:pt>
                      <c:pt idx="290">
                        <c:v>2001-03</c:v>
                      </c:pt>
                      <c:pt idx="291">
                        <c:v>2001-04</c:v>
                      </c:pt>
                      <c:pt idx="292">
                        <c:v>2001-05</c:v>
                      </c:pt>
                      <c:pt idx="293">
                        <c:v>2001-06</c:v>
                      </c:pt>
                      <c:pt idx="294">
                        <c:v>2001-07</c:v>
                      </c:pt>
                      <c:pt idx="295">
                        <c:v>2001-08</c:v>
                      </c:pt>
                      <c:pt idx="296">
                        <c:v>2001-09</c:v>
                      </c:pt>
                      <c:pt idx="297">
                        <c:v>2001-10</c:v>
                      </c:pt>
                      <c:pt idx="298">
                        <c:v>2001-11</c:v>
                      </c:pt>
                      <c:pt idx="299">
                        <c:v>2001-12</c:v>
                      </c:pt>
                      <c:pt idx="300">
                        <c:v>2002-01</c:v>
                      </c:pt>
                      <c:pt idx="301">
                        <c:v>2002-02</c:v>
                      </c:pt>
                      <c:pt idx="302">
                        <c:v>2002-03</c:v>
                      </c:pt>
                      <c:pt idx="303">
                        <c:v>2002-04</c:v>
                      </c:pt>
                      <c:pt idx="304">
                        <c:v>2002-05</c:v>
                      </c:pt>
                      <c:pt idx="305">
                        <c:v>2002-06</c:v>
                      </c:pt>
                      <c:pt idx="306">
                        <c:v>2002-07</c:v>
                      </c:pt>
                      <c:pt idx="307">
                        <c:v>2002-08</c:v>
                      </c:pt>
                      <c:pt idx="308">
                        <c:v>2002-09</c:v>
                      </c:pt>
                      <c:pt idx="309">
                        <c:v>2002-10</c:v>
                      </c:pt>
                      <c:pt idx="310">
                        <c:v>2002-11</c:v>
                      </c:pt>
                      <c:pt idx="311">
                        <c:v>2002-12</c:v>
                      </c:pt>
                      <c:pt idx="312">
                        <c:v>2003-01</c:v>
                      </c:pt>
                      <c:pt idx="313">
                        <c:v>2003-02</c:v>
                      </c:pt>
                      <c:pt idx="314">
                        <c:v>2003-03</c:v>
                      </c:pt>
                      <c:pt idx="315">
                        <c:v>2003-04</c:v>
                      </c:pt>
                      <c:pt idx="316">
                        <c:v>2003-05</c:v>
                      </c:pt>
                      <c:pt idx="317">
                        <c:v>2003-06</c:v>
                      </c:pt>
                      <c:pt idx="318">
                        <c:v>2003-07</c:v>
                      </c:pt>
                      <c:pt idx="319">
                        <c:v>2003-08</c:v>
                      </c:pt>
                      <c:pt idx="320">
                        <c:v>2003-09</c:v>
                      </c:pt>
                      <c:pt idx="321">
                        <c:v>2003-10</c:v>
                      </c:pt>
                      <c:pt idx="322">
                        <c:v>2003-11</c:v>
                      </c:pt>
                      <c:pt idx="323">
                        <c:v>2003-12</c:v>
                      </c:pt>
                      <c:pt idx="324">
                        <c:v>2004-01</c:v>
                      </c:pt>
                      <c:pt idx="325">
                        <c:v>2004-02</c:v>
                      </c:pt>
                      <c:pt idx="326">
                        <c:v>2004-03</c:v>
                      </c:pt>
                      <c:pt idx="327">
                        <c:v>2004-04</c:v>
                      </c:pt>
                      <c:pt idx="328">
                        <c:v>2004-05</c:v>
                      </c:pt>
                      <c:pt idx="329">
                        <c:v>2004-06</c:v>
                      </c:pt>
                      <c:pt idx="330">
                        <c:v>2004-07</c:v>
                      </c:pt>
                      <c:pt idx="331">
                        <c:v>2004-08</c:v>
                      </c:pt>
                      <c:pt idx="332">
                        <c:v>2004-09</c:v>
                      </c:pt>
                      <c:pt idx="333">
                        <c:v>2004-10</c:v>
                      </c:pt>
                      <c:pt idx="334">
                        <c:v>2004-11</c:v>
                      </c:pt>
                      <c:pt idx="335">
                        <c:v>2004-12</c:v>
                      </c:pt>
                      <c:pt idx="336">
                        <c:v>2005-01</c:v>
                      </c:pt>
                      <c:pt idx="337">
                        <c:v>2005-02</c:v>
                      </c:pt>
                      <c:pt idx="338">
                        <c:v>2005-03</c:v>
                      </c:pt>
                      <c:pt idx="339">
                        <c:v>2005-04</c:v>
                      </c:pt>
                      <c:pt idx="340">
                        <c:v>2005-05</c:v>
                      </c:pt>
                      <c:pt idx="341">
                        <c:v>2005-06</c:v>
                      </c:pt>
                      <c:pt idx="342">
                        <c:v>2005-07</c:v>
                      </c:pt>
                      <c:pt idx="343">
                        <c:v>2005-08</c:v>
                      </c:pt>
                      <c:pt idx="344">
                        <c:v>2005-09</c:v>
                      </c:pt>
                      <c:pt idx="345">
                        <c:v>2005-10</c:v>
                      </c:pt>
                      <c:pt idx="346">
                        <c:v>2005-11</c:v>
                      </c:pt>
                      <c:pt idx="347">
                        <c:v>2005-12</c:v>
                      </c:pt>
                      <c:pt idx="348">
                        <c:v>2006-01</c:v>
                      </c:pt>
                      <c:pt idx="349">
                        <c:v>2006-02</c:v>
                      </c:pt>
                      <c:pt idx="350">
                        <c:v>2006-03</c:v>
                      </c:pt>
                      <c:pt idx="351">
                        <c:v>2006-04</c:v>
                      </c:pt>
                      <c:pt idx="352">
                        <c:v>2006-05</c:v>
                      </c:pt>
                      <c:pt idx="353">
                        <c:v>2006-06</c:v>
                      </c:pt>
                      <c:pt idx="354">
                        <c:v>2006-07</c:v>
                      </c:pt>
                      <c:pt idx="355">
                        <c:v>2006-08</c:v>
                      </c:pt>
                      <c:pt idx="356">
                        <c:v>2006-09</c:v>
                      </c:pt>
                      <c:pt idx="357">
                        <c:v>2006-10</c:v>
                      </c:pt>
                      <c:pt idx="358">
                        <c:v>2006-11</c:v>
                      </c:pt>
                      <c:pt idx="359">
                        <c:v>2006-12</c:v>
                      </c:pt>
                      <c:pt idx="360">
                        <c:v>2007-01</c:v>
                      </c:pt>
                      <c:pt idx="361">
                        <c:v>2007-02</c:v>
                      </c:pt>
                      <c:pt idx="362">
                        <c:v>2007-03</c:v>
                      </c:pt>
                      <c:pt idx="363">
                        <c:v>2007-04</c:v>
                      </c:pt>
                      <c:pt idx="364">
                        <c:v>2007-05</c:v>
                      </c:pt>
                      <c:pt idx="365">
                        <c:v>2007-06</c:v>
                      </c:pt>
                      <c:pt idx="366">
                        <c:v>2007-07</c:v>
                      </c:pt>
                      <c:pt idx="367">
                        <c:v>2007-08</c:v>
                      </c:pt>
                      <c:pt idx="368">
                        <c:v>2007-09</c:v>
                      </c:pt>
                      <c:pt idx="369">
                        <c:v>2007-10</c:v>
                      </c:pt>
                      <c:pt idx="370">
                        <c:v>2007-11</c:v>
                      </c:pt>
                      <c:pt idx="371">
                        <c:v>2007-12</c:v>
                      </c:pt>
                      <c:pt idx="372">
                        <c:v>2008-01</c:v>
                      </c:pt>
                      <c:pt idx="373">
                        <c:v>2008-02</c:v>
                      </c:pt>
                      <c:pt idx="374">
                        <c:v>2008-03</c:v>
                      </c:pt>
                      <c:pt idx="375">
                        <c:v>2008-04</c:v>
                      </c:pt>
                      <c:pt idx="376">
                        <c:v>2008-05</c:v>
                      </c:pt>
                      <c:pt idx="377">
                        <c:v>2008-06</c:v>
                      </c:pt>
                      <c:pt idx="378">
                        <c:v>2008-07</c:v>
                      </c:pt>
                      <c:pt idx="379">
                        <c:v>2008-08</c:v>
                      </c:pt>
                      <c:pt idx="380">
                        <c:v>2008-09</c:v>
                      </c:pt>
                      <c:pt idx="381">
                        <c:v>2008-10</c:v>
                      </c:pt>
                      <c:pt idx="382">
                        <c:v>2008-11</c:v>
                      </c:pt>
                      <c:pt idx="383">
                        <c:v>2008-12</c:v>
                      </c:pt>
                      <c:pt idx="384">
                        <c:v>2009-01</c:v>
                      </c:pt>
                      <c:pt idx="385">
                        <c:v>2009-02</c:v>
                      </c:pt>
                      <c:pt idx="386">
                        <c:v>2009-03</c:v>
                      </c:pt>
                      <c:pt idx="387">
                        <c:v>2009-04</c:v>
                      </c:pt>
                      <c:pt idx="388">
                        <c:v>2009-05</c:v>
                      </c:pt>
                      <c:pt idx="389">
                        <c:v>2009-06</c:v>
                      </c:pt>
                      <c:pt idx="390">
                        <c:v>2009-07</c:v>
                      </c:pt>
                      <c:pt idx="391">
                        <c:v>2009-08</c:v>
                      </c:pt>
                      <c:pt idx="392">
                        <c:v>2009-09</c:v>
                      </c:pt>
                      <c:pt idx="393">
                        <c:v>2009-10</c:v>
                      </c:pt>
                      <c:pt idx="394">
                        <c:v>2009-11</c:v>
                      </c:pt>
                      <c:pt idx="395">
                        <c:v>2009-12</c:v>
                      </c:pt>
                      <c:pt idx="396">
                        <c:v>2010-01</c:v>
                      </c:pt>
                      <c:pt idx="397">
                        <c:v>2010-02</c:v>
                      </c:pt>
                      <c:pt idx="398">
                        <c:v>2010-03</c:v>
                      </c:pt>
                      <c:pt idx="399">
                        <c:v>2010-04</c:v>
                      </c:pt>
                      <c:pt idx="400">
                        <c:v>2010-05</c:v>
                      </c:pt>
                      <c:pt idx="401">
                        <c:v>2010-06</c:v>
                      </c:pt>
                      <c:pt idx="402">
                        <c:v>2010-07</c:v>
                      </c:pt>
                      <c:pt idx="403">
                        <c:v>2010-08</c:v>
                      </c:pt>
                      <c:pt idx="404">
                        <c:v>2010-09</c:v>
                      </c:pt>
                      <c:pt idx="405">
                        <c:v>2010-10</c:v>
                      </c:pt>
                      <c:pt idx="406">
                        <c:v>2010-11</c:v>
                      </c:pt>
                      <c:pt idx="407">
                        <c:v>2010-12</c:v>
                      </c:pt>
                      <c:pt idx="408">
                        <c:v>2011-01</c:v>
                      </c:pt>
                      <c:pt idx="409">
                        <c:v>2011-02</c:v>
                      </c:pt>
                      <c:pt idx="410">
                        <c:v>2011-03</c:v>
                      </c:pt>
                      <c:pt idx="411">
                        <c:v>2011-04</c:v>
                      </c:pt>
                      <c:pt idx="412">
                        <c:v>2011-05</c:v>
                      </c:pt>
                      <c:pt idx="413">
                        <c:v>2011-06</c:v>
                      </c:pt>
                      <c:pt idx="414">
                        <c:v>2011-07</c:v>
                      </c:pt>
                      <c:pt idx="415">
                        <c:v>2011-08</c:v>
                      </c:pt>
                      <c:pt idx="416">
                        <c:v>2011-09</c:v>
                      </c:pt>
                      <c:pt idx="417">
                        <c:v>2011-10</c:v>
                      </c:pt>
                      <c:pt idx="418">
                        <c:v>2011-11</c:v>
                      </c:pt>
                      <c:pt idx="419">
                        <c:v>2011-12</c:v>
                      </c:pt>
                      <c:pt idx="420">
                        <c:v>2012-01</c:v>
                      </c:pt>
                      <c:pt idx="421">
                        <c:v>2012-02</c:v>
                      </c:pt>
                      <c:pt idx="422">
                        <c:v>2012-03</c:v>
                      </c:pt>
                      <c:pt idx="423">
                        <c:v>2012-04</c:v>
                      </c:pt>
                      <c:pt idx="424">
                        <c:v>2012-05</c:v>
                      </c:pt>
                      <c:pt idx="425">
                        <c:v>2012-06</c:v>
                      </c:pt>
                      <c:pt idx="426">
                        <c:v>2012-07</c:v>
                      </c:pt>
                      <c:pt idx="427">
                        <c:v>2012-08</c:v>
                      </c:pt>
                      <c:pt idx="428">
                        <c:v>2012-09</c:v>
                      </c:pt>
                      <c:pt idx="429">
                        <c:v>2012-10</c:v>
                      </c:pt>
                      <c:pt idx="430">
                        <c:v>2012-11</c:v>
                      </c:pt>
                      <c:pt idx="431">
                        <c:v>2012-12</c:v>
                      </c:pt>
                      <c:pt idx="432">
                        <c:v>2013-01</c:v>
                      </c:pt>
                      <c:pt idx="433">
                        <c:v>2013-02</c:v>
                      </c:pt>
                      <c:pt idx="434">
                        <c:v>2013-03</c:v>
                      </c:pt>
                      <c:pt idx="435">
                        <c:v>2013-04</c:v>
                      </c:pt>
                      <c:pt idx="436">
                        <c:v>2013-05</c:v>
                      </c:pt>
                      <c:pt idx="437">
                        <c:v>2013-06</c:v>
                      </c:pt>
                      <c:pt idx="438">
                        <c:v>2013-07</c:v>
                      </c:pt>
                      <c:pt idx="439">
                        <c:v>2013-08</c:v>
                      </c:pt>
                      <c:pt idx="440">
                        <c:v>2013-09</c:v>
                      </c:pt>
                      <c:pt idx="441">
                        <c:v>2013-10</c:v>
                      </c:pt>
                      <c:pt idx="442">
                        <c:v>2013-11</c:v>
                      </c:pt>
                      <c:pt idx="443">
                        <c:v>2013-12</c:v>
                      </c:pt>
                      <c:pt idx="444">
                        <c:v>2014-01</c:v>
                      </c:pt>
                      <c:pt idx="445">
                        <c:v>2014-02</c:v>
                      </c:pt>
                      <c:pt idx="446">
                        <c:v>2014-03</c:v>
                      </c:pt>
                      <c:pt idx="447">
                        <c:v>2014-04</c:v>
                      </c:pt>
                      <c:pt idx="448">
                        <c:v>2014-05</c:v>
                      </c:pt>
                      <c:pt idx="449">
                        <c:v>2014-06</c:v>
                      </c:pt>
                      <c:pt idx="450">
                        <c:v>2014-07</c:v>
                      </c:pt>
                      <c:pt idx="451">
                        <c:v>2014-08</c:v>
                      </c:pt>
                      <c:pt idx="452">
                        <c:v>2014-09</c:v>
                      </c:pt>
                      <c:pt idx="453">
                        <c:v>2014-10</c:v>
                      </c:pt>
                      <c:pt idx="454">
                        <c:v>2014-11</c:v>
                      </c:pt>
                      <c:pt idx="455">
                        <c:v>2014-12</c:v>
                      </c:pt>
                      <c:pt idx="456">
                        <c:v>2015-01</c:v>
                      </c:pt>
                      <c:pt idx="457">
                        <c:v>2015-02</c:v>
                      </c:pt>
                      <c:pt idx="458">
                        <c:v>2015-03</c:v>
                      </c:pt>
                      <c:pt idx="459">
                        <c:v>2015-04</c:v>
                      </c:pt>
                      <c:pt idx="460">
                        <c:v>2015-05</c:v>
                      </c:pt>
                      <c:pt idx="461">
                        <c:v>2015-06</c:v>
                      </c:pt>
                      <c:pt idx="462">
                        <c:v>2015-07</c:v>
                      </c:pt>
                      <c:pt idx="463">
                        <c:v>2015-08</c:v>
                      </c:pt>
                      <c:pt idx="464">
                        <c:v>2015-09</c:v>
                      </c:pt>
                      <c:pt idx="465">
                        <c:v>2015-10</c:v>
                      </c:pt>
                      <c:pt idx="466">
                        <c:v>2015-11</c:v>
                      </c:pt>
                      <c:pt idx="467">
                        <c:v>2015-12</c:v>
                      </c:pt>
                      <c:pt idx="468">
                        <c:v>2016-01</c:v>
                      </c:pt>
                      <c:pt idx="469">
                        <c:v>2016-02</c:v>
                      </c:pt>
                      <c:pt idx="470">
                        <c:v>2016-03</c:v>
                      </c:pt>
                      <c:pt idx="471">
                        <c:v>2016-04</c:v>
                      </c:pt>
                      <c:pt idx="472">
                        <c:v>2016-05</c:v>
                      </c:pt>
                      <c:pt idx="473">
                        <c:v>2016-06</c:v>
                      </c:pt>
                      <c:pt idx="474">
                        <c:v>2016-07</c:v>
                      </c:pt>
                      <c:pt idx="475">
                        <c:v>2016-08</c:v>
                      </c:pt>
                      <c:pt idx="476">
                        <c:v>2016-09</c:v>
                      </c:pt>
                      <c:pt idx="477">
                        <c:v>2016-10</c:v>
                      </c:pt>
                      <c:pt idx="478">
                        <c:v>2016-11</c:v>
                      </c:pt>
                      <c:pt idx="479">
                        <c:v>2016-12</c:v>
                      </c:pt>
                      <c:pt idx="480">
                        <c:v>2017-01</c:v>
                      </c:pt>
                      <c:pt idx="481">
                        <c:v>2017-02</c:v>
                      </c:pt>
                      <c:pt idx="482">
                        <c:v>2017-03</c:v>
                      </c:pt>
                      <c:pt idx="483">
                        <c:v>2017-04</c:v>
                      </c:pt>
                      <c:pt idx="484">
                        <c:v>2017-05</c:v>
                      </c:pt>
                      <c:pt idx="485">
                        <c:v>2017-06</c:v>
                      </c:pt>
                      <c:pt idx="486">
                        <c:v>2017-07</c:v>
                      </c:pt>
                      <c:pt idx="487">
                        <c:v>2017-08</c:v>
                      </c:pt>
                      <c:pt idx="488">
                        <c:v>2017-09</c:v>
                      </c:pt>
                      <c:pt idx="489">
                        <c:v>2017-10</c:v>
                      </c:pt>
                      <c:pt idx="490">
                        <c:v>2017-11</c:v>
                      </c:pt>
                      <c:pt idx="491">
                        <c:v>2017-12</c:v>
                      </c:pt>
                      <c:pt idx="492">
                        <c:v>2018-01</c:v>
                      </c:pt>
                      <c:pt idx="493">
                        <c:v>2018-02</c:v>
                      </c:pt>
                      <c:pt idx="494">
                        <c:v>2018-03</c:v>
                      </c:pt>
                      <c:pt idx="495">
                        <c:v>2018-04</c:v>
                      </c:pt>
                      <c:pt idx="496">
                        <c:v>2018-05</c:v>
                      </c:pt>
                      <c:pt idx="497">
                        <c:v>2018-06</c:v>
                      </c:pt>
                      <c:pt idx="498">
                        <c:v>2018-07</c:v>
                      </c:pt>
                      <c:pt idx="499">
                        <c:v>2018-08</c:v>
                      </c:pt>
                      <c:pt idx="500">
                        <c:v>2018-09</c:v>
                      </c:pt>
                      <c:pt idx="501">
                        <c:v>2018-10</c:v>
                      </c:pt>
                      <c:pt idx="502">
                        <c:v>2018-11</c:v>
                      </c:pt>
                      <c:pt idx="503">
                        <c:v>2018-12</c:v>
                      </c:pt>
                      <c:pt idx="504">
                        <c:v>2019-01</c:v>
                      </c:pt>
                      <c:pt idx="505">
                        <c:v>2019-02</c:v>
                      </c:pt>
                      <c:pt idx="506">
                        <c:v>2019-03</c:v>
                      </c:pt>
                      <c:pt idx="507">
                        <c:v>2019-04</c:v>
                      </c:pt>
                      <c:pt idx="508">
                        <c:v>2019-05</c:v>
                      </c:pt>
                      <c:pt idx="509">
                        <c:v>2019-06</c:v>
                      </c:pt>
                      <c:pt idx="510">
                        <c:v>2019-07</c:v>
                      </c:pt>
                      <c:pt idx="511">
                        <c:v>2019-08</c:v>
                      </c:pt>
                      <c:pt idx="512">
                        <c:v>2019-09</c:v>
                      </c:pt>
                      <c:pt idx="513">
                        <c:v>2019-10</c:v>
                      </c:pt>
                      <c:pt idx="514">
                        <c:v>2019-11</c:v>
                      </c:pt>
                      <c:pt idx="515">
                        <c:v>2019-12</c:v>
                      </c:pt>
                      <c:pt idx="516">
                        <c:v>2020-01</c:v>
                      </c:pt>
                      <c:pt idx="517">
                        <c:v>2020-02</c:v>
                      </c:pt>
                      <c:pt idx="518">
                        <c:v>2020-03</c:v>
                      </c:pt>
                      <c:pt idx="519">
                        <c:v>2020-04</c:v>
                      </c:pt>
                      <c:pt idx="520">
                        <c:v>2020-05</c:v>
                      </c:pt>
                      <c:pt idx="521">
                        <c:v>2020-06</c:v>
                      </c:pt>
                      <c:pt idx="522">
                        <c:v>2020-07</c:v>
                      </c:pt>
                      <c:pt idx="523">
                        <c:v>2020-08</c:v>
                      </c:pt>
                      <c:pt idx="524">
                        <c:v>2020-09</c:v>
                      </c:pt>
                      <c:pt idx="525">
                        <c:v>2020-10</c:v>
                      </c:pt>
                      <c:pt idx="526">
                        <c:v>2020-11</c:v>
                      </c:pt>
                      <c:pt idx="527">
                        <c:v>2020-12</c:v>
                      </c:pt>
                      <c:pt idx="528">
                        <c:v>2021-01</c:v>
                      </c:pt>
                      <c:pt idx="529">
                        <c:v>2021-02</c:v>
                      </c:pt>
                      <c:pt idx="530">
                        <c:v>2021-03</c:v>
                      </c:pt>
                      <c:pt idx="531">
                        <c:v>2021-04</c:v>
                      </c:pt>
                      <c:pt idx="532">
                        <c:v>2021-05</c:v>
                      </c:pt>
                      <c:pt idx="533">
                        <c:v>2021-06</c:v>
                      </c:pt>
                      <c:pt idx="534">
                        <c:v>2021-07</c:v>
                      </c:pt>
                      <c:pt idx="535">
                        <c:v>2021-08</c:v>
                      </c:pt>
                      <c:pt idx="536">
                        <c:v>2021-09</c:v>
                      </c:pt>
                      <c:pt idx="537">
                        <c:v>2021-10</c:v>
                      </c:pt>
                      <c:pt idx="538">
                        <c:v>2021-11</c:v>
                      </c:pt>
                      <c:pt idx="539">
                        <c:v>2021-12</c:v>
                      </c:pt>
                      <c:pt idx="540">
                        <c:v>2022-01</c:v>
                      </c:pt>
                      <c:pt idx="541">
                        <c:v>2022-02</c:v>
                      </c:pt>
                      <c:pt idx="542">
                        <c:v>2022-03</c:v>
                      </c:pt>
                      <c:pt idx="543">
                        <c:v>2022-04</c:v>
                      </c:pt>
                      <c:pt idx="544">
                        <c:v>2022-05</c:v>
                      </c:pt>
                      <c:pt idx="545">
                        <c:v>2022-06</c:v>
                      </c:pt>
                      <c:pt idx="546">
                        <c:v>2022-07</c:v>
                      </c:pt>
                      <c:pt idx="547">
                        <c:v>2022-08</c:v>
                      </c:pt>
                      <c:pt idx="548">
                        <c:v>2022-09</c:v>
                      </c:pt>
                      <c:pt idx="549">
                        <c:v>2022-10</c:v>
                      </c:pt>
                      <c:pt idx="550">
                        <c:v>2022-11</c:v>
                      </c:pt>
                      <c:pt idx="551">
                        <c:v>2022-12</c:v>
                      </c:pt>
                      <c:pt idx="552">
                        <c:v>2023-01</c:v>
                      </c:pt>
                      <c:pt idx="553">
                        <c:v>2023-02</c:v>
                      </c:pt>
                      <c:pt idx="554">
                        <c:v>2023-03</c:v>
                      </c:pt>
                      <c:pt idx="555">
                        <c:v>2023-04</c:v>
                      </c:pt>
                      <c:pt idx="556">
                        <c:v>2023-05</c:v>
                      </c:pt>
                      <c:pt idx="557">
                        <c:v>2023-06</c:v>
                      </c:pt>
                      <c:pt idx="558">
                        <c:v>2023-07</c:v>
                      </c:pt>
                      <c:pt idx="559">
                        <c:v>2023-08</c:v>
                      </c:pt>
                      <c:pt idx="560">
                        <c:v>2023-09</c:v>
                      </c:pt>
                      <c:pt idx="561">
                        <c:v>2023-10</c:v>
                      </c:pt>
                      <c:pt idx="562">
                        <c:v>2023-11</c:v>
                      </c:pt>
                      <c:pt idx="563">
                        <c:v>2023-12</c:v>
                      </c:pt>
                      <c:pt idx="564">
                        <c:v>2024-01</c:v>
                      </c:pt>
                      <c:pt idx="565">
                        <c:v>2024-02</c:v>
                      </c:pt>
                      <c:pt idx="566">
                        <c:v>2024-03</c:v>
                      </c:pt>
                      <c:pt idx="567">
                        <c:v>2024-04</c:v>
                      </c:pt>
                      <c:pt idx="568">
                        <c:v>2024-05</c:v>
                      </c:pt>
                      <c:pt idx="569">
                        <c:v>2024-06</c:v>
                      </c:pt>
                      <c:pt idx="570">
                        <c:v>2024-07</c:v>
                      </c:pt>
                      <c:pt idx="571">
                        <c:v>2024-08</c:v>
                      </c:pt>
                    </c:strCache>
                  </c:strRef>
                </c:cat>
                <c:val>
                  <c:numRef>
                    <c:extLst xmlns:c15="http://schemas.microsoft.com/office/drawing/2012/chart">
                      <c:ext xmlns:c15="http://schemas.microsoft.com/office/drawing/2012/chart" uri="{02D57815-91ED-43cb-92C2-25804820EDAC}">
                        <c15:formulaRef>
                          <c15:sqref>'[Basisfile Zinsen.xlsx]Zinsreihen'!$E$2:$E$551</c15:sqref>
                        </c15:formulaRef>
                      </c:ext>
                    </c:extLst>
                    <c:numCache>
                      <c:formatCode>General</c:formatCode>
                      <c:ptCount val="550"/>
                      <c:pt idx="371">
                        <c:v>4.3</c:v>
                      </c:pt>
                      <c:pt idx="372">
                        <c:v>4.17</c:v>
                      </c:pt>
                      <c:pt idx="373">
                        <c:v>4.2699999999999996</c:v>
                      </c:pt>
                      <c:pt idx="374">
                        <c:v>4.34</c:v>
                      </c:pt>
                      <c:pt idx="375">
                        <c:v>4.4800000000000004</c:v>
                      </c:pt>
                      <c:pt idx="376">
                        <c:v>4.57</c:v>
                      </c:pt>
                      <c:pt idx="377">
                        <c:v>4.7</c:v>
                      </c:pt>
                      <c:pt idx="378">
                        <c:v>4.5199999999999996</c:v>
                      </c:pt>
                      <c:pt idx="379">
                        <c:v>4.29</c:v>
                      </c:pt>
                      <c:pt idx="380">
                        <c:v>4.33</c:v>
                      </c:pt>
                      <c:pt idx="381">
                        <c:v>4.3</c:v>
                      </c:pt>
                      <c:pt idx="382">
                        <c:v>3.48</c:v>
                      </c:pt>
                      <c:pt idx="383">
                        <c:v>3.54</c:v>
                      </c:pt>
                      <c:pt idx="384">
                        <c:v>3.47</c:v>
                      </c:pt>
                      <c:pt idx="385">
                        <c:v>3.5</c:v>
                      </c:pt>
                      <c:pt idx="386">
                        <c:v>3.49</c:v>
                      </c:pt>
                      <c:pt idx="387">
                        <c:v>3.4</c:v>
                      </c:pt>
                      <c:pt idx="388">
                        <c:v>3.71</c:v>
                      </c:pt>
                      <c:pt idx="389">
                        <c:v>3.67</c:v>
                      </c:pt>
                      <c:pt idx="390">
                        <c:v>3.53</c:v>
                      </c:pt>
                      <c:pt idx="391">
                        <c:v>3.43</c:v>
                      </c:pt>
                      <c:pt idx="392">
                        <c:v>3.47</c:v>
                      </c:pt>
                      <c:pt idx="393">
                        <c:v>3.49</c:v>
                      </c:pt>
                      <c:pt idx="394">
                        <c:v>3.41</c:v>
                      </c:pt>
                      <c:pt idx="395">
                        <c:v>3.43</c:v>
                      </c:pt>
                      <c:pt idx="396">
                        <c:v>3.38</c:v>
                      </c:pt>
                      <c:pt idx="397">
                        <c:v>3.31</c:v>
                      </c:pt>
                      <c:pt idx="398">
                        <c:v>3.3</c:v>
                      </c:pt>
                      <c:pt idx="399">
                        <c:v>3.23</c:v>
                      </c:pt>
                      <c:pt idx="400">
                        <c:v>3</c:v>
                      </c:pt>
                      <c:pt idx="401">
                        <c:v>2.93</c:v>
                      </c:pt>
                      <c:pt idx="402">
                        <c:v>2.94</c:v>
                      </c:pt>
                      <c:pt idx="403">
                        <c:v>2.67</c:v>
                      </c:pt>
                      <c:pt idx="404">
                        <c:v>2.77</c:v>
                      </c:pt>
                      <c:pt idx="405">
                        <c:v>2.86</c:v>
                      </c:pt>
                      <c:pt idx="406">
                        <c:v>2.98</c:v>
                      </c:pt>
                      <c:pt idx="407">
                        <c:v>3.13</c:v>
                      </c:pt>
                      <c:pt idx="408">
                        <c:v>3.24</c:v>
                      </c:pt>
                      <c:pt idx="409">
                        <c:v>3.26</c:v>
                      </c:pt>
                      <c:pt idx="410">
                        <c:v>3.32</c:v>
                      </c:pt>
                      <c:pt idx="411">
                        <c:v>3.39</c:v>
                      </c:pt>
                      <c:pt idx="412">
                        <c:v>3.2</c:v>
                      </c:pt>
                      <c:pt idx="413">
                        <c:v>3.12</c:v>
                      </c:pt>
                      <c:pt idx="414">
                        <c:v>2.94</c:v>
                      </c:pt>
                      <c:pt idx="415">
                        <c:v>2.7</c:v>
                      </c:pt>
                      <c:pt idx="416">
                        <c:v>2.5499999999999998</c:v>
                      </c:pt>
                      <c:pt idx="417">
                        <c:v>2.61</c:v>
                      </c:pt>
                      <c:pt idx="418">
                        <c:v>2.5</c:v>
                      </c:pt>
                      <c:pt idx="419">
                        <c:v>2.39</c:v>
                      </c:pt>
                      <c:pt idx="420">
                        <c:v>2.2799999999999998</c:v>
                      </c:pt>
                      <c:pt idx="421">
                        <c:v>2.2200000000000002</c:v>
                      </c:pt>
                      <c:pt idx="422">
                        <c:v>2.29</c:v>
                      </c:pt>
                      <c:pt idx="423">
                        <c:v>2.23</c:v>
                      </c:pt>
                      <c:pt idx="424">
                        <c:v>2.0699999999999998</c:v>
                      </c:pt>
                      <c:pt idx="425">
                        <c:v>2.13</c:v>
                      </c:pt>
                      <c:pt idx="426">
                        <c:v>2.1</c:v>
                      </c:pt>
                      <c:pt idx="427">
                        <c:v>2.09</c:v>
                      </c:pt>
                      <c:pt idx="428">
                        <c:v>2.11</c:v>
                      </c:pt>
                      <c:pt idx="429">
                        <c:v>2.09</c:v>
                      </c:pt>
                      <c:pt idx="430">
                        <c:v>2.09</c:v>
                      </c:pt>
                      <c:pt idx="431">
                        <c:v>2.11</c:v>
                      </c:pt>
                      <c:pt idx="432">
                        <c:v>2.37</c:v>
                      </c:pt>
                      <c:pt idx="433">
                        <c:v>2.34</c:v>
                      </c:pt>
                      <c:pt idx="434">
                        <c:v>2.33</c:v>
                      </c:pt>
                      <c:pt idx="435">
                        <c:v>2.25</c:v>
                      </c:pt>
                      <c:pt idx="436">
                        <c:v>2.4</c:v>
                      </c:pt>
                      <c:pt idx="437">
                        <c:v>2.73</c:v>
                      </c:pt>
                      <c:pt idx="438">
                        <c:v>2.69</c:v>
                      </c:pt>
                      <c:pt idx="439">
                        <c:v>2.83</c:v>
                      </c:pt>
                      <c:pt idx="440">
                        <c:v>2.75</c:v>
                      </c:pt>
                      <c:pt idx="441">
                        <c:v>2.68</c:v>
                      </c:pt>
                      <c:pt idx="442">
                        <c:v>2.65</c:v>
                      </c:pt>
                      <c:pt idx="443">
                        <c:v>2.83</c:v>
                      </c:pt>
                      <c:pt idx="444">
                        <c:v>2.62</c:v>
                      </c:pt>
                      <c:pt idx="445">
                        <c:v>2.54</c:v>
                      </c:pt>
                      <c:pt idx="446">
                        <c:v>2.5099999999999998</c:v>
                      </c:pt>
                      <c:pt idx="447">
                        <c:v>2.41</c:v>
                      </c:pt>
                      <c:pt idx="448">
                        <c:v>2.29</c:v>
                      </c:pt>
                      <c:pt idx="449">
                        <c:v>2.25</c:v>
                      </c:pt>
                      <c:pt idx="450">
                        <c:v>2.2000000000000002</c:v>
                      </c:pt>
                      <c:pt idx="451">
                        <c:v>2.0699999999999998</c:v>
                      </c:pt>
                      <c:pt idx="452">
                        <c:v>2.0699999999999998</c:v>
                      </c:pt>
                      <c:pt idx="453">
                        <c:v>2.0299999999999998</c:v>
                      </c:pt>
                      <c:pt idx="454">
                        <c:v>1.92</c:v>
                      </c:pt>
                      <c:pt idx="455">
                        <c:v>1.79</c:v>
                      </c:pt>
                      <c:pt idx="456">
                        <c:v>1.67</c:v>
                      </c:pt>
                      <c:pt idx="457">
                        <c:v>1.86</c:v>
                      </c:pt>
                      <c:pt idx="458">
                        <c:v>1.91</c:v>
                      </c:pt>
                      <c:pt idx="459">
                        <c:v>1.92</c:v>
                      </c:pt>
                      <c:pt idx="460">
                        <c:v>1.97</c:v>
                      </c:pt>
                      <c:pt idx="461">
                        <c:v>2.0699999999999998</c:v>
                      </c:pt>
                      <c:pt idx="462">
                        <c:v>2.0099999999999998</c:v>
                      </c:pt>
                      <c:pt idx="463">
                        <c:v>1.95</c:v>
                      </c:pt>
                      <c:pt idx="464">
                        <c:v>1.95</c:v>
                      </c:pt>
                      <c:pt idx="465">
                        <c:v>1.87</c:v>
                      </c:pt>
                      <c:pt idx="466">
                        <c:v>1.84</c:v>
                      </c:pt>
                      <c:pt idx="467">
                        <c:v>1.92</c:v>
                      </c:pt>
                      <c:pt idx="468">
                        <c:v>1.8</c:v>
                      </c:pt>
                      <c:pt idx="469">
                        <c:v>1.71</c:v>
                      </c:pt>
                      <c:pt idx="470">
                        <c:v>1.67</c:v>
                      </c:pt>
                      <c:pt idx="471">
                        <c:v>1.67</c:v>
                      </c:pt>
                      <c:pt idx="472">
                        <c:v>1.65</c:v>
                      </c:pt>
                      <c:pt idx="473">
                        <c:v>1.58</c:v>
                      </c:pt>
                      <c:pt idx="474">
                        <c:v>1.54</c:v>
                      </c:pt>
                      <c:pt idx="475">
                        <c:v>1.53</c:v>
                      </c:pt>
                      <c:pt idx="476">
                        <c:v>1.52</c:v>
                      </c:pt>
                      <c:pt idx="477">
                        <c:v>1.56</c:v>
                      </c:pt>
                      <c:pt idx="478">
                        <c:v>1.68</c:v>
                      </c:pt>
                      <c:pt idx="479">
                        <c:v>1.74</c:v>
                      </c:pt>
                      <c:pt idx="480">
                        <c:v>1.75</c:v>
                      </c:pt>
                      <c:pt idx="481">
                        <c:v>1.67</c:v>
                      </c:pt>
                      <c:pt idx="482">
                        <c:v>1.69</c:v>
                      </c:pt>
                      <c:pt idx="483">
                        <c:v>1.66</c:v>
                      </c:pt>
                      <c:pt idx="484">
                        <c:v>1.63</c:v>
                      </c:pt>
                      <c:pt idx="485" formatCode="0.00">
                        <c:v>1.6419344300000001</c:v>
                      </c:pt>
                      <c:pt idx="486" formatCode="0.00">
                        <c:v>1.6999180300000001</c:v>
                      </c:pt>
                      <c:pt idx="487" formatCode="0.00">
                        <c:v>1.6072950799999999</c:v>
                      </c:pt>
                      <c:pt idx="488" formatCode="0.00">
                        <c:v>1.6559836099999998</c:v>
                      </c:pt>
                      <c:pt idx="489" formatCode="0.00">
                        <c:v>1.6357213100000001</c:v>
                      </c:pt>
                      <c:pt idx="490" formatCode="0.00">
                        <c:v>1.62844262</c:v>
                      </c:pt>
                      <c:pt idx="491" formatCode="0.00">
                        <c:v>1.6242656300000002</c:v>
                      </c:pt>
                      <c:pt idx="492" formatCode="0.00">
                        <c:v>1.7675156300000001</c:v>
                      </c:pt>
                      <c:pt idx="493" formatCode="0.00">
                        <c:v>1.7963281300000002</c:v>
                      </c:pt>
                      <c:pt idx="494" formatCode="0.00">
                        <c:v>1.72159375</c:v>
                      </c:pt>
                      <c:pt idx="495" formatCode="0.00">
                        <c:v>1.77725</c:v>
                      </c:pt>
                      <c:pt idx="496" formatCode="0.00">
                        <c:v>1.7214920599999999</c:v>
                      </c:pt>
                      <c:pt idx="497" formatCode="0.00">
                        <c:v>1.7132380999999999</c:v>
                      </c:pt>
                      <c:pt idx="498" formatCode="0.00">
                        <c:v>1.7366874999999999</c:v>
                      </c:pt>
                      <c:pt idx="499" formatCode="0.00">
                        <c:v>1.6971562499999999</c:v>
                      </c:pt>
                      <c:pt idx="500" formatCode="0.00">
                        <c:v>1.77889063</c:v>
                      </c:pt>
                      <c:pt idx="501" formatCode="0.00">
                        <c:v>1.7680624999999999</c:v>
                      </c:pt>
                      <c:pt idx="502" formatCode="0.00">
                        <c:v>1.7133906300000001</c:v>
                      </c:pt>
                      <c:pt idx="503" formatCode="0.00">
                        <c:v>1.6310781300000001</c:v>
                      </c:pt>
                      <c:pt idx="504" formatCode="0.00">
                        <c:v>1.5827538499999998</c:v>
                      </c:pt>
                      <c:pt idx="505" formatCode="0.00">
                        <c:v>1.5391692300000002</c:v>
                      </c:pt>
                      <c:pt idx="506" formatCode="0.00">
                        <c:v>1.4080153799999999</c:v>
                      </c:pt>
                      <c:pt idx="507" formatCode="0.00">
                        <c:v>1.4278769199999999</c:v>
                      </c:pt>
                      <c:pt idx="508" formatCode="0.00">
                        <c:v>1.3451846199999999</c:v>
                      </c:pt>
                      <c:pt idx="509" formatCode="0.00">
                        <c:v>1.2886307699999999</c:v>
                      </c:pt>
                      <c:pt idx="510" formatCode="0.00">
                        <c:v>1.2514000000000001</c:v>
                      </c:pt>
                      <c:pt idx="511" formatCode="0.00">
                        <c:v>1.19873846</c:v>
                      </c:pt>
                      <c:pt idx="512" formatCode="0.00">
                        <c:v>1.2191230799999999</c:v>
                      </c:pt>
                      <c:pt idx="513" formatCode="0.00">
                        <c:v>1.27586154</c:v>
                      </c:pt>
                      <c:pt idx="514" formatCode="0.00">
                        <c:v>1.26272308</c:v>
                      </c:pt>
                      <c:pt idx="515" formatCode="0.00">
                        <c:v>1.29126154</c:v>
                      </c:pt>
                      <c:pt idx="516" formatCode="0.00">
                        <c:v>1.22754545</c:v>
                      </c:pt>
                      <c:pt idx="517" formatCode="0.00">
                        <c:v>1.19756061</c:v>
                      </c:pt>
                      <c:pt idx="518" formatCode="0.00">
                        <c:v>1.3498030299999999</c:v>
                      </c:pt>
                      <c:pt idx="519" formatCode="0.00">
                        <c:v>1.3182121200000001</c:v>
                      </c:pt>
                      <c:pt idx="520" formatCode="0.00">
                        <c:v>1.28684848</c:v>
                      </c:pt>
                      <c:pt idx="521" formatCode="0.00">
                        <c:v>1.29654545</c:v>
                      </c:pt>
                      <c:pt idx="522" formatCode="0.00">
                        <c:v>1.2546470599999999</c:v>
                      </c:pt>
                      <c:pt idx="523" formatCode="0.00">
                        <c:v>1.29351471</c:v>
                      </c:pt>
                      <c:pt idx="524" formatCode="0.00">
                        <c:v>1.23370588</c:v>
                      </c:pt>
                      <c:pt idx="525" formatCode="0.00">
                        <c:v>1.2276323499999999</c:v>
                      </c:pt>
                      <c:pt idx="526" formatCode="0.00">
                        <c:v>1.2495692300000001</c:v>
                      </c:pt>
                      <c:pt idx="527" formatCode="0.00">
                        <c:v>1.24632353</c:v>
                      </c:pt>
                      <c:pt idx="528" formatCode="0.00">
                        <c:v>1.2476029399999999</c:v>
                      </c:pt>
                      <c:pt idx="529" formatCode="0.00">
                        <c:v>1.38655072</c:v>
                      </c:pt>
                      <c:pt idx="530" formatCode="0.00">
                        <c:v>1.36823188</c:v>
                      </c:pt>
                      <c:pt idx="531" formatCode="0.00">
                        <c:v>1.3693913</c:v>
                      </c:pt>
                      <c:pt idx="532" formatCode="0.00">
                        <c:v>1.36811594</c:v>
                      </c:pt>
                      <c:pt idx="533" formatCode="0.00">
                        <c:v>1.35491304</c:v>
                      </c:pt>
                      <c:pt idx="534" formatCode="0.00">
                        <c:v>1.2867681200000001</c:v>
                      </c:pt>
                      <c:pt idx="535" formatCode="0.00">
                        <c:v>1.27036232</c:v>
                      </c:pt>
                      <c:pt idx="536" formatCode="0.00">
                        <c:v>1.36704348</c:v>
                      </c:pt>
                      <c:pt idx="537" formatCode="0.00">
                        <c:v>1.4466087000000001</c:v>
                      </c:pt>
                      <c:pt idx="538" formatCode="0.00">
                        <c:v>1.3718115899999999</c:v>
                      </c:pt>
                      <c:pt idx="539" formatCode="0.00">
                        <c:v>1.38932857</c:v>
                      </c:pt>
                      <c:pt idx="540" formatCode="0.00">
                        <c:v>1.5459571400000001</c:v>
                      </c:pt>
                      <c:pt idx="541" formatCode="0.00">
                        <c:v>1.7246142900000001</c:v>
                      </c:pt>
                      <c:pt idx="542" formatCode="0.00">
                        <c:v>2.0800144899999999</c:v>
                      </c:pt>
                      <c:pt idx="543" formatCode="0.00">
                        <c:v>2.4157681200000001</c:v>
                      </c:pt>
                      <c:pt idx="544" formatCode="0.00">
                        <c:v>2.50231884</c:v>
                      </c:pt>
                      <c:pt idx="545" formatCode="0.00">
                        <c:v>3.0059420299999999</c:v>
                      </c:pt>
                      <c:pt idx="546" formatCode="0.00">
                        <c:v>2.5577647099999998</c:v>
                      </c:pt>
                      <c:pt idx="547" formatCode="0.00">
                        <c:v>2.8867449299999999</c:v>
                      </c:pt>
                      <c:pt idx="548" formatCode="0.00">
                        <c:v>3.2881565199999998</c:v>
                      </c:pt>
                      <c:pt idx="549" formatCode="0.00">
                        <c:v>3.1851173900000003</c:v>
                      </c:pt>
                    </c:numCache>
                  </c:numRef>
                </c:val>
                <c:smooth val="0"/>
                <c:extLst xmlns:c15="http://schemas.microsoft.com/office/drawing/2012/chart">
                  <c:ext xmlns:c16="http://schemas.microsoft.com/office/drawing/2014/chart" uri="{C3380CC4-5D6E-409C-BE32-E72D297353CC}">
                    <c16:uniqueId val="{00000006-A0E1-464A-B3CC-04634B03F635}"/>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'[Basisfile Zinsen.xlsx]Zinsreihen'!$F$1</c15:sqref>
                        </c15:formulaRef>
                      </c:ext>
                    </c:extLst>
                    <c:strCache>
                      <c:ptCount val="1"/>
                      <c:pt idx="0">
                        <c:v>Geldmarkt Hypotheken, 3 Jahre Rahmen, CHF</c:v>
                      </c:pt>
                    </c:strCache>
                  </c:strRef>
                </c:tx>
                <c:spPr>
                  <a:ln w="15875" cap="rnd">
                    <a:solidFill>
                      <a:schemeClr val="accent5"/>
                    </a:solidFill>
                    <a:round/>
                  </a:ln>
                  <a:effectLst/>
                </c:spPr>
                <c:marker>
                  <c:symbol val="none"/>
                </c:marker>
                <c:cat>
                  <c:strRef>
                    <c:extLst xmlns:c15="http://schemas.microsoft.com/office/drawing/2012/chart">
                      <c:ext xmlns:c15="http://schemas.microsoft.com/office/drawing/2012/chart" uri="{02D57815-91ED-43cb-92C2-25804820EDAC}">
                        <c15:formulaRef>
                          <c15:sqref>'[Basisfile Zinsen.xlsx]Zinsreihen'!$A$2:$A$573</c15:sqref>
                        </c15:formulaRef>
                      </c:ext>
                    </c:extLst>
                    <c:strCache>
                      <c:ptCount val="572"/>
                      <c:pt idx="0">
                        <c:v>1977-01</c:v>
                      </c:pt>
                      <c:pt idx="1">
                        <c:v>1977-02</c:v>
                      </c:pt>
                      <c:pt idx="2">
                        <c:v>1977-03</c:v>
                      </c:pt>
                      <c:pt idx="3">
                        <c:v>1977-04</c:v>
                      </c:pt>
                      <c:pt idx="4">
                        <c:v>1977-05</c:v>
                      </c:pt>
                      <c:pt idx="5">
                        <c:v>1977-06</c:v>
                      </c:pt>
                      <c:pt idx="6">
                        <c:v>1977-07</c:v>
                      </c:pt>
                      <c:pt idx="7">
                        <c:v>1977-08</c:v>
                      </c:pt>
                      <c:pt idx="8">
                        <c:v>1977-09</c:v>
                      </c:pt>
                      <c:pt idx="9">
                        <c:v>1977-10</c:v>
                      </c:pt>
                      <c:pt idx="10">
                        <c:v>1977-11</c:v>
                      </c:pt>
                      <c:pt idx="11">
                        <c:v>1977-12</c:v>
                      </c:pt>
                      <c:pt idx="12">
                        <c:v>1978-01</c:v>
                      </c:pt>
                      <c:pt idx="13">
                        <c:v>1978-02</c:v>
                      </c:pt>
                      <c:pt idx="14">
                        <c:v>1978-03</c:v>
                      </c:pt>
                      <c:pt idx="15">
                        <c:v>1978-04</c:v>
                      </c:pt>
                      <c:pt idx="16">
                        <c:v>1978-05</c:v>
                      </c:pt>
                      <c:pt idx="17">
                        <c:v>1978-06</c:v>
                      </c:pt>
                      <c:pt idx="18">
                        <c:v>1978-07</c:v>
                      </c:pt>
                      <c:pt idx="19">
                        <c:v>1978-08</c:v>
                      </c:pt>
                      <c:pt idx="20">
                        <c:v>1978-09</c:v>
                      </c:pt>
                      <c:pt idx="21">
                        <c:v>1978-10</c:v>
                      </c:pt>
                      <c:pt idx="22">
                        <c:v>1978-11</c:v>
                      </c:pt>
                      <c:pt idx="23">
                        <c:v>1978-12</c:v>
                      </c:pt>
                      <c:pt idx="24">
                        <c:v>1979-01</c:v>
                      </c:pt>
                      <c:pt idx="25">
                        <c:v>1979-02</c:v>
                      </c:pt>
                      <c:pt idx="26">
                        <c:v>1979-03</c:v>
                      </c:pt>
                      <c:pt idx="27">
                        <c:v>1979-04</c:v>
                      </c:pt>
                      <c:pt idx="28">
                        <c:v>1979-05</c:v>
                      </c:pt>
                      <c:pt idx="29">
                        <c:v>1979-06</c:v>
                      </c:pt>
                      <c:pt idx="30">
                        <c:v>1979-07</c:v>
                      </c:pt>
                      <c:pt idx="31">
                        <c:v>1979-08</c:v>
                      </c:pt>
                      <c:pt idx="32">
                        <c:v>1979-09</c:v>
                      </c:pt>
                      <c:pt idx="33">
                        <c:v>1979-10</c:v>
                      </c:pt>
                      <c:pt idx="34">
                        <c:v>1979-11</c:v>
                      </c:pt>
                      <c:pt idx="35">
                        <c:v>1979-12</c:v>
                      </c:pt>
                      <c:pt idx="36">
                        <c:v>1980-01</c:v>
                      </c:pt>
                      <c:pt idx="37">
                        <c:v>1980-02</c:v>
                      </c:pt>
                      <c:pt idx="38">
                        <c:v>1980-03</c:v>
                      </c:pt>
                      <c:pt idx="39">
                        <c:v>1980-04</c:v>
                      </c:pt>
                      <c:pt idx="40">
                        <c:v>1980-05</c:v>
                      </c:pt>
                      <c:pt idx="41">
                        <c:v>1980-06</c:v>
                      </c:pt>
                      <c:pt idx="42">
                        <c:v>1980-07</c:v>
                      </c:pt>
                      <c:pt idx="43">
                        <c:v>1980-08</c:v>
                      </c:pt>
                      <c:pt idx="44">
                        <c:v>1980-09</c:v>
                      </c:pt>
                      <c:pt idx="45">
                        <c:v>1980-10</c:v>
                      </c:pt>
                      <c:pt idx="46">
                        <c:v>1980-11</c:v>
                      </c:pt>
                      <c:pt idx="47">
                        <c:v>1980-12</c:v>
                      </c:pt>
                      <c:pt idx="48">
                        <c:v>1981-01</c:v>
                      </c:pt>
                      <c:pt idx="49">
                        <c:v>1981-02</c:v>
                      </c:pt>
                      <c:pt idx="50">
                        <c:v>1981-03</c:v>
                      </c:pt>
                      <c:pt idx="51">
                        <c:v>1981-04</c:v>
                      </c:pt>
                      <c:pt idx="52">
                        <c:v>1981-05</c:v>
                      </c:pt>
                      <c:pt idx="53">
                        <c:v>1981-06</c:v>
                      </c:pt>
                      <c:pt idx="54">
                        <c:v>1981-07</c:v>
                      </c:pt>
                      <c:pt idx="55">
                        <c:v>1981-08</c:v>
                      </c:pt>
                      <c:pt idx="56">
                        <c:v>1981-09</c:v>
                      </c:pt>
                      <c:pt idx="57">
                        <c:v>1981-10</c:v>
                      </c:pt>
                      <c:pt idx="58">
                        <c:v>1981-11</c:v>
                      </c:pt>
                      <c:pt idx="59">
                        <c:v>1981-12</c:v>
                      </c:pt>
                      <c:pt idx="60">
                        <c:v>1982-01</c:v>
                      </c:pt>
                      <c:pt idx="61">
                        <c:v>1982-02</c:v>
                      </c:pt>
                      <c:pt idx="62">
                        <c:v>1982-03</c:v>
                      </c:pt>
                      <c:pt idx="63">
                        <c:v>1982-04</c:v>
                      </c:pt>
                      <c:pt idx="64">
                        <c:v>1982-05</c:v>
                      </c:pt>
                      <c:pt idx="65">
                        <c:v>1982-06</c:v>
                      </c:pt>
                      <c:pt idx="66">
                        <c:v>1982-07</c:v>
                      </c:pt>
                      <c:pt idx="67">
                        <c:v>1982-08</c:v>
                      </c:pt>
                      <c:pt idx="68">
                        <c:v>1982-09</c:v>
                      </c:pt>
                      <c:pt idx="69">
                        <c:v>1982-10</c:v>
                      </c:pt>
                      <c:pt idx="70">
                        <c:v>1982-11</c:v>
                      </c:pt>
                      <c:pt idx="71">
                        <c:v>1982-12</c:v>
                      </c:pt>
                      <c:pt idx="72">
                        <c:v>1983-01</c:v>
                      </c:pt>
                      <c:pt idx="73">
                        <c:v>1983-02</c:v>
                      </c:pt>
                      <c:pt idx="74">
                        <c:v>1983-03</c:v>
                      </c:pt>
                      <c:pt idx="75">
                        <c:v>1983-04</c:v>
                      </c:pt>
                      <c:pt idx="76">
                        <c:v>1983-05</c:v>
                      </c:pt>
                      <c:pt idx="77">
                        <c:v>1983-06</c:v>
                      </c:pt>
                      <c:pt idx="78">
                        <c:v>1983-07</c:v>
                      </c:pt>
                      <c:pt idx="79">
                        <c:v>1983-08</c:v>
                      </c:pt>
                      <c:pt idx="80">
                        <c:v>1983-09</c:v>
                      </c:pt>
                      <c:pt idx="81">
                        <c:v>1983-10</c:v>
                      </c:pt>
                      <c:pt idx="82">
                        <c:v>1983-11</c:v>
                      </c:pt>
                      <c:pt idx="83">
                        <c:v>1983-12</c:v>
                      </c:pt>
                      <c:pt idx="84">
                        <c:v>1984-01</c:v>
                      </c:pt>
                      <c:pt idx="85">
                        <c:v>1984-02</c:v>
                      </c:pt>
                      <c:pt idx="86">
                        <c:v>1984-03</c:v>
                      </c:pt>
                      <c:pt idx="87">
                        <c:v>1984-04</c:v>
                      </c:pt>
                      <c:pt idx="88">
                        <c:v>1984-05</c:v>
                      </c:pt>
                      <c:pt idx="89">
                        <c:v>1984-06</c:v>
                      </c:pt>
                      <c:pt idx="90">
                        <c:v>1984-07</c:v>
                      </c:pt>
                      <c:pt idx="91">
                        <c:v>1984-08</c:v>
                      </c:pt>
                      <c:pt idx="92">
                        <c:v>1984-09</c:v>
                      </c:pt>
                      <c:pt idx="93">
                        <c:v>1984-10</c:v>
                      </c:pt>
                      <c:pt idx="94">
                        <c:v>1984-11</c:v>
                      </c:pt>
                      <c:pt idx="95">
                        <c:v>1984-12</c:v>
                      </c:pt>
                      <c:pt idx="96">
                        <c:v>1985-01</c:v>
                      </c:pt>
                      <c:pt idx="97">
                        <c:v>1985-02</c:v>
                      </c:pt>
                      <c:pt idx="98">
                        <c:v>1985-03</c:v>
                      </c:pt>
                      <c:pt idx="99">
                        <c:v>1985-04</c:v>
                      </c:pt>
                      <c:pt idx="100">
                        <c:v>1985-05</c:v>
                      </c:pt>
                      <c:pt idx="101">
                        <c:v>1985-06</c:v>
                      </c:pt>
                      <c:pt idx="102">
                        <c:v>1985-07</c:v>
                      </c:pt>
                      <c:pt idx="103">
                        <c:v>1985-08</c:v>
                      </c:pt>
                      <c:pt idx="104">
                        <c:v>1985-09</c:v>
                      </c:pt>
                      <c:pt idx="105">
                        <c:v>1985-10</c:v>
                      </c:pt>
                      <c:pt idx="106">
                        <c:v>1985-11</c:v>
                      </c:pt>
                      <c:pt idx="107">
                        <c:v>1985-12</c:v>
                      </c:pt>
                      <c:pt idx="108">
                        <c:v>1986-01</c:v>
                      </c:pt>
                      <c:pt idx="109">
                        <c:v>1986-02</c:v>
                      </c:pt>
                      <c:pt idx="110">
                        <c:v>1986-03</c:v>
                      </c:pt>
                      <c:pt idx="111">
                        <c:v>1986-04</c:v>
                      </c:pt>
                      <c:pt idx="112">
                        <c:v>1986-05</c:v>
                      </c:pt>
                      <c:pt idx="113">
                        <c:v>1986-06</c:v>
                      </c:pt>
                      <c:pt idx="114">
                        <c:v>1986-07</c:v>
                      </c:pt>
                      <c:pt idx="115">
                        <c:v>1986-08</c:v>
                      </c:pt>
                      <c:pt idx="116">
                        <c:v>1986-09</c:v>
                      </c:pt>
                      <c:pt idx="117">
                        <c:v>1986-10</c:v>
                      </c:pt>
                      <c:pt idx="118">
                        <c:v>1986-11</c:v>
                      </c:pt>
                      <c:pt idx="119">
                        <c:v>1986-12</c:v>
                      </c:pt>
                      <c:pt idx="120">
                        <c:v>1987-01</c:v>
                      </c:pt>
                      <c:pt idx="121">
                        <c:v>1987-02</c:v>
                      </c:pt>
                      <c:pt idx="122">
                        <c:v>1987-03</c:v>
                      </c:pt>
                      <c:pt idx="123">
                        <c:v>1987-04</c:v>
                      </c:pt>
                      <c:pt idx="124">
                        <c:v>1987-05</c:v>
                      </c:pt>
                      <c:pt idx="125">
                        <c:v>1987-06</c:v>
                      </c:pt>
                      <c:pt idx="126">
                        <c:v>1987-07</c:v>
                      </c:pt>
                      <c:pt idx="127">
                        <c:v>1987-08</c:v>
                      </c:pt>
                      <c:pt idx="128">
                        <c:v>1987-09</c:v>
                      </c:pt>
                      <c:pt idx="129">
                        <c:v>1987-10</c:v>
                      </c:pt>
                      <c:pt idx="130">
                        <c:v>1987-11</c:v>
                      </c:pt>
                      <c:pt idx="131">
                        <c:v>1987-12</c:v>
                      </c:pt>
                      <c:pt idx="132">
                        <c:v>1988-01</c:v>
                      </c:pt>
                      <c:pt idx="133">
                        <c:v>1988-02</c:v>
                      </c:pt>
                      <c:pt idx="134">
                        <c:v>1988-03</c:v>
                      </c:pt>
                      <c:pt idx="135">
                        <c:v>1988-04</c:v>
                      </c:pt>
                      <c:pt idx="136">
                        <c:v>1988-05</c:v>
                      </c:pt>
                      <c:pt idx="137">
                        <c:v>1988-06</c:v>
                      </c:pt>
                      <c:pt idx="138">
                        <c:v>1988-07</c:v>
                      </c:pt>
                      <c:pt idx="139">
                        <c:v>1988-08</c:v>
                      </c:pt>
                      <c:pt idx="140">
                        <c:v>1988-09</c:v>
                      </c:pt>
                      <c:pt idx="141">
                        <c:v>1988-10</c:v>
                      </c:pt>
                      <c:pt idx="142">
                        <c:v>1988-11</c:v>
                      </c:pt>
                      <c:pt idx="143">
                        <c:v>1988-12</c:v>
                      </c:pt>
                      <c:pt idx="144">
                        <c:v>1989-01</c:v>
                      </c:pt>
                      <c:pt idx="145">
                        <c:v>1989-02</c:v>
                      </c:pt>
                      <c:pt idx="146">
                        <c:v>1989-03</c:v>
                      </c:pt>
                      <c:pt idx="147">
                        <c:v>1989-04</c:v>
                      </c:pt>
                      <c:pt idx="148">
                        <c:v>1989-05</c:v>
                      </c:pt>
                      <c:pt idx="149">
                        <c:v>1989-06</c:v>
                      </c:pt>
                      <c:pt idx="150">
                        <c:v>1989-07</c:v>
                      </c:pt>
                      <c:pt idx="151">
                        <c:v>1989-08</c:v>
                      </c:pt>
                      <c:pt idx="152">
                        <c:v>1989-09</c:v>
                      </c:pt>
                      <c:pt idx="153">
                        <c:v>1989-10</c:v>
                      </c:pt>
                      <c:pt idx="154">
                        <c:v>1989-11</c:v>
                      </c:pt>
                      <c:pt idx="155">
                        <c:v>1989-12</c:v>
                      </c:pt>
                      <c:pt idx="156">
                        <c:v>1990-01</c:v>
                      </c:pt>
                      <c:pt idx="157">
                        <c:v>1990-02</c:v>
                      </c:pt>
                      <c:pt idx="158">
                        <c:v>1990-03</c:v>
                      </c:pt>
                      <c:pt idx="159">
                        <c:v>1990-04</c:v>
                      </c:pt>
                      <c:pt idx="160">
                        <c:v>1990-05</c:v>
                      </c:pt>
                      <c:pt idx="161">
                        <c:v>1990-06</c:v>
                      </c:pt>
                      <c:pt idx="162">
                        <c:v>1990-07</c:v>
                      </c:pt>
                      <c:pt idx="163">
                        <c:v>1990-08</c:v>
                      </c:pt>
                      <c:pt idx="164">
                        <c:v>1990-09</c:v>
                      </c:pt>
                      <c:pt idx="165">
                        <c:v>1990-10</c:v>
                      </c:pt>
                      <c:pt idx="166">
                        <c:v>1990-11</c:v>
                      </c:pt>
                      <c:pt idx="167">
                        <c:v>1990-12</c:v>
                      </c:pt>
                      <c:pt idx="168">
                        <c:v>1991-01</c:v>
                      </c:pt>
                      <c:pt idx="169">
                        <c:v>1991-02</c:v>
                      </c:pt>
                      <c:pt idx="170">
                        <c:v>1991-03</c:v>
                      </c:pt>
                      <c:pt idx="171">
                        <c:v>1991-04</c:v>
                      </c:pt>
                      <c:pt idx="172">
                        <c:v>1991-05</c:v>
                      </c:pt>
                      <c:pt idx="173">
                        <c:v>1991-06</c:v>
                      </c:pt>
                      <c:pt idx="174">
                        <c:v>1991-07</c:v>
                      </c:pt>
                      <c:pt idx="175">
                        <c:v>1991-08</c:v>
                      </c:pt>
                      <c:pt idx="176">
                        <c:v>1991-09</c:v>
                      </c:pt>
                      <c:pt idx="177">
                        <c:v>1991-10</c:v>
                      </c:pt>
                      <c:pt idx="178">
                        <c:v>1991-11</c:v>
                      </c:pt>
                      <c:pt idx="179">
                        <c:v>1991-12</c:v>
                      </c:pt>
                      <c:pt idx="180">
                        <c:v>1992-01</c:v>
                      </c:pt>
                      <c:pt idx="181">
                        <c:v>1992-02</c:v>
                      </c:pt>
                      <c:pt idx="182">
                        <c:v>1992-03</c:v>
                      </c:pt>
                      <c:pt idx="183">
                        <c:v>1992-04</c:v>
                      </c:pt>
                      <c:pt idx="184">
                        <c:v>1992-05</c:v>
                      </c:pt>
                      <c:pt idx="185">
                        <c:v>1992-06</c:v>
                      </c:pt>
                      <c:pt idx="186">
                        <c:v>1992-07</c:v>
                      </c:pt>
                      <c:pt idx="187">
                        <c:v>1992-08</c:v>
                      </c:pt>
                      <c:pt idx="188">
                        <c:v>1992-09</c:v>
                      </c:pt>
                      <c:pt idx="189">
                        <c:v>1992-10</c:v>
                      </c:pt>
                      <c:pt idx="190">
                        <c:v>1992-11</c:v>
                      </c:pt>
                      <c:pt idx="191">
                        <c:v>1992-12</c:v>
                      </c:pt>
                      <c:pt idx="192">
                        <c:v>1993-01</c:v>
                      </c:pt>
                      <c:pt idx="193">
                        <c:v>1993-02</c:v>
                      </c:pt>
                      <c:pt idx="194">
                        <c:v>1993-03</c:v>
                      </c:pt>
                      <c:pt idx="195">
                        <c:v>1993-04</c:v>
                      </c:pt>
                      <c:pt idx="196">
                        <c:v>1993-05</c:v>
                      </c:pt>
                      <c:pt idx="197">
                        <c:v>1993-06</c:v>
                      </c:pt>
                      <c:pt idx="198">
                        <c:v>1993-07</c:v>
                      </c:pt>
                      <c:pt idx="199">
                        <c:v>1993-08</c:v>
                      </c:pt>
                      <c:pt idx="200">
                        <c:v>1993-09</c:v>
                      </c:pt>
                      <c:pt idx="201">
                        <c:v>1993-10</c:v>
                      </c:pt>
                      <c:pt idx="202">
                        <c:v>1993-11</c:v>
                      </c:pt>
                      <c:pt idx="203">
                        <c:v>1993-12</c:v>
                      </c:pt>
                      <c:pt idx="204">
                        <c:v>1994-01</c:v>
                      </c:pt>
                      <c:pt idx="205">
                        <c:v>1994-02</c:v>
                      </c:pt>
                      <c:pt idx="206">
                        <c:v>1994-03</c:v>
                      </c:pt>
                      <c:pt idx="207">
                        <c:v>1994-04</c:v>
                      </c:pt>
                      <c:pt idx="208">
                        <c:v>1994-05</c:v>
                      </c:pt>
                      <c:pt idx="209">
                        <c:v>1994-06</c:v>
                      </c:pt>
                      <c:pt idx="210">
                        <c:v>1994-07</c:v>
                      </c:pt>
                      <c:pt idx="211">
                        <c:v>1994-08</c:v>
                      </c:pt>
                      <c:pt idx="212">
                        <c:v>1994-09</c:v>
                      </c:pt>
                      <c:pt idx="213">
                        <c:v>1994-10</c:v>
                      </c:pt>
                      <c:pt idx="214">
                        <c:v>1994-11</c:v>
                      </c:pt>
                      <c:pt idx="215">
                        <c:v>1994-12</c:v>
                      </c:pt>
                      <c:pt idx="216">
                        <c:v>1995-01</c:v>
                      </c:pt>
                      <c:pt idx="217">
                        <c:v>1995-02</c:v>
                      </c:pt>
                      <c:pt idx="218">
                        <c:v>1995-03</c:v>
                      </c:pt>
                      <c:pt idx="219">
                        <c:v>1995-04</c:v>
                      </c:pt>
                      <c:pt idx="220">
                        <c:v>1995-05</c:v>
                      </c:pt>
                      <c:pt idx="221">
                        <c:v>1995-06</c:v>
                      </c:pt>
                      <c:pt idx="222">
                        <c:v>1995-07</c:v>
                      </c:pt>
                      <c:pt idx="223">
                        <c:v>1995-08</c:v>
                      </c:pt>
                      <c:pt idx="224">
                        <c:v>1995-09</c:v>
                      </c:pt>
                      <c:pt idx="225">
                        <c:v>1995-10</c:v>
                      </c:pt>
                      <c:pt idx="226">
                        <c:v>1995-11</c:v>
                      </c:pt>
                      <c:pt idx="227">
                        <c:v>1995-12</c:v>
                      </c:pt>
                      <c:pt idx="228">
                        <c:v>1996-01</c:v>
                      </c:pt>
                      <c:pt idx="229">
                        <c:v>1996-02</c:v>
                      </c:pt>
                      <c:pt idx="230">
                        <c:v>1996-03</c:v>
                      </c:pt>
                      <c:pt idx="231">
                        <c:v>1996-04</c:v>
                      </c:pt>
                      <c:pt idx="232">
                        <c:v>1996-05</c:v>
                      </c:pt>
                      <c:pt idx="233">
                        <c:v>1996-06</c:v>
                      </c:pt>
                      <c:pt idx="234">
                        <c:v>1996-07</c:v>
                      </c:pt>
                      <c:pt idx="235">
                        <c:v>1996-08</c:v>
                      </c:pt>
                      <c:pt idx="236">
                        <c:v>1996-09</c:v>
                      </c:pt>
                      <c:pt idx="237">
                        <c:v>1996-10</c:v>
                      </c:pt>
                      <c:pt idx="238">
                        <c:v>1996-11</c:v>
                      </c:pt>
                      <c:pt idx="239">
                        <c:v>1996-12</c:v>
                      </c:pt>
                      <c:pt idx="240">
                        <c:v>1997-01</c:v>
                      </c:pt>
                      <c:pt idx="241">
                        <c:v>1997-02</c:v>
                      </c:pt>
                      <c:pt idx="242">
                        <c:v>1997-03</c:v>
                      </c:pt>
                      <c:pt idx="243">
                        <c:v>1997-04</c:v>
                      </c:pt>
                      <c:pt idx="244">
                        <c:v>1997-05</c:v>
                      </c:pt>
                      <c:pt idx="245">
                        <c:v>1997-06</c:v>
                      </c:pt>
                      <c:pt idx="246">
                        <c:v>1997-07</c:v>
                      </c:pt>
                      <c:pt idx="247">
                        <c:v>1997-08</c:v>
                      </c:pt>
                      <c:pt idx="248">
                        <c:v>1997-09</c:v>
                      </c:pt>
                      <c:pt idx="249">
                        <c:v>1997-10</c:v>
                      </c:pt>
                      <c:pt idx="250">
                        <c:v>1997-11</c:v>
                      </c:pt>
                      <c:pt idx="251">
                        <c:v>1997-12</c:v>
                      </c:pt>
                      <c:pt idx="252">
                        <c:v>1998-01</c:v>
                      </c:pt>
                      <c:pt idx="253">
                        <c:v>1998-02</c:v>
                      </c:pt>
                      <c:pt idx="254">
                        <c:v>1998-03</c:v>
                      </c:pt>
                      <c:pt idx="255">
                        <c:v>1998-04</c:v>
                      </c:pt>
                      <c:pt idx="256">
                        <c:v>1998-05</c:v>
                      </c:pt>
                      <c:pt idx="257">
                        <c:v>1998-06</c:v>
                      </c:pt>
                      <c:pt idx="258">
                        <c:v>1998-07</c:v>
                      </c:pt>
                      <c:pt idx="259">
                        <c:v>1998-08</c:v>
                      </c:pt>
                      <c:pt idx="260">
                        <c:v>1998-09</c:v>
                      </c:pt>
                      <c:pt idx="261">
                        <c:v>1998-10</c:v>
                      </c:pt>
                      <c:pt idx="262">
                        <c:v>1998-11</c:v>
                      </c:pt>
                      <c:pt idx="263">
                        <c:v>1998-12</c:v>
                      </c:pt>
                      <c:pt idx="264">
                        <c:v>1999-01</c:v>
                      </c:pt>
                      <c:pt idx="265">
                        <c:v>1999-02</c:v>
                      </c:pt>
                      <c:pt idx="266">
                        <c:v>1999-03</c:v>
                      </c:pt>
                      <c:pt idx="267">
                        <c:v>1999-04</c:v>
                      </c:pt>
                      <c:pt idx="268">
                        <c:v>1999-05</c:v>
                      </c:pt>
                      <c:pt idx="269">
                        <c:v>1999-06</c:v>
                      </c:pt>
                      <c:pt idx="270">
                        <c:v>1999-07</c:v>
                      </c:pt>
                      <c:pt idx="271">
                        <c:v>1999-08</c:v>
                      </c:pt>
                      <c:pt idx="272">
                        <c:v>1999-09</c:v>
                      </c:pt>
                      <c:pt idx="273">
                        <c:v>1999-10</c:v>
                      </c:pt>
                      <c:pt idx="274">
                        <c:v>1999-11</c:v>
                      </c:pt>
                      <c:pt idx="275">
                        <c:v>1999-12</c:v>
                      </c:pt>
                      <c:pt idx="276">
                        <c:v>2000-01</c:v>
                      </c:pt>
                      <c:pt idx="277">
                        <c:v>2000-02</c:v>
                      </c:pt>
                      <c:pt idx="278">
                        <c:v>2000-03</c:v>
                      </c:pt>
                      <c:pt idx="279">
                        <c:v>2000-04</c:v>
                      </c:pt>
                      <c:pt idx="280">
                        <c:v>2000-05</c:v>
                      </c:pt>
                      <c:pt idx="281">
                        <c:v>2000-06</c:v>
                      </c:pt>
                      <c:pt idx="282">
                        <c:v>2000-07</c:v>
                      </c:pt>
                      <c:pt idx="283">
                        <c:v>2000-08</c:v>
                      </c:pt>
                      <c:pt idx="284">
                        <c:v>2000-09</c:v>
                      </c:pt>
                      <c:pt idx="285">
                        <c:v>2000-10</c:v>
                      </c:pt>
                      <c:pt idx="286">
                        <c:v>2000-11</c:v>
                      </c:pt>
                      <c:pt idx="287">
                        <c:v>2000-12</c:v>
                      </c:pt>
                      <c:pt idx="288">
                        <c:v>2001-01</c:v>
                      </c:pt>
                      <c:pt idx="289">
                        <c:v>2001-02</c:v>
                      </c:pt>
                      <c:pt idx="290">
                        <c:v>2001-03</c:v>
                      </c:pt>
                      <c:pt idx="291">
                        <c:v>2001-04</c:v>
                      </c:pt>
                      <c:pt idx="292">
                        <c:v>2001-05</c:v>
                      </c:pt>
                      <c:pt idx="293">
                        <c:v>2001-06</c:v>
                      </c:pt>
                      <c:pt idx="294">
                        <c:v>2001-07</c:v>
                      </c:pt>
                      <c:pt idx="295">
                        <c:v>2001-08</c:v>
                      </c:pt>
                      <c:pt idx="296">
                        <c:v>2001-09</c:v>
                      </c:pt>
                      <c:pt idx="297">
                        <c:v>2001-10</c:v>
                      </c:pt>
                      <c:pt idx="298">
                        <c:v>2001-11</c:v>
                      </c:pt>
                      <c:pt idx="299">
                        <c:v>2001-12</c:v>
                      </c:pt>
                      <c:pt idx="300">
                        <c:v>2002-01</c:v>
                      </c:pt>
                      <c:pt idx="301">
                        <c:v>2002-02</c:v>
                      </c:pt>
                      <c:pt idx="302">
                        <c:v>2002-03</c:v>
                      </c:pt>
                      <c:pt idx="303">
                        <c:v>2002-04</c:v>
                      </c:pt>
                      <c:pt idx="304">
                        <c:v>2002-05</c:v>
                      </c:pt>
                      <c:pt idx="305">
                        <c:v>2002-06</c:v>
                      </c:pt>
                      <c:pt idx="306">
                        <c:v>2002-07</c:v>
                      </c:pt>
                      <c:pt idx="307">
                        <c:v>2002-08</c:v>
                      </c:pt>
                      <c:pt idx="308">
                        <c:v>2002-09</c:v>
                      </c:pt>
                      <c:pt idx="309">
                        <c:v>2002-10</c:v>
                      </c:pt>
                      <c:pt idx="310">
                        <c:v>2002-11</c:v>
                      </c:pt>
                      <c:pt idx="311">
                        <c:v>2002-12</c:v>
                      </c:pt>
                      <c:pt idx="312">
                        <c:v>2003-01</c:v>
                      </c:pt>
                      <c:pt idx="313">
                        <c:v>2003-02</c:v>
                      </c:pt>
                      <c:pt idx="314">
                        <c:v>2003-03</c:v>
                      </c:pt>
                      <c:pt idx="315">
                        <c:v>2003-04</c:v>
                      </c:pt>
                      <c:pt idx="316">
                        <c:v>2003-05</c:v>
                      </c:pt>
                      <c:pt idx="317">
                        <c:v>2003-06</c:v>
                      </c:pt>
                      <c:pt idx="318">
                        <c:v>2003-07</c:v>
                      </c:pt>
                      <c:pt idx="319">
                        <c:v>2003-08</c:v>
                      </c:pt>
                      <c:pt idx="320">
                        <c:v>2003-09</c:v>
                      </c:pt>
                      <c:pt idx="321">
                        <c:v>2003-10</c:v>
                      </c:pt>
                      <c:pt idx="322">
                        <c:v>2003-11</c:v>
                      </c:pt>
                      <c:pt idx="323">
                        <c:v>2003-12</c:v>
                      </c:pt>
                      <c:pt idx="324">
                        <c:v>2004-01</c:v>
                      </c:pt>
                      <c:pt idx="325">
                        <c:v>2004-02</c:v>
                      </c:pt>
                      <c:pt idx="326">
                        <c:v>2004-03</c:v>
                      </c:pt>
                      <c:pt idx="327">
                        <c:v>2004-04</c:v>
                      </c:pt>
                      <c:pt idx="328">
                        <c:v>2004-05</c:v>
                      </c:pt>
                      <c:pt idx="329">
                        <c:v>2004-06</c:v>
                      </c:pt>
                      <c:pt idx="330">
                        <c:v>2004-07</c:v>
                      </c:pt>
                      <c:pt idx="331">
                        <c:v>2004-08</c:v>
                      </c:pt>
                      <c:pt idx="332">
                        <c:v>2004-09</c:v>
                      </c:pt>
                      <c:pt idx="333">
                        <c:v>2004-10</c:v>
                      </c:pt>
                      <c:pt idx="334">
                        <c:v>2004-11</c:v>
                      </c:pt>
                      <c:pt idx="335">
                        <c:v>2004-12</c:v>
                      </c:pt>
                      <c:pt idx="336">
                        <c:v>2005-01</c:v>
                      </c:pt>
                      <c:pt idx="337">
                        <c:v>2005-02</c:v>
                      </c:pt>
                      <c:pt idx="338">
                        <c:v>2005-03</c:v>
                      </c:pt>
                      <c:pt idx="339">
                        <c:v>2005-04</c:v>
                      </c:pt>
                      <c:pt idx="340">
                        <c:v>2005-05</c:v>
                      </c:pt>
                      <c:pt idx="341">
                        <c:v>2005-06</c:v>
                      </c:pt>
                      <c:pt idx="342">
                        <c:v>2005-07</c:v>
                      </c:pt>
                      <c:pt idx="343">
                        <c:v>2005-08</c:v>
                      </c:pt>
                      <c:pt idx="344">
                        <c:v>2005-09</c:v>
                      </c:pt>
                      <c:pt idx="345">
                        <c:v>2005-10</c:v>
                      </c:pt>
                      <c:pt idx="346">
                        <c:v>2005-11</c:v>
                      </c:pt>
                      <c:pt idx="347">
                        <c:v>2005-12</c:v>
                      </c:pt>
                      <c:pt idx="348">
                        <c:v>2006-01</c:v>
                      </c:pt>
                      <c:pt idx="349">
                        <c:v>2006-02</c:v>
                      </c:pt>
                      <c:pt idx="350">
                        <c:v>2006-03</c:v>
                      </c:pt>
                      <c:pt idx="351">
                        <c:v>2006-04</c:v>
                      </c:pt>
                      <c:pt idx="352">
                        <c:v>2006-05</c:v>
                      </c:pt>
                      <c:pt idx="353">
                        <c:v>2006-06</c:v>
                      </c:pt>
                      <c:pt idx="354">
                        <c:v>2006-07</c:v>
                      </c:pt>
                      <c:pt idx="355">
                        <c:v>2006-08</c:v>
                      </c:pt>
                      <c:pt idx="356">
                        <c:v>2006-09</c:v>
                      </c:pt>
                      <c:pt idx="357">
                        <c:v>2006-10</c:v>
                      </c:pt>
                      <c:pt idx="358">
                        <c:v>2006-11</c:v>
                      </c:pt>
                      <c:pt idx="359">
                        <c:v>2006-12</c:v>
                      </c:pt>
                      <c:pt idx="360">
                        <c:v>2007-01</c:v>
                      </c:pt>
                      <c:pt idx="361">
                        <c:v>2007-02</c:v>
                      </c:pt>
                      <c:pt idx="362">
                        <c:v>2007-03</c:v>
                      </c:pt>
                      <c:pt idx="363">
                        <c:v>2007-04</c:v>
                      </c:pt>
                      <c:pt idx="364">
                        <c:v>2007-05</c:v>
                      </c:pt>
                      <c:pt idx="365">
                        <c:v>2007-06</c:v>
                      </c:pt>
                      <c:pt idx="366">
                        <c:v>2007-07</c:v>
                      </c:pt>
                      <c:pt idx="367">
                        <c:v>2007-08</c:v>
                      </c:pt>
                      <c:pt idx="368">
                        <c:v>2007-09</c:v>
                      </c:pt>
                      <c:pt idx="369">
                        <c:v>2007-10</c:v>
                      </c:pt>
                      <c:pt idx="370">
                        <c:v>2007-11</c:v>
                      </c:pt>
                      <c:pt idx="371">
                        <c:v>2007-12</c:v>
                      </c:pt>
                      <c:pt idx="372">
                        <c:v>2008-01</c:v>
                      </c:pt>
                      <c:pt idx="373">
                        <c:v>2008-02</c:v>
                      </c:pt>
                      <c:pt idx="374">
                        <c:v>2008-03</c:v>
                      </c:pt>
                      <c:pt idx="375">
                        <c:v>2008-04</c:v>
                      </c:pt>
                      <c:pt idx="376">
                        <c:v>2008-05</c:v>
                      </c:pt>
                      <c:pt idx="377">
                        <c:v>2008-06</c:v>
                      </c:pt>
                      <c:pt idx="378">
                        <c:v>2008-07</c:v>
                      </c:pt>
                      <c:pt idx="379">
                        <c:v>2008-08</c:v>
                      </c:pt>
                      <c:pt idx="380">
                        <c:v>2008-09</c:v>
                      </c:pt>
                      <c:pt idx="381">
                        <c:v>2008-10</c:v>
                      </c:pt>
                      <c:pt idx="382">
                        <c:v>2008-11</c:v>
                      </c:pt>
                      <c:pt idx="383">
                        <c:v>2008-12</c:v>
                      </c:pt>
                      <c:pt idx="384">
                        <c:v>2009-01</c:v>
                      </c:pt>
                      <c:pt idx="385">
                        <c:v>2009-02</c:v>
                      </c:pt>
                      <c:pt idx="386">
                        <c:v>2009-03</c:v>
                      </c:pt>
                      <c:pt idx="387">
                        <c:v>2009-04</c:v>
                      </c:pt>
                      <c:pt idx="388">
                        <c:v>2009-05</c:v>
                      </c:pt>
                      <c:pt idx="389">
                        <c:v>2009-06</c:v>
                      </c:pt>
                      <c:pt idx="390">
                        <c:v>2009-07</c:v>
                      </c:pt>
                      <c:pt idx="391">
                        <c:v>2009-08</c:v>
                      </c:pt>
                      <c:pt idx="392">
                        <c:v>2009-09</c:v>
                      </c:pt>
                      <c:pt idx="393">
                        <c:v>2009-10</c:v>
                      </c:pt>
                      <c:pt idx="394">
                        <c:v>2009-11</c:v>
                      </c:pt>
                      <c:pt idx="395">
                        <c:v>2009-12</c:v>
                      </c:pt>
                      <c:pt idx="396">
                        <c:v>2010-01</c:v>
                      </c:pt>
                      <c:pt idx="397">
                        <c:v>2010-02</c:v>
                      </c:pt>
                      <c:pt idx="398">
                        <c:v>2010-03</c:v>
                      </c:pt>
                      <c:pt idx="399">
                        <c:v>2010-04</c:v>
                      </c:pt>
                      <c:pt idx="400">
                        <c:v>2010-05</c:v>
                      </c:pt>
                      <c:pt idx="401">
                        <c:v>2010-06</c:v>
                      </c:pt>
                      <c:pt idx="402">
                        <c:v>2010-07</c:v>
                      </c:pt>
                      <c:pt idx="403">
                        <c:v>2010-08</c:v>
                      </c:pt>
                      <c:pt idx="404">
                        <c:v>2010-09</c:v>
                      </c:pt>
                      <c:pt idx="405">
                        <c:v>2010-10</c:v>
                      </c:pt>
                      <c:pt idx="406">
                        <c:v>2010-11</c:v>
                      </c:pt>
                      <c:pt idx="407">
                        <c:v>2010-12</c:v>
                      </c:pt>
                      <c:pt idx="408">
                        <c:v>2011-01</c:v>
                      </c:pt>
                      <c:pt idx="409">
                        <c:v>2011-02</c:v>
                      </c:pt>
                      <c:pt idx="410">
                        <c:v>2011-03</c:v>
                      </c:pt>
                      <c:pt idx="411">
                        <c:v>2011-04</c:v>
                      </c:pt>
                      <c:pt idx="412">
                        <c:v>2011-05</c:v>
                      </c:pt>
                      <c:pt idx="413">
                        <c:v>2011-06</c:v>
                      </c:pt>
                      <c:pt idx="414">
                        <c:v>2011-07</c:v>
                      </c:pt>
                      <c:pt idx="415">
                        <c:v>2011-08</c:v>
                      </c:pt>
                      <c:pt idx="416">
                        <c:v>2011-09</c:v>
                      </c:pt>
                      <c:pt idx="417">
                        <c:v>2011-10</c:v>
                      </c:pt>
                      <c:pt idx="418">
                        <c:v>2011-11</c:v>
                      </c:pt>
                      <c:pt idx="419">
                        <c:v>2011-12</c:v>
                      </c:pt>
                      <c:pt idx="420">
                        <c:v>2012-01</c:v>
                      </c:pt>
                      <c:pt idx="421">
                        <c:v>2012-02</c:v>
                      </c:pt>
                      <c:pt idx="422">
                        <c:v>2012-03</c:v>
                      </c:pt>
                      <c:pt idx="423">
                        <c:v>2012-04</c:v>
                      </c:pt>
                      <c:pt idx="424">
                        <c:v>2012-05</c:v>
                      </c:pt>
                      <c:pt idx="425">
                        <c:v>2012-06</c:v>
                      </c:pt>
                      <c:pt idx="426">
                        <c:v>2012-07</c:v>
                      </c:pt>
                      <c:pt idx="427">
                        <c:v>2012-08</c:v>
                      </c:pt>
                      <c:pt idx="428">
                        <c:v>2012-09</c:v>
                      </c:pt>
                      <c:pt idx="429">
                        <c:v>2012-10</c:v>
                      </c:pt>
                      <c:pt idx="430">
                        <c:v>2012-11</c:v>
                      </c:pt>
                      <c:pt idx="431">
                        <c:v>2012-12</c:v>
                      </c:pt>
                      <c:pt idx="432">
                        <c:v>2013-01</c:v>
                      </c:pt>
                      <c:pt idx="433">
                        <c:v>2013-02</c:v>
                      </c:pt>
                      <c:pt idx="434">
                        <c:v>2013-03</c:v>
                      </c:pt>
                      <c:pt idx="435">
                        <c:v>2013-04</c:v>
                      </c:pt>
                      <c:pt idx="436">
                        <c:v>2013-05</c:v>
                      </c:pt>
                      <c:pt idx="437">
                        <c:v>2013-06</c:v>
                      </c:pt>
                      <c:pt idx="438">
                        <c:v>2013-07</c:v>
                      </c:pt>
                      <c:pt idx="439">
                        <c:v>2013-08</c:v>
                      </c:pt>
                      <c:pt idx="440">
                        <c:v>2013-09</c:v>
                      </c:pt>
                      <c:pt idx="441">
                        <c:v>2013-10</c:v>
                      </c:pt>
                      <c:pt idx="442">
                        <c:v>2013-11</c:v>
                      </c:pt>
                      <c:pt idx="443">
                        <c:v>2013-12</c:v>
                      </c:pt>
                      <c:pt idx="444">
                        <c:v>2014-01</c:v>
                      </c:pt>
                      <c:pt idx="445">
                        <c:v>2014-02</c:v>
                      </c:pt>
                      <c:pt idx="446">
                        <c:v>2014-03</c:v>
                      </c:pt>
                      <c:pt idx="447">
                        <c:v>2014-04</c:v>
                      </c:pt>
                      <c:pt idx="448">
                        <c:v>2014-05</c:v>
                      </c:pt>
                      <c:pt idx="449">
                        <c:v>2014-06</c:v>
                      </c:pt>
                      <c:pt idx="450">
                        <c:v>2014-07</c:v>
                      </c:pt>
                      <c:pt idx="451">
                        <c:v>2014-08</c:v>
                      </c:pt>
                      <c:pt idx="452">
                        <c:v>2014-09</c:v>
                      </c:pt>
                      <c:pt idx="453">
                        <c:v>2014-10</c:v>
                      </c:pt>
                      <c:pt idx="454">
                        <c:v>2014-11</c:v>
                      </c:pt>
                      <c:pt idx="455">
                        <c:v>2014-12</c:v>
                      </c:pt>
                      <c:pt idx="456">
                        <c:v>2015-01</c:v>
                      </c:pt>
                      <c:pt idx="457">
                        <c:v>2015-02</c:v>
                      </c:pt>
                      <c:pt idx="458">
                        <c:v>2015-03</c:v>
                      </c:pt>
                      <c:pt idx="459">
                        <c:v>2015-04</c:v>
                      </c:pt>
                      <c:pt idx="460">
                        <c:v>2015-05</c:v>
                      </c:pt>
                      <c:pt idx="461">
                        <c:v>2015-06</c:v>
                      </c:pt>
                      <c:pt idx="462">
                        <c:v>2015-07</c:v>
                      </c:pt>
                      <c:pt idx="463">
                        <c:v>2015-08</c:v>
                      </c:pt>
                      <c:pt idx="464">
                        <c:v>2015-09</c:v>
                      </c:pt>
                      <c:pt idx="465">
                        <c:v>2015-10</c:v>
                      </c:pt>
                      <c:pt idx="466">
                        <c:v>2015-11</c:v>
                      </c:pt>
                      <c:pt idx="467">
                        <c:v>2015-12</c:v>
                      </c:pt>
                      <c:pt idx="468">
                        <c:v>2016-01</c:v>
                      </c:pt>
                      <c:pt idx="469">
                        <c:v>2016-02</c:v>
                      </c:pt>
                      <c:pt idx="470">
                        <c:v>2016-03</c:v>
                      </c:pt>
                      <c:pt idx="471">
                        <c:v>2016-04</c:v>
                      </c:pt>
                      <c:pt idx="472">
                        <c:v>2016-05</c:v>
                      </c:pt>
                      <c:pt idx="473">
                        <c:v>2016-06</c:v>
                      </c:pt>
                      <c:pt idx="474">
                        <c:v>2016-07</c:v>
                      </c:pt>
                      <c:pt idx="475">
                        <c:v>2016-08</c:v>
                      </c:pt>
                      <c:pt idx="476">
                        <c:v>2016-09</c:v>
                      </c:pt>
                      <c:pt idx="477">
                        <c:v>2016-10</c:v>
                      </c:pt>
                      <c:pt idx="478">
                        <c:v>2016-11</c:v>
                      </c:pt>
                      <c:pt idx="479">
                        <c:v>2016-12</c:v>
                      </c:pt>
                      <c:pt idx="480">
                        <c:v>2017-01</c:v>
                      </c:pt>
                      <c:pt idx="481">
                        <c:v>2017-02</c:v>
                      </c:pt>
                      <c:pt idx="482">
                        <c:v>2017-03</c:v>
                      </c:pt>
                      <c:pt idx="483">
                        <c:v>2017-04</c:v>
                      </c:pt>
                      <c:pt idx="484">
                        <c:v>2017-05</c:v>
                      </c:pt>
                      <c:pt idx="485">
                        <c:v>2017-06</c:v>
                      </c:pt>
                      <c:pt idx="486">
                        <c:v>2017-07</c:v>
                      </c:pt>
                      <c:pt idx="487">
                        <c:v>2017-08</c:v>
                      </c:pt>
                      <c:pt idx="488">
                        <c:v>2017-09</c:v>
                      </c:pt>
                      <c:pt idx="489">
                        <c:v>2017-10</c:v>
                      </c:pt>
                      <c:pt idx="490">
                        <c:v>2017-11</c:v>
                      </c:pt>
                      <c:pt idx="491">
                        <c:v>2017-12</c:v>
                      </c:pt>
                      <c:pt idx="492">
                        <c:v>2018-01</c:v>
                      </c:pt>
                      <c:pt idx="493">
                        <c:v>2018-02</c:v>
                      </c:pt>
                      <c:pt idx="494">
                        <c:v>2018-03</c:v>
                      </c:pt>
                      <c:pt idx="495">
                        <c:v>2018-04</c:v>
                      </c:pt>
                      <c:pt idx="496">
                        <c:v>2018-05</c:v>
                      </c:pt>
                      <c:pt idx="497">
                        <c:v>2018-06</c:v>
                      </c:pt>
                      <c:pt idx="498">
                        <c:v>2018-07</c:v>
                      </c:pt>
                      <c:pt idx="499">
                        <c:v>2018-08</c:v>
                      </c:pt>
                      <c:pt idx="500">
                        <c:v>2018-09</c:v>
                      </c:pt>
                      <c:pt idx="501">
                        <c:v>2018-10</c:v>
                      </c:pt>
                      <c:pt idx="502">
                        <c:v>2018-11</c:v>
                      </c:pt>
                      <c:pt idx="503">
                        <c:v>2018-12</c:v>
                      </c:pt>
                      <c:pt idx="504">
                        <c:v>2019-01</c:v>
                      </c:pt>
                      <c:pt idx="505">
                        <c:v>2019-02</c:v>
                      </c:pt>
                      <c:pt idx="506">
                        <c:v>2019-03</c:v>
                      </c:pt>
                      <c:pt idx="507">
                        <c:v>2019-04</c:v>
                      </c:pt>
                      <c:pt idx="508">
                        <c:v>2019-05</c:v>
                      </c:pt>
                      <c:pt idx="509">
                        <c:v>2019-06</c:v>
                      </c:pt>
                      <c:pt idx="510">
                        <c:v>2019-07</c:v>
                      </c:pt>
                      <c:pt idx="511">
                        <c:v>2019-08</c:v>
                      </c:pt>
                      <c:pt idx="512">
                        <c:v>2019-09</c:v>
                      </c:pt>
                      <c:pt idx="513">
                        <c:v>2019-10</c:v>
                      </c:pt>
                      <c:pt idx="514">
                        <c:v>2019-11</c:v>
                      </c:pt>
                      <c:pt idx="515">
                        <c:v>2019-12</c:v>
                      </c:pt>
                      <c:pt idx="516">
                        <c:v>2020-01</c:v>
                      </c:pt>
                      <c:pt idx="517">
                        <c:v>2020-02</c:v>
                      </c:pt>
                      <c:pt idx="518">
                        <c:v>2020-03</c:v>
                      </c:pt>
                      <c:pt idx="519">
                        <c:v>2020-04</c:v>
                      </c:pt>
                      <c:pt idx="520">
                        <c:v>2020-05</c:v>
                      </c:pt>
                      <c:pt idx="521">
                        <c:v>2020-06</c:v>
                      </c:pt>
                      <c:pt idx="522">
                        <c:v>2020-07</c:v>
                      </c:pt>
                      <c:pt idx="523">
                        <c:v>2020-08</c:v>
                      </c:pt>
                      <c:pt idx="524">
                        <c:v>2020-09</c:v>
                      </c:pt>
                      <c:pt idx="525">
                        <c:v>2020-10</c:v>
                      </c:pt>
                      <c:pt idx="526">
                        <c:v>2020-11</c:v>
                      </c:pt>
                      <c:pt idx="527">
                        <c:v>2020-12</c:v>
                      </c:pt>
                      <c:pt idx="528">
                        <c:v>2021-01</c:v>
                      </c:pt>
                      <c:pt idx="529">
                        <c:v>2021-02</c:v>
                      </c:pt>
                      <c:pt idx="530">
                        <c:v>2021-03</c:v>
                      </c:pt>
                      <c:pt idx="531">
                        <c:v>2021-04</c:v>
                      </c:pt>
                      <c:pt idx="532">
                        <c:v>2021-05</c:v>
                      </c:pt>
                      <c:pt idx="533">
                        <c:v>2021-06</c:v>
                      </c:pt>
                      <c:pt idx="534">
                        <c:v>2021-07</c:v>
                      </c:pt>
                      <c:pt idx="535">
                        <c:v>2021-08</c:v>
                      </c:pt>
                      <c:pt idx="536">
                        <c:v>2021-09</c:v>
                      </c:pt>
                      <c:pt idx="537">
                        <c:v>2021-10</c:v>
                      </c:pt>
                      <c:pt idx="538">
                        <c:v>2021-11</c:v>
                      </c:pt>
                      <c:pt idx="539">
                        <c:v>2021-12</c:v>
                      </c:pt>
                      <c:pt idx="540">
                        <c:v>2022-01</c:v>
                      </c:pt>
                      <c:pt idx="541">
                        <c:v>2022-02</c:v>
                      </c:pt>
                      <c:pt idx="542">
                        <c:v>2022-03</c:v>
                      </c:pt>
                      <c:pt idx="543">
                        <c:v>2022-04</c:v>
                      </c:pt>
                      <c:pt idx="544">
                        <c:v>2022-05</c:v>
                      </c:pt>
                      <c:pt idx="545">
                        <c:v>2022-06</c:v>
                      </c:pt>
                      <c:pt idx="546">
                        <c:v>2022-07</c:v>
                      </c:pt>
                      <c:pt idx="547">
                        <c:v>2022-08</c:v>
                      </c:pt>
                      <c:pt idx="548">
                        <c:v>2022-09</c:v>
                      </c:pt>
                      <c:pt idx="549">
                        <c:v>2022-10</c:v>
                      </c:pt>
                      <c:pt idx="550">
                        <c:v>2022-11</c:v>
                      </c:pt>
                      <c:pt idx="551">
                        <c:v>2022-12</c:v>
                      </c:pt>
                      <c:pt idx="552">
                        <c:v>2023-01</c:v>
                      </c:pt>
                      <c:pt idx="553">
                        <c:v>2023-02</c:v>
                      </c:pt>
                      <c:pt idx="554">
                        <c:v>2023-03</c:v>
                      </c:pt>
                      <c:pt idx="555">
                        <c:v>2023-04</c:v>
                      </c:pt>
                      <c:pt idx="556">
                        <c:v>2023-05</c:v>
                      </c:pt>
                      <c:pt idx="557">
                        <c:v>2023-06</c:v>
                      </c:pt>
                      <c:pt idx="558">
                        <c:v>2023-07</c:v>
                      </c:pt>
                      <c:pt idx="559">
                        <c:v>2023-08</c:v>
                      </c:pt>
                      <c:pt idx="560">
                        <c:v>2023-09</c:v>
                      </c:pt>
                      <c:pt idx="561">
                        <c:v>2023-10</c:v>
                      </c:pt>
                      <c:pt idx="562">
                        <c:v>2023-11</c:v>
                      </c:pt>
                      <c:pt idx="563">
                        <c:v>2023-12</c:v>
                      </c:pt>
                      <c:pt idx="564">
                        <c:v>2024-01</c:v>
                      </c:pt>
                      <c:pt idx="565">
                        <c:v>2024-02</c:v>
                      </c:pt>
                      <c:pt idx="566">
                        <c:v>2024-03</c:v>
                      </c:pt>
                      <c:pt idx="567">
                        <c:v>2024-04</c:v>
                      </c:pt>
                      <c:pt idx="568">
                        <c:v>2024-05</c:v>
                      </c:pt>
                      <c:pt idx="569">
                        <c:v>2024-06</c:v>
                      </c:pt>
                      <c:pt idx="570">
                        <c:v>2024-07</c:v>
                      </c:pt>
                      <c:pt idx="571">
                        <c:v>2024-08</c:v>
                      </c:pt>
                    </c:strCache>
                  </c:strRef>
                </c:cat>
                <c:val>
                  <c:numRef>
                    <c:extLst xmlns:c15="http://schemas.microsoft.com/office/drawing/2012/chart">
                      <c:ext xmlns:c15="http://schemas.microsoft.com/office/drawing/2012/chart" uri="{02D57815-91ED-43cb-92C2-25804820EDAC}">
                        <c15:formulaRef>
                          <c15:sqref>'[Basisfile Zinsen.xlsx]Zinsreihen'!$F$2:$F$551</c15:sqref>
                        </c15:formulaRef>
                      </c:ext>
                    </c:extLst>
                    <c:numCache>
                      <c:formatCode>General</c:formatCode>
                      <c:ptCount val="550"/>
                      <c:pt idx="371">
                        <c:v>3.89</c:v>
                      </c:pt>
                      <c:pt idx="372">
                        <c:v>3.8</c:v>
                      </c:pt>
                      <c:pt idx="373">
                        <c:v>3.89</c:v>
                      </c:pt>
                      <c:pt idx="374">
                        <c:v>3.95</c:v>
                      </c:pt>
                      <c:pt idx="375">
                        <c:v>3.91</c:v>
                      </c:pt>
                      <c:pt idx="376">
                        <c:v>3.87</c:v>
                      </c:pt>
                      <c:pt idx="377">
                        <c:v>3.9</c:v>
                      </c:pt>
                      <c:pt idx="378">
                        <c:v>3.85</c:v>
                      </c:pt>
                      <c:pt idx="379">
                        <c:v>3.84</c:v>
                      </c:pt>
                      <c:pt idx="380">
                        <c:v>3.94</c:v>
                      </c:pt>
                      <c:pt idx="381">
                        <c:v>3.87</c:v>
                      </c:pt>
                      <c:pt idx="382">
                        <c:v>2.56</c:v>
                      </c:pt>
                      <c:pt idx="383">
                        <c:v>1.81</c:v>
                      </c:pt>
                      <c:pt idx="384">
                        <c:v>1.62</c:v>
                      </c:pt>
                      <c:pt idx="385">
                        <c:v>1.6</c:v>
                      </c:pt>
                      <c:pt idx="386">
                        <c:v>1.51</c:v>
                      </c:pt>
                      <c:pt idx="387">
                        <c:v>1.49</c:v>
                      </c:pt>
                      <c:pt idx="388">
                        <c:v>1.46</c:v>
                      </c:pt>
                      <c:pt idx="389">
                        <c:v>1.47</c:v>
                      </c:pt>
                      <c:pt idx="390">
                        <c:v>1.44</c:v>
                      </c:pt>
                      <c:pt idx="391">
                        <c:v>1.4</c:v>
                      </c:pt>
                      <c:pt idx="392">
                        <c:v>1.37</c:v>
                      </c:pt>
                      <c:pt idx="393">
                        <c:v>1.35</c:v>
                      </c:pt>
                      <c:pt idx="394">
                        <c:v>1.33</c:v>
                      </c:pt>
                      <c:pt idx="395">
                        <c:v>1.33</c:v>
                      </c:pt>
                      <c:pt idx="396">
                        <c:v>1.29</c:v>
                      </c:pt>
                      <c:pt idx="397">
                        <c:v>1.28</c:v>
                      </c:pt>
                      <c:pt idx="398">
                        <c:v>1.28</c:v>
                      </c:pt>
                      <c:pt idx="399">
                        <c:v>1.29</c:v>
                      </c:pt>
                      <c:pt idx="400">
                        <c:v>1.18</c:v>
                      </c:pt>
                      <c:pt idx="401">
                        <c:v>1.1599999999999999</c:v>
                      </c:pt>
                      <c:pt idx="402">
                        <c:v>1.21</c:v>
                      </c:pt>
                      <c:pt idx="403">
                        <c:v>1.21</c:v>
                      </c:pt>
                      <c:pt idx="404">
                        <c:v>1.23</c:v>
                      </c:pt>
                      <c:pt idx="405">
                        <c:v>1.22</c:v>
                      </c:pt>
                      <c:pt idx="406">
                        <c:v>1.22</c:v>
                      </c:pt>
                      <c:pt idx="407">
                        <c:v>1.23</c:v>
                      </c:pt>
                      <c:pt idx="408">
                        <c:v>1.24</c:v>
                      </c:pt>
                      <c:pt idx="409">
                        <c:v>1.23</c:v>
                      </c:pt>
                      <c:pt idx="410">
                        <c:v>1.24</c:v>
                      </c:pt>
                      <c:pt idx="411">
                        <c:v>1.25</c:v>
                      </c:pt>
                      <c:pt idx="412">
                        <c:v>1.26</c:v>
                      </c:pt>
                      <c:pt idx="413">
                        <c:v>1.27</c:v>
                      </c:pt>
                      <c:pt idx="414">
                        <c:v>1.27</c:v>
                      </c:pt>
                      <c:pt idx="415">
                        <c:v>1.1499999999999999</c:v>
                      </c:pt>
                      <c:pt idx="416">
                        <c:v>1.1499999999999999</c:v>
                      </c:pt>
                      <c:pt idx="417">
                        <c:v>1.1599999999999999</c:v>
                      </c:pt>
                      <c:pt idx="418">
                        <c:v>1.17</c:v>
                      </c:pt>
                      <c:pt idx="419">
                        <c:v>1.17</c:v>
                      </c:pt>
                      <c:pt idx="420">
                        <c:v>1.18</c:v>
                      </c:pt>
                      <c:pt idx="421">
                        <c:v>1.2</c:v>
                      </c:pt>
                      <c:pt idx="422">
                        <c:v>1.22</c:v>
                      </c:pt>
                      <c:pt idx="423">
                        <c:v>1.22</c:v>
                      </c:pt>
                      <c:pt idx="424">
                        <c:v>1.21</c:v>
                      </c:pt>
                      <c:pt idx="425">
                        <c:v>1.21</c:v>
                      </c:pt>
                      <c:pt idx="426">
                        <c:v>1.2</c:v>
                      </c:pt>
                      <c:pt idx="427">
                        <c:v>1.18</c:v>
                      </c:pt>
                      <c:pt idx="428">
                        <c:v>1.17</c:v>
                      </c:pt>
                      <c:pt idx="429">
                        <c:v>1.17</c:v>
                      </c:pt>
                      <c:pt idx="430">
                        <c:v>1.1599999999999999</c:v>
                      </c:pt>
                      <c:pt idx="431">
                        <c:v>1.1499999999999999</c:v>
                      </c:pt>
                      <c:pt idx="432">
                        <c:v>1.1599999999999999</c:v>
                      </c:pt>
                      <c:pt idx="433">
                        <c:v>1.1599999999999999</c:v>
                      </c:pt>
                      <c:pt idx="434">
                        <c:v>1.17</c:v>
                      </c:pt>
                      <c:pt idx="435">
                        <c:v>1.17</c:v>
                      </c:pt>
                      <c:pt idx="436">
                        <c:v>1.17</c:v>
                      </c:pt>
                      <c:pt idx="437">
                        <c:v>1.17</c:v>
                      </c:pt>
                      <c:pt idx="438">
                        <c:v>1.17</c:v>
                      </c:pt>
                      <c:pt idx="439">
                        <c:v>1.17</c:v>
                      </c:pt>
                      <c:pt idx="440">
                        <c:v>1.17</c:v>
                      </c:pt>
                      <c:pt idx="441">
                        <c:v>1.17</c:v>
                      </c:pt>
                      <c:pt idx="442">
                        <c:v>1.17</c:v>
                      </c:pt>
                      <c:pt idx="443">
                        <c:v>1.17</c:v>
                      </c:pt>
                      <c:pt idx="444">
                        <c:v>1.17</c:v>
                      </c:pt>
                      <c:pt idx="445">
                        <c:v>1.17</c:v>
                      </c:pt>
                      <c:pt idx="446">
                        <c:v>1.17</c:v>
                      </c:pt>
                      <c:pt idx="447">
                        <c:v>1.17</c:v>
                      </c:pt>
                      <c:pt idx="448">
                        <c:v>1.1599999999999999</c:v>
                      </c:pt>
                      <c:pt idx="449">
                        <c:v>1.1499999999999999</c:v>
                      </c:pt>
                      <c:pt idx="450">
                        <c:v>1.17</c:v>
                      </c:pt>
                      <c:pt idx="451">
                        <c:v>1.18</c:v>
                      </c:pt>
                      <c:pt idx="452">
                        <c:v>1.17</c:v>
                      </c:pt>
                      <c:pt idx="453">
                        <c:v>1.18</c:v>
                      </c:pt>
                      <c:pt idx="454">
                        <c:v>1.17</c:v>
                      </c:pt>
                      <c:pt idx="455">
                        <c:v>1.1599999999999999</c:v>
                      </c:pt>
                      <c:pt idx="456">
                        <c:v>1.1299999999999999</c:v>
                      </c:pt>
                      <c:pt idx="457">
                        <c:v>1.1399999999999999</c:v>
                      </c:pt>
                      <c:pt idx="458">
                        <c:v>1.1299999999999999</c:v>
                      </c:pt>
                      <c:pt idx="459">
                        <c:v>1.1299999999999999</c:v>
                      </c:pt>
                      <c:pt idx="460">
                        <c:v>1.1499999999999999</c:v>
                      </c:pt>
                      <c:pt idx="461">
                        <c:v>1.1499999999999999</c:v>
                      </c:pt>
                      <c:pt idx="462">
                        <c:v>1.1399999999999999</c:v>
                      </c:pt>
                      <c:pt idx="463">
                        <c:v>1.1399999999999999</c:v>
                      </c:pt>
                      <c:pt idx="464">
                        <c:v>1.1399999999999999</c:v>
                      </c:pt>
                      <c:pt idx="465">
                        <c:v>1.1299999999999999</c:v>
                      </c:pt>
                      <c:pt idx="466">
                        <c:v>1.1200000000000001</c:v>
                      </c:pt>
                      <c:pt idx="467">
                        <c:v>1.08</c:v>
                      </c:pt>
                      <c:pt idx="468">
                        <c:v>1.08</c:v>
                      </c:pt>
                      <c:pt idx="469">
                        <c:v>1.07</c:v>
                      </c:pt>
                      <c:pt idx="470">
                        <c:v>1.07</c:v>
                      </c:pt>
                      <c:pt idx="471">
                        <c:v>1.07</c:v>
                      </c:pt>
                      <c:pt idx="472">
                        <c:v>1.06</c:v>
                      </c:pt>
                      <c:pt idx="473">
                        <c:v>1.06</c:v>
                      </c:pt>
                      <c:pt idx="474">
                        <c:v>1.05</c:v>
                      </c:pt>
                      <c:pt idx="475">
                        <c:v>1.05</c:v>
                      </c:pt>
                      <c:pt idx="476">
                        <c:v>1.04</c:v>
                      </c:pt>
                      <c:pt idx="477">
                        <c:v>1.04</c:v>
                      </c:pt>
                      <c:pt idx="478">
                        <c:v>1.04</c:v>
                      </c:pt>
                      <c:pt idx="479">
                        <c:v>1.05</c:v>
                      </c:pt>
                      <c:pt idx="480">
                        <c:v>1.03</c:v>
                      </c:pt>
                      <c:pt idx="481">
                        <c:v>1.03</c:v>
                      </c:pt>
                      <c:pt idx="482">
                        <c:v>1.04</c:v>
                      </c:pt>
                      <c:pt idx="483">
                        <c:v>1.03</c:v>
                      </c:pt>
                      <c:pt idx="484">
                        <c:v>1.03</c:v>
                      </c:pt>
                      <c:pt idx="485" formatCode="0.00">
                        <c:v>1.0402631600000001</c:v>
                      </c:pt>
                      <c:pt idx="486" formatCode="0.00">
                        <c:v>1.0396052600000001</c:v>
                      </c:pt>
                      <c:pt idx="487" formatCode="0.00">
                        <c:v>1.0385526299999999</c:v>
                      </c:pt>
                      <c:pt idx="488" formatCode="0.00">
                        <c:v>1.0390789500000002</c:v>
                      </c:pt>
                      <c:pt idx="489" formatCode="0.00">
                        <c:v>1.0385526299999999</c:v>
                      </c:pt>
                      <c:pt idx="490" formatCode="0.00">
                        <c:v>1.0380263199999999</c:v>
                      </c:pt>
                      <c:pt idx="491" formatCode="0.00">
                        <c:v>1.0375641</c:v>
                      </c:pt>
                      <c:pt idx="492" formatCode="0.00">
                        <c:v>1.03934211</c:v>
                      </c:pt>
                      <c:pt idx="493" formatCode="0.00">
                        <c:v>1.03789474</c:v>
                      </c:pt>
                      <c:pt idx="494" formatCode="0.00">
                        <c:v>1.0481578899999999</c:v>
                      </c:pt>
                      <c:pt idx="495" formatCode="0.00">
                        <c:v>1.0502631599999999</c:v>
                      </c:pt>
                      <c:pt idx="496" formatCode="0.00">
                        <c:v>1.0502631599999999</c:v>
                      </c:pt>
                      <c:pt idx="497" formatCode="0.00">
                        <c:v>1.05039474</c:v>
                      </c:pt>
                      <c:pt idx="498" formatCode="0.00">
                        <c:v>1.0449999999999999</c:v>
                      </c:pt>
                      <c:pt idx="499" formatCode="0.00">
                        <c:v>1.04051282</c:v>
                      </c:pt>
                      <c:pt idx="500" formatCode="0.00">
                        <c:v>1.04051282</c:v>
                      </c:pt>
                      <c:pt idx="501" formatCode="0.00">
                        <c:v>1.04038462</c:v>
                      </c:pt>
                      <c:pt idx="502" formatCode="0.00">
                        <c:v>1.0397435900000001</c:v>
                      </c:pt>
                      <c:pt idx="503" formatCode="0.00">
                        <c:v>1.0449999999999999</c:v>
                      </c:pt>
                      <c:pt idx="504" formatCode="0.00">
                        <c:v>1.03222222</c:v>
                      </c:pt>
                      <c:pt idx="505" formatCode="0.00">
                        <c:v>1.0293055600000001</c:v>
                      </c:pt>
                      <c:pt idx="506" formatCode="0.00">
                        <c:v>1.0238888900000001</c:v>
                      </c:pt>
                      <c:pt idx="507" formatCode="0.00">
                        <c:v>1.0183333299999999</c:v>
                      </c:pt>
                      <c:pt idx="508" formatCode="0.00">
                        <c:v>1.01416667</c:v>
                      </c:pt>
                      <c:pt idx="509" formatCode="0.00">
                        <c:v>1.00606061</c:v>
                      </c:pt>
                      <c:pt idx="510" formatCode="0.00">
                        <c:v>0.99848485000000009</c:v>
                      </c:pt>
                      <c:pt idx="511" formatCode="0.00">
                        <c:v>0.99848485000000009</c:v>
                      </c:pt>
                      <c:pt idx="512" formatCode="0.00">
                        <c:v>0.99712120999999998</c:v>
                      </c:pt>
                      <c:pt idx="513" formatCode="0.00">
                        <c:v>0.99484848000000003</c:v>
                      </c:pt>
                      <c:pt idx="514" formatCode="0.00">
                        <c:v>0.99803029999999993</c:v>
                      </c:pt>
                      <c:pt idx="515" formatCode="0.00">
                        <c:v>0.99031250000000004</c:v>
                      </c:pt>
                      <c:pt idx="516" formatCode="0.00">
                        <c:v>1.00015152</c:v>
                      </c:pt>
                      <c:pt idx="517" formatCode="0.00">
                        <c:v>0.99312500000000004</c:v>
                      </c:pt>
                      <c:pt idx="518" formatCode="0.00">
                        <c:v>1.0003124999999999</c:v>
                      </c:pt>
                      <c:pt idx="519" formatCode="0.00">
                        <c:v>1.0090322599999999</c:v>
                      </c:pt>
                      <c:pt idx="520" formatCode="0.00">
                        <c:v>1.0009999999999999</c:v>
                      </c:pt>
                      <c:pt idx="521" formatCode="0.00">
                        <c:v>0.99551723999999997</c:v>
                      </c:pt>
                      <c:pt idx="522" formatCode="0.00">
                        <c:v>0.99137931000000001</c:v>
                      </c:pt>
                      <c:pt idx="523" formatCode="0.00">
                        <c:v>0.98683333000000006</c:v>
                      </c:pt>
                      <c:pt idx="524" formatCode="0.00">
                        <c:v>0.98065216999999993</c:v>
                      </c:pt>
                      <c:pt idx="525" formatCode="0.00">
                        <c:v>0.97954545000000004</c:v>
                      </c:pt>
                      <c:pt idx="526" formatCode="0.00">
                        <c:v>0.96289474000000008</c:v>
                      </c:pt>
                      <c:pt idx="527" formatCode="0.00">
                        <c:v>0.96055555999999997</c:v>
                      </c:pt>
                      <c:pt idx="528" formatCode="0.00">
                        <c:v>1.0012000000000001</c:v>
                      </c:pt>
                      <c:pt idx="529" formatCode="0.00">
                        <c:v>0.99884614999999999</c:v>
                      </c:pt>
                      <c:pt idx="530" formatCode="0.00">
                        <c:v>0.99068965999999992</c:v>
                      </c:pt>
                      <c:pt idx="531" formatCode="0.00">
                        <c:v>0.97687499999999994</c:v>
                      </c:pt>
                      <c:pt idx="532" formatCode="0.00">
                        <c:v>0.97687499999999994</c:v>
                      </c:pt>
                      <c:pt idx="533" formatCode="0.00">
                        <c:v>0.97499999999999998</c:v>
                      </c:pt>
                      <c:pt idx="534" formatCode="0.00">
                        <c:v>0.97152777999999995</c:v>
                      </c:pt>
                      <c:pt idx="535" formatCode="0.00">
                        <c:v>0.96763888999999992</c:v>
                      </c:pt>
                      <c:pt idx="536" formatCode="0.00">
                        <c:v>0.96932432000000002</c:v>
                      </c:pt>
                      <c:pt idx="537" formatCode="0.00">
                        <c:v>0.96418918999999992</c:v>
                      </c:pt>
                      <c:pt idx="538" formatCode="0.00">
                        <c:v>0.96756757000000004</c:v>
                      </c:pt>
                      <c:pt idx="539" formatCode="0.00">
                        <c:v>0.96960525999999991</c:v>
                      </c:pt>
                      <c:pt idx="540" formatCode="0.00">
                        <c:v>0.97473683999999994</c:v>
                      </c:pt>
                      <c:pt idx="541" formatCode="0.00">
                        <c:v>0.97289473999999998</c:v>
                      </c:pt>
                      <c:pt idx="542" formatCode="0.00">
                        <c:v>0.97197367999999995</c:v>
                      </c:pt>
                      <c:pt idx="543" formatCode="0.00">
                        <c:v>0.98289473999999999</c:v>
                      </c:pt>
                      <c:pt idx="544" formatCode="0.00">
                        <c:v>0.99052632000000007</c:v>
                      </c:pt>
                      <c:pt idx="545" formatCode="0.00">
                        <c:v>1.0047368421052629</c:v>
                      </c:pt>
                      <c:pt idx="546" formatCode="0.00">
                        <c:v>1.01054054</c:v>
                      </c:pt>
                      <c:pt idx="547" formatCode="0.00">
                        <c:v>1.01621622</c:v>
                      </c:pt>
                      <c:pt idx="548" formatCode="0.00">
                        <c:v>1.19</c:v>
                      </c:pt>
                      <c:pt idx="549" formatCode="0.00">
                        <c:v>1.29</c:v>
                      </c:pt>
                    </c:numCache>
                  </c:numRef>
                </c:val>
                <c:smooth val="0"/>
                <c:extLst xmlns:c15="http://schemas.microsoft.com/office/drawing/2012/chart">
                  <c:ext xmlns:c16="http://schemas.microsoft.com/office/drawing/2014/chart" uri="{C3380CC4-5D6E-409C-BE32-E72D297353CC}">
                    <c16:uniqueId val="{00000007-A0E1-464A-B3CC-04634B03F635}"/>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'[Basisfile Zinsen.xlsx]Zinsreihen'!$G$1</c15:sqref>
                        </c15:formulaRef>
                      </c:ext>
                    </c:extLst>
                    <c:strCache>
                      <c:ptCount val="1"/>
                      <c:pt idx="0">
                        <c:v>Geldmarkt Hypotheken, 5 Jahre Rahmen, CHF</c:v>
                      </c:pt>
                    </c:strCache>
                  </c:strRef>
                </c:tx>
                <c:spPr>
                  <a:ln w="15875" cap="rnd">
                    <a:solidFill>
                      <a:schemeClr val="accent6"/>
                    </a:solidFill>
                    <a:round/>
                  </a:ln>
                  <a:effectLst/>
                </c:spPr>
                <c:marker>
                  <c:symbol val="none"/>
                </c:marker>
                <c:cat>
                  <c:strRef>
                    <c:extLst xmlns:c15="http://schemas.microsoft.com/office/drawing/2012/chart">
                      <c:ext xmlns:c15="http://schemas.microsoft.com/office/drawing/2012/chart" uri="{02D57815-91ED-43cb-92C2-25804820EDAC}">
                        <c15:formulaRef>
                          <c15:sqref>'[Basisfile Zinsen.xlsx]Zinsreihen'!$A$2:$A$573</c15:sqref>
                        </c15:formulaRef>
                      </c:ext>
                    </c:extLst>
                    <c:strCache>
                      <c:ptCount val="572"/>
                      <c:pt idx="0">
                        <c:v>1977-01</c:v>
                      </c:pt>
                      <c:pt idx="1">
                        <c:v>1977-02</c:v>
                      </c:pt>
                      <c:pt idx="2">
                        <c:v>1977-03</c:v>
                      </c:pt>
                      <c:pt idx="3">
                        <c:v>1977-04</c:v>
                      </c:pt>
                      <c:pt idx="4">
                        <c:v>1977-05</c:v>
                      </c:pt>
                      <c:pt idx="5">
                        <c:v>1977-06</c:v>
                      </c:pt>
                      <c:pt idx="6">
                        <c:v>1977-07</c:v>
                      </c:pt>
                      <c:pt idx="7">
                        <c:v>1977-08</c:v>
                      </c:pt>
                      <c:pt idx="8">
                        <c:v>1977-09</c:v>
                      </c:pt>
                      <c:pt idx="9">
                        <c:v>1977-10</c:v>
                      </c:pt>
                      <c:pt idx="10">
                        <c:v>1977-11</c:v>
                      </c:pt>
                      <c:pt idx="11">
                        <c:v>1977-12</c:v>
                      </c:pt>
                      <c:pt idx="12">
                        <c:v>1978-01</c:v>
                      </c:pt>
                      <c:pt idx="13">
                        <c:v>1978-02</c:v>
                      </c:pt>
                      <c:pt idx="14">
                        <c:v>1978-03</c:v>
                      </c:pt>
                      <c:pt idx="15">
                        <c:v>1978-04</c:v>
                      </c:pt>
                      <c:pt idx="16">
                        <c:v>1978-05</c:v>
                      </c:pt>
                      <c:pt idx="17">
                        <c:v>1978-06</c:v>
                      </c:pt>
                      <c:pt idx="18">
                        <c:v>1978-07</c:v>
                      </c:pt>
                      <c:pt idx="19">
                        <c:v>1978-08</c:v>
                      </c:pt>
                      <c:pt idx="20">
                        <c:v>1978-09</c:v>
                      </c:pt>
                      <c:pt idx="21">
                        <c:v>1978-10</c:v>
                      </c:pt>
                      <c:pt idx="22">
                        <c:v>1978-11</c:v>
                      </c:pt>
                      <c:pt idx="23">
                        <c:v>1978-12</c:v>
                      </c:pt>
                      <c:pt idx="24">
                        <c:v>1979-01</c:v>
                      </c:pt>
                      <c:pt idx="25">
                        <c:v>1979-02</c:v>
                      </c:pt>
                      <c:pt idx="26">
                        <c:v>1979-03</c:v>
                      </c:pt>
                      <c:pt idx="27">
                        <c:v>1979-04</c:v>
                      </c:pt>
                      <c:pt idx="28">
                        <c:v>1979-05</c:v>
                      </c:pt>
                      <c:pt idx="29">
                        <c:v>1979-06</c:v>
                      </c:pt>
                      <c:pt idx="30">
                        <c:v>1979-07</c:v>
                      </c:pt>
                      <c:pt idx="31">
                        <c:v>1979-08</c:v>
                      </c:pt>
                      <c:pt idx="32">
                        <c:v>1979-09</c:v>
                      </c:pt>
                      <c:pt idx="33">
                        <c:v>1979-10</c:v>
                      </c:pt>
                      <c:pt idx="34">
                        <c:v>1979-11</c:v>
                      </c:pt>
                      <c:pt idx="35">
                        <c:v>1979-12</c:v>
                      </c:pt>
                      <c:pt idx="36">
                        <c:v>1980-01</c:v>
                      </c:pt>
                      <c:pt idx="37">
                        <c:v>1980-02</c:v>
                      </c:pt>
                      <c:pt idx="38">
                        <c:v>1980-03</c:v>
                      </c:pt>
                      <c:pt idx="39">
                        <c:v>1980-04</c:v>
                      </c:pt>
                      <c:pt idx="40">
                        <c:v>1980-05</c:v>
                      </c:pt>
                      <c:pt idx="41">
                        <c:v>1980-06</c:v>
                      </c:pt>
                      <c:pt idx="42">
                        <c:v>1980-07</c:v>
                      </c:pt>
                      <c:pt idx="43">
                        <c:v>1980-08</c:v>
                      </c:pt>
                      <c:pt idx="44">
                        <c:v>1980-09</c:v>
                      </c:pt>
                      <c:pt idx="45">
                        <c:v>1980-10</c:v>
                      </c:pt>
                      <c:pt idx="46">
                        <c:v>1980-11</c:v>
                      </c:pt>
                      <c:pt idx="47">
                        <c:v>1980-12</c:v>
                      </c:pt>
                      <c:pt idx="48">
                        <c:v>1981-01</c:v>
                      </c:pt>
                      <c:pt idx="49">
                        <c:v>1981-02</c:v>
                      </c:pt>
                      <c:pt idx="50">
                        <c:v>1981-03</c:v>
                      </c:pt>
                      <c:pt idx="51">
                        <c:v>1981-04</c:v>
                      </c:pt>
                      <c:pt idx="52">
                        <c:v>1981-05</c:v>
                      </c:pt>
                      <c:pt idx="53">
                        <c:v>1981-06</c:v>
                      </c:pt>
                      <c:pt idx="54">
                        <c:v>1981-07</c:v>
                      </c:pt>
                      <c:pt idx="55">
                        <c:v>1981-08</c:v>
                      </c:pt>
                      <c:pt idx="56">
                        <c:v>1981-09</c:v>
                      </c:pt>
                      <c:pt idx="57">
                        <c:v>1981-10</c:v>
                      </c:pt>
                      <c:pt idx="58">
                        <c:v>1981-11</c:v>
                      </c:pt>
                      <c:pt idx="59">
                        <c:v>1981-12</c:v>
                      </c:pt>
                      <c:pt idx="60">
                        <c:v>1982-01</c:v>
                      </c:pt>
                      <c:pt idx="61">
                        <c:v>1982-02</c:v>
                      </c:pt>
                      <c:pt idx="62">
                        <c:v>1982-03</c:v>
                      </c:pt>
                      <c:pt idx="63">
                        <c:v>1982-04</c:v>
                      </c:pt>
                      <c:pt idx="64">
                        <c:v>1982-05</c:v>
                      </c:pt>
                      <c:pt idx="65">
                        <c:v>1982-06</c:v>
                      </c:pt>
                      <c:pt idx="66">
                        <c:v>1982-07</c:v>
                      </c:pt>
                      <c:pt idx="67">
                        <c:v>1982-08</c:v>
                      </c:pt>
                      <c:pt idx="68">
                        <c:v>1982-09</c:v>
                      </c:pt>
                      <c:pt idx="69">
                        <c:v>1982-10</c:v>
                      </c:pt>
                      <c:pt idx="70">
                        <c:v>1982-11</c:v>
                      </c:pt>
                      <c:pt idx="71">
                        <c:v>1982-12</c:v>
                      </c:pt>
                      <c:pt idx="72">
                        <c:v>1983-01</c:v>
                      </c:pt>
                      <c:pt idx="73">
                        <c:v>1983-02</c:v>
                      </c:pt>
                      <c:pt idx="74">
                        <c:v>1983-03</c:v>
                      </c:pt>
                      <c:pt idx="75">
                        <c:v>1983-04</c:v>
                      </c:pt>
                      <c:pt idx="76">
                        <c:v>1983-05</c:v>
                      </c:pt>
                      <c:pt idx="77">
                        <c:v>1983-06</c:v>
                      </c:pt>
                      <c:pt idx="78">
                        <c:v>1983-07</c:v>
                      </c:pt>
                      <c:pt idx="79">
                        <c:v>1983-08</c:v>
                      </c:pt>
                      <c:pt idx="80">
                        <c:v>1983-09</c:v>
                      </c:pt>
                      <c:pt idx="81">
                        <c:v>1983-10</c:v>
                      </c:pt>
                      <c:pt idx="82">
                        <c:v>1983-11</c:v>
                      </c:pt>
                      <c:pt idx="83">
                        <c:v>1983-12</c:v>
                      </c:pt>
                      <c:pt idx="84">
                        <c:v>1984-01</c:v>
                      </c:pt>
                      <c:pt idx="85">
                        <c:v>1984-02</c:v>
                      </c:pt>
                      <c:pt idx="86">
                        <c:v>1984-03</c:v>
                      </c:pt>
                      <c:pt idx="87">
                        <c:v>1984-04</c:v>
                      </c:pt>
                      <c:pt idx="88">
                        <c:v>1984-05</c:v>
                      </c:pt>
                      <c:pt idx="89">
                        <c:v>1984-06</c:v>
                      </c:pt>
                      <c:pt idx="90">
                        <c:v>1984-07</c:v>
                      </c:pt>
                      <c:pt idx="91">
                        <c:v>1984-08</c:v>
                      </c:pt>
                      <c:pt idx="92">
                        <c:v>1984-09</c:v>
                      </c:pt>
                      <c:pt idx="93">
                        <c:v>1984-10</c:v>
                      </c:pt>
                      <c:pt idx="94">
                        <c:v>1984-11</c:v>
                      </c:pt>
                      <c:pt idx="95">
                        <c:v>1984-12</c:v>
                      </c:pt>
                      <c:pt idx="96">
                        <c:v>1985-01</c:v>
                      </c:pt>
                      <c:pt idx="97">
                        <c:v>1985-02</c:v>
                      </c:pt>
                      <c:pt idx="98">
                        <c:v>1985-03</c:v>
                      </c:pt>
                      <c:pt idx="99">
                        <c:v>1985-04</c:v>
                      </c:pt>
                      <c:pt idx="100">
                        <c:v>1985-05</c:v>
                      </c:pt>
                      <c:pt idx="101">
                        <c:v>1985-06</c:v>
                      </c:pt>
                      <c:pt idx="102">
                        <c:v>1985-07</c:v>
                      </c:pt>
                      <c:pt idx="103">
                        <c:v>1985-08</c:v>
                      </c:pt>
                      <c:pt idx="104">
                        <c:v>1985-09</c:v>
                      </c:pt>
                      <c:pt idx="105">
                        <c:v>1985-10</c:v>
                      </c:pt>
                      <c:pt idx="106">
                        <c:v>1985-11</c:v>
                      </c:pt>
                      <c:pt idx="107">
                        <c:v>1985-12</c:v>
                      </c:pt>
                      <c:pt idx="108">
                        <c:v>1986-01</c:v>
                      </c:pt>
                      <c:pt idx="109">
                        <c:v>1986-02</c:v>
                      </c:pt>
                      <c:pt idx="110">
                        <c:v>1986-03</c:v>
                      </c:pt>
                      <c:pt idx="111">
                        <c:v>1986-04</c:v>
                      </c:pt>
                      <c:pt idx="112">
                        <c:v>1986-05</c:v>
                      </c:pt>
                      <c:pt idx="113">
                        <c:v>1986-06</c:v>
                      </c:pt>
                      <c:pt idx="114">
                        <c:v>1986-07</c:v>
                      </c:pt>
                      <c:pt idx="115">
                        <c:v>1986-08</c:v>
                      </c:pt>
                      <c:pt idx="116">
                        <c:v>1986-09</c:v>
                      </c:pt>
                      <c:pt idx="117">
                        <c:v>1986-10</c:v>
                      </c:pt>
                      <c:pt idx="118">
                        <c:v>1986-11</c:v>
                      </c:pt>
                      <c:pt idx="119">
                        <c:v>1986-12</c:v>
                      </c:pt>
                      <c:pt idx="120">
                        <c:v>1987-01</c:v>
                      </c:pt>
                      <c:pt idx="121">
                        <c:v>1987-02</c:v>
                      </c:pt>
                      <c:pt idx="122">
                        <c:v>1987-03</c:v>
                      </c:pt>
                      <c:pt idx="123">
                        <c:v>1987-04</c:v>
                      </c:pt>
                      <c:pt idx="124">
                        <c:v>1987-05</c:v>
                      </c:pt>
                      <c:pt idx="125">
                        <c:v>1987-06</c:v>
                      </c:pt>
                      <c:pt idx="126">
                        <c:v>1987-07</c:v>
                      </c:pt>
                      <c:pt idx="127">
                        <c:v>1987-08</c:v>
                      </c:pt>
                      <c:pt idx="128">
                        <c:v>1987-09</c:v>
                      </c:pt>
                      <c:pt idx="129">
                        <c:v>1987-10</c:v>
                      </c:pt>
                      <c:pt idx="130">
                        <c:v>1987-11</c:v>
                      </c:pt>
                      <c:pt idx="131">
                        <c:v>1987-12</c:v>
                      </c:pt>
                      <c:pt idx="132">
                        <c:v>1988-01</c:v>
                      </c:pt>
                      <c:pt idx="133">
                        <c:v>1988-02</c:v>
                      </c:pt>
                      <c:pt idx="134">
                        <c:v>1988-03</c:v>
                      </c:pt>
                      <c:pt idx="135">
                        <c:v>1988-04</c:v>
                      </c:pt>
                      <c:pt idx="136">
                        <c:v>1988-05</c:v>
                      </c:pt>
                      <c:pt idx="137">
                        <c:v>1988-06</c:v>
                      </c:pt>
                      <c:pt idx="138">
                        <c:v>1988-07</c:v>
                      </c:pt>
                      <c:pt idx="139">
                        <c:v>1988-08</c:v>
                      </c:pt>
                      <c:pt idx="140">
                        <c:v>1988-09</c:v>
                      </c:pt>
                      <c:pt idx="141">
                        <c:v>1988-10</c:v>
                      </c:pt>
                      <c:pt idx="142">
                        <c:v>1988-11</c:v>
                      </c:pt>
                      <c:pt idx="143">
                        <c:v>1988-12</c:v>
                      </c:pt>
                      <c:pt idx="144">
                        <c:v>1989-01</c:v>
                      </c:pt>
                      <c:pt idx="145">
                        <c:v>1989-02</c:v>
                      </c:pt>
                      <c:pt idx="146">
                        <c:v>1989-03</c:v>
                      </c:pt>
                      <c:pt idx="147">
                        <c:v>1989-04</c:v>
                      </c:pt>
                      <c:pt idx="148">
                        <c:v>1989-05</c:v>
                      </c:pt>
                      <c:pt idx="149">
                        <c:v>1989-06</c:v>
                      </c:pt>
                      <c:pt idx="150">
                        <c:v>1989-07</c:v>
                      </c:pt>
                      <c:pt idx="151">
                        <c:v>1989-08</c:v>
                      </c:pt>
                      <c:pt idx="152">
                        <c:v>1989-09</c:v>
                      </c:pt>
                      <c:pt idx="153">
                        <c:v>1989-10</c:v>
                      </c:pt>
                      <c:pt idx="154">
                        <c:v>1989-11</c:v>
                      </c:pt>
                      <c:pt idx="155">
                        <c:v>1989-12</c:v>
                      </c:pt>
                      <c:pt idx="156">
                        <c:v>1990-01</c:v>
                      </c:pt>
                      <c:pt idx="157">
                        <c:v>1990-02</c:v>
                      </c:pt>
                      <c:pt idx="158">
                        <c:v>1990-03</c:v>
                      </c:pt>
                      <c:pt idx="159">
                        <c:v>1990-04</c:v>
                      </c:pt>
                      <c:pt idx="160">
                        <c:v>1990-05</c:v>
                      </c:pt>
                      <c:pt idx="161">
                        <c:v>1990-06</c:v>
                      </c:pt>
                      <c:pt idx="162">
                        <c:v>1990-07</c:v>
                      </c:pt>
                      <c:pt idx="163">
                        <c:v>1990-08</c:v>
                      </c:pt>
                      <c:pt idx="164">
                        <c:v>1990-09</c:v>
                      </c:pt>
                      <c:pt idx="165">
                        <c:v>1990-10</c:v>
                      </c:pt>
                      <c:pt idx="166">
                        <c:v>1990-11</c:v>
                      </c:pt>
                      <c:pt idx="167">
                        <c:v>1990-12</c:v>
                      </c:pt>
                      <c:pt idx="168">
                        <c:v>1991-01</c:v>
                      </c:pt>
                      <c:pt idx="169">
                        <c:v>1991-02</c:v>
                      </c:pt>
                      <c:pt idx="170">
                        <c:v>1991-03</c:v>
                      </c:pt>
                      <c:pt idx="171">
                        <c:v>1991-04</c:v>
                      </c:pt>
                      <c:pt idx="172">
                        <c:v>1991-05</c:v>
                      </c:pt>
                      <c:pt idx="173">
                        <c:v>1991-06</c:v>
                      </c:pt>
                      <c:pt idx="174">
                        <c:v>1991-07</c:v>
                      </c:pt>
                      <c:pt idx="175">
                        <c:v>1991-08</c:v>
                      </c:pt>
                      <c:pt idx="176">
                        <c:v>1991-09</c:v>
                      </c:pt>
                      <c:pt idx="177">
                        <c:v>1991-10</c:v>
                      </c:pt>
                      <c:pt idx="178">
                        <c:v>1991-11</c:v>
                      </c:pt>
                      <c:pt idx="179">
                        <c:v>1991-12</c:v>
                      </c:pt>
                      <c:pt idx="180">
                        <c:v>1992-01</c:v>
                      </c:pt>
                      <c:pt idx="181">
                        <c:v>1992-02</c:v>
                      </c:pt>
                      <c:pt idx="182">
                        <c:v>1992-03</c:v>
                      </c:pt>
                      <c:pt idx="183">
                        <c:v>1992-04</c:v>
                      </c:pt>
                      <c:pt idx="184">
                        <c:v>1992-05</c:v>
                      </c:pt>
                      <c:pt idx="185">
                        <c:v>1992-06</c:v>
                      </c:pt>
                      <c:pt idx="186">
                        <c:v>1992-07</c:v>
                      </c:pt>
                      <c:pt idx="187">
                        <c:v>1992-08</c:v>
                      </c:pt>
                      <c:pt idx="188">
                        <c:v>1992-09</c:v>
                      </c:pt>
                      <c:pt idx="189">
                        <c:v>1992-10</c:v>
                      </c:pt>
                      <c:pt idx="190">
                        <c:v>1992-11</c:v>
                      </c:pt>
                      <c:pt idx="191">
                        <c:v>1992-12</c:v>
                      </c:pt>
                      <c:pt idx="192">
                        <c:v>1993-01</c:v>
                      </c:pt>
                      <c:pt idx="193">
                        <c:v>1993-02</c:v>
                      </c:pt>
                      <c:pt idx="194">
                        <c:v>1993-03</c:v>
                      </c:pt>
                      <c:pt idx="195">
                        <c:v>1993-04</c:v>
                      </c:pt>
                      <c:pt idx="196">
                        <c:v>1993-05</c:v>
                      </c:pt>
                      <c:pt idx="197">
                        <c:v>1993-06</c:v>
                      </c:pt>
                      <c:pt idx="198">
                        <c:v>1993-07</c:v>
                      </c:pt>
                      <c:pt idx="199">
                        <c:v>1993-08</c:v>
                      </c:pt>
                      <c:pt idx="200">
                        <c:v>1993-09</c:v>
                      </c:pt>
                      <c:pt idx="201">
                        <c:v>1993-10</c:v>
                      </c:pt>
                      <c:pt idx="202">
                        <c:v>1993-11</c:v>
                      </c:pt>
                      <c:pt idx="203">
                        <c:v>1993-12</c:v>
                      </c:pt>
                      <c:pt idx="204">
                        <c:v>1994-01</c:v>
                      </c:pt>
                      <c:pt idx="205">
                        <c:v>1994-02</c:v>
                      </c:pt>
                      <c:pt idx="206">
                        <c:v>1994-03</c:v>
                      </c:pt>
                      <c:pt idx="207">
                        <c:v>1994-04</c:v>
                      </c:pt>
                      <c:pt idx="208">
                        <c:v>1994-05</c:v>
                      </c:pt>
                      <c:pt idx="209">
                        <c:v>1994-06</c:v>
                      </c:pt>
                      <c:pt idx="210">
                        <c:v>1994-07</c:v>
                      </c:pt>
                      <c:pt idx="211">
                        <c:v>1994-08</c:v>
                      </c:pt>
                      <c:pt idx="212">
                        <c:v>1994-09</c:v>
                      </c:pt>
                      <c:pt idx="213">
                        <c:v>1994-10</c:v>
                      </c:pt>
                      <c:pt idx="214">
                        <c:v>1994-11</c:v>
                      </c:pt>
                      <c:pt idx="215">
                        <c:v>1994-12</c:v>
                      </c:pt>
                      <c:pt idx="216">
                        <c:v>1995-01</c:v>
                      </c:pt>
                      <c:pt idx="217">
                        <c:v>1995-02</c:v>
                      </c:pt>
                      <c:pt idx="218">
                        <c:v>1995-03</c:v>
                      </c:pt>
                      <c:pt idx="219">
                        <c:v>1995-04</c:v>
                      </c:pt>
                      <c:pt idx="220">
                        <c:v>1995-05</c:v>
                      </c:pt>
                      <c:pt idx="221">
                        <c:v>1995-06</c:v>
                      </c:pt>
                      <c:pt idx="222">
                        <c:v>1995-07</c:v>
                      </c:pt>
                      <c:pt idx="223">
                        <c:v>1995-08</c:v>
                      </c:pt>
                      <c:pt idx="224">
                        <c:v>1995-09</c:v>
                      </c:pt>
                      <c:pt idx="225">
                        <c:v>1995-10</c:v>
                      </c:pt>
                      <c:pt idx="226">
                        <c:v>1995-11</c:v>
                      </c:pt>
                      <c:pt idx="227">
                        <c:v>1995-12</c:v>
                      </c:pt>
                      <c:pt idx="228">
                        <c:v>1996-01</c:v>
                      </c:pt>
                      <c:pt idx="229">
                        <c:v>1996-02</c:v>
                      </c:pt>
                      <c:pt idx="230">
                        <c:v>1996-03</c:v>
                      </c:pt>
                      <c:pt idx="231">
                        <c:v>1996-04</c:v>
                      </c:pt>
                      <c:pt idx="232">
                        <c:v>1996-05</c:v>
                      </c:pt>
                      <c:pt idx="233">
                        <c:v>1996-06</c:v>
                      </c:pt>
                      <c:pt idx="234">
                        <c:v>1996-07</c:v>
                      </c:pt>
                      <c:pt idx="235">
                        <c:v>1996-08</c:v>
                      </c:pt>
                      <c:pt idx="236">
                        <c:v>1996-09</c:v>
                      </c:pt>
                      <c:pt idx="237">
                        <c:v>1996-10</c:v>
                      </c:pt>
                      <c:pt idx="238">
                        <c:v>1996-11</c:v>
                      </c:pt>
                      <c:pt idx="239">
                        <c:v>1996-12</c:v>
                      </c:pt>
                      <c:pt idx="240">
                        <c:v>1997-01</c:v>
                      </c:pt>
                      <c:pt idx="241">
                        <c:v>1997-02</c:v>
                      </c:pt>
                      <c:pt idx="242">
                        <c:v>1997-03</c:v>
                      </c:pt>
                      <c:pt idx="243">
                        <c:v>1997-04</c:v>
                      </c:pt>
                      <c:pt idx="244">
                        <c:v>1997-05</c:v>
                      </c:pt>
                      <c:pt idx="245">
                        <c:v>1997-06</c:v>
                      </c:pt>
                      <c:pt idx="246">
                        <c:v>1997-07</c:v>
                      </c:pt>
                      <c:pt idx="247">
                        <c:v>1997-08</c:v>
                      </c:pt>
                      <c:pt idx="248">
                        <c:v>1997-09</c:v>
                      </c:pt>
                      <c:pt idx="249">
                        <c:v>1997-10</c:v>
                      </c:pt>
                      <c:pt idx="250">
                        <c:v>1997-11</c:v>
                      </c:pt>
                      <c:pt idx="251">
                        <c:v>1997-12</c:v>
                      </c:pt>
                      <c:pt idx="252">
                        <c:v>1998-01</c:v>
                      </c:pt>
                      <c:pt idx="253">
                        <c:v>1998-02</c:v>
                      </c:pt>
                      <c:pt idx="254">
                        <c:v>1998-03</c:v>
                      </c:pt>
                      <c:pt idx="255">
                        <c:v>1998-04</c:v>
                      </c:pt>
                      <c:pt idx="256">
                        <c:v>1998-05</c:v>
                      </c:pt>
                      <c:pt idx="257">
                        <c:v>1998-06</c:v>
                      </c:pt>
                      <c:pt idx="258">
                        <c:v>1998-07</c:v>
                      </c:pt>
                      <c:pt idx="259">
                        <c:v>1998-08</c:v>
                      </c:pt>
                      <c:pt idx="260">
                        <c:v>1998-09</c:v>
                      </c:pt>
                      <c:pt idx="261">
                        <c:v>1998-10</c:v>
                      </c:pt>
                      <c:pt idx="262">
                        <c:v>1998-11</c:v>
                      </c:pt>
                      <c:pt idx="263">
                        <c:v>1998-12</c:v>
                      </c:pt>
                      <c:pt idx="264">
                        <c:v>1999-01</c:v>
                      </c:pt>
                      <c:pt idx="265">
                        <c:v>1999-02</c:v>
                      </c:pt>
                      <c:pt idx="266">
                        <c:v>1999-03</c:v>
                      </c:pt>
                      <c:pt idx="267">
                        <c:v>1999-04</c:v>
                      </c:pt>
                      <c:pt idx="268">
                        <c:v>1999-05</c:v>
                      </c:pt>
                      <c:pt idx="269">
                        <c:v>1999-06</c:v>
                      </c:pt>
                      <c:pt idx="270">
                        <c:v>1999-07</c:v>
                      </c:pt>
                      <c:pt idx="271">
                        <c:v>1999-08</c:v>
                      </c:pt>
                      <c:pt idx="272">
                        <c:v>1999-09</c:v>
                      </c:pt>
                      <c:pt idx="273">
                        <c:v>1999-10</c:v>
                      </c:pt>
                      <c:pt idx="274">
                        <c:v>1999-11</c:v>
                      </c:pt>
                      <c:pt idx="275">
                        <c:v>1999-12</c:v>
                      </c:pt>
                      <c:pt idx="276">
                        <c:v>2000-01</c:v>
                      </c:pt>
                      <c:pt idx="277">
                        <c:v>2000-02</c:v>
                      </c:pt>
                      <c:pt idx="278">
                        <c:v>2000-03</c:v>
                      </c:pt>
                      <c:pt idx="279">
                        <c:v>2000-04</c:v>
                      </c:pt>
                      <c:pt idx="280">
                        <c:v>2000-05</c:v>
                      </c:pt>
                      <c:pt idx="281">
                        <c:v>2000-06</c:v>
                      </c:pt>
                      <c:pt idx="282">
                        <c:v>2000-07</c:v>
                      </c:pt>
                      <c:pt idx="283">
                        <c:v>2000-08</c:v>
                      </c:pt>
                      <c:pt idx="284">
                        <c:v>2000-09</c:v>
                      </c:pt>
                      <c:pt idx="285">
                        <c:v>2000-10</c:v>
                      </c:pt>
                      <c:pt idx="286">
                        <c:v>2000-11</c:v>
                      </c:pt>
                      <c:pt idx="287">
                        <c:v>2000-12</c:v>
                      </c:pt>
                      <c:pt idx="288">
                        <c:v>2001-01</c:v>
                      </c:pt>
                      <c:pt idx="289">
                        <c:v>2001-02</c:v>
                      </c:pt>
                      <c:pt idx="290">
                        <c:v>2001-03</c:v>
                      </c:pt>
                      <c:pt idx="291">
                        <c:v>2001-04</c:v>
                      </c:pt>
                      <c:pt idx="292">
                        <c:v>2001-05</c:v>
                      </c:pt>
                      <c:pt idx="293">
                        <c:v>2001-06</c:v>
                      </c:pt>
                      <c:pt idx="294">
                        <c:v>2001-07</c:v>
                      </c:pt>
                      <c:pt idx="295">
                        <c:v>2001-08</c:v>
                      </c:pt>
                      <c:pt idx="296">
                        <c:v>2001-09</c:v>
                      </c:pt>
                      <c:pt idx="297">
                        <c:v>2001-10</c:v>
                      </c:pt>
                      <c:pt idx="298">
                        <c:v>2001-11</c:v>
                      </c:pt>
                      <c:pt idx="299">
                        <c:v>2001-12</c:v>
                      </c:pt>
                      <c:pt idx="300">
                        <c:v>2002-01</c:v>
                      </c:pt>
                      <c:pt idx="301">
                        <c:v>2002-02</c:v>
                      </c:pt>
                      <c:pt idx="302">
                        <c:v>2002-03</c:v>
                      </c:pt>
                      <c:pt idx="303">
                        <c:v>2002-04</c:v>
                      </c:pt>
                      <c:pt idx="304">
                        <c:v>2002-05</c:v>
                      </c:pt>
                      <c:pt idx="305">
                        <c:v>2002-06</c:v>
                      </c:pt>
                      <c:pt idx="306">
                        <c:v>2002-07</c:v>
                      </c:pt>
                      <c:pt idx="307">
                        <c:v>2002-08</c:v>
                      </c:pt>
                      <c:pt idx="308">
                        <c:v>2002-09</c:v>
                      </c:pt>
                      <c:pt idx="309">
                        <c:v>2002-10</c:v>
                      </c:pt>
                      <c:pt idx="310">
                        <c:v>2002-11</c:v>
                      </c:pt>
                      <c:pt idx="311">
                        <c:v>2002-12</c:v>
                      </c:pt>
                      <c:pt idx="312">
                        <c:v>2003-01</c:v>
                      </c:pt>
                      <c:pt idx="313">
                        <c:v>2003-02</c:v>
                      </c:pt>
                      <c:pt idx="314">
                        <c:v>2003-03</c:v>
                      </c:pt>
                      <c:pt idx="315">
                        <c:v>2003-04</c:v>
                      </c:pt>
                      <c:pt idx="316">
                        <c:v>2003-05</c:v>
                      </c:pt>
                      <c:pt idx="317">
                        <c:v>2003-06</c:v>
                      </c:pt>
                      <c:pt idx="318">
                        <c:v>2003-07</c:v>
                      </c:pt>
                      <c:pt idx="319">
                        <c:v>2003-08</c:v>
                      </c:pt>
                      <c:pt idx="320">
                        <c:v>2003-09</c:v>
                      </c:pt>
                      <c:pt idx="321">
                        <c:v>2003-10</c:v>
                      </c:pt>
                      <c:pt idx="322">
                        <c:v>2003-11</c:v>
                      </c:pt>
                      <c:pt idx="323">
                        <c:v>2003-12</c:v>
                      </c:pt>
                      <c:pt idx="324">
                        <c:v>2004-01</c:v>
                      </c:pt>
                      <c:pt idx="325">
                        <c:v>2004-02</c:v>
                      </c:pt>
                      <c:pt idx="326">
                        <c:v>2004-03</c:v>
                      </c:pt>
                      <c:pt idx="327">
                        <c:v>2004-04</c:v>
                      </c:pt>
                      <c:pt idx="328">
                        <c:v>2004-05</c:v>
                      </c:pt>
                      <c:pt idx="329">
                        <c:v>2004-06</c:v>
                      </c:pt>
                      <c:pt idx="330">
                        <c:v>2004-07</c:v>
                      </c:pt>
                      <c:pt idx="331">
                        <c:v>2004-08</c:v>
                      </c:pt>
                      <c:pt idx="332">
                        <c:v>2004-09</c:v>
                      </c:pt>
                      <c:pt idx="333">
                        <c:v>2004-10</c:v>
                      </c:pt>
                      <c:pt idx="334">
                        <c:v>2004-11</c:v>
                      </c:pt>
                      <c:pt idx="335">
                        <c:v>2004-12</c:v>
                      </c:pt>
                      <c:pt idx="336">
                        <c:v>2005-01</c:v>
                      </c:pt>
                      <c:pt idx="337">
                        <c:v>2005-02</c:v>
                      </c:pt>
                      <c:pt idx="338">
                        <c:v>2005-03</c:v>
                      </c:pt>
                      <c:pt idx="339">
                        <c:v>2005-04</c:v>
                      </c:pt>
                      <c:pt idx="340">
                        <c:v>2005-05</c:v>
                      </c:pt>
                      <c:pt idx="341">
                        <c:v>2005-06</c:v>
                      </c:pt>
                      <c:pt idx="342">
                        <c:v>2005-07</c:v>
                      </c:pt>
                      <c:pt idx="343">
                        <c:v>2005-08</c:v>
                      </c:pt>
                      <c:pt idx="344">
                        <c:v>2005-09</c:v>
                      </c:pt>
                      <c:pt idx="345">
                        <c:v>2005-10</c:v>
                      </c:pt>
                      <c:pt idx="346">
                        <c:v>2005-11</c:v>
                      </c:pt>
                      <c:pt idx="347">
                        <c:v>2005-12</c:v>
                      </c:pt>
                      <c:pt idx="348">
                        <c:v>2006-01</c:v>
                      </c:pt>
                      <c:pt idx="349">
                        <c:v>2006-02</c:v>
                      </c:pt>
                      <c:pt idx="350">
                        <c:v>2006-03</c:v>
                      </c:pt>
                      <c:pt idx="351">
                        <c:v>2006-04</c:v>
                      </c:pt>
                      <c:pt idx="352">
                        <c:v>2006-05</c:v>
                      </c:pt>
                      <c:pt idx="353">
                        <c:v>2006-06</c:v>
                      </c:pt>
                      <c:pt idx="354">
                        <c:v>2006-07</c:v>
                      </c:pt>
                      <c:pt idx="355">
                        <c:v>2006-08</c:v>
                      </c:pt>
                      <c:pt idx="356">
                        <c:v>2006-09</c:v>
                      </c:pt>
                      <c:pt idx="357">
                        <c:v>2006-10</c:v>
                      </c:pt>
                      <c:pt idx="358">
                        <c:v>2006-11</c:v>
                      </c:pt>
                      <c:pt idx="359">
                        <c:v>2006-12</c:v>
                      </c:pt>
                      <c:pt idx="360">
                        <c:v>2007-01</c:v>
                      </c:pt>
                      <c:pt idx="361">
                        <c:v>2007-02</c:v>
                      </c:pt>
                      <c:pt idx="362">
                        <c:v>2007-03</c:v>
                      </c:pt>
                      <c:pt idx="363">
                        <c:v>2007-04</c:v>
                      </c:pt>
                      <c:pt idx="364">
                        <c:v>2007-05</c:v>
                      </c:pt>
                      <c:pt idx="365">
                        <c:v>2007-06</c:v>
                      </c:pt>
                      <c:pt idx="366">
                        <c:v>2007-07</c:v>
                      </c:pt>
                      <c:pt idx="367">
                        <c:v>2007-08</c:v>
                      </c:pt>
                      <c:pt idx="368">
                        <c:v>2007-09</c:v>
                      </c:pt>
                      <c:pt idx="369">
                        <c:v>2007-10</c:v>
                      </c:pt>
                      <c:pt idx="370">
                        <c:v>2007-11</c:v>
                      </c:pt>
                      <c:pt idx="371">
                        <c:v>2007-12</c:v>
                      </c:pt>
                      <c:pt idx="372">
                        <c:v>2008-01</c:v>
                      </c:pt>
                      <c:pt idx="373">
                        <c:v>2008-02</c:v>
                      </c:pt>
                      <c:pt idx="374">
                        <c:v>2008-03</c:v>
                      </c:pt>
                      <c:pt idx="375">
                        <c:v>2008-04</c:v>
                      </c:pt>
                      <c:pt idx="376">
                        <c:v>2008-05</c:v>
                      </c:pt>
                      <c:pt idx="377">
                        <c:v>2008-06</c:v>
                      </c:pt>
                      <c:pt idx="378">
                        <c:v>2008-07</c:v>
                      </c:pt>
                      <c:pt idx="379">
                        <c:v>2008-08</c:v>
                      </c:pt>
                      <c:pt idx="380">
                        <c:v>2008-09</c:v>
                      </c:pt>
                      <c:pt idx="381">
                        <c:v>2008-10</c:v>
                      </c:pt>
                      <c:pt idx="382">
                        <c:v>2008-11</c:v>
                      </c:pt>
                      <c:pt idx="383">
                        <c:v>2008-12</c:v>
                      </c:pt>
                      <c:pt idx="384">
                        <c:v>2009-01</c:v>
                      </c:pt>
                      <c:pt idx="385">
                        <c:v>2009-02</c:v>
                      </c:pt>
                      <c:pt idx="386">
                        <c:v>2009-03</c:v>
                      </c:pt>
                      <c:pt idx="387">
                        <c:v>2009-04</c:v>
                      </c:pt>
                      <c:pt idx="388">
                        <c:v>2009-05</c:v>
                      </c:pt>
                      <c:pt idx="389">
                        <c:v>2009-06</c:v>
                      </c:pt>
                      <c:pt idx="390">
                        <c:v>2009-07</c:v>
                      </c:pt>
                      <c:pt idx="391">
                        <c:v>2009-08</c:v>
                      </c:pt>
                      <c:pt idx="392">
                        <c:v>2009-09</c:v>
                      </c:pt>
                      <c:pt idx="393">
                        <c:v>2009-10</c:v>
                      </c:pt>
                      <c:pt idx="394">
                        <c:v>2009-11</c:v>
                      </c:pt>
                      <c:pt idx="395">
                        <c:v>2009-12</c:v>
                      </c:pt>
                      <c:pt idx="396">
                        <c:v>2010-01</c:v>
                      </c:pt>
                      <c:pt idx="397">
                        <c:v>2010-02</c:v>
                      </c:pt>
                      <c:pt idx="398">
                        <c:v>2010-03</c:v>
                      </c:pt>
                      <c:pt idx="399">
                        <c:v>2010-04</c:v>
                      </c:pt>
                      <c:pt idx="400">
                        <c:v>2010-05</c:v>
                      </c:pt>
                      <c:pt idx="401">
                        <c:v>2010-06</c:v>
                      </c:pt>
                      <c:pt idx="402">
                        <c:v>2010-07</c:v>
                      </c:pt>
                      <c:pt idx="403">
                        <c:v>2010-08</c:v>
                      </c:pt>
                      <c:pt idx="404">
                        <c:v>2010-09</c:v>
                      </c:pt>
                      <c:pt idx="405">
                        <c:v>2010-10</c:v>
                      </c:pt>
                      <c:pt idx="406">
                        <c:v>2010-11</c:v>
                      </c:pt>
                      <c:pt idx="407">
                        <c:v>2010-12</c:v>
                      </c:pt>
                      <c:pt idx="408">
                        <c:v>2011-01</c:v>
                      </c:pt>
                      <c:pt idx="409">
                        <c:v>2011-02</c:v>
                      </c:pt>
                      <c:pt idx="410">
                        <c:v>2011-03</c:v>
                      </c:pt>
                      <c:pt idx="411">
                        <c:v>2011-04</c:v>
                      </c:pt>
                      <c:pt idx="412">
                        <c:v>2011-05</c:v>
                      </c:pt>
                      <c:pt idx="413">
                        <c:v>2011-06</c:v>
                      </c:pt>
                      <c:pt idx="414">
                        <c:v>2011-07</c:v>
                      </c:pt>
                      <c:pt idx="415">
                        <c:v>2011-08</c:v>
                      </c:pt>
                      <c:pt idx="416">
                        <c:v>2011-09</c:v>
                      </c:pt>
                      <c:pt idx="417">
                        <c:v>2011-10</c:v>
                      </c:pt>
                      <c:pt idx="418">
                        <c:v>2011-11</c:v>
                      </c:pt>
                      <c:pt idx="419">
                        <c:v>2011-12</c:v>
                      </c:pt>
                      <c:pt idx="420">
                        <c:v>2012-01</c:v>
                      </c:pt>
                      <c:pt idx="421">
                        <c:v>2012-02</c:v>
                      </c:pt>
                      <c:pt idx="422">
                        <c:v>2012-03</c:v>
                      </c:pt>
                      <c:pt idx="423">
                        <c:v>2012-04</c:v>
                      </c:pt>
                      <c:pt idx="424">
                        <c:v>2012-05</c:v>
                      </c:pt>
                      <c:pt idx="425">
                        <c:v>2012-06</c:v>
                      </c:pt>
                      <c:pt idx="426">
                        <c:v>2012-07</c:v>
                      </c:pt>
                      <c:pt idx="427">
                        <c:v>2012-08</c:v>
                      </c:pt>
                      <c:pt idx="428">
                        <c:v>2012-09</c:v>
                      </c:pt>
                      <c:pt idx="429">
                        <c:v>2012-10</c:v>
                      </c:pt>
                      <c:pt idx="430">
                        <c:v>2012-11</c:v>
                      </c:pt>
                      <c:pt idx="431">
                        <c:v>2012-12</c:v>
                      </c:pt>
                      <c:pt idx="432">
                        <c:v>2013-01</c:v>
                      </c:pt>
                      <c:pt idx="433">
                        <c:v>2013-02</c:v>
                      </c:pt>
                      <c:pt idx="434">
                        <c:v>2013-03</c:v>
                      </c:pt>
                      <c:pt idx="435">
                        <c:v>2013-04</c:v>
                      </c:pt>
                      <c:pt idx="436">
                        <c:v>2013-05</c:v>
                      </c:pt>
                      <c:pt idx="437">
                        <c:v>2013-06</c:v>
                      </c:pt>
                      <c:pt idx="438">
                        <c:v>2013-07</c:v>
                      </c:pt>
                      <c:pt idx="439">
                        <c:v>2013-08</c:v>
                      </c:pt>
                      <c:pt idx="440">
                        <c:v>2013-09</c:v>
                      </c:pt>
                      <c:pt idx="441">
                        <c:v>2013-10</c:v>
                      </c:pt>
                      <c:pt idx="442">
                        <c:v>2013-11</c:v>
                      </c:pt>
                      <c:pt idx="443">
                        <c:v>2013-12</c:v>
                      </c:pt>
                      <c:pt idx="444">
                        <c:v>2014-01</c:v>
                      </c:pt>
                      <c:pt idx="445">
                        <c:v>2014-02</c:v>
                      </c:pt>
                      <c:pt idx="446">
                        <c:v>2014-03</c:v>
                      </c:pt>
                      <c:pt idx="447">
                        <c:v>2014-04</c:v>
                      </c:pt>
                      <c:pt idx="448">
                        <c:v>2014-05</c:v>
                      </c:pt>
                      <c:pt idx="449">
                        <c:v>2014-06</c:v>
                      </c:pt>
                      <c:pt idx="450">
                        <c:v>2014-07</c:v>
                      </c:pt>
                      <c:pt idx="451">
                        <c:v>2014-08</c:v>
                      </c:pt>
                      <c:pt idx="452">
                        <c:v>2014-09</c:v>
                      </c:pt>
                      <c:pt idx="453">
                        <c:v>2014-10</c:v>
                      </c:pt>
                      <c:pt idx="454">
                        <c:v>2014-11</c:v>
                      </c:pt>
                      <c:pt idx="455">
                        <c:v>2014-12</c:v>
                      </c:pt>
                      <c:pt idx="456">
                        <c:v>2015-01</c:v>
                      </c:pt>
                      <c:pt idx="457">
                        <c:v>2015-02</c:v>
                      </c:pt>
                      <c:pt idx="458">
                        <c:v>2015-03</c:v>
                      </c:pt>
                      <c:pt idx="459">
                        <c:v>2015-04</c:v>
                      </c:pt>
                      <c:pt idx="460">
                        <c:v>2015-05</c:v>
                      </c:pt>
                      <c:pt idx="461">
                        <c:v>2015-06</c:v>
                      </c:pt>
                      <c:pt idx="462">
                        <c:v>2015-07</c:v>
                      </c:pt>
                      <c:pt idx="463">
                        <c:v>2015-08</c:v>
                      </c:pt>
                      <c:pt idx="464">
                        <c:v>2015-09</c:v>
                      </c:pt>
                      <c:pt idx="465">
                        <c:v>2015-10</c:v>
                      </c:pt>
                      <c:pt idx="466">
                        <c:v>2015-11</c:v>
                      </c:pt>
                      <c:pt idx="467">
                        <c:v>2015-12</c:v>
                      </c:pt>
                      <c:pt idx="468">
                        <c:v>2016-01</c:v>
                      </c:pt>
                      <c:pt idx="469">
                        <c:v>2016-02</c:v>
                      </c:pt>
                      <c:pt idx="470">
                        <c:v>2016-03</c:v>
                      </c:pt>
                      <c:pt idx="471">
                        <c:v>2016-04</c:v>
                      </c:pt>
                      <c:pt idx="472">
                        <c:v>2016-05</c:v>
                      </c:pt>
                      <c:pt idx="473">
                        <c:v>2016-06</c:v>
                      </c:pt>
                      <c:pt idx="474">
                        <c:v>2016-07</c:v>
                      </c:pt>
                      <c:pt idx="475">
                        <c:v>2016-08</c:v>
                      </c:pt>
                      <c:pt idx="476">
                        <c:v>2016-09</c:v>
                      </c:pt>
                      <c:pt idx="477">
                        <c:v>2016-10</c:v>
                      </c:pt>
                      <c:pt idx="478">
                        <c:v>2016-11</c:v>
                      </c:pt>
                      <c:pt idx="479">
                        <c:v>2016-12</c:v>
                      </c:pt>
                      <c:pt idx="480">
                        <c:v>2017-01</c:v>
                      </c:pt>
                      <c:pt idx="481">
                        <c:v>2017-02</c:v>
                      </c:pt>
                      <c:pt idx="482">
                        <c:v>2017-03</c:v>
                      </c:pt>
                      <c:pt idx="483">
                        <c:v>2017-04</c:v>
                      </c:pt>
                      <c:pt idx="484">
                        <c:v>2017-05</c:v>
                      </c:pt>
                      <c:pt idx="485">
                        <c:v>2017-06</c:v>
                      </c:pt>
                      <c:pt idx="486">
                        <c:v>2017-07</c:v>
                      </c:pt>
                      <c:pt idx="487">
                        <c:v>2017-08</c:v>
                      </c:pt>
                      <c:pt idx="488">
                        <c:v>2017-09</c:v>
                      </c:pt>
                      <c:pt idx="489">
                        <c:v>2017-10</c:v>
                      </c:pt>
                      <c:pt idx="490">
                        <c:v>2017-11</c:v>
                      </c:pt>
                      <c:pt idx="491">
                        <c:v>2017-12</c:v>
                      </c:pt>
                      <c:pt idx="492">
                        <c:v>2018-01</c:v>
                      </c:pt>
                      <c:pt idx="493">
                        <c:v>2018-02</c:v>
                      </c:pt>
                      <c:pt idx="494">
                        <c:v>2018-03</c:v>
                      </c:pt>
                      <c:pt idx="495">
                        <c:v>2018-04</c:v>
                      </c:pt>
                      <c:pt idx="496">
                        <c:v>2018-05</c:v>
                      </c:pt>
                      <c:pt idx="497">
                        <c:v>2018-06</c:v>
                      </c:pt>
                      <c:pt idx="498">
                        <c:v>2018-07</c:v>
                      </c:pt>
                      <c:pt idx="499">
                        <c:v>2018-08</c:v>
                      </c:pt>
                      <c:pt idx="500">
                        <c:v>2018-09</c:v>
                      </c:pt>
                      <c:pt idx="501">
                        <c:v>2018-10</c:v>
                      </c:pt>
                      <c:pt idx="502">
                        <c:v>2018-11</c:v>
                      </c:pt>
                      <c:pt idx="503">
                        <c:v>2018-12</c:v>
                      </c:pt>
                      <c:pt idx="504">
                        <c:v>2019-01</c:v>
                      </c:pt>
                      <c:pt idx="505">
                        <c:v>2019-02</c:v>
                      </c:pt>
                      <c:pt idx="506">
                        <c:v>2019-03</c:v>
                      </c:pt>
                      <c:pt idx="507">
                        <c:v>2019-04</c:v>
                      </c:pt>
                      <c:pt idx="508">
                        <c:v>2019-05</c:v>
                      </c:pt>
                      <c:pt idx="509">
                        <c:v>2019-06</c:v>
                      </c:pt>
                      <c:pt idx="510">
                        <c:v>2019-07</c:v>
                      </c:pt>
                      <c:pt idx="511">
                        <c:v>2019-08</c:v>
                      </c:pt>
                      <c:pt idx="512">
                        <c:v>2019-09</c:v>
                      </c:pt>
                      <c:pt idx="513">
                        <c:v>2019-10</c:v>
                      </c:pt>
                      <c:pt idx="514">
                        <c:v>2019-11</c:v>
                      </c:pt>
                      <c:pt idx="515">
                        <c:v>2019-12</c:v>
                      </c:pt>
                      <c:pt idx="516">
                        <c:v>2020-01</c:v>
                      </c:pt>
                      <c:pt idx="517">
                        <c:v>2020-02</c:v>
                      </c:pt>
                      <c:pt idx="518">
                        <c:v>2020-03</c:v>
                      </c:pt>
                      <c:pt idx="519">
                        <c:v>2020-04</c:v>
                      </c:pt>
                      <c:pt idx="520">
                        <c:v>2020-05</c:v>
                      </c:pt>
                      <c:pt idx="521">
                        <c:v>2020-06</c:v>
                      </c:pt>
                      <c:pt idx="522">
                        <c:v>2020-07</c:v>
                      </c:pt>
                      <c:pt idx="523">
                        <c:v>2020-08</c:v>
                      </c:pt>
                      <c:pt idx="524">
                        <c:v>2020-09</c:v>
                      </c:pt>
                      <c:pt idx="525">
                        <c:v>2020-10</c:v>
                      </c:pt>
                      <c:pt idx="526">
                        <c:v>2020-11</c:v>
                      </c:pt>
                      <c:pt idx="527">
                        <c:v>2020-12</c:v>
                      </c:pt>
                      <c:pt idx="528">
                        <c:v>2021-01</c:v>
                      </c:pt>
                      <c:pt idx="529">
                        <c:v>2021-02</c:v>
                      </c:pt>
                      <c:pt idx="530">
                        <c:v>2021-03</c:v>
                      </c:pt>
                      <c:pt idx="531">
                        <c:v>2021-04</c:v>
                      </c:pt>
                      <c:pt idx="532">
                        <c:v>2021-05</c:v>
                      </c:pt>
                      <c:pt idx="533">
                        <c:v>2021-06</c:v>
                      </c:pt>
                      <c:pt idx="534">
                        <c:v>2021-07</c:v>
                      </c:pt>
                      <c:pt idx="535">
                        <c:v>2021-08</c:v>
                      </c:pt>
                      <c:pt idx="536">
                        <c:v>2021-09</c:v>
                      </c:pt>
                      <c:pt idx="537">
                        <c:v>2021-10</c:v>
                      </c:pt>
                      <c:pt idx="538">
                        <c:v>2021-11</c:v>
                      </c:pt>
                      <c:pt idx="539">
                        <c:v>2021-12</c:v>
                      </c:pt>
                      <c:pt idx="540">
                        <c:v>2022-01</c:v>
                      </c:pt>
                      <c:pt idx="541">
                        <c:v>2022-02</c:v>
                      </c:pt>
                      <c:pt idx="542">
                        <c:v>2022-03</c:v>
                      </c:pt>
                      <c:pt idx="543">
                        <c:v>2022-04</c:v>
                      </c:pt>
                      <c:pt idx="544">
                        <c:v>2022-05</c:v>
                      </c:pt>
                      <c:pt idx="545">
                        <c:v>2022-06</c:v>
                      </c:pt>
                      <c:pt idx="546">
                        <c:v>2022-07</c:v>
                      </c:pt>
                      <c:pt idx="547">
                        <c:v>2022-08</c:v>
                      </c:pt>
                      <c:pt idx="548">
                        <c:v>2022-09</c:v>
                      </c:pt>
                      <c:pt idx="549">
                        <c:v>2022-10</c:v>
                      </c:pt>
                      <c:pt idx="550">
                        <c:v>2022-11</c:v>
                      </c:pt>
                      <c:pt idx="551">
                        <c:v>2022-12</c:v>
                      </c:pt>
                      <c:pt idx="552">
                        <c:v>2023-01</c:v>
                      </c:pt>
                      <c:pt idx="553">
                        <c:v>2023-02</c:v>
                      </c:pt>
                      <c:pt idx="554">
                        <c:v>2023-03</c:v>
                      </c:pt>
                      <c:pt idx="555">
                        <c:v>2023-04</c:v>
                      </c:pt>
                      <c:pt idx="556">
                        <c:v>2023-05</c:v>
                      </c:pt>
                      <c:pt idx="557">
                        <c:v>2023-06</c:v>
                      </c:pt>
                      <c:pt idx="558">
                        <c:v>2023-07</c:v>
                      </c:pt>
                      <c:pt idx="559">
                        <c:v>2023-08</c:v>
                      </c:pt>
                      <c:pt idx="560">
                        <c:v>2023-09</c:v>
                      </c:pt>
                      <c:pt idx="561">
                        <c:v>2023-10</c:v>
                      </c:pt>
                      <c:pt idx="562">
                        <c:v>2023-11</c:v>
                      </c:pt>
                      <c:pt idx="563">
                        <c:v>2023-12</c:v>
                      </c:pt>
                      <c:pt idx="564">
                        <c:v>2024-01</c:v>
                      </c:pt>
                      <c:pt idx="565">
                        <c:v>2024-02</c:v>
                      </c:pt>
                      <c:pt idx="566">
                        <c:v>2024-03</c:v>
                      </c:pt>
                      <c:pt idx="567">
                        <c:v>2024-04</c:v>
                      </c:pt>
                      <c:pt idx="568">
                        <c:v>2024-05</c:v>
                      </c:pt>
                      <c:pt idx="569">
                        <c:v>2024-06</c:v>
                      </c:pt>
                      <c:pt idx="570">
                        <c:v>2024-07</c:v>
                      </c:pt>
                      <c:pt idx="571">
                        <c:v>2024-08</c:v>
                      </c:pt>
                    </c:strCache>
                  </c:strRef>
                </c:cat>
                <c:val>
                  <c:numRef>
                    <c:extLst xmlns:c15="http://schemas.microsoft.com/office/drawing/2012/chart">
                      <c:ext xmlns:c15="http://schemas.microsoft.com/office/drawing/2012/chart" uri="{02D57815-91ED-43cb-92C2-25804820EDAC}">
                        <c15:formulaRef>
                          <c15:sqref>'[Basisfile Zinsen.xlsx]Zinsreihen'!$G$2:$G$551</c15:sqref>
                        </c15:formulaRef>
                      </c:ext>
                    </c:extLst>
                    <c:numCache>
                      <c:formatCode>General</c:formatCode>
                      <c:ptCount val="550"/>
                      <c:pt idx="371">
                        <c:v>3.88</c:v>
                      </c:pt>
                      <c:pt idx="372">
                        <c:v>3.79</c:v>
                      </c:pt>
                      <c:pt idx="373">
                        <c:v>3.86</c:v>
                      </c:pt>
                      <c:pt idx="374">
                        <c:v>3.94</c:v>
                      </c:pt>
                      <c:pt idx="375">
                        <c:v>3.87</c:v>
                      </c:pt>
                      <c:pt idx="376">
                        <c:v>3.81</c:v>
                      </c:pt>
                      <c:pt idx="377">
                        <c:v>3.83</c:v>
                      </c:pt>
                      <c:pt idx="378">
                        <c:v>3.79</c:v>
                      </c:pt>
                      <c:pt idx="379">
                        <c:v>3.77</c:v>
                      </c:pt>
                      <c:pt idx="380">
                        <c:v>3.91</c:v>
                      </c:pt>
                      <c:pt idx="381">
                        <c:v>3.81</c:v>
                      </c:pt>
                      <c:pt idx="382">
                        <c:v>2.33</c:v>
                      </c:pt>
                      <c:pt idx="383">
                        <c:v>1.79</c:v>
                      </c:pt>
                      <c:pt idx="384">
                        <c:v>1.59</c:v>
                      </c:pt>
                      <c:pt idx="385">
                        <c:v>1.58</c:v>
                      </c:pt>
                      <c:pt idx="386">
                        <c:v>1.5</c:v>
                      </c:pt>
                      <c:pt idx="387">
                        <c:v>1.49</c:v>
                      </c:pt>
                      <c:pt idx="388">
                        <c:v>1.44</c:v>
                      </c:pt>
                      <c:pt idx="389">
                        <c:v>1.45</c:v>
                      </c:pt>
                      <c:pt idx="390">
                        <c:v>1.42</c:v>
                      </c:pt>
                      <c:pt idx="391">
                        <c:v>1.37</c:v>
                      </c:pt>
                      <c:pt idx="392">
                        <c:v>1.35</c:v>
                      </c:pt>
                      <c:pt idx="393">
                        <c:v>1.33</c:v>
                      </c:pt>
                      <c:pt idx="394">
                        <c:v>1.31</c:v>
                      </c:pt>
                      <c:pt idx="395">
                        <c:v>1.31</c:v>
                      </c:pt>
                      <c:pt idx="396">
                        <c:v>1.3</c:v>
                      </c:pt>
                      <c:pt idx="397">
                        <c:v>1.29</c:v>
                      </c:pt>
                      <c:pt idx="398">
                        <c:v>1.25</c:v>
                      </c:pt>
                      <c:pt idx="399">
                        <c:v>1.28</c:v>
                      </c:pt>
                      <c:pt idx="400">
                        <c:v>1.1599999999999999</c:v>
                      </c:pt>
                      <c:pt idx="401">
                        <c:v>1.1599999999999999</c:v>
                      </c:pt>
                      <c:pt idx="402">
                        <c:v>1.22</c:v>
                      </c:pt>
                      <c:pt idx="403">
                        <c:v>1.22</c:v>
                      </c:pt>
                      <c:pt idx="404">
                        <c:v>1.24</c:v>
                      </c:pt>
                      <c:pt idx="405">
                        <c:v>1.24</c:v>
                      </c:pt>
                      <c:pt idx="406">
                        <c:v>1.24</c:v>
                      </c:pt>
                      <c:pt idx="407">
                        <c:v>1.25</c:v>
                      </c:pt>
                      <c:pt idx="408">
                        <c:v>1.25</c:v>
                      </c:pt>
                      <c:pt idx="409">
                        <c:v>1.25</c:v>
                      </c:pt>
                      <c:pt idx="410">
                        <c:v>1.26</c:v>
                      </c:pt>
                      <c:pt idx="411">
                        <c:v>1.27</c:v>
                      </c:pt>
                      <c:pt idx="412">
                        <c:v>1.28</c:v>
                      </c:pt>
                      <c:pt idx="413">
                        <c:v>1.3</c:v>
                      </c:pt>
                      <c:pt idx="414">
                        <c:v>1.3</c:v>
                      </c:pt>
                      <c:pt idx="415">
                        <c:v>1.17</c:v>
                      </c:pt>
                      <c:pt idx="416">
                        <c:v>1.17</c:v>
                      </c:pt>
                      <c:pt idx="417">
                        <c:v>1.18</c:v>
                      </c:pt>
                      <c:pt idx="418">
                        <c:v>1.19</c:v>
                      </c:pt>
                      <c:pt idx="419">
                        <c:v>1.2</c:v>
                      </c:pt>
                      <c:pt idx="420">
                        <c:v>1.21</c:v>
                      </c:pt>
                      <c:pt idx="421">
                        <c:v>1.23</c:v>
                      </c:pt>
                      <c:pt idx="422">
                        <c:v>1.25</c:v>
                      </c:pt>
                      <c:pt idx="423">
                        <c:v>1.25</c:v>
                      </c:pt>
                      <c:pt idx="424">
                        <c:v>1.24</c:v>
                      </c:pt>
                      <c:pt idx="425">
                        <c:v>1.23</c:v>
                      </c:pt>
                      <c:pt idx="426">
                        <c:v>1.21</c:v>
                      </c:pt>
                      <c:pt idx="427">
                        <c:v>1.19</c:v>
                      </c:pt>
                      <c:pt idx="428">
                        <c:v>1.19</c:v>
                      </c:pt>
                      <c:pt idx="429">
                        <c:v>1.17</c:v>
                      </c:pt>
                      <c:pt idx="430">
                        <c:v>1.1499999999999999</c:v>
                      </c:pt>
                      <c:pt idx="431">
                        <c:v>1.1399999999999999</c:v>
                      </c:pt>
                      <c:pt idx="432">
                        <c:v>1.1499999999999999</c:v>
                      </c:pt>
                      <c:pt idx="433">
                        <c:v>1.1499999999999999</c:v>
                      </c:pt>
                      <c:pt idx="434">
                        <c:v>1.1599999999999999</c:v>
                      </c:pt>
                      <c:pt idx="435">
                        <c:v>1.1599999999999999</c:v>
                      </c:pt>
                      <c:pt idx="436">
                        <c:v>1.1499999999999999</c:v>
                      </c:pt>
                      <c:pt idx="437">
                        <c:v>1.1599999999999999</c:v>
                      </c:pt>
                      <c:pt idx="438">
                        <c:v>1.1599999999999999</c:v>
                      </c:pt>
                      <c:pt idx="439">
                        <c:v>1.1499999999999999</c:v>
                      </c:pt>
                      <c:pt idx="440">
                        <c:v>1.1599999999999999</c:v>
                      </c:pt>
                      <c:pt idx="441">
                        <c:v>1.1599999999999999</c:v>
                      </c:pt>
                      <c:pt idx="442">
                        <c:v>1.1499999999999999</c:v>
                      </c:pt>
                      <c:pt idx="443">
                        <c:v>1.17</c:v>
                      </c:pt>
                      <c:pt idx="444">
                        <c:v>1.17</c:v>
                      </c:pt>
                      <c:pt idx="445">
                        <c:v>1.1599999999999999</c:v>
                      </c:pt>
                      <c:pt idx="446">
                        <c:v>1.1599999999999999</c:v>
                      </c:pt>
                      <c:pt idx="447">
                        <c:v>1.1599999999999999</c:v>
                      </c:pt>
                      <c:pt idx="448">
                        <c:v>1.1599999999999999</c:v>
                      </c:pt>
                      <c:pt idx="449">
                        <c:v>1.1499999999999999</c:v>
                      </c:pt>
                      <c:pt idx="450">
                        <c:v>1.17</c:v>
                      </c:pt>
                      <c:pt idx="451">
                        <c:v>1.17</c:v>
                      </c:pt>
                      <c:pt idx="452">
                        <c:v>1.1599999999999999</c:v>
                      </c:pt>
                      <c:pt idx="453">
                        <c:v>1.1599999999999999</c:v>
                      </c:pt>
                      <c:pt idx="454">
                        <c:v>1.1499999999999999</c:v>
                      </c:pt>
                      <c:pt idx="455">
                        <c:v>1.1499999999999999</c:v>
                      </c:pt>
                      <c:pt idx="456">
                        <c:v>1.1200000000000001</c:v>
                      </c:pt>
                      <c:pt idx="457">
                        <c:v>1.1299999999999999</c:v>
                      </c:pt>
                      <c:pt idx="458">
                        <c:v>1.1299999999999999</c:v>
                      </c:pt>
                      <c:pt idx="459">
                        <c:v>1.1200000000000001</c:v>
                      </c:pt>
                      <c:pt idx="460">
                        <c:v>1.1200000000000001</c:v>
                      </c:pt>
                      <c:pt idx="461">
                        <c:v>1.1200000000000001</c:v>
                      </c:pt>
                      <c:pt idx="462">
                        <c:v>1.1200000000000001</c:v>
                      </c:pt>
                      <c:pt idx="463">
                        <c:v>1.1200000000000001</c:v>
                      </c:pt>
                      <c:pt idx="464">
                        <c:v>1.1299999999999999</c:v>
                      </c:pt>
                      <c:pt idx="465">
                        <c:v>1.1200000000000001</c:v>
                      </c:pt>
                      <c:pt idx="466">
                        <c:v>1.1200000000000001</c:v>
                      </c:pt>
                      <c:pt idx="467">
                        <c:v>1.0900000000000001</c:v>
                      </c:pt>
                      <c:pt idx="468">
                        <c:v>1.08</c:v>
                      </c:pt>
                      <c:pt idx="469">
                        <c:v>1.08</c:v>
                      </c:pt>
                      <c:pt idx="470">
                        <c:v>1.07</c:v>
                      </c:pt>
                      <c:pt idx="471">
                        <c:v>1.08</c:v>
                      </c:pt>
                      <c:pt idx="472">
                        <c:v>1.07</c:v>
                      </c:pt>
                      <c:pt idx="473">
                        <c:v>1.07</c:v>
                      </c:pt>
                      <c:pt idx="474">
                        <c:v>1.07</c:v>
                      </c:pt>
                      <c:pt idx="475">
                        <c:v>1.06</c:v>
                      </c:pt>
                      <c:pt idx="476">
                        <c:v>1.05</c:v>
                      </c:pt>
                      <c:pt idx="477">
                        <c:v>1.05</c:v>
                      </c:pt>
                      <c:pt idx="478">
                        <c:v>1.05</c:v>
                      </c:pt>
                      <c:pt idx="479">
                        <c:v>1.06</c:v>
                      </c:pt>
                      <c:pt idx="480">
                        <c:v>1.06</c:v>
                      </c:pt>
                      <c:pt idx="481">
                        <c:v>1.06</c:v>
                      </c:pt>
                      <c:pt idx="482">
                        <c:v>1.06</c:v>
                      </c:pt>
                      <c:pt idx="483">
                        <c:v>1.06</c:v>
                      </c:pt>
                      <c:pt idx="484">
                        <c:v>1.06</c:v>
                      </c:pt>
                      <c:pt idx="485" formatCode="0.00">
                        <c:v>1.05428571</c:v>
                      </c:pt>
                      <c:pt idx="486" formatCode="0.00">
                        <c:v>1.05</c:v>
                      </c:pt>
                      <c:pt idx="487" formatCode="0.00">
                        <c:v>1.0490476199999998</c:v>
                      </c:pt>
                      <c:pt idx="488" formatCode="0.00">
                        <c:v>1.05</c:v>
                      </c:pt>
                      <c:pt idx="489" formatCode="0.00">
                        <c:v>1.0490476199999998</c:v>
                      </c:pt>
                      <c:pt idx="490" formatCode="0.00">
                        <c:v>1.0490476199999998</c:v>
                      </c:pt>
                      <c:pt idx="491" formatCode="0.00">
                        <c:v>1.04761905</c:v>
                      </c:pt>
                      <c:pt idx="492" formatCode="0.00">
                        <c:v>1.0505</c:v>
                      </c:pt>
                      <c:pt idx="493" formatCode="0.00">
                        <c:v>1.0505</c:v>
                      </c:pt>
                      <c:pt idx="494" formatCode="0.00">
                        <c:v>1.05315789</c:v>
                      </c:pt>
                      <c:pt idx="495" formatCode="0.00">
                        <c:v>1.05315789</c:v>
                      </c:pt>
                      <c:pt idx="496" formatCode="0.00">
                        <c:v>1.05315789</c:v>
                      </c:pt>
                      <c:pt idx="497" formatCode="0.00">
                        <c:v>1.05315789</c:v>
                      </c:pt>
                      <c:pt idx="498" formatCode="0.00">
                        <c:v>1.0505263199999999</c:v>
                      </c:pt>
                      <c:pt idx="499" formatCode="0.00">
                        <c:v>1.0477777799999999</c:v>
                      </c:pt>
                      <c:pt idx="500" formatCode="0.00">
                        <c:v>1.0477777799999999</c:v>
                      </c:pt>
                      <c:pt idx="501" formatCode="0.00">
                        <c:v>1.0477777799999999</c:v>
                      </c:pt>
                      <c:pt idx="502" formatCode="0.00">
                        <c:v>1.0476470599999999</c:v>
                      </c:pt>
                      <c:pt idx="503" formatCode="0.00">
                        <c:v>1.0535294100000001</c:v>
                      </c:pt>
                      <c:pt idx="504" formatCode="0.00">
                        <c:v>1.04222222</c:v>
                      </c:pt>
                      <c:pt idx="505" formatCode="0.00">
                        <c:v>1.04222222</c:v>
                      </c:pt>
                      <c:pt idx="506" formatCode="0.00">
                        <c:v>1.0388235299999999</c:v>
                      </c:pt>
                      <c:pt idx="507" formatCode="0.00">
                        <c:v>1.02277778</c:v>
                      </c:pt>
                      <c:pt idx="508" formatCode="0.00">
                        <c:v>1.02277778</c:v>
                      </c:pt>
                      <c:pt idx="509" formatCode="0.00">
                        <c:v>1.01176471</c:v>
                      </c:pt>
                      <c:pt idx="510" formatCode="0.00">
                        <c:v>0.99705882000000001</c:v>
                      </c:pt>
                      <c:pt idx="511" formatCode="0.00">
                        <c:v>0.99705882000000001</c:v>
                      </c:pt>
                      <c:pt idx="512" formatCode="0.00">
                        <c:v>0.9888235299999999</c:v>
                      </c:pt>
                      <c:pt idx="513" formatCode="0.00">
                        <c:v>0.98294117999999997</c:v>
                      </c:pt>
                      <c:pt idx="514" formatCode="0.00">
                        <c:v>0.98941175999999997</c:v>
                      </c:pt>
                      <c:pt idx="515" formatCode="0.00">
                        <c:v>0.979375</c:v>
                      </c:pt>
                      <c:pt idx="516" formatCode="0.00">
                        <c:v>0.979375</c:v>
                      </c:pt>
                      <c:pt idx="517" formatCode="0.00">
                        <c:v>0.96466667000000006</c:v>
                      </c:pt>
                      <c:pt idx="518" formatCode="0.00">
                        <c:v>0.97133332999999999</c:v>
                      </c:pt>
                      <c:pt idx="519" formatCode="0.00">
                        <c:v>0.9900000000000001</c:v>
                      </c:pt>
                      <c:pt idx="520" formatCode="0.00">
                        <c:v>0.98642856999999995</c:v>
                      </c:pt>
                      <c:pt idx="521" formatCode="0.00">
                        <c:v>0.98384614999999997</c:v>
                      </c:pt>
                      <c:pt idx="522" formatCode="0.00">
                        <c:v>0.98</c:v>
                      </c:pt>
                      <c:pt idx="523" formatCode="0.00">
                        <c:v>0.98</c:v>
                      </c:pt>
                      <c:pt idx="524" formatCode="0.00">
                        <c:v>0.97727273000000003</c:v>
                      </c:pt>
                      <c:pt idx="525" formatCode="0.00">
                        <c:v>0.97727273000000003</c:v>
                      </c:pt>
                      <c:pt idx="526" formatCode="0.00">
                        <c:v>0.93124999999999991</c:v>
                      </c:pt>
                      <c:pt idx="527" formatCode="0.00">
                        <c:v>0.94374999999999998</c:v>
                      </c:pt>
                      <c:pt idx="528" formatCode="0.00">
                        <c:v>0.99882353000000001</c:v>
                      </c:pt>
                      <c:pt idx="529" formatCode="0.00">
                        <c:v>0.99555556000000012</c:v>
                      </c:pt>
                      <c:pt idx="530" formatCode="0.00">
                        <c:v>0.99052632000000007</c:v>
                      </c:pt>
                      <c:pt idx="531" formatCode="0.00">
                        <c:v>0.98894736999999999</c:v>
                      </c:pt>
                      <c:pt idx="532" formatCode="0.00">
                        <c:v>0.98736842000000002</c:v>
                      </c:pt>
                      <c:pt idx="533" formatCode="0.00">
                        <c:v>0.98142856999999994</c:v>
                      </c:pt>
                      <c:pt idx="534" formatCode="0.00">
                        <c:v>0.98142856999999994</c:v>
                      </c:pt>
                      <c:pt idx="535" formatCode="0.00">
                        <c:v>0.98142856999999994</c:v>
                      </c:pt>
                      <c:pt idx="536" formatCode="0.00">
                        <c:v>0.98047619000000008</c:v>
                      </c:pt>
                      <c:pt idx="537" formatCode="0.00">
                        <c:v>0.98047619000000008</c:v>
                      </c:pt>
                      <c:pt idx="538" formatCode="0.00">
                        <c:v>0.97904762000000001</c:v>
                      </c:pt>
                      <c:pt idx="539" formatCode="0.00">
                        <c:v>0.98886363999999993</c:v>
                      </c:pt>
                      <c:pt idx="540" formatCode="0.00">
                        <c:v>0.98545455000000004</c:v>
                      </c:pt>
                      <c:pt idx="541" formatCode="0.00">
                        <c:v>0.98545455000000004</c:v>
                      </c:pt>
                      <c:pt idx="542" formatCode="0.00">
                        <c:v>0.9900000000000001</c:v>
                      </c:pt>
                      <c:pt idx="543" formatCode="0.00">
                        <c:v>0.99272726999999994</c:v>
                      </c:pt>
                      <c:pt idx="544" formatCode="0.00">
                        <c:v>1.0009090909090901</c:v>
                      </c:pt>
                      <c:pt idx="545" formatCode="0.00">
                        <c:v>1.0286363600000001</c:v>
                      </c:pt>
                      <c:pt idx="546" formatCode="0.00">
                        <c:v>1.0381818199999999</c:v>
                      </c:pt>
                      <c:pt idx="547" formatCode="0.00">
                        <c:v>1.04636364</c:v>
                      </c:pt>
                      <c:pt idx="548" formatCode="0.00">
                        <c:v>1.22</c:v>
                      </c:pt>
                      <c:pt idx="549" formatCode="0.00">
                        <c:v>1.28</c:v>
                      </c:pt>
                    </c:numCache>
                  </c:numRef>
                </c:val>
                <c:smooth val="0"/>
                <c:extLst xmlns:c15="http://schemas.microsoft.com/office/drawing/2012/chart">
                  <c:ext xmlns:c16="http://schemas.microsoft.com/office/drawing/2014/chart" uri="{C3380CC4-5D6E-409C-BE32-E72D297353CC}">
                    <c16:uniqueId val="{00000008-A0E1-464A-B3CC-04634B03F635}"/>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'[Basisfile Zinsen.xlsx]Zinsreihen'!$H$1</c15:sqref>
                        </c15:formulaRef>
                      </c:ext>
                    </c:extLst>
                    <c:strCache>
                      <c:ptCount val="1"/>
                      <c:pt idx="0">
                        <c:v>Hypotheken - Mit Bindung an Geldmarktzinssätze - Mit Bindung an den SARON-Zinssatz - Laufzeit in Jahren - Unbefristet (vor 2021 LIBOR)</c:v>
                      </c:pt>
                    </c:strCache>
                  </c:strRef>
                </c:tx>
                <c:spPr>
                  <a:ln w="15875" cap="rnd">
                    <a:solidFill>
                      <a:schemeClr val="accent1">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'[Basisfile Zinsen.xlsx]Zinsreihen'!$A$2:$A$573</c15:sqref>
                        </c15:formulaRef>
                      </c:ext>
                    </c:extLst>
                    <c:strCache>
                      <c:ptCount val="572"/>
                      <c:pt idx="0">
                        <c:v>1977-01</c:v>
                      </c:pt>
                      <c:pt idx="1">
                        <c:v>1977-02</c:v>
                      </c:pt>
                      <c:pt idx="2">
                        <c:v>1977-03</c:v>
                      </c:pt>
                      <c:pt idx="3">
                        <c:v>1977-04</c:v>
                      </c:pt>
                      <c:pt idx="4">
                        <c:v>1977-05</c:v>
                      </c:pt>
                      <c:pt idx="5">
                        <c:v>1977-06</c:v>
                      </c:pt>
                      <c:pt idx="6">
                        <c:v>1977-07</c:v>
                      </c:pt>
                      <c:pt idx="7">
                        <c:v>1977-08</c:v>
                      </c:pt>
                      <c:pt idx="8">
                        <c:v>1977-09</c:v>
                      </c:pt>
                      <c:pt idx="9">
                        <c:v>1977-10</c:v>
                      </c:pt>
                      <c:pt idx="10">
                        <c:v>1977-11</c:v>
                      </c:pt>
                      <c:pt idx="11">
                        <c:v>1977-12</c:v>
                      </c:pt>
                      <c:pt idx="12">
                        <c:v>1978-01</c:v>
                      </c:pt>
                      <c:pt idx="13">
                        <c:v>1978-02</c:v>
                      </c:pt>
                      <c:pt idx="14">
                        <c:v>1978-03</c:v>
                      </c:pt>
                      <c:pt idx="15">
                        <c:v>1978-04</c:v>
                      </c:pt>
                      <c:pt idx="16">
                        <c:v>1978-05</c:v>
                      </c:pt>
                      <c:pt idx="17">
                        <c:v>1978-06</c:v>
                      </c:pt>
                      <c:pt idx="18">
                        <c:v>1978-07</c:v>
                      </c:pt>
                      <c:pt idx="19">
                        <c:v>1978-08</c:v>
                      </c:pt>
                      <c:pt idx="20">
                        <c:v>1978-09</c:v>
                      </c:pt>
                      <c:pt idx="21">
                        <c:v>1978-10</c:v>
                      </c:pt>
                      <c:pt idx="22">
                        <c:v>1978-11</c:v>
                      </c:pt>
                      <c:pt idx="23">
                        <c:v>1978-12</c:v>
                      </c:pt>
                      <c:pt idx="24">
                        <c:v>1979-01</c:v>
                      </c:pt>
                      <c:pt idx="25">
                        <c:v>1979-02</c:v>
                      </c:pt>
                      <c:pt idx="26">
                        <c:v>1979-03</c:v>
                      </c:pt>
                      <c:pt idx="27">
                        <c:v>1979-04</c:v>
                      </c:pt>
                      <c:pt idx="28">
                        <c:v>1979-05</c:v>
                      </c:pt>
                      <c:pt idx="29">
                        <c:v>1979-06</c:v>
                      </c:pt>
                      <c:pt idx="30">
                        <c:v>1979-07</c:v>
                      </c:pt>
                      <c:pt idx="31">
                        <c:v>1979-08</c:v>
                      </c:pt>
                      <c:pt idx="32">
                        <c:v>1979-09</c:v>
                      </c:pt>
                      <c:pt idx="33">
                        <c:v>1979-10</c:v>
                      </c:pt>
                      <c:pt idx="34">
                        <c:v>1979-11</c:v>
                      </c:pt>
                      <c:pt idx="35">
                        <c:v>1979-12</c:v>
                      </c:pt>
                      <c:pt idx="36">
                        <c:v>1980-01</c:v>
                      </c:pt>
                      <c:pt idx="37">
                        <c:v>1980-02</c:v>
                      </c:pt>
                      <c:pt idx="38">
                        <c:v>1980-03</c:v>
                      </c:pt>
                      <c:pt idx="39">
                        <c:v>1980-04</c:v>
                      </c:pt>
                      <c:pt idx="40">
                        <c:v>1980-05</c:v>
                      </c:pt>
                      <c:pt idx="41">
                        <c:v>1980-06</c:v>
                      </c:pt>
                      <c:pt idx="42">
                        <c:v>1980-07</c:v>
                      </c:pt>
                      <c:pt idx="43">
                        <c:v>1980-08</c:v>
                      </c:pt>
                      <c:pt idx="44">
                        <c:v>1980-09</c:v>
                      </c:pt>
                      <c:pt idx="45">
                        <c:v>1980-10</c:v>
                      </c:pt>
                      <c:pt idx="46">
                        <c:v>1980-11</c:v>
                      </c:pt>
                      <c:pt idx="47">
                        <c:v>1980-12</c:v>
                      </c:pt>
                      <c:pt idx="48">
                        <c:v>1981-01</c:v>
                      </c:pt>
                      <c:pt idx="49">
                        <c:v>1981-02</c:v>
                      </c:pt>
                      <c:pt idx="50">
                        <c:v>1981-03</c:v>
                      </c:pt>
                      <c:pt idx="51">
                        <c:v>1981-04</c:v>
                      </c:pt>
                      <c:pt idx="52">
                        <c:v>1981-05</c:v>
                      </c:pt>
                      <c:pt idx="53">
                        <c:v>1981-06</c:v>
                      </c:pt>
                      <c:pt idx="54">
                        <c:v>1981-07</c:v>
                      </c:pt>
                      <c:pt idx="55">
                        <c:v>1981-08</c:v>
                      </c:pt>
                      <c:pt idx="56">
                        <c:v>1981-09</c:v>
                      </c:pt>
                      <c:pt idx="57">
                        <c:v>1981-10</c:v>
                      </c:pt>
                      <c:pt idx="58">
                        <c:v>1981-11</c:v>
                      </c:pt>
                      <c:pt idx="59">
                        <c:v>1981-12</c:v>
                      </c:pt>
                      <c:pt idx="60">
                        <c:v>1982-01</c:v>
                      </c:pt>
                      <c:pt idx="61">
                        <c:v>1982-02</c:v>
                      </c:pt>
                      <c:pt idx="62">
                        <c:v>1982-03</c:v>
                      </c:pt>
                      <c:pt idx="63">
                        <c:v>1982-04</c:v>
                      </c:pt>
                      <c:pt idx="64">
                        <c:v>1982-05</c:v>
                      </c:pt>
                      <c:pt idx="65">
                        <c:v>1982-06</c:v>
                      </c:pt>
                      <c:pt idx="66">
                        <c:v>1982-07</c:v>
                      </c:pt>
                      <c:pt idx="67">
                        <c:v>1982-08</c:v>
                      </c:pt>
                      <c:pt idx="68">
                        <c:v>1982-09</c:v>
                      </c:pt>
                      <c:pt idx="69">
                        <c:v>1982-10</c:v>
                      </c:pt>
                      <c:pt idx="70">
                        <c:v>1982-11</c:v>
                      </c:pt>
                      <c:pt idx="71">
                        <c:v>1982-12</c:v>
                      </c:pt>
                      <c:pt idx="72">
                        <c:v>1983-01</c:v>
                      </c:pt>
                      <c:pt idx="73">
                        <c:v>1983-02</c:v>
                      </c:pt>
                      <c:pt idx="74">
                        <c:v>1983-03</c:v>
                      </c:pt>
                      <c:pt idx="75">
                        <c:v>1983-04</c:v>
                      </c:pt>
                      <c:pt idx="76">
                        <c:v>1983-05</c:v>
                      </c:pt>
                      <c:pt idx="77">
                        <c:v>1983-06</c:v>
                      </c:pt>
                      <c:pt idx="78">
                        <c:v>1983-07</c:v>
                      </c:pt>
                      <c:pt idx="79">
                        <c:v>1983-08</c:v>
                      </c:pt>
                      <c:pt idx="80">
                        <c:v>1983-09</c:v>
                      </c:pt>
                      <c:pt idx="81">
                        <c:v>1983-10</c:v>
                      </c:pt>
                      <c:pt idx="82">
                        <c:v>1983-11</c:v>
                      </c:pt>
                      <c:pt idx="83">
                        <c:v>1983-12</c:v>
                      </c:pt>
                      <c:pt idx="84">
                        <c:v>1984-01</c:v>
                      </c:pt>
                      <c:pt idx="85">
                        <c:v>1984-02</c:v>
                      </c:pt>
                      <c:pt idx="86">
                        <c:v>1984-03</c:v>
                      </c:pt>
                      <c:pt idx="87">
                        <c:v>1984-04</c:v>
                      </c:pt>
                      <c:pt idx="88">
                        <c:v>1984-05</c:v>
                      </c:pt>
                      <c:pt idx="89">
                        <c:v>1984-06</c:v>
                      </c:pt>
                      <c:pt idx="90">
                        <c:v>1984-07</c:v>
                      </c:pt>
                      <c:pt idx="91">
                        <c:v>1984-08</c:v>
                      </c:pt>
                      <c:pt idx="92">
                        <c:v>1984-09</c:v>
                      </c:pt>
                      <c:pt idx="93">
                        <c:v>1984-10</c:v>
                      </c:pt>
                      <c:pt idx="94">
                        <c:v>1984-11</c:v>
                      </c:pt>
                      <c:pt idx="95">
                        <c:v>1984-12</c:v>
                      </c:pt>
                      <c:pt idx="96">
                        <c:v>1985-01</c:v>
                      </c:pt>
                      <c:pt idx="97">
                        <c:v>1985-02</c:v>
                      </c:pt>
                      <c:pt idx="98">
                        <c:v>1985-03</c:v>
                      </c:pt>
                      <c:pt idx="99">
                        <c:v>1985-04</c:v>
                      </c:pt>
                      <c:pt idx="100">
                        <c:v>1985-05</c:v>
                      </c:pt>
                      <c:pt idx="101">
                        <c:v>1985-06</c:v>
                      </c:pt>
                      <c:pt idx="102">
                        <c:v>1985-07</c:v>
                      </c:pt>
                      <c:pt idx="103">
                        <c:v>1985-08</c:v>
                      </c:pt>
                      <c:pt idx="104">
                        <c:v>1985-09</c:v>
                      </c:pt>
                      <c:pt idx="105">
                        <c:v>1985-10</c:v>
                      </c:pt>
                      <c:pt idx="106">
                        <c:v>1985-11</c:v>
                      </c:pt>
                      <c:pt idx="107">
                        <c:v>1985-12</c:v>
                      </c:pt>
                      <c:pt idx="108">
                        <c:v>1986-01</c:v>
                      </c:pt>
                      <c:pt idx="109">
                        <c:v>1986-02</c:v>
                      </c:pt>
                      <c:pt idx="110">
                        <c:v>1986-03</c:v>
                      </c:pt>
                      <c:pt idx="111">
                        <c:v>1986-04</c:v>
                      </c:pt>
                      <c:pt idx="112">
                        <c:v>1986-05</c:v>
                      </c:pt>
                      <c:pt idx="113">
                        <c:v>1986-06</c:v>
                      </c:pt>
                      <c:pt idx="114">
                        <c:v>1986-07</c:v>
                      </c:pt>
                      <c:pt idx="115">
                        <c:v>1986-08</c:v>
                      </c:pt>
                      <c:pt idx="116">
                        <c:v>1986-09</c:v>
                      </c:pt>
                      <c:pt idx="117">
                        <c:v>1986-10</c:v>
                      </c:pt>
                      <c:pt idx="118">
                        <c:v>1986-11</c:v>
                      </c:pt>
                      <c:pt idx="119">
                        <c:v>1986-12</c:v>
                      </c:pt>
                      <c:pt idx="120">
                        <c:v>1987-01</c:v>
                      </c:pt>
                      <c:pt idx="121">
                        <c:v>1987-02</c:v>
                      </c:pt>
                      <c:pt idx="122">
                        <c:v>1987-03</c:v>
                      </c:pt>
                      <c:pt idx="123">
                        <c:v>1987-04</c:v>
                      </c:pt>
                      <c:pt idx="124">
                        <c:v>1987-05</c:v>
                      </c:pt>
                      <c:pt idx="125">
                        <c:v>1987-06</c:v>
                      </c:pt>
                      <c:pt idx="126">
                        <c:v>1987-07</c:v>
                      </c:pt>
                      <c:pt idx="127">
                        <c:v>1987-08</c:v>
                      </c:pt>
                      <c:pt idx="128">
                        <c:v>1987-09</c:v>
                      </c:pt>
                      <c:pt idx="129">
                        <c:v>1987-10</c:v>
                      </c:pt>
                      <c:pt idx="130">
                        <c:v>1987-11</c:v>
                      </c:pt>
                      <c:pt idx="131">
                        <c:v>1987-12</c:v>
                      </c:pt>
                      <c:pt idx="132">
                        <c:v>1988-01</c:v>
                      </c:pt>
                      <c:pt idx="133">
                        <c:v>1988-02</c:v>
                      </c:pt>
                      <c:pt idx="134">
                        <c:v>1988-03</c:v>
                      </c:pt>
                      <c:pt idx="135">
                        <c:v>1988-04</c:v>
                      </c:pt>
                      <c:pt idx="136">
                        <c:v>1988-05</c:v>
                      </c:pt>
                      <c:pt idx="137">
                        <c:v>1988-06</c:v>
                      </c:pt>
                      <c:pt idx="138">
                        <c:v>1988-07</c:v>
                      </c:pt>
                      <c:pt idx="139">
                        <c:v>1988-08</c:v>
                      </c:pt>
                      <c:pt idx="140">
                        <c:v>1988-09</c:v>
                      </c:pt>
                      <c:pt idx="141">
                        <c:v>1988-10</c:v>
                      </c:pt>
                      <c:pt idx="142">
                        <c:v>1988-11</c:v>
                      </c:pt>
                      <c:pt idx="143">
                        <c:v>1988-12</c:v>
                      </c:pt>
                      <c:pt idx="144">
                        <c:v>1989-01</c:v>
                      </c:pt>
                      <c:pt idx="145">
                        <c:v>1989-02</c:v>
                      </c:pt>
                      <c:pt idx="146">
                        <c:v>1989-03</c:v>
                      </c:pt>
                      <c:pt idx="147">
                        <c:v>1989-04</c:v>
                      </c:pt>
                      <c:pt idx="148">
                        <c:v>1989-05</c:v>
                      </c:pt>
                      <c:pt idx="149">
                        <c:v>1989-06</c:v>
                      </c:pt>
                      <c:pt idx="150">
                        <c:v>1989-07</c:v>
                      </c:pt>
                      <c:pt idx="151">
                        <c:v>1989-08</c:v>
                      </c:pt>
                      <c:pt idx="152">
                        <c:v>1989-09</c:v>
                      </c:pt>
                      <c:pt idx="153">
                        <c:v>1989-10</c:v>
                      </c:pt>
                      <c:pt idx="154">
                        <c:v>1989-11</c:v>
                      </c:pt>
                      <c:pt idx="155">
                        <c:v>1989-12</c:v>
                      </c:pt>
                      <c:pt idx="156">
                        <c:v>1990-01</c:v>
                      </c:pt>
                      <c:pt idx="157">
                        <c:v>1990-02</c:v>
                      </c:pt>
                      <c:pt idx="158">
                        <c:v>1990-03</c:v>
                      </c:pt>
                      <c:pt idx="159">
                        <c:v>1990-04</c:v>
                      </c:pt>
                      <c:pt idx="160">
                        <c:v>1990-05</c:v>
                      </c:pt>
                      <c:pt idx="161">
                        <c:v>1990-06</c:v>
                      </c:pt>
                      <c:pt idx="162">
                        <c:v>1990-07</c:v>
                      </c:pt>
                      <c:pt idx="163">
                        <c:v>1990-08</c:v>
                      </c:pt>
                      <c:pt idx="164">
                        <c:v>1990-09</c:v>
                      </c:pt>
                      <c:pt idx="165">
                        <c:v>1990-10</c:v>
                      </c:pt>
                      <c:pt idx="166">
                        <c:v>1990-11</c:v>
                      </c:pt>
                      <c:pt idx="167">
                        <c:v>1990-12</c:v>
                      </c:pt>
                      <c:pt idx="168">
                        <c:v>1991-01</c:v>
                      </c:pt>
                      <c:pt idx="169">
                        <c:v>1991-02</c:v>
                      </c:pt>
                      <c:pt idx="170">
                        <c:v>1991-03</c:v>
                      </c:pt>
                      <c:pt idx="171">
                        <c:v>1991-04</c:v>
                      </c:pt>
                      <c:pt idx="172">
                        <c:v>1991-05</c:v>
                      </c:pt>
                      <c:pt idx="173">
                        <c:v>1991-06</c:v>
                      </c:pt>
                      <c:pt idx="174">
                        <c:v>1991-07</c:v>
                      </c:pt>
                      <c:pt idx="175">
                        <c:v>1991-08</c:v>
                      </c:pt>
                      <c:pt idx="176">
                        <c:v>1991-09</c:v>
                      </c:pt>
                      <c:pt idx="177">
                        <c:v>1991-10</c:v>
                      </c:pt>
                      <c:pt idx="178">
                        <c:v>1991-11</c:v>
                      </c:pt>
                      <c:pt idx="179">
                        <c:v>1991-12</c:v>
                      </c:pt>
                      <c:pt idx="180">
                        <c:v>1992-01</c:v>
                      </c:pt>
                      <c:pt idx="181">
                        <c:v>1992-02</c:v>
                      </c:pt>
                      <c:pt idx="182">
                        <c:v>1992-03</c:v>
                      </c:pt>
                      <c:pt idx="183">
                        <c:v>1992-04</c:v>
                      </c:pt>
                      <c:pt idx="184">
                        <c:v>1992-05</c:v>
                      </c:pt>
                      <c:pt idx="185">
                        <c:v>1992-06</c:v>
                      </c:pt>
                      <c:pt idx="186">
                        <c:v>1992-07</c:v>
                      </c:pt>
                      <c:pt idx="187">
                        <c:v>1992-08</c:v>
                      </c:pt>
                      <c:pt idx="188">
                        <c:v>1992-09</c:v>
                      </c:pt>
                      <c:pt idx="189">
                        <c:v>1992-10</c:v>
                      </c:pt>
                      <c:pt idx="190">
                        <c:v>1992-11</c:v>
                      </c:pt>
                      <c:pt idx="191">
                        <c:v>1992-12</c:v>
                      </c:pt>
                      <c:pt idx="192">
                        <c:v>1993-01</c:v>
                      </c:pt>
                      <c:pt idx="193">
                        <c:v>1993-02</c:v>
                      </c:pt>
                      <c:pt idx="194">
                        <c:v>1993-03</c:v>
                      </c:pt>
                      <c:pt idx="195">
                        <c:v>1993-04</c:v>
                      </c:pt>
                      <c:pt idx="196">
                        <c:v>1993-05</c:v>
                      </c:pt>
                      <c:pt idx="197">
                        <c:v>1993-06</c:v>
                      </c:pt>
                      <c:pt idx="198">
                        <c:v>1993-07</c:v>
                      </c:pt>
                      <c:pt idx="199">
                        <c:v>1993-08</c:v>
                      </c:pt>
                      <c:pt idx="200">
                        <c:v>1993-09</c:v>
                      </c:pt>
                      <c:pt idx="201">
                        <c:v>1993-10</c:v>
                      </c:pt>
                      <c:pt idx="202">
                        <c:v>1993-11</c:v>
                      </c:pt>
                      <c:pt idx="203">
                        <c:v>1993-12</c:v>
                      </c:pt>
                      <c:pt idx="204">
                        <c:v>1994-01</c:v>
                      </c:pt>
                      <c:pt idx="205">
                        <c:v>1994-02</c:v>
                      </c:pt>
                      <c:pt idx="206">
                        <c:v>1994-03</c:v>
                      </c:pt>
                      <c:pt idx="207">
                        <c:v>1994-04</c:v>
                      </c:pt>
                      <c:pt idx="208">
                        <c:v>1994-05</c:v>
                      </c:pt>
                      <c:pt idx="209">
                        <c:v>1994-06</c:v>
                      </c:pt>
                      <c:pt idx="210">
                        <c:v>1994-07</c:v>
                      </c:pt>
                      <c:pt idx="211">
                        <c:v>1994-08</c:v>
                      </c:pt>
                      <c:pt idx="212">
                        <c:v>1994-09</c:v>
                      </c:pt>
                      <c:pt idx="213">
                        <c:v>1994-10</c:v>
                      </c:pt>
                      <c:pt idx="214">
                        <c:v>1994-11</c:v>
                      </c:pt>
                      <c:pt idx="215">
                        <c:v>1994-12</c:v>
                      </c:pt>
                      <c:pt idx="216">
                        <c:v>1995-01</c:v>
                      </c:pt>
                      <c:pt idx="217">
                        <c:v>1995-02</c:v>
                      </c:pt>
                      <c:pt idx="218">
                        <c:v>1995-03</c:v>
                      </c:pt>
                      <c:pt idx="219">
                        <c:v>1995-04</c:v>
                      </c:pt>
                      <c:pt idx="220">
                        <c:v>1995-05</c:v>
                      </c:pt>
                      <c:pt idx="221">
                        <c:v>1995-06</c:v>
                      </c:pt>
                      <c:pt idx="222">
                        <c:v>1995-07</c:v>
                      </c:pt>
                      <c:pt idx="223">
                        <c:v>1995-08</c:v>
                      </c:pt>
                      <c:pt idx="224">
                        <c:v>1995-09</c:v>
                      </c:pt>
                      <c:pt idx="225">
                        <c:v>1995-10</c:v>
                      </c:pt>
                      <c:pt idx="226">
                        <c:v>1995-11</c:v>
                      </c:pt>
                      <c:pt idx="227">
                        <c:v>1995-12</c:v>
                      </c:pt>
                      <c:pt idx="228">
                        <c:v>1996-01</c:v>
                      </c:pt>
                      <c:pt idx="229">
                        <c:v>1996-02</c:v>
                      </c:pt>
                      <c:pt idx="230">
                        <c:v>1996-03</c:v>
                      </c:pt>
                      <c:pt idx="231">
                        <c:v>1996-04</c:v>
                      </c:pt>
                      <c:pt idx="232">
                        <c:v>1996-05</c:v>
                      </c:pt>
                      <c:pt idx="233">
                        <c:v>1996-06</c:v>
                      </c:pt>
                      <c:pt idx="234">
                        <c:v>1996-07</c:v>
                      </c:pt>
                      <c:pt idx="235">
                        <c:v>1996-08</c:v>
                      </c:pt>
                      <c:pt idx="236">
                        <c:v>1996-09</c:v>
                      </c:pt>
                      <c:pt idx="237">
                        <c:v>1996-10</c:v>
                      </c:pt>
                      <c:pt idx="238">
                        <c:v>1996-11</c:v>
                      </c:pt>
                      <c:pt idx="239">
                        <c:v>1996-12</c:v>
                      </c:pt>
                      <c:pt idx="240">
                        <c:v>1997-01</c:v>
                      </c:pt>
                      <c:pt idx="241">
                        <c:v>1997-02</c:v>
                      </c:pt>
                      <c:pt idx="242">
                        <c:v>1997-03</c:v>
                      </c:pt>
                      <c:pt idx="243">
                        <c:v>1997-04</c:v>
                      </c:pt>
                      <c:pt idx="244">
                        <c:v>1997-05</c:v>
                      </c:pt>
                      <c:pt idx="245">
                        <c:v>1997-06</c:v>
                      </c:pt>
                      <c:pt idx="246">
                        <c:v>1997-07</c:v>
                      </c:pt>
                      <c:pt idx="247">
                        <c:v>1997-08</c:v>
                      </c:pt>
                      <c:pt idx="248">
                        <c:v>1997-09</c:v>
                      </c:pt>
                      <c:pt idx="249">
                        <c:v>1997-10</c:v>
                      </c:pt>
                      <c:pt idx="250">
                        <c:v>1997-11</c:v>
                      </c:pt>
                      <c:pt idx="251">
                        <c:v>1997-12</c:v>
                      </c:pt>
                      <c:pt idx="252">
                        <c:v>1998-01</c:v>
                      </c:pt>
                      <c:pt idx="253">
                        <c:v>1998-02</c:v>
                      </c:pt>
                      <c:pt idx="254">
                        <c:v>1998-03</c:v>
                      </c:pt>
                      <c:pt idx="255">
                        <c:v>1998-04</c:v>
                      </c:pt>
                      <c:pt idx="256">
                        <c:v>1998-05</c:v>
                      </c:pt>
                      <c:pt idx="257">
                        <c:v>1998-06</c:v>
                      </c:pt>
                      <c:pt idx="258">
                        <c:v>1998-07</c:v>
                      </c:pt>
                      <c:pt idx="259">
                        <c:v>1998-08</c:v>
                      </c:pt>
                      <c:pt idx="260">
                        <c:v>1998-09</c:v>
                      </c:pt>
                      <c:pt idx="261">
                        <c:v>1998-10</c:v>
                      </c:pt>
                      <c:pt idx="262">
                        <c:v>1998-11</c:v>
                      </c:pt>
                      <c:pt idx="263">
                        <c:v>1998-12</c:v>
                      </c:pt>
                      <c:pt idx="264">
                        <c:v>1999-01</c:v>
                      </c:pt>
                      <c:pt idx="265">
                        <c:v>1999-02</c:v>
                      </c:pt>
                      <c:pt idx="266">
                        <c:v>1999-03</c:v>
                      </c:pt>
                      <c:pt idx="267">
                        <c:v>1999-04</c:v>
                      </c:pt>
                      <c:pt idx="268">
                        <c:v>1999-05</c:v>
                      </c:pt>
                      <c:pt idx="269">
                        <c:v>1999-06</c:v>
                      </c:pt>
                      <c:pt idx="270">
                        <c:v>1999-07</c:v>
                      </c:pt>
                      <c:pt idx="271">
                        <c:v>1999-08</c:v>
                      </c:pt>
                      <c:pt idx="272">
                        <c:v>1999-09</c:v>
                      </c:pt>
                      <c:pt idx="273">
                        <c:v>1999-10</c:v>
                      </c:pt>
                      <c:pt idx="274">
                        <c:v>1999-11</c:v>
                      </c:pt>
                      <c:pt idx="275">
                        <c:v>1999-12</c:v>
                      </c:pt>
                      <c:pt idx="276">
                        <c:v>2000-01</c:v>
                      </c:pt>
                      <c:pt idx="277">
                        <c:v>2000-02</c:v>
                      </c:pt>
                      <c:pt idx="278">
                        <c:v>2000-03</c:v>
                      </c:pt>
                      <c:pt idx="279">
                        <c:v>2000-04</c:v>
                      </c:pt>
                      <c:pt idx="280">
                        <c:v>2000-05</c:v>
                      </c:pt>
                      <c:pt idx="281">
                        <c:v>2000-06</c:v>
                      </c:pt>
                      <c:pt idx="282">
                        <c:v>2000-07</c:v>
                      </c:pt>
                      <c:pt idx="283">
                        <c:v>2000-08</c:v>
                      </c:pt>
                      <c:pt idx="284">
                        <c:v>2000-09</c:v>
                      </c:pt>
                      <c:pt idx="285">
                        <c:v>2000-10</c:v>
                      </c:pt>
                      <c:pt idx="286">
                        <c:v>2000-11</c:v>
                      </c:pt>
                      <c:pt idx="287">
                        <c:v>2000-12</c:v>
                      </c:pt>
                      <c:pt idx="288">
                        <c:v>2001-01</c:v>
                      </c:pt>
                      <c:pt idx="289">
                        <c:v>2001-02</c:v>
                      </c:pt>
                      <c:pt idx="290">
                        <c:v>2001-03</c:v>
                      </c:pt>
                      <c:pt idx="291">
                        <c:v>2001-04</c:v>
                      </c:pt>
                      <c:pt idx="292">
                        <c:v>2001-05</c:v>
                      </c:pt>
                      <c:pt idx="293">
                        <c:v>2001-06</c:v>
                      </c:pt>
                      <c:pt idx="294">
                        <c:v>2001-07</c:v>
                      </c:pt>
                      <c:pt idx="295">
                        <c:v>2001-08</c:v>
                      </c:pt>
                      <c:pt idx="296">
                        <c:v>2001-09</c:v>
                      </c:pt>
                      <c:pt idx="297">
                        <c:v>2001-10</c:v>
                      </c:pt>
                      <c:pt idx="298">
                        <c:v>2001-11</c:v>
                      </c:pt>
                      <c:pt idx="299">
                        <c:v>2001-12</c:v>
                      </c:pt>
                      <c:pt idx="300">
                        <c:v>2002-01</c:v>
                      </c:pt>
                      <c:pt idx="301">
                        <c:v>2002-02</c:v>
                      </c:pt>
                      <c:pt idx="302">
                        <c:v>2002-03</c:v>
                      </c:pt>
                      <c:pt idx="303">
                        <c:v>2002-04</c:v>
                      </c:pt>
                      <c:pt idx="304">
                        <c:v>2002-05</c:v>
                      </c:pt>
                      <c:pt idx="305">
                        <c:v>2002-06</c:v>
                      </c:pt>
                      <c:pt idx="306">
                        <c:v>2002-07</c:v>
                      </c:pt>
                      <c:pt idx="307">
                        <c:v>2002-08</c:v>
                      </c:pt>
                      <c:pt idx="308">
                        <c:v>2002-09</c:v>
                      </c:pt>
                      <c:pt idx="309">
                        <c:v>2002-10</c:v>
                      </c:pt>
                      <c:pt idx="310">
                        <c:v>2002-11</c:v>
                      </c:pt>
                      <c:pt idx="311">
                        <c:v>2002-12</c:v>
                      </c:pt>
                      <c:pt idx="312">
                        <c:v>2003-01</c:v>
                      </c:pt>
                      <c:pt idx="313">
                        <c:v>2003-02</c:v>
                      </c:pt>
                      <c:pt idx="314">
                        <c:v>2003-03</c:v>
                      </c:pt>
                      <c:pt idx="315">
                        <c:v>2003-04</c:v>
                      </c:pt>
                      <c:pt idx="316">
                        <c:v>2003-05</c:v>
                      </c:pt>
                      <c:pt idx="317">
                        <c:v>2003-06</c:v>
                      </c:pt>
                      <c:pt idx="318">
                        <c:v>2003-07</c:v>
                      </c:pt>
                      <c:pt idx="319">
                        <c:v>2003-08</c:v>
                      </c:pt>
                      <c:pt idx="320">
                        <c:v>2003-09</c:v>
                      </c:pt>
                      <c:pt idx="321">
                        <c:v>2003-10</c:v>
                      </c:pt>
                      <c:pt idx="322">
                        <c:v>2003-11</c:v>
                      </c:pt>
                      <c:pt idx="323">
                        <c:v>2003-12</c:v>
                      </c:pt>
                      <c:pt idx="324">
                        <c:v>2004-01</c:v>
                      </c:pt>
                      <c:pt idx="325">
                        <c:v>2004-02</c:v>
                      </c:pt>
                      <c:pt idx="326">
                        <c:v>2004-03</c:v>
                      </c:pt>
                      <c:pt idx="327">
                        <c:v>2004-04</c:v>
                      </c:pt>
                      <c:pt idx="328">
                        <c:v>2004-05</c:v>
                      </c:pt>
                      <c:pt idx="329">
                        <c:v>2004-06</c:v>
                      </c:pt>
                      <c:pt idx="330">
                        <c:v>2004-07</c:v>
                      </c:pt>
                      <c:pt idx="331">
                        <c:v>2004-08</c:v>
                      </c:pt>
                      <c:pt idx="332">
                        <c:v>2004-09</c:v>
                      </c:pt>
                      <c:pt idx="333">
                        <c:v>2004-10</c:v>
                      </c:pt>
                      <c:pt idx="334">
                        <c:v>2004-11</c:v>
                      </c:pt>
                      <c:pt idx="335">
                        <c:v>2004-12</c:v>
                      </c:pt>
                      <c:pt idx="336">
                        <c:v>2005-01</c:v>
                      </c:pt>
                      <c:pt idx="337">
                        <c:v>2005-02</c:v>
                      </c:pt>
                      <c:pt idx="338">
                        <c:v>2005-03</c:v>
                      </c:pt>
                      <c:pt idx="339">
                        <c:v>2005-04</c:v>
                      </c:pt>
                      <c:pt idx="340">
                        <c:v>2005-05</c:v>
                      </c:pt>
                      <c:pt idx="341">
                        <c:v>2005-06</c:v>
                      </c:pt>
                      <c:pt idx="342">
                        <c:v>2005-07</c:v>
                      </c:pt>
                      <c:pt idx="343">
                        <c:v>2005-08</c:v>
                      </c:pt>
                      <c:pt idx="344">
                        <c:v>2005-09</c:v>
                      </c:pt>
                      <c:pt idx="345">
                        <c:v>2005-10</c:v>
                      </c:pt>
                      <c:pt idx="346">
                        <c:v>2005-11</c:v>
                      </c:pt>
                      <c:pt idx="347">
                        <c:v>2005-12</c:v>
                      </c:pt>
                      <c:pt idx="348">
                        <c:v>2006-01</c:v>
                      </c:pt>
                      <c:pt idx="349">
                        <c:v>2006-02</c:v>
                      </c:pt>
                      <c:pt idx="350">
                        <c:v>2006-03</c:v>
                      </c:pt>
                      <c:pt idx="351">
                        <c:v>2006-04</c:v>
                      </c:pt>
                      <c:pt idx="352">
                        <c:v>2006-05</c:v>
                      </c:pt>
                      <c:pt idx="353">
                        <c:v>2006-06</c:v>
                      </c:pt>
                      <c:pt idx="354">
                        <c:v>2006-07</c:v>
                      </c:pt>
                      <c:pt idx="355">
                        <c:v>2006-08</c:v>
                      </c:pt>
                      <c:pt idx="356">
                        <c:v>2006-09</c:v>
                      </c:pt>
                      <c:pt idx="357">
                        <c:v>2006-10</c:v>
                      </c:pt>
                      <c:pt idx="358">
                        <c:v>2006-11</c:v>
                      </c:pt>
                      <c:pt idx="359">
                        <c:v>2006-12</c:v>
                      </c:pt>
                      <c:pt idx="360">
                        <c:v>2007-01</c:v>
                      </c:pt>
                      <c:pt idx="361">
                        <c:v>2007-02</c:v>
                      </c:pt>
                      <c:pt idx="362">
                        <c:v>2007-03</c:v>
                      </c:pt>
                      <c:pt idx="363">
                        <c:v>2007-04</c:v>
                      </c:pt>
                      <c:pt idx="364">
                        <c:v>2007-05</c:v>
                      </c:pt>
                      <c:pt idx="365">
                        <c:v>2007-06</c:v>
                      </c:pt>
                      <c:pt idx="366">
                        <c:v>2007-07</c:v>
                      </c:pt>
                      <c:pt idx="367">
                        <c:v>2007-08</c:v>
                      </c:pt>
                      <c:pt idx="368">
                        <c:v>2007-09</c:v>
                      </c:pt>
                      <c:pt idx="369">
                        <c:v>2007-10</c:v>
                      </c:pt>
                      <c:pt idx="370">
                        <c:v>2007-11</c:v>
                      </c:pt>
                      <c:pt idx="371">
                        <c:v>2007-12</c:v>
                      </c:pt>
                      <c:pt idx="372">
                        <c:v>2008-01</c:v>
                      </c:pt>
                      <c:pt idx="373">
                        <c:v>2008-02</c:v>
                      </c:pt>
                      <c:pt idx="374">
                        <c:v>2008-03</c:v>
                      </c:pt>
                      <c:pt idx="375">
                        <c:v>2008-04</c:v>
                      </c:pt>
                      <c:pt idx="376">
                        <c:v>2008-05</c:v>
                      </c:pt>
                      <c:pt idx="377">
                        <c:v>2008-06</c:v>
                      </c:pt>
                      <c:pt idx="378">
                        <c:v>2008-07</c:v>
                      </c:pt>
                      <c:pt idx="379">
                        <c:v>2008-08</c:v>
                      </c:pt>
                      <c:pt idx="380">
                        <c:v>2008-09</c:v>
                      </c:pt>
                      <c:pt idx="381">
                        <c:v>2008-10</c:v>
                      </c:pt>
                      <c:pt idx="382">
                        <c:v>2008-11</c:v>
                      </c:pt>
                      <c:pt idx="383">
                        <c:v>2008-12</c:v>
                      </c:pt>
                      <c:pt idx="384">
                        <c:v>2009-01</c:v>
                      </c:pt>
                      <c:pt idx="385">
                        <c:v>2009-02</c:v>
                      </c:pt>
                      <c:pt idx="386">
                        <c:v>2009-03</c:v>
                      </c:pt>
                      <c:pt idx="387">
                        <c:v>2009-04</c:v>
                      </c:pt>
                      <c:pt idx="388">
                        <c:v>2009-05</c:v>
                      </c:pt>
                      <c:pt idx="389">
                        <c:v>2009-06</c:v>
                      </c:pt>
                      <c:pt idx="390">
                        <c:v>2009-07</c:v>
                      </c:pt>
                      <c:pt idx="391">
                        <c:v>2009-08</c:v>
                      </c:pt>
                      <c:pt idx="392">
                        <c:v>2009-09</c:v>
                      </c:pt>
                      <c:pt idx="393">
                        <c:v>2009-10</c:v>
                      </c:pt>
                      <c:pt idx="394">
                        <c:v>2009-11</c:v>
                      </c:pt>
                      <c:pt idx="395">
                        <c:v>2009-12</c:v>
                      </c:pt>
                      <c:pt idx="396">
                        <c:v>2010-01</c:v>
                      </c:pt>
                      <c:pt idx="397">
                        <c:v>2010-02</c:v>
                      </c:pt>
                      <c:pt idx="398">
                        <c:v>2010-03</c:v>
                      </c:pt>
                      <c:pt idx="399">
                        <c:v>2010-04</c:v>
                      </c:pt>
                      <c:pt idx="400">
                        <c:v>2010-05</c:v>
                      </c:pt>
                      <c:pt idx="401">
                        <c:v>2010-06</c:v>
                      </c:pt>
                      <c:pt idx="402">
                        <c:v>2010-07</c:v>
                      </c:pt>
                      <c:pt idx="403">
                        <c:v>2010-08</c:v>
                      </c:pt>
                      <c:pt idx="404">
                        <c:v>2010-09</c:v>
                      </c:pt>
                      <c:pt idx="405">
                        <c:v>2010-10</c:v>
                      </c:pt>
                      <c:pt idx="406">
                        <c:v>2010-11</c:v>
                      </c:pt>
                      <c:pt idx="407">
                        <c:v>2010-12</c:v>
                      </c:pt>
                      <c:pt idx="408">
                        <c:v>2011-01</c:v>
                      </c:pt>
                      <c:pt idx="409">
                        <c:v>2011-02</c:v>
                      </c:pt>
                      <c:pt idx="410">
                        <c:v>2011-03</c:v>
                      </c:pt>
                      <c:pt idx="411">
                        <c:v>2011-04</c:v>
                      </c:pt>
                      <c:pt idx="412">
                        <c:v>2011-05</c:v>
                      </c:pt>
                      <c:pt idx="413">
                        <c:v>2011-06</c:v>
                      </c:pt>
                      <c:pt idx="414">
                        <c:v>2011-07</c:v>
                      </c:pt>
                      <c:pt idx="415">
                        <c:v>2011-08</c:v>
                      </c:pt>
                      <c:pt idx="416">
                        <c:v>2011-09</c:v>
                      </c:pt>
                      <c:pt idx="417">
                        <c:v>2011-10</c:v>
                      </c:pt>
                      <c:pt idx="418">
                        <c:v>2011-11</c:v>
                      </c:pt>
                      <c:pt idx="419">
                        <c:v>2011-12</c:v>
                      </c:pt>
                      <c:pt idx="420">
                        <c:v>2012-01</c:v>
                      </c:pt>
                      <c:pt idx="421">
                        <c:v>2012-02</c:v>
                      </c:pt>
                      <c:pt idx="422">
                        <c:v>2012-03</c:v>
                      </c:pt>
                      <c:pt idx="423">
                        <c:v>2012-04</c:v>
                      </c:pt>
                      <c:pt idx="424">
                        <c:v>2012-05</c:v>
                      </c:pt>
                      <c:pt idx="425">
                        <c:v>2012-06</c:v>
                      </c:pt>
                      <c:pt idx="426">
                        <c:v>2012-07</c:v>
                      </c:pt>
                      <c:pt idx="427">
                        <c:v>2012-08</c:v>
                      </c:pt>
                      <c:pt idx="428">
                        <c:v>2012-09</c:v>
                      </c:pt>
                      <c:pt idx="429">
                        <c:v>2012-10</c:v>
                      </c:pt>
                      <c:pt idx="430">
                        <c:v>2012-11</c:v>
                      </c:pt>
                      <c:pt idx="431">
                        <c:v>2012-12</c:v>
                      </c:pt>
                      <c:pt idx="432">
                        <c:v>2013-01</c:v>
                      </c:pt>
                      <c:pt idx="433">
                        <c:v>2013-02</c:v>
                      </c:pt>
                      <c:pt idx="434">
                        <c:v>2013-03</c:v>
                      </c:pt>
                      <c:pt idx="435">
                        <c:v>2013-04</c:v>
                      </c:pt>
                      <c:pt idx="436">
                        <c:v>2013-05</c:v>
                      </c:pt>
                      <c:pt idx="437">
                        <c:v>2013-06</c:v>
                      </c:pt>
                      <c:pt idx="438">
                        <c:v>2013-07</c:v>
                      </c:pt>
                      <c:pt idx="439">
                        <c:v>2013-08</c:v>
                      </c:pt>
                      <c:pt idx="440">
                        <c:v>2013-09</c:v>
                      </c:pt>
                      <c:pt idx="441">
                        <c:v>2013-10</c:v>
                      </c:pt>
                      <c:pt idx="442">
                        <c:v>2013-11</c:v>
                      </c:pt>
                      <c:pt idx="443">
                        <c:v>2013-12</c:v>
                      </c:pt>
                      <c:pt idx="444">
                        <c:v>2014-01</c:v>
                      </c:pt>
                      <c:pt idx="445">
                        <c:v>2014-02</c:v>
                      </c:pt>
                      <c:pt idx="446">
                        <c:v>2014-03</c:v>
                      </c:pt>
                      <c:pt idx="447">
                        <c:v>2014-04</c:v>
                      </c:pt>
                      <c:pt idx="448">
                        <c:v>2014-05</c:v>
                      </c:pt>
                      <c:pt idx="449">
                        <c:v>2014-06</c:v>
                      </c:pt>
                      <c:pt idx="450">
                        <c:v>2014-07</c:v>
                      </c:pt>
                      <c:pt idx="451">
                        <c:v>2014-08</c:v>
                      </c:pt>
                      <c:pt idx="452">
                        <c:v>2014-09</c:v>
                      </c:pt>
                      <c:pt idx="453">
                        <c:v>2014-10</c:v>
                      </c:pt>
                      <c:pt idx="454">
                        <c:v>2014-11</c:v>
                      </c:pt>
                      <c:pt idx="455">
                        <c:v>2014-12</c:v>
                      </c:pt>
                      <c:pt idx="456">
                        <c:v>2015-01</c:v>
                      </c:pt>
                      <c:pt idx="457">
                        <c:v>2015-02</c:v>
                      </c:pt>
                      <c:pt idx="458">
                        <c:v>2015-03</c:v>
                      </c:pt>
                      <c:pt idx="459">
                        <c:v>2015-04</c:v>
                      </c:pt>
                      <c:pt idx="460">
                        <c:v>2015-05</c:v>
                      </c:pt>
                      <c:pt idx="461">
                        <c:v>2015-06</c:v>
                      </c:pt>
                      <c:pt idx="462">
                        <c:v>2015-07</c:v>
                      </c:pt>
                      <c:pt idx="463">
                        <c:v>2015-08</c:v>
                      </c:pt>
                      <c:pt idx="464">
                        <c:v>2015-09</c:v>
                      </c:pt>
                      <c:pt idx="465">
                        <c:v>2015-10</c:v>
                      </c:pt>
                      <c:pt idx="466">
                        <c:v>2015-11</c:v>
                      </c:pt>
                      <c:pt idx="467">
                        <c:v>2015-12</c:v>
                      </c:pt>
                      <c:pt idx="468">
                        <c:v>2016-01</c:v>
                      </c:pt>
                      <c:pt idx="469">
                        <c:v>2016-02</c:v>
                      </c:pt>
                      <c:pt idx="470">
                        <c:v>2016-03</c:v>
                      </c:pt>
                      <c:pt idx="471">
                        <c:v>2016-04</c:v>
                      </c:pt>
                      <c:pt idx="472">
                        <c:v>2016-05</c:v>
                      </c:pt>
                      <c:pt idx="473">
                        <c:v>2016-06</c:v>
                      </c:pt>
                      <c:pt idx="474">
                        <c:v>2016-07</c:v>
                      </c:pt>
                      <c:pt idx="475">
                        <c:v>2016-08</c:v>
                      </c:pt>
                      <c:pt idx="476">
                        <c:v>2016-09</c:v>
                      </c:pt>
                      <c:pt idx="477">
                        <c:v>2016-10</c:v>
                      </c:pt>
                      <c:pt idx="478">
                        <c:v>2016-11</c:v>
                      </c:pt>
                      <c:pt idx="479">
                        <c:v>2016-12</c:v>
                      </c:pt>
                      <c:pt idx="480">
                        <c:v>2017-01</c:v>
                      </c:pt>
                      <c:pt idx="481">
                        <c:v>2017-02</c:v>
                      </c:pt>
                      <c:pt idx="482">
                        <c:v>2017-03</c:v>
                      </c:pt>
                      <c:pt idx="483">
                        <c:v>2017-04</c:v>
                      </c:pt>
                      <c:pt idx="484">
                        <c:v>2017-05</c:v>
                      </c:pt>
                      <c:pt idx="485">
                        <c:v>2017-06</c:v>
                      </c:pt>
                      <c:pt idx="486">
                        <c:v>2017-07</c:v>
                      </c:pt>
                      <c:pt idx="487">
                        <c:v>2017-08</c:v>
                      </c:pt>
                      <c:pt idx="488">
                        <c:v>2017-09</c:v>
                      </c:pt>
                      <c:pt idx="489">
                        <c:v>2017-10</c:v>
                      </c:pt>
                      <c:pt idx="490">
                        <c:v>2017-11</c:v>
                      </c:pt>
                      <c:pt idx="491">
                        <c:v>2017-12</c:v>
                      </c:pt>
                      <c:pt idx="492">
                        <c:v>2018-01</c:v>
                      </c:pt>
                      <c:pt idx="493">
                        <c:v>2018-02</c:v>
                      </c:pt>
                      <c:pt idx="494">
                        <c:v>2018-03</c:v>
                      </c:pt>
                      <c:pt idx="495">
                        <c:v>2018-04</c:v>
                      </c:pt>
                      <c:pt idx="496">
                        <c:v>2018-05</c:v>
                      </c:pt>
                      <c:pt idx="497">
                        <c:v>2018-06</c:v>
                      </c:pt>
                      <c:pt idx="498">
                        <c:v>2018-07</c:v>
                      </c:pt>
                      <c:pt idx="499">
                        <c:v>2018-08</c:v>
                      </c:pt>
                      <c:pt idx="500">
                        <c:v>2018-09</c:v>
                      </c:pt>
                      <c:pt idx="501">
                        <c:v>2018-10</c:v>
                      </c:pt>
                      <c:pt idx="502">
                        <c:v>2018-11</c:v>
                      </c:pt>
                      <c:pt idx="503">
                        <c:v>2018-12</c:v>
                      </c:pt>
                      <c:pt idx="504">
                        <c:v>2019-01</c:v>
                      </c:pt>
                      <c:pt idx="505">
                        <c:v>2019-02</c:v>
                      </c:pt>
                      <c:pt idx="506">
                        <c:v>2019-03</c:v>
                      </c:pt>
                      <c:pt idx="507">
                        <c:v>2019-04</c:v>
                      </c:pt>
                      <c:pt idx="508">
                        <c:v>2019-05</c:v>
                      </c:pt>
                      <c:pt idx="509">
                        <c:v>2019-06</c:v>
                      </c:pt>
                      <c:pt idx="510">
                        <c:v>2019-07</c:v>
                      </c:pt>
                      <c:pt idx="511">
                        <c:v>2019-08</c:v>
                      </c:pt>
                      <c:pt idx="512">
                        <c:v>2019-09</c:v>
                      </c:pt>
                      <c:pt idx="513">
                        <c:v>2019-10</c:v>
                      </c:pt>
                      <c:pt idx="514">
                        <c:v>2019-11</c:v>
                      </c:pt>
                      <c:pt idx="515">
                        <c:v>2019-12</c:v>
                      </c:pt>
                      <c:pt idx="516">
                        <c:v>2020-01</c:v>
                      </c:pt>
                      <c:pt idx="517">
                        <c:v>2020-02</c:v>
                      </c:pt>
                      <c:pt idx="518">
                        <c:v>2020-03</c:v>
                      </c:pt>
                      <c:pt idx="519">
                        <c:v>2020-04</c:v>
                      </c:pt>
                      <c:pt idx="520">
                        <c:v>2020-05</c:v>
                      </c:pt>
                      <c:pt idx="521">
                        <c:v>2020-06</c:v>
                      </c:pt>
                      <c:pt idx="522">
                        <c:v>2020-07</c:v>
                      </c:pt>
                      <c:pt idx="523">
                        <c:v>2020-08</c:v>
                      </c:pt>
                      <c:pt idx="524">
                        <c:v>2020-09</c:v>
                      </c:pt>
                      <c:pt idx="525">
                        <c:v>2020-10</c:v>
                      </c:pt>
                      <c:pt idx="526">
                        <c:v>2020-11</c:v>
                      </c:pt>
                      <c:pt idx="527">
                        <c:v>2020-12</c:v>
                      </c:pt>
                      <c:pt idx="528">
                        <c:v>2021-01</c:v>
                      </c:pt>
                      <c:pt idx="529">
                        <c:v>2021-02</c:v>
                      </c:pt>
                      <c:pt idx="530">
                        <c:v>2021-03</c:v>
                      </c:pt>
                      <c:pt idx="531">
                        <c:v>2021-04</c:v>
                      </c:pt>
                      <c:pt idx="532">
                        <c:v>2021-05</c:v>
                      </c:pt>
                      <c:pt idx="533">
                        <c:v>2021-06</c:v>
                      </c:pt>
                      <c:pt idx="534">
                        <c:v>2021-07</c:v>
                      </c:pt>
                      <c:pt idx="535">
                        <c:v>2021-08</c:v>
                      </c:pt>
                      <c:pt idx="536">
                        <c:v>2021-09</c:v>
                      </c:pt>
                      <c:pt idx="537">
                        <c:v>2021-10</c:v>
                      </c:pt>
                      <c:pt idx="538">
                        <c:v>2021-11</c:v>
                      </c:pt>
                      <c:pt idx="539">
                        <c:v>2021-12</c:v>
                      </c:pt>
                      <c:pt idx="540">
                        <c:v>2022-01</c:v>
                      </c:pt>
                      <c:pt idx="541">
                        <c:v>2022-02</c:v>
                      </c:pt>
                      <c:pt idx="542">
                        <c:v>2022-03</c:v>
                      </c:pt>
                      <c:pt idx="543">
                        <c:v>2022-04</c:v>
                      </c:pt>
                      <c:pt idx="544">
                        <c:v>2022-05</c:v>
                      </c:pt>
                      <c:pt idx="545">
                        <c:v>2022-06</c:v>
                      </c:pt>
                      <c:pt idx="546">
                        <c:v>2022-07</c:v>
                      </c:pt>
                      <c:pt idx="547">
                        <c:v>2022-08</c:v>
                      </c:pt>
                      <c:pt idx="548">
                        <c:v>2022-09</c:v>
                      </c:pt>
                      <c:pt idx="549">
                        <c:v>2022-10</c:v>
                      </c:pt>
                      <c:pt idx="550">
                        <c:v>2022-11</c:v>
                      </c:pt>
                      <c:pt idx="551">
                        <c:v>2022-12</c:v>
                      </c:pt>
                      <c:pt idx="552">
                        <c:v>2023-01</c:v>
                      </c:pt>
                      <c:pt idx="553">
                        <c:v>2023-02</c:v>
                      </c:pt>
                      <c:pt idx="554">
                        <c:v>2023-03</c:v>
                      </c:pt>
                      <c:pt idx="555">
                        <c:v>2023-04</c:v>
                      </c:pt>
                      <c:pt idx="556">
                        <c:v>2023-05</c:v>
                      </c:pt>
                      <c:pt idx="557">
                        <c:v>2023-06</c:v>
                      </c:pt>
                      <c:pt idx="558">
                        <c:v>2023-07</c:v>
                      </c:pt>
                      <c:pt idx="559">
                        <c:v>2023-08</c:v>
                      </c:pt>
                      <c:pt idx="560">
                        <c:v>2023-09</c:v>
                      </c:pt>
                      <c:pt idx="561">
                        <c:v>2023-10</c:v>
                      </c:pt>
                      <c:pt idx="562">
                        <c:v>2023-11</c:v>
                      </c:pt>
                      <c:pt idx="563">
                        <c:v>2023-12</c:v>
                      </c:pt>
                      <c:pt idx="564">
                        <c:v>2024-01</c:v>
                      </c:pt>
                      <c:pt idx="565">
                        <c:v>2024-02</c:v>
                      </c:pt>
                      <c:pt idx="566">
                        <c:v>2024-03</c:v>
                      </c:pt>
                      <c:pt idx="567">
                        <c:v>2024-04</c:v>
                      </c:pt>
                      <c:pt idx="568">
                        <c:v>2024-05</c:v>
                      </c:pt>
                      <c:pt idx="569">
                        <c:v>2024-06</c:v>
                      </c:pt>
                      <c:pt idx="570">
                        <c:v>2024-07</c:v>
                      </c:pt>
                      <c:pt idx="571">
                        <c:v>2024-08</c:v>
                      </c:pt>
                    </c:strCache>
                  </c:strRef>
                </c:cat>
                <c:val>
                  <c:numRef>
                    <c:extLst xmlns:c15="http://schemas.microsoft.com/office/drawing/2012/chart">
                      <c:ext xmlns:c15="http://schemas.microsoft.com/office/drawing/2012/chart" uri="{02D57815-91ED-43cb-92C2-25804820EDAC}">
                        <c15:formulaRef>
                          <c15:sqref>'[Basisfile Zinsen.xlsx]Zinsreihen'!$H$2:$H$551</c15:sqref>
                        </c15:formulaRef>
                      </c:ext>
                    </c:extLst>
                    <c:numCache>
                      <c:formatCode>General</c:formatCode>
                      <c:ptCount val="550"/>
                      <c:pt idx="371">
                        <c:v>3.79</c:v>
                      </c:pt>
                      <c:pt idx="372">
                        <c:v>3.7</c:v>
                      </c:pt>
                      <c:pt idx="373">
                        <c:v>3.79</c:v>
                      </c:pt>
                      <c:pt idx="374">
                        <c:v>3.8</c:v>
                      </c:pt>
                      <c:pt idx="375">
                        <c:v>3.73</c:v>
                      </c:pt>
                      <c:pt idx="376">
                        <c:v>3.71</c:v>
                      </c:pt>
                      <c:pt idx="377">
                        <c:v>3.69</c:v>
                      </c:pt>
                      <c:pt idx="378">
                        <c:v>3.69</c:v>
                      </c:pt>
                      <c:pt idx="379">
                        <c:v>3.68</c:v>
                      </c:pt>
                      <c:pt idx="380">
                        <c:v>3.82</c:v>
                      </c:pt>
                      <c:pt idx="381">
                        <c:v>3.74</c:v>
                      </c:pt>
                      <c:pt idx="382">
                        <c:v>2.2799999999999998</c:v>
                      </c:pt>
                      <c:pt idx="383">
                        <c:v>1.73</c:v>
                      </c:pt>
                      <c:pt idx="384">
                        <c:v>1.58</c:v>
                      </c:pt>
                      <c:pt idx="385">
                        <c:v>1.55</c:v>
                      </c:pt>
                      <c:pt idx="386">
                        <c:v>1.45</c:v>
                      </c:pt>
                      <c:pt idx="387">
                        <c:v>1.49</c:v>
                      </c:pt>
                      <c:pt idx="388">
                        <c:v>1.46</c:v>
                      </c:pt>
                      <c:pt idx="389">
                        <c:v>1.44</c:v>
                      </c:pt>
                      <c:pt idx="390">
                        <c:v>1.44</c:v>
                      </c:pt>
                      <c:pt idx="391">
                        <c:v>1.39</c:v>
                      </c:pt>
                      <c:pt idx="392">
                        <c:v>1.39</c:v>
                      </c:pt>
                      <c:pt idx="393">
                        <c:v>1.4</c:v>
                      </c:pt>
                      <c:pt idx="394">
                        <c:v>1.37</c:v>
                      </c:pt>
                      <c:pt idx="395">
                        <c:v>1.36</c:v>
                      </c:pt>
                      <c:pt idx="396">
                        <c:v>1.38</c:v>
                      </c:pt>
                      <c:pt idx="397">
                        <c:v>1.32</c:v>
                      </c:pt>
                      <c:pt idx="398">
                        <c:v>1.36</c:v>
                      </c:pt>
                      <c:pt idx="399">
                        <c:v>1.38</c:v>
                      </c:pt>
                      <c:pt idx="400">
                        <c:v>1.25</c:v>
                      </c:pt>
                      <c:pt idx="401">
                        <c:v>1.23</c:v>
                      </c:pt>
                      <c:pt idx="402">
                        <c:v>1.31</c:v>
                      </c:pt>
                      <c:pt idx="403">
                        <c:v>1.29</c:v>
                      </c:pt>
                      <c:pt idx="404">
                        <c:v>1.31</c:v>
                      </c:pt>
                      <c:pt idx="405">
                        <c:v>1.31</c:v>
                      </c:pt>
                      <c:pt idx="406">
                        <c:v>1.31</c:v>
                      </c:pt>
                      <c:pt idx="407">
                        <c:v>1.31</c:v>
                      </c:pt>
                      <c:pt idx="408">
                        <c:v>1.31</c:v>
                      </c:pt>
                      <c:pt idx="409">
                        <c:v>1.32</c:v>
                      </c:pt>
                      <c:pt idx="410">
                        <c:v>1.32</c:v>
                      </c:pt>
                      <c:pt idx="411">
                        <c:v>1.35</c:v>
                      </c:pt>
                      <c:pt idx="412">
                        <c:v>1.34</c:v>
                      </c:pt>
                      <c:pt idx="413">
                        <c:v>1.33</c:v>
                      </c:pt>
                      <c:pt idx="414">
                        <c:v>1.34</c:v>
                      </c:pt>
                      <c:pt idx="415">
                        <c:v>1.1599999999999999</c:v>
                      </c:pt>
                      <c:pt idx="416">
                        <c:v>1.18</c:v>
                      </c:pt>
                      <c:pt idx="417">
                        <c:v>1.2</c:v>
                      </c:pt>
                      <c:pt idx="418">
                        <c:v>1.22</c:v>
                      </c:pt>
                      <c:pt idx="419">
                        <c:v>1.22</c:v>
                      </c:pt>
                      <c:pt idx="420">
                        <c:v>1.24</c:v>
                      </c:pt>
                      <c:pt idx="421">
                        <c:v>1.25</c:v>
                      </c:pt>
                      <c:pt idx="422">
                        <c:v>1.28</c:v>
                      </c:pt>
                      <c:pt idx="423">
                        <c:v>1.29</c:v>
                      </c:pt>
                      <c:pt idx="424">
                        <c:v>1.26</c:v>
                      </c:pt>
                      <c:pt idx="425">
                        <c:v>1.24</c:v>
                      </c:pt>
                      <c:pt idx="426">
                        <c:v>1.23</c:v>
                      </c:pt>
                      <c:pt idx="427">
                        <c:v>1.21</c:v>
                      </c:pt>
                      <c:pt idx="428">
                        <c:v>1.21</c:v>
                      </c:pt>
                      <c:pt idx="429">
                        <c:v>1.23</c:v>
                      </c:pt>
                      <c:pt idx="430">
                        <c:v>1.25</c:v>
                      </c:pt>
                      <c:pt idx="431">
                        <c:v>1.24</c:v>
                      </c:pt>
                      <c:pt idx="432">
                        <c:v>1.25</c:v>
                      </c:pt>
                      <c:pt idx="433">
                        <c:v>1.26</c:v>
                      </c:pt>
                      <c:pt idx="434">
                        <c:v>1.26</c:v>
                      </c:pt>
                      <c:pt idx="435">
                        <c:v>1.26</c:v>
                      </c:pt>
                      <c:pt idx="436">
                        <c:v>1.26</c:v>
                      </c:pt>
                      <c:pt idx="437">
                        <c:v>1.26</c:v>
                      </c:pt>
                      <c:pt idx="438">
                        <c:v>1.26</c:v>
                      </c:pt>
                      <c:pt idx="439">
                        <c:v>1.26</c:v>
                      </c:pt>
                      <c:pt idx="440">
                        <c:v>1.26</c:v>
                      </c:pt>
                      <c:pt idx="441">
                        <c:v>1.26</c:v>
                      </c:pt>
                      <c:pt idx="442">
                        <c:v>1.26</c:v>
                      </c:pt>
                      <c:pt idx="443">
                        <c:v>1.26</c:v>
                      </c:pt>
                      <c:pt idx="444">
                        <c:v>1.26</c:v>
                      </c:pt>
                      <c:pt idx="445">
                        <c:v>1.26</c:v>
                      </c:pt>
                      <c:pt idx="446">
                        <c:v>1.26</c:v>
                      </c:pt>
                      <c:pt idx="447">
                        <c:v>1.18</c:v>
                      </c:pt>
                      <c:pt idx="448">
                        <c:v>1.18</c:v>
                      </c:pt>
                      <c:pt idx="449">
                        <c:v>1.18</c:v>
                      </c:pt>
                      <c:pt idx="450">
                        <c:v>1.21</c:v>
                      </c:pt>
                      <c:pt idx="451">
                        <c:v>1.21</c:v>
                      </c:pt>
                      <c:pt idx="452">
                        <c:v>1.2</c:v>
                      </c:pt>
                      <c:pt idx="453">
                        <c:v>1.21</c:v>
                      </c:pt>
                      <c:pt idx="454">
                        <c:v>1.2</c:v>
                      </c:pt>
                      <c:pt idx="455">
                        <c:v>1.18</c:v>
                      </c:pt>
                      <c:pt idx="456">
                        <c:v>1.1499999999999999</c:v>
                      </c:pt>
                      <c:pt idx="457">
                        <c:v>1.1200000000000001</c:v>
                      </c:pt>
                      <c:pt idx="458">
                        <c:v>1.1399999999999999</c:v>
                      </c:pt>
                      <c:pt idx="459">
                        <c:v>1.1499999999999999</c:v>
                      </c:pt>
                      <c:pt idx="460">
                        <c:v>1.1499999999999999</c:v>
                      </c:pt>
                      <c:pt idx="461">
                        <c:v>1.1599999999999999</c:v>
                      </c:pt>
                      <c:pt idx="462">
                        <c:v>1.1599999999999999</c:v>
                      </c:pt>
                      <c:pt idx="463">
                        <c:v>1.1599999999999999</c:v>
                      </c:pt>
                      <c:pt idx="464">
                        <c:v>1.1599999999999999</c:v>
                      </c:pt>
                      <c:pt idx="465">
                        <c:v>1.18</c:v>
                      </c:pt>
                      <c:pt idx="466">
                        <c:v>1.18</c:v>
                      </c:pt>
                      <c:pt idx="467">
                        <c:v>1.1200000000000001</c:v>
                      </c:pt>
                      <c:pt idx="468">
                        <c:v>1.1000000000000001</c:v>
                      </c:pt>
                      <c:pt idx="469">
                        <c:v>1.0900000000000001</c:v>
                      </c:pt>
                      <c:pt idx="470">
                        <c:v>1.0900000000000001</c:v>
                      </c:pt>
                      <c:pt idx="471">
                        <c:v>1.1000000000000001</c:v>
                      </c:pt>
                      <c:pt idx="472">
                        <c:v>1.1000000000000001</c:v>
                      </c:pt>
                      <c:pt idx="473">
                        <c:v>1.1100000000000001</c:v>
                      </c:pt>
                      <c:pt idx="474">
                        <c:v>1.1100000000000001</c:v>
                      </c:pt>
                      <c:pt idx="475">
                        <c:v>1.1000000000000001</c:v>
                      </c:pt>
                      <c:pt idx="476">
                        <c:v>1.1000000000000001</c:v>
                      </c:pt>
                      <c:pt idx="477">
                        <c:v>1.1100000000000001</c:v>
                      </c:pt>
                      <c:pt idx="478">
                        <c:v>1.0900000000000001</c:v>
                      </c:pt>
                      <c:pt idx="479">
                        <c:v>1.0900000000000001</c:v>
                      </c:pt>
                      <c:pt idx="480">
                        <c:v>1.0900000000000001</c:v>
                      </c:pt>
                      <c:pt idx="481">
                        <c:v>1.0900000000000001</c:v>
                      </c:pt>
                      <c:pt idx="482">
                        <c:v>1.0900000000000001</c:v>
                      </c:pt>
                      <c:pt idx="483">
                        <c:v>1.0900000000000001</c:v>
                      </c:pt>
                      <c:pt idx="484">
                        <c:v>1.0900000000000001</c:v>
                      </c:pt>
                      <c:pt idx="485" formatCode="0.00">
                        <c:v>1.075</c:v>
                      </c:pt>
                      <c:pt idx="486" formatCode="0.00">
                        <c:v>1.075</c:v>
                      </c:pt>
                      <c:pt idx="487" formatCode="0.00">
                        <c:v>1.075</c:v>
                      </c:pt>
                      <c:pt idx="488" formatCode="0.00">
                        <c:v>1.075</c:v>
                      </c:pt>
                      <c:pt idx="489" formatCode="0.00">
                        <c:v>1.0583333300000002</c:v>
                      </c:pt>
                      <c:pt idx="490" formatCode="0.00">
                        <c:v>1.0583333300000002</c:v>
                      </c:pt>
                      <c:pt idx="491" formatCode="0.00">
                        <c:v>1.0583333300000002</c:v>
                      </c:pt>
                      <c:pt idx="492" formatCode="0.00">
                        <c:v>1.05</c:v>
                      </c:pt>
                      <c:pt idx="493" formatCode="0.00">
                        <c:v>1.05</c:v>
                      </c:pt>
                      <c:pt idx="494" formatCode="0.00">
                        <c:v>1.05</c:v>
                      </c:pt>
                      <c:pt idx="495" formatCode="0.00">
                        <c:v>1.05</c:v>
                      </c:pt>
                      <c:pt idx="496" formatCode="0.00">
                        <c:v>1.05</c:v>
                      </c:pt>
                      <c:pt idx="497" formatCode="0.00">
                        <c:v>1.05</c:v>
                      </c:pt>
                      <c:pt idx="498" formatCode="0.00">
                        <c:v>1.05</c:v>
                      </c:pt>
                      <c:pt idx="499" formatCode="0.00">
                        <c:v>1.05</c:v>
                      </c:pt>
                      <c:pt idx="500" formatCode="0.00">
                        <c:v>1.05</c:v>
                      </c:pt>
                      <c:pt idx="501" formatCode="0.00">
                        <c:v>1.0416666700000001</c:v>
                      </c:pt>
                      <c:pt idx="502" formatCode="0.00">
                        <c:v>1.0423076899999999</c:v>
                      </c:pt>
                      <c:pt idx="503" formatCode="0.00">
                        <c:v>1.0423076899999999</c:v>
                      </c:pt>
                      <c:pt idx="504" formatCode="0.00">
                        <c:v>1.0423076899999999</c:v>
                      </c:pt>
                      <c:pt idx="505" formatCode="0.00">
                        <c:v>1.0423076899999999</c:v>
                      </c:pt>
                      <c:pt idx="506" formatCode="0.00">
                        <c:v>1.0423076899999999</c:v>
                      </c:pt>
                      <c:pt idx="507" formatCode="0.00">
                        <c:v>1.03461538</c:v>
                      </c:pt>
                      <c:pt idx="508" formatCode="0.00">
                        <c:v>1.03461538</c:v>
                      </c:pt>
                      <c:pt idx="509" formatCode="0.00">
                        <c:v>1.02692308</c:v>
                      </c:pt>
                      <c:pt idx="510" formatCode="0.00">
                        <c:v>1.0230769200000001</c:v>
                      </c:pt>
                      <c:pt idx="511" formatCode="0.00">
                        <c:v>1.0192307700000001</c:v>
                      </c:pt>
                      <c:pt idx="512" formatCode="0.00">
                        <c:v>1.03333333</c:v>
                      </c:pt>
                      <c:pt idx="513" formatCode="0.00">
                        <c:v>1.03333333</c:v>
                      </c:pt>
                      <c:pt idx="514" formatCode="0.00">
                        <c:v>1.0416666700000001</c:v>
                      </c:pt>
                      <c:pt idx="515" formatCode="0.00">
                        <c:v>1.0416666700000001</c:v>
                      </c:pt>
                      <c:pt idx="516" formatCode="0.00">
                        <c:v>1.0416666700000001</c:v>
                      </c:pt>
                      <c:pt idx="517" formatCode="0.00">
                        <c:v>1.0416666700000001</c:v>
                      </c:pt>
                      <c:pt idx="518" formatCode="0.00">
                        <c:v>1.0416666700000001</c:v>
                      </c:pt>
                      <c:pt idx="519" formatCode="0.00">
                        <c:v>1.0416666700000001</c:v>
                      </c:pt>
                      <c:pt idx="520" formatCode="0.00">
                        <c:v>1.0416666700000001</c:v>
                      </c:pt>
                      <c:pt idx="521" formatCode="0.00">
                        <c:v>1.0416666700000001</c:v>
                      </c:pt>
                      <c:pt idx="522" formatCode="0.00">
                        <c:v>1.0416666700000001</c:v>
                      </c:pt>
                      <c:pt idx="523" formatCode="0.00">
                        <c:v>1.0416666700000001</c:v>
                      </c:pt>
                      <c:pt idx="524" formatCode="0.00">
                        <c:v>1.0416666700000001</c:v>
                      </c:pt>
                      <c:pt idx="525" formatCode="0.00">
                        <c:v>1.02727273</c:v>
                      </c:pt>
                      <c:pt idx="526" formatCode="0.00">
                        <c:v>1.02727273</c:v>
                      </c:pt>
                      <c:pt idx="527" formatCode="0.00">
                        <c:v>1.02727273</c:v>
                      </c:pt>
                      <c:pt idx="528" formatCode="0.00">
                        <c:v>1.1633333299999999</c:v>
                      </c:pt>
                      <c:pt idx="529" formatCode="0.00">
                        <c:v>1.1225000000000001</c:v>
                      </c:pt>
                      <c:pt idx="530" formatCode="0.00">
                        <c:v>1.0748333299999999</c:v>
                      </c:pt>
                      <c:pt idx="531" formatCode="0.00">
                        <c:v>1.06842857</c:v>
                      </c:pt>
                      <c:pt idx="532" formatCode="0.00">
                        <c:v>1.0598750000000001</c:v>
                      </c:pt>
                      <c:pt idx="533" formatCode="0.00">
                        <c:v>1.07211111</c:v>
                      </c:pt>
                      <c:pt idx="534" formatCode="0.00">
                        <c:v>1.0448999999999999</c:v>
                      </c:pt>
                      <c:pt idx="535" formatCode="0.00">
                        <c:v>1.0249166699999999</c:v>
                      </c:pt>
                      <c:pt idx="536" formatCode="0.00">
                        <c:v>1.01146154</c:v>
                      </c:pt>
                      <c:pt idx="537" formatCode="0.00">
                        <c:v>0.99992857000000013</c:v>
                      </c:pt>
                      <c:pt idx="538" formatCode="0.00">
                        <c:v>0.99992857000000013</c:v>
                      </c:pt>
                      <c:pt idx="539" formatCode="0.00">
                        <c:v>0.99992857000000013</c:v>
                      </c:pt>
                      <c:pt idx="540" formatCode="0.00">
                        <c:v>0.99992857000000013</c:v>
                      </c:pt>
                      <c:pt idx="541" formatCode="0.00">
                        <c:v>0.99992857000000013</c:v>
                      </c:pt>
                      <c:pt idx="542" formatCode="0.00">
                        <c:v>0.99992857000000013</c:v>
                      </c:pt>
                      <c:pt idx="543" formatCode="0.00">
                        <c:v>0.99992857000000013</c:v>
                      </c:pt>
                      <c:pt idx="544" formatCode="0.00">
                        <c:v>1.0070714300000001</c:v>
                      </c:pt>
                      <c:pt idx="545" formatCode="0.00">
                        <c:v>1.0070714300000001</c:v>
                      </c:pt>
                      <c:pt idx="546" formatCode="0.00">
                        <c:v>1.0070714300000001</c:v>
                      </c:pt>
                      <c:pt idx="547" formatCode="0.00">
                        <c:v>1.0070714300000001</c:v>
                      </c:pt>
                      <c:pt idx="548" formatCode="0.00">
                        <c:v>1.0392142900000001</c:v>
                      </c:pt>
                      <c:pt idx="549" formatCode="0.00">
                        <c:v>1.41</c:v>
                      </c:pt>
                    </c:numCache>
                  </c:numRef>
                </c:val>
                <c:smooth val="0"/>
                <c:extLst xmlns:c15="http://schemas.microsoft.com/office/drawing/2012/chart">
                  <c:ext xmlns:c16="http://schemas.microsoft.com/office/drawing/2014/chart" uri="{C3380CC4-5D6E-409C-BE32-E72D297353CC}">
                    <c16:uniqueId val="{00000009-A0E1-464A-B3CC-04634B03F635}"/>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'[Basisfile Zinsen.xlsx]Zinsreihen'!$L$1</c15:sqref>
                        </c15:formulaRef>
                      </c:ext>
                    </c:extLst>
                    <c:strCache>
                      <c:ptCount val="1"/>
                      <c:pt idx="0">
                        <c:v>Mittelwert Festhypotheken BEKB (2-10y)</c:v>
                      </c:pt>
                    </c:strCache>
                  </c:strRef>
                </c:tx>
                <c:spPr>
                  <a:ln w="15875" cap="rnd">
                    <a:solidFill>
                      <a:schemeClr val="accent3">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'[Basisfile Zinsen.xlsx]Zinsreihen'!$A$2:$A$573</c15:sqref>
                        </c15:formulaRef>
                      </c:ext>
                    </c:extLst>
                    <c:strCache>
                      <c:ptCount val="572"/>
                      <c:pt idx="0">
                        <c:v>1977-01</c:v>
                      </c:pt>
                      <c:pt idx="1">
                        <c:v>1977-02</c:v>
                      </c:pt>
                      <c:pt idx="2">
                        <c:v>1977-03</c:v>
                      </c:pt>
                      <c:pt idx="3">
                        <c:v>1977-04</c:v>
                      </c:pt>
                      <c:pt idx="4">
                        <c:v>1977-05</c:v>
                      </c:pt>
                      <c:pt idx="5">
                        <c:v>1977-06</c:v>
                      </c:pt>
                      <c:pt idx="6">
                        <c:v>1977-07</c:v>
                      </c:pt>
                      <c:pt idx="7">
                        <c:v>1977-08</c:v>
                      </c:pt>
                      <c:pt idx="8">
                        <c:v>1977-09</c:v>
                      </c:pt>
                      <c:pt idx="9">
                        <c:v>1977-10</c:v>
                      </c:pt>
                      <c:pt idx="10">
                        <c:v>1977-11</c:v>
                      </c:pt>
                      <c:pt idx="11">
                        <c:v>1977-12</c:v>
                      </c:pt>
                      <c:pt idx="12">
                        <c:v>1978-01</c:v>
                      </c:pt>
                      <c:pt idx="13">
                        <c:v>1978-02</c:v>
                      </c:pt>
                      <c:pt idx="14">
                        <c:v>1978-03</c:v>
                      </c:pt>
                      <c:pt idx="15">
                        <c:v>1978-04</c:v>
                      </c:pt>
                      <c:pt idx="16">
                        <c:v>1978-05</c:v>
                      </c:pt>
                      <c:pt idx="17">
                        <c:v>1978-06</c:v>
                      </c:pt>
                      <c:pt idx="18">
                        <c:v>1978-07</c:v>
                      </c:pt>
                      <c:pt idx="19">
                        <c:v>1978-08</c:v>
                      </c:pt>
                      <c:pt idx="20">
                        <c:v>1978-09</c:v>
                      </c:pt>
                      <c:pt idx="21">
                        <c:v>1978-10</c:v>
                      </c:pt>
                      <c:pt idx="22">
                        <c:v>1978-11</c:v>
                      </c:pt>
                      <c:pt idx="23">
                        <c:v>1978-12</c:v>
                      </c:pt>
                      <c:pt idx="24">
                        <c:v>1979-01</c:v>
                      </c:pt>
                      <c:pt idx="25">
                        <c:v>1979-02</c:v>
                      </c:pt>
                      <c:pt idx="26">
                        <c:v>1979-03</c:v>
                      </c:pt>
                      <c:pt idx="27">
                        <c:v>1979-04</c:v>
                      </c:pt>
                      <c:pt idx="28">
                        <c:v>1979-05</c:v>
                      </c:pt>
                      <c:pt idx="29">
                        <c:v>1979-06</c:v>
                      </c:pt>
                      <c:pt idx="30">
                        <c:v>1979-07</c:v>
                      </c:pt>
                      <c:pt idx="31">
                        <c:v>1979-08</c:v>
                      </c:pt>
                      <c:pt idx="32">
                        <c:v>1979-09</c:v>
                      </c:pt>
                      <c:pt idx="33">
                        <c:v>1979-10</c:v>
                      </c:pt>
                      <c:pt idx="34">
                        <c:v>1979-11</c:v>
                      </c:pt>
                      <c:pt idx="35">
                        <c:v>1979-12</c:v>
                      </c:pt>
                      <c:pt idx="36">
                        <c:v>1980-01</c:v>
                      </c:pt>
                      <c:pt idx="37">
                        <c:v>1980-02</c:v>
                      </c:pt>
                      <c:pt idx="38">
                        <c:v>1980-03</c:v>
                      </c:pt>
                      <c:pt idx="39">
                        <c:v>1980-04</c:v>
                      </c:pt>
                      <c:pt idx="40">
                        <c:v>1980-05</c:v>
                      </c:pt>
                      <c:pt idx="41">
                        <c:v>1980-06</c:v>
                      </c:pt>
                      <c:pt idx="42">
                        <c:v>1980-07</c:v>
                      </c:pt>
                      <c:pt idx="43">
                        <c:v>1980-08</c:v>
                      </c:pt>
                      <c:pt idx="44">
                        <c:v>1980-09</c:v>
                      </c:pt>
                      <c:pt idx="45">
                        <c:v>1980-10</c:v>
                      </c:pt>
                      <c:pt idx="46">
                        <c:v>1980-11</c:v>
                      </c:pt>
                      <c:pt idx="47">
                        <c:v>1980-12</c:v>
                      </c:pt>
                      <c:pt idx="48">
                        <c:v>1981-01</c:v>
                      </c:pt>
                      <c:pt idx="49">
                        <c:v>1981-02</c:v>
                      </c:pt>
                      <c:pt idx="50">
                        <c:v>1981-03</c:v>
                      </c:pt>
                      <c:pt idx="51">
                        <c:v>1981-04</c:v>
                      </c:pt>
                      <c:pt idx="52">
                        <c:v>1981-05</c:v>
                      </c:pt>
                      <c:pt idx="53">
                        <c:v>1981-06</c:v>
                      </c:pt>
                      <c:pt idx="54">
                        <c:v>1981-07</c:v>
                      </c:pt>
                      <c:pt idx="55">
                        <c:v>1981-08</c:v>
                      </c:pt>
                      <c:pt idx="56">
                        <c:v>1981-09</c:v>
                      </c:pt>
                      <c:pt idx="57">
                        <c:v>1981-10</c:v>
                      </c:pt>
                      <c:pt idx="58">
                        <c:v>1981-11</c:v>
                      </c:pt>
                      <c:pt idx="59">
                        <c:v>1981-12</c:v>
                      </c:pt>
                      <c:pt idx="60">
                        <c:v>1982-01</c:v>
                      </c:pt>
                      <c:pt idx="61">
                        <c:v>1982-02</c:v>
                      </c:pt>
                      <c:pt idx="62">
                        <c:v>1982-03</c:v>
                      </c:pt>
                      <c:pt idx="63">
                        <c:v>1982-04</c:v>
                      </c:pt>
                      <c:pt idx="64">
                        <c:v>1982-05</c:v>
                      </c:pt>
                      <c:pt idx="65">
                        <c:v>1982-06</c:v>
                      </c:pt>
                      <c:pt idx="66">
                        <c:v>1982-07</c:v>
                      </c:pt>
                      <c:pt idx="67">
                        <c:v>1982-08</c:v>
                      </c:pt>
                      <c:pt idx="68">
                        <c:v>1982-09</c:v>
                      </c:pt>
                      <c:pt idx="69">
                        <c:v>1982-10</c:v>
                      </c:pt>
                      <c:pt idx="70">
                        <c:v>1982-11</c:v>
                      </c:pt>
                      <c:pt idx="71">
                        <c:v>1982-12</c:v>
                      </c:pt>
                      <c:pt idx="72">
                        <c:v>1983-01</c:v>
                      </c:pt>
                      <c:pt idx="73">
                        <c:v>1983-02</c:v>
                      </c:pt>
                      <c:pt idx="74">
                        <c:v>1983-03</c:v>
                      </c:pt>
                      <c:pt idx="75">
                        <c:v>1983-04</c:v>
                      </c:pt>
                      <c:pt idx="76">
                        <c:v>1983-05</c:v>
                      </c:pt>
                      <c:pt idx="77">
                        <c:v>1983-06</c:v>
                      </c:pt>
                      <c:pt idx="78">
                        <c:v>1983-07</c:v>
                      </c:pt>
                      <c:pt idx="79">
                        <c:v>1983-08</c:v>
                      </c:pt>
                      <c:pt idx="80">
                        <c:v>1983-09</c:v>
                      </c:pt>
                      <c:pt idx="81">
                        <c:v>1983-10</c:v>
                      </c:pt>
                      <c:pt idx="82">
                        <c:v>1983-11</c:v>
                      </c:pt>
                      <c:pt idx="83">
                        <c:v>1983-12</c:v>
                      </c:pt>
                      <c:pt idx="84">
                        <c:v>1984-01</c:v>
                      </c:pt>
                      <c:pt idx="85">
                        <c:v>1984-02</c:v>
                      </c:pt>
                      <c:pt idx="86">
                        <c:v>1984-03</c:v>
                      </c:pt>
                      <c:pt idx="87">
                        <c:v>1984-04</c:v>
                      </c:pt>
                      <c:pt idx="88">
                        <c:v>1984-05</c:v>
                      </c:pt>
                      <c:pt idx="89">
                        <c:v>1984-06</c:v>
                      </c:pt>
                      <c:pt idx="90">
                        <c:v>1984-07</c:v>
                      </c:pt>
                      <c:pt idx="91">
                        <c:v>1984-08</c:v>
                      </c:pt>
                      <c:pt idx="92">
                        <c:v>1984-09</c:v>
                      </c:pt>
                      <c:pt idx="93">
                        <c:v>1984-10</c:v>
                      </c:pt>
                      <c:pt idx="94">
                        <c:v>1984-11</c:v>
                      </c:pt>
                      <c:pt idx="95">
                        <c:v>1984-12</c:v>
                      </c:pt>
                      <c:pt idx="96">
                        <c:v>1985-01</c:v>
                      </c:pt>
                      <c:pt idx="97">
                        <c:v>1985-02</c:v>
                      </c:pt>
                      <c:pt idx="98">
                        <c:v>1985-03</c:v>
                      </c:pt>
                      <c:pt idx="99">
                        <c:v>1985-04</c:v>
                      </c:pt>
                      <c:pt idx="100">
                        <c:v>1985-05</c:v>
                      </c:pt>
                      <c:pt idx="101">
                        <c:v>1985-06</c:v>
                      </c:pt>
                      <c:pt idx="102">
                        <c:v>1985-07</c:v>
                      </c:pt>
                      <c:pt idx="103">
                        <c:v>1985-08</c:v>
                      </c:pt>
                      <c:pt idx="104">
                        <c:v>1985-09</c:v>
                      </c:pt>
                      <c:pt idx="105">
                        <c:v>1985-10</c:v>
                      </c:pt>
                      <c:pt idx="106">
                        <c:v>1985-11</c:v>
                      </c:pt>
                      <c:pt idx="107">
                        <c:v>1985-12</c:v>
                      </c:pt>
                      <c:pt idx="108">
                        <c:v>1986-01</c:v>
                      </c:pt>
                      <c:pt idx="109">
                        <c:v>1986-02</c:v>
                      </c:pt>
                      <c:pt idx="110">
                        <c:v>1986-03</c:v>
                      </c:pt>
                      <c:pt idx="111">
                        <c:v>1986-04</c:v>
                      </c:pt>
                      <c:pt idx="112">
                        <c:v>1986-05</c:v>
                      </c:pt>
                      <c:pt idx="113">
                        <c:v>1986-06</c:v>
                      </c:pt>
                      <c:pt idx="114">
                        <c:v>1986-07</c:v>
                      </c:pt>
                      <c:pt idx="115">
                        <c:v>1986-08</c:v>
                      </c:pt>
                      <c:pt idx="116">
                        <c:v>1986-09</c:v>
                      </c:pt>
                      <c:pt idx="117">
                        <c:v>1986-10</c:v>
                      </c:pt>
                      <c:pt idx="118">
                        <c:v>1986-11</c:v>
                      </c:pt>
                      <c:pt idx="119">
                        <c:v>1986-12</c:v>
                      </c:pt>
                      <c:pt idx="120">
                        <c:v>1987-01</c:v>
                      </c:pt>
                      <c:pt idx="121">
                        <c:v>1987-02</c:v>
                      </c:pt>
                      <c:pt idx="122">
                        <c:v>1987-03</c:v>
                      </c:pt>
                      <c:pt idx="123">
                        <c:v>1987-04</c:v>
                      </c:pt>
                      <c:pt idx="124">
                        <c:v>1987-05</c:v>
                      </c:pt>
                      <c:pt idx="125">
                        <c:v>1987-06</c:v>
                      </c:pt>
                      <c:pt idx="126">
                        <c:v>1987-07</c:v>
                      </c:pt>
                      <c:pt idx="127">
                        <c:v>1987-08</c:v>
                      </c:pt>
                      <c:pt idx="128">
                        <c:v>1987-09</c:v>
                      </c:pt>
                      <c:pt idx="129">
                        <c:v>1987-10</c:v>
                      </c:pt>
                      <c:pt idx="130">
                        <c:v>1987-11</c:v>
                      </c:pt>
                      <c:pt idx="131">
                        <c:v>1987-12</c:v>
                      </c:pt>
                      <c:pt idx="132">
                        <c:v>1988-01</c:v>
                      </c:pt>
                      <c:pt idx="133">
                        <c:v>1988-02</c:v>
                      </c:pt>
                      <c:pt idx="134">
                        <c:v>1988-03</c:v>
                      </c:pt>
                      <c:pt idx="135">
                        <c:v>1988-04</c:v>
                      </c:pt>
                      <c:pt idx="136">
                        <c:v>1988-05</c:v>
                      </c:pt>
                      <c:pt idx="137">
                        <c:v>1988-06</c:v>
                      </c:pt>
                      <c:pt idx="138">
                        <c:v>1988-07</c:v>
                      </c:pt>
                      <c:pt idx="139">
                        <c:v>1988-08</c:v>
                      </c:pt>
                      <c:pt idx="140">
                        <c:v>1988-09</c:v>
                      </c:pt>
                      <c:pt idx="141">
                        <c:v>1988-10</c:v>
                      </c:pt>
                      <c:pt idx="142">
                        <c:v>1988-11</c:v>
                      </c:pt>
                      <c:pt idx="143">
                        <c:v>1988-12</c:v>
                      </c:pt>
                      <c:pt idx="144">
                        <c:v>1989-01</c:v>
                      </c:pt>
                      <c:pt idx="145">
                        <c:v>1989-02</c:v>
                      </c:pt>
                      <c:pt idx="146">
                        <c:v>1989-03</c:v>
                      </c:pt>
                      <c:pt idx="147">
                        <c:v>1989-04</c:v>
                      </c:pt>
                      <c:pt idx="148">
                        <c:v>1989-05</c:v>
                      </c:pt>
                      <c:pt idx="149">
                        <c:v>1989-06</c:v>
                      </c:pt>
                      <c:pt idx="150">
                        <c:v>1989-07</c:v>
                      </c:pt>
                      <c:pt idx="151">
                        <c:v>1989-08</c:v>
                      </c:pt>
                      <c:pt idx="152">
                        <c:v>1989-09</c:v>
                      </c:pt>
                      <c:pt idx="153">
                        <c:v>1989-10</c:v>
                      </c:pt>
                      <c:pt idx="154">
                        <c:v>1989-11</c:v>
                      </c:pt>
                      <c:pt idx="155">
                        <c:v>1989-12</c:v>
                      </c:pt>
                      <c:pt idx="156">
                        <c:v>1990-01</c:v>
                      </c:pt>
                      <c:pt idx="157">
                        <c:v>1990-02</c:v>
                      </c:pt>
                      <c:pt idx="158">
                        <c:v>1990-03</c:v>
                      </c:pt>
                      <c:pt idx="159">
                        <c:v>1990-04</c:v>
                      </c:pt>
                      <c:pt idx="160">
                        <c:v>1990-05</c:v>
                      </c:pt>
                      <c:pt idx="161">
                        <c:v>1990-06</c:v>
                      </c:pt>
                      <c:pt idx="162">
                        <c:v>1990-07</c:v>
                      </c:pt>
                      <c:pt idx="163">
                        <c:v>1990-08</c:v>
                      </c:pt>
                      <c:pt idx="164">
                        <c:v>1990-09</c:v>
                      </c:pt>
                      <c:pt idx="165">
                        <c:v>1990-10</c:v>
                      </c:pt>
                      <c:pt idx="166">
                        <c:v>1990-11</c:v>
                      </c:pt>
                      <c:pt idx="167">
                        <c:v>1990-12</c:v>
                      </c:pt>
                      <c:pt idx="168">
                        <c:v>1991-01</c:v>
                      </c:pt>
                      <c:pt idx="169">
                        <c:v>1991-02</c:v>
                      </c:pt>
                      <c:pt idx="170">
                        <c:v>1991-03</c:v>
                      </c:pt>
                      <c:pt idx="171">
                        <c:v>1991-04</c:v>
                      </c:pt>
                      <c:pt idx="172">
                        <c:v>1991-05</c:v>
                      </c:pt>
                      <c:pt idx="173">
                        <c:v>1991-06</c:v>
                      </c:pt>
                      <c:pt idx="174">
                        <c:v>1991-07</c:v>
                      </c:pt>
                      <c:pt idx="175">
                        <c:v>1991-08</c:v>
                      </c:pt>
                      <c:pt idx="176">
                        <c:v>1991-09</c:v>
                      </c:pt>
                      <c:pt idx="177">
                        <c:v>1991-10</c:v>
                      </c:pt>
                      <c:pt idx="178">
                        <c:v>1991-11</c:v>
                      </c:pt>
                      <c:pt idx="179">
                        <c:v>1991-12</c:v>
                      </c:pt>
                      <c:pt idx="180">
                        <c:v>1992-01</c:v>
                      </c:pt>
                      <c:pt idx="181">
                        <c:v>1992-02</c:v>
                      </c:pt>
                      <c:pt idx="182">
                        <c:v>1992-03</c:v>
                      </c:pt>
                      <c:pt idx="183">
                        <c:v>1992-04</c:v>
                      </c:pt>
                      <c:pt idx="184">
                        <c:v>1992-05</c:v>
                      </c:pt>
                      <c:pt idx="185">
                        <c:v>1992-06</c:v>
                      </c:pt>
                      <c:pt idx="186">
                        <c:v>1992-07</c:v>
                      </c:pt>
                      <c:pt idx="187">
                        <c:v>1992-08</c:v>
                      </c:pt>
                      <c:pt idx="188">
                        <c:v>1992-09</c:v>
                      </c:pt>
                      <c:pt idx="189">
                        <c:v>1992-10</c:v>
                      </c:pt>
                      <c:pt idx="190">
                        <c:v>1992-11</c:v>
                      </c:pt>
                      <c:pt idx="191">
                        <c:v>1992-12</c:v>
                      </c:pt>
                      <c:pt idx="192">
                        <c:v>1993-01</c:v>
                      </c:pt>
                      <c:pt idx="193">
                        <c:v>1993-02</c:v>
                      </c:pt>
                      <c:pt idx="194">
                        <c:v>1993-03</c:v>
                      </c:pt>
                      <c:pt idx="195">
                        <c:v>1993-04</c:v>
                      </c:pt>
                      <c:pt idx="196">
                        <c:v>1993-05</c:v>
                      </c:pt>
                      <c:pt idx="197">
                        <c:v>1993-06</c:v>
                      </c:pt>
                      <c:pt idx="198">
                        <c:v>1993-07</c:v>
                      </c:pt>
                      <c:pt idx="199">
                        <c:v>1993-08</c:v>
                      </c:pt>
                      <c:pt idx="200">
                        <c:v>1993-09</c:v>
                      </c:pt>
                      <c:pt idx="201">
                        <c:v>1993-10</c:v>
                      </c:pt>
                      <c:pt idx="202">
                        <c:v>1993-11</c:v>
                      </c:pt>
                      <c:pt idx="203">
                        <c:v>1993-12</c:v>
                      </c:pt>
                      <c:pt idx="204">
                        <c:v>1994-01</c:v>
                      </c:pt>
                      <c:pt idx="205">
                        <c:v>1994-02</c:v>
                      </c:pt>
                      <c:pt idx="206">
                        <c:v>1994-03</c:v>
                      </c:pt>
                      <c:pt idx="207">
                        <c:v>1994-04</c:v>
                      </c:pt>
                      <c:pt idx="208">
                        <c:v>1994-05</c:v>
                      </c:pt>
                      <c:pt idx="209">
                        <c:v>1994-06</c:v>
                      </c:pt>
                      <c:pt idx="210">
                        <c:v>1994-07</c:v>
                      </c:pt>
                      <c:pt idx="211">
                        <c:v>1994-08</c:v>
                      </c:pt>
                      <c:pt idx="212">
                        <c:v>1994-09</c:v>
                      </c:pt>
                      <c:pt idx="213">
                        <c:v>1994-10</c:v>
                      </c:pt>
                      <c:pt idx="214">
                        <c:v>1994-11</c:v>
                      </c:pt>
                      <c:pt idx="215">
                        <c:v>1994-12</c:v>
                      </c:pt>
                      <c:pt idx="216">
                        <c:v>1995-01</c:v>
                      </c:pt>
                      <c:pt idx="217">
                        <c:v>1995-02</c:v>
                      </c:pt>
                      <c:pt idx="218">
                        <c:v>1995-03</c:v>
                      </c:pt>
                      <c:pt idx="219">
                        <c:v>1995-04</c:v>
                      </c:pt>
                      <c:pt idx="220">
                        <c:v>1995-05</c:v>
                      </c:pt>
                      <c:pt idx="221">
                        <c:v>1995-06</c:v>
                      </c:pt>
                      <c:pt idx="222">
                        <c:v>1995-07</c:v>
                      </c:pt>
                      <c:pt idx="223">
                        <c:v>1995-08</c:v>
                      </c:pt>
                      <c:pt idx="224">
                        <c:v>1995-09</c:v>
                      </c:pt>
                      <c:pt idx="225">
                        <c:v>1995-10</c:v>
                      </c:pt>
                      <c:pt idx="226">
                        <c:v>1995-11</c:v>
                      </c:pt>
                      <c:pt idx="227">
                        <c:v>1995-12</c:v>
                      </c:pt>
                      <c:pt idx="228">
                        <c:v>1996-01</c:v>
                      </c:pt>
                      <c:pt idx="229">
                        <c:v>1996-02</c:v>
                      </c:pt>
                      <c:pt idx="230">
                        <c:v>1996-03</c:v>
                      </c:pt>
                      <c:pt idx="231">
                        <c:v>1996-04</c:v>
                      </c:pt>
                      <c:pt idx="232">
                        <c:v>1996-05</c:v>
                      </c:pt>
                      <c:pt idx="233">
                        <c:v>1996-06</c:v>
                      </c:pt>
                      <c:pt idx="234">
                        <c:v>1996-07</c:v>
                      </c:pt>
                      <c:pt idx="235">
                        <c:v>1996-08</c:v>
                      </c:pt>
                      <c:pt idx="236">
                        <c:v>1996-09</c:v>
                      </c:pt>
                      <c:pt idx="237">
                        <c:v>1996-10</c:v>
                      </c:pt>
                      <c:pt idx="238">
                        <c:v>1996-11</c:v>
                      </c:pt>
                      <c:pt idx="239">
                        <c:v>1996-12</c:v>
                      </c:pt>
                      <c:pt idx="240">
                        <c:v>1997-01</c:v>
                      </c:pt>
                      <c:pt idx="241">
                        <c:v>1997-02</c:v>
                      </c:pt>
                      <c:pt idx="242">
                        <c:v>1997-03</c:v>
                      </c:pt>
                      <c:pt idx="243">
                        <c:v>1997-04</c:v>
                      </c:pt>
                      <c:pt idx="244">
                        <c:v>1997-05</c:v>
                      </c:pt>
                      <c:pt idx="245">
                        <c:v>1997-06</c:v>
                      </c:pt>
                      <c:pt idx="246">
                        <c:v>1997-07</c:v>
                      </c:pt>
                      <c:pt idx="247">
                        <c:v>1997-08</c:v>
                      </c:pt>
                      <c:pt idx="248">
                        <c:v>1997-09</c:v>
                      </c:pt>
                      <c:pt idx="249">
                        <c:v>1997-10</c:v>
                      </c:pt>
                      <c:pt idx="250">
                        <c:v>1997-11</c:v>
                      </c:pt>
                      <c:pt idx="251">
                        <c:v>1997-12</c:v>
                      </c:pt>
                      <c:pt idx="252">
                        <c:v>1998-01</c:v>
                      </c:pt>
                      <c:pt idx="253">
                        <c:v>1998-02</c:v>
                      </c:pt>
                      <c:pt idx="254">
                        <c:v>1998-03</c:v>
                      </c:pt>
                      <c:pt idx="255">
                        <c:v>1998-04</c:v>
                      </c:pt>
                      <c:pt idx="256">
                        <c:v>1998-05</c:v>
                      </c:pt>
                      <c:pt idx="257">
                        <c:v>1998-06</c:v>
                      </c:pt>
                      <c:pt idx="258">
                        <c:v>1998-07</c:v>
                      </c:pt>
                      <c:pt idx="259">
                        <c:v>1998-08</c:v>
                      </c:pt>
                      <c:pt idx="260">
                        <c:v>1998-09</c:v>
                      </c:pt>
                      <c:pt idx="261">
                        <c:v>1998-10</c:v>
                      </c:pt>
                      <c:pt idx="262">
                        <c:v>1998-11</c:v>
                      </c:pt>
                      <c:pt idx="263">
                        <c:v>1998-12</c:v>
                      </c:pt>
                      <c:pt idx="264">
                        <c:v>1999-01</c:v>
                      </c:pt>
                      <c:pt idx="265">
                        <c:v>1999-02</c:v>
                      </c:pt>
                      <c:pt idx="266">
                        <c:v>1999-03</c:v>
                      </c:pt>
                      <c:pt idx="267">
                        <c:v>1999-04</c:v>
                      </c:pt>
                      <c:pt idx="268">
                        <c:v>1999-05</c:v>
                      </c:pt>
                      <c:pt idx="269">
                        <c:v>1999-06</c:v>
                      </c:pt>
                      <c:pt idx="270">
                        <c:v>1999-07</c:v>
                      </c:pt>
                      <c:pt idx="271">
                        <c:v>1999-08</c:v>
                      </c:pt>
                      <c:pt idx="272">
                        <c:v>1999-09</c:v>
                      </c:pt>
                      <c:pt idx="273">
                        <c:v>1999-10</c:v>
                      </c:pt>
                      <c:pt idx="274">
                        <c:v>1999-11</c:v>
                      </c:pt>
                      <c:pt idx="275">
                        <c:v>1999-12</c:v>
                      </c:pt>
                      <c:pt idx="276">
                        <c:v>2000-01</c:v>
                      </c:pt>
                      <c:pt idx="277">
                        <c:v>2000-02</c:v>
                      </c:pt>
                      <c:pt idx="278">
                        <c:v>2000-03</c:v>
                      </c:pt>
                      <c:pt idx="279">
                        <c:v>2000-04</c:v>
                      </c:pt>
                      <c:pt idx="280">
                        <c:v>2000-05</c:v>
                      </c:pt>
                      <c:pt idx="281">
                        <c:v>2000-06</c:v>
                      </c:pt>
                      <c:pt idx="282">
                        <c:v>2000-07</c:v>
                      </c:pt>
                      <c:pt idx="283">
                        <c:v>2000-08</c:v>
                      </c:pt>
                      <c:pt idx="284">
                        <c:v>2000-09</c:v>
                      </c:pt>
                      <c:pt idx="285">
                        <c:v>2000-10</c:v>
                      </c:pt>
                      <c:pt idx="286">
                        <c:v>2000-11</c:v>
                      </c:pt>
                      <c:pt idx="287">
                        <c:v>2000-12</c:v>
                      </c:pt>
                      <c:pt idx="288">
                        <c:v>2001-01</c:v>
                      </c:pt>
                      <c:pt idx="289">
                        <c:v>2001-02</c:v>
                      </c:pt>
                      <c:pt idx="290">
                        <c:v>2001-03</c:v>
                      </c:pt>
                      <c:pt idx="291">
                        <c:v>2001-04</c:v>
                      </c:pt>
                      <c:pt idx="292">
                        <c:v>2001-05</c:v>
                      </c:pt>
                      <c:pt idx="293">
                        <c:v>2001-06</c:v>
                      </c:pt>
                      <c:pt idx="294">
                        <c:v>2001-07</c:v>
                      </c:pt>
                      <c:pt idx="295">
                        <c:v>2001-08</c:v>
                      </c:pt>
                      <c:pt idx="296">
                        <c:v>2001-09</c:v>
                      </c:pt>
                      <c:pt idx="297">
                        <c:v>2001-10</c:v>
                      </c:pt>
                      <c:pt idx="298">
                        <c:v>2001-11</c:v>
                      </c:pt>
                      <c:pt idx="299">
                        <c:v>2001-12</c:v>
                      </c:pt>
                      <c:pt idx="300">
                        <c:v>2002-01</c:v>
                      </c:pt>
                      <c:pt idx="301">
                        <c:v>2002-02</c:v>
                      </c:pt>
                      <c:pt idx="302">
                        <c:v>2002-03</c:v>
                      </c:pt>
                      <c:pt idx="303">
                        <c:v>2002-04</c:v>
                      </c:pt>
                      <c:pt idx="304">
                        <c:v>2002-05</c:v>
                      </c:pt>
                      <c:pt idx="305">
                        <c:v>2002-06</c:v>
                      </c:pt>
                      <c:pt idx="306">
                        <c:v>2002-07</c:v>
                      </c:pt>
                      <c:pt idx="307">
                        <c:v>2002-08</c:v>
                      </c:pt>
                      <c:pt idx="308">
                        <c:v>2002-09</c:v>
                      </c:pt>
                      <c:pt idx="309">
                        <c:v>2002-10</c:v>
                      </c:pt>
                      <c:pt idx="310">
                        <c:v>2002-11</c:v>
                      </c:pt>
                      <c:pt idx="311">
                        <c:v>2002-12</c:v>
                      </c:pt>
                      <c:pt idx="312">
                        <c:v>2003-01</c:v>
                      </c:pt>
                      <c:pt idx="313">
                        <c:v>2003-02</c:v>
                      </c:pt>
                      <c:pt idx="314">
                        <c:v>2003-03</c:v>
                      </c:pt>
                      <c:pt idx="315">
                        <c:v>2003-04</c:v>
                      </c:pt>
                      <c:pt idx="316">
                        <c:v>2003-05</c:v>
                      </c:pt>
                      <c:pt idx="317">
                        <c:v>2003-06</c:v>
                      </c:pt>
                      <c:pt idx="318">
                        <c:v>2003-07</c:v>
                      </c:pt>
                      <c:pt idx="319">
                        <c:v>2003-08</c:v>
                      </c:pt>
                      <c:pt idx="320">
                        <c:v>2003-09</c:v>
                      </c:pt>
                      <c:pt idx="321">
                        <c:v>2003-10</c:v>
                      </c:pt>
                      <c:pt idx="322">
                        <c:v>2003-11</c:v>
                      </c:pt>
                      <c:pt idx="323">
                        <c:v>2003-12</c:v>
                      </c:pt>
                      <c:pt idx="324">
                        <c:v>2004-01</c:v>
                      </c:pt>
                      <c:pt idx="325">
                        <c:v>2004-02</c:v>
                      </c:pt>
                      <c:pt idx="326">
                        <c:v>2004-03</c:v>
                      </c:pt>
                      <c:pt idx="327">
                        <c:v>2004-04</c:v>
                      </c:pt>
                      <c:pt idx="328">
                        <c:v>2004-05</c:v>
                      </c:pt>
                      <c:pt idx="329">
                        <c:v>2004-06</c:v>
                      </c:pt>
                      <c:pt idx="330">
                        <c:v>2004-07</c:v>
                      </c:pt>
                      <c:pt idx="331">
                        <c:v>2004-08</c:v>
                      </c:pt>
                      <c:pt idx="332">
                        <c:v>2004-09</c:v>
                      </c:pt>
                      <c:pt idx="333">
                        <c:v>2004-10</c:v>
                      </c:pt>
                      <c:pt idx="334">
                        <c:v>2004-11</c:v>
                      </c:pt>
                      <c:pt idx="335">
                        <c:v>2004-12</c:v>
                      </c:pt>
                      <c:pt idx="336">
                        <c:v>2005-01</c:v>
                      </c:pt>
                      <c:pt idx="337">
                        <c:v>2005-02</c:v>
                      </c:pt>
                      <c:pt idx="338">
                        <c:v>2005-03</c:v>
                      </c:pt>
                      <c:pt idx="339">
                        <c:v>2005-04</c:v>
                      </c:pt>
                      <c:pt idx="340">
                        <c:v>2005-05</c:v>
                      </c:pt>
                      <c:pt idx="341">
                        <c:v>2005-06</c:v>
                      </c:pt>
                      <c:pt idx="342">
                        <c:v>2005-07</c:v>
                      </c:pt>
                      <c:pt idx="343">
                        <c:v>2005-08</c:v>
                      </c:pt>
                      <c:pt idx="344">
                        <c:v>2005-09</c:v>
                      </c:pt>
                      <c:pt idx="345">
                        <c:v>2005-10</c:v>
                      </c:pt>
                      <c:pt idx="346">
                        <c:v>2005-11</c:v>
                      </c:pt>
                      <c:pt idx="347">
                        <c:v>2005-12</c:v>
                      </c:pt>
                      <c:pt idx="348">
                        <c:v>2006-01</c:v>
                      </c:pt>
                      <c:pt idx="349">
                        <c:v>2006-02</c:v>
                      </c:pt>
                      <c:pt idx="350">
                        <c:v>2006-03</c:v>
                      </c:pt>
                      <c:pt idx="351">
                        <c:v>2006-04</c:v>
                      </c:pt>
                      <c:pt idx="352">
                        <c:v>2006-05</c:v>
                      </c:pt>
                      <c:pt idx="353">
                        <c:v>2006-06</c:v>
                      </c:pt>
                      <c:pt idx="354">
                        <c:v>2006-07</c:v>
                      </c:pt>
                      <c:pt idx="355">
                        <c:v>2006-08</c:v>
                      </c:pt>
                      <c:pt idx="356">
                        <c:v>2006-09</c:v>
                      </c:pt>
                      <c:pt idx="357">
                        <c:v>2006-10</c:v>
                      </c:pt>
                      <c:pt idx="358">
                        <c:v>2006-11</c:v>
                      </c:pt>
                      <c:pt idx="359">
                        <c:v>2006-12</c:v>
                      </c:pt>
                      <c:pt idx="360">
                        <c:v>2007-01</c:v>
                      </c:pt>
                      <c:pt idx="361">
                        <c:v>2007-02</c:v>
                      </c:pt>
                      <c:pt idx="362">
                        <c:v>2007-03</c:v>
                      </c:pt>
                      <c:pt idx="363">
                        <c:v>2007-04</c:v>
                      </c:pt>
                      <c:pt idx="364">
                        <c:v>2007-05</c:v>
                      </c:pt>
                      <c:pt idx="365">
                        <c:v>2007-06</c:v>
                      </c:pt>
                      <c:pt idx="366">
                        <c:v>2007-07</c:v>
                      </c:pt>
                      <c:pt idx="367">
                        <c:v>2007-08</c:v>
                      </c:pt>
                      <c:pt idx="368">
                        <c:v>2007-09</c:v>
                      </c:pt>
                      <c:pt idx="369">
                        <c:v>2007-10</c:v>
                      </c:pt>
                      <c:pt idx="370">
                        <c:v>2007-11</c:v>
                      </c:pt>
                      <c:pt idx="371">
                        <c:v>2007-12</c:v>
                      </c:pt>
                      <c:pt idx="372">
                        <c:v>2008-01</c:v>
                      </c:pt>
                      <c:pt idx="373">
                        <c:v>2008-02</c:v>
                      </c:pt>
                      <c:pt idx="374">
                        <c:v>2008-03</c:v>
                      </c:pt>
                      <c:pt idx="375">
                        <c:v>2008-04</c:v>
                      </c:pt>
                      <c:pt idx="376">
                        <c:v>2008-05</c:v>
                      </c:pt>
                      <c:pt idx="377">
                        <c:v>2008-06</c:v>
                      </c:pt>
                      <c:pt idx="378">
                        <c:v>2008-07</c:v>
                      </c:pt>
                      <c:pt idx="379">
                        <c:v>2008-08</c:v>
                      </c:pt>
                      <c:pt idx="380">
                        <c:v>2008-09</c:v>
                      </c:pt>
                      <c:pt idx="381">
                        <c:v>2008-10</c:v>
                      </c:pt>
                      <c:pt idx="382">
                        <c:v>2008-11</c:v>
                      </c:pt>
                      <c:pt idx="383">
                        <c:v>2008-12</c:v>
                      </c:pt>
                      <c:pt idx="384">
                        <c:v>2009-01</c:v>
                      </c:pt>
                      <c:pt idx="385">
                        <c:v>2009-02</c:v>
                      </c:pt>
                      <c:pt idx="386">
                        <c:v>2009-03</c:v>
                      </c:pt>
                      <c:pt idx="387">
                        <c:v>2009-04</c:v>
                      </c:pt>
                      <c:pt idx="388">
                        <c:v>2009-05</c:v>
                      </c:pt>
                      <c:pt idx="389">
                        <c:v>2009-06</c:v>
                      </c:pt>
                      <c:pt idx="390">
                        <c:v>2009-07</c:v>
                      </c:pt>
                      <c:pt idx="391">
                        <c:v>2009-08</c:v>
                      </c:pt>
                      <c:pt idx="392">
                        <c:v>2009-09</c:v>
                      </c:pt>
                      <c:pt idx="393">
                        <c:v>2009-10</c:v>
                      </c:pt>
                      <c:pt idx="394">
                        <c:v>2009-11</c:v>
                      </c:pt>
                      <c:pt idx="395">
                        <c:v>2009-12</c:v>
                      </c:pt>
                      <c:pt idx="396">
                        <c:v>2010-01</c:v>
                      </c:pt>
                      <c:pt idx="397">
                        <c:v>2010-02</c:v>
                      </c:pt>
                      <c:pt idx="398">
                        <c:v>2010-03</c:v>
                      </c:pt>
                      <c:pt idx="399">
                        <c:v>2010-04</c:v>
                      </c:pt>
                      <c:pt idx="400">
                        <c:v>2010-05</c:v>
                      </c:pt>
                      <c:pt idx="401">
                        <c:v>2010-06</c:v>
                      </c:pt>
                      <c:pt idx="402">
                        <c:v>2010-07</c:v>
                      </c:pt>
                      <c:pt idx="403">
                        <c:v>2010-08</c:v>
                      </c:pt>
                      <c:pt idx="404">
                        <c:v>2010-09</c:v>
                      </c:pt>
                      <c:pt idx="405">
                        <c:v>2010-10</c:v>
                      </c:pt>
                      <c:pt idx="406">
                        <c:v>2010-11</c:v>
                      </c:pt>
                      <c:pt idx="407">
                        <c:v>2010-12</c:v>
                      </c:pt>
                      <c:pt idx="408">
                        <c:v>2011-01</c:v>
                      </c:pt>
                      <c:pt idx="409">
                        <c:v>2011-02</c:v>
                      </c:pt>
                      <c:pt idx="410">
                        <c:v>2011-03</c:v>
                      </c:pt>
                      <c:pt idx="411">
                        <c:v>2011-04</c:v>
                      </c:pt>
                      <c:pt idx="412">
                        <c:v>2011-05</c:v>
                      </c:pt>
                      <c:pt idx="413">
                        <c:v>2011-06</c:v>
                      </c:pt>
                      <c:pt idx="414">
                        <c:v>2011-07</c:v>
                      </c:pt>
                      <c:pt idx="415">
                        <c:v>2011-08</c:v>
                      </c:pt>
                      <c:pt idx="416">
                        <c:v>2011-09</c:v>
                      </c:pt>
                      <c:pt idx="417">
                        <c:v>2011-10</c:v>
                      </c:pt>
                      <c:pt idx="418">
                        <c:v>2011-11</c:v>
                      </c:pt>
                      <c:pt idx="419">
                        <c:v>2011-12</c:v>
                      </c:pt>
                      <c:pt idx="420">
                        <c:v>2012-01</c:v>
                      </c:pt>
                      <c:pt idx="421">
                        <c:v>2012-02</c:v>
                      </c:pt>
                      <c:pt idx="422">
                        <c:v>2012-03</c:v>
                      </c:pt>
                      <c:pt idx="423">
                        <c:v>2012-04</c:v>
                      </c:pt>
                      <c:pt idx="424">
                        <c:v>2012-05</c:v>
                      </c:pt>
                      <c:pt idx="425">
                        <c:v>2012-06</c:v>
                      </c:pt>
                      <c:pt idx="426">
                        <c:v>2012-07</c:v>
                      </c:pt>
                      <c:pt idx="427">
                        <c:v>2012-08</c:v>
                      </c:pt>
                      <c:pt idx="428">
                        <c:v>2012-09</c:v>
                      </c:pt>
                      <c:pt idx="429">
                        <c:v>2012-10</c:v>
                      </c:pt>
                      <c:pt idx="430">
                        <c:v>2012-11</c:v>
                      </c:pt>
                      <c:pt idx="431">
                        <c:v>2012-12</c:v>
                      </c:pt>
                      <c:pt idx="432">
                        <c:v>2013-01</c:v>
                      </c:pt>
                      <c:pt idx="433">
                        <c:v>2013-02</c:v>
                      </c:pt>
                      <c:pt idx="434">
                        <c:v>2013-03</c:v>
                      </c:pt>
                      <c:pt idx="435">
                        <c:v>2013-04</c:v>
                      </c:pt>
                      <c:pt idx="436">
                        <c:v>2013-05</c:v>
                      </c:pt>
                      <c:pt idx="437">
                        <c:v>2013-06</c:v>
                      </c:pt>
                      <c:pt idx="438">
                        <c:v>2013-07</c:v>
                      </c:pt>
                      <c:pt idx="439">
                        <c:v>2013-08</c:v>
                      </c:pt>
                      <c:pt idx="440">
                        <c:v>2013-09</c:v>
                      </c:pt>
                      <c:pt idx="441">
                        <c:v>2013-10</c:v>
                      </c:pt>
                      <c:pt idx="442">
                        <c:v>2013-11</c:v>
                      </c:pt>
                      <c:pt idx="443">
                        <c:v>2013-12</c:v>
                      </c:pt>
                      <c:pt idx="444">
                        <c:v>2014-01</c:v>
                      </c:pt>
                      <c:pt idx="445">
                        <c:v>2014-02</c:v>
                      </c:pt>
                      <c:pt idx="446">
                        <c:v>2014-03</c:v>
                      </c:pt>
                      <c:pt idx="447">
                        <c:v>2014-04</c:v>
                      </c:pt>
                      <c:pt idx="448">
                        <c:v>2014-05</c:v>
                      </c:pt>
                      <c:pt idx="449">
                        <c:v>2014-06</c:v>
                      </c:pt>
                      <c:pt idx="450">
                        <c:v>2014-07</c:v>
                      </c:pt>
                      <c:pt idx="451">
                        <c:v>2014-08</c:v>
                      </c:pt>
                      <c:pt idx="452">
                        <c:v>2014-09</c:v>
                      </c:pt>
                      <c:pt idx="453">
                        <c:v>2014-10</c:v>
                      </c:pt>
                      <c:pt idx="454">
                        <c:v>2014-11</c:v>
                      </c:pt>
                      <c:pt idx="455">
                        <c:v>2014-12</c:v>
                      </c:pt>
                      <c:pt idx="456">
                        <c:v>2015-01</c:v>
                      </c:pt>
                      <c:pt idx="457">
                        <c:v>2015-02</c:v>
                      </c:pt>
                      <c:pt idx="458">
                        <c:v>2015-03</c:v>
                      </c:pt>
                      <c:pt idx="459">
                        <c:v>2015-04</c:v>
                      </c:pt>
                      <c:pt idx="460">
                        <c:v>2015-05</c:v>
                      </c:pt>
                      <c:pt idx="461">
                        <c:v>2015-06</c:v>
                      </c:pt>
                      <c:pt idx="462">
                        <c:v>2015-07</c:v>
                      </c:pt>
                      <c:pt idx="463">
                        <c:v>2015-08</c:v>
                      </c:pt>
                      <c:pt idx="464">
                        <c:v>2015-09</c:v>
                      </c:pt>
                      <c:pt idx="465">
                        <c:v>2015-10</c:v>
                      </c:pt>
                      <c:pt idx="466">
                        <c:v>2015-11</c:v>
                      </c:pt>
                      <c:pt idx="467">
                        <c:v>2015-12</c:v>
                      </c:pt>
                      <c:pt idx="468">
                        <c:v>2016-01</c:v>
                      </c:pt>
                      <c:pt idx="469">
                        <c:v>2016-02</c:v>
                      </c:pt>
                      <c:pt idx="470">
                        <c:v>2016-03</c:v>
                      </c:pt>
                      <c:pt idx="471">
                        <c:v>2016-04</c:v>
                      </c:pt>
                      <c:pt idx="472">
                        <c:v>2016-05</c:v>
                      </c:pt>
                      <c:pt idx="473">
                        <c:v>2016-06</c:v>
                      </c:pt>
                      <c:pt idx="474">
                        <c:v>2016-07</c:v>
                      </c:pt>
                      <c:pt idx="475">
                        <c:v>2016-08</c:v>
                      </c:pt>
                      <c:pt idx="476">
                        <c:v>2016-09</c:v>
                      </c:pt>
                      <c:pt idx="477">
                        <c:v>2016-10</c:v>
                      </c:pt>
                      <c:pt idx="478">
                        <c:v>2016-11</c:v>
                      </c:pt>
                      <c:pt idx="479">
                        <c:v>2016-12</c:v>
                      </c:pt>
                      <c:pt idx="480">
                        <c:v>2017-01</c:v>
                      </c:pt>
                      <c:pt idx="481">
                        <c:v>2017-02</c:v>
                      </c:pt>
                      <c:pt idx="482">
                        <c:v>2017-03</c:v>
                      </c:pt>
                      <c:pt idx="483">
                        <c:v>2017-04</c:v>
                      </c:pt>
                      <c:pt idx="484">
                        <c:v>2017-05</c:v>
                      </c:pt>
                      <c:pt idx="485">
                        <c:v>2017-06</c:v>
                      </c:pt>
                      <c:pt idx="486">
                        <c:v>2017-07</c:v>
                      </c:pt>
                      <c:pt idx="487">
                        <c:v>2017-08</c:v>
                      </c:pt>
                      <c:pt idx="488">
                        <c:v>2017-09</c:v>
                      </c:pt>
                      <c:pt idx="489">
                        <c:v>2017-10</c:v>
                      </c:pt>
                      <c:pt idx="490">
                        <c:v>2017-11</c:v>
                      </c:pt>
                      <c:pt idx="491">
                        <c:v>2017-12</c:v>
                      </c:pt>
                      <c:pt idx="492">
                        <c:v>2018-01</c:v>
                      </c:pt>
                      <c:pt idx="493">
                        <c:v>2018-02</c:v>
                      </c:pt>
                      <c:pt idx="494">
                        <c:v>2018-03</c:v>
                      </c:pt>
                      <c:pt idx="495">
                        <c:v>2018-04</c:v>
                      </c:pt>
                      <c:pt idx="496">
                        <c:v>2018-05</c:v>
                      </c:pt>
                      <c:pt idx="497">
                        <c:v>2018-06</c:v>
                      </c:pt>
                      <c:pt idx="498">
                        <c:v>2018-07</c:v>
                      </c:pt>
                      <c:pt idx="499">
                        <c:v>2018-08</c:v>
                      </c:pt>
                      <c:pt idx="500">
                        <c:v>2018-09</c:v>
                      </c:pt>
                      <c:pt idx="501">
                        <c:v>2018-10</c:v>
                      </c:pt>
                      <c:pt idx="502">
                        <c:v>2018-11</c:v>
                      </c:pt>
                      <c:pt idx="503">
                        <c:v>2018-12</c:v>
                      </c:pt>
                      <c:pt idx="504">
                        <c:v>2019-01</c:v>
                      </c:pt>
                      <c:pt idx="505">
                        <c:v>2019-02</c:v>
                      </c:pt>
                      <c:pt idx="506">
                        <c:v>2019-03</c:v>
                      </c:pt>
                      <c:pt idx="507">
                        <c:v>2019-04</c:v>
                      </c:pt>
                      <c:pt idx="508">
                        <c:v>2019-05</c:v>
                      </c:pt>
                      <c:pt idx="509">
                        <c:v>2019-06</c:v>
                      </c:pt>
                      <c:pt idx="510">
                        <c:v>2019-07</c:v>
                      </c:pt>
                      <c:pt idx="511">
                        <c:v>2019-08</c:v>
                      </c:pt>
                      <c:pt idx="512">
                        <c:v>2019-09</c:v>
                      </c:pt>
                      <c:pt idx="513">
                        <c:v>2019-10</c:v>
                      </c:pt>
                      <c:pt idx="514">
                        <c:v>2019-11</c:v>
                      </c:pt>
                      <c:pt idx="515">
                        <c:v>2019-12</c:v>
                      </c:pt>
                      <c:pt idx="516">
                        <c:v>2020-01</c:v>
                      </c:pt>
                      <c:pt idx="517">
                        <c:v>2020-02</c:v>
                      </c:pt>
                      <c:pt idx="518">
                        <c:v>2020-03</c:v>
                      </c:pt>
                      <c:pt idx="519">
                        <c:v>2020-04</c:v>
                      </c:pt>
                      <c:pt idx="520">
                        <c:v>2020-05</c:v>
                      </c:pt>
                      <c:pt idx="521">
                        <c:v>2020-06</c:v>
                      </c:pt>
                      <c:pt idx="522">
                        <c:v>2020-07</c:v>
                      </c:pt>
                      <c:pt idx="523">
                        <c:v>2020-08</c:v>
                      </c:pt>
                      <c:pt idx="524">
                        <c:v>2020-09</c:v>
                      </c:pt>
                      <c:pt idx="525">
                        <c:v>2020-10</c:v>
                      </c:pt>
                      <c:pt idx="526">
                        <c:v>2020-11</c:v>
                      </c:pt>
                      <c:pt idx="527">
                        <c:v>2020-12</c:v>
                      </c:pt>
                      <c:pt idx="528">
                        <c:v>2021-01</c:v>
                      </c:pt>
                      <c:pt idx="529">
                        <c:v>2021-02</c:v>
                      </c:pt>
                      <c:pt idx="530">
                        <c:v>2021-03</c:v>
                      </c:pt>
                      <c:pt idx="531">
                        <c:v>2021-04</c:v>
                      </c:pt>
                      <c:pt idx="532">
                        <c:v>2021-05</c:v>
                      </c:pt>
                      <c:pt idx="533">
                        <c:v>2021-06</c:v>
                      </c:pt>
                      <c:pt idx="534">
                        <c:v>2021-07</c:v>
                      </c:pt>
                      <c:pt idx="535">
                        <c:v>2021-08</c:v>
                      </c:pt>
                      <c:pt idx="536">
                        <c:v>2021-09</c:v>
                      </c:pt>
                      <c:pt idx="537">
                        <c:v>2021-10</c:v>
                      </c:pt>
                      <c:pt idx="538">
                        <c:v>2021-11</c:v>
                      </c:pt>
                      <c:pt idx="539">
                        <c:v>2021-12</c:v>
                      </c:pt>
                      <c:pt idx="540">
                        <c:v>2022-01</c:v>
                      </c:pt>
                      <c:pt idx="541">
                        <c:v>2022-02</c:v>
                      </c:pt>
                      <c:pt idx="542">
                        <c:v>2022-03</c:v>
                      </c:pt>
                      <c:pt idx="543">
                        <c:v>2022-04</c:v>
                      </c:pt>
                      <c:pt idx="544">
                        <c:v>2022-05</c:v>
                      </c:pt>
                      <c:pt idx="545">
                        <c:v>2022-06</c:v>
                      </c:pt>
                      <c:pt idx="546">
                        <c:v>2022-07</c:v>
                      </c:pt>
                      <c:pt idx="547">
                        <c:v>2022-08</c:v>
                      </c:pt>
                      <c:pt idx="548">
                        <c:v>2022-09</c:v>
                      </c:pt>
                      <c:pt idx="549">
                        <c:v>2022-10</c:v>
                      </c:pt>
                      <c:pt idx="550">
                        <c:v>2022-11</c:v>
                      </c:pt>
                      <c:pt idx="551">
                        <c:v>2022-12</c:v>
                      </c:pt>
                      <c:pt idx="552">
                        <c:v>2023-01</c:v>
                      </c:pt>
                      <c:pt idx="553">
                        <c:v>2023-02</c:v>
                      </c:pt>
                      <c:pt idx="554">
                        <c:v>2023-03</c:v>
                      </c:pt>
                      <c:pt idx="555">
                        <c:v>2023-04</c:v>
                      </c:pt>
                      <c:pt idx="556">
                        <c:v>2023-05</c:v>
                      </c:pt>
                      <c:pt idx="557">
                        <c:v>2023-06</c:v>
                      </c:pt>
                      <c:pt idx="558">
                        <c:v>2023-07</c:v>
                      </c:pt>
                      <c:pt idx="559">
                        <c:v>2023-08</c:v>
                      </c:pt>
                      <c:pt idx="560">
                        <c:v>2023-09</c:v>
                      </c:pt>
                      <c:pt idx="561">
                        <c:v>2023-10</c:v>
                      </c:pt>
                      <c:pt idx="562">
                        <c:v>2023-11</c:v>
                      </c:pt>
                      <c:pt idx="563">
                        <c:v>2023-12</c:v>
                      </c:pt>
                      <c:pt idx="564">
                        <c:v>2024-01</c:v>
                      </c:pt>
                      <c:pt idx="565">
                        <c:v>2024-02</c:v>
                      </c:pt>
                      <c:pt idx="566">
                        <c:v>2024-03</c:v>
                      </c:pt>
                      <c:pt idx="567">
                        <c:v>2024-04</c:v>
                      </c:pt>
                      <c:pt idx="568">
                        <c:v>2024-05</c:v>
                      </c:pt>
                      <c:pt idx="569">
                        <c:v>2024-06</c:v>
                      </c:pt>
                      <c:pt idx="570">
                        <c:v>2024-07</c:v>
                      </c:pt>
                      <c:pt idx="571">
                        <c:v>2024-08</c:v>
                      </c:pt>
                    </c:strCache>
                  </c:strRef>
                </c:cat>
                <c:val>
                  <c:numRef>
                    <c:extLst xmlns:c15="http://schemas.microsoft.com/office/drawing/2012/chart">
                      <c:ext xmlns:c15="http://schemas.microsoft.com/office/drawing/2012/chart" uri="{02D57815-91ED-43cb-92C2-25804820EDAC}">
                        <c15:formulaRef>
                          <c15:sqref>'[Basisfile Zinsen.xlsx]Zinsreihen'!$L$2:$L$551</c15:sqref>
                        </c15:formulaRef>
                      </c:ext>
                    </c:extLst>
                    <c:numCache>
                      <c:formatCode>General</c:formatCode>
                      <c:ptCount val="550"/>
                      <c:pt idx="192">
                        <c:v>6.8750000000000009</c:v>
                      </c:pt>
                      <c:pt idx="193">
                        <c:v>6.625</c:v>
                      </c:pt>
                      <c:pt idx="194">
                        <c:v>6.25</c:v>
                      </c:pt>
                      <c:pt idx="195">
                        <c:v>6.25</c:v>
                      </c:pt>
                      <c:pt idx="196">
                        <c:v>6</c:v>
                      </c:pt>
                      <c:pt idx="197">
                        <c:v>6</c:v>
                      </c:pt>
                      <c:pt idx="198">
                        <c:v>5.875</c:v>
                      </c:pt>
                      <c:pt idx="199">
                        <c:v>5.875</c:v>
                      </c:pt>
                      <c:pt idx="200">
                        <c:v>5.875</c:v>
                      </c:pt>
                      <c:pt idx="201">
                        <c:v>5.75</c:v>
                      </c:pt>
                      <c:pt idx="202">
                        <c:v>5.75</c:v>
                      </c:pt>
                      <c:pt idx="203">
                        <c:v>5.75</c:v>
                      </c:pt>
                      <c:pt idx="204">
                        <c:v>5.625</c:v>
                      </c:pt>
                      <c:pt idx="205">
                        <c:v>5.625</c:v>
                      </c:pt>
                      <c:pt idx="206">
                        <c:v>5.75</c:v>
                      </c:pt>
                      <c:pt idx="207">
                        <c:v>5.75</c:v>
                      </c:pt>
                      <c:pt idx="208">
                        <c:v>5.75</c:v>
                      </c:pt>
                      <c:pt idx="209">
                        <c:v>6.25</c:v>
                      </c:pt>
                      <c:pt idx="210">
                        <c:v>6.25</c:v>
                      </c:pt>
                      <c:pt idx="211">
                        <c:v>6.25</c:v>
                      </c:pt>
                      <c:pt idx="212">
                        <c:v>6.25</c:v>
                      </c:pt>
                      <c:pt idx="213">
                        <c:v>6.25</c:v>
                      </c:pt>
                      <c:pt idx="214">
                        <c:v>6.25</c:v>
                      </c:pt>
                      <c:pt idx="215">
                        <c:v>6.25</c:v>
                      </c:pt>
                      <c:pt idx="216">
                        <c:v>6.25</c:v>
                      </c:pt>
                      <c:pt idx="217">
                        <c:v>6.25</c:v>
                      </c:pt>
                      <c:pt idx="218">
                        <c:v>6.25</c:v>
                      </c:pt>
                      <c:pt idx="219">
                        <c:v>6</c:v>
                      </c:pt>
                      <c:pt idx="220">
                        <c:v>5.75</c:v>
                      </c:pt>
                      <c:pt idx="221">
                        <c:v>5.75</c:v>
                      </c:pt>
                      <c:pt idx="222">
                        <c:v>5.5</c:v>
                      </c:pt>
                      <c:pt idx="223">
                        <c:v>5.5</c:v>
                      </c:pt>
                      <c:pt idx="224">
                        <c:v>5.2500000000000009</c:v>
                      </c:pt>
                      <c:pt idx="225">
                        <c:v>5.125</c:v>
                      </c:pt>
                      <c:pt idx="226">
                        <c:v>5</c:v>
                      </c:pt>
                      <c:pt idx="227">
                        <c:v>5</c:v>
                      </c:pt>
                      <c:pt idx="228">
                        <c:v>5</c:v>
                      </c:pt>
                      <c:pt idx="229">
                        <c:v>5</c:v>
                      </c:pt>
                      <c:pt idx="230">
                        <c:v>5.125</c:v>
                      </c:pt>
                      <c:pt idx="231">
                        <c:v>5.125</c:v>
                      </c:pt>
                      <c:pt idx="232">
                        <c:v>5.125</c:v>
                      </c:pt>
                      <c:pt idx="233">
                        <c:v>5.2500000000000009</c:v>
                      </c:pt>
                      <c:pt idx="234">
                        <c:v>5.375</c:v>
                      </c:pt>
                      <c:pt idx="235">
                        <c:v>5.25</c:v>
                      </c:pt>
                      <c:pt idx="236">
                        <c:v>5.25</c:v>
                      </c:pt>
                      <c:pt idx="237">
                        <c:v>5.125</c:v>
                      </c:pt>
                      <c:pt idx="238">
                        <c:v>5.125</c:v>
                      </c:pt>
                      <c:pt idx="239">
                        <c:v>5.125</c:v>
                      </c:pt>
                      <c:pt idx="240">
                        <c:v>5.125</c:v>
                      </c:pt>
                      <c:pt idx="241">
                        <c:v>4.875</c:v>
                      </c:pt>
                      <c:pt idx="242">
                        <c:v>4.875</c:v>
                      </c:pt>
                      <c:pt idx="243">
                        <c:v>4.875</c:v>
                      </c:pt>
                      <c:pt idx="244">
                        <c:v>4.875</c:v>
                      </c:pt>
                      <c:pt idx="245">
                        <c:v>4.875</c:v>
                      </c:pt>
                      <c:pt idx="246">
                        <c:v>4.75</c:v>
                      </c:pt>
                      <c:pt idx="247">
                        <c:v>4.75</c:v>
                      </c:pt>
                      <c:pt idx="248">
                        <c:v>4.75</c:v>
                      </c:pt>
                      <c:pt idx="249">
                        <c:v>4.75</c:v>
                      </c:pt>
                      <c:pt idx="250">
                        <c:v>4.75</c:v>
                      </c:pt>
                      <c:pt idx="251">
                        <c:v>4.75</c:v>
                      </c:pt>
                      <c:pt idx="252">
                        <c:v>4.625</c:v>
                      </c:pt>
                      <c:pt idx="253">
                        <c:v>4.625</c:v>
                      </c:pt>
                      <c:pt idx="254">
                        <c:v>4.625</c:v>
                      </c:pt>
                      <c:pt idx="255">
                        <c:v>4.625</c:v>
                      </c:pt>
                      <c:pt idx="256">
                        <c:v>4.625</c:v>
                      </c:pt>
                      <c:pt idx="257">
                        <c:v>4.625</c:v>
                      </c:pt>
                      <c:pt idx="258">
                        <c:v>4.625</c:v>
                      </c:pt>
                      <c:pt idx="259">
                        <c:v>4.625</c:v>
                      </c:pt>
                      <c:pt idx="260">
                        <c:v>4.5</c:v>
                      </c:pt>
                      <c:pt idx="261">
                        <c:v>4.125</c:v>
                      </c:pt>
                      <c:pt idx="262">
                        <c:v>4.125</c:v>
                      </c:pt>
                      <c:pt idx="263">
                        <c:v>3.8125</c:v>
                      </c:pt>
                      <c:pt idx="264">
                        <c:v>3.8125</c:v>
                      </c:pt>
                      <c:pt idx="265">
                        <c:v>3.8125</c:v>
                      </c:pt>
                      <c:pt idx="266">
                        <c:v>3.8125</c:v>
                      </c:pt>
                      <c:pt idx="267">
                        <c:v>3.6250000000000004</c:v>
                      </c:pt>
                      <c:pt idx="268">
                        <c:v>3.6250000000000004</c:v>
                      </c:pt>
                      <c:pt idx="269">
                        <c:v>3.875</c:v>
                      </c:pt>
                      <c:pt idx="270">
                        <c:v>4.25</c:v>
                      </c:pt>
                      <c:pt idx="271">
                        <c:v>4.3125</c:v>
                      </c:pt>
                      <c:pt idx="272">
                        <c:v>4.3125</c:v>
                      </c:pt>
                      <c:pt idx="273">
                        <c:v>4.8125</c:v>
                      </c:pt>
                      <c:pt idx="274">
                        <c:v>4.8125</c:v>
                      </c:pt>
                      <c:pt idx="275">
                        <c:v>4.75</c:v>
                      </c:pt>
                      <c:pt idx="276">
                        <c:v>4.8125</c:v>
                      </c:pt>
                      <c:pt idx="277">
                        <c:v>5.0625</c:v>
                      </c:pt>
                      <c:pt idx="278">
                        <c:v>5.3125000000000009</c:v>
                      </c:pt>
                      <c:pt idx="279">
                        <c:v>5.3125000000000009</c:v>
                      </c:pt>
                      <c:pt idx="280">
                        <c:v>5.3125000000000009</c:v>
                      </c:pt>
                      <c:pt idx="281">
                        <c:v>5.3125000000000009</c:v>
                      </c:pt>
                      <c:pt idx="282">
                        <c:v>5.3750000000000009</c:v>
                      </c:pt>
                      <c:pt idx="283">
                        <c:v>5.3750000000000009</c:v>
                      </c:pt>
                      <c:pt idx="284">
                        <c:v>5.1875</c:v>
                      </c:pt>
                      <c:pt idx="285">
                        <c:v>5.1875</c:v>
                      </c:pt>
                      <c:pt idx="286">
                        <c:v>5.125</c:v>
                      </c:pt>
                      <c:pt idx="287">
                        <c:v>5</c:v>
                      </c:pt>
                      <c:pt idx="288">
                        <c:v>4.8125</c:v>
                      </c:pt>
                      <c:pt idx="289">
                        <c:v>4.75</c:v>
                      </c:pt>
                      <c:pt idx="290">
                        <c:v>4.625</c:v>
                      </c:pt>
                      <c:pt idx="291">
                        <c:v>4.625</c:v>
                      </c:pt>
                      <c:pt idx="292">
                        <c:v>4.6875</c:v>
                      </c:pt>
                      <c:pt idx="293">
                        <c:v>4.6875</c:v>
                      </c:pt>
                      <c:pt idx="294">
                        <c:v>4.6875</c:v>
                      </c:pt>
                      <c:pt idx="295">
                        <c:v>4.375</c:v>
                      </c:pt>
                      <c:pt idx="296">
                        <c:v>4.3125</c:v>
                      </c:pt>
                      <c:pt idx="297">
                        <c:v>4.25</c:v>
                      </c:pt>
                      <c:pt idx="298">
                        <c:v>4.25</c:v>
                      </c:pt>
                      <c:pt idx="299">
                        <c:v>4.3125</c:v>
                      </c:pt>
                      <c:pt idx="300">
                        <c:v>4.3125</c:v>
                      </c:pt>
                      <c:pt idx="301">
                        <c:v>4.3125</c:v>
                      </c:pt>
                      <c:pt idx="302">
                        <c:v>4.5</c:v>
                      </c:pt>
                      <c:pt idx="303">
                        <c:v>4.375</c:v>
                      </c:pt>
                      <c:pt idx="304">
                        <c:v>4.3125</c:v>
                      </c:pt>
                      <c:pt idx="305">
                        <c:v>4.25</c:v>
                      </c:pt>
                      <c:pt idx="306">
                        <c:v>3.875</c:v>
                      </c:pt>
                      <c:pt idx="307">
                        <c:v>3.8125</c:v>
                      </c:pt>
                      <c:pt idx="308">
                        <c:v>3.6250000000000004</c:v>
                      </c:pt>
                      <c:pt idx="309">
                        <c:v>3.6250000000000004</c:v>
                      </c:pt>
                      <c:pt idx="310">
                        <c:v>3.6250000000000004</c:v>
                      </c:pt>
                      <c:pt idx="311">
                        <c:v>3.6250000000000004</c:v>
                      </c:pt>
                      <c:pt idx="312">
                        <c:v>3.3125</c:v>
                      </c:pt>
                      <c:pt idx="313">
                        <c:v>3.1875</c:v>
                      </c:pt>
                      <c:pt idx="314">
                        <c:v>3.125</c:v>
                      </c:pt>
                      <c:pt idx="315">
                        <c:v>3.1875</c:v>
                      </c:pt>
                      <c:pt idx="316">
                        <c:v>3.0625</c:v>
                      </c:pt>
                      <c:pt idx="317">
                        <c:v>3</c:v>
                      </c:pt>
                      <c:pt idx="318">
                        <c:v>3.125</c:v>
                      </c:pt>
                      <c:pt idx="319">
                        <c:v>3.25</c:v>
                      </c:pt>
                      <c:pt idx="320">
                        <c:v>3.25</c:v>
                      </c:pt>
                      <c:pt idx="321">
                        <c:v>3.1875</c:v>
                      </c:pt>
                      <c:pt idx="322">
                        <c:v>3.3125</c:v>
                      </c:pt>
                      <c:pt idx="323">
                        <c:v>3.375</c:v>
                      </c:pt>
                      <c:pt idx="324">
                        <c:v>3.25</c:v>
                      </c:pt>
                      <c:pt idx="325">
                        <c:v>3.125</c:v>
                      </c:pt>
                      <c:pt idx="326">
                        <c:v>3</c:v>
                      </c:pt>
                      <c:pt idx="327">
                        <c:v>3.1875</c:v>
                      </c:pt>
                      <c:pt idx="328">
                        <c:v>3.3125</c:v>
                      </c:pt>
                      <c:pt idx="329">
                        <c:v>3.5000000000000004</c:v>
                      </c:pt>
                      <c:pt idx="330">
                        <c:v>3.5000000000000004</c:v>
                      </c:pt>
                      <c:pt idx="331">
                        <c:v>3.25</c:v>
                      </c:pt>
                      <c:pt idx="332">
                        <c:v>3.25</c:v>
                      </c:pt>
                      <c:pt idx="333">
                        <c:v>3.125</c:v>
                      </c:pt>
                      <c:pt idx="334">
                        <c:v>3.0625</c:v>
                      </c:pt>
                      <c:pt idx="335">
                        <c:v>3.0625</c:v>
                      </c:pt>
                      <c:pt idx="336">
                        <c:v>3.0625</c:v>
                      </c:pt>
                      <c:pt idx="337">
                        <c:v>2.875</c:v>
                      </c:pt>
                      <c:pt idx="338">
                        <c:v>2.9375</c:v>
                      </c:pt>
                      <c:pt idx="339">
                        <c:v>3.0000000000000004</c:v>
                      </c:pt>
                      <c:pt idx="340">
                        <c:v>2.9375</c:v>
                      </c:pt>
                      <c:pt idx="341">
                        <c:v>2.875</c:v>
                      </c:pt>
                      <c:pt idx="342">
                        <c:v>2.875</c:v>
                      </c:pt>
                      <c:pt idx="343">
                        <c:v>2.9375</c:v>
                      </c:pt>
                      <c:pt idx="344">
                        <c:v>2.875</c:v>
                      </c:pt>
                      <c:pt idx="345">
                        <c:v>2.9375</c:v>
                      </c:pt>
                      <c:pt idx="346">
                        <c:v>3.1875</c:v>
                      </c:pt>
                      <c:pt idx="347">
                        <c:v>3.1875</c:v>
                      </c:pt>
                      <c:pt idx="348">
                        <c:v>3.1875</c:v>
                      </c:pt>
                      <c:pt idx="349">
                        <c:v>3.1875</c:v>
                      </c:pt>
                      <c:pt idx="350">
                        <c:v>3.5000000000000004</c:v>
                      </c:pt>
                      <c:pt idx="351">
                        <c:v>3.5625000000000004</c:v>
                      </c:pt>
                      <c:pt idx="352">
                        <c:v>3.6250000000000004</c:v>
                      </c:pt>
                      <c:pt idx="353">
                        <c:v>3.6250000000000004</c:v>
                      </c:pt>
                      <c:pt idx="354">
                        <c:v>3.7500000000000004</c:v>
                      </c:pt>
                      <c:pt idx="355">
                        <c:v>3.6875000000000004</c:v>
                      </c:pt>
                      <c:pt idx="356">
                        <c:v>3.6250000000000004</c:v>
                      </c:pt>
                      <c:pt idx="357">
                        <c:v>3.6250000000000004</c:v>
                      </c:pt>
                      <c:pt idx="358">
                        <c:v>3.5625000000000004</c:v>
                      </c:pt>
                      <c:pt idx="359">
                        <c:v>3.6000000000000005</c:v>
                      </c:pt>
                      <c:pt idx="360">
                        <c:v>3.7249999999999996</c:v>
                      </c:pt>
                      <c:pt idx="361">
                        <c:v>3.7249999999999996</c:v>
                      </c:pt>
                      <c:pt idx="362">
                        <c:v>3.7249999999999996</c:v>
                      </c:pt>
                      <c:pt idx="363">
                        <c:v>3.6750000000000007</c:v>
                      </c:pt>
                      <c:pt idx="364">
                        <c:v>3.9</c:v>
                      </c:pt>
                      <c:pt idx="365">
                        <c:v>4.25</c:v>
                      </c:pt>
                      <c:pt idx="366">
                        <c:v>4.3</c:v>
                      </c:pt>
                      <c:pt idx="367">
                        <c:v>4.0249999999999995</c:v>
                      </c:pt>
                      <c:pt idx="368">
                        <c:v>4.0249999999999995</c:v>
                      </c:pt>
                      <c:pt idx="369">
                        <c:v>3.9249999999999998</c:v>
                      </c:pt>
                      <c:pt idx="370">
                        <c:v>3.7750000000000004</c:v>
                      </c:pt>
                      <c:pt idx="371">
                        <c:v>3.8250000000000006</c:v>
                      </c:pt>
                      <c:pt idx="372">
                        <c:v>3.6750000000000007</c:v>
                      </c:pt>
                      <c:pt idx="373">
                        <c:v>3.6500000000000004</c:v>
                      </c:pt>
                      <c:pt idx="374">
                        <c:v>3.7750000000000004</c:v>
                      </c:pt>
                      <c:pt idx="375">
                        <c:v>4</c:v>
                      </c:pt>
                      <c:pt idx="376">
                        <c:v>4.05</c:v>
                      </c:pt>
                      <c:pt idx="377">
                        <c:v>4.1499999999999995</c:v>
                      </c:pt>
                      <c:pt idx="378">
                        <c:v>4.1499999999999995</c:v>
                      </c:pt>
                      <c:pt idx="379">
                        <c:v>3.9</c:v>
                      </c:pt>
                      <c:pt idx="380">
                        <c:v>3.75</c:v>
                      </c:pt>
                      <c:pt idx="381">
                        <c:v>3.5500000000000003</c:v>
                      </c:pt>
                      <c:pt idx="382">
                        <c:v>2.9000000000000004</c:v>
                      </c:pt>
                      <c:pt idx="383">
                        <c:v>2.7</c:v>
                      </c:pt>
                      <c:pt idx="384">
                        <c:v>2.5500000000000003</c:v>
                      </c:pt>
                      <c:pt idx="385">
                        <c:v>2.4</c:v>
                      </c:pt>
                      <c:pt idx="386">
                        <c:v>2.4</c:v>
                      </c:pt>
                      <c:pt idx="387">
                        <c:v>2.4</c:v>
                      </c:pt>
                      <c:pt idx="388">
                        <c:v>2.4</c:v>
                      </c:pt>
                      <c:pt idx="389">
                        <c:v>2.5500000000000003</c:v>
                      </c:pt>
                      <c:pt idx="390">
                        <c:v>2.4500000000000002</c:v>
                      </c:pt>
                      <c:pt idx="391">
                        <c:v>2.4</c:v>
                      </c:pt>
                      <c:pt idx="392">
                        <c:v>2.2999999999999998</c:v>
                      </c:pt>
                      <c:pt idx="393">
                        <c:v>2.2999999999999998</c:v>
                      </c:pt>
                      <c:pt idx="394">
                        <c:v>2.2999999999999998</c:v>
                      </c:pt>
                      <c:pt idx="395">
                        <c:v>2.2999999999999998</c:v>
                      </c:pt>
                      <c:pt idx="396">
                        <c:v>2.2999999999999998</c:v>
                      </c:pt>
                      <c:pt idx="397">
                        <c:v>2.2999999999999998</c:v>
                      </c:pt>
                      <c:pt idx="398">
                        <c:v>2.25</c:v>
                      </c:pt>
                      <c:pt idx="399">
                        <c:v>2.25</c:v>
                      </c:pt>
                      <c:pt idx="400">
                        <c:v>2.0999999999999996</c:v>
                      </c:pt>
                      <c:pt idx="401">
                        <c:v>2.0999999999999996</c:v>
                      </c:pt>
                      <c:pt idx="402">
                        <c:v>2.0999999999999996</c:v>
                      </c:pt>
                      <c:pt idx="403">
                        <c:v>1.95</c:v>
                      </c:pt>
                      <c:pt idx="404">
                        <c:v>1.95</c:v>
                      </c:pt>
                      <c:pt idx="405">
                        <c:v>1.95</c:v>
                      </c:pt>
                      <c:pt idx="406">
                        <c:v>2</c:v>
                      </c:pt>
                      <c:pt idx="407">
                        <c:v>2.1500000000000004</c:v>
                      </c:pt>
                      <c:pt idx="408">
                        <c:v>2.1500000000000004</c:v>
                      </c:pt>
                      <c:pt idx="409">
                        <c:v>2.2250000000000001</c:v>
                      </c:pt>
                      <c:pt idx="410">
                        <c:v>2.2250000000000001</c:v>
                      </c:pt>
                      <c:pt idx="411">
                        <c:v>2.4500000000000002</c:v>
                      </c:pt>
                      <c:pt idx="412">
                        <c:v>2.3250000000000002</c:v>
                      </c:pt>
                      <c:pt idx="413">
                        <c:v>2.1749999999999998</c:v>
                      </c:pt>
                      <c:pt idx="414">
                        <c:v>2.0500000000000003</c:v>
                      </c:pt>
                      <c:pt idx="415">
                        <c:v>1.8000000000000003</c:v>
                      </c:pt>
                      <c:pt idx="416">
                        <c:v>1.8000000000000003</c:v>
                      </c:pt>
                      <c:pt idx="417">
                        <c:v>1.8000000000000003</c:v>
                      </c:pt>
                      <c:pt idx="418">
                        <c:v>1.7250000000000001</c:v>
                      </c:pt>
                      <c:pt idx="419">
                        <c:v>1.7250000000000001</c:v>
                      </c:pt>
                      <c:pt idx="420">
                        <c:v>1.6500000000000001</c:v>
                      </c:pt>
                      <c:pt idx="421">
                        <c:v>1.6</c:v>
                      </c:pt>
                      <c:pt idx="422">
                        <c:v>1.6</c:v>
                      </c:pt>
                      <c:pt idx="423">
                        <c:v>1.6</c:v>
                      </c:pt>
                      <c:pt idx="424">
                        <c:v>1.55</c:v>
                      </c:pt>
                      <c:pt idx="425">
                        <c:v>1.55</c:v>
                      </c:pt>
                      <c:pt idx="426">
                        <c:v>1.55</c:v>
                      </c:pt>
                      <c:pt idx="427">
                        <c:v>1.55</c:v>
                      </c:pt>
                      <c:pt idx="428">
                        <c:v>1.55</c:v>
                      </c:pt>
                      <c:pt idx="429">
                        <c:v>1.55</c:v>
                      </c:pt>
                      <c:pt idx="430">
                        <c:v>1.55</c:v>
                      </c:pt>
                      <c:pt idx="431">
                        <c:v>1.55</c:v>
                      </c:pt>
                      <c:pt idx="432">
                        <c:v>1.55</c:v>
                      </c:pt>
                      <c:pt idx="433">
                        <c:v>1.55</c:v>
                      </c:pt>
                      <c:pt idx="434">
                        <c:v>1.55</c:v>
                      </c:pt>
                      <c:pt idx="435">
                        <c:v>1.55</c:v>
                      </c:pt>
                      <c:pt idx="436">
                        <c:v>1.55</c:v>
                      </c:pt>
                      <c:pt idx="437">
                        <c:v>1.7750000000000001</c:v>
                      </c:pt>
                      <c:pt idx="438">
                        <c:v>1.7750000000000001</c:v>
                      </c:pt>
                      <c:pt idx="439">
                        <c:v>1.8499999999999999</c:v>
                      </c:pt>
                      <c:pt idx="440">
                        <c:v>1.9750000000000001</c:v>
                      </c:pt>
                      <c:pt idx="441">
                        <c:v>1.9</c:v>
                      </c:pt>
                      <c:pt idx="442">
                        <c:v>1.8250000000000002</c:v>
                      </c:pt>
                      <c:pt idx="443">
                        <c:v>1.8000000000000003</c:v>
                      </c:pt>
                      <c:pt idx="444">
                        <c:v>1.8000000000000003</c:v>
                      </c:pt>
                      <c:pt idx="445">
                        <c:v>1.7750000000000001</c:v>
                      </c:pt>
                      <c:pt idx="446">
                        <c:v>1.7250000000000001</c:v>
                      </c:pt>
                      <c:pt idx="447">
                        <c:v>1.675</c:v>
                      </c:pt>
                      <c:pt idx="448">
                        <c:v>1.625</c:v>
                      </c:pt>
                      <c:pt idx="449">
                        <c:v>1.625</c:v>
                      </c:pt>
                      <c:pt idx="450">
                        <c:v>1.575</c:v>
                      </c:pt>
                      <c:pt idx="451">
                        <c:v>1.5249999999999999</c:v>
                      </c:pt>
                      <c:pt idx="452">
                        <c:v>1.5249999999999999</c:v>
                      </c:pt>
                      <c:pt idx="453">
                        <c:v>1.4750000000000001</c:v>
                      </c:pt>
                      <c:pt idx="454">
                        <c:v>1.4750000000000001</c:v>
                      </c:pt>
                      <c:pt idx="455">
                        <c:v>1.4500000000000002</c:v>
                      </c:pt>
                      <c:pt idx="456">
                        <c:v>1.25</c:v>
                      </c:pt>
                      <c:pt idx="457">
                        <c:v>1.425</c:v>
                      </c:pt>
                      <c:pt idx="458">
                        <c:v>1.4750000000000001</c:v>
                      </c:pt>
                      <c:pt idx="459">
                        <c:v>1.4750000000000001</c:v>
                      </c:pt>
                      <c:pt idx="460">
                        <c:v>1.55</c:v>
                      </c:pt>
                      <c:pt idx="461">
                        <c:v>1.575</c:v>
                      </c:pt>
                      <c:pt idx="462">
                        <c:v>1.4750000000000001</c:v>
                      </c:pt>
                      <c:pt idx="463">
                        <c:v>1.4750000000000001</c:v>
                      </c:pt>
                      <c:pt idx="464">
                        <c:v>1.4750000000000001</c:v>
                      </c:pt>
                      <c:pt idx="465">
                        <c:v>1.425</c:v>
                      </c:pt>
                      <c:pt idx="466">
                        <c:v>1.4000000000000001</c:v>
                      </c:pt>
                      <c:pt idx="467">
                        <c:v>1.4000000000000001</c:v>
                      </c:pt>
                      <c:pt idx="468">
                        <c:v>1.4000000000000001</c:v>
                      </c:pt>
                      <c:pt idx="469">
                        <c:v>1.4000000000000001</c:v>
                      </c:pt>
                      <c:pt idx="470">
                        <c:v>1.375</c:v>
                      </c:pt>
                      <c:pt idx="471">
                        <c:v>1.375</c:v>
                      </c:pt>
                      <c:pt idx="472">
                        <c:v>1.3</c:v>
                      </c:pt>
                      <c:pt idx="473">
                        <c:v>1.3</c:v>
                      </c:pt>
                      <c:pt idx="474">
                        <c:v>1.2750000000000001</c:v>
                      </c:pt>
                      <c:pt idx="475">
                        <c:v>1.2750000000000001</c:v>
                      </c:pt>
                      <c:pt idx="476">
                        <c:v>1.2750000000000001</c:v>
                      </c:pt>
                      <c:pt idx="477">
                        <c:v>1.2750000000000001</c:v>
                      </c:pt>
                      <c:pt idx="478">
                        <c:v>1.3</c:v>
                      </c:pt>
                      <c:pt idx="479">
                        <c:v>1.3</c:v>
                      </c:pt>
                      <c:pt idx="480">
                        <c:v>1.3</c:v>
                      </c:pt>
                      <c:pt idx="481">
                        <c:v>1.3</c:v>
                      </c:pt>
                      <c:pt idx="482">
                        <c:v>1.3</c:v>
                      </c:pt>
                      <c:pt idx="483">
                        <c:v>1.3</c:v>
                      </c:pt>
                      <c:pt idx="484">
                        <c:v>1.3</c:v>
                      </c:pt>
                      <c:pt idx="485">
                        <c:v>1.3</c:v>
                      </c:pt>
                      <c:pt idx="486">
                        <c:v>1.3</c:v>
                      </c:pt>
                      <c:pt idx="487">
                        <c:v>1.3</c:v>
                      </c:pt>
                      <c:pt idx="488">
                        <c:v>1.3</c:v>
                      </c:pt>
                      <c:pt idx="489">
                        <c:v>1.3</c:v>
                      </c:pt>
                      <c:pt idx="490">
                        <c:v>1.3</c:v>
                      </c:pt>
                      <c:pt idx="491">
                        <c:v>1.3</c:v>
                      </c:pt>
                      <c:pt idx="492">
                        <c:v>1.325</c:v>
                      </c:pt>
                      <c:pt idx="493">
                        <c:v>1.375</c:v>
                      </c:pt>
                      <c:pt idx="494">
                        <c:v>1.35</c:v>
                      </c:pt>
                      <c:pt idx="495">
                        <c:v>1.325</c:v>
                      </c:pt>
                      <c:pt idx="496">
                        <c:v>1.325</c:v>
                      </c:pt>
                      <c:pt idx="497">
                        <c:v>1.325</c:v>
                      </c:pt>
                      <c:pt idx="498">
                        <c:v>1.325</c:v>
                      </c:pt>
                      <c:pt idx="499">
                        <c:v>1.325</c:v>
                      </c:pt>
                      <c:pt idx="500">
                        <c:v>1.325</c:v>
                      </c:pt>
                      <c:pt idx="501">
                        <c:v>1.325</c:v>
                      </c:pt>
                      <c:pt idx="502">
                        <c:v>1.3</c:v>
                      </c:pt>
                      <c:pt idx="503">
                        <c:v>1.3</c:v>
                      </c:pt>
                      <c:pt idx="504">
                        <c:v>1.25</c:v>
                      </c:pt>
                      <c:pt idx="505">
                        <c:v>1.25</c:v>
                      </c:pt>
                      <c:pt idx="506">
                        <c:v>1.2250000000000001</c:v>
                      </c:pt>
                      <c:pt idx="507">
                        <c:v>1.2250000000000001</c:v>
                      </c:pt>
                      <c:pt idx="508">
                        <c:v>1.175</c:v>
                      </c:pt>
                      <c:pt idx="509">
                        <c:v>1.1499999999999999</c:v>
                      </c:pt>
                      <c:pt idx="510">
                        <c:v>1.1499999999999999</c:v>
                      </c:pt>
                      <c:pt idx="511">
                        <c:v>1.1499999999999999</c:v>
                      </c:pt>
                      <c:pt idx="512">
                        <c:v>1.1499999999999999</c:v>
                      </c:pt>
                      <c:pt idx="513">
                        <c:v>1.1499999999999999</c:v>
                      </c:pt>
                      <c:pt idx="514">
                        <c:v>1.175</c:v>
                      </c:pt>
                      <c:pt idx="515">
                        <c:v>1.175</c:v>
                      </c:pt>
                      <c:pt idx="516">
                        <c:v>1.175</c:v>
                      </c:pt>
                      <c:pt idx="517">
                        <c:v>1.125</c:v>
                      </c:pt>
                      <c:pt idx="518">
                        <c:v>1.175</c:v>
                      </c:pt>
                      <c:pt idx="519">
                        <c:v>1.175</c:v>
                      </c:pt>
                      <c:pt idx="520">
                        <c:v>1.1499999999999999</c:v>
                      </c:pt>
                      <c:pt idx="521">
                        <c:v>1.125</c:v>
                      </c:pt>
                      <c:pt idx="522">
                        <c:v>1.125</c:v>
                      </c:pt>
                      <c:pt idx="523">
                        <c:v>1.1499999999999999</c:v>
                      </c:pt>
                      <c:pt idx="524">
                        <c:v>1.1499999999999999</c:v>
                      </c:pt>
                      <c:pt idx="525">
                        <c:v>1.125</c:v>
                      </c:pt>
                      <c:pt idx="526">
                        <c:v>1.1499999999999999</c:v>
                      </c:pt>
                      <c:pt idx="527">
                        <c:v>1.1499999999999999</c:v>
                      </c:pt>
                      <c:pt idx="528">
                        <c:v>1.1400000000000001</c:v>
                      </c:pt>
                      <c:pt idx="529">
                        <c:v>1.175</c:v>
                      </c:pt>
                      <c:pt idx="530">
                        <c:v>1.175</c:v>
                      </c:pt>
                      <c:pt idx="531">
                        <c:v>1.175</c:v>
                      </c:pt>
                      <c:pt idx="532">
                        <c:v>1.175</c:v>
                      </c:pt>
                      <c:pt idx="533">
                        <c:v>1.175</c:v>
                      </c:pt>
                      <c:pt idx="534">
                        <c:v>1.145</c:v>
                      </c:pt>
                      <c:pt idx="535">
                        <c:v>1.0999999999999999</c:v>
                      </c:pt>
                      <c:pt idx="536">
                        <c:v>1.165</c:v>
                      </c:pt>
                      <c:pt idx="537">
                        <c:v>1.2050000000000001</c:v>
                      </c:pt>
                      <c:pt idx="538">
                        <c:v>1.175</c:v>
                      </c:pt>
                      <c:pt idx="539">
                        <c:v>1.1499999999999999</c:v>
                      </c:pt>
                      <c:pt idx="540">
                        <c:v>1.2549999999999999</c:v>
                      </c:pt>
                      <c:pt idx="541">
                        <c:v>1.3599999999999999</c:v>
                      </c:pt>
                      <c:pt idx="542">
                        <c:v>1.585</c:v>
                      </c:pt>
                      <c:pt idx="543">
                        <c:v>1.8849999999999998</c:v>
                      </c:pt>
                      <c:pt idx="544">
                        <c:v>1.8900000000000001</c:v>
                      </c:pt>
                      <c:pt idx="545">
                        <c:v>2.65</c:v>
                      </c:pt>
                      <c:pt idx="546">
                        <c:v>2.15</c:v>
                      </c:pt>
                      <c:pt idx="547">
                        <c:v>2.5250000000000004</c:v>
                      </c:pt>
                      <c:pt idx="548">
                        <c:v>2.9749999999999996</c:v>
                      </c:pt>
                      <c:pt idx="549">
                        <c:v>2.85</c:v>
                      </c:pt>
                    </c:numCache>
                  </c:numRef>
                </c:val>
                <c:smooth val="0"/>
                <c:extLst xmlns:c15="http://schemas.microsoft.com/office/drawing/2012/chart">
                  <c:ext xmlns:c16="http://schemas.microsoft.com/office/drawing/2014/chart" uri="{C3380CC4-5D6E-409C-BE32-E72D297353CC}">
                    <c16:uniqueId val="{0000000A-A0E1-464A-B3CC-04634B03F635}"/>
                  </c:ext>
                </c:extLst>
              </c15:ser>
            </c15:filteredLineSeries>
          </c:ext>
        </c:extLst>
      </c:lineChart>
      <c:dateAx>
        <c:axId val="13419015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j-lt"/>
                <a:ea typeface="+mn-ea"/>
                <a:cs typeface="+mn-cs"/>
              </a:defRPr>
            </a:pPr>
            <a:endParaRPr lang="de-DE"/>
          </a:p>
        </c:txPr>
        <c:crossAx val="1341907007"/>
        <c:crosses val="autoZero"/>
        <c:auto val="0"/>
        <c:lblOffset val="100"/>
        <c:baseTimeUnit val="days"/>
        <c:majorUnit val="20"/>
        <c:minorUnit val="3"/>
      </c:dateAx>
      <c:valAx>
        <c:axId val="134190700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j-lt"/>
                    <a:ea typeface="+mn-ea"/>
                    <a:cs typeface="+mn-cs"/>
                  </a:defRPr>
                </a:pPr>
                <a:r>
                  <a:rPr lang="en-US" sz="900" dirty="0" err="1">
                    <a:latin typeface="+mj-lt"/>
                  </a:rPr>
                  <a:t>Zinssatz</a:t>
                </a:r>
                <a:r>
                  <a:rPr lang="en-US" sz="900" dirty="0">
                    <a:latin typeface="+mj-lt"/>
                  </a:rPr>
                  <a:t> in %</a:t>
                </a:r>
              </a:p>
            </c:rich>
          </c:tx>
          <c:layout>
            <c:manualLayout>
              <c:xMode val="edge"/>
              <c:yMode val="edge"/>
              <c:x val="3.4756431308155446E-3"/>
              <c:y val="0.3055566157760814"/>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j-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j-lt"/>
                <a:ea typeface="+mn-ea"/>
                <a:cs typeface="+mn-cs"/>
              </a:defRPr>
            </a:pPr>
            <a:endParaRPr lang="de-DE"/>
          </a:p>
        </c:txPr>
        <c:crossAx val="1341901599"/>
        <c:crosses val="autoZero"/>
        <c:crossBetween val="midCat"/>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lumMod val="65000"/>
                    <a:lumOff val="35000"/>
                  </a:schemeClr>
                </a:solidFill>
                <a:latin typeface="+mj-lt"/>
                <a:ea typeface="+mn-ea"/>
                <a:cs typeface="+mn-cs"/>
              </a:defRPr>
            </a:pPr>
            <a:endParaRPr lang="de-DE"/>
          </a:p>
        </c:txPr>
      </c:legendEntry>
      <c:legendEntry>
        <c:idx val="1"/>
        <c:txPr>
          <a:bodyPr rot="0" spcFirstLastPara="1" vertOverflow="ellipsis" vert="horz" wrap="square" anchor="ctr" anchorCtr="1"/>
          <a:lstStyle/>
          <a:p>
            <a:pPr>
              <a:defRPr sz="900" b="0" i="0" u="none" strike="noStrike" kern="1200" baseline="0">
                <a:solidFill>
                  <a:schemeClr val="tx1">
                    <a:lumMod val="65000"/>
                    <a:lumOff val="35000"/>
                  </a:schemeClr>
                </a:solidFill>
                <a:latin typeface="+mj-lt"/>
                <a:ea typeface="+mn-ea"/>
                <a:cs typeface="+mn-cs"/>
              </a:defRPr>
            </a:pPr>
            <a:endParaRPr lang="de-DE"/>
          </a:p>
        </c:txPr>
      </c:legendEntry>
      <c:legendEntry>
        <c:idx val="2"/>
        <c:txPr>
          <a:bodyPr rot="0" spcFirstLastPara="1" vertOverflow="ellipsis" vert="horz" wrap="square" anchor="ctr" anchorCtr="1"/>
          <a:lstStyle/>
          <a:p>
            <a:pPr>
              <a:defRPr sz="900" b="0" i="0" u="none" strike="noStrike" kern="1200" baseline="0">
                <a:solidFill>
                  <a:schemeClr val="tx1">
                    <a:lumMod val="65000"/>
                    <a:lumOff val="35000"/>
                  </a:schemeClr>
                </a:solidFill>
                <a:latin typeface="+mj-lt"/>
                <a:ea typeface="+mn-ea"/>
                <a:cs typeface="+mn-cs"/>
              </a:defRPr>
            </a:pPr>
            <a:endParaRPr lang="de-DE"/>
          </a:p>
        </c:txPr>
      </c:legendEntry>
      <c:legendEntry>
        <c:idx val="3"/>
        <c:txPr>
          <a:bodyPr rot="0" spcFirstLastPara="1" vertOverflow="ellipsis" vert="horz" wrap="square" anchor="ctr" anchorCtr="1"/>
          <a:lstStyle/>
          <a:p>
            <a:pPr>
              <a:defRPr sz="900" b="0" i="0" u="none" strike="noStrike" kern="1200" baseline="0">
                <a:solidFill>
                  <a:schemeClr val="tx1">
                    <a:lumMod val="65000"/>
                    <a:lumOff val="35000"/>
                  </a:schemeClr>
                </a:solidFill>
                <a:latin typeface="+mj-lt"/>
                <a:ea typeface="+mn-ea"/>
                <a:cs typeface="+mn-cs"/>
              </a:defRPr>
            </a:pPr>
            <a:endParaRPr lang="de-DE"/>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45404846335698E-2"/>
          <c:y val="4.8504273504273505E-2"/>
          <c:w val="0.87530156619385346"/>
          <c:h val="0.72127649572649566"/>
        </c:manualLayout>
      </c:layout>
      <c:lineChart>
        <c:grouping val="standard"/>
        <c:varyColors val="0"/>
        <c:ser>
          <c:idx val="0"/>
          <c:order val="0"/>
          <c:tx>
            <c:strRef>
              <c:f>'[Basisfile Zinsen.xlsx]Zinsreihen'!$B$1</c:f>
              <c:strCache>
                <c:ptCount val="1"/>
                <c:pt idx="0">
                  <c:v>Variable Hypotheken CHF</c:v>
                </c:pt>
              </c:strCache>
            </c:strRef>
          </c:tx>
          <c:spPr>
            <a:ln w="15875" cap="rnd">
              <a:solidFill>
                <a:schemeClr val="accent3"/>
              </a:solidFill>
              <a:round/>
            </a:ln>
            <a:effectLst/>
          </c:spPr>
          <c:marker>
            <c:symbol val="none"/>
          </c:marker>
          <c:cat>
            <c:strRef>
              <c:f>'[Basisfile Zinsen.xlsx]Zinsreihen'!$A$458:$A$573</c:f>
              <c:strCache>
                <c:ptCount val="80"/>
                <c:pt idx="0">
                  <c:v>2018-01</c:v>
                </c:pt>
                <c:pt idx="1">
                  <c:v>2018-02</c:v>
                </c:pt>
                <c:pt idx="2">
                  <c:v>2018-03</c:v>
                </c:pt>
                <c:pt idx="3">
                  <c:v>2018-04</c:v>
                </c:pt>
                <c:pt idx="4">
                  <c:v>2018-05</c:v>
                </c:pt>
                <c:pt idx="5">
                  <c:v>2018-06</c:v>
                </c:pt>
                <c:pt idx="6">
                  <c:v>2018-07</c:v>
                </c:pt>
                <c:pt idx="7">
                  <c:v>2018-08</c:v>
                </c:pt>
                <c:pt idx="8">
                  <c:v>2018-09</c:v>
                </c:pt>
                <c:pt idx="9">
                  <c:v>2018-10</c:v>
                </c:pt>
                <c:pt idx="10">
                  <c:v>2018-11</c:v>
                </c:pt>
                <c:pt idx="11">
                  <c:v>2018-12</c:v>
                </c:pt>
                <c:pt idx="12">
                  <c:v>2019-01</c:v>
                </c:pt>
                <c:pt idx="13">
                  <c:v>2019-02</c:v>
                </c:pt>
                <c:pt idx="14">
                  <c:v>2019-03</c:v>
                </c:pt>
                <c:pt idx="15">
                  <c:v>2019-04</c:v>
                </c:pt>
                <c:pt idx="16">
                  <c:v>2019-05</c:v>
                </c:pt>
                <c:pt idx="17">
                  <c:v>2019-06</c:v>
                </c:pt>
                <c:pt idx="18">
                  <c:v>2019-07</c:v>
                </c:pt>
                <c:pt idx="19">
                  <c:v>2019-08</c:v>
                </c:pt>
                <c:pt idx="20">
                  <c:v>2019-09</c:v>
                </c:pt>
                <c:pt idx="21">
                  <c:v>2019-10</c:v>
                </c:pt>
                <c:pt idx="22">
                  <c:v>2019-11</c:v>
                </c:pt>
                <c:pt idx="23">
                  <c:v>2019-12</c:v>
                </c:pt>
                <c:pt idx="24">
                  <c:v>2020-01</c:v>
                </c:pt>
                <c:pt idx="25">
                  <c:v>2020-02</c:v>
                </c:pt>
                <c:pt idx="26">
                  <c:v>2020-03</c:v>
                </c:pt>
                <c:pt idx="27">
                  <c:v>2020-04</c:v>
                </c:pt>
                <c:pt idx="28">
                  <c:v>2020-05</c:v>
                </c:pt>
                <c:pt idx="29">
                  <c:v>2020-06</c:v>
                </c:pt>
                <c:pt idx="30">
                  <c:v>2020-07</c:v>
                </c:pt>
                <c:pt idx="31">
                  <c:v>2020-08</c:v>
                </c:pt>
                <c:pt idx="32">
                  <c:v>2020-09</c:v>
                </c:pt>
                <c:pt idx="33">
                  <c:v>2020-10</c:v>
                </c:pt>
                <c:pt idx="34">
                  <c:v>2020-11</c:v>
                </c:pt>
                <c:pt idx="35">
                  <c:v>2020-12</c:v>
                </c:pt>
                <c:pt idx="36">
                  <c:v>2021-01</c:v>
                </c:pt>
                <c:pt idx="37">
                  <c:v>2021-02</c:v>
                </c:pt>
                <c:pt idx="38">
                  <c:v>2021-03</c:v>
                </c:pt>
                <c:pt idx="39">
                  <c:v>2021-04</c:v>
                </c:pt>
                <c:pt idx="40">
                  <c:v>2021-05</c:v>
                </c:pt>
                <c:pt idx="41">
                  <c:v>2021-06</c:v>
                </c:pt>
                <c:pt idx="42">
                  <c:v>2021-07</c:v>
                </c:pt>
                <c:pt idx="43">
                  <c:v>2021-08</c:v>
                </c:pt>
                <c:pt idx="44">
                  <c:v>2021-09</c:v>
                </c:pt>
                <c:pt idx="45">
                  <c:v>2021-10</c:v>
                </c:pt>
                <c:pt idx="46">
                  <c:v>2021-11</c:v>
                </c:pt>
                <c:pt idx="47">
                  <c:v>2021-12</c:v>
                </c:pt>
                <c:pt idx="48">
                  <c:v>2022-01</c:v>
                </c:pt>
                <c:pt idx="49">
                  <c:v>2022-02</c:v>
                </c:pt>
                <c:pt idx="50">
                  <c:v>2022-03</c:v>
                </c:pt>
                <c:pt idx="51">
                  <c:v>2022-04</c:v>
                </c:pt>
                <c:pt idx="52">
                  <c:v>2022-05</c:v>
                </c:pt>
                <c:pt idx="53">
                  <c:v>2022-06</c:v>
                </c:pt>
                <c:pt idx="54">
                  <c:v>2022-07</c:v>
                </c:pt>
                <c:pt idx="55">
                  <c:v>2022-08</c:v>
                </c:pt>
                <c:pt idx="56">
                  <c:v>2022-09</c:v>
                </c:pt>
                <c:pt idx="57">
                  <c:v>2022-10</c:v>
                </c:pt>
                <c:pt idx="58">
                  <c:v>2022-11</c:v>
                </c:pt>
                <c:pt idx="59">
                  <c:v>2022-12</c:v>
                </c:pt>
                <c:pt idx="60">
                  <c:v>2023-01</c:v>
                </c:pt>
                <c:pt idx="61">
                  <c:v>2023-02</c:v>
                </c:pt>
                <c:pt idx="62">
                  <c:v>2023-03</c:v>
                </c:pt>
                <c:pt idx="63">
                  <c:v>2023-04</c:v>
                </c:pt>
                <c:pt idx="64">
                  <c:v>2023-05</c:v>
                </c:pt>
                <c:pt idx="65">
                  <c:v>2023-06</c:v>
                </c:pt>
                <c:pt idx="66">
                  <c:v>2023-07</c:v>
                </c:pt>
                <c:pt idx="67">
                  <c:v>2023-08</c:v>
                </c:pt>
                <c:pt idx="68">
                  <c:v>2023-09</c:v>
                </c:pt>
                <c:pt idx="69">
                  <c:v>2023-10</c:v>
                </c:pt>
                <c:pt idx="70">
                  <c:v>2023-11</c:v>
                </c:pt>
                <c:pt idx="71">
                  <c:v>2023-12</c:v>
                </c:pt>
                <c:pt idx="72">
                  <c:v>2024-01</c:v>
                </c:pt>
                <c:pt idx="73">
                  <c:v>2024-02</c:v>
                </c:pt>
                <c:pt idx="74">
                  <c:v>2024-03</c:v>
                </c:pt>
                <c:pt idx="75">
                  <c:v>2024-04</c:v>
                </c:pt>
                <c:pt idx="76">
                  <c:v>2024-05</c:v>
                </c:pt>
                <c:pt idx="77">
                  <c:v>2024-06</c:v>
                </c:pt>
                <c:pt idx="78">
                  <c:v>2024-07</c:v>
                </c:pt>
                <c:pt idx="79">
                  <c:v>2024-08</c:v>
                </c:pt>
              </c:strCache>
              <c:extLst/>
            </c:strRef>
          </c:cat>
          <c:val>
            <c:numRef>
              <c:f>'[Basisfile Zinsen.xlsx]Zinsreihen'!$B$458:$B$573</c:f>
              <c:numCache>
                <c:formatCode>0.00</c:formatCode>
                <c:ptCount val="80"/>
                <c:pt idx="0">
                  <c:v>2.6228125000000002</c:v>
                </c:pt>
                <c:pt idx="1">
                  <c:v>2.6228125000000002</c:v>
                </c:pt>
                <c:pt idx="2">
                  <c:v>2.6228125000000002</c:v>
                </c:pt>
                <c:pt idx="3">
                  <c:v>2.6228125000000002</c:v>
                </c:pt>
                <c:pt idx="4">
                  <c:v>2.6247619000000002</c:v>
                </c:pt>
                <c:pt idx="5">
                  <c:v>2.6248412700000001</c:v>
                </c:pt>
                <c:pt idx="6">
                  <c:v>2.6247619000000002</c:v>
                </c:pt>
                <c:pt idx="7">
                  <c:v>2.6326984099999997</c:v>
                </c:pt>
                <c:pt idx="8">
                  <c:v>2.6326984099999997</c:v>
                </c:pt>
                <c:pt idx="9">
                  <c:v>2.6326984099999997</c:v>
                </c:pt>
                <c:pt idx="10">
                  <c:v>2.6326984099999997</c:v>
                </c:pt>
                <c:pt idx="11">
                  <c:v>2.6326984099999997</c:v>
                </c:pt>
                <c:pt idx="12">
                  <c:v>2.6329687499999999</c:v>
                </c:pt>
                <c:pt idx="13">
                  <c:v>2.6329687499999999</c:v>
                </c:pt>
                <c:pt idx="14">
                  <c:v>2.6329687499999999</c:v>
                </c:pt>
                <c:pt idx="15">
                  <c:v>2.6328906299999999</c:v>
                </c:pt>
                <c:pt idx="16">
                  <c:v>2.6328906299999999</c:v>
                </c:pt>
                <c:pt idx="17">
                  <c:v>2.6328906299999999</c:v>
                </c:pt>
                <c:pt idx="18">
                  <c:v>2.6328906299999999</c:v>
                </c:pt>
                <c:pt idx="19">
                  <c:v>2.6328906299999999</c:v>
                </c:pt>
                <c:pt idx="20">
                  <c:v>2.6329687499999999</c:v>
                </c:pt>
                <c:pt idx="21">
                  <c:v>2.6328906299999999</c:v>
                </c:pt>
                <c:pt idx="22">
                  <c:v>2.6328906299999999</c:v>
                </c:pt>
                <c:pt idx="23">
                  <c:v>2.6329687499999999</c:v>
                </c:pt>
                <c:pt idx="24">
                  <c:v>2.6329687499999999</c:v>
                </c:pt>
                <c:pt idx="25">
                  <c:v>2.6329687499999999</c:v>
                </c:pt>
                <c:pt idx="26">
                  <c:v>2.6329687499999999</c:v>
                </c:pt>
                <c:pt idx="27">
                  <c:v>2.6329687499999999</c:v>
                </c:pt>
                <c:pt idx="28">
                  <c:v>2.6329687499999999</c:v>
                </c:pt>
                <c:pt idx="29">
                  <c:v>2.6329687499999999</c:v>
                </c:pt>
                <c:pt idx="30">
                  <c:v>2.6329687499999999</c:v>
                </c:pt>
                <c:pt idx="31">
                  <c:v>2.6329687499999999</c:v>
                </c:pt>
                <c:pt idx="32">
                  <c:v>2.6365151500000001</c:v>
                </c:pt>
                <c:pt idx="33">
                  <c:v>2.6365151500000001</c:v>
                </c:pt>
                <c:pt idx="34">
                  <c:v>2.6363076900000002</c:v>
                </c:pt>
                <c:pt idx="35">
                  <c:v>2.6450724599999997</c:v>
                </c:pt>
                <c:pt idx="36">
                  <c:v>2.6450724599999997</c:v>
                </c:pt>
                <c:pt idx="37">
                  <c:v>2.6450724599999997</c:v>
                </c:pt>
                <c:pt idx="38">
                  <c:v>2.64307143</c:v>
                </c:pt>
                <c:pt idx="39">
                  <c:v>2.64307143</c:v>
                </c:pt>
                <c:pt idx="40">
                  <c:v>2.6429999999999998</c:v>
                </c:pt>
                <c:pt idx="41">
                  <c:v>2.64292857</c:v>
                </c:pt>
                <c:pt idx="42">
                  <c:v>2.6443571399999999</c:v>
                </c:pt>
                <c:pt idx="43">
                  <c:v>2.6443571399999999</c:v>
                </c:pt>
                <c:pt idx="44">
                  <c:v>2.6443571399999999</c:v>
                </c:pt>
                <c:pt idx="45">
                  <c:v>2.6265000000000001</c:v>
                </c:pt>
                <c:pt idx="46">
                  <c:v>2.6265000000000001</c:v>
                </c:pt>
                <c:pt idx="47">
                  <c:v>2.63</c:v>
                </c:pt>
                <c:pt idx="48">
                  <c:v>2.629</c:v>
                </c:pt>
                <c:pt idx="49">
                  <c:v>2.629</c:v>
                </c:pt>
                <c:pt idx="50">
                  <c:v>2.629</c:v>
                </c:pt>
                <c:pt idx="51">
                  <c:v>2.6343571400000001</c:v>
                </c:pt>
                <c:pt idx="52">
                  <c:v>2.6343571400000001</c:v>
                </c:pt>
                <c:pt idx="53">
                  <c:v>2.6471739099999998</c:v>
                </c:pt>
                <c:pt idx="54">
                  <c:v>2.6537500000000001</c:v>
                </c:pt>
                <c:pt idx="55">
                  <c:v>2.6537500000000001</c:v>
                </c:pt>
                <c:pt idx="56">
                  <c:v>2.6611029400000001</c:v>
                </c:pt>
                <c:pt idx="57">
                  <c:v>2.6611029400000001</c:v>
                </c:pt>
                <c:pt idx="58">
                  <c:v>2.66</c:v>
                </c:pt>
                <c:pt idx="59">
                  <c:v>2.67</c:v>
                </c:pt>
                <c:pt idx="60">
                  <c:v>2.68</c:v>
                </c:pt>
                <c:pt idx="61">
                  <c:v>2.7</c:v>
                </c:pt>
                <c:pt idx="62">
                  <c:v>2.71</c:v>
                </c:pt>
                <c:pt idx="63">
                  <c:v>2.76</c:v>
                </c:pt>
                <c:pt idx="64">
                  <c:v>2.84</c:v>
                </c:pt>
                <c:pt idx="65">
                  <c:v>2.8686617599999997</c:v>
                </c:pt>
                <c:pt idx="66">
                  <c:v>2.91094118</c:v>
                </c:pt>
                <c:pt idx="67">
                  <c:v>2.95726471</c:v>
                </c:pt>
                <c:pt idx="68">
                  <c:v>2.9693970599999999</c:v>
                </c:pt>
                <c:pt idx="69">
                  <c:v>2.9848382400000002</c:v>
                </c:pt>
                <c:pt idx="70">
                  <c:v>2.9920746299999998</c:v>
                </c:pt>
                <c:pt idx="71">
                  <c:v>2.99953731</c:v>
                </c:pt>
                <c:pt idx="72">
                  <c:v>3.0032686600000003</c:v>
                </c:pt>
                <c:pt idx="73">
                  <c:v>3.0032686600000003</c:v>
                </c:pt>
                <c:pt idx="74">
                  <c:v>3.0032686600000003</c:v>
                </c:pt>
                <c:pt idx="75">
                  <c:v>2.99953731</c:v>
                </c:pt>
                <c:pt idx="76">
                  <c:v>2.98287879</c:v>
                </c:pt>
                <c:pt idx="77">
                  <c:v>2.97</c:v>
                </c:pt>
                <c:pt idx="78">
                  <c:v>2.9449230800000001</c:v>
                </c:pt>
                <c:pt idx="79">
                  <c:v>2.94</c:v>
                </c:pt>
              </c:numCache>
              <c:extLst/>
            </c:numRef>
          </c:val>
          <c:smooth val="0"/>
          <c:extLst>
            <c:ext xmlns:c16="http://schemas.microsoft.com/office/drawing/2014/chart" uri="{C3380CC4-5D6E-409C-BE32-E72D297353CC}">
              <c16:uniqueId val="{00000000-2C3B-424C-AAF7-395876499F9B}"/>
            </c:ext>
          </c:extLst>
        </c:ser>
        <c:ser>
          <c:idx val="2"/>
          <c:order val="2"/>
          <c:tx>
            <c:strRef>
              <c:f>'[Basisfile Zinsen.xlsx]Zinsreihen'!$D$1</c:f>
              <c:strCache>
                <c:ptCount val="1"/>
                <c:pt idx="0">
                  <c:v>Festhypotheken - 5 Jahre, CHF</c:v>
                </c:pt>
              </c:strCache>
              <c:extLst xmlns:c15="http://schemas.microsoft.com/office/drawing/2012/chart"/>
            </c:strRef>
          </c:tx>
          <c:spPr>
            <a:ln w="15875" cap="rnd">
              <a:solidFill>
                <a:schemeClr val="accent2">
                  <a:lumMod val="60000"/>
                  <a:lumOff val="40000"/>
                </a:schemeClr>
              </a:solidFill>
              <a:round/>
            </a:ln>
            <a:effectLst/>
          </c:spPr>
          <c:marker>
            <c:symbol val="none"/>
          </c:marker>
          <c:cat>
            <c:strRef>
              <c:f>'[Basisfile Zinsen.xlsx]Zinsreihen'!$A$458:$A$573</c:f>
              <c:strCache>
                <c:ptCount val="80"/>
                <c:pt idx="0">
                  <c:v>2018-01</c:v>
                </c:pt>
                <c:pt idx="1">
                  <c:v>2018-02</c:v>
                </c:pt>
                <c:pt idx="2">
                  <c:v>2018-03</c:v>
                </c:pt>
                <c:pt idx="3">
                  <c:v>2018-04</c:v>
                </c:pt>
                <c:pt idx="4">
                  <c:v>2018-05</c:v>
                </c:pt>
                <c:pt idx="5">
                  <c:v>2018-06</c:v>
                </c:pt>
                <c:pt idx="6">
                  <c:v>2018-07</c:v>
                </c:pt>
                <c:pt idx="7">
                  <c:v>2018-08</c:v>
                </c:pt>
                <c:pt idx="8">
                  <c:v>2018-09</c:v>
                </c:pt>
                <c:pt idx="9">
                  <c:v>2018-10</c:v>
                </c:pt>
                <c:pt idx="10">
                  <c:v>2018-11</c:v>
                </c:pt>
                <c:pt idx="11">
                  <c:v>2018-12</c:v>
                </c:pt>
                <c:pt idx="12">
                  <c:v>2019-01</c:v>
                </c:pt>
                <c:pt idx="13">
                  <c:v>2019-02</c:v>
                </c:pt>
                <c:pt idx="14">
                  <c:v>2019-03</c:v>
                </c:pt>
                <c:pt idx="15">
                  <c:v>2019-04</c:v>
                </c:pt>
                <c:pt idx="16">
                  <c:v>2019-05</c:v>
                </c:pt>
                <c:pt idx="17">
                  <c:v>2019-06</c:v>
                </c:pt>
                <c:pt idx="18">
                  <c:v>2019-07</c:v>
                </c:pt>
                <c:pt idx="19">
                  <c:v>2019-08</c:v>
                </c:pt>
                <c:pt idx="20">
                  <c:v>2019-09</c:v>
                </c:pt>
                <c:pt idx="21">
                  <c:v>2019-10</c:v>
                </c:pt>
                <c:pt idx="22">
                  <c:v>2019-11</c:v>
                </c:pt>
                <c:pt idx="23">
                  <c:v>2019-12</c:v>
                </c:pt>
                <c:pt idx="24">
                  <c:v>2020-01</c:v>
                </c:pt>
                <c:pt idx="25">
                  <c:v>2020-02</c:v>
                </c:pt>
                <c:pt idx="26">
                  <c:v>2020-03</c:v>
                </c:pt>
                <c:pt idx="27">
                  <c:v>2020-04</c:v>
                </c:pt>
                <c:pt idx="28">
                  <c:v>2020-05</c:v>
                </c:pt>
                <c:pt idx="29">
                  <c:v>2020-06</c:v>
                </c:pt>
                <c:pt idx="30">
                  <c:v>2020-07</c:v>
                </c:pt>
                <c:pt idx="31">
                  <c:v>2020-08</c:v>
                </c:pt>
                <c:pt idx="32">
                  <c:v>2020-09</c:v>
                </c:pt>
                <c:pt idx="33">
                  <c:v>2020-10</c:v>
                </c:pt>
                <c:pt idx="34">
                  <c:v>2020-11</c:v>
                </c:pt>
                <c:pt idx="35">
                  <c:v>2020-12</c:v>
                </c:pt>
                <c:pt idx="36">
                  <c:v>2021-01</c:v>
                </c:pt>
                <c:pt idx="37">
                  <c:v>2021-02</c:v>
                </c:pt>
                <c:pt idx="38">
                  <c:v>2021-03</c:v>
                </c:pt>
                <c:pt idx="39">
                  <c:v>2021-04</c:v>
                </c:pt>
                <c:pt idx="40">
                  <c:v>2021-05</c:v>
                </c:pt>
                <c:pt idx="41">
                  <c:v>2021-06</c:v>
                </c:pt>
                <c:pt idx="42">
                  <c:v>2021-07</c:v>
                </c:pt>
                <c:pt idx="43">
                  <c:v>2021-08</c:v>
                </c:pt>
                <c:pt idx="44">
                  <c:v>2021-09</c:v>
                </c:pt>
                <c:pt idx="45">
                  <c:v>2021-10</c:v>
                </c:pt>
                <c:pt idx="46">
                  <c:v>2021-11</c:v>
                </c:pt>
                <c:pt idx="47">
                  <c:v>2021-12</c:v>
                </c:pt>
                <c:pt idx="48">
                  <c:v>2022-01</c:v>
                </c:pt>
                <c:pt idx="49">
                  <c:v>2022-02</c:v>
                </c:pt>
                <c:pt idx="50">
                  <c:v>2022-03</c:v>
                </c:pt>
                <c:pt idx="51">
                  <c:v>2022-04</c:v>
                </c:pt>
                <c:pt idx="52">
                  <c:v>2022-05</c:v>
                </c:pt>
                <c:pt idx="53">
                  <c:v>2022-06</c:v>
                </c:pt>
                <c:pt idx="54">
                  <c:v>2022-07</c:v>
                </c:pt>
                <c:pt idx="55">
                  <c:v>2022-08</c:v>
                </c:pt>
                <c:pt idx="56">
                  <c:v>2022-09</c:v>
                </c:pt>
                <c:pt idx="57">
                  <c:v>2022-10</c:v>
                </c:pt>
                <c:pt idx="58">
                  <c:v>2022-11</c:v>
                </c:pt>
                <c:pt idx="59">
                  <c:v>2022-12</c:v>
                </c:pt>
                <c:pt idx="60">
                  <c:v>2023-01</c:v>
                </c:pt>
                <c:pt idx="61">
                  <c:v>2023-02</c:v>
                </c:pt>
                <c:pt idx="62">
                  <c:v>2023-03</c:v>
                </c:pt>
                <c:pt idx="63">
                  <c:v>2023-04</c:v>
                </c:pt>
                <c:pt idx="64">
                  <c:v>2023-05</c:v>
                </c:pt>
                <c:pt idx="65">
                  <c:v>2023-06</c:v>
                </c:pt>
                <c:pt idx="66">
                  <c:v>2023-07</c:v>
                </c:pt>
                <c:pt idx="67">
                  <c:v>2023-08</c:v>
                </c:pt>
                <c:pt idx="68">
                  <c:v>2023-09</c:v>
                </c:pt>
                <c:pt idx="69">
                  <c:v>2023-10</c:v>
                </c:pt>
                <c:pt idx="70">
                  <c:v>2023-11</c:v>
                </c:pt>
                <c:pt idx="71">
                  <c:v>2023-12</c:v>
                </c:pt>
                <c:pt idx="72">
                  <c:v>2024-01</c:v>
                </c:pt>
                <c:pt idx="73">
                  <c:v>2024-02</c:v>
                </c:pt>
                <c:pt idx="74">
                  <c:v>2024-03</c:v>
                </c:pt>
                <c:pt idx="75">
                  <c:v>2024-04</c:v>
                </c:pt>
                <c:pt idx="76">
                  <c:v>2024-05</c:v>
                </c:pt>
                <c:pt idx="77">
                  <c:v>2024-06</c:v>
                </c:pt>
                <c:pt idx="78">
                  <c:v>2024-07</c:v>
                </c:pt>
                <c:pt idx="79">
                  <c:v>2024-08</c:v>
                </c:pt>
              </c:strCache>
              <c:extLst/>
            </c:strRef>
          </c:cat>
          <c:val>
            <c:numRef>
              <c:f>'[Basisfile Zinsen.xlsx]Zinsreihen'!$D$458:$D$573</c:f>
              <c:numCache>
                <c:formatCode>0.00</c:formatCode>
                <c:ptCount val="80"/>
                <c:pt idx="0">
                  <c:v>1.31643939</c:v>
                </c:pt>
                <c:pt idx="1">
                  <c:v>1.30978788</c:v>
                </c:pt>
                <c:pt idx="2">
                  <c:v>1.2571969699999999</c:v>
                </c:pt>
                <c:pt idx="3">
                  <c:v>1.2915606099999999</c:v>
                </c:pt>
                <c:pt idx="4">
                  <c:v>1.22558462</c:v>
                </c:pt>
                <c:pt idx="5">
                  <c:v>1.2195538500000001</c:v>
                </c:pt>
                <c:pt idx="6">
                  <c:v>1.22523077</c:v>
                </c:pt>
                <c:pt idx="7">
                  <c:v>1.2011538500000001</c:v>
                </c:pt>
                <c:pt idx="8">
                  <c:v>1.25218462</c:v>
                </c:pt>
                <c:pt idx="9">
                  <c:v>1.2427692299999999</c:v>
                </c:pt>
                <c:pt idx="10">
                  <c:v>1.20938462</c:v>
                </c:pt>
                <c:pt idx="11">
                  <c:v>1.16943077</c:v>
                </c:pt>
                <c:pt idx="12">
                  <c:v>1.15571212</c:v>
                </c:pt>
                <c:pt idx="13">
                  <c:v>1.1471212099999999</c:v>
                </c:pt>
                <c:pt idx="14">
                  <c:v>1.1132272699999999</c:v>
                </c:pt>
                <c:pt idx="15">
                  <c:v>1.12839394</c:v>
                </c:pt>
                <c:pt idx="16">
                  <c:v>1.1032089599999999</c:v>
                </c:pt>
                <c:pt idx="17">
                  <c:v>1.08916418</c:v>
                </c:pt>
                <c:pt idx="18">
                  <c:v>1.0822835799999999</c:v>
                </c:pt>
                <c:pt idx="19">
                  <c:v>1.0679696999999999</c:v>
                </c:pt>
                <c:pt idx="20">
                  <c:v>1.0768181800000001</c:v>
                </c:pt>
                <c:pt idx="21">
                  <c:v>1.09843939</c:v>
                </c:pt>
                <c:pt idx="22">
                  <c:v>1.0966212100000001</c:v>
                </c:pt>
                <c:pt idx="23">
                  <c:v>1.105</c:v>
                </c:pt>
                <c:pt idx="24">
                  <c:v>1.08362687</c:v>
                </c:pt>
                <c:pt idx="25">
                  <c:v>1.0708656699999999</c:v>
                </c:pt>
                <c:pt idx="26">
                  <c:v>1.1295074599999999</c:v>
                </c:pt>
                <c:pt idx="27">
                  <c:v>1.1176417900000002</c:v>
                </c:pt>
                <c:pt idx="28">
                  <c:v>1.1069403</c:v>
                </c:pt>
                <c:pt idx="29">
                  <c:v>1.11259701</c:v>
                </c:pt>
                <c:pt idx="30">
                  <c:v>1.09761194</c:v>
                </c:pt>
                <c:pt idx="31">
                  <c:v>1.11004478</c:v>
                </c:pt>
                <c:pt idx="32">
                  <c:v>1.0822238799999999</c:v>
                </c:pt>
                <c:pt idx="33">
                  <c:v>1.07737313</c:v>
                </c:pt>
                <c:pt idx="34">
                  <c:v>1.0786818199999999</c:v>
                </c:pt>
                <c:pt idx="35">
                  <c:v>1.0777826100000001</c:v>
                </c:pt>
                <c:pt idx="36">
                  <c:v>1.07375362</c:v>
                </c:pt>
                <c:pt idx="37">
                  <c:v>1.1090579700000001</c:v>
                </c:pt>
                <c:pt idx="38">
                  <c:v>1.0881884099999999</c:v>
                </c:pt>
                <c:pt idx="39">
                  <c:v>1.0889855100000001</c:v>
                </c:pt>
                <c:pt idx="40">
                  <c:v>1.09007246</c:v>
                </c:pt>
                <c:pt idx="41">
                  <c:v>1.08869565</c:v>
                </c:pt>
                <c:pt idx="42">
                  <c:v>1.0683623200000001</c:v>
                </c:pt>
                <c:pt idx="43">
                  <c:v>1.0622028999999999</c:v>
                </c:pt>
                <c:pt idx="44">
                  <c:v>1.0895652199999999</c:v>
                </c:pt>
                <c:pt idx="45">
                  <c:v>1.13984058</c:v>
                </c:pt>
                <c:pt idx="46">
                  <c:v>1.0880000000000001</c:v>
                </c:pt>
                <c:pt idx="47">
                  <c:v>1.10468571</c:v>
                </c:pt>
                <c:pt idx="48">
                  <c:v>1.2163285699999999</c:v>
                </c:pt>
                <c:pt idx="49">
                  <c:v>1.36665714</c:v>
                </c:pt>
                <c:pt idx="50">
                  <c:v>1.66973913</c:v>
                </c:pt>
                <c:pt idx="51">
                  <c:v>1.9366087000000001</c:v>
                </c:pt>
                <c:pt idx="52">
                  <c:v>1.9852318800000002</c:v>
                </c:pt>
                <c:pt idx="53">
                  <c:v>2.4850869599999998</c:v>
                </c:pt>
                <c:pt idx="54">
                  <c:v>2.0760735299999999</c:v>
                </c:pt>
                <c:pt idx="55">
                  <c:v>2.5048029000000001</c:v>
                </c:pt>
                <c:pt idx="56">
                  <c:v>2.9245782600000001</c:v>
                </c:pt>
                <c:pt idx="57">
                  <c:v>2.7892391299999999</c:v>
                </c:pt>
                <c:pt idx="58">
                  <c:v>2.56</c:v>
                </c:pt>
                <c:pt idx="59">
                  <c:v>2.93</c:v>
                </c:pt>
                <c:pt idx="60">
                  <c:v>2.66</c:v>
                </c:pt>
                <c:pt idx="61">
                  <c:v>2.94</c:v>
                </c:pt>
                <c:pt idx="62">
                  <c:v>3.04</c:v>
                </c:pt>
                <c:pt idx="63">
                  <c:v>3.03</c:v>
                </c:pt>
                <c:pt idx="64">
                  <c:v>2.92</c:v>
                </c:pt>
                <c:pt idx="65">
                  <c:v>2.9688873199999999</c:v>
                </c:pt>
                <c:pt idx="66">
                  <c:v>2.9426619700000001</c:v>
                </c:pt>
                <c:pt idx="67">
                  <c:v>2.88221127</c:v>
                </c:pt>
                <c:pt idx="68">
                  <c:v>2.83460563</c:v>
                </c:pt>
                <c:pt idx="69">
                  <c:v>2.5908450699999999</c:v>
                </c:pt>
                <c:pt idx="70">
                  <c:v>2.3900281700000003</c:v>
                </c:pt>
                <c:pt idx="71">
                  <c:v>2.2369154899999999</c:v>
                </c:pt>
                <c:pt idx="72">
                  <c:v>2.28105556</c:v>
                </c:pt>
                <c:pt idx="73">
                  <c:v>2.3074305600000002</c:v>
                </c:pt>
                <c:pt idx="74">
                  <c:v>2.2331111099999998</c:v>
                </c:pt>
                <c:pt idx="75">
                  <c:v>2.28086111</c:v>
                </c:pt>
                <c:pt idx="76">
                  <c:v>2.4289999999999998</c:v>
                </c:pt>
                <c:pt idx="77">
                  <c:v>2.1335211300000001</c:v>
                </c:pt>
                <c:pt idx="78">
                  <c:v>2.0133571400000001</c:v>
                </c:pt>
                <c:pt idx="79">
                  <c:v>1.88</c:v>
                </c:pt>
              </c:numCache>
              <c:extLst/>
            </c:numRef>
          </c:val>
          <c:smooth val="0"/>
          <c:extLst xmlns:c15="http://schemas.microsoft.com/office/drawing/2012/chart">
            <c:ext xmlns:c16="http://schemas.microsoft.com/office/drawing/2014/chart" uri="{C3380CC4-5D6E-409C-BE32-E72D297353CC}">
              <c16:uniqueId val="{00000001-2C3B-424C-AAF7-395876499F9B}"/>
            </c:ext>
          </c:extLst>
        </c:ser>
        <c:ser>
          <c:idx val="3"/>
          <c:order val="3"/>
          <c:tx>
            <c:strRef>
              <c:f>'[Basisfile Zinsen.xlsx]Zinsreihen'!$E$1</c:f>
              <c:strCache>
                <c:ptCount val="1"/>
                <c:pt idx="0">
                  <c:v>Festhypotheken - 10 Jahre, CHF</c:v>
                </c:pt>
              </c:strCache>
              <c:extLst xmlns:c15="http://schemas.microsoft.com/office/drawing/2012/chart"/>
            </c:strRef>
          </c:tx>
          <c:spPr>
            <a:ln w="15875" cap="rnd">
              <a:solidFill>
                <a:schemeClr val="tx1"/>
              </a:solidFill>
              <a:round/>
            </a:ln>
            <a:effectLst/>
          </c:spPr>
          <c:marker>
            <c:symbol val="none"/>
          </c:marker>
          <c:cat>
            <c:strRef>
              <c:f>'[Basisfile Zinsen.xlsx]Zinsreihen'!$A$458:$A$573</c:f>
              <c:strCache>
                <c:ptCount val="80"/>
                <c:pt idx="0">
                  <c:v>2018-01</c:v>
                </c:pt>
                <c:pt idx="1">
                  <c:v>2018-02</c:v>
                </c:pt>
                <c:pt idx="2">
                  <c:v>2018-03</c:v>
                </c:pt>
                <c:pt idx="3">
                  <c:v>2018-04</c:v>
                </c:pt>
                <c:pt idx="4">
                  <c:v>2018-05</c:v>
                </c:pt>
                <c:pt idx="5">
                  <c:v>2018-06</c:v>
                </c:pt>
                <c:pt idx="6">
                  <c:v>2018-07</c:v>
                </c:pt>
                <c:pt idx="7">
                  <c:v>2018-08</c:v>
                </c:pt>
                <c:pt idx="8">
                  <c:v>2018-09</c:v>
                </c:pt>
                <c:pt idx="9">
                  <c:v>2018-10</c:v>
                </c:pt>
                <c:pt idx="10">
                  <c:v>2018-11</c:v>
                </c:pt>
                <c:pt idx="11">
                  <c:v>2018-12</c:v>
                </c:pt>
                <c:pt idx="12">
                  <c:v>2019-01</c:v>
                </c:pt>
                <c:pt idx="13">
                  <c:v>2019-02</c:v>
                </c:pt>
                <c:pt idx="14">
                  <c:v>2019-03</c:v>
                </c:pt>
                <c:pt idx="15">
                  <c:v>2019-04</c:v>
                </c:pt>
                <c:pt idx="16">
                  <c:v>2019-05</c:v>
                </c:pt>
                <c:pt idx="17">
                  <c:v>2019-06</c:v>
                </c:pt>
                <c:pt idx="18">
                  <c:v>2019-07</c:v>
                </c:pt>
                <c:pt idx="19">
                  <c:v>2019-08</c:v>
                </c:pt>
                <c:pt idx="20">
                  <c:v>2019-09</c:v>
                </c:pt>
                <c:pt idx="21">
                  <c:v>2019-10</c:v>
                </c:pt>
                <c:pt idx="22">
                  <c:v>2019-11</c:v>
                </c:pt>
                <c:pt idx="23">
                  <c:v>2019-12</c:v>
                </c:pt>
                <c:pt idx="24">
                  <c:v>2020-01</c:v>
                </c:pt>
                <c:pt idx="25">
                  <c:v>2020-02</c:v>
                </c:pt>
                <c:pt idx="26">
                  <c:v>2020-03</c:v>
                </c:pt>
                <c:pt idx="27">
                  <c:v>2020-04</c:v>
                </c:pt>
                <c:pt idx="28">
                  <c:v>2020-05</c:v>
                </c:pt>
                <c:pt idx="29">
                  <c:v>2020-06</c:v>
                </c:pt>
                <c:pt idx="30">
                  <c:v>2020-07</c:v>
                </c:pt>
                <c:pt idx="31">
                  <c:v>2020-08</c:v>
                </c:pt>
                <c:pt idx="32">
                  <c:v>2020-09</c:v>
                </c:pt>
                <c:pt idx="33">
                  <c:v>2020-10</c:v>
                </c:pt>
                <c:pt idx="34">
                  <c:v>2020-11</c:v>
                </c:pt>
                <c:pt idx="35">
                  <c:v>2020-12</c:v>
                </c:pt>
                <c:pt idx="36">
                  <c:v>2021-01</c:v>
                </c:pt>
                <c:pt idx="37">
                  <c:v>2021-02</c:v>
                </c:pt>
                <c:pt idx="38">
                  <c:v>2021-03</c:v>
                </c:pt>
                <c:pt idx="39">
                  <c:v>2021-04</c:v>
                </c:pt>
                <c:pt idx="40">
                  <c:v>2021-05</c:v>
                </c:pt>
                <c:pt idx="41">
                  <c:v>2021-06</c:v>
                </c:pt>
                <c:pt idx="42">
                  <c:v>2021-07</c:v>
                </c:pt>
                <c:pt idx="43">
                  <c:v>2021-08</c:v>
                </c:pt>
                <c:pt idx="44">
                  <c:v>2021-09</c:v>
                </c:pt>
                <c:pt idx="45">
                  <c:v>2021-10</c:v>
                </c:pt>
                <c:pt idx="46">
                  <c:v>2021-11</c:v>
                </c:pt>
                <c:pt idx="47">
                  <c:v>2021-12</c:v>
                </c:pt>
                <c:pt idx="48">
                  <c:v>2022-01</c:v>
                </c:pt>
                <c:pt idx="49">
                  <c:v>2022-02</c:v>
                </c:pt>
                <c:pt idx="50">
                  <c:v>2022-03</c:v>
                </c:pt>
                <c:pt idx="51">
                  <c:v>2022-04</c:v>
                </c:pt>
                <c:pt idx="52">
                  <c:v>2022-05</c:v>
                </c:pt>
                <c:pt idx="53">
                  <c:v>2022-06</c:v>
                </c:pt>
                <c:pt idx="54">
                  <c:v>2022-07</c:v>
                </c:pt>
                <c:pt idx="55">
                  <c:v>2022-08</c:v>
                </c:pt>
                <c:pt idx="56">
                  <c:v>2022-09</c:v>
                </c:pt>
                <c:pt idx="57">
                  <c:v>2022-10</c:v>
                </c:pt>
                <c:pt idx="58">
                  <c:v>2022-11</c:v>
                </c:pt>
                <c:pt idx="59">
                  <c:v>2022-12</c:v>
                </c:pt>
                <c:pt idx="60">
                  <c:v>2023-01</c:v>
                </c:pt>
                <c:pt idx="61">
                  <c:v>2023-02</c:v>
                </c:pt>
                <c:pt idx="62">
                  <c:v>2023-03</c:v>
                </c:pt>
                <c:pt idx="63">
                  <c:v>2023-04</c:v>
                </c:pt>
                <c:pt idx="64">
                  <c:v>2023-05</c:v>
                </c:pt>
                <c:pt idx="65">
                  <c:v>2023-06</c:v>
                </c:pt>
                <c:pt idx="66">
                  <c:v>2023-07</c:v>
                </c:pt>
                <c:pt idx="67">
                  <c:v>2023-08</c:v>
                </c:pt>
                <c:pt idx="68">
                  <c:v>2023-09</c:v>
                </c:pt>
                <c:pt idx="69">
                  <c:v>2023-10</c:v>
                </c:pt>
                <c:pt idx="70">
                  <c:v>2023-11</c:v>
                </c:pt>
                <c:pt idx="71">
                  <c:v>2023-12</c:v>
                </c:pt>
                <c:pt idx="72">
                  <c:v>2024-01</c:v>
                </c:pt>
                <c:pt idx="73">
                  <c:v>2024-02</c:v>
                </c:pt>
                <c:pt idx="74">
                  <c:v>2024-03</c:v>
                </c:pt>
                <c:pt idx="75">
                  <c:v>2024-04</c:v>
                </c:pt>
                <c:pt idx="76">
                  <c:v>2024-05</c:v>
                </c:pt>
                <c:pt idx="77">
                  <c:v>2024-06</c:v>
                </c:pt>
                <c:pt idx="78">
                  <c:v>2024-07</c:v>
                </c:pt>
                <c:pt idx="79">
                  <c:v>2024-08</c:v>
                </c:pt>
              </c:strCache>
              <c:extLst/>
            </c:strRef>
          </c:cat>
          <c:val>
            <c:numRef>
              <c:f>'[Basisfile Zinsen.xlsx]Zinsreihen'!$E$458:$E$573</c:f>
              <c:numCache>
                <c:formatCode>0.00</c:formatCode>
                <c:ptCount val="80"/>
                <c:pt idx="0">
                  <c:v>1.7675156300000001</c:v>
                </c:pt>
                <c:pt idx="1">
                  <c:v>1.7963281300000002</c:v>
                </c:pt>
                <c:pt idx="2">
                  <c:v>1.72159375</c:v>
                </c:pt>
                <c:pt idx="3">
                  <c:v>1.77725</c:v>
                </c:pt>
                <c:pt idx="4">
                  <c:v>1.7214920599999999</c:v>
                </c:pt>
                <c:pt idx="5">
                  <c:v>1.7132380999999999</c:v>
                </c:pt>
                <c:pt idx="6">
                  <c:v>1.7366874999999999</c:v>
                </c:pt>
                <c:pt idx="7">
                  <c:v>1.6971562499999999</c:v>
                </c:pt>
                <c:pt idx="8">
                  <c:v>1.77889063</c:v>
                </c:pt>
                <c:pt idx="9">
                  <c:v>1.7680624999999999</c:v>
                </c:pt>
                <c:pt idx="10">
                  <c:v>1.7133906300000001</c:v>
                </c:pt>
                <c:pt idx="11">
                  <c:v>1.6310781300000001</c:v>
                </c:pt>
                <c:pt idx="12">
                  <c:v>1.5827538499999998</c:v>
                </c:pt>
                <c:pt idx="13">
                  <c:v>1.5391692300000002</c:v>
                </c:pt>
                <c:pt idx="14">
                  <c:v>1.4080153799999999</c:v>
                </c:pt>
                <c:pt idx="15">
                  <c:v>1.4278769199999999</c:v>
                </c:pt>
                <c:pt idx="16">
                  <c:v>1.3451846199999999</c:v>
                </c:pt>
                <c:pt idx="17">
                  <c:v>1.2886307699999999</c:v>
                </c:pt>
                <c:pt idx="18">
                  <c:v>1.2514000000000001</c:v>
                </c:pt>
                <c:pt idx="19">
                  <c:v>1.19873846</c:v>
                </c:pt>
                <c:pt idx="20">
                  <c:v>1.2191230799999999</c:v>
                </c:pt>
                <c:pt idx="21">
                  <c:v>1.27586154</c:v>
                </c:pt>
                <c:pt idx="22">
                  <c:v>1.26272308</c:v>
                </c:pt>
                <c:pt idx="23">
                  <c:v>1.29126154</c:v>
                </c:pt>
                <c:pt idx="24">
                  <c:v>1.22754545</c:v>
                </c:pt>
                <c:pt idx="25">
                  <c:v>1.19756061</c:v>
                </c:pt>
                <c:pt idx="26">
                  <c:v>1.3498030299999999</c:v>
                </c:pt>
                <c:pt idx="27">
                  <c:v>1.3182121200000001</c:v>
                </c:pt>
                <c:pt idx="28">
                  <c:v>1.28684848</c:v>
                </c:pt>
                <c:pt idx="29">
                  <c:v>1.29654545</c:v>
                </c:pt>
                <c:pt idx="30">
                  <c:v>1.2546470599999999</c:v>
                </c:pt>
                <c:pt idx="31">
                  <c:v>1.29351471</c:v>
                </c:pt>
                <c:pt idx="32">
                  <c:v>1.23370588</c:v>
                </c:pt>
                <c:pt idx="33">
                  <c:v>1.2276323499999999</c:v>
                </c:pt>
                <c:pt idx="34">
                  <c:v>1.2495692300000001</c:v>
                </c:pt>
                <c:pt idx="35">
                  <c:v>1.24632353</c:v>
                </c:pt>
                <c:pt idx="36">
                  <c:v>1.2476029399999999</c:v>
                </c:pt>
                <c:pt idx="37">
                  <c:v>1.38655072</c:v>
                </c:pt>
                <c:pt idx="38">
                  <c:v>1.36823188</c:v>
                </c:pt>
                <c:pt idx="39">
                  <c:v>1.3693913</c:v>
                </c:pt>
                <c:pt idx="40">
                  <c:v>1.36811594</c:v>
                </c:pt>
                <c:pt idx="41">
                  <c:v>1.35491304</c:v>
                </c:pt>
                <c:pt idx="42">
                  <c:v>1.2867681200000001</c:v>
                </c:pt>
                <c:pt idx="43">
                  <c:v>1.27036232</c:v>
                </c:pt>
                <c:pt idx="44">
                  <c:v>1.36704348</c:v>
                </c:pt>
                <c:pt idx="45">
                  <c:v>1.4466087000000001</c:v>
                </c:pt>
                <c:pt idx="46">
                  <c:v>1.3718115899999999</c:v>
                </c:pt>
                <c:pt idx="47">
                  <c:v>1.38932857</c:v>
                </c:pt>
                <c:pt idx="48">
                  <c:v>1.5459571400000001</c:v>
                </c:pt>
                <c:pt idx="49">
                  <c:v>1.7246142900000001</c:v>
                </c:pt>
                <c:pt idx="50">
                  <c:v>2.0800144899999999</c:v>
                </c:pt>
                <c:pt idx="51">
                  <c:v>2.4157681200000001</c:v>
                </c:pt>
                <c:pt idx="52">
                  <c:v>2.50231884</c:v>
                </c:pt>
                <c:pt idx="53">
                  <c:v>3.0059420299999999</c:v>
                </c:pt>
                <c:pt idx="54">
                  <c:v>2.5577647099999998</c:v>
                </c:pt>
                <c:pt idx="55">
                  <c:v>2.8867449299999999</c:v>
                </c:pt>
                <c:pt idx="56">
                  <c:v>3.2881565199999998</c:v>
                </c:pt>
                <c:pt idx="57">
                  <c:v>3.1851173900000003</c:v>
                </c:pt>
                <c:pt idx="58">
                  <c:v>2.83</c:v>
                </c:pt>
                <c:pt idx="59">
                  <c:v>3.19</c:v>
                </c:pt>
                <c:pt idx="60">
                  <c:v>2.9</c:v>
                </c:pt>
                <c:pt idx="61">
                  <c:v>3.14</c:v>
                </c:pt>
                <c:pt idx="62">
                  <c:v>3.14</c:v>
                </c:pt>
                <c:pt idx="63">
                  <c:v>3.17</c:v>
                </c:pt>
                <c:pt idx="64">
                  <c:v>3.06</c:v>
                </c:pt>
                <c:pt idx="65">
                  <c:v>3.0000140799999997</c:v>
                </c:pt>
                <c:pt idx="66">
                  <c:v>2.98608451</c:v>
                </c:pt>
                <c:pt idx="67">
                  <c:v>2.9410422499999997</c:v>
                </c:pt>
                <c:pt idx="68">
                  <c:v>2.9667183100000001</c:v>
                </c:pt>
                <c:pt idx="69">
                  <c:v>2.79771831</c:v>
                </c:pt>
                <c:pt idx="70">
                  <c:v>2.5383802800000002</c:v>
                </c:pt>
                <c:pt idx="71">
                  <c:v>2.3723239399999998</c:v>
                </c:pt>
                <c:pt idx="72">
                  <c:v>2.45252778</c:v>
                </c:pt>
                <c:pt idx="73">
                  <c:v>2.4680277799999999</c:v>
                </c:pt>
                <c:pt idx="74">
                  <c:v>2.3813750000000002</c:v>
                </c:pt>
                <c:pt idx="75">
                  <c:v>2.4349166700000002</c:v>
                </c:pt>
                <c:pt idx="76">
                  <c:v>2.5368873199999999</c:v>
                </c:pt>
                <c:pt idx="77">
                  <c:v>2.27101408</c:v>
                </c:pt>
                <c:pt idx="78">
                  <c:v>2.1425000000000001</c:v>
                </c:pt>
                <c:pt idx="79">
                  <c:v>2.02</c:v>
                </c:pt>
              </c:numCache>
              <c:extLst/>
            </c:numRef>
          </c:val>
          <c:smooth val="0"/>
          <c:extLst xmlns:c15="http://schemas.microsoft.com/office/drawing/2012/chart">
            <c:ext xmlns:c16="http://schemas.microsoft.com/office/drawing/2014/chart" uri="{C3380CC4-5D6E-409C-BE32-E72D297353CC}">
              <c16:uniqueId val="{00000002-2C3B-424C-AAF7-395876499F9B}"/>
            </c:ext>
          </c:extLst>
        </c:ser>
        <c:ser>
          <c:idx val="5"/>
          <c:order val="5"/>
          <c:tx>
            <c:strRef>
              <c:f>'[Basisfile Zinsen.xlsx]Zinsreihen'!$G$1</c:f>
              <c:strCache>
                <c:ptCount val="1"/>
                <c:pt idx="0">
                  <c:v>Geldmarkt Hypotheken, 5 Jahre Rahmen, CHF</c:v>
                </c:pt>
              </c:strCache>
              <c:extLst xmlns:c15="http://schemas.microsoft.com/office/drawing/2012/chart"/>
            </c:strRef>
          </c:tx>
          <c:spPr>
            <a:ln w="15875" cap="rnd">
              <a:solidFill>
                <a:schemeClr val="bg2">
                  <a:lumMod val="75000"/>
                </a:schemeClr>
              </a:solidFill>
              <a:round/>
            </a:ln>
            <a:effectLst/>
          </c:spPr>
          <c:marker>
            <c:symbol val="none"/>
          </c:marker>
          <c:cat>
            <c:strRef>
              <c:f>'[Basisfile Zinsen.xlsx]Zinsreihen'!$A$458:$A$573</c:f>
              <c:strCache>
                <c:ptCount val="80"/>
                <c:pt idx="0">
                  <c:v>2018-01</c:v>
                </c:pt>
                <c:pt idx="1">
                  <c:v>2018-02</c:v>
                </c:pt>
                <c:pt idx="2">
                  <c:v>2018-03</c:v>
                </c:pt>
                <c:pt idx="3">
                  <c:v>2018-04</c:v>
                </c:pt>
                <c:pt idx="4">
                  <c:v>2018-05</c:v>
                </c:pt>
                <c:pt idx="5">
                  <c:v>2018-06</c:v>
                </c:pt>
                <c:pt idx="6">
                  <c:v>2018-07</c:v>
                </c:pt>
                <c:pt idx="7">
                  <c:v>2018-08</c:v>
                </c:pt>
                <c:pt idx="8">
                  <c:v>2018-09</c:v>
                </c:pt>
                <c:pt idx="9">
                  <c:v>2018-10</c:v>
                </c:pt>
                <c:pt idx="10">
                  <c:v>2018-11</c:v>
                </c:pt>
                <c:pt idx="11">
                  <c:v>2018-12</c:v>
                </c:pt>
                <c:pt idx="12">
                  <c:v>2019-01</c:v>
                </c:pt>
                <c:pt idx="13">
                  <c:v>2019-02</c:v>
                </c:pt>
                <c:pt idx="14">
                  <c:v>2019-03</c:v>
                </c:pt>
                <c:pt idx="15">
                  <c:v>2019-04</c:v>
                </c:pt>
                <c:pt idx="16">
                  <c:v>2019-05</c:v>
                </c:pt>
                <c:pt idx="17">
                  <c:v>2019-06</c:v>
                </c:pt>
                <c:pt idx="18">
                  <c:v>2019-07</c:v>
                </c:pt>
                <c:pt idx="19">
                  <c:v>2019-08</c:v>
                </c:pt>
                <c:pt idx="20">
                  <c:v>2019-09</c:v>
                </c:pt>
                <c:pt idx="21">
                  <c:v>2019-10</c:v>
                </c:pt>
                <c:pt idx="22">
                  <c:v>2019-11</c:v>
                </c:pt>
                <c:pt idx="23">
                  <c:v>2019-12</c:v>
                </c:pt>
                <c:pt idx="24">
                  <c:v>2020-01</c:v>
                </c:pt>
                <c:pt idx="25">
                  <c:v>2020-02</c:v>
                </c:pt>
                <c:pt idx="26">
                  <c:v>2020-03</c:v>
                </c:pt>
                <c:pt idx="27">
                  <c:v>2020-04</c:v>
                </c:pt>
                <c:pt idx="28">
                  <c:v>2020-05</c:v>
                </c:pt>
                <c:pt idx="29">
                  <c:v>2020-06</c:v>
                </c:pt>
                <c:pt idx="30">
                  <c:v>2020-07</c:v>
                </c:pt>
                <c:pt idx="31">
                  <c:v>2020-08</c:v>
                </c:pt>
                <c:pt idx="32">
                  <c:v>2020-09</c:v>
                </c:pt>
                <c:pt idx="33">
                  <c:v>2020-10</c:v>
                </c:pt>
                <c:pt idx="34">
                  <c:v>2020-11</c:v>
                </c:pt>
                <c:pt idx="35">
                  <c:v>2020-12</c:v>
                </c:pt>
                <c:pt idx="36">
                  <c:v>2021-01</c:v>
                </c:pt>
                <c:pt idx="37">
                  <c:v>2021-02</c:v>
                </c:pt>
                <c:pt idx="38">
                  <c:v>2021-03</c:v>
                </c:pt>
                <c:pt idx="39">
                  <c:v>2021-04</c:v>
                </c:pt>
                <c:pt idx="40">
                  <c:v>2021-05</c:v>
                </c:pt>
                <c:pt idx="41">
                  <c:v>2021-06</c:v>
                </c:pt>
                <c:pt idx="42">
                  <c:v>2021-07</c:v>
                </c:pt>
                <c:pt idx="43">
                  <c:v>2021-08</c:v>
                </c:pt>
                <c:pt idx="44">
                  <c:v>2021-09</c:v>
                </c:pt>
                <c:pt idx="45">
                  <c:v>2021-10</c:v>
                </c:pt>
                <c:pt idx="46">
                  <c:v>2021-11</c:v>
                </c:pt>
                <c:pt idx="47">
                  <c:v>2021-12</c:v>
                </c:pt>
                <c:pt idx="48">
                  <c:v>2022-01</c:v>
                </c:pt>
                <c:pt idx="49">
                  <c:v>2022-02</c:v>
                </c:pt>
                <c:pt idx="50">
                  <c:v>2022-03</c:v>
                </c:pt>
                <c:pt idx="51">
                  <c:v>2022-04</c:v>
                </c:pt>
                <c:pt idx="52">
                  <c:v>2022-05</c:v>
                </c:pt>
                <c:pt idx="53">
                  <c:v>2022-06</c:v>
                </c:pt>
                <c:pt idx="54">
                  <c:v>2022-07</c:v>
                </c:pt>
                <c:pt idx="55">
                  <c:v>2022-08</c:v>
                </c:pt>
                <c:pt idx="56">
                  <c:v>2022-09</c:v>
                </c:pt>
                <c:pt idx="57">
                  <c:v>2022-10</c:v>
                </c:pt>
                <c:pt idx="58">
                  <c:v>2022-11</c:v>
                </c:pt>
                <c:pt idx="59">
                  <c:v>2022-12</c:v>
                </c:pt>
                <c:pt idx="60">
                  <c:v>2023-01</c:v>
                </c:pt>
                <c:pt idx="61">
                  <c:v>2023-02</c:v>
                </c:pt>
                <c:pt idx="62">
                  <c:v>2023-03</c:v>
                </c:pt>
                <c:pt idx="63">
                  <c:v>2023-04</c:v>
                </c:pt>
                <c:pt idx="64">
                  <c:v>2023-05</c:v>
                </c:pt>
                <c:pt idx="65">
                  <c:v>2023-06</c:v>
                </c:pt>
                <c:pt idx="66">
                  <c:v>2023-07</c:v>
                </c:pt>
                <c:pt idx="67">
                  <c:v>2023-08</c:v>
                </c:pt>
                <c:pt idx="68">
                  <c:v>2023-09</c:v>
                </c:pt>
                <c:pt idx="69">
                  <c:v>2023-10</c:v>
                </c:pt>
                <c:pt idx="70">
                  <c:v>2023-11</c:v>
                </c:pt>
                <c:pt idx="71">
                  <c:v>2023-12</c:v>
                </c:pt>
                <c:pt idx="72">
                  <c:v>2024-01</c:v>
                </c:pt>
                <c:pt idx="73">
                  <c:v>2024-02</c:v>
                </c:pt>
                <c:pt idx="74">
                  <c:v>2024-03</c:v>
                </c:pt>
                <c:pt idx="75">
                  <c:v>2024-04</c:v>
                </c:pt>
                <c:pt idx="76">
                  <c:v>2024-05</c:v>
                </c:pt>
                <c:pt idx="77">
                  <c:v>2024-06</c:v>
                </c:pt>
                <c:pt idx="78">
                  <c:v>2024-07</c:v>
                </c:pt>
                <c:pt idx="79">
                  <c:v>2024-08</c:v>
                </c:pt>
              </c:strCache>
              <c:extLst/>
            </c:strRef>
          </c:cat>
          <c:val>
            <c:numRef>
              <c:f>'[Basisfile Zinsen.xlsx]Zinsreihen'!$G$458:$G$573</c:f>
              <c:numCache>
                <c:formatCode>0.00</c:formatCode>
                <c:ptCount val="80"/>
                <c:pt idx="0">
                  <c:v>1.0505</c:v>
                </c:pt>
                <c:pt idx="1">
                  <c:v>1.0505</c:v>
                </c:pt>
                <c:pt idx="2">
                  <c:v>1.05315789</c:v>
                </c:pt>
                <c:pt idx="3">
                  <c:v>1.05315789</c:v>
                </c:pt>
                <c:pt idx="4">
                  <c:v>1.05315789</c:v>
                </c:pt>
                <c:pt idx="5">
                  <c:v>1.05315789</c:v>
                </c:pt>
                <c:pt idx="6">
                  <c:v>1.0505263199999999</c:v>
                </c:pt>
                <c:pt idx="7">
                  <c:v>1.0477777799999999</c:v>
                </c:pt>
                <c:pt idx="8">
                  <c:v>1.0477777799999999</c:v>
                </c:pt>
                <c:pt idx="9">
                  <c:v>1.0477777799999999</c:v>
                </c:pt>
                <c:pt idx="10">
                  <c:v>1.0476470599999999</c:v>
                </c:pt>
                <c:pt idx="11">
                  <c:v>1.0535294100000001</c:v>
                </c:pt>
                <c:pt idx="12">
                  <c:v>1.04222222</c:v>
                </c:pt>
                <c:pt idx="13">
                  <c:v>1.04222222</c:v>
                </c:pt>
                <c:pt idx="14">
                  <c:v>1.0388235299999999</c:v>
                </c:pt>
                <c:pt idx="15">
                  <c:v>1.02277778</c:v>
                </c:pt>
                <c:pt idx="16">
                  <c:v>1.02277778</c:v>
                </c:pt>
                <c:pt idx="17">
                  <c:v>1.01176471</c:v>
                </c:pt>
                <c:pt idx="18">
                  <c:v>0.99705882000000001</c:v>
                </c:pt>
                <c:pt idx="19">
                  <c:v>0.99705882000000001</c:v>
                </c:pt>
                <c:pt idx="20">
                  <c:v>0.9888235299999999</c:v>
                </c:pt>
                <c:pt idx="21">
                  <c:v>0.98294117999999997</c:v>
                </c:pt>
                <c:pt idx="22">
                  <c:v>0.98941175999999997</c:v>
                </c:pt>
                <c:pt idx="23">
                  <c:v>0.979375</c:v>
                </c:pt>
                <c:pt idx="24">
                  <c:v>0.979375</c:v>
                </c:pt>
                <c:pt idx="25">
                  <c:v>0.96466667000000006</c:v>
                </c:pt>
                <c:pt idx="26">
                  <c:v>0.97133332999999999</c:v>
                </c:pt>
                <c:pt idx="27">
                  <c:v>0.9900000000000001</c:v>
                </c:pt>
                <c:pt idx="28">
                  <c:v>0.98642856999999995</c:v>
                </c:pt>
                <c:pt idx="29">
                  <c:v>0.98384614999999997</c:v>
                </c:pt>
                <c:pt idx="30">
                  <c:v>0.98</c:v>
                </c:pt>
                <c:pt idx="31">
                  <c:v>0.98</c:v>
                </c:pt>
                <c:pt idx="32">
                  <c:v>0.97727273000000003</c:v>
                </c:pt>
                <c:pt idx="33">
                  <c:v>0.97727273000000003</c:v>
                </c:pt>
                <c:pt idx="34">
                  <c:v>0.93124999999999991</c:v>
                </c:pt>
                <c:pt idx="35">
                  <c:v>0.94374999999999998</c:v>
                </c:pt>
                <c:pt idx="36">
                  <c:v>0.99882353000000001</c:v>
                </c:pt>
                <c:pt idx="37">
                  <c:v>0.99555556000000012</c:v>
                </c:pt>
                <c:pt idx="38">
                  <c:v>0.99052632000000007</c:v>
                </c:pt>
                <c:pt idx="39">
                  <c:v>0.98894736999999999</c:v>
                </c:pt>
                <c:pt idx="40">
                  <c:v>0.98736842000000002</c:v>
                </c:pt>
                <c:pt idx="41">
                  <c:v>0.98142856999999994</c:v>
                </c:pt>
                <c:pt idx="42">
                  <c:v>0.98142856999999994</c:v>
                </c:pt>
                <c:pt idx="43">
                  <c:v>0.98142856999999994</c:v>
                </c:pt>
                <c:pt idx="44">
                  <c:v>0.98047619000000008</c:v>
                </c:pt>
                <c:pt idx="45">
                  <c:v>0.98047619000000008</c:v>
                </c:pt>
                <c:pt idx="46">
                  <c:v>0.97904762000000001</c:v>
                </c:pt>
                <c:pt idx="47">
                  <c:v>0.98886363999999993</c:v>
                </c:pt>
                <c:pt idx="48">
                  <c:v>0.98545455000000004</c:v>
                </c:pt>
                <c:pt idx="49">
                  <c:v>0.98545455000000004</c:v>
                </c:pt>
                <c:pt idx="50">
                  <c:v>0.9900000000000001</c:v>
                </c:pt>
                <c:pt idx="51">
                  <c:v>0.99272726999999994</c:v>
                </c:pt>
                <c:pt idx="52">
                  <c:v>1.0009090909090901</c:v>
                </c:pt>
                <c:pt idx="53">
                  <c:v>1.0286363600000001</c:v>
                </c:pt>
                <c:pt idx="54">
                  <c:v>1.0381818199999999</c:v>
                </c:pt>
                <c:pt idx="55">
                  <c:v>1.04636364</c:v>
                </c:pt>
                <c:pt idx="56">
                  <c:v>1.22</c:v>
                </c:pt>
                <c:pt idx="57">
                  <c:v>1.28</c:v>
                </c:pt>
                <c:pt idx="58">
                  <c:v>1.33</c:v>
                </c:pt>
                <c:pt idx="59">
                  <c:v>1.64</c:v>
                </c:pt>
                <c:pt idx="60">
                  <c:v>1.82</c:v>
                </c:pt>
                <c:pt idx="61">
                  <c:v>1.84</c:v>
                </c:pt>
                <c:pt idx="62">
                  <c:v>2.16</c:v>
                </c:pt>
                <c:pt idx="63">
                  <c:v>2.3199999999999998</c:v>
                </c:pt>
                <c:pt idx="64">
                  <c:v>2.37</c:v>
                </c:pt>
                <c:pt idx="65">
                  <c:v>2.5336627300000001</c:v>
                </c:pt>
                <c:pt idx="66">
                  <c:v>2.6621909100000001</c:v>
                </c:pt>
                <c:pt idx="67">
                  <c:v>2.6738201400000001</c:v>
                </c:pt>
                <c:pt idx="68">
                  <c:v>2.7111451400000002</c:v>
                </c:pt>
                <c:pt idx="69">
                  <c:v>2.7231605000000001</c:v>
                </c:pt>
                <c:pt idx="70">
                  <c:v>2.7207296400000001</c:v>
                </c:pt>
                <c:pt idx="71">
                  <c:v>2.72067155</c:v>
                </c:pt>
                <c:pt idx="72">
                  <c:v>2.7149701299999998</c:v>
                </c:pt>
                <c:pt idx="73">
                  <c:v>2.7107065699999997</c:v>
                </c:pt>
                <c:pt idx="74">
                  <c:v>2.57442248</c:v>
                </c:pt>
                <c:pt idx="75">
                  <c:v>2.5167925200000001</c:v>
                </c:pt>
                <c:pt idx="76">
                  <c:v>2.5109919599999997</c:v>
                </c:pt>
                <c:pt idx="77">
                  <c:v>2.34745458</c:v>
                </c:pt>
                <c:pt idx="78">
                  <c:v>2.2859491300000001</c:v>
                </c:pt>
                <c:pt idx="79">
                  <c:v>2.2799999999999998</c:v>
                </c:pt>
              </c:numCache>
              <c:extLst/>
            </c:numRef>
          </c:val>
          <c:smooth val="0"/>
          <c:extLst xmlns:c15="http://schemas.microsoft.com/office/drawing/2012/chart">
            <c:ext xmlns:c16="http://schemas.microsoft.com/office/drawing/2014/chart" uri="{C3380CC4-5D6E-409C-BE32-E72D297353CC}">
              <c16:uniqueId val="{00000003-2C3B-424C-AAF7-395876499F9B}"/>
            </c:ext>
          </c:extLst>
        </c:ser>
        <c:ser>
          <c:idx val="7"/>
          <c:order val="7"/>
          <c:tx>
            <c:strRef>
              <c:f>'[Basisfile Zinsen.xlsx]Zinsreihen'!$I$1</c:f>
              <c:strCache>
                <c:ptCount val="1"/>
                <c:pt idx="0">
                  <c:v>WIR Hypothek</c:v>
                </c:pt>
              </c:strCache>
            </c:strRef>
          </c:tx>
          <c:spPr>
            <a:ln w="15875" cap="rnd">
              <a:solidFill>
                <a:schemeClr val="accent1"/>
              </a:solidFill>
              <a:round/>
            </a:ln>
            <a:effectLst/>
          </c:spPr>
          <c:marker>
            <c:symbol val="none"/>
          </c:marker>
          <c:cat>
            <c:strRef>
              <c:f>'[Basisfile Zinsen.xlsx]Zinsreihen'!$A$458:$A$573</c:f>
              <c:strCache>
                <c:ptCount val="80"/>
                <c:pt idx="0">
                  <c:v>2018-01</c:v>
                </c:pt>
                <c:pt idx="1">
                  <c:v>2018-02</c:v>
                </c:pt>
                <c:pt idx="2">
                  <c:v>2018-03</c:v>
                </c:pt>
                <c:pt idx="3">
                  <c:v>2018-04</c:v>
                </c:pt>
                <c:pt idx="4">
                  <c:v>2018-05</c:v>
                </c:pt>
                <c:pt idx="5">
                  <c:v>2018-06</c:v>
                </c:pt>
                <c:pt idx="6">
                  <c:v>2018-07</c:v>
                </c:pt>
                <c:pt idx="7">
                  <c:v>2018-08</c:v>
                </c:pt>
                <c:pt idx="8">
                  <c:v>2018-09</c:v>
                </c:pt>
                <c:pt idx="9">
                  <c:v>2018-10</c:v>
                </c:pt>
                <c:pt idx="10">
                  <c:v>2018-11</c:v>
                </c:pt>
                <c:pt idx="11">
                  <c:v>2018-12</c:v>
                </c:pt>
                <c:pt idx="12">
                  <c:v>2019-01</c:v>
                </c:pt>
                <c:pt idx="13">
                  <c:v>2019-02</c:v>
                </c:pt>
                <c:pt idx="14">
                  <c:v>2019-03</c:v>
                </c:pt>
                <c:pt idx="15">
                  <c:v>2019-04</c:v>
                </c:pt>
                <c:pt idx="16">
                  <c:v>2019-05</c:v>
                </c:pt>
                <c:pt idx="17">
                  <c:v>2019-06</c:v>
                </c:pt>
                <c:pt idx="18">
                  <c:v>2019-07</c:v>
                </c:pt>
                <c:pt idx="19">
                  <c:v>2019-08</c:v>
                </c:pt>
                <c:pt idx="20">
                  <c:v>2019-09</c:v>
                </c:pt>
                <c:pt idx="21">
                  <c:v>2019-10</c:v>
                </c:pt>
                <c:pt idx="22">
                  <c:v>2019-11</c:v>
                </c:pt>
                <c:pt idx="23">
                  <c:v>2019-12</c:v>
                </c:pt>
                <c:pt idx="24">
                  <c:v>2020-01</c:v>
                </c:pt>
                <c:pt idx="25">
                  <c:v>2020-02</c:v>
                </c:pt>
                <c:pt idx="26">
                  <c:v>2020-03</c:v>
                </c:pt>
                <c:pt idx="27">
                  <c:v>2020-04</c:v>
                </c:pt>
                <c:pt idx="28">
                  <c:v>2020-05</c:v>
                </c:pt>
                <c:pt idx="29">
                  <c:v>2020-06</c:v>
                </c:pt>
                <c:pt idx="30">
                  <c:v>2020-07</c:v>
                </c:pt>
                <c:pt idx="31">
                  <c:v>2020-08</c:v>
                </c:pt>
                <c:pt idx="32">
                  <c:v>2020-09</c:v>
                </c:pt>
                <c:pt idx="33">
                  <c:v>2020-10</c:v>
                </c:pt>
                <c:pt idx="34">
                  <c:v>2020-11</c:v>
                </c:pt>
                <c:pt idx="35">
                  <c:v>2020-12</c:v>
                </c:pt>
                <c:pt idx="36">
                  <c:v>2021-01</c:v>
                </c:pt>
                <c:pt idx="37">
                  <c:v>2021-02</c:v>
                </c:pt>
                <c:pt idx="38">
                  <c:v>2021-03</c:v>
                </c:pt>
                <c:pt idx="39">
                  <c:v>2021-04</c:v>
                </c:pt>
                <c:pt idx="40">
                  <c:v>2021-05</c:v>
                </c:pt>
                <c:pt idx="41">
                  <c:v>2021-06</c:v>
                </c:pt>
                <c:pt idx="42">
                  <c:v>2021-07</c:v>
                </c:pt>
                <c:pt idx="43">
                  <c:v>2021-08</c:v>
                </c:pt>
                <c:pt idx="44">
                  <c:v>2021-09</c:v>
                </c:pt>
                <c:pt idx="45">
                  <c:v>2021-10</c:v>
                </c:pt>
                <c:pt idx="46">
                  <c:v>2021-11</c:v>
                </c:pt>
                <c:pt idx="47">
                  <c:v>2021-12</c:v>
                </c:pt>
                <c:pt idx="48">
                  <c:v>2022-01</c:v>
                </c:pt>
                <c:pt idx="49">
                  <c:v>2022-02</c:v>
                </c:pt>
                <c:pt idx="50">
                  <c:v>2022-03</c:v>
                </c:pt>
                <c:pt idx="51">
                  <c:v>2022-04</c:v>
                </c:pt>
                <c:pt idx="52">
                  <c:v>2022-05</c:v>
                </c:pt>
                <c:pt idx="53">
                  <c:v>2022-06</c:v>
                </c:pt>
                <c:pt idx="54">
                  <c:v>2022-07</c:v>
                </c:pt>
                <c:pt idx="55">
                  <c:v>2022-08</c:v>
                </c:pt>
                <c:pt idx="56">
                  <c:v>2022-09</c:v>
                </c:pt>
                <c:pt idx="57">
                  <c:v>2022-10</c:v>
                </c:pt>
                <c:pt idx="58">
                  <c:v>2022-11</c:v>
                </c:pt>
                <c:pt idx="59">
                  <c:v>2022-12</c:v>
                </c:pt>
                <c:pt idx="60">
                  <c:v>2023-01</c:v>
                </c:pt>
                <c:pt idx="61">
                  <c:v>2023-02</c:v>
                </c:pt>
                <c:pt idx="62">
                  <c:v>2023-03</c:v>
                </c:pt>
                <c:pt idx="63">
                  <c:v>2023-04</c:v>
                </c:pt>
                <c:pt idx="64">
                  <c:v>2023-05</c:v>
                </c:pt>
                <c:pt idx="65">
                  <c:v>2023-06</c:v>
                </c:pt>
                <c:pt idx="66">
                  <c:v>2023-07</c:v>
                </c:pt>
                <c:pt idx="67">
                  <c:v>2023-08</c:v>
                </c:pt>
                <c:pt idx="68">
                  <c:v>2023-09</c:v>
                </c:pt>
                <c:pt idx="69">
                  <c:v>2023-10</c:v>
                </c:pt>
                <c:pt idx="70">
                  <c:v>2023-11</c:v>
                </c:pt>
                <c:pt idx="71">
                  <c:v>2023-12</c:v>
                </c:pt>
                <c:pt idx="72">
                  <c:v>2024-01</c:v>
                </c:pt>
                <c:pt idx="73">
                  <c:v>2024-02</c:v>
                </c:pt>
                <c:pt idx="74">
                  <c:v>2024-03</c:v>
                </c:pt>
                <c:pt idx="75">
                  <c:v>2024-04</c:v>
                </c:pt>
                <c:pt idx="76">
                  <c:v>2024-05</c:v>
                </c:pt>
                <c:pt idx="77">
                  <c:v>2024-06</c:v>
                </c:pt>
                <c:pt idx="78">
                  <c:v>2024-07</c:v>
                </c:pt>
                <c:pt idx="79">
                  <c:v>2024-08</c:v>
                </c:pt>
              </c:strCache>
              <c:extLst/>
            </c:strRef>
          </c:cat>
          <c:val>
            <c:numRef>
              <c:f>'[Basisfile Zinsen.xlsx]Zinsreihen'!$I$458:$I$573</c:f>
              <c:numCache>
                <c:formatCode>General</c:formatCode>
                <c:ptCount val="80"/>
                <c:pt idx="0">
                  <c:v>1.25</c:v>
                </c:pt>
                <c:pt idx="1">
                  <c:v>1.25</c:v>
                </c:pt>
                <c:pt idx="2">
                  <c:v>1.25</c:v>
                </c:pt>
                <c:pt idx="3">
                  <c:v>1.25</c:v>
                </c:pt>
                <c:pt idx="4">
                  <c:v>1.25</c:v>
                </c:pt>
                <c:pt idx="5">
                  <c:v>1.25</c:v>
                </c:pt>
                <c:pt idx="6">
                  <c:v>1.25</c:v>
                </c:pt>
                <c:pt idx="7">
                  <c:v>1.25</c:v>
                </c:pt>
                <c:pt idx="8">
                  <c:v>1.25</c:v>
                </c:pt>
                <c:pt idx="9">
                  <c:v>1.25</c:v>
                </c:pt>
                <c:pt idx="10">
                  <c:v>1.25</c:v>
                </c:pt>
                <c:pt idx="11">
                  <c:v>1.25</c:v>
                </c:pt>
                <c:pt idx="12">
                  <c:v>1.25</c:v>
                </c:pt>
                <c:pt idx="13">
                  <c:v>1.25</c:v>
                </c:pt>
                <c:pt idx="14">
                  <c:v>1.25</c:v>
                </c:pt>
                <c:pt idx="15">
                  <c:v>1.25</c:v>
                </c:pt>
                <c:pt idx="16">
                  <c:v>1.25</c:v>
                </c:pt>
                <c:pt idx="17">
                  <c:v>1.25</c:v>
                </c:pt>
                <c:pt idx="18">
                  <c:v>1.25</c:v>
                </c:pt>
                <c:pt idx="19">
                  <c:v>1.25</c:v>
                </c:pt>
                <c:pt idx="20">
                  <c:v>1.25</c:v>
                </c:pt>
                <c:pt idx="21">
                  <c:v>1.25</c:v>
                </c:pt>
                <c:pt idx="22">
                  <c:v>1.25</c:v>
                </c:pt>
                <c:pt idx="23">
                  <c:v>1.25</c:v>
                </c:pt>
                <c:pt idx="24">
                  <c:v>1.25</c:v>
                </c:pt>
                <c:pt idx="25">
                  <c:v>1.25</c:v>
                </c:pt>
                <c:pt idx="26">
                  <c:v>1.25</c:v>
                </c:pt>
                <c:pt idx="27">
                  <c:v>1.25</c:v>
                </c:pt>
                <c:pt idx="28">
                  <c:v>1.25</c:v>
                </c:pt>
                <c:pt idx="29">
                  <c:v>1.25</c:v>
                </c:pt>
                <c:pt idx="30">
                  <c:v>1.25</c:v>
                </c:pt>
                <c:pt idx="31">
                  <c:v>1.25</c:v>
                </c:pt>
                <c:pt idx="32">
                  <c:v>1.25</c:v>
                </c:pt>
                <c:pt idx="33">
                  <c:v>1.25</c:v>
                </c:pt>
                <c:pt idx="34">
                  <c:v>1.25</c:v>
                </c:pt>
                <c:pt idx="35">
                  <c:v>1.25</c:v>
                </c:pt>
                <c:pt idx="36">
                  <c:v>1.25</c:v>
                </c:pt>
                <c:pt idx="37">
                  <c:v>1.25</c:v>
                </c:pt>
                <c:pt idx="38">
                  <c:v>1.25</c:v>
                </c:pt>
                <c:pt idx="39">
                  <c:v>1.25</c:v>
                </c:pt>
                <c:pt idx="40">
                  <c:v>1.25</c:v>
                </c:pt>
                <c:pt idx="41">
                  <c:v>1.25</c:v>
                </c:pt>
                <c:pt idx="42">
                  <c:v>1.25</c:v>
                </c:pt>
                <c:pt idx="43">
                  <c:v>1.25</c:v>
                </c:pt>
                <c:pt idx="44">
                  <c:v>1.25</c:v>
                </c:pt>
                <c:pt idx="45">
                  <c:v>1.25</c:v>
                </c:pt>
                <c:pt idx="46">
                  <c:v>1.25</c:v>
                </c:pt>
                <c:pt idx="47">
                  <c:v>1.25</c:v>
                </c:pt>
                <c:pt idx="48">
                  <c:v>1.25</c:v>
                </c:pt>
                <c:pt idx="49">
                  <c:v>1.25</c:v>
                </c:pt>
                <c:pt idx="50">
                  <c:v>1.25</c:v>
                </c:pt>
                <c:pt idx="51">
                  <c:v>1.25</c:v>
                </c:pt>
                <c:pt idx="52">
                  <c:v>1.25</c:v>
                </c:pt>
                <c:pt idx="53">
                  <c:v>1.25</c:v>
                </c:pt>
                <c:pt idx="54">
                  <c:v>1.25</c:v>
                </c:pt>
                <c:pt idx="55">
                  <c:v>1.25</c:v>
                </c:pt>
                <c:pt idx="56">
                  <c:v>1.25</c:v>
                </c:pt>
                <c:pt idx="57">
                  <c:v>1.25</c:v>
                </c:pt>
                <c:pt idx="58" formatCode="0.00">
                  <c:v>1.25</c:v>
                </c:pt>
                <c:pt idx="59" formatCode="0.00">
                  <c:v>1.25</c:v>
                </c:pt>
                <c:pt idx="60" formatCode="0.00">
                  <c:v>1.25</c:v>
                </c:pt>
                <c:pt idx="61" formatCode="0.00">
                  <c:v>1.25</c:v>
                </c:pt>
                <c:pt idx="62" formatCode="0.00">
                  <c:v>1.25</c:v>
                </c:pt>
                <c:pt idx="63" formatCode="0.00">
                  <c:v>1.25</c:v>
                </c:pt>
                <c:pt idx="64" formatCode="0.00">
                  <c:v>1.25</c:v>
                </c:pt>
                <c:pt idx="65" formatCode="0.00">
                  <c:v>1.25</c:v>
                </c:pt>
                <c:pt idx="66" formatCode="0.00">
                  <c:v>1.25</c:v>
                </c:pt>
                <c:pt idx="67" formatCode="0.00">
                  <c:v>1.25</c:v>
                </c:pt>
                <c:pt idx="68" formatCode="0.00">
                  <c:v>1.25</c:v>
                </c:pt>
                <c:pt idx="69" formatCode="0.00">
                  <c:v>1.25</c:v>
                </c:pt>
                <c:pt idx="70" formatCode="0.00">
                  <c:v>1.25</c:v>
                </c:pt>
                <c:pt idx="71" formatCode="0.00">
                  <c:v>1.25</c:v>
                </c:pt>
                <c:pt idx="72" formatCode="0.00">
                  <c:v>1.25</c:v>
                </c:pt>
                <c:pt idx="73" formatCode="0.00">
                  <c:v>1.25</c:v>
                </c:pt>
                <c:pt idx="74" formatCode="0.00">
                  <c:v>1.25</c:v>
                </c:pt>
                <c:pt idx="75" formatCode="0.00">
                  <c:v>1.25</c:v>
                </c:pt>
                <c:pt idx="76" formatCode="0.00">
                  <c:v>1.25</c:v>
                </c:pt>
                <c:pt idx="77" formatCode="0.00">
                  <c:v>1.25</c:v>
                </c:pt>
                <c:pt idx="78" formatCode="0.00">
                  <c:v>1.25</c:v>
                </c:pt>
                <c:pt idx="79" formatCode="0.00">
                  <c:v>1.25</c:v>
                </c:pt>
              </c:numCache>
              <c:extLst/>
            </c:numRef>
          </c:val>
          <c:smooth val="0"/>
          <c:extLst>
            <c:ext xmlns:c16="http://schemas.microsoft.com/office/drawing/2014/chart" uri="{C3380CC4-5D6E-409C-BE32-E72D297353CC}">
              <c16:uniqueId val="{00000004-2C3B-424C-AAF7-395876499F9B}"/>
            </c:ext>
          </c:extLst>
        </c:ser>
        <c:ser>
          <c:idx val="8"/>
          <c:order val="8"/>
          <c:tx>
            <c:strRef>
              <c:f>'[Basisfile Zinsen.xlsx]Zinsreihen'!$J$1</c:f>
              <c:strCache>
                <c:ptCount val="1"/>
                <c:pt idx="0">
                  <c:v>WIR Geldmarkt, 5 Jahre Rahmen</c:v>
                </c:pt>
              </c:strCache>
            </c:strRef>
          </c:tx>
          <c:spPr>
            <a:ln w="15875" cap="rnd">
              <a:solidFill>
                <a:schemeClr val="accent6"/>
              </a:solidFill>
              <a:round/>
            </a:ln>
            <a:effectLst/>
          </c:spPr>
          <c:marker>
            <c:symbol val="none"/>
          </c:marker>
          <c:cat>
            <c:strRef>
              <c:f>'[Basisfile Zinsen.xlsx]Zinsreihen'!$A$458:$A$573</c:f>
              <c:strCache>
                <c:ptCount val="80"/>
                <c:pt idx="0">
                  <c:v>2018-01</c:v>
                </c:pt>
                <c:pt idx="1">
                  <c:v>2018-02</c:v>
                </c:pt>
                <c:pt idx="2">
                  <c:v>2018-03</c:v>
                </c:pt>
                <c:pt idx="3">
                  <c:v>2018-04</c:v>
                </c:pt>
                <c:pt idx="4">
                  <c:v>2018-05</c:v>
                </c:pt>
                <c:pt idx="5">
                  <c:v>2018-06</c:v>
                </c:pt>
                <c:pt idx="6">
                  <c:v>2018-07</c:v>
                </c:pt>
                <c:pt idx="7">
                  <c:v>2018-08</c:v>
                </c:pt>
                <c:pt idx="8">
                  <c:v>2018-09</c:v>
                </c:pt>
                <c:pt idx="9">
                  <c:v>2018-10</c:v>
                </c:pt>
                <c:pt idx="10">
                  <c:v>2018-11</c:v>
                </c:pt>
                <c:pt idx="11">
                  <c:v>2018-12</c:v>
                </c:pt>
                <c:pt idx="12">
                  <c:v>2019-01</c:v>
                </c:pt>
                <c:pt idx="13">
                  <c:v>2019-02</c:v>
                </c:pt>
                <c:pt idx="14">
                  <c:v>2019-03</c:v>
                </c:pt>
                <c:pt idx="15">
                  <c:v>2019-04</c:v>
                </c:pt>
                <c:pt idx="16">
                  <c:v>2019-05</c:v>
                </c:pt>
                <c:pt idx="17">
                  <c:v>2019-06</c:v>
                </c:pt>
                <c:pt idx="18">
                  <c:v>2019-07</c:v>
                </c:pt>
                <c:pt idx="19">
                  <c:v>2019-08</c:v>
                </c:pt>
                <c:pt idx="20">
                  <c:v>2019-09</c:v>
                </c:pt>
                <c:pt idx="21">
                  <c:v>2019-10</c:v>
                </c:pt>
                <c:pt idx="22">
                  <c:v>2019-11</c:v>
                </c:pt>
                <c:pt idx="23">
                  <c:v>2019-12</c:v>
                </c:pt>
                <c:pt idx="24">
                  <c:v>2020-01</c:v>
                </c:pt>
                <c:pt idx="25">
                  <c:v>2020-02</c:v>
                </c:pt>
                <c:pt idx="26">
                  <c:v>2020-03</c:v>
                </c:pt>
                <c:pt idx="27">
                  <c:v>2020-04</c:v>
                </c:pt>
                <c:pt idx="28">
                  <c:v>2020-05</c:v>
                </c:pt>
                <c:pt idx="29">
                  <c:v>2020-06</c:v>
                </c:pt>
                <c:pt idx="30">
                  <c:v>2020-07</c:v>
                </c:pt>
                <c:pt idx="31">
                  <c:v>2020-08</c:v>
                </c:pt>
                <c:pt idx="32">
                  <c:v>2020-09</c:v>
                </c:pt>
                <c:pt idx="33">
                  <c:v>2020-10</c:v>
                </c:pt>
                <c:pt idx="34">
                  <c:v>2020-11</c:v>
                </c:pt>
                <c:pt idx="35">
                  <c:v>2020-12</c:v>
                </c:pt>
                <c:pt idx="36">
                  <c:v>2021-01</c:v>
                </c:pt>
                <c:pt idx="37">
                  <c:v>2021-02</c:v>
                </c:pt>
                <c:pt idx="38">
                  <c:v>2021-03</c:v>
                </c:pt>
                <c:pt idx="39">
                  <c:v>2021-04</c:v>
                </c:pt>
                <c:pt idx="40">
                  <c:v>2021-05</c:v>
                </c:pt>
                <c:pt idx="41">
                  <c:v>2021-06</c:v>
                </c:pt>
                <c:pt idx="42">
                  <c:v>2021-07</c:v>
                </c:pt>
                <c:pt idx="43">
                  <c:v>2021-08</c:v>
                </c:pt>
                <c:pt idx="44">
                  <c:v>2021-09</c:v>
                </c:pt>
                <c:pt idx="45">
                  <c:v>2021-10</c:v>
                </c:pt>
                <c:pt idx="46">
                  <c:v>2021-11</c:v>
                </c:pt>
                <c:pt idx="47">
                  <c:v>2021-12</c:v>
                </c:pt>
                <c:pt idx="48">
                  <c:v>2022-01</c:v>
                </c:pt>
                <c:pt idx="49">
                  <c:v>2022-02</c:v>
                </c:pt>
                <c:pt idx="50">
                  <c:v>2022-03</c:v>
                </c:pt>
                <c:pt idx="51">
                  <c:v>2022-04</c:v>
                </c:pt>
                <c:pt idx="52">
                  <c:v>2022-05</c:v>
                </c:pt>
                <c:pt idx="53">
                  <c:v>2022-06</c:v>
                </c:pt>
                <c:pt idx="54">
                  <c:v>2022-07</c:v>
                </c:pt>
                <c:pt idx="55">
                  <c:v>2022-08</c:v>
                </c:pt>
                <c:pt idx="56">
                  <c:v>2022-09</c:v>
                </c:pt>
                <c:pt idx="57">
                  <c:v>2022-10</c:v>
                </c:pt>
                <c:pt idx="58">
                  <c:v>2022-11</c:v>
                </c:pt>
                <c:pt idx="59">
                  <c:v>2022-12</c:v>
                </c:pt>
                <c:pt idx="60">
                  <c:v>2023-01</c:v>
                </c:pt>
                <c:pt idx="61">
                  <c:v>2023-02</c:v>
                </c:pt>
                <c:pt idx="62">
                  <c:v>2023-03</c:v>
                </c:pt>
                <c:pt idx="63">
                  <c:v>2023-04</c:v>
                </c:pt>
                <c:pt idx="64">
                  <c:v>2023-05</c:v>
                </c:pt>
                <c:pt idx="65">
                  <c:v>2023-06</c:v>
                </c:pt>
                <c:pt idx="66">
                  <c:v>2023-07</c:v>
                </c:pt>
                <c:pt idx="67">
                  <c:v>2023-08</c:v>
                </c:pt>
                <c:pt idx="68">
                  <c:v>2023-09</c:v>
                </c:pt>
                <c:pt idx="69">
                  <c:v>2023-10</c:v>
                </c:pt>
                <c:pt idx="70">
                  <c:v>2023-11</c:v>
                </c:pt>
                <c:pt idx="71">
                  <c:v>2023-12</c:v>
                </c:pt>
                <c:pt idx="72">
                  <c:v>2024-01</c:v>
                </c:pt>
                <c:pt idx="73">
                  <c:v>2024-02</c:v>
                </c:pt>
                <c:pt idx="74">
                  <c:v>2024-03</c:v>
                </c:pt>
                <c:pt idx="75">
                  <c:v>2024-04</c:v>
                </c:pt>
                <c:pt idx="76">
                  <c:v>2024-05</c:v>
                </c:pt>
                <c:pt idx="77">
                  <c:v>2024-06</c:v>
                </c:pt>
                <c:pt idx="78">
                  <c:v>2024-07</c:v>
                </c:pt>
                <c:pt idx="79">
                  <c:v>2024-08</c:v>
                </c:pt>
              </c:strCache>
              <c:extLst/>
            </c:strRef>
          </c:cat>
          <c:val>
            <c:numRef>
              <c:f>'[Basisfile Zinsen.xlsx]Zinsreihen'!$J$458:$J$573</c:f>
              <c:numCache>
                <c:formatCode>General</c:formatCode>
                <c:ptCount val="80"/>
                <c:pt idx="0">
                  <c:v>0.82</c:v>
                </c:pt>
                <c:pt idx="1">
                  <c:v>0.82</c:v>
                </c:pt>
                <c:pt idx="2">
                  <c:v>0.82</c:v>
                </c:pt>
                <c:pt idx="3">
                  <c:v>0.82</c:v>
                </c:pt>
                <c:pt idx="4">
                  <c:v>0.82</c:v>
                </c:pt>
                <c:pt idx="5">
                  <c:v>0.82</c:v>
                </c:pt>
                <c:pt idx="6">
                  <c:v>0.82</c:v>
                </c:pt>
                <c:pt idx="7">
                  <c:v>0.82</c:v>
                </c:pt>
                <c:pt idx="8">
                  <c:v>0.82</c:v>
                </c:pt>
                <c:pt idx="9">
                  <c:v>0.82</c:v>
                </c:pt>
                <c:pt idx="10">
                  <c:v>0.82</c:v>
                </c:pt>
                <c:pt idx="11">
                  <c:v>0.82</c:v>
                </c:pt>
                <c:pt idx="12">
                  <c:v>0.82</c:v>
                </c:pt>
                <c:pt idx="13">
                  <c:v>0.82</c:v>
                </c:pt>
                <c:pt idx="14">
                  <c:v>0.82</c:v>
                </c:pt>
                <c:pt idx="15">
                  <c:v>0.82</c:v>
                </c:pt>
                <c:pt idx="16">
                  <c:v>0.82</c:v>
                </c:pt>
                <c:pt idx="17">
                  <c:v>0.82</c:v>
                </c:pt>
                <c:pt idx="18">
                  <c:v>0.82</c:v>
                </c:pt>
                <c:pt idx="19">
                  <c:v>0.82</c:v>
                </c:pt>
                <c:pt idx="20">
                  <c:v>0.82</c:v>
                </c:pt>
                <c:pt idx="21">
                  <c:v>0.82</c:v>
                </c:pt>
                <c:pt idx="22">
                  <c:v>0.82</c:v>
                </c:pt>
                <c:pt idx="23">
                  <c:v>0.82</c:v>
                </c:pt>
                <c:pt idx="24">
                  <c:v>0.82</c:v>
                </c:pt>
                <c:pt idx="25">
                  <c:v>0.82</c:v>
                </c:pt>
                <c:pt idx="26">
                  <c:v>0.82</c:v>
                </c:pt>
                <c:pt idx="27">
                  <c:v>0.82</c:v>
                </c:pt>
                <c:pt idx="28">
                  <c:v>0.82</c:v>
                </c:pt>
                <c:pt idx="29">
                  <c:v>0.82</c:v>
                </c:pt>
                <c:pt idx="30">
                  <c:v>0.82</c:v>
                </c:pt>
                <c:pt idx="31">
                  <c:v>0.82</c:v>
                </c:pt>
                <c:pt idx="32">
                  <c:v>0.82</c:v>
                </c:pt>
                <c:pt idx="33">
                  <c:v>0.82</c:v>
                </c:pt>
                <c:pt idx="34">
                  <c:v>0.82</c:v>
                </c:pt>
                <c:pt idx="35">
                  <c:v>0.82</c:v>
                </c:pt>
                <c:pt idx="36">
                  <c:v>0.82</c:v>
                </c:pt>
                <c:pt idx="37">
                  <c:v>0.82</c:v>
                </c:pt>
                <c:pt idx="38">
                  <c:v>0.82</c:v>
                </c:pt>
                <c:pt idx="39">
                  <c:v>0.82</c:v>
                </c:pt>
                <c:pt idx="40">
                  <c:v>0.82</c:v>
                </c:pt>
                <c:pt idx="41">
                  <c:v>0.82</c:v>
                </c:pt>
                <c:pt idx="42">
                  <c:v>0.82</c:v>
                </c:pt>
                <c:pt idx="43">
                  <c:v>0.82</c:v>
                </c:pt>
                <c:pt idx="44">
                  <c:v>0.82</c:v>
                </c:pt>
                <c:pt idx="45">
                  <c:v>0.82</c:v>
                </c:pt>
                <c:pt idx="46">
                  <c:v>0.82</c:v>
                </c:pt>
                <c:pt idx="47">
                  <c:v>0.82</c:v>
                </c:pt>
                <c:pt idx="48">
                  <c:v>0.82</c:v>
                </c:pt>
                <c:pt idx="49">
                  <c:v>0.82</c:v>
                </c:pt>
                <c:pt idx="50">
                  <c:v>0.82</c:v>
                </c:pt>
                <c:pt idx="51">
                  <c:v>0.82</c:v>
                </c:pt>
                <c:pt idx="52">
                  <c:v>0.82</c:v>
                </c:pt>
                <c:pt idx="53">
                  <c:v>0.82</c:v>
                </c:pt>
                <c:pt idx="54">
                  <c:v>0.82</c:v>
                </c:pt>
                <c:pt idx="55">
                  <c:v>0.82</c:v>
                </c:pt>
                <c:pt idx="56">
                  <c:v>0.82</c:v>
                </c:pt>
                <c:pt idx="57">
                  <c:v>0.82</c:v>
                </c:pt>
                <c:pt idx="58">
                  <c:v>0.82</c:v>
                </c:pt>
                <c:pt idx="59">
                  <c:v>0.82</c:v>
                </c:pt>
                <c:pt idx="60">
                  <c:v>1.25</c:v>
                </c:pt>
              </c:numCache>
              <c:extLst/>
            </c:numRef>
          </c:val>
          <c:smooth val="0"/>
          <c:extLst>
            <c:ext xmlns:c16="http://schemas.microsoft.com/office/drawing/2014/chart" uri="{C3380CC4-5D6E-409C-BE32-E72D297353CC}">
              <c16:uniqueId val="{00000005-2C3B-424C-AAF7-395876499F9B}"/>
            </c:ext>
          </c:extLst>
        </c:ser>
        <c:dLbls>
          <c:showLegendKey val="0"/>
          <c:showVal val="0"/>
          <c:showCatName val="0"/>
          <c:showSerName val="0"/>
          <c:showPercent val="0"/>
          <c:showBubbleSize val="0"/>
        </c:dLbls>
        <c:smooth val="0"/>
        <c:axId val="1341901599"/>
        <c:axId val="1341907007"/>
        <c:extLst>
          <c:ext xmlns:c15="http://schemas.microsoft.com/office/drawing/2012/chart" uri="{02D57815-91ED-43cb-92C2-25804820EDAC}">
            <c15:filteredLineSeries>
              <c15:ser>
                <c:idx val="1"/>
                <c:order val="1"/>
                <c:tx>
                  <c:strRef>
                    <c:extLst>
                      <c:ext uri="{02D57815-91ED-43cb-92C2-25804820EDAC}">
                        <c15:formulaRef>
                          <c15:sqref>'[Basisfile Zinsen.xlsx]Zinsreihen'!$C$1</c15:sqref>
                        </c15:formulaRef>
                      </c:ext>
                    </c:extLst>
                    <c:strCache>
                      <c:ptCount val="1"/>
                      <c:pt idx="0">
                        <c:v>Hypotheken - Mit fester Verzinsung - Laufzeit in Jahren - 3</c:v>
                      </c:pt>
                    </c:strCache>
                  </c:strRef>
                </c:tx>
                <c:spPr>
                  <a:ln w="15875" cap="rnd">
                    <a:solidFill>
                      <a:schemeClr val="accent2"/>
                    </a:solidFill>
                    <a:round/>
                  </a:ln>
                  <a:effectLst/>
                </c:spPr>
                <c:marker>
                  <c:symbol val="none"/>
                </c:marker>
                <c:cat>
                  <c:strRef>
                    <c:extLst>
                      <c:ext uri="{02D57815-91ED-43cb-92C2-25804820EDAC}">
                        <c15:formulaRef>
                          <c15:sqref>'[Basisfile Zinsen.xlsx]Zinsreihen'!$A$458:$A$573</c15:sqref>
                        </c15:formulaRef>
                      </c:ext>
                    </c:extLst>
                    <c:strCache>
                      <c:ptCount val="80"/>
                      <c:pt idx="0">
                        <c:v>2018-01</c:v>
                      </c:pt>
                      <c:pt idx="1">
                        <c:v>2018-02</c:v>
                      </c:pt>
                      <c:pt idx="2">
                        <c:v>2018-03</c:v>
                      </c:pt>
                      <c:pt idx="3">
                        <c:v>2018-04</c:v>
                      </c:pt>
                      <c:pt idx="4">
                        <c:v>2018-05</c:v>
                      </c:pt>
                      <c:pt idx="5">
                        <c:v>2018-06</c:v>
                      </c:pt>
                      <c:pt idx="6">
                        <c:v>2018-07</c:v>
                      </c:pt>
                      <c:pt idx="7">
                        <c:v>2018-08</c:v>
                      </c:pt>
                      <c:pt idx="8">
                        <c:v>2018-09</c:v>
                      </c:pt>
                      <c:pt idx="9">
                        <c:v>2018-10</c:v>
                      </c:pt>
                      <c:pt idx="10">
                        <c:v>2018-11</c:v>
                      </c:pt>
                      <c:pt idx="11">
                        <c:v>2018-12</c:v>
                      </c:pt>
                      <c:pt idx="12">
                        <c:v>2019-01</c:v>
                      </c:pt>
                      <c:pt idx="13">
                        <c:v>2019-02</c:v>
                      </c:pt>
                      <c:pt idx="14">
                        <c:v>2019-03</c:v>
                      </c:pt>
                      <c:pt idx="15">
                        <c:v>2019-04</c:v>
                      </c:pt>
                      <c:pt idx="16">
                        <c:v>2019-05</c:v>
                      </c:pt>
                      <c:pt idx="17">
                        <c:v>2019-06</c:v>
                      </c:pt>
                      <c:pt idx="18">
                        <c:v>2019-07</c:v>
                      </c:pt>
                      <c:pt idx="19">
                        <c:v>2019-08</c:v>
                      </c:pt>
                      <c:pt idx="20">
                        <c:v>2019-09</c:v>
                      </c:pt>
                      <c:pt idx="21">
                        <c:v>2019-10</c:v>
                      </c:pt>
                      <c:pt idx="22">
                        <c:v>2019-11</c:v>
                      </c:pt>
                      <c:pt idx="23">
                        <c:v>2019-12</c:v>
                      </c:pt>
                      <c:pt idx="24">
                        <c:v>2020-01</c:v>
                      </c:pt>
                      <c:pt idx="25">
                        <c:v>2020-02</c:v>
                      </c:pt>
                      <c:pt idx="26">
                        <c:v>2020-03</c:v>
                      </c:pt>
                      <c:pt idx="27">
                        <c:v>2020-04</c:v>
                      </c:pt>
                      <c:pt idx="28">
                        <c:v>2020-05</c:v>
                      </c:pt>
                      <c:pt idx="29">
                        <c:v>2020-06</c:v>
                      </c:pt>
                      <c:pt idx="30">
                        <c:v>2020-07</c:v>
                      </c:pt>
                      <c:pt idx="31">
                        <c:v>2020-08</c:v>
                      </c:pt>
                      <c:pt idx="32">
                        <c:v>2020-09</c:v>
                      </c:pt>
                      <c:pt idx="33">
                        <c:v>2020-10</c:v>
                      </c:pt>
                      <c:pt idx="34">
                        <c:v>2020-11</c:v>
                      </c:pt>
                      <c:pt idx="35">
                        <c:v>2020-12</c:v>
                      </c:pt>
                      <c:pt idx="36">
                        <c:v>2021-01</c:v>
                      </c:pt>
                      <c:pt idx="37">
                        <c:v>2021-02</c:v>
                      </c:pt>
                      <c:pt idx="38">
                        <c:v>2021-03</c:v>
                      </c:pt>
                      <c:pt idx="39">
                        <c:v>2021-04</c:v>
                      </c:pt>
                      <c:pt idx="40">
                        <c:v>2021-05</c:v>
                      </c:pt>
                      <c:pt idx="41">
                        <c:v>2021-06</c:v>
                      </c:pt>
                      <c:pt idx="42">
                        <c:v>2021-07</c:v>
                      </c:pt>
                      <c:pt idx="43">
                        <c:v>2021-08</c:v>
                      </c:pt>
                      <c:pt idx="44">
                        <c:v>2021-09</c:v>
                      </c:pt>
                      <c:pt idx="45">
                        <c:v>2021-10</c:v>
                      </c:pt>
                      <c:pt idx="46">
                        <c:v>2021-11</c:v>
                      </c:pt>
                      <c:pt idx="47">
                        <c:v>2021-12</c:v>
                      </c:pt>
                      <c:pt idx="48">
                        <c:v>2022-01</c:v>
                      </c:pt>
                      <c:pt idx="49">
                        <c:v>2022-02</c:v>
                      </c:pt>
                      <c:pt idx="50">
                        <c:v>2022-03</c:v>
                      </c:pt>
                      <c:pt idx="51">
                        <c:v>2022-04</c:v>
                      </c:pt>
                      <c:pt idx="52">
                        <c:v>2022-05</c:v>
                      </c:pt>
                      <c:pt idx="53">
                        <c:v>2022-06</c:v>
                      </c:pt>
                      <c:pt idx="54">
                        <c:v>2022-07</c:v>
                      </c:pt>
                      <c:pt idx="55">
                        <c:v>2022-08</c:v>
                      </c:pt>
                      <c:pt idx="56">
                        <c:v>2022-09</c:v>
                      </c:pt>
                      <c:pt idx="57">
                        <c:v>2022-10</c:v>
                      </c:pt>
                      <c:pt idx="58">
                        <c:v>2022-11</c:v>
                      </c:pt>
                      <c:pt idx="59">
                        <c:v>2022-12</c:v>
                      </c:pt>
                      <c:pt idx="60">
                        <c:v>2023-01</c:v>
                      </c:pt>
                      <c:pt idx="61">
                        <c:v>2023-02</c:v>
                      </c:pt>
                      <c:pt idx="62">
                        <c:v>2023-03</c:v>
                      </c:pt>
                      <c:pt idx="63">
                        <c:v>2023-04</c:v>
                      </c:pt>
                      <c:pt idx="64">
                        <c:v>2023-05</c:v>
                      </c:pt>
                      <c:pt idx="65">
                        <c:v>2023-06</c:v>
                      </c:pt>
                      <c:pt idx="66">
                        <c:v>2023-07</c:v>
                      </c:pt>
                      <c:pt idx="67">
                        <c:v>2023-08</c:v>
                      </c:pt>
                      <c:pt idx="68">
                        <c:v>2023-09</c:v>
                      </c:pt>
                      <c:pt idx="69">
                        <c:v>2023-10</c:v>
                      </c:pt>
                      <c:pt idx="70">
                        <c:v>2023-11</c:v>
                      </c:pt>
                      <c:pt idx="71">
                        <c:v>2023-12</c:v>
                      </c:pt>
                      <c:pt idx="72">
                        <c:v>2024-01</c:v>
                      </c:pt>
                      <c:pt idx="73">
                        <c:v>2024-02</c:v>
                      </c:pt>
                      <c:pt idx="74">
                        <c:v>2024-03</c:v>
                      </c:pt>
                      <c:pt idx="75">
                        <c:v>2024-04</c:v>
                      </c:pt>
                      <c:pt idx="76">
                        <c:v>2024-05</c:v>
                      </c:pt>
                      <c:pt idx="77">
                        <c:v>2024-06</c:v>
                      </c:pt>
                      <c:pt idx="78">
                        <c:v>2024-07</c:v>
                      </c:pt>
                      <c:pt idx="79">
                        <c:v>2024-08</c:v>
                      </c:pt>
                    </c:strCache>
                  </c:strRef>
                </c:cat>
                <c:val>
                  <c:numRef>
                    <c:extLst>
                      <c:ext uri="{02D57815-91ED-43cb-92C2-25804820EDAC}">
                        <c15:formulaRef>
                          <c15:sqref>'[Basisfile Zinsen.xlsx]Zinsreihen'!$C$2:$C$551</c15:sqref>
                        </c15:formulaRef>
                      </c:ext>
                    </c:extLst>
                    <c:numCache>
                      <c:formatCode>General</c:formatCode>
                      <c:ptCount val="514"/>
                      <c:pt idx="335">
                        <c:v>3.87</c:v>
                      </c:pt>
                      <c:pt idx="336">
                        <c:v>3.54</c:v>
                      </c:pt>
                      <c:pt idx="337">
                        <c:v>3.6</c:v>
                      </c:pt>
                      <c:pt idx="338">
                        <c:v>3.82</c:v>
                      </c:pt>
                      <c:pt idx="339">
                        <c:v>4.03</c:v>
                      </c:pt>
                      <c:pt idx="340">
                        <c:v>4.17</c:v>
                      </c:pt>
                      <c:pt idx="341">
                        <c:v>4.38</c:v>
                      </c:pt>
                      <c:pt idx="342">
                        <c:v>4.1500000000000004</c:v>
                      </c:pt>
                      <c:pt idx="343">
                        <c:v>3.85</c:v>
                      </c:pt>
                      <c:pt idx="344">
                        <c:v>3.78</c:v>
                      </c:pt>
                      <c:pt idx="345">
                        <c:v>3.57</c:v>
                      </c:pt>
                      <c:pt idx="346">
                        <c:v>2.5499999999999998</c:v>
                      </c:pt>
                      <c:pt idx="347">
                        <c:v>2.4300000000000002</c:v>
                      </c:pt>
                      <c:pt idx="348">
                        <c:v>2.21</c:v>
                      </c:pt>
                      <c:pt idx="349">
                        <c:v>2.21</c:v>
                      </c:pt>
                      <c:pt idx="350">
                        <c:v>2.09</c:v>
                      </c:pt>
                      <c:pt idx="351">
                        <c:v>2.11</c:v>
                      </c:pt>
                      <c:pt idx="352">
                        <c:v>2.1</c:v>
                      </c:pt>
                      <c:pt idx="353">
                        <c:v>2.12</c:v>
                      </c:pt>
                      <c:pt idx="354">
                        <c:v>2.0699999999999998</c:v>
                      </c:pt>
                      <c:pt idx="355">
                        <c:v>1.99</c:v>
                      </c:pt>
                      <c:pt idx="356">
                        <c:v>2.02</c:v>
                      </c:pt>
                      <c:pt idx="357">
                        <c:v>2.0699999999999998</c:v>
                      </c:pt>
                      <c:pt idx="358">
                        <c:v>2.0499999999999998</c:v>
                      </c:pt>
                      <c:pt idx="359">
                        <c:v>2.06</c:v>
                      </c:pt>
                      <c:pt idx="360">
                        <c:v>2.04</c:v>
                      </c:pt>
                      <c:pt idx="361">
                        <c:v>1.94</c:v>
                      </c:pt>
                      <c:pt idx="362">
                        <c:v>2.0299999999999998</c:v>
                      </c:pt>
                      <c:pt idx="363">
                        <c:v>2.0099999999999998</c:v>
                      </c:pt>
                      <c:pt idx="364">
                        <c:v>1.77</c:v>
                      </c:pt>
                      <c:pt idx="365">
                        <c:v>1.79</c:v>
                      </c:pt>
                      <c:pt idx="366">
                        <c:v>1.8</c:v>
                      </c:pt>
                      <c:pt idx="367">
                        <c:v>1.67</c:v>
                      </c:pt>
                      <c:pt idx="368">
                        <c:v>1.69</c:v>
                      </c:pt>
                      <c:pt idx="369">
                        <c:v>1.73</c:v>
                      </c:pt>
                      <c:pt idx="370">
                        <c:v>1.71</c:v>
                      </c:pt>
                      <c:pt idx="371">
                        <c:v>1.79</c:v>
                      </c:pt>
                      <c:pt idx="372">
                        <c:v>1.93</c:v>
                      </c:pt>
                      <c:pt idx="373">
                        <c:v>1.98</c:v>
                      </c:pt>
                      <c:pt idx="374">
                        <c:v>2.12</c:v>
                      </c:pt>
                      <c:pt idx="375">
                        <c:v>2.15</c:v>
                      </c:pt>
                      <c:pt idx="376">
                        <c:v>1.94</c:v>
                      </c:pt>
                      <c:pt idx="377">
                        <c:v>1.77</c:v>
                      </c:pt>
                      <c:pt idx="378">
                        <c:v>1.65</c:v>
                      </c:pt>
                      <c:pt idx="379">
                        <c:v>1.47</c:v>
                      </c:pt>
                      <c:pt idx="380">
                        <c:v>1.4</c:v>
                      </c:pt>
                      <c:pt idx="381">
                        <c:v>1.39</c:v>
                      </c:pt>
                      <c:pt idx="382">
                        <c:v>1.3</c:v>
                      </c:pt>
                      <c:pt idx="383">
                        <c:v>1.3</c:v>
                      </c:pt>
                      <c:pt idx="384">
                        <c:v>1.29</c:v>
                      </c:pt>
                      <c:pt idx="385">
                        <c:v>1.3</c:v>
                      </c:pt>
                      <c:pt idx="386">
                        <c:v>1.39</c:v>
                      </c:pt>
                      <c:pt idx="387">
                        <c:v>1.35</c:v>
                      </c:pt>
                      <c:pt idx="388">
                        <c:v>1.28</c:v>
                      </c:pt>
                      <c:pt idx="389">
                        <c:v>1.29</c:v>
                      </c:pt>
                      <c:pt idx="390">
                        <c:v>1.28</c:v>
                      </c:pt>
                      <c:pt idx="391">
                        <c:v>1.28</c:v>
                      </c:pt>
                      <c:pt idx="392">
                        <c:v>1.3</c:v>
                      </c:pt>
                      <c:pt idx="393">
                        <c:v>1.29</c:v>
                      </c:pt>
                      <c:pt idx="394">
                        <c:v>1.28</c:v>
                      </c:pt>
                      <c:pt idx="395">
                        <c:v>1.28</c:v>
                      </c:pt>
                      <c:pt idx="396">
                        <c:v>1.41</c:v>
                      </c:pt>
                      <c:pt idx="397">
                        <c:v>1.37</c:v>
                      </c:pt>
                      <c:pt idx="398">
                        <c:v>1.36</c:v>
                      </c:pt>
                      <c:pt idx="399">
                        <c:v>1.34</c:v>
                      </c:pt>
                      <c:pt idx="400">
                        <c:v>1.39</c:v>
                      </c:pt>
                      <c:pt idx="401">
                        <c:v>1.55</c:v>
                      </c:pt>
                      <c:pt idx="402">
                        <c:v>1.49</c:v>
                      </c:pt>
                      <c:pt idx="403">
                        <c:v>1.54</c:v>
                      </c:pt>
                      <c:pt idx="404">
                        <c:v>1.5</c:v>
                      </c:pt>
                      <c:pt idx="405">
                        <c:v>1.44</c:v>
                      </c:pt>
                      <c:pt idx="406">
                        <c:v>1.38</c:v>
                      </c:pt>
                      <c:pt idx="407">
                        <c:v>1.46</c:v>
                      </c:pt>
                      <c:pt idx="408">
                        <c:v>1.37</c:v>
                      </c:pt>
                      <c:pt idx="409">
                        <c:v>1.34</c:v>
                      </c:pt>
                      <c:pt idx="410">
                        <c:v>1.36</c:v>
                      </c:pt>
                      <c:pt idx="411">
                        <c:v>1.33</c:v>
                      </c:pt>
                      <c:pt idx="412">
                        <c:v>1.29</c:v>
                      </c:pt>
                      <c:pt idx="413">
                        <c:v>1.3</c:v>
                      </c:pt>
                      <c:pt idx="414">
                        <c:v>1.3</c:v>
                      </c:pt>
                      <c:pt idx="415">
                        <c:v>1.28</c:v>
                      </c:pt>
                      <c:pt idx="416">
                        <c:v>1.27</c:v>
                      </c:pt>
                      <c:pt idx="417">
                        <c:v>1.26</c:v>
                      </c:pt>
                      <c:pt idx="418">
                        <c:v>1.24</c:v>
                      </c:pt>
                      <c:pt idx="419">
                        <c:v>1.19</c:v>
                      </c:pt>
                      <c:pt idx="420">
                        <c:v>1.1599999999999999</c:v>
                      </c:pt>
                      <c:pt idx="421">
                        <c:v>1.19</c:v>
                      </c:pt>
                      <c:pt idx="422">
                        <c:v>1.2</c:v>
                      </c:pt>
                      <c:pt idx="423">
                        <c:v>1.2</c:v>
                      </c:pt>
                      <c:pt idx="424">
                        <c:v>1.18</c:v>
                      </c:pt>
                      <c:pt idx="425">
                        <c:v>1.19</c:v>
                      </c:pt>
                      <c:pt idx="426">
                        <c:v>1.18</c:v>
                      </c:pt>
                      <c:pt idx="427">
                        <c:v>1.17</c:v>
                      </c:pt>
                      <c:pt idx="428">
                        <c:v>1.17</c:v>
                      </c:pt>
                      <c:pt idx="429">
                        <c:v>1.17</c:v>
                      </c:pt>
                      <c:pt idx="430">
                        <c:v>1.1599999999999999</c:v>
                      </c:pt>
                      <c:pt idx="431">
                        <c:v>1.1599999999999999</c:v>
                      </c:pt>
                      <c:pt idx="432">
                        <c:v>1.1499999999999999</c:v>
                      </c:pt>
                      <c:pt idx="433">
                        <c:v>1.1399999999999999</c:v>
                      </c:pt>
                      <c:pt idx="434">
                        <c:v>1.1399999999999999</c:v>
                      </c:pt>
                      <c:pt idx="435">
                        <c:v>1.1200000000000001</c:v>
                      </c:pt>
                      <c:pt idx="436">
                        <c:v>1.1200000000000001</c:v>
                      </c:pt>
                      <c:pt idx="437">
                        <c:v>1.1200000000000001</c:v>
                      </c:pt>
                      <c:pt idx="438">
                        <c:v>1.1200000000000001</c:v>
                      </c:pt>
                      <c:pt idx="439">
                        <c:v>1.1100000000000001</c:v>
                      </c:pt>
                      <c:pt idx="440">
                        <c:v>1.1100000000000001</c:v>
                      </c:pt>
                      <c:pt idx="441">
                        <c:v>1.1100000000000001</c:v>
                      </c:pt>
                      <c:pt idx="442">
                        <c:v>1.1100000000000001</c:v>
                      </c:pt>
                      <c:pt idx="443">
                        <c:v>1.1200000000000001</c:v>
                      </c:pt>
                      <c:pt idx="444">
                        <c:v>1.1200000000000001</c:v>
                      </c:pt>
                      <c:pt idx="445">
                        <c:v>1.1100000000000001</c:v>
                      </c:pt>
                      <c:pt idx="446">
                        <c:v>1.1100000000000001</c:v>
                      </c:pt>
                      <c:pt idx="447">
                        <c:v>1.0900000000000001</c:v>
                      </c:pt>
                      <c:pt idx="448">
                        <c:v>1.0900000000000001</c:v>
                      </c:pt>
                      <c:pt idx="449" formatCode="0.00">
                        <c:v>1.0915873</c:v>
                      </c:pt>
                      <c:pt idx="450" formatCode="0.00">
                        <c:v>1.10373016</c:v>
                      </c:pt>
                      <c:pt idx="451" formatCode="0.00">
                        <c:v>1.0903174599999998</c:v>
                      </c:pt>
                      <c:pt idx="452" formatCode="0.00">
                        <c:v>1.0993650799999999</c:v>
                      </c:pt>
                      <c:pt idx="453" formatCode="0.00">
                        <c:v>1.09444444</c:v>
                      </c:pt>
                      <c:pt idx="454" formatCode="0.00">
                        <c:v>1.09642857</c:v>
                      </c:pt>
                      <c:pt idx="455" formatCode="0.00">
                        <c:v>1.09439394</c:v>
                      </c:pt>
                      <c:pt idx="456" formatCode="0.00">
                        <c:v>1.13530303</c:v>
                      </c:pt>
                      <c:pt idx="457" formatCode="0.00">
                        <c:v>1.12863636</c:v>
                      </c:pt>
                      <c:pt idx="458" formatCode="0.00">
                        <c:v>1.1106818199999999</c:v>
                      </c:pt>
                      <c:pt idx="459" formatCode="0.00">
                        <c:v>1.13356061</c:v>
                      </c:pt>
                      <c:pt idx="460" formatCode="0.00">
                        <c:v>1.1105384600000001</c:v>
                      </c:pt>
                      <c:pt idx="461" formatCode="0.00">
                        <c:v>1.1157692300000002</c:v>
                      </c:pt>
                      <c:pt idx="462" formatCode="0.00">
                        <c:v>1.11638462</c:v>
                      </c:pt>
                      <c:pt idx="463" formatCode="0.00">
                        <c:v>1.10915385</c:v>
                      </c:pt>
                      <c:pt idx="464" formatCode="0.00">
                        <c:v>1.1205384599999999</c:v>
                      </c:pt>
                      <c:pt idx="465" formatCode="0.00">
                        <c:v>1.1318461499999999</c:v>
                      </c:pt>
                      <c:pt idx="466" formatCode="0.00">
                        <c:v>1.11701538</c:v>
                      </c:pt>
                      <c:pt idx="467" formatCode="0.00">
                        <c:v>1.10481538</c:v>
                      </c:pt>
                      <c:pt idx="468" formatCode="0.00">
                        <c:v>1.09633333</c:v>
                      </c:pt>
                      <c:pt idx="469" formatCode="0.00">
                        <c:v>1.0938939400000001</c:v>
                      </c:pt>
                      <c:pt idx="470" formatCode="0.00">
                        <c:v>1.0737121199999999</c:v>
                      </c:pt>
                      <c:pt idx="471" formatCode="0.00">
                        <c:v>1.0713030300000002</c:v>
                      </c:pt>
                      <c:pt idx="472" formatCode="0.00">
                        <c:v>1.06033333</c:v>
                      </c:pt>
                      <c:pt idx="473" formatCode="0.00">
                        <c:v>1.0403333299999999</c:v>
                      </c:pt>
                      <c:pt idx="474" formatCode="0.00">
                        <c:v>1.03398485</c:v>
                      </c:pt>
                      <c:pt idx="475" formatCode="0.00">
                        <c:v>1.02209091</c:v>
                      </c:pt>
                      <c:pt idx="476" formatCode="0.00">
                        <c:v>1.0331515200000001</c:v>
                      </c:pt>
                      <c:pt idx="477" formatCode="0.00">
                        <c:v>1.0485302999999999</c:v>
                      </c:pt>
                      <c:pt idx="478" formatCode="0.00">
                        <c:v>1.04874242</c:v>
                      </c:pt>
                      <c:pt idx="479" formatCode="0.00">
                        <c:v>1.0502727300000001</c:v>
                      </c:pt>
                      <c:pt idx="480" formatCode="0.00">
                        <c:v>1.0420447799999999</c:v>
                      </c:pt>
                      <c:pt idx="481" formatCode="0.00">
                        <c:v>1.0330597000000001</c:v>
                      </c:pt>
                      <c:pt idx="482" formatCode="0.00">
                        <c:v>1.0713880599999999</c:v>
                      </c:pt>
                      <c:pt idx="483" formatCode="0.00">
                        <c:v>1.06710448</c:v>
                      </c:pt>
                      <c:pt idx="484" formatCode="0.00">
                        <c:v>1.06264179</c:v>
                      </c:pt>
                      <c:pt idx="485" formatCode="0.00">
                        <c:v>1.0663432800000001</c:v>
                      </c:pt>
                      <c:pt idx="486" formatCode="0.00">
                        <c:v>1.0538507500000001</c:v>
                      </c:pt>
                      <c:pt idx="487" formatCode="0.00">
                        <c:v>1.05728358</c:v>
                      </c:pt>
                      <c:pt idx="488" formatCode="0.00">
                        <c:v>1.0358507499999998</c:v>
                      </c:pt>
                      <c:pt idx="489" formatCode="0.00">
                        <c:v>1.02925373</c:v>
                      </c:pt>
                      <c:pt idx="490" formatCode="0.00">
                        <c:v>1.0307424199999999</c:v>
                      </c:pt>
                      <c:pt idx="491" formatCode="0.00">
                        <c:v>1.02804348</c:v>
                      </c:pt>
                      <c:pt idx="492" formatCode="0.00">
                        <c:v>1.0243913</c:v>
                      </c:pt>
                      <c:pt idx="493" formatCode="0.00">
                        <c:v>1.04847826</c:v>
                      </c:pt>
                      <c:pt idx="494" formatCode="0.00">
                        <c:v>1.03749275</c:v>
                      </c:pt>
                      <c:pt idx="495" formatCode="0.00">
                        <c:v>1.03643478</c:v>
                      </c:pt>
                      <c:pt idx="496" formatCode="0.00">
                        <c:v>1.0355217400000001</c:v>
                      </c:pt>
                      <c:pt idx="497" formatCode="0.00">
                        <c:v>1.0352029</c:v>
                      </c:pt>
                      <c:pt idx="498" formatCode="0.00">
                        <c:v>1.0267246400000001</c:v>
                      </c:pt>
                      <c:pt idx="499" formatCode="0.00">
                        <c:v>1.02128986</c:v>
                      </c:pt>
                      <c:pt idx="500" formatCode="0.00">
                        <c:v>1.0342029000000001</c:v>
                      </c:pt>
                      <c:pt idx="501" formatCode="0.00">
                        <c:v>1.06033333</c:v>
                      </c:pt>
                      <c:pt idx="502" formatCode="0.00">
                        <c:v>1.03549275</c:v>
                      </c:pt>
                      <c:pt idx="503" formatCode="0.00">
                        <c:v>1.0497571400000001</c:v>
                      </c:pt>
                      <c:pt idx="504" formatCode="0.00">
                        <c:v>1.09854286</c:v>
                      </c:pt>
                      <c:pt idx="505" formatCode="0.00">
                        <c:v>1.1748857099999999</c:v>
                      </c:pt>
                      <c:pt idx="506" formatCode="0.00">
                        <c:v>1.43144928</c:v>
                      </c:pt>
                      <c:pt idx="507" formatCode="0.00">
                        <c:v>1.66653623</c:v>
                      </c:pt>
                      <c:pt idx="508" formatCode="0.00">
                        <c:v>1.6961739100000002</c:v>
                      </c:pt>
                      <c:pt idx="509" formatCode="0.00">
                        <c:v>2.1992173899999998</c:v>
                      </c:pt>
                      <c:pt idx="510" formatCode="0.00">
                        <c:v>1.8628088199999999</c:v>
                      </c:pt>
                      <c:pt idx="511" formatCode="0.00">
                        <c:v>2.3337768099999998</c:v>
                      </c:pt>
                      <c:pt idx="512" formatCode="0.00">
                        <c:v>2.73225652</c:v>
                      </c:pt>
                      <c:pt idx="513" formatCode="0.00">
                        <c:v>2.5710463799999999</c:v>
                      </c:pt>
                    </c:numCache>
                  </c:numRef>
                </c:val>
                <c:smooth val="0"/>
                <c:extLst>
                  <c:ext xmlns:c16="http://schemas.microsoft.com/office/drawing/2014/chart" uri="{C3380CC4-5D6E-409C-BE32-E72D297353CC}">
                    <c16:uniqueId val="{00000006-2C3B-424C-AAF7-395876499F9B}"/>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'[Basisfile Zinsen.xlsx]Zinsreihen'!$F$1</c15:sqref>
                        </c15:formulaRef>
                      </c:ext>
                    </c:extLst>
                    <c:strCache>
                      <c:ptCount val="1"/>
                      <c:pt idx="0">
                        <c:v>Geldmarkt Hypotheken, 3 Jahre Rahmen, CHF</c:v>
                      </c:pt>
                    </c:strCache>
                  </c:strRef>
                </c:tx>
                <c:spPr>
                  <a:ln w="15875" cap="rnd">
                    <a:solidFill>
                      <a:schemeClr val="accent5"/>
                    </a:solidFill>
                    <a:round/>
                  </a:ln>
                  <a:effectLst/>
                </c:spPr>
                <c:marker>
                  <c:symbol val="none"/>
                </c:marker>
                <c:cat>
                  <c:strRef>
                    <c:extLst xmlns:c15="http://schemas.microsoft.com/office/drawing/2012/chart">
                      <c:ext xmlns:c15="http://schemas.microsoft.com/office/drawing/2012/chart" uri="{02D57815-91ED-43cb-92C2-25804820EDAC}">
                        <c15:formulaRef>
                          <c15:sqref>'[Basisfile Zinsen.xlsx]Zinsreihen'!$A$458:$A$573</c15:sqref>
                        </c15:formulaRef>
                      </c:ext>
                    </c:extLst>
                    <c:strCache>
                      <c:ptCount val="80"/>
                      <c:pt idx="0">
                        <c:v>2018-01</c:v>
                      </c:pt>
                      <c:pt idx="1">
                        <c:v>2018-02</c:v>
                      </c:pt>
                      <c:pt idx="2">
                        <c:v>2018-03</c:v>
                      </c:pt>
                      <c:pt idx="3">
                        <c:v>2018-04</c:v>
                      </c:pt>
                      <c:pt idx="4">
                        <c:v>2018-05</c:v>
                      </c:pt>
                      <c:pt idx="5">
                        <c:v>2018-06</c:v>
                      </c:pt>
                      <c:pt idx="6">
                        <c:v>2018-07</c:v>
                      </c:pt>
                      <c:pt idx="7">
                        <c:v>2018-08</c:v>
                      </c:pt>
                      <c:pt idx="8">
                        <c:v>2018-09</c:v>
                      </c:pt>
                      <c:pt idx="9">
                        <c:v>2018-10</c:v>
                      </c:pt>
                      <c:pt idx="10">
                        <c:v>2018-11</c:v>
                      </c:pt>
                      <c:pt idx="11">
                        <c:v>2018-12</c:v>
                      </c:pt>
                      <c:pt idx="12">
                        <c:v>2019-01</c:v>
                      </c:pt>
                      <c:pt idx="13">
                        <c:v>2019-02</c:v>
                      </c:pt>
                      <c:pt idx="14">
                        <c:v>2019-03</c:v>
                      </c:pt>
                      <c:pt idx="15">
                        <c:v>2019-04</c:v>
                      </c:pt>
                      <c:pt idx="16">
                        <c:v>2019-05</c:v>
                      </c:pt>
                      <c:pt idx="17">
                        <c:v>2019-06</c:v>
                      </c:pt>
                      <c:pt idx="18">
                        <c:v>2019-07</c:v>
                      </c:pt>
                      <c:pt idx="19">
                        <c:v>2019-08</c:v>
                      </c:pt>
                      <c:pt idx="20">
                        <c:v>2019-09</c:v>
                      </c:pt>
                      <c:pt idx="21">
                        <c:v>2019-10</c:v>
                      </c:pt>
                      <c:pt idx="22">
                        <c:v>2019-11</c:v>
                      </c:pt>
                      <c:pt idx="23">
                        <c:v>2019-12</c:v>
                      </c:pt>
                      <c:pt idx="24">
                        <c:v>2020-01</c:v>
                      </c:pt>
                      <c:pt idx="25">
                        <c:v>2020-02</c:v>
                      </c:pt>
                      <c:pt idx="26">
                        <c:v>2020-03</c:v>
                      </c:pt>
                      <c:pt idx="27">
                        <c:v>2020-04</c:v>
                      </c:pt>
                      <c:pt idx="28">
                        <c:v>2020-05</c:v>
                      </c:pt>
                      <c:pt idx="29">
                        <c:v>2020-06</c:v>
                      </c:pt>
                      <c:pt idx="30">
                        <c:v>2020-07</c:v>
                      </c:pt>
                      <c:pt idx="31">
                        <c:v>2020-08</c:v>
                      </c:pt>
                      <c:pt idx="32">
                        <c:v>2020-09</c:v>
                      </c:pt>
                      <c:pt idx="33">
                        <c:v>2020-10</c:v>
                      </c:pt>
                      <c:pt idx="34">
                        <c:v>2020-11</c:v>
                      </c:pt>
                      <c:pt idx="35">
                        <c:v>2020-12</c:v>
                      </c:pt>
                      <c:pt idx="36">
                        <c:v>2021-01</c:v>
                      </c:pt>
                      <c:pt idx="37">
                        <c:v>2021-02</c:v>
                      </c:pt>
                      <c:pt idx="38">
                        <c:v>2021-03</c:v>
                      </c:pt>
                      <c:pt idx="39">
                        <c:v>2021-04</c:v>
                      </c:pt>
                      <c:pt idx="40">
                        <c:v>2021-05</c:v>
                      </c:pt>
                      <c:pt idx="41">
                        <c:v>2021-06</c:v>
                      </c:pt>
                      <c:pt idx="42">
                        <c:v>2021-07</c:v>
                      </c:pt>
                      <c:pt idx="43">
                        <c:v>2021-08</c:v>
                      </c:pt>
                      <c:pt idx="44">
                        <c:v>2021-09</c:v>
                      </c:pt>
                      <c:pt idx="45">
                        <c:v>2021-10</c:v>
                      </c:pt>
                      <c:pt idx="46">
                        <c:v>2021-11</c:v>
                      </c:pt>
                      <c:pt idx="47">
                        <c:v>2021-12</c:v>
                      </c:pt>
                      <c:pt idx="48">
                        <c:v>2022-01</c:v>
                      </c:pt>
                      <c:pt idx="49">
                        <c:v>2022-02</c:v>
                      </c:pt>
                      <c:pt idx="50">
                        <c:v>2022-03</c:v>
                      </c:pt>
                      <c:pt idx="51">
                        <c:v>2022-04</c:v>
                      </c:pt>
                      <c:pt idx="52">
                        <c:v>2022-05</c:v>
                      </c:pt>
                      <c:pt idx="53">
                        <c:v>2022-06</c:v>
                      </c:pt>
                      <c:pt idx="54">
                        <c:v>2022-07</c:v>
                      </c:pt>
                      <c:pt idx="55">
                        <c:v>2022-08</c:v>
                      </c:pt>
                      <c:pt idx="56">
                        <c:v>2022-09</c:v>
                      </c:pt>
                      <c:pt idx="57">
                        <c:v>2022-10</c:v>
                      </c:pt>
                      <c:pt idx="58">
                        <c:v>2022-11</c:v>
                      </c:pt>
                      <c:pt idx="59">
                        <c:v>2022-12</c:v>
                      </c:pt>
                      <c:pt idx="60">
                        <c:v>2023-01</c:v>
                      </c:pt>
                      <c:pt idx="61">
                        <c:v>2023-02</c:v>
                      </c:pt>
                      <c:pt idx="62">
                        <c:v>2023-03</c:v>
                      </c:pt>
                      <c:pt idx="63">
                        <c:v>2023-04</c:v>
                      </c:pt>
                      <c:pt idx="64">
                        <c:v>2023-05</c:v>
                      </c:pt>
                      <c:pt idx="65">
                        <c:v>2023-06</c:v>
                      </c:pt>
                      <c:pt idx="66">
                        <c:v>2023-07</c:v>
                      </c:pt>
                      <c:pt idx="67">
                        <c:v>2023-08</c:v>
                      </c:pt>
                      <c:pt idx="68">
                        <c:v>2023-09</c:v>
                      </c:pt>
                      <c:pt idx="69">
                        <c:v>2023-10</c:v>
                      </c:pt>
                      <c:pt idx="70">
                        <c:v>2023-11</c:v>
                      </c:pt>
                      <c:pt idx="71">
                        <c:v>2023-12</c:v>
                      </c:pt>
                      <c:pt idx="72">
                        <c:v>2024-01</c:v>
                      </c:pt>
                      <c:pt idx="73">
                        <c:v>2024-02</c:v>
                      </c:pt>
                      <c:pt idx="74">
                        <c:v>2024-03</c:v>
                      </c:pt>
                      <c:pt idx="75">
                        <c:v>2024-04</c:v>
                      </c:pt>
                      <c:pt idx="76">
                        <c:v>2024-05</c:v>
                      </c:pt>
                      <c:pt idx="77">
                        <c:v>2024-06</c:v>
                      </c:pt>
                      <c:pt idx="78">
                        <c:v>2024-07</c:v>
                      </c:pt>
                      <c:pt idx="79">
                        <c:v>2024-08</c:v>
                      </c:pt>
                    </c:strCache>
                  </c:strRef>
                </c:cat>
                <c:val>
                  <c:numRef>
                    <c:extLst xmlns:c15="http://schemas.microsoft.com/office/drawing/2012/chart">
                      <c:ext xmlns:c15="http://schemas.microsoft.com/office/drawing/2012/chart" uri="{02D57815-91ED-43cb-92C2-25804820EDAC}">
                        <c15:formulaRef>
                          <c15:sqref>'[Basisfile Zinsen.xlsx]Zinsreihen'!$F$374:$F$551</c15:sqref>
                        </c15:formulaRef>
                      </c:ext>
                    </c:extLst>
                    <c:numCache>
                      <c:formatCode>General</c:formatCode>
                      <c:ptCount val="142"/>
                      <c:pt idx="0">
                        <c:v>1.24</c:v>
                      </c:pt>
                      <c:pt idx="1">
                        <c:v>1.23</c:v>
                      </c:pt>
                      <c:pt idx="2">
                        <c:v>1.24</c:v>
                      </c:pt>
                      <c:pt idx="3">
                        <c:v>1.25</c:v>
                      </c:pt>
                      <c:pt idx="4">
                        <c:v>1.26</c:v>
                      </c:pt>
                      <c:pt idx="5">
                        <c:v>1.27</c:v>
                      </c:pt>
                      <c:pt idx="6">
                        <c:v>1.27</c:v>
                      </c:pt>
                      <c:pt idx="7">
                        <c:v>1.1499999999999999</c:v>
                      </c:pt>
                      <c:pt idx="8">
                        <c:v>1.1499999999999999</c:v>
                      </c:pt>
                      <c:pt idx="9">
                        <c:v>1.1599999999999999</c:v>
                      </c:pt>
                      <c:pt idx="10">
                        <c:v>1.17</c:v>
                      </c:pt>
                      <c:pt idx="11">
                        <c:v>1.17</c:v>
                      </c:pt>
                      <c:pt idx="12">
                        <c:v>1.18</c:v>
                      </c:pt>
                      <c:pt idx="13">
                        <c:v>1.2</c:v>
                      </c:pt>
                      <c:pt idx="14">
                        <c:v>1.22</c:v>
                      </c:pt>
                      <c:pt idx="15">
                        <c:v>1.22</c:v>
                      </c:pt>
                      <c:pt idx="16">
                        <c:v>1.21</c:v>
                      </c:pt>
                      <c:pt idx="17">
                        <c:v>1.21</c:v>
                      </c:pt>
                      <c:pt idx="18">
                        <c:v>1.2</c:v>
                      </c:pt>
                      <c:pt idx="19">
                        <c:v>1.18</c:v>
                      </c:pt>
                      <c:pt idx="20">
                        <c:v>1.17</c:v>
                      </c:pt>
                      <c:pt idx="21">
                        <c:v>1.17</c:v>
                      </c:pt>
                      <c:pt idx="22">
                        <c:v>1.1599999999999999</c:v>
                      </c:pt>
                      <c:pt idx="23">
                        <c:v>1.1499999999999999</c:v>
                      </c:pt>
                      <c:pt idx="24">
                        <c:v>1.1599999999999999</c:v>
                      </c:pt>
                      <c:pt idx="25">
                        <c:v>1.1599999999999999</c:v>
                      </c:pt>
                      <c:pt idx="26">
                        <c:v>1.17</c:v>
                      </c:pt>
                      <c:pt idx="27">
                        <c:v>1.17</c:v>
                      </c:pt>
                      <c:pt idx="28">
                        <c:v>1.17</c:v>
                      </c:pt>
                      <c:pt idx="29">
                        <c:v>1.17</c:v>
                      </c:pt>
                      <c:pt idx="30">
                        <c:v>1.17</c:v>
                      </c:pt>
                      <c:pt idx="31">
                        <c:v>1.17</c:v>
                      </c:pt>
                      <c:pt idx="32">
                        <c:v>1.17</c:v>
                      </c:pt>
                      <c:pt idx="33">
                        <c:v>1.17</c:v>
                      </c:pt>
                      <c:pt idx="34">
                        <c:v>1.17</c:v>
                      </c:pt>
                      <c:pt idx="35">
                        <c:v>1.17</c:v>
                      </c:pt>
                      <c:pt idx="36">
                        <c:v>1.17</c:v>
                      </c:pt>
                      <c:pt idx="37">
                        <c:v>1.17</c:v>
                      </c:pt>
                      <c:pt idx="38">
                        <c:v>1.17</c:v>
                      </c:pt>
                      <c:pt idx="39">
                        <c:v>1.17</c:v>
                      </c:pt>
                      <c:pt idx="40">
                        <c:v>1.1599999999999999</c:v>
                      </c:pt>
                      <c:pt idx="41">
                        <c:v>1.1499999999999999</c:v>
                      </c:pt>
                      <c:pt idx="42">
                        <c:v>1.17</c:v>
                      </c:pt>
                      <c:pt idx="43">
                        <c:v>1.18</c:v>
                      </c:pt>
                      <c:pt idx="44">
                        <c:v>1.17</c:v>
                      </c:pt>
                      <c:pt idx="45">
                        <c:v>1.18</c:v>
                      </c:pt>
                      <c:pt idx="46">
                        <c:v>1.17</c:v>
                      </c:pt>
                      <c:pt idx="47">
                        <c:v>1.1599999999999999</c:v>
                      </c:pt>
                      <c:pt idx="48">
                        <c:v>1.1299999999999999</c:v>
                      </c:pt>
                      <c:pt idx="49">
                        <c:v>1.1399999999999999</c:v>
                      </c:pt>
                      <c:pt idx="50">
                        <c:v>1.1299999999999999</c:v>
                      </c:pt>
                      <c:pt idx="51">
                        <c:v>1.1299999999999999</c:v>
                      </c:pt>
                      <c:pt idx="52">
                        <c:v>1.1499999999999999</c:v>
                      </c:pt>
                      <c:pt idx="53">
                        <c:v>1.1499999999999999</c:v>
                      </c:pt>
                      <c:pt idx="54">
                        <c:v>1.1399999999999999</c:v>
                      </c:pt>
                      <c:pt idx="55">
                        <c:v>1.1399999999999999</c:v>
                      </c:pt>
                      <c:pt idx="56">
                        <c:v>1.1399999999999999</c:v>
                      </c:pt>
                      <c:pt idx="57">
                        <c:v>1.1299999999999999</c:v>
                      </c:pt>
                      <c:pt idx="58">
                        <c:v>1.1200000000000001</c:v>
                      </c:pt>
                      <c:pt idx="59">
                        <c:v>1.08</c:v>
                      </c:pt>
                      <c:pt idx="60">
                        <c:v>1.08</c:v>
                      </c:pt>
                      <c:pt idx="61">
                        <c:v>1.07</c:v>
                      </c:pt>
                      <c:pt idx="62">
                        <c:v>1.07</c:v>
                      </c:pt>
                      <c:pt idx="63">
                        <c:v>1.07</c:v>
                      </c:pt>
                      <c:pt idx="64">
                        <c:v>1.06</c:v>
                      </c:pt>
                      <c:pt idx="65">
                        <c:v>1.06</c:v>
                      </c:pt>
                      <c:pt idx="66">
                        <c:v>1.05</c:v>
                      </c:pt>
                      <c:pt idx="67">
                        <c:v>1.05</c:v>
                      </c:pt>
                      <c:pt idx="68">
                        <c:v>1.04</c:v>
                      </c:pt>
                      <c:pt idx="69">
                        <c:v>1.04</c:v>
                      </c:pt>
                      <c:pt idx="70">
                        <c:v>1.04</c:v>
                      </c:pt>
                      <c:pt idx="71">
                        <c:v>1.05</c:v>
                      </c:pt>
                      <c:pt idx="72">
                        <c:v>1.03</c:v>
                      </c:pt>
                      <c:pt idx="73">
                        <c:v>1.03</c:v>
                      </c:pt>
                      <c:pt idx="74">
                        <c:v>1.04</c:v>
                      </c:pt>
                      <c:pt idx="75">
                        <c:v>1.03</c:v>
                      </c:pt>
                      <c:pt idx="76">
                        <c:v>1.03</c:v>
                      </c:pt>
                      <c:pt idx="77" formatCode="0.00">
                        <c:v>1.0402631600000001</c:v>
                      </c:pt>
                      <c:pt idx="78" formatCode="0.00">
                        <c:v>1.0396052600000001</c:v>
                      </c:pt>
                      <c:pt idx="79" formatCode="0.00">
                        <c:v>1.0385526299999999</c:v>
                      </c:pt>
                      <c:pt idx="80" formatCode="0.00">
                        <c:v>1.0390789500000002</c:v>
                      </c:pt>
                      <c:pt idx="81" formatCode="0.00">
                        <c:v>1.0385526299999999</c:v>
                      </c:pt>
                      <c:pt idx="82" formatCode="0.00">
                        <c:v>1.0380263199999999</c:v>
                      </c:pt>
                      <c:pt idx="83" formatCode="0.00">
                        <c:v>1.0375641</c:v>
                      </c:pt>
                      <c:pt idx="84" formatCode="0.00">
                        <c:v>1.03934211</c:v>
                      </c:pt>
                      <c:pt idx="85" formatCode="0.00">
                        <c:v>1.03789474</c:v>
                      </c:pt>
                      <c:pt idx="86" formatCode="0.00">
                        <c:v>1.0481578899999999</c:v>
                      </c:pt>
                      <c:pt idx="87" formatCode="0.00">
                        <c:v>1.0502631599999999</c:v>
                      </c:pt>
                      <c:pt idx="88" formatCode="0.00">
                        <c:v>1.0502631599999999</c:v>
                      </c:pt>
                      <c:pt idx="89" formatCode="0.00">
                        <c:v>1.05039474</c:v>
                      </c:pt>
                      <c:pt idx="90" formatCode="0.00">
                        <c:v>1.0449999999999999</c:v>
                      </c:pt>
                      <c:pt idx="91" formatCode="0.00">
                        <c:v>1.04051282</c:v>
                      </c:pt>
                      <c:pt idx="92" formatCode="0.00">
                        <c:v>1.04051282</c:v>
                      </c:pt>
                      <c:pt idx="93" formatCode="0.00">
                        <c:v>1.04038462</c:v>
                      </c:pt>
                      <c:pt idx="94" formatCode="0.00">
                        <c:v>1.0397435900000001</c:v>
                      </c:pt>
                      <c:pt idx="95" formatCode="0.00">
                        <c:v>1.0449999999999999</c:v>
                      </c:pt>
                      <c:pt idx="96" formatCode="0.00">
                        <c:v>1.03222222</c:v>
                      </c:pt>
                      <c:pt idx="97" formatCode="0.00">
                        <c:v>1.0293055600000001</c:v>
                      </c:pt>
                      <c:pt idx="98" formatCode="0.00">
                        <c:v>1.0238888900000001</c:v>
                      </c:pt>
                      <c:pt idx="99" formatCode="0.00">
                        <c:v>1.0183333299999999</c:v>
                      </c:pt>
                      <c:pt idx="100" formatCode="0.00">
                        <c:v>1.01416667</c:v>
                      </c:pt>
                      <c:pt idx="101" formatCode="0.00">
                        <c:v>1.00606061</c:v>
                      </c:pt>
                      <c:pt idx="102" formatCode="0.00">
                        <c:v>0.99848485000000009</c:v>
                      </c:pt>
                      <c:pt idx="103" formatCode="0.00">
                        <c:v>0.99848485000000009</c:v>
                      </c:pt>
                      <c:pt idx="104" formatCode="0.00">
                        <c:v>0.99712120999999998</c:v>
                      </c:pt>
                      <c:pt idx="105" formatCode="0.00">
                        <c:v>0.99484848000000003</c:v>
                      </c:pt>
                      <c:pt idx="106" formatCode="0.00">
                        <c:v>0.99803029999999993</c:v>
                      </c:pt>
                      <c:pt idx="107" formatCode="0.00">
                        <c:v>0.99031250000000004</c:v>
                      </c:pt>
                      <c:pt idx="108" formatCode="0.00">
                        <c:v>1.00015152</c:v>
                      </c:pt>
                      <c:pt idx="109" formatCode="0.00">
                        <c:v>0.99312500000000004</c:v>
                      </c:pt>
                      <c:pt idx="110" formatCode="0.00">
                        <c:v>1.0003124999999999</c:v>
                      </c:pt>
                      <c:pt idx="111" formatCode="0.00">
                        <c:v>1.0090322599999999</c:v>
                      </c:pt>
                      <c:pt idx="112" formatCode="0.00">
                        <c:v>1.0009999999999999</c:v>
                      </c:pt>
                      <c:pt idx="113" formatCode="0.00">
                        <c:v>0.99551723999999997</c:v>
                      </c:pt>
                      <c:pt idx="114" formatCode="0.00">
                        <c:v>0.99137931000000001</c:v>
                      </c:pt>
                      <c:pt idx="115" formatCode="0.00">
                        <c:v>0.98683333000000006</c:v>
                      </c:pt>
                      <c:pt idx="116" formatCode="0.00">
                        <c:v>0.98065216999999993</c:v>
                      </c:pt>
                      <c:pt idx="117" formatCode="0.00">
                        <c:v>0.97954545000000004</c:v>
                      </c:pt>
                      <c:pt idx="118" formatCode="0.00">
                        <c:v>0.96289474000000008</c:v>
                      </c:pt>
                      <c:pt idx="119" formatCode="0.00">
                        <c:v>0.96055555999999997</c:v>
                      </c:pt>
                      <c:pt idx="120" formatCode="0.00">
                        <c:v>1.0012000000000001</c:v>
                      </c:pt>
                      <c:pt idx="121" formatCode="0.00">
                        <c:v>0.99884614999999999</c:v>
                      </c:pt>
                      <c:pt idx="122" formatCode="0.00">
                        <c:v>0.99068965999999992</c:v>
                      </c:pt>
                      <c:pt idx="123" formatCode="0.00">
                        <c:v>0.97687499999999994</c:v>
                      </c:pt>
                      <c:pt idx="124" formatCode="0.00">
                        <c:v>0.97687499999999994</c:v>
                      </c:pt>
                      <c:pt idx="125" formatCode="0.00">
                        <c:v>0.97499999999999998</c:v>
                      </c:pt>
                      <c:pt idx="126" formatCode="0.00">
                        <c:v>0.97152777999999995</c:v>
                      </c:pt>
                      <c:pt idx="127" formatCode="0.00">
                        <c:v>0.96763888999999992</c:v>
                      </c:pt>
                      <c:pt idx="128" formatCode="0.00">
                        <c:v>0.96932432000000002</c:v>
                      </c:pt>
                      <c:pt idx="129" formatCode="0.00">
                        <c:v>0.96418918999999992</c:v>
                      </c:pt>
                      <c:pt idx="130" formatCode="0.00">
                        <c:v>0.96756757000000004</c:v>
                      </c:pt>
                      <c:pt idx="131" formatCode="0.00">
                        <c:v>0.96960525999999991</c:v>
                      </c:pt>
                      <c:pt idx="132" formatCode="0.00">
                        <c:v>0.97473683999999994</c:v>
                      </c:pt>
                      <c:pt idx="133" formatCode="0.00">
                        <c:v>0.97289473999999998</c:v>
                      </c:pt>
                      <c:pt idx="134" formatCode="0.00">
                        <c:v>0.97197367999999995</c:v>
                      </c:pt>
                      <c:pt idx="135" formatCode="0.00">
                        <c:v>0.98289473999999999</c:v>
                      </c:pt>
                      <c:pt idx="136" formatCode="0.00">
                        <c:v>0.99052632000000007</c:v>
                      </c:pt>
                      <c:pt idx="137" formatCode="0.00">
                        <c:v>1.0047368421052629</c:v>
                      </c:pt>
                      <c:pt idx="138" formatCode="0.00">
                        <c:v>1.01054054</c:v>
                      </c:pt>
                      <c:pt idx="139" formatCode="0.00">
                        <c:v>1.01621622</c:v>
                      </c:pt>
                      <c:pt idx="140" formatCode="0.00">
                        <c:v>1.19</c:v>
                      </c:pt>
                      <c:pt idx="141" formatCode="0.00">
                        <c:v>1.29</c:v>
                      </c:pt>
                    </c:numCache>
                  </c:numRef>
                </c:val>
                <c:smooth val="0"/>
                <c:extLst xmlns:c15="http://schemas.microsoft.com/office/drawing/2012/chart">
                  <c:ext xmlns:c16="http://schemas.microsoft.com/office/drawing/2014/chart" uri="{C3380CC4-5D6E-409C-BE32-E72D297353CC}">
                    <c16:uniqueId val="{00000007-2C3B-424C-AAF7-395876499F9B}"/>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'[Basisfile Zinsen.xlsx]Zinsreihen'!$H$1</c15:sqref>
                        </c15:formulaRef>
                      </c:ext>
                    </c:extLst>
                    <c:strCache>
                      <c:ptCount val="1"/>
                      <c:pt idx="0">
                        <c:v>Hypotheken - Mit Bindung an Geldmarktzinssätze - Mit Bindung an den SARON-Zinssatz - Laufzeit in Jahren - Unbefristet (vor 2021 LIBOR)</c:v>
                      </c:pt>
                    </c:strCache>
                  </c:strRef>
                </c:tx>
                <c:spPr>
                  <a:ln w="15875" cap="rnd">
                    <a:solidFill>
                      <a:schemeClr val="accent1">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'[Basisfile Zinsen.xlsx]Zinsreihen'!$A$458:$A$573</c15:sqref>
                        </c15:formulaRef>
                      </c:ext>
                    </c:extLst>
                    <c:strCache>
                      <c:ptCount val="80"/>
                      <c:pt idx="0">
                        <c:v>2018-01</c:v>
                      </c:pt>
                      <c:pt idx="1">
                        <c:v>2018-02</c:v>
                      </c:pt>
                      <c:pt idx="2">
                        <c:v>2018-03</c:v>
                      </c:pt>
                      <c:pt idx="3">
                        <c:v>2018-04</c:v>
                      </c:pt>
                      <c:pt idx="4">
                        <c:v>2018-05</c:v>
                      </c:pt>
                      <c:pt idx="5">
                        <c:v>2018-06</c:v>
                      </c:pt>
                      <c:pt idx="6">
                        <c:v>2018-07</c:v>
                      </c:pt>
                      <c:pt idx="7">
                        <c:v>2018-08</c:v>
                      </c:pt>
                      <c:pt idx="8">
                        <c:v>2018-09</c:v>
                      </c:pt>
                      <c:pt idx="9">
                        <c:v>2018-10</c:v>
                      </c:pt>
                      <c:pt idx="10">
                        <c:v>2018-11</c:v>
                      </c:pt>
                      <c:pt idx="11">
                        <c:v>2018-12</c:v>
                      </c:pt>
                      <c:pt idx="12">
                        <c:v>2019-01</c:v>
                      </c:pt>
                      <c:pt idx="13">
                        <c:v>2019-02</c:v>
                      </c:pt>
                      <c:pt idx="14">
                        <c:v>2019-03</c:v>
                      </c:pt>
                      <c:pt idx="15">
                        <c:v>2019-04</c:v>
                      </c:pt>
                      <c:pt idx="16">
                        <c:v>2019-05</c:v>
                      </c:pt>
                      <c:pt idx="17">
                        <c:v>2019-06</c:v>
                      </c:pt>
                      <c:pt idx="18">
                        <c:v>2019-07</c:v>
                      </c:pt>
                      <c:pt idx="19">
                        <c:v>2019-08</c:v>
                      </c:pt>
                      <c:pt idx="20">
                        <c:v>2019-09</c:v>
                      </c:pt>
                      <c:pt idx="21">
                        <c:v>2019-10</c:v>
                      </c:pt>
                      <c:pt idx="22">
                        <c:v>2019-11</c:v>
                      </c:pt>
                      <c:pt idx="23">
                        <c:v>2019-12</c:v>
                      </c:pt>
                      <c:pt idx="24">
                        <c:v>2020-01</c:v>
                      </c:pt>
                      <c:pt idx="25">
                        <c:v>2020-02</c:v>
                      </c:pt>
                      <c:pt idx="26">
                        <c:v>2020-03</c:v>
                      </c:pt>
                      <c:pt idx="27">
                        <c:v>2020-04</c:v>
                      </c:pt>
                      <c:pt idx="28">
                        <c:v>2020-05</c:v>
                      </c:pt>
                      <c:pt idx="29">
                        <c:v>2020-06</c:v>
                      </c:pt>
                      <c:pt idx="30">
                        <c:v>2020-07</c:v>
                      </c:pt>
                      <c:pt idx="31">
                        <c:v>2020-08</c:v>
                      </c:pt>
                      <c:pt idx="32">
                        <c:v>2020-09</c:v>
                      </c:pt>
                      <c:pt idx="33">
                        <c:v>2020-10</c:v>
                      </c:pt>
                      <c:pt idx="34">
                        <c:v>2020-11</c:v>
                      </c:pt>
                      <c:pt idx="35">
                        <c:v>2020-12</c:v>
                      </c:pt>
                      <c:pt idx="36">
                        <c:v>2021-01</c:v>
                      </c:pt>
                      <c:pt idx="37">
                        <c:v>2021-02</c:v>
                      </c:pt>
                      <c:pt idx="38">
                        <c:v>2021-03</c:v>
                      </c:pt>
                      <c:pt idx="39">
                        <c:v>2021-04</c:v>
                      </c:pt>
                      <c:pt idx="40">
                        <c:v>2021-05</c:v>
                      </c:pt>
                      <c:pt idx="41">
                        <c:v>2021-06</c:v>
                      </c:pt>
                      <c:pt idx="42">
                        <c:v>2021-07</c:v>
                      </c:pt>
                      <c:pt idx="43">
                        <c:v>2021-08</c:v>
                      </c:pt>
                      <c:pt idx="44">
                        <c:v>2021-09</c:v>
                      </c:pt>
                      <c:pt idx="45">
                        <c:v>2021-10</c:v>
                      </c:pt>
                      <c:pt idx="46">
                        <c:v>2021-11</c:v>
                      </c:pt>
                      <c:pt idx="47">
                        <c:v>2021-12</c:v>
                      </c:pt>
                      <c:pt idx="48">
                        <c:v>2022-01</c:v>
                      </c:pt>
                      <c:pt idx="49">
                        <c:v>2022-02</c:v>
                      </c:pt>
                      <c:pt idx="50">
                        <c:v>2022-03</c:v>
                      </c:pt>
                      <c:pt idx="51">
                        <c:v>2022-04</c:v>
                      </c:pt>
                      <c:pt idx="52">
                        <c:v>2022-05</c:v>
                      </c:pt>
                      <c:pt idx="53">
                        <c:v>2022-06</c:v>
                      </c:pt>
                      <c:pt idx="54">
                        <c:v>2022-07</c:v>
                      </c:pt>
                      <c:pt idx="55">
                        <c:v>2022-08</c:v>
                      </c:pt>
                      <c:pt idx="56">
                        <c:v>2022-09</c:v>
                      </c:pt>
                      <c:pt idx="57">
                        <c:v>2022-10</c:v>
                      </c:pt>
                      <c:pt idx="58">
                        <c:v>2022-11</c:v>
                      </c:pt>
                      <c:pt idx="59">
                        <c:v>2022-12</c:v>
                      </c:pt>
                      <c:pt idx="60">
                        <c:v>2023-01</c:v>
                      </c:pt>
                      <c:pt idx="61">
                        <c:v>2023-02</c:v>
                      </c:pt>
                      <c:pt idx="62">
                        <c:v>2023-03</c:v>
                      </c:pt>
                      <c:pt idx="63">
                        <c:v>2023-04</c:v>
                      </c:pt>
                      <c:pt idx="64">
                        <c:v>2023-05</c:v>
                      </c:pt>
                      <c:pt idx="65">
                        <c:v>2023-06</c:v>
                      </c:pt>
                      <c:pt idx="66">
                        <c:v>2023-07</c:v>
                      </c:pt>
                      <c:pt idx="67">
                        <c:v>2023-08</c:v>
                      </c:pt>
                      <c:pt idx="68">
                        <c:v>2023-09</c:v>
                      </c:pt>
                      <c:pt idx="69">
                        <c:v>2023-10</c:v>
                      </c:pt>
                      <c:pt idx="70">
                        <c:v>2023-11</c:v>
                      </c:pt>
                      <c:pt idx="71">
                        <c:v>2023-12</c:v>
                      </c:pt>
                      <c:pt idx="72">
                        <c:v>2024-01</c:v>
                      </c:pt>
                      <c:pt idx="73">
                        <c:v>2024-02</c:v>
                      </c:pt>
                      <c:pt idx="74">
                        <c:v>2024-03</c:v>
                      </c:pt>
                      <c:pt idx="75">
                        <c:v>2024-04</c:v>
                      </c:pt>
                      <c:pt idx="76">
                        <c:v>2024-05</c:v>
                      </c:pt>
                      <c:pt idx="77">
                        <c:v>2024-06</c:v>
                      </c:pt>
                      <c:pt idx="78">
                        <c:v>2024-07</c:v>
                      </c:pt>
                      <c:pt idx="79">
                        <c:v>2024-08</c:v>
                      </c:pt>
                    </c:strCache>
                  </c:strRef>
                </c:cat>
                <c:val>
                  <c:numRef>
                    <c:extLst xmlns:c15="http://schemas.microsoft.com/office/drawing/2012/chart">
                      <c:ext xmlns:c15="http://schemas.microsoft.com/office/drawing/2012/chart" uri="{02D57815-91ED-43cb-92C2-25804820EDAC}">
                        <c15:formulaRef>
                          <c15:sqref>'[Basisfile Zinsen.xlsx]Zinsreihen'!$H$374:$H$551</c15:sqref>
                        </c15:formulaRef>
                      </c:ext>
                    </c:extLst>
                    <c:numCache>
                      <c:formatCode>General</c:formatCode>
                      <c:ptCount val="142"/>
                      <c:pt idx="0">
                        <c:v>1.31</c:v>
                      </c:pt>
                      <c:pt idx="1">
                        <c:v>1.32</c:v>
                      </c:pt>
                      <c:pt idx="2">
                        <c:v>1.32</c:v>
                      </c:pt>
                      <c:pt idx="3">
                        <c:v>1.35</c:v>
                      </c:pt>
                      <c:pt idx="4">
                        <c:v>1.34</c:v>
                      </c:pt>
                      <c:pt idx="5">
                        <c:v>1.33</c:v>
                      </c:pt>
                      <c:pt idx="6">
                        <c:v>1.34</c:v>
                      </c:pt>
                      <c:pt idx="7">
                        <c:v>1.1599999999999999</c:v>
                      </c:pt>
                      <c:pt idx="8">
                        <c:v>1.18</c:v>
                      </c:pt>
                      <c:pt idx="9">
                        <c:v>1.2</c:v>
                      </c:pt>
                      <c:pt idx="10">
                        <c:v>1.22</c:v>
                      </c:pt>
                      <c:pt idx="11">
                        <c:v>1.22</c:v>
                      </c:pt>
                      <c:pt idx="12">
                        <c:v>1.24</c:v>
                      </c:pt>
                      <c:pt idx="13">
                        <c:v>1.25</c:v>
                      </c:pt>
                      <c:pt idx="14">
                        <c:v>1.28</c:v>
                      </c:pt>
                      <c:pt idx="15">
                        <c:v>1.29</c:v>
                      </c:pt>
                      <c:pt idx="16">
                        <c:v>1.26</c:v>
                      </c:pt>
                      <c:pt idx="17">
                        <c:v>1.24</c:v>
                      </c:pt>
                      <c:pt idx="18">
                        <c:v>1.23</c:v>
                      </c:pt>
                      <c:pt idx="19">
                        <c:v>1.21</c:v>
                      </c:pt>
                      <c:pt idx="20">
                        <c:v>1.21</c:v>
                      </c:pt>
                      <c:pt idx="21">
                        <c:v>1.23</c:v>
                      </c:pt>
                      <c:pt idx="22">
                        <c:v>1.25</c:v>
                      </c:pt>
                      <c:pt idx="23">
                        <c:v>1.24</c:v>
                      </c:pt>
                      <c:pt idx="24">
                        <c:v>1.25</c:v>
                      </c:pt>
                      <c:pt idx="25">
                        <c:v>1.26</c:v>
                      </c:pt>
                      <c:pt idx="26">
                        <c:v>1.26</c:v>
                      </c:pt>
                      <c:pt idx="27">
                        <c:v>1.26</c:v>
                      </c:pt>
                      <c:pt idx="28">
                        <c:v>1.26</c:v>
                      </c:pt>
                      <c:pt idx="29">
                        <c:v>1.26</c:v>
                      </c:pt>
                      <c:pt idx="30">
                        <c:v>1.26</c:v>
                      </c:pt>
                      <c:pt idx="31">
                        <c:v>1.26</c:v>
                      </c:pt>
                      <c:pt idx="32">
                        <c:v>1.26</c:v>
                      </c:pt>
                      <c:pt idx="33">
                        <c:v>1.26</c:v>
                      </c:pt>
                      <c:pt idx="34">
                        <c:v>1.26</c:v>
                      </c:pt>
                      <c:pt idx="35">
                        <c:v>1.26</c:v>
                      </c:pt>
                      <c:pt idx="36">
                        <c:v>1.26</c:v>
                      </c:pt>
                      <c:pt idx="37">
                        <c:v>1.26</c:v>
                      </c:pt>
                      <c:pt idx="38">
                        <c:v>1.26</c:v>
                      </c:pt>
                      <c:pt idx="39">
                        <c:v>1.18</c:v>
                      </c:pt>
                      <c:pt idx="40">
                        <c:v>1.18</c:v>
                      </c:pt>
                      <c:pt idx="41">
                        <c:v>1.18</c:v>
                      </c:pt>
                      <c:pt idx="42">
                        <c:v>1.21</c:v>
                      </c:pt>
                      <c:pt idx="43">
                        <c:v>1.21</c:v>
                      </c:pt>
                      <c:pt idx="44">
                        <c:v>1.2</c:v>
                      </c:pt>
                      <c:pt idx="45">
                        <c:v>1.21</c:v>
                      </c:pt>
                      <c:pt idx="46">
                        <c:v>1.2</c:v>
                      </c:pt>
                      <c:pt idx="47">
                        <c:v>1.18</c:v>
                      </c:pt>
                      <c:pt idx="48">
                        <c:v>1.1499999999999999</c:v>
                      </c:pt>
                      <c:pt idx="49">
                        <c:v>1.1200000000000001</c:v>
                      </c:pt>
                      <c:pt idx="50">
                        <c:v>1.1399999999999999</c:v>
                      </c:pt>
                      <c:pt idx="51">
                        <c:v>1.1499999999999999</c:v>
                      </c:pt>
                      <c:pt idx="52">
                        <c:v>1.1499999999999999</c:v>
                      </c:pt>
                      <c:pt idx="53">
                        <c:v>1.1599999999999999</c:v>
                      </c:pt>
                      <c:pt idx="54">
                        <c:v>1.1599999999999999</c:v>
                      </c:pt>
                      <c:pt idx="55">
                        <c:v>1.1599999999999999</c:v>
                      </c:pt>
                      <c:pt idx="56">
                        <c:v>1.1599999999999999</c:v>
                      </c:pt>
                      <c:pt idx="57">
                        <c:v>1.18</c:v>
                      </c:pt>
                      <c:pt idx="58">
                        <c:v>1.18</c:v>
                      </c:pt>
                      <c:pt idx="59">
                        <c:v>1.1200000000000001</c:v>
                      </c:pt>
                      <c:pt idx="60">
                        <c:v>1.1000000000000001</c:v>
                      </c:pt>
                      <c:pt idx="61">
                        <c:v>1.0900000000000001</c:v>
                      </c:pt>
                      <c:pt idx="62">
                        <c:v>1.0900000000000001</c:v>
                      </c:pt>
                      <c:pt idx="63">
                        <c:v>1.1000000000000001</c:v>
                      </c:pt>
                      <c:pt idx="64">
                        <c:v>1.1000000000000001</c:v>
                      </c:pt>
                      <c:pt idx="65">
                        <c:v>1.1100000000000001</c:v>
                      </c:pt>
                      <c:pt idx="66">
                        <c:v>1.1100000000000001</c:v>
                      </c:pt>
                      <c:pt idx="67">
                        <c:v>1.1000000000000001</c:v>
                      </c:pt>
                      <c:pt idx="68">
                        <c:v>1.1000000000000001</c:v>
                      </c:pt>
                      <c:pt idx="69">
                        <c:v>1.1100000000000001</c:v>
                      </c:pt>
                      <c:pt idx="70">
                        <c:v>1.0900000000000001</c:v>
                      </c:pt>
                      <c:pt idx="71">
                        <c:v>1.0900000000000001</c:v>
                      </c:pt>
                      <c:pt idx="72">
                        <c:v>1.0900000000000001</c:v>
                      </c:pt>
                      <c:pt idx="73">
                        <c:v>1.0900000000000001</c:v>
                      </c:pt>
                      <c:pt idx="74">
                        <c:v>1.0900000000000001</c:v>
                      </c:pt>
                      <c:pt idx="75">
                        <c:v>1.0900000000000001</c:v>
                      </c:pt>
                      <c:pt idx="76">
                        <c:v>1.0900000000000001</c:v>
                      </c:pt>
                      <c:pt idx="77" formatCode="0.00">
                        <c:v>1.075</c:v>
                      </c:pt>
                      <c:pt idx="78" formatCode="0.00">
                        <c:v>1.075</c:v>
                      </c:pt>
                      <c:pt idx="79" formatCode="0.00">
                        <c:v>1.075</c:v>
                      </c:pt>
                      <c:pt idx="80" formatCode="0.00">
                        <c:v>1.075</c:v>
                      </c:pt>
                      <c:pt idx="81" formatCode="0.00">
                        <c:v>1.0583333300000002</c:v>
                      </c:pt>
                      <c:pt idx="82" formatCode="0.00">
                        <c:v>1.0583333300000002</c:v>
                      </c:pt>
                      <c:pt idx="83" formatCode="0.00">
                        <c:v>1.0583333300000002</c:v>
                      </c:pt>
                      <c:pt idx="84" formatCode="0.00">
                        <c:v>1.05</c:v>
                      </c:pt>
                      <c:pt idx="85" formatCode="0.00">
                        <c:v>1.05</c:v>
                      </c:pt>
                      <c:pt idx="86" formatCode="0.00">
                        <c:v>1.05</c:v>
                      </c:pt>
                      <c:pt idx="87" formatCode="0.00">
                        <c:v>1.05</c:v>
                      </c:pt>
                      <c:pt idx="88" formatCode="0.00">
                        <c:v>1.05</c:v>
                      </c:pt>
                      <c:pt idx="89" formatCode="0.00">
                        <c:v>1.05</c:v>
                      </c:pt>
                      <c:pt idx="90" formatCode="0.00">
                        <c:v>1.05</c:v>
                      </c:pt>
                      <c:pt idx="91" formatCode="0.00">
                        <c:v>1.05</c:v>
                      </c:pt>
                      <c:pt idx="92" formatCode="0.00">
                        <c:v>1.05</c:v>
                      </c:pt>
                      <c:pt idx="93" formatCode="0.00">
                        <c:v>1.0416666700000001</c:v>
                      </c:pt>
                      <c:pt idx="94" formatCode="0.00">
                        <c:v>1.0423076899999999</c:v>
                      </c:pt>
                      <c:pt idx="95" formatCode="0.00">
                        <c:v>1.0423076899999999</c:v>
                      </c:pt>
                      <c:pt idx="96" formatCode="0.00">
                        <c:v>1.0423076899999999</c:v>
                      </c:pt>
                      <c:pt idx="97" formatCode="0.00">
                        <c:v>1.0423076899999999</c:v>
                      </c:pt>
                      <c:pt idx="98" formatCode="0.00">
                        <c:v>1.0423076899999999</c:v>
                      </c:pt>
                      <c:pt idx="99" formatCode="0.00">
                        <c:v>1.03461538</c:v>
                      </c:pt>
                      <c:pt idx="100" formatCode="0.00">
                        <c:v>1.03461538</c:v>
                      </c:pt>
                      <c:pt idx="101" formatCode="0.00">
                        <c:v>1.02692308</c:v>
                      </c:pt>
                      <c:pt idx="102" formatCode="0.00">
                        <c:v>1.0230769200000001</c:v>
                      </c:pt>
                      <c:pt idx="103" formatCode="0.00">
                        <c:v>1.0192307700000001</c:v>
                      </c:pt>
                      <c:pt idx="104" formatCode="0.00">
                        <c:v>1.03333333</c:v>
                      </c:pt>
                      <c:pt idx="105" formatCode="0.00">
                        <c:v>1.03333333</c:v>
                      </c:pt>
                      <c:pt idx="106" formatCode="0.00">
                        <c:v>1.0416666700000001</c:v>
                      </c:pt>
                      <c:pt idx="107" formatCode="0.00">
                        <c:v>1.0416666700000001</c:v>
                      </c:pt>
                      <c:pt idx="108" formatCode="0.00">
                        <c:v>1.0416666700000001</c:v>
                      </c:pt>
                      <c:pt idx="109" formatCode="0.00">
                        <c:v>1.0416666700000001</c:v>
                      </c:pt>
                      <c:pt idx="110" formatCode="0.00">
                        <c:v>1.0416666700000001</c:v>
                      </c:pt>
                      <c:pt idx="111" formatCode="0.00">
                        <c:v>1.0416666700000001</c:v>
                      </c:pt>
                      <c:pt idx="112" formatCode="0.00">
                        <c:v>1.0416666700000001</c:v>
                      </c:pt>
                      <c:pt idx="113" formatCode="0.00">
                        <c:v>1.0416666700000001</c:v>
                      </c:pt>
                      <c:pt idx="114" formatCode="0.00">
                        <c:v>1.0416666700000001</c:v>
                      </c:pt>
                      <c:pt idx="115" formatCode="0.00">
                        <c:v>1.0416666700000001</c:v>
                      </c:pt>
                      <c:pt idx="116" formatCode="0.00">
                        <c:v>1.0416666700000001</c:v>
                      </c:pt>
                      <c:pt idx="117" formatCode="0.00">
                        <c:v>1.02727273</c:v>
                      </c:pt>
                      <c:pt idx="118" formatCode="0.00">
                        <c:v>1.02727273</c:v>
                      </c:pt>
                      <c:pt idx="119" formatCode="0.00">
                        <c:v>1.02727273</c:v>
                      </c:pt>
                      <c:pt idx="120" formatCode="0.00">
                        <c:v>1.1633333299999999</c:v>
                      </c:pt>
                      <c:pt idx="121" formatCode="0.00">
                        <c:v>1.1225000000000001</c:v>
                      </c:pt>
                      <c:pt idx="122" formatCode="0.00">
                        <c:v>1.0748333299999999</c:v>
                      </c:pt>
                      <c:pt idx="123" formatCode="0.00">
                        <c:v>1.06842857</c:v>
                      </c:pt>
                      <c:pt idx="124" formatCode="0.00">
                        <c:v>1.0598750000000001</c:v>
                      </c:pt>
                      <c:pt idx="125" formatCode="0.00">
                        <c:v>1.07211111</c:v>
                      </c:pt>
                      <c:pt idx="126" formatCode="0.00">
                        <c:v>1.0448999999999999</c:v>
                      </c:pt>
                      <c:pt idx="127" formatCode="0.00">
                        <c:v>1.0249166699999999</c:v>
                      </c:pt>
                      <c:pt idx="128" formatCode="0.00">
                        <c:v>1.01146154</c:v>
                      </c:pt>
                      <c:pt idx="129" formatCode="0.00">
                        <c:v>0.99992857000000013</c:v>
                      </c:pt>
                      <c:pt idx="130" formatCode="0.00">
                        <c:v>0.99992857000000013</c:v>
                      </c:pt>
                      <c:pt idx="131" formatCode="0.00">
                        <c:v>0.99992857000000013</c:v>
                      </c:pt>
                      <c:pt idx="132" formatCode="0.00">
                        <c:v>0.99992857000000013</c:v>
                      </c:pt>
                      <c:pt idx="133" formatCode="0.00">
                        <c:v>0.99992857000000013</c:v>
                      </c:pt>
                      <c:pt idx="134" formatCode="0.00">
                        <c:v>0.99992857000000013</c:v>
                      </c:pt>
                      <c:pt idx="135" formatCode="0.00">
                        <c:v>0.99992857000000013</c:v>
                      </c:pt>
                      <c:pt idx="136" formatCode="0.00">
                        <c:v>1.0070714300000001</c:v>
                      </c:pt>
                      <c:pt idx="137" formatCode="0.00">
                        <c:v>1.0070714300000001</c:v>
                      </c:pt>
                      <c:pt idx="138" formatCode="0.00">
                        <c:v>1.0070714300000001</c:v>
                      </c:pt>
                      <c:pt idx="139" formatCode="0.00">
                        <c:v>1.0070714300000001</c:v>
                      </c:pt>
                      <c:pt idx="140" formatCode="0.00">
                        <c:v>1.0392142900000001</c:v>
                      </c:pt>
                      <c:pt idx="141" formatCode="0.00">
                        <c:v>1.41</c:v>
                      </c:pt>
                    </c:numCache>
                  </c:numRef>
                </c:val>
                <c:smooth val="0"/>
                <c:extLst xmlns:c15="http://schemas.microsoft.com/office/drawing/2012/chart">
                  <c:ext xmlns:c16="http://schemas.microsoft.com/office/drawing/2014/chart" uri="{C3380CC4-5D6E-409C-BE32-E72D297353CC}">
                    <c16:uniqueId val="{00000008-2C3B-424C-AAF7-395876499F9B}"/>
                  </c:ext>
                </c:extLst>
              </c15:ser>
            </c15:filteredLineSeries>
          </c:ext>
        </c:extLst>
      </c:lineChart>
      <c:dateAx>
        <c:axId val="13419015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j-lt"/>
                <a:ea typeface="+mn-ea"/>
                <a:cs typeface="+mn-cs"/>
              </a:defRPr>
            </a:pPr>
            <a:endParaRPr lang="de-DE"/>
          </a:p>
        </c:txPr>
        <c:crossAx val="1341907007"/>
        <c:crosses val="autoZero"/>
        <c:auto val="0"/>
        <c:lblOffset val="100"/>
        <c:baseTimeUnit val="days"/>
        <c:majorUnit val="12"/>
        <c:minorUnit val="3"/>
      </c:dateAx>
      <c:valAx>
        <c:axId val="134190700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900" dirty="0" err="1">
                    <a:latin typeface="+mj-lt"/>
                  </a:rPr>
                  <a:t>Zinssatz</a:t>
                </a:r>
                <a:r>
                  <a:rPr lang="en-US" sz="900" dirty="0">
                    <a:latin typeface="+mj-lt"/>
                  </a:rPr>
                  <a:t> in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j-lt"/>
                <a:ea typeface="+mn-ea"/>
                <a:cs typeface="+mn-cs"/>
              </a:defRPr>
            </a:pPr>
            <a:endParaRPr lang="de-DE"/>
          </a:p>
        </c:txPr>
        <c:crossAx val="1341901599"/>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j-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CH" sz="1200">
                <a:solidFill>
                  <a:schemeClr val="tx2"/>
                </a:solidFill>
                <a:latin typeface="+mj-lt"/>
              </a:rPr>
              <a:t>Zinskosten über 20 Jahre*</a:t>
            </a:r>
          </a:p>
        </c:rich>
      </c:tx>
      <c:layout>
        <c:manualLayout>
          <c:xMode val="edge"/>
          <c:yMode val="edge"/>
          <c:x val="0.16973433048433048"/>
          <c:y val="1.282828282828282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stacked"/>
        <c:varyColors val="0"/>
        <c:ser>
          <c:idx val="0"/>
          <c:order val="0"/>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3-5BD4-4507-9714-BA5485C7482C}"/>
              </c:ext>
            </c:extLst>
          </c:dPt>
          <c:dPt>
            <c:idx val="1"/>
            <c:invertIfNegative val="0"/>
            <c:bubble3D val="0"/>
            <c:spPr>
              <a:solidFill>
                <a:srgbClr val="FF0000"/>
              </a:solidFill>
              <a:ln>
                <a:noFill/>
              </a:ln>
              <a:effectLst/>
            </c:spPr>
            <c:extLst>
              <c:ext xmlns:c16="http://schemas.microsoft.com/office/drawing/2014/chart" uri="{C3380CC4-5D6E-409C-BE32-E72D297353CC}">
                <c16:uniqueId val="{00000001-5BD4-4507-9714-BA5485C7482C}"/>
              </c:ext>
            </c:extLst>
          </c:dPt>
          <c:cat>
            <c:strRef>
              <c:f>'Div. Berechnungen'!$B$15:$B$16</c:f>
              <c:strCache>
                <c:ptCount val="2"/>
                <c:pt idx="0">
                  <c:v>CHF</c:v>
                </c:pt>
                <c:pt idx="1">
                  <c:v>CHW</c:v>
                </c:pt>
              </c:strCache>
            </c:strRef>
          </c:cat>
          <c:val>
            <c:numRef>
              <c:f>'Div. Berechnungen'!$C$15:$C$16</c:f>
              <c:numCache>
                <c:formatCode>_("CHF"* #,##0.00_);_("CHF"* \(#,##0.00\);_("CHF"* "-"??_);_(@_)</c:formatCode>
                <c:ptCount val="2"/>
                <c:pt idx="0">
                  <c:v>567645.22133610002</c:v>
                </c:pt>
                <c:pt idx="1">
                  <c:v>319709.54356846469</c:v>
                </c:pt>
              </c:numCache>
            </c:numRef>
          </c:val>
          <c:extLst>
            <c:ext xmlns:c16="http://schemas.microsoft.com/office/drawing/2014/chart" uri="{C3380CC4-5D6E-409C-BE32-E72D297353CC}">
              <c16:uniqueId val="{00000002-5BD4-4507-9714-BA5485C7482C}"/>
            </c:ext>
          </c:extLst>
        </c:ser>
        <c:dLbls>
          <c:showLegendKey val="0"/>
          <c:showVal val="0"/>
          <c:showCatName val="0"/>
          <c:showSerName val="0"/>
          <c:showPercent val="0"/>
          <c:showBubbleSize val="0"/>
        </c:dLbls>
        <c:gapWidth val="100"/>
        <c:overlap val="100"/>
        <c:axId val="1908825919"/>
        <c:axId val="1908826335"/>
      </c:barChart>
      <c:catAx>
        <c:axId val="19088259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908826335"/>
        <c:crosses val="autoZero"/>
        <c:auto val="1"/>
        <c:lblAlgn val="ctr"/>
        <c:lblOffset val="100"/>
        <c:noMultiLvlLbl val="0"/>
      </c:catAx>
      <c:valAx>
        <c:axId val="1908826335"/>
        <c:scaling>
          <c:orientation val="minMax"/>
          <c:min val="200000"/>
        </c:scaling>
        <c:delete val="0"/>
        <c:axPos val="l"/>
        <c:majorGridlines>
          <c:spPr>
            <a:ln w="9525" cap="flat" cmpd="sng" algn="ctr">
              <a:solidFill>
                <a:schemeClr val="tx1">
                  <a:lumMod val="15000"/>
                  <a:lumOff val="85000"/>
                </a:schemeClr>
              </a:solidFill>
              <a:round/>
            </a:ln>
            <a:effectLst/>
          </c:spPr>
        </c:majorGridlines>
        <c:numFmt formatCode="_(&quot;CHF&quot;* #,##0.00_);_(&quot;CHF&quot;* \(#,##0.00\);_(&quot;CHF&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908825919"/>
        <c:crosses val="autoZero"/>
        <c:crossBetween val="between"/>
        <c:majorUnit val="20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0.56618</cdr:x>
      <cdr:y>0.71613</cdr:y>
    </cdr:from>
    <cdr:to>
      <cdr:x>0.80268</cdr:x>
      <cdr:y>0.86292</cdr:y>
    </cdr:to>
    <cdr:sp macro="" textlink="">
      <cdr:nvSpPr>
        <cdr:cNvPr id="2" name="Sprechblase: rechteckig 1">
          <a:extLst xmlns:a="http://schemas.openxmlformats.org/drawingml/2006/main">
            <a:ext uri="{FF2B5EF4-FFF2-40B4-BE49-F238E27FC236}">
              <a16:creationId xmlns:a16="http://schemas.microsoft.com/office/drawing/2014/main" id="{74E48543-C334-4B26-92B0-D82C0F114F35}"/>
            </a:ext>
          </a:extLst>
        </cdr:cNvPr>
        <cdr:cNvSpPr/>
      </cdr:nvSpPr>
      <cdr:spPr>
        <a:xfrm xmlns:a="http://schemas.openxmlformats.org/drawingml/2006/main">
          <a:off x="5688632" y="4027859"/>
          <a:ext cx="2376264" cy="825617"/>
        </a:xfrm>
        <a:prstGeom xmlns:a="http://schemas.openxmlformats.org/drawingml/2006/main" prst="wedgeRectCallout">
          <a:avLst>
            <a:gd name="adj1" fmla="val -81340"/>
            <a:gd name="adj2" fmla="val 52348"/>
          </a:avLst>
        </a:prstGeom>
        <a:solidFill xmlns:a="http://schemas.openxmlformats.org/drawingml/2006/main">
          <a:srgbClr val="D4E6E8"/>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de-CH"/>
          </a:defPPr>
          <a:lvl1pPr algn="l" rtl="0" fontAlgn="base">
            <a:spcBef>
              <a:spcPct val="0"/>
            </a:spcBef>
            <a:spcAft>
              <a:spcPct val="0"/>
            </a:spcAft>
            <a:defRPr sz="2100" kern="1200">
              <a:solidFill>
                <a:schemeClr val="lt1"/>
              </a:solidFill>
              <a:latin typeface="+mn-lt"/>
              <a:ea typeface="+mn-ea"/>
              <a:cs typeface="+mn-cs"/>
            </a:defRPr>
          </a:lvl1pPr>
          <a:lvl2pPr marL="457200" algn="l" rtl="0" fontAlgn="base">
            <a:spcBef>
              <a:spcPct val="0"/>
            </a:spcBef>
            <a:spcAft>
              <a:spcPct val="0"/>
            </a:spcAft>
            <a:defRPr sz="2100" kern="1200">
              <a:solidFill>
                <a:schemeClr val="lt1"/>
              </a:solidFill>
              <a:latin typeface="+mn-lt"/>
              <a:ea typeface="+mn-ea"/>
              <a:cs typeface="+mn-cs"/>
            </a:defRPr>
          </a:lvl2pPr>
          <a:lvl3pPr marL="914400" algn="l" rtl="0" fontAlgn="base">
            <a:spcBef>
              <a:spcPct val="0"/>
            </a:spcBef>
            <a:spcAft>
              <a:spcPct val="0"/>
            </a:spcAft>
            <a:defRPr sz="2100" kern="1200">
              <a:solidFill>
                <a:schemeClr val="lt1"/>
              </a:solidFill>
              <a:latin typeface="+mn-lt"/>
              <a:ea typeface="+mn-ea"/>
              <a:cs typeface="+mn-cs"/>
            </a:defRPr>
          </a:lvl3pPr>
          <a:lvl4pPr marL="1371600" algn="l" rtl="0" fontAlgn="base">
            <a:spcBef>
              <a:spcPct val="0"/>
            </a:spcBef>
            <a:spcAft>
              <a:spcPct val="0"/>
            </a:spcAft>
            <a:defRPr sz="2100" kern="1200">
              <a:solidFill>
                <a:schemeClr val="lt1"/>
              </a:solidFill>
              <a:latin typeface="+mn-lt"/>
              <a:ea typeface="+mn-ea"/>
              <a:cs typeface="+mn-cs"/>
            </a:defRPr>
          </a:lvl4pPr>
          <a:lvl5pPr marL="1828800" algn="l" rtl="0" fontAlgn="base">
            <a:spcBef>
              <a:spcPct val="0"/>
            </a:spcBef>
            <a:spcAft>
              <a:spcPct val="0"/>
            </a:spcAft>
            <a:defRPr sz="2100" kern="1200">
              <a:solidFill>
                <a:schemeClr val="lt1"/>
              </a:solidFill>
              <a:latin typeface="+mn-lt"/>
              <a:ea typeface="+mn-ea"/>
              <a:cs typeface="+mn-cs"/>
            </a:defRPr>
          </a:lvl5pPr>
          <a:lvl6pPr marL="2286000" algn="l" defTabSz="914400" rtl="0" eaLnBrk="1" latinLnBrk="0" hangingPunct="1">
            <a:defRPr sz="2100" kern="1200">
              <a:solidFill>
                <a:schemeClr val="lt1"/>
              </a:solidFill>
              <a:latin typeface="+mn-lt"/>
              <a:ea typeface="+mn-ea"/>
              <a:cs typeface="+mn-cs"/>
            </a:defRPr>
          </a:lvl6pPr>
          <a:lvl7pPr marL="2743200" algn="l" defTabSz="914400" rtl="0" eaLnBrk="1" latinLnBrk="0" hangingPunct="1">
            <a:defRPr sz="2100" kern="1200">
              <a:solidFill>
                <a:schemeClr val="lt1"/>
              </a:solidFill>
              <a:latin typeface="+mn-lt"/>
              <a:ea typeface="+mn-ea"/>
              <a:cs typeface="+mn-cs"/>
            </a:defRPr>
          </a:lvl7pPr>
          <a:lvl8pPr marL="3200400" algn="l" defTabSz="914400" rtl="0" eaLnBrk="1" latinLnBrk="0" hangingPunct="1">
            <a:defRPr sz="2100" kern="1200">
              <a:solidFill>
                <a:schemeClr val="lt1"/>
              </a:solidFill>
              <a:latin typeface="+mn-lt"/>
              <a:ea typeface="+mn-ea"/>
              <a:cs typeface="+mn-cs"/>
            </a:defRPr>
          </a:lvl8pPr>
          <a:lvl9pPr marL="3657600" algn="l" defTabSz="914400" rtl="0" eaLnBrk="1" latinLnBrk="0" hangingPunct="1">
            <a:defRPr sz="2100" kern="1200">
              <a:solidFill>
                <a:schemeClr val="lt1"/>
              </a:solidFill>
              <a:latin typeface="+mn-lt"/>
              <a:ea typeface="+mn-ea"/>
              <a:cs typeface="+mn-cs"/>
            </a:defRPr>
          </a:lvl9pPr>
        </a:lstStyle>
        <a:p xmlns:a="http://schemas.openxmlformats.org/drawingml/2006/main">
          <a:pPr marL="171450" indent="-171450">
            <a:buFont typeface="Arial" panose="020B0604020202020204" pitchFamily="34" charset="0"/>
            <a:buChar char="•"/>
          </a:pPr>
          <a:r>
            <a:rPr lang="de-DE" sz="1000" dirty="0">
              <a:solidFill>
                <a:srgbClr val="535353"/>
              </a:solidFill>
              <a:latin typeface="HelveticaNeueLT Com 55 Roman" panose="020B0604020202020204"/>
            </a:rPr>
            <a:t>Tradition</a:t>
          </a:r>
        </a:p>
        <a:p xmlns:a="http://schemas.openxmlformats.org/drawingml/2006/main">
          <a:pPr marL="171450" indent="-171450">
            <a:buFont typeface="Arial" panose="020B0604020202020204" pitchFamily="34" charset="0"/>
            <a:buChar char="•"/>
          </a:pPr>
          <a:r>
            <a:rPr lang="de-DE" sz="1000" dirty="0">
              <a:solidFill>
                <a:srgbClr val="535353"/>
              </a:solidFill>
              <a:latin typeface="HelveticaNeueLT Com 55 Roman" panose="020B0604020202020204"/>
            </a:rPr>
            <a:t>Zwang durch Kundschaft</a:t>
          </a:r>
        </a:p>
        <a:p xmlns:a="http://schemas.openxmlformats.org/drawingml/2006/main">
          <a:pPr marL="171450" indent="-171450">
            <a:buFont typeface="Arial" panose="020B0604020202020204" pitchFamily="34" charset="0"/>
            <a:buChar char="•"/>
          </a:pPr>
          <a:r>
            <a:rPr lang="de-DE" sz="1000" dirty="0">
              <a:solidFill>
                <a:srgbClr val="535353"/>
              </a:solidFill>
              <a:latin typeface="HelveticaNeueLT Com 55 Roman" panose="020B0604020202020204"/>
            </a:rPr>
            <a:t>WIR-Geld abbauen</a:t>
          </a:r>
        </a:p>
        <a:p xmlns:a="http://schemas.openxmlformats.org/drawingml/2006/main">
          <a:pPr marL="171450" indent="-171450">
            <a:buFont typeface="Arial" panose="020B0604020202020204" pitchFamily="34" charset="0"/>
            <a:buChar char="•"/>
          </a:pPr>
          <a:r>
            <a:rPr lang="de-DE" sz="1000" dirty="0">
              <a:solidFill>
                <a:srgbClr val="535353"/>
              </a:solidFill>
              <a:latin typeface="HelveticaNeueLT Com 55 Roman" panose="020B0604020202020204"/>
            </a:rPr>
            <a:t>Solidarität</a:t>
          </a:r>
        </a:p>
      </cdr:txBody>
    </cdr:sp>
  </cdr:relSizeAnchor>
</c:userShapes>
</file>

<file path=ppt/drawings/drawing2.xml><?xml version="1.0" encoding="utf-8"?>
<c:userShapes xmlns:c="http://schemas.openxmlformats.org/drawingml/2006/chart">
  <cdr:relSizeAnchor xmlns:cdr="http://schemas.openxmlformats.org/drawingml/2006/chartDrawing">
    <cdr:from>
      <cdr:x>0.4413</cdr:x>
      <cdr:y>0.37023</cdr:y>
    </cdr:from>
    <cdr:to>
      <cdr:x>0.96009</cdr:x>
      <cdr:y>0.37023</cdr:y>
    </cdr:to>
    <cdr:cxnSp macro="">
      <cdr:nvCxnSpPr>
        <cdr:cNvPr id="2" name="Gerader Verbinder 1">
          <a:extLst xmlns:a="http://schemas.openxmlformats.org/drawingml/2006/main">
            <a:ext uri="{FF2B5EF4-FFF2-40B4-BE49-F238E27FC236}">
              <a16:creationId xmlns:a16="http://schemas.microsoft.com/office/drawing/2014/main" id="{4D55385E-2006-AEFF-E663-BD028794AD68}"/>
            </a:ext>
          </a:extLst>
        </cdr:cNvPr>
        <cdr:cNvCxnSpPr/>
      </cdr:nvCxnSpPr>
      <cdr:spPr>
        <a:xfrm xmlns:a="http://schemas.openxmlformats.org/drawingml/2006/main">
          <a:off x="2388782" y="799775"/>
          <a:ext cx="2808312" cy="0"/>
        </a:xfrm>
        <a:prstGeom xmlns:a="http://schemas.openxmlformats.org/drawingml/2006/main" prst="line">
          <a:avLst/>
        </a:prstGeom>
        <a:ln xmlns:a="http://schemas.openxmlformats.org/drawingml/2006/main" w="19050">
          <a:solidFill>
            <a:srgbClr val="FF0000"/>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95" tIns="45747" rIns="91495" bIns="45747" rtlCol="0"/>
          <a:lstStyle>
            <a:lvl1pPr algn="l">
              <a:defRPr sz="1200"/>
            </a:lvl1pPr>
          </a:lstStyle>
          <a:p>
            <a:endParaRPr lang="de-DE"/>
          </a:p>
        </p:txBody>
      </p:sp>
      <p:sp>
        <p:nvSpPr>
          <p:cNvPr id="3" name="Datumsplatzhalter 2"/>
          <p:cNvSpPr>
            <a:spLocks noGrp="1"/>
          </p:cNvSpPr>
          <p:nvPr>
            <p:ph type="dt" sz="quarter" idx="1"/>
          </p:nvPr>
        </p:nvSpPr>
        <p:spPr>
          <a:xfrm>
            <a:off x="3850444" y="0"/>
            <a:ext cx="2945659" cy="498056"/>
          </a:xfrm>
          <a:prstGeom prst="rect">
            <a:avLst/>
          </a:prstGeom>
        </p:spPr>
        <p:txBody>
          <a:bodyPr vert="horz" lIns="91495" tIns="45747" rIns="91495" bIns="45747" rtlCol="0"/>
          <a:lstStyle>
            <a:lvl1pPr algn="r">
              <a:defRPr sz="1200"/>
            </a:lvl1pPr>
          </a:lstStyle>
          <a:p>
            <a:fld id="{289C0340-9269-4A47-97CC-58C9B3A12DF2}" type="datetimeFigureOut">
              <a:rPr lang="de-DE" smtClean="0"/>
              <a:t>31.10.2024</a:t>
            </a:fld>
            <a:endParaRPr lang="de-DE"/>
          </a:p>
        </p:txBody>
      </p:sp>
      <p:sp>
        <p:nvSpPr>
          <p:cNvPr id="4" name="Fußzeilenplatzhalter 3"/>
          <p:cNvSpPr>
            <a:spLocks noGrp="1"/>
          </p:cNvSpPr>
          <p:nvPr>
            <p:ph type="ftr" sz="quarter" idx="2"/>
          </p:nvPr>
        </p:nvSpPr>
        <p:spPr>
          <a:xfrm>
            <a:off x="0" y="9428584"/>
            <a:ext cx="2945659" cy="498054"/>
          </a:xfrm>
          <a:prstGeom prst="rect">
            <a:avLst/>
          </a:prstGeom>
        </p:spPr>
        <p:txBody>
          <a:bodyPr vert="horz" lIns="91495" tIns="45747" rIns="91495" bIns="45747" rtlCol="0" anchor="b"/>
          <a:lstStyle>
            <a:lvl1pPr algn="l">
              <a:defRPr sz="1200"/>
            </a:lvl1pPr>
          </a:lstStyle>
          <a:p>
            <a:endParaRPr lang="de-DE"/>
          </a:p>
        </p:txBody>
      </p:sp>
      <p:sp>
        <p:nvSpPr>
          <p:cNvPr id="5" name="Foliennummernplatzhalter 4"/>
          <p:cNvSpPr>
            <a:spLocks noGrp="1"/>
          </p:cNvSpPr>
          <p:nvPr>
            <p:ph type="sldNum" sz="quarter" idx="3"/>
          </p:nvPr>
        </p:nvSpPr>
        <p:spPr>
          <a:xfrm>
            <a:off x="3850444" y="9428584"/>
            <a:ext cx="2945659" cy="498054"/>
          </a:xfrm>
          <a:prstGeom prst="rect">
            <a:avLst/>
          </a:prstGeom>
        </p:spPr>
        <p:txBody>
          <a:bodyPr vert="horz" lIns="91495" tIns="45747" rIns="91495" bIns="45747" rtlCol="0" anchor="b"/>
          <a:lstStyle>
            <a:lvl1pPr algn="r">
              <a:defRPr sz="1200"/>
            </a:lvl1pPr>
          </a:lstStyle>
          <a:p>
            <a:fld id="{B09B78BB-9BCE-4370-8DEF-8F6A778FEEB6}" type="slidenum">
              <a:rPr lang="de-DE" smtClean="0"/>
              <a:t>‹Nr.›</a:t>
            </a:fld>
            <a:endParaRPr lang="de-DE"/>
          </a:p>
        </p:txBody>
      </p:sp>
    </p:spTree>
    <p:extLst>
      <p:ext uri="{BB962C8B-B14F-4D97-AF65-F5344CB8AC3E}">
        <p14:creationId xmlns:p14="http://schemas.microsoft.com/office/powerpoint/2010/main" val="31695806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95" tIns="45747" rIns="91495" bIns="45747" rtlCol="0"/>
          <a:lstStyle>
            <a:lvl1pPr algn="l">
              <a:defRPr sz="1200"/>
            </a:lvl1pPr>
          </a:lstStyle>
          <a:p>
            <a:endParaRPr lang="de-DE"/>
          </a:p>
        </p:txBody>
      </p:sp>
      <p:sp>
        <p:nvSpPr>
          <p:cNvPr id="3" name="Datumsplatzhalter 2"/>
          <p:cNvSpPr>
            <a:spLocks noGrp="1"/>
          </p:cNvSpPr>
          <p:nvPr>
            <p:ph type="dt" idx="1"/>
          </p:nvPr>
        </p:nvSpPr>
        <p:spPr>
          <a:xfrm>
            <a:off x="3850444" y="0"/>
            <a:ext cx="2945659" cy="498056"/>
          </a:xfrm>
          <a:prstGeom prst="rect">
            <a:avLst/>
          </a:prstGeom>
        </p:spPr>
        <p:txBody>
          <a:bodyPr vert="horz" lIns="91495" tIns="45747" rIns="91495" bIns="45747" rtlCol="0"/>
          <a:lstStyle>
            <a:lvl1pPr algn="r">
              <a:defRPr sz="1200"/>
            </a:lvl1pPr>
          </a:lstStyle>
          <a:p>
            <a:fld id="{EBBF93E1-06A7-404E-9578-CF97B664CA65}" type="datetimeFigureOut">
              <a:rPr lang="de-DE" smtClean="0"/>
              <a:t>31.10.2024</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95" tIns="45747" rIns="91495" bIns="45747" rtlCol="0" anchor="ctr"/>
          <a:lstStyle/>
          <a:p>
            <a:endParaRPr lang="de-DE"/>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95" tIns="45747" rIns="91495" bIns="45747"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9428584"/>
            <a:ext cx="2945659" cy="498054"/>
          </a:xfrm>
          <a:prstGeom prst="rect">
            <a:avLst/>
          </a:prstGeom>
        </p:spPr>
        <p:txBody>
          <a:bodyPr vert="horz" lIns="91495" tIns="45747" rIns="91495" bIns="45747" rtlCol="0" anchor="b"/>
          <a:lstStyle>
            <a:lvl1pPr algn="l">
              <a:defRPr sz="1200"/>
            </a:lvl1pPr>
          </a:lstStyle>
          <a:p>
            <a:endParaRPr lang="de-DE"/>
          </a:p>
        </p:txBody>
      </p:sp>
      <p:sp>
        <p:nvSpPr>
          <p:cNvPr id="7" name="Foliennummernplatzhalter 6"/>
          <p:cNvSpPr>
            <a:spLocks noGrp="1"/>
          </p:cNvSpPr>
          <p:nvPr>
            <p:ph type="sldNum" sz="quarter" idx="5"/>
          </p:nvPr>
        </p:nvSpPr>
        <p:spPr>
          <a:xfrm>
            <a:off x="3850444" y="9428584"/>
            <a:ext cx="2945659" cy="498054"/>
          </a:xfrm>
          <a:prstGeom prst="rect">
            <a:avLst/>
          </a:prstGeom>
        </p:spPr>
        <p:txBody>
          <a:bodyPr vert="horz" lIns="91495" tIns="45747" rIns="91495" bIns="45747" rtlCol="0" anchor="b"/>
          <a:lstStyle>
            <a:lvl1pPr algn="r">
              <a:defRPr sz="1200"/>
            </a:lvl1pPr>
          </a:lstStyle>
          <a:p>
            <a:fld id="{D792CAA3-BAEF-0F40-8D64-3630C98CC1B3}" type="slidenum">
              <a:rPr lang="de-DE" smtClean="0"/>
              <a:t>‹Nr.›</a:t>
            </a:fld>
            <a:endParaRPr lang="de-DE"/>
          </a:p>
        </p:txBody>
      </p:sp>
    </p:spTree>
    <p:extLst>
      <p:ext uri="{BB962C8B-B14F-4D97-AF65-F5344CB8AC3E}">
        <p14:creationId xmlns:p14="http://schemas.microsoft.com/office/powerpoint/2010/main" val="317533804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D792CAA3-BAEF-0F40-8D64-3630C98CC1B3}" type="slidenum">
              <a:rPr lang="de-DE" smtClean="0"/>
              <a:t>3</a:t>
            </a:fld>
            <a:endParaRPr lang="de-DE"/>
          </a:p>
        </p:txBody>
      </p:sp>
    </p:spTree>
    <p:extLst>
      <p:ext uri="{BB962C8B-B14F-4D97-AF65-F5344CB8AC3E}">
        <p14:creationId xmlns:p14="http://schemas.microsoft.com/office/powerpoint/2010/main" val="427768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792CAA3-BAEF-0F40-8D64-3630C98CC1B3}" type="slidenum">
              <a:rPr lang="de-DE" smtClean="0"/>
              <a:t>17</a:t>
            </a:fld>
            <a:endParaRPr lang="de-DE"/>
          </a:p>
        </p:txBody>
      </p:sp>
    </p:spTree>
    <p:extLst>
      <p:ext uri="{BB962C8B-B14F-4D97-AF65-F5344CB8AC3E}">
        <p14:creationId xmlns:p14="http://schemas.microsoft.com/office/powerpoint/2010/main" val="1008745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792CAA3-BAEF-0F40-8D64-3630C98CC1B3}" type="slidenum">
              <a:rPr lang="de-DE" smtClean="0"/>
              <a:t>18</a:t>
            </a:fld>
            <a:endParaRPr lang="de-DE"/>
          </a:p>
        </p:txBody>
      </p:sp>
    </p:spTree>
    <p:extLst>
      <p:ext uri="{BB962C8B-B14F-4D97-AF65-F5344CB8AC3E}">
        <p14:creationId xmlns:p14="http://schemas.microsoft.com/office/powerpoint/2010/main" val="2294357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792CAA3-BAEF-0F40-8D64-3630C98CC1B3}" type="slidenum">
              <a:rPr lang="de-DE" smtClean="0"/>
              <a:t>19</a:t>
            </a:fld>
            <a:endParaRPr lang="de-DE"/>
          </a:p>
        </p:txBody>
      </p:sp>
    </p:spTree>
    <p:extLst>
      <p:ext uri="{BB962C8B-B14F-4D97-AF65-F5344CB8AC3E}">
        <p14:creationId xmlns:p14="http://schemas.microsoft.com/office/powerpoint/2010/main" val="3421000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792CAA3-BAEF-0F40-8D64-3630C98CC1B3}" type="slidenum">
              <a:rPr lang="de-DE" smtClean="0"/>
              <a:t>20</a:t>
            </a:fld>
            <a:endParaRPr lang="de-DE"/>
          </a:p>
        </p:txBody>
      </p:sp>
    </p:spTree>
    <p:extLst>
      <p:ext uri="{BB962C8B-B14F-4D97-AF65-F5344CB8AC3E}">
        <p14:creationId xmlns:p14="http://schemas.microsoft.com/office/powerpoint/2010/main" val="470914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D792CAA3-BAEF-0F40-8D64-3630C98CC1B3}" type="slidenum">
              <a:rPr lang="de-DE" smtClean="0"/>
              <a:t>21</a:t>
            </a:fld>
            <a:endParaRPr lang="de-DE"/>
          </a:p>
        </p:txBody>
      </p:sp>
    </p:spTree>
    <p:extLst>
      <p:ext uri="{BB962C8B-B14F-4D97-AF65-F5344CB8AC3E}">
        <p14:creationId xmlns:p14="http://schemas.microsoft.com/office/powerpoint/2010/main" val="1676332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lienbildplatzhalter 1">
            <a:extLst>
              <a:ext uri="{FF2B5EF4-FFF2-40B4-BE49-F238E27FC236}">
                <a16:creationId xmlns:a16="http://schemas.microsoft.com/office/drawing/2014/main" id="{CE06D21C-E3CD-4E8A-887F-DAEA93438559}"/>
              </a:ext>
            </a:extLst>
          </p:cNvPr>
          <p:cNvSpPr>
            <a:spLocks noGrp="1" noRot="1" noChangeAspect="1" noChangeArrowheads="1" noTextEdit="1"/>
          </p:cNvSpPr>
          <p:nvPr>
            <p:ph type="sldImg"/>
          </p:nvPr>
        </p:nvSpPr>
        <p:spPr>
          <a:xfrm>
            <a:off x="379413" y="685800"/>
            <a:ext cx="6105525" cy="3435350"/>
          </a:xfrm>
        </p:spPr>
      </p:sp>
      <p:sp>
        <p:nvSpPr>
          <p:cNvPr id="20483" name="Notizenplatzhalter 2">
            <a:extLst>
              <a:ext uri="{FF2B5EF4-FFF2-40B4-BE49-F238E27FC236}">
                <a16:creationId xmlns:a16="http://schemas.microsoft.com/office/drawing/2014/main" id="{07364241-9E8E-4CC6-9437-C0A9EB63778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latin typeface="Lucida Grande" pitchFamily="2" charset="0"/>
              <a:cs typeface="Lucida Grande" pitchFamily="2" charset="0"/>
            </a:endParaRPr>
          </a:p>
        </p:txBody>
      </p:sp>
    </p:spTree>
    <p:extLst>
      <p:ext uri="{BB962C8B-B14F-4D97-AF65-F5344CB8AC3E}">
        <p14:creationId xmlns:p14="http://schemas.microsoft.com/office/powerpoint/2010/main" val="553447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792CAA3-BAEF-0F40-8D64-3630C98CC1B3}" type="slidenum">
              <a:rPr lang="de-DE" smtClean="0"/>
              <a:t>40</a:t>
            </a:fld>
            <a:endParaRPr lang="de-DE"/>
          </a:p>
        </p:txBody>
      </p:sp>
    </p:spTree>
    <p:extLst>
      <p:ext uri="{BB962C8B-B14F-4D97-AF65-F5344CB8AC3E}">
        <p14:creationId xmlns:p14="http://schemas.microsoft.com/office/powerpoint/2010/main" val="2294357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lienbildplatzhalter 1">
            <a:extLst>
              <a:ext uri="{FF2B5EF4-FFF2-40B4-BE49-F238E27FC236}">
                <a16:creationId xmlns:a16="http://schemas.microsoft.com/office/drawing/2014/main" id="{CE06D21C-E3CD-4E8A-887F-DAEA93438559}"/>
              </a:ext>
            </a:extLst>
          </p:cNvPr>
          <p:cNvSpPr>
            <a:spLocks noGrp="1" noRot="1" noChangeAspect="1" noChangeArrowheads="1" noTextEdit="1"/>
          </p:cNvSpPr>
          <p:nvPr>
            <p:ph type="sldImg"/>
          </p:nvPr>
        </p:nvSpPr>
        <p:spPr>
          <a:xfrm>
            <a:off x="381000" y="685800"/>
            <a:ext cx="6099175" cy="3432175"/>
          </a:xfrm>
        </p:spPr>
      </p:sp>
      <p:sp>
        <p:nvSpPr>
          <p:cNvPr id="20483" name="Notizenplatzhalter 2">
            <a:extLst>
              <a:ext uri="{FF2B5EF4-FFF2-40B4-BE49-F238E27FC236}">
                <a16:creationId xmlns:a16="http://schemas.microsoft.com/office/drawing/2014/main" id="{07364241-9E8E-4CC6-9437-C0A9EB63778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latin typeface="Lucida Grande" pitchFamily="2" charset="0"/>
              <a:cs typeface="Lucida Grande" pitchFamily="2" charset="0"/>
            </a:endParaRPr>
          </a:p>
        </p:txBody>
      </p:sp>
    </p:spTree>
    <p:extLst>
      <p:ext uri="{BB962C8B-B14F-4D97-AF65-F5344CB8AC3E}">
        <p14:creationId xmlns:p14="http://schemas.microsoft.com/office/powerpoint/2010/main" val="553447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a:t>Registrierungsprozess:</a:t>
            </a:r>
          </a:p>
          <a:p>
            <a:endParaRPr lang="de-CH"/>
          </a:p>
          <a:p>
            <a:pPr marL="181084" indent="-181084" defTabSz="914949" eaLnBrk="0" fontAlgn="base" hangingPunct="0">
              <a:spcBef>
                <a:spcPct val="30000"/>
              </a:spcBef>
              <a:spcAft>
                <a:spcPct val="0"/>
              </a:spcAft>
              <a:buFontTx/>
              <a:buChar char="-"/>
              <a:defRPr/>
            </a:pPr>
            <a:r>
              <a:rPr lang="de-CH" sz="1100">
                <a:solidFill>
                  <a:srgbClr val="868689"/>
                </a:solidFill>
              </a:rPr>
              <a:t>(Haupt)Nutzer der Firma gibt seine Kontaktdaten auf Anmeldeseite ein und erhält sofort den Demozugang freigeschaltet.</a:t>
            </a:r>
          </a:p>
          <a:p>
            <a:pPr marL="181084" indent="-181084" defTabSz="914949" eaLnBrk="0" fontAlgn="base" hangingPunct="0">
              <a:spcBef>
                <a:spcPct val="30000"/>
              </a:spcBef>
              <a:spcAft>
                <a:spcPct val="0"/>
              </a:spcAft>
              <a:buFontTx/>
              <a:buChar char="-"/>
              <a:defRPr/>
            </a:pPr>
            <a:r>
              <a:rPr lang="de-CH" sz="1100">
                <a:solidFill>
                  <a:srgbClr val="868689"/>
                </a:solidFill>
              </a:rPr>
              <a:t>Anschliessend gibt er</a:t>
            </a:r>
            <a:r>
              <a:rPr lang="de-CH" baseline="0"/>
              <a:t> Firmendaten ein (Abgleich mit CEFIX) und beantwortet KYC- und GWG-spezifische Fragen </a:t>
            </a:r>
            <a:r>
              <a:rPr lang="de-CH" sz="1100">
                <a:latin typeface="Arial"/>
                <a:cs typeface="Arial"/>
              </a:rPr>
              <a:t>→</a:t>
            </a:r>
            <a:r>
              <a:rPr lang="de-CH" baseline="0"/>
              <a:t> Dauer ca. 2 – 3 Minuten. Im Hintergrund prüft </a:t>
            </a:r>
            <a:r>
              <a:rPr lang="de-CH" baseline="0" err="1"/>
              <a:t>amnis</a:t>
            </a:r>
            <a:r>
              <a:rPr lang="de-CH" baseline="0"/>
              <a:t> automatisiert die Angaben und gibt den Identifikationsschritt frei</a:t>
            </a:r>
          </a:p>
          <a:p>
            <a:pPr marL="181084" indent="-181084">
              <a:buFontTx/>
              <a:buChar char="-"/>
            </a:pPr>
            <a:r>
              <a:rPr lang="de-CH" baseline="0"/>
              <a:t>Nutzer liest seine Ausweiskopie (ID, Pass, Führerausweis) ein und nimmt eine Gesichtserkennung via Kamera auf Desktop oder Mobile vor. Nach erfolgreicher Prüfung wird er auf die digitale Signatur geleitet und bestätigt die Anmeldung mit seiner Unterschrift. Achtung: Unterschrift muss gemäss HR-Eintrag (Einzel oder Kollektiv) erfolgen. Alle Unterzeichner müssen den Identifikationsprozess mit Ausweiskopie und Gesichtserkennung durchführen.</a:t>
            </a:r>
          </a:p>
          <a:p>
            <a:pPr marL="181084" indent="-181084">
              <a:buFontTx/>
              <a:buChar char="-"/>
            </a:pPr>
            <a:r>
              <a:rPr lang="de-CH" baseline="0"/>
              <a:t>Im Anschluss ist das Onboarding abgeschlossen und der (Haupt)Nutzer kann Währungswechsel, Zahlungen, Aufschaltung weiterer Währungskonten vornehmen oder auch weitere Nutzer berechtigen.</a:t>
            </a:r>
          </a:p>
          <a:p>
            <a:pPr marL="181084" indent="-181084">
              <a:buFontTx/>
              <a:buChar char="-"/>
            </a:pPr>
            <a:r>
              <a:rPr lang="de-CH" baseline="0"/>
              <a:t>Der gesamte Vorgang findet papierlos statt und ist FINMA-konform abgewickelt worden</a:t>
            </a:r>
          </a:p>
          <a:p>
            <a:pPr marL="181084" indent="-181084">
              <a:buFontTx/>
              <a:buChar char="-"/>
            </a:pPr>
            <a:r>
              <a:rPr lang="de-CH" baseline="0"/>
              <a:t>Der Kunde druckt den Vertrag aus, ergänzt die fehlenden Angaben und setzt eine/mehrere rechtsgültige Unterschrift auf die Vertragsdokumente.</a:t>
            </a:r>
          </a:p>
          <a:p>
            <a:pPr marL="181084" indent="-181084">
              <a:buFontTx/>
              <a:buChar char="-"/>
            </a:pPr>
            <a:r>
              <a:rPr lang="de-CH" baseline="0"/>
              <a:t>Danach Vertrag einscannen und per E-Mail an </a:t>
            </a:r>
            <a:r>
              <a:rPr lang="de-CH" baseline="0" err="1"/>
              <a:t>amnis</a:t>
            </a:r>
            <a:r>
              <a:rPr lang="de-CH" baseline="0"/>
              <a:t> retournieren (Achtung: </a:t>
            </a:r>
            <a:r>
              <a:rPr lang="de-CH" b="1" u="sng" baseline="0"/>
              <a:t>nicht</a:t>
            </a:r>
            <a:r>
              <a:rPr lang="de-CH" baseline="0"/>
              <a:t> an die WIR Bank). Alternativ können die Dokumente auch per Post zurückgeschickt werden.</a:t>
            </a:r>
          </a:p>
          <a:p>
            <a:pPr marL="181084" indent="-181084">
              <a:buFontTx/>
              <a:buChar char="-"/>
            </a:pPr>
            <a:r>
              <a:rPr lang="de-CH" baseline="0"/>
              <a:t>Nach Erhalt erfolgt KYC- und GWG-Prüfung bei </a:t>
            </a:r>
            <a:r>
              <a:rPr lang="de-CH" baseline="0" err="1"/>
              <a:t>amnis</a:t>
            </a:r>
            <a:r>
              <a:rPr lang="de-CH" baseline="0"/>
              <a:t> und die Bank wird informiert, die Identifikation des Kunden vorzunehmen.</a:t>
            </a:r>
          </a:p>
          <a:p>
            <a:pPr marL="181084" indent="-181084">
              <a:buFontTx/>
              <a:buChar char="-"/>
            </a:pPr>
            <a:r>
              <a:rPr lang="de-CH" baseline="0"/>
              <a:t>WIR BZ Kundendienst ergänzt die Angaben im </a:t>
            </a:r>
            <a:r>
              <a:rPr lang="de-CH" baseline="0" err="1"/>
              <a:t>amnis</a:t>
            </a:r>
            <a:r>
              <a:rPr lang="de-CH" baseline="0"/>
              <a:t> Admin-Tool und bestätigt die Aufschaltung an </a:t>
            </a:r>
            <a:r>
              <a:rPr lang="de-CH" baseline="0" err="1"/>
              <a:t>amnis</a:t>
            </a:r>
            <a:r>
              <a:rPr lang="de-CH" baseline="0"/>
              <a:t>.</a:t>
            </a:r>
          </a:p>
          <a:p>
            <a:pPr marL="181084" indent="-181084">
              <a:buFontTx/>
              <a:buChar char="-"/>
            </a:pPr>
            <a:r>
              <a:rPr lang="de-CH" baseline="0" err="1"/>
              <a:t>amnis</a:t>
            </a:r>
            <a:r>
              <a:rPr lang="de-CH" baseline="0"/>
              <a:t> bestätigt den Abschluss der Registration und sendet dem Kunden eine Freigabe-Email zu.</a:t>
            </a:r>
          </a:p>
          <a:p>
            <a:endParaRPr lang="de-CH" baseline="0"/>
          </a:p>
          <a:p>
            <a:r>
              <a:rPr lang="de-CH" baseline="0"/>
              <a:t>Zwischen Onlineregistration und Freigabebestätigung liegen (je nachdem wie schnell die Rücksendung des Kunden erfolgt) ca. 1 – 2  Stunden im Idealfall bis mehrere Tage. Im Normalfall wird die Aufschaltung mit 2 Tagen gerechnet</a:t>
            </a:r>
            <a:endParaRPr lang="de-CH"/>
          </a:p>
          <a:p>
            <a:endParaRPr lang="de-CH"/>
          </a:p>
        </p:txBody>
      </p:sp>
      <p:sp>
        <p:nvSpPr>
          <p:cNvPr id="4" name="Foliennummernplatzhalter 3"/>
          <p:cNvSpPr>
            <a:spLocks noGrp="1"/>
          </p:cNvSpPr>
          <p:nvPr>
            <p:ph type="sldNum" sz="quarter" idx="10"/>
          </p:nvPr>
        </p:nvSpPr>
        <p:spPr/>
        <p:txBody>
          <a:bodyPr/>
          <a:lstStyle/>
          <a:p>
            <a:pPr defTabSz="914949">
              <a:defRPr/>
            </a:pPr>
            <a:fld id="{1DDC4312-1431-452E-B832-211BA763EEA6}" type="slidenum">
              <a:rPr lang="de-CH">
                <a:solidFill>
                  <a:prstClr val="black"/>
                </a:solidFill>
                <a:latin typeface="Calibri"/>
              </a:rPr>
              <a:pPr defTabSz="914949">
                <a:defRPr/>
              </a:pPr>
              <a:t>74</a:t>
            </a:fld>
            <a:endParaRPr lang="de-CH">
              <a:solidFill>
                <a:prstClr val="black"/>
              </a:solidFill>
              <a:latin typeface="Calibri"/>
            </a:endParaRPr>
          </a:p>
        </p:txBody>
      </p:sp>
    </p:spTree>
    <p:extLst>
      <p:ext uri="{BB962C8B-B14F-4D97-AF65-F5344CB8AC3E}">
        <p14:creationId xmlns:p14="http://schemas.microsoft.com/office/powerpoint/2010/main" val="14295306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defTabSz="914949">
              <a:defRPr/>
            </a:pPr>
            <a:fld id="{D792CAA3-BAEF-0F40-8D64-3630C98CC1B3}" type="slidenum">
              <a:rPr lang="de-DE">
                <a:solidFill>
                  <a:prstClr val="black"/>
                </a:solidFill>
                <a:latin typeface="Calibri"/>
              </a:rPr>
              <a:pPr defTabSz="914949">
                <a:defRPr/>
              </a:pPr>
              <a:t>75</a:t>
            </a:fld>
            <a:endParaRPr lang="de-DE">
              <a:solidFill>
                <a:prstClr val="black"/>
              </a:solidFill>
              <a:latin typeface="Calibri"/>
            </a:endParaRPr>
          </a:p>
        </p:txBody>
      </p:sp>
    </p:spTree>
    <p:extLst>
      <p:ext uri="{BB962C8B-B14F-4D97-AF65-F5344CB8AC3E}">
        <p14:creationId xmlns:p14="http://schemas.microsoft.com/office/powerpoint/2010/main" val="3756408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D792CAA3-BAEF-0F40-8D64-3630C98CC1B3}" type="slidenum">
              <a:rPr lang="de-DE" smtClean="0"/>
              <a:t>5</a:t>
            </a:fld>
            <a:endParaRPr lang="de-DE"/>
          </a:p>
        </p:txBody>
      </p:sp>
    </p:spTree>
    <p:extLst>
      <p:ext uri="{BB962C8B-B14F-4D97-AF65-F5344CB8AC3E}">
        <p14:creationId xmlns:p14="http://schemas.microsoft.com/office/powerpoint/2010/main" val="4038154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defTabSz="914949">
              <a:defRPr/>
            </a:pPr>
            <a:fld id="{D792CAA3-BAEF-0F40-8D64-3630C98CC1B3}" type="slidenum">
              <a:rPr lang="de-DE">
                <a:solidFill>
                  <a:prstClr val="black"/>
                </a:solidFill>
                <a:latin typeface="Calibri"/>
              </a:rPr>
              <a:pPr defTabSz="914949">
                <a:defRPr/>
              </a:pPr>
              <a:t>81</a:t>
            </a:fld>
            <a:endParaRPr lang="de-DE">
              <a:solidFill>
                <a:prstClr val="black"/>
              </a:solidFill>
              <a:latin typeface="Calibri"/>
            </a:endParaRPr>
          </a:p>
        </p:txBody>
      </p:sp>
    </p:spTree>
    <p:extLst>
      <p:ext uri="{BB962C8B-B14F-4D97-AF65-F5344CB8AC3E}">
        <p14:creationId xmlns:p14="http://schemas.microsoft.com/office/powerpoint/2010/main" val="3756408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defTabSz="914949">
              <a:defRPr/>
            </a:pPr>
            <a:fld id="{D792CAA3-BAEF-0F40-8D64-3630C98CC1B3}" type="slidenum">
              <a:rPr lang="de-DE">
                <a:solidFill>
                  <a:prstClr val="black"/>
                </a:solidFill>
                <a:latin typeface="Calibri"/>
              </a:rPr>
              <a:pPr defTabSz="914949">
                <a:defRPr/>
              </a:pPr>
              <a:t>82</a:t>
            </a:fld>
            <a:endParaRPr lang="de-DE">
              <a:solidFill>
                <a:prstClr val="black"/>
              </a:solidFill>
              <a:latin typeface="Calibri"/>
            </a:endParaRPr>
          </a:p>
        </p:txBody>
      </p:sp>
    </p:spTree>
    <p:extLst>
      <p:ext uri="{BB962C8B-B14F-4D97-AF65-F5344CB8AC3E}">
        <p14:creationId xmlns:p14="http://schemas.microsoft.com/office/powerpoint/2010/main" val="37564082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1084" indent="-181084"/>
            <a:endParaRPr lang="de-CH"/>
          </a:p>
        </p:txBody>
      </p:sp>
      <p:sp>
        <p:nvSpPr>
          <p:cNvPr id="4" name="Foliennummernplatzhalter 3"/>
          <p:cNvSpPr>
            <a:spLocks noGrp="1"/>
          </p:cNvSpPr>
          <p:nvPr>
            <p:ph type="sldNum" sz="quarter" idx="10"/>
          </p:nvPr>
        </p:nvSpPr>
        <p:spPr/>
        <p:txBody>
          <a:bodyPr/>
          <a:lstStyle/>
          <a:p>
            <a:pPr>
              <a:defRPr/>
            </a:pPr>
            <a:fld id="{1DDC4312-1431-452E-B832-211BA763EEA6}" type="slidenum">
              <a:rPr lang="de-CH" smtClean="0"/>
              <a:pPr>
                <a:defRPr/>
              </a:pPr>
              <a:t>87</a:t>
            </a:fld>
            <a:endParaRPr lang="de-CH"/>
          </a:p>
        </p:txBody>
      </p:sp>
    </p:spTree>
    <p:extLst>
      <p:ext uri="{BB962C8B-B14F-4D97-AF65-F5344CB8AC3E}">
        <p14:creationId xmlns:p14="http://schemas.microsoft.com/office/powerpoint/2010/main" val="3413855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1084" indent="-181084"/>
            <a:endParaRPr lang="de-CH"/>
          </a:p>
        </p:txBody>
      </p:sp>
      <p:sp>
        <p:nvSpPr>
          <p:cNvPr id="4" name="Foliennummernplatzhalter 3"/>
          <p:cNvSpPr>
            <a:spLocks noGrp="1"/>
          </p:cNvSpPr>
          <p:nvPr>
            <p:ph type="sldNum" sz="quarter" idx="10"/>
          </p:nvPr>
        </p:nvSpPr>
        <p:spPr/>
        <p:txBody>
          <a:bodyPr/>
          <a:lstStyle/>
          <a:p>
            <a:pPr>
              <a:defRPr/>
            </a:pPr>
            <a:fld id="{1DDC4312-1431-452E-B832-211BA763EEA6}" type="slidenum">
              <a:rPr lang="de-CH" smtClean="0"/>
              <a:pPr>
                <a:defRPr/>
              </a:pPr>
              <a:t>88</a:t>
            </a:fld>
            <a:endParaRPr lang="de-CH"/>
          </a:p>
        </p:txBody>
      </p:sp>
    </p:spTree>
    <p:extLst>
      <p:ext uri="{BB962C8B-B14F-4D97-AF65-F5344CB8AC3E}">
        <p14:creationId xmlns:p14="http://schemas.microsoft.com/office/powerpoint/2010/main" val="9394146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000" dirty="0">
                <a:latin typeface="HelveticaNeueLT Com 55 Roman" pitchFamily="34" charset="0"/>
              </a:rPr>
              <a:t>2 Lösungen ob Selbständig Erwerbende (grosse Vorsorge) oder Angestellte (kleine Vorsorge):  </a:t>
            </a:r>
          </a:p>
          <a:p>
            <a:r>
              <a:rPr lang="de-CH" sz="1000" b="1" dirty="0">
                <a:latin typeface="HelveticaNeueLT Com 55 Roman" pitchFamily="34" charset="0"/>
              </a:rPr>
              <a:t>Klassisch und lukrativ: </a:t>
            </a:r>
            <a:r>
              <a:rPr lang="de-CH" sz="1000" b="1" dirty="0" err="1">
                <a:latin typeface="HelveticaNeueLT Com 55 Roman" pitchFamily="34" charset="0"/>
              </a:rPr>
              <a:t>Terzo</a:t>
            </a:r>
            <a:r>
              <a:rPr lang="de-CH" sz="1000" b="1" dirty="0">
                <a:latin typeface="HelveticaNeueLT Com 55 Roman" pitchFamily="34" charset="0"/>
              </a:rPr>
              <a:t> </a:t>
            </a:r>
          </a:p>
          <a:p>
            <a:pPr lvl="1"/>
            <a:r>
              <a:rPr lang="de-CH" sz="1000" dirty="0">
                <a:latin typeface="HelveticaNeueLT Com 55 Roman" pitchFamily="34" charset="0"/>
              </a:rPr>
              <a:t>Bei </a:t>
            </a:r>
            <a:r>
              <a:rPr lang="de-CH" sz="1000" dirty="0" err="1">
                <a:latin typeface="HelveticaNeueLT Com 55 Roman" pitchFamily="34" charset="0"/>
              </a:rPr>
              <a:t>Terzo</a:t>
            </a:r>
            <a:r>
              <a:rPr lang="de-CH" sz="1000" dirty="0">
                <a:latin typeface="HelveticaNeueLT Com 55 Roman" pitchFamily="34" charset="0"/>
              </a:rPr>
              <a:t>, der klassischen 3. Säule der WIR Bank profitieren Sie von einem </a:t>
            </a:r>
            <a:r>
              <a:rPr lang="de-CH" sz="1000" dirty="0" err="1">
                <a:latin typeface="HelveticaNeueLT Com 55 Roman" pitchFamily="34" charset="0"/>
              </a:rPr>
              <a:t>Topzins</a:t>
            </a:r>
            <a:r>
              <a:rPr lang="de-CH" sz="1000" dirty="0">
                <a:latin typeface="HelveticaNeueLT Com 55 Roman" pitchFamily="34" charset="0"/>
              </a:rPr>
              <a:t> von 1.25 % und kostenloser Kontoführung. Zahlen Sie 35 280 CHF ohne PK oder 7056 CHF mit PK in die 3. Säule ein und sparen Sie dabei Steuern. </a:t>
            </a:r>
          </a:p>
          <a:p>
            <a:pPr lvl="1"/>
            <a:r>
              <a:rPr lang="de-CH" sz="1000" dirty="0">
                <a:latin typeface="HelveticaNeueLT Com 55 Roman" pitchFamily="34" charset="0"/>
              </a:rPr>
              <a:t>Bis zu einem Einkommen von 150 000 Franken ist das Steuer-Sparpotential mit der 2. oder 3. Säule etwa gleich </a:t>
            </a:r>
          </a:p>
          <a:p>
            <a:r>
              <a:rPr lang="de-CH" sz="1000" b="1" dirty="0">
                <a:latin typeface="HelveticaNeueLT Com 55 Roman" pitchFamily="34" charset="0"/>
              </a:rPr>
              <a:t>Digital und smart: VIAC (Zusammenarbeit mit einem Schweizer Fintech Start-Up)</a:t>
            </a:r>
            <a:endParaRPr lang="de-CH" sz="1000" dirty="0">
              <a:latin typeface="HelveticaNeueLT Com 55 Roman" pitchFamily="34" charset="0"/>
            </a:endParaRPr>
          </a:p>
          <a:p>
            <a:pPr lvl="1"/>
            <a:r>
              <a:rPr lang="de-CH" sz="1000" dirty="0">
                <a:latin typeface="HelveticaNeueLT Com 55 Roman" pitchFamily="34" charset="0"/>
              </a:rPr>
              <a:t>Die 100% digitale Vorsorgelösung mit Wertschriften für Smartphone, Tablet oder PC ist konkurrenzlos günstig. Die Verwaltungsgebühr (0.00% - 0.44% je nach Strategie) deckt alles ab - Depotführung, sämtliche Transaktionen, die Stiftungsadministration und wenn möglich, die Produktgebühren. Es spielt keine Rolle, wie oft und wie viel Sie einzahlen. Mit monatlichen Daueraufträgen profitieren Sie mit der Investition in Wertpapiere vom Durchschnittkosteneffekt. Ihr Geld wird ohne Mehrkosten automatisch in die gewählte Strategie investiert. </a:t>
            </a:r>
          </a:p>
          <a:p>
            <a:r>
              <a:rPr lang="de-CH" sz="1000" b="1" dirty="0" err="1">
                <a:latin typeface="HelveticaNeueLT Com 55 Roman" pitchFamily="34" charset="0"/>
              </a:rPr>
              <a:t>Terzo</a:t>
            </a:r>
            <a:r>
              <a:rPr lang="de-CH" sz="1000" b="1" dirty="0">
                <a:latin typeface="HelveticaNeueLT Com 55 Roman" pitchFamily="34" charset="0"/>
              </a:rPr>
              <a:t> Vorsorgestiftung seit 2002 erfolgreich </a:t>
            </a:r>
            <a:endParaRPr lang="de-CH" sz="1000" dirty="0">
              <a:latin typeface="HelveticaNeueLT Com 55 Roman" pitchFamily="34" charset="0"/>
            </a:endParaRPr>
          </a:p>
          <a:p>
            <a:pPr lvl="1"/>
            <a:r>
              <a:rPr lang="de-CH" sz="1000" dirty="0">
                <a:latin typeface="HelveticaNeueLT Com 55 Roman" pitchFamily="34" charset="0"/>
              </a:rPr>
              <a:t>Ihr Vorsorgegeld liegt bei beiden Lösungen sicher bei unserer </a:t>
            </a:r>
            <a:r>
              <a:rPr lang="de-CH" sz="1000" dirty="0" err="1">
                <a:latin typeface="HelveticaNeueLT Com 55 Roman" pitchFamily="34" charset="0"/>
              </a:rPr>
              <a:t>Terzo</a:t>
            </a:r>
            <a:r>
              <a:rPr lang="de-CH" sz="1000" dirty="0">
                <a:latin typeface="HelveticaNeueLT Com 55 Roman" pitchFamily="34" charset="0"/>
              </a:rPr>
              <a:t>-Vorsorgestiftung. Diese ist mit mehr als 900 Millionen CHF Kundenvermögen erfolgreich im Schweizer Markt etabliert. </a:t>
            </a:r>
          </a:p>
          <a:p>
            <a:pPr marL="174650" indent="-174650" defTabSz="882742">
              <a:defRPr/>
            </a:pPr>
            <a:r>
              <a:rPr lang="de-CH" sz="1000" b="1" dirty="0">
                <a:latin typeface="HelveticaNeueLT Com 55 Roman" pitchFamily="34" charset="0"/>
              </a:rPr>
              <a:t>Steuerprogression</a:t>
            </a:r>
            <a:r>
              <a:rPr lang="de-CH" sz="1000" dirty="0">
                <a:latin typeface="HelveticaNeueLT Com 55 Roman" pitchFamily="34" charset="0"/>
              </a:rPr>
              <a:t>: Verteilen Sie Ihr Vermögen unbedingt auf mehrere Konten. Diese können Sie innert fünf Jahren vor der Pensionierung einzeln auflösen und mit einer jährlich gestaffelten Auszahlung die Steuerprogression brechen</a:t>
            </a:r>
          </a:p>
        </p:txBody>
      </p:sp>
      <p:sp>
        <p:nvSpPr>
          <p:cNvPr id="4" name="Foliennummernplatzhalter 3"/>
          <p:cNvSpPr>
            <a:spLocks noGrp="1"/>
          </p:cNvSpPr>
          <p:nvPr>
            <p:ph type="sldNum" sz="quarter" idx="10"/>
          </p:nvPr>
        </p:nvSpPr>
        <p:spPr/>
        <p:txBody>
          <a:bodyPr/>
          <a:lstStyle/>
          <a:p>
            <a:pPr>
              <a:defRPr/>
            </a:pPr>
            <a:fld id="{1DDC4312-1431-452E-B832-211BA763EEA6}" type="slidenum">
              <a:rPr lang="de-CH" smtClean="0"/>
              <a:pPr>
                <a:defRPr/>
              </a:pPr>
              <a:t>99</a:t>
            </a:fld>
            <a:endParaRPr lang="de-CH"/>
          </a:p>
        </p:txBody>
      </p:sp>
    </p:spTree>
    <p:extLst>
      <p:ext uri="{BB962C8B-B14F-4D97-AF65-F5344CB8AC3E}">
        <p14:creationId xmlns:p14="http://schemas.microsoft.com/office/powerpoint/2010/main" val="14137535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CH" sz="1000" i="0">
                <a:latin typeface="HelveticaNeueLT Com 55 Roman" pitchFamily="34" charset="0"/>
              </a:rPr>
              <a:t>2 Lösungen ob Selbständig Erwerbende (grosse Vorsorge) oder</a:t>
            </a:r>
            <a:r>
              <a:rPr lang="de-CH" sz="1000" i="0" baseline="0">
                <a:latin typeface="HelveticaNeueLT Com 55 Roman" pitchFamily="34" charset="0"/>
              </a:rPr>
              <a:t> Angestellte (kleine Vorsorge): </a:t>
            </a:r>
            <a:r>
              <a:rPr lang="de-CH" sz="1000" i="0">
                <a:latin typeface="HelveticaNeueLT Com 55 Roman" pitchFamily="34" charset="0"/>
              </a:rPr>
              <a:t> </a:t>
            </a:r>
          </a:p>
          <a:p>
            <a:r>
              <a:rPr lang="de-CH" sz="1000" b="1">
                <a:latin typeface="HelveticaNeueLT Com 55 Roman" pitchFamily="34" charset="0"/>
              </a:rPr>
              <a:t>Klassisch und lukrativ: Terzo </a:t>
            </a:r>
          </a:p>
          <a:p>
            <a:pPr lvl="1"/>
            <a:r>
              <a:rPr lang="de-CH" sz="1000">
                <a:latin typeface="HelveticaNeueLT Com 55 Roman" pitchFamily="34" charset="0"/>
              </a:rPr>
              <a:t>Bei Terzo, der klassischen 3. Säule der WIR Bank profitieren Sie von einem </a:t>
            </a:r>
            <a:r>
              <a:rPr lang="de-CH" sz="1000" err="1">
                <a:latin typeface="HelveticaNeueLT Com 55 Roman" pitchFamily="34" charset="0"/>
              </a:rPr>
              <a:t>Topzins</a:t>
            </a:r>
            <a:r>
              <a:rPr lang="de-CH" sz="1000">
                <a:latin typeface="HelveticaNeueLT Com 55 Roman" pitchFamily="34" charset="0"/>
              </a:rPr>
              <a:t> von 0.2% (CH-Durchschnitt bei ca. 0.2%) und kostenloser Kontoführung. Zahlen Sie 34 128 CHF ohne PK oder 6826 mit PK in die 3. Säule ein und sparen Sie dabei Steuern. </a:t>
            </a:r>
          </a:p>
          <a:p>
            <a:pPr lvl="1"/>
            <a:r>
              <a:rPr lang="de-CH" sz="1000">
                <a:latin typeface="HelveticaNeueLT Com 55 Roman" pitchFamily="34" charset="0"/>
              </a:rPr>
              <a:t>Bis zu einem Einkommen von 150 000 Franken ist das Steuer-Sparpotential mit der 2. oder 3. Säule etwa gleich </a:t>
            </a:r>
          </a:p>
          <a:p>
            <a:r>
              <a:rPr lang="de-CH" sz="1000" b="1">
                <a:latin typeface="HelveticaNeueLT Com 55 Roman" pitchFamily="34" charset="0"/>
              </a:rPr>
              <a:t>Digital und smart: VIAC (Zusammenarbeit mit einem Schweizer Fintech Start-</a:t>
            </a:r>
            <a:r>
              <a:rPr lang="de-CH" sz="1000" b="1" err="1">
                <a:latin typeface="HelveticaNeueLT Com 55 Roman" pitchFamily="34" charset="0"/>
              </a:rPr>
              <a:t>Up</a:t>
            </a:r>
            <a:r>
              <a:rPr lang="de-CH" sz="1000" b="1">
                <a:latin typeface="HelveticaNeueLT Com 55 Roman" pitchFamily="34" charset="0"/>
              </a:rPr>
              <a:t>)</a:t>
            </a:r>
            <a:endParaRPr lang="de-CH" sz="1000">
              <a:latin typeface="HelveticaNeueLT Com 55 Roman" pitchFamily="34" charset="0"/>
            </a:endParaRPr>
          </a:p>
          <a:p>
            <a:pPr lvl="1"/>
            <a:r>
              <a:rPr lang="de-CH" sz="1000">
                <a:latin typeface="HelveticaNeueLT Com 55 Roman" pitchFamily="34" charset="0"/>
              </a:rPr>
              <a:t>Die 100% digitale Vorsorgelösung mit Wertschriften für Smartphone, </a:t>
            </a:r>
            <a:r>
              <a:rPr lang="de-CH" sz="1000" err="1">
                <a:latin typeface="HelveticaNeueLT Com 55 Roman" pitchFamily="34" charset="0"/>
              </a:rPr>
              <a:t>Tablet</a:t>
            </a:r>
            <a:r>
              <a:rPr lang="de-CH" sz="1000">
                <a:latin typeface="HelveticaNeueLT Com 55 Roman" pitchFamily="34" charset="0"/>
              </a:rPr>
              <a:t> oder PC ist konkurrenzlos günstig. Die Verwaltungsgebühr (0.17% - 0.72% je nach Strategie) deckt alles ab - Depotführung, sämtliche Transaktionen, die Stiftungsadministration und wenn möglich, die Produktgebühren. Es spielt keine Rolle, wie oft und wie viel Sie einzahlen. Mit monatlichen Daueraufträgen profitieren Sie mit der Investition in Wertpapiere vom Durchschnittkosteneffekt. Ihr Geld wird ohne Mehrkosten automatisch in die gewählte Strategie investiert. </a:t>
            </a:r>
          </a:p>
          <a:p>
            <a:r>
              <a:rPr lang="de-CH" sz="1000" b="1">
                <a:latin typeface="HelveticaNeueLT Com 55 Roman" pitchFamily="34" charset="0"/>
              </a:rPr>
              <a:t>Terzo Vorsorgestiftung seit 2002 erfolgreich </a:t>
            </a:r>
            <a:endParaRPr lang="de-CH" sz="1000">
              <a:latin typeface="HelveticaNeueLT Com 55 Roman" pitchFamily="34" charset="0"/>
            </a:endParaRPr>
          </a:p>
          <a:p>
            <a:pPr lvl="1"/>
            <a:r>
              <a:rPr lang="de-CH" sz="1000">
                <a:latin typeface="HelveticaNeueLT Com 55 Roman" pitchFamily="34" charset="0"/>
              </a:rPr>
              <a:t>Ihr Vorsorgegeld liegt bei beiden Lösungen sicher bei unserer Terzo-Vorsorgestiftung. Diese ist mit mehr als 900 Millionen CHF Kundenvermögen erfolgreich im Schweizer Markt etabliert. </a:t>
            </a:r>
          </a:p>
          <a:p>
            <a:pPr marL="174545" indent="-174545" defTabSz="882213">
              <a:defRPr/>
            </a:pPr>
            <a:r>
              <a:rPr lang="de-CH" sz="1000" b="1">
                <a:latin typeface="HelveticaNeueLT Com 55 Roman" pitchFamily="34" charset="0"/>
              </a:rPr>
              <a:t>Steuerprogression</a:t>
            </a:r>
            <a:r>
              <a:rPr lang="de-CH" sz="1000">
                <a:latin typeface="HelveticaNeueLT Com 55 Roman" pitchFamily="34" charset="0"/>
              </a:rPr>
              <a:t>: Verteilen Sie Ihr Vermögen unbedingt auf mehrere Konten. Diese können Sie innert fünf Jahren vor der Pensionierung einzeln auflösen und mit einer jährlich gestaffelten Auszahlung die Steuerprogression brechen</a:t>
            </a:r>
          </a:p>
        </p:txBody>
      </p:sp>
      <p:sp>
        <p:nvSpPr>
          <p:cNvPr id="4" name="Foliennummernplatzhalter 3"/>
          <p:cNvSpPr>
            <a:spLocks noGrp="1"/>
          </p:cNvSpPr>
          <p:nvPr>
            <p:ph type="sldNum" sz="quarter" idx="10"/>
          </p:nvPr>
        </p:nvSpPr>
        <p:spPr/>
        <p:txBody>
          <a:bodyPr/>
          <a:lstStyle/>
          <a:p>
            <a:pPr>
              <a:defRPr/>
            </a:pPr>
            <a:fld id="{1DDC4312-1431-452E-B832-211BA763EEA6}" type="slidenum">
              <a:rPr lang="de-CH" smtClean="0"/>
              <a:pPr>
                <a:defRPr/>
              </a:pPr>
              <a:t>100</a:t>
            </a:fld>
            <a:endParaRPr lang="de-CH"/>
          </a:p>
        </p:txBody>
      </p:sp>
    </p:spTree>
    <p:extLst>
      <p:ext uri="{BB962C8B-B14F-4D97-AF65-F5344CB8AC3E}">
        <p14:creationId xmlns:p14="http://schemas.microsoft.com/office/powerpoint/2010/main" val="3045612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CH" sz="1000" i="0">
                <a:latin typeface="HelveticaNeueLT Com 55 Roman" pitchFamily="34" charset="0"/>
              </a:rPr>
              <a:t>2 Lösungen ob Selbständig Erwerbende (grosse Vorsorge) oder</a:t>
            </a:r>
            <a:r>
              <a:rPr lang="de-CH" sz="1000" i="0" baseline="0">
                <a:latin typeface="HelveticaNeueLT Com 55 Roman" pitchFamily="34" charset="0"/>
              </a:rPr>
              <a:t> Angestellte (kleine Vorsorge): </a:t>
            </a:r>
            <a:r>
              <a:rPr lang="de-CH" sz="1000" i="0">
                <a:latin typeface="HelveticaNeueLT Com 55 Roman" pitchFamily="34" charset="0"/>
              </a:rPr>
              <a:t> </a:t>
            </a:r>
          </a:p>
          <a:p>
            <a:r>
              <a:rPr lang="de-CH" sz="1000" b="1">
                <a:latin typeface="HelveticaNeueLT Com 55 Roman" pitchFamily="34" charset="0"/>
              </a:rPr>
              <a:t>Klassisch und lukrativ: Terzo </a:t>
            </a:r>
          </a:p>
          <a:p>
            <a:pPr lvl="1"/>
            <a:r>
              <a:rPr lang="de-CH" sz="1000">
                <a:latin typeface="HelveticaNeueLT Com 55 Roman" pitchFamily="34" charset="0"/>
              </a:rPr>
              <a:t>Bei Terzo, der klassischen 3. Säule der WIR Bank profitieren Sie von einem </a:t>
            </a:r>
            <a:r>
              <a:rPr lang="de-CH" sz="1000" err="1">
                <a:latin typeface="HelveticaNeueLT Com 55 Roman" pitchFamily="34" charset="0"/>
              </a:rPr>
              <a:t>Topzins</a:t>
            </a:r>
            <a:r>
              <a:rPr lang="de-CH" sz="1000">
                <a:latin typeface="HelveticaNeueLT Com 55 Roman" pitchFamily="34" charset="0"/>
              </a:rPr>
              <a:t> von 0.2% (CH-Durchschnitt bei ca. 0.2%) und kostenloser Kontoführung. Zahlen Sie 34 128 CHF ohne PK oder 6826 mit PK in die 3. Säule ein und sparen Sie dabei Steuern. </a:t>
            </a:r>
          </a:p>
          <a:p>
            <a:pPr lvl="1"/>
            <a:r>
              <a:rPr lang="de-CH" sz="1000">
                <a:latin typeface="HelveticaNeueLT Com 55 Roman" pitchFamily="34" charset="0"/>
              </a:rPr>
              <a:t>Bis zu einem Einkommen von 150 000 Franken ist das Steuer-Sparpotential mit der 2. oder 3. Säule etwa gleich </a:t>
            </a:r>
          </a:p>
          <a:p>
            <a:r>
              <a:rPr lang="de-CH" sz="1000" b="1">
                <a:latin typeface="HelveticaNeueLT Com 55 Roman" pitchFamily="34" charset="0"/>
              </a:rPr>
              <a:t>Digital und smart: VIAC (Zusammenarbeit mit einem Schweizer Fintech Start-</a:t>
            </a:r>
            <a:r>
              <a:rPr lang="de-CH" sz="1000" b="1" err="1">
                <a:latin typeface="HelveticaNeueLT Com 55 Roman" pitchFamily="34" charset="0"/>
              </a:rPr>
              <a:t>Up</a:t>
            </a:r>
            <a:r>
              <a:rPr lang="de-CH" sz="1000" b="1">
                <a:latin typeface="HelveticaNeueLT Com 55 Roman" pitchFamily="34" charset="0"/>
              </a:rPr>
              <a:t>)</a:t>
            </a:r>
            <a:endParaRPr lang="de-CH" sz="1000">
              <a:latin typeface="HelveticaNeueLT Com 55 Roman" pitchFamily="34" charset="0"/>
            </a:endParaRPr>
          </a:p>
          <a:p>
            <a:pPr lvl="1"/>
            <a:r>
              <a:rPr lang="de-CH" sz="1000">
                <a:latin typeface="HelveticaNeueLT Com 55 Roman" pitchFamily="34" charset="0"/>
              </a:rPr>
              <a:t>Die 100% digitale Vorsorgelösung mit Wertschriften für Smartphone, </a:t>
            </a:r>
            <a:r>
              <a:rPr lang="de-CH" sz="1000" err="1">
                <a:latin typeface="HelveticaNeueLT Com 55 Roman" pitchFamily="34" charset="0"/>
              </a:rPr>
              <a:t>Tablet</a:t>
            </a:r>
            <a:r>
              <a:rPr lang="de-CH" sz="1000">
                <a:latin typeface="HelveticaNeueLT Com 55 Roman" pitchFamily="34" charset="0"/>
              </a:rPr>
              <a:t> oder PC ist konkurrenzlos günstig. Die Verwaltungsgebühr (0.17% - 0.72% je nach Strategie) deckt alles ab - Depotführung, sämtliche Transaktionen, die Stiftungsadministration und wenn möglich, die Produktgebühren. Es spielt keine Rolle, wie oft und wie viel Sie einzahlen. Mit monatlichen Daueraufträgen profitieren Sie mit der Investition in Wertpapiere vom Durchschnittkosteneffekt. Ihr Geld wird ohne Mehrkosten automatisch in die gewählte Strategie investiert. </a:t>
            </a:r>
          </a:p>
          <a:p>
            <a:r>
              <a:rPr lang="de-CH" sz="1000" b="1">
                <a:latin typeface="HelveticaNeueLT Com 55 Roman" pitchFamily="34" charset="0"/>
              </a:rPr>
              <a:t>Terzo Vorsorgestiftung seit 2002 erfolgreich </a:t>
            </a:r>
            <a:endParaRPr lang="de-CH" sz="1000">
              <a:latin typeface="HelveticaNeueLT Com 55 Roman" pitchFamily="34" charset="0"/>
            </a:endParaRPr>
          </a:p>
          <a:p>
            <a:pPr lvl="1"/>
            <a:r>
              <a:rPr lang="de-CH" sz="1000">
                <a:latin typeface="HelveticaNeueLT Com 55 Roman" pitchFamily="34" charset="0"/>
              </a:rPr>
              <a:t>Ihr Vorsorgegeld liegt bei beiden Lösungen sicher bei unserer Terzo-Vorsorgestiftung. Diese ist mit mehr als 900 Millionen CHF Kundenvermögen erfolgreich im Schweizer Markt etabliert. </a:t>
            </a:r>
          </a:p>
          <a:p>
            <a:pPr marL="174545" indent="-174545" defTabSz="882213">
              <a:defRPr/>
            </a:pPr>
            <a:r>
              <a:rPr lang="de-CH" sz="1000" b="1">
                <a:latin typeface="HelveticaNeueLT Com 55 Roman" pitchFamily="34" charset="0"/>
              </a:rPr>
              <a:t>Steuerprogression</a:t>
            </a:r>
            <a:r>
              <a:rPr lang="de-CH" sz="1000">
                <a:latin typeface="HelveticaNeueLT Com 55 Roman" pitchFamily="34" charset="0"/>
              </a:rPr>
              <a:t>: Verteilen Sie Ihr Vermögen unbedingt auf mehrere Konten. Diese können Sie innert fünf Jahren vor der Pensionierung einzeln auflösen und mit einer jährlich gestaffelten Auszahlung die Steuerprogression brechen</a:t>
            </a:r>
          </a:p>
        </p:txBody>
      </p:sp>
      <p:sp>
        <p:nvSpPr>
          <p:cNvPr id="4" name="Foliennummernplatzhalter 3"/>
          <p:cNvSpPr>
            <a:spLocks noGrp="1"/>
          </p:cNvSpPr>
          <p:nvPr>
            <p:ph type="sldNum" sz="quarter" idx="10"/>
          </p:nvPr>
        </p:nvSpPr>
        <p:spPr/>
        <p:txBody>
          <a:bodyPr/>
          <a:lstStyle/>
          <a:p>
            <a:pPr>
              <a:defRPr/>
            </a:pPr>
            <a:fld id="{1DDC4312-1431-452E-B832-211BA763EEA6}" type="slidenum">
              <a:rPr lang="de-CH" smtClean="0"/>
              <a:pPr>
                <a:defRPr/>
              </a:pPr>
              <a:t>104</a:t>
            </a:fld>
            <a:endParaRPr lang="de-CH"/>
          </a:p>
        </p:txBody>
      </p:sp>
    </p:spTree>
    <p:extLst>
      <p:ext uri="{BB962C8B-B14F-4D97-AF65-F5344CB8AC3E}">
        <p14:creationId xmlns:p14="http://schemas.microsoft.com/office/powerpoint/2010/main" val="26994079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CH" sz="1000" i="0">
                <a:latin typeface="HelveticaNeueLT Com 55 Roman" pitchFamily="34" charset="0"/>
              </a:rPr>
              <a:t>2 Lösungen ob Selbständig Erwerbende (grosse Vorsorge) oder</a:t>
            </a:r>
            <a:r>
              <a:rPr lang="de-CH" sz="1000" i="0" baseline="0">
                <a:latin typeface="HelveticaNeueLT Com 55 Roman" pitchFamily="34" charset="0"/>
              </a:rPr>
              <a:t> Angestellte (kleine Vorsorge): </a:t>
            </a:r>
            <a:r>
              <a:rPr lang="de-CH" sz="1000" i="0">
                <a:latin typeface="HelveticaNeueLT Com 55 Roman" pitchFamily="34" charset="0"/>
              </a:rPr>
              <a:t> </a:t>
            </a:r>
          </a:p>
          <a:p>
            <a:r>
              <a:rPr lang="de-CH" sz="1000" b="1">
                <a:latin typeface="HelveticaNeueLT Com 55 Roman" pitchFamily="34" charset="0"/>
              </a:rPr>
              <a:t>Klassisch und lukrativ: Terzo </a:t>
            </a:r>
          </a:p>
          <a:p>
            <a:pPr lvl="1"/>
            <a:r>
              <a:rPr lang="de-CH" sz="1000">
                <a:latin typeface="HelveticaNeueLT Com 55 Roman" pitchFamily="34" charset="0"/>
              </a:rPr>
              <a:t>Bei Terzo, der klassischen 3. Säule der WIR Bank profitieren Sie von einem </a:t>
            </a:r>
            <a:r>
              <a:rPr lang="de-CH" sz="1000" err="1">
                <a:latin typeface="HelveticaNeueLT Com 55 Roman" pitchFamily="34" charset="0"/>
              </a:rPr>
              <a:t>Topzins</a:t>
            </a:r>
            <a:r>
              <a:rPr lang="de-CH" sz="1000">
                <a:latin typeface="HelveticaNeueLT Com 55 Roman" pitchFamily="34" charset="0"/>
              </a:rPr>
              <a:t> von 0.2% (CH-Durchschnitt bei ca. 0.2%) und kostenloser Kontoführung. Zahlen Sie 34 128 CHF ohne PK oder 6826 mit PK in die 3. Säule ein und sparen Sie dabei Steuern. </a:t>
            </a:r>
          </a:p>
          <a:p>
            <a:pPr lvl="1"/>
            <a:r>
              <a:rPr lang="de-CH" sz="1000">
                <a:latin typeface="HelveticaNeueLT Com 55 Roman" pitchFamily="34" charset="0"/>
              </a:rPr>
              <a:t>Bis zu einem Einkommen von 150 000 Franken ist das Steuer-Sparpotential mit der 2. oder 3. Säule etwa gleich </a:t>
            </a:r>
          </a:p>
          <a:p>
            <a:r>
              <a:rPr lang="de-CH" sz="1000" b="1">
                <a:latin typeface="HelveticaNeueLT Com 55 Roman" pitchFamily="34" charset="0"/>
              </a:rPr>
              <a:t>Digital und smart: VIAC (Zusammenarbeit mit einem Schweizer Fintech Start-</a:t>
            </a:r>
            <a:r>
              <a:rPr lang="de-CH" sz="1000" b="1" err="1">
                <a:latin typeface="HelveticaNeueLT Com 55 Roman" pitchFamily="34" charset="0"/>
              </a:rPr>
              <a:t>Up</a:t>
            </a:r>
            <a:r>
              <a:rPr lang="de-CH" sz="1000" b="1">
                <a:latin typeface="HelveticaNeueLT Com 55 Roman" pitchFamily="34" charset="0"/>
              </a:rPr>
              <a:t>)</a:t>
            </a:r>
            <a:endParaRPr lang="de-CH" sz="1000">
              <a:latin typeface="HelveticaNeueLT Com 55 Roman" pitchFamily="34" charset="0"/>
            </a:endParaRPr>
          </a:p>
          <a:p>
            <a:pPr lvl="1"/>
            <a:r>
              <a:rPr lang="de-CH" sz="1000">
                <a:latin typeface="HelveticaNeueLT Com 55 Roman" pitchFamily="34" charset="0"/>
              </a:rPr>
              <a:t>Die 100% digitale Vorsorgelösung mit Wertschriften für Smartphone, </a:t>
            </a:r>
            <a:r>
              <a:rPr lang="de-CH" sz="1000" err="1">
                <a:latin typeface="HelveticaNeueLT Com 55 Roman" pitchFamily="34" charset="0"/>
              </a:rPr>
              <a:t>Tablet</a:t>
            </a:r>
            <a:r>
              <a:rPr lang="de-CH" sz="1000">
                <a:latin typeface="HelveticaNeueLT Com 55 Roman" pitchFamily="34" charset="0"/>
              </a:rPr>
              <a:t> oder PC ist konkurrenzlos günstig. Die Verwaltungsgebühr (0.17% - 0.72% je nach Strategie) deckt alles ab - Depotführung, sämtliche Transaktionen, die Stiftungsadministration und wenn möglich, die Produktgebühren. Es spielt keine Rolle, wie oft und wie viel Sie einzahlen. Mit monatlichen Daueraufträgen profitieren Sie mit der Investition in Wertpapiere vom Durchschnittkosteneffekt. Ihr Geld wird ohne Mehrkosten automatisch in die gewählte Strategie investiert. </a:t>
            </a:r>
          </a:p>
          <a:p>
            <a:r>
              <a:rPr lang="de-CH" sz="1000" b="1">
                <a:latin typeface="HelveticaNeueLT Com 55 Roman" pitchFamily="34" charset="0"/>
              </a:rPr>
              <a:t>Terzo Vorsorgestiftung seit 2002 erfolgreich </a:t>
            </a:r>
            <a:endParaRPr lang="de-CH" sz="1000">
              <a:latin typeface="HelveticaNeueLT Com 55 Roman" pitchFamily="34" charset="0"/>
            </a:endParaRPr>
          </a:p>
          <a:p>
            <a:pPr lvl="1"/>
            <a:r>
              <a:rPr lang="de-CH" sz="1000">
                <a:latin typeface="HelveticaNeueLT Com 55 Roman" pitchFamily="34" charset="0"/>
              </a:rPr>
              <a:t>Ihr Vorsorgegeld liegt bei beiden Lösungen sicher bei unserer Terzo-Vorsorgestiftung. Diese ist mit mehr als 900 Millionen CHF Kundenvermögen erfolgreich im Schweizer Markt etabliert. </a:t>
            </a:r>
          </a:p>
          <a:p>
            <a:pPr marL="174545" indent="-174545" defTabSz="882213">
              <a:defRPr/>
            </a:pPr>
            <a:r>
              <a:rPr lang="de-CH" sz="1000" b="1">
                <a:latin typeface="HelveticaNeueLT Com 55 Roman" pitchFamily="34" charset="0"/>
              </a:rPr>
              <a:t>Steuerprogression</a:t>
            </a:r>
            <a:r>
              <a:rPr lang="de-CH" sz="1000">
                <a:latin typeface="HelveticaNeueLT Com 55 Roman" pitchFamily="34" charset="0"/>
              </a:rPr>
              <a:t>: Verteilen Sie Ihr Vermögen unbedingt auf mehrere Konten. Diese können Sie innert fünf Jahren vor der Pensionierung einzeln auflösen und mit einer jährlich gestaffelten Auszahlung die Steuerprogression brechen</a:t>
            </a:r>
          </a:p>
        </p:txBody>
      </p:sp>
      <p:sp>
        <p:nvSpPr>
          <p:cNvPr id="4" name="Foliennummernplatzhalter 3"/>
          <p:cNvSpPr>
            <a:spLocks noGrp="1"/>
          </p:cNvSpPr>
          <p:nvPr>
            <p:ph type="sldNum" sz="quarter" idx="10"/>
          </p:nvPr>
        </p:nvSpPr>
        <p:spPr/>
        <p:txBody>
          <a:bodyPr/>
          <a:lstStyle/>
          <a:p>
            <a:pPr>
              <a:defRPr/>
            </a:pPr>
            <a:fld id="{1DDC4312-1431-452E-B832-211BA763EEA6}" type="slidenum">
              <a:rPr lang="de-CH" smtClean="0"/>
              <a:pPr>
                <a:defRPr/>
              </a:pPr>
              <a:t>105</a:t>
            </a:fld>
            <a:endParaRPr lang="de-CH"/>
          </a:p>
        </p:txBody>
      </p:sp>
    </p:spTree>
    <p:extLst>
      <p:ext uri="{BB962C8B-B14F-4D97-AF65-F5344CB8AC3E}">
        <p14:creationId xmlns:p14="http://schemas.microsoft.com/office/powerpoint/2010/main" val="1645683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defTabSz="914949">
              <a:defRPr/>
            </a:pPr>
            <a:fld id="{D792CAA3-BAEF-0F40-8D64-3630C98CC1B3}" type="slidenum">
              <a:rPr lang="de-DE">
                <a:solidFill>
                  <a:prstClr val="black"/>
                </a:solidFill>
                <a:latin typeface="Calibri"/>
              </a:rPr>
              <a:pPr defTabSz="914949">
                <a:defRPr/>
              </a:pPr>
              <a:t>9</a:t>
            </a:fld>
            <a:endParaRPr lang="de-DE">
              <a:solidFill>
                <a:prstClr val="black"/>
              </a:solidFill>
              <a:latin typeface="Calibri"/>
            </a:endParaRPr>
          </a:p>
        </p:txBody>
      </p:sp>
    </p:spTree>
    <p:extLst>
      <p:ext uri="{BB962C8B-B14F-4D97-AF65-F5344CB8AC3E}">
        <p14:creationId xmlns:p14="http://schemas.microsoft.com/office/powerpoint/2010/main" val="1070111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92CAA3-BAEF-0F40-8D64-3630C98CC1B3}"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1279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lienbildplatzhalter 1">
            <a:extLst>
              <a:ext uri="{FF2B5EF4-FFF2-40B4-BE49-F238E27FC236}">
                <a16:creationId xmlns:a16="http://schemas.microsoft.com/office/drawing/2014/main" id="{CE06D21C-E3CD-4E8A-887F-DAEA93438559}"/>
              </a:ext>
            </a:extLst>
          </p:cNvPr>
          <p:cNvSpPr>
            <a:spLocks noGrp="1" noRot="1" noChangeAspect="1" noChangeArrowheads="1" noTextEdit="1"/>
          </p:cNvSpPr>
          <p:nvPr>
            <p:ph type="sldImg"/>
          </p:nvPr>
        </p:nvSpPr>
        <p:spPr>
          <a:xfrm>
            <a:off x="381000" y="685800"/>
            <a:ext cx="6099175" cy="3432175"/>
          </a:xfrm>
        </p:spPr>
      </p:sp>
      <p:sp>
        <p:nvSpPr>
          <p:cNvPr id="20483" name="Notizenplatzhalter 2">
            <a:extLst>
              <a:ext uri="{FF2B5EF4-FFF2-40B4-BE49-F238E27FC236}">
                <a16:creationId xmlns:a16="http://schemas.microsoft.com/office/drawing/2014/main" id="{07364241-9E8E-4CC6-9437-C0A9EB63778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latin typeface="Lucida Grande" pitchFamily="2" charset="0"/>
              <a:cs typeface="Lucida Grande" pitchFamily="2" charset="0"/>
            </a:endParaRPr>
          </a:p>
        </p:txBody>
      </p:sp>
    </p:spTree>
    <p:extLst>
      <p:ext uri="{BB962C8B-B14F-4D97-AF65-F5344CB8AC3E}">
        <p14:creationId xmlns:p14="http://schemas.microsoft.com/office/powerpoint/2010/main" val="409023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defTabSz="914949">
              <a:defRPr/>
            </a:pPr>
            <a:fld id="{D792CAA3-BAEF-0F40-8D64-3630C98CC1B3}" type="slidenum">
              <a:rPr lang="de-DE">
                <a:solidFill>
                  <a:prstClr val="black"/>
                </a:solidFill>
                <a:latin typeface="Calibri"/>
              </a:rPr>
              <a:pPr defTabSz="914949">
                <a:defRPr/>
              </a:pPr>
              <a:t>13</a:t>
            </a:fld>
            <a:endParaRPr lang="de-DE">
              <a:solidFill>
                <a:prstClr val="black"/>
              </a:solidFill>
              <a:latin typeface="Calibri"/>
            </a:endParaRPr>
          </a:p>
        </p:txBody>
      </p:sp>
    </p:spTree>
    <p:extLst>
      <p:ext uri="{BB962C8B-B14F-4D97-AF65-F5344CB8AC3E}">
        <p14:creationId xmlns:p14="http://schemas.microsoft.com/office/powerpoint/2010/main" val="1149148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D792CAA3-BAEF-0F40-8D64-3630C98CC1B3}" type="slidenum">
              <a:rPr lang="de-DE" smtClean="0"/>
              <a:t>14</a:t>
            </a:fld>
            <a:endParaRPr lang="de-DE"/>
          </a:p>
        </p:txBody>
      </p:sp>
    </p:spTree>
    <p:extLst>
      <p:ext uri="{BB962C8B-B14F-4D97-AF65-F5344CB8AC3E}">
        <p14:creationId xmlns:p14="http://schemas.microsoft.com/office/powerpoint/2010/main" val="3756408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D792CAA3-BAEF-0F40-8D64-3630C98CC1B3}" type="slidenum">
              <a:rPr lang="de-DE" smtClean="0"/>
              <a:t>15</a:t>
            </a:fld>
            <a:endParaRPr lang="de-DE"/>
          </a:p>
        </p:txBody>
      </p:sp>
    </p:spTree>
    <p:extLst>
      <p:ext uri="{BB962C8B-B14F-4D97-AF65-F5344CB8AC3E}">
        <p14:creationId xmlns:p14="http://schemas.microsoft.com/office/powerpoint/2010/main" val="1585467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D792CAA3-BAEF-0F40-8D64-3630C98CC1B3}" type="slidenum">
              <a:rPr lang="de-DE" smtClean="0"/>
              <a:t>16</a:t>
            </a:fld>
            <a:endParaRPr lang="de-DE"/>
          </a:p>
        </p:txBody>
      </p:sp>
    </p:spTree>
    <p:extLst>
      <p:ext uri="{BB962C8B-B14F-4D97-AF65-F5344CB8AC3E}">
        <p14:creationId xmlns:p14="http://schemas.microsoft.com/office/powerpoint/2010/main" val="6646135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17" name="Bildplatzhalter 2">
            <a:extLst>
              <a:ext uri="{FF2B5EF4-FFF2-40B4-BE49-F238E27FC236}">
                <a16:creationId xmlns:a16="http://schemas.microsoft.com/office/drawing/2014/main" id="{F964F875-FA3A-3A45-96FC-9A71E123FC76}"/>
              </a:ext>
            </a:extLst>
          </p:cNvPr>
          <p:cNvSpPr>
            <a:spLocks noGrp="1"/>
          </p:cNvSpPr>
          <p:nvPr>
            <p:ph type="pic" sz="quarter" idx="18"/>
          </p:nvPr>
        </p:nvSpPr>
        <p:spPr>
          <a:xfrm>
            <a:off x="0" y="0"/>
            <a:ext cx="12192000" cy="6858000"/>
          </a:xfrm>
          <a:solidFill>
            <a:schemeClr val="bg2"/>
          </a:solidFill>
        </p:spPr>
        <p:txBody>
          <a:bodyPr/>
          <a:lstStyle>
            <a:lvl1pPr>
              <a:defRPr sz="500">
                <a:latin typeface="+mn-lt"/>
              </a:defRPr>
            </a:lvl1pPr>
          </a:lstStyle>
          <a:p>
            <a:r>
              <a:rPr lang="de-DE"/>
              <a:t>Bild durch Klicken auf Symbol hinzufügen</a:t>
            </a:r>
            <a:endParaRPr lang="de-CH"/>
          </a:p>
        </p:txBody>
      </p:sp>
      <p:sp>
        <p:nvSpPr>
          <p:cNvPr id="19" name="Bildplatzhalter 2">
            <a:extLst>
              <a:ext uri="{FF2B5EF4-FFF2-40B4-BE49-F238E27FC236}">
                <a16:creationId xmlns:a16="http://schemas.microsoft.com/office/drawing/2014/main" id="{354C8B89-4450-A846-9899-B836550EAC1D}"/>
              </a:ext>
            </a:extLst>
          </p:cNvPr>
          <p:cNvSpPr>
            <a:spLocks noGrp="1"/>
          </p:cNvSpPr>
          <p:nvPr>
            <p:ph type="pic" sz="quarter" idx="19"/>
          </p:nvPr>
        </p:nvSpPr>
        <p:spPr>
          <a:xfrm>
            <a:off x="0" y="2132856"/>
            <a:ext cx="3234492" cy="4725144"/>
          </a:xfrm>
          <a:blipFill>
            <a:blip r:embed="rId2"/>
            <a:stretch>
              <a:fillRect/>
            </a:stretch>
          </a:blipFill>
        </p:spPr>
        <p:txBody>
          <a:bodyPr/>
          <a:lstStyle>
            <a:lvl1pPr>
              <a:defRPr sz="500">
                <a:latin typeface="+mn-lt"/>
              </a:defRPr>
            </a:lvl1pPr>
          </a:lstStyle>
          <a:p>
            <a:r>
              <a:rPr lang="de-DE"/>
              <a:t>Bild durch Klicken auf Symbol hinzufügen</a:t>
            </a:r>
            <a:endParaRPr lang="de-CH"/>
          </a:p>
        </p:txBody>
      </p:sp>
      <p:sp>
        <p:nvSpPr>
          <p:cNvPr id="13" name="Textplatzhalter 2">
            <a:extLst>
              <a:ext uri="{FF2B5EF4-FFF2-40B4-BE49-F238E27FC236}">
                <a16:creationId xmlns:a16="http://schemas.microsoft.com/office/drawing/2014/main" id="{0CA3C8A8-2E9B-9840-8212-53FA3EAFFDCE}"/>
              </a:ext>
            </a:extLst>
          </p:cNvPr>
          <p:cNvSpPr>
            <a:spLocks noGrp="1"/>
          </p:cNvSpPr>
          <p:nvPr>
            <p:ph type="body" sz="quarter" idx="12"/>
          </p:nvPr>
        </p:nvSpPr>
        <p:spPr>
          <a:xfrm>
            <a:off x="1559496" y="5485644"/>
            <a:ext cx="3458346" cy="422405"/>
          </a:xfrm>
          <a:solidFill>
            <a:schemeClr val="bg1"/>
          </a:solidFill>
        </p:spPr>
        <p:txBody>
          <a:bodyPr wrap="none" lIns="144000" tIns="72000" rIns="144000" bIns="72000" anchor="t">
            <a:spAutoFit/>
          </a:bodyPr>
          <a:lstStyle>
            <a:lvl1pPr>
              <a:spcAft>
                <a:spcPts val="400"/>
              </a:spcAft>
              <a:defRPr>
                <a:solidFill>
                  <a:schemeClr val="tx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p:txBody>
      </p:sp>
      <p:grpSp>
        <p:nvGrpSpPr>
          <p:cNvPr id="9" name="Gruppieren 8">
            <a:extLst>
              <a:ext uri="{FF2B5EF4-FFF2-40B4-BE49-F238E27FC236}">
                <a16:creationId xmlns:a16="http://schemas.microsoft.com/office/drawing/2014/main" id="{7A8B8ACB-152C-DC42-B6B6-96380B71C735}"/>
              </a:ext>
            </a:extLst>
          </p:cNvPr>
          <p:cNvGrpSpPr>
            <a:grpSpLocks/>
          </p:cNvGrpSpPr>
          <p:nvPr userDrawn="1"/>
        </p:nvGrpSpPr>
        <p:grpSpPr bwMode="auto">
          <a:xfrm>
            <a:off x="1" y="575692"/>
            <a:ext cx="1847527" cy="798612"/>
            <a:chOff x="1060156" y="1339914"/>
            <a:chExt cx="4435100" cy="1917364"/>
          </a:xfrm>
        </p:grpSpPr>
        <p:pic>
          <p:nvPicPr>
            <p:cNvPr id="14" name="Picture 11" descr="tile_paper_medgray">
              <a:extLst>
                <a:ext uri="{FF2B5EF4-FFF2-40B4-BE49-F238E27FC236}">
                  <a16:creationId xmlns:a16="http://schemas.microsoft.com/office/drawing/2014/main" id="{0BB648D4-981E-8C4C-A82F-3EDB42528C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037" r="-1"/>
            <a:stretch/>
          </p:blipFill>
          <p:spPr bwMode="auto">
            <a:xfrm>
              <a:off x="1060156" y="1339914"/>
              <a:ext cx="4435100" cy="1917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fik 5">
              <a:extLst>
                <a:ext uri="{FF2B5EF4-FFF2-40B4-BE49-F238E27FC236}">
                  <a16:creationId xmlns:a16="http://schemas.microsoft.com/office/drawing/2014/main" id="{2AF2A804-E102-EA44-9435-D8DC907AB64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2238" y="1673424"/>
              <a:ext cx="2780970" cy="1258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platzhalter 5">
            <a:extLst>
              <a:ext uri="{FF2B5EF4-FFF2-40B4-BE49-F238E27FC236}">
                <a16:creationId xmlns:a16="http://schemas.microsoft.com/office/drawing/2014/main" id="{7B0FE791-235F-3A46-9170-8B6E4AE26580}"/>
              </a:ext>
            </a:extLst>
          </p:cNvPr>
          <p:cNvSpPr>
            <a:spLocks noGrp="1"/>
          </p:cNvSpPr>
          <p:nvPr>
            <p:ph type="body" sz="quarter" idx="20" hasCustomPrompt="1"/>
          </p:nvPr>
        </p:nvSpPr>
        <p:spPr>
          <a:xfrm>
            <a:off x="1559496" y="4005685"/>
            <a:ext cx="4309074" cy="1326105"/>
          </a:xfrm>
          <a:solidFill>
            <a:schemeClr val="accent1"/>
          </a:solidFill>
        </p:spPr>
        <p:txBody>
          <a:bodyPr wrap="none" lIns="144000" tIns="108000" rIns="216000" bIns="108000" anchor="b">
            <a:spAutoFit/>
          </a:bodyPr>
          <a:lstStyle>
            <a:lvl1pPr>
              <a:lnSpc>
                <a:spcPct val="100000"/>
              </a:lnSpc>
              <a:spcBef>
                <a:spcPts val="0"/>
              </a:spcBef>
              <a:spcAft>
                <a:spcPts val="0"/>
              </a:spcAft>
              <a:defRPr sz="3600" b="1" i="0" cap="none" baseline="0">
                <a:ln>
                  <a:noFill/>
                </a:ln>
                <a:solidFill>
                  <a:schemeClr val="bg1"/>
                </a:solidFill>
                <a:latin typeface="+mj-lt"/>
              </a:defRPr>
            </a:lvl1pPr>
            <a:lvl2pPr marL="0" indent="0">
              <a:lnSpc>
                <a:spcPct val="100000"/>
              </a:lnSpc>
              <a:spcBef>
                <a:spcPts val="0"/>
              </a:spcBef>
              <a:spcAft>
                <a:spcPts val="0"/>
              </a:spcAft>
              <a:buNone/>
              <a:defRPr sz="2800" b="1" i="0" cap="all" baseline="0">
                <a:ln>
                  <a:noFill/>
                </a:ln>
                <a:solidFill>
                  <a:schemeClr val="bg1"/>
                </a:solidFill>
                <a:highlight>
                  <a:srgbClr val="008080"/>
                </a:highlight>
                <a:latin typeface="+mj-lt"/>
              </a:defRPr>
            </a:lvl2pPr>
            <a:lvl3pPr>
              <a:lnSpc>
                <a:spcPct val="100000"/>
              </a:lnSpc>
              <a:spcBef>
                <a:spcPts val="0"/>
              </a:spcBef>
              <a:spcAft>
                <a:spcPts val="0"/>
              </a:spcAft>
              <a:defRPr sz="2800" b="1" i="0" cap="all" baseline="0">
                <a:ln>
                  <a:noFill/>
                </a:ln>
                <a:solidFill>
                  <a:schemeClr val="bg1"/>
                </a:solidFill>
                <a:highlight>
                  <a:srgbClr val="008080"/>
                </a:highlight>
                <a:latin typeface="+mj-lt"/>
              </a:defRPr>
            </a:lvl3pPr>
            <a:lvl4pPr>
              <a:lnSpc>
                <a:spcPct val="100000"/>
              </a:lnSpc>
              <a:spcBef>
                <a:spcPts val="0"/>
              </a:spcBef>
              <a:spcAft>
                <a:spcPts val="0"/>
              </a:spcAft>
              <a:defRPr sz="2800" b="1" i="0" cap="all" baseline="0">
                <a:ln>
                  <a:noFill/>
                </a:ln>
                <a:solidFill>
                  <a:schemeClr val="bg1"/>
                </a:solidFill>
                <a:highlight>
                  <a:srgbClr val="008080"/>
                </a:highlight>
                <a:latin typeface="+mj-lt"/>
              </a:defRPr>
            </a:lvl4pPr>
            <a:lvl5pPr>
              <a:lnSpc>
                <a:spcPct val="100000"/>
              </a:lnSpc>
              <a:spcBef>
                <a:spcPts val="0"/>
              </a:spcBef>
              <a:spcAft>
                <a:spcPts val="0"/>
              </a:spcAft>
              <a:defRPr sz="2800" b="1" i="0" cap="all" baseline="0">
                <a:ln>
                  <a:noFill/>
                </a:ln>
                <a:solidFill>
                  <a:schemeClr val="bg1"/>
                </a:solidFill>
                <a:highlight>
                  <a:srgbClr val="008080"/>
                </a:highlight>
                <a:latin typeface="+mj-lt"/>
              </a:defRPr>
            </a:lvl5pPr>
          </a:lstStyle>
          <a:p>
            <a:pPr lvl="0"/>
            <a:r>
              <a:rPr lang="de-DE"/>
              <a:t>Mastertextformat </a:t>
            </a:r>
            <a:br>
              <a:rPr lang="de-DE"/>
            </a:br>
            <a:r>
              <a:rPr lang="de-DE"/>
              <a:t>bearbeiten</a:t>
            </a:r>
          </a:p>
        </p:txBody>
      </p:sp>
      <p:sp>
        <p:nvSpPr>
          <p:cNvPr id="24" name="Textplatzhalter 2">
            <a:extLst>
              <a:ext uri="{FF2B5EF4-FFF2-40B4-BE49-F238E27FC236}">
                <a16:creationId xmlns:a16="http://schemas.microsoft.com/office/drawing/2014/main" id="{F9004EDB-D6EC-2943-8F49-53DB6CABBF6F}"/>
              </a:ext>
            </a:extLst>
          </p:cNvPr>
          <p:cNvSpPr>
            <a:spLocks noGrp="1"/>
          </p:cNvSpPr>
          <p:nvPr>
            <p:ph type="body" sz="quarter" idx="21" hasCustomPrompt="1"/>
          </p:nvPr>
        </p:nvSpPr>
        <p:spPr>
          <a:xfrm rot="16200000">
            <a:off x="11334983" y="5596317"/>
            <a:ext cx="514581" cy="1199455"/>
          </a:xfrm>
          <a:prstGeom prst="round2SameRect">
            <a:avLst>
              <a:gd name="adj1" fmla="val 50000"/>
              <a:gd name="adj2" fmla="val 0"/>
            </a:avLst>
          </a:prstGeom>
          <a:solidFill>
            <a:schemeClr val="bg1"/>
          </a:solidFill>
        </p:spPr>
        <p:txBody>
          <a:bodyPr vert="vert" wrap="none" lIns="28800" tIns="180000" rIns="28800" bIns="180000" anchor="ctr">
            <a:noAutofit/>
          </a:bodyPr>
          <a:lstStyle>
            <a:lvl1pPr marL="0" indent="0" algn="l">
              <a:lnSpc>
                <a:spcPct val="100000"/>
              </a:lnSpc>
              <a:spcAft>
                <a:spcPts val="600"/>
              </a:spcAft>
              <a:buClr>
                <a:schemeClr val="accent1"/>
              </a:buClr>
              <a:buFont typeface="Arial" panose="020B0604020202020204" pitchFamily="34" charset="0"/>
              <a:buNone/>
              <a:defRPr sz="2000" b="1">
                <a:solidFill>
                  <a:schemeClr val="tx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de-CH" err="1">
                <a:solidFill>
                  <a:schemeClr val="accent1"/>
                </a:solidFill>
              </a:rPr>
              <a:t>wir</a:t>
            </a:r>
            <a:r>
              <a:rPr lang="de-CH" err="1"/>
              <a:t>.ch</a:t>
            </a:r>
            <a:endParaRPr lang="de-CH"/>
          </a:p>
        </p:txBody>
      </p:sp>
    </p:spTree>
    <p:extLst>
      <p:ext uri="{BB962C8B-B14F-4D97-AF65-F5344CB8AC3E}">
        <p14:creationId xmlns:p14="http://schemas.microsoft.com/office/powerpoint/2010/main" val="4068862959"/>
      </p:ext>
    </p:extLst>
  </p:cSld>
  <p:clrMapOvr>
    <a:masterClrMapping/>
  </p:clrMapOvr>
  <p:extLst>
    <p:ext uri="{DCECCB84-F9BA-43D5-87BE-67443E8EF086}">
      <p15:sldGuideLst xmlns:p15="http://schemas.microsoft.com/office/powerpoint/2012/main">
        <p15:guide id="1" pos="429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alt 2">
    <p:spTree>
      <p:nvGrpSpPr>
        <p:cNvPr id="1" name=""/>
        <p:cNvGrpSpPr/>
        <p:nvPr/>
      </p:nvGrpSpPr>
      <p:grpSpPr>
        <a:xfrm>
          <a:off x="0" y="0"/>
          <a:ext cx="0" cy="0"/>
          <a:chOff x="0" y="0"/>
          <a:chExt cx="0" cy="0"/>
        </a:xfrm>
      </p:grpSpPr>
      <p:sp>
        <p:nvSpPr>
          <p:cNvPr id="14" name="Inhaltsplatzhalter 13"/>
          <p:cNvSpPr>
            <a:spLocks noGrp="1"/>
          </p:cNvSpPr>
          <p:nvPr>
            <p:ph sz="quarter" idx="14"/>
          </p:nvPr>
        </p:nvSpPr>
        <p:spPr>
          <a:xfrm>
            <a:off x="479376" y="1700808"/>
            <a:ext cx="5400724" cy="4536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7" name="Inhaltsplatzhalter 13"/>
          <p:cNvSpPr>
            <a:spLocks noGrp="1"/>
          </p:cNvSpPr>
          <p:nvPr>
            <p:ph sz="quarter" idx="15"/>
          </p:nvPr>
        </p:nvSpPr>
        <p:spPr>
          <a:xfrm>
            <a:off x="6241255" y="1700808"/>
            <a:ext cx="5399361" cy="4536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Titel 1"/>
          <p:cNvSpPr>
            <a:spLocks noGrp="1"/>
          </p:cNvSpPr>
          <p:nvPr>
            <p:ph type="title"/>
          </p:nvPr>
        </p:nvSpPr>
        <p:spPr/>
        <p:txBody>
          <a:bodyPr/>
          <a:lstStyle/>
          <a:p>
            <a:r>
              <a:rPr lang="de-DE"/>
              <a:t>Mastertitelformat bearbeiten</a:t>
            </a:r>
          </a:p>
        </p:txBody>
      </p:sp>
      <p:sp>
        <p:nvSpPr>
          <p:cNvPr id="10" name="Datumsplatzhalter 9">
            <a:extLst>
              <a:ext uri="{FF2B5EF4-FFF2-40B4-BE49-F238E27FC236}">
                <a16:creationId xmlns:a16="http://schemas.microsoft.com/office/drawing/2014/main" id="{DDB63676-A5E4-487F-B170-EE962B2B5A55}"/>
              </a:ext>
            </a:extLst>
          </p:cNvPr>
          <p:cNvSpPr>
            <a:spLocks noGrp="1"/>
          </p:cNvSpPr>
          <p:nvPr>
            <p:ph type="dt" sz="half" idx="16"/>
          </p:nvPr>
        </p:nvSpPr>
        <p:spPr/>
        <p:txBody>
          <a:bodyPr/>
          <a:lstStyle/>
          <a:p>
            <a:pPr>
              <a:defRPr/>
            </a:pPr>
            <a:endParaRPr lang="de-DE"/>
          </a:p>
        </p:txBody>
      </p:sp>
      <p:sp>
        <p:nvSpPr>
          <p:cNvPr id="11" name="Fußzeilenplatzhalter 10">
            <a:extLst>
              <a:ext uri="{FF2B5EF4-FFF2-40B4-BE49-F238E27FC236}">
                <a16:creationId xmlns:a16="http://schemas.microsoft.com/office/drawing/2014/main" id="{9EC34DAF-BDE7-46D2-9D4B-DBBC90ED790F}"/>
              </a:ext>
            </a:extLst>
          </p:cNvPr>
          <p:cNvSpPr>
            <a:spLocks noGrp="1"/>
          </p:cNvSpPr>
          <p:nvPr>
            <p:ph type="ftr" sz="quarter" idx="17"/>
          </p:nvPr>
        </p:nvSpPr>
        <p:spPr/>
        <p:txBody>
          <a:bodyPr/>
          <a:lstStyle/>
          <a:p>
            <a:pPr>
              <a:defRPr/>
            </a:pPr>
            <a:endParaRPr lang="de-DE" altLang="de-DE">
              <a:solidFill>
                <a:schemeClr val="tx2"/>
              </a:solidFill>
            </a:endParaRPr>
          </a:p>
        </p:txBody>
      </p:sp>
      <p:sp>
        <p:nvSpPr>
          <p:cNvPr id="12" name="Foliennummernplatzhalter 11">
            <a:extLst>
              <a:ext uri="{FF2B5EF4-FFF2-40B4-BE49-F238E27FC236}">
                <a16:creationId xmlns:a16="http://schemas.microsoft.com/office/drawing/2014/main" id="{0815FC15-3A6A-4578-B159-6B55A1D170E5}"/>
              </a:ext>
            </a:extLst>
          </p:cNvPr>
          <p:cNvSpPr>
            <a:spLocks noGrp="1"/>
          </p:cNvSpPr>
          <p:nvPr>
            <p:ph type="sldNum" sz="quarter" idx="18"/>
          </p:nvPr>
        </p:nvSpPr>
        <p:spPr/>
        <p:txBody>
          <a:bodyPr/>
          <a:lstStyle/>
          <a:p>
            <a:pPr>
              <a:defRPr/>
            </a:pPr>
            <a:fld id="{DE15152C-7E44-A94B-BCD8-272D3D1F368E}" type="slidenum">
              <a:rPr lang="de-DE" altLang="de-DE" smtClean="0"/>
              <a:pPr>
                <a:defRPr/>
              </a:pPr>
              <a:t>‹Nr.›</a:t>
            </a:fld>
            <a:endParaRPr lang="de-DE" altLang="de-DE" sz="900"/>
          </a:p>
        </p:txBody>
      </p:sp>
    </p:spTree>
    <p:extLst>
      <p:ext uri="{BB962C8B-B14F-4D97-AF65-F5344CB8AC3E}">
        <p14:creationId xmlns:p14="http://schemas.microsoft.com/office/powerpoint/2010/main" val="2553547958"/>
      </p:ext>
    </p:extLst>
  </p:cSld>
  <p:clrMapOvr>
    <a:masterClrMapping/>
  </p:clrMapOvr>
  <p:extLst>
    <p:ext uri="{DCECCB84-F9BA-43D5-87BE-67443E8EF086}">
      <p15:sldGuideLst xmlns:p15="http://schemas.microsoft.com/office/powerpoint/2012/main">
        <p15:guide id="1" pos="3704" userDrawn="1">
          <p15:clr>
            <a:srgbClr val="FBAE40"/>
          </p15:clr>
        </p15:guide>
        <p15:guide id="2" pos="3931"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alt 3">
    <p:spTree>
      <p:nvGrpSpPr>
        <p:cNvPr id="1" name=""/>
        <p:cNvGrpSpPr/>
        <p:nvPr/>
      </p:nvGrpSpPr>
      <p:grpSpPr>
        <a:xfrm>
          <a:off x="0" y="0"/>
          <a:ext cx="0" cy="0"/>
          <a:chOff x="0" y="0"/>
          <a:chExt cx="0" cy="0"/>
        </a:xfrm>
      </p:grpSpPr>
      <p:sp>
        <p:nvSpPr>
          <p:cNvPr id="14" name="Inhaltsplatzhalter 13"/>
          <p:cNvSpPr>
            <a:spLocks noGrp="1"/>
          </p:cNvSpPr>
          <p:nvPr>
            <p:ph sz="quarter" idx="14"/>
          </p:nvPr>
        </p:nvSpPr>
        <p:spPr>
          <a:xfrm>
            <a:off x="479376" y="1700808"/>
            <a:ext cx="3527998" cy="4536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7" name="Inhaltsplatzhalter 13"/>
          <p:cNvSpPr>
            <a:spLocks noGrp="1"/>
          </p:cNvSpPr>
          <p:nvPr>
            <p:ph sz="quarter" idx="15"/>
          </p:nvPr>
        </p:nvSpPr>
        <p:spPr>
          <a:xfrm>
            <a:off x="4296790" y="1700808"/>
            <a:ext cx="3527998" cy="4536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3" name="Inhaltsplatzhalter 13"/>
          <p:cNvSpPr>
            <a:spLocks noGrp="1"/>
          </p:cNvSpPr>
          <p:nvPr>
            <p:ph sz="quarter" idx="16"/>
          </p:nvPr>
        </p:nvSpPr>
        <p:spPr>
          <a:xfrm>
            <a:off x="8113140" y="1700808"/>
            <a:ext cx="3527998" cy="4536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Titel 1"/>
          <p:cNvSpPr>
            <a:spLocks noGrp="1"/>
          </p:cNvSpPr>
          <p:nvPr>
            <p:ph type="title"/>
          </p:nvPr>
        </p:nvSpPr>
        <p:spPr/>
        <p:txBody>
          <a:bodyPr/>
          <a:lstStyle/>
          <a:p>
            <a:r>
              <a:rPr lang="de-DE"/>
              <a:t>Mastertitelformat bearbeiten</a:t>
            </a:r>
          </a:p>
        </p:txBody>
      </p:sp>
      <p:sp>
        <p:nvSpPr>
          <p:cNvPr id="9" name="Datumsplatzhalter 8">
            <a:extLst>
              <a:ext uri="{FF2B5EF4-FFF2-40B4-BE49-F238E27FC236}">
                <a16:creationId xmlns:a16="http://schemas.microsoft.com/office/drawing/2014/main" id="{30EAE232-F208-4845-886B-B74E72F5D5AB}"/>
              </a:ext>
            </a:extLst>
          </p:cNvPr>
          <p:cNvSpPr>
            <a:spLocks noGrp="1"/>
          </p:cNvSpPr>
          <p:nvPr>
            <p:ph type="dt" sz="half" idx="17"/>
          </p:nvPr>
        </p:nvSpPr>
        <p:spPr/>
        <p:txBody>
          <a:bodyPr/>
          <a:lstStyle/>
          <a:p>
            <a:pPr>
              <a:defRPr/>
            </a:pPr>
            <a:endParaRPr lang="de-DE"/>
          </a:p>
        </p:txBody>
      </p:sp>
      <p:sp>
        <p:nvSpPr>
          <p:cNvPr id="10" name="Fußzeilenplatzhalter 9">
            <a:extLst>
              <a:ext uri="{FF2B5EF4-FFF2-40B4-BE49-F238E27FC236}">
                <a16:creationId xmlns:a16="http://schemas.microsoft.com/office/drawing/2014/main" id="{8F1AB837-E0B3-4C34-A097-6B27FA58B5AD}"/>
              </a:ext>
            </a:extLst>
          </p:cNvPr>
          <p:cNvSpPr>
            <a:spLocks noGrp="1"/>
          </p:cNvSpPr>
          <p:nvPr>
            <p:ph type="ftr" sz="quarter" idx="18"/>
          </p:nvPr>
        </p:nvSpPr>
        <p:spPr/>
        <p:txBody>
          <a:bodyPr/>
          <a:lstStyle/>
          <a:p>
            <a:pPr>
              <a:defRPr/>
            </a:pPr>
            <a:endParaRPr lang="de-DE" altLang="de-DE">
              <a:solidFill>
                <a:schemeClr val="tx2"/>
              </a:solidFill>
            </a:endParaRPr>
          </a:p>
        </p:txBody>
      </p:sp>
      <p:sp>
        <p:nvSpPr>
          <p:cNvPr id="11" name="Foliennummernplatzhalter 10">
            <a:extLst>
              <a:ext uri="{FF2B5EF4-FFF2-40B4-BE49-F238E27FC236}">
                <a16:creationId xmlns:a16="http://schemas.microsoft.com/office/drawing/2014/main" id="{A11DD7DE-D0D5-4854-A5A9-0D4037DEE80F}"/>
              </a:ext>
            </a:extLst>
          </p:cNvPr>
          <p:cNvSpPr>
            <a:spLocks noGrp="1"/>
          </p:cNvSpPr>
          <p:nvPr>
            <p:ph type="sldNum" sz="quarter" idx="19"/>
          </p:nvPr>
        </p:nvSpPr>
        <p:spPr/>
        <p:txBody>
          <a:bodyPr/>
          <a:lstStyle/>
          <a:p>
            <a:pPr>
              <a:defRPr/>
            </a:pPr>
            <a:fld id="{DE15152C-7E44-A94B-BCD8-272D3D1F368E}" type="slidenum">
              <a:rPr lang="de-DE" altLang="de-DE" smtClean="0"/>
              <a:pPr>
                <a:defRPr/>
              </a:pPr>
              <a:t>‹Nr.›</a:t>
            </a:fld>
            <a:endParaRPr lang="de-DE" altLang="de-DE" sz="900"/>
          </a:p>
        </p:txBody>
      </p:sp>
    </p:spTree>
    <p:extLst>
      <p:ext uri="{BB962C8B-B14F-4D97-AF65-F5344CB8AC3E}">
        <p14:creationId xmlns:p14="http://schemas.microsoft.com/office/powerpoint/2010/main" val="61466815"/>
      </p:ext>
    </p:extLst>
  </p:cSld>
  <p:clrMapOvr>
    <a:masterClrMapping/>
  </p:clrMapOvr>
  <p:extLst>
    <p:ext uri="{DCECCB84-F9BA-43D5-87BE-67443E8EF086}">
      <p15:sldGuideLst xmlns:p15="http://schemas.microsoft.com/office/powerpoint/2012/main">
        <p15:guide id="1" pos="2706" userDrawn="1">
          <p15:clr>
            <a:srgbClr val="FBAE40"/>
          </p15:clr>
        </p15:guide>
        <p15:guide id="2" pos="4929" userDrawn="1">
          <p15:clr>
            <a:srgbClr val="FBAE40"/>
          </p15:clr>
        </p15:guide>
        <p15:guide id="3" pos="5110" userDrawn="1">
          <p15:clr>
            <a:srgbClr val="FBAE40"/>
          </p15:clr>
        </p15:guide>
        <p15:guide id="5" pos="252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halt 4">
    <p:spTree>
      <p:nvGrpSpPr>
        <p:cNvPr id="1" name=""/>
        <p:cNvGrpSpPr/>
        <p:nvPr/>
      </p:nvGrpSpPr>
      <p:grpSpPr>
        <a:xfrm>
          <a:off x="0" y="0"/>
          <a:ext cx="0" cy="0"/>
          <a:chOff x="0" y="0"/>
          <a:chExt cx="0" cy="0"/>
        </a:xfrm>
      </p:grpSpPr>
      <p:sp>
        <p:nvSpPr>
          <p:cNvPr id="14" name="Inhaltsplatzhalter 13"/>
          <p:cNvSpPr>
            <a:spLocks noGrp="1"/>
          </p:cNvSpPr>
          <p:nvPr>
            <p:ph sz="quarter" idx="14"/>
          </p:nvPr>
        </p:nvSpPr>
        <p:spPr>
          <a:xfrm>
            <a:off x="479376" y="1700808"/>
            <a:ext cx="2520280" cy="4536000"/>
          </a:xfrm>
        </p:spPr>
        <p:txBody>
          <a:bodyPr/>
          <a:lstStyle>
            <a:lvl1pPr>
              <a:defRPr sz="1600"/>
            </a:lvl1pPr>
            <a:lvl2pPr>
              <a:defRPr sz="1600"/>
            </a:lvl2pPr>
            <a:lvl3pPr>
              <a:defRPr sz="1600"/>
            </a:lvl3pPr>
            <a:lvl4pPr>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7" name="Inhaltsplatzhalter 13"/>
          <p:cNvSpPr>
            <a:spLocks noGrp="1"/>
          </p:cNvSpPr>
          <p:nvPr>
            <p:ph sz="quarter" idx="15"/>
          </p:nvPr>
        </p:nvSpPr>
        <p:spPr>
          <a:xfrm>
            <a:off x="3359696" y="1700808"/>
            <a:ext cx="2520280" cy="4536000"/>
          </a:xfrm>
        </p:spPr>
        <p:txBody>
          <a:bodyPr/>
          <a:lstStyle>
            <a:lvl1pPr>
              <a:defRPr sz="1600"/>
            </a:lvl1pPr>
            <a:lvl2pPr>
              <a:defRPr sz="1600"/>
            </a:lvl2pPr>
            <a:lvl3pPr>
              <a:defRPr sz="1600"/>
            </a:lvl3pPr>
            <a:lvl4pPr>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Titel 1"/>
          <p:cNvSpPr>
            <a:spLocks noGrp="1"/>
          </p:cNvSpPr>
          <p:nvPr>
            <p:ph type="title"/>
          </p:nvPr>
        </p:nvSpPr>
        <p:spPr/>
        <p:txBody>
          <a:bodyPr/>
          <a:lstStyle/>
          <a:p>
            <a:r>
              <a:rPr lang="de-DE"/>
              <a:t>Mastertitelformat bearbeiten</a:t>
            </a:r>
          </a:p>
        </p:txBody>
      </p:sp>
      <p:sp>
        <p:nvSpPr>
          <p:cNvPr id="7" name="Inhaltsplatzhalter 6"/>
          <p:cNvSpPr>
            <a:spLocks noGrp="1"/>
          </p:cNvSpPr>
          <p:nvPr>
            <p:ph sz="quarter" idx="19"/>
          </p:nvPr>
        </p:nvSpPr>
        <p:spPr>
          <a:xfrm>
            <a:off x="6240016" y="1700808"/>
            <a:ext cx="2520850" cy="4536000"/>
          </a:xfrm>
        </p:spPr>
        <p:txBody>
          <a:bodyPr/>
          <a:lstStyle>
            <a:lvl1pPr>
              <a:defRPr sz="1600"/>
            </a:lvl1pPr>
            <a:lvl2pPr>
              <a:defRPr sz="1600"/>
            </a:lvl2pPr>
            <a:lvl3pPr>
              <a:defRPr sz="1600"/>
            </a:lvl3pPr>
            <a:lvl4pPr>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Inhaltsplatzhalter 8"/>
          <p:cNvSpPr>
            <a:spLocks noGrp="1"/>
          </p:cNvSpPr>
          <p:nvPr>
            <p:ph sz="quarter" idx="20"/>
          </p:nvPr>
        </p:nvSpPr>
        <p:spPr>
          <a:xfrm>
            <a:off x="9120336" y="1700808"/>
            <a:ext cx="2520802" cy="4536000"/>
          </a:xfrm>
        </p:spPr>
        <p:txBody>
          <a:bodyPr/>
          <a:lstStyle>
            <a:lvl1pPr>
              <a:defRPr sz="1600"/>
            </a:lvl1pPr>
            <a:lvl2pPr>
              <a:defRPr sz="1600"/>
            </a:lvl2pPr>
            <a:lvl3pPr>
              <a:defRPr sz="1600"/>
            </a:lvl3pPr>
            <a:lvl4pPr>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Datumsplatzhalter 10">
            <a:extLst>
              <a:ext uri="{FF2B5EF4-FFF2-40B4-BE49-F238E27FC236}">
                <a16:creationId xmlns:a16="http://schemas.microsoft.com/office/drawing/2014/main" id="{778A4672-5AEC-41B3-8C71-8D165079F6AB}"/>
              </a:ext>
            </a:extLst>
          </p:cNvPr>
          <p:cNvSpPr>
            <a:spLocks noGrp="1"/>
          </p:cNvSpPr>
          <p:nvPr>
            <p:ph type="dt" sz="half" idx="21"/>
          </p:nvPr>
        </p:nvSpPr>
        <p:spPr/>
        <p:txBody>
          <a:bodyPr/>
          <a:lstStyle/>
          <a:p>
            <a:pPr>
              <a:defRPr/>
            </a:pPr>
            <a:endParaRPr lang="de-DE"/>
          </a:p>
        </p:txBody>
      </p:sp>
      <p:sp>
        <p:nvSpPr>
          <p:cNvPr id="13" name="Fußzeilenplatzhalter 12">
            <a:extLst>
              <a:ext uri="{FF2B5EF4-FFF2-40B4-BE49-F238E27FC236}">
                <a16:creationId xmlns:a16="http://schemas.microsoft.com/office/drawing/2014/main" id="{79938147-347D-4894-B1F1-E7DAB8A481F9}"/>
              </a:ext>
            </a:extLst>
          </p:cNvPr>
          <p:cNvSpPr>
            <a:spLocks noGrp="1"/>
          </p:cNvSpPr>
          <p:nvPr>
            <p:ph type="ftr" sz="quarter" idx="22"/>
          </p:nvPr>
        </p:nvSpPr>
        <p:spPr/>
        <p:txBody>
          <a:bodyPr/>
          <a:lstStyle/>
          <a:p>
            <a:pPr>
              <a:defRPr/>
            </a:pPr>
            <a:endParaRPr lang="de-DE" altLang="de-DE">
              <a:solidFill>
                <a:schemeClr val="tx2"/>
              </a:solidFill>
            </a:endParaRPr>
          </a:p>
        </p:txBody>
      </p:sp>
      <p:sp>
        <p:nvSpPr>
          <p:cNvPr id="15" name="Foliennummernplatzhalter 14">
            <a:extLst>
              <a:ext uri="{FF2B5EF4-FFF2-40B4-BE49-F238E27FC236}">
                <a16:creationId xmlns:a16="http://schemas.microsoft.com/office/drawing/2014/main" id="{D31D277C-7273-4CAB-84A5-9320CADF5385}"/>
              </a:ext>
            </a:extLst>
          </p:cNvPr>
          <p:cNvSpPr>
            <a:spLocks noGrp="1"/>
          </p:cNvSpPr>
          <p:nvPr>
            <p:ph type="sldNum" sz="quarter" idx="23"/>
          </p:nvPr>
        </p:nvSpPr>
        <p:spPr/>
        <p:txBody>
          <a:bodyPr/>
          <a:lstStyle/>
          <a:p>
            <a:pPr>
              <a:defRPr/>
            </a:pPr>
            <a:fld id="{DE15152C-7E44-A94B-BCD8-272D3D1F368E}" type="slidenum">
              <a:rPr lang="de-DE" altLang="de-DE" smtClean="0"/>
              <a:pPr>
                <a:defRPr/>
              </a:pPr>
              <a:t>‹Nr.›</a:t>
            </a:fld>
            <a:endParaRPr lang="de-DE" altLang="de-DE" sz="900"/>
          </a:p>
        </p:txBody>
      </p:sp>
    </p:spTree>
    <p:extLst>
      <p:ext uri="{BB962C8B-B14F-4D97-AF65-F5344CB8AC3E}">
        <p14:creationId xmlns:p14="http://schemas.microsoft.com/office/powerpoint/2010/main" val="356327555"/>
      </p:ext>
    </p:extLst>
  </p:cSld>
  <p:clrMapOvr>
    <a:masterClrMapping/>
  </p:clrMapOvr>
  <p:extLst>
    <p:ext uri="{DCECCB84-F9BA-43D5-87BE-67443E8EF086}">
      <p15:sldGuideLst xmlns:p15="http://schemas.microsoft.com/office/powerpoint/2012/main">
        <p15:guide id="1" pos="3704" userDrawn="1">
          <p15:clr>
            <a:srgbClr val="FBAE40"/>
          </p15:clr>
        </p15:guide>
        <p15:guide id="2" pos="3931" userDrawn="1">
          <p15:clr>
            <a:srgbClr val="FBAE40"/>
          </p15:clr>
        </p15:guide>
        <p15:guide id="3" pos="5518" userDrawn="1">
          <p15:clr>
            <a:srgbClr val="FBAE40"/>
          </p15:clr>
        </p15:guide>
        <p15:guide id="4" pos="5745" userDrawn="1">
          <p15:clr>
            <a:srgbClr val="FBAE40"/>
          </p15:clr>
        </p15:guide>
        <p15:guide id="5" pos="2116" userDrawn="1">
          <p15:clr>
            <a:srgbClr val="FBAE40"/>
          </p15:clr>
        </p15:guide>
        <p15:guide id="6" pos="189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halt Bild rechts">
    <p:spTree>
      <p:nvGrpSpPr>
        <p:cNvPr id="1" name=""/>
        <p:cNvGrpSpPr/>
        <p:nvPr/>
      </p:nvGrpSpPr>
      <p:grpSpPr>
        <a:xfrm>
          <a:off x="0" y="0"/>
          <a:ext cx="0" cy="0"/>
          <a:chOff x="0" y="0"/>
          <a:chExt cx="0" cy="0"/>
        </a:xfrm>
      </p:grpSpPr>
      <p:sp>
        <p:nvSpPr>
          <p:cNvPr id="17" name="Inhaltsplatzhalter 13"/>
          <p:cNvSpPr>
            <a:spLocks noGrp="1"/>
          </p:cNvSpPr>
          <p:nvPr>
            <p:ph sz="quarter" idx="15"/>
          </p:nvPr>
        </p:nvSpPr>
        <p:spPr>
          <a:xfrm>
            <a:off x="479376" y="1700808"/>
            <a:ext cx="7344817" cy="4536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Titel 1"/>
          <p:cNvSpPr>
            <a:spLocks noGrp="1"/>
          </p:cNvSpPr>
          <p:nvPr>
            <p:ph type="title"/>
          </p:nvPr>
        </p:nvSpPr>
        <p:spPr>
          <a:xfrm>
            <a:off x="479376" y="476672"/>
            <a:ext cx="7345412" cy="792000"/>
          </a:xfrm>
        </p:spPr>
        <p:txBody>
          <a:bodyPr/>
          <a:lstStyle/>
          <a:p>
            <a:r>
              <a:rPr lang="de-DE"/>
              <a:t>Mastertitelformat bearbeiten</a:t>
            </a:r>
          </a:p>
        </p:txBody>
      </p:sp>
      <p:sp>
        <p:nvSpPr>
          <p:cNvPr id="7" name="Bildplatzhalter 6">
            <a:extLst>
              <a:ext uri="{FF2B5EF4-FFF2-40B4-BE49-F238E27FC236}">
                <a16:creationId xmlns:a16="http://schemas.microsoft.com/office/drawing/2014/main" id="{E99FF7A6-9073-4943-8A01-B0E3AB6198CA}"/>
              </a:ext>
            </a:extLst>
          </p:cNvPr>
          <p:cNvSpPr>
            <a:spLocks noGrp="1"/>
          </p:cNvSpPr>
          <p:nvPr>
            <p:ph type="pic" sz="quarter" idx="19"/>
          </p:nvPr>
        </p:nvSpPr>
        <p:spPr>
          <a:xfrm>
            <a:off x="8112224" y="0"/>
            <a:ext cx="4079776" cy="6858000"/>
          </a:xfrm>
        </p:spPr>
        <p:txBody>
          <a:bodyPr/>
          <a:lstStyle>
            <a:lvl1pPr>
              <a:defRPr sz="800"/>
            </a:lvl1pPr>
          </a:lstStyle>
          <a:p>
            <a:r>
              <a:rPr lang="de-DE"/>
              <a:t>Bild durch Klicken auf Symbol hinzufügen</a:t>
            </a:r>
          </a:p>
        </p:txBody>
      </p:sp>
      <p:sp>
        <p:nvSpPr>
          <p:cNvPr id="11" name="Datumsplatzhalter 10">
            <a:extLst>
              <a:ext uri="{FF2B5EF4-FFF2-40B4-BE49-F238E27FC236}">
                <a16:creationId xmlns:a16="http://schemas.microsoft.com/office/drawing/2014/main" id="{FBCBC472-5F59-4754-9481-B2AEF4ACAF12}"/>
              </a:ext>
            </a:extLst>
          </p:cNvPr>
          <p:cNvSpPr>
            <a:spLocks noGrp="1"/>
          </p:cNvSpPr>
          <p:nvPr>
            <p:ph type="dt" sz="half" idx="20"/>
          </p:nvPr>
        </p:nvSpPr>
        <p:spPr/>
        <p:txBody>
          <a:bodyPr/>
          <a:lstStyle/>
          <a:p>
            <a:pPr>
              <a:defRPr/>
            </a:pPr>
            <a:endParaRPr lang="de-DE"/>
          </a:p>
        </p:txBody>
      </p:sp>
      <p:sp>
        <p:nvSpPr>
          <p:cNvPr id="12" name="Fußzeilenplatzhalter 11">
            <a:extLst>
              <a:ext uri="{FF2B5EF4-FFF2-40B4-BE49-F238E27FC236}">
                <a16:creationId xmlns:a16="http://schemas.microsoft.com/office/drawing/2014/main" id="{2A909F7E-04E3-4C5C-8414-B11031A3C2B1}"/>
              </a:ext>
            </a:extLst>
          </p:cNvPr>
          <p:cNvSpPr>
            <a:spLocks noGrp="1"/>
          </p:cNvSpPr>
          <p:nvPr>
            <p:ph type="ftr" sz="quarter" idx="21"/>
          </p:nvPr>
        </p:nvSpPr>
        <p:spPr/>
        <p:txBody>
          <a:bodyPr/>
          <a:lstStyle/>
          <a:p>
            <a:pPr>
              <a:defRPr/>
            </a:pPr>
            <a:endParaRPr lang="de-DE" altLang="de-DE">
              <a:solidFill>
                <a:schemeClr val="tx2"/>
              </a:solidFill>
            </a:endParaRPr>
          </a:p>
        </p:txBody>
      </p:sp>
      <p:sp>
        <p:nvSpPr>
          <p:cNvPr id="13" name="Foliennummernplatzhalter 12">
            <a:extLst>
              <a:ext uri="{FF2B5EF4-FFF2-40B4-BE49-F238E27FC236}">
                <a16:creationId xmlns:a16="http://schemas.microsoft.com/office/drawing/2014/main" id="{566EDF52-8B13-410A-AFC8-59939F85D4B8}"/>
              </a:ext>
            </a:extLst>
          </p:cNvPr>
          <p:cNvSpPr>
            <a:spLocks noGrp="1"/>
          </p:cNvSpPr>
          <p:nvPr>
            <p:ph type="sldNum" sz="quarter" idx="22"/>
          </p:nvPr>
        </p:nvSpPr>
        <p:spPr/>
        <p:txBody>
          <a:bodyPr/>
          <a:lstStyle/>
          <a:p>
            <a:pPr>
              <a:defRPr/>
            </a:pPr>
            <a:fld id="{DE15152C-7E44-A94B-BCD8-272D3D1F368E}" type="slidenum">
              <a:rPr lang="de-DE" altLang="de-DE" smtClean="0"/>
              <a:pPr>
                <a:defRPr/>
              </a:pPr>
              <a:t>‹Nr.›</a:t>
            </a:fld>
            <a:endParaRPr lang="de-DE" altLang="de-DE" sz="900"/>
          </a:p>
        </p:txBody>
      </p:sp>
    </p:spTree>
    <p:extLst>
      <p:ext uri="{BB962C8B-B14F-4D97-AF65-F5344CB8AC3E}">
        <p14:creationId xmlns:p14="http://schemas.microsoft.com/office/powerpoint/2010/main" val="206633298"/>
      </p:ext>
    </p:extLst>
  </p:cSld>
  <p:clrMapOvr>
    <a:masterClrMapping/>
  </p:clrMapOvr>
  <p:extLst>
    <p:ext uri="{DCECCB84-F9BA-43D5-87BE-67443E8EF086}">
      <p15:sldGuideLst xmlns:p15="http://schemas.microsoft.com/office/powerpoint/2012/main">
        <p15:guide id="1" pos="4929" userDrawn="1">
          <p15:clr>
            <a:srgbClr val="FBAE40"/>
          </p15:clr>
        </p15:guide>
        <p15:guide id="2" pos="511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halt Bild links">
    <p:spTree>
      <p:nvGrpSpPr>
        <p:cNvPr id="1" name=""/>
        <p:cNvGrpSpPr/>
        <p:nvPr/>
      </p:nvGrpSpPr>
      <p:grpSpPr>
        <a:xfrm>
          <a:off x="0" y="0"/>
          <a:ext cx="0" cy="0"/>
          <a:chOff x="0" y="0"/>
          <a:chExt cx="0" cy="0"/>
        </a:xfrm>
      </p:grpSpPr>
      <p:sp>
        <p:nvSpPr>
          <p:cNvPr id="17" name="Inhaltsplatzhalter 13"/>
          <p:cNvSpPr>
            <a:spLocks noGrp="1"/>
          </p:cNvSpPr>
          <p:nvPr>
            <p:ph sz="quarter" idx="15"/>
          </p:nvPr>
        </p:nvSpPr>
        <p:spPr>
          <a:xfrm>
            <a:off x="4295800" y="1700808"/>
            <a:ext cx="7344817" cy="4536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Titel 1"/>
          <p:cNvSpPr>
            <a:spLocks noGrp="1"/>
          </p:cNvSpPr>
          <p:nvPr>
            <p:ph type="title"/>
          </p:nvPr>
        </p:nvSpPr>
        <p:spPr>
          <a:xfrm>
            <a:off x="4295798" y="476672"/>
            <a:ext cx="7344817" cy="792000"/>
          </a:xfrm>
        </p:spPr>
        <p:txBody>
          <a:bodyPr/>
          <a:lstStyle/>
          <a:p>
            <a:r>
              <a:rPr lang="de-DE"/>
              <a:t>Mastertitelformat bearbeiten</a:t>
            </a:r>
          </a:p>
        </p:txBody>
      </p:sp>
      <p:sp>
        <p:nvSpPr>
          <p:cNvPr id="7" name="Bildplatzhalter 6">
            <a:extLst>
              <a:ext uri="{FF2B5EF4-FFF2-40B4-BE49-F238E27FC236}">
                <a16:creationId xmlns:a16="http://schemas.microsoft.com/office/drawing/2014/main" id="{E99FF7A6-9073-4943-8A01-B0E3AB6198CA}"/>
              </a:ext>
            </a:extLst>
          </p:cNvPr>
          <p:cNvSpPr>
            <a:spLocks noGrp="1"/>
          </p:cNvSpPr>
          <p:nvPr>
            <p:ph type="pic" sz="quarter" idx="19"/>
          </p:nvPr>
        </p:nvSpPr>
        <p:spPr>
          <a:xfrm>
            <a:off x="1" y="0"/>
            <a:ext cx="4007374" cy="6858000"/>
          </a:xfrm>
        </p:spPr>
        <p:txBody>
          <a:bodyPr/>
          <a:lstStyle>
            <a:lvl1pPr>
              <a:defRPr sz="800"/>
            </a:lvl1pPr>
          </a:lstStyle>
          <a:p>
            <a:r>
              <a:rPr lang="de-DE"/>
              <a:t>Bild durch Klicken auf Symbol hinzufügen</a:t>
            </a:r>
          </a:p>
        </p:txBody>
      </p:sp>
    </p:spTree>
    <p:extLst>
      <p:ext uri="{BB962C8B-B14F-4D97-AF65-F5344CB8AC3E}">
        <p14:creationId xmlns:p14="http://schemas.microsoft.com/office/powerpoint/2010/main" val="3733376731"/>
      </p:ext>
    </p:extLst>
  </p:cSld>
  <p:clrMapOvr>
    <a:masterClrMapping/>
  </p:clrMapOvr>
  <p:extLst>
    <p:ext uri="{DCECCB84-F9BA-43D5-87BE-67443E8EF086}">
      <p15:sldGuideLst xmlns:p15="http://schemas.microsoft.com/office/powerpoint/2012/main">
        <p15:guide id="1" pos="2706" userDrawn="1">
          <p15:clr>
            <a:srgbClr val="FBAE40"/>
          </p15:clr>
        </p15:guide>
        <p15:guide id="2" pos="2525"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10" name="Datumsplatzhalter 9">
            <a:extLst>
              <a:ext uri="{FF2B5EF4-FFF2-40B4-BE49-F238E27FC236}">
                <a16:creationId xmlns:a16="http://schemas.microsoft.com/office/drawing/2014/main" id="{4B397AA1-041D-42E7-8DC6-339FD966C314}"/>
              </a:ext>
            </a:extLst>
          </p:cNvPr>
          <p:cNvSpPr>
            <a:spLocks noGrp="1"/>
          </p:cNvSpPr>
          <p:nvPr>
            <p:ph type="dt" sz="half" idx="11"/>
          </p:nvPr>
        </p:nvSpPr>
        <p:spPr/>
        <p:txBody>
          <a:bodyPr/>
          <a:lstStyle/>
          <a:p>
            <a:pPr>
              <a:defRPr/>
            </a:pPr>
            <a:endParaRPr lang="de-DE"/>
          </a:p>
        </p:txBody>
      </p:sp>
      <p:sp>
        <p:nvSpPr>
          <p:cNvPr id="11" name="Fußzeilenplatzhalter 10">
            <a:extLst>
              <a:ext uri="{FF2B5EF4-FFF2-40B4-BE49-F238E27FC236}">
                <a16:creationId xmlns:a16="http://schemas.microsoft.com/office/drawing/2014/main" id="{41BBE8EC-7C20-4BD2-912C-D9A7E9ECADF2}"/>
              </a:ext>
            </a:extLst>
          </p:cNvPr>
          <p:cNvSpPr>
            <a:spLocks noGrp="1"/>
          </p:cNvSpPr>
          <p:nvPr>
            <p:ph type="ftr" sz="quarter" idx="12"/>
          </p:nvPr>
        </p:nvSpPr>
        <p:spPr/>
        <p:txBody>
          <a:bodyPr/>
          <a:lstStyle/>
          <a:p>
            <a:pPr>
              <a:defRPr/>
            </a:pPr>
            <a:endParaRPr lang="de-DE" altLang="de-DE">
              <a:solidFill>
                <a:schemeClr val="tx2"/>
              </a:solidFill>
            </a:endParaRPr>
          </a:p>
        </p:txBody>
      </p:sp>
      <p:sp>
        <p:nvSpPr>
          <p:cNvPr id="12" name="Foliennummernplatzhalter 11">
            <a:extLst>
              <a:ext uri="{FF2B5EF4-FFF2-40B4-BE49-F238E27FC236}">
                <a16:creationId xmlns:a16="http://schemas.microsoft.com/office/drawing/2014/main" id="{4B2FD70E-B8BD-4728-AC01-9805C303DA96}"/>
              </a:ext>
            </a:extLst>
          </p:cNvPr>
          <p:cNvSpPr>
            <a:spLocks noGrp="1"/>
          </p:cNvSpPr>
          <p:nvPr>
            <p:ph type="sldNum" sz="quarter" idx="13"/>
          </p:nvPr>
        </p:nvSpPr>
        <p:spPr/>
        <p:txBody>
          <a:bodyPr/>
          <a:lstStyle/>
          <a:p>
            <a:pPr>
              <a:defRPr/>
            </a:pPr>
            <a:fld id="{DE15152C-7E44-A94B-BCD8-272D3D1F368E}" type="slidenum">
              <a:rPr lang="de-DE" altLang="de-DE" smtClean="0"/>
              <a:pPr>
                <a:defRPr/>
              </a:pPr>
              <a:t>‹Nr.›</a:t>
            </a:fld>
            <a:endParaRPr lang="de-DE" altLang="de-DE" sz="900"/>
          </a:p>
        </p:txBody>
      </p:sp>
    </p:spTree>
    <p:extLst>
      <p:ext uri="{BB962C8B-B14F-4D97-AF65-F5344CB8AC3E}">
        <p14:creationId xmlns:p14="http://schemas.microsoft.com/office/powerpoint/2010/main" val="3114298300"/>
      </p:ext>
    </p:extLst>
  </p:cSld>
  <p:clrMapOvr>
    <a:masterClrMapping/>
  </p:clrMapOvr>
  <p:extLst>
    <p:ext uri="{DCECCB84-F9BA-43D5-87BE-67443E8EF086}">
      <p15:sldGuideLst xmlns:p15="http://schemas.microsoft.com/office/powerpoint/2012/main">
        <p15:guide id="1" pos="1890" userDrawn="1">
          <p15:clr>
            <a:srgbClr val="FBAE40"/>
          </p15:clr>
        </p15:guide>
        <p15:guide id="2" pos="3704" userDrawn="1">
          <p15:clr>
            <a:srgbClr val="FBAE40"/>
          </p15:clr>
        </p15:guide>
        <p15:guide id="3" pos="3931" userDrawn="1">
          <p15:clr>
            <a:srgbClr val="FBAE40"/>
          </p15:clr>
        </p15:guide>
        <p15:guide id="4" pos="5518" userDrawn="1">
          <p15:clr>
            <a:srgbClr val="FBAE40"/>
          </p15:clr>
        </p15:guide>
        <p15:guide id="5" pos="5745" userDrawn="1">
          <p15:clr>
            <a:srgbClr val="FBAE40"/>
          </p15:clr>
        </p15:guide>
        <p15:guide id="6" pos="2116" userDrawn="1">
          <p15:clr>
            <a:srgbClr val="FBAE40"/>
          </p15:clr>
        </p15:guide>
        <p15:guide id="7" pos="2525" userDrawn="1">
          <p15:clr>
            <a:srgbClr val="FBAE40"/>
          </p15:clr>
        </p15:guide>
        <p15:guide id="8" pos="2706" userDrawn="1">
          <p15:clr>
            <a:srgbClr val="FBAE40"/>
          </p15:clr>
        </p15:guide>
        <p15:guide id="9" pos="5110" userDrawn="1">
          <p15:clr>
            <a:srgbClr val="FBAE40"/>
          </p15:clr>
        </p15:guide>
        <p15:guide id="10" pos="4929"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10/31/2024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‹Nr.›</a:t>
            </a:fld>
            <a:endParaRPr lang="en-US"/>
          </a:p>
        </p:txBody>
      </p:sp>
    </p:spTree>
    <p:extLst>
      <p:ext uri="{BB962C8B-B14F-4D97-AF65-F5344CB8AC3E}">
        <p14:creationId xmlns:p14="http://schemas.microsoft.com/office/powerpoint/2010/main" val="3965634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Zwischentitel Bild oben">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989C1CF1-C6FD-304A-BB92-DE326E75F16C}"/>
              </a:ext>
            </a:extLst>
          </p:cNvPr>
          <p:cNvSpPr/>
          <p:nvPr userDrawn="1"/>
        </p:nvSpPr>
        <p:spPr>
          <a:xfrm>
            <a:off x="0" y="0"/>
            <a:ext cx="12192000" cy="686348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6000" tIns="216000" rIns="216000" bIns="216000" numCol="1" spcCol="0" rtlCol="0" fromWordArt="0" anchor="t" anchorCtr="0" forceAA="0" compatLnSpc="1">
            <a:prstTxWarp prst="textNoShape">
              <a:avLst/>
            </a:prstTxWarp>
            <a:noAutofit/>
          </a:bodyPr>
          <a:lstStyle/>
          <a:p>
            <a:pPr marL="216000" indent="-216000" algn="ctr">
              <a:spcAft>
                <a:spcPts val="800"/>
              </a:spcAft>
              <a:buFont typeface="Symbol" charset="2"/>
              <a:buChar char="-"/>
            </a:pPr>
            <a:endParaRPr lang="de-CH" sz="1600" err="1">
              <a:solidFill>
                <a:schemeClr val="tx1"/>
              </a:solidFill>
            </a:endParaRPr>
          </a:p>
        </p:txBody>
      </p:sp>
      <p:sp>
        <p:nvSpPr>
          <p:cNvPr id="14" name="Bildplatzhalter 4">
            <a:extLst>
              <a:ext uri="{FF2B5EF4-FFF2-40B4-BE49-F238E27FC236}">
                <a16:creationId xmlns:a16="http://schemas.microsoft.com/office/drawing/2014/main" id="{C78E584D-7BF7-B046-BF17-A814CED32A1B}"/>
              </a:ext>
            </a:extLst>
          </p:cNvPr>
          <p:cNvSpPr>
            <a:spLocks noGrp="1"/>
          </p:cNvSpPr>
          <p:nvPr>
            <p:ph type="pic" sz="quarter" idx="19"/>
          </p:nvPr>
        </p:nvSpPr>
        <p:spPr>
          <a:xfrm>
            <a:off x="0" y="3429000"/>
            <a:ext cx="12192000" cy="3429000"/>
          </a:xfrm>
          <a:solidFill>
            <a:schemeClr val="accent1"/>
          </a:solidFill>
        </p:spPr>
        <p:txBody>
          <a:bodyPr/>
          <a:lstStyle>
            <a:lvl1pPr>
              <a:defRPr sz="400">
                <a:solidFill>
                  <a:schemeClr val="tx2"/>
                </a:solidFill>
              </a:defRPr>
            </a:lvl1pPr>
          </a:lstStyle>
          <a:p>
            <a:r>
              <a:rPr lang="de-DE"/>
              <a:t>Bild durch Klicken auf Symbol hinzufügen</a:t>
            </a:r>
          </a:p>
        </p:txBody>
      </p:sp>
      <p:sp>
        <p:nvSpPr>
          <p:cNvPr id="13" name="Textplatzhalter 2">
            <a:extLst>
              <a:ext uri="{FF2B5EF4-FFF2-40B4-BE49-F238E27FC236}">
                <a16:creationId xmlns:a16="http://schemas.microsoft.com/office/drawing/2014/main" id="{0CA3C8A8-2E9B-9840-8212-53FA3EAFFDCE}"/>
              </a:ext>
            </a:extLst>
          </p:cNvPr>
          <p:cNvSpPr>
            <a:spLocks noGrp="1"/>
          </p:cNvSpPr>
          <p:nvPr>
            <p:ph type="body" sz="quarter" idx="12"/>
          </p:nvPr>
        </p:nvSpPr>
        <p:spPr>
          <a:xfrm>
            <a:off x="6240016" y="4077073"/>
            <a:ext cx="5368556" cy="2160216"/>
          </a:xfrm>
        </p:spPr>
        <p:txBody>
          <a:bodyPr anchor="t"/>
          <a:lstStyle>
            <a:lvl1pPr>
              <a:defRPr sz="18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p:txBody>
      </p:sp>
      <p:sp>
        <p:nvSpPr>
          <p:cNvPr id="3" name="Bildplatzhalter 2">
            <a:extLst>
              <a:ext uri="{FF2B5EF4-FFF2-40B4-BE49-F238E27FC236}">
                <a16:creationId xmlns:a16="http://schemas.microsoft.com/office/drawing/2014/main" id="{3F4641E1-53E7-5D43-A846-752423CE3DE6}"/>
              </a:ext>
            </a:extLst>
          </p:cNvPr>
          <p:cNvSpPr>
            <a:spLocks noGrp="1"/>
          </p:cNvSpPr>
          <p:nvPr>
            <p:ph type="pic" sz="quarter" idx="18"/>
          </p:nvPr>
        </p:nvSpPr>
        <p:spPr>
          <a:xfrm>
            <a:off x="0" y="0"/>
            <a:ext cx="12192000" cy="3429000"/>
          </a:xfrm>
          <a:noFill/>
        </p:spPr>
        <p:txBody>
          <a:bodyPr/>
          <a:lstStyle>
            <a:lvl1pPr>
              <a:defRPr sz="500">
                <a:latin typeface="+mn-lt"/>
              </a:defRPr>
            </a:lvl1pPr>
          </a:lstStyle>
          <a:p>
            <a:r>
              <a:rPr lang="de-DE"/>
              <a:t>Bild durch Klicken auf Symbol hinzufügen</a:t>
            </a:r>
            <a:endParaRPr lang="de-CH"/>
          </a:p>
        </p:txBody>
      </p:sp>
      <p:sp>
        <p:nvSpPr>
          <p:cNvPr id="4" name="Titel 3">
            <a:extLst>
              <a:ext uri="{FF2B5EF4-FFF2-40B4-BE49-F238E27FC236}">
                <a16:creationId xmlns:a16="http://schemas.microsoft.com/office/drawing/2014/main" id="{E3F11117-9A72-D545-9F9F-37B9C209B0A4}"/>
              </a:ext>
            </a:extLst>
          </p:cNvPr>
          <p:cNvSpPr>
            <a:spLocks noGrp="1"/>
          </p:cNvSpPr>
          <p:nvPr>
            <p:ph type="title"/>
          </p:nvPr>
        </p:nvSpPr>
        <p:spPr>
          <a:xfrm>
            <a:off x="476433" y="4077072"/>
            <a:ext cx="5403543" cy="2160216"/>
          </a:xfrm>
        </p:spPr>
        <p:txBody>
          <a:bodyPr anchor="t"/>
          <a:lstStyle>
            <a:lvl1pPr>
              <a:defRPr sz="2800" b="1">
                <a:solidFill>
                  <a:schemeClr val="bg1"/>
                </a:solidFill>
              </a:defRPr>
            </a:lvl1pPr>
          </a:lstStyle>
          <a:p>
            <a:r>
              <a:rPr lang="de-DE"/>
              <a:t>Mastertitelformat bearbeiten</a:t>
            </a:r>
            <a:endParaRPr lang="de-CH"/>
          </a:p>
        </p:txBody>
      </p:sp>
      <p:grpSp>
        <p:nvGrpSpPr>
          <p:cNvPr id="9" name="Gruppieren 8">
            <a:extLst>
              <a:ext uri="{FF2B5EF4-FFF2-40B4-BE49-F238E27FC236}">
                <a16:creationId xmlns:a16="http://schemas.microsoft.com/office/drawing/2014/main" id="{E856CF36-F260-3E46-9324-553798B2260C}"/>
              </a:ext>
            </a:extLst>
          </p:cNvPr>
          <p:cNvGrpSpPr>
            <a:grpSpLocks/>
          </p:cNvGrpSpPr>
          <p:nvPr userDrawn="1"/>
        </p:nvGrpSpPr>
        <p:grpSpPr bwMode="auto">
          <a:xfrm>
            <a:off x="1" y="575692"/>
            <a:ext cx="1847527" cy="798612"/>
            <a:chOff x="1060156" y="1339914"/>
            <a:chExt cx="4435100" cy="1917364"/>
          </a:xfrm>
        </p:grpSpPr>
        <p:pic>
          <p:nvPicPr>
            <p:cNvPr id="10" name="Picture 11" descr="tile_paper_medgray">
              <a:extLst>
                <a:ext uri="{FF2B5EF4-FFF2-40B4-BE49-F238E27FC236}">
                  <a16:creationId xmlns:a16="http://schemas.microsoft.com/office/drawing/2014/main" id="{2935C21D-204E-A143-B451-F449787C05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037" r="-1"/>
            <a:stretch/>
          </p:blipFill>
          <p:spPr bwMode="auto">
            <a:xfrm>
              <a:off x="1060156" y="1339914"/>
              <a:ext cx="4435100" cy="1917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fik 5">
              <a:extLst>
                <a:ext uri="{FF2B5EF4-FFF2-40B4-BE49-F238E27FC236}">
                  <a16:creationId xmlns:a16="http://schemas.microsoft.com/office/drawing/2014/main" id="{198F463D-33BC-A547-A5D4-82E194A033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2239" y="1673424"/>
              <a:ext cx="2780969" cy="1258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39003291"/>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ischentitel Bild Links">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989C1CF1-C6FD-304A-BB92-DE326E75F16C}"/>
              </a:ext>
            </a:extLst>
          </p:cNvPr>
          <p:cNvSpPr/>
          <p:nvPr userDrawn="1"/>
        </p:nvSpPr>
        <p:spPr>
          <a:xfrm>
            <a:off x="0" y="0"/>
            <a:ext cx="12192000" cy="686348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6000" tIns="216000" rIns="216000" bIns="216000" numCol="1" spcCol="0" rtlCol="0" fromWordArt="0" anchor="t" anchorCtr="0" forceAA="0" compatLnSpc="1">
            <a:prstTxWarp prst="textNoShape">
              <a:avLst/>
            </a:prstTxWarp>
            <a:noAutofit/>
          </a:bodyPr>
          <a:lstStyle/>
          <a:p>
            <a:pPr marL="216000" indent="-216000" algn="ctr">
              <a:spcAft>
                <a:spcPts val="800"/>
              </a:spcAft>
              <a:buFont typeface="Symbol" charset="2"/>
              <a:buChar char="-"/>
            </a:pPr>
            <a:endParaRPr lang="de-CH" sz="1600" err="1">
              <a:solidFill>
                <a:schemeClr val="tx1"/>
              </a:solidFill>
            </a:endParaRPr>
          </a:p>
        </p:txBody>
      </p:sp>
      <p:sp>
        <p:nvSpPr>
          <p:cNvPr id="13" name="Textplatzhalter 2">
            <a:extLst>
              <a:ext uri="{FF2B5EF4-FFF2-40B4-BE49-F238E27FC236}">
                <a16:creationId xmlns:a16="http://schemas.microsoft.com/office/drawing/2014/main" id="{0CA3C8A8-2E9B-9840-8212-53FA3EAFFDCE}"/>
              </a:ext>
            </a:extLst>
          </p:cNvPr>
          <p:cNvSpPr>
            <a:spLocks noGrp="1"/>
          </p:cNvSpPr>
          <p:nvPr>
            <p:ph type="body" sz="quarter" idx="12"/>
          </p:nvPr>
        </p:nvSpPr>
        <p:spPr>
          <a:xfrm>
            <a:off x="6384081" y="4437112"/>
            <a:ext cx="5255951" cy="1800176"/>
          </a:xfrm>
        </p:spPr>
        <p:txBody>
          <a:bodyPr anchor="t"/>
          <a:lstStyle>
            <a:lvl1pPr>
              <a:defRPr sz="18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p:txBody>
      </p:sp>
      <p:sp>
        <p:nvSpPr>
          <p:cNvPr id="3" name="Bildplatzhalter 2">
            <a:extLst>
              <a:ext uri="{FF2B5EF4-FFF2-40B4-BE49-F238E27FC236}">
                <a16:creationId xmlns:a16="http://schemas.microsoft.com/office/drawing/2014/main" id="{3F4641E1-53E7-5D43-A846-752423CE3DE6}"/>
              </a:ext>
            </a:extLst>
          </p:cNvPr>
          <p:cNvSpPr>
            <a:spLocks noGrp="1"/>
          </p:cNvSpPr>
          <p:nvPr>
            <p:ph type="pic" sz="quarter" idx="18"/>
          </p:nvPr>
        </p:nvSpPr>
        <p:spPr>
          <a:xfrm>
            <a:off x="0" y="0"/>
            <a:ext cx="6096000" cy="6858000"/>
          </a:xfrm>
          <a:noFill/>
        </p:spPr>
        <p:txBody>
          <a:bodyPr/>
          <a:lstStyle>
            <a:lvl1pPr>
              <a:defRPr sz="500">
                <a:latin typeface="+mn-lt"/>
              </a:defRPr>
            </a:lvl1pPr>
          </a:lstStyle>
          <a:p>
            <a:r>
              <a:rPr lang="de-DE"/>
              <a:t>Bild durch Klicken auf Symbol hinzufügen</a:t>
            </a:r>
            <a:endParaRPr lang="de-CH"/>
          </a:p>
        </p:txBody>
      </p:sp>
      <p:sp>
        <p:nvSpPr>
          <p:cNvPr id="4" name="Titel 3">
            <a:extLst>
              <a:ext uri="{FF2B5EF4-FFF2-40B4-BE49-F238E27FC236}">
                <a16:creationId xmlns:a16="http://schemas.microsoft.com/office/drawing/2014/main" id="{E3F11117-9A72-D545-9F9F-37B9C209B0A4}"/>
              </a:ext>
            </a:extLst>
          </p:cNvPr>
          <p:cNvSpPr>
            <a:spLocks noGrp="1"/>
          </p:cNvSpPr>
          <p:nvPr>
            <p:ph type="title" hasCustomPrompt="1"/>
          </p:nvPr>
        </p:nvSpPr>
        <p:spPr>
          <a:xfrm>
            <a:off x="6384032" y="1700894"/>
            <a:ext cx="5256000" cy="2376000"/>
          </a:xfrm>
        </p:spPr>
        <p:txBody>
          <a:bodyPr anchor="b"/>
          <a:lstStyle>
            <a:lvl1pPr>
              <a:defRPr sz="3400" b="1">
                <a:solidFill>
                  <a:schemeClr val="bg1"/>
                </a:solidFill>
              </a:defRPr>
            </a:lvl1pPr>
          </a:lstStyle>
          <a:p>
            <a:r>
              <a:rPr lang="de-DE"/>
              <a:t>Mastertitelformat </a:t>
            </a:r>
            <a:br>
              <a:rPr lang="de-DE"/>
            </a:br>
            <a:r>
              <a:rPr lang="de-DE"/>
              <a:t>bearbeiten</a:t>
            </a:r>
            <a:endParaRPr lang="de-CH"/>
          </a:p>
        </p:txBody>
      </p:sp>
      <p:grpSp>
        <p:nvGrpSpPr>
          <p:cNvPr id="9" name="Gruppieren 8">
            <a:extLst>
              <a:ext uri="{FF2B5EF4-FFF2-40B4-BE49-F238E27FC236}">
                <a16:creationId xmlns:a16="http://schemas.microsoft.com/office/drawing/2014/main" id="{E856CF36-F260-3E46-9324-553798B2260C}"/>
              </a:ext>
            </a:extLst>
          </p:cNvPr>
          <p:cNvGrpSpPr>
            <a:grpSpLocks/>
          </p:cNvGrpSpPr>
          <p:nvPr userDrawn="1"/>
        </p:nvGrpSpPr>
        <p:grpSpPr bwMode="auto">
          <a:xfrm>
            <a:off x="1" y="575692"/>
            <a:ext cx="1847527" cy="798612"/>
            <a:chOff x="1060156" y="1339914"/>
            <a:chExt cx="4435100" cy="1917364"/>
          </a:xfrm>
        </p:grpSpPr>
        <p:pic>
          <p:nvPicPr>
            <p:cNvPr id="10" name="Picture 11" descr="tile_paper_medgray">
              <a:extLst>
                <a:ext uri="{FF2B5EF4-FFF2-40B4-BE49-F238E27FC236}">
                  <a16:creationId xmlns:a16="http://schemas.microsoft.com/office/drawing/2014/main" id="{2935C21D-204E-A143-B451-F449787C05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037" r="-1"/>
            <a:stretch/>
          </p:blipFill>
          <p:spPr bwMode="auto">
            <a:xfrm>
              <a:off x="1060156" y="1339914"/>
              <a:ext cx="4435100" cy="1917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fik 5">
              <a:extLst>
                <a:ext uri="{FF2B5EF4-FFF2-40B4-BE49-F238E27FC236}">
                  <a16:creationId xmlns:a16="http://schemas.microsoft.com/office/drawing/2014/main" id="{198F463D-33BC-A547-A5D4-82E194A033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2239" y="1673424"/>
              <a:ext cx="2780969" cy="1258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7971154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ischentitel Bild rechts">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989C1CF1-C6FD-304A-BB92-DE326E75F16C}"/>
              </a:ext>
            </a:extLst>
          </p:cNvPr>
          <p:cNvSpPr/>
          <p:nvPr userDrawn="1"/>
        </p:nvSpPr>
        <p:spPr>
          <a:xfrm>
            <a:off x="0" y="0"/>
            <a:ext cx="12192000" cy="686348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6000" tIns="216000" rIns="216000" bIns="216000" numCol="1" spcCol="0" rtlCol="0" fromWordArt="0" anchor="t" anchorCtr="0" forceAA="0" compatLnSpc="1">
            <a:prstTxWarp prst="textNoShape">
              <a:avLst/>
            </a:prstTxWarp>
            <a:noAutofit/>
          </a:bodyPr>
          <a:lstStyle/>
          <a:p>
            <a:pPr marL="216000" indent="-216000" algn="ctr">
              <a:spcAft>
                <a:spcPts val="800"/>
              </a:spcAft>
              <a:buFont typeface="Symbol" charset="2"/>
              <a:buChar char="-"/>
            </a:pPr>
            <a:endParaRPr lang="de-CH" sz="1600" err="1">
              <a:solidFill>
                <a:schemeClr val="tx1"/>
              </a:solidFill>
            </a:endParaRPr>
          </a:p>
        </p:txBody>
      </p:sp>
      <p:sp>
        <p:nvSpPr>
          <p:cNvPr id="13" name="Textplatzhalter 2">
            <a:extLst>
              <a:ext uri="{FF2B5EF4-FFF2-40B4-BE49-F238E27FC236}">
                <a16:creationId xmlns:a16="http://schemas.microsoft.com/office/drawing/2014/main" id="{0CA3C8A8-2E9B-9840-8212-53FA3EAFFDCE}"/>
              </a:ext>
            </a:extLst>
          </p:cNvPr>
          <p:cNvSpPr>
            <a:spLocks noGrp="1"/>
          </p:cNvSpPr>
          <p:nvPr>
            <p:ph type="body" sz="quarter" idx="12"/>
          </p:nvPr>
        </p:nvSpPr>
        <p:spPr>
          <a:xfrm>
            <a:off x="479425" y="4437112"/>
            <a:ext cx="5255951" cy="1800176"/>
          </a:xfrm>
        </p:spPr>
        <p:txBody>
          <a:bodyPr anchor="t"/>
          <a:lstStyle>
            <a:lvl1pPr>
              <a:defRPr sz="18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p:txBody>
      </p:sp>
      <p:sp>
        <p:nvSpPr>
          <p:cNvPr id="3" name="Bildplatzhalter 2">
            <a:extLst>
              <a:ext uri="{FF2B5EF4-FFF2-40B4-BE49-F238E27FC236}">
                <a16:creationId xmlns:a16="http://schemas.microsoft.com/office/drawing/2014/main" id="{3F4641E1-53E7-5D43-A846-752423CE3DE6}"/>
              </a:ext>
            </a:extLst>
          </p:cNvPr>
          <p:cNvSpPr>
            <a:spLocks noGrp="1"/>
          </p:cNvSpPr>
          <p:nvPr>
            <p:ph type="pic" sz="quarter" idx="18"/>
          </p:nvPr>
        </p:nvSpPr>
        <p:spPr>
          <a:xfrm>
            <a:off x="6096000" y="0"/>
            <a:ext cx="6096000" cy="6858000"/>
          </a:xfrm>
          <a:noFill/>
        </p:spPr>
        <p:txBody>
          <a:bodyPr/>
          <a:lstStyle>
            <a:lvl1pPr>
              <a:defRPr sz="500">
                <a:latin typeface="+mn-lt"/>
              </a:defRPr>
            </a:lvl1pPr>
          </a:lstStyle>
          <a:p>
            <a:r>
              <a:rPr lang="de-DE"/>
              <a:t>Bild durch Klicken auf Symbol hinzufügen</a:t>
            </a:r>
            <a:endParaRPr lang="de-CH"/>
          </a:p>
        </p:txBody>
      </p:sp>
      <p:sp>
        <p:nvSpPr>
          <p:cNvPr id="4" name="Titel 3">
            <a:extLst>
              <a:ext uri="{FF2B5EF4-FFF2-40B4-BE49-F238E27FC236}">
                <a16:creationId xmlns:a16="http://schemas.microsoft.com/office/drawing/2014/main" id="{E3F11117-9A72-D545-9F9F-37B9C209B0A4}"/>
              </a:ext>
            </a:extLst>
          </p:cNvPr>
          <p:cNvSpPr>
            <a:spLocks noGrp="1"/>
          </p:cNvSpPr>
          <p:nvPr>
            <p:ph type="title" hasCustomPrompt="1"/>
          </p:nvPr>
        </p:nvSpPr>
        <p:spPr>
          <a:xfrm>
            <a:off x="479376" y="1700894"/>
            <a:ext cx="5256000" cy="2376000"/>
          </a:xfrm>
        </p:spPr>
        <p:txBody>
          <a:bodyPr anchor="b"/>
          <a:lstStyle>
            <a:lvl1pPr>
              <a:defRPr sz="3400" b="1">
                <a:solidFill>
                  <a:schemeClr val="bg1"/>
                </a:solidFill>
              </a:defRPr>
            </a:lvl1pPr>
          </a:lstStyle>
          <a:p>
            <a:r>
              <a:rPr lang="de-DE"/>
              <a:t>Mastertitelformat </a:t>
            </a:r>
            <a:br>
              <a:rPr lang="de-DE"/>
            </a:br>
            <a:r>
              <a:rPr lang="de-DE"/>
              <a:t>bearbeiten</a:t>
            </a:r>
            <a:endParaRPr lang="de-CH"/>
          </a:p>
        </p:txBody>
      </p:sp>
      <p:grpSp>
        <p:nvGrpSpPr>
          <p:cNvPr id="9" name="Gruppieren 8">
            <a:extLst>
              <a:ext uri="{FF2B5EF4-FFF2-40B4-BE49-F238E27FC236}">
                <a16:creationId xmlns:a16="http://schemas.microsoft.com/office/drawing/2014/main" id="{E856CF36-F260-3E46-9324-553798B2260C}"/>
              </a:ext>
            </a:extLst>
          </p:cNvPr>
          <p:cNvGrpSpPr>
            <a:grpSpLocks/>
          </p:cNvGrpSpPr>
          <p:nvPr userDrawn="1"/>
        </p:nvGrpSpPr>
        <p:grpSpPr bwMode="auto">
          <a:xfrm>
            <a:off x="1" y="575692"/>
            <a:ext cx="1847527" cy="798612"/>
            <a:chOff x="1060156" y="1339914"/>
            <a:chExt cx="4435100" cy="1917364"/>
          </a:xfrm>
        </p:grpSpPr>
        <p:pic>
          <p:nvPicPr>
            <p:cNvPr id="10" name="Picture 11" descr="tile_paper_medgray">
              <a:extLst>
                <a:ext uri="{FF2B5EF4-FFF2-40B4-BE49-F238E27FC236}">
                  <a16:creationId xmlns:a16="http://schemas.microsoft.com/office/drawing/2014/main" id="{2935C21D-204E-A143-B451-F449787C05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037" r="-1"/>
            <a:stretch/>
          </p:blipFill>
          <p:spPr bwMode="auto">
            <a:xfrm>
              <a:off x="1060156" y="1339914"/>
              <a:ext cx="4435100" cy="1917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fik 5">
              <a:extLst>
                <a:ext uri="{FF2B5EF4-FFF2-40B4-BE49-F238E27FC236}">
                  <a16:creationId xmlns:a16="http://schemas.microsoft.com/office/drawing/2014/main" id="{198F463D-33BC-A547-A5D4-82E194A033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2239" y="1673424"/>
              <a:ext cx="2780969" cy="1258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20152597"/>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wischentitel B2B">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989C1CF1-C6FD-304A-BB92-DE326E75F16C}"/>
              </a:ext>
            </a:extLst>
          </p:cNvPr>
          <p:cNvSpPr/>
          <p:nvPr userDrawn="1"/>
        </p:nvSpPr>
        <p:spPr>
          <a:xfrm>
            <a:off x="0" y="0"/>
            <a:ext cx="12192000" cy="6863485"/>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6000" tIns="216000" rIns="216000" bIns="216000" numCol="1" spcCol="0" rtlCol="0" fromWordArt="0" anchor="t" anchorCtr="0" forceAA="0" compatLnSpc="1">
            <a:prstTxWarp prst="textNoShape">
              <a:avLst/>
            </a:prstTxWarp>
            <a:noAutofit/>
          </a:bodyPr>
          <a:lstStyle/>
          <a:p>
            <a:pPr marL="216000" indent="-216000" algn="ctr">
              <a:spcAft>
                <a:spcPts val="800"/>
              </a:spcAft>
              <a:buFont typeface="Symbol" charset="2"/>
              <a:buChar char="-"/>
            </a:pPr>
            <a:endParaRPr lang="de-CH" sz="1600" err="1">
              <a:solidFill>
                <a:schemeClr val="tx1"/>
              </a:solidFill>
            </a:endParaRPr>
          </a:p>
        </p:txBody>
      </p:sp>
      <p:sp>
        <p:nvSpPr>
          <p:cNvPr id="13" name="Textplatzhalter 2">
            <a:extLst>
              <a:ext uri="{FF2B5EF4-FFF2-40B4-BE49-F238E27FC236}">
                <a16:creationId xmlns:a16="http://schemas.microsoft.com/office/drawing/2014/main" id="{0CA3C8A8-2E9B-9840-8212-53FA3EAFFDCE}"/>
              </a:ext>
            </a:extLst>
          </p:cNvPr>
          <p:cNvSpPr>
            <a:spLocks noGrp="1"/>
          </p:cNvSpPr>
          <p:nvPr>
            <p:ph type="body" sz="quarter" idx="12"/>
          </p:nvPr>
        </p:nvSpPr>
        <p:spPr>
          <a:xfrm>
            <a:off x="479425" y="4437112"/>
            <a:ext cx="5255951" cy="1800176"/>
          </a:xfrm>
        </p:spPr>
        <p:txBody>
          <a:bodyPr anchor="t"/>
          <a:lstStyle>
            <a:lvl1pPr>
              <a:defRPr sz="18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p:txBody>
      </p:sp>
      <p:sp>
        <p:nvSpPr>
          <p:cNvPr id="3" name="Bildplatzhalter 2">
            <a:extLst>
              <a:ext uri="{FF2B5EF4-FFF2-40B4-BE49-F238E27FC236}">
                <a16:creationId xmlns:a16="http://schemas.microsoft.com/office/drawing/2014/main" id="{3F4641E1-53E7-5D43-A846-752423CE3DE6}"/>
              </a:ext>
            </a:extLst>
          </p:cNvPr>
          <p:cNvSpPr>
            <a:spLocks noGrp="1"/>
          </p:cNvSpPr>
          <p:nvPr>
            <p:ph type="pic" sz="quarter" idx="18"/>
          </p:nvPr>
        </p:nvSpPr>
        <p:spPr>
          <a:xfrm>
            <a:off x="6096000" y="0"/>
            <a:ext cx="6096000" cy="6858000"/>
          </a:xfrm>
          <a:noFill/>
        </p:spPr>
        <p:txBody>
          <a:bodyPr/>
          <a:lstStyle>
            <a:lvl1pPr>
              <a:defRPr sz="500">
                <a:latin typeface="+mn-lt"/>
              </a:defRPr>
            </a:lvl1pPr>
          </a:lstStyle>
          <a:p>
            <a:r>
              <a:rPr lang="de-DE"/>
              <a:t>Bild durch Klicken auf Symbol hinzufügen</a:t>
            </a:r>
            <a:endParaRPr lang="de-CH"/>
          </a:p>
        </p:txBody>
      </p:sp>
      <p:sp>
        <p:nvSpPr>
          <p:cNvPr id="4" name="Titel 3">
            <a:extLst>
              <a:ext uri="{FF2B5EF4-FFF2-40B4-BE49-F238E27FC236}">
                <a16:creationId xmlns:a16="http://schemas.microsoft.com/office/drawing/2014/main" id="{E3F11117-9A72-D545-9F9F-37B9C209B0A4}"/>
              </a:ext>
            </a:extLst>
          </p:cNvPr>
          <p:cNvSpPr>
            <a:spLocks noGrp="1"/>
          </p:cNvSpPr>
          <p:nvPr>
            <p:ph type="title" hasCustomPrompt="1"/>
          </p:nvPr>
        </p:nvSpPr>
        <p:spPr>
          <a:xfrm>
            <a:off x="479376" y="1700894"/>
            <a:ext cx="5256000" cy="2376000"/>
          </a:xfrm>
        </p:spPr>
        <p:txBody>
          <a:bodyPr anchor="b"/>
          <a:lstStyle>
            <a:lvl1pPr>
              <a:defRPr sz="3400">
                <a:solidFill>
                  <a:schemeClr val="bg1"/>
                </a:solidFill>
              </a:defRPr>
            </a:lvl1pPr>
          </a:lstStyle>
          <a:p>
            <a:r>
              <a:rPr lang="de-DE"/>
              <a:t>Mastertitelformat </a:t>
            </a:r>
            <a:br>
              <a:rPr lang="de-DE"/>
            </a:br>
            <a:r>
              <a:rPr lang="de-DE"/>
              <a:t>bearbeiten</a:t>
            </a:r>
            <a:endParaRPr lang="de-CH"/>
          </a:p>
        </p:txBody>
      </p:sp>
      <p:grpSp>
        <p:nvGrpSpPr>
          <p:cNvPr id="9" name="Gruppieren 8">
            <a:extLst>
              <a:ext uri="{FF2B5EF4-FFF2-40B4-BE49-F238E27FC236}">
                <a16:creationId xmlns:a16="http://schemas.microsoft.com/office/drawing/2014/main" id="{95D7B173-5885-D14C-974E-247F217FD935}"/>
              </a:ext>
            </a:extLst>
          </p:cNvPr>
          <p:cNvGrpSpPr>
            <a:grpSpLocks/>
          </p:cNvGrpSpPr>
          <p:nvPr userDrawn="1"/>
        </p:nvGrpSpPr>
        <p:grpSpPr bwMode="auto">
          <a:xfrm>
            <a:off x="1" y="575692"/>
            <a:ext cx="1847527" cy="798612"/>
            <a:chOff x="1060156" y="1339914"/>
            <a:chExt cx="4435100" cy="1917364"/>
          </a:xfrm>
        </p:grpSpPr>
        <p:pic>
          <p:nvPicPr>
            <p:cNvPr id="10" name="Picture 11" descr="tile_paper_medgray">
              <a:extLst>
                <a:ext uri="{FF2B5EF4-FFF2-40B4-BE49-F238E27FC236}">
                  <a16:creationId xmlns:a16="http://schemas.microsoft.com/office/drawing/2014/main" id="{FBBBC3F5-A41A-B748-AEE7-1B6C5C742A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037" r="-1"/>
            <a:stretch/>
          </p:blipFill>
          <p:spPr bwMode="auto">
            <a:xfrm>
              <a:off x="1060156" y="1339914"/>
              <a:ext cx="4435100" cy="1917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fik 5">
              <a:extLst>
                <a:ext uri="{FF2B5EF4-FFF2-40B4-BE49-F238E27FC236}">
                  <a16:creationId xmlns:a16="http://schemas.microsoft.com/office/drawing/2014/main" id="{ED7C5E1C-6C29-8E4E-9E5E-39EC6EDAED6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2239" y="1673424"/>
              <a:ext cx="2780969" cy="1258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558909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wischentitel B2C">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989C1CF1-C6FD-304A-BB92-DE326E75F16C}"/>
              </a:ext>
            </a:extLst>
          </p:cNvPr>
          <p:cNvSpPr/>
          <p:nvPr userDrawn="1"/>
        </p:nvSpPr>
        <p:spPr>
          <a:xfrm>
            <a:off x="0" y="0"/>
            <a:ext cx="12192000" cy="686348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6000" tIns="216000" rIns="216000" bIns="216000" numCol="1" spcCol="0" rtlCol="0" fromWordArt="0" anchor="t" anchorCtr="0" forceAA="0" compatLnSpc="1">
            <a:prstTxWarp prst="textNoShape">
              <a:avLst/>
            </a:prstTxWarp>
            <a:noAutofit/>
          </a:bodyPr>
          <a:lstStyle/>
          <a:p>
            <a:pPr marL="216000" indent="-216000" algn="ctr">
              <a:spcAft>
                <a:spcPts val="800"/>
              </a:spcAft>
              <a:buFont typeface="Symbol" charset="2"/>
              <a:buChar char="-"/>
            </a:pPr>
            <a:endParaRPr lang="de-CH" sz="1600" err="1">
              <a:solidFill>
                <a:schemeClr val="tx1"/>
              </a:solidFill>
            </a:endParaRPr>
          </a:p>
        </p:txBody>
      </p:sp>
      <p:sp>
        <p:nvSpPr>
          <p:cNvPr id="13" name="Textplatzhalter 2">
            <a:extLst>
              <a:ext uri="{FF2B5EF4-FFF2-40B4-BE49-F238E27FC236}">
                <a16:creationId xmlns:a16="http://schemas.microsoft.com/office/drawing/2014/main" id="{0CA3C8A8-2E9B-9840-8212-53FA3EAFFDCE}"/>
              </a:ext>
            </a:extLst>
          </p:cNvPr>
          <p:cNvSpPr>
            <a:spLocks noGrp="1"/>
          </p:cNvSpPr>
          <p:nvPr>
            <p:ph type="body" sz="quarter" idx="12"/>
          </p:nvPr>
        </p:nvSpPr>
        <p:spPr>
          <a:xfrm>
            <a:off x="479425" y="4437112"/>
            <a:ext cx="5255951" cy="1800176"/>
          </a:xfrm>
        </p:spPr>
        <p:txBody>
          <a:bodyPr anchor="t"/>
          <a:lstStyle>
            <a:lvl1pPr>
              <a:defRPr sz="18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p:txBody>
      </p:sp>
      <p:sp>
        <p:nvSpPr>
          <p:cNvPr id="3" name="Bildplatzhalter 2">
            <a:extLst>
              <a:ext uri="{FF2B5EF4-FFF2-40B4-BE49-F238E27FC236}">
                <a16:creationId xmlns:a16="http://schemas.microsoft.com/office/drawing/2014/main" id="{3F4641E1-53E7-5D43-A846-752423CE3DE6}"/>
              </a:ext>
            </a:extLst>
          </p:cNvPr>
          <p:cNvSpPr>
            <a:spLocks noGrp="1"/>
          </p:cNvSpPr>
          <p:nvPr>
            <p:ph type="pic" sz="quarter" idx="18"/>
          </p:nvPr>
        </p:nvSpPr>
        <p:spPr>
          <a:xfrm>
            <a:off x="6096000" y="0"/>
            <a:ext cx="6096000" cy="6858000"/>
          </a:xfrm>
          <a:noFill/>
        </p:spPr>
        <p:txBody>
          <a:bodyPr/>
          <a:lstStyle>
            <a:lvl1pPr>
              <a:defRPr sz="500">
                <a:latin typeface="+mn-lt"/>
              </a:defRPr>
            </a:lvl1pPr>
          </a:lstStyle>
          <a:p>
            <a:r>
              <a:rPr lang="de-DE"/>
              <a:t>Bild durch Klicken auf Symbol hinzufügen</a:t>
            </a:r>
            <a:endParaRPr lang="de-CH"/>
          </a:p>
        </p:txBody>
      </p:sp>
      <p:sp>
        <p:nvSpPr>
          <p:cNvPr id="4" name="Titel 3">
            <a:extLst>
              <a:ext uri="{FF2B5EF4-FFF2-40B4-BE49-F238E27FC236}">
                <a16:creationId xmlns:a16="http://schemas.microsoft.com/office/drawing/2014/main" id="{E3F11117-9A72-D545-9F9F-37B9C209B0A4}"/>
              </a:ext>
            </a:extLst>
          </p:cNvPr>
          <p:cNvSpPr>
            <a:spLocks noGrp="1"/>
          </p:cNvSpPr>
          <p:nvPr>
            <p:ph type="title" hasCustomPrompt="1"/>
          </p:nvPr>
        </p:nvSpPr>
        <p:spPr>
          <a:xfrm>
            <a:off x="479376" y="1700894"/>
            <a:ext cx="5256000" cy="2376000"/>
          </a:xfrm>
        </p:spPr>
        <p:txBody>
          <a:bodyPr anchor="b"/>
          <a:lstStyle>
            <a:lvl1pPr>
              <a:defRPr sz="3400">
                <a:solidFill>
                  <a:schemeClr val="bg1"/>
                </a:solidFill>
              </a:defRPr>
            </a:lvl1pPr>
          </a:lstStyle>
          <a:p>
            <a:r>
              <a:rPr lang="de-DE"/>
              <a:t>Mastertitelformat </a:t>
            </a:r>
            <a:br>
              <a:rPr lang="de-DE"/>
            </a:br>
            <a:r>
              <a:rPr lang="de-DE"/>
              <a:t>bearbeiten</a:t>
            </a:r>
            <a:endParaRPr lang="de-CH"/>
          </a:p>
        </p:txBody>
      </p:sp>
      <p:grpSp>
        <p:nvGrpSpPr>
          <p:cNvPr id="9" name="Gruppieren 8">
            <a:extLst>
              <a:ext uri="{FF2B5EF4-FFF2-40B4-BE49-F238E27FC236}">
                <a16:creationId xmlns:a16="http://schemas.microsoft.com/office/drawing/2014/main" id="{C69FC096-B280-634B-AE7F-F573DFCDAE08}"/>
              </a:ext>
            </a:extLst>
          </p:cNvPr>
          <p:cNvGrpSpPr>
            <a:grpSpLocks/>
          </p:cNvGrpSpPr>
          <p:nvPr userDrawn="1"/>
        </p:nvGrpSpPr>
        <p:grpSpPr bwMode="auto">
          <a:xfrm>
            <a:off x="1" y="575692"/>
            <a:ext cx="1847527" cy="798612"/>
            <a:chOff x="1060156" y="1339914"/>
            <a:chExt cx="4435100" cy="1917364"/>
          </a:xfrm>
        </p:grpSpPr>
        <p:pic>
          <p:nvPicPr>
            <p:cNvPr id="10" name="Picture 11" descr="tile_paper_medgray">
              <a:extLst>
                <a:ext uri="{FF2B5EF4-FFF2-40B4-BE49-F238E27FC236}">
                  <a16:creationId xmlns:a16="http://schemas.microsoft.com/office/drawing/2014/main" id="{06750CA3-265E-9F45-AD99-B2D547F8A4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037" r="-1"/>
            <a:stretch/>
          </p:blipFill>
          <p:spPr bwMode="auto">
            <a:xfrm>
              <a:off x="1060156" y="1339914"/>
              <a:ext cx="4435100" cy="1917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fik 5">
              <a:extLst>
                <a:ext uri="{FF2B5EF4-FFF2-40B4-BE49-F238E27FC236}">
                  <a16:creationId xmlns:a16="http://schemas.microsoft.com/office/drawing/2014/main" id="{0D72AF73-2162-A84F-B05A-F981D3CD86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2239" y="1673424"/>
              <a:ext cx="2780969" cy="1258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9393419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kus">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989C1CF1-C6FD-304A-BB92-DE326E75F16C}"/>
              </a:ext>
            </a:extLst>
          </p:cNvPr>
          <p:cNvSpPr/>
          <p:nvPr userDrawn="1"/>
        </p:nvSpPr>
        <p:spPr>
          <a:xfrm>
            <a:off x="0" y="0"/>
            <a:ext cx="4007374" cy="686348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6000" tIns="216000" rIns="216000" bIns="216000" numCol="1" spcCol="0" rtlCol="0" fromWordArt="0" anchor="t" anchorCtr="0" forceAA="0" compatLnSpc="1">
            <a:prstTxWarp prst="textNoShape">
              <a:avLst/>
            </a:prstTxWarp>
            <a:noAutofit/>
          </a:bodyPr>
          <a:lstStyle/>
          <a:p>
            <a:pPr marL="216000" indent="-216000" algn="ctr">
              <a:spcAft>
                <a:spcPts val="800"/>
              </a:spcAft>
              <a:buFont typeface="Symbol" charset="2"/>
              <a:buChar char="-"/>
            </a:pPr>
            <a:endParaRPr lang="de-CH" sz="1600" err="1">
              <a:solidFill>
                <a:schemeClr val="tx1"/>
              </a:solidFill>
            </a:endParaRPr>
          </a:p>
        </p:txBody>
      </p:sp>
      <p:sp>
        <p:nvSpPr>
          <p:cNvPr id="13" name="Textplatzhalter 2">
            <a:extLst>
              <a:ext uri="{FF2B5EF4-FFF2-40B4-BE49-F238E27FC236}">
                <a16:creationId xmlns:a16="http://schemas.microsoft.com/office/drawing/2014/main" id="{0CA3C8A8-2E9B-9840-8212-53FA3EAFFDCE}"/>
              </a:ext>
            </a:extLst>
          </p:cNvPr>
          <p:cNvSpPr>
            <a:spLocks noGrp="1"/>
          </p:cNvSpPr>
          <p:nvPr>
            <p:ph type="body" sz="quarter" idx="12"/>
          </p:nvPr>
        </p:nvSpPr>
        <p:spPr>
          <a:xfrm>
            <a:off x="479426" y="3933056"/>
            <a:ext cx="3240310" cy="2304256"/>
          </a:xfrm>
        </p:spPr>
        <p:txBody>
          <a:bodyPr anchor="t"/>
          <a:lstStyle>
            <a:lvl1pPr>
              <a:defRPr sz="16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p:txBody>
      </p:sp>
      <p:sp>
        <p:nvSpPr>
          <p:cNvPr id="4" name="Titel 3">
            <a:extLst>
              <a:ext uri="{FF2B5EF4-FFF2-40B4-BE49-F238E27FC236}">
                <a16:creationId xmlns:a16="http://schemas.microsoft.com/office/drawing/2014/main" id="{E3F11117-9A72-D545-9F9F-37B9C209B0A4}"/>
              </a:ext>
            </a:extLst>
          </p:cNvPr>
          <p:cNvSpPr>
            <a:spLocks noGrp="1"/>
          </p:cNvSpPr>
          <p:nvPr>
            <p:ph type="title" hasCustomPrompt="1"/>
          </p:nvPr>
        </p:nvSpPr>
        <p:spPr>
          <a:xfrm>
            <a:off x="479375" y="1700894"/>
            <a:ext cx="3240341" cy="1872000"/>
          </a:xfrm>
        </p:spPr>
        <p:txBody>
          <a:bodyPr anchor="b"/>
          <a:lstStyle>
            <a:lvl1pPr>
              <a:defRPr sz="2800">
                <a:solidFill>
                  <a:schemeClr val="bg1"/>
                </a:solidFill>
              </a:defRPr>
            </a:lvl1pPr>
          </a:lstStyle>
          <a:p>
            <a:r>
              <a:rPr lang="de-DE"/>
              <a:t>Mastertitelformat </a:t>
            </a:r>
            <a:br>
              <a:rPr lang="de-DE"/>
            </a:br>
            <a:r>
              <a:rPr lang="de-DE"/>
              <a:t>bearbeiten</a:t>
            </a:r>
            <a:endParaRPr lang="de-CH"/>
          </a:p>
        </p:txBody>
      </p:sp>
      <p:sp>
        <p:nvSpPr>
          <p:cNvPr id="10" name="Inhaltsplatzhalter 13">
            <a:extLst>
              <a:ext uri="{FF2B5EF4-FFF2-40B4-BE49-F238E27FC236}">
                <a16:creationId xmlns:a16="http://schemas.microsoft.com/office/drawing/2014/main" id="{E2354AF7-7E45-8945-A758-D95EF0BF8D4A}"/>
              </a:ext>
            </a:extLst>
          </p:cNvPr>
          <p:cNvSpPr>
            <a:spLocks noGrp="1"/>
          </p:cNvSpPr>
          <p:nvPr>
            <p:ph sz="quarter" idx="15"/>
          </p:nvPr>
        </p:nvSpPr>
        <p:spPr>
          <a:xfrm>
            <a:off x="4296790" y="476250"/>
            <a:ext cx="7344348" cy="576055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12" name="Gruppieren 11">
            <a:extLst>
              <a:ext uri="{FF2B5EF4-FFF2-40B4-BE49-F238E27FC236}">
                <a16:creationId xmlns:a16="http://schemas.microsoft.com/office/drawing/2014/main" id="{F9BA3A4B-A750-1D4D-89E7-B392366F61A5}"/>
              </a:ext>
            </a:extLst>
          </p:cNvPr>
          <p:cNvGrpSpPr>
            <a:grpSpLocks/>
          </p:cNvGrpSpPr>
          <p:nvPr userDrawn="1"/>
        </p:nvGrpSpPr>
        <p:grpSpPr bwMode="auto">
          <a:xfrm>
            <a:off x="1" y="575692"/>
            <a:ext cx="1847527" cy="798612"/>
            <a:chOff x="1060156" y="1339914"/>
            <a:chExt cx="4435100" cy="1917364"/>
          </a:xfrm>
        </p:grpSpPr>
        <p:pic>
          <p:nvPicPr>
            <p:cNvPr id="17" name="Picture 11" descr="tile_paper_medgray">
              <a:extLst>
                <a:ext uri="{FF2B5EF4-FFF2-40B4-BE49-F238E27FC236}">
                  <a16:creationId xmlns:a16="http://schemas.microsoft.com/office/drawing/2014/main" id="{67190F98-630C-3A44-AE9A-392F5D75F8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037" r="-1"/>
            <a:stretch/>
          </p:blipFill>
          <p:spPr bwMode="auto">
            <a:xfrm>
              <a:off x="1060156" y="1339914"/>
              <a:ext cx="4435100" cy="1917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rafik 5">
              <a:extLst>
                <a:ext uri="{FF2B5EF4-FFF2-40B4-BE49-F238E27FC236}">
                  <a16:creationId xmlns:a16="http://schemas.microsoft.com/office/drawing/2014/main" id="{D427755C-1846-3043-8CD3-C708648817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2239" y="1673424"/>
              <a:ext cx="2780969" cy="1258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64073381"/>
      </p:ext>
    </p:extLst>
  </p:cSld>
  <p:clrMapOvr>
    <a:masterClrMapping/>
  </p:clrMapOvr>
  <p:extLst>
    <p:ext uri="{DCECCB84-F9BA-43D5-87BE-67443E8EF086}">
      <p15:sldGuideLst xmlns:p15="http://schemas.microsoft.com/office/powerpoint/2012/main">
        <p15:guide id="1" pos="2525" userDrawn="1">
          <p15:clr>
            <a:srgbClr val="FBAE40"/>
          </p15:clr>
        </p15:guide>
        <p15:guide id="2" pos="270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Balken un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4" name="Inhaltsplatzhalter 3">
            <a:extLst>
              <a:ext uri="{FF2B5EF4-FFF2-40B4-BE49-F238E27FC236}">
                <a16:creationId xmlns:a16="http://schemas.microsoft.com/office/drawing/2014/main" id="{C8151A74-6D18-0A47-A038-4F8D9F2B423B}"/>
              </a:ext>
            </a:extLst>
          </p:cNvPr>
          <p:cNvSpPr>
            <a:spLocks noGrp="1"/>
          </p:cNvSpPr>
          <p:nvPr>
            <p:ph sz="quarter" idx="18"/>
          </p:nvPr>
        </p:nvSpPr>
        <p:spPr>
          <a:xfrm>
            <a:off x="479376" y="1700808"/>
            <a:ext cx="11161240" cy="21602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Bildplatzhalter 4">
            <a:extLst>
              <a:ext uri="{FF2B5EF4-FFF2-40B4-BE49-F238E27FC236}">
                <a16:creationId xmlns:a16="http://schemas.microsoft.com/office/drawing/2014/main" id="{2AB3BA33-B595-6444-A33D-58D8528B4D9C}"/>
              </a:ext>
            </a:extLst>
          </p:cNvPr>
          <p:cNvSpPr>
            <a:spLocks noGrp="1"/>
          </p:cNvSpPr>
          <p:nvPr>
            <p:ph type="pic" sz="quarter" idx="19"/>
          </p:nvPr>
        </p:nvSpPr>
        <p:spPr>
          <a:xfrm>
            <a:off x="0" y="4221088"/>
            <a:ext cx="12192000" cy="2636912"/>
          </a:xfrm>
          <a:solidFill>
            <a:schemeClr val="accent1"/>
          </a:solidFill>
        </p:spPr>
        <p:txBody>
          <a:bodyPr/>
          <a:lstStyle>
            <a:lvl1pPr>
              <a:defRPr sz="400">
                <a:solidFill>
                  <a:schemeClr val="tx2"/>
                </a:solidFill>
              </a:defRPr>
            </a:lvl1pPr>
          </a:lstStyle>
          <a:p>
            <a:r>
              <a:rPr lang="de-DE"/>
              <a:t>Bild durch Klicken auf Symbol hinzufügen</a:t>
            </a:r>
          </a:p>
        </p:txBody>
      </p:sp>
      <p:sp>
        <p:nvSpPr>
          <p:cNvPr id="7" name="Textplatzhalter 6">
            <a:extLst>
              <a:ext uri="{FF2B5EF4-FFF2-40B4-BE49-F238E27FC236}">
                <a16:creationId xmlns:a16="http://schemas.microsoft.com/office/drawing/2014/main" id="{AFC478DA-3748-4843-8176-CBD7745962A0}"/>
              </a:ext>
            </a:extLst>
          </p:cNvPr>
          <p:cNvSpPr>
            <a:spLocks noGrp="1"/>
          </p:cNvSpPr>
          <p:nvPr>
            <p:ph type="body" sz="quarter" idx="20"/>
          </p:nvPr>
        </p:nvSpPr>
        <p:spPr>
          <a:xfrm>
            <a:off x="6888163" y="4437063"/>
            <a:ext cx="4752975" cy="18002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84174031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alt 1">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9" name="Datumsplatzhalter 8">
            <a:extLst>
              <a:ext uri="{FF2B5EF4-FFF2-40B4-BE49-F238E27FC236}">
                <a16:creationId xmlns:a16="http://schemas.microsoft.com/office/drawing/2014/main" id="{35044502-875A-4AA2-970F-0512B317C2AE}"/>
              </a:ext>
            </a:extLst>
          </p:cNvPr>
          <p:cNvSpPr>
            <a:spLocks noGrp="1"/>
          </p:cNvSpPr>
          <p:nvPr>
            <p:ph type="dt" sz="half" idx="15"/>
          </p:nvPr>
        </p:nvSpPr>
        <p:spPr/>
        <p:txBody>
          <a:bodyPr/>
          <a:lstStyle/>
          <a:p>
            <a:pPr>
              <a:defRPr/>
            </a:pPr>
            <a:endParaRPr lang="de-DE"/>
          </a:p>
        </p:txBody>
      </p:sp>
      <p:sp>
        <p:nvSpPr>
          <p:cNvPr id="10" name="Fußzeilenplatzhalter 9">
            <a:extLst>
              <a:ext uri="{FF2B5EF4-FFF2-40B4-BE49-F238E27FC236}">
                <a16:creationId xmlns:a16="http://schemas.microsoft.com/office/drawing/2014/main" id="{3AAD7420-F8F1-4875-9EAB-FE911DAE25F7}"/>
              </a:ext>
            </a:extLst>
          </p:cNvPr>
          <p:cNvSpPr>
            <a:spLocks noGrp="1"/>
          </p:cNvSpPr>
          <p:nvPr>
            <p:ph type="ftr" sz="quarter" idx="16"/>
          </p:nvPr>
        </p:nvSpPr>
        <p:spPr/>
        <p:txBody>
          <a:bodyPr/>
          <a:lstStyle/>
          <a:p>
            <a:pPr>
              <a:defRPr/>
            </a:pPr>
            <a:endParaRPr lang="de-DE" altLang="de-DE">
              <a:solidFill>
                <a:schemeClr val="tx2"/>
              </a:solidFill>
            </a:endParaRPr>
          </a:p>
        </p:txBody>
      </p:sp>
      <p:sp>
        <p:nvSpPr>
          <p:cNvPr id="11" name="Foliennummernplatzhalter 10">
            <a:extLst>
              <a:ext uri="{FF2B5EF4-FFF2-40B4-BE49-F238E27FC236}">
                <a16:creationId xmlns:a16="http://schemas.microsoft.com/office/drawing/2014/main" id="{01B3890A-331A-48D2-8E21-B2D49BDAD525}"/>
              </a:ext>
            </a:extLst>
          </p:cNvPr>
          <p:cNvSpPr>
            <a:spLocks noGrp="1"/>
          </p:cNvSpPr>
          <p:nvPr>
            <p:ph type="sldNum" sz="quarter" idx="17"/>
          </p:nvPr>
        </p:nvSpPr>
        <p:spPr/>
        <p:txBody>
          <a:bodyPr/>
          <a:lstStyle/>
          <a:p>
            <a:pPr>
              <a:defRPr/>
            </a:pPr>
            <a:fld id="{DE15152C-7E44-A94B-BCD8-272D3D1F368E}" type="slidenum">
              <a:rPr lang="de-DE" altLang="de-DE" smtClean="0"/>
              <a:pPr>
                <a:defRPr/>
              </a:pPr>
              <a:t>‹Nr.›</a:t>
            </a:fld>
            <a:endParaRPr lang="de-DE" altLang="de-DE" sz="900"/>
          </a:p>
        </p:txBody>
      </p:sp>
      <p:sp>
        <p:nvSpPr>
          <p:cNvPr id="4" name="Inhaltsplatzhalter 3">
            <a:extLst>
              <a:ext uri="{FF2B5EF4-FFF2-40B4-BE49-F238E27FC236}">
                <a16:creationId xmlns:a16="http://schemas.microsoft.com/office/drawing/2014/main" id="{C8151A74-6D18-0A47-A038-4F8D9F2B423B}"/>
              </a:ext>
            </a:extLst>
          </p:cNvPr>
          <p:cNvSpPr>
            <a:spLocks noGrp="1"/>
          </p:cNvSpPr>
          <p:nvPr>
            <p:ph sz="quarter" idx="18"/>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31752950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B5E57A14-CE6F-4EB0-8BCF-49F3799DE85E}"/>
              </a:ext>
            </a:extLst>
          </p:cNvPr>
          <p:cNvGraphicFramePr>
            <a:graphicFrameLocks noChangeAspect="1"/>
          </p:cNvGraphicFramePr>
          <p:nvPr userDrawn="1">
            <p:custDataLst>
              <p:tags r:id="rId18"/>
            </p:custDataLst>
            <p:extLst>
              <p:ext uri="{D42A27DB-BD31-4B8C-83A1-F6EECF244321}">
                <p14:modId xmlns:p14="http://schemas.microsoft.com/office/powerpoint/2010/main" val="1206420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9" imgW="360" imgH="360" progId="TCLayout.ActiveDocument.1">
                  <p:embed/>
                </p:oleObj>
              </mc:Choice>
              <mc:Fallback>
                <p:oleObj name="think-cell Folie" r:id="rId19" imgW="360" imgH="360" progId="TCLayout.ActiveDocument.1">
                  <p:embed/>
                  <p:pic>
                    <p:nvPicPr>
                      <p:cNvPr id="2" name="Objekt 1" hidden="1">
                        <a:extLst>
                          <a:ext uri="{FF2B5EF4-FFF2-40B4-BE49-F238E27FC236}">
                            <a16:creationId xmlns:a16="http://schemas.microsoft.com/office/drawing/2014/main" id="{B5E57A14-CE6F-4EB0-8BCF-49F3799DE85E}"/>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1026" name="Titelplatzhalter 1">
            <a:extLst>
              <a:ext uri="{FF2B5EF4-FFF2-40B4-BE49-F238E27FC236}">
                <a16:creationId xmlns:a16="http://schemas.microsoft.com/office/drawing/2014/main" id="{5D5473E4-565E-5B45-9A10-17CAB42A8834}"/>
              </a:ext>
            </a:extLst>
          </p:cNvPr>
          <p:cNvSpPr>
            <a:spLocks noGrp="1"/>
          </p:cNvSpPr>
          <p:nvPr>
            <p:ph type="title"/>
          </p:nvPr>
        </p:nvSpPr>
        <p:spPr bwMode="auto">
          <a:xfrm>
            <a:off x="479376" y="476672"/>
            <a:ext cx="11161240"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de-DE"/>
              <a:t>Titelmasterformat</a:t>
            </a:r>
          </a:p>
        </p:txBody>
      </p:sp>
      <p:sp>
        <p:nvSpPr>
          <p:cNvPr id="1027" name="Textplatzhalter 2">
            <a:extLst>
              <a:ext uri="{FF2B5EF4-FFF2-40B4-BE49-F238E27FC236}">
                <a16:creationId xmlns:a16="http://schemas.microsoft.com/office/drawing/2014/main" id="{10A64EF5-B9D3-364D-A3C6-676737F820C0}"/>
              </a:ext>
            </a:extLst>
          </p:cNvPr>
          <p:cNvSpPr>
            <a:spLocks noGrp="1"/>
          </p:cNvSpPr>
          <p:nvPr>
            <p:ph type="body" idx="1"/>
          </p:nvPr>
        </p:nvSpPr>
        <p:spPr bwMode="auto">
          <a:xfrm>
            <a:off x="479376" y="1700808"/>
            <a:ext cx="11161240" cy="453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9" name="Datumsplatzhalter 3">
            <a:extLst>
              <a:ext uri="{FF2B5EF4-FFF2-40B4-BE49-F238E27FC236}">
                <a16:creationId xmlns:a16="http://schemas.microsoft.com/office/drawing/2014/main" id="{95FC08EB-39A3-5E4B-B8AE-F5C1A06FE098}"/>
              </a:ext>
            </a:extLst>
          </p:cNvPr>
          <p:cNvSpPr>
            <a:spLocks noGrp="1"/>
          </p:cNvSpPr>
          <p:nvPr>
            <p:ph type="dt" sz="half" idx="2"/>
          </p:nvPr>
        </p:nvSpPr>
        <p:spPr>
          <a:xfrm>
            <a:off x="1487489" y="6453360"/>
            <a:ext cx="504055" cy="216000"/>
          </a:xfrm>
          <a:prstGeom prst="rect">
            <a:avLst/>
          </a:prstGeom>
        </p:spPr>
        <p:txBody>
          <a:bodyPr lIns="0" tIns="0" rIns="0" bIns="0" anchor="ctr" anchorCtr="0"/>
          <a:lstStyle>
            <a:lvl1pPr algn="l" defTabSz="1038917" eaLnBrk="1" fontAlgn="auto" hangingPunct="1">
              <a:lnSpc>
                <a:spcPct val="100000"/>
              </a:lnSpc>
              <a:spcBef>
                <a:spcPts val="0"/>
              </a:spcBef>
              <a:spcAft>
                <a:spcPts val="800"/>
              </a:spcAft>
              <a:defRPr sz="700" b="0" i="0">
                <a:solidFill>
                  <a:schemeClr val="tx2"/>
                </a:solidFill>
                <a:latin typeface="+mj-lt"/>
                <a:ea typeface="+mn-ea"/>
                <a:cs typeface="+mn-cs"/>
              </a:defRPr>
            </a:lvl1pPr>
          </a:lstStyle>
          <a:p>
            <a:pPr>
              <a:defRPr/>
            </a:pPr>
            <a:endParaRPr lang="de-DE"/>
          </a:p>
        </p:txBody>
      </p:sp>
      <p:sp>
        <p:nvSpPr>
          <p:cNvPr id="20" name="Fußzeilenplatzhalter 4">
            <a:extLst>
              <a:ext uri="{FF2B5EF4-FFF2-40B4-BE49-F238E27FC236}">
                <a16:creationId xmlns:a16="http://schemas.microsoft.com/office/drawing/2014/main" id="{B82E4888-1C2A-1F4F-B57F-E934C3F18E52}"/>
              </a:ext>
            </a:extLst>
          </p:cNvPr>
          <p:cNvSpPr>
            <a:spLocks noGrp="1"/>
          </p:cNvSpPr>
          <p:nvPr>
            <p:ph type="ftr" sz="quarter" idx="3"/>
          </p:nvPr>
        </p:nvSpPr>
        <p:spPr>
          <a:xfrm>
            <a:off x="1991544" y="6453359"/>
            <a:ext cx="4896544" cy="216000"/>
          </a:xfrm>
          <a:prstGeom prst="rect">
            <a:avLst/>
          </a:prstGeom>
        </p:spPr>
        <p:txBody>
          <a:bodyPr vert="horz" wrap="square" lIns="0" tIns="0" rIns="0" bIns="0" numCol="1" anchor="ctr" anchorCtr="0" compatLnSpc="1">
            <a:prstTxWarp prst="textNoShape">
              <a:avLst/>
            </a:prstTxWarp>
          </a:bodyPr>
          <a:lstStyle>
            <a:lvl1pPr algn="l" eaLnBrk="1" hangingPunct="1">
              <a:lnSpc>
                <a:spcPct val="100000"/>
              </a:lnSpc>
              <a:spcBef>
                <a:spcPts val="0"/>
              </a:spcBef>
              <a:spcAft>
                <a:spcPts val="800"/>
              </a:spcAft>
              <a:defRPr sz="700" b="0" i="0">
                <a:solidFill>
                  <a:schemeClr val="tx2"/>
                </a:solidFill>
                <a:latin typeface="+mj-lt"/>
              </a:defRPr>
            </a:lvl1pPr>
          </a:lstStyle>
          <a:p>
            <a:pPr>
              <a:defRPr/>
            </a:pPr>
            <a:endParaRPr lang="de-DE" altLang="de-DE"/>
          </a:p>
        </p:txBody>
      </p:sp>
      <p:sp>
        <p:nvSpPr>
          <p:cNvPr id="21" name="Foliennummernplatzhalter 5">
            <a:extLst>
              <a:ext uri="{FF2B5EF4-FFF2-40B4-BE49-F238E27FC236}">
                <a16:creationId xmlns:a16="http://schemas.microsoft.com/office/drawing/2014/main" id="{0CBB8638-350E-EF40-8D79-C1D749BB822D}"/>
              </a:ext>
            </a:extLst>
          </p:cNvPr>
          <p:cNvSpPr>
            <a:spLocks noGrp="1"/>
          </p:cNvSpPr>
          <p:nvPr>
            <p:ph type="sldNum" sz="quarter" idx="4"/>
          </p:nvPr>
        </p:nvSpPr>
        <p:spPr>
          <a:xfrm>
            <a:off x="1199456" y="6453360"/>
            <a:ext cx="216024" cy="216000"/>
          </a:xfrm>
          <a:prstGeom prst="rect">
            <a:avLst/>
          </a:prstGeom>
        </p:spPr>
        <p:txBody>
          <a:bodyPr vert="horz" wrap="square" lIns="0" tIns="0" rIns="0" bIns="0" numCol="1" anchor="ctr" anchorCtr="0" compatLnSpc="1">
            <a:prstTxWarp prst="textNoShape">
              <a:avLst/>
            </a:prstTxWarp>
          </a:bodyPr>
          <a:lstStyle>
            <a:lvl1pPr algn="r" eaLnBrk="1" hangingPunct="1">
              <a:lnSpc>
                <a:spcPct val="100000"/>
              </a:lnSpc>
              <a:spcBef>
                <a:spcPts val="0"/>
              </a:spcBef>
              <a:spcAft>
                <a:spcPts val="800"/>
              </a:spcAft>
              <a:defRPr sz="700" b="1" i="0">
                <a:solidFill>
                  <a:schemeClr val="tx2"/>
                </a:solidFill>
                <a:latin typeface="+mj-lt"/>
              </a:defRPr>
            </a:lvl1pPr>
          </a:lstStyle>
          <a:p>
            <a:pPr>
              <a:defRPr/>
            </a:pPr>
            <a:fld id="{DE15152C-7E44-A94B-BCD8-272D3D1F368E}" type="slidenum">
              <a:rPr lang="de-DE" altLang="de-DE" smtClean="0"/>
              <a:pPr>
                <a:defRPr/>
              </a:pPr>
              <a:t>‹Nr.›</a:t>
            </a:fld>
            <a:endParaRPr lang="de-DE" altLang="de-DE"/>
          </a:p>
        </p:txBody>
      </p:sp>
      <p:pic>
        <p:nvPicPr>
          <p:cNvPr id="8" name="Grafik 5">
            <a:extLst>
              <a:ext uri="{FF2B5EF4-FFF2-40B4-BE49-F238E27FC236}">
                <a16:creationId xmlns:a16="http://schemas.microsoft.com/office/drawing/2014/main" id="{25E21941-F0AC-FA42-973C-214A53588209}"/>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479376" y="6435359"/>
            <a:ext cx="556736"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101597"/>
      </p:ext>
    </p:extLst>
  </p:cSld>
  <p:clrMap bg1="lt1" tx1="dk1" bg2="lt2" tx2="dk2" accent1="accent1" accent2="accent2" accent3="accent3" accent4="accent4" accent5="accent5" accent6="accent6" hlink="hlink" folHlink="folHlink"/>
  <p:sldLayoutIdLst>
    <p:sldLayoutId id="2147483720" r:id="rId1"/>
    <p:sldLayoutId id="2147483727" r:id="rId2"/>
    <p:sldLayoutId id="2147483728" r:id="rId3"/>
    <p:sldLayoutId id="2147483711" r:id="rId4"/>
    <p:sldLayoutId id="2147483723" r:id="rId5"/>
    <p:sldLayoutId id="2147483724" r:id="rId6"/>
    <p:sldLayoutId id="2147483722" r:id="rId7"/>
    <p:sldLayoutId id="2147483725" r:id="rId8"/>
    <p:sldLayoutId id="2147483667" r:id="rId9"/>
    <p:sldLayoutId id="2147483665" r:id="rId10"/>
    <p:sldLayoutId id="2147483668" r:id="rId11"/>
    <p:sldLayoutId id="2147483696" r:id="rId12"/>
    <p:sldLayoutId id="2147483718" r:id="rId13"/>
    <p:sldLayoutId id="2147483713" r:id="rId14"/>
    <p:sldLayoutId id="2147483672" r:id="rId15"/>
    <p:sldLayoutId id="2147483729" r:id="rId16"/>
  </p:sldLayoutIdLst>
  <p:hf sldNum="0" hdr="0" ftr="0" dt="0"/>
  <p:txStyles>
    <p:titleStyle>
      <a:lvl1pPr algn="l" defTabSz="1035025" rtl="0" eaLnBrk="1" fontAlgn="base" hangingPunct="1">
        <a:lnSpc>
          <a:spcPct val="100000"/>
        </a:lnSpc>
        <a:spcBef>
          <a:spcPts val="0"/>
        </a:spcBef>
        <a:spcAft>
          <a:spcPts val="0"/>
        </a:spcAft>
        <a:defRPr sz="2800" b="1" i="0" kern="1200" cap="none" baseline="0">
          <a:solidFill>
            <a:schemeClr val="tx2"/>
          </a:solidFill>
          <a:latin typeface="+mj-lt"/>
          <a:ea typeface="MS PGothic" panose="020B0600070205080204" pitchFamily="34" charset="-128"/>
          <a:cs typeface="Segoe UI" panose="020B0502040204020203" pitchFamily="34" charset="0"/>
        </a:defRPr>
      </a:lvl1pPr>
      <a:lvl2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2pPr>
      <a:lvl3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3pPr>
      <a:lvl4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4pPr>
      <a:lvl5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5pPr>
      <a:lvl6pPr marL="477049" algn="l" defTabSz="1038577" rtl="0" eaLnBrk="1" fontAlgn="base" hangingPunct="1">
        <a:spcBef>
          <a:spcPct val="0"/>
        </a:spcBef>
        <a:spcAft>
          <a:spcPct val="0"/>
        </a:spcAft>
        <a:defRPr sz="3067">
          <a:solidFill>
            <a:schemeClr val="tx1"/>
          </a:solidFill>
          <a:latin typeface="Arial" pitchFamily="34" charset="0"/>
        </a:defRPr>
      </a:lvl6pPr>
      <a:lvl7pPr marL="954097" algn="l" defTabSz="1038577" rtl="0" eaLnBrk="1" fontAlgn="base" hangingPunct="1">
        <a:spcBef>
          <a:spcPct val="0"/>
        </a:spcBef>
        <a:spcAft>
          <a:spcPct val="0"/>
        </a:spcAft>
        <a:defRPr sz="3067">
          <a:solidFill>
            <a:schemeClr val="tx1"/>
          </a:solidFill>
          <a:latin typeface="Arial" pitchFamily="34" charset="0"/>
        </a:defRPr>
      </a:lvl7pPr>
      <a:lvl8pPr marL="1431147" algn="l" defTabSz="1038577" rtl="0" eaLnBrk="1" fontAlgn="base" hangingPunct="1">
        <a:spcBef>
          <a:spcPct val="0"/>
        </a:spcBef>
        <a:spcAft>
          <a:spcPct val="0"/>
        </a:spcAft>
        <a:defRPr sz="3067">
          <a:solidFill>
            <a:schemeClr val="tx1"/>
          </a:solidFill>
          <a:latin typeface="Arial" pitchFamily="34" charset="0"/>
        </a:defRPr>
      </a:lvl8pPr>
      <a:lvl9pPr marL="1908196" algn="l" defTabSz="1038577" rtl="0" eaLnBrk="1" fontAlgn="base" hangingPunct="1">
        <a:spcBef>
          <a:spcPct val="0"/>
        </a:spcBef>
        <a:spcAft>
          <a:spcPct val="0"/>
        </a:spcAft>
        <a:defRPr sz="3067">
          <a:solidFill>
            <a:schemeClr val="tx1"/>
          </a:solidFill>
          <a:latin typeface="Arial" pitchFamily="34" charset="0"/>
        </a:defRPr>
      </a:lvl9pPr>
    </p:titleStyle>
    <p:body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tx2"/>
          </a:solidFill>
          <a:latin typeface="+mj-lt"/>
          <a:ea typeface="MS PGothic" panose="020B0600070205080204" pitchFamily="34" charset="-128"/>
          <a:cs typeface="Segoe UI" panose="020B0502040204020203" pitchFamily="34" charset="0"/>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tx2"/>
          </a:solidFill>
          <a:latin typeface="+mj-lt"/>
          <a:ea typeface="MS PGothic" panose="020B0600070205080204" pitchFamily="34" charset="-128"/>
          <a:cs typeface="Segoe UI" panose="020B0502040204020203" pitchFamily="34" charset="0"/>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p:bodyStyle>
    <p:otherStyle>
      <a:defPPr>
        <a:defRPr lang="de-DE"/>
      </a:defPPr>
      <a:lvl1pPr marL="0" algn="l" defTabSz="1038917" rtl="0" eaLnBrk="1" latinLnBrk="0" hangingPunct="1">
        <a:defRPr sz="2133" kern="1200">
          <a:solidFill>
            <a:schemeClr val="tx1"/>
          </a:solidFill>
          <a:latin typeface="+mn-lt"/>
          <a:ea typeface="+mn-ea"/>
          <a:cs typeface="+mn-cs"/>
        </a:defRPr>
      </a:lvl1pPr>
      <a:lvl2pPr marL="519458" algn="l" defTabSz="1038917" rtl="0" eaLnBrk="1" latinLnBrk="0" hangingPunct="1">
        <a:defRPr sz="2133" kern="1200">
          <a:solidFill>
            <a:schemeClr val="tx1"/>
          </a:solidFill>
          <a:latin typeface="+mn-lt"/>
          <a:ea typeface="+mn-ea"/>
          <a:cs typeface="+mn-cs"/>
        </a:defRPr>
      </a:lvl2pPr>
      <a:lvl3pPr marL="1038917" algn="l" defTabSz="1038917" rtl="0" eaLnBrk="1" latinLnBrk="0" hangingPunct="1">
        <a:defRPr sz="2133" kern="1200">
          <a:solidFill>
            <a:schemeClr val="tx1"/>
          </a:solidFill>
          <a:latin typeface="+mn-lt"/>
          <a:ea typeface="+mn-ea"/>
          <a:cs typeface="+mn-cs"/>
        </a:defRPr>
      </a:lvl3pPr>
      <a:lvl4pPr marL="1558376" algn="l" defTabSz="1038917" rtl="0" eaLnBrk="1" latinLnBrk="0" hangingPunct="1">
        <a:defRPr sz="2133" kern="1200">
          <a:solidFill>
            <a:schemeClr val="tx1"/>
          </a:solidFill>
          <a:latin typeface="+mn-lt"/>
          <a:ea typeface="+mn-ea"/>
          <a:cs typeface="+mn-cs"/>
        </a:defRPr>
      </a:lvl4pPr>
      <a:lvl5pPr marL="2077835" algn="l" defTabSz="1038917" rtl="0" eaLnBrk="1" latinLnBrk="0" hangingPunct="1">
        <a:defRPr sz="2133" kern="1200">
          <a:solidFill>
            <a:schemeClr val="tx1"/>
          </a:solidFill>
          <a:latin typeface="+mn-lt"/>
          <a:ea typeface="+mn-ea"/>
          <a:cs typeface="+mn-cs"/>
        </a:defRPr>
      </a:lvl5pPr>
      <a:lvl6pPr marL="2597294" algn="l" defTabSz="1038917" rtl="0" eaLnBrk="1" latinLnBrk="0" hangingPunct="1">
        <a:defRPr sz="2133" kern="1200">
          <a:solidFill>
            <a:schemeClr val="tx1"/>
          </a:solidFill>
          <a:latin typeface="+mn-lt"/>
          <a:ea typeface="+mn-ea"/>
          <a:cs typeface="+mn-cs"/>
        </a:defRPr>
      </a:lvl6pPr>
      <a:lvl7pPr marL="3116753" algn="l" defTabSz="1038917" rtl="0" eaLnBrk="1" latinLnBrk="0" hangingPunct="1">
        <a:defRPr sz="2133" kern="1200">
          <a:solidFill>
            <a:schemeClr val="tx1"/>
          </a:solidFill>
          <a:latin typeface="+mn-lt"/>
          <a:ea typeface="+mn-ea"/>
          <a:cs typeface="+mn-cs"/>
        </a:defRPr>
      </a:lvl7pPr>
      <a:lvl8pPr marL="3636212" algn="l" defTabSz="1038917" rtl="0" eaLnBrk="1" latinLnBrk="0" hangingPunct="1">
        <a:defRPr sz="2133" kern="1200">
          <a:solidFill>
            <a:schemeClr val="tx1"/>
          </a:solidFill>
          <a:latin typeface="+mn-lt"/>
          <a:ea typeface="+mn-ea"/>
          <a:cs typeface="+mn-cs"/>
        </a:defRPr>
      </a:lvl8pPr>
      <a:lvl9pPr marL="4155671" algn="l" defTabSz="1038917" rtl="0" eaLnBrk="1" latinLnBrk="0" hangingPunct="1">
        <a:defRPr sz="213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userDrawn="1">
          <p15:clr>
            <a:srgbClr val="F26B43"/>
          </p15:clr>
        </p15:guide>
        <p15:guide id="2" pos="7333" userDrawn="1">
          <p15:clr>
            <a:srgbClr val="F26B43"/>
          </p15:clr>
        </p15:guide>
        <p15:guide id="3" orient="horz" pos="1071" userDrawn="1">
          <p15:clr>
            <a:srgbClr val="F26B43"/>
          </p15:clr>
        </p15:guide>
        <p15:guide id="4" orient="horz" pos="3929" userDrawn="1">
          <p15:clr>
            <a:srgbClr val="F26B43"/>
          </p15:clr>
        </p15:guide>
        <p15:guide id="5" orient="horz" pos="30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tags" Target="../tags/tag6.xml"/><Relationship Id="rId6" Type="http://schemas.openxmlformats.org/officeDocument/2006/relationships/image" Target="../media/image26.png"/><Relationship Id="rId5" Type="http://schemas.openxmlformats.org/officeDocument/2006/relationships/image" Target="../media/image1.emf"/><Relationship Id="rId4" Type="http://schemas.openxmlformats.org/officeDocument/2006/relationships/oleObject" Target="../embeddings/oleObject5.bin"/></Relationships>
</file>

<file path=ppt/slides/_rels/slide10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146.png"/></Relationships>
</file>

<file path=ppt/slides/_rels/slide10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10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9.pn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0.png"/><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151.png"/></Relationships>
</file>

<file path=ppt/slides/_rels/slide105.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notesSlide" Target="../notesSlides/notesSlide27.xml"/><Relationship Id="rId7" Type="http://schemas.openxmlformats.org/officeDocument/2006/relationships/image" Target="../media/image152.png"/><Relationship Id="rId12" Type="http://schemas.openxmlformats.org/officeDocument/2006/relationships/image" Target="../media/image157.png"/><Relationship Id="rId2" Type="http://schemas.openxmlformats.org/officeDocument/2006/relationships/slideLayout" Target="../slideLayouts/slideLayout10.xml"/><Relationship Id="rId1" Type="http://schemas.openxmlformats.org/officeDocument/2006/relationships/tags" Target="../tags/tag59.xml"/><Relationship Id="rId6" Type="http://schemas.openxmlformats.org/officeDocument/2006/relationships/image" Target="../media/image25.png"/><Relationship Id="rId11" Type="http://schemas.openxmlformats.org/officeDocument/2006/relationships/image" Target="../media/image156.png"/><Relationship Id="rId5" Type="http://schemas.openxmlformats.org/officeDocument/2006/relationships/image" Target="../media/image7.emf"/><Relationship Id="rId10" Type="http://schemas.openxmlformats.org/officeDocument/2006/relationships/image" Target="../media/image155.png"/><Relationship Id="rId4" Type="http://schemas.openxmlformats.org/officeDocument/2006/relationships/oleObject" Target="../embeddings/oleObject59.bin"/><Relationship Id="rId9" Type="http://schemas.openxmlformats.org/officeDocument/2006/relationships/image" Target="../media/image154.png"/></Relationships>
</file>

<file path=ppt/slides/_rels/slide106.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tags" Target="../tags/tag7.xml"/><Relationship Id="rId6" Type="http://schemas.openxmlformats.org/officeDocument/2006/relationships/image" Target="../media/image27.png"/><Relationship Id="rId5" Type="http://schemas.openxmlformats.org/officeDocument/2006/relationships/image" Target="../media/image7.emf"/><Relationship Id="rId4" Type="http://schemas.openxmlformats.org/officeDocument/2006/relationships/oleObject" Target="../embeddings/oleObject6.bin"/></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notesSlide" Target="../notesSlides/notesSlide6.xml"/><Relationship Id="rId7" Type="http://schemas.openxmlformats.org/officeDocument/2006/relationships/image" Target="../media/image29.jpeg"/><Relationship Id="rId12" Type="http://schemas.openxmlformats.org/officeDocument/2006/relationships/image" Target="../media/image34.jpg"/><Relationship Id="rId2" Type="http://schemas.openxmlformats.org/officeDocument/2006/relationships/slideLayout" Target="../slideLayouts/slideLayout11.xml"/><Relationship Id="rId1" Type="http://schemas.openxmlformats.org/officeDocument/2006/relationships/tags" Target="../tags/tag8.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7.emf"/><Relationship Id="rId10" Type="http://schemas.openxmlformats.org/officeDocument/2006/relationships/image" Target="../media/image32.jpeg"/><Relationship Id="rId4" Type="http://schemas.openxmlformats.org/officeDocument/2006/relationships/oleObject" Target="../embeddings/oleObject7.bin"/><Relationship Id="rId9"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tags" Target="../tags/tag9.xml"/><Relationship Id="rId5" Type="http://schemas.openxmlformats.org/officeDocument/2006/relationships/image" Target="../media/image35.emf"/><Relationship Id="rId4" Type="http://schemas.openxmlformats.org/officeDocument/2006/relationships/oleObject" Target="../embeddings/oleObject8.bin"/></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5.xml"/><Relationship Id="rId1" Type="http://schemas.openxmlformats.org/officeDocument/2006/relationships/tags" Target="../tags/tag10.xml"/><Relationship Id="rId5" Type="http://schemas.openxmlformats.org/officeDocument/2006/relationships/image" Target="../media/image1.emf"/><Relationship Id="rId4" Type="http://schemas.openxmlformats.org/officeDocument/2006/relationships/oleObject" Target="../embeddings/oleObject9.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5.xml"/><Relationship Id="rId1" Type="http://schemas.openxmlformats.org/officeDocument/2006/relationships/tags" Target="../tags/tag11.xml"/><Relationship Id="rId6" Type="http://schemas.openxmlformats.org/officeDocument/2006/relationships/image" Target="../media/image36.png"/><Relationship Id="rId5" Type="http://schemas.openxmlformats.org/officeDocument/2006/relationships/image" Target="../media/image1.emf"/><Relationship Id="rId4" Type="http://schemas.openxmlformats.org/officeDocument/2006/relationships/oleObject" Target="../embeddings/oleObject10.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5.xml"/><Relationship Id="rId1" Type="http://schemas.openxmlformats.org/officeDocument/2006/relationships/tags" Target="../tags/tag12.xml"/><Relationship Id="rId6" Type="http://schemas.openxmlformats.org/officeDocument/2006/relationships/image" Target="../media/image36.png"/><Relationship Id="rId5" Type="http://schemas.openxmlformats.org/officeDocument/2006/relationships/image" Target="../media/image1.emf"/><Relationship Id="rId4" Type="http://schemas.openxmlformats.org/officeDocument/2006/relationships/oleObject" Target="../embeddings/oleObject11.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tags" Target="../tags/tag13.xml"/><Relationship Id="rId6" Type="http://schemas.openxmlformats.org/officeDocument/2006/relationships/image" Target="../media/image36.png"/><Relationship Id="rId5" Type="http://schemas.openxmlformats.org/officeDocument/2006/relationships/image" Target="../media/image1.emf"/><Relationship Id="rId4" Type="http://schemas.openxmlformats.org/officeDocument/2006/relationships/oleObject" Target="../embeddings/oleObject12.bin"/></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9.xml"/><Relationship Id="rId1" Type="http://schemas.openxmlformats.org/officeDocument/2006/relationships/tags" Target="../tags/tag14.xml"/><Relationship Id="rId5" Type="http://schemas.openxmlformats.org/officeDocument/2006/relationships/image" Target="../media/image38.jpeg"/><Relationship Id="rId4" Type="http://schemas.openxmlformats.org/officeDocument/2006/relationships/image" Target="../media/image37.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9.xml"/><Relationship Id="rId1" Type="http://schemas.openxmlformats.org/officeDocument/2006/relationships/tags" Target="../tags/tag15.xml"/><Relationship Id="rId5" Type="http://schemas.openxmlformats.org/officeDocument/2006/relationships/image" Target="../media/image39.png"/><Relationship Id="rId4" Type="http://schemas.openxmlformats.org/officeDocument/2006/relationships/image" Target="../media/image37.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emf"/></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hyperlink" Target="http://www.wir-broker.ch/" TargetMode="External"/><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hyperlink" Target="https://wirmarket.wir.ch/de/companyProfile/profile/488930BCE60C634AE054A0369F14B95F/articles/?category=ALL&amp;page=1&amp;searchhelp=false&amp;promo=false" TargetMode="External"/><Relationship Id="rId2" Type="http://schemas.openxmlformats.org/officeDocument/2006/relationships/hyperlink" Target="http://www.iazicifi.ch/" TargetMode="External"/><Relationship Id="rId1" Type="http://schemas.openxmlformats.org/officeDocument/2006/relationships/slideLayout" Target="../slideLayouts/slideLayout15.xml"/><Relationship Id="rId5" Type="http://schemas.openxmlformats.org/officeDocument/2006/relationships/image" Target="../media/image58.png"/><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hyperlink" Target="https://www.payrexx.com/de-ch/wir"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www.bdo.ch/" TargetMode="External"/><Relationship Id="rId1" Type="http://schemas.openxmlformats.org/officeDocument/2006/relationships/slideLayout" Target="../slideLayouts/slideLayout16.xml"/><Relationship Id="rId5" Type="http://schemas.openxmlformats.org/officeDocument/2006/relationships/image" Target="../media/image63.png"/><Relationship Id="rId4" Type="http://schemas.openxmlformats.org/officeDocument/2006/relationships/image" Target="../media/image62.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65.png"/><Relationship Id="rId2" Type="http://schemas.openxmlformats.org/officeDocument/2006/relationships/slideLayout" Target="../slideLayouts/slideLayout9.xml"/><Relationship Id="rId1" Type="http://schemas.openxmlformats.org/officeDocument/2006/relationships/tags" Target="../tags/tag17.xml"/><Relationship Id="rId6" Type="http://schemas.openxmlformats.org/officeDocument/2006/relationships/image" Target="../media/image64.jpeg"/><Relationship Id="rId5" Type="http://schemas.openxmlformats.org/officeDocument/2006/relationships/image" Target="../media/image7.emf"/><Relationship Id="rId4" Type="http://schemas.openxmlformats.org/officeDocument/2006/relationships/oleObject" Target="../embeddings/oleObject16.bin"/></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1.xml"/><Relationship Id="rId5" Type="http://schemas.openxmlformats.org/officeDocument/2006/relationships/image" Target="../media/image69.pn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1.xm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5.xml"/><Relationship Id="rId1" Type="http://schemas.openxmlformats.org/officeDocument/2006/relationships/tags" Target="../tags/tag18.xml"/><Relationship Id="rId5" Type="http://schemas.openxmlformats.org/officeDocument/2006/relationships/image" Target="../media/image72.png"/><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5.xml"/><Relationship Id="rId1" Type="http://schemas.openxmlformats.org/officeDocument/2006/relationships/tags" Target="../tags/tag19.xml"/><Relationship Id="rId6" Type="http://schemas.openxmlformats.org/officeDocument/2006/relationships/image" Target="../media/image73.jpeg"/><Relationship Id="rId5" Type="http://schemas.openxmlformats.org/officeDocument/2006/relationships/image" Target="../media/image1.emf"/><Relationship Id="rId4" Type="http://schemas.openxmlformats.org/officeDocument/2006/relationships/oleObject" Target="../embeddings/oleObject18.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xml"/><Relationship Id="rId1" Type="http://schemas.openxmlformats.org/officeDocument/2006/relationships/tags" Target="../tags/tag20.xml"/><Relationship Id="rId5" Type="http://schemas.openxmlformats.org/officeDocument/2006/relationships/image" Target="../media/image7.emf"/><Relationship Id="rId4" Type="http://schemas.openxmlformats.org/officeDocument/2006/relationships/oleObject" Target="../embeddings/oleObject19.bin"/></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5.xml"/><Relationship Id="rId1" Type="http://schemas.openxmlformats.org/officeDocument/2006/relationships/tags" Target="../tags/tag21.xml"/><Relationship Id="rId4" Type="http://schemas.openxmlformats.org/officeDocument/2006/relationships/image" Target="../media/image35.e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5.xml"/><Relationship Id="rId1" Type="http://schemas.openxmlformats.org/officeDocument/2006/relationships/tags" Target="../tags/tag22.xml"/><Relationship Id="rId4" Type="http://schemas.openxmlformats.org/officeDocument/2006/relationships/image" Target="../media/image35.em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9.xml"/><Relationship Id="rId1" Type="http://schemas.openxmlformats.org/officeDocument/2006/relationships/tags" Target="../tags/tag23.xml"/><Relationship Id="rId6" Type="http://schemas.openxmlformats.org/officeDocument/2006/relationships/image" Target="../media/image74.emf"/><Relationship Id="rId5" Type="http://schemas.openxmlformats.org/officeDocument/2006/relationships/hyperlink" Target="https://www.wir.ch/de/produkte-loesungen/geschaeftskunden/finanzieren/hypotheken/festhypotheken" TargetMode="External"/><Relationship Id="rId4" Type="http://schemas.openxmlformats.org/officeDocument/2006/relationships/image" Target="../media/image1.emf"/></Relationships>
</file>

<file path=ppt/slides/_rels/slide4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9.xml"/><Relationship Id="rId1" Type="http://schemas.openxmlformats.org/officeDocument/2006/relationships/tags" Target="../tags/tag24.xml"/><Relationship Id="rId5" Type="http://schemas.openxmlformats.org/officeDocument/2006/relationships/image" Target="../media/image75.emf"/><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2.xml"/><Relationship Id="rId7" Type="http://schemas.openxmlformats.org/officeDocument/2006/relationships/image" Target="../media/image4.emf"/><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8.jpeg"/><Relationship Id="rId5" Type="http://schemas.openxmlformats.org/officeDocument/2006/relationships/image" Target="../media/image7.emf"/><Relationship Id="rId4" Type="http://schemas.openxmlformats.org/officeDocument/2006/relationships/oleObject" Target="../embeddings/oleObject2.bin"/></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9.xml"/><Relationship Id="rId1" Type="http://schemas.openxmlformats.org/officeDocument/2006/relationships/tags" Target="../tags/tag25.xml"/><Relationship Id="rId5" Type="http://schemas.openxmlformats.org/officeDocument/2006/relationships/image" Target="../media/image76.emf"/><Relationship Id="rId4" Type="http://schemas.openxmlformats.org/officeDocument/2006/relationships/image" Target="../media/image1.e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9.xml"/><Relationship Id="rId1" Type="http://schemas.openxmlformats.org/officeDocument/2006/relationships/tags" Target="../tags/tag26.xml"/><Relationship Id="rId5" Type="http://schemas.openxmlformats.org/officeDocument/2006/relationships/image" Target="../media/image77.emf"/><Relationship Id="rId4" Type="http://schemas.openxmlformats.org/officeDocument/2006/relationships/image" Target="../media/image1.e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9.xml"/><Relationship Id="rId1" Type="http://schemas.openxmlformats.org/officeDocument/2006/relationships/tags" Target="../tags/tag27.xml"/><Relationship Id="rId5" Type="http://schemas.openxmlformats.org/officeDocument/2006/relationships/chart" Target="../charts/chart6.xml"/><Relationship Id="rId4" Type="http://schemas.openxmlformats.org/officeDocument/2006/relationships/image" Target="../media/image1.emf"/></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27.bin"/><Relationship Id="rId7" Type="http://schemas.openxmlformats.org/officeDocument/2006/relationships/chart" Target="../charts/chart7.xml"/><Relationship Id="rId2" Type="http://schemas.openxmlformats.org/officeDocument/2006/relationships/slideLayout" Target="../slideLayouts/slideLayout9.xml"/><Relationship Id="rId1" Type="http://schemas.openxmlformats.org/officeDocument/2006/relationships/tags" Target="../tags/tag28.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1.emf"/></Relationships>
</file>

<file path=ppt/slides/_rels/slide5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slideLayout" Target="../slideLayouts/slideLayout9.xml"/><Relationship Id="rId1" Type="http://schemas.openxmlformats.org/officeDocument/2006/relationships/tags" Target="../tags/tag29.xml"/><Relationship Id="rId5" Type="http://schemas.openxmlformats.org/officeDocument/2006/relationships/image" Target="../media/image1.emf"/><Relationship Id="rId4" Type="http://schemas.openxmlformats.org/officeDocument/2006/relationships/oleObject" Target="../embeddings/oleObject30.bin"/></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9.xml"/><Relationship Id="rId1" Type="http://schemas.openxmlformats.org/officeDocument/2006/relationships/tags" Target="../tags/tag30.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image" Target="../media/image1.emf"/></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15.xml"/><Relationship Id="rId1" Type="http://schemas.openxmlformats.org/officeDocument/2006/relationships/tags" Target="../tags/tag31.xml"/><Relationship Id="rId4" Type="http://schemas.openxmlformats.org/officeDocument/2006/relationships/image" Target="../media/image35.emf"/></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9.xml"/><Relationship Id="rId1" Type="http://schemas.openxmlformats.org/officeDocument/2006/relationships/tags" Target="../tags/tag32.xml"/><Relationship Id="rId5" Type="http://schemas.openxmlformats.org/officeDocument/2006/relationships/image" Target="../media/image80.emf"/><Relationship Id="rId4" Type="http://schemas.openxmlformats.org/officeDocument/2006/relationships/image" Target="../media/image1.emf"/></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9.xml"/><Relationship Id="rId1" Type="http://schemas.openxmlformats.org/officeDocument/2006/relationships/tags" Target="../tags/tag33.xml"/><Relationship Id="rId5" Type="http://schemas.openxmlformats.org/officeDocument/2006/relationships/image" Target="../media/image80.emf"/><Relationship Id="rId4" Type="http://schemas.openxmlformats.org/officeDocument/2006/relationships/image" Target="../media/image1.emf"/></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81.emf"/><Relationship Id="rId5" Type="http://schemas.openxmlformats.org/officeDocument/2006/relationships/image" Target="../media/image1.emf"/><Relationship Id="rId4" Type="http://schemas.openxmlformats.org/officeDocument/2006/relationships/oleObject" Target="../embeddings/oleObject35.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9.xml"/><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image" Target="../media/image1.emf"/></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15.xml"/><Relationship Id="rId1" Type="http://schemas.openxmlformats.org/officeDocument/2006/relationships/tags" Target="../tags/tag36.xml"/><Relationship Id="rId4" Type="http://schemas.openxmlformats.org/officeDocument/2006/relationships/image" Target="../media/image35.emf"/></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15.xml"/><Relationship Id="rId1" Type="http://schemas.openxmlformats.org/officeDocument/2006/relationships/tags" Target="../tags/tag37.xml"/><Relationship Id="rId4" Type="http://schemas.openxmlformats.org/officeDocument/2006/relationships/image" Target="../media/image35.emf"/></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11.xml"/><Relationship Id="rId1" Type="http://schemas.openxmlformats.org/officeDocument/2006/relationships/tags" Target="../tags/tag38.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emf"/></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39.bin"/><Relationship Id="rId7" Type="http://schemas.openxmlformats.org/officeDocument/2006/relationships/image" Target="../media/image84.svg"/><Relationship Id="rId2" Type="http://schemas.openxmlformats.org/officeDocument/2006/relationships/slideLayout" Target="../slideLayouts/slideLayout11.xml"/><Relationship Id="rId1" Type="http://schemas.openxmlformats.org/officeDocument/2006/relationships/tags" Target="../tags/tag39.xml"/><Relationship Id="rId6" Type="http://schemas.openxmlformats.org/officeDocument/2006/relationships/image" Target="../media/image83.png"/><Relationship Id="rId5" Type="http://schemas.openxmlformats.org/officeDocument/2006/relationships/hyperlink" Target="https://www.wir.ch/de/produkte-loesungen/privatkunden/sparen/festgeldkonto" TargetMode="External"/><Relationship Id="rId4" Type="http://schemas.openxmlformats.org/officeDocument/2006/relationships/image" Target="../media/image82.emf"/></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15.xml"/><Relationship Id="rId1" Type="http://schemas.openxmlformats.org/officeDocument/2006/relationships/tags" Target="../tags/tag40.xml"/><Relationship Id="rId4" Type="http://schemas.openxmlformats.org/officeDocument/2006/relationships/image" Target="../media/image35.emf"/></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11.xml"/><Relationship Id="rId1" Type="http://schemas.openxmlformats.org/officeDocument/2006/relationships/tags" Target="../tags/tag41.xml"/><Relationship Id="rId4" Type="http://schemas.openxmlformats.org/officeDocument/2006/relationships/image" Target="../media/image82.emf"/></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9.xml"/><Relationship Id="rId1" Type="http://schemas.openxmlformats.org/officeDocument/2006/relationships/tags" Target="../tags/tag42.xml"/><Relationship Id="rId6" Type="http://schemas.openxmlformats.org/officeDocument/2006/relationships/image" Target="../media/image71.png"/><Relationship Id="rId5" Type="http://schemas.openxmlformats.org/officeDocument/2006/relationships/image" Target="../media/image86.png"/><Relationship Id="rId4" Type="http://schemas.openxmlformats.org/officeDocument/2006/relationships/image" Target="../media/image85.emf"/></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43.bin"/><Relationship Id="rId7" Type="http://schemas.openxmlformats.org/officeDocument/2006/relationships/image" Target="../media/image87.png"/><Relationship Id="rId2" Type="http://schemas.openxmlformats.org/officeDocument/2006/relationships/slideLayout" Target="../slideLayouts/slideLayout9.xml"/><Relationship Id="rId1" Type="http://schemas.openxmlformats.org/officeDocument/2006/relationships/tags" Target="../tags/tag43.xml"/><Relationship Id="rId6" Type="http://schemas.openxmlformats.org/officeDocument/2006/relationships/image" Target="../media/image71.png"/><Relationship Id="rId5" Type="http://schemas.openxmlformats.org/officeDocument/2006/relationships/image" Target="../media/image86.png"/><Relationship Id="rId4" Type="http://schemas.openxmlformats.org/officeDocument/2006/relationships/image" Target="../media/image85.emf"/></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44.bin"/><Relationship Id="rId7" Type="http://schemas.openxmlformats.org/officeDocument/2006/relationships/image" Target="../media/image72.png"/><Relationship Id="rId2" Type="http://schemas.openxmlformats.org/officeDocument/2006/relationships/slideLayout" Target="../slideLayouts/slideLayout9.xml"/><Relationship Id="rId1" Type="http://schemas.openxmlformats.org/officeDocument/2006/relationships/tags" Target="../tags/tag44.xml"/><Relationship Id="rId6" Type="http://schemas.openxmlformats.org/officeDocument/2006/relationships/image" Target="../media/image71.png"/><Relationship Id="rId5" Type="http://schemas.openxmlformats.org/officeDocument/2006/relationships/image" Target="../media/image86.png"/><Relationship Id="rId4" Type="http://schemas.openxmlformats.org/officeDocument/2006/relationships/image" Target="../media/image85.emf"/></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15.xml"/><Relationship Id="rId1" Type="http://schemas.openxmlformats.org/officeDocument/2006/relationships/tags" Target="../tags/tag45.xml"/><Relationship Id="rId4" Type="http://schemas.openxmlformats.org/officeDocument/2006/relationships/image" Target="../media/image35.emf"/></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oleObject" Target="../embeddings/oleObject4.bin"/><Relationship Id="rId7" Type="http://schemas.openxmlformats.org/officeDocument/2006/relationships/image" Target="../media/image12.png"/><Relationship Id="rId2" Type="http://schemas.openxmlformats.org/officeDocument/2006/relationships/slideLayout" Target="../slideLayouts/slideLayout9.xml"/><Relationship Id="rId1" Type="http://schemas.openxmlformats.org/officeDocument/2006/relationships/tags" Target="../tags/tag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emf"/><Relationship Id="rId9"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15.xml"/><Relationship Id="rId1" Type="http://schemas.openxmlformats.org/officeDocument/2006/relationships/tags" Target="../tags/tag46.xml"/><Relationship Id="rId4" Type="http://schemas.openxmlformats.org/officeDocument/2006/relationships/image" Target="../media/image35.emf"/></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Layout" Target="../slideLayouts/slideLayout9.xml"/><Relationship Id="rId1" Type="http://schemas.openxmlformats.org/officeDocument/2006/relationships/tags" Target="../tags/tag47.xml"/><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image" Target="../media/image88.emf"/></Relationships>
</file>

<file path=ppt/slides/_rels/slide7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9.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15.xml"/><Relationship Id="rId1" Type="http://schemas.openxmlformats.org/officeDocument/2006/relationships/tags" Target="../tags/tag48.xml"/><Relationship Id="rId5" Type="http://schemas.openxmlformats.org/officeDocument/2006/relationships/image" Target="../media/image90.png"/><Relationship Id="rId4" Type="http://schemas.openxmlformats.org/officeDocument/2006/relationships/image" Target="../media/image1.emf"/></Relationships>
</file>

<file path=ppt/slides/_rels/slide7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hyperlink" Target="https://amnistreasury.com/de/fremdwaehrungen-internationale-zahlungen-kmu/" TargetMode="External"/><Relationship Id="rId2" Type="http://schemas.openxmlformats.org/officeDocument/2006/relationships/slideLayout" Target="../slideLayouts/slideLayout11.xml"/><Relationship Id="rId1" Type="http://schemas.openxmlformats.org/officeDocument/2006/relationships/tags" Target="../tags/tag49.xml"/><Relationship Id="rId6" Type="http://schemas.openxmlformats.org/officeDocument/2006/relationships/image" Target="../media/image90.png"/><Relationship Id="rId5" Type="http://schemas.openxmlformats.org/officeDocument/2006/relationships/image" Target="../media/image35.emf"/><Relationship Id="rId4" Type="http://schemas.openxmlformats.org/officeDocument/2006/relationships/oleObject" Target="../embeddings/oleObject49.bin"/></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Layout" Target="../slideLayouts/slideLayout15.xml"/><Relationship Id="rId1" Type="http://schemas.openxmlformats.org/officeDocument/2006/relationships/tags" Target="../tags/tag50.xml"/><Relationship Id="rId5" Type="http://schemas.openxmlformats.org/officeDocument/2006/relationships/image" Target="../media/image90.png"/><Relationship Id="rId4" Type="http://schemas.openxmlformats.org/officeDocument/2006/relationships/image" Target="../media/image1.emf"/></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Layout" Target="../slideLayouts/slideLayout15.xml"/><Relationship Id="rId1" Type="http://schemas.openxmlformats.org/officeDocument/2006/relationships/tags" Target="../tags/tag51.xml"/><Relationship Id="rId5" Type="http://schemas.openxmlformats.org/officeDocument/2006/relationships/image" Target="../media/image90.png"/><Relationship Id="rId4" Type="http://schemas.openxmlformats.org/officeDocument/2006/relationships/image" Target="../media/image1.emf"/></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15.xml"/><Relationship Id="rId1" Type="http://schemas.openxmlformats.org/officeDocument/2006/relationships/tags" Target="../tags/tag52.xml"/><Relationship Id="rId5" Type="http://schemas.openxmlformats.org/officeDocument/2006/relationships/image" Target="../media/image90.png"/><Relationship Id="rId4" Type="http://schemas.openxmlformats.org/officeDocument/2006/relationships/image" Target="../media/image1.emf"/></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Layout" Target="../slideLayouts/slideLayout15.xml"/><Relationship Id="rId1" Type="http://schemas.openxmlformats.org/officeDocument/2006/relationships/tags" Target="../tags/tag53.xml"/><Relationship Id="rId5" Type="http://schemas.openxmlformats.org/officeDocument/2006/relationships/image" Target="../media/image90.png"/><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1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Layout" Target="../slideLayouts/slideLayout15.xml"/><Relationship Id="rId1" Type="http://schemas.openxmlformats.org/officeDocument/2006/relationships/tags" Target="../tags/tag54.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1.emf"/></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1.xml"/><Relationship Id="rId1" Type="http://schemas.openxmlformats.org/officeDocument/2006/relationships/tags" Target="../tags/tag55.xml"/><Relationship Id="rId6" Type="http://schemas.openxmlformats.org/officeDocument/2006/relationships/image" Target="../media/image90.png"/><Relationship Id="rId5" Type="http://schemas.openxmlformats.org/officeDocument/2006/relationships/image" Target="../media/image35.emf"/><Relationship Id="rId4" Type="http://schemas.openxmlformats.org/officeDocument/2006/relationships/oleObject" Target="../embeddings/oleObject55.bin"/></Relationships>
</file>

<file path=ppt/slides/_rels/slide82.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6.png"/><Relationship Id="rId3" Type="http://schemas.openxmlformats.org/officeDocument/2006/relationships/notesSlide" Target="../notesSlides/notesSlide21.xml"/><Relationship Id="rId7" Type="http://schemas.openxmlformats.org/officeDocument/2006/relationships/hyperlink" Target="https://amnistreasury.com/de" TargetMode="External"/><Relationship Id="rId12" Type="http://schemas.openxmlformats.org/officeDocument/2006/relationships/hyperlink" Target="https://app.amnistreasury.com/create-a-wir-account" TargetMode="External"/><Relationship Id="rId2" Type="http://schemas.openxmlformats.org/officeDocument/2006/relationships/slideLayout" Target="../slideLayouts/slideLayout11.xml"/><Relationship Id="rId1" Type="http://schemas.openxmlformats.org/officeDocument/2006/relationships/tags" Target="../tags/tag56.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35.emf"/><Relationship Id="rId10" Type="http://schemas.openxmlformats.org/officeDocument/2006/relationships/image" Target="../media/image94.png"/><Relationship Id="rId4" Type="http://schemas.openxmlformats.org/officeDocument/2006/relationships/oleObject" Target="../embeddings/oleObject56.bin"/><Relationship Id="rId9" Type="http://schemas.openxmlformats.org/officeDocument/2006/relationships/image" Target="../media/image9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Layout" Target="../slideLayouts/slideLayout9.xml"/><Relationship Id="rId1" Type="http://schemas.openxmlformats.org/officeDocument/2006/relationships/tags" Target="../tags/tag57.xml"/><Relationship Id="rId5" Type="http://schemas.openxmlformats.org/officeDocument/2006/relationships/image" Target="../media/image97.png"/><Relationship Id="rId4" Type="http://schemas.openxmlformats.org/officeDocument/2006/relationships/image" Target="../media/image35.emf"/></Relationships>
</file>

<file path=ppt/slides/_rels/slide8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99.svg"/></Relationships>
</file>

<file path=ppt/slides/_rels/slide88.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7.svg"/><Relationship Id="rId3" Type="http://schemas.openxmlformats.org/officeDocument/2006/relationships/hyperlink" Target="https://wirmarket.wir.ch/de/companyProfile/profile/B005DAAD8365CF79E05400144FF8C20D/info/?promo=false" TargetMode="External"/><Relationship Id="rId7" Type="http://schemas.openxmlformats.org/officeDocument/2006/relationships/image" Target="../media/image103.svg"/><Relationship Id="rId12" Type="http://schemas.openxmlformats.org/officeDocument/2006/relationships/image" Target="../media/image106.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102.png"/><Relationship Id="rId11" Type="http://schemas.openxmlformats.org/officeDocument/2006/relationships/image" Target="../media/image105.png"/><Relationship Id="rId5" Type="http://schemas.openxmlformats.org/officeDocument/2006/relationships/image" Target="../media/image101.png"/><Relationship Id="rId10" Type="http://schemas.openxmlformats.org/officeDocument/2006/relationships/image" Target="../media/image104.png"/><Relationship Id="rId4" Type="http://schemas.openxmlformats.org/officeDocument/2006/relationships/image" Target="../media/image100.png"/><Relationship Id="rId9" Type="http://schemas.openxmlformats.org/officeDocument/2006/relationships/image" Target="../media/image99.svg"/></Relationships>
</file>

<file path=ppt/slides/_rels/slide89.xml.rels><?xml version="1.0" encoding="UTF-8" standalone="yes"?>
<Relationships xmlns="http://schemas.openxmlformats.org/package/2006/relationships"><Relationship Id="rId8" Type="http://schemas.openxmlformats.org/officeDocument/2006/relationships/image" Target="../media/image99.svg"/><Relationship Id="rId13" Type="http://schemas.openxmlformats.org/officeDocument/2006/relationships/image" Target="../media/image117.svg"/><Relationship Id="rId3" Type="http://schemas.openxmlformats.org/officeDocument/2006/relationships/image" Target="../media/image109.png"/><Relationship Id="rId7" Type="http://schemas.openxmlformats.org/officeDocument/2006/relationships/image" Target="../media/image98.png"/><Relationship Id="rId12" Type="http://schemas.openxmlformats.org/officeDocument/2006/relationships/image" Target="../media/image116.png"/><Relationship Id="rId2" Type="http://schemas.openxmlformats.org/officeDocument/2006/relationships/image" Target="../media/image108.png"/><Relationship Id="rId1" Type="http://schemas.openxmlformats.org/officeDocument/2006/relationships/slideLayout" Target="../slideLayouts/slideLayout9.xml"/><Relationship Id="rId6" Type="http://schemas.openxmlformats.org/officeDocument/2006/relationships/image" Target="../media/image112.png"/><Relationship Id="rId11" Type="http://schemas.openxmlformats.org/officeDocument/2006/relationships/image" Target="../media/image115.png"/><Relationship Id="rId5" Type="http://schemas.openxmlformats.org/officeDocument/2006/relationships/image" Target="../media/image111.png"/><Relationship Id="rId10" Type="http://schemas.openxmlformats.org/officeDocument/2006/relationships/image" Target="../media/image114.png"/><Relationship Id="rId4" Type="http://schemas.openxmlformats.org/officeDocument/2006/relationships/image" Target="../media/image110.png"/><Relationship Id="rId9" Type="http://schemas.openxmlformats.org/officeDocument/2006/relationships/image" Target="../media/image113.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90.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98.png"/><Relationship Id="rId7" Type="http://schemas.openxmlformats.org/officeDocument/2006/relationships/image" Target="../media/image121.png"/><Relationship Id="rId2" Type="http://schemas.openxmlformats.org/officeDocument/2006/relationships/image" Target="../media/image118.png"/><Relationship Id="rId1" Type="http://schemas.openxmlformats.org/officeDocument/2006/relationships/slideLayout" Target="../slideLayouts/slideLayout9.xml"/><Relationship Id="rId6" Type="http://schemas.openxmlformats.org/officeDocument/2006/relationships/image" Target="../media/image120.png"/><Relationship Id="rId5" Type="http://schemas.openxmlformats.org/officeDocument/2006/relationships/image" Target="../media/image119.png"/><Relationship Id="rId10" Type="http://schemas.openxmlformats.org/officeDocument/2006/relationships/image" Target="../media/image114.png"/><Relationship Id="rId4" Type="http://schemas.openxmlformats.org/officeDocument/2006/relationships/image" Target="../media/image99.svg"/><Relationship Id="rId9" Type="http://schemas.openxmlformats.org/officeDocument/2006/relationships/image" Target="../media/image123.png"/></Relationships>
</file>

<file path=ppt/slides/_rels/slide91.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5.png"/><Relationship Id="rId7" Type="http://schemas.openxmlformats.org/officeDocument/2006/relationships/image" Target="../media/image127.png"/><Relationship Id="rId2" Type="http://schemas.openxmlformats.org/officeDocument/2006/relationships/image" Target="../media/image124.png"/><Relationship Id="rId1" Type="http://schemas.openxmlformats.org/officeDocument/2006/relationships/slideLayout" Target="../slideLayouts/slideLayout9.xml"/><Relationship Id="rId6" Type="http://schemas.openxmlformats.org/officeDocument/2006/relationships/image" Target="../media/image126.png"/><Relationship Id="rId11" Type="http://schemas.openxmlformats.org/officeDocument/2006/relationships/image" Target="../media/image131.png"/><Relationship Id="rId5" Type="http://schemas.openxmlformats.org/officeDocument/2006/relationships/image" Target="../media/image99.svg"/><Relationship Id="rId10" Type="http://schemas.openxmlformats.org/officeDocument/2006/relationships/image" Target="../media/image130.png"/><Relationship Id="rId4" Type="http://schemas.openxmlformats.org/officeDocument/2006/relationships/image" Target="../media/image98.png"/><Relationship Id="rId9" Type="http://schemas.openxmlformats.org/officeDocument/2006/relationships/image" Target="../media/image129.png"/></Relationships>
</file>

<file path=ppt/slides/_rels/slide92.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98.png"/><Relationship Id="rId7"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9.xml"/><Relationship Id="rId6" Type="http://schemas.openxmlformats.org/officeDocument/2006/relationships/image" Target="../media/image121.png"/><Relationship Id="rId5" Type="http://schemas.openxmlformats.org/officeDocument/2006/relationships/image" Target="../media/image131.png"/><Relationship Id="rId4" Type="http://schemas.openxmlformats.org/officeDocument/2006/relationships/image" Target="../media/image99.svg"/><Relationship Id="rId9" Type="http://schemas.openxmlformats.org/officeDocument/2006/relationships/image" Target="../media/image135.png"/></Relationships>
</file>

<file path=ppt/slides/_rels/slide93.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99.svg"/><Relationship Id="rId2" Type="http://schemas.openxmlformats.org/officeDocument/2006/relationships/hyperlink" Target="https://backend.hausheld.ch/partner/login/direct/2b1a76f7cc248bdb107f7f6b5ef06d7e" TargetMode="External"/><Relationship Id="rId1" Type="http://schemas.openxmlformats.org/officeDocument/2006/relationships/slideLayout" Target="../slideLayouts/slideLayout9.xml"/><Relationship Id="rId6" Type="http://schemas.openxmlformats.org/officeDocument/2006/relationships/image" Target="../media/image98.png"/><Relationship Id="rId5" Type="http://schemas.openxmlformats.org/officeDocument/2006/relationships/image" Target="../media/image137.png"/><Relationship Id="rId4" Type="http://schemas.openxmlformats.org/officeDocument/2006/relationships/hyperlink" Target="https://www.hausheld.ch/wir-kmu/"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hyperlink" Target="https://www.hausheld.ch/gewerke-uebersicht/" TargetMode="External"/><Relationship Id="rId1" Type="http://schemas.openxmlformats.org/officeDocument/2006/relationships/slideLayout" Target="../slideLayouts/slideLayout9.xml"/><Relationship Id="rId5" Type="http://schemas.openxmlformats.org/officeDocument/2006/relationships/image" Target="../media/image99.svg"/><Relationship Id="rId4" Type="http://schemas.openxmlformats.org/officeDocument/2006/relationships/image" Target="../media/image98.png"/></Relationships>
</file>

<file path=ppt/slides/_rels/slide9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139.png"/><Relationship Id="rId7" Type="http://schemas.openxmlformats.org/officeDocument/2006/relationships/image" Target="../media/image141.png"/><Relationship Id="rId2" Type="http://schemas.openxmlformats.org/officeDocument/2006/relationships/hyperlink" Target="https://backend.hausheld.ch/media/file/informationsmaterial/hausheld-vermittlungsvertrag-2018-09-20.pdf" TargetMode="External"/><Relationship Id="rId1" Type="http://schemas.openxmlformats.org/officeDocument/2006/relationships/slideLayout" Target="../slideLayouts/slideLayout9.xml"/><Relationship Id="rId6" Type="http://schemas.openxmlformats.org/officeDocument/2006/relationships/hyperlink" Target="https://backend.hausheld.ch/media/file/informationsmaterial/hausheld-preisliste-2018-12-10.pdf" TargetMode="External"/><Relationship Id="rId5" Type="http://schemas.openxmlformats.org/officeDocument/2006/relationships/image" Target="../media/image140.png"/><Relationship Id="rId4" Type="http://schemas.openxmlformats.org/officeDocument/2006/relationships/hyperlink" Target="https://backend.hausheld.ch/media/file/informationsmaterial/hausheld-agb-2018-09-20.pdf" TargetMode="External"/><Relationship Id="rId9" Type="http://schemas.openxmlformats.org/officeDocument/2006/relationships/image" Target="../media/image99.svg"/></Relationships>
</file>

<file path=ppt/slides/_rels/slide9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42.png"/><Relationship Id="rId1" Type="http://schemas.openxmlformats.org/officeDocument/2006/relationships/slideLayout" Target="../slideLayouts/slideLayout9.xml"/><Relationship Id="rId4" Type="http://schemas.openxmlformats.org/officeDocument/2006/relationships/image" Target="../media/image99.svg"/></Relationships>
</file>

<file path=ppt/slides/_rels/slide97.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oleObject" Target="../embeddings/oleObject58.bin"/><Relationship Id="rId7" Type="http://schemas.openxmlformats.org/officeDocument/2006/relationships/image" Target="../media/image99.svg"/><Relationship Id="rId2" Type="http://schemas.openxmlformats.org/officeDocument/2006/relationships/slideLayout" Target="../slideLayouts/slideLayout9.xml"/><Relationship Id="rId1" Type="http://schemas.openxmlformats.org/officeDocument/2006/relationships/tags" Target="../tags/tag58.xml"/><Relationship Id="rId6" Type="http://schemas.openxmlformats.org/officeDocument/2006/relationships/image" Target="../media/image98.png"/><Relationship Id="rId5" Type="http://schemas.openxmlformats.org/officeDocument/2006/relationships/image" Target="../media/image124.png"/><Relationship Id="rId4" Type="http://schemas.openxmlformats.org/officeDocument/2006/relationships/image" Target="../media/image37.emf"/></Relationships>
</file>

<file path=ppt/slides/_rels/slide9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240E6135-F520-4DFF-9EAE-4BF16DB26EA9}"/>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tretch>
            <a:fillRect/>
          </a:stretch>
        </p:blipFill>
        <p:spPr>
          <a:xfrm>
            <a:off x="-1" y="0"/>
            <a:ext cx="12192000" cy="6858000"/>
          </a:xfrm>
        </p:spPr>
      </p:pic>
      <p:sp>
        <p:nvSpPr>
          <p:cNvPr id="32" name="Bildplatzhalter 31">
            <a:extLst>
              <a:ext uri="{FF2B5EF4-FFF2-40B4-BE49-F238E27FC236}">
                <a16:creationId xmlns:a16="http://schemas.microsoft.com/office/drawing/2014/main" id="{69770FAB-4275-6046-8068-771C0ABEA6E0}"/>
              </a:ext>
            </a:extLst>
          </p:cNvPr>
          <p:cNvSpPr>
            <a:spLocks noGrp="1"/>
          </p:cNvSpPr>
          <p:nvPr>
            <p:ph type="pic" sz="quarter" idx="19"/>
          </p:nvPr>
        </p:nvSpPr>
        <p:spPr/>
        <p:txBody>
          <a:bodyPr/>
          <a:lstStyle/>
          <a:p>
            <a:endParaRPr lang="de-CH"/>
          </a:p>
        </p:txBody>
      </p:sp>
      <p:sp>
        <p:nvSpPr>
          <p:cNvPr id="3" name="Textplatzhalter 2">
            <a:extLst>
              <a:ext uri="{FF2B5EF4-FFF2-40B4-BE49-F238E27FC236}">
                <a16:creationId xmlns:a16="http://schemas.microsoft.com/office/drawing/2014/main" id="{43E16BD3-25A6-4849-91C0-1C1C4D1BBC89}"/>
              </a:ext>
            </a:extLst>
          </p:cNvPr>
          <p:cNvSpPr>
            <a:spLocks noGrp="1"/>
          </p:cNvSpPr>
          <p:nvPr>
            <p:ph type="body" sz="quarter" idx="12"/>
          </p:nvPr>
        </p:nvSpPr>
        <p:spPr>
          <a:xfrm>
            <a:off x="1558925" y="5486400"/>
            <a:ext cx="4565637" cy="1078995"/>
          </a:xfrm>
        </p:spPr>
        <p:txBody>
          <a:bodyPr/>
          <a:lstStyle/>
          <a:p>
            <a:r>
              <a:rPr lang="de-CH"/>
              <a:t>Vorname, Name des KuBe</a:t>
            </a:r>
          </a:p>
          <a:p>
            <a:r>
              <a:rPr lang="de-CH"/>
              <a:t>Vorname, Name der Gesprächspartner</a:t>
            </a:r>
          </a:p>
          <a:p>
            <a:r>
              <a:rPr lang="de-CH"/>
              <a:t>Ort, Datum</a:t>
            </a:r>
          </a:p>
        </p:txBody>
      </p:sp>
      <p:sp>
        <p:nvSpPr>
          <p:cNvPr id="4" name="Textplatzhalter 3">
            <a:extLst>
              <a:ext uri="{FF2B5EF4-FFF2-40B4-BE49-F238E27FC236}">
                <a16:creationId xmlns:a16="http://schemas.microsoft.com/office/drawing/2014/main" id="{2BD9EA5B-C46B-3E4D-A554-11ED4499612D}"/>
              </a:ext>
            </a:extLst>
          </p:cNvPr>
          <p:cNvSpPr>
            <a:spLocks noGrp="1"/>
          </p:cNvSpPr>
          <p:nvPr>
            <p:ph type="body" sz="quarter" idx="20"/>
          </p:nvPr>
        </p:nvSpPr>
        <p:spPr>
          <a:xfrm>
            <a:off x="1558925" y="4047111"/>
            <a:ext cx="9872529" cy="1326105"/>
          </a:xfrm>
        </p:spPr>
        <p:txBody>
          <a:bodyPr/>
          <a:lstStyle/>
          <a:p>
            <a:r>
              <a:rPr lang="de-CH" b="0" dirty="0">
                <a:latin typeface="+mn-lt"/>
                <a:ea typeface="MS PGothic"/>
                <a:cs typeface="Segoe UI"/>
              </a:rPr>
              <a:t>Titel zum Gespräch</a:t>
            </a:r>
          </a:p>
          <a:p>
            <a:r>
              <a:rPr lang="de-CH" dirty="0" err="1">
                <a:ea typeface="MS PGothic"/>
                <a:cs typeface="Segoe UI"/>
              </a:rPr>
              <a:t>zB</a:t>
            </a:r>
            <a:r>
              <a:rPr lang="de-CH" dirty="0">
                <a:ea typeface="MS PGothic"/>
                <a:cs typeface="Segoe UI"/>
              </a:rPr>
              <a:t>: Standortbestimmung mit [Firmenname]</a:t>
            </a:r>
          </a:p>
        </p:txBody>
      </p:sp>
      <p:sp>
        <p:nvSpPr>
          <p:cNvPr id="11" name="Textplatzhalter 10">
            <a:extLst>
              <a:ext uri="{FF2B5EF4-FFF2-40B4-BE49-F238E27FC236}">
                <a16:creationId xmlns:a16="http://schemas.microsoft.com/office/drawing/2014/main" id="{198DCC86-07EE-0E47-B8D1-D5EF190F5C7B}"/>
              </a:ext>
            </a:extLst>
          </p:cNvPr>
          <p:cNvSpPr>
            <a:spLocks noGrp="1"/>
          </p:cNvSpPr>
          <p:nvPr>
            <p:ph type="body" sz="quarter" idx="21"/>
          </p:nvPr>
        </p:nvSpPr>
        <p:spPr>
          <a:xfrm rot="16200000">
            <a:off x="11334983" y="5596317"/>
            <a:ext cx="514581" cy="1199455"/>
          </a:xfrm>
        </p:spPr>
        <p:txBody>
          <a:bodyPr/>
          <a:lstStyle/>
          <a:p>
            <a:r>
              <a:rPr lang="de-CH" err="1">
                <a:solidFill>
                  <a:schemeClr val="accent1"/>
                </a:solidFill>
              </a:rPr>
              <a:t>wir</a:t>
            </a:r>
            <a:r>
              <a:rPr lang="de-CH" err="1"/>
              <a:t>.ch</a:t>
            </a:r>
            <a:endParaRPr lang="de-CH"/>
          </a:p>
        </p:txBody>
      </p:sp>
      <p:grpSp>
        <p:nvGrpSpPr>
          <p:cNvPr id="34" name="Gruppieren 33">
            <a:extLst>
              <a:ext uri="{FF2B5EF4-FFF2-40B4-BE49-F238E27FC236}">
                <a16:creationId xmlns:a16="http://schemas.microsoft.com/office/drawing/2014/main" id="{3801553F-94AD-3440-81EE-1A955B7EB04C}"/>
              </a:ext>
            </a:extLst>
          </p:cNvPr>
          <p:cNvGrpSpPr>
            <a:grpSpLocks/>
          </p:cNvGrpSpPr>
          <p:nvPr/>
        </p:nvGrpSpPr>
        <p:grpSpPr bwMode="auto">
          <a:xfrm>
            <a:off x="1" y="575692"/>
            <a:ext cx="1847527" cy="798612"/>
            <a:chOff x="1060156" y="1339914"/>
            <a:chExt cx="4435100" cy="1917364"/>
          </a:xfrm>
        </p:grpSpPr>
        <p:pic>
          <p:nvPicPr>
            <p:cNvPr id="36" name="Picture 11" descr="tile_paper_medgray">
              <a:extLst>
                <a:ext uri="{FF2B5EF4-FFF2-40B4-BE49-F238E27FC236}">
                  <a16:creationId xmlns:a16="http://schemas.microsoft.com/office/drawing/2014/main" id="{4A3724F8-6C4A-6E42-836E-DF7EB01643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037" r="-1"/>
            <a:stretch/>
          </p:blipFill>
          <p:spPr bwMode="auto">
            <a:xfrm>
              <a:off x="1060156" y="1339914"/>
              <a:ext cx="4435100" cy="1917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rafik 5">
              <a:extLst>
                <a:ext uri="{FF2B5EF4-FFF2-40B4-BE49-F238E27FC236}">
                  <a16:creationId xmlns:a16="http://schemas.microsoft.com/office/drawing/2014/main" id="{04597F0A-3E3B-B842-8126-B200F5F2E0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2238" y="1673424"/>
              <a:ext cx="2780970" cy="1258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53472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FE3939AB-5EFB-4A14-A6D0-5C77B489FAC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60" imgH="360" progId="TCLayout.ActiveDocument.1">
                  <p:embed/>
                </p:oleObj>
              </mc:Choice>
              <mc:Fallback>
                <p:oleObj name="think-cell Folie" r:id="rId4" imgW="360" imgH="360" progId="TCLayout.ActiveDocument.1">
                  <p:embed/>
                  <p:pic>
                    <p:nvPicPr>
                      <p:cNvPr id="6" name="Objekt 5" hidden="1">
                        <a:extLst>
                          <a:ext uri="{FF2B5EF4-FFF2-40B4-BE49-F238E27FC236}">
                            <a16:creationId xmlns:a16="http://schemas.microsoft.com/office/drawing/2014/main" id="{FE3939AB-5EFB-4A14-A6D0-5C77B489FAC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0" name="Rechteck 39">
            <a:extLst>
              <a:ext uri="{FF2B5EF4-FFF2-40B4-BE49-F238E27FC236}">
                <a16:creationId xmlns:a16="http://schemas.microsoft.com/office/drawing/2014/main" id="{1CD618A6-311D-464C-88D8-4F39C6A1C5AA}"/>
              </a:ext>
            </a:extLst>
          </p:cNvPr>
          <p:cNvSpPr/>
          <p:nvPr/>
        </p:nvSpPr>
        <p:spPr>
          <a:xfrm>
            <a:off x="8137437" y="3800185"/>
            <a:ext cx="3506882" cy="313792"/>
          </a:xfrm>
          <a:prstGeom prst="rect">
            <a:avLst/>
          </a:prstGeom>
          <a:solidFill>
            <a:srgbClr val="6289A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de-CH" sz="1600" b="0" i="0" u="none" strike="noStrike" kern="1200" cap="none" spc="0" normalizeH="0" baseline="0" noProof="0">
              <a:ln>
                <a:noFill/>
              </a:ln>
              <a:solidFill>
                <a:srgbClr val="868689"/>
              </a:solidFill>
              <a:effectLst/>
              <a:uLnTx/>
              <a:uFillTx/>
              <a:latin typeface="HelveticaNeueLT Com 55 Roman"/>
              <a:ea typeface="+mn-ea"/>
              <a:cs typeface="+mn-cs"/>
            </a:endParaRPr>
          </a:p>
        </p:txBody>
      </p:sp>
      <p:sp>
        <p:nvSpPr>
          <p:cNvPr id="39" name="Rechteck 38">
            <a:extLst>
              <a:ext uri="{FF2B5EF4-FFF2-40B4-BE49-F238E27FC236}">
                <a16:creationId xmlns:a16="http://schemas.microsoft.com/office/drawing/2014/main" id="{B7470442-CD1F-464D-A205-03B122166D89}"/>
              </a:ext>
            </a:extLst>
          </p:cNvPr>
          <p:cNvSpPr/>
          <p:nvPr/>
        </p:nvSpPr>
        <p:spPr>
          <a:xfrm>
            <a:off x="4308743" y="3815968"/>
            <a:ext cx="3506882" cy="313792"/>
          </a:xfrm>
          <a:prstGeom prst="rect">
            <a:avLst/>
          </a:prstGeom>
          <a:solidFill>
            <a:srgbClr val="6289A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de-CH" sz="1600" b="0" i="0" u="none" strike="noStrike" kern="1200" cap="none" spc="0" normalizeH="0" baseline="0" noProof="0">
              <a:ln>
                <a:noFill/>
              </a:ln>
              <a:solidFill>
                <a:srgbClr val="868689"/>
              </a:solidFill>
              <a:effectLst/>
              <a:uLnTx/>
              <a:uFillTx/>
              <a:latin typeface="HelveticaNeueLT Com 55 Roman"/>
              <a:ea typeface="+mn-ea"/>
              <a:cs typeface="+mn-cs"/>
            </a:endParaRPr>
          </a:p>
        </p:txBody>
      </p:sp>
      <p:sp>
        <p:nvSpPr>
          <p:cNvPr id="33" name="Rechteck 32">
            <a:extLst>
              <a:ext uri="{FF2B5EF4-FFF2-40B4-BE49-F238E27FC236}">
                <a16:creationId xmlns:a16="http://schemas.microsoft.com/office/drawing/2014/main" id="{408D7731-D071-4F25-B152-AD70A8B8E76B}"/>
              </a:ext>
            </a:extLst>
          </p:cNvPr>
          <p:cNvSpPr/>
          <p:nvPr/>
        </p:nvSpPr>
        <p:spPr>
          <a:xfrm>
            <a:off x="462576" y="3813542"/>
            <a:ext cx="3506882" cy="313792"/>
          </a:xfrm>
          <a:prstGeom prst="rect">
            <a:avLst/>
          </a:prstGeom>
          <a:solidFill>
            <a:srgbClr val="6289A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de-CH" sz="1600" b="0" i="0" u="none" strike="noStrike" kern="1200" cap="none" spc="0" normalizeH="0" baseline="0" noProof="0">
              <a:ln>
                <a:noFill/>
              </a:ln>
              <a:solidFill>
                <a:srgbClr val="868689"/>
              </a:solidFill>
              <a:effectLst/>
              <a:uLnTx/>
              <a:uFillTx/>
              <a:latin typeface="HelveticaNeueLT Com 55 Roman"/>
              <a:ea typeface="+mn-ea"/>
              <a:cs typeface="+mn-cs"/>
            </a:endParaRPr>
          </a:p>
        </p:txBody>
      </p:sp>
      <p:sp>
        <p:nvSpPr>
          <p:cNvPr id="41" name="Rechteck 40">
            <a:extLst>
              <a:ext uri="{FF2B5EF4-FFF2-40B4-BE49-F238E27FC236}">
                <a16:creationId xmlns:a16="http://schemas.microsoft.com/office/drawing/2014/main" id="{2C3DC937-7D4C-4F0F-8394-CD595B3BDD10}"/>
              </a:ext>
            </a:extLst>
          </p:cNvPr>
          <p:cNvSpPr/>
          <p:nvPr/>
        </p:nvSpPr>
        <p:spPr>
          <a:xfrm>
            <a:off x="4310928" y="4127333"/>
            <a:ext cx="3506882" cy="1654022"/>
          </a:xfrm>
          <a:prstGeom prst="rect">
            <a:avLst/>
          </a:prstGeom>
          <a:solidFill>
            <a:srgbClr val="C8D6D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de-CH" sz="1600" b="0" i="0" u="none" strike="noStrike" kern="1200" cap="none" spc="0" normalizeH="0" baseline="0" noProof="0">
              <a:ln>
                <a:noFill/>
              </a:ln>
              <a:solidFill>
                <a:srgbClr val="868689"/>
              </a:solidFill>
              <a:effectLst/>
              <a:uLnTx/>
              <a:uFillTx/>
              <a:latin typeface="HelveticaNeueLT Com 55 Roman"/>
              <a:ea typeface="+mn-ea"/>
              <a:cs typeface="+mn-cs"/>
            </a:endParaRPr>
          </a:p>
        </p:txBody>
      </p:sp>
      <p:sp>
        <p:nvSpPr>
          <p:cNvPr id="34" name="Rechteck 33">
            <a:extLst>
              <a:ext uri="{FF2B5EF4-FFF2-40B4-BE49-F238E27FC236}">
                <a16:creationId xmlns:a16="http://schemas.microsoft.com/office/drawing/2014/main" id="{587DEF85-C13D-4887-BCF1-6535F3A2C18D}"/>
              </a:ext>
            </a:extLst>
          </p:cNvPr>
          <p:cNvSpPr/>
          <p:nvPr/>
        </p:nvSpPr>
        <p:spPr>
          <a:xfrm>
            <a:off x="458744" y="4127335"/>
            <a:ext cx="3506882" cy="1654020"/>
          </a:xfrm>
          <a:prstGeom prst="rect">
            <a:avLst/>
          </a:prstGeom>
          <a:solidFill>
            <a:srgbClr val="C8D6D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de-CH" sz="1600" b="0" i="0" u="none" strike="noStrike" kern="1200" cap="none" spc="0" normalizeH="0" baseline="0" noProof="0">
              <a:ln>
                <a:noFill/>
              </a:ln>
              <a:solidFill>
                <a:srgbClr val="868689"/>
              </a:solidFill>
              <a:effectLst/>
              <a:uLnTx/>
              <a:uFillTx/>
              <a:latin typeface="HelveticaNeueLT Com 55 Roman"/>
              <a:ea typeface="+mn-ea"/>
              <a:cs typeface="+mn-cs"/>
            </a:endParaRPr>
          </a:p>
        </p:txBody>
      </p:sp>
      <p:sp>
        <p:nvSpPr>
          <p:cNvPr id="53" name="Rechteck 52">
            <a:extLst>
              <a:ext uri="{FF2B5EF4-FFF2-40B4-BE49-F238E27FC236}">
                <a16:creationId xmlns:a16="http://schemas.microsoft.com/office/drawing/2014/main" id="{A257CAE4-4ACB-40A6-8E73-5EFE79DC8A55}"/>
              </a:ext>
            </a:extLst>
          </p:cNvPr>
          <p:cNvSpPr/>
          <p:nvPr/>
        </p:nvSpPr>
        <p:spPr>
          <a:xfrm>
            <a:off x="8133734" y="4106833"/>
            <a:ext cx="3506882" cy="1674522"/>
          </a:xfrm>
          <a:prstGeom prst="rect">
            <a:avLst/>
          </a:prstGeom>
          <a:solidFill>
            <a:srgbClr val="C8D6D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de-CH" sz="1600" b="0" i="0" u="none" strike="noStrike" kern="1200" cap="none" spc="0" normalizeH="0" baseline="0" noProof="0">
              <a:ln>
                <a:noFill/>
              </a:ln>
              <a:solidFill>
                <a:srgbClr val="868689"/>
              </a:solidFill>
              <a:effectLst/>
              <a:uLnTx/>
              <a:uFillTx/>
              <a:latin typeface="HelveticaNeueLT Com 55 Roman"/>
              <a:ea typeface="+mn-ea"/>
              <a:cs typeface="+mn-cs"/>
            </a:endParaRPr>
          </a:p>
        </p:txBody>
      </p:sp>
      <p:sp>
        <p:nvSpPr>
          <p:cNvPr id="36" name="Textfeld 1">
            <a:extLst>
              <a:ext uri="{FF2B5EF4-FFF2-40B4-BE49-F238E27FC236}">
                <a16:creationId xmlns:a16="http://schemas.microsoft.com/office/drawing/2014/main" id="{40E8E343-527C-4FA3-8AF6-B0C49C62C4E3}"/>
              </a:ext>
            </a:extLst>
          </p:cNvPr>
          <p:cNvSpPr txBox="1"/>
          <p:nvPr/>
        </p:nvSpPr>
        <p:spPr>
          <a:xfrm>
            <a:off x="509120" y="3861048"/>
            <a:ext cx="3333198" cy="175599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ts val="1300"/>
              </a:lnSpc>
              <a:spcBef>
                <a:spcPts val="0"/>
              </a:spcBef>
              <a:spcAft>
                <a:spcPts val="0"/>
              </a:spcAft>
              <a:buClrTx/>
              <a:buSzTx/>
              <a:buFontTx/>
              <a:buNone/>
              <a:tabLst/>
              <a:defRPr/>
            </a:pPr>
            <a:r>
              <a:rPr kumimoji="0" lang="de-CH" sz="1300" b="1" i="0" u="none" strike="noStrike" kern="1200" cap="none" spc="0" normalizeH="0" baseline="0" noProof="0">
                <a:ln>
                  <a:noFill/>
                </a:ln>
                <a:solidFill>
                  <a:srgbClr val="FFFFFF"/>
                </a:solidFill>
                <a:effectLst/>
                <a:uLnTx/>
                <a:uFillTx/>
                <a:latin typeface="HelveticaNeueLTPro-Roman"/>
                <a:ea typeface="+mn-ea"/>
                <a:cs typeface="+mn-cs"/>
              </a:rPr>
              <a:t>Konditionen</a:t>
            </a:r>
          </a:p>
          <a:p>
            <a:pPr marL="0" marR="0" lvl="0" indent="0" algn="l" defTabSz="914400" rtl="0" eaLnBrk="1" fontAlgn="auto" latinLnBrk="0" hangingPunct="1">
              <a:lnSpc>
                <a:spcPts val="1300"/>
              </a:lnSpc>
              <a:spcBef>
                <a:spcPts val="0"/>
              </a:spcBef>
              <a:spcAft>
                <a:spcPts val="0"/>
              </a:spcAft>
              <a:buClrTx/>
              <a:buSzTx/>
              <a:buFontTx/>
              <a:buNone/>
              <a:tabLst/>
              <a:defRPr/>
            </a:pPr>
            <a:endParaRPr kumimoji="0" lang="de-CH" sz="1100" b="1" i="0" u="none" strike="noStrike" kern="1200" cap="none" spc="0" normalizeH="0" baseline="0" noProof="0">
              <a:ln>
                <a:noFill/>
              </a:ln>
              <a:solidFill>
                <a:srgbClr val="7D8387"/>
              </a:solidFill>
              <a:effectLst/>
              <a:uLnTx/>
              <a:uFillTx/>
              <a:latin typeface="HelveticaNeueLTPro-Roman"/>
              <a:ea typeface="+mn-ea"/>
              <a:cs typeface="+mn-cs"/>
            </a:endParaRPr>
          </a:p>
          <a:p>
            <a:pPr marL="171450" marR="0" lvl="0" indent="-171450" algn="l" defTabSz="933450" rtl="0" eaLnBrk="1" fontAlgn="auto" latinLnBrk="0" hangingPunct="1">
              <a:lnSpc>
                <a:spcPts val="1700"/>
              </a:lnSpc>
              <a:spcBef>
                <a:spcPts val="0"/>
              </a:spcBef>
              <a:spcAft>
                <a:spcPts val="50"/>
              </a:spcAft>
              <a:buClr>
                <a:srgbClr val="6289A2"/>
              </a:buClr>
              <a:buSzTx/>
              <a:buFont typeface="Wingdings" panose="05000000000000000000" pitchFamily="2" charset="2"/>
              <a:buChar char="v"/>
              <a:tabLst/>
              <a:defRPr/>
            </a:pPr>
            <a:r>
              <a:rPr kumimoji="0" lang="de-CH" sz="900" b="0" i="0" u="none" strike="noStrike" kern="1200" cap="none" spc="0" normalizeH="0" baseline="0" noProof="1">
                <a:ln>
                  <a:noFill/>
                </a:ln>
                <a:solidFill>
                  <a:srgbClr val="F2F2F2">
                    <a:lumMod val="50000"/>
                  </a:srgbClr>
                </a:solidFill>
                <a:effectLst/>
                <a:uLnTx/>
                <a:uFillTx/>
                <a:latin typeface="HelveticaNeueLT Com 55 Roman"/>
                <a:ea typeface="+mn-ea"/>
                <a:cs typeface="+mn-cs"/>
              </a:rPr>
              <a:t>Courtage bei Kauf / Verkauf:</a:t>
            </a:r>
            <a:br>
              <a:rPr kumimoji="0" lang="de-CH" sz="900" b="0" i="0" u="none" strike="noStrike" kern="1200" cap="none" spc="0" normalizeH="0" baseline="0" noProof="1">
                <a:ln>
                  <a:noFill/>
                </a:ln>
                <a:solidFill>
                  <a:srgbClr val="F2F2F2">
                    <a:lumMod val="50000"/>
                  </a:srgbClr>
                </a:solidFill>
                <a:effectLst/>
                <a:uLnTx/>
                <a:uFillTx/>
                <a:latin typeface="HelveticaNeueLT Com 55 Roman"/>
                <a:ea typeface="+mn-ea"/>
                <a:cs typeface="+mn-cs"/>
              </a:rPr>
            </a:br>
            <a:r>
              <a:rPr kumimoji="0" lang="de-CH" sz="900" b="0" i="0" u="none" strike="noStrike" kern="1200" cap="none" spc="0" normalizeH="0" baseline="0" noProof="1">
                <a:ln>
                  <a:noFill/>
                </a:ln>
                <a:solidFill>
                  <a:srgbClr val="F2F2F2">
                    <a:lumMod val="50000"/>
                  </a:srgbClr>
                </a:solidFill>
                <a:effectLst/>
                <a:uLnTx/>
                <a:uFillTx/>
                <a:latin typeface="HelveticaNeueLT Com 55 Roman"/>
                <a:ea typeface="+mn-ea"/>
                <a:cs typeface="+mn-cs"/>
              </a:rPr>
              <a:t>0,25% vom  Kurswert (mind. CHF 20) </a:t>
            </a:r>
          </a:p>
          <a:p>
            <a:pPr marL="171450" marR="0" lvl="0" indent="-171450" algn="l" defTabSz="933450" rtl="0" eaLnBrk="1" fontAlgn="auto" latinLnBrk="0" hangingPunct="1">
              <a:lnSpc>
                <a:spcPts val="1700"/>
              </a:lnSpc>
              <a:spcBef>
                <a:spcPts val="0"/>
              </a:spcBef>
              <a:spcAft>
                <a:spcPts val="50"/>
              </a:spcAft>
              <a:buClr>
                <a:srgbClr val="6289A2"/>
              </a:buClr>
              <a:buSzTx/>
              <a:buFont typeface="Wingdings" panose="05000000000000000000" pitchFamily="2" charset="2"/>
              <a:buChar char="v"/>
              <a:tabLst/>
              <a:defRPr/>
            </a:pPr>
            <a:r>
              <a:rPr kumimoji="0" lang="de-CH" sz="900" b="0" i="0" u="none" strike="noStrike" kern="1200" cap="none" spc="0" normalizeH="0" baseline="0" noProof="1">
                <a:ln>
                  <a:noFill/>
                </a:ln>
                <a:solidFill>
                  <a:srgbClr val="F2F2F2">
                    <a:lumMod val="50000"/>
                  </a:srgbClr>
                </a:solidFill>
                <a:effectLst/>
                <a:uLnTx/>
                <a:uFillTx/>
                <a:latin typeface="HelveticaNeueLT Com 55 Roman"/>
                <a:ea typeface="+mn-ea"/>
                <a:cs typeface="+mn-cs"/>
              </a:rPr>
              <a:t>Umsatzabgabe: 0,075% vom Kurswert </a:t>
            </a:r>
          </a:p>
          <a:p>
            <a:pPr marL="171450" marR="0" lvl="0" indent="-171450" algn="l" defTabSz="933450" rtl="0" eaLnBrk="1" fontAlgn="auto" latinLnBrk="0" hangingPunct="1">
              <a:lnSpc>
                <a:spcPts val="1700"/>
              </a:lnSpc>
              <a:spcBef>
                <a:spcPts val="0"/>
              </a:spcBef>
              <a:spcAft>
                <a:spcPts val="50"/>
              </a:spcAft>
              <a:buClr>
                <a:srgbClr val="6289A2"/>
              </a:buClr>
              <a:buSzTx/>
              <a:buFont typeface="Wingdings" panose="05000000000000000000" pitchFamily="2" charset="2"/>
              <a:buChar char="v"/>
              <a:tabLst/>
              <a:defRPr/>
            </a:pPr>
            <a:r>
              <a:rPr kumimoji="0" lang="de-CH" sz="900" b="0" i="0" u="none" strike="noStrike" kern="1200" cap="none" spc="0" normalizeH="0" baseline="0" noProof="1">
                <a:ln>
                  <a:noFill/>
                </a:ln>
                <a:solidFill>
                  <a:srgbClr val="F2F2F2">
                    <a:lumMod val="50000"/>
                  </a:srgbClr>
                </a:solidFill>
                <a:effectLst/>
                <a:uLnTx/>
                <a:uFillTx/>
                <a:latin typeface="HelveticaNeueLT Com 55 Roman"/>
                <a:ea typeface="+mn-ea"/>
                <a:cs typeface="+mn-cs"/>
              </a:rPr>
              <a:t>Interner Übertrag von Depot zu Depot: CHF 20 </a:t>
            </a:r>
          </a:p>
          <a:p>
            <a:pPr marL="171450" marR="0" lvl="0" indent="-171450" algn="l" defTabSz="933450" rtl="0" eaLnBrk="1" fontAlgn="auto" latinLnBrk="0" hangingPunct="1">
              <a:lnSpc>
                <a:spcPts val="1700"/>
              </a:lnSpc>
              <a:spcBef>
                <a:spcPts val="0"/>
              </a:spcBef>
              <a:spcAft>
                <a:spcPts val="50"/>
              </a:spcAft>
              <a:buClr>
                <a:srgbClr val="6289A2"/>
              </a:buClr>
              <a:buSzTx/>
              <a:buFont typeface="Wingdings" panose="05000000000000000000" pitchFamily="2" charset="2"/>
              <a:buChar char="v"/>
              <a:tabLst/>
              <a:defRPr/>
            </a:pPr>
            <a:r>
              <a:rPr kumimoji="0" lang="de-CH" sz="900" b="0" i="0" u="none" strike="noStrike" kern="1200" cap="none" spc="0" normalizeH="0" baseline="0" noProof="1">
                <a:ln>
                  <a:noFill/>
                </a:ln>
                <a:solidFill>
                  <a:srgbClr val="F2F2F2">
                    <a:lumMod val="50000"/>
                  </a:srgbClr>
                </a:solidFill>
                <a:effectLst/>
                <a:uLnTx/>
                <a:uFillTx/>
                <a:latin typeface="HelveticaNeueLT Com 55 Roman"/>
                <a:ea typeface="+mn-ea"/>
                <a:cs typeface="+mn-cs"/>
              </a:rPr>
              <a:t>Übertrag auf Depot Drittbank: CHF 100</a:t>
            </a:r>
          </a:p>
          <a:p>
            <a:pPr marL="171450" marR="0" lvl="0" indent="-171450" algn="l" defTabSz="933450" rtl="0" eaLnBrk="1" fontAlgn="auto" latinLnBrk="0" hangingPunct="1">
              <a:lnSpc>
                <a:spcPts val="1700"/>
              </a:lnSpc>
              <a:spcBef>
                <a:spcPts val="0"/>
              </a:spcBef>
              <a:spcAft>
                <a:spcPts val="50"/>
              </a:spcAft>
              <a:buClr>
                <a:srgbClr val="6289A2"/>
              </a:buClr>
              <a:buSzTx/>
              <a:buFont typeface="Wingdings" panose="05000000000000000000" pitchFamily="2" charset="2"/>
              <a:buChar char="v"/>
              <a:tabLst/>
              <a:defRPr/>
            </a:pPr>
            <a:r>
              <a:rPr kumimoji="0" lang="de-CH" sz="900" b="0" i="0" u="none" strike="noStrike" kern="1200" cap="none" spc="0" normalizeH="0" baseline="0" noProof="1">
                <a:ln>
                  <a:noFill/>
                </a:ln>
                <a:solidFill>
                  <a:srgbClr val="F2F2F2">
                    <a:lumMod val="50000"/>
                  </a:srgbClr>
                </a:solidFill>
                <a:effectLst/>
                <a:uLnTx/>
                <a:uFillTx/>
                <a:latin typeface="HelveticaNeueLT Com 55 Roman"/>
                <a:ea typeface="+mn-ea"/>
                <a:cs typeface="+mn-cs"/>
              </a:rPr>
              <a:t>Depotführung bei der Bank WIR: kostenlos</a:t>
            </a:r>
            <a:endParaRPr kumimoji="0" lang="de-DE" sz="900" b="0" i="0" u="none" strike="noStrike" kern="1200" cap="none" spc="0" normalizeH="0" baseline="0" noProof="1">
              <a:ln>
                <a:noFill/>
              </a:ln>
              <a:solidFill>
                <a:srgbClr val="F2F2F2">
                  <a:lumMod val="50000"/>
                </a:srgbClr>
              </a:solidFill>
              <a:effectLst/>
              <a:uLnTx/>
              <a:uFillTx/>
              <a:latin typeface="HelveticaNeueLT Com 55 Roman"/>
              <a:ea typeface="+mn-ea"/>
              <a:cs typeface="+mn-cs"/>
            </a:endParaRPr>
          </a:p>
        </p:txBody>
      </p:sp>
      <p:sp>
        <p:nvSpPr>
          <p:cNvPr id="21" name="Textfeld 20">
            <a:extLst>
              <a:ext uri="{FF2B5EF4-FFF2-40B4-BE49-F238E27FC236}">
                <a16:creationId xmlns:a16="http://schemas.microsoft.com/office/drawing/2014/main" id="{C1586EB4-4CF7-44E2-9830-B01525FEBA75}"/>
              </a:ext>
            </a:extLst>
          </p:cNvPr>
          <p:cNvSpPr txBox="1"/>
          <p:nvPr/>
        </p:nvSpPr>
        <p:spPr bwMode="auto">
          <a:xfrm>
            <a:off x="4383146" y="3860074"/>
            <a:ext cx="3333197" cy="26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ts val="1300"/>
              </a:lnSpc>
              <a:spcBef>
                <a:spcPts val="0"/>
              </a:spcBef>
              <a:spcAft>
                <a:spcPts val="0"/>
              </a:spcAft>
              <a:buClrTx/>
              <a:buSzTx/>
              <a:buFontTx/>
              <a:buNone/>
              <a:tabLst/>
              <a:defRPr/>
            </a:pPr>
            <a:r>
              <a:rPr kumimoji="0" lang="de-CH" sz="1300" b="1" i="0" u="none" strike="noStrike" kern="1200" cap="none" spc="0" normalizeH="0" baseline="0" noProof="0">
                <a:ln>
                  <a:noFill/>
                </a:ln>
                <a:solidFill>
                  <a:srgbClr val="FFFFFF"/>
                </a:solidFill>
                <a:effectLst/>
                <a:uLnTx/>
                <a:uFillTx/>
                <a:latin typeface="HelveticaNeueLTPro-Roman"/>
                <a:ea typeface="+mn-ea"/>
                <a:cs typeface="+mn-cs"/>
              </a:rPr>
              <a:t>Performance</a:t>
            </a:r>
          </a:p>
        </p:txBody>
      </p:sp>
      <p:sp>
        <p:nvSpPr>
          <p:cNvPr id="18" name="Textfeld 17">
            <a:extLst>
              <a:ext uri="{FF2B5EF4-FFF2-40B4-BE49-F238E27FC236}">
                <a16:creationId xmlns:a16="http://schemas.microsoft.com/office/drawing/2014/main" id="{D349B002-005B-440E-A107-BB81056F8164}"/>
              </a:ext>
            </a:extLst>
          </p:cNvPr>
          <p:cNvSpPr txBox="1"/>
          <p:nvPr/>
        </p:nvSpPr>
        <p:spPr bwMode="auto">
          <a:xfrm>
            <a:off x="407367" y="1040249"/>
            <a:ext cx="5946357" cy="1426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p>
            <a:pPr marL="0" marR="0" lvl="0" indent="0" algn="l" defTabSz="914400" rtl="0" eaLnBrk="1" fontAlgn="auto" latinLnBrk="0" hangingPunct="1">
              <a:lnSpc>
                <a:spcPts val="1300"/>
              </a:lnSpc>
              <a:spcBef>
                <a:spcPts val="0"/>
              </a:spcBef>
              <a:spcAft>
                <a:spcPts val="0"/>
              </a:spcAft>
              <a:buClrTx/>
              <a:buSzTx/>
              <a:buFontTx/>
              <a:buNone/>
              <a:tabLst/>
              <a:defRPr/>
            </a:pPr>
            <a:r>
              <a:rPr kumimoji="0" lang="de-CH" sz="1200" b="1" i="0" u="none" strike="noStrike" kern="1200" cap="none" spc="0" normalizeH="0" baseline="0" noProof="0" dirty="0">
                <a:ln>
                  <a:noFill/>
                </a:ln>
                <a:solidFill>
                  <a:srgbClr val="FFFFFF">
                    <a:lumMod val="50000"/>
                  </a:srgbClr>
                </a:solidFill>
                <a:effectLst/>
                <a:uLnTx/>
                <a:uFillTx/>
                <a:latin typeface="HelveticaNeueLT Com 55 Lt"/>
                <a:ea typeface="+mn-ea"/>
                <a:cs typeface="+mn-cs"/>
              </a:rPr>
              <a:t>Der Beteiligungsschein der Bank WIR Genossenschaft ist ein </a:t>
            </a:r>
          </a:p>
          <a:p>
            <a:pPr marL="0" marR="0" lvl="0" indent="0" algn="l" defTabSz="914400" rtl="0" eaLnBrk="1" fontAlgn="auto" latinLnBrk="0" hangingPunct="1">
              <a:lnSpc>
                <a:spcPts val="1300"/>
              </a:lnSpc>
              <a:spcBef>
                <a:spcPts val="0"/>
              </a:spcBef>
              <a:spcAft>
                <a:spcPts val="0"/>
              </a:spcAft>
              <a:buClrTx/>
              <a:buSzTx/>
              <a:buFontTx/>
              <a:buNone/>
              <a:tabLst/>
              <a:defRPr/>
            </a:pPr>
            <a:r>
              <a:rPr kumimoji="0" lang="de-CH" sz="1200" b="1" i="0" u="none" strike="noStrike" kern="1200" cap="none" spc="0" normalizeH="0" baseline="0" noProof="0" dirty="0">
                <a:ln>
                  <a:noFill/>
                </a:ln>
                <a:solidFill>
                  <a:srgbClr val="FFFFFF">
                    <a:lumMod val="50000"/>
                  </a:srgbClr>
                </a:solidFill>
                <a:effectLst/>
                <a:uLnTx/>
                <a:uFillTx/>
                <a:latin typeface="HelveticaNeueLT Com 55 Lt"/>
                <a:ea typeface="+mn-ea"/>
                <a:cs typeface="+mn-cs"/>
              </a:rPr>
              <a:t>ausschüttungsberechtigter Nebenwert.</a:t>
            </a:r>
          </a:p>
          <a:p>
            <a:pPr marL="0" marR="0" lvl="0" indent="0" algn="l" defTabSz="914400" rtl="0" eaLnBrk="1" fontAlgn="auto" latinLnBrk="0" hangingPunct="1">
              <a:lnSpc>
                <a:spcPts val="1300"/>
              </a:lnSpc>
              <a:spcBef>
                <a:spcPts val="0"/>
              </a:spcBef>
              <a:spcAft>
                <a:spcPts val="0"/>
              </a:spcAft>
              <a:buClrTx/>
              <a:buSzTx/>
              <a:buFontTx/>
              <a:buNone/>
              <a:tabLst/>
              <a:defRPr/>
            </a:pPr>
            <a:r>
              <a:rPr kumimoji="0" lang="de-CH" sz="1100" b="0" i="0" u="none" strike="noStrike" kern="1200" cap="none" spc="0" normalizeH="0" baseline="0" noProof="0">
                <a:ln>
                  <a:noFill/>
                </a:ln>
                <a:solidFill>
                  <a:srgbClr val="FFFFFF">
                    <a:lumMod val="50000"/>
                  </a:srgbClr>
                </a:solidFill>
                <a:effectLst/>
                <a:uLnTx/>
                <a:uFillTx/>
                <a:latin typeface="HelveticaNeueLT Com 55 Lt"/>
                <a:ea typeface="+mn-ea"/>
                <a:cs typeface="+mn-cs"/>
              </a:rPr>
              <a:t>Als Inhaberin und Inhaber von Beteiligungsscheinen sind Sie an einer Schweizer </a:t>
            </a:r>
            <a:r>
              <a:rPr kumimoji="0" lang="de-CH" sz="1100" b="0" i="0" u="none" strike="noStrike" kern="1200" cap="none" spc="0" normalizeH="0" baseline="0" noProof="0" dirty="0">
                <a:ln>
                  <a:noFill/>
                </a:ln>
                <a:solidFill>
                  <a:srgbClr val="FFFFFF">
                    <a:lumMod val="50000"/>
                  </a:srgbClr>
                </a:solidFill>
                <a:effectLst/>
                <a:uLnTx/>
                <a:uFillTx/>
                <a:latin typeface="HelveticaNeueLT Com 55 Lt"/>
                <a:ea typeface="+mn-ea"/>
                <a:cs typeface="+mn-cs"/>
              </a:rPr>
              <a:t>Genossenschaftsbank beteiligt. </a:t>
            </a:r>
            <a:r>
              <a:rPr kumimoji="0" lang="de-CH" sz="1100" b="0" i="0" u="none" strike="noStrike" kern="1200" cap="none" spc="0" normalizeH="0" baseline="0" noProof="0" dirty="0">
                <a:ln>
                  <a:noFill/>
                </a:ln>
                <a:solidFill>
                  <a:srgbClr val="FFFFFF">
                    <a:lumMod val="50000"/>
                  </a:srgbClr>
                </a:solidFill>
                <a:effectLst/>
                <a:uLnTx/>
                <a:uFillTx/>
                <a:latin typeface="HelveticaNeueLT Com 55 Lt"/>
                <a:ea typeface="+mn-lt"/>
                <a:cs typeface="+mn-lt"/>
              </a:rPr>
              <a:t>Mit dem Kauf von Beteiligungsscheinen der </a:t>
            </a:r>
            <a:br>
              <a:rPr kumimoji="0" lang="de-CH" sz="1100" b="0" i="0" u="none" strike="noStrike" kern="1200" cap="none" spc="0" normalizeH="0" baseline="0" noProof="0" dirty="0">
                <a:ln>
                  <a:noFill/>
                </a:ln>
                <a:solidFill>
                  <a:srgbClr val="FFFFFF">
                    <a:lumMod val="50000"/>
                  </a:srgbClr>
                </a:solidFill>
                <a:effectLst/>
                <a:uLnTx/>
                <a:uFillTx/>
                <a:latin typeface="HelveticaNeueLT Com 55 Lt"/>
                <a:ea typeface="+mn-lt"/>
                <a:cs typeface="+mn-lt"/>
              </a:rPr>
            </a:br>
            <a:r>
              <a:rPr kumimoji="0" lang="de-CH" sz="1100" b="0" i="0" u="none" strike="noStrike" kern="1200" cap="none" spc="0" normalizeH="0" baseline="0" noProof="0" dirty="0">
                <a:ln>
                  <a:noFill/>
                </a:ln>
                <a:solidFill>
                  <a:srgbClr val="FFFFFF">
                    <a:lumMod val="50000"/>
                  </a:srgbClr>
                </a:solidFill>
                <a:effectLst/>
                <a:uLnTx/>
                <a:uFillTx/>
                <a:latin typeface="HelveticaNeueLT Com 55 Lt"/>
                <a:ea typeface="+mn-lt"/>
                <a:cs typeface="+mn-lt"/>
              </a:rPr>
              <a:t>Bank WIR unterstützen Sie in finanzieller Hinsicht die genossenschaftliche </a:t>
            </a:r>
            <a:br>
              <a:rPr kumimoji="0" lang="de-CH" sz="1100" b="0" i="0" u="none" strike="noStrike" kern="1200" cap="none" spc="0" normalizeH="0" baseline="0" noProof="0" dirty="0">
                <a:ln>
                  <a:noFill/>
                </a:ln>
                <a:solidFill>
                  <a:srgbClr val="FFFFFF">
                    <a:lumMod val="50000"/>
                  </a:srgbClr>
                </a:solidFill>
                <a:effectLst/>
                <a:uLnTx/>
                <a:uFillTx/>
                <a:latin typeface="HelveticaNeueLT Com 55 Lt"/>
                <a:ea typeface="+mn-lt"/>
                <a:cs typeface="+mn-lt"/>
              </a:rPr>
            </a:br>
            <a:r>
              <a:rPr kumimoji="0" lang="de-CH" sz="1100" b="0" i="0" u="none" strike="noStrike" kern="1200" cap="none" spc="0" normalizeH="0" baseline="0" noProof="0" dirty="0">
                <a:ln>
                  <a:noFill/>
                </a:ln>
                <a:solidFill>
                  <a:srgbClr val="FFFFFF">
                    <a:lumMod val="50000"/>
                  </a:srgbClr>
                </a:solidFill>
                <a:effectLst/>
                <a:uLnTx/>
                <a:uFillTx/>
                <a:latin typeface="HelveticaNeueLT Com 55 Lt"/>
                <a:ea typeface="+mn-lt"/>
                <a:cs typeface="+mn-lt"/>
              </a:rPr>
              <a:t>Philosophie des Unternehmens und stärken den Schweizer Mittelstand.</a:t>
            </a:r>
            <a:endParaRPr kumimoji="0" lang="de-CH" sz="1000" b="1" i="0" u="none" strike="noStrike" kern="1200" cap="none" spc="0" normalizeH="0" baseline="0" noProof="0" dirty="0">
              <a:ln>
                <a:noFill/>
              </a:ln>
              <a:solidFill>
                <a:srgbClr val="FFFFFF">
                  <a:lumMod val="50000"/>
                </a:srgbClr>
              </a:solidFill>
              <a:effectLst/>
              <a:uLnTx/>
              <a:uFillTx/>
              <a:latin typeface="HelveticaNeueLT Com 55 Lt"/>
              <a:ea typeface="+mn-lt"/>
              <a:cs typeface="+mn-lt"/>
            </a:endParaRPr>
          </a:p>
          <a:p>
            <a:pPr marL="0" marR="0" lvl="0" indent="0" algn="l" defTabSz="914400" rtl="0" eaLnBrk="1" fontAlgn="auto" latinLnBrk="0" hangingPunct="1">
              <a:lnSpc>
                <a:spcPts val="1300"/>
              </a:lnSpc>
              <a:spcBef>
                <a:spcPts val="0"/>
              </a:spcBef>
              <a:spcAft>
                <a:spcPts val="0"/>
              </a:spcAft>
              <a:buClrTx/>
              <a:buSzTx/>
              <a:buFontTx/>
              <a:buNone/>
              <a:tabLst/>
              <a:defRPr/>
            </a:pPr>
            <a:endParaRPr kumimoji="0" lang="de-CH" sz="1100" b="0" i="0" u="none" strike="noStrike" kern="1200" cap="none" spc="0" normalizeH="0" baseline="0" noProof="0">
              <a:ln>
                <a:noFill/>
              </a:ln>
              <a:solidFill>
                <a:srgbClr val="FFFFFF">
                  <a:lumMod val="50000"/>
                </a:srgbClr>
              </a:solidFill>
              <a:effectLst/>
              <a:uLnTx/>
              <a:uFillTx/>
              <a:latin typeface="Helvetica Neue"/>
              <a:ea typeface="+mn-ea"/>
              <a:cs typeface="+mn-cs"/>
            </a:endParaRPr>
          </a:p>
          <a:p>
            <a:pPr marL="0" marR="0" lvl="0" indent="0" algn="l" defTabSz="914400" rtl="0" eaLnBrk="1" fontAlgn="auto" latinLnBrk="0" hangingPunct="1">
              <a:lnSpc>
                <a:spcPts val="1300"/>
              </a:lnSpc>
              <a:spcBef>
                <a:spcPts val="0"/>
              </a:spcBef>
              <a:spcAft>
                <a:spcPts val="0"/>
              </a:spcAft>
              <a:buClrTx/>
              <a:buSzTx/>
              <a:buFontTx/>
              <a:buNone/>
              <a:tabLst/>
              <a:defRPr/>
            </a:pPr>
            <a:endParaRPr kumimoji="0" lang="de-CH" sz="1100" b="0" i="0" u="none" strike="noStrike" kern="1200" cap="none" spc="0" normalizeH="0" baseline="0" noProof="0">
              <a:ln>
                <a:noFill/>
              </a:ln>
              <a:solidFill>
                <a:srgbClr val="FFFFFF">
                  <a:lumMod val="50000"/>
                </a:srgbClr>
              </a:solidFill>
              <a:effectLst/>
              <a:uLnTx/>
              <a:uFillTx/>
              <a:latin typeface="HelveticaNeueLT Com 55 Roman"/>
              <a:ea typeface="+mn-ea"/>
              <a:cs typeface="+mn-cs"/>
            </a:endParaRPr>
          </a:p>
        </p:txBody>
      </p:sp>
      <p:sp>
        <p:nvSpPr>
          <p:cNvPr id="35" name="Titel 1">
            <a:extLst>
              <a:ext uri="{FF2B5EF4-FFF2-40B4-BE49-F238E27FC236}">
                <a16:creationId xmlns:a16="http://schemas.microsoft.com/office/drawing/2014/main" id="{2425A204-4C67-4C2B-8F4B-6F1C5F740685}"/>
              </a:ext>
            </a:extLst>
          </p:cNvPr>
          <p:cNvSpPr txBox="1">
            <a:spLocks/>
          </p:cNvSpPr>
          <p:nvPr/>
        </p:nvSpPr>
        <p:spPr>
          <a:xfrm>
            <a:off x="377292" y="463884"/>
            <a:ext cx="11161240" cy="486098"/>
          </a:xfrm>
          <a:prstGeom prst="rect">
            <a:avLst/>
          </a:prstGeom>
        </p:spPr>
        <p:txBody>
          <a:bodyPr/>
          <a:lstStyle>
            <a:lvl1pPr algn="l" defTabSz="1035025" rtl="0" eaLnBrk="1" fontAlgn="base" hangingPunct="1">
              <a:lnSpc>
                <a:spcPct val="100000"/>
              </a:lnSpc>
              <a:spcBef>
                <a:spcPts val="0"/>
              </a:spcBef>
              <a:spcAft>
                <a:spcPts val="0"/>
              </a:spcAft>
              <a:defRPr sz="2800" b="1" i="0" kern="1200" cap="none" baseline="0">
                <a:solidFill>
                  <a:schemeClr val="tx2"/>
                </a:solidFill>
                <a:latin typeface="+mj-lt"/>
                <a:ea typeface="MS PGothic" panose="020B0600070205080204" pitchFamily="34" charset="-128"/>
                <a:cs typeface="Segoe UI" panose="020B0502040204020203" pitchFamily="34" charset="0"/>
              </a:defRPr>
            </a:lvl1pPr>
            <a:lvl2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2pPr>
            <a:lvl3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3pPr>
            <a:lvl4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4pPr>
            <a:lvl5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5pPr>
            <a:lvl6pPr marL="477049" algn="l" defTabSz="1038577" rtl="0" eaLnBrk="1" fontAlgn="base" hangingPunct="1">
              <a:spcBef>
                <a:spcPct val="0"/>
              </a:spcBef>
              <a:spcAft>
                <a:spcPct val="0"/>
              </a:spcAft>
              <a:defRPr sz="3067">
                <a:solidFill>
                  <a:schemeClr val="tx1"/>
                </a:solidFill>
                <a:latin typeface="Arial" pitchFamily="34" charset="0"/>
              </a:defRPr>
            </a:lvl6pPr>
            <a:lvl7pPr marL="954097" algn="l" defTabSz="1038577" rtl="0" eaLnBrk="1" fontAlgn="base" hangingPunct="1">
              <a:spcBef>
                <a:spcPct val="0"/>
              </a:spcBef>
              <a:spcAft>
                <a:spcPct val="0"/>
              </a:spcAft>
              <a:defRPr sz="3067">
                <a:solidFill>
                  <a:schemeClr val="tx1"/>
                </a:solidFill>
                <a:latin typeface="Arial" pitchFamily="34" charset="0"/>
              </a:defRPr>
            </a:lvl7pPr>
            <a:lvl8pPr marL="1431147" algn="l" defTabSz="1038577" rtl="0" eaLnBrk="1" fontAlgn="base" hangingPunct="1">
              <a:spcBef>
                <a:spcPct val="0"/>
              </a:spcBef>
              <a:spcAft>
                <a:spcPct val="0"/>
              </a:spcAft>
              <a:defRPr sz="3067">
                <a:solidFill>
                  <a:schemeClr val="tx1"/>
                </a:solidFill>
                <a:latin typeface="Arial" pitchFamily="34" charset="0"/>
              </a:defRPr>
            </a:lvl8pPr>
            <a:lvl9pPr marL="1908196" algn="l" defTabSz="1038577" rtl="0" eaLnBrk="1" fontAlgn="base" hangingPunct="1">
              <a:spcBef>
                <a:spcPct val="0"/>
              </a:spcBef>
              <a:spcAft>
                <a:spcPct val="0"/>
              </a:spcAft>
              <a:defRPr sz="3067">
                <a:solidFill>
                  <a:schemeClr val="tx1"/>
                </a:solidFill>
                <a:latin typeface="Arial" pitchFamily="34" charset="0"/>
              </a:defRPr>
            </a:lvl9pPr>
          </a:lstStyle>
          <a:p>
            <a:pPr marL="0" marR="0" lvl="0" indent="0" algn="l" defTabSz="1035025" rtl="0" eaLnBrk="1" fontAlgn="base" latinLnBrk="0" hangingPunct="1">
              <a:lnSpc>
                <a:spcPct val="100000"/>
              </a:lnSpc>
              <a:spcBef>
                <a:spcPts val="0"/>
              </a:spcBef>
              <a:spcAft>
                <a:spcPts val="0"/>
              </a:spcAft>
              <a:buClrTx/>
              <a:buSzTx/>
              <a:buFontTx/>
              <a:buNone/>
              <a:tabLst/>
              <a:defRPr/>
            </a:pPr>
            <a:r>
              <a:rPr kumimoji="0" lang="de-CH" sz="2800" b="1" i="0" u="none" strike="noStrike" kern="1200" cap="none" spc="0" normalizeH="0" baseline="0" noProof="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Bank WIR – Beteiligungsschein</a:t>
            </a:r>
            <a:endParaRPr kumimoji="0" lang="de-CH" sz="2800" b="1" i="0" u="none" strike="noStrike" kern="1200" cap="none" spc="0" normalizeH="0" baseline="0" noProof="1">
              <a:ln>
                <a:noFill/>
              </a:ln>
              <a:solidFill>
                <a:srgbClr val="868689"/>
              </a:solidFill>
              <a:effectLst/>
              <a:uLnTx/>
              <a:uFillTx/>
              <a:latin typeface="HelveticaNeueLT Com 55 Roman"/>
              <a:ea typeface="MS PGothic" panose="020B0600070205080204" pitchFamily="34" charset="-128"/>
              <a:cs typeface="Segoe UI" panose="020B0502040204020203" pitchFamily="34" charset="0"/>
            </a:endParaRPr>
          </a:p>
        </p:txBody>
      </p:sp>
      <p:sp>
        <p:nvSpPr>
          <p:cNvPr id="28" name="Textfeld 27">
            <a:extLst>
              <a:ext uri="{FF2B5EF4-FFF2-40B4-BE49-F238E27FC236}">
                <a16:creationId xmlns:a16="http://schemas.microsoft.com/office/drawing/2014/main" id="{CC356D75-355E-4F96-BCDD-4B4611992B3E}"/>
              </a:ext>
            </a:extLst>
          </p:cNvPr>
          <p:cNvSpPr txBox="1"/>
          <p:nvPr/>
        </p:nvSpPr>
        <p:spPr bwMode="auto">
          <a:xfrm>
            <a:off x="407368" y="2306368"/>
            <a:ext cx="6773968" cy="1426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p>
            <a:pPr marL="0" marR="0" lvl="0" indent="0" algn="l" defTabSz="914400" rtl="0" eaLnBrk="1" fontAlgn="auto" latinLnBrk="0" hangingPunct="1">
              <a:lnSpc>
                <a:spcPts val="1300"/>
              </a:lnSpc>
              <a:spcBef>
                <a:spcPts val="0"/>
              </a:spcBef>
              <a:spcAft>
                <a:spcPts val="0"/>
              </a:spcAft>
              <a:buClrTx/>
              <a:buSzTx/>
              <a:buFontTx/>
              <a:buNone/>
              <a:tabLst/>
              <a:defRPr/>
            </a:pPr>
            <a:r>
              <a:rPr kumimoji="0" lang="de-CH" sz="1200" b="1" i="0" u="none" strike="noStrike" kern="1200" cap="none" spc="0" normalizeH="0" baseline="0" noProof="0" dirty="0">
                <a:ln>
                  <a:noFill/>
                </a:ln>
                <a:solidFill>
                  <a:srgbClr val="7D8387"/>
                </a:solidFill>
                <a:effectLst/>
                <a:uLnTx/>
                <a:uFillTx/>
                <a:latin typeface="HelveticaNeueLT Com 55 Lt"/>
                <a:ea typeface="+mn-ea"/>
                <a:cs typeface="+mn-cs"/>
              </a:rPr>
              <a:t>Wie funktioniert der Handel?</a:t>
            </a:r>
          </a:p>
          <a:p>
            <a:pPr marL="0" marR="0" lvl="0" indent="0" algn="just" defTabSz="914400" rtl="0" eaLnBrk="1" fontAlgn="auto" latinLnBrk="0" hangingPunct="1">
              <a:lnSpc>
                <a:spcPts val="1300"/>
              </a:lnSpc>
              <a:spcBef>
                <a:spcPts val="0"/>
              </a:spcBef>
              <a:spcAft>
                <a:spcPts val="0"/>
              </a:spcAft>
              <a:buClrTx/>
              <a:buSzTx/>
              <a:buFontTx/>
              <a:buNone/>
              <a:tabLst/>
              <a:defRPr/>
            </a:pPr>
            <a:r>
              <a:rPr kumimoji="0" lang="de-CH" sz="1100" b="1" i="0" u="none" strike="noStrike" kern="1200" cap="none" spc="0" normalizeH="0" baseline="0" noProof="0" dirty="0">
                <a:ln>
                  <a:noFill/>
                </a:ln>
                <a:solidFill>
                  <a:srgbClr val="7D8387"/>
                </a:solidFill>
                <a:effectLst/>
                <a:uLnTx/>
                <a:uFillTx/>
                <a:latin typeface="HelveticaNeueLT Com 55 Lt"/>
                <a:ea typeface="+mn-ea"/>
                <a:cs typeface="+mn-cs"/>
              </a:rPr>
              <a:t>Interne Börse: </a:t>
            </a:r>
            <a:r>
              <a:rPr kumimoji="0" lang="de-CH" sz="1100" b="0" i="0" u="none" strike="noStrike" kern="1200" cap="none" spc="0" normalizeH="0" baseline="0" noProof="0" dirty="0">
                <a:ln>
                  <a:noFill/>
                </a:ln>
                <a:solidFill>
                  <a:srgbClr val="7D8387"/>
                </a:solidFill>
                <a:effectLst/>
                <a:uLnTx/>
                <a:uFillTx/>
                <a:latin typeface="HelveticaNeueLT Com 55 Lt"/>
                <a:ea typeface="+mn-ea"/>
                <a:cs typeface="+mn-cs"/>
              </a:rPr>
              <a:t>Der Handel an der internen Börse der Bank WIR findet in der Regel am </a:t>
            </a:r>
          </a:p>
          <a:p>
            <a:pPr marL="0" marR="0" lvl="0" indent="0" algn="just" defTabSz="914400" rtl="0" eaLnBrk="1" fontAlgn="auto" latinLnBrk="0" hangingPunct="1">
              <a:lnSpc>
                <a:spcPts val="1300"/>
              </a:lnSpc>
              <a:spcBef>
                <a:spcPts val="0"/>
              </a:spcBef>
              <a:spcAft>
                <a:spcPts val="0"/>
              </a:spcAft>
              <a:buClrTx/>
              <a:buSzTx/>
              <a:buFontTx/>
              <a:buNone/>
              <a:tabLst/>
              <a:defRPr/>
            </a:pPr>
            <a:r>
              <a:rPr kumimoji="0" lang="de-CH" sz="1100" b="0" i="0" u="none" strike="noStrike" kern="1200" cap="none" spc="0" normalizeH="0" baseline="0" noProof="0" dirty="0">
                <a:ln>
                  <a:noFill/>
                </a:ln>
                <a:solidFill>
                  <a:srgbClr val="7D8387"/>
                </a:solidFill>
                <a:effectLst/>
                <a:uLnTx/>
                <a:uFillTx/>
                <a:latin typeface="HelveticaNeueLT Com 55 Lt"/>
                <a:ea typeface="+mn-ea"/>
                <a:cs typeface="+mn-cs"/>
              </a:rPr>
              <a:t>1. und 3. Freitag des Monats statt.</a:t>
            </a:r>
          </a:p>
          <a:p>
            <a:pPr marL="0" marR="0" lvl="0" indent="0" algn="l" defTabSz="914400" rtl="0" eaLnBrk="1" fontAlgn="auto" latinLnBrk="0" hangingPunct="1">
              <a:lnSpc>
                <a:spcPts val="1300"/>
              </a:lnSpc>
              <a:spcBef>
                <a:spcPts val="0"/>
              </a:spcBef>
              <a:spcAft>
                <a:spcPts val="0"/>
              </a:spcAft>
              <a:buClrTx/>
              <a:buSzTx/>
              <a:buFontTx/>
              <a:buNone/>
              <a:tabLst/>
              <a:defRPr/>
            </a:pPr>
            <a:endParaRPr kumimoji="0" lang="de-CH" sz="1100" b="0" i="0" u="none" strike="noStrike" kern="1200" cap="none" spc="0" normalizeH="0" baseline="0" noProof="0" dirty="0">
              <a:ln>
                <a:noFill/>
              </a:ln>
              <a:solidFill>
                <a:srgbClr val="7D8387"/>
              </a:solidFill>
              <a:effectLst/>
              <a:uLnTx/>
              <a:uFillTx/>
              <a:latin typeface="HelveticaNeueLT Com 55 Lt"/>
              <a:ea typeface="+mn-ea"/>
              <a:cs typeface="+mn-cs"/>
            </a:endParaRPr>
          </a:p>
          <a:p>
            <a:pPr marL="0" marR="0" lvl="0" indent="0" algn="l" defTabSz="914400" rtl="0" eaLnBrk="1" fontAlgn="auto" latinLnBrk="0" hangingPunct="1">
              <a:lnSpc>
                <a:spcPts val="1300"/>
              </a:lnSpc>
              <a:spcBef>
                <a:spcPts val="0"/>
              </a:spcBef>
              <a:spcAft>
                <a:spcPts val="0"/>
              </a:spcAft>
              <a:buClrTx/>
              <a:buSzTx/>
              <a:buFontTx/>
              <a:buNone/>
              <a:tabLst/>
              <a:defRPr/>
            </a:pPr>
            <a:r>
              <a:rPr kumimoji="0" lang="de-CH" sz="1100" b="1" i="0" u="none" strike="noStrike" kern="1200" cap="none" spc="0" normalizeH="0" baseline="0" noProof="0" dirty="0">
                <a:ln>
                  <a:noFill/>
                </a:ln>
                <a:solidFill>
                  <a:srgbClr val="7D8387"/>
                </a:solidFill>
                <a:effectLst/>
                <a:uLnTx/>
                <a:uFillTx/>
                <a:latin typeface="HelveticaNeueLT Com 55 Lt"/>
                <a:ea typeface="+mn-ea"/>
                <a:cs typeface="+mn-cs"/>
              </a:rPr>
              <a:t>OTC-X / Berner Kantonalbank: </a:t>
            </a:r>
            <a:r>
              <a:rPr kumimoji="0" lang="de-CH" sz="1100" b="0" i="0" u="none" strike="noStrike" kern="1200" cap="none" spc="0" normalizeH="0" baseline="0" noProof="0" dirty="0">
                <a:ln>
                  <a:noFill/>
                </a:ln>
                <a:solidFill>
                  <a:srgbClr val="7D8387"/>
                </a:solidFill>
                <a:effectLst/>
                <a:uLnTx/>
                <a:uFillTx/>
                <a:latin typeface="HelveticaNeueLT Com 55 Lt"/>
                <a:ea typeface="+mn-ea"/>
                <a:cs typeface="+mn-cs"/>
              </a:rPr>
              <a:t>Der Handel auf der OTC/X-Plattform der Berner Kantonalbank funktioniert nach dem Prinzip der Schweizer Börse SWX. Der Handel findet an jedem Bankwerktag  statt. Der Kurs wird auf dieser Webseite publiziert: </a:t>
            </a:r>
            <a:r>
              <a:rPr kumimoji="0" lang="de-CH" sz="1100" b="0" i="0" u="none" strike="noStrike" kern="1200" cap="none" spc="0" normalizeH="0" baseline="0" noProof="0" dirty="0">
                <a:ln>
                  <a:noFill/>
                </a:ln>
                <a:solidFill>
                  <a:srgbClr val="FF0000"/>
                </a:solidFill>
                <a:effectLst/>
                <a:uLnTx/>
                <a:uFillTx/>
                <a:latin typeface="Corona LT"/>
                <a:ea typeface="+mn-lt"/>
                <a:cs typeface="+mn-lt"/>
              </a:rPr>
              <a:t>www.otc-x.ch/security/CH1204218437</a:t>
            </a:r>
            <a:endParaRPr kumimoji="0" lang="de-CH" sz="1100" b="0" i="0" u="sng" strike="noStrike" kern="1200" cap="none" spc="0" normalizeH="0" baseline="0" noProof="0" dirty="0">
              <a:ln>
                <a:noFill/>
              </a:ln>
              <a:solidFill>
                <a:srgbClr val="FF0000"/>
              </a:solidFill>
              <a:effectLst/>
              <a:uLnTx/>
              <a:uFillTx/>
              <a:latin typeface="Corona LT"/>
              <a:ea typeface="+mn-ea"/>
              <a:cs typeface="+mn-cs"/>
            </a:endParaRPr>
          </a:p>
          <a:p>
            <a:pPr marL="0" marR="0" lvl="0" indent="0" algn="l" defTabSz="914400" rtl="0" eaLnBrk="1" fontAlgn="auto" latinLnBrk="0" hangingPunct="1">
              <a:lnSpc>
                <a:spcPts val="1300"/>
              </a:lnSpc>
              <a:spcBef>
                <a:spcPts val="0"/>
              </a:spcBef>
              <a:spcAft>
                <a:spcPts val="0"/>
              </a:spcAft>
              <a:buClrTx/>
              <a:buSzTx/>
              <a:buFontTx/>
              <a:buNone/>
              <a:tabLst/>
              <a:defRPr/>
            </a:pPr>
            <a:endParaRPr kumimoji="0" lang="de-CH" sz="1200" b="0" i="0" u="none" strike="noStrike" kern="1200" cap="none" spc="0" normalizeH="0" baseline="0" noProof="0" dirty="0">
              <a:ln>
                <a:noFill/>
              </a:ln>
              <a:solidFill>
                <a:srgbClr val="000000"/>
              </a:solidFill>
              <a:effectLst/>
              <a:uLnTx/>
              <a:uFillTx/>
              <a:latin typeface="HelveticaNeueLT Com 55 Lt"/>
              <a:ea typeface="+mn-ea"/>
              <a:cs typeface="+mn-cs"/>
            </a:endParaRPr>
          </a:p>
        </p:txBody>
      </p:sp>
      <p:sp>
        <p:nvSpPr>
          <p:cNvPr id="24" name="Textfeld 23">
            <a:extLst>
              <a:ext uri="{FF2B5EF4-FFF2-40B4-BE49-F238E27FC236}">
                <a16:creationId xmlns:a16="http://schemas.microsoft.com/office/drawing/2014/main" id="{5AF418CC-C4B4-458D-9A71-1FD1923E9185}"/>
              </a:ext>
            </a:extLst>
          </p:cNvPr>
          <p:cNvSpPr txBox="1"/>
          <p:nvPr/>
        </p:nvSpPr>
        <p:spPr bwMode="auto">
          <a:xfrm>
            <a:off x="8184232" y="3813885"/>
            <a:ext cx="3456384"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de-DE"/>
            </a:defPPr>
            <a:lvl1pPr>
              <a:defRPr sz="1200" b="0" i="0" u="none" strike="noStrike" baseline="0">
                <a:solidFill>
                  <a:srgbClr val="7D8387"/>
                </a:solidFill>
                <a:latin typeface="HelveticaNeueLTPro-Roman"/>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300" b="1" i="0" u="none" strike="noStrike" kern="1200" cap="none" spc="0" normalizeH="0" baseline="0" noProof="0" dirty="0">
                <a:ln>
                  <a:noFill/>
                </a:ln>
                <a:solidFill>
                  <a:srgbClr val="FFFFFF"/>
                </a:solidFill>
                <a:effectLst/>
                <a:uLnTx/>
                <a:uFillTx/>
                <a:latin typeface="HelveticaNeueLTPro-Roman"/>
                <a:ea typeface="+mn-ea"/>
                <a:cs typeface="+mn-cs"/>
              </a:rPr>
              <a:t>Ausschüttungen pro Beteiligungsschein</a:t>
            </a:r>
          </a:p>
        </p:txBody>
      </p:sp>
      <p:sp>
        <p:nvSpPr>
          <p:cNvPr id="49" name="Textfeld 1">
            <a:extLst>
              <a:ext uri="{FF2B5EF4-FFF2-40B4-BE49-F238E27FC236}">
                <a16:creationId xmlns:a16="http://schemas.microsoft.com/office/drawing/2014/main" id="{6E351CEB-9587-4E8C-AFEE-CA1AC25794C4}"/>
              </a:ext>
            </a:extLst>
          </p:cNvPr>
          <p:cNvSpPr txBox="1"/>
          <p:nvPr/>
        </p:nvSpPr>
        <p:spPr>
          <a:xfrm>
            <a:off x="1504336" y="5878567"/>
            <a:ext cx="10126447" cy="87716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33450" rtl="0" eaLnBrk="1" fontAlgn="auto" latinLnBrk="0" hangingPunct="1">
              <a:lnSpc>
                <a:spcPct val="100000"/>
              </a:lnSpc>
              <a:spcBef>
                <a:spcPts val="0"/>
              </a:spcBef>
              <a:spcAft>
                <a:spcPts val="50"/>
              </a:spcAft>
              <a:buClrTx/>
              <a:buSzTx/>
              <a:buFontTx/>
              <a:buNone/>
              <a:tabLst/>
              <a:defRPr/>
            </a:pPr>
            <a:r>
              <a:rPr kumimoji="0" lang="de-CH" sz="900" b="1" i="0" u="none" strike="noStrike" kern="1200" cap="none" spc="0" normalizeH="0" baseline="0" noProof="1">
                <a:ln>
                  <a:noFill/>
                </a:ln>
                <a:solidFill>
                  <a:srgbClr val="FFFFFF">
                    <a:lumMod val="50000"/>
                  </a:srgbClr>
                </a:solidFill>
                <a:effectLst/>
                <a:uLnTx/>
                <a:uFillTx/>
                <a:latin typeface="HelveticaNeueLT Com 55 Roman"/>
                <a:ea typeface="+mn-ea"/>
                <a:cs typeface="+mn-cs"/>
              </a:rPr>
              <a:t>Disclaimer</a:t>
            </a:r>
            <a:br>
              <a:rPr kumimoji="0" lang="de-DE" sz="900" b="0" i="0" u="none" strike="noStrike" kern="1200" cap="none" spc="0" normalizeH="0" baseline="30000" noProof="0" dirty="0">
                <a:ln>
                  <a:noFill/>
                </a:ln>
                <a:solidFill>
                  <a:srgbClr val="FFFFFF">
                    <a:lumMod val="50000"/>
                  </a:srgbClr>
                </a:solidFill>
                <a:effectLst/>
                <a:uLnTx/>
                <a:uFillTx/>
                <a:latin typeface="HelveticaNeueLT Com 55 Roman"/>
                <a:ea typeface="+mn-ea"/>
                <a:cs typeface="+mn-cs"/>
              </a:rPr>
            </a:br>
            <a:r>
              <a:rPr kumimoji="0" lang="de-DE" sz="900" b="0" i="0" u="none" strike="noStrike" kern="1200" cap="none" spc="0" normalizeH="0" baseline="30000" noProof="0" dirty="0">
                <a:ln>
                  <a:noFill/>
                </a:ln>
                <a:solidFill>
                  <a:srgbClr val="FFFFFF">
                    <a:lumMod val="50000"/>
                  </a:srgbClr>
                </a:solidFill>
                <a:effectLst/>
                <a:uLnTx/>
                <a:uFillTx/>
                <a:latin typeface="HelveticaNeueLT Com 55 Roman"/>
                <a:ea typeface="+mn-ea"/>
                <a:cs typeface="+mn-cs"/>
              </a:rPr>
              <a:t>Die auf dieser Website angebotenen Informationen und/oder Dokumente richten sich nur an Personen mit Wohnsitz und Aufenthalt in der Schweiz. Die auf dieser Website angebotenen Informationen und/oder Dokumente sind als Werbung im Sinne von Artikel 68 des schweizerischen Finanzdienstleistungsgesetzes (FIDLEG) zu betrachten. Sie dienen </a:t>
            </a:r>
            <a:r>
              <a:rPr kumimoji="0" lang="de-DE" sz="900" b="0" i="0" u="none" strike="noStrike" kern="1200" cap="none" spc="0" normalizeH="0" baseline="30000" noProof="0" dirty="0" err="1">
                <a:ln>
                  <a:noFill/>
                </a:ln>
                <a:solidFill>
                  <a:srgbClr val="FFFFFF">
                    <a:lumMod val="50000"/>
                  </a:srgbClr>
                </a:solidFill>
                <a:effectLst/>
                <a:uLnTx/>
                <a:uFillTx/>
                <a:latin typeface="HelveticaNeueLT Com 55 Roman"/>
                <a:ea typeface="+mn-ea"/>
                <a:cs typeface="+mn-cs"/>
              </a:rPr>
              <a:t>ausschliesslich</a:t>
            </a:r>
            <a:r>
              <a:rPr kumimoji="0" lang="de-DE" sz="900" b="0" i="0" u="none" strike="noStrike" kern="1200" cap="none" spc="0" normalizeH="0" baseline="30000" noProof="0" dirty="0">
                <a:ln>
                  <a:noFill/>
                </a:ln>
                <a:solidFill>
                  <a:srgbClr val="FFFFFF">
                    <a:lumMod val="50000"/>
                  </a:srgbClr>
                </a:solidFill>
                <a:effectLst/>
                <a:uLnTx/>
                <a:uFillTx/>
                <a:latin typeface="HelveticaNeueLT Com 55 Roman"/>
                <a:ea typeface="+mn-ea"/>
                <a:cs typeface="+mn-cs"/>
              </a:rPr>
              <a:t> zu Informationszwecken und stellen weder eine Anlageberatung, eine Aufforderung oder eine Kauf- oder Verkaufsempfehlung noch eine Empfehlung oder Entscheidungshilfe für eine Anlage dar. Anlageentscheidungen sollten erst nach gründlicher Lektüre der aktuellen Fassungen des Verkaufsprospekts und/oder der Prospektergänzungen, der Jahresberichte und gegebenenfalls nach Einholung einer Beratung durch einen Finanz-, Rechts- und Steuerberater hinsichtlich der Risiken und Chancen einer Anlage getroffen werden. Die genannten Dokumente können ab Veröffentlichung kostenlos bei der WIR Bank Genossenschaft bezogen werden (Telefon: 0800 947 947; ). Investitionen in Beteiligungsscheine beinhalten Risiken und sollten nur nach gründlichem Studium der zusätzlich verfügbaren Informationsdokumente betreffend Finanzinstrumente erfolgen. Diese sind auf  verfügbar. Die genannten Informationen sind nicht als Aufforderung zum Kauf von Finanzinstrumenten zu verstehen und berücksichtigen weder die finanzielle Lage noch die individuellen Bedürfnisse des einzelnen Empfängers. Die frühere Wertentwicklung sowie die früheren Ausschüttungen sind keine verlässlichen Indikatoren für zukünftige Entwicklungen respektive zukünftige Auszahlungen. Die dargestellte Performance berücksichtigt die durch Zeichnung von Anteilen entstehenden Kosten nicht, diese wirken sich negativ auf die Performance aus.</a:t>
            </a:r>
          </a:p>
        </p:txBody>
      </p:sp>
      <p:grpSp>
        <p:nvGrpSpPr>
          <p:cNvPr id="62" name="Gruppieren 61">
            <a:extLst>
              <a:ext uri="{FF2B5EF4-FFF2-40B4-BE49-F238E27FC236}">
                <a16:creationId xmlns:a16="http://schemas.microsoft.com/office/drawing/2014/main" id="{B959AAF7-53BB-4E46-BFCA-302128248524}"/>
              </a:ext>
            </a:extLst>
          </p:cNvPr>
          <p:cNvGrpSpPr/>
          <p:nvPr/>
        </p:nvGrpSpPr>
        <p:grpSpPr>
          <a:xfrm>
            <a:off x="5197931" y="822682"/>
            <a:ext cx="1964195" cy="1454190"/>
            <a:chOff x="8381785" y="618337"/>
            <a:chExt cx="1953177" cy="1446031"/>
          </a:xfrm>
          <a:solidFill>
            <a:srgbClr val="A5BB1A"/>
          </a:solidFill>
        </p:grpSpPr>
        <p:sp>
          <p:nvSpPr>
            <p:cNvPr id="63" name="Ellipse 62">
              <a:extLst>
                <a:ext uri="{FF2B5EF4-FFF2-40B4-BE49-F238E27FC236}">
                  <a16:creationId xmlns:a16="http://schemas.microsoft.com/office/drawing/2014/main" id="{FBA7B50E-5B20-4AD4-9333-76C224C5BE38}"/>
                </a:ext>
              </a:extLst>
            </p:cNvPr>
            <p:cNvSpPr/>
            <p:nvPr/>
          </p:nvSpPr>
          <p:spPr>
            <a:xfrm>
              <a:off x="8672594" y="618337"/>
              <a:ext cx="1419194" cy="1446031"/>
            </a:xfrm>
            <a:prstGeom prst="ellipse">
              <a:avLst/>
            </a:prstGeom>
            <a:solidFill>
              <a:srgbClr val="6289A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de-DE" sz="1600" b="0" i="0" u="none" strike="noStrike" kern="1200" cap="none" spc="0" normalizeH="0" baseline="0" noProof="1">
                <a:ln>
                  <a:noFill/>
                </a:ln>
                <a:solidFill>
                  <a:srgbClr val="868689"/>
                </a:solidFill>
                <a:effectLst/>
                <a:uLnTx/>
                <a:uFillTx/>
                <a:latin typeface="HelveticaNeueLT Com 55 Roman"/>
                <a:ea typeface="+mn-ea"/>
                <a:cs typeface="+mn-cs"/>
              </a:endParaRPr>
            </a:p>
          </p:txBody>
        </p:sp>
        <p:sp>
          <p:nvSpPr>
            <p:cNvPr id="64" name="Rechteck 63">
              <a:extLst>
                <a:ext uri="{FF2B5EF4-FFF2-40B4-BE49-F238E27FC236}">
                  <a16:creationId xmlns:a16="http://schemas.microsoft.com/office/drawing/2014/main" id="{E071F4B6-ECF9-451C-B84A-2BD86615E838}"/>
                </a:ext>
              </a:extLst>
            </p:cNvPr>
            <p:cNvSpPr/>
            <p:nvPr/>
          </p:nvSpPr>
          <p:spPr>
            <a:xfrm rot="20836231">
              <a:off x="8381785" y="716562"/>
              <a:ext cx="1953177" cy="56664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de-CH" sz="700" b="0" i="0" u="none" strike="noStrike" kern="1200" cap="none" spc="0" normalizeH="0" baseline="0" noProof="0" dirty="0">
                  <a:ln>
                    <a:noFill/>
                  </a:ln>
                  <a:solidFill>
                    <a:srgbClr val="FFFFFF"/>
                  </a:solidFill>
                  <a:effectLst/>
                  <a:uLnTx/>
                  <a:uFillTx/>
                  <a:latin typeface="HelveticaNeueLTPro-Roman"/>
                  <a:ea typeface="+mn-ea"/>
                  <a:cs typeface="+mn-cs"/>
                </a:rPr>
                <a:t>Für Private </a:t>
              </a: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de-CH" sz="700" b="0" i="0" u="none" strike="noStrike" kern="1200" cap="none" spc="0" normalizeH="0" baseline="0" noProof="0" dirty="0">
                  <a:ln>
                    <a:noFill/>
                  </a:ln>
                  <a:solidFill>
                    <a:srgbClr val="FFFFFF"/>
                  </a:solidFill>
                  <a:effectLst/>
                  <a:uLnTx/>
                  <a:uFillTx/>
                  <a:latin typeface="HelveticaNeueLTPro-Roman"/>
                  <a:ea typeface="+mn-ea"/>
                  <a:cs typeface="+mn-cs"/>
                </a:rPr>
                <a:t>sind </a:t>
              </a: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de-CH" sz="1000" b="1" i="0" u="none" strike="noStrike" kern="1200" cap="none" spc="0" normalizeH="0" baseline="0" noProof="0" dirty="0">
                  <a:ln>
                    <a:noFill/>
                  </a:ln>
                  <a:solidFill>
                    <a:srgbClr val="FFFFFF"/>
                  </a:solidFill>
                  <a:effectLst/>
                  <a:uLnTx/>
                  <a:uFillTx/>
                  <a:latin typeface="HelveticaNeueLTPro-Roman"/>
                  <a:ea typeface="+mn-ea"/>
                  <a:cs typeface="+mn-cs"/>
                </a:rPr>
                <a:t>Ausschüttungen </a:t>
              </a: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de-CH" sz="700" b="0" i="0" u="none" strike="noStrike" kern="1200" cap="none" spc="0" normalizeH="0" baseline="0" noProof="0" dirty="0">
                  <a:ln>
                    <a:noFill/>
                  </a:ln>
                  <a:solidFill>
                    <a:srgbClr val="FFFFFF"/>
                  </a:solidFill>
                  <a:effectLst/>
                  <a:uLnTx/>
                  <a:uFillTx/>
                  <a:latin typeface="HelveticaNeueLTPro-Roman"/>
                  <a:ea typeface="+mn-ea"/>
                  <a:cs typeface="+mn-cs"/>
                </a:rPr>
                <a:t>aus </a:t>
              </a:r>
            </a:p>
            <a:p>
              <a:pPr marL="0" marR="0" lvl="0" indent="0" algn="ctr" defTabSz="914400" rtl="0" eaLnBrk="1" fontAlgn="auto" latinLnBrk="0" hangingPunct="1">
                <a:lnSpc>
                  <a:spcPts val="1100"/>
                </a:lnSpc>
                <a:spcBef>
                  <a:spcPts val="0"/>
                </a:spcBef>
                <a:spcAft>
                  <a:spcPts val="0"/>
                </a:spcAft>
                <a:buClrTx/>
                <a:buSzTx/>
                <a:buFontTx/>
                <a:buNone/>
                <a:tabLst/>
                <a:defRPr/>
              </a:pPr>
              <a:r>
                <a:rPr kumimoji="0" lang="de-CH" sz="700" b="0" i="0" u="none" strike="noStrike" kern="1200" cap="none" spc="0" normalizeH="0" baseline="0" noProof="0" dirty="0">
                  <a:ln>
                    <a:noFill/>
                  </a:ln>
                  <a:solidFill>
                    <a:srgbClr val="FFFFFF"/>
                  </a:solidFill>
                  <a:effectLst/>
                  <a:uLnTx/>
                  <a:uFillTx/>
                  <a:latin typeface="HelveticaNeueLTPro-Roman"/>
                  <a:ea typeface="+mn-ea"/>
                  <a:cs typeface="+mn-cs"/>
                </a:rPr>
                <a:t>Kapitaleinlage-Reserven</a:t>
              </a:r>
            </a:p>
            <a:p>
              <a:pPr marL="0" marR="0" lvl="0" indent="0" algn="ctr" defTabSz="914400" rtl="0" eaLnBrk="1" fontAlgn="auto" latinLnBrk="0" hangingPunct="1">
                <a:lnSpc>
                  <a:spcPts val="1100"/>
                </a:lnSpc>
                <a:spcBef>
                  <a:spcPts val="0"/>
                </a:spcBef>
                <a:spcAft>
                  <a:spcPts val="0"/>
                </a:spcAft>
                <a:buClrTx/>
                <a:buSzTx/>
                <a:buFontTx/>
                <a:buNone/>
                <a:tabLst/>
                <a:defRPr/>
              </a:pPr>
              <a:r>
                <a:rPr kumimoji="0" lang="de-CH" sz="1000" b="1" i="0" u="none" strike="noStrike" kern="1200" cap="none" spc="0" normalizeH="0" baseline="0" noProof="0" dirty="0">
                  <a:ln>
                    <a:noFill/>
                  </a:ln>
                  <a:solidFill>
                    <a:srgbClr val="FFFFFF"/>
                  </a:solidFill>
                  <a:effectLst/>
                  <a:uLnTx/>
                  <a:uFillTx/>
                  <a:latin typeface="HelveticaNeueLTPro-Roman"/>
                  <a:ea typeface="+mn-ea"/>
                  <a:cs typeface="+mn-cs"/>
                </a:rPr>
                <a:t>steuerfrei.</a:t>
              </a:r>
              <a:endParaRPr kumimoji="0" lang="de-CH" sz="1000" b="1" i="0" u="none" strike="noStrike" kern="1200" cap="none" spc="0" normalizeH="0" baseline="0" noProof="0" dirty="0">
                <a:ln>
                  <a:noFill/>
                </a:ln>
                <a:solidFill>
                  <a:srgbClr val="FFFFFF"/>
                </a:solidFill>
                <a:effectLst/>
                <a:uLnTx/>
                <a:uFillTx/>
                <a:latin typeface="Corona LT"/>
                <a:ea typeface="+mn-ea"/>
                <a:cs typeface="+mn-cs"/>
              </a:endParaRPr>
            </a:p>
          </p:txBody>
        </p:sp>
      </p:grpSp>
      <p:graphicFrame>
        <p:nvGraphicFramePr>
          <p:cNvPr id="10" name="Tabelle 10">
            <a:extLst>
              <a:ext uri="{FF2B5EF4-FFF2-40B4-BE49-F238E27FC236}">
                <a16:creationId xmlns:a16="http://schemas.microsoft.com/office/drawing/2014/main" id="{B3B57596-368C-4268-971E-1AE141373324}"/>
              </a:ext>
            </a:extLst>
          </p:cNvPr>
          <p:cNvGraphicFramePr>
            <a:graphicFrameLocks noGrp="1"/>
          </p:cNvGraphicFramePr>
          <p:nvPr/>
        </p:nvGraphicFramePr>
        <p:xfrm>
          <a:off x="4367808" y="4149080"/>
          <a:ext cx="3333198" cy="1600200"/>
        </p:xfrm>
        <a:graphic>
          <a:graphicData uri="http://schemas.openxmlformats.org/drawingml/2006/table">
            <a:tbl>
              <a:tblPr bandRow="1">
                <a:tableStyleId>{5C22544A-7EE6-4342-B048-85BDC9FD1C3A}</a:tableStyleId>
              </a:tblPr>
              <a:tblGrid>
                <a:gridCol w="759180">
                  <a:extLst>
                    <a:ext uri="{9D8B030D-6E8A-4147-A177-3AD203B41FA5}">
                      <a16:colId xmlns:a16="http://schemas.microsoft.com/office/drawing/2014/main" val="1520296524"/>
                    </a:ext>
                  </a:extLst>
                </a:gridCol>
                <a:gridCol w="766957">
                  <a:extLst>
                    <a:ext uri="{9D8B030D-6E8A-4147-A177-3AD203B41FA5}">
                      <a16:colId xmlns:a16="http://schemas.microsoft.com/office/drawing/2014/main" val="3602715401"/>
                    </a:ext>
                  </a:extLst>
                </a:gridCol>
                <a:gridCol w="1091063">
                  <a:extLst>
                    <a:ext uri="{9D8B030D-6E8A-4147-A177-3AD203B41FA5}">
                      <a16:colId xmlns:a16="http://schemas.microsoft.com/office/drawing/2014/main" val="3056946293"/>
                    </a:ext>
                  </a:extLst>
                </a:gridCol>
                <a:gridCol w="715998">
                  <a:extLst>
                    <a:ext uri="{9D8B030D-6E8A-4147-A177-3AD203B41FA5}">
                      <a16:colId xmlns:a16="http://schemas.microsoft.com/office/drawing/2014/main" val="3225839806"/>
                    </a:ext>
                  </a:extLst>
                </a:gridCol>
              </a:tblGrid>
              <a:tr h="180228">
                <a:tc>
                  <a:txBody>
                    <a:bodyPr/>
                    <a:lstStyle/>
                    <a:p>
                      <a:pPr marL="0" indent="0">
                        <a:buNone/>
                      </a:pPr>
                      <a:r>
                        <a:rPr lang="de-CH" sz="900" dirty="0">
                          <a:solidFill>
                            <a:schemeClr val="tx1">
                              <a:lumMod val="50000"/>
                              <a:lumOff val="50000"/>
                            </a:schemeClr>
                          </a:solidFill>
                          <a:latin typeface="+mj-lt"/>
                        </a:rPr>
                        <a:t>1 Jahr</a:t>
                      </a:r>
                    </a:p>
                  </a:txBody>
                  <a:tcPr>
                    <a:lnL w="12700" cmpd="sng">
                      <a:noFill/>
                    </a:lnL>
                    <a:lnR w="12700" cmpd="sng">
                      <a:noFill/>
                    </a:lnR>
                    <a:lnT w="12700" cmpd="sng">
                      <a:noFill/>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de-CH" sz="900" dirty="0">
                          <a:solidFill>
                            <a:schemeClr val="tx1">
                              <a:lumMod val="50000"/>
                              <a:lumOff val="50000"/>
                            </a:schemeClr>
                          </a:solidFill>
                          <a:latin typeface="+mj-lt"/>
                        </a:rPr>
                        <a:t>+1,46%</a:t>
                      </a:r>
                    </a:p>
                  </a:txBody>
                  <a:tcPr>
                    <a:lnL w="12700" cmpd="sng">
                      <a:noFill/>
                    </a:lnL>
                    <a:lnR w="12700" cmpd="sng">
                      <a:noFill/>
                    </a:lnR>
                    <a:lnT w="12700" cmpd="sng">
                      <a:noFill/>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de-CH" sz="900" dirty="0">
                          <a:solidFill>
                            <a:schemeClr val="tx1">
                              <a:lumMod val="50000"/>
                              <a:lumOff val="50000"/>
                            </a:schemeClr>
                          </a:solidFill>
                          <a:latin typeface="+mj-lt"/>
                        </a:rPr>
                        <a:t>Kurs 30.09.2023</a:t>
                      </a:r>
                    </a:p>
                  </a:txBody>
                  <a:tcPr>
                    <a:lnL w="12700" cmpd="sng">
                      <a:noFill/>
                    </a:lnL>
                    <a:lnR w="12700" cmpd="sng">
                      <a:noFill/>
                    </a:lnR>
                    <a:lnT w="12700" cmpd="sng">
                      <a:noFill/>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r>
                        <a:rPr lang="de-CH" sz="900" dirty="0">
                          <a:solidFill>
                            <a:schemeClr val="tx1">
                              <a:lumMod val="50000"/>
                              <a:lumOff val="50000"/>
                            </a:schemeClr>
                          </a:solidFill>
                          <a:latin typeface="+mj-lt"/>
                        </a:rPr>
                        <a:t>CHF 477</a:t>
                      </a:r>
                    </a:p>
                  </a:txBody>
                  <a:tcPr>
                    <a:lnL w="12700" cmpd="sng">
                      <a:noFill/>
                    </a:lnL>
                    <a:lnR w="12700" cmpd="sng">
                      <a:noFill/>
                    </a:lnR>
                    <a:lnT w="12700" cmpd="sng">
                      <a:noFill/>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2085176"/>
                  </a:ext>
                </a:extLst>
              </a:tr>
              <a:tr h="180228">
                <a:tc>
                  <a:txBody>
                    <a:bodyPr/>
                    <a:lstStyle/>
                    <a:p>
                      <a:r>
                        <a:rPr lang="de-CH" sz="900">
                          <a:solidFill>
                            <a:schemeClr val="tx1">
                              <a:lumMod val="50000"/>
                              <a:lumOff val="50000"/>
                            </a:schemeClr>
                          </a:solidFill>
                          <a:latin typeface="+mj-lt"/>
                        </a:rPr>
                        <a:t>3 Jahre</a:t>
                      </a: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de-CH" sz="900" dirty="0">
                          <a:solidFill>
                            <a:schemeClr val="tx1">
                              <a:lumMod val="50000"/>
                              <a:lumOff val="50000"/>
                            </a:schemeClr>
                          </a:solidFill>
                          <a:latin typeface="+mj-lt"/>
                        </a:rPr>
                        <a:t>+14,35%</a:t>
                      </a: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de-CH" sz="900" kern="1200" dirty="0">
                          <a:solidFill>
                            <a:schemeClr val="tx1">
                              <a:lumMod val="50000"/>
                              <a:lumOff val="50000"/>
                            </a:schemeClr>
                          </a:solidFill>
                          <a:latin typeface="+mj-lt"/>
                          <a:ea typeface="+mn-ea"/>
                          <a:cs typeface="+mn-cs"/>
                        </a:rPr>
                        <a:t>Kurs 30.09.2021</a:t>
                      </a: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r>
                        <a:rPr lang="de-CH" sz="900" dirty="0">
                          <a:solidFill>
                            <a:schemeClr val="tx1">
                              <a:lumMod val="50000"/>
                              <a:lumOff val="50000"/>
                            </a:schemeClr>
                          </a:solidFill>
                          <a:latin typeface="+mj-lt"/>
                        </a:rPr>
                        <a:t>CHF 425</a:t>
                      </a: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3680537"/>
                  </a:ext>
                </a:extLst>
              </a:tr>
              <a:tr h="180228">
                <a:tc>
                  <a:txBody>
                    <a:bodyPr/>
                    <a:lstStyle/>
                    <a:p>
                      <a:r>
                        <a:rPr lang="de-CH" sz="900">
                          <a:solidFill>
                            <a:schemeClr val="tx1">
                              <a:lumMod val="50000"/>
                              <a:lumOff val="50000"/>
                            </a:schemeClr>
                          </a:solidFill>
                          <a:latin typeface="+mj-lt"/>
                        </a:rPr>
                        <a:t>5 Jahre</a:t>
                      </a: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de-CH" sz="900" dirty="0">
                          <a:solidFill>
                            <a:schemeClr val="tx1">
                              <a:lumMod val="50000"/>
                              <a:lumOff val="50000"/>
                            </a:schemeClr>
                          </a:solidFill>
                          <a:latin typeface="+mj-lt"/>
                        </a:rPr>
                        <a:t>+26,34%</a:t>
                      </a: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de-CH" sz="900" dirty="0">
                          <a:solidFill>
                            <a:schemeClr val="tx1">
                              <a:lumMod val="50000"/>
                              <a:lumOff val="50000"/>
                            </a:schemeClr>
                          </a:solidFill>
                          <a:latin typeface="+mj-lt"/>
                        </a:rPr>
                        <a:t>Kurs </a:t>
                      </a:r>
                      <a:r>
                        <a:rPr lang="de-CH" sz="900" kern="1200" dirty="0">
                          <a:solidFill>
                            <a:schemeClr val="tx1">
                              <a:lumMod val="50000"/>
                              <a:lumOff val="50000"/>
                            </a:schemeClr>
                          </a:solidFill>
                          <a:latin typeface="+mj-lt"/>
                          <a:ea typeface="+mn-ea"/>
                          <a:cs typeface="+mn-cs"/>
                        </a:rPr>
                        <a:t>30.09.2016</a:t>
                      </a: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r>
                        <a:rPr lang="de-CH" sz="900" dirty="0">
                          <a:solidFill>
                            <a:schemeClr val="tx1">
                              <a:lumMod val="50000"/>
                              <a:lumOff val="50000"/>
                            </a:schemeClr>
                          </a:solidFill>
                          <a:latin typeface="+mj-lt"/>
                        </a:rPr>
                        <a:t>CHF 372</a:t>
                      </a: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9851135"/>
                  </a:ext>
                </a:extLst>
              </a:tr>
              <a:tr h="180228">
                <a:tc>
                  <a:txBody>
                    <a:bodyPr/>
                    <a:lstStyle/>
                    <a:p>
                      <a:r>
                        <a:rPr lang="de-CH" sz="900">
                          <a:solidFill>
                            <a:schemeClr val="tx1">
                              <a:lumMod val="50000"/>
                              <a:lumOff val="50000"/>
                            </a:schemeClr>
                          </a:solidFill>
                          <a:latin typeface="+mj-lt"/>
                        </a:rPr>
                        <a:t>10 Jahre</a:t>
                      </a: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de-CH" sz="900" dirty="0">
                          <a:solidFill>
                            <a:schemeClr val="tx1">
                              <a:lumMod val="50000"/>
                              <a:lumOff val="50000"/>
                            </a:schemeClr>
                          </a:solidFill>
                          <a:latin typeface="+mj-lt"/>
                        </a:rPr>
                        <a:t>+6.82%</a:t>
                      </a: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de-CH" sz="900" dirty="0">
                          <a:solidFill>
                            <a:schemeClr val="tx1">
                              <a:lumMod val="50000"/>
                              <a:lumOff val="50000"/>
                            </a:schemeClr>
                          </a:solidFill>
                          <a:latin typeface="+mj-lt"/>
                        </a:rPr>
                        <a:t>Kurs </a:t>
                      </a:r>
                      <a:r>
                        <a:rPr lang="de-CH" sz="900" kern="1200" dirty="0">
                          <a:solidFill>
                            <a:schemeClr val="tx1">
                              <a:lumMod val="50000"/>
                              <a:lumOff val="50000"/>
                            </a:schemeClr>
                          </a:solidFill>
                          <a:latin typeface="+mj-lt"/>
                          <a:ea typeface="+mn-ea"/>
                          <a:cs typeface="+mn-cs"/>
                        </a:rPr>
                        <a:t>30.09.2014</a:t>
                      </a: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r>
                        <a:rPr lang="de-CH" sz="900" dirty="0">
                          <a:solidFill>
                            <a:schemeClr val="tx1">
                              <a:lumMod val="50000"/>
                              <a:lumOff val="50000"/>
                            </a:schemeClr>
                          </a:solidFill>
                          <a:latin typeface="+mj-lt"/>
                        </a:rPr>
                        <a:t>CHF 440</a:t>
                      </a: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8797735"/>
                  </a:ext>
                </a:extLst>
              </a:tr>
              <a:tr h="180228">
                <a:tc>
                  <a:txBody>
                    <a:bodyPr/>
                    <a:lstStyle/>
                    <a:p>
                      <a:endParaRPr lang="de-CH" sz="900">
                        <a:solidFill>
                          <a:schemeClr val="tx1">
                            <a:lumMod val="50000"/>
                            <a:lumOff val="50000"/>
                          </a:schemeClr>
                        </a:solidFill>
                        <a:latin typeface="+mj-lt"/>
                      </a:endParaRP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endParaRPr lang="de-CH" sz="900">
                        <a:solidFill>
                          <a:schemeClr val="tx1">
                            <a:lumMod val="50000"/>
                            <a:lumOff val="50000"/>
                          </a:schemeClr>
                        </a:solidFill>
                        <a:latin typeface="+mj-lt"/>
                      </a:endParaRP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endParaRPr lang="de-CH" sz="900">
                        <a:solidFill>
                          <a:schemeClr val="tx1">
                            <a:lumMod val="50000"/>
                            <a:lumOff val="50000"/>
                          </a:schemeClr>
                        </a:solidFill>
                        <a:latin typeface="+mj-lt"/>
                      </a:endParaRP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de-CH" sz="900" dirty="0">
                        <a:solidFill>
                          <a:schemeClr val="tx1">
                            <a:lumMod val="50000"/>
                            <a:lumOff val="50000"/>
                          </a:schemeClr>
                        </a:solidFill>
                        <a:latin typeface="+mj-lt"/>
                      </a:endParaRP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9005667"/>
                  </a:ext>
                </a:extLst>
              </a:tr>
              <a:tr h="180228">
                <a:tc gridSpan="2">
                  <a:txBody>
                    <a:bodyPr/>
                    <a:lstStyle/>
                    <a:p>
                      <a:r>
                        <a:rPr lang="de-CH" sz="900">
                          <a:solidFill>
                            <a:schemeClr val="tx1">
                              <a:lumMod val="50000"/>
                              <a:lumOff val="50000"/>
                            </a:schemeClr>
                          </a:solidFill>
                          <a:latin typeface="+mj-lt"/>
                        </a:rPr>
                        <a:t>Höchster Wert</a:t>
                      </a: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r"/>
                      <a:endParaRPr lang="de-CH" sz="900">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de-CH" sz="900" dirty="0">
                          <a:solidFill>
                            <a:schemeClr val="tx1">
                              <a:lumMod val="50000"/>
                              <a:lumOff val="50000"/>
                            </a:schemeClr>
                          </a:solidFill>
                          <a:latin typeface="+mj-lt"/>
                        </a:rPr>
                        <a:t>Kurs 17.05.2024</a:t>
                      </a: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r>
                        <a:rPr lang="de-CH" sz="900" dirty="0">
                          <a:solidFill>
                            <a:schemeClr val="tx1">
                              <a:lumMod val="50000"/>
                              <a:lumOff val="50000"/>
                            </a:schemeClr>
                          </a:solidFill>
                          <a:latin typeface="+mj-lt"/>
                        </a:rPr>
                        <a:t>CHF 492</a:t>
                      </a: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9004210"/>
                  </a:ext>
                </a:extLst>
              </a:tr>
              <a:tr h="180228">
                <a:tc gridSpan="2">
                  <a:txBody>
                    <a:bodyPr/>
                    <a:lstStyle/>
                    <a:p>
                      <a:r>
                        <a:rPr lang="de-CH" sz="900">
                          <a:solidFill>
                            <a:schemeClr val="tx1">
                              <a:lumMod val="50000"/>
                              <a:lumOff val="50000"/>
                            </a:schemeClr>
                          </a:solidFill>
                          <a:latin typeface="+mj-lt"/>
                        </a:rPr>
                        <a:t>Tiefster Wert</a:t>
                      </a:r>
                    </a:p>
                  </a:txBody>
                  <a:tcPr>
                    <a:lnL w="12700" cmpd="sng">
                      <a:noFill/>
                    </a:lnL>
                    <a:lnR w="12700" cmpd="sng">
                      <a:noFill/>
                    </a:lnR>
                    <a:lnT w="12700" cap="flat" cmpd="sng" algn="ctr">
                      <a:solidFill>
                        <a:srgbClr val="6289A2"/>
                      </a:solidFill>
                      <a:prstDash val="sysDot"/>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de-CH"/>
                    </a:p>
                  </a:txBody>
                  <a:tcPr/>
                </a:tc>
                <a:tc>
                  <a:txBody>
                    <a:bodyPr/>
                    <a:lstStyle/>
                    <a:p>
                      <a:pPr algn="r"/>
                      <a:r>
                        <a:rPr lang="de-CH" sz="900" dirty="0">
                          <a:solidFill>
                            <a:schemeClr val="tx1">
                              <a:lumMod val="50000"/>
                              <a:lumOff val="50000"/>
                            </a:schemeClr>
                          </a:solidFill>
                          <a:latin typeface="+mj-lt"/>
                        </a:rPr>
                        <a:t>Kurs 31.12.2019</a:t>
                      </a:r>
                    </a:p>
                  </a:txBody>
                  <a:tcPr>
                    <a:lnL w="12700" cmpd="sng">
                      <a:noFill/>
                    </a:lnL>
                    <a:lnR w="12700" cmpd="sng">
                      <a:noFill/>
                    </a:lnR>
                    <a:lnT w="12700" cap="flat" cmpd="sng" algn="ctr">
                      <a:solidFill>
                        <a:srgbClr val="6289A2"/>
                      </a:solidFill>
                      <a:prstDash val="sysDot"/>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de-CH" sz="900" dirty="0">
                          <a:solidFill>
                            <a:schemeClr val="tx1">
                              <a:lumMod val="50000"/>
                              <a:lumOff val="50000"/>
                            </a:schemeClr>
                          </a:solidFill>
                          <a:latin typeface="+mj-lt"/>
                        </a:rPr>
                        <a:t>CHF 368</a:t>
                      </a:r>
                    </a:p>
                  </a:txBody>
                  <a:tcPr>
                    <a:lnL w="12700" cmpd="sng">
                      <a:noFill/>
                    </a:lnL>
                    <a:lnR w="12700" cmpd="sng">
                      <a:noFill/>
                    </a:lnR>
                    <a:lnT w="12700" cap="flat" cmpd="sng" algn="ctr">
                      <a:solidFill>
                        <a:srgbClr val="6289A2"/>
                      </a:solidFill>
                      <a:prstDash val="sysDot"/>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13354395"/>
                  </a:ext>
                </a:extLst>
              </a:tr>
            </a:tbl>
          </a:graphicData>
        </a:graphic>
      </p:graphicFrame>
      <p:graphicFrame>
        <p:nvGraphicFramePr>
          <p:cNvPr id="42" name="Tabelle 10">
            <a:extLst>
              <a:ext uri="{FF2B5EF4-FFF2-40B4-BE49-F238E27FC236}">
                <a16:creationId xmlns:a16="http://schemas.microsoft.com/office/drawing/2014/main" id="{F6B859DB-D67F-47CA-BF0D-B06257B921D7}"/>
              </a:ext>
            </a:extLst>
          </p:cNvPr>
          <p:cNvGraphicFramePr>
            <a:graphicFrameLocks noGrp="1"/>
          </p:cNvGraphicFramePr>
          <p:nvPr/>
        </p:nvGraphicFramePr>
        <p:xfrm>
          <a:off x="8267660" y="4123350"/>
          <a:ext cx="3310152" cy="1737360"/>
        </p:xfrm>
        <a:graphic>
          <a:graphicData uri="http://schemas.openxmlformats.org/drawingml/2006/table">
            <a:tbl>
              <a:tblPr bandRow="1">
                <a:tableStyleId>{5C22544A-7EE6-4342-B048-85BDC9FD1C3A}</a:tableStyleId>
              </a:tblPr>
              <a:tblGrid>
                <a:gridCol w="498552">
                  <a:extLst>
                    <a:ext uri="{9D8B030D-6E8A-4147-A177-3AD203B41FA5}">
                      <a16:colId xmlns:a16="http://schemas.microsoft.com/office/drawing/2014/main" val="1520296524"/>
                    </a:ext>
                  </a:extLst>
                </a:gridCol>
                <a:gridCol w="947346">
                  <a:extLst>
                    <a:ext uri="{9D8B030D-6E8A-4147-A177-3AD203B41FA5}">
                      <a16:colId xmlns:a16="http://schemas.microsoft.com/office/drawing/2014/main" val="3602715401"/>
                    </a:ext>
                  </a:extLst>
                </a:gridCol>
                <a:gridCol w="437236">
                  <a:extLst>
                    <a:ext uri="{9D8B030D-6E8A-4147-A177-3AD203B41FA5}">
                      <a16:colId xmlns:a16="http://schemas.microsoft.com/office/drawing/2014/main" val="96670232"/>
                    </a:ext>
                  </a:extLst>
                </a:gridCol>
                <a:gridCol w="650156">
                  <a:extLst>
                    <a:ext uri="{9D8B030D-6E8A-4147-A177-3AD203B41FA5}">
                      <a16:colId xmlns:a16="http://schemas.microsoft.com/office/drawing/2014/main" val="3056946293"/>
                    </a:ext>
                  </a:extLst>
                </a:gridCol>
                <a:gridCol w="776862">
                  <a:extLst>
                    <a:ext uri="{9D8B030D-6E8A-4147-A177-3AD203B41FA5}">
                      <a16:colId xmlns:a16="http://schemas.microsoft.com/office/drawing/2014/main" val="3225839806"/>
                    </a:ext>
                  </a:extLst>
                </a:gridCol>
              </a:tblGrid>
              <a:tr h="180228">
                <a:tc>
                  <a:txBody>
                    <a:bodyPr/>
                    <a:lstStyle/>
                    <a:p>
                      <a:pPr marL="0" indent="0">
                        <a:buNone/>
                      </a:pPr>
                      <a:r>
                        <a:rPr lang="de-CH" sz="900" b="1">
                          <a:solidFill>
                            <a:schemeClr val="tx1">
                              <a:lumMod val="50000"/>
                              <a:lumOff val="50000"/>
                            </a:schemeClr>
                          </a:solidFill>
                          <a:latin typeface="+mj-lt"/>
                        </a:rPr>
                        <a:t>Jahr</a:t>
                      </a:r>
                    </a:p>
                  </a:txBody>
                  <a:tcPr>
                    <a:lnL w="12700" cmpd="sng">
                      <a:noFill/>
                    </a:lnL>
                    <a:lnR w="12700" cmpd="sng">
                      <a:noFill/>
                    </a:lnR>
                    <a:lnT w="12700" cmpd="sng">
                      <a:noFill/>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de-CH" sz="900" b="1">
                          <a:solidFill>
                            <a:schemeClr val="tx1">
                              <a:lumMod val="50000"/>
                              <a:lumOff val="50000"/>
                            </a:schemeClr>
                          </a:solidFill>
                          <a:latin typeface="+mj-lt"/>
                        </a:rPr>
                        <a:t>Betrag</a:t>
                      </a:r>
                    </a:p>
                  </a:txBody>
                  <a:tcPr>
                    <a:lnL w="12700" cmpd="sng">
                      <a:noFill/>
                    </a:lnL>
                    <a:lnR w="12700" cmpd="sng">
                      <a:noFill/>
                    </a:lnR>
                    <a:lnT w="12700" cmpd="sng">
                      <a:noFill/>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endParaRPr lang="de-CH" sz="900" b="1">
                        <a:solidFill>
                          <a:schemeClr val="tx1">
                            <a:lumMod val="50000"/>
                            <a:lumOff val="50000"/>
                          </a:schemeClr>
                        </a:solidFill>
                        <a:latin typeface="+mj-lt"/>
                      </a:endParaRPr>
                    </a:p>
                  </a:txBody>
                  <a:tcPr>
                    <a:lnL w="12700" cmpd="sng">
                      <a:noFill/>
                    </a:lnL>
                    <a:lnR w="12700" cmpd="sng">
                      <a:noFill/>
                    </a:lnR>
                    <a:lnT w="12700" cmpd="sng">
                      <a:noFill/>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r>
                        <a:rPr lang="de-CH" sz="900" b="1">
                          <a:solidFill>
                            <a:schemeClr val="tx1">
                              <a:lumMod val="50000"/>
                              <a:lumOff val="50000"/>
                            </a:schemeClr>
                          </a:solidFill>
                          <a:latin typeface="+mj-lt"/>
                        </a:rPr>
                        <a:t>Jahr</a:t>
                      </a:r>
                    </a:p>
                    <a:p>
                      <a:endParaRPr lang="de-CH" sz="900" b="1">
                        <a:solidFill>
                          <a:schemeClr val="tx1">
                            <a:lumMod val="50000"/>
                            <a:lumOff val="50000"/>
                          </a:schemeClr>
                        </a:solidFill>
                        <a:latin typeface="+mj-lt"/>
                      </a:endParaRPr>
                    </a:p>
                  </a:txBody>
                  <a:tcPr>
                    <a:lnL w="12700" cmpd="sng">
                      <a:noFill/>
                    </a:lnL>
                    <a:lnR w="12700" cmpd="sng">
                      <a:noFill/>
                    </a:lnR>
                    <a:lnT w="12700" cmpd="sng">
                      <a:noFill/>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de-CH" sz="900" b="1">
                          <a:solidFill>
                            <a:schemeClr val="tx1">
                              <a:lumMod val="50000"/>
                              <a:lumOff val="50000"/>
                            </a:schemeClr>
                          </a:solidFill>
                          <a:latin typeface="+mj-lt"/>
                        </a:rPr>
                        <a:t>Betrag</a:t>
                      </a:r>
                    </a:p>
                  </a:txBody>
                  <a:tcPr>
                    <a:lnL w="12700" cmpd="sng">
                      <a:noFill/>
                    </a:lnL>
                    <a:lnR w="12700" cmpd="sng">
                      <a:noFill/>
                    </a:lnR>
                    <a:lnT w="12700" cmpd="sng">
                      <a:noFill/>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2085176"/>
                  </a:ext>
                </a:extLst>
              </a:tr>
              <a:tr h="180228">
                <a:tc>
                  <a:txBody>
                    <a:bodyPr/>
                    <a:lstStyle/>
                    <a:p>
                      <a:r>
                        <a:rPr lang="de-CH" sz="900" dirty="0">
                          <a:solidFill>
                            <a:schemeClr val="tx1">
                              <a:lumMod val="50000"/>
                              <a:lumOff val="50000"/>
                            </a:schemeClr>
                          </a:solidFill>
                          <a:latin typeface="+mj-lt"/>
                        </a:rPr>
                        <a:t>2014</a:t>
                      </a: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de-CH" sz="900" kern="1200">
                          <a:solidFill>
                            <a:schemeClr val="tx1">
                              <a:lumMod val="50000"/>
                              <a:lumOff val="50000"/>
                            </a:schemeClr>
                          </a:solidFill>
                          <a:latin typeface="+mj-lt"/>
                          <a:ea typeface="+mn-ea"/>
                          <a:cs typeface="+mn-cs"/>
                        </a:rPr>
                        <a:t>CHF 9.75</a:t>
                      </a: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endParaRPr lang="de-CH" sz="900">
                        <a:solidFill>
                          <a:schemeClr val="tx1">
                            <a:lumMod val="50000"/>
                            <a:lumOff val="50000"/>
                          </a:schemeClr>
                        </a:solidFill>
                        <a:latin typeface="+mj-lt"/>
                      </a:endParaRP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r>
                        <a:rPr lang="de-CH" sz="900" dirty="0">
                          <a:solidFill>
                            <a:schemeClr val="tx1">
                              <a:lumMod val="50000"/>
                              <a:lumOff val="50000"/>
                            </a:schemeClr>
                          </a:solidFill>
                          <a:latin typeface="+mj-lt"/>
                        </a:rPr>
                        <a:t>2019</a:t>
                      </a: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de-CH" sz="900">
                          <a:solidFill>
                            <a:schemeClr val="tx1">
                              <a:lumMod val="50000"/>
                              <a:lumOff val="50000"/>
                            </a:schemeClr>
                          </a:solidFill>
                          <a:latin typeface="+mj-lt"/>
                        </a:rPr>
                        <a:t>CHF 10.25</a:t>
                      </a: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3680537"/>
                  </a:ext>
                </a:extLst>
              </a:tr>
              <a:tr h="180228">
                <a:tc>
                  <a:txBody>
                    <a:bodyPr/>
                    <a:lstStyle/>
                    <a:p>
                      <a:r>
                        <a:rPr lang="de-CH" sz="900" dirty="0">
                          <a:solidFill>
                            <a:schemeClr val="tx1">
                              <a:lumMod val="50000"/>
                              <a:lumOff val="50000"/>
                            </a:schemeClr>
                          </a:solidFill>
                          <a:latin typeface="+mj-lt"/>
                        </a:rPr>
                        <a:t>2015</a:t>
                      </a: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de-CH" sz="900" kern="1200" dirty="0">
                          <a:solidFill>
                            <a:schemeClr val="tx1">
                              <a:lumMod val="50000"/>
                              <a:lumOff val="50000"/>
                            </a:schemeClr>
                          </a:solidFill>
                          <a:latin typeface="+mj-lt"/>
                          <a:ea typeface="+mn-ea"/>
                          <a:cs typeface="+mn-cs"/>
                        </a:rPr>
                        <a:t>CHF 10.00</a:t>
                      </a: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endParaRPr lang="de-CH" sz="900">
                        <a:solidFill>
                          <a:schemeClr val="tx1">
                            <a:lumMod val="50000"/>
                            <a:lumOff val="50000"/>
                          </a:schemeClr>
                        </a:solidFill>
                        <a:latin typeface="+mj-lt"/>
                      </a:endParaRP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r>
                        <a:rPr lang="de-CH" sz="900" dirty="0">
                          <a:solidFill>
                            <a:schemeClr val="tx1">
                              <a:lumMod val="50000"/>
                              <a:lumOff val="50000"/>
                            </a:schemeClr>
                          </a:solidFill>
                          <a:latin typeface="+mj-lt"/>
                        </a:rPr>
                        <a:t>2020</a:t>
                      </a: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de-CH" sz="900">
                          <a:solidFill>
                            <a:schemeClr val="tx1">
                              <a:lumMod val="50000"/>
                              <a:lumOff val="50000"/>
                            </a:schemeClr>
                          </a:solidFill>
                          <a:latin typeface="+mj-lt"/>
                        </a:rPr>
                        <a:t>CHF 10.25</a:t>
                      </a: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9851135"/>
                  </a:ext>
                </a:extLst>
              </a:tr>
              <a:tr h="180228">
                <a:tc>
                  <a:txBody>
                    <a:bodyPr/>
                    <a:lstStyle/>
                    <a:p>
                      <a:r>
                        <a:rPr lang="de-CH" sz="900">
                          <a:solidFill>
                            <a:schemeClr val="tx1">
                              <a:lumMod val="50000"/>
                              <a:lumOff val="50000"/>
                            </a:schemeClr>
                          </a:solidFill>
                          <a:latin typeface="+mj-lt"/>
                        </a:rPr>
                        <a:t>2016</a:t>
                      </a: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de-CH" sz="900" dirty="0">
                          <a:solidFill>
                            <a:schemeClr val="tx1">
                              <a:lumMod val="50000"/>
                              <a:lumOff val="50000"/>
                            </a:schemeClr>
                          </a:solidFill>
                          <a:latin typeface="+mj-lt"/>
                        </a:rPr>
                        <a:t>CHF 10.00</a:t>
                      </a: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endParaRPr lang="de-CH" sz="900">
                        <a:solidFill>
                          <a:schemeClr val="tx1">
                            <a:lumMod val="50000"/>
                            <a:lumOff val="50000"/>
                          </a:schemeClr>
                        </a:solidFill>
                        <a:latin typeface="+mj-lt"/>
                      </a:endParaRP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r>
                        <a:rPr lang="de-CH" sz="900">
                          <a:solidFill>
                            <a:schemeClr val="tx1">
                              <a:lumMod val="50000"/>
                              <a:lumOff val="50000"/>
                            </a:schemeClr>
                          </a:solidFill>
                          <a:latin typeface="+mj-lt"/>
                        </a:rPr>
                        <a:t>2021</a:t>
                      </a: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de-CH" sz="900" dirty="0">
                          <a:solidFill>
                            <a:schemeClr val="tx1">
                              <a:lumMod val="50000"/>
                              <a:lumOff val="50000"/>
                            </a:schemeClr>
                          </a:solidFill>
                          <a:latin typeface="+mj-lt"/>
                        </a:rPr>
                        <a:t>CHF 10.75</a:t>
                      </a: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8797735"/>
                  </a:ext>
                </a:extLst>
              </a:tr>
              <a:tr h="180228">
                <a:tc>
                  <a:txBody>
                    <a:bodyPr/>
                    <a:lstStyle/>
                    <a:p>
                      <a:r>
                        <a:rPr lang="de-CH" sz="900">
                          <a:solidFill>
                            <a:schemeClr val="tx1">
                              <a:lumMod val="50000"/>
                              <a:lumOff val="50000"/>
                            </a:schemeClr>
                          </a:solidFill>
                          <a:latin typeface="+mj-lt"/>
                        </a:rPr>
                        <a:t>2017</a:t>
                      </a: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de-CH" sz="900" dirty="0">
                          <a:solidFill>
                            <a:schemeClr val="tx1">
                              <a:lumMod val="50000"/>
                              <a:lumOff val="50000"/>
                            </a:schemeClr>
                          </a:solidFill>
                          <a:latin typeface="+mj-lt"/>
                        </a:rPr>
                        <a:t>CHF 10.25</a:t>
                      </a: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endParaRPr lang="de-CH" sz="900">
                        <a:solidFill>
                          <a:schemeClr val="tx1">
                            <a:lumMod val="50000"/>
                            <a:lumOff val="50000"/>
                          </a:schemeClr>
                        </a:solidFill>
                        <a:latin typeface="+mj-lt"/>
                      </a:endParaRP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lvl="0">
                        <a:buNone/>
                      </a:pPr>
                      <a:r>
                        <a:rPr lang="de-CH" sz="900">
                          <a:solidFill>
                            <a:schemeClr val="tx1">
                              <a:lumMod val="50000"/>
                              <a:lumOff val="50000"/>
                            </a:schemeClr>
                          </a:solidFill>
                          <a:latin typeface="+mj-lt"/>
                        </a:rPr>
                        <a:t>2022</a:t>
                      </a: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lvl="0" algn="r">
                        <a:buNone/>
                      </a:pPr>
                      <a:r>
                        <a:rPr lang="de-CH" sz="900" dirty="0">
                          <a:solidFill>
                            <a:schemeClr val="tx1">
                              <a:lumMod val="50000"/>
                              <a:lumOff val="50000"/>
                            </a:schemeClr>
                          </a:solidFill>
                          <a:latin typeface="+mj-lt"/>
                        </a:rPr>
                        <a:t>CHF 10.75</a:t>
                      </a: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9005667"/>
                  </a:ext>
                </a:extLst>
              </a:tr>
              <a:tr h="180228">
                <a:tc>
                  <a:txBody>
                    <a:bodyPr/>
                    <a:lstStyle/>
                    <a:p>
                      <a:r>
                        <a:rPr lang="de-CH" sz="900" dirty="0">
                          <a:solidFill>
                            <a:schemeClr val="tx1">
                              <a:lumMod val="50000"/>
                              <a:lumOff val="50000"/>
                            </a:schemeClr>
                          </a:solidFill>
                          <a:latin typeface="+mj-lt"/>
                        </a:rPr>
                        <a:t>2018</a:t>
                      </a: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de-CH" sz="900" dirty="0">
                          <a:solidFill>
                            <a:schemeClr val="tx1">
                              <a:lumMod val="50000"/>
                              <a:lumOff val="50000"/>
                            </a:schemeClr>
                          </a:solidFill>
                          <a:latin typeface="+mj-lt"/>
                        </a:rPr>
                        <a:t>CHF 10.25</a:t>
                      </a: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endParaRPr lang="de-CH" sz="900" kern="1200">
                        <a:solidFill>
                          <a:schemeClr val="tx1">
                            <a:lumMod val="50000"/>
                            <a:lumOff val="50000"/>
                          </a:schemeClr>
                        </a:solidFill>
                        <a:latin typeface="+mj-lt"/>
                        <a:ea typeface="+mn-ea"/>
                        <a:cs typeface="+mn-cs"/>
                      </a:endParaRP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lvl="0">
                        <a:buNone/>
                      </a:pPr>
                      <a:r>
                        <a:rPr lang="de-CH" sz="900" dirty="0">
                          <a:solidFill>
                            <a:schemeClr val="tx1">
                              <a:lumMod val="50000"/>
                              <a:lumOff val="50000"/>
                            </a:schemeClr>
                          </a:solidFill>
                          <a:latin typeface="+mj-lt"/>
                        </a:rPr>
                        <a:t>2023</a:t>
                      </a: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lvl="0" algn="r">
                        <a:buNone/>
                      </a:pPr>
                      <a:r>
                        <a:rPr lang="de-CH" sz="900" kern="1200" dirty="0">
                          <a:solidFill>
                            <a:schemeClr val="tx1">
                              <a:lumMod val="50000"/>
                              <a:lumOff val="50000"/>
                            </a:schemeClr>
                          </a:solidFill>
                          <a:latin typeface="+mj-lt"/>
                          <a:ea typeface="+mn-ea"/>
                          <a:cs typeface="+mn-cs"/>
                        </a:rPr>
                        <a:t>CHF 10.75</a:t>
                      </a: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solidFill>
                        <a:srgbClr val="6289A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9004210"/>
                  </a:ext>
                </a:extLst>
              </a:tr>
              <a:tr h="180228">
                <a:tc>
                  <a:txBody>
                    <a:bodyPr/>
                    <a:lstStyle/>
                    <a:p>
                      <a:endParaRPr lang="de-CH" sz="900">
                        <a:solidFill>
                          <a:schemeClr val="tx1">
                            <a:lumMod val="50000"/>
                            <a:lumOff val="50000"/>
                          </a:schemeClr>
                        </a:solidFill>
                        <a:latin typeface="+mj-lt"/>
                      </a:endParaRP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endParaRPr lang="de-CH" sz="900">
                        <a:solidFill>
                          <a:schemeClr val="tx1">
                            <a:lumMod val="50000"/>
                            <a:lumOff val="50000"/>
                          </a:schemeClr>
                        </a:solidFill>
                        <a:latin typeface="+mj-lt"/>
                      </a:endParaRP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endParaRPr lang="de-CH" sz="900" kern="1200">
                        <a:solidFill>
                          <a:schemeClr val="tx1">
                            <a:lumMod val="50000"/>
                            <a:lumOff val="50000"/>
                          </a:schemeClr>
                        </a:solidFill>
                        <a:latin typeface="+mj-lt"/>
                        <a:ea typeface="+mn-ea"/>
                        <a:cs typeface="+mn-cs"/>
                      </a:endParaRP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de-CH" sz="900">
                        <a:solidFill>
                          <a:schemeClr val="tx1">
                            <a:lumMod val="50000"/>
                            <a:lumOff val="50000"/>
                          </a:schemeClr>
                        </a:solidFill>
                        <a:latin typeface="+mj-lt"/>
                      </a:endParaRP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1038917" rtl="0" eaLnBrk="1" fontAlgn="auto" latinLnBrk="0" hangingPunct="1">
                        <a:lnSpc>
                          <a:spcPct val="100000"/>
                        </a:lnSpc>
                        <a:spcBef>
                          <a:spcPts val="0"/>
                        </a:spcBef>
                        <a:spcAft>
                          <a:spcPts val="0"/>
                        </a:spcAft>
                        <a:buClrTx/>
                        <a:buSzTx/>
                        <a:buFontTx/>
                        <a:buNone/>
                        <a:tabLst/>
                        <a:defRPr/>
                      </a:pPr>
                      <a:endParaRPr lang="de-CH" sz="900" dirty="0">
                        <a:solidFill>
                          <a:schemeClr val="tx1">
                            <a:lumMod val="50000"/>
                            <a:lumOff val="50000"/>
                          </a:schemeClr>
                        </a:solidFill>
                        <a:latin typeface="+mj-lt"/>
                      </a:endParaRPr>
                    </a:p>
                  </a:txBody>
                  <a:tcPr>
                    <a:lnL w="12700" cmpd="sng">
                      <a:noFill/>
                    </a:lnL>
                    <a:lnR w="12700" cmpd="sng">
                      <a:noFill/>
                    </a:lnR>
                    <a:lnT w="12700" cap="flat" cmpd="sng" algn="ctr">
                      <a:solidFill>
                        <a:srgbClr val="6289A2"/>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3354395"/>
                  </a:ext>
                </a:extLst>
              </a:tr>
            </a:tbl>
          </a:graphicData>
        </a:graphic>
      </p:graphicFrame>
      <p:cxnSp>
        <p:nvCxnSpPr>
          <p:cNvPr id="12" name="Gerader Verbinder 11">
            <a:extLst>
              <a:ext uri="{FF2B5EF4-FFF2-40B4-BE49-F238E27FC236}">
                <a16:creationId xmlns:a16="http://schemas.microsoft.com/office/drawing/2014/main" id="{71A42244-B750-4B73-9285-2C2FA7073018}"/>
              </a:ext>
            </a:extLst>
          </p:cNvPr>
          <p:cNvCxnSpPr/>
          <p:nvPr/>
        </p:nvCxnSpPr>
        <p:spPr>
          <a:xfrm>
            <a:off x="9903096" y="4160984"/>
            <a:ext cx="0" cy="1554604"/>
          </a:xfrm>
          <a:prstGeom prst="line">
            <a:avLst/>
          </a:prstGeom>
          <a:ln w="9525" cmpd="sng">
            <a:solidFill>
              <a:srgbClr val="6289A2"/>
            </a:solidFill>
            <a:prstDash val="sysDash"/>
          </a:ln>
          <a:effectLst/>
        </p:spPr>
        <p:style>
          <a:lnRef idx="2">
            <a:schemeClr val="accent1"/>
          </a:lnRef>
          <a:fillRef idx="0">
            <a:schemeClr val="accent1"/>
          </a:fillRef>
          <a:effectRef idx="1">
            <a:schemeClr val="accent1"/>
          </a:effectRef>
          <a:fontRef idx="minor">
            <a:schemeClr val="tx1"/>
          </a:fontRef>
        </p:style>
      </p:cxnSp>
      <p:sp>
        <p:nvSpPr>
          <p:cNvPr id="11" name="Pfeil: nach unten 10">
            <a:extLst>
              <a:ext uri="{FF2B5EF4-FFF2-40B4-BE49-F238E27FC236}">
                <a16:creationId xmlns:a16="http://schemas.microsoft.com/office/drawing/2014/main" id="{2F0924CF-5017-499B-B2A1-0A59C07B6714}"/>
              </a:ext>
            </a:extLst>
          </p:cNvPr>
          <p:cNvSpPr/>
          <p:nvPr/>
        </p:nvSpPr>
        <p:spPr>
          <a:xfrm rot="10800000">
            <a:off x="5614169" y="5335116"/>
            <a:ext cx="81166" cy="118358"/>
          </a:xfrm>
          <a:prstGeom prst="downArrow">
            <a:avLst/>
          </a:prstGeom>
          <a:solidFill>
            <a:srgbClr val="6289A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de-CH" sz="1600" b="0" i="0" u="none" strike="noStrike" kern="1200" cap="none" spc="0" normalizeH="0" baseline="0" noProof="0" err="1">
              <a:ln>
                <a:noFill/>
              </a:ln>
              <a:solidFill>
                <a:srgbClr val="868689"/>
              </a:solidFill>
              <a:effectLst/>
              <a:uLnTx/>
              <a:uFillTx/>
              <a:latin typeface="HelveticaNeueLT Com 55 Roman"/>
              <a:ea typeface="+mn-ea"/>
              <a:cs typeface="+mn-cs"/>
            </a:endParaRPr>
          </a:p>
        </p:txBody>
      </p:sp>
      <p:sp>
        <p:nvSpPr>
          <p:cNvPr id="38" name="Pfeil: nach unten 37">
            <a:extLst>
              <a:ext uri="{FF2B5EF4-FFF2-40B4-BE49-F238E27FC236}">
                <a16:creationId xmlns:a16="http://schemas.microsoft.com/office/drawing/2014/main" id="{B0F0B31D-C976-43DD-B727-F819FFC679EB}"/>
              </a:ext>
            </a:extLst>
          </p:cNvPr>
          <p:cNvSpPr/>
          <p:nvPr/>
        </p:nvSpPr>
        <p:spPr>
          <a:xfrm>
            <a:off x="5614169" y="5578102"/>
            <a:ext cx="81166" cy="118358"/>
          </a:xfrm>
          <a:prstGeom prst="downArrow">
            <a:avLst/>
          </a:prstGeom>
          <a:solidFill>
            <a:srgbClr val="6289A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de-CH" sz="1600" b="0" i="0" u="none" strike="noStrike" kern="1200" cap="none" spc="0" normalizeH="0" baseline="0" noProof="0" err="1">
              <a:ln>
                <a:noFill/>
              </a:ln>
              <a:solidFill>
                <a:srgbClr val="868689"/>
              </a:solidFill>
              <a:effectLst/>
              <a:uLnTx/>
              <a:uFillTx/>
              <a:latin typeface="HelveticaNeueLT Com 55 Roman"/>
              <a:ea typeface="+mn-ea"/>
              <a:cs typeface="+mn-cs"/>
            </a:endParaRPr>
          </a:p>
        </p:txBody>
      </p:sp>
      <p:sp>
        <p:nvSpPr>
          <p:cNvPr id="44" name="Textfeld 43">
            <a:extLst>
              <a:ext uri="{FF2B5EF4-FFF2-40B4-BE49-F238E27FC236}">
                <a16:creationId xmlns:a16="http://schemas.microsoft.com/office/drawing/2014/main" id="{F2170501-12A2-41C7-A1D5-C1BA6381FF2E}"/>
              </a:ext>
            </a:extLst>
          </p:cNvPr>
          <p:cNvSpPr txBox="1"/>
          <p:nvPr/>
        </p:nvSpPr>
        <p:spPr bwMode="auto">
          <a:xfrm>
            <a:off x="6995173" y="525844"/>
            <a:ext cx="500961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de-DE"/>
            </a:defPPr>
            <a:lvl1pPr>
              <a:defRPr sz="1200" b="0" i="0" u="none" strike="noStrike" baseline="0">
                <a:solidFill>
                  <a:srgbClr val="7D8387"/>
                </a:solidFill>
                <a:latin typeface="HelveticaNeueLTPro-Roman"/>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100" b="1" i="0" u="none" strike="noStrike" kern="1200" cap="none" spc="0" normalizeH="0" baseline="0" noProof="0" dirty="0">
                <a:ln>
                  <a:noFill/>
                </a:ln>
                <a:solidFill>
                  <a:srgbClr val="7D8387"/>
                </a:solidFill>
                <a:effectLst/>
                <a:uLnTx/>
                <a:uFillTx/>
                <a:latin typeface="HelveticaNeueLTPro-Roman"/>
                <a:ea typeface="+mn-ea"/>
                <a:cs typeface="+mn-cs"/>
              </a:rPr>
              <a:t>Entwicklung des Beteiligungsscheins im Vergleich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100" b="1" i="0" u="none" strike="noStrike" kern="1200" cap="none" spc="0" normalizeH="0" baseline="0" noProof="0" dirty="0">
                <a:ln>
                  <a:noFill/>
                </a:ln>
                <a:solidFill>
                  <a:srgbClr val="7D8387"/>
                </a:solidFill>
                <a:effectLst/>
                <a:uLnTx/>
                <a:uFillTx/>
                <a:latin typeface="HelveticaNeueLTPro-Roman"/>
                <a:ea typeface="+mn-ea"/>
                <a:cs typeface="+mn-cs"/>
              </a:rPr>
              <a:t>zum SPI Bankenindex </a:t>
            </a:r>
            <a:r>
              <a:rPr kumimoji="0" lang="de-CH" sz="900" b="1" i="0" u="none" strike="noStrike" kern="1200" cap="none" spc="0" normalizeH="0" baseline="0" noProof="0" dirty="0">
                <a:ln>
                  <a:noFill/>
                </a:ln>
                <a:solidFill>
                  <a:srgbClr val="7D8387"/>
                </a:solidFill>
                <a:effectLst/>
                <a:uLnTx/>
                <a:uFillTx/>
                <a:latin typeface="HelveticaNeueLTPro-Roman"/>
                <a:ea typeface="+mn-ea"/>
                <a:cs typeface="+mn-cs"/>
              </a:rPr>
              <a:t>(10 Jahre)</a:t>
            </a:r>
          </a:p>
        </p:txBody>
      </p:sp>
      <p:pic>
        <p:nvPicPr>
          <p:cNvPr id="2" name="Grafik 1">
            <a:extLst>
              <a:ext uri="{FF2B5EF4-FFF2-40B4-BE49-F238E27FC236}">
                <a16:creationId xmlns:a16="http://schemas.microsoft.com/office/drawing/2014/main" id="{3CF51C7A-5362-4E64-9EE6-10EF43D11D67}"/>
              </a:ext>
            </a:extLst>
          </p:cNvPr>
          <p:cNvPicPr>
            <a:picLocks noChangeAspect="1"/>
          </p:cNvPicPr>
          <p:nvPr/>
        </p:nvPicPr>
        <p:blipFill>
          <a:blip r:embed="rId6"/>
          <a:stretch>
            <a:fillRect/>
          </a:stretch>
        </p:blipFill>
        <p:spPr>
          <a:xfrm>
            <a:off x="7009218" y="917961"/>
            <a:ext cx="4631398" cy="2810630"/>
          </a:xfrm>
          <a:prstGeom prst="rect">
            <a:avLst/>
          </a:prstGeom>
        </p:spPr>
      </p:pic>
    </p:spTree>
    <p:extLst>
      <p:ext uri="{BB962C8B-B14F-4D97-AF65-F5344CB8AC3E}">
        <p14:creationId xmlns:p14="http://schemas.microsoft.com/office/powerpoint/2010/main" val="57423403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AC75097F-8014-4F0E-A977-201FFDB0B36D}"/>
              </a:ext>
            </a:extLst>
          </p:cNvPr>
          <p:cNvSpPr txBox="1"/>
          <p:nvPr/>
        </p:nvSpPr>
        <p:spPr bwMode="auto">
          <a:xfrm>
            <a:off x="4367808" y="1413280"/>
            <a:ext cx="7239721" cy="4536000"/>
          </a:xfrm>
          <a:prstGeom prst="rect">
            <a:avLst/>
          </a:prstGeom>
          <a:noFill/>
          <a:ln>
            <a:noFill/>
          </a:ln>
        </p:spPr>
        <p:style>
          <a:lnRef idx="0">
            <a:scrgbClr r="0" g="0" b="0"/>
          </a:lnRef>
          <a:fillRef idx="0">
            <a:scrgbClr r="0" g="0" b="0"/>
          </a:fillRef>
          <a:effectRef idx="0">
            <a:scrgbClr r="0" g="0" b="0"/>
          </a:effectRef>
          <a:fontRef idx="minor">
            <a:schemeClr val="lt1"/>
          </a:fontRef>
        </p:style>
        <p:txBody>
          <a:bodyPr vert="horz" wrap="square" lIns="144000" tIns="72000" rIns="72000" bIns="72000" numCol="1" rtlCol="0" anchor="t" anchorCtr="0" compatLnSpc="1">
            <a:prstTxWarp prst="textNoShape">
              <a:avLst/>
            </a:prstTxWarp>
            <a:noAutofit/>
          </a:bodyPr>
          <a:lstStyle/>
          <a:p>
            <a:pPr algn="l">
              <a:lnSpc>
                <a:spcPct val="150000"/>
              </a:lnSpc>
            </a:pPr>
            <a:r>
              <a:rPr lang="de-CH" b="1" i="0" dirty="0">
                <a:solidFill>
                  <a:schemeClr val="bg1">
                    <a:lumMod val="50000"/>
                  </a:schemeClr>
                </a:solidFill>
                <a:effectLst/>
                <a:latin typeface="+mj-lt"/>
              </a:rPr>
              <a:t>Höchste Flexibilität</a:t>
            </a:r>
          </a:p>
          <a:p>
            <a:pPr algn="l">
              <a:lnSpc>
                <a:spcPct val="150000"/>
              </a:lnSpc>
            </a:pPr>
            <a:r>
              <a:rPr lang="de-CH" sz="1600" b="0" i="0" dirty="0">
                <a:solidFill>
                  <a:schemeClr val="bg1">
                    <a:lumMod val="50000"/>
                  </a:schemeClr>
                </a:solidFill>
                <a:effectLst/>
                <a:latin typeface="+mj-lt"/>
              </a:rPr>
              <a:t>Vom verzinsten Konto bis zu 99% Aktien, bei Bedarf anpassbar.</a:t>
            </a:r>
          </a:p>
          <a:p>
            <a:pPr algn="l">
              <a:lnSpc>
                <a:spcPct val="150000"/>
              </a:lnSpc>
            </a:pPr>
            <a:endParaRPr lang="de-CH" sz="1600" b="0" i="0" dirty="0">
              <a:solidFill>
                <a:schemeClr val="bg1">
                  <a:lumMod val="50000"/>
                </a:schemeClr>
              </a:solidFill>
              <a:effectLst/>
              <a:latin typeface="+mj-lt"/>
            </a:endParaRPr>
          </a:p>
          <a:p>
            <a:pPr algn="l">
              <a:lnSpc>
                <a:spcPct val="150000"/>
              </a:lnSpc>
            </a:pPr>
            <a:r>
              <a:rPr lang="de-CH" b="1" i="0" dirty="0">
                <a:solidFill>
                  <a:schemeClr val="bg1">
                    <a:lumMod val="50000"/>
                  </a:schemeClr>
                </a:solidFill>
                <a:effectLst/>
                <a:latin typeface="+mj-lt"/>
              </a:rPr>
              <a:t>100% digitale Säule 3a</a:t>
            </a:r>
          </a:p>
          <a:p>
            <a:pPr algn="l">
              <a:lnSpc>
                <a:spcPct val="150000"/>
              </a:lnSpc>
            </a:pPr>
            <a:r>
              <a:rPr lang="de-CH" sz="1600" b="0" i="0" dirty="0">
                <a:solidFill>
                  <a:schemeClr val="bg1">
                    <a:lumMod val="50000"/>
                  </a:schemeClr>
                </a:solidFill>
                <a:effectLst/>
                <a:latin typeface="+mj-lt"/>
              </a:rPr>
              <a:t>Persönliches Sparen 3 innert wenigen Minuten auf dem Smartphone </a:t>
            </a:r>
          </a:p>
          <a:p>
            <a:pPr algn="l">
              <a:lnSpc>
                <a:spcPct val="150000"/>
              </a:lnSpc>
            </a:pPr>
            <a:r>
              <a:rPr lang="de-CH" sz="1600" b="0" i="0" dirty="0">
                <a:solidFill>
                  <a:schemeClr val="bg1">
                    <a:lumMod val="50000"/>
                  </a:schemeClr>
                </a:solidFill>
                <a:effectLst/>
                <a:latin typeface="+mj-lt"/>
              </a:rPr>
              <a:t>eröffnet – egal wann und wo.</a:t>
            </a:r>
          </a:p>
          <a:p>
            <a:pPr algn="l">
              <a:lnSpc>
                <a:spcPct val="150000"/>
              </a:lnSpc>
            </a:pPr>
            <a:endParaRPr lang="de-CH" sz="1600" b="0" i="0" dirty="0">
              <a:solidFill>
                <a:schemeClr val="bg1">
                  <a:lumMod val="50000"/>
                </a:schemeClr>
              </a:solidFill>
              <a:effectLst/>
              <a:latin typeface="+mj-lt"/>
            </a:endParaRPr>
          </a:p>
          <a:p>
            <a:pPr algn="l">
              <a:lnSpc>
                <a:spcPct val="150000"/>
              </a:lnSpc>
            </a:pPr>
            <a:r>
              <a:rPr lang="de-CH" b="1" i="0" dirty="0">
                <a:solidFill>
                  <a:schemeClr val="bg1">
                    <a:lumMod val="50000"/>
                  </a:schemeClr>
                </a:solidFill>
                <a:effectLst/>
                <a:latin typeface="+mj-lt"/>
              </a:rPr>
              <a:t>Automatische Überwachung</a:t>
            </a:r>
          </a:p>
          <a:p>
            <a:pPr algn="l">
              <a:lnSpc>
                <a:spcPct val="150000"/>
              </a:lnSpc>
            </a:pPr>
            <a:r>
              <a:rPr lang="de-CH" sz="1600" b="0" i="0" dirty="0">
                <a:solidFill>
                  <a:schemeClr val="bg1">
                    <a:lumMod val="50000"/>
                  </a:schemeClr>
                </a:solidFill>
                <a:effectLst/>
                <a:latin typeface="+mj-lt"/>
              </a:rPr>
              <a:t>Das stetige Auf und Ab an der Börse kann zu Wertschwankungen führen. Laufende Überwachung der Säule 3a</a:t>
            </a:r>
          </a:p>
          <a:p>
            <a:pPr algn="l">
              <a:lnSpc>
                <a:spcPct val="150000"/>
              </a:lnSpc>
            </a:pPr>
            <a:endParaRPr lang="de-CH" sz="1600" b="0" i="0" dirty="0">
              <a:solidFill>
                <a:schemeClr val="bg1">
                  <a:lumMod val="50000"/>
                </a:schemeClr>
              </a:solidFill>
              <a:effectLst/>
              <a:latin typeface="+mj-lt"/>
            </a:endParaRPr>
          </a:p>
          <a:p>
            <a:pPr algn="l">
              <a:lnSpc>
                <a:spcPct val="150000"/>
              </a:lnSpc>
            </a:pPr>
            <a:r>
              <a:rPr lang="de-CH" b="1" i="0" dirty="0">
                <a:solidFill>
                  <a:schemeClr val="bg1">
                    <a:lumMod val="50000"/>
                  </a:schemeClr>
                </a:solidFill>
                <a:effectLst/>
                <a:latin typeface="+mj-lt"/>
              </a:rPr>
              <a:t>Experten helfen</a:t>
            </a:r>
          </a:p>
          <a:p>
            <a:pPr algn="l">
              <a:lnSpc>
                <a:spcPct val="150000"/>
              </a:lnSpc>
            </a:pPr>
            <a:r>
              <a:rPr lang="de-CH" sz="1600" b="0" i="0" dirty="0">
                <a:solidFill>
                  <a:schemeClr val="bg1">
                    <a:lumMod val="50000"/>
                  </a:schemeClr>
                </a:solidFill>
                <a:effectLst/>
                <a:latin typeface="+mj-lt"/>
              </a:rPr>
              <a:t>Gerne stehen unsere Vorsorge- und Finanzexperten zur Verfügung.</a:t>
            </a:r>
          </a:p>
        </p:txBody>
      </p:sp>
      <p:sp>
        <p:nvSpPr>
          <p:cNvPr id="8" name="Titel 7">
            <a:extLst>
              <a:ext uri="{FF2B5EF4-FFF2-40B4-BE49-F238E27FC236}">
                <a16:creationId xmlns:a16="http://schemas.microsoft.com/office/drawing/2014/main" id="{29C7B0E4-14A4-4234-A2FB-D7F26BB48761}"/>
              </a:ext>
            </a:extLst>
          </p:cNvPr>
          <p:cNvSpPr>
            <a:spLocks noGrp="1"/>
          </p:cNvSpPr>
          <p:nvPr>
            <p:ph type="title"/>
          </p:nvPr>
        </p:nvSpPr>
        <p:spPr/>
        <p:txBody>
          <a:bodyPr/>
          <a:lstStyle/>
          <a:p>
            <a:r>
              <a:rPr lang="de-CH" dirty="0"/>
              <a:t>Steuern sparen leicht gemacht mit VIAC 3a</a:t>
            </a:r>
          </a:p>
        </p:txBody>
      </p:sp>
      <p:pic>
        <p:nvPicPr>
          <p:cNvPr id="2" name="Grafik 1">
            <a:extLst>
              <a:ext uri="{FF2B5EF4-FFF2-40B4-BE49-F238E27FC236}">
                <a16:creationId xmlns:a16="http://schemas.microsoft.com/office/drawing/2014/main" id="{DA380588-4AE5-C99B-5EA5-294019287A1D}"/>
              </a:ext>
            </a:extLst>
          </p:cNvPr>
          <p:cNvPicPr>
            <a:picLocks noChangeAspect="1"/>
          </p:cNvPicPr>
          <p:nvPr/>
        </p:nvPicPr>
        <p:blipFill>
          <a:blip r:embed="rId3"/>
          <a:srcRect/>
          <a:stretch/>
        </p:blipFill>
        <p:spPr>
          <a:xfrm>
            <a:off x="10731808" y="404664"/>
            <a:ext cx="1268848" cy="393780"/>
          </a:xfrm>
          <a:prstGeom prst="rect">
            <a:avLst/>
          </a:prstGeom>
        </p:spPr>
      </p:pic>
      <p:pic>
        <p:nvPicPr>
          <p:cNvPr id="13" name="Grafik 12">
            <a:extLst>
              <a:ext uri="{FF2B5EF4-FFF2-40B4-BE49-F238E27FC236}">
                <a16:creationId xmlns:a16="http://schemas.microsoft.com/office/drawing/2014/main" id="{2B9A3236-4E35-7705-F4EC-34D012EABD8B}"/>
              </a:ext>
            </a:extLst>
          </p:cNvPr>
          <p:cNvPicPr>
            <a:picLocks noChangeAspect="1"/>
          </p:cNvPicPr>
          <p:nvPr/>
        </p:nvPicPr>
        <p:blipFill>
          <a:blip r:embed="rId4"/>
          <a:stretch>
            <a:fillRect/>
          </a:stretch>
        </p:blipFill>
        <p:spPr>
          <a:xfrm>
            <a:off x="767408" y="1556792"/>
            <a:ext cx="2731496" cy="2778389"/>
          </a:xfrm>
          <a:prstGeom prst="rect">
            <a:avLst/>
          </a:prstGeom>
        </p:spPr>
      </p:pic>
      <p:sp>
        <p:nvSpPr>
          <p:cNvPr id="17" name="Textfeld 16">
            <a:extLst>
              <a:ext uri="{FF2B5EF4-FFF2-40B4-BE49-F238E27FC236}">
                <a16:creationId xmlns:a16="http://schemas.microsoft.com/office/drawing/2014/main" id="{3BD761DD-84A2-F6AE-A1BB-F4A1CFE77E46}"/>
              </a:ext>
            </a:extLst>
          </p:cNvPr>
          <p:cNvSpPr txBox="1"/>
          <p:nvPr/>
        </p:nvSpPr>
        <p:spPr bwMode="auto">
          <a:xfrm>
            <a:off x="47329" y="4527248"/>
            <a:ext cx="4320479" cy="1547920"/>
          </a:xfrm>
          <a:prstGeom prst="rect">
            <a:avLst/>
          </a:prstGeom>
          <a:noFill/>
          <a:ln>
            <a:noFill/>
          </a:ln>
        </p:spPr>
        <p:style>
          <a:lnRef idx="0">
            <a:scrgbClr r="0" g="0" b="0"/>
          </a:lnRef>
          <a:fillRef idx="0">
            <a:scrgbClr r="0" g="0" b="0"/>
          </a:fillRef>
          <a:effectRef idx="0">
            <a:scrgbClr r="0" g="0" b="0"/>
          </a:effectRef>
          <a:fontRef idx="minor">
            <a:schemeClr val="lt1"/>
          </a:fontRef>
        </p:style>
        <p:txBody>
          <a:bodyPr vert="horz" wrap="square" lIns="144000" tIns="72000" rIns="72000" bIns="72000" numCol="1" rtlCol="0" anchor="t" anchorCtr="0" compatLnSpc="1">
            <a:prstTxWarp prst="textNoShape">
              <a:avLst/>
            </a:prstTxWarp>
            <a:noAutofit/>
          </a:bodyPr>
          <a:lstStyle/>
          <a:p>
            <a:pPr algn="ctr"/>
            <a:r>
              <a:rPr lang="de-CH" sz="2400" b="1" dirty="0">
                <a:solidFill>
                  <a:srgbClr val="3AAC90"/>
                </a:solidFill>
                <a:latin typeface="Cera VIAC" pitchFamily="2" charset="0"/>
              </a:rPr>
              <a:t>Eröffne bis zu fünf </a:t>
            </a:r>
          </a:p>
          <a:p>
            <a:pPr algn="ctr"/>
            <a:r>
              <a:rPr lang="de-CH" sz="2400" b="1" dirty="0">
                <a:solidFill>
                  <a:srgbClr val="3AAC90"/>
                </a:solidFill>
                <a:latin typeface="Cera VIAC" pitchFamily="2" charset="0"/>
              </a:rPr>
              <a:t>3a Beziehungen bei VIAC!</a:t>
            </a:r>
          </a:p>
        </p:txBody>
      </p:sp>
    </p:spTree>
    <p:extLst>
      <p:ext uri="{BB962C8B-B14F-4D97-AF65-F5344CB8AC3E}">
        <p14:creationId xmlns:p14="http://schemas.microsoft.com/office/powerpoint/2010/main" val="325532579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A046871D-49D5-B882-1E50-E5E6CF657199}"/>
              </a:ext>
            </a:extLst>
          </p:cNvPr>
          <p:cNvPicPr>
            <a:picLocks noGrp="1" noChangeAspect="1"/>
          </p:cNvPicPr>
          <p:nvPr>
            <p:ph sz="quarter" idx="14"/>
          </p:nvPr>
        </p:nvPicPr>
        <p:blipFill>
          <a:blip r:embed="rId2"/>
          <a:stretch>
            <a:fillRect/>
          </a:stretch>
        </p:blipFill>
        <p:spPr>
          <a:xfrm>
            <a:off x="1762125" y="1950376"/>
            <a:ext cx="3048000" cy="2540000"/>
          </a:xfrm>
          <a:prstGeom prst="rect">
            <a:avLst/>
          </a:prstGeom>
        </p:spPr>
      </p:pic>
      <p:sp>
        <p:nvSpPr>
          <p:cNvPr id="4" name="Titel 3">
            <a:extLst>
              <a:ext uri="{FF2B5EF4-FFF2-40B4-BE49-F238E27FC236}">
                <a16:creationId xmlns:a16="http://schemas.microsoft.com/office/drawing/2014/main" id="{4F020758-F584-49B0-44E3-6E55ECDAA759}"/>
              </a:ext>
            </a:extLst>
          </p:cNvPr>
          <p:cNvSpPr>
            <a:spLocks noGrp="1"/>
          </p:cNvSpPr>
          <p:nvPr>
            <p:ph type="title"/>
          </p:nvPr>
        </p:nvSpPr>
        <p:spPr>
          <a:xfrm>
            <a:off x="681601" y="476672"/>
            <a:ext cx="11161240" cy="1008112"/>
          </a:xfrm>
        </p:spPr>
        <p:txBody>
          <a:bodyPr/>
          <a:lstStyle/>
          <a:p>
            <a:r>
              <a:rPr lang="de-DE" dirty="0"/>
              <a:t>Langfristig denken, langfristig investieren: mit VIAC </a:t>
            </a:r>
            <a:r>
              <a:rPr lang="de-DE" dirty="0" err="1"/>
              <a:t>Invest</a:t>
            </a:r>
            <a:endParaRPr lang="de-DE" dirty="0"/>
          </a:p>
        </p:txBody>
      </p:sp>
      <p:pic>
        <p:nvPicPr>
          <p:cNvPr id="8" name="Grafik 7">
            <a:extLst>
              <a:ext uri="{FF2B5EF4-FFF2-40B4-BE49-F238E27FC236}">
                <a16:creationId xmlns:a16="http://schemas.microsoft.com/office/drawing/2014/main" id="{AAC0BD15-A914-4FBC-4FE3-20C9D64454AF}"/>
              </a:ext>
            </a:extLst>
          </p:cNvPr>
          <p:cNvPicPr>
            <a:picLocks noChangeAspect="1"/>
          </p:cNvPicPr>
          <p:nvPr/>
        </p:nvPicPr>
        <p:blipFill>
          <a:blip r:embed="rId3"/>
          <a:stretch>
            <a:fillRect/>
          </a:stretch>
        </p:blipFill>
        <p:spPr>
          <a:xfrm>
            <a:off x="7370947" y="1047750"/>
            <a:ext cx="4007319" cy="5734050"/>
          </a:xfrm>
          <a:prstGeom prst="rect">
            <a:avLst/>
          </a:prstGeom>
        </p:spPr>
      </p:pic>
      <p:sp>
        <p:nvSpPr>
          <p:cNvPr id="10" name="Inhaltsplatzhalter 2">
            <a:extLst>
              <a:ext uri="{FF2B5EF4-FFF2-40B4-BE49-F238E27FC236}">
                <a16:creationId xmlns:a16="http://schemas.microsoft.com/office/drawing/2014/main" id="{8BAF1F64-2EE1-5A4B-1885-7CE6CD9FDFBD}"/>
              </a:ext>
            </a:extLst>
          </p:cNvPr>
          <p:cNvSpPr txBox="1">
            <a:spLocks/>
          </p:cNvSpPr>
          <p:nvPr/>
        </p:nvSpPr>
        <p:spPr bwMode="auto">
          <a:xfrm>
            <a:off x="488021" y="1420813"/>
            <a:ext cx="5607979" cy="453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tx2"/>
                </a:solidFill>
                <a:latin typeface="+mj-lt"/>
                <a:ea typeface="MS PGothic" panose="020B0600070205080204" pitchFamily="34" charset="-128"/>
                <a:cs typeface="Segoe UI" panose="020B0502040204020203" pitchFamily="34" charset="0"/>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tx2"/>
                </a:solidFill>
                <a:latin typeface="+mj-lt"/>
                <a:ea typeface="MS PGothic" panose="020B0600070205080204" pitchFamily="34" charset="-128"/>
                <a:cs typeface="Segoe UI" panose="020B0502040204020203" pitchFamily="34" charset="0"/>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pPr algn="ctr"/>
            <a:r>
              <a:rPr lang="de-DE" sz="2000" b="1" dirty="0">
                <a:solidFill>
                  <a:srgbClr val="3AAC90"/>
                </a:solidFill>
              </a:rPr>
              <a:t>Jetzt VIAC </a:t>
            </a:r>
            <a:r>
              <a:rPr lang="de-DE" sz="2000" b="1" dirty="0" err="1">
                <a:solidFill>
                  <a:srgbClr val="3AAC90"/>
                </a:solidFill>
              </a:rPr>
              <a:t>Invest</a:t>
            </a:r>
            <a:r>
              <a:rPr lang="de-DE" sz="2000" b="1" dirty="0">
                <a:solidFill>
                  <a:srgbClr val="3AAC90"/>
                </a:solidFill>
              </a:rPr>
              <a:t> eröffnen und von der Launch-Aktion profitieren!</a:t>
            </a:r>
          </a:p>
          <a:p>
            <a:endParaRPr lang="de-DE" dirty="0"/>
          </a:p>
          <a:p>
            <a:endParaRPr lang="de-DE" dirty="0"/>
          </a:p>
          <a:p>
            <a:endParaRPr lang="de-DE" dirty="0"/>
          </a:p>
          <a:p>
            <a:endParaRPr lang="de-DE" dirty="0"/>
          </a:p>
          <a:p>
            <a:endParaRPr lang="de-DE" dirty="0"/>
          </a:p>
          <a:p>
            <a:endParaRPr lang="de-DE" dirty="0"/>
          </a:p>
          <a:p>
            <a:endParaRPr lang="de-DE" dirty="0"/>
          </a:p>
          <a:p>
            <a:r>
              <a:rPr lang="de-DE" dirty="0"/>
              <a:t>Zusätzlich erhalten </a:t>
            </a:r>
            <a:r>
              <a:rPr lang="de-DE" b="1" dirty="0"/>
              <a:t>die ersten 25’000 Kundinnen und Kunden </a:t>
            </a:r>
            <a:r>
              <a:rPr lang="de-DE" dirty="0"/>
              <a:t>folgende Vorteile:</a:t>
            </a:r>
          </a:p>
          <a:p>
            <a:pPr marL="285750" indent="-285750">
              <a:buClr>
                <a:srgbClr val="3AAC90"/>
              </a:buClr>
              <a:buSzPct val="80000"/>
              <a:buFont typeface="Wingdings" panose="05000000000000000000" pitchFamily="2" charset="2"/>
              <a:buChar char="§"/>
            </a:pPr>
            <a:r>
              <a:rPr lang="de-DE" b="1" dirty="0" err="1"/>
              <a:t>Sign</a:t>
            </a:r>
            <a:r>
              <a:rPr lang="de-DE" b="1" dirty="0"/>
              <a:t>-</a:t>
            </a:r>
            <a:r>
              <a:rPr lang="de-DE" b="1" dirty="0" err="1"/>
              <a:t>up</a:t>
            </a:r>
            <a:r>
              <a:rPr lang="de-DE" b="1" dirty="0"/>
              <a:t>-Bonus </a:t>
            </a:r>
            <a:r>
              <a:rPr lang="de-DE" dirty="0"/>
              <a:t>bis zu 100 CHF</a:t>
            </a:r>
          </a:p>
          <a:p>
            <a:pPr marL="285750" indent="-285750">
              <a:buClr>
                <a:srgbClr val="3AAC90"/>
              </a:buClr>
              <a:buSzPct val="80000"/>
              <a:buFont typeface="Wingdings" panose="05000000000000000000" pitchFamily="2" charset="2"/>
              <a:buChar char="§"/>
            </a:pPr>
            <a:r>
              <a:rPr lang="de-DE" dirty="0"/>
              <a:t>Lebenslanger </a:t>
            </a:r>
            <a:r>
              <a:rPr lang="de-DE" b="1" dirty="0"/>
              <a:t>Gebührenfreibetrag</a:t>
            </a:r>
            <a:r>
              <a:rPr lang="de-DE" dirty="0"/>
              <a:t> von 2000 CHF</a:t>
            </a:r>
          </a:p>
        </p:txBody>
      </p:sp>
      <p:pic>
        <p:nvPicPr>
          <p:cNvPr id="2" name="Grafik 1">
            <a:extLst>
              <a:ext uri="{FF2B5EF4-FFF2-40B4-BE49-F238E27FC236}">
                <a16:creationId xmlns:a16="http://schemas.microsoft.com/office/drawing/2014/main" id="{3593AF84-0838-3784-4B70-BC0A1C563EAA}"/>
              </a:ext>
            </a:extLst>
          </p:cNvPr>
          <p:cNvPicPr>
            <a:picLocks noChangeAspect="1"/>
          </p:cNvPicPr>
          <p:nvPr/>
        </p:nvPicPr>
        <p:blipFill>
          <a:blip r:embed="rId4"/>
          <a:srcRect/>
          <a:stretch/>
        </p:blipFill>
        <p:spPr>
          <a:xfrm>
            <a:off x="10731808" y="404664"/>
            <a:ext cx="1268848" cy="393780"/>
          </a:xfrm>
          <a:prstGeom prst="rect">
            <a:avLst/>
          </a:prstGeom>
        </p:spPr>
      </p:pic>
      <p:sp>
        <p:nvSpPr>
          <p:cNvPr id="7" name="Rechtwinkliges Dreieck 6">
            <a:extLst>
              <a:ext uri="{FF2B5EF4-FFF2-40B4-BE49-F238E27FC236}">
                <a16:creationId xmlns:a16="http://schemas.microsoft.com/office/drawing/2014/main" id="{FE6AC8D4-FF79-BA27-C107-A317E79FFCAC}"/>
              </a:ext>
            </a:extLst>
          </p:cNvPr>
          <p:cNvSpPr/>
          <p:nvPr/>
        </p:nvSpPr>
        <p:spPr>
          <a:xfrm rot="5400000">
            <a:off x="56417" y="-56418"/>
            <a:ext cx="1047750" cy="1160585"/>
          </a:xfrm>
          <a:prstGeom prst="rtTriangle">
            <a:avLst/>
          </a:prstGeom>
          <a:solidFill>
            <a:srgbClr val="3AAC9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dirty="0" err="1">
              <a:solidFill>
                <a:schemeClr val="tx2"/>
              </a:solidFill>
              <a:latin typeface="+mj-lt"/>
            </a:endParaRPr>
          </a:p>
        </p:txBody>
      </p:sp>
      <p:sp>
        <p:nvSpPr>
          <p:cNvPr id="9" name="Textfeld 8">
            <a:extLst>
              <a:ext uri="{FF2B5EF4-FFF2-40B4-BE49-F238E27FC236}">
                <a16:creationId xmlns:a16="http://schemas.microsoft.com/office/drawing/2014/main" id="{B203A062-C04A-15D6-5CD1-D3BE86937266}"/>
              </a:ext>
            </a:extLst>
          </p:cNvPr>
          <p:cNvSpPr txBox="1"/>
          <p:nvPr/>
        </p:nvSpPr>
        <p:spPr bwMode="auto">
          <a:xfrm rot="19103681">
            <a:off x="-21541" y="371887"/>
            <a:ext cx="914400" cy="203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l">
              <a:spcAft>
                <a:spcPts val="800"/>
              </a:spcAft>
            </a:pPr>
            <a:r>
              <a:rPr lang="de-CH" sz="1300" b="1" dirty="0" err="1">
                <a:solidFill>
                  <a:schemeClr val="bg1"/>
                </a:solidFill>
                <a:latin typeface="+mj-lt"/>
              </a:rPr>
              <a:t>coming</a:t>
            </a:r>
            <a:r>
              <a:rPr lang="de-CH" sz="1300" b="1" dirty="0">
                <a:solidFill>
                  <a:schemeClr val="bg1"/>
                </a:solidFill>
                <a:latin typeface="+mj-lt"/>
              </a:rPr>
              <a:t> </a:t>
            </a:r>
            <a:r>
              <a:rPr lang="de-CH" sz="1300" b="1" dirty="0" err="1">
                <a:solidFill>
                  <a:schemeClr val="bg1"/>
                </a:solidFill>
                <a:latin typeface="+mj-lt"/>
              </a:rPr>
              <a:t>soon</a:t>
            </a:r>
            <a:endParaRPr lang="de-CH" sz="1300" b="1" dirty="0">
              <a:solidFill>
                <a:schemeClr val="bg1"/>
              </a:solidFill>
              <a:latin typeface="+mj-lt"/>
            </a:endParaRPr>
          </a:p>
        </p:txBody>
      </p:sp>
    </p:spTree>
    <p:extLst>
      <p:ext uri="{BB962C8B-B14F-4D97-AF65-F5344CB8AC3E}">
        <p14:creationId xmlns:p14="http://schemas.microsoft.com/office/powerpoint/2010/main" val="12873852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abgerundete Ecken 7">
            <a:extLst>
              <a:ext uri="{FF2B5EF4-FFF2-40B4-BE49-F238E27FC236}">
                <a16:creationId xmlns:a16="http://schemas.microsoft.com/office/drawing/2014/main" id="{85408F6C-FBDA-BD19-919C-5E75476768B6}"/>
              </a:ext>
            </a:extLst>
          </p:cNvPr>
          <p:cNvSpPr/>
          <p:nvPr/>
        </p:nvSpPr>
        <p:spPr>
          <a:xfrm>
            <a:off x="7675740" y="2291685"/>
            <a:ext cx="3964876" cy="2566065"/>
          </a:xfrm>
          <a:prstGeom prst="roundRect">
            <a:avLst>
              <a:gd name="adj" fmla="val 5898"/>
            </a:avLst>
          </a:prstGeom>
          <a:solidFill>
            <a:srgbClr val="F2F2F2">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r>
              <a:rPr lang="de-CH" dirty="0">
                <a:solidFill>
                  <a:schemeClr val="tx2"/>
                </a:solidFill>
                <a:latin typeface="+mj-lt"/>
                <a:ea typeface="MS PGothic" panose="020B0600070205080204" pitchFamily="34" charset="-128"/>
                <a:cs typeface="Segoe UI" panose="020B0502040204020203" pitchFamily="34" charset="0"/>
              </a:rPr>
              <a:t>Sie bezahlen keine:</a:t>
            </a:r>
            <a:br>
              <a:rPr lang="de-CH" dirty="0">
                <a:solidFill>
                  <a:schemeClr val="tx2"/>
                </a:solidFill>
                <a:latin typeface="+mj-lt"/>
                <a:ea typeface="MS PGothic" panose="020B0600070205080204" pitchFamily="34" charset="-128"/>
                <a:cs typeface="Segoe UI" panose="020B0502040204020203" pitchFamily="34" charset="0"/>
              </a:rPr>
            </a:br>
            <a:endParaRPr lang="de-CH" dirty="0">
              <a:solidFill>
                <a:schemeClr val="tx2"/>
              </a:solidFill>
              <a:latin typeface="+mj-lt"/>
              <a:ea typeface="MS PGothic" panose="020B0600070205080204" pitchFamily="34" charset="-128"/>
              <a:cs typeface="Segoe UI" panose="020B0502040204020203" pitchFamily="34" charset="0"/>
            </a:endParaRPr>
          </a:p>
          <a:p>
            <a:pPr marL="285750" indent="-285750">
              <a:buClr>
                <a:srgbClr val="3AAC90"/>
              </a:buClr>
              <a:buFont typeface="Wingdings" panose="05000000000000000000" pitchFamily="2" charset="2"/>
              <a:buChar char="ü"/>
            </a:pPr>
            <a:r>
              <a:rPr lang="de-CH" dirty="0">
                <a:solidFill>
                  <a:schemeClr val="tx2"/>
                </a:solidFill>
                <a:latin typeface="+mj-lt"/>
                <a:ea typeface="MS PGothic" panose="020B0600070205080204" pitchFamily="34" charset="-128"/>
                <a:cs typeface="Segoe UI" panose="020B0502040204020203" pitchFamily="34" charset="0"/>
              </a:rPr>
              <a:t>Grundgebühren</a:t>
            </a:r>
          </a:p>
          <a:p>
            <a:pPr marL="285750" indent="-285750">
              <a:buClr>
                <a:srgbClr val="3AAC90"/>
              </a:buClr>
              <a:buFont typeface="Wingdings" panose="05000000000000000000" pitchFamily="2" charset="2"/>
              <a:buChar char="ü"/>
            </a:pPr>
            <a:r>
              <a:rPr lang="de-CH" dirty="0">
                <a:solidFill>
                  <a:schemeClr val="tx2"/>
                </a:solidFill>
                <a:latin typeface="+mj-lt"/>
                <a:ea typeface="MS PGothic" panose="020B0600070205080204" pitchFamily="34" charset="-128"/>
                <a:cs typeface="Segoe UI" panose="020B0502040204020203" pitchFamily="34" charset="0"/>
              </a:rPr>
              <a:t>Retrozessionen / Provisionen</a:t>
            </a:r>
          </a:p>
          <a:p>
            <a:pPr marL="285750" indent="-285750">
              <a:buClr>
                <a:srgbClr val="3AAC90"/>
              </a:buClr>
              <a:buFont typeface="Wingdings" panose="05000000000000000000" pitchFamily="2" charset="2"/>
              <a:buChar char="ü"/>
            </a:pPr>
            <a:r>
              <a:rPr lang="de-CH" dirty="0">
                <a:solidFill>
                  <a:schemeClr val="tx2"/>
                </a:solidFill>
                <a:latin typeface="+mj-lt"/>
                <a:ea typeface="MS PGothic" panose="020B0600070205080204" pitchFamily="34" charset="-128"/>
                <a:cs typeface="Segoe UI" panose="020B0502040204020203" pitchFamily="34" charset="0"/>
              </a:rPr>
              <a:t>Performancegebühr</a:t>
            </a:r>
          </a:p>
          <a:p>
            <a:pPr marL="285750" indent="-285750">
              <a:buClr>
                <a:srgbClr val="3AAC90"/>
              </a:buClr>
              <a:buFont typeface="Wingdings" panose="05000000000000000000" pitchFamily="2" charset="2"/>
              <a:buChar char="ü"/>
            </a:pPr>
            <a:r>
              <a:rPr lang="de-CH" dirty="0">
                <a:solidFill>
                  <a:schemeClr val="tx2"/>
                </a:solidFill>
                <a:latin typeface="+mj-lt"/>
                <a:ea typeface="MS PGothic" panose="020B0600070205080204" pitchFamily="34" charset="-128"/>
                <a:cs typeface="Segoe UI" panose="020B0502040204020203" pitchFamily="34" charset="0"/>
              </a:rPr>
              <a:t>Saldierungsspesen</a:t>
            </a:r>
          </a:p>
          <a:p>
            <a:pPr marL="285750" indent="-285750">
              <a:buClr>
                <a:srgbClr val="3AAC90"/>
              </a:buClr>
              <a:buFont typeface="Wingdings" panose="05000000000000000000" pitchFamily="2" charset="2"/>
              <a:buChar char="ü"/>
            </a:pPr>
            <a:r>
              <a:rPr lang="de-CH" dirty="0">
                <a:solidFill>
                  <a:schemeClr val="tx2"/>
                </a:solidFill>
                <a:latin typeface="+mj-lt"/>
                <a:ea typeface="MS PGothic" panose="020B0600070205080204" pitchFamily="34" charset="-128"/>
                <a:cs typeface="Segoe UI" panose="020B0502040204020203" pitchFamily="34" charset="0"/>
              </a:rPr>
              <a:t>Ein- oder Auszahlungsgebühren</a:t>
            </a:r>
          </a:p>
          <a:p>
            <a:pPr marL="285750" indent="-285750">
              <a:buClr>
                <a:srgbClr val="3AAC90"/>
              </a:buClr>
              <a:buFont typeface="Wingdings" panose="05000000000000000000" pitchFamily="2" charset="2"/>
              <a:buChar char="ü"/>
            </a:pPr>
            <a:r>
              <a:rPr lang="de-CH" dirty="0">
                <a:solidFill>
                  <a:schemeClr val="tx2"/>
                </a:solidFill>
                <a:latin typeface="+mj-lt"/>
                <a:ea typeface="MS PGothic" panose="020B0600070205080204" pitchFamily="34" charset="-128"/>
                <a:cs typeface="Segoe UI" panose="020B0502040204020203" pitchFamily="34" charset="0"/>
              </a:rPr>
              <a:t>Stempelsteuern</a:t>
            </a:r>
          </a:p>
        </p:txBody>
      </p:sp>
      <p:sp>
        <p:nvSpPr>
          <p:cNvPr id="7" name="Rechteck: abgerundete Ecken 6">
            <a:extLst>
              <a:ext uri="{FF2B5EF4-FFF2-40B4-BE49-F238E27FC236}">
                <a16:creationId xmlns:a16="http://schemas.microsoft.com/office/drawing/2014/main" id="{CB5620F8-D28B-DDA3-0844-E5576A8CC435}"/>
              </a:ext>
            </a:extLst>
          </p:cNvPr>
          <p:cNvSpPr/>
          <p:nvPr/>
        </p:nvSpPr>
        <p:spPr>
          <a:xfrm>
            <a:off x="3342362" y="2291685"/>
            <a:ext cx="3964876" cy="2566065"/>
          </a:xfrm>
          <a:prstGeom prst="roundRect">
            <a:avLst>
              <a:gd name="adj" fmla="val 5898"/>
            </a:avLst>
          </a:prstGeom>
          <a:solidFill>
            <a:srgbClr val="F2F2F2">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r>
              <a:rPr lang="de-CH" dirty="0">
                <a:solidFill>
                  <a:schemeClr val="tx2"/>
                </a:solidFill>
                <a:latin typeface="+mj-lt"/>
                <a:ea typeface="MS PGothic" panose="020B0600070205080204" pitchFamily="34" charset="-128"/>
                <a:cs typeface="Segoe UI" panose="020B0502040204020203" pitchFamily="34" charset="0"/>
              </a:rPr>
              <a:t>Die Verwaltungsgebühr beinhaltet:</a:t>
            </a:r>
            <a:br>
              <a:rPr lang="de-CH" dirty="0">
                <a:solidFill>
                  <a:schemeClr val="tx2"/>
                </a:solidFill>
                <a:latin typeface="+mj-lt"/>
                <a:ea typeface="MS PGothic" panose="020B0600070205080204" pitchFamily="34" charset="-128"/>
                <a:cs typeface="Segoe UI" panose="020B0502040204020203" pitchFamily="34" charset="0"/>
              </a:rPr>
            </a:br>
            <a:endParaRPr lang="de-CH" dirty="0">
              <a:solidFill>
                <a:schemeClr val="tx2"/>
              </a:solidFill>
              <a:latin typeface="+mj-lt"/>
              <a:ea typeface="MS PGothic" panose="020B0600070205080204" pitchFamily="34" charset="-128"/>
              <a:cs typeface="Segoe UI" panose="020B0502040204020203" pitchFamily="34" charset="0"/>
            </a:endParaRPr>
          </a:p>
          <a:p>
            <a:pPr marL="285750" indent="-285750">
              <a:buClr>
                <a:srgbClr val="3AAC90"/>
              </a:buClr>
              <a:buFont typeface="Wingdings" panose="05000000000000000000" pitchFamily="2" charset="2"/>
              <a:buChar char="ü"/>
            </a:pPr>
            <a:r>
              <a:rPr lang="de-CH" dirty="0">
                <a:solidFill>
                  <a:schemeClr val="tx2"/>
                </a:solidFill>
                <a:latin typeface="+mj-lt"/>
                <a:ea typeface="MS PGothic" panose="020B0600070205080204" pitchFamily="34" charset="-128"/>
                <a:cs typeface="Segoe UI" panose="020B0502040204020203" pitchFamily="34" charset="0"/>
              </a:rPr>
              <a:t>Depotgebühren</a:t>
            </a:r>
          </a:p>
          <a:p>
            <a:pPr marL="285750" indent="-285750">
              <a:buClr>
                <a:srgbClr val="3AAC90"/>
              </a:buClr>
              <a:buFont typeface="Wingdings" panose="05000000000000000000" pitchFamily="2" charset="2"/>
              <a:buChar char="ü"/>
            </a:pPr>
            <a:r>
              <a:rPr lang="de-CH" dirty="0">
                <a:solidFill>
                  <a:schemeClr val="tx2"/>
                </a:solidFill>
                <a:latin typeface="+mj-lt"/>
                <a:ea typeface="MS PGothic" panose="020B0600070205080204" pitchFamily="34" charset="-128"/>
                <a:cs typeface="Segoe UI" panose="020B0502040204020203" pitchFamily="34" charset="0"/>
              </a:rPr>
              <a:t>Transaktionsgebühren</a:t>
            </a:r>
          </a:p>
          <a:p>
            <a:pPr marL="285750" indent="-285750">
              <a:buClr>
                <a:srgbClr val="3AAC90"/>
              </a:buClr>
              <a:buFont typeface="Wingdings" panose="05000000000000000000" pitchFamily="2" charset="2"/>
              <a:buChar char="ü"/>
            </a:pPr>
            <a:r>
              <a:rPr lang="de-CH" dirty="0">
                <a:solidFill>
                  <a:schemeClr val="tx2"/>
                </a:solidFill>
                <a:latin typeface="+mj-lt"/>
                <a:ea typeface="MS PGothic" panose="020B0600070205080204" pitchFamily="34" charset="-128"/>
                <a:cs typeface="Segoe UI" panose="020B0502040204020203" pitchFamily="34" charset="0"/>
              </a:rPr>
              <a:t>Fremdwährungskosten</a:t>
            </a:r>
          </a:p>
          <a:p>
            <a:pPr marL="285750" indent="-285750">
              <a:buClr>
                <a:srgbClr val="3AAC90"/>
              </a:buClr>
              <a:buFont typeface="Wingdings" panose="05000000000000000000" pitchFamily="2" charset="2"/>
              <a:buChar char="ü"/>
            </a:pPr>
            <a:r>
              <a:rPr lang="de-CH" dirty="0" err="1">
                <a:solidFill>
                  <a:schemeClr val="tx2"/>
                </a:solidFill>
                <a:latin typeface="+mj-lt"/>
                <a:ea typeface="MS PGothic" panose="020B0600070205080204" pitchFamily="34" charset="-128"/>
                <a:cs typeface="Segoe UI" panose="020B0502040204020203" pitchFamily="34" charset="0"/>
              </a:rPr>
              <a:t>eSteuerauszug</a:t>
            </a:r>
            <a:endParaRPr lang="de-CH" dirty="0">
              <a:solidFill>
                <a:schemeClr val="tx2"/>
              </a:solidFill>
              <a:latin typeface="+mj-lt"/>
              <a:ea typeface="MS PGothic" panose="020B0600070205080204" pitchFamily="34" charset="-128"/>
              <a:cs typeface="Segoe UI" panose="020B0502040204020203" pitchFamily="34" charset="0"/>
            </a:endParaRPr>
          </a:p>
          <a:p>
            <a:pPr marL="285750" indent="-285750">
              <a:buClr>
                <a:srgbClr val="3AAC90"/>
              </a:buClr>
              <a:buFont typeface="Wingdings" panose="05000000000000000000" pitchFamily="2" charset="2"/>
              <a:buChar char="ü"/>
            </a:pPr>
            <a:r>
              <a:rPr lang="de-CH" dirty="0">
                <a:solidFill>
                  <a:schemeClr val="tx2"/>
                </a:solidFill>
                <a:latin typeface="+mj-lt"/>
                <a:ea typeface="MS PGothic" panose="020B0600070205080204" pitchFamily="34" charset="-128"/>
                <a:cs typeface="Segoe UI" panose="020B0502040204020203" pitchFamily="34" charset="0"/>
              </a:rPr>
              <a:t>Mehrwertsteuern</a:t>
            </a:r>
          </a:p>
        </p:txBody>
      </p:sp>
      <p:sp>
        <p:nvSpPr>
          <p:cNvPr id="2" name="Inhaltsplatzhalter 1">
            <a:extLst>
              <a:ext uri="{FF2B5EF4-FFF2-40B4-BE49-F238E27FC236}">
                <a16:creationId xmlns:a16="http://schemas.microsoft.com/office/drawing/2014/main" id="{E9912A4C-A0A1-5DC7-386A-42DF48ADFBF3}"/>
              </a:ext>
            </a:extLst>
          </p:cNvPr>
          <p:cNvSpPr>
            <a:spLocks noGrp="1"/>
          </p:cNvSpPr>
          <p:nvPr>
            <p:ph sz="quarter" idx="14"/>
          </p:nvPr>
        </p:nvSpPr>
        <p:spPr>
          <a:xfrm>
            <a:off x="3361737" y="1666876"/>
            <a:ext cx="8269354" cy="432792"/>
          </a:xfrm>
        </p:spPr>
        <p:txBody>
          <a:bodyPr/>
          <a:lstStyle/>
          <a:p>
            <a:r>
              <a:rPr lang="de-CH" sz="2000" dirty="0"/>
              <a:t>VIAC </a:t>
            </a:r>
            <a:r>
              <a:rPr lang="de-CH" sz="2000" dirty="0" err="1"/>
              <a:t>Invest</a:t>
            </a:r>
            <a:r>
              <a:rPr lang="de-CH" sz="2000" dirty="0"/>
              <a:t> bietet Ihnen </a:t>
            </a:r>
            <a:r>
              <a:rPr lang="de-CH" sz="2000" b="1" dirty="0"/>
              <a:t>attraktive Gebühren </a:t>
            </a:r>
            <a:r>
              <a:rPr lang="de-CH" sz="2000" dirty="0"/>
              <a:t>von lediglich 0,25%. </a:t>
            </a:r>
          </a:p>
          <a:p>
            <a:endParaRPr lang="de-CH" dirty="0"/>
          </a:p>
        </p:txBody>
      </p:sp>
      <p:pic>
        <p:nvPicPr>
          <p:cNvPr id="6" name="Inhaltsplatzhalter 5">
            <a:extLst>
              <a:ext uri="{FF2B5EF4-FFF2-40B4-BE49-F238E27FC236}">
                <a16:creationId xmlns:a16="http://schemas.microsoft.com/office/drawing/2014/main" id="{22EBC3B0-B8F3-30AA-C545-FCA5C82C5E6E}"/>
              </a:ext>
            </a:extLst>
          </p:cNvPr>
          <p:cNvPicPr>
            <a:picLocks noGrp="1" noChangeAspect="1"/>
          </p:cNvPicPr>
          <p:nvPr>
            <p:ph sz="quarter" idx="15"/>
          </p:nvPr>
        </p:nvPicPr>
        <p:blipFill rotWithShape="1">
          <a:blip r:embed="rId2"/>
          <a:srcRect l="20476" r="12584"/>
          <a:stretch/>
        </p:blipFill>
        <p:spPr>
          <a:xfrm>
            <a:off x="752474" y="1585913"/>
            <a:ext cx="2362201" cy="4537075"/>
          </a:xfrm>
          <a:prstGeom prst="rect">
            <a:avLst/>
          </a:prstGeom>
        </p:spPr>
      </p:pic>
      <p:sp>
        <p:nvSpPr>
          <p:cNvPr id="4" name="Titel 3">
            <a:extLst>
              <a:ext uri="{FF2B5EF4-FFF2-40B4-BE49-F238E27FC236}">
                <a16:creationId xmlns:a16="http://schemas.microsoft.com/office/drawing/2014/main" id="{F72D9586-7C69-CE68-F610-904B4B4323E3}"/>
              </a:ext>
            </a:extLst>
          </p:cNvPr>
          <p:cNvSpPr>
            <a:spLocks noGrp="1"/>
          </p:cNvSpPr>
          <p:nvPr>
            <p:ph type="title"/>
          </p:nvPr>
        </p:nvSpPr>
        <p:spPr>
          <a:xfrm>
            <a:off x="681599" y="476672"/>
            <a:ext cx="11161240" cy="1008112"/>
          </a:xfrm>
        </p:spPr>
        <p:txBody>
          <a:bodyPr/>
          <a:lstStyle/>
          <a:p>
            <a:r>
              <a:rPr lang="de-CH" dirty="0"/>
              <a:t>VIAC </a:t>
            </a:r>
            <a:r>
              <a:rPr lang="de-CH" dirty="0" err="1"/>
              <a:t>Invest</a:t>
            </a:r>
            <a:r>
              <a:rPr lang="de-CH" dirty="0"/>
              <a:t>: Weniger ist mehr</a:t>
            </a:r>
            <a:endParaRPr lang="de-DE" dirty="0"/>
          </a:p>
        </p:txBody>
      </p:sp>
      <p:pic>
        <p:nvPicPr>
          <p:cNvPr id="3" name="Grafik 2">
            <a:extLst>
              <a:ext uri="{FF2B5EF4-FFF2-40B4-BE49-F238E27FC236}">
                <a16:creationId xmlns:a16="http://schemas.microsoft.com/office/drawing/2014/main" id="{156D4669-B0FE-0628-361D-A041D69E2BB4}"/>
              </a:ext>
            </a:extLst>
          </p:cNvPr>
          <p:cNvPicPr>
            <a:picLocks noChangeAspect="1"/>
          </p:cNvPicPr>
          <p:nvPr/>
        </p:nvPicPr>
        <p:blipFill>
          <a:blip r:embed="rId3"/>
          <a:srcRect/>
          <a:stretch/>
        </p:blipFill>
        <p:spPr>
          <a:xfrm>
            <a:off x="10731808" y="404664"/>
            <a:ext cx="1268848" cy="393780"/>
          </a:xfrm>
          <a:prstGeom prst="rect">
            <a:avLst/>
          </a:prstGeom>
        </p:spPr>
      </p:pic>
      <p:sp>
        <p:nvSpPr>
          <p:cNvPr id="9" name="Inhaltsplatzhalter 1">
            <a:extLst>
              <a:ext uri="{FF2B5EF4-FFF2-40B4-BE49-F238E27FC236}">
                <a16:creationId xmlns:a16="http://schemas.microsoft.com/office/drawing/2014/main" id="{216CC379-9EDE-A302-528C-B9C9B19FAEAB}"/>
              </a:ext>
            </a:extLst>
          </p:cNvPr>
          <p:cNvSpPr txBox="1">
            <a:spLocks/>
          </p:cNvSpPr>
          <p:nvPr/>
        </p:nvSpPr>
        <p:spPr bwMode="auto">
          <a:xfrm>
            <a:off x="3356812" y="5207498"/>
            <a:ext cx="8284326" cy="97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tx2"/>
                </a:solidFill>
                <a:latin typeface="+mj-lt"/>
                <a:ea typeface="MS PGothic" panose="020B0600070205080204" pitchFamily="34" charset="-128"/>
                <a:cs typeface="Segoe UI" panose="020B0502040204020203" pitchFamily="34" charset="0"/>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tx2"/>
                </a:solidFill>
                <a:latin typeface="+mj-lt"/>
                <a:ea typeface="MS PGothic" panose="020B0600070205080204" pitchFamily="34" charset="-128"/>
                <a:cs typeface="Segoe UI" panose="020B0502040204020203" pitchFamily="34" charset="0"/>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r>
              <a:rPr lang="de-CH" sz="1600" dirty="0"/>
              <a:t>Zusätzlich zu den Verwaltungsgebühren fallen Fondskosten an. Diese liegen zwischen 0,21 und 0,27% (</a:t>
            </a:r>
            <a:r>
              <a:rPr lang="de-DE" sz="1600" dirty="0" err="1"/>
              <a:t>look</a:t>
            </a:r>
            <a:r>
              <a:rPr lang="de-DE" sz="1600" dirty="0"/>
              <a:t> </a:t>
            </a:r>
            <a:r>
              <a:rPr lang="de-DE" sz="1600" dirty="0" err="1"/>
              <a:t>through</a:t>
            </a:r>
            <a:r>
              <a:rPr lang="de-DE" sz="1600" dirty="0"/>
              <a:t>, inkl. TER-Kosten der eingesetzten Bausteine innerhalb des Fonds</a:t>
            </a:r>
            <a:r>
              <a:rPr lang="de-CH" sz="1600" dirty="0"/>
              <a:t>). Im </a:t>
            </a:r>
            <a:r>
              <a:rPr lang="de-CH" sz="1600" b="1" dirty="0"/>
              <a:t>Gesamtkostenvergleich</a:t>
            </a:r>
            <a:r>
              <a:rPr lang="de-CH" sz="1600" dirty="0"/>
              <a:t> mit anderen digitalen Plattformen sind wir somit </a:t>
            </a:r>
            <a:r>
              <a:rPr lang="de-CH" sz="1600" b="1" dirty="0"/>
              <a:t>bis zu 50% günstiger</a:t>
            </a:r>
            <a:r>
              <a:rPr lang="de-CH" sz="1600" dirty="0"/>
              <a:t>!</a:t>
            </a:r>
          </a:p>
        </p:txBody>
      </p:sp>
      <p:sp>
        <p:nvSpPr>
          <p:cNvPr id="5" name="Rechtwinkliges Dreieck 4">
            <a:extLst>
              <a:ext uri="{FF2B5EF4-FFF2-40B4-BE49-F238E27FC236}">
                <a16:creationId xmlns:a16="http://schemas.microsoft.com/office/drawing/2014/main" id="{F8C677A4-2F9B-386D-B208-B5C6511055BE}"/>
              </a:ext>
            </a:extLst>
          </p:cNvPr>
          <p:cNvSpPr/>
          <p:nvPr/>
        </p:nvSpPr>
        <p:spPr>
          <a:xfrm rot="5400000">
            <a:off x="56417" y="-56418"/>
            <a:ext cx="1047750" cy="1160585"/>
          </a:xfrm>
          <a:prstGeom prst="rtTriangle">
            <a:avLst/>
          </a:prstGeom>
          <a:solidFill>
            <a:srgbClr val="3AAC9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dirty="0" err="1">
              <a:solidFill>
                <a:schemeClr val="tx2"/>
              </a:solidFill>
              <a:latin typeface="+mj-lt"/>
            </a:endParaRPr>
          </a:p>
        </p:txBody>
      </p:sp>
      <p:sp>
        <p:nvSpPr>
          <p:cNvPr id="10" name="Textfeld 9">
            <a:extLst>
              <a:ext uri="{FF2B5EF4-FFF2-40B4-BE49-F238E27FC236}">
                <a16:creationId xmlns:a16="http://schemas.microsoft.com/office/drawing/2014/main" id="{86B76473-227C-E03F-4814-942A86884DD5}"/>
              </a:ext>
            </a:extLst>
          </p:cNvPr>
          <p:cNvSpPr txBox="1"/>
          <p:nvPr/>
        </p:nvSpPr>
        <p:spPr bwMode="auto">
          <a:xfrm rot="19103681">
            <a:off x="-21541" y="371887"/>
            <a:ext cx="914400" cy="203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l">
              <a:spcAft>
                <a:spcPts val="800"/>
              </a:spcAft>
            </a:pPr>
            <a:r>
              <a:rPr lang="de-CH" sz="1300" b="1" dirty="0" err="1">
                <a:solidFill>
                  <a:schemeClr val="bg1"/>
                </a:solidFill>
                <a:latin typeface="+mj-lt"/>
              </a:rPr>
              <a:t>coming</a:t>
            </a:r>
            <a:r>
              <a:rPr lang="de-CH" sz="1300" b="1" dirty="0">
                <a:solidFill>
                  <a:schemeClr val="bg1"/>
                </a:solidFill>
                <a:latin typeface="+mj-lt"/>
              </a:rPr>
              <a:t> </a:t>
            </a:r>
            <a:r>
              <a:rPr lang="de-CH" sz="1300" b="1" dirty="0" err="1">
                <a:solidFill>
                  <a:schemeClr val="bg1"/>
                </a:solidFill>
                <a:latin typeface="+mj-lt"/>
              </a:rPr>
              <a:t>soon</a:t>
            </a:r>
            <a:endParaRPr lang="de-CH" sz="1300" b="1" dirty="0">
              <a:solidFill>
                <a:schemeClr val="bg1"/>
              </a:solidFill>
              <a:latin typeface="+mj-lt"/>
            </a:endParaRPr>
          </a:p>
        </p:txBody>
      </p:sp>
    </p:spTree>
    <p:extLst>
      <p:ext uri="{BB962C8B-B14F-4D97-AF65-F5344CB8AC3E}">
        <p14:creationId xmlns:p14="http://schemas.microsoft.com/office/powerpoint/2010/main" val="352500274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16F2572-B272-B17E-90E9-BC4B43CC2AC4}"/>
              </a:ext>
            </a:extLst>
          </p:cNvPr>
          <p:cNvSpPr>
            <a:spLocks noGrp="1"/>
          </p:cNvSpPr>
          <p:nvPr>
            <p:ph type="title"/>
          </p:nvPr>
        </p:nvSpPr>
        <p:spPr>
          <a:xfrm>
            <a:off x="831069" y="476672"/>
            <a:ext cx="11161240" cy="1008112"/>
          </a:xfrm>
        </p:spPr>
        <p:txBody>
          <a:bodyPr/>
          <a:lstStyle/>
          <a:p>
            <a:r>
              <a:rPr lang="de-CH" dirty="0"/>
              <a:t>Was bietet Ihnen VIAC </a:t>
            </a:r>
            <a:r>
              <a:rPr lang="de-CH" dirty="0" err="1"/>
              <a:t>Invest</a:t>
            </a:r>
            <a:r>
              <a:rPr lang="de-CH" dirty="0"/>
              <a:t> und für wen ist es geeignet?</a:t>
            </a:r>
            <a:endParaRPr lang="de-DE" dirty="0"/>
          </a:p>
        </p:txBody>
      </p:sp>
      <p:sp>
        <p:nvSpPr>
          <p:cNvPr id="2" name="Inhaltsplatzhalter 1">
            <a:extLst>
              <a:ext uri="{FF2B5EF4-FFF2-40B4-BE49-F238E27FC236}">
                <a16:creationId xmlns:a16="http://schemas.microsoft.com/office/drawing/2014/main" id="{833DA9A4-A52C-E547-48E3-3E7F51CBD8FE}"/>
              </a:ext>
            </a:extLst>
          </p:cNvPr>
          <p:cNvSpPr>
            <a:spLocks noGrp="1"/>
          </p:cNvSpPr>
          <p:nvPr>
            <p:ph sz="quarter" idx="18"/>
          </p:nvPr>
        </p:nvSpPr>
        <p:spPr>
          <a:xfrm>
            <a:off x="4038864" y="1700808"/>
            <a:ext cx="7601752" cy="4536000"/>
          </a:xfrm>
        </p:spPr>
        <p:txBody>
          <a:bodyPr/>
          <a:lstStyle/>
          <a:p>
            <a:pPr marL="285750" indent="-285750">
              <a:buClr>
                <a:srgbClr val="3AAC90"/>
              </a:buClr>
              <a:buSzPct val="80000"/>
              <a:buFont typeface="Wingdings" panose="05000000000000000000" pitchFamily="2" charset="2"/>
              <a:buChar char="§"/>
            </a:pPr>
            <a:r>
              <a:rPr lang="de-DE" b="1" dirty="0"/>
              <a:t>Indexbasierte Anlagen</a:t>
            </a:r>
            <a:r>
              <a:rPr lang="de-DE" dirty="0"/>
              <a:t>: VIAC tätigt eine Investition in den Markt und bildet keine Marktmeinung ab. Wir sind vom langfristigen Ansatz «</a:t>
            </a:r>
            <a:r>
              <a:rPr lang="de-DE" dirty="0" err="1"/>
              <a:t>buy</a:t>
            </a:r>
            <a:r>
              <a:rPr lang="de-DE" dirty="0"/>
              <a:t> and hold» überzeugt.</a:t>
            </a:r>
          </a:p>
          <a:p>
            <a:pPr marL="285750" indent="-285750">
              <a:buClr>
                <a:srgbClr val="3AAC90"/>
              </a:buClr>
              <a:buSzPct val="80000"/>
              <a:buFont typeface="Wingdings" panose="05000000000000000000" pitchFamily="2" charset="2"/>
              <a:buChar char="§"/>
            </a:pPr>
            <a:r>
              <a:rPr lang="de-DE" b="1" dirty="0"/>
              <a:t>Kostengünstig:</a:t>
            </a:r>
            <a:r>
              <a:rPr lang="de-DE" dirty="0"/>
              <a:t> Dank Digitalisierung und Automatisierung können wir Ihnen ein kostengünstiges Angebot machen </a:t>
            </a:r>
            <a:r>
              <a:rPr lang="de-CH" sz="1800" dirty="0">
                <a:effectLst/>
                <a:latin typeface="HelveticaNeueLT Com 55 Roman" panose="020B0604020202020204" pitchFamily="34" charset="0"/>
                <a:ea typeface="Times New Roman" panose="02020603050405020304" pitchFamily="18" charset="0"/>
                <a:cs typeface="Times New Roman" panose="02020603050405020304" pitchFamily="18" charset="0"/>
              </a:rPr>
              <a:t>–</a:t>
            </a:r>
            <a:r>
              <a:rPr lang="de-DE" dirty="0"/>
              <a:t> dafür bieten wir keine Beratungsgespräche an, helfen aber bei Fragen gerne weiter.</a:t>
            </a:r>
          </a:p>
          <a:p>
            <a:pPr marL="285750" indent="-285750">
              <a:buClr>
                <a:srgbClr val="3AAC90"/>
              </a:buClr>
              <a:buSzPct val="80000"/>
              <a:buFont typeface="Wingdings" panose="05000000000000000000" pitchFamily="2" charset="2"/>
              <a:buChar char="§"/>
            </a:pPr>
            <a:r>
              <a:rPr lang="de-DE" b="1" dirty="0"/>
              <a:t>Selbstverwaltung</a:t>
            </a:r>
            <a:r>
              <a:rPr lang="de-DE" dirty="0"/>
              <a:t>: Wenige Fragen führen Sie zur passenden Anlagestrategie </a:t>
            </a:r>
            <a:r>
              <a:rPr lang="de-CH" sz="1800" dirty="0">
                <a:effectLst/>
                <a:latin typeface="HelveticaNeueLT Com 55 Roman" panose="020B0604020202020204" pitchFamily="34" charset="0"/>
                <a:ea typeface="Times New Roman" panose="02020603050405020304" pitchFamily="18" charset="0"/>
                <a:cs typeface="Times New Roman" panose="02020603050405020304" pitchFamily="18" charset="0"/>
              </a:rPr>
              <a:t>–</a:t>
            </a:r>
            <a:r>
              <a:rPr lang="de-DE" dirty="0"/>
              <a:t> auch ohne Finanzwissen und Erfahrung richtig investieren.</a:t>
            </a:r>
          </a:p>
          <a:p>
            <a:pPr marL="285750" indent="-285750">
              <a:buClr>
                <a:srgbClr val="3AAC90"/>
              </a:buClr>
              <a:buSzPct val="80000"/>
              <a:buFont typeface="Wingdings" panose="05000000000000000000" pitchFamily="2" charset="2"/>
              <a:buChar char="§"/>
            </a:pPr>
            <a:r>
              <a:rPr lang="de-DE" b="1" dirty="0"/>
              <a:t>Autopilot</a:t>
            </a:r>
            <a:r>
              <a:rPr lang="de-DE" dirty="0"/>
              <a:t>: Einzahlen und alles Weitere VIAC überlassen </a:t>
            </a:r>
            <a:r>
              <a:rPr lang="de-CH" sz="1800" dirty="0">
                <a:effectLst/>
                <a:latin typeface="HelveticaNeueLT Com 55 Roman" panose="020B0604020202020204" pitchFamily="34" charset="0"/>
                <a:ea typeface="Times New Roman" panose="02020603050405020304" pitchFamily="18" charset="0"/>
                <a:cs typeface="Times New Roman" panose="02020603050405020304" pitchFamily="18" charset="0"/>
              </a:rPr>
              <a:t>–</a:t>
            </a:r>
            <a:r>
              <a:rPr lang="de-DE" dirty="0"/>
              <a:t> wir kümmern uns um die Investition </a:t>
            </a:r>
            <a:r>
              <a:rPr lang="de-DE" dirty="0" err="1"/>
              <a:t>gemäss</a:t>
            </a:r>
            <a:r>
              <a:rPr lang="de-DE" dirty="0"/>
              <a:t> Ihrer Strategie und bringen Ihr Portfolio nach Marktschwankungen wieder auf Kurs.</a:t>
            </a:r>
          </a:p>
          <a:p>
            <a:pPr marL="285750" indent="-285750">
              <a:buClr>
                <a:srgbClr val="3AAC90"/>
              </a:buClr>
              <a:buSzPct val="80000"/>
              <a:buFont typeface="Wingdings" panose="05000000000000000000" pitchFamily="2" charset="2"/>
              <a:buChar char="§"/>
            </a:pPr>
            <a:r>
              <a:rPr lang="de-DE" b="1" dirty="0"/>
              <a:t>Schweiz: </a:t>
            </a:r>
            <a:r>
              <a:rPr lang="de-DE" dirty="0"/>
              <a:t>VIAC </a:t>
            </a:r>
            <a:r>
              <a:rPr lang="de-DE" dirty="0" err="1"/>
              <a:t>Invest</a:t>
            </a:r>
            <a:r>
              <a:rPr lang="de-DE" dirty="0"/>
              <a:t> für alle Personen ab 18 Jahren, die ihr eigenes Geld investieren wollen und ihr Steuerdomizil in der Schweiz haben.</a:t>
            </a:r>
          </a:p>
        </p:txBody>
      </p:sp>
      <p:pic>
        <p:nvPicPr>
          <p:cNvPr id="6" name="Grafik 5">
            <a:extLst>
              <a:ext uri="{FF2B5EF4-FFF2-40B4-BE49-F238E27FC236}">
                <a16:creationId xmlns:a16="http://schemas.microsoft.com/office/drawing/2014/main" id="{1D6E9DE6-EF50-7F49-A048-E955944C957B}"/>
              </a:ext>
            </a:extLst>
          </p:cNvPr>
          <p:cNvPicPr>
            <a:picLocks noChangeAspect="1"/>
          </p:cNvPicPr>
          <p:nvPr/>
        </p:nvPicPr>
        <p:blipFill>
          <a:blip r:embed="rId2"/>
          <a:stretch>
            <a:fillRect/>
          </a:stretch>
        </p:blipFill>
        <p:spPr>
          <a:xfrm>
            <a:off x="247385" y="1700808"/>
            <a:ext cx="3791479" cy="3639058"/>
          </a:xfrm>
          <a:prstGeom prst="rect">
            <a:avLst/>
          </a:prstGeom>
        </p:spPr>
      </p:pic>
      <p:pic>
        <p:nvPicPr>
          <p:cNvPr id="3" name="Grafik 2">
            <a:extLst>
              <a:ext uri="{FF2B5EF4-FFF2-40B4-BE49-F238E27FC236}">
                <a16:creationId xmlns:a16="http://schemas.microsoft.com/office/drawing/2014/main" id="{DCC0ACA3-F1F3-2DDB-0BDF-8D43F84A7A07}"/>
              </a:ext>
            </a:extLst>
          </p:cNvPr>
          <p:cNvPicPr>
            <a:picLocks noChangeAspect="1"/>
          </p:cNvPicPr>
          <p:nvPr/>
        </p:nvPicPr>
        <p:blipFill>
          <a:blip r:embed="rId3"/>
          <a:srcRect/>
          <a:stretch/>
        </p:blipFill>
        <p:spPr>
          <a:xfrm>
            <a:off x="10731808" y="404664"/>
            <a:ext cx="1268848" cy="393780"/>
          </a:xfrm>
          <a:prstGeom prst="rect">
            <a:avLst/>
          </a:prstGeom>
        </p:spPr>
      </p:pic>
      <p:sp>
        <p:nvSpPr>
          <p:cNvPr id="5" name="Rechtwinkliges Dreieck 4">
            <a:extLst>
              <a:ext uri="{FF2B5EF4-FFF2-40B4-BE49-F238E27FC236}">
                <a16:creationId xmlns:a16="http://schemas.microsoft.com/office/drawing/2014/main" id="{CDC8EE8A-6636-2EAA-792E-C5A2D0CEBA29}"/>
              </a:ext>
            </a:extLst>
          </p:cNvPr>
          <p:cNvSpPr/>
          <p:nvPr/>
        </p:nvSpPr>
        <p:spPr>
          <a:xfrm rot="5400000">
            <a:off x="56417" y="-56418"/>
            <a:ext cx="1047750" cy="1160585"/>
          </a:xfrm>
          <a:prstGeom prst="rtTriangle">
            <a:avLst/>
          </a:prstGeom>
          <a:solidFill>
            <a:srgbClr val="3AAC9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dirty="0" err="1">
              <a:solidFill>
                <a:schemeClr val="tx2"/>
              </a:solidFill>
              <a:latin typeface="+mj-lt"/>
            </a:endParaRPr>
          </a:p>
        </p:txBody>
      </p:sp>
      <p:sp>
        <p:nvSpPr>
          <p:cNvPr id="7" name="Textfeld 6">
            <a:extLst>
              <a:ext uri="{FF2B5EF4-FFF2-40B4-BE49-F238E27FC236}">
                <a16:creationId xmlns:a16="http://schemas.microsoft.com/office/drawing/2014/main" id="{5E72D9F1-05EC-8851-81E7-3BE829B79076}"/>
              </a:ext>
            </a:extLst>
          </p:cNvPr>
          <p:cNvSpPr txBox="1"/>
          <p:nvPr/>
        </p:nvSpPr>
        <p:spPr bwMode="auto">
          <a:xfrm rot="19103681">
            <a:off x="-21541" y="371887"/>
            <a:ext cx="914400" cy="203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l">
              <a:spcAft>
                <a:spcPts val="800"/>
              </a:spcAft>
            </a:pPr>
            <a:r>
              <a:rPr lang="de-CH" sz="1300" b="1" dirty="0" err="1">
                <a:solidFill>
                  <a:schemeClr val="bg1"/>
                </a:solidFill>
                <a:latin typeface="+mj-lt"/>
              </a:rPr>
              <a:t>coming</a:t>
            </a:r>
            <a:r>
              <a:rPr lang="de-CH" sz="1300" b="1" dirty="0">
                <a:solidFill>
                  <a:schemeClr val="bg1"/>
                </a:solidFill>
                <a:latin typeface="+mj-lt"/>
              </a:rPr>
              <a:t> </a:t>
            </a:r>
            <a:r>
              <a:rPr lang="de-CH" sz="1300" b="1" dirty="0" err="1">
                <a:solidFill>
                  <a:schemeClr val="bg1"/>
                </a:solidFill>
                <a:latin typeface="+mj-lt"/>
              </a:rPr>
              <a:t>soon</a:t>
            </a:r>
            <a:endParaRPr lang="de-CH" sz="1300" b="1" dirty="0">
              <a:solidFill>
                <a:schemeClr val="bg1"/>
              </a:solidFill>
              <a:latin typeface="+mj-lt"/>
            </a:endParaRPr>
          </a:p>
        </p:txBody>
      </p:sp>
    </p:spTree>
    <p:extLst>
      <p:ext uri="{BB962C8B-B14F-4D97-AF65-F5344CB8AC3E}">
        <p14:creationId xmlns:p14="http://schemas.microsoft.com/office/powerpoint/2010/main" val="63009229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935668A9-8708-512B-25BF-311DC98FD960}"/>
              </a:ext>
            </a:extLst>
          </p:cNvPr>
          <p:cNvSpPr>
            <a:spLocks noGrp="1"/>
          </p:cNvSpPr>
          <p:nvPr>
            <p:ph sz="quarter" idx="15"/>
          </p:nvPr>
        </p:nvSpPr>
        <p:spPr/>
        <p:txBody>
          <a:bodyPr/>
          <a:lstStyle/>
          <a:p>
            <a:pPr algn="l" fontAlgn="auto"/>
            <a:r>
              <a:rPr lang="de-DE" sz="2400" b="1" dirty="0">
                <a:solidFill>
                  <a:srgbClr val="3AAC90"/>
                </a:solidFill>
              </a:rPr>
              <a:t>Kostenlose Absicherung gegen Invalidität oder Todesfall</a:t>
            </a:r>
          </a:p>
          <a:p>
            <a:pPr algn="l" fontAlgn="auto"/>
            <a:br>
              <a:rPr lang="de-DE" b="0" i="0" dirty="0">
                <a:solidFill>
                  <a:srgbClr val="253547"/>
                </a:solidFill>
                <a:effectLst/>
                <a:highlight>
                  <a:srgbClr val="FFFFFF"/>
                </a:highlight>
                <a:latin typeface="HelveticaNeueLT Com 55 Roman (Überschriften)"/>
              </a:rPr>
            </a:br>
            <a:r>
              <a:rPr lang="de-DE" sz="1600" dirty="0"/>
              <a:t>Bei Invalidität oder Todesfall erhalten Sie </a:t>
            </a:r>
            <a:r>
              <a:rPr lang="de-DE" sz="1600" b="1" dirty="0"/>
              <a:t>mit Life Basic </a:t>
            </a:r>
            <a:r>
              <a:rPr lang="de-DE" sz="1600" dirty="0"/>
              <a:t>automatisch </a:t>
            </a:r>
            <a:r>
              <a:rPr lang="de-DE" sz="1600" b="1" dirty="0"/>
              <a:t>bis zu 25% zusätzlich </a:t>
            </a:r>
            <a:r>
              <a:rPr lang="de-DE" sz="1600" dirty="0"/>
              <a:t>zu Ihrem </a:t>
            </a:r>
            <a:r>
              <a:rPr lang="de-DE" sz="1600"/>
              <a:t>Vorsorgevermögen ausbezahlt</a:t>
            </a:r>
            <a:r>
              <a:rPr lang="de-DE" sz="1600" dirty="0"/>
              <a:t>. Pro 10’000 CHF investiertem Vorsorgevermögen (Säule 3a oder Freizügigkeit) erhalten Sie von VIAC kostenlos eine Life- Basic-Deckung von 2’500 CHF bei Invalidität oder Tod. Diese Deckung wird Ihnen oder Ihren Nachkommen im Schadenfall </a:t>
            </a:r>
            <a:r>
              <a:rPr lang="de-DE" sz="1600" b="1" dirty="0"/>
              <a:t>zusätzlich zu Ihrem VIAC-Vorsorgevermögen ausbezahlt</a:t>
            </a:r>
            <a:r>
              <a:rPr lang="de-DE" sz="1600" dirty="0"/>
              <a:t>.</a:t>
            </a:r>
          </a:p>
          <a:p>
            <a:br>
              <a:rPr lang="de-DE" sz="1600" dirty="0"/>
            </a:br>
            <a:endParaRPr lang="de-DE" sz="1600" dirty="0"/>
          </a:p>
        </p:txBody>
      </p:sp>
      <p:sp>
        <p:nvSpPr>
          <p:cNvPr id="8" name="Titel 7">
            <a:extLst>
              <a:ext uri="{FF2B5EF4-FFF2-40B4-BE49-F238E27FC236}">
                <a16:creationId xmlns:a16="http://schemas.microsoft.com/office/drawing/2014/main" id="{29C7B0E4-14A4-4234-A2FB-D7F26BB48761}"/>
              </a:ext>
            </a:extLst>
          </p:cNvPr>
          <p:cNvSpPr>
            <a:spLocks noGrp="1"/>
          </p:cNvSpPr>
          <p:nvPr>
            <p:ph type="title"/>
          </p:nvPr>
        </p:nvSpPr>
        <p:spPr/>
        <p:txBody>
          <a:bodyPr/>
          <a:lstStyle/>
          <a:p>
            <a:r>
              <a:rPr lang="it-CH" dirty="0"/>
              <a:t>VIAC Life Basic</a:t>
            </a:r>
            <a:endParaRPr lang="de-CH" dirty="0"/>
          </a:p>
        </p:txBody>
      </p:sp>
      <p:pic>
        <p:nvPicPr>
          <p:cNvPr id="2" name="Grafik 1">
            <a:extLst>
              <a:ext uri="{FF2B5EF4-FFF2-40B4-BE49-F238E27FC236}">
                <a16:creationId xmlns:a16="http://schemas.microsoft.com/office/drawing/2014/main" id="{0BE88CD7-F621-F983-8A44-B2D07120F9D7}"/>
              </a:ext>
            </a:extLst>
          </p:cNvPr>
          <p:cNvPicPr>
            <a:picLocks noChangeAspect="1"/>
          </p:cNvPicPr>
          <p:nvPr/>
        </p:nvPicPr>
        <p:blipFill>
          <a:blip r:embed="rId3"/>
          <a:srcRect/>
          <a:stretch/>
        </p:blipFill>
        <p:spPr>
          <a:xfrm>
            <a:off x="10731808" y="404664"/>
            <a:ext cx="1268848" cy="393780"/>
          </a:xfrm>
          <a:prstGeom prst="rect">
            <a:avLst/>
          </a:prstGeom>
        </p:spPr>
      </p:pic>
      <p:pic>
        <p:nvPicPr>
          <p:cNvPr id="7" name="Inhaltsplatzhalter 6">
            <a:extLst>
              <a:ext uri="{FF2B5EF4-FFF2-40B4-BE49-F238E27FC236}">
                <a16:creationId xmlns:a16="http://schemas.microsoft.com/office/drawing/2014/main" id="{EA28A762-46F8-859B-55CD-CCBF784D221B}"/>
              </a:ext>
            </a:extLst>
          </p:cNvPr>
          <p:cNvPicPr>
            <a:picLocks noGrp="1" noChangeAspect="1"/>
          </p:cNvPicPr>
          <p:nvPr>
            <p:ph sz="quarter" idx="14"/>
          </p:nvPr>
        </p:nvPicPr>
        <p:blipFill rotWithShape="1">
          <a:blip r:embed="rId4"/>
          <a:srcRect r="57980"/>
          <a:stretch/>
        </p:blipFill>
        <p:spPr>
          <a:xfrm>
            <a:off x="822346" y="1711325"/>
            <a:ext cx="4714833" cy="4514850"/>
          </a:xfrm>
          <a:prstGeom prst="rect">
            <a:avLst/>
          </a:prstGeom>
        </p:spPr>
      </p:pic>
    </p:spTree>
    <p:extLst>
      <p:ext uri="{BB962C8B-B14F-4D97-AF65-F5344CB8AC3E}">
        <p14:creationId xmlns:p14="http://schemas.microsoft.com/office/powerpoint/2010/main" val="39900734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CC541493-C987-4AEB-9379-91EB8C9BE49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60" imgH="359" progId="TCLayout.ActiveDocument.1">
                  <p:embed/>
                </p:oleObj>
              </mc:Choice>
              <mc:Fallback>
                <p:oleObj name="think-cell Folie" r:id="rId4" imgW="360" imgH="359" progId="TCLayout.ActiveDocument.1">
                  <p:embed/>
                  <p:pic>
                    <p:nvPicPr>
                      <p:cNvPr id="5" name="Objekt 4" hidden="1">
                        <a:extLst>
                          <a:ext uri="{FF2B5EF4-FFF2-40B4-BE49-F238E27FC236}">
                            <a16:creationId xmlns:a16="http://schemas.microsoft.com/office/drawing/2014/main" id="{CC541493-C987-4AEB-9379-91EB8C9BE4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Textfeld 9">
            <a:extLst>
              <a:ext uri="{FF2B5EF4-FFF2-40B4-BE49-F238E27FC236}">
                <a16:creationId xmlns:a16="http://schemas.microsoft.com/office/drawing/2014/main" id="{297490E9-28A6-4CD4-9D6E-791442BF5976}"/>
              </a:ext>
            </a:extLst>
          </p:cNvPr>
          <p:cNvSpPr txBox="1"/>
          <p:nvPr/>
        </p:nvSpPr>
        <p:spPr bwMode="auto">
          <a:xfrm>
            <a:off x="1933652" y="1276153"/>
            <a:ext cx="3816424" cy="1371325"/>
          </a:xfrm>
          <a:prstGeom prst="rect">
            <a:avLst/>
          </a:prstGeom>
          <a:noFill/>
          <a:ln>
            <a:noFill/>
          </a:ln>
        </p:spPr>
        <p:style>
          <a:lnRef idx="0">
            <a:scrgbClr r="0" g="0" b="0"/>
          </a:lnRef>
          <a:fillRef idx="0">
            <a:scrgbClr r="0" g="0" b="0"/>
          </a:fillRef>
          <a:effectRef idx="0">
            <a:scrgbClr r="0" g="0" b="0"/>
          </a:effectRef>
          <a:fontRef idx="minor">
            <a:schemeClr val="lt1"/>
          </a:fontRef>
        </p:style>
        <p:txBody>
          <a:bodyPr vert="horz" wrap="square" lIns="144000" tIns="72000" rIns="72000" bIns="72000" numCol="1" rtlCol="0" anchor="t" anchorCtr="0" compatLnSpc="1">
            <a:prstTxWarp prst="textNoShape">
              <a:avLst/>
            </a:prstTxWarp>
            <a:noAutofit/>
          </a:bodyPr>
          <a:lstStyle/>
          <a:p>
            <a:pPr algn="l" fontAlgn="auto"/>
            <a:r>
              <a:rPr lang="de-CH" sz="1600" b="1" i="0" dirty="0">
                <a:solidFill>
                  <a:schemeClr val="bg1">
                    <a:lumMod val="50000"/>
                  </a:schemeClr>
                </a:solidFill>
                <a:effectLst/>
                <a:latin typeface="+mj-lt"/>
              </a:rPr>
              <a:t>Weniger Gebühren, mehr Leistung</a:t>
            </a:r>
          </a:p>
          <a:p>
            <a:pPr algn="l" fontAlgn="auto"/>
            <a:r>
              <a:rPr lang="de-CH" sz="1600" b="0" i="0" dirty="0">
                <a:solidFill>
                  <a:schemeClr val="bg1">
                    <a:lumMod val="50000"/>
                  </a:schemeClr>
                </a:solidFill>
                <a:effectLst/>
                <a:latin typeface="+mj-lt"/>
              </a:rPr>
              <a:t>VIAC bietet dir die durchschnittlich tiefsten Kosten – 65% günstiger als vergleichbare Angebote – bei gleichzeitig maximaler Leistung.</a:t>
            </a:r>
            <a:endParaRPr lang="de-CH" sz="1600" b="1" i="0" dirty="0">
              <a:solidFill>
                <a:schemeClr val="bg1">
                  <a:lumMod val="50000"/>
                </a:schemeClr>
              </a:solidFill>
              <a:effectLst/>
              <a:latin typeface="+mj-lt"/>
            </a:endParaRPr>
          </a:p>
          <a:p>
            <a:pPr algn="l" fontAlgn="auto"/>
            <a:endParaRPr lang="de-CH" sz="1600" b="1" dirty="0">
              <a:solidFill>
                <a:schemeClr val="bg1">
                  <a:lumMod val="50000"/>
                </a:schemeClr>
              </a:solidFill>
              <a:latin typeface="+mj-lt"/>
            </a:endParaRPr>
          </a:p>
          <a:p>
            <a:pPr algn="l" fontAlgn="auto"/>
            <a:endParaRPr lang="de-CH" sz="1600" b="1" dirty="0">
              <a:solidFill>
                <a:schemeClr val="bg1">
                  <a:lumMod val="50000"/>
                </a:schemeClr>
              </a:solidFill>
              <a:latin typeface="+mj-lt"/>
            </a:endParaRPr>
          </a:p>
          <a:p>
            <a:pPr algn="l" fontAlgn="auto"/>
            <a:endParaRPr lang="de-CH" sz="1600" b="1" i="0" dirty="0">
              <a:solidFill>
                <a:schemeClr val="bg1">
                  <a:lumMod val="50000"/>
                </a:schemeClr>
              </a:solidFill>
              <a:effectLst/>
              <a:latin typeface="+mj-lt"/>
            </a:endParaRPr>
          </a:p>
          <a:p>
            <a:pPr algn="l" fontAlgn="auto"/>
            <a:endParaRPr lang="de-CH" sz="1600" b="1" dirty="0">
              <a:solidFill>
                <a:schemeClr val="bg1">
                  <a:lumMod val="50000"/>
                </a:schemeClr>
              </a:solidFill>
              <a:latin typeface="+mj-lt"/>
            </a:endParaRPr>
          </a:p>
        </p:txBody>
      </p:sp>
      <p:sp>
        <p:nvSpPr>
          <p:cNvPr id="11" name="Titel 7">
            <a:extLst>
              <a:ext uri="{FF2B5EF4-FFF2-40B4-BE49-F238E27FC236}">
                <a16:creationId xmlns:a16="http://schemas.microsoft.com/office/drawing/2014/main" id="{F63637C5-3FAD-4C59-B4C7-C11CA8B544AC}"/>
              </a:ext>
            </a:extLst>
          </p:cNvPr>
          <p:cNvSpPr>
            <a:spLocks noGrp="1"/>
          </p:cNvSpPr>
          <p:nvPr>
            <p:ph type="title"/>
          </p:nvPr>
        </p:nvSpPr>
        <p:spPr>
          <a:xfrm>
            <a:off x="479376" y="476672"/>
            <a:ext cx="11161240" cy="1008112"/>
          </a:xfrm>
        </p:spPr>
        <p:txBody>
          <a:bodyPr/>
          <a:lstStyle/>
          <a:p>
            <a:r>
              <a:rPr lang="de-CH" dirty="0"/>
              <a:t>Warum VIAC?</a:t>
            </a:r>
          </a:p>
        </p:txBody>
      </p:sp>
      <p:pic>
        <p:nvPicPr>
          <p:cNvPr id="2" name="Grafik 1">
            <a:extLst>
              <a:ext uri="{FF2B5EF4-FFF2-40B4-BE49-F238E27FC236}">
                <a16:creationId xmlns:a16="http://schemas.microsoft.com/office/drawing/2014/main" id="{9661B7F9-9A67-4B54-6827-71FCB76894E0}"/>
              </a:ext>
            </a:extLst>
          </p:cNvPr>
          <p:cNvPicPr>
            <a:picLocks noChangeAspect="1"/>
          </p:cNvPicPr>
          <p:nvPr/>
        </p:nvPicPr>
        <p:blipFill>
          <a:blip r:embed="rId6"/>
          <a:srcRect/>
          <a:stretch/>
        </p:blipFill>
        <p:spPr>
          <a:xfrm>
            <a:off x="10731808" y="404664"/>
            <a:ext cx="1268848" cy="393780"/>
          </a:xfrm>
          <a:prstGeom prst="rect">
            <a:avLst/>
          </a:prstGeom>
        </p:spPr>
      </p:pic>
      <p:sp>
        <p:nvSpPr>
          <p:cNvPr id="3" name="Textfeld 2">
            <a:extLst>
              <a:ext uri="{FF2B5EF4-FFF2-40B4-BE49-F238E27FC236}">
                <a16:creationId xmlns:a16="http://schemas.microsoft.com/office/drawing/2014/main" id="{50184DB8-9436-33DF-273E-293F0962C6F4}"/>
              </a:ext>
            </a:extLst>
          </p:cNvPr>
          <p:cNvSpPr txBox="1"/>
          <p:nvPr/>
        </p:nvSpPr>
        <p:spPr bwMode="auto">
          <a:xfrm>
            <a:off x="7517668" y="1272127"/>
            <a:ext cx="4379615" cy="1255524"/>
          </a:xfrm>
          <a:prstGeom prst="rect">
            <a:avLst/>
          </a:prstGeom>
          <a:noFill/>
          <a:ln>
            <a:noFill/>
          </a:ln>
        </p:spPr>
        <p:style>
          <a:lnRef idx="0">
            <a:scrgbClr r="0" g="0" b="0"/>
          </a:lnRef>
          <a:fillRef idx="0">
            <a:scrgbClr r="0" g="0" b="0"/>
          </a:fillRef>
          <a:effectRef idx="0">
            <a:scrgbClr r="0" g="0" b="0"/>
          </a:effectRef>
          <a:fontRef idx="minor">
            <a:schemeClr val="lt1"/>
          </a:fontRef>
        </p:style>
        <p:txBody>
          <a:bodyPr vert="horz" wrap="square" lIns="144000" tIns="72000" rIns="72000" bIns="72000" numCol="1" rtlCol="0" anchor="t" anchorCtr="0" compatLnSpc="1">
            <a:prstTxWarp prst="textNoShape">
              <a:avLst/>
            </a:prstTxWarp>
            <a:noAutofit/>
          </a:bodyPr>
          <a:lstStyle/>
          <a:p>
            <a:r>
              <a:rPr lang="de-CH" sz="1600" b="1" i="0" dirty="0">
                <a:solidFill>
                  <a:schemeClr val="bg1">
                    <a:lumMod val="50000"/>
                  </a:schemeClr>
                </a:solidFill>
                <a:effectLst/>
                <a:latin typeface="+mj-lt"/>
              </a:rPr>
              <a:t>Investieren ohne Einstiegshürde</a:t>
            </a:r>
          </a:p>
          <a:p>
            <a:r>
              <a:rPr lang="de-CH" sz="1600" b="0" i="0" dirty="0">
                <a:solidFill>
                  <a:schemeClr val="bg1">
                    <a:lumMod val="50000"/>
                  </a:schemeClr>
                </a:solidFill>
                <a:effectLst/>
                <a:latin typeface="+mj-lt"/>
              </a:rPr>
              <a:t>Die Anlagelösung von VIAC ist einfach und verständlich – investieren kannst du bereits ab CHF 1!</a:t>
            </a:r>
            <a:endParaRPr lang="de-CH" sz="1600" b="1" dirty="0">
              <a:solidFill>
                <a:schemeClr val="bg1">
                  <a:lumMod val="50000"/>
                </a:schemeClr>
              </a:solidFill>
              <a:latin typeface="+mj-lt"/>
            </a:endParaRPr>
          </a:p>
          <a:p>
            <a:pPr algn="l" fontAlgn="auto"/>
            <a:endParaRPr lang="de-CH" sz="1600" b="1" i="0" dirty="0">
              <a:solidFill>
                <a:schemeClr val="bg1">
                  <a:lumMod val="50000"/>
                </a:schemeClr>
              </a:solidFill>
              <a:effectLst/>
              <a:latin typeface="+mj-lt"/>
            </a:endParaRPr>
          </a:p>
          <a:p>
            <a:pPr algn="l" fontAlgn="auto"/>
            <a:endParaRPr lang="de-CH" sz="1600" b="1" i="0" dirty="0">
              <a:solidFill>
                <a:schemeClr val="bg1">
                  <a:lumMod val="50000"/>
                </a:schemeClr>
              </a:solidFill>
              <a:effectLst/>
              <a:latin typeface="+mj-lt"/>
            </a:endParaRPr>
          </a:p>
        </p:txBody>
      </p:sp>
      <p:pic>
        <p:nvPicPr>
          <p:cNvPr id="8" name="Grafik 7">
            <a:extLst>
              <a:ext uri="{FF2B5EF4-FFF2-40B4-BE49-F238E27FC236}">
                <a16:creationId xmlns:a16="http://schemas.microsoft.com/office/drawing/2014/main" id="{7B2211A1-F82C-42E3-E4BF-5BE3FD420E76}"/>
              </a:ext>
            </a:extLst>
          </p:cNvPr>
          <p:cNvPicPr>
            <a:picLocks noChangeAspect="1"/>
          </p:cNvPicPr>
          <p:nvPr/>
        </p:nvPicPr>
        <p:blipFill>
          <a:blip r:embed="rId7"/>
          <a:stretch>
            <a:fillRect/>
          </a:stretch>
        </p:blipFill>
        <p:spPr>
          <a:xfrm>
            <a:off x="445495" y="1206277"/>
            <a:ext cx="1402033" cy="1629669"/>
          </a:xfrm>
          <a:prstGeom prst="rect">
            <a:avLst/>
          </a:prstGeom>
        </p:spPr>
      </p:pic>
      <p:pic>
        <p:nvPicPr>
          <p:cNvPr id="14" name="Grafik 13">
            <a:extLst>
              <a:ext uri="{FF2B5EF4-FFF2-40B4-BE49-F238E27FC236}">
                <a16:creationId xmlns:a16="http://schemas.microsoft.com/office/drawing/2014/main" id="{8049045E-247C-C785-B835-5DAF059CDD81}"/>
              </a:ext>
            </a:extLst>
          </p:cNvPr>
          <p:cNvPicPr>
            <a:picLocks noChangeAspect="1"/>
          </p:cNvPicPr>
          <p:nvPr/>
        </p:nvPicPr>
        <p:blipFill>
          <a:blip r:embed="rId8"/>
          <a:stretch>
            <a:fillRect/>
          </a:stretch>
        </p:blipFill>
        <p:spPr>
          <a:xfrm>
            <a:off x="559313" y="2892177"/>
            <a:ext cx="1288215" cy="1655537"/>
          </a:xfrm>
          <a:prstGeom prst="rect">
            <a:avLst/>
          </a:prstGeom>
        </p:spPr>
      </p:pic>
      <p:pic>
        <p:nvPicPr>
          <p:cNvPr id="16" name="Grafik 15">
            <a:extLst>
              <a:ext uri="{FF2B5EF4-FFF2-40B4-BE49-F238E27FC236}">
                <a16:creationId xmlns:a16="http://schemas.microsoft.com/office/drawing/2014/main" id="{0EB35234-1C2E-4B4F-5833-D07D5B7B8265}"/>
              </a:ext>
            </a:extLst>
          </p:cNvPr>
          <p:cNvPicPr>
            <a:picLocks noChangeAspect="1"/>
          </p:cNvPicPr>
          <p:nvPr/>
        </p:nvPicPr>
        <p:blipFill>
          <a:blip r:embed="rId9"/>
          <a:stretch>
            <a:fillRect/>
          </a:stretch>
        </p:blipFill>
        <p:spPr>
          <a:xfrm>
            <a:off x="626148" y="4648944"/>
            <a:ext cx="1293388" cy="1577933"/>
          </a:xfrm>
          <a:prstGeom prst="rect">
            <a:avLst/>
          </a:prstGeom>
        </p:spPr>
      </p:pic>
      <p:pic>
        <p:nvPicPr>
          <p:cNvPr id="18" name="Grafik 17">
            <a:extLst>
              <a:ext uri="{FF2B5EF4-FFF2-40B4-BE49-F238E27FC236}">
                <a16:creationId xmlns:a16="http://schemas.microsoft.com/office/drawing/2014/main" id="{89EB32DD-9680-4305-0C5B-7D9EA60928C0}"/>
              </a:ext>
            </a:extLst>
          </p:cNvPr>
          <p:cNvPicPr>
            <a:picLocks noChangeAspect="1"/>
          </p:cNvPicPr>
          <p:nvPr/>
        </p:nvPicPr>
        <p:blipFill>
          <a:blip r:embed="rId10"/>
          <a:stretch>
            <a:fillRect/>
          </a:stretch>
        </p:blipFill>
        <p:spPr>
          <a:xfrm>
            <a:off x="6104225" y="1253805"/>
            <a:ext cx="1365818" cy="1593454"/>
          </a:xfrm>
          <a:prstGeom prst="rect">
            <a:avLst/>
          </a:prstGeom>
        </p:spPr>
      </p:pic>
      <p:pic>
        <p:nvPicPr>
          <p:cNvPr id="20" name="Grafik 19">
            <a:extLst>
              <a:ext uri="{FF2B5EF4-FFF2-40B4-BE49-F238E27FC236}">
                <a16:creationId xmlns:a16="http://schemas.microsoft.com/office/drawing/2014/main" id="{4735E469-0B56-8E4B-729F-9484521BA433}"/>
              </a:ext>
            </a:extLst>
          </p:cNvPr>
          <p:cNvPicPr>
            <a:picLocks noChangeAspect="1"/>
          </p:cNvPicPr>
          <p:nvPr/>
        </p:nvPicPr>
        <p:blipFill>
          <a:blip r:embed="rId11"/>
          <a:stretch>
            <a:fillRect/>
          </a:stretch>
        </p:blipFill>
        <p:spPr>
          <a:xfrm>
            <a:off x="6113110" y="2921080"/>
            <a:ext cx="1308909" cy="1645190"/>
          </a:xfrm>
          <a:prstGeom prst="rect">
            <a:avLst/>
          </a:prstGeom>
        </p:spPr>
      </p:pic>
      <p:pic>
        <p:nvPicPr>
          <p:cNvPr id="22" name="Grafik 21">
            <a:extLst>
              <a:ext uri="{FF2B5EF4-FFF2-40B4-BE49-F238E27FC236}">
                <a16:creationId xmlns:a16="http://schemas.microsoft.com/office/drawing/2014/main" id="{7B659E51-DF61-4E7E-1A36-54A1BCD34505}"/>
              </a:ext>
            </a:extLst>
          </p:cNvPr>
          <p:cNvPicPr>
            <a:picLocks noChangeAspect="1"/>
          </p:cNvPicPr>
          <p:nvPr/>
        </p:nvPicPr>
        <p:blipFill>
          <a:blip r:embed="rId12"/>
          <a:stretch>
            <a:fillRect/>
          </a:stretch>
        </p:blipFill>
        <p:spPr>
          <a:xfrm>
            <a:off x="6123358" y="4627483"/>
            <a:ext cx="1484810" cy="1614149"/>
          </a:xfrm>
          <a:prstGeom prst="rect">
            <a:avLst/>
          </a:prstGeom>
        </p:spPr>
      </p:pic>
      <p:sp>
        <p:nvSpPr>
          <p:cNvPr id="4" name="Textfeld 3">
            <a:extLst>
              <a:ext uri="{FF2B5EF4-FFF2-40B4-BE49-F238E27FC236}">
                <a16:creationId xmlns:a16="http://schemas.microsoft.com/office/drawing/2014/main" id="{EBBA2E6C-78AF-2A98-C31D-E2FDDE31A1A9}"/>
              </a:ext>
            </a:extLst>
          </p:cNvPr>
          <p:cNvSpPr txBox="1"/>
          <p:nvPr/>
        </p:nvSpPr>
        <p:spPr bwMode="auto">
          <a:xfrm>
            <a:off x="1930326" y="4695145"/>
            <a:ext cx="3816424" cy="1371325"/>
          </a:xfrm>
          <a:prstGeom prst="rect">
            <a:avLst/>
          </a:prstGeom>
          <a:noFill/>
          <a:ln>
            <a:noFill/>
          </a:ln>
        </p:spPr>
        <p:style>
          <a:lnRef idx="0">
            <a:scrgbClr r="0" g="0" b="0"/>
          </a:lnRef>
          <a:fillRef idx="0">
            <a:scrgbClr r="0" g="0" b="0"/>
          </a:fillRef>
          <a:effectRef idx="0">
            <a:scrgbClr r="0" g="0" b="0"/>
          </a:effectRef>
          <a:fontRef idx="minor">
            <a:schemeClr val="lt1"/>
          </a:fontRef>
        </p:style>
        <p:txBody>
          <a:bodyPr vert="horz" wrap="square" lIns="144000" tIns="72000" rIns="72000" bIns="72000" numCol="1" rtlCol="0" anchor="t" anchorCtr="0" compatLnSpc="1">
            <a:prstTxWarp prst="textNoShape">
              <a:avLst/>
            </a:prstTxWarp>
            <a:noAutofit/>
          </a:bodyPr>
          <a:lstStyle/>
          <a:p>
            <a:pPr algn="l" fontAlgn="auto"/>
            <a:r>
              <a:rPr lang="de-CH" sz="1600" b="1" i="0" dirty="0">
                <a:solidFill>
                  <a:schemeClr val="bg1">
                    <a:lumMod val="50000"/>
                  </a:schemeClr>
                </a:solidFill>
                <a:effectLst/>
                <a:latin typeface="+mj-lt"/>
              </a:rPr>
              <a:t>Seriensieger im 3a Fondsvergleich der Handelszeitung</a:t>
            </a:r>
          </a:p>
          <a:p>
            <a:r>
              <a:rPr lang="de-CH" sz="1600" b="0" i="0" dirty="0">
                <a:solidFill>
                  <a:schemeClr val="bg1">
                    <a:lumMod val="50000"/>
                  </a:schemeClr>
                </a:solidFill>
                <a:effectLst/>
                <a:latin typeface="+mj-lt"/>
              </a:rPr>
              <a:t>Die VIAC Anlagestrategien wurden bereits 6x infolge zum Testsieger erkoren.</a:t>
            </a:r>
            <a:endParaRPr lang="de-CH" sz="1600" b="1" i="0" dirty="0">
              <a:solidFill>
                <a:schemeClr val="bg1">
                  <a:lumMod val="50000"/>
                </a:schemeClr>
              </a:solidFill>
              <a:effectLst/>
              <a:latin typeface="+mj-lt"/>
            </a:endParaRPr>
          </a:p>
        </p:txBody>
      </p:sp>
      <p:sp>
        <p:nvSpPr>
          <p:cNvPr id="6" name="Textfeld 5">
            <a:extLst>
              <a:ext uri="{FF2B5EF4-FFF2-40B4-BE49-F238E27FC236}">
                <a16:creationId xmlns:a16="http://schemas.microsoft.com/office/drawing/2014/main" id="{51B33EC6-84D1-D09E-6985-E6F00D6A67A6}"/>
              </a:ext>
            </a:extLst>
          </p:cNvPr>
          <p:cNvSpPr txBox="1"/>
          <p:nvPr/>
        </p:nvSpPr>
        <p:spPr bwMode="auto">
          <a:xfrm>
            <a:off x="1932695" y="2971818"/>
            <a:ext cx="3816424" cy="912468"/>
          </a:xfrm>
          <a:prstGeom prst="rect">
            <a:avLst/>
          </a:prstGeom>
          <a:noFill/>
          <a:ln>
            <a:noFill/>
          </a:ln>
        </p:spPr>
        <p:style>
          <a:lnRef idx="0">
            <a:scrgbClr r="0" g="0" b="0"/>
          </a:lnRef>
          <a:fillRef idx="0">
            <a:scrgbClr r="0" g="0" b="0"/>
          </a:fillRef>
          <a:effectRef idx="0">
            <a:scrgbClr r="0" g="0" b="0"/>
          </a:effectRef>
          <a:fontRef idx="minor">
            <a:schemeClr val="lt1"/>
          </a:fontRef>
        </p:style>
        <p:txBody>
          <a:bodyPr vert="horz" wrap="square" lIns="144000" tIns="72000" rIns="72000" bIns="72000" numCol="1" rtlCol="0" anchor="t" anchorCtr="0" compatLnSpc="1">
            <a:prstTxWarp prst="textNoShape">
              <a:avLst/>
            </a:prstTxWarp>
            <a:noAutofit/>
          </a:bodyPr>
          <a:lstStyle/>
          <a:p>
            <a:pPr algn="l" fontAlgn="auto"/>
            <a:r>
              <a:rPr lang="de-CH" sz="1600" b="1" i="0" dirty="0">
                <a:solidFill>
                  <a:schemeClr val="bg1">
                    <a:lumMod val="50000"/>
                  </a:schemeClr>
                </a:solidFill>
                <a:effectLst/>
                <a:latin typeface="+mj-lt"/>
              </a:rPr>
              <a:t>Intuitive Applikation</a:t>
            </a:r>
          </a:p>
          <a:p>
            <a:r>
              <a:rPr lang="de-CH" sz="1600" b="0" i="0" dirty="0">
                <a:solidFill>
                  <a:schemeClr val="bg1">
                    <a:lumMod val="50000"/>
                  </a:schemeClr>
                </a:solidFill>
                <a:effectLst/>
                <a:latin typeface="+mj-lt"/>
              </a:rPr>
              <a:t>Unsere Plattform ist benutzerfreundlich und leicht zu navigieren</a:t>
            </a:r>
            <a:r>
              <a:rPr lang="de-CH" sz="1600" dirty="0">
                <a:solidFill>
                  <a:schemeClr val="bg1">
                    <a:lumMod val="50000"/>
                  </a:schemeClr>
                </a:solidFill>
                <a:latin typeface="+mj-lt"/>
              </a:rPr>
              <a:t>.</a:t>
            </a:r>
            <a:endParaRPr lang="de-CH" sz="1600" b="1" dirty="0">
              <a:solidFill>
                <a:schemeClr val="bg1">
                  <a:lumMod val="50000"/>
                </a:schemeClr>
              </a:solidFill>
              <a:latin typeface="+mj-lt"/>
            </a:endParaRPr>
          </a:p>
        </p:txBody>
      </p:sp>
      <p:sp>
        <p:nvSpPr>
          <p:cNvPr id="7" name="Textfeld 6">
            <a:extLst>
              <a:ext uri="{FF2B5EF4-FFF2-40B4-BE49-F238E27FC236}">
                <a16:creationId xmlns:a16="http://schemas.microsoft.com/office/drawing/2014/main" id="{A60ACF28-76C2-C716-C23D-DFC770B4A3E8}"/>
              </a:ext>
            </a:extLst>
          </p:cNvPr>
          <p:cNvSpPr txBox="1"/>
          <p:nvPr/>
        </p:nvSpPr>
        <p:spPr bwMode="auto">
          <a:xfrm>
            <a:off x="7513327" y="2971811"/>
            <a:ext cx="4464496" cy="1202714"/>
          </a:xfrm>
          <a:prstGeom prst="rect">
            <a:avLst/>
          </a:prstGeom>
          <a:noFill/>
          <a:ln>
            <a:noFill/>
          </a:ln>
        </p:spPr>
        <p:style>
          <a:lnRef idx="0">
            <a:scrgbClr r="0" g="0" b="0"/>
          </a:lnRef>
          <a:fillRef idx="0">
            <a:scrgbClr r="0" g="0" b="0"/>
          </a:fillRef>
          <a:effectRef idx="0">
            <a:scrgbClr r="0" g="0" b="0"/>
          </a:effectRef>
          <a:fontRef idx="minor">
            <a:schemeClr val="lt1"/>
          </a:fontRef>
        </p:style>
        <p:txBody>
          <a:bodyPr vert="horz" wrap="square" lIns="144000" tIns="72000" rIns="72000" bIns="72000" numCol="1" rtlCol="0" anchor="t" anchorCtr="0" compatLnSpc="1">
            <a:prstTxWarp prst="textNoShape">
              <a:avLst/>
            </a:prstTxWarp>
            <a:noAutofit/>
          </a:bodyPr>
          <a:lstStyle/>
          <a:p>
            <a:r>
              <a:rPr lang="de-CH" sz="1600" b="1" i="0" dirty="0">
                <a:solidFill>
                  <a:schemeClr val="bg1">
                    <a:lumMod val="50000"/>
                  </a:schemeClr>
                </a:solidFill>
                <a:effectLst/>
                <a:latin typeface="+mj-lt"/>
              </a:rPr>
              <a:t>Wir glauben an Transparenz und Offenheit</a:t>
            </a:r>
          </a:p>
          <a:p>
            <a:r>
              <a:rPr lang="de-CH" sz="1600" b="0" i="0" dirty="0">
                <a:solidFill>
                  <a:schemeClr val="bg1">
                    <a:lumMod val="50000"/>
                  </a:schemeClr>
                </a:solidFill>
                <a:effectLst/>
                <a:latin typeface="+mj-lt"/>
              </a:rPr>
              <a:t>Deshalb veröffentlichen wir laufend unsere Anlageergebnisse und Gebühren auf unserer Website.</a:t>
            </a:r>
            <a:endParaRPr lang="de-CH" sz="1600" b="1" i="0" dirty="0">
              <a:solidFill>
                <a:schemeClr val="bg1">
                  <a:lumMod val="50000"/>
                </a:schemeClr>
              </a:solidFill>
              <a:effectLst/>
              <a:latin typeface="+mj-lt"/>
            </a:endParaRPr>
          </a:p>
        </p:txBody>
      </p:sp>
      <p:sp>
        <p:nvSpPr>
          <p:cNvPr id="9" name="Textfeld 8">
            <a:extLst>
              <a:ext uri="{FF2B5EF4-FFF2-40B4-BE49-F238E27FC236}">
                <a16:creationId xmlns:a16="http://schemas.microsoft.com/office/drawing/2014/main" id="{74BCAB46-86CB-825E-0FB4-BD4858D08528}"/>
              </a:ext>
            </a:extLst>
          </p:cNvPr>
          <p:cNvSpPr txBox="1"/>
          <p:nvPr/>
        </p:nvSpPr>
        <p:spPr bwMode="auto">
          <a:xfrm>
            <a:off x="7517110" y="4700419"/>
            <a:ext cx="4464496" cy="1202714"/>
          </a:xfrm>
          <a:prstGeom prst="rect">
            <a:avLst/>
          </a:prstGeom>
          <a:noFill/>
          <a:ln>
            <a:noFill/>
          </a:ln>
        </p:spPr>
        <p:style>
          <a:lnRef idx="0">
            <a:scrgbClr r="0" g="0" b="0"/>
          </a:lnRef>
          <a:fillRef idx="0">
            <a:scrgbClr r="0" g="0" b="0"/>
          </a:fillRef>
          <a:effectRef idx="0">
            <a:scrgbClr r="0" g="0" b="0"/>
          </a:effectRef>
          <a:fontRef idx="minor">
            <a:schemeClr val="lt1"/>
          </a:fontRef>
        </p:style>
        <p:txBody>
          <a:bodyPr vert="horz" wrap="square" lIns="144000" tIns="72000" rIns="72000" bIns="72000" numCol="1" rtlCol="0" anchor="t" anchorCtr="0" compatLnSpc="1">
            <a:prstTxWarp prst="textNoShape">
              <a:avLst/>
            </a:prstTxWarp>
            <a:noAutofit/>
          </a:bodyPr>
          <a:lstStyle/>
          <a:p>
            <a:pPr algn="l" fontAlgn="auto"/>
            <a:r>
              <a:rPr lang="de-CH" sz="1600" b="1" i="0" dirty="0">
                <a:solidFill>
                  <a:schemeClr val="bg1">
                    <a:lumMod val="50000"/>
                  </a:schemeClr>
                </a:solidFill>
                <a:effectLst/>
                <a:latin typeface="+mj-lt"/>
              </a:rPr>
              <a:t>Eigene Strategie für Finanzprofis</a:t>
            </a:r>
          </a:p>
          <a:p>
            <a:r>
              <a:rPr lang="de-CH" sz="1600" b="0" i="0" dirty="0">
                <a:solidFill>
                  <a:schemeClr val="bg1">
                    <a:lumMod val="50000"/>
                  </a:schemeClr>
                </a:solidFill>
                <a:effectLst/>
                <a:latin typeface="+mj-lt"/>
              </a:rPr>
              <a:t>Bei VIAC kann man für 70 Indexfonds und ETFs die eigene Strategie erstellen. Mehr Flexibilität ohne höhere Kosten.</a:t>
            </a:r>
            <a:endParaRPr lang="de-CH" sz="1600" b="1" i="0" dirty="0">
              <a:solidFill>
                <a:schemeClr val="bg1">
                  <a:lumMod val="50000"/>
                </a:schemeClr>
              </a:solidFill>
              <a:effectLst/>
              <a:latin typeface="+mj-lt"/>
            </a:endParaRPr>
          </a:p>
        </p:txBody>
      </p:sp>
    </p:spTree>
    <p:extLst>
      <p:ext uri="{BB962C8B-B14F-4D97-AF65-F5344CB8AC3E}">
        <p14:creationId xmlns:p14="http://schemas.microsoft.com/office/powerpoint/2010/main" val="324569931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5A33CCFB-8344-DBC7-3AC2-16B65B5384F2}"/>
              </a:ext>
            </a:extLst>
          </p:cNvPr>
          <p:cNvPicPr>
            <a:picLocks noChangeAspect="1"/>
          </p:cNvPicPr>
          <p:nvPr/>
        </p:nvPicPr>
        <p:blipFill rotWithShape="1">
          <a:blip r:embed="rId2"/>
          <a:srcRect l="2500"/>
          <a:stretch/>
        </p:blipFill>
        <p:spPr>
          <a:xfrm>
            <a:off x="0" y="-27384"/>
            <a:ext cx="12192001" cy="6911457"/>
          </a:xfrm>
          <a:prstGeom prst="rect">
            <a:avLst/>
          </a:prstGeom>
        </p:spPr>
      </p:pic>
    </p:spTree>
    <p:extLst>
      <p:ext uri="{BB962C8B-B14F-4D97-AF65-F5344CB8AC3E}">
        <p14:creationId xmlns:p14="http://schemas.microsoft.com/office/powerpoint/2010/main" val="2540324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EFD5A9D2-8CBC-4633-83CC-3E27AC786EA3}"/>
              </a:ext>
            </a:extLst>
          </p:cNvPr>
          <p:cNvGraphicFramePr>
            <a:graphicFrameLocks noChangeAspect="1"/>
          </p:cNvGraphicFramePr>
          <p:nvPr>
            <p:custDataLst>
              <p:tags r:id="rId1"/>
            </p:custDataLst>
            <p:extLst>
              <p:ext uri="{D42A27DB-BD31-4B8C-83A1-F6EECF244321}">
                <p14:modId xmlns:p14="http://schemas.microsoft.com/office/powerpoint/2010/main" val="23384097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60" imgH="359" progId="TCLayout.ActiveDocument.1">
                  <p:embed/>
                </p:oleObj>
              </mc:Choice>
              <mc:Fallback>
                <p:oleObj name="think-cell Folie" r:id="rId4" imgW="360" imgH="359" progId="TCLayout.ActiveDocument.1">
                  <p:embed/>
                  <p:pic>
                    <p:nvPicPr>
                      <p:cNvPr id="8" name="Objekt 7" hidden="1">
                        <a:extLst>
                          <a:ext uri="{FF2B5EF4-FFF2-40B4-BE49-F238E27FC236}">
                            <a16:creationId xmlns:a16="http://schemas.microsoft.com/office/drawing/2014/main" id="{EFD5A9D2-8CBC-4633-83CC-3E27AC786EA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1" name="Textfeld 30">
            <a:extLst>
              <a:ext uri="{FF2B5EF4-FFF2-40B4-BE49-F238E27FC236}">
                <a16:creationId xmlns:a16="http://schemas.microsoft.com/office/drawing/2014/main" id="{C352E2CC-7A46-4141-86E3-2B2D477FF7ED}"/>
              </a:ext>
            </a:extLst>
          </p:cNvPr>
          <p:cNvSpPr txBox="1"/>
          <p:nvPr/>
        </p:nvSpPr>
        <p:spPr bwMode="auto">
          <a:xfrm>
            <a:off x="8490273" y="4583818"/>
            <a:ext cx="3222410" cy="1509478"/>
          </a:xfrm>
          <a:prstGeom prst="rect">
            <a:avLst/>
          </a:prstGeom>
          <a:solidFill>
            <a:srgbClr val="28828B"/>
          </a:solidFill>
          <a:ln>
            <a:noFill/>
          </a:ln>
        </p:spPr>
        <p:style>
          <a:lnRef idx="2">
            <a:schemeClr val="accent2"/>
          </a:lnRef>
          <a:fillRef idx="1">
            <a:schemeClr val="lt1"/>
          </a:fillRef>
          <a:effectRef idx="0">
            <a:schemeClr val="accent2"/>
          </a:effectRef>
          <a:fontRef idx="minor">
            <a:schemeClr val="dk1"/>
          </a:fontRef>
        </p:style>
        <p:txBody>
          <a:bodyPr vert="horz" wrap="none" lIns="0" tIns="0" rIns="0" bIns="0" numCol="1" rtlCol="0" anchor="t" anchorCtr="0" compatLnSpc="1">
            <a:prstTxWarp prst="textNoShape">
              <a:avLst/>
            </a:prstTxWarp>
            <a:noAutofit/>
          </a:bodyPr>
          <a:lstStyle/>
          <a:p>
            <a:pPr algn="ctr">
              <a:spcAft>
                <a:spcPts val="800"/>
              </a:spcAft>
            </a:pPr>
            <a:br>
              <a:rPr lang="de-CH" sz="1000" noProof="1">
                <a:solidFill>
                  <a:schemeClr val="tx2"/>
                </a:solidFill>
                <a:latin typeface="+mj-lt"/>
              </a:rPr>
            </a:br>
            <a:endParaRPr lang="de-CH" sz="1600" noProof="1">
              <a:solidFill>
                <a:schemeClr val="tx2"/>
              </a:solidFill>
              <a:latin typeface="+mj-lt"/>
            </a:endParaRPr>
          </a:p>
        </p:txBody>
      </p:sp>
      <p:sp>
        <p:nvSpPr>
          <p:cNvPr id="30" name="Textfeld 29">
            <a:extLst>
              <a:ext uri="{FF2B5EF4-FFF2-40B4-BE49-F238E27FC236}">
                <a16:creationId xmlns:a16="http://schemas.microsoft.com/office/drawing/2014/main" id="{B8F64F7F-5EBA-4051-ADC0-7756F89F03D9}"/>
              </a:ext>
            </a:extLst>
          </p:cNvPr>
          <p:cNvSpPr txBox="1"/>
          <p:nvPr/>
        </p:nvSpPr>
        <p:spPr bwMode="auto">
          <a:xfrm>
            <a:off x="8490273" y="2848974"/>
            <a:ext cx="3222410" cy="1509478"/>
          </a:xfrm>
          <a:prstGeom prst="rect">
            <a:avLst/>
          </a:prstGeom>
          <a:solidFill>
            <a:srgbClr val="28828B"/>
          </a:solidFill>
          <a:ln>
            <a:noFill/>
          </a:ln>
        </p:spPr>
        <p:style>
          <a:lnRef idx="2">
            <a:schemeClr val="accent2"/>
          </a:lnRef>
          <a:fillRef idx="1">
            <a:schemeClr val="lt1"/>
          </a:fillRef>
          <a:effectRef idx="0">
            <a:schemeClr val="accent2"/>
          </a:effectRef>
          <a:fontRef idx="minor">
            <a:schemeClr val="dk1"/>
          </a:fontRef>
        </p:style>
        <p:txBody>
          <a:bodyPr vert="horz" wrap="none" lIns="0" tIns="0" rIns="0" bIns="0" numCol="1" rtlCol="0" anchor="t" anchorCtr="0" compatLnSpc="1">
            <a:prstTxWarp prst="textNoShape">
              <a:avLst/>
            </a:prstTxWarp>
            <a:noAutofit/>
          </a:bodyPr>
          <a:lstStyle/>
          <a:p>
            <a:pPr algn="ctr">
              <a:spcAft>
                <a:spcPts val="800"/>
              </a:spcAft>
            </a:pPr>
            <a:br>
              <a:rPr lang="de-CH" sz="1000" noProof="1">
                <a:solidFill>
                  <a:schemeClr val="tx2"/>
                </a:solidFill>
                <a:latin typeface="+mj-lt"/>
              </a:rPr>
            </a:br>
            <a:endParaRPr lang="de-CH" sz="1600" noProof="1">
              <a:solidFill>
                <a:schemeClr val="tx2"/>
              </a:solidFill>
              <a:latin typeface="+mj-lt"/>
            </a:endParaRPr>
          </a:p>
        </p:txBody>
      </p:sp>
      <p:sp>
        <p:nvSpPr>
          <p:cNvPr id="25" name="Textfeld 24">
            <a:extLst>
              <a:ext uri="{FF2B5EF4-FFF2-40B4-BE49-F238E27FC236}">
                <a16:creationId xmlns:a16="http://schemas.microsoft.com/office/drawing/2014/main" id="{CE38C859-C963-47B4-AA0D-4CC41C84A1E5}"/>
              </a:ext>
            </a:extLst>
          </p:cNvPr>
          <p:cNvSpPr txBox="1"/>
          <p:nvPr/>
        </p:nvSpPr>
        <p:spPr bwMode="auto">
          <a:xfrm>
            <a:off x="8472264" y="1127434"/>
            <a:ext cx="3222410" cy="1509478"/>
          </a:xfrm>
          <a:prstGeom prst="rect">
            <a:avLst/>
          </a:prstGeom>
          <a:solidFill>
            <a:srgbClr val="28828B"/>
          </a:solidFill>
          <a:ln>
            <a:noFill/>
          </a:ln>
        </p:spPr>
        <p:style>
          <a:lnRef idx="2">
            <a:schemeClr val="accent2"/>
          </a:lnRef>
          <a:fillRef idx="1">
            <a:schemeClr val="lt1"/>
          </a:fillRef>
          <a:effectRef idx="0">
            <a:schemeClr val="accent2"/>
          </a:effectRef>
          <a:fontRef idx="minor">
            <a:schemeClr val="dk1"/>
          </a:fontRef>
        </p:style>
        <p:txBody>
          <a:bodyPr vert="horz" wrap="none" lIns="0" tIns="0" rIns="0" bIns="0" numCol="1" rtlCol="0" anchor="t" anchorCtr="0" compatLnSpc="1">
            <a:prstTxWarp prst="textNoShape">
              <a:avLst/>
            </a:prstTxWarp>
            <a:noAutofit/>
          </a:bodyPr>
          <a:lstStyle/>
          <a:p>
            <a:pPr algn="ctr">
              <a:spcAft>
                <a:spcPts val="800"/>
              </a:spcAft>
            </a:pPr>
            <a:br>
              <a:rPr lang="de-CH" sz="1000" noProof="1">
                <a:solidFill>
                  <a:schemeClr val="tx2"/>
                </a:solidFill>
                <a:latin typeface="+mj-lt"/>
              </a:rPr>
            </a:br>
            <a:endParaRPr lang="de-CH" sz="1600" noProof="1">
              <a:solidFill>
                <a:schemeClr val="tx2"/>
              </a:solidFill>
              <a:latin typeface="+mj-lt"/>
            </a:endParaRPr>
          </a:p>
        </p:txBody>
      </p:sp>
      <p:pic>
        <p:nvPicPr>
          <p:cNvPr id="2" name="Grafik 1"/>
          <p:cNvPicPr>
            <a:picLocks noChangeAspect="1"/>
          </p:cNvPicPr>
          <p:nvPr/>
        </p:nvPicPr>
        <p:blipFill rotWithShape="1">
          <a:blip r:embed="rId6" cstate="print">
            <a:extLst>
              <a:ext uri="{28A0092B-C50C-407E-A947-70E740481C1C}">
                <a14:useLocalDpi xmlns:a14="http://schemas.microsoft.com/office/drawing/2010/main" val="0"/>
              </a:ext>
            </a:extLst>
          </a:blip>
          <a:srcRect b="2747"/>
          <a:stretch/>
        </p:blipFill>
        <p:spPr>
          <a:xfrm>
            <a:off x="-45799" y="1284029"/>
            <a:ext cx="8734087" cy="5097299"/>
          </a:xfrm>
          <a:prstGeom prst="rect">
            <a:avLst/>
          </a:prstGeom>
        </p:spPr>
      </p:pic>
      <p:grpSp>
        <p:nvGrpSpPr>
          <p:cNvPr id="4" name="Gruppieren 3"/>
          <p:cNvGrpSpPr/>
          <p:nvPr/>
        </p:nvGrpSpPr>
        <p:grpSpPr>
          <a:xfrm>
            <a:off x="8716281" y="1268760"/>
            <a:ext cx="2915252" cy="4506223"/>
            <a:chOff x="18075400" y="2474425"/>
            <a:chExt cx="5349847" cy="8208190"/>
          </a:xfrm>
        </p:grpSpPr>
        <p:sp>
          <p:nvSpPr>
            <p:cNvPr id="3" name="Rechteck 2"/>
            <p:cNvSpPr/>
            <p:nvPr/>
          </p:nvSpPr>
          <p:spPr>
            <a:xfrm>
              <a:off x="18075400" y="2474425"/>
              <a:ext cx="4176464" cy="1912306"/>
            </a:xfrm>
            <a:prstGeom prst="rect">
              <a:avLst/>
            </a:prstGeom>
          </p:spPr>
          <p:txBody>
            <a:bodyPr wrap="square">
              <a:spAutoFit/>
            </a:bodyPr>
            <a:lstStyle/>
            <a:p>
              <a:r>
                <a:rPr lang="de-CH" sz="2133" b="1" baseline="30000" noProof="1">
                  <a:solidFill>
                    <a:schemeClr val="bg1">
                      <a:lumMod val="95000"/>
                    </a:schemeClr>
                  </a:solidFill>
                  <a:latin typeface="HelveticaNeueLT Com 55 Roman" panose="020B0604020202020204" pitchFamily="34" charset="0"/>
                </a:rPr>
                <a:t>Aktiv WIR einsetzen</a:t>
              </a:r>
            </a:p>
            <a:p>
              <a:pPr marL="228594" indent="-228594">
                <a:buFont typeface="Arial" panose="020B0604020202020204" pitchFamily="34" charset="0"/>
                <a:buChar char="•"/>
              </a:pPr>
              <a:r>
                <a:rPr lang="de-CH" sz="1200" noProof="1">
                  <a:solidFill>
                    <a:schemeClr val="bg1">
                      <a:lumMod val="95000"/>
                    </a:schemeClr>
                  </a:solidFill>
                  <a:latin typeface="HelveticaNeueLT Com 55 Roman" panose="020B0604020202020204" pitchFamily="34" charset="0"/>
                </a:rPr>
                <a:t>operative Kosten</a:t>
              </a:r>
            </a:p>
            <a:p>
              <a:pPr marL="228594" indent="-228594">
                <a:buFont typeface="Arial" panose="020B0604020202020204" pitchFamily="34" charset="0"/>
                <a:buChar char="•"/>
              </a:pPr>
              <a:r>
                <a:rPr lang="de-CH" sz="1200" noProof="1">
                  <a:solidFill>
                    <a:schemeClr val="bg1">
                      <a:lumMod val="95000"/>
                    </a:schemeClr>
                  </a:solidFill>
                  <a:latin typeface="HelveticaNeueLT Com 55 Roman" panose="020B0604020202020204" pitchFamily="34" charset="0"/>
                </a:rPr>
                <a:t>betriebliche Investitionen</a:t>
              </a:r>
            </a:p>
            <a:p>
              <a:pPr marL="228594" indent="-228594">
                <a:buFont typeface="Arial" panose="020B0604020202020204" pitchFamily="34" charset="0"/>
                <a:buChar char="•"/>
              </a:pPr>
              <a:r>
                <a:rPr lang="de-CH" sz="1200" noProof="1">
                  <a:solidFill>
                    <a:schemeClr val="bg1">
                      <a:lumMod val="95000"/>
                    </a:schemeClr>
                  </a:solidFill>
                  <a:latin typeface="HelveticaNeueLT Com 55 Roman" panose="020B0604020202020204" pitchFamily="34" charset="0"/>
                </a:rPr>
                <a:t>Unternehmer/innen</a:t>
              </a:r>
            </a:p>
            <a:p>
              <a:pPr marL="228594" indent="-228594">
                <a:buFont typeface="Arial" panose="020B0604020202020204" pitchFamily="34" charset="0"/>
                <a:buChar char="•"/>
              </a:pPr>
              <a:r>
                <a:rPr lang="de-CH" sz="1200" noProof="1">
                  <a:solidFill>
                    <a:schemeClr val="bg1">
                      <a:lumMod val="95000"/>
                    </a:schemeClr>
                  </a:solidFill>
                  <a:latin typeface="HelveticaNeueLT Com 55 Roman" panose="020B0604020202020204" pitchFamily="34" charset="0"/>
                </a:rPr>
                <a:t>Mitarbeitende</a:t>
              </a:r>
            </a:p>
          </p:txBody>
        </p:sp>
        <p:sp>
          <p:nvSpPr>
            <p:cNvPr id="18" name="Rechteck 17"/>
            <p:cNvSpPr/>
            <p:nvPr/>
          </p:nvSpPr>
          <p:spPr>
            <a:xfrm>
              <a:off x="18227798" y="5502914"/>
              <a:ext cx="4176464" cy="2248680"/>
            </a:xfrm>
            <a:prstGeom prst="rect">
              <a:avLst/>
            </a:prstGeom>
          </p:spPr>
          <p:txBody>
            <a:bodyPr wrap="square">
              <a:spAutoFit/>
            </a:bodyPr>
            <a:lstStyle/>
            <a:p>
              <a:r>
                <a:rPr lang="de-CH" sz="2133" b="1" baseline="30000" noProof="1">
                  <a:solidFill>
                    <a:schemeClr val="bg1"/>
                  </a:solidFill>
                  <a:latin typeface="HelveticaNeueLT Com 55 Roman" panose="020B0604020202020204" pitchFamily="34" charset="0"/>
                </a:rPr>
                <a:t>Hilfsmittel</a:t>
              </a:r>
            </a:p>
            <a:p>
              <a:pPr marL="228594" indent="-228594">
                <a:buFont typeface="Arial" panose="020B0604020202020204" pitchFamily="34" charset="0"/>
                <a:buChar char="•"/>
              </a:pPr>
              <a:r>
                <a:rPr lang="de-CH" sz="1200" noProof="1">
                  <a:solidFill>
                    <a:schemeClr val="bg1"/>
                  </a:solidFill>
                  <a:latin typeface="HelveticaNeueLT Com 55 Roman" panose="020B0604020202020204" pitchFamily="34" charset="0"/>
                </a:rPr>
                <a:t>Kundenberatung</a:t>
              </a:r>
            </a:p>
            <a:p>
              <a:pPr marL="228594" indent="-228594">
                <a:buFont typeface="Arial" panose="020B0604020202020204" pitchFamily="34" charset="0"/>
                <a:buChar char="•"/>
              </a:pPr>
              <a:r>
                <a:rPr lang="de-CH" sz="1200" noProof="1">
                  <a:solidFill>
                    <a:schemeClr val="bg1"/>
                  </a:solidFill>
                  <a:latin typeface="HelveticaNeueLT Com 55 Roman" panose="020B0604020202020204" pitchFamily="34" charset="0"/>
                </a:rPr>
                <a:t>WIRmarket</a:t>
              </a:r>
            </a:p>
            <a:p>
              <a:pPr marL="228594" indent="-228594">
                <a:buFont typeface="Arial" panose="020B0604020202020204" pitchFamily="34" charset="0"/>
                <a:buChar char="•"/>
              </a:pPr>
              <a:r>
                <a:rPr lang="de-CH" sz="1200" noProof="1">
                  <a:solidFill>
                    <a:schemeClr val="bg1"/>
                  </a:solidFill>
                  <a:latin typeface="HelveticaNeueLT Com 55 Roman" panose="020B0604020202020204" pitchFamily="34" charset="0"/>
                </a:rPr>
                <a:t>WIRmatchIng</a:t>
              </a:r>
            </a:p>
            <a:p>
              <a:pPr marL="228594" indent="-228594">
                <a:buFont typeface="Arial" panose="020B0604020202020204" pitchFamily="34" charset="0"/>
                <a:buChar char="•"/>
              </a:pPr>
              <a:r>
                <a:rPr lang="de-CH" sz="1200" noProof="1">
                  <a:solidFill>
                    <a:schemeClr val="bg1"/>
                  </a:solidFill>
                  <a:latin typeface="HelveticaNeueLT Com 55 Roman" panose="020B0604020202020204" pitchFamily="34" charset="0"/>
                </a:rPr>
                <a:t>WIRpay</a:t>
              </a:r>
            </a:p>
            <a:p>
              <a:pPr marL="228594" indent="-228594">
                <a:buFont typeface="Arial" panose="020B0604020202020204" pitchFamily="34" charset="0"/>
                <a:buChar char="•"/>
              </a:pPr>
              <a:r>
                <a:rPr lang="de-CH" sz="1200" noProof="1">
                  <a:solidFill>
                    <a:schemeClr val="bg1"/>
                  </a:solidFill>
                  <a:latin typeface="HelveticaNeueLT Com 55 Roman" panose="020B0604020202020204" pitchFamily="34" charset="0"/>
                </a:rPr>
                <a:t>WIR-Partner-Network</a:t>
              </a:r>
            </a:p>
          </p:txBody>
        </p:sp>
        <p:sp>
          <p:nvSpPr>
            <p:cNvPr id="19" name="Rechteck 18"/>
            <p:cNvSpPr/>
            <p:nvPr/>
          </p:nvSpPr>
          <p:spPr>
            <a:xfrm>
              <a:off x="18249032" y="8770309"/>
              <a:ext cx="5176215" cy="1912306"/>
            </a:xfrm>
            <a:prstGeom prst="rect">
              <a:avLst/>
            </a:prstGeom>
          </p:spPr>
          <p:txBody>
            <a:bodyPr wrap="square">
              <a:spAutoFit/>
            </a:bodyPr>
            <a:lstStyle/>
            <a:p>
              <a:r>
                <a:rPr lang="de-CH" sz="2133" b="1" baseline="30000" noProof="1">
                  <a:solidFill>
                    <a:schemeClr val="bg1"/>
                  </a:solidFill>
                  <a:latin typeface="HelveticaNeueLT Com 55 Roman" panose="020B0604020202020204" pitchFamily="34" charset="0"/>
                </a:rPr>
                <a:t>Achtung</a:t>
              </a:r>
            </a:p>
            <a:p>
              <a:pPr marL="228594" indent="-228594">
                <a:buFont typeface="Arial" panose="020B0604020202020204" pitchFamily="34" charset="0"/>
                <a:buChar char="•"/>
              </a:pPr>
              <a:r>
                <a:rPr lang="de-CH" sz="1200" noProof="1">
                  <a:solidFill>
                    <a:schemeClr val="bg1"/>
                  </a:solidFill>
                  <a:latin typeface="HelveticaNeueLT Com 55 Roman" panose="020B0604020202020204" pitchFamily="34" charset="0"/>
                </a:rPr>
                <a:t>Liquidität – es gibt Lösungen</a:t>
              </a:r>
            </a:p>
            <a:p>
              <a:pPr marL="228594" indent="-228594">
                <a:buFont typeface="Arial" panose="020B0604020202020204" pitchFamily="34" charset="0"/>
                <a:buChar char="•"/>
              </a:pPr>
              <a:r>
                <a:rPr lang="de-CH" sz="1200" noProof="1">
                  <a:solidFill>
                    <a:schemeClr val="bg1"/>
                  </a:solidFill>
                  <a:latin typeface="HelveticaNeueLT Com 55 Roman" panose="020B0604020202020204" pitchFamily="34" charset="0"/>
                </a:rPr>
                <a:t>kein WIR-Handel!</a:t>
              </a:r>
            </a:p>
            <a:p>
              <a:pPr marL="228594" indent="-228594">
                <a:buFont typeface="Arial" panose="020B0604020202020204" pitchFamily="34" charset="0"/>
                <a:buChar char="•"/>
              </a:pPr>
              <a:r>
                <a:rPr lang="de-CH" sz="1200" noProof="1">
                  <a:solidFill>
                    <a:schemeClr val="bg1"/>
                  </a:solidFill>
                  <a:latin typeface="HelveticaNeueLT Com 55 Roman" panose="020B0604020202020204" pitchFamily="34" charset="0"/>
                </a:rPr>
                <a:t>überteuerte Preise</a:t>
              </a:r>
            </a:p>
            <a:p>
              <a:pPr marL="228594" indent="-228594">
                <a:buFont typeface="Arial" panose="020B0604020202020204" pitchFamily="34" charset="0"/>
                <a:buChar char="•"/>
              </a:pPr>
              <a:r>
                <a:rPr lang="de-CH" sz="1200" noProof="1">
                  <a:solidFill>
                    <a:schemeClr val="bg1"/>
                  </a:solidFill>
                  <a:latin typeface="HelveticaNeueLT Com 55 Roman" panose="020B0604020202020204" pitchFamily="34" charset="0"/>
                </a:rPr>
                <a:t>WIR nicht sparen</a:t>
              </a:r>
            </a:p>
          </p:txBody>
        </p:sp>
      </p:grpSp>
      <p:sp>
        <p:nvSpPr>
          <p:cNvPr id="11" name="Rechteck 10"/>
          <p:cNvSpPr/>
          <p:nvPr/>
        </p:nvSpPr>
        <p:spPr>
          <a:xfrm>
            <a:off x="365017" y="1058943"/>
            <a:ext cx="6096000" cy="1015663"/>
          </a:xfrm>
          <a:prstGeom prst="rect">
            <a:avLst/>
          </a:prstGeom>
        </p:spPr>
        <p:txBody>
          <a:bodyPr>
            <a:spAutoFit/>
          </a:bodyPr>
          <a:lstStyle/>
          <a:p>
            <a:pPr>
              <a:tabLst>
                <a:tab pos="713300" algn="l"/>
              </a:tabLst>
            </a:pPr>
            <a:r>
              <a:rPr lang="de-CH" sz="1200" b="1" noProof="1">
                <a:solidFill>
                  <a:srgbClr val="868689"/>
                </a:solidFill>
                <a:latin typeface="HelveticaNeueLT Com 55 Roman" panose="020B0604020202020204" pitchFamily="34" charset="0"/>
              </a:rPr>
              <a:t>Wo </a:t>
            </a:r>
            <a:r>
              <a:rPr lang="de-CH" sz="1200" noProof="1">
                <a:solidFill>
                  <a:srgbClr val="868689"/>
                </a:solidFill>
                <a:latin typeface="HelveticaNeueLT Com 55 Roman" panose="020B0604020202020204" pitchFamily="34" charset="0"/>
              </a:rPr>
              <a:t>	nur in der Schweiz</a:t>
            </a:r>
          </a:p>
          <a:p>
            <a:pPr>
              <a:tabLst>
                <a:tab pos="713300" algn="l"/>
              </a:tabLst>
            </a:pPr>
            <a:r>
              <a:rPr lang="de-CH" sz="1200" b="1" noProof="1">
                <a:solidFill>
                  <a:srgbClr val="868689"/>
                </a:solidFill>
                <a:latin typeface="HelveticaNeueLT Com 55 Roman" panose="020B0604020202020204" pitchFamily="34" charset="0"/>
              </a:rPr>
              <a:t>Wer </a:t>
            </a:r>
            <a:r>
              <a:rPr lang="de-CH" sz="1200" noProof="1">
                <a:solidFill>
                  <a:srgbClr val="868689"/>
                </a:solidFill>
                <a:latin typeface="HelveticaNeueLT Com 55 Roman" panose="020B0604020202020204" pitchFamily="34" charset="0"/>
              </a:rPr>
              <a:t>	KMU, Unternehmer/innen, Mitarbeitende</a:t>
            </a:r>
          </a:p>
          <a:p>
            <a:pPr>
              <a:tabLst>
                <a:tab pos="713300" algn="l"/>
              </a:tabLst>
            </a:pPr>
            <a:r>
              <a:rPr lang="de-CH" sz="1200" b="1" noProof="1">
                <a:solidFill>
                  <a:srgbClr val="868689"/>
                </a:solidFill>
                <a:latin typeface="HelveticaNeueLT Com 55 Roman" panose="020B0604020202020204" pitchFamily="34" charset="0"/>
              </a:rPr>
              <a:t>Wie </a:t>
            </a:r>
            <a:r>
              <a:rPr lang="de-CH" sz="1200" noProof="1">
                <a:solidFill>
                  <a:srgbClr val="868689"/>
                </a:solidFill>
                <a:latin typeface="HelveticaNeueLT Com 55 Roman" panose="020B0604020202020204" pitchFamily="34" charset="0"/>
              </a:rPr>
              <a:t>	Netzwerk von cleveren Unternehmer/innen</a:t>
            </a:r>
          </a:p>
          <a:p>
            <a:pPr>
              <a:tabLst>
                <a:tab pos="713300" algn="l"/>
              </a:tabLst>
            </a:pPr>
            <a:r>
              <a:rPr lang="de-CH" sz="1200" b="1" noProof="1">
                <a:solidFill>
                  <a:srgbClr val="868689"/>
                </a:solidFill>
                <a:latin typeface="HelveticaNeueLT Com 55 Roman" panose="020B0604020202020204" pitchFamily="34" charset="0"/>
              </a:rPr>
              <a:t>Was</a:t>
            </a:r>
            <a:r>
              <a:rPr lang="de-CH" sz="1200" noProof="1">
                <a:solidFill>
                  <a:srgbClr val="868689"/>
                </a:solidFill>
                <a:latin typeface="HelveticaNeueLT Com 55 Roman" panose="020B0604020202020204" pitchFamily="34" charset="0"/>
              </a:rPr>
              <a:t> 	Kundschaft gewinnen und halten</a:t>
            </a:r>
          </a:p>
          <a:p>
            <a:pPr>
              <a:tabLst>
                <a:tab pos="713300" algn="l"/>
              </a:tabLst>
            </a:pPr>
            <a:r>
              <a:rPr lang="de-CH" sz="1200" b="1" noProof="1">
                <a:solidFill>
                  <a:srgbClr val="868689"/>
                </a:solidFill>
                <a:latin typeface="HelveticaNeueLT Com 55 Roman" panose="020B0604020202020204" pitchFamily="34" charset="0"/>
              </a:rPr>
              <a:t>Wofür </a:t>
            </a:r>
            <a:r>
              <a:rPr lang="de-CH" sz="1200" noProof="1">
                <a:solidFill>
                  <a:srgbClr val="868689"/>
                </a:solidFill>
                <a:latin typeface="HelveticaNeueLT Com 55 Roman" panose="020B0604020202020204" pitchFamily="34" charset="0"/>
              </a:rPr>
              <a:t>	Zusatzumsatz und -bruttogewinn</a:t>
            </a:r>
          </a:p>
        </p:txBody>
      </p:sp>
      <p:sp>
        <p:nvSpPr>
          <p:cNvPr id="12" name="Rechteck 11"/>
          <p:cNvSpPr/>
          <p:nvPr/>
        </p:nvSpPr>
        <p:spPr>
          <a:xfrm>
            <a:off x="2322283" y="6376073"/>
            <a:ext cx="4349781" cy="379656"/>
          </a:xfrm>
          <a:prstGeom prst="rect">
            <a:avLst/>
          </a:prstGeom>
          <a:solidFill>
            <a:schemeClr val="bg1"/>
          </a:solidFill>
        </p:spPr>
        <p:txBody>
          <a:bodyPr wrap="none">
            <a:spAutoFit/>
          </a:bodyPr>
          <a:lstStyle/>
          <a:p>
            <a:r>
              <a:rPr lang="de-CH" sz="1867" b="1" noProof="1">
                <a:solidFill>
                  <a:srgbClr val="868689"/>
                </a:solidFill>
                <a:latin typeface="HelveticaNeueLT Com 55 Roman" panose="020B0604020202020204" pitchFamily="34" charset="0"/>
              </a:rPr>
              <a:t>30 000 KMU und ihre Mitarbeitenden</a:t>
            </a:r>
          </a:p>
        </p:txBody>
      </p:sp>
      <p:sp>
        <p:nvSpPr>
          <p:cNvPr id="32" name="Forma libre 36">
            <a:extLst>
              <a:ext uri="{FF2B5EF4-FFF2-40B4-BE49-F238E27FC236}">
                <a16:creationId xmlns:a16="http://schemas.microsoft.com/office/drawing/2014/main" id="{16662785-8A4F-E648-A564-4121404C8D4D}"/>
              </a:ext>
            </a:extLst>
          </p:cNvPr>
          <p:cNvSpPr/>
          <p:nvPr/>
        </p:nvSpPr>
        <p:spPr>
          <a:xfrm>
            <a:off x="10731432" y="1893744"/>
            <a:ext cx="708079" cy="383128"/>
          </a:xfrm>
          <a:custGeom>
            <a:avLst/>
            <a:gdLst>
              <a:gd name="connsiteX0" fmla="*/ 233871 w 312180"/>
              <a:gd name="connsiteY0" fmla="*/ 133396 h 185191"/>
              <a:gd name="connsiteX1" fmla="*/ 160323 w 312180"/>
              <a:gd name="connsiteY1" fmla="*/ 133396 h 185191"/>
              <a:gd name="connsiteX2" fmla="*/ 146037 w 312180"/>
              <a:gd name="connsiteY2" fmla="*/ 125988 h 185191"/>
              <a:gd name="connsiteX3" fmla="*/ 149741 w 312180"/>
              <a:gd name="connsiteY3" fmla="*/ 100591 h 185191"/>
              <a:gd name="connsiteX4" fmla="*/ 172493 w 312180"/>
              <a:gd name="connsiteY4" fmla="*/ 72018 h 185191"/>
              <a:gd name="connsiteX5" fmla="*/ 172493 w 312180"/>
              <a:gd name="connsiteY5" fmla="*/ 43446 h 185191"/>
              <a:gd name="connsiteX6" fmla="*/ 143920 w 312180"/>
              <a:gd name="connsiteY6" fmla="*/ 43446 h 185191"/>
              <a:gd name="connsiteX7" fmla="*/ 109528 w 312180"/>
              <a:gd name="connsiteY7" fmla="*/ 77838 h 185191"/>
              <a:gd name="connsiteX8" fmla="*/ 103707 w 312180"/>
              <a:gd name="connsiteY8" fmla="*/ 80484 h 185191"/>
              <a:gd name="connsiteX9" fmla="*/ 76722 w 312180"/>
              <a:gd name="connsiteY9" fmla="*/ 86833 h 185191"/>
              <a:gd name="connsiteX10" fmla="*/ 64023 w 312180"/>
              <a:gd name="connsiteY10" fmla="*/ 93712 h 185191"/>
              <a:gd name="connsiteX11" fmla="*/ 64552 w 312180"/>
              <a:gd name="connsiteY11" fmla="*/ 89479 h 185191"/>
              <a:gd name="connsiteX12" fmla="*/ 62965 w 312180"/>
              <a:gd name="connsiteY12" fmla="*/ 84188 h 185191"/>
              <a:gd name="connsiteX13" fmla="*/ 58203 w 312180"/>
              <a:gd name="connsiteY13" fmla="*/ 82072 h 185191"/>
              <a:gd name="connsiteX14" fmla="*/ 6349 w 312180"/>
              <a:gd name="connsiteY14" fmla="*/ 82072 h 185191"/>
              <a:gd name="connsiteX15" fmla="*/ 0 w 312180"/>
              <a:gd name="connsiteY15" fmla="*/ 88421 h 185191"/>
              <a:gd name="connsiteX16" fmla="*/ 0 w 312180"/>
              <a:gd name="connsiteY16" fmla="*/ 177842 h 185191"/>
              <a:gd name="connsiteX17" fmla="*/ 6349 w 312180"/>
              <a:gd name="connsiteY17" fmla="*/ 184192 h 185191"/>
              <a:gd name="connsiteX18" fmla="*/ 44975 w 312180"/>
              <a:gd name="connsiteY18" fmla="*/ 184192 h 185191"/>
              <a:gd name="connsiteX19" fmla="*/ 51324 w 312180"/>
              <a:gd name="connsiteY19" fmla="*/ 178900 h 185191"/>
              <a:gd name="connsiteX20" fmla="*/ 51854 w 312180"/>
              <a:gd name="connsiteY20" fmla="*/ 174138 h 185191"/>
              <a:gd name="connsiteX21" fmla="*/ 126459 w 312180"/>
              <a:gd name="connsiteY21" fmla="*/ 186837 h 185191"/>
              <a:gd name="connsiteX22" fmla="*/ 144979 w 312180"/>
              <a:gd name="connsiteY22" fmla="*/ 188424 h 185191"/>
              <a:gd name="connsiteX23" fmla="*/ 176726 w 312180"/>
              <a:gd name="connsiteY23" fmla="*/ 183662 h 185191"/>
              <a:gd name="connsiteX24" fmla="*/ 187837 w 312180"/>
              <a:gd name="connsiteY24" fmla="*/ 178371 h 185191"/>
              <a:gd name="connsiteX25" fmla="*/ 237574 w 312180"/>
              <a:gd name="connsiteY25" fmla="*/ 145037 h 185191"/>
              <a:gd name="connsiteX26" fmla="*/ 240220 w 312180"/>
              <a:gd name="connsiteY26" fmla="*/ 137629 h 185191"/>
              <a:gd name="connsiteX27" fmla="*/ 233871 w 312180"/>
              <a:gd name="connsiteY27" fmla="*/ 133396 h 185191"/>
              <a:gd name="connsiteX28" fmla="*/ 12699 w 312180"/>
              <a:gd name="connsiteY28" fmla="*/ 171493 h 185191"/>
              <a:gd name="connsiteX29" fmla="*/ 12699 w 312180"/>
              <a:gd name="connsiteY29" fmla="*/ 94770 h 185191"/>
              <a:gd name="connsiteX30" fmla="*/ 50266 w 312180"/>
              <a:gd name="connsiteY30" fmla="*/ 94770 h 185191"/>
              <a:gd name="connsiteX31" fmla="*/ 39155 w 312180"/>
              <a:gd name="connsiteY31" fmla="*/ 171493 h 185191"/>
              <a:gd name="connsiteX32" fmla="*/ 12699 w 312180"/>
              <a:gd name="connsiteY32" fmla="*/ 171493 h 185191"/>
              <a:gd name="connsiteX33" fmla="*/ 180430 w 312180"/>
              <a:gd name="connsiteY33" fmla="*/ 167789 h 185191"/>
              <a:gd name="connsiteX34" fmla="*/ 173022 w 312180"/>
              <a:gd name="connsiteY34" fmla="*/ 171493 h 185191"/>
              <a:gd name="connsiteX35" fmla="*/ 128576 w 312180"/>
              <a:gd name="connsiteY35" fmla="*/ 174138 h 185191"/>
              <a:gd name="connsiteX36" fmla="*/ 53970 w 312180"/>
              <a:gd name="connsiteY36" fmla="*/ 161439 h 185191"/>
              <a:gd name="connsiteX37" fmla="*/ 61378 w 312180"/>
              <a:gd name="connsiteY37" fmla="*/ 109586 h 185191"/>
              <a:gd name="connsiteX38" fmla="*/ 82543 w 312180"/>
              <a:gd name="connsiteY38" fmla="*/ 99003 h 185191"/>
              <a:gd name="connsiteX39" fmla="*/ 103707 w 312180"/>
              <a:gd name="connsiteY39" fmla="*/ 93712 h 185191"/>
              <a:gd name="connsiteX40" fmla="*/ 118523 w 312180"/>
              <a:gd name="connsiteY40" fmla="*/ 87363 h 185191"/>
              <a:gd name="connsiteX41" fmla="*/ 152915 w 312180"/>
              <a:gd name="connsiteY41" fmla="*/ 52970 h 185191"/>
              <a:gd name="connsiteX42" fmla="*/ 162969 w 312180"/>
              <a:gd name="connsiteY42" fmla="*/ 52970 h 185191"/>
              <a:gd name="connsiteX43" fmla="*/ 162439 w 312180"/>
              <a:gd name="connsiteY43" fmla="*/ 63552 h 185191"/>
              <a:gd name="connsiteX44" fmla="*/ 139158 w 312180"/>
              <a:gd name="connsiteY44" fmla="*/ 92654 h 185191"/>
              <a:gd name="connsiteX45" fmla="*/ 134396 w 312180"/>
              <a:gd name="connsiteY45" fmla="*/ 131809 h 185191"/>
              <a:gd name="connsiteX46" fmla="*/ 160852 w 312180"/>
              <a:gd name="connsiteY46" fmla="*/ 146624 h 185191"/>
              <a:gd name="connsiteX47" fmla="*/ 212177 w 312180"/>
              <a:gd name="connsiteY47" fmla="*/ 146624 h 185191"/>
              <a:gd name="connsiteX48" fmla="*/ 180430 w 312180"/>
              <a:gd name="connsiteY48" fmla="*/ 167789 h 185191"/>
              <a:gd name="connsiteX49" fmla="*/ 315884 w 312180"/>
              <a:gd name="connsiteY49" fmla="*/ 5878 h 185191"/>
              <a:gd name="connsiteX50" fmla="*/ 315884 w 312180"/>
              <a:gd name="connsiteY50" fmla="*/ 106411 h 185191"/>
              <a:gd name="connsiteX51" fmla="*/ 309535 w 312180"/>
              <a:gd name="connsiteY51" fmla="*/ 112760 h 185191"/>
              <a:gd name="connsiteX52" fmla="*/ 158736 w 312180"/>
              <a:gd name="connsiteY52" fmla="*/ 112760 h 185191"/>
              <a:gd name="connsiteX53" fmla="*/ 152386 w 312180"/>
              <a:gd name="connsiteY53" fmla="*/ 106411 h 185191"/>
              <a:gd name="connsiteX54" fmla="*/ 158736 w 312180"/>
              <a:gd name="connsiteY54" fmla="*/ 100061 h 185191"/>
              <a:gd name="connsiteX55" fmla="*/ 303185 w 312180"/>
              <a:gd name="connsiteY55" fmla="*/ 100061 h 185191"/>
              <a:gd name="connsiteX56" fmla="*/ 303185 w 312180"/>
              <a:gd name="connsiteY56" fmla="*/ 12757 h 185191"/>
              <a:gd name="connsiteX57" fmla="*/ 131751 w 312180"/>
              <a:gd name="connsiteY57" fmla="*/ 12757 h 185191"/>
              <a:gd name="connsiteX58" fmla="*/ 131751 w 312180"/>
              <a:gd name="connsiteY58" fmla="*/ 46621 h 185191"/>
              <a:gd name="connsiteX59" fmla="*/ 125401 w 312180"/>
              <a:gd name="connsiteY59" fmla="*/ 52970 h 185191"/>
              <a:gd name="connsiteX60" fmla="*/ 119052 w 312180"/>
              <a:gd name="connsiteY60" fmla="*/ 46621 h 185191"/>
              <a:gd name="connsiteX61" fmla="*/ 119052 w 312180"/>
              <a:gd name="connsiteY61" fmla="*/ 6407 h 185191"/>
              <a:gd name="connsiteX62" fmla="*/ 125401 w 312180"/>
              <a:gd name="connsiteY62" fmla="*/ 58 h 185191"/>
              <a:gd name="connsiteX63" fmla="*/ 309535 w 312180"/>
              <a:gd name="connsiteY63" fmla="*/ 58 h 185191"/>
              <a:gd name="connsiteX64" fmla="*/ 315884 w 312180"/>
              <a:gd name="connsiteY64" fmla="*/ 5878 h 185191"/>
              <a:gd name="connsiteX65" fmla="*/ 251332 w 312180"/>
              <a:gd name="connsiteY65" fmla="*/ 56145 h 185191"/>
              <a:gd name="connsiteX66" fmla="*/ 217468 w 312180"/>
              <a:gd name="connsiteY66" fmla="*/ 22281 h 185191"/>
              <a:gd name="connsiteX67" fmla="*/ 183604 w 312180"/>
              <a:gd name="connsiteY67" fmla="*/ 56145 h 185191"/>
              <a:gd name="connsiteX68" fmla="*/ 217468 w 312180"/>
              <a:gd name="connsiteY68" fmla="*/ 90008 h 185191"/>
              <a:gd name="connsiteX69" fmla="*/ 251332 w 312180"/>
              <a:gd name="connsiteY69" fmla="*/ 56145 h 185191"/>
              <a:gd name="connsiteX70" fmla="*/ 196303 w 312180"/>
              <a:gd name="connsiteY70" fmla="*/ 56145 h 185191"/>
              <a:gd name="connsiteX71" fmla="*/ 216939 w 312180"/>
              <a:gd name="connsiteY71" fmla="*/ 35509 h 185191"/>
              <a:gd name="connsiteX72" fmla="*/ 237574 w 312180"/>
              <a:gd name="connsiteY72" fmla="*/ 56145 h 185191"/>
              <a:gd name="connsiteX73" fmla="*/ 216939 w 312180"/>
              <a:gd name="connsiteY73" fmla="*/ 76780 h 185191"/>
              <a:gd name="connsiteX74" fmla="*/ 196303 w 312180"/>
              <a:gd name="connsiteY74" fmla="*/ 56145 h 185191"/>
              <a:gd name="connsiteX75" fmla="*/ 277787 w 312180"/>
              <a:gd name="connsiteY75" fmla="*/ 72018 h 185191"/>
              <a:gd name="connsiteX76" fmla="*/ 277787 w 312180"/>
              <a:gd name="connsiteY76" fmla="*/ 39213 h 185191"/>
              <a:gd name="connsiteX77" fmla="*/ 269322 w 312180"/>
              <a:gd name="connsiteY77" fmla="*/ 34980 h 185191"/>
              <a:gd name="connsiteX78" fmla="*/ 259268 w 312180"/>
              <a:gd name="connsiteY78" fmla="*/ 34980 h 185191"/>
              <a:gd name="connsiteX79" fmla="*/ 252919 w 312180"/>
              <a:gd name="connsiteY79" fmla="*/ 28630 h 185191"/>
              <a:gd name="connsiteX80" fmla="*/ 259268 w 312180"/>
              <a:gd name="connsiteY80" fmla="*/ 22281 h 185191"/>
              <a:gd name="connsiteX81" fmla="*/ 270909 w 312180"/>
              <a:gd name="connsiteY81" fmla="*/ 22281 h 185191"/>
              <a:gd name="connsiteX82" fmla="*/ 273554 w 312180"/>
              <a:gd name="connsiteY82" fmla="*/ 22810 h 185191"/>
              <a:gd name="connsiteX83" fmla="*/ 286782 w 312180"/>
              <a:gd name="connsiteY83" fmla="*/ 29689 h 185191"/>
              <a:gd name="connsiteX84" fmla="*/ 290486 w 312180"/>
              <a:gd name="connsiteY84" fmla="*/ 35509 h 185191"/>
              <a:gd name="connsiteX85" fmla="*/ 290486 w 312180"/>
              <a:gd name="connsiteY85" fmla="*/ 75722 h 185191"/>
              <a:gd name="connsiteX86" fmla="*/ 287312 w 312180"/>
              <a:gd name="connsiteY86" fmla="*/ 81013 h 185191"/>
              <a:gd name="connsiteX87" fmla="*/ 274084 w 312180"/>
              <a:gd name="connsiteY87" fmla="*/ 89479 h 185191"/>
              <a:gd name="connsiteX88" fmla="*/ 270380 w 312180"/>
              <a:gd name="connsiteY88" fmla="*/ 90537 h 185191"/>
              <a:gd name="connsiteX89" fmla="*/ 258739 w 312180"/>
              <a:gd name="connsiteY89" fmla="*/ 90537 h 185191"/>
              <a:gd name="connsiteX90" fmla="*/ 252390 w 312180"/>
              <a:gd name="connsiteY90" fmla="*/ 84188 h 185191"/>
              <a:gd name="connsiteX91" fmla="*/ 258739 w 312180"/>
              <a:gd name="connsiteY91" fmla="*/ 77838 h 185191"/>
              <a:gd name="connsiteX92" fmla="*/ 268792 w 312180"/>
              <a:gd name="connsiteY92" fmla="*/ 77838 h 185191"/>
              <a:gd name="connsiteX93" fmla="*/ 277787 w 312180"/>
              <a:gd name="connsiteY93" fmla="*/ 72018 h 185191"/>
              <a:gd name="connsiteX94" fmla="*/ 182017 w 312180"/>
              <a:gd name="connsiteY94" fmla="*/ 84188 h 185191"/>
              <a:gd name="connsiteX95" fmla="*/ 175667 w 312180"/>
              <a:gd name="connsiteY95" fmla="*/ 90537 h 185191"/>
              <a:gd name="connsiteX96" fmla="*/ 173551 w 312180"/>
              <a:gd name="connsiteY96" fmla="*/ 90537 h 185191"/>
              <a:gd name="connsiteX97" fmla="*/ 167202 w 312180"/>
              <a:gd name="connsiteY97" fmla="*/ 84188 h 185191"/>
              <a:gd name="connsiteX98" fmla="*/ 173551 w 312180"/>
              <a:gd name="connsiteY98" fmla="*/ 77838 h 185191"/>
              <a:gd name="connsiteX99" fmla="*/ 175667 w 312180"/>
              <a:gd name="connsiteY99" fmla="*/ 77838 h 185191"/>
              <a:gd name="connsiteX100" fmla="*/ 182017 w 312180"/>
              <a:gd name="connsiteY100" fmla="*/ 84188 h 185191"/>
              <a:gd name="connsiteX101" fmla="*/ 182017 w 312180"/>
              <a:gd name="connsiteY101" fmla="*/ 28630 h 185191"/>
              <a:gd name="connsiteX102" fmla="*/ 175667 w 312180"/>
              <a:gd name="connsiteY102" fmla="*/ 34980 h 185191"/>
              <a:gd name="connsiteX103" fmla="*/ 164556 w 312180"/>
              <a:gd name="connsiteY103" fmla="*/ 35509 h 185191"/>
              <a:gd name="connsiteX104" fmla="*/ 161910 w 312180"/>
              <a:gd name="connsiteY104" fmla="*/ 36038 h 185191"/>
              <a:gd name="connsiteX105" fmla="*/ 156090 w 312180"/>
              <a:gd name="connsiteY105" fmla="*/ 32334 h 185191"/>
              <a:gd name="connsiteX106" fmla="*/ 158736 w 312180"/>
              <a:gd name="connsiteY106" fmla="*/ 23869 h 185191"/>
              <a:gd name="connsiteX107" fmla="*/ 161381 w 312180"/>
              <a:gd name="connsiteY107" fmla="*/ 22810 h 185191"/>
              <a:gd name="connsiteX108" fmla="*/ 164027 w 312180"/>
              <a:gd name="connsiteY108" fmla="*/ 22281 h 185191"/>
              <a:gd name="connsiteX109" fmla="*/ 175667 w 312180"/>
              <a:gd name="connsiteY109" fmla="*/ 22281 h 185191"/>
              <a:gd name="connsiteX110" fmla="*/ 182017 w 312180"/>
              <a:gd name="connsiteY110" fmla="*/ 28630 h 1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312180" h="185191">
                <a:moveTo>
                  <a:pt x="233871" y="133396"/>
                </a:moveTo>
                <a:lnTo>
                  <a:pt x="160323" y="133396"/>
                </a:lnTo>
                <a:cubicBezTo>
                  <a:pt x="153445" y="133925"/>
                  <a:pt x="148682" y="131280"/>
                  <a:pt x="146037" y="125988"/>
                </a:cubicBezTo>
                <a:cubicBezTo>
                  <a:pt x="142333" y="118052"/>
                  <a:pt x="143391" y="108528"/>
                  <a:pt x="149741" y="100591"/>
                </a:cubicBezTo>
                <a:lnTo>
                  <a:pt x="172493" y="72018"/>
                </a:lnTo>
                <a:cubicBezTo>
                  <a:pt x="180430" y="64081"/>
                  <a:pt x="180430" y="51382"/>
                  <a:pt x="172493" y="43446"/>
                </a:cubicBezTo>
                <a:cubicBezTo>
                  <a:pt x="165085" y="36038"/>
                  <a:pt x="151328" y="36038"/>
                  <a:pt x="143920" y="43446"/>
                </a:cubicBezTo>
                <a:lnTo>
                  <a:pt x="109528" y="77838"/>
                </a:lnTo>
                <a:cubicBezTo>
                  <a:pt x="107940" y="79426"/>
                  <a:pt x="105824" y="80484"/>
                  <a:pt x="103707" y="80484"/>
                </a:cubicBezTo>
                <a:cubicBezTo>
                  <a:pt x="94183" y="80484"/>
                  <a:pt x="85188" y="82601"/>
                  <a:pt x="76722" y="86833"/>
                </a:cubicBezTo>
                <a:lnTo>
                  <a:pt x="64023" y="93712"/>
                </a:lnTo>
                <a:lnTo>
                  <a:pt x="64552" y="89479"/>
                </a:lnTo>
                <a:cubicBezTo>
                  <a:pt x="65082" y="87363"/>
                  <a:pt x="64023" y="85775"/>
                  <a:pt x="62965" y="84188"/>
                </a:cubicBezTo>
                <a:cubicBezTo>
                  <a:pt x="61907" y="82601"/>
                  <a:pt x="59790" y="82072"/>
                  <a:pt x="58203" y="82072"/>
                </a:cubicBezTo>
                <a:lnTo>
                  <a:pt x="6349" y="82072"/>
                </a:lnTo>
                <a:cubicBezTo>
                  <a:pt x="2646" y="82072"/>
                  <a:pt x="0" y="84717"/>
                  <a:pt x="0" y="88421"/>
                </a:cubicBezTo>
                <a:lnTo>
                  <a:pt x="0" y="177842"/>
                </a:lnTo>
                <a:cubicBezTo>
                  <a:pt x="0" y="181546"/>
                  <a:pt x="2646" y="184192"/>
                  <a:pt x="6349" y="184192"/>
                </a:cubicBezTo>
                <a:lnTo>
                  <a:pt x="44975" y="184192"/>
                </a:lnTo>
                <a:cubicBezTo>
                  <a:pt x="48150" y="184192"/>
                  <a:pt x="50795" y="182075"/>
                  <a:pt x="51324" y="178900"/>
                </a:cubicBezTo>
                <a:lnTo>
                  <a:pt x="51854" y="174138"/>
                </a:lnTo>
                <a:lnTo>
                  <a:pt x="126459" y="186837"/>
                </a:lnTo>
                <a:cubicBezTo>
                  <a:pt x="132280" y="187895"/>
                  <a:pt x="138629" y="188424"/>
                  <a:pt x="144979" y="188424"/>
                </a:cubicBezTo>
                <a:cubicBezTo>
                  <a:pt x="155561" y="188424"/>
                  <a:pt x="166672" y="186837"/>
                  <a:pt x="176726" y="183662"/>
                </a:cubicBezTo>
                <a:cubicBezTo>
                  <a:pt x="180430" y="182604"/>
                  <a:pt x="184133" y="180488"/>
                  <a:pt x="187837" y="178371"/>
                </a:cubicBezTo>
                <a:lnTo>
                  <a:pt x="237574" y="145037"/>
                </a:lnTo>
                <a:cubicBezTo>
                  <a:pt x="239691" y="143449"/>
                  <a:pt x="240749" y="140275"/>
                  <a:pt x="240220" y="137629"/>
                </a:cubicBezTo>
                <a:cubicBezTo>
                  <a:pt x="239691" y="135513"/>
                  <a:pt x="237045" y="133396"/>
                  <a:pt x="233871" y="133396"/>
                </a:cubicBezTo>
                <a:close/>
                <a:moveTo>
                  <a:pt x="12699" y="171493"/>
                </a:moveTo>
                <a:lnTo>
                  <a:pt x="12699" y="94770"/>
                </a:lnTo>
                <a:lnTo>
                  <a:pt x="50266" y="94770"/>
                </a:lnTo>
                <a:lnTo>
                  <a:pt x="39155" y="171493"/>
                </a:lnTo>
                <a:lnTo>
                  <a:pt x="12699" y="171493"/>
                </a:lnTo>
                <a:close/>
                <a:moveTo>
                  <a:pt x="180430" y="167789"/>
                </a:moveTo>
                <a:cubicBezTo>
                  <a:pt x="178313" y="169376"/>
                  <a:pt x="175667" y="170434"/>
                  <a:pt x="173022" y="171493"/>
                </a:cubicBezTo>
                <a:cubicBezTo>
                  <a:pt x="158736" y="175725"/>
                  <a:pt x="143391" y="176784"/>
                  <a:pt x="128576" y="174138"/>
                </a:cubicBezTo>
                <a:lnTo>
                  <a:pt x="53970" y="161439"/>
                </a:lnTo>
                <a:lnTo>
                  <a:pt x="61378" y="109586"/>
                </a:lnTo>
                <a:lnTo>
                  <a:pt x="82543" y="99003"/>
                </a:lnTo>
                <a:cubicBezTo>
                  <a:pt x="88892" y="95829"/>
                  <a:pt x="96300" y="93712"/>
                  <a:pt x="103707" y="93712"/>
                </a:cubicBezTo>
                <a:cubicBezTo>
                  <a:pt x="109528" y="93712"/>
                  <a:pt x="114819" y="91596"/>
                  <a:pt x="118523" y="87363"/>
                </a:cubicBezTo>
                <a:lnTo>
                  <a:pt x="152915" y="52970"/>
                </a:lnTo>
                <a:cubicBezTo>
                  <a:pt x="155561" y="50324"/>
                  <a:pt x="160323" y="50324"/>
                  <a:pt x="162969" y="52970"/>
                </a:cubicBezTo>
                <a:cubicBezTo>
                  <a:pt x="165614" y="55616"/>
                  <a:pt x="165614" y="60378"/>
                  <a:pt x="162439" y="63552"/>
                </a:cubicBezTo>
                <a:lnTo>
                  <a:pt x="139158" y="92654"/>
                </a:lnTo>
                <a:cubicBezTo>
                  <a:pt x="130163" y="104294"/>
                  <a:pt x="128047" y="119639"/>
                  <a:pt x="134396" y="131809"/>
                </a:cubicBezTo>
                <a:cubicBezTo>
                  <a:pt x="139687" y="141862"/>
                  <a:pt x="149211" y="147153"/>
                  <a:pt x="160852" y="146624"/>
                </a:cubicBezTo>
                <a:lnTo>
                  <a:pt x="212177" y="146624"/>
                </a:lnTo>
                <a:lnTo>
                  <a:pt x="180430" y="167789"/>
                </a:lnTo>
                <a:close/>
                <a:moveTo>
                  <a:pt x="315884" y="5878"/>
                </a:moveTo>
                <a:lnTo>
                  <a:pt x="315884" y="106411"/>
                </a:lnTo>
                <a:cubicBezTo>
                  <a:pt x="315884" y="110115"/>
                  <a:pt x="313238" y="112760"/>
                  <a:pt x="309535" y="112760"/>
                </a:cubicBezTo>
                <a:lnTo>
                  <a:pt x="158736" y="112760"/>
                </a:lnTo>
                <a:cubicBezTo>
                  <a:pt x="155032" y="112760"/>
                  <a:pt x="152386" y="110115"/>
                  <a:pt x="152386" y="106411"/>
                </a:cubicBezTo>
                <a:cubicBezTo>
                  <a:pt x="152386" y="102707"/>
                  <a:pt x="155032" y="100061"/>
                  <a:pt x="158736" y="100061"/>
                </a:cubicBezTo>
                <a:lnTo>
                  <a:pt x="303185" y="100061"/>
                </a:lnTo>
                <a:lnTo>
                  <a:pt x="303185" y="12757"/>
                </a:lnTo>
                <a:lnTo>
                  <a:pt x="131751" y="12757"/>
                </a:lnTo>
                <a:lnTo>
                  <a:pt x="131751" y="46621"/>
                </a:lnTo>
                <a:cubicBezTo>
                  <a:pt x="131751" y="50324"/>
                  <a:pt x="129105" y="52970"/>
                  <a:pt x="125401" y="52970"/>
                </a:cubicBezTo>
                <a:cubicBezTo>
                  <a:pt x="121697" y="52970"/>
                  <a:pt x="119052" y="50324"/>
                  <a:pt x="119052" y="46621"/>
                </a:cubicBezTo>
                <a:lnTo>
                  <a:pt x="119052" y="6407"/>
                </a:lnTo>
                <a:cubicBezTo>
                  <a:pt x="119052" y="2704"/>
                  <a:pt x="121697" y="58"/>
                  <a:pt x="125401" y="58"/>
                </a:cubicBezTo>
                <a:lnTo>
                  <a:pt x="309535" y="58"/>
                </a:lnTo>
                <a:cubicBezTo>
                  <a:pt x="313238" y="-471"/>
                  <a:pt x="315884" y="2704"/>
                  <a:pt x="315884" y="5878"/>
                </a:cubicBezTo>
                <a:close/>
                <a:moveTo>
                  <a:pt x="251332" y="56145"/>
                </a:moveTo>
                <a:cubicBezTo>
                  <a:pt x="251332" y="37625"/>
                  <a:pt x="235987" y="22281"/>
                  <a:pt x="217468" y="22281"/>
                </a:cubicBezTo>
                <a:cubicBezTo>
                  <a:pt x="198949" y="22281"/>
                  <a:pt x="183604" y="37625"/>
                  <a:pt x="183604" y="56145"/>
                </a:cubicBezTo>
                <a:cubicBezTo>
                  <a:pt x="183604" y="74664"/>
                  <a:pt x="198949" y="90008"/>
                  <a:pt x="217468" y="90008"/>
                </a:cubicBezTo>
                <a:cubicBezTo>
                  <a:pt x="235987" y="90008"/>
                  <a:pt x="251332" y="74664"/>
                  <a:pt x="251332" y="56145"/>
                </a:cubicBezTo>
                <a:close/>
                <a:moveTo>
                  <a:pt x="196303" y="56145"/>
                </a:moveTo>
                <a:cubicBezTo>
                  <a:pt x="196303" y="44504"/>
                  <a:pt x="205827" y="35509"/>
                  <a:pt x="216939" y="35509"/>
                </a:cubicBezTo>
                <a:cubicBezTo>
                  <a:pt x="228050" y="35509"/>
                  <a:pt x="237574" y="45033"/>
                  <a:pt x="237574" y="56145"/>
                </a:cubicBezTo>
                <a:cubicBezTo>
                  <a:pt x="237574" y="67256"/>
                  <a:pt x="228050" y="76780"/>
                  <a:pt x="216939" y="76780"/>
                </a:cubicBezTo>
                <a:cubicBezTo>
                  <a:pt x="205827" y="76780"/>
                  <a:pt x="196303" y="67785"/>
                  <a:pt x="196303" y="56145"/>
                </a:cubicBezTo>
                <a:close/>
                <a:moveTo>
                  <a:pt x="277787" y="72018"/>
                </a:moveTo>
                <a:lnTo>
                  <a:pt x="277787" y="39213"/>
                </a:lnTo>
                <a:lnTo>
                  <a:pt x="269322" y="34980"/>
                </a:lnTo>
                <a:lnTo>
                  <a:pt x="259268" y="34980"/>
                </a:lnTo>
                <a:cubicBezTo>
                  <a:pt x="255564" y="34980"/>
                  <a:pt x="252919" y="32334"/>
                  <a:pt x="252919" y="28630"/>
                </a:cubicBezTo>
                <a:cubicBezTo>
                  <a:pt x="252919" y="24926"/>
                  <a:pt x="255564" y="22281"/>
                  <a:pt x="259268" y="22281"/>
                </a:cubicBezTo>
                <a:lnTo>
                  <a:pt x="270909" y="22281"/>
                </a:lnTo>
                <a:cubicBezTo>
                  <a:pt x="271967" y="22281"/>
                  <a:pt x="273025" y="22281"/>
                  <a:pt x="273554" y="22810"/>
                </a:cubicBezTo>
                <a:lnTo>
                  <a:pt x="286782" y="29689"/>
                </a:lnTo>
                <a:cubicBezTo>
                  <a:pt x="288899" y="30747"/>
                  <a:pt x="290486" y="32863"/>
                  <a:pt x="290486" y="35509"/>
                </a:cubicBezTo>
                <a:lnTo>
                  <a:pt x="290486" y="75722"/>
                </a:lnTo>
                <a:cubicBezTo>
                  <a:pt x="290486" y="77838"/>
                  <a:pt x="289428" y="79955"/>
                  <a:pt x="287312" y="81013"/>
                </a:cubicBezTo>
                <a:lnTo>
                  <a:pt x="274084" y="89479"/>
                </a:lnTo>
                <a:cubicBezTo>
                  <a:pt x="273025" y="90008"/>
                  <a:pt x="271967" y="90537"/>
                  <a:pt x="270380" y="90537"/>
                </a:cubicBezTo>
                <a:lnTo>
                  <a:pt x="258739" y="90537"/>
                </a:lnTo>
                <a:cubicBezTo>
                  <a:pt x="255035" y="90537"/>
                  <a:pt x="252390" y="87892"/>
                  <a:pt x="252390" y="84188"/>
                </a:cubicBezTo>
                <a:cubicBezTo>
                  <a:pt x="252390" y="80484"/>
                  <a:pt x="255035" y="77838"/>
                  <a:pt x="258739" y="77838"/>
                </a:cubicBezTo>
                <a:lnTo>
                  <a:pt x="268792" y="77838"/>
                </a:lnTo>
                <a:lnTo>
                  <a:pt x="277787" y="72018"/>
                </a:lnTo>
                <a:close/>
                <a:moveTo>
                  <a:pt x="182017" y="84188"/>
                </a:moveTo>
                <a:cubicBezTo>
                  <a:pt x="182017" y="87892"/>
                  <a:pt x="179371" y="90537"/>
                  <a:pt x="175667" y="90537"/>
                </a:cubicBezTo>
                <a:lnTo>
                  <a:pt x="173551" y="90537"/>
                </a:lnTo>
                <a:cubicBezTo>
                  <a:pt x="169847" y="90537"/>
                  <a:pt x="167202" y="87892"/>
                  <a:pt x="167202" y="84188"/>
                </a:cubicBezTo>
                <a:cubicBezTo>
                  <a:pt x="167202" y="80484"/>
                  <a:pt x="169847" y="77838"/>
                  <a:pt x="173551" y="77838"/>
                </a:cubicBezTo>
                <a:lnTo>
                  <a:pt x="175667" y="77838"/>
                </a:lnTo>
                <a:cubicBezTo>
                  <a:pt x="178842" y="77309"/>
                  <a:pt x="182017" y="80484"/>
                  <a:pt x="182017" y="84188"/>
                </a:cubicBezTo>
                <a:close/>
                <a:moveTo>
                  <a:pt x="182017" y="28630"/>
                </a:moveTo>
                <a:cubicBezTo>
                  <a:pt x="182017" y="32334"/>
                  <a:pt x="179371" y="34980"/>
                  <a:pt x="175667" y="34980"/>
                </a:cubicBezTo>
                <a:lnTo>
                  <a:pt x="164556" y="35509"/>
                </a:lnTo>
                <a:cubicBezTo>
                  <a:pt x="163498" y="36038"/>
                  <a:pt x="162439" y="36038"/>
                  <a:pt x="161910" y="36038"/>
                </a:cubicBezTo>
                <a:cubicBezTo>
                  <a:pt x="159794" y="36038"/>
                  <a:pt x="157148" y="34980"/>
                  <a:pt x="156090" y="32334"/>
                </a:cubicBezTo>
                <a:cubicBezTo>
                  <a:pt x="154503" y="29160"/>
                  <a:pt x="155561" y="25456"/>
                  <a:pt x="158736" y="23869"/>
                </a:cubicBezTo>
                <a:lnTo>
                  <a:pt x="161381" y="22810"/>
                </a:lnTo>
                <a:cubicBezTo>
                  <a:pt x="162439" y="22281"/>
                  <a:pt x="163498" y="22281"/>
                  <a:pt x="164027" y="22281"/>
                </a:cubicBezTo>
                <a:lnTo>
                  <a:pt x="175667" y="22281"/>
                </a:lnTo>
                <a:cubicBezTo>
                  <a:pt x="178842" y="22281"/>
                  <a:pt x="182017" y="24926"/>
                  <a:pt x="182017" y="28630"/>
                </a:cubicBezTo>
                <a:close/>
              </a:path>
            </a:pathLst>
          </a:custGeom>
          <a:solidFill>
            <a:schemeClr val="bg1"/>
          </a:solidFill>
          <a:ln w="5286" cap="flat">
            <a:noFill/>
            <a:prstDash val="solid"/>
            <a:miter/>
          </a:ln>
        </p:spPr>
        <p:txBody>
          <a:bodyPr rtlCol="0" anchor="ct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CH" sz="900" noProof="1"/>
          </a:p>
        </p:txBody>
      </p:sp>
      <p:grpSp>
        <p:nvGrpSpPr>
          <p:cNvPr id="39" name="Grupo 341">
            <a:extLst>
              <a:ext uri="{FF2B5EF4-FFF2-40B4-BE49-F238E27FC236}">
                <a16:creationId xmlns:a16="http://schemas.microsoft.com/office/drawing/2014/main" id="{57878647-51A6-F141-AB5A-C7614EA6EB99}"/>
              </a:ext>
            </a:extLst>
          </p:cNvPr>
          <p:cNvGrpSpPr/>
          <p:nvPr/>
        </p:nvGrpSpPr>
        <p:grpSpPr>
          <a:xfrm>
            <a:off x="10732888" y="3707482"/>
            <a:ext cx="690135" cy="527367"/>
            <a:chOff x="2273910" y="8703479"/>
            <a:chExt cx="312180" cy="238552"/>
          </a:xfrm>
          <a:solidFill>
            <a:schemeClr val="bg1"/>
          </a:solidFill>
        </p:grpSpPr>
        <p:sp>
          <p:nvSpPr>
            <p:cNvPr id="40" name="Forma libre 327">
              <a:extLst>
                <a:ext uri="{FF2B5EF4-FFF2-40B4-BE49-F238E27FC236}">
                  <a16:creationId xmlns:a16="http://schemas.microsoft.com/office/drawing/2014/main" id="{25846ED0-2851-2F48-9E00-9CAA806F75C7}"/>
                </a:ext>
              </a:extLst>
            </p:cNvPr>
            <p:cNvSpPr/>
            <p:nvPr/>
          </p:nvSpPr>
          <p:spPr>
            <a:xfrm>
              <a:off x="2273910" y="8703479"/>
              <a:ext cx="312180" cy="190483"/>
            </a:xfrm>
            <a:custGeom>
              <a:avLst/>
              <a:gdLst>
                <a:gd name="connsiteX0" fmla="*/ 307947 w 312180"/>
                <a:gd name="connsiteY0" fmla="*/ 0 h 190482"/>
                <a:gd name="connsiteX1" fmla="*/ 6349 w 312180"/>
                <a:gd name="connsiteY1" fmla="*/ 0 h 190482"/>
                <a:gd name="connsiteX2" fmla="*/ 0 w 312180"/>
                <a:gd name="connsiteY2" fmla="*/ 6349 h 190482"/>
                <a:gd name="connsiteX3" fmla="*/ 0 w 312180"/>
                <a:gd name="connsiteY3" fmla="*/ 157148 h 190482"/>
                <a:gd name="connsiteX4" fmla="*/ 0 w 312180"/>
                <a:gd name="connsiteY4" fmla="*/ 187308 h 190482"/>
                <a:gd name="connsiteX5" fmla="*/ 6349 w 312180"/>
                <a:gd name="connsiteY5" fmla="*/ 193657 h 190482"/>
                <a:gd name="connsiteX6" fmla="*/ 307947 w 312180"/>
                <a:gd name="connsiteY6" fmla="*/ 193657 h 190482"/>
                <a:gd name="connsiteX7" fmla="*/ 314297 w 312180"/>
                <a:gd name="connsiteY7" fmla="*/ 187308 h 190482"/>
                <a:gd name="connsiteX8" fmla="*/ 314297 w 312180"/>
                <a:gd name="connsiteY8" fmla="*/ 157148 h 190482"/>
                <a:gd name="connsiteX9" fmla="*/ 314297 w 312180"/>
                <a:gd name="connsiteY9" fmla="*/ 6349 h 190482"/>
                <a:gd name="connsiteX10" fmla="*/ 307947 w 312180"/>
                <a:gd name="connsiteY10" fmla="*/ 0 h 190482"/>
                <a:gd name="connsiteX11" fmla="*/ 13228 w 312180"/>
                <a:gd name="connsiteY11" fmla="*/ 13228 h 190482"/>
                <a:gd name="connsiteX12" fmla="*/ 301598 w 312180"/>
                <a:gd name="connsiteY12" fmla="*/ 13228 h 190482"/>
                <a:gd name="connsiteX13" fmla="*/ 301598 w 312180"/>
                <a:gd name="connsiteY13" fmla="*/ 151328 h 190482"/>
                <a:gd name="connsiteX14" fmla="*/ 13228 w 312180"/>
                <a:gd name="connsiteY14" fmla="*/ 151328 h 190482"/>
                <a:gd name="connsiteX15" fmla="*/ 13228 w 312180"/>
                <a:gd name="connsiteY15" fmla="*/ 13228 h 190482"/>
                <a:gd name="connsiteX16" fmla="*/ 301598 w 312180"/>
                <a:gd name="connsiteY16" fmla="*/ 180958 h 190482"/>
                <a:gd name="connsiteX17" fmla="*/ 13228 w 312180"/>
                <a:gd name="connsiteY17" fmla="*/ 180958 h 190482"/>
                <a:gd name="connsiteX18" fmla="*/ 13228 w 312180"/>
                <a:gd name="connsiteY18" fmla="*/ 163498 h 190482"/>
                <a:gd name="connsiteX19" fmla="*/ 301598 w 312180"/>
                <a:gd name="connsiteY19" fmla="*/ 163498 h 190482"/>
                <a:gd name="connsiteX20" fmla="*/ 301598 w 312180"/>
                <a:gd name="connsiteY20" fmla="*/ 180958 h 19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180" h="190482">
                  <a:moveTo>
                    <a:pt x="307947" y="0"/>
                  </a:moveTo>
                  <a:lnTo>
                    <a:pt x="6349" y="0"/>
                  </a:lnTo>
                  <a:cubicBezTo>
                    <a:pt x="2646" y="0"/>
                    <a:pt x="0" y="2646"/>
                    <a:pt x="0" y="6349"/>
                  </a:cubicBezTo>
                  <a:lnTo>
                    <a:pt x="0" y="157148"/>
                  </a:lnTo>
                  <a:lnTo>
                    <a:pt x="0" y="187308"/>
                  </a:lnTo>
                  <a:cubicBezTo>
                    <a:pt x="0" y="191012"/>
                    <a:pt x="2646" y="193657"/>
                    <a:pt x="6349" y="193657"/>
                  </a:cubicBezTo>
                  <a:lnTo>
                    <a:pt x="307947" y="193657"/>
                  </a:lnTo>
                  <a:cubicBezTo>
                    <a:pt x="311651" y="193657"/>
                    <a:pt x="314297" y="191012"/>
                    <a:pt x="314297" y="187308"/>
                  </a:cubicBezTo>
                  <a:lnTo>
                    <a:pt x="314297" y="157148"/>
                  </a:lnTo>
                  <a:lnTo>
                    <a:pt x="314297" y="6349"/>
                  </a:lnTo>
                  <a:cubicBezTo>
                    <a:pt x="314826" y="3175"/>
                    <a:pt x="311651" y="0"/>
                    <a:pt x="307947" y="0"/>
                  </a:cubicBezTo>
                  <a:close/>
                  <a:moveTo>
                    <a:pt x="13228" y="13228"/>
                  </a:moveTo>
                  <a:lnTo>
                    <a:pt x="301598" y="13228"/>
                  </a:lnTo>
                  <a:lnTo>
                    <a:pt x="301598" y="151328"/>
                  </a:lnTo>
                  <a:lnTo>
                    <a:pt x="13228" y="151328"/>
                  </a:lnTo>
                  <a:lnTo>
                    <a:pt x="13228" y="13228"/>
                  </a:lnTo>
                  <a:close/>
                  <a:moveTo>
                    <a:pt x="301598" y="180958"/>
                  </a:moveTo>
                  <a:lnTo>
                    <a:pt x="13228" y="180958"/>
                  </a:lnTo>
                  <a:lnTo>
                    <a:pt x="13228" y="163498"/>
                  </a:lnTo>
                  <a:lnTo>
                    <a:pt x="301598" y="163498"/>
                  </a:lnTo>
                  <a:lnTo>
                    <a:pt x="301598" y="180958"/>
                  </a:lnTo>
                  <a:close/>
                </a:path>
              </a:pathLst>
            </a:custGeom>
            <a:grpFill/>
            <a:ln w="5286" cap="flat">
              <a:noFill/>
              <a:prstDash val="solid"/>
              <a:miter/>
            </a:ln>
          </p:spPr>
          <p:txBody>
            <a:bodyPr rtlCol="0" anchor="ctr"/>
            <a:lstStyle/>
            <a:p>
              <a:endParaRPr lang="de-CH" sz="1051" noProof="1"/>
            </a:p>
          </p:txBody>
        </p:sp>
        <p:sp>
          <p:nvSpPr>
            <p:cNvPr id="41" name="Forma libre 328">
              <a:extLst>
                <a:ext uri="{FF2B5EF4-FFF2-40B4-BE49-F238E27FC236}">
                  <a16:creationId xmlns:a16="http://schemas.microsoft.com/office/drawing/2014/main" id="{3144C5F6-7AFD-5941-9494-7A6098C05315}"/>
                </a:ext>
              </a:extLst>
            </p:cNvPr>
            <p:cNvSpPr/>
            <p:nvPr/>
          </p:nvSpPr>
          <p:spPr>
            <a:xfrm>
              <a:off x="2364390" y="8899701"/>
              <a:ext cx="132280" cy="42330"/>
            </a:xfrm>
            <a:custGeom>
              <a:avLst/>
              <a:gdLst>
                <a:gd name="connsiteX0" fmla="*/ 126989 w 132279"/>
                <a:gd name="connsiteY0" fmla="*/ 30240 h 42329"/>
                <a:gd name="connsiteX1" fmla="*/ 102120 w 132279"/>
                <a:gd name="connsiteY1" fmla="*/ 30240 h 42329"/>
                <a:gd name="connsiteX2" fmla="*/ 97887 w 132279"/>
                <a:gd name="connsiteY2" fmla="*/ 5372 h 42329"/>
                <a:gd name="connsiteX3" fmla="*/ 90479 w 132279"/>
                <a:gd name="connsiteY3" fmla="*/ 80 h 42329"/>
                <a:gd name="connsiteX4" fmla="*/ 85188 w 132279"/>
                <a:gd name="connsiteY4" fmla="*/ 7488 h 42329"/>
                <a:gd name="connsiteX5" fmla="*/ 88892 w 132279"/>
                <a:gd name="connsiteY5" fmla="*/ 30240 h 42329"/>
                <a:gd name="connsiteX6" fmla="*/ 43388 w 132279"/>
                <a:gd name="connsiteY6" fmla="*/ 30240 h 42329"/>
                <a:gd name="connsiteX7" fmla="*/ 47092 w 132279"/>
                <a:gd name="connsiteY7" fmla="*/ 7488 h 42329"/>
                <a:gd name="connsiteX8" fmla="*/ 41801 w 132279"/>
                <a:gd name="connsiteY8" fmla="*/ 80 h 42329"/>
                <a:gd name="connsiteX9" fmla="*/ 34393 w 132279"/>
                <a:gd name="connsiteY9" fmla="*/ 5372 h 42329"/>
                <a:gd name="connsiteX10" fmla="*/ 30160 w 132279"/>
                <a:gd name="connsiteY10" fmla="*/ 30240 h 42329"/>
                <a:gd name="connsiteX11" fmla="*/ 6349 w 132279"/>
                <a:gd name="connsiteY11" fmla="*/ 30240 h 42329"/>
                <a:gd name="connsiteX12" fmla="*/ 0 w 132279"/>
                <a:gd name="connsiteY12" fmla="*/ 36590 h 42329"/>
                <a:gd name="connsiteX13" fmla="*/ 6349 w 132279"/>
                <a:gd name="connsiteY13" fmla="*/ 42939 h 42329"/>
                <a:gd name="connsiteX14" fmla="*/ 35980 w 132279"/>
                <a:gd name="connsiteY14" fmla="*/ 42939 h 42329"/>
                <a:gd name="connsiteX15" fmla="*/ 96829 w 132279"/>
                <a:gd name="connsiteY15" fmla="*/ 42939 h 42329"/>
                <a:gd name="connsiteX16" fmla="*/ 126989 w 132279"/>
                <a:gd name="connsiteY16" fmla="*/ 42939 h 42329"/>
                <a:gd name="connsiteX17" fmla="*/ 133338 w 132279"/>
                <a:gd name="connsiteY17" fmla="*/ 36590 h 42329"/>
                <a:gd name="connsiteX18" fmla="*/ 126989 w 132279"/>
                <a:gd name="connsiteY18" fmla="*/ 30240 h 42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279" h="42329">
                  <a:moveTo>
                    <a:pt x="126989" y="30240"/>
                  </a:moveTo>
                  <a:lnTo>
                    <a:pt x="102120" y="30240"/>
                  </a:lnTo>
                  <a:lnTo>
                    <a:pt x="97887" y="5372"/>
                  </a:lnTo>
                  <a:cubicBezTo>
                    <a:pt x="97358" y="1668"/>
                    <a:pt x="93654" y="-449"/>
                    <a:pt x="90479" y="80"/>
                  </a:cubicBezTo>
                  <a:cubicBezTo>
                    <a:pt x="86776" y="609"/>
                    <a:pt x="84659" y="3784"/>
                    <a:pt x="85188" y="7488"/>
                  </a:cubicBezTo>
                  <a:lnTo>
                    <a:pt x="88892" y="30240"/>
                  </a:lnTo>
                  <a:lnTo>
                    <a:pt x="43388" y="30240"/>
                  </a:lnTo>
                  <a:lnTo>
                    <a:pt x="47092" y="7488"/>
                  </a:lnTo>
                  <a:cubicBezTo>
                    <a:pt x="47621" y="3784"/>
                    <a:pt x="45504" y="609"/>
                    <a:pt x="41801" y="80"/>
                  </a:cubicBezTo>
                  <a:cubicBezTo>
                    <a:pt x="38097" y="-449"/>
                    <a:pt x="34922" y="1668"/>
                    <a:pt x="34393" y="5372"/>
                  </a:cubicBezTo>
                  <a:lnTo>
                    <a:pt x="30160" y="30240"/>
                  </a:lnTo>
                  <a:lnTo>
                    <a:pt x="6349" y="30240"/>
                  </a:lnTo>
                  <a:cubicBezTo>
                    <a:pt x="2646" y="30240"/>
                    <a:pt x="0" y="32886"/>
                    <a:pt x="0" y="36590"/>
                  </a:cubicBezTo>
                  <a:cubicBezTo>
                    <a:pt x="0" y="40293"/>
                    <a:pt x="2646" y="42939"/>
                    <a:pt x="6349" y="42939"/>
                  </a:cubicBezTo>
                  <a:lnTo>
                    <a:pt x="35980" y="42939"/>
                  </a:lnTo>
                  <a:lnTo>
                    <a:pt x="96829" y="42939"/>
                  </a:lnTo>
                  <a:lnTo>
                    <a:pt x="126989" y="42939"/>
                  </a:lnTo>
                  <a:cubicBezTo>
                    <a:pt x="130692" y="42939"/>
                    <a:pt x="133338" y="40293"/>
                    <a:pt x="133338" y="36590"/>
                  </a:cubicBezTo>
                  <a:cubicBezTo>
                    <a:pt x="133338" y="32886"/>
                    <a:pt x="130692" y="30240"/>
                    <a:pt x="126989" y="30240"/>
                  </a:cubicBezTo>
                  <a:close/>
                </a:path>
              </a:pathLst>
            </a:custGeom>
            <a:grpFill/>
            <a:ln w="5286" cap="flat">
              <a:noFill/>
              <a:prstDash val="solid"/>
              <a:miter/>
            </a:ln>
          </p:spPr>
          <p:txBody>
            <a:bodyPr rtlCol="0" anchor="ctr"/>
            <a:lstStyle/>
            <a:p>
              <a:endParaRPr lang="de-CH" sz="1051" noProof="1"/>
            </a:p>
          </p:txBody>
        </p:sp>
        <p:sp>
          <p:nvSpPr>
            <p:cNvPr id="42" name="Forma libre 329">
              <a:extLst>
                <a:ext uri="{FF2B5EF4-FFF2-40B4-BE49-F238E27FC236}">
                  <a16:creationId xmlns:a16="http://schemas.microsoft.com/office/drawing/2014/main" id="{82D34221-741D-C74F-9B0D-F921D126CEE9}"/>
                </a:ext>
              </a:extLst>
            </p:cNvPr>
            <p:cNvSpPr/>
            <p:nvPr/>
          </p:nvSpPr>
          <p:spPr>
            <a:xfrm>
              <a:off x="2396385" y="8753216"/>
              <a:ext cx="63494" cy="63494"/>
            </a:xfrm>
            <a:custGeom>
              <a:avLst/>
              <a:gdLst>
                <a:gd name="connsiteX0" fmla="*/ 33335 w 63494"/>
                <a:gd name="connsiteY0" fmla="*/ 0 h 63494"/>
                <a:gd name="connsiteX1" fmla="*/ 0 w 63494"/>
                <a:gd name="connsiteY1" fmla="*/ 33334 h 63494"/>
                <a:gd name="connsiteX2" fmla="*/ 33335 w 63494"/>
                <a:gd name="connsiteY2" fmla="*/ 66669 h 63494"/>
                <a:gd name="connsiteX3" fmla="*/ 66669 w 63494"/>
                <a:gd name="connsiteY3" fmla="*/ 33334 h 63494"/>
                <a:gd name="connsiteX4" fmla="*/ 33335 w 63494"/>
                <a:gd name="connsiteY4" fmla="*/ 0 h 63494"/>
                <a:gd name="connsiteX5" fmla="*/ 33335 w 63494"/>
                <a:gd name="connsiteY5" fmla="*/ 53970 h 63494"/>
                <a:gd name="connsiteX6" fmla="*/ 12699 w 63494"/>
                <a:gd name="connsiteY6" fmla="*/ 33334 h 63494"/>
                <a:gd name="connsiteX7" fmla="*/ 33335 w 63494"/>
                <a:gd name="connsiteY7" fmla="*/ 12698 h 63494"/>
                <a:gd name="connsiteX8" fmla="*/ 53970 w 63494"/>
                <a:gd name="connsiteY8" fmla="*/ 33334 h 63494"/>
                <a:gd name="connsiteX9" fmla="*/ 33335 w 63494"/>
                <a:gd name="connsiteY9" fmla="*/ 53970 h 63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494" h="63494">
                  <a:moveTo>
                    <a:pt x="33335" y="0"/>
                  </a:moveTo>
                  <a:cubicBezTo>
                    <a:pt x="14815" y="0"/>
                    <a:pt x="0" y="14815"/>
                    <a:pt x="0" y="33334"/>
                  </a:cubicBezTo>
                  <a:cubicBezTo>
                    <a:pt x="0" y="51853"/>
                    <a:pt x="14815" y="66669"/>
                    <a:pt x="33335" y="66669"/>
                  </a:cubicBezTo>
                  <a:cubicBezTo>
                    <a:pt x="51854" y="66669"/>
                    <a:pt x="66669" y="51853"/>
                    <a:pt x="66669" y="33334"/>
                  </a:cubicBezTo>
                  <a:cubicBezTo>
                    <a:pt x="66669" y="15344"/>
                    <a:pt x="51854" y="0"/>
                    <a:pt x="33335" y="0"/>
                  </a:cubicBezTo>
                  <a:close/>
                  <a:moveTo>
                    <a:pt x="33335" y="53970"/>
                  </a:moveTo>
                  <a:cubicBezTo>
                    <a:pt x="22223" y="53970"/>
                    <a:pt x="12699" y="44975"/>
                    <a:pt x="12699" y="33334"/>
                  </a:cubicBezTo>
                  <a:cubicBezTo>
                    <a:pt x="12699" y="22223"/>
                    <a:pt x="21694" y="12698"/>
                    <a:pt x="33335" y="12698"/>
                  </a:cubicBezTo>
                  <a:cubicBezTo>
                    <a:pt x="44975" y="12698"/>
                    <a:pt x="53970" y="21694"/>
                    <a:pt x="53970" y="33334"/>
                  </a:cubicBezTo>
                  <a:cubicBezTo>
                    <a:pt x="53441" y="44975"/>
                    <a:pt x="44446" y="53970"/>
                    <a:pt x="33335" y="53970"/>
                  </a:cubicBezTo>
                  <a:close/>
                </a:path>
              </a:pathLst>
            </a:custGeom>
            <a:grpFill/>
            <a:ln w="5286" cap="flat">
              <a:noFill/>
              <a:prstDash val="solid"/>
              <a:miter/>
            </a:ln>
          </p:spPr>
          <p:txBody>
            <a:bodyPr rtlCol="0" anchor="ctr"/>
            <a:lstStyle/>
            <a:p>
              <a:endParaRPr lang="de-CH" sz="1051" noProof="1"/>
            </a:p>
          </p:txBody>
        </p:sp>
        <p:sp>
          <p:nvSpPr>
            <p:cNvPr id="43" name="Forma libre 330">
              <a:extLst>
                <a:ext uri="{FF2B5EF4-FFF2-40B4-BE49-F238E27FC236}">
                  <a16:creationId xmlns:a16="http://schemas.microsoft.com/office/drawing/2014/main" id="{59B41995-8F6C-974A-B7C8-22E754E623D3}"/>
                </a:ext>
              </a:extLst>
            </p:cNvPr>
            <p:cNvSpPr/>
            <p:nvPr/>
          </p:nvSpPr>
          <p:spPr>
            <a:xfrm>
              <a:off x="2369400" y="8726760"/>
              <a:ext cx="116406" cy="116406"/>
            </a:xfrm>
            <a:custGeom>
              <a:avLst/>
              <a:gdLst>
                <a:gd name="connsiteX0" fmla="*/ 114290 w 116406"/>
                <a:gd name="connsiteY0" fmla="*/ 45504 h 116406"/>
                <a:gd name="connsiteX1" fmla="*/ 107940 w 116406"/>
                <a:gd name="connsiteY1" fmla="*/ 45504 h 116406"/>
                <a:gd name="connsiteX2" fmla="*/ 104237 w 116406"/>
                <a:gd name="connsiteY2" fmla="*/ 37038 h 116406"/>
                <a:gd name="connsiteX3" fmla="*/ 108999 w 116406"/>
                <a:gd name="connsiteY3" fmla="*/ 32276 h 116406"/>
                <a:gd name="connsiteX4" fmla="*/ 108999 w 116406"/>
                <a:gd name="connsiteY4" fmla="*/ 23281 h 116406"/>
                <a:gd name="connsiteX5" fmla="*/ 97358 w 116406"/>
                <a:gd name="connsiteY5" fmla="*/ 11640 h 116406"/>
                <a:gd name="connsiteX6" fmla="*/ 92596 w 116406"/>
                <a:gd name="connsiteY6" fmla="*/ 9524 h 116406"/>
                <a:gd name="connsiteX7" fmla="*/ 87834 w 116406"/>
                <a:gd name="connsiteY7" fmla="*/ 11640 h 116406"/>
                <a:gd name="connsiteX8" fmla="*/ 83072 w 116406"/>
                <a:gd name="connsiteY8" fmla="*/ 16403 h 116406"/>
                <a:gd name="connsiteX9" fmla="*/ 74606 w 116406"/>
                <a:gd name="connsiteY9" fmla="*/ 12698 h 116406"/>
                <a:gd name="connsiteX10" fmla="*/ 74606 w 116406"/>
                <a:gd name="connsiteY10" fmla="*/ 6349 h 116406"/>
                <a:gd name="connsiteX11" fmla="*/ 68256 w 116406"/>
                <a:gd name="connsiteY11" fmla="*/ 0 h 116406"/>
                <a:gd name="connsiteX12" fmla="*/ 51854 w 116406"/>
                <a:gd name="connsiteY12" fmla="*/ 0 h 116406"/>
                <a:gd name="connsiteX13" fmla="*/ 45504 w 116406"/>
                <a:gd name="connsiteY13" fmla="*/ 6349 h 116406"/>
                <a:gd name="connsiteX14" fmla="*/ 45504 w 116406"/>
                <a:gd name="connsiteY14" fmla="*/ 12698 h 116406"/>
                <a:gd name="connsiteX15" fmla="*/ 37038 w 116406"/>
                <a:gd name="connsiteY15" fmla="*/ 16403 h 116406"/>
                <a:gd name="connsiteX16" fmla="*/ 32276 w 116406"/>
                <a:gd name="connsiteY16" fmla="*/ 11640 h 116406"/>
                <a:gd name="connsiteX17" fmla="*/ 23281 w 116406"/>
                <a:gd name="connsiteY17" fmla="*/ 11640 h 116406"/>
                <a:gd name="connsiteX18" fmla="*/ 11641 w 116406"/>
                <a:gd name="connsiteY18" fmla="*/ 23281 h 116406"/>
                <a:gd name="connsiteX19" fmla="*/ 9524 w 116406"/>
                <a:gd name="connsiteY19" fmla="*/ 28043 h 116406"/>
                <a:gd name="connsiteX20" fmla="*/ 11641 w 116406"/>
                <a:gd name="connsiteY20" fmla="*/ 32805 h 116406"/>
                <a:gd name="connsiteX21" fmla="*/ 16403 w 116406"/>
                <a:gd name="connsiteY21" fmla="*/ 37567 h 116406"/>
                <a:gd name="connsiteX22" fmla="*/ 12699 w 116406"/>
                <a:gd name="connsiteY22" fmla="*/ 46033 h 116406"/>
                <a:gd name="connsiteX23" fmla="*/ 6349 w 116406"/>
                <a:gd name="connsiteY23" fmla="*/ 46033 h 116406"/>
                <a:gd name="connsiteX24" fmla="*/ 0 w 116406"/>
                <a:gd name="connsiteY24" fmla="*/ 52382 h 116406"/>
                <a:gd name="connsiteX25" fmla="*/ 0 w 116406"/>
                <a:gd name="connsiteY25" fmla="*/ 68785 h 116406"/>
                <a:gd name="connsiteX26" fmla="*/ 6349 w 116406"/>
                <a:gd name="connsiteY26" fmla="*/ 75135 h 116406"/>
                <a:gd name="connsiteX27" fmla="*/ 12699 w 116406"/>
                <a:gd name="connsiteY27" fmla="*/ 75135 h 116406"/>
                <a:gd name="connsiteX28" fmla="*/ 16403 w 116406"/>
                <a:gd name="connsiteY28" fmla="*/ 83600 h 116406"/>
                <a:gd name="connsiteX29" fmla="*/ 11641 w 116406"/>
                <a:gd name="connsiteY29" fmla="*/ 88363 h 116406"/>
                <a:gd name="connsiteX30" fmla="*/ 11641 w 116406"/>
                <a:gd name="connsiteY30" fmla="*/ 97357 h 116406"/>
                <a:gd name="connsiteX31" fmla="*/ 23281 w 116406"/>
                <a:gd name="connsiteY31" fmla="*/ 108998 h 116406"/>
                <a:gd name="connsiteX32" fmla="*/ 32276 w 116406"/>
                <a:gd name="connsiteY32" fmla="*/ 108998 h 116406"/>
                <a:gd name="connsiteX33" fmla="*/ 37038 w 116406"/>
                <a:gd name="connsiteY33" fmla="*/ 104236 h 116406"/>
                <a:gd name="connsiteX34" fmla="*/ 45504 w 116406"/>
                <a:gd name="connsiteY34" fmla="*/ 107940 h 116406"/>
                <a:gd name="connsiteX35" fmla="*/ 45504 w 116406"/>
                <a:gd name="connsiteY35" fmla="*/ 114290 h 116406"/>
                <a:gd name="connsiteX36" fmla="*/ 51854 w 116406"/>
                <a:gd name="connsiteY36" fmla="*/ 120639 h 116406"/>
                <a:gd name="connsiteX37" fmla="*/ 68256 w 116406"/>
                <a:gd name="connsiteY37" fmla="*/ 120639 h 116406"/>
                <a:gd name="connsiteX38" fmla="*/ 74606 w 116406"/>
                <a:gd name="connsiteY38" fmla="*/ 114290 h 116406"/>
                <a:gd name="connsiteX39" fmla="*/ 74606 w 116406"/>
                <a:gd name="connsiteY39" fmla="*/ 107940 h 116406"/>
                <a:gd name="connsiteX40" fmla="*/ 83072 w 116406"/>
                <a:gd name="connsiteY40" fmla="*/ 104236 h 116406"/>
                <a:gd name="connsiteX41" fmla="*/ 87834 w 116406"/>
                <a:gd name="connsiteY41" fmla="*/ 108998 h 116406"/>
                <a:gd name="connsiteX42" fmla="*/ 96829 w 116406"/>
                <a:gd name="connsiteY42" fmla="*/ 108998 h 116406"/>
                <a:gd name="connsiteX43" fmla="*/ 108469 w 116406"/>
                <a:gd name="connsiteY43" fmla="*/ 97357 h 116406"/>
                <a:gd name="connsiteX44" fmla="*/ 108469 w 116406"/>
                <a:gd name="connsiteY44" fmla="*/ 88363 h 116406"/>
                <a:gd name="connsiteX45" fmla="*/ 103707 w 116406"/>
                <a:gd name="connsiteY45" fmla="*/ 83600 h 116406"/>
                <a:gd name="connsiteX46" fmla="*/ 107411 w 116406"/>
                <a:gd name="connsiteY46" fmla="*/ 75135 h 116406"/>
                <a:gd name="connsiteX47" fmla="*/ 113761 w 116406"/>
                <a:gd name="connsiteY47" fmla="*/ 75135 h 116406"/>
                <a:gd name="connsiteX48" fmla="*/ 120110 w 116406"/>
                <a:gd name="connsiteY48" fmla="*/ 68785 h 116406"/>
                <a:gd name="connsiteX49" fmla="*/ 120110 w 116406"/>
                <a:gd name="connsiteY49" fmla="*/ 52382 h 116406"/>
                <a:gd name="connsiteX50" fmla="*/ 114290 w 116406"/>
                <a:gd name="connsiteY50" fmla="*/ 45504 h 116406"/>
                <a:gd name="connsiteX51" fmla="*/ 107940 w 116406"/>
                <a:gd name="connsiteY51" fmla="*/ 61907 h 116406"/>
                <a:gd name="connsiteX52" fmla="*/ 102649 w 116406"/>
                <a:gd name="connsiteY52" fmla="*/ 61907 h 116406"/>
                <a:gd name="connsiteX53" fmla="*/ 96300 w 116406"/>
                <a:gd name="connsiteY53" fmla="*/ 67198 h 116406"/>
                <a:gd name="connsiteX54" fmla="*/ 90479 w 116406"/>
                <a:gd name="connsiteY54" fmla="*/ 80955 h 116406"/>
                <a:gd name="connsiteX55" fmla="*/ 91009 w 116406"/>
                <a:gd name="connsiteY55" fmla="*/ 89421 h 116406"/>
                <a:gd name="connsiteX56" fmla="*/ 94712 w 116406"/>
                <a:gd name="connsiteY56" fmla="*/ 93125 h 116406"/>
                <a:gd name="connsiteX57" fmla="*/ 92596 w 116406"/>
                <a:gd name="connsiteY57" fmla="*/ 95241 h 116406"/>
                <a:gd name="connsiteX58" fmla="*/ 88892 w 116406"/>
                <a:gd name="connsiteY58" fmla="*/ 91537 h 116406"/>
                <a:gd name="connsiteX59" fmla="*/ 80426 w 116406"/>
                <a:gd name="connsiteY59" fmla="*/ 91008 h 116406"/>
                <a:gd name="connsiteX60" fmla="*/ 66669 w 116406"/>
                <a:gd name="connsiteY60" fmla="*/ 96828 h 116406"/>
                <a:gd name="connsiteX61" fmla="*/ 61378 w 116406"/>
                <a:gd name="connsiteY61" fmla="*/ 103178 h 116406"/>
                <a:gd name="connsiteX62" fmla="*/ 61378 w 116406"/>
                <a:gd name="connsiteY62" fmla="*/ 108469 h 116406"/>
                <a:gd name="connsiteX63" fmla="*/ 58203 w 116406"/>
                <a:gd name="connsiteY63" fmla="*/ 108469 h 116406"/>
                <a:gd name="connsiteX64" fmla="*/ 58203 w 116406"/>
                <a:gd name="connsiteY64" fmla="*/ 103178 h 116406"/>
                <a:gd name="connsiteX65" fmla="*/ 52912 w 116406"/>
                <a:gd name="connsiteY65" fmla="*/ 96828 h 116406"/>
                <a:gd name="connsiteX66" fmla="*/ 39155 w 116406"/>
                <a:gd name="connsiteY66" fmla="*/ 91008 h 116406"/>
                <a:gd name="connsiteX67" fmla="*/ 30689 w 116406"/>
                <a:gd name="connsiteY67" fmla="*/ 91537 h 116406"/>
                <a:gd name="connsiteX68" fmla="*/ 26985 w 116406"/>
                <a:gd name="connsiteY68" fmla="*/ 95241 h 116406"/>
                <a:gd name="connsiteX69" fmla="*/ 24869 w 116406"/>
                <a:gd name="connsiteY69" fmla="*/ 93125 h 116406"/>
                <a:gd name="connsiteX70" fmla="*/ 28573 w 116406"/>
                <a:gd name="connsiteY70" fmla="*/ 89421 h 116406"/>
                <a:gd name="connsiteX71" fmla="*/ 29102 w 116406"/>
                <a:gd name="connsiteY71" fmla="*/ 80955 h 116406"/>
                <a:gd name="connsiteX72" fmla="*/ 23281 w 116406"/>
                <a:gd name="connsiteY72" fmla="*/ 67198 h 116406"/>
                <a:gd name="connsiteX73" fmla="*/ 16932 w 116406"/>
                <a:gd name="connsiteY73" fmla="*/ 61907 h 116406"/>
                <a:gd name="connsiteX74" fmla="*/ 11641 w 116406"/>
                <a:gd name="connsiteY74" fmla="*/ 61907 h 116406"/>
                <a:gd name="connsiteX75" fmla="*/ 11641 w 116406"/>
                <a:gd name="connsiteY75" fmla="*/ 58732 h 116406"/>
                <a:gd name="connsiteX76" fmla="*/ 16932 w 116406"/>
                <a:gd name="connsiteY76" fmla="*/ 58732 h 116406"/>
                <a:gd name="connsiteX77" fmla="*/ 23281 w 116406"/>
                <a:gd name="connsiteY77" fmla="*/ 53441 h 116406"/>
                <a:gd name="connsiteX78" fmla="*/ 29102 w 116406"/>
                <a:gd name="connsiteY78" fmla="*/ 39684 h 116406"/>
                <a:gd name="connsiteX79" fmla="*/ 28573 w 116406"/>
                <a:gd name="connsiteY79" fmla="*/ 31218 h 116406"/>
                <a:gd name="connsiteX80" fmla="*/ 24869 w 116406"/>
                <a:gd name="connsiteY80" fmla="*/ 27514 h 116406"/>
                <a:gd name="connsiteX81" fmla="*/ 26985 w 116406"/>
                <a:gd name="connsiteY81" fmla="*/ 25397 h 116406"/>
                <a:gd name="connsiteX82" fmla="*/ 30689 w 116406"/>
                <a:gd name="connsiteY82" fmla="*/ 29102 h 116406"/>
                <a:gd name="connsiteX83" fmla="*/ 39155 w 116406"/>
                <a:gd name="connsiteY83" fmla="*/ 29631 h 116406"/>
                <a:gd name="connsiteX84" fmla="*/ 52912 w 116406"/>
                <a:gd name="connsiteY84" fmla="*/ 23810 h 116406"/>
                <a:gd name="connsiteX85" fmla="*/ 58203 w 116406"/>
                <a:gd name="connsiteY85" fmla="*/ 17461 h 116406"/>
                <a:gd name="connsiteX86" fmla="*/ 58203 w 116406"/>
                <a:gd name="connsiteY86" fmla="*/ 12169 h 116406"/>
                <a:gd name="connsiteX87" fmla="*/ 61378 w 116406"/>
                <a:gd name="connsiteY87" fmla="*/ 12169 h 116406"/>
                <a:gd name="connsiteX88" fmla="*/ 61378 w 116406"/>
                <a:gd name="connsiteY88" fmla="*/ 17461 h 116406"/>
                <a:gd name="connsiteX89" fmla="*/ 66669 w 116406"/>
                <a:gd name="connsiteY89" fmla="*/ 23810 h 116406"/>
                <a:gd name="connsiteX90" fmla="*/ 80426 w 116406"/>
                <a:gd name="connsiteY90" fmla="*/ 29631 h 116406"/>
                <a:gd name="connsiteX91" fmla="*/ 88892 w 116406"/>
                <a:gd name="connsiteY91" fmla="*/ 29102 h 116406"/>
                <a:gd name="connsiteX92" fmla="*/ 92596 w 116406"/>
                <a:gd name="connsiteY92" fmla="*/ 25397 h 116406"/>
                <a:gd name="connsiteX93" fmla="*/ 94712 w 116406"/>
                <a:gd name="connsiteY93" fmla="*/ 27514 h 116406"/>
                <a:gd name="connsiteX94" fmla="*/ 91009 w 116406"/>
                <a:gd name="connsiteY94" fmla="*/ 31218 h 116406"/>
                <a:gd name="connsiteX95" fmla="*/ 90479 w 116406"/>
                <a:gd name="connsiteY95" fmla="*/ 39684 h 116406"/>
                <a:gd name="connsiteX96" fmla="*/ 96300 w 116406"/>
                <a:gd name="connsiteY96" fmla="*/ 53441 h 116406"/>
                <a:gd name="connsiteX97" fmla="*/ 102649 w 116406"/>
                <a:gd name="connsiteY97" fmla="*/ 58732 h 116406"/>
                <a:gd name="connsiteX98" fmla="*/ 107940 w 116406"/>
                <a:gd name="connsiteY98" fmla="*/ 58732 h 116406"/>
                <a:gd name="connsiteX99" fmla="*/ 107940 w 116406"/>
                <a:gd name="connsiteY99" fmla="*/ 61907 h 11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116406" h="116406">
                  <a:moveTo>
                    <a:pt x="114290" y="45504"/>
                  </a:moveTo>
                  <a:lnTo>
                    <a:pt x="107940" y="45504"/>
                  </a:lnTo>
                  <a:cubicBezTo>
                    <a:pt x="106882" y="42330"/>
                    <a:pt x="105824" y="39684"/>
                    <a:pt x="104237" y="37038"/>
                  </a:cubicBezTo>
                  <a:lnTo>
                    <a:pt x="108999" y="32276"/>
                  </a:lnTo>
                  <a:cubicBezTo>
                    <a:pt x="111644" y="29631"/>
                    <a:pt x="111644" y="25397"/>
                    <a:pt x="108999" y="23281"/>
                  </a:cubicBezTo>
                  <a:lnTo>
                    <a:pt x="97358" y="11640"/>
                  </a:lnTo>
                  <a:cubicBezTo>
                    <a:pt x="96300" y="10582"/>
                    <a:pt x="94712" y="9524"/>
                    <a:pt x="92596" y="9524"/>
                  </a:cubicBezTo>
                  <a:cubicBezTo>
                    <a:pt x="90479" y="9524"/>
                    <a:pt x="89421" y="10053"/>
                    <a:pt x="87834" y="11640"/>
                  </a:cubicBezTo>
                  <a:lnTo>
                    <a:pt x="83072" y="16403"/>
                  </a:lnTo>
                  <a:cubicBezTo>
                    <a:pt x="80426" y="14815"/>
                    <a:pt x="77251" y="13757"/>
                    <a:pt x="74606" y="12698"/>
                  </a:cubicBezTo>
                  <a:lnTo>
                    <a:pt x="74606" y="6349"/>
                  </a:lnTo>
                  <a:cubicBezTo>
                    <a:pt x="74606" y="2646"/>
                    <a:pt x="71960" y="0"/>
                    <a:pt x="68256" y="0"/>
                  </a:cubicBezTo>
                  <a:lnTo>
                    <a:pt x="51854" y="0"/>
                  </a:lnTo>
                  <a:cubicBezTo>
                    <a:pt x="48150" y="0"/>
                    <a:pt x="45504" y="2646"/>
                    <a:pt x="45504" y="6349"/>
                  </a:cubicBezTo>
                  <a:lnTo>
                    <a:pt x="45504" y="12698"/>
                  </a:lnTo>
                  <a:cubicBezTo>
                    <a:pt x="42330" y="13757"/>
                    <a:pt x="39684" y="14815"/>
                    <a:pt x="37038" y="16403"/>
                  </a:cubicBezTo>
                  <a:lnTo>
                    <a:pt x="32276" y="11640"/>
                  </a:lnTo>
                  <a:cubicBezTo>
                    <a:pt x="29631" y="8995"/>
                    <a:pt x="25398" y="8995"/>
                    <a:pt x="23281" y="11640"/>
                  </a:cubicBezTo>
                  <a:lnTo>
                    <a:pt x="11641" y="23281"/>
                  </a:lnTo>
                  <a:cubicBezTo>
                    <a:pt x="10582" y="24339"/>
                    <a:pt x="9524" y="25926"/>
                    <a:pt x="9524" y="28043"/>
                  </a:cubicBezTo>
                  <a:cubicBezTo>
                    <a:pt x="9524" y="29631"/>
                    <a:pt x="10053" y="31218"/>
                    <a:pt x="11641" y="32805"/>
                  </a:cubicBezTo>
                  <a:lnTo>
                    <a:pt x="16403" y="37567"/>
                  </a:lnTo>
                  <a:cubicBezTo>
                    <a:pt x="14815" y="40213"/>
                    <a:pt x="13757" y="43388"/>
                    <a:pt x="12699" y="46033"/>
                  </a:cubicBezTo>
                  <a:lnTo>
                    <a:pt x="6349" y="46033"/>
                  </a:lnTo>
                  <a:cubicBezTo>
                    <a:pt x="2646" y="46033"/>
                    <a:pt x="0" y="48679"/>
                    <a:pt x="0" y="52382"/>
                  </a:cubicBezTo>
                  <a:lnTo>
                    <a:pt x="0" y="68785"/>
                  </a:lnTo>
                  <a:cubicBezTo>
                    <a:pt x="0" y="72489"/>
                    <a:pt x="2646" y="75135"/>
                    <a:pt x="6349" y="75135"/>
                  </a:cubicBezTo>
                  <a:lnTo>
                    <a:pt x="12699" y="75135"/>
                  </a:lnTo>
                  <a:cubicBezTo>
                    <a:pt x="13757" y="78309"/>
                    <a:pt x="14815" y="80955"/>
                    <a:pt x="16403" y="83600"/>
                  </a:cubicBezTo>
                  <a:lnTo>
                    <a:pt x="11641" y="88363"/>
                  </a:lnTo>
                  <a:cubicBezTo>
                    <a:pt x="8995" y="91008"/>
                    <a:pt x="8995" y="95241"/>
                    <a:pt x="11641" y="97357"/>
                  </a:cubicBezTo>
                  <a:lnTo>
                    <a:pt x="23281" y="108998"/>
                  </a:lnTo>
                  <a:cubicBezTo>
                    <a:pt x="25927" y="111644"/>
                    <a:pt x="30160" y="111644"/>
                    <a:pt x="32276" y="108998"/>
                  </a:cubicBezTo>
                  <a:lnTo>
                    <a:pt x="37038" y="104236"/>
                  </a:lnTo>
                  <a:cubicBezTo>
                    <a:pt x="39684" y="105824"/>
                    <a:pt x="42859" y="106882"/>
                    <a:pt x="45504" y="107940"/>
                  </a:cubicBezTo>
                  <a:lnTo>
                    <a:pt x="45504" y="114290"/>
                  </a:lnTo>
                  <a:cubicBezTo>
                    <a:pt x="45504" y="117993"/>
                    <a:pt x="48150" y="120639"/>
                    <a:pt x="51854" y="120639"/>
                  </a:cubicBezTo>
                  <a:lnTo>
                    <a:pt x="68256" y="120639"/>
                  </a:lnTo>
                  <a:cubicBezTo>
                    <a:pt x="71960" y="120639"/>
                    <a:pt x="74606" y="117993"/>
                    <a:pt x="74606" y="114290"/>
                  </a:cubicBezTo>
                  <a:lnTo>
                    <a:pt x="74606" y="107940"/>
                  </a:lnTo>
                  <a:cubicBezTo>
                    <a:pt x="77781" y="106882"/>
                    <a:pt x="80426" y="105824"/>
                    <a:pt x="83072" y="104236"/>
                  </a:cubicBezTo>
                  <a:lnTo>
                    <a:pt x="87834" y="108998"/>
                  </a:lnTo>
                  <a:cubicBezTo>
                    <a:pt x="90479" y="111644"/>
                    <a:pt x="94712" y="111644"/>
                    <a:pt x="96829" y="108998"/>
                  </a:cubicBezTo>
                  <a:lnTo>
                    <a:pt x="108469" y="97357"/>
                  </a:lnTo>
                  <a:cubicBezTo>
                    <a:pt x="111115" y="94712"/>
                    <a:pt x="111115" y="90479"/>
                    <a:pt x="108469" y="88363"/>
                  </a:cubicBezTo>
                  <a:lnTo>
                    <a:pt x="103707" y="83600"/>
                  </a:lnTo>
                  <a:cubicBezTo>
                    <a:pt x="105295" y="80955"/>
                    <a:pt x="106353" y="77780"/>
                    <a:pt x="107411" y="75135"/>
                  </a:cubicBezTo>
                  <a:lnTo>
                    <a:pt x="113761" y="75135"/>
                  </a:lnTo>
                  <a:cubicBezTo>
                    <a:pt x="117464" y="75135"/>
                    <a:pt x="120110" y="72489"/>
                    <a:pt x="120110" y="68785"/>
                  </a:cubicBezTo>
                  <a:lnTo>
                    <a:pt x="120110" y="52382"/>
                  </a:lnTo>
                  <a:cubicBezTo>
                    <a:pt x="120639" y="48150"/>
                    <a:pt x="117994" y="45504"/>
                    <a:pt x="114290" y="45504"/>
                  </a:cubicBezTo>
                  <a:close/>
                  <a:moveTo>
                    <a:pt x="107940" y="61907"/>
                  </a:moveTo>
                  <a:lnTo>
                    <a:pt x="102649" y="61907"/>
                  </a:lnTo>
                  <a:cubicBezTo>
                    <a:pt x="99474" y="61907"/>
                    <a:pt x="96829" y="64023"/>
                    <a:pt x="96300" y="67198"/>
                  </a:cubicBezTo>
                  <a:cubicBezTo>
                    <a:pt x="95241" y="71960"/>
                    <a:pt x="93654" y="76722"/>
                    <a:pt x="90479" y="80955"/>
                  </a:cubicBezTo>
                  <a:cubicBezTo>
                    <a:pt x="88892" y="83600"/>
                    <a:pt x="88892" y="86775"/>
                    <a:pt x="91009" y="89421"/>
                  </a:cubicBezTo>
                  <a:lnTo>
                    <a:pt x="94712" y="93125"/>
                  </a:lnTo>
                  <a:lnTo>
                    <a:pt x="92596" y="95241"/>
                  </a:lnTo>
                  <a:lnTo>
                    <a:pt x="88892" y="91537"/>
                  </a:lnTo>
                  <a:cubicBezTo>
                    <a:pt x="86776" y="89421"/>
                    <a:pt x="83072" y="88892"/>
                    <a:pt x="80426" y="91008"/>
                  </a:cubicBezTo>
                  <a:cubicBezTo>
                    <a:pt x="76193" y="93654"/>
                    <a:pt x="71431" y="95770"/>
                    <a:pt x="66669" y="96828"/>
                  </a:cubicBezTo>
                  <a:cubicBezTo>
                    <a:pt x="63494" y="97357"/>
                    <a:pt x="61378" y="100003"/>
                    <a:pt x="61378" y="103178"/>
                  </a:cubicBezTo>
                  <a:lnTo>
                    <a:pt x="61378" y="108469"/>
                  </a:lnTo>
                  <a:lnTo>
                    <a:pt x="58203" y="108469"/>
                  </a:lnTo>
                  <a:lnTo>
                    <a:pt x="58203" y="103178"/>
                  </a:lnTo>
                  <a:cubicBezTo>
                    <a:pt x="58203" y="100003"/>
                    <a:pt x="56087" y="97357"/>
                    <a:pt x="52912" y="96828"/>
                  </a:cubicBezTo>
                  <a:cubicBezTo>
                    <a:pt x="48150" y="95770"/>
                    <a:pt x="43388" y="94183"/>
                    <a:pt x="39155" y="91008"/>
                  </a:cubicBezTo>
                  <a:cubicBezTo>
                    <a:pt x="36509" y="89421"/>
                    <a:pt x="33335" y="89421"/>
                    <a:pt x="30689" y="91537"/>
                  </a:cubicBezTo>
                  <a:lnTo>
                    <a:pt x="26985" y="95241"/>
                  </a:lnTo>
                  <a:lnTo>
                    <a:pt x="24869" y="93125"/>
                  </a:lnTo>
                  <a:lnTo>
                    <a:pt x="28573" y="89421"/>
                  </a:lnTo>
                  <a:cubicBezTo>
                    <a:pt x="30689" y="87305"/>
                    <a:pt x="31218" y="83600"/>
                    <a:pt x="29102" y="80955"/>
                  </a:cubicBezTo>
                  <a:cubicBezTo>
                    <a:pt x="26456" y="76722"/>
                    <a:pt x="24340" y="71960"/>
                    <a:pt x="23281" y="67198"/>
                  </a:cubicBezTo>
                  <a:cubicBezTo>
                    <a:pt x="22752" y="64023"/>
                    <a:pt x="20107" y="61907"/>
                    <a:pt x="16932" y="61907"/>
                  </a:cubicBezTo>
                  <a:lnTo>
                    <a:pt x="11641" y="61907"/>
                  </a:lnTo>
                  <a:lnTo>
                    <a:pt x="11641" y="58732"/>
                  </a:lnTo>
                  <a:lnTo>
                    <a:pt x="16932" y="58732"/>
                  </a:lnTo>
                  <a:cubicBezTo>
                    <a:pt x="20107" y="58732"/>
                    <a:pt x="22752" y="56615"/>
                    <a:pt x="23281" y="53441"/>
                  </a:cubicBezTo>
                  <a:cubicBezTo>
                    <a:pt x="24340" y="48679"/>
                    <a:pt x="25927" y="43916"/>
                    <a:pt x="29102" y="39684"/>
                  </a:cubicBezTo>
                  <a:cubicBezTo>
                    <a:pt x="30689" y="37038"/>
                    <a:pt x="30689" y="33863"/>
                    <a:pt x="28573" y="31218"/>
                  </a:cubicBezTo>
                  <a:lnTo>
                    <a:pt x="24869" y="27514"/>
                  </a:lnTo>
                  <a:lnTo>
                    <a:pt x="26985" y="25397"/>
                  </a:lnTo>
                  <a:lnTo>
                    <a:pt x="30689" y="29102"/>
                  </a:lnTo>
                  <a:cubicBezTo>
                    <a:pt x="32805" y="31218"/>
                    <a:pt x="36509" y="31747"/>
                    <a:pt x="39155" y="29631"/>
                  </a:cubicBezTo>
                  <a:cubicBezTo>
                    <a:pt x="43388" y="26985"/>
                    <a:pt x="48150" y="24868"/>
                    <a:pt x="52912" y="23810"/>
                  </a:cubicBezTo>
                  <a:cubicBezTo>
                    <a:pt x="56087" y="23281"/>
                    <a:pt x="58203" y="20635"/>
                    <a:pt x="58203" y="17461"/>
                  </a:cubicBezTo>
                  <a:lnTo>
                    <a:pt x="58203" y="12169"/>
                  </a:lnTo>
                  <a:lnTo>
                    <a:pt x="61378" y="12169"/>
                  </a:lnTo>
                  <a:lnTo>
                    <a:pt x="61378" y="17461"/>
                  </a:lnTo>
                  <a:cubicBezTo>
                    <a:pt x="61378" y="20635"/>
                    <a:pt x="63494" y="23281"/>
                    <a:pt x="66669" y="23810"/>
                  </a:cubicBezTo>
                  <a:cubicBezTo>
                    <a:pt x="71431" y="24868"/>
                    <a:pt x="76193" y="26456"/>
                    <a:pt x="80426" y="29631"/>
                  </a:cubicBezTo>
                  <a:cubicBezTo>
                    <a:pt x="83072" y="31218"/>
                    <a:pt x="86246" y="31218"/>
                    <a:pt x="88892" y="29102"/>
                  </a:cubicBezTo>
                  <a:lnTo>
                    <a:pt x="92596" y="25397"/>
                  </a:lnTo>
                  <a:lnTo>
                    <a:pt x="94712" y="27514"/>
                  </a:lnTo>
                  <a:lnTo>
                    <a:pt x="91009" y="31218"/>
                  </a:lnTo>
                  <a:cubicBezTo>
                    <a:pt x="88892" y="33334"/>
                    <a:pt x="88363" y="37038"/>
                    <a:pt x="90479" y="39684"/>
                  </a:cubicBezTo>
                  <a:cubicBezTo>
                    <a:pt x="93125" y="43916"/>
                    <a:pt x="95241" y="48679"/>
                    <a:pt x="96300" y="53441"/>
                  </a:cubicBezTo>
                  <a:cubicBezTo>
                    <a:pt x="96829" y="56615"/>
                    <a:pt x="99474" y="58732"/>
                    <a:pt x="102649" y="58732"/>
                  </a:cubicBezTo>
                  <a:lnTo>
                    <a:pt x="107940" y="58732"/>
                  </a:lnTo>
                  <a:lnTo>
                    <a:pt x="107940" y="61907"/>
                  </a:lnTo>
                  <a:close/>
                </a:path>
              </a:pathLst>
            </a:custGeom>
            <a:grpFill/>
            <a:ln w="5286" cap="flat">
              <a:noFill/>
              <a:prstDash val="solid"/>
              <a:miter/>
            </a:ln>
          </p:spPr>
          <p:txBody>
            <a:bodyPr rtlCol="0" anchor="ctr"/>
            <a:lstStyle/>
            <a:p>
              <a:endParaRPr lang="de-CH" sz="1051" noProof="1"/>
            </a:p>
          </p:txBody>
        </p:sp>
      </p:grpSp>
      <p:grpSp>
        <p:nvGrpSpPr>
          <p:cNvPr id="46" name="Google Shape;547;p15"/>
          <p:cNvGrpSpPr/>
          <p:nvPr/>
        </p:nvGrpSpPr>
        <p:grpSpPr>
          <a:xfrm>
            <a:off x="10895502" y="5346345"/>
            <a:ext cx="447999" cy="386911"/>
            <a:chOff x="2350066" y="957456"/>
            <a:chExt cx="213174" cy="184106"/>
          </a:xfrm>
          <a:solidFill>
            <a:schemeClr val="bg1"/>
          </a:solidFill>
        </p:grpSpPr>
        <p:sp>
          <p:nvSpPr>
            <p:cNvPr id="47" name="Google Shape;550;p15"/>
            <p:cNvSpPr/>
            <p:nvPr/>
          </p:nvSpPr>
          <p:spPr>
            <a:xfrm>
              <a:off x="2350066" y="957456"/>
              <a:ext cx="213174" cy="184106"/>
            </a:xfrm>
            <a:custGeom>
              <a:avLst/>
              <a:gdLst/>
              <a:ahLst/>
              <a:cxnLst/>
              <a:rect l="l" t="t" r="r" b="b"/>
              <a:pathLst>
                <a:path w="116406" h="100532" extrusionOk="0">
                  <a:moveTo>
                    <a:pt x="13228" y="103311"/>
                  </a:moveTo>
                  <a:lnTo>
                    <a:pt x="103707" y="103311"/>
                  </a:lnTo>
                  <a:cubicBezTo>
                    <a:pt x="108469" y="103311"/>
                    <a:pt x="112702" y="100665"/>
                    <a:pt x="114819" y="96961"/>
                  </a:cubicBezTo>
                  <a:cubicBezTo>
                    <a:pt x="116935" y="92728"/>
                    <a:pt x="116935" y="87966"/>
                    <a:pt x="114819" y="84262"/>
                  </a:cubicBezTo>
                  <a:lnTo>
                    <a:pt x="69315" y="5953"/>
                  </a:lnTo>
                  <a:cubicBezTo>
                    <a:pt x="64552" y="-1984"/>
                    <a:pt x="51854" y="-1984"/>
                    <a:pt x="47092" y="5953"/>
                  </a:cubicBezTo>
                  <a:lnTo>
                    <a:pt x="1587" y="84262"/>
                  </a:lnTo>
                  <a:cubicBezTo>
                    <a:pt x="-529" y="88495"/>
                    <a:pt x="-529" y="93257"/>
                    <a:pt x="1587" y="96961"/>
                  </a:cubicBezTo>
                  <a:cubicBezTo>
                    <a:pt x="4233" y="101194"/>
                    <a:pt x="8466" y="103311"/>
                    <a:pt x="13228" y="103311"/>
                  </a:cubicBezTo>
                  <a:close/>
                  <a:moveTo>
                    <a:pt x="58203" y="12831"/>
                  </a:moveTo>
                  <a:lnTo>
                    <a:pt x="103707" y="90612"/>
                  </a:lnTo>
                  <a:lnTo>
                    <a:pt x="13228" y="90612"/>
                  </a:lnTo>
                  <a:lnTo>
                    <a:pt x="58203" y="12831"/>
                  </a:lnTo>
                  <a:close/>
                </a:path>
              </a:pathLst>
            </a:custGeom>
            <a:grpFill/>
            <a:ln>
              <a:noFill/>
            </a:ln>
          </p:spPr>
          <p:txBody>
            <a:bodyPr spcFirstLastPara="1" wrap="square" lIns="45712" tIns="22851" rIns="45712" bIns="22851" anchor="ctr" anchorCtr="0">
              <a:noAutofit/>
            </a:bodyPr>
            <a:lstStyle/>
            <a:p>
              <a:endParaRPr lang="de-CH" sz="400" noProof="1">
                <a:solidFill>
                  <a:srgbClr val="E6140A"/>
                </a:solidFill>
                <a:latin typeface="Calibri"/>
                <a:ea typeface="Calibri"/>
                <a:cs typeface="Calibri"/>
                <a:sym typeface="Calibri"/>
              </a:endParaRPr>
            </a:p>
          </p:txBody>
        </p:sp>
        <p:sp>
          <p:nvSpPr>
            <p:cNvPr id="48" name="Google Shape;551;p15"/>
            <p:cNvSpPr/>
            <p:nvPr/>
          </p:nvSpPr>
          <p:spPr>
            <a:xfrm>
              <a:off x="2445025" y="1010023"/>
              <a:ext cx="19379" cy="67828"/>
            </a:xfrm>
            <a:custGeom>
              <a:avLst/>
              <a:gdLst/>
              <a:ahLst/>
              <a:cxnLst/>
              <a:rect l="l" t="t" r="r" b="b"/>
              <a:pathLst>
                <a:path w="10582" h="37038" extrusionOk="0">
                  <a:moveTo>
                    <a:pt x="6349" y="0"/>
                  </a:moveTo>
                  <a:cubicBezTo>
                    <a:pt x="2646" y="0"/>
                    <a:pt x="0" y="2646"/>
                    <a:pt x="0" y="6349"/>
                  </a:cubicBezTo>
                  <a:lnTo>
                    <a:pt x="0" y="33863"/>
                  </a:lnTo>
                  <a:cubicBezTo>
                    <a:pt x="0" y="37567"/>
                    <a:pt x="2646" y="40213"/>
                    <a:pt x="6349" y="40213"/>
                  </a:cubicBezTo>
                  <a:cubicBezTo>
                    <a:pt x="10053" y="40213"/>
                    <a:pt x="12699" y="37567"/>
                    <a:pt x="12699" y="33863"/>
                  </a:cubicBezTo>
                  <a:lnTo>
                    <a:pt x="12699" y="6349"/>
                  </a:lnTo>
                  <a:cubicBezTo>
                    <a:pt x="13228" y="2646"/>
                    <a:pt x="10053" y="0"/>
                    <a:pt x="6349" y="0"/>
                  </a:cubicBezTo>
                  <a:close/>
                </a:path>
              </a:pathLst>
            </a:custGeom>
            <a:grpFill/>
            <a:ln>
              <a:noFill/>
            </a:ln>
          </p:spPr>
          <p:txBody>
            <a:bodyPr spcFirstLastPara="1" wrap="square" lIns="45712" tIns="22851" rIns="45712" bIns="22851" anchor="ctr" anchorCtr="0">
              <a:noAutofit/>
            </a:bodyPr>
            <a:lstStyle/>
            <a:p>
              <a:endParaRPr lang="de-CH" sz="400" noProof="1">
                <a:solidFill>
                  <a:srgbClr val="E6140A"/>
                </a:solidFill>
                <a:latin typeface="Calibri"/>
                <a:ea typeface="Calibri"/>
                <a:cs typeface="Calibri"/>
                <a:sym typeface="Calibri"/>
              </a:endParaRPr>
            </a:p>
          </p:txBody>
        </p:sp>
        <p:sp>
          <p:nvSpPr>
            <p:cNvPr id="49" name="Google Shape;552;p15"/>
            <p:cNvSpPr/>
            <p:nvPr/>
          </p:nvSpPr>
          <p:spPr>
            <a:xfrm>
              <a:off x="2445025" y="1087540"/>
              <a:ext cx="19379" cy="19379"/>
            </a:xfrm>
            <a:custGeom>
              <a:avLst/>
              <a:gdLst/>
              <a:ahLst/>
              <a:cxnLst/>
              <a:rect l="l" t="t" r="r" b="b"/>
              <a:pathLst>
                <a:path w="10582" h="10582" extrusionOk="0">
                  <a:moveTo>
                    <a:pt x="6349" y="0"/>
                  </a:moveTo>
                  <a:cubicBezTo>
                    <a:pt x="2646" y="0"/>
                    <a:pt x="0" y="3704"/>
                    <a:pt x="0" y="6878"/>
                  </a:cubicBezTo>
                  <a:cubicBezTo>
                    <a:pt x="0" y="10053"/>
                    <a:pt x="2646" y="13228"/>
                    <a:pt x="6349" y="13228"/>
                  </a:cubicBezTo>
                  <a:cubicBezTo>
                    <a:pt x="10053" y="13228"/>
                    <a:pt x="12699" y="10582"/>
                    <a:pt x="12699" y="6878"/>
                  </a:cubicBezTo>
                  <a:lnTo>
                    <a:pt x="12699" y="5820"/>
                  </a:lnTo>
                  <a:cubicBezTo>
                    <a:pt x="13228" y="2116"/>
                    <a:pt x="10053" y="0"/>
                    <a:pt x="6349" y="0"/>
                  </a:cubicBezTo>
                  <a:close/>
                </a:path>
              </a:pathLst>
            </a:custGeom>
            <a:grpFill/>
            <a:ln>
              <a:noFill/>
            </a:ln>
          </p:spPr>
          <p:txBody>
            <a:bodyPr spcFirstLastPara="1" wrap="square" lIns="45712" tIns="22851" rIns="45712" bIns="22851" anchor="ctr" anchorCtr="0">
              <a:noAutofit/>
            </a:bodyPr>
            <a:lstStyle/>
            <a:p>
              <a:endParaRPr lang="de-CH" sz="400" noProof="1">
                <a:solidFill>
                  <a:srgbClr val="E6140A"/>
                </a:solidFill>
                <a:latin typeface="Calibri"/>
                <a:ea typeface="Calibri"/>
                <a:cs typeface="Calibri"/>
                <a:sym typeface="Calibri"/>
              </a:endParaRPr>
            </a:p>
          </p:txBody>
        </p:sp>
      </p:grpSp>
      <p:sp>
        <p:nvSpPr>
          <p:cNvPr id="29" name="Titel 3">
            <a:extLst>
              <a:ext uri="{FF2B5EF4-FFF2-40B4-BE49-F238E27FC236}">
                <a16:creationId xmlns:a16="http://schemas.microsoft.com/office/drawing/2014/main" id="{182AB722-DE45-4447-B75F-AF7E249CFBA6}"/>
              </a:ext>
            </a:extLst>
          </p:cNvPr>
          <p:cNvSpPr txBox="1">
            <a:spLocks/>
          </p:cNvSpPr>
          <p:nvPr/>
        </p:nvSpPr>
        <p:spPr>
          <a:xfrm>
            <a:off x="320873" y="441240"/>
            <a:ext cx="11161240" cy="1008112"/>
          </a:xfrm>
          <a:prstGeom prst="rect">
            <a:avLst/>
          </a:prstGeom>
        </p:spPr>
        <p:txBody>
          <a:bodyPr/>
          <a:lstStyle>
            <a:lvl1pPr algn="l" defTabSz="1035025" rtl="0" eaLnBrk="1" fontAlgn="base" hangingPunct="1">
              <a:lnSpc>
                <a:spcPct val="100000"/>
              </a:lnSpc>
              <a:spcBef>
                <a:spcPts val="0"/>
              </a:spcBef>
              <a:spcAft>
                <a:spcPts val="0"/>
              </a:spcAft>
              <a:defRPr sz="2800" b="1" i="0" kern="1200" cap="none" baseline="0">
                <a:solidFill>
                  <a:schemeClr val="tx2"/>
                </a:solidFill>
                <a:latin typeface="+mj-lt"/>
                <a:ea typeface="MS PGothic" panose="020B0600070205080204" pitchFamily="34" charset="-128"/>
                <a:cs typeface="Segoe UI" panose="020B0502040204020203" pitchFamily="34" charset="0"/>
              </a:defRPr>
            </a:lvl1pPr>
            <a:lvl2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2pPr>
            <a:lvl3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3pPr>
            <a:lvl4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4pPr>
            <a:lvl5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5pPr>
            <a:lvl6pPr marL="477049" algn="l" defTabSz="1038577" rtl="0" eaLnBrk="1" fontAlgn="base" hangingPunct="1">
              <a:spcBef>
                <a:spcPct val="0"/>
              </a:spcBef>
              <a:spcAft>
                <a:spcPct val="0"/>
              </a:spcAft>
              <a:defRPr sz="3067">
                <a:solidFill>
                  <a:schemeClr val="tx1"/>
                </a:solidFill>
                <a:latin typeface="Arial" pitchFamily="34" charset="0"/>
              </a:defRPr>
            </a:lvl6pPr>
            <a:lvl7pPr marL="954097" algn="l" defTabSz="1038577" rtl="0" eaLnBrk="1" fontAlgn="base" hangingPunct="1">
              <a:spcBef>
                <a:spcPct val="0"/>
              </a:spcBef>
              <a:spcAft>
                <a:spcPct val="0"/>
              </a:spcAft>
              <a:defRPr sz="3067">
                <a:solidFill>
                  <a:schemeClr val="tx1"/>
                </a:solidFill>
                <a:latin typeface="Arial" pitchFamily="34" charset="0"/>
              </a:defRPr>
            </a:lvl7pPr>
            <a:lvl8pPr marL="1431147" algn="l" defTabSz="1038577" rtl="0" eaLnBrk="1" fontAlgn="base" hangingPunct="1">
              <a:spcBef>
                <a:spcPct val="0"/>
              </a:spcBef>
              <a:spcAft>
                <a:spcPct val="0"/>
              </a:spcAft>
              <a:defRPr sz="3067">
                <a:solidFill>
                  <a:schemeClr val="tx1"/>
                </a:solidFill>
                <a:latin typeface="Arial" pitchFamily="34" charset="0"/>
              </a:defRPr>
            </a:lvl8pPr>
            <a:lvl9pPr marL="1908196" algn="l" defTabSz="1038577" rtl="0" eaLnBrk="1" fontAlgn="base" hangingPunct="1">
              <a:spcBef>
                <a:spcPct val="0"/>
              </a:spcBef>
              <a:spcAft>
                <a:spcPct val="0"/>
              </a:spcAft>
              <a:defRPr sz="3067">
                <a:solidFill>
                  <a:schemeClr val="tx1"/>
                </a:solidFill>
                <a:latin typeface="Arial" pitchFamily="34" charset="0"/>
              </a:defRPr>
            </a:lvl9pPr>
          </a:lstStyle>
          <a:p>
            <a:pPr eaLnBrk="1">
              <a:defRPr/>
            </a:pPr>
            <a:r>
              <a:rPr lang="de-CH" b="1" noProof="1">
                <a:solidFill>
                  <a:srgbClr val="E6140A"/>
                </a:solidFill>
                <a:latin typeface="HelveticaNeueLT Com 55 Roman" panose="020B0604020202020204" pitchFamily="34" charset="0"/>
                <a:ea typeface="ＭＳ Ｐゴシック" charset="0"/>
                <a:sym typeface="Montserrat" charset="0"/>
              </a:rPr>
              <a:t>Unsere Werte: </a:t>
            </a:r>
            <a:r>
              <a:rPr lang="de-CH" sz="2000" b="1" noProof="1">
                <a:solidFill>
                  <a:srgbClr val="868689"/>
                </a:solidFill>
                <a:latin typeface="HelveticaNeueLT Com 55 Roman" panose="020B0604020202020204" pitchFamily="34" charset="0"/>
                <a:ea typeface="ＭＳ Ｐゴシック" charset="0"/>
                <a:sym typeface="Montserrat" charset="0"/>
              </a:rPr>
              <a:t>Solidarität</a:t>
            </a:r>
            <a:r>
              <a:rPr lang="de-CH" sz="2000" b="1" noProof="1">
                <a:solidFill>
                  <a:srgbClr val="E6140A"/>
                </a:solidFill>
                <a:latin typeface="HelveticaNeueLT Com 55 Roman" panose="020B0604020202020204" pitchFamily="34" charset="0"/>
                <a:ea typeface="ＭＳ Ｐゴシック" charset="0"/>
                <a:sym typeface="Montserrat" charset="0"/>
              </a:rPr>
              <a:t> | </a:t>
            </a:r>
            <a:r>
              <a:rPr lang="de-CH" sz="2000" b="1" noProof="1">
                <a:solidFill>
                  <a:srgbClr val="868689"/>
                </a:solidFill>
                <a:latin typeface="HelveticaNeueLT Com 55 Roman" panose="020B0604020202020204" pitchFamily="34" charset="0"/>
                <a:ea typeface="ＭＳ Ｐゴシック" charset="0"/>
                <a:sym typeface="Montserrat" charset="0"/>
              </a:rPr>
              <a:t>KMU-Wertschöpfung</a:t>
            </a:r>
            <a:r>
              <a:rPr lang="de-CH" sz="2000" b="1" noProof="1">
                <a:solidFill>
                  <a:srgbClr val="E6140A"/>
                </a:solidFill>
                <a:latin typeface="HelveticaNeueLT Com 55 Roman" panose="020B0604020202020204" pitchFamily="34" charset="0"/>
                <a:ea typeface="ＭＳ Ｐゴシック" charset="0"/>
                <a:sym typeface="Montserrat" charset="0"/>
              </a:rPr>
              <a:t> |</a:t>
            </a:r>
            <a:r>
              <a:rPr lang="de-CH" sz="2000" b="1" noProof="1">
                <a:solidFill>
                  <a:srgbClr val="868689"/>
                </a:solidFill>
                <a:latin typeface="HelveticaNeueLT Com 55 Roman" panose="020B0604020202020204" pitchFamily="34" charset="0"/>
                <a:ea typeface="ＭＳ Ｐゴシック" charset="0"/>
                <a:sym typeface="Montserrat" charset="0"/>
              </a:rPr>
              <a:t> Gemeinschaft</a:t>
            </a:r>
            <a:endParaRPr lang="de-CH" sz="2000" noProof="1">
              <a:solidFill>
                <a:srgbClr val="868689"/>
              </a:solidFill>
              <a:latin typeface="HelveticaNeueLT Com 55 Roman" panose="020B0604020202020204" pitchFamily="34" charset="0"/>
              <a:ea typeface="ＭＳ Ｐゴシック" charset="0"/>
              <a:sym typeface="Helvetica Light" charset="0"/>
            </a:endParaRPr>
          </a:p>
        </p:txBody>
      </p:sp>
    </p:spTree>
    <p:extLst>
      <p:ext uri="{BB962C8B-B14F-4D97-AF65-F5344CB8AC3E}">
        <p14:creationId xmlns:p14="http://schemas.microsoft.com/office/powerpoint/2010/main" val="392244800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5F6895B0-506E-4674-8C72-8096050AFA66}"/>
              </a:ext>
            </a:extLst>
          </p:cNvPr>
          <p:cNvSpPr txBox="1"/>
          <p:nvPr/>
        </p:nvSpPr>
        <p:spPr bwMode="auto">
          <a:xfrm>
            <a:off x="9408368" y="1343458"/>
            <a:ext cx="2286306" cy="4677830"/>
          </a:xfrm>
          <a:prstGeom prst="rect">
            <a:avLst/>
          </a:prstGeom>
          <a:solidFill>
            <a:srgbClr val="28828B"/>
          </a:solidFill>
          <a:ln>
            <a:noFill/>
          </a:ln>
        </p:spPr>
        <p:style>
          <a:lnRef idx="2">
            <a:schemeClr val="accent2"/>
          </a:lnRef>
          <a:fillRef idx="1">
            <a:schemeClr val="lt1"/>
          </a:fillRef>
          <a:effectRef idx="0">
            <a:schemeClr val="accent2"/>
          </a:effectRef>
          <a:fontRef idx="minor">
            <a:schemeClr val="dk1"/>
          </a:fontRef>
        </p:style>
        <p:txBody>
          <a:bodyPr vert="horz" wrap="none" lIns="0" tIns="0" rIns="0" bIns="0" numCol="1" rtlCol="0" anchor="t" anchorCtr="0" compatLnSpc="1">
            <a:prstTxWarp prst="textNoShape">
              <a:avLst/>
            </a:prstTxWarp>
            <a:noAutofit/>
          </a:bodyPr>
          <a:lstStyle/>
          <a:p>
            <a:pPr algn="ctr">
              <a:spcAft>
                <a:spcPts val="800"/>
              </a:spcAft>
            </a:pPr>
            <a:br>
              <a:rPr lang="de-CH" sz="1000" noProof="1">
                <a:solidFill>
                  <a:schemeClr val="tx2"/>
                </a:solidFill>
                <a:latin typeface="+mj-lt"/>
              </a:rPr>
            </a:br>
            <a:endParaRPr lang="de-CH" sz="1600" noProof="1">
              <a:solidFill>
                <a:schemeClr val="tx2"/>
              </a:solidFill>
              <a:latin typeface="+mj-lt"/>
            </a:endParaRPr>
          </a:p>
        </p:txBody>
      </p:sp>
      <p:sp>
        <p:nvSpPr>
          <p:cNvPr id="4" name="Titel 3">
            <a:extLst>
              <a:ext uri="{FF2B5EF4-FFF2-40B4-BE49-F238E27FC236}">
                <a16:creationId xmlns:a16="http://schemas.microsoft.com/office/drawing/2014/main" id="{F7DA93D1-5D1D-4F20-8F91-80117D4AD324}"/>
              </a:ext>
            </a:extLst>
          </p:cNvPr>
          <p:cNvSpPr>
            <a:spLocks noGrp="1"/>
          </p:cNvSpPr>
          <p:nvPr>
            <p:ph type="title"/>
          </p:nvPr>
        </p:nvSpPr>
        <p:spPr>
          <a:xfrm>
            <a:off x="479376" y="476672"/>
            <a:ext cx="9721080" cy="1008112"/>
          </a:xfrm>
        </p:spPr>
        <p:txBody>
          <a:bodyPr/>
          <a:lstStyle/>
          <a:p>
            <a:r>
              <a:rPr lang="de-CH"/>
              <a:t>Grund der Nutzung des WIR-Systems</a:t>
            </a:r>
            <a:br>
              <a:rPr lang="de-CH"/>
            </a:br>
            <a:r>
              <a:rPr lang="de-CH" sz="1800" b="0">
                <a:solidFill>
                  <a:prstClr val="white">
                    <a:lumMod val="50000"/>
                  </a:prstClr>
                </a:solidFill>
                <a:latin typeface="Corona LT" panose="02000604020000090004" pitchFamily="2" charset="0"/>
              </a:rPr>
              <a:t>Frage: Aus welchem Grund nutzen Sie das WIR-System? (Mehrfachantwort möglich)</a:t>
            </a:r>
            <a:br>
              <a:rPr lang="en-US" sz="2800">
                <a:solidFill>
                  <a:prstClr val="white">
                    <a:lumMod val="50000"/>
                  </a:prstClr>
                </a:solidFill>
                <a:latin typeface="Corona LT" panose="02000604020000090004" pitchFamily="2" charset="0"/>
              </a:rPr>
            </a:br>
            <a:endParaRPr lang="de-CH"/>
          </a:p>
        </p:txBody>
      </p:sp>
      <p:sp>
        <p:nvSpPr>
          <p:cNvPr id="7" name="Rechteck 6">
            <a:extLst>
              <a:ext uri="{FF2B5EF4-FFF2-40B4-BE49-F238E27FC236}">
                <a16:creationId xmlns:a16="http://schemas.microsoft.com/office/drawing/2014/main" id="{5238F248-3BC8-4D18-B93E-2A8156E0DDB0}"/>
              </a:ext>
            </a:extLst>
          </p:cNvPr>
          <p:cNvSpPr/>
          <p:nvPr/>
        </p:nvSpPr>
        <p:spPr>
          <a:xfrm>
            <a:off x="479768" y="1700808"/>
            <a:ext cx="3528000" cy="172819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0" tIns="144000" rIns="144000" bIns="144000" numCol="1" spcCol="0" rtlCol="0" fromWordArt="0" anchor="ctr" anchorCtr="0" forceAA="0" compatLnSpc="1">
            <a:prstTxWarp prst="textNoShape">
              <a:avLst/>
            </a:prstTxWarp>
            <a:noAutofit/>
          </a:bodyPr>
          <a:lstStyle/>
          <a:p>
            <a:pPr eaLnBrk="1">
              <a:lnSpc>
                <a:spcPct val="120000"/>
              </a:lnSpc>
            </a:pPr>
            <a:endParaRPr lang="de-CH" altLang="de-DE" sz="1600">
              <a:latin typeface="HelveticaNeueLT Pro 55 Roman" pitchFamily="34" charset="0"/>
            </a:endParaRPr>
          </a:p>
        </p:txBody>
      </p:sp>
      <p:graphicFrame>
        <p:nvGraphicFramePr>
          <p:cNvPr id="9" name="Inhaltsplatzhalter 13">
            <a:extLst>
              <a:ext uri="{FF2B5EF4-FFF2-40B4-BE49-F238E27FC236}">
                <a16:creationId xmlns:a16="http://schemas.microsoft.com/office/drawing/2014/main" id="{63EF77FE-CA3F-4285-86E2-828229FDC2CD}"/>
              </a:ext>
            </a:extLst>
          </p:cNvPr>
          <p:cNvGraphicFramePr>
            <a:graphicFrameLocks/>
          </p:cNvGraphicFramePr>
          <p:nvPr>
            <p:extLst>
              <p:ext uri="{D42A27DB-BD31-4B8C-83A1-F6EECF244321}">
                <p14:modId xmlns:p14="http://schemas.microsoft.com/office/powerpoint/2010/main" val="3842189848"/>
              </p:ext>
            </p:extLst>
          </p:nvPr>
        </p:nvGraphicFramePr>
        <p:xfrm>
          <a:off x="369017" y="1124744"/>
          <a:ext cx="10047463" cy="562450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Diagramm 9">
            <a:extLst>
              <a:ext uri="{FF2B5EF4-FFF2-40B4-BE49-F238E27FC236}">
                <a16:creationId xmlns:a16="http://schemas.microsoft.com/office/drawing/2014/main" id="{087EE9D0-3B7C-43F4-9B41-5D7E613274FE}"/>
              </a:ext>
            </a:extLst>
          </p:cNvPr>
          <p:cNvGraphicFramePr/>
          <p:nvPr>
            <p:extLst>
              <p:ext uri="{D42A27DB-BD31-4B8C-83A1-F6EECF244321}">
                <p14:modId xmlns:p14="http://schemas.microsoft.com/office/powerpoint/2010/main" val="1788920509"/>
              </p:ext>
            </p:extLst>
          </p:nvPr>
        </p:nvGraphicFramePr>
        <p:xfrm>
          <a:off x="6565426" y="1484784"/>
          <a:ext cx="2986958" cy="1944216"/>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platzhalter 7">
            <a:extLst>
              <a:ext uri="{FF2B5EF4-FFF2-40B4-BE49-F238E27FC236}">
                <a16:creationId xmlns:a16="http://schemas.microsoft.com/office/drawing/2014/main" id="{2AA746B7-09BE-4FA6-B989-EF0D61982A52}"/>
              </a:ext>
            </a:extLst>
          </p:cNvPr>
          <p:cNvSpPr txBox="1">
            <a:spLocks/>
          </p:cNvSpPr>
          <p:nvPr/>
        </p:nvSpPr>
        <p:spPr>
          <a:xfrm>
            <a:off x="9480376" y="1484784"/>
            <a:ext cx="2179305" cy="2488719"/>
          </a:xfrm>
          <a:prstGeom prst="rect">
            <a:avLst/>
          </a:prstGeom>
        </p:spPr>
        <p:txBody>
          <a:bodyPr vert="horz" lIns="91440" tIns="144000" rIns="0" bIns="45720" rtlCol="0" anchor="t">
            <a:noAutofit/>
          </a:bodyPr>
          <a:lstStyle>
            <a:lvl1pPr marL="0" indent="0" algn="l" defTabSz="1219170" rtl="0" eaLnBrk="1" latinLnBrk="0" hangingPunct="1">
              <a:spcBef>
                <a:spcPct val="20000"/>
              </a:spcBef>
              <a:buClr>
                <a:schemeClr val="accent2"/>
              </a:buClr>
              <a:buFont typeface="Wingdings" panose="05000000000000000000" pitchFamily="2" charset="2"/>
              <a:buNone/>
              <a:defRPr sz="900" kern="1200">
                <a:solidFill>
                  <a:schemeClr val="tx1"/>
                </a:solidFill>
                <a:latin typeface="Trebuchet MS" panose="020B0603020202020204" pitchFamily="34" charset="0"/>
                <a:ea typeface="+mn-ea"/>
                <a:cs typeface="+mn-cs"/>
              </a:defRPr>
            </a:lvl1pPr>
            <a:lvl2pPr marL="836063" indent="-357708" algn="l" defTabSz="1219170" rtl="0" eaLnBrk="1" latinLnBrk="0" hangingPunct="1">
              <a:spcBef>
                <a:spcPct val="20000"/>
              </a:spcBef>
              <a:buClr>
                <a:schemeClr val="accent2"/>
              </a:buClr>
              <a:buFont typeface="Trebuchet MS" panose="020B0603020202020204" pitchFamily="34" charset="0"/>
              <a:buChar char="&gt;"/>
              <a:tabLst>
                <a:tab pos="1432948" algn="l"/>
                <a:tab pos="1551479" algn="l"/>
              </a:tabLst>
              <a:defRPr sz="1100" kern="1200">
                <a:solidFill>
                  <a:schemeClr val="tx1"/>
                </a:solidFill>
                <a:latin typeface="Trebuchet MS" panose="020B0603020202020204" pitchFamily="34" charset="0"/>
                <a:ea typeface="+mn-ea"/>
                <a:cs typeface="+mn-cs"/>
              </a:defRPr>
            </a:lvl2pPr>
            <a:lvl3pPr marL="1312301" indent="-357708" algn="l" defTabSz="1219170" rtl="0" eaLnBrk="1" latinLnBrk="0" hangingPunct="1">
              <a:spcBef>
                <a:spcPct val="20000"/>
              </a:spcBef>
              <a:buClr>
                <a:schemeClr val="accent2"/>
              </a:buClr>
              <a:buFont typeface="Arial" pitchFamily="34" charset="0"/>
              <a:buChar char="•"/>
              <a:tabLst>
                <a:tab pos="1551479" algn="l"/>
              </a:tabLst>
              <a:defRPr sz="1000" kern="1200">
                <a:solidFill>
                  <a:schemeClr val="tx1"/>
                </a:solidFill>
                <a:latin typeface="Trebuchet MS" panose="020B0603020202020204" pitchFamily="34" charset="0"/>
                <a:ea typeface="+mn-ea"/>
                <a:cs typeface="+mn-cs"/>
              </a:defRPr>
            </a:lvl3pPr>
            <a:lvl4pPr marL="1790655" indent="-357708" algn="l" defTabSz="1219170" rtl="0" eaLnBrk="1" latinLnBrk="0" hangingPunct="1">
              <a:spcBef>
                <a:spcPct val="20000"/>
              </a:spcBef>
              <a:buClr>
                <a:schemeClr val="accent2"/>
              </a:buClr>
              <a:buFont typeface="Arial" pitchFamily="34" charset="0"/>
              <a:buChar char="–"/>
              <a:defRPr sz="900" kern="1200">
                <a:solidFill>
                  <a:schemeClr val="tx1"/>
                </a:solidFill>
                <a:latin typeface="Trebuchet MS" panose="020B0603020202020204" pitchFamily="34" charset="0"/>
                <a:ea typeface="+mn-ea"/>
                <a:cs typeface="+mn-cs"/>
              </a:defRPr>
            </a:lvl4pPr>
            <a:lvl5pPr marL="2266894" indent="-357708" algn="l" defTabSz="1219170" rtl="0" eaLnBrk="1" latinLnBrk="0" hangingPunct="1">
              <a:spcBef>
                <a:spcPct val="20000"/>
              </a:spcBef>
              <a:buClr>
                <a:schemeClr val="accent2"/>
              </a:buClr>
              <a:buFont typeface="Arial" pitchFamily="34" charset="0"/>
              <a:buChar char="»"/>
              <a:defRPr sz="800" kern="1200">
                <a:solidFill>
                  <a:schemeClr val="tx1"/>
                </a:solidFill>
                <a:latin typeface="Trebuchet MS" panose="020B0603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
                <a:srgbClr val="0D9ECD"/>
              </a:buClr>
              <a:buSzTx/>
              <a:buFont typeface="Wingdings" panose="05000000000000000000" pitchFamily="2" charset="2"/>
              <a:buNone/>
              <a:tabLst/>
              <a:defRPr/>
            </a:pPr>
            <a:r>
              <a:rPr kumimoji="0" lang="de-CH" sz="1800" b="0" i="0" u="none" strike="noStrike" kern="1200" cap="none" spc="0" normalizeH="0" baseline="0" noProof="0">
                <a:ln>
                  <a:noFill/>
                </a:ln>
                <a:solidFill>
                  <a:schemeClr val="bg1"/>
                </a:solidFill>
                <a:effectLst/>
                <a:uLnTx/>
                <a:uFillTx/>
                <a:latin typeface="HelveticaNeueLT Com 55 Roman" panose="020B0604020202020204"/>
              </a:rPr>
              <a:t>Das </a:t>
            </a:r>
            <a:r>
              <a:rPr kumimoji="0" lang="de-CH" sz="1800" b="0" i="0" u="none" strike="noStrike" kern="1200" cap="none" spc="0" normalizeH="0" baseline="0" noProof="1">
                <a:ln>
                  <a:noFill/>
                </a:ln>
                <a:solidFill>
                  <a:schemeClr val="bg1"/>
                </a:solidFill>
                <a:effectLst/>
                <a:uLnTx/>
                <a:uFillTx/>
                <a:latin typeface="HelveticaNeueLT Com 55 Roman" panose="020B0604020202020204"/>
              </a:rPr>
              <a:t>WIR-Syste</a:t>
            </a:r>
            <a:r>
              <a:rPr lang="de-CH" sz="1800" noProof="1">
                <a:solidFill>
                  <a:schemeClr val="bg1"/>
                </a:solidFill>
                <a:latin typeface="HelveticaNeueLT Com 55 Roman" panose="020B0604020202020204"/>
              </a:rPr>
              <a:t>m</a:t>
            </a:r>
            <a:r>
              <a:rPr lang="de-CH" sz="1800">
                <a:solidFill>
                  <a:schemeClr val="bg1"/>
                </a:solidFill>
                <a:latin typeface="HelveticaNeueLT Com 55 Roman" panose="020B0604020202020204"/>
              </a:rPr>
              <a:t> wird hauptsächlich genutzt, weil die Firmenkunden dadurch N</a:t>
            </a:r>
            <a:r>
              <a:rPr lang="de-CH" sz="1800" noProof="1">
                <a:solidFill>
                  <a:schemeClr val="bg1"/>
                </a:solidFill>
                <a:latin typeface="HelveticaNeueLT Com 55 Roman" panose="020B0604020202020204"/>
              </a:rPr>
              <a:t>eukun</a:t>
            </a:r>
            <a:r>
              <a:rPr lang="de-CH" sz="1800">
                <a:solidFill>
                  <a:schemeClr val="bg1"/>
                </a:solidFill>
                <a:latin typeface="HelveticaNeueLT Com 55 Roman" panose="020B0604020202020204"/>
              </a:rPr>
              <a:t>-den gewinnen und den Umsatz steigern wollen.</a:t>
            </a:r>
            <a:endParaRPr kumimoji="0" lang="de-CH" sz="1800" b="0" i="0" u="none" strike="noStrike" kern="1200" cap="none" spc="0" normalizeH="0" baseline="0" noProof="0">
              <a:ln>
                <a:noFill/>
              </a:ln>
              <a:solidFill>
                <a:schemeClr val="bg1"/>
              </a:solidFill>
              <a:effectLst/>
              <a:uLnTx/>
              <a:uFillTx/>
              <a:latin typeface="HelveticaNeueLT Com 55 Roman" panose="020B0604020202020204"/>
            </a:endParaRPr>
          </a:p>
        </p:txBody>
      </p:sp>
      <p:sp>
        <p:nvSpPr>
          <p:cNvPr id="12" name="Textplatzhalter 7">
            <a:extLst>
              <a:ext uri="{FF2B5EF4-FFF2-40B4-BE49-F238E27FC236}">
                <a16:creationId xmlns:a16="http://schemas.microsoft.com/office/drawing/2014/main" id="{B2A33ED5-FF63-4344-8B81-0D5AD94F31B5}"/>
              </a:ext>
            </a:extLst>
          </p:cNvPr>
          <p:cNvSpPr txBox="1">
            <a:spLocks/>
          </p:cNvSpPr>
          <p:nvPr/>
        </p:nvSpPr>
        <p:spPr>
          <a:xfrm>
            <a:off x="9552384" y="5148272"/>
            <a:ext cx="1979712" cy="729000"/>
          </a:xfrm>
          <a:prstGeom prst="rect">
            <a:avLst/>
          </a:prstGeom>
        </p:spPr>
        <p:txBody>
          <a:bodyPr vert="horz" lIns="91440" tIns="144000" rIns="0" bIns="45720" rtlCol="0" anchor="b">
            <a:noAutofit/>
          </a:bodyPr>
          <a:lstStyle>
            <a:lvl1pPr marL="0" indent="0" algn="l" defTabSz="1219170" rtl="0" eaLnBrk="1" latinLnBrk="0" hangingPunct="1">
              <a:spcBef>
                <a:spcPct val="20000"/>
              </a:spcBef>
              <a:buClr>
                <a:schemeClr val="accent2"/>
              </a:buClr>
              <a:buFont typeface="Wingdings" panose="05000000000000000000" pitchFamily="2" charset="2"/>
              <a:buNone/>
              <a:defRPr sz="900" kern="1200">
                <a:solidFill>
                  <a:schemeClr val="tx1"/>
                </a:solidFill>
                <a:latin typeface="Trebuchet MS" panose="020B0603020202020204" pitchFamily="34" charset="0"/>
                <a:ea typeface="+mn-ea"/>
                <a:cs typeface="+mn-cs"/>
              </a:defRPr>
            </a:lvl1pPr>
            <a:lvl2pPr marL="836063" indent="-357708" algn="l" defTabSz="1219170" rtl="0" eaLnBrk="1" latinLnBrk="0" hangingPunct="1">
              <a:spcBef>
                <a:spcPct val="20000"/>
              </a:spcBef>
              <a:buClr>
                <a:schemeClr val="accent2"/>
              </a:buClr>
              <a:buFont typeface="Trebuchet MS" panose="020B0603020202020204" pitchFamily="34" charset="0"/>
              <a:buChar char="&gt;"/>
              <a:tabLst>
                <a:tab pos="1432948" algn="l"/>
                <a:tab pos="1551479" algn="l"/>
              </a:tabLst>
              <a:defRPr sz="1100" kern="1200">
                <a:solidFill>
                  <a:schemeClr val="tx1"/>
                </a:solidFill>
                <a:latin typeface="Trebuchet MS" panose="020B0603020202020204" pitchFamily="34" charset="0"/>
                <a:ea typeface="+mn-ea"/>
                <a:cs typeface="+mn-cs"/>
              </a:defRPr>
            </a:lvl2pPr>
            <a:lvl3pPr marL="1312301" indent="-357708" algn="l" defTabSz="1219170" rtl="0" eaLnBrk="1" latinLnBrk="0" hangingPunct="1">
              <a:spcBef>
                <a:spcPct val="20000"/>
              </a:spcBef>
              <a:buClr>
                <a:schemeClr val="accent2"/>
              </a:buClr>
              <a:buFont typeface="Arial" pitchFamily="34" charset="0"/>
              <a:buChar char="•"/>
              <a:tabLst>
                <a:tab pos="1551479" algn="l"/>
              </a:tabLst>
              <a:defRPr sz="1000" kern="1200">
                <a:solidFill>
                  <a:schemeClr val="tx1"/>
                </a:solidFill>
                <a:latin typeface="Trebuchet MS" panose="020B0603020202020204" pitchFamily="34" charset="0"/>
                <a:ea typeface="+mn-ea"/>
                <a:cs typeface="+mn-cs"/>
              </a:defRPr>
            </a:lvl3pPr>
            <a:lvl4pPr marL="1790655" indent="-357708" algn="l" defTabSz="1219170" rtl="0" eaLnBrk="1" latinLnBrk="0" hangingPunct="1">
              <a:spcBef>
                <a:spcPct val="20000"/>
              </a:spcBef>
              <a:buClr>
                <a:schemeClr val="accent2"/>
              </a:buClr>
              <a:buFont typeface="Arial" pitchFamily="34" charset="0"/>
              <a:buChar char="–"/>
              <a:defRPr sz="900" kern="1200">
                <a:solidFill>
                  <a:schemeClr val="tx1"/>
                </a:solidFill>
                <a:latin typeface="Trebuchet MS" panose="020B0603020202020204" pitchFamily="34" charset="0"/>
                <a:ea typeface="+mn-ea"/>
                <a:cs typeface="+mn-cs"/>
              </a:defRPr>
            </a:lvl4pPr>
            <a:lvl5pPr marL="2266894" indent="-357708" algn="l" defTabSz="1219170" rtl="0" eaLnBrk="1" latinLnBrk="0" hangingPunct="1">
              <a:spcBef>
                <a:spcPct val="20000"/>
              </a:spcBef>
              <a:buClr>
                <a:schemeClr val="accent2"/>
              </a:buClr>
              <a:buFont typeface="Arial" pitchFamily="34" charset="0"/>
              <a:buChar char="»"/>
              <a:defRPr sz="800" kern="1200">
                <a:solidFill>
                  <a:schemeClr val="tx1"/>
                </a:solidFill>
                <a:latin typeface="Trebuchet MS" panose="020B0603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fontAlgn="auto">
              <a:spcAft>
                <a:spcPts val="0"/>
              </a:spcAft>
              <a:buClr>
                <a:srgbClr val="0D9ECD"/>
              </a:buClr>
            </a:pPr>
            <a:r>
              <a:rPr kumimoji="0" lang="de-CH" sz="1000" b="0" i="0" u="none" strike="noStrike" kern="1200" cap="none" spc="0" normalizeH="0" baseline="0" noProof="0">
                <a:ln>
                  <a:noFill/>
                </a:ln>
                <a:solidFill>
                  <a:schemeClr val="bg1"/>
                </a:solidFill>
                <a:effectLst/>
                <a:uLnTx/>
                <a:uFillTx/>
                <a:latin typeface="HelveticaNeueLT Com 55 Roman" panose="020B0604020202020204"/>
              </a:rPr>
              <a:t>Basis: n </a:t>
            </a:r>
            <a:r>
              <a:rPr lang="de-CH" sz="1000">
                <a:solidFill>
                  <a:schemeClr val="bg1"/>
                </a:solidFill>
                <a:latin typeface="HelveticaNeueLT Com 55 Roman" panose="020B0604020202020204"/>
              </a:rPr>
              <a:t>= 1337</a:t>
            </a:r>
            <a:r>
              <a:rPr kumimoji="0" lang="de-CH" sz="1000" b="0" i="0" u="none" strike="noStrike" kern="1200" cap="none" spc="0" normalizeH="0" baseline="0" noProof="0">
                <a:ln>
                  <a:noFill/>
                </a:ln>
                <a:solidFill>
                  <a:schemeClr val="bg1"/>
                </a:solidFill>
                <a:effectLst/>
                <a:uLnTx/>
                <a:uFillTx/>
                <a:latin typeface="HelveticaNeueLT Com 55 Roman" panose="020B0604020202020204"/>
              </a:rPr>
              <a:t> | Alle Befragten, die das WIR-System zumindest selten nutzen | Angaben in % </a:t>
            </a:r>
          </a:p>
        </p:txBody>
      </p:sp>
    </p:spTree>
    <p:extLst>
      <p:ext uri="{BB962C8B-B14F-4D97-AF65-F5344CB8AC3E}">
        <p14:creationId xmlns:p14="http://schemas.microsoft.com/office/powerpoint/2010/main" val="568379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Gerade Verbindung 41">
            <a:extLst>
              <a:ext uri="{FF2B5EF4-FFF2-40B4-BE49-F238E27FC236}">
                <a16:creationId xmlns:a16="http://schemas.microsoft.com/office/drawing/2014/main" id="{A6E5FDDD-07A9-23B9-9B53-56FB41F71ED6}"/>
              </a:ext>
            </a:extLst>
          </p:cNvPr>
          <p:cNvCxnSpPr>
            <a:cxnSpLocks/>
          </p:cNvCxnSpPr>
          <p:nvPr/>
        </p:nvCxnSpPr>
        <p:spPr>
          <a:xfrm>
            <a:off x="4764000" y="3918994"/>
            <a:ext cx="0" cy="297403"/>
          </a:xfrm>
          <a:prstGeom prst="line">
            <a:avLst/>
          </a:prstGeom>
          <a:ln w="190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Gerade Verbindung 41">
            <a:extLst>
              <a:ext uri="{FF2B5EF4-FFF2-40B4-BE49-F238E27FC236}">
                <a16:creationId xmlns:a16="http://schemas.microsoft.com/office/drawing/2014/main" id="{A309571D-2793-82C1-F79D-810A3D4A1BFB}"/>
              </a:ext>
            </a:extLst>
          </p:cNvPr>
          <p:cNvCxnSpPr>
            <a:cxnSpLocks/>
          </p:cNvCxnSpPr>
          <p:nvPr/>
        </p:nvCxnSpPr>
        <p:spPr>
          <a:xfrm>
            <a:off x="1917461" y="3933056"/>
            <a:ext cx="0" cy="297403"/>
          </a:xfrm>
          <a:prstGeom prst="line">
            <a:avLst/>
          </a:prstGeom>
          <a:ln w="190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aphicFrame>
        <p:nvGraphicFramePr>
          <p:cNvPr id="7" name="Objekt 6" hidden="1">
            <a:extLst>
              <a:ext uri="{FF2B5EF4-FFF2-40B4-BE49-F238E27FC236}">
                <a16:creationId xmlns:a16="http://schemas.microsoft.com/office/drawing/2014/main" id="{9ED7CA8B-0024-458D-95C1-BD111FC6C51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60" imgH="359" progId="TCLayout.ActiveDocument.1">
                  <p:embed/>
                </p:oleObj>
              </mc:Choice>
              <mc:Fallback>
                <p:oleObj name="think-cell Folie" r:id="rId4" imgW="360" imgH="359" progId="TCLayout.ActiveDocument.1">
                  <p:embed/>
                  <p:pic>
                    <p:nvPicPr>
                      <p:cNvPr id="7" name="Objekt 6" hidden="1">
                        <a:extLst>
                          <a:ext uri="{FF2B5EF4-FFF2-40B4-BE49-F238E27FC236}">
                            <a16:creationId xmlns:a16="http://schemas.microsoft.com/office/drawing/2014/main" id="{9ED7CA8B-0024-458D-95C1-BD111FC6C51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0" name="Titel 4">
            <a:extLst>
              <a:ext uri="{FF2B5EF4-FFF2-40B4-BE49-F238E27FC236}">
                <a16:creationId xmlns:a16="http://schemas.microsoft.com/office/drawing/2014/main" id="{1D0909CC-0B68-4909-BC14-DDDE76C04AA2}"/>
              </a:ext>
            </a:extLst>
          </p:cNvPr>
          <p:cNvSpPr>
            <a:spLocks noGrp="1"/>
          </p:cNvSpPr>
          <p:nvPr>
            <p:ph type="title"/>
          </p:nvPr>
        </p:nvSpPr>
        <p:spPr>
          <a:xfrm>
            <a:off x="479376" y="476672"/>
            <a:ext cx="11161240" cy="1008112"/>
          </a:xfrm>
        </p:spPr>
        <p:txBody>
          <a:bodyPr/>
          <a:lstStyle/>
          <a:p>
            <a:r>
              <a:rPr lang="de-CH" noProof="1"/>
              <a:t>WIR-Beratung &amp; Netzwerk</a:t>
            </a:r>
          </a:p>
        </p:txBody>
      </p:sp>
      <p:sp>
        <p:nvSpPr>
          <p:cNvPr id="61" name="Rechteck 60">
            <a:extLst>
              <a:ext uri="{FF2B5EF4-FFF2-40B4-BE49-F238E27FC236}">
                <a16:creationId xmlns:a16="http://schemas.microsoft.com/office/drawing/2014/main" id="{0B12296A-27DC-4810-8B2A-C756E2B88ABD}"/>
              </a:ext>
            </a:extLst>
          </p:cNvPr>
          <p:cNvSpPr/>
          <p:nvPr/>
        </p:nvSpPr>
        <p:spPr>
          <a:xfrm>
            <a:off x="4764000" y="1225471"/>
            <a:ext cx="2663999" cy="936000"/>
          </a:xfrm>
          <a:prstGeom prst="rect">
            <a:avLst/>
          </a:prstGeom>
          <a:solidFill>
            <a:schemeClr val="tx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08000"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de-CH" sz="1100" b="1" i="0" u="none" strike="noStrike" kern="1200" cap="none" spc="0" normalizeH="0" baseline="0" noProof="1">
                <a:ln>
                  <a:noFill/>
                </a:ln>
                <a:solidFill>
                  <a:srgbClr val="FFFFFF"/>
                </a:solidFill>
                <a:effectLst/>
                <a:uLnTx/>
                <a:uFillTx/>
                <a:latin typeface="HelveticaNeueLT Com 55 Roman"/>
                <a:ea typeface="+mn-ea"/>
                <a:cs typeface="+mn-cs"/>
              </a:rPr>
              <a:t>Leiter WIR-Beratung &amp; Netzwerk</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de-CH" sz="1100" b="0" i="0" u="none" strike="noStrike" kern="1200" cap="none" spc="0" normalizeH="0" baseline="0" noProof="1">
                <a:ln>
                  <a:noFill/>
                </a:ln>
                <a:solidFill>
                  <a:srgbClr val="FFFFFF"/>
                </a:solidFill>
                <a:effectLst/>
                <a:uLnTx/>
                <a:uFillTx/>
                <a:latin typeface="HelveticaNeueLT Com 55 Roman"/>
                <a:ea typeface="+mn-ea"/>
                <a:cs typeface="+mn-cs"/>
              </a:rPr>
              <a:t>Claudio Gisler </a:t>
            </a:r>
          </a:p>
        </p:txBody>
      </p:sp>
      <p:sp>
        <p:nvSpPr>
          <p:cNvPr id="62" name="Rechteck 61">
            <a:extLst>
              <a:ext uri="{FF2B5EF4-FFF2-40B4-BE49-F238E27FC236}">
                <a16:creationId xmlns:a16="http://schemas.microsoft.com/office/drawing/2014/main" id="{36860F51-B0C5-4F04-B77C-B8AE61CC032E}"/>
              </a:ext>
            </a:extLst>
          </p:cNvPr>
          <p:cNvSpPr/>
          <p:nvPr/>
        </p:nvSpPr>
        <p:spPr>
          <a:xfrm>
            <a:off x="1783042" y="2758540"/>
            <a:ext cx="2088000" cy="576000"/>
          </a:xfrm>
          <a:prstGeom prst="rect">
            <a:avLst/>
          </a:prstGeom>
          <a:solidFill>
            <a:schemeClr val="bg1">
              <a:lumMod val="9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08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de-CH" sz="1100" b="1" i="0" u="none" strike="noStrike" kern="1200" cap="none" spc="0" normalizeH="0" baseline="0" noProof="1">
                <a:ln>
                  <a:noFill/>
                </a:ln>
                <a:solidFill>
                  <a:srgbClr val="868689"/>
                </a:solidFill>
                <a:effectLst/>
                <a:uLnTx/>
                <a:uFillTx/>
                <a:latin typeface="HelveticaNeueLT Com 55 Roman"/>
                <a:ea typeface="+mn-ea"/>
                <a:cs typeface="+mn-cs"/>
              </a:rPr>
              <a:t>   Stefan Bogdanovic</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de-CH" sz="1100" b="0" i="0" u="none" strike="noStrike" kern="1200" cap="none" spc="0" normalizeH="0" baseline="0" noProof="1">
                <a:ln>
                  <a:noFill/>
                </a:ln>
                <a:solidFill>
                  <a:srgbClr val="868689"/>
                </a:solidFill>
                <a:effectLst/>
                <a:uLnTx/>
                <a:uFillTx/>
                <a:latin typeface="HelveticaNeueLT Com 55 Roman"/>
                <a:ea typeface="+mn-ea"/>
                <a:cs typeface="+mn-cs"/>
              </a:rPr>
              <a:t>   Vertriebsassistent</a:t>
            </a:r>
          </a:p>
        </p:txBody>
      </p:sp>
      <p:cxnSp>
        <p:nvCxnSpPr>
          <p:cNvPr id="75" name="Gerade Verbindung 32">
            <a:extLst>
              <a:ext uri="{FF2B5EF4-FFF2-40B4-BE49-F238E27FC236}">
                <a16:creationId xmlns:a16="http://schemas.microsoft.com/office/drawing/2014/main" id="{80C57570-CB37-4A02-9C8F-110CBD182F14}"/>
              </a:ext>
            </a:extLst>
          </p:cNvPr>
          <p:cNvCxnSpPr>
            <a:cxnSpLocks/>
          </p:cNvCxnSpPr>
          <p:nvPr/>
        </p:nvCxnSpPr>
        <p:spPr>
          <a:xfrm>
            <a:off x="6070936" y="2171117"/>
            <a:ext cx="0" cy="1761939"/>
          </a:xfrm>
          <a:prstGeom prst="line">
            <a:avLst/>
          </a:prstGeom>
          <a:ln w="190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76" name="Gerade Verbindung 33">
            <a:extLst>
              <a:ext uri="{FF2B5EF4-FFF2-40B4-BE49-F238E27FC236}">
                <a16:creationId xmlns:a16="http://schemas.microsoft.com/office/drawing/2014/main" id="{16E74A59-7D8A-43FC-9F30-2C4A8AED05FE}"/>
              </a:ext>
            </a:extLst>
          </p:cNvPr>
          <p:cNvCxnSpPr>
            <a:cxnSpLocks/>
            <a:stCxn id="62" idx="3"/>
          </p:cNvCxnSpPr>
          <p:nvPr/>
        </p:nvCxnSpPr>
        <p:spPr>
          <a:xfrm>
            <a:off x="3871042" y="3104413"/>
            <a:ext cx="4611286" cy="9645"/>
          </a:xfrm>
          <a:prstGeom prst="line">
            <a:avLst/>
          </a:prstGeom>
          <a:ln w="190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77" name="Gerade Verbindung 36">
            <a:extLst>
              <a:ext uri="{FF2B5EF4-FFF2-40B4-BE49-F238E27FC236}">
                <a16:creationId xmlns:a16="http://schemas.microsoft.com/office/drawing/2014/main" id="{539EC0A9-3270-4A8A-8F5A-20D1A99847FC}"/>
              </a:ext>
            </a:extLst>
          </p:cNvPr>
          <p:cNvCxnSpPr>
            <a:cxnSpLocks/>
          </p:cNvCxnSpPr>
          <p:nvPr/>
        </p:nvCxnSpPr>
        <p:spPr>
          <a:xfrm>
            <a:off x="1086835" y="3933056"/>
            <a:ext cx="10061895" cy="0"/>
          </a:xfrm>
          <a:prstGeom prst="line">
            <a:avLst/>
          </a:prstGeom>
          <a:ln w="190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1" name="Gerade Verbindung 41">
            <a:extLst>
              <a:ext uri="{FF2B5EF4-FFF2-40B4-BE49-F238E27FC236}">
                <a16:creationId xmlns:a16="http://schemas.microsoft.com/office/drawing/2014/main" id="{53EB656A-2D43-4E54-BF3E-EB213EE21840}"/>
              </a:ext>
            </a:extLst>
          </p:cNvPr>
          <p:cNvCxnSpPr>
            <a:cxnSpLocks/>
          </p:cNvCxnSpPr>
          <p:nvPr/>
        </p:nvCxnSpPr>
        <p:spPr>
          <a:xfrm>
            <a:off x="7551608" y="3933056"/>
            <a:ext cx="0" cy="297403"/>
          </a:xfrm>
          <a:prstGeom prst="line">
            <a:avLst/>
          </a:prstGeom>
          <a:ln w="190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pic>
        <p:nvPicPr>
          <p:cNvPr id="3" name="Picture 6">
            <a:extLst>
              <a:ext uri="{FF2B5EF4-FFF2-40B4-BE49-F238E27FC236}">
                <a16:creationId xmlns:a16="http://schemas.microsoft.com/office/drawing/2014/main" id="{AF576C96-93BF-4354-33E5-E1C77AE7E595}"/>
              </a:ext>
            </a:extLst>
          </p:cNvPr>
          <p:cNvPicPr>
            <a:picLocks noChangeArrowheads="1"/>
          </p:cNvPicPr>
          <p:nvPr/>
        </p:nvPicPr>
        <p:blipFill>
          <a:blip r:embed="rId6">
            <a:extLst>
              <a:ext uri="{28A0092B-C50C-407E-A947-70E740481C1C}">
                <a14:useLocalDpi xmlns:a14="http://schemas.microsoft.com/office/drawing/2010/main" val="0"/>
              </a:ext>
            </a:extLst>
          </a:blip>
          <a:srcRect/>
          <a:stretch/>
        </p:blipFill>
        <p:spPr bwMode="auto">
          <a:xfrm>
            <a:off x="5555969" y="580255"/>
            <a:ext cx="1080000" cy="1080000"/>
          </a:xfrm>
          <a:prstGeom prst="ellipse">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3" name="Rechteck 12">
            <a:extLst>
              <a:ext uri="{FF2B5EF4-FFF2-40B4-BE49-F238E27FC236}">
                <a16:creationId xmlns:a16="http://schemas.microsoft.com/office/drawing/2014/main" id="{55B42627-13C5-9CEC-F420-7F8B36FECBAD}"/>
              </a:ext>
            </a:extLst>
          </p:cNvPr>
          <p:cNvSpPr/>
          <p:nvPr/>
        </p:nvSpPr>
        <p:spPr>
          <a:xfrm>
            <a:off x="1083183" y="4230459"/>
            <a:ext cx="1800200" cy="59132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de-CH" sz="900" b="1" i="0" u="none" strike="noStrike" kern="1200" cap="none" spc="0" normalizeH="0" baseline="0" noProof="1">
                <a:ln>
                  <a:noFill/>
                </a:ln>
                <a:solidFill>
                  <a:srgbClr val="FFFFFF"/>
                </a:solidFill>
                <a:effectLst/>
                <a:uLnTx/>
                <a:uFillTx/>
                <a:latin typeface="HelveticaNeueLT Com 55 Roman"/>
                <a:ea typeface="+mn-ea"/>
                <a:cs typeface="+mn-cs"/>
              </a:rPr>
              <a:t>WIR-Berater Zürich</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de-CH" sz="900" b="0" i="0" u="none" strike="noStrike" kern="1200" cap="none" spc="0" normalizeH="0" baseline="0" noProof="1">
                <a:ln>
                  <a:noFill/>
                </a:ln>
                <a:solidFill>
                  <a:srgbClr val="FFFFFF"/>
                </a:solidFill>
                <a:effectLst/>
                <a:uLnTx/>
                <a:uFillTx/>
                <a:latin typeface="HelveticaNeueLT Com 55 Roman"/>
                <a:ea typeface="+mn-ea"/>
                <a:cs typeface="+mn-cs"/>
              </a:rPr>
              <a:t>Carmelo Palma</a:t>
            </a:r>
          </a:p>
        </p:txBody>
      </p:sp>
      <p:sp>
        <p:nvSpPr>
          <p:cNvPr id="17" name="Rechteck 16">
            <a:extLst>
              <a:ext uri="{FF2B5EF4-FFF2-40B4-BE49-F238E27FC236}">
                <a16:creationId xmlns:a16="http://schemas.microsoft.com/office/drawing/2014/main" id="{CD624579-5299-2CF0-0B41-631CA04B82A4}"/>
              </a:ext>
            </a:extLst>
          </p:cNvPr>
          <p:cNvSpPr/>
          <p:nvPr/>
        </p:nvSpPr>
        <p:spPr>
          <a:xfrm>
            <a:off x="3863900" y="4210756"/>
            <a:ext cx="1800200" cy="59132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de-CH" sz="900" b="1" i="0" u="none" strike="noStrike" kern="1200" cap="none" spc="0" normalizeH="0" baseline="0" noProof="1">
                <a:ln>
                  <a:noFill/>
                </a:ln>
                <a:solidFill>
                  <a:srgbClr val="FFFFFF"/>
                </a:solidFill>
                <a:effectLst/>
                <a:uLnTx/>
                <a:uFillTx/>
                <a:latin typeface="HelveticaNeueLT Com 55 Roman"/>
                <a:ea typeface="+mn-ea"/>
                <a:cs typeface="+mn-cs"/>
              </a:rPr>
              <a:t>WIR-Berater Ostschweiz</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de-CH" sz="900" b="0" i="0" u="none" strike="noStrike" kern="1200" cap="none" spc="0" normalizeH="0" baseline="0" noProof="1">
                <a:ln>
                  <a:noFill/>
                </a:ln>
                <a:solidFill>
                  <a:srgbClr val="FFFFFF"/>
                </a:solidFill>
                <a:effectLst/>
                <a:uLnTx/>
                <a:uFillTx/>
                <a:latin typeface="HelveticaNeueLT Com 55 Roman"/>
                <a:ea typeface="+mn-ea"/>
                <a:cs typeface="+mn-cs"/>
              </a:rPr>
              <a:t>Christoph Zahm </a:t>
            </a:r>
          </a:p>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de-CH" sz="900" b="0" i="0" u="none" strike="noStrike" kern="1200" cap="none" spc="0" normalizeH="0" baseline="0" noProof="1">
              <a:ln>
                <a:noFill/>
              </a:ln>
              <a:solidFill>
                <a:srgbClr val="FFFFFF"/>
              </a:solidFill>
              <a:effectLst/>
              <a:uLnTx/>
              <a:uFillTx/>
              <a:latin typeface="HelveticaNeueLT Com 55 Roman"/>
              <a:ea typeface="+mn-ea"/>
              <a:cs typeface="+mn-cs"/>
            </a:endParaRPr>
          </a:p>
        </p:txBody>
      </p:sp>
      <p:sp>
        <p:nvSpPr>
          <p:cNvPr id="18" name="Rechteck 17">
            <a:extLst>
              <a:ext uri="{FF2B5EF4-FFF2-40B4-BE49-F238E27FC236}">
                <a16:creationId xmlns:a16="http://schemas.microsoft.com/office/drawing/2014/main" id="{5C801215-277E-D8F5-389B-6C83C153039D}"/>
              </a:ext>
            </a:extLst>
          </p:cNvPr>
          <p:cNvSpPr/>
          <p:nvPr/>
        </p:nvSpPr>
        <p:spPr>
          <a:xfrm>
            <a:off x="6590484" y="4210756"/>
            <a:ext cx="1800200" cy="59132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de-CH" sz="900" b="1" i="0" u="none" strike="noStrike" kern="1200" cap="none" spc="0" normalizeH="0" baseline="0" noProof="1">
                <a:ln>
                  <a:noFill/>
                </a:ln>
                <a:solidFill>
                  <a:srgbClr val="FFFFFF"/>
                </a:solidFill>
                <a:effectLst/>
                <a:uLnTx/>
                <a:uFillTx/>
                <a:latin typeface="HelveticaNeueLT Com 55 Roman"/>
                <a:ea typeface="+mn-ea"/>
                <a:cs typeface="+mn-cs"/>
              </a:rPr>
              <a:t>WIR-Berater Mittelland</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de-CH" sz="900" b="0" i="0" u="none" strike="noStrike" kern="1200" cap="none" spc="0" normalizeH="0" baseline="0" noProof="1">
                <a:ln>
                  <a:noFill/>
                </a:ln>
                <a:solidFill>
                  <a:srgbClr val="FFFFFF"/>
                </a:solidFill>
                <a:effectLst/>
                <a:uLnTx/>
                <a:uFillTx/>
                <a:latin typeface="HelveticaNeueLT Com 55 Roman"/>
                <a:ea typeface="+mn-ea"/>
                <a:cs typeface="+mn-cs"/>
              </a:rPr>
              <a:t>Gianni Prinzivalli </a:t>
            </a:r>
          </a:p>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de-CH" sz="900" b="0" i="0" u="none" strike="noStrike" kern="1200" cap="none" spc="0" normalizeH="0" baseline="0" noProof="1">
              <a:ln>
                <a:noFill/>
              </a:ln>
              <a:solidFill>
                <a:srgbClr val="FFFFFF"/>
              </a:solidFill>
              <a:effectLst/>
              <a:uLnTx/>
              <a:uFillTx/>
              <a:latin typeface="HelveticaNeueLT Com 55 Roman"/>
              <a:ea typeface="+mn-ea"/>
              <a:cs typeface="+mn-cs"/>
            </a:endParaRPr>
          </a:p>
        </p:txBody>
      </p:sp>
      <p:sp>
        <p:nvSpPr>
          <p:cNvPr id="19" name="Rechteck 18">
            <a:extLst>
              <a:ext uri="{FF2B5EF4-FFF2-40B4-BE49-F238E27FC236}">
                <a16:creationId xmlns:a16="http://schemas.microsoft.com/office/drawing/2014/main" id="{FDF90C8E-B50C-8ED8-5991-6D77F355ADD3}"/>
              </a:ext>
            </a:extLst>
          </p:cNvPr>
          <p:cNvSpPr/>
          <p:nvPr/>
        </p:nvSpPr>
        <p:spPr>
          <a:xfrm>
            <a:off x="9321863" y="4210756"/>
            <a:ext cx="1800200" cy="59132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de-CH" sz="900" b="1" i="0" u="none" strike="noStrike" kern="1200" cap="none" spc="0" normalizeH="0" baseline="0" noProof="1">
                <a:ln>
                  <a:noFill/>
                </a:ln>
                <a:solidFill>
                  <a:srgbClr val="FFFFFF"/>
                </a:solidFill>
                <a:effectLst/>
                <a:uLnTx/>
                <a:uFillTx/>
                <a:latin typeface="HelveticaNeueLT Com 55 Roman"/>
                <a:ea typeface="+mn-ea"/>
                <a:cs typeface="+mn-cs"/>
              </a:rPr>
              <a:t>WIR-Berater Bern</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de-CH" sz="900" b="0" i="0" u="none" strike="noStrike" kern="1200" cap="none" spc="0" normalizeH="0" baseline="0" noProof="1">
                <a:ln>
                  <a:noFill/>
                </a:ln>
                <a:solidFill>
                  <a:srgbClr val="FFFFFF"/>
                </a:solidFill>
                <a:effectLst/>
                <a:uLnTx/>
                <a:uFillTx/>
                <a:latin typeface="HelveticaNeueLT Com 55 Roman"/>
                <a:ea typeface="+mn-ea"/>
                <a:cs typeface="+mn-cs"/>
              </a:rPr>
              <a:t>Marc Grimm </a:t>
            </a:r>
          </a:p>
        </p:txBody>
      </p:sp>
      <p:cxnSp>
        <p:nvCxnSpPr>
          <p:cNvPr id="21" name="Gerade Verbindung 41">
            <a:extLst>
              <a:ext uri="{FF2B5EF4-FFF2-40B4-BE49-F238E27FC236}">
                <a16:creationId xmlns:a16="http://schemas.microsoft.com/office/drawing/2014/main" id="{873A9D45-A907-B197-25A6-E8F333BD5C7E}"/>
              </a:ext>
            </a:extLst>
          </p:cNvPr>
          <p:cNvCxnSpPr>
            <a:cxnSpLocks/>
            <a:endCxn id="19" idx="0"/>
          </p:cNvCxnSpPr>
          <p:nvPr/>
        </p:nvCxnSpPr>
        <p:spPr>
          <a:xfrm>
            <a:off x="10221963" y="3918994"/>
            <a:ext cx="0" cy="291762"/>
          </a:xfrm>
          <a:prstGeom prst="line">
            <a:avLst/>
          </a:prstGeom>
          <a:ln w="190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pic>
        <p:nvPicPr>
          <p:cNvPr id="4" name="Picture 6">
            <a:extLst>
              <a:ext uri="{FF2B5EF4-FFF2-40B4-BE49-F238E27FC236}">
                <a16:creationId xmlns:a16="http://schemas.microsoft.com/office/drawing/2014/main" id="{AC102785-7A5D-4F61-A7EE-0034762E9780}"/>
              </a:ext>
            </a:extLst>
          </p:cNvPr>
          <p:cNvPicPr>
            <a:picLocks noChangeArrowheads="1"/>
          </p:cNvPicPr>
          <p:nvPr/>
        </p:nvPicPr>
        <p:blipFill>
          <a:blip r:embed="rId7">
            <a:extLst>
              <a:ext uri="{28A0092B-C50C-407E-A947-70E740481C1C}">
                <a14:useLocalDpi xmlns:a14="http://schemas.microsoft.com/office/drawing/2010/main" val="0"/>
              </a:ext>
            </a:extLst>
          </a:blip>
          <a:srcRect/>
          <a:stretch/>
        </p:blipFill>
        <p:spPr bwMode="auto">
          <a:xfrm>
            <a:off x="837461" y="2465600"/>
            <a:ext cx="1080000" cy="1080000"/>
          </a:xfrm>
          <a:prstGeom prst="ellipse">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6" name="Picture 6">
            <a:extLst>
              <a:ext uri="{FF2B5EF4-FFF2-40B4-BE49-F238E27FC236}">
                <a16:creationId xmlns:a16="http://schemas.microsoft.com/office/drawing/2014/main" id="{2C618357-E641-3C5B-23C7-615D3F27E977}"/>
              </a:ext>
            </a:extLst>
          </p:cNvPr>
          <p:cNvPicPr>
            <a:picLocks noChangeArrowheads="1"/>
          </p:cNvPicPr>
          <p:nvPr/>
        </p:nvPicPr>
        <p:blipFill>
          <a:blip r:embed="rId8">
            <a:extLst>
              <a:ext uri="{28A0092B-C50C-407E-A947-70E740481C1C}">
                <a14:useLocalDpi xmlns:a14="http://schemas.microsoft.com/office/drawing/2010/main" val="0"/>
              </a:ext>
            </a:extLst>
          </a:blip>
          <a:srcRect/>
          <a:stretch/>
        </p:blipFill>
        <p:spPr bwMode="auto">
          <a:xfrm>
            <a:off x="1402794" y="4709812"/>
            <a:ext cx="1080000" cy="1080000"/>
          </a:xfrm>
          <a:prstGeom prst="ellipse">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9" name="Picture 6">
            <a:extLst>
              <a:ext uri="{FF2B5EF4-FFF2-40B4-BE49-F238E27FC236}">
                <a16:creationId xmlns:a16="http://schemas.microsoft.com/office/drawing/2014/main" id="{B106D36F-19F2-BB5A-A336-951790C298CF}"/>
              </a:ext>
            </a:extLst>
          </p:cNvPr>
          <p:cNvPicPr>
            <a:picLocks noChangeArrowheads="1"/>
          </p:cNvPicPr>
          <p:nvPr/>
        </p:nvPicPr>
        <p:blipFill>
          <a:blip r:embed="rId9">
            <a:extLst>
              <a:ext uri="{28A0092B-C50C-407E-A947-70E740481C1C}">
                <a14:useLocalDpi xmlns:a14="http://schemas.microsoft.com/office/drawing/2010/main" val="0"/>
              </a:ext>
            </a:extLst>
          </a:blip>
          <a:srcRect/>
          <a:stretch/>
        </p:blipFill>
        <p:spPr bwMode="auto">
          <a:xfrm>
            <a:off x="4194622" y="4691090"/>
            <a:ext cx="1080000" cy="1080000"/>
          </a:xfrm>
          <a:prstGeom prst="ellipse">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6">
            <a:extLst>
              <a:ext uri="{FF2B5EF4-FFF2-40B4-BE49-F238E27FC236}">
                <a16:creationId xmlns:a16="http://schemas.microsoft.com/office/drawing/2014/main" id="{8DEF934D-46A4-6EBF-D9BC-DE2F4EDF332D}"/>
              </a:ext>
            </a:extLst>
          </p:cNvPr>
          <p:cNvPicPr>
            <a:picLocks noChangeArrowheads="1"/>
          </p:cNvPicPr>
          <p:nvPr/>
        </p:nvPicPr>
        <p:blipFill>
          <a:blip r:embed="rId10">
            <a:extLst>
              <a:ext uri="{28A0092B-C50C-407E-A947-70E740481C1C}">
                <a14:useLocalDpi xmlns:a14="http://schemas.microsoft.com/office/drawing/2010/main" val="0"/>
              </a:ext>
            </a:extLst>
          </a:blip>
          <a:srcRect/>
          <a:stretch/>
        </p:blipFill>
        <p:spPr bwMode="auto">
          <a:xfrm>
            <a:off x="7001344" y="4721623"/>
            <a:ext cx="1080000" cy="1080000"/>
          </a:xfrm>
          <a:prstGeom prst="ellipse">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6">
            <a:extLst>
              <a:ext uri="{FF2B5EF4-FFF2-40B4-BE49-F238E27FC236}">
                <a16:creationId xmlns:a16="http://schemas.microsoft.com/office/drawing/2014/main" id="{3BD4DD7B-E5A7-80F9-8DB5-E2B43CB8074C}"/>
              </a:ext>
            </a:extLst>
          </p:cNvPr>
          <p:cNvPicPr>
            <a:picLocks noChangeArrowheads="1"/>
          </p:cNvPicPr>
          <p:nvPr/>
        </p:nvPicPr>
        <p:blipFill>
          <a:blip r:embed="rId11">
            <a:extLst>
              <a:ext uri="{28A0092B-C50C-407E-A947-70E740481C1C}">
                <a14:useLocalDpi xmlns:a14="http://schemas.microsoft.com/office/drawing/2010/main" val="0"/>
              </a:ext>
            </a:extLst>
          </a:blip>
          <a:srcRect/>
          <a:stretch/>
        </p:blipFill>
        <p:spPr bwMode="auto">
          <a:xfrm>
            <a:off x="9841541" y="4691090"/>
            <a:ext cx="1080000" cy="1080000"/>
          </a:xfrm>
          <a:prstGeom prst="ellipse">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6" name="Rechteck 25">
            <a:extLst>
              <a:ext uri="{FF2B5EF4-FFF2-40B4-BE49-F238E27FC236}">
                <a16:creationId xmlns:a16="http://schemas.microsoft.com/office/drawing/2014/main" id="{62246983-7140-F860-7F2B-AD0DFD3F759B}"/>
              </a:ext>
            </a:extLst>
          </p:cNvPr>
          <p:cNvSpPr/>
          <p:nvPr/>
        </p:nvSpPr>
        <p:spPr>
          <a:xfrm>
            <a:off x="8268912" y="2767970"/>
            <a:ext cx="2088000" cy="576000"/>
          </a:xfrm>
          <a:prstGeom prst="rect">
            <a:avLst/>
          </a:prstGeom>
          <a:solidFill>
            <a:schemeClr val="bg1">
              <a:lumMod val="9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08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de-CH" sz="1100" b="1" i="0" u="none" strike="noStrike" kern="1200" cap="none" spc="0" normalizeH="0" baseline="0" noProof="1">
                <a:ln>
                  <a:noFill/>
                </a:ln>
                <a:solidFill>
                  <a:srgbClr val="868689"/>
                </a:solidFill>
                <a:effectLst/>
                <a:uLnTx/>
                <a:uFillTx/>
                <a:latin typeface="HelveticaNeueLT Com 55 Roman"/>
                <a:ea typeface="+mn-ea"/>
                <a:cs typeface="+mn-cs"/>
              </a:rPr>
              <a:t>Bayram Dincer</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de-CH" sz="1100" b="0" i="0" u="none" strike="noStrike" kern="1200" cap="none" spc="0" normalizeH="0" baseline="0" noProof="1">
                <a:ln>
                  <a:noFill/>
                </a:ln>
                <a:solidFill>
                  <a:srgbClr val="868689"/>
                </a:solidFill>
                <a:effectLst/>
                <a:uLnTx/>
                <a:uFillTx/>
                <a:latin typeface="HelveticaNeueLT Com 55 Roman"/>
                <a:ea typeface="+mn-ea"/>
                <a:cs typeface="+mn-cs"/>
              </a:rPr>
              <a:t>Call Agent Outbound</a:t>
            </a:r>
          </a:p>
        </p:txBody>
      </p:sp>
      <p:pic>
        <p:nvPicPr>
          <p:cNvPr id="27" name="Picture 6">
            <a:extLst>
              <a:ext uri="{FF2B5EF4-FFF2-40B4-BE49-F238E27FC236}">
                <a16:creationId xmlns:a16="http://schemas.microsoft.com/office/drawing/2014/main" id="{30DF94A3-D987-B4E5-814D-1A621E1EDFC4}"/>
              </a:ext>
            </a:extLst>
          </p:cNvPr>
          <p:cNvPicPr>
            <a:picLocks noChangeArrowheads="1"/>
          </p:cNvPicPr>
          <p:nvPr/>
        </p:nvPicPr>
        <p:blipFill>
          <a:blip r:embed="rId12"/>
          <a:srcRect/>
          <a:stretch/>
        </p:blipFill>
        <p:spPr bwMode="auto">
          <a:xfrm>
            <a:off x="9927681" y="2465264"/>
            <a:ext cx="1080000" cy="1080000"/>
          </a:xfrm>
          <a:prstGeom prst="ellipse">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73349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1A3F06DB-51F0-4893-A45B-2784C14750B6}"/>
              </a:ext>
            </a:extLst>
          </p:cNvPr>
          <p:cNvGraphicFramePr>
            <a:graphicFrameLocks noChangeAspect="1"/>
          </p:cNvGraphicFramePr>
          <p:nvPr>
            <p:custDataLst>
              <p:tags r:id="rId1"/>
            </p:custDataLst>
            <p:extLst>
              <p:ext uri="{D42A27DB-BD31-4B8C-83A1-F6EECF244321}">
                <p14:modId xmlns:p14="http://schemas.microsoft.com/office/powerpoint/2010/main" val="14380371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60" imgH="359" progId="TCLayout.ActiveDocument.1">
                  <p:embed/>
                </p:oleObj>
              </mc:Choice>
              <mc:Fallback>
                <p:oleObj name="think-cell Folie" r:id="rId4" imgW="360" imgH="359" progId="TCLayout.ActiveDocument.1">
                  <p:embed/>
                  <p:pic>
                    <p:nvPicPr>
                      <p:cNvPr id="5" name="Objekt 4" hidden="1">
                        <a:extLst>
                          <a:ext uri="{FF2B5EF4-FFF2-40B4-BE49-F238E27FC236}">
                            <a16:creationId xmlns:a16="http://schemas.microsoft.com/office/drawing/2014/main" id="{1A3F06DB-51F0-4893-A45B-2784C14750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Rechteck 14">
            <a:extLst>
              <a:ext uri="{FF2B5EF4-FFF2-40B4-BE49-F238E27FC236}">
                <a16:creationId xmlns:a16="http://schemas.microsoft.com/office/drawing/2014/main" id="{8982A51C-0EA9-494D-BA52-786D9AAE58E2}"/>
              </a:ext>
            </a:extLst>
          </p:cNvPr>
          <p:cNvSpPr/>
          <p:nvPr/>
        </p:nvSpPr>
        <p:spPr>
          <a:xfrm>
            <a:off x="479768" y="1700808"/>
            <a:ext cx="3528000" cy="1728192"/>
          </a:xfrm>
          <a:prstGeom prst="rect">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0" tIns="144000" rIns="144000" bIns="144000" numCol="1" spcCol="0" rtlCol="0" fromWordArt="0" anchor="ctr" anchorCtr="0" forceAA="0" compatLnSpc="1">
            <a:prstTxWarp prst="textNoShape">
              <a:avLst/>
            </a:prstTxWarp>
            <a:noAutofit/>
          </a:bodyPr>
          <a:lstStyle/>
          <a:p>
            <a:pPr eaLnBrk="1">
              <a:lnSpc>
                <a:spcPct val="120000"/>
              </a:lnSpc>
            </a:pPr>
            <a:r>
              <a:rPr lang="de-CH" altLang="de-DE" sz="1600">
                <a:solidFill>
                  <a:srgbClr val="FFFFFF"/>
                </a:solidFill>
                <a:latin typeface="HelveticaNeueLT Pro 55 Roman" pitchFamily="34" charset="0"/>
                <a:sym typeface="Lato" charset="0"/>
              </a:rPr>
              <a:t>Komplementär-währung</a:t>
            </a:r>
            <a:endParaRPr lang="de-CH" altLang="de-DE" sz="1600">
              <a:latin typeface="HelveticaNeueLT Pro 55 Roman" pitchFamily="34" charset="0"/>
            </a:endParaRPr>
          </a:p>
        </p:txBody>
      </p:sp>
      <p:sp>
        <p:nvSpPr>
          <p:cNvPr id="22" name="Rechteck 21">
            <a:extLst>
              <a:ext uri="{FF2B5EF4-FFF2-40B4-BE49-F238E27FC236}">
                <a16:creationId xmlns:a16="http://schemas.microsoft.com/office/drawing/2014/main" id="{4A704E81-A661-4947-B146-2A16527E80D1}"/>
              </a:ext>
            </a:extLst>
          </p:cNvPr>
          <p:cNvSpPr/>
          <p:nvPr/>
        </p:nvSpPr>
        <p:spPr>
          <a:xfrm>
            <a:off x="4332000" y="1706300"/>
            <a:ext cx="3528000" cy="1728192"/>
          </a:xfrm>
          <a:prstGeom prst="rect">
            <a:avLst/>
          </a:prstGeom>
          <a:solidFill>
            <a:schemeClr val="bg1">
              <a:lumMod val="65000"/>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0" tIns="144000" rIns="144000" bIns="144000" numCol="1" spcCol="0" rtlCol="0" fromWordArt="0" anchor="ctr" anchorCtr="0" forceAA="0" compatLnSpc="1">
            <a:prstTxWarp prst="textNoShape">
              <a:avLst/>
            </a:prstTxWarp>
            <a:noAutofit/>
          </a:bodyPr>
          <a:lstStyle/>
          <a:p>
            <a:pPr eaLnBrk="1">
              <a:lnSpc>
                <a:spcPct val="120000"/>
              </a:lnSpc>
            </a:pPr>
            <a:r>
              <a:rPr lang="de-CH" altLang="de-DE" sz="1600">
                <a:solidFill>
                  <a:srgbClr val="FFFFFF"/>
                </a:solidFill>
                <a:latin typeface="HelveticaNeueLT Pro 55 Roman" pitchFamily="34" charset="0"/>
                <a:sym typeface="Lato" charset="0"/>
              </a:rPr>
              <a:t>1:1 an den CHF gebunden</a:t>
            </a:r>
            <a:endParaRPr lang="de-CH" altLang="de-DE" sz="1600">
              <a:latin typeface="HelveticaNeueLT Pro 55 Roman" pitchFamily="34" charset="0"/>
            </a:endParaRPr>
          </a:p>
        </p:txBody>
      </p:sp>
      <p:sp>
        <p:nvSpPr>
          <p:cNvPr id="23" name="Rechteck 22">
            <a:extLst>
              <a:ext uri="{FF2B5EF4-FFF2-40B4-BE49-F238E27FC236}">
                <a16:creationId xmlns:a16="http://schemas.microsoft.com/office/drawing/2014/main" id="{EB781BC5-B771-4C98-B064-68C0F9F975E5}"/>
              </a:ext>
            </a:extLst>
          </p:cNvPr>
          <p:cNvSpPr/>
          <p:nvPr/>
        </p:nvSpPr>
        <p:spPr>
          <a:xfrm>
            <a:off x="8180745" y="1700808"/>
            <a:ext cx="3528000" cy="1728192"/>
          </a:xfrm>
          <a:prstGeom prst="rect">
            <a:avLst/>
          </a:prstGeom>
          <a:solidFill>
            <a:srgbClr val="A6A6A6">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0" tIns="144000" rIns="144000" bIns="144000" numCol="1" spcCol="0" rtlCol="0" fromWordArt="0" anchor="ctr" anchorCtr="0" forceAA="0" compatLnSpc="1">
            <a:prstTxWarp prst="textNoShape">
              <a:avLst/>
            </a:prstTxWarp>
            <a:noAutofit/>
          </a:bodyPr>
          <a:lstStyle/>
          <a:p>
            <a:pPr eaLnBrk="1">
              <a:lnSpc>
                <a:spcPct val="120000"/>
              </a:lnSpc>
            </a:pPr>
            <a:r>
              <a:rPr lang="de-CH" altLang="de-DE" sz="1600">
                <a:solidFill>
                  <a:srgbClr val="FFFFFF"/>
                </a:solidFill>
                <a:latin typeface="HelveticaNeueLT Pro 55 Roman" pitchFamily="34" charset="0"/>
                <a:sym typeface="Lato" charset="0"/>
              </a:rPr>
              <a:t>Entsteht durch Kreditschöpfung</a:t>
            </a:r>
            <a:endParaRPr lang="de-CH" altLang="de-DE" sz="1600">
              <a:latin typeface="HelveticaNeueLT Pro 55 Roman" pitchFamily="34" charset="0"/>
            </a:endParaRPr>
          </a:p>
        </p:txBody>
      </p:sp>
      <p:sp>
        <p:nvSpPr>
          <p:cNvPr id="26" name="Rechteck 25">
            <a:extLst>
              <a:ext uri="{FF2B5EF4-FFF2-40B4-BE49-F238E27FC236}">
                <a16:creationId xmlns:a16="http://schemas.microsoft.com/office/drawing/2014/main" id="{AEE3F49E-CCA9-47B0-91A1-CCCD88F00CDC}"/>
              </a:ext>
            </a:extLst>
          </p:cNvPr>
          <p:cNvSpPr/>
          <p:nvPr/>
        </p:nvSpPr>
        <p:spPr>
          <a:xfrm>
            <a:off x="479376" y="3861048"/>
            <a:ext cx="3528000" cy="1728192"/>
          </a:xfrm>
          <a:prstGeom prst="rect">
            <a:avLst/>
          </a:prstGeom>
          <a:solidFill>
            <a:srgbClr val="2882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0" tIns="144000" rIns="144000" bIns="144000" numCol="1" spcCol="0" rtlCol="0" fromWordArt="0" anchor="ctr" anchorCtr="0" forceAA="0" compatLnSpc="1">
            <a:prstTxWarp prst="textNoShape">
              <a:avLst/>
            </a:prstTxWarp>
            <a:noAutofit/>
          </a:bodyPr>
          <a:lstStyle/>
          <a:p>
            <a:pPr eaLnBrk="1">
              <a:lnSpc>
                <a:spcPct val="120000"/>
              </a:lnSpc>
            </a:pPr>
            <a:r>
              <a:rPr lang="de-CH" altLang="de-DE" sz="1600">
                <a:solidFill>
                  <a:srgbClr val="FFFFFF"/>
                </a:solidFill>
                <a:latin typeface="HelveticaNeueLT Pro 55 Roman" pitchFamily="34" charset="0"/>
                <a:sym typeface="Lato" charset="0"/>
              </a:rPr>
              <a:t>Nur in der Schweiz einsetzbar</a:t>
            </a:r>
            <a:endParaRPr lang="de-CH" altLang="de-DE" sz="1600">
              <a:latin typeface="HelveticaNeueLT Pro 55 Roman" pitchFamily="34" charset="0"/>
            </a:endParaRPr>
          </a:p>
        </p:txBody>
      </p:sp>
      <p:sp>
        <p:nvSpPr>
          <p:cNvPr id="28" name="Rechteck 27">
            <a:extLst>
              <a:ext uri="{FF2B5EF4-FFF2-40B4-BE49-F238E27FC236}">
                <a16:creationId xmlns:a16="http://schemas.microsoft.com/office/drawing/2014/main" id="{18D85A56-26CA-4296-B2F5-E52E03F07EEF}"/>
              </a:ext>
            </a:extLst>
          </p:cNvPr>
          <p:cNvSpPr/>
          <p:nvPr/>
        </p:nvSpPr>
        <p:spPr>
          <a:xfrm>
            <a:off x="4332000" y="3866540"/>
            <a:ext cx="3528000" cy="1728192"/>
          </a:xfrm>
          <a:prstGeom prst="rect">
            <a:avLst/>
          </a:prstGeom>
          <a:solidFill>
            <a:srgbClr val="28828B">
              <a:alpha val="9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0" tIns="144000" rIns="144000" bIns="144000" numCol="1" spcCol="0" rtlCol="0" fromWordArt="0" anchor="ctr" anchorCtr="0" forceAA="0" compatLnSpc="1">
            <a:prstTxWarp prst="textNoShape">
              <a:avLst/>
            </a:prstTxWarp>
            <a:noAutofit/>
          </a:bodyPr>
          <a:lstStyle/>
          <a:p>
            <a:pPr eaLnBrk="1">
              <a:lnSpc>
                <a:spcPct val="120000"/>
              </a:lnSpc>
            </a:pPr>
            <a:r>
              <a:rPr lang="de-CH" altLang="de-DE" sz="1600">
                <a:solidFill>
                  <a:srgbClr val="FFFFFF"/>
                </a:solidFill>
                <a:latin typeface="HelveticaNeueLT Pro 55 Roman" pitchFamily="34" charset="0"/>
                <a:sym typeface="Lato" charset="0"/>
              </a:rPr>
              <a:t>Zins-Cap bei 1,75%</a:t>
            </a:r>
            <a:endParaRPr lang="de-CH" altLang="de-DE" sz="1600">
              <a:latin typeface="HelveticaNeueLT Pro 55 Roman" pitchFamily="34" charset="0"/>
            </a:endParaRPr>
          </a:p>
        </p:txBody>
      </p:sp>
      <p:sp>
        <p:nvSpPr>
          <p:cNvPr id="30" name="Rechteck 29">
            <a:extLst>
              <a:ext uri="{FF2B5EF4-FFF2-40B4-BE49-F238E27FC236}">
                <a16:creationId xmlns:a16="http://schemas.microsoft.com/office/drawing/2014/main" id="{34670CC5-92FB-4BE7-B265-F4DACC00C883}"/>
              </a:ext>
            </a:extLst>
          </p:cNvPr>
          <p:cNvSpPr/>
          <p:nvPr/>
        </p:nvSpPr>
        <p:spPr>
          <a:xfrm>
            <a:off x="8180745" y="3861048"/>
            <a:ext cx="3528000" cy="1728192"/>
          </a:xfrm>
          <a:prstGeom prst="rect">
            <a:avLst/>
          </a:prstGeom>
          <a:solidFill>
            <a:srgbClr val="28828B">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0" tIns="144000" rIns="144000" bIns="144000" numCol="1" spcCol="0" rtlCol="0" fromWordArt="0" anchor="ctr" anchorCtr="0" forceAA="0" compatLnSpc="1">
            <a:prstTxWarp prst="textNoShape">
              <a:avLst/>
            </a:prstTxWarp>
            <a:noAutofit/>
          </a:bodyPr>
          <a:lstStyle/>
          <a:p>
            <a:pPr eaLnBrk="1">
              <a:lnSpc>
                <a:spcPct val="120000"/>
              </a:lnSpc>
            </a:pPr>
            <a:r>
              <a:rPr lang="de-CH" altLang="de-DE" sz="1600" dirty="0">
                <a:solidFill>
                  <a:srgbClr val="FFFFFF"/>
                </a:solidFill>
                <a:latin typeface="HelveticaNeueLT Pro 55 Roman" pitchFamily="34" charset="0"/>
                <a:sym typeface="Lato" charset="0"/>
              </a:rPr>
              <a:t>Kann nicht in CHF getauscht werden. WIR zirkuliert im Netzwerk.</a:t>
            </a:r>
            <a:endParaRPr lang="de-CH" altLang="de-DE" sz="1600" dirty="0">
              <a:latin typeface="HelveticaNeueLT Pro 55 Roman" pitchFamily="34" charset="0"/>
            </a:endParaRPr>
          </a:p>
        </p:txBody>
      </p:sp>
      <p:sp>
        <p:nvSpPr>
          <p:cNvPr id="59" name="Forma libre 22">
            <a:extLst>
              <a:ext uri="{FF2B5EF4-FFF2-40B4-BE49-F238E27FC236}">
                <a16:creationId xmlns:a16="http://schemas.microsoft.com/office/drawing/2014/main" id="{49F8A67B-21B2-4625-A7E0-A6EC290380D3}"/>
              </a:ext>
            </a:extLst>
          </p:cNvPr>
          <p:cNvSpPr/>
          <p:nvPr/>
        </p:nvSpPr>
        <p:spPr>
          <a:xfrm>
            <a:off x="887613" y="2381094"/>
            <a:ext cx="567747" cy="371923"/>
          </a:xfrm>
          <a:custGeom>
            <a:avLst/>
            <a:gdLst>
              <a:gd name="connsiteX0" fmla="*/ 311679 w 306916"/>
              <a:gd name="connsiteY0" fmla="*/ 6349 h 201056"/>
              <a:gd name="connsiteX1" fmla="*/ 311679 w 306916"/>
              <a:gd name="connsiteY1" fmla="*/ 52910 h 201056"/>
              <a:gd name="connsiteX2" fmla="*/ 305329 w 306916"/>
              <a:gd name="connsiteY2" fmla="*/ 59259 h 201056"/>
              <a:gd name="connsiteX3" fmla="*/ 298979 w 306916"/>
              <a:gd name="connsiteY3" fmla="*/ 52910 h 201056"/>
              <a:gd name="connsiteX4" fmla="*/ 298979 w 306916"/>
              <a:gd name="connsiteY4" fmla="*/ 12698 h 201056"/>
              <a:gd name="connsiteX5" fmla="*/ 13229 w 306916"/>
              <a:gd name="connsiteY5" fmla="*/ 12698 h 201056"/>
              <a:gd name="connsiteX6" fmla="*/ 13229 w 306916"/>
              <a:gd name="connsiteY6" fmla="*/ 162962 h 201056"/>
              <a:gd name="connsiteX7" fmla="*/ 60854 w 306916"/>
              <a:gd name="connsiteY7" fmla="*/ 162962 h 201056"/>
              <a:gd name="connsiteX8" fmla="*/ 207433 w 306916"/>
              <a:gd name="connsiteY8" fmla="*/ 162962 h 201056"/>
              <a:gd name="connsiteX9" fmla="*/ 213783 w 306916"/>
              <a:gd name="connsiteY9" fmla="*/ 169311 h 201056"/>
              <a:gd name="connsiteX10" fmla="*/ 207433 w 306916"/>
              <a:gd name="connsiteY10" fmla="*/ 175660 h 201056"/>
              <a:gd name="connsiteX11" fmla="*/ 6350 w 306916"/>
              <a:gd name="connsiteY11" fmla="*/ 175660 h 201056"/>
              <a:gd name="connsiteX12" fmla="*/ 6350 w 306916"/>
              <a:gd name="connsiteY12" fmla="*/ 175660 h 201056"/>
              <a:gd name="connsiteX13" fmla="*/ 2116 w 306916"/>
              <a:gd name="connsiteY13" fmla="*/ 174073 h 201056"/>
              <a:gd name="connsiteX14" fmla="*/ 0 w 306916"/>
              <a:gd name="connsiteY14" fmla="*/ 169311 h 201056"/>
              <a:gd name="connsiteX15" fmla="*/ 0 w 306916"/>
              <a:gd name="connsiteY15" fmla="*/ 6349 h 201056"/>
              <a:gd name="connsiteX16" fmla="*/ 6350 w 306916"/>
              <a:gd name="connsiteY16" fmla="*/ 0 h 201056"/>
              <a:gd name="connsiteX17" fmla="*/ 304800 w 306916"/>
              <a:gd name="connsiteY17" fmla="*/ 0 h 201056"/>
              <a:gd name="connsiteX18" fmla="*/ 311679 w 306916"/>
              <a:gd name="connsiteY18" fmla="*/ 6349 h 201056"/>
              <a:gd name="connsiteX19" fmla="*/ 156104 w 306916"/>
              <a:gd name="connsiteY19" fmla="*/ 37037 h 201056"/>
              <a:gd name="connsiteX20" fmla="*/ 206904 w 306916"/>
              <a:gd name="connsiteY20" fmla="*/ 87830 h 201056"/>
              <a:gd name="connsiteX21" fmla="*/ 156104 w 306916"/>
              <a:gd name="connsiteY21" fmla="*/ 138623 h 201056"/>
              <a:gd name="connsiteX22" fmla="*/ 105304 w 306916"/>
              <a:gd name="connsiteY22" fmla="*/ 87830 h 201056"/>
              <a:gd name="connsiteX23" fmla="*/ 156104 w 306916"/>
              <a:gd name="connsiteY23" fmla="*/ 37037 h 201056"/>
              <a:gd name="connsiteX24" fmla="*/ 156104 w 306916"/>
              <a:gd name="connsiteY24" fmla="*/ 49735 h 201056"/>
              <a:gd name="connsiteX25" fmla="*/ 118004 w 306916"/>
              <a:gd name="connsiteY25" fmla="*/ 87830 h 201056"/>
              <a:gd name="connsiteX26" fmla="*/ 156104 w 306916"/>
              <a:gd name="connsiteY26" fmla="*/ 125925 h 201056"/>
              <a:gd name="connsiteX27" fmla="*/ 194204 w 306916"/>
              <a:gd name="connsiteY27" fmla="*/ 87830 h 201056"/>
              <a:gd name="connsiteX28" fmla="*/ 156104 w 306916"/>
              <a:gd name="connsiteY28" fmla="*/ 49735 h 201056"/>
              <a:gd name="connsiteX29" fmla="*/ 257175 w 306916"/>
              <a:gd name="connsiteY29" fmla="*/ 59259 h 201056"/>
              <a:gd name="connsiteX30" fmla="*/ 259821 w 306916"/>
              <a:gd name="connsiteY30" fmla="*/ 59788 h 201056"/>
              <a:gd name="connsiteX31" fmla="*/ 265641 w 306916"/>
              <a:gd name="connsiteY31" fmla="*/ 56084 h 201056"/>
              <a:gd name="connsiteX32" fmla="*/ 262996 w 306916"/>
              <a:gd name="connsiteY32" fmla="*/ 47619 h 201056"/>
              <a:gd name="connsiteX33" fmla="*/ 241300 w 306916"/>
              <a:gd name="connsiteY33" fmla="*/ 36508 h 201056"/>
              <a:gd name="connsiteX34" fmla="*/ 238654 w 306916"/>
              <a:gd name="connsiteY34" fmla="*/ 35979 h 201056"/>
              <a:gd name="connsiteX35" fmla="*/ 219604 w 306916"/>
              <a:gd name="connsiteY35" fmla="*/ 35979 h 201056"/>
              <a:gd name="connsiteX36" fmla="*/ 213254 w 306916"/>
              <a:gd name="connsiteY36" fmla="*/ 42328 h 201056"/>
              <a:gd name="connsiteX37" fmla="*/ 219604 w 306916"/>
              <a:gd name="connsiteY37" fmla="*/ 48677 h 201056"/>
              <a:gd name="connsiteX38" fmla="*/ 237066 w 306916"/>
              <a:gd name="connsiteY38" fmla="*/ 48677 h 201056"/>
              <a:gd name="connsiteX39" fmla="*/ 257175 w 306916"/>
              <a:gd name="connsiteY39" fmla="*/ 59259 h 201056"/>
              <a:gd name="connsiteX40" fmla="*/ 75671 w 306916"/>
              <a:gd name="connsiteY40" fmla="*/ 49206 h 201056"/>
              <a:gd name="connsiteX41" fmla="*/ 92604 w 306916"/>
              <a:gd name="connsiteY41" fmla="*/ 49206 h 201056"/>
              <a:gd name="connsiteX42" fmla="*/ 98954 w 306916"/>
              <a:gd name="connsiteY42" fmla="*/ 42857 h 201056"/>
              <a:gd name="connsiteX43" fmla="*/ 92604 w 306916"/>
              <a:gd name="connsiteY43" fmla="*/ 36508 h 201056"/>
              <a:gd name="connsiteX44" fmla="*/ 73554 w 306916"/>
              <a:gd name="connsiteY44" fmla="*/ 36508 h 201056"/>
              <a:gd name="connsiteX45" fmla="*/ 70379 w 306916"/>
              <a:gd name="connsiteY45" fmla="*/ 37566 h 201056"/>
              <a:gd name="connsiteX46" fmla="*/ 48683 w 306916"/>
              <a:gd name="connsiteY46" fmla="*/ 51322 h 201056"/>
              <a:gd name="connsiteX47" fmla="*/ 45508 w 306916"/>
              <a:gd name="connsiteY47" fmla="*/ 56613 h 201056"/>
              <a:gd name="connsiteX48" fmla="*/ 45508 w 306916"/>
              <a:gd name="connsiteY48" fmla="*/ 121692 h 201056"/>
              <a:gd name="connsiteX49" fmla="*/ 49212 w 306916"/>
              <a:gd name="connsiteY49" fmla="*/ 127513 h 201056"/>
              <a:gd name="connsiteX50" fmla="*/ 70908 w 306916"/>
              <a:gd name="connsiteY50" fmla="*/ 138623 h 201056"/>
              <a:gd name="connsiteX51" fmla="*/ 73554 w 306916"/>
              <a:gd name="connsiteY51" fmla="*/ 139152 h 201056"/>
              <a:gd name="connsiteX52" fmla="*/ 92604 w 306916"/>
              <a:gd name="connsiteY52" fmla="*/ 139152 h 201056"/>
              <a:gd name="connsiteX53" fmla="*/ 98954 w 306916"/>
              <a:gd name="connsiteY53" fmla="*/ 132804 h 201056"/>
              <a:gd name="connsiteX54" fmla="*/ 92604 w 306916"/>
              <a:gd name="connsiteY54" fmla="*/ 126454 h 201056"/>
              <a:gd name="connsiteX55" fmla="*/ 75141 w 306916"/>
              <a:gd name="connsiteY55" fmla="*/ 126454 h 201056"/>
              <a:gd name="connsiteX56" fmla="*/ 58208 w 306916"/>
              <a:gd name="connsiteY56" fmla="*/ 117989 h 201056"/>
              <a:gd name="connsiteX57" fmla="*/ 58208 w 306916"/>
              <a:gd name="connsiteY57" fmla="*/ 60317 h 201056"/>
              <a:gd name="connsiteX58" fmla="*/ 75671 w 306916"/>
              <a:gd name="connsiteY58" fmla="*/ 49206 h 201056"/>
              <a:gd name="connsiteX59" fmla="*/ 298450 w 306916"/>
              <a:gd name="connsiteY59" fmla="*/ 191533 h 201056"/>
              <a:gd name="connsiteX60" fmla="*/ 232304 w 306916"/>
              <a:gd name="connsiteY60" fmla="*/ 191533 h 201056"/>
              <a:gd name="connsiteX61" fmla="*/ 225954 w 306916"/>
              <a:gd name="connsiteY61" fmla="*/ 197882 h 201056"/>
              <a:gd name="connsiteX62" fmla="*/ 232304 w 306916"/>
              <a:gd name="connsiteY62" fmla="*/ 204232 h 201056"/>
              <a:gd name="connsiteX63" fmla="*/ 298450 w 306916"/>
              <a:gd name="connsiteY63" fmla="*/ 204232 h 201056"/>
              <a:gd name="connsiteX64" fmla="*/ 304800 w 306916"/>
              <a:gd name="connsiteY64" fmla="*/ 197882 h 201056"/>
              <a:gd name="connsiteX65" fmla="*/ 298450 w 306916"/>
              <a:gd name="connsiteY65" fmla="*/ 191533 h 201056"/>
              <a:gd name="connsiteX66" fmla="*/ 298450 w 306916"/>
              <a:gd name="connsiteY66" fmla="*/ 169840 h 201056"/>
              <a:gd name="connsiteX67" fmla="*/ 232304 w 306916"/>
              <a:gd name="connsiteY67" fmla="*/ 169840 h 201056"/>
              <a:gd name="connsiteX68" fmla="*/ 225954 w 306916"/>
              <a:gd name="connsiteY68" fmla="*/ 176189 h 201056"/>
              <a:gd name="connsiteX69" fmla="*/ 232304 w 306916"/>
              <a:gd name="connsiteY69" fmla="*/ 182538 h 201056"/>
              <a:gd name="connsiteX70" fmla="*/ 298450 w 306916"/>
              <a:gd name="connsiteY70" fmla="*/ 182538 h 201056"/>
              <a:gd name="connsiteX71" fmla="*/ 304800 w 306916"/>
              <a:gd name="connsiteY71" fmla="*/ 176189 h 201056"/>
              <a:gd name="connsiteX72" fmla="*/ 298450 w 306916"/>
              <a:gd name="connsiteY72" fmla="*/ 169840 h 201056"/>
              <a:gd name="connsiteX73" fmla="*/ 298450 w 306916"/>
              <a:gd name="connsiteY73" fmla="*/ 147618 h 201056"/>
              <a:gd name="connsiteX74" fmla="*/ 232304 w 306916"/>
              <a:gd name="connsiteY74" fmla="*/ 147618 h 201056"/>
              <a:gd name="connsiteX75" fmla="*/ 225954 w 306916"/>
              <a:gd name="connsiteY75" fmla="*/ 153967 h 201056"/>
              <a:gd name="connsiteX76" fmla="*/ 232304 w 306916"/>
              <a:gd name="connsiteY76" fmla="*/ 160316 h 201056"/>
              <a:gd name="connsiteX77" fmla="*/ 298450 w 306916"/>
              <a:gd name="connsiteY77" fmla="*/ 160316 h 201056"/>
              <a:gd name="connsiteX78" fmla="*/ 304800 w 306916"/>
              <a:gd name="connsiteY78" fmla="*/ 153967 h 201056"/>
              <a:gd name="connsiteX79" fmla="*/ 298450 w 306916"/>
              <a:gd name="connsiteY79" fmla="*/ 147618 h 201056"/>
              <a:gd name="connsiteX80" fmla="*/ 298450 w 306916"/>
              <a:gd name="connsiteY80" fmla="*/ 125925 h 201056"/>
              <a:gd name="connsiteX81" fmla="*/ 232304 w 306916"/>
              <a:gd name="connsiteY81" fmla="*/ 125925 h 201056"/>
              <a:gd name="connsiteX82" fmla="*/ 225954 w 306916"/>
              <a:gd name="connsiteY82" fmla="*/ 132274 h 201056"/>
              <a:gd name="connsiteX83" fmla="*/ 232304 w 306916"/>
              <a:gd name="connsiteY83" fmla="*/ 138623 h 201056"/>
              <a:gd name="connsiteX84" fmla="*/ 298450 w 306916"/>
              <a:gd name="connsiteY84" fmla="*/ 138623 h 201056"/>
              <a:gd name="connsiteX85" fmla="*/ 304800 w 306916"/>
              <a:gd name="connsiteY85" fmla="*/ 132274 h 201056"/>
              <a:gd name="connsiteX86" fmla="*/ 298450 w 306916"/>
              <a:gd name="connsiteY86" fmla="*/ 125925 h 201056"/>
              <a:gd name="connsiteX87" fmla="*/ 298450 w 306916"/>
              <a:gd name="connsiteY87" fmla="*/ 103703 h 201056"/>
              <a:gd name="connsiteX88" fmla="*/ 232304 w 306916"/>
              <a:gd name="connsiteY88" fmla="*/ 103703 h 201056"/>
              <a:gd name="connsiteX89" fmla="*/ 225954 w 306916"/>
              <a:gd name="connsiteY89" fmla="*/ 110052 h 201056"/>
              <a:gd name="connsiteX90" fmla="*/ 232304 w 306916"/>
              <a:gd name="connsiteY90" fmla="*/ 116401 h 201056"/>
              <a:gd name="connsiteX91" fmla="*/ 298450 w 306916"/>
              <a:gd name="connsiteY91" fmla="*/ 116401 h 201056"/>
              <a:gd name="connsiteX92" fmla="*/ 304800 w 306916"/>
              <a:gd name="connsiteY92" fmla="*/ 110052 h 201056"/>
              <a:gd name="connsiteX93" fmla="*/ 298450 w 306916"/>
              <a:gd name="connsiteY93" fmla="*/ 103703 h 201056"/>
              <a:gd name="connsiteX94" fmla="*/ 298450 w 306916"/>
              <a:gd name="connsiteY94" fmla="*/ 82010 h 201056"/>
              <a:gd name="connsiteX95" fmla="*/ 232304 w 306916"/>
              <a:gd name="connsiteY95" fmla="*/ 82010 h 201056"/>
              <a:gd name="connsiteX96" fmla="*/ 225954 w 306916"/>
              <a:gd name="connsiteY96" fmla="*/ 88359 h 201056"/>
              <a:gd name="connsiteX97" fmla="*/ 232304 w 306916"/>
              <a:gd name="connsiteY97" fmla="*/ 94708 h 201056"/>
              <a:gd name="connsiteX98" fmla="*/ 298450 w 306916"/>
              <a:gd name="connsiteY98" fmla="*/ 94708 h 201056"/>
              <a:gd name="connsiteX99" fmla="*/ 304800 w 306916"/>
              <a:gd name="connsiteY99" fmla="*/ 88359 h 201056"/>
              <a:gd name="connsiteX100" fmla="*/ 298450 w 306916"/>
              <a:gd name="connsiteY100" fmla="*/ 82010 h 20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6916" h="201056">
                <a:moveTo>
                  <a:pt x="311679" y="6349"/>
                </a:moveTo>
                <a:lnTo>
                  <a:pt x="311679" y="52910"/>
                </a:lnTo>
                <a:cubicBezTo>
                  <a:pt x="311679" y="56613"/>
                  <a:pt x="309033" y="59259"/>
                  <a:pt x="305329" y="59259"/>
                </a:cubicBezTo>
                <a:cubicBezTo>
                  <a:pt x="301625" y="59259"/>
                  <a:pt x="298979" y="56613"/>
                  <a:pt x="298979" y="52910"/>
                </a:cubicBezTo>
                <a:lnTo>
                  <a:pt x="298979" y="12698"/>
                </a:lnTo>
                <a:lnTo>
                  <a:pt x="13229" y="12698"/>
                </a:lnTo>
                <a:lnTo>
                  <a:pt x="13229" y="162962"/>
                </a:lnTo>
                <a:lnTo>
                  <a:pt x="60854" y="162962"/>
                </a:lnTo>
                <a:lnTo>
                  <a:pt x="207433" y="162962"/>
                </a:lnTo>
                <a:cubicBezTo>
                  <a:pt x="211138" y="162962"/>
                  <a:pt x="213783" y="165607"/>
                  <a:pt x="213783" y="169311"/>
                </a:cubicBezTo>
                <a:cubicBezTo>
                  <a:pt x="213783" y="173015"/>
                  <a:pt x="211138" y="175660"/>
                  <a:pt x="207433" y="175660"/>
                </a:cubicBezTo>
                <a:lnTo>
                  <a:pt x="6350" y="175660"/>
                </a:lnTo>
                <a:cubicBezTo>
                  <a:pt x="6350" y="175660"/>
                  <a:pt x="6350" y="175660"/>
                  <a:pt x="6350" y="175660"/>
                </a:cubicBezTo>
                <a:cubicBezTo>
                  <a:pt x="4762" y="175660"/>
                  <a:pt x="3175" y="175131"/>
                  <a:pt x="2116" y="174073"/>
                </a:cubicBezTo>
                <a:cubicBezTo>
                  <a:pt x="1058" y="173015"/>
                  <a:pt x="0" y="171428"/>
                  <a:pt x="0" y="169311"/>
                </a:cubicBezTo>
                <a:lnTo>
                  <a:pt x="0" y="6349"/>
                </a:lnTo>
                <a:cubicBezTo>
                  <a:pt x="0" y="2645"/>
                  <a:pt x="2646" y="0"/>
                  <a:pt x="6350" y="0"/>
                </a:cubicBezTo>
                <a:lnTo>
                  <a:pt x="304800" y="0"/>
                </a:lnTo>
                <a:cubicBezTo>
                  <a:pt x="309033" y="0"/>
                  <a:pt x="311679" y="2645"/>
                  <a:pt x="311679" y="6349"/>
                </a:cubicBezTo>
                <a:close/>
                <a:moveTo>
                  <a:pt x="156104" y="37037"/>
                </a:moveTo>
                <a:cubicBezTo>
                  <a:pt x="184150" y="37037"/>
                  <a:pt x="206904" y="59788"/>
                  <a:pt x="206904" y="87830"/>
                </a:cubicBezTo>
                <a:cubicBezTo>
                  <a:pt x="206904" y="115872"/>
                  <a:pt x="184150" y="138623"/>
                  <a:pt x="156104" y="138623"/>
                </a:cubicBezTo>
                <a:cubicBezTo>
                  <a:pt x="128058" y="138623"/>
                  <a:pt x="105304" y="115872"/>
                  <a:pt x="105304" y="87830"/>
                </a:cubicBezTo>
                <a:cubicBezTo>
                  <a:pt x="105833" y="59788"/>
                  <a:pt x="128587" y="37037"/>
                  <a:pt x="156104" y="37037"/>
                </a:cubicBezTo>
                <a:close/>
                <a:moveTo>
                  <a:pt x="156104" y="49735"/>
                </a:moveTo>
                <a:cubicBezTo>
                  <a:pt x="134938" y="49735"/>
                  <a:pt x="118004" y="66666"/>
                  <a:pt x="118004" y="87830"/>
                </a:cubicBezTo>
                <a:cubicBezTo>
                  <a:pt x="118004" y="108994"/>
                  <a:pt x="134938" y="125925"/>
                  <a:pt x="156104" y="125925"/>
                </a:cubicBezTo>
                <a:cubicBezTo>
                  <a:pt x="177271" y="125925"/>
                  <a:pt x="194204" y="108994"/>
                  <a:pt x="194204" y="87830"/>
                </a:cubicBezTo>
                <a:cubicBezTo>
                  <a:pt x="194204" y="66666"/>
                  <a:pt x="177271" y="49735"/>
                  <a:pt x="156104" y="49735"/>
                </a:cubicBezTo>
                <a:close/>
                <a:moveTo>
                  <a:pt x="257175" y="59259"/>
                </a:moveTo>
                <a:cubicBezTo>
                  <a:pt x="258233" y="59788"/>
                  <a:pt x="259292" y="59788"/>
                  <a:pt x="259821" y="59788"/>
                </a:cubicBezTo>
                <a:cubicBezTo>
                  <a:pt x="261938" y="59788"/>
                  <a:pt x="264583" y="58730"/>
                  <a:pt x="265641" y="56084"/>
                </a:cubicBezTo>
                <a:cubicBezTo>
                  <a:pt x="267229" y="52910"/>
                  <a:pt x="266170" y="49206"/>
                  <a:pt x="262996" y="47619"/>
                </a:cubicBezTo>
                <a:lnTo>
                  <a:pt x="241300" y="36508"/>
                </a:lnTo>
                <a:cubicBezTo>
                  <a:pt x="240242" y="35979"/>
                  <a:pt x="239183" y="35979"/>
                  <a:pt x="238654" y="35979"/>
                </a:cubicBezTo>
                <a:lnTo>
                  <a:pt x="219604" y="35979"/>
                </a:lnTo>
                <a:cubicBezTo>
                  <a:pt x="215900" y="35979"/>
                  <a:pt x="213254" y="38624"/>
                  <a:pt x="213254" y="42328"/>
                </a:cubicBezTo>
                <a:cubicBezTo>
                  <a:pt x="213254" y="46032"/>
                  <a:pt x="215900" y="48677"/>
                  <a:pt x="219604" y="48677"/>
                </a:cubicBezTo>
                <a:lnTo>
                  <a:pt x="237066" y="48677"/>
                </a:lnTo>
                <a:lnTo>
                  <a:pt x="257175" y="59259"/>
                </a:lnTo>
                <a:close/>
                <a:moveTo>
                  <a:pt x="75671" y="49206"/>
                </a:moveTo>
                <a:lnTo>
                  <a:pt x="92604" y="49206"/>
                </a:lnTo>
                <a:cubicBezTo>
                  <a:pt x="96308" y="49206"/>
                  <a:pt x="98954" y="46560"/>
                  <a:pt x="98954" y="42857"/>
                </a:cubicBezTo>
                <a:cubicBezTo>
                  <a:pt x="98954" y="39153"/>
                  <a:pt x="96308" y="36508"/>
                  <a:pt x="92604" y="36508"/>
                </a:cubicBezTo>
                <a:lnTo>
                  <a:pt x="73554" y="36508"/>
                </a:lnTo>
                <a:cubicBezTo>
                  <a:pt x="72496" y="36508"/>
                  <a:pt x="71438" y="37037"/>
                  <a:pt x="70379" y="37566"/>
                </a:cubicBezTo>
                <a:lnTo>
                  <a:pt x="48683" y="51322"/>
                </a:lnTo>
                <a:cubicBezTo>
                  <a:pt x="47096" y="52381"/>
                  <a:pt x="45508" y="54497"/>
                  <a:pt x="45508" y="56613"/>
                </a:cubicBezTo>
                <a:lnTo>
                  <a:pt x="45508" y="121692"/>
                </a:lnTo>
                <a:cubicBezTo>
                  <a:pt x="45508" y="124338"/>
                  <a:pt x="47096" y="126454"/>
                  <a:pt x="49212" y="127513"/>
                </a:cubicBezTo>
                <a:lnTo>
                  <a:pt x="70908" y="138623"/>
                </a:lnTo>
                <a:cubicBezTo>
                  <a:pt x="71967" y="139152"/>
                  <a:pt x="73025" y="139152"/>
                  <a:pt x="73554" y="139152"/>
                </a:cubicBezTo>
                <a:lnTo>
                  <a:pt x="92604" y="139152"/>
                </a:lnTo>
                <a:cubicBezTo>
                  <a:pt x="96308" y="139152"/>
                  <a:pt x="98954" y="136507"/>
                  <a:pt x="98954" y="132804"/>
                </a:cubicBezTo>
                <a:cubicBezTo>
                  <a:pt x="98954" y="129100"/>
                  <a:pt x="96308" y="126454"/>
                  <a:pt x="92604" y="126454"/>
                </a:cubicBezTo>
                <a:lnTo>
                  <a:pt x="75141" y="126454"/>
                </a:lnTo>
                <a:lnTo>
                  <a:pt x="58208" y="117989"/>
                </a:lnTo>
                <a:lnTo>
                  <a:pt x="58208" y="60317"/>
                </a:lnTo>
                <a:lnTo>
                  <a:pt x="75671" y="49206"/>
                </a:lnTo>
                <a:close/>
                <a:moveTo>
                  <a:pt x="298450" y="191533"/>
                </a:moveTo>
                <a:lnTo>
                  <a:pt x="232304" y="191533"/>
                </a:lnTo>
                <a:cubicBezTo>
                  <a:pt x="228600" y="191533"/>
                  <a:pt x="225954" y="194179"/>
                  <a:pt x="225954" y="197882"/>
                </a:cubicBezTo>
                <a:cubicBezTo>
                  <a:pt x="225954" y="201586"/>
                  <a:pt x="228600" y="204232"/>
                  <a:pt x="232304" y="204232"/>
                </a:cubicBezTo>
                <a:lnTo>
                  <a:pt x="298450" y="204232"/>
                </a:lnTo>
                <a:cubicBezTo>
                  <a:pt x="302154" y="204232"/>
                  <a:pt x="304800" y="201586"/>
                  <a:pt x="304800" y="197882"/>
                </a:cubicBezTo>
                <a:cubicBezTo>
                  <a:pt x="304800" y="194179"/>
                  <a:pt x="302154" y="191533"/>
                  <a:pt x="298450" y="191533"/>
                </a:cubicBezTo>
                <a:close/>
                <a:moveTo>
                  <a:pt x="298450" y="169840"/>
                </a:moveTo>
                <a:lnTo>
                  <a:pt x="232304" y="169840"/>
                </a:lnTo>
                <a:cubicBezTo>
                  <a:pt x="228600" y="169840"/>
                  <a:pt x="225954" y="172486"/>
                  <a:pt x="225954" y="176189"/>
                </a:cubicBezTo>
                <a:cubicBezTo>
                  <a:pt x="225954" y="179893"/>
                  <a:pt x="228600" y="182538"/>
                  <a:pt x="232304" y="182538"/>
                </a:cubicBezTo>
                <a:lnTo>
                  <a:pt x="298450" y="182538"/>
                </a:lnTo>
                <a:cubicBezTo>
                  <a:pt x="302154" y="182538"/>
                  <a:pt x="304800" y="179893"/>
                  <a:pt x="304800" y="176189"/>
                </a:cubicBezTo>
                <a:cubicBezTo>
                  <a:pt x="304800" y="172486"/>
                  <a:pt x="302154" y="169840"/>
                  <a:pt x="298450" y="169840"/>
                </a:cubicBezTo>
                <a:close/>
                <a:moveTo>
                  <a:pt x="298450" y="147618"/>
                </a:moveTo>
                <a:lnTo>
                  <a:pt x="232304" y="147618"/>
                </a:lnTo>
                <a:cubicBezTo>
                  <a:pt x="228600" y="147618"/>
                  <a:pt x="225954" y="150264"/>
                  <a:pt x="225954" y="153967"/>
                </a:cubicBezTo>
                <a:cubicBezTo>
                  <a:pt x="225954" y="157671"/>
                  <a:pt x="228600" y="160316"/>
                  <a:pt x="232304" y="160316"/>
                </a:cubicBezTo>
                <a:lnTo>
                  <a:pt x="298450" y="160316"/>
                </a:lnTo>
                <a:cubicBezTo>
                  <a:pt x="302154" y="160316"/>
                  <a:pt x="304800" y="157671"/>
                  <a:pt x="304800" y="153967"/>
                </a:cubicBezTo>
                <a:cubicBezTo>
                  <a:pt x="304800" y="150264"/>
                  <a:pt x="302154" y="147618"/>
                  <a:pt x="298450" y="147618"/>
                </a:cubicBezTo>
                <a:close/>
                <a:moveTo>
                  <a:pt x="298450" y="125925"/>
                </a:moveTo>
                <a:lnTo>
                  <a:pt x="232304" y="125925"/>
                </a:lnTo>
                <a:cubicBezTo>
                  <a:pt x="228600" y="125925"/>
                  <a:pt x="225954" y="128571"/>
                  <a:pt x="225954" y="132274"/>
                </a:cubicBezTo>
                <a:cubicBezTo>
                  <a:pt x="225954" y="135978"/>
                  <a:pt x="228600" y="138623"/>
                  <a:pt x="232304" y="138623"/>
                </a:cubicBezTo>
                <a:lnTo>
                  <a:pt x="298450" y="138623"/>
                </a:lnTo>
                <a:cubicBezTo>
                  <a:pt x="302154" y="138623"/>
                  <a:pt x="304800" y="135978"/>
                  <a:pt x="304800" y="132274"/>
                </a:cubicBezTo>
                <a:cubicBezTo>
                  <a:pt x="304800" y="128571"/>
                  <a:pt x="302154" y="125925"/>
                  <a:pt x="298450" y="125925"/>
                </a:cubicBezTo>
                <a:close/>
                <a:moveTo>
                  <a:pt x="298450" y="103703"/>
                </a:moveTo>
                <a:lnTo>
                  <a:pt x="232304" y="103703"/>
                </a:lnTo>
                <a:cubicBezTo>
                  <a:pt x="228600" y="103703"/>
                  <a:pt x="225954" y="106349"/>
                  <a:pt x="225954" y="110052"/>
                </a:cubicBezTo>
                <a:cubicBezTo>
                  <a:pt x="225954" y="113756"/>
                  <a:pt x="228600" y="116401"/>
                  <a:pt x="232304" y="116401"/>
                </a:cubicBezTo>
                <a:lnTo>
                  <a:pt x="298450" y="116401"/>
                </a:lnTo>
                <a:cubicBezTo>
                  <a:pt x="302154" y="116401"/>
                  <a:pt x="304800" y="113756"/>
                  <a:pt x="304800" y="110052"/>
                </a:cubicBezTo>
                <a:cubicBezTo>
                  <a:pt x="304800" y="106878"/>
                  <a:pt x="302154" y="103703"/>
                  <a:pt x="298450" y="103703"/>
                </a:cubicBezTo>
                <a:close/>
                <a:moveTo>
                  <a:pt x="298450" y="82010"/>
                </a:moveTo>
                <a:lnTo>
                  <a:pt x="232304" y="82010"/>
                </a:lnTo>
                <a:cubicBezTo>
                  <a:pt x="228600" y="82010"/>
                  <a:pt x="225954" y="84656"/>
                  <a:pt x="225954" y="88359"/>
                </a:cubicBezTo>
                <a:cubicBezTo>
                  <a:pt x="225954" y="92063"/>
                  <a:pt x="228600" y="94708"/>
                  <a:pt x="232304" y="94708"/>
                </a:cubicBezTo>
                <a:lnTo>
                  <a:pt x="298450" y="94708"/>
                </a:lnTo>
                <a:cubicBezTo>
                  <a:pt x="302154" y="94708"/>
                  <a:pt x="304800" y="92063"/>
                  <a:pt x="304800" y="88359"/>
                </a:cubicBezTo>
                <a:cubicBezTo>
                  <a:pt x="304800" y="84656"/>
                  <a:pt x="302154" y="82010"/>
                  <a:pt x="298450" y="82010"/>
                </a:cubicBezTo>
                <a:close/>
              </a:path>
            </a:pathLst>
          </a:custGeom>
          <a:solidFill>
            <a:schemeClr val="bg1"/>
          </a:solidFill>
          <a:ln w="5286" cap="flat">
            <a:noFill/>
            <a:prstDash val="solid"/>
            <a:miter/>
          </a:ln>
        </p:spPr>
        <p:txBody>
          <a:bodyPr rtlCol="0" anchor="ctr"/>
          <a:lstStyle/>
          <a:p>
            <a:endParaRPr lang="es-MX"/>
          </a:p>
        </p:txBody>
      </p:sp>
      <p:grpSp>
        <p:nvGrpSpPr>
          <p:cNvPr id="4" name="Gruppieren 3">
            <a:extLst>
              <a:ext uri="{FF2B5EF4-FFF2-40B4-BE49-F238E27FC236}">
                <a16:creationId xmlns:a16="http://schemas.microsoft.com/office/drawing/2014/main" id="{DB14645F-C573-4B47-BD44-D736E53DB279}"/>
              </a:ext>
            </a:extLst>
          </p:cNvPr>
          <p:cNvGrpSpPr/>
          <p:nvPr/>
        </p:nvGrpSpPr>
        <p:grpSpPr>
          <a:xfrm>
            <a:off x="4827224" y="2275836"/>
            <a:ext cx="610373" cy="560813"/>
            <a:chOff x="4913328" y="2653444"/>
            <a:chExt cx="610373" cy="560813"/>
          </a:xfrm>
        </p:grpSpPr>
        <p:sp>
          <p:nvSpPr>
            <p:cNvPr id="3" name="Ellipse 2">
              <a:extLst>
                <a:ext uri="{FF2B5EF4-FFF2-40B4-BE49-F238E27FC236}">
                  <a16:creationId xmlns:a16="http://schemas.microsoft.com/office/drawing/2014/main" id="{FCA836CC-6F37-49CE-9384-62D3481A7324}"/>
                </a:ext>
              </a:extLst>
            </p:cNvPr>
            <p:cNvSpPr/>
            <p:nvPr/>
          </p:nvSpPr>
          <p:spPr>
            <a:xfrm>
              <a:off x="5073701" y="2763894"/>
              <a:ext cx="450000" cy="450363"/>
            </a:xfrm>
            <a:prstGeom prst="ellipse">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sp>
          <p:nvSpPr>
            <p:cNvPr id="60" name="Ellipse 59">
              <a:extLst>
                <a:ext uri="{FF2B5EF4-FFF2-40B4-BE49-F238E27FC236}">
                  <a16:creationId xmlns:a16="http://schemas.microsoft.com/office/drawing/2014/main" id="{ECA02EEA-6F74-457E-8889-8CE63B57A5DE}"/>
                </a:ext>
              </a:extLst>
            </p:cNvPr>
            <p:cNvSpPr/>
            <p:nvPr/>
          </p:nvSpPr>
          <p:spPr>
            <a:xfrm>
              <a:off x="4913328" y="2653444"/>
              <a:ext cx="450000" cy="450363"/>
            </a:xfrm>
            <a:prstGeom prst="ellipse">
              <a:avLst/>
            </a:prstGeom>
            <a:solidFill>
              <a:srgbClr val="AFAFAF"/>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sp>
          <p:nvSpPr>
            <p:cNvPr id="37" name="Textfeld 36">
              <a:extLst>
                <a:ext uri="{FF2B5EF4-FFF2-40B4-BE49-F238E27FC236}">
                  <a16:creationId xmlns:a16="http://schemas.microsoft.com/office/drawing/2014/main" id="{54799044-0083-4FEC-9C9C-EBB384C3F4CD}"/>
                </a:ext>
              </a:extLst>
            </p:cNvPr>
            <p:cNvSpPr txBox="1"/>
            <p:nvPr/>
          </p:nvSpPr>
          <p:spPr bwMode="auto">
            <a:xfrm>
              <a:off x="4974842" y="2768265"/>
              <a:ext cx="455456" cy="25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gn="l">
                <a:spcAft>
                  <a:spcPts val="800"/>
                </a:spcAft>
              </a:pPr>
              <a:r>
                <a:rPr lang="de-CH" sz="1200">
                  <a:solidFill>
                    <a:schemeClr val="bg1"/>
                  </a:solidFill>
                  <a:latin typeface="+mj-lt"/>
                </a:rPr>
                <a:t>CHF</a:t>
              </a:r>
            </a:p>
          </p:txBody>
        </p:sp>
      </p:grpSp>
      <p:sp>
        <p:nvSpPr>
          <p:cNvPr id="62" name="Google Shape;2233;p27">
            <a:extLst>
              <a:ext uri="{FF2B5EF4-FFF2-40B4-BE49-F238E27FC236}">
                <a16:creationId xmlns:a16="http://schemas.microsoft.com/office/drawing/2014/main" id="{7E94D69A-D7DC-4B14-AF49-75854757DEC1}"/>
              </a:ext>
            </a:extLst>
          </p:cNvPr>
          <p:cNvSpPr/>
          <p:nvPr/>
        </p:nvSpPr>
        <p:spPr>
          <a:xfrm>
            <a:off x="8531524" y="2427194"/>
            <a:ext cx="732828" cy="353733"/>
          </a:xfrm>
          <a:custGeom>
            <a:avLst/>
            <a:gdLst/>
            <a:ahLst/>
            <a:cxnLst/>
            <a:rect l="l" t="t" r="r" b="b"/>
            <a:pathLst>
              <a:path w="306916" h="148147" extrusionOk="0">
                <a:moveTo>
                  <a:pt x="160338" y="145040"/>
                </a:moveTo>
                <a:cubicBezTo>
                  <a:pt x="160338" y="148744"/>
                  <a:pt x="157692" y="151390"/>
                  <a:pt x="153987" y="151390"/>
                </a:cubicBezTo>
                <a:lnTo>
                  <a:pt x="27517" y="151390"/>
                </a:lnTo>
                <a:lnTo>
                  <a:pt x="27517" y="151390"/>
                </a:lnTo>
                <a:cubicBezTo>
                  <a:pt x="25929" y="151390"/>
                  <a:pt x="24342" y="150860"/>
                  <a:pt x="22754" y="149273"/>
                </a:cubicBezTo>
                <a:cubicBezTo>
                  <a:pt x="21696" y="148215"/>
                  <a:pt x="20637" y="146628"/>
                  <a:pt x="20637" y="144511"/>
                </a:cubicBezTo>
                <a:lnTo>
                  <a:pt x="20637" y="81549"/>
                </a:lnTo>
                <a:lnTo>
                  <a:pt x="6350" y="81549"/>
                </a:lnTo>
                <a:cubicBezTo>
                  <a:pt x="2646" y="81549"/>
                  <a:pt x="0" y="78903"/>
                  <a:pt x="0" y="75200"/>
                </a:cubicBezTo>
                <a:lnTo>
                  <a:pt x="0" y="23348"/>
                </a:lnTo>
                <a:cubicBezTo>
                  <a:pt x="0" y="19644"/>
                  <a:pt x="2646" y="16999"/>
                  <a:pt x="6350" y="16999"/>
                </a:cubicBezTo>
                <a:lnTo>
                  <a:pt x="112183" y="16999"/>
                </a:lnTo>
                <a:lnTo>
                  <a:pt x="104246" y="11708"/>
                </a:lnTo>
                <a:cubicBezTo>
                  <a:pt x="101600" y="9591"/>
                  <a:pt x="100542" y="5888"/>
                  <a:pt x="102658" y="2713"/>
                </a:cubicBezTo>
                <a:cubicBezTo>
                  <a:pt x="104775" y="67"/>
                  <a:pt x="108479" y="-990"/>
                  <a:pt x="111654" y="1126"/>
                </a:cubicBezTo>
                <a:lnTo>
                  <a:pt x="135996" y="18057"/>
                </a:lnTo>
                <a:cubicBezTo>
                  <a:pt x="137583" y="19115"/>
                  <a:pt x="138642" y="21231"/>
                  <a:pt x="138642" y="23348"/>
                </a:cubicBezTo>
                <a:cubicBezTo>
                  <a:pt x="138642" y="25464"/>
                  <a:pt x="137583" y="27581"/>
                  <a:pt x="135467" y="28639"/>
                </a:cubicBezTo>
                <a:lnTo>
                  <a:pt x="111125" y="42395"/>
                </a:lnTo>
                <a:cubicBezTo>
                  <a:pt x="110067" y="42925"/>
                  <a:pt x="109008" y="43454"/>
                  <a:pt x="107950" y="43454"/>
                </a:cubicBezTo>
                <a:cubicBezTo>
                  <a:pt x="105833" y="43454"/>
                  <a:pt x="103717" y="42395"/>
                  <a:pt x="102658" y="40279"/>
                </a:cubicBezTo>
                <a:cubicBezTo>
                  <a:pt x="101071" y="37104"/>
                  <a:pt x="102129" y="33401"/>
                  <a:pt x="105304" y="31813"/>
                </a:cubicBezTo>
                <a:lnTo>
                  <a:pt x="109008" y="29697"/>
                </a:lnTo>
                <a:lnTo>
                  <a:pt x="13229" y="29697"/>
                </a:lnTo>
                <a:lnTo>
                  <a:pt x="13229" y="68850"/>
                </a:lnTo>
                <a:lnTo>
                  <a:pt x="21696" y="68850"/>
                </a:lnTo>
                <a:lnTo>
                  <a:pt x="21696" y="42925"/>
                </a:lnTo>
                <a:cubicBezTo>
                  <a:pt x="21696" y="39221"/>
                  <a:pt x="24342" y="36575"/>
                  <a:pt x="28046" y="36575"/>
                </a:cubicBezTo>
                <a:cubicBezTo>
                  <a:pt x="31750" y="36575"/>
                  <a:pt x="34396" y="39221"/>
                  <a:pt x="34396" y="42925"/>
                </a:cubicBezTo>
                <a:lnTo>
                  <a:pt x="34396" y="138162"/>
                </a:lnTo>
                <a:lnTo>
                  <a:pt x="154517" y="138162"/>
                </a:lnTo>
                <a:lnTo>
                  <a:pt x="154517" y="138162"/>
                </a:lnTo>
                <a:cubicBezTo>
                  <a:pt x="157692" y="138691"/>
                  <a:pt x="160338" y="141337"/>
                  <a:pt x="160338" y="145040"/>
                </a:cubicBezTo>
                <a:close/>
                <a:moveTo>
                  <a:pt x="153987" y="31813"/>
                </a:moveTo>
                <a:cubicBezTo>
                  <a:pt x="178329" y="31813"/>
                  <a:pt x="197908" y="51390"/>
                  <a:pt x="197908" y="75729"/>
                </a:cubicBezTo>
                <a:cubicBezTo>
                  <a:pt x="197908" y="100067"/>
                  <a:pt x="178329" y="119644"/>
                  <a:pt x="153987" y="119644"/>
                </a:cubicBezTo>
                <a:cubicBezTo>
                  <a:pt x="129646" y="119644"/>
                  <a:pt x="110067" y="100067"/>
                  <a:pt x="110067" y="75729"/>
                </a:cubicBezTo>
                <a:cubicBezTo>
                  <a:pt x="110067" y="51390"/>
                  <a:pt x="129646" y="31813"/>
                  <a:pt x="153987" y="31813"/>
                </a:cubicBezTo>
                <a:close/>
                <a:moveTo>
                  <a:pt x="122767" y="75729"/>
                </a:moveTo>
                <a:cubicBezTo>
                  <a:pt x="122767" y="93189"/>
                  <a:pt x="136525" y="106945"/>
                  <a:pt x="153987" y="106945"/>
                </a:cubicBezTo>
                <a:cubicBezTo>
                  <a:pt x="171450" y="106945"/>
                  <a:pt x="185208" y="93189"/>
                  <a:pt x="185208" y="75729"/>
                </a:cubicBezTo>
                <a:cubicBezTo>
                  <a:pt x="185208" y="58268"/>
                  <a:pt x="171450" y="44512"/>
                  <a:pt x="153987" y="44512"/>
                </a:cubicBezTo>
                <a:cubicBezTo>
                  <a:pt x="136525" y="44512"/>
                  <a:pt x="122767" y="58798"/>
                  <a:pt x="122767" y="75729"/>
                </a:cubicBezTo>
                <a:close/>
                <a:moveTo>
                  <a:pt x="241829" y="108532"/>
                </a:moveTo>
                <a:cubicBezTo>
                  <a:pt x="245533" y="108532"/>
                  <a:pt x="248179" y="105887"/>
                  <a:pt x="248179" y="102183"/>
                </a:cubicBezTo>
                <a:lnTo>
                  <a:pt x="248179" y="47157"/>
                </a:lnTo>
                <a:cubicBezTo>
                  <a:pt x="248179" y="44512"/>
                  <a:pt x="246592" y="42395"/>
                  <a:pt x="244475" y="41337"/>
                </a:cubicBezTo>
                <a:lnTo>
                  <a:pt x="225954" y="32343"/>
                </a:lnTo>
                <a:cubicBezTo>
                  <a:pt x="224896" y="31813"/>
                  <a:pt x="223838" y="31813"/>
                  <a:pt x="223308" y="31813"/>
                </a:cubicBezTo>
                <a:lnTo>
                  <a:pt x="207433" y="31813"/>
                </a:lnTo>
                <a:cubicBezTo>
                  <a:pt x="203729" y="31813"/>
                  <a:pt x="201083" y="34459"/>
                  <a:pt x="201083" y="38163"/>
                </a:cubicBezTo>
                <a:cubicBezTo>
                  <a:pt x="201083" y="41866"/>
                  <a:pt x="203729" y="44512"/>
                  <a:pt x="207433" y="44512"/>
                </a:cubicBezTo>
                <a:lnTo>
                  <a:pt x="222250" y="44512"/>
                </a:lnTo>
                <a:lnTo>
                  <a:pt x="236008" y="51390"/>
                </a:lnTo>
                <a:lnTo>
                  <a:pt x="236008" y="102712"/>
                </a:lnTo>
                <a:cubicBezTo>
                  <a:pt x="235479" y="105887"/>
                  <a:pt x="238654" y="108532"/>
                  <a:pt x="241829" y="108532"/>
                </a:cubicBezTo>
                <a:close/>
                <a:moveTo>
                  <a:pt x="65617" y="42925"/>
                </a:moveTo>
                <a:cubicBezTo>
                  <a:pt x="61912" y="42925"/>
                  <a:pt x="59267" y="45570"/>
                  <a:pt x="59267" y="49274"/>
                </a:cubicBezTo>
                <a:lnTo>
                  <a:pt x="59267" y="104300"/>
                </a:lnTo>
                <a:cubicBezTo>
                  <a:pt x="59267" y="106945"/>
                  <a:pt x="60854" y="109062"/>
                  <a:pt x="62971" y="110120"/>
                </a:cubicBezTo>
                <a:lnTo>
                  <a:pt x="81492" y="119114"/>
                </a:lnTo>
                <a:cubicBezTo>
                  <a:pt x="82550" y="119644"/>
                  <a:pt x="83608" y="119644"/>
                  <a:pt x="84137" y="119644"/>
                </a:cubicBezTo>
                <a:lnTo>
                  <a:pt x="100012" y="119644"/>
                </a:lnTo>
                <a:cubicBezTo>
                  <a:pt x="103717" y="119644"/>
                  <a:pt x="106362" y="116998"/>
                  <a:pt x="106362" y="113294"/>
                </a:cubicBezTo>
                <a:cubicBezTo>
                  <a:pt x="106362" y="109591"/>
                  <a:pt x="103717" y="106945"/>
                  <a:pt x="100012" y="106945"/>
                </a:cubicBezTo>
                <a:lnTo>
                  <a:pt x="85725" y="106945"/>
                </a:lnTo>
                <a:lnTo>
                  <a:pt x="71967" y="100067"/>
                </a:lnTo>
                <a:lnTo>
                  <a:pt x="71967" y="48745"/>
                </a:lnTo>
                <a:cubicBezTo>
                  <a:pt x="71967" y="45570"/>
                  <a:pt x="69321" y="42925"/>
                  <a:pt x="65617" y="42925"/>
                </a:cubicBezTo>
                <a:close/>
                <a:moveTo>
                  <a:pt x="302683" y="69380"/>
                </a:moveTo>
                <a:lnTo>
                  <a:pt x="286808" y="69380"/>
                </a:lnTo>
                <a:lnTo>
                  <a:pt x="286808" y="6946"/>
                </a:lnTo>
                <a:cubicBezTo>
                  <a:pt x="286808" y="3243"/>
                  <a:pt x="284162" y="597"/>
                  <a:pt x="280458" y="597"/>
                </a:cubicBezTo>
                <a:lnTo>
                  <a:pt x="153987" y="597"/>
                </a:lnTo>
                <a:cubicBezTo>
                  <a:pt x="150283" y="597"/>
                  <a:pt x="147637" y="3243"/>
                  <a:pt x="147637" y="6946"/>
                </a:cubicBezTo>
                <a:cubicBezTo>
                  <a:pt x="147637" y="10649"/>
                  <a:pt x="150283" y="13295"/>
                  <a:pt x="153987" y="13295"/>
                </a:cubicBezTo>
                <a:lnTo>
                  <a:pt x="274108" y="13295"/>
                </a:lnTo>
                <a:lnTo>
                  <a:pt x="274108" y="105887"/>
                </a:lnTo>
                <a:cubicBezTo>
                  <a:pt x="274108" y="109591"/>
                  <a:pt x="276754" y="112236"/>
                  <a:pt x="280458" y="112236"/>
                </a:cubicBezTo>
                <a:cubicBezTo>
                  <a:pt x="284162" y="112236"/>
                  <a:pt x="286808" y="109591"/>
                  <a:pt x="286808" y="105887"/>
                </a:cubicBezTo>
                <a:lnTo>
                  <a:pt x="286808" y="82607"/>
                </a:lnTo>
                <a:lnTo>
                  <a:pt x="296333" y="82607"/>
                </a:lnTo>
                <a:lnTo>
                  <a:pt x="296333" y="121760"/>
                </a:lnTo>
                <a:lnTo>
                  <a:pt x="200554" y="121760"/>
                </a:lnTo>
                <a:lnTo>
                  <a:pt x="204258" y="119644"/>
                </a:lnTo>
                <a:cubicBezTo>
                  <a:pt x="207433" y="118056"/>
                  <a:pt x="208492" y="113823"/>
                  <a:pt x="206904" y="111178"/>
                </a:cubicBezTo>
                <a:cubicBezTo>
                  <a:pt x="205317" y="108003"/>
                  <a:pt x="201083" y="106945"/>
                  <a:pt x="198438" y="108532"/>
                </a:cubicBezTo>
                <a:lnTo>
                  <a:pt x="174096" y="122289"/>
                </a:lnTo>
                <a:cubicBezTo>
                  <a:pt x="171979" y="123347"/>
                  <a:pt x="170921" y="125464"/>
                  <a:pt x="170921" y="127580"/>
                </a:cubicBezTo>
                <a:cubicBezTo>
                  <a:pt x="170921" y="129696"/>
                  <a:pt x="171979" y="131813"/>
                  <a:pt x="173567" y="132871"/>
                </a:cubicBezTo>
                <a:lnTo>
                  <a:pt x="197908" y="149802"/>
                </a:lnTo>
                <a:cubicBezTo>
                  <a:pt x="198967" y="150331"/>
                  <a:pt x="200025" y="150860"/>
                  <a:pt x="201612" y="150860"/>
                </a:cubicBezTo>
                <a:cubicBezTo>
                  <a:pt x="203729" y="150860"/>
                  <a:pt x="205846" y="149802"/>
                  <a:pt x="206904" y="148215"/>
                </a:cubicBezTo>
                <a:cubicBezTo>
                  <a:pt x="209021" y="145569"/>
                  <a:pt x="207963" y="141337"/>
                  <a:pt x="205317" y="139220"/>
                </a:cubicBezTo>
                <a:lnTo>
                  <a:pt x="197379" y="133929"/>
                </a:lnTo>
                <a:lnTo>
                  <a:pt x="303213" y="133929"/>
                </a:lnTo>
                <a:cubicBezTo>
                  <a:pt x="306917" y="133929"/>
                  <a:pt x="309563" y="131284"/>
                  <a:pt x="309563" y="127580"/>
                </a:cubicBezTo>
                <a:lnTo>
                  <a:pt x="309563" y="75729"/>
                </a:lnTo>
                <a:cubicBezTo>
                  <a:pt x="309033" y="72025"/>
                  <a:pt x="306387" y="69380"/>
                  <a:pt x="302683" y="69380"/>
                </a:cubicBezTo>
                <a:close/>
              </a:path>
            </a:pathLst>
          </a:custGeom>
          <a:solidFill>
            <a:schemeClr val="bg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grpSp>
        <p:nvGrpSpPr>
          <p:cNvPr id="63" name="Google Shape;5034;p47">
            <a:extLst>
              <a:ext uri="{FF2B5EF4-FFF2-40B4-BE49-F238E27FC236}">
                <a16:creationId xmlns:a16="http://schemas.microsoft.com/office/drawing/2014/main" id="{4D826AC0-2F21-473B-9B14-50CE9DAC1995}"/>
              </a:ext>
            </a:extLst>
          </p:cNvPr>
          <p:cNvGrpSpPr/>
          <p:nvPr/>
        </p:nvGrpSpPr>
        <p:grpSpPr>
          <a:xfrm>
            <a:off x="4809315" y="4221974"/>
            <a:ext cx="467909" cy="719194"/>
            <a:chOff x="2616140" y="4811337"/>
            <a:chExt cx="183704" cy="282360"/>
          </a:xfrm>
          <a:solidFill>
            <a:schemeClr val="bg1"/>
          </a:solidFill>
        </p:grpSpPr>
        <p:sp>
          <p:nvSpPr>
            <p:cNvPr id="64" name="Google Shape;5035;p47">
              <a:extLst>
                <a:ext uri="{FF2B5EF4-FFF2-40B4-BE49-F238E27FC236}">
                  <a16:creationId xmlns:a16="http://schemas.microsoft.com/office/drawing/2014/main" id="{DC70EA7F-6648-4C98-8D64-9DE6468A3154}"/>
                </a:ext>
              </a:extLst>
            </p:cNvPr>
            <p:cNvSpPr/>
            <p:nvPr/>
          </p:nvSpPr>
          <p:spPr>
            <a:xfrm>
              <a:off x="2616140" y="4811337"/>
              <a:ext cx="183704" cy="282360"/>
            </a:xfrm>
            <a:custGeom>
              <a:avLst/>
              <a:gdLst/>
              <a:ahLst/>
              <a:cxnLst/>
              <a:rect l="l" t="t" r="r" b="b"/>
              <a:pathLst>
                <a:path w="476" h="730" extrusionOk="0">
                  <a:moveTo>
                    <a:pt x="378" y="282"/>
                  </a:moveTo>
                  <a:lnTo>
                    <a:pt x="378" y="282"/>
                  </a:lnTo>
                  <a:lnTo>
                    <a:pt x="378" y="272"/>
                  </a:lnTo>
                  <a:cubicBezTo>
                    <a:pt x="378" y="146"/>
                    <a:pt x="378" y="146"/>
                    <a:pt x="378" y="146"/>
                  </a:cubicBezTo>
                  <a:cubicBezTo>
                    <a:pt x="378" y="68"/>
                    <a:pt x="319" y="0"/>
                    <a:pt x="242" y="0"/>
                  </a:cubicBezTo>
                  <a:cubicBezTo>
                    <a:pt x="165" y="0"/>
                    <a:pt x="97" y="68"/>
                    <a:pt x="97" y="146"/>
                  </a:cubicBezTo>
                  <a:cubicBezTo>
                    <a:pt x="97" y="272"/>
                    <a:pt x="97" y="272"/>
                    <a:pt x="97" y="272"/>
                  </a:cubicBezTo>
                  <a:lnTo>
                    <a:pt x="97" y="282"/>
                  </a:lnTo>
                  <a:cubicBezTo>
                    <a:pt x="38" y="321"/>
                    <a:pt x="0" y="399"/>
                    <a:pt x="0" y="476"/>
                  </a:cubicBezTo>
                  <a:cubicBezTo>
                    <a:pt x="0" y="613"/>
                    <a:pt x="107" y="729"/>
                    <a:pt x="242" y="729"/>
                  </a:cubicBezTo>
                  <a:cubicBezTo>
                    <a:pt x="368" y="729"/>
                    <a:pt x="475" y="613"/>
                    <a:pt x="475" y="476"/>
                  </a:cubicBezTo>
                  <a:cubicBezTo>
                    <a:pt x="475" y="399"/>
                    <a:pt x="436" y="321"/>
                    <a:pt x="378" y="282"/>
                  </a:cubicBezTo>
                  <a:close/>
                  <a:moveTo>
                    <a:pt x="126" y="146"/>
                  </a:moveTo>
                  <a:lnTo>
                    <a:pt x="126" y="146"/>
                  </a:lnTo>
                  <a:cubicBezTo>
                    <a:pt x="126" y="78"/>
                    <a:pt x="174" y="29"/>
                    <a:pt x="242" y="29"/>
                  </a:cubicBezTo>
                  <a:cubicBezTo>
                    <a:pt x="300" y="29"/>
                    <a:pt x="349" y="78"/>
                    <a:pt x="349" y="146"/>
                  </a:cubicBezTo>
                  <a:cubicBezTo>
                    <a:pt x="349" y="263"/>
                    <a:pt x="349" y="263"/>
                    <a:pt x="349" y="263"/>
                  </a:cubicBezTo>
                  <a:cubicBezTo>
                    <a:pt x="319" y="243"/>
                    <a:pt x="280" y="233"/>
                    <a:pt x="242" y="233"/>
                  </a:cubicBezTo>
                  <a:cubicBezTo>
                    <a:pt x="194" y="233"/>
                    <a:pt x="155" y="243"/>
                    <a:pt x="126" y="263"/>
                  </a:cubicBezTo>
                  <a:lnTo>
                    <a:pt x="126" y="146"/>
                  </a:lnTo>
                  <a:close/>
                  <a:moveTo>
                    <a:pt x="242" y="700"/>
                  </a:moveTo>
                  <a:lnTo>
                    <a:pt x="242" y="700"/>
                  </a:lnTo>
                  <a:cubicBezTo>
                    <a:pt x="126" y="700"/>
                    <a:pt x="29" y="603"/>
                    <a:pt x="29" y="476"/>
                  </a:cubicBezTo>
                  <a:cubicBezTo>
                    <a:pt x="29" y="360"/>
                    <a:pt x="126" y="263"/>
                    <a:pt x="242" y="263"/>
                  </a:cubicBezTo>
                  <a:cubicBezTo>
                    <a:pt x="358" y="263"/>
                    <a:pt x="446" y="360"/>
                    <a:pt x="446" y="476"/>
                  </a:cubicBezTo>
                  <a:cubicBezTo>
                    <a:pt x="446" y="603"/>
                    <a:pt x="358" y="700"/>
                    <a:pt x="242" y="700"/>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513">
                <a:solidFill>
                  <a:srgbClr val="000000"/>
                </a:solidFill>
                <a:latin typeface="Calibri"/>
                <a:ea typeface="Calibri"/>
                <a:cs typeface="Calibri"/>
                <a:sym typeface="Calibri"/>
              </a:endParaRPr>
            </a:p>
          </p:txBody>
        </p:sp>
        <p:sp>
          <p:nvSpPr>
            <p:cNvPr id="65" name="Google Shape;5036;p47">
              <a:extLst>
                <a:ext uri="{FF2B5EF4-FFF2-40B4-BE49-F238E27FC236}">
                  <a16:creationId xmlns:a16="http://schemas.microsoft.com/office/drawing/2014/main" id="{97B54AEC-4B85-40F6-931F-A39479FDD4C4}"/>
                </a:ext>
              </a:extLst>
            </p:cNvPr>
            <p:cNvSpPr/>
            <p:nvPr/>
          </p:nvSpPr>
          <p:spPr>
            <a:xfrm>
              <a:off x="2653561" y="4944012"/>
              <a:ext cx="108862" cy="108862"/>
            </a:xfrm>
            <a:custGeom>
              <a:avLst/>
              <a:gdLst/>
              <a:ahLst/>
              <a:cxnLst/>
              <a:rect l="l" t="t" r="r" b="b"/>
              <a:pathLst>
                <a:path w="282" h="283" extrusionOk="0">
                  <a:moveTo>
                    <a:pt x="145" y="0"/>
                  </a:moveTo>
                  <a:lnTo>
                    <a:pt x="145" y="0"/>
                  </a:lnTo>
                  <a:cubicBezTo>
                    <a:pt x="68" y="0"/>
                    <a:pt x="0" y="59"/>
                    <a:pt x="0" y="136"/>
                  </a:cubicBezTo>
                  <a:cubicBezTo>
                    <a:pt x="0" y="214"/>
                    <a:pt x="68" y="282"/>
                    <a:pt x="145" y="282"/>
                  </a:cubicBezTo>
                  <a:cubicBezTo>
                    <a:pt x="213" y="282"/>
                    <a:pt x="281" y="214"/>
                    <a:pt x="281" y="136"/>
                  </a:cubicBezTo>
                  <a:cubicBezTo>
                    <a:pt x="281" y="59"/>
                    <a:pt x="213" y="0"/>
                    <a:pt x="145" y="0"/>
                  </a:cubicBezTo>
                  <a:close/>
                  <a:moveTo>
                    <a:pt x="145" y="253"/>
                  </a:moveTo>
                  <a:lnTo>
                    <a:pt x="145" y="253"/>
                  </a:lnTo>
                  <a:cubicBezTo>
                    <a:pt x="77" y="253"/>
                    <a:pt x="39" y="205"/>
                    <a:pt x="39" y="136"/>
                  </a:cubicBezTo>
                  <a:cubicBezTo>
                    <a:pt x="39" y="78"/>
                    <a:pt x="77" y="29"/>
                    <a:pt x="145" y="29"/>
                  </a:cubicBezTo>
                  <a:cubicBezTo>
                    <a:pt x="203" y="29"/>
                    <a:pt x="252" y="78"/>
                    <a:pt x="252" y="136"/>
                  </a:cubicBezTo>
                  <a:cubicBezTo>
                    <a:pt x="252" y="205"/>
                    <a:pt x="203" y="253"/>
                    <a:pt x="145" y="253"/>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513">
                <a:solidFill>
                  <a:srgbClr val="000000"/>
                </a:solidFill>
                <a:latin typeface="Calibri"/>
                <a:ea typeface="Calibri"/>
                <a:cs typeface="Calibri"/>
                <a:sym typeface="Calibri"/>
              </a:endParaRPr>
            </a:p>
          </p:txBody>
        </p:sp>
        <p:sp>
          <p:nvSpPr>
            <p:cNvPr id="66" name="Google Shape;5037;p47">
              <a:extLst>
                <a:ext uri="{FF2B5EF4-FFF2-40B4-BE49-F238E27FC236}">
                  <a16:creationId xmlns:a16="http://schemas.microsoft.com/office/drawing/2014/main" id="{C5CD1011-D6D9-4691-877D-A91AB20F5DB4}"/>
                </a:ext>
              </a:extLst>
            </p:cNvPr>
            <p:cNvSpPr/>
            <p:nvPr/>
          </p:nvSpPr>
          <p:spPr>
            <a:xfrm>
              <a:off x="2701188" y="4981434"/>
              <a:ext cx="11906" cy="37421"/>
            </a:xfrm>
            <a:custGeom>
              <a:avLst/>
              <a:gdLst/>
              <a:ahLst/>
              <a:cxnLst/>
              <a:rect l="l" t="t" r="r" b="b"/>
              <a:pathLst>
                <a:path w="30" h="98" extrusionOk="0">
                  <a:moveTo>
                    <a:pt x="20" y="0"/>
                  </a:moveTo>
                  <a:lnTo>
                    <a:pt x="20" y="0"/>
                  </a:lnTo>
                  <a:cubicBezTo>
                    <a:pt x="10" y="0"/>
                    <a:pt x="0" y="0"/>
                    <a:pt x="0" y="9"/>
                  </a:cubicBezTo>
                  <a:cubicBezTo>
                    <a:pt x="0" y="87"/>
                    <a:pt x="0" y="87"/>
                    <a:pt x="0" y="87"/>
                  </a:cubicBezTo>
                  <a:cubicBezTo>
                    <a:pt x="0" y="97"/>
                    <a:pt x="10" y="97"/>
                    <a:pt x="20" y="97"/>
                  </a:cubicBezTo>
                  <a:cubicBezTo>
                    <a:pt x="20" y="97"/>
                    <a:pt x="29" y="97"/>
                    <a:pt x="29" y="87"/>
                  </a:cubicBezTo>
                  <a:cubicBezTo>
                    <a:pt x="29" y="9"/>
                    <a:pt x="29" y="9"/>
                    <a:pt x="29" y="9"/>
                  </a:cubicBezTo>
                  <a:cubicBezTo>
                    <a:pt x="29" y="0"/>
                    <a:pt x="20" y="0"/>
                    <a:pt x="20" y="0"/>
                  </a:cubicBezTo>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513">
                <a:solidFill>
                  <a:srgbClr val="000000"/>
                </a:solidFill>
                <a:latin typeface="Calibri"/>
                <a:ea typeface="Calibri"/>
                <a:cs typeface="Calibri"/>
                <a:sym typeface="Calibri"/>
              </a:endParaRPr>
            </a:p>
          </p:txBody>
        </p:sp>
      </p:grpSp>
      <p:grpSp>
        <p:nvGrpSpPr>
          <p:cNvPr id="70" name="Gruppieren 69">
            <a:extLst>
              <a:ext uri="{FF2B5EF4-FFF2-40B4-BE49-F238E27FC236}">
                <a16:creationId xmlns:a16="http://schemas.microsoft.com/office/drawing/2014/main" id="{B72943CB-558F-40DF-9879-D1D2A6778B2A}"/>
              </a:ext>
            </a:extLst>
          </p:cNvPr>
          <p:cNvGrpSpPr/>
          <p:nvPr/>
        </p:nvGrpSpPr>
        <p:grpSpPr>
          <a:xfrm>
            <a:off x="790837" y="4368625"/>
            <a:ext cx="827088" cy="525463"/>
            <a:chOff x="3672904" y="2615505"/>
            <a:chExt cx="827088" cy="525463"/>
          </a:xfrm>
        </p:grpSpPr>
        <p:sp>
          <p:nvSpPr>
            <p:cNvPr id="71" name="Freeform 7">
              <a:extLst>
                <a:ext uri="{FF2B5EF4-FFF2-40B4-BE49-F238E27FC236}">
                  <a16:creationId xmlns:a16="http://schemas.microsoft.com/office/drawing/2014/main" id="{19AB8F80-85C1-41E0-864F-66C69230A526}"/>
                </a:ext>
              </a:extLst>
            </p:cNvPr>
            <p:cNvSpPr>
              <a:spLocks/>
            </p:cNvSpPr>
            <p:nvPr/>
          </p:nvSpPr>
          <p:spPr bwMode="auto">
            <a:xfrm>
              <a:off x="3672904" y="2615505"/>
              <a:ext cx="827088" cy="525463"/>
            </a:xfrm>
            <a:custGeom>
              <a:avLst/>
              <a:gdLst>
                <a:gd name="T0" fmla="*/ 367 w 2518"/>
                <a:gd name="T1" fmla="*/ 635 h 1598"/>
                <a:gd name="T2" fmla="*/ 213 w 2518"/>
                <a:gd name="T3" fmla="*/ 856 h 1598"/>
                <a:gd name="T4" fmla="*/ 82 w 2518"/>
                <a:gd name="T5" fmla="*/ 1055 h 1598"/>
                <a:gd name="T6" fmla="*/ 78 w 2518"/>
                <a:gd name="T7" fmla="*/ 1222 h 1598"/>
                <a:gd name="T8" fmla="*/ 106 w 2518"/>
                <a:gd name="T9" fmla="*/ 1306 h 1598"/>
                <a:gd name="T10" fmla="*/ 151 w 2518"/>
                <a:gd name="T11" fmla="*/ 1177 h 1598"/>
                <a:gd name="T12" fmla="*/ 466 w 2518"/>
                <a:gd name="T13" fmla="*/ 1109 h 1598"/>
                <a:gd name="T14" fmla="*/ 455 w 2518"/>
                <a:gd name="T15" fmla="*/ 1186 h 1598"/>
                <a:gd name="T16" fmla="*/ 461 w 2518"/>
                <a:gd name="T17" fmla="*/ 1340 h 1598"/>
                <a:gd name="T18" fmla="*/ 634 w 2518"/>
                <a:gd name="T19" fmla="*/ 1560 h 1598"/>
                <a:gd name="T20" fmla="*/ 834 w 2518"/>
                <a:gd name="T21" fmla="*/ 1499 h 1598"/>
                <a:gd name="T22" fmla="*/ 1048 w 2518"/>
                <a:gd name="T23" fmla="*/ 1509 h 1598"/>
                <a:gd name="T24" fmla="*/ 1141 w 2518"/>
                <a:gd name="T25" fmla="*/ 1416 h 1598"/>
                <a:gd name="T26" fmla="*/ 1208 w 2518"/>
                <a:gd name="T27" fmla="*/ 1291 h 1598"/>
                <a:gd name="T28" fmla="*/ 1210 w 2518"/>
                <a:gd name="T29" fmla="*/ 1206 h 1598"/>
                <a:gd name="T30" fmla="*/ 1305 w 2518"/>
                <a:gd name="T31" fmla="*/ 1136 h 1598"/>
                <a:gd name="T32" fmla="*/ 1378 w 2518"/>
                <a:gd name="T33" fmla="*/ 1090 h 1598"/>
                <a:gd name="T34" fmla="*/ 1398 w 2518"/>
                <a:gd name="T35" fmla="*/ 1260 h 1598"/>
                <a:gd name="T36" fmla="*/ 1534 w 2518"/>
                <a:gd name="T37" fmla="*/ 1369 h 1598"/>
                <a:gd name="T38" fmla="*/ 1593 w 2518"/>
                <a:gd name="T39" fmla="*/ 1458 h 1598"/>
                <a:gd name="T40" fmla="*/ 1635 w 2518"/>
                <a:gd name="T41" fmla="*/ 1574 h 1598"/>
                <a:gd name="T42" fmla="*/ 1724 w 2518"/>
                <a:gd name="T43" fmla="*/ 1540 h 1598"/>
                <a:gd name="T44" fmla="*/ 1714 w 2518"/>
                <a:gd name="T45" fmla="*/ 1408 h 1598"/>
                <a:gd name="T46" fmla="*/ 1738 w 2518"/>
                <a:gd name="T47" fmla="*/ 1344 h 1598"/>
                <a:gd name="T48" fmla="*/ 1842 w 2518"/>
                <a:gd name="T49" fmla="*/ 1054 h 1598"/>
                <a:gd name="T50" fmla="*/ 1986 w 2518"/>
                <a:gd name="T51" fmla="*/ 1204 h 1598"/>
                <a:gd name="T52" fmla="*/ 2097 w 2518"/>
                <a:gd name="T53" fmla="*/ 1174 h 1598"/>
                <a:gd name="T54" fmla="*/ 2232 w 2518"/>
                <a:gd name="T55" fmla="*/ 1179 h 1598"/>
                <a:gd name="T56" fmla="*/ 2297 w 2518"/>
                <a:gd name="T57" fmla="*/ 1277 h 1598"/>
                <a:gd name="T58" fmla="*/ 2305 w 2518"/>
                <a:gd name="T59" fmla="*/ 1171 h 1598"/>
                <a:gd name="T60" fmla="*/ 2294 w 2518"/>
                <a:gd name="T61" fmla="*/ 1110 h 1598"/>
                <a:gd name="T62" fmla="*/ 2311 w 2518"/>
                <a:gd name="T63" fmla="*/ 964 h 1598"/>
                <a:gd name="T64" fmla="*/ 2412 w 2518"/>
                <a:gd name="T65" fmla="*/ 1006 h 1598"/>
                <a:gd name="T66" fmla="*/ 2489 w 2518"/>
                <a:gd name="T67" fmla="*/ 943 h 1598"/>
                <a:gd name="T68" fmla="*/ 2502 w 2518"/>
                <a:gd name="T69" fmla="*/ 763 h 1598"/>
                <a:gd name="T70" fmla="*/ 2450 w 2518"/>
                <a:gd name="T71" fmla="*/ 651 h 1598"/>
                <a:gd name="T72" fmla="*/ 2374 w 2518"/>
                <a:gd name="T73" fmla="*/ 728 h 1598"/>
                <a:gd name="T74" fmla="*/ 2215 w 2518"/>
                <a:gd name="T75" fmla="*/ 719 h 1598"/>
                <a:gd name="T76" fmla="*/ 2147 w 2518"/>
                <a:gd name="T77" fmla="*/ 623 h 1598"/>
                <a:gd name="T78" fmla="*/ 1965 w 2518"/>
                <a:gd name="T79" fmla="*/ 578 h 1598"/>
                <a:gd name="T80" fmla="*/ 1966 w 2518"/>
                <a:gd name="T81" fmla="*/ 467 h 1598"/>
                <a:gd name="T82" fmla="*/ 1995 w 2518"/>
                <a:gd name="T83" fmla="*/ 229 h 1598"/>
                <a:gd name="T84" fmla="*/ 1819 w 2518"/>
                <a:gd name="T85" fmla="*/ 111 h 1598"/>
                <a:gd name="T86" fmla="*/ 1610 w 2518"/>
                <a:gd name="T87" fmla="*/ 92 h 1598"/>
                <a:gd name="T88" fmla="*/ 1539 w 2518"/>
                <a:gd name="T89" fmla="*/ 65 h 1598"/>
                <a:gd name="T90" fmla="*/ 1364 w 2518"/>
                <a:gd name="T91" fmla="*/ 77 h 1598"/>
                <a:gd name="T92" fmla="*/ 1468 w 2518"/>
                <a:gd name="T93" fmla="*/ 135 h 1598"/>
                <a:gd name="T94" fmla="*/ 1230 w 2518"/>
                <a:gd name="T95" fmla="*/ 149 h 1598"/>
                <a:gd name="T96" fmla="*/ 1033 w 2518"/>
                <a:gd name="T97" fmla="*/ 176 h 1598"/>
                <a:gd name="T98" fmla="*/ 906 w 2518"/>
                <a:gd name="T99" fmla="*/ 168 h 1598"/>
                <a:gd name="T100" fmla="*/ 667 w 2518"/>
                <a:gd name="T101" fmla="*/ 274 h 1598"/>
                <a:gd name="T102" fmla="*/ 567 w 2518"/>
                <a:gd name="T103" fmla="*/ 253 h 1598"/>
                <a:gd name="T104" fmla="*/ 519 w 2518"/>
                <a:gd name="T105" fmla="*/ 345 h 1598"/>
                <a:gd name="T106" fmla="*/ 593 w 2518"/>
                <a:gd name="T107" fmla="*/ 381 h 1598"/>
                <a:gd name="T108" fmla="*/ 536 w 2518"/>
                <a:gd name="T109" fmla="*/ 449 h 1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18" h="1598">
                  <a:moveTo>
                    <a:pt x="536" y="449"/>
                  </a:moveTo>
                  <a:cubicBezTo>
                    <a:pt x="536" y="449"/>
                    <a:pt x="403" y="601"/>
                    <a:pt x="367" y="635"/>
                  </a:cubicBezTo>
                  <a:cubicBezTo>
                    <a:pt x="331" y="670"/>
                    <a:pt x="249" y="648"/>
                    <a:pt x="259" y="710"/>
                  </a:cubicBezTo>
                  <a:cubicBezTo>
                    <a:pt x="269" y="772"/>
                    <a:pt x="285" y="816"/>
                    <a:pt x="213" y="856"/>
                  </a:cubicBezTo>
                  <a:cubicBezTo>
                    <a:pt x="141" y="896"/>
                    <a:pt x="76" y="987"/>
                    <a:pt x="82" y="1001"/>
                  </a:cubicBezTo>
                  <a:cubicBezTo>
                    <a:pt x="88" y="1015"/>
                    <a:pt x="112" y="1021"/>
                    <a:pt x="82" y="1055"/>
                  </a:cubicBezTo>
                  <a:cubicBezTo>
                    <a:pt x="52" y="1089"/>
                    <a:pt x="32" y="1103"/>
                    <a:pt x="66" y="1135"/>
                  </a:cubicBezTo>
                  <a:cubicBezTo>
                    <a:pt x="100" y="1167"/>
                    <a:pt x="106" y="1181"/>
                    <a:pt x="78" y="1222"/>
                  </a:cubicBezTo>
                  <a:cubicBezTo>
                    <a:pt x="50" y="1262"/>
                    <a:pt x="4" y="1276"/>
                    <a:pt x="2" y="1306"/>
                  </a:cubicBezTo>
                  <a:cubicBezTo>
                    <a:pt x="0" y="1336"/>
                    <a:pt x="66" y="1326"/>
                    <a:pt x="106" y="1306"/>
                  </a:cubicBezTo>
                  <a:cubicBezTo>
                    <a:pt x="147" y="1286"/>
                    <a:pt x="175" y="1248"/>
                    <a:pt x="169" y="1238"/>
                  </a:cubicBezTo>
                  <a:cubicBezTo>
                    <a:pt x="163" y="1228"/>
                    <a:pt x="131" y="1204"/>
                    <a:pt x="151" y="1177"/>
                  </a:cubicBezTo>
                  <a:cubicBezTo>
                    <a:pt x="171" y="1151"/>
                    <a:pt x="262" y="1084"/>
                    <a:pt x="299" y="1085"/>
                  </a:cubicBezTo>
                  <a:cubicBezTo>
                    <a:pt x="336" y="1086"/>
                    <a:pt x="452" y="1086"/>
                    <a:pt x="466" y="1109"/>
                  </a:cubicBezTo>
                  <a:cubicBezTo>
                    <a:pt x="480" y="1132"/>
                    <a:pt x="469" y="1150"/>
                    <a:pt x="450" y="1160"/>
                  </a:cubicBezTo>
                  <a:cubicBezTo>
                    <a:pt x="431" y="1170"/>
                    <a:pt x="435" y="1166"/>
                    <a:pt x="455" y="1186"/>
                  </a:cubicBezTo>
                  <a:cubicBezTo>
                    <a:pt x="475" y="1207"/>
                    <a:pt x="494" y="1210"/>
                    <a:pt x="473" y="1256"/>
                  </a:cubicBezTo>
                  <a:cubicBezTo>
                    <a:pt x="452" y="1302"/>
                    <a:pt x="437" y="1332"/>
                    <a:pt x="461" y="1340"/>
                  </a:cubicBezTo>
                  <a:cubicBezTo>
                    <a:pt x="485" y="1348"/>
                    <a:pt x="493" y="1329"/>
                    <a:pt x="528" y="1395"/>
                  </a:cubicBezTo>
                  <a:cubicBezTo>
                    <a:pt x="563" y="1461"/>
                    <a:pt x="610" y="1560"/>
                    <a:pt x="634" y="1560"/>
                  </a:cubicBezTo>
                  <a:cubicBezTo>
                    <a:pt x="658" y="1560"/>
                    <a:pt x="710" y="1512"/>
                    <a:pt x="743" y="1523"/>
                  </a:cubicBezTo>
                  <a:cubicBezTo>
                    <a:pt x="776" y="1534"/>
                    <a:pt x="806" y="1522"/>
                    <a:pt x="834" y="1499"/>
                  </a:cubicBezTo>
                  <a:cubicBezTo>
                    <a:pt x="862" y="1475"/>
                    <a:pt x="915" y="1453"/>
                    <a:pt x="942" y="1476"/>
                  </a:cubicBezTo>
                  <a:cubicBezTo>
                    <a:pt x="970" y="1500"/>
                    <a:pt x="1037" y="1523"/>
                    <a:pt x="1048" y="1509"/>
                  </a:cubicBezTo>
                  <a:cubicBezTo>
                    <a:pt x="1059" y="1495"/>
                    <a:pt x="1057" y="1456"/>
                    <a:pt x="1086" y="1455"/>
                  </a:cubicBezTo>
                  <a:cubicBezTo>
                    <a:pt x="1115" y="1454"/>
                    <a:pt x="1137" y="1436"/>
                    <a:pt x="1141" y="1416"/>
                  </a:cubicBezTo>
                  <a:cubicBezTo>
                    <a:pt x="1145" y="1396"/>
                    <a:pt x="1135" y="1376"/>
                    <a:pt x="1165" y="1366"/>
                  </a:cubicBezTo>
                  <a:cubicBezTo>
                    <a:pt x="1195" y="1356"/>
                    <a:pt x="1217" y="1320"/>
                    <a:pt x="1208" y="1291"/>
                  </a:cubicBezTo>
                  <a:cubicBezTo>
                    <a:pt x="1199" y="1262"/>
                    <a:pt x="1165" y="1258"/>
                    <a:pt x="1177" y="1241"/>
                  </a:cubicBezTo>
                  <a:cubicBezTo>
                    <a:pt x="1189" y="1224"/>
                    <a:pt x="1191" y="1202"/>
                    <a:pt x="1210" y="1206"/>
                  </a:cubicBezTo>
                  <a:cubicBezTo>
                    <a:pt x="1229" y="1210"/>
                    <a:pt x="1230" y="1215"/>
                    <a:pt x="1253" y="1191"/>
                  </a:cubicBezTo>
                  <a:cubicBezTo>
                    <a:pt x="1276" y="1168"/>
                    <a:pt x="1321" y="1153"/>
                    <a:pt x="1305" y="1136"/>
                  </a:cubicBezTo>
                  <a:cubicBezTo>
                    <a:pt x="1289" y="1119"/>
                    <a:pt x="1279" y="1117"/>
                    <a:pt x="1299" y="1109"/>
                  </a:cubicBezTo>
                  <a:cubicBezTo>
                    <a:pt x="1319" y="1101"/>
                    <a:pt x="1368" y="1067"/>
                    <a:pt x="1378" y="1090"/>
                  </a:cubicBezTo>
                  <a:cubicBezTo>
                    <a:pt x="1388" y="1113"/>
                    <a:pt x="1391" y="1175"/>
                    <a:pt x="1378" y="1202"/>
                  </a:cubicBezTo>
                  <a:cubicBezTo>
                    <a:pt x="1365" y="1228"/>
                    <a:pt x="1381" y="1249"/>
                    <a:pt x="1398" y="1260"/>
                  </a:cubicBezTo>
                  <a:cubicBezTo>
                    <a:pt x="1415" y="1271"/>
                    <a:pt x="1434" y="1300"/>
                    <a:pt x="1456" y="1335"/>
                  </a:cubicBezTo>
                  <a:cubicBezTo>
                    <a:pt x="1478" y="1370"/>
                    <a:pt x="1498" y="1366"/>
                    <a:pt x="1534" y="1369"/>
                  </a:cubicBezTo>
                  <a:cubicBezTo>
                    <a:pt x="1569" y="1372"/>
                    <a:pt x="1606" y="1377"/>
                    <a:pt x="1596" y="1407"/>
                  </a:cubicBezTo>
                  <a:cubicBezTo>
                    <a:pt x="1586" y="1437"/>
                    <a:pt x="1569" y="1445"/>
                    <a:pt x="1593" y="1458"/>
                  </a:cubicBezTo>
                  <a:cubicBezTo>
                    <a:pt x="1617" y="1471"/>
                    <a:pt x="1625" y="1488"/>
                    <a:pt x="1635" y="1518"/>
                  </a:cubicBezTo>
                  <a:cubicBezTo>
                    <a:pt x="1645" y="1548"/>
                    <a:pt x="1643" y="1559"/>
                    <a:pt x="1635" y="1574"/>
                  </a:cubicBezTo>
                  <a:cubicBezTo>
                    <a:pt x="1627" y="1589"/>
                    <a:pt x="1658" y="1584"/>
                    <a:pt x="1681" y="1591"/>
                  </a:cubicBezTo>
                  <a:cubicBezTo>
                    <a:pt x="1704" y="1598"/>
                    <a:pt x="1723" y="1557"/>
                    <a:pt x="1724" y="1540"/>
                  </a:cubicBezTo>
                  <a:cubicBezTo>
                    <a:pt x="1725" y="1523"/>
                    <a:pt x="1680" y="1493"/>
                    <a:pt x="1684" y="1466"/>
                  </a:cubicBezTo>
                  <a:cubicBezTo>
                    <a:pt x="1688" y="1440"/>
                    <a:pt x="1698" y="1415"/>
                    <a:pt x="1714" y="1408"/>
                  </a:cubicBezTo>
                  <a:cubicBezTo>
                    <a:pt x="1730" y="1401"/>
                    <a:pt x="1731" y="1406"/>
                    <a:pt x="1730" y="1382"/>
                  </a:cubicBezTo>
                  <a:cubicBezTo>
                    <a:pt x="1729" y="1358"/>
                    <a:pt x="1713" y="1355"/>
                    <a:pt x="1738" y="1344"/>
                  </a:cubicBezTo>
                  <a:cubicBezTo>
                    <a:pt x="1763" y="1333"/>
                    <a:pt x="1839" y="1257"/>
                    <a:pt x="1842" y="1205"/>
                  </a:cubicBezTo>
                  <a:cubicBezTo>
                    <a:pt x="1845" y="1152"/>
                    <a:pt x="1818" y="1071"/>
                    <a:pt x="1842" y="1054"/>
                  </a:cubicBezTo>
                  <a:cubicBezTo>
                    <a:pt x="1866" y="1037"/>
                    <a:pt x="1938" y="1043"/>
                    <a:pt x="1936" y="1074"/>
                  </a:cubicBezTo>
                  <a:cubicBezTo>
                    <a:pt x="1934" y="1105"/>
                    <a:pt x="1951" y="1180"/>
                    <a:pt x="1986" y="1204"/>
                  </a:cubicBezTo>
                  <a:cubicBezTo>
                    <a:pt x="2021" y="1227"/>
                    <a:pt x="2042" y="1222"/>
                    <a:pt x="2063" y="1218"/>
                  </a:cubicBezTo>
                  <a:cubicBezTo>
                    <a:pt x="2085" y="1214"/>
                    <a:pt x="2078" y="1173"/>
                    <a:pt x="2097" y="1174"/>
                  </a:cubicBezTo>
                  <a:cubicBezTo>
                    <a:pt x="2115" y="1175"/>
                    <a:pt x="2173" y="1164"/>
                    <a:pt x="2192" y="1157"/>
                  </a:cubicBezTo>
                  <a:cubicBezTo>
                    <a:pt x="2211" y="1150"/>
                    <a:pt x="2224" y="1160"/>
                    <a:pt x="2232" y="1179"/>
                  </a:cubicBezTo>
                  <a:cubicBezTo>
                    <a:pt x="2240" y="1198"/>
                    <a:pt x="2274" y="1239"/>
                    <a:pt x="2268" y="1258"/>
                  </a:cubicBezTo>
                  <a:cubicBezTo>
                    <a:pt x="2262" y="1277"/>
                    <a:pt x="2283" y="1279"/>
                    <a:pt x="2297" y="1277"/>
                  </a:cubicBezTo>
                  <a:cubicBezTo>
                    <a:pt x="2311" y="1275"/>
                    <a:pt x="2338" y="1257"/>
                    <a:pt x="2331" y="1235"/>
                  </a:cubicBezTo>
                  <a:cubicBezTo>
                    <a:pt x="2324" y="1213"/>
                    <a:pt x="2299" y="1195"/>
                    <a:pt x="2305" y="1171"/>
                  </a:cubicBezTo>
                  <a:cubicBezTo>
                    <a:pt x="2311" y="1147"/>
                    <a:pt x="2334" y="1144"/>
                    <a:pt x="2324" y="1127"/>
                  </a:cubicBezTo>
                  <a:cubicBezTo>
                    <a:pt x="2314" y="1110"/>
                    <a:pt x="2315" y="1105"/>
                    <a:pt x="2294" y="1110"/>
                  </a:cubicBezTo>
                  <a:cubicBezTo>
                    <a:pt x="2273" y="1115"/>
                    <a:pt x="2266" y="1091"/>
                    <a:pt x="2269" y="1048"/>
                  </a:cubicBezTo>
                  <a:cubicBezTo>
                    <a:pt x="2272" y="1005"/>
                    <a:pt x="2294" y="971"/>
                    <a:pt x="2311" y="964"/>
                  </a:cubicBezTo>
                  <a:cubicBezTo>
                    <a:pt x="2328" y="957"/>
                    <a:pt x="2367" y="943"/>
                    <a:pt x="2379" y="964"/>
                  </a:cubicBezTo>
                  <a:cubicBezTo>
                    <a:pt x="2391" y="985"/>
                    <a:pt x="2397" y="1003"/>
                    <a:pt x="2412" y="1006"/>
                  </a:cubicBezTo>
                  <a:cubicBezTo>
                    <a:pt x="2427" y="1009"/>
                    <a:pt x="2493" y="1025"/>
                    <a:pt x="2500" y="1009"/>
                  </a:cubicBezTo>
                  <a:cubicBezTo>
                    <a:pt x="2507" y="993"/>
                    <a:pt x="2518" y="950"/>
                    <a:pt x="2489" y="943"/>
                  </a:cubicBezTo>
                  <a:cubicBezTo>
                    <a:pt x="2460" y="936"/>
                    <a:pt x="2440" y="929"/>
                    <a:pt x="2456" y="890"/>
                  </a:cubicBezTo>
                  <a:cubicBezTo>
                    <a:pt x="2472" y="852"/>
                    <a:pt x="2497" y="805"/>
                    <a:pt x="2502" y="763"/>
                  </a:cubicBezTo>
                  <a:cubicBezTo>
                    <a:pt x="2507" y="721"/>
                    <a:pt x="2512" y="694"/>
                    <a:pt x="2498" y="683"/>
                  </a:cubicBezTo>
                  <a:cubicBezTo>
                    <a:pt x="2484" y="672"/>
                    <a:pt x="2473" y="636"/>
                    <a:pt x="2450" y="651"/>
                  </a:cubicBezTo>
                  <a:cubicBezTo>
                    <a:pt x="2427" y="665"/>
                    <a:pt x="2427" y="700"/>
                    <a:pt x="2403" y="707"/>
                  </a:cubicBezTo>
                  <a:cubicBezTo>
                    <a:pt x="2379" y="714"/>
                    <a:pt x="2377" y="704"/>
                    <a:pt x="2374" y="728"/>
                  </a:cubicBezTo>
                  <a:cubicBezTo>
                    <a:pt x="2371" y="752"/>
                    <a:pt x="2307" y="779"/>
                    <a:pt x="2280" y="757"/>
                  </a:cubicBezTo>
                  <a:cubicBezTo>
                    <a:pt x="2253" y="735"/>
                    <a:pt x="2246" y="724"/>
                    <a:pt x="2215" y="719"/>
                  </a:cubicBezTo>
                  <a:cubicBezTo>
                    <a:pt x="2184" y="714"/>
                    <a:pt x="2174" y="699"/>
                    <a:pt x="2173" y="672"/>
                  </a:cubicBezTo>
                  <a:cubicBezTo>
                    <a:pt x="2172" y="645"/>
                    <a:pt x="2185" y="631"/>
                    <a:pt x="2147" y="623"/>
                  </a:cubicBezTo>
                  <a:cubicBezTo>
                    <a:pt x="2109" y="615"/>
                    <a:pt x="2044" y="601"/>
                    <a:pt x="2004" y="601"/>
                  </a:cubicBezTo>
                  <a:cubicBezTo>
                    <a:pt x="1964" y="601"/>
                    <a:pt x="1954" y="605"/>
                    <a:pt x="1965" y="578"/>
                  </a:cubicBezTo>
                  <a:cubicBezTo>
                    <a:pt x="1976" y="551"/>
                    <a:pt x="1984" y="565"/>
                    <a:pt x="1974" y="533"/>
                  </a:cubicBezTo>
                  <a:cubicBezTo>
                    <a:pt x="1964" y="501"/>
                    <a:pt x="1953" y="493"/>
                    <a:pt x="1966" y="467"/>
                  </a:cubicBezTo>
                  <a:cubicBezTo>
                    <a:pt x="1979" y="441"/>
                    <a:pt x="2059" y="327"/>
                    <a:pt x="2049" y="289"/>
                  </a:cubicBezTo>
                  <a:cubicBezTo>
                    <a:pt x="2039" y="251"/>
                    <a:pt x="2002" y="257"/>
                    <a:pt x="1995" y="229"/>
                  </a:cubicBezTo>
                  <a:cubicBezTo>
                    <a:pt x="1988" y="201"/>
                    <a:pt x="1980" y="201"/>
                    <a:pt x="1963" y="189"/>
                  </a:cubicBezTo>
                  <a:cubicBezTo>
                    <a:pt x="1946" y="177"/>
                    <a:pt x="1865" y="109"/>
                    <a:pt x="1819" y="111"/>
                  </a:cubicBezTo>
                  <a:cubicBezTo>
                    <a:pt x="1772" y="113"/>
                    <a:pt x="1709" y="81"/>
                    <a:pt x="1681" y="97"/>
                  </a:cubicBezTo>
                  <a:cubicBezTo>
                    <a:pt x="1653" y="112"/>
                    <a:pt x="1622" y="120"/>
                    <a:pt x="1610" y="92"/>
                  </a:cubicBezTo>
                  <a:cubicBezTo>
                    <a:pt x="1598" y="64"/>
                    <a:pt x="1585" y="40"/>
                    <a:pt x="1575" y="55"/>
                  </a:cubicBezTo>
                  <a:cubicBezTo>
                    <a:pt x="1565" y="70"/>
                    <a:pt x="1549" y="102"/>
                    <a:pt x="1539" y="65"/>
                  </a:cubicBezTo>
                  <a:cubicBezTo>
                    <a:pt x="1529" y="29"/>
                    <a:pt x="1485" y="0"/>
                    <a:pt x="1452" y="0"/>
                  </a:cubicBezTo>
                  <a:cubicBezTo>
                    <a:pt x="1419" y="0"/>
                    <a:pt x="1372" y="47"/>
                    <a:pt x="1364" y="77"/>
                  </a:cubicBezTo>
                  <a:cubicBezTo>
                    <a:pt x="1356" y="108"/>
                    <a:pt x="1382" y="120"/>
                    <a:pt x="1402" y="118"/>
                  </a:cubicBezTo>
                  <a:cubicBezTo>
                    <a:pt x="1422" y="116"/>
                    <a:pt x="1466" y="105"/>
                    <a:pt x="1468" y="135"/>
                  </a:cubicBezTo>
                  <a:cubicBezTo>
                    <a:pt x="1470" y="165"/>
                    <a:pt x="1402" y="177"/>
                    <a:pt x="1358" y="176"/>
                  </a:cubicBezTo>
                  <a:cubicBezTo>
                    <a:pt x="1314" y="175"/>
                    <a:pt x="1271" y="125"/>
                    <a:pt x="1230" y="149"/>
                  </a:cubicBezTo>
                  <a:cubicBezTo>
                    <a:pt x="1190" y="173"/>
                    <a:pt x="1123" y="200"/>
                    <a:pt x="1094" y="191"/>
                  </a:cubicBezTo>
                  <a:cubicBezTo>
                    <a:pt x="1065" y="182"/>
                    <a:pt x="1057" y="163"/>
                    <a:pt x="1033" y="176"/>
                  </a:cubicBezTo>
                  <a:cubicBezTo>
                    <a:pt x="1009" y="189"/>
                    <a:pt x="962" y="219"/>
                    <a:pt x="943" y="196"/>
                  </a:cubicBezTo>
                  <a:cubicBezTo>
                    <a:pt x="924" y="173"/>
                    <a:pt x="946" y="156"/>
                    <a:pt x="906" y="168"/>
                  </a:cubicBezTo>
                  <a:cubicBezTo>
                    <a:pt x="866" y="180"/>
                    <a:pt x="844" y="248"/>
                    <a:pt x="800" y="271"/>
                  </a:cubicBezTo>
                  <a:cubicBezTo>
                    <a:pt x="756" y="294"/>
                    <a:pt x="659" y="299"/>
                    <a:pt x="667" y="274"/>
                  </a:cubicBezTo>
                  <a:cubicBezTo>
                    <a:pt x="675" y="249"/>
                    <a:pt x="679" y="249"/>
                    <a:pt x="641" y="244"/>
                  </a:cubicBezTo>
                  <a:cubicBezTo>
                    <a:pt x="603" y="239"/>
                    <a:pt x="563" y="232"/>
                    <a:pt x="567" y="253"/>
                  </a:cubicBezTo>
                  <a:cubicBezTo>
                    <a:pt x="571" y="274"/>
                    <a:pt x="541" y="291"/>
                    <a:pt x="522" y="308"/>
                  </a:cubicBezTo>
                  <a:cubicBezTo>
                    <a:pt x="503" y="325"/>
                    <a:pt x="495" y="346"/>
                    <a:pt x="519" y="345"/>
                  </a:cubicBezTo>
                  <a:cubicBezTo>
                    <a:pt x="543" y="344"/>
                    <a:pt x="567" y="334"/>
                    <a:pt x="583" y="345"/>
                  </a:cubicBezTo>
                  <a:cubicBezTo>
                    <a:pt x="599" y="356"/>
                    <a:pt x="616" y="366"/>
                    <a:pt x="593" y="381"/>
                  </a:cubicBezTo>
                  <a:cubicBezTo>
                    <a:pt x="570" y="396"/>
                    <a:pt x="541" y="399"/>
                    <a:pt x="543" y="413"/>
                  </a:cubicBezTo>
                  <a:cubicBezTo>
                    <a:pt x="545" y="427"/>
                    <a:pt x="547" y="436"/>
                    <a:pt x="536" y="449"/>
                  </a:cubicBezTo>
                  <a:close/>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72" name="Freeform 5">
              <a:extLst>
                <a:ext uri="{FF2B5EF4-FFF2-40B4-BE49-F238E27FC236}">
                  <a16:creationId xmlns:a16="http://schemas.microsoft.com/office/drawing/2014/main" id="{7498A4CB-A584-44E0-86D1-48167870917E}"/>
                </a:ext>
              </a:extLst>
            </p:cNvPr>
            <p:cNvSpPr>
              <a:spLocks noEditPoints="1"/>
            </p:cNvSpPr>
            <p:nvPr/>
          </p:nvSpPr>
          <p:spPr bwMode="auto">
            <a:xfrm>
              <a:off x="3859608" y="2758379"/>
              <a:ext cx="239712" cy="239713"/>
            </a:xfrm>
            <a:custGeom>
              <a:avLst/>
              <a:gdLst>
                <a:gd name="T0" fmla="*/ 507 w 836"/>
                <a:gd name="T1" fmla="*/ 836 h 836"/>
                <a:gd name="T2" fmla="*/ 329 w 836"/>
                <a:gd name="T3" fmla="*/ 836 h 836"/>
                <a:gd name="T4" fmla="*/ 299 w 836"/>
                <a:gd name="T5" fmla="*/ 806 h 836"/>
                <a:gd name="T6" fmla="*/ 299 w 836"/>
                <a:gd name="T7" fmla="*/ 537 h 836"/>
                <a:gd name="T8" fmla="*/ 30 w 836"/>
                <a:gd name="T9" fmla="*/ 537 h 836"/>
                <a:gd name="T10" fmla="*/ 0 w 836"/>
                <a:gd name="T11" fmla="*/ 507 h 836"/>
                <a:gd name="T12" fmla="*/ 0 w 836"/>
                <a:gd name="T13" fmla="*/ 329 h 836"/>
                <a:gd name="T14" fmla="*/ 30 w 836"/>
                <a:gd name="T15" fmla="*/ 299 h 836"/>
                <a:gd name="T16" fmla="*/ 299 w 836"/>
                <a:gd name="T17" fmla="*/ 299 h 836"/>
                <a:gd name="T18" fmla="*/ 299 w 836"/>
                <a:gd name="T19" fmla="*/ 30 h 836"/>
                <a:gd name="T20" fmla="*/ 329 w 836"/>
                <a:gd name="T21" fmla="*/ 0 h 836"/>
                <a:gd name="T22" fmla="*/ 507 w 836"/>
                <a:gd name="T23" fmla="*/ 0 h 836"/>
                <a:gd name="T24" fmla="*/ 537 w 836"/>
                <a:gd name="T25" fmla="*/ 30 h 836"/>
                <a:gd name="T26" fmla="*/ 537 w 836"/>
                <a:gd name="T27" fmla="*/ 299 h 836"/>
                <a:gd name="T28" fmla="*/ 806 w 836"/>
                <a:gd name="T29" fmla="*/ 299 h 836"/>
                <a:gd name="T30" fmla="*/ 836 w 836"/>
                <a:gd name="T31" fmla="*/ 329 h 836"/>
                <a:gd name="T32" fmla="*/ 836 w 836"/>
                <a:gd name="T33" fmla="*/ 507 h 836"/>
                <a:gd name="T34" fmla="*/ 806 w 836"/>
                <a:gd name="T35" fmla="*/ 537 h 836"/>
                <a:gd name="T36" fmla="*/ 537 w 836"/>
                <a:gd name="T37" fmla="*/ 537 h 836"/>
                <a:gd name="T38" fmla="*/ 537 w 836"/>
                <a:gd name="T39" fmla="*/ 806 h 836"/>
                <a:gd name="T40" fmla="*/ 507 w 836"/>
                <a:gd name="T41" fmla="*/ 836 h 836"/>
                <a:gd name="T42" fmla="*/ 359 w 836"/>
                <a:gd name="T43" fmla="*/ 776 h 836"/>
                <a:gd name="T44" fmla="*/ 477 w 836"/>
                <a:gd name="T45" fmla="*/ 776 h 836"/>
                <a:gd name="T46" fmla="*/ 477 w 836"/>
                <a:gd name="T47" fmla="*/ 507 h 836"/>
                <a:gd name="T48" fmla="*/ 507 w 836"/>
                <a:gd name="T49" fmla="*/ 477 h 836"/>
                <a:gd name="T50" fmla="*/ 776 w 836"/>
                <a:gd name="T51" fmla="*/ 477 h 836"/>
                <a:gd name="T52" fmla="*/ 776 w 836"/>
                <a:gd name="T53" fmla="*/ 359 h 836"/>
                <a:gd name="T54" fmla="*/ 507 w 836"/>
                <a:gd name="T55" fmla="*/ 359 h 836"/>
                <a:gd name="T56" fmla="*/ 477 w 836"/>
                <a:gd name="T57" fmla="*/ 329 h 836"/>
                <a:gd name="T58" fmla="*/ 477 w 836"/>
                <a:gd name="T59" fmla="*/ 60 h 836"/>
                <a:gd name="T60" fmla="*/ 359 w 836"/>
                <a:gd name="T61" fmla="*/ 60 h 836"/>
                <a:gd name="T62" fmla="*/ 359 w 836"/>
                <a:gd name="T63" fmla="*/ 329 h 836"/>
                <a:gd name="T64" fmla="*/ 329 w 836"/>
                <a:gd name="T65" fmla="*/ 359 h 836"/>
                <a:gd name="T66" fmla="*/ 60 w 836"/>
                <a:gd name="T67" fmla="*/ 359 h 836"/>
                <a:gd name="T68" fmla="*/ 60 w 836"/>
                <a:gd name="T69" fmla="*/ 477 h 836"/>
                <a:gd name="T70" fmla="*/ 329 w 836"/>
                <a:gd name="T71" fmla="*/ 477 h 836"/>
                <a:gd name="T72" fmla="*/ 359 w 836"/>
                <a:gd name="T73" fmla="*/ 507 h 836"/>
                <a:gd name="T74" fmla="*/ 359 w 836"/>
                <a:gd name="T75" fmla="*/ 776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6" h="836">
                  <a:moveTo>
                    <a:pt x="507" y="836"/>
                  </a:moveTo>
                  <a:cubicBezTo>
                    <a:pt x="329" y="836"/>
                    <a:pt x="329" y="836"/>
                    <a:pt x="329" y="836"/>
                  </a:cubicBezTo>
                  <a:cubicBezTo>
                    <a:pt x="312" y="836"/>
                    <a:pt x="299" y="823"/>
                    <a:pt x="299" y="806"/>
                  </a:cubicBezTo>
                  <a:cubicBezTo>
                    <a:pt x="299" y="537"/>
                    <a:pt x="299" y="537"/>
                    <a:pt x="299" y="537"/>
                  </a:cubicBezTo>
                  <a:cubicBezTo>
                    <a:pt x="30" y="537"/>
                    <a:pt x="30" y="537"/>
                    <a:pt x="30" y="537"/>
                  </a:cubicBezTo>
                  <a:cubicBezTo>
                    <a:pt x="13" y="537"/>
                    <a:pt x="0" y="524"/>
                    <a:pt x="0" y="507"/>
                  </a:cubicBezTo>
                  <a:cubicBezTo>
                    <a:pt x="0" y="329"/>
                    <a:pt x="0" y="329"/>
                    <a:pt x="0" y="329"/>
                  </a:cubicBezTo>
                  <a:cubicBezTo>
                    <a:pt x="0" y="312"/>
                    <a:pt x="13" y="299"/>
                    <a:pt x="30" y="299"/>
                  </a:cubicBezTo>
                  <a:cubicBezTo>
                    <a:pt x="299" y="299"/>
                    <a:pt x="299" y="299"/>
                    <a:pt x="299" y="299"/>
                  </a:cubicBezTo>
                  <a:cubicBezTo>
                    <a:pt x="299" y="30"/>
                    <a:pt x="299" y="30"/>
                    <a:pt x="299" y="30"/>
                  </a:cubicBezTo>
                  <a:cubicBezTo>
                    <a:pt x="299" y="13"/>
                    <a:pt x="312" y="0"/>
                    <a:pt x="329" y="0"/>
                  </a:cubicBezTo>
                  <a:cubicBezTo>
                    <a:pt x="507" y="0"/>
                    <a:pt x="507" y="0"/>
                    <a:pt x="507" y="0"/>
                  </a:cubicBezTo>
                  <a:cubicBezTo>
                    <a:pt x="524" y="0"/>
                    <a:pt x="537" y="13"/>
                    <a:pt x="537" y="30"/>
                  </a:cubicBezTo>
                  <a:cubicBezTo>
                    <a:pt x="537" y="299"/>
                    <a:pt x="537" y="299"/>
                    <a:pt x="537" y="299"/>
                  </a:cubicBezTo>
                  <a:cubicBezTo>
                    <a:pt x="806" y="299"/>
                    <a:pt x="806" y="299"/>
                    <a:pt x="806" y="299"/>
                  </a:cubicBezTo>
                  <a:cubicBezTo>
                    <a:pt x="823" y="299"/>
                    <a:pt x="836" y="312"/>
                    <a:pt x="836" y="329"/>
                  </a:cubicBezTo>
                  <a:cubicBezTo>
                    <a:pt x="836" y="507"/>
                    <a:pt x="836" y="507"/>
                    <a:pt x="836" y="507"/>
                  </a:cubicBezTo>
                  <a:cubicBezTo>
                    <a:pt x="836" y="524"/>
                    <a:pt x="823" y="537"/>
                    <a:pt x="806" y="537"/>
                  </a:cubicBezTo>
                  <a:cubicBezTo>
                    <a:pt x="537" y="537"/>
                    <a:pt x="537" y="537"/>
                    <a:pt x="537" y="537"/>
                  </a:cubicBezTo>
                  <a:cubicBezTo>
                    <a:pt x="537" y="806"/>
                    <a:pt x="537" y="806"/>
                    <a:pt x="537" y="806"/>
                  </a:cubicBezTo>
                  <a:cubicBezTo>
                    <a:pt x="537" y="823"/>
                    <a:pt x="524" y="836"/>
                    <a:pt x="507" y="836"/>
                  </a:cubicBezTo>
                  <a:close/>
                  <a:moveTo>
                    <a:pt x="359" y="776"/>
                  </a:moveTo>
                  <a:cubicBezTo>
                    <a:pt x="477" y="776"/>
                    <a:pt x="477" y="776"/>
                    <a:pt x="477" y="776"/>
                  </a:cubicBezTo>
                  <a:cubicBezTo>
                    <a:pt x="477" y="507"/>
                    <a:pt x="477" y="507"/>
                    <a:pt x="477" y="507"/>
                  </a:cubicBezTo>
                  <a:cubicBezTo>
                    <a:pt x="477" y="491"/>
                    <a:pt x="491" y="477"/>
                    <a:pt x="507" y="477"/>
                  </a:cubicBezTo>
                  <a:cubicBezTo>
                    <a:pt x="776" y="477"/>
                    <a:pt x="776" y="477"/>
                    <a:pt x="776" y="477"/>
                  </a:cubicBezTo>
                  <a:cubicBezTo>
                    <a:pt x="776" y="359"/>
                    <a:pt x="776" y="359"/>
                    <a:pt x="776" y="359"/>
                  </a:cubicBezTo>
                  <a:cubicBezTo>
                    <a:pt x="507" y="359"/>
                    <a:pt x="507" y="359"/>
                    <a:pt x="507" y="359"/>
                  </a:cubicBezTo>
                  <a:cubicBezTo>
                    <a:pt x="491" y="359"/>
                    <a:pt x="477" y="345"/>
                    <a:pt x="477" y="329"/>
                  </a:cubicBezTo>
                  <a:cubicBezTo>
                    <a:pt x="477" y="60"/>
                    <a:pt x="477" y="60"/>
                    <a:pt x="477" y="60"/>
                  </a:cubicBezTo>
                  <a:cubicBezTo>
                    <a:pt x="359" y="60"/>
                    <a:pt x="359" y="60"/>
                    <a:pt x="359" y="60"/>
                  </a:cubicBezTo>
                  <a:cubicBezTo>
                    <a:pt x="359" y="329"/>
                    <a:pt x="359" y="329"/>
                    <a:pt x="359" y="329"/>
                  </a:cubicBezTo>
                  <a:cubicBezTo>
                    <a:pt x="359" y="345"/>
                    <a:pt x="345" y="359"/>
                    <a:pt x="329" y="359"/>
                  </a:cubicBezTo>
                  <a:cubicBezTo>
                    <a:pt x="60" y="359"/>
                    <a:pt x="60" y="359"/>
                    <a:pt x="60" y="359"/>
                  </a:cubicBezTo>
                  <a:cubicBezTo>
                    <a:pt x="60" y="477"/>
                    <a:pt x="60" y="477"/>
                    <a:pt x="60" y="477"/>
                  </a:cubicBezTo>
                  <a:cubicBezTo>
                    <a:pt x="329" y="477"/>
                    <a:pt x="329" y="477"/>
                    <a:pt x="329" y="477"/>
                  </a:cubicBezTo>
                  <a:cubicBezTo>
                    <a:pt x="345" y="477"/>
                    <a:pt x="359" y="491"/>
                    <a:pt x="359" y="507"/>
                  </a:cubicBezTo>
                  <a:lnTo>
                    <a:pt x="359" y="77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9" name="Gruppieren 8">
            <a:extLst>
              <a:ext uri="{FF2B5EF4-FFF2-40B4-BE49-F238E27FC236}">
                <a16:creationId xmlns:a16="http://schemas.microsoft.com/office/drawing/2014/main" id="{ACC26B66-038A-4A4C-B051-1AB89371D1CB}"/>
              </a:ext>
            </a:extLst>
          </p:cNvPr>
          <p:cNvGrpSpPr/>
          <p:nvPr/>
        </p:nvGrpSpPr>
        <p:grpSpPr>
          <a:xfrm>
            <a:off x="8616280" y="4291581"/>
            <a:ext cx="602507" cy="602507"/>
            <a:chOff x="8616280" y="4291581"/>
            <a:chExt cx="602507" cy="602507"/>
          </a:xfrm>
        </p:grpSpPr>
        <p:sp>
          <p:nvSpPr>
            <p:cNvPr id="73" name="Google Shape;96;p13">
              <a:extLst>
                <a:ext uri="{FF2B5EF4-FFF2-40B4-BE49-F238E27FC236}">
                  <a16:creationId xmlns:a16="http://schemas.microsoft.com/office/drawing/2014/main" id="{20A1F41C-D541-4DF5-BB48-10A9158367CC}"/>
                </a:ext>
              </a:extLst>
            </p:cNvPr>
            <p:cNvSpPr/>
            <p:nvPr/>
          </p:nvSpPr>
          <p:spPr>
            <a:xfrm>
              <a:off x="8616280" y="4291581"/>
              <a:ext cx="602507" cy="602507"/>
            </a:xfrm>
            <a:custGeom>
              <a:avLst/>
              <a:gdLst/>
              <a:ahLst/>
              <a:cxnLst/>
              <a:rect l="l" t="t" r="r" b="b"/>
              <a:pathLst>
                <a:path w="312180" h="312180" extrusionOk="0">
                  <a:moveTo>
                    <a:pt x="177255" y="60320"/>
                  </a:moveTo>
                  <a:cubicBezTo>
                    <a:pt x="183075" y="55028"/>
                    <a:pt x="186250" y="47621"/>
                    <a:pt x="186250" y="39684"/>
                  </a:cubicBezTo>
                  <a:lnTo>
                    <a:pt x="186250" y="28572"/>
                  </a:lnTo>
                  <a:cubicBezTo>
                    <a:pt x="186250" y="12699"/>
                    <a:pt x="173551" y="0"/>
                    <a:pt x="157677" y="0"/>
                  </a:cubicBezTo>
                  <a:cubicBezTo>
                    <a:pt x="141804" y="0"/>
                    <a:pt x="129105" y="12699"/>
                    <a:pt x="129105" y="28572"/>
                  </a:cubicBezTo>
                  <a:lnTo>
                    <a:pt x="129105" y="39684"/>
                  </a:lnTo>
                  <a:cubicBezTo>
                    <a:pt x="129105" y="47621"/>
                    <a:pt x="132809" y="55028"/>
                    <a:pt x="138100" y="60320"/>
                  </a:cubicBezTo>
                  <a:cubicBezTo>
                    <a:pt x="125930" y="67198"/>
                    <a:pt x="117993" y="79897"/>
                    <a:pt x="117993" y="94183"/>
                  </a:cubicBezTo>
                  <a:lnTo>
                    <a:pt x="117993" y="126989"/>
                  </a:lnTo>
                  <a:cubicBezTo>
                    <a:pt x="117993" y="130692"/>
                    <a:pt x="120639" y="133338"/>
                    <a:pt x="124343" y="133338"/>
                  </a:cubicBezTo>
                  <a:lnTo>
                    <a:pt x="189954" y="133338"/>
                  </a:lnTo>
                  <a:cubicBezTo>
                    <a:pt x="193657" y="133338"/>
                    <a:pt x="196303" y="130692"/>
                    <a:pt x="196303" y="126989"/>
                  </a:cubicBezTo>
                  <a:lnTo>
                    <a:pt x="196303" y="94183"/>
                  </a:lnTo>
                  <a:cubicBezTo>
                    <a:pt x="197361" y="79897"/>
                    <a:pt x="188896" y="67198"/>
                    <a:pt x="177255" y="60320"/>
                  </a:cubicBezTo>
                  <a:close/>
                  <a:moveTo>
                    <a:pt x="142333" y="39684"/>
                  </a:moveTo>
                  <a:lnTo>
                    <a:pt x="142333" y="28572"/>
                  </a:lnTo>
                  <a:cubicBezTo>
                    <a:pt x="142333" y="20107"/>
                    <a:pt x="149212" y="13228"/>
                    <a:pt x="157677" y="13228"/>
                  </a:cubicBezTo>
                  <a:cubicBezTo>
                    <a:pt x="166143" y="13228"/>
                    <a:pt x="173022" y="20107"/>
                    <a:pt x="173022" y="28572"/>
                  </a:cubicBezTo>
                  <a:lnTo>
                    <a:pt x="173022" y="39684"/>
                  </a:lnTo>
                  <a:cubicBezTo>
                    <a:pt x="173022" y="48150"/>
                    <a:pt x="166143" y="55028"/>
                    <a:pt x="157677" y="55028"/>
                  </a:cubicBezTo>
                  <a:cubicBezTo>
                    <a:pt x="149212" y="55028"/>
                    <a:pt x="142333" y="48150"/>
                    <a:pt x="142333" y="39684"/>
                  </a:cubicBezTo>
                  <a:close/>
                  <a:moveTo>
                    <a:pt x="184133" y="120639"/>
                  </a:moveTo>
                  <a:lnTo>
                    <a:pt x="131221" y="120639"/>
                  </a:lnTo>
                  <a:lnTo>
                    <a:pt x="131221" y="94183"/>
                  </a:lnTo>
                  <a:cubicBezTo>
                    <a:pt x="131221" y="79368"/>
                    <a:pt x="142862" y="67727"/>
                    <a:pt x="157677" y="67727"/>
                  </a:cubicBezTo>
                  <a:cubicBezTo>
                    <a:pt x="172493" y="67727"/>
                    <a:pt x="184133" y="79368"/>
                    <a:pt x="184133" y="94183"/>
                  </a:cubicBezTo>
                  <a:lnTo>
                    <a:pt x="184133" y="120639"/>
                  </a:lnTo>
                  <a:close/>
                  <a:moveTo>
                    <a:pt x="295248" y="241278"/>
                  </a:moveTo>
                  <a:cubicBezTo>
                    <a:pt x="301069" y="235987"/>
                    <a:pt x="304243" y="228579"/>
                    <a:pt x="304243" y="220643"/>
                  </a:cubicBezTo>
                  <a:lnTo>
                    <a:pt x="304243" y="209531"/>
                  </a:lnTo>
                  <a:cubicBezTo>
                    <a:pt x="304243" y="193658"/>
                    <a:pt x="291544" y="180959"/>
                    <a:pt x="275671" y="180959"/>
                  </a:cubicBezTo>
                  <a:cubicBezTo>
                    <a:pt x="259797" y="180959"/>
                    <a:pt x="247099" y="193658"/>
                    <a:pt x="247099" y="209531"/>
                  </a:cubicBezTo>
                  <a:lnTo>
                    <a:pt x="247099" y="220643"/>
                  </a:lnTo>
                  <a:cubicBezTo>
                    <a:pt x="247099" y="228579"/>
                    <a:pt x="250802" y="235987"/>
                    <a:pt x="256093" y="241278"/>
                  </a:cubicBezTo>
                  <a:cubicBezTo>
                    <a:pt x="243924" y="248157"/>
                    <a:pt x="235987" y="260856"/>
                    <a:pt x="235987" y="275142"/>
                  </a:cubicBezTo>
                  <a:lnTo>
                    <a:pt x="235987" y="307947"/>
                  </a:lnTo>
                  <a:cubicBezTo>
                    <a:pt x="235987" y="311651"/>
                    <a:pt x="238633" y="314297"/>
                    <a:pt x="242336" y="314297"/>
                  </a:cubicBezTo>
                  <a:lnTo>
                    <a:pt x="307947" y="314297"/>
                  </a:lnTo>
                  <a:cubicBezTo>
                    <a:pt x="311651" y="314297"/>
                    <a:pt x="314297" y="311651"/>
                    <a:pt x="314297" y="307947"/>
                  </a:cubicBezTo>
                  <a:lnTo>
                    <a:pt x="314297" y="275142"/>
                  </a:lnTo>
                  <a:cubicBezTo>
                    <a:pt x="314826" y="260856"/>
                    <a:pt x="306889" y="248157"/>
                    <a:pt x="295248" y="241278"/>
                  </a:cubicBezTo>
                  <a:close/>
                  <a:moveTo>
                    <a:pt x="260327" y="220643"/>
                  </a:moveTo>
                  <a:lnTo>
                    <a:pt x="260327" y="209531"/>
                  </a:lnTo>
                  <a:cubicBezTo>
                    <a:pt x="260327" y="201065"/>
                    <a:pt x="267205" y="194187"/>
                    <a:pt x="275671" y="194187"/>
                  </a:cubicBezTo>
                  <a:cubicBezTo>
                    <a:pt x="284137" y="194187"/>
                    <a:pt x="291015" y="201065"/>
                    <a:pt x="291015" y="209531"/>
                  </a:cubicBezTo>
                  <a:lnTo>
                    <a:pt x="291015" y="220643"/>
                  </a:lnTo>
                  <a:cubicBezTo>
                    <a:pt x="291015" y="229109"/>
                    <a:pt x="284137" y="235987"/>
                    <a:pt x="275671" y="235987"/>
                  </a:cubicBezTo>
                  <a:cubicBezTo>
                    <a:pt x="267205" y="235987"/>
                    <a:pt x="260327" y="229109"/>
                    <a:pt x="260327" y="220643"/>
                  </a:cubicBezTo>
                  <a:close/>
                  <a:moveTo>
                    <a:pt x="302127" y="301598"/>
                  </a:moveTo>
                  <a:lnTo>
                    <a:pt x="249215" y="301598"/>
                  </a:lnTo>
                  <a:lnTo>
                    <a:pt x="249215" y="275142"/>
                  </a:lnTo>
                  <a:cubicBezTo>
                    <a:pt x="249215" y="260326"/>
                    <a:pt x="260856" y="248686"/>
                    <a:pt x="275671" y="248686"/>
                  </a:cubicBezTo>
                  <a:cubicBezTo>
                    <a:pt x="290486" y="248686"/>
                    <a:pt x="302127" y="260326"/>
                    <a:pt x="302127" y="275142"/>
                  </a:cubicBezTo>
                  <a:lnTo>
                    <a:pt x="302127" y="301598"/>
                  </a:lnTo>
                  <a:close/>
                  <a:moveTo>
                    <a:pt x="59261" y="241278"/>
                  </a:moveTo>
                  <a:cubicBezTo>
                    <a:pt x="65082" y="235987"/>
                    <a:pt x="68256" y="228579"/>
                    <a:pt x="68256" y="220643"/>
                  </a:cubicBezTo>
                  <a:lnTo>
                    <a:pt x="68256" y="209531"/>
                  </a:lnTo>
                  <a:cubicBezTo>
                    <a:pt x="68256" y="193658"/>
                    <a:pt x="55557" y="180959"/>
                    <a:pt x="39684" y="180959"/>
                  </a:cubicBezTo>
                  <a:cubicBezTo>
                    <a:pt x="23810" y="180959"/>
                    <a:pt x="11111" y="193658"/>
                    <a:pt x="11111" y="209531"/>
                  </a:cubicBezTo>
                  <a:lnTo>
                    <a:pt x="11111" y="220643"/>
                  </a:lnTo>
                  <a:cubicBezTo>
                    <a:pt x="11111" y="228579"/>
                    <a:pt x="14815" y="235987"/>
                    <a:pt x="20106" y="241278"/>
                  </a:cubicBezTo>
                  <a:cubicBezTo>
                    <a:pt x="7937" y="248157"/>
                    <a:pt x="0" y="260856"/>
                    <a:pt x="0" y="275142"/>
                  </a:cubicBezTo>
                  <a:lnTo>
                    <a:pt x="0" y="307947"/>
                  </a:lnTo>
                  <a:cubicBezTo>
                    <a:pt x="0" y="311651"/>
                    <a:pt x="2646" y="314297"/>
                    <a:pt x="6349" y="314297"/>
                  </a:cubicBezTo>
                  <a:lnTo>
                    <a:pt x="73018" y="314297"/>
                  </a:lnTo>
                  <a:cubicBezTo>
                    <a:pt x="76722" y="314297"/>
                    <a:pt x="79368" y="311651"/>
                    <a:pt x="79368" y="307947"/>
                  </a:cubicBezTo>
                  <a:lnTo>
                    <a:pt x="79368" y="275142"/>
                  </a:lnTo>
                  <a:cubicBezTo>
                    <a:pt x="79368" y="260856"/>
                    <a:pt x="70902" y="248157"/>
                    <a:pt x="59261" y="241278"/>
                  </a:cubicBezTo>
                  <a:close/>
                  <a:moveTo>
                    <a:pt x="24339" y="220643"/>
                  </a:moveTo>
                  <a:lnTo>
                    <a:pt x="24339" y="209531"/>
                  </a:lnTo>
                  <a:cubicBezTo>
                    <a:pt x="24339" y="201065"/>
                    <a:pt x="31218" y="194187"/>
                    <a:pt x="39684" y="194187"/>
                  </a:cubicBezTo>
                  <a:cubicBezTo>
                    <a:pt x="48150" y="194187"/>
                    <a:pt x="55028" y="201065"/>
                    <a:pt x="55028" y="209531"/>
                  </a:cubicBezTo>
                  <a:lnTo>
                    <a:pt x="55028" y="220643"/>
                  </a:lnTo>
                  <a:cubicBezTo>
                    <a:pt x="55028" y="229109"/>
                    <a:pt x="48150" y="235987"/>
                    <a:pt x="39684" y="235987"/>
                  </a:cubicBezTo>
                  <a:cubicBezTo>
                    <a:pt x="31218" y="235987"/>
                    <a:pt x="24339" y="229109"/>
                    <a:pt x="24339" y="220643"/>
                  </a:cubicBezTo>
                  <a:close/>
                  <a:moveTo>
                    <a:pt x="66140" y="301598"/>
                  </a:moveTo>
                  <a:lnTo>
                    <a:pt x="13228" y="301598"/>
                  </a:lnTo>
                  <a:lnTo>
                    <a:pt x="13228" y="275142"/>
                  </a:lnTo>
                  <a:cubicBezTo>
                    <a:pt x="13228" y="260326"/>
                    <a:pt x="24869" y="248686"/>
                    <a:pt x="39684" y="248686"/>
                  </a:cubicBezTo>
                  <a:cubicBezTo>
                    <a:pt x="54499" y="248686"/>
                    <a:pt x="66140" y="260326"/>
                    <a:pt x="66140" y="275142"/>
                  </a:cubicBezTo>
                  <a:lnTo>
                    <a:pt x="66140" y="301598"/>
                  </a:lnTo>
                  <a:close/>
                  <a:moveTo>
                    <a:pt x="104237" y="96829"/>
                  </a:moveTo>
                  <a:cubicBezTo>
                    <a:pt x="104237" y="100533"/>
                    <a:pt x="101591" y="103178"/>
                    <a:pt x="97887" y="103178"/>
                  </a:cubicBezTo>
                  <a:lnTo>
                    <a:pt x="43917" y="103178"/>
                  </a:lnTo>
                  <a:lnTo>
                    <a:pt x="43917" y="157148"/>
                  </a:lnTo>
                  <a:cubicBezTo>
                    <a:pt x="43917" y="160852"/>
                    <a:pt x="41271" y="163498"/>
                    <a:pt x="37567" y="163498"/>
                  </a:cubicBezTo>
                  <a:cubicBezTo>
                    <a:pt x="33863" y="163498"/>
                    <a:pt x="31218" y="160852"/>
                    <a:pt x="31218" y="157148"/>
                  </a:cubicBezTo>
                  <a:lnTo>
                    <a:pt x="31218" y="96829"/>
                  </a:lnTo>
                  <a:cubicBezTo>
                    <a:pt x="31218" y="93125"/>
                    <a:pt x="33863" y="90479"/>
                    <a:pt x="37567" y="90479"/>
                  </a:cubicBezTo>
                  <a:lnTo>
                    <a:pt x="97887" y="90479"/>
                  </a:lnTo>
                  <a:cubicBezTo>
                    <a:pt x="101062" y="90479"/>
                    <a:pt x="104237" y="93654"/>
                    <a:pt x="104237" y="96829"/>
                  </a:cubicBezTo>
                  <a:close/>
                  <a:moveTo>
                    <a:pt x="271967" y="103707"/>
                  </a:moveTo>
                  <a:lnTo>
                    <a:pt x="217997" y="103707"/>
                  </a:lnTo>
                  <a:cubicBezTo>
                    <a:pt x="214293" y="103707"/>
                    <a:pt x="211648" y="101062"/>
                    <a:pt x="211648" y="97358"/>
                  </a:cubicBezTo>
                  <a:cubicBezTo>
                    <a:pt x="211648" y="93654"/>
                    <a:pt x="214293" y="91008"/>
                    <a:pt x="217997" y="91008"/>
                  </a:cubicBezTo>
                  <a:lnTo>
                    <a:pt x="278316" y="91008"/>
                  </a:lnTo>
                  <a:cubicBezTo>
                    <a:pt x="279904" y="91008"/>
                    <a:pt x="281491" y="91538"/>
                    <a:pt x="283079" y="93125"/>
                  </a:cubicBezTo>
                  <a:cubicBezTo>
                    <a:pt x="284137" y="94183"/>
                    <a:pt x="285195" y="95771"/>
                    <a:pt x="285195" y="97887"/>
                  </a:cubicBezTo>
                  <a:lnTo>
                    <a:pt x="285195" y="158207"/>
                  </a:lnTo>
                  <a:cubicBezTo>
                    <a:pt x="285195" y="161910"/>
                    <a:pt x="282549" y="164556"/>
                    <a:pt x="278846" y="164556"/>
                  </a:cubicBezTo>
                  <a:cubicBezTo>
                    <a:pt x="275142" y="164556"/>
                    <a:pt x="272496" y="161910"/>
                    <a:pt x="272496" y="158207"/>
                  </a:cubicBezTo>
                  <a:lnTo>
                    <a:pt x="272496" y="103707"/>
                  </a:lnTo>
                  <a:close/>
                </a:path>
              </a:pathLst>
            </a:cu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chemeClr val="dk1"/>
                </a:solidFill>
                <a:latin typeface="Calibri"/>
                <a:ea typeface="Calibri"/>
                <a:cs typeface="Calibri"/>
                <a:sym typeface="Calibri"/>
              </a:endParaRPr>
            </a:p>
          </p:txBody>
        </p:sp>
        <p:cxnSp>
          <p:nvCxnSpPr>
            <p:cNvPr id="7" name="Gerader Verbinder 6">
              <a:extLst>
                <a:ext uri="{FF2B5EF4-FFF2-40B4-BE49-F238E27FC236}">
                  <a16:creationId xmlns:a16="http://schemas.microsoft.com/office/drawing/2014/main" id="{61F45135-924C-40E5-A49C-4ACE69F8A4A2}"/>
                </a:ext>
              </a:extLst>
            </p:cNvPr>
            <p:cNvCxnSpPr>
              <a:cxnSpLocks/>
            </p:cNvCxnSpPr>
            <p:nvPr/>
          </p:nvCxnSpPr>
          <p:spPr>
            <a:xfrm>
              <a:off x="8838678" y="4837188"/>
              <a:ext cx="137642" cy="0"/>
            </a:xfrm>
            <a:prstGeom prst="line">
              <a:avLst/>
            </a:prstGeom>
            <a:ln w="2286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Titel 1">
            <a:extLst>
              <a:ext uri="{FF2B5EF4-FFF2-40B4-BE49-F238E27FC236}">
                <a16:creationId xmlns:a16="http://schemas.microsoft.com/office/drawing/2014/main" id="{CE39C8ED-42E3-441A-B0E8-299738502F31}"/>
              </a:ext>
            </a:extLst>
          </p:cNvPr>
          <p:cNvSpPr>
            <a:spLocks noGrp="1"/>
          </p:cNvSpPr>
          <p:nvPr>
            <p:ph type="title"/>
          </p:nvPr>
        </p:nvSpPr>
        <p:spPr>
          <a:xfrm>
            <a:off x="469234" y="489005"/>
            <a:ext cx="11161240" cy="1008112"/>
          </a:xfrm>
        </p:spPr>
        <p:txBody>
          <a:bodyPr vert="horz"/>
          <a:lstStyle/>
          <a:p>
            <a:r>
              <a:rPr lang="de-CH"/>
              <a:t>WIR-Währung</a:t>
            </a:r>
            <a:br>
              <a:rPr lang="de-CH"/>
            </a:br>
            <a:r>
              <a:rPr lang="de-CH" sz="2000" b="0">
                <a:latin typeface="+mn-lt"/>
              </a:rPr>
              <a:t>Seit 1934 Erfolg für die KMU in der Schweiz</a:t>
            </a:r>
            <a:endParaRPr lang="de-CH" b="0"/>
          </a:p>
        </p:txBody>
      </p:sp>
    </p:spTree>
    <p:extLst>
      <p:ext uri="{BB962C8B-B14F-4D97-AF65-F5344CB8AC3E}">
        <p14:creationId xmlns:p14="http://schemas.microsoft.com/office/powerpoint/2010/main" val="3565536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5" name="Gerade Verbindung 126">
            <a:extLst>
              <a:ext uri="{FF2B5EF4-FFF2-40B4-BE49-F238E27FC236}">
                <a16:creationId xmlns:a16="http://schemas.microsoft.com/office/drawing/2014/main" id="{3C6CA4F6-EA08-4CC8-8BB5-4E56A525FC66}"/>
              </a:ext>
            </a:extLst>
          </p:cNvPr>
          <p:cNvCxnSpPr>
            <a:cxnSpLocks/>
          </p:cNvCxnSpPr>
          <p:nvPr/>
        </p:nvCxnSpPr>
        <p:spPr>
          <a:xfrm flipV="1">
            <a:off x="839416" y="5012595"/>
            <a:ext cx="5880654" cy="581"/>
          </a:xfrm>
          <a:prstGeom prst="line">
            <a:avLst/>
          </a:prstGeom>
          <a:ln w="50800">
            <a:solidFill>
              <a:srgbClr val="62889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0" name="Rechteck 69">
            <a:extLst>
              <a:ext uri="{FF2B5EF4-FFF2-40B4-BE49-F238E27FC236}">
                <a16:creationId xmlns:a16="http://schemas.microsoft.com/office/drawing/2014/main" id="{B0773B14-EBE0-4D16-9711-16ABAECB9491}"/>
              </a:ext>
            </a:extLst>
          </p:cNvPr>
          <p:cNvSpPr/>
          <p:nvPr/>
        </p:nvSpPr>
        <p:spPr bwMode="auto">
          <a:xfrm>
            <a:off x="4178733" y="5124700"/>
            <a:ext cx="2565339" cy="307776"/>
          </a:xfrm>
          <a:prstGeom prst="rect">
            <a:avLst/>
          </a:prstGeom>
          <a:solidFill>
            <a:srgbClr val="62889D"/>
          </a:solidFill>
          <a:ln w="25400" cap="flat" cmpd="sng" algn="ctr">
            <a:noFill/>
            <a:prstDash val="solid"/>
            <a:miter lim="0"/>
            <a:headEnd type="none" w="med" len="med"/>
            <a:tailEnd type="none" w="med" len="med"/>
          </a:ln>
          <a:effectLst/>
        </p:spPr>
        <p:txBody>
          <a:bodyPr vert="horz" wrap="square" lIns="25400" tIns="25400" rIns="25400" bIns="25400" numCol="1" rtlCol="0" anchor="ctr" anchorCtr="0" compatLnSpc="1">
            <a:prstTxWarp prst="textNoShape">
              <a:avLst/>
            </a:prstTxWarp>
          </a:bodyPr>
          <a:lstStyle/>
          <a:p>
            <a:pPr marL="114300" defTabSz="412750" fontAlgn="base" hangingPunct="0">
              <a:spcBef>
                <a:spcPct val="0"/>
              </a:spcBef>
              <a:spcAft>
                <a:spcPct val="0"/>
              </a:spcAft>
            </a:pPr>
            <a:r>
              <a:rPr lang="de-CH">
                <a:solidFill>
                  <a:schemeClr val="bg1"/>
                </a:solidFill>
                <a:latin typeface="+mj-lt"/>
                <a:ea typeface="ＭＳ Ｐゴシック" charset="0"/>
                <a:cs typeface="Helvetica Light" charset="0"/>
                <a:sym typeface="Helvetica Light" charset="0"/>
              </a:rPr>
              <a:t>Umsatz-Push</a:t>
            </a:r>
          </a:p>
        </p:txBody>
      </p:sp>
      <p:sp>
        <p:nvSpPr>
          <p:cNvPr id="71" name="Rechteck 70">
            <a:extLst>
              <a:ext uri="{FF2B5EF4-FFF2-40B4-BE49-F238E27FC236}">
                <a16:creationId xmlns:a16="http://schemas.microsoft.com/office/drawing/2014/main" id="{43F37A1F-AB7E-4D64-B2F1-1AFB5BDFD0F9}"/>
              </a:ext>
            </a:extLst>
          </p:cNvPr>
          <p:cNvSpPr/>
          <p:nvPr/>
        </p:nvSpPr>
        <p:spPr bwMode="auto">
          <a:xfrm>
            <a:off x="839416" y="5119958"/>
            <a:ext cx="2520280" cy="307776"/>
          </a:xfrm>
          <a:prstGeom prst="rect">
            <a:avLst/>
          </a:prstGeom>
          <a:solidFill>
            <a:srgbClr val="62889D"/>
          </a:solidFill>
          <a:ln w="25400" cap="flat" cmpd="sng" algn="ctr">
            <a:noFill/>
            <a:prstDash val="solid"/>
            <a:miter lim="0"/>
            <a:headEnd type="none" w="med" len="med"/>
            <a:tailEnd type="none" w="med" len="med"/>
          </a:ln>
          <a:effectLst/>
        </p:spPr>
        <p:txBody>
          <a:bodyPr vert="horz" wrap="square" lIns="25400" tIns="25400" rIns="25400" bIns="25400" numCol="1" rtlCol="0" anchor="ctr" anchorCtr="0" compatLnSpc="1">
            <a:prstTxWarp prst="textNoShape">
              <a:avLst/>
            </a:prstTxWarp>
          </a:bodyPr>
          <a:lstStyle/>
          <a:p>
            <a:pPr marL="114300" defTabSz="412750" fontAlgn="base" hangingPunct="0">
              <a:spcBef>
                <a:spcPct val="0"/>
              </a:spcBef>
              <a:spcAft>
                <a:spcPct val="0"/>
              </a:spcAft>
            </a:pPr>
            <a:r>
              <a:rPr lang="de-CH">
                <a:solidFill>
                  <a:schemeClr val="bg1"/>
                </a:solidFill>
                <a:latin typeface="+mj-lt"/>
                <a:ea typeface="ＭＳ Ｐゴシック" charset="0"/>
                <a:cs typeface="Helvetica Light" charset="0"/>
                <a:sym typeface="Helvetica Light" charset="0"/>
              </a:rPr>
              <a:t>Saisonale Auslastung</a:t>
            </a:r>
          </a:p>
        </p:txBody>
      </p:sp>
      <p:grpSp>
        <p:nvGrpSpPr>
          <p:cNvPr id="72" name="Gruppieren 71">
            <a:extLst>
              <a:ext uri="{FF2B5EF4-FFF2-40B4-BE49-F238E27FC236}">
                <a16:creationId xmlns:a16="http://schemas.microsoft.com/office/drawing/2014/main" id="{13AA9F2D-8B82-4175-B5B5-A5B26FC9FF80}"/>
              </a:ext>
            </a:extLst>
          </p:cNvPr>
          <p:cNvGrpSpPr/>
          <p:nvPr/>
        </p:nvGrpSpPr>
        <p:grpSpPr>
          <a:xfrm>
            <a:off x="623392" y="764704"/>
            <a:ext cx="6199978" cy="4176464"/>
            <a:chOff x="2697994" y="2321496"/>
            <a:chExt cx="12399955" cy="8352928"/>
          </a:xfrm>
        </p:grpSpPr>
        <p:graphicFrame>
          <p:nvGraphicFramePr>
            <p:cNvPr id="73" name="Diagramm 72">
              <a:extLst>
                <a:ext uri="{FF2B5EF4-FFF2-40B4-BE49-F238E27FC236}">
                  <a16:creationId xmlns:a16="http://schemas.microsoft.com/office/drawing/2014/main" id="{824F9BB9-DC87-4DE9-BFBE-C9D2A22CBC1F}"/>
                </a:ext>
              </a:extLst>
            </p:cNvPr>
            <p:cNvGraphicFramePr/>
            <p:nvPr/>
          </p:nvGraphicFramePr>
          <p:xfrm>
            <a:off x="2782955" y="2321496"/>
            <a:ext cx="12289365" cy="8352928"/>
          </p:xfrm>
          <a:graphic>
            <a:graphicData uri="http://schemas.openxmlformats.org/drawingml/2006/chart">
              <c:chart xmlns:c="http://schemas.openxmlformats.org/drawingml/2006/chart" xmlns:r="http://schemas.openxmlformats.org/officeDocument/2006/relationships" r:id="rId3"/>
            </a:graphicData>
          </a:graphic>
        </p:graphicFrame>
        <p:sp>
          <p:nvSpPr>
            <p:cNvPr id="74" name="Rechteck 73">
              <a:extLst>
                <a:ext uri="{FF2B5EF4-FFF2-40B4-BE49-F238E27FC236}">
                  <a16:creationId xmlns:a16="http://schemas.microsoft.com/office/drawing/2014/main" id="{9423C11E-AEA4-4316-A47D-D10CEAD09B3D}"/>
                </a:ext>
              </a:extLst>
            </p:cNvPr>
            <p:cNvSpPr/>
            <p:nvPr/>
          </p:nvSpPr>
          <p:spPr bwMode="auto">
            <a:xfrm>
              <a:off x="2697994" y="2393504"/>
              <a:ext cx="12399955" cy="1296144"/>
            </a:xfrm>
            <a:prstGeom prst="rect">
              <a:avLst/>
            </a:prstGeom>
            <a:solidFill>
              <a:schemeClr val="bg1"/>
            </a:solidFill>
            <a:ln w="25400" cap="flat" cmpd="sng" algn="ctr">
              <a:noFill/>
              <a:prstDash val="solid"/>
              <a:miter lim="0"/>
              <a:headEnd type="none" w="med" len="med"/>
              <a:tailEnd type="none" w="med" len="med"/>
            </a:ln>
            <a:effectLst/>
          </p:spPr>
          <p:txBody>
            <a:bodyPr vert="horz" wrap="square" lIns="25400" tIns="25400" rIns="25400" bIns="25400" numCol="1" rtlCol="0" anchor="ctr" anchorCtr="0" compatLnSpc="1">
              <a:prstTxWarp prst="textNoShape">
                <a:avLst/>
              </a:prstTxWarp>
            </a:bodyPr>
            <a:lstStyle/>
            <a:p>
              <a:pPr marL="114300" algn="ctr" defTabSz="412750" fontAlgn="base" hangingPunct="0">
                <a:spcBef>
                  <a:spcPct val="0"/>
                </a:spcBef>
                <a:spcAft>
                  <a:spcPct val="0"/>
                </a:spcAft>
              </a:pPr>
              <a:endParaRPr lang="de-CH" sz="2500">
                <a:solidFill>
                  <a:srgbClr val="000000"/>
                </a:solidFill>
                <a:latin typeface="Helvetica Light" charset="0"/>
                <a:ea typeface="ＭＳ Ｐゴシック" charset="0"/>
                <a:cs typeface="Helvetica Light" charset="0"/>
                <a:sym typeface="Helvetica Light" charset="0"/>
              </a:endParaRPr>
            </a:p>
          </p:txBody>
        </p:sp>
      </p:grpSp>
      <p:sp>
        <p:nvSpPr>
          <p:cNvPr id="75" name="Gleichschenkliges Dreieck 74">
            <a:extLst>
              <a:ext uri="{FF2B5EF4-FFF2-40B4-BE49-F238E27FC236}">
                <a16:creationId xmlns:a16="http://schemas.microsoft.com/office/drawing/2014/main" id="{48BF74D5-0CDD-4111-9505-2B69FBB35B1B}"/>
              </a:ext>
            </a:extLst>
          </p:cNvPr>
          <p:cNvSpPr/>
          <p:nvPr/>
        </p:nvSpPr>
        <p:spPr>
          <a:xfrm rot="16200000">
            <a:off x="5533692" y="3193821"/>
            <a:ext cx="3216358" cy="323222"/>
          </a:xfrm>
          <a:prstGeom prst="triangl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de-CH" sz="2150">
              <a:latin typeface="HelveticaNeueLT Com 55 Roman" pitchFamily="34" charset="0"/>
            </a:endParaRPr>
          </a:p>
        </p:txBody>
      </p:sp>
      <p:sp>
        <p:nvSpPr>
          <p:cNvPr id="77" name="Diagonal liegende Ecken des Rechtecks abrunden 93">
            <a:extLst>
              <a:ext uri="{FF2B5EF4-FFF2-40B4-BE49-F238E27FC236}">
                <a16:creationId xmlns:a16="http://schemas.microsoft.com/office/drawing/2014/main" id="{6F7B093D-0B23-4894-8255-74822976EA00}"/>
              </a:ext>
            </a:extLst>
          </p:cNvPr>
          <p:cNvSpPr/>
          <p:nvPr/>
        </p:nvSpPr>
        <p:spPr>
          <a:xfrm rot="16200000">
            <a:off x="-1008071" y="2900427"/>
            <a:ext cx="3323882" cy="659123"/>
          </a:xfrm>
          <a:prstGeom prst="round2DiagRect">
            <a:avLst>
              <a:gd name="adj1" fmla="val 289"/>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79988" tIns="143997" rIns="121877" bIns="60937"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1244569">
              <a:lnSpc>
                <a:spcPct val="90000"/>
              </a:lnSpc>
              <a:spcAft>
                <a:spcPct val="35000"/>
              </a:spcAft>
            </a:pPr>
            <a:r>
              <a:rPr lang="de-CH" sz="1350">
                <a:solidFill>
                  <a:srgbClr val="A5BB1A"/>
                </a:solidFill>
                <a:latin typeface="HelveticaNeueLT Com 55 Roman" pitchFamily="34" charset="0"/>
              </a:rPr>
              <a:t>Umsatzpotenzial</a:t>
            </a:r>
          </a:p>
        </p:txBody>
      </p:sp>
      <p:cxnSp>
        <p:nvCxnSpPr>
          <p:cNvPr id="78" name="Gerade Verbindung mit Pfeil 77">
            <a:extLst>
              <a:ext uri="{FF2B5EF4-FFF2-40B4-BE49-F238E27FC236}">
                <a16:creationId xmlns:a16="http://schemas.microsoft.com/office/drawing/2014/main" id="{F3EC4975-2365-4660-B32B-10BC6FB4CC77}"/>
              </a:ext>
            </a:extLst>
          </p:cNvPr>
          <p:cNvCxnSpPr/>
          <p:nvPr/>
        </p:nvCxnSpPr>
        <p:spPr>
          <a:xfrm>
            <a:off x="2394064" y="2288127"/>
            <a:ext cx="0" cy="624070"/>
          </a:xfrm>
          <a:prstGeom prst="straightConnector1">
            <a:avLst/>
          </a:prstGeom>
          <a:ln w="508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 name="Gerade Verbindung mit Pfeil 78">
            <a:extLst>
              <a:ext uri="{FF2B5EF4-FFF2-40B4-BE49-F238E27FC236}">
                <a16:creationId xmlns:a16="http://schemas.microsoft.com/office/drawing/2014/main" id="{17B89FB1-8911-4416-8C27-74CF30AF8FB7}"/>
              </a:ext>
            </a:extLst>
          </p:cNvPr>
          <p:cNvCxnSpPr/>
          <p:nvPr/>
        </p:nvCxnSpPr>
        <p:spPr>
          <a:xfrm>
            <a:off x="4506299" y="1760069"/>
            <a:ext cx="0" cy="944964"/>
          </a:xfrm>
          <a:prstGeom prst="straightConnector1">
            <a:avLst/>
          </a:prstGeom>
          <a:ln w="508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1" name="Rechteck 80">
            <a:extLst>
              <a:ext uri="{FF2B5EF4-FFF2-40B4-BE49-F238E27FC236}">
                <a16:creationId xmlns:a16="http://schemas.microsoft.com/office/drawing/2014/main" id="{D9F2E650-2632-461A-9E04-9586011C2618}"/>
              </a:ext>
            </a:extLst>
          </p:cNvPr>
          <p:cNvSpPr/>
          <p:nvPr/>
        </p:nvSpPr>
        <p:spPr>
          <a:xfrm>
            <a:off x="732412" y="5562964"/>
            <a:ext cx="4211460" cy="746356"/>
          </a:xfrm>
          <a:prstGeom prst="rect">
            <a:avLst/>
          </a:prstGeom>
        </p:spPr>
        <p:txBody>
          <a:bodyPr wrap="square" lIns="121917" tIns="60959" rIns="121917" bIns="60959">
            <a:spAutoFit/>
          </a:bodyPr>
          <a:lstStyle/>
          <a:p>
            <a:pPr marL="228600" indent="-228600" defTabSz="1244569">
              <a:lnSpc>
                <a:spcPct val="90000"/>
              </a:lnSpc>
              <a:buFont typeface="Arial" panose="020B0604020202020204" pitchFamily="34" charset="0"/>
              <a:buChar char="•"/>
            </a:pPr>
            <a:r>
              <a:rPr lang="de-CH" sz="1500">
                <a:solidFill>
                  <a:schemeClr val="bg1">
                    <a:lumMod val="50000"/>
                  </a:schemeClr>
                </a:solidFill>
                <a:latin typeface="HelveticaNeueLT Com 55 Roman" pitchFamily="34" charset="0"/>
              </a:rPr>
              <a:t>Saisonale Anpassung Annahmesatz</a:t>
            </a:r>
          </a:p>
          <a:p>
            <a:pPr marL="228600" indent="-228600" defTabSz="1244569">
              <a:lnSpc>
                <a:spcPct val="90000"/>
              </a:lnSpc>
              <a:buFont typeface="Arial" panose="020B0604020202020204" pitchFamily="34" charset="0"/>
              <a:buChar char="•"/>
            </a:pPr>
            <a:r>
              <a:rPr lang="de-CH" sz="1500">
                <a:solidFill>
                  <a:schemeClr val="bg1">
                    <a:lumMod val="50000"/>
                  </a:schemeClr>
                </a:solidFill>
                <a:latin typeface="HelveticaNeueLT Com 55 Roman" pitchFamily="34" charset="0"/>
              </a:rPr>
              <a:t>Gezielte Werbung über </a:t>
            </a:r>
            <a:br>
              <a:rPr lang="de-CH" sz="1500">
                <a:solidFill>
                  <a:schemeClr val="bg1">
                    <a:lumMod val="50000"/>
                  </a:schemeClr>
                </a:solidFill>
                <a:latin typeface="HelveticaNeueLT Com 55 Roman" pitchFamily="34" charset="0"/>
              </a:rPr>
            </a:br>
            <a:r>
              <a:rPr lang="de-CH" sz="1500">
                <a:solidFill>
                  <a:schemeClr val="bg1">
                    <a:lumMod val="50000"/>
                  </a:schemeClr>
                </a:solidFill>
                <a:latin typeface="HelveticaNeueLT Com 55 Roman" pitchFamily="34" charset="0"/>
              </a:rPr>
              <a:t>WIR-Plattformen</a:t>
            </a:r>
          </a:p>
        </p:txBody>
      </p:sp>
      <p:sp>
        <p:nvSpPr>
          <p:cNvPr id="82" name="Rechteck 81">
            <a:extLst>
              <a:ext uri="{FF2B5EF4-FFF2-40B4-BE49-F238E27FC236}">
                <a16:creationId xmlns:a16="http://schemas.microsoft.com/office/drawing/2014/main" id="{F7309DA7-783B-4161-B05B-C5E2E5449BA9}"/>
              </a:ext>
            </a:extLst>
          </p:cNvPr>
          <p:cNvSpPr/>
          <p:nvPr/>
        </p:nvSpPr>
        <p:spPr>
          <a:xfrm>
            <a:off x="4276290" y="5561510"/>
            <a:ext cx="3475894" cy="746356"/>
          </a:xfrm>
          <a:prstGeom prst="rect">
            <a:avLst/>
          </a:prstGeom>
        </p:spPr>
        <p:txBody>
          <a:bodyPr wrap="square" lIns="121917" tIns="60959" rIns="121917" bIns="60959">
            <a:spAutoFit/>
          </a:bodyPr>
          <a:lstStyle/>
          <a:p>
            <a:pPr marL="228600" indent="-228600" defTabSz="1244569">
              <a:lnSpc>
                <a:spcPct val="90000"/>
              </a:lnSpc>
              <a:buFont typeface="Arial" panose="020B0604020202020204" pitchFamily="34" charset="0"/>
              <a:buChar char="•"/>
            </a:pPr>
            <a:r>
              <a:rPr lang="de-CH" sz="1500">
                <a:solidFill>
                  <a:schemeClr val="bg1">
                    <a:lumMod val="50000"/>
                  </a:schemeClr>
                </a:solidFill>
                <a:latin typeface="HelveticaNeueLT Com 55 Roman" pitchFamily="34" charset="0"/>
              </a:rPr>
              <a:t>Anpassung Annahmesatz</a:t>
            </a:r>
          </a:p>
          <a:p>
            <a:pPr marL="228600" indent="-228600" defTabSz="1244569">
              <a:lnSpc>
                <a:spcPct val="90000"/>
              </a:lnSpc>
              <a:buFont typeface="Arial" panose="020B0604020202020204" pitchFamily="34" charset="0"/>
              <a:buChar char="•"/>
            </a:pPr>
            <a:r>
              <a:rPr lang="de-CH" sz="1500">
                <a:solidFill>
                  <a:schemeClr val="bg1">
                    <a:lumMod val="50000"/>
                  </a:schemeClr>
                </a:solidFill>
                <a:latin typeface="HelveticaNeueLT Com 55 Roman" pitchFamily="34" charset="0"/>
              </a:rPr>
              <a:t>WIR-Aktion</a:t>
            </a:r>
          </a:p>
          <a:p>
            <a:pPr marL="228600" indent="-228600" defTabSz="1244569">
              <a:lnSpc>
                <a:spcPct val="90000"/>
              </a:lnSpc>
              <a:buFont typeface="Arial" panose="020B0604020202020204" pitchFamily="34" charset="0"/>
              <a:buChar char="•"/>
            </a:pPr>
            <a:r>
              <a:rPr lang="de-CH" sz="1500">
                <a:solidFill>
                  <a:schemeClr val="bg1">
                    <a:lumMod val="50000"/>
                  </a:schemeClr>
                </a:solidFill>
                <a:latin typeface="HelveticaNeueLT Com 55 Roman" pitchFamily="34" charset="0"/>
              </a:rPr>
              <a:t>WIR-Werbung</a:t>
            </a:r>
          </a:p>
        </p:txBody>
      </p:sp>
      <p:grpSp>
        <p:nvGrpSpPr>
          <p:cNvPr id="85" name="Gruppieren 84">
            <a:extLst>
              <a:ext uri="{FF2B5EF4-FFF2-40B4-BE49-F238E27FC236}">
                <a16:creationId xmlns:a16="http://schemas.microsoft.com/office/drawing/2014/main" id="{3BCE41DE-C0B0-4996-BB82-B53EF34F14DD}"/>
              </a:ext>
            </a:extLst>
          </p:cNvPr>
          <p:cNvGrpSpPr/>
          <p:nvPr/>
        </p:nvGrpSpPr>
        <p:grpSpPr>
          <a:xfrm>
            <a:off x="8211181" y="4213049"/>
            <a:ext cx="2510891" cy="1952255"/>
            <a:chOff x="6613232" y="2895786"/>
            <a:chExt cx="1883168" cy="1692188"/>
          </a:xfrm>
        </p:grpSpPr>
        <p:sp>
          <p:nvSpPr>
            <p:cNvPr id="86" name="Rechteck 85">
              <a:extLst>
                <a:ext uri="{FF2B5EF4-FFF2-40B4-BE49-F238E27FC236}">
                  <a16:creationId xmlns:a16="http://schemas.microsoft.com/office/drawing/2014/main" id="{182F2684-4BE7-459D-8535-290F8B842DDB}"/>
                </a:ext>
              </a:extLst>
            </p:cNvPr>
            <p:cNvSpPr/>
            <p:nvPr/>
          </p:nvSpPr>
          <p:spPr>
            <a:xfrm rot="16200000">
              <a:off x="7242162" y="3394012"/>
              <a:ext cx="1238826" cy="242374"/>
            </a:xfrm>
            <a:prstGeom prst="rect">
              <a:avLst/>
            </a:prstGeom>
          </p:spPr>
          <p:txBody>
            <a:bodyPr wrap="square">
              <a:spAutoFit/>
            </a:bodyPr>
            <a:lstStyle/>
            <a:p>
              <a:pPr algn="r" defTabSz="1244569"/>
              <a:r>
                <a:rPr lang="de-CH" sz="1500">
                  <a:solidFill>
                    <a:schemeClr val="bg1">
                      <a:lumMod val="50000"/>
                    </a:schemeClr>
                  </a:solidFill>
                  <a:latin typeface="HelveticaNeueLT Com 55 Roman" pitchFamily="34" charset="0"/>
                </a:rPr>
                <a:t>WIR-Werbung</a:t>
              </a:r>
            </a:p>
          </p:txBody>
        </p:sp>
        <p:sp>
          <p:nvSpPr>
            <p:cNvPr id="87" name="Rechteck 86">
              <a:extLst>
                <a:ext uri="{FF2B5EF4-FFF2-40B4-BE49-F238E27FC236}">
                  <a16:creationId xmlns:a16="http://schemas.microsoft.com/office/drawing/2014/main" id="{CD83A7CE-D5D1-4A74-A495-CE105C6B173C}"/>
                </a:ext>
              </a:extLst>
            </p:cNvPr>
            <p:cNvSpPr/>
            <p:nvPr/>
          </p:nvSpPr>
          <p:spPr>
            <a:xfrm rot="16200000">
              <a:off x="5908871" y="3600147"/>
              <a:ext cx="1651095" cy="242374"/>
            </a:xfrm>
            <a:prstGeom prst="rect">
              <a:avLst/>
            </a:prstGeom>
          </p:spPr>
          <p:txBody>
            <a:bodyPr wrap="square">
              <a:spAutoFit/>
            </a:bodyPr>
            <a:lstStyle/>
            <a:p>
              <a:pPr algn="r" defTabSz="1244569"/>
              <a:r>
                <a:rPr lang="de-CH" sz="1500">
                  <a:solidFill>
                    <a:schemeClr val="bg1">
                      <a:lumMod val="50000"/>
                    </a:schemeClr>
                  </a:solidFill>
                  <a:latin typeface="HelveticaNeueLT Com 55 Roman" pitchFamily="34" charset="0"/>
                </a:rPr>
                <a:t>WIR-Annahmesatz</a:t>
              </a:r>
            </a:p>
          </p:txBody>
        </p:sp>
        <p:sp>
          <p:nvSpPr>
            <p:cNvPr id="88" name="Rechteck 87">
              <a:extLst>
                <a:ext uri="{FF2B5EF4-FFF2-40B4-BE49-F238E27FC236}">
                  <a16:creationId xmlns:a16="http://schemas.microsoft.com/office/drawing/2014/main" id="{23D3E634-7722-48FF-8663-B571A318D69A}"/>
                </a:ext>
              </a:extLst>
            </p:cNvPr>
            <p:cNvSpPr/>
            <p:nvPr/>
          </p:nvSpPr>
          <p:spPr>
            <a:xfrm rot="16200000">
              <a:off x="6630094" y="3394013"/>
              <a:ext cx="1238826" cy="242374"/>
            </a:xfrm>
            <a:prstGeom prst="rect">
              <a:avLst/>
            </a:prstGeom>
          </p:spPr>
          <p:txBody>
            <a:bodyPr wrap="square">
              <a:spAutoFit/>
            </a:bodyPr>
            <a:lstStyle/>
            <a:p>
              <a:pPr algn="r" defTabSz="1244569"/>
              <a:r>
                <a:rPr lang="de-CH" sz="1500">
                  <a:solidFill>
                    <a:schemeClr val="bg1">
                      <a:lumMod val="50000"/>
                    </a:schemeClr>
                  </a:solidFill>
                  <a:latin typeface="HelveticaNeueLT Com 55 Roman" pitchFamily="34" charset="0"/>
                </a:rPr>
                <a:t>WIR-Aktion</a:t>
              </a:r>
            </a:p>
          </p:txBody>
        </p:sp>
        <p:sp>
          <p:nvSpPr>
            <p:cNvPr id="89" name="Rechteck 88">
              <a:extLst>
                <a:ext uri="{FF2B5EF4-FFF2-40B4-BE49-F238E27FC236}">
                  <a16:creationId xmlns:a16="http://schemas.microsoft.com/office/drawing/2014/main" id="{9C4E1EE5-1DFF-42D2-BF4A-67A70A822E6E}"/>
                </a:ext>
              </a:extLst>
            </p:cNvPr>
            <p:cNvSpPr/>
            <p:nvPr/>
          </p:nvSpPr>
          <p:spPr>
            <a:xfrm rot="16200000">
              <a:off x="7529119" y="3620693"/>
              <a:ext cx="1692188" cy="242374"/>
            </a:xfrm>
            <a:prstGeom prst="rect">
              <a:avLst/>
            </a:prstGeom>
          </p:spPr>
          <p:txBody>
            <a:bodyPr wrap="square">
              <a:spAutoFit/>
            </a:bodyPr>
            <a:lstStyle/>
            <a:p>
              <a:pPr algn="r" defTabSz="1244569"/>
              <a:r>
                <a:rPr lang="de-CH" sz="1500">
                  <a:solidFill>
                    <a:schemeClr val="bg1">
                      <a:lumMod val="50000"/>
                    </a:schemeClr>
                  </a:solidFill>
                  <a:latin typeface="HelveticaNeueLT Com 55 Roman" pitchFamily="34" charset="0"/>
                </a:rPr>
                <a:t>Netzwerken</a:t>
              </a:r>
            </a:p>
          </p:txBody>
        </p:sp>
      </p:grpSp>
      <p:grpSp>
        <p:nvGrpSpPr>
          <p:cNvPr id="90" name="Gruppieren 89">
            <a:extLst>
              <a:ext uri="{FF2B5EF4-FFF2-40B4-BE49-F238E27FC236}">
                <a16:creationId xmlns:a16="http://schemas.microsoft.com/office/drawing/2014/main" id="{02E3E606-B97E-4D33-8CDA-0F24DD088894}"/>
              </a:ext>
            </a:extLst>
          </p:cNvPr>
          <p:cNvGrpSpPr/>
          <p:nvPr/>
        </p:nvGrpSpPr>
        <p:grpSpPr>
          <a:xfrm>
            <a:off x="7782661" y="2067505"/>
            <a:ext cx="3312368" cy="1952255"/>
            <a:chOff x="6336196" y="1635646"/>
            <a:chExt cx="2340260" cy="1464191"/>
          </a:xfrm>
        </p:grpSpPr>
        <p:grpSp>
          <p:nvGrpSpPr>
            <p:cNvPr id="91" name="Gruppieren 90">
              <a:extLst>
                <a:ext uri="{FF2B5EF4-FFF2-40B4-BE49-F238E27FC236}">
                  <a16:creationId xmlns:a16="http://schemas.microsoft.com/office/drawing/2014/main" id="{1D5A4FAE-E0ED-44A0-AE60-7EA7A30002C0}"/>
                </a:ext>
              </a:extLst>
            </p:cNvPr>
            <p:cNvGrpSpPr/>
            <p:nvPr/>
          </p:nvGrpSpPr>
          <p:grpSpPr>
            <a:xfrm>
              <a:off x="6734417" y="1707654"/>
              <a:ext cx="1559206" cy="1325168"/>
              <a:chOff x="6734417" y="1534614"/>
              <a:chExt cx="1559206" cy="1325168"/>
            </a:xfrm>
          </p:grpSpPr>
          <p:cxnSp>
            <p:nvCxnSpPr>
              <p:cNvPr id="93" name="Gerade Verbindung 10">
                <a:extLst>
                  <a:ext uri="{FF2B5EF4-FFF2-40B4-BE49-F238E27FC236}">
                    <a16:creationId xmlns:a16="http://schemas.microsoft.com/office/drawing/2014/main" id="{DD60087A-E4F1-4E9A-A057-2C4A7DF0519F}"/>
                  </a:ext>
                </a:extLst>
              </p:cNvPr>
              <p:cNvCxnSpPr/>
              <p:nvPr/>
            </p:nvCxnSpPr>
            <p:spPr>
              <a:xfrm>
                <a:off x="6734417" y="1545001"/>
                <a:ext cx="1" cy="1314781"/>
              </a:xfrm>
              <a:prstGeom prst="line">
                <a:avLst/>
              </a:prstGeom>
              <a:ln w="63500">
                <a:solidFill>
                  <a:srgbClr val="62889D"/>
                </a:solidFill>
                <a:tailEnd type="none" w="lg" len="med"/>
              </a:ln>
            </p:spPr>
            <p:style>
              <a:lnRef idx="1">
                <a:schemeClr val="accent1"/>
              </a:lnRef>
              <a:fillRef idx="0">
                <a:schemeClr val="accent1"/>
              </a:fillRef>
              <a:effectRef idx="0">
                <a:schemeClr val="accent1"/>
              </a:effectRef>
              <a:fontRef idx="minor">
                <a:schemeClr val="tx1"/>
              </a:fontRef>
            </p:style>
          </p:cxnSp>
          <p:cxnSp>
            <p:nvCxnSpPr>
              <p:cNvPr id="94" name="Gerade Verbindung 128">
                <a:extLst>
                  <a:ext uri="{FF2B5EF4-FFF2-40B4-BE49-F238E27FC236}">
                    <a16:creationId xmlns:a16="http://schemas.microsoft.com/office/drawing/2014/main" id="{41A0D7A6-BFBD-44BD-B964-58CDB984A966}"/>
                  </a:ext>
                </a:extLst>
              </p:cNvPr>
              <p:cNvCxnSpPr/>
              <p:nvPr/>
            </p:nvCxnSpPr>
            <p:spPr>
              <a:xfrm>
                <a:off x="7238475" y="1534614"/>
                <a:ext cx="0" cy="1325168"/>
              </a:xfrm>
              <a:prstGeom prst="line">
                <a:avLst/>
              </a:prstGeom>
              <a:ln w="63500">
                <a:solidFill>
                  <a:srgbClr val="62889D"/>
                </a:solidFill>
                <a:tailEnd type="none" w="lg" len="med"/>
              </a:ln>
            </p:spPr>
            <p:style>
              <a:lnRef idx="1">
                <a:schemeClr val="accent1"/>
              </a:lnRef>
              <a:fillRef idx="0">
                <a:schemeClr val="accent1"/>
              </a:fillRef>
              <a:effectRef idx="0">
                <a:schemeClr val="accent1"/>
              </a:effectRef>
              <a:fontRef idx="minor">
                <a:schemeClr val="tx1"/>
              </a:fontRef>
            </p:style>
          </p:cxnSp>
          <p:cxnSp>
            <p:nvCxnSpPr>
              <p:cNvPr id="95" name="Gerade Verbindung 130">
                <a:extLst>
                  <a:ext uri="{FF2B5EF4-FFF2-40B4-BE49-F238E27FC236}">
                    <a16:creationId xmlns:a16="http://schemas.microsoft.com/office/drawing/2014/main" id="{C147FA4B-CD6E-47EC-ABC0-5785BA548534}"/>
                  </a:ext>
                </a:extLst>
              </p:cNvPr>
              <p:cNvCxnSpPr/>
              <p:nvPr/>
            </p:nvCxnSpPr>
            <p:spPr>
              <a:xfrm>
                <a:off x="7789566" y="1543517"/>
                <a:ext cx="1" cy="1316265"/>
              </a:xfrm>
              <a:prstGeom prst="line">
                <a:avLst/>
              </a:prstGeom>
              <a:ln w="63500">
                <a:solidFill>
                  <a:srgbClr val="62889D"/>
                </a:solidFill>
                <a:tailEnd type="none" w="lg" len="med"/>
              </a:ln>
            </p:spPr>
            <p:style>
              <a:lnRef idx="1">
                <a:schemeClr val="accent1"/>
              </a:lnRef>
              <a:fillRef idx="0">
                <a:schemeClr val="accent1"/>
              </a:fillRef>
              <a:effectRef idx="0">
                <a:schemeClr val="accent1"/>
              </a:effectRef>
              <a:fontRef idx="minor">
                <a:schemeClr val="tx1"/>
              </a:fontRef>
            </p:style>
          </p:cxnSp>
          <p:cxnSp>
            <p:nvCxnSpPr>
              <p:cNvPr id="96" name="Gerade Verbindung 136">
                <a:extLst>
                  <a:ext uri="{FF2B5EF4-FFF2-40B4-BE49-F238E27FC236}">
                    <a16:creationId xmlns:a16="http://schemas.microsoft.com/office/drawing/2014/main" id="{2CC6C827-0A1F-4047-8C6C-08B23B5C4196}"/>
                  </a:ext>
                </a:extLst>
              </p:cNvPr>
              <p:cNvCxnSpPr/>
              <p:nvPr/>
            </p:nvCxnSpPr>
            <p:spPr>
              <a:xfrm>
                <a:off x="8293622" y="1543517"/>
                <a:ext cx="1" cy="1316265"/>
              </a:xfrm>
              <a:prstGeom prst="line">
                <a:avLst/>
              </a:prstGeom>
              <a:ln w="63500">
                <a:solidFill>
                  <a:srgbClr val="62889D"/>
                </a:solidFill>
                <a:tailEnd type="none" w="lg" len="med"/>
              </a:ln>
            </p:spPr>
            <p:style>
              <a:lnRef idx="1">
                <a:schemeClr val="accent1"/>
              </a:lnRef>
              <a:fillRef idx="0">
                <a:schemeClr val="accent1"/>
              </a:fillRef>
              <a:effectRef idx="0">
                <a:schemeClr val="accent1"/>
              </a:effectRef>
              <a:fontRef idx="minor">
                <a:schemeClr val="tx1"/>
              </a:fontRef>
            </p:style>
          </p:cxnSp>
        </p:grpSp>
        <p:sp>
          <p:nvSpPr>
            <p:cNvPr id="92" name="Rechteck 91">
              <a:extLst>
                <a:ext uri="{FF2B5EF4-FFF2-40B4-BE49-F238E27FC236}">
                  <a16:creationId xmlns:a16="http://schemas.microsoft.com/office/drawing/2014/main" id="{AAFE8694-5020-49D8-A57F-F40FD6579DB6}"/>
                </a:ext>
              </a:extLst>
            </p:cNvPr>
            <p:cNvSpPr/>
            <p:nvPr/>
          </p:nvSpPr>
          <p:spPr>
            <a:xfrm>
              <a:off x="6336196" y="1635646"/>
              <a:ext cx="2340260" cy="1464191"/>
            </a:xfrm>
            <a:prstGeom prst="rect">
              <a:avLst/>
            </a:prstGeom>
            <a:noFill/>
            <a:ln w="12700">
              <a:solidFill>
                <a:srgbClr val="6288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900"/>
            </a:p>
          </p:txBody>
        </p:sp>
      </p:grpSp>
      <p:sp>
        <p:nvSpPr>
          <p:cNvPr id="97" name="Rechteck 96">
            <a:extLst>
              <a:ext uri="{FF2B5EF4-FFF2-40B4-BE49-F238E27FC236}">
                <a16:creationId xmlns:a16="http://schemas.microsoft.com/office/drawing/2014/main" id="{E9B565E6-BC38-44CD-9431-31FEB42F7E7D}"/>
              </a:ext>
            </a:extLst>
          </p:cNvPr>
          <p:cNvSpPr/>
          <p:nvPr/>
        </p:nvSpPr>
        <p:spPr>
          <a:xfrm>
            <a:off x="7686652" y="1435461"/>
            <a:ext cx="3408379" cy="524757"/>
          </a:xfrm>
          <a:prstGeom prst="rect">
            <a:avLst/>
          </a:prstGeom>
        </p:spPr>
        <p:txBody>
          <a:bodyPr wrap="square" lIns="121917" tIns="60959" rIns="121917" bIns="60959">
            <a:spAutoFit/>
          </a:bodyPr>
          <a:lstStyle/>
          <a:p>
            <a:pPr defTabSz="1244569">
              <a:lnSpc>
                <a:spcPct val="90000"/>
              </a:lnSpc>
              <a:spcAft>
                <a:spcPct val="35000"/>
              </a:spcAft>
            </a:pPr>
            <a:r>
              <a:rPr lang="de-CH" sz="1450" b="1">
                <a:solidFill>
                  <a:schemeClr val="bg1">
                    <a:lumMod val="50000"/>
                  </a:schemeClr>
                </a:solidFill>
                <a:latin typeface="HelveticaNeueLT Com 55 Roman" pitchFamily="34" charset="0"/>
              </a:rPr>
              <a:t>Ihr individueller Umsatzregler zur Steuerung der WIR-Einnahmen</a:t>
            </a:r>
          </a:p>
        </p:txBody>
      </p:sp>
      <p:sp>
        <p:nvSpPr>
          <p:cNvPr id="98" name="Diagonal liegende Ecken des Rechtecks abrunden 108">
            <a:extLst>
              <a:ext uri="{FF2B5EF4-FFF2-40B4-BE49-F238E27FC236}">
                <a16:creationId xmlns:a16="http://schemas.microsoft.com/office/drawing/2014/main" id="{D7F8FD1A-3BD1-4EE0-B29C-2DB0DDA912F1}"/>
              </a:ext>
            </a:extLst>
          </p:cNvPr>
          <p:cNvSpPr/>
          <p:nvPr/>
        </p:nvSpPr>
        <p:spPr>
          <a:xfrm rot="5400000">
            <a:off x="8252385" y="2615872"/>
            <a:ext cx="189067" cy="264418"/>
          </a:xfrm>
          <a:prstGeom prst="round2DiagRect">
            <a:avLst>
              <a:gd name="adj1" fmla="val 28508"/>
              <a:gd name="adj2" fmla="val 0"/>
            </a:avLst>
          </a:prstGeom>
          <a:solidFill>
            <a:srgbClr val="62889D"/>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479988" tIns="143997" rIns="121877" bIns="60937"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1244569">
              <a:lnSpc>
                <a:spcPct val="90000"/>
              </a:lnSpc>
              <a:spcAft>
                <a:spcPct val="35000"/>
              </a:spcAft>
            </a:pPr>
            <a:endParaRPr lang="de-CH" sz="1350">
              <a:solidFill>
                <a:srgbClr val="62889D"/>
              </a:solidFill>
              <a:latin typeface="HelveticaNeueLT Com 55 Roman" pitchFamily="34" charset="0"/>
            </a:endParaRPr>
          </a:p>
        </p:txBody>
      </p:sp>
      <p:sp>
        <p:nvSpPr>
          <p:cNvPr id="99" name="Diagonal liegende Ecken des Rechtecks abrunden 110">
            <a:extLst>
              <a:ext uri="{FF2B5EF4-FFF2-40B4-BE49-F238E27FC236}">
                <a16:creationId xmlns:a16="http://schemas.microsoft.com/office/drawing/2014/main" id="{D969C9E7-E61C-4A56-A20E-50F4E4645D6F}"/>
              </a:ext>
            </a:extLst>
          </p:cNvPr>
          <p:cNvSpPr/>
          <p:nvPr/>
        </p:nvSpPr>
        <p:spPr>
          <a:xfrm rot="5400000">
            <a:off x="8965198" y="2410043"/>
            <a:ext cx="189067" cy="264418"/>
          </a:xfrm>
          <a:prstGeom prst="round2DiagRect">
            <a:avLst>
              <a:gd name="adj1" fmla="val 28508"/>
              <a:gd name="adj2" fmla="val 0"/>
            </a:avLst>
          </a:prstGeom>
          <a:solidFill>
            <a:srgbClr val="62889D"/>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479988" tIns="143997" rIns="121877" bIns="60937"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1244569">
              <a:lnSpc>
                <a:spcPct val="90000"/>
              </a:lnSpc>
              <a:spcAft>
                <a:spcPct val="35000"/>
              </a:spcAft>
            </a:pPr>
            <a:endParaRPr lang="de-CH" sz="1350">
              <a:solidFill>
                <a:srgbClr val="62889D"/>
              </a:solidFill>
              <a:latin typeface="HelveticaNeueLT Com 55 Roman" pitchFamily="34" charset="0"/>
            </a:endParaRPr>
          </a:p>
        </p:txBody>
      </p:sp>
      <p:sp>
        <p:nvSpPr>
          <p:cNvPr id="100" name="Diagonal liegende Ecken des Rechtecks abrunden 111">
            <a:extLst>
              <a:ext uri="{FF2B5EF4-FFF2-40B4-BE49-F238E27FC236}">
                <a16:creationId xmlns:a16="http://schemas.microsoft.com/office/drawing/2014/main" id="{1A9F704E-EEEA-45B2-B925-103FC0A49EA6}"/>
              </a:ext>
            </a:extLst>
          </p:cNvPr>
          <p:cNvSpPr/>
          <p:nvPr/>
        </p:nvSpPr>
        <p:spPr>
          <a:xfrm rot="5400000">
            <a:off x="9764164" y="3269616"/>
            <a:ext cx="189067" cy="264418"/>
          </a:xfrm>
          <a:prstGeom prst="round2DiagRect">
            <a:avLst>
              <a:gd name="adj1" fmla="val 28508"/>
              <a:gd name="adj2" fmla="val 0"/>
            </a:avLst>
          </a:prstGeom>
          <a:solidFill>
            <a:srgbClr val="62889D"/>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479988" tIns="143997" rIns="121877" bIns="60937"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1244569">
              <a:lnSpc>
                <a:spcPct val="90000"/>
              </a:lnSpc>
              <a:spcAft>
                <a:spcPct val="35000"/>
              </a:spcAft>
            </a:pPr>
            <a:endParaRPr lang="de-CH" sz="1350">
              <a:solidFill>
                <a:srgbClr val="62889D"/>
              </a:solidFill>
              <a:latin typeface="HelveticaNeueLT Com 55 Roman" pitchFamily="34" charset="0"/>
            </a:endParaRPr>
          </a:p>
        </p:txBody>
      </p:sp>
      <p:sp>
        <p:nvSpPr>
          <p:cNvPr id="101" name="Diagonal liegende Ecken des Rechtecks abrunden 112">
            <a:extLst>
              <a:ext uri="{FF2B5EF4-FFF2-40B4-BE49-F238E27FC236}">
                <a16:creationId xmlns:a16="http://schemas.microsoft.com/office/drawing/2014/main" id="{373B0710-B6D4-40C9-B054-968BE65700AB}"/>
              </a:ext>
            </a:extLst>
          </p:cNvPr>
          <p:cNvSpPr/>
          <p:nvPr/>
        </p:nvSpPr>
        <p:spPr>
          <a:xfrm rot="5400000">
            <a:off x="10460630" y="2622345"/>
            <a:ext cx="189067" cy="264418"/>
          </a:xfrm>
          <a:prstGeom prst="round2DiagRect">
            <a:avLst>
              <a:gd name="adj1" fmla="val 28508"/>
              <a:gd name="adj2" fmla="val 0"/>
            </a:avLst>
          </a:prstGeom>
          <a:solidFill>
            <a:srgbClr val="62889D"/>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479988" tIns="143997" rIns="121877" bIns="60937"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1244569">
              <a:lnSpc>
                <a:spcPct val="90000"/>
              </a:lnSpc>
              <a:spcAft>
                <a:spcPct val="35000"/>
              </a:spcAft>
            </a:pPr>
            <a:endParaRPr lang="de-CH" sz="1350">
              <a:solidFill>
                <a:srgbClr val="62889D"/>
              </a:solidFill>
              <a:latin typeface="HelveticaNeueLT Com 55 Roman" pitchFamily="34" charset="0"/>
            </a:endParaRPr>
          </a:p>
        </p:txBody>
      </p:sp>
      <p:cxnSp>
        <p:nvCxnSpPr>
          <p:cNvPr id="102" name="Gerade Verbindung 9">
            <a:extLst>
              <a:ext uri="{FF2B5EF4-FFF2-40B4-BE49-F238E27FC236}">
                <a16:creationId xmlns:a16="http://schemas.microsoft.com/office/drawing/2014/main" id="{381D802F-B8D4-4DF6-A2CA-AA2F252A821B}"/>
              </a:ext>
            </a:extLst>
          </p:cNvPr>
          <p:cNvCxnSpPr/>
          <p:nvPr/>
        </p:nvCxnSpPr>
        <p:spPr>
          <a:xfrm>
            <a:off x="7926677" y="3138029"/>
            <a:ext cx="0" cy="785720"/>
          </a:xfrm>
          <a:prstGeom prst="line">
            <a:avLst/>
          </a:prstGeom>
          <a:ln w="50800">
            <a:solidFill>
              <a:srgbClr val="62889D"/>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03" name="Gerade Verbindung 115">
            <a:extLst>
              <a:ext uri="{FF2B5EF4-FFF2-40B4-BE49-F238E27FC236}">
                <a16:creationId xmlns:a16="http://schemas.microsoft.com/office/drawing/2014/main" id="{C8A955FD-5214-4FCC-82B1-462DF1CFCE7E}"/>
              </a:ext>
            </a:extLst>
          </p:cNvPr>
          <p:cNvCxnSpPr/>
          <p:nvPr/>
        </p:nvCxnSpPr>
        <p:spPr>
          <a:xfrm flipV="1">
            <a:off x="7926677" y="2175387"/>
            <a:ext cx="0" cy="824380"/>
          </a:xfrm>
          <a:prstGeom prst="line">
            <a:avLst/>
          </a:prstGeom>
          <a:ln w="50800">
            <a:solidFill>
              <a:srgbClr val="62889D"/>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04" name="Gerade Verbindung 119">
            <a:extLst>
              <a:ext uri="{FF2B5EF4-FFF2-40B4-BE49-F238E27FC236}">
                <a16:creationId xmlns:a16="http://schemas.microsoft.com/office/drawing/2014/main" id="{348F5868-E28D-4298-A187-BB1705526339}"/>
              </a:ext>
            </a:extLst>
          </p:cNvPr>
          <p:cNvCxnSpPr>
            <a:cxnSpLocks/>
          </p:cNvCxnSpPr>
          <p:nvPr/>
        </p:nvCxnSpPr>
        <p:spPr>
          <a:xfrm flipV="1">
            <a:off x="551384" y="1547542"/>
            <a:ext cx="0" cy="692580"/>
          </a:xfrm>
          <a:prstGeom prst="line">
            <a:avLst/>
          </a:prstGeom>
          <a:ln w="50800">
            <a:solidFill>
              <a:srgbClr val="A5BB1A"/>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 name="Gerader Verbinder 107">
            <a:extLst>
              <a:ext uri="{FF2B5EF4-FFF2-40B4-BE49-F238E27FC236}">
                <a16:creationId xmlns:a16="http://schemas.microsoft.com/office/drawing/2014/main" id="{077DDD79-15E3-4DFF-8182-A0200B20AD99}"/>
              </a:ext>
            </a:extLst>
          </p:cNvPr>
          <p:cNvCxnSpPr>
            <a:cxnSpLocks/>
          </p:cNvCxnSpPr>
          <p:nvPr/>
        </p:nvCxnSpPr>
        <p:spPr>
          <a:xfrm>
            <a:off x="7926677" y="3080147"/>
            <a:ext cx="3072342" cy="0"/>
          </a:xfrm>
          <a:prstGeom prst="line">
            <a:avLst/>
          </a:prstGeom>
          <a:ln w="15875">
            <a:solidFill>
              <a:schemeClr val="bg1">
                <a:lumMod val="50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9" name="Gerade Verbindung 47">
            <a:extLst>
              <a:ext uri="{FF2B5EF4-FFF2-40B4-BE49-F238E27FC236}">
                <a16:creationId xmlns:a16="http://schemas.microsoft.com/office/drawing/2014/main" id="{98F0D688-5B46-494D-96E0-2D281D44E1C1}"/>
              </a:ext>
            </a:extLst>
          </p:cNvPr>
          <p:cNvCxnSpPr>
            <a:cxnSpLocks/>
          </p:cNvCxnSpPr>
          <p:nvPr/>
        </p:nvCxnSpPr>
        <p:spPr>
          <a:xfrm flipV="1">
            <a:off x="542593" y="3789040"/>
            <a:ext cx="8791" cy="1008112"/>
          </a:xfrm>
          <a:prstGeom prst="line">
            <a:avLst/>
          </a:prstGeom>
          <a:ln w="50800">
            <a:solidFill>
              <a:srgbClr val="A5BB1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extfeld 1">
            <a:extLst>
              <a:ext uri="{FF2B5EF4-FFF2-40B4-BE49-F238E27FC236}">
                <a16:creationId xmlns:a16="http://schemas.microsoft.com/office/drawing/2014/main" id="{329EF48A-19D8-438A-BAB6-AABAEB1DF432}"/>
              </a:ext>
            </a:extLst>
          </p:cNvPr>
          <p:cNvSpPr txBox="1"/>
          <p:nvPr/>
        </p:nvSpPr>
        <p:spPr bwMode="auto">
          <a:xfrm>
            <a:off x="3359696" y="4891930"/>
            <a:ext cx="819037" cy="177983"/>
          </a:xfrm>
          <a:prstGeom prst="rect">
            <a:avLst/>
          </a:prstGeom>
          <a:solidFill>
            <a:schemeClr val="bg1"/>
          </a:solidFill>
          <a:ln>
            <a:noFill/>
          </a:ln>
        </p:spPr>
        <p:txBody>
          <a:bodyPr vert="horz" wrap="square" lIns="0" tIns="0" rIns="0" bIns="0" numCol="1" rtlCol="0" anchor="t" anchorCtr="0" compatLnSpc="1">
            <a:prstTxWarp prst="textNoShape">
              <a:avLst/>
            </a:prstTxWarp>
            <a:noAutofit/>
          </a:bodyPr>
          <a:lstStyle/>
          <a:p>
            <a:pPr algn="ctr">
              <a:spcAft>
                <a:spcPts val="800"/>
              </a:spcAft>
            </a:pPr>
            <a:r>
              <a:rPr lang="de-CH" sz="1400">
                <a:solidFill>
                  <a:srgbClr val="62889D"/>
                </a:solidFill>
                <a:latin typeface="+mj-lt"/>
              </a:rPr>
              <a:t>Zeit</a:t>
            </a:r>
          </a:p>
        </p:txBody>
      </p:sp>
      <p:sp>
        <p:nvSpPr>
          <p:cNvPr id="4" name="Ellipse 3">
            <a:extLst>
              <a:ext uri="{FF2B5EF4-FFF2-40B4-BE49-F238E27FC236}">
                <a16:creationId xmlns:a16="http://schemas.microsoft.com/office/drawing/2014/main" id="{A7400607-2E89-4EC2-81C5-5E4F2E0ED056}"/>
              </a:ext>
            </a:extLst>
          </p:cNvPr>
          <p:cNvSpPr/>
          <p:nvPr/>
        </p:nvSpPr>
        <p:spPr>
          <a:xfrm>
            <a:off x="623925" y="5123857"/>
            <a:ext cx="319004" cy="319004"/>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spcAft>
                <a:spcPts val="600"/>
              </a:spcAft>
            </a:pPr>
            <a:r>
              <a:rPr lang="de-CH" sz="1600">
                <a:solidFill>
                  <a:schemeClr val="tx2"/>
                </a:solidFill>
                <a:latin typeface="+mj-lt"/>
              </a:rPr>
              <a:t>1</a:t>
            </a:r>
          </a:p>
        </p:txBody>
      </p:sp>
      <p:sp>
        <p:nvSpPr>
          <p:cNvPr id="43" name="Ellipse 42">
            <a:extLst>
              <a:ext uri="{FF2B5EF4-FFF2-40B4-BE49-F238E27FC236}">
                <a16:creationId xmlns:a16="http://schemas.microsoft.com/office/drawing/2014/main" id="{6F1FA58D-87FB-4FC9-A443-1B1EE990DA29}"/>
              </a:ext>
            </a:extLst>
          </p:cNvPr>
          <p:cNvSpPr/>
          <p:nvPr/>
        </p:nvSpPr>
        <p:spPr>
          <a:xfrm>
            <a:off x="3980820" y="5131888"/>
            <a:ext cx="319004" cy="319004"/>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spcAft>
                <a:spcPts val="600"/>
              </a:spcAft>
            </a:pPr>
            <a:r>
              <a:rPr lang="de-CH" sz="1600">
                <a:solidFill>
                  <a:schemeClr val="tx2"/>
                </a:solidFill>
                <a:latin typeface="+mj-lt"/>
              </a:rPr>
              <a:t>2</a:t>
            </a:r>
          </a:p>
        </p:txBody>
      </p:sp>
      <p:sp>
        <p:nvSpPr>
          <p:cNvPr id="45" name="Ellipse 44">
            <a:extLst>
              <a:ext uri="{FF2B5EF4-FFF2-40B4-BE49-F238E27FC236}">
                <a16:creationId xmlns:a16="http://schemas.microsoft.com/office/drawing/2014/main" id="{419E52BA-E167-47A7-86BD-0713ED2BA112}"/>
              </a:ext>
            </a:extLst>
          </p:cNvPr>
          <p:cNvSpPr/>
          <p:nvPr/>
        </p:nvSpPr>
        <p:spPr>
          <a:xfrm>
            <a:off x="2447164" y="2448004"/>
            <a:ext cx="319004" cy="319004"/>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spcAft>
                <a:spcPts val="600"/>
              </a:spcAft>
            </a:pPr>
            <a:r>
              <a:rPr lang="de-CH" sz="1600">
                <a:solidFill>
                  <a:schemeClr val="tx2"/>
                </a:solidFill>
                <a:latin typeface="+mj-lt"/>
              </a:rPr>
              <a:t>1</a:t>
            </a:r>
          </a:p>
        </p:txBody>
      </p:sp>
      <p:sp>
        <p:nvSpPr>
          <p:cNvPr id="46" name="Ellipse 45">
            <a:extLst>
              <a:ext uri="{FF2B5EF4-FFF2-40B4-BE49-F238E27FC236}">
                <a16:creationId xmlns:a16="http://schemas.microsoft.com/office/drawing/2014/main" id="{1F0C8081-697F-48CE-8BF7-FF65B3ABF507}"/>
              </a:ext>
            </a:extLst>
          </p:cNvPr>
          <p:cNvSpPr/>
          <p:nvPr/>
        </p:nvSpPr>
        <p:spPr>
          <a:xfrm>
            <a:off x="4569686" y="2124712"/>
            <a:ext cx="319004" cy="319004"/>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spcAft>
                <a:spcPts val="600"/>
              </a:spcAft>
            </a:pPr>
            <a:r>
              <a:rPr lang="de-CH" sz="1600">
                <a:solidFill>
                  <a:schemeClr val="tx2"/>
                </a:solidFill>
                <a:latin typeface="+mj-lt"/>
              </a:rPr>
              <a:t>2</a:t>
            </a:r>
          </a:p>
        </p:txBody>
      </p:sp>
      <p:sp>
        <p:nvSpPr>
          <p:cNvPr id="49" name="Titel 3">
            <a:extLst>
              <a:ext uri="{FF2B5EF4-FFF2-40B4-BE49-F238E27FC236}">
                <a16:creationId xmlns:a16="http://schemas.microsoft.com/office/drawing/2014/main" id="{A425FA05-1631-46DE-AC16-18C36BF9F043}"/>
              </a:ext>
            </a:extLst>
          </p:cNvPr>
          <p:cNvSpPr txBox="1">
            <a:spLocks/>
          </p:cNvSpPr>
          <p:nvPr/>
        </p:nvSpPr>
        <p:spPr bwMode="auto">
          <a:xfrm>
            <a:off x="479376" y="476672"/>
            <a:ext cx="9721080"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1035025" rtl="0" eaLnBrk="1" fontAlgn="base" hangingPunct="1">
              <a:lnSpc>
                <a:spcPct val="100000"/>
              </a:lnSpc>
              <a:spcBef>
                <a:spcPts val="0"/>
              </a:spcBef>
              <a:spcAft>
                <a:spcPts val="0"/>
              </a:spcAft>
              <a:defRPr sz="2800" b="1" i="0" kern="1200" cap="none" baseline="0">
                <a:solidFill>
                  <a:schemeClr val="tx2"/>
                </a:solidFill>
                <a:latin typeface="+mj-lt"/>
                <a:ea typeface="MS PGothic" panose="020B0600070205080204" pitchFamily="34" charset="-128"/>
                <a:cs typeface="Segoe UI" panose="020B0502040204020203" pitchFamily="34" charset="0"/>
              </a:defRPr>
            </a:lvl1pPr>
            <a:lvl2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2pPr>
            <a:lvl3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3pPr>
            <a:lvl4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4pPr>
            <a:lvl5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5pPr>
            <a:lvl6pPr marL="477049" algn="l" defTabSz="1038577" rtl="0" eaLnBrk="1" fontAlgn="base" hangingPunct="1">
              <a:spcBef>
                <a:spcPct val="0"/>
              </a:spcBef>
              <a:spcAft>
                <a:spcPct val="0"/>
              </a:spcAft>
              <a:defRPr sz="3067">
                <a:solidFill>
                  <a:schemeClr val="tx1"/>
                </a:solidFill>
                <a:latin typeface="Arial" pitchFamily="34" charset="0"/>
              </a:defRPr>
            </a:lvl6pPr>
            <a:lvl7pPr marL="954097" algn="l" defTabSz="1038577" rtl="0" eaLnBrk="1" fontAlgn="base" hangingPunct="1">
              <a:spcBef>
                <a:spcPct val="0"/>
              </a:spcBef>
              <a:spcAft>
                <a:spcPct val="0"/>
              </a:spcAft>
              <a:defRPr sz="3067">
                <a:solidFill>
                  <a:schemeClr val="tx1"/>
                </a:solidFill>
                <a:latin typeface="Arial" pitchFamily="34" charset="0"/>
              </a:defRPr>
            </a:lvl7pPr>
            <a:lvl8pPr marL="1431147" algn="l" defTabSz="1038577" rtl="0" eaLnBrk="1" fontAlgn="base" hangingPunct="1">
              <a:spcBef>
                <a:spcPct val="0"/>
              </a:spcBef>
              <a:spcAft>
                <a:spcPct val="0"/>
              </a:spcAft>
              <a:defRPr sz="3067">
                <a:solidFill>
                  <a:schemeClr val="tx1"/>
                </a:solidFill>
                <a:latin typeface="Arial" pitchFamily="34" charset="0"/>
              </a:defRPr>
            </a:lvl8pPr>
            <a:lvl9pPr marL="1908196" algn="l" defTabSz="1038577" rtl="0" eaLnBrk="1" fontAlgn="base" hangingPunct="1">
              <a:spcBef>
                <a:spcPct val="0"/>
              </a:spcBef>
              <a:spcAft>
                <a:spcPct val="0"/>
              </a:spcAft>
              <a:defRPr sz="3067">
                <a:solidFill>
                  <a:schemeClr val="tx1"/>
                </a:solidFill>
                <a:latin typeface="Arial" pitchFamily="34" charset="0"/>
              </a:defRPr>
            </a:lvl9pPr>
          </a:lstStyle>
          <a:p>
            <a:r>
              <a:rPr lang="de-CH"/>
              <a:t>WIR einnehmen</a:t>
            </a:r>
            <a:br>
              <a:rPr lang="de-CH"/>
            </a:br>
            <a:r>
              <a:rPr lang="de-CH" sz="1800" b="0">
                <a:solidFill>
                  <a:prstClr val="white">
                    <a:lumMod val="50000"/>
                  </a:prstClr>
                </a:solidFill>
                <a:latin typeface="Corona LT" panose="02000604020000090004" pitchFamily="2" charset="0"/>
              </a:rPr>
              <a:t>Mit WIR verbessern Sie die Auslastung – und erhöhen die Rentabilität.</a:t>
            </a:r>
            <a:br>
              <a:rPr lang="en-US">
                <a:solidFill>
                  <a:prstClr val="white">
                    <a:lumMod val="50000"/>
                  </a:prstClr>
                </a:solidFill>
                <a:latin typeface="Corona LT" panose="02000604020000090004" pitchFamily="2" charset="0"/>
              </a:rPr>
            </a:br>
            <a:endParaRPr lang="de-CH"/>
          </a:p>
        </p:txBody>
      </p:sp>
    </p:spTree>
    <p:extLst>
      <p:ext uri="{BB962C8B-B14F-4D97-AF65-F5344CB8AC3E}">
        <p14:creationId xmlns:p14="http://schemas.microsoft.com/office/powerpoint/2010/main" val="3384877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Titel 3">
            <a:extLst>
              <a:ext uri="{FF2B5EF4-FFF2-40B4-BE49-F238E27FC236}">
                <a16:creationId xmlns:a16="http://schemas.microsoft.com/office/drawing/2014/main" id="{73FB77A1-AA3D-478D-98AA-038F5D6A93C4}"/>
              </a:ext>
            </a:extLst>
          </p:cNvPr>
          <p:cNvSpPr txBox="1">
            <a:spLocks/>
          </p:cNvSpPr>
          <p:nvPr/>
        </p:nvSpPr>
        <p:spPr bwMode="auto">
          <a:xfrm>
            <a:off x="479376" y="476672"/>
            <a:ext cx="9721080"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1035025" rtl="0" eaLnBrk="1" fontAlgn="base" hangingPunct="1">
              <a:lnSpc>
                <a:spcPct val="100000"/>
              </a:lnSpc>
              <a:spcBef>
                <a:spcPts val="0"/>
              </a:spcBef>
              <a:spcAft>
                <a:spcPts val="0"/>
              </a:spcAft>
              <a:defRPr sz="2800" b="1" i="0" kern="1200" cap="none" baseline="0">
                <a:solidFill>
                  <a:schemeClr val="tx2"/>
                </a:solidFill>
                <a:latin typeface="+mj-lt"/>
                <a:ea typeface="MS PGothic" panose="020B0600070205080204" pitchFamily="34" charset="-128"/>
                <a:cs typeface="Segoe UI" panose="020B0502040204020203" pitchFamily="34" charset="0"/>
              </a:defRPr>
            </a:lvl1pPr>
            <a:lvl2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2pPr>
            <a:lvl3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3pPr>
            <a:lvl4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4pPr>
            <a:lvl5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5pPr>
            <a:lvl6pPr marL="477049" algn="l" defTabSz="1038577" rtl="0" eaLnBrk="1" fontAlgn="base" hangingPunct="1">
              <a:spcBef>
                <a:spcPct val="0"/>
              </a:spcBef>
              <a:spcAft>
                <a:spcPct val="0"/>
              </a:spcAft>
              <a:defRPr sz="3067">
                <a:solidFill>
                  <a:schemeClr val="tx1"/>
                </a:solidFill>
                <a:latin typeface="Arial" pitchFamily="34" charset="0"/>
              </a:defRPr>
            </a:lvl6pPr>
            <a:lvl7pPr marL="954097" algn="l" defTabSz="1038577" rtl="0" eaLnBrk="1" fontAlgn="base" hangingPunct="1">
              <a:spcBef>
                <a:spcPct val="0"/>
              </a:spcBef>
              <a:spcAft>
                <a:spcPct val="0"/>
              </a:spcAft>
              <a:defRPr sz="3067">
                <a:solidFill>
                  <a:schemeClr val="tx1"/>
                </a:solidFill>
                <a:latin typeface="Arial" pitchFamily="34" charset="0"/>
              </a:defRPr>
            </a:lvl7pPr>
            <a:lvl8pPr marL="1431147" algn="l" defTabSz="1038577" rtl="0" eaLnBrk="1" fontAlgn="base" hangingPunct="1">
              <a:spcBef>
                <a:spcPct val="0"/>
              </a:spcBef>
              <a:spcAft>
                <a:spcPct val="0"/>
              </a:spcAft>
              <a:defRPr sz="3067">
                <a:solidFill>
                  <a:schemeClr val="tx1"/>
                </a:solidFill>
                <a:latin typeface="Arial" pitchFamily="34" charset="0"/>
              </a:defRPr>
            </a:lvl8pPr>
            <a:lvl9pPr marL="1908196" algn="l" defTabSz="1038577" rtl="0" eaLnBrk="1" fontAlgn="base" hangingPunct="1">
              <a:spcBef>
                <a:spcPct val="0"/>
              </a:spcBef>
              <a:spcAft>
                <a:spcPct val="0"/>
              </a:spcAft>
              <a:defRPr sz="3067">
                <a:solidFill>
                  <a:schemeClr val="tx1"/>
                </a:solidFill>
                <a:latin typeface="Arial" pitchFamily="34" charset="0"/>
              </a:defRPr>
            </a:lvl9pPr>
          </a:lstStyle>
          <a:p>
            <a:r>
              <a:rPr lang="de-CH"/>
              <a:t>WIR ausgeben</a:t>
            </a:r>
            <a:br>
              <a:rPr lang="de-CH"/>
            </a:br>
            <a:r>
              <a:rPr lang="de-CH" sz="1800" b="0">
                <a:solidFill>
                  <a:prstClr val="white">
                    <a:lumMod val="50000"/>
                  </a:prstClr>
                </a:solidFill>
                <a:latin typeface="Corona LT" panose="02000604020000090004" pitchFamily="2" charset="0"/>
              </a:rPr>
              <a:t>So, wie Sie Ihr Jahresbudget festlegen, planen Sie auch Ihre WIR-Einsatzmöglichkeiten.</a:t>
            </a:r>
            <a:br>
              <a:rPr lang="en-US">
                <a:solidFill>
                  <a:prstClr val="white">
                    <a:lumMod val="50000"/>
                  </a:prstClr>
                </a:solidFill>
                <a:latin typeface="Corona LT" panose="02000604020000090004" pitchFamily="2" charset="0"/>
              </a:rPr>
            </a:br>
            <a:endParaRPr lang="de-CH"/>
          </a:p>
        </p:txBody>
      </p:sp>
      <p:sp>
        <p:nvSpPr>
          <p:cNvPr id="44" name="AutoShape 5">
            <a:extLst>
              <a:ext uri="{FF2B5EF4-FFF2-40B4-BE49-F238E27FC236}">
                <a16:creationId xmlns:a16="http://schemas.microsoft.com/office/drawing/2014/main" id="{613CF883-8659-4C95-A021-D9D4C00D6B51}"/>
              </a:ext>
            </a:extLst>
          </p:cNvPr>
          <p:cNvSpPr>
            <a:spLocks/>
          </p:cNvSpPr>
          <p:nvPr/>
        </p:nvSpPr>
        <p:spPr bwMode="auto">
          <a:xfrm>
            <a:off x="2081913" y="4764088"/>
            <a:ext cx="2465388" cy="407988"/>
          </a:xfrm>
          <a:custGeom>
            <a:avLst/>
            <a:gdLst>
              <a:gd name="T0" fmla="*/ 2465388 w 21600"/>
              <a:gd name="T1" fmla="*/ 407988 h 21600"/>
              <a:gd name="T2" fmla="*/ 2465388 w 21600"/>
              <a:gd name="T3" fmla="*/ 407988 h 21600"/>
              <a:gd name="T4" fmla="*/ 2465388 w 21600"/>
              <a:gd name="T5" fmla="*/ 407988 h 21600"/>
              <a:gd name="T6" fmla="*/ 2465388 w 21600"/>
              <a:gd name="T7" fmla="*/ 4079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1827213">
              <a:defRPr sz="5000">
                <a:solidFill>
                  <a:srgbClr val="000000"/>
                </a:solidFill>
                <a:latin typeface="Helvetica Light" pitchFamily="2" charset="0"/>
                <a:ea typeface="MS PGothic" panose="020B0600070205080204" pitchFamily="34" charset="-128"/>
                <a:sym typeface="Helvetica Light" pitchFamily="2" charset="0"/>
              </a:defRPr>
            </a:lvl1pPr>
            <a:lvl2pPr defTabSz="1827213">
              <a:defRPr sz="5000">
                <a:solidFill>
                  <a:srgbClr val="000000"/>
                </a:solidFill>
                <a:latin typeface="Helvetica Light" pitchFamily="2" charset="0"/>
                <a:ea typeface="MS PGothic" panose="020B0600070205080204" pitchFamily="34" charset="-128"/>
                <a:sym typeface="Helvetica Light" pitchFamily="2" charset="0"/>
              </a:defRPr>
            </a:lvl2pPr>
            <a:lvl3pPr defTabSz="1827213">
              <a:defRPr sz="5000">
                <a:solidFill>
                  <a:srgbClr val="000000"/>
                </a:solidFill>
                <a:latin typeface="Helvetica Light" pitchFamily="2" charset="0"/>
                <a:ea typeface="MS PGothic" panose="020B0600070205080204" pitchFamily="34" charset="-128"/>
                <a:sym typeface="Helvetica Light" pitchFamily="2" charset="0"/>
              </a:defRPr>
            </a:lvl3pPr>
            <a:lvl4pPr defTabSz="1827213">
              <a:defRPr sz="5000">
                <a:solidFill>
                  <a:srgbClr val="000000"/>
                </a:solidFill>
                <a:latin typeface="Helvetica Light" pitchFamily="2" charset="0"/>
                <a:ea typeface="MS PGothic" panose="020B0600070205080204" pitchFamily="34" charset="-128"/>
                <a:sym typeface="Helvetica Light" pitchFamily="2" charset="0"/>
              </a:defRPr>
            </a:lvl4pPr>
            <a:lvl5pPr defTabSz="1827213">
              <a:defRPr sz="5000">
                <a:solidFill>
                  <a:srgbClr val="000000"/>
                </a:solidFill>
                <a:latin typeface="Helvetica Light" pitchFamily="2" charset="0"/>
                <a:ea typeface="MS PGothic" panose="020B0600070205080204" pitchFamily="34" charset="-128"/>
                <a:sym typeface="Helvetica Light" pitchFamily="2" charset="0"/>
              </a:defRPr>
            </a:lvl5pPr>
            <a:lvl6pPr marL="1371600" indent="914400" defTabSz="1827213" eaLnBrk="0" fontAlgn="base" hangingPunct="0">
              <a:spcBef>
                <a:spcPct val="0"/>
              </a:spcBef>
              <a:spcAft>
                <a:spcPct val="0"/>
              </a:spcAft>
              <a:defRPr sz="5000">
                <a:solidFill>
                  <a:srgbClr val="000000"/>
                </a:solidFill>
                <a:latin typeface="Helvetica Light" pitchFamily="2" charset="0"/>
                <a:ea typeface="MS PGothic" panose="020B0600070205080204" pitchFamily="34" charset="-128"/>
                <a:sym typeface="Helvetica Light" pitchFamily="2" charset="0"/>
              </a:defRPr>
            </a:lvl6pPr>
            <a:lvl7pPr marL="1828800" indent="914400" defTabSz="1827213" eaLnBrk="0" fontAlgn="base" hangingPunct="0">
              <a:spcBef>
                <a:spcPct val="0"/>
              </a:spcBef>
              <a:spcAft>
                <a:spcPct val="0"/>
              </a:spcAft>
              <a:defRPr sz="5000">
                <a:solidFill>
                  <a:srgbClr val="000000"/>
                </a:solidFill>
                <a:latin typeface="Helvetica Light" pitchFamily="2" charset="0"/>
                <a:ea typeface="MS PGothic" panose="020B0600070205080204" pitchFamily="34" charset="-128"/>
                <a:sym typeface="Helvetica Light" pitchFamily="2" charset="0"/>
              </a:defRPr>
            </a:lvl7pPr>
            <a:lvl8pPr marL="2286000" indent="914400" defTabSz="1827213" eaLnBrk="0" fontAlgn="base" hangingPunct="0">
              <a:spcBef>
                <a:spcPct val="0"/>
              </a:spcBef>
              <a:spcAft>
                <a:spcPct val="0"/>
              </a:spcAft>
              <a:defRPr sz="5000">
                <a:solidFill>
                  <a:srgbClr val="000000"/>
                </a:solidFill>
                <a:latin typeface="Helvetica Light" pitchFamily="2" charset="0"/>
                <a:ea typeface="MS PGothic" panose="020B0600070205080204" pitchFamily="34" charset="-128"/>
                <a:sym typeface="Helvetica Light" pitchFamily="2" charset="0"/>
              </a:defRPr>
            </a:lvl8pPr>
            <a:lvl9pPr marL="2743200" indent="914400" defTabSz="1827213" eaLnBrk="0" fontAlgn="base" hangingPunct="0">
              <a:spcBef>
                <a:spcPct val="0"/>
              </a:spcBef>
              <a:spcAft>
                <a:spcPct val="0"/>
              </a:spcAft>
              <a:defRPr sz="5000">
                <a:solidFill>
                  <a:srgbClr val="000000"/>
                </a:solidFill>
                <a:latin typeface="Helvetica Light" pitchFamily="2" charset="0"/>
                <a:ea typeface="MS PGothic" panose="020B0600070205080204" pitchFamily="34" charset="-128"/>
                <a:sym typeface="Helvetica Light" pitchFamily="2" charset="0"/>
              </a:defRPr>
            </a:lvl9pPr>
          </a:lstStyle>
          <a:p>
            <a:pPr algn="ctr">
              <a:lnSpc>
                <a:spcPts val="1550"/>
              </a:lnSpc>
            </a:pPr>
            <a:r>
              <a:rPr lang="de-CH" altLang="de-DE" sz="1500">
                <a:solidFill>
                  <a:srgbClr val="FFFFFF"/>
                </a:solidFill>
                <a:latin typeface="HelveticaNeueLT Pro 55 Roman" pitchFamily="34" charset="0"/>
                <a:sym typeface="Lato" charset="0"/>
              </a:rPr>
              <a:t>Erste Erfolge oder Ergebnisse</a:t>
            </a:r>
            <a:endParaRPr lang="de-CH" altLang="de-DE" sz="2500">
              <a:latin typeface="HelveticaNeueLT Pro 55 Roman" pitchFamily="34" charset="0"/>
            </a:endParaRPr>
          </a:p>
        </p:txBody>
      </p:sp>
      <p:sp>
        <p:nvSpPr>
          <p:cNvPr id="45" name="AutoShape 6">
            <a:extLst>
              <a:ext uri="{FF2B5EF4-FFF2-40B4-BE49-F238E27FC236}">
                <a16:creationId xmlns:a16="http://schemas.microsoft.com/office/drawing/2014/main" id="{A30AEE11-43CA-4348-A5C3-9929266A9417}"/>
              </a:ext>
            </a:extLst>
          </p:cNvPr>
          <p:cNvSpPr>
            <a:spLocks/>
          </p:cNvSpPr>
          <p:nvPr/>
        </p:nvSpPr>
        <p:spPr bwMode="auto">
          <a:xfrm>
            <a:off x="2538319" y="4316413"/>
            <a:ext cx="1552575" cy="234950"/>
          </a:xfrm>
          <a:custGeom>
            <a:avLst/>
            <a:gdLst>
              <a:gd name="T0" fmla="*/ 1552575 w 21600"/>
              <a:gd name="T1" fmla="*/ 234950 h 21600"/>
              <a:gd name="T2" fmla="*/ 1552575 w 21600"/>
              <a:gd name="T3" fmla="*/ 234950 h 21600"/>
              <a:gd name="T4" fmla="*/ 1552575 w 21600"/>
              <a:gd name="T5" fmla="*/ 234950 h 21600"/>
              <a:gd name="T6" fmla="*/ 1552575 w 21600"/>
              <a:gd name="T7" fmla="*/ 234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1827213">
              <a:defRPr sz="5000">
                <a:solidFill>
                  <a:srgbClr val="000000"/>
                </a:solidFill>
                <a:latin typeface="Helvetica Light" pitchFamily="2" charset="0"/>
                <a:ea typeface="MS PGothic" panose="020B0600070205080204" pitchFamily="34" charset="-128"/>
                <a:sym typeface="Helvetica Light" pitchFamily="2" charset="0"/>
              </a:defRPr>
            </a:lvl1pPr>
            <a:lvl2pPr defTabSz="1827213">
              <a:defRPr sz="5000">
                <a:solidFill>
                  <a:srgbClr val="000000"/>
                </a:solidFill>
                <a:latin typeface="Helvetica Light" pitchFamily="2" charset="0"/>
                <a:ea typeface="MS PGothic" panose="020B0600070205080204" pitchFamily="34" charset="-128"/>
                <a:sym typeface="Helvetica Light" pitchFamily="2" charset="0"/>
              </a:defRPr>
            </a:lvl2pPr>
            <a:lvl3pPr defTabSz="1827213">
              <a:defRPr sz="5000">
                <a:solidFill>
                  <a:srgbClr val="000000"/>
                </a:solidFill>
                <a:latin typeface="Helvetica Light" pitchFamily="2" charset="0"/>
                <a:ea typeface="MS PGothic" panose="020B0600070205080204" pitchFamily="34" charset="-128"/>
                <a:sym typeface="Helvetica Light" pitchFamily="2" charset="0"/>
              </a:defRPr>
            </a:lvl3pPr>
            <a:lvl4pPr defTabSz="1827213">
              <a:defRPr sz="5000">
                <a:solidFill>
                  <a:srgbClr val="000000"/>
                </a:solidFill>
                <a:latin typeface="Helvetica Light" pitchFamily="2" charset="0"/>
                <a:ea typeface="MS PGothic" panose="020B0600070205080204" pitchFamily="34" charset="-128"/>
                <a:sym typeface="Helvetica Light" pitchFamily="2" charset="0"/>
              </a:defRPr>
            </a:lvl4pPr>
            <a:lvl5pPr defTabSz="1827213">
              <a:defRPr sz="5000">
                <a:solidFill>
                  <a:srgbClr val="000000"/>
                </a:solidFill>
                <a:latin typeface="Helvetica Light" pitchFamily="2" charset="0"/>
                <a:ea typeface="MS PGothic" panose="020B0600070205080204" pitchFamily="34" charset="-128"/>
                <a:sym typeface="Helvetica Light" pitchFamily="2" charset="0"/>
              </a:defRPr>
            </a:lvl5pPr>
            <a:lvl6pPr marL="1371600" indent="914400" defTabSz="1827213" eaLnBrk="0" fontAlgn="base" hangingPunct="0">
              <a:spcBef>
                <a:spcPct val="0"/>
              </a:spcBef>
              <a:spcAft>
                <a:spcPct val="0"/>
              </a:spcAft>
              <a:defRPr sz="5000">
                <a:solidFill>
                  <a:srgbClr val="000000"/>
                </a:solidFill>
                <a:latin typeface="Helvetica Light" pitchFamily="2" charset="0"/>
                <a:ea typeface="MS PGothic" panose="020B0600070205080204" pitchFamily="34" charset="-128"/>
                <a:sym typeface="Helvetica Light" pitchFamily="2" charset="0"/>
              </a:defRPr>
            </a:lvl6pPr>
            <a:lvl7pPr marL="1828800" indent="914400" defTabSz="1827213" eaLnBrk="0" fontAlgn="base" hangingPunct="0">
              <a:spcBef>
                <a:spcPct val="0"/>
              </a:spcBef>
              <a:spcAft>
                <a:spcPct val="0"/>
              </a:spcAft>
              <a:defRPr sz="5000">
                <a:solidFill>
                  <a:srgbClr val="000000"/>
                </a:solidFill>
                <a:latin typeface="Helvetica Light" pitchFamily="2" charset="0"/>
                <a:ea typeface="MS PGothic" panose="020B0600070205080204" pitchFamily="34" charset="-128"/>
                <a:sym typeface="Helvetica Light" pitchFamily="2" charset="0"/>
              </a:defRPr>
            </a:lvl7pPr>
            <a:lvl8pPr marL="2286000" indent="914400" defTabSz="1827213" eaLnBrk="0" fontAlgn="base" hangingPunct="0">
              <a:spcBef>
                <a:spcPct val="0"/>
              </a:spcBef>
              <a:spcAft>
                <a:spcPct val="0"/>
              </a:spcAft>
              <a:defRPr sz="5000">
                <a:solidFill>
                  <a:srgbClr val="000000"/>
                </a:solidFill>
                <a:latin typeface="Helvetica Light" pitchFamily="2" charset="0"/>
                <a:ea typeface="MS PGothic" panose="020B0600070205080204" pitchFamily="34" charset="-128"/>
                <a:sym typeface="Helvetica Light" pitchFamily="2" charset="0"/>
              </a:defRPr>
            </a:lvl8pPr>
            <a:lvl9pPr marL="2743200" indent="914400" defTabSz="1827213" eaLnBrk="0" fontAlgn="base" hangingPunct="0">
              <a:spcBef>
                <a:spcPct val="0"/>
              </a:spcBef>
              <a:spcAft>
                <a:spcPct val="0"/>
              </a:spcAft>
              <a:defRPr sz="5000">
                <a:solidFill>
                  <a:srgbClr val="000000"/>
                </a:solidFill>
                <a:latin typeface="Helvetica Light" pitchFamily="2" charset="0"/>
                <a:ea typeface="MS PGothic" panose="020B0600070205080204" pitchFamily="34" charset="-128"/>
                <a:sym typeface="Helvetica Light" pitchFamily="2" charset="0"/>
              </a:defRPr>
            </a:lvl9pPr>
          </a:lstStyle>
          <a:p>
            <a:pPr algn="ctr" eaLnBrk="1"/>
            <a:r>
              <a:rPr lang="de-CH" altLang="de-DE" sz="1800" b="1">
                <a:solidFill>
                  <a:srgbClr val="FFFFFF"/>
                </a:solidFill>
                <a:latin typeface="HelveticaNeueLT Pro 55 Roman" pitchFamily="34" charset="0"/>
                <a:sym typeface="Montserrat" charset="0"/>
              </a:rPr>
              <a:t>STUNDEN</a:t>
            </a:r>
            <a:endParaRPr lang="de-CH" altLang="de-DE" sz="2500">
              <a:latin typeface="HelveticaNeueLT Pro 55 Roman" pitchFamily="34" charset="0"/>
            </a:endParaRPr>
          </a:p>
        </p:txBody>
      </p:sp>
      <p:sp>
        <p:nvSpPr>
          <p:cNvPr id="46" name="AutoShape 15">
            <a:extLst>
              <a:ext uri="{FF2B5EF4-FFF2-40B4-BE49-F238E27FC236}">
                <a16:creationId xmlns:a16="http://schemas.microsoft.com/office/drawing/2014/main" id="{846EBB1A-BDC0-4D24-A43B-91FEBF1E9C9E}"/>
              </a:ext>
            </a:extLst>
          </p:cNvPr>
          <p:cNvSpPr>
            <a:spLocks/>
          </p:cNvSpPr>
          <p:nvPr/>
        </p:nvSpPr>
        <p:spPr bwMode="auto">
          <a:xfrm>
            <a:off x="7591703" y="2423319"/>
            <a:ext cx="1459955" cy="1270000"/>
          </a:xfrm>
          <a:custGeom>
            <a:avLst/>
            <a:gdLst>
              <a:gd name="T0" fmla="*/ 1152525 w 21600"/>
              <a:gd name="T1" fmla="*/ 1270000 h 21600"/>
              <a:gd name="T2" fmla="*/ 1152525 w 21600"/>
              <a:gd name="T3" fmla="*/ 1270000 h 21600"/>
              <a:gd name="T4" fmla="*/ 1152525 w 21600"/>
              <a:gd name="T5" fmla="*/ 1270000 h 21600"/>
              <a:gd name="T6" fmla="*/ 1152525 w 21600"/>
              <a:gd name="T7" fmla="*/ 12700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 tIns="25400" rIns="25400" bIns="25400" anchor="ctr"/>
          <a:lstStyle/>
          <a:p>
            <a:pPr algn="ctr" eaLnBrk="1"/>
            <a:r>
              <a:rPr lang="de-CH" altLang="de-DE" sz="8000">
                <a:solidFill>
                  <a:srgbClr val="FFFFFF"/>
                </a:solidFill>
                <a:latin typeface="HelveticaNeueLT Pro 55 Roman" pitchFamily="34" charset="0"/>
                <a:sym typeface="Montserrat" charset="0"/>
              </a:rPr>
              <a:t>1</a:t>
            </a:r>
            <a:endParaRPr lang="de-CH" altLang="de-DE" sz="900">
              <a:latin typeface="HelveticaNeueLT Pro 55 Roman" pitchFamily="34" charset="0"/>
            </a:endParaRPr>
          </a:p>
        </p:txBody>
      </p:sp>
      <p:grpSp>
        <p:nvGrpSpPr>
          <p:cNvPr id="47" name="Gruppieren 46">
            <a:extLst>
              <a:ext uri="{FF2B5EF4-FFF2-40B4-BE49-F238E27FC236}">
                <a16:creationId xmlns:a16="http://schemas.microsoft.com/office/drawing/2014/main" id="{9C2E710F-B9BD-4844-B4DE-5FA7A6B070EA}"/>
              </a:ext>
            </a:extLst>
          </p:cNvPr>
          <p:cNvGrpSpPr/>
          <p:nvPr/>
        </p:nvGrpSpPr>
        <p:grpSpPr>
          <a:xfrm>
            <a:off x="191344" y="1944800"/>
            <a:ext cx="11188573" cy="3843067"/>
            <a:chOff x="1240125" y="3889599"/>
            <a:chExt cx="22377144" cy="7686132"/>
          </a:xfrm>
        </p:grpSpPr>
        <p:sp>
          <p:nvSpPr>
            <p:cNvPr id="48" name="Rounded Rectangle 30">
              <a:extLst>
                <a:ext uri="{FF2B5EF4-FFF2-40B4-BE49-F238E27FC236}">
                  <a16:creationId xmlns:a16="http://schemas.microsoft.com/office/drawing/2014/main" id="{81DE443B-9A3E-430B-B8E0-B7067459BD15}"/>
                </a:ext>
              </a:extLst>
            </p:cNvPr>
            <p:cNvSpPr/>
            <p:nvPr/>
          </p:nvSpPr>
          <p:spPr>
            <a:xfrm rot="16200000">
              <a:off x="9482580" y="8188876"/>
              <a:ext cx="3085613" cy="3085613"/>
            </a:xfrm>
            <a:prstGeom prst="roundRect">
              <a:avLst>
                <a:gd name="adj" fmla="val 10803"/>
              </a:avLst>
            </a:prstGeom>
            <a:solidFill>
              <a:srgbClr val="942D5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1050"/>
            </a:p>
          </p:txBody>
        </p:sp>
        <p:sp>
          <p:nvSpPr>
            <p:cNvPr id="49" name="Rounded Rectangle 32">
              <a:extLst>
                <a:ext uri="{FF2B5EF4-FFF2-40B4-BE49-F238E27FC236}">
                  <a16:creationId xmlns:a16="http://schemas.microsoft.com/office/drawing/2014/main" id="{3E08F914-694E-4F37-BA48-61AD8A8B06A4}"/>
                </a:ext>
              </a:extLst>
            </p:cNvPr>
            <p:cNvSpPr/>
            <p:nvPr/>
          </p:nvSpPr>
          <p:spPr>
            <a:xfrm rot="10800000">
              <a:off x="13465596" y="8188876"/>
              <a:ext cx="3085613" cy="3085613"/>
            </a:xfrm>
            <a:prstGeom prst="roundRect">
              <a:avLst>
                <a:gd name="adj" fmla="val 10803"/>
              </a:avLst>
            </a:prstGeom>
            <a:solidFill>
              <a:srgbClr val="942D5F"/>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1050"/>
            </a:p>
          </p:txBody>
        </p:sp>
        <p:sp>
          <p:nvSpPr>
            <p:cNvPr id="50" name="Rounded Rectangle 37">
              <a:extLst>
                <a:ext uri="{FF2B5EF4-FFF2-40B4-BE49-F238E27FC236}">
                  <a16:creationId xmlns:a16="http://schemas.microsoft.com/office/drawing/2014/main" id="{458F6CBC-D228-445C-A5F0-BAC2D0FCA98E}"/>
                </a:ext>
              </a:extLst>
            </p:cNvPr>
            <p:cNvSpPr/>
            <p:nvPr/>
          </p:nvSpPr>
          <p:spPr>
            <a:xfrm rot="5400000">
              <a:off x="13465596" y="4293095"/>
              <a:ext cx="3085613" cy="3085614"/>
            </a:xfrm>
            <a:prstGeom prst="roundRect">
              <a:avLst>
                <a:gd name="adj" fmla="val 10803"/>
              </a:avLst>
            </a:prstGeom>
            <a:solidFill>
              <a:srgbClr val="28828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1050"/>
            </a:p>
          </p:txBody>
        </p:sp>
        <p:sp>
          <p:nvSpPr>
            <p:cNvPr id="51" name="Rounded Rectangle 40">
              <a:extLst>
                <a:ext uri="{FF2B5EF4-FFF2-40B4-BE49-F238E27FC236}">
                  <a16:creationId xmlns:a16="http://schemas.microsoft.com/office/drawing/2014/main" id="{D29D188F-05FB-4AE7-A171-B12CBB95B295}"/>
                </a:ext>
              </a:extLst>
            </p:cNvPr>
            <p:cNvSpPr/>
            <p:nvPr/>
          </p:nvSpPr>
          <p:spPr>
            <a:xfrm>
              <a:off x="9482580" y="4293095"/>
              <a:ext cx="3085613" cy="3085613"/>
            </a:xfrm>
            <a:prstGeom prst="roundRect">
              <a:avLst>
                <a:gd name="adj" fmla="val 10803"/>
              </a:avLst>
            </a:prstGeom>
            <a:solidFill>
              <a:srgbClr val="28828B"/>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1050"/>
            </a:p>
          </p:txBody>
        </p:sp>
        <p:sp>
          <p:nvSpPr>
            <p:cNvPr id="52" name="Triangle 41">
              <a:extLst>
                <a:ext uri="{FF2B5EF4-FFF2-40B4-BE49-F238E27FC236}">
                  <a16:creationId xmlns:a16="http://schemas.microsoft.com/office/drawing/2014/main" id="{8668DADD-F7D1-4E74-B676-B21251795577}"/>
                </a:ext>
              </a:extLst>
            </p:cNvPr>
            <p:cNvSpPr/>
            <p:nvPr/>
          </p:nvSpPr>
          <p:spPr>
            <a:xfrm rot="5400000">
              <a:off x="11902611" y="5417343"/>
              <a:ext cx="1600405" cy="837117"/>
            </a:xfrm>
            <a:prstGeom prst="triangle">
              <a:avLst/>
            </a:prstGeom>
            <a:solidFill>
              <a:srgbClr val="28828B"/>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1050"/>
            </a:p>
          </p:txBody>
        </p:sp>
        <p:sp>
          <p:nvSpPr>
            <p:cNvPr id="53" name="Triangle 62">
              <a:extLst>
                <a:ext uri="{FF2B5EF4-FFF2-40B4-BE49-F238E27FC236}">
                  <a16:creationId xmlns:a16="http://schemas.microsoft.com/office/drawing/2014/main" id="{39F86F17-6DCB-4382-AE8A-4CEADA068560}"/>
                </a:ext>
              </a:extLst>
            </p:cNvPr>
            <p:cNvSpPr/>
            <p:nvPr/>
          </p:nvSpPr>
          <p:spPr>
            <a:xfrm rot="10800000">
              <a:off x="14208197" y="7378707"/>
              <a:ext cx="1600405" cy="549323"/>
            </a:xfrm>
            <a:prstGeom prst="triangle">
              <a:avLst/>
            </a:prstGeom>
            <a:solidFill>
              <a:srgbClr val="28828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1050"/>
            </a:p>
          </p:txBody>
        </p:sp>
        <p:sp>
          <p:nvSpPr>
            <p:cNvPr id="54" name="Triangle 63">
              <a:extLst>
                <a:ext uri="{FF2B5EF4-FFF2-40B4-BE49-F238E27FC236}">
                  <a16:creationId xmlns:a16="http://schemas.microsoft.com/office/drawing/2014/main" id="{2D51FDA4-003F-4FBC-BD98-DEEC4D9BEE01}"/>
                </a:ext>
              </a:extLst>
            </p:cNvPr>
            <p:cNvSpPr/>
            <p:nvPr/>
          </p:nvSpPr>
          <p:spPr>
            <a:xfrm rot="16200000">
              <a:off x="12370671" y="9418191"/>
              <a:ext cx="1600405" cy="589445"/>
            </a:xfrm>
            <a:prstGeom prst="triangle">
              <a:avLst/>
            </a:prstGeom>
            <a:solidFill>
              <a:srgbClr val="942D5F"/>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1050"/>
            </a:p>
          </p:txBody>
        </p:sp>
        <p:sp>
          <p:nvSpPr>
            <p:cNvPr id="55" name="Triangle 64">
              <a:extLst>
                <a:ext uri="{FF2B5EF4-FFF2-40B4-BE49-F238E27FC236}">
                  <a16:creationId xmlns:a16="http://schemas.microsoft.com/office/drawing/2014/main" id="{38917106-82FB-4DFD-9316-CC72FA9A0572}"/>
                </a:ext>
              </a:extLst>
            </p:cNvPr>
            <p:cNvSpPr/>
            <p:nvPr/>
          </p:nvSpPr>
          <p:spPr>
            <a:xfrm>
              <a:off x="10225182" y="7661875"/>
              <a:ext cx="1600405" cy="527002"/>
            </a:xfrm>
            <a:prstGeom prst="triangle">
              <a:avLst/>
            </a:prstGeom>
            <a:solidFill>
              <a:srgbClr val="942D5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1050"/>
            </a:p>
          </p:txBody>
        </p:sp>
        <p:grpSp>
          <p:nvGrpSpPr>
            <p:cNvPr id="56" name="Group 2">
              <a:extLst>
                <a:ext uri="{FF2B5EF4-FFF2-40B4-BE49-F238E27FC236}">
                  <a16:creationId xmlns:a16="http://schemas.microsoft.com/office/drawing/2014/main" id="{9E550123-8C38-4C6D-ABBE-40DC0196422E}"/>
                </a:ext>
              </a:extLst>
            </p:cNvPr>
            <p:cNvGrpSpPr/>
            <p:nvPr/>
          </p:nvGrpSpPr>
          <p:grpSpPr>
            <a:xfrm>
              <a:off x="18891644" y="3889599"/>
              <a:ext cx="4725624" cy="3625764"/>
              <a:chOff x="16663682" y="5226912"/>
              <a:chExt cx="5934559" cy="3625761"/>
            </a:xfrm>
          </p:grpSpPr>
          <p:sp>
            <p:nvSpPr>
              <p:cNvPr id="149" name="CuadroTexto 4">
                <a:extLst>
                  <a:ext uri="{FF2B5EF4-FFF2-40B4-BE49-F238E27FC236}">
                    <a16:creationId xmlns:a16="http://schemas.microsoft.com/office/drawing/2014/main" id="{5EF25157-5AB7-4605-99DA-C29F49BB8D29}"/>
                  </a:ext>
                </a:extLst>
              </p:cNvPr>
              <p:cNvSpPr txBox="1"/>
              <p:nvPr/>
            </p:nvSpPr>
            <p:spPr>
              <a:xfrm>
                <a:off x="16663682" y="6513573"/>
                <a:ext cx="5004615" cy="2339100"/>
              </a:xfrm>
              <a:prstGeom prst="rect">
                <a:avLst/>
              </a:prstGeom>
              <a:noFill/>
            </p:spPr>
            <p:txBody>
              <a:bodyPr wrap="square" rtlCol="0">
                <a:spAutoFit/>
              </a:bodyPr>
              <a:lstStyle/>
              <a:p>
                <a:r>
                  <a:rPr lang="en-US" sz="1400" err="1">
                    <a:solidFill>
                      <a:schemeClr val="bg1">
                        <a:lumMod val="50000"/>
                      </a:schemeClr>
                    </a:solidFill>
                    <a:latin typeface="+mj-lt"/>
                    <a:ea typeface="Lato Light" charset="0"/>
                    <a:cs typeface="Lato Light" charset="0"/>
                  </a:rPr>
                  <a:t>Mobiliar</a:t>
                </a:r>
                <a:endParaRPr lang="en-US" sz="1400">
                  <a:solidFill>
                    <a:schemeClr val="bg1">
                      <a:lumMod val="50000"/>
                    </a:schemeClr>
                  </a:solidFill>
                  <a:latin typeface="+mj-lt"/>
                  <a:ea typeface="Lato Light" charset="0"/>
                  <a:cs typeface="Lato Light" charset="0"/>
                </a:endParaRPr>
              </a:p>
              <a:p>
                <a:r>
                  <a:rPr lang="en-US" sz="1400" err="1">
                    <a:solidFill>
                      <a:schemeClr val="bg1">
                        <a:lumMod val="50000"/>
                      </a:schemeClr>
                    </a:solidFill>
                    <a:latin typeface="+mj-lt"/>
                    <a:ea typeface="Lato Light" charset="0"/>
                    <a:cs typeface="Lato Light" charset="0"/>
                  </a:rPr>
                  <a:t>Maschinen</a:t>
                </a:r>
                <a:endParaRPr lang="en-US" sz="1400">
                  <a:solidFill>
                    <a:schemeClr val="bg1">
                      <a:lumMod val="50000"/>
                    </a:schemeClr>
                  </a:solidFill>
                  <a:latin typeface="+mj-lt"/>
                  <a:ea typeface="Lato Light" charset="0"/>
                  <a:cs typeface="Lato Light" charset="0"/>
                </a:endParaRPr>
              </a:p>
              <a:p>
                <a:r>
                  <a:rPr lang="en-US" sz="1400">
                    <a:solidFill>
                      <a:schemeClr val="bg1">
                        <a:lumMod val="50000"/>
                      </a:schemeClr>
                    </a:solidFill>
                    <a:latin typeface="+mj-lt"/>
                    <a:ea typeface="Lato Light" charset="0"/>
                    <a:cs typeface="Lato Light" charset="0"/>
                  </a:rPr>
                  <a:t>Fahrzeuge</a:t>
                </a:r>
              </a:p>
              <a:p>
                <a:r>
                  <a:rPr lang="en-US" sz="1400">
                    <a:solidFill>
                      <a:schemeClr val="bg1">
                        <a:lumMod val="50000"/>
                      </a:schemeClr>
                    </a:solidFill>
                    <a:latin typeface="+mj-lt"/>
                    <a:ea typeface="Lato Light" charset="0"/>
                    <a:cs typeface="Lato Light" charset="0"/>
                  </a:rPr>
                  <a:t>Liegenschaften</a:t>
                </a:r>
              </a:p>
              <a:p>
                <a:pPr marL="228595" indent="-228595">
                  <a:buFontTx/>
                  <a:buChar char="-"/>
                </a:pPr>
                <a:endParaRPr lang="en-US" sz="1400">
                  <a:solidFill>
                    <a:schemeClr val="bg1">
                      <a:lumMod val="50000"/>
                    </a:schemeClr>
                  </a:solidFill>
                  <a:latin typeface="+mj-lt"/>
                  <a:ea typeface="Lato Light" charset="0"/>
                  <a:cs typeface="Lato Light" charset="0"/>
                </a:endParaRPr>
              </a:p>
            </p:txBody>
          </p:sp>
          <p:sp>
            <p:nvSpPr>
              <p:cNvPr id="150" name="CuadroTexto 4">
                <a:extLst>
                  <a:ext uri="{FF2B5EF4-FFF2-40B4-BE49-F238E27FC236}">
                    <a16:creationId xmlns:a16="http://schemas.microsoft.com/office/drawing/2014/main" id="{5D444BC1-914F-404F-A571-594C35BCE0A4}"/>
                  </a:ext>
                </a:extLst>
              </p:cNvPr>
              <p:cNvSpPr txBox="1"/>
              <p:nvPr/>
            </p:nvSpPr>
            <p:spPr>
              <a:xfrm>
                <a:off x="16710218" y="5226912"/>
                <a:ext cx="5888023" cy="1323439"/>
              </a:xfrm>
              <a:prstGeom prst="rect">
                <a:avLst/>
              </a:prstGeom>
              <a:noFill/>
            </p:spPr>
            <p:txBody>
              <a:bodyPr wrap="square" rtlCol="0">
                <a:spAutoFit/>
              </a:bodyPr>
              <a:lstStyle/>
              <a:p>
                <a:r>
                  <a:rPr lang="en-US" b="1">
                    <a:solidFill>
                      <a:schemeClr val="bg1">
                        <a:lumMod val="50000"/>
                      </a:schemeClr>
                    </a:solidFill>
                    <a:latin typeface="+mj-lt"/>
                    <a:ea typeface="Roboto Medium" panose="02000000000000000000" pitchFamily="2" charset="0"/>
                  </a:rPr>
                  <a:t>Betriebliche Investitionen</a:t>
                </a:r>
              </a:p>
            </p:txBody>
          </p:sp>
        </p:grpSp>
        <p:grpSp>
          <p:nvGrpSpPr>
            <p:cNvPr id="57" name="Group 91">
              <a:extLst>
                <a:ext uri="{FF2B5EF4-FFF2-40B4-BE49-F238E27FC236}">
                  <a16:creationId xmlns:a16="http://schemas.microsoft.com/office/drawing/2014/main" id="{24AACF4F-BA0D-44F4-9F9B-AF7E8A4055CF}"/>
                </a:ext>
              </a:extLst>
            </p:cNvPr>
            <p:cNvGrpSpPr/>
            <p:nvPr/>
          </p:nvGrpSpPr>
          <p:grpSpPr>
            <a:xfrm>
              <a:off x="18891648" y="7683374"/>
              <a:ext cx="4725621" cy="3892356"/>
              <a:chOff x="16663682" y="5181761"/>
              <a:chExt cx="5004615" cy="3892353"/>
            </a:xfrm>
          </p:grpSpPr>
          <p:sp>
            <p:nvSpPr>
              <p:cNvPr id="147" name="CuadroTexto 4">
                <a:extLst>
                  <a:ext uri="{FF2B5EF4-FFF2-40B4-BE49-F238E27FC236}">
                    <a16:creationId xmlns:a16="http://schemas.microsoft.com/office/drawing/2014/main" id="{CA225849-8375-483E-9324-78FDF6B6D2A7}"/>
                  </a:ext>
                </a:extLst>
              </p:cNvPr>
              <p:cNvSpPr txBox="1"/>
              <p:nvPr/>
            </p:nvSpPr>
            <p:spPr>
              <a:xfrm>
                <a:off x="16663682" y="5873241"/>
                <a:ext cx="5004615" cy="3200873"/>
              </a:xfrm>
              <a:prstGeom prst="rect">
                <a:avLst/>
              </a:prstGeom>
              <a:noFill/>
            </p:spPr>
            <p:txBody>
              <a:bodyPr wrap="square" rtlCol="0">
                <a:spAutoFit/>
              </a:bodyPr>
              <a:lstStyle/>
              <a:p>
                <a:r>
                  <a:rPr lang="en-US" sz="1400">
                    <a:solidFill>
                      <a:schemeClr val="bg1">
                        <a:lumMod val="50000"/>
                      </a:schemeClr>
                    </a:solidFill>
                    <a:latin typeface="+mj-lt"/>
                    <a:ea typeface="Lato Light" charset="0"/>
                    <a:cs typeface="Lato Light" charset="0"/>
                  </a:rPr>
                  <a:t>Mitarbeiterkonten</a:t>
                </a:r>
              </a:p>
              <a:p>
                <a:r>
                  <a:rPr lang="en-US" sz="1400">
                    <a:solidFill>
                      <a:schemeClr val="bg1">
                        <a:lumMod val="50000"/>
                      </a:schemeClr>
                    </a:solidFill>
                    <a:latin typeface="+mj-lt"/>
                    <a:ea typeface="Lato Light" charset="0"/>
                    <a:cs typeface="Lato Light" charset="0"/>
                  </a:rPr>
                  <a:t>Gratifikation/Bonus</a:t>
                </a:r>
              </a:p>
              <a:p>
                <a:r>
                  <a:rPr lang="en-US" sz="1400" err="1">
                    <a:solidFill>
                      <a:schemeClr val="bg1">
                        <a:lumMod val="50000"/>
                      </a:schemeClr>
                    </a:solidFill>
                    <a:latin typeface="+mj-lt"/>
                    <a:ea typeface="Lato Light" charset="0"/>
                    <a:cs typeface="Lato Light" charset="0"/>
                  </a:rPr>
                  <a:t>Mitarbeitergeschenke</a:t>
                </a:r>
                <a:endParaRPr lang="en-US" sz="1400">
                  <a:solidFill>
                    <a:schemeClr val="bg1">
                      <a:lumMod val="50000"/>
                    </a:schemeClr>
                  </a:solidFill>
                  <a:latin typeface="+mj-lt"/>
                  <a:ea typeface="Lato Light" charset="0"/>
                  <a:cs typeface="Lato Light" charset="0"/>
                </a:endParaRPr>
              </a:p>
              <a:p>
                <a:r>
                  <a:rPr lang="en-US" sz="1400">
                    <a:solidFill>
                      <a:schemeClr val="bg1">
                        <a:lumMod val="50000"/>
                      </a:schemeClr>
                    </a:solidFill>
                    <a:latin typeface="+mj-lt"/>
                    <a:ea typeface="Lato Light" charset="0"/>
                    <a:cs typeface="Lato Light" charset="0"/>
                  </a:rPr>
                  <a:t>Lunchbeteiligung</a:t>
                </a:r>
              </a:p>
              <a:p>
                <a:r>
                  <a:rPr lang="en-US" sz="1400">
                    <a:solidFill>
                      <a:schemeClr val="bg1">
                        <a:lumMod val="50000"/>
                      </a:schemeClr>
                    </a:solidFill>
                    <a:latin typeface="+mj-lt"/>
                    <a:ea typeface="Lato Light" charset="0"/>
                    <a:cs typeface="Lato Light" charset="0"/>
                  </a:rPr>
                  <a:t>Aussendienst/Spesen</a:t>
                </a:r>
              </a:p>
              <a:p>
                <a:r>
                  <a:rPr lang="en-US" sz="1400">
                    <a:solidFill>
                      <a:schemeClr val="bg1">
                        <a:lumMod val="50000"/>
                      </a:schemeClr>
                    </a:solidFill>
                    <a:latin typeface="+mj-lt"/>
                    <a:ea typeface="Lato Light" charset="0"/>
                    <a:cs typeface="Lato Light" charset="0"/>
                  </a:rPr>
                  <a:t>Ferien/Restaurant</a:t>
                </a:r>
              </a:p>
              <a:p>
                <a:r>
                  <a:rPr lang="en-US" sz="1400">
                    <a:solidFill>
                      <a:schemeClr val="bg1">
                        <a:lumMod val="50000"/>
                      </a:schemeClr>
                    </a:solidFill>
                    <a:latin typeface="+mj-lt"/>
                    <a:ea typeface="Lato Light" charset="0"/>
                    <a:cs typeface="Lato Light" charset="0"/>
                  </a:rPr>
                  <a:t>Gutscheine</a:t>
                </a:r>
              </a:p>
            </p:txBody>
          </p:sp>
          <p:sp>
            <p:nvSpPr>
              <p:cNvPr id="148" name="CuadroTexto 4">
                <a:extLst>
                  <a:ext uri="{FF2B5EF4-FFF2-40B4-BE49-F238E27FC236}">
                    <a16:creationId xmlns:a16="http://schemas.microsoft.com/office/drawing/2014/main" id="{AFB79F50-8AB0-4577-84F8-B5CDB977BFD7}"/>
                  </a:ext>
                </a:extLst>
              </p:cNvPr>
              <p:cNvSpPr txBox="1"/>
              <p:nvPr/>
            </p:nvSpPr>
            <p:spPr>
              <a:xfrm>
                <a:off x="16736867" y="5181761"/>
                <a:ext cx="4255840" cy="754051"/>
              </a:xfrm>
              <a:prstGeom prst="rect">
                <a:avLst/>
              </a:prstGeom>
              <a:noFill/>
            </p:spPr>
            <p:txBody>
              <a:bodyPr wrap="square" rtlCol="0">
                <a:spAutoFit/>
              </a:bodyPr>
              <a:lstStyle/>
              <a:p>
                <a:r>
                  <a:rPr lang="en-US" b="1">
                    <a:solidFill>
                      <a:schemeClr val="bg1">
                        <a:lumMod val="50000"/>
                      </a:schemeClr>
                    </a:solidFill>
                    <a:latin typeface="+mj-lt"/>
                    <a:ea typeface="Roboto Medium" panose="02000000000000000000" pitchFamily="2" charset="0"/>
                  </a:rPr>
                  <a:t>Mitarbeitende</a:t>
                </a:r>
              </a:p>
            </p:txBody>
          </p:sp>
        </p:grpSp>
        <p:grpSp>
          <p:nvGrpSpPr>
            <p:cNvPr id="58" name="Group 94">
              <a:extLst>
                <a:ext uri="{FF2B5EF4-FFF2-40B4-BE49-F238E27FC236}">
                  <a16:creationId xmlns:a16="http://schemas.microsoft.com/office/drawing/2014/main" id="{78FD72A4-E2F3-4119-9D6B-65AC8F18D288}"/>
                </a:ext>
              </a:extLst>
            </p:cNvPr>
            <p:cNvGrpSpPr/>
            <p:nvPr/>
          </p:nvGrpSpPr>
          <p:grpSpPr>
            <a:xfrm flipH="1">
              <a:off x="1878985" y="3889599"/>
              <a:ext cx="5263155" cy="3416318"/>
              <a:chOff x="16663685" y="5226912"/>
              <a:chExt cx="4302378" cy="3416315"/>
            </a:xfrm>
          </p:grpSpPr>
          <p:sp>
            <p:nvSpPr>
              <p:cNvPr id="145" name="CuadroTexto 4">
                <a:extLst>
                  <a:ext uri="{FF2B5EF4-FFF2-40B4-BE49-F238E27FC236}">
                    <a16:creationId xmlns:a16="http://schemas.microsoft.com/office/drawing/2014/main" id="{CC4C3EC0-FE8E-474C-8FF0-3F943BC96EC3}"/>
                  </a:ext>
                </a:extLst>
              </p:cNvPr>
              <p:cNvSpPr txBox="1"/>
              <p:nvPr/>
            </p:nvSpPr>
            <p:spPr>
              <a:xfrm>
                <a:off x="16663685" y="5873241"/>
                <a:ext cx="4302378" cy="2769986"/>
              </a:xfrm>
              <a:prstGeom prst="rect">
                <a:avLst/>
              </a:prstGeom>
              <a:noFill/>
            </p:spPr>
            <p:txBody>
              <a:bodyPr wrap="square" rtlCol="0">
                <a:spAutoFit/>
              </a:bodyPr>
              <a:lstStyle/>
              <a:p>
                <a:pPr algn="r"/>
                <a:r>
                  <a:rPr lang="en-US" sz="1400" err="1">
                    <a:solidFill>
                      <a:schemeClr val="bg1">
                        <a:lumMod val="50000"/>
                      </a:schemeClr>
                    </a:solidFill>
                    <a:latin typeface="+mj-lt"/>
                    <a:ea typeface="Lato Light" charset="0"/>
                    <a:cs typeface="Lato Light" charset="0"/>
                  </a:rPr>
                  <a:t>Warenaufwand</a:t>
                </a:r>
                <a:r>
                  <a:rPr lang="en-US" sz="1400">
                    <a:solidFill>
                      <a:schemeClr val="bg1">
                        <a:lumMod val="50000"/>
                      </a:schemeClr>
                    </a:solidFill>
                    <a:latin typeface="+mj-lt"/>
                    <a:ea typeface="Lato Light" charset="0"/>
                    <a:cs typeface="Lato Light" charset="0"/>
                  </a:rPr>
                  <a:t> </a:t>
                </a:r>
              </a:p>
              <a:p>
                <a:pPr algn="r"/>
                <a:r>
                  <a:rPr lang="en-US" sz="1400" err="1">
                    <a:solidFill>
                      <a:schemeClr val="bg1">
                        <a:lumMod val="50000"/>
                      </a:schemeClr>
                    </a:solidFill>
                    <a:latin typeface="+mj-lt"/>
                    <a:ea typeface="Lato Light" charset="0"/>
                    <a:cs typeface="Lato Light" charset="0"/>
                  </a:rPr>
                  <a:t>Verwaltungsaufwand</a:t>
                </a:r>
                <a:r>
                  <a:rPr lang="en-US" sz="1400">
                    <a:solidFill>
                      <a:schemeClr val="bg1">
                        <a:lumMod val="50000"/>
                      </a:schemeClr>
                    </a:solidFill>
                    <a:latin typeface="+mj-lt"/>
                    <a:ea typeface="Lato Light" charset="0"/>
                    <a:cs typeface="Lato Light" charset="0"/>
                  </a:rPr>
                  <a:t> </a:t>
                </a:r>
              </a:p>
              <a:p>
                <a:pPr algn="r"/>
                <a:r>
                  <a:rPr lang="en-US" sz="1400" err="1">
                    <a:solidFill>
                      <a:schemeClr val="bg1">
                        <a:lumMod val="50000"/>
                      </a:schemeClr>
                    </a:solidFill>
                    <a:latin typeface="+mj-lt"/>
                    <a:ea typeface="Lato Light" charset="0"/>
                    <a:cs typeface="Lato Light" charset="0"/>
                  </a:rPr>
                  <a:t>Unterhalt</a:t>
                </a:r>
                <a:r>
                  <a:rPr lang="en-US" sz="1400">
                    <a:solidFill>
                      <a:schemeClr val="bg1">
                        <a:lumMod val="50000"/>
                      </a:schemeClr>
                    </a:solidFill>
                    <a:latin typeface="+mj-lt"/>
                    <a:ea typeface="Lato Light" charset="0"/>
                    <a:cs typeface="Lato Light" charset="0"/>
                  </a:rPr>
                  <a:t> </a:t>
                </a:r>
              </a:p>
              <a:p>
                <a:pPr algn="r"/>
                <a:r>
                  <a:rPr lang="en-US" sz="1400" err="1">
                    <a:solidFill>
                      <a:schemeClr val="bg1">
                        <a:lumMod val="50000"/>
                      </a:schemeClr>
                    </a:solidFill>
                    <a:latin typeface="+mj-lt"/>
                    <a:ea typeface="Lato Light" charset="0"/>
                    <a:cs typeface="Lato Light" charset="0"/>
                  </a:rPr>
                  <a:t>Fahrzeugaufwand</a:t>
                </a:r>
                <a:r>
                  <a:rPr lang="en-US" sz="1400">
                    <a:solidFill>
                      <a:schemeClr val="bg1">
                        <a:lumMod val="50000"/>
                      </a:schemeClr>
                    </a:solidFill>
                    <a:latin typeface="+mj-lt"/>
                    <a:ea typeface="Lato Light" charset="0"/>
                    <a:cs typeface="Lato Light" charset="0"/>
                  </a:rPr>
                  <a:t> </a:t>
                </a:r>
              </a:p>
              <a:p>
                <a:pPr algn="r"/>
                <a:r>
                  <a:rPr lang="en-US" sz="1400" err="1">
                    <a:solidFill>
                      <a:schemeClr val="bg1">
                        <a:lumMod val="50000"/>
                      </a:schemeClr>
                    </a:solidFill>
                    <a:latin typeface="+mj-lt"/>
                    <a:ea typeface="Lato Light" charset="0"/>
                    <a:cs typeface="Lato Light" charset="0"/>
                  </a:rPr>
                  <a:t>Marketingaufwand</a:t>
                </a:r>
                <a:endParaRPr lang="en-US" sz="1400">
                  <a:solidFill>
                    <a:schemeClr val="bg1">
                      <a:lumMod val="50000"/>
                    </a:schemeClr>
                  </a:solidFill>
                  <a:latin typeface="+mj-lt"/>
                  <a:ea typeface="Lato Light" charset="0"/>
                  <a:cs typeface="Lato Light" charset="0"/>
                </a:endParaRPr>
              </a:p>
              <a:p>
                <a:pPr algn="r"/>
                <a:r>
                  <a:rPr lang="en-US" sz="1400" err="1">
                    <a:solidFill>
                      <a:schemeClr val="bg1">
                        <a:lumMod val="50000"/>
                      </a:schemeClr>
                    </a:solidFill>
                    <a:latin typeface="+mj-lt"/>
                    <a:ea typeface="Lato Light" charset="0"/>
                    <a:cs typeface="Lato Light" charset="0"/>
                  </a:rPr>
                  <a:t>Spesen</a:t>
                </a:r>
                <a:r>
                  <a:rPr lang="en-US" sz="1400">
                    <a:solidFill>
                      <a:schemeClr val="bg1">
                        <a:lumMod val="50000"/>
                      </a:schemeClr>
                    </a:solidFill>
                    <a:latin typeface="+mj-lt"/>
                    <a:ea typeface="Lato Light" charset="0"/>
                    <a:cs typeface="Lato Light" charset="0"/>
                  </a:rPr>
                  <a:t> </a:t>
                </a:r>
              </a:p>
            </p:txBody>
          </p:sp>
          <p:sp>
            <p:nvSpPr>
              <p:cNvPr id="146" name="CuadroTexto 4">
                <a:extLst>
                  <a:ext uri="{FF2B5EF4-FFF2-40B4-BE49-F238E27FC236}">
                    <a16:creationId xmlns:a16="http://schemas.microsoft.com/office/drawing/2014/main" id="{98D78E2B-9F93-487E-A07D-F5E810B7609D}"/>
                  </a:ext>
                </a:extLst>
              </p:cNvPr>
              <p:cNvSpPr txBox="1"/>
              <p:nvPr/>
            </p:nvSpPr>
            <p:spPr>
              <a:xfrm>
                <a:off x="16710221" y="5226912"/>
                <a:ext cx="4063821" cy="754051"/>
              </a:xfrm>
              <a:prstGeom prst="rect">
                <a:avLst/>
              </a:prstGeom>
              <a:noFill/>
            </p:spPr>
            <p:txBody>
              <a:bodyPr wrap="square" rtlCol="0">
                <a:spAutoFit/>
              </a:bodyPr>
              <a:lstStyle/>
              <a:p>
                <a:pPr algn="r"/>
                <a:r>
                  <a:rPr lang="en-US" b="1">
                    <a:solidFill>
                      <a:schemeClr val="bg1">
                        <a:lumMod val="50000"/>
                      </a:schemeClr>
                    </a:solidFill>
                    <a:latin typeface="+mj-lt"/>
                    <a:ea typeface="Roboto Medium" panose="02000000000000000000" pitchFamily="2" charset="0"/>
                    <a:cs typeface="Lato" panose="020F0502020204030203" pitchFamily="34" charset="0"/>
                  </a:rPr>
                  <a:t>Operative Kosten</a:t>
                </a:r>
              </a:p>
            </p:txBody>
          </p:sp>
        </p:grpSp>
        <p:grpSp>
          <p:nvGrpSpPr>
            <p:cNvPr id="59" name="Group 97">
              <a:extLst>
                <a:ext uri="{FF2B5EF4-FFF2-40B4-BE49-F238E27FC236}">
                  <a16:creationId xmlns:a16="http://schemas.microsoft.com/office/drawing/2014/main" id="{630518F3-0503-44D8-B384-9431AE004D77}"/>
                </a:ext>
              </a:extLst>
            </p:cNvPr>
            <p:cNvGrpSpPr/>
            <p:nvPr/>
          </p:nvGrpSpPr>
          <p:grpSpPr>
            <a:xfrm flipH="1">
              <a:off x="1240125" y="7728526"/>
              <a:ext cx="5902016" cy="3847205"/>
              <a:chOff x="16663682" y="5226912"/>
              <a:chExt cx="5902015" cy="3847202"/>
            </a:xfrm>
          </p:grpSpPr>
          <p:sp>
            <p:nvSpPr>
              <p:cNvPr id="143" name="CuadroTexto 4">
                <a:extLst>
                  <a:ext uri="{FF2B5EF4-FFF2-40B4-BE49-F238E27FC236}">
                    <a16:creationId xmlns:a16="http://schemas.microsoft.com/office/drawing/2014/main" id="{20F4B19D-F706-4B4D-98D3-66A4AD90B535}"/>
                  </a:ext>
                </a:extLst>
              </p:cNvPr>
              <p:cNvSpPr txBox="1"/>
              <p:nvPr/>
            </p:nvSpPr>
            <p:spPr>
              <a:xfrm>
                <a:off x="16663682" y="5873241"/>
                <a:ext cx="5004615" cy="3200873"/>
              </a:xfrm>
              <a:prstGeom prst="rect">
                <a:avLst/>
              </a:prstGeom>
              <a:noFill/>
            </p:spPr>
            <p:txBody>
              <a:bodyPr wrap="square" rtlCol="0">
                <a:spAutoFit/>
              </a:bodyPr>
              <a:lstStyle/>
              <a:p>
                <a:pPr algn="r"/>
                <a:r>
                  <a:rPr lang="de-DE" sz="1400">
                    <a:solidFill>
                      <a:schemeClr val="bg1">
                        <a:lumMod val="50000"/>
                      </a:schemeClr>
                    </a:solidFill>
                    <a:latin typeface="+mj-lt"/>
                    <a:ea typeface="Lato Light" charset="0"/>
                    <a:cs typeface="Lato Light" charset="0"/>
                  </a:rPr>
                  <a:t>Persönliche</a:t>
                </a:r>
                <a:r>
                  <a:rPr lang="en-US" sz="1400">
                    <a:solidFill>
                      <a:schemeClr val="bg1">
                        <a:lumMod val="50000"/>
                      </a:schemeClr>
                    </a:solidFill>
                    <a:latin typeface="+mj-lt"/>
                    <a:ea typeface="Lato Light" charset="0"/>
                    <a:cs typeface="Lato Light" charset="0"/>
                  </a:rPr>
                  <a:t> </a:t>
                </a:r>
                <a:r>
                  <a:rPr lang="de-DE" sz="1400">
                    <a:solidFill>
                      <a:schemeClr val="bg1">
                        <a:lumMod val="50000"/>
                      </a:schemeClr>
                    </a:solidFill>
                    <a:latin typeface="+mj-lt"/>
                    <a:ea typeface="Lato Light" charset="0"/>
                    <a:cs typeface="Lato Light" charset="0"/>
                  </a:rPr>
                  <a:t>Ausgaben </a:t>
                </a:r>
              </a:p>
              <a:p>
                <a:pPr algn="r"/>
                <a:r>
                  <a:rPr lang="en-US" sz="1400" err="1">
                    <a:solidFill>
                      <a:schemeClr val="bg1">
                        <a:lumMod val="50000"/>
                      </a:schemeClr>
                    </a:solidFill>
                    <a:latin typeface="+mj-lt"/>
                    <a:ea typeface="Lato Light" charset="0"/>
                    <a:cs typeface="Lato Light" charset="0"/>
                  </a:rPr>
                  <a:t>Haushalt</a:t>
                </a:r>
                <a:r>
                  <a:rPr lang="en-US" sz="1400">
                    <a:solidFill>
                      <a:schemeClr val="bg1">
                        <a:lumMod val="50000"/>
                      </a:schemeClr>
                    </a:solidFill>
                    <a:latin typeface="+mj-lt"/>
                    <a:ea typeface="Lato Light" charset="0"/>
                    <a:cs typeface="Lato Light" charset="0"/>
                  </a:rPr>
                  <a:t> </a:t>
                </a:r>
              </a:p>
              <a:p>
                <a:pPr algn="r"/>
                <a:r>
                  <a:rPr lang="en-US" sz="1400">
                    <a:solidFill>
                      <a:schemeClr val="bg1">
                        <a:lumMod val="50000"/>
                      </a:schemeClr>
                    </a:solidFill>
                    <a:latin typeface="+mj-lt"/>
                    <a:ea typeface="Lato Light" charset="0"/>
                    <a:cs typeface="Lato Light" charset="0"/>
                  </a:rPr>
                  <a:t>Wohnen </a:t>
                </a:r>
              </a:p>
              <a:p>
                <a:pPr algn="r"/>
                <a:r>
                  <a:rPr lang="en-US" sz="1400">
                    <a:solidFill>
                      <a:schemeClr val="bg1">
                        <a:lumMod val="50000"/>
                      </a:schemeClr>
                    </a:solidFill>
                    <a:latin typeface="+mj-lt"/>
                    <a:ea typeface="Lato Light" charset="0"/>
                    <a:cs typeface="Lato Light" charset="0"/>
                  </a:rPr>
                  <a:t>Freizeit/Hobby </a:t>
                </a:r>
              </a:p>
              <a:p>
                <a:pPr algn="r"/>
                <a:r>
                  <a:rPr lang="en-US" sz="1400">
                    <a:solidFill>
                      <a:schemeClr val="bg1">
                        <a:lumMod val="50000"/>
                      </a:schemeClr>
                    </a:solidFill>
                    <a:latin typeface="+mj-lt"/>
                    <a:ea typeface="Lato Light" charset="0"/>
                    <a:cs typeface="Lato Light" charset="0"/>
                  </a:rPr>
                  <a:t>Hotel/Restaurant</a:t>
                </a:r>
              </a:p>
              <a:p>
                <a:pPr algn="r"/>
                <a:r>
                  <a:rPr lang="en-US" sz="1400" err="1">
                    <a:solidFill>
                      <a:schemeClr val="bg1">
                        <a:lumMod val="50000"/>
                      </a:schemeClr>
                    </a:solidFill>
                    <a:latin typeface="+mj-lt"/>
                    <a:ea typeface="Lato Light" charset="0"/>
                    <a:cs typeface="Lato Light" charset="0"/>
                  </a:rPr>
                  <a:t>Mobilität</a:t>
                </a:r>
                <a:r>
                  <a:rPr lang="en-US" sz="1400">
                    <a:solidFill>
                      <a:schemeClr val="bg1">
                        <a:lumMod val="50000"/>
                      </a:schemeClr>
                    </a:solidFill>
                    <a:latin typeface="+mj-lt"/>
                    <a:ea typeface="Lato Light" charset="0"/>
                    <a:cs typeface="Lato Light" charset="0"/>
                  </a:rPr>
                  <a:t> </a:t>
                </a:r>
              </a:p>
              <a:p>
                <a:pPr algn="r"/>
                <a:r>
                  <a:rPr lang="en-US" sz="1400" err="1">
                    <a:solidFill>
                      <a:schemeClr val="bg1">
                        <a:lumMod val="50000"/>
                      </a:schemeClr>
                    </a:solidFill>
                    <a:latin typeface="+mj-lt"/>
                    <a:ea typeface="Lato Light" charset="0"/>
                    <a:cs typeface="Lato Light" charset="0"/>
                  </a:rPr>
                  <a:t>Immobilien</a:t>
                </a:r>
                <a:endParaRPr lang="en-US" sz="1400">
                  <a:solidFill>
                    <a:schemeClr val="bg1">
                      <a:lumMod val="50000"/>
                    </a:schemeClr>
                  </a:solidFill>
                  <a:latin typeface="+mj-lt"/>
                  <a:ea typeface="Lato Light" charset="0"/>
                  <a:cs typeface="Lato Light" charset="0"/>
                </a:endParaRPr>
              </a:p>
            </p:txBody>
          </p:sp>
          <p:sp>
            <p:nvSpPr>
              <p:cNvPr id="144" name="CuadroTexto 4">
                <a:extLst>
                  <a:ext uri="{FF2B5EF4-FFF2-40B4-BE49-F238E27FC236}">
                    <a16:creationId xmlns:a16="http://schemas.microsoft.com/office/drawing/2014/main" id="{8731F03A-9404-4320-8035-7E34D9D035C8}"/>
                  </a:ext>
                </a:extLst>
              </p:cNvPr>
              <p:cNvSpPr txBox="1"/>
              <p:nvPr/>
            </p:nvSpPr>
            <p:spPr>
              <a:xfrm>
                <a:off x="16710222" y="5226912"/>
                <a:ext cx="5855475" cy="754051"/>
              </a:xfrm>
              <a:prstGeom prst="rect">
                <a:avLst/>
              </a:prstGeom>
              <a:noFill/>
            </p:spPr>
            <p:txBody>
              <a:bodyPr wrap="square" rtlCol="0">
                <a:spAutoFit/>
              </a:bodyPr>
              <a:lstStyle/>
              <a:p>
                <a:pPr algn="r"/>
                <a:r>
                  <a:rPr lang="en-US" b="1">
                    <a:solidFill>
                      <a:schemeClr val="bg1">
                        <a:lumMod val="50000"/>
                      </a:schemeClr>
                    </a:solidFill>
                    <a:latin typeface="+mj-lt"/>
                    <a:ea typeface="Roboto Medium" panose="02000000000000000000" pitchFamily="2" charset="0"/>
                  </a:rPr>
                  <a:t>Sie als Unternehmer/in</a:t>
                </a:r>
              </a:p>
            </p:txBody>
          </p:sp>
        </p:grpSp>
        <p:sp>
          <p:nvSpPr>
            <p:cNvPr id="60" name="Google Shape;1949;p23">
              <a:extLst>
                <a:ext uri="{FF2B5EF4-FFF2-40B4-BE49-F238E27FC236}">
                  <a16:creationId xmlns:a16="http://schemas.microsoft.com/office/drawing/2014/main" id="{C8A31213-C93C-4CA2-95A2-D25E2B8D8E2D}"/>
                </a:ext>
              </a:extLst>
            </p:cNvPr>
            <p:cNvSpPr/>
            <p:nvPr/>
          </p:nvSpPr>
          <p:spPr>
            <a:xfrm>
              <a:off x="10274011" y="5097677"/>
              <a:ext cx="1502747" cy="1476443"/>
            </a:xfrm>
            <a:custGeom>
              <a:avLst/>
              <a:gdLst/>
              <a:ahLst/>
              <a:cxnLst/>
              <a:rect l="l" t="t" r="r" b="b"/>
              <a:pathLst>
                <a:path w="736641" h="723747" extrusionOk="0">
                  <a:moveTo>
                    <a:pt x="371834" y="350172"/>
                  </a:moveTo>
                  <a:lnTo>
                    <a:pt x="415017" y="356521"/>
                  </a:lnTo>
                  <a:cubicBezTo>
                    <a:pt x="421367" y="357790"/>
                    <a:pt x="427718" y="353982"/>
                    <a:pt x="431528" y="347634"/>
                  </a:cubicBezTo>
                  <a:lnTo>
                    <a:pt x="451849" y="301922"/>
                  </a:lnTo>
                  <a:cubicBezTo>
                    <a:pt x="454389" y="295573"/>
                    <a:pt x="453119" y="289225"/>
                    <a:pt x="448039" y="284147"/>
                  </a:cubicBezTo>
                  <a:lnTo>
                    <a:pt x="415017" y="254942"/>
                  </a:lnTo>
                  <a:lnTo>
                    <a:pt x="418827" y="216850"/>
                  </a:lnTo>
                  <a:lnTo>
                    <a:pt x="456929" y="186377"/>
                  </a:lnTo>
                  <a:cubicBezTo>
                    <a:pt x="462010" y="182568"/>
                    <a:pt x="464550" y="174949"/>
                    <a:pt x="462010" y="168600"/>
                  </a:cubicBezTo>
                  <a:lnTo>
                    <a:pt x="440418" y="119082"/>
                  </a:lnTo>
                  <a:cubicBezTo>
                    <a:pt x="437878" y="112733"/>
                    <a:pt x="431528" y="108923"/>
                    <a:pt x="425177" y="110193"/>
                  </a:cubicBezTo>
                  <a:lnTo>
                    <a:pt x="381995" y="115272"/>
                  </a:lnTo>
                  <a:lnTo>
                    <a:pt x="355323" y="83529"/>
                  </a:lnTo>
                  <a:lnTo>
                    <a:pt x="361674" y="42898"/>
                  </a:lnTo>
                  <a:cubicBezTo>
                    <a:pt x="362944" y="36549"/>
                    <a:pt x="359134" y="28929"/>
                    <a:pt x="352783" y="26391"/>
                  </a:cubicBezTo>
                  <a:lnTo>
                    <a:pt x="304520" y="6075"/>
                  </a:lnTo>
                  <a:cubicBezTo>
                    <a:pt x="298170" y="3535"/>
                    <a:pt x="290550" y="4806"/>
                    <a:pt x="286739" y="11154"/>
                  </a:cubicBezTo>
                  <a:lnTo>
                    <a:pt x="261338" y="44167"/>
                  </a:lnTo>
                  <a:lnTo>
                    <a:pt x="218156" y="37819"/>
                  </a:lnTo>
                  <a:lnTo>
                    <a:pt x="195295" y="6075"/>
                  </a:lnTo>
                  <a:cubicBezTo>
                    <a:pt x="191484" y="996"/>
                    <a:pt x="183864" y="-1543"/>
                    <a:pt x="177513" y="996"/>
                  </a:cubicBezTo>
                  <a:lnTo>
                    <a:pt x="126710" y="18773"/>
                  </a:lnTo>
                  <a:cubicBezTo>
                    <a:pt x="120360" y="21311"/>
                    <a:pt x="116550" y="27660"/>
                    <a:pt x="116550" y="34009"/>
                  </a:cubicBezTo>
                  <a:lnTo>
                    <a:pt x="119090" y="78449"/>
                  </a:lnTo>
                  <a:lnTo>
                    <a:pt x="84798" y="103844"/>
                  </a:lnTo>
                  <a:lnTo>
                    <a:pt x="44156" y="100036"/>
                  </a:lnTo>
                  <a:cubicBezTo>
                    <a:pt x="37805" y="100036"/>
                    <a:pt x="31455" y="102575"/>
                    <a:pt x="28915" y="108923"/>
                  </a:cubicBezTo>
                  <a:lnTo>
                    <a:pt x="7324" y="155903"/>
                  </a:lnTo>
                  <a:cubicBezTo>
                    <a:pt x="4784" y="162251"/>
                    <a:pt x="6054" y="169871"/>
                    <a:pt x="12404" y="174949"/>
                  </a:cubicBezTo>
                  <a:lnTo>
                    <a:pt x="45426" y="200343"/>
                  </a:lnTo>
                  <a:lnTo>
                    <a:pt x="45426" y="246055"/>
                  </a:lnTo>
                  <a:lnTo>
                    <a:pt x="7324" y="268909"/>
                  </a:lnTo>
                  <a:cubicBezTo>
                    <a:pt x="973" y="272719"/>
                    <a:pt x="-1567" y="281607"/>
                    <a:pt x="973" y="287955"/>
                  </a:cubicBezTo>
                  <a:lnTo>
                    <a:pt x="22565" y="334936"/>
                  </a:lnTo>
                  <a:cubicBezTo>
                    <a:pt x="25105" y="340014"/>
                    <a:pt x="28915" y="343824"/>
                    <a:pt x="36536" y="343824"/>
                  </a:cubicBezTo>
                  <a:lnTo>
                    <a:pt x="80988" y="342554"/>
                  </a:lnTo>
                  <a:lnTo>
                    <a:pt x="107659" y="374298"/>
                  </a:lnTo>
                  <a:lnTo>
                    <a:pt x="102579" y="412390"/>
                  </a:lnTo>
                  <a:cubicBezTo>
                    <a:pt x="101309" y="418738"/>
                    <a:pt x="105119" y="426356"/>
                    <a:pt x="111470" y="428895"/>
                  </a:cubicBezTo>
                  <a:lnTo>
                    <a:pt x="158462" y="449212"/>
                  </a:lnTo>
                  <a:cubicBezTo>
                    <a:pt x="164812" y="451751"/>
                    <a:pt x="172433" y="450482"/>
                    <a:pt x="176243" y="444133"/>
                  </a:cubicBezTo>
                  <a:lnTo>
                    <a:pt x="197834" y="417469"/>
                  </a:lnTo>
                  <a:lnTo>
                    <a:pt x="244827" y="421277"/>
                  </a:lnTo>
                  <a:lnTo>
                    <a:pt x="267688" y="451751"/>
                  </a:lnTo>
                  <a:cubicBezTo>
                    <a:pt x="270229" y="455561"/>
                    <a:pt x="275309" y="458100"/>
                    <a:pt x="280389" y="458100"/>
                  </a:cubicBezTo>
                  <a:cubicBezTo>
                    <a:pt x="281659" y="458100"/>
                    <a:pt x="284200" y="458100"/>
                    <a:pt x="285469" y="456830"/>
                  </a:cubicBezTo>
                  <a:lnTo>
                    <a:pt x="335002" y="437784"/>
                  </a:lnTo>
                  <a:cubicBezTo>
                    <a:pt x="341353" y="435244"/>
                    <a:pt x="345163" y="428895"/>
                    <a:pt x="345163" y="422547"/>
                  </a:cubicBezTo>
                  <a:lnTo>
                    <a:pt x="341353" y="380646"/>
                  </a:lnTo>
                  <a:lnTo>
                    <a:pt x="371834" y="350172"/>
                  </a:lnTo>
                  <a:close/>
                  <a:moveTo>
                    <a:pt x="314681" y="359060"/>
                  </a:moveTo>
                  <a:cubicBezTo>
                    <a:pt x="310871" y="362870"/>
                    <a:pt x="308331" y="366680"/>
                    <a:pt x="309601" y="371757"/>
                  </a:cubicBezTo>
                  <a:lnTo>
                    <a:pt x="313411" y="411120"/>
                  </a:lnTo>
                  <a:lnTo>
                    <a:pt x="285469" y="422547"/>
                  </a:lnTo>
                  <a:lnTo>
                    <a:pt x="265148" y="395882"/>
                  </a:lnTo>
                  <a:cubicBezTo>
                    <a:pt x="262608" y="392074"/>
                    <a:pt x="258798" y="389534"/>
                    <a:pt x="253718" y="389534"/>
                  </a:cubicBezTo>
                  <a:lnTo>
                    <a:pt x="191484" y="384455"/>
                  </a:lnTo>
                  <a:cubicBezTo>
                    <a:pt x="191484" y="384455"/>
                    <a:pt x="190214" y="384455"/>
                    <a:pt x="190214" y="384455"/>
                  </a:cubicBezTo>
                  <a:cubicBezTo>
                    <a:pt x="185134" y="384455"/>
                    <a:pt x="181324" y="386995"/>
                    <a:pt x="178783" y="390803"/>
                  </a:cubicBezTo>
                  <a:lnTo>
                    <a:pt x="159732" y="414928"/>
                  </a:lnTo>
                  <a:lnTo>
                    <a:pt x="134331" y="403501"/>
                  </a:lnTo>
                  <a:lnTo>
                    <a:pt x="139411" y="370488"/>
                  </a:lnTo>
                  <a:cubicBezTo>
                    <a:pt x="139411" y="366680"/>
                    <a:pt x="139411" y="361600"/>
                    <a:pt x="135601" y="359060"/>
                  </a:cubicBezTo>
                  <a:lnTo>
                    <a:pt x="100039" y="315890"/>
                  </a:lnTo>
                  <a:cubicBezTo>
                    <a:pt x="97499" y="312080"/>
                    <a:pt x="92419" y="310811"/>
                    <a:pt x="87338" y="310811"/>
                  </a:cubicBezTo>
                  <a:lnTo>
                    <a:pt x="45426" y="312080"/>
                  </a:lnTo>
                  <a:lnTo>
                    <a:pt x="33995" y="286686"/>
                  </a:lnTo>
                  <a:lnTo>
                    <a:pt x="67017" y="266370"/>
                  </a:lnTo>
                  <a:cubicBezTo>
                    <a:pt x="72097" y="263830"/>
                    <a:pt x="74638" y="258752"/>
                    <a:pt x="74638" y="253673"/>
                  </a:cubicBezTo>
                  <a:lnTo>
                    <a:pt x="74638" y="191456"/>
                  </a:lnTo>
                  <a:cubicBezTo>
                    <a:pt x="74638" y="186377"/>
                    <a:pt x="72097" y="182568"/>
                    <a:pt x="68287" y="178759"/>
                  </a:cubicBezTo>
                  <a:lnTo>
                    <a:pt x="39075" y="157174"/>
                  </a:lnTo>
                  <a:lnTo>
                    <a:pt x="50506" y="130508"/>
                  </a:lnTo>
                  <a:lnTo>
                    <a:pt x="86068" y="134318"/>
                  </a:lnTo>
                  <a:cubicBezTo>
                    <a:pt x="89878" y="134318"/>
                    <a:pt x="93689" y="134318"/>
                    <a:pt x="96229" y="131779"/>
                  </a:cubicBezTo>
                  <a:lnTo>
                    <a:pt x="141951" y="97495"/>
                  </a:lnTo>
                  <a:cubicBezTo>
                    <a:pt x="145761" y="94956"/>
                    <a:pt x="148302" y="89877"/>
                    <a:pt x="148302" y="84798"/>
                  </a:cubicBezTo>
                  <a:lnTo>
                    <a:pt x="145761" y="44167"/>
                  </a:lnTo>
                  <a:lnTo>
                    <a:pt x="174973" y="34009"/>
                  </a:lnTo>
                  <a:lnTo>
                    <a:pt x="195295" y="61944"/>
                  </a:lnTo>
                  <a:cubicBezTo>
                    <a:pt x="197834" y="65752"/>
                    <a:pt x="201645" y="67021"/>
                    <a:pt x="205455" y="68292"/>
                  </a:cubicBezTo>
                  <a:lnTo>
                    <a:pt x="263878" y="77180"/>
                  </a:lnTo>
                  <a:cubicBezTo>
                    <a:pt x="268959" y="78449"/>
                    <a:pt x="275309" y="75910"/>
                    <a:pt x="277849" y="70831"/>
                  </a:cubicBezTo>
                  <a:lnTo>
                    <a:pt x="301980" y="40357"/>
                  </a:lnTo>
                  <a:lnTo>
                    <a:pt x="328652" y="51785"/>
                  </a:lnTo>
                  <a:lnTo>
                    <a:pt x="322302" y="88608"/>
                  </a:lnTo>
                  <a:cubicBezTo>
                    <a:pt x="321032" y="92416"/>
                    <a:pt x="322302" y="97495"/>
                    <a:pt x="326112" y="101305"/>
                  </a:cubicBezTo>
                  <a:lnTo>
                    <a:pt x="362944" y="144476"/>
                  </a:lnTo>
                  <a:cubicBezTo>
                    <a:pt x="366754" y="148285"/>
                    <a:pt x="370564" y="150825"/>
                    <a:pt x="376915" y="149554"/>
                  </a:cubicBezTo>
                  <a:lnTo>
                    <a:pt x="416287" y="144476"/>
                  </a:lnTo>
                  <a:lnTo>
                    <a:pt x="427718" y="172410"/>
                  </a:lnTo>
                  <a:lnTo>
                    <a:pt x="393425" y="199074"/>
                  </a:lnTo>
                  <a:cubicBezTo>
                    <a:pt x="389615" y="201614"/>
                    <a:pt x="388345" y="205423"/>
                    <a:pt x="388345" y="209232"/>
                  </a:cubicBezTo>
                  <a:lnTo>
                    <a:pt x="383265" y="261291"/>
                  </a:lnTo>
                  <a:cubicBezTo>
                    <a:pt x="383265" y="266370"/>
                    <a:pt x="384535" y="271450"/>
                    <a:pt x="388345" y="273988"/>
                  </a:cubicBezTo>
                  <a:lnTo>
                    <a:pt x="418827" y="300653"/>
                  </a:lnTo>
                  <a:lnTo>
                    <a:pt x="407396" y="326047"/>
                  </a:lnTo>
                  <a:lnTo>
                    <a:pt x="368024" y="320968"/>
                  </a:lnTo>
                  <a:cubicBezTo>
                    <a:pt x="364214" y="320968"/>
                    <a:pt x="359134" y="322239"/>
                    <a:pt x="356593" y="324778"/>
                  </a:cubicBezTo>
                  <a:lnTo>
                    <a:pt x="314681" y="359060"/>
                  </a:lnTo>
                  <a:close/>
                  <a:moveTo>
                    <a:pt x="230856" y="111462"/>
                  </a:moveTo>
                  <a:cubicBezTo>
                    <a:pt x="167353" y="111462"/>
                    <a:pt x="115280" y="163522"/>
                    <a:pt x="115280" y="227009"/>
                  </a:cubicBezTo>
                  <a:cubicBezTo>
                    <a:pt x="115280" y="290496"/>
                    <a:pt x="167353" y="342554"/>
                    <a:pt x="230856" y="342554"/>
                  </a:cubicBezTo>
                  <a:cubicBezTo>
                    <a:pt x="294360" y="342554"/>
                    <a:pt x="346433" y="290496"/>
                    <a:pt x="346433" y="227009"/>
                  </a:cubicBezTo>
                  <a:cubicBezTo>
                    <a:pt x="346433" y="163522"/>
                    <a:pt x="294360" y="111462"/>
                    <a:pt x="230856" y="111462"/>
                  </a:cubicBezTo>
                  <a:close/>
                  <a:moveTo>
                    <a:pt x="230856" y="312080"/>
                  </a:moveTo>
                  <a:cubicBezTo>
                    <a:pt x="183864" y="312080"/>
                    <a:pt x="145761" y="273988"/>
                    <a:pt x="145761" y="227009"/>
                  </a:cubicBezTo>
                  <a:cubicBezTo>
                    <a:pt x="145761" y="180028"/>
                    <a:pt x="183864" y="141936"/>
                    <a:pt x="230856" y="141936"/>
                  </a:cubicBezTo>
                  <a:cubicBezTo>
                    <a:pt x="277849" y="141936"/>
                    <a:pt x="315951" y="180028"/>
                    <a:pt x="315951" y="227009"/>
                  </a:cubicBezTo>
                  <a:cubicBezTo>
                    <a:pt x="315951" y="273988"/>
                    <a:pt x="277849" y="312080"/>
                    <a:pt x="230856" y="312080"/>
                  </a:cubicBezTo>
                  <a:close/>
                  <a:moveTo>
                    <a:pt x="737615" y="520317"/>
                  </a:moveTo>
                  <a:cubicBezTo>
                    <a:pt x="737615" y="513968"/>
                    <a:pt x="732535" y="507620"/>
                    <a:pt x="726184" y="506350"/>
                  </a:cubicBezTo>
                  <a:lnTo>
                    <a:pt x="693162" y="497461"/>
                  </a:lnTo>
                  <a:lnTo>
                    <a:pt x="683002" y="468258"/>
                  </a:lnTo>
                  <a:lnTo>
                    <a:pt x="699513" y="439054"/>
                  </a:lnTo>
                  <a:cubicBezTo>
                    <a:pt x="703323" y="432705"/>
                    <a:pt x="702053" y="425087"/>
                    <a:pt x="696973" y="420008"/>
                  </a:cubicBezTo>
                  <a:lnTo>
                    <a:pt x="665221" y="389534"/>
                  </a:lnTo>
                  <a:cubicBezTo>
                    <a:pt x="660141" y="384455"/>
                    <a:pt x="652520" y="384455"/>
                    <a:pt x="647440" y="386995"/>
                  </a:cubicBezTo>
                  <a:lnTo>
                    <a:pt x="619498" y="403501"/>
                  </a:lnTo>
                  <a:lnTo>
                    <a:pt x="590287" y="386995"/>
                  </a:lnTo>
                  <a:lnTo>
                    <a:pt x="582666" y="356521"/>
                  </a:lnTo>
                  <a:cubicBezTo>
                    <a:pt x="581396" y="350172"/>
                    <a:pt x="575046" y="345093"/>
                    <a:pt x="568696" y="345093"/>
                  </a:cubicBezTo>
                  <a:lnTo>
                    <a:pt x="524243" y="343824"/>
                  </a:lnTo>
                  <a:cubicBezTo>
                    <a:pt x="517893" y="343824"/>
                    <a:pt x="511542" y="347634"/>
                    <a:pt x="509002" y="353982"/>
                  </a:cubicBezTo>
                  <a:lnTo>
                    <a:pt x="498842" y="386995"/>
                  </a:lnTo>
                  <a:lnTo>
                    <a:pt x="467090" y="395882"/>
                  </a:lnTo>
                  <a:lnTo>
                    <a:pt x="437878" y="380646"/>
                  </a:lnTo>
                  <a:cubicBezTo>
                    <a:pt x="431528" y="378106"/>
                    <a:pt x="425177" y="378106"/>
                    <a:pt x="420097" y="383185"/>
                  </a:cubicBezTo>
                  <a:lnTo>
                    <a:pt x="389615" y="413659"/>
                  </a:lnTo>
                  <a:cubicBezTo>
                    <a:pt x="384535" y="418738"/>
                    <a:pt x="383265" y="426356"/>
                    <a:pt x="387075" y="432705"/>
                  </a:cubicBezTo>
                  <a:lnTo>
                    <a:pt x="404856" y="460638"/>
                  </a:lnTo>
                  <a:lnTo>
                    <a:pt x="392156" y="493653"/>
                  </a:lnTo>
                  <a:lnTo>
                    <a:pt x="357864" y="500001"/>
                  </a:lnTo>
                  <a:cubicBezTo>
                    <a:pt x="350243" y="501271"/>
                    <a:pt x="345163" y="507620"/>
                    <a:pt x="345163" y="515238"/>
                  </a:cubicBezTo>
                  <a:lnTo>
                    <a:pt x="347703" y="558409"/>
                  </a:lnTo>
                  <a:cubicBezTo>
                    <a:pt x="347703" y="564757"/>
                    <a:pt x="351513" y="569837"/>
                    <a:pt x="357864" y="572376"/>
                  </a:cubicBezTo>
                  <a:lnTo>
                    <a:pt x="390886" y="585073"/>
                  </a:lnTo>
                  <a:lnTo>
                    <a:pt x="401046" y="615547"/>
                  </a:lnTo>
                  <a:lnTo>
                    <a:pt x="385805" y="642211"/>
                  </a:lnTo>
                  <a:cubicBezTo>
                    <a:pt x="381995" y="648560"/>
                    <a:pt x="383265" y="656178"/>
                    <a:pt x="388345" y="659987"/>
                  </a:cubicBezTo>
                  <a:lnTo>
                    <a:pt x="418827" y="689190"/>
                  </a:lnTo>
                  <a:cubicBezTo>
                    <a:pt x="423907" y="694270"/>
                    <a:pt x="431528" y="694270"/>
                    <a:pt x="436608" y="691731"/>
                  </a:cubicBezTo>
                  <a:lnTo>
                    <a:pt x="460739" y="677764"/>
                  </a:lnTo>
                  <a:lnTo>
                    <a:pt x="493761" y="694270"/>
                  </a:lnTo>
                  <a:lnTo>
                    <a:pt x="501382" y="723474"/>
                  </a:lnTo>
                  <a:cubicBezTo>
                    <a:pt x="502652" y="729823"/>
                    <a:pt x="509002" y="734902"/>
                    <a:pt x="516623" y="734902"/>
                  </a:cubicBezTo>
                  <a:cubicBezTo>
                    <a:pt x="516623" y="734902"/>
                    <a:pt x="516623" y="734902"/>
                    <a:pt x="516623" y="734902"/>
                  </a:cubicBezTo>
                  <a:lnTo>
                    <a:pt x="559805" y="734902"/>
                  </a:lnTo>
                  <a:cubicBezTo>
                    <a:pt x="566155" y="734902"/>
                    <a:pt x="572506" y="729823"/>
                    <a:pt x="573776" y="723474"/>
                  </a:cubicBezTo>
                  <a:lnTo>
                    <a:pt x="582666" y="690461"/>
                  </a:lnTo>
                  <a:lnTo>
                    <a:pt x="613148" y="680303"/>
                  </a:lnTo>
                  <a:lnTo>
                    <a:pt x="643630" y="698079"/>
                  </a:lnTo>
                  <a:cubicBezTo>
                    <a:pt x="649980" y="701888"/>
                    <a:pt x="656330" y="700618"/>
                    <a:pt x="661411" y="695539"/>
                  </a:cubicBezTo>
                  <a:lnTo>
                    <a:pt x="690623" y="666336"/>
                  </a:lnTo>
                  <a:cubicBezTo>
                    <a:pt x="695703" y="661257"/>
                    <a:pt x="696973" y="654908"/>
                    <a:pt x="693162" y="648560"/>
                  </a:cubicBezTo>
                  <a:lnTo>
                    <a:pt x="676652" y="616816"/>
                  </a:lnTo>
                  <a:lnTo>
                    <a:pt x="689352" y="591422"/>
                  </a:lnTo>
                  <a:lnTo>
                    <a:pt x="726184" y="579994"/>
                  </a:lnTo>
                  <a:cubicBezTo>
                    <a:pt x="732535" y="577455"/>
                    <a:pt x="737615" y="572376"/>
                    <a:pt x="736345" y="564757"/>
                  </a:cubicBezTo>
                  <a:lnTo>
                    <a:pt x="737615" y="520317"/>
                  </a:lnTo>
                  <a:close/>
                  <a:moveTo>
                    <a:pt x="676652" y="564757"/>
                  </a:moveTo>
                  <a:cubicBezTo>
                    <a:pt x="672841" y="566027"/>
                    <a:pt x="669031" y="568566"/>
                    <a:pt x="667761" y="572376"/>
                  </a:cubicBezTo>
                  <a:lnTo>
                    <a:pt x="648710" y="610468"/>
                  </a:lnTo>
                  <a:cubicBezTo>
                    <a:pt x="646170" y="614277"/>
                    <a:pt x="646170" y="619355"/>
                    <a:pt x="648710" y="624434"/>
                  </a:cubicBezTo>
                  <a:lnTo>
                    <a:pt x="663951" y="652369"/>
                  </a:lnTo>
                  <a:lnTo>
                    <a:pt x="649980" y="666336"/>
                  </a:lnTo>
                  <a:lnTo>
                    <a:pt x="623309" y="651098"/>
                  </a:lnTo>
                  <a:cubicBezTo>
                    <a:pt x="619498" y="648560"/>
                    <a:pt x="614418" y="648560"/>
                    <a:pt x="610608" y="649829"/>
                  </a:cubicBezTo>
                  <a:lnTo>
                    <a:pt x="566155" y="665067"/>
                  </a:lnTo>
                  <a:cubicBezTo>
                    <a:pt x="561075" y="666336"/>
                    <a:pt x="557265" y="670144"/>
                    <a:pt x="555995" y="675224"/>
                  </a:cubicBezTo>
                  <a:lnTo>
                    <a:pt x="548374" y="704428"/>
                  </a:lnTo>
                  <a:lnTo>
                    <a:pt x="528053" y="704428"/>
                  </a:lnTo>
                  <a:lnTo>
                    <a:pt x="521703" y="680303"/>
                  </a:lnTo>
                  <a:cubicBezTo>
                    <a:pt x="520433" y="676493"/>
                    <a:pt x="517893" y="672685"/>
                    <a:pt x="514082" y="670144"/>
                  </a:cubicBezTo>
                  <a:lnTo>
                    <a:pt x="467090" y="647290"/>
                  </a:lnTo>
                  <a:cubicBezTo>
                    <a:pt x="464550" y="646021"/>
                    <a:pt x="463279" y="646021"/>
                    <a:pt x="460739" y="646021"/>
                  </a:cubicBezTo>
                  <a:cubicBezTo>
                    <a:pt x="458199" y="646021"/>
                    <a:pt x="455659" y="647290"/>
                    <a:pt x="453119" y="648560"/>
                  </a:cubicBezTo>
                  <a:lnTo>
                    <a:pt x="432798" y="659987"/>
                  </a:lnTo>
                  <a:lnTo>
                    <a:pt x="418827" y="646021"/>
                  </a:lnTo>
                  <a:lnTo>
                    <a:pt x="431528" y="623165"/>
                  </a:lnTo>
                  <a:cubicBezTo>
                    <a:pt x="434068" y="619355"/>
                    <a:pt x="434068" y="615547"/>
                    <a:pt x="432798" y="610468"/>
                  </a:cubicBezTo>
                  <a:lnTo>
                    <a:pt x="418827" y="567296"/>
                  </a:lnTo>
                  <a:cubicBezTo>
                    <a:pt x="417557" y="562217"/>
                    <a:pt x="413747" y="559678"/>
                    <a:pt x="409937" y="557139"/>
                  </a:cubicBezTo>
                  <a:lnTo>
                    <a:pt x="378185" y="545711"/>
                  </a:lnTo>
                  <a:lnTo>
                    <a:pt x="376915" y="526666"/>
                  </a:lnTo>
                  <a:lnTo>
                    <a:pt x="406126" y="521586"/>
                  </a:lnTo>
                  <a:cubicBezTo>
                    <a:pt x="411207" y="520317"/>
                    <a:pt x="416287" y="516507"/>
                    <a:pt x="417557" y="512699"/>
                  </a:cubicBezTo>
                  <a:lnTo>
                    <a:pt x="436608" y="465718"/>
                  </a:lnTo>
                  <a:cubicBezTo>
                    <a:pt x="437878" y="461909"/>
                    <a:pt x="437878" y="456830"/>
                    <a:pt x="435338" y="451751"/>
                  </a:cubicBezTo>
                  <a:lnTo>
                    <a:pt x="420097" y="427626"/>
                  </a:lnTo>
                  <a:lnTo>
                    <a:pt x="434068" y="413659"/>
                  </a:lnTo>
                  <a:lnTo>
                    <a:pt x="458199" y="426356"/>
                  </a:lnTo>
                  <a:cubicBezTo>
                    <a:pt x="462010" y="427626"/>
                    <a:pt x="465820" y="428895"/>
                    <a:pt x="469630" y="427626"/>
                  </a:cubicBezTo>
                  <a:lnTo>
                    <a:pt x="515352" y="414928"/>
                  </a:lnTo>
                  <a:cubicBezTo>
                    <a:pt x="520433" y="413659"/>
                    <a:pt x="524243" y="409849"/>
                    <a:pt x="525513" y="404771"/>
                  </a:cubicBezTo>
                  <a:lnTo>
                    <a:pt x="535674" y="374298"/>
                  </a:lnTo>
                  <a:lnTo>
                    <a:pt x="557265" y="375567"/>
                  </a:lnTo>
                  <a:lnTo>
                    <a:pt x="563615" y="400962"/>
                  </a:lnTo>
                  <a:cubicBezTo>
                    <a:pt x="564885" y="404771"/>
                    <a:pt x="567425" y="408580"/>
                    <a:pt x="571235" y="409849"/>
                  </a:cubicBezTo>
                  <a:lnTo>
                    <a:pt x="613148" y="433974"/>
                  </a:lnTo>
                  <a:cubicBezTo>
                    <a:pt x="618228" y="436515"/>
                    <a:pt x="623309" y="436515"/>
                    <a:pt x="628389" y="433974"/>
                  </a:cubicBezTo>
                  <a:lnTo>
                    <a:pt x="653790" y="418738"/>
                  </a:lnTo>
                  <a:lnTo>
                    <a:pt x="667761" y="432705"/>
                  </a:lnTo>
                  <a:lnTo>
                    <a:pt x="653790" y="456830"/>
                  </a:lnTo>
                  <a:cubicBezTo>
                    <a:pt x="651250" y="460638"/>
                    <a:pt x="651250" y="465718"/>
                    <a:pt x="652520" y="469528"/>
                  </a:cubicBezTo>
                  <a:lnTo>
                    <a:pt x="667761" y="513968"/>
                  </a:lnTo>
                  <a:cubicBezTo>
                    <a:pt x="669031" y="519047"/>
                    <a:pt x="672841" y="522856"/>
                    <a:pt x="677922" y="524125"/>
                  </a:cubicBezTo>
                  <a:lnTo>
                    <a:pt x="708403" y="531745"/>
                  </a:lnTo>
                  <a:lnTo>
                    <a:pt x="709674" y="553330"/>
                  </a:lnTo>
                  <a:lnTo>
                    <a:pt x="676652" y="564757"/>
                  </a:lnTo>
                  <a:close/>
                  <a:moveTo>
                    <a:pt x="577586" y="449212"/>
                  </a:moveTo>
                  <a:cubicBezTo>
                    <a:pt x="553455" y="439054"/>
                    <a:pt x="526783" y="440323"/>
                    <a:pt x="502652" y="450482"/>
                  </a:cubicBezTo>
                  <a:cubicBezTo>
                    <a:pt x="478520" y="460638"/>
                    <a:pt x="460739" y="480955"/>
                    <a:pt x="450579" y="505079"/>
                  </a:cubicBezTo>
                  <a:cubicBezTo>
                    <a:pt x="431528" y="555868"/>
                    <a:pt x="455659" y="613006"/>
                    <a:pt x="506462" y="632052"/>
                  </a:cubicBezTo>
                  <a:cubicBezTo>
                    <a:pt x="517893" y="637132"/>
                    <a:pt x="530593" y="638401"/>
                    <a:pt x="542024" y="638401"/>
                  </a:cubicBezTo>
                  <a:cubicBezTo>
                    <a:pt x="555995" y="638401"/>
                    <a:pt x="568696" y="635862"/>
                    <a:pt x="581396" y="629514"/>
                  </a:cubicBezTo>
                  <a:cubicBezTo>
                    <a:pt x="605528" y="619355"/>
                    <a:pt x="623309" y="599040"/>
                    <a:pt x="633469" y="574914"/>
                  </a:cubicBezTo>
                  <a:cubicBezTo>
                    <a:pt x="643630" y="550791"/>
                    <a:pt x="642360" y="524125"/>
                    <a:pt x="632199" y="500001"/>
                  </a:cubicBezTo>
                  <a:cubicBezTo>
                    <a:pt x="622038" y="477146"/>
                    <a:pt x="601718" y="459369"/>
                    <a:pt x="577586" y="449212"/>
                  </a:cubicBezTo>
                  <a:close/>
                  <a:moveTo>
                    <a:pt x="605528" y="566027"/>
                  </a:moveTo>
                  <a:cubicBezTo>
                    <a:pt x="591557" y="600309"/>
                    <a:pt x="552184" y="618086"/>
                    <a:pt x="517893" y="604119"/>
                  </a:cubicBezTo>
                  <a:cubicBezTo>
                    <a:pt x="483601" y="590152"/>
                    <a:pt x="465820" y="550791"/>
                    <a:pt x="479791" y="516507"/>
                  </a:cubicBezTo>
                  <a:cubicBezTo>
                    <a:pt x="486141" y="500001"/>
                    <a:pt x="498842" y="486033"/>
                    <a:pt x="515352" y="478415"/>
                  </a:cubicBezTo>
                  <a:cubicBezTo>
                    <a:pt x="524243" y="474607"/>
                    <a:pt x="533133" y="472066"/>
                    <a:pt x="543294" y="472066"/>
                  </a:cubicBezTo>
                  <a:cubicBezTo>
                    <a:pt x="552184" y="472066"/>
                    <a:pt x="559805" y="473336"/>
                    <a:pt x="567425" y="477146"/>
                  </a:cubicBezTo>
                  <a:cubicBezTo>
                    <a:pt x="583936" y="483494"/>
                    <a:pt x="597907" y="496192"/>
                    <a:pt x="605528" y="512699"/>
                  </a:cubicBezTo>
                  <a:cubicBezTo>
                    <a:pt x="611878" y="530474"/>
                    <a:pt x="611878" y="549520"/>
                    <a:pt x="605528" y="566027"/>
                  </a:cubicBezTo>
                  <a:close/>
                </a:path>
              </a:pathLst>
            </a:custGeom>
            <a:solidFill>
              <a:schemeClr val="bg1"/>
            </a:solidFill>
            <a:ln>
              <a:noFill/>
            </a:ln>
          </p:spPr>
          <p:txBody>
            <a:bodyPr spcFirstLastPara="1" wrap="square" lIns="121897" tIns="60932" rIns="121897" bIns="60932" anchor="ctr" anchorCtr="0">
              <a:noAutofit/>
            </a:bodyPr>
            <a:lstStyle/>
            <a:p>
              <a:endParaRPr sz="1050">
                <a:solidFill>
                  <a:schemeClr val="dk1"/>
                </a:solidFill>
                <a:latin typeface="Calibri"/>
                <a:ea typeface="Calibri"/>
                <a:cs typeface="Calibri"/>
                <a:sym typeface="Calibri"/>
              </a:endParaRPr>
            </a:p>
          </p:txBody>
        </p:sp>
        <p:sp>
          <p:nvSpPr>
            <p:cNvPr id="61" name="Google Shape;4561;p45">
              <a:extLst>
                <a:ext uri="{FF2B5EF4-FFF2-40B4-BE49-F238E27FC236}">
                  <a16:creationId xmlns:a16="http://schemas.microsoft.com/office/drawing/2014/main" id="{7FA3E4E2-7DF7-40D5-84A0-AB751FF174C5}"/>
                </a:ext>
              </a:extLst>
            </p:cNvPr>
            <p:cNvSpPr/>
            <p:nvPr/>
          </p:nvSpPr>
          <p:spPr>
            <a:xfrm>
              <a:off x="15019141" y="5597488"/>
              <a:ext cx="1188421" cy="833355"/>
            </a:xfrm>
            <a:custGeom>
              <a:avLst/>
              <a:gdLst/>
              <a:ahLst/>
              <a:cxnLst/>
              <a:rect l="l" t="t" r="r" b="b"/>
              <a:pathLst>
                <a:path w="724" h="505" extrusionOk="0">
                  <a:moveTo>
                    <a:pt x="723" y="255"/>
                  </a:moveTo>
                  <a:lnTo>
                    <a:pt x="723" y="255"/>
                  </a:lnTo>
                  <a:cubicBezTo>
                    <a:pt x="723" y="249"/>
                    <a:pt x="723" y="249"/>
                    <a:pt x="723" y="243"/>
                  </a:cubicBezTo>
                  <a:lnTo>
                    <a:pt x="723" y="243"/>
                  </a:lnTo>
                  <a:cubicBezTo>
                    <a:pt x="584" y="43"/>
                    <a:pt x="584" y="43"/>
                    <a:pt x="584" y="43"/>
                  </a:cubicBezTo>
                  <a:cubicBezTo>
                    <a:pt x="584" y="43"/>
                    <a:pt x="577" y="36"/>
                    <a:pt x="571" y="36"/>
                  </a:cubicBezTo>
                  <a:cubicBezTo>
                    <a:pt x="450" y="36"/>
                    <a:pt x="450" y="36"/>
                    <a:pt x="450" y="36"/>
                  </a:cubicBezTo>
                  <a:cubicBezTo>
                    <a:pt x="450" y="18"/>
                    <a:pt x="450" y="18"/>
                    <a:pt x="450" y="18"/>
                  </a:cubicBezTo>
                  <a:cubicBezTo>
                    <a:pt x="450" y="6"/>
                    <a:pt x="444" y="0"/>
                    <a:pt x="432" y="0"/>
                  </a:cubicBezTo>
                  <a:cubicBezTo>
                    <a:pt x="55" y="0"/>
                    <a:pt x="55" y="0"/>
                    <a:pt x="55" y="0"/>
                  </a:cubicBezTo>
                  <a:cubicBezTo>
                    <a:pt x="49" y="0"/>
                    <a:pt x="43" y="6"/>
                    <a:pt x="43" y="18"/>
                  </a:cubicBezTo>
                  <a:cubicBezTo>
                    <a:pt x="43" y="109"/>
                    <a:pt x="43" y="109"/>
                    <a:pt x="43" y="109"/>
                  </a:cubicBezTo>
                  <a:cubicBezTo>
                    <a:pt x="12" y="109"/>
                    <a:pt x="12" y="109"/>
                    <a:pt x="12" y="109"/>
                  </a:cubicBezTo>
                  <a:cubicBezTo>
                    <a:pt x="6" y="109"/>
                    <a:pt x="0" y="115"/>
                    <a:pt x="0" y="127"/>
                  </a:cubicBezTo>
                  <a:cubicBezTo>
                    <a:pt x="0" y="134"/>
                    <a:pt x="6" y="140"/>
                    <a:pt x="12" y="140"/>
                  </a:cubicBezTo>
                  <a:cubicBezTo>
                    <a:pt x="43" y="140"/>
                    <a:pt x="43" y="140"/>
                    <a:pt x="43" y="140"/>
                  </a:cubicBezTo>
                  <a:cubicBezTo>
                    <a:pt x="43" y="237"/>
                    <a:pt x="43" y="237"/>
                    <a:pt x="43" y="237"/>
                  </a:cubicBezTo>
                  <a:cubicBezTo>
                    <a:pt x="31" y="237"/>
                    <a:pt x="31" y="237"/>
                    <a:pt x="31" y="237"/>
                  </a:cubicBezTo>
                  <a:cubicBezTo>
                    <a:pt x="25" y="237"/>
                    <a:pt x="19" y="243"/>
                    <a:pt x="19" y="255"/>
                  </a:cubicBezTo>
                  <a:cubicBezTo>
                    <a:pt x="19" y="261"/>
                    <a:pt x="25" y="267"/>
                    <a:pt x="31" y="267"/>
                  </a:cubicBezTo>
                  <a:lnTo>
                    <a:pt x="31" y="267"/>
                  </a:lnTo>
                  <a:cubicBezTo>
                    <a:pt x="43" y="267"/>
                    <a:pt x="43" y="267"/>
                    <a:pt x="43" y="267"/>
                  </a:cubicBezTo>
                  <a:cubicBezTo>
                    <a:pt x="43" y="425"/>
                    <a:pt x="43" y="425"/>
                    <a:pt x="43" y="425"/>
                  </a:cubicBezTo>
                  <a:cubicBezTo>
                    <a:pt x="43" y="437"/>
                    <a:pt x="49" y="443"/>
                    <a:pt x="55" y="443"/>
                  </a:cubicBezTo>
                  <a:cubicBezTo>
                    <a:pt x="98" y="443"/>
                    <a:pt x="98" y="443"/>
                    <a:pt x="98" y="443"/>
                  </a:cubicBezTo>
                  <a:cubicBezTo>
                    <a:pt x="104" y="474"/>
                    <a:pt x="128" y="504"/>
                    <a:pt x="164" y="504"/>
                  </a:cubicBezTo>
                  <a:cubicBezTo>
                    <a:pt x="201" y="504"/>
                    <a:pt x="225" y="474"/>
                    <a:pt x="231" y="443"/>
                  </a:cubicBezTo>
                  <a:cubicBezTo>
                    <a:pt x="535" y="443"/>
                    <a:pt x="535" y="443"/>
                    <a:pt x="535" y="443"/>
                  </a:cubicBezTo>
                  <a:cubicBezTo>
                    <a:pt x="541" y="474"/>
                    <a:pt x="565" y="504"/>
                    <a:pt x="602" y="504"/>
                  </a:cubicBezTo>
                  <a:cubicBezTo>
                    <a:pt x="638" y="504"/>
                    <a:pt x="662" y="474"/>
                    <a:pt x="668" y="443"/>
                  </a:cubicBezTo>
                  <a:cubicBezTo>
                    <a:pt x="711" y="443"/>
                    <a:pt x="711" y="443"/>
                    <a:pt x="711" y="443"/>
                  </a:cubicBezTo>
                  <a:cubicBezTo>
                    <a:pt x="717" y="443"/>
                    <a:pt x="723" y="437"/>
                    <a:pt x="723" y="425"/>
                  </a:cubicBezTo>
                  <a:cubicBezTo>
                    <a:pt x="723" y="255"/>
                    <a:pt x="723" y="255"/>
                    <a:pt x="723" y="255"/>
                  </a:cubicBezTo>
                  <a:close/>
                  <a:moveTo>
                    <a:pt x="565" y="67"/>
                  </a:moveTo>
                  <a:lnTo>
                    <a:pt x="565" y="67"/>
                  </a:lnTo>
                  <a:cubicBezTo>
                    <a:pt x="681" y="237"/>
                    <a:pt x="681" y="237"/>
                    <a:pt x="681" y="237"/>
                  </a:cubicBezTo>
                  <a:cubicBezTo>
                    <a:pt x="450" y="237"/>
                    <a:pt x="450" y="237"/>
                    <a:pt x="450" y="237"/>
                  </a:cubicBezTo>
                  <a:cubicBezTo>
                    <a:pt x="450" y="67"/>
                    <a:pt x="450" y="67"/>
                    <a:pt x="450" y="67"/>
                  </a:cubicBezTo>
                  <a:lnTo>
                    <a:pt x="565" y="67"/>
                  </a:lnTo>
                  <a:close/>
                  <a:moveTo>
                    <a:pt x="73" y="267"/>
                  </a:moveTo>
                  <a:lnTo>
                    <a:pt x="73" y="267"/>
                  </a:lnTo>
                  <a:cubicBezTo>
                    <a:pt x="158" y="267"/>
                    <a:pt x="158" y="267"/>
                    <a:pt x="158" y="267"/>
                  </a:cubicBezTo>
                  <a:cubicBezTo>
                    <a:pt x="170" y="267"/>
                    <a:pt x="177" y="261"/>
                    <a:pt x="177" y="255"/>
                  </a:cubicBezTo>
                  <a:cubicBezTo>
                    <a:pt x="177" y="243"/>
                    <a:pt x="170" y="237"/>
                    <a:pt x="158" y="237"/>
                  </a:cubicBezTo>
                  <a:lnTo>
                    <a:pt x="158" y="237"/>
                  </a:lnTo>
                  <a:cubicBezTo>
                    <a:pt x="73" y="237"/>
                    <a:pt x="73" y="237"/>
                    <a:pt x="73" y="237"/>
                  </a:cubicBezTo>
                  <a:cubicBezTo>
                    <a:pt x="73" y="140"/>
                    <a:pt x="73" y="140"/>
                    <a:pt x="73" y="140"/>
                  </a:cubicBezTo>
                  <a:cubicBezTo>
                    <a:pt x="104" y="140"/>
                    <a:pt x="104" y="140"/>
                    <a:pt x="104" y="140"/>
                  </a:cubicBezTo>
                  <a:cubicBezTo>
                    <a:pt x="110" y="140"/>
                    <a:pt x="122" y="134"/>
                    <a:pt x="122" y="127"/>
                  </a:cubicBezTo>
                  <a:cubicBezTo>
                    <a:pt x="122" y="115"/>
                    <a:pt x="110" y="109"/>
                    <a:pt x="104" y="109"/>
                  </a:cubicBezTo>
                  <a:cubicBezTo>
                    <a:pt x="73" y="109"/>
                    <a:pt x="73" y="109"/>
                    <a:pt x="73" y="109"/>
                  </a:cubicBezTo>
                  <a:cubicBezTo>
                    <a:pt x="73" y="30"/>
                    <a:pt x="73" y="30"/>
                    <a:pt x="73" y="30"/>
                  </a:cubicBezTo>
                  <a:cubicBezTo>
                    <a:pt x="419" y="30"/>
                    <a:pt x="419" y="30"/>
                    <a:pt x="419" y="30"/>
                  </a:cubicBezTo>
                  <a:cubicBezTo>
                    <a:pt x="419" y="413"/>
                    <a:pt x="419" y="413"/>
                    <a:pt x="419" y="413"/>
                  </a:cubicBezTo>
                  <a:cubicBezTo>
                    <a:pt x="231" y="413"/>
                    <a:pt x="231" y="413"/>
                    <a:pt x="231" y="413"/>
                  </a:cubicBezTo>
                  <a:cubicBezTo>
                    <a:pt x="225" y="377"/>
                    <a:pt x="201" y="352"/>
                    <a:pt x="164" y="352"/>
                  </a:cubicBezTo>
                  <a:cubicBezTo>
                    <a:pt x="128" y="352"/>
                    <a:pt x="104" y="377"/>
                    <a:pt x="98" y="413"/>
                  </a:cubicBezTo>
                  <a:cubicBezTo>
                    <a:pt x="73" y="413"/>
                    <a:pt x="73" y="413"/>
                    <a:pt x="73" y="413"/>
                  </a:cubicBezTo>
                  <a:lnTo>
                    <a:pt x="73" y="267"/>
                  </a:lnTo>
                  <a:close/>
                  <a:moveTo>
                    <a:pt x="164" y="474"/>
                  </a:moveTo>
                  <a:lnTo>
                    <a:pt x="164" y="474"/>
                  </a:lnTo>
                  <a:cubicBezTo>
                    <a:pt x="140" y="474"/>
                    <a:pt x="122" y="450"/>
                    <a:pt x="122" y="425"/>
                  </a:cubicBezTo>
                  <a:cubicBezTo>
                    <a:pt x="122" y="401"/>
                    <a:pt x="140" y="383"/>
                    <a:pt x="164" y="383"/>
                  </a:cubicBezTo>
                  <a:cubicBezTo>
                    <a:pt x="189" y="383"/>
                    <a:pt x="207" y="401"/>
                    <a:pt x="207" y="425"/>
                  </a:cubicBezTo>
                  <a:cubicBezTo>
                    <a:pt x="207" y="450"/>
                    <a:pt x="189" y="474"/>
                    <a:pt x="164" y="474"/>
                  </a:cubicBezTo>
                  <a:close/>
                  <a:moveTo>
                    <a:pt x="602" y="474"/>
                  </a:moveTo>
                  <a:lnTo>
                    <a:pt x="602" y="474"/>
                  </a:lnTo>
                  <a:cubicBezTo>
                    <a:pt x="577" y="474"/>
                    <a:pt x="559" y="450"/>
                    <a:pt x="559" y="425"/>
                  </a:cubicBezTo>
                  <a:cubicBezTo>
                    <a:pt x="559" y="401"/>
                    <a:pt x="577" y="383"/>
                    <a:pt x="602" y="383"/>
                  </a:cubicBezTo>
                  <a:cubicBezTo>
                    <a:pt x="626" y="383"/>
                    <a:pt x="644" y="401"/>
                    <a:pt x="644" y="425"/>
                  </a:cubicBezTo>
                  <a:cubicBezTo>
                    <a:pt x="644" y="450"/>
                    <a:pt x="626" y="474"/>
                    <a:pt x="602" y="474"/>
                  </a:cubicBezTo>
                  <a:close/>
                  <a:moveTo>
                    <a:pt x="668" y="413"/>
                  </a:moveTo>
                  <a:lnTo>
                    <a:pt x="668" y="413"/>
                  </a:lnTo>
                  <a:cubicBezTo>
                    <a:pt x="662" y="377"/>
                    <a:pt x="638" y="352"/>
                    <a:pt x="602" y="352"/>
                  </a:cubicBezTo>
                  <a:cubicBezTo>
                    <a:pt x="565" y="352"/>
                    <a:pt x="541" y="377"/>
                    <a:pt x="535" y="413"/>
                  </a:cubicBezTo>
                  <a:cubicBezTo>
                    <a:pt x="450" y="413"/>
                    <a:pt x="450" y="413"/>
                    <a:pt x="450" y="413"/>
                  </a:cubicBezTo>
                  <a:cubicBezTo>
                    <a:pt x="450" y="267"/>
                    <a:pt x="450" y="267"/>
                    <a:pt x="450" y="267"/>
                  </a:cubicBezTo>
                  <a:cubicBezTo>
                    <a:pt x="693" y="267"/>
                    <a:pt x="693" y="267"/>
                    <a:pt x="693" y="267"/>
                  </a:cubicBezTo>
                  <a:cubicBezTo>
                    <a:pt x="693" y="413"/>
                    <a:pt x="693" y="413"/>
                    <a:pt x="693" y="413"/>
                  </a:cubicBezTo>
                  <a:lnTo>
                    <a:pt x="668" y="413"/>
                  </a:lnTo>
                  <a:close/>
                </a:path>
              </a:pathLst>
            </a:custGeom>
            <a:solidFill>
              <a:schemeClr val="bg1"/>
            </a:solidFill>
            <a:ln>
              <a:noFill/>
            </a:ln>
          </p:spPr>
          <p:txBody>
            <a:bodyPr spcFirstLastPara="1" wrap="square" lIns="121897" tIns="60932" rIns="121897" bIns="60932" anchor="ctr" anchorCtr="0">
              <a:noAutofit/>
            </a:bodyPr>
            <a:lstStyle/>
            <a:p>
              <a:endParaRPr sz="900">
                <a:latin typeface="Calibri"/>
                <a:ea typeface="Calibri"/>
                <a:cs typeface="Calibri"/>
                <a:sym typeface="Calibri"/>
              </a:endParaRPr>
            </a:p>
          </p:txBody>
        </p:sp>
        <p:grpSp>
          <p:nvGrpSpPr>
            <p:cNvPr id="62" name="Google Shape;4569;p45">
              <a:extLst>
                <a:ext uri="{FF2B5EF4-FFF2-40B4-BE49-F238E27FC236}">
                  <a16:creationId xmlns:a16="http://schemas.microsoft.com/office/drawing/2014/main" id="{F96A3DCE-3E33-47E9-9CC2-47E3889A630A}"/>
                </a:ext>
              </a:extLst>
            </p:cNvPr>
            <p:cNvGrpSpPr/>
            <p:nvPr/>
          </p:nvGrpSpPr>
          <p:grpSpPr>
            <a:xfrm>
              <a:off x="13889435" y="5199664"/>
              <a:ext cx="1181168" cy="833333"/>
              <a:chOff x="2583683" y="4800138"/>
              <a:chExt cx="271641" cy="191647"/>
            </a:xfrm>
            <a:solidFill>
              <a:schemeClr val="bg1"/>
            </a:solidFill>
          </p:grpSpPr>
          <p:sp>
            <p:nvSpPr>
              <p:cNvPr id="131" name="Google Shape;4570;p45">
                <a:extLst>
                  <a:ext uri="{FF2B5EF4-FFF2-40B4-BE49-F238E27FC236}">
                    <a16:creationId xmlns:a16="http://schemas.microsoft.com/office/drawing/2014/main" id="{C311EB75-1098-4D0D-9DD6-B8F082D2A67A}"/>
                  </a:ext>
                </a:extLst>
              </p:cNvPr>
              <p:cNvSpPr/>
              <p:nvPr/>
            </p:nvSpPr>
            <p:spPr>
              <a:xfrm>
                <a:off x="2583683" y="4800138"/>
                <a:ext cx="121655" cy="191647"/>
              </a:xfrm>
              <a:custGeom>
                <a:avLst/>
                <a:gdLst/>
                <a:ahLst/>
                <a:cxnLst/>
                <a:rect l="l" t="t" r="r" b="b"/>
                <a:pathLst>
                  <a:path w="322" h="505" extrusionOk="0">
                    <a:moveTo>
                      <a:pt x="309" y="0"/>
                    </a:moveTo>
                    <a:lnTo>
                      <a:pt x="309" y="0"/>
                    </a:lnTo>
                    <a:cubicBezTo>
                      <a:pt x="12" y="0"/>
                      <a:pt x="12" y="0"/>
                      <a:pt x="12" y="0"/>
                    </a:cubicBezTo>
                    <a:cubicBezTo>
                      <a:pt x="6" y="0"/>
                      <a:pt x="0" y="6"/>
                      <a:pt x="0" y="12"/>
                    </a:cubicBezTo>
                    <a:cubicBezTo>
                      <a:pt x="0" y="486"/>
                      <a:pt x="0" y="486"/>
                      <a:pt x="0" y="486"/>
                    </a:cubicBezTo>
                    <a:cubicBezTo>
                      <a:pt x="0" y="498"/>
                      <a:pt x="6" y="504"/>
                      <a:pt x="12" y="504"/>
                    </a:cubicBezTo>
                    <a:cubicBezTo>
                      <a:pt x="309" y="504"/>
                      <a:pt x="309" y="504"/>
                      <a:pt x="309" y="504"/>
                    </a:cubicBezTo>
                    <a:cubicBezTo>
                      <a:pt x="314" y="504"/>
                      <a:pt x="321" y="498"/>
                      <a:pt x="321" y="486"/>
                    </a:cubicBezTo>
                    <a:cubicBezTo>
                      <a:pt x="321" y="12"/>
                      <a:pt x="321" y="12"/>
                      <a:pt x="321" y="12"/>
                    </a:cubicBezTo>
                    <a:cubicBezTo>
                      <a:pt x="321" y="6"/>
                      <a:pt x="314" y="0"/>
                      <a:pt x="309" y="0"/>
                    </a:cubicBezTo>
                    <a:close/>
                    <a:moveTo>
                      <a:pt x="291" y="474"/>
                    </a:moveTo>
                    <a:lnTo>
                      <a:pt x="291" y="474"/>
                    </a:lnTo>
                    <a:cubicBezTo>
                      <a:pt x="30" y="474"/>
                      <a:pt x="30" y="474"/>
                      <a:pt x="30" y="474"/>
                    </a:cubicBezTo>
                    <a:cubicBezTo>
                      <a:pt x="30" y="30"/>
                      <a:pt x="30" y="30"/>
                      <a:pt x="30" y="30"/>
                    </a:cubicBezTo>
                    <a:cubicBezTo>
                      <a:pt x="291" y="30"/>
                      <a:pt x="291" y="30"/>
                      <a:pt x="291" y="30"/>
                    </a:cubicBezTo>
                    <a:lnTo>
                      <a:pt x="291" y="474"/>
                    </a:lnTo>
                    <a:close/>
                  </a:path>
                </a:pathLst>
              </a:custGeom>
              <a:grpFill/>
              <a:ln>
                <a:noFill/>
              </a:ln>
            </p:spPr>
            <p:txBody>
              <a:bodyPr spcFirstLastPara="1" wrap="square" lIns="45713" tIns="22850" rIns="45713" bIns="22850" anchor="ctr" anchorCtr="0">
                <a:noAutofit/>
              </a:bodyPr>
              <a:lstStyle/>
              <a:p>
                <a:endParaRPr sz="900">
                  <a:latin typeface="Calibri"/>
                  <a:ea typeface="Calibri"/>
                  <a:cs typeface="Calibri"/>
                  <a:sym typeface="Calibri"/>
                </a:endParaRPr>
              </a:p>
            </p:txBody>
          </p:sp>
          <p:sp>
            <p:nvSpPr>
              <p:cNvPr id="132" name="Google Shape;4571;p45">
                <a:extLst>
                  <a:ext uri="{FF2B5EF4-FFF2-40B4-BE49-F238E27FC236}">
                    <a16:creationId xmlns:a16="http://schemas.microsoft.com/office/drawing/2014/main" id="{CF9EE98D-7944-401A-9854-0E5AB607746A}"/>
                  </a:ext>
                </a:extLst>
              </p:cNvPr>
              <p:cNvSpPr/>
              <p:nvPr/>
            </p:nvSpPr>
            <p:spPr>
              <a:xfrm>
                <a:off x="2605347" y="4833468"/>
                <a:ext cx="33330" cy="33330"/>
              </a:xfrm>
              <a:custGeom>
                <a:avLst/>
                <a:gdLst/>
                <a:ahLst/>
                <a:cxnLst/>
                <a:rect l="l" t="t" r="r" b="b"/>
                <a:pathLst>
                  <a:path w="86" h="86" extrusionOk="0">
                    <a:moveTo>
                      <a:pt x="19" y="85"/>
                    </a:moveTo>
                    <a:lnTo>
                      <a:pt x="19" y="85"/>
                    </a:lnTo>
                    <a:cubicBezTo>
                      <a:pt x="73" y="85"/>
                      <a:pt x="73" y="85"/>
                      <a:pt x="73" y="85"/>
                    </a:cubicBezTo>
                    <a:cubicBezTo>
                      <a:pt x="79" y="85"/>
                      <a:pt x="85" y="79"/>
                      <a:pt x="85" y="73"/>
                    </a:cubicBezTo>
                    <a:cubicBezTo>
                      <a:pt x="85" y="12"/>
                      <a:pt x="85" y="12"/>
                      <a:pt x="85" y="12"/>
                    </a:cubicBezTo>
                    <a:cubicBezTo>
                      <a:pt x="85" y="6"/>
                      <a:pt x="79" y="0"/>
                      <a:pt x="73" y="0"/>
                    </a:cubicBezTo>
                    <a:cubicBezTo>
                      <a:pt x="19" y="0"/>
                      <a:pt x="19" y="0"/>
                      <a:pt x="19" y="0"/>
                    </a:cubicBezTo>
                    <a:cubicBezTo>
                      <a:pt x="12" y="0"/>
                      <a:pt x="0" y="6"/>
                      <a:pt x="0" y="12"/>
                    </a:cubicBezTo>
                    <a:cubicBezTo>
                      <a:pt x="0" y="73"/>
                      <a:pt x="0" y="73"/>
                      <a:pt x="0" y="73"/>
                    </a:cubicBezTo>
                    <a:cubicBezTo>
                      <a:pt x="0" y="79"/>
                      <a:pt x="12" y="85"/>
                      <a:pt x="19" y="85"/>
                    </a:cubicBezTo>
                    <a:close/>
                    <a:moveTo>
                      <a:pt x="31" y="30"/>
                    </a:moveTo>
                    <a:lnTo>
                      <a:pt x="31" y="30"/>
                    </a:lnTo>
                    <a:cubicBezTo>
                      <a:pt x="55" y="30"/>
                      <a:pt x="55" y="30"/>
                      <a:pt x="55" y="30"/>
                    </a:cubicBezTo>
                    <a:cubicBezTo>
                      <a:pt x="55" y="55"/>
                      <a:pt x="55" y="55"/>
                      <a:pt x="55" y="55"/>
                    </a:cubicBezTo>
                    <a:cubicBezTo>
                      <a:pt x="31" y="55"/>
                      <a:pt x="31" y="55"/>
                      <a:pt x="31" y="55"/>
                    </a:cubicBezTo>
                    <a:lnTo>
                      <a:pt x="31" y="30"/>
                    </a:lnTo>
                    <a:close/>
                  </a:path>
                </a:pathLst>
              </a:custGeom>
              <a:grpFill/>
              <a:ln>
                <a:noFill/>
              </a:ln>
            </p:spPr>
            <p:txBody>
              <a:bodyPr spcFirstLastPara="1" wrap="square" lIns="45713" tIns="22850" rIns="45713" bIns="22850" anchor="ctr" anchorCtr="0">
                <a:noAutofit/>
              </a:bodyPr>
              <a:lstStyle/>
              <a:p>
                <a:endParaRPr sz="900">
                  <a:latin typeface="Calibri"/>
                  <a:ea typeface="Calibri"/>
                  <a:cs typeface="Calibri"/>
                  <a:sym typeface="Calibri"/>
                </a:endParaRPr>
              </a:p>
            </p:txBody>
          </p:sp>
          <p:sp>
            <p:nvSpPr>
              <p:cNvPr id="133" name="Google Shape;4572;p45">
                <a:extLst>
                  <a:ext uri="{FF2B5EF4-FFF2-40B4-BE49-F238E27FC236}">
                    <a16:creationId xmlns:a16="http://schemas.microsoft.com/office/drawing/2014/main" id="{5FA120C9-7EA1-4F3C-BE73-F6A2B396857D}"/>
                  </a:ext>
                </a:extLst>
              </p:cNvPr>
              <p:cNvSpPr/>
              <p:nvPr/>
            </p:nvSpPr>
            <p:spPr>
              <a:xfrm>
                <a:off x="2650343" y="4833468"/>
                <a:ext cx="33330" cy="33330"/>
              </a:xfrm>
              <a:custGeom>
                <a:avLst/>
                <a:gdLst/>
                <a:ahLst/>
                <a:cxnLst/>
                <a:rect l="l" t="t" r="r" b="b"/>
                <a:pathLst>
                  <a:path w="86" h="86" extrusionOk="0">
                    <a:moveTo>
                      <a:pt x="12" y="85"/>
                    </a:moveTo>
                    <a:lnTo>
                      <a:pt x="12" y="85"/>
                    </a:lnTo>
                    <a:cubicBezTo>
                      <a:pt x="67" y="85"/>
                      <a:pt x="67" y="85"/>
                      <a:pt x="67" y="85"/>
                    </a:cubicBezTo>
                    <a:cubicBezTo>
                      <a:pt x="73" y="85"/>
                      <a:pt x="85" y="79"/>
                      <a:pt x="85" y="73"/>
                    </a:cubicBezTo>
                    <a:cubicBezTo>
                      <a:pt x="85" y="12"/>
                      <a:pt x="85" y="12"/>
                      <a:pt x="85" y="12"/>
                    </a:cubicBezTo>
                    <a:cubicBezTo>
                      <a:pt x="85" y="6"/>
                      <a:pt x="73" y="0"/>
                      <a:pt x="67" y="0"/>
                    </a:cubicBezTo>
                    <a:cubicBezTo>
                      <a:pt x="12" y="0"/>
                      <a:pt x="12" y="0"/>
                      <a:pt x="12" y="0"/>
                    </a:cubicBezTo>
                    <a:cubicBezTo>
                      <a:pt x="6" y="0"/>
                      <a:pt x="0" y="6"/>
                      <a:pt x="0" y="12"/>
                    </a:cubicBezTo>
                    <a:cubicBezTo>
                      <a:pt x="0" y="73"/>
                      <a:pt x="0" y="73"/>
                      <a:pt x="0" y="73"/>
                    </a:cubicBezTo>
                    <a:cubicBezTo>
                      <a:pt x="0" y="79"/>
                      <a:pt x="6" y="85"/>
                      <a:pt x="12" y="85"/>
                    </a:cubicBezTo>
                    <a:close/>
                    <a:moveTo>
                      <a:pt x="30" y="30"/>
                    </a:moveTo>
                    <a:lnTo>
                      <a:pt x="30" y="30"/>
                    </a:lnTo>
                    <a:cubicBezTo>
                      <a:pt x="54" y="30"/>
                      <a:pt x="54" y="30"/>
                      <a:pt x="54" y="30"/>
                    </a:cubicBezTo>
                    <a:cubicBezTo>
                      <a:pt x="54" y="55"/>
                      <a:pt x="54" y="55"/>
                      <a:pt x="54" y="55"/>
                    </a:cubicBezTo>
                    <a:cubicBezTo>
                      <a:pt x="30" y="55"/>
                      <a:pt x="30" y="55"/>
                      <a:pt x="30" y="55"/>
                    </a:cubicBezTo>
                    <a:lnTo>
                      <a:pt x="30" y="30"/>
                    </a:lnTo>
                    <a:close/>
                  </a:path>
                </a:pathLst>
              </a:custGeom>
              <a:grpFill/>
              <a:ln>
                <a:noFill/>
              </a:ln>
            </p:spPr>
            <p:txBody>
              <a:bodyPr spcFirstLastPara="1" wrap="square" lIns="45713" tIns="22850" rIns="45713" bIns="22850" anchor="ctr" anchorCtr="0">
                <a:noAutofit/>
              </a:bodyPr>
              <a:lstStyle/>
              <a:p>
                <a:endParaRPr sz="900">
                  <a:latin typeface="Calibri"/>
                  <a:ea typeface="Calibri"/>
                  <a:cs typeface="Calibri"/>
                  <a:sym typeface="Calibri"/>
                </a:endParaRPr>
              </a:p>
            </p:txBody>
          </p:sp>
          <p:sp>
            <p:nvSpPr>
              <p:cNvPr id="134" name="Google Shape;4573;p45">
                <a:extLst>
                  <a:ext uri="{FF2B5EF4-FFF2-40B4-BE49-F238E27FC236}">
                    <a16:creationId xmlns:a16="http://schemas.microsoft.com/office/drawing/2014/main" id="{521D5A59-5886-45FD-A36A-470FCA26DE0A}"/>
                  </a:ext>
                </a:extLst>
              </p:cNvPr>
              <p:cNvSpPr/>
              <p:nvPr/>
            </p:nvSpPr>
            <p:spPr>
              <a:xfrm>
                <a:off x="2605347" y="4875129"/>
                <a:ext cx="33330" cy="33330"/>
              </a:xfrm>
              <a:custGeom>
                <a:avLst/>
                <a:gdLst/>
                <a:ahLst/>
                <a:cxnLst/>
                <a:rect l="l" t="t" r="r" b="b"/>
                <a:pathLst>
                  <a:path w="86" h="86" extrusionOk="0">
                    <a:moveTo>
                      <a:pt x="19" y="85"/>
                    </a:moveTo>
                    <a:lnTo>
                      <a:pt x="19" y="85"/>
                    </a:lnTo>
                    <a:cubicBezTo>
                      <a:pt x="73" y="85"/>
                      <a:pt x="73" y="85"/>
                      <a:pt x="73" y="85"/>
                    </a:cubicBezTo>
                    <a:cubicBezTo>
                      <a:pt x="79" y="85"/>
                      <a:pt x="85" y="79"/>
                      <a:pt x="85" y="73"/>
                    </a:cubicBezTo>
                    <a:cubicBezTo>
                      <a:pt x="85" y="13"/>
                      <a:pt x="85" y="13"/>
                      <a:pt x="85" y="13"/>
                    </a:cubicBezTo>
                    <a:cubicBezTo>
                      <a:pt x="85" y="7"/>
                      <a:pt x="79" y="0"/>
                      <a:pt x="73" y="0"/>
                    </a:cubicBezTo>
                    <a:cubicBezTo>
                      <a:pt x="19" y="0"/>
                      <a:pt x="19" y="0"/>
                      <a:pt x="19" y="0"/>
                    </a:cubicBezTo>
                    <a:cubicBezTo>
                      <a:pt x="12" y="0"/>
                      <a:pt x="0" y="7"/>
                      <a:pt x="0" y="13"/>
                    </a:cubicBezTo>
                    <a:cubicBezTo>
                      <a:pt x="0" y="73"/>
                      <a:pt x="0" y="73"/>
                      <a:pt x="0" y="73"/>
                    </a:cubicBezTo>
                    <a:cubicBezTo>
                      <a:pt x="0" y="79"/>
                      <a:pt x="12" y="85"/>
                      <a:pt x="19" y="85"/>
                    </a:cubicBezTo>
                    <a:close/>
                    <a:moveTo>
                      <a:pt x="31" y="31"/>
                    </a:moveTo>
                    <a:lnTo>
                      <a:pt x="31" y="31"/>
                    </a:lnTo>
                    <a:cubicBezTo>
                      <a:pt x="55" y="31"/>
                      <a:pt x="55" y="31"/>
                      <a:pt x="55" y="31"/>
                    </a:cubicBezTo>
                    <a:cubicBezTo>
                      <a:pt x="55" y="55"/>
                      <a:pt x="55" y="55"/>
                      <a:pt x="55" y="55"/>
                    </a:cubicBezTo>
                    <a:cubicBezTo>
                      <a:pt x="31" y="55"/>
                      <a:pt x="31" y="55"/>
                      <a:pt x="31" y="55"/>
                    </a:cubicBezTo>
                    <a:lnTo>
                      <a:pt x="31" y="31"/>
                    </a:lnTo>
                    <a:close/>
                  </a:path>
                </a:pathLst>
              </a:custGeom>
              <a:grpFill/>
              <a:ln>
                <a:noFill/>
              </a:ln>
            </p:spPr>
            <p:txBody>
              <a:bodyPr spcFirstLastPara="1" wrap="square" lIns="45713" tIns="22850" rIns="45713" bIns="22850" anchor="ctr" anchorCtr="0">
                <a:noAutofit/>
              </a:bodyPr>
              <a:lstStyle/>
              <a:p>
                <a:endParaRPr sz="900">
                  <a:latin typeface="Calibri"/>
                  <a:ea typeface="Calibri"/>
                  <a:cs typeface="Calibri"/>
                  <a:sym typeface="Calibri"/>
                </a:endParaRPr>
              </a:p>
            </p:txBody>
          </p:sp>
          <p:sp>
            <p:nvSpPr>
              <p:cNvPr id="135" name="Google Shape;4574;p45">
                <a:extLst>
                  <a:ext uri="{FF2B5EF4-FFF2-40B4-BE49-F238E27FC236}">
                    <a16:creationId xmlns:a16="http://schemas.microsoft.com/office/drawing/2014/main" id="{2A7B29E0-4489-4FE9-B458-54A16C1FD554}"/>
                  </a:ext>
                </a:extLst>
              </p:cNvPr>
              <p:cNvSpPr/>
              <p:nvPr/>
            </p:nvSpPr>
            <p:spPr>
              <a:xfrm>
                <a:off x="2650343" y="4875129"/>
                <a:ext cx="33330" cy="33330"/>
              </a:xfrm>
              <a:custGeom>
                <a:avLst/>
                <a:gdLst/>
                <a:ahLst/>
                <a:cxnLst/>
                <a:rect l="l" t="t" r="r" b="b"/>
                <a:pathLst>
                  <a:path w="86" h="86" extrusionOk="0">
                    <a:moveTo>
                      <a:pt x="12" y="85"/>
                    </a:moveTo>
                    <a:lnTo>
                      <a:pt x="12" y="85"/>
                    </a:lnTo>
                    <a:cubicBezTo>
                      <a:pt x="67" y="85"/>
                      <a:pt x="67" y="85"/>
                      <a:pt x="67" y="85"/>
                    </a:cubicBezTo>
                    <a:cubicBezTo>
                      <a:pt x="73" y="85"/>
                      <a:pt x="85" y="79"/>
                      <a:pt x="85" y="73"/>
                    </a:cubicBezTo>
                    <a:cubicBezTo>
                      <a:pt x="85" y="13"/>
                      <a:pt x="85" y="13"/>
                      <a:pt x="85" y="13"/>
                    </a:cubicBezTo>
                    <a:cubicBezTo>
                      <a:pt x="85" y="7"/>
                      <a:pt x="73" y="0"/>
                      <a:pt x="67" y="0"/>
                    </a:cubicBezTo>
                    <a:cubicBezTo>
                      <a:pt x="12" y="0"/>
                      <a:pt x="12" y="0"/>
                      <a:pt x="12" y="0"/>
                    </a:cubicBezTo>
                    <a:cubicBezTo>
                      <a:pt x="6" y="0"/>
                      <a:pt x="0" y="7"/>
                      <a:pt x="0" y="13"/>
                    </a:cubicBezTo>
                    <a:cubicBezTo>
                      <a:pt x="0" y="73"/>
                      <a:pt x="0" y="73"/>
                      <a:pt x="0" y="73"/>
                    </a:cubicBezTo>
                    <a:cubicBezTo>
                      <a:pt x="0" y="79"/>
                      <a:pt x="6" y="85"/>
                      <a:pt x="12" y="85"/>
                    </a:cubicBezTo>
                    <a:close/>
                    <a:moveTo>
                      <a:pt x="30" y="31"/>
                    </a:moveTo>
                    <a:lnTo>
                      <a:pt x="30" y="31"/>
                    </a:lnTo>
                    <a:cubicBezTo>
                      <a:pt x="54" y="31"/>
                      <a:pt x="54" y="31"/>
                      <a:pt x="54" y="31"/>
                    </a:cubicBezTo>
                    <a:cubicBezTo>
                      <a:pt x="54" y="55"/>
                      <a:pt x="54" y="55"/>
                      <a:pt x="54" y="55"/>
                    </a:cubicBezTo>
                    <a:cubicBezTo>
                      <a:pt x="30" y="55"/>
                      <a:pt x="30" y="55"/>
                      <a:pt x="30" y="55"/>
                    </a:cubicBezTo>
                    <a:lnTo>
                      <a:pt x="30" y="31"/>
                    </a:lnTo>
                    <a:close/>
                  </a:path>
                </a:pathLst>
              </a:custGeom>
              <a:grpFill/>
              <a:ln>
                <a:noFill/>
              </a:ln>
            </p:spPr>
            <p:txBody>
              <a:bodyPr spcFirstLastPara="1" wrap="square" lIns="45713" tIns="22850" rIns="45713" bIns="22850" anchor="ctr" anchorCtr="0">
                <a:noAutofit/>
              </a:bodyPr>
              <a:lstStyle/>
              <a:p>
                <a:endParaRPr sz="900">
                  <a:latin typeface="Calibri"/>
                  <a:ea typeface="Calibri"/>
                  <a:cs typeface="Calibri"/>
                  <a:sym typeface="Calibri"/>
                </a:endParaRPr>
              </a:p>
            </p:txBody>
          </p:sp>
          <p:sp>
            <p:nvSpPr>
              <p:cNvPr id="136" name="Google Shape;4575;p45">
                <a:extLst>
                  <a:ext uri="{FF2B5EF4-FFF2-40B4-BE49-F238E27FC236}">
                    <a16:creationId xmlns:a16="http://schemas.microsoft.com/office/drawing/2014/main" id="{87D4ECD7-52AA-4493-9235-50AD63076591}"/>
                  </a:ext>
                </a:extLst>
              </p:cNvPr>
              <p:cNvSpPr/>
              <p:nvPr/>
            </p:nvSpPr>
            <p:spPr>
              <a:xfrm>
                <a:off x="2605347" y="4916793"/>
                <a:ext cx="33330" cy="33330"/>
              </a:xfrm>
              <a:custGeom>
                <a:avLst/>
                <a:gdLst/>
                <a:ahLst/>
                <a:cxnLst/>
                <a:rect l="l" t="t" r="r" b="b"/>
                <a:pathLst>
                  <a:path w="86" h="86" extrusionOk="0">
                    <a:moveTo>
                      <a:pt x="19" y="85"/>
                    </a:moveTo>
                    <a:lnTo>
                      <a:pt x="19" y="85"/>
                    </a:lnTo>
                    <a:cubicBezTo>
                      <a:pt x="73" y="85"/>
                      <a:pt x="73" y="85"/>
                      <a:pt x="73" y="85"/>
                    </a:cubicBezTo>
                    <a:cubicBezTo>
                      <a:pt x="79" y="85"/>
                      <a:pt x="85" y="79"/>
                      <a:pt x="85" y="73"/>
                    </a:cubicBezTo>
                    <a:cubicBezTo>
                      <a:pt x="85" y="12"/>
                      <a:pt x="85" y="12"/>
                      <a:pt x="85" y="12"/>
                    </a:cubicBezTo>
                    <a:cubicBezTo>
                      <a:pt x="85" y="6"/>
                      <a:pt x="79" y="0"/>
                      <a:pt x="73" y="0"/>
                    </a:cubicBezTo>
                    <a:cubicBezTo>
                      <a:pt x="19" y="0"/>
                      <a:pt x="19" y="0"/>
                      <a:pt x="19" y="0"/>
                    </a:cubicBezTo>
                    <a:cubicBezTo>
                      <a:pt x="12" y="0"/>
                      <a:pt x="0" y="6"/>
                      <a:pt x="0" y="12"/>
                    </a:cubicBezTo>
                    <a:cubicBezTo>
                      <a:pt x="0" y="73"/>
                      <a:pt x="0" y="73"/>
                      <a:pt x="0" y="73"/>
                    </a:cubicBezTo>
                    <a:cubicBezTo>
                      <a:pt x="0" y="79"/>
                      <a:pt x="12" y="85"/>
                      <a:pt x="19" y="85"/>
                    </a:cubicBezTo>
                    <a:close/>
                    <a:moveTo>
                      <a:pt x="31" y="30"/>
                    </a:moveTo>
                    <a:lnTo>
                      <a:pt x="31" y="30"/>
                    </a:lnTo>
                    <a:cubicBezTo>
                      <a:pt x="55" y="30"/>
                      <a:pt x="55" y="30"/>
                      <a:pt x="55" y="30"/>
                    </a:cubicBezTo>
                    <a:cubicBezTo>
                      <a:pt x="55" y="60"/>
                      <a:pt x="55" y="60"/>
                      <a:pt x="55" y="60"/>
                    </a:cubicBezTo>
                    <a:cubicBezTo>
                      <a:pt x="31" y="60"/>
                      <a:pt x="31" y="60"/>
                      <a:pt x="31" y="60"/>
                    </a:cubicBezTo>
                    <a:lnTo>
                      <a:pt x="31" y="30"/>
                    </a:lnTo>
                    <a:close/>
                  </a:path>
                </a:pathLst>
              </a:custGeom>
              <a:grpFill/>
              <a:ln>
                <a:noFill/>
              </a:ln>
            </p:spPr>
            <p:txBody>
              <a:bodyPr spcFirstLastPara="1" wrap="square" lIns="45713" tIns="22850" rIns="45713" bIns="22850" anchor="ctr" anchorCtr="0">
                <a:noAutofit/>
              </a:bodyPr>
              <a:lstStyle/>
              <a:p>
                <a:endParaRPr sz="900">
                  <a:latin typeface="Calibri"/>
                  <a:ea typeface="Calibri"/>
                  <a:cs typeface="Calibri"/>
                  <a:sym typeface="Calibri"/>
                </a:endParaRPr>
              </a:p>
            </p:txBody>
          </p:sp>
          <p:sp>
            <p:nvSpPr>
              <p:cNvPr id="137" name="Google Shape;4576;p45">
                <a:extLst>
                  <a:ext uri="{FF2B5EF4-FFF2-40B4-BE49-F238E27FC236}">
                    <a16:creationId xmlns:a16="http://schemas.microsoft.com/office/drawing/2014/main" id="{1BE9FA14-3E11-49F1-87F9-B389D1FB7EB7}"/>
                  </a:ext>
                </a:extLst>
              </p:cNvPr>
              <p:cNvSpPr/>
              <p:nvPr/>
            </p:nvSpPr>
            <p:spPr>
              <a:xfrm>
                <a:off x="2650343" y="4916793"/>
                <a:ext cx="33330" cy="33330"/>
              </a:xfrm>
              <a:custGeom>
                <a:avLst/>
                <a:gdLst/>
                <a:ahLst/>
                <a:cxnLst/>
                <a:rect l="l" t="t" r="r" b="b"/>
                <a:pathLst>
                  <a:path w="86" h="86" extrusionOk="0">
                    <a:moveTo>
                      <a:pt x="12" y="85"/>
                    </a:moveTo>
                    <a:lnTo>
                      <a:pt x="12" y="85"/>
                    </a:lnTo>
                    <a:cubicBezTo>
                      <a:pt x="67" y="85"/>
                      <a:pt x="67" y="85"/>
                      <a:pt x="67" y="85"/>
                    </a:cubicBezTo>
                    <a:cubicBezTo>
                      <a:pt x="73" y="85"/>
                      <a:pt x="85" y="79"/>
                      <a:pt x="85" y="73"/>
                    </a:cubicBezTo>
                    <a:cubicBezTo>
                      <a:pt x="85" y="12"/>
                      <a:pt x="85" y="12"/>
                      <a:pt x="85" y="12"/>
                    </a:cubicBezTo>
                    <a:cubicBezTo>
                      <a:pt x="85" y="6"/>
                      <a:pt x="73" y="0"/>
                      <a:pt x="67" y="0"/>
                    </a:cubicBezTo>
                    <a:cubicBezTo>
                      <a:pt x="12" y="0"/>
                      <a:pt x="12" y="0"/>
                      <a:pt x="12" y="0"/>
                    </a:cubicBezTo>
                    <a:cubicBezTo>
                      <a:pt x="6" y="0"/>
                      <a:pt x="0" y="6"/>
                      <a:pt x="0" y="12"/>
                    </a:cubicBezTo>
                    <a:cubicBezTo>
                      <a:pt x="0" y="73"/>
                      <a:pt x="0" y="73"/>
                      <a:pt x="0" y="73"/>
                    </a:cubicBezTo>
                    <a:cubicBezTo>
                      <a:pt x="0" y="79"/>
                      <a:pt x="6" y="85"/>
                      <a:pt x="12" y="85"/>
                    </a:cubicBezTo>
                    <a:close/>
                    <a:moveTo>
                      <a:pt x="30" y="30"/>
                    </a:moveTo>
                    <a:lnTo>
                      <a:pt x="30" y="30"/>
                    </a:lnTo>
                    <a:cubicBezTo>
                      <a:pt x="54" y="30"/>
                      <a:pt x="54" y="30"/>
                      <a:pt x="54" y="30"/>
                    </a:cubicBezTo>
                    <a:cubicBezTo>
                      <a:pt x="54" y="60"/>
                      <a:pt x="54" y="60"/>
                      <a:pt x="54" y="60"/>
                    </a:cubicBezTo>
                    <a:cubicBezTo>
                      <a:pt x="30" y="60"/>
                      <a:pt x="30" y="60"/>
                      <a:pt x="30" y="60"/>
                    </a:cubicBezTo>
                    <a:lnTo>
                      <a:pt x="30" y="30"/>
                    </a:lnTo>
                    <a:close/>
                  </a:path>
                </a:pathLst>
              </a:custGeom>
              <a:grpFill/>
              <a:ln>
                <a:noFill/>
              </a:ln>
            </p:spPr>
            <p:txBody>
              <a:bodyPr spcFirstLastPara="1" wrap="square" lIns="45713" tIns="22850" rIns="45713" bIns="22850" anchor="ctr" anchorCtr="0">
                <a:noAutofit/>
              </a:bodyPr>
              <a:lstStyle/>
              <a:p>
                <a:endParaRPr sz="900">
                  <a:latin typeface="Calibri"/>
                  <a:ea typeface="Calibri"/>
                  <a:cs typeface="Calibri"/>
                  <a:sym typeface="Calibri"/>
                </a:endParaRPr>
              </a:p>
            </p:txBody>
          </p:sp>
          <p:sp>
            <p:nvSpPr>
              <p:cNvPr id="138" name="Google Shape;4577;p45">
                <a:extLst>
                  <a:ext uri="{FF2B5EF4-FFF2-40B4-BE49-F238E27FC236}">
                    <a16:creationId xmlns:a16="http://schemas.microsoft.com/office/drawing/2014/main" id="{BE331D44-DC8A-4EFE-A5AE-8374548A0BA8}"/>
                  </a:ext>
                </a:extLst>
              </p:cNvPr>
              <p:cNvSpPr/>
              <p:nvPr/>
            </p:nvSpPr>
            <p:spPr>
              <a:xfrm>
                <a:off x="2732002" y="4843467"/>
                <a:ext cx="123322" cy="146653"/>
              </a:xfrm>
              <a:custGeom>
                <a:avLst/>
                <a:gdLst/>
                <a:ahLst/>
                <a:cxnLst/>
                <a:rect l="l" t="t" r="r" b="b"/>
                <a:pathLst>
                  <a:path w="328" h="390" extrusionOk="0">
                    <a:moveTo>
                      <a:pt x="309" y="0"/>
                    </a:moveTo>
                    <a:lnTo>
                      <a:pt x="309" y="0"/>
                    </a:lnTo>
                    <a:cubicBezTo>
                      <a:pt x="12" y="0"/>
                      <a:pt x="12" y="0"/>
                      <a:pt x="12" y="0"/>
                    </a:cubicBezTo>
                    <a:cubicBezTo>
                      <a:pt x="6" y="0"/>
                      <a:pt x="0" y="6"/>
                      <a:pt x="0" y="19"/>
                    </a:cubicBezTo>
                    <a:cubicBezTo>
                      <a:pt x="0" y="371"/>
                      <a:pt x="0" y="371"/>
                      <a:pt x="0" y="371"/>
                    </a:cubicBezTo>
                    <a:cubicBezTo>
                      <a:pt x="0" y="383"/>
                      <a:pt x="6" y="389"/>
                      <a:pt x="12" y="389"/>
                    </a:cubicBezTo>
                    <a:cubicBezTo>
                      <a:pt x="309" y="389"/>
                      <a:pt x="309" y="389"/>
                      <a:pt x="309" y="389"/>
                    </a:cubicBezTo>
                    <a:cubicBezTo>
                      <a:pt x="321" y="389"/>
                      <a:pt x="327" y="383"/>
                      <a:pt x="327" y="371"/>
                    </a:cubicBezTo>
                    <a:cubicBezTo>
                      <a:pt x="327" y="19"/>
                      <a:pt x="327" y="19"/>
                      <a:pt x="327" y="19"/>
                    </a:cubicBezTo>
                    <a:cubicBezTo>
                      <a:pt x="327" y="6"/>
                      <a:pt x="321" y="0"/>
                      <a:pt x="309" y="0"/>
                    </a:cubicBezTo>
                    <a:close/>
                    <a:moveTo>
                      <a:pt x="297" y="359"/>
                    </a:moveTo>
                    <a:lnTo>
                      <a:pt x="297" y="359"/>
                    </a:lnTo>
                    <a:cubicBezTo>
                      <a:pt x="30" y="359"/>
                      <a:pt x="30" y="359"/>
                      <a:pt x="30" y="359"/>
                    </a:cubicBezTo>
                    <a:cubicBezTo>
                      <a:pt x="30" y="31"/>
                      <a:pt x="30" y="31"/>
                      <a:pt x="30" y="31"/>
                    </a:cubicBezTo>
                    <a:cubicBezTo>
                      <a:pt x="297" y="31"/>
                      <a:pt x="297" y="31"/>
                      <a:pt x="297" y="31"/>
                    </a:cubicBezTo>
                    <a:lnTo>
                      <a:pt x="297" y="359"/>
                    </a:lnTo>
                    <a:close/>
                  </a:path>
                </a:pathLst>
              </a:custGeom>
              <a:grpFill/>
              <a:ln>
                <a:noFill/>
              </a:ln>
            </p:spPr>
            <p:txBody>
              <a:bodyPr spcFirstLastPara="1" wrap="square" lIns="45713" tIns="22850" rIns="45713" bIns="22850" anchor="ctr" anchorCtr="0">
                <a:noAutofit/>
              </a:bodyPr>
              <a:lstStyle/>
              <a:p>
                <a:endParaRPr sz="900">
                  <a:latin typeface="Calibri"/>
                  <a:ea typeface="Calibri"/>
                  <a:cs typeface="Calibri"/>
                  <a:sym typeface="Calibri"/>
                </a:endParaRPr>
              </a:p>
            </p:txBody>
          </p:sp>
          <p:sp>
            <p:nvSpPr>
              <p:cNvPr id="139" name="Google Shape;4578;p45">
                <a:extLst>
                  <a:ext uri="{FF2B5EF4-FFF2-40B4-BE49-F238E27FC236}">
                    <a16:creationId xmlns:a16="http://schemas.microsoft.com/office/drawing/2014/main" id="{D36ECC86-F97A-455A-9CDD-5822EDFE6A50}"/>
                  </a:ext>
                </a:extLst>
              </p:cNvPr>
              <p:cNvSpPr/>
              <p:nvPr/>
            </p:nvSpPr>
            <p:spPr>
              <a:xfrm>
                <a:off x="2755333" y="4878462"/>
                <a:ext cx="33330" cy="34997"/>
              </a:xfrm>
              <a:custGeom>
                <a:avLst/>
                <a:gdLst/>
                <a:ahLst/>
                <a:cxnLst/>
                <a:rect l="l" t="t" r="r" b="b"/>
                <a:pathLst>
                  <a:path w="86" h="92" extrusionOk="0">
                    <a:moveTo>
                      <a:pt x="18" y="91"/>
                    </a:moveTo>
                    <a:lnTo>
                      <a:pt x="18" y="91"/>
                    </a:lnTo>
                    <a:cubicBezTo>
                      <a:pt x="73" y="91"/>
                      <a:pt x="73" y="91"/>
                      <a:pt x="73" y="91"/>
                    </a:cubicBezTo>
                    <a:cubicBezTo>
                      <a:pt x="79" y="91"/>
                      <a:pt x="85" y="85"/>
                      <a:pt x="85" y="72"/>
                    </a:cubicBezTo>
                    <a:cubicBezTo>
                      <a:pt x="85" y="18"/>
                      <a:pt x="85" y="18"/>
                      <a:pt x="85" y="18"/>
                    </a:cubicBezTo>
                    <a:cubicBezTo>
                      <a:pt x="85" y="6"/>
                      <a:pt x="79" y="0"/>
                      <a:pt x="73" y="0"/>
                    </a:cubicBezTo>
                    <a:cubicBezTo>
                      <a:pt x="18" y="0"/>
                      <a:pt x="18" y="0"/>
                      <a:pt x="18" y="0"/>
                    </a:cubicBezTo>
                    <a:cubicBezTo>
                      <a:pt x="12" y="0"/>
                      <a:pt x="0" y="6"/>
                      <a:pt x="0" y="18"/>
                    </a:cubicBezTo>
                    <a:cubicBezTo>
                      <a:pt x="0" y="72"/>
                      <a:pt x="0" y="72"/>
                      <a:pt x="0" y="72"/>
                    </a:cubicBezTo>
                    <a:cubicBezTo>
                      <a:pt x="0" y="85"/>
                      <a:pt x="12" y="91"/>
                      <a:pt x="18" y="91"/>
                    </a:cubicBezTo>
                    <a:close/>
                    <a:moveTo>
                      <a:pt x="31" y="30"/>
                    </a:moveTo>
                    <a:lnTo>
                      <a:pt x="31" y="30"/>
                    </a:lnTo>
                    <a:cubicBezTo>
                      <a:pt x="55" y="30"/>
                      <a:pt x="55" y="30"/>
                      <a:pt x="55" y="30"/>
                    </a:cubicBezTo>
                    <a:cubicBezTo>
                      <a:pt x="55" y="60"/>
                      <a:pt x="55" y="60"/>
                      <a:pt x="55" y="60"/>
                    </a:cubicBezTo>
                    <a:cubicBezTo>
                      <a:pt x="31" y="60"/>
                      <a:pt x="31" y="60"/>
                      <a:pt x="31" y="60"/>
                    </a:cubicBezTo>
                    <a:lnTo>
                      <a:pt x="31" y="30"/>
                    </a:lnTo>
                    <a:close/>
                  </a:path>
                </a:pathLst>
              </a:custGeom>
              <a:grpFill/>
              <a:ln>
                <a:noFill/>
              </a:ln>
            </p:spPr>
            <p:txBody>
              <a:bodyPr spcFirstLastPara="1" wrap="square" lIns="45713" tIns="22850" rIns="45713" bIns="22850" anchor="ctr" anchorCtr="0">
                <a:noAutofit/>
              </a:bodyPr>
              <a:lstStyle/>
              <a:p>
                <a:endParaRPr sz="900">
                  <a:latin typeface="Calibri"/>
                  <a:ea typeface="Calibri"/>
                  <a:cs typeface="Calibri"/>
                  <a:sym typeface="Calibri"/>
                </a:endParaRPr>
              </a:p>
            </p:txBody>
          </p:sp>
          <p:sp>
            <p:nvSpPr>
              <p:cNvPr id="140" name="Google Shape;4579;p45">
                <a:extLst>
                  <a:ext uri="{FF2B5EF4-FFF2-40B4-BE49-F238E27FC236}">
                    <a16:creationId xmlns:a16="http://schemas.microsoft.com/office/drawing/2014/main" id="{F859EF85-BDCD-46F9-B037-8ACEC146E42C}"/>
                  </a:ext>
                </a:extLst>
              </p:cNvPr>
              <p:cNvSpPr/>
              <p:nvPr/>
            </p:nvSpPr>
            <p:spPr>
              <a:xfrm>
                <a:off x="2798662" y="4878462"/>
                <a:ext cx="33330" cy="34997"/>
              </a:xfrm>
              <a:custGeom>
                <a:avLst/>
                <a:gdLst/>
                <a:ahLst/>
                <a:cxnLst/>
                <a:rect l="l" t="t" r="r" b="b"/>
                <a:pathLst>
                  <a:path w="86" h="92" extrusionOk="0">
                    <a:moveTo>
                      <a:pt x="18" y="91"/>
                    </a:moveTo>
                    <a:lnTo>
                      <a:pt x="18" y="91"/>
                    </a:lnTo>
                    <a:cubicBezTo>
                      <a:pt x="73" y="91"/>
                      <a:pt x="73" y="91"/>
                      <a:pt x="73" y="91"/>
                    </a:cubicBezTo>
                    <a:cubicBezTo>
                      <a:pt x="79" y="91"/>
                      <a:pt x="85" y="85"/>
                      <a:pt x="85" y="72"/>
                    </a:cubicBezTo>
                    <a:cubicBezTo>
                      <a:pt x="85" y="18"/>
                      <a:pt x="85" y="18"/>
                      <a:pt x="85" y="18"/>
                    </a:cubicBezTo>
                    <a:cubicBezTo>
                      <a:pt x="85" y="6"/>
                      <a:pt x="79" y="0"/>
                      <a:pt x="73" y="0"/>
                    </a:cubicBezTo>
                    <a:cubicBezTo>
                      <a:pt x="18" y="0"/>
                      <a:pt x="18" y="0"/>
                      <a:pt x="18" y="0"/>
                    </a:cubicBezTo>
                    <a:cubicBezTo>
                      <a:pt x="6" y="0"/>
                      <a:pt x="0" y="6"/>
                      <a:pt x="0" y="18"/>
                    </a:cubicBezTo>
                    <a:cubicBezTo>
                      <a:pt x="0" y="72"/>
                      <a:pt x="0" y="72"/>
                      <a:pt x="0" y="72"/>
                    </a:cubicBezTo>
                    <a:cubicBezTo>
                      <a:pt x="0" y="85"/>
                      <a:pt x="6" y="91"/>
                      <a:pt x="18" y="91"/>
                    </a:cubicBezTo>
                    <a:close/>
                    <a:moveTo>
                      <a:pt x="30" y="30"/>
                    </a:moveTo>
                    <a:lnTo>
                      <a:pt x="30" y="30"/>
                    </a:lnTo>
                    <a:cubicBezTo>
                      <a:pt x="54" y="30"/>
                      <a:pt x="54" y="30"/>
                      <a:pt x="54" y="30"/>
                    </a:cubicBezTo>
                    <a:cubicBezTo>
                      <a:pt x="54" y="60"/>
                      <a:pt x="54" y="60"/>
                      <a:pt x="54" y="60"/>
                    </a:cubicBezTo>
                    <a:cubicBezTo>
                      <a:pt x="30" y="60"/>
                      <a:pt x="30" y="60"/>
                      <a:pt x="30" y="60"/>
                    </a:cubicBezTo>
                    <a:lnTo>
                      <a:pt x="30" y="30"/>
                    </a:lnTo>
                    <a:close/>
                  </a:path>
                </a:pathLst>
              </a:custGeom>
              <a:grpFill/>
              <a:ln>
                <a:noFill/>
              </a:ln>
            </p:spPr>
            <p:txBody>
              <a:bodyPr spcFirstLastPara="1" wrap="square" lIns="45713" tIns="22850" rIns="45713" bIns="22850" anchor="ctr" anchorCtr="0">
                <a:noAutofit/>
              </a:bodyPr>
              <a:lstStyle/>
              <a:p>
                <a:endParaRPr sz="900">
                  <a:latin typeface="Calibri"/>
                  <a:ea typeface="Calibri"/>
                  <a:cs typeface="Calibri"/>
                  <a:sym typeface="Calibri"/>
                </a:endParaRPr>
              </a:p>
            </p:txBody>
          </p:sp>
          <p:sp>
            <p:nvSpPr>
              <p:cNvPr id="141" name="Google Shape;4580;p45">
                <a:extLst>
                  <a:ext uri="{FF2B5EF4-FFF2-40B4-BE49-F238E27FC236}">
                    <a16:creationId xmlns:a16="http://schemas.microsoft.com/office/drawing/2014/main" id="{C50307A9-F97F-4B9C-A1FF-80853B4A11FB}"/>
                  </a:ext>
                </a:extLst>
              </p:cNvPr>
              <p:cNvSpPr/>
              <p:nvPr/>
            </p:nvSpPr>
            <p:spPr>
              <a:xfrm>
                <a:off x="2755333" y="4918460"/>
                <a:ext cx="33330" cy="34997"/>
              </a:xfrm>
              <a:custGeom>
                <a:avLst/>
                <a:gdLst/>
                <a:ahLst/>
                <a:cxnLst/>
                <a:rect l="l" t="t" r="r" b="b"/>
                <a:pathLst>
                  <a:path w="86" h="92" extrusionOk="0">
                    <a:moveTo>
                      <a:pt x="18" y="91"/>
                    </a:moveTo>
                    <a:lnTo>
                      <a:pt x="18" y="91"/>
                    </a:lnTo>
                    <a:cubicBezTo>
                      <a:pt x="73" y="91"/>
                      <a:pt x="73" y="91"/>
                      <a:pt x="73" y="91"/>
                    </a:cubicBezTo>
                    <a:cubicBezTo>
                      <a:pt x="79" y="91"/>
                      <a:pt x="85" y="79"/>
                      <a:pt x="85" y="73"/>
                    </a:cubicBezTo>
                    <a:cubicBezTo>
                      <a:pt x="85" y="12"/>
                      <a:pt x="85" y="12"/>
                      <a:pt x="85" y="12"/>
                    </a:cubicBezTo>
                    <a:cubicBezTo>
                      <a:pt x="85" y="6"/>
                      <a:pt x="79" y="0"/>
                      <a:pt x="73" y="0"/>
                    </a:cubicBezTo>
                    <a:cubicBezTo>
                      <a:pt x="18" y="0"/>
                      <a:pt x="18" y="0"/>
                      <a:pt x="18" y="0"/>
                    </a:cubicBezTo>
                    <a:cubicBezTo>
                      <a:pt x="12" y="0"/>
                      <a:pt x="0" y="6"/>
                      <a:pt x="0" y="12"/>
                    </a:cubicBezTo>
                    <a:cubicBezTo>
                      <a:pt x="0" y="73"/>
                      <a:pt x="0" y="73"/>
                      <a:pt x="0" y="73"/>
                    </a:cubicBezTo>
                    <a:cubicBezTo>
                      <a:pt x="0" y="79"/>
                      <a:pt x="12" y="91"/>
                      <a:pt x="18" y="91"/>
                    </a:cubicBezTo>
                    <a:close/>
                    <a:moveTo>
                      <a:pt x="31" y="30"/>
                    </a:moveTo>
                    <a:lnTo>
                      <a:pt x="31" y="30"/>
                    </a:lnTo>
                    <a:cubicBezTo>
                      <a:pt x="55" y="30"/>
                      <a:pt x="55" y="30"/>
                      <a:pt x="55" y="30"/>
                    </a:cubicBezTo>
                    <a:cubicBezTo>
                      <a:pt x="55" y="61"/>
                      <a:pt x="55" y="61"/>
                      <a:pt x="55" y="61"/>
                    </a:cubicBezTo>
                    <a:cubicBezTo>
                      <a:pt x="31" y="61"/>
                      <a:pt x="31" y="61"/>
                      <a:pt x="31" y="61"/>
                    </a:cubicBezTo>
                    <a:lnTo>
                      <a:pt x="31" y="30"/>
                    </a:lnTo>
                    <a:close/>
                  </a:path>
                </a:pathLst>
              </a:custGeom>
              <a:grpFill/>
              <a:ln>
                <a:noFill/>
              </a:ln>
            </p:spPr>
            <p:txBody>
              <a:bodyPr spcFirstLastPara="1" wrap="square" lIns="45713" tIns="22850" rIns="45713" bIns="22850" anchor="ctr" anchorCtr="0">
                <a:noAutofit/>
              </a:bodyPr>
              <a:lstStyle/>
              <a:p>
                <a:endParaRPr sz="900">
                  <a:latin typeface="Calibri"/>
                  <a:ea typeface="Calibri"/>
                  <a:cs typeface="Calibri"/>
                  <a:sym typeface="Calibri"/>
                </a:endParaRPr>
              </a:p>
            </p:txBody>
          </p:sp>
          <p:sp>
            <p:nvSpPr>
              <p:cNvPr id="142" name="Google Shape;4581;p45">
                <a:extLst>
                  <a:ext uri="{FF2B5EF4-FFF2-40B4-BE49-F238E27FC236}">
                    <a16:creationId xmlns:a16="http://schemas.microsoft.com/office/drawing/2014/main" id="{C6B9FADB-8BE9-4E49-9697-D2FF23DE13C4}"/>
                  </a:ext>
                </a:extLst>
              </p:cNvPr>
              <p:cNvSpPr/>
              <p:nvPr/>
            </p:nvSpPr>
            <p:spPr>
              <a:xfrm>
                <a:off x="2798662" y="4918460"/>
                <a:ext cx="33330" cy="34997"/>
              </a:xfrm>
              <a:custGeom>
                <a:avLst/>
                <a:gdLst/>
                <a:ahLst/>
                <a:cxnLst/>
                <a:rect l="l" t="t" r="r" b="b"/>
                <a:pathLst>
                  <a:path w="86" h="92" extrusionOk="0">
                    <a:moveTo>
                      <a:pt x="18" y="91"/>
                    </a:moveTo>
                    <a:lnTo>
                      <a:pt x="18" y="91"/>
                    </a:lnTo>
                    <a:cubicBezTo>
                      <a:pt x="73" y="91"/>
                      <a:pt x="73" y="91"/>
                      <a:pt x="73" y="91"/>
                    </a:cubicBezTo>
                    <a:cubicBezTo>
                      <a:pt x="79" y="91"/>
                      <a:pt x="85" y="79"/>
                      <a:pt x="85" y="73"/>
                    </a:cubicBezTo>
                    <a:cubicBezTo>
                      <a:pt x="85" y="12"/>
                      <a:pt x="85" y="12"/>
                      <a:pt x="85" y="12"/>
                    </a:cubicBezTo>
                    <a:cubicBezTo>
                      <a:pt x="85" y="6"/>
                      <a:pt x="79" y="0"/>
                      <a:pt x="73" y="0"/>
                    </a:cubicBezTo>
                    <a:cubicBezTo>
                      <a:pt x="18" y="0"/>
                      <a:pt x="18" y="0"/>
                      <a:pt x="18" y="0"/>
                    </a:cubicBezTo>
                    <a:cubicBezTo>
                      <a:pt x="6" y="0"/>
                      <a:pt x="0" y="6"/>
                      <a:pt x="0" y="12"/>
                    </a:cubicBezTo>
                    <a:cubicBezTo>
                      <a:pt x="0" y="73"/>
                      <a:pt x="0" y="73"/>
                      <a:pt x="0" y="73"/>
                    </a:cubicBezTo>
                    <a:cubicBezTo>
                      <a:pt x="0" y="79"/>
                      <a:pt x="6" y="91"/>
                      <a:pt x="18" y="91"/>
                    </a:cubicBezTo>
                    <a:close/>
                    <a:moveTo>
                      <a:pt x="30" y="30"/>
                    </a:moveTo>
                    <a:lnTo>
                      <a:pt x="30" y="30"/>
                    </a:lnTo>
                    <a:cubicBezTo>
                      <a:pt x="54" y="30"/>
                      <a:pt x="54" y="30"/>
                      <a:pt x="54" y="30"/>
                    </a:cubicBezTo>
                    <a:cubicBezTo>
                      <a:pt x="54" y="61"/>
                      <a:pt x="54" y="61"/>
                      <a:pt x="54" y="61"/>
                    </a:cubicBezTo>
                    <a:cubicBezTo>
                      <a:pt x="30" y="61"/>
                      <a:pt x="30" y="61"/>
                      <a:pt x="30" y="61"/>
                    </a:cubicBezTo>
                    <a:lnTo>
                      <a:pt x="30" y="30"/>
                    </a:lnTo>
                    <a:close/>
                  </a:path>
                </a:pathLst>
              </a:custGeom>
              <a:grpFill/>
              <a:ln>
                <a:noFill/>
              </a:ln>
            </p:spPr>
            <p:txBody>
              <a:bodyPr spcFirstLastPara="1" wrap="square" lIns="45713" tIns="22850" rIns="45713" bIns="22850" anchor="ctr" anchorCtr="0">
                <a:noAutofit/>
              </a:bodyPr>
              <a:lstStyle/>
              <a:p>
                <a:endParaRPr sz="900">
                  <a:latin typeface="Calibri"/>
                  <a:ea typeface="Calibri"/>
                  <a:cs typeface="Calibri"/>
                  <a:sym typeface="Calibri"/>
                </a:endParaRPr>
              </a:p>
            </p:txBody>
          </p:sp>
        </p:grpSp>
        <p:grpSp>
          <p:nvGrpSpPr>
            <p:cNvPr id="63" name="Google Shape;12345;p136">
              <a:extLst>
                <a:ext uri="{FF2B5EF4-FFF2-40B4-BE49-F238E27FC236}">
                  <a16:creationId xmlns:a16="http://schemas.microsoft.com/office/drawing/2014/main" id="{86ED8B31-018C-422F-8178-5638937CC827}"/>
                </a:ext>
              </a:extLst>
            </p:cNvPr>
            <p:cNvGrpSpPr/>
            <p:nvPr/>
          </p:nvGrpSpPr>
          <p:grpSpPr>
            <a:xfrm>
              <a:off x="10274012" y="8782156"/>
              <a:ext cx="1505992" cy="1508392"/>
              <a:chOff x="59596" y="6498490"/>
              <a:chExt cx="564747" cy="565647"/>
            </a:xfrm>
            <a:solidFill>
              <a:schemeClr val="bg1"/>
            </a:solidFill>
          </p:grpSpPr>
          <p:sp>
            <p:nvSpPr>
              <p:cNvPr id="117" name="Google Shape;12346;p136">
                <a:extLst>
                  <a:ext uri="{FF2B5EF4-FFF2-40B4-BE49-F238E27FC236}">
                    <a16:creationId xmlns:a16="http://schemas.microsoft.com/office/drawing/2014/main" id="{7EC396EA-5B1C-4F4E-BEF9-5F40BCAD72E5}"/>
                  </a:ext>
                </a:extLst>
              </p:cNvPr>
              <p:cNvSpPr/>
              <p:nvPr/>
            </p:nvSpPr>
            <p:spPr>
              <a:xfrm>
                <a:off x="212844" y="6498490"/>
                <a:ext cx="255413" cy="254541"/>
              </a:xfrm>
              <a:custGeom>
                <a:avLst/>
                <a:gdLst/>
                <a:ahLst/>
                <a:cxnLst/>
                <a:rect l="l" t="t" r="r" b="b"/>
                <a:pathLst>
                  <a:path w="255413" h="254541" extrusionOk="0">
                    <a:moveTo>
                      <a:pt x="127707" y="254542"/>
                    </a:moveTo>
                    <a:cubicBezTo>
                      <a:pt x="56759" y="254542"/>
                      <a:pt x="0" y="197977"/>
                      <a:pt x="0" y="127271"/>
                    </a:cubicBezTo>
                    <a:cubicBezTo>
                      <a:pt x="0" y="56565"/>
                      <a:pt x="56759" y="0"/>
                      <a:pt x="127707" y="0"/>
                    </a:cubicBezTo>
                    <a:cubicBezTo>
                      <a:pt x="198655" y="0"/>
                      <a:pt x="255414" y="56565"/>
                      <a:pt x="255414" y="127271"/>
                    </a:cubicBezTo>
                    <a:cubicBezTo>
                      <a:pt x="255414" y="195149"/>
                      <a:pt x="198655" y="254542"/>
                      <a:pt x="127707" y="254542"/>
                    </a:cubicBezTo>
                    <a:close/>
                    <a:moveTo>
                      <a:pt x="127707" y="28282"/>
                    </a:moveTo>
                    <a:cubicBezTo>
                      <a:pt x="73786" y="28282"/>
                      <a:pt x="28379" y="73534"/>
                      <a:pt x="28379" y="127271"/>
                    </a:cubicBezTo>
                    <a:cubicBezTo>
                      <a:pt x="28379" y="181007"/>
                      <a:pt x="73786" y="226259"/>
                      <a:pt x="127707" y="226259"/>
                    </a:cubicBezTo>
                    <a:cubicBezTo>
                      <a:pt x="181627" y="226259"/>
                      <a:pt x="227034" y="181007"/>
                      <a:pt x="227034" y="127271"/>
                    </a:cubicBezTo>
                    <a:cubicBezTo>
                      <a:pt x="227034" y="73534"/>
                      <a:pt x="181627" y="28282"/>
                      <a:pt x="127707" y="28282"/>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18" name="Google Shape;12347;p136">
                <a:extLst>
                  <a:ext uri="{FF2B5EF4-FFF2-40B4-BE49-F238E27FC236}">
                    <a16:creationId xmlns:a16="http://schemas.microsoft.com/office/drawing/2014/main" id="{C0E81FCC-63CD-44CB-908B-051ECEE89593}"/>
                  </a:ext>
                </a:extLst>
              </p:cNvPr>
              <p:cNvSpPr/>
              <p:nvPr/>
            </p:nvSpPr>
            <p:spPr>
              <a:xfrm>
                <a:off x="295144" y="6540913"/>
                <a:ext cx="96489" cy="96160"/>
              </a:xfrm>
              <a:custGeom>
                <a:avLst/>
                <a:gdLst/>
                <a:ahLst/>
                <a:cxnLst/>
                <a:rect l="l" t="t" r="r" b="b"/>
                <a:pathLst>
                  <a:path w="96489" h="96160" extrusionOk="0">
                    <a:moveTo>
                      <a:pt x="48245" y="96160"/>
                    </a:moveTo>
                    <a:cubicBezTo>
                      <a:pt x="19866" y="96160"/>
                      <a:pt x="0" y="73534"/>
                      <a:pt x="0" y="48080"/>
                    </a:cubicBezTo>
                    <a:cubicBezTo>
                      <a:pt x="0" y="22626"/>
                      <a:pt x="22703" y="0"/>
                      <a:pt x="48245" y="0"/>
                    </a:cubicBezTo>
                    <a:cubicBezTo>
                      <a:pt x="76624" y="0"/>
                      <a:pt x="96490" y="22626"/>
                      <a:pt x="96490" y="48080"/>
                    </a:cubicBezTo>
                    <a:cubicBezTo>
                      <a:pt x="96490" y="73534"/>
                      <a:pt x="73786" y="96160"/>
                      <a:pt x="48245" y="96160"/>
                    </a:cubicBezTo>
                    <a:close/>
                    <a:moveTo>
                      <a:pt x="48245" y="25454"/>
                    </a:moveTo>
                    <a:cubicBezTo>
                      <a:pt x="36893" y="25454"/>
                      <a:pt x="28379" y="33939"/>
                      <a:pt x="28379" y="45252"/>
                    </a:cubicBezTo>
                    <a:cubicBezTo>
                      <a:pt x="28379" y="56565"/>
                      <a:pt x="36893" y="65049"/>
                      <a:pt x="48245" y="65049"/>
                    </a:cubicBezTo>
                    <a:cubicBezTo>
                      <a:pt x="59597" y="65049"/>
                      <a:pt x="68110" y="56565"/>
                      <a:pt x="68110" y="45252"/>
                    </a:cubicBezTo>
                    <a:cubicBezTo>
                      <a:pt x="68110" y="33939"/>
                      <a:pt x="59597" y="25454"/>
                      <a:pt x="48245" y="25454"/>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19" name="Google Shape;12348;p136">
                <a:extLst>
                  <a:ext uri="{FF2B5EF4-FFF2-40B4-BE49-F238E27FC236}">
                    <a16:creationId xmlns:a16="http://schemas.microsoft.com/office/drawing/2014/main" id="{A4F09ACC-335E-4EF7-B961-A584A625F980}"/>
                  </a:ext>
                </a:extLst>
              </p:cNvPr>
              <p:cNvSpPr/>
              <p:nvPr/>
            </p:nvSpPr>
            <p:spPr>
              <a:xfrm>
                <a:off x="275279" y="6596369"/>
                <a:ext cx="99327" cy="100098"/>
              </a:xfrm>
              <a:custGeom>
                <a:avLst/>
                <a:gdLst/>
                <a:ahLst/>
                <a:cxnLst/>
                <a:rect l="l" t="t" r="r" b="b"/>
                <a:pathLst>
                  <a:path w="99327" h="100098" extrusionOk="0">
                    <a:moveTo>
                      <a:pt x="85138" y="100098"/>
                    </a:moveTo>
                    <a:lnTo>
                      <a:pt x="14190" y="100098"/>
                    </a:lnTo>
                    <a:cubicBezTo>
                      <a:pt x="5676" y="100098"/>
                      <a:pt x="0" y="94441"/>
                      <a:pt x="0" y="85957"/>
                    </a:cubicBezTo>
                    <a:lnTo>
                      <a:pt x="0" y="60502"/>
                    </a:lnTo>
                    <a:cubicBezTo>
                      <a:pt x="0" y="35048"/>
                      <a:pt x="14190" y="12422"/>
                      <a:pt x="34055" y="1110"/>
                    </a:cubicBezTo>
                    <a:cubicBezTo>
                      <a:pt x="39731" y="-1719"/>
                      <a:pt x="48245" y="1110"/>
                      <a:pt x="53921" y="6766"/>
                    </a:cubicBezTo>
                    <a:cubicBezTo>
                      <a:pt x="56759" y="12422"/>
                      <a:pt x="53921" y="20907"/>
                      <a:pt x="48245" y="26564"/>
                    </a:cubicBezTo>
                    <a:cubicBezTo>
                      <a:pt x="36893" y="32220"/>
                      <a:pt x="28379" y="46361"/>
                      <a:pt x="28379" y="60502"/>
                    </a:cubicBezTo>
                    <a:lnTo>
                      <a:pt x="28379" y="71816"/>
                    </a:lnTo>
                    <a:lnTo>
                      <a:pt x="85138" y="71816"/>
                    </a:lnTo>
                    <a:cubicBezTo>
                      <a:pt x="93652" y="71816"/>
                      <a:pt x="99327" y="77472"/>
                      <a:pt x="99327" y="85957"/>
                    </a:cubicBezTo>
                    <a:cubicBezTo>
                      <a:pt x="99327" y="94441"/>
                      <a:pt x="93652" y="100098"/>
                      <a:pt x="85138" y="100098"/>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20" name="Google Shape;12349;p136">
                <a:extLst>
                  <a:ext uri="{FF2B5EF4-FFF2-40B4-BE49-F238E27FC236}">
                    <a16:creationId xmlns:a16="http://schemas.microsoft.com/office/drawing/2014/main" id="{EAD4D087-4CAD-4B7E-80EA-DDCFFB651518}"/>
                  </a:ext>
                </a:extLst>
              </p:cNvPr>
              <p:cNvSpPr/>
              <p:nvPr/>
            </p:nvSpPr>
            <p:spPr>
              <a:xfrm>
                <a:off x="312172" y="6596369"/>
                <a:ext cx="99327" cy="100098"/>
              </a:xfrm>
              <a:custGeom>
                <a:avLst/>
                <a:gdLst/>
                <a:ahLst/>
                <a:cxnLst/>
                <a:rect l="l" t="t" r="r" b="b"/>
                <a:pathLst>
                  <a:path w="99327" h="100098" extrusionOk="0">
                    <a:moveTo>
                      <a:pt x="85138" y="100098"/>
                    </a:moveTo>
                    <a:lnTo>
                      <a:pt x="14190" y="100098"/>
                    </a:lnTo>
                    <a:cubicBezTo>
                      <a:pt x="5676" y="100098"/>
                      <a:pt x="0" y="94441"/>
                      <a:pt x="0" y="85957"/>
                    </a:cubicBezTo>
                    <a:cubicBezTo>
                      <a:pt x="0" y="77472"/>
                      <a:pt x="5676" y="71816"/>
                      <a:pt x="14190" y="71816"/>
                    </a:cubicBezTo>
                    <a:lnTo>
                      <a:pt x="70948" y="71816"/>
                    </a:lnTo>
                    <a:lnTo>
                      <a:pt x="70948" y="60502"/>
                    </a:lnTo>
                    <a:cubicBezTo>
                      <a:pt x="70948" y="46361"/>
                      <a:pt x="62434" y="32220"/>
                      <a:pt x="51083" y="26564"/>
                    </a:cubicBezTo>
                    <a:cubicBezTo>
                      <a:pt x="45407" y="23735"/>
                      <a:pt x="42569" y="15251"/>
                      <a:pt x="45407" y="6766"/>
                    </a:cubicBezTo>
                    <a:cubicBezTo>
                      <a:pt x="48245" y="1110"/>
                      <a:pt x="56759" y="-1719"/>
                      <a:pt x="65272" y="1110"/>
                    </a:cubicBezTo>
                    <a:cubicBezTo>
                      <a:pt x="87976" y="12422"/>
                      <a:pt x="99327" y="35048"/>
                      <a:pt x="99327" y="60502"/>
                    </a:cubicBezTo>
                    <a:lnTo>
                      <a:pt x="99327" y="85957"/>
                    </a:lnTo>
                    <a:cubicBezTo>
                      <a:pt x="99327" y="91613"/>
                      <a:pt x="93652" y="100098"/>
                      <a:pt x="85138" y="100098"/>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21" name="Google Shape;12350;p136">
                <a:extLst>
                  <a:ext uri="{FF2B5EF4-FFF2-40B4-BE49-F238E27FC236}">
                    <a16:creationId xmlns:a16="http://schemas.microsoft.com/office/drawing/2014/main" id="{EF791D9E-FD73-4353-8B7F-A1767035F667}"/>
                  </a:ext>
                </a:extLst>
              </p:cNvPr>
              <p:cNvSpPr/>
              <p:nvPr/>
            </p:nvSpPr>
            <p:spPr>
              <a:xfrm>
                <a:off x="59596" y="6939695"/>
                <a:ext cx="124868" cy="124442"/>
              </a:xfrm>
              <a:custGeom>
                <a:avLst/>
                <a:gdLst/>
                <a:ahLst/>
                <a:cxnLst/>
                <a:rect l="l" t="t" r="r" b="b"/>
                <a:pathLst>
                  <a:path w="124868" h="124442" extrusionOk="0">
                    <a:moveTo>
                      <a:pt x="62434" y="124443"/>
                    </a:moveTo>
                    <a:cubicBezTo>
                      <a:pt x="28379" y="124443"/>
                      <a:pt x="0" y="96161"/>
                      <a:pt x="0" y="62221"/>
                    </a:cubicBezTo>
                    <a:cubicBezTo>
                      <a:pt x="0" y="28282"/>
                      <a:pt x="28379" y="0"/>
                      <a:pt x="62434" y="0"/>
                    </a:cubicBezTo>
                    <a:cubicBezTo>
                      <a:pt x="96490" y="0"/>
                      <a:pt x="124869" y="28282"/>
                      <a:pt x="124869" y="62221"/>
                    </a:cubicBezTo>
                    <a:cubicBezTo>
                      <a:pt x="124869" y="96161"/>
                      <a:pt x="96490" y="124443"/>
                      <a:pt x="62434" y="124443"/>
                    </a:cubicBezTo>
                    <a:close/>
                    <a:moveTo>
                      <a:pt x="62434" y="25454"/>
                    </a:moveTo>
                    <a:cubicBezTo>
                      <a:pt x="42569" y="25454"/>
                      <a:pt x="28379" y="42424"/>
                      <a:pt x="28379" y="59393"/>
                    </a:cubicBezTo>
                    <a:cubicBezTo>
                      <a:pt x="28379" y="76362"/>
                      <a:pt x="45407" y="93332"/>
                      <a:pt x="62434" y="93332"/>
                    </a:cubicBezTo>
                    <a:cubicBezTo>
                      <a:pt x="79462" y="93332"/>
                      <a:pt x="96490" y="76362"/>
                      <a:pt x="96490" y="59393"/>
                    </a:cubicBezTo>
                    <a:cubicBezTo>
                      <a:pt x="96490" y="42424"/>
                      <a:pt x="82300" y="25454"/>
                      <a:pt x="62434" y="25454"/>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22" name="Google Shape;12351;p136">
                <a:extLst>
                  <a:ext uri="{FF2B5EF4-FFF2-40B4-BE49-F238E27FC236}">
                    <a16:creationId xmlns:a16="http://schemas.microsoft.com/office/drawing/2014/main" id="{FB9EE514-1B52-43D1-8FCE-8C376B88F07E}"/>
                  </a:ext>
                </a:extLst>
              </p:cNvPr>
              <p:cNvSpPr/>
              <p:nvPr/>
            </p:nvSpPr>
            <p:spPr>
              <a:xfrm>
                <a:off x="278116" y="6939695"/>
                <a:ext cx="124868" cy="124442"/>
              </a:xfrm>
              <a:custGeom>
                <a:avLst/>
                <a:gdLst/>
                <a:ahLst/>
                <a:cxnLst/>
                <a:rect l="l" t="t" r="r" b="b"/>
                <a:pathLst>
                  <a:path w="124868" h="124442" extrusionOk="0">
                    <a:moveTo>
                      <a:pt x="62434" y="124443"/>
                    </a:moveTo>
                    <a:cubicBezTo>
                      <a:pt x="28379" y="124443"/>
                      <a:pt x="0" y="96161"/>
                      <a:pt x="0" y="62221"/>
                    </a:cubicBezTo>
                    <a:cubicBezTo>
                      <a:pt x="0" y="28282"/>
                      <a:pt x="28379" y="0"/>
                      <a:pt x="62434" y="0"/>
                    </a:cubicBezTo>
                    <a:cubicBezTo>
                      <a:pt x="96490" y="0"/>
                      <a:pt x="124869" y="28282"/>
                      <a:pt x="124869" y="62221"/>
                    </a:cubicBezTo>
                    <a:cubicBezTo>
                      <a:pt x="124869" y="96161"/>
                      <a:pt x="99327" y="124443"/>
                      <a:pt x="62434" y="124443"/>
                    </a:cubicBezTo>
                    <a:close/>
                    <a:moveTo>
                      <a:pt x="62434" y="25454"/>
                    </a:moveTo>
                    <a:cubicBezTo>
                      <a:pt x="42569" y="25454"/>
                      <a:pt x="28379" y="42424"/>
                      <a:pt x="28379" y="59393"/>
                    </a:cubicBezTo>
                    <a:cubicBezTo>
                      <a:pt x="28379" y="76362"/>
                      <a:pt x="45407" y="93332"/>
                      <a:pt x="62434" y="93332"/>
                    </a:cubicBezTo>
                    <a:cubicBezTo>
                      <a:pt x="79462" y="93332"/>
                      <a:pt x="96490" y="76362"/>
                      <a:pt x="96490" y="59393"/>
                    </a:cubicBezTo>
                    <a:cubicBezTo>
                      <a:pt x="96490" y="42424"/>
                      <a:pt x="82300" y="25454"/>
                      <a:pt x="62434" y="25454"/>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23" name="Google Shape;12352;p136">
                <a:extLst>
                  <a:ext uri="{FF2B5EF4-FFF2-40B4-BE49-F238E27FC236}">
                    <a16:creationId xmlns:a16="http://schemas.microsoft.com/office/drawing/2014/main" id="{785C6A18-8C5E-40FE-9318-8C02DC418C9A}"/>
                  </a:ext>
                </a:extLst>
              </p:cNvPr>
              <p:cNvSpPr/>
              <p:nvPr/>
            </p:nvSpPr>
            <p:spPr>
              <a:xfrm>
                <a:off x="499475" y="6939695"/>
                <a:ext cx="124868" cy="124442"/>
              </a:xfrm>
              <a:custGeom>
                <a:avLst/>
                <a:gdLst/>
                <a:ahLst/>
                <a:cxnLst/>
                <a:rect l="l" t="t" r="r" b="b"/>
                <a:pathLst>
                  <a:path w="124868" h="124442" extrusionOk="0">
                    <a:moveTo>
                      <a:pt x="62434" y="124443"/>
                    </a:moveTo>
                    <a:cubicBezTo>
                      <a:pt x="28379" y="124443"/>
                      <a:pt x="0" y="96161"/>
                      <a:pt x="0" y="62221"/>
                    </a:cubicBezTo>
                    <a:cubicBezTo>
                      <a:pt x="0" y="28282"/>
                      <a:pt x="28379" y="0"/>
                      <a:pt x="62434" y="0"/>
                    </a:cubicBezTo>
                    <a:cubicBezTo>
                      <a:pt x="96490" y="0"/>
                      <a:pt x="124869" y="28282"/>
                      <a:pt x="124869" y="62221"/>
                    </a:cubicBezTo>
                    <a:cubicBezTo>
                      <a:pt x="124869" y="96161"/>
                      <a:pt x="96490" y="124443"/>
                      <a:pt x="62434" y="124443"/>
                    </a:cubicBezTo>
                    <a:close/>
                    <a:moveTo>
                      <a:pt x="62434" y="25454"/>
                    </a:moveTo>
                    <a:cubicBezTo>
                      <a:pt x="42569" y="25454"/>
                      <a:pt x="28379" y="42424"/>
                      <a:pt x="28379" y="59393"/>
                    </a:cubicBezTo>
                    <a:cubicBezTo>
                      <a:pt x="28379" y="76362"/>
                      <a:pt x="45407" y="93332"/>
                      <a:pt x="62434" y="93332"/>
                    </a:cubicBezTo>
                    <a:cubicBezTo>
                      <a:pt x="79462" y="93332"/>
                      <a:pt x="96490" y="76362"/>
                      <a:pt x="96490" y="59393"/>
                    </a:cubicBezTo>
                    <a:cubicBezTo>
                      <a:pt x="96490" y="42424"/>
                      <a:pt x="82300" y="25454"/>
                      <a:pt x="62434" y="25454"/>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24" name="Google Shape;12353;p136">
                <a:extLst>
                  <a:ext uri="{FF2B5EF4-FFF2-40B4-BE49-F238E27FC236}">
                    <a16:creationId xmlns:a16="http://schemas.microsoft.com/office/drawing/2014/main" id="{1B1D0E40-13C4-4726-89D4-5F7B773C6D7D}"/>
                  </a:ext>
                </a:extLst>
              </p:cNvPr>
              <p:cNvSpPr/>
              <p:nvPr/>
            </p:nvSpPr>
            <p:spPr>
              <a:xfrm>
                <a:off x="326361" y="6767173"/>
                <a:ext cx="28379" cy="56564"/>
              </a:xfrm>
              <a:custGeom>
                <a:avLst/>
                <a:gdLst/>
                <a:ahLst/>
                <a:cxnLst/>
                <a:rect l="l" t="t" r="r" b="b"/>
                <a:pathLst>
                  <a:path w="28379" h="56564" extrusionOk="0">
                    <a:moveTo>
                      <a:pt x="14190" y="56565"/>
                    </a:moveTo>
                    <a:cubicBezTo>
                      <a:pt x="14190" y="56565"/>
                      <a:pt x="14190" y="56565"/>
                      <a:pt x="14190" y="56565"/>
                    </a:cubicBezTo>
                    <a:cubicBezTo>
                      <a:pt x="5676" y="56565"/>
                      <a:pt x="0" y="50908"/>
                      <a:pt x="0" y="42424"/>
                    </a:cubicBezTo>
                    <a:lnTo>
                      <a:pt x="0" y="14141"/>
                    </a:lnTo>
                    <a:cubicBezTo>
                      <a:pt x="0" y="5656"/>
                      <a:pt x="5676" y="0"/>
                      <a:pt x="14190" y="0"/>
                    </a:cubicBezTo>
                    <a:cubicBezTo>
                      <a:pt x="14190" y="0"/>
                      <a:pt x="14190" y="0"/>
                      <a:pt x="14190" y="0"/>
                    </a:cubicBezTo>
                    <a:cubicBezTo>
                      <a:pt x="22703" y="0"/>
                      <a:pt x="28379" y="5656"/>
                      <a:pt x="28379" y="14141"/>
                    </a:cubicBezTo>
                    <a:lnTo>
                      <a:pt x="28379" y="42424"/>
                    </a:lnTo>
                    <a:cubicBezTo>
                      <a:pt x="28379" y="48080"/>
                      <a:pt x="22703" y="56565"/>
                      <a:pt x="14190" y="56565"/>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25" name="Google Shape;12354;p136">
                <a:extLst>
                  <a:ext uri="{FF2B5EF4-FFF2-40B4-BE49-F238E27FC236}">
                    <a16:creationId xmlns:a16="http://schemas.microsoft.com/office/drawing/2014/main" id="{660F8325-24FA-4FF2-8D8B-3B4B77566105}"/>
                  </a:ext>
                </a:extLst>
              </p:cNvPr>
              <p:cNvSpPr/>
              <p:nvPr/>
            </p:nvSpPr>
            <p:spPr>
              <a:xfrm>
                <a:off x="297982" y="6837879"/>
                <a:ext cx="56758" cy="56564"/>
              </a:xfrm>
              <a:custGeom>
                <a:avLst/>
                <a:gdLst/>
                <a:ahLst/>
                <a:cxnLst/>
                <a:rect l="l" t="t" r="r" b="b"/>
                <a:pathLst>
                  <a:path w="56758" h="56564" extrusionOk="0">
                    <a:moveTo>
                      <a:pt x="42569" y="56565"/>
                    </a:moveTo>
                    <a:lnTo>
                      <a:pt x="14190" y="56565"/>
                    </a:lnTo>
                    <a:cubicBezTo>
                      <a:pt x="5676" y="56565"/>
                      <a:pt x="0" y="50908"/>
                      <a:pt x="0" y="42424"/>
                    </a:cubicBezTo>
                    <a:cubicBezTo>
                      <a:pt x="0" y="33939"/>
                      <a:pt x="5676" y="28282"/>
                      <a:pt x="14190" y="28282"/>
                    </a:cubicBezTo>
                    <a:lnTo>
                      <a:pt x="28379" y="28282"/>
                    </a:lnTo>
                    <a:lnTo>
                      <a:pt x="28379" y="14141"/>
                    </a:lnTo>
                    <a:cubicBezTo>
                      <a:pt x="28379" y="5656"/>
                      <a:pt x="34055" y="0"/>
                      <a:pt x="42569" y="0"/>
                    </a:cubicBezTo>
                    <a:cubicBezTo>
                      <a:pt x="42569" y="0"/>
                      <a:pt x="42569" y="0"/>
                      <a:pt x="42569" y="0"/>
                    </a:cubicBezTo>
                    <a:cubicBezTo>
                      <a:pt x="51083" y="0"/>
                      <a:pt x="56759" y="5656"/>
                      <a:pt x="56759" y="14141"/>
                    </a:cubicBezTo>
                    <a:lnTo>
                      <a:pt x="56759" y="42424"/>
                    </a:lnTo>
                    <a:cubicBezTo>
                      <a:pt x="56759" y="48080"/>
                      <a:pt x="51083" y="56565"/>
                      <a:pt x="42569" y="56565"/>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26" name="Google Shape;12355;p136">
                <a:extLst>
                  <a:ext uri="{FF2B5EF4-FFF2-40B4-BE49-F238E27FC236}">
                    <a16:creationId xmlns:a16="http://schemas.microsoft.com/office/drawing/2014/main" id="{7BE1306A-C899-4A93-B2C3-C5F9B1166B2A}"/>
                  </a:ext>
                </a:extLst>
              </p:cNvPr>
              <p:cNvSpPr/>
              <p:nvPr/>
            </p:nvSpPr>
            <p:spPr>
              <a:xfrm>
                <a:off x="190141" y="6866161"/>
                <a:ext cx="82299" cy="28282"/>
              </a:xfrm>
              <a:custGeom>
                <a:avLst/>
                <a:gdLst/>
                <a:ahLst/>
                <a:cxnLst/>
                <a:rect l="l" t="t" r="r" b="b"/>
                <a:pathLst>
                  <a:path w="82299" h="28282" extrusionOk="0">
                    <a:moveTo>
                      <a:pt x="68110" y="28282"/>
                    </a:moveTo>
                    <a:lnTo>
                      <a:pt x="14190" y="28282"/>
                    </a:lnTo>
                    <a:cubicBezTo>
                      <a:pt x="5676" y="28282"/>
                      <a:pt x="0" y="22626"/>
                      <a:pt x="0" y="14141"/>
                    </a:cubicBezTo>
                    <a:cubicBezTo>
                      <a:pt x="0" y="5656"/>
                      <a:pt x="5676" y="0"/>
                      <a:pt x="14190" y="0"/>
                    </a:cubicBezTo>
                    <a:lnTo>
                      <a:pt x="68110" y="0"/>
                    </a:lnTo>
                    <a:cubicBezTo>
                      <a:pt x="76624" y="0"/>
                      <a:pt x="82300" y="5656"/>
                      <a:pt x="82300" y="14141"/>
                    </a:cubicBezTo>
                    <a:cubicBezTo>
                      <a:pt x="82300" y="22626"/>
                      <a:pt x="76624" y="28282"/>
                      <a:pt x="68110" y="28282"/>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27" name="Google Shape;12356;p136">
                <a:extLst>
                  <a:ext uri="{FF2B5EF4-FFF2-40B4-BE49-F238E27FC236}">
                    <a16:creationId xmlns:a16="http://schemas.microsoft.com/office/drawing/2014/main" id="{BC34EBEA-097B-4D35-BF88-3B8C5DDC5918}"/>
                  </a:ext>
                </a:extLst>
              </p:cNvPr>
              <p:cNvSpPr/>
              <p:nvPr/>
            </p:nvSpPr>
            <p:spPr>
              <a:xfrm>
                <a:off x="107841" y="6866161"/>
                <a:ext cx="56758" cy="56564"/>
              </a:xfrm>
              <a:custGeom>
                <a:avLst/>
                <a:gdLst/>
                <a:ahLst/>
                <a:cxnLst/>
                <a:rect l="l" t="t" r="r" b="b"/>
                <a:pathLst>
                  <a:path w="56758" h="56564" extrusionOk="0">
                    <a:moveTo>
                      <a:pt x="14190" y="56565"/>
                    </a:moveTo>
                    <a:cubicBezTo>
                      <a:pt x="5676" y="56565"/>
                      <a:pt x="0" y="50908"/>
                      <a:pt x="0" y="42424"/>
                    </a:cubicBezTo>
                    <a:lnTo>
                      <a:pt x="0" y="14141"/>
                    </a:lnTo>
                    <a:cubicBezTo>
                      <a:pt x="0" y="5656"/>
                      <a:pt x="5676" y="0"/>
                      <a:pt x="14190" y="0"/>
                    </a:cubicBezTo>
                    <a:lnTo>
                      <a:pt x="42569" y="0"/>
                    </a:lnTo>
                    <a:cubicBezTo>
                      <a:pt x="51083" y="0"/>
                      <a:pt x="56759" y="5656"/>
                      <a:pt x="56759" y="14141"/>
                    </a:cubicBezTo>
                    <a:cubicBezTo>
                      <a:pt x="56759" y="22626"/>
                      <a:pt x="51083" y="28282"/>
                      <a:pt x="42569" y="28282"/>
                    </a:cubicBezTo>
                    <a:lnTo>
                      <a:pt x="28379" y="28282"/>
                    </a:lnTo>
                    <a:lnTo>
                      <a:pt x="28379" y="42424"/>
                    </a:lnTo>
                    <a:cubicBezTo>
                      <a:pt x="28379" y="48080"/>
                      <a:pt x="19865" y="56565"/>
                      <a:pt x="14190" y="56565"/>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28" name="Google Shape;12357;p136">
                <a:extLst>
                  <a:ext uri="{FF2B5EF4-FFF2-40B4-BE49-F238E27FC236}">
                    <a16:creationId xmlns:a16="http://schemas.microsoft.com/office/drawing/2014/main" id="{1D762BCB-DB6F-4D45-84AD-B0784E1CD5EA}"/>
                  </a:ext>
                </a:extLst>
              </p:cNvPr>
              <p:cNvSpPr/>
              <p:nvPr/>
            </p:nvSpPr>
            <p:spPr>
              <a:xfrm>
                <a:off x="516502" y="6866161"/>
                <a:ext cx="56758" cy="56564"/>
              </a:xfrm>
              <a:custGeom>
                <a:avLst/>
                <a:gdLst/>
                <a:ahLst/>
                <a:cxnLst/>
                <a:rect l="l" t="t" r="r" b="b"/>
                <a:pathLst>
                  <a:path w="56758" h="56564" extrusionOk="0">
                    <a:moveTo>
                      <a:pt x="42569" y="56565"/>
                    </a:moveTo>
                    <a:cubicBezTo>
                      <a:pt x="34055" y="56565"/>
                      <a:pt x="28379" y="50908"/>
                      <a:pt x="28379" y="42424"/>
                    </a:cubicBezTo>
                    <a:lnTo>
                      <a:pt x="28379" y="28282"/>
                    </a:lnTo>
                    <a:lnTo>
                      <a:pt x="14190" y="28282"/>
                    </a:lnTo>
                    <a:cubicBezTo>
                      <a:pt x="5676" y="28282"/>
                      <a:pt x="0" y="22626"/>
                      <a:pt x="0" y="14141"/>
                    </a:cubicBezTo>
                    <a:cubicBezTo>
                      <a:pt x="0" y="5656"/>
                      <a:pt x="5676" y="0"/>
                      <a:pt x="14190" y="0"/>
                    </a:cubicBezTo>
                    <a:lnTo>
                      <a:pt x="42569" y="0"/>
                    </a:lnTo>
                    <a:cubicBezTo>
                      <a:pt x="51083" y="0"/>
                      <a:pt x="56759" y="5656"/>
                      <a:pt x="56759" y="14141"/>
                    </a:cubicBezTo>
                    <a:lnTo>
                      <a:pt x="56759" y="42424"/>
                    </a:lnTo>
                    <a:cubicBezTo>
                      <a:pt x="56759" y="48080"/>
                      <a:pt x="51083" y="56565"/>
                      <a:pt x="42569" y="56565"/>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29" name="Google Shape;12358;p136">
                <a:extLst>
                  <a:ext uri="{FF2B5EF4-FFF2-40B4-BE49-F238E27FC236}">
                    <a16:creationId xmlns:a16="http://schemas.microsoft.com/office/drawing/2014/main" id="{C3A989CD-A5DE-4C22-B673-0D4C61CD148C}"/>
                  </a:ext>
                </a:extLst>
              </p:cNvPr>
              <p:cNvSpPr/>
              <p:nvPr/>
            </p:nvSpPr>
            <p:spPr>
              <a:xfrm>
                <a:off x="408661" y="6866161"/>
                <a:ext cx="82299" cy="28282"/>
              </a:xfrm>
              <a:custGeom>
                <a:avLst/>
                <a:gdLst/>
                <a:ahLst/>
                <a:cxnLst/>
                <a:rect l="l" t="t" r="r" b="b"/>
                <a:pathLst>
                  <a:path w="82299" h="28282" extrusionOk="0">
                    <a:moveTo>
                      <a:pt x="68110" y="28282"/>
                    </a:moveTo>
                    <a:lnTo>
                      <a:pt x="14190" y="28282"/>
                    </a:lnTo>
                    <a:cubicBezTo>
                      <a:pt x="5676" y="28282"/>
                      <a:pt x="0" y="22626"/>
                      <a:pt x="0" y="14141"/>
                    </a:cubicBezTo>
                    <a:cubicBezTo>
                      <a:pt x="0" y="5656"/>
                      <a:pt x="5676" y="0"/>
                      <a:pt x="14190" y="0"/>
                    </a:cubicBezTo>
                    <a:lnTo>
                      <a:pt x="68110" y="0"/>
                    </a:lnTo>
                    <a:cubicBezTo>
                      <a:pt x="76624" y="0"/>
                      <a:pt x="82300" y="5656"/>
                      <a:pt x="82300" y="14141"/>
                    </a:cubicBezTo>
                    <a:cubicBezTo>
                      <a:pt x="82300" y="22626"/>
                      <a:pt x="76624" y="28282"/>
                      <a:pt x="68110" y="28282"/>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30" name="Google Shape;12359;p136">
                <a:extLst>
                  <a:ext uri="{FF2B5EF4-FFF2-40B4-BE49-F238E27FC236}">
                    <a16:creationId xmlns:a16="http://schemas.microsoft.com/office/drawing/2014/main" id="{81C9B4E7-7875-4996-8CDF-A7DB96DC7832}"/>
                  </a:ext>
                </a:extLst>
              </p:cNvPr>
              <p:cNvSpPr/>
              <p:nvPr/>
            </p:nvSpPr>
            <p:spPr>
              <a:xfrm>
                <a:off x="326361" y="6866161"/>
                <a:ext cx="56758" cy="56564"/>
              </a:xfrm>
              <a:custGeom>
                <a:avLst/>
                <a:gdLst/>
                <a:ahLst/>
                <a:cxnLst/>
                <a:rect l="l" t="t" r="r" b="b"/>
                <a:pathLst>
                  <a:path w="56758" h="56564" extrusionOk="0">
                    <a:moveTo>
                      <a:pt x="14190" y="56565"/>
                    </a:moveTo>
                    <a:cubicBezTo>
                      <a:pt x="14190" y="56565"/>
                      <a:pt x="14190" y="56565"/>
                      <a:pt x="14190" y="56565"/>
                    </a:cubicBezTo>
                    <a:cubicBezTo>
                      <a:pt x="5676" y="56565"/>
                      <a:pt x="0" y="50908"/>
                      <a:pt x="0" y="42424"/>
                    </a:cubicBezTo>
                    <a:lnTo>
                      <a:pt x="0" y="14141"/>
                    </a:lnTo>
                    <a:cubicBezTo>
                      <a:pt x="0" y="5656"/>
                      <a:pt x="5676" y="0"/>
                      <a:pt x="14190" y="0"/>
                    </a:cubicBezTo>
                    <a:lnTo>
                      <a:pt x="42569" y="0"/>
                    </a:lnTo>
                    <a:cubicBezTo>
                      <a:pt x="51083" y="0"/>
                      <a:pt x="56759" y="5656"/>
                      <a:pt x="56759" y="14141"/>
                    </a:cubicBezTo>
                    <a:cubicBezTo>
                      <a:pt x="56759" y="22626"/>
                      <a:pt x="51083" y="28282"/>
                      <a:pt x="42569" y="28282"/>
                    </a:cubicBezTo>
                    <a:lnTo>
                      <a:pt x="28379" y="28282"/>
                    </a:lnTo>
                    <a:lnTo>
                      <a:pt x="28379" y="42424"/>
                    </a:lnTo>
                    <a:cubicBezTo>
                      <a:pt x="28379" y="48080"/>
                      <a:pt x="22703" y="56565"/>
                      <a:pt x="14190" y="56565"/>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grpSp>
        <p:grpSp>
          <p:nvGrpSpPr>
            <p:cNvPr id="64" name="Google Shape;11925;p135">
              <a:extLst>
                <a:ext uri="{FF2B5EF4-FFF2-40B4-BE49-F238E27FC236}">
                  <a16:creationId xmlns:a16="http://schemas.microsoft.com/office/drawing/2014/main" id="{2C9E9AFC-5D8C-4554-BB3B-0633027D9367}"/>
                </a:ext>
              </a:extLst>
            </p:cNvPr>
            <p:cNvGrpSpPr/>
            <p:nvPr/>
          </p:nvGrpSpPr>
          <p:grpSpPr>
            <a:xfrm>
              <a:off x="14179291" y="9107669"/>
              <a:ext cx="1513557" cy="1206715"/>
              <a:chOff x="1143685" y="1155940"/>
              <a:chExt cx="567584" cy="452518"/>
            </a:xfrm>
            <a:solidFill>
              <a:schemeClr val="bg1"/>
            </a:solidFill>
          </p:grpSpPr>
          <p:sp>
            <p:nvSpPr>
              <p:cNvPr id="65" name="Google Shape;11926;p135">
                <a:extLst>
                  <a:ext uri="{FF2B5EF4-FFF2-40B4-BE49-F238E27FC236}">
                    <a16:creationId xmlns:a16="http://schemas.microsoft.com/office/drawing/2014/main" id="{AD1D9586-795A-4D91-8219-73FB904024C0}"/>
                  </a:ext>
                </a:extLst>
              </p:cNvPr>
              <p:cNvSpPr/>
              <p:nvPr/>
            </p:nvSpPr>
            <p:spPr>
              <a:xfrm>
                <a:off x="1333826" y="1274726"/>
                <a:ext cx="192979" cy="192320"/>
              </a:xfrm>
              <a:custGeom>
                <a:avLst/>
                <a:gdLst/>
                <a:ahLst/>
                <a:cxnLst/>
                <a:rect l="l" t="t" r="r" b="b"/>
                <a:pathLst>
                  <a:path w="192979" h="192320" extrusionOk="0">
                    <a:moveTo>
                      <a:pt x="96490" y="192320"/>
                    </a:moveTo>
                    <a:cubicBezTo>
                      <a:pt x="42569" y="192320"/>
                      <a:pt x="0" y="149897"/>
                      <a:pt x="0" y="96160"/>
                    </a:cubicBezTo>
                    <a:cubicBezTo>
                      <a:pt x="0" y="42424"/>
                      <a:pt x="42569" y="0"/>
                      <a:pt x="96490" y="0"/>
                    </a:cubicBezTo>
                    <a:cubicBezTo>
                      <a:pt x="150410" y="0"/>
                      <a:pt x="192979" y="42424"/>
                      <a:pt x="192979" y="96160"/>
                    </a:cubicBezTo>
                    <a:cubicBezTo>
                      <a:pt x="192979" y="149897"/>
                      <a:pt x="150410" y="192320"/>
                      <a:pt x="96490" y="192320"/>
                    </a:cubicBezTo>
                    <a:close/>
                    <a:moveTo>
                      <a:pt x="96490" y="25454"/>
                    </a:moveTo>
                    <a:cubicBezTo>
                      <a:pt x="59596" y="25454"/>
                      <a:pt x="28379" y="56565"/>
                      <a:pt x="28379" y="93332"/>
                    </a:cubicBezTo>
                    <a:cubicBezTo>
                      <a:pt x="28379" y="130099"/>
                      <a:pt x="59596" y="161210"/>
                      <a:pt x="96490" y="161210"/>
                    </a:cubicBezTo>
                    <a:cubicBezTo>
                      <a:pt x="133383" y="161210"/>
                      <a:pt x="164600" y="130099"/>
                      <a:pt x="164600" y="93332"/>
                    </a:cubicBezTo>
                    <a:cubicBezTo>
                      <a:pt x="164600" y="56565"/>
                      <a:pt x="133383" y="25454"/>
                      <a:pt x="96490" y="25454"/>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66" name="Google Shape;11927;p135">
                <a:extLst>
                  <a:ext uri="{FF2B5EF4-FFF2-40B4-BE49-F238E27FC236}">
                    <a16:creationId xmlns:a16="http://schemas.microsoft.com/office/drawing/2014/main" id="{39C21090-902C-4C18-B0AA-B6C72EBEEBB7}"/>
                  </a:ext>
                </a:extLst>
              </p:cNvPr>
              <p:cNvSpPr/>
              <p:nvPr/>
            </p:nvSpPr>
            <p:spPr>
              <a:xfrm>
                <a:off x="1288419" y="1412200"/>
                <a:ext cx="195816" cy="196258"/>
              </a:xfrm>
              <a:custGeom>
                <a:avLst/>
                <a:gdLst/>
                <a:ahLst/>
                <a:cxnLst/>
                <a:rect l="l" t="t" r="r" b="b"/>
                <a:pathLst>
                  <a:path w="195816" h="196258" extrusionOk="0">
                    <a:moveTo>
                      <a:pt x="181627" y="196258"/>
                    </a:moveTo>
                    <a:lnTo>
                      <a:pt x="14190" y="196258"/>
                    </a:lnTo>
                    <a:cubicBezTo>
                      <a:pt x="5676" y="196258"/>
                      <a:pt x="0" y="190602"/>
                      <a:pt x="0" y="182117"/>
                    </a:cubicBezTo>
                    <a:lnTo>
                      <a:pt x="0" y="125552"/>
                    </a:lnTo>
                    <a:cubicBezTo>
                      <a:pt x="0" y="74644"/>
                      <a:pt x="28379" y="26564"/>
                      <a:pt x="73786" y="1110"/>
                    </a:cubicBezTo>
                    <a:cubicBezTo>
                      <a:pt x="79462" y="-1719"/>
                      <a:pt x="87976" y="1110"/>
                      <a:pt x="93652" y="6766"/>
                    </a:cubicBezTo>
                    <a:cubicBezTo>
                      <a:pt x="99327" y="12423"/>
                      <a:pt x="93652" y="20907"/>
                      <a:pt x="87976" y="26564"/>
                    </a:cubicBezTo>
                    <a:cubicBezTo>
                      <a:pt x="51083" y="46361"/>
                      <a:pt x="28379" y="83129"/>
                      <a:pt x="28379" y="125552"/>
                    </a:cubicBezTo>
                    <a:lnTo>
                      <a:pt x="28379" y="167976"/>
                    </a:lnTo>
                    <a:lnTo>
                      <a:pt x="181627" y="167976"/>
                    </a:lnTo>
                    <a:cubicBezTo>
                      <a:pt x="190141" y="167976"/>
                      <a:pt x="195817" y="173632"/>
                      <a:pt x="195817" y="182117"/>
                    </a:cubicBezTo>
                    <a:cubicBezTo>
                      <a:pt x="195817" y="190602"/>
                      <a:pt x="190141" y="196258"/>
                      <a:pt x="181627" y="196258"/>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67" name="Google Shape;11928;p135">
                <a:extLst>
                  <a:ext uri="{FF2B5EF4-FFF2-40B4-BE49-F238E27FC236}">
                    <a16:creationId xmlns:a16="http://schemas.microsoft.com/office/drawing/2014/main" id="{B58BF33B-AA3A-46CA-A2EE-92B61A4E8B46}"/>
                  </a:ext>
                </a:extLst>
              </p:cNvPr>
              <p:cNvSpPr/>
              <p:nvPr/>
            </p:nvSpPr>
            <p:spPr>
              <a:xfrm>
                <a:off x="1376395" y="1411618"/>
                <a:ext cx="195817" cy="196840"/>
              </a:xfrm>
              <a:custGeom>
                <a:avLst/>
                <a:gdLst/>
                <a:ahLst/>
                <a:cxnLst/>
                <a:rect l="l" t="t" r="r" b="b"/>
                <a:pathLst>
                  <a:path w="195817" h="196840" extrusionOk="0">
                    <a:moveTo>
                      <a:pt x="181627" y="196840"/>
                    </a:moveTo>
                    <a:lnTo>
                      <a:pt x="14190" y="196840"/>
                    </a:lnTo>
                    <a:cubicBezTo>
                      <a:pt x="5676" y="196840"/>
                      <a:pt x="0" y="191184"/>
                      <a:pt x="0" y="182699"/>
                    </a:cubicBezTo>
                    <a:cubicBezTo>
                      <a:pt x="0" y="174214"/>
                      <a:pt x="5676" y="168558"/>
                      <a:pt x="14190" y="168558"/>
                    </a:cubicBezTo>
                    <a:lnTo>
                      <a:pt x="167438" y="168558"/>
                    </a:lnTo>
                    <a:lnTo>
                      <a:pt x="167438" y="126134"/>
                    </a:lnTo>
                    <a:cubicBezTo>
                      <a:pt x="167438" y="83711"/>
                      <a:pt x="144734" y="46943"/>
                      <a:pt x="107841" y="27146"/>
                    </a:cubicBezTo>
                    <a:cubicBezTo>
                      <a:pt x="102165" y="24317"/>
                      <a:pt x="99327" y="15833"/>
                      <a:pt x="102165" y="7348"/>
                    </a:cubicBezTo>
                    <a:cubicBezTo>
                      <a:pt x="105003" y="-1137"/>
                      <a:pt x="113517" y="-1137"/>
                      <a:pt x="122031" y="1691"/>
                    </a:cubicBezTo>
                    <a:cubicBezTo>
                      <a:pt x="167438" y="27146"/>
                      <a:pt x="195817" y="75226"/>
                      <a:pt x="195817" y="126134"/>
                    </a:cubicBezTo>
                    <a:lnTo>
                      <a:pt x="195817" y="182699"/>
                    </a:lnTo>
                    <a:cubicBezTo>
                      <a:pt x="195817" y="188356"/>
                      <a:pt x="190141" y="196840"/>
                      <a:pt x="181627" y="196840"/>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68" name="Google Shape;11929;p135">
                <a:extLst>
                  <a:ext uri="{FF2B5EF4-FFF2-40B4-BE49-F238E27FC236}">
                    <a16:creationId xmlns:a16="http://schemas.microsoft.com/office/drawing/2014/main" id="{35E302A2-883B-4A17-9C2C-47AF05CD7868}"/>
                  </a:ext>
                </a:extLst>
              </p:cNvPr>
              <p:cNvSpPr/>
              <p:nvPr/>
            </p:nvSpPr>
            <p:spPr>
              <a:xfrm>
                <a:off x="1180578" y="1155940"/>
                <a:ext cx="164599" cy="164038"/>
              </a:xfrm>
              <a:custGeom>
                <a:avLst/>
                <a:gdLst/>
                <a:ahLst/>
                <a:cxnLst/>
                <a:rect l="l" t="t" r="r" b="b"/>
                <a:pathLst>
                  <a:path w="164599" h="164038" extrusionOk="0">
                    <a:moveTo>
                      <a:pt x="82300" y="164038"/>
                    </a:moveTo>
                    <a:cubicBezTo>
                      <a:pt x="36893" y="164038"/>
                      <a:pt x="0" y="127271"/>
                      <a:pt x="0" y="82019"/>
                    </a:cubicBezTo>
                    <a:cubicBezTo>
                      <a:pt x="0" y="36767"/>
                      <a:pt x="36893" y="0"/>
                      <a:pt x="82300" y="0"/>
                    </a:cubicBezTo>
                    <a:cubicBezTo>
                      <a:pt x="127707" y="0"/>
                      <a:pt x="164600" y="36767"/>
                      <a:pt x="164600" y="82019"/>
                    </a:cubicBezTo>
                    <a:cubicBezTo>
                      <a:pt x="164600" y="127271"/>
                      <a:pt x="127707" y="164038"/>
                      <a:pt x="82300" y="164038"/>
                    </a:cubicBezTo>
                    <a:close/>
                    <a:moveTo>
                      <a:pt x="82300" y="28282"/>
                    </a:moveTo>
                    <a:cubicBezTo>
                      <a:pt x="51083" y="28282"/>
                      <a:pt x="28379" y="53737"/>
                      <a:pt x="28379" y="82019"/>
                    </a:cubicBezTo>
                    <a:cubicBezTo>
                      <a:pt x="28379" y="113130"/>
                      <a:pt x="53921" y="135756"/>
                      <a:pt x="82300" y="135756"/>
                    </a:cubicBezTo>
                    <a:cubicBezTo>
                      <a:pt x="110679" y="135756"/>
                      <a:pt x="136221" y="110301"/>
                      <a:pt x="136221" y="82019"/>
                    </a:cubicBezTo>
                    <a:cubicBezTo>
                      <a:pt x="136221" y="50908"/>
                      <a:pt x="113517" y="28282"/>
                      <a:pt x="82300" y="28282"/>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69" name="Google Shape;11930;p135">
                <a:extLst>
                  <a:ext uri="{FF2B5EF4-FFF2-40B4-BE49-F238E27FC236}">
                    <a16:creationId xmlns:a16="http://schemas.microsoft.com/office/drawing/2014/main" id="{0989A27C-3C60-4102-8168-9C920D832CE5}"/>
                  </a:ext>
                </a:extLst>
              </p:cNvPr>
              <p:cNvSpPr/>
              <p:nvPr/>
            </p:nvSpPr>
            <p:spPr>
              <a:xfrm>
                <a:off x="1143685" y="1267960"/>
                <a:ext cx="170275" cy="167975"/>
              </a:xfrm>
              <a:custGeom>
                <a:avLst/>
                <a:gdLst/>
                <a:ahLst/>
                <a:cxnLst/>
                <a:rect l="l" t="t" r="r" b="b"/>
                <a:pathLst>
                  <a:path w="170275" h="167975" extrusionOk="0">
                    <a:moveTo>
                      <a:pt x="153248" y="167976"/>
                    </a:moveTo>
                    <a:lnTo>
                      <a:pt x="14190" y="167976"/>
                    </a:lnTo>
                    <a:cubicBezTo>
                      <a:pt x="5676" y="167976"/>
                      <a:pt x="0" y="162319"/>
                      <a:pt x="0" y="153835"/>
                    </a:cubicBezTo>
                    <a:lnTo>
                      <a:pt x="0" y="105755"/>
                    </a:lnTo>
                    <a:cubicBezTo>
                      <a:pt x="0" y="63331"/>
                      <a:pt x="22703" y="23735"/>
                      <a:pt x="62434" y="1110"/>
                    </a:cubicBezTo>
                    <a:cubicBezTo>
                      <a:pt x="68110" y="-1719"/>
                      <a:pt x="76624" y="1110"/>
                      <a:pt x="82300" y="6766"/>
                    </a:cubicBezTo>
                    <a:cubicBezTo>
                      <a:pt x="85138" y="12422"/>
                      <a:pt x="82300" y="20907"/>
                      <a:pt x="76624" y="26564"/>
                    </a:cubicBezTo>
                    <a:cubicBezTo>
                      <a:pt x="48245" y="43533"/>
                      <a:pt x="31217" y="71816"/>
                      <a:pt x="31217" y="105755"/>
                    </a:cubicBezTo>
                    <a:lnTo>
                      <a:pt x="31217" y="139693"/>
                    </a:lnTo>
                    <a:lnTo>
                      <a:pt x="156086" y="139693"/>
                    </a:lnTo>
                    <a:cubicBezTo>
                      <a:pt x="164600" y="139693"/>
                      <a:pt x="170276" y="145350"/>
                      <a:pt x="170276" y="153835"/>
                    </a:cubicBezTo>
                    <a:cubicBezTo>
                      <a:pt x="170276" y="162319"/>
                      <a:pt x="161762" y="167976"/>
                      <a:pt x="153248" y="167976"/>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11" name="Google Shape;11931;p135">
                <a:extLst>
                  <a:ext uri="{FF2B5EF4-FFF2-40B4-BE49-F238E27FC236}">
                    <a16:creationId xmlns:a16="http://schemas.microsoft.com/office/drawing/2014/main" id="{E4966044-8E09-4EF5-AED9-6B31E8379D77}"/>
                  </a:ext>
                </a:extLst>
              </p:cNvPr>
              <p:cNvSpPr/>
              <p:nvPr/>
            </p:nvSpPr>
            <p:spPr>
              <a:xfrm>
                <a:off x="1301495" y="1270788"/>
                <a:ext cx="50777" cy="43533"/>
              </a:xfrm>
              <a:custGeom>
                <a:avLst/>
                <a:gdLst/>
                <a:ahLst/>
                <a:cxnLst/>
                <a:rect l="l" t="t" r="r" b="b"/>
                <a:pathLst>
                  <a:path w="50777" h="43533" extrusionOk="0">
                    <a:moveTo>
                      <a:pt x="35168" y="43533"/>
                    </a:moveTo>
                    <a:cubicBezTo>
                      <a:pt x="32331" y="43533"/>
                      <a:pt x="26655" y="43533"/>
                      <a:pt x="26655" y="40705"/>
                    </a:cubicBezTo>
                    <a:cubicBezTo>
                      <a:pt x="20979" y="35048"/>
                      <a:pt x="15303" y="29392"/>
                      <a:pt x="6789" y="26564"/>
                    </a:cubicBezTo>
                    <a:cubicBezTo>
                      <a:pt x="1113" y="23735"/>
                      <a:pt x="-1725" y="15251"/>
                      <a:pt x="1113" y="6766"/>
                    </a:cubicBezTo>
                    <a:cubicBezTo>
                      <a:pt x="3951" y="1110"/>
                      <a:pt x="12465" y="-1719"/>
                      <a:pt x="20979" y="1110"/>
                    </a:cubicBezTo>
                    <a:cubicBezTo>
                      <a:pt x="29493" y="6766"/>
                      <a:pt x="38006" y="12423"/>
                      <a:pt x="46520" y="20907"/>
                    </a:cubicBezTo>
                    <a:cubicBezTo>
                      <a:pt x="52196" y="26564"/>
                      <a:pt x="52196" y="35048"/>
                      <a:pt x="46520" y="40705"/>
                    </a:cubicBezTo>
                    <a:cubicBezTo>
                      <a:pt x="43682" y="40705"/>
                      <a:pt x="38006" y="43533"/>
                      <a:pt x="35168" y="43533"/>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12" name="Google Shape;11932;p135">
                <a:extLst>
                  <a:ext uri="{FF2B5EF4-FFF2-40B4-BE49-F238E27FC236}">
                    <a16:creationId xmlns:a16="http://schemas.microsoft.com/office/drawing/2014/main" id="{40FAB3D1-7827-4B0D-892B-086E0BF79BE5}"/>
                  </a:ext>
                </a:extLst>
              </p:cNvPr>
              <p:cNvSpPr/>
              <p:nvPr/>
            </p:nvSpPr>
            <p:spPr>
              <a:xfrm>
                <a:off x="1217471" y="1407653"/>
                <a:ext cx="110679" cy="28282"/>
              </a:xfrm>
              <a:custGeom>
                <a:avLst/>
                <a:gdLst/>
                <a:ahLst/>
                <a:cxnLst/>
                <a:rect l="l" t="t" r="r" b="b"/>
                <a:pathLst>
                  <a:path w="110679" h="28282" extrusionOk="0">
                    <a:moveTo>
                      <a:pt x="96489" y="28282"/>
                    </a:moveTo>
                    <a:lnTo>
                      <a:pt x="14190" y="28282"/>
                    </a:lnTo>
                    <a:cubicBezTo>
                      <a:pt x="5676" y="28282"/>
                      <a:pt x="0" y="22626"/>
                      <a:pt x="0" y="14141"/>
                    </a:cubicBezTo>
                    <a:cubicBezTo>
                      <a:pt x="0" y="5657"/>
                      <a:pt x="5676" y="0"/>
                      <a:pt x="14190" y="0"/>
                    </a:cubicBezTo>
                    <a:lnTo>
                      <a:pt x="96489" y="0"/>
                    </a:lnTo>
                    <a:cubicBezTo>
                      <a:pt x="105003" y="0"/>
                      <a:pt x="110679" y="5657"/>
                      <a:pt x="110679" y="14141"/>
                    </a:cubicBezTo>
                    <a:cubicBezTo>
                      <a:pt x="110679" y="22626"/>
                      <a:pt x="102165" y="28282"/>
                      <a:pt x="96489" y="28282"/>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13" name="Google Shape;11933;p135">
                <a:extLst>
                  <a:ext uri="{FF2B5EF4-FFF2-40B4-BE49-F238E27FC236}">
                    <a16:creationId xmlns:a16="http://schemas.microsoft.com/office/drawing/2014/main" id="{1B0E8EE2-5853-4C18-AE5D-630542F60D03}"/>
                  </a:ext>
                </a:extLst>
              </p:cNvPr>
              <p:cNvSpPr/>
              <p:nvPr/>
            </p:nvSpPr>
            <p:spPr>
              <a:xfrm>
                <a:off x="1506939" y="1155940"/>
                <a:ext cx="164599" cy="164038"/>
              </a:xfrm>
              <a:custGeom>
                <a:avLst/>
                <a:gdLst/>
                <a:ahLst/>
                <a:cxnLst/>
                <a:rect l="l" t="t" r="r" b="b"/>
                <a:pathLst>
                  <a:path w="164599" h="164038" extrusionOk="0">
                    <a:moveTo>
                      <a:pt x="82300" y="164038"/>
                    </a:moveTo>
                    <a:cubicBezTo>
                      <a:pt x="36893" y="164038"/>
                      <a:pt x="0" y="127271"/>
                      <a:pt x="0" y="82019"/>
                    </a:cubicBezTo>
                    <a:cubicBezTo>
                      <a:pt x="0" y="36767"/>
                      <a:pt x="36893" y="0"/>
                      <a:pt x="82300" y="0"/>
                    </a:cubicBezTo>
                    <a:cubicBezTo>
                      <a:pt x="127707" y="0"/>
                      <a:pt x="164600" y="36767"/>
                      <a:pt x="164600" y="82019"/>
                    </a:cubicBezTo>
                    <a:cubicBezTo>
                      <a:pt x="164600" y="127271"/>
                      <a:pt x="127707" y="164038"/>
                      <a:pt x="82300" y="164038"/>
                    </a:cubicBezTo>
                    <a:close/>
                    <a:moveTo>
                      <a:pt x="82300" y="28282"/>
                    </a:moveTo>
                    <a:cubicBezTo>
                      <a:pt x="51083" y="28282"/>
                      <a:pt x="28379" y="53737"/>
                      <a:pt x="28379" y="82019"/>
                    </a:cubicBezTo>
                    <a:cubicBezTo>
                      <a:pt x="28379" y="113130"/>
                      <a:pt x="53921" y="135756"/>
                      <a:pt x="82300" y="135756"/>
                    </a:cubicBezTo>
                    <a:cubicBezTo>
                      <a:pt x="110679" y="135756"/>
                      <a:pt x="136221" y="110301"/>
                      <a:pt x="136221" y="82019"/>
                    </a:cubicBezTo>
                    <a:cubicBezTo>
                      <a:pt x="136221" y="53737"/>
                      <a:pt x="113517" y="28282"/>
                      <a:pt x="82300" y="28282"/>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14" name="Google Shape;11934;p135">
                <a:extLst>
                  <a:ext uri="{FF2B5EF4-FFF2-40B4-BE49-F238E27FC236}">
                    <a16:creationId xmlns:a16="http://schemas.microsoft.com/office/drawing/2014/main" id="{F616BAAF-0B5E-40B2-A831-ED57ACA5E452}"/>
                  </a:ext>
                </a:extLst>
              </p:cNvPr>
              <p:cNvSpPr/>
              <p:nvPr/>
            </p:nvSpPr>
            <p:spPr>
              <a:xfrm>
                <a:off x="1505822" y="1270788"/>
                <a:ext cx="48875" cy="40704"/>
              </a:xfrm>
              <a:custGeom>
                <a:avLst/>
                <a:gdLst/>
                <a:ahLst/>
                <a:cxnLst/>
                <a:rect l="l" t="t" r="r" b="b"/>
                <a:pathLst>
                  <a:path w="48875" h="40704" extrusionOk="0">
                    <a:moveTo>
                      <a:pt x="15307" y="40705"/>
                    </a:moveTo>
                    <a:cubicBezTo>
                      <a:pt x="12470" y="40705"/>
                      <a:pt x="6794" y="37877"/>
                      <a:pt x="3956" y="35048"/>
                    </a:cubicBezTo>
                    <a:cubicBezTo>
                      <a:pt x="-1720" y="29392"/>
                      <a:pt x="-1720" y="20907"/>
                      <a:pt x="6794" y="15251"/>
                    </a:cubicBezTo>
                    <a:cubicBezTo>
                      <a:pt x="12470" y="9594"/>
                      <a:pt x="20983" y="3938"/>
                      <a:pt x="26659" y="1110"/>
                    </a:cubicBezTo>
                    <a:cubicBezTo>
                      <a:pt x="32335" y="-1719"/>
                      <a:pt x="40849" y="1110"/>
                      <a:pt x="46525" y="6766"/>
                    </a:cubicBezTo>
                    <a:cubicBezTo>
                      <a:pt x="52201" y="12423"/>
                      <a:pt x="46525" y="20907"/>
                      <a:pt x="40849" y="26564"/>
                    </a:cubicBezTo>
                    <a:cubicBezTo>
                      <a:pt x="35173" y="29392"/>
                      <a:pt x="29497" y="32220"/>
                      <a:pt x="26659" y="37877"/>
                    </a:cubicBezTo>
                    <a:cubicBezTo>
                      <a:pt x="20983" y="37877"/>
                      <a:pt x="18145" y="40705"/>
                      <a:pt x="15307" y="40705"/>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15" name="Google Shape;11935;p135">
                <a:extLst>
                  <a:ext uri="{FF2B5EF4-FFF2-40B4-BE49-F238E27FC236}">
                    <a16:creationId xmlns:a16="http://schemas.microsoft.com/office/drawing/2014/main" id="{4C2653E7-EA3C-4A5A-9E74-07C2DF5F7824}"/>
                  </a:ext>
                </a:extLst>
              </p:cNvPr>
              <p:cNvSpPr/>
              <p:nvPr/>
            </p:nvSpPr>
            <p:spPr>
              <a:xfrm>
                <a:off x="1535319" y="1407653"/>
                <a:ext cx="102165" cy="28282"/>
              </a:xfrm>
              <a:custGeom>
                <a:avLst/>
                <a:gdLst/>
                <a:ahLst/>
                <a:cxnLst/>
                <a:rect l="l" t="t" r="r" b="b"/>
                <a:pathLst>
                  <a:path w="102165" h="28282" extrusionOk="0">
                    <a:moveTo>
                      <a:pt x="87976" y="28282"/>
                    </a:moveTo>
                    <a:lnTo>
                      <a:pt x="14190" y="28282"/>
                    </a:lnTo>
                    <a:cubicBezTo>
                      <a:pt x="5676" y="28282"/>
                      <a:pt x="0" y="22626"/>
                      <a:pt x="0" y="14141"/>
                    </a:cubicBezTo>
                    <a:cubicBezTo>
                      <a:pt x="0" y="5657"/>
                      <a:pt x="5676" y="0"/>
                      <a:pt x="14190" y="0"/>
                    </a:cubicBezTo>
                    <a:lnTo>
                      <a:pt x="87976" y="0"/>
                    </a:lnTo>
                    <a:cubicBezTo>
                      <a:pt x="96490" y="0"/>
                      <a:pt x="102165" y="5657"/>
                      <a:pt x="102165" y="14141"/>
                    </a:cubicBezTo>
                    <a:cubicBezTo>
                      <a:pt x="102165" y="22626"/>
                      <a:pt x="96490" y="28282"/>
                      <a:pt x="87976" y="28282"/>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16" name="Google Shape;11936;p135">
                <a:extLst>
                  <a:ext uri="{FF2B5EF4-FFF2-40B4-BE49-F238E27FC236}">
                    <a16:creationId xmlns:a16="http://schemas.microsoft.com/office/drawing/2014/main" id="{5C31D1DB-EF79-4ADB-AC2E-C240FAD6831B}"/>
                  </a:ext>
                </a:extLst>
              </p:cNvPr>
              <p:cNvSpPr/>
              <p:nvPr/>
            </p:nvSpPr>
            <p:spPr>
              <a:xfrm>
                <a:off x="1540994" y="1270788"/>
                <a:ext cx="170275" cy="165147"/>
              </a:xfrm>
              <a:custGeom>
                <a:avLst/>
                <a:gdLst/>
                <a:ahLst/>
                <a:cxnLst/>
                <a:rect l="l" t="t" r="r" b="b"/>
                <a:pathLst>
                  <a:path w="170275" h="165147" extrusionOk="0">
                    <a:moveTo>
                      <a:pt x="153248" y="165148"/>
                    </a:moveTo>
                    <a:lnTo>
                      <a:pt x="14190" y="165148"/>
                    </a:lnTo>
                    <a:cubicBezTo>
                      <a:pt x="5676" y="165148"/>
                      <a:pt x="0" y="159491"/>
                      <a:pt x="0" y="151006"/>
                    </a:cubicBezTo>
                    <a:cubicBezTo>
                      <a:pt x="0" y="142522"/>
                      <a:pt x="5676" y="136865"/>
                      <a:pt x="14190" y="136865"/>
                    </a:cubicBezTo>
                    <a:lnTo>
                      <a:pt x="139059" y="136865"/>
                    </a:lnTo>
                    <a:lnTo>
                      <a:pt x="139059" y="105755"/>
                    </a:lnTo>
                    <a:cubicBezTo>
                      <a:pt x="139059" y="71816"/>
                      <a:pt x="122031" y="43533"/>
                      <a:pt x="93652" y="26564"/>
                    </a:cubicBezTo>
                    <a:cubicBezTo>
                      <a:pt x="87976" y="23735"/>
                      <a:pt x="85138" y="15251"/>
                      <a:pt x="87976" y="6766"/>
                    </a:cubicBezTo>
                    <a:cubicBezTo>
                      <a:pt x="90814" y="1110"/>
                      <a:pt x="99327" y="-1719"/>
                      <a:pt x="107841" y="1110"/>
                    </a:cubicBezTo>
                    <a:cubicBezTo>
                      <a:pt x="144734" y="20907"/>
                      <a:pt x="170276" y="60503"/>
                      <a:pt x="170276" y="105755"/>
                    </a:cubicBezTo>
                    <a:lnTo>
                      <a:pt x="170276" y="153835"/>
                    </a:lnTo>
                    <a:cubicBezTo>
                      <a:pt x="167438" y="159491"/>
                      <a:pt x="161762" y="165148"/>
                      <a:pt x="153248" y="165148"/>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grpSp>
      </p:grpSp>
      <p:cxnSp>
        <p:nvCxnSpPr>
          <p:cNvPr id="151" name="Straight Connector 61">
            <a:extLst>
              <a:ext uri="{FF2B5EF4-FFF2-40B4-BE49-F238E27FC236}">
                <a16:creationId xmlns:a16="http://schemas.microsoft.com/office/drawing/2014/main" id="{40761430-5A7D-4348-AFB6-5E03F51C7380}"/>
              </a:ext>
            </a:extLst>
          </p:cNvPr>
          <p:cNvCxnSpPr>
            <a:cxnSpLocks/>
          </p:cNvCxnSpPr>
          <p:nvPr/>
        </p:nvCxnSpPr>
        <p:spPr>
          <a:xfrm>
            <a:off x="8065182" y="2937380"/>
            <a:ext cx="734448" cy="0"/>
          </a:xfrm>
          <a:prstGeom prst="line">
            <a:avLst/>
          </a:prstGeom>
          <a:ln w="50800">
            <a:solidFill>
              <a:srgbClr val="28828B">
                <a:alpha val="50000"/>
              </a:srgb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52" name="Straight Connector 61">
            <a:extLst>
              <a:ext uri="{FF2B5EF4-FFF2-40B4-BE49-F238E27FC236}">
                <a16:creationId xmlns:a16="http://schemas.microsoft.com/office/drawing/2014/main" id="{A3E79E0F-9C37-4714-9F71-5D894D9F881C}"/>
              </a:ext>
            </a:extLst>
          </p:cNvPr>
          <p:cNvCxnSpPr>
            <a:cxnSpLocks/>
          </p:cNvCxnSpPr>
          <p:nvPr/>
        </p:nvCxnSpPr>
        <p:spPr>
          <a:xfrm>
            <a:off x="8079549" y="4815178"/>
            <a:ext cx="734448" cy="0"/>
          </a:xfrm>
          <a:prstGeom prst="line">
            <a:avLst/>
          </a:prstGeom>
          <a:ln w="50800">
            <a:solidFill>
              <a:srgbClr val="942D5F"/>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53" name="Straight Connector 61">
            <a:extLst>
              <a:ext uri="{FF2B5EF4-FFF2-40B4-BE49-F238E27FC236}">
                <a16:creationId xmlns:a16="http://schemas.microsoft.com/office/drawing/2014/main" id="{BF9C9705-AF55-4A4D-BD5F-E8805FE91639}"/>
              </a:ext>
            </a:extLst>
          </p:cNvPr>
          <p:cNvCxnSpPr>
            <a:cxnSpLocks/>
          </p:cNvCxnSpPr>
          <p:nvPr/>
        </p:nvCxnSpPr>
        <p:spPr>
          <a:xfrm flipH="1">
            <a:off x="3291017" y="2850910"/>
            <a:ext cx="754082" cy="5092"/>
          </a:xfrm>
          <a:prstGeom prst="line">
            <a:avLst/>
          </a:prstGeom>
          <a:ln w="50800">
            <a:solidFill>
              <a:srgbClr val="28828B"/>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54" name="Straight Connector 61">
            <a:extLst>
              <a:ext uri="{FF2B5EF4-FFF2-40B4-BE49-F238E27FC236}">
                <a16:creationId xmlns:a16="http://schemas.microsoft.com/office/drawing/2014/main" id="{F065FD06-9AEC-4439-8013-3C1C68AC9C5E}"/>
              </a:ext>
            </a:extLst>
          </p:cNvPr>
          <p:cNvCxnSpPr>
            <a:cxnSpLocks/>
          </p:cNvCxnSpPr>
          <p:nvPr/>
        </p:nvCxnSpPr>
        <p:spPr>
          <a:xfrm flipH="1">
            <a:off x="3255013" y="4810086"/>
            <a:ext cx="754082" cy="5092"/>
          </a:xfrm>
          <a:prstGeom prst="line">
            <a:avLst/>
          </a:prstGeom>
          <a:ln w="50800">
            <a:solidFill>
              <a:srgbClr val="942D5F">
                <a:alpha val="50000"/>
              </a:srgbClr>
            </a:solidFill>
            <a:headEnd type="ova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3910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7C987E11-24A4-4E8B-B1D3-DB49C38817EA}"/>
              </a:ext>
            </a:extLst>
          </p:cNvPr>
          <p:cNvGraphicFramePr>
            <a:graphicFrameLocks noChangeAspect="1"/>
          </p:cNvGraphicFramePr>
          <p:nvPr>
            <p:custDataLst>
              <p:tags r:id="rId1"/>
            </p:custDataLst>
            <p:extLst>
              <p:ext uri="{D42A27DB-BD31-4B8C-83A1-F6EECF244321}">
                <p14:modId xmlns:p14="http://schemas.microsoft.com/office/powerpoint/2010/main" val="604038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60" imgH="360" progId="TCLayout.ActiveDocument.1">
                  <p:embed/>
                </p:oleObj>
              </mc:Choice>
              <mc:Fallback>
                <p:oleObj name="think-cell Folie" r:id="rId4" imgW="360" imgH="360" progId="TCLayout.ActiveDocument.1">
                  <p:embed/>
                  <p:pic>
                    <p:nvPicPr>
                      <p:cNvPr id="6" name="Objekt 5" hidden="1">
                        <a:extLst>
                          <a:ext uri="{FF2B5EF4-FFF2-40B4-BE49-F238E27FC236}">
                            <a16:creationId xmlns:a16="http://schemas.microsoft.com/office/drawing/2014/main" id="{7C987E11-24A4-4E8B-B1D3-DB49C38817E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9" name="Rechteck 48">
            <a:extLst>
              <a:ext uri="{FF2B5EF4-FFF2-40B4-BE49-F238E27FC236}">
                <a16:creationId xmlns:a16="http://schemas.microsoft.com/office/drawing/2014/main" id="{1BFE5997-31AD-E944-8A63-B08F3610559A}"/>
              </a:ext>
            </a:extLst>
          </p:cNvPr>
          <p:cNvSpPr/>
          <p:nvPr/>
        </p:nvSpPr>
        <p:spPr>
          <a:xfrm>
            <a:off x="479376" y="2204616"/>
            <a:ext cx="2520280" cy="4176708"/>
          </a:xfrm>
          <a:prstGeom prst="rect">
            <a:avLst/>
          </a:prstGeom>
          <a:solidFill>
            <a:schemeClr val="bg1">
              <a:lumMod val="85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b" anchorCtr="0" forceAA="0" compatLnSpc="1">
            <a:prstTxWarp prst="textNoShape">
              <a:avLst/>
            </a:prstTxWarp>
            <a:noAutofit/>
          </a:bodyPr>
          <a:lstStyle/>
          <a:p>
            <a:pPr>
              <a:spcAft>
                <a:spcPts val="800"/>
              </a:spcAft>
            </a:pPr>
            <a:br>
              <a:rPr lang="de-DE" sz="2000" noProof="1">
                <a:solidFill>
                  <a:schemeClr val="bg1"/>
                </a:solidFill>
                <a:latin typeface="+mj-lt"/>
              </a:rPr>
            </a:br>
            <a:endParaRPr lang="de-DE" sz="2000" noProof="1">
              <a:solidFill>
                <a:schemeClr val="bg1"/>
              </a:solidFill>
              <a:latin typeface="+mj-lt"/>
            </a:endParaRPr>
          </a:p>
        </p:txBody>
      </p:sp>
      <p:sp>
        <p:nvSpPr>
          <p:cNvPr id="50" name="Rechteck 49">
            <a:extLst>
              <a:ext uri="{FF2B5EF4-FFF2-40B4-BE49-F238E27FC236}">
                <a16:creationId xmlns:a16="http://schemas.microsoft.com/office/drawing/2014/main" id="{9A46867A-1220-8F49-9582-84E84937AAE5}"/>
              </a:ext>
            </a:extLst>
          </p:cNvPr>
          <p:cNvSpPr/>
          <p:nvPr/>
        </p:nvSpPr>
        <p:spPr>
          <a:xfrm>
            <a:off x="6240016" y="2204864"/>
            <a:ext cx="2520280" cy="4176708"/>
          </a:xfrm>
          <a:prstGeom prst="rect">
            <a:avLst/>
          </a:prstGeom>
          <a:solidFill>
            <a:schemeClr val="bg1">
              <a:lumMod val="85000"/>
              <a:alpha val="49804"/>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b" anchorCtr="0" forceAA="0" compatLnSpc="1">
            <a:prstTxWarp prst="textNoShape">
              <a:avLst/>
            </a:prstTxWarp>
            <a:noAutofit/>
          </a:bodyPr>
          <a:lstStyle/>
          <a:p>
            <a:pPr lvl="0">
              <a:spcAft>
                <a:spcPts val="800"/>
              </a:spcAft>
            </a:pPr>
            <a:endParaRPr lang="de-DE" sz="2000" noProof="1">
              <a:solidFill>
                <a:srgbClr val="868689"/>
              </a:solidFill>
              <a:latin typeface="HelveticaNeueLT Com 55 Roman"/>
            </a:endParaRPr>
          </a:p>
        </p:txBody>
      </p:sp>
      <p:sp>
        <p:nvSpPr>
          <p:cNvPr id="9" name="Rechteck 8">
            <a:extLst>
              <a:ext uri="{FF2B5EF4-FFF2-40B4-BE49-F238E27FC236}">
                <a16:creationId xmlns:a16="http://schemas.microsoft.com/office/drawing/2014/main" id="{8770118A-D6CC-524B-8419-6BDDFA4795C4}"/>
              </a:ext>
            </a:extLst>
          </p:cNvPr>
          <p:cNvSpPr/>
          <p:nvPr/>
        </p:nvSpPr>
        <p:spPr>
          <a:xfrm>
            <a:off x="9120336" y="2204864"/>
            <a:ext cx="2520280" cy="4176708"/>
          </a:xfrm>
          <a:prstGeom prst="rect">
            <a:avLst/>
          </a:prstGeom>
          <a:solidFill>
            <a:schemeClr val="accent2">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b" anchorCtr="0" forceAA="0" compatLnSpc="1">
            <a:prstTxWarp prst="textNoShape">
              <a:avLst/>
            </a:prstTxWarp>
            <a:noAutofit/>
          </a:bodyPr>
          <a:lstStyle/>
          <a:p>
            <a:pPr>
              <a:spcAft>
                <a:spcPts val="800"/>
              </a:spcAft>
            </a:pPr>
            <a:endParaRPr lang="de-DE" sz="2000" noProof="1">
              <a:solidFill>
                <a:schemeClr val="bg1"/>
              </a:solidFill>
              <a:latin typeface="+mj-lt"/>
            </a:endParaRPr>
          </a:p>
        </p:txBody>
      </p:sp>
      <p:sp>
        <p:nvSpPr>
          <p:cNvPr id="33" name="Rechteck 32">
            <a:extLst>
              <a:ext uri="{FF2B5EF4-FFF2-40B4-BE49-F238E27FC236}">
                <a16:creationId xmlns:a16="http://schemas.microsoft.com/office/drawing/2014/main" id="{39F7853E-0662-A44F-9CCE-E9797502260C}"/>
              </a:ext>
            </a:extLst>
          </p:cNvPr>
          <p:cNvSpPr/>
          <p:nvPr/>
        </p:nvSpPr>
        <p:spPr>
          <a:xfrm>
            <a:off x="3341731" y="2164697"/>
            <a:ext cx="2520280" cy="4176708"/>
          </a:xfrm>
          <a:prstGeom prst="rect">
            <a:avLst/>
          </a:prstGeom>
          <a:solidFill>
            <a:srgbClr val="92D050">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b" anchorCtr="0" forceAA="0" compatLnSpc="1">
            <a:prstTxWarp prst="textNoShape">
              <a:avLst/>
            </a:prstTxWarp>
            <a:noAutofit/>
          </a:bodyPr>
          <a:lstStyle/>
          <a:p>
            <a:pPr>
              <a:spcAft>
                <a:spcPts val="800"/>
              </a:spcAft>
            </a:pPr>
            <a:br>
              <a:rPr lang="de-DE" sz="2000" noProof="1">
                <a:solidFill>
                  <a:schemeClr val="bg1"/>
                </a:solidFill>
                <a:latin typeface="+mj-lt"/>
              </a:rPr>
            </a:br>
            <a:endParaRPr lang="de-DE" sz="2000" noProof="1">
              <a:solidFill>
                <a:schemeClr val="bg1"/>
              </a:solidFill>
              <a:latin typeface="+mj-lt"/>
            </a:endParaRPr>
          </a:p>
        </p:txBody>
      </p:sp>
      <p:grpSp>
        <p:nvGrpSpPr>
          <p:cNvPr id="3" name="Gruppieren 2">
            <a:extLst>
              <a:ext uri="{FF2B5EF4-FFF2-40B4-BE49-F238E27FC236}">
                <a16:creationId xmlns:a16="http://schemas.microsoft.com/office/drawing/2014/main" id="{6D17A780-F17B-4E03-94DB-4F1790990C7C}"/>
              </a:ext>
            </a:extLst>
          </p:cNvPr>
          <p:cNvGrpSpPr/>
          <p:nvPr/>
        </p:nvGrpSpPr>
        <p:grpSpPr>
          <a:xfrm>
            <a:off x="1194375" y="1772816"/>
            <a:ext cx="3970603" cy="4461386"/>
            <a:chOff x="2017386" y="1988840"/>
            <a:chExt cx="3116669" cy="3669027"/>
          </a:xfrm>
        </p:grpSpPr>
        <p:cxnSp>
          <p:nvCxnSpPr>
            <p:cNvPr id="24" name="Gerader Verbinder 23">
              <a:extLst>
                <a:ext uri="{FF2B5EF4-FFF2-40B4-BE49-F238E27FC236}">
                  <a16:creationId xmlns:a16="http://schemas.microsoft.com/office/drawing/2014/main" id="{40FF9206-10F2-435A-8DB6-8B7757324796}"/>
                </a:ext>
              </a:extLst>
            </p:cNvPr>
            <p:cNvCxnSpPr>
              <a:cxnSpLocks/>
            </p:cNvCxnSpPr>
            <p:nvPr/>
          </p:nvCxnSpPr>
          <p:spPr>
            <a:xfrm>
              <a:off x="3575720" y="1988840"/>
              <a:ext cx="0" cy="3669027"/>
            </a:xfrm>
            <a:prstGeom prst="line">
              <a:avLst/>
            </a:prstGeom>
            <a:ln w="3810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1DA29B39-150C-4683-98BE-05ACDD7E1EBE}"/>
                </a:ext>
              </a:extLst>
            </p:cNvPr>
            <p:cNvCxnSpPr>
              <a:cxnSpLocks/>
            </p:cNvCxnSpPr>
            <p:nvPr/>
          </p:nvCxnSpPr>
          <p:spPr>
            <a:xfrm>
              <a:off x="2017386" y="1988840"/>
              <a:ext cx="3116669" cy="0"/>
            </a:xfrm>
            <a:prstGeom prst="line">
              <a:avLst/>
            </a:prstGeom>
            <a:ln w="3810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4" name="Gruppieren 33">
            <a:extLst>
              <a:ext uri="{FF2B5EF4-FFF2-40B4-BE49-F238E27FC236}">
                <a16:creationId xmlns:a16="http://schemas.microsoft.com/office/drawing/2014/main" id="{E8E432B5-9888-4817-88FD-20CC93E67A1F}"/>
              </a:ext>
            </a:extLst>
          </p:cNvPr>
          <p:cNvGrpSpPr/>
          <p:nvPr/>
        </p:nvGrpSpPr>
        <p:grpSpPr>
          <a:xfrm>
            <a:off x="6960096" y="1772817"/>
            <a:ext cx="3970603" cy="4461386"/>
            <a:chOff x="2017386" y="1988840"/>
            <a:chExt cx="3116669" cy="3669027"/>
          </a:xfrm>
        </p:grpSpPr>
        <p:cxnSp>
          <p:nvCxnSpPr>
            <p:cNvPr id="35" name="Gerader Verbinder 34">
              <a:extLst>
                <a:ext uri="{FF2B5EF4-FFF2-40B4-BE49-F238E27FC236}">
                  <a16:creationId xmlns:a16="http://schemas.microsoft.com/office/drawing/2014/main" id="{9C4F8082-8293-45C1-8FC8-0A8ED87D993F}"/>
                </a:ext>
              </a:extLst>
            </p:cNvPr>
            <p:cNvCxnSpPr>
              <a:cxnSpLocks/>
            </p:cNvCxnSpPr>
            <p:nvPr/>
          </p:nvCxnSpPr>
          <p:spPr>
            <a:xfrm>
              <a:off x="3575720" y="1988840"/>
              <a:ext cx="0" cy="3669027"/>
            </a:xfrm>
            <a:prstGeom prst="line">
              <a:avLst/>
            </a:prstGeom>
            <a:ln w="3810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9AF5B555-E86E-4148-B1FE-6D324AB97E0B}"/>
                </a:ext>
              </a:extLst>
            </p:cNvPr>
            <p:cNvCxnSpPr>
              <a:cxnSpLocks/>
            </p:cNvCxnSpPr>
            <p:nvPr/>
          </p:nvCxnSpPr>
          <p:spPr>
            <a:xfrm>
              <a:off x="2017386" y="1988840"/>
              <a:ext cx="3116669" cy="0"/>
            </a:xfrm>
            <a:prstGeom prst="line">
              <a:avLst/>
            </a:prstGeom>
            <a:ln w="3810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7" name="AutoShape 9">
            <a:extLst>
              <a:ext uri="{FF2B5EF4-FFF2-40B4-BE49-F238E27FC236}">
                <a16:creationId xmlns:a16="http://schemas.microsoft.com/office/drawing/2014/main" id="{88BB1150-CD41-4B85-B03E-3465359E8150}"/>
              </a:ext>
            </a:extLst>
          </p:cNvPr>
          <p:cNvSpPr>
            <a:spLocks/>
          </p:cNvSpPr>
          <p:nvPr/>
        </p:nvSpPr>
        <p:spPr bwMode="auto">
          <a:xfrm>
            <a:off x="8100573" y="1230416"/>
            <a:ext cx="1607477" cy="622300"/>
          </a:xfrm>
          <a:custGeom>
            <a:avLst/>
            <a:gdLst>
              <a:gd name="T0" fmla="*/ 8563769 w 21600"/>
              <a:gd name="T1" fmla="*/ 622300 h 21600"/>
              <a:gd name="T2" fmla="*/ 8563769 w 21600"/>
              <a:gd name="T3" fmla="*/ 622300 h 21600"/>
              <a:gd name="T4" fmla="*/ 8563769 w 21600"/>
              <a:gd name="T5" fmla="*/ 622300 h 21600"/>
              <a:gd name="T6" fmla="*/ 8563769 w 21600"/>
              <a:gd name="T7" fmla="*/ 6223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 tIns="25400" rIns="25400" bIns="25400" anchor="ctr"/>
          <a:lstStyle>
            <a:lvl1pPr defTabSz="1827213">
              <a:defRPr sz="5000">
                <a:solidFill>
                  <a:srgbClr val="000000"/>
                </a:solidFill>
                <a:latin typeface="Helvetica Light" pitchFamily="2" charset="0"/>
                <a:ea typeface="MS PGothic" panose="020B0600070205080204" pitchFamily="34" charset="-128"/>
                <a:sym typeface="Helvetica Light" pitchFamily="2" charset="0"/>
              </a:defRPr>
            </a:lvl1pPr>
            <a:lvl2pPr defTabSz="1827213">
              <a:defRPr sz="5000">
                <a:solidFill>
                  <a:srgbClr val="000000"/>
                </a:solidFill>
                <a:latin typeface="Helvetica Light" pitchFamily="2" charset="0"/>
                <a:ea typeface="MS PGothic" panose="020B0600070205080204" pitchFamily="34" charset="-128"/>
                <a:sym typeface="Helvetica Light" pitchFamily="2" charset="0"/>
              </a:defRPr>
            </a:lvl2pPr>
            <a:lvl3pPr defTabSz="1827213">
              <a:defRPr sz="5000">
                <a:solidFill>
                  <a:srgbClr val="000000"/>
                </a:solidFill>
                <a:latin typeface="Helvetica Light" pitchFamily="2" charset="0"/>
                <a:ea typeface="MS PGothic" panose="020B0600070205080204" pitchFamily="34" charset="-128"/>
                <a:sym typeface="Helvetica Light" pitchFamily="2" charset="0"/>
              </a:defRPr>
            </a:lvl3pPr>
            <a:lvl4pPr defTabSz="1827213">
              <a:defRPr sz="5000">
                <a:solidFill>
                  <a:srgbClr val="000000"/>
                </a:solidFill>
                <a:latin typeface="Helvetica Light" pitchFamily="2" charset="0"/>
                <a:ea typeface="MS PGothic" panose="020B0600070205080204" pitchFamily="34" charset="-128"/>
                <a:sym typeface="Helvetica Light" pitchFamily="2" charset="0"/>
              </a:defRPr>
            </a:lvl4pPr>
            <a:lvl5pPr defTabSz="1827213">
              <a:defRPr sz="5000">
                <a:solidFill>
                  <a:srgbClr val="000000"/>
                </a:solidFill>
                <a:latin typeface="Helvetica Light" pitchFamily="2" charset="0"/>
                <a:ea typeface="MS PGothic" panose="020B0600070205080204" pitchFamily="34" charset="-128"/>
                <a:sym typeface="Helvetica Light" pitchFamily="2" charset="0"/>
              </a:defRPr>
            </a:lvl5pPr>
            <a:lvl6pPr marL="1371600" indent="914400" defTabSz="1827213" eaLnBrk="0" fontAlgn="base" hangingPunct="0">
              <a:spcBef>
                <a:spcPct val="0"/>
              </a:spcBef>
              <a:spcAft>
                <a:spcPct val="0"/>
              </a:spcAft>
              <a:defRPr sz="5000">
                <a:solidFill>
                  <a:srgbClr val="000000"/>
                </a:solidFill>
                <a:latin typeface="Helvetica Light" pitchFamily="2" charset="0"/>
                <a:ea typeface="MS PGothic" panose="020B0600070205080204" pitchFamily="34" charset="-128"/>
                <a:sym typeface="Helvetica Light" pitchFamily="2" charset="0"/>
              </a:defRPr>
            </a:lvl6pPr>
            <a:lvl7pPr marL="1828800" indent="914400" defTabSz="1827213" eaLnBrk="0" fontAlgn="base" hangingPunct="0">
              <a:spcBef>
                <a:spcPct val="0"/>
              </a:spcBef>
              <a:spcAft>
                <a:spcPct val="0"/>
              </a:spcAft>
              <a:defRPr sz="5000">
                <a:solidFill>
                  <a:srgbClr val="000000"/>
                </a:solidFill>
                <a:latin typeface="Helvetica Light" pitchFamily="2" charset="0"/>
                <a:ea typeface="MS PGothic" panose="020B0600070205080204" pitchFamily="34" charset="-128"/>
                <a:sym typeface="Helvetica Light" pitchFamily="2" charset="0"/>
              </a:defRPr>
            </a:lvl7pPr>
            <a:lvl8pPr marL="2286000" indent="914400" defTabSz="1827213" eaLnBrk="0" fontAlgn="base" hangingPunct="0">
              <a:spcBef>
                <a:spcPct val="0"/>
              </a:spcBef>
              <a:spcAft>
                <a:spcPct val="0"/>
              </a:spcAft>
              <a:defRPr sz="5000">
                <a:solidFill>
                  <a:srgbClr val="000000"/>
                </a:solidFill>
                <a:latin typeface="Helvetica Light" pitchFamily="2" charset="0"/>
                <a:ea typeface="MS PGothic" panose="020B0600070205080204" pitchFamily="34" charset="-128"/>
                <a:sym typeface="Helvetica Light" pitchFamily="2" charset="0"/>
              </a:defRPr>
            </a:lvl8pPr>
            <a:lvl9pPr marL="2743200" indent="914400" defTabSz="1827213" eaLnBrk="0" fontAlgn="base" hangingPunct="0">
              <a:spcBef>
                <a:spcPct val="0"/>
              </a:spcBef>
              <a:spcAft>
                <a:spcPct val="0"/>
              </a:spcAft>
              <a:defRPr sz="5000">
                <a:solidFill>
                  <a:srgbClr val="000000"/>
                </a:solidFill>
                <a:latin typeface="Helvetica Light" pitchFamily="2" charset="0"/>
                <a:ea typeface="MS PGothic" panose="020B0600070205080204" pitchFamily="34" charset="-128"/>
                <a:sym typeface="Helvetica Light" pitchFamily="2" charset="0"/>
              </a:defRPr>
            </a:lvl9pPr>
          </a:lstStyle>
          <a:p>
            <a:pPr algn="ctr" eaLnBrk="1">
              <a:lnSpc>
                <a:spcPct val="150000"/>
              </a:lnSpc>
            </a:pPr>
            <a:r>
              <a:rPr lang="de-DE" altLang="de-DE" sz="1400" b="1" noProof="1">
                <a:solidFill>
                  <a:srgbClr val="7F7F7F"/>
                </a:solidFill>
                <a:latin typeface="+mj-lt"/>
                <a:sym typeface="Lato" charset="0"/>
              </a:rPr>
              <a:t>Erfolgsrechnung</a:t>
            </a:r>
            <a:endParaRPr lang="de-DE" altLang="de-DE" sz="1400" b="1" noProof="1">
              <a:latin typeface="+mj-lt"/>
            </a:endParaRPr>
          </a:p>
        </p:txBody>
      </p:sp>
      <p:sp>
        <p:nvSpPr>
          <p:cNvPr id="38" name="AutoShape 9">
            <a:extLst>
              <a:ext uri="{FF2B5EF4-FFF2-40B4-BE49-F238E27FC236}">
                <a16:creationId xmlns:a16="http://schemas.microsoft.com/office/drawing/2014/main" id="{FA617BE4-4D2E-477F-A344-BAF584A13012}"/>
              </a:ext>
            </a:extLst>
          </p:cNvPr>
          <p:cNvSpPr>
            <a:spLocks/>
          </p:cNvSpPr>
          <p:nvPr/>
        </p:nvSpPr>
        <p:spPr bwMode="auto">
          <a:xfrm>
            <a:off x="2320662" y="1244309"/>
            <a:ext cx="1607477" cy="622300"/>
          </a:xfrm>
          <a:custGeom>
            <a:avLst/>
            <a:gdLst>
              <a:gd name="T0" fmla="*/ 8563769 w 21600"/>
              <a:gd name="T1" fmla="*/ 622300 h 21600"/>
              <a:gd name="T2" fmla="*/ 8563769 w 21600"/>
              <a:gd name="T3" fmla="*/ 622300 h 21600"/>
              <a:gd name="T4" fmla="*/ 8563769 w 21600"/>
              <a:gd name="T5" fmla="*/ 622300 h 21600"/>
              <a:gd name="T6" fmla="*/ 8563769 w 21600"/>
              <a:gd name="T7" fmla="*/ 6223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 tIns="25400" rIns="25400" bIns="25400" anchor="ctr"/>
          <a:lstStyle>
            <a:lvl1pPr defTabSz="1827213">
              <a:defRPr sz="5000">
                <a:solidFill>
                  <a:srgbClr val="000000"/>
                </a:solidFill>
                <a:latin typeface="Helvetica Light" pitchFamily="2" charset="0"/>
                <a:ea typeface="MS PGothic" panose="020B0600070205080204" pitchFamily="34" charset="-128"/>
                <a:sym typeface="Helvetica Light" pitchFamily="2" charset="0"/>
              </a:defRPr>
            </a:lvl1pPr>
            <a:lvl2pPr defTabSz="1827213">
              <a:defRPr sz="5000">
                <a:solidFill>
                  <a:srgbClr val="000000"/>
                </a:solidFill>
                <a:latin typeface="Helvetica Light" pitchFamily="2" charset="0"/>
                <a:ea typeface="MS PGothic" panose="020B0600070205080204" pitchFamily="34" charset="-128"/>
                <a:sym typeface="Helvetica Light" pitchFamily="2" charset="0"/>
              </a:defRPr>
            </a:lvl2pPr>
            <a:lvl3pPr defTabSz="1827213">
              <a:defRPr sz="5000">
                <a:solidFill>
                  <a:srgbClr val="000000"/>
                </a:solidFill>
                <a:latin typeface="Helvetica Light" pitchFamily="2" charset="0"/>
                <a:ea typeface="MS PGothic" panose="020B0600070205080204" pitchFamily="34" charset="-128"/>
                <a:sym typeface="Helvetica Light" pitchFamily="2" charset="0"/>
              </a:defRPr>
            </a:lvl3pPr>
            <a:lvl4pPr defTabSz="1827213">
              <a:defRPr sz="5000">
                <a:solidFill>
                  <a:srgbClr val="000000"/>
                </a:solidFill>
                <a:latin typeface="Helvetica Light" pitchFamily="2" charset="0"/>
                <a:ea typeface="MS PGothic" panose="020B0600070205080204" pitchFamily="34" charset="-128"/>
                <a:sym typeface="Helvetica Light" pitchFamily="2" charset="0"/>
              </a:defRPr>
            </a:lvl4pPr>
            <a:lvl5pPr defTabSz="1827213">
              <a:defRPr sz="5000">
                <a:solidFill>
                  <a:srgbClr val="000000"/>
                </a:solidFill>
                <a:latin typeface="Helvetica Light" pitchFamily="2" charset="0"/>
                <a:ea typeface="MS PGothic" panose="020B0600070205080204" pitchFamily="34" charset="-128"/>
                <a:sym typeface="Helvetica Light" pitchFamily="2" charset="0"/>
              </a:defRPr>
            </a:lvl5pPr>
            <a:lvl6pPr marL="1371600" indent="914400" defTabSz="1827213" eaLnBrk="0" fontAlgn="base" hangingPunct="0">
              <a:spcBef>
                <a:spcPct val="0"/>
              </a:spcBef>
              <a:spcAft>
                <a:spcPct val="0"/>
              </a:spcAft>
              <a:defRPr sz="5000">
                <a:solidFill>
                  <a:srgbClr val="000000"/>
                </a:solidFill>
                <a:latin typeface="Helvetica Light" pitchFamily="2" charset="0"/>
                <a:ea typeface="MS PGothic" panose="020B0600070205080204" pitchFamily="34" charset="-128"/>
                <a:sym typeface="Helvetica Light" pitchFamily="2" charset="0"/>
              </a:defRPr>
            </a:lvl6pPr>
            <a:lvl7pPr marL="1828800" indent="914400" defTabSz="1827213" eaLnBrk="0" fontAlgn="base" hangingPunct="0">
              <a:spcBef>
                <a:spcPct val="0"/>
              </a:spcBef>
              <a:spcAft>
                <a:spcPct val="0"/>
              </a:spcAft>
              <a:defRPr sz="5000">
                <a:solidFill>
                  <a:srgbClr val="000000"/>
                </a:solidFill>
                <a:latin typeface="Helvetica Light" pitchFamily="2" charset="0"/>
                <a:ea typeface="MS PGothic" panose="020B0600070205080204" pitchFamily="34" charset="-128"/>
                <a:sym typeface="Helvetica Light" pitchFamily="2" charset="0"/>
              </a:defRPr>
            </a:lvl7pPr>
            <a:lvl8pPr marL="2286000" indent="914400" defTabSz="1827213" eaLnBrk="0" fontAlgn="base" hangingPunct="0">
              <a:spcBef>
                <a:spcPct val="0"/>
              </a:spcBef>
              <a:spcAft>
                <a:spcPct val="0"/>
              </a:spcAft>
              <a:defRPr sz="5000">
                <a:solidFill>
                  <a:srgbClr val="000000"/>
                </a:solidFill>
                <a:latin typeface="Helvetica Light" pitchFamily="2" charset="0"/>
                <a:ea typeface="MS PGothic" panose="020B0600070205080204" pitchFamily="34" charset="-128"/>
                <a:sym typeface="Helvetica Light" pitchFamily="2" charset="0"/>
              </a:defRPr>
            </a:lvl8pPr>
            <a:lvl9pPr marL="2743200" indent="914400" defTabSz="1827213" eaLnBrk="0" fontAlgn="base" hangingPunct="0">
              <a:spcBef>
                <a:spcPct val="0"/>
              </a:spcBef>
              <a:spcAft>
                <a:spcPct val="0"/>
              </a:spcAft>
              <a:defRPr sz="5000">
                <a:solidFill>
                  <a:srgbClr val="000000"/>
                </a:solidFill>
                <a:latin typeface="Helvetica Light" pitchFamily="2" charset="0"/>
                <a:ea typeface="MS PGothic" panose="020B0600070205080204" pitchFamily="34" charset="-128"/>
                <a:sym typeface="Helvetica Light" pitchFamily="2" charset="0"/>
              </a:defRPr>
            </a:lvl9pPr>
          </a:lstStyle>
          <a:p>
            <a:pPr algn="ctr" eaLnBrk="1">
              <a:lnSpc>
                <a:spcPct val="150000"/>
              </a:lnSpc>
            </a:pPr>
            <a:r>
              <a:rPr lang="de-DE" altLang="de-DE" sz="1400" b="1" noProof="1">
                <a:solidFill>
                  <a:srgbClr val="7F7F7F"/>
                </a:solidFill>
                <a:latin typeface="+mj-lt"/>
                <a:sym typeface="Lato" charset="0"/>
              </a:rPr>
              <a:t>Bilanz</a:t>
            </a:r>
            <a:endParaRPr lang="de-DE" altLang="de-DE" sz="1400" b="1" noProof="1">
              <a:latin typeface="+mj-lt"/>
            </a:endParaRPr>
          </a:p>
        </p:txBody>
      </p:sp>
      <p:sp>
        <p:nvSpPr>
          <p:cNvPr id="39" name="Textfeld 38">
            <a:extLst>
              <a:ext uri="{FF2B5EF4-FFF2-40B4-BE49-F238E27FC236}">
                <a16:creationId xmlns:a16="http://schemas.microsoft.com/office/drawing/2014/main" id="{F2F32F06-64CD-4A95-A2A3-43D291FF35B0}"/>
              </a:ext>
            </a:extLst>
          </p:cNvPr>
          <p:cNvSpPr txBox="1"/>
          <p:nvPr/>
        </p:nvSpPr>
        <p:spPr bwMode="auto">
          <a:xfrm>
            <a:off x="479240" y="1963344"/>
            <a:ext cx="1216375" cy="171960"/>
          </a:xfrm>
          <a:prstGeom prst="rect">
            <a:avLst/>
          </a:prstGeom>
          <a:noFill/>
          <a:ln>
            <a:noFill/>
          </a:ln>
        </p:spPr>
        <p:txBody>
          <a:bodyPr vert="horz" wrap="none" lIns="0" tIns="0" rIns="0" bIns="0" numCol="1" rtlCol="0" anchor="t" anchorCtr="0" compatLnSpc="1">
            <a:prstTxWarp prst="textNoShape">
              <a:avLst/>
            </a:prstTxWarp>
            <a:noAutofit/>
          </a:bodyPr>
          <a:lstStyle/>
          <a:p>
            <a:pPr algn="l">
              <a:spcAft>
                <a:spcPts val="800"/>
              </a:spcAft>
            </a:pPr>
            <a:r>
              <a:rPr lang="de-DE" sz="1200" noProof="1">
                <a:solidFill>
                  <a:schemeClr val="bg1">
                    <a:lumMod val="50000"/>
                  </a:schemeClr>
                </a:solidFill>
              </a:rPr>
              <a:t>WIR ausgeben</a:t>
            </a:r>
          </a:p>
        </p:txBody>
      </p:sp>
      <p:sp>
        <p:nvSpPr>
          <p:cNvPr id="40" name="Textfeld 39">
            <a:extLst>
              <a:ext uri="{FF2B5EF4-FFF2-40B4-BE49-F238E27FC236}">
                <a16:creationId xmlns:a16="http://schemas.microsoft.com/office/drawing/2014/main" id="{602E8E79-34A3-414F-B0A1-31B62E8A92FD}"/>
              </a:ext>
            </a:extLst>
          </p:cNvPr>
          <p:cNvSpPr txBox="1"/>
          <p:nvPr/>
        </p:nvSpPr>
        <p:spPr bwMode="auto">
          <a:xfrm>
            <a:off x="6244960" y="1974870"/>
            <a:ext cx="1216375" cy="171960"/>
          </a:xfrm>
          <a:prstGeom prst="rect">
            <a:avLst/>
          </a:prstGeom>
          <a:noFill/>
          <a:ln>
            <a:noFill/>
          </a:ln>
        </p:spPr>
        <p:txBody>
          <a:bodyPr vert="horz" wrap="none" lIns="0" tIns="0" rIns="0" bIns="0" numCol="1" rtlCol="0" anchor="t" anchorCtr="0" compatLnSpc="1">
            <a:prstTxWarp prst="textNoShape">
              <a:avLst/>
            </a:prstTxWarp>
            <a:noAutofit/>
          </a:bodyPr>
          <a:lstStyle/>
          <a:p>
            <a:pPr algn="l">
              <a:spcAft>
                <a:spcPts val="800"/>
              </a:spcAft>
            </a:pPr>
            <a:r>
              <a:rPr lang="de-DE" sz="1200" noProof="1">
                <a:solidFill>
                  <a:schemeClr val="bg1">
                    <a:lumMod val="50000"/>
                  </a:schemeClr>
                </a:solidFill>
              </a:rPr>
              <a:t>WIR ausgeben</a:t>
            </a:r>
          </a:p>
        </p:txBody>
      </p:sp>
      <p:sp>
        <p:nvSpPr>
          <p:cNvPr id="48" name="Textfeld 47">
            <a:extLst>
              <a:ext uri="{FF2B5EF4-FFF2-40B4-BE49-F238E27FC236}">
                <a16:creationId xmlns:a16="http://schemas.microsoft.com/office/drawing/2014/main" id="{05AA311C-D4BB-430A-92E1-B8C5E5B0101C}"/>
              </a:ext>
            </a:extLst>
          </p:cNvPr>
          <p:cNvSpPr txBox="1"/>
          <p:nvPr/>
        </p:nvSpPr>
        <p:spPr bwMode="auto">
          <a:xfrm>
            <a:off x="3359696" y="1963344"/>
            <a:ext cx="1216375" cy="171960"/>
          </a:xfrm>
          <a:prstGeom prst="rect">
            <a:avLst/>
          </a:prstGeom>
          <a:noFill/>
          <a:ln>
            <a:noFill/>
          </a:ln>
        </p:spPr>
        <p:txBody>
          <a:bodyPr vert="horz" wrap="none" lIns="0" tIns="0" rIns="0" bIns="0" numCol="1" rtlCol="0" anchor="t" anchorCtr="0" compatLnSpc="1">
            <a:prstTxWarp prst="textNoShape">
              <a:avLst/>
            </a:prstTxWarp>
            <a:noAutofit/>
          </a:bodyPr>
          <a:lstStyle/>
          <a:p>
            <a:pPr algn="l">
              <a:spcAft>
                <a:spcPts val="800"/>
              </a:spcAft>
            </a:pPr>
            <a:r>
              <a:rPr lang="de-DE" sz="1200" noProof="1">
                <a:solidFill>
                  <a:srgbClr val="92D050"/>
                </a:solidFill>
              </a:rPr>
              <a:t>WIR finanziert</a:t>
            </a:r>
          </a:p>
        </p:txBody>
      </p:sp>
      <p:sp>
        <p:nvSpPr>
          <p:cNvPr id="52" name="Textfeld 51">
            <a:extLst>
              <a:ext uri="{FF2B5EF4-FFF2-40B4-BE49-F238E27FC236}">
                <a16:creationId xmlns:a16="http://schemas.microsoft.com/office/drawing/2014/main" id="{F2786064-EAA2-47AB-A899-39348B0A1BFD}"/>
              </a:ext>
            </a:extLst>
          </p:cNvPr>
          <p:cNvSpPr txBox="1"/>
          <p:nvPr/>
        </p:nvSpPr>
        <p:spPr bwMode="auto">
          <a:xfrm>
            <a:off x="9130224" y="1988840"/>
            <a:ext cx="1216375" cy="171960"/>
          </a:xfrm>
          <a:prstGeom prst="rect">
            <a:avLst/>
          </a:prstGeom>
          <a:noFill/>
          <a:ln>
            <a:noFill/>
          </a:ln>
        </p:spPr>
        <p:txBody>
          <a:bodyPr vert="horz" wrap="none" lIns="0" tIns="0" rIns="0" bIns="0" numCol="1" rtlCol="0" anchor="t" anchorCtr="0" compatLnSpc="1">
            <a:prstTxWarp prst="textNoShape">
              <a:avLst/>
            </a:prstTxWarp>
            <a:noAutofit/>
          </a:bodyPr>
          <a:lstStyle/>
          <a:p>
            <a:pPr algn="l">
              <a:spcAft>
                <a:spcPts val="800"/>
              </a:spcAft>
            </a:pPr>
            <a:r>
              <a:rPr lang="de-DE" sz="1200" noProof="1">
                <a:solidFill>
                  <a:srgbClr val="28828B"/>
                </a:solidFill>
              </a:rPr>
              <a:t>WIR einnehmen</a:t>
            </a:r>
          </a:p>
        </p:txBody>
      </p:sp>
      <p:grpSp>
        <p:nvGrpSpPr>
          <p:cNvPr id="57" name="Google Shape;332;p14">
            <a:extLst>
              <a:ext uri="{FF2B5EF4-FFF2-40B4-BE49-F238E27FC236}">
                <a16:creationId xmlns:a16="http://schemas.microsoft.com/office/drawing/2014/main" id="{3EF24CBC-4A5E-4588-A261-4ACFE3FB4376}"/>
              </a:ext>
            </a:extLst>
          </p:cNvPr>
          <p:cNvGrpSpPr/>
          <p:nvPr/>
        </p:nvGrpSpPr>
        <p:grpSpPr>
          <a:xfrm>
            <a:off x="6312025" y="2276873"/>
            <a:ext cx="410025" cy="416366"/>
            <a:chOff x="5276661" y="5665807"/>
            <a:chExt cx="307947" cy="312709"/>
          </a:xfrm>
          <a:solidFill>
            <a:schemeClr val="bg1">
              <a:lumMod val="50000"/>
            </a:schemeClr>
          </a:solidFill>
        </p:grpSpPr>
        <p:sp>
          <p:nvSpPr>
            <p:cNvPr id="58" name="Google Shape;333;p14">
              <a:extLst>
                <a:ext uri="{FF2B5EF4-FFF2-40B4-BE49-F238E27FC236}">
                  <a16:creationId xmlns:a16="http://schemas.microsoft.com/office/drawing/2014/main" id="{417A6078-792B-44A0-9ECF-2EF42F7D713A}"/>
                </a:ext>
              </a:extLst>
            </p:cNvPr>
            <p:cNvSpPr/>
            <p:nvPr/>
          </p:nvSpPr>
          <p:spPr>
            <a:xfrm>
              <a:off x="5276661" y="5665807"/>
              <a:ext cx="269851" cy="269851"/>
            </a:xfrm>
            <a:custGeom>
              <a:avLst/>
              <a:gdLst/>
              <a:ahLst/>
              <a:cxnLst/>
              <a:rect l="l" t="t" r="r" b="b"/>
              <a:pathLst>
                <a:path w="269850" h="269850" extrusionOk="0">
                  <a:moveTo>
                    <a:pt x="132280" y="257152"/>
                  </a:moveTo>
                  <a:lnTo>
                    <a:pt x="121168" y="257152"/>
                  </a:lnTo>
                  <a:lnTo>
                    <a:pt x="121168" y="239162"/>
                  </a:lnTo>
                  <a:cubicBezTo>
                    <a:pt x="121168" y="238104"/>
                    <a:pt x="120639" y="237045"/>
                    <a:pt x="120110" y="235987"/>
                  </a:cubicBezTo>
                  <a:cubicBezTo>
                    <a:pt x="120110" y="232812"/>
                    <a:pt x="117993" y="230167"/>
                    <a:pt x="114819" y="229108"/>
                  </a:cubicBezTo>
                  <a:cubicBezTo>
                    <a:pt x="102120" y="226463"/>
                    <a:pt x="89950" y="221700"/>
                    <a:pt x="79368" y="214293"/>
                  </a:cubicBezTo>
                  <a:cubicBezTo>
                    <a:pt x="76722" y="212706"/>
                    <a:pt x="73547" y="212706"/>
                    <a:pt x="70902" y="214822"/>
                  </a:cubicBezTo>
                  <a:lnTo>
                    <a:pt x="56086" y="229637"/>
                  </a:lnTo>
                  <a:lnTo>
                    <a:pt x="38097" y="211648"/>
                  </a:lnTo>
                  <a:lnTo>
                    <a:pt x="52912" y="196832"/>
                  </a:lnTo>
                  <a:cubicBezTo>
                    <a:pt x="55028" y="194715"/>
                    <a:pt x="55557" y="191012"/>
                    <a:pt x="53441" y="188366"/>
                  </a:cubicBezTo>
                  <a:cubicBezTo>
                    <a:pt x="46033" y="177255"/>
                    <a:pt x="40742" y="165085"/>
                    <a:pt x="38626" y="152386"/>
                  </a:cubicBezTo>
                  <a:cubicBezTo>
                    <a:pt x="38097" y="149211"/>
                    <a:pt x="35451" y="147095"/>
                    <a:pt x="32276" y="147095"/>
                  </a:cubicBezTo>
                  <a:lnTo>
                    <a:pt x="11111" y="147095"/>
                  </a:lnTo>
                  <a:lnTo>
                    <a:pt x="11111" y="121168"/>
                  </a:lnTo>
                  <a:lnTo>
                    <a:pt x="32276" y="121168"/>
                  </a:lnTo>
                  <a:cubicBezTo>
                    <a:pt x="35451" y="121168"/>
                    <a:pt x="38097" y="119052"/>
                    <a:pt x="38626" y="115877"/>
                  </a:cubicBezTo>
                  <a:cubicBezTo>
                    <a:pt x="41271" y="102649"/>
                    <a:pt x="46033" y="90479"/>
                    <a:pt x="53441" y="79897"/>
                  </a:cubicBezTo>
                  <a:cubicBezTo>
                    <a:pt x="55028" y="77251"/>
                    <a:pt x="55028" y="74077"/>
                    <a:pt x="52912" y="71431"/>
                  </a:cubicBezTo>
                  <a:lnTo>
                    <a:pt x="38097" y="56615"/>
                  </a:lnTo>
                  <a:lnTo>
                    <a:pt x="56086" y="38625"/>
                  </a:lnTo>
                  <a:lnTo>
                    <a:pt x="70902" y="53441"/>
                  </a:lnTo>
                  <a:cubicBezTo>
                    <a:pt x="73018" y="55557"/>
                    <a:pt x="76722" y="56086"/>
                    <a:pt x="79368" y="53970"/>
                  </a:cubicBezTo>
                  <a:cubicBezTo>
                    <a:pt x="90479" y="46562"/>
                    <a:pt x="102649" y="41271"/>
                    <a:pt x="115877" y="39154"/>
                  </a:cubicBezTo>
                  <a:cubicBezTo>
                    <a:pt x="119052" y="38625"/>
                    <a:pt x="121168" y="35980"/>
                    <a:pt x="121168" y="32805"/>
                  </a:cubicBezTo>
                  <a:lnTo>
                    <a:pt x="121168" y="11640"/>
                  </a:lnTo>
                  <a:lnTo>
                    <a:pt x="147095" y="11640"/>
                  </a:lnTo>
                  <a:lnTo>
                    <a:pt x="147095" y="32805"/>
                  </a:lnTo>
                  <a:cubicBezTo>
                    <a:pt x="147095" y="35980"/>
                    <a:pt x="149212" y="38625"/>
                    <a:pt x="152386" y="39154"/>
                  </a:cubicBezTo>
                  <a:cubicBezTo>
                    <a:pt x="165614" y="41800"/>
                    <a:pt x="177784" y="46562"/>
                    <a:pt x="188896" y="53970"/>
                  </a:cubicBezTo>
                  <a:cubicBezTo>
                    <a:pt x="191541" y="55557"/>
                    <a:pt x="194716" y="55557"/>
                    <a:pt x="197361" y="53441"/>
                  </a:cubicBezTo>
                  <a:lnTo>
                    <a:pt x="212177" y="38625"/>
                  </a:lnTo>
                  <a:lnTo>
                    <a:pt x="230166" y="56615"/>
                  </a:lnTo>
                  <a:lnTo>
                    <a:pt x="215352" y="71431"/>
                  </a:lnTo>
                  <a:cubicBezTo>
                    <a:pt x="213235" y="73547"/>
                    <a:pt x="212706" y="77251"/>
                    <a:pt x="214823" y="79897"/>
                  </a:cubicBezTo>
                  <a:cubicBezTo>
                    <a:pt x="222230" y="90479"/>
                    <a:pt x="226992" y="102649"/>
                    <a:pt x="229637" y="115348"/>
                  </a:cubicBezTo>
                  <a:cubicBezTo>
                    <a:pt x="230166" y="118522"/>
                    <a:pt x="233342" y="120639"/>
                    <a:pt x="236516" y="120639"/>
                  </a:cubicBezTo>
                  <a:cubicBezTo>
                    <a:pt x="237574" y="121168"/>
                    <a:pt x="238633" y="121697"/>
                    <a:pt x="239691" y="121697"/>
                  </a:cubicBezTo>
                  <a:lnTo>
                    <a:pt x="257681" y="121697"/>
                  </a:lnTo>
                  <a:lnTo>
                    <a:pt x="257681" y="132809"/>
                  </a:lnTo>
                  <a:cubicBezTo>
                    <a:pt x="257681" y="136512"/>
                    <a:pt x="260327" y="139158"/>
                    <a:pt x="264030" y="139158"/>
                  </a:cubicBezTo>
                  <a:cubicBezTo>
                    <a:pt x="267734" y="139158"/>
                    <a:pt x="270380" y="136512"/>
                    <a:pt x="270380" y="132809"/>
                  </a:cubicBezTo>
                  <a:lnTo>
                    <a:pt x="270380" y="115348"/>
                  </a:lnTo>
                  <a:cubicBezTo>
                    <a:pt x="270380" y="111644"/>
                    <a:pt x="267734" y="108998"/>
                    <a:pt x="264030" y="108998"/>
                  </a:cubicBezTo>
                  <a:lnTo>
                    <a:pt x="241278" y="108998"/>
                  </a:lnTo>
                  <a:cubicBezTo>
                    <a:pt x="238633" y="97887"/>
                    <a:pt x="234400" y="87305"/>
                    <a:pt x="228579" y="77780"/>
                  </a:cubicBezTo>
                  <a:lnTo>
                    <a:pt x="244453" y="61907"/>
                  </a:lnTo>
                  <a:cubicBezTo>
                    <a:pt x="247099" y="59261"/>
                    <a:pt x="247099" y="55028"/>
                    <a:pt x="244453" y="52912"/>
                  </a:cubicBezTo>
                  <a:lnTo>
                    <a:pt x="216938" y="25397"/>
                  </a:lnTo>
                  <a:cubicBezTo>
                    <a:pt x="214293" y="22752"/>
                    <a:pt x="210060" y="22752"/>
                    <a:pt x="207944" y="25397"/>
                  </a:cubicBezTo>
                  <a:lnTo>
                    <a:pt x="192070" y="41271"/>
                  </a:lnTo>
                  <a:cubicBezTo>
                    <a:pt x="182546" y="35451"/>
                    <a:pt x="171963" y="31218"/>
                    <a:pt x="160852" y="28572"/>
                  </a:cubicBezTo>
                  <a:lnTo>
                    <a:pt x="160852" y="6349"/>
                  </a:lnTo>
                  <a:cubicBezTo>
                    <a:pt x="160852" y="2646"/>
                    <a:pt x="158206" y="0"/>
                    <a:pt x="154503" y="0"/>
                  </a:cubicBezTo>
                  <a:lnTo>
                    <a:pt x="115877" y="0"/>
                  </a:lnTo>
                  <a:cubicBezTo>
                    <a:pt x="112173" y="0"/>
                    <a:pt x="109528" y="2646"/>
                    <a:pt x="109528" y="6349"/>
                  </a:cubicBezTo>
                  <a:lnTo>
                    <a:pt x="109528" y="28572"/>
                  </a:lnTo>
                  <a:cubicBezTo>
                    <a:pt x="98416" y="31218"/>
                    <a:pt x="87834" y="35451"/>
                    <a:pt x="78310" y="41271"/>
                  </a:cubicBezTo>
                  <a:lnTo>
                    <a:pt x="62436" y="25397"/>
                  </a:lnTo>
                  <a:cubicBezTo>
                    <a:pt x="61378" y="24339"/>
                    <a:pt x="59790" y="23281"/>
                    <a:pt x="57674" y="23281"/>
                  </a:cubicBezTo>
                  <a:cubicBezTo>
                    <a:pt x="56086" y="23281"/>
                    <a:pt x="54499" y="23810"/>
                    <a:pt x="52912" y="25397"/>
                  </a:cubicBezTo>
                  <a:lnTo>
                    <a:pt x="25398" y="52912"/>
                  </a:lnTo>
                  <a:cubicBezTo>
                    <a:pt x="24339" y="53970"/>
                    <a:pt x="23281" y="55557"/>
                    <a:pt x="23281" y="57673"/>
                  </a:cubicBezTo>
                  <a:cubicBezTo>
                    <a:pt x="23281" y="59790"/>
                    <a:pt x="23810" y="60849"/>
                    <a:pt x="25398" y="62436"/>
                  </a:cubicBezTo>
                  <a:lnTo>
                    <a:pt x="41271" y="78309"/>
                  </a:lnTo>
                  <a:cubicBezTo>
                    <a:pt x="35451" y="87834"/>
                    <a:pt x="31218" y="98416"/>
                    <a:pt x="28572" y="109527"/>
                  </a:cubicBezTo>
                  <a:lnTo>
                    <a:pt x="6349" y="109527"/>
                  </a:lnTo>
                  <a:cubicBezTo>
                    <a:pt x="2646" y="109527"/>
                    <a:pt x="0" y="112173"/>
                    <a:pt x="0" y="115877"/>
                  </a:cubicBezTo>
                  <a:lnTo>
                    <a:pt x="0" y="154503"/>
                  </a:lnTo>
                  <a:cubicBezTo>
                    <a:pt x="0" y="158206"/>
                    <a:pt x="2646" y="160852"/>
                    <a:pt x="6349" y="160852"/>
                  </a:cubicBezTo>
                  <a:lnTo>
                    <a:pt x="28572" y="160852"/>
                  </a:lnTo>
                  <a:cubicBezTo>
                    <a:pt x="31218" y="171964"/>
                    <a:pt x="35451" y="182546"/>
                    <a:pt x="41271" y="192070"/>
                  </a:cubicBezTo>
                  <a:lnTo>
                    <a:pt x="25398" y="207943"/>
                  </a:lnTo>
                  <a:cubicBezTo>
                    <a:pt x="22752" y="210589"/>
                    <a:pt x="22752" y="214822"/>
                    <a:pt x="25398" y="216939"/>
                  </a:cubicBezTo>
                  <a:lnTo>
                    <a:pt x="52912" y="244453"/>
                  </a:lnTo>
                  <a:cubicBezTo>
                    <a:pt x="53970" y="245511"/>
                    <a:pt x="56086" y="246569"/>
                    <a:pt x="57674" y="246569"/>
                  </a:cubicBezTo>
                  <a:cubicBezTo>
                    <a:pt x="59261" y="246569"/>
                    <a:pt x="60849" y="246040"/>
                    <a:pt x="62436" y="244453"/>
                  </a:cubicBezTo>
                  <a:lnTo>
                    <a:pt x="78310" y="228579"/>
                  </a:lnTo>
                  <a:cubicBezTo>
                    <a:pt x="87834" y="234399"/>
                    <a:pt x="98416" y="238633"/>
                    <a:pt x="109528" y="241278"/>
                  </a:cubicBezTo>
                  <a:lnTo>
                    <a:pt x="109528" y="264030"/>
                  </a:lnTo>
                  <a:cubicBezTo>
                    <a:pt x="109528" y="267734"/>
                    <a:pt x="112173" y="270380"/>
                    <a:pt x="115877" y="270380"/>
                  </a:cubicBezTo>
                  <a:lnTo>
                    <a:pt x="133338" y="270380"/>
                  </a:lnTo>
                  <a:cubicBezTo>
                    <a:pt x="137042" y="270380"/>
                    <a:pt x="139687" y="267734"/>
                    <a:pt x="139687" y="264030"/>
                  </a:cubicBezTo>
                  <a:cubicBezTo>
                    <a:pt x="139687" y="260326"/>
                    <a:pt x="135984" y="257152"/>
                    <a:pt x="132280" y="257152"/>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de-DE" sz="800" noProof="1">
                <a:solidFill>
                  <a:schemeClr val="dk1"/>
                </a:solidFill>
                <a:latin typeface="Calibri"/>
                <a:ea typeface="Calibri"/>
                <a:cs typeface="Calibri"/>
                <a:sym typeface="Calibri"/>
              </a:endParaRPr>
            </a:p>
          </p:txBody>
        </p:sp>
        <p:sp>
          <p:nvSpPr>
            <p:cNvPr id="59" name="Google Shape;334;p14">
              <a:extLst>
                <a:ext uri="{FF2B5EF4-FFF2-40B4-BE49-F238E27FC236}">
                  <a16:creationId xmlns:a16="http://schemas.microsoft.com/office/drawing/2014/main" id="{82A99879-86E4-44D6-876E-965824AB4DA8}"/>
                </a:ext>
              </a:extLst>
            </p:cNvPr>
            <p:cNvSpPr/>
            <p:nvPr/>
          </p:nvSpPr>
          <p:spPr>
            <a:xfrm>
              <a:off x="5339626" y="5729830"/>
              <a:ext cx="137571" cy="137571"/>
            </a:xfrm>
            <a:custGeom>
              <a:avLst/>
              <a:gdLst/>
              <a:ahLst/>
              <a:cxnLst/>
              <a:rect l="l" t="t" r="r" b="b"/>
              <a:pathLst>
                <a:path w="137570" h="137570" extrusionOk="0">
                  <a:moveTo>
                    <a:pt x="70902" y="12699"/>
                  </a:moveTo>
                  <a:cubicBezTo>
                    <a:pt x="96829" y="12699"/>
                    <a:pt x="119581" y="30160"/>
                    <a:pt x="126460" y="55557"/>
                  </a:cubicBezTo>
                  <a:cubicBezTo>
                    <a:pt x="127518" y="59261"/>
                    <a:pt x="130693" y="60849"/>
                    <a:pt x="134396" y="60320"/>
                  </a:cubicBezTo>
                  <a:cubicBezTo>
                    <a:pt x="137571" y="59261"/>
                    <a:pt x="139688" y="55557"/>
                    <a:pt x="139159" y="52383"/>
                  </a:cubicBezTo>
                  <a:cubicBezTo>
                    <a:pt x="130693" y="21694"/>
                    <a:pt x="102649" y="0"/>
                    <a:pt x="70902" y="0"/>
                  </a:cubicBezTo>
                  <a:cubicBezTo>
                    <a:pt x="31747" y="0"/>
                    <a:pt x="0" y="31747"/>
                    <a:pt x="0" y="70902"/>
                  </a:cubicBezTo>
                  <a:cubicBezTo>
                    <a:pt x="0" y="102649"/>
                    <a:pt x="21694" y="130692"/>
                    <a:pt x="52383" y="139158"/>
                  </a:cubicBezTo>
                  <a:cubicBezTo>
                    <a:pt x="52912" y="139158"/>
                    <a:pt x="53441" y="139158"/>
                    <a:pt x="53970" y="139158"/>
                  </a:cubicBezTo>
                  <a:cubicBezTo>
                    <a:pt x="56616" y="139158"/>
                    <a:pt x="59261" y="137042"/>
                    <a:pt x="60320" y="134396"/>
                  </a:cubicBezTo>
                  <a:cubicBezTo>
                    <a:pt x="61378" y="130692"/>
                    <a:pt x="59261" y="127518"/>
                    <a:pt x="55557" y="126460"/>
                  </a:cubicBezTo>
                  <a:cubicBezTo>
                    <a:pt x="30160" y="119581"/>
                    <a:pt x="12699" y="96828"/>
                    <a:pt x="12699" y="70902"/>
                  </a:cubicBezTo>
                  <a:cubicBezTo>
                    <a:pt x="13228" y="38625"/>
                    <a:pt x="39155" y="12699"/>
                    <a:pt x="70902" y="12699"/>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de-DE" sz="800" noProof="1">
                <a:solidFill>
                  <a:schemeClr val="dk1"/>
                </a:solidFill>
                <a:latin typeface="Calibri"/>
                <a:ea typeface="Calibri"/>
                <a:cs typeface="Calibri"/>
                <a:sym typeface="Calibri"/>
              </a:endParaRPr>
            </a:p>
          </p:txBody>
        </p:sp>
        <p:sp>
          <p:nvSpPr>
            <p:cNvPr id="60" name="Google Shape;335;p14">
              <a:extLst>
                <a:ext uri="{FF2B5EF4-FFF2-40B4-BE49-F238E27FC236}">
                  <a16:creationId xmlns:a16="http://schemas.microsoft.com/office/drawing/2014/main" id="{689C5C33-C39D-42A3-B634-8F3A19DC2CB2}"/>
                </a:ext>
              </a:extLst>
            </p:cNvPr>
            <p:cNvSpPr/>
            <p:nvPr/>
          </p:nvSpPr>
          <p:spPr>
            <a:xfrm>
              <a:off x="5446508" y="5836183"/>
              <a:ext cx="95241" cy="95241"/>
            </a:xfrm>
            <a:custGeom>
              <a:avLst/>
              <a:gdLst/>
              <a:ahLst/>
              <a:cxnLst/>
              <a:rect l="l" t="t" r="r" b="b"/>
              <a:pathLst>
                <a:path w="95241" h="95241" extrusionOk="0">
                  <a:moveTo>
                    <a:pt x="49737" y="0"/>
                  </a:moveTo>
                  <a:cubicBezTo>
                    <a:pt x="22223" y="0"/>
                    <a:pt x="0" y="22223"/>
                    <a:pt x="0" y="49737"/>
                  </a:cubicBezTo>
                  <a:cubicBezTo>
                    <a:pt x="0" y="77251"/>
                    <a:pt x="22223" y="99475"/>
                    <a:pt x="49737" y="99475"/>
                  </a:cubicBezTo>
                  <a:cubicBezTo>
                    <a:pt x="77251" y="99475"/>
                    <a:pt x="99474" y="77251"/>
                    <a:pt x="99474" y="49737"/>
                  </a:cubicBezTo>
                  <a:cubicBezTo>
                    <a:pt x="99474" y="22223"/>
                    <a:pt x="77251" y="0"/>
                    <a:pt x="49737" y="0"/>
                  </a:cubicBezTo>
                  <a:close/>
                  <a:moveTo>
                    <a:pt x="49737" y="86776"/>
                  </a:moveTo>
                  <a:cubicBezTo>
                    <a:pt x="29631" y="86776"/>
                    <a:pt x="12698" y="70373"/>
                    <a:pt x="12698" y="49737"/>
                  </a:cubicBezTo>
                  <a:cubicBezTo>
                    <a:pt x="12698" y="29631"/>
                    <a:pt x="29102" y="12699"/>
                    <a:pt x="49737" y="12699"/>
                  </a:cubicBezTo>
                  <a:cubicBezTo>
                    <a:pt x="70372" y="12699"/>
                    <a:pt x="86775" y="29102"/>
                    <a:pt x="86775" y="49737"/>
                  </a:cubicBezTo>
                  <a:cubicBezTo>
                    <a:pt x="86775" y="70373"/>
                    <a:pt x="70372" y="86776"/>
                    <a:pt x="49737" y="86776"/>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de-DE" sz="800" noProof="1">
                <a:solidFill>
                  <a:schemeClr val="dk1"/>
                </a:solidFill>
                <a:latin typeface="Calibri"/>
                <a:ea typeface="Calibri"/>
                <a:cs typeface="Calibri"/>
                <a:sym typeface="Calibri"/>
              </a:endParaRPr>
            </a:p>
          </p:txBody>
        </p:sp>
        <p:sp>
          <p:nvSpPr>
            <p:cNvPr id="61" name="Google Shape;336;p14">
              <a:extLst>
                <a:ext uri="{FF2B5EF4-FFF2-40B4-BE49-F238E27FC236}">
                  <a16:creationId xmlns:a16="http://schemas.microsoft.com/office/drawing/2014/main" id="{54EB85F6-6C4F-43CB-81E3-29E5309B82BA}"/>
                </a:ext>
              </a:extLst>
            </p:cNvPr>
            <p:cNvSpPr/>
            <p:nvPr/>
          </p:nvSpPr>
          <p:spPr>
            <a:xfrm>
              <a:off x="5404708" y="5793324"/>
              <a:ext cx="179900" cy="185192"/>
            </a:xfrm>
            <a:custGeom>
              <a:avLst/>
              <a:gdLst/>
              <a:ahLst/>
              <a:cxnLst/>
              <a:rect l="l" t="t" r="r" b="b"/>
              <a:pathLst>
                <a:path w="179900" h="185191" extrusionOk="0">
                  <a:moveTo>
                    <a:pt x="178313" y="73548"/>
                  </a:moveTo>
                  <a:lnTo>
                    <a:pt x="165085" y="73548"/>
                  </a:lnTo>
                  <a:cubicBezTo>
                    <a:pt x="163498" y="67198"/>
                    <a:pt x="160852" y="60849"/>
                    <a:pt x="157677" y="55029"/>
                  </a:cubicBezTo>
                  <a:lnTo>
                    <a:pt x="167201" y="45504"/>
                  </a:lnTo>
                  <a:cubicBezTo>
                    <a:pt x="169847" y="42859"/>
                    <a:pt x="169847" y="38625"/>
                    <a:pt x="167201" y="36509"/>
                  </a:cubicBezTo>
                  <a:lnTo>
                    <a:pt x="148682" y="17990"/>
                  </a:lnTo>
                  <a:cubicBezTo>
                    <a:pt x="146037" y="15345"/>
                    <a:pt x="141804" y="15345"/>
                    <a:pt x="139688" y="17990"/>
                  </a:cubicBezTo>
                  <a:lnTo>
                    <a:pt x="130163" y="27514"/>
                  </a:lnTo>
                  <a:cubicBezTo>
                    <a:pt x="124343" y="24339"/>
                    <a:pt x="117993" y="21694"/>
                    <a:pt x="111644" y="19577"/>
                  </a:cubicBezTo>
                  <a:lnTo>
                    <a:pt x="111644" y="6349"/>
                  </a:lnTo>
                  <a:cubicBezTo>
                    <a:pt x="111644" y="2646"/>
                    <a:pt x="108998" y="0"/>
                    <a:pt x="105295" y="0"/>
                  </a:cubicBezTo>
                  <a:lnTo>
                    <a:pt x="79368" y="0"/>
                  </a:lnTo>
                  <a:cubicBezTo>
                    <a:pt x="75664" y="0"/>
                    <a:pt x="73018" y="2646"/>
                    <a:pt x="73018" y="6349"/>
                  </a:cubicBezTo>
                  <a:lnTo>
                    <a:pt x="73018" y="19577"/>
                  </a:lnTo>
                  <a:cubicBezTo>
                    <a:pt x="66669" y="21165"/>
                    <a:pt x="60320" y="23810"/>
                    <a:pt x="54499" y="27514"/>
                  </a:cubicBezTo>
                  <a:lnTo>
                    <a:pt x="44975" y="17990"/>
                  </a:lnTo>
                  <a:cubicBezTo>
                    <a:pt x="42330" y="15345"/>
                    <a:pt x="38096" y="15345"/>
                    <a:pt x="35980" y="17990"/>
                  </a:cubicBezTo>
                  <a:lnTo>
                    <a:pt x="17461" y="36509"/>
                  </a:lnTo>
                  <a:cubicBezTo>
                    <a:pt x="14815" y="39155"/>
                    <a:pt x="14815" y="43388"/>
                    <a:pt x="17461" y="45504"/>
                  </a:cubicBezTo>
                  <a:lnTo>
                    <a:pt x="26985" y="55029"/>
                  </a:lnTo>
                  <a:cubicBezTo>
                    <a:pt x="23810" y="60849"/>
                    <a:pt x="21165" y="67198"/>
                    <a:pt x="19577" y="73548"/>
                  </a:cubicBezTo>
                  <a:lnTo>
                    <a:pt x="6349" y="73548"/>
                  </a:lnTo>
                  <a:cubicBezTo>
                    <a:pt x="2646" y="73548"/>
                    <a:pt x="0" y="76193"/>
                    <a:pt x="0" y="79897"/>
                  </a:cubicBezTo>
                  <a:lnTo>
                    <a:pt x="0" y="105824"/>
                  </a:lnTo>
                  <a:cubicBezTo>
                    <a:pt x="0" y="109527"/>
                    <a:pt x="2646" y="112173"/>
                    <a:pt x="6349" y="112173"/>
                  </a:cubicBezTo>
                  <a:lnTo>
                    <a:pt x="19577" y="112173"/>
                  </a:lnTo>
                  <a:cubicBezTo>
                    <a:pt x="21165" y="118523"/>
                    <a:pt x="23810" y="124872"/>
                    <a:pt x="26985" y="130692"/>
                  </a:cubicBezTo>
                  <a:lnTo>
                    <a:pt x="17461" y="140217"/>
                  </a:lnTo>
                  <a:cubicBezTo>
                    <a:pt x="16403" y="141275"/>
                    <a:pt x="15345" y="142862"/>
                    <a:pt x="15345" y="144979"/>
                  </a:cubicBezTo>
                  <a:cubicBezTo>
                    <a:pt x="15345" y="146566"/>
                    <a:pt x="15874" y="148153"/>
                    <a:pt x="17461" y="149740"/>
                  </a:cubicBezTo>
                  <a:lnTo>
                    <a:pt x="35980" y="168259"/>
                  </a:lnTo>
                  <a:cubicBezTo>
                    <a:pt x="38625" y="170905"/>
                    <a:pt x="42859" y="170905"/>
                    <a:pt x="44975" y="168259"/>
                  </a:cubicBezTo>
                  <a:lnTo>
                    <a:pt x="54499" y="158736"/>
                  </a:lnTo>
                  <a:cubicBezTo>
                    <a:pt x="60320" y="161910"/>
                    <a:pt x="66669" y="164556"/>
                    <a:pt x="73018" y="166144"/>
                  </a:cubicBezTo>
                  <a:lnTo>
                    <a:pt x="73018" y="179371"/>
                  </a:lnTo>
                  <a:cubicBezTo>
                    <a:pt x="73018" y="183075"/>
                    <a:pt x="75664" y="185721"/>
                    <a:pt x="79368" y="185721"/>
                  </a:cubicBezTo>
                  <a:lnTo>
                    <a:pt x="105295" y="185721"/>
                  </a:lnTo>
                  <a:cubicBezTo>
                    <a:pt x="108998" y="185721"/>
                    <a:pt x="111644" y="183075"/>
                    <a:pt x="111644" y="179371"/>
                  </a:cubicBezTo>
                  <a:lnTo>
                    <a:pt x="111644" y="166144"/>
                  </a:lnTo>
                  <a:cubicBezTo>
                    <a:pt x="117993" y="164556"/>
                    <a:pt x="124343" y="161910"/>
                    <a:pt x="130163" y="158736"/>
                  </a:cubicBezTo>
                  <a:lnTo>
                    <a:pt x="139688" y="168259"/>
                  </a:lnTo>
                  <a:cubicBezTo>
                    <a:pt x="142333" y="170905"/>
                    <a:pt x="146566" y="170905"/>
                    <a:pt x="148682" y="168259"/>
                  </a:cubicBezTo>
                  <a:lnTo>
                    <a:pt x="167201" y="149740"/>
                  </a:lnTo>
                  <a:cubicBezTo>
                    <a:pt x="168259" y="148682"/>
                    <a:pt x="169318" y="147095"/>
                    <a:pt x="169318" y="144979"/>
                  </a:cubicBezTo>
                  <a:cubicBezTo>
                    <a:pt x="169318" y="143391"/>
                    <a:pt x="168789" y="141804"/>
                    <a:pt x="167201" y="140217"/>
                  </a:cubicBezTo>
                  <a:lnTo>
                    <a:pt x="157677" y="130692"/>
                  </a:lnTo>
                  <a:cubicBezTo>
                    <a:pt x="160852" y="124872"/>
                    <a:pt x="163498" y="118523"/>
                    <a:pt x="165085" y="112173"/>
                  </a:cubicBezTo>
                  <a:lnTo>
                    <a:pt x="178313" y="112173"/>
                  </a:lnTo>
                  <a:cubicBezTo>
                    <a:pt x="182017" y="112173"/>
                    <a:pt x="184663" y="109527"/>
                    <a:pt x="184663" y="105824"/>
                  </a:cubicBezTo>
                  <a:lnTo>
                    <a:pt x="184663" y="79897"/>
                  </a:lnTo>
                  <a:cubicBezTo>
                    <a:pt x="184663" y="76193"/>
                    <a:pt x="182017" y="73548"/>
                    <a:pt x="178313" y="73548"/>
                  </a:cubicBezTo>
                  <a:close/>
                  <a:moveTo>
                    <a:pt x="171964" y="99474"/>
                  </a:moveTo>
                  <a:lnTo>
                    <a:pt x="159794" y="99474"/>
                  </a:lnTo>
                  <a:cubicBezTo>
                    <a:pt x="156619" y="99474"/>
                    <a:pt x="153974" y="101591"/>
                    <a:pt x="153445" y="104765"/>
                  </a:cubicBezTo>
                  <a:cubicBezTo>
                    <a:pt x="151857" y="113232"/>
                    <a:pt x="148682" y="121168"/>
                    <a:pt x="143920" y="128047"/>
                  </a:cubicBezTo>
                  <a:cubicBezTo>
                    <a:pt x="142333" y="130692"/>
                    <a:pt x="142333" y="133867"/>
                    <a:pt x="144449" y="136512"/>
                  </a:cubicBezTo>
                  <a:lnTo>
                    <a:pt x="152916" y="144979"/>
                  </a:lnTo>
                  <a:lnTo>
                    <a:pt x="143920" y="153974"/>
                  </a:lnTo>
                  <a:lnTo>
                    <a:pt x="135454" y="145508"/>
                  </a:lnTo>
                  <a:cubicBezTo>
                    <a:pt x="133338" y="143391"/>
                    <a:pt x="129634" y="142862"/>
                    <a:pt x="126989" y="144979"/>
                  </a:cubicBezTo>
                  <a:cubicBezTo>
                    <a:pt x="120110" y="149740"/>
                    <a:pt x="112173" y="152916"/>
                    <a:pt x="103707" y="154503"/>
                  </a:cubicBezTo>
                  <a:cubicBezTo>
                    <a:pt x="100533" y="155031"/>
                    <a:pt x="98416" y="157677"/>
                    <a:pt x="98416" y="160852"/>
                  </a:cubicBezTo>
                  <a:lnTo>
                    <a:pt x="98416" y="173022"/>
                  </a:lnTo>
                  <a:lnTo>
                    <a:pt x="85188" y="173022"/>
                  </a:lnTo>
                  <a:lnTo>
                    <a:pt x="85188" y="160852"/>
                  </a:lnTo>
                  <a:cubicBezTo>
                    <a:pt x="85188" y="157677"/>
                    <a:pt x="83071" y="155031"/>
                    <a:pt x="79897" y="154503"/>
                  </a:cubicBezTo>
                  <a:cubicBezTo>
                    <a:pt x="71431" y="152916"/>
                    <a:pt x="63494" y="149740"/>
                    <a:pt x="56615" y="144979"/>
                  </a:cubicBezTo>
                  <a:cubicBezTo>
                    <a:pt x="53970" y="143391"/>
                    <a:pt x="50795" y="143391"/>
                    <a:pt x="48150" y="145508"/>
                  </a:cubicBezTo>
                  <a:lnTo>
                    <a:pt x="39684" y="153974"/>
                  </a:lnTo>
                  <a:lnTo>
                    <a:pt x="30689" y="144979"/>
                  </a:lnTo>
                  <a:lnTo>
                    <a:pt x="39155" y="136512"/>
                  </a:lnTo>
                  <a:cubicBezTo>
                    <a:pt x="41271" y="134396"/>
                    <a:pt x="41801" y="130692"/>
                    <a:pt x="39684" y="128047"/>
                  </a:cubicBezTo>
                  <a:cubicBezTo>
                    <a:pt x="34922" y="121168"/>
                    <a:pt x="31747" y="113232"/>
                    <a:pt x="30160" y="104765"/>
                  </a:cubicBezTo>
                  <a:cubicBezTo>
                    <a:pt x="29631" y="101591"/>
                    <a:pt x="26985" y="99474"/>
                    <a:pt x="23810" y="99474"/>
                  </a:cubicBezTo>
                  <a:lnTo>
                    <a:pt x="11640" y="99474"/>
                  </a:lnTo>
                  <a:lnTo>
                    <a:pt x="11640" y="86246"/>
                  </a:lnTo>
                  <a:lnTo>
                    <a:pt x="23810" y="86246"/>
                  </a:lnTo>
                  <a:cubicBezTo>
                    <a:pt x="26985" y="86246"/>
                    <a:pt x="29631" y="84130"/>
                    <a:pt x="30160" y="80955"/>
                  </a:cubicBezTo>
                  <a:cubicBezTo>
                    <a:pt x="31747" y="72489"/>
                    <a:pt x="34922" y="64552"/>
                    <a:pt x="39684" y="57674"/>
                  </a:cubicBezTo>
                  <a:cubicBezTo>
                    <a:pt x="41271" y="55029"/>
                    <a:pt x="41271" y="51853"/>
                    <a:pt x="39155" y="49208"/>
                  </a:cubicBezTo>
                  <a:lnTo>
                    <a:pt x="30689" y="40742"/>
                  </a:lnTo>
                  <a:lnTo>
                    <a:pt x="39684" y="31747"/>
                  </a:lnTo>
                  <a:lnTo>
                    <a:pt x="48150" y="40213"/>
                  </a:lnTo>
                  <a:cubicBezTo>
                    <a:pt x="50266" y="42330"/>
                    <a:pt x="53970" y="42859"/>
                    <a:pt x="56615" y="40742"/>
                  </a:cubicBezTo>
                  <a:cubicBezTo>
                    <a:pt x="63494" y="35980"/>
                    <a:pt x="71431" y="32805"/>
                    <a:pt x="79897" y="31218"/>
                  </a:cubicBezTo>
                  <a:cubicBezTo>
                    <a:pt x="83071" y="30689"/>
                    <a:pt x="85188" y="28043"/>
                    <a:pt x="85188" y="24868"/>
                  </a:cubicBezTo>
                  <a:lnTo>
                    <a:pt x="85188" y="12699"/>
                  </a:lnTo>
                  <a:lnTo>
                    <a:pt x="98416" y="12699"/>
                  </a:lnTo>
                  <a:lnTo>
                    <a:pt x="98416" y="24868"/>
                  </a:lnTo>
                  <a:cubicBezTo>
                    <a:pt x="98416" y="28043"/>
                    <a:pt x="100533" y="30689"/>
                    <a:pt x="103707" y="31218"/>
                  </a:cubicBezTo>
                  <a:cubicBezTo>
                    <a:pt x="112173" y="32805"/>
                    <a:pt x="120110" y="35980"/>
                    <a:pt x="126989" y="40742"/>
                  </a:cubicBezTo>
                  <a:cubicBezTo>
                    <a:pt x="129634" y="42330"/>
                    <a:pt x="132809" y="42330"/>
                    <a:pt x="135454" y="40213"/>
                  </a:cubicBezTo>
                  <a:lnTo>
                    <a:pt x="143920" y="31747"/>
                  </a:lnTo>
                  <a:lnTo>
                    <a:pt x="152916" y="40742"/>
                  </a:lnTo>
                  <a:lnTo>
                    <a:pt x="144449" y="49208"/>
                  </a:lnTo>
                  <a:cubicBezTo>
                    <a:pt x="142333" y="51324"/>
                    <a:pt x="141804" y="55029"/>
                    <a:pt x="143920" y="57674"/>
                  </a:cubicBezTo>
                  <a:cubicBezTo>
                    <a:pt x="148682" y="64552"/>
                    <a:pt x="151857" y="72489"/>
                    <a:pt x="153445" y="80955"/>
                  </a:cubicBezTo>
                  <a:cubicBezTo>
                    <a:pt x="153974" y="84130"/>
                    <a:pt x="156619" y="86246"/>
                    <a:pt x="159794" y="86246"/>
                  </a:cubicBezTo>
                  <a:lnTo>
                    <a:pt x="171964" y="86246"/>
                  </a:lnTo>
                  <a:lnTo>
                    <a:pt x="171964" y="99474"/>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de-DE" sz="800" noProof="1">
                <a:solidFill>
                  <a:schemeClr val="dk1"/>
                </a:solidFill>
                <a:latin typeface="Calibri"/>
                <a:ea typeface="Calibri"/>
                <a:cs typeface="Calibri"/>
                <a:sym typeface="Calibri"/>
              </a:endParaRPr>
            </a:p>
          </p:txBody>
        </p:sp>
      </p:grpSp>
      <p:grpSp>
        <p:nvGrpSpPr>
          <p:cNvPr id="66" name="Grupo 13">
            <a:extLst>
              <a:ext uri="{FF2B5EF4-FFF2-40B4-BE49-F238E27FC236}">
                <a16:creationId xmlns:a16="http://schemas.microsoft.com/office/drawing/2014/main" id="{02A9BE8B-A11A-4A33-906B-6C4B67EF3561}"/>
              </a:ext>
            </a:extLst>
          </p:cNvPr>
          <p:cNvGrpSpPr/>
          <p:nvPr/>
        </p:nvGrpSpPr>
        <p:grpSpPr>
          <a:xfrm>
            <a:off x="11198084" y="2340491"/>
            <a:ext cx="315677" cy="338995"/>
            <a:chOff x="9037935" y="730453"/>
            <a:chExt cx="573635" cy="534409"/>
          </a:xfrm>
          <a:solidFill>
            <a:schemeClr val="bg1"/>
          </a:solidFill>
        </p:grpSpPr>
        <p:sp>
          <p:nvSpPr>
            <p:cNvPr id="67" name="Forma libre 366">
              <a:extLst>
                <a:ext uri="{FF2B5EF4-FFF2-40B4-BE49-F238E27FC236}">
                  <a16:creationId xmlns:a16="http://schemas.microsoft.com/office/drawing/2014/main" id="{95B5C6B5-6BED-40D4-AD76-804CB54A0E6D}"/>
                </a:ext>
              </a:extLst>
            </p:cNvPr>
            <p:cNvSpPr/>
            <p:nvPr/>
          </p:nvSpPr>
          <p:spPr>
            <a:xfrm>
              <a:off x="9037935" y="1066222"/>
              <a:ext cx="135657" cy="193795"/>
            </a:xfrm>
            <a:custGeom>
              <a:avLst/>
              <a:gdLst>
                <a:gd name="connsiteX0" fmla="*/ 70373 w 74076"/>
                <a:gd name="connsiteY0" fmla="*/ 0 h 105823"/>
                <a:gd name="connsiteX1" fmla="*/ 6349 w 74076"/>
                <a:gd name="connsiteY1" fmla="*/ 0 h 105823"/>
                <a:gd name="connsiteX2" fmla="*/ 0 w 74076"/>
                <a:gd name="connsiteY2" fmla="*/ 6350 h 105823"/>
                <a:gd name="connsiteX3" fmla="*/ 0 w 74076"/>
                <a:gd name="connsiteY3" fmla="*/ 104237 h 105823"/>
                <a:gd name="connsiteX4" fmla="*/ 6349 w 74076"/>
                <a:gd name="connsiteY4" fmla="*/ 110586 h 105823"/>
                <a:gd name="connsiteX5" fmla="*/ 70373 w 74076"/>
                <a:gd name="connsiteY5" fmla="*/ 110586 h 105823"/>
                <a:gd name="connsiteX6" fmla="*/ 76722 w 74076"/>
                <a:gd name="connsiteY6" fmla="*/ 104237 h 105823"/>
                <a:gd name="connsiteX7" fmla="*/ 76722 w 74076"/>
                <a:gd name="connsiteY7" fmla="*/ 6350 h 105823"/>
                <a:gd name="connsiteX8" fmla="*/ 70373 w 74076"/>
                <a:gd name="connsiteY8" fmla="*/ 0 h 105823"/>
                <a:gd name="connsiteX9" fmla="*/ 63494 w 74076"/>
                <a:gd name="connsiteY9" fmla="*/ 97887 h 105823"/>
                <a:gd name="connsiteX10" fmla="*/ 12170 w 74076"/>
                <a:gd name="connsiteY10" fmla="*/ 97887 h 105823"/>
                <a:gd name="connsiteX11" fmla="*/ 12170 w 74076"/>
                <a:gd name="connsiteY11" fmla="*/ 12699 h 105823"/>
                <a:gd name="connsiteX12" fmla="*/ 63494 w 74076"/>
                <a:gd name="connsiteY12" fmla="*/ 12699 h 105823"/>
                <a:gd name="connsiteX13" fmla="*/ 63494 w 74076"/>
                <a:gd name="connsiteY13" fmla="*/ 97887 h 105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6" h="105823">
                  <a:moveTo>
                    <a:pt x="70373" y="0"/>
                  </a:moveTo>
                  <a:lnTo>
                    <a:pt x="6349" y="0"/>
                  </a:lnTo>
                  <a:cubicBezTo>
                    <a:pt x="2646" y="0"/>
                    <a:pt x="0" y="2646"/>
                    <a:pt x="0" y="6350"/>
                  </a:cubicBezTo>
                  <a:lnTo>
                    <a:pt x="0" y="104237"/>
                  </a:lnTo>
                  <a:cubicBezTo>
                    <a:pt x="0" y="107940"/>
                    <a:pt x="2646" y="110586"/>
                    <a:pt x="6349" y="110586"/>
                  </a:cubicBezTo>
                  <a:lnTo>
                    <a:pt x="70373" y="110586"/>
                  </a:lnTo>
                  <a:cubicBezTo>
                    <a:pt x="74077" y="110586"/>
                    <a:pt x="76722" y="107940"/>
                    <a:pt x="76722" y="104237"/>
                  </a:cubicBezTo>
                  <a:lnTo>
                    <a:pt x="76722" y="6350"/>
                  </a:lnTo>
                  <a:cubicBezTo>
                    <a:pt x="76722" y="2646"/>
                    <a:pt x="73548" y="0"/>
                    <a:pt x="70373" y="0"/>
                  </a:cubicBezTo>
                  <a:close/>
                  <a:moveTo>
                    <a:pt x="63494" y="97887"/>
                  </a:moveTo>
                  <a:lnTo>
                    <a:pt x="12170" y="97887"/>
                  </a:lnTo>
                  <a:lnTo>
                    <a:pt x="12170" y="12699"/>
                  </a:lnTo>
                  <a:lnTo>
                    <a:pt x="63494" y="12699"/>
                  </a:lnTo>
                  <a:lnTo>
                    <a:pt x="63494" y="97887"/>
                  </a:lnTo>
                  <a:close/>
                </a:path>
              </a:pathLst>
            </a:custGeom>
            <a:grpFill/>
            <a:ln w="5286" cap="flat">
              <a:noFill/>
              <a:prstDash val="solid"/>
              <a:miter/>
            </a:ln>
          </p:spPr>
          <p:txBody>
            <a:bodyPr rtlCol="0" anchor="ctr"/>
            <a:lstStyle/>
            <a:p>
              <a:endParaRPr lang="de-DE" noProof="1">
                <a:solidFill>
                  <a:schemeClr val="bg1"/>
                </a:solidFill>
              </a:endParaRPr>
            </a:p>
          </p:txBody>
        </p:sp>
        <p:sp>
          <p:nvSpPr>
            <p:cNvPr id="68" name="Forma libre 367">
              <a:extLst>
                <a:ext uri="{FF2B5EF4-FFF2-40B4-BE49-F238E27FC236}">
                  <a16:creationId xmlns:a16="http://schemas.microsoft.com/office/drawing/2014/main" id="{9661A08E-8936-4524-BA24-E733B6691657}"/>
                </a:ext>
              </a:extLst>
            </p:cNvPr>
            <p:cNvSpPr/>
            <p:nvPr/>
          </p:nvSpPr>
          <p:spPr>
            <a:xfrm>
              <a:off x="9256924" y="969324"/>
              <a:ext cx="135657" cy="290693"/>
            </a:xfrm>
            <a:custGeom>
              <a:avLst/>
              <a:gdLst>
                <a:gd name="connsiteX0" fmla="*/ 70372 w 74076"/>
                <a:gd name="connsiteY0" fmla="*/ 0 h 158735"/>
                <a:gd name="connsiteX1" fmla="*/ 6349 w 74076"/>
                <a:gd name="connsiteY1" fmla="*/ 0 h 158735"/>
                <a:gd name="connsiteX2" fmla="*/ 0 w 74076"/>
                <a:gd name="connsiteY2" fmla="*/ 6350 h 158735"/>
                <a:gd name="connsiteX3" fmla="*/ 0 w 74076"/>
                <a:gd name="connsiteY3" fmla="*/ 157149 h 158735"/>
                <a:gd name="connsiteX4" fmla="*/ 6349 w 74076"/>
                <a:gd name="connsiteY4" fmla="*/ 163498 h 158735"/>
                <a:gd name="connsiteX5" fmla="*/ 70372 w 74076"/>
                <a:gd name="connsiteY5" fmla="*/ 163498 h 158735"/>
                <a:gd name="connsiteX6" fmla="*/ 76722 w 74076"/>
                <a:gd name="connsiteY6" fmla="*/ 157149 h 158735"/>
                <a:gd name="connsiteX7" fmla="*/ 76722 w 74076"/>
                <a:gd name="connsiteY7" fmla="*/ 6350 h 158735"/>
                <a:gd name="connsiteX8" fmla="*/ 70372 w 74076"/>
                <a:gd name="connsiteY8" fmla="*/ 0 h 158735"/>
                <a:gd name="connsiteX9" fmla="*/ 64023 w 74076"/>
                <a:gd name="connsiteY9" fmla="*/ 150799 h 158735"/>
                <a:gd name="connsiteX10" fmla="*/ 12699 w 74076"/>
                <a:gd name="connsiteY10" fmla="*/ 150799 h 158735"/>
                <a:gd name="connsiteX11" fmla="*/ 12699 w 74076"/>
                <a:gd name="connsiteY11" fmla="*/ 13228 h 158735"/>
                <a:gd name="connsiteX12" fmla="*/ 64023 w 74076"/>
                <a:gd name="connsiteY12" fmla="*/ 13228 h 158735"/>
                <a:gd name="connsiteX13" fmla="*/ 64023 w 74076"/>
                <a:gd name="connsiteY13" fmla="*/ 150799 h 15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6" h="158735">
                  <a:moveTo>
                    <a:pt x="70372" y="0"/>
                  </a:moveTo>
                  <a:lnTo>
                    <a:pt x="6349" y="0"/>
                  </a:lnTo>
                  <a:cubicBezTo>
                    <a:pt x="2646" y="0"/>
                    <a:pt x="0" y="2646"/>
                    <a:pt x="0" y="6350"/>
                  </a:cubicBezTo>
                  <a:lnTo>
                    <a:pt x="0" y="157149"/>
                  </a:lnTo>
                  <a:cubicBezTo>
                    <a:pt x="0" y="160852"/>
                    <a:pt x="2646" y="163498"/>
                    <a:pt x="6349" y="163498"/>
                  </a:cubicBezTo>
                  <a:lnTo>
                    <a:pt x="70372" y="163498"/>
                  </a:lnTo>
                  <a:cubicBezTo>
                    <a:pt x="74077" y="163498"/>
                    <a:pt x="76722" y="160852"/>
                    <a:pt x="76722" y="157149"/>
                  </a:cubicBezTo>
                  <a:lnTo>
                    <a:pt x="76722" y="6350"/>
                  </a:lnTo>
                  <a:cubicBezTo>
                    <a:pt x="76722" y="3175"/>
                    <a:pt x="74077" y="0"/>
                    <a:pt x="70372" y="0"/>
                  </a:cubicBezTo>
                  <a:close/>
                  <a:moveTo>
                    <a:pt x="64023" y="150799"/>
                  </a:moveTo>
                  <a:lnTo>
                    <a:pt x="12699" y="150799"/>
                  </a:lnTo>
                  <a:lnTo>
                    <a:pt x="12699" y="13228"/>
                  </a:lnTo>
                  <a:lnTo>
                    <a:pt x="64023" y="13228"/>
                  </a:lnTo>
                  <a:lnTo>
                    <a:pt x="64023" y="150799"/>
                  </a:lnTo>
                  <a:close/>
                </a:path>
              </a:pathLst>
            </a:custGeom>
            <a:grpFill/>
            <a:ln w="5286" cap="flat">
              <a:noFill/>
              <a:prstDash val="solid"/>
              <a:miter/>
            </a:ln>
          </p:spPr>
          <p:txBody>
            <a:bodyPr rtlCol="0" anchor="ctr"/>
            <a:lstStyle/>
            <a:p>
              <a:endParaRPr lang="de-DE" noProof="1">
                <a:solidFill>
                  <a:schemeClr val="bg1"/>
                </a:solidFill>
              </a:endParaRPr>
            </a:p>
          </p:txBody>
        </p:sp>
        <p:sp>
          <p:nvSpPr>
            <p:cNvPr id="69" name="Forma libre 368">
              <a:extLst>
                <a:ext uri="{FF2B5EF4-FFF2-40B4-BE49-F238E27FC236}">
                  <a16:creationId xmlns:a16="http://schemas.microsoft.com/office/drawing/2014/main" id="{F23BFDD3-D8A7-4E79-890D-21E9DFCBB200}"/>
                </a:ext>
              </a:extLst>
            </p:cNvPr>
            <p:cNvSpPr/>
            <p:nvPr/>
          </p:nvSpPr>
          <p:spPr>
            <a:xfrm>
              <a:off x="9475913" y="886962"/>
              <a:ext cx="135657" cy="377900"/>
            </a:xfrm>
            <a:custGeom>
              <a:avLst/>
              <a:gdLst>
                <a:gd name="connsiteX0" fmla="*/ 70373 w 74076"/>
                <a:gd name="connsiteY0" fmla="*/ 0 h 206356"/>
                <a:gd name="connsiteX1" fmla="*/ 6349 w 74076"/>
                <a:gd name="connsiteY1" fmla="*/ 0 h 206356"/>
                <a:gd name="connsiteX2" fmla="*/ 0 w 74076"/>
                <a:gd name="connsiteY2" fmla="*/ 6350 h 206356"/>
                <a:gd name="connsiteX3" fmla="*/ 0 w 74076"/>
                <a:gd name="connsiteY3" fmla="*/ 202124 h 206356"/>
                <a:gd name="connsiteX4" fmla="*/ 6349 w 74076"/>
                <a:gd name="connsiteY4" fmla="*/ 208473 h 206356"/>
                <a:gd name="connsiteX5" fmla="*/ 70373 w 74076"/>
                <a:gd name="connsiteY5" fmla="*/ 208473 h 206356"/>
                <a:gd name="connsiteX6" fmla="*/ 76722 w 74076"/>
                <a:gd name="connsiteY6" fmla="*/ 202124 h 206356"/>
                <a:gd name="connsiteX7" fmla="*/ 76722 w 74076"/>
                <a:gd name="connsiteY7" fmla="*/ 6350 h 206356"/>
                <a:gd name="connsiteX8" fmla="*/ 70373 w 74076"/>
                <a:gd name="connsiteY8" fmla="*/ 0 h 206356"/>
                <a:gd name="connsiteX9" fmla="*/ 64023 w 74076"/>
                <a:gd name="connsiteY9" fmla="*/ 195774 h 206356"/>
                <a:gd name="connsiteX10" fmla="*/ 12699 w 74076"/>
                <a:gd name="connsiteY10" fmla="*/ 195774 h 206356"/>
                <a:gd name="connsiteX11" fmla="*/ 12699 w 74076"/>
                <a:gd name="connsiteY11" fmla="*/ 12699 h 206356"/>
                <a:gd name="connsiteX12" fmla="*/ 64023 w 74076"/>
                <a:gd name="connsiteY12" fmla="*/ 12699 h 206356"/>
                <a:gd name="connsiteX13" fmla="*/ 64023 w 74076"/>
                <a:gd name="connsiteY13" fmla="*/ 195774 h 20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6" h="206356">
                  <a:moveTo>
                    <a:pt x="70373" y="0"/>
                  </a:moveTo>
                  <a:lnTo>
                    <a:pt x="6349" y="0"/>
                  </a:lnTo>
                  <a:cubicBezTo>
                    <a:pt x="2646" y="0"/>
                    <a:pt x="0" y="2646"/>
                    <a:pt x="0" y="6350"/>
                  </a:cubicBezTo>
                  <a:lnTo>
                    <a:pt x="0" y="202124"/>
                  </a:lnTo>
                  <a:cubicBezTo>
                    <a:pt x="0" y="205827"/>
                    <a:pt x="2646" y="208473"/>
                    <a:pt x="6349" y="208473"/>
                  </a:cubicBezTo>
                  <a:lnTo>
                    <a:pt x="70373" y="208473"/>
                  </a:lnTo>
                  <a:cubicBezTo>
                    <a:pt x="74077" y="208473"/>
                    <a:pt x="76722" y="205827"/>
                    <a:pt x="76722" y="202124"/>
                  </a:cubicBezTo>
                  <a:lnTo>
                    <a:pt x="76722" y="6350"/>
                  </a:lnTo>
                  <a:cubicBezTo>
                    <a:pt x="76722" y="2646"/>
                    <a:pt x="74077" y="0"/>
                    <a:pt x="70373" y="0"/>
                  </a:cubicBezTo>
                  <a:close/>
                  <a:moveTo>
                    <a:pt x="64023" y="195774"/>
                  </a:moveTo>
                  <a:lnTo>
                    <a:pt x="12699" y="195774"/>
                  </a:lnTo>
                  <a:lnTo>
                    <a:pt x="12699" y="12699"/>
                  </a:lnTo>
                  <a:lnTo>
                    <a:pt x="64023" y="12699"/>
                  </a:lnTo>
                  <a:lnTo>
                    <a:pt x="64023" y="195774"/>
                  </a:lnTo>
                  <a:close/>
                </a:path>
              </a:pathLst>
            </a:custGeom>
            <a:grpFill/>
            <a:ln w="5286" cap="flat">
              <a:noFill/>
              <a:prstDash val="solid"/>
              <a:miter/>
            </a:ln>
          </p:spPr>
          <p:txBody>
            <a:bodyPr rtlCol="0" anchor="ctr"/>
            <a:lstStyle/>
            <a:p>
              <a:endParaRPr lang="de-DE" noProof="1">
                <a:solidFill>
                  <a:schemeClr val="bg1"/>
                </a:solidFill>
              </a:endParaRPr>
            </a:p>
          </p:txBody>
        </p:sp>
        <p:sp>
          <p:nvSpPr>
            <p:cNvPr id="70" name="Forma libre 369">
              <a:extLst>
                <a:ext uri="{FF2B5EF4-FFF2-40B4-BE49-F238E27FC236}">
                  <a16:creationId xmlns:a16="http://schemas.microsoft.com/office/drawing/2014/main" id="{D2501E2B-B1A8-4842-9A93-5F1D26C18ED0}"/>
                </a:ext>
              </a:extLst>
            </p:cNvPr>
            <p:cNvSpPr/>
            <p:nvPr/>
          </p:nvSpPr>
          <p:spPr>
            <a:xfrm>
              <a:off x="9093770" y="730453"/>
              <a:ext cx="513557" cy="281004"/>
            </a:xfrm>
            <a:custGeom>
              <a:avLst/>
              <a:gdLst>
                <a:gd name="connsiteX0" fmla="*/ 6020 w 280433"/>
                <a:gd name="connsiteY0" fmla="*/ 158482 h 153444"/>
                <a:gd name="connsiteX1" fmla="*/ 8666 w 280433"/>
                <a:gd name="connsiteY1" fmla="*/ 157953 h 153444"/>
                <a:gd name="connsiteX2" fmla="*/ 266347 w 280433"/>
                <a:gd name="connsiteY2" fmla="*/ 28848 h 153444"/>
                <a:gd name="connsiteX3" fmla="*/ 262114 w 280433"/>
                <a:gd name="connsiteY3" fmla="*/ 43134 h 153444"/>
                <a:gd name="connsiteX4" fmla="*/ 266347 w 280433"/>
                <a:gd name="connsiteY4" fmla="*/ 51071 h 153444"/>
                <a:gd name="connsiteX5" fmla="*/ 268464 w 280433"/>
                <a:gd name="connsiteY5" fmla="*/ 51599 h 153444"/>
                <a:gd name="connsiteX6" fmla="*/ 274813 w 280433"/>
                <a:gd name="connsiteY6" fmla="*/ 46838 h 153444"/>
                <a:gd name="connsiteX7" fmla="*/ 283808 w 280433"/>
                <a:gd name="connsiteY7" fmla="*/ 18265 h 153444"/>
                <a:gd name="connsiteX8" fmla="*/ 283808 w 280433"/>
                <a:gd name="connsiteY8" fmla="*/ 17207 h 153444"/>
                <a:gd name="connsiteX9" fmla="*/ 283808 w 280433"/>
                <a:gd name="connsiteY9" fmla="*/ 15620 h 153444"/>
                <a:gd name="connsiteX10" fmla="*/ 283279 w 280433"/>
                <a:gd name="connsiteY10" fmla="*/ 14032 h 153444"/>
                <a:gd name="connsiteX11" fmla="*/ 283279 w 280433"/>
                <a:gd name="connsiteY11" fmla="*/ 12974 h 153444"/>
                <a:gd name="connsiteX12" fmla="*/ 283279 w 280433"/>
                <a:gd name="connsiteY12" fmla="*/ 12974 h 153444"/>
                <a:gd name="connsiteX13" fmla="*/ 282221 w 280433"/>
                <a:gd name="connsiteY13" fmla="*/ 11387 h 153444"/>
                <a:gd name="connsiteX14" fmla="*/ 281692 w 280433"/>
                <a:gd name="connsiteY14" fmla="*/ 10858 h 153444"/>
                <a:gd name="connsiteX15" fmla="*/ 281162 w 280433"/>
                <a:gd name="connsiteY15" fmla="*/ 10329 h 153444"/>
                <a:gd name="connsiteX16" fmla="*/ 279575 w 280433"/>
                <a:gd name="connsiteY16" fmla="*/ 9270 h 153444"/>
                <a:gd name="connsiteX17" fmla="*/ 279575 w 280433"/>
                <a:gd name="connsiteY17" fmla="*/ 9270 h 153444"/>
                <a:gd name="connsiteX18" fmla="*/ 251003 w 280433"/>
                <a:gd name="connsiteY18" fmla="*/ 275 h 153444"/>
                <a:gd name="connsiteX19" fmla="*/ 243066 w 280433"/>
                <a:gd name="connsiteY19" fmla="*/ 4508 h 153444"/>
                <a:gd name="connsiteX20" fmla="*/ 247299 w 280433"/>
                <a:gd name="connsiteY20" fmla="*/ 12445 h 153444"/>
                <a:gd name="connsiteX21" fmla="*/ 260527 w 280433"/>
                <a:gd name="connsiteY21" fmla="*/ 16678 h 153444"/>
                <a:gd name="connsiteX22" fmla="*/ 3375 w 280433"/>
                <a:gd name="connsiteY22" fmla="*/ 145254 h 153444"/>
                <a:gd name="connsiteX23" fmla="*/ 729 w 280433"/>
                <a:gd name="connsiteY23" fmla="*/ 153720 h 153444"/>
                <a:gd name="connsiteX24" fmla="*/ 6020 w 280433"/>
                <a:gd name="connsiteY24" fmla="*/ 158482 h 153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0433" h="153444">
                  <a:moveTo>
                    <a:pt x="6020" y="158482"/>
                  </a:moveTo>
                  <a:cubicBezTo>
                    <a:pt x="7079" y="158482"/>
                    <a:pt x="8137" y="158482"/>
                    <a:pt x="8666" y="157953"/>
                  </a:cubicBezTo>
                  <a:lnTo>
                    <a:pt x="266347" y="28848"/>
                  </a:lnTo>
                  <a:lnTo>
                    <a:pt x="262114" y="43134"/>
                  </a:lnTo>
                  <a:cubicBezTo>
                    <a:pt x="261056" y="46308"/>
                    <a:pt x="263173" y="50013"/>
                    <a:pt x="266347" y="51071"/>
                  </a:cubicBezTo>
                  <a:cubicBezTo>
                    <a:pt x="266876" y="51071"/>
                    <a:pt x="267405" y="51599"/>
                    <a:pt x="268464" y="51599"/>
                  </a:cubicBezTo>
                  <a:cubicBezTo>
                    <a:pt x="271109" y="51599"/>
                    <a:pt x="273755" y="50013"/>
                    <a:pt x="274813" y="46838"/>
                  </a:cubicBezTo>
                  <a:lnTo>
                    <a:pt x="283808" y="18265"/>
                  </a:lnTo>
                  <a:cubicBezTo>
                    <a:pt x="283808" y="17736"/>
                    <a:pt x="283808" y="17736"/>
                    <a:pt x="283808" y="17207"/>
                  </a:cubicBezTo>
                  <a:cubicBezTo>
                    <a:pt x="283808" y="16678"/>
                    <a:pt x="283808" y="16149"/>
                    <a:pt x="283808" y="15620"/>
                  </a:cubicBezTo>
                  <a:cubicBezTo>
                    <a:pt x="283808" y="15091"/>
                    <a:pt x="283808" y="14561"/>
                    <a:pt x="283279" y="14032"/>
                  </a:cubicBezTo>
                  <a:cubicBezTo>
                    <a:pt x="283279" y="13503"/>
                    <a:pt x="283279" y="13503"/>
                    <a:pt x="283279" y="12974"/>
                  </a:cubicBezTo>
                  <a:cubicBezTo>
                    <a:pt x="283279" y="12974"/>
                    <a:pt x="283279" y="12974"/>
                    <a:pt x="283279" y="12974"/>
                  </a:cubicBezTo>
                  <a:cubicBezTo>
                    <a:pt x="282750" y="12445"/>
                    <a:pt x="282750" y="11916"/>
                    <a:pt x="282221" y="11387"/>
                  </a:cubicBezTo>
                  <a:cubicBezTo>
                    <a:pt x="282221" y="11387"/>
                    <a:pt x="282221" y="10858"/>
                    <a:pt x="281692" y="10858"/>
                  </a:cubicBezTo>
                  <a:cubicBezTo>
                    <a:pt x="281692" y="10858"/>
                    <a:pt x="281162" y="10858"/>
                    <a:pt x="281162" y="10329"/>
                  </a:cubicBezTo>
                  <a:cubicBezTo>
                    <a:pt x="280633" y="9800"/>
                    <a:pt x="280104" y="9800"/>
                    <a:pt x="279575" y="9270"/>
                  </a:cubicBezTo>
                  <a:cubicBezTo>
                    <a:pt x="279575" y="9270"/>
                    <a:pt x="279575" y="9270"/>
                    <a:pt x="279575" y="9270"/>
                  </a:cubicBezTo>
                  <a:lnTo>
                    <a:pt x="251003" y="275"/>
                  </a:lnTo>
                  <a:cubicBezTo>
                    <a:pt x="247828" y="-783"/>
                    <a:pt x="244124" y="1333"/>
                    <a:pt x="243066" y="4508"/>
                  </a:cubicBezTo>
                  <a:cubicBezTo>
                    <a:pt x="242008" y="7683"/>
                    <a:pt x="244124" y="11387"/>
                    <a:pt x="247299" y="12445"/>
                  </a:cubicBezTo>
                  <a:lnTo>
                    <a:pt x="260527" y="16678"/>
                  </a:lnTo>
                  <a:lnTo>
                    <a:pt x="3375" y="145254"/>
                  </a:lnTo>
                  <a:cubicBezTo>
                    <a:pt x="200" y="146841"/>
                    <a:pt x="-858" y="150545"/>
                    <a:pt x="729" y="153720"/>
                  </a:cubicBezTo>
                  <a:cubicBezTo>
                    <a:pt x="1258" y="157423"/>
                    <a:pt x="3375" y="158482"/>
                    <a:pt x="6020" y="158482"/>
                  </a:cubicBezTo>
                  <a:close/>
                </a:path>
              </a:pathLst>
            </a:custGeom>
            <a:grpFill/>
            <a:ln w="5286" cap="flat">
              <a:noFill/>
              <a:prstDash val="solid"/>
              <a:miter/>
            </a:ln>
          </p:spPr>
          <p:txBody>
            <a:bodyPr rtlCol="0" anchor="ctr"/>
            <a:lstStyle/>
            <a:p>
              <a:endParaRPr lang="de-DE" noProof="1">
                <a:solidFill>
                  <a:schemeClr val="bg1"/>
                </a:solidFill>
              </a:endParaRPr>
            </a:p>
          </p:txBody>
        </p:sp>
      </p:grpSp>
      <p:sp>
        <p:nvSpPr>
          <p:cNvPr id="72" name="CuadroTexto 4">
            <a:extLst>
              <a:ext uri="{FF2B5EF4-FFF2-40B4-BE49-F238E27FC236}">
                <a16:creationId xmlns:a16="http://schemas.microsoft.com/office/drawing/2014/main" id="{6EF9F623-C7D1-4658-8950-5517BF1A7A37}"/>
              </a:ext>
            </a:extLst>
          </p:cNvPr>
          <p:cNvSpPr txBox="1"/>
          <p:nvPr/>
        </p:nvSpPr>
        <p:spPr>
          <a:xfrm flipH="1">
            <a:off x="7032104" y="2348880"/>
            <a:ext cx="2485663" cy="307777"/>
          </a:xfrm>
          <a:prstGeom prst="rect">
            <a:avLst/>
          </a:prstGeom>
          <a:noFill/>
        </p:spPr>
        <p:txBody>
          <a:bodyPr wrap="square" rtlCol="0">
            <a:spAutoFit/>
          </a:bodyPr>
          <a:lstStyle/>
          <a:p>
            <a:r>
              <a:rPr lang="de-DE" sz="1400" b="1" noProof="1">
                <a:solidFill>
                  <a:schemeClr val="bg1">
                    <a:lumMod val="50000"/>
                  </a:schemeClr>
                </a:solidFill>
                <a:latin typeface="+mj-lt"/>
                <a:ea typeface="Roboto Medium" panose="02000000000000000000" pitchFamily="2" charset="0"/>
                <a:cs typeface="Lato" panose="020F0502020204030203" pitchFamily="34" charset="0"/>
              </a:rPr>
              <a:t>Operative Kosten</a:t>
            </a:r>
          </a:p>
        </p:txBody>
      </p:sp>
      <p:sp>
        <p:nvSpPr>
          <p:cNvPr id="73" name="CuadroTexto 4">
            <a:extLst>
              <a:ext uri="{FF2B5EF4-FFF2-40B4-BE49-F238E27FC236}">
                <a16:creationId xmlns:a16="http://schemas.microsoft.com/office/drawing/2014/main" id="{7FCA73EA-8355-461D-B129-D972FF01B471}"/>
              </a:ext>
            </a:extLst>
          </p:cNvPr>
          <p:cNvSpPr txBox="1"/>
          <p:nvPr/>
        </p:nvSpPr>
        <p:spPr>
          <a:xfrm>
            <a:off x="882563" y="4741277"/>
            <a:ext cx="2121053" cy="523220"/>
          </a:xfrm>
          <a:prstGeom prst="rect">
            <a:avLst/>
          </a:prstGeom>
          <a:noFill/>
        </p:spPr>
        <p:txBody>
          <a:bodyPr wrap="square" rtlCol="0">
            <a:spAutoFit/>
          </a:bodyPr>
          <a:lstStyle/>
          <a:p>
            <a:pPr algn="r"/>
            <a:r>
              <a:rPr lang="de-DE" sz="1400" b="1" noProof="1">
                <a:solidFill>
                  <a:schemeClr val="bg1">
                    <a:lumMod val="50000"/>
                  </a:schemeClr>
                </a:solidFill>
                <a:latin typeface="+mj-lt"/>
                <a:ea typeface="Roboto Medium" panose="02000000000000000000" pitchFamily="2" charset="0"/>
              </a:rPr>
              <a:t>Betriebliche  Investitionen</a:t>
            </a:r>
          </a:p>
        </p:txBody>
      </p:sp>
      <p:sp>
        <p:nvSpPr>
          <p:cNvPr id="74" name="CuadroTexto 4">
            <a:extLst>
              <a:ext uri="{FF2B5EF4-FFF2-40B4-BE49-F238E27FC236}">
                <a16:creationId xmlns:a16="http://schemas.microsoft.com/office/drawing/2014/main" id="{935BF2DA-2237-4C95-AF93-BE69D54D6F88}"/>
              </a:ext>
            </a:extLst>
          </p:cNvPr>
          <p:cNvSpPr txBox="1"/>
          <p:nvPr/>
        </p:nvSpPr>
        <p:spPr>
          <a:xfrm>
            <a:off x="3447356" y="2348880"/>
            <a:ext cx="2344284" cy="307777"/>
          </a:xfrm>
          <a:prstGeom prst="rect">
            <a:avLst/>
          </a:prstGeom>
          <a:noFill/>
        </p:spPr>
        <p:txBody>
          <a:bodyPr wrap="square" rtlCol="0">
            <a:spAutoFit/>
          </a:bodyPr>
          <a:lstStyle/>
          <a:p>
            <a:r>
              <a:rPr lang="de-DE" sz="1400" b="1" noProof="1">
                <a:solidFill>
                  <a:schemeClr val="bg1">
                    <a:lumMod val="50000"/>
                  </a:schemeClr>
                </a:solidFill>
                <a:latin typeface="+mj-lt"/>
                <a:ea typeface="Roboto Medium" panose="02000000000000000000" pitchFamily="2" charset="0"/>
              </a:rPr>
              <a:t>Bankprodukte in WIR</a:t>
            </a:r>
          </a:p>
        </p:txBody>
      </p:sp>
      <p:sp>
        <p:nvSpPr>
          <p:cNvPr id="75" name="CuadroTexto 4">
            <a:extLst>
              <a:ext uri="{FF2B5EF4-FFF2-40B4-BE49-F238E27FC236}">
                <a16:creationId xmlns:a16="http://schemas.microsoft.com/office/drawing/2014/main" id="{7EE9E583-D76A-49A4-81A9-9922EAC491BA}"/>
              </a:ext>
            </a:extLst>
          </p:cNvPr>
          <p:cNvSpPr txBox="1"/>
          <p:nvPr/>
        </p:nvSpPr>
        <p:spPr>
          <a:xfrm>
            <a:off x="9264352" y="2348880"/>
            <a:ext cx="2344284" cy="307777"/>
          </a:xfrm>
          <a:prstGeom prst="rect">
            <a:avLst/>
          </a:prstGeom>
          <a:noFill/>
        </p:spPr>
        <p:txBody>
          <a:bodyPr wrap="square" rtlCol="0">
            <a:spAutoFit/>
          </a:bodyPr>
          <a:lstStyle/>
          <a:p>
            <a:r>
              <a:rPr lang="de-DE" sz="1400" b="1" noProof="1">
                <a:solidFill>
                  <a:schemeClr val="bg1">
                    <a:lumMod val="95000"/>
                  </a:schemeClr>
                </a:solidFill>
                <a:latin typeface="+mj-lt"/>
                <a:ea typeface="Roboto Medium" panose="02000000000000000000" pitchFamily="2" charset="0"/>
              </a:rPr>
              <a:t>Mehrumsatz dank:</a:t>
            </a:r>
          </a:p>
        </p:txBody>
      </p:sp>
      <p:sp>
        <p:nvSpPr>
          <p:cNvPr id="76" name="CuadroTexto 4">
            <a:extLst>
              <a:ext uri="{FF2B5EF4-FFF2-40B4-BE49-F238E27FC236}">
                <a16:creationId xmlns:a16="http://schemas.microsoft.com/office/drawing/2014/main" id="{312BDB5F-7A41-455A-9302-415AD34B9A74}"/>
              </a:ext>
            </a:extLst>
          </p:cNvPr>
          <p:cNvSpPr txBox="1"/>
          <p:nvPr/>
        </p:nvSpPr>
        <p:spPr>
          <a:xfrm flipH="1">
            <a:off x="7056627" y="4581128"/>
            <a:ext cx="1847685" cy="307777"/>
          </a:xfrm>
          <a:prstGeom prst="rect">
            <a:avLst/>
          </a:prstGeom>
          <a:noFill/>
        </p:spPr>
        <p:txBody>
          <a:bodyPr wrap="square" rtlCol="0">
            <a:spAutoFit/>
          </a:bodyPr>
          <a:lstStyle/>
          <a:p>
            <a:r>
              <a:rPr lang="de-DE" sz="1400" b="1" noProof="1">
                <a:solidFill>
                  <a:schemeClr val="bg1">
                    <a:lumMod val="50000"/>
                  </a:schemeClr>
                </a:solidFill>
                <a:latin typeface="+mj-lt"/>
                <a:ea typeface="Roboto Medium" panose="02000000000000000000" pitchFamily="2" charset="0"/>
                <a:cs typeface="Lato" panose="020F0502020204030203" pitchFamily="34" charset="0"/>
              </a:rPr>
              <a:t>Personalaufwand</a:t>
            </a:r>
          </a:p>
        </p:txBody>
      </p:sp>
      <p:sp>
        <p:nvSpPr>
          <p:cNvPr id="77" name="Textfeld 76">
            <a:extLst>
              <a:ext uri="{FF2B5EF4-FFF2-40B4-BE49-F238E27FC236}">
                <a16:creationId xmlns:a16="http://schemas.microsoft.com/office/drawing/2014/main" id="{27B73FD8-69C7-45B7-822E-8BCE67E69AB0}"/>
              </a:ext>
            </a:extLst>
          </p:cNvPr>
          <p:cNvSpPr txBox="1"/>
          <p:nvPr/>
        </p:nvSpPr>
        <p:spPr bwMode="auto">
          <a:xfrm>
            <a:off x="1127448" y="5211777"/>
            <a:ext cx="1900043"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de-DE" sz="1400" noProof="1">
                <a:solidFill>
                  <a:schemeClr val="bg1">
                    <a:lumMod val="50000"/>
                  </a:schemeClr>
                </a:solidFill>
                <a:latin typeface="+mj-lt"/>
                <a:ea typeface="Lato Light" charset="0"/>
                <a:cs typeface="Lato Light" charset="0"/>
              </a:rPr>
              <a:t>Mobiliar</a:t>
            </a:r>
          </a:p>
          <a:p>
            <a:pPr algn="r"/>
            <a:r>
              <a:rPr lang="de-DE" sz="1400" noProof="1">
                <a:solidFill>
                  <a:schemeClr val="bg1">
                    <a:lumMod val="50000"/>
                  </a:schemeClr>
                </a:solidFill>
                <a:latin typeface="+mj-lt"/>
                <a:ea typeface="Lato Light" charset="0"/>
                <a:cs typeface="Lato Light" charset="0"/>
              </a:rPr>
              <a:t>Maschinen</a:t>
            </a:r>
          </a:p>
          <a:p>
            <a:pPr algn="r"/>
            <a:r>
              <a:rPr lang="de-DE" sz="1400" noProof="1">
                <a:solidFill>
                  <a:schemeClr val="bg1">
                    <a:lumMod val="50000"/>
                  </a:schemeClr>
                </a:solidFill>
                <a:latin typeface="+mj-lt"/>
                <a:ea typeface="Lato Light" charset="0"/>
                <a:cs typeface="Lato Light" charset="0"/>
              </a:rPr>
              <a:t>Fahrzeuge</a:t>
            </a:r>
          </a:p>
          <a:p>
            <a:pPr algn="r"/>
            <a:r>
              <a:rPr lang="de-DE" sz="1400" noProof="1">
                <a:solidFill>
                  <a:schemeClr val="bg1">
                    <a:lumMod val="50000"/>
                  </a:schemeClr>
                </a:solidFill>
                <a:latin typeface="+mj-lt"/>
                <a:ea typeface="Lato Light" charset="0"/>
                <a:cs typeface="Lato Light" charset="0"/>
              </a:rPr>
              <a:t>Immobilien</a:t>
            </a:r>
          </a:p>
          <a:p>
            <a:pPr marL="144000" indent="-144000" algn="r">
              <a:buFont typeface="Symbol" panose="05050102010706020507" pitchFamily="18" charset="2"/>
              <a:buChar char="-"/>
            </a:pPr>
            <a:endParaRPr lang="de-DE" sz="1400" noProof="1">
              <a:solidFill>
                <a:schemeClr val="bg1">
                  <a:lumMod val="50000"/>
                </a:schemeClr>
              </a:solidFill>
              <a:latin typeface="+mj-lt"/>
              <a:ea typeface="Lato Light" charset="0"/>
              <a:cs typeface="Lato Light" charset="0"/>
            </a:endParaRPr>
          </a:p>
        </p:txBody>
      </p:sp>
      <p:sp>
        <p:nvSpPr>
          <p:cNvPr id="78" name="CuadroTexto 4">
            <a:extLst>
              <a:ext uri="{FF2B5EF4-FFF2-40B4-BE49-F238E27FC236}">
                <a16:creationId xmlns:a16="http://schemas.microsoft.com/office/drawing/2014/main" id="{FD74D7B7-686C-4AEF-9CD0-7D7F978AE725}"/>
              </a:ext>
            </a:extLst>
          </p:cNvPr>
          <p:cNvSpPr txBox="1"/>
          <p:nvPr/>
        </p:nvSpPr>
        <p:spPr>
          <a:xfrm>
            <a:off x="3431703" y="2794213"/>
            <a:ext cx="2362422" cy="2677656"/>
          </a:xfrm>
          <a:prstGeom prst="rect">
            <a:avLst/>
          </a:prstGeom>
          <a:noFill/>
        </p:spPr>
        <p:txBody>
          <a:bodyPr wrap="square" rtlCol="0">
            <a:spAutoFit/>
          </a:bodyPr>
          <a:lstStyle/>
          <a:p>
            <a:r>
              <a:rPr lang="de-DE" sz="1400" noProof="1">
                <a:solidFill>
                  <a:schemeClr val="bg1">
                    <a:lumMod val="50000"/>
                  </a:schemeClr>
                </a:solidFill>
                <a:latin typeface="+mj-lt"/>
                <a:ea typeface="Lato Light" charset="0"/>
                <a:cs typeface="Lato Light" charset="0"/>
              </a:rPr>
              <a:t>Sofortkredit</a:t>
            </a:r>
          </a:p>
          <a:p>
            <a:r>
              <a:rPr lang="de-DE" sz="1400" noProof="1">
                <a:solidFill>
                  <a:schemeClr val="bg1">
                    <a:lumMod val="50000"/>
                  </a:schemeClr>
                </a:solidFill>
                <a:latin typeface="+mj-lt"/>
                <a:ea typeface="Lato Light" charset="0"/>
                <a:cs typeface="Lato Light" charset="0"/>
              </a:rPr>
              <a:t>Kontokorrentkredit</a:t>
            </a:r>
          </a:p>
          <a:p>
            <a:pPr marL="144000" indent="-144000">
              <a:buFontTx/>
              <a:buChar char="-"/>
            </a:pPr>
            <a:endParaRPr lang="de-DE" sz="1400" noProof="1">
              <a:solidFill>
                <a:schemeClr val="bg1">
                  <a:lumMod val="50000"/>
                </a:schemeClr>
              </a:solidFill>
              <a:latin typeface="+mj-lt"/>
              <a:ea typeface="Lato Light" charset="0"/>
              <a:cs typeface="Lato Light" charset="0"/>
            </a:endParaRPr>
          </a:p>
          <a:p>
            <a:pPr marL="144000" indent="-144000">
              <a:buFontTx/>
              <a:buChar char="-"/>
            </a:pPr>
            <a:endParaRPr lang="de-DE" sz="1400" noProof="1">
              <a:solidFill>
                <a:schemeClr val="bg1">
                  <a:lumMod val="50000"/>
                </a:schemeClr>
              </a:solidFill>
              <a:latin typeface="+mj-lt"/>
              <a:ea typeface="Lato Light" charset="0"/>
              <a:cs typeface="Lato Light" charset="0"/>
            </a:endParaRPr>
          </a:p>
          <a:p>
            <a:pPr marL="144000" indent="-144000">
              <a:buFontTx/>
              <a:buChar char="-"/>
            </a:pPr>
            <a:endParaRPr lang="de-DE" sz="1400" noProof="1">
              <a:solidFill>
                <a:schemeClr val="bg1">
                  <a:lumMod val="50000"/>
                </a:schemeClr>
              </a:solidFill>
              <a:latin typeface="+mj-lt"/>
              <a:ea typeface="Lato Light" charset="0"/>
              <a:cs typeface="Lato Light" charset="0"/>
            </a:endParaRPr>
          </a:p>
          <a:p>
            <a:pPr marL="144000" indent="-144000">
              <a:buFontTx/>
              <a:buChar char="-"/>
            </a:pPr>
            <a:endParaRPr lang="de-DE" sz="1400" noProof="1">
              <a:solidFill>
                <a:schemeClr val="bg1">
                  <a:lumMod val="50000"/>
                </a:schemeClr>
              </a:solidFill>
              <a:latin typeface="+mj-lt"/>
              <a:ea typeface="Lato Light" charset="0"/>
              <a:cs typeface="Lato Light" charset="0"/>
            </a:endParaRPr>
          </a:p>
          <a:p>
            <a:pPr marL="144000" indent="-144000">
              <a:buFontTx/>
              <a:buChar char="-"/>
            </a:pPr>
            <a:endParaRPr lang="de-DE" sz="1400" noProof="1">
              <a:solidFill>
                <a:schemeClr val="bg1">
                  <a:lumMod val="50000"/>
                </a:schemeClr>
              </a:solidFill>
              <a:latin typeface="+mj-lt"/>
              <a:ea typeface="Lato Light" charset="0"/>
              <a:cs typeface="Lato Light" charset="0"/>
            </a:endParaRPr>
          </a:p>
          <a:p>
            <a:pPr marL="144000" indent="-144000">
              <a:buFontTx/>
              <a:buChar char="-"/>
            </a:pPr>
            <a:endParaRPr lang="de-DE" sz="1400" noProof="1">
              <a:solidFill>
                <a:schemeClr val="bg1">
                  <a:lumMod val="50000"/>
                </a:schemeClr>
              </a:solidFill>
              <a:latin typeface="+mj-lt"/>
              <a:ea typeface="Lato Light" charset="0"/>
              <a:cs typeface="Lato Light" charset="0"/>
            </a:endParaRPr>
          </a:p>
          <a:p>
            <a:endParaRPr lang="de-DE" sz="1400" noProof="1">
              <a:solidFill>
                <a:schemeClr val="bg1">
                  <a:lumMod val="50000"/>
                </a:schemeClr>
              </a:solidFill>
              <a:latin typeface="+mj-lt"/>
              <a:ea typeface="Lato Light" charset="0"/>
              <a:cs typeface="Lato Light" charset="0"/>
            </a:endParaRPr>
          </a:p>
          <a:p>
            <a:r>
              <a:rPr lang="de-DE" sz="1400" noProof="1">
                <a:solidFill>
                  <a:schemeClr val="bg1">
                    <a:lumMod val="50000"/>
                  </a:schemeClr>
                </a:solidFill>
                <a:latin typeface="+mj-lt"/>
                <a:ea typeface="Lato Light" charset="0"/>
                <a:cs typeface="Lato Light" charset="0"/>
              </a:rPr>
              <a:t>Investitionskredit WIR</a:t>
            </a:r>
          </a:p>
          <a:p>
            <a:r>
              <a:rPr lang="de-DE" sz="1400" noProof="1">
                <a:solidFill>
                  <a:schemeClr val="bg1">
                    <a:lumMod val="50000"/>
                  </a:schemeClr>
                </a:solidFill>
                <a:latin typeface="+mj-lt"/>
                <a:ea typeface="Lato Light" charset="0"/>
                <a:cs typeface="Lato Light" charset="0"/>
              </a:rPr>
              <a:t>Hypotheken in WIR</a:t>
            </a:r>
          </a:p>
          <a:p>
            <a:pPr marL="144000" indent="-144000">
              <a:buFont typeface="Arial" panose="020B0604020202020204" pitchFamily="34" charset="0"/>
              <a:buChar char="•"/>
            </a:pPr>
            <a:endParaRPr lang="de-DE" sz="1400" noProof="1">
              <a:solidFill>
                <a:schemeClr val="bg1">
                  <a:lumMod val="50000"/>
                </a:schemeClr>
              </a:solidFill>
              <a:latin typeface="+mj-lt"/>
              <a:ea typeface="Lato Light" charset="0"/>
              <a:cs typeface="Lato Light" charset="0"/>
            </a:endParaRPr>
          </a:p>
        </p:txBody>
      </p:sp>
      <p:sp>
        <p:nvSpPr>
          <p:cNvPr id="79" name="Textfeld 78">
            <a:extLst>
              <a:ext uri="{FF2B5EF4-FFF2-40B4-BE49-F238E27FC236}">
                <a16:creationId xmlns:a16="http://schemas.microsoft.com/office/drawing/2014/main" id="{0EFFFEA3-E8F5-4BD7-99E1-E242620F3BDB}"/>
              </a:ext>
            </a:extLst>
          </p:cNvPr>
          <p:cNvSpPr txBox="1"/>
          <p:nvPr/>
        </p:nvSpPr>
        <p:spPr bwMode="auto">
          <a:xfrm>
            <a:off x="6376344" y="2693238"/>
            <a:ext cx="2311944"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de-DE" sz="1400" noProof="1">
                <a:solidFill>
                  <a:schemeClr val="bg1">
                    <a:lumMod val="50000"/>
                  </a:schemeClr>
                </a:solidFill>
                <a:latin typeface="+mj-lt"/>
                <a:ea typeface="Lato Light" charset="0"/>
                <a:cs typeface="Lato Light" charset="0"/>
              </a:rPr>
              <a:t>Warenaufwand </a:t>
            </a:r>
            <a:endParaRPr lang="de-DE" sz="1000" noProof="1">
              <a:solidFill>
                <a:schemeClr val="bg1">
                  <a:lumMod val="50000"/>
                </a:schemeClr>
              </a:solidFill>
              <a:latin typeface="+mj-lt"/>
              <a:ea typeface="Lato Light" charset="0"/>
              <a:cs typeface="Lato Light" charset="0"/>
            </a:endParaRPr>
          </a:p>
          <a:p>
            <a:pPr algn="r"/>
            <a:r>
              <a:rPr lang="de-DE" sz="1400" noProof="1">
                <a:solidFill>
                  <a:schemeClr val="bg1">
                    <a:lumMod val="50000"/>
                  </a:schemeClr>
                </a:solidFill>
                <a:latin typeface="+mj-lt"/>
                <a:ea typeface="Lato Light" charset="0"/>
                <a:cs typeface="Lato Light" charset="0"/>
              </a:rPr>
              <a:t>Verwaltungsaufwand </a:t>
            </a:r>
          </a:p>
          <a:p>
            <a:pPr algn="r"/>
            <a:r>
              <a:rPr lang="de-DE" sz="1400" noProof="1">
                <a:solidFill>
                  <a:schemeClr val="bg1">
                    <a:lumMod val="50000"/>
                  </a:schemeClr>
                </a:solidFill>
                <a:latin typeface="+mj-lt"/>
                <a:ea typeface="Lato Light" charset="0"/>
                <a:cs typeface="Lato Light" charset="0"/>
              </a:rPr>
              <a:t>Fahrzeugaufwand</a:t>
            </a:r>
          </a:p>
          <a:p>
            <a:pPr algn="r"/>
            <a:r>
              <a:rPr lang="de-DE" sz="1400" noProof="1">
                <a:solidFill>
                  <a:schemeClr val="bg1">
                    <a:lumMod val="50000"/>
                  </a:schemeClr>
                </a:solidFill>
                <a:latin typeface="+mj-lt"/>
                <a:ea typeface="Lato Light" charset="0"/>
                <a:cs typeface="Lato Light" charset="0"/>
              </a:rPr>
              <a:t>Marketingaufwand </a:t>
            </a:r>
          </a:p>
          <a:p>
            <a:pPr algn="r"/>
            <a:r>
              <a:rPr lang="de-DE" sz="1400" noProof="1">
                <a:solidFill>
                  <a:schemeClr val="bg1">
                    <a:lumMod val="50000"/>
                  </a:schemeClr>
                </a:solidFill>
                <a:latin typeface="+mj-lt"/>
                <a:ea typeface="Lato Light" charset="0"/>
                <a:cs typeface="Lato Light" charset="0"/>
              </a:rPr>
              <a:t>Finanzierungsaufwand</a:t>
            </a:r>
          </a:p>
          <a:p>
            <a:pPr algn="r"/>
            <a:r>
              <a:rPr lang="de-DE" sz="1400" noProof="1">
                <a:solidFill>
                  <a:schemeClr val="bg1">
                    <a:lumMod val="50000"/>
                  </a:schemeClr>
                </a:solidFill>
                <a:latin typeface="+mj-lt"/>
                <a:ea typeface="Lato Light" charset="0"/>
                <a:cs typeface="Lato Light" charset="0"/>
              </a:rPr>
              <a:t>Unterhalt </a:t>
            </a:r>
          </a:p>
          <a:p>
            <a:pPr algn="r"/>
            <a:endParaRPr lang="de-DE" sz="1400" noProof="1">
              <a:solidFill>
                <a:schemeClr val="bg1">
                  <a:lumMod val="50000"/>
                </a:schemeClr>
              </a:solidFill>
              <a:latin typeface="+mj-lt"/>
              <a:ea typeface="Lato Light" charset="0"/>
              <a:cs typeface="Lato Light" charset="0"/>
            </a:endParaRPr>
          </a:p>
        </p:txBody>
      </p:sp>
      <p:sp>
        <p:nvSpPr>
          <p:cNvPr id="80" name="Textfeld 79">
            <a:extLst>
              <a:ext uri="{FF2B5EF4-FFF2-40B4-BE49-F238E27FC236}">
                <a16:creationId xmlns:a16="http://schemas.microsoft.com/office/drawing/2014/main" id="{71CB2C24-8505-405A-AAE8-E63BED3BA119}"/>
              </a:ext>
            </a:extLst>
          </p:cNvPr>
          <p:cNvSpPr txBox="1"/>
          <p:nvPr/>
        </p:nvSpPr>
        <p:spPr bwMode="auto">
          <a:xfrm>
            <a:off x="5775936" y="4852317"/>
            <a:ext cx="291235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de-DE" sz="1400" noProof="1">
                <a:solidFill>
                  <a:schemeClr val="bg1">
                    <a:lumMod val="50000"/>
                  </a:schemeClr>
                </a:solidFill>
                <a:latin typeface="+mj-lt"/>
                <a:ea typeface="Lato Light" charset="0"/>
                <a:cs typeface="Lato Light" charset="0"/>
              </a:rPr>
              <a:t>Gratifikation/Bonus </a:t>
            </a:r>
          </a:p>
          <a:p>
            <a:pPr algn="r"/>
            <a:r>
              <a:rPr lang="de-DE" sz="1400" noProof="1">
                <a:solidFill>
                  <a:schemeClr val="bg1">
                    <a:lumMod val="50000"/>
                  </a:schemeClr>
                </a:solidFill>
                <a:latin typeface="+mj-lt"/>
                <a:ea typeface="Lato Light" charset="0"/>
                <a:cs typeface="Lato Light" charset="0"/>
              </a:rPr>
              <a:t>Mitarbeitergeschenke </a:t>
            </a:r>
          </a:p>
          <a:p>
            <a:pPr algn="r"/>
            <a:r>
              <a:rPr lang="de-DE" sz="1400" noProof="1">
                <a:solidFill>
                  <a:schemeClr val="bg1">
                    <a:lumMod val="50000"/>
                  </a:schemeClr>
                </a:solidFill>
                <a:latin typeface="+mj-lt"/>
                <a:ea typeface="Lato Light" charset="0"/>
                <a:cs typeface="Lato Light" charset="0"/>
              </a:rPr>
              <a:t>Lunchbeteiligung </a:t>
            </a:r>
          </a:p>
          <a:p>
            <a:pPr algn="r"/>
            <a:r>
              <a:rPr lang="de-DE" sz="1400" noProof="1">
                <a:solidFill>
                  <a:schemeClr val="bg1">
                    <a:lumMod val="50000"/>
                  </a:schemeClr>
                </a:solidFill>
                <a:latin typeface="+mj-lt"/>
                <a:ea typeface="Lato Light" charset="0"/>
                <a:cs typeface="Lato Light" charset="0"/>
              </a:rPr>
              <a:t>Aussendienst/Spesen</a:t>
            </a:r>
          </a:p>
          <a:p>
            <a:pPr algn="r"/>
            <a:r>
              <a:rPr lang="de-DE" sz="1400" noProof="1">
                <a:solidFill>
                  <a:schemeClr val="bg1">
                    <a:lumMod val="50000"/>
                  </a:schemeClr>
                </a:solidFill>
                <a:latin typeface="+mj-lt"/>
                <a:ea typeface="Lato Light" charset="0"/>
                <a:cs typeface="Lato Light" charset="0"/>
              </a:rPr>
              <a:t>Ferien/Restaurant</a:t>
            </a:r>
          </a:p>
          <a:p>
            <a:pPr algn="r"/>
            <a:r>
              <a:rPr lang="de-DE" sz="1400" noProof="1">
                <a:solidFill>
                  <a:schemeClr val="bg1">
                    <a:lumMod val="50000"/>
                  </a:schemeClr>
                </a:solidFill>
                <a:latin typeface="+mj-lt"/>
                <a:ea typeface="Lato Light" charset="0"/>
                <a:cs typeface="Lato Light" charset="0"/>
              </a:rPr>
              <a:t>Gutscheine</a:t>
            </a:r>
          </a:p>
        </p:txBody>
      </p:sp>
      <p:sp>
        <p:nvSpPr>
          <p:cNvPr id="81" name="CuadroTexto 4">
            <a:extLst>
              <a:ext uri="{FF2B5EF4-FFF2-40B4-BE49-F238E27FC236}">
                <a16:creationId xmlns:a16="http://schemas.microsoft.com/office/drawing/2014/main" id="{B5779A80-0D6A-421C-9174-AE44CACC326F}"/>
              </a:ext>
            </a:extLst>
          </p:cNvPr>
          <p:cNvSpPr txBox="1"/>
          <p:nvPr/>
        </p:nvSpPr>
        <p:spPr>
          <a:xfrm>
            <a:off x="9305438" y="2636912"/>
            <a:ext cx="1992560" cy="954107"/>
          </a:xfrm>
          <a:prstGeom prst="rect">
            <a:avLst/>
          </a:prstGeom>
          <a:noFill/>
        </p:spPr>
        <p:txBody>
          <a:bodyPr wrap="square" rtlCol="0">
            <a:spAutoFit/>
          </a:bodyPr>
          <a:lstStyle/>
          <a:p>
            <a:r>
              <a:rPr lang="de-DE" sz="1400" noProof="1">
                <a:solidFill>
                  <a:schemeClr val="bg1">
                    <a:lumMod val="95000"/>
                  </a:schemeClr>
                </a:solidFill>
                <a:latin typeface="+mj-lt"/>
                <a:ea typeface="Lato Light" charset="0"/>
                <a:cs typeface="Lato Light" charset="0"/>
              </a:rPr>
              <a:t>Werbung</a:t>
            </a:r>
          </a:p>
          <a:p>
            <a:r>
              <a:rPr lang="de-DE" sz="1400" noProof="1">
                <a:solidFill>
                  <a:schemeClr val="bg1">
                    <a:lumMod val="95000"/>
                  </a:schemeClr>
                </a:solidFill>
                <a:latin typeface="+mj-lt"/>
                <a:ea typeface="Lato Light" charset="0"/>
                <a:cs typeface="Lato Light" charset="0"/>
              </a:rPr>
              <a:t>Netzwerken</a:t>
            </a:r>
          </a:p>
          <a:p>
            <a:r>
              <a:rPr lang="de-DE" sz="1400" noProof="1">
                <a:solidFill>
                  <a:schemeClr val="bg1">
                    <a:lumMod val="95000"/>
                  </a:schemeClr>
                </a:solidFill>
                <a:latin typeface="+mj-lt"/>
                <a:ea typeface="Lato Light" charset="0"/>
                <a:cs typeface="Lato Light" charset="0"/>
              </a:rPr>
              <a:t>WIR-Aktionen</a:t>
            </a:r>
          </a:p>
          <a:p>
            <a:r>
              <a:rPr lang="de-DE" sz="1400" noProof="1">
                <a:solidFill>
                  <a:schemeClr val="bg1">
                    <a:lumMod val="95000"/>
                  </a:schemeClr>
                </a:solidFill>
                <a:latin typeface="+mj-lt"/>
                <a:ea typeface="Lato Light" charset="0"/>
                <a:cs typeface="Lato Light" charset="0"/>
              </a:rPr>
              <a:t>Annahmesatz</a:t>
            </a:r>
          </a:p>
        </p:txBody>
      </p:sp>
      <p:sp>
        <p:nvSpPr>
          <p:cNvPr id="85" name="Titel 3">
            <a:extLst>
              <a:ext uri="{FF2B5EF4-FFF2-40B4-BE49-F238E27FC236}">
                <a16:creationId xmlns:a16="http://schemas.microsoft.com/office/drawing/2014/main" id="{E1999ADE-C9A1-47AF-B791-FD9B04B8D171}"/>
              </a:ext>
            </a:extLst>
          </p:cNvPr>
          <p:cNvSpPr txBox="1">
            <a:spLocks/>
          </p:cNvSpPr>
          <p:nvPr/>
        </p:nvSpPr>
        <p:spPr bwMode="auto">
          <a:xfrm>
            <a:off x="479376" y="476672"/>
            <a:ext cx="11712624"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1035025" rtl="0" eaLnBrk="1" fontAlgn="base" hangingPunct="1">
              <a:lnSpc>
                <a:spcPct val="100000"/>
              </a:lnSpc>
              <a:spcBef>
                <a:spcPts val="0"/>
              </a:spcBef>
              <a:spcAft>
                <a:spcPts val="0"/>
              </a:spcAft>
              <a:defRPr sz="2800" b="1" i="0" kern="1200" cap="none" baseline="0">
                <a:solidFill>
                  <a:schemeClr val="tx2"/>
                </a:solidFill>
                <a:latin typeface="+mj-lt"/>
                <a:ea typeface="MS PGothic" panose="020B0600070205080204" pitchFamily="34" charset="-128"/>
                <a:cs typeface="Segoe UI" panose="020B0502040204020203" pitchFamily="34" charset="0"/>
              </a:defRPr>
            </a:lvl1pPr>
            <a:lvl2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2pPr>
            <a:lvl3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3pPr>
            <a:lvl4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4pPr>
            <a:lvl5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5pPr>
            <a:lvl6pPr marL="477049" algn="l" defTabSz="1038577" rtl="0" eaLnBrk="1" fontAlgn="base" hangingPunct="1">
              <a:spcBef>
                <a:spcPct val="0"/>
              </a:spcBef>
              <a:spcAft>
                <a:spcPct val="0"/>
              </a:spcAft>
              <a:defRPr sz="3067">
                <a:solidFill>
                  <a:schemeClr val="tx1"/>
                </a:solidFill>
                <a:latin typeface="Arial" pitchFamily="34" charset="0"/>
              </a:defRPr>
            </a:lvl6pPr>
            <a:lvl7pPr marL="954097" algn="l" defTabSz="1038577" rtl="0" eaLnBrk="1" fontAlgn="base" hangingPunct="1">
              <a:spcBef>
                <a:spcPct val="0"/>
              </a:spcBef>
              <a:spcAft>
                <a:spcPct val="0"/>
              </a:spcAft>
              <a:defRPr sz="3067">
                <a:solidFill>
                  <a:schemeClr val="tx1"/>
                </a:solidFill>
                <a:latin typeface="Arial" pitchFamily="34" charset="0"/>
              </a:defRPr>
            </a:lvl7pPr>
            <a:lvl8pPr marL="1431147" algn="l" defTabSz="1038577" rtl="0" eaLnBrk="1" fontAlgn="base" hangingPunct="1">
              <a:spcBef>
                <a:spcPct val="0"/>
              </a:spcBef>
              <a:spcAft>
                <a:spcPct val="0"/>
              </a:spcAft>
              <a:defRPr sz="3067">
                <a:solidFill>
                  <a:schemeClr val="tx1"/>
                </a:solidFill>
                <a:latin typeface="Arial" pitchFamily="34" charset="0"/>
              </a:defRPr>
            </a:lvl8pPr>
            <a:lvl9pPr marL="1908196" algn="l" defTabSz="1038577" rtl="0" eaLnBrk="1" fontAlgn="base" hangingPunct="1">
              <a:spcBef>
                <a:spcPct val="0"/>
              </a:spcBef>
              <a:spcAft>
                <a:spcPct val="0"/>
              </a:spcAft>
              <a:defRPr sz="3067">
                <a:solidFill>
                  <a:schemeClr val="tx1"/>
                </a:solidFill>
                <a:latin typeface="Arial" pitchFamily="34" charset="0"/>
              </a:defRPr>
            </a:lvl9pPr>
          </a:lstStyle>
          <a:p>
            <a:r>
              <a:rPr lang="de-DE" altLang="de-DE" sz="2800" b="1" noProof="1">
                <a:solidFill>
                  <a:schemeClr val="bg1">
                    <a:lumMod val="50000"/>
                  </a:schemeClr>
                </a:solidFill>
                <a:latin typeface="HelveticaNeueLT Pro 55 Roman" pitchFamily="34" charset="0"/>
                <a:sym typeface="Montserrat" charset="0"/>
              </a:rPr>
              <a:t>Wirkung von WIR-Einnahmen und WIR-Ausgaben</a:t>
            </a:r>
            <a:br>
              <a:rPr lang="de-CH"/>
            </a:br>
            <a:r>
              <a:rPr lang="de-CH" sz="1800" b="0">
                <a:solidFill>
                  <a:prstClr val="white">
                    <a:lumMod val="50000"/>
                  </a:prstClr>
                </a:solidFill>
                <a:latin typeface="Corona LT" panose="02000604020000090004" pitchFamily="2" charset="0"/>
              </a:rPr>
              <a:t>So, wie Sie Ihr Jahresbudget festlegen, planen Sie auch Ihre WIR-Einsatzmöglichkeiten</a:t>
            </a:r>
            <a:br>
              <a:rPr lang="en-US">
                <a:solidFill>
                  <a:prstClr val="white">
                    <a:lumMod val="50000"/>
                  </a:prstClr>
                </a:solidFill>
                <a:latin typeface="Corona LT" panose="02000604020000090004" pitchFamily="2" charset="0"/>
              </a:rPr>
            </a:br>
            <a:endParaRPr lang="de-CH"/>
          </a:p>
        </p:txBody>
      </p:sp>
      <p:sp>
        <p:nvSpPr>
          <p:cNvPr id="90" name="Google Shape;4561;p45">
            <a:extLst>
              <a:ext uri="{FF2B5EF4-FFF2-40B4-BE49-F238E27FC236}">
                <a16:creationId xmlns:a16="http://schemas.microsoft.com/office/drawing/2014/main" id="{8F5835B1-A6DA-41B7-8BB3-8CE8ED61221F}"/>
              </a:ext>
            </a:extLst>
          </p:cNvPr>
          <p:cNvSpPr/>
          <p:nvPr/>
        </p:nvSpPr>
        <p:spPr>
          <a:xfrm>
            <a:off x="556631" y="4689540"/>
            <a:ext cx="343792" cy="241077"/>
          </a:xfrm>
          <a:custGeom>
            <a:avLst/>
            <a:gdLst/>
            <a:ahLst/>
            <a:cxnLst/>
            <a:rect l="l" t="t" r="r" b="b"/>
            <a:pathLst>
              <a:path w="724" h="505" extrusionOk="0">
                <a:moveTo>
                  <a:pt x="723" y="255"/>
                </a:moveTo>
                <a:lnTo>
                  <a:pt x="723" y="255"/>
                </a:lnTo>
                <a:cubicBezTo>
                  <a:pt x="723" y="249"/>
                  <a:pt x="723" y="249"/>
                  <a:pt x="723" y="243"/>
                </a:cubicBezTo>
                <a:lnTo>
                  <a:pt x="723" y="243"/>
                </a:lnTo>
                <a:cubicBezTo>
                  <a:pt x="584" y="43"/>
                  <a:pt x="584" y="43"/>
                  <a:pt x="584" y="43"/>
                </a:cubicBezTo>
                <a:cubicBezTo>
                  <a:pt x="584" y="43"/>
                  <a:pt x="577" y="36"/>
                  <a:pt x="571" y="36"/>
                </a:cubicBezTo>
                <a:cubicBezTo>
                  <a:pt x="450" y="36"/>
                  <a:pt x="450" y="36"/>
                  <a:pt x="450" y="36"/>
                </a:cubicBezTo>
                <a:cubicBezTo>
                  <a:pt x="450" y="18"/>
                  <a:pt x="450" y="18"/>
                  <a:pt x="450" y="18"/>
                </a:cubicBezTo>
                <a:cubicBezTo>
                  <a:pt x="450" y="6"/>
                  <a:pt x="444" y="0"/>
                  <a:pt x="432" y="0"/>
                </a:cubicBezTo>
                <a:cubicBezTo>
                  <a:pt x="55" y="0"/>
                  <a:pt x="55" y="0"/>
                  <a:pt x="55" y="0"/>
                </a:cubicBezTo>
                <a:cubicBezTo>
                  <a:pt x="49" y="0"/>
                  <a:pt x="43" y="6"/>
                  <a:pt x="43" y="18"/>
                </a:cubicBezTo>
                <a:cubicBezTo>
                  <a:pt x="43" y="109"/>
                  <a:pt x="43" y="109"/>
                  <a:pt x="43" y="109"/>
                </a:cubicBezTo>
                <a:cubicBezTo>
                  <a:pt x="12" y="109"/>
                  <a:pt x="12" y="109"/>
                  <a:pt x="12" y="109"/>
                </a:cubicBezTo>
                <a:cubicBezTo>
                  <a:pt x="6" y="109"/>
                  <a:pt x="0" y="115"/>
                  <a:pt x="0" y="127"/>
                </a:cubicBezTo>
                <a:cubicBezTo>
                  <a:pt x="0" y="134"/>
                  <a:pt x="6" y="140"/>
                  <a:pt x="12" y="140"/>
                </a:cubicBezTo>
                <a:cubicBezTo>
                  <a:pt x="43" y="140"/>
                  <a:pt x="43" y="140"/>
                  <a:pt x="43" y="140"/>
                </a:cubicBezTo>
                <a:cubicBezTo>
                  <a:pt x="43" y="237"/>
                  <a:pt x="43" y="237"/>
                  <a:pt x="43" y="237"/>
                </a:cubicBezTo>
                <a:cubicBezTo>
                  <a:pt x="31" y="237"/>
                  <a:pt x="31" y="237"/>
                  <a:pt x="31" y="237"/>
                </a:cubicBezTo>
                <a:cubicBezTo>
                  <a:pt x="25" y="237"/>
                  <a:pt x="19" y="243"/>
                  <a:pt x="19" y="255"/>
                </a:cubicBezTo>
                <a:cubicBezTo>
                  <a:pt x="19" y="261"/>
                  <a:pt x="25" y="267"/>
                  <a:pt x="31" y="267"/>
                </a:cubicBezTo>
                <a:lnTo>
                  <a:pt x="31" y="267"/>
                </a:lnTo>
                <a:cubicBezTo>
                  <a:pt x="43" y="267"/>
                  <a:pt x="43" y="267"/>
                  <a:pt x="43" y="267"/>
                </a:cubicBezTo>
                <a:cubicBezTo>
                  <a:pt x="43" y="425"/>
                  <a:pt x="43" y="425"/>
                  <a:pt x="43" y="425"/>
                </a:cubicBezTo>
                <a:cubicBezTo>
                  <a:pt x="43" y="437"/>
                  <a:pt x="49" y="443"/>
                  <a:pt x="55" y="443"/>
                </a:cubicBezTo>
                <a:cubicBezTo>
                  <a:pt x="98" y="443"/>
                  <a:pt x="98" y="443"/>
                  <a:pt x="98" y="443"/>
                </a:cubicBezTo>
                <a:cubicBezTo>
                  <a:pt x="104" y="474"/>
                  <a:pt x="128" y="504"/>
                  <a:pt x="164" y="504"/>
                </a:cubicBezTo>
                <a:cubicBezTo>
                  <a:pt x="201" y="504"/>
                  <a:pt x="225" y="474"/>
                  <a:pt x="231" y="443"/>
                </a:cubicBezTo>
                <a:cubicBezTo>
                  <a:pt x="535" y="443"/>
                  <a:pt x="535" y="443"/>
                  <a:pt x="535" y="443"/>
                </a:cubicBezTo>
                <a:cubicBezTo>
                  <a:pt x="541" y="474"/>
                  <a:pt x="565" y="504"/>
                  <a:pt x="602" y="504"/>
                </a:cubicBezTo>
                <a:cubicBezTo>
                  <a:pt x="638" y="504"/>
                  <a:pt x="662" y="474"/>
                  <a:pt x="668" y="443"/>
                </a:cubicBezTo>
                <a:cubicBezTo>
                  <a:pt x="711" y="443"/>
                  <a:pt x="711" y="443"/>
                  <a:pt x="711" y="443"/>
                </a:cubicBezTo>
                <a:cubicBezTo>
                  <a:pt x="717" y="443"/>
                  <a:pt x="723" y="437"/>
                  <a:pt x="723" y="425"/>
                </a:cubicBezTo>
                <a:cubicBezTo>
                  <a:pt x="723" y="255"/>
                  <a:pt x="723" y="255"/>
                  <a:pt x="723" y="255"/>
                </a:cubicBezTo>
                <a:close/>
                <a:moveTo>
                  <a:pt x="565" y="67"/>
                </a:moveTo>
                <a:lnTo>
                  <a:pt x="565" y="67"/>
                </a:lnTo>
                <a:cubicBezTo>
                  <a:pt x="681" y="237"/>
                  <a:pt x="681" y="237"/>
                  <a:pt x="681" y="237"/>
                </a:cubicBezTo>
                <a:cubicBezTo>
                  <a:pt x="450" y="237"/>
                  <a:pt x="450" y="237"/>
                  <a:pt x="450" y="237"/>
                </a:cubicBezTo>
                <a:cubicBezTo>
                  <a:pt x="450" y="67"/>
                  <a:pt x="450" y="67"/>
                  <a:pt x="450" y="67"/>
                </a:cubicBezTo>
                <a:lnTo>
                  <a:pt x="565" y="67"/>
                </a:lnTo>
                <a:close/>
                <a:moveTo>
                  <a:pt x="73" y="267"/>
                </a:moveTo>
                <a:lnTo>
                  <a:pt x="73" y="267"/>
                </a:lnTo>
                <a:cubicBezTo>
                  <a:pt x="158" y="267"/>
                  <a:pt x="158" y="267"/>
                  <a:pt x="158" y="267"/>
                </a:cubicBezTo>
                <a:cubicBezTo>
                  <a:pt x="170" y="267"/>
                  <a:pt x="177" y="261"/>
                  <a:pt x="177" y="255"/>
                </a:cubicBezTo>
                <a:cubicBezTo>
                  <a:pt x="177" y="243"/>
                  <a:pt x="170" y="237"/>
                  <a:pt x="158" y="237"/>
                </a:cubicBezTo>
                <a:lnTo>
                  <a:pt x="158" y="237"/>
                </a:lnTo>
                <a:cubicBezTo>
                  <a:pt x="73" y="237"/>
                  <a:pt x="73" y="237"/>
                  <a:pt x="73" y="237"/>
                </a:cubicBezTo>
                <a:cubicBezTo>
                  <a:pt x="73" y="140"/>
                  <a:pt x="73" y="140"/>
                  <a:pt x="73" y="140"/>
                </a:cubicBezTo>
                <a:cubicBezTo>
                  <a:pt x="104" y="140"/>
                  <a:pt x="104" y="140"/>
                  <a:pt x="104" y="140"/>
                </a:cubicBezTo>
                <a:cubicBezTo>
                  <a:pt x="110" y="140"/>
                  <a:pt x="122" y="134"/>
                  <a:pt x="122" y="127"/>
                </a:cubicBezTo>
                <a:cubicBezTo>
                  <a:pt x="122" y="115"/>
                  <a:pt x="110" y="109"/>
                  <a:pt x="104" y="109"/>
                </a:cubicBezTo>
                <a:cubicBezTo>
                  <a:pt x="73" y="109"/>
                  <a:pt x="73" y="109"/>
                  <a:pt x="73" y="109"/>
                </a:cubicBezTo>
                <a:cubicBezTo>
                  <a:pt x="73" y="30"/>
                  <a:pt x="73" y="30"/>
                  <a:pt x="73" y="30"/>
                </a:cubicBezTo>
                <a:cubicBezTo>
                  <a:pt x="419" y="30"/>
                  <a:pt x="419" y="30"/>
                  <a:pt x="419" y="30"/>
                </a:cubicBezTo>
                <a:cubicBezTo>
                  <a:pt x="419" y="413"/>
                  <a:pt x="419" y="413"/>
                  <a:pt x="419" y="413"/>
                </a:cubicBezTo>
                <a:cubicBezTo>
                  <a:pt x="231" y="413"/>
                  <a:pt x="231" y="413"/>
                  <a:pt x="231" y="413"/>
                </a:cubicBezTo>
                <a:cubicBezTo>
                  <a:pt x="225" y="377"/>
                  <a:pt x="201" y="352"/>
                  <a:pt x="164" y="352"/>
                </a:cubicBezTo>
                <a:cubicBezTo>
                  <a:pt x="128" y="352"/>
                  <a:pt x="104" y="377"/>
                  <a:pt x="98" y="413"/>
                </a:cubicBezTo>
                <a:cubicBezTo>
                  <a:pt x="73" y="413"/>
                  <a:pt x="73" y="413"/>
                  <a:pt x="73" y="413"/>
                </a:cubicBezTo>
                <a:lnTo>
                  <a:pt x="73" y="267"/>
                </a:lnTo>
                <a:close/>
                <a:moveTo>
                  <a:pt x="164" y="474"/>
                </a:moveTo>
                <a:lnTo>
                  <a:pt x="164" y="474"/>
                </a:lnTo>
                <a:cubicBezTo>
                  <a:pt x="140" y="474"/>
                  <a:pt x="122" y="450"/>
                  <a:pt x="122" y="425"/>
                </a:cubicBezTo>
                <a:cubicBezTo>
                  <a:pt x="122" y="401"/>
                  <a:pt x="140" y="383"/>
                  <a:pt x="164" y="383"/>
                </a:cubicBezTo>
                <a:cubicBezTo>
                  <a:pt x="189" y="383"/>
                  <a:pt x="207" y="401"/>
                  <a:pt x="207" y="425"/>
                </a:cubicBezTo>
                <a:cubicBezTo>
                  <a:pt x="207" y="450"/>
                  <a:pt x="189" y="474"/>
                  <a:pt x="164" y="474"/>
                </a:cubicBezTo>
                <a:close/>
                <a:moveTo>
                  <a:pt x="602" y="474"/>
                </a:moveTo>
                <a:lnTo>
                  <a:pt x="602" y="474"/>
                </a:lnTo>
                <a:cubicBezTo>
                  <a:pt x="577" y="474"/>
                  <a:pt x="559" y="450"/>
                  <a:pt x="559" y="425"/>
                </a:cubicBezTo>
                <a:cubicBezTo>
                  <a:pt x="559" y="401"/>
                  <a:pt x="577" y="383"/>
                  <a:pt x="602" y="383"/>
                </a:cubicBezTo>
                <a:cubicBezTo>
                  <a:pt x="626" y="383"/>
                  <a:pt x="644" y="401"/>
                  <a:pt x="644" y="425"/>
                </a:cubicBezTo>
                <a:cubicBezTo>
                  <a:pt x="644" y="450"/>
                  <a:pt x="626" y="474"/>
                  <a:pt x="602" y="474"/>
                </a:cubicBezTo>
                <a:close/>
                <a:moveTo>
                  <a:pt x="668" y="413"/>
                </a:moveTo>
                <a:lnTo>
                  <a:pt x="668" y="413"/>
                </a:lnTo>
                <a:cubicBezTo>
                  <a:pt x="662" y="377"/>
                  <a:pt x="638" y="352"/>
                  <a:pt x="602" y="352"/>
                </a:cubicBezTo>
                <a:cubicBezTo>
                  <a:pt x="565" y="352"/>
                  <a:pt x="541" y="377"/>
                  <a:pt x="535" y="413"/>
                </a:cubicBezTo>
                <a:cubicBezTo>
                  <a:pt x="450" y="413"/>
                  <a:pt x="450" y="413"/>
                  <a:pt x="450" y="413"/>
                </a:cubicBezTo>
                <a:cubicBezTo>
                  <a:pt x="450" y="267"/>
                  <a:pt x="450" y="267"/>
                  <a:pt x="450" y="267"/>
                </a:cubicBezTo>
                <a:cubicBezTo>
                  <a:pt x="693" y="267"/>
                  <a:pt x="693" y="267"/>
                  <a:pt x="693" y="267"/>
                </a:cubicBezTo>
                <a:cubicBezTo>
                  <a:pt x="693" y="413"/>
                  <a:pt x="693" y="413"/>
                  <a:pt x="693" y="413"/>
                </a:cubicBezTo>
                <a:lnTo>
                  <a:pt x="668" y="413"/>
                </a:lnTo>
                <a:close/>
              </a:path>
            </a:pathLst>
          </a:custGeom>
          <a:solidFill>
            <a:schemeClr val="bg1">
              <a:lumMod val="50000"/>
            </a:schemeClr>
          </a:solidFill>
          <a:ln>
            <a:noFill/>
          </a:ln>
        </p:spPr>
        <p:txBody>
          <a:bodyPr spcFirstLastPara="1" wrap="square" lIns="121897" tIns="60932" rIns="121897" bIns="60932" anchor="ctr" anchorCtr="0">
            <a:noAutofit/>
          </a:bodyPr>
          <a:lstStyle/>
          <a:p>
            <a:endParaRPr sz="900">
              <a:latin typeface="Calibri"/>
              <a:ea typeface="Calibri"/>
              <a:cs typeface="Calibri"/>
              <a:sym typeface="Calibri"/>
            </a:endParaRPr>
          </a:p>
        </p:txBody>
      </p:sp>
      <p:grpSp>
        <p:nvGrpSpPr>
          <p:cNvPr id="91" name="Google Shape;4569;p45">
            <a:extLst>
              <a:ext uri="{FF2B5EF4-FFF2-40B4-BE49-F238E27FC236}">
                <a16:creationId xmlns:a16="http://schemas.microsoft.com/office/drawing/2014/main" id="{A22F64FC-90A2-4B25-BDE8-535A50D19604}"/>
              </a:ext>
            </a:extLst>
          </p:cNvPr>
          <p:cNvGrpSpPr/>
          <p:nvPr/>
        </p:nvGrpSpPr>
        <p:grpSpPr>
          <a:xfrm>
            <a:off x="698329" y="4952405"/>
            <a:ext cx="341694" cy="241071"/>
            <a:chOff x="2583683" y="4800138"/>
            <a:chExt cx="271641" cy="191647"/>
          </a:xfrm>
          <a:solidFill>
            <a:schemeClr val="bg1">
              <a:lumMod val="50000"/>
            </a:schemeClr>
          </a:solidFill>
        </p:grpSpPr>
        <p:sp>
          <p:nvSpPr>
            <p:cNvPr id="92" name="Google Shape;4570;p45">
              <a:extLst>
                <a:ext uri="{FF2B5EF4-FFF2-40B4-BE49-F238E27FC236}">
                  <a16:creationId xmlns:a16="http://schemas.microsoft.com/office/drawing/2014/main" id="{0851F877-E12B-4B34-8A32-ED77FDF43401}"/>
                </a:ext>
              </a:extLst>
            </p:cNvPr>
            <p:cNvSpPr/>
            <p:nvPr/>
          </p:nvSpPr>
          <p:spPr>
            <a:xfrm>
              <a:off x="2583683" y="4800138"/>
              <a:ext cx="121655" cy="191647"/>
            </a:xfrm>
            <a:custGeom>
              <a:avLst/>
              <a:gdLst/>
              <a:ahLst/>
              <a:cxnLst/>
              <a:rect l="l" t="t" r="r" b="b"/>
              <a:pathLst>
                <a:path w="322" h="505" extrusionOk="0">
                  <a:moveTo>
                    <a:pt x="309" y="0"/>
                  </a:moveTo>
                  <a:lnTo>
                    <a:pt x="309" y="0"/>
                  </a:lnTo>
                  <a:cubicBezTo>
                    <a:pt x="12" y="0"/>
                    <a:pt x="12" y="0"/>
                    <a:pt x="12" y="0"/>
                  </a:cubicBezTo>
                  <a:cubicBezTo>
                    <a:pt x="6" y="0"/>
                    <a:pt x="0" y="6"/>
                    <a:pt x="0" y="12"/>
                  </a:cubicBezTo>
                  <a:cubicBezTo>
                    <a:pt x="0" y="486"/>
                    <a:pt x="0" y="486"/>
                    <a:pt x="0" y="486"/>
                  </a:cubicBezTo>
                  <a:cubicBezTo>
                    <a:pt x="0" y="498"/>
                    <a:pt x="6" y="504"/>
                    <a:pt x="12" y="504"/>
                  </a:cubicBezTo>
                  <a:cubicBezTo>
                    <a:pt x="309" y="504"/>
                    <a:pt x="309" y="504"/>
                    <a:pt x="309" y="504"/>
                  </a:cubicBezTo>
                  <a:cubicBezTo>
                    <a:pt x="314" y="504"/>
                    <a:pt x="321" y="498"/>
                    <a:pt x="321" y="486"/>
                  </a:cubicBezTo>
                  <a:cubicBezTo>
                    <a:pt x="321" y="12"/>
                    <a:pt x="321" y="12"/>
                    <a:pt x="321" y="12"/>
                  </a:cubicBezTo>
                  <a:cubicBezTo>
                    <a:pt x="321" y="6"/>
                    <a:pt x="314" y="0"/>
                    <a:pt x="309" y="0"/>
                  </a:cubicBezTo>
                  <a:close/>
                  <a:moveTo>
                    <a:pt x="291" y="474"/>
                  </a:moveTo>
                  <a:lnTo>
                    <a:pt x="291" y="474"/>
                  </a:lnTo>
                  <a:cubicBezTo>
                    <a:pt x="30" y="474"/>
                    <a:pt x="30" y="474"/>
                    <a:pt x="30" y="474"/>
                  </a:cubicBezTo>
                  <a:cubicBezTo>
                    <a:pt x="30" y="30"/>
                    <a:pt x="30" y="30"/>
                    <a:pt x="30" y="30"/>
                  </a:cubicBezTo>
                  <a:cubicBezTo>
                    <a:pt x="291" y="30"/>
                    <a:pt x="291" y="30"/>
                    <a:pt x="291" y="30"/>
                  </a:cubicBezTo>
                  <a:lnTo>
                    <a:pt x="291" y="474"/>
                  </a:lnTo>
                  <a:close/>
                </a:path>
              </a:pathLst>
            </a:custGeom>
            <a:grpFill/>
            <a:ln>
              <a:noFill/>
            </a:ln>
          </p:spPr>
          <p:txBody>
            <a:bodyPr spcFirstLastPara="1" wrap="square" lIns="45713" tIns="22850" rIns="45713" bIns="22850" anchor="ctr" anchorCtr="0">
              <a:noAutofit/>
            </a:bodyPr>
            <a:lstStyle/>
            <a:p>
              <a:endParaRPr sz="900">
                <a:latin typeface="Calibri"/>
                <a:ea typeface="Calibri"/>
                <a:cs typeface="Calibri"/>
                <a:sym typeface="Calibri"/>
              </a:endParaRPr>
            </a:p>
          </p:txBody>
        </p:sp>
        <p:sp>
          <p:nvSpPr>
            <p:cNvPr id="93" name="Google Shape;4571;p45">
              <a:extLst>
                <a:ext uri="{FF2B5EF4-FFF2-40B4-BE49-F238E27FC236}">
                  <a16:creationId xmlns:a16="http://schemas.microsoft.com/office/drawing/2014/main" id="{5453C35E-92ED-4274-BB11-9FE4A1EEBC4B}"/>
                </a:ext>
              </a:extLst>
            </p:cNvPr>
            <p:cNvSpPr/>
            <p:nvPr/>
          </p:nvSpPr>
          <p:spPr>
            <a:xfrm>
              <a:off x="2605347" y="4833468"/>
              <a:ext cx="33330" cy="33330"/>
            </a:xfrm>
            <a:custGeom>
              <a:avLst/>
              <a:gdLst/>
              <a:ahLst/>
              <a:cxnLst/>
              <a:rect l="l" t="t" r="r" b="b"/>
              <a:pathLst>
                <a:path w="86" h="86" extrusionOk="0">
                  <a:moveTo>
                    <a:pt x="19" y="85"/>
                  </a:moveTo>
                  <a:lnTo>
                    <a:pt x="19" y="85"/>
                  </a:lnTo>
                  <a:cubicBezTo>
                    <a:pt x="73" y="85"/>
                    <a:pt x="73" y="85"/>
                    <a:pt x="73" y="85"/>
                  </a:cubicBezTo>
                  <a:cubicBezTo>
                    <a:pt x="79" y="85"/>
                    <a:pt x="85" y="79"/>
                    <a:pt x="85" y="73"/>
                  </a:cubicBezTo>
                  <a:cubicBezTo>
                    <a:pt x="85" y="12"/>
                    <a:pt x="85" y="12"/>
                    <a:pt x="85" y="12"/>
                  </a:cubicBezTo>
                  <a:cubicBezTo>
                    <a:pt x="85" y="6"/>
                    <a:pt x="79" y="0"/>
                    <a:pt x="73" y="0"/>
                  </a:cubicBezTo>
                  <a:cubicBezTo>
                    <a:pt x="19" y="0"/>
                    <a:pt x="19" y="0"/>
                    <a:pt x="19" y="0"/>
                  </a:cubicBezTo>
                  <a:cubicBezTo>
                    <a:pt x="12" y="0"/>
                    <a:pt x="0" y="6"/>
                    <a:pt x="0" y="12"/>
                  </a:cubicBezTo>
                  <a:cubicBezTo>
                    <a:pt x="0" y="73"/>
                    <a:pt x="0" y="73"/>
                    <a:pt x="0" y="73"/>
                  </a:cubicBezTo>
                  <a:cubicBezTo>
                    <a:pt x="0" y="79"/>
                    <a:pt x="12" y="85"/>
                    <a:pt x="19" y="85"/>
                  </a:cubicBezTo>
                  <a:close/>
                  <a:moveTo>
                    <a:pt x="31" y="30"/>
                  </a:moveTo>
                  <a:lnTo>
                    <a:pt x="31" y="30"/>
                  </a:lnTo>
                  <a:cubicBezTo>
                    <a:pt x="55" y="30"/>
                    <a:pt x="55" y="30"/>
                    <a:pt x="55" y="30"/>
                  </a:cubicBezTo>
                  <a:cubicBezTo>
                    <a:pt x="55" y="55"/>
                    <a:pt x="55" y="55"/>
                    <a:pt x="55" y="55"/>
                  </a:cubicBezTo>
                  <a:cubicBezTo>
                    <a:pt x="31" y="55"/>
                    <a:pt x="31" y="55"/>
                    <a:pt x="31" y="55"/>
                  </a:cubicBezTo>
                  <a:lnTo>
                    <a:pt x="31" y="30"/>
                  </a:lnTo>
                  <a:close/>
                </a:path>
              </a:pathLst>
            </a:custGeom>
            <a:grpFill/>
            <a:ln>
              <a:noFill/>
            </a:ln>
          </p:spPr>
          <p:txBody>
            <a:bodyPr spcFirstLastPara="1" wrap="square" lIns="45713" tIns="22850" rIns="45713" bIns="22850" anchor="ctr" anchorCtr="0">
              <a:noAutofit/>
            </a:bodyPr>
            <a:lstStyle/>
            <a:p>
              <a:endParaRPr sz="900">
                <a:latin typeface="Calibri"/>
                <a:ea typeface="Calibri"/>
                <a:cs typeface="Calibri"/>
                <a:sym typeface="Calibri"/>
              </a:endParaRPr>
            </a:p>
          </p:txBody>
        </p:sp>
        <p:sp>
          <p:nvSpPr>
            <p:cNvPr id="94" name="Google Shape;4572;p45">
              <a:extLst>
                <a:ext uri="{FF2B5EF4-FFF2-40B4-BE49-F238E27FC236}">
                  <a16:creationId xmlns:a16="http://schemas.microsoft.com/office/drawing/2014/main" id="{AD3F92D4-E871-48A3-96A1-CA816515AAE4}"/>
                </a:ext>
              </a:extLst>
            </p:cNvPr>
            <p:cNvSpPr/>
            <p:nvPr/>
          </p:nvSpPr>
          <p:spPr>
            <a:xfrm>
              <a:off x="2650343" y="4833468"/>
              <a:ext cx="33330" cy="33330"/>
            </a:xfrm>
            <a:custGeom>
              <a:avLst/>
              <a:gdLst/>
              <a:ahLst/>
              <a:cxnLst/>
              <a:rect l="l" t="t" r="r" b="b"/>
              <a:pathLst>
                <a:path w="86" h="86" extrusionOk="0">
                  <a:moveTo>
                    <a:pt x="12" y="85"/>
                  </a:moveTo>
                  <a:lnTo>
                    <a:pt x="12" y="85"/>
                  </a:lnTo>
                  <a:cubicBezTo>
                    <a:pt x="67" y="85"/>
                    <a:pt x="67" y="85"/>
                    <a:pt x="67" y="85"/>
                  </a:cubicBezTo>
                  <a:cubicBezTo>
                    <a:pt x="73" y="85"/>
                    <a:pt x="85" y="79"/>
                    <a:pt x="85" y="73"/>
                  </a:cubicBezTo>
                  <a:cubicBezTo>
                    <a:pt x="85" y="12"/>
                    <a:pt x="85" y="12"/>
                    <a:pt x="85" y="12"/>
                  </a:cubicBezTo>
                  <a:cubicBezTo>
                    <a:pt x="85" y="6"/>
                    <a:pt x="73" y="0"/>
                    <a:pt x="67" y="0"/>
                  </a:cubicBezTo>
                  <a:cubicBezTo>
                    <a:pt x="12" y="0"/>
                    <a:pt x="12" y="0"/>
                    <a:pt x="12" y="0"/>
                  </a:cubicBezTo>
                  <a:cubicBezTo>
                    <a:pt x="6" y="0"/>
                    <a:pt x="0" y="6"/>
                    <a:pt x="0" y="12"/>
                  </a:cubicBezTo>
                  <a:cubicBezTo>
                    <a:pt x="0" y="73"/>
                    <a:pt x="0" y="73"/>
                    <a:pt x="0" y="73"/>
                  </a:cubicBezTo>
                  <a:cubicBezTo>
                    <a:pt x="0" y="79"/>
                    <a:pt x="6" y="85"/>
                    <a:pt x="12" y="85"/>
                  </a:cubicBezTo>
                  <a:close/>
                  <a:moveTo>
                    <a:pt x="30" y="30"/>
                  </a:moveTo>
                  <a:lnTo>
                    <a:pt x="30" y="30"/>
                  </a:lnTo>
                  <a:cubicBezTo>
                    <a:pt x="54" y="30"/>
                    <a:pt x="54" y="30"/>
                    <a:pt x="54" y="30"/>
                  </a:cubicBezTo>
                  <a:cubicBezTo>
                    <a:pt x="54" y="55"/>
                    <a:pt x="54" y="55"/>
                    <a:pt x="54" y="55"/>
                  </a:cubicBezTo>
                  <a:cubicBezTo>
                    <a:pt x="30" y="55"/>
                    <a:pt x="30" y="55"/>
                    <a:pt x="30" y="55"/>
                  </a:cubicBezTo>
                  <a:lnTo>
                    <a:pt x="30" y="30"/>
                  </a:lnTo>
                  <a:close/>
                </a:path>
              </a:pathLst>
            </a:custGeom>
            <a:grpFill/>
            <a:ln>
              <a:noFill/>
            </a:ln>
          </p:spPr>
          <p:txBody>
            <a:bodyPr spcFirstLastPara="1" wrap="square" lIns="45713" tIns="22850" rIns="45713" bIns="22850" anchor="ctr" anchorCtr="0">
              <a:noAutofit/>
            </a:bodyPr>
            <a:lstStyle/>
            <a:p>
              <a:endParaRPr sz="900">
                <a:latin typeface="Calibri"/>
                <a:ea typeface="Calibri"/>
                <a:cs typeface="Calibri"/>
                <a:sym typeface="Calibri"/>
              </a:endParaRPr>
            </a:p>
          </p:txBody>
        </p:sp>
        <p:sp>
          <p:nvSpPr>
            <p:cNvPr id="95" name="Google Shape;4573;p45">
              <a:extLst>
                <a:ext uri="{FF2B5EF4-FFF2-40B4-BE49-F238E27FC236}">
                  <a16:creationId xmlns:a16="http://schemas.microsoft.com/office/drawing/2014/main" id="{2150BA0D-2F8E-4E27-AF15-777F656D2A76}"/>
                </a:ext>
              </a:extLst>
            </p:cNvPr>
            <p:cNvSpPr/>
            <p:nvPr/>
          </p:nvSpPr>
          <p:spPr>
            <a:xfrm>
              <a:off x="2605347" y="4875129"/>
              <a:ext cx="33330" cy="33330"/>
            </a:xfrm>
            <a:custGeom>
              <a:avLst/>
              <a:gdLst/>
              <a:ahLst/>
              <a:cxnLst/>
              <a:rect l="l" t="t" r="r" b="b"/>
              <a:pathLst>
                <a:path w="86" h="86" extrusionOk="0">
                  <a:moveTo>
                    <a:pt x="19" y="85"/>
                  </a:moveTo>
                  <a:lnTo>
                    <a:pt x="19" y="85"/>
                  </a:lnTo>
                  <a:cubicBezTo>
                    <a:pt x="73" y="85"/>
                    <a:pt x="73" y="85"/>
                    <a:pt x="73" y="85"/>
                  </a:cubicBezTo>
                  <a:cubicBezTo>
                    <a:pt x="79" y="85"/>
                    <a:pt x="85" y="79"/>
                    <a:pt x="85" y="73"/>
                  </a:cubicBezTo>
                  <a:cubicBezTo>
                    <a:pt x="85" y="13"/>
                    <a:pt x="85" y="13"/>
                    <a:pt x="85" y="13"/>
                  </a:cubicBezTo>
                  <a:cubicBezTo>
                    <a:pt x="85" y="7"/>
                    <a:pt x="79" y="0"/>
                    <a:pt x="73" y="0"/>
                  </a:cubicBezTo>
                  <a:cubicBezTo>
                    <a:pt x="19" y="0"/>
                    <a:pt x="19" y="0"/>
                    <a:pt x="19" y="0"/>
                  </a:cubicBezTo>
                  <a:cubicBezTo>
                    <a:pt x="12" y="0"/>
                    <a:pt x="0" y="7"/>
                    <a:pt x="0" y="13"/>
                  </a:cubicBezTo>
                  <a:cubicBezTo>
                    <a:pt x="0" y="73"/>
                    <a:pt x="0" y="73"/>
                    <a:pt x="0" y="73"/>
                  </a:cubicBezTo>
                  <a:cubicBezTo>
                    <a:pt x="0" y="79"/>
                    <a:pt x="12" y="85"/>
                    <a:pt x="19" y="85"/>
                  </a:cubicBezTo>
                  <a:close/>
                  <a:moveTo>
                    <a:pt x="31" y="31"/>
                  </a:moveTo>
                  <a:lnTo>
                    <a:pt x="31" y="31"/>
                  </a:lnTo>
                  <a:cubicBezTo>
                    <a:pt x="55" y="31"/>
                    <a:pt x="55" y="31"/>
                    <a:pt x="55" y="31"/>
                  </a:cubicBezTo>
                  <a:cubicBezTo>
                    <a:pt x="55" y="55"/>
                    <a:pt x="55" y="55"/>
                    <a:pt x="55" y="55"/>
                  </a:cubicBezTo>
                  <a:cubicBezTo>
                    <a:pt x="31" y="55"/>
                    <a:pt x="31" y="55"/>
                    <a:pt x="31" y="55"/>
                  </a:cubicBezTo>
                  <a:lnTo>
                    <a:pt x="31" y="31"/>
                  </a:lnTo>
                  <a:close/>
                </a:path>
              </a:pathLst>
            </a:custGeom>
            <a:grpFill/>
            <a:ln>
              <a:noFill/>
            </a:ln>
          </p:spPr>
          <p:txBody>
            <a:bodyPr spcFirstLastPara="1" wrap="square" lIns="45713" tIns="22850" rIns="45713" bIns="22850" anchor="ctr" anchorCtr="0">
              <a:noAutofit/>
            </a:bodyPr>
            <a:lstStyle/>
            <a:p>
              <a:endParaRPr sz="900">
                <a:latin typeface="Calibri"/>
                <a:ea typeface="Calibri"/>
                <a:cs typeface="Calibri"/>
                <a:sym typeface="Calibri"/>
              </a:endParaRPr>
            </a:p>
          </p:txBody>
        </p:sp>
        <p:sp>
          <p:nvSpPr>
            <p:cNvPr id="96" name="Google Shape;4574;p45">
              <a:extLst>
                <a:ext uri="{FF2B5EF4-FFF2-40B4-BE49-F238E27FC236}">
                  <a16:creationId xmlns:a16="http://schemas.microsoft.com/office/drawing/2014/main" id="{296D4DF5-3226-407E-9437-7AEAEC3A95DC}"/>
                </a:ext>
              </a:extLst>
            </p:cNvPr>
            <p:cNvSpPr/>
            <p:nvPr/>
          </p:nvSpPr>
          <p:spPr>
            <a:xfrm>
              <a:off x="2650343" y="4875129"/>
              <a:ext cx="33330" cy="33330"/>
            </a:xfrm>
            <a:custGeom>
              <a:avLst/>
              <a:gdLst/>
              <a:ahLst/>
              <a:cxnLst/>
              <a:rect l="l" t="t" r="r" b="b"/>
              <a:pathLst>
                <a:path w="86" h="86" extrusionOk="0">
                  <a:moveTo>
                    <a:pt x="12" y="85"/>
                  </a:moveTo>
                  <a:lnTo>
                    <a:pt x="12" y="85"/>
                  </a:lnTo>
                  <a:cubicBezTo>
                    <a:pt x="67" y="85"/>
                    <a:pt x="67" y="85"/>
                    <a:pt x="67" y="85"/>
                  </a:cubicBezTo>
                  <a:cubicBezTo>
                    <a:pt x="73" y="85"/>
                    <a:pt x="85" y="79"/>
                    <a:pt x="85" y="73"/>
                  </a:cubicBezTo>
                  <a:cubicBezTo>
                    <a:pt x="85" y="13"/>
                    <a:pt x="85" y="13"/>
                    <a:pt x="85" y="13"/>
                  </a:cubicBezTo>
                  <a:cubicBezTo>
                    <a:pt x="85" y="7"/>
                    <a:pt x="73" y="0"/>
                    <a:pt x="67" y="0"/>
                  </a:cubicBezTo>
                  <a:cubicBezTo>
                    <a:pt x="12" y="0"/>
                    <a:pt x="12" y="0"/>
                    <a:pt x="12" y="0"/>
                  </a:cubicBezTo>
                  <a:cubicBezTo>
                    <a:pt x="6" y="0"/>
                    <a:pt x="0" y="7"/>
                    <a:pt x="0" y="13"/>
                  </a:cubicBezTo>
                  <a:cubicBezTo>
                    <a:pt x="0" y="73"/>
                    <a:pt x="0" y="73"/>
                    <a:pt x="0" y="73"/>
                  </a:cubicBezTo>
                  <a:cubicBezTo>
                    <a:pt x="0" y="79"/>
                    <a:pt x="6" y="85"/>
                    <a:pt x="12" y="85"/>
                  </a:cubicBezTo>
                  <a:close/>
                  <a:moveTo>
                    <a:pt x="30" y="31"/>
                  </a:moveTo>
                  <a:lnTo>
                    <a:pt x="30" y="31"/>
                  </a:lnTo>
                  <a:cubicBezTo>
                    <a:pt x="54" y="31"/>
                    <a:pt x="54" y="31"/>
                    <a:pt x="54" y="31"/>
                  </a:cubicBezTo>
                  <a:cubicBezTo>
                    <a:pt x="54" y="55"/>
                    <a:pt x="54" y="55"/>
                    <a:pt x="54" y="55"/>
                  </a:cubicBezTo>
                  <a:cubicBezTo>
                    <a:pt x="30" y="55"/>
                    <a:pt x="30" y="55"/>
                    <a:pt x="30" y="55"/>
                  </a:cubicBezTo>
                  <a:lnTo>
                    <a:pt x="30" y="31"/>
                  </a:lnTo>
                  <a:close/>
                </a:path>
              </a:pathLst>
            </a:custGeom>
            <a:grpFill/>
            <a:ln>
              <a:noFill/>
            </a:ln>
          </p:spPr>
          <p:txBody>
            <a:bodyPr spcFirstLastPara="1" wrap="square" lIns="45713" tIns="22850" rIns="45713" bIns="22850" anchor="ctr" anchorCtr="0">
              <a:noAutofit/>
            </a:bodyPr>
            <a:lstStyle/>
            <a:p>
              <a:endParaRPr sz="900">
                <a:latin typeface="Calibri"/>
                <a:ea typeface="Calibri"/>
                <a:cs typeface="Calibri"/>
                <a:sym typeface="Calibri"/>
              </a:endParaRPr>
            </a:p>
          </p:txBody>
        </p:sp>
        <p:sp>
          <p:nvSpPr>
            <p:cNvPr id="97" name="Google Shape;4575;p45">
              <a:extLst>
                <a:ext uri="{FF2B5EF4-FFF2-40B4-BE49-F238E27FC236}">
                  <a16:creationId xmlns:a16="http://schemas.microsoft.com/office/drawing/2014/main" id="{FFAEE133-0648-432B-8B32-D24BF80201E1}"/>
                </a:ext>
              </a:extLst>
            </p:cNvPr>
            <p:cNvSpPr/>
            <p:nvPr/>
          </p:nvSpPr>
          <p:spPr>
            <a:xfrm>
              <a:off x="2605347" y="4916793"/>
              <a:ext cx="33330" cy="33330"/>
            </a:xfrm>
            <a:custGeom>
              <a:avLst/>
              <a:gdLst/>
              <a:ahLst/>
              <a:cxnLst/>
              <a:rect l="l" t="t" r="r" b="b"/>
              <a:pathLst>
                <a:path w="86" h="86" extrusionOk="0">
                  <a:moveTo>
                    <a:pt x="19" y="85"/>
                  </a:moveTo>
                  <a:lnTo>
                    <a:pt x="19" y="85"/>
                  </a:lnTo>
                  <a:cubicBezTo>
                    <a:pt x="73" y="85"/>
                    <a:pt x="73" y="85"/>
                    <a:pt x="73" y="85"/>
                  </a:cubicBezTo>
                  <a:cubicBezTo>
                    <a:pt x="79" y="85"/>
                    <a:pt x="85" y="79"/>
                    <a:pt x="85" y="73"/>
                  </a:cubicBezTo>
                  <a:cubicBezTo>
                    <a:pt x="85" y="12"/>
                    <a:pt x="85" y="12"/>
                    <a:pt x="85" y="12"/>
                  </a:cubicBezTo>
                  <a:cubicBezTo>
                    <a:pt x="85" y="6"/>
                    <a:pt x="79" y="0"/>
                    <a:pt x="73" y="0"/>
                  </a:cubicBezTo>
                  <a:cubicBezTo>
                    <a:pt x="19" y="0"/>
                    <a:pt x="19" y="0"/>
                    <a:pt x="19" y="0"/>
                  </a:cubicBezTo>
                  <a:cubicBezTo>
                    <a:pt x="12" y="0"/>
                    <a:pt x="0" y="6"/>
                    <a:pt x="0" y="12"/>
                  </a:cubicBezTo>
                  <a:cubicBezTo>
                    <a:pt x="0" y="73"/>
                    <a:pt x="0" y="73"/>
                    <a:pt x="0" y="73"/>
                  </a:cubicBezTo>
                  <a:cubicBezTo>
                    <a:pt x="0" y="79"/>
                    <a:pt x="12" y="85"/>
                    <a:pt x="19" y="85"/>
                  </a:cubicBezTo>
                  <a:close/>
                  <a:moveTo>
                    <a:pt x="31" y="30"/>
                  </a:moveTo>
                  <a:lnTo>
                    <a:pt x="31" y="30"/>
                  </a:lnTo>
                  <a:cubicBezTo>
                    <a:pt x="55" y="30"/>
                    <a:pt x="55" y="30"/>
                    <a:pt x="55" y="30"/>
                  </a:cubicBezTo>
                  <a:cubicBezTo>
                    <a:pt x="55" y="60"/>
                    <a:pt x="55" y="60"/>
                    <a:pt x="55" y="60"/>
                  </a:cubicBezTo>
                  <a:cubicBezTo>
                    <a:pt x="31" y="60"/>
                    <a:pt x="31" y="60"/>
                    <a:pt x="31" y="60"/>
                  </a:cubicBezTo>
                  <a:lnTo>
                    <a:pt x="31" y="30"/>
                  </a:lnTo>
                  <a:close/>
                </a:path>
              </a:pathLst>
            </a:custGeom>
            <a:grpFill/>
            <a:ln>
              <a:noFill/>
            </a:ln>
          </p:spPr>
          <p:txBody>
            <a:bodyPr spcFirstLastPara="1" wrap="square" lIns="45713" tIns="22850" rIns="45713" bIns="22850" anchor="ctr" anchorCtr="0">
              <a:noAutofit/>
            </a:bodyPr>
            <a:lstStyle/>
            <a:p>
              <a:endParaRPr sz="900">
                <a:latin typeface="Calibri"/>
                <a:ea typeface="Calibri"/>
                <a:cs typeface="Calibri"/>
                <a:sym typeface="Calibri"/>
              </a:endParaRPr>
            </a:p>
          </p:txBody>
        </p:sp>
        <p:sp>
          <p:nvSpPr>
            <p:cNvPr id="98" name="Google Shape;4576;p45">
              <a:extLst>
                <a:ext uri="{FF2B5EF4-FFF2-40B4-BE49-F238E27FC236}">
                  <a16:creationId xmlns:a16="http://schemas.microsoft.com/office/drawing/2014/main" id="{E230D6CC-14B7-47D3-9B05-F3675FF2BFC0}"/>
                </a:ext>
              </a:extLst>
            </p:cNvPr>
            <p:cNvSpPr/>
            <p:nvPr/>
          </p:nvSpPr>
          <p:spPr>
            <a:xfrm>
              <a:off x="2650343" y="4916793"/>
              <a:ext cx="33330" cy="33330"/>
            </a:xfrm>
            <a:custGeom>
              <a:avLst/>
              <a:gdLst/>
              <a:ahLst/>
              <a:cxnLst/>
              <a:rect l="l" t="t" r="r" b="b"/>
              <a:pathLst>
                <a:path w="86" h="86" extrusionOk="0">
                  <a:moveTo>
                    <a:pt x="12" y="85"/>
                  </a:moveTo>
                  <a:lnTo>
                    <a:pt x="12" y="85"/>
                  </a:lnTo>
                  <a:cubicBezTo>
                    <a:pt x="67" y="85"/>
                    <a:pt x="67" y="85"/>
                    <a:pt x="67" y="85"/>
                  </a:cubicBezTo>
                  <a:cubicBezTo>
                    <a:pt x="73" y="85"/>
                    <a:pt x="85" y="79"/>
                    <a:pt x="85" y="73"/>
                  </a:cubicBezTo>
                  <a:cubicBezTo>
                    <a:pt x="85" y="12"/>
                    <a:pt x="85" y="12"/>
                    <a:pt x="85" y="12"/>
                  </a:cubicBezTo>
                  <a:cubicBezTo>
                    <a:pt x="85" y="6"/>
                    <a:pt x="73" y="0"/>
                    <a:pt x="67" y="0"/>
                  </a:cubicBezTo>
                  <a:cubicBezTo>
                    <a:pt x="12" y="0"/>
                    <a:pt x="12" y="0"/>
                    <a:pt x="12" y="0"/>
                  </a:cubicBezTo>
                  <a:cubicBezTo>
                    <a:pt x="6" y="0"/>
                    <a:pt x="0" y="6"/>
                    <a:pt x="0" y="12"/>
                  </a:cubicBezTo>
                  <a:cubicBezTo>
                    <a:pt x="0" y="73"/>
                    <a:pt x="0" y="73"/>
                    <a:pt x="0" y="73"/>
                  </a:cubicBezTo>
                  <a:cubicBezTo>
                    <a:pt x="0" y="79"/>
                    <a:pt x="6" y="85"/>
                    <a:pt x="12" y="85"/>
                  </a:cubicBezTo>
                  <a:close/>
                  <a:moveTo>
                    <a:pt x="30" y="30"/>
                  </a:moveTo>
                  <a:lnTo>
                    <a:pt x="30" y="30"/>
                  </a:lnTo>
                  <a:cubicBezTo>
                    <a:pt x="54" y="30"/>
                    <a:pt x="54" y="30"/>
                    <a:pt x="54" y="30"/>
                  </a:cubicBezTo>
                  <a:cubicBezTo>
                    <a:pt x="54" y="60"/>
                    <a:pt x="54" y="60"/>
                    <a:pt x="54" y="60"/>
                  </a:cubicBezTo>
                  <a:cubicBezTo>
                    <a:pt x="30" y="60"/>
                    <a:pt x="30" y="60"/>
                    <a:pt x="30" y="60"/>
                  </a:cubicBezTo>
                  <a:lnTo>
                    <a:pt x="30" y="30"/>
                  </a:lnTo>
                  <a:close/>
                </a:path>
              </a:pathLst>
            </a:custGeom>
            <a:grpFill/>
            <a:ln>
              <a:noFill/>
            </a:ln>
          </p:spPr>
          <p:txBody>
            <a:bodyPr spcFirstLastPara="1" wrap="square" lIns="45713" tIns="22850" rIns="45713" bIns="22850" anchor="ctr" anchorCtr="0">
              <a:noAutofit/>
            </a:bodyPr>
            <a:lstStyle/>
            <a:p>
              <a:endParaRPr sz="900">
                <a:latin typeface="Calibri"/>
                <a:ea typeface="Calibri"/>
                <a:cs typeface="Calibri"/>
                <a:sym typeface="Calibri"/>
              </a:endParaRPr>
            </a:p>
          </p:txBody>
        </p:sp>
        <p:sp>
          <p:nvSpPr>
            <p:cNvPr id="99" name="Google Shape;4577;p45">
              <a:extLst>
                <a:ext uri="{FF2B5EF4-FFF2-40B4-BE49-F238E27FC236}">
                  <a16:creationId xmlns:a16="http://schemas.microsoft.com/office/drawing/2014/main" id="{976F45D9-FBDD-475A-9174-248DD568C3CD}"/>
                </a:ext>
              </a:extLst>
            </p:cNvPr>
            <p:cNvSpPr/>
            <p:nvPr/>
          </p:nvSpPr>
          <p:spPr>
            <a:xfrm>
              <a:off x="2732002" y="4843467"/>
              <a:ext cx="123322" cy="146653"/>
            </a:xfrm>
            <a:custGeom>
              <a:avLst/>
              <a:gdLst/>
              <a:ahLst/>
              <a:cxnLst/>
              <a:rect l="l" t="t" r="r" b="b"/>
              <a:pathLst>
                <a:path w="328" h="390" extrusionOk="0">
                  <a:moveTo>
                    <a:pt x="309" y="0"/>
                  </a:moveTo>
                  <a:lnTo>
                    <a:pt x="309" y="0"/>
                  </a:lnTo>
                  <a:cubicBezTo>
                    <a:pt x="12" y="0"/>
                    <a:pt x="12" y="0"/>
                    <a:pt x="12" y="0"/>
                  </a:cubicBezTo>
                  <a:cubicBezTo>
                    <a:pt x="6" y="0"/>
                    <a:pt x="0" y="6"/>
                    <a:pt x="0" y="19"/>
                  </a:cubicBezTo>
                  <a:cubicBezTo>
                    <a:pt x="0" y="371"/>
                    <a:pt x="0" y="371"/>
                    <a:pt x="0" y="371"/>
                  </a:cubicBezTo>
                  <a:cubicBezTo>
                    <a:pt x="0" y="383"/>
                    <a:pt x="6" y="389"/>
                    <a:pt x="12" y="389"/>
                  </a:cubicBezTo>
                  <a:cubicBezTo>
                    <a:pt x="309" y="389"/>
                    <a:pt x="309" y="389"/>
                    <a:pt x="309" y="389"/>
                  </a:cubicBezTo>
                  <a:cubicBezTo>
                    <a:pt x="321" y="389"/>
                    <a:pt x="327" y="383"/>
                    <a:pt x="327" y="371"/>
                  </a:cubicBezTo>
                  <a:cubicBezTo>
                    <a:pt x="327" y="19"/>
                    <a:pt x="327" y="19"/>
                    <a:pt x="327" y="19"/>
                  </a:cubicBezTo>
                  <a:cubicBezTo>
                    <a:pt x="327" y="6"/>
                    <a:pt x="321" y="0"/>
                    <a:pt x="309" y="0"/>
                  </a:cubicBezTo>
                  <a:close/>
                  <a:moveTo>
                    <a:pt x="297" y="359"/>
                  </a:moveTo>
                  <a:lnTo>
                    <a:pt x="297" y="359"/>
                  </a:lnTo>
                  <a:cubicBezTo>
                    <a:pt x="30" y="359"/>
                    <a:pt x="30" y="359"/>
                    <a:pt x="30" y="359"/>
                  </a:cubicBezTo>
                  <a:cubicBezTo>
                    <a:pt x="30" y="31"/>
                    <a:pt x="30" y="31"/>
                    <a:pt x="30" y="31"/>
                  </a:cubicBezTo>
                  <a:cubicBezTo>
                    <a:pt x="297" y="31"/>
                    <a:pt x="297" y="31"/>
                    <a:pt x="297" y="31"/>
                  </a:cubicBezTo>
                  <a:lnTo>
                    <a:pt x="297" y="359"/>
                  </a:lnTo>
                  <a:close/>
                </a:path>
              </a:pathLst>
            </a:custGeom>
            <a:grpFill/>
            <a:ln>
              <a:noFill/>
            </a:ln>
          </p:spPr>
          <p:txBody>
            <a:bodyPr spcFirstLastPara="1" wrap="square" lIns="45713" tIns="22850" rIns="45713" bIns="22850" anchor="ctr" anchorCtr="0">
              <a:noAutofit/>
            </a:bodyPr>
            <a:lstStyle/>
            <a:p>
              <a:endParaRPr sz="900">
                <a:latin typeface="Calibri"/>
                <a:ea typeface="Calibri"/>
                <a:cs typeface="Calibri"/>
                <a:sym typeface="Calibri"/>
              </a:endParaRPr>
            </a:p>
          </p:txBody>
        </p:sp>
        <p:sp>
          <p:nvSpPr>
            <p:cNvPr id="100" name="Google Shape;4578;p45">
              <a:extLst>
                <a:ext uri="{FF2B5EF4-FFF2-40B4-BE49-F238E27FC236}">
                  <a16:creationId xmlns:a16="http://schemas.microsoft.com/office/drawing/2014/main" id="{0A5CF6EA-BA27-47E3-BAE6-38FA699CD22B}"/>
                </a:ext>
              </a:extLst>
            </p:cNvPr>
            <p:cNvSpPr/>
            <p:nvPr/>
          </p:nvSpPr>
          <p:spPr>
            <a:xfrm>
              <a:off x="2755333" y="4878462"/>
              <a:ext cx="33330" cy="34997"/>
            </a:xfrm>
            <a:custGeom>
              <a:avLst/>
              <a:gdLst/>
              <a:ahLst/>
              <a:cxnLst/>
              <a:rect l="l" t="t" r="r" b="b"/>
              <a:pathLst>
                <a:path w="86" h="92" extrusionOk="0">
                  <a:moveTo>
                    <a:pt x="18" y="91"/>
                  </a:moveTo>
                  <a:lnTo>
                    <a:pt x="18" y="91"/>
                  </a:lnTo>
                  <a:cubicBezTo>
                    <a:pt x="73" y="91"/>
                    <a:pt x="73" y="91"/>
                    <a:pt x="73" y="91"/>
                  </a:cubicBezTo>
                  <a:cubicBezTo>
                    <a:pt x="79" y="91"/>
                    <a:pt x="85" y="85"/>
                    <a:pt x="85" y="72"/>
                  </a:cubicBezTo>
                  <a:cubicBezTo>
                    <a:pt x="85" y="18"/>
                    <a:pt x="85" y="18"/>
                    <a:pt x="85" y="18"/>
                  </a:cubicBezTo>
                  <a:cubicBezTo>
                    <a:pt x="85" y="6"/>
                    <a:pt x="79" y="0"/>
                    <a:pt x="73" y="0"/>
                  </a:cubicBezTo>
                  <a:cubicBezTo>
                    <a:pt x="18" y="0"/>
                    <a:pt x="18" y="0"/>
                    <a:pt x="18" y="0"/>
                  </a:cubicBezTo>
                  <a:cubicBezTo>
                    <a:pt x="12" y="0"/>
                    <a:pt x="0" y="6"/>
                    <a:pt x="0" y="18"/>
                  </a:cubicBezTo>
                  <a:cubicBezTo>
                    <a:pt x="0" y="72"/>
                    <a:pt x="0" y="72"/>
                    <a:pt x="0" y="72"/>
                  </a:cubicBezTo>
                  <a:cubicBezTo>
                    <a:pt x="0" y="85"/>
                    <a:pt x="12" y="91"/>
                    <a:pt x="18" y="91"/>
                  </a:cubicBezTo>
                  <a:close/>
                  <a:moveTo>
                    <a:pt x="31" y="30"/>
                  </a:moveTo>
                  <a:lnTo>
                    <a:pt x="31" y="30"/>
                  </a:lnTo>
                  <a:cubicBezTo>
                    <a:pt x="55" y="30"/>
                    <a:pt x="55" y="30"/>
                    <a:pt x="55" y="30"/>
                  </a:cubicBezTo>
                  <a:cubicBezTo>
                    <a:pt x="55" y="60"/>
                    <a:pt x="55" y="60"/>
                    <a:pt x="55" y="60"/>
                  </a:cubicBezTo>
                  <a:cubicBezTo>
                    <a:pt x="31" y="60"/>
                    <a:pt x="31" y="60"/>
                    <a:pt x="31" y="60"/>
                  </a:cubicBezTo>
                  <a:lnTo>
                    <a:pt x="31" y="30"/>
                  </a:lnTo>
                  <a:close/>
                </a:path>
              </a:pathLst>
            </a:custGeom>
            <a:grpFill/>
            <a:ln>
              <a:noFill/>
            </a:ln>
          </p:spPr>
          <p:txBody>
            <a:bodyPr spcFirstLastPara="1" wrap="square" lIns="45713" tIns="22850" rIns="45713" bIns="22850" anchor="ctr" anchorCtr="0">
              <a:noAutofit/>
            </a:bodyPr>
            <a:lstStyle/>
            <a:p>
              <a:endParaRPr sz="900">
                <a:latin typeface="Calibri"/>
                <a:ea typeface="Calibri"/>
                <a:cs typeface="Calibri"/>
                <a:sym typeface="Calibri"/>
              </a:endParaRPr>
            </a:p>
          </p:txBody>
        </p:sp>
        <p:sp>
          <p:nvSpPr>
            <p:cNvPr id="101" name="Google Shape;4579;p45">
              <a:extLst>
                <a:ext uri="{FF2B5EF4-FFF2-40B4-BE49-F238E27FC236}">
                  <a16:creationId xmlns:a16="http://schemas.microsoft.com/office/drawing/2014/main" id="{1EC44D71-67E6-4473-A150-D965F0804ED8}"/>
                </a:ext>
              </a:extLst>
            </p:cNvPr>
            <p:cNvSpPr/>
            <p:nvPr/>
          </p:nvSpPr>
          <p:spPr>
            <a:xfrm>
              <a:off x="2798662" y="4878462"/>
              <a:ext cx="33330" cy="34997"/>
            </a:xfrm>
            <a:custGeom>
              <a:avLst/>
              <a:gdLst/>
              <a:ahLst/>
              <a:cxnLst/>
              <a:rect l="l" t="t" r="r" b="b"/>
              <a:pathLst>
                <a:path w="86" h="92" extrusionOk="0">
                  <a:moveTo>
                    <a:pt x="18" y="91"/>
                  </a:moveTo>
                  <a:lnTo>
                    <a:pt x="18" y="91"/>
                  </a:lnTo>
                  <a:cubicBezTo>
                    <a:pt x="73" y="91"/>
                    <a:pt x="73" y="91"/>
                    <a:pt x="73" y="91"/>
                  </a:cubicBezTo>
                  <a:cubicBezTo>
                    <a:pt x="79" y="91"/>
                    <a:pt x="85" y="85"/>
                    <a:pt x="85" y="72"/>
                  </a:cubicBezTo>
                  <a:cubicBezTo>
                    <a:pt x="85" y="18"/>
                    <a:pt x="85" y="18"/>
                    <a:pt x="85" y="18"/>
                  </a:cubicBezTo>
                  <a:cubicBezTo>
                    <a:pt x="85" y="6"/>
                    <a:pt x="79" y="0"/>
                    <a:pt x="73" y="0"/>
                  </a:cubicBezTo>
                  <a:cubicBezTo>
                    <a:pt x="18" y="0"/>
                    <a:pt x="18" y="0"/>
                    <a:pt x="18" y="0"/>
                  </a:cubicBezTo>
                  <a:cubicBezTo>
                    <a:pt x="6" y="0"/>
                    <a:pt x="0" y="6"/>
                    <a:pt x="0" y="18"/>
                  </a:cubicBezTo>
                  <a:cubicBezTo>
                    <a:pt x="0" y="72"/>
                    <a:pt x="0" y="72"/>
                    <a:pt x="0" y="72"/>
                  </a:cubicBezTo>
                  <a:cubicBezTo>
                    <a:pt x="0" y="85"/>
                    <a:pt x="6" y="91"/>
                    <a:pt x="18" y="91"/>
                  </a:cubicBezTo>
                  <a:close/>
                  <a:moveTo>
                    <a:pt x="30" y="30"/>
                  </a:moveTo>
                  <a:lnTo>
                    <a:pt x="30" y="30"/>
                  </a:lnTo>
                  <a:cubicBezTo>
                    <a:pt x="54" y="30"/>
                    <a:pt x="54" y="30"/>
                    <a:pt x="54" y="30"/>
                  </a:cubicBezTo>
                  <a:cubicBezTo>
                    <a:pt x="54" y="60"/>
                    <a:pt x="54" y="60"/>
                    <a:pt x="54" y="60"/>
                  </a:cubicBezTo>
                  <a:cubicBezTo>
                    <a:pt x="30" y="60"/>
                    <a:pt x="30" y="60"/>
                    <a:pt x="30" y="60"/>
                  </a:cubicBezTo>
                  <a:lnTo>
                    <a:pt x="30" y="30"/>
                  </a:lnTo>
                  <a:close/>
                </a:path>
              </a:pathLst>
            </a:custGeom>
            <a:grpFill/>
            <a:ln>
              <a:noFill/>
            </a:ln>
          </p:spPr>
          <p:txBody>
            <a:bodyPr spcFirstLastPara="1" wrap="square" lIns="45713" tIns="22850" rIns="45713" bIns="22850" anchor="ctr" anchorCtr="0">
              <a:noAutofit/>
            </a:bodyPr>
            <a:lstStyle/>
            <a:p>
              <a:endParaRPr sz="900">
                <a:latin typeface="Calibri"/>
                <a:ea typeface="Calibri"/>
                <a:cs typeface="Calibri"/>
                <a:sym typeface="Calibri"/>
              </a:endParaRPr>
            </a:p>
          </p:txBody>
        </p:sp>
        <p:sp>
          <p:nvSpPr>
            <p:cNvPr id="102" name="Google Shape;4580;p45">
              <a:extLst>
                <a:ext uri="{FF2B5EF4-FFF2-40B4-BE49-F238E27FC236}">
                  <a16:creationId xmlns:a16="http://schemas.microsoft.com/office/drawing/2014/main" id="{2D63DFAB-E223-4CFE-9D69-BB0388EB40F8}"/>
                </a:ext>
              </a:extLst>
            </p:cNvPr>
            <p:cNvSpPr/>
            <p:nvPr/>
          </p:nvSpPr>
          <p:spPr>
            <a:xfrm>
              <a:off x="2755333" y="4918460"/>
              <a:ext cx="33330" cy="34997"/>
            </a:xfrm>
            <a:custGeom>
              <a:avLst/>
              <a:gdLst/>
              <a:ahLst/>
              <a:cxnLst/>
              <a:rect l="l" t="t" r="r" b="b"/>
              <a:pathLst>
                <a:path w="86" h="92" extrusionOk="0">
                  <a:moveTo>
                    <a:pt x="18" y="91"/>
                  </a:moveTo>
                  <a:lnTo>
                    <a:pt x="18" y="91"/>
                  </a:lnTo>
                  <a:cubicBezTo>
                    <a:pt x="73" y="91"/>
                    <a:pt x="73" y="91"/>
                    <a:pt x="73" y="91"/>
                  </a:cubicBezTo>
                  <a:cubicBezTo>
                    <a:pt x="79" y="91"/>
                    <a:pt x="85" y="79"/>
                    <a:pt x="85" y="73"/>
                  </a:cubicBezTo>
                  <a:cubicBezTo>
                    <a:pt x="85" y="12"/>
                    <a:pt x="85" y="12"/>
                    <a:pt x="85" y="12"/>
                  </a:cubicBezTo>
                  <a:cubicBezTo>
                    <a:pt x="85" y="6"/>
                    <a:pt x="79" y="0"/>
                    <a:pt x="73" y="0"/>
                  </a:cubicBezTo>
                  <a:cubicBezTo>
                    <a:pt x="18" y="0"/>
                    <a:pt x="18" y="0"/>
                    <a:pt x="18" y="0"/>
                  </a:cubicBezTo>
                  <a:cubicBezTo>
                    <a:pt x="12" y="0"/>
                    <a:pt x="0" y="6"/>
                    <a:pt x="0" y="12"/>
                  </a:cubicBezTo>
                  <a:cubicBezTo>
                    <a:pt x="0" y="73"/>
                    <a:pt x="0" y="73"/>
                    <a:pt x="0" y="73"/>
                  </a:cubicBezTo>
                  <a:cubicBezTo>
                    <a:pt x="0" y="79"/>
                    <a:pt x="12" y="91"/>
                    <a:pt x="18" y="91"/>
                  </a:cubicBezTo>
                  <a:close/>
                  <a:moveTo>
                    <a:pt x="31" y="30"/>
                  </a:moveTo>
                  <a:lnTo>
                    <a:pt x="31" y="30"/>
                  </a:lnTo>
                  <a:cubicBezTo>
                    <a:pt x="55" y="30"/>
                    <a:pt x="55" y="30"/>
                    <a:pt x="55" y="30"/>
                  </a:cubicBezTo>
                  <a:cubicBezTo>
                    <a:pt x="55" y="61"/>
                    <a:pt x="55" y="61"/>
                    <a:pt x="55" y="61"/>
                  </a:cubicBezTo>
                  <a:cubicBezTo>
                    <a:pt x="31" y="61"/>
                    <a:pt x="31" y="61"/>
                    <a:pt x="31" y="61"/>
                  </a:cubicBezTo>
                  <a:lnTo>
                    <a:pt x="31" y="30"/>
                  </a:lnTo>
                  <a:close/>
                </a:path>
              </a:pathLst>
            </a:custGeom>
            <a:grpFill/>
            <a:ln>
              <a:noFill/>
            </a:ln>
          </p:spPr>
          <p:txBody>
            <a:bodyPr spcFirstLastPara="1" wrap="square" lIns="45713" tIns="22850" rIns="45713" bIns="22850" anchor="ctr" anchorCtr="0">
              <a:noAutofit/>
            </a:bodyPr>
            <a:lstStyle/>
            <a:p>
              <a:endParaRPr sz="900">
                <a:latin typeface="Calibri"/>
                <a:ea typeface="Calibri"/>
                <a:cs typeface="Calibri"/>
                <a:sym typeface="Calibri"/>
              </a:endParaRPr>
            </a:p>
          </p:txBody>
        </p:sp>
        <p:sp>
          <p:nvSpPr>
            <p:cNvPr id="103" name="Google Shape;4581;p45">
              <a:extLst>
                <a:ext uri="{FF2B5EF4-FFF2-40B4-BE49-F238E27FC236}">
                  <a16:creationId xmlns:a16="http://schemas.microsoft.com/office/drawing/2014/main" id="{6D207834-4BE5-40A0-A742-B106AD5810B5}"/>
                </a:ext>
              </a:extLst>
            </p:cNvPr>
            <p:cNvSpPr/>
            <p:nvPr/>
          </p:nvSpPr>
          <p:spPr>
            <a:xfrm>
              <a:off x="2798662" y="4918460"/>
              <a:ext cx="33330" cy="34997"/>
            </a:xfrm>
            <a:custGeom>
              <a:avLst/>
              <a:gdLst/>
              <a:ahLst/>
              <a:cxnLst/>
              <a:rect l="l" t="t" r="r" b="b"/>
              <a:pathLst>
                <a:path w="86" h="92" extrusionOk="0">
                  <a:moveTo>
                    <a:pt x="18" y="91"/>
                  </a:moveTo>
                  <a:lnTo>
                    <a:pt x="18" y="91"/>
                  </a:lnTo>
                  <a:cubicBezTo>
                    <a:pt x="73" y="91"/>
                    <a:pt x="73" y="91"/>
                    <a:pt x="73" y="91"/>
                  </a:cubicBezTo>
                  <a:cubicBezTo>
                    <a:pt x="79" y="91"/>
                    <a:pt x="85" y="79"/>
                    <a:pt x="85" y="73"/>
                  </a:cubicBezTo>
                  <a:cubicBezTo>
                    <a:pt x="85" y="12"/>
                    <a:pt x="85" y="12"/>
                    <a:pt x="85" y="12"/>
                  </a:cubicBezTo>
                  <a:cubicBezTo>
                    <a:pt x="85" y="6"/>
                    <a:pt x="79" y="0"/>
                    <a:pt x="73" y="0"/>
                  </a:cubicBezTo>
                  <a:cubicBezTo>
                    <a:pt x="18" y="0"/>
                    <a:pt x="18" y="0"/>
                    <a:pt x="18" y="0"/>
                  </a:cubicBezTo>
                  <a:cubicBezTo>
                    <a:pt x="6" y="0"/>
                    <a:pt x="0" y="6"/>
                    <a:pt x="0" y="12"/>
                  </a:cubicBezTo>
                  <a:cubicBezTo>
                    <a:pt x="0" y="73"/>
                    <a:pt x="0" y="73"/>
                    <a:pt x="0" y="73"/>
                  </a:cubicBezTo>
                  <a:cubicBezTo>
                    <a:pt x="0" y="79"/>
                    <a:pt x="6" y="91"/>
                    <a:pt x="18" y="91"/>
                  </a:cubicBezTo>
                  <a:close/>
                  <a:moveTo>
                    <a:pt x="30" y="30"/>
                  </a:moveTo>
                  <a:lnTo>
                    <a:pt x="30" y="30"/>
                  </a:lnTo>
                  <a:cubicBezTo>
                    <a:pt x="54" y="30"/>
                    <a:pt x="54" y="30"/>
                    <a:pt x="54" y="30"/>
                  </a:cubicBezTo>
                  <a:cubicBezTo>
                    <a:pt x="54" y="61"/>
                    <a:pt x="54" y="61"/>
                    <a:pt x="54" y="61"/>
                  </a:cubicBezTo>
                  <a:cubicBezTo>
                    <a:pt x="30" y="61"/>
                    <a:pt x="30" y="61"/>
                    <a:pt x="30" y="61"/>
                  </a:cubicBezTo>
                  <a:lnTo>
                    <a:pt x="30" y="30"/>
                  </a:lnTo>
                  <a:close/>
                </a:path>
              </a:pathLst>
            </a:custGeom>
            <a:grpFill/>
            <a:ln>
              <a:noFill/>
            </a:ln>
          </p:spPr>
          <p:txBody>
            <a:bodyPr spcFirstLastPara="1" wrap="square" lIns="45713" tIns="22850" rIns="45713" bIns="22850" anchor="ctr" anchorCtr="0">
              <a:noAutofit/>
            </a:bodyPr>
            <a:lstStyle/>
            <a:p>
              <a:endParaRPr sz="900">
                <a:latin typeface="Calibri"/>
                <a:ea typeface="Calibri"/>
                <a:cs typeface="Calibri"/>
                <a:sym typeface="Calibri"/>
              </a:endParaRPr>
            </a:p>
          </p:txBody>
        </p:sp>
      </p:grpSp>
      <p:grpSp>
        <p:nvGrpSpPr>
          <p:cNvPr id="119" name="Google Shape;11925;p135">
            <a:extLst>
              <a:ext uri="{FF2B5EF4-FFF2-40B4-BE49-F238E27FC236}">
                <a16:creationId xmlns:a16="http://schemas.microsoft.com/office/drawing/2014/main" id="{96770E5D-344D-4F67-8638-904DA65781EC}"/>
              </a:ext>
            </a:extLst>
          </p:cNvPr>
          <p:cNvGrpSpPr/>
          <p:nvPr/>
        </p:nvGrpSpPr>
        <p:grpSpPr>
          <a:xfrm>
            <a:off x="6342087" y="4634990"/>
            <a:ext cx="396043" cy="307777"/>
            <a:chOff x="1143685" y="1155940"/>
            <a:chExt cx="567584" cy="452518"/>
          </a:xfrm>
          <a:solidFill>
            <a:schemeClr val="bg1">
              <a:lumMod val="50000"/>
            </a:schemeClr>
          </a:solidFill>
        </p:grpSpPr>
        <p:sp>
          <p:nvSpPr>
            <p:cNvPr id="120" name="Google Shape;11926;p135">
              <a:extLst>
                <a:ext uri="{FF2B5EF4-FFF2-40B4-BE49-F238E27FC236}">
                  <a16:creationId xmlns:a16="http://schemas.microsoft.com/office/drawing/2014/main" id="{C624D7D0-0BB2-41EE-8AD9-67726FE72B22}"/>
                </a:ext>
              </a:extLst>
            </p:cNvPr>
            <p:cNvSpPr/>
            <p:nvPr/>
          </p:nvSpPr>
          <p:spPr>
            <a:xfrm>
              <a:off x="1333826" y="1274726"/>
              <a:ext cx="192979" cy="192320"/>
            </a:xfrm>
            <a:custGeom>
              <a:avLst/>
              <a:gdLst/>
              <a:ahLst/>
              <a:cxnLst/>
              <a:rect l="l" t="t" r="r" b="b"/>
              <a:pathLst>
                <a:path w="192979" h="192320" extrusionOk="0">
                  <a:moveTo>
                    <a:pt x="96490" y="192320"/>
                  </a:moveTo>
                  <a:cubicBezTo>
                    <a:pt x="42569" y="192320"/>
                    <a:pt x="0" y="149897"/>
                    <a:pt x="0" y="96160"/>
                  </a:cubicBezTo>
                  <a:cubicBezTo>
                    <a:pt x="0" y="42424"/>
                    <a:pt x="42569" y="0"/>
                    <a:pt x="96490" y="0"/>
                  </a:cubicBezTo>
                  <a:cubicBezTo>
                    <a:pt x="150410" y="0"/>
                    <a:pt x="192979" y="42424"/>
                    <a:pt x="192979" y="96160"/>
                  </a:cubicBezTo>
                  <a:cubicBezTo>
                    <a:pt x="192979" y="149897"/>
                    <a:pt x="150410" y="192320"/>
                    <a:pt x="96490" y="192320"/>
                  </a:cubicBezTo>
                  <a:close/>
                  <a:moveTo>
                    <a:pt x="96490" y="25454"/>
                  </a:moveTo>
                  <a:cubicBezTo>
                    <a:pt x="59596" y="25454"/>
                    <a:pt x="28379" y="56565"/>
                    <a:pt x="28379" y="93332"/>
                  </a:cubicBezTo>
                  <a:cubicBezTo>
                    <a:pt x="28379" y="130099"/>
                    <a:pt x="59596" y="161210"/>
                    <a:pt x="96490" y="161210"/>
                  </a:cubicBezTo>
                  <a:cubicBezTo>
                    <a:pt x="133383" y="161210"/>
                    <a:pt x="164600" y="130099"/>
                    <a:pt x="164600" y="93332"/>
                  </a:cubicBezTo>
                  <a:cubicBezTo>
                    <a:pt x="164600" y="56565"/>
                    <a:pt x="133383" y="25454"/>
                    <a:pt x="96490" y="25454"/>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21" name="Google Shape;11927;p135">
              <a:extLst>
                <a:ext uri="{FF2B5EF4-FFF2-40B4-BE49-F238E27FC236}">
                  <a16:creationId xmlns:a16="http://schemas.microsoft.com/office/drawing/2014/main" id="{745931C4-AB5A-4F7B-AD35-83D03F3B63CB}"/>
                </a:ext>
              </a:extLst>
            </p:cNvPr>
            <p:cNvSpPr/>
            <p:nvPr/>
          </p:nvSpPr>
          <p:spPr>
            <a:xfrm>
              <a:off x="1288419" y="1412200"/>
              <a:ext cx="195816" cy="196258"/>
            </a:xfrm>
            <a:custGeom>
              <a:avLst/>
              <a:gdLst/>
              <a:ahLst/>
              <a:cxnLst/>
              <a:rect l="l" t="t" r="r" b="b"/>
              <a:pathLst>
                <a:path w="195816" h="196258" extrusionOk="0">
                  <a:moveTo>
                    <a:pt x="181627" y="196258"/>
                  </a:moveTo>
                  <a:lnTo>
                    <a:pt x="14190" y="196258"/>
                  </a:lnTo>
                  <a:cubicBezTo>
                    <a:pt x="5676" y="196258"/>
                    <a:pt x="0" y="190602"/>
                    <a:pt x="0" y="182117"/>
                  </a:cubicBezTo>
                  <a:lnTo>
                    <a:pt x="0" y="125552"/>
                  </a:lnTo>
                  <a:cubicBezTo>
                    <a:pt x="0" y="74644"/>
                    <a:pt x="28379" y="26564"/>
                    <a:pt x="73786" y="1110"/>
                  </a:cubicBezTo>
                  <a:cubicBezTo>
                    <a:pt x="79462" y="-1719"/>
                    <a:pt x="87976" y="1110"/>
                    <a:pt x="93652" y="6766"/>
                  </a:cubicBezTo>
                  <a:cubicBezTo>
                    <a:pt x="99327" y="12423"/>
                    <a:pt x="93652" y="20907"/>
                    <a:pt x="87976" y="26564"/>
                  </a:cubicBezTo>
                  <a:cubicBezTo>
                    <a:pt x="51083" y="46361"/>
                    <a:pt x="28379" y="83129"/>
                    <a:pt x="28379" y="125552"/>
                  </a:cubicBezTo>
                  <a:lnTo>
                    <a:pt x="28379" y="167976"/>
                  </a:lnTo>
                  <a:lnTo>
                    <a:pt x="181627" y="167976"/>
                  </a:lnTo>
                  <a:cubicBezTo>
                    <a:pt x="190141" y="167976"/>
                    <a:pt x="195817" y="173632"/>
                    <a:pt x="195817" y="182117"/>
                  </a:cubicBezTo>
                  <a:cubicBezTo>
                    <a:pt x="195817" y="190602"/>
                    <a:pt x="190141" y="196258"/>
                    <a:pt x="181627" y="196258"/>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22" name="Google Shape;11928;p135">
              <a:extLst>
                <a:ext uri="{FF2B5EF4-FFF2-40B4-BE49-F238E27FC236}">
                  <a16:creationId xmlns:a16="http://schemas.microsoft.com/office/drawing/2014/main" id="{A68B4998-AC48-4004-BDC1-8C61E67015B2}"/>
                </a:ext>
              </a:extLst>
            </p:cNvPr>
            <p:cNvSpPr/>
            <p:nvPr/>
          </p:nvSpPr>
          <p:spPr>
            <a:xfrm>
              <a:off x="1376395" y="1411618"/>
              <a:ext cx="195817" cy="196840"/>
            </a:xfrm>
            <a:custGeom>
              <a:avLst/>
              <a:gdLst/>
              <a:ahLst/>
              <a:cxnLst/>
              <a:rect l="l" t="t" r="r" b="b"/>
              <a:pathLst>
                <a:path w="195817" h="196840" extrusionOk="0">
                  <a:moveTo>
                    <a:pt x="181627" y="196840"/>
                  </a:moveTo>
                  <a:lnTo>
                    <a:pt x="14190" y="196840"/>
                  </a:lnTo>
                  <a:cubicBezTo>
                    <a:pt x="5676" y="196840"/>
                    <a:pt x="0" y="191184"/>
                    <a:pt x="0" y="182699"/>
                  </a:cubicBezTo>
                  <a:cubicBezTo>
                    <a:pt x="0" y="174214"/>
                    <a:pt x="5676" y="168558"/>
                    <a:pt x="14190" y="168558"/>
                  </a:cubicBezTo>
                  <a:lnTo>
                    <a:pt x="167438" y="168558"/>
                  </a:lnTo>
                  <a:lnTo>
                    <a:pt x="167438" y="126134"/>
                  </a:lnTo>
                  <a:cubicBezTo>
                    <a:pt x="167438" y="83711"/>
                    <a:pt x="144734" y="46943"/>
                    <a:pt x="107841" y="27146"/>
                  </a:cubicBezTo>
                  <a:cubicBezTo>
                    <a:pt x="102165" y="24317"/>
                    <a:pt x="99327" y="15833"/>
                    <a:pt x="102165" y="7348"/>
                  </a:cubicBezTo>
                  <a:cubicBezTo>
                    <a:pt x="105003" y="-1137"/>
                    <a:pt x="113517" y="-1137"/>
                    <a:pt x="122031" y="1691"/>
                  </a:cubicBezTo>
                  <a:cubicBezTo>
                    <a:pt x="167438" y="27146"/>
                    <a:pt x="195817" y="75226"/>
                    <a:pt x="195817" y="126134"/>
                  </a:cubicBezTo>
                  <a:lnTo>
                    <a:pt x="195817" y="182699"/>
                  </a:lnTo>
                  <a:cubicBezTo>
                    <a:pt x="195817" y="188356"/>
                    <a:pt x="190141" y="196840"/>
                    <a:pt x="181627" y="196840"/>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23" name="Google Shape;11929;p135">
              <a:extLst>
                <a:ext uri="{FF2B5EF4-FFF2-40B4-BE49-F238E27FC236}">
                  <a16:creationId xmlns:a16="http://schemas.microsoft.com/office/drawing/2014/main" id="{A17DF7BE-F817-4E48-B509-EE2FFC8D78D7}"/>
                </a:ext>
              </a:extLst>
            </p:cNvPr>
            <p:cNvSpPr/>
            <p:nvPr/>
          </p:nvSpPr>
          <p:spPr>
            <a:xfrm>
              <a:off x="1180578" y="1155940"/>
              <a:ext cx="164599" cy="164038"/>
            </a:xfrm>
            <a:custGeom>
              <a:avLst/>
              <a:gdLst/>
              <a:ahLst/>
              <a:cxnLst/>
              <a:rect l="l" t="t" r="r" b="b"/>
              <a:pathLst>
                <a:path w="164599" h="164038" extrusionOk="0">
                  <a:moveTo>
                    <a:pt x="82300" y="164038"/>
                  </a:moveTo>
                  <a:cubicBezTo>
                    <a:pt x="36893" y="164038"/>
                    <a:pt x="0" y="127271"/>
                    <a:pt x="0" y="82019"/>
                  </a:cubicBezTo>
                  <a:cubicBezTo>
                    <a:pt x="0" y="36767"/>
                    <a:pt x="36893" y="0"/>
                    <a:pt x="82300" y="0"/>
                  </a:cubicBezTo>
                  <a:cubicBezTo>
                    <a:pt x="127707" y="0"/>
                    <a:pt x="164600" y="36767"/>
                    <a:pt x="164600" y="82019"/>
                  </a:cubicBezTo>
                  <a:cubicBezTo>
                    <a:pt x="164600" y="127271"/>
                    <a:pt x="127707" y="164038"/>
                    <a:pt x="82300" y="164038"/>
                  </a:cubicBezTo>
                  <a:close/>
                  <a:moveTo>
                    <a:pt x="82300" y="28282"/>
                  </a:moveTo>
                  <a:cubicBezTo>
                    <a:pt x="51083" y="28282"/>
                    <a:pt x="28379" y="53737"/>
                    <a:pt x="28379" y="82019"/>
                  </a:cubicBezTo>
                  <a:cubicBezTo>
                    <a:pt x="28379" y="113130"/>
                    <a:pt x="53921" y="135756"/>
                    <a:pt x="82300" y="135756"/>
                  </a:cubicBezTo>
                  <a:cubicBezTo>
                    <a:pt x="110679" y="135756"/>
                    <a:pt x="136221" y="110301"/>
                    <a:pt x="136221" y="82019"/>
                  </a:cubicBezTo>
                  <a:cubicBezTo>
                    <a:pt x="136221" y="50908"/>
                    <a:pt x="113517" y="28282"/>
                    <a:pt x="82300" y="28282"/>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24" name="Google Shape;11930;p135">
              <a:extLst>
                <a:ext uri="{FF2B5EF4-FFF2-40B4-BE49-F238E27FC236}">
                  <a16:creationId xmlns:a16="http://schemas.microsoft.com/office/drawing/2014/main" id="{88804FA3-3CED-4476-952E-BF00EA4CFE30}"/>
                </a:ext>
              </a:extLst>
            </p:cNvPr>
            <p:cNvSpPr/>
            <p:nvPr/>
          </p:nvSpPr>
          <p:spPr>
            <a:xfrm>
              <a:off x="1143685" y="1267960"/>
              <a:ext cx="170275" cy="167975"/>
            </a:xfrm>
            <a:custGeom>
              <a:avLst/>
              <a:gdLst/>
              <a:ahLst/>
              <a:cxnLst/>
              <a:rect l="l" t="t" r="r" b="b"/>
              <a:pathLst>
                <a:path w="170275" h="167975" extrusionOk="0">
                  <a:moveTo>
                    <a:pt x="153248" y="167976"/>
                  </a:moveTo>
                  <a:lnTo>
                    <a:pt x="14190" y="167976"/>
                  </a:lnTo>
                  <a:cubicBezTo>
                    <a:pt x="5676" y="167976"/>
                    <a:pt x="0" y="162319"/>
                    <a:pt x="0" y="153835"/>
                  </a:cubicBezTo>
                  <a:lnTo>
                    <a:pt x="0" y="105755"/>
                  </a:lnTo>
                  <a:cubicBezTo>
                    <a:pt x="0" y="63331"/>
                    <a:pt x="22703" y="23735"/>
                    <a:pt x="62434" y="1110"/>
                  </a:cubicBezTo>
                  <a:cubicBezTo>
                    <a:pt x="68110" y="-1719"/>
                    <a:pt x="76624" y="1110"/>
                    <a:pt x="82300" y="6766"/>
                  </a:cubicBezTo>
                  <a:cubicBezTo>
                    <a:pt x="85138" y="12422"/>
                    <a:pt x="82300" y="20907"/>
                    <a:pt x="76624" y="26564"/>
                  </a:cubicBezTo>
                  <a:cubicBezTo>
                    <a:pt x="48245" y="43533"/>
                    <a:pt x="31217" y="71816"/>
                    <a:pt x="31217" y="105755"/>
                  </a:cubicBezTo>
                  <a:lnTo>
                    <a:pt x="31217" y="139693"/>
                  </a:lnTo>
                  <a:lnTo>
                    <a:pt x="156086" y="139693"/>
                  </a:lnTo>
                  <a:cubicBezTo>
                    <a:pt x="164600" y="139693"/>
                    <a:pt x="170276" y="145350"/>
                    <a:pt x="170276" y="153835"/>
                  </a:cubicBezTo>
                  <a:cubicBezTo>
                    <a:pt x="170276" y="162319"/>
                    <a:pt x="161762" y="167976"/>
                    <a:pt x="153248" y="167976"/>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25" name="Google Shape;11931;p135">
              <a:extLst>
                <a:ext uri="{FF2B5EF4-FFF2-40B4-BE49-F238E27FC236}">
                  <a16:creationId xmlns:a16="http://schemas.microsoft.com/office/drawing/2014/main" id="{2DA6EE21-568F-4F52-A6B9-471CA72CF102}"/>
                </a:ext>
              </a:extLst>
            </p:cNvPr>
            <p:cNvSpPr/>
            <p:nvPr/>
          </p:nvSpPr>
          <p:spPr>
            <a:xfrm>
              <a:off x="1301495" y="1270788"/>
              <a:ext cx="50777" cy="43533"/>
            </a:xfrm>
            <a:custGeom>
              <a:avLst/>
              <a:gdLst/>
              <a:ahLst/>
              <a:cxnLst/>
              <a:rect l="l" t="t" r="r" b="b"/>
              <a:pathLst>
                <a:path w="50777" h="43533" extrusionOk="0">
                  <a:moveTo>
                    <a:pt x="35168" y="43533"/>
                  </a:moveTo>
                  <a:cubicBezTo>
                    <a:pt x="32331" y="43533"/>
                    <a:pt x="26655" y="43533"/>
                    <a:pt x="26655" y="40705"/>
                  </a:cubicBezTo>
                  <a:cubicBezTo>
                    <a:pt x="20979" y="35048"/>
                    <a:pt x="15303" y="29392"/>
                    <a:pt x="6789" y="26564"/>
                  </a:cubicBezTo>
                  <a:cubicBezTo>
                    <a:pt x="1113" y="23735"/>
                    <a:pt x="-1725" y="15251"/>
                    <a:pt x="1113" y="6766"/>
                  </a:cubicBezTo>
                  <a:cubicBezTo>
                    <a:pt x="3951" y="1110"/>
                    <a:pt x="12465" y="-1719"/>
                    <a:pt x="20979" y="1110"/>
                  </a:cubicBezTo>
                  <a:cubicBezTo>
                    <a:pt x="29493" y="6766"/>
                    <a:pt x="38006" y="12423"/>
                    <a:pt x="46520" y="20907"/>
                  </a:cubicBezTo>
                  <a:cubicBezTo>
                    <a:pt x="52196" y="26564"/>
                    <a:pt x="52196" y="35048"/>
                    <a:pt x="46520" y="40705"/>
                  </a:cubicBezTo>
                  <a:cubicBezTo>
                    <a:pt x="43682" y="40705"/>
                    <a:pt x="38006" y="43533"/>
                    <a:pt x="35168" y="43533"/>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26" name="Google Shape;11932;p135">
              <a:extLst>
                <a:ext uri="{FF2B5EF4-FFF2-40B4-BE49-F238E27FC236}">
                  <a16:creationId xmlns:a16="http://schemas.microsoft.com/office/drawing/2014/main" id="{2F4BC0EA-16B3-4DF6-B5FC-47EAA5E2FD93}"/>
                </a:ext>
              </a:extLst>
            </p:cNvPr>
            <p:cNvSpPr/>
            <p:nvPr/>
          </p:nvSpPr>
          <p:spPr>
            <a:xfrm>
              <a:off x="1217471" y="1407653"/>
              <a:ext cx="110679" cy="28282"/>
            </a:xfrm>
            <a:custGeom>
              <a:avLst/>
              <a:gdLst/>
              <a:ahLst/>
              <a:cxnLst/>
              <a:rect l="l" t="t" r="r" b="b"/>
              <a:pathLst>
                <a:path w="110679" h="28282" extrusionOk="0">
                  <a:moveTo>
                    <a:pt x="96489" y="28282"/>
                  </a:moveTo>
                  <a:lnTo>
                    <a:pt x="14190" y="28282"/>
                  </a:lnTo>
                  <a:cubicBezTo>
                    <a:pt x="5676" y="28282"/>
                    <a:pt x="0" y="22626"/>
                    <a:pt x="0" y="14141"/>
                  </a:cubicBezTo>
                  <a:cubicBezTo>
                    <a:pt x="0" y="5657"/>
                    <a:pt x="5676" y="0"/>
                    <a:pt x="14190" y="0"/>
                  </a:cubicBezTo>
                  <a:lnTo>
                    <a:pt x="96489" y="0"/>
                  </a:lnTo>
                  <a:cubicBezTo>
                    <a:pt x="105003" y="0"/>
                    <a:pt x="110679" y="5657"/>
                    <a:pt x="110679" y="14141"/>
                  </a:cubicBezTo>
                  <a:cubicBezTo>
                    <a:pt x="110679" y="22626"/>
                    <a:pt x="102165" y="28282"/>
                    <a:pt x="96489" y="28282"/>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27" name="Google Shape;11933;p135">
              <a:extLst>
                <a:ext uri="{FF2B5EF4-FFF2-40B4-BE49-F238E27FC236}">
                  <a16:creationId xmlns:a16="http://schemas.microsoft.com/office/drawing/2014/main" id="{BF27F881-E2E1-4E11-AB61-31088DFF37F5}"/>
                </a:ext>
              </a:extLst>
            </p:cNvPr>
            <p:cNvSpPr/>
            <p:nvPr/>
          </p:nvSpPr>
          <p:spPr>
            <a:xfrm>
              <a:off x="1506939" y="1155940"/>
              <a:ext cx="164599" cy="164038"/>
            </a:xfrm>
            <a:custGeom>
              <a:avLst/>
              <a:gdLst/>
              <a:ahLst/>
              <a:cxnLst/>
              <a:rect l="l" t="t" r="r" b="b"/>
              <a:pathLst>
                <a:path w="164599" h="164038" extrusionOk="0">
                  <a:moveTo>
                    <a:pt x="82300" y="164038"/>
                  </a:moveTo>
                  <a:cubicBezTo>
                    <a:pt x="36893" y="164038"/>
                    <a:pt x="0" y="127271"/>
                    <a:pt x="0" y="82019"/>
                  </a:cubicBezTo>
                  <a:cubicBezTo>
                    <a:pt x="0" y="36767"/>
                    <a:pt x="36893" y="0"/>
                    <a:pt x="82300" y="0"/>
                  </a:cubicBezTo>
                  <a:cubicBezTo>
                    <a:pt x="127707" y="0"/>
                    <a:pt x="164600" y="36767"/>
                    <a:pt x="164600" y="82019"/>
                  </a:cubicBezTo>
                  <a:cubicBezTo>
                    <a:pt x="164600" y="127271"/>
                    <a:pt x="127707" y="164038"/>
                    <a:pt x="82300" y="164038"/>
                  </a:cubicBezTo>
                  <a:close/>
                  <a:moveTo>
                    <a:pt x="82300" y="28282"/>
                  </a:moveTo>
                  <a:cubicBezTo>
                    <a:pt x="51083" y="28282"/>
                    <a:pt x="28379" y="53737"/>
                    <a:pt x="28379" y="82019"/>
                  </a:cubicBezTo>
                  <a:cubicBezTo>
                    <a:pt x="28379" y="113130"/>
                    <a:pt x="53921" y="135756"/>
                    <a:pt x="82300" y="135756"/>
                  </a:cubicBezTo>
                  <a:cubicBezTo>
                    <a:pt x="110679" y="135756"/>
                    <a:pt x="136221" y="110301"/>
                    <a:pt x="136221" y="82019"/>
                  </a:cubicBezTo>
                  <a:cubicBezTo>
                    <a:pt x="136221" y="53737"/>
                    <a:pt x="113517" y="28282"/>
                    <a:pt x="82300" y="28282"/>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28" name="Google Shape;11934;p135">
              <a:extLst>
                <a:ext uri="{FF2B5EF4-FFF2-40B4-BE49-F238E27FC236}">
                  <a16:creationId xmlns:a16="http://schemas.microsoft.com/office/drawing/2014/main" id="{1ECA48BB-D0E1-434F-A9AA-EE45CE382261}"/>
                </a:ext>
              </a:extLst>
            </p:cNvPr>
            <p:cNvSpPr/>
            <p:nvPr/>
          </p:nvSpPr>
          <p:spPr>
            <a:xfrm>
              <a:off x="1505822" y="1270788"/>
              <a:ext cx="48875" cy="40704"/>
            </a:xfrm>
            <a:custGeom>
              <a:avLst/>
              <a:gdLst/>
              <a:ahLst/>
              <a:cxnLst/>
              <a:rect l="l" t="t" r="r" b="b"/>
              <a:pathLst>
                <a:path w="48875" h="40704" extrusionOk="0">
                  <a:moveTo>
                    <a:pt x="15307" y="40705"/>
                  </a:moveTo>
                  <a:cubicBezTo>
                    <a:pt x="12470" y="40705"/>
                    <a:pt x="6794" y="37877"/>
                    <a:pt x="3956" y="35048"/>
                  </a:cubicBezTo>
                  <a:cubicBezTo>
                    <a:pt x="-1720" y="29392"/>
                    <a:pt x="-1720" y="20907"/>
                    <a:pt x="6794" y="15251"/>
                  </a:cubicBezTo>
                  <a:cubicBezTo>
                    <a:pt x="12470" y="9594"/>
                    <a:pt x="20983" y="3938"/>
                    <a:pt x="26659" y="1110"/>
                  </a:cubicBezTo>
                  <a:cubicBezTo>
                    <a:pt x="32335" y="-1719"/>
                    <a:pt x="40849" y="1110"/>
                    <a:pt x="46525" y="6766"/>
                  </a:cubicBezTo>
                  <a:cubicBezTo>
                    <a:pt x="52201" y="12423"/>
                    <a:pt x="46525" y="20907"/>
                    <a:pt x="40849" y="26564"/>
                  </a:cubicBezTo>
                  <a:cubicBezTo>
                    <a:pt x="35173" y="29392"/>
                    <a:pt x="29497" y="32220"/>
                    <a:pt x="26659" y="37877"/>
                  </a:cubicBezTo>
                  <a:cubicBezTo>
                    <a:pt x="20983" y="37877"/>
                    <a:pt x="18145" y="40705"/>
                    <a:pt x="15307" y="40705"/>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29" name="Google Shape;11935;p135">
              <a:extLst>
                <a:ext uri="{FF2B5EF4-FFF2-40B4-BE49-F238E27FC236}">
                  <a16:creationId xmlns:a16="http://schemas.microsoft.com/office/drawing/2014/main" id="{07375D64-ADB3-4526-8F58-300C474D9ABB}"/>
                </a:ext>
              </a:extLst>
            </p:cNvPr>
            <p:cNvSpPr/>
            <p:nvPr/>
          </p:nvSpPr>
          <p:spPr>
            <a:xfrm>
              <a:off x="1535319" y="1407653"/>
              <a:ext cx="102165" cy="28282"/>
            </a:xfrm>
            <a:custGeom>
              <a:avLst/>
              <a:gdLst/>
              <a:ahLst/>
              <a:cxnLst/>
              <a:rect l="l" t="t" r="r" b="b"/>
              <a:pathLst>
                <a:path w="102165" h="28282" extrusionOk="0">
                  <a:moveTo>
                    <a:pt x="87976" y="28282"/>
                  </a:moveTo>
                  <a:lnTo>
                    <a:pt x="14190" y="28282"/>
                  </a:lnTo>
                  <a:cubicBezTo>
                    <a:pt x="5676" y="28282"/>
                    <a:pt x="0" y="22626"/>
                    <a:pt x="0" y="14141"/>
                  </a:cubicBezTo>
                  <a:cubicBezTo>
                    <a:pt x="0" y="5657"/>
                    <a:pt x="5676" y="0"/>
                    <a:pt x="14190" y="0"/>
                  </a:cubicBezTo>
                  <a:lnTo>
                    <a:pt x="87976" y="0"/>
                  </a:lnTo>
                  <a:cubicBezTo>
                    <a:pt x="96490" y="0"/>
                    <a:pt x="102165" y="5657"/>
                    <a:pt x="102165" y="14141"/>
                  </a:cubicBezTo>
                  <a:cubicBezTo>
                    <a:pt x="102165" y="22626"/>
                    <a:pt x="96490" y="28282"/>
                    <a:pt x="87976" y="28282"/>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30" name="Google Shape;11936;p135">
              <a:extLst>
                <a:ext uri="{FF2B5EF4-FFF2-40B4-BE49-F238E27FC236}">
                  <a16:creationId xmlns:a16="http://schemas.microsoft.com/office/drawing/2014/main" id="{4BAD8225-11C6-4580-A4D0-7F41B2DB21EF}"/>
                </a:ext>
              </a:extLst>
            </p:cNvPr>
            <p:cNvSpPr/>
            <p:nvPr/>
          </p:nvSpPr>
          <p:spPr>
            <a:xfrm>
              <a:off x="1540994" y="1270788"/>
              <a:ext cx="170275" cy="165147"/>
            </a:xfrm>
            <a:custGeom>
              <a:avLst/>
              <a:gdLst/>
              <a:ahLst/>
              <a:cxnLst/>
              <a:rect l="l" t="t" r="r" b="b"/>
              <a:pathLst>
                <a:path w="170275" h="165147" extrusionOk="0">
                  <a:moveTo>
                    <a:pt x="153248" y="165148"/>
                  </a:moveTo>
                  <a:lnTo>
                    <a:pt x="14190" y="165148"/>
                  </a:lnTo>
                  <a:cubicBezTo>
                    <a:pt x="5676" y="165148"/>
                    <a:pt x="0" y="159491"/>
                    <a:pt x="0" y="151006"/>
                  </a:cubicBezTo>
                  <a:cubicBezTo>
                    <a:pt x="0" y="142522"/>
                    <a:pt x="5676" y="136865"/>
                    <a:pt x="14190" y="136865"/>
                  </a:cubicBezTo>
                  <a:lnTo>
                    <a:pt x="139059" y="136865"/>
                  </a:lnTo>
                  <a:lnTo>
                    <a:pt x="139059" y="105755"/>
                  </a:lnTo>
                  <a:cubicBezTo>
                    <a:pt x="139059" y="71816"/>
                    <a:pt x="122031" y="43533"/>
                    <a:pt x="93652" y="26564"/>
                  </a:cubicBezTo>
                  <a:cubicBezTo>
                    <a:pt x="87976" y="23735"/>
                    <a:pt x="85138" y="15251"/>
                    <a:pt x="87976" y="6766"/>
                  </a:cubicBezTo>
                  <a:cubicBezTo>
                    <a:pt x="90814" y="1110"/>
                    <a:pt x="99327" y="-1719"/>
                    <a:pt x="107841" y="1110"/>
                  </a:cubicBezTo>
                  <a:cubicBezTo>
                    <a:pt x="144734" y="20907"/>
                    <a:pt x="170276" y="60503"/>
                    <a:pt x="170276" y="105755"/>
                  </a:cubicBezTo>
                  <a:lnTo>
                    <a:pt x="170276" y="153835"/>
                  </a:lnTo>
                  <a:cubicBezTo>
                    <a:pt x="167438" y="159491"/>
                    <a:pt x="161762" y="165148"/>
                    <a:pt x="153248" y="165148"/>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grpSp>
    </p:spTree>
    <p:extLst>
      <p:ext uri="{BB962C8B-B14F-4D97-AF65-F5344CB8AC3E}">
        <p14:creationId xmlns:p14="http://schemas.microsoft.com/office/powerpoint/2010/main" val="3430263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7C987E11-24A4-4E8B-B1D3-DB49C38817E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60" imgH="360" progId="TCLayout.ActiveDocument.1">
                  <p:embed/>
                </p:oleObj>
              </mc:Choice>
              <mc:Fallback>
                <p:oleObj name="think-cell Folie" r:id="rId4" imgW="360" imgH="360" progId="TCLayout.ActiveDocument.1">
                  <p:embed/>
                  <p:pic>
                    <p:nvPicPr>
                      <p:cNvPr id="6" name="Objekt 5" hidden="1">
                        <a:extLst>
                          <a:ext uri="{FF2B5EF4-FFF2-40B4-BE49-F238E27FC236}">
                            <a16:creationId xmlns:a16="http://schemas.microsoft.com/office/drawing/2014/main" id="{7C987E11-24A4-4E8B-B1D3-DB49C38817E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0" name="Rechteck 49">
            <a:extLst>
              <a:ext uri="{FF2B5EF4-FFF2-40B4-BE49-F238E27FC236}">
                <a16:creationId xmlns:a16="http://schemas.microsoft.com/office/drawing/2014/main" id="{9A46867A-1220-8F49-9582-84E84937AAE5}"/>
              </a:ext>
            </a:extLst>
          </p:cNvPr>
          <p:cNvSpPr/>
          <p:nvPr/>
        </p:nvSpPr>
        <p:spPr>
          <a:xfrm>
            <a:off x="6240016" y="2204864"/>
            <a:ext cx="2520280" cy="4176708"/>
          </a:xfrm>
          <a:prstGeom prst="rect">
            <a:avLst/>
          </a:prstGeom>
          <a:solidFill>
            <a:schemeClr val="bg1">
              <a:lumMod val="85000"/>
              <a:alpha val="49804"/>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b" anchorCtr="0" forceAA="0" compatLnSpc="1">
            <a:prstTxWarp prst="textNoShape">
              <a:avLst/>
            </a:prstTxWarp>
            <a:noAutofit/>
          </a:bodyPr>
          <a:lstStyle/>
          <a:p>
            <a:pPr lvl="0">
              <a:spcAft>
                <a:spcPts val="800"/>
              </a:spcAft>
            </a:pPr>
            <a:endParaRPr lang="de-DE" sz="2000" noProof="1">
              <a:solidFill>
                <a:srgbClr val="868689"/>
              </a:solidFill>
              <a:latin typeface="HelveticaNeueLT Com 55 Roman"/>
            </a:endParaRPr>
          </a:p>
        </p:txBody>
      </p:sp>
      <p:sp>
        <p:nvSpPr>
          <p:cNvPr id="9" name="Rechteck 8">
            <a:extLst>
              <a:ext uri="{FF2B5EF4-FFF2-40B4-BE49-F238E27FC236}">
                <a16:creationId xmlns:a16="http://schemas.microsoft.com/office/drawing/2014/main" id="{8770118A-D6CC-524B-8419-6BDDFA4795C4}"/>
              </a:ext>
            </a:extLst>
          </p:cNvPr>
          <p:cNvSpPr/>
          <p:nvPr/>
        </p:nvSpPr>
        <p:spPr>
          <a:xfrm>
            <a:off x="9120336" y="2204864"/>
            <a:ext cx="2520280" cy="4176708"/>
          </a:xfrm>
          <a:prstGeom prst="rect">
            <a:avLst/>
          </a:prstGeom>
          <a:solidFill>
            <a:schemeClr val="accent2">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b" anchorCtr="0" forceAA="0" compatLnSpc="1">
            <a:prstTxWarp prst="textNoShape">
              <a:avLst/>
            </a:prstTxWarp>
            <a:noAutofit/>
          </a:bodyPr>
          <a:lstStyle/>
          <a:p>
            <a:pPr>
              <a:spcAft>
                <a:spcPts val="800"/>
              </a:spcAft>
            </a:pPr>
            <a:endParaRPr lang="de-DE" sz="2000" noProof="1">
              <a:solidFill>
                <a:schemeClr val="bg1"/>
              </a:solidFill>
              <a:latin typeface="+mj-lt"/>
            </a:endParaRPr>
          </a:p>
        </p:txBody>
      </p:sp>
      <p:grpSp>
        <p:nvGrpSpPr>
          <p:cNvPr id="34" name="Gruppieren 33">
            <a:extLst>
              <a:ext uri="{FF2B5EF4-FFF2-40B4-BE49-F238E27FC236}">
                <a16:creationId xmlns:a16="http://schemas.microsoft.com/office/drawing/2014/main" id="{E8E432B5-9888-4817-88FD-20CC93E67A1F}"/>
              </a:ext>
            </a:extLst>
          </p:cNvPr>
          <p:cNvGrpSpPr/>
          <p:nvPr/>
        </p:nvGrpSpPr>
        <p:grpSpPr>
          <a:xfrm>
            <a:off x="6960096" y="1772817"/>
            <a:ext cx="3970603" cy="4461386"/>
            <a:chOff x="2017386" y="1988840"/>
            <a:chExt cx="3116669" cy="3669027"/>
          </a:xfrm>
        </p:grpSpPr>
        <p:cxnSp>
          <p:nvCxnSpPr>
            <p:cNvPr id="35" name="Gerader Verbinder 34">
              <a:extLst>
                <a:ext uri="{FF2B5EF4-FFF2-40B4-BE49-F238E27FC236}">
                  <a16:creationId xmlns:a16="http://schemas.microsoft.com/office/drawing/2014/main" id="{9C4F8082-8293-45C1-8FC8-0A8ED87D993F}"/>
                </a:ext>
              </a:extLst>
            </p:cNvPr>
            <p:cNvCxnSpPr>
              <a:cxnSpLocks/>
            </p:cNvCxnSpPr>
            <p:nvPr/>
          </p:nvCxnSpPr>
          <p:spPr>
            <a:xfrm>
              <a:off x="3575720" y="1988840"/>
              <a:ext cx="0" cy="3669027"/>
            </a:xfrm>
            <a:prstGeom prst="line">
              <a:avLst/>
            </a:prstGeom>
            <a:ln w="3810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9AF5B555-E86E-4148-B1FE-6D324AB97E0B}"/>
                </a:ext>
              </a:extLst>
            </p:cNvPr>
            <p:cNvCxnSpPr>
              <a:cxnSpLocks/>
            </p:cNvCxnSpPr>
            <p:nvPr/>
          </p:nvCxnSpPr>
          <p:spPr>
            <a:xfrm>
              <a:off x="2017386" y="1988840"/>
              <a:ext cx="3116669" cy="0"/>
            </a:xfrm>
            <a:prstGeom prst="line">
              <a:avLst/>
            </a:prstGeom>
            <a:ln w="3810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7" name="AutoShape 9">
            <a:extLst>
              <a:ext uri="{FF2B5EF4-FFF2-40B4-BE49-F238E27FC236}">
                <a16:creationId xmlns:a16="http://schemas.microsoft.com/office/drawing/2014/main" id="{88BB1150-CD41-4B85-B03E-3465359E8150}"/>
              </a:ext>
            </a:extLst>
          </p:cNvPr>
          <p:cNvSpPr>
            <a:spLocks/>
          </p:cNvSpPr>
          <p:nvPr/>
        </p:nvSpPr>
        <p:spPr bwMode="auto">
          <a:xfrm>
            <a:off x="8100573" y="1230416"/>
            <a:ext cx="1607477" cy="622300"/>
          </a:xfrm>
          <a:custGeom>
            <a:avLst/>
            <a:gdLst>
              <a:gd name="T0" fmla="*/ 8563769 w 21600"/>
              <a:gd name="T1" fmla="*/ 622300 h 21600"/>
              <a:gd name="T2" fmla="*/ 8563769 w 21600"/>
              <a:gd name="T3" fmla="*/ 622300 h 21600"/>
              <a:gd name="T4" fmla="*/ 8563769 w 21600"/>
              <a:gd name="T5" fmla="*/ 622300 h 21600"/>
              <a:gd name="T6" fmla="*/ 8563769 w 21600"/>
              <a:gd name="T7" fmla="*/ 6223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 tIns="25400" rIns="25400" bIns="25400" anchor="ctr"/>
          <a:lstStyle>
            <a:lvl1pPr defTabSz="1827213">
              <a:defRPr sz="5000">
                <a:solidFill>
                  <a:srgbClr val="000000"/>
                </a:solidFill>
                <a:latin typeface="Helvetica Light" pitchFamily="2" charset="0"/>
                <a:ea typeface="MS PGothic" panose="020B0600070205080204" pitchFamily="34" charset="-128"/>
                <a:sym typeface="Helvetica Light" pitchFamily="2" charset="0"/>
              </a:defRPr>
            </a:lvl1pPr>
            <a:lvl2pPr defTabSz="1827213">
              <a:defRPr sz="5000">
                <a:solidFill>
                  <a:srgbClr val="000000"/>
                </a:solidFill>
                <a:latin typeface="Helvetica Light" pitchFamily="2" charset="0"/>
                <a:ea typeface="MS PGothic" panose="020B0600070205080204" pitchFamily="34" charset="-128"/>
                <a:sym typeface="Helvetica Light" pitchFamily="2" charset="0"/>
              </a:defRPr>
            </a:lvl2pPr>
            <a:lvl3pPr defTabSz="1827213">
              <a:defRPr sz="5000">
                <a:solidFill>
                  <a:srgbClr val="000000"/>
                </a:solidFill>
                <a:latin typeface="Helvetica Light" pitchFamily="2" charset="0"/>
                <a:ea typeface="MS PGothic" panose="020B0600070205080204" pitchFamily="34" charset="-128"/>
                <a:sym typeface="Helvetica Light" pitchFamily="2" charset="0"/>
              </a:defRPr>
            </a:lvl3pPr>
            <a:lvl4pPr defTabSz="1827213">
              <a:defRPr sz="5000">
                <a:solidFill>
                  <a:srgbClr val="000000"/>
                </a:solidFill>
                <a:latin typeface="Helvetica Light" pitchFamily="2" charset="0"/>
                <a:ea typeface="MS PGothic" panose="020B0600070205080204" pitchFamily="34" charset="-128"/>
                <a:sym typeface="Helvetica Light" pitchFamily="2" charset="0"/>
              </a:defRPr>
            </a:lvl4pPr>
            <a:lvl5pPr defTabSz="1827213">
              <a:defRPr sz="5000">
                <a:solidFill>
                  <a:srgbClr val="000000"/>
                </a:solidFill>
                <a:latin typeface="Helvetica Light" pitchFamily="2" charset="0"/>
                <a:ea typeface="MS PGothic" panose="020B0600070205080204" pitchFamily="34" charset="-128"/>
                <a:sym typeface="Helvetica Light" pitchFamily="2" charset="0"/>
              </a:defRPr>
            </a:lvl5pPr>
            <a:lvl6pPr marL="1371600" indent="914400" defTabSz="1827213" eaLnBrk="0" fontAlgn="base" hangingPunct="0">
              <a:spcBef>
                <a:spcPct val="0"/>
              </a:spcBef>
              <a:spcAft>
                <a:spcPct val="0"/>
              </a:spcAft>
              <a:defRPr sz="5000">
                <a:solidFill>
                  <a:srgbClr val="000000"/>
                </a:solidFill>
                <a:latin typeface="Helvetica Light" pitchFamily="2" charset="0"/>
                <a:ea typeface="MS PGothic" panose="020B0600070205080204" pitchFamily="34" charset="-128"/>
                <a:sym typeface="Helvetica Light" pitchFamily="2" charset="0"/>
              </a:defRPr>
            </a:lvl6pPr>
            <a:lvl7pPr marL="1828800" indent="914400" defTabSz="1827213" eaLnBrk="0" fontAlgn="base" hangingPunct="0">
              <a:spcBef>
                <a:spcPct val="0"/>
              </a:spcBef>
              <a:spcAft>
                <a:spcPct val="0"/>
              </a:spcAft>
              <a:defRPr sz="5000">
                <a:solidFill>
                  <a:srgbClr val="000000"/>
                </a:solidFill>
                <a:latin typeface="Helvetica Light" pitchFamily="2" charset="0"/>
                <a:ea typeface="MS PGothic" panose="020B0600070205080204" pitchFamily="34" charset="-128"/>
                <a:sym typeface="Helvetica Light" pitchFamily="2" charset="0"/>
              </a:defRPr>
            </a:lvl7pPr>
            <a:lvl8pPr marL="2286000" indent="914400" defTabSz="1827213" eaLnBrk="0" fontAlgn="base" hangingPunct="0">
              <a:spcBef>
                <a:spcPct val="0"/>
              </a:spcBef>
              <a:spcAft>
                <a:spcPct val="0"/>
              </a:spcAft>
              <a:defRPr sz="5000">
                <a:solidFill>
                  <a:srgbClr val="000000"/>
                </a:solidFill>
                <a:latin typeface="Helvetica Light" pitchFamily="2" charset="0"/>
                <a:ea typeface="MS PGothic" panose="020B0600070205080204" pitchFamily="34" charset="-128"/>
                <a:sym typeface="Helvetica Light" pitchFamily="2" charset="0"/>
              </a:defRPr>
            </a:lvl8pPr>
            <a:lvl9pPr marL="2743200" indent="914400" defTabSz="1827213" eaLnBrk="0" fontAlgn="base" hangingPunct="0">
              <a:spcBef>
                <a:spcPct val="0"/>
              </a:spcBef>
              <a:spcAft>
                <a:spcPct val="0"/>
              </a:spcAft>
              <a:defRPr sz="5000">
                <a:solidFill>
                  <a:srgbClr val="000000"/>
                </a:solidFill>
                <a:latin typeface="Helvetica Light" pitchFamily="2" charset="0"/>
                <a:ea typeface="MS PGothic" panose="020B0600070205080204" pitchFamily="34" charset="-128"/>
                <a:sym typeface="Helvetica Light" pitchFamily="2" charset="0"/>
              </a:defRPr>
            </a:lvl9pPr>
          </a:lstStyle>
          <a:p>
            <a:pPr algn="ctr" eaLnBrk="1">
              <a:lnSpc>
                <a:spcPct val="150000"/>
              </a:lnSpc>
            </a:pPr>
            <a:r>
              <a:rPr lang="de-DE" altLang="de-DE" sz="1400" b="1" noProof="1">
                <a:solidFill>
                  <a:srgbClr val="7F7F7F"/>
                </a:solidFill>
                <a:latin typeface="+mj-lt"/>
                <a:sym typeface="Lato" charset="0"/>
              </a:rPr>
              <a:t>Erfolgsrechnung</a:t>
            </a:r>
            <a:endParaRPr lang="de-DE" altLang="de-DE" sz="1400" b="1" noProof="1">
              <a:latin typeface="+mj-lt"/>
            </a:endParaRPr>
          </a:p>
        </p:txBody>
      </p:sp>
      <p:sp>
        <p:nvSpPr>
          <p:cNvPr id="40" name="Textfeld 39">
            <a:extLst>
              <a:ext uri="{FF2B5EF4-FFF2-40B4-BE49-F238E27FC236}">
                <a16:creationId xmlns:a16="http://schemas.microsoft.com/office/drawing/2014/main" id="{602E8E79-34A3-414F-B0A1-31B62E8A92FD}"/>
              </a:ext>
            </a:extLst>
          </p:cNvPr>
          <p:cNvSpPr txBox="1"/>
          <p:nvPr/>
        </p:nvSpPr>
        <p:spPr bwMode="auto">
          <a:xfrm>
            <a:off x="6244960" y="1974870"/>
            <a:ext cx="1216375" cy="171960"/>
          </a:xfrm>
          <a:prstGeom prst="rect">
            <a:avLst/>
          </a:prstGeom>
          <a:noFill/>
          <a:ln>
            <a:noFill/>
          </a:ln>
        </p:spPr>
        <p:txBody>
          <a:bodyPr vert="horz" wrap="none" lIns="0" tIns="0" rIns="0" bIns="0" numCol="1" rtlCol="0" anchor="t" anchorCtr="0" compatLnSpc="1">
            <a:prstTxWarp prst="textNoShape">
              <a:avLst/>
            </a:prstTxWarp>
            <a:noAutofit/>
          </a:bodyPr>
          <a:lstStyle/>
          <a:p>
            <a:pPr algn="l">
              <a:spcAft>
                <a:spcPts val="800"/>
              </a:spcAft>
            </a:pPr>
            <a:r>
              <a:rPr lang="de-DE" sz="1200" noProof="1">
                <a:solidFill>
                  <a:schemeClr val="bg1">
                    <a:lumMod val="50000"/>
                  </a:schemeClr>
                </a:solidFill>
              </a:rPr>
              <a:t>WIR ausgeben</a:t>
            </a:r>
          </a:p>
        </p:txBody>
      </p:sp>
      <p:sp>
        <p:nvSpPr>
          <p:cNvPr id="52" name="Textfeld 51">
            <a:extLst>
              <a:ext uri="{FF2B5EF4-FFF2-40B4-BE49-F238E27FC236}">
                <a16:creationId xmlns:a16="http://schemas.microsoft.com/office/drawing/2014/main" id="{F2786064-EAA2-47AB-A899-39348B0A1BFD}"/>
              </a:ext>
            </a:extLst>
          </p:cNvPr>
          <p:cNvSpPr txBox="1"/>
          <p:nvPr/>
        </p:nvSpPr>
        <p:spPr bwMode="auto">
          <a:xfrm>
            <a:off x="9130224" y="1988840"/>
            <a:ext cx="1216375" cy="171960"/>
          </a:xfrm>
          <a:prstGeom prst="rect">
            <a:avLst/>
          </a:prstGeom>
          <a:noFill/>
          <a:ln>
            <a:noFill/>
          </a:ln>
        </p:spPr>
        <p:txBody>
          <a:bodyPr vert="horz" wrap="none" lIns="0" tIns="0" rIns="0" bIns="0" numCol="1" rtlCol="0" anchor="t" anchorCtr="0" compatLnSpc="1">
            <a:prstTxWarp prst="textNoShape">
              <a:avLst/>
            </a:prstTxWarp>
            <a:noAutofit/>
          </a:bodyPr>
          <a:lstStyle/>
          <a:p>
            <a:pPr algn="l">
              <a:spcAft>
                <a:spcPts val="800"/>
              </a:spcAft>
            </a:pPr>
            <a:r>
              <a:rPr lang="de-DE" sz="1200" noProof="1">
                <a:solidFill>
                  <a:srgbClr val="28828B"/>
                </a:solidFill>
              </a:rPr>
              <a:t>WIR einnehmen</a:t>
            </a:r>
          </a:p>
        </p:txBody>
      </p:sp>
      <p:grpSp>
        <p:nvGrpSpPr>
          <p:cNvPr id="57" name="Google Shape;332;p14">
            <a:extLst>
              <a:ext uri="{FF2B5EF4-FFF2-40B4-BE49-F238E27FC236}">
                <a16:creationId xmlns:a16="http://schemas.microsoft.com/office/drawing/2014/main" id="{3EF24CBC-4A5E-4588-A261-4ACFE3FB4376}"/>
              </a:ext>
            </a:extLst>
          </p:cNvPr>
          <p:cNvGrpSpPr/>
          <p:nvPr/>
        </p:nvGrpSpPr>
        <p:grpSpPr>
          <a:xfrm>
            <a:off x="6312025" y="2276873"/>
            <a:ext cx="410025" cy="416366"/>
            <a:chOff x="5276661" y="5665807"/>
            <a:chExt cx="307947" cy="312709"/>
          </a:xfrm>
          <a:solidFill>
            <a:schemeClr val="bg1">
              <a:lumMod val="50000"/>
            </a:schemeClr>
          </a:solidFill>
        </p:grpSpPr>
        <p:sp>
          <p:nvSpPr>
            <p:cNvPr id="58" name="Google Shape;333;p14">
              <a:extLst>
                <a:ext uri="{FF2B5EF4-FFF2-40B4-BE49-F238E27FC236}">
                  <a16:creationId xmlns:a16="http://schemas.microsoft.com/office/drawing/2014/main" id="{417A6078-792B-44A0-9ECF-2EF42F7D713A}"/>
                </a:ext>
              </a:extLst>
            </p:cNvPr>
            <p:cNvSpPr/>
            <p:nvPr/>
          </p:nvSpPr>
          <p:spPr>
            <a:xfrm>
              <a:off x="5276661" y="5665807"/>
              <a:ext cx="269851" cy="269851"/>
            </a:xfrm>
            <a:custGeom>
              <a:avLst/>
              <a:gdLst/>
              <a:ahLst/>
              <a:cxnLst/>
              <a:rect l="l" t="t" r="r" b="b"/>
              <a:pathLst>
                <a:path w="269850" h="269850" extrusionOk="0">
                  <a:moveTo>
                    <a:pt x="132280" y="257152"/>
                  </a:moveTo>
                  <a:lnTo>
                    <a:pt x="121168" y="257152"/>
                  </a:lnTo>
                  <a:lnTo>
                    <a:pt x="121168" y="239162"/>
                  </a:lnTo>
                  <a:cubicBezTo>
                    <a:pt x="121168" y="238104"/>
                    <a:pt x="120639" y="237045"/>
                    <a:pt x="120110" y="235987"/>
                  </a:cubicBezTo>
                  <a:cubicBezTo>
                    <a:pt x="120110" y="232812"/>
                    <a:pt x="117993" y="230167"/>
                    <a:pt x="114819" y="229108"/>
                  </a:cubicBezTo>
                  <a:cubicBezTo>
                    <a:pt x="102120" y="226463"/>
                    <a:pt x="89950" y="221700"/>
                    <a:pt x="79368" y="214293"/>
                  </a:cubicBezTo>
                  <a:cubicBezTo>
                    <a:pt x="76722" y="212706"/>
                    <a:pt x="73547" y="212706"/>
                    <a:pt x="70902" y="214822"/>
                  </a:cubicBezTo>
                  <a:lnTo>
                    <a:pt x="56086" y="229637"/>
                  </a:lnTo>
                  <a:lnTo>
                    <a:pt x="38097" y="211648"/>
                  </a:lnTo>
                  <a:lnTo>
                    <a:pt x="52912" y="196832"/>
                  </a:lnTo>
                  <a:cubicBezTo>
                    <a:pt x="55028" y="194715"/>
                    <a:pt x="55557" y="191012"/>
                    <a:pt x="53441" y="188366"/>
                  </a:cubicBezTo>
                  <a:cubicBezTo>
                    <a:pt x="46033" y="177255"/>
                    <a:pt x="40742" y="165085"/>
                    <a:pt x="38626" y="152386"/>
                  </a:cubicBezTo>
                  <a:cubicBezTo>
                    <a:pt x="38097" y="149211"/>
                    <a:pt x="35451" y="147095"/>
                    <a:pt x="32276" y="147095"/>
                  </a:cubicBezTo>
                  <a:lnTo>
                    <a:pt x="11111" y="147095"/>
                  </a:lnTo>
                  <a:lnTo>
                    <a:pt x="11111" y="121168"/>
                  </a:lnTo>
                  <a:lnTo>
                    <a:pt x="32276" y="121168"/>
                  </a:lnTo>
                  <a:cubicBezTo>
                    <a:pt x="35451" y="121168"/>
                    <a:pt x="38097" y="119052"/>
                    <a:pt x="38626" y="115877"/>
                  </a:cubicBezTo>
                  <a:cubicBezTo>
                    <a:pt x="41271" y="102649"/>
                    <a:pt x="46033" y="90479"/>
                    <a:pt x="53441" y="79897"/>
                  </a:cubicBezTo>
                  <a:cubicBezTo>
                    <a:pt x="55028" y="77251"/>
                    <a:pt x="55028" y="74077"/>
                    <a:pt x="52912" y="71431"/>
                  </a:cubicBezTo>
                  <a:lnTo>
                    <a:pt x="38097" y="56615"/>
                  </a:lnTo>
                  <a:lnTo>
                    <a:pt x="56086" y="38625"/>
                  </a:lnTo>
                  <a:lnTo>
                    <a:pt x="70902" y="53441"/>
                  </a:lnTo>
                  <a:cubicBezTo>
                    <a:pt x="73018" y="55557"/>
                    <a:pt x="76722" y="56086"/>
                    <a:pt x="79368" y="53970"/>
                  </a:cubicBezTo>
                  <a:cubicBezTo>
                    <a:pt x="90479" y="46562"/>
                    <a:pt x="102649" y="41271"/>
                    <a:pt x="115877" y="39154"/>
                  </a:cubicBezTo>
                  <a:cubicBezTo>
                    <a:pt x="119052" y="38625"/>
                    <a:pt x="121168" y="35980"/>
                    <a:pt x="121168" y="32805"/>
                  </a:cubicBezTo>
                  <a:lnTo>
                    <a:pt x="121168" y="11640"/>
                  </a:lnTo>
                  <a:lnTo>
                    <a:pt x="147095" y="11640"/>
                  </a:lnTo>
                  <a:lnTo>
                    <a:pt x="147095" y="32805"/>
                  </a:lnTo>
                  <a:cubicBezTo>
                    <a:pt x="147095" y="35980"/>
                    <a:pt x="149212" y="38625"/>
                    <a:pt x="152386" y="39154"/>
                  </a:cubicBezTo>
                  <a:cubicBezTo>
                    <a:pt x="165614" y="41800"/>
                    <a:pt x="177784" y="46562"/>
                    <a:pt x="188896" y="53970"/>
                  </a:cubicBezTo>
                  <a:cubicBezTo>
                    <a:pt x="191541" y="55557"/>
                    <a:pt x="194716" y="55557"/>
                    <a:pt x="197361" y="53441"/>
                  </a:cubicBezTo>
                  <a:lnTo>
                    <a:pt x="212177" y="38625"/>
                  </a:lnTo>
                  <a:lnTo>
                    <a:pt x="230166" y="56615"/>
                  </a:lnTo>
                  <a:lnTo>
                    <a:pt x="215352" y="71431"/>
                  </a:lnTo>
                  <a:cubicBezTo>
                    <a:pt x="213235" y="73547"/>
                    <a:pt x="212706" y="77251"/>
                    <a:pt x="214823" y="79897"/>
                  </a:cubicBezTo>
                  <a:cubicBezTo>
                    <a:pt x="222230" y="90479"/>
                    <a:pt x="226992" y="102649"/>
                    <a:pt x="229637" y="115348"/>
                  </a:cubicBezTo>
                  <a:cubicBezTo>
                    <a:pt x="230166" y="118522"/>
                    <a:pt x="233342" y="120639"/>
                    <a:pt x="236516" y="120639"/>
                  </a:cubicBezTo>
                  <a:cubicBezTo>
                    <a:pt x="237574" y="121168"/>
                    <a:pt x="238633" y="121697"/>
                    <a:pt x="239691" y="121697"/>
                  </a:cubicBezTo>
                  <a:lnTo>
                    <a:pt x="257681" y="121697"/>
                  </a:lnTo>
                  <a:lnTo>
                    <a:pt x="257681" y="132809"/>
                  </a:lnTo>
                  <a:cubicBezTo>
                    <a:pt x="257681" y="136512"/>
                    <a:pt x="260327" y="139158"/>
                    <a:pt x="264030" y="139158"/>
                  </a:cubicBezTo>
                  <a:cubicBezTo>
                    <a:pt x="267734" y="139158"/>
                    <a:pt x="270380" y="136512"/>
                    <a:pt x="270380" y="132809"/>
                  </a:cubicBezTo>
                  <a:lnTo>
                    <a:pt x="270380" y="115348"/>
                  </a:lnTo>
                  <a:cubicBezTo>
                    <a:pt x="270380" y="111644"/>
                    <a:pt x="267734" y="108998"/>
                    <a:pt x="264030" y="108998"/>
                  </a:cubicBezTo>
                  <a:lnTo>
                    <a:pt x="241278" y="108998"/>
                  </a:lnTo>
                  <a:cubicBezTo>
                    <a:pt x="238633" y="97887"/>
                    <a:pt x="234400" y="87305"/>
                    <a:pt x="228579" y="77780"/>
                  </a:cubicBezTo>
                  <a:lnTo>
                    <a:pt x="244453" y="61907"/>
                  </a:lnTo>
                  <a:cubicBezTo>
                    <a:pt x="247099" y="59261"/>
                    <a:pt x="247099" y="55028"/>
                    <a:pt x="244453" y="52912"/>
                  </a:cubicBezTo>
                  <a:lnTo>
                    <a:pt x="216938" y="25397"/>
                  </a:lnTo>
                  <a:cubicBezTo>
                    <a:pt x="214293" y="22752"/>
                    <a:pt x="210060" y="22752"/>
                    <a:pt x="207944" y="25397"/>
                  </a:cubicBezTo>
                  <a:lnTo>
                    <a:pt x="192070" y="41271"/>
                  </a:lnTo>
                  <a:cubicBezTo>
                    <a:pt x="182546" y="35451"/>
                    <a:pt x="171963" y="31218"/>
                    <a:pt x="160852" y="28572"/>
                  </a:cubicBezTo>
                  <a:lnTo>
                    <a:pt x="160852" y="6349"/>
                  </a:lnTo>
                  <a:cubicBezTo>
                    <a:pt x="160852" y="2646"/>
                    <a:pt x="158206" y="0"/>
                    <a:pt x="154503" y="0"/>
                  </a:cubicBezTo>
                  <a:lnTo>
                    <a:pt x="115877" y="0"/>
                  </a:lnTo>
                  <a:cubicBezTo>
                    <a:pt x="112173" y="0"/>
                    <a:pt x="109528" y="2646"/>
                    <a:pt x="109528" y="6349"/>
                  </a:cubicBezTo>
                  <a:lnTo>
                    <a:pt x="109528" y="28572"/>
                  </a:lnTo>
                  <a:cubicBezTo>
                    <a:pt x="98416" y="31218"/>
                    <a:pt x="87834" y="35451"/>
                    <a:pt x="78310" y="41271"/>
                  </a:cubicBezTo>
                  <a:lnTo>
                    <a:pt x="62436" y="25397"/>
                  </a:lnTo>
                  <a:cubicBezTo>
                    <a:pt x="61378" y="24339"/>
                    <a:pt x="59790" y="23281"/>
                    <a:pt x="57674" y="23281"/>
                  </a:cubicBezTo>
                  <a:cubicBezTo>
                    <a:pt x="56086" y="23281"/>
                    <a:pt x="54499" y="23810"/>
                    <a:pt x="52912" y="25397"/>
                  </a:cubicBezTo>
                  <a:lnTo>
                    <a:pt x="25398" y="52912"/>
                  </a:lnTo>
                  <a:cubicBezTo>
                    <a:pt x="24339" y="53970"/>
                    <a:pt x="23281" y="55557"/>
                    <a:pt x="23281" y="57673"/>
                  </a:cubicBezTo>
                  <a:cubicBezTo>
                    <a:pt x="23281" y="59790"/>
                    <a:pt x="23810" y="60849"/>
                    <a:pt x="25398" y="62436"/>
                  </a:cubicBezTo>
                  <a:lnTo>
                    <a:pt x="41271" y="78309"/>
                  </a:lnTo>
                  <a:cubicBezTo>
                    <a:pt x="35451" y="87834"/>
                    <a:pt x="31218" y="98416"/>
                    <a:pt x="28572" y="109527"/>
                  </a:cubicBezTo>
                  <a:lnTo>
                    <a:pt x="6349" y="109527"/>
                  </a:lnTo>
                  <a:cubicBezTo>
                    <a:pt x="2646" y="109527"/>
                    <a:pt x="0" y="112173"/>
                    <a:pt x="0" y="115877"/>
                  </a:cubicBezTo>
                  <a:lnTo>
                    <a:pt x="0" y="154503"/>
                  </a:lnTo>
                  <a:cubicBezTo>
                    <a:pt x="0" y="158206"/>
                    <a:pt x="2646" y="160852"/>
                    <a:pt x="6349" y="160852"/>
                  </a:cubicBezTo>
                  <a:lnTo>
                    <a:pt x="28572" y="160852"/>
                  </a:lnTo>
                  <a:cubicBezTo>
                    <a:pt x="31218" y="171964"/>
                    <a:pt x="35451" y="182546"/>
                    <a:pt x="41271" y="192070"/>
                  </a:cubicBezTo>
                  <a:lnTo>
                    <a:pt x="25398" y="207943"/>
                  </a:lnTo>
                  <a:cubicBezTo>
                    <a:pt x="22752" y="210589"/>
                    <a:pt x="22752" y="214822"/>
                    <a:pt x="25398" y="216939"/>
                  </a:cubicBezTo>
                  <a:lnTo>
                    <a:pt x="52912" y="244453"/>
                  </a:lnTo>
                  <a:cubicBezTo>
                    <a:pt x="53970" y="245511"/>
                    <a:pt x="56086" y="246569"/>
                    <a:pt x="57674" y="246569"/>
                  </a:cubicBezTo>
                  <a:cubicBezTo>
                    <a:pt x="59261" y="246569"/>
                    <a:pt x="60849" y="246040"/>
                    <a:pt x="62436" y="244453"/>
                  </a:cubicBezTo>
                  <a:lnTo>
                    <a:pt x="78310" y="228579"/>
                  </a:lnTo>
                  <a:cubicBezTo>
                    <a:pt x="87834" y="234399"/>
                    <a:pt x="98416" y="238633"/>
                    <a:pt x="109528" y="241278"/>
                  </a:cubicBezTo>
                  <a:lnTo>
                    <a:pt x="109528" y="264030"/>
                  </a:lnTo>
                  <a:cubicBezTo>
                    <a:pt x="109528" y="267734"/>
                    <a:pt x="112173" y="270380"/>
                    <a:pt x="115877" y="270380"/>
                  </a:cubicBezTo>
                  <a:lnTo>
                    <a:pt x="133338" y="270380"/>
                  </a:lnTo>
                  <a:cubicBezTo>
                    <a:pt x="137042" y="270380"/>
                    <a:pt x="139687" y="267734"/>
                    <a:pt x="139687" y="264030"/>
                  </a:cubicBezTo>
                  <a:cubicBezTo>
                    <a:pt x="139687" y="260326"/>
                    <a:pt x="135984" y="257152"/>
                    <a:pt x="132280" y="257152"/>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de-DE" sz="800" noProof="1">
                <a:solidFill>
                  <a:schemeClr val="dk1"/>
                </a:solidFill>
                <a:latin typeface="Calibri"/>
                <a:ea typeface="Calibri"/>
                <a:cs typeface="Calibri"/>
                <a:sym typeface="Calibri"/>
              </a:endParaRPr>
            </a:p>
          </p:txBody>
        </p:sp>
        <p:sp>
          <p:nvSpPr>
            <p:cNvPr id="59" name="Google Shape;334;p14">
              <a:extLst>
                <a:ext uri="{FF2B5EF4-FFF2-40B4-BE49-F238E27FC236}">
                  <a16:creationId xmlns:a16="http://schemas.microsoft.com/office/drawing/2014/main" id="{82A99879-86E4-44D6-876E-965824AB4DA8}"/>
                </a:ext>
              </a:extLst>
            </p:cNvPr>
            <p:cNvSpPr/>
            <p:nvPr/>
          </p:nvSpPr>
          <p:spPr>
            <a:xfrm>
              <a:off x="5339626" y="5729830"/>
              <a:ext cx="137571" cy="137571"/>
            </a:xfrm>
            <a:custGeom>
              <a:avLst/>
              <a:gdLst/>
              <a:ahLst/>
              <a:cxnLst/>
              <a:rect l="l" t="t" r="r" b="b"/>
              <a:pathLst>
                <a:path w="137570" h="137570" extrusionOk="0">
                  <a:moveTo>
                    <a:pt x="70902" y="12699"/>
                  </a:moveTo>
                  <a:cubicBezTo>
                    <a:pt x="96829" y="12699"/>
                    <a:pt x="119581" y="30160"/>
                    <a:pt x="126460" y="55557"/>
                  </a:cubicBezTo>
                  <a:cubicBezTo>
                    <a:pt x="127518" y="59261"/>
                    <a:pt x="130693" y="60849"/>
                    <a:pt x="134396" y="60320"/>
                  </a:cubicBezTo>
                  <a:cubicBezTo>
                    <a:pt x="137571" y="59261"/>
                    <a:pt x="139688" y="55557"/>
                    <a:pt x="139159" y="52383"/>
                  </a:cubicBezTo>
                  <a:cubicBezTo>
                    <a:pt x="130693" y="21694"/>
                    <a:pt x="102649" y="0"/>
                    <a:pt x="70902" y="0"/>
                  </a:cubicBezTo>
                  <a:cubicBezTo>
                    <a:pt x="31747" y="0"/>
                    <a:pt x="0" y="31747"/>
                    <a:pt x="0" y="70902"/>
                  </a:cubicBezTo>
                  <a:cubicBezTo>
                    <a:pt x="0" y="102649"/>
                    <a:pt x="21694" y="130692"/>
                    <a:pt x="52383" y="139158"/>
                  </a:cubicBezTo>
                  <a:cubicBezTo>
                    <a:pt x="52912" y="139158"/>
                    <a:pt x="53441" y="139158"/>
                    <a:pt x="53970" y="139158"/>
                  </a:cubicBezTo>
                  <a:cubicBezTo>
                    <a:pt x="56616" y="139158"/>
                    <a:pt x="59261" y="137042"/>
                    <a:pt x="60320" y="134396"/>
                  </a:cubicBezTo>
                  <a:cubicBezTo>
                    <a:pt x="61378" y="130692"/>
                    <a:pt x="59261" y="127518"/>
                    <a:pt x="55557" y="126460"/>
                  </a:cubicBezTo>
                  <a:cubicBezTo>
                    <a:pt x="30160" y="119581"/>
                    <a:pt x="12699" y="96828"/>
                    <a:pt x="12699" y="70902"/>
                  </a:cubicBezTo>
                  <a:cubicBezTo>
                    <a:pt x="13228" y="38625"/>
                    <a:pt x="39155" y="12699"/>
                    <a:pt x="70902" y="12699"/>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de-DE" sz="800" noProof="1">
                <a:solidFill>
                  <a:schemeClr val="dk1"/>
                </a:solidFill>
                <a:latin typeface="Calibri"/>
                <a:ea typeface="Calibri"/>
                <a:cs typeface="Calibri"/>
                <a:sym typeface="Calibri"/>
              </a:endParaRPr>
            </a:p>
          </p:txBody>
        </p:sp>
        <p:sp>
          <p:nvSpPr>
            <p:cNvPr id="60" name="Google Shape;335;p14">
              <a:extLst>
                <a:ext uri="{FF2B5EF4-FFF2-40B4-BE49-F238E27FC236}">
                  <a16:creationId xmlns:a16="http://schemas.microsoft.com/office/drawing/2014/main" id="{689C5C33-C39D-42A3-B634-8F3A19DC2CB2}"/>
                </a:ext>
              </a:extLst>
            </p:cNvPr>
            <p:cNvSpPr/>
            <p:nvPr/>
          </p:nvSpPr>
          <p:spPr>
            <a:xfrm>
              <a:off x="5446508" y="5836183"/>
              <a:ext cx="95241" cy="95241"/>
            </a:xfrm>
            <a:custGeom>
              <a:avLst/>
              <a:gdLst/>
              <a:ahLst/>
              <a:cxnLst/>
              <a:rect l="l" t="t" r="r" b="b"/>
              <a:pathLst>
                <a:path w="95241" h="95241" extrusionOk="0">
                  <a:moveTo>
                    <a:pt x="49737" y="0"/>
                  </a:moveTo>
                  <a:cubicBezTo>
                    <a:pt x="22223" y="0"/>
                    <a:pt x="0" y="22223"/>
                    <a:pt x="0" y="49737"/>
                  </a:cubicBezTo>
                  <a:cubicBezTo>
                    <a:pt x="0" y="77251"/>
                    <a:pt x="22223" y="99475"/>
                    <a:pt x="49737" y="99475"/>
                  </a:cubicBezTo>
                  <a:cubicBezTo>
                    <a:pt x="77251" y="99475"/>
                    <a:pt x="99474" y="77251"/>
                    <a:pt x="99474" y="49737"/>
                  </a:cubicBezTo>
                  <a:cubicBezTo>
                    <a:pt x="99474" y="22223"/>
                    <a:pt x="77251" y="0"/>
                    <a:pt x="49737" y="0"/>
                  </a:cubicBezTo>
                  <a:close/>
                  <a:moveTo>
                    <a:pt x="49737" y="86776"/>
                  </a:moveTo>
                  <a:cubicBezTo>
                    <a:pt x="29631" y="86776"/>
                    <a:pt x="12698" y="70373"/>
                    <a:pt x="12698" y="49737"/>
                  </a:cubicBezTo>
                  <a:cubicBezTo>
                    <a:pt x="12698" y="29631"/>
                    <a:pt x="29102" y="12699"/>
                    <a:pt x="49737" y="12699"/>
                  </a:cubicBezTo>
                  <a:cubicBezTo>
                    <a:pt x="70372" y="12699"/>
                    <a:pt x="86775" y="29102"/>
                    <a:pt x="86775" y="49737"/>
                  </a:cubicBezTo>
                  <a:cubicBezTo>
                    <a:pt x="86775" y="70373"/>
                    <a:pt x="70372" y="86776"/>
                    <a:pt x="49737" y="86776"/>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de-DE" sz="800" noProof="1">
                <a:solidFill>
                  <a:schemeClr val="dk1"/>
                </a:solidFill>
                <a:latin typeface="Calibri"/>
                <a:ea typeface="Calibri"/>
                <a:cs typeface="Calibri"/>
                <a:sym typeface="Calibri"/>
              </a:endParaRPr>
            </a:p>
          </p:txBody>
        </p:sp>
        <p:sp>
          <p:nvSpPr>
            <p:cNvPr id="61" name="Google Shape;336;p14">
              <a:extLst>
                <a:ext uri="{FF2B5EF4-FFF2-40B4-BE49-F238E27FC236}">
                  <a16:creationId xmlns:a16="http://schemas.microsoft.com/office/drawing/2014/main" id="{54EB85F6-6C4F-43CB-81E3-29E5309B82BA}"/>
                </a:ext>
              </a:extLst>
            </p:cNvPr>
            <p:cNvSpPr/>
            <p:nvPr/>
          </p:nvSpPr>
          <p:spPr>
            <a:xfrm>
              <a:off x="5404708" y="5793324"/>
              <a:ext cx="179900" cy="185192"/>
            </a:xfrm>
            <a:custGeom>
              <a:avLst/>
              <a:gdLst/>
              <a:ahLst/>
              <a:cxnLst/>
              <a:rect l="l" t="t" r="r" b="b"/>
              <a:pathLst>
                <a:path w="179900" h="185191" extrusionOk="0">
                  <a:moveTo>
                    <a:pt x="178313" y="73548"/>
                  </a:moveTo>
                  <a:lnTo>
                    <a:pt x="165085" y="73548"/>
                  </a:lnTo>
                  <a:cubicBezTo>
                    <a:pt x="163498" y="67198"/>
                    <a:pt x="160852" y="60849"/>
                    <a:pt x="157677" y="55029"/>
                  </a:cubicBezTo>
                  <a:lnTo>
                    <a:pt x="167201" y="45504"/>
                  </a:lnTo>
                  <a:cubicBezTo>
                    <a:pt x="169847" y="42859"/>
                    <a:pt x="169847" y="38625"/>
                    <a:pt x="167201" y="36509"/>
                  </a:cubicBezTo>
                  <a:lnTo>
                    <a:pt x="148682" y="17990"/>
                  </a:lnTo>
                  <a:cubicBezTo>
                    <a:pt x="146037" y="15345"/>
                    <a:pt x="141804" y="15345"/>
                    <a:pt x="139688" y="17990"/>
                  </a:cubicBezTo>
                  <a:lnTo>
                    <a:pt x="130163" y="27514"/>
                  </a:lnTo>
                  <a:cubicBezTo>
                    <a:pt x="124343" y="24339"/>
                    <a:pt x="117993" y="21694"/>
                    <a:pt x="111644" y="19577"/>
                  </a:cubicBezTo>
                  <a:lnTo>
                    <a:pt x="111644" y="6349"/>
                  </a:lnTo>
                  <a:cubicBezTo>
                    <a:pt x="111644" y="2646"/>
                    <a:pt x="108998" y="0"/>
                    <a:pt x="105295" y="0"/>
                  </a:cubicBezTo>
                  <a:lnTo>
                    <a:pt x="79368" y="0"/>
                  </a:lnTo>
                  <a:cubicBezTo>
                    <a:pt x="75664" y="0"/>
                    <a:pt x="73018" y="2646"/>
                    <a:pt x="73018" y="6349"/>
                  </a:cubicBezTo>
                  <a:lnTo>
                    <a:pt x="73018" y="19577"/>
                  </a:lnTo>
                  <a:cubicBezTo>
                    <a:pt x="66669" y="21165"/>
                    <a:pt x="60320" y="23810"/>
                    <a:pt x="54499" y="27514"/>
                  </a:cubicBezTo>
                  <a:lnTo>
                    <a:pt x="44975" y="17990"/>
                  </a:lnTo>
                  <a:cubicBezTo>
                    <a:pt x="42330" y="15345"/>
                    <a:pt x="38096" y="15345"/>
                    <a:pt x="35980" y="17990"/>
                  </a:cubicBezTo>
                  <a:lnTo>
                    <a:pt x="17461" y="36509"/>
                  </a:lnTo>
                  <a:cubicBezTo>
                    <a:pt x="14815" y="39155"/>
                    <a:pt x="14815" y="43388"/>
                    <a:pt x="17461" y="45504"/>
                  </a:cubicBezTo>
                  <a:lnTo>
                    <a:pt x="26985" y="55029"/>
                  </a:lnTo>
                  <a:cubicBezTo>
                    <a:pt x="23810" y="60849"/>
                    <a:pt x="21165" y="67198"/>
                    <a:pt x="19577" y="73548"/>
                  </a:cubicBezTo>
                  <a:lnTo>
                    <a:pt x="6349" y="73548"/>
                  </a:lnTo>
                  <a:cubicBezTo>
                    <a:pt x="2646" y="73548"/>
                    <a:pt x="0" y="76193"/>
                    <a:pt x="0" y="79897"/>
                  </a:cubicBezTo>
                  <a:lnTo>
                    <a:pt x="0" y="105824"/>
                  </a:lnTo>
                  <a:cubicBezTo>
                    <a:pt x="0" y="109527"/>
                    <a:pt x="2646" y="112173"/>
                    <a:pt x="6349" y="112173"/>
                  </a:cubicBezTo>
                  <a:lnTo>
                    <a:pt x="19577" y="112173"/>
                  </a:lnTo>
                  <a:cubicBezTo>
                    <a:pt x="21165" y="118523"/>
                    <a:pt x="23810" y="124872"/>
                    <a:pt x="26985" y="130692"/>
                  </a:cubicBezTo>
                  <a:lnTo>
                    <a:pt x="17461" y="140217"/>
                  </a:lnTo>
                  <a:cubicBezTo>
                    <a:pt x="16403" y="141275"/>
                    <a:pt x="15345" y="142862"/>
                    <a:pt x="15345" y="144979"/>
                  </a:cubicBezTo>
                  <a:cubicBezTo>
                    <a:pt x="15345" y="146566"/>
                    <a:pt x="15874" y="148153"/>
                    <a:pt x="17461" y="149740"/>
                  </a:cubicBezTo>
                  <a:lnTo>
                    <a:pt x="35980" y="168259"/>
                  </a:lnTo>
                  <a:cubicBezTo>
                    <a:pt x="38625" y="170905"/>
                    <a:pt x="42859" y="170905"/>
                    <a:pt x="44975" y="168259"/>
                  </a:cubicBezTo>
                  <a:lnTo>
                    <a:pt x="54499" y="158736"/>
                  </a:lnTo>
                  <a:cubicBezTo>
                    <a:pt x="60320" y="161910"/>
                    <a:pt x="66669" y="164556"/>
                    <a:pt x="73018" y="166144"/>
                  </a:cubicBezTo>
                  <a:lnTo>
                    <a:pt x="73018" y="179371"/>
                  </a:lnTo>
                  <a:cubicBezTo>
                    <a:pt x="73018" y="183075"/>
                    <a:pt x="75664" y="185721"/>
                    <a:pt x="79368" y="185721"/>
                  </a:cubicBezTo>
                  <a:lnTo>
                    <a:pt x="105295" y="185721"/>
                  </a:lnTo>
                  <a:cubicBezTo>
                    <a:pt x="108998" y="185721"/>
                    <a:pt x="111644" y="183075"/>
                    <a:pt x="111644" y="179371"/>
                  </a:cubicBezTo>
                  <a:lnTo>
                    <a:pt x="111644" y="166144"/>
                  </a:lnTo>
                  <a:cubicBezTo>
                    <a:pt x="117993" y="164556"/>
                    <a:pt x="124343" y="161910"/>
                    <a:pt x="130163" y="158736"/>
                  </a:cubicBezTo>
                  <a:lnTo>
                    <a:pt x="139688" y="168259"/>
                  </a:lnTo>
                  <a:cubicBezTo>
                    <a:pt x="142333" y="170905"/>
                    <a:pt x="146566" y="170905"/>
                    <a:pt x="148682" y="168259"/>
                  </a:cubicBezTo>
                  <a:lnTo>
                    <a:pt x="167201" y="149740"/>
                  </a:lnTo>
                  <a:cubicBezTo>
                    <a:pt x="168259" y="148682"/>
                    <a:pt x="169318" y="147095"/>
                    <a:pt x="169318" y="144979"/>
                  </a:cubicBezTo>
                  <a:cubicBezTo>
                    <a:pt x="169318" y="143391"/>
                    <a:pt x="168789" y="141804"/>
                    <a:pt x="167201" y="140217"/>
                  </a:cubicBezTo>
                  <a:lnTo>
                    <a:pt x="157677" y="130692"/>
                  </a:lnTo>
                  <a:cubicBezTo>
                    <a:pt x="160852" y="124872"/>
                    <a:pt x="163498" y="118523"/>
                    <a:pt x="165085" y="112173"/>
                  </a:cubicBezTo>
                  <a:lnTo>
                    <a:pt x="178313" y="112173"/>
                  </a:lnTo>
                  <a:cubicBezTo>
                    <a:pt x="182017" y="112173"/>
                    <a:pt x="184663" y="109527"/>
                    <a:pt x="184663" y="105824"/>
                  </a:cubicBezTo>
                  <a:lnTo>
                    <a:pt x="184663" y="79897"/>
                  </a:lnTo>
                  <a:cubicBezTo>
                    <a:pt x="184663" y="76193"/>
                    <a:pt x="182017" y="73548"/>
                    <a:pt x="178313" y="73548"/>
                  </a:cubicBezTo>
                  <a:close/>
                  <a:moveTo>
                    <a:pt x="171964" y="99474"/>
                  </a:moveTo>
                  <a:lnTo>
                    <a:pt x="159794" y="99474"/>
                  </a:lnTo>
                  <a:cubicBezTo>
                    <a:pt x="156619" y="99474"/>
                    <a:pt x="153974" y="101591"/>
                    <a:pt x="153445" y="104765"/>
                  </a:cubicBezTo>
                  <a:cubicBezTo>
                    <a:pt x="151857" y="113232"/>
                    <a:pt x="148682" y="121168"/>
                    <a:pt x="143920" y="128047"/>
                  </a:cubicBezTo>
                  <a:cubicBezTo>
                    <a:pt x="142333" y="130692"/>
                    <a:pt x="142333" y="133867"/>
                    <a:pt x="144449" y="136512"/>
                  </a:cubicBezTo>
                  <a:lnTo>
                    <a:pt x="152916" y="144979"/>
                  </a:lnTo>
                  <a:lnTo>
                    <a:pt x="143920" y="153974"/>
                  </a:lnTo>
                  <a:lnTo>
                    <a:pt x="135454" y="145508"/>
                  </a:lnTo>
                  <a:cubicBezTo>
                    <a:pt x="133338" y="143391"/>
                    <a:pt x="129634" y="142862"/>
                    <a:pt x="126989" y="144979"/>
                  </a:cubicBezTo>
                  <a:cubicBezTo>
                    <a:pt x="120110" y="149740"/>
                    <a:pt x="112173" y="152916"/>
                    <a:pt x="103707" y="154503"/>
                  </a:cubicBezTo>
                  <a:cubicBezTo>
                    <a:pt x="100533" y="155031"/>
                    <a:pt x="98416" y="157677"/>
                    <a:pt x="98416" y="160852"/>
                  </a:cubicBezTo>
                  <a:lnTo>
                    <a:pt x="98416" y="173022"/>
                  </a:lnTo>
                  <a:lnTo>
                    <a:pt x="85188" y="173022"/>
                  </a:lnTo>
                  <a:lnTo>
                    <a:pt x="85188" y="160852"/>
                  </a:lnTo>
                  <a:cubicBezTo>
                    <a:pt x="85188" y="157677"/>
                    <a:pt x="83071" y="155031"/>
                    <a:pt x="79897" y="154503"/>
                  </a:cubicBezTo>
                  <a:cubicBezTo>
                    <a:pt x="71431" y="152916"/>
                    <a:pt x="63494" y="149740"/>
                    <a:pt x="56615" y="144979"/>
                  </a:cubicBezTo>
                  <a:cubicBezTo>
                    <a:pt x="53970" y="143391"/>
                    <a:pt x="50795" y="143391"/>
                    <a:pt x="48150" y="145508"/>
                  </a:cubicBezTo>
                  <a:lnTo>
                    <a:pt x="39684" y="153974"/>
                  </a:lnTo>
                  <a:lnTo>
                    <a:pt x="30689" y="144979"/>
                  </a:lnTo>
                  <a:lnTo>
                    <a:pt x="39155" y="136512"/>
                  </a:lnTo>
                  <a:cubicBezTo>
                    <a:pt x="41271" y="134396"/>
                    <a:pt x="41801" y="130692"/>
                    <a:pt x="39684" y="128047"/>
                  </a:cubicBezTo>
                  <a:cubicBezTo>
                    <a:pt x="34922" y="121168"/>
                    <a:pt x="31747" y="113232"/>
                    <a:pt x="30160" y="104765"/>
                  </a:cubicBezTo>
                  <a:cubicBezTo>
                    <a:pt x="29631" y="101591"/>
                    <a:pt x="26985" y="99474"/>
                    <a:pt x="23810" y="99474"/>
                  </a:cubicBezTo>
                  <a:lnTo>
                    <a:pt x="11640" y="99474"/>
                  </a:lnTo>
                  <a:lnTo>
                    <a:pt x="11640" y="86246"/>
                  </a:lnTo>
                  <a:lnTo>
                    <a:pt x="23810" y="86246"/>
                  </a:lnTo>
                  <a:cubicBezTo>
                    <a:pt x="26985" y="86246"/>
                    <a:pt x="29631" y="84130"/>
                    <a:pt x="30160" y="80955"/>
                  </a:cubicBezTo>
                  <a:cubicBezTo>
                    <a:pt x="31747" y="72489"/>
                    <a:pt x="34922" y="64552"/>
                    <a:pt x="39684" y="57674"/>
                  </a:cubicBezTo>
                  <a:cubicBezTo>
                    <a:pt x="41271" y="55029"/>
                    <a:pt x="41271" y="51853"/>
                    <a:pt x="39155" y="49208"/>
                  </a:cubicBezTo>
                  <a:lnTo>
                    <a:pt x="30689" y="40742"/>
                  </a:lnTo>
                  <a:lnTo>
                    <a:pt x="39684" y="31747"/>
                  </a:lnTo>
                  <a:lnTo>
                    <a:pt x="48150" y="40213"/>
                  </a:lnTo>
                  <a:cubicBezTo>
                    <a:pt x="50266" y="42330"/>
                    <a:pt x="53970" y="42859"/>
                    <a:pt x="56615" y="40742"/>
                  </a:cubicBezTo>
                  <a:cubicBezTo>
                    <a:pt x="63494" y="35980"/>
                    <a:pt x="71431" y="32805"/>
                    <a:pt x="79897" y="31218"/>
                  </a:cubicBezTo>
                  <a:cubicBezTo>
                    <a:pt x="83071" y="30689"/>
                    <a:pt x="85188" y="28043"/>
                    <a:pt x="85188" y="24868"/>
                  </a:cubicBezTo>
                  <a:lnTo>
                    <a:pt x="85188" y="12699"/>
                  </a:lnTo>
                  <a:lnTo>
                    <a:pt x="98416" y="12699"/>
                  </a:lnTo>
                  <a:lnTo>
                    <a:pt x="98416" y="24868"/>
                  </a:lnTo>
                  <a:cubicBezTo>
                    <a:pt x="98416" y="28043"/>
                    <a:pt x="100533" y="30689"/>
                    <a:pt x="103707" y="31218"/>
                  </a:cubicBezTo>
                  <a:cubicBezTo>
                    <a:pt x="112173" y="32805"/>
                    <a:pt x="120110" y="35980"/>
                    <a:pt x="126989" y="40742"/>
                  </a:cubicBezTo>
                  <a:cubicBezTo>
                    <a:pt x="129634" y="42330"/>
                    <a:pt x="132809" y="42330"/>
                    <a:pt x="135454" y="40213"/>
                  </a:cubicBezTo>
                  <a:lnTo>
                    <a:pt x="143920" y="31747"/>
                  </a:lnTo>
                  <a:lnTo>
                    <a:pt x="152916" y="40742"/>
                  </a:lnTo>
                  <a:lnTo>
                    <a:pt x="144449" y="49208"/>
                  </a:lnTo>
                  <a:cubicBezTo>
                    <a:pt x="142333" y="51324"/>
                    <a:pt x="141804" y="55029"/>
                    <a:pt x="143920" y="57674"/>
                  </a:cubicBezTo>
                  <a:cubicBezTo>
                    <a:pt x="148682" y="64552"/>
                    <a:pt x="151857" y="72489"/>
                    <a:pt x="153445" y="80955"/>
                  </a:cubicBezTo>
                  <a:cubicBezTo>
                    <a:pt x="153974" y="84130"/>
                    <a:pt x="156619" y="86246"/>
                    <a:pt x="159794" y="86246"/>
                  </a:cubicBezTo>
                  <a:lnTo>
                    <a:pt x="171964" y="86246"/>
                  </a:lnTo>
                  <a:lnTo>
                    <a:pt x="171964" y="99474"/>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de-DE" sz="800" noProof="1">
                <a:solidFill>
                  <a:schemeClr val="dk1"/>
                </a:solidFill>
                <a:latin typeface="Calibri"/>
                <a:ea typeface="Calibri"/>
                <a:cs typeface="Calibri"/>
                <a:sym typeface="Calibri"/>
              </a:endParaRPr>
            </a:p>
          </p:txBody>
        </p:sp>
      </p:grpSp>
      <p:grpSp>
        <p:nvGrpSpPr>
          <p:cNvPr id="66" name="Grupo 13">
            <a:extLst>
              <a:ext uri="{FF2B5EF4-FFF2-40B4-BE49-F238E27FC236}">
                <a16:creationId xmlns:a16="http://schemas.microsoft.com/office/drawing/2014/main" id="{02A9BE8B-A11A-4A33-906B-6C4B67EF3561}"/>
              </a:ext>
            </a:extLst>
          </p:cNvPr>
          <p:cNvGrpSpPr/>
          <p:nvPr/>
        </p:nvGrpSpPr>
        <p:grpSpPr>
          <a:xfrm>
            <a:off x="11198084" y="2340491"/>
            <a:ext cx="315677" cy="338995"/>
            <a:chOff x="9037935" y="730453"/>
            <a:chExt cx="573635" cy="534409"/>
          </a:xfrm>
          <a:solidFill>
            <a:schemeClr val="bg1"/>
          </a:solidFill>
        </p:grpSpPr>
        <p:sp>
          <p:nvSpPr>
            <p:cNvPr id="67" name="Forma libre 366">
              <a:extLst>
                <a:ext uri="{FF2B5EF4-FFF2-40B4-BE49-F238E27FC236}">
                  <a16:creationId xmlns:a16="http://schemas.microsoft.com/office/drawing/2014/main" id="{95B5C6B5-6BED-40D4-AD76-804CB54A0E6D}"/>
                </a:ext>
              </a:extLst>
            </p:cNvPr>
            <p:cNvSpPr/>
            <p:nvPr/>
          </p:nvSpPr>
          <p:spPr>
            <a:xfrm>
              <a:off x="9037935" y="1066222"/>
              <a:ext cx="135657" cy="193795"/>
            </a:xfrm>
            <a:custGeom>
              <a:avLst/>
              <a:gdLst>
                <a:gd name="connsiteX0" fmla="*/ 70373 w 74076"/>
                <a:gd name="connsiteY0" fmla="*/ 0 h 105823"/>
                <a:gd name="connsiteX1" fmla="*/ 6349 w 74076"/>
                <a:gd name="connsiteY1" fmla="*/ 0 h 105823"/>
                <a:gd name="connsiteX2" fmla="*/ 0 w 74076"/>
                <a:gd name="connsiteY2" fmla="*/ 6350 h 105823"/>
                <a:gd name="connsiteX3" fmla="*/ 0 w 74076"/>
                <a:gd name="connsiteY3" fmla="*/ 104237 h 105823"/>
                <a:gd name="connsiteX4" fmla="*/ 6349 w 74076"/>
                <a:gd name="connsiteY4" fmla="*/ 110586 h 105823"/>
                <a:gd name="connsiteX5" fmla="*/ 70373 w 74076"/>
                <a:gd name="connsiteY5" fmla="*/ 110586 h 105823"/>
                <a:gd name="connsiteX6" fmla="*/ 76722 w 74076"/>
                <a:gd name="connsiteY6" fmla="*/ 104237 h 105823"/>
                <a:gd name="connsiteX7" fmla="*/ 76722 w 74076"/>
                <a:gd name="connsiteY7" fmla="*/ 6350 h 105823"/>
                <a:gd name="connsiteX8" fmla="*/ 70373 w 74076"/>
                <a:gd name="connsiteY8" fmla="*/ 0 h 105823"/>
                <a:gd name="connsiteX9" fmla="*/ 63494 w 74076"/>
                <a:gd name="connsiteY9" fmla="*/ 97887 h 105823"/>
                <a:gd name="connsiteX10" fmla="*/ 12170 w 74076"/>
                <a:gd name="connsiteY10" fmla="*/ 97887 h 105823"/>
                <a:gd name="connsiteX11" fmla="*/ 12170 w 74076"/>
                <a:gd name="connsiteY11" fmla="*/ 12699 h 105823"/>
                <a:gd name="connsiteX12" fmla="*/ 63494 w 74076"/>
                <a:gd name="connsiteY12" fmla="*/ 12699 h 105823"/>
                <a:gd name="connsiteX13" fmla="*/ 63494 w 74076"/>
                <a:gd name="connsiteY13" fmla="*/ 97887 h 105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6" h="105823">
                  <a:moveTo>
                    <a:pt x="70373" y="0"/>
                  </a:moveTo>
                  <a:lnTo>
                    <a:pt x="6349" y="0"/>
                  </a:lnTo>
                  <a:cubicBezTo>
                    <a:pt x="2646" y="0"/>
                    <a:pt x="0" y="2646"/>
                    <a:pt x="0" y="6350"/>
                  </a:cubicBezTo>
                  <a:lnTo>
                    <a:pt x="0" y="104237"/>
                  </a:lnTo>
                  <a:cubicBezTo>
                    <a:pt x="0" y="107940"/>
                    <a:pt x="2646" y="110586"/>
                    <a:pt x="6349" y="110586"/>
                  </a:cubicBezTo>
                  <a:lnTo>
                    <a:pt x="70373" y="110586"/>
                  </a:lnTo>
                  <a:cubicBezTo>
                    <a:pt x="74077" y="110586"/>
                    <a:pt x="76722" y="107940"/>
                    <a:pt x="76722" y="104237"/>
                  </a:cubicBezTo>
                  <a:lnTo>
                    <a:pt x="76722" y="6350"/>
                  </a:lnTo>
                  <a:cubicBezTo>
                    <a:pt x="76722" y="2646"/>
                    <a:pt x="73548" y="0"/>
                    <a:pt x="70373" y="0"/>
                  </a:cubicBezTo>
                  <a:close/>
                  <a:moveTo>
                    <a:pt x="63494" y="97887"/>
                  </a:moveTo>
                  <a:lnTo>
                    <a:pt x="12170" y="97887"/>
                  </a:lnTo>
                  <a:lnTo>
                    <a:pt x="12170" y="12699"/>
                  </a:lnTo>
                  <a:lnTo>
                    <a:pt x="63494" y="12699"/>
                  </a:lnTo>
                  <a:lnTo>
                    <a:pt x="63494" y="97887"/>
                  </a:lnTo>
                  <a:close/>
                </a:path>
              </a:pathLst>
            </a:custGeom>
            <a:grpFill/>
            <a:ln w="5286" cap="flat">
              <a:noFill/>
              <a:prstDash val="solid"/>
              <a:miter/>
            </a:ln>
          </p:spPr>
          <p:txBody>
            <a:bodyPr rtlCol="0" anchor="ctr"/>
            <a:lstStyle/>
            <a:p>
              <a:endParaRPr lang="de-DE" noProof="1">
                <a:solidFill>
                  <a:schemeClr val="bg1"/>
                </a:solidFill>
              </a:endParaRPr>
            </a:p>
          </p:txBody>
        </p:sp>
        <p:sp>
          <p:nvSpPr>
            <p:cNvPr id="68" name="Forma libre 367">
              <a:extLst>
                <a:ext uri="{FF2B5EF4-FFF2-40B4-BE49-F238E27FC236}">
                  <a16:creationId xmlns:a16="http://schemas.microsoft.com/office/drawing/2014/main" id="{9661A08E-8936-4524-BA24-E733B6691657}"/>
                </a:ext>
              </a:extLst>
            </p:cNvPr>
            <p:cNvSpPr/>
            <p:nvPr/>
          </p:nvSpPr>
          <p:spPr>
            <a:xfrm>
              <a:off x="9256924" y="969324"/>
              <a:ext cx="135657" cy="290693"/>
            </a:xfrm>
            <a:custGeom>
              <a:avLst/>
              <a:gdLst>
                <a:gd name="connsiteX0" fmla="*/ 70372 w 74076"/>
                <a:gd name="connsiteY0" fmla="*/ 0 h 158735"/>
                <a:gd name="connsiteX1" fmla="*/ 6349 w 74076"/>
                <a:gd name="connsiteY1" fmla="*/ 0 h 158735"/>
                <a:gd name="connsiteX2" fmla="*/ 0 w 74076"/>
                <a:gd name="connsiteY2" fmla="*/ 6350 h 158735"/>
                <a:gd name="connsiteX3" fmla="*/ 0 w 74076"/>
                <a:gd name="connsiteY3" fmla="*/ 157149 h 158735"/>
                <a:gd name="connsiteX4" fmla="*/ 6349 w 74076"/>
                <a:gd name="connsiteY4" fmla="*/ 163498 h 158735"/>
                <a:gd name="connsiteX5" fmla="*/ 70372 w 74076"/>
                <a:gd name="connsiteY5" fmla="*/ 163498 h 158735"/>
                <a:gd name="connsiteX6" fmla="*/ 76722 w 74076"/>
                <a:gd name="connsiteY6" fmla="*/ 157149 h 158735"/>
                <a:gd name="connsiteX7" fmla="*/ 76722 w 74076"/>
                <a:gd name="connsiteY7" fmla="*/ 6350 h 158735"/>
                <a:gd name="connsiteX8" fmla="*/ 70372 w 74076"/>
                <a:gd name="connsiteY8" fmla="*/ 0 h 158735"/>
                <a:gd name="connsiteX9" fmla="*/ 64023 w 74076"/>
                <a:gd name="connsiteY9" fmla="*/ 150799 h 158735"/>
                <a:gd name="connsiteX10" fmla="*/ 12699 w 74076"/>
                <a:gd name="connsiteY10" fmla="*/ 150799 h 158735"/>
                <a:gd name="connsiteX11" fmla="*/ 12699 w 74076"/>
                <a:gd name="connsiteY11" fmla="*/ 13228 h 158735"/>
                <a:gd name="connsiteX12" fmla="*/ 64023 w 74076"/>
                <a:gd name="connsiteY12" fmla="*/ 13228 h 158735"/>
                <a:gd name="connsiteX13" fmla="*/ 64023 w 74076"/>
                <a:gd name="connsiteY13" fmla="*/ 150799 h 15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6" h="158735">
                  <a:moveTo>
                    <a:pt x="70372" y="0"/>
                  </a:moveTo>
                  <a:lnTo>
                    <a:pt x="6349" y="0"/>
                  </a:lnTo>
                  <a:cubicBezTo>
                    <a:pt x="2646" y="0"/>
                    <a:pt x="0" y="2646"/>
                    <a:pt x="0" y="6350"/>
                  </a:cubicBezTo>
                  <a:lnTo>
                    <a:pt x="0" y="157149"/>
                  </a:lnTo>
                  <a:cubicBezTo>
                    <a:pt x="0" y="160852"/>
                    <a:pt x="2646" y="163498"/>
                    <a:pt x="6349" y="163498"/>
                  </a:cubicBezTo>
                  <a:lnTo>
                    <a:pt x="70372" y="163498"/>
                  </a:lnTo>
                  <a:cubicBezTo>
                    <a:pt x="74077" y="163498"/>
                    <a:pt x="76722" y="160852"/>
                    <a:pt x="76722" y="157149"/>
                  </a:cubicBezTo>
                  <a:lnTo>
                    <a:pt x="76722" y="6350"/>
                  </a:lnTo>
                  <a:cubicBezTo>
                    <a:pt x="76722" y="3175"/>
                    <a:pt x="74077" y="0"/>
                    <a:pt x="70372" y="0"/>
                  </a:cubicBezTo>
                  <a:close/>
                  <a:moveTo>
                    <a:pt x="64023" y="150799"/>
                  </a:moveTo>
                  <a:lnTo>
                    <a:pt x="12699" y="150799"/>
                  </a:lnTo>
                  <a:lnTo>
                    <a:pt x="12699" y="13228"/>
                  </a:lnTo>
                  <a:lnTo>
                    <a:pt x="64023" y="13228"/>
                  </a:lnTo>
                  <a:lnTo>
                    <a:pt x="64023" y="150799"/>
                  </a:lnTo>
                  <a:close/>
                </a:path>
              </a:pathLst>
            </a:custGeom>
            <a:grpFill/>
            <a:ln w="5286" cap="flat">
              <a:noFill/>
              <a:prstDash val="solid"/>
              <a:miter/>
            </a:ln>
          </p:spPr>
          <p:txBody>
            <a:bodyPr rtlCol="0" anchor="ctr"/>
            <a:lstStyle/>
            <a:p>
              <a:endParaRPr lang="de-DE" noProof="1">
                <a:solidFill>
                  <a:schemeClr val="bg1"/>
                </a:solidFill>
              </a:endParaRPr>
            </a:p>
          </p:txBody>
        </p:sp>
        <p:sp>
          <p:nvSpPr>
            <p:cNvPr id="69" name="Forma libre 368">
              <a:extLst>
                <a:ext uri="{FF2B5EF4-FFF2-40B4-BE49-F238E27FC236}">
                  <a16:creationId xmlns:a16="http://schemas.microsoft.com/office/drawing/2014/main" id="{F23BFDD3-D8A7-4E79-890D-21E9DFCBB200}"/>
                </a:ext>
              </a:extLst>
            </p:cNvPr>
            <p:cNvSpPr/>
            <p:nvPr/>
          </p:nvSpPr>
          <p:spPr>
            <a:xfrm>
              <a:off x="9475913" y="886962"/>
              <a:ext cx="135657" cy="377900"/>
            </a:xfrm>
            <a:custGeom>
              <a:avLst/>
              <a:gdLst>
                <a:gd name="connsiteX0" fmla="*/ 70373 w 74076"/>
                <a:gd name="connsiteY0" fmla="*/ 0 h 206356"/>
                <a:gd name="connsiteX1" fmla="*/ 6349 w 74076"/>
                <a:gd name="connsiteY1" fmla="*/ 0 h 206356"/>
                <a:gd name="connsiteX2" fmla="*/ 0 w 74076"/>
                <a:gd name="connsiteY2" fmla="*/ 6350 h 206356"/>
                <a:gd name="connsiteX3" fmla="*/ 0 w 74076"/>
                <a:gd name="connsiteY3" fmla="*/ 202124 h 206356"/>
                <a:gd name="connsiteX4" fmla="*/ 6349 w 74076"/>
                <a:gd name="connsiteY4" fmla="*/ 208473 h 206356"/>
                <a:gd name="connsiteX5" fmla="*/ 70373 w 74076"/>
                <a:gd name="connsiteY5" fmla="*/ 208473 h 206356"/>
                <a:gd name="connsiteX6" fmla="*/ 76722 w 74076"/>
                <a:gd name="connsiteY6" fmla="*/ 202124 h 206356"/>
                <a:gd name="connsiteX7" fmla="*/ 76722 w 74076"/>
                <a:gd name="connsiteY7" fmla="*/ 6350 h 206356"/>
                <a:gd name="connsiteX8" fmla="*/ 70373 w 74076"/>
                <a:gd name="connsiteY8" fmla="*/ 0 h 206356"/>
                <a:gd name="connsiteX9" fmla="*/ 64023 w 74076"/>
                <a:gd name="connsiteY9" fmla="*/ 195774 h 206356"/>
                <a:gd name="connsiteX10" fmla="*/ 12699 w 74076"/>
                <a:gd name="connsiteY10" fmla="*/ 195774 h 206356"/>
                <a:gd name="connsiteX11" fmla="*/ 12699 w 74076"/>
                <a:gd name="connsiteY11" fmla="*/ 12699 h 206356"/>
                <a:gd name="connsiteX12" fmla="*/ 64023 w 74076"/>
                <a:gd name="connsiteY12" fmla="*/ 12699 h 206356"/>
                <a:gd name="connsiteX13" fmla="*/ 64023 w 74076"/>
                <a:gd name="connsiteY13" fmla="*/ 195774 h 20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6" h="206356">
                  <a:moveTo>
                    <a:pt x="70373" y="0"/>
                  </a:moveTo>
                  <a:lnTo>
                    <a:pt x="6349" y="0"/>
                  </a:lnTo>
                  <a:cubicBezTo>
                    <a:pt x="2646" y="0"/>
                    <a:pt x="0" y="2646"/>
                    <a:pt x="0" y="6350"/>
                  </a:cubicBezTo>
                  <a:lnTo>
                    <a:pt x="0" y="202124"/>
                  </a:lnTo>
                  <a:cubicBezTo>
                    <a:pt x="0" y="205827"/>
                    <a:pt x="2646" y="208473"/>
                    <a:pt x="6349" y="208473"/>
                  </a:cubicBezTo>
                  <a:lnTo>
                    <a:pt x="70373" y="208473"/>
                  </a:lnTo>
                  <a:cubicBezTo>
                    <a:pt x="74077" y="208473"/>
                    <a:pt x="76722" y="205827"/>
                    <a:pt x="76722" y="202124"/>
                  </a:cubicBezTo>
                  <a:lnTo>
                    <a:pt x="76722" y="6350"/>
                  </a:lnTo>
                  <a:cubicBezTo>
                    <a:pt x="76722" y="2646"/>
                    <a:pt x="74077" y="0"/>
                    <a:pt x="70373" y="0"/>
                  </a:cubicBezTo>
                  <a:close/>
                  <a:moveTo>
                    <a:pt x="64023" y="195774"/>
                  </a:moveTo>
                  <a:lnTo>
                    <a:pt x="12699" y="195774"/>
                  </a:lnTo>
                  <a:lnTo>
                    <a:pt x="12699" y="12699"/>
                  </a:lnTo>
                  <a:lnTo>
                    <a:pt x="64023" y="12699"/>
                  </a:lnTo>
                  <a:lnTo>
                    <a:pt x="64023" y="195774"/>
                  </a:lnTo>
                  <a:close/>
                </a:path>
              </a:pathLst>
            </a:custGeom>
            <a:grpFill/>
            <a:ln w="5286" cap="flat">
              <a:noFill/>
              <a:prstDash val="solid"/>
              <a:miter/>
            </a:ln>
          </p:spPr>
          <p:txBody>
            <a:bodyPr rtlCol="0" anchor="ctr"/>
            <a:lstStyle/>
            <a:p>
              <a:endParaRPr lang="de-DE" noProof="1">
                <a:solidFill>
                  <a:schemeClr val="bg1"/>
                </a:solidFill>
              </a:endParaRPr>
            </a:p>
          </p:txBody>
        </p:sp>
        <p:sp>
          <p:nvSpPr>
            <p:cNvPr id="70" name="Forma libre 369">
              <a:extLst>
                <a:ext uri="{FF2B5EF4-FFF2-40B4-BE49-F238E27FC236}">
                  <a16:creationId xmlns:a16="http://schemas.microsoft.com/office/drawing/2014/main" id="{D2501E2B-B1A8-4842-9A93-5F1D26C18ED0}"/>
                </a:ext>
              </a:extLst>
            </p:cNvPr>
            <p:cNvSpPr/>
            <p:nvPr/>
          </p:nvSpPr>
          <p:spPr>
            <a:xfrm>
              <a:off x="9093770" y="730453"/>
              <a:ext cx="513557" cy="281004"/>
            </a:xfrm>
            <a:custGeom>
              <a:avLst/>
              <a:gdLst>
                <a:gd name="connsiteX0" fmla="*/ 6020 w 280433"/>
                <a:gd name="connsiteY0" fmla="*/ 158482 h 153444"/>
                <a:gd name="connsiteX1" fmla="*/ 8666 w 280433"/>
                <a:gd name="connsiteY1" fmla="*/ 157953 h 153444"/>
                <a:gd name="connsiteX2" fmla="*/ 266347 w 280433"/>
                <a:gd name="connsiteY2" fmla="*/ 28848 h 153444"/>
                <a:gd name="connsiteX3" fmla="*/ 262114 w 280433"/>
                <a:gd name="connsiteY3" fmla="*/ 43134 h 153444"/>
                <a:gd name="connsiteX4" fmla="*/ 266347 w 280433"/>
                <a:gd name="connsiteY4" fmla="*/ 51071 h 153444"/>
                <a:gd name="connsiteX5" fmla="*/ 268464 w 280433"/>
                <a:gd name="connsiteY5" fmla="*/ 51599 h 153444"/>
                <a:gd name="connsiteX6" fmla="*/ 274813 w 280433"/>
                <a:gd name="connsiteY6" fmla="*/ 46838 h 153444"/>
                <a:gd name="connsiteX7" fmla="*/ 283808 w 280433"/>
                <a:gd name="connsiteY7" fmla="*/ 18265 h 153444"/>
                <a:gd name="connsiteX8" fmla="*/ 283808 w 280433"/>
                <a:gd name="connsiteY8" fmla="*/ 17207 h 153444"/>
                <a:gd name="connsiteX9" fmla="*/ 283808 w 280433"/>
                <a:gd name="connsiteY9" fmla="*/ 15620 h 153444"/>
                <a:gd name="connsiteX10" fmla="*/ 283279 w 280433"/>
                <a:gd name="connsiteY10" fmla="*/ 14032 h 153444"/>
                <a:gd name="connsiteX11" fmla="*/ 283279 w 280433"/>
                <a:gd name="connsiteY11" fmla="*/ 12974 h 153444"/>
                <a:gd name="connsiteX12" fmla="*/ 283279 w 280433"/>
                <a:gd name="connsiteY12" fmla="*/ 12974 h 153444"/>
                <a:gd name="connsiteX13" fmla="*/ 282221 w 280433"/>
                <a:gd name="connsiteY13" fmla="*/ 11387 h 153444"/>
                <a:gd name="connsiteX14" fmla="*/ 281692 w 280433"/>
                <a:gd name="connsiteY14" fmla="*/ 10858 h 153444"/>
                <a:gd name="connsiteX15" fmla="*/ 281162 w 280433"/>
                <a:gd name="connsiteY15" fmla="*/ 10329 h 153444"/>
                <a:gd name="connsiteX16" fmla="*/ 279575 w 280433"/>
                <a:gd name="connsiteY16" fmla="*/ 9270 h 153444"/>
                <a:gd name="connsiteX17" fmla="*/ 279575 w 280433"/>
                <a:gd name="connsiteY17" fmla="*/ 9270 h 153444"/>
                <a:gd name="connsiteX18" fmla="*/ 251003 w 280433"/>
                <a:gd name="connsiteY18" fmla="*/ 275 h 153444"/>
                <a:gd name="connsiteX19" fmla="*/ 243066 w 280433"/>
                <a:gd name="connsiteY19" fmla="*/ 4508 h 153444"/>
                <a:gd name="connsiteX20" fmla="*/ 247299 w 280433"/>
                <a:gd name="connsiteY20" fmla="*/ 12445 h 153444"/>
                <a:gd name="connsiteX21" fmla="*/ 260527 w 280433"/>
                <a:gd name="connsiteY21" fmla="*/ 16678 h 153444"/>
                <a:gd name="connsiteX22" fmla="*/ 3375 w 280433"/>
                <a:gd name="connsiteY22" fmla="*/ 145254 h 153444"/>
                <a:gd name="connsiteX23" fmla="*/ 729 w 280433"/>
                <a:gd name="connsiteY23" fmla="*/ 153720 h 153444"/>
                <a:gd name="connsiteX24" fmla="*/ 6020 w 280433"/>
                <a:gd name="connsiteY24" fmla="*/ 158482 h 153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0433" h="153444">
                  <a:moveTo>
                    <a:pt x="6020" y="158482"/>
                  </a:moveTo>
                  <a:cubicBezTo>
                    <a:pt x="7079" y="158482"/>
                    <a:pt x="8137" y="158482"/>
                    <a:pt x="8666" y="157953"/>
                  </a:cubicBezTo>
                  <a:lnTo>
                    <a:pt x="266347" y="28848"/>
                  </a:lnTo>
                  <a:lnTo>
                    <a:pt x="262114" y="43134"/>
                  </a:lnTo>
                  <a:cubicBezTo>
                    <a:pt x="261056" y="46308"/>
                    <a:pt x="263173" y="50013"/>
                    <a:pt x="266347" y="51071"/>
                  </a:cubicBezTo>
                  <a:cubicBezTo>
                    <a:pt x="266876" y="51071"/>
                    <a:pt x="267405" y="51599"/>
                    <a:pt x="268464" y="51599"/>
                  </a:cubicBezTo>
                  <a:cubicBezTo>
                    <a:pt x="271109" y="51599"/>
                    <a:pt x="273755" y="50013"/>
                    <a:pt x="274813" y="46838"/>
                  </a:cubicBezTo>
                  <a:lnTo>
                    <a:pt x="283808" y="18265"/>
                  </a:lnTo>
                  <a:cubicBezTo>
                    <a:pt x="283808" y="17736"/>
                    <a:pt x="283808" y="17736"/>
                    <a:pt x="283808" y="17207"/>
                  </a:cubicBezTo>
                  <a:cubicBezTo>
                    <a:pt x="283808" y="16678"/>
                    <a:pt x="283808" y="16149"/>
                    <a:pt x="283808" y="15620"/>
                  </a:cubicBezTo>
                  <a:cubicBezTo>
                    <a:pt x="283808" y="15091"/>
                    <a:pt x="283808" y="14561"/>
                    <a:pt x="283279" y="14032"/>
                  </a:cubicBezTo>
                  <a:cubicBezTo>
                    <a:pt x="283279" y="13503"/>
                    <a:pt x="283279" y="13503"/>
                    <a:pt x="283279" y="12974"/>
                  </a:cubicBezTo>
                  <a:cubicBezTo>
                    <a:pt x="283279" y="12974"/>
                    <a:pt x="283279" y="12974"/>
                    <a:pt x="283279" y="12974"/>
                  </a:cubicBezTo>
                  <a:cubicBezTo>
                    <a:pt x="282750" y="12445"/>
                    <a:pt x="282750" y="11916"/>
                    <a:pt x="282221" y="11387"/>
                  </a:cubicBezTo>
                  <a:cubicBezTo>
                    <a:pt x="282221" y="11387"/>
                    <a:pt x="282221" y="10858"/>
                    <a:pt x="281692" y="10858"/>
                  </a:cubicBezTo>
                  <a:cubicBezTo>
                    <a:pt x="281692" y="10858"/>
                    <a:pt x="281162" y="10858"/>
                    <a:pt x="281162" y="10329"/>
                  </a:cubicBezTo>
                  <a:cubicBezTo>
                    <a:pt x="280633" y="9800"/>
                    <a:pt x="280104" y="9800"/>
                    <a:pt x="279575" y="9270"/>
                  </a:cubicBezTo>
                  <a:cubicBezTo>
                    <a:pt x="279575" y="9270"/>
                    <a:pt x="279575" y="9270"/>
                    <a:pt x="279575" y="9270"/>
                  </a:cubicBezTo>
                  <a:lnTo>
                    <a:pt x="251003" y="275"/>
                  </a:lnTo>
                  <a:cubicBezTo>
                    <a:pt x="247828" y="-783"/>
                    <a:pt x="244124" y="1333"/>
                    <a:pt x="243066" y="4508"/>
                  </a:cubicBezTo>
                  <a:cubicBezTo>
                    <a:pt x="242008" y="7683"/>
                    <a:pt x="244124" y="11387"/>
                    <a:pt x="247299" y="12445"/>
                  </a:cubicBezTo>
                  <a:lnTo>
                    <a:pt x="260527" y="16678"/>
                  </a:lnTo>
                  <a:lnTo>
                    <a:pt x="3375" y="145254"/>
                  </a:lnTo>
                  <a:cubicBezTo>
                    <a:pt x="200" y="146841"/>
                    <a:pt x="-858" y="150545"/>
                    <a:pt x="729" y="153720"/>
                  </a:cubicBezTo>
                  <a:cubicBezTo>
                    <a:pt x="1258" y="157423"/>
                    <a:pt x="3375" y="158482"/>
                    <a:pt x="6020" y="158482"/>
                  </a:cubicBezTo>
                  <a:close/>
                </a:path>
              </a:pathLst>
            </a:custGeom>
            <a:grpFill/>
            <a:ln w="5286" cap="flat">
              <a:noFill/>
              <a:prstDash val="solid"/>
              <a:miter/>
            </a:ln>
          </p:spPr>
          <p:txBody>
            <a:bodyPr rtlCol="0" anchor="ctr"/>
            <a:lstStyle/>
            <a:p>
              <a:endParaRPr lang="de-DE" noProof="1">
                <a:solidFill>
                  <a:schemeClr val="bg1"/>
                </a:solidFill>
              </a:endParaRPr>
            </a:p>
          </p:txBody>
        </p:sp>
      </p:grpSp>
      <p:sp>
        <p:nvSpPr>
          <p:cNvPr id="72" name="CuadroTexto 4">
            <a:extLst>
              <a:ext uri="{FF2B5EF4-FFF2-40B4-BE49-F238E27FC236}">
                <a16:creationId xmlns:a16="http://schemas.microsoft.com/office/drawing/2014/main" id="{6EF9F623-C7D1-4658-8950-5517BF1A7A37}"/>
              </a:ext>
            </a:extLst>
          </p:cNvPr>
          <p:cNvSpPr txBox="1"/>
          <p:nvPr/>
        </p:nvSpPr>
        <p:spPr>
          <a:xfrm flipH="1">
            <a:off x="7032104" y="2348880"/>
            <a:ext cx="2485663" cy="307777"/>
          </a:xfrm>
          <a:prstGeom prst="rect">
            <a:avLst/>
          </a:prstGeom>
          <a:noFill/>
        </p:spPr>
        <p:txBody>
          <a:bodyPr wrap="square" rtlCol="0">
            <a:spAutoFit/>
          </a:bodyPr>
          <a:lstStyle/>
          <a:p>
            <a:r>
              <a:rPr lang="de-DE" sz="1400" b="1" noProof="1">
                <a:solidFill>
                  <a:schemeClr val="bg1">
                    <a:lumMod val="50000"/>
                  </a:schemeClr>
                </a:solidFill>
                <a:latin typeface="+mj-lt"/>
                <a:ea typeface="Roboto Medium" panose="02000000000000000000" pitchFamily="2" charset="0"/>
                <a:cs typeface="Lato" panose="020F0502020204030203" pitchFamily="34" charset="0"/>
              </a:rPr>
              <a:t>Operative Kosten</a:t>
            </a:r>
          </a:p>
        </p:txBody>
      </p:sp>
      <p:sp>
        <p:nvSpPr>
          <p:cNvPr id="75" name="CuadroTexto 4">
            <a:extLst>
              <a:ext uri="{FF2B5EF4-FFF2-40B4-BE49-F238E27FC236}">
                <a16:creationId xmlns:a16="http://schemas.microsoft.com/office/drawing/2014/main" id="{7EE9E583-D76A-49A4-81A9-9922EAC491BA}"/>
              </a:ext>
            </a:extLst>
          </p:cNvPr>
          <p:cNvSpPr txBox="1"/>
          <p:nvPr/>
        </p:nvSpPr>
        <p:spPr>
          <a:xfrm>
            <a:off x="9264352" y="2348880"/>
            <a:ext cx="2344284" cy="307777"/>
          </a:xfrm>
          <a:prstGeom prst="rect">
            <a:avLst/>
          </a:prstGeom>
          <a:noFill/>
        </p:spPr>
        <p:txBody>
          <a:bodyPr wrap="square" rtlCol="0">
            <a:spAutoFit/>
          </a:bodyPr>
          <a:lstStyle/>
          <a:p>
            <a:r>
              <a:rPr lang="de-DE" sz="1400" b="1" noProof="1">
                <a:solidFill>
                  <a:schemeClr val="bg1">
                    <a:lumMod val="95000"/>
                  </a:schemeClr>
                </a:solidFill>
                <a:latin typeface="+mj-lt"/>
                <a:ea typeface="Roboto Medium" panose="02000000000000000000" pitchFamily="2" charset="0"/>
              </a:rPr>
              <a:t>Mehrumsatz dank:</a:t>
            </a:r>
          </a:p>
        </p:txBody>
      </p:sp>
      <p:sp>
        <p:nvSpPr>
          <p:cNvPr id="76" name="CuadroTexto 4">
            <a:extLst>
              <a:ext uri="{FF2B5EF4-FFF2-40B4-BE49-F238E27FC236}">
                <a16:creationId xmlns:a16="http://schemas.microsoft.com/office/drawing/2014/main" id="{312BDB5F-7A41-455A-9302-415AD34B9A74}"/>
              </a:ext>
            </a:extLst>
          </p:cNvPr>
          <p:cNvSpPr txBox="1"/>
          <p:nvPr/>
        </p:nvSpPr>
        <p:spPr>
          <a:xfrm flipH="1">
            <a:off x="7056627" y="4581128"/>
            <a:ext cx="1847685" cy="307777"/>
          </a:xfrm>
          <a:prstGeom prst="rect">
            <a:avLst/>
          </a:prstGeom>
          <a:noFill/>
        </p:spPr>
        <p:txBody>
          <a:bodyPr wrap="square" rtlCol="0">
            <a:spAutoFit/>
          </a:bodyPr>
          <a:lstStyle/>
          <a:p>
            <a:r>
              <a:rPr lang="de-DE" sz="1400" b="1" noProof="1">
                <a:solidFill>
                  <a:schemeClr val="bg1">
                    <a:lumMod val="50000"/>
                  </a:schemeClr>
                </a:solidFill>
                <a:latin typeface="+mj-lt"/>
                <a:ea typeface="Roboto Medium" panose="02000000000000000000" pitchFamily="2" charset="0"/>
                <a:cs typeface="Lato" panose="020F0502020204030203" pitchFamily="34" charset="0"/>
              </a:rPr>
              <a:t>Personalaufwand</a:t>
            </a:r>
          </a:p>
        </p:txBody>
      </p:sp>
      <p:sp>
        <p:nvSpPr>
          <p:cNvPr id="79" name="Textfeld 78">
            <a:extLst>
              <a:ext uri="{FF2B5EF4-FFF2-40B4-BE49-F238E27FC236}">
                <a16:creationId xmlns:a16="http://schemas.microsoft.com/office/drawing/2014/main" id="{0EFFFEA3-E8F5-4BD7-99E1-E242620F3BDB}"/>
              </a:ext>
            </a:extLst>
          </p:cNvPr>
          <p:cNvSpPr txBox="1"/>
          <p:nvPr/>
        </p:nvSpPr>
        <p:spPr bwMode="auto">
          <a:xfrm>
            <a:off x="6376344" y="2693238"/>
            <a:ext cx="2311944"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de-DE" sz="1400" noProof="1">
                <a:solidFill>
                  <a:schemeClr val="bg1">
                    <a:lumMod val="50000"/>
                  </a:schemeClr>
                </a:solidFill>
                <a:latin typeface="+mj-lt"/>
                <a:ea typeface="Lato Light" charset="0"/>
                <a:cs typeface="Lato Light" charset="0"/>
              </a:rPr>
              <a:t>Warenaufwand </a:t>
            </a:r>
            <a:endParaRPr lang="de-DE" sz="1000" noProof="1">
              <a:solidFill>
                <a:schemeClr val="bg1">
                  <a:lumMod val="50000"/>
                </a:schemeClr>
              </a:solidFill>
              <a:latin typeface="+mj-lt"/>
              <a:ea typeface="Lato Light" charset="0"/>
              <a:cs typeface="Lato Light" charset="0"/>
            </a:endParaRPr>
          </a:p>
          <a:p>
            <a:pPr algn="r"/>
            <a:r>
              <a:rPr lang="de-DE" sz="1400" noProof="1">
                <a:solidFill>
                  <a:schemeClr val="bg1">
                    <a:lumMod val="50000"/>
                  </a:schemeClr>
                </a:solidFill>
                <a:latin typeface="+mj-lt"/>
                <a:ea typeface="Lato Light" charset="0"/>
                <a:cs typeface="Lato Light" charset="0"/>
              </a:rPr>
              <a:t>Verwaltungsaufwand</a:t>
            </a:r>
          </a:p>
          <a:p>
            <a:pPr algn="r"/>
            <a:r>
              <a:rPr lang="de-DE" sz="1400" noProof="1">
                <a:solidFill>
                  <a:schemeClr val="bg1">
                    <a:lumMod val="50000"/>
                  </a:schemeClr>
                </a:solidFill>
                <a:latin typeface="+mj-lt"/>
                <a:ea typeface="Lato Light" charset="0"/>
                <a:cs typeface="Lato Light" charset="0"/>
              </a:rPr>
              <a:t>Fahrzeugaufwand</a:t>
            </a:r>
          </a:p>
          <a:p>
            <a:pPr algn="r"/>
            <a:r>
              <a:rPr lang="de-DE" sz="1400" noProof="1">
                <a:solidFill>
                  <a:schemeClr val="bg1">
                    <a:lumMod val="50000"/>
                  </a:schemeClr>
                </a:solidFill>
                <a:latin typeface="+mj-lt"/>
                <a:ea typeface="Lato Light" charset="0"/>
                <a:cs typeface="Lato Light" charset="0"/>
              </a:rPr>
              <a:t>Marketingaufwand</a:t>
            </a:r>
          </a:p>
          <a:p>
            <a:pPr algn="r"/>
            <a:r>
              <a:rPr lang="de-DE" sz="1400" noProof="1">
                <a:solidFill>
                  <a:schemeClr val="bg1">
                    <a:lumMod val="50000"/>
                  </a:schemeClr>
                </a:solidFill>
                <a:latin typeface="+mj-lt"/>
                <a:ea typeface="Lato Light" charset="0"/>
                <a:cs typeface="Lato Light" charset="0"/>
              </a:rPr>
              <a:t>Finanzierungsaufwand</a:t>
            </a:r>
          </a:p>
          <a:p>
            <a:pPr algn="r"/>
            <a:r>
              <a:rPr lang="de-DE" sz="1400" noProof="1">
                <a:solidFill>
                  <a:schemeClr val="bg1">
                    <a:lumMod val="50000"/>
                  </a:schemeClr>
                </a:solidFill>
                <a:latin typeface="+mj-lt"/>
                <a:ea typeface="Lato Light" charset="0"/>
                <a:cs typeface="Lato Light" charset="0"/>
              </a:rPr>
              <a:t>Unterhalt</a:t>
            </a:r>
          </a:p>
          <a:p>
            <a:pPr algn="r"/>
            <a:endParaRPr lang="de-DE" sz="1400" noProof="1">
              <a:solidFill>
                <a:schemeClr val="bg1">
                  <a:lumMod val="50000"/>
                </a:schemeClr>
              </a:solidFill>
              <a:latin typeface="+mj-lt"/>
              <a:ea typeface="Lato Light" charset="0"/>
              <a:cs typeface="Lato Light" charset="0"/>
            </a:endParaRPr>
          </a:p>
        </p:txBody>
      </p:sp>
      <p:sp>
        <p:nvSpPr>
          <p:cNvPr id="80" name="Textfeld 79">
            <a:extLst>
              <a:ext uri="{FF2B5EF4-FFF2-40B4-BE49-F238E27FC236}">
                <a16:creationId xmlns:a16="http://schemas.microsoft.com/office/drawing/2014/main" id="{71CB2C24-8505-405A-AAE8-E63BED3BA119}"/>
              </a:ext>
            </a:extLst>
          </p:cNvPr>
          <p:cNvSpPr txBox="1"/>
          <p:nvPr/>
        </p:nvSpPr>
        <p:spPr bwMode="auto">
          <a:xfrm>
            <a:off x="5775936" y="4852317"/>
            <a:ext cx="291235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de-DE" sz="1400" noProof="1">
                <a:solidFill>
                  <a:schemeClr val="bg1">
                    <a:lumMod val="50000"/>
                  </a:schemeClr>
                </a:solidFill>
                <a:latin typeface="+mj-lt"/>
                <a:ea typeface="Lato Light" charset="0"/>
                <a:cs typeface="Lato Light" charset="0"/>
              </a:rPr>
              <a:t>Gratifikation/Bonus </a:t>
            </a:r>
          </a:p>
          <a:p>
            <a:pPr algn="r"/>
            <a:r>
              <a:rPr lang="de-DE" sz="1400" noProof="1">
                <a:solidFill>
                  <a:schemeClr val="bg1">
                    <a:lumMod val="50000"/>
                  </a:schemeClr>
                </a:solidFill>
                <a:latin typeface="+mj-lt"/>
                <a:ea typeface="Lato Light" charset="0"/>
                <a:cs typeface="Lato Light" charset="0"/>
              </a:rPr>
              <a:t>Mitarbeitergeschenke </a:t>
            </a:r>
          </a:p>
          <a:p>
            <a:pPr algn="r"/>
            <a:r>
              <a:rPr lang="de-DE" sz="1400" noProof="1">
                <a:solidFill>
                  <a:schemeClr val="bg1">
                    <a:lumMod val="50000"/>
                  </a:schemeClr>
                </a:solidFill>
                <a:latin typeface="+mj-lt"/>
                <a:ea typeface="Lato Light" charset="0"/>
                <a:cs typeface="Lato Light" charset="0"/>
              </a:rPr>
              <a:t>Lunchbeteiligung </a:t>
            </a:r>
          </a:p>
          <a:p>
            <a:pPr algn="r"/>
            <a:r>
              <a:rPr lang="de-DE" sz="1400" noProof="1">
                <a:solidFill>
                  <a:schemeClr val="bg1">
                    <a:lumMod val="50000"/>
                  </a:schemeClr>
                </a:solidFill>
                <a:latin typeface="+mj-lt"/>
                <a:ea typeface="Lato Light" charset="0"/>
                <a:cs typeface="Lato Light" charset="0"/>
              </a:rPr>
              <a:t>Aussendienst/Spesen</a:t>
            </a:r>
          </a:p>
          <a:p>
            <a:pPr algn="r"/>
            <a:r>
              <a:rPr lang="de-DE" sz="1400" noProof="1">
                <a:solidFill>
                  <a:schemeClr val="bg1">
                    <a:lumMod val="50000"/>
                  </a:schemeClr>
                </a:solidFill>
                <a:latin typeface="+mj-lt"/>
                <a:ea typeface="Lato Light" charset="0"/>
                <a:cs typeface="Lato Light" charset="0"/>
              </a:rPr>
              <a:t>Ferien/Restaurant</a:t>
            </a:r>
          </a:p>
          <a:p>
            <a:pPr algn="r"/>
            <a:r>
              <a:rPr lang="de-DE" sz="1400" noProof="1">
                <a:solidFill>
                  <a:schemeClr val="bg1">
                    <a:lumMod val="50000"/>
                  </a:schemeClr>
                </a:solidFill>
                <a:latin typeface="+mj-lt"/>
                <a:ea typeface="Lato Light" charset="0"/>
                <a:cs typeface="Lato Light" charset="0"/>
              </a:rPr>
              <a:t>Gutscheine</a:t>
            </a:r>
          </a:p>
        </p:txBody>
      </p:sp>
      <p:sp>
        <p:nvSpPr>
          <p:cNvPr id="81" name="CuadroTexto 4">
            <a:extLst>
              <a:ext uri="{FF2B5EF4-FFF2-40B4-BE49-F238E27FC236}">
                <a16:creationId xmlns:a16="http://schemas.microsoft.com/office/drawing/2014/main" id="{B5779A80-0D6A-421C-9174-AE44CACC326F}"/>
              </a:ext>
            </a:extLst>
          </p:cNvPr>
          <p:cNvSpPr txBox="1"/>
          <p:nvPr/>
        </p:nvSpPr>
        <p:spPr>
          <a:xfrm>
            <a:off x="9305438" y="2636912"/>
            <a:ext cx="1992560" cy="954107"/>
          </a:xfrm>
          <a:prstGeom prst="rect">
            <a:avLst/>
          </a:prstGeom>
          <a:noFill/>
        </p:spPr>
        <p:txBody>
          <a:bodyPr wrap="square" rtlCol="0">
            <a:spAutoFit/>
          </a:bodyPr>
          <a:lstStyle/>
          <a:p>
            <a:r>
              <a:rPr lang="de-DE" sz="1400" noProof="1">
                <a:solidFill>
                  <a:schemeClr val="bg1">
                    <a:lumMod val="95000"/>
                  </a:schemeClr>
                </a:solidFill>
                <a:latin typeface="+mj-lt"/>
                <a:ea typeface="Lato Light" charset="0"/>
                <a:cs typeface="Lato Light" charset="0"/>
              </a:rPr>
              <a:t>Werbung</a:t>
            </a:r>
          </a:p>
          <a:p>
            <a:r>
              <a:rPr lang="de-DE" sz="1400" noProof="1">
                <a:solidFill>
                  <a:schemeClr val="bg1">
                    <a:lumMod val="95000"/>
                  </a:schemeClr>
                </a:solidFill>
                <a:latin typeface="+mj-lt"/>
                <a:ea typeface="Lato Light" charset="0"/>
                <a:cs typeface="Lato Light" charset="0"/>
              </a:rPr>
              <a:t>Netzwerken</a:t>
            </a:r>
          </a:p>
          <a:p>
            <a:r>
              <a:rPr lang="de-DE" sz="1400" noProof="1">
                <a:solidFill>
                  <a:schemeClr val="bg1">
                    <a:lumMod val="95000"/>
                  </a:schemeClr>
                </a:solidFill>
                <a:latin typeface="+mj-lt"/>
                <a:ea typeface="Lato Light" charset="0"/>
                <a:cs typeface="Lato Light" charset="0"/>
              </a:rPr>
              <a:t>WIR-Aktionen</a:t>
            </a:r>
          </a:p>
          <a:p>
            <a:r>
              <a:rPr lang="de-DE" sz="1400" noProof="1">
                <a:solidFill>
                  <a:schemeClr val="bg1">
                    <a:lumMod val="95000"/>
                  </a:schemeClr>
                </a:solidFill>
                <a:latin typeface="+mj-lt"/>
                <a:ea typeface="Lato Light" charset="0"/>
                <a:cs typeface="Lato Light" charset="0"/>
              </a:rPr>
              <a:t>Annahmesatz</a:t>
            </a:r>
          </a:p>
        </p:txBody>
      </p:sp>
      <p:grpSp>
        <p:nvGrpSpPr>
          <p:cNvPr id="119" name="Google Shape;11925;p135">
            <a:extLst>
              <a:ext uri="{FF2B5EF4-FFF2-40B4-BE49-F238E27FC236}">
                <a16:creationId xmlns:a16="http://schemas.microsoft.com/office/drawing/2014/main" id="{96770E5D-344D-4F67-8638-904DA65781EC}"/>
              </a:ext>
            </a:extLst>
          </p:cNvPr>
          <p:cNvGrpSpPr/>
          <p:nvPr/>
        </p:nvGrpSpPr>
        <p:grpSpPr>
          <a:xfrm>
            <a:off x="6342087" y="4634990"/>
            <a:ext cx="396043" cy="307777"/>
            <a:chOff x="1143685" y="1155940"/>
            <a:chExt cx="567584" cy="452518"/>
          </a:xfrm>
          <a:solidFill>
            <a:schemeClr val="bg1">
              <a:lumMod val="50000"/>
            </a:schemeClr>
          </a:solidFill>
        </p:grpSpPr>
        <p:sp>
          <p:nvSpPr>
            <p:cNvPr id="120" name="Google Shape;11926;p135">
              <a:extLst>
                <a:ext uri="{FF2B5EF4-FFF2-40B4-BE49-F238E27FC236}">
                  <a16:creationId xmlns:a16="http://schemas.microsoft.com/office/drawing/2014/main" id="{C624D7D0-0BB2-41EE-8AD9-67726FE72B22}"/>
                </a:ext>
              </a:extLst>
            </p:cNvPr>
            <p:cNvSpPr/>
            <p:nvPr/>
          </p:nvSpPr>
          <p:spPr>
            <a:xfrm>
              <a:off x="1333826" y="1274726"/>
              <a:ext cx="192979" cy="192320"/>
            </a:xfrm>
            <a:custGeom>
              <a:avLst/>
              <a:gdLst/>
              <a:ahLst/>
              <a:cxnLst/>
              <a:rect l="l" t="t" r="r" b="b"/>
              <a:pathLst>
                <a:path w="192979" h="192320" extrusionOk="0">
                  <a:moveTo>
                    <a:pt x="96490" y="192320"/>
                  </a:moveTo>
                  <a:cubicBezTo>
                    <a:pt x="42569" y="192320"/>
                    <a:pt x="0" y="149897"/>
                    <a:pt x="0" y="96160"/>
                  </a:cubicBezTo>
                  <a:cubicBezTo>
                    <a:pt x="0" y="42424"/>
                    <a:pt x="42569" y="0"/>
                    <a:pt x="96490" y="0"/>
                  </a:cubicBezTo>
                  <a:cubicBezTo>
                    <a:pt x="150410" y="0"/>
                    <a:pt x="192979" y="42424"/>
                    <a:pt x="192979" y="96160"/>
                  </a:cubicBezTo>
                  <a:cubicBezTo>
                    <a:pt x="192979" y="149897"/>
                    <a:pt x="150410" y="192320"/>
                    <a:pt x="96490" y="192320"/>
                  </a:cubicBezTo>
                  <a:close/>
                  <a:moveTo>
                    <a:pt x="96490" y="25454"/>
                  </a:moveTo>
                  <a:cubicBezTo>
                    <a:pt x="59596" y="25454"/>
                    <a:pt x="28379" y="56565"/>
                    <a:pt x="28379" y="93332"/>
                  </a:cubicBezTo>
                  <a:cubicBezTo>
                    <a:pt x="28379" y="130099"/>
                    <a:pt x="59596" y="161210"/>
                    <a:pt x="96490" y="161210"/>
                  </a:cubicBezTo>
                  <a:cubicBezTo>
                    <a:pt x="133383" y="161210"/>
                    <a:pt x="164600" y="130099"/>
                    <a:pt x="164600" y="93332"/>
                  </a:cubicBezTo>
                  <a:cubicBezTo>
                    <a:pt x="164600" y="56565"/>
                    <a:pt x="133383" y="25454"/>
                    <a:pt x="96490" y="25454"/>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21" name="Google Shape;11927;p135">
              <a:extLst>
                <a:ext uri="{FF2B5EF4-FFF2-40B4-BE49-F238E27FC236}">
                  <a16:creationId xmlns:a16="http://schemas.microsoft.com/office/drawing/2014/main" id="{745931C4-AB5A-4F7B-AD35-83D03F3B63CB}"/>
                </a:ext>
              </a:extLst>
            </p:cNvPr>
            <p:cNvSpPr/>
            <p:nvPr/>
          </p:nvSpPr>
          <p:spPr>
            <a:xfrm>
              <a:off x="1288419" y="1412200"/>
              <a:ext cx="195816" cy="196258"/>
            </a:xfrm>
            <a:custGeom>
              <a:avLst/>
              <a:gdLst/>
              <a:ahLst/>
              <a:cxnLst/>
              <a:rect l="l" t="t" r="r" b="b"/>
              <a:pathLst>
                <a:path w="195816" h="196258" extrusionOk="0">
                  <a:moveTo>
                    <a:pt x="181627" y="196258"/>
                  </a:moveTo>
                  <a:lnTo>
                    <a:pt x="14190" y="196258"/>
                  </a:lnTo>
                  <a:cubicBezTo>
                    <a:pt x="5676" y="196258"/>
                    <a:pt x="0" y="190602"/>
                    <a:pt x="0" y="182117"/>
                  </a:cubicBezTo>
                  <a:lnTo>
                    <a:pt x="0" y="125552"/>
                  </a:lnTo>
                  <a:cubicBezTo>
                    <a:pt x="0" y="74644"/>
                    <a:pt x="28379" y="26564"/>
                    <a:pt x="73786" y="1110"/>
                  </a:cubicBezTo>
                  <a:cubicBezTo>
                    <a:pt x="79462" y="-1719"/>
                    <a:pt x="87976" y="1110"/>
                    <a:pt x="93652" y="6766"/>
                  </a:cubicBezTo>
                  <a:cubicBezTo>
                    <a:pt x="99327" y="12423"/>
                    <a:pt x="93652" y="20907"/>
                    <a:pt x="87976" y="26564"/>
                  </a:cubicBezTo>
                  <a:cubicBezTo>
                    <a:pt x="51083" y="46361"/>
                    <a:pt x="28379" y="83129"/>
                    <a:pt x="28379" y="125552"/>
                  </a:cubicBezTo>
                  <a:lnTo>
                    <a:pt x="28379" y="167976"/>
                  </a:lnTo>
                  <a:lnTo>
                    <a:pt x="181627" y="167976"/>
                  </a:lnTo>
                  <a:cubicBezTo>
                    <a:pt x="190141" y="167976"/>
                    <a:pt x="195817" y="173632"/>
                    <a:pt x="195817" y="182117"/>
                  </a:cubicBezTo>
                  <a:cubicBezTo>
                    <a:pt x="195817" y="190602"/>
                    <a:pt x="190141" y="196258"/>
                    <a:pt x="181627" y="196258"/>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22" name="Google Shape;11928;p135">
              <a:extLst>
                <a:ext uri="{FF2B5EF4-FFF2-40B4-BE49-F238E27FC236}">
                  <a16:creationId xmlns:a16="http://schemas.microsoft.com/office/drawing/2014/main" id="{A68B4998-AC48-4004-BDC1-8C61E67015B2}"/>
                </a:ext>
              </a:extLst>
            </p:cNvPr>
            <p:cNvSpPr/>
            <p:nvPr/>
          </p:nvSpPr>
          <p:spPr>
            <a:xfrm>
              <a:off x="1376395" y="1411618"/>
              <a:ext cx="195817" cy="196840"/>
            </a:xfrm>
            <a:custGeom>
              <a:avLst/>
              <a:gdLst/>
              <a:ahLst/>
              <a:cxnLst/>
              <a:rect l="l" t="t" r="r" b="b"/>
              <a:pathLst>
                <a:path w="195817" h="196840" extrusionOk="0">
                  <a:moveTo>
                    <a:pt x="181627" y="196840"/>
                  </a:moveTo>
                  <a:lnTo>
                    <a:pt x="14190" y="196840"/>
                  </a:lnTo>
                  <a:cubicBezTo>
                    <a:pt x="5676" y="196840"/>
                    <a:pt x="0" y="191184"/>
                    <a:pt x="0" y="182699"/>
                  </a:cubicBezTo>
                  <a:cubicBezTo>
                    <a:pt x="0" y="174214"/>
                    <a:pt x="5676" y="168558"/>
                    <a:pt x="14190" y="168558"/>
                  </a:cubicBezTo>
                  <a:lnTo>
                    <a:pt x="167438" y="168558"/>
                  </a:lnTo>
                  <a:lnTo>
                    <a:pt x="167438" y="126134"/>
                  </a:lnTo>
                  <a:cubicBezTo>
                    <a:pt x="167438" y="83711"/>
                    <a:pt x="144734" y="46943"/>
                    <a:pt x="107841" y="27146"/>
                  </a:cubicBezTo>
                  <a:cubicBezTo>
                    <a:pt x="102165" y="24317"/>
                    <a:pt x="99327" y="15833"/>
                    <a:pt x="102165" y="7348"/>
                  </a:cubicBezTo>
                  <a:cubicBezTo>
                    <a:pt x="105003" y="-1137"/>
                    <a:pt x="113517" y="-1137"/>
                    <a:pt x="122031" y="1691"/>
                  </a:cubicBezTo>
                  <a:cubicBezTo>
                    <a:pt x="167438" y="27146"/>
                    <a:pt x="195817" y="75226"/>
                    <a:pt x="195817" y="126134"/>
                  </a:cubicBezTo>
                  <a:lnTo>
                    <a:pt x="195817" y="182699"/>
                  </a:lnTo>
                  <a:cubicBezTo>
                    <a:pt x="195817" y="188356"/>
                    <a:pt x="190141" y="196840"/>
                    <a:pt x="181627" y="196840"/>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23" name="Google Shape;11929;p135">
              <a:extLst>
                <a:ext uri="{FF2B5EF4-FFF2-40B4-BE49-F238E27FC236}">
                  <a16:creationId xmlns:a16="http://schemas.microsoft.com/office/drawing/2014/main" id="{A17DF7BE-F817-4E48-B509-EE2FFC8D78D7}"/>
                </a:ext>
              </a:extLst>
            </p:cNvPr>
            <p:cNvSpPr/>
            <p:nvPr/>
          </p:nvSpPr>
          <p:spPr>
            <a:xfrm>
              <a:off x="1180578" y="1155940"/>
              <a:ext cx="164599" cy="164038"/>
            </a:xfrm>
            <a:custGeom>
              <a:avLst/>
              <a:gdLst/>
              <a:ahLst/>
              <a:cxnLst/>
              <a:rect l="l" t="t" r="r" b="b"/>
              <a:pathLst>
                <a:path w="164599" h="164038" extrusionOk="0">
                  <a:moveTo>
                    <a:pt x="82300" y="164038"/>
                  </a:moveTo>
                  <a:cubicBezTo>
                    <a:pt x="36893" y="164038"/>
                    <a:pt x="0" y="127271"/>
                    <a:pt x="0" y="82019"/>
                  </a:cubicBezTo>
                  <a:cubicBezTo>
                    <a:pt x="0" y="36767"/>
                    <a:pt x="36893" y="0"/>
                    <a:pt x="82300" y="0"/>
                  </a:cubicBezTo>
                  <a:cubicBezTo>
                    <a:pt x="127707" y="0"/>
                    <a:pt x="164600" y="36767"/>
                    <a:pt x="164600" y="82019"/>
                  </a:cubicBezTo>
                  <a:cubicBezTo>
                    <a:pt x="164600" y="127271"/>
                    <a:pt x="127707" y="164038"/>
                    <a:pt x="82300" y="164038"/>
                  </a:cubicBezTo>
                  <a:close/>
                  <a:moveTo>
                    <a:pt x="82300" y="28282"/>
                  </a:moveTo>
                  <a:cubicBezTo>
                    <a:pt x="51083" y="28282"/>
                    <a:pt x="28379" y="53737"/>
                    <a:pt x="28379" y="82019"/>
                  </a:cubicBezTo>
                  <a:cubicBezTo>
                    <a:pt x="28379" y="113130"/>
                    <a:pt x="53921" y="135756"/>
                    <a:pt x="82300" y="135756"/>
                  </a:cubicBezTo>
                  <a:cubicBezTo>
                    <a:pt x="110679" y="135756"/>
                    <a:pt x="136221" y="110301"/>
                    <a:pt x="136221" y="82019"/>
                  </a:cubicBezTo>
                  <a:cubicBezTo>
                    <a:pt x="136221" y="50908"/>
                    <a:pt x="113517" y="28282"/>
                    <a:pt x="82300" y="28282"/>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24" name="Google Shape;11930;p135">
              <a:extLst>
                <a:ext uri="{FF2B5EF4-FFF2-40B4-BE49-F238E27FC236}">
                  <a16:creationId xmlns:a16="http://schemas.microsoft.com/office/drawing/2014/main" id="{88804FA3-3CED-4476-952E-BF00EA4CFE30}"/>
                </a:ext>
              </a:extLst>
            </p:cNvPr>
            <p:cNvSpPr/>
            <p:nvPr/>
          </p:nvSpPr>
          <p:spPr>
            <a:xfrm>
              <a:off x="1143685" y="1267960"/>
              <a:ext cx="170275" cy="167975"/>
            </a:xfrm>
            <a:custGeom>
              <a:avLst/>
              <a:gdLst/>
              <a:ahLst/>
              <a:cxnLst/>
              <a:rect l="l" t="t" r="r" b="b"/>
              <a:pathLst>
                <a:path w="170275" h="167975" extrusionOk="0">
                  <a:moveTo>
                    <a:pt x="153248" y="167976"/>
                  </a:moveTo>
                  <a:lnTo>
                    <a:pt x="14190" y="167976"/>
                  </a:lnTo>
                  <a:cubicBezTo>
                    <a:pt x="5676" y="167976"/>
                    <a:pt x="0" y="162319"/>
                    <a:pt x="0" y="153835"/>
                  </a:cubicBezTo>
                  <a:lnTo>
                    <a:pt x="0" y="105755"/>
                  </a:lnTo>
                  <a:cubicBezTo>
                    <a:pt x="0" y="63331"/>
                    <a:pt x="22703" y="23735"/>
                    <a:pt x="62434" y="1110"/>
                  </a:cubicBezTo>
                  <a:cubicBezTo>
                    <a:pt x="68110" y="-1719"/>
                    <a:pt x="76624" y="1110"/>
                    <a:pt x="82300" y="6766"/>
                  </a:cubicBezTo>
                  <a:cubicBezTo>
                    <a:pt x="85138" y="12422"/>
                    <a:pt x="82300" y="20907"/>
                    <a:pt x="76624" y="26564"/>
                  </a:cubicBezTo>
                  <a:cubicBezTo>
                    <a:pt x="48245" y="43533"/>
                    <a:pt x="31217" y="71816"/>
                    <a:pt x="31217" y="105755"/>
                  </a:cubicBezTo>
                  <a:lnTo>
                    <a:pt x="31217" y="139693"/>
                  </a:lnTo>
                  <a:lnTo>
                    <a:pt x="156086" y="139693"/>
                  </a:lnTo>
                  <a:cubicBezTo>
                    <a:pt x="164600" y="139693"/>
                    <a:pt x="170276" y="145350"/>
                    <a:pt x="170276" y="153835"/>
                  </a:cubicBezTo>
                  <a:cubicBezTo>
                    <a:pt x="170276" y="162319"/>
                    <a:pt x="161762" y="167976"/>
                    <a:pt x="153248" y="167976"/>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25" name="Google Shape;11931;p135">
              <a:extLst>
                <a:ext uri="{FF2B5EF4-FFF2-40B4-BE49-F238E27FC236}">
                  <a16:creationId xmlns:a16="http://schemas.microsoft.com/office/drawing/2014/main" id="{2DA6EE21-568F-4F52-A6B9-471CA72CF102}"/>
                </a:ext>
              </a:extLst>
            </p:cNvPr>
            <p:cNvSpPr/>
            <p:nvPr/>
          </p:nvSpPr>
          <p:spPr>
            <a:xfrm>
              <a:off x="1301495" y="1270788"/>
              <a:ext cx="50777" cy="43533"/>
            </a:xfrm>
            <a:custGeom>
              <a:avLst/>
              <a:gdLst/>
              <a:ahLst/>
              <a:cxnLst/>
              <a:rect l="l" t="t" r="r" b="b"/>
              <a:pathLst>
                <a:path w="50777" h="43533" extrusionOk="0">
                  <a:moveTo>
                    <a:pt x="35168" y="43533"/>
                  </a:moveTo>
                  <a:cubicBezTo>
                    <a:pt x="32331" y="43533"/>
                    <a:pt x="26655" y="43533"/>
                    <a:pt x="26655" y="40705"/>
                  </a:cubicBezTo>
                  <a:cubicBezTo>
                    <a:pt x="20979" y="35048"/>
                    <a:pt x="15303" y="29392"/>
                    <a:pt x="6789" y="26564"/>
                  </a:cubicBezTo>
                  <a:cubicBezTo>
                    <a:pt x="1113" y="23735"/>
                    <a:pt x="-1725" y="15251"/>
                    <a:pt x="1113" y="6766"/>
                  </a:cubicBezTo>
                  <a:cubicBezTo>
                    <a:pt x="3951" y="1110"/>
                    <a:pt x="12465" y="-1719"/>
                    <a:pt x="20979" y="1110"/>
                  </a:cubicBezTo>
                  <a:cubicBezTo>
                    <a:pt x="29493" y="6766"/>
                    <a:pt x="38006" y="12423"/>
                    <a:pt x="46520" y="20907"/>
                  </a:cubicBezTo>
                  <a:cubicBezTo>
                    <a:pt x="52196" y="26564"/>
                    <a:pt x="52196" y="35048"/>
                    <a:pt x="46520" y="40705"/>
                  </a:cubicBezTo>
                  <a:cubicBezTo>
                    <a:pt x="43682" y="40705"/>
                    <a:pt x="38006" y="43533"/>
                    <a:pt x="35168" y="43533"/>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26" name="Google Shape;11932;p135">
              <a:extLst>
                <a:ext uri="{FF2B5EF4-FFF2-40B4-BE49-F238E27FC236}">
                  <a16:creationId xmlns:a16="http://schemas.microsoft.com/office/drawing/2014/main" id="{2F4BC0EA-16B3-4DF6-B5FC-47EAA5E2FD93}"/>
                </a:ext>
              </a:extLst>
            </p:cNvPr>
            <p:cNvSpPr/>
            <p:nvPr/>
          </p:nvSpPr>
          <p:spPr>
            <a:xfrm>
              <a:off x="1217471" y="1407653"/>
              <a:ext cx="110679" cy="28282"/>
            </a:xfrm>
            <a:custGeom>
              <a:avLst/>
              <a:gdLst/>
              <a:ahLst/>
              <a:cxnLst/>
              <a:rect l="l" t="t" r="r" b="b"/>
              <a:pathLst>
                <a:path w="110679" h="28282" extrusionOk="0">
                  <a:moveTo>
                    <a:pt x="96489" y="28282"/>
                  </a:moveTo>
                  <a:lnTo>
                    <a:pt x="14190" y="28282"/>
                  </a:lnTo>
                  <a:cubicBezTo>
                    <a:pt x="5676" y="28282"/>
                    <a:pt x="0" y="22626"/>
                    <a:pt x="0" y="14141"/>
                  </a:cubicBezTo>
                  <a:cubicBezTo>
                    <a:pt x="0" y="5657"/>
                    <a:pt x="5676" y="0"/>
                    <a:pt x="14190" y="0"/>
                  </a:cubicBezTo>
                  <a:lnTo>
                    <a:pt x="96489" y="0"/>
                  </a:lnTo>
                  <a:cubicBezTo>
                    <a:pt x="105003" y="0"/>
                    <a:pt x="110679" y="5657"/>
                    <a:pt x="110679" y="14141"/>
                  </a:cubicBezTo>
                  <a:cubicBezTo>
                    <a:pt x="110679" y="22626"/>
                    <a:pt x="102165" y="28282"/>
                    <a:pt x="96489" y="28282"/>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27" name="Google Shape;11933;p135">
              <a:extLst>
                <a:ext uri="{FF2B5EF4-FFF2-40B4-BE49-F238E27FC236}">
                  <a16:creationId xmlns:a16="http://schemas.microsoft.com/office/drawing/2014/main" id="{BF27F881-E2E1-4E11-AB61-31088DFF37F5}"/>
                </a:ext>
              </a:extLst>
            </p:cNvPr>
            <p:cNvSpPr/>
            <p:nvPr/>
          </p:nvSpPr>
          <p:spPr>
            <a:xfrm>
              <a:off x="1506939" y="1155940"/>
              <a:ext cx="164599" cy="164038"/>
            </a:xfrm>
            <a:custGeom>
              <a:avLst/>
              <a:gdLst/>
              <a:ahLst/>
              <a:cxnLst/>
              <a:rect l="l" t="t" r="r" b="b"/>
              <a:pathLst>
                <a:path w="164599" h="164038" extrusionOk="0">
                  <a:moveTo>
                    <a:pt x="82300" y="164038"/>
                  </a:moveTo>
                  <a:cubicBezTo>
                    <a:pt x="36893" y="164038"/>
                    <a:pt x="0" y="127271"/>
                    <a:pt x="0" y="82019"/>
                  </a:cubicBezTo>
                  <a:cubicBezTo>
                    <a:pt x="0" y="36767"/>
                    <a:pt x="36893" y="0"/>
                    <a:pt x="82300" y="0"/>
                  </a:cubicBezTo>
                  <a:cubicBezTo>
                    <a:pt x="127707" y="0"/>
                    <a:pt x="164600" y="36767"/>
                    <a:pt x="164600" y="82019"/>
                  </a:cubicBezTo>
                  <a:cubicBezTo>
                    <a:pt x="164600" y="127271"/>
                    <a:pt x="127707" y="164038"/>
                    <a:pt x="82300" y="164038"/>
                  </a:cubicBezTo>
                  <a:close/>
                  <a:moveTo>
                    <a:pt x="82300" y="28282"/>
                  </a:moveTo>
                  <a:cubicBezTo>
                    <a:pt x="51083" y="28282"/>
                    <a:pt x="28379" y="53737"/>
                    <a:pt x="28379" y="82019"/>
                  </a:cubicBezTo>
                  <a:cubicBezTo>
                    <a:pt x="28379" y="113130"/>
                    <a:pt x="53921" y="135756"/>
                    <a:pt x="82300" y="135756"/>
                  </a:cubicBezTo>
                  <a:cubicBezTo>
                    <a:pt x="110679" y="135756"/>
                    <a:pt x="136221" y="110301"/>
                    <a:pt x="136221" y="82019"/>
                  </a:cubicBezTo>
                  <a:cubicBezTo>
                    <a:pt x="136221" y="53737"/>
                    <a:pt x="113517" y="28282"/>
                    <a:pt x="82300" y="28282"/>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28" name="Google Shape;11934;p135">
              <a:extLst>
                <a:ext uri="{FF2B5EF4-FFF2-40B4-BE49-F238E27FC236}">
                  <a16:creationId xmlns:a16="http://schemas.microsoft.com/office/drawing/2014/main" id="{1ECA48BB-D0E1-434F-A9AA-EE45CE382261}"/>
                </a:ext>
              </a:extLst>
            </p:cNvPr>
            <p:cNvSpPr/>
            <p:nvPr/>
          </p:nvSpPr>
          <p:spPr>
            <a:xfrm>
              <a:off x="1505822" y="1270788"/>
              <a:ext cx="48875" cy="40704"/>
            </a:xfrm>
            <a:custGeom>
              <a:avLst/>
              <a:gdLst/>
              <a:ahLst/>
              <a:cxnLst/>
              <a:rect l="l" t="t" r="r" b="b"/>
              <a:pathLst>
                <a:path w="48875" h="40704" extrusionOk="0">
                  <a:moveTo>
                    <a:pt x="15307" y="40705"/>
                  </a:moveTo>
                  <a:cubicBezTo>
                    <a:pt x="12470" y="40705"/>
                    <a:pt x="6794" y="37877"/>
                    <a:pt x="3956" y="35048"/>
                  </a:cubicBezTo>
                  <a:cubicBezTo>
                    <a:pt x="-1720" y="29392"/>
                    <a:pt x="-1720" y="20907"/>
                    <a:pt x="6794" y="15251"/>
                  </a:cubicBezTo>
                  <a:cubicBezTo>
                    <a:pt x="12470" y="9594"/>
                    <a:pt x="20983" y="3938"/>
                    <a:pt x="26659" y="1110"/>
                  </a:cubicBezTo>
                  <a:cubicBezTo>
                    <a:pt x="32335" y="-1719"/>
                    <a:pt x="40849" y="1110"/>
                    <a:pt x="46525" y="6766"/>
                  </a:cubicBezTo>
                  <a:cubicBezTo>
                    <a:pt x="52201" y="12423"/>
                    <a:pt x="46525" y="20907"/>
                    <a:pt x="40849" y="26564"/>
                  </a:cubicBezTo>
                  <a:cubicBezTo>
                    <a:pt x="35173" y="29392"/>
                    <a:pt x="29497" y="32220"/>
                    <a:pt x="26659" y="37877"/>
                  </a:cubicBezTo>
                  <a:cubicBezTo>
                    <a:pt x="20983" y="37877"/>
                    <a:pt x="18145" y="40705"/>
                    <a:pt x="15307" y="40705"/>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29" name="Google Shape;11935;p135">
              <a:extLst>
                <a:ext uri="{FF2B5EF4-FFF2-40B4-BE49-F238E27FC236}">
                  <a16:creationId xmlns:a16="http://schemas.microsoft.com/office/drawing/2014/main" id="{07375D64-ADB3-4526-8F58-300C474D9ABB}"/>
                </a:ext>
              </a:extLst>
            </p:cNvPr>
            <p:cNvSpPr/>
            <p:nvPr/>
          </p:nvSpPr>
          <p:spPr>
            <a:xfrm>
              <a:off x="1535319" y="1407653"/>
              <a:ext cx="102165" cy="28282"/>
            </a:xfrm>
            <a:custGeom>
              <a:avLst/>
              <a:gdLst/>
              <a:ahLst/>
              <a:cxnLst/>
              <a:rect l="l" t="t" r="r" b="b"/>
              <a:pathLst>
                <a:path w="102165" h="28282" extrusionOk="0">
                  <a:moveTo>
                    <a:pt x="87976" y="28282"/>
                  </a:moveTo>
                  <a:lnTo>
                    <a:pt x="14190" y="28282"/>
                  </a:lnTo>
                  <a:cubicBezTo>
                    <a:pt x="5676" y="28282"/>
                    <a:pt x="0" y="22626"/>
                    <a:pt x="0" y="14141"/>
                  </a:cubicBezTo>
                  <a:cubicBezTo>
                    <a:pt x="0" y="5657"/>
                    <a:pt x="5676" y="0"/>
                    <a:pt x="14190" y="0"/>
                  </a:cubicBezTo>
                  <a:lnTo>
                    <a:pt x="87976" y="0"/>
                  </a:lnTo>
                  <a:cubicBezTo>
                    <a:pt x="96490" y="0"/>
                    <a:pt x="102165" y="5657"/>
                    <a:pt x="102165" y="14141"/>
                  </a:cubicBezTo>
                  <a:cubicBezTo>
                    <a:pt x="102165" y="22626"/>
                    <a:pt x="96490" y="28282"/>
                    <a:pt x="87976" y="28282"/>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30" name="Google Shape;11936;p135">
              <a:extLst>
                <a:ext uri="{FF2B5EF4-FFF2-40B4-BE49-F238E27FC236}">
                  <a16:creationId xmlns:a16="http://schemas.microsoft.com/office/drawing/2014/main" id="{4BAD8225-11C6-4580-A4D0-7F41B2DB21EF}"/>
                </a:ext>
              </a:extLst>
            </p:cNvPr>
            <p:cNvSpPr/>
            <p:nvPr/>
          </p:nvSpPr>
          <p:spPr>
            <a:xfrm>
              <a:off x="1540994" y="1270788"/>
              <a:ext cx="170275" cy="165147"/>
            </a:xfrm>
            <a:custGeom>
              <a:avLst/>
              <a:gdLst/>
              <a:ahLst/>
              <a:cxnLst/>
              <a:rect l="l" t="t" r="r" b="b"/>
              <a:pathLst>
                <a:path w="170275" h="165147" extrusionOk="0">
                  <a:moveTo>
                    <a:pt x="153248" y="165148"/>
                  </a:moveTo>
                  <a:lnTo>
                    <a:pt x="14190" y="165148"/>
                  </a:lnTo>
                  <a:cubicBezTo>
                    <a:pt x="5676" y="165148"/>
                    <a:pt x="0" y="159491"/>
                    <a:pt x="0" y="151006"/>
                  </a:cubicBezTo>
                  <a:cubicBezTo>
                    <a:pt x="0" y="142522"/>
                    <a:pt x="5676" y="136865"/>
                    <a:pt x="14190" y="136865"/>
                  </a:cubicBezTo>
                  <a:lnTo>
                    <a:pt x="139059" y="136865"/>
                  </a:lnTo>
                  <a:lnTo>
                    <a:pt x="139059" y="105755"/>
                  </a:lnTo>
                  <a:cubicBezTo>
                    <a:pt x="139059" y="71816"/>
                    <a:pt x="122031" y="43533"/>
                    <a:pt x="93652" y="26564"/>
                  </a:cubicBezTo>
                  <a:cubicBezTo>
                    <a:pt x="87976" y="23735"/>
                    <a:pt x="85138" y="15251"/>
                    <a:pt x="87976" y="6766"/>
                  </a:cubicBezTo>
                  <a:cubicBezTo>
                    <a:pt x="90814" y="1110"/>
                    <a:pt x="99327" y="-1719"/>
                    <a:pt x="107841" y="1110"/>
                  </a:cubicBezTo>
                  <a:cubicBezTo>
                    <a:pt x="144734" y="20907"/>
                    <a:pt x="170276" y="60503"/>
                    <a:pt x="170276" y="105755"/>
                  </a:cubicBezTo>
                  <a:lnTo>
                    <a:pt x="170276" y="153835"/>
                  </a:lnTo>
                  <a:cubicBezTo>
                    <a:pt x="167438" y="159491"/>
                    <a:pt x="161762" y="165148"/>
                    <a:pt x="153248" y="165148"/>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grpSp>
      <p:pic>
        <p:nvPicPr>
          <p:cNvPr id="86" name="Grafik 85">
            <a:extLst>
              <a:ext uri="{FF2B5EF4-FFF2-40B4-BE49-F238E27FC236}">
                <a16:creationId xmlns:a16="http://schemas.microsoft.com/office/drawing/2014/main" id="{582E6541-8DC4-4EB0-8983-73953026DA40}"/>
              </a:ext>
            </a:extLst>
          </p:cNvPr>
          <p:cNvPicPr>
            <a:picLocks noChangeAspect="1"/>
          </p:cNvPicPr>
          <p:nvPr/>
        </p:nvPicPr>
        <p:blipFill>
          <a:blip r:embed="rId6"/>
          <a:srcRect t="3756" b="3756"/>
          <a:stretch/>
        </p:blipFill>
        <p:spPr>
          <a:xfrm>
            <a:off x="5519936" y="1430746"/>
            <a:ext cx="6131282" cy="5670662"/>
          </a:xfrm>
          <a:prstGeom prst="rect">
            <a:avLst/>
          </a:prstGeom>
        </p:spPr>
      </p:pic>
      <p:sp>
        <p:nvSpPr>
          <p:cNvPr id="104" name="Rechteck 103">
            <a:extLst>
              <a:ext uri="{FF2B5EF4-FFF2-40B4-BE49-F238E27FC236}">
                <a16:creationId xmlns:a16="http://schemas.microsoft.com/office/drawing/2014/main" id="{32AA88A2-AC1F-4A88-972A-AFAF2955637A}"/>
              </a:ext>
            </a:extLst>
          </p:cNvPr>
          <p:cNvSpPr/>
          <p:nvPr/>
        </p:nvSpPr>
        <p:spPr>
          <a:xfrm>
            <a:off x="432047" y="1772816"/>
            <a:ext cx="7201211" cy="4626908"/>
          </a:xfrm>
          <a:prstGeom prst="rect">
            <a:avLst/>
          </a:prstGeom>
        </p:spPr>
        <p:txBody>
          <a:bodyPr wrap="square">
            <a:spAutoFit/>
          </a:bodyPr>
          <a:lstStyle/>
          <a:p>
            <a:r>
              <a:rPr lang="de-DE" sz="1600">
                <a:solidFill>
                  <a:schemeClr val="bg1">
                    <a:lumMod val="50000"/>
                  </a:schemeClr>
                </a:solidFill>
                <a:latin typeface="+mj-lt"/>
              </a:rPr>
              <a:t>Warenaufwand</a:t>
            </a:r>
            <a:endParaRPr lang="de-DE" sz="1200">
              <a:solidFill>
                <a:schemeClr val="bg1">
                  <a:lumMod val="50000"/>
                </a:schemeClr>
              </a:solidFill>
              <a:latin typeface="+mj-lt"/>
            </a:endParaRPr>
          </a:p>
          <a:p>
            <a:pPr marL="370808" lvl="1">
              <a:spcBef>
                <a:spcPts val="0"/>
              </a:spcBef>
            </a:pPr>
            <a:r>
              <a:rPr lang="de-DE" sz="1200">
                <a:solidFill>
                  <a:schemeClr val="bg1">
                    <a:lumMod val="50000"/>
                  </a:schemeClr>
                </a:solidFill>
                <a:latin typeface="+mj-lt"/>
              </a:rPr>
              <a:t>Waren für Ihre Geschäftstätigkeit</a:t>
            </a:r>
            <a:br>
              <a:rPr lang="de-DE" sz="1200">
                <a:solidFill>
                  <a:schemeClr val="bg1">
                    <a:lumMod val="50000"/>
                  </a:schemeClr>
                </a:solidFill>
                <a:latin typeface="+mj-lt"/>
              </a:rPr>
            </a:br>
            <a:endParaRPr lang="de-DE" sz="1200">
              <a:solidFill>
                <a:schemeClr val="bg1">
                  <a:lumMod val="50000"/>
                </a:schemeClr>
              </a:solidFill>
              <a:latin typeface="+mj-lt"/>
            </a:endParaRPr>
          </a:p>
          <a:p>
            <a:pPr>
              <a:spcBef>
                <a:spcPts val="800"/>
              </a:spcBef>
            </a:pPr>
            <a:r>
              <a:rPr lang="de-DE" sz="1600">
                <a:solidFill>
                  <a:schemeClr val="bg1">
                    <a:lumMod val="50000"/>
                  </a:schemeClr>
                </a:solidFill>
                <a:latin typeface="+mj-lt"/>
              </a:rPr>
              <a:t>Verwaltungsaufwand </a:t>
            </a:r>
          </a:p>
          <a:p>
            <a:pPr marL="370808" lvl="1">
              <a:spcBef>
                <a:spcPts val="0"/>
              </a:spcBef>
            </a:pPr>
            <a:r>
              <a:rPr lang="de-DE" sz="1200">
                <a:solidFill>
                  <a:schemeClr val="bg1">
                    <a:lumMod val="50000"/>
                  </a:schemeClr>
                </a:solidFill>
                <a:latin typeface="+mj-lt"/>
              </a:rPr>
              <a:t>Büromaterial / Werbeartikel / Kaffee /Kundengeschenke</a:t>
            </a:r>
          </a:p>
          <a:p>
            <a:pPr marL="370808" lvl="1">
              <a:spcBef>
                <a:spcPts val="0"/>
              </a:spcBef>
            </a:pPr>
            <a:endParaRPr lang="de-DE" sz="1200">
              <a:solidFill>
                <a:schemeClr val="bg1">
                  <a:lumMod val="50000"/>
                </a:schemeClr>
              </a:solidFill>
              <a:latin typeface="+mj-lt"/>
            </a:endParaRPr>
          </a:p>
          <a:p>
            <a:pPr indent="-86392"/>
            <a:r>
              <a:rPr lang="de-DE" sz="1600">
                <a:solidFill>
                  <a:schemeClr val="bg1">
                    <a:lumMod val="50000"/>
                  </a:schemeClr>
                </a:solidFill>
                <a:latin typeface="+mj-lt"/>
              </a:rPr>
              <a:t>Fahrzeugaufwand</a:t>
            </a:r>
          </a:p>
          <a:p>
            <a:pPr marL="370808" lvl="1">
              <a:spcBef>
                <a:spcPts val="0"/>
              </a:spcBef>
            </a:pPr>
            <a:r>
              <a:rPr lang="de-DE" sz="1200">
                <a:solidFill>
                  <a:schemeClr val="bg1">
                    <a:lumMod val="50000"/>
                  </a:schemeClr>
                </a:solidFill>
                <a:latin typeface="+mj-lt"/>
              </a:rPr>
              <a:t>Benzin / Reparatur / Ersatzteile usw.</a:t>
            </a:r>
          </a:p>
          <a:p>
            <a:pPr marL="656558" lvl="1" indent="-285750">
              <a:spcBef>
                <a:spcPts val="0"/>
              </a:spcBef>
              <a:buFont typeface="Arial" panose="020B0604020202020204" pitchFamily="34" charset="0"/>
              <a:buChar char="•"/>
            </a:pPr>
            <a:endParaRPr lang="de-DE" sz="1200">
              <a:solidFill>
                <a:schemeClr val="bg1">
                  <a:lumMod val="50000"/>
                </a:schemeClr>
              </a:solidFill>
              <a:latin typeface="+mj-lt"/>
            </a:endParaRPr>
          </a:p>
          <a:p>
            <a:pPr>
              <a:spcBef>
                <a:spcPts val="800"/>
              </a:spcBef>
            </a:pPr>
            <a:r>
              <a:rPr lang="de-DE" sz="1600">
                <a:solidFill>
                  <a:schemeClr val="bg1">
                    <a:lumMod val="50000"/>
                  </a:schemeClr>
                </a:solidFill>
                <a:latin typeface="+mj-lt"/>
              </a:rPr>
              <a:t>Marketingaufwand</a:t>
            </a:r>
          </a:p>
          <a:p>
            <a:pPr marL="370808" lvl="1">
              <a:spcBef>
                <a:spcPts val="0"/>
              </a:spcBef>
            </a:pPr>
            <a:r>
              <a:rPr lang="de-DE" sz="1200">
                <a:solidFill>
                  <a:schemeClr val="bg1">
                    <a:lumMod val="50000"/>
                  </a:schemeClr>
                </a:solidFill>
                <a:latin typeface="+mj-lt"/>
              </a:rPr>
              <a:t>Kundenessen / Mitarbeiteranlässe / Seminare</a:t>
            </a:r>
            <a:br>
              <a:rPr lang="de-DE" sz="1200">
                <a:solidFill>
                  <a:schemeClr val="bg1">
                    <a:lumMod val="50000"/>
                  </a:schemeClr>
                </a:solidFill>
                <a:latin typeface="+mj-lt"/>
              </a:rPr>
            </a:br>
            <a:endParaRPr lang="de-DE" sz="1200">
              <a:solidFill>
                <a:schemeClr val="bg1">
                  <a:lumMod val="50000"/>
                </a:schemeClr>
              </a:solidFill>
              <a:latin typeface="+mj-lt"/>
            </a:endParaRPr>
          </a:p>
          <a:p>
            <a:pPr>
              <a:spcBef>
                <a:spcPts val="800"/>
              </a:spcBef>
            </a:pPr>
            <a:r>
              <a:rPr lang="de-DE" sz="1600">
                <a:solidFill>
                  <a:schemeClr val="bg1">
                    <a:lumMod val="50000"/>
                  </a:schemeClr>
                </a:solidFill>
                <a:latin typeface="+mj-lt"/>
              </a:rPr>
              <a:t>Finanzierungsaufwand</a:t>
            </a:r>
          </a:p>
          <a:p>
            <a:pPr marL="370808" lvl="1">
              <a:spcBef>
                <a:spcPts val="0"/>
              </a:spcBef>
            </a:pPr>
            <a:r>
              <a:rPr lang="de-DE" sz="1200">
                <a:solidFill>
                  <a:schemeClr val="bg1">
                    <a:lumMod val="50000"/>
                  </a:schemeClr>
                </a:solidFill>
                <a:latin typeface="+mj-lt"/>
              </a:rPr>
              <a:t>Keine Kosten für Sofortkredit</a:t>
            </a:r>
            <a:endParaRPr lang="de-DE" sz="1200" strike="sngStrike">
              <a:solidFill>
                <a:schemeClr val="bg1">
                  <a:lumMod val="50000"/>
                </a:schemeClr>
              </a:solidFill>
              <a:latin typeface="+mj-lt"/>
            </a:endParaRPr>
          </a:p>
          <a:p>
            <a:pPr marL="370808" lvl="1">
              <a:spcBef>
                <a:spcPts val="0"/>
              </a:spcBef>
            </a:pPr>
            <a:endParaRPr lang="de-DE" sz="1600">
              <a:solidFill>
                <a:schemeClr val="bg1">
                  <a:lumMod val="50000"/>
                </a:schemeClr>
              </a:solidFill>
              <a:latin typeface="+mj-lt"/>
            </a:endParaRPr>
          </a:p>
          <a:p>
            <a:pPr>
              <a:spcBef>
                <a:spcPts val="800"/>
              </a:spcBef>
            </a:pPr>
            <a:r>
              <a:rPr lang="de-DE" sz="1600">
                <a:solidFill>
                  <a:schemeClr val="bg1">
                    <a:lumMod val="50000"/>
                  </a:schemeClr>
                </a:solidFill>
                <a:latin typeface="+mj-lt"/>
              </a:rPr>
              <a:t>Aufwand Unterhalt/Reparatur</a:t>
            </a:r>
          </a:p>
          <a:p>
            <a:pPr marL="370808" lvl="1">
              <a:spcBef>
                <a:spcPts val="0"/>
              </a:spcBef>
            </a:pPr>
            <a:r>
              <a:rPr lang="de-DE" sz="1200">
                <a:solidFill>
                  <a:schemeClr val="bg1">
                    <a:lumMod val="50000"/>
                  </a:schemeClr>
                </a:solidFill>
                <a:latin typeface="+mj-lt"/>
              </a:rPr>
              <a:t>Unterhalt von Liegenschaften, Maschinen und Fahrzeugen</a:t>
            </a:r>
          </a:p>
          <a:p>
            <a:pPr marL="656558" lvl="1" indent="-285750">
              <a:spcBef>
                <a:spcPts val="0"/>
              </a:spcBef>
              <a:buFont typeface="Arial" panose="020B0604020202020204" pitchFamily="34" charset="0"/>
              <a:buChar char="•"/>
            </a:pPr>
            <a:endParaRPr lang="de-DE" sz="1200">
              <a:solidFill>
                <a:schemeClr val="bg1">
                  <a:lumMod val="50000"/>
                </a:schemeClr>
              </a:solidFill>
              <a:latin typeface="+mj-lt"/>
            </a:endParaRPr>
          </a:p>
          <a:p>
            <a:pPr marL="656558" lvl="1" indent="-285750">
              <a:spcBef>
                <a:spcPts val="0"/>
              </a:spcBef>
              <a:buFont typeface="Arial" panose="020B0604020202020204" pitchFamily="34" charset="0"/>
              <a:buChar char="•"/>
            </a:pPr>
            <a:endParaRPr lang="de-DE" sz="1200">
              <a:solidFill>
                <a:schemeClr val="bg1">
                  <a:lumMod val="50000"/>
                </a:schemeClr>
              </a:solidFill>
              <a:latin typeface="+mj-lt"/>
            </a:endParaRPr>
          </a:p>
          <a:p>
            <a:pPr marL="656558" lvl="1" indent="-285750">
              <a:spcBef>
                <a:spcPts val="0"/>
              </a:spcBef>
              <a:buFont typeface="Arial" panose="020B0604020202020204" pitchFamily="34" charset="0"/>
              <a:buChar char="•"/>
            </a:pPr>
            <a:endParaRPr lang="de-DE" sz="1200">
              <a:solidFill>
                <a:schemeClr val="bg1">
                  <a:lumMod val="50000"/>
                </a:schemeClr>
              </a:solidFill>
              <a:latin typeface="+mj-lt"/>
            </a:endParaRPr>
          </a:p>
        </p:txBody>
      </p:sp>
      <p:sp>
        <p:nvSpPr>
          <p:cNvPr id="105" name="Titel 3">
            <a:extLst>
              <a:ext uri="{FF2B5EF4-FFF2-40B4-BE49-F238E27FC236}">
                <a16:creationId xmlns:a16="http://schemas.microsoft.com/office/drawing/2014/main" id="{7B706D2F-EA03-4407-86E3-C24A175FA492}"/>
              </a:ext>
            </a:extLst>
          </p:cNvPr>
          <p:cNvSpPr txBox="1">
            <a:spLocks/>
          </p:cNvSpPr>
          <p:nvPr/>
        </p:nvSpPr>
        <p:spPr bwMode="auto">
          <a:xfrm>
            <a:off x="479376" y="476672"/>
            <a:ext cx="10751363" cy="883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1035025" rtl="0" eaLnBrk="1" fontAlgn="base" hangingPunct="1">
              <a:lnSpc>
                <a:spcPct val="100000"/>
              </a:lnSpc>
              <a:spcBef>
                <a:spcPts val="0"/>
              </a:spcBef>
              <a:spcAft>
                <a:spcPts val="0"/>
              </a:spcAft>
              <a:defRPr sz="2800" b="1" i="0" kern="1200" cap="none" baseline="0">
                <a:solidFill>
                  <a:schemeClr val="tx2"/>
                </a:solidFill>
                <a:latin typeface="+mj-lt"/>
                <a:ea typeface="MS PGothic" panose="020B0600070205080204" pitchFamily="34" charset="-128"/>
                <a:cs typeface="Segoe UI" panose="020B0502040204020203" pitchFamily="34" charset="0"/>
              </a:defRPr>
            </a:lvl1pPr>
            <a:lvl2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2pPr>
            <a:lvl3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3pPr>
            <a:lvl4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4pPr>
            <a:lvl5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5pPr>
            <a:lvl6pPr marL="477049" algn="l" defTabSz="1038577" rtl="0" eaLnBrk="1" fontAlgn="base" hangingPunct="1">
              <a:spcBef>
                <a:spcPct val="0"/>
              </a:spcBef>
              <a:spcAft>
                <a:spcPct val="0"/>
              </a:spcAft>
              <a:defRPr sz="3067">
                <a:solidFill>
                  <a:schemeClr val="tx1"/>
                </a:solidFill>
                <a:latin typeface="Arial" pitchFamily="34" charset="0"/>
              </a:defRPr>
            </a:lvl6pPr>
            <a:lvl7pPr marL="954097" algn="l" defTabSz="1038577" rtl="0" eaLnBrk="1" fontAlgn="base" hangingPunct="1">
              <a:spcBef>
                <a:spcPct val="0"/>
              </a:spcBef>
              <a:spcAft>
                <a:spcPct val="0"/>
              </a:spcAft>
              <a:defRPr sz="3067">
                <a:solidFill>
                  <a:schemeClr val="tx1"/>
                </a:solidFill>
                <a:latin typeface="Arial" pitchFamily="34" charset="0"/>
              </a:defRPr>
            </a:lvl7pPr>
            <a:lvl8pPr marL="1431147" algn="l" defTabSz="1038577" rtl="0" eaLnBrk="1" fontAlgn="base" hangingPunct="1">
              <a:spcBef>
                <a:spcPct val="0"/>
              </a:spcBef>
              <a:spcAft>
                <a:spcPct val="0"/>
              </a:spcAft>
              <a:defRPr sz="3067">
                <a:solidFill>
                  <a:schemeClr val="tx1"/>
                </a:solidFill>
                <a:latin typeface="Arial" pitchFamily="34" charset="0"/>
              </a:defRPr>
            </a:lvl8pPr>
            <a:lvl9pPr marL="1908196" algn="l" defTabSz="1038577" rtl="0" eaLnBrk="1" fontAlgn="base" hangingPunct="1">
              <a:spcBef>
                <a:spcPct val="0"/>
              </a:spcBef>
              <a:spcAft>
                <a:spcPct val="0"/>
              </a:spcAft>
              <a:defRPr sz="3067">
                <a:solidFill>
                  <a:schemeClr val="tx1"/>
                </a:solidFill>
                <a:latin typeface="Arial" pitchFamily="34" charset="0"/>
              </a:defRPr>
            </a:lvl9pPr>
          </a:lstStyle>
          <a:p>
            <a:r>
              <a:rPr lang="de-DE" altLang="de-DE" sz="2800" b="1" noProof="1">
                <a:solidFill>
                  <a:schemeClr val="bg1">
                    <a:lumMod val="50000"/>
                  </a:schemeClr>
                </a:solidFill>
                <a:latin typeface="HelveticaNeueLT Pro 55 Roman" pitchFamily="34" charset="0"/>
                <a:sym typeface="Montserrat" charset="0"/>
              </a:rPr>
              <a:t>Operative</a:t>
            </a:r>
            <a:br>
              <a:rPr lang="de-CH"/>
            </a:br>
            <a:r>
              <a:rPr lang="de-DE" sz="1800" b="0">
                <a:solidFill>
                  <a:schemeClr val="bg1">
                    <a:lumMod val="50000"/>
                  </a:schemeClr>
                </a:solidFill>
                <a:latin typeface="Corona LT" panose="02000604020000090004" pitchFamily="2" charset="0"/>
              </a:rPr>
              <a:t>Die Einsatzmöglichkeiten sind vielfältiger, als man denkt …</a:t>
            </a:r>
          </a:p>
          <a:p>
            <a:br>
              <a:rPr lang="en-US">
                <a:solidFill>
                  <a:prstClr val="white">
                    <a:lumMod val="50000"/>
                  </a:prstClr>
                </a:solidFill>
                <a:latin typeface="Corona LT" panose="02000604020000090004" pitchFamily="2" charset="0"/>
              </a:rPr>
            </a:br>
            <a:endParaRPr lang="de-CH"/>
          </a:p>
        </p:txBody>
      </p:sp>
    </p:spTree>
    <p:extLst>
      <p:ext uri="{BB962C8B-B14F-4D97-AF65-F5344CB8AC3E}">
        <p14:creationId xmlns:p14="http://schemas.microsoft.com/office/powerpoint/2010/main" val="3486676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7C987E11-24A4-4E8B-B1D3-DB49C38817E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60" imgH="360" progId="TCLayout.ActiveDocument.1">
                  <p:embed/>
                </p:oleObj>
              </mc:Choice>
              <mc:Fallback>
                <p:oleObj name="think-cell Folie" r:id="rId4" imgW="360" imgH="360" progId="TCLayout.ActiveDocument.1">
                  <p:embed/>
                  <p:pic>
                    <p:nvPicPr>
                      <p:cNvPr id="6" name="Objekt 5" hidden="1">
                        <a:extLst>
                          <a:ext uri="{FF2B5EF4-FFF2-40B4-BE49-F238E27FC236}">
                            <a16:creationId xmlns:a16="http://schemas.microsoft.com/office/drawing/2014/main" id="{7C987E11-24A4-4E8B-B1D3-DB49C38817E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9" name="Rechteck 48">
            <a:extLst>
              <a:ext uri="{FF2B5EF4-FFF2-40B4-BE49-F238E27FC236}">
                <a16:creationId xmlns:a16="http://schemas.microsoft.com/office/drawing/2014/main" id="{1BFE5997-31AD-E944-8A63-B08F3610559A}"/>
              </a:ext>
            </a:extLst>
          </p:cNvPr>
          <p:cNvSpPr/>
          <p:nvPr/>
        </p:nvSpPr>
        <p:spPr>
          <a:xfrm>
            <a:off x="479376" y="2204616"/>
            <a:ext cx="2520280" cy="4176708"/>
          </a:xfrm>
          <a:prstGeom prst="rect">
            <a:avLst/>
          </a:prstGeom>
          <a:solidFill>
            <a:schemeClr val="bg1">
              <a:lumMod val="85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b" anchorCtr="0" forceAA="0" compatLnSpc="1">
            <a:prstTxWarp prst="textNoShape">
              <a:avLst/>
            </a:prstTxWarp>
            <a:noAutofit/>
          </a:bodyPr>
          <a:lstStyle/>
          <a:p>
            <a:pPr>
              <a:spcAft>
                <a:spcPts val="800"/>
              </a:spcAft>
            </a:pPr>
            <a:br>
              <a:rPr lang="de-DE" sz="2000" noProof="1">
                <a:solidFill>
                  <a:schemeClr val="bg1"/>
                </a:solidFill>
                <a:latin typeface="+mj-lt"/>
              </a:rPr>
            </a:br>
            <a:endParaRPr lang="de-DE" sz="2000" noProof="1">
              <a:solidFill>
                <a:schemeClr val="bg1"/>
              </a:solidFill>
              <a:latin typeface="+mj-lt"/>
            </a:endParaRPr>
          </a:p>
        </p:txBody>
      </p:sp>
      <p:sp>
        <p:nvSpPr>
          <p:cNvPr id="33" name="Rechteck 32">
            <a:extLst>
              <a:ext uri="{FF2B5EF4-FFF2-40B4-BE49-F238E27FC236}">
                <a16:creationId xmlns:a16="http://schemas.microsoft.com/office/drawing/2014/main" id="{39F7853E-0662-A44F-9CCE-E9797502260C}"/>
              </a:ext>
            </a:extLst>
          </p:cNvPr>
          <p:cNvSpPr/>
          <p:nvPr/>
        </p:nvSpPr>
        <p:spPr>
          <a:xfrm>
            <a:off x="3341731" y="2164697"/>
            <a:ext cx="2520280" cy="4176708"/>
          </a:xfrm>
          <a:prstGeom prst="rect">
            <a:avLst/>
          </a:prstGeom>
          <a:solidFill>
            <a:srgbClr val="92D050">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b" anchorCtr="0" forceAA="0" compatLnSpc="1">
            <a:prstTxWarp prst="textNoShape">
              <a:avLst/>
            </a:prstTxWarp>
            <a:noAutofit/>
          </a:bodyPr>
          <a:lstStyle/>
          <a:p>
            <a:pPr>
              <a:spcAft>
                <a:spcPts val="800"/>
              </a:spcAft>
            </a:pPr>
            <a:br>
              <a:rPr lang="de-DE" sz="2000" noProof="1">
                <a:solidFill>
                  <a:schemeClr val="bg1"/>
                </a:solidFill>
                <a:latin typeface="+mj-lt"/>
              </a:rPr>
            </a:br>
            <a:endParaRPr lang="de-DE" sz="2000" noProof="1">
              <a:solidFill>
                <a:schemeClr val="bg1"/>
              </a:solidFill>
              <a:latin typeface="+mj-lt"/>
            </a:endParaRPr>
          </a:p>
        </p:txBody>
      </p:sp>
      <p:grpSp>
        <p:nvGrpSpPr>
          <p:cNvPr id="3" name="Gruppieren 2">
            <a:extLst>
              <a:ext uri="{FF2B5EF4-FFF2-40B4-BE49-F238E27FC236}">
                <a16:creationId xmlns:a16="http://schemas.microsoft.com/office/drawing/2014/main" id="{6D17A780-F17B-4E03-94DB-4F1790990C7C}"/>
              </a:ext>
            </a:extLst>
          </p:cNvPr>
          <p:cNvGrpSpPr/>
          <p:nvPr/>
        </p:nvGrpSpPr>
        <p:grpSpPr>
          <a:xfrm>
            <a:off x="1194375" y="1772816"/>
            <a:ext cx="3970603" cy="4461386"/>
            <a:chOff x="2017386" y="1988840"/>
            <a:chExt cx="3116669" cy="3669027"/>
          </a:xfrm>
        </p:grpSpPr>
        <p:cxnSp>
          <p:nvCxnSpPr>
            <p:cNvPr id="24" name="Gerader Verbinder 23">
              <a:extLst>
                <a:ext uri="{FF2B5EF4-FFF2-40B4-BE49-F238E27FC236}">
                  <a16:creationId xmlns:a16="http://schemas.microsoft.com/office/drawing/2014/main" id="{40FF9206-10F2-435A-8DB6-8B7757324796}"/>
                </a:ext>
              </a:extLst>
            </p:cNvPr>
            <p:cNvCxnSpPr>
              <a:cxnSpLocks/>
            </p:cNvCxnSpPr>
            <p:nvPr/>
          </p:nvCxnSpPr>
          <p:spPr>
            <a:xfrm>
              <a:off x="3575720" y="1988840"/>
              <a:ext cx="0" cy="3669027"/>
            </a:xfrm>
            <a:prstGeom prst="line">
              <a:avLst/>
            </a:prstGeom>
            <a:ln w="3810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1DA29B39-150C-4683-98BE-05ACDD7E1EBE}"/>
                </a:ext>
              </a:extLst>
            </p:cNvPr>
            <p:cNvCxnSpPr>
              <a:cxnSpLocks/>
            </p:cNvCxnSpPr>
            <p:nvPr/>
          </p:nvCxnSpPr>
          <p:spPr>
            <a:xfrm>
              <a:off x="2017386" y="1988840"/>
              <a:ext cx="3116669" cy="0"/>
            </a:xfrm>
            <a:prstGeom prst="line">
              <a:avLst/>
            </a:prstGeom>
            <a:ln w="3810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8" name="AutoShape 9">
            <a:extLst>
              <a:ext uri="{FF2B5EF4-FFF2-40B4-BE49-F238E27FC236}">
                <a16:creationId xmlns:a16="http://schemas.microsoft.com/office/drawing/2014/main" id="{FA617BE4-4D2E-477F-A344-BAF584A13012}"/>
              </a:ext>
            </a:extLst>
          </p:cNvPr>
          <p:cNvSpPr>
            <a:spLocks/>
          </p:cNvSpPr>
          <p:nvPr/>
        </p:nvSpPr>
        <p:spPr bwMode="auto">
          <a:xfrm>
            <a:off x="2320662" y="1244309"/>
            <a:ext cx="1607477" cy="622300"/>
          </a:xfrm>
          <a:custGeom>
            <a:avLst/>
            <a:gdLst>
              <a:gd name="T0" fmla="*/ 8563769 w 21600"/>
              <a:gd name="T1" fmla="*/ 622300 h 21600"/>
              <a:gd name="T2" fmla="*/ 8563769 w 21600"/>
              <a:gd name="T3" fmla="*/ 622300 h 21600"/>
              <a:gd name="T4" fmla="*/ 8563769 w 21600"/>
              <a:gd name="T5" fmla="*/ 622300 h 21600"/>
              <a:gd name="T6" fmla="*/ 8563769 w 21600"/>
              <a:gd name="T7" fmla="*/ 6223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 tIns="25400" rIns="25400" bIns="25400" anchor="ctr"/>
          <a:lstStyle>
            <a:lvl1pPr defTabSz="1827213">
              <a:defRPr sz="5000">
                <a:solidFill>
                  <a:srgbClr val="000000"/>
                </a:solidFill>
                <a:latin typeface="Helvetica Light" pitchFamily="2" charset="0"/>
                <a:ea typeface="MS PGothic" panose="020B0600070205080204" pitchFamily="34" charset="-128"/>
                <a:sym typeface="Helvetica Light" pitchFamily="2" charset="0"/>
              </a:defRPr>
            </a:lvl1pPr>
            <a:lvl2pPr defTabSz="1827213">
              <a:defRPr sz="5000">
                <a:solidFill>
                  <a:srgbClr val="000000"/>
                </a:solidFill>
                <a:latin typeface="Helvetica Light" pitchFamily="2" charset="0"/>
                <a:ea typeface="MS PGothic" panose="020B0600070205080204" pitchFamily="34" charset="-128"/>
                <a:sym typeface="Helvetica Light" pitchFamily="2" charset="0"/>
              </a:defRPr>
            </a:lvl2pPr>
            <a:lvl3pPr defTabSz="1827213">
              <a:defRPr sz="5000">
                <a:solidFill>
                  <a:srgbClr val="000000"/>
                </a:solidFill>
                <a:latin typeface="Helvetica Light" pitchFamily="2" charset="0"/>
                <a:ea typeface="MS PGothic" panose="020B0600070205080204" pitchFamily="34" charset="-128"/>
                <a:sym typeface="Helvetica Light" pitchFamily="2" charset="0"/>
              </a:defRPr>
            </a:lvl3pPr>
            <a:lvl4pPr defTabSz="1827213">
              <a:defRPr sz="5000">
                <a:solidFill>
                  <a:srgbClr val="000000"/>
                </a:solidFill>
                <a:latin typeface="Helvetica Light" pitchFamily="2" charset="0"/>
                <a:ea typeface="MS PGothic" panose="020B0600070205080204" pitchFamily="34" charset="-128"/>
                <a:sym typeface="Helvetica Light" pitchFamily="2" charset="0"/>
              </a:defRPr>
            </a:lvl4pPr>
            <a:lvl5pPr defTabSz="1827213">
              <a:defRPr sz="5000">
                <a:solidFill>
                  <a:srgbClr val="000000"/>
                </a:solidFill>
                <a:latin typeface="Helvetica Light" pitchFamily="2" charset="0"/>
                <a:ea typeface="MS PGothic" panose="020B0600070205080204" pitchFamily="34" charset="-128"/>
                <a:sym typeface="Helvetica Light" pitchFamily="2" charset="0"/>
              </a:defRPr>
            </a:lvl5pPr>
            <a:lvl6pPr marL="1371600" indent="914400" defTabSz="1827213" eaLnBrk="0" fontAlgn="base" hangingPunct="0">
              <a:spcBef>
                <a:spcPct val="0"/>
              </a:spcBef>
              <a:spcAft>
                <a:spcPct val="0"/>
              </a:spcAft>
              <a:defRPr sz="5000">
                <a:solidFill>
                  <a:srgbClr val="000000"/>
                </a:solidFill>
                <a:latin typeface="Helvetica Light" pitchFamily="2" charset="0"/>
                <a:ea typeface="MS PGothic" panose="020B0600070205080204" pitchFamily="34" charset="-128"/>
                <a:sym typeface="Helvetica Light" pitchFamily="2" charset="0"/>
              </a:defRPr>
            </a:lvl6pPr>
            <a:lvl7pPr marL="1828800" indent="914400" defTabSz="1827213" eaLnBrk="0" fontAlgn="base" hangingPunct="0">
              <a:spcBef>
                <a:spcPct val="0"/>
              </a:spcBef>
              <a:spcAft>
                <a:spcPct val="0"/>
              </a:spcAft>
              <a:defRPr sz="5000">
                <a:solidFill>
                  <a:srgbClr val="000000"/>
                </a:solidFill>
                <a:latin typeface="Helvetica Light" pitchFamily="2" charset="0"/>
                <a:ea typeface="MS PGothic" panose="020B0600070205080204" pitchFamily="34" charset="-128"/>
                <a:sym typeface="Helvetica Light" pitchFamily="2" charset="0"/>
              </a:defRPr>
            </a:lvl7pPr>
            <a:lvl8pPr marL="2286000" indent="914400" defTabSz="1827213" eaLnBrk="0" fontAlgn="base" hangingPunct="0">
              <a:spcBef>
                <a:spcPct val="0"/>
              </a:spcBef>
              <a:spcAft>
                <a:spcPct val="0"/>
              </a:spcAft>
              <a:defRPr sz="5000">
                <a:solidFill>
                  <a:srgbClr val="000000"/>
                </a:solidFill>
                <a:latin typeface="Helvetica Light" pitchFamily="2" charset="0"/>
                <a:ea typeface="MS PGothic" panose="020B0600070205080204" pitchFamily="34" charset="-128"/>
                <a:sym typeface="Helvetica Light" pitchFamily="2" charset="0"/>
              </a:defRPr>
            </a:lvl8pPr>
            <a:lvl9pPr marL="2743200" indent="914400" defTabSz="1827213" eaLnBrk="0" fontAlgn="base" hangingPunct="0">
              <a:spcBef>
                <a:spcPct val="0"/>
              </a:spcBef>
              <a:spcAft>
                <a:spcPct val="0"/>
              </a:spcAft>
              <a:defRPr sz="5000">
                <a:solidFill>
                  <a:srgbClr val="000000"/>
                </a:solidFill>
                <a:latin typeface="Helvetica Light" pitchFamily="2" charset="0"/>
                <a:ea typeface="MS PGothic" panose="020B0600070205080204" pitchFamily="34" charset="-128"/>
                <a:sym typeface="Helvetica Light" pitchFamily="2" charset="0"/>
              </a:defRPr>
            </a:lvl9pPr>
          </a:lstStyle>
          <a:p>
            <a:pPr algn="ctr" eaLnBrk="1">
              <a:lnSpc>
                <a:spcPct val="150000"/>
              </a:lnSpc>
            </a:pPr>
            <a:r>
              <a:rPr lang="de-DE" altLang="de-DE" sz="1400" b="1" noProof="1">
                <a:solidFill>
                  <a:srgbClr val="7F7F7F"/>
                </a:solidFill>
                <a:latin typeface="+mj-lt"/>
                <a:sym typeface="Lato" charset="0"/>
              </a:rPr>
              <a:t>Bilanz</a:t>
            </a:r>
            <a:endParaRPr lang="de-DE" altLang="de-DE" sz="1400" b="1" noProof="1">
              <a:latin typeface="+mj-lt"/>
            </a:endParaRPr>
          </a:p>
        </p:txBody>
      </p:sp>
      <p:sp>
        <p:nvSpPr>
          <p:cNvPr id="39" name="Textfeld 38">
            <a:extLst>
              <a:ext uri="{FF2B5EF4-FFF2-40B4-BE49-F238E27FC236}">
                <a16:creationId xmlns:a16="http://schemas.microsoft.com/office/drawing/2014/main" id="{F2F32F06-64CD-4A95-A2A3-43D291FF35B0}"/>
              </a:ext>
            </a:extLst>
          </p:cNvPr>
          <p:cNvSpPr txBox="1"/>
          <p:nvPr/>
        </p:nvSpPr>
        <p:spPr bwMode="auto">
          <a:xfrm>
            <a:off x="479240" y="1963344"/>
            <a:ext cx="1216375" cy="171960"/>
          </a:xfrm>
          <a:prstGeom prst="rect">
            <a:avLst/>
          </a:prstGeom>
          <a:noFill/>
          <a:ln>
            <a:noFill/>
          </a:ln>
        </p:spPr>
        <p:txBody>
          <a:bodyPr vert="horz" wrap="none" lIns="0" tIns="0" rIns="0" bIns="0" numCol="1" rtlCol="0" anchor="t" anchorCtr="0" compatLnSpc="1">
            <a:prstTxWarp prst="textNoShape">
              <a:avLst/>
            </a:prstTxWarp>
            <a:noAutofit/>
          </a:bodyPr>
          <a:lstStyle/>
          <a:p>
            <a:pPr algn="l">
              <a:spcAft>
                <a:spcPts val="800"/>
              </a:spcAft>
            </a:pPr>
            <a:r>
              <a:rPr lang="de-DE" sz="1200" noProof="1">
                <a:solidFill>
                  <a:schemeClr val="bg1">
                    <a:lumMod val="50000"/>
                  </a:schemeClr>
                </a:solidFill>
              </a:rPr>
              <a:t>WIR ausgeben</a:t>
            </a:r>
          </a:p>
        </p:txBody>
      </p:sp>
      <p:sp>
        <p:nvSpPr>
          <p:cNvPr id="48" name="Textfeld 47">
            <a:extLst>
              <a:ext uri="{FF2B5EF4-FFF2-40B4-BE49-F238E27FC236}">
                <a16:creationId xmlns:a16="http://schemas.microsoft.com/office/drawing/2014/main" id="{05AA311C-D4BB-430A-92E1-B8C5E5B0101C}"/>
              </a:ext>
            </a:extLst>
          </p:cNvPr>
          <p:cNvSpPr txBox="1"/>
          <p:nvPr/>
        </p:nvSpPr>
        <p:spPr bwMode="auto">
          <a:xfrm>
            <a:off x="3359696" y="1963344"/>
            <a:ext cx="1216375" cy="171960"/>
          </a:xfrm>
          <a:prstGeom prst="rect">
            <a:avLst/>
          </a:prstGeom>
          <a:noFill/>
          <a:ln>
            <a:noFill/>
          </a:ln>
        </p:spPr>
        <p:txBody>
          <a:bodyPr vert="horz" wrap="none" lIns="0" tIns="0" rIns="0" bIns="0" numCol="1" rtlCol="0" anchor="t" anchorCtr="0" compatLnSpc="1">
            <a:prstTxWarp prst="textNoShape">
              <a:avLst/>
            </a:prstTxWarp>
            <a:noAutofit/>
          </a:bodyPr>
          <a:lstStyle/>
          <a:p>
            <a:pPr algn="l">
              <a:spcAft>
                <a:spcPts val="800"/>
              </a:spcAft>
            </a:pPr>
            <a:r>
              <a:rPr lang="de-DE" sz="1200" noProof="1">
                <a:solidFill>
                  <a:srgbClr val="92D050"/>
                </a:solidFill>
              </a:rPr>
              <a:t>WIR finanziert</a:t>
            </a:r>
          </a:p>
        </p:txBody>
      </p:sp>
      <p:grpSp>
        <p:nvGrpSpPr>
          <p:cNvPr id="66" name="Grupo 13">
            <a:extLst>
              <a:ext uri="{FF2B5EF4-FFF2-40B4-BE49-F238E27FC236}">
                <a16:creationId xmlns:a16="http://schemas.microsoft.com/office/drawing/2014/main" id="{02A9BE8B-A11A-4A33-906B-6C4B67EF3561}"/>
              </a:ext>
            </a:extLst>
          </p:cNvPr>
          <p:cNvGrpSpPr/>
          <p:nvPr/>
        </p:nvGrpSpPr>
        <p:grpSpPr>
          <a:xfrm>
            <a:off x="11198084" y="2340491"/>
            <a:ext cx="315677" cy="338995"/>
            <a:chOff x="9037935" y="730453"/>
            <a:chExt cx="573635" cy="534409"/>
          </a:xfrm>
          <a:solidFill>
            <a:schemeClr val="bg1"/>
          </a:solidFill>
        </p:grpSpPr>
        <p:sp>
          <p:nvSpPr>
            <p:cNvPr id="67" name="Forma libre 366">
              <a:extLst>
                <a:ext uri="{FF2B5EF4-FFF2-40B4-BE49-F238E27FC236}">
                  <a16:creationId xmlns:a16="http://schemas.microsoft.com/office/drawing/2014/main" id="{95B5C6B5-6BED-40D4-AD76-804CB54A0E6D}"/>
                </a:ext>
              </a:extLst>
            </p:cNvPr>
            <p:cNvSpPr/>
            <p:nvPr/>
          </p:nvSpPr>
          <p:spPr>
            <a:xfrm>
              <a:off x="9037935" y="1066222"/>
              <a:ext cx="135657" cy="193795"/>
            </a:xfrm>
            <a:custGeom>
              <a:avLst/>
              <a:gdLst>
                <a:gd name="connsiteX0" fmla="*/ 70373 w 74076"/>
                <a:gd name="connsiteY0" fmla="*/ 0 h 105823"/>
                <a:gd name="connsiteX1" fmla="*/ 6349 w 74076"/>
                <a:gd name="connsiteY1" fmla="*/ 0 h 105823"/>
                <a:gd name="connsiteX2" fmla="*/ 0 w 74076"/>
                <a:gd name="connsiteY2" fmla="*/ 6350 h 105823"/>
                <a:gd name="connsiteX3" fmla="*/ 0 w 74076"/>
                <a:gd name="connsiteY3" fmla="*/ 104237 h 105823"/>
                <a:gd name="connsiteX4" fmla="*/ 6349 w 74076"/>
                <a:gd name="connsiteY4" fmla="*/ 110586 h 105823"/>
                <a:gd name="connsiteX5" fmla="*/ 70373 w 74076"/>
                <a:gd name="connsiteY5" fmla="*/ 110586 h 105823"/>
                <a:gd name="connsiteX6" fmla="*/ 76722 w 74076"/>
                <a:gd name="connsiteY6" fmla="*/ 104237 h 105823"/>
                <a:gd name="connsiteX7" fmla="*/ 76722 w 74076"/>
                <a:gd name="connsiteY7" fmla="*/ 6350 h 105823"/>
                <a:gd name="connsiteX8" fmla="*/ 70373 w 74076"/>
                <a:gd name="connsiteY8" fmla="*/ 0 h 105823"/>
                <a:gd name="connsiteX9" fmla="*/ 63494 w 74076"/>
                <a:gd name="connsiteY9" fmla="*/ 97887 h 105823"/>
                <a:gd name="connsiteX10" fmla="*/ 12170 w 74076"/>
                <a:gd name="connsiteY10" fmla="*/ 97887 h 105823"/>
                <a:gd name="connsiteX11" fmla="*/ 12170 w 74076"/>
                <a:gd name="connsiteY11" fmla="*/ 12699 h 105823"/>
                <a:gd name="connsiteX12" fmla="*/ 63494 w 74076"/>
                <a:gd name="connsiteY12" fmla="*/ 12699 h 105823"/>
                <a:gd name="connsiteX13" fmla="*/ 63494 w 74076"/>
                <a:gd name="connsiteY13" fmla="*/ 97887 h 105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6" h="105823">
                  <a:moveTo>
                    <a:pt x="70373" y="0"/>
                  </a:moveTo>
                  <a:lnTo>
                    <a:pt x="6349" y="0"/>
                  </a:lnTo>
                  <a:cubicBezTo>
                    <a:pt x="2646" y="0"/>
                    <a:pt x="0" y="2646"/>
                    <a:pt x="0" y="6350"/>
                  </a:cubicBezTo>
                  <a:lnTo>
                    <a:pt x="0" y="104237"/>
                  </a:lnTo>
                  <a:cubicBezTo>
                    <a:pt x="0" y="107940"/>
                    <a:pt x="2646" y="110586"/>
                    <a:pt x="6349" y="110586"/>
                  </a:cubicBezTo>
                  <a:lnTo>
                    <a:pt x="70373" y="110586"/>
                  </a:lnTo>
                  <a:cubicBezTo>
                    <a:pt x="74077" y="110586"/>
                    <a:pt x="76722" y="107940"/>
                    <a:pt x="76722" y="104237"/>
                  </a:cubicBezTo>
                  <a:lnTo>
                    <a:pt x="76722" y="6350"/>
                  </a:lnTo>
                  <a:cubicBezTo>
                    <a:pt x="76722" y="2646"/>
                    <a:pt x="73548" y="0"/>
                    <a:pt x="70373" y="0"/>
                  </a:cubicBezTo>
                  <a:close/>
                  <a:moveTo>
                    <a:pt x="63494" y="97887"/>
                  </a:moveTo>
                  <a:lnTo>
                    <a:pt x="12170" y="97887"/>
                  </a:lnTo>
                  <a:lnTo>
                    <a:pt x="12170" y="12699"/>
                  </a:lnTo>
                  <a:lnTo>
                    <a:pt x="63494" y="12699"/>
                  </a:lnTo>
                  <a:lnTo>
                    <a:pt x="63494" y="97887"/>
                  </a:lnTo>
                  <a:close/>
                </a:path>
              </a:pathLst>
            </a:custGeom>
            <a:grpFill/>
            <a:ln w="5286" cap="flat">
              <a:noFill/>
              <a:prstDash val="solid"/>
              <a:miter/>
            </a:ln>
          </p:spPr>
          <p:txBody>
            <a:bodyPr rtlCol="0" anchor="ctr"/>
            <a:lstStyle/>
            <a:p>
              <a:endParaRPr lang="de-DE" noProof="1">
                <a:solidFill>
                  <a:schemeClr val="bg1"/>
                </a:solidFill>
              </a:endParaRPr>
            </a:p>
          </p:txBody>
        </p:sp>
        <p:sp>
          <p:nvSpPr>
            <p:cNvPr id="68" name="Forma libre 367">
              <a:extLst>
                <a:ext uri="{FF2B5EF4-FFF2-40B4-BE49-F238E27FC236}">
                  <a16:creationId xmlns:a16="http://schemas.microsoft.com/office/drawing/2014/main" id="{9661A08E-8936-4524-BA24-E733B6691657}"/>
                </a:ext>
              </a:extLst>
            </p:cNvPr>
            <p:cNvSpPr/>
            <p:nvPr/>
          </p:nvSpPr>
          <p:spPr>
            <a:xfrm>
              <a:off x="9256924" y="969324"/>
              <a:ext cx="135657" cy="290693"/>
            </a:xfrm>
            <a:custGeom>
              <a:avLst/>
              <a:gdLst>
                <a:gd name="connsiteX0" fmla="*/ 70372 w 74076"/>
                <a:gd name="connsiteY0" fmla="*/ 0 h 158735"/>
                <a:gd name="connsiteX1" fmla="*/ 6349 w 74076"/>
                <a:gd name="connsiteY1" fmla="*/ 0 h 158735"/>
                <a:gd name="connsiteX2" fmla="*/ 0 w 74076"/>
                <a:gd name="connsiteY2" fmla="*/ 6350 h 158735"/>
                <a:gd name="connsiteX3" fmla="*/ 0 w 74076"/>
                <a:gd name="connsiteY3" fmla="*/ 157149 h 158735"/>
                <a:gd name="connsiteX4" fmla="*/ 6349 w 74076"/>
                <a:gd name="connsiteY4" fmla="*/ 163498 h 158735"/>
                <a:gd name="connsiteX5" fmla="*/ 70372 w 74076"/>
                <a:gd name="connsiteY5" fmla="*/ 163498 h 158735"/>
                <a:gd name="connsiteX6" fmla="*/ 76722 w 74076"/>
                <a:gd name="connsiteY6" fmla="*/ 157149 h 158735"/>
                <a:gd name="connsiteX7" fmla="*/ 76722 w 74076"/>
                <a:gd name="connsiteY7" fmla="*/ 6350 h 158735"/>
                <a:gd name="connsiteX8" fmla="*/ 70372 w 74076"/>
                <a:gd name="connsiteY8" fmla="*/ 0 h 158735"/>
                <a:gd name="connsiteX9" fmla="*/ 64023 w 74076"/>
                <a:gd name="connsiteY9" fmla="*/ 150799 h 158735"/>
                <a:gd name="connsiteX10" fmla="*/ 12699 w 74076"/>
                <a:gd name="connsiteY10" fmla="*/ 150799 h 158735"/>
                <a:gd name="connsiteX11" fmla="*/ 12699 w 74076"/>
                <a:gd name="connsiteY11" fmla="*/ 13228 h 158735"/>
                <a:gd name="connsiteX12" fmla="*/ 64023 w 74076"/>
                <a:gd name="connsiteY12" fmla="*/ 13228 h 158735"/>
                <a:gd name="connsiteX13" fmla="*/ 64023 w 74076"/>
                <a:gd name="connsiteY13" fmla="*/ 150799 h 15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6" h="158735">
                  <a:moveTo>
                    <a:pt x="70372" y="0"/>
                  </a:moveTo>
                  <a:lnTo>
                    <a:pt x="6349" y="0"/>
                  </a:lnTo>
                  <a:cubicBezTo>
                    <a:pt x="2646" y="0"/>
                    <a:pt x="0" y="2646"/>
                    <a:pt x="0" y="6350"/>
                  </a:cubicBezTo>
                  <a:lnTo>
                    <a:pt x="0" y="157149"/>
                  </a:lnTo>
                  <a:cubicBezTo>
                    <a:pt x="0" y="160852"/>
                    <a:pt x="2646" y="163498"/>
                    <a:pt x="6349" y="163498"/>
                  </a:cubicBezTo>
                  <a:lnTo>
                    <a:pt x="70372" y="163498"/>
                  </a:lnTo>
                  <a:cubicBezTo>
                    <a:pt x="74077" y="163498"/>
                    <a:pt x="76722" y="160852"/>
                    <a:pt x="76722" y="157149"/>
                  </a:cubicBezTo>
                  <a:lnTo>
                    <a:pt x="76722" y="6350"/>
                  </a:lnTo>
                  <a:cubicBezTo>
                    <a:pt x="76722" y="3175"/>
                    <a:pt x="74077" y="0"/>
                    <a:pt x="70372" y="0"/>
                  </a:cubicBezTo>
                  <a:close/>
                  <a:moveTo>
                    <a:pt x="64023" y="150799"/>
                  </a:moveTo>
                  <a:lnTo>
                    <a:pt x="12699" y="150799"/>
                  </a:lnTo>
                  <a:lnTo>
                    <a:pt x="12699" y="13228"/>
                  </a:lnTo>
                  <a:lnTo>
                    <a:pt x="64023" y="13228"/>
                  </a:lnTo>
                  <a:lnTo>
                    <a:pt x="64023" y="150799"/>
                  </a:lnTo>
                  <a:close/>
                </a:path>
              </a:pathLst>
            </a:custGeom>
            <a:grpFill/>
            <a:ln w="5286" cap="flat">
              <a:noFill/>
              <a:prstDash val="solid"/>
              <a:miter/>
            </a:ln>
          </p:spPr>
          <p:txBody>
            <a:bodyPr rtlCol="0" anchor="ctr"/>
            <a:lstStyle/>
            <a:p>
              <a:endParaRPr lang="de-DE" noProof="1">
                <a:solidFill>
                  <a:schemeClr val="bg1"/>
                </a:solidFill>
              </a:endParaRPr>
            </a:p>
          </p:txBody>
        </p:sp>
        <p:sp>
          <p:nvSpPr>
            <p:cNvPr id="69" name="Forma libre 368">
              <a:extLst>
                <a:ext uri="{FF2B5EF4-FFF2-40B4-BE49-F238E27FC236}">
                  <a16:creationId xmlns:a16="http://schemas.microsoft.com/office/drawing/2014/main" id="{F23BFDD3-D8A7-4E79-890D-21E9DFCBB200}"/>
                </a:ext>
              </a:extLst>
            </p:cNvPr>
            <p:cNvSpPr/>
            <p:nvPr/>
          </p:nvSpPr>
          <p:spPr>
            <a:xfrm>
              <a:off x="9475913" y="886962"/>
              <a:ext cx="135657" cy="377900"/>
            </a:xfrm>
            <a:custGeom>
              <a:avLst/>
              <a:gdLst>
                <a:gd name="connsiteX0" fmla="*/ 70373 w 74076"/>
                <a:gd name="connsiteY0" fmla="*/ 0 h 206356"/>
                <a:gd name="connsiteX1" fmla="*/ 6349 w 74076"/>
                <a:gd name="connsiteY1" fmla="*/ 0 h 206356"/>
                <a:gd name="connsiteX2" fmla="*/ 0 w 74076"/>
                <a:gd name="connsiteY2" fmla="*/ 6350 h 206356"/>
                <a:gd name="connsiteX3" fmla="*/ 0 w 74076"/>
                <a:gd name="connsiteY3" fmla="*/ 202124 h 206356"/>
                <a:gd name="connsiteX4" fmla="*/ 6349 w 74076"/>
                <a:gd name="connsiteY4" fmla="*/ 208473 h 206356"/>
                <a:gd name="connsiteX5" fmla="*/ 70373 w 74076"/>
                <a:gd name="connsiteY5" fmla="*/ 208473 h 206356"/>
                <a:gd name="connsiteX6" fmla="*/ 76722 w 74076"/>
                <a:gd name="connsiteY6" fmla="*/ 202124 h 206356"/>
                <a:gd name="connsiteX7" fmla="*/ 76722 w 74076"/>
                <a:gd name="connsiteY7" fmla="*/ 6350 h 206356"/>
                <a:gd name="connsiteX8" fmla="*/ 70373 w 74076"/>
                <a:gd name="connsiteY8" fmla="*/ 0 h 206356"/>
                <a:gd name="connsiteX9" fmla="*/ 64023 w 74076"/>
                <a:gd name="connsiteY9" fmla="*/ 195774 h 206356"/>
                <a:gd name="connsiteX10" fmla="*/ 12699 w 74076"/>
                <a:gd name="connsiteY10" fmla="*/ 195774 h 206356"/>
                <a:gd name="connsiteX11" fmla="*/ 12699 w 74076"/>
                <a:gd name="connsiteY11" fmla="*/ 12699 h 206356"/>
                <a:gd name="connsiteX12" fmla="*/ 64023 w 74076"/>
                <a:gd name="connsiteY12" fmla="*/ 12699 h 206356"/>
                <a:gd name="connsiteX13" fmla="*/ 64023 w 74076"/>
                <a:gd name="connsiteY13" fmla="*/ 195774 h 20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6" h="206356">
                  <a:moveTo>
                    <a:pt x="70373" y="0"/>
                  </a:moveTo>
                  <a:lnTo>
                    <a:pt x="6349" y="0"/>
                  </a:lnTo>
                  <a:cubicBezTo>
                    <a:pt x="2646" y="0"/>
                    <a:pt x="0" y="2646"/>
                    <a:pt x="0" y="6350"/>
                  </a:cubicBezTo>
                  <a:lnTo>
                    <a:pt x="0" y="202124"/>
                  </a:lnTo>
                  <a:cubicBezTo>
                    <a:pt x="0" y="205827"/>
                    <a:pt x="2646" y="208473"/>
                    <a:pt x="6349" y="208473"/>
                  </a:cubicBezTo>
                  <a:lnTo>
                    <a:pt x="70373" y="208473"/>
                  </a:lnTo>
                  <a:cubicBezTo>
                    <a:pt x="74077" y="208473"/>
                    <a:pt x="76722" y="205827"/>
                    <a:pt x="76722" y="202124"/>
                  </a:cubicBezTo>
                  <a:lnTo>
                    <a:pt x="76722" y="6350"/>
                  </a:lnTo>
                  <a:cubicBezTo>
                    <a:pt x="76722" y="2646"/>
                    <a:pt x="74077" y="0"/>
                    <a:pt x="70373" y="0"/>
                  </a:cubicBezTo>
                  <a:close/>
                  <a:moveTo>
                    <a:pt x="64023" y="195774"/>
                  </a:moveTo>
                  <a:lnTo>
                    <a:pt x="12699" y="195774"/>
                  </a:lnTo>
                  <a:lnTo>
                    <a:pt x="12699" y="12699"/>
                  </a:lnTo>
                  <a:lnTo>
                    <a:pt x="64023" y="12699"/>
                  </a:lnTo>
                  <a:lnTo>
                    <a:pt x="64023" y="195774"/>
                  </a:lnTo>
                  <a:close/>
                </a:path>
              </a:pathLst>
            </a:custGeom>
            <a:grpFill/>
            <a:ln w="5286" cap="flat">
              <a:noFill/>
              <a:prstDash val="solid"/>
              <a:miter/>
            </a:ln>
          </p:spPr>
          <p:txBody>
            <a:bodyPr rtlCol="0" anchor="ctr"/>
            <a:lstStyle/>
            <a:p>
              <a:endParaRPr lang="de-DE" noProof="1">
                <a:solidFill>
                  <a:schemeClr val="bg1"/>
                </a:solidFill>
              </a:endParaRPr>
            </a:p>
          </p:txBody>
        </p:sp>
        <p:sp>
          <p:nvSpPr>
            <p:cNvPr id="70" name="Forma libre 369">
              <a:extLst>
                <a:ext uri="{FF2B5EF4-FFF2-40B4-BE49-F238E27FC236}">
                  <a16:creationId xmlns:a16="http://schemas.microsoft.com/office/drawing/2014/main" id="{D2501E2B-B1A8-4842-9A93-5F1D26C18ED0}"/>
                </a:ext>
              </a:extLst>
            </p:cNvPr>
            <p:cNvSpPr/>
            <p:nvPr/>
          </p:nvSpPr>
          <p:spPr>
            <a:xfrm>
              <a:off x="9093770" y="730453"/>
              <a:ext cx="513557" cy="281004"/>
            </a:xfrm>
            <a:custGeom>
              <a:avLst/>
              <a:gdLst>
                <a:gd name="connsiteX0" fmla="*/ 6020 w 280433"/>
                <a:gd name="connsiteY0" fmla="*/ 158482 h 153444"/>
                <a:gd name="connsiteX1" fmla="*/ 8666 w 280433"/>
                <a:gd name="connsiteY1" fmla="*/ 157953 h 153444"/>
                <a:gd name="connsiteX2" fmla="*/ 266347 w 280433"/>
                <a:gd name="connsiteY2" fmla="*/ 28848 h 153444"/>
                <a:gd name="connsiteX3" fmla="*/ 262114 w 280433"/>
                <a:gd name="connsiteY3" fmla="*/ 43134 h 153444"/>
                <a:gd name="connsiteX4" fmla="*/ 266347 w 280433"/>
                <a:gd name="connsiteY4" fmla="*/ 51071 h 153444"/>
                <a:gd name="connsiteX5" fmla="*/ 268464 w 280433"/>
                <a:gd name="connsiteY5" fmla="*/ 51599 h 153444"/>
                <a:gd name="connsiteX6" fmla="*/ 274813 w 280433"/>
                <a:gd name="connsiteY6" fmla="*/ 46838 h 153444"/>
                <a:gd name="connsiteX7" fmla="*/ 283808 w 280433"/>
                <a:gd name="connsiteY7" fmla="*/ 18265 h 153444"/>
                <a:gd name="connsiteX8" fmla="*/ 283808 w 280433"/>
                <a:gd name="connsiteY8" fmla="*/ 17207 h 153444"/>
                <a:gd name="connsiteX9" fmla="*/ 283808 w 280433"/>
                <a:gd name="connsiteY9" fmla="*/ 15620 h 153444"/>
                <a:gd name="connsiteX10" fmla="*/ 283279 w 280433"/>
                <a:gd name="connsiteY10" fmla="*/ 14032 h 153444"/>
                <a:gd name="connsiteX11" fmla="*/ 283279 w 280433"/>
                <a:gd name="connsiteY11" fmla="*/ 12974 h 153444"/>
                <a:gd name="connsiteX12" fmla="*/ 283279 w 280433"/>
                <a:gd name="connsiteY12" fmla="*/ 12974 h 153444"/>
                <a:gd name="connsiteX13" fmla="*/ 282221 w 280433"/>
                <a:gd name="connsiteY13" fmla="*/ 11387 h 153444"/>
                <a:gd name="connsiteX14" fmla="*/ 281692 w 280433"/>
                <a:gd name="connsiteY14" fmla="*/ 10858 h 153444"/>
                <a:gd name="connsiteX15" fmla="*/ 281162 w 280433"/>
                <a:gd name="connsiteY15" fmla="*/ 10329 h 153444"/>
                <a:gd name="connsiteX16" fmla="*/ 279575 w 280433"/>
                <a:gd name="connsiteY16" fmla="*/ 9270 h 153444"/>
                <a:gd name="connsiteX17" fmla="*/ 279575 w 280433"/>
                <a:gd name="connsiteY17" fmla="*/ 9270 h 153444"/>
                <a:gd name="connsiteX18" fmla="*/ 251003 w 280433"/>
                <a:gd name="connsiteY18" fmla="*/ 275 h 153444"/>
                <a:gd name="connsiteX19" fmla="*/ 243066 w 280433"/>
                <a:gd name="connsiteY19" fmla="*/ 4508 h 153444"/>
                <a:gd name="connsiteX20" fmla="*/ 247299 w 280433"/>
                <a:gd name="connsiteY20" fmla="*/ 12445 h 153444"/>
                <a:gd name="connsiteX21" fmla="*/ 260527 w 280433"/>
                <a:gd name="connsiteY21" fmla="*/ 16678 h 153444"/>
                <a:gd name="connsiteX22" fmla="*/ 3375 w 280433"/>
                <a:gd name="connsiteY22" fmla="*/ 145254 h 153444"/>
                <a:gd name="connsiteX23" fmla="*/ 729 w 280433"/>
                <a:gd name="connsiteY23" fmla="*/ 153720 h 153444"/>
                <a:gd name="connsiteX24" fmla="*/ 6020 w 280433"/>
                <a:gd name="connsiteY24" fmla="*/ 158482 h 153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0433" h="153444">
                  <a:moveTo>
                    <a:pt x="6020" y="158482"/>
                  </a:moveTo>
                  <a:cubicBezTo>
                    <a:pt x="7079" y="158482"/>
                    <a:pt x="8137" y="158482"/>
                    <a:pt x="8666" y="157953"/>
                  </a:cubicBezTo>
                  <a:lnTo>
                    <a:pt x="266347" y="28848"/>
                  </a:lnTo>
                  <a:lnTo>
                    <a:pt x="262114" y="43134"/>
                  </a:lnTo>
                  <a:cubicBezTo>
                    <a:pt x="261056" y="46308"/>
                    <a:pt x="263173" y="50013"/>
                    <a:pt x="266347" y="51071"/>
                  </a:cubicBezTo>
                  <a:cubicBezTo>
                    <a:pt x="266876" y="51071"/>
                    <a:pt x="267405" y="51599"/>
                    <a:pt x="268464" y="51599"/>
                  </a:cubicBezTo>
                  <a:cubicBezTo>
                    <a:pt x="271109" y="51599"/>
                    <a:pt x="273755" y="50013"/>
                    <a:pt x="274813" y="46838"/>
                  </a:cubicBezTo>
                  <a:lnTo>
                    <a:pt x="283808" y="18265"/>
                  </a:lnTo>
                  <a:cubicBezTo>
                    <a:pt x="283808" y="17736"/>
                    <a:pt x="283808" y="17736"/>
                    <a:pt x="283808" y="17207"/>
                  </a:cubicBezTo>
                  <a:cubicBezTo>
                    <a:pt x="283808" y="16678"/>
                    <a:pt x="283808" y="16149"/>
                    <a:pt x="283808" y="15620"/>
                  </a:cubicBezTo>
                  <a:cubicBezTo>
                    <a:pt x="283808" y="15091"/>
                    <a:pt x="283808" y="14561"/>
                    <a:pt x="283279" y="14032"/>
                  </a:cubicBezTo>
                  <a:cubicBezTo>
                    <a:pt x="283279" y="13503"/>
                    <a:pt x="283279" y="13503"/>
                    <a:pt x="283279" y="12974"/>
                  </a:cubicBezTo>
                  <a:cubicBezTo>
                    <a:pt x="283279" y="12974"/>
                    <a:pt x="283279" y="12974"/>
                    <a:pt x="283279" y="12974"/>
                  </a:cubicBezTo>
                  <a:cubicBezTo>
                    <a:pt x="282750" y="12445"/>
                    <a:pt x="282750" y="11916"/>
                    <a:pt x="282221" y="11387"/>
                  </a:cubicBezTo>
                  <a:cubicBezTo>
                    <a:pt x="282221" y="11387"/>
                    <a:pt x="282221" y="10858"/>
                    <a:pt x="281692" y="10858"/>
                  </a:cubicBezTo>
                  <a:cubicBezTo>
                    <a:pt x="281692" y="10858"/>
                    <a:pt x="281162" y="10858"/>
                    <a:pt x="281162" y="10329"/>
                  </a:cubicBezTo>
                  <a:cubicBezTo>
                    <a:pt x="280633" y="9800"/>
                    <a:pt x="280104" y="9800"/>
                    <a:pt x="279575" y="9270"/>
                  </a:cubicBezTo>
                  <a:cubicBezTo>
                    <a:pt x="279575" y="9270"/>
                    <a:pt x="279575" y="9270"/>
                    <a:pt x="279575" y="9270"/>
                  </a:cubicBezTo>
                  <a:lnTo>
                    <a:pt x="251003" y="275"/>
                  </a:lnTo>
                  <a:cubicBezTo>
                    <a:pt x="247828" y="-783"/>
                    <a:pt x="244124" y="1333"/>
                    <a:pt x="243066" y="4508"/>
                  </a:cubicBezTo>
                  <a:cubicBezTo>
                    <a:pt x="242008" y="7683"/>
                    <a:pt x="244124" y="11387"/>
                    <a:pt x="247299" y="12445"/>
                  </a:cubicBezTo>
                  <a:lnTo>
                    <a:pt x="260527" y="16678"/>
                  </a:lnTo>
                  <a:lnTo>
                    <a:pt x="3375" y="145254"/>
                  </a:lnTo>
                  <a:cubicBezTo>
                    <a:pt x="200" y="146841"/>
                    <a:pt x="-858" y="150545"/>
                    <a:pt x="729" y="153720"/>
                  </a:cubicBezTo>
                  <a:cubicBezTo>
                    <a:pt x="1258" y="157423"/>
                    <a:pt x="3375" y="158482"/>
                    <a:pt x="6020" y="158482"/>
                  </a:cubicBezTo>
                  <a:close/>
                </a:path>
              </a:pathLst>
            </a:custGeom>
            <a:grpFill/>
            <a:ln w="5286" cap="flat">
              <a:noFill/>
              <a:prstDash val="solid"/>
              <a:miter/>
            </a:ln>
          </p:spPr>
          <p:txBody>
            <a:bodyPr rtlCol="0" anchor="ctr"/>
            <a:lstStyle/>
            <a:p>
              <a:endParaRPr lang="de-DE" noProof="1">
                <a:solidFill>
                  <a:schemeClr val="bg1"/>
                </a:solidFill>
              </a:endParaRPr>
            </a:p>
          </p:txBody>
        </p:sp>
      </p:grpSp>
      <p:sp>
        <p:nvSpPr>
          <p:cNvPr id="74" name="CuadroTexto 4">
            <a:extLst>
              <a:ext uri="{FF2B5EF4-FFF2-40B4-BE49-F238E27FC236}">
                <a16:creationId xmlns:a16="http://schemas.microsoft.com/office/drawing/2014/main" id="{935BF2DA-2237-4C95-AF93-BE69D54D6F88}"/>
              </a:ext>
            </a:extLst>
          </p:cNvPr>
          <p:cNvSpPr txBox="1"/>
          <p:nvPr/>
        </p:nvSpPr>
        <p:spPr>
          <a:xfrm>
            <a:off x="3463684" y="2348880"/>
            <a:ext cx="2344284" cy="307777"/>
          </a:xfrm>
          <a:prstGeom prst="rect">
            <a:avLst/>
          </a:prstGeom>
          <a:noFill/>
        </p:spPr>
        <p:txBody>
          <a:bodyPr wrap="square" rtlCol="0">
            <a:spAutoFit/>
          </a:bodyPr>
          <a:lstStyle/>
          <a:p>
            <a:r>
              <a:rPr lang="de-DE" sz="1400" b="1" noProof="1">
                <a:solidFill>
                  <a:schemeClr val="bg1">
                    <a:lumMod val="50000"/>
                  </a:schemeClr>
                </a:solidFill>
                <a:latin typeface="+mj-lt"/>
                <a:ea typeface="Roboto Medium" panose="02000000000000000000" pitchFamily="2" charset="0"/>
              </a:rPr>
              <a:t>Bankprodukte in WIR</a:t>
            </a:r>
          </a:p>
        </p:txBody>
      </p:sp>
      <p:sp>
        <p:nvSpPr>
          <p:cNvPr id="78" name="CuadroTexto 4">
            <a:extLst>
              <a:ext uri="{FF2B5EF4-FFF2-40B4-BE49-F238E27FC236}">
                <a16:creationId xmlns:a16="http://schemas.microsoft.com/office/drawing/2014/main" id="{FD74D7B7-686C-4AEF-9CD0-7D7F978AE725}"/>
              </a:ext>
            </a:extLst>
          </p:cNvPr>
          <p:cNvSpPr txBox="1"/>
          <p:nvPr/>
        </p:nvSpPr>
        <p:spPr>
          <a:xfrm>
            <a:off x="3431703" y="2794213"/>
            <a:ext cx="2362422" cy="2677656"/>
          </a:xfrm>
          <a:prstGeom prst="rect">
            <a:avLst/>
          </a:prstGeom>
          <a:noFill/>
        </p:spPr>
        <p:txBody>
          <a:bodyPr wrap="square" rtlCol="0">
            <a:spAutoFit/>
          </a:bodyPr>
          <a:lstStyle/>
          <a:p>
            <a:r>
              <a:rPr lang="de-DE" sz="1400" noProof="1">
                <a:solidFill>
                  <a:schemeClr val="bg1">
                    <a:lumMod val="50000"/>
                  </a:schemeClr>
                </a:solidFill>
                <a:latin typeface="+mj-lt"/>
                <a:ea typeface="Lato Light" charset="0"/>
                <a:cs typeface="Lato Light" charset="0"/>
              </a:rPr>
              <a:t>Sofortkredit</a:t>
            </a:r>
          </a:p>
          <a:p>
            <a:r>
              <a:rPr lang="de-DE" sz="1400" noProof="1">
                <a:solidFill>
                  <a:schemeClr val="bg1">
                    <a:lumMod val="50000"/>
                  </a:schemeClr>
                </a:solidFill>
                <a:latin typeface="+mj-lt"/>
                <a:ea typeface="Lato Light" charset="0"/>
                <a:cs typeface="Lato Light" charset="0"/>
              </a:rPr>
              <a:t>Kontokorrentkredit</a:t>
            </a:r>
          </a:p>
          <a:p>
            <a:pPr marL="144000" indent="-144000">
              <a:buFontTx/>
              <a:buChar char="-"/>
            </a:pPr>
            <a:endParaRPr lang="de-DE" sz="1400" noProof="1">
              <a:solidFill>
                <a:schemeClr val="bg1">
                  <a:lumMod val="50000"/>
                </a:schemeClr>
              </a:solidFill>
              <a:latin typeface="+mj-lt"/>
              <a:ea typeface="Lato Light" charset="0"/>
              <a:cs typeface="Lato Light" charset="0"/>
            </a:endParaRPr>
          </a:p>
          <a:p>
            <a:pPr marL="144000" indent="-144000">
              <a:buFontTx/>
              <a:buChar char="-"/>
            </a:pPr>
            <a:endParaRPr lang="de-DE" sz="1400" noProof="1">
              <a:solidFill>
                <a:schemeClr val="bg1">
                  <a:lumMod val="50000"/>
                </a:schemeClr>
              </a:solidFill>
              <a:latin typeface="+mj-lt"/>
              <a:ea typeface="Lato Light" charset="0"/>
              <a:cs typeface="Lato Light" charset="0"/>
            </a:endParaRPr>
          </a:p>
          <a:p>
            <a:pPr marL="144000" indent="-144000">
              <a:buFontTx/>
              <a:buChar char="-"/>
            </a:pPr>
            <a:endParaRPr lang="de-DE" sz="1400" noProof="1">
              <a:solidFill>
                <a:schemeClr val="bg1">
                  <a:lumMod val="50000"/>
                </a:schemeClr>
              </a:solidFill>
              <a:latin typeface="+mj-lt"/>
              <a:ea typeface="Lato Light" charset="0"/>
              <a:cs typeface="Lato Light" charset="0"/>
            </a:endParaRPr>
          </a:p>
          <a:p>
            <a:pPr marL="144000" indent="-144000">
              <a:buFontTx/>
              <a:buChar char="-"/>
            </a:pPr>
            <a:endParaRPr lang="de-DE" sz="1400" noProof="1">
              <a:solidFill>
                <a:schemeClr val="bg1">
                  <a:lumMod val="50000"/>
                </a:schemeClr>
              </a:solidFill>
              <a:latin typeface="+mj-lt"/>
              <a:ea typeface="Lato Light" charset="0"/>
              <a:cs typeface="Lato Light" charset="0"/>
            </a:endParaRPr>
          </a:p>
          <a:p>
            <a:pPr marL="144000" indent="-144000">
              <a:buFontTx/>
              <a:buChar char="-"/>
            </a:pPr>
            <a:endParaRPr lang="de-DE" sz="1400" noProof="1">
              <a:solidFill>
                <a:schemeClr val="bg1">
                  <a:lumMod val="50000"/>
                </a:schemeClr>
              </a:solidFill>
              <a:latin typeface="+mj-lt"/>
              <a:ea typeface="Lato Light" charset="0"/>
              <a:cs typeface="Lato Light" charset="0"/>
            </a:endParaRPr>
          </a:p>
          <a:p>
            <a:pPr marL="144000" indent="-144000">
              <a:buFontTx/>
              <a:buChar char="-"/>
            </a:pPr>
            <a:endParaRPr lang="de-DE" sz="1400" noProof="1">
              <a:solidFill>
                <a:schemeClr val="bg1">
                  <a:lumMod val="50000"/>
                </a:schemeClr>
              </a:solidFill>
              <a:latin typeface="+mj-lt"/>
              <a:ea typeface="Lato Light" charset="0"/>
              <a:cs typeface="Lato Light" charset="0"/>
            </a:endParaRPr>
          </a:p>
          <a:p>
            <a:endParaRPr lang="de-DE" sz="1400" noProof="1">
              <a:solidFill>
                <a:schemeClr val="bg1">
                  <a:lumMod val="50000"/>
                </a:schemeClr>
              </a:solidFill>
              <a:latin typeface="+mj-lt"/>
              <a:ea typeface="Lato Light" charset="0"/>
              <a:cs typeface="Lato Light" charset="0"/>
            </a:endParaRPr>
          </a:p>
          <a:p>
            <a:r>
              <a:rPr lang="de-DE" sz="1400" noProof="1">
                <a:solidFill>
                  <a:schemeClr val="bg1">
                    <a:lumMod val="50000"/>
                  </a:schemeClr>
                </a:solidFill>
                <a:latin typeface="+mj-lt"/>
                <a:ea typeface="Lato Light" charset="0"/>
                <a:cs typeface="Lato Light" charset="0"/>
              </a:rPr>
              <a:t>Investitionskredit WIR</a:t>
            </a:r>
          </a:p>
          <a:p>
            <a:r>
              <a:rPr lang="de-DE" sz="1400" noProof="1">
                <a:solidFill>
                  <a:schemeClr val="bg1">
                    <a:lumMod val="50000"/>
                  </a:schemeClr>
                </a:solidFill>
                <a:latin typeface="+mj-lt"/>
                <a:ea typeface="Lato Light" charset="0"/>
                <a:cs typeface="Lato Light" charset="0"/>
              </a:rPr>
              <a:t>Hypotheken in WIR</a:t>
            </a:r>
          </a:p>
          <a:p>
            <a:pPr marL="144000" indent="-144000">
              <a:buFont typeface="Arial" panose="020B0604020202020204" pitchFamily="34" charset="0"/>
              <a:buChar char="•"/>
            </a:pPr>
            <a:endParaRPr lang="de-DE" sz="1400" noProof="1">
              <a:solidFill>
                <a:schemeClr val="bg1">
                  <a:lumMod val="50000"/>
                </a:schemeClr>
              </a:solidFill>
              <a:latin typeface="+mj-lt"/>
              <a:ea typeface="Lato Light" charset="0"/>
              <a:cs typeface="Lato Light" charset="0"/>
            </a:endParaRPr>
          </a:p>
        </p:txBody>
      </p:sp>
      <p:sp>
        <p:nvSpPr>
          <p:cNvPr id="104" name="Rechteck 103">
            <a:extLst>
              <a:ext uri="{FF2B5EF4-FFF2-40B4-BE49-F238E27FC236}">
                <a16:creationId xmlns:a16="http://schemas.microsoft.com/office/drawing/2014/main" id="{DFB11992-109A-4D1F-BF53-1E5EC024A94F}"/>
              </a:ext>
            </a:extLst>
          </p:cNvPr>
          <p:cNvSpPr/>
          <p:nvPr/>
        </p:nvSpPr>
        <p:spPr>
          <a:xfrm>
            <a:off x="6695971" y="1700808"/>
            <a:ext cx="5006562" cy="5098832"/>
          </a:xfrm>
          <a:prstGeom prst="rect">
            <a:avLst/>
          </a:prstGeom>
        </p:spPr>
        <p:txBody>
          <a:bodyPr wrap="square">
            <a:spAutoFit/>
          </a:bodyPr>
          <a:lstStyle/>
          <a:p>
            <a:r>
              <a:rPr lang="de-DE" sz="1600" noProof="1">
                <a:solidFill>
                  <a:schemeClr val="bg1">
                    <a:lumMod val="50000"/>
                  </a:schemeClr>
                </a:solidFill>
                <a:latin typeface="+mj-lt"/>
              </a:rPr>
              <a:t>Material </a:t>
            </a:r>
          </a:p>
          <a:p>
            <a:pPr marL="370808" lvl="1">
              <a:spcBef>
                <a:spcPts val="0"/>
              </a:spcBef>
            </a:pPr>
            <a:r>
              <a:rPr lang="de-DE" sz="1200" noProof="1">
                <a:solidFill>
                  <a:schemeClr val="bg1">
                    <a:lumMod val="50000"/>
                  </a:schemeClr>
                </a:solidFill>
                <a:latin typeface="+mj-lt"/>
              </a:rPr>
              <a:t>Waren für Ihre Geschäftstätigkeit</a:t>
            </a:r>
          </a:p>
          <a:p>
            <a:pPr marL="656558" lvl="1" indent="-285750">
              <a:spcBef>
                <a:spcPts val="0"/>
              </a:spcBef>
              <a:buFont typeface="Arial" panose="020B0604020202020204" pitchFamily="34" charset="0"/>
              <a:buChar char="•"/>
            </a:pPr>
            <a:endParaRPr lang="de-DE" sz="1200" noProof="1">
              <a:solidFill>
                <a:schemeClr val="bg1">
                  <a:lumMod val="50000"/>
                </a:schemeClr>
              </a:solidFill>
              <a:latin typeface="+mj-lt"/>
            </a:endParaRPr>
          </a:p>
          <a:p>
            <a:pPr>
              <a:spcBef>
                <a:spcPts val="800"/>
              </a:spcBef>
            </a:pPr>
            <a:r>
              <a:rPr lang="de-DE" sz="1600" noProof="1">
                <a:solidFill>
                  <a:schemeClr val="bg1">
                    <a:lumMod val="50000"/>
                  </a:schemeClr>
                </a:solidFill>
                <a:latin typeface="+mj-lt"/>
              </a:rPr>
              <a:t>Informationstechnik</a:t>
            </a:r>
          </a:p>
          <a:p>
            <a:pPr marL="370808" lvl="1">
              <a:spcBef>
                <a:spcPts val="0"/>
              </a:spcBef>
            </a:pPr>
            <a:r>
              <a:rPr lang="de-DE" sz="1200" noProof="1">
                <a:solidFill>
                  <a:schemeClr val="bg1">
                    <a:lumMod val="50000"/>
                  </a:schemeClr>
                </a:solidFill>
                <a:latin typeface="+mj-lt"/>
              </a:rPr>
              <a:t>Computer / Überwachungskameras / Webseite</a:t>
            </a:r>
          </a:p>
          <a:p>
            <a:pPr marL="370808" lvl="1">
              <a:spcBef>
                <a:spcPts val="0"/>
              </a:spcBef>
            </a:pPr>
            <a:endParaRPr lang="de-DE" sz="1600" noProof="1">
              <a:solidFill>
                <a:schemeClr val="bg1">
                  <a:lumMod val="50000"/>
                </a:schemeClr>
              </a:solidFill>
              <a:latin typeface="+mj-lt"/>
            </a:endParaRPr>
          </a:p>
          <a:p>
            <a:pPr>
              <a:spcBef>
                <a:spcPts val="800"/>
              </a:spcBef>
            </a:pPr>
            <a:r>
              <a:rPr lang="de-DE" sz="1600" noProof="1">
                <a:solidFill>
                  <a:schemeClr val="bg1">
                    <a:lumMod val="50000"/>
                  </a:schemeClr>
                </a:solidFill>
                <a:latin typeface="+mj-lt"/>
              </a:rPr>
              <a:t>Mobiliar</a:t>
            </a:r>
          </a:p>
          <a:p>
            <a:pPr marL="370808" lvl="1">
              <a:spcBef>
                <a:spcPts val="0"/>
              </a:spcBef>
            </a:pPr>
            <a:r>
              <a:rPr lang="de-DE" sz="1200" noProof="1">
                <a:solidFill>
                  <a:schemeClr val="bg1">
                    <a:lumMod val="50000"/>
                  </a:schemeClr>
                </a:solidFill>
                <a:latin typeface="+mj-lt"/>
              </a:rPr>
              <a:t>Büromöbel / Einrichtungen</a:t>
            </a:r>
          </a:p>
          <a:p>
            <a:pPr marL="656558" lvl="1" indent="-285750">
              <a:spcBef>
                <a:spcPts val="0"/>
              </a:spcBef>
              <a:buFont typeface="Arial" panose="020B0604020202020204" pitchFamily="34" charset="0"/>
              <a:buChar char="•"/>
            </a:pPr>
            <a:endParaRPr lang="de-DE" sz="1200" noProof="1">
              <a:solidFill>
                <a:schemeClr val="bg1">
                  <a:lumMod val="50000"/>
                </a:schemeClr>
              </a:solidFill>
              <a:latin typeface="+mj-lt"/>
            </a:endParaRPr>
          </a:p>
          <a:p>
            <a:pPr>
              <a:spcBef>
                <a:spcPts val="800"/>
              </a:spcBef>
            </a:pPr>
            <a:r>
              <a:rPr lang="de-DE" sz="1600" noProof="1">
                <a:solidFill>
                  <a:schemeClr val="bg1">
                    <a:lumMod val="50000"/>
                  </a:schemeClr>
                </a:solidFill>
                <a:latin typeface="+mj-lt"/>
              </a:rPr>
              <a:t>Maschinen</a:t>
            </a:r>
          </a:p>
          <a:p>
            <a:pPr marL="370808" lvl="1">
              <a:spcBef>
                <a:spcPts val="0"/>
              </a:spcBef>
            </a:pPr>
            <a:r>
              <a:rPr lang="de-DE" sz="1200" noProof="1">
                <a:solidFill>
                  <a:schemeClr val="bg1">
                    <a:lumMod val="50000"/>
                  </a:schemeClr>
                </a:solidFill>
                <a:latin typeface="+mj-lt"/>
              </a:rPr>
              <a:t>je nach Branche unterschiedliche Arbeits- und Herstellungsmaschinen</a:t>
            </a:r>
          </a:p>
          <a:p>
            <a:pPr marL="656558" lvl="1" indent="-285750">
              <a:spcBef>
                <a:spcPts val="0"/>
              </a:spcBef>
              <a:buFont typeface="Arial" panose="020B0604020202020204" pitchFamily="34" charset="0"/>
              <a:buChar char="•"/>
            </a:pPr>
            <a:endParaRPr lang="de-DE" sz="1200" noProof="1">
              <a:solidFill>
                <a:schemeClr val="bg1">
                  <a:lumMod val="50000"/>
                </a:schemeClr>
              </a:solidFill>
              <a:latin typeface="+mj-lt"/>
            </a:endParaRPr>
          </a:p>
          <a:p>
            <a:pPr>
              <a:spcBef>
                <a:spcPts val="800"/>
              </a:spcBef>
            </a:pPr>
            <a:r>
              <a:rPr lang="de-DE" sz="1600" noProof="1">
                <a:solidFill>
                  <a:schemeClr val="bg1">
                    <a:lumMod val="50000"/>
                  </a:schemeClr>
                </a:solidFill>
                <a:latin typeface="+mj-lt"/>
              </a:rPr>
              <a:t>Fahrzeuge</a:t>
            </a:r>
          </a:p>
          <a:p>
            <a:pPr marL="370808" lvl="1">
              <a:spcBef>
                <a:spcPts val="0"/>
              </a:spcBef>
            </a:pPr>
            <a:r>
              <a:rPr lang="de-DE" sz="1200" noProof="1">
                <a:solidFill>
                  <a:schemeClr val="bg1">
                    <a:lumMod val="50000"/>
                  </a:schemeClr>
                </a:solidFill>
                <a:latin typeface="+mj-lt"/>
              </a:rPr>
              <a:t>Anschaffung von Fahrzeugen</a:t>
            </a:r>
          </a:p>
          <a:p>
            <a:pPr marL="656558" lvl="1" indent="-285750">
              <a:spcBef>
                <a:spcPts val="0"/>
              </a:spcBef>
              <a:buFont typeface="Arial" panose="020B0604020202020204" pitchFamily="34" charset="0"/>
              <a:buChar char="•"/>
            </a:pPr>
            <a:endParaRPr lang="de-DE" sz="1200" noProof="1">
              <a:solidFill>
                <a:schemeClr val="bg1">
                  <a:lumMod val="50000"/>
                </a:schemeClr>
              </a:solidFill>
              <a:latin typeface="+mj-lt"/>
            </a:endParaRPr>
          </a:p>
          <a:p>
            <a:pPr>
              <a:spcBef>
                <a:spcPts val="800"/>
              </a:spcBef>
            </a:pPr>
            <a:r>
              <a:rPr lang="de-DE" sz="1600" noProof="1">
                <a:solidFill>
                  <a:schemeClr val="bg1">
                    <a:lumMod val="50000"/>
                  </a:schemeClr>
                </a:solidFill>
                <a:latin typeface="+mj-lt"/>
              </a:rPr>
              <a:t>Immobilien</a:t>
            </a:r>
          </a:p>
          <a:p>
            <a:pPr marL="370808" lvl="1">
              <a:spcBef>
                <a:spcPts val="0"/>
              </a:spcBef>
            </a:pPr>
            <a:r>
              <a:rPr lang="de-DE" sz="1200" noProof="1">
                <a:solidFill>
                  <a:schemeClr val="bg1">
                    <a:lumMod val="50000"/>
                  </a:schemeClr>
                </a:solidFill>
                <a:latin typeface="+mj-lt"/>
              </a:rPr>
              <a:t>Büros / Lagerräume / Fabrikhallen</a:t>
            </a:r>
          </a:p>
          <a:p>
            <a:pPr marL="656558" lvl="1" indent="-285750">
              <a:spcBef>
                <a:spcPts val="0"/>
              </a:spcBef>
              <a:buFont typeface="Arial" panose="020B0604020202020204" pitchFamily="34" charset="0"/>
              <a:buChar char="•"/>
            </a:pPr>
            <a:endParaRPr lang="de-DE" sz="1200" noProof="1">
              <a:solidFill>
                <a:schemeClr val="bg1">
                  <a:lumMod val="50000"/>
                </a:schemeClr>
              </a:solidFill>
              <a:latin typeface="+mj-lt"/>
            </a:endParaRPr>
          </a:p>
          <a:p>
            <a:pPr marL="656558" lvl="1" indent="-285750">
              <a:spcBef>
                <a:spcPts val="0"/>
              </a:spcBef>
              <a:buFont typeface="Arial" panose="020B0604020202020204" pitchFamily="34" charset="0"/>
              <a:buChar char="•"/>
            </a:pPr>
            <a:endParaRPr lang="de-DE" sz="1200" noProof="1">
              <a:solidFill>
                <a:schemeClr val="bg1">
                  <a:lumMod val="50000"/>
                </a:schemeClr>
              </a:solidFill>
              <a:latin typeface="+mj-lt"/>
            </a:endParaRPr>
          </a:p>
          <a:p>
            <a:pPr marL="656558" lvl="1" indent="-285750">
              <a:spcBef>
                <a:spcPts val="0"/>
              </a:spcBef>
              <a:buFont typeface="Arial" panose="020B0604020202020204" pitchFamily="34" charset="0"/>
              <a:buChar char="•"/>
            </a:pPr>
            <a:endParaRPr lang="de-DE" sz="1200" noProof="1">
              <a:solidFill>
                <a:schemeClr val="bg1">
                  <a:lumMod val="50000"/>
                </a:schemeClr>
              </a:solidFill>
              <a:latin typeface="+mj-lt"/>
            </a:endParaRPr>
          </a:p>
          <a:p>
            <a:pPr marL="656558" lvl="1" indent="-285750">
              <a:spcBef>
                <a:spcPts val="0"/>
              </a:spcBef>
              <a:buFont typeface="Arial" panose="020B0604020202020204" pitchFamily="34" charset="0"/>
              <a:buChar char="•"/>
            </a:pPr>
            <a:endParaRPr lang="de-DE" sz="1200" noProof="1">
              <a:solidFill>
                <a:schemeClr val="bg1">
                  <a:lumMod val="50000"/>
                </a:schemeClr>
              </a:solidFill>
              <a:latin typeface="+mj-lt"/>
            </a:endParaRPr>
          </a:p>
        </p:txBody>
      </p:sp>
      <p:sp>
        <p:nvSpPr>
          <p:cNvPr id="105" name="Titel 3">
            <a:extLst>
              <a:ext uri="{FF2B5EF4-FFF2-40B4-BE49-F238E27FC236}">
                <a16:creationId xmlns:a16="http://schemas.microsoft.com/office/drawing/2014/main" id="{41338E64-746C-42F4-B5A5-97E5A6DEDFDF}"/>
              </a:ext>
            </a:extLst>
          </p:cNvPr>
          <p:cNvSpPr txBox="1">
            <a:spLocks/>
          </p:cNvSpPr>
          <p:nvPr/>
        </p:nvSpPr>
        <p:spPr bwMode="auto">
          <a:xfrm>
            <a:off x="479376" y="476672"/>
            <a:ext cx="10751363"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1035025" rtl="0" eaLnBrk="1" fontAlgn="base" hangingPunct="1">
              <a:lnSpc>
                <a:spcPct val="100000"/>
              </a:lnSpc>
              <a:spcBef>
                <a:spcPts val="0"/>
              </a:spcBef>
              <a:spcAft>
                <a:spcPts val="0"/>
              </a:spcAft>
              <a:defRPr sz="2800" b="1" i="0" kern="1200" cap="none" baseline="0">
                <a:solidFill>
                  <a:schemeClr val="tx2"/>
                </a:solidFill>
                <a:latin typeface="+mj-lt"/>
                <a:ea typeface="MS PGothic" panose="020B0600070205080204" pitchFamily="34" charset="-128"/>
                <a:cs typeface="Segoe UI" panose="020B0502040204020203" pitchFamily="34" charset="0"/>
              </a:defRPr>
            </a:lvl1pPr>
            <a:lvl2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2pPr>
            <a:lvl3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3pPr>
            <a:lvl4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4pPr>
            <a:lvl5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5pPr>
            <a:lvl6pPr marL="477049" algn="l" defTabSz="1038577" rtl="0" eaLnBrk="1" fontAlgn="base" hangingPunct="1">
              <a:spcBef>
                <a:spcPct val="0"/>
              </a:spcBef>
              <a:spcAft>
                <a:spcPct val="0"/>
              </a:spcAft>
              <a:defRPr sz="3067">
                <a:solidFill>
                  <a:schemeClr val="tx1"/>
                </a:solidFill>
                <a:latin typeface="Arial" pitchFamily="34" charset="0"/>
              </a:defRPr>
            </a:lvl6pPr>
            <a:lvl7pPr marL="954097" algn="l" defTabSz="1038577" rtl="0" eaLnBrk="1" fontAlgn="base" hangingPunct="1">
              <a:spcBef>
                <a:spcPct val="0"/>
              </a:spcBef>
              <a:spcAft>
                <a:spcPct val="0"/>
              </a:spcAft>
              <a:defRPr sz="3067">
                <a:solidFill>
                  <a:schemeClr val="tx1"/>
                </a:solidFill>
                <a:latin typeface="Arial" pitchFamily="34" charset="0"/>
              </a:defRPr>
            </a:lvl7pPr>
            <a:lvl8pPr marL="1431147" algn="l" defTabSz="1038577" rtl="0" eaLnBrk="1" fontAlgn="base" hangingPunct="1">
              <a:spcBef>
                <a:spcPct val="0"/>
              </a:spcBef>
              <a:spcAft>
                <a:spcPct val="0"/>
              </a:spcAft>
              <a:defRPr sz="3067">
                <a:solidFill>
                  <a:schemeClr val="tx1"/>
                </a:solidFill>
                <a:latin typeface="Arial" pitchFamily="34" charset="0"/>
              </a:defRPr>
            </a:lvl8pPr>
            <a:lvl9pPr marL="1908196" algn="l" defTabSz="1038577" rtl="0" eaLnBrk="1" fontAlgn="base" hangingPunct="1">
              <a:spcBef>
                <a:spcPct val="0"/>
              </a:spcBef>
              <a:spcAft>
                <a:spcPct val="0"/>
              </a:spcAft>
              <a:defRPr sz="3067">
                <a:solidFill>
                  <a:schemeClr val="tx1"/>
                </a:solidFill>
                <a:latin typeface="Arial" pitchFamily="34" charset="0"/>
              </a:defRPr>
            </a:lvl9pPr>
          </a:lstStyle>
          <a:p>
            <a:r>
              <a:rPr lang="de-DE" altLang="de-DE" sz="2800" b="1" noProof="1">
                <a:solidFill>
                  <a:schemeClr val="bg1">
                    <a:lumMod val="50000"/>
                  </a:schemeClr>
                </a:solidFill>
                <a:latin typeface="HelveticaNeueLT Pro 55 Roman" pitchFamily="34" charset="0"/>
                <a:sym typeface="Montserrat" charset="0"/>
              </a:rPr>
              <a:t>Beispiele – betriebliche Investitionen</a:t>
            </a:r>
            <a:br>
              <a:rPr lang="de-DE" noProof="1"/>
            </a:br>
            <a:r>
              <a:rPr lang="de-DE" sz="1800" b="0" noProof="1">
                <a:solidFill>
                  <a:schemeClr val="bg1">
                    <a:lumMod val="50000"/>
                  </a:schemeClr>
                </a:solidFill>
                <a:latin typeface="Corona LT" panose="02000604020000090004" pitchFamily="2" charset="0"/>
              </a:rPr>
              <a:t>Ihr Anlagevermögen in WIR</a:t>
            </a:r>
          </a:p>
        </p:txBody>
      </p:sp>
      <p:sp>
        <p:nvSpPr>
          <p:cNvPr id="58" name="CuadroTexto 4">
            <a:extLst>
              <a:ext uri="{FF2B5EF4-FFF2-40B4-BE49-F238E27FC236}">
                <a16:creationId xmlns:a16="http://schemas.microsoft.com/office/drawing/2014/main" id="{877D42C0-FFEB-4F4F-A5B3-B6D8BD814D83}"/>
              </a:ext>
            </a:extLst>
          </p:cNvPr>
          <p:cNvSpPr txBox="1"/>
          <p:nvPr/>
        </p:nvSpPr>
        <p:spPr>
          <a:xfrm>
            <a:off x="1145586" y="4741277"/>
            <a:ext cx="2344284" cy="523220"/>
          </a:xfrm>
          <a:prstGeom prst="rect">
            <a:avLst/>
          </a:prstGeom>
          <a:noFill/>
        </p:spPr>
        <p:txBody>
          <a:bodyPr wrap="square" rtlCol="0">
            <a:spAutoFit/>
          </a:bodyPr>
          <a:lstStyle/>
          <a:p>
            <a:r>
              <a:rPr lang="de-DE" sz="1400" b="1" noProof="1">
                <a:solidFill>
                  <a:schemeClr val="bg1">
                    <a:lumMod val="50000"/>
                  </a:schemeClr>
                </a:solidFill>
                <a:latin typeface="+mj-lt"/>
                <a:ea typeface="Roboto Medium" panose="02000000000000000000" pitchFamily="2" charset="0"/>
              </a:rPr>
              <a:t>Betriebliche </a:t>
            </a:r>
          </a:p>
          <a:p>
            <a:r>
              <a:rPr lang="de-DE" sz="1400" b="1" noProof="1">
                <a:solidFill>
                  <a:schemeClr val="bg1">
                    <a:lumMod val="50000"/>
                  </a:schemeClr>
                </a:solidFill>
                <a:latin typeface="+mj-lt"/>
                <a:ea typeface="Roboto Medium" panose="02000000000000000000" pitchFamily="2" charset="0"/>
              </a:rPr>
              <a:t>Investitionen</a:t>
            </a:r>
          </a:p>
        </p:txBody>
      </p:sp>
      <p:sp>
        <p:nvSpPr>
          <p:cNvPr id="59" name="Textfeld 58">
            <a:extLst>
              <a:ext uri="{FF2B5EF4-FFF2-40B4-BE49-F238E27FC236}">
                <a16:creationId xmlns:a16="http://schemas.microsoft.com/office/drawing/2014/main" id="{455C703E-11CF-4D36-84DB-29F4DDB00A3F}"/>
              </a:ext>
            </a:extLst>
          </p:cNvPr>
          <p:cNvSpPr txBox="1"/>
          <p:nvPr/>
        </p:nvSpPr>
        <p:spPr bwMode="auto">
          <a:xfrm>
            <a:off x="1127448" y="5211777"/>
            <a:ext cx="1900043"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de-DE" sz="1400" noProof="1">
                <a:solidFill>
                  <a:schemeClr val="bg1">
                    <a:lumMod val="50000"/>
                  </a:schemeClr>
                </a:solidFill>
                <a:latin typeface="+mj-lt"/>
                <a:ea typeface="Lato Light" charset="0"/>
                <a:cs typeface="Lato Light" charset="0"/>
              </a:rPr>
              <a:t>Mobiliar</a:t>
            </a:r>
          </a:p>
          <a:p>
            <a:r>
              <a:rPr lang="de-DE" sz="1400" noProof="1">
                <a:solidFill>
                  <a:schemeClr val="bg1">
                    <a:lumMod val="50000"/>
                  </a:schemeClr>
                </a:solidFill>
                <a:latin typeface="+mj-lt"/>
                <a:ea typeface="Lato Light" charset="0"/>
                <a:cs typeface="Lato Light" charset="0"/>
              </a:rPr>
              <a:t>Maschinen</a:t>
            </a:r>
          </a:p>
          <a:p>
            <a:r>
              <a:rPr lang="de-DE" sz="1400" noProof="1">
                <a:solidFill>
                  <a:schemeClr val="bg1">
                    <a:lumMod val="50000"/>
                  </a:schemeClr>
                </a:solidFill>
                <a:latin typeface="+mj-lt"/>
                <a:ea typeface="Lato Light" charset="0"/>
                <a:cs typeface="Lato Light" charset="0"/>
              </a:rPr>
              <a:t>Fahrzeuge</a:t>
            </a:r>
          </a:p>
          <a:p>
            <a:r>
              <a:rPr lang="de-DE" sz="1400" noProof="1">
                <a:solidFill>
                  <a:schemeClr val="bg1">
                    <a:lumMod val="50000"/>
                  </a:schemeClr>
                </a:solidFill>
                <a:latin typeface="+mj-lt"/>
                <a:ea typeface="Lato Light" charset="0"/>
                <a:cs typeface="Lato Light" charset="0"/>
              </a:rPr>
              <a:t>Immobilien</a:t>
            </a:r>
          </a:p>
          <a:p>
            <a:pPr marL="144000" indent="-144000">
              <a:buFont typeface="Symbol" panose="05050102010706020507" pitchFamily="18" charset="2"/>
              <a:buChar char="-"/>
            </a:pPr>
            <a:endParaRPr lang="de-DE" sz="1400" noProof="1">
              <a:solidFill>
                <a:schemeClr val="bg1">
                  <a:lumMod val="50000"/>
                </a:schemeClr>
              </a:solidFill>
              <a:latin typeface="+mj-lt"/>
              <a:ea typeface="Lato Light" charset="0"/>
              <a:cs typeface="Lato Light" charset="0"/>
            </a:endParaRPr>
          </a:p>
        </p:txBody>
      </p:sp>
      <p:sp>
        <p:nvSpPr>
          <p:cNvPr id="60" name="Google Shape;4561;p45">
            <a:extLst>
              <a:ext uri="{FF2B5EF4-FFF2-40B4-BE49-F238E27FC236}">
                <a16:creationId xmlns:a16="http://schemas.microsoft.com/office/drawing/2014/main" id="{F304FC5D-066A-48AE-A331-04C4952153EE}"/>
              </a:ext>
            </a:extLst>
          </p:cNvPr>
          <p:cNvSpPr/>
          <p:nvPr/>
        </p:nvSpPr>
        <p:spPr>
          <a:xfrm>
            <a:off x="556631" y="4689540"/>
            <a:ext cx="343792" cy="241077"/>
          </a:xfrm>
          <a:custGeom>
            <a:avLst/>
            <a:gdLst/>
            <a:ahLst/>
            <a:cxnLst/>
            <a:rect l="l" t="t" r="r" b="b"/>
            <a:pathLst>
              <a:path w="724" h="505" extrusionOk="0">
                <a:moveTo>
                  <a:pt x="723" y="255"/>
                </a:moveTo>
                <a:lnTo>
                  <a:pt x="723" y="255"/>
                </a:lnTo>
                <a:cubicBezTo>
                  <a:pt x="723" y="249"/>
                  <a:pt x="723" y="249"/>
                  <a:pt x="723" y="243"/>
                </a:cubicBezTo>
                <a:lnTo>
                  <a:pt x="723" y="243"/>
                </a:lnTo>
                <a:cubicBezTo>
                  <a:pt x="584" y="43"/>
                  <a:pt x="584" y="43"/>
                  <a:pt x="584" y="43"/>
                </a:cubicBezTo>
                <a:cubicBezTo>
                  <a:pt x="584" y="43"/>
                  <a:pt x="577" y="36"/>
                  <a:pt x="571" y="36"/>
                </a:cubicBezTo>
                <a:cubicBezTo>
                  <a:pt x="450" y="36"/>
                  <a:pt x="450" y="36"/>
                  <a:pt x="450" y="36"/>
                </a:cubicBezTo>
                <a:cubicBezTo>
                  <a:pt x="450" y="18"/>
                  <a:pt x="450" y="18"/>
                  <a:pt x="450" y="18"/>
                </a:cubicBezTo>
                <a:cubicBezTo>
                  <a:pt x="450" y="6"/>
                  <a:pt x="444" y="0"/>
                  <a:pt x="432" y="0"/>
                </a:cubicBezTo>
                <a:cubicBezTo>
                  <a:pt x="55" y="0"/>
                  <a:pt x="55" y="0"/>
                  <a:pt x="55" y="0"/>
                </a:cubicBezTo>
                <a:cubicBezTo>
                  <a:pt x="49" y="0"/>
                  <a:pt x="43" y="6"/>
                  <a:pt x="43" y="18"/>
                </a:cubicBezTo>
                <a:cubicBezTo>
                  <a:pt x="43" y="109"/>
                  <a:pt x="43" y="109"/>
                  <a:pt x="43" y="109"/>
                </a:cubicBezTo>
                <a:cubicBezTo>
                  <a:pt x="12" y="109"/>
                  <a:pt x="12" y="109"/>
                  <a:pt x="12" y="109"/>
                </a:cubicBezTo>
                <a:cubicBezTo>
                  <a:pt x="6" y="109"/>
                  <a:pt x="0" y="115"/>
                  <a:pt x="0" y="127"/>
                </a:cubicBezTo>
                <a:cubicBezTo>
                  <a:pt x="0" y="134"/>
                  <a:pt x="6" y="140"/>
                  <a:pt x="12" y="140"/>
                </a:cubicBezTo>
                <a:cubicBezTo>
                  <a:pt x="43" y="140"/>
                  <a:pt x="43" y="140"/>
                  <a:pt x="43" y="140"/>
                </a:cubicBezTo>
                <a:cubicBezTo>
                  <a:pt x="43" y="237"/>
                  <a:pt x="43" y="237"/>
                  <a:pt x="43" y="237"/>
                </a:cubicBezTo>
                <a:cubicBezTo>
                  <a:pt x="31" y="237"/>
                  <a:pt x="31" y="237"/>
                  <a:pt x="31" y="237"/>
                </a:cubicBezTo>
                <a:cubicBezTo>
                  <a:pt x="25" y="237"/>
                  <a:pt x="19" y="243"/>
                  <a:pt x="19" y="255"/>
                </a:cubicBezTo>
                <a:cubicBezTo>
                  <a:pt x="19" y="261"/>
                  <a:pt x="25" y="267"/>
                  <a:pt x="31" y="267"/>
                </a:cubicBezTo>
                <a:lnTo>
                  <a:pt x="31" y="267"/>
                </a:lnTo>
                <a:cubicBezTo>
                  <a:pt x="43" y="267"/>
                  <a:pt x="43" y="267"/>
                  <a:pt x="43" y="267"/>
                </a:cubicBezTo>
                <a:cubicBezTo>
                  <a:pt x="43" y="425"/>
                  <a:pt x="43" y="425"/>
                  <a:pt x="43" y="425"/>
                </a:cubicBezTo>
                <a:cubicBezTo>
                  <a:pt x="43" y="437"/>
                  <a:pt x="49" y="443"/>
                  <a:pt x="55" y="443"/>
                </a:cubicBezTo>
                <a:cubicBezTo>
                  <a:pt x="98" y="443"/>
                  <a:pt x="98" y="443"/>
                  <a:pt x="98" y="443"/>
                </a:cubicBezTo>
                <a:cubicBezTo>
                  <a:pt x="104" y="474"/>
                  <a:pt x="128" y="504"/>
                  <a:pt x="164" y="504"/>
                </a:cubicBezTo>
                <a:cubicBezTo>
                  <a:pt x="201" y="504"/>
                  <a:pt x="225" y="474"/>
                  <a:pt x="231" y="443"/>
                </a:cubicBezTo>
                <a:cubicBezTo>
                  <a:pt x="535" y="443"/>
                  <a:pt x="535" y="443"/>
                  <a:pt x="535" y="443"/>
                </a:cubicBezTo>
                <a:cubicBezTo>
                  <a:pt x="541" y="474"/>
                  <a:pt x="565" y="504"/>
                  <a:pt x="602" y="504"/>
                </a:cubicBezTo>
                <a:cubicBezTo>
                  <a:pt x="638" y="504"/>
                  <a:pt x="662" y="474"/>
                  <a:pt x="668" y="443"/>
                </a:cubicBezTo>
                <a:cubicBezTo>
                  <a:pt x="711" y="443"/>
                  <a:pt x="711" y="443"/>
                  <a:pt x="711" y="443"/>
                </a:cubicBezTo>
                <a:cubicBezTo>
                  <a:pt x="717" y="443"/>
                  <a:pt x="723" y="437"/>
                  <a:pt x="723" y="425"/>
                </a:cubicBezTo>
                <a:cubicBezTo>
                  <a:pt x="723" y="255"/>
                  <a:pt x="723" y="255"/>
                  <a:pt x="723" y="255"/>
                </a:cubicBezTo>
                <a:close/>
                <a:moveTo>
                  <a:pt x="565" y="67"/>
                </a:moveTo>
                <a:lnTo>
                  <a:pt x="565" y="67"/>
                </a:lnTo>
                <a:cubicBezTo>
                  <a:pt x="681" y="237"/>
                  <a:pt x="681" y="237"/>
                  <a:pt x="681" y="237"/>
                </a:cubicBezTo>
                <a:cubicBezTo>
                  <a:pt x="450" y="237"/>
                  <a:pt x="450" y="237"/>
                  <a:pt x="450" y="237"/>
                </a:cubicBezTo>
                <a:cubicBezTo>
                  <a:pt x="450" y="67"/>
                  <a:pt x="450" y="67"/>
                  <a:pt x="450" y="67"/>
                </a:cubicBezTo>
                <a:lnTo>
                  <a:pt x="565" y="67"/>
                </a:lnTo>
                <a:close/>
                <a:moveTo>
                  <a:pt x="73" y="267"/>
                </a:moveTo>
                <a:lnTo>
                  <a:pt x="73" y="267"/>
                </a:lnTo>
                <a:cubicBezTo>
                  <a:pt x="158" y="267"/>
                  <a:pt x="158" y="267"/>
                  <a:pt x="158" y="267"/>
                </a:cubicBezTo>
                <a:cubicBezTo>
                  <a:pt x="170" y="267"/>
                  <a:pt x="177" y="261"/>
                  <a:pt x="177" y="255"/>
                </a:cubicBezTo>
                <a:cubicBezTo>
                  <a:pt x="177" y="243"/>
                  <a:pt x="170" y="237"/>
                  <a:pt x="158" y="237"/>
                </a:cubicBezTo>
                <a:lnTo>
                  <a:pt x="158" y="237"/>
                </a:lnTo>
                <a:cubicBezTo>
                  <a:pt x="73" y="237"/>
                  <a:pt x="73" y="237"/>
                  <a:pt x="73" y="237"/>
                </a:cubicBezTo>
                <a:cubicBezTo>
                  <a:pt x="73" y="140"/>
                  <a:pt x="73" y="140"/>
                  <a:pt x="73" y="140"/>
                </a:cubicBezTo>
                <a:cubicBezTo>
                  <a:pt x="104" y="140"/>
                  <a:pt x="104" y="140"/>
                  <a:pt x="104" y="140"/>
                </a:cubicBezTo>
                <a:cubicBezTo>
                  <a:pt x="110" y="140"/>
                  <a:pt x="122" y="134"/>
                  <a:pt x="122" y="127"/>
                </a:cubicBezTo>
                <a:cubicBezTo>
                  <a:pt x="122" y="115"/>
                  <a:pt x="110" y="109"/>
                  <a:pt x="104" y="109"/>
                </a:cubicBezTo>
                <a:cubicBezTo>
                  <a:pt x="73" y="109"/>
                  <a:pt x="73" y="109"/>
                  <a:pt x="73" y="109"/>
                </a:cubicBezTo>
                <a:cubicBezTo>
                  <a:pt x="73" y="30"/>
                  <a:pt x="73" y="30"/>
                  <a:pt x="73" y="30"/>
                </a:cubicBezTo>
                <a:cubicBezTo>
                  <a:pt x="419" y="30"/>
                  <a:pt x="419" y="30"/>
                  <a:pt x="419" y="30"/>
                </a:cubicBezTo>
                <a:cubicBezTo>
                  <a:pt x="419" y="413"/>
                  <a:pt x="419" y="413"/>
                  <a:pt x="419" y="413"/>
                </a:cubicBezTo>
                <a:cubicBezTo>
                  <a:pt x="231" y="413"/>
                  <a:pt x="231" y="413"/>
                  <a:pt x="231" y="413"/>
                </a:cubicBezTo>
                <a:cubicBezTo>
                  <a:pt x="225" y="377"/>
                  <a:pt x="201" y="352"/>
                  <a:pt x="164" y="352"/>
                </a:cubicBezTo>
                <a:cubicBezTo>
                  <a:pt x="128" y="352"/>
                  <a:pt x="104" y="377"/>
                  <a:pt x="98" y="413"/>
                </a:cubicBezTo>
                <a:cubicBezTo>
                  <a:pt x="73" y="413"/>
                  <a:pt x="73" y="413"/>
                  <a:pt x="73" y="413"/>
                </a:cubicBezTo>
                <a:lnTo>
                  <a:pt x="73" y="267"/>
                </a:lnTo>
                <a:close/>
                <a:moveTo>
                  <a:pt x="164" y="474"/>
                </a:moveTo>
                <a:lnTo>
                  <a:pt x="164" y="474"/>
                </a:lnTo>
                <a:cubicBezTo>
                  <a:pt x="140" y="474"/>
                  <a:pt x="122" y="450"/>
                  <a:pt x="122" y="425"/>
                </a:cubicBezTo>
                <a:cubicBezTo>
                  <a:pt x="122" y="401"/>
                  <a:pt x="140" y="383"/>
                  <a:pt x="164" y="383"/>
                </a:cubicBezTo>
                <a:cubicBezTo>
                  <a:pt x="189" y="383"/>
                  <a:pt x="207" y="401"/>
                  <a:pt x="207" y="425"/>
                </a:cubicBezTo>
                <a:cubicBezTo>
                  <a:pt x="207" y="450"/>
                  <a:pt x="189" y="474"/>
                  <a:pt x="164" y="474"/>
                </a:cubicBezTo>
                <a:close/>
                <a:moveTo>
                  <a:pt x="602" y="474"/>
                </a:moveTo>
                <a:lnTo>
                  <a:pt x="602" y="474"/>
                </a:lnTo>
                <a:cubicBezTo>
                  <a:pt x="577" y="474"/>
                  <a:pt x="559" y="450"/>
                  <a:pt x="559" y="425"/>
                </a:cubicBezTo>
                <a:cubicBezTo>
                  <a:pt x="559" y="401"/>
                  <a:pt x="577" y="383"/>
                  <a:pt x="602" y="383"/>
                </a:cubicBezTo>
                <a:cubicBezTo>
                  <a:pt x="626" y="383"/>
                  <a:pt x="644" y="401"/>
                  <a:pt x="644" y="425"/>
                </a:cubicBezTo>
                <a:cubicBezTo>
                  <a:pt x="644" y="450"/>
                  <a:pt x="626" y="474"/>
                  <a:pt x="602" y="474"/>
                </a:cubicBezTo>
                <a:close/>
                <a:moveTo>
                  <a:pt x="668" y="413"/>
                </a:moveTo>
                <a:lnTo>
                  <a:pt x="668" y="413"/>
                </a:lnTo>
                <a:cubicBezTo>
                  <a:pt x="662" y="377"/>
                  <a:pt x="638" y="352"/>
                  <a:pt x="602" y="352"/>
                </a:cubicBezTo>
                <a:cubicBezTo>
                  <a:pt x="565" y="352"/>
                  <a:pt x="541" y="377"/>
                  <a:pt x="535" y="413"/>
                </a:cubicBezTo>
                <a:cubicBezTo>
                  <a:pt x="450" y="413"/>
                  <a:pt x="450" y="413"/>
                  <a:pt x="450" y="413"/>
                </a:cubicBezTo>
                <a:cubicBezTo>
                  <a:pt x="450" y="267"/>
                  <a:pt x="450" y="267"/>
                  <a:pt x="450" y="267"/>
                </a:cubicBezTo>
                <a:cubicBezTo>
                  <a:pt x="693" y="267"/>
                  <a:pt x="693" y="267"/>
                  <a:pt x="693" y="267"/>
                </a:cubicBezTo>
                <a:cubicBezTo>
                  <a:pt x="693" y="413"/>
                  <a:pt x="693" y="413"/>
                  <a:pt x="693" y="413"/>
                </a:cubicBezTo>
                <a:lnTo>
                  <a:pt x="668" y="413"/>
                </a:lnTo>
                <a:close/>
              </a:path>
            </a:pathLst>
          </a:custGeom>
          <a:solidFill>
            <a:schemeClr val="bg1">
              <a:lumMod val="50000"/>
            </a:schemeClr>
          </a:solidFill>
          <a:ln>
            <a:noFill/>
          </a:ln>
        </p:spPr>
        <p:txBody>
          <a:bodyPr spcFirstLastPara="1" wrap="square" lIns="121897" tIns="60932" rIns="121897" bIns="60932" anchor="ctr" anchorCtr="0">
            <a:noAutofit/>
          </a:bodyPr>
          <a:lstStyle/>
          <a:p>
            <a:endParaRPr sz="900">
              <a:latin typeface="Calibri"/>
              <a:ea typeface="Calibri"/>
              <a:cs typeface="Calibri"/>
              <a:sym typeface="Calibri"/>
            </a:endParaRPr>
          </a:p>
        </p:txBody>
      </p:sp>
      <p:grpSp>
        <p:nvGrpSpPr>
          <p:cNvPr id="61" name="Google Shape;4569;p45">
            <a:extLst>
              <a:ext uri="{FF2B5EF4-FFF2-40B4-BE49-F238E27FC236}">
                <a16:creationId xmlns:a16="http://schemas.microsoft.com/office/drawing/2014/main" id="{B6600E83-9DAA-41C7-8256-EDCD58D40AE7}"/>
              </a:ext>
            </a:extLst>
          </p:cNvPr>
          <p:cNvGrpSpPr/>
          <p:nvPr/>
        </p:nvGrpSpPr>
        <p:grpSpPr>
          <a:xfrm>
            <a:off x="698329" y="4952405"/>
            <a:ext cx="341694" cy="241071"/>
            <a:chOff x="2583683" y="4800138"/>
            <a:chExt cx="271641" cy="191647"/>
          </a:xfrm>
          <a:solidFill>
            <a:schemeClr val="bg1">
              <a:lumMod val="50000"/>
            </a:schemeClr>
          </a:solidFill>
        </p:grpSpPr>
        <p:sp>
          <p:nvSpPr>
            <p:cNvPr id="62" name="Google Shape;4570;p45">
              <a:extLst>
                <a:ext uri="{FF2B5EF4-FFF2-40B4-BE49-F238E27FC236}">
                  <a16:creationId xmlns:a16="http://schemas.microsoft.com/office/drawing/2014/main" id="{7848DC86-C5AF-4660-818D-F20A98DEE30B}"/>
                </a:ext>
              </a:extLst>
            </p:cNvPr>
            <p:cNvSpPr/>
            <p:nvPr/>
          </p:nvSpPr>
          <p:spPr>
            <a:xfrm>
              <a:off x="2583683" y="4800138"/>
              <a:ext cx="121655" cy="191647"/>
            </a:xfrm>
            <a:custGeom>
              <a:avLst/>
              <a:gdLst/>
              <a:ahLst/>
              <a:cxnLst/>
              <a:rect l="l" t="t" r="r" b="b"/>
              <a:pathLst>
                <a:path w="322" h="505" extrusionOk="0">
                  <a:moveTo>
                    <a:pt x="309" y="0"/>
                  </a:moveTo>
                  <a:lnTo>
                    <a:pt x="309" y="0"/>
                  </a:lnTo>
                  <a:cubicBezTo>
                    <a:pt x="12" y="0"/>
                    <a:pt x="12" y="0"/>
                    <a:pt x="12" y="0"/>
                  </a:cubicBezTo>
                  <a:cubicBezTo>
                    <a:pt x="6" y="0"/>
                    <a:pt x="0" y="6"/>
                    <a:pt x="0" y="12"/>
                  </a:cubicBezTo>
                  <a:cubicBezTo>
                    <a:pt x="0" y="486"/>
                    <a:pt x="0" y="486"/>
                    <a:pt x="0" y="486"/>
                  </a:cubicBezTo>
                  <a:cubicBezTo>
                    <a:pt x="0" y="498"/>
                    <a:pt x="6" y="504"/>
                    <a:pt x="12" y="504"/>
                  </a:cubicBezTo>
                  <a:cubicBezTo>
                    <a:pt x="309" y="504"/>
                    <a:pt x="309" y="504"/>
                    <a:pt x="309" y="504"/>
                  </a:cubicBezTo>
                  <a:cubicBezTo>
                    <a:pt x="314" y="504"/>
                    <a:pt x="321" y="498"/>
                    <a:pt x="321" y="486"/>
                  </a:cubicBezTo>
                  <a:cubicBezTo>
                    <a:pt x="321" y="12"/>
                    <a:pt x="321" y="12"/>
                    <a:pt x="321" y="12"/>
                  </a:cubicBezTo>
                  <a:cubicBezTo>
                    <a:pt x="321" y="6"/>
                    <a:pt x="314" y="0"/>
                    <a:pt x="309" y="0"/>
                  </a:cubicBezTo>
                  <a:close/>
                  <a:moveTo>
                    <a:pt x="291" y="474"/>
                  </a:moveTo>
                  <a:lnTo>
                    <a:pt x="291" y="474"/>
                  </a:lnTo>
                  <a:cubicBezTo>
                    <a:pt x="30" y="474"/>
                    <a:pt x="30" y="474"/>
                    <a:pt x="30" y="474"/>
                  </a:cubicBezTo>
                  <a:cubicBezTo>
                    <a:pt x="30" y="30"/>
                    <a:pt x="30" y="30"/>
                    <a:pt x="30" y="30"/>
                  </a:cubicBezTo>
                  <a:cubicBezTo>
                    <a:pt x="291" y="30"/>
                    <a:pt x="291" y="30"/>
                    <a:pt x="291" y="30"/>
                  </a:cubicBezTo>
                  <a:lnTo>
                    <a:pt x="291" y="474"/>
                  </a:lnTo>
                  <a:close/>
                </a:path>
              </a:pathLst>
            </a:custGeom>
            <a:grpFill/>
            <a:ln>
              <a:noFill/>
            </a:ln>
          </p:spPr>
          <p:txBody>
            <a:bodyPr spcFirstLastPara="1" wrap="square" lIns="45713" tIns="22850" rIns="45713" bIns="22850" anchor="ctr" anchorCtr="0">
              <a:noAutofit/>
            </a:bodyPr>
            <a:lstStyle/>
            <a:p>
              <a:endParaRPr sz="900">
                <a:latin typeface="Calibri"/>
                <a:ea typeface="Calibri"/>
                <a:cs typeface="Calibri"/>
                <a:sym typeface="Calibri"/>
              </a:endParaRPr>
            </a:p>
          </p:txBody>
        </p:sp>
        <p:sp>
          <p:nvSpPr>
            <p:cNvPr id="63" name="Google Shape;4571;p45">
              <a:extLst>
                <a:ext uri="{FF2B5EF4-FFF2-40B4-BE49-F238E27FC236}">
                  <a16:creationId xmlns:a16="http://schemas.microsoft.com/office/drawing/2014/main" id="{90A48E76-9ABB-466D-A335-8487D77356F5}"/>
                </a:ext>
              </a:extLst>
            </p:cNvPr>
            <p:cNvSpPr/>
            <p:nvPr/>
          </p:nvSpPr>
          <p:spPr>
            <a:xfrm>
              <a:off x="2605347" y="4833468"/>
              <a:ext cx="33330" cy="33330"/>
            </a:xfrm>
            <a:custGeom>
              <a:avLst/>
              <a:gdLst/>
              <a:ahLst/>
              <a:cxnLst/>
              <a:rect l="l" t="t" r="r" b="b"/>
              <a:pathLst>
                <a:path w="86" h="86" extrusionOk="0">
                  <a:moveTo>
                    <a:pt x="19" y="85"/>
                  </a:moveTo>
                  <a:lnTo>
                    <a:pt x="19" y="85"/>
                  </a:lnTo>
                  <a:cubicBezTo>
                    <a:pt x="73" y="85"/>
                    <a:pt x="73" y="85"/>
                    <a:pt x="73" y="85"/>
                  </a:cubicBezTo>
                  <a:cubicBezTo>
                    <a:pt x="79" y="85"/>
                    <a:pt x="85" y="79"/>
                    <a:pt x="85" y="73"/>
                  </a:cubicBezTo>
                  <a:cubicBezTo>
                    <a:pt x="85" y="12"/>
                    <a:pt x="85" y="12"/>
                    <a:pt x="85" y="12"/>
                  </a:cubicBezTo>
                  <a:cubicBezTo>
                    <a:pt x="85" y="6"/>
                    <a:pt x="79" y="0"/>
                    <a:pt x="73" y="0"/>
                  </a:cubicBezTo>
                  <a:cubicBezTo>
                    <a:pt x="19" y="0"/>
                    <a:pt x="19" y="0"/>
                    <a:pt x="19" y="0"/>
                  </a:cubicBezTo>
                  <a:cubicBezTo>
                    <a:pt x="12" y="0"/>
                    <a:pt x="0" y="6"/>
                    <a:pt x="0" y="12"/>
                  </a:cubicBezTo>
                  <a:cubicBezTo>
                    <a:pt x="0" y="73"/>
                    <a:pt x="0" y="73"/>
                    <a:pt x="0" y="73"/>
                  </a:cubicBezTo>
                  <a:cubicBezTo>
                    <a:pt x="0" y="79"/>
                    <a:pt x="12" y="85"/>
                    <a:pt x="19" y="85"/>
                  </a:cubicBezTo>
                  <a:close/>
                  <a:moveTo>
                    <a:pt x="31" y="30"/>
                  </a:moveTo>
                  <a:lnTo>
                    <a:pt x="31" y="30"/>
                  </a:lnTo>
                  <a:cubicBezTo>
                    <a:pt x="55" y="30"/>
                    <a:pt x="55" y="30"/>
                    <a:pt x="55" y="30"/>
                  </a:cubicBezTo>
                  <a:cubicBezTo>
                    <a:pt x="55" y="55"/>
                    <a:pt x="55" y="55"/>
                    <a:pt x="55" y="55"/>
                  </a:cubicBezTo>
                  <a:cubicBezTo>
                    <a:pt x="31" y="55"/>
                    <a:pt x="31" y="55"/>
                    <a:pt x="31" y="55"/>
                  </a:cubicBezTo>
                  <a:lnTo>
                    <a:pt x="31" y="30"/>
                  </a:lnTo>
                  <a:close/>
                </a:path>
              </a:pathLst>
            </a:custGeom>
            <a:grpFill/>
            <a:ln>
              <a:noFill/>
            </a:ln>
          </p:spPr>
          <p:txBody>
            <a:bodyPr spcFirstLastPara="1" wrap="square" lIns="45713" tIns="22850" rIns="45713" bIns="22850" anchor="ctr" anchorCtr="0">
              <a:noAutofit/>
            </a:bodyPr>
            <a:lstStyle/>
            <a:p>
              <a:endParaRPr sz="900">
                <a:latin typeface="Calibri"/>
                <a:ea typeface="Calibri"/>
                <a:cs typeface="Calibri"/>
                <a:sym typeface="Calibri"/>
              </a:endParaRPr>
            </a:p>
          </p:txBody>
        </p:sp>
        <p:sp>
          <p:nvSpPr>
            <p:cNvPr id="64" name="Google Shape;4572;p45">
              <a:extLst>
                <a:ext uri="{FF2B5EF4-FFF2-40B4-BE49-F238E27FC236}">
                  <a16:creationId xmlns:a16="http://schemas.microsoft.com/office/drawing/2014/main" id="{93B3BE0A-97F4-49BA-978F-37D3764D7A48}"/>
                </a:ext>
              </a:extLst>
            </p:cNvPr>
            <p:cNvSpPr/>
            <p:nvPr/>
          </p:nvSpPr>
          <p:spPr>
            <a:xfrm>
              <a:off x="2650343" y="4833468"/>
              <a:ext cx="33330" cy="33330"/>
            </a:xfrm>
            <a:custGeom>
              <a:avLst/>
              <a:gdLst/>
              <a:ahLst/>
              <a:cxnLst/>
              <a:rect l="l" t="t" r="r" b="b"/>
              <a:pathLst>
                <a:path w="86" h="86" extrusionOk="0">
                  <a:moveTo>
                    <a:pt x="12" y="85"/>
                  </a:moveTo>
                  <a:lnTo>
                    <a:pt x="12" y="85"/>
                  </a:lnTo>
                  <a:cubicBezTo>
                    <a:pt x="67" y="85"/>
                    <a:pt x="67" y="85"/>
                    <a:pt x="67" y="85"/>
                  </a:cubicBezTo>
                  <a:cubicBezTo>
                    <a:pt x="73" y="85"/>
                    <a:pt x="85" y="79"/>
                    <a:pt x="85" y="73"/>
                  </a:cubicBezTo>
                  <a:cubicBezTo>
                    <a:pt x="85" y="12"/>
                    <a:pt x="85" y="12"/>
                    <a:pt x="85" y="12"/>
                  </a:cubicBezTo>
                  <a:cubicBezTo>
                    <a:pt x="85" y="6"/>
                    <a:pt x="73" y="0"/>
                    <a:pt x="67" y="0"/>
                  </a:cubicBezTo>
                  <a:cubicBezTo>
                    <a:pt x="12" y="0"/>
                    <a:pt x="12" y="0"/>
                    <a:pt x="12" y="0"/>
                  </a:cubicBezTo>
                  <a:cubicBezTo>
                    <a:pt x="6" y="0"/>
                    <a:pt x="0" y="6"/>
                    <a:pt x="0" y="12"/>
                  </a:cubicBezTo>
                  <a:cubicBezTo>
                    <a:pt x="0" y="73"/>
                    <a:pt x="0" y="73"/>
                    <a:pt x="0" y="73"/>
                  </a:cubicBezTo>
                  <a:cubicBezTo>
                    <a:pt x="0" y="79"/>
                    <a:pt x="6" y="85"/>
                    <a:pt x="12" y="85"/>
                  </a:cubicBezTo>
                  <a:close/>
                  <a:moveTo>
                    <a:pt x="30" y="30"/>
                  </a:moveTo>
                  <a:lnTo>
                    <a:pt x="30" y="30"/>
                  </a:lnTo>
                  <a:cubicBezTo>
                    <a:pt x="54" y="30"/>
                    <a:pt x="54" y="30"/>
                    <a:pt x="54" y="30"/>
                  </a:cubicBezTo>
                  <a:cubicBezTo>
                    <a:pt x="54" y="55"/>
                    <a:pt x="54" y="55"/>
                    <a:pt x="54" y="55"/>
                  </a:cubicBezTo>
                  <a:cubicBezTo>
                    <a:pt x="30" y="55"/>
                    <a:pt x="30" y="55"/>
                    <a:pt x="30" y="55"/>
                  </a:cubicBezTo>
                  <a:lnTo>
                    <a:pt x="30" y="30"/>
                  </a:lnTo>
                  <a:close/>
                </a:path>
              </a:pathLst>
            </a:custGeom>
            <a:grpFill/>
            <a:ln>
              <a:noFill/>
            </a:ln>
          </p:spPr>
          <p:txBody>
            <a:bodyPr spcFirstLastPara="1" wrap="square" lIns="45713" tIns="22850" rIns="45713" bIns="22850" anchor="ctr" anchorCtr="0">
              <a:noAutofit/>
            </a:bodyPr>
            <a:lstStyle/>
            <a:p>
              <a:endParaRPr sz="900">
                <a:latin typeface="Calibri"/>
                <a:ea typeface="Calibri"/>
                <a:cs typeface="Calibri"/>
                <a:sym typeface="Calibri"/>
              </a:endParaRPr>
            </a:p>
          </p:txBody>
        </p:sp>
        <p:sp>
          <p:nvSpPr>
            <p:cNvPr id="65" name="Google Shape;4573;p45">
              <a:extLst>
                <a:ext uri="{FF2B5EF4-FFF2-40B4-BE49-F238E27FC236}">
                  <a16:creationId xmlns:a16="http://schemas.microsoft.com/office/drawing/2014/main" id="{983647B3-BE3C-4D49-B4DA-722CD710117E}"/>
                </a:ext>
              </a:extLst>
            </p:cNvPr>
            <p:cNvSpPr/>
            <p:nvPr/>
          </p:nvSpPr>
          <p:spPr>
            <a:xfrm>
              <a:off x="2605347" y="4875129"/>
              <a:ext cx="33330" cy="33330"/>
            </a:xfrm>
            <a:custGeom>
              <a:avLst/>
              <a:gdLst/>
              <a:ahLst/>
              <a:cxnLst/>
              <a:rect l="l" t="t" r="r" b="b"/>
              <a:pathLst>
                <a:path w="86" h="86" extrusionOk="0">
                  <a:moveTo>
                    <a:pt x="19" y="85"/>
                  </a:moveTo>
                  <a:lnTo>
                    <a:pt x="19" y="85"/>
                  </a:lnTo>
                  <a:cubicBezTo>
                    <a:pt x="73" y="85"/>
                    <a:pt x="73" y="85"/>
                    <a:pt x="73" y="85"/>
                  </a:cubicBezTo>
                  <a:cubicBezTo>
                    <a:pt x="79" y="85"/>
                    <a:pt x="85" y="79"/>
                    <a:pt x="85" y="73"/>
                  </a:cubicBezTo>
                  <a:cubicBezTo>
                    <a:pt x="85" y="13"/>
                    <a:pt x="85" y="13"/>
                    <a:pt x="85" y="13"/>
                  </a:cubicBezTo>
                  <a:cubicBezTo>
                    <a:pt x="85" y="7"/>
                    <a:pt x="79" y="0"/>
                    <a:pt x="73" y="0"/>
                  </a:cubicBezTo>
                  <a:cubicBezTo>
                    <a:pt x="19" y="0"/>
                    <a:pt x="19" y="0"/>
                    <a:pt x="19" y="0"/>
                  </a:cubicBezTo>
                  <a:cubicBezTo>
                    <a:pt x="12" y="0"/>
                    <a:pt x="0" y="7"/>
                    <a:pt x="0" y="13"/>
                  </a:cubicBezTo>
                  <a:cubicBezTo>
                    <a:pt x="0" y="73"/>
                    <a:pt x="0" y="73"/>
                    <a:pt x="0" y="73"/>
                  </a:cubicBezTo>
                  <a:cubicBezTo>
                    <a:pt x="0" y="79"/>
                    <a:pt x="12" y="85"/>
                    <a:pt x="19" y="85"/>
                  </a:cubicBezTo>
                  <a:close/>
                  <a:moveTo>
                    <a:pt x="31" y="31"/>
                  </a:moveTo>
                  <a:lnTo>
                    <a:pt x="31" y="31"/>
                  </a:lnTo>
                  <a:cubicBezTo>
                    <a:pt x="55" y="31"/>
                    <a:pt x="55" y="31"/>
                    <a:pt x="55" y="31"/>
                  </a:cubicBezTo>
                  <a:cubicBezTo>
                    <a:pt x="55" y="55"/>
                    <a:pt x="55" y="55"/>
                    <a:pt x="55" y="55"/>
                  </a:cubicBezTo>
                  <a:cubicBezTo>
                    <a:pt x="31" y="55"/>
                    <a:pt x="31" y="55"/>
                    <a:pt x="31" y="55"/>
                  </a:cubicBezTo>
                  <a:lnTo>
                    <a:pt x="31" y="31"/>
                  </a:lnTo>
                  <a:close/>
                </a:path>
              </a:pathLst>
            </a:custGeom>
            <a:grpFill/>
            <a:ln>
              <a:noFill/>
            </a:ln>
          </p:spPr>
          <p:txBody>
            <a:bodyPr spcFirstLastPara="1" wrap="square" lIns="45713" tIns="22850" rIns="45713" bIns="22850" anchor="ctr" anchorCtr="0">
              <a:noAutofit/>
            </a:bodyPr>
            <a:lstStyle/>
            <a:p>
              <a:endParaRPr sz="900">
                <a:latin typeface="Calibri"/>
                <a:ea typeface="Calibri"/>
                <a:cs typeface="Calibri"/>
                <a:sym typeface="Calibri"/>
              </a:endParaRPr>
            </a:p>
          </p:txBody>
        </p:sp>
        <p:sp>
          <p:nvSpPr>
            <p:cNvPr id="71" name="Google Shape;4574;p45">
              <a:extLst>
                <a:ext uri="{FF2B5EF4-FFF2-40B4-BE49-F238E27FC236}">
                  <a16:creationId xmlns:a16="http://schemas.microsoft.com/office/drawing/2014/main" id="{C6983FED-69B4-4B10-B9B5-9E41B0A4BBC6}"/>
                </a:ext>
              </a:extLst>
            </p:cNvPr>
            <p:cNvSpPr/>
            <p:nvPr/>
          </p:nvSpPr>
          <p:spPr>
            <a:xfrm>
              <a:off x="2650343" y="4875129"/>
              <a:ext cx="33330" cy="33330"/>
            </a:xfrm>
            <a:custGeom>
              <a:avLst/>
              <a:gdLst/>
              <a:ahLst/>
              <a:cxnLst/>
              <a:rect l="l" t="t" r="r" b="b"/>
              <a:pathLst>
                <a:path w="86" h="86" extrusionOk="0">
                  <a:moveTo>
                    <a:pt x="12" y="85"/>
                  </a:moveTo>
                  <a:lnTo>
                    <a:pt x="12" y="85"/>
                  </a:lnTo>
                  <a:cubicBezTo>
                    <a:pt x="67" y="85"/>
                    <a:pt x="67" y="85"/>
                    <a:pt x="67" y="85"/>
                  </a:cubicBezTo>
                  <a:cubicBezTo>
                    <a:pt x="73" y="85"/>
                    <a:pt x="85" y="79"/>
                    <a:pt x="85" y="73"/>
                  </a:cubicBezTo>
                  <a:cubicBezTo>
                    <a:pt x="85" y="13"/>
                    <a:pt x="85" y="13"/>
                    <a:pt x="85" y="13"/>
                  </a:cubicBezTo>
                  <a:cubicBezTo>
                    <a:pt x="85" y="7"/>
                    <a:pt x="73" y="0"/>
                    <a:pt x="67" y="0"/>
                  </a:cubicBezTo>
                  <a:cubicBezTo>
                    <a:pt x="12" y="0"/>
                    <a:pt x="12" y="0"/>
                    <a:pt x="12" y="0"/>
                  </a:cubicBezTo>
                  <a:cubicBezTo>
                    <a:pt x="6" y="0"/>
                    <a:pt x="0" y="7"/>
                    <a:pt x="0" y="13"/>
                  </a:cubicBezTo>
                  <a:cubicBezTo>
                    <a:pt x="0" y="73"/>
                    <a:pt x="0" y="73"/>
                    <a:pt x="0" y="73"/>
                  </a:cubicBezTo>
                  <a:cubicBezTo>
                    <a:pt x="0" y="79"/>
                    <a:pt x="6" y="85"/>
                    <a:pt x="12" y="85"/>
                  </a:cubicBezTo>
                  <a:close/>
                  <a:moveTo>
                    <a:pt x="30" y="31"/>
                  </a:moveTo>
                  <a:lnTo>
                    <a:pt x="30" y="31"/>
                  </a:lnTo>
                  <a:cubicBezTo>
                    <a:pt x="54" y="31"/>
                    <a:pt x="54" y="31"/>
                    <a:pt x="54" y="31"/>
                  </a:cubicBezTo>
                  <a:cubicBezTo>
                    <a:pt x="54" y="55"/>
                    <a:pt x="54" y="55"/>
                    <a:pt x="54" y="55"/>
                  </a:cubicBezTo>
                  <a:cubicBezTo>
                    <a:pt x="30" y="55"/>
                    <a:pt x="30" y="55"/>
                    <a:pt x="30" y="55"/>
                  </a:cubicBezTo>
                  <a:lnTo>
                    <a:pt x="30" y="31"/>
                  </a:lnTo>
                  <a:close/>
                </a:path>
              </a:pathLst>
            </a:custGeom>
            <a:grpFill/>
            <a:ln>
              <a:noFill/>
            </a:ln>
          </p:spPr>
          <p:txBody>
            <a:bodyPr spcFirstLastPara="1" wrap="square" lIns="45713" tIns="22850" rIns="45713" bIns="22850" anchor="ctr" anchorCtr="0">
              <a:noAutofit/>
            </a:bodyPr>
            <a:lstStyle/>
            <a:p>
              <a:endParaRPr sz="900">
                <a:latin typeface="Calibri"/>
                <a:ea typeface="Calibri"/>
                <a:cs typeface="Calibri"/>
                <a:sym typeface="Calibri"/>
              </a:endParaRPr>
            </a:p>
          </p:txBody>
        </p:sp>
        <p:sp>
          <p:nvSpPr>
            <p:cNvPr id="72" name="Google Shape;4575;p45">
              <a:extLst>
                <a:ext uri="{FF2B5EF4-FFF2-40B4-BE49-F238E27FC236}">
                  <a16:creationId xmlns:a16="http://schemas.microsoft.com/office/drawing/2014/main" id="{3864055C-5984-4BDD-91A3-FC4C9CD90297}"/>
                </a:ext>
              </a:extLst>
            </p:cNvPr>
            <p:cNvSpPr/>
            <p:nvPr/>
          </p:nvSpPr>
          <p:spPr>
            <a:xfrm>
              <a:off x="2605347" y="4916793"/>
              <a:ext cx="33330" cy="33330"/>
            </a:xfrm>
            <a:custGeom>
              <a:avLst/>
              <a:gdLst/>
              <a:ahLst/>
              <a:cxnLst/>
              <a:rect l="l" t="t" r="r" b="b"/>
              <a:pathLst>
                <a:path w="86" h="86" extrusionOk="0">
                  <a:moveTo>
                    <a:pt x="19" y="85"/>
                  </a:moveTo>
                  <a:lnTo>
                    <a:pt x="19" y="85"/>
                  </a:lnTo>
                  <a:cubicBezTo>
                    <a:pt x="73" y="85"/>
                    <a:pt x="73" y="85"/>
                    <a:pt x="73" y="85"/>
                  </a:cubicBezTo>
                  <a:cubicBezTo>
                    <a:pt x="79" y="85"/>
                    <a:pt x="85" y="79"/>
                    <a:pt x="85" y="73"/>
                  </a:cubicBezTo>
                  <a:cubicBezTo>
                    <a:pt x="85" y="12"/>
                    <a:pt x="85" y="12"/>
                    <a:pt x="85" y="12"/>
                  </a:cubicBezTo>
                  <a:cubicBezTo>
                    <a:pt x="85" y="6"/>
                    <a:pt x="79" y="0"/>
                    <a:pt x="73" y="0"/>
                  </a:cubicBezTo>
                  <a:cubicBezTo>
                    <a:pt x="19" y="0"/>
                    <a:pt x="19" y="0"/>
                    <a:pt x="19" y="0"/>
                  </a:cubicBezTo>
                  <a:cubicBezTo>
                    <a:pt x="12" y="0"/>
                    <a:pt x="0" y="6"/>
                    <a:pt x="0" y="12"/>
                  </a:cubicBezTo>
                  <a:cubicBezTo>
                    <a:pt x="0" y="73"/>
                    <a:pt x="0" y="73"/>
                    <a:pt x="0" y="73"/>
                  </a:cubicBezTo>
                  <a:cubicBezTo>
                    <a:pt x="0" y="79"/>
                    <a:pt x="12" y="85"/>
                    <a:pt x="19" y="85"/>
                  </a:cubicBezTo>
                  <a:close/>
                  <a:moveTo>
                    <a:pt x="31" y="30"/>
                  </a:moveTo>
                  <a:lnTo>
                    <a:pt x="31" y="30"/>
                  </a:lnTo>
                  <a:cubicBezTo>
                    <a:pt x="55" y="30"/>
                    <a:pt x="55" y="30"/>
                    <a:pt x="55" y="30"/>
                  </a:cubicBezTo>
                  <a:cubicBezTo>
                    <a:pt x="55" y="60"/>
                    <a:pt x="55" y="60"/>
                    <a:pt x="55" y="60"/>
                  </a:cubicBezTo>
                  <a:cubicBezTo>
                    <a:pt x="31" y="60"/>
                    <a:pt x="31" y="60"/>
                    <a:pt x="31" y="60"/>
                  </a:cubicBezTo>
                  <a:lnTo>
                    <a:pt x="31" y="30"/>
                  </a:lnTo>
                  <a:close/>
                </a:path>
              </a:pathLst>
            </a:custGeom>
            <a:grpFill/>
            <a:ln>
              <a:noFill/>
            </a:ln>
          </p:spPr>
          <p:txBody>
            <a:bodyPr spcFirstLastPara="1" wrap="square" lIns="45713" tIns="22850" rIns="45713" bIns="22850" anchor="ctr" anchorCtr="0">
              <a:noAutofit/>
            </a:bodyPr>
            <a:lstStyle/>
            <a:p>
              <a:endParaRPr sz="900">
                <a:latin typeface="Calibri"/>
                <a:ea typeface="Calibri"/>
                <a:cs typeface="Calibri"/>
                <a:sym typeface="Calibri"/>
              </a:endParaRPr>
            </a:p>
          </p:txBody>
        </p:sp>
        <p:sp>
          <p:nvSpPr>
            <p:cNvPr id="75" name="Google Shape;4576;p45">
              <a:extLst>
                <a:ext uri="{FF2B5EF4-FFF2-40B4-BE49-F238E27FC236}">
                  <a16:creationId xmlns:a16="http://schemas.microsoft.com/office/drawing/2014/main" id="{26E55E16-47C0-41FD-920D-265708F05329}"/>
                </a:ext>
              </a:extLst>
            </p:cNvPr>
            <p:cNvSpPr/>
            <p:nvPr/>
          </p:nvSpPr>
          <p:spPr>
            <a:xfrm>
              <a:off x="2650343" y="4916793"/>
              <a:ext cx="33330" cy="33330"/>
            </a:xfrm>
            <a:custGeom>
              <a:avLst/>
              <a:gdLst/>
              <a:ahLst/>
              <a:cxnLst/>
              <a:rect l="l" t="t" r="r" b="b"/>
              <a:pathLst>
                <a:path w="86" h="86" extrusionOk="0">
                  <a:moveTo>
                    <a:pt x="12" y="85"/>
                  </a:moveTo>
                  <a:lnTo>
                    <a:pt x="12" y="85"/>
                  </a:lnTo>
                  <a:cubicBezTo>
                    <a:pt x="67" y="85"/>
                    <a:pt x="67" y="85"/>
                    <a:pt x="67" y="85"/>
                  </a:cubicBezTo>
                  <a:cubicBezTo>
                    <a:pt x="73" y="85"/>
                    <a:pt x="85" y="79"/>
                    <a:pt x="85" y="73"/>
                  </a:cubicBezTo>
                  <a:cubicBezTo>
                    <a:pt x="85" y="12"/>
                    <a:pt x="85" y="12"/>
                    <a:pt x="85" y="12"/>
                  </a:cubicBezTo>
                  <a:cubicBezTo>
                    <a:pt x="85" y="6"/>
                    <a:pt x="73" y="0"/>
                    <a:pt x="67" y="0"/>
                  </a:cubicBezTo>
                  <a:cubicBezTo>
                    <a:pt x="12" y="0"/>
                    <a:pt x="12" y="0"/>
                    <a:pt x="12" y="0"/>
                  </a:cubicBezTo>
                  <a:cubicBezTo>
                    <a:pt x="6" y="0"/>
                    <a:pt x="0" y="6"/>
                    <a:pt x="0" y="12"/>
                  </a:cubicBezTo>
                  <a:cubicBezTo>
                    <a:pt x="0" y="73"/>
                    <a:pt x="0" y="73"/>
                    <a:pt x="0" y="73"/>
                  </a:cubicBezTo>
                  <a:cubicBezTo>
                    <a:pt x="0" y="79"/>
                    <a:pt x="6" y="85"/>
                    <a:pt x="12" y="85"/>
                  </a:cubicBezTo>
                  <a:close/>
                  <a:moveTo>
                    <a:pt x="30" y="30"/>
                  </a:moveTo>
                  <a:lnTo>
                    <a:pt x="30" y="30"/>
                  </a:lnTo>
                  <a:cubicBezTo>
                    <a:pt x="54" y="30"/>
                    <a:pt x="54" y="30"/>
                    <a:pt x="54" y="30"/>
                  </a:cubicBezTo>
                  <a:cubicBezTo>
                    <a:pt x="54" y="60"/>
                    <a:pt x="54" y="60"/>
                    <a:pt x="54" y="60"/>
                  </a:cubicBezTo>
                  <a:cubicBezTo>
                    <a:pt x="30" y="60"/>
                    <a:pt x="30" y="60"/>
                    <a:pt x="30" y="60"/>
                  </a:cubicBezTo>
                  <a:lnTo>
                    <a:pt x="30" y="30"/>
                  </a:lnTo>
                  <a:close/>
                </a:path>
              </a:pathLst>
            </a:custGeom>
            <a:grpFill/>
            <a:ln>
              <a:noFill/>
            </a:ln>
          </p:spPr>
          <p:txBody>
            <a:bodyPr spcFirstLastPara="1" wrap="square" lIns="45713" tIns="22850" rIns="45713" bIns="22850" anchor="ctr" anchorCtr="0">
              <a:noAutofit/>
            </a:bodyPr>
            <a:lstStyle/>
            <a:p>
              <a:endParaRPr sz="900">
                <a:latin typeface="Calibri"/>
                <a:ea typeface="Calibri"/>
                <a:cs typeface="Calibri"/>
                <a:sym typeface="Calibri"/>
              </a:endParaRPr>
            </a:p>
          </p:txBody>
        </p:sp>
        <p:sp>
          <p:nvSpPr>
            <p:cNvPr id="76" name="Google Shape;4577;p45">
              <a:extLst>
                <a:ext uri="{FF2B5EF4-FFF2-40B4-BE49-F238E27FC236}">
                  <a16:creationId xmlns:a16="http://schemas.microsoft.com/office/drawing/2014/main" id="{E9BAB7B4-A98D-40C2-8343-70AA1A5FBFE6}"/>
                </a:ext>
              </a:extLst>
            </p:cNvPr>
            <p:cNvSpPr/>
            <p:nvPr/>
          </p:nvSpPr>
          <p:spPr>
            <a:xfrm>
              <a:off x="2732002" y="4843467"/>
              <a:ext cx="123322" cy="146653"/>
            </a:xfrm>
            <a:custGeom>
              <a:avLst/>
              <a:gdLst/>
              <a:ahLst/>
              <a:cxnLst/>
              <a:rect l="l" t="t" r="r" b="b"/>
              <a:pathLst>
                <a:path w="328" h="390" extrusionOk="0">
                  <a:moveTo>
                    <a:pt x="309" y="0"/>
                  </a:moveTo>
                  <a:lnTo>
                    <a:pt x="309" y="0"/>
                  </a:lnTo>
                  <a:cubicBezTo>
                    <a:pt x="12" y="0"/>
                    <a:pt x="12" y="0"/>
                    <a:pt x="12" y="0"/>
                  </a:cubicBezTo>
                  <a:cubicBezTo>
                    <a:pt x="6" y="0"/>
                    <a:pt x="0" y="6"/>
                    <a:pt x="0" y="19"/>
                  </a:cubicBezTo>
                  <a:cubicBezTo>
                    <a:pt x="0" y="371"/>
                    <a:pt x="0" y="371"/>
                    <a:pt x="0" y="371"/>
                  </a:cubicBezTo>
                  <a:cubicBezTo>
                    <a:pt x="0" y="383"/>
                    <a:pt x="6" y="389"/>
                    <a:pt x="12" y="389"/>
                  </a:cubicBezTo>
                  <a:cubicBezTo>
                    <a:pt x="309" y="389"/>
                    <a:pt x="309" y="389"/>
                    <a:pt x="309" y="389"/>
                  </a:cubicBezTo>
                  <a:cubicBezTo>
                    <a:pt x="321" y="389"/>
                    <a:pt x="327" y="383"/>
                    <a:pt x="327" y="371"/>
                  </a:cubicBezTo>
                  <a:cubicBezTo>
                    <a:pt x="327" y="19"/>
                    <a:pt x="327" y="19"/>
                    <a:pt x="327" y="19"/>
                  </a:cubicBezTo>
                  <a:cubicBezTo>
                    <a:pt x="327" y="6"/>
                    <a:pt x="321" y="0"/>
                    <a:pt x="309" y="0"/>
                  </a:cubicBezTo>
                  <a:close/>
                  <a:moveTo>
                    <a:pt x="297" y="359"/>
                  </a:moveTo>
                  <a:lnTo>
                    <a:pt x="297" y="359"/>
                  </a:lnTo>
                  <a:cubicBezTo>
                    <a:pt x="30" y="359"/>
                    <a:pt x="30" y="359"/>
                    <a:pt x="30" y="359"/>
                  </a:cubicBezTo>
                  <a:cubicBezTo>
                    <a:pt x="30" y="31"/>
                    <a:pt x="30" y="31"/>
                    <a:pt x="30" y="31"/>
                  </a:cubicBezTo>
                  <a:cubicBezTo>
                    <a:pt x="297" y="31"/>
                    <a:pt x="297" y="31"/>
                    <a:pt x="297" y="31"/>
                  </a:cubicBezTo>
                  <a:lnTo>
                    <a:pt x="297" y="359"/>
                  </a:lnTo>
                  <a:close/>
                </a:path>
              </a:pathLst>
            </a:custGeom>
            <a:grpFill/>
            <a:ln>
              <a:noFill/>
            </a:ln>
          </p:spPr>
          <p:txBody>
            <a:bodyPr spcFirstLastPara="1" wrap="square" lIns="45713" tIns="22850" rIns="45713" bIns="22850" anchor="ctr" anchorCtr="0">
              <a:noAutofit/>
            </a:bodyPr>
            <a:lstStyle/>
            <a:p>
              <a:endParaRPr sz="900">
                <a:latin typeface="Calibri"/>
                <a:ea typeface="Calibri"/>
                <a:cs typeface="Calibri"/>
                <a:sym typeface="Calibri"/>
              </a:endParaRPr>
            </a:p>
          </p:txBody>
        </p:sp>
        <p:sp>
          <p:nvSpPr>
            <p:cNvPr id="79" name="Google Shape;4578;p45">
              <a:extLst>
                <a:ext uri="{FF2B5EF4-FFF2-40B4-BE49-F238E27FC236}">
                  <a16:creationId xmlns:a16="http://schemas.microsoft.com/office/drawing/2014/main" id="{D574545A-7650-45FC-8ECA-E23F27F92777}"/>
                </a:ext>
              </a:extLst>
            </p:cNvPr>
            <p:cNvSpPr/>
            <p:nvPr/>
          </p:nvSpPr>
          <p:spPr>
            <a:xfrm>
              <a:off x="2755333" y="4878462"/>
              <a:ext cx="33330" cy="34997"/>
            </a:xfrm>
            <a:custGeom>
              <a:avLst/>
              <a:gdLst/>
              <a:ahLst/>
              <a:cxnLst/>
              <a:rect l="l" t="t" r="r" b="b"/>
              <a:pathLst>
                <a:path w="86" h="92" extrusionOk="0">
                  <a:moveTo>
                    <a:pt x="18" y="91"/>
                  </a:moveTo>
                  <a:lnTo>
                    <a:pt x="18" y="91"/>
                  </a:lnTo>
                  <a:cubicBezTo>
                    <a:pt x="73" y="91"/>
                    <a:pt x="73" y="91"/>
                    <a:pt x="73" y="91"/>
                  </a:cubicBezTo>
                  <a:cubicBezTo>
                    <a:pt x="79" y="91"/>
                    <a:pt x="85" y="85"/>
                    <a:pt x="85" y="72"/>
                  </a:cubicBezTo>
                  <a:cubicBezTo>
                    <a:pt x="85" y="18"/>
                    <a:pt x="85" y="18"/>
                    <a:pt x="85" y="18"/>
                  </a:cubicBezTo>
                  <a:cubicBezTo>
                    <a:pt x="85" y="6"/>
                    <a:pt x="79" y="0"/>
                    <a:pt x="73" y="0"/>
                  </a:cubicBezTo>
                  <a:cubicBezTo>
                    <a:pt x="18" y="0"/>
                    <a:pt x="18" y="0"/>
                    <a:pt x="18" y="0"/>
                  </a:cubicBezTo>
                  <a:cubicBezTo>
                    <a:pt x="12" y="0"/>
                    <a:pt x="0" y="6"/>
                    <a:pt x="0" y="18"/>
                  </a:cubicBezTo>
                  <a:cubicBezTo>
                    <a:pt x="0" y="72"/>
                    <a:pt x="0" y="72"/>
                    <a:pt x="0" y="72"/>
                  </a:cubicBezTo>
                  <a:cubicBezTo>
                    <a:pt x="0" y="85"/>
                    <a:pt x="12" y="91"/>
                    <a:pt x="18" y="91"/>
                  </a:cubicBezTo>
                  <a:close/>
                  <a:moveTo>
                    <a:pt x="31" y="30"/>
                  </a:moveTo>
                  <a:lnTo>
                    <a:pt x="31" y="30"/>
                  </a:lnTo>
                  <a:cubicBezTo>
                    <a:pt x="55" y="30"/>
                    <a:pt x="55" y="30"/>
                    <a:pt x="55" y="30"/>
                  </a:cubicBezTo>
                  <a:cubicBezTo>
                    <a:pt x="55" y="60"/>
                    <a:pt x="55" y="60"/>
                    <a:pt x="55" y="60"/>
                  </a:cubicBezTo>
                  <a:cubicBezTo>
                    <a:pt x="31" y="60"/>
                    <a:pt x="31" y="60"/>
                    <a:pt x="31" y="60"/>
                  </a:cubicBezTo>
                  <a:lnTo>
                    <a:pt x="31" y="30"/>
                  </a:lnTo>
                  <a:close/>
                </a:path>
              </a:pathLst>
            </a:custGeom>
            <a:grpFill/>
            <a:ln>
              <a:noFill/>
            </a:ln>
          </p:spPr>
          <p:txBody>
            <a:bodyPr spcFirstLastPara="1" wrap="square" lIns="45713" tIns="22850" rIns="45713" bIns="22850" anchor="ctr" anchorCtr="0">
              <a:noAutofit/>
            </a:bodyPr>
            <a:lstStyle/>
            <a:p>
              <a:endParaRPr sz="900">
                <a:latin typeface="Calibri"/>
                <a:ea typeface="Calibri"/>
                <a:cs typeface="Calibri"/>
                <a:sym typeface="Calibri"/>
              </a:endParaRPr>
            </a:p>
          </p:txBody>
        </p:sp>
        <p:sp>
          <p:nvSpPr>
            <p:cNvPr id="80" name="Google Shape;4579;p45">
              <a:extLst>
                <a:ext uri="{FF2B5EF4-FFF2-40B4-BE49-F238E27FC236}">
                  <a16:creationId xmlns:a16="http://schemas.microsoft.com/office/drawing/2014/main" id="{6145F5D4-B307-48DD-BB38-56A4DC9B7658}"/>
                </a:ext>
              </a:extLst>
            </p:cNvPr>
            <p:cNvSpPr/>
            <p:nvPr/>
          </p:nvSpPr>
          <p:spPr>
            <a:xfrm>
              <a:off x="2798662" y="4878462"/>
              <a:ext cx="33330" cy="34997"/>
            </a:xfrm>
            <a:custGeom>
              <a:avLst/>
              <a:gdLst/>
              <a:ahLst/>
              <a:cxnLst/>
              <a:rect l="l" t="t" r="r" b="b"/>
              <a:pathLst>
                <a:path w="86" h="92" extrusionOk="0">
                  <a:moveTo>
                    <a:pt x="18" y="91"/>
                  </a:moveTo>
                  <a:lnTo>
                    <a:pt x="18" y="91"/>
                  </a:lnTo>
                  <a:cubicBezTo>
                    <a:pt x="73" y="91"/>
                    <a:pt x="73" y="91"/>
                    <a:pt x="73" y="91"/>
                  </a:cubicBezTo>
                  <a:cubicBezTo>
                    <a:pt x="79" y="91"/>
                    <a:pt x="85" y="85"/>
                    <a:pt x="85" y="72"/>
                  </a:cubicBezTo>
                  <a:cubicBezTo>
                    <a:pt x="85" y="18"/>
                    <a:pt x="85" y="18"/>
                    <a:pt x="85" y="18"/>
                  </a:cubicBezTo>
                  <a:cubicBezTo>
                    <a:pt x="85" y="6"/>
                    <a:pt x="79" y="0"/>
                    <a:pt x="73" y="0"/>
                  </a:cubicBezTo>
                  <a:cubicBezTo>
                    <a:pt x="18" y="0"/>
                    <a:pt x="18" y="0"/>
                    <a:pt x="18" y="0"/>
                  </a:cubicBezTo>
                  <a:cubicBezTo>
                    <a:pt x="6" y="0"/>
                    <a:pt x="0" y="6"/>
                    <a:pt x="0" y="18"/>
                  </a:cubicBezTo>
                  <a:cubicBezTo>
                    <a:pt x="0" y="72"/>
                    <a:pt x="0" y="72"/>
                    <a:pt x="0" y="72"/>
                  </a:cubicBezTo>
                  <a:cubicBezTo>
                    <a:pt x="0" y="85"/>
                    <a:pt x="6" y="91"/>
                    <a:pt x="18" y="91"/>
                  </a:cubicBezTo>
                  <a:close/>
                  <a:moveTo>
                    <a:pt x="30" y="30"/>
                  </a:moveTo>
                  <a:lnTo>
                    <a:pt x="30" y="30"/>
                  </a:lnTo>
                  <a:cubicBezTo>
                    <a:pt x="54" y="30"/>
                    <a:pt x="54" y="30"/>
                    <a:pt x="54" y="30"/>
                  </a:cubicBezTo>
                  <a:cubicBezTo>
                    <a:pt x="54" y="60"/>
                    <a:pt x="54" y="60"/>
                    <a:pt x="54" y="60"/>
                  </a:cubicBezTo>
                  <a:cubicBezTo>
                    <a:pt x="30" y="60"/>
                    <a:pt x="30" y="60"/>
                    <a:pt x="30" y="60"/>
                  </a:cubicBezTo>
                  <a:lnTo>
                    <a:pt x="30" y="30"/>
                  </a:lnTo>
                  <a:close/>
                </a:path>
              </a:pathLst>
            </a:custGeom>
            <a:grpFill/>
            <a:ln>
              <a:noFill/>
            </a:ln>
          </p:spPr>
          <p:txBody>
            <a:bodyPr spcFirstLastPara="1" wrap="square" lIns="45713" tIns="22850" rIns="45713" bIns="22850" anchor="ctr" anchorCtr="0">
              <a:noAutofit/>
            </a:bodyPr>
            <a:lstStyle/>
            <a:p>
              <a:endParaRPr sz="900">
                <a:latin typeface="Calibri"/>
                <a:ea typeface="Calibri"/>
                <a:cs typeface="Calibri"/>
                <a:sym typeface="Calibri"/>
              </a:endParaRPr>
            </a:p>
          </p:txBody>
        </p:sp>
        <p:sp>
          <p:nvSpPr>
            <p:cNvPr id="81" name="Google Shape;4580;p45">
              <a:extLst>
                <a:ext uri="{FF2B5EF4-FFF2-40B4-BE49-F238E27FC236}">
                  <a16:creationId xmlns:a16="http://schemas.microsoft.com/office/drawing/2014/main" id="{6E9ED6B6-DE4E-423C-A4F9-F08D9F86C0F7}"/>
                </a:ext>
              </a:extLst>
            </p:cNvPr>
            <p:cNvSpPr/>
            <p:nvPr/>
          </p:nvSpPr>
          <p:spPr>
            <a:xfrm>
              <a:off x="2755333" y="4918460"/>
              <a:ext cx="33330" cy="34997"/>
            </a:xfrm>
            <a:custGeom>
              <a:avLst/>
              <a:gdLst/>
              <a:ahLst/>
              <a:cxnLst/>
              <a:rect l="l" t="t" r="r" b="b"/>
              <a:pathLst>
                <a:path w="86" h="92" extrusionOk="0">
                  <a:moveTo>
                    <a:pt x="18" y="91"/>
                  </a:moveTo>
                  <a:lnTo>
                    <a:pt x="18" y="91"/>
                  </a:lnTo>
                  <a:cubicBezTo>
                    <a:pt x="73" y="91"/>
                    <a:pt x="73" y="91"/>
                    <a:pt x="73" y="91"/>
                  </a:cubicBezTo>
                  <a:cubicBezTo>
                    <a:pt x="79" y="91"/>
                    <a:pt x="85" y="79"/>
                    <a:pt x="85" y="73"/>
                  </a:cubicBezTo>
                  <a:cubicBezTo>
                    <a:pt x="85" y="12"/>
                    <a:pt x="85" y="12"/>
                    <a:pt x="85" y="12"/>
                  </a:cubicBezTo>
                  <a:cubicBezTo>
                    <a:pt x="85" y="6"/>
                    <a:pt x="79" y="0"/>
                    <a:pt x="73" y="0"/>
                  </a:cubicBezTo>
                  <a:cubicBezTo>
                    <a:pt x="18" y="0"/>
                    <a:pt x="18" y="0"/>
                    <a:pt x="18" y="0"/>
                  </a:cubicBezTo>
                  <a:cubicBezTo>
                    <a:pt x="12" y="0"/>
                    <a:pt x="0" y="6"/>
                    <a:pt x="0" y="12"/>
                  </a:cubicBezTo>
                  <a:cubicBezTo>
                    <a:pt x="0" y="73"/>
                    <a:pt x="0" y="73"/>
                    <a:pt x="0" y="73"/>
                  </a:cubicBezTo>
                  <a:cubicBezTo>
                    <a:pt x="0" y="79"/>
                    <a:pt x="12" y="91"/>
                    <a:pt x="18" y="91"/>
                  </a:cubicBezTo>
                  <a:close/>
                  <a:moveTo>
                    <a:pt x="31" y="30"/>
                  </a:moveTo>
                  <a:lnTo>
                    <a:pt x="31" y="30"/>
                  </a:lnTo>
                  <a:cubicBezTo>
                    <a:pt x="55" y="30"/>
                    <a:pt x="55" y="30"/>
                    <a:pt x="55" y="30"/>
                  </a:cubicBezTo>
                  <a:cubicBezTo>
                    <a:pt x="55" y="61"/>
                    <a:pt x="55" y="61"/>
                    <a:pt x="55" y="61"/>
                  </a:cubicBezTo>
                  <a:cubicBezTo>
                    <a:pt x="31" y="61"/>
                    <a:pt x="31" y="61"/>
                    <a:pt x="31" y="61"/>
                  </a:cubicBezTo>
                  <a:lnTo>
                    <a:pt x="31" y="30"/>
                  </a:lnTo>
                  <a:close/>
                </a:path>
              </a:pathLst>
            </a:custGeom>
            <a:grpFill/>
            <a:ln>
              <a:noFill/>
            </a:ln>
          </p:spPr>
          <p:txBody>
            <a:bodyPr spcFirstLastPara="1" wrap="square" lIns="45713" tIns="22850" rIns="45713" bIns="22850" anchor="ctr" anchorCtr="0">
              <a:noAutofit/>
            </a:bodyPr>
            <a:lstStyle/>
            <a:p>
              <a:endParaRPr sz="900">
                <a:latin typeface="Calibri"/>
                <a:ea typeface="Calibri"/>
                <a:cs typeface="Calibri"/>
                <a:sym typeface="Calibri"/>
              </a:endParaRPr>
            </a:p>
          </p:txBody>
        </p:sp>
        <p:sp>
          <p:nvSpPr>
            <p:cNvPr id="82" name="Google Shape;4581;p45">
              <a:extLst>
                <a:ext uri="{FF2B5EF4-FFF2-40B4-BE49-F238E27FC236}">
                  <a16:creationId xmlns:a16="http://schemas.microsoft.com/office/drawing/2014/main" id="{BC9D0F19-6352-4DBC-9C4A-02B9D4D1129A}"/>
                </a:ext>
              </a:extLst>
            </p:cNvPr>
            <p:cNvSpPr/>
            <p:nvPr/>
          </p:nvSpPr>
          <p:spPr>
            <a:xfrm>
              <a:off x="2798662" y="4918460"/>
              <a:ext cx="33330" cy="34997"/>
            </a:xfrm>
            <a:custGeom>
              <a:avLst/>
              <a:gdLst/>
              <a:ahLst/>
              <a:cxnLst/>
              <a:rect l="l" t="t" r="r" b="b"/>
              <a:pathLst>
                <a:path w="86" h="92" extrusionOk="0">
                  <a:moveTo>
                    <a:pt x="18" y="91"/>
                  </a:moveTo>
                  <a:lnTo>
                    <a:pt x="18" y="91"/>
                  </a:lnTo>
                  <a:cubicBezTo>
                    <a:pt x="73" y="91"/>
                    <a:pt x="73" y="91"/>
                    <a:pt x="73" y="91"/>
                  </a:cubicBezTo>
                  <a:cubicBezTo>
                    <a:pt x="79" y="91"/>
                    <a:pt x="85" y="79"/>
                    <a:pt x="85" y="73"/>
                  </a:cubicBezTo>
                  <a:cubicBezTo>
                    <a:pt x="85" y="12"/>
                    <a:pt x="85" y="12"/>
                    <a:pt x="85" y="12"/>
                  </a:cubicBezTo>
                  <a:cubicBezTo>
                    <a:pt x="85" y="6"/>
                    <a:pt x="79" y="0"/>
                    <a:pt x="73" y="0"/>
                  </a:cubicBezTo>
                  <a:cubicBezTo>
                    <a:pt x="18" y="0"/>
                    <a:pt x="18" y="0"/>
                    <a:pt x="18" y="0"/>
                  </a:cubicBezTo>
                  <a:cubicBezTo>
                    <a:pt x="6" y="0"/>
                    <a:pt x="0" y="6"/>
                    <a:pt x="0" y="12"/>
                  </a:cubicBezTo>
                  <a:cubicBezTo>
                    <a:pt x="0" y="73"/>
                    <a:pt x="0" y="73"/>
                    <a:pt x="0" y="73"/>
                  </a:cubicBezTo>
                  <a:cubicBezTo>
                    <a:pt x="0" y="79"/>
                    <a:pt x="6" y="91"/>
                    <a:pt x="18" y="91"/>
                  </a:cubicBezTo>
                  <a:close/>
                  <a:moveTo>
                    <a:pt x="30" y="30"/>
                  </a:moveTo>
                  <a:lnTo>
                    <a:pt x="30" y="30"/>
                  </a:lnTo>
                  <a:cubicBezTo>
                    <a:pt x="54" y="30"/>
                    <a:pt x="54" y="30"/>
                    <a:pt x="54" y="30"/>
                  </a:cubicBezTo>
                  <a:cubicBezTo>
                    <a:pt x="54" y="61"/>
                    <a:pt x="54" y="61"/>
                    <a:pt x="54" y="61"/>
                  </a:cubicBezTo>
                  <a:cubicBezTo>
                    <a:pt x="30" y="61"/>
                    <a:pt x="30" y="61"/>
                    <a:pt x="30" y="61"/>
                  </a:cubicBezTo>
                  <a:lnTo>
                    <a:pt x="30" y="30"/>
                  </a:lnTo>
                  <a:close/>
                </a:path>
              </a:pathLst>
            </a:custGeom>
            <a:grpFill/>
            <a:ln>
              <a:noFill/>
            </a:ln>
          </p:spPr>
          <p:txBody>
            <a:bodyPr spcFirstLastPara="1" wrap="square" lIns="45713" tIns="22850" rIns="45713" bIns="22850" anchor="ctr" anchorCtr="0">
              <a:noAutofit/>
            </a:bodyPr>
            <a:lstStyle/>
            <a:p>
              <a:endParaRPr sz="900">
                <a:latin typeface="Calibri"/>
                <a:ea typeface="Calibri"/>
                <a:cs typeface="Calibri"/>
                <a:sym typeface="Calibri"/>
              </a:endParaRPr>
            </a:p>
          </p:txBody>
        </p:sp>
      </p:grpSp>
      <p:pic>
        <p:nvPicPr>
          <p:cNvPr id="87" name="Grafik 86">
            <a:extLst>
              <a:ext uri="{FF2B5EF4-FFF2-40B4-BE49-F238E27FC236}">
                <a16:creationId xmlns:a16="http://schemas.microsoft.com/office/drawing/2014/main" id="{D3FD7F69-0739-4A7E-9D89-FB067DFB6F65}"/>
              </a:ext>
            </a:extLst>
          </p:cNvPr>
          <p:cNvPicPr>
            <a:picLocks noChangeAspect="1"/>
          </p:cNvPicPr>
          <p:nvPr/>
        </p:nvPicPr>
        <p:blipFill rotWithShape="1">
          <a:blip r:embed="rId6"/>
          <a:srcRect l="18016" t="3756" r="-1" b="6026"/>
          <a:stretch/>
        </p:blipFill>
        <p:spPr>
          <a:xfrm rot="16200000">
            <a:off x="192776" y="925699"/>
            <a:ext cx="5398181" cy="5940288"/>
          </a:xfrm>
          <a:prstGeom prst="rect">
            <a:avLst/>
          </a:prstGeom>
        </p:spPr>
      </p:pic>
    </p:spTree>
    <p:extLst>
      <p:ext uri="{BB962C8B-B14F-4D97-AF65-F5344CB8AC3E}">
        <p14:creationId xmlns:p14="http://schemas.microsoft.com/office/powerpoint/2010/main" val="609333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7BBF985B-1712-654C-BCC9-3230ACE61FBC}"/>
              </a:ext>
            </a:extLst>
          </p:cNvPr>
          <p:cNvSpPr>
            <a:spLocks noGrp="1"/>
          </p:cNvSpPr>
          <p:nvPr>
            <p:ph type="title"/>
          </p:nvPr>
        </p:nvSpPr>
        <p:spPr>
          <a:xfrm>
            <a:off x="479376" y="1700894"/>
            <a:ext cx="3168352" cy="1872000"/>
          </a:xfrm>
          <a:noFill/>
        </p:spPr>
        <p:txBody>
          <a:bodyPr/>
          <a:lstStyle/>
          <a:p>
            <a:r>
              <a:rPr lang="de-CH" noProof="1"/>
              <a:t>Agenda</a:t>
            </a:r>
          </a:p>
        </p:txBody>
      </p:sp>
      <p:sp>
        <p:nvSpPr>
          <p:cNvPr id="3" name="Inhaltsplatzhalter 2">
            <a:extLst>
              <a:ext uri="{FF2B5EF4-FFF2-40B4-BE49-F238E27FC236}">
                <a16:creationId xmlns:a16="http://schemas.microsoft.com/office/drawing/2014/main" id="{8E069AFC-1408-48F3-BCC7-7568B5DE95E8}"/>
              </a:ext>
            </a:extLst>
          </p:cNvPr>
          <p:cNvSpPr>
            <a:spLocks noGrp="1"/>
          </p:cNvSpPr>
          <p:nvPr>
            <p:ph sz="quarter" idx="15"/>
          </p:nvPr>
        </p:nvSpPr>
        <p:spPr>
          <a:xfrm>
            <a:off x="4296790" y="764704"/>
            <a:ext cx="7344348" cy="5472104"/>
          </a:xfrm>
        </p:spPr>
        <p:txBody>
          <a:bodyPr/>
          <a:lstStyle/>
          <a:p>
            <a:pPr marL="342900" indent="-342900">
              <a:spcBef>
                <a:spcPts val="1200"/>
              </a:spcBef>
              <a:buClr>
                <a:schemeClr val="accent2"/>
              </a:buClr>
              <a:buFont typeface="+mj-lt"/>
              <a:buAutoNum type="arabicPeriod"/>
            </a:pPr>
            <a:r>
              <a:rPr lang="de-CH" b="1"/>
              <a:t>Vorstellen und Ziele des Gesprächs</a:t>
            </a:r>
          </a:p>
          <a:p>
            <a:pPr marL="614363" lvl="1" indent="-342900">
              <a:spcBef>
                <a:spcPts val="1200"/>
              </a:spcBef>
              <a:buClr>
                <a:schemeClr val="accent2"/>
              </a:buClr>
            </a:pPr>
            <a:r>
              <a:rPr lang="de-CH" sz="1600"/>
              <a:t>Unser Beratungsansatz, unser Leistungsversprechen</a:t>
            </a:r>
          </a:p>
          <a:p>
            <a:pPr marL="342900" indent="-342900">
              <a:spcBef>
                <a:spcPts val="1200"/>
              </a:spcBef>
              <a:buClr>
                <a:schemeClr val="accent2"/>
              </a:buClr>
              <a:buFont typeface="+mj-lt"/>
              <a:buAutoNum type="arabicPeriod"/>
            </a:pPr>
            <a:r>
              <a:rPr lang="de-CH" b="1"/>
              <a:t>Ihre Themen und Anliegen – unser Verständnis</a:t>
            </a:r>
          </a:p>
          <a:p>
            <a:pPr marL="614363" lvl="1" indent="-342900">
              <a:spcBef>
                <a:spcPts val="1200"/>
              </a:spcBef>
              <a:buClr>
                <a:schemeClr val="accent2"/>
              </a:buClr>
            </a:pPr>
            <a:r>
              <a:rPr lang="de-CH" sz="1600"/>
              <a:t>[Text einfügen </a:t>
            </a:r>
            <a:r>
              <a:rPr lang="de-CH" sz="1600">
                <a:sym typeface="Wingdings" panose="05000000000000000000" pitchFamily="2" charset="2"/>
              </a:rPr>
              <a:t> </a:t>
            </a:r>
            <a:r>
              <a:rPr lang="de-CH" sz="1600" err="1"/>
              <a:t>zB</a:t>
            </a:r>
            <a:r>
              <a:rPr lang="de-CH" sz="1600"/>
              <a:t>. Immobilien-Projekt oder </a:t>
            </a:r>
            <a:r>
              <a:rPr lang="de-CH" sz="1600" err="1"/>
              <a:t>zB</a:t>
            </a:r>
            <a:r>
              <a:rPr lang="de-CH" sz="1600"/>
              <a:t>. WIR]</a:t>
            </a:r>
          </a:p>
          <a:p>
            <a:pPr marL="342900" indent="-342900">
              <a:spcBef>
                <a:spcPts val="1200"/>
              </a:spcBef>
              <a:buClr>
                <a:schemeClr val="accent2"/>
              </a:buClr>
              <a:buFont typeface="+mj-lt"/>
              <a:buAutoNum type="arabicPeriod"/>
            </a:pPr>
            <a:r>
              <a:rPr lang="de-CH" b="1"/>
              <a:t>Ihre Ziele - unsere Unterstützung &amp; Lösungen</a:t>
            </a:r>
          </a:p>
          <a:p>
            <a:pPr marL="614363" lvl="1" indent="-342900">
              <a:spcBef>
                <a:spcPts val="1200"/>
              </a:spcBef>
              <a:buClr>
                <a:schemeClr val="accent2"/>
              </a:buClr>
            </a:pPr>
            <a:r>
              <a:rPr lang="de-CH" sz="1600"/>
              <a:t>[Text einfügen </a:t>
            </a:r>
            <a:r>
              <a:rPr lang="de-CH" sz="1600">
                <a:sym typeface="Wingdings" panose="05000000000000000000" pitchFamily="2" charset="2"/>
              </a:rPr>
              <a:t> Titel des jeweiligen Kapitels einfügen</a:t>
            </a:r>
            <a:r>
              <a:rPr lang="de-CH" sz="1600"/>
              <a:t>] </a:t>
            </a:r>
          </a:p>
          <a:p>
            <a:pPr marL="614363" lvl="1" indent="-342900">
              <a:spcBef>
                <a:spcPts val="1200"/>
              </a:spcBef>
              <a:buClr>
                <a:schemeClr val="accent2"/>
              </a:buClr>
            </a:pPr>
            <a:r>
              <a:rPr lang="de-CH" sz="1600"/>
              <a:t>[Text einfügen </a:t>
            </a:r>
            <a:r>
              <a:rPr lang="de-CH" sz="1600">
                <a:sym typeface="Wingdings" panose="05000000000000000000" pitchFamily="2" charset="2"/>
              </a:rPr>
              <a:t> Titel des jeweiligen Kapitels einfügen</a:t>
            </a:r>
            <a:r>
              <a:rPr lang="de-CH" sz="1600"/>
              <a:t>] </a:t>
            </a:r>
          </a:p>
          <a:p>
            <a:pPr marL="614363" lvl="1" indent="-342900">
              <a:spcBef>
                <a:spcPts val="1200"/>
              </a:spcBef>
              <a:buClr>
                <a:schemeClr val="accent2"/>
              </a:buClr>
            </a:pPr>
            <a:r>
              <a:rPr lang="de-CH" sz="1600"/>
              <a:t>[Text einfügen </a:t>
            </a:r>
            <a:r>
              <a:rPr lang="de-CH" sz="1600">
                <a:sym typeface="Wingdings" panose="05000000000000000000" pitchFamily="2" charset="2"/>
              </a:rPr>
              <a:t> Titel des jeweiligen Kapitels einfügen</a:t>
            </a:r>
            <a:r>
              <a:rPr lang="de-CH" sz="1600"/>
              <a:t>] </a:t>
            </a:r>
          </a:p>
          <a:p>
            <a:pPr marL="614363" lvl="1" indent="-342900">
              <a:spcBef>
                <a:spcPts val="1200"/>
              </a:spcBef>
              <a:buClr>
                <a:schemeClr val="accent2"/>
              </a:buClr>
            </a:pPr>
            <a:r>
              <a:rPr lang="de-CH" sz="1600"/>
              <a:t>[Text einfügen </a:t>
            </a:r>
            <a:r>
              <a:rPr lang="de-CH" sz="1600">
                <a:sym typeface="Wingdings" panose="05000000000000000000" pitchFamily="2" charset="2"/>
              </a:rPr>
              <a:t> Titel des jeweiligen Kapitels einfügen</a:t>
            </a:r>
            <a:r>
              <a:rPr lang="de-CH" sz="1600"/>
              <a:t>] </a:t>
            </a:r>
          </a:p>
          <a:p>
            <a:pPr marL="342900" indent="-342900">
              <a:spcBef>
                <a:spcPts val="1200"/>
              </a:spcBef>
              <a:buClr>
                <a:schemeClr val="accent2"/>
              </a:buClr>
              <a:buFont typeface="+mj-lt"/>
              <a:buAutoNum type="arabicPeriod"/>
            </a:pPr>
            <a:r>
              <a:rPr lang="de-CH" b="1"/>
              <a:t>Ihre Entscheidungen - unsere Umsetzung</a:t>
            </a:r>
          </a:p>
          <a:p>
            <a:pPr marL="342900" indent="-342900">
              <a:spcBef>
                <a:spcPts val="1200"/>
              </a:spcBef>
              <a:buClr>
                <a:schemeClr val="accent2"/>
              </a:buClr>
              <a:buFont typeface="+mj-lt"/>
              <a:buAutoNum type="arabicPeriod"/>
            </a:pPr>
            <a:r>
              <a:rPr lang="de-CH" b="1"/>
              <a:t>Weiteres Vorgehen</a:t>
            </a:r>
          </a:p>
        </p:txBody>
      </p:sp>
    </p:spTree>
    <p:extLst>
      <p:ext uri="{BB962C8B-B14F-4D97-AF65-F5344CB8AC3E}">
        <p14:creationId xmlns:p14="http://schemas.microsoft.com/office/powerpoint/2010/main" val="3290040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7C987E11-24A4-4E8B-B1D3-DB49C38817E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60" imgH="360" progId="TCLayout.ActiveDocument.1">
                  <p:embed/>
                </p:oleObj>
              </mc:Choice>
              <mc:Fallback>
                <p:oleObj name="think-cell Folie" r:id="rId4" imgW="360" imgH="360" progId="TCLayout.ActiveDocument.1">
                  <p:embed/>
                  <p:pic>
                    <p:nvPicPr>
                      <p:cNvPr id="6" name="Objekt 5" hidden="1">
                        <a:extLst>
                          <a:ext uri="{FF2B5EF4-FFF2-40B4-BE49-F238E27FC236}">
                            <a16:creationId xmlns:a16="http://schemas.microsoft.com/office/drawing/2014/main" id="{7C987E11-24A4-4E8B-B1D3-DB49C38817E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0" name="Rechteck 49">
            <a:extLst>
              <a:ext uri="{FF2B5EF4-FFF2-40B4-BE49-F238E27FC236}">
                <a16:creationId xmlns:a16="http://schemas.microsoft.com/office/drawing/2014/main" id="{9A46867A-1220-8F49-9582-84E84937AAE5}"/>
              </a:ext>
            </a:extLst>
          </p:cNvPr>
          <p:cNvSpPr/>
          <p:nvPr/>
        </p:nvSpPr>
        <p:spPr>
          <a:xfrm>
            <a:off x="6240016" y="2204864"/>
            <a:ext cx="2520280" cy="4176708"/>
          </a:xfrm>
          <a:prstGeom prst="rect">
            <a:avLst/>
          </a:prstGeom>
          <a:solidFill>
            <a:schemeClr val="bg1">
              <a:lumMod val="85000"/>
              <a:alpha val="49804"/>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b" anchorCtr="0" forceAA="0" compatLnSpc="1">
            <a:prstTxWarp prst="textNoShape">
              <a:avLst/>
            </a:prstTxWarp>
            <a:noAutofit/>
          </a:bodyPr>
          <a:lstStyle/>
          <a:p>
            <a:pPr lvl="0">
              <a:spcAft>
                <a:spcPts val="800"/>
              </a:spcAft>
            </a:pPr>
            <a:endParaRPr lang="de-DE" sz="2000" noProof="1">
              <a:solidFill>
                <a:srgbClr val="868689"/>
              </a:solidFill>
              <a:latin typeface="HelveticaNeueLT Com 55 Roman"/>
            </a:endParaRPr>
          </a:p>
        </p:txBody>
      </p:sp>
      <p:sp>
        <p:nvSpPr>
          <p:cNvPr id="9" name="Rechteck 8">
            <a:extLst>
              <a:ext uri="{FF2B5EF4-FFF2-40B4-BE49-F238E27FC236}">
                <a16:creationId xmlns:a16="http://schemas.microsoft.com/office/drawing/2014/main" id="{8770118A-D6CC-524B-8419-6BDDFA4795C4}"/>
              </a:ext>
            </a:extLst>
          </p:cNvPr>
          <p:cNvSpPr/>
          <p:nvPr/>
        </p:nvSpPr>
        <p:spPr>
          <a:xfrm>
            <a:off x="9120336" y="2204864"/>
            <a:ext cx="2520280" cy="4176708"/>
          </a:xfrm>
          <a:prstGeom prst="rect">
            <a:avLst/>
          </a:prstGeom>
          <a:solidFill>
            <a:schemeClr val="accent2">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b" anchorCtr="0" forceAA="0" compatLnSpc="1">
            <a:prstTxWarp prst="textNoShape">
              <a:avLst/>
            </a:prstTxWarp>
            <a:noAutofit/>
          </a:bodyPr>
          <a:lstStyle/>
          <a:p>
            <a:pPr>
              <a:spcAft>
                <a:spcPts val="800"/>
              </a:spcAft>
            </a:pPr>
            <a:endParaRPr lang="de-DE" sz="2000" noProof="1">
              <a:solidFill>
                <a:schemeClr val="bg1"/>
              </a:solidFill>
              <a:latin typeface="+mj-lt"/>
            </a:endParaRPr>
          </a:p>
        </p:txBody>
      </p:sp>
      <p:grpSp>
        <p:nvGrpSpPr>
          <p:cNvPr id="34" name="Gruppieren 33">
            <a:extLst>
              <a:ext uri="{FF2B5EF4-FFF2-40B4-BE49-F238E27FC236}">
                <a16:creationId xmlns:a16="http://schemas.microsoft.com/office/drawing/2014/main" id="{E8E432B5-9888-4817-88FD-20CC93E67A1F}"/>
              </a:ext>
            </a:extLst>
          </p:cNvPr>
          <p:cNvGrpSpPr/>
          <p:nvPr/>
        </p:nvGrpSpPr>
        <p:grpSpPr>
          <a:xfrm>
            <a:off x="6960096" y="1772817"/>
            <a:ext cx="3970603" cy="4461386"/>
            <a:chOff x="2017386" y="1988840"/>
            <a:chExt cx="3116669" cy="3669027"/>
          </a:xfrm>
        </p:grpSpPr>
        <p:cxnSp>
          <p:nvCxnSpPr>
            <p:cNvPr id="35" name="Gerader Verbinder 34">
              <a:extLst>
                <a:ext uri="{FF2B5EF4-FFF2-40B4-BE49-F238E27FC236}">
                  <a16:creationId xmlns:a16="http://schemas.microsoft.com/office/drawing/2014/main" id="{9C4F8082-8293-45C1-8FC8-0A8ED87D993F}"/>
                </a:ext>
              </a:extLst>
            </p:cNvPr>
            <p:cNvCxnSpPr>
              <a:cxnSpLocks/>
            </p:cNvCxnSpPr>
            <p:nvPr/>
          </p:nvCxnSpPr>
          <p:spPr>
            <a:xfrm>
              <a:off x="3575720" y="1988840"/>
              <a:ext cx="0" cy="3669027"/>
            </a:xfrm>
            <a:prstGeom prst="line">
              <a:avLst/>
            </a:prstGeom>
            <a:ln w="3810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9AF5B555-E86E-4148-B1FE-6D324AB97E0B}"/>
                </a:ext>
              </a:extLst>
            </p:cNvPr>
            <p:cNvCxnSpPr>
              <a:cxnSpLocks/>
            </p:cNvCxnSpPr>
            <p:nvPr/>
          </p:nvCxnSpPr>
          <p:spPr>
            <a:xfrm>
              <a:off x="2017386" y="1988840"/>
              <a:ext cx="3116669" cy="0"/>
            </a:xfrm>
            <a:prstGeom prst="line">
              <a:avLst/>
            </a:prstGeom>
            <a:ln w="3810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7" name="AutoShape 9">
            <a:extLst>
              <a:ext uri="{FF2B5EF4-FFF2-40B4-BE49-F238E27FC236}">
                <a16:creationId xmlns:a16="http://schemas.microsoft.com/office/drawing/2014/main" id="{88BB1150-CD41-4B85-B03E-3465359E8150}"/>
              </a:ext>
            </a:extLst>
          </p:cNvPr>
          <p:cNvSpPr>
            <a:spLocks/>
          </p:cNvSpPr>
          <p:nvPr/>
        </p:nvSpPr>
        <p:spPr bwMode="auto">
          <a:xfrm>
            <a:off x="8100573" y="1230416"/>
            <a:ext cx="1607477" cy="622300"/>
          </a:xfrm>
          <a:custGeom>
            <a:avLst/>
            <a:gdLst>
              <a:gd name="T0" fmla="*/ 8563769 w 21600"/>
              <a:gd name="T1" fmla="*/ 622300 h 21600"/>
              <a:gd name="T2" fmla="*/ 8563769 w 21600"/>
              <a:gd name="T3" fmla="*/ 622300 h 21600"/>
              <a:gd name="T4" fmla="*/ 8563769 w 21600"/>
              <a:gd name="T5" fmla="*/ 622300 h 21600"/>
              <a:gd name="T6" fmla="*/ 8563769 w 21600"/>
              <a:gd name="T7" fmla="*/ 6223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 tIns="25400" rIns="25400" bIns="25400" anchor="ctr"/>
          <a:lstStyle>
            <a:lvl1pPr defTabSz="1827213">
              <a:defRPr sz="5000">
                <a:solidFill>
                  <a:srgbClr val="000000"/>
                </a:solidFill>
                <a:latin typeface="Helvetica Light" pitchFamily="2" charset="0"/>
                <a:ea typeface="MS PGothic" panose="020B0600070205080204" pitchFamily="34" charset="-128"/>
                <a:sym typeface="Helvetica Light" pitchFamily="2" charset="0"/>
              </a:defRPr>
            </a:lvl1pPr>
            <a:lvl2pPr defTabSz="1827213">
              <a:defRPr sz="5000">
                <a:solidFill>
                  <a:srgbClr val="000000"/>
                </a:solidFill>
                <a:latin typeface="Helvetica Light" pitchFamily="2" charset="0"/>
                <a:ea typeface="MS PGothic" panose="020B0600070205080204" pitchFamily="34" charset="-128"/>
                <a:sym typeface="Helvetica Light" pitchFamily="2" charset="0"/>
              </a:defRPr>
            </a:lvl2pPr>
            <a:lvl3pPr defTabSz="1827213">
              <a:defRPr sz="5000">
                <a:solidFill>
                  <a:srgbClr val="000000"/>
                </a:solidFill>
                <a:latin typeface="Helvetica Light" pitchFamily="2" charset="0"/>
                <a:ea typeface="MS PGothic" panose="020B0600070205080204" pitchFamily="34" charset="-128"/>
                <a:sym typeface="Helvetica Light" pitchFamily="2" charset="0"/>
              </a:defRPr>
            </a:lvl3pPr>
            <a:lvl4pPr defTabSz="1827213">
              <a:defRPr sz="5000">
                <a:solidFill>
                  <a:srgbClr val="000000"/>
                </a:solidFill>
                <a:latin typeface="Helvetica Light" pitchFamily="2" charset="0"/>
                <a:ea typeface="MS PGothic" panose="020B0600070205080204" pitchFamily="34" charset="-128"/>
                <a:sym typeface="Helvetica Light" pitchFamily="2" charset="0"/>
              </a:defRPr>
            </a:lvl4pPr>
            <a:lvl5pPr defTabSz="1827213">
              <a:defRPr sz="5000">
                <a:solidFill>
                  <a:srgbClr val="000000"/>
                </a:solidFill>
                <a:latin typeface="Helvetica Light" pitchFamily="2" charset="0"/>
                <a:ea typeface="MS PGothic" panose="020B0600070205080204" pitchFamily="34" charset="-128"/>
                <a:sym typeface="Helvetica Light" pitchFamily="2" charset="0"/>
              </a:defRPr>
            </a:lvl5pPr>
            <a:lvl6pPr marL="1371600" indent="914400" defTabSz="1827213" eaLnBrk="0" fontAlgn="base" hangingPunct="0">
              <a:spcBef>
                <a:spcPct val="0"/>
              </a:spcBef>
              <a:spcAft>
                <a:spcPct val="0"/>
              </a:spcAft>
              <a:defRPr sz="5000">
                <a:solidFill>
                  <a:srgbClr val="000000"/>
                </a:solidFill>
                <a:latin typeface="Helvetica Light" pitchFamily="2" charset="0"/>
                <a:ea typeface="MS PGothic" panose="020B0600070205080204" pitchFamily="34" charset="-128"/>
                <a:sym typeface="Helvetica Light" pitchFamily="2" charset="0"/>
              </a:defRPr>
            </a:lvl6pPr>
            <a:lvl7pPr marL="1828800" indent="914400" defTabSz="1827213" eaLnBrk="0" fontAlgn="base" hangingPunct="0">
              <a:spcBef>
                <a:spcPct val="0"/>
              </a:spcBef>
              <a:spcAft>
                <a:spcPct val="0"/>
              </a:spcAft>
              <a:defRPr sz="5000">
                <a:solidFill>
                  <a:srgbClr val="000000"/>
                </a:solidFill>
                <a:latin typeface="Helvetica Light" pitchFamily="2" charset="0"/>
                <a:ea typeface="MS PGothic" panose="020B0600070205080204" pitchFamily="34" charset="-128"/>
                <a:sym typeface="Helvetica Light" pitchFamily="2" charset="0"/>
              </a:defRPr>
            </a:lvl7pPr>
            <a:lvl8pPr marL="2286000" indent="914400" defTabSz="1827213" eaLnBrk="0" fontAlgn="base" hangingPunct="0">
              <a:spcBef>
                <a:spcPct val="0"/>
              </a:spcBef>
              <a:spcAft>
                <a:spcPct val="0"/>
              </a:spcAft>
              <a:defRPr sz="5000">
                <a:solidFill>
                  <a:srgbClr val="000000"/>
                </a:solidFill>
                <a:latin typeface="Helvetica Light" pitchFamily="2" charset="0"/>
                <a:ea typeface="MS PGothic" panose="020B0600070205080204" pitchFamily="34" charset="-128"/>
                <a:sym typeface="Helvetica Light" pitchFamily="2" charset="0"/>
              </a:defRPr>
            </a:lvl8pPr>
            <a:lvl9pPr marL="2743200" indent="914400" defTabSz="1827213" eaLnBrk="0" fontAlgn="base" hangingPunct="0">
              <a:spcBef>
                <a:spcPct val="0"/>
              </a:spcBef>
              <a:spcAft>
                <a:spcPct val="0"/>
              </a:spcAft>
              <a:defRPr sz="5000">
                <a:solidFill>
                  <a:srgbClr val="000000"/>
                </a:solidFill>
                <a:latin typeface="Helvetica Light" pitchFamily="2" charset="0"/>
                <a:ea typeface="MS PGothic" panose="020B0600070205080204" pitchFamily="34" charset="-128"/>
                <a:sym typeface="Helvetica Light" pitchFamily="2" charset="0"/>
              </a:defRPr>
            </a:lvl9pPr>
          </a:lstStyle>
          <a:p>
            <a:pPr algn="ctr" eaLnBrk="1">
              <a:lnSpc>
                <a:spcPct val="150000"/>
              </a:lnSpc>
            </a:pPr>
            <a:r>
              <a:rPr lang="de-DE" altLang="de-DE" sz="1400" b="1" noProof="1">
                <a:solidFill>
                  <a:srgbClr val="7F7F7F"/>
                </a:solidFill>
                <a:latin typeface="+mj-lt"/>
                <a:sym typeface="Lato" charset="0"/>
              </a:rPr>
              <a:t>Erfolgsrechnung</a:t>
            </a:r>
            <a:endParaRPr lang="de-DE" altLang="de-DE" sz="1400" b="1" noProof="1">
              <a:latin typeface="+mj-lt"/>
            </a:endParaRPr>
          </a:p>
        </p:txBody>
      </p:sp>
      <p:sp>
        <p:nvSpPr>
          <p:cNvPr id="40" name="Textfeld 39">
            <a:extLst>
              <a:ext uri="{FF2B5EF4-FFF2-40B4-BE49-F238E27FC236}">
                <a16:creationId xmlns:a16="http://schemas.microsoft.com/office/drawing/2014/main" id="{602E8E79-34A3-414F-B0A1-31B62E8A92FD}"/>
              </a:ext>
            </a:extLst>
          </p:cNvPr>
          <p:cNvSpPr txBox="1"/>
          <p:nvPr/>
        </p:nvSpPr>
        <p:spPr bwMode="auto">
          <a:xfrm>
            <a:off x="6244960" y="1974870"/>
            <a:ext cx="1216375" cy="171960"/>
          </a:xfrm>
          <a:prstGeom prst="rect">
            <a:avLst/>
          </a:prstGeom>
          <a:noFill/>
          <a:ln>
            <a:noFill/>
          </a:ln>
        </p:spPr>
        <p:txBody>
          <a:bodyPr vert="horz" wrap="none" lIns="0" tIns="0" rIns="0" bIns="0" numCol="1" rtlCol="0" anchor="t" anchorCtr="0" compatLnSpc="1">
            <a:prstTxWarp prst="textNoShape">
              <a:avLst/>
            </a:prstTxWarp>
            <a:noAutofit/>
          </a:bodyPr>
          <a:lstStyle/>
          <a:p>
            <a:pPr algn="l">
              <a:spcAft>
                <a:spcPts val="800"/>
              </a:spcAft>
            </a:pPr>
            <a:r>
              <a:rPr lang="de-DE" sz="1200" noProof="1">
                <a:solidFill>
                  <a:schemeClr val="bg1">
                    <a:lumMod val="50000"/>
                  </a:schemeClr>
                </a:solidFill>
              </a:rPr>
              <a:t>WIR ausgeben</a:t>
            </a:r>
          </a:p>
        </p:txBody>
      </p:sp>
      <p:sp>
        <p:nvSpPr>
          <p:cNvPr id="52" name="Textfeld 51">
            <a:extLst>
              <a:ext uri="{FF2B5EF4-FFF2-40B4-BE49-F238E27FC236}">
                <a16:creationId xmlns:a16="http://schemas.microsoft.com/office/drawing/2014/main" id="{F2786064-EAA2-47AB-A899-39348B0A1BFD}"/>
              </a:ext>
            </a:extLst>
          </p:cNvPr>
          <p:cNvSpPr txBox="1"/>
          <p:nvPr/>
        </p:nvSpPr>
        <p:spPr bwMode="auto">
          <a:xfrm>
            <a:off x="9130224" y="1988840"/>
            <a:ext cx="1216375" cy="171960"/>
          </a:xfrm>
          <a:prstGeom prst="rect">
            <a:avLst/>
          </a:prstGeom>
          <a:noFill/>
          <a:ln>
            <a:noFill/>
          </a:ln>
        </p:spPr>
        <p:txBody>
          <a:bodyPr vert="horz" wrap="none" lIns="0" tIns="0" rIns="0" bIns="0" numCol="1" rtlCol="0" anchor="t" anchorCtr="0" compatLnSpc="1">
            <a:prstTxWarp prst="textNoShape">
              <a:avLst/>
            </a:prstTxWarp>
            <a:noAutofit/>
          </a:bodyPr>
          <a:lstStyle/>
          <a:p>
            <a:pPr algn="l">
              <a:spcAft>
                <a:spcPts val="800"/>
              </a:spcAft>
            </a:pPr>
            <a:r>
              <a:rPr lang="de-DE" sz="1200" noProof="1">
                <a:solidFill>
                  <a:srgbClr val="28828B"/>
                </a:solidFill>
              </a:rPr>
              <a:t>WIR einnehmen</a:t>
            </a:r>
          </a:p>
        </p:txBody>
      </p:sp>
      <p:grpSp>
        <p:nvGrpSpPr>
          <p:cNvPr id="57" name="Google Shape;332;p14">
            <a:extLst>
              <a:ext uri="{FF2B5EF4-FFF2-40B4-BE49-F238E27FC236}">
                <a16:creationId xmlns:a16="http://schemas.microsoft.com/office/drawing/2014/main" id="{3EF24CBC-4A5E-4588-A261-4ACFE3FB4376}"/>
              </a:ext>
            </a:extLst>
          </p:cNvPr>
          <p:cNvGrpSpPr/>
          <p:nvPr/>
        </p:nvGrpSpPr>
        <p:grpSpPr>
          <a:xfrm>
            <a:off x="6312025" y="2276873"/>
            <a:ext cx="410025" cy="416366"/>
            <a:chOff x="5276661" y="5665807"/>
            <a:chExt cx="307947" cy="312709"/>
          </a:xfrm>
          <a:solidFill>
            <a:schemeClr val="bg1">
              <a:lumMod val="50000"/>
            </a:schemeClr>
          </a:solidFill>
        </p:grpSpPr>
        <p:sp>
          <p:nvSpPr>
            <p:cNvPr id="58" name="Google Shape;333;p14">
              <a:extLst>
                <a:ext uri="{FF2B5EF4-FFF2-40B4-BE49-F238E27FC236}">
                  <a16:creationId xmlns:a16="http://schemas.microsoft.com/office/drawing/2014/main" id="{417A6078-792B-44A0-9ECF-2EF42F7D713A}"/>
                </a:ext>
              </a:extLst>
            </p:cNvPr>
            <p:cNvSpPr/>
            <p:nvPr/>
          </p:nvSpPr>
          <p:spPr>
            <a:xfrm>
              <a:off x="5276661" y="5665807"/>
              <a:ext cx="269851" cy="269851"/>
            </a:xfrm>
            <a:custGeom>
              <a:avLst/>
              <a:gdLst/>
              <a:ahLst/>
              <a:cxnLst/>
              <a:rect l="l" t="t" r="r" b="b"/>
              <a:pathLst>
                <a:path w="269850" h="269850" extrusionOk="0">
                  <a:moveTo>
                    <a:pt x="132280" y="257152"/>
                  </a:moveTo>
                  <a:lnTo>
                    <a:pt x="121168" y="257152"/>
                  </a:lnTo>
                  <a:lnTo>
                    <a:pt x="121168" y="239162"/>
                  </a:lnTo>
                  <a:cubicBezTo>
                    <a:pt x="121168" y="238104"/>
                    <a:pt x="120639" y="237045"/>
                    <a:pt x="120110" y="235987"/>
                  </a:cubicBezTo>
                  <a:cubicBezTo>
                    <a:pt x="120110" y="232812"/>
                    <a:pt x="117993" y="230167"/>
                    <a:pt x="114819" y="229108"/>
                  </a:cubicBezTo>
                  <a:cubicBezTo>
                    <a:pt x="102120" y="226463"/>
                    <a:pt x="89950" y="221700"/>
                    <a:pt x="79368" y="214293"/>
                  </a:cubicBezTo>
                  <a:cubicBezTo>
                    <a:pt x="76722" y="212706"/>
                    <a:pt x="73547" y="212706"/>
                    <a:pt x="70902" y="214822"/>
                  </a:cubicBezTo>
                  <a:lnTo>
                    <a:pt x="56086" y="229637"/>
                  </a:lnTo>
                  <a:lnTo>
                    <a:pt x="38097" y="211648"/>
                  </a:lnTo>
                  <a:lnTo>
                    <a:pt x="52912" y="196832"/>
                  </a:lnTo>
                  <a:cubicBezTo>
                    <a:pt x="55028" y="194715"/>
                    <a:pt x="55557" y="191012"/>
                    <a:pt x="53441" y="188366"/>
                  </a:cubicBezTo>
                  <a:cubicBezTo>
                    <a:pt x="46033" y="177255"/>
                    <a:pt x="40742" y="165085"/>
                    <a:pt x="38626" y="152386"/>
                  </a:cubicBezTo>
                  <a:cubicBezTo>
                    <a:pt x="38097" y="149211"/>
                    <a:pt x="35451" y="147095"/>
                    <a:pt x="32276" y="147095"/>
                  </a:cubicBezTo>
                  <a:lnTo>
                    <a:pt x="11111" y="147095"/>
                  </a:lnTo>
                  <a:lnTo>
                    <a:pt x="11111" y="121168"/>
                  </a:lnTo>
                  <a:lnTo>
                    <a:pt x="32276" y="121168"/>
                  </a:lnTo>
                  <a:cubicBezTo>
                    <a:pt x="35451" y="121168"/>
                    <a:pt x="38097" y="119052"/>
                    <a:pt x="38626" y="115877"/>
                  </a:cubicBezTo>
                  <a:cubicBezTo>
                    <a:pt x="41271" y="102649"/>
                    <a:pt x="46033" y="90479"/>
                    <a:pt x="53441" y="79897"/>
                  </a:cubicBezTo>
                  <a:cubicBezTo>
                    <a:pt x="55028" y="77251"/>
                    <a:pt x="55028" y="74077"/>
                    <a:pt x="52912" y="71431"/>
                  </a:cubicBezTo>
                  <a:lnTo>
                    <a:pt x="38097" y="56615"/>
                  </a:lnTo>
                  <a:lnTo>
                    <a:pt x="56086" y="38625"/>
                  </a:lnTo>
                  <a:lnTo>
                    <a:pt x="70902" y="53441"/>
                  </a:lnTo>
                  <a:cubicBezTo>
                    <a:pt x="73018" y="55557"/>
                    <a:pt x="76722" y="56086"/>
                    <a:pt x="79368" y="53970"/>
                  </a:cubicBezTo>
                  <a:cubicBezTo>
                    <a:pt x="90479" y="46562"/>
                    <a:pt x="102649" y="41271"/>
                    <a:pt x="115877" y="39154"/>
                  </a:cubicBezTo>
                  <a:cubicBezTo>
                    <a:pt x="119052" y="38625"/>
                    <a:pt x="121168" y="35980"/>
                    <a:pt x="121168" y="32805"/>
                  </a:cubicBezTo>
                  <a:lnTo>
                    <a:pt x="121168" y="11640"/>
                  </a:lnTo>
                  <a:lnTo>
                    <a:pt x="147095" y="11640"/>
                  </a:lnTo>
                  <a:lnTo>
                    <a:pt x="147095" y="32805"/>
                  </a:lnTo>
                  <a:cubicBezTo>
                    <a:pt x="147095" y="35980"/>
                    <a:pt x="149212" y="38625"/>
                    <a:pt x="152386" y="39154"/>
                  </a:cubicBezTo>
                  <a:cubicBezTo>
                    <a:pt x="165614" y="41800"/>
                    <a:pt x="177784" y="46562"/>
                    <a:pt x="188896" y="53970"/>
                  </a:cubicBezTo>
                  <a:cubicBezTo>
                    <a:pt x="191541" y="55557"/>
                    <a:pt x="194716" y="55557"/>
                    <a:pt x="197361" y="53441"/>
                  </a:cubicBezTo>
                  <a:lnTo>
                    <a:pt x="212177" y="38625"/>
                  </a:lnTo>
                  <a:lnTo>
                    <a:pt x="230166" y="56615"/>
                  </a:lnTo>
                  <a:lnTo>
                    <a:pt x="215352" y="71431"/>
                  </a:lnTo>
                  <a:cubicBezTo>
                    <a:pt x="213235" y="73547"/>
                    <a:pt x="212706" y="77251"/>
                    <a:pt x="214823" y="79897"/>
                  </a:cubicBezTo>
                  <a:cubicBezTo>
                    <a:pt x="222230" y="90479"/>
                    <a:pt x="226992" y="102649"/>
                    <a:pt x="229637" y="115348"/>
                  </a:cubicBezTo>
                  <a:cubicBezTo>
                    <a:pt x="230166" y="118522"/>
                    <a:pt x="233342" y="120639"/>
                    <a:pt x="236516" y="120639"/>
                  </a:cubicBezTo>
                  <a:cubicBezTo>
                    <a:pt x="237574" y="121168"/>
                    <a:pt x="238633" y="121697"/>
                    <a:pt x="239691" y="121697"/>
                  </a:cubicBezTo>
                  <a:lnTo>
                    <a:pt x="257681" y="121697"/>
                  </a:lnTo>
                  <a:lnTo>
                    <a:pt x="257681" y="132809"/>
                  </a:lnTo>
                  <a:cubicBezTo>
                    <a:pt x="257681" y="136512"/>
                    <a:pt x="260327" y="139158"/>
                    <a:pt x="264030" y="139158"/>
                  </a:cubicBezTo>
                  <a:cubicBezTo>
                    <a:pt x="267734" y="139158"/>
                    <a:pt x="270380" y="136512"/>
                    <a:pt x="270380" y="132809"/>
                  </a:cubicBezTo>
                  <a:lnTo>
                    <a:pt x="270380" y="115348"/>
                  </a:lnTo>
                  <a:cubicBezTo>
                    <a:pt x="270380" y="111644"/>
                    <a:pt x="267734" y="108998"/>
                    <a:pt x="264030" y="108998"/>
                  </a:cubicBezTo>
                  <a:lnTo>
                    <a:pt x="241278" y="108998"/>
                  </a:lnTo>
                  <a:cubicBezTo>
                    <a:pt x="238633" y="97887"/>
                    <a:pt x="234400" y="87305"/>
                    <a:pt x="228579" y="77780"/>
                  </a:cubicBezTo>
                  <a:lnTo>
                    <a:pt x="244453" y="61907"/>
                  </a:lnTo>
                  <a:cubicBezTo>
                    <a:pt x="247099" y="59261"/>
                    <a:pt x="247099" y="55028"/>
                    <a:pt x="244453" y="52912"/>
                  </a:cubicBezTo>
                  <a:lnTo>
                    <a:pt x="216938" y="25397"/>
                  </a:lnTo>
                  <a:cubicBezTo>
                    <a:pt x="214293" y="22752"/>
                    <a:pt x="210060" y="22752"/>
                    <a:pt x="207944" y="25397"/>
                  </a:cubicBezTo>
                  <a:lnTo>
                    <a:pt x="192070" y="41271"/>
                  </a:lnTo>
                  <a:cubicBezTo>
                    <a:pt x="182546" y="35451"/>
                    <a:pt x="171963" y="31218"/>
                    <a:pt x="160852" y="28572"/>
                  </a:cubicBezTo>
                  <a:lnTo>
                    <a:pt x="160852" y="6349"/>
                  </a:lnTo>
                  <a:cubicBezTo>
                    <a:pt x="160852" y="2646"/>
                    <a:pt x="158206" y="0"/>
                    <a:pt x="154503" y="0"/>
                  </a:cubicBezTo>
                  <a:lnTo>
                    <a:pt x="115877" y="0"/>
                  </a:lnTo>
                  <a:cubicBezTo>
                    <a:pt x="112173" y="0"/>
                    <a:pt x="109528" y="2646"/>
                    <a:pt x="109528" y="6349"/>
                  </a:cubicBezTo>
                  <a:lnTo>
                    <a:pt x="109528" y="28572"/>
                  </a:lnTo>
                  <a:cubicBezTo>
                    <a:pt x="98416" y="31218"/>
                    <a:pt x="87834" y="35451"/>
                    <a:pt x="78310" y="41271"/>
                  </a:cubicBezTo>
                  <a:lnTo>
                    <a:pt x="62436" y="25397"/>
                  </a:lnTo>
                  <a:cubicBezTo>
                    <a:pt x="61378" y="24339"/>
                    <a:pt x="59790" y="23281"/>
                    <a:pt x="57674" y="23281"/>
                  </a:cubicBezTo>
                  <a:cubicBezTo>
                    <a:pt x="56086" y="23281"/>
                    <a:pt x="54499" y="23810"/>
                    <a:pt x="52912" y="25397"/>
                  </a:cubicBezTo>
                  <a:lnTo>
                    <a:pt x="25398" y="52912"/>
                  </a:lnTo>
                  <a:cubicBezTo>
                    <a:pt x="24339" y="53970"/>
                    <a:pt x="23281" y="55557"/>
                    <a:pt x="23281" y="57673"/>
                  </a:cubicBezTo>
                  <a:cubicBezTo>
                    <a:pt x="23281" y="59790"/>
                    <a:pt x="23810" y="60849"/>
                    <a:pt x="25398" y="62436"/>
                  </a:cubicBezTo>
                  <a:lnTo>
                    <a:pt x="41271" y="78309"/>
                  </a:lnTo>
                  <a:cubicBezTo>
                    <a:pt x="35451" y="87834"/>
                    <a:pt x="31218" y="98416"/>
                    <a:pt x="28572" y="109527"/>
                  </a:cubicBezTo>
                  <a:lnTo>
                    <a:pt x="6349" y="109527"/>
                  </a:lnTo>
                  <a:cubicBezTo>
                    <a:pt x="2646" y="109527"/>
                    <a:pt x="0" y="112173"/>
                    <a:pt x="0" y="115877"/>
                  </a:cubicBezTo>
                  <a:lnTo>
                    <a:pt x="0" y="154503"/>
                  </a:lnTo>
                  <a:cubicBezTo>
                    <a:pt x="0" y="158206"/>
                    <a:pt x="2646" y="160852"/>
                    <a:pt x="6349" y="160852"/>
                  </a:cubicBezTo>
                  <a:lnTo>
                    <a:pt x="28572" y="160852"/>
                  </a:lnTo>
                  <a:cubicBezTo>
                    <a:pt x="31218" y="171964"/>
                    <a:pt x="35451" y="182546"/>
                    <a:pt x="41271" y="192070"/>
                  </a:cubicBezTo>
                  <a:lnTo>
                    <a:pt x="25398" y="207943"/>
                  </a:lnTo>
                  <a:cubicBezTo>
                    <a:pt x="22752" y="210589"/>
                    <a:pt x="22752" y="214822"/>
                    <a:pt x="25398" y="216939"/>
                  </a:cubicBezTo>
                  <a:lnTo>
                    <a:pt x="52912" y="244453"/>
                  </a:lnTo>
                  <a:cubicBezTo>
                    <a:pt x="53970" y="245511"/>
                    <a:pt x="56086" y="246569"/>
                    <a:pt x="57674" y="246569"/>
                  </a:cubicBezTo>
                  <a:cubicBezTo>
                    <a:pt x="59261" y="246569"/>
                    <a:pt x="60849" y="246040"/>
                    <a:pt x="62436" y="244453"/>
                  </a:cubicBezTo>
                  <a:lnTo>
                    <a:pt x="78310" y="228579"/>
                  </a:lnTo>
                  <a:cubicBezTo>
                    <a:pt x="87834" y="234399"/>
                    <a:pt x="98416" y="238633"/>
                    <a:pt x="109528" y="241278"/>
                  </a:cubicBezTo>
                  <a:lnTo>
                    <a:pt x="109528" y="264030"/>
                  </a:lnTo>
                  <a:cubicBezTo>
                    <a:pt x="109528" y="267734"/>
                    <a:pt x="112173" y="270380"/>
                    <a:pt x="115877" y="270380"/>
                  </a:cubicBezTo>
                  <a:lnTo>
                    <a:pt x="133338" y="270380"/>
                  </a:lnTo>
                  <a:cubicBezTo>
                    <a:pt x="137042" y="270380"/>
                    <a:pt x="139687" y="267734"/>
                    <a:pt x="139687" y="264030"/>
                  </a:cubicBezTo>
                  <a:cubicBezTo>
                    <a:pt x="139687" y="260326"/>
                    <a:pt x="135984" y="257152"/>
                    <a:pt x="132280" y="257152"/>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de-DE" sz="800" noProof="1">
                <a:solidFill>
                  <a:schemeClr val="dk1"/>
                </a:solidFill>
                <a:latin typeface="Calibri"/>
                <a:ea typeface="Calibri"/>
                <a:cs typeface="Calibri"/>
                <a:sym typeface="Calibri"/>
              </a:endParaRPr>
            </a:p>
          </p:txBody>
        </p:sp>
        <p:sp>
          <p:nvSpPr>
            <p:cNvPr id="59" name="Google Shape;334;p14">
              <a:extLst>
                <a:ext uri="{FF2B5EF4-FFF2-40B4-BE49-F238E27FC236}">
                  <a16:creationId xmlns:a16="http://schemas.microsoft.com/office/drawing/2014/main" id="{82A99879-86E4-44D6-876E-965824AB4DA8}"/>
                </a:ext>
              </a:extLst>
            </p:cNvPr>
            <p:cNvSpPr/>
            <p:nvPr/>
          </p:nvSpPr>
          <p:spPr>
            <a:xfrm>
              <a:off x="5339626" y="5729830"/>
              <a:ext cx="137571" cy="137571"/>
            </a:xfrm>
            <a:custGeom>
              <a:avLst/>
              <a:gdLst/>
              <a:ahLst/>
              <a:cxnLst/>
              <a:rect l="l" t="t" r="r" b="b"/>
              <a:pathLst>
                <a:path w="137570" h="137570" extrusionOk="0">
                  <a:moveTo>
                    <a:pt x="70902" y="12699"/>
                  </a:moveTo>
                  <a:cubicBezTo>
                    <a:pt x="96829" y="12699"/>
                    <a:pt x="119581" y="30160"/>
                    <a:pt x="126460" y="55557"/>
                  </a:cubicBezTo>
                  <a:cubicBezTo>
                    <a:pt x="127518" y="59261"/>
                    <a:pt x="130693" y="60849"/>
                    <a:pt x="134396" y="60320"/>
                  </a:cubicBezTo>
                  <a:cubicBezTo>
                    <a:pt x="137571" y="59261"/>
                    <a:pt x="139688" y="55557"/>
                    <a:pt x="139159" y="52383"/>
                  </a:cubicBezTo>
                  <a:cubicBezTo>
                    <a:pt x="130693" y="21694"/>
                    <a:pt x="102649" y="0"/>
                    <a:pt x="70902" y="0"/>
                  </a:cubicBezTo>
                  <a:cubicBezTo>
                    <a:pt x="31747" y="0"/>
                    <a:pt x="0" y="31747"/>
                    <a:pt x="0" y="70902"/>
                  </a:cubicBezTo>
                  <a:cubicBezTo>
                    <a:pt x="0" y="102649"/>
                    <a:pt x="21694" y="130692"/>
                    <a:pt x="52383" y="139158"/>
                  </a:cubicBezTo>
                  <a:cubicBezTo>
                    <a:pt x="52912" y="139158"/>
                    <a:pt x="53441" y="139158"/>
                    <a:pt x="53970" y="139158"/>
                  </a:cubicBezTo>
                  <a:cubicBezTo>
                    <a:pt x="56616" y="139158"/>
                    <a:pt x="59261" y="137042"/>
                    <a:pt x="60320" y="134396"/>
                  </a:cubicBezTo>
                  <a:cubicBezTo>
                    <a:pt x="61378" y="130692"/>
                    <a:pt x="59261" y="127518"/>
                    <a:pt x="55557" y="126460"/>
                  </a:cubicBezTo>
                  <a:cubicBezTo>
                    <a:pt x="30160" y="119581"/>
                    <a:pt x="12699" y="96828"/>
                    <a:pt x="12699" y="70902"/>
                  </a:cubicBezTo>
                  <a:cubicBezTo>
                    <a:pt x="13228" y="38625"/>
                    <a:pt x="39155" y="12699"/>
                    <a:pt x="70902" y="12699"/>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de-DE" sz="800" noProof="1">
                <a:solidFill>
                  <a:schemeClr val="dk1"/>
                </a:solidFill>
                <a:latin typeface="Calibri"/>
                <a:ea typeface="Calibri"/>
                <a:cs typeface="Calibri"/>
                <a:sym typeface="Calibri"/>
              </a:endParaRPr>
            </a:p>
          </p:txBody>
        </p:sp>
        <p:sp>
          <p:nvSpPr>
            <p:cNvPr id="60" name="Google Shape;335;p14">
              <a:extLst>
                <a:ext uri="{FF2B5EF4-FFF2-40B4-BE49-F238E27FC236}">
                  <a16:creationId xmlns:a16="http://schemas.microsoft.com/office/drawing/2014/main" id="{689C5C33-C39D-42A3-B634-8F3A19DC2CB2}"/>
                </a:ext>
              </a:extLst>
            </p:cNvPr>
            <p:cNvSpPr/>
            <p:nvPr/>
          </p:nvSpPr>
          <p:spPr>
            <a:xfrm>
              <a:off x="5446508" y="5836183"/>
              <a:ext cx="95241" cy="95241"/>
            </a:xfrm>
            <a:custGeom>
              <a:avLst/>
              <a:gdLst/>
              <a:ahLst/>
              <a:cxnLst/>
              <a:rect l="l" t="t" r="r" b="b"/>
              <a:pathLst>
                <a:path w="95241" h="95241" extrusionOk="0">
                  <a:moveTo>
                    <a:pt x="49737" y="0"/>
                  </a:moveTo>
                  <a:cubicBezTo>
                    <a:pt x="22223" y="0"/>
                    <a:pt x="0" y="22223"/>
                    <a:pt x="0" y="49737"/>
                  </a:cubicBezTo>
                  <a:cubicBezTo>
                    <a:pt x="0" y="77251"/>
                    <a:pt x="22223" y="99475"/>
                    <a:pt x="49737" y="99475"/>
                  </a:cubicBezTo>
                  <a:cubicBezTo>
                    <a:pt x="77251" y="99475"/>
                    <a:pt x="99474" y="77251"/>
                    <a:pt x="99474" y="49737"/>
                  </a:cubicBezTo>
                  <a:cubicBezTo>
                    <a:pt x="99474" y="22223"/>
                    <a:pt x="77251" y="0"/>
                    <a:pt x="49737" y="0"/>
                  </a:cubicBezTo>
                  <a:close/>
                  <a:moveTo>
                    <a:pt x="49737" y="86776"/>
                  </a:moveTo>
                  <a:cubicBezTo>
                    <a:pt x="29631" y="86776"/>
                    <a:pt x="12698" y="70373"/>
                    <a:pt x="12698" y="49737"/>
                  </a:cubicBezTo>
                  <a:cubicBezTo>
                    <a:pt x="12698" y="29631"/>
                    <a:pt x="29102" y="12699"/>
                    <a:pt x="49737" y="12699"/>
                  </a:cubicBezTo>
                  <a:cubicBezTo>
                    <a:pt x="70372" y="12699"/>
                    <a:pt x="86775" y="29102"/>
                    <a:pt x="86775" y="49737"/>
                  </a:cubicBezTo>
                  <a:cubicBezTo>
                    <a:pt x="86775" y="70373"/>
                    <a:pt x="70372" y="86776"/>
                    <a:pt x="49737" y="86776"/>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de-DE" sz="800" noProof="1">
                <a:solidFill>
                  <a:schemeClr val="dk1"/>
                </a:solidFill>
                <a:latin typeface="Calibri"/>
                <a:ea typeface="Calibri"/>
                <a:cs typeface="Calibri"/>
                <a:sym typeface="Calibri"/>
              </a:endParaRPr>
            </a:p>
          </p:txBody>
        </p:sp>
        <p:sp>
          <p:nvSpPr>
            <p:cNvPr id="61" name="Google Shape;336;p14">
              <a:extLst>
                <a:ext uri="{FF2B5EF4-FFF2-40B4-BE49-F238E27FC236}">
                  <a16:creationId xmlns:a16="http://schemas.microsoft.com/office/drawing/2014/main" id="{54EB85F6-6C4F-43CB-81E3-29E5309B82BA}"/>
                </a:ext>
              </a:extLst>
            </p:cNvPr>
            <p:cNvSpPr/>
            <p:nvPr/>
          </p:nvSpPr>
          <p:spPr>
            <a:xfrm>
              <a:off x="5404708" y="5793324"/>
              <a:ext cx="179900" cy="185192"/>
            </a:xfrm>
            <a:custGeom>
              <a:avLst/>
              <a:gdLst/>
              <a:ahLst/>
              <a:cxnLst/>
              <a:rect l="l" t="t" r="r" b="b"/>
              <a:pathLst>
                <a:path w="179900" h="185191" extrusionOk="0">
                  <a:moveTo>
                    <a:pt x="178313" y="73548"/>
                  </a:moveTo>
                  <a:lnTo>
                    <a:pt x="165085" y="73548"/>
                  </a:lnTo>
                  <a:cubicBezTo>
                    <a:pt x="163498" y="67198"/>
                    <a:pt x="160852" y="60849"/>
                    <a:pt x="157677" y="55029"/>
                  </a:cubicBezTo>
                  <a:lnTo>
                    <a:pt x="167201" y="45504"/>
                  </a:lnTo>
                  <a:cubicBezTo>
                    <a:pt x="169847" y="42859"/>
                    <a:pt x="169847" y="38625"/>
                    <a:pt x="167201" y="36509"/>
                  </a:cubicBezTo>
                  <a:lnTo>
                    <a:pt x="148682" y="17990"/>
                  </a:lnTo>
                  <a:cubicBezTo>
                    <a:pt x="146037" y="15345"/>
                    <a:pt x="141804" y="15345"/>
                    <a:pt x="139688" y="17990"/>
                  </a:cubicBezTo>
                  <a:lnTo>
                    <a:pt x="130163" y="27514"/>
                  </a:lnTo>
                  <a:cubicBezTo>
                    <a:pt x="124343" y="24339"/>
                    <a:pt x="117993" y="21694"/>
                    <a:pt x="111644" y="19577"/>
                  </a:cubicBezTo>
                  <a:lnTo>
                    <a:pt x="111644" y="6349"/>
                  </a:lnTo>
                  <a:cubicBezTo>
                    <a:pt x="111644" y="2646"/>
                    <a:pt x="108998" y="0"/>
                    <a:pt x="105295" y="0"/>
                  </a:cubicBezTo>
                  <a:lnTo>
                    <a:pt x="79368" y="0"/>
                  </a:lnTo>
                  <a:cubicBezTo>
                    <a:pt x="75664" y="0"/>
                    <a:pt x="73018" y="2646"/>
                    <a:pt x="73018" y="6349"/>
                  </a:cubicBezTo>
                  <a:lnTo>
                    <a:pt x="73018" y="19577"/>
                  </a:lnTo>
                  <a:cubicBezTo>
                    <a:pt x="66669" y="21165"/>
                    <a:pt x="60320" y="23810"/>
                    <a:pt x="54499" y="27514"/>
                  </a:cubicBezTo>
                  <a:lnTo>
                    <a:pt x="44975" y="17990"/>
                  </a:lnTo>
                  <a:cubicBezTo>
                    <a:pt x="42330" y="15345"/>
                    <a:pt x="38096" y="15345"/>
                    <a:pt x="35980" y="17990"/>
                  </a:cubicBezTo>
                  <a:lnTo>
                    <a:pt x="17461" y="36509"/>
                  </a:lnTo>
                  <a:cubicBezTo>
                    <a:pt x="14815" y="39155"/>
                    <a:pt x="14815" y="43388"/>
                    <a:pt x="17461" y="45504"/>
                  </a:cubicBezTo>
                  <a:lnTo>
                    <a:pt x="26985" y="55029"/>
                  </a:lnTo>
                  <a:cubicBezTo>
                    <a:pt x="23810" y="60849"/>
                    <a:pt x="21165" y="67198"/>
                    <a:pt x="19577" y="73548"/>
                  </a:cubicBezTo>
                  <a:lnTo>
                    <a:pt x="6349" y="73548"/>
                  </a:lnTo>
                  <a:cubicBezTo>
                    <a:pt x="2646" y="73548"/>
                    <a:pt x="0" y="76193"/>
                    <a:pt x="0" y="79897"/>
                  </a:cubicBezTo>
                  <a:lnTo>
                    <a:pt x="0" y="105824"/>
                  </a:lnTo>
                  <a:cubicBezTo>
                    <a:pt x="0" y="109527"/>
                    <a:pt x="2646" y="112173"/>
                    <a:pt x="6349" y="112173"/>
                  </a:cubicBezTo>
                  <a:lnTo>
                    <a:pt x="19577" y="112173"/>
                  </a:lnTo>
                  <a:cubicBezTo>
                    <a:pt x="21165" y="118523"/>
                    <a:pt x="23810" y="124872"/>
                    <a:pt x="26985" y="130692"/>
                  </a:cubicBezTo>
                  <a:lnTo>
                    <a:pt x="17461" y="140217"/>
                  </a:lnTo>
                  <a:cubicBezTo>
                    <a:pt x="16403" y="141275"/>
                    <a:pt x="15345" y="142862"/>
                    <a:pt x="15345" y="144979"/>
                  </a:cubicBezTo>
                  <a:cubicBezTo>
                    <a:pt x="15345" y="146566"/>
                    <a:pt x="15874" y="148153"/>
                    <a:pt x="17461" y="149740"/>
                  </a:cubicBezTo>
                  <a:lnTo>
                    <a:pt x="35980" y="168259"/>
                  </a:lnTo>
                  <a:cubicBezTo>
                    <a:pt x="38625" y="170905"/>
                    <a:pt x="42859" y="170905"/>
                    <a:pt x="44975" y="168259"/>
                  </a:cubicBezTo>
                  <a:lnTo>
                    <a:pt x="54499" y="158736"/>
                  </a:lnTo>
                  <a:cubicBezTo>
                    <a:pt x="60320" y="161910"/>
                    <a:pt x="66669" y="164556"/>
                    <a:pt x="73018" y="166144"/>
                  </a:cubicBezTo>
                  <a:lnTo>
                    <a:pt x="73018" y="179371"/>
                  </a:lnTo>
                  <a:cubicBezTo>
                    <a:pt x="73018" y="183075"/>
                    <a:pt x="75664" y="185721"/>
                    <a:pt x="79368" y="185721"/>
                  </a:cubicBezTo>
                  <a:lnTo>
                    <a:pt x="105295" y="185721"/>
                  </a:lnTo>
                  <a:cubicBezTo>
                    <a:pt x="108998" y="185721"/>
                    <a:pt x="111644" y="183075"/>
                    <a:pt x="111644" y="179371"/>
                  </a:cubicBezTo>
                  <a:lnTo>
                    <a:pt x="111644" y="166144"/>
                  </a:lnTo>
                  <a:cubicBezTo>
                    <a:pt x="117993" y="164556"/>
                    <a:pt x="124343" y="161910"/>
                    <a:pt x="130163" y="158736"/>
                  </a:cubicBezTo>
                  <a:lnTo>
                    <a:pt x="139688" y="168259"/>
                  </a:lnTo>
                  <a:cubicBezTo>
                    <a:pt x="142333" y="170905"/>
                    <a:pt x="146566" y="170905"/>
                    <a:pt x="148682" y="168259"/>
                  </a:cubicBezTo>
                  <a:lnTo>
                    <a:pt x="167201" y="149740"/>
                  </a:lnTo>
                  <a:cubicBezTo>
                    <a:pt x="168259" y="148682"/>
                    <a:pt x="169318" y="147095"/>
                    <a:pt x="169318" y="144979"/>
                  </a:cubicBezTo>
                  <a:cubicBezTo>
                    <a:pt x="169318" y="143391"/>
                    <a:pt x="168789" y="141804"/>
                    <a:pt x="167201" y="140217"/>
                  </a:cubicBezTo>
                  <a:lnTo>
                    <a:pt x="157677" y="130692"/>
                  </a:lnTo>
                  <a:cubicBezTo>
                    <a:pt x="160852" y="124872"/>
                    <a:pt x="163498" y="118523"/>
                    <a:pt x="165085" y="112173"/>
                  </a:cubicBezTo>
                  <a:lnTo>
                    <a:pt x="178313" y="112173"/>
                  </a:lnTo>
                  <a:cubicBezTo>
                    <a:pt x="182017" y="112173"/>
                    <a:pt x="184663" y="109527"/>
                    <a:pt x="184663" y="105824"/>
                  </a:cubicBezTo>
                  <a:lnTo>
                    <a:pt x="184663" y="79897"/>
                  </a:lnTo>
                  <a:cubicBezTo>
                    <a:pt x="184663" y="76193"/>
                    <a:pt x="182017" y="73548"/>
                    <a:pt x="178313" y="73548"/>
                  </a:cubicBezTo>
                  <a:close/>
                  <a:moveTo>
                    <a:pt x="171964" y="99474"/>
                  </a:moveTo>
                  <a:lnTo>
                    <a:pt x="159794" y="99474"/>
                  </a:lnTo>
                  <a:cubicBezTo>
                    <a:pt x="156619" y="99474"/>
                    <a:pt x="153974" y="101591"/>
                    <a:pt x="153445" y="104765"/>
                  </a:cubicBezTo>
                  <a:cubicBezTo>
                    <a:pt x="151857" y="113232"/>
                    <a:pt x="148682" y="121168"/>
                    <a:pt x="143920" y="128047"/>
                  </a:cubicBezTo>
                  <a:cubicBezTo>
                    <a:pt x="142333" y="130692"/>
                    <a:pt x="142333" y="133867"/>
                    <a:pt x="144449" y="136512"/>
                  </a:cubicBezTo>
                  <a:lnTo>
                    <a:pt x="152916" y="144979"/>
                  </a:lnTo>
                  <a:lnTo>
                    <a:pt x="143920" y="153974"/>
                  </a:lnTo>
                  <a:lnTo>
                    <a:pt x="135454" y="145508"/>
                  </a:lnTo>
                  <a:cubicBezTo>
                    <a:pt x="133338" y="143391"/>
                    <a:pt x="129634" y="142862"/>
                    <a:pt x="126989" y="144979"/>
                  </a:cubicBezTo>
                  <a:cubicBezTo>
                    <a:pt x="120110" y="149740"/>
                    <a:pt x="112173" y="152916"/>
                    <a:pt x="103707" y="154503"/>
                  </a:cubicBezTo>
                  <a:cubicBezTo>
                    <a:pt x="100533" y="155031"/>
                    <a:pt x="98416" y="157677"/>
                    <a:pt x="98416" y="160852"/>
                  </a:cubicBezTo>
                  <a:lnTo>
                    <a:pt x="98416" y="173022"/>
                  </a:lnTo>
                  <a:lnTo>
                    <a:pt x="85188" y="173022"/>
                  </a:lnTo>
                  <a:lnTo>
                    <a:pt x="85188" y="160852"/>
                  </a:lnTo>
                  <a:cubicBezTo>
                    <a:pt x="85188" y="157677"/>
                    <a:pt x="83071" y="155031"/>
                    <a:pt x="79897" y="154503"/>
                  </a:cubicBezTo>
                  <a:cubicBezTo>
                    <a:pt x="71431" y="152916"/>
                    <a:pt x="63494" y="149740"/>
                    <a:pt x="56615" y="144979"/>
                  </a:cubicBezTo>
                  <a:cubicBezTo>
                    <a:pt x="53970" y="143391"/>
                    <a:pt x="50795" y="143391"/>
                    <a:pt x="48150" y="145508"/>
                  </a:cubicBezTo>
                  <a:lnTo>
                    <a:pt x="39684" y="153974"/>
                  </a:lnTo>
                  <a:lnTo>
                    <a:pt x="30689" y="144979"/>
                  </a:lnTo>
                  <a:lnTo>
                    <a:pt x="39155" y="136512"/>
                  </a:lnTo>
                  <a:cubicBezTo>
                    <a:pt x="41271" y="134396"/>
                    <a:pt x="41801" y="130692"/>
                    <a:pt x="39684" y="128047"/>
                  </a:cubicBezTo>
                  <a:cubicBezTo>
                    <a:pt x="34922" y="121168"/>
                    <a:pt x="31747" y="113232"/>
                    <a:pt x="30160" y="104765"/>
                  </a:cubicBezTo>
                  <a:cubicBezTo>
                    <a:pt x="29631" y="101591"/>
                    <a:pt x="26985" y="99474"/>
                    <a:pt x="23810" y="99474"/>
                  </a:cubicBezTo>
                  <a:lnTo>
                    <a:pt x="11640" y="99474"/>
                  </a:lnTo>
                  <a:lnTo>
                    <a:pt x="11640" y="86246"/>
                  </a:lnTo>
                  <a:lnTo>
                    <a:pt x="23810" y="86246"/>
                  </a:lnTo>
                  <a:cubicBezTo>
                    <a:pt x="26985" y="86246"/>
                    <a:pt x="29631" y="84130"/>
                    <a:pt x="30160" y="80955"/>
                  </a:cubicBezTo>
                  <a:cubicBezTo>
                    <a:pt x="31747" y="72489"/>
                    <a:pt x="34922" y="64552"/>
                    <a:pt x="39684" y="57674"/>
                  </a:cubicBezTo>
                  <a:cubicBezTo>
                    <a:pt x="41271" y="55029"/>
                    <a:pt x="41271" y="51853"/>
                    <a:pt x="39155" y="49208"/>
                  </a:cubicBezTo>
                  <a:lnTo>
                    <a:pt x="30689" y="40742"/>
                  </a:lnTo>
                  <a:lnTo>
                    <a:pt x="39684" y="31747"/>
                  </a:lnTo>
                  <a:lnTo>
                    <a:pt x="48150" y="40213"/>
                  </a:lnTo>
                  <a:cubicBezTo>
                    <a:pt x="50266" y="42330"/>
                    <a:pt x="53970" y="42859"/>
                    <a:pt x="56615" y="40742"/>
                  </a:cubicBezTo>
                  <a:cubicBezTo>
                    <a:pt x="63494" y="35980"/>
                    <a:pt x="71431" y="32805"/>
                    <a:pt x="79897" y="31218"/>
                  </a:cubicBezTo>
                  <a:cubicBezTo>
                    <a:pt x="83071" y="30689"/>
                    <a:pt x="85188" y="28043"/>
                    <a:pt x="85188" y="24868"/>
                  </a:cubicBezTo>
                  <a:lnTo>
                    <a:pt x="85188" y="12699"/>
                  </a:lnTo>
                  <a:lnTo>
                    <a:pt x="98416" y="12699"/>
                  </a:lnTo>
                  <a:lnTo>
                    <a:pt x="98416" y="24868"/>
                  </a:lnTo>
                  <a:cubicBezTo>
                    <a:pt x="98416" y="28043"/>
                    <a:pt x="100533" y="30689"/>
                    <a:pt x="103707" y="31218"/>
                  </a:cubicBezTo>
                  <a:cubicBezTo>
                    <a:pt x="112173" y="32805"/>
                    <a:pt x="120110" y="35980"/>
                    <a:pt x="126989" y="40742"/>
                  </a:cubicBezTo>
                  <a:cubicBezTo>
                    <a:pt x="129634" y="42330"/>
                    <a:pt x="132809" y="42330"/>
                    <a:pt x="135454" y="40213"/>
                  </a:cubicBezTo>
                  <a:lnTo>
                    <a:pt x="143920" y="31747"/>
                  </a:lnTo>
                  <a:lnTo>
                    <a:pt x="152916" y="40742"/>
                  </a:lnTo>
                  <a:lnTo>
                    <a:pt x="144449" y="49208"/>
                  </a:lnTo>
                  <a:cubicBezTo>
                    <a:pt x="142333" y="51324"/>
                    <a:pt x="141804" y="55029"/>
                    <a:pt x="143920" y="57674"/>
                  </a:cubicBezTo>
                  <a:cubicBezTo>
                    <a:pt x="148682" y="64552"/>
                    <a:pt x="151857" y="72489"/>
                    <a:pt x="153445" y="80955"/>
                  </a:cubicBezTo>
                  <a:cubicBezTo>
                    <a:pt x="153974" y="84130"/>
                    <a:pt x="156619" y="86246"/>
                    <a:pt x="159794" y="86246"/>
                  </a:cubicBezTo>
                  <a:lnTo>
                    <a:pt x="171964" y="86246"/>
                  </a:lnTo>
                  <a:lnTo>
                    <a:pt x="171964" y="99474"/>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de-DE" sz="800" noProof="1">
                <a:solidFill>
                  <a:schemeClr val="dk1"/>
                </a:solidFill>
                <a:latin typeface="Calibri"/>
                <a:ea typeface="Calibri"/>
                <a:cs typeface="Calibri"/>
                <a:sym typeface="Calibri"/>
              </a:endParaRPr>
            </a:p>
          </p:txBody>
        </p:sp>
      </p:grpSp>
      <p:grpSp>
        <p:nvGrpSpPr>
          <p:cNvPr id="66" name="Grupo 13">
            <a:extLst>
              <a:ext uri="{FF2B5EF4-FFF2-40B4-BE49-F238E27FC236}">
                <a16:creationId xmlns:a16="http://schemas.microsoft.com/office/drawing/2014/main" id="{02A9BE8B-A11A-4A33-906B-6C4B67EF3561}"/>
              </a:ext>
            </a:extLst>
          </p:cNvPr>
          <p:cNvGrpSpPr/>
          <p:nvPr/>
        </p:nvGrpSpPr>
        <p:grpSpPr>
          <a:xfrm>
            <a:off x="11198084" y="2340491"/>
            <a:ext cx="315677" cy="338995"/>
            <a:chOff x="9037935" y="730453"/>
            <a:chExt cx="573635" cy="534409"/>
          </a:xfrm>
          <a:solidFill>
            <a:schemeClr val="bg1"/>
          </a:solidFill>
        </p:grpSpPr>
        <p:sp>
          <p:nvSpPr>
            <p:cNvPr id="67" name="Forma libre 366">
              <a:extLst>
                <a:ext uri="{FF2B5EF4-FFF2-40B4-BE49-F238E27FC236}">
                  <a16:creationId xmlns:a16="http://schemas.microsoft.com/office/drawing/2014/main" id="{95B5C6B5-6BED-40D4-AD76-804CB54A0E6D}"/>
                </a:ext>
              </a:extLst>
            </p:cNvPr>
            <p:cNvSpPr/>
            <p:nvPr/>
          </p:nvSpPr>
          <p:spPr>
            <a:xfrm>
              <a:off x="9037935" y="1066222"/>
              <a:ext cx="135657" cy="193795"/>
            </a:xfrm>
            <a:custGeom>
              <a:avLst/>
              <a:gdLst>
                <a:gd name="connsiteX0" fmla="*/ 70373 w 74076"/>
                <a:gd name="connsiteY0" fmla="*/ 0 h 105823"/>
                <a:gd name="connsiteX1" fmla="*/ 6349 w 74076"/>
                <a:gd name="connsiteY1" fmla="*/ 0 h 105823"/>
                <a:gd name="connsiteX2" fmla="*/ 0 w 74076"/>
                <a:gd name="connsiteY2" fmla="*/ 6350 h 105823"/>
                <a:gd name="connsiteX3" fmla="*/ 0 w 74076"/>
                <a:gd name="connsiteY3" fmla="*/ 104237 h 105823"/>
                <a:gd name="connsiteX4" fmla="*/ 6349 w 74076"/>
                <a:gd name="connsiteY4" fmla="*/ 110586 h 105823"/>
                <a:gd name="connsiteX5" fmla="*/ 70373 w 74076"/>
                <a:gd name="connsiteY5" fmla="*/ 110586 h 105823"/>
                <a:gd name="connsiteX6" fmla="*/ 76722 w 74076"/>
                <a:gd name="connsiteY6" fmla="*/ 104237 h 105823"/>
                <a:gd name="connsiteX7" fmla="*/ 76722 w 74076"/>
                <a:gd name="connsiteY7" fmla="*/ 6350 h 105823"/>
                <a:gd name="connsiteX8" fmla="*/ 70373 w 74076"/>
                <a:gd name="connsiteY8" fmla="*/ 0 h 105823"/>
                <a:gd name="connsiteX9" fmla="*/ 63494 w 74076"/>
                <a:gd name="connsiteY9" fmla="*/ 97887 h 105823"/>
                <a:gd name="connsiteX10" fmla="*/ 12170 w 74076"/>
                <a:gd name="connsiteY10" fmla="*/ 97887 h 105823"/>
                <a:gd name="connsiteX11" fmla="*/ 12170 w 74076"/>
                <a:gd name="connsiteY11" fmla="*/ 12699 h 105823"/>
                <a:gd name="connsiteX12" fmla="*/ 63494 w 74076"/>
                <a:gd name="connsiteY12" fmla="*/ 12699 h 105823"/>
                <a:gd name="connsiteX13" fmla="*/ 63494 w 74076"/>
                <a:gd name="connsiteY13" fmla="*/ 97887 h 105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6" h="105823">
                  <a:moveTo>
                    <a:pt x="70373" y="0"/>
                  </a:moveTo>
                  <a:lnTo>
                    <a:pt x="6349" y="0"/>
                  </a:lnTo>
                  <a:cubicBezTo>
                    <a:pt x="2646" y="0"/>
                    <a:pt x="0" y="2646"/>
                    <a:pt x="0" y="6350"/>
                  </a:cubicBezTo>
                  <a:lnTo>
                    <a:pt x="0" y="104237"/>
                  </a:lnTo>
                  <a:cubicBezTo>
                    <a:pt x="0" y="107940"/>
                    <a:pt x="2646" y="110586"/>
                    <a:pt x="6349" y="110586"/>
                  </a:cubicBezTo>
                  <a:lnTo>
                    <a:pt x="70373" y="110586"/>
                  </a:lnTo>
                  <a:cubicBezTo>
                    <a:pt x="74077" y="110586"/>
                    <a:pt x="76722" y="107940"/>
                    <a:pt x="76722" y="104237"/>
                  </a:cubicBezTo>
                  <a:lnTo>
                    <a:pt x="76722" y="6350"/>
                  </a:lnTo>
                  <a:cubicBezTo>
                    <a:pt x="76722" y="2646"/>
                    <a:pt x="73548" y="0"/>
                    <a:pt x="70373" y="0"/>
                  </a:cubicBezTo>
                  <a:close/>
                  <a:moveTo>
                    <a:pt x="63494" y="97887"/>
                  </a:moveTo>
                  <a:lnTo>
                    <a:pt x="12170" y="97887"/>
                  </a:lnTo>
                  <a:lnTo>
                    <a:pt x="12170" y="12699"/>
                  </a:lnTo>
                  <a:lnTo>
                    <a:pt x="63494" y="12699"/>
                  </a:lnTo>
                  <a:lnTo>
                    <a:pt x="63494" y="97887"/>
                  </a:lnTo>
                  <a:close/>
                </a:path>
              </a:pathLst>
            </a:custGeom>
            <a:grpFill/>
            <a:ln w="5286" cap="flat">
              <a:noFill/>
              <a:prstDash val="solid"/>
              <a:miter/>
            </a:ln>
          </p:spPr>
          <p:txBody>
            <a:bodyPr rtlCol="0" anchor="ctr"/>
            <a:lstStyle/>
            <a:p>
              <a:endParaRPr lang="de-DE" noProof="1">
                <a:solidFill>
                  <a:schemeClr val="bg1"/>
                </a:solidFill>
              </a:endParaRPr>
            </a:p>
          </p:txBody>
        </p:sp>
        <p:sp>
          <p:nvSpPr>
            <p:cNvPr id="68" name="Forma libre 367">
              <a:extLst>
                <a:ext uri="{FF2B5EF4-FFF2-40B4-BE49-F238E27FC236}">
                  <a16:creationId xmlns:a16="http://schemas.microsoft.com/office/drawing/2014/main" id="{9661A08E-8936-4524-BA24-E733B6691657}"/>
                </a:ext>
              </a:extLst>
            </p:cNvPr>
            <p:cNvSpPr/>
            <p:nvPr/>
          </p:nvSpPr>
          <p:spPr>
            <a:xfrm>
              <a:off x="9256924" y="969324"/>
              <a:ext cx="135657" cy="290693"/>
            </a:xfrm>
            <a:custGeom>
              <a:avLst/>
              <a:gdLst>
                <a:gd name="connsiteX0" fmla="*/ 70372 w 74076"/>
                <a:gd name="connsiteY0" fmla="*/ 0 h 158735"/>
                <a:gd name="connsiteX1" fmla="*/ 6349 w 74076"/>
                <a:gd name="connsiteY1" fmla="*/ 0 h 158735"/>
                <a:gd name="connsiteX2" fmla="*/ 0 w 74076"/>
                <a:gd name="connsiteY2" fmla="*/ 6350 h 158735"/>
                <a:gd name="connsiteX3" fmla="*/ 0 w 74076"/>
                <a:gd name="connsiteY3" fmla="*/ 157149 h 158735"/>
                <a:gd name="connsiteX4" fmla="*/ 6349 w 74076"/>
                <a:gd name="connsiteY4" fmla="*/ 163498 h 158735"/>
                <a:gd name="connsiteX5" fmla="*/ 70372 w 74076"/>
                <a:gd name="connsiteY5" fmla="*/ 163498 h 158735"/>
                <a:gd name="connsiteX6" fmla="*/ 76722 w 74076"/>
                <a:gd name="connsiteY6" fmla="*/ 157149 h 158735"/>
                <a:gd name="connsiteX7" fmla="*/ 76722 w 74076"/>
                <a:gd name="connsiteY7" fmla="*/ 6350 h 158735"/>
                <a:gd name="connsiteX8" fmla="*/ 70372 w 74076"/>
                <a:gd name="connsiteY8" fmla="*/ 0 h 158735"/>
                <a:gd name="connsiteX9" fmla="*/ 64023 w 74076"/>
                <a:gd name="connsiteY9" fmla="*/ 150799 h 158735"/>
                <a:gd name="connsiteX10" fmla="*/ 12699 w 74076"/>
                <a:gd name="connsiteY10" fmla="*/ 150799 h 158735"/>
                <a:gd name="connsiteX11" fmla="*/ 12699 w 74076"/>
                <a:gd name="connsiteY11" fmla="*/ 13228 h 158735"/>
                <a:gd name="connsiteX12" fmla="*/ 64023 w 74076"/>
                <a:gd name="connsiteY12" fmla="*/ 13228 h 158735"/>
                <a:gd name="connsiteX13" fmla="*/ 64023 w 74076"/>
                <a:gd name="connsiteY13" fmla="*/ 150799 h 15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6" h="158735">
                  <a:moveTo>
                    <a:pt x="70372" y="0"/>
                  </a:moveTo>
                  <a:lnTo>
                    <a:pt x="6349" y="0"/>
                  </a:lnTo>
                  <a:cubicBezTo>
                    <a:pt x="2646" y="0"/>
                    <a:pt x="0" y="2646"/>
                    <a:pt x="0" y="6350"/>
                  </a:cubicBezTo>
                  <a:lnTo>
                    <a:pt x="0" y="157149"/>
                  </a:lnTo>
                  <a:cubicBezTo>
                    <a:pt x="0" y="160852"/>
                    <a:pt x="2646" y="163498"/>
                    <a:pt x="6349" y="163498"/>
                  </a:cubicBezTo>
                  <a:lnTo>
                    <a:pt x="70372" y="163498"/>
                  </a:lnTo>
                  <a:cubicBezTo>
                    <a:pt x="74077" y="163498"/>
                    <a:pt x="76722" y="160852"/>
                    <a:pt x="76722" y="157149"/>
                  </a:cubicBezTo>
                  <a:lnTo>
                    <a:pt x="76722" y="6350"/>
                  </a:lnTo>
                  <a:cubicBezTo>
                    <a:pt x="76722" y="3175"/>
                    <a:pt x="74077" y="0"/>
                    <a:pt x="70372" y="0"/>
                  </a:cubicBezTo>
                  <a:close/>
                  <a:moveTo>
                    <a:pt x="64023" y="150799"/>
                  </a:moveTo>
                  <a:lnTo>
                    <a:pt x="12699" y="150799"/>
                  </a:lnTo>
                  <a:lnTo>
                    <a:pt x="12699" y="13228"/>
                  </a:lnTo>
                  <a:lnTo>
                    <a:pt x="64023" y="13228"/>
                  </a:lnTo>
                  <a:lnTo>
                    <a:pt x="64023" y="150799"/>
                  </a:lnTo>
                  <a:close/>
                </a:path>
              </a:pathLst>
            </a:custGeom>
            <a:grpFill/>
            <a:ln w="5286" cap="flat">
              <a:noFill/>
              <a:prstDash val="solid"/>
              <a:miter/>
            </a:ln>
          </p:spPr>
          <p:txBody>
            <a:bodyPr rtlCol="0" anchor="ctr"/>
            <a:lstStyle/>
            <a:p>
              <a:endParaRPr lang="de-DE" noProof="1">
                <a:solidFill>
                  <a:schemeClr val="bg1"/>
                </a:solidFill>
              </a:endParaRPr>
            </a:p>
          </p:txBody>
        </p:sp>
        <p:sp>
          <p:nvSpPr>
            <p:cNvPr id="69" name="Forma libre 368">
              <a:extLst>
                <a:ext uri="{FF2B5EF4-FFF2-40B4-BE49-F238E27FC236}">
                  <a16:creationId xmlns:a16="http://schemas.microsoft.com/office/drawing/2014/main" id="{F23BFDD3-D8A7-4E79-890D-21E9DFCBB200}"/>
                </a:ext>
              </a:extLst>
            </p:cNvPr>
            <p:cNvSpPr/>
            <p:nvPr/>
          </p:nvSpPr>
          <p:spPr>
            <a:xfrm>
              <a:off x="9475913" y="886962"/>
              <a:ext cx="135657" cy="377900"/>
            </a:xfrm>
            <a:custGeom>
              <a:avLst/>
              <a:gdLst>
                <a:gd name="connsiteX0" fmla="*/ 70373 w 74076"/>
                <a:gd name="connsiteY0" fmla="*/ 0 h 206356"/>
                <a:gd name="connsiteX1" fmla="*/ 6349 w 74076"/>
                <a:gd name="connsiteY1" fmla="*/ 0 h 206356"/>
                <a:gd name="connsiteX2" fmla="*/ 0 w 74076"/>
                <a:gd name="connsiteY2" fmla="*/ 6350 h 206356"/>
                <a:gd name="connsiteX3" fmla="*/ 0 w 74076"/>
                <a:gd name="connsiteY3" fmla="*/ 202124 h 206356"/>
                <a:gd name="connsiteX4" fmla="*/ 6349 w 74076"/>
                <a:gd name="connsiteY4" fmla="*/ 208473 h 206356"/>
                <a:gd name="connsiteX5" fmla="*/ 70373 w 74076"/>
                <a:gd name="connsiteY5" fmla="*/ 208473 h 206356"/>
                <a:gd name="connsiteX6" fmla="*/ 76722 w 74076"/>
                <a:gd name="connsiteY6" fmla="*/ 202124 h 206356"/>
                <a:gd name="connsiteX7" fmla="*/ 76722 w 74076"/>
                <a:gd name="connsiteY7" fmla="*/ 6350 h 206356"/>
                <a:gd name="connsiteX8" fmla="*/ 70373 w 74076"/>
                <a:gd name="connsiteY8" fmla="*/ 0 h 206356"/>
                <a:gd name="connsiteX9" fmla="*/ 64023 w 74076"/>
                <a:gd name="connsiteY9" fmla="*/ 195774 h 206356"/>
                <a:gd name="connsiteX10" fmla="*/ 12699 w 74076"/>
                <a:gd name="connsiteY10" fmla="*/ 195774 h 206356"/>
                <a:gd name="connsiteX11" fmla="*/ 12699 w 74076"/>
                <a:gd name="connsiteY11" fmla="*/ 12699 h 206356"/>
                <a:gd name="connsiteX12" fmla="*/ 64023 w 74076"/>
                <a:gd name="connsiteY12" fmla="*/ 12699 h 206356"/>
                <a:gd name="connsiteX13" fmla="*/ 64023 w 74076"/>
                <a:gd name="connsiteY13" fmla="*/ 195774 h 20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6" h="206356">
                  <a:moveTo>
                    <a:pt x="70373" y="0"/>
                  </a:moveTo>
                  <a:lnTo>
                    <a:pt x="6349" y="0"/>
                  </a:lnTo>
                  <a:cubicBezTo>
                    <a:pt x="2646" y="0"/>
                    <a:pt x="0" y="2646"/>
                    <a:pt x="0" y="6350"/>
                  </a:cubicBezTo>
                  <a:lnTo>
                    <a:pt x="0" y="202124"/>
                  </a:lnTo>
                  <a:cubicBezTo>
                    <a:pt x="0" y="205827"/>
                    <a:pt x="2646" y="208473"/>
                    <a:pt x="6349" y="208473"/>
                  </a:cubicBezTo>
                  <a:lnTo>
                    <a:pt x="70373" y="208473"/>
                  </a:lnTo>
                  <a:cubicBezTo>
                    <a:pt x="74077" y="208473"/>
                    <a:pt x="76722" y="205827"/>
                    <a:pt x="76722" y="202124"/>
                  </a:cubicBezTo>
                  <a:lnTo>
                    <a:pt x="76722" y="6350"/>
                  </a:lnTo>
                  <a:cubicBezTo>
                    <a:pt x="76722" y="2646"/>
                    <a:pt x="74077" y="0"/>
                    <a:pt x="70373" y="0"/>
                  </a:cubicBezTo>
                  <a:close/>
                  <a:moveTo>
                    <a:pt x="64023" y="195774"/>
                  </a:moveTo>
                  <a:lnTo>
                    <a:pt x="12699" y="195774"/>
                  </a:lnTo>
                  <a:lnTo>
                    <a:pt x="12699" y="12699"/>
                  </a:lnTo>
                  <a:lnTo>
                    <a:pt x="64023" y="12699"/>
                  </a:lnTo>
                  <a:lnTo>
                    <a:pt x="64023" y="195774"/>
                  </a:lnTo>
                  <a:close/>
                </a:path>
              </a:pathLst>
            </a:custGeom>
            <a:grpFill/>
            <a:ln w="5286" cap="flat">
              <a:noFill/>
              <a:prstDash val="solid"/>
              <a:miter/>
            </a:ln>
          </p:spPr>
          <p:txBody>
            <a:bodyPr rtlCol="0" anchor="ctr"/>
            <a:lstStyle/>
            <a:p>
              <a:endParaRPr lang="de-DE" noProof="1">
                <a:solidFill>
                  <a:schemeClr val="bg1"/>
                </a:solidFill>
              </a:endParaRPr>
            </a:p>
          </p:txBody>
        </p:sp>
        <p:sp>
          <p:nvSpPr>
            <p:cNvPr id="70" name="Forma libre 369">
              <a:extLst>
                <a:ext uri="{FF2B5EF4-FFF2-40B4-BE49-F238E27FC236}">
                  <a16:creationId xmlns:a16="http://schemas.microsoft.com/office/drawing/2014/main" id="{D2501E2B-B1A8-4842-9A93-5F1D26C18ED0}"/>
                </a:ext>
              </a:extLst>
            </p:cNvPr>
            <p:cNvSpPr/>
            <p:nvPr/>
          </p:nvSpPr>
          <p:spPr>
            <a:xfrm>
              <a:off x="9093770" y="730453"/>
              <a:ext cx="513557" cy="281004"/>
            </a:xfrm>
            <a:custGeom>
              <a:avLst/>
              <a:gdLst>
                <a:gd name="connsiteX0" fmla="*/ 6020 w 280433"/>
                <a:gd name="connsiteY0" fmla="*/ 158482 h 153444"/>
                <a:gd name="connsiteX1" fmla="*/ 8666 w 280433"/>
                <a:gd name="connsiteY1" fmla="*/ 157953 h 153444"/>
                <a:gd name="connsiteX2" fmla="*/ 266347 w 280433"/>
                <a:gd name="connsiteY2" fmla="*/ 28848 h 153444"/>
                <a:gd name="connsiteX3" fmla="*/ 262114 w 280433"/>
                <a:gd name="connsiteY3" fmla="*/ 43134 h 153444"/>
                <a:gd name="connsiteX4" fmla="*/ 266347 w 280433"/>
                <a:gd name="connsiteY4" fmla="*/ 51071 h 153444"/>
                <a:gd name="connsiteX5" fmla="*/ 268464 w 280433"/>
                <a:gd name="connsiteY5" fmla="*/ 51599 h 153444"/>
                <a:gd name="connsiteX6" fmla="*/ 274813 w 280433"/>
                <a:gd name="connsiteY6" fmla="*/ 46838 h 153444"/>
                <a:gd name="connsiteX7" fmla="*/ 283808 w 280433"/>
                <a:gd name="connsiteY7" fmla="*/ 18265 h 153444"/>
                <a:gd name="connsiteX8" fmla="*/ 283808 w 280433"/>
                <a:gd name="connsiteY8" fmla="*/ 17207 h 153444"/>
                <a:gd name="connsiteX9" fmla="*/ 283808 w 280433"/>
                <a:gd name="connsiteY9" fmla="*/ 15620 h 153444"/>
                <a:gd name="connsiteX10" fmla="*/ 283279 w 280433"/>
                <a:gd name="connsiteY10" fmla="*/ 14032 h 153444"/>
                <a:gd name="connsiteX11" fmla="*/ 283279 w 280433"/>
                <a:gd name="connsiteY11" fmla="*/ 12974 h 153444"/>
                <a:gd name="connsiteX12" fmla="*/ 283279 w 280433"/>
                <a:gd name="connsiteY12" fmla="*/ 12974 h 153444"/>
                <a:gd name="connsiteX13" fmla="*/ 282221 w 280433"/>
                <a:gd name="connsiteY13" fmla="*/ 11387 h 153444"/>
                <a:gd name="connsiteX14" fmla="*/ 281692 w 280433"/>
                <a:gd name="connsiteY14" fmla="*/ 10858 h 153444"/>
                <a:gd name="connsiteX15" fmla="*/ 281162 w 280433"/>
                <a:gd name="connsiteY15" fmla="*/ 10329 h 153444"/>
                <a:gd name="connsiteX16" fmla="*/ 279575 w 280433"/>
                <a:gd name="connsiteY16" fmla="*/ 9270 h 153444"/>
                <a:gd name="connsiteX17" fmla="*/ 279575 w 280433"/>
                <a:gd name="connsiteY17" fmla="*/ 9270 h 153444"/>
                <a:gd name="connsiteX18" fmla="*/ 251003 w 280433"/>
                <a:gd name="connsiteY18" fmla="*/ 275 h 153444"/>
                <a:gd name="connsiteX19" fmla="*/ 243066 w 280433"/>
                <a:gd name="connsiteY19" fmla="*/ 4508 h 153444"/>
                <a:gd name="connsiteX20" fmla="*/ 247299 w 280433"/>
                <a:gd name="connsiteY20" fmla="*/ 12445 h 153444"/>
                <a:gd name="connsiteX21" fmla="*/ 260527 w 280433"/>
                <a:gd name="connsiteY21" fmla="*/ 16678 h 153444"/>
                <a:gd name="connsiteX22" fmla="*/ 3375 w 280433"/>
                <a:gd name="connsiteY22" fmla="*/ 145254 h 153444"/>
                <a:gd name="connsiteX23" fmla="*/ 729 w 280433"/>
                <a:gd name="connsiteY23" fmla="*/ 153720 h 153444"/>
                <a:gd name="connsiteX24" fmla="*/ 6020 w 280433"/>
                <a:gd name="connsiteY24" fmla="*/ 158482 h 153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0433" h="153444">
                  <a:moveTo>
                    <a:pt x="6020" y="158482"/>
                  </a:moveTo>
                  <a:cubicBezTo>
                    <a:pt x="7079" y="158482"/>
                    <a:pt x="8137" y="158482"/>
                    <a:pt x="8666" y="157953"/>
                  </a:cubicBezTo>
                  <a:lnTo>
                    <a:pt x="266347" y="28848"/>
                  </a:lnTo>
                  <a:lnTo>
                    <a:pt x="262114" y="43134"/>
                  </a:lnTo>
                  <a:cubicBezTo>
                    <a:pt x="261056" y="46308"/>
                    <a:pt x="263173" y="50013"/>
                    <a:pt x="266347" y="51071"/>
                  </a:cubicBezTo>
                  <a:cubicBezTo>
                    <a:pt x="266876" y="51071"/>
                    <a:pt x="267405" y="51599"/>
                    <a:pt x="268464" y="51599"/>
                  </a:cubicBezTo>
                  <a:cubicBezTo>
                    <a:pt x="271109" y="51599"/>
                    <a:pt x="273755" y="50013"/>
                    <a:pt x="274813" y="46838"/>
                  </a:cubicBezTo>
                  <a:lnTo>
                    <a:pt x="283808" y="18265"/>
                  </a:lnTo>
                  <a:cubicBezTo>
                    <a:pt x="283808" y="17736"/>
                    <a:pt x="283808" y="17736"/>
                    <a:pt x="283808" y="17207"/>
                  </a:cubicBezTo>
                  <a:cubicBezTo>
                    <a:pt x="283808" y="16678"/>
                    <a:pt x="283808" y="16149"/>
                    <a:pt x="283808" y="15620"/>
                  </a:cubicBezTo>
                  <a:cubicBezTo>
                    <a:pt x="283808" y="15091"/>
                    <a:pt x="283808" y="14561"/>
                    <a:pt x="283279" y="14032"/>
                  </a:cubicBezTo>
                  <a:cubicBezTo>
                    <a:pt x="283279" y="13503"/>
                    <a:pt x="283279" y="13503"/>
                    <a:pt x="283279" y="12974"/>
                  </a:cubicBezTo>
                  <a:cubicBezTo>
                    <a:pt x="283279" y="12974"/>
                    <a:pt x="283279" y="12974"/>
                    <a:pt x="283279" y="12974"/>
                  </a:cubicBezTo>
                  <a:cubicBezTo>
                    <a:pt x="282750" y="12445"/>
                    <a:pt x="282750" y="11916"/>
                    <a:pt x="282221" y="11387"/>
                  </a:cubicBezTo>
                  <a:cubicBezTo>
                    <a:pt x="282221" y="11387"/>
                    <a:pt x="282221" y="10858"/>
                    <a:pt x="281692" y="10858"/>
                  </a:cubicBezTo>
                  <a:cubicBezTo>
                    <a:pt x="281692" y="10858"/>
                    <a:pt x="281162" y="10858"/>
                    <a:pt x="281162" y="10329"/>
                  </a:cubicBezTo>
                  <a:cubicBezTo>
                    <a:pt x="280633" y="9800"/>
                    <a:pt x="280104" y="9800"/>
                    <a:pt x="279575" y="9270"/>
                  </a:cubicBezTo>
                  <a:cubicBezTo>
                    <a:pt x="279575" y="9270"/>
                    <a:pt x="279575" y="9270"/>
                    <a:pt x="279575" y="9270"/>
                  </a:cubicBezTo>
                  <a:lnTo>
                    <a:pt x="251003" y="275"/>
                  </a:lnTo>
                  <a:cubicBezTo>
                    <a:pt x="247828" y="-783"/>
                    <a:pt x="244124" y="1333"/>
                    <a:pt x="243066" y="4508"/>
                  </a:cubicBezTo>
                  <a:cubicBezTo>
                    <a:pt x="242008" y="7683"/>
                    <a:pt x="244124" y="11387"/>
                    <a:pt x="247299" y="12445"/>
                  </a:cubicBezTo>
                  <a:lnTo>
                    <a:pt x="260527" y="16678"/>
                  </a:lnTo>
                  <a:lnTo>
                    <a:pt x="3375" y="145254"/>
                  </a:lnTo>
                  <a:cubicBezTo>
                    <a:pt x="200" y="146841"/>
                    <a:pt x="-858" y="150545"/>
                    <a:pt x="729" y="153720"/>
                  </a:cubicBezTo>
                  <a:cubicBezTo>
                    <a:pt x="1258" y="157423"/>
                    <a:pt x="3375" y="158482"/>
                    <a:pt x="6020" y="158482"/>
                  </a:cubicBezTo>
                  <a:close/>
                </a:path>
              </a:pathLst>
            </a:custGeom>
            <a:grpFill/>
            <a:ln w="5286" cap="flat">
              <a:noFill/>
              <a:prstDash val="solid"/>
              <a:miter/>
            </a:ln>
          </p:spPr>
          <p:txBody>
            <a:bodyPr rtlCol="0" anchor="ctr"/>
            <a:lstStyle/>
            <a:p>
              <a:endParaRPr lang="de-DE" noProof="1">
                <a:solidFill>
                  <a:schemeClr val="bg1"/>
                </a:solidFill>
              </a:endParaRPr>
            </a:p>
          </p:txBody>
        </p:sp>
      </p:grpSp>
      <p:sp>
        <p:nvSpPr>
          <p:cNvPr id="72" name="CuadroTexto 4">
            <a:extLst>
              <a:ext uri="{FF2B5EF4-FFF2-40B4-BE49-F238E27FC236}">
                <a16:creationId xmlns:a16="http://schemas.microsoft.com/office/drawing/2014/main" id="{6EF9F623-C7D1-4658-8950-5517BF1A7A37}"/>
              </a:ext>
            </a:extLst>
          </p:cNvPr>
          <p:cNvSpPr txBox="1"/>
          <p:nvPr/>
        </p:nvSpPr>
        <p:spPr>
          <a:xfrm flipH="1">
            <a:off x="7032104" y="2348880"/>
            <a:ext cx="2485663" cy="307777"/>
          </a:xfrm>
          <a:prstGeom prst="rect">
            <a:avLst/>
          </a:prstGeom>
          <a:noFill/>
        </p:spPr>
        <p:txBody>
          <a:bodyPr wrap="square" rtlCol="0">
            <a:spAutoFit/>
          </a:bodyPr>
          <a:lstStyle/>
          <a:p>
            <a:r>
              <a:rPr lang="de-DE" sz="1400" b="1" noProof="1">
                <a:solidFill>
                  <a:schemeClr val="bg1">
                    <a:lumMod val="50000"/>
                  </a:schemeClr>
                </a:solidFill>
                <a:latin typeface="+mj-lt"/>
                <a:ea typeface="Roboto Medium" panose="02000000000000000000" pitchFamily="2" charset="0"/>
                <a:cs typeface="Lato" panose="020F0502020204030203" pitchFamily="34" charset="0"/>
              </a:rPr>
              <a:t>Operative Kosten</a:t>
            </a:r>
          </a:p>
        </p:txBody>
      </p:sp>
      <p:sp>
        <p:nvSpPr>
          <p:cNvPr id="75" name="CuadroTexto 4">
            <a:extLst>
              <a:ext uri="{FF2B5EF4-FFF2-40B4-BE49-F238E27FC236}">
                <a16:creationId xmlns:a16="http://schemas.microsoft.com/office/drawing/2014/main" id="{7EE9E583-D76A-49A4-81A9-9922EAC491BA}"/>
              </a:ext>
            </a:extLst>
          </p:cNvPr>
          <p:cNvSpPr txBox="1"/>
          <p:nvPr/>
        </p:nvSpPr>
        <p:spPr>
          <a:xfrm>
            <a:off x="9264352" y="2348880"/>
            <a:ext cx="2344284" cy="307777"/>
          </a:xfrm>
          <a:prstGeom prst="rect">
            <a:avLst/>
          </a:prstGeom>
          <a:noFill/>
        </p:spPr>
        <p:txBody>
          <a:bodyPr wrap="square" rtlCol="0">
            <a:spAutoFit/>
          </a:bodyPr>
          <a:lstStyle/>
          <a:p>
            <a:r>
              <a:rPr lang="de-DE" sz="1400" b="1" noProof="1">
                <a:solidFill>
                  <a:schemeClr val="bg1">
                    <a:lumMod val="95000"/>
                  </a:schemeClr>
                </a:solidFill>
                <a:latin typeface="+mj-lt"/>
                <a:ea typeface="Roboto Medium" panose="02000000000000000000" pitchFamily="2" charset="0"/>
              </a:rPr>
              <a:t>Mehrumsatz dank:</a:t>
            </a:r>
          </a:p>
        </p:txBody>
      </p:sp>
      <p:sp>
        <p:nvSpPr>
          <p:cNvPr id="76" name="CuadroTexto 4">
            <a:extLst>
              <a:ext uri="{FF2B5EF4-FFF2-40B4-BE49-F238E27FC236}">
                <a16:creationId xmlns:a16="http://schemas.microsoft.com/office/drawing/2014/main" id="{312BDB5F-7A41-455A-9302-415AD34B9A74}"/>
              </a:ext>
            </a:extLst>
          </p:cNvPr>
          <p:cNvSpPr txBox="1"/>
          <p:nvPr/>
        </p:nvSpPr>
        <p:spPr>
          <a:xfrm flipH="1">
            <a:off x="7056627" y="4581128"/>
            <a:ext cx="1847685" cy="307777"/>
          </a:xfrm>
          <a:prstGeom prst="rect">
            <a:avLst/>
          </a:prstGeom>
          <a:noFill/>
        </p:spPr>
        <p:txBody>
          <a:bodyPr wrap="square" rtlCol="0">
            <a:spAutoFit/>
          </a:bodyPr>
          <a:lstStyle/>
          <a:p>
            <a:r>
              <a:rPr lang="de-DE" sz="1400" b="1" noProof="1">
                <a:solidFill>
                  <a:schemeClr val="bg1">
                    <a:lumMod val="50000"/>
                  </a:schemeClr>
                </a:solidFill>
                <a:latin typeface="+mj-lt"/>
                <a:ea typeface="Roboto Medium" panose="02000000000000000000" pitchFamily="2" charset="0"/>
                <a:cs typeface="Lato" panose="020F0502020204030203" pitchFamily="34" charset="0"/>
              </a:rPr>
              <a:t>Personalaufwand</a:t>
            </a:r>
          </a:p>
        </p:txBody>
      </p:sp>
      <p:sp>
        <p:nvSpPr>
          <p:cNvPr id="79" name="Textfeld 78">
            <a:extLst>
              <a:ext uri="{FF2B5EF4-FFF2-40B4-BE49-F238E27FC236}">
                <a16:creationId xmlns:a16="http://schemas.microsoft.com/office/drawing/2014/main" id="{0EFFFEA3-E8F5-4BD7-99E1-E242620F3BDB}"/>
              </a:ext>
            </a:extLst>
          </p:cNvPr>
          <p:cNvSpPr txBox="1"/>
          <p:nvPr/>
        </p:nvSpPr>
        <p:spPr bwMode="auto">
          <a:xfrm>
            <a:off x="6376344" y="2693238"/>
            <a:ext cx="2311944"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de-DE" sz="1400" noProof="1">
                <a:solidFill>
                  <a:schemeClr val="bg1">
                    <a:lumMod val="50000"/>
                  </a:schemeClr>
                </a:solidFill>
                <a:latin typeface="+mj-lt"/>
                <a:ea typeface="Lato Light" charset="0"/>
                <a:cs typeface="Lato Light" charset="0"/>
              </a:rPr>
              <a:t>Warenaufwand </a:t>
            </a:r>
            <a:endParaRPr lang="de-DE" sz="1000" noProof="1">
              <a:solidFill>
                <a:schemeClr val="bg1">
                  <a:lumMod val="50000"/>
                </a:schemeClr>
              </a:solidFill>
              <a:latin typeface="+mj-lt"/>
              <a:ea typeface="Lato Light" charset="0"/>
              <a:cs typeface="Lato Light" charset="0"/>
            </a:endParaRPr>
          </a:p>
          <a:p>
            <a:pPr algn="r"/>
            <a:r>
              <a:rPr lang="de-DE" sz="1400" noProof="1">
                <a:solidFill>
                  <a:schemeClr val="bg1">
                    <a:lumMod val="50000"/>
                  </a:schemeClr>
                </a:solidFill>
                <a:latin typeface="+mj-lt"/>
                <a:ea typeface="Lato Light" charset="0"/>
                <a:cs typeface="Lato Light" charset="0"/>
              </a:rPr>
              <a:t>Verwaltungsaufwand</a:t>
            </a:r>
          </a:p>
          <a:p>
            <a:pPr algn="r"/>
            <a:r>
              <a:rPr lang="de-DE" sz="1400" noProof="1">
                <a:solidFill>
                  <a:schemeClr val="bg1">
                    <a:lumMod val="50000"/>
                  </a:schemeClr>
                </a:solidFill>
                <a:latin typeface="+mj-lt"/>
                <a:ea typeface="Lato Light" charset="0"/>
                <a:cs typeface="Lato Light" charset="0"/>
              </a:rPr>
              <a:t>Fahrzeugaufwand</a:t>
            </a:r>
          </a:p>
          <a:p>
            <a:pPr algn="r"/>
            <a:r>
              <a:rPr lang="de-DE" sz="1400" noProof="1">
                <a:solidFill>
                  <a:schemeClr val="bg1">
                    <a:lumMod val="50000"/>
                  </a:schemeClr>
                </a:solidFill>
                <a:latin typeface="+mj-lt"/>
                <a:ea typeface="Lato Light" charset="0"/>
                <a:cs typeface="Lato Light" charset="0"/>
              </a:rPr>
              <a:t>Marketingaufwand</a:t>
            </a:r>
          </a:p>
          <a:p>
            <a:pPr algn="r"/>
            <a:r>
              <a:rPr lang="de-DE" sz="1400" noProof="1">
                <a:solidFill>
                  <a:schemeClr val="bg1">
                    <a:lumMod val="50000"/>
                  </a:schemeClr>
                </a:solidFill>
                <a:latin typeface="+mj-lt"/>
                <a:ea typeface="Lato Light" charset="0"/>
                <a:cs typeface="Lato Light" charset="0"/>
              </a:rPr>
              <a:t>Finanzierungsaufwand</a:t>
            </a:r>
          </a:p>
          <a:p>
            <a:pPr algn="r"/>
            <a:r>
              <a:rPr lang="de-DE" sz="1400" noProof="1">
                <a:solidFill>
                  <a:schemeClr val="bg1">
                    <a:lumMod val="50000"/>
                  </a:schemeClr>
                </a:solidFill>
                <a:latin typeface="+mj-lt"/>
                <a:ea typeface="Lato Light" charset="0"/>
                <a:cs typeface="Lato Light" charset="0"/>
              </a:rPr>
              <a:t>Unterhalt</a:t>
            </a:r>
          </a:p>
          <a:p>
            <a:pPr algn="r"/>
            <a:endParaRPr lang="de-DE" sz="1400" noProof="1">
              <a:solidFill>
                <a:schemeClr val="bg1">
                  <a:lumMod val="50000"/>
                </a:schemeClr>
              </a:solidFill>
              <a:latin typeface="+mj-lt"/>
              <a:ea typeface="Lato Light" charset="0"/>
              <a:cs typeface="Lato Light" charset="0"/>
            </a:endParaRPr>
          </a:p>
        </p:txBody>
      </p:sp>
      <p:sp>
        <p:nvSpPr>
          <p:cNvPr id="80" name="Textfeld 79">
            <a:extLst>
              <a:ext uri="{FF2B5EF4-FFF2-40B4-BE49-F238E27FC236}">
                <a16:creationId xmlns:a16="http://schemas.microsoft.com/office/drawing/2014/main" id="{71CB2C24-8505-405A-AAE8-E63BED3BA119}"/>
              </a:ext>
            </a:extLst>
          </p:cNvPr>
          <p:cNvSpPr txBox="1"/>
          <p:nvPr/>
        </p:nvSpPr>
        <p:spPr bwMode="auto">
          <a:xfrm>
            <a:off x="5775936" y="4852317"/>
            <a:ext cx="291235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de-DE" sz="1400" noProof="1">
                <a:solidFill>
                  <a:schemeClr val="bg1">
                    <a:lumMod val="50000"/>
                  </a:schemeClr>
                </a:solidFill>
                <a:latin typeface="+mj-lt"/>
                <a:ea typeface="Lato Light" charset="0"/>
                <a:cs typeface="Lato Light" charset="0"/>
              </a:rPr>
              <a:t>Gratifikation/Bonus </a:t>
            </a:r>
          </a:p>
          <a:p>
            <a:pPr algn="r"/>
            <a:r>
              <a:rPr lang="de-DE" sz="1400" noProof="1">
                <a:solidFill>
                  <a:schemeClr val="bg1">
                    <a:lumMod val="50000"/>
                  </a:schemeClr>
                </a:solidFill>
                <a:latin typeface="+mj-lt"/>
                <a:ea typeface="Lato Light" charset="0"/>
                <a:cs typeface="Lato Light" charset="0"/>
              </a:rPr>
              <a:t>Mitarbeiter Geschenke </a:t>
            </a:r>
          </a:p>
          <a:p>
            <a:pPr algn="r"/>
            <a:r>
              <a:rPr lang="de-DE" sz="1400" noProof="1">
                <a:solidFill>
                  <a:schemeClr val="bg1">
                    <a:lumMod val="50000"/>
                  </a:schemeClr>
                </a:solidFill>
                <a:latin typeface="+mj-lt"/>
                <a:ea typeface="Lato Light" charset="0"/>
                <a:cs typeface="Lato Light" charset="0"/>
              </a:rPr>
              <a:t>Lunchbeteiligung </a:t>
            </a:r>
          </a:p>
          <a:p>
            <a:pPr algn="r"/>
            <a:r>
              <a:rPr lang="de-DE" sz="1400" noProof="1">
                <a:solidFill>
                  <a:schemeClr val="bg1">
                    <a:lumMod val="50000"/>
                  </a:schemeClr>
                </a:solidFill>
                <a:latin typeface="+mj-lt"/>
                <a:ea typeface="Lato Light" charset="0"/>
                <a:cs typeface="Lato Light" charset="0"/>
              </a:rPr>
              <a:t>Aussendienst/Spesen</a:t>
            </a:r>
          </a:p>
          <a:p>
            <a:pPr algn="r"/>
            <a:r>
              <a:rPr lang="de-DE" sz="1400" noProof="1">
                <a:solidFill>
                  <a:schemeClr val="bg1">
                    <a:lumMod val="50000"/>
                  </a:schemeClr>
                </a:solidFill>
                <a:latin typeface="+mj-lt"/>
                <a:ea typeface="Lato Light" charset="0"/>
                <a:cs typeface="Lato Light" charset="0"/>
              </a:rPr>
              <a:t>Ferien/Restaurant</a:t>
            </a:r>
          </a:p>
          <a:p>
            <a:pPr algn="r"/>
            <a:r>
              <a:rPr lang="de-DE" sz="1400" noProof="1">
                <a:solidFill>
                  <a:schemeClr val="bg1">
                    <a:lumMod val="50000"/>
                  </a:schemeClr>
                </a:solidFill>
                <a:latin typeface="+mj-lt"/>
                <a:ea typeface="Lato Light" charset="0"/>
                <a:cs typeface="Lato Light" charset="0"/>
              </a:rPr>
              <a:t>Gutscheine</a:t>
            </a:r>
          </a:p>
        </p:txBody>
      </p:sp>
      <p:sp>
        <p:nvSpPr>
          <p:cNvPr id="81" name="CuadroTexto 4">
            <a:extLst>
              <a:ext uri="{FF2B5EF4-FFF2-40B4-BE49-F238E27FC236}">
                <a16:creationId xmlns:a16="http://schemas.microsoft.com/office/drawing/2014/main" id="{B5779A80-0D6A-421C-9174-AE44CACC326F}"/>
              </a:ext>
            </a:extLst>
          </p:cNvPr>
          <p:cNvSpPr txBox="1"/>
          <p:nvPr/>
        </p:nvSpPr>
        <p:spPr>
          <a:xfrm>
            <a:off x="9305438" y="2636912"/>
            <a:ext cx="1992560" cy="954107"/>
          </a:xfrm>
          <a:prstGeom prst="rect">
            <a:avLst/>
          </a:prstGeom>
          <a:noFill/>
        </p:spPr>
        <p:txBody>
          <a:bodyPr wrap="square" rtlCol="0">
            <a:spAutoFit/>
          </a:bodyPr>
          <a:lstStyle/>
          <a:p>
            <a:r>
              <a:rPr lang="de-DE" sz="1400" noProof="1">
                <a:solidFill>
                  <a:schemeClr val="bg1">
                    <a:lumMod val="95000"/>
                  </a:schemeClr>
                </a:solidFill>
                <a:latin typeface="+mj-lt"/>
                <a:ea typeface="Lato Light" charset="0"/>
                <a:cs typeface="Lato Light" charset="0"/>
              </a:rPr>
              <a:t>Werbung</a:t>
            </a:r>
          </a:p>
          <a:p>
            <a:r>
              <a:rPr lang="de-DE" sz="1400" noProof="1">
                <a:solidFill>
                  <a:schemeClr val="bg1">
                    <a:lumMod val="95000"/>
                  </a:schemeClr>
                </a:solidFill>
                <a:latin typeface="+mj-lt"/>
                <a:ea typeface="Lato Light" charset="0"/>
                <a:cs typeface="Lato Light" charset="0"/>
              </a:rPr>
              <a:t>Netzwerken</a:t>
            </a:r>
          </a:p>
          <a:p>
            <a:r>
              <a:rPr lang="de-DE" sz="1400" noProof="1">
                <a:solidFill>
                  <a:schemeClr val="bg1">
                    <a:lumMod val="95000"/>
                  </a:schemeClr>
                </a:solidFill>
                <a:latin typeface="+mj-lt"/>
                <a:ea typeface="Lato Light" charset="0"/>
                <a:cs typeface="Lato Light" charset="0"/>
              </a:rPr>
              <a:t>WIR-Aktionen</a:t>
            </a:r>
          </a:p>
          <a:p>
            <a:r>
              <a:rPr lang="de-DE" sz="1400" noProof="1">
                <a:solidFill>
                  <a:schemeClr val="bg1">
                    <a:lumMod val="95000"/>
                  </a:schemeClr>
                </a:solidFill>
                <a:latin typeface="+mj-lt"/>
                <a:ea typeface="Lato Light" charset="0"/>
                <a:cs typeface="Lato Light" charset="0"/>
              </a:rPr>
              <a:t>Annahmesatz</a:t>
            </a:r>
          </a:p>
        </p:txBody>
      </p:sp>
      <p:grpSp>
        <p:nvGrpSpPr>
          <p:cNvPr id="119" name="Google Shape;11925;p135">
            <a:extLst>
              <a:ext uri="{FF2B5EF4-FFF2-40B4-BE49-F238E27FC236}">
                <a16:creationId xmlns:a16="http://schemas.microsoft.com/office/drawing/2014/main" id="{96770E5D-344D-4F67-8638-904DA65781EC}"/>
              </a:ext>
            </a:extLst>
          </p:cNvPr>
          <p:cNvGrpSpPr/>
          <p:nvPr/>
        </p:nvGrpSpPr>
        <p:grpSpPr>
          <a:xfrm>
            <a:off x="6342087" y="4634990"/>
            <a:ext cx="396043" cy="307777"/>
            <a:chOff x="1143685" y="1155940"/>
            <a:chExt cx="567584" cy="452518"/>
          </a:xfrm>
          <a:solidFill>
            <a:schemeClr val="bg1">
              <a:lumMod val="50000"/>
            </a:schemeClr>
          </a:solidFill>
        </p:grpSpPr>
        <p:sp>
          <p:nvSpPr>
            <p:cNvPr id="120" name="Google Shape;11926;p135">
              <a:extLst>
                <a:ext uri="{FF2B5EF4-FFF2-40B4-BE49-F238E27FC236}">
                  <a16:creationId xmlns:a16="http://schemas.microsoft.com/office/drawing/2014/main" id="{C624D7D0-0BB2-41EE-8AD9-67726FE72B22}"/>
                </a:ext>
              </a:extLst>
            </p:cNvPr>
            <p:cNvSpPr/>
            <p:nvPr/>
          </p:nvSpPr>
          <p:spPr>
            <a:xfrm>
              <a:off x="1333826" y="1274726"/>
              <a:ext cx="192979" cy="192320"/>
            </a:xfrm>
            <a:custGeom>
              <a:avLst/>
              <a:gdLst/>
              <a:ahLst/>
              <a:cxnLst/>
              <a:rect l="l" t="t" r="r" b="b"/>
              <a:pathLst>
                <a:path w="192979" h="192320" extrusionOk="0">
                  <a:moveTo>
                    <a:pt x="96490" y="192320"/>
                  </a:moveTo>
                  <a:cubicBezTo>
                    <a:pt x="42569" y="192320"/>
                    <a:pt x="0" y="149897"/>
                    <a:pt x="0" y="96160"/>
                  </a:cubicBezTo>
                  <a:cubicBezTo>
                    <a:pt x="0" y="42424"/>
                    <a:pt x="42569" y="0"/>
                    <a:pt x="96490" y="0"/>
                  </a:cubicBezTo>
                  <a:cubicBezTo>
                    <a:pt x="150410" y="0"/>
                    <a:pt x="192979" y="42424"/>
                    <a:pt x="192979" y="96160"/>
                  </a:cubicBezTo>
                  <a:cubicBezTo>
                    <a:pt x="192979" y="149897"/>
                    <a:pt x="150410" y="192320"/>
                    <a:pt x="96490" y="192320"/>
                  </a:cubicBezTo>
                  <a:close/>
                  <a:moveTo>
                    <a:pt x="96490" y="25454"/>
                  </a:moveTo>
                  <a:cubicBezTo>
                    <a:pt x="59596" y="25454"/>
                    <a:pt x="28379" y="56565"/>
                    <a:pt x="28379" y="93332"/>
                  </a:cubicBezTo>
                  <a:cubicBezTo>
                    <a:pt x="28379" y="130099"/>
                    <a:pt x="59596" y="161210"/>
                    <a:pt x="96490" y="161210"/>
                  </a:cubicBezTo>
                  <a:cubicBezTo>
                    <a:pt x="133383" y="161210"/>
                    <a:pt x="164600" y="130099"/>
                    <a:pt x="164600" y="93332"/>
                  </a:cubicBezTo>
                  <a:cubicBezTo>
                    <a:pt x="164600" y="56565"/>
                    <a:pt x="133383" y="25454"/>
                    <a:pt x="96490" y="25454"/>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21" name="Google Shape;11927;p135">
              <a:extLst>
                <a:ext uri="{FF2B5EF4-FFF2-40B4-BE49-F238E27FC236}">
                  <a16:creationId xmlns:a16="http://schemas.microsoft.com/office/drawing/2014/main" id="{745931C4-AB5A-4F7B-AD35-83D03F3B63CB}"/>
                </a:ext>
              </a:extLst>
            </p:cNvPr>
            <p:cNvSpPr/>
            <p:nvPr/>
          </p:nvSpPr>
          <p:spPr>
            <a:xfrm>
              <a:off x="1288419" y="1412200"/>
              <a:ext cx="195816" cy="196258"/>
            </a:xfrm>
            <a:custGeom>
              <a:avLst/>
              <a:gdLst/>
              <a:ahLst/>
              <a:cxnLst/>
              <a:rect l="l" t="t" r="r" b="b"/>
              <a:pathLst>
                <a:path w="195816" h="196258" extrusionOk="0">
                  <a:moveTo>
                    <a:pt x="181627" y="196258"/>
                  </a:moveTo>
                  <a:lnTo>
                    <a:pt x="14190" y="196258"/>
                  </a:lnTo>
                  <a:cubicBezTo>
                    <a:pt x="5676" y="196258"/>
                    <a:pt x="0" y="190602"/>
                    <a:pt x="0" y="182117"/>
                  </a:cubicBezTo>
                  <a:lnTo>
                    <a:pt x="0" y="125552"/>
                  </a:lnTo>
                  <a:cubicBezTo>
                    <a:pt x="0" y="74644"/>
                    <a:pt x="28379" y="26564"/>
                    <a:pt x="73786" y="1110"/>
                  </a:cubicBezTo>
                  <a:cubicBezTo>
                    <a:pt x="79462" y="-1719"/>
                    <a:pt x="87976" y="1110"/>
                    <a:pt x="93652" y="6766"/>
                  </a:cubicBezTo>
                  <a:cubicBezTo>
                    <a:pt x="99327" y="12423"/>
                    <a:pt x="93652" y="20907"/>
                    <a:pt x="87976" y="26564"/>
                  </a:cubicBezTo>
                  <a:cubicBezTo>
                    <a:pt x="51083" y="46361"/>
                    <a:pt x="28379" y="83129"/>
                    <a:pt x="28379" y="125552"/>
                  </a:cubicBezTo>
                  <a:lnTo>
                    <a:pt x="28379" y="167976"/>
                  </a:lnTo>
                  <a:lnTo>
                    <a:pt x="181627" y="167976"/>
                  </a:lnTo>
                  <a:cubicBezTo>
                    <a:pt x="190141" y="167976"/>
                    <a:pt x="195817" y="173632"/>
                    <a:pt x="195817" y="182117"/>
                  </a:cubicBezTo>
                  <a:cubicBezTo>
                    <a:pt x="195817" y="190602"/>
                    <a:pt x="190141" y="196258"/>
                    <a:pt x="181627" y="196258"/>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22" name="Google Shape;11928;p135">
              <a:extLst>
                <a:ext uri="{FF2B5EF4-FFF2-40B4-BE49-F238E27FC236}">
                  <a16:creationId xmlns:a16="http://schemas.microsoft.com/office/drawing/2014/main" id="{A68B4998-AC48-4004-BDC1-8C61E67015B2}"/>
                </a:ext>
              </a:extLst>
            </p:cNvPr>
            <p:cNvSpPr/>
            <p:nvPr/>
          </p:nvSpPr>
          <p:spPr>
            <a:xfrm>
              <a:off x="1376395" y="1411618"/>
              <a:ext cx="195817" cy="196840"/>
            </a:xfrm>
            <a:custGeom>
              <a:avLst/>
              <a:gdLst/>
              <a:ahLst/>
              <a:cxnLst/>
              <a:rect l="l" t="t" r="r" b="b"/>
              <a:pathLst>
                <a:path w="195817" h="196840" extrusionOk="0">
                  <a:moveTo>
                    <a:pt x="181627" y="196840"/>
                  </a:moveTo>
                  <a:lnTo>
                    <a:pt x="14190" y="196840"/>
                  </a:lnTo>
                  <a:cubicBezTo>
                    <a:pt x="5676" y="196840"/>
                    <a:pt x="0" y="191184"/>
                    <a:pt x="0" y="182699"/>
                  </a:cubicBezTo>
                  <a:cubicBezTo>
                    <a:pt x="0" y="174214"/>
                    <a:pt x="5676" y="168558"/>
                    <a:pt x="14190" y="168558"/>
                  </a:cubicBezTo>
                  <a:lnTo>
                    <a:pt x="167438" y="168558"/>
                  </a:lnTo>
                  <a:lnTo>
                    <a:pt x="167438" y="126134"/>
                  </a:lnTo>
                  <a:cubicBezTo>
                    <a:pt x="167438" y="83711"/>
                    <a:pt x="144734" y="46943"/>
                    <a:pt x="107841" y="27146"/>
                  </a:cubicBezTo>
                  <a:cubicBezTo>
                    <a:pt x="102165" y="24317"/>
                    <a:pt x="99327" y="15833"/>
                    <a:pt x="102165" y="7348"/>
                  </a:cubicBezTo>
                  <a:cubicBezTo>
                    <a:pt x="105003" y="-1137"/>
                    <a:pt x="113517" y="-1137"/>
                    <a:pt x="122031" y="1691"/>
                  </a:cubicBezTo>
                  <a:cubicBezTo>
                    <a:pt x="167438" y="27146"/>
                    <a:pt x="195817" y="75226"/>
                    <a:pt x="195817" y="126134"/>
                  </a:cubicBezTo>
                  <a:lnTo>
                    <a:pt x="195817" y="182699"/>
                  </a:lnTo>
                  <a:cubicBezTo>
                    <a:pt x="195817" y="188356"/>
                    <a:pt x="190141" y="196840"/>
                    <a:pt x="181627" y="196840"/>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23" name="Google Shape;11929;p135">
              <a:extLst>
                <a:ext uri="{FF2B5EF4-FFF2-40B4-BE49-F238E27FC236}">
                  <a16:creationId xmlns:a16="http://schemas.microsoft.com/office/drawing/2014/main" id="{A17DF7BE-F817-4E48-B509-EE2FFC8D78D7}"/>
                </a:ext>
              </a:extLst>
            </p:cNvPr>
            <p:cNvSpPr/>
            <p:nvPr/>
          </p:nvSpPr>
          <p:spPr>
            <a:xfrm>
              <a:off x="1180578" y="1155940"/>
              <a:ext cx="164599" cy="164038"/>
            </a:xfrm>
            <a:custGeom>
              <a:avLst/>
              <a:gdLst/>
              <a:ahLst/>
              <a:cxnLst/>
              <a:rect l="l" t="t" r="r" b="b"/>
              <a:pathLst>
                <a:path w="164599" h="164038" extrusionOk="0">
                  <a:moveTo>
                    <a:pt x="82300" y="164038"/>
                  </a:moveTo>
                  <a:cubicBezTo>
                    <a:pt x="36893" y="164038"/>
                    <a:pt x="0" y="127271"/>
                    <a:pt x="0" y="82019"/>
                  </a:cubicBezTo>
                  <a:cubicBezTo>
                    <a:pt x="0" y="36767"/>
                    <a:pt x="36893" y="0"/>
                    <a:pt x="82300" y="0"/>
                  </a:cubicBezTo>
                  <a:cubicBezTo>
                    <a:pt x="127707" y="0"/>
                    <a:pt x="164600" y="36767"/>
                    <a:pt x="164600" y="82019"/>
                  </a:cubicBezTo>
                  <a:cubicBezTo>
                    <a:pt x="164600" y="127271"/>
                    <a:pt x="127707" y="164038"/>
                    <a:pt x="82300" y="164038"/>
                  </a:cubicBezTo>
                  <a:close/>
                  <a:moveTo>
                    <a:pt x="82300" y="28282"/>
                  </a:moveTo>
                  <a:cubicBezTo>
                    <a:pt x="51083" y="28282"/>
                    <a:pt x="28379" y="53737"/>
                    <a:pt x="28379" y="82019"/>
                  </a:cubicBezTo>
                  <a:cubicBezTo>
                    <a:pt x="28379" y="113130"/>
                    <a:pt x="53921" y="135756"/>
                    <a:pt x="82300" y="135756"/>
                  </a:cubicBezTo>
                  <a:cubicBezTo>
                    <a:pt x="110679" y="135756"/>
                    <a:pt x="136221" y="110301"/>
                    <a:pt x="136221" y="82019"/>
                  </a:cubicBezTo>
                  <a:cubicBezTo>
                    <a:pt x="136221" y="50908"/>
                    <a:pt x="113517" y="28282"/>
                    <a:pt x="82300" y="28282"/>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24" name="Google Shape;11930;p135">
              <a:extLst>
                <a:ext uri="{FF2B5EF4-FFF2-40B4-BE49-F238E27FC236}">
                  <a16:creationId xmlns:a16="http://schemas.microsoft.com/office/drawing/2014/main" id="{88804FA3-3CED-4476-952E-BF00EA4CFE30}"/>
                </a:ext>
              </a:extLst>
            </p:cNvPr>
            <p:cNvSpPr/>
            <p:nvPr/>
          </p:nvSpPr>
          <p:spPr>
            <a:xfrm>
              <a:off x="1143685" y="1267960"/>
              <a:ext cx="170275" cy="167975"/>
            </a:xfrm>
            <a:custGeom>
              <a:avLst/>
              <a:gdLst/>
              <a:ahLst/>
              <a:cxnLst/>
              <a:rect l="l" t="t" r="r" b="b"/>
              <a:pathLst>
                <a:path w="170275" h="167975" extrusionOk="0">
                  <a:moveTo>
                    <a:pt x="153248" y="167976"/>
                  </a:moveTo>
                  <a:lnTo>
                    <a:pt x="14190" y="167976"/>
                  </a:lnTo>
                  <a:cubicBezTo>
                    <a:pt x="5676" y="167976"/>
                    <a:pt x="0" y="162319"/>
                    <a:pt x="0" y="153835"/>
                  </a:cubicBezTo>
                  <a:lnTo>
                    <a:pt x="0" y="105755"/>
                  </a:lnTo>
                  <a:cubicBezTo>
                    <a:pt x="0" y="63331"/>
                    <a:pt x="22703" y="23735"/>
                    <a:pt x="62434" y="1110"/>
                  </a:cubicBezTo>
                  <a:cubicBezTo>
                    <a:pt x="68110" y="-1719"/>
                    <a:pt x="76624" y="1110"/>
                    <a:pt x="82300" y="6766"/>
                  </a:cubicBezTo>
                  <a:cubicBezTo>
                    <a:pt x="85138" y="12422"/>
                    <a:pt x="82300" y="20907"/>
                    <a:pt x="76624" y="26564"/>
                  </a:cubicBezTo>
                  <a:cubicBezTo>
                    <a:pt x="48245" y="43533"/>
                    <a:pt x="31217" y="71816"/>
                    <a:pt x="31217" y="105755"/>
                  </a:cubicBezTo>
                  <a:lnTo>
                    <a:pt x="31217" y="139693"/>
                  </a:lnTo>
                  <a:lnTo>
                    <a:pt x="156086" y="139693"/>
                  </a:lnTo>
                  <a:cubicBezTo>
                    <a:pt x="164600" y="139693"/>
                    <a:pt x="170276" y="145350"/>
                    <a:pt x="170276" y="153835"/>
                  </a:cubicBezTo>
                  <a:cubicBezTo>
                    <a:pt x="170276" y="162319"/>
                    <a:pt x="161762" y="167976"/>
                    <a:pt x="153248" y="167976"/>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25" name="Google Shape;11931;p135">
              <a:extLst>
                <a:ext uri="{FF2B5EF4-FFF2-40B4-BE49-F238E27FC236}">
                  <a16:creationId xmlns:a16="http://schemas.microsoft.com/office/drawing/2014/main" id="{2DA6EE21-568F-4F52-A6B9-471CA72CF102}"/>
                </a:ext>
              </a:extLst>
            </p:cNvPr>
            <p:cNvSpPr/>
            <p:nvPr/>
          </p:nvSpPr>
          <p:spPr>
            <a:xfrm>
              <a:off x="1301495" y="1270788"/>
              <a:ext cx="50777" cy="43533"/>
            </a:xfrm>
            <a:custGeom>
              <a:avLst/>
              <a:gdLst/>
              <a:ahLst/>
              <a:cxnLst/>
              <a:rect l="l" t="t" r="r" b="b"/>
              <a:pathLst>
                <a:path w="50777" h="43533" extrusionOk="0">
                  <a:moveTo>
                    <a:pt x="35168" y="43533"/>
                  </a:moveTo>
                  <a:cubicBezTo>
                    <a:pt x="32331" y="43533"/>
                    <a:pt x="26655" y="43533"/>
                    <a:pt x="26655" y="40705"/>
                  </a:cubicBezTo>
                  <a:cubicBezTo>
                    <a:pt x="20979" y="35048"/>
                    <a:pt x="15303" y="29392"/>
                    <a:pt x="6789" y="26564"/>
                  </a:cubicBezTo>
                  <a:cubicBezTo>
                    <a:pt x="1113" y="23735"/>
                    <a:pt x="-1725" y="15251"/>
                    <a:pt x="1113" y="6766"/>
                  </a:cubicBezTo>
                  <a:cubicBezTo>
                    <a:pt x="3951" y="1110"/>
                    <a:pt x="12465" y="-1719"/>
                    <a:pt x="20979" y="1110"/>
                  </a:cubicBezTo>
                  <a:cubicBezTo>
                    <a:pt x="29493" y="6766"/>
                    <a:pt x="38006" y="12423"/>
                    <a:pt x="46520" y="20907"/>
                  </a:cubicBezTo>
                  <a:cubicBezTo>
                    <a:pt x="52196" y="26564"/>
                    <a:pt x="52196" y="35048"/>
                    <a:pt x="46520" y="40705"/>
                  </a:cubicBezTo>
                  <a:cubicBezTo>
                    <a:pt x="43682" y="40705"/>
                    <a:pt x="38006" y="43533"/>
                    <a:pt x="35168" y="43533"/>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26" name="Google Shape;11932;p135">
              <a:extLst>
                <a:ext uri="{FF2B5EF4-FFF2-40B4-BE49-F238E27FC236}">
                  <a16:creationId xmlns:a16="http://schemas.microsoft.com/office/drawing/2014/main" id="{2F4BC0EA-16B3-4DF6-B5FC-47EAA5E2FD93}"/>
                </a:ext>
              </a:extLst>
            </p:cNvPr>
            <p:cNvSpPr/>
            <p:nvPr/>
          </p:nvSpPr>
          <p:spPr>
            <a:xfrm>
              <a:off x="1217471" y="1407653"/>
              <a:ext cx="110679" cy="28282"/>
            </a:xfrm>
            <a:custGeom>
              <a:avLst/>
              <a:gdLst/>
              <a:ahLst/>
              <a:cxnLst/>
              <a:rect l="l" t="t" r="r" b="b"/>
              <a:pathLst>
                <a:path w="110679" h="28282" extrusionOk="0">
                  <a:moveTo>
                    <a:pt x="96489" y="28282"/>
                  </a:moveTo>
                  <a:lnTo>
                    <a:pt x="14190" y="28282"/>
                  </a:lnTo>
                  <a:cubicBezTo>
                    <a:pt x="5676" y="28282"/>
                    <a:pt x="0" y="22626"/>
                    <a:pt x="0" y="14141"/>
                  </a:cubicBezTo>
                  <a:cubicBezTo>
                    <a:pt x="0" y="5657"/>
                    <a:pt x="5676" y="0"/>
                    <a:pt x="14190" y="0"/>
                  </a:cubicBezTo>
                  <a:lnTo>
                    <a:pt x="96489" y="0"/>
                  </a:lnTo>
                  <a:cubicBezTo>
                    <a:pt x="105003" y="0"/>
                    <a:pt x="110679" y="5657"/>
                    <a:pt x="110679" y="14141"/>
                  </a:cubicBezTo>
                  <a:cubicBezTo>
                    <a:pt x="110679" y="22626"/>
                    <a:pt x="102165" y="28282"/>
                    <a:pt x="96489" y="28282"/>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27" name="Google Shape;11933;p135">
              <a:extLst>
                <a:ext uri="{FF2B5EF4-FFF2-40B4-BE49-F238E27FC236}">
                  <a16:creationId xmlns:a16="http://schemas.microsoft.com/office/drawing/2014/main" id="{BF27F881-E2E1-4E11-AB61-31088DFF37F5}"/>
                </a:ext>
              </a:extLst>
            </p:cNvPr>
            <p:cNvSpPr/>
            <p:nvPr/>
          </p:nvSpPr>
          <p:spPr>
            <a:xfrm>
              <a:off x="1506939" y="1155940"/>
              <a:ext cx="164599" cy="164038"/>
            </a:xfrm>
            <a:custGeom>
              <a:avLst/>
              <a:gdLst/>
              <a:ahLst/>
              <a:cxnLst/>
              <a:rect l="l" t="t" r="r" b="b"/>
              <a:pathLst>
                <a:path w="164599" h="164038" extrusionOk="0">
                  <a:moveTo>
                    <a:pt x="82300" y="164038"/>
                  </a:moveTo>
                  <a:cubicBezTo>
                    <a:pt x="36893" y="164038"/>
                    <a:pt x="0" y="127271"/>
                    <a:pt x="0" y="82019"/>
                  </a:cubicBezTo>
                  <a:cubicBezTo>
                    <a:pt x="0" y="36767"/>
                    <a:pt x="36893" y="0"/>
                    <a:pt x="82300" y="0"/>
                  </a:cubicBezTo>
                  <a:cubicBezTo>
                    <a:pt x="127707" y="0"/>
                    <a:pt x="164600" y="36767"/>
                    <a:pt x="164600" y="82019"/>
                  </a:cubicBezTo>
                  <a:cubicBezTo>
                    <a:pt x="164600" y="127271"/>
                    <a:pt x="127707" y="164038"/>
                    <a:pt x="82300" y="164038"/>
                  </a:cubicBezTo>
                  <a:close/>
                  <a:moveTo>
                    <a:pt x="82300" y="28282"/>
                  </a:moveTo>
                  <a:cubicBezTo>
                    <a:pt x="51083" y="28282"/>
                    <a:pt x="28379" y="53737"/>
                    <a:pt x="28379" y="82019"/>
                  </a:cubicBezTo>
                  <a:cubicBezTo>
                    <a:pt x="28379" y="113130"/>
                    <a:pt x="53921" y="135756"/>
                    <a:pt x="82300" y="135756"/>
                  </a:cubicBezTo>
                  <a:cubicBezTo>
                    <a:pt x="110679" y="135756"/>
                    <a:pt x="136221" y="110301"/>
                    <a:pt x="136221" y="82019"/>
                  </a:cubicBezTo>
                  <a:cubicBezTo>
                    <a:pt x="136221" y="53737"/>
                    <a:pt x="113517" y="28282"/>
                    <a:pt x="82300" y="28282"/>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28" name="Google Shape;11934;p135">
              <a:extLst>
                <a:ext uri="{FF2B5EF4-FFF2-40B4-BE49-F238E27FC236}">
                  <a16:creationId xmlns:a16="http://schemas.microsoft.com/office/drawing/2014/main" id="{1ECA48BB-D0E1-434F-A9AA-EE45CE382261}"/>
                </a:ext>
              </a:extLst>
            </p:cNvPr>
            <p:cNvSpPr/>
            <p:nvPr/>
          </p:nvSpPr>
          <p:spPr>
            <a:xfrm>
              <a:off x="1505822" y="1270788"/>
              <a:ext cx="48875" cy="40704"/>
            </a:xfrm>
            <a:custGeom>
              <a:avLst/>
              <a:gdLst/>
              <a:ahLst/>
              <a:cxnLst/>
              <a:rect l="l" t="t" r="r" b="b"/>
              <a:pathLst>
                <a:path w="48875" h="40704" extrusionOk="0">
                  <a:moveTo>
                    <a:pt x="15307" y="40705"/>
                  </a:moveTo>
                  <a:cubicBezTo>
                    <a:pt x="12470" y="40705"/>
                    <a:pt x="6794" y="37877"/>
                    <a:pt x="3956" y="35048"/>
                  </a:cubicBezTo>
                  <a:cubicBezTo>
                    <a:pt x="-1720" y="29392"/>
                    <a:pt x="-1720" y="20907"/>
                    <a:pt x="6794" y="15251"/>
                  </a:cubicBezTo>
                  <a:cubicBezTo>
                    <a:pt x="12470" y="9594"/>
                    <a:pt x="20983" y="3938"/>
                    <a:pt x="26659" y="1110"/>
                  </a:cubicBezTo>
                  <a:cubicBezTo>
                    <a:pt x="32335" y="-1719"/>
                    <a:pt x="40849" y="1110"/>
                    <a:pt x="46525" y="6766"/>
                  </a:cubicBezTo>
                  <a:cubicBezTo>
                    <a:pt x="52201" y="12423"/>
                    <a:pt x="46525" y="20907"/>
                    <a:pt x="40849" y="26564"/>
                  </a:cubicBezTo>
                  <a:cubicBezTo>
                    <a:pt x="35173" y="29392"/>
                    <a:pt x="29497" y="32220"/>
                    <a:pt x="26659" y="37877"/>
                  </a:cubicBezTo>
                  <a:cubicBezTo>
                    <a:pt x="20983" y="37877"/>
                    <a:pt x="18145" y="40705"/>
                    <a:pt x="15307" y="40705"/>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29" name="Google Shape;11935;p135">
              <a:extLst>
                <a:ext uri="{FF2B5EF4-FFF2-40B4-BE49-F238E27FC236}">
                  <a16:creationId xmlns:a16="http://schemas.microsoft.com/office/drawing/2014/main" id="{07375D64-ADB3-4526-8F58-300C474D9ABB}"/>
                </a:ext>
              </a:extLst>
            </p:cNvPr>
            <p:cNvSpPr/>
            <p:nvPr/>
          </p:nvSpPr>
          <p:spPr>
            <a:xfrm>
              <a:off x="1535319" y="1407653"/>
              <a:ext cx="102165" cy="28282"/>
            </a:xfrm>
            <a:custGeom>
              <a:avLst/>
              <a:gdLst/>
              <a:ahLst/>
              <a:cxnLst/>
              <a:rect l="l" t="t" r="r" b="b"/>
              <a:pathLst>
                <a:path w="102165" h="28282" extrusionOk="0">
                  <a:moveTo>
                    <a:pt x="87976" y="28282"/>
                  </a:moveTo>
                  <a:lnTo>
                    <a:pt x="14190" y="28282"/>
                  </a:lnTo>
                  <a:cubicBezTo>
                    <a:pt x="5676" y="28282"/>
                    <a:pt x="0" y="22626"/>
                    <a:pt x="0" y="14141"/>
                  </a:cubicBezTo>
                  <a:cubicBezTo>
                    <a:pt x="0" y="5657"/>
                    <a:pt x="5676" y="0"/>
                    <a:pt x="14190" y="0"/>
                  </a:cubicBezTo>
                  <a:lnTo>
                    <a:pt x="87976" y="0"/>
                  </a:lnTo>
                  <a:cubicBezTo>
                    <a:pt x="96490" y="0"/>
                    <a:pt x="102165" y="5657"/>
                    <a:pt x="102165" y="14141"/>
                  </a:cubicBezTo>
                  <a:cubicBezTo>
                    <a:pt x="102165" y="22626"/>
                    <a:pt x="96490" y="28282"/>
                    <a:pt x="87976" y="28282"/>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sp>
          <p:nvSpPr>
            <p:cNvPr id="130" name="Google Shape;11936;p135">
              <a:extLst>
                <a:ext uri="{FF2B5EF4-FFF2-40B4-BE49-F238E27FC236}">
                  <a16:creationId xmlns:a16="http://schemas.microsoft.com/office/drawing/2014/main" id="{4BAD8225-11C6-4580-A4D0-7F41B2DB21EF}"/>
                </a:ext>
              </a:extLst>
            </p:cNvPr>
            <p:cNvSpPr/>
            <p:nvPr/>
          </p:nvSpPr>
          <p:spPr>
            <a:xfrm>
              <a:off x="1540994" y="1270788"/>
              <a:ext cx="170275" cy="165147"/>
            </a:xfrm>
            <a:custGeom>
              <a:avLst/>
              <a:gdLst/>
              <a:ahLst/>
              <a:cxnLst/>
              <a:rect l="l" t="t" r="r" b="b"/>
              <a:pathLst>
                <a:path w="170275" h="165147" extrusionOk="0">
                  <a:moveTo>
                    <a:pt x="153248" y="165148"/>
                  </a:moveTo>
                  <a:lnTo>
                    <a:pt x="14190" y="165148"/>
                  </a:lnTo>
                  <a:cubicBezTo>
                    <a:pt x="5676" y="165148"/>
                    <a:pt x="0" y="159491"/>
                    <a:pt x="0" y="151006"/>
                  </a:cubicBezTo>
                  <a:cubicBezTo>
                    <a:pt x="0" y="142522"/>
                    <a:pt x="5676" y="136865"/>
                    <a:pt x="14190" y="136865"/>
                  </a:cubicBezTo>
                  <a:lnTo>
                    <a:pt x="139059" y="136865"/>
                  </a:lnTo>
                  <a:lnTo>
                    <a:pt x="139059" y="105755"/>
                  </a:lnTo>
                  <a:cubicBezTo>
                    <a:pt x="139059" y="71816"/>
                    <a:pt x="122031" y="43533"/>
                    <a:pt x="93652" y="26564"/>
                  </a:cubicBezTo>
                  <a:cubicBezTo>
                    <a:pt x="87976" y="23735"/>
                    <a:pt x="85138" y="15251"/>
                    <a:pt x="87976" y="6766"/>
                  </a:cubicBezTo>
                  <a:cubicBezTo>
                    <a:pt x="90814" y="1110"/>
                    <a:pt x="99327" y="-1719"/>
                    <a:pt x="107841" y="1110"/>
                  </a:cubicBezTo>
                  <a:cubicBezTo>
                    <a:pt x="144734" y="20907"/>
                    <a:pt x="170276" y="60503"/>
                    <a:pt x="170276" y="105755"/>
                  </a:cubicBezTo>
                  <a:lnTo>
                    <a:pt x="170276" y="153835"/>
                  </a:lnTo>
                  <a:cubicBezTo>
                    <a:pt x="167438" y="159491"/>
                    <a:pt x="161762" y="165148"/>
                    <a:pt x="153248" y="165148"/>
                  </a:cubicBezTo>
                  <a:close/>
                </a:path>
              </a:pathLst>
            </a:custGeom>
            <a:grpFill/>
            <a:ln>
              <a:noFill/>
            </a:ln>
          </p:spPr>
          <p:txBody>
            <a:bodyPr spcFirstLastPara="1" wrap="square" lIns="45713" tIns="22850" rIns="45713" bIns="22850" anchor="ctr" anchorCtr="0">
              <a:noAutofit/>
            </a:bodyPr>
            <a:lstStyle/>
            <a:p>
              <a:endParaRPr sz="2400">
                <a:latin typeface="Calibri"/>
                <a:ea typeface="Calibri"/>
                <a:cs typeface="Calibri"/>
                <a:sym typeface="Calibri"/>
              </a:endParaRPr>
            </a:p>
          </p:txBody>
        </p:sp>
      </p:grpSp>
      <p:sp>
        <p:nvSpPr>
          <p:cNvPr id="47" name="Rechteck 46">
            <a:extLst>
              <a:ext uri="{FF2B5EF4-FFF2-40B4-BE49-F238E27FC236}">
                <a16:creationId xmlns:a16="http://schemas.microsoft.com/office/drawing/2014/main" id="{66487A46-2D5B-4737-ACC6-22618EE1DDA9}"/>
              </a:ext>
            </a:extLst>
          </p:cNvPr>
          <p:cNvSpPr/>
          <p:nvPr/>
        </p:nvSpPr>
        <p:spPr>
          <a:xfrm>
            <a:off x="432047" y="1772816"/>
            <a:ext cx="7201211" cy="4093428"/>
          </a:xfrm>
          <a:prstGeom prst="rect">
            <a:avLst/>
          </a:prstGeom>
        </p:spPr>
        <p:txBody>
          <a:bodyPr wrap="square">
            <a:spAutoFit/>
          </a:bodyPr>
          <a:lstStyle/>
          <a:p>
            <a:r>
              <a:rPr lang="de-DE" sz="1600" noProof="1">
                <a:solidFill>
                  <a:schemeClr val="bg1">
                    <a:lumMod val="50000"/>
                  </a:schemeClr>
                </a:solidFill>
                <a:latin typeface="+mj-lt"/>
              </a:rPr>
              <a:t>Sie als Unternehmer/in</a:t>
            </a:r>
          </a:p>
          <a:p>
            <a:pPr marL="370808" lvl="1">
              <a:spcBef>
                <a:spcPts val="0"/>
              </a:spcBef>
            </a:pPr>
            <a:r>
              <a:rPr lang="de-DE" sz="1200" noProof="1">
                <a:solidFill>
                  <a:schemeClr val="bg1">
                    <a:lumMod val="50000"/>
                  </a:schemeClr>
                </a:solidFill>
                <a:latin typeface="+mj-lt"/>
              </a:rPr>
              <a:t>Haushalt </a:t>
            </a:r>
          </a:p>
          <a:p>
            <a:pPr marL="370808" lvl="1">
              <a:spcBef>
                <a:spcPts val="0"/>
              </a:spcBef>
            </a:pPr>
            <a:r>
              <a:rPr lang="de-DE" sz="1200" noProof="1">
                <a:solidFill>
                  <a:schemeClr val="bg1">
                    <a:lumMod val="50000"/>
                  </a:schemeClr>
                </a:solidFill>
                <a:latin typeface="+mj-lt"/>
              </a:rPr>
              <a:t>Wohnen </a:t>
            </a:r>
          </a:p>
          <a:p>
            <a:pPr marL="370808" lvl="1">
              <a:spcBef>
                <a:spcPts val="0"/>
              </a:spcBef>
            </a:pPr>
            <a:r>
              <a:rPr lang="de-DE" sz="1200" noProof="1">
                <a:solidFill>
                  <a:schemeClr val="bg1">
                    <a:lumMod val="50000"/>
                  </a:schemeClr>
                </a:solidFill>
                <a:latin typeface="+mj-lt"/>
              </a:rPr>
              <a:t>Freizeit / Hobby </a:t>
            </a:r>
          </a:p>
          <a:p>
            <a:pPr marL="370808" lvl="1">
              <a:spcBef>
                <a:spcPts val="0"/>
              </a:spcBef>
            </a:pPr>
            <a:r>
              <a:rPr lang="de-DE" sz="1200" noProof="1">
                <a:solidFill>
                  <a:schemeClr val="bg1">
                    <a:lumMod val="50000"/>
                  </a:schemeClr>
                </a:solidFill>
                <a:latin typeface="+mj-lt"/>
              </a:rPr>
              <a:t>Hotel/Restaurant </a:t>
            </a:r>
          </a:p>
          <a:p>
            <a:pPr marL="370808" lvl="1">
              <a:spcBef>
                <a:spcPts val="0"/>
              </a:spcBef>
            </a:pPr>
            <a:r>
              <a:rPr lang="de-DE" sz="1200" noProof="1">
                <a:solidFill>
                  <a:schemeClr val="bg1">
                    <a:lumMod val="50000"/>
                  </a:schemeClr>
                </a:solidFill>
                <a:latin typeface="+mj-lt"/>
              </a:rPr>
              <a:t>Mobilität </a:t>
            </a:r>
          </a:p>
          <a:p>
            <a:pPr marL="370808" lvl="1">
              <a:spcBef>
                <a:spcPts val="0"/>
              </a:spcBef>
            </a:pPr>
            <a:r>
              <a:rPr lang="de-DE" sz="1200" noProof="1">
                <a:solidFill>
                  <a:schemeClr val="bg1">
                    <a:lumMod val="50000"/>
                  </a:schemeClr>
                </a:solidFill>
                <a:latin typeface="+mj-lt"/>
              </a:rPr>
              <a:t>Immobilien</a:t>
            </a:r>
          </a:p>
          <a:p>
            <a:pPr marL="656558" lvl="1" indent="-285750">
              <a:spcBef>
                <a:spcPts val="0"/>
              </a:spcBef>
              <a:buFont typeface="Arial" panose="020B0604020202020204" pitchFamily="34" charset="0"/>
              <a:buChar char="•"/>
            </a:pPr>
            <a:endParaRPr lang="de-DE" sz="1200" noProof="1">
              <a:solidFill>
                <a:schemeClr val="bg1">
                  <a:lumMod val="50000"/>
                </a:schemeClr>
              </a:solidFill>
              <a:latin typeface="+mj-lt"/>
            </a:endParaRPr>
          </a:p>
          <a:p>
            <a:pPr marL="656558" lvl="1" indent="-285750">
              <a:spcBef>
                <a:spcPts val="0"/>
              </a:spcBef>
              <a:buFont typeface="Arial" panose="020B0604020202020204" pitchFamily="34" charset="0"/>
              <a:buChar char="•"/>
            </a:pPr>
            <a:endParaRPr lang="de-DE" sz="1200" noProof="1">
              <a:solidFill>
                <a:schemeClr val="bg1">
                  <a:lumMod val="50000"/>
                </a:schemeClr>
              </a:solidFill>
              <a:latin typeface="+mj-lt"/>
            </a:endParaRPr>
          </a:p>
          <a:p>
            <a:r>
              <a:rPr lang="de-DE" sz="1600" noProof="1">
                <a:solidFill>
                  <a:schemeClr val="bg1">
                    <a:lumMod val="50000"/>
                  </a:schemeClr>
                </a:solidFill>
                <a:latin typeface="+mj-lt"/>
              </a:rPr>
              <a:t>Mitarbeiterkonto</a:t>
            </a:r>
          </a:p>
          <a:p>
            <a:pPr marL="370808" lvl="1">
              <a:spcBef>
                <a:spcPts val="0"/>
              </a:spcBef>
            </a:pPr>
            <a:r>
              <a:rPr lang="de-DE" sz="1200" noProof="1">
                <a:solidFill>
                  <a:schemeClr val="bg1">
                    <a:lumMod val="50000"/>
                  </a:schemeClr>
                </a:solidFill>
                <a:latin typeface="+mj-lt"/>
              </a:rPr>
              <a:t>Gratifikation / Bonus / Lohnanteil</a:t>
            </a:r>
          </a:p>
          <a:p>
            <a:pPr marL="370808" lvl="1"/>
            <a:r>
              <a:rPr lang="de-DE" sz="1200" noProof="1">
                <a:solidFill>
                  <a:schemeClr val="bg1">
                    <a:lumMod val="50000"/>
                  </a:schemeClr>
                </a:solidFill>
                <a:latin typeface="+mj-lt"/>
              </a:rPr>
              <a:t>Diverse Geschenke für Mitarbeiter</a:t>
            </a:r>
          </a:p>
          <a:p>
            <a:pPr marL="370808" lvl="1">
              <a:spcBef>
                <a:spcPts val="0"/>
              </a:spcBef>
            </a:pPr>
            <a:r>
              <a:rPr lang="de-DE" sz="1200" noProof="1">
                <a:solidFill>
                  <a:schemeClr val="bg1">
                    <a:lumMod val="50000"/>
                  </a:schemeClr>
                </a:solidFill>
                <a:latin typeface="+mj-lt"/>
              </a:rPr>
              <a:t>Lunchbeteiligung / Essensgeld</a:t>
            </a:r>
          </a:p>
          <a:p>
            <a:pPr marL="370808" lvl="1">
              <a:spcBef>
                <a:spcPts val="0"/>
              </a:spcBef>
            </a:pPr>
            <a:r>
              <a:rPr lang="de-DE" sz="1200" noProof="1">
                <a:solidFill>
                  <a:schemeClr val="bg1">
                    <a:lumMod val="50000"/>
                  </a:schemeClr>
                </a:solidFill>
                <a:latin typeface="+mj-lt"/>
              </a:rPr>
              <a:t>Aussendienst / Spesen z.B. für Tankfüllungen</a:t>
            </a:r>
          </a:p>
          <a:p>
            <a:pPr marL="370808" lvl="1">
              <a:spcBef>
                <a:spcPts val="0"/>
              </a:spcBef>
            </a:pPr>
            <a:r>
              <a:rPr lang="de-DE" sz="1200" noProof="1">
                <a:solidFill>
                  <a:schemeClr val="bg1">
                    <a:lumMod val="50000"/>
                  </a:schemeClr>
                </a:solidFill>
                <a:latin typeface="+mj-lt"/>
              </a:rPr>
              <a:t>Repräsentationsspesen / Restaurantbesuche / Firmenessen </a:t>
            </a:r>
          </a:p>
          <a:p>
            <a:pPr marL="370808" lvl="1"/>
            <a:r>
              <a:rPr lang="de-DE" sz="1200" noProof="1">
                <a:solidFill>
                  <a:schemeClr val="bg1">
                    <a:lumMod val="50000"/>
                  </a:schemeClr>
                </a:solidFill>
                <a:latin typeface="+mj-lt"/>
              </a:rPr>
              <a:t>Gutschein in WIR für MA</a:t>
            </a:r>
          </a:p>
          <a:p>
            <a:pPr marL="370808" lvl="1"/>
            <a:r>
              <a:rPr lang="de-DE" sz="1200" noProof="1">
                <a:solidFill>
                  <a:schemeClr val="bg1">
                    <a:lumMod val="50000"/>
                  </a:schemeClr>
                </a:solidFill>
                <a:latin typeface="+mj-lt"/>
              </a:rPr>
              <a:t>Jubiläumsgeschenke / Weihnachtsgeld in WIR</a:t>
            </a:r>
          </a:p>
          <a:p>
            <a:pPr marL="370808" lvl="1"/>
            <a:endParaRPr lang="de-DE" sz="1200" noProof="1">
              <a:solidFill>
                <a:schemeClr val="bg1">
                  <a:lumMod val="50000"/>
                </a:schemeClr>
              </a:solidFill>
              <a:latin typeface="+mj-lt"/>
            </a:endParaRPr>
          </a:p>
          <a:p>
            <a:pPr marL="656558" lvl="1" indent="-285750">
              <a:spcBef>
                <a:spcPts val="0"/>
              </a:spcBef>
              <a:buFont typeface="Arial" panose="020B0604020202020204" pitchFamily="34" charset="0"/>
              <a:buChar char="•"/>
            </a:pPr>
            <a:endParaRPr lang="de-DE" sz="1200" noProof="1">
              <a:solidFill>
                <a:schemeClr val="bg1">
                  <a:lumMod val="50000"/>
                </a:schemeClr>
              </a:solidFill>
              <a:latin typeface="+mj-lt"/>
            </a:endParaRPr>
          </a:p>
          <a:p>
            <a:pPr marL="656558" lvl="1" indent="-285750">
              <a:spcBef>
                <a:spcPts val="0"/>
              </a:spcBef>
              <a:buFont typeface="Arial" panose="020B0604020202020204" pitchFamily="34" charset="0"/>
              <a:buChar char="•"/>
            </a:pPr>
            <a:endParaRPr lang="de-DE" sz="1200" noProof="1">
              <a:solidFill>
                <a:schemeClr val="bg1">
                  <a:lumMod val="50000"/>
                </a:schemeClr>
              </a:solidFill>
              <a:latin typeface="+mj-lt"/>
            </a:endParaRPr>
          </a:p>
          <a:p>
            <a:pPr marL="656558" lvl="1" indent="-285750">
              <a:spcBef>
                <a:spcPts val="0"/>
              </a:spcBef>
              <a:buFont typeface="Arial" panose="020B0604020202020204" pitchFamily="34" charset="0"/>
              <a:buChar char="•"/>
            </a:pPr>
            <a:endParaRPr lang="de-DE" sz="1200" noProof="1">
              <a:solidFill>
                <a:schemeClr val="bg1">
                  <a:lumMod val="50000"/>
                </a:schemeClr>
              </a:solidFill>
              <a:latin typeface="+mj-lt"/>
            </a:endParaRPr>
          </a:p>
        </p:txBody>
      </p:sp>
      <p:sp>
        <p:nvSpPr>
          <p:cNvPr id="48" name="Titel 3">
            <a:extLst>
              <a:ext uri="{FF2B5EF4-FFF2-40B4-BE49-F238E27FC236}">
                <a16:creationId xmlns:a16="http://schemas.microsoft.com/office/drawing/2014/main" id="{AC51619B-F1D3-4E9F-9DFD-0BFA02B47249}"/>
              </a:ext>
            </a:extLst>
          </p:cNvPr>
          <p:cNvSpPr txBox="1">
            <a:spLocks/>
          </p:cNvSpPr>
          <p:nvPr/>
        </p:nvSpPr>
        <p:spPr bwMode="auto">
          <a:xfrm>
            <a:off x="479376" y="476672"/>
            <a:ext cx="10751363"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1035025" rtl="0" eaLnBrk="1" fontAlgn="base" hangingPunct="1">
              <a:lnSpc>
                <a:spcPct val="100000"/>
              </a:lnSpc>
              <a:spcBef>
                <a:spcPts val="0"/>
              </a:spcBef>
              <a:spcAft>
                <a:spcPts val="0"/>
              </a:spcAft>
              <a:defRPr sz="2800" b="1" i="0" kern="1200" cap="none" baseline="0">
                <a:solidFill>
                  <a:schemeClr val="tx2"/>
                </a:solidFill>
                <a:latin typeface="+mj-lt"/>
                <a:ea typeface="MS PGothic" panose="020B0600070205080204" pitchFamily="34" charset="-128"/>
                <a:cs typeface="Segoe UI" panose="020B0502040204020203" pitchFamily="34" charset="0"/>
              </a:defRPr>
            </a:lvl1pPr>
            <a:lvl2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2pPr>
            <a:lvl3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3pPr>
            <a:lvl4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4pPr>
            <a:lvl5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5pPr>
            <a:lvl6pPr marL="477049" algn="l" defTabSz="1038577" rtl="0" eaLnBrk="1" fontAlgn="base" hangingPunct="1">
              <a:spcBef>
                <a:spcPct val="0"/>
              </a:spcBef>
              <a:spcAft>
                <a:spcPct val="0"/>
              </a:spcAft>
              <a:defRPr sz="3067">
                <a:solidFill>
                  <a:schemeClr val="tx1"/>
                </a:solidFill>
                <a:latin typeface="Arial" pitchFamily="34" charset="0"/>
              </a:defRPr>
            </a:lvl6pPr>
            <a:lvl7pPr marL="954097" algn="l" defTabSz="1038577" rtl="0" eaLnBrk="1" fontAlgn="base" hangingPunct="1">
              <a:spcBef>
                <a:spcPct val="0"/>
              </a:spcBef>
              <a:spcAft>
                <a:spcPct val="0"/>
              </a:spcAft>
              <a:defRPr sz="3067">
                <a:solidFill>
                  <a:schemeClr val="tx1"/>
                </a:solidFill>
                <a:latin typeface="Arial" pitchFamily="34" charset="0"/>
              </a:defRPr>
            </a:lvl7pPr>
            <a:lvl8pPr marL="1431147" algn="l" defTabSz="1038577" rtl="0" eaLnBrk="1" fontAlgn="base" hangingPunct="1">
              <a:spcBef>
                <a:spcPct val="0"/>
              </a:spcBef>
              <a:spcAft>
                <a:spcPct val="0"/>
              </a:spcAft>
              <a:defRPr sz="3067">
                <a:solidFill>
                  <a:schemeClr val="tx1"/>
                </a:solidFill>
                <a:latin typeface="Arial" pitchFamily="34" charset="0"/>
              </a:defRPr>
            </a:lvl8pPr>
            <a:lvl9pPr marL="1908196" algn="l" defTabSz="1038577" rtl="0" eaLnBrk="1" fontAlgn="base" hangingPunct="1">
              <a:spcBef>
                <a:spcPct val="0"/>
              </a:spcBef>
              <a:spcAft>
                <a:spcPct val="0"/>
              </a:spcAft>
              <a:defRPr sz="3067">
                <a:solidFill>
                  <a:schemeClr val="tx1"/>
                </a:solidFill>
                <a:latin typeface="Arial" pitchFamily="34" charset="0"/>
              </a:defRPr>
            </a:lvl9pPr>
          </a:lstStyle>
          <a:p>
            <a:r>
              <a:rPr lang="de-DE" altLang="de-DE" sz="2800" b="1" noProof="1">
                <a:solidFill>
                  <a:schemeClr val="bg1">
                    <a:lumMod val="50000"/>
                  </a:schemeClr>
                </a:solidFill>
                <a:latin typeface="HelveticaNeueLT Pro 55 Roman" pitchFamily="34" charset="0"/>
                <a:sym typeface="Montserrat" charset="0"/>
              </a:rPr>
              <a:t>Privater Gebrauch: Unternehmer/innen / Mitarbeiter/innen </a:t>
            </a:r>
            <a:br>
              <a:rPr lang="de-DE" noProof="1"/>
            </a:br>
            <a:r>
              <a:rPr lang="de-DE" altLang="de-DE" sz="1800" b="0" noProof="1">
                <a:solidFill>
                  <a:srgbClr val="7F7F7F"/>
                </a:solidFill>
                <a:latin typeface="Corona LT" panose="02000604020000090004" pitchFamily="2" charset="0"/>
                <a:sym typeface="Lato" charset="0"/>
              </a:rPr>
              <a:t>WIR kann im privaten Konsum sehr weitgehend eingesetzt werden.</a:t>
            </a:r>
            <a:endParaRPr lang="de-DE" altLang="de-DE" sz="1800" b="0" noProof="1">
              <a:latin typeface="Corona LT" panose="02000604020000090004" pitchFamily="2" charset="0"/>
            </a:endParaRPr>
          </a:p>
          <a:p>
            <a:endParaRPr lang="de-DE" sz="1800" b="0" noProof="1">
              <a:solidFill>
                <a:schemeClr val="bg1">
                  <a:lumMod val="50000"/>
                </a:schemeClr>
              </a:solidFill>
              <a:latin typeface="Corona LT" panose="02000604020000090004" pitchFamily="2" charset="0"/>
            </a:endParaRPr>
          </a:p>
        </p:txBody>
      </p:sp>
      <p:pic>
        <p:nvPicPr>
          <p:cNvPr id="45" name="Grafik 44">
            <a:extLst>
              <a:ext uri="{FF2B5EF4-FFF2-40B4-BE49-F238E27FC236}">
                <a16:creationId xmlns:a16="http://schemas.microsoft.com/office/drawing/2014/main" id="{FE91BE86-0A80-4F6D-BF08-7E812A800E6B}"/>
              </a:ext>
            </a:extLst>
          </p:cNvPr>
          <p:cNvPicPr>
            <a:picLocks noChangeAspect="1"/>
          </p:cNvPicPr>
          <p:nvPr/>
        </p:nvPicPr>
        <p:blipFill>
          <a:blip r:embed="rId6"/>
          <a:srcRect t="4344" b="4344"/>
          <a:stretch/>
        </p:blipFill>
        <p:spPr>
          <a:xfrm rot="10800000" flipH="1">
            <a:off x="5330208" y="1276982"/>
            <a:ext cx="6382416" cy="5827918"/>
          </a:xfrm>
          <a:prstGeom prst="rect">
            <a:avLst/>
          </a:prstGeom>
        </p:spPr>
      </p:pic>
    </p:spTree>
    <p:extLst>
      <p:ext uri="{BB962C8B-B14F-4D97-AF65-F5344CB8AC3E}">
        <p14:creationId xmlns:p14="http://schemas.microsoft.com/office/powerpoint/2010/main" val="3094628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103EB2-1C60-4C46-863E-331753F361E8}"/>
              </a:ext>
            </a:extLst>
          </p:cNvPr>
          <p:cNvSpPr>
            <a:spLocks noGrp="1"/>
          </p:cNvSpPr>
          <p:nvPr>
            <p:ph type="title"/>
          </p:nvPr>
        </p:nvSpPr>
        <p:spPr>
          <a:xfrm>
            <a:off x="479376" y="476672"/>
            <a:ext cx="11161240" cy="437604"/>
          </a:xfrm>
        </p:spPr>
        <p:txBody>
          <a:bodyPr/>
          <a:lstStyle/>
          <a:p>
            <a:r>
              <a:rPr lang="de-DE" sz="2800" noProof="1"/>
              <a:t>WIR-Kredit: liquiditätsschonend und umsatzsteigernd</a:t>
            </a:r>
            <a:endParaRPr lang="de-DE" noProof="1"/>
          </a:p>
        </p:txBody>
      </p:sp>
      <p:sp>
        <p:nvSpPr>
          <p:cNvPr id="104" name="Rechteck 103">
            <a:extLst>
              <a:ext uri="{FF2B5EF4-FFF2-40B4-BE49-F238E27FC236}">
                <a16:creationId xmlns:a16="http://schemas.microsoft.com/office/drawing/2014/main" id="{D0C8863C-4464-4645-BD6D-DBBFAEE21F80}"/>
              </a:ext>
            </a:extLst>
          </p:cNvPr>
          <p:cNvSpPr/>
          <p:nvPr/>
        </p:nvSpPr>
        <p:spPr>
          <a:xfrm>
            <a:off x="1284215" y="1899603"/>
            <a:ext cx="871326" cy="711379"/>
          </a:xfrm>
          <a:prstGeom prst="rect">
            <a:avLst/>
          </a:prstGeom>
          <a:solidFill>
            <a:srgbClr val="28828B"/>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de-DE" sz="700" noProof="1">
                <a:latin typeface="HelveticaNeueLT Com 55 Roman" panose="020B0604020202020204" pitchFamily="34" charset="0"/>
              </a:rPr>
              <a:t>15 000</a:t>
            </a:r>
          </a:p>
        </p:txBody>
      </p:sp>
      <p:grpSp>
        <p:nvGrpSpPr>
          <p:cNvPr id="105" name="Gruppieren 104">
            <a:extLst>
              <a:ext uri="{FF2B5EF4-FFF2-40B4-BE49-F238E27FC236}">
                <a16:creationId xmlns:a16="http://schemas.microsoft.com/office/drawing/2014/main" id="{558B82C6-FFFB-44B6-9E5F-C6C2216A1D5F}"/>
              </a:ext>
            </a:extLst>
          </p:cNvPr>
          <p:cNvGrpSpPr/>
          <p:nvPr/>
        </p:nvGrpSpPr>
        <p:grpSpPr>
          <a:xfrm>
            <a:off x="2688228" y="1899630"/>
            <a:ext cx="871326" cy="1185722"/>
            <a:chOff x="2282232" y="1506458"/>
            <a:chExt cx="648012" cy="900068"/>
          </a:xfrm>
        </p:grpSpPr>
        <p:sp>
          <p:nvSpPr>
            <p:cNvPr id="155" name="Rechteck 154">
              <a:extLst>
                <a:ext uri="{FF2B5EF4-FFF2-40B4-BE49-F238E27FC236}">
                  <a16:creationId xmlns:a16="http://schemas.microsoft.com/office/drawing/2014/main" id="{B2EE1EFF-A710-4FC0-8655-9B19E5FDC03B}"/>
                </a:ext>
              </a:extLst>
            </p:cNvPr>
            <p:cNvSpPr/>
            <p:nvPr/>
          </p:nvSpPr>
          <p:spPr>
            <a:xfrm>
              <a:off x="2282232" y="1866498"/>
              <a:ext cx="648012" cy="180000"/>
            </a:xfrm>
            <a:prstGeom prst="rect">
              <a:avLst/>
            </a:prstGeom>
            <a:solidFill>
              <a:srgbClr val="28828B"/>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de-DE" sz="700" noProof="1">
                  <a:latin typeface="HelveticaNeueLT Com 55 Roman" panose="020B0604020202020204" pitchFamily="34" charset="0"/>
                </a:rPr>
                <a:t> 5 000</a:t>
              </a:r>
            </a:p>
          </p:txBody>
        </p:sp>
        <p:sp>
          <p:nvSpPr>
            <p:cNvPr id="156" name="Rechteck 155">
              <a:extLst>
                <a:ext uri="{FF2B5EF4-FFF2-40B4-BE49-F238E27FC236}">
                  <a16:creationId xmlns:a16="http://schemas.microsoft.com/office/drawing/2014/main" id="{D6DD1383-3051-4FE0-8C95-A43B59BB484C}"/>
                </a:ext>
              </a:extLst>
            </p:cNvPr>
            <p:cNvSpPr/>
            <p:nvPr/>
          </p:nvSpPr>
          <p:spPr>
            <a:xfrm>
              <a:off x="2282232" y="1506458"/>
              <a:ext cx="648012" cy="360020"/>
            </a:xfrm>
            <a:prstGeom prst="rect">
              <a:avLst/>
            </a:prstGeom>
            <a:solidFill>
              <a:srgbClr val="28828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de-DE" sz="700" noProof="1">
                  <a:solidFill>
                    <a:srgbClr val="28828B"/>
                  </a:solidFill>
                  <a:latin typeface="HelveticaNeueLT Com 55 Roman" panose="020B0604020202020204" pitchFamily="34" charset="0"/>
                </a:rPr>
                <a:t> 10 000</a:t>
              </a:r>
            </a:p>
          </p:txBody>
        </p:sp>
        <p:sp>
          <p:nvSpPr>
            <p:cNvPr id="157" name="Rechteck 156">
              <a:extLst>
                <a:ext uri="{FF2B5EF4-FFF2-40B4-BE49-F238E27FC236}">
                  <a16:creationId xmlns:a16="http://schemas.microsoft.com/office/drawing/2014/main" id="{936475F2-0A46-4B93-8937-E475EB2B2AFD}"/>
                </a:ext>
              </a:extLst>
            </p:cNvPr>
            <p:cNvSpPr/>
            <p:nvPr/>
          </p:nvSpPr>
          <p:spPr>
            <a:xfrm>
              <a:off x="2282232" y="2046526"/>
              <a:ext cx="648012" cy="360000"/>
            </a:xfrm>
            <a:prstGeom prst="rect">
              <a:avLst/>
            </a:prstGeom>
            <a:solidFill>
              <a:srgbClr val="A5BB1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de-DE" sz="700" noProof="1">
                  <a:solidFill>
                    <a:schemeClr val="bg1"/>
                  </a:solidFill>
                  <a:latin typeface="HelveticaNeueLT Com 55 Roman" panose="020B0604020202020204" pitchFamily="34" charset="0"/>
                </a:rPr>
                <a:t>-10 000</a:t>
              </a:r>
            </a:p>
          </p:txBody>
        </p:sp>
      </p:grpSp>
      <p:sp>
        <p:nvSpPr>
          <p:cNvPr id="106" name="Rechteck 105">
            <a:extLst>
              <a:ext uri="{FF2B5EF4-FFF2-40B4-BE49-F238E27FC236}">
                <a16:creationId xmlns:a16="http://schemas.microsoft.com/office/drawing/2014/main" id="{48CDD6AB-4319-4850-8BCC-363DB417538A}"/>
              </a:ext>
            </a:extLst>
          </p:cNvPr>
          <p:cNvSpPr/>
          <p:nvPr/>
        </p:nvSpPr>
        <p:spPr>
          <a:xfrm>
            <a:off x="8564109" y="2373988"/>
            <a:ext cx="901646" cy="237126"/>
          </a:xfrm>
          <a:prstGeom prst="rect">
            <a:avLst/>
          </a:prstGeom>
          <a:solidFill>
            <a:srgbClr val="28828B"/>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de-DE" sz="700" noProof="1">
                <a:latin typeface="HelveticaNeueLT Com 55 Roman" panose="020B0604020202020204" pitchFamily="34" charset="0"/>
              </a:rPr>
              <a:t>   50 000</a:t>
            </a:r>
          </a:p>
        </p:txBody>
      </p:sp>
      <p:sp>
        <p:nvSpPr>
          <p:cNvPr id="107" name="Rechteck 106">
            <a:extLst>
              <a:ext uri="{FF2B5EF4-FFF2-40B4-BE49-F238E27FC236}">
                <a16:creationId xmlns:a16="http://schemas.microsoft.com/office/drawing/2014/main" id="{23583CDF-19A1-48FB-9F7C-DA6B24A8E368}"/>
              </a:ext>
            </a:extLst>
          </p:cNvPr>
          <p:cNvSpPr/>
          <p:nvPr/>
        </p:nvSpPr>
        <p:spPr>
          <a:xfrm>
            <a:off x="10113276" y="2136888"/>
            <a:ext cx="901646" cy="474200"/>
          </a:xfrm>
          <a:prstGeom prst="rect">
            <a:avLst/>
          </a:prstGeom>
          <a:solidFill>
            <a:srgbClr val="28828B"/>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de-DE" sz="700" noProof="1">
                <a:latin typeface="HelveticaNeueLT Com 55 Roman" panose="020B0604020202020204" pitchFamily="34" charset="0"/>
              </a:rPr>
              <a:t>  100 000</a:t>
            </a:r>
          </a:p>
        </p:txBody>
      </p:sp>
      <p:sp>
        <p:nvSpPr>
          <p:cNvPr id="108" name="Rechteck 107">
            <a:extLst>
              <a:ext uri="{FF2B5EF4-FFF2-40B4-BE49-F238E27FC236}">
                <a16:creationId xmlns:a16="http://schemas.microsoft.com/office/drawing/2014/main" id="{C66CBBDD-43CD-4597-9B1C-44B66BC4A4BC}"/>
              </a:ext>
            </a:extLst>
          </p:cNvPr>
          <p:cNvSpPr/>
          <p:nvPr/>
        </p:nvSpPr>
        <p:spPr>
          <a:xfrm>
            <a:off x="10113276" y="2611142"/>
            <a:ext cx="901646" cy="474253"/>
          </a:xfrm>
          <a:prstGeom prst="rect">
            <a:avLst/>
          </a:prstGeom>
          <a:solidFill>
            <a:srgbClr val="A5BB1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de-DE" sz="700" noProof="1">
                <a:solidFill>
                  <a:schemeClr val="bg1"/>
                </a:solidFill>
                <a:latin typeface="HelveticaNeueLT Com 55 Roman" panose="020B0604020202020204" pitchFamily="34" charset="0"/>
              </a:rPr>
              <a:t>-100 000</a:t>
            </a:r>
          </a:p>
        </p:txBody>
      </p:sp>
      <p:sp>
        <p:nvSpPr>
          <p:cNvPr id="109" name="Rechteck 108">
            <a:extLst>
              <a:ext uri="{FF2B5EF4-FFF2-40B4-BE49-F238E27FC236}">
                <a16:creationId xmlns:a16="http://schemas.microsoft.com/office/drawing/2014/main" id="{29EBCD5E-2EE8-4592-84E5-D085A5AE5AA3}"/>
              </a:ext>
            </a:extLst>
          </p:cNvPr>
          <p:cNvSpPr/>
          <p:nvPr/>
        </p:nvSpPr>
        <p:spPr>
          <a:xfrm>
            <a:off x="8564109" y="2611140"/>
            <a:ext cx="901646" cy="711379"/>
          </a:xfrm>
          <a:prstGeom prst="rect">
            <a:avLst/>
          </a:prstGeom>
          <a:solidFill>
            <a:srgbClr val="A5BB1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de-DE" sz="700" noProof="1">
                <a:solidFill>
                  <a:schemeClr val="bg1"/>
                </a:solidFill>
                <a:latin typeface="HelveticaNeueLT Com 55 Roman" panose="020B0604020202020204" pitchFamily="34" charset="0"/>
              </a:rPr>
              <a:t>-150 000</a:t>
            </a:r>
          </a:p>
        </p:txBody>
      </p:sp>
      <p:grpSp>
        <p:nvGrpSpPr>
          <p:cNvPr id="111" name="Gruppieren 110">
            <a:extLst>
              <a:ext uri="{FF2B5EF4-FFF2-40B4-BE49-F238E27FC236}">
                <a16:creationId xmlns:a16="http://schemas.microsoft.com/office/drawing/2014/main" id="{8AEA29F1-E26F-4A8F-A821-7FC264005BF2}"/>
              </a:ext>
            </a:extLst>
          </p:cNvPr>
          <p:cNvGrpSpPr/>
          <p:nvPr/>
        </p:nvGrpSpPr>
        <p:grpSpPr>
          <a:xfrm>
            <a:off x="6422458" y="2148600"/>
            <a:ext cx="864780" cy="699614"/>
            <a:chOff x="3563888" y="2463778"/>
            <a:chExt cx="540060" cy="531069"/>
          </a:xfrm>
        </p:grpSpPr>
        <p:sp>
          <p:nvSpPr>
            <p:cNvPr id="152" name="Rechteck 151">
              <a:extLst>
                <a:ext uri="{FF2B5EF4-FFF2-40B4-BE49-F238E27FC236}">
                  <a16:creationId xmlns:a16="http://schemas.microsoft.com/office/drawing/2014/main" id="{C742896E-5331-469D-8565-D89C789E7C1E}"/>
                </a:ext>
              </a:extLst>
            </p:cNvPr>
            <p:cNvSpPr/>
            <p:nvPr/>
          </p:nvSpPr>
          <p:spPr>
            <a:xfrm>
              <a:off x="3563888" y="2814847"/>
              <a:ext cx="540060" cy="180000"/>
            </a:xfrm>
            <a:prstGeom prst="rect">
              <a:avLst/>
            </a:prstGeom>
            <a:solidFill>
              <a:srgbClr val="A5BB1A">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de-DE" sz="700" noProof="1">
                  <a:solidFill>
                    <a:srgbClr val="28828B"/>
                  </a:solidFill>
                  <a:latin typeface="+mj-lt"/>
                </a:rPr>
                <a:t>-5 000</a:t>
              </a:r>
            </a:p>
          </p:txBody>
        </p:sp>
        <p:sp>
          <p:nvSpPr>
            <p:cNvPr id="153" name="Rechteck 152">
              <a:extLst>
                <a:ext uri="{FF2B5EF4-FFF2-40B4-BE49-F238E27FC236}">
                  <a16:creationId xmlns:a16="http://schemas.microsoft.com/office/drawing/2014/main" id="{BE1B74FA-980D-4D2E-83D6-E243CF09C02B}"/>
                </a:ext>
              </a:extLst>
            </p:cNvPr>
            <p:cNvSpPr/>
            <p:nvPr/>
          </p:nvSpPr>
          <p:spPr>
            <a:xfrm>
              <a:off x="3563888" y="2643778"/>
              <a:ext cx="540060" cy="180000"/>
            </a:xfrm>
            <a:prstGeom prst="rect">
              <a:avLst/>
            </a:prstGeom>
            <a:solidFill>
              <a:srgbClr val="A5BB1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de-DE" sz="700" noProof="1">
                  <a:solidFill>
                    <a:schemeClr val="bg1"/>
                  </a:solidFill>
                  <a:latin typeface="HelveticaNeueLT Com 55 Roman" panose="020B0604020202020204" pitchFamily="34" charset="0"/>
                </a:rPr>
                <a:t>5 000</a:t>
              </a:r>
            </a:p>
          </p:txBody>
        </p:sp>
        <p:sp>
          <p:nvSpPr>
            <p:cNvPr id="154" name="Rechteck 153">
              <a:extLst>
                <a:ext uri="{FF2B5EF4-FFF2-40B4-BE49-F238E27FC236}">
                  <a16:creationId xmlns:a16="http://schemas.microsoft.com/office/drawing/2014/main" id="{63BA870B-2F3E-4639-9C19-062F8EAC4963}"/>
                </a:ext>
              </a:extLst>
            </p:cNvPr>
            <p:cNvSpPr/>
            <p:nvPr/>
          </p:nvSpPr>
          <p:spPr>
            <a:xfrm>
              <a:off x="3563888" y="2463778"/>
              <a:ext cx="540060" cy="180000"/>
            </a:xfrm>
            <a:prstGeom prst="rect">
              <a:avLst/>
            </a:prstGeom>
            <a:solidFill>
              <a:srgbClr val="28828B"/>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de-DE" sz="700" noProof="1">
                  <a:latin typeface="HelveticaNeueLT Com 55 Roman" panose="020B0604020202020204" pitchFamily="34" charset="0"/>
                </a:rPr>
                <a:t>5 000</a:t>
              </a:r>
            </a:p>
          </p:txBody>
        </p:sp>
      </p:grpSp>
      <p:sp>
        <p:nvSpPr>
          <p:cNvPr id="112" name="Rechteck 111">
            <a:extLst>
              <a:ext uri="{FF2B5EF4-FFF2-40B4-BE49-F238E27FC236}">
                <a16:creationId xmlns:a16="http://schemas.microsoft.com/office/drawing/2014/main" id="{DE7AFE01-62CB-4587-AD39-EA5FD1BD72FB}"/>
              </a:ext>
            </a:extLst>
          </p:cNvPr>
          <p:cNvSpPr/>
          <p:nvPr/>
        </p:nvSpPr>
        <p:spPr>
          <a:xfrm>
            <a:off x="5018525" y="2385725"/>
            <a:ext cx="864780" cy="225256"/>
          </a:xfrm>
          <a:prstGeom prst="rect">
            <a:avLst/>
          </a:prstGeom>
          <a:solidFill>
            <a:srgbClr val="A5BB1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700" noProof="1">
              <a:solidFill>
                <a:schemeClr val="bg1"/>
              </a:solidFill>
              <a:latin typeface="HelveticaNeueLT Com 55 Roman" panose="020B0604020202020204" pitchFamily="34" charset="0"/>
            </a:endParaRPr>
          </a:p>
        </p:txBody>
      </p:sp>
      <p:grpSp>
        <p:nvGrpSpPr>
          <p:cNvPr id="113" name="Gruppieren 112">
            <a:extLst>
              <a:ext uri="{FF2B5EF4-FFF2-40B4-BE49-F238E27FC236}">
                <a16:creationId xmlns:a16="http://schemas.microsoft.com/office/drawing/2014/main" id="{C8B5AD99-DBCB-45CA-96D7-F655319BF8B0}"/>
              </a:ext>
            </a:extLst>
          </p:cNvPr>
          <p:cNvGrpSpPr/>
          <p:nvPr/>
        </p:nvGrpSpPr>
        <p:grpSpPr>
          <a:xfrm>
            <a:off x="983431" y="3211775"/>
            <a:ext cx="9593486" cy="203133"/>
            <a:chOff x="1139765" y="2430485"/>
            <a:chExt cx="7134751" cy="154196"/>
          </a:xfrm>
        </p:grpSpPr>
        <p:sp>
          <p:nvSpPr>
            <p:cNvPr id="147" name="Textfeld 146">
              <a:extLst>
                <a:ext uri="{FF2B5EF4-FFF2-40B4-BE49-F238E27FC236}">
                  <a16:creationId xmlns:a16="http://schemas.microsoft.com/office/drawing/2014/main" id="{389A1ACF-1AFE-4035-A140-EF58B5482A02}"/>
                </a:ext>
              </a:extLst>
            </p:cNvPr>
            <p:cNvSpPr txBox="1"/>
            <p:nvPr/>
          </p:nvSpPr>
          <p:spPr>
            <a:xfrm>
              <a:off x="1221916" y="2430485"/>
              <a:ext cx="7052600" cy="154196"/>
            </a:xfrm>
            <a:prstGeom prst="rect">
              <a:avLst/>
            </a:prstGeom>
            <a:noFill/>
          </p:spPr>
          <p:txBody>
            <a:bodyPr wrap="square" rtlCol="0">
              <a:spAutoFit/>
            </a:bodyPr>
            <a:lstStyle/>
            <a:p>
              <a:pPr lvl="0" defTabSz="933450">
                <a:lnSpc>
                  <a:spcPct val="90000"/>
                </a:lnSpc>
                <a:spcAft>
                  <a:spcPct val="35000"/>
                </a:spcAft>
              </a:pPr>
              <a:r>
                <a:rPr lang="de-DE" sz="800" noProof="1">
                  <a:solidFill>
                    <a:srgbClr val="A5BB1A"/>
                  </a:solidFill>
                  <a:latin typeface="+mj-lt"/>
                </a:rPr>
                <a:t>WIR </a:t>
              </a:r>
              <a:r>
                <a:rPr lang="de-DE" sz="800" noProof="1">
                  <a:solidFill>
                    <a:srgbClr val="F69F19"/>
                  </a:solidFill>
                  <a:latin typeface="+mj-lt"/>
                </a:rPr>
                <a:t>                      </a:t>
              </a:r>
              <a:r>
                <a:rPr lang="de-DE" sz="800" noProof="1">
                  <a:solidFill>
                    <a:srgbClr val="A5BB1A"/>
                  </a:solidFill>
                  <a:latin typeface="+mj-lt"/>
                </a:rPr>
                <a:t>Verpfändetes WIR                                  </a:t>
              </a:r>
              <a:r>
                <a:rPr lang="de-DE" sz="800" noProof="1">
                  <a:solidFill>
                    <a:srgbClr val="28828B"/>
                  </a:solidFill>
                  <a:latin typeface="+mj-lt"/>
                </a:rPr>
                <a:t>CHF</a:t>
              </a:r>
              <a:r>
                <a:rPr lang="de-DE" sz="800" noProof="1">
                  <a:solidFill>
                    <a:srgbClr val="F69F19"/>
                  </a:solidFill>
                  <a:latin typeface="+mj-lt"/>
                </a:rPr>
                <a:t>                          </a:t>
              </a:r>
              <a:r>
                <a:rPr lang="de-DE" sz="800" noProof="1">
                  <a:solidFill>
                    <a:srgbClr val="28828B"/>
                  </a:solidFill>
                  <a:latin typeface="+mj-lt"/>
                </a:rPr>
                <a:t>Gewonnene CHF-Liquidität</a:t>
              </a:r>
            </a:p>
          </p:txBody>
        </p:sp>
        <p:sp>
          <p:nvSpPr>
            <p:cNvPr id="148" name="Rechteck 147">
              <a:extLst>
                <a:ext uri="{FF2B5EF4-FFF2-40B4-BE49-F238E27FC236}">
                  <a16:creationId xmlns:a16="http://schemas.microsoft.com/office/drawing/2014/main" id="{6CE9F571-2DF5-4F68-A021-D4F260F39369}"/>
                </a:ext>
              </a:extLst>
            </p:cNvPr>
            <p:cNvSpPr/>
            <p:nvPr/>
          </p:nvSpPr>
          <p:spPr>
            <a:xfrm>
              <a:off x="1139765" y="2431397"/>
              <a:ext cx="108012" cy="108012"/>
            </a:xfrm>
            <a:prstGeom prst="rect">
              <a:avLst/>
            </a:prstGeom>
            <a:solidFill>
              <a:srgbClr val="A5BB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1"/>
            </a:p>
          </p:txBody>
        </p:sp>
        <p:sp>
          <p:nvSpPr>
            <p:cNvPr id="149" name="Rechteck 148">
              <a:extLst>
                <a:ext uri="{FF2B5EF4-FFF2-40B4-BE49-F238E27FC236}">
                  <a16:creationId xmlns:a16="http://schemas.microsoft.com/office/drawing/2014/main" id="{BC17C589-D3DC-4F54-B129-3FBF8741D6A3}"/>
                </a:ext>
              </a:extLst>
            </p:cNvPr>
            <p:cNvSpPr/>
            <p:nvPr/>
          </p:nvSpPr>
          <p:spPr>
            <a:xfrm>
              <a:off x="3120317" y="2431397"/>
              <a:ext cx="108012" cy="108012"/>
            </a:xfrm>
            <a:prstGeom prst="rect">
              <a:avLst/>
            </a:prstGeom>
            <a:solidFill>
              <a:srgbClr val="2882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1"/>
            </a:p>
          </p:txBody>
        </p:sp>
        <p:sp>
          <p:nvSpPr>
            <p:cNvPr id="150" name="Rechteck 149">
              <a:extLst>
                <a:ext uri="{FF2B5EF4-FFF2-40B4-BE49-F238E27FC236}">
                  <a16:creationId xmlns:a16="http://schemas.microsoft.com/office/drawing/2014/main" id="{EC1A334A-3E9A-403B-A9B6-55C63E1249B8}"/>
                </a:ext>
              </a:extLst>
            </p:cNvPr>
            <p:cNvSpPr/>
            <p:nvPr/>
          </p:nvSpPr>
          <p:spPr>
            <a:xfrm>
              <a:off x="3816505" y="2431397"/>
              <a:ext cx="108012" cy="108012"/>
            </a:xfrm>
            <a:prstGeom prst="rect">
              <a:avLst/>
            </a:prstGeom>
            <a:solidFill>
              <a:srgbClr val="28828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1"/>
            </a:p>
          </p:txBody>
        </p:sp>
        <p:sp>
          <p:nvSpPr>
            <p:cNvPr id="151" name="Rechteck 150">
              <a:extLst>
                <a:ext uri="{FF2B5EF4-FFF2-40B4-BE49-F238E27FC236}">
                  <a16:creationId xmlns:a16="http://schemas.microsoft.com/office/drawing/2014/main" id="{53B45231-2367-4461-B157-22BEB29B5AB8}"/>
                </a:ext>
              </a:extLst>
            </p:cNvPr>
            <p:cNvSpPr/>
            <p:nvPr/>
          </p:nvSpPr>
          <p:spPr>
            <a:xfrm>
              <a:off x="1782400" y="2431397"/>
              <a:ext cx="108012" cy="108012"/>
            </a:xfrm>
            <a:prstGeom prst="rect">
              <a:avLst/>
            </a:prstGeom>
            <a:solidFill>
              <a:srgbClr val="A5BB1A">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1"/>
            </a:p>
          </p:txBody>
        </p:sp>
      </p:grpSp>
      <p:sp>
        <p:nvSpPr>
          <p:cNvPr id="114" name="Bogen 113">
            <a:extLst>
              <a:ext uri="{FF2B5EF4-FFF2-40B4-BE49-F238E27FC236}">
                <a16:creationId xmlns:a16="http://schemas.microsoft.com/office/drawing/2014/main" id="{BF66AC1B-C541-4E7F-A6C1-409255E301D0}"/>
              </a:ext>
            </a:extLst>
          </p:cNvPr>
          <p:cNvSpPr/>
          <p:nvPr/>
        </p:nvSpPr>
        <p:spPr>
          <a:xfrm rot="7249707">
            <a:off x="2214369" y="2503764"/>
            <a:ext cx="305154" cy="529279"/>
          </a:xfrm>
          <a:prstGeom prst="arc">
            <a:avLst>
              <a:gd name="adj1" fmla="val 16470329"/>
              <a:gd name="adj2" fmla="val 5088489"/>
            </a:avLst>
          </a:prstGeom>
          <a:ln w="12700">
            <a:solidFill>
              <a:srgbClr val="28828B"/>
            </a:solidFill>
            <a:headEnd type="triangl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noProof="1"/>
          </a:p>
        </p:txBody>
      </p:sp>
      <p:sp>
        <p:nvSpPr>
          <p:cNvPr id="115" name="Rechteck 114">
            <a:extLst>
              <a:ext uri="{FF2B5EF4-FFF2-40B4-BE49-F238E27FC236}">
                <a16:creationId xmlns:a16="http://schemas.microsoft.com/office/drawing/2014/main" id="{03E94FAE-0E7A-4ECA-9303-DB40D984F402}"/>
              </a:ext>
            </a:extLst>
          </p:cNvPr>
          <p:cNvSpPr/>
          <p:nvPr/>
        </p:nvSpPr>
        <p:spPr>
          <a:xfrm>
            <a:off x="8276514" y="1292685"/>
            <a:ext cx="2835231" cy="286232"/>
          </a:xfrm>
          <a:prstGeom prst="rect">
            <a:avLst/>
          </a:prstGeom>
          <a:ln>
            <a:noFill/>
          </a:ln>
        </p:spPr>
        <p:txBody>
          <a:bodyPr wrap="square" lIns="36000" rIns="36000">
            <a:spAutoFit/>
          </a:bodyPr>
          <a:lstStyle/>
          <a:p>
            <a:pPr algn="ctr" defTabSz="933450">
              <a:lnSpc>
                <a:spcPct val="90000"/>
              </a:lnSpc>
              <a:spcAft>
                <a:spcPct val="35000"/>
              </a:spcAft>
            </a:pPr>
            <a:r>
              <a:rPr lang="de-DE" sz="1400" noProof="1">
                <a:solidFill>
                  <a:schemeClr val="bg1">
                    <a:lumMod val="50000"/>
                  </a:schemeClr>
                </a:solidFill>
                <a:latin typeface="HelveticaNeueLT Com 55 Roman" pitchFamily="34" charset="0"/>
              </a:rPr>
              <a:t>WIR-Blankokredit oder -Hypothek</a:t>
            </a:r>
            <a:endParaRPr lang="de-DE" sz="1400" noProof="1">
              <a:solidFill>
                <a:schemeClr val="bg1">
                  <a:lumMod val="50000"/>
                </a:schemeClr>
              </a:solidFill>
              <a:latin typeface="HelveticaNeueLT Com 55 Lt"/>
            </a:endParaRPr>
          </a:p>
        </p:txBody>
      </p:sp>
      <p:grpSp>
        <p:nvGrpSpPr>
          <p:cNvPr id="116" name="Gruppieren 115">
            <a:extLst>
              <a:ext uri="{FF2B5EF4-FFF2-40B4-BE49-F238E27FC236}">
                <a16:creationId xmlns:a16="http://schemas.microsoft.com/office/drawing/2014/main" id="{3DD73A2B-D60F-4986-8999-40903B434DA8}"/>
              </a:ext>
            </a:extLst>
          </p:cNvPr>
          <p:cNvGrpSpPr/>
          <p:nvPr/>
        </p:nvGrpSpPr>
        <p:grpSpPr>
          <a:xfrm>
            <a:off x="1042157" y="3614240"/>
            <a:ext cx="2958652" cy="2370898"/>
            <a:chOff x="1259632" y="2808000"/>
            <a:chExt cx="1833610" cy="1799722"/>
          </a:xfrm>
        </p:grpSpPr>
        <p:sp>
          <p:nvSpPr>
            <p:cNvPr id="145" name="Textfeld 1">
              <a:extLst>
                <a:ext uri="{FF2B5EF4-FFF2-40B4-BE49-F238E27FC236}">
                  <a16:creationId xmlns:a16="http://schemas.microsoft.com/office/drawing/2014/main" id="{E5A1A5FC-F61E-4412-9A30-E3CCAA312664}"/>
                </a:ext>
              </a:extLst>
            </p:cNvPr>
            <p:cNvSpPr txBox="1"/>
            <p:nvPr/>
          </p:nvSpPr>
          <p:spPr>
            <a:xfrm>
              <a:off x="1286042" y="3867894"/>
              <a:ext cx="1807200" cy="73982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1450" lvl="0" indent="-171450" defTabSz="933450">
                <a:lnSpc>
                  <a:spcPct val="90000"/>
                </a:lnSpc>
                <a:spcAft>
                  <a:spcPts val="50"/>
                </a:spcAft>
                <a:buFont typeface="Arial" panose="020B0604020202020204" pitchFamily="34" charset="0"/>
                <a:buChar char="•"/>
              </a:pPr>
              <a:r>
                <a:rPr lang="de-DE" sz="1200" noProof="1">
                  <a:solidFill>
                    <a:srgbClr val="28828B"/>
                  </a:solidFill>
                  <a:latin typeface="+mj-lt"/>
                </a:rPr>
                <a:t>Sofortkredit von 10 000 CHW</a:t>
              </a:r>
            </a:p>
            <a:p>
              <a:pPr marL="171450" lvl="0" indent="-171450" defTabSz="933450">
                <a:lnSpc>
                  <a:spcPct val="90000"/>
                </a:lnSpc>
                <a:spcAft>
                  <a:spcPts val="50"/>
                </a:spcAft>
                <a:buFont typeface="Arial" panose="020B0604020202020204" pitchFamily="34" charset="0"/>
                <a:buChar char="•"/>
              </a:pPr>
              <a:r>
                <a:rPr lang="de-DE" sz="1200" noProof="1">
                  <a:solidFill>
                    <a:srgbClr val="28828B"/>
                  </a:solidFill>
                  <a:latin typeface="+mj-lt"/>
                </a:rPr>
                <a:t>Blanko zu 0% Zins p.a.</a:t>
              </a:r>
            </a:p>
            <a:p>
              <a:pPr marL="171450" lvl="0" indent="-171450" defTabSz="933450">
                <a:lnSpc>
                  <a:spcPct val="90000"/>
                </a:lnSpc>
                <a:spcAft>
                  <a:spcPts val="50"/>
                </a:spcAft>
                <a:buFont typeface="Arial" panose="020B0604020202020204" pitchFamily="34" charset="0"/>
                <a:buChar char="•"/>
              </a:pPr>
              <a:r>
                <a:rPr lang="de-DE" sz="1200" noProof="1">
                  <a:solidFill>
                    <a:srgbClr val="28828B"/>
                  </a:solidFill>
                  <a:latin typeface="+mj-lt"/>
                </a:rPr>
                <a:t>Schnell und unkompliziert</a:t>
              </a:r>
            </a:p>
            <a:p>
              <a:pPr marL="171450" lvl="0" indent="-171450" defTabSz="933450">
                <a:lnSpc>
                  <a:spcPct val="90000"/>
                </a:lnSpc>
                <a:spcAft>
                  <a:spcPts val="50"/>
                </a:spcAft>
                <a:buFont typeface="Arial" panose="020B0604020202020204" pitchFamily="34" charset="0"/>
                <a:buChar char="•"/>
              </a:pPr>
              <a:r>
                <a:rPr lang="de-DE" sz="1200" noProof="1">
                  <a:solidFill>
                    <a:srgbClr val="28828B"/>
                  </a:solidFill>
                  <a:latin typeface="+mj-lt"/>
                </a:rPr>
                <a:t>Keine Gebühren, keine Kommission</a:t>
              </a:r>
            </a:p>
            <a:p>
              <a:pPr marL="171450" lvl="0" indent="-171450" defTabSz="933450">
                <a:lnSpc>
                  <a:spcPct val="90000"/>
                </a:lnSpc>
                <a:spcAft>
                  <a:spcPts val="50"/>
                </a:spcAft>
                <a:buFont typeface="Arial" panose="020B0604020202020204" pitchFamily="34" charset="0"/>
                <a:buChar char="•"/>
              </a:pPr>
              <a:r>
                <a:rPr lang="de-DE" sz="1200" noProof="1">
                  <a:solidFill>
                    <a:srgbClr val="28828B"/>
                  </a:solidFill>
                  <a:latin typeface="+mj-lt"/>
                </a:rPr>
                <a:t>Keine fixe Amortisation</a:t>
              </a:r>
            </a:p>
          </p:txBody>
        </p:sp>
        <p:sp>
          <p:nvSpPr>
            <p:cNvPr id="146" name="Textfeld 1">
              <a:extLst>
                <a:ext uri="{FF2B5EF4-FFF2-40B4-BE49-F238E27FC236}">
                  <a16:creationId xmlns:a16="http://schemas.microsoft.com/office/drawing/2014/main" id="{A379999D-EA8D-4B4D-B577-9E1CB905199A}"/>
                </a:ext>
              </a:extLst>
            </p:cNvPr>
            <p:cNvSpPr txBox="1"/>
            <p:nvPr/>
          </p:nvSpPr>
          <p:spPr>
            <a:xfrm>
              <a:off x="1259632" y="2808000"/>
              <a:ext cx="1807200" cy="70088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defTabSz="933450">
                <a:lnSpc>
                  <a:spcPct val="90000"/>
                </a:lnSpc>
                <a:spcAft>
                  <a:spcPts val="0"/>
                </a:spcAft>
              </a:pPr>
              <a:r>
                <a:rPr lang="de-DE" sz="1200" b="1" noProof="1">
                  <a:solidFill>
                    <a:schemeClr val="bg1">
                      <a:lumMod val="50000"/>
                    </a:schemeClr>
                  </a:solidFill>
                  <a:latin typeface="+mj-lt"/>
                </a:rPr>
                <a:t>Steigerung der Liquidität des Unternehmens </a:t>
              </a:r>
            </a:p>
            <a:p>
              <a:pPr lvl="0" defTabSz="933450">
                <a:lnSpc>
                  <a:spcPct val="90000"/>
                </a:lnSpc>
                <a:spcAft>
                  <a:spcPts val="0"/>
                </a:spcAft>
              </a:pPr>
              <a:endParaRPr lang="de-DE" sz="1200" noProof="1">
                <a:solidFill>
                  <a:schemeClr val="bg1">
                    <a:lumMod val="50000"/>
                  </a:schemeClr>
                </a:solidFill>
                <a:latin typeface="+mj-lt"/>
              </a:endParaRPr>
            </a:p>
            <a:p>
              <a:pPr marL="171450" lvl="0" indent="-171450" defTabSz="933450">
                <a:lnSpc>
                  <a:spcPct val="90000"/>
                </a:lnSpc>
                <a:spcAft>
                  <a:spcPts val="0"/>
                </a:spcAft>
                <a:buFont typeface="Arial" panose="020B0604020202020204" pitchFamily="34" charset="0"/>
                <a:buChar char="•"/>
              </a:pPr>
              <a:r>
                <a:rPr lang="de-DE" sz="1200" noProof="1">
                  <a:solidFill>
                    <a:schemeClr val="bg1">
                      <a:lumMod val="50000"/>
                    </a:schemeClr>
                  </a:solidFill>
                  <a:latin typeface="+mj-lt"/>
                </a:rPr>
                <a:t>Der WIR-Sofortkredit erweitert Ihre Liquidität um 10 000 CHW </a:t>
              </a:r>
            </a:p>
          </p:txBody>
        </p:sp>
      </p:grpSp>
      <p:grpSp>
        <p:nvGrpSpPr>
          <p:cNvPr id="117" name="Gruppieren 116">
            <a:extLst>
              <a:ext uri="{FF2B5EF4-FFF2-40B4-BE49-F238E27FC236}">
                <a16:creationId xmlns:a16="http://schemas.microsoft.com/office/drawing/2014/main" id="{B13D474F-77DF-4FB7-BDC7-6D966E5BE841}"/>
              </a:ext>
            </a:extLst>
          </p:cNvPr>
          <p:cNvGrpSpPr/>
          <p:nvPr/>
        </p:nvGrpSpPr>
        <p:grpSpPr>
          <a:xfrm>
            <a:off x="4686292" y="3614239"/>
            <a:ext cx="2893809" cy="2661092"/>
            <a:chOff x="1259632" y="2813576"/>
            <a:chExt cx="1807200" cy="2020006"/>
          </a:xfrm>
        </p:grpSpPr>
        <p:sp>
          <p:nvSpPr>
            <p:cNvPr id="141" name="Textfeld 1">
              <a:extLst>
                <a:ext uri="{FF2B5EF4-FFF2-40B4-BE49-F238E27FC236}">
                  <a16:creationId xmlns:a16="http://schemas.microsoft.com/office/drawing/2014/main" id="{F1516466-6083-46D8-84A3-E3FCBFF8F914}"/>
                </a:ext>
              </a:extLst>
            </p:cNvPr>
            <p:cNvSpPr txBox="1"/>
            <p:nvPr/>
          </p:nvSpPr>
          <p:spPr>
            <a:xfrm>
              <a:off x="1259632" y="3851169"/>
              <a:ext cx="1807200" cy="982413"/>
            </a:xfrm>
            <a:prstGeom prst="rect">
              <a:avLst/>
            </a:prstGeom>
            <a:noFill/>
          </p:spPr>
          <p:txBody>
            <a:bodyPr wrap="square" rtlCol="0">
              <a:spAutoFit/>
            </a:bodyPr>
            <a:lstStyle>
              <a:defPPr>
                <a:defRPr lang="de-DE"/>
              </a:defPPr>
              <a:lvl1pPr marL="171450" lvl="0" indent="-171450" defTabSz="933450">
                <a:lnSpc>
                  <a:spcPct val="90000"/>
                </a:lnSpc>
                <a:spcAft>
                  <a:spcPts val="50"/>
                </a:spcAft>
                <a:buFont typeface="Arial" panose="020B0604020202020204" pitchFamily="34" charset="0"/>
                <a:buChar char="•"/>
                <a:defRPr sz="1200">
                  <a:solidFill>
                    <a:srgbClr val="28828B"/>
                  </a:solidFill>
                  <a:latin typeface="+mj-l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de-DE" noProof="1"/>
                <a:t>50% des WIR-Guthabens ist für einen CHF-Liquiditätskredit verpfändbar</a:t>
              </a:r>
            </a:p>
            <a:p>
              <a:r>
                <a:rPr lang="de-DE" noProof="1"/>
                <a:t>3% Zins p.a.</a:t>
              </a:r>
            </a:p>
            <a:p>
              <a:r>
                <a:rPr lang="de-DE" noProof="1"/>
                <a:t>Schnelle und unkomplizierte Bereitstellung von CHF-Liquidität</a:t>
              </a:r>
            </a:p>
            <a:p>
              <a:r>
                <a:rPr lang="de-DE" noProof="1"/>
                <a:t>Amortisation planbar über 3 Jahre</a:t>
              </a:r>
            </a:p>
          </p:txBody>
        </p:sp>
        <p:sp>
          <p:nvSpPr>
            <p:cNvPr id="142" name="Textfeld 1">
              <a:extLst>
                <a:ext uri="{FF2B5EF4-FFF2-40B4-BE49-F238E27FC236}">
                  <a16:creationId xmlns:a16="http://schemas.microsoft.com/office/drawing/2014/main" id="{2B4CBCD4-2AD7-4DBB-9D7C-97969B3F0D83}"/>
                </a:ext>
              </a:extLst>
            </p:cNvPr>
            <p:cNvSpPr txBox="1"/>
            <p:nvPr/>
          </p:nvSpPr>
          <p:spPr>
            <a:xfrm>
              <a:off x="1259632" y="2813576"/>
              <a:ext cx="1807200" cy="70089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defTabSz="933450">
                <a:lnSpc>
                  <a:spcPct val="90000"/>
                </a:lnSpc>
                <a:spcAft>
                  <a:spcPts val="0"/>
                </a:spcAft>
              </a:pPr>
              <a:r>
                <a:rPr lang="de-DE" sz="1200" b="1" noProof="1">
                  <a:solidFill>
                    <a:schemeClr val="bg1">
                      <a:lumMod val="50000"/>
                    </a:schemeClr>
                  </a:solidFill>
                  <a:latin typeface="+mj-lt"/>
                </a:rPr>
                <a:t>Verpfändung meiner WIR gegen CHF</a:t>
              </a:r>
            </a:p>
            <a:p>
              <a:pPr lvl="0" defTabSz="933450">
                <a:lnSpc>
                  <a:spcPct val="90000"/>
                </a:lnSpc>
                <a:spcAft>
                  <a:spcPts val="0"/>
                </a:spcAft>
              </a:pPr>
              <a:endParaRPr lang="de-DE" sz="1200" b="1" noProof="1">
                <a:solidFill>
                  <a:schemeClr val="bg1">
                    <a:lumMod val="50000"/>
                  </a:schemeClr>
                </a:solidFill>
                <a:latin typeface="+mj-lt"/>
              </a:endParaRPr>
            </a:p>
            <a:p>
              <a:pPr marL="171450" lvl="0" indent="-171450" defTabSz="933450">
                <a:lnSpc>
                  <a:spcPct val="90000"/>
                </a:lnSpc>
                <a:spcAft>
                  <a:spcPts val="0"/>
                </a:spcAft>
                <a:buFont typeface="Arial" panose="020B0604020202020204" pitchFamily="34" charset="0"/>
                <a:buChar char="•"/>
              </a:pPr>
              <a:r>
                <a:rPr lang="de-DE" sz="1200" noProof="1">
                  <a:solidFill>
                    <a:schemeClr val="bg1">
                      <a:lumMod val="50000"/>
                    </a:schemeClr>
                  </a:solidFill>
                  <a:latin typeface="+mj-lt"/>
                </a:rPr>
                <a:t>Der WIR/CHF-Liquiditätskredit erhöht sofort Ihre CHF-Liquidität. Als Sicherheit dient das WIR-Guthaben</a:t>
              </a:r>
            </a:p>
          </p:txBody>
        </p:sp>
      </p:grpSp>
      <p:grpSp>
        <p:nvGrpSpPr>
          <p:cNvPr id="118" name="Gruppieren 117">
            <a:extLst>
              <a:ext uri="{FF2B5EF4-FFF2-40B4-BE49-F238E27FC236}">
                <a16:creationId xmlns:a16="http://schemas.microsoft.com/office/drawing/2014/main" id="{08D678ED-F8AE-4DB0-9408-580F62D52C3E}"/>
              </a:ext>
            </a:extLst>
          </p:cNvPr>
          <p:cNvGrpSpPr/>
          <p:nvPr/>
        </p:nvGrpSpPr>
        <p:grpSpPr>
          <a:xfrm>
            <a:off x="8264813" y="3614239"/>
            <a:ext cx="2943755" cy="2321713"/>
            <a:chOff x="1252420" y="2804824"/>
            <a:chExt cx="1814412" cy="1762387"/>
          </a:xfrm>
        </p:grpSpPr>
        <p:sp>
          <p:nvSpPr>
            <p:cNvPr id="137" name="Textfeld 1">
              <a:extLst>
                <a:ext uri="{FF2B5EF4-FFF2-40B4-BE49-F238E27FC236}">
                  <a16:creationId xmlns:a16="http://schemas.microsoft.com/office/drawing/2014/main" id="{DBF4B296-5DA8-460A-B742-A644A578AD8A}"/>
                </a:ext>
              </a:extLst>
            </p:cNvPr>
            <p:cNvSpPr txBox="1"/>
            <p:nvPr/>
          </p:nvSpPr>
          <p:spPr>
            <a:xfrm>
              <a:off x="1259632" y="3856587"/>
              <a:ext cx="1807200" cy="710624"/>
            </a:xfrm>
            <a:prstGeom prst="rect">
              <a:avLst/>
            </a:prstGeom>
            <a:noFill/>
          </p:spPr>
          <p:txBody>
            <a:bodyPr wrap="square" rtlCol="0">
              <a:spAutoFit/>
            </a:bodyPr>
            <a:lstStyle>
              <a:defPPr>
                <a:defRPr lang="de-DE"/>
              </a:defPPr>
              <a:lvl1pPr marL="171450" lvl="0" indent="-171450" defTabSz="933450">
                <a:lnSpc>
                  <a:spcPct val="90000"/>
                </a:lnSpc>
                <a:spcAft>
                  <a:spcPts val="50"/>
                </a:spcAft>
                <a:buFont typeface="Arial" panose="020B0604020202020204" pitchFamily="34" charset="0"/>
                <a:buChar char="•"/>
                <a:defRPr sz="1200">
                  <a:solidFill>
                    <a:srgbClr val="28828B"/>
                  </a:solidFill>
                  <a:latin typeface="+mj-l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de-DE" noProof="1"/>
                <a:t>Sehr vorteilhafte Konditionen</a:t>
              </a:r>
            </a:p>
            <a:p>
              <a:r>
                <a:rPr lang="de-DE" noProof="1"/>
                <a:t>Amortisation durch WIR-Einnahmen. Dies ermöglicht eine Differenzierung im WIR-Netzwerk, um zusätzliche Erträge zu generieren.</a:t>
              </a:r>
            </a:p>
          </p:txBody>
        </p:sp>
        <p:sp>
          <p:nvSpPr>
            <p:cNvPr id="138" name="Textfeld 1">
              <a:extLst>
                <a:ext uri="{FF2B5EF4-FFF2-40B4-BE49-F238E27FC236}">
                  <a16:creationId xmlns:a16="http://schemas.microsoft.com/office/drawing/2014/main" id="{AE260D7A-EEE8-4DB5-8132-8EF4B6480E68}"/>
                </a:ext>
              </a:extLst>
            </p:cNvPr>
            <p:cNvSpPr txBox="1"/>
            <p:nvPr/>
          </p:nvSpPr>
          <p:spPr>
            <a:xfrm>
              <a:off x="1252420" y="2804824"/>
              <a:ext cx="1807200" cy="95320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defTabSz="933450">
                <a:lnSpc>
                  <a:spcPct val="90000"/>
                </a:lnSpc>
                <a:spcAft>
                  <a:spcPts val="0"/>
                </a:spcAft>
              </a:pPr>
              <a:r>
                <a:rPr lang="de-DE" sz="1200" b="1" noProof="1">
                  <a:solidFill>
                    <a:schemeClr val="bg1">
                      <a:lumMod val="50000"/>
                    </a:schemeClr>
                  </a:solidFill>
                  <a:latin typeface="+mj-lt"/>
                </a:rPr>
                <a:t>Verschuldung in WIR, um künftig mehr WIR einnehmen zu können</a:t>
              </a:r>
            </a:p>
            <a:p>
              <a:pPr lvl="0" defTabSz="933450">
                <a:lnSpc>
                  <a:spcPct val="90000"/>
                </a:lnSpc>
                <a:spcAft>
                  <a:spcPts val="0"/>
                </a:spcAft>
              </a:pPr>
              <a:endParaRPr lang="de-DE" sz="1200" noProof="1">
                <a:solidFill>
                  <a:schemeClr val="bg1">
                    <a:lumMod val="50000"/>
                  </a:schemeClr>
                </a:solidFill>
                <a:latin typeface="+mj-lt"/>
              </a:endParaRPr>
            </a:p>
            <a:p>
              <a:pPr marL="171450" lvl="0" indent="-171450" defTabSz="933450">
                <a:lnSpc>
                  <a:spcPct val="90000"/>
                </a:lnSpc>
                <a:spcAft>
                  <a:spcPts val="0"/>
                </a:spcAft>
                <a:buFont typeface="Arial" panose="020B0604020202020204" pitchFamily="34" charset="0"/>
                <a:buChar char="•"/>
              </a:pPr>
              <a:r>
                <a:rPr lang="de-DE" sz="1200" noProof="1">
                  <a:solidFill>
                    <a:schemeClr val="bg1">
                      <a:lumMod val="50000"/>
                    </a:schemeClr>
                  </a:solidFill>
                  <a:latin typeface="+mj-lt"/>
                </a:rPr>
                <a:t>Kreditaufnahme in WIR zu vorteilhaften Konditionen. Damit erhöht sich die Möglichkeit, WIR einzunehmen</a:t>
              </a:r>
            </a:p>
          </p:txBody>
        </p:sp>
      </p:grpSp>
      <p:sp>
        <p:nvSpPr>
          <p:cNvPr id="119" name="Bogen 118">
            <a:extLst>
              <a:ext uri="{FF2B5EF4-FFF2-40B4-BE49-F238E27FC236}">
                <a16:creationId xmlns:a16="http://schemas.microsoft.com/office/drawing/2014/main" id="{66FC6A86-A01E-412E-818D-E91130527AB3}"/>
              </a:ext>
            </a:extLst>
          </p:cNvPr>
          <p:cNvSpPr/>
          <p:nvPr/>
        </p:nvSpPr>
        <p:spPr>
          <a:xfrm rot="3741430">
            <a:off x="6015394" y="2049770"/>
            <a:ext cx="221923" cy="613394"/>
          </a:xfrm>
          <a:prstGeom prst="arc">
            <a:avLst>
              <a:gd name="adj1" fmla="val 17123239"/>
              <a:gd name="adj2" fmla="val 4727621"/>
            </a:avLst>
          </a:prstGeom>
          <a:ln w="12700">
            <a:solidFill>
              <a:srgbClr val="28828B"/>
            </a:solidFill>
            <a:headEnd type="triangl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noProof="1"/>
          </a:p>
        </p:txBody>
      </p:sp>
      <p:cxnSp>
        <p:nvCxnSpPr>
          <p:cNvPr id="120" name="Gerade Verbindung 13">
            <a:extLst>
              <a:ext uri="{FF2B5EF4-FFF2-40B4-BE49-F238E27FC236}">
                <a16:creationId xmlns:a16="http://schemas.microsoft.com/office/drawing/2014/main" id="{A9E9874D-6DA0-4195-8FD6-8C8C94DBACB9}"/>
              </a:ext>
            </a:extLst>
          </p:cNvPr>
          <p:cNvCxnSpPr>
            <a:cxnSpLocks/>
          </p:cNvCxnSpPr>
          <p:nvPr/>
        </p:nvCxnSpPr>
        <p:spPr>
          <a:xfrm flipV="1">
            <a:off x="1042157" y="2618310"/>
            <a:ext cx="2904689" cy="0"/>
          </a:xfrm>
          <a:prstGeom prst="line">
            <a:avLst/>
          </a:prstGeom>
          <a:ln w="12700">
            <a:solidFill>
              <a:srgbClr val="62889D"/>
            </a:solidFill>
            <a:tailEnd type="none" w="lg" len="med"/>
          </a:ln>
        </p:spPr>
        <p:style>
          <a:lnRef idx="1">
            <a:schemeClr val="accent1"/>
          </a:lnRef>
          <a:fillRef idx="0">
            <a:schemeClr val="accent1"/>
          </a:fillRef>
          <a:effectRef idx="0">
            <a:schemeClr val="accent1"/>
          </a:effectRef>
          <a:fontRef idx="minor">
            <a:schemeClr val="tx1"/>
          </a:fontRef>
        </p:style>
      </p:cxnSp>
      <p:sp>
        <p:nvSpPr>
          <p:cNvPr id="121" name="Rechteck 120">
            <a:extLst>
              <a:ext uri="{FF2B5EF4-FFF2-40B4-BE49-F238E27FC236}">
                <a16:creationId xmlns:a16="http://schemas.microsoft.com/office/drawing/2014/main" id="{AEBFD3A4-1750-48B5-962D-54DC33DE3392}"/>
              </a:ext>
            </a:extLst>
          </p:cNvPr>
          <p:cNvSpPr/>
          <p:nvPr/>
        </p:nvSpPr>
        <p:spPr>
          <a:xfrm>
            <a:off x="4699932" y="1292685"/>
            <a:ext cx="2880170" cy="480131"/>
          </a:xfrm>
          <a:prstGeom prst="rect">
            <a:avLst/>
          </a:prstGeom>
          <a:ln>
            <a:noFill/>
          </a:ln>
        </p:spPr>
        <p:txBody>
          <a:bodyPr wrap="square">
            <a:spAutoFit/>
          </a:bodyPr>
          <a:lstStyle/>
          <a:p>
            <a:pPr algn="ctr" defTabSz="933450">
              <a:lnSpc>
                <a:spcPct val="90000"/>
              </a:lnSpc>
              <a:spcAft>
                <a:spcPct val="35000"/>
              </a:spcAft>
            </a:pPr>
            <a:r>
              <a:rPr lang="de-DE" sz="1400" noProof="1">
                <a:solidFill>
                  <a:schemeClr val="bg1">
                    <a:lumMod val="50000"/>
                  </a:schemeClr>
                </a:solidFill>
                <a:latin typeface="HelveticaNeueLT Com 55 Lt"/>
              </a:rPr>
              <a:t>WIR/CHF-</a:t>
            </a:r>
            <a:r>
              <a:rPr lang="de-DE" sz="1400" noProof="1">
                <a:solidFill>
                  <a:schemeClr val="bg1">
                    <a:lumMod val="50000"/>
                  </a:schemeClr>
                </a:solidFill>
                <a:latin typeface="HelveticaNeueLT Com 55 Roman" pitchFamily="34" charset="0"/>
              </a:rPr>
              <a:t>Liquiditätskredit</a:t>
            </a:r>
            <a:br>
              <a:rPr lang="de-DE" sz="1400" noProof="1">
                <a:solidFill>
                  <a:schemeClr val="bg1">
                    <a:lumMod val="50000"/>
                  </a:schemeClr>
                </a:solidFill>
                <a:latin typeface="HelveticaNeueLT Com 55 Roman" pitchFamily="34" charset="0"/>
              </a:rPr>
            </a:br>
            <a:endParaRPr lang="de-DE" sz="1400" b="1" noProof="1">
              <a:solidFill>
                <a:schemeClr val="bg1">
                  <a:lumMod val="50000"/>
                </a:schemeClr>
              </a:solidFill>
              <a:latin typeface="HelveticaNeueLT Com 55 Lt"/>
            </a:endParaRPr>
          </a:p>
        </p:txBody>
      </p:sp>
      <p:sp>
        <p:nvSpPr>
          <p:cNvPr id="122" name="Rechteck 121">
            <a:extLst>
              <a:ext uri="{FF2B5EF4-FFF2-40B4-BE49-F238E27FC236}">
                <a16:creationId xmlns:a16="http://schemas.microsoft.com/office/drawing/2014/main" id="{1F4AFEB3-ED6A-4C60-91F3-8B41B436E2AD}"/>
              </a:ext>
            </a:extLst>
          </p:cNvPr>
          <p:cNvSpPr/>
          <p:nvPr/>
        </p:nvSpPr>
        <p:spPr>
          <a:xfrm>
            <a:off x="1059421" y="1268760"/>
            <a:ext cx="2898774" cy="286231"/>
          </a:xfrm>
          <a:prstGeom prst="rect">
            <a:avLst/>
          </a:prstGeom>
          <a:ln>
            <a:noFill/>
          </a:ln>
        </p:spPr>
        <p:txBody>
          <a:bodyPr wrap="square">
            <a:spAutoFit/>
          </a:bodyPr>
          <a:lstStyle/>
          <a:p>
            <a:pPr algn="ctr" defTabSz="933450">
              <a:lnSpc>
                <a:spcPct val="90000"/>
              </a:lnSpc>
              <a:spcAft>
                <a:spcPct val="35000"/>
              </a:spcAft>
            </a:pPr>
            <a:r>
              <a:rPr lang="de-DE" sz="1400" noProof="1">
                <a:solidFill>
                  <a:schemeClr val="bg1">
                    <a:lumMod val="50000"/>
                  </a:schemeClr>
                </a:solidFill>
                <a:latin typeface="HelveticaNeueLT Com 55 Lt"/>
              </a:rPr>
              <a:t>WIR-Sofortkredit</a:t>
            </a:r>
            <a:endParaRPr lang="de-DE" sz="1400" b="1" noProof="1">
              <a:solidFill>
                <a:schemeClr val="bg1">
                  <a:lumMod val="50000"/>
                </a:schemeClr>
              </a:solidFill>
              <a:latin typeface="HelveticaNeueLT Com 55 Lt"/>
            </a:endParaRPr>
          </a:p>
        </p:txBody>
      </p:sp>
      <p:sp>
        <p:nvSpPr>
          <p:cNvPr id="123" name="Rechteck 122">
            <a:extLst>
              <a:ext uri="{FF2B5EF4-FFF2-40B4-BE49-F238E27FC236}">
                <a16:creationId xmlns:a16="http://schemas.microsoft.com/office/drawing/2014/main" id="{A759726C-042F-4D70-80BA-EE3DB942AF5F}"/>
              </a:ext>
            </a:extLst>
          </p:cNvPr>
          <p:cNvSpPr/>
          <p:nvPr/>
        </p:nvSpPr>
        <p:spPr>
          <a:xfrm>
            <a:off x="5018525" y="2164174"/>
            <a:ext cx="864780" cy="225256"/>
          </a:xfrm>
          <a:prstGeom prst="rect">
            <a:avLst/>
          </a:prstGeom>
          <a:solidFill>
            <a:srgbClr val="A5BB1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de-DE" sz="700" noProof="1">
                <a:solidFill>
                  <a:schemeClr val="bg1"/>
                </a:solidFill>
                <a:latin typeface="HelveticaNeueLT Com 55 Roman" panose="020B0604020202020204" pitchFamily="34" charset="0"/>
              </a:rPr>
              <a:t>10 000</a:t>
            </a:r>
          </a:p>
        </p:txBody>
      </p:sp>
      <p:sp>
        <p:nvSpPr>
          <p:cNvPr id="124" name="Textfeld 123">
            <a:extLst>
              <a:ext uri="{FF2B5EF4-FFF2-40B4-BE49-F238E27FC236}">
                <a16:creationId xmlns:a16="http://schemas.microsoft.com/office/drawing/2014/main" id="{95E36AF1-AC4C-44F1-9022-4219FD64B6E4}"/>
              </a:ext>
            </a:extLst>
          </p:cNvPr>
          <p:cNvSpPr txBox="1"/>
          <p:nvPr/>
        </p:nvSpPr>
        <p:spPr>
          <a:xfrm rot="16200000">
            <a:off x="-156234" y="2437667"/>
            <a:ext cx="1612639" cy="307777"/>
          </a:xfrm>
          <a:prstGeom prst="rect">
            <a:avLst/>
          </a:prstGeom>
          <a:noFill/>
        </p:spPr>
        <p:txBody>
          <a:bodyPr wrap="square" rtlCol="0">
            <a:spAutoFit/>
          </a:bodyPr>
          <a:lstStyle/>
          <a:p>
            <a:pPr algn="ctr"/>
            <a:r>
              <a:rPr lang="de-DE" sz="1400" noProof="1">
                <a:solidFill>
                  <a:schemeClr val="bg1">
                    <a:lumMod val="50000"/>
                  </a:schemeClr>
                </a:solidFill>
                <a:latin typeface="HelveticaNeueLT Com 45 Lt" panose="020B0403020202020204" pitchFamily="34" charset="0"/>
              </a:rPr>
              <a:t>Liquidität</a:t>
            </a:r>
          </a:p>
        </p:txBody>
      </p:sp>
      <p:sp>
        <p:nvSpPr>
          <p:cNvPr id="125" name="Textfeld 124">
            <a:extLst>
              <a:ext uri="{FF2B5EF4-FFF2-40B4-BE49-F238E27FC236}">
                <a16:creationId xmlns:a16="http://schemas.microsoft.com/office/drawing/2014/main" id="{4D63E945-4A3B-4286-9E28-D9754B413DD5}"/>
              </a:ext>
            </a:extLst>
          </p:cNvPr>
          <p:cNvSpPr txBox="1"/>
          <p:nvPr/>
        </p:nvSpPr>
        <p:spPr>
          <a:xfrm rot="16200000">
            <a:off x="29349" y="4041384"/>
            <a:ext cx="1251034" cy="307777"/>
          </a:xfrm>
          <a:prstGeom prst="rect">
            <a:avLst/>
          </a:prstGeom>
          <a:noFill/>
        </p:spPr>
        <p:txBody>
          <a:bodyPr wrap="square" rtlCol="0">
            <a:spAutoFit/>
          </a:bodyPr>
          <a:lstStyle>
            <a:defPPr>
              <a:defRPr lang="de-CH"/>
            </a:defPPr>
            <a:lvl1pPr algn="ctr">
              <a:defRPr sz="1050">
                <a:solidFill>
                  <a:schemeClr val="bg1">
                    <a:lumMod val="50000"/>
                  </a:schemeClr>
                </a:solidFill>
                <a:latin typeface="HelveticaNeueLT Com 45 Lt" panose="020B0403020202020204" pitchFamily="34" charset="0"/>
              </a:defRPr>
            </a:lvl1pPr>
          </a:lstStyle>
          <a:p>
            <a:r>
              <a:rPr lang="de-DE" sz="1400" noProof="1"/>
              <a:t>Bedürfnis</a:t>
            </a:r>
          </a:p>
        </p:txBody>
      </p:sp>
      <p:sp>
        <p:nvSpPr>
          <p:cNvPr id="126" name="Textfeld 125">
            <a:extLst>
              <a:ext uri="{FF2B5EF4-FFF2-40B4-BE49-F238E27FC236}">
                <a16:creationId xmlns:a16="http://schemas.microsoft.com/office/drawing/2014/main" id="{1C54132E-CC4F-4018-AF3F-404EEE29CA40}"/>
              </a:ext>
            </a:extLst>
          </p:cNvPr>
          <p:cNvSpPr txBox="1"/>
          <p:nvPr/>
        </p:nvSpPr>
        <p:spPr>
          <a:xfrm rot="16200000">
            <a:off x="53728" y="5370503"/>
            <a:ext cx="1202274" cy="307777"/>
          </a:xfrm>
          <a:prstGeom prst="rect">
            <a:avLst/>
          </a:prstGeom>
          <a:noFill/>
        </p:spPr>
        <p:txBody>
          <a:bodyPr wrap="square" rtlCol="0">
            <a:spAutoFit/>
          </a:bodyPr>
          <a:lstStyle>
            <a:defPPr>
              <a:defRPr lang="de-CH"/>
            </a:defPPr>
            <a:lvl1pPr algn="ctr">
              <a:defRPr sz="1050">
                <a:solidFill>
                  <a:schemeClr val="bg1">
                    <a:lumMod val="50000"/>
                  </a:schemeClr>
                </a:solidFill>
                <a:latin typeface="HelveticaNeueLT Com 45 Lt" panose="020B0403020202020204" pitchFamily="34" charset="0"/>
              </a:defRPr>
            </a:lvl1pPr>
          </a:lstStyle>
          <a:p>
            <a:r>
              <a:rPr lang="de-DE" sz="1400" noProof="1"/>
              <a:t>Lösung</a:t>
            </a:r>
          </a:p>
        </p:txBody>
      </p:sp>
      <p:sp>
        <p:nvSpPr>
          <p:cNvPr id="127" name="Bogen 126">
            <a:extLst>
              <a:ext uri="{FF2B5EF4-FFF2-40B4-BE49-F238E27FC236}">
                <a16:creationId xmlns:a16="http://schemas.microsoft.com/office/drawing/2014/main" id="{5D11C3D3-5919-43BD-B6D3-017441A565E9}"/>
              </a:ext>
            </a:extLst>
          </p:cNvPr>
          <p:cNvSpPr/>
          <p:nvPr/>
        </p:nvSpPr>
        <p:spPr>
          <a:xfrm rot="6378225">
            <a:off x="6070801" y="2350663"/>
            <a:ext cx="221923" cy="613394"/>
          </a:xfrm>
          <a:prstGeom prst="arc">
            <a:avLst>
              <a:gd name="adj1" fmla="val 17123239"/>
              <a:gd name="adj2" fmla="val 4727621"/>
            </a:avLst>
          </a:prstGeom>
          <a:ln w="12700">
            <a:solidFill>
              <a:srgbClr val="28828B"/>
            </a:solidFill>
            <a:headEnd type="triangl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noProof="1"/>
          </a:p>
        </p:txBody>
      </p:sp>
      <p:sp>
        <p:nvSpPr>
          <p:cNvPr id="128" name="Bogen 127">
            <a:extLst>
              <a:ext uri="{FF2B5EF4-FFF2-40B4-BE49-F238E27FC236}">
                <a16:creationId xmlns:a16="http://schemas.microsoft.com/office/drawing/2014/main" id="{594F270F-22F4-48BE-9F6C-D5D8E9802FB6}"/>
              </a:ext>
            </a:extLst>
          </p:cNvPr>
          <p:cNvSpPr/>
          <p:nvPr/>
        </p:nvSpPr>
        <p:spPr>
          <a:xfrm rot="3741430">
            <a:off x="9688443" y="2563565"/>
            <a:ext cx="221923" cy="613394"/>
          </a:xfrm>
          <a:prstGeom prst="arc">
            <a:avLst>
              <a:gd name="adj1" fmla="val 17123239"/>
              <a:gd name="adj2" fmla="val 4727621"/>
            </a:avLst>
          </a:prstGeom>
          <a:ln w="12700">
            <a:solidFill>
              <a:srgbClr val="28828B"/>
            </a:solidFill>
            <a:headEnd type="triangl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noProof="1"/>
          </a:p>
        </p:txBody>
      </p:sp>
      <p:sp>
        <p:nvSpPr>
          <p:cNvPr id="129" name="Bogen 128">
            <a:extLst>
              <a:ext uri="{FF2B5EF4-FFF2-40B4-BE49-F238E27FC236}">
                <a16:creationId xmlns:a16="http://schemas.microsoft.com/office/drawing/2014/main" id="{3F98B0E5-2BE6-47F2-A0E3-51568908945D}"/>
              </a:ext>
            </a:extLst>
          </p:cNvPr>
          <p:cNvSpPr/>
          <p:nvPr/>
        </p:nvSpPr>
        <p:spPr>
          <a:xfrm rot="3741430">
            <a:off x="9650102" y="2000613"/>
            <a:ext cx="221923" cy="613394"/>
          </a:xfrm>
          <a:prstGeom prst="arc">
            <a:avLst>
              <a:gd name="adj1" fmla="val 17123239"/>
              <a:gd name="adj2" fmla="val 4727621"/>
            </a:avLst>
          </a:prstGeom>
          <a:ln w="12700">
            <a:solidFill>
              <a:srgbClr val="28828B"/>
            </a:solidFill>
            <a:headEnd type="triangle"/>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noProof="1"/>
          </a:p>
        </p:txBody>
      </p:sp>
      <p:cxnSp>
        <p:nvCxnSpPr>
          <p:cNvPr id="130" name="Gerade Verbindung 13">
            <a:extLst>
              <a:ext uri="{FF2B5EF4-FFF2-40B4-BE49-F238E27FC236}">
                <a16:creationId xmlns:a16="http://schemas.microsoft.com/office/drawing/2014/main" id="{49E02264-3EEB-4F35-AE75-846EF91238BE}"/>
              </a:ext>
            </a:extLst>
          </p:cNvPr>
          <p:cNvCxnSpPr>
            <a:cxnSpLocks/>
          </p:cNvCxnSpPr>
          <p:nvPr/>
        </p:nvCxnSpPr>
        <p:spPr>
          <a:xfrm flipV="1">
            <a:off x="4699933" y="2618310"/>
            <a:ext cx="2880168" cy="0"/>
          </a:xfrm>
          <a:prstGeom prst="line">
            <a:avLst/>
          </a:prstGeom>
          <a:ln w="12700">
            <a:solidFill>
              <a:srgbClr val="62889D"/>
            </a:solidFill>
            <a:tailEnd type="none" w="lg" len="med"/>
          </a:ln>
        </p:spPr>
        <p:style>
          <a:lnRef idx="1">
            <a:schemeClr val="accent1"/>
          </a:lnRef>
          <a:fillRef idx="0">
            <a:schemeClr val="accent1"/>
          </a:fillRef>
          <a:effectRef idx="0">
            <a:schemeClr val="accent1"/>
          </a:effectRef>
          <a:fontRef idx="minor">
            <a:schemeClr val="tx1"/>
          </a:fontRef>
        </p:style>
      </p:cxnSp>
      <p:cxnSp>
        <p:nvCxnSpPr>
          <p:cNvPr id="131" name="Gerade Verbindung 13">
            <a:extLst>
              <a:ext uri="{FF2B5EF4-FFF2-40B4-BE49-F238E27FC236}">
                <a16:creationId xmlns:a16="http://schemas.microsoft.com/office/drawing/2014/main" id="{96FDA945-EF98-4140-B8E7-C9923D67171A}"/>
              </a:ext>
            </a:extLst>
          </p:cNvPr>
          <p:cNvCxnSpPr>
            <a:cxnSpLocks/>
          </p:cNvCxnSpPr>
          <p:nvPr/>
        </p:nvCxnSpPr>
        <p:spPr>
          <a:xfrm>
            <a:off x="8285926" y="2618310"/>
            <a:ext cx="2904847" cy="0"/>
          </a:xfrm>
          <a:prstGeom prst="line">
            <a:avLst/>
          </a:prstGeom>
          <a:ln w="12700">
            <a:solidFill>
              <a:srgbClr val="62889D"/>
            </a:solidFill>
            <a:tailEnd type="none" w="lg" len="med"/>
          </a:ln>
        </p:spPr>
        <p:style>
          <a:lnRef idx="1">
            <a:schemeClr val="accent1"/>
          </a:lnRef>
          <a:fillRef idx="0">
            <a:schemeClr val="accent1"/>
          </a:fillRef>
          <a:effectRef idx="0">
            <a:schemeClr val="accent1"/>
          </a:effectRef>
          <a:fontRef idx="minor">
            <a:schemeClr val="tx1"/>
          </a:fontRef>
        </p:style>
      </p:cxnSp>
      <p:cxnSp>
        <p:nvCxnSpPr>
          <p:cNvPr id="132" name="Gerader Verbinder 131">
            <a:extLst>
              <a:ext uri="{FF2B5EF4-FFF2-40B4-BE49-F238E27FC236}">
                <a16:creationId xmlns:a16="http://schemas.microsoft.com/office/drawing/2014/main" id="{B8DE6398-E787-4259-B1BC-E679BFCA895E}"/>
              </a:ext>
            </a:extLst>
          </p:cNvPr>
          <p:cNvCxnSpPr/>
          <p:nvPr/>
        </p:nvCxnSpPr>
        <p:spPr>
          <a:xfrm>
            <a:off x="800622" y="1785236"/>
            <a:ext cx="0" cy="1623637"/>
          </a:xfrm>
          <a:prstGeom prst="line">
            <a:avLst/>
          </a:prstGeom>
          <a:ln w="15875">
            <a:solidFill>
              <a:srgbClr val="B2B2B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3" name="Gerader Verbinder 132">
            <a:extLst>
              <a:ext uri="{FF2B5EF4-FFF2-40B4-BE49-F238E27FC236}">
                <a16:creationId xmlns:a16="http://schemas.microsoft.com/office/drawing/2014/main" id="{DF37D4ED-1172-45D4-B3F2-0E16B1F37061}"/>
              </a:ext>
            </a:extLst>
          </p:cNvPr>
          <p:cNvCxnSpPr>
            <a:cxnSpLocks/>
          </p:cNvCxnSpPr>
          <p:nvPr/>
        </p:nvCxnSpPr>
        <p:spPr>
          <a:xfrm>
            <a:off x="800622" y="3566151"/>
            <a:ext cx="0" cy="1254638"/>
          </a:xfrm>
          <a:prstGeom prst="line">
            <a:avLst/>
          </a:prstGeom>
          <a:ln w="15875">
            <a:solidFill>
              <a:srgbClr val="B2B2B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 name="Gerader Verbinder 133">
            <a:extLst>
              <a:ext uri="{FF2B5EF4-FFF2-40B4-BE49-F238E27FC236}">
                <a16:creationId xmlns:a16="http://schemas.microsoft.com/office/drawing/2014/main" id="{38881151-D412-4A61-819B-3883FCFC3E91}"/>
              </a:ext>
            </a:extLst>
          </p:cNvPr>
          <p:cNvCxnSpPr>
            <a:cxnSpLocks/>
          </p:cNvCxnSpPr>
          <p:nvPr/>
        </p:nvCxnSpPr>
        <p:spPr>
          <a:xfrm>
            <a:off x="800100" y="4964955"/>
            <a:ext cx="0" cy="1183890"/>
          </a:xfrm>
          <a:prstGeom prst="line">
            <a:avLst/>
          </a:prstGeom>
          <a:ln w="15875">
            <a:solidFill>
              <a:srgbClr val="B2B2B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Gerader Verbinder 4">
            <a:extLst>
              <a:ext uri="{FF2B5EF4-FFF2-40B4-BE49-F238E27FC236}">
                <a16:creationId xmlns:a16="http://schemas.microsoft.com/office/drawing/2014/main" id="{BC45A59A-DA17-4422-9B0F-5C0F3E4BB793}"/>
              </a:ext>
            </a:extLst>
          </p:cNvPr>
          <p:cNvCxnSpPr/>
          <p:nvPr/>
        </p:nvCxnSpPr>
        <p:spPr>
          <a:xfrm>
            <a:off x="1042157" y="4869160"/>
            <a:ext cx="10148616"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4" name="Gerader Verbinder 63">
            <a:extLst>
              <a:ext uri="{FF2B5EF4-FFF2-40B4-BE49-F238E27FC236}">
                <a16:creationId xmlns:a16="http://schemas.microsoft.com/office/drawing/2014/main" id="{D7100A85-9E9E-4828-A7DD-FFDE0EEB12CD}"/>
              </a:ext>
            </a:extLst>
          </p:cNvPr>
          <p:cNvCxnSpPr/>
          <p:nvPr/>
        </p:nvCxnSpPr>
        <p:spPr>
          <a:xfrm>
            <a:off x="987944" y="3429000"/>
            <a:ext cx="10148616"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8955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9E1911-9B59-4C14-B47E-6C1CA9649968}"/>
              </a:ext>
            </a:extLst>
          </p:cNvPr>
          <p:cNvSpPr>
            <a:spLocks noGrp="1"/>
          </p:cNvSpPr>
          <p:nvPr>
            <p:ph type="title"/>
          </p:nvPr>
        </p:nvSpPr>
        <p:spPr/>
        <p:txBody>
          <a:bodyPr/>
          <a:lstStyle/>
          <a:p>
            <a:r>
              <a:rPr lang="de-DE" noProof="1"/>
              <a:t>Wir unterstützen Sie gerne im Umgang mit WIR</a:t>
            </a:r>
          </a:p>
        </p:txBody>
      </p:sp>
      <p:sp>
        <p:nvSpPr>
          <p:cNvPr id="6" name="Inhaltsplatzhalter 5">
            <a:extLst>
              <a:ext uri="{FF2B5EF4-FFF2-40B4-BE49-F238E27FC236}">
                <a16:creationId xmlns:a16="http://schemas.microsoft.com/office/drawing/2014/main" id="{3126C0FF-B23D-45CB-B1F5-46159DEA43A8}"/>
              </a:ext>
            </a:extLst>
          </p:cNvPr>
          <p:cNvSpPr>
            <a:spLocks noGrp="1"/>
          </p:cNvSpPr>
          <p:nvPr>
            <p:ph sz="quarter" idx="18"/>
          </p:nvPr>
        </p:nvSpPr>
        <p:spPr>
          <a:xfrm>
            <a:off x="1559496" y="1485288"/>
            <a:ext cx="4032448" cy="4968048"/>
          </a:xfrm>
        </p:spPr>
        <p:txBody>
          <a:bodyPr/>
          <a:lstStyle/>
          <a:p>
            <a:pPr>
              <a:buClr>
                <a:schemeClr val="bg1">
                  <a:lumMod val="50000"/>
                </a:schemeClr>
              </a:buClr>
            </a:pPr>
            <a:r>
              <a:rPr lang="de-DE" sz="1600" b="1" noProof="1"/>
              <a:t>Kundenberatung</a:t>
            </a:r>
          </a:p>
          <a:p>
            <a:pPr lvl="1" indent="0">
              <a:buClr>
                <a:schemeClr val="bg1">
                  <a:lumMod val="50000"/>
                </a:schemeClr>
              </a:buClr>
              <a:buNone/>
            </a:pPr>
            <a:r>
              <a:rPr lang="de-DE" sz="1600" noProof="1"/>
              <a:t>Persönliche Beratung im </a:t>
            </a:r>
            <a:br>
              <a:rPr lang="de-DE" sz="1600" noProof="1"/>
            </a:br>
            <a:r>
              <a:rPr lang="de-DE" sz="1600" noProof="1"/>
              <a:t>Umgang mit WIR</a:t>
            </a:r>
          </a:p>
          <a:p>
            <a:pPr marL="557213" lvl="1" indent="-285750">
              <a:buClr>
                <a:schemeClr val="bg1">
                  <a:lumMod val="50000"/>
                </a:schemeClr>
              </a:buClr>
            </a:pPr>
            <a:endParaRPr lang="de-DE" sz="1600" noProof="1"/>
          </a:p>
          <a:p>
            <a:pPr>
              <a:buClr>
                <a:schemeClr val="bg1">
                  <a:lumMod val="50000"/>
                </a:schemeClr>
              </a:buClr>
            </a:pPr>
            <a:endParaRPr lang="de-DE" sz="1600" noProof="1"/>
          </a:p>
          <a:p>
            <a:pPr>
              <a:buClr>
                <a:schemeClr val="bg1">
                  <a:lumMod val="50000"/>
                </a:schemeClr>
              </a:buClr>
            </a:pPr>
            <a:r>
              <a:rPr lang="de-DE" sz="1600" b="1" noProof="1"/>
              <a:t>WIRmarket</a:t>
            </a:r>
          </a:p>
          <a:p>
            <a:pPr lvl="1" indent="0">
              <a:buClr>
                <a:schemeClr val="bg1">
                  <a:lumMod val="50000"/>
                </a:schemeClr>
              </a:buClr>
              <a:buNone/>
            </a:pPr>
            <a:r>
              <a:rPr lang="de-DE" sz="1600" noProof="1"/>
              <a:t>Die digitale Plattform </a:t>
            </a:r>
            <a:br>
              <a:rPr lang="de-DE" sz="1600" noProof="1"/>
            </a:br>
            <a:r>
              <a:rPr lang="de-DE" sz="1600" noProof="1"/>
              <a:t>rund um WIR</a:t>
            </a:r>
            <a:br>
              <a:rPr lang="de-DE" sz="1600" noProof="1"/>
            </a:br>
            <a:endParaRPr lang="de-DE" sz="1600" noProof="1"/>
          </a:p>
          <a:p>
            <a:pPr>
              <a:buClr>
                <a:schemeClr val="bg1">
                  <a:lumMod val="50000"/>
                </a:schemeClr>
              </a:buClr>
            </a:pPr>
            <a:endParaRPr lang="de-DE" sz="1600" noProof="1"/>
          </a:p>
          <a:p>
            <a:pPr>
              <a:buClr>
                <a:schemeClr val="bg1">
                  <a:lumMod val="50000"/>
                </a:schemeClr>
              </a:buClr>
            </a:pPr>
            <a:r>
              <a:rPr lang="de-DE" sz="1600" b="1" noProof="1"/>
              <a:t>WIRmatching-Service</a:t>
            </a:r>
          </a:p>
          <a:p>
            <a:pPr marL="557213" lvl="1" indent="-285750">
              <a:buClr>
                <a:schemeClr val="bg1">
                  <a:lumMod val="50000"/>
                </a:schemeClr>
              </a:buClr>
            </a:pPr>
            <a:r>
              <a:rPr lang="de-DE" sz="1600" noProof="1"/>
              <a:t>Wir helfen Ihnen bei der Suche </a:t>
            </a:r>
            <a:br>
              <a:rPr lang="de-DE" sz="1600" noProof="1"/>
            </a:br>
            <a:r>
              <a:rPr lang="de-DE" sz="1600" noProof="1"/>
              <a:t>nach WIR-Geschäftspartnern</a:t>
            </a:r>
          </a:p>
          <a:p>
            <a:pPr marL="557213" lvl="1" indent="-285750">
              <a:buClr>
                <a:schemeClr val="bg1">
                  <a:lumMod val="50000"/>
                </a:schemeClr>
              </a:buClr>
            </a:pPr>
            <a:r>
              <a:rPr lang="de-DE" sz="1600" noProof="1">
                <a:solidFill>
                  <a:schemeClr val="bg1">
                    <a:lumMod val="50000"/>
                  </a:schemeClr>
                </a:solidFill>
              </a:rPr>
              <a:t>www.wir.ch/match/ oder </a:t>
            </a:r>
            <a:br>
              <a:rPr lang="de-DE" sz="1600" noProof="1">
                <a:solidFill>
                  <a:schemeClr val="bg1">
                    <a:lumMod val="50000"/>
                  </a:schemeClr>
                </a:solidFill>
              </a:rPr>
            </a:br>
            <a:r>
              <a:rPr lang="de-DE" sz="1600" noProof="1"/>
              <a:t>persönlich via Telefon</a:t>
            </a:r>
          </a:p>
          <a:p>
            <a:pPr marL="285750" indent="-285750"/>
            <a:endParaRPr lang="de-DE" sz="1600" noProof="1"/>
          </a:p>
        </p:txBody>
      </p:sp>
      <p:sp>
        <p:nvSpPr>
          <p:cNvPr id="3" name="Textfeld 2">
            <a:extLst>
              <a:ext uri="{FF2B5EF4-FFF2-40B4-BE49-F238E27FC236}">
                <a16:creationId xmlns:a16="http://schemas.microsoft.com/office/drawing/2014/main" id="{64E5B129-3381-4E48-BBB4-37D47156F804}"/>
              </a:ext>
            </a:extLst>
          </p:cNvPr>
          <p:cNvSpPr txBox="1"/>
          <p:nvPr/>
        </p:nvSpPr>
        <p:spPr bwMode="auto">
          <a:xfrm>
            <a:off x="8904312" y="2132856"/>
            <a:ext cx="45719"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gn="l">
              <a:spcAft>
                <a:spcPts val="800"/>
              </a:spcAft>
            </a:pPr>
            <a:endParaRPr lang="de-DE" sz="1600" noProof="1">
              <a:solidFill>
                <a:schemeClr val="tx2"/>
              </a:solidFill>
              <a:latin typeface="+mj-lt"/>
            </a:endParaRPr>
          </a:p>
        </p:txBody>
      </p:sp>
      <p:sp>
        <p:nvSpPr>
          <p:cNvPr id="7" name="Inhaltsplatzhalter 5">
            <a:extLst>
              <a:ext uri="{FF2B5EF4-FFF2-40B4-BE49-F238E27FC236}">
                <a16:creationId xmlns:a16="http://schemas.microsoft.com/office/drawing/2014/main" id="{B05530F5-5F8E-40B1-B748-BEAF15C804B4}"/>
              </a:ext>
            </a:extLst>
          </p:cNvPr>
          <p:cNvSpPr txBox="1">
            <a:spLocks/>
          </p:cNvSpPr>
          <p:nvPr/>
        </p:nvSpPr>
        <p:spPr bwMode="auto">
          <a:xfrm>
            <a:off x="6600056" y="1480725"/>
            <a:ext cx="5217727" cy="4968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tx2"/>
                </a:solidFill>
                <a:latin typeface="+mj-lt"/>
                <a:ea typeface="MS PGothic" panose="020B0600070205080204" pitchFamily="34" charset="-128"/>
                <a:cs typeface="Segoe UI" panose="020B0502040204020203" pitchFamily="34" charset="0"/>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tx2"/>
                </a:solidFill>
                <a:latin typeface="+mj-lt"/>
                <a:ea typeface="MS PGothic" panose="020B0600070205080204" pitchFamily="34" charset="-128"/>
                <a:cs typeface="Segoe UI" panose="020B0502040204020203" pitchFamily="34" charset="0"/>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pPr>
              <a:buClr>
                <a:schemeClr val="bg1">
                  <a:lumMod val="50000"/>
                </a:schemeClr>
              </a:buClr>
            </a:pPr>
            <a:r>
              <a:rPr lang="de-DE" sz="1600" b="1" noProof="1"/>
              <a:t>Liquiditätskredit WIR gegen CHF</a:t>
            </a:r>
          </a:p>
          <a:p>
            <a:pPr lvl="1" indent="0">
              <a:buClr>
                <a:schemeClr val="bg1">
                  <a:lumMod val="50000"/>
                </a:schemeClr>
              </a:buClr>
              <a:buNone/>
            </a:pPr>
            <a:r>
              <a:rPr lang="de-DE" sz="1600" noProof="1"/>
              <a:t>Für mehr Flexibilität in </a:t>
            </a:r>
            <a:br>
              <a:rPr lang="de-DE" sz="1600" noProof="1"/>
            </a:br>
            <a:r>
              <a:rPr lang="de-DE" sz="1600" noProof="1"/>
              <a:t>der Liquiditätsplanung</a:t>
            </a:r>
          </a:p>
          <a:p>
            <a:pPr marL="557213" lvl="1" indent="-285750">
              <a:buClr>
                <a:schemeClr val="bg1">
                  <a:lumMod val="50000"/>
                </a:schemeClr>
              </a:buClr>
            </a:pPr>
            <a:endParaRPr lang="de-DE" sz="1600" noProof="1"/>
          </a:p>
          <a:p>
            <a:pPr>
              <a:buClr>
                <a:schemeClr val="bg1">
                  <a:lumMod val="50000"/>
                </a:schemeClr>
              </a:buClr>
            </a:pPr>
            <a:endParaRPr lang="de-DE" sz="1600" noProof="1"/>
          </a:p>
          <a:p>
            <a:pPr>
              <a:buClr>
                <a:schemeClr val="bg1">
                  <a:lumMod val="50000"/>
                </a:schemeClr>
              </a:buClr>
            </a:pPr>
            <a:r>
              <a:rPr lang="de-DE" sz="1600" b="1" noProof="1"/>
              <a:t>Partnerschaften</a:t>
            </a:r>
            <a:br>
              <a:rPr lang="de-DE" sz="1600" noProof="1"/>
            </a:br>
            <a:br>
              <a:rPr lang="de-DE" sz="1600" noProof="1"/>
            </a:br>
            <a:br>
              <a:rPr lang="de-DE" sz="1600" noProof="1"/>
            </a:br>
            <a:endParaRPr lang="de-DE" sz="1600" noProof="1"/>
          </a:p>
          <a:p>
            <a:pPr>
              <a:buClr>
                <a:schemeClr val="bg1">
                  <a:lumMod val="50000"/>
                </a:schemeClr>
              </a:buClr>
            </a:pPr>
            <a:endParaRPr lang="de-DE" sz="1600" noProof="1"/>
          </a:p>
          <a:p>
            <a:pPr>
              <a:buClr>
                <a:schemeClr val="bg1">
                  <a:lumMod val="50000"/>
                </a:schemeClr>
              </a:buClr>
            </a:pPr>
            <a:r>
              <a:rPr lang="de-DE" sz="1600" b="1" noProof="1"/>
              <a:t>Netzwerkanlässe</a:t>
            </a:r>
          </a:p>
          <a:p>
            <a:pPr lvl="1" indent="0">
              <a:buClr>
                <a:schemeClr val="bg1">
                  <a:lumMod val="50000"/>
                </a:schemeClr>
              </a:buClr>
              <a:buNone/>
            </a:pPr>
            <a:r>
              <a:rPr lang="de-DE" sz="1600" noProof="1"/>
              <a:t>Lernen Sie andere erfolgreiche </a:t>
            </a:r>
            <a:br>
              <a:rPr lang="de-DE" sz="1600" noProof="1"/>
            </a:br>
            <a:r>
              <a:rPr lang="de-DE" sz="1600" noProof="1"/>
              <a:t>WIR-KMU kennen</a:t>
            </a:r>
          </a:p>
          <a:p>
            <a:pPr marL="285750" indent="-285750"/>
            <a:endParaRPr lang="de-DE" sz="1600" noProof="1"/>
          </a:p>
        </p:txBody>
      </p:sp>
      <p:sp>
        <p:nvSpPr>
          <p:cNvPr id="8" name="Google Shape;93;p13">
            <a:extLst>
              <a:ext uri="{FF2B5EF4-FFF2-40B4-BE49-F238E27FC236}">
                <a16:creationId xmlns:a16="http://schemas.microsoft.com/office/drawing/2014/main" id="{1677B965-8C80-4BA0-B31C-BA5DEB87ECA0}"/>
              </a:ext>
            </a:extLst>
          </p:cNvPr>
          <p:cNvSpPr/>
          <p:nvPr/>
        </p:nvSpPr>
        <p:spPr>
          <a:xfrm>
            <a:off x="524941" y="1628800"/>
            <a:ext cx="602507" cy="347207"/>
          </a:xfrm>
          <a:custGeom>
            <a:avLst/>
            <a:gdLst/>
            <a:ahLst/>
            <a:cxnLst/>
            <a:rect l="l" t="t" r="r" b="b"/>
            <a:pathLst>
              <a:path w="312180" h="179900" extrusionOk="0">
                <a:moveTo>
                  <a:pt x="73548" y="2117"/>
                </a:moveTo>
                <a:cubicBezTo>
                  <a:pt x="72489" y="529"/>
                  <a:pt x="70373" y="0"/>
                  <a:pt x="68785" y="0"/>
                </a:cubicBezTo>
                <a:lnTo>
                  <a:pt x="6349" y="0"/>
                </a:lnTo>
                <a:cubicBezTo>
                  <a:pt x="2646" y="0"/>
                  <a:pt x="0" y="2646"/>
                  <a:pt x="0" y="6349"/>
                </a:cubicBezTo>
                <a:lnTo>
                  <a:pt x="0" y="114290"/>
                </a:lnTo>
                <a:cubicBezTo>
                  <a:pt x="0" y="117994"/>
                  <a:pt x="2646" y="120639"/>
                  <a:pt x="6349" y="120639"/>
                </a:cubicBezTo>
                <a:lnTo>
                  <a:pt x="53441" y="120639"/>
                </a:lnTo>
                <a:cubicBezTo>
                  <a:pt x="56616" y="120639"/>
                  <a:pt x="59261" y="118523"/>
                  <a:pt x="59791" y="115348"/>
                </a:cubicBezTo>
                <a:lnTo>
                  <a:pt x="75135" y="7408"/>
                </a:lnTo>
                <a:cubicBezTo>
                  <a:pt x="75135" y="5291"/>
                  <a:pt x="74606" y="3175"/>
                  <a:pt x="73548" y="2117"/>
                </a:cubicBezTo>
                <a:close/>
                <a:moveTo>
                  <a:pt x="47621" y="107411"/>
                </a:moveTo>
                <a:lnTo>
                  <a:pt x="12699" y="107411"/>
                </a:lnTo>
                <a:lnTo>
                  <a:pt x="12699" y="12170"/>
                </a:lnTo>
                <a:lnTo>
                  <a:pt x="60849" y="12170"/>
                </a:lnTo>
                <a:lnTo>
                  <a:pt x="47621" y="107411"/>
                </a:lnTo>
                <a:close/>
                <a:moveTo>
                  <a:pt x="308476" y="0"/>
                </a:moveTo>
                <a:lnTo>
                  <a:pt x="246040" y="0"/>
                </a:lnTo>
                <a:cubicBezTo>
                  <a:pt x="243924" y="0"/>
                  <a:pt x="242337" y="1058"/>
                  <a:pt x="241278" y="2117"/>
                </a:cubicBezTo>
                <a:cubicBezTo>
                  <a:pt x="240220" y="3704"/>
                  <a:pt x="239691" y="5291"/>
                  <a:pt x="239691" y="7408"/>
                </a:cubicBezTo>
                <a:lnTo>
                  <a:pt x="241278" y="16932"/>
                </a:lnTo>
                <a:lnTo>
                  <a:pt x="171435" y="9524"/>
                </a:lnTo>
                <a:lnTo>
                  <a:pt x="149741" y="8995"/>
                </a:lnTo>
                <a:cubicBezTo>
                  <a:pt x="149741" y="8995"/>
                  <a:pt x="149741" y="8995"/>
                  <a:pt x="149741" y="8995"/>
                </a:cubicBezTo>
                <a:cubicBezTo>
                  <a:pt x="148153" y="8995"/>
                  <a:pt x="146566" y="9524"/>
                  <a:pt x="144979" y="11112"/>
                </a:cubicBezTo>
                <a:lnTo>
                  <a:pt x="137571" y="18519"/>
                </a:lnTo>
                <a:lnTo>
                  <a:pt x="89950" y="18519"/>
                </a:lnTo>
                <a:cubicBezTo>
                  <a:pt x="86246" y="18519"/>
                  <a:pt x="83601" y="21165"/>
                  <a:pt x="83601" y="24869"/>
                </a:cubicBezTo>
                <a:cubicBezTo>
                  <a:pt x="83601" y="28573"/>
                  <a:pt x="86246" y="31218"/>
                  <a:pt x="89950" y="31218"/>
                </a:cubicBezTo>
                <a:lnTo>
                  <a:pt x="124872" y="31218"/>
                </a:lnTo>
                <a:lnTo>
                  <a:pt x="102649" y="53441"/>
                </a:lnTo>
                <a:cubicBezTo>
                  <a:pt x="98945" y="57145"/>
                  <a:pt x="96829" y="61907"/>
                  <a:pt x="96829" y="67198"/>
                </a:cubicBezTo>
                <a:cubicBezTo>
                  <a:pt x="96829" y="72489"/>
                  <a:pt x="98945" y="77252"/>
                  <a:pt x="102649" y="80955"/>
                </a:cubicBezTo>
                <a:cubicBezTo>
                  <a:pt x="106353" y="84659"/>
                  <a:pt x="111115" y="86776"/>
                  <a:pt x="116406" y="86776"/>
                </a:cubicBezTo>
                <a:cubicBezTo>
                  <a:pt x="121697" y="86776"/>
                  <a:pt x="126459" y="84659"/>
                  <a:pt x="129634" y="81484"/>
                </a:cubicBezTo>
                <a:lnTo>
                  <a:pt x="147095" y="67198"/>
                </a:lnTo>
                <a:lnTo>
                  <a:pt x="165614" y="64553"/>
                </a:lnTo>
                <a:lnTo>
                  <a:pt x="202124" y="100533"/>
                </a:lnTo>
                <a:lnTo>
                  <a:pt x="229109" y="127518"/>
                </a:lnTo>
                <a:cubicBezTo>
                  <a:pt x="230167" y="128576"/>
                  <a:pt x="231225" y="130163"/>
                  <a:pt x="231225" y="131751"/>
                </a:cubicBezTo>
                <a:cubicBezTo>
                  <a:pt x="231225" y="133338"/>
                  <a:pt x="230696" y="134925"/>
                  <a:pt x="229109" y="135984"/>
                </a:cubicBezTo>
                <a:cubicBezTo>
                  <a:pt x="226463" y="138629"/>
                  <a:pt x="222759" y="138629"/>
                  <a:pt x="220114" y="135984"/>
                </a:cubicBezTo>
                <a:lnTo>
                  <a:pt x="216939" y="132809"/>
                </a:lnTo>
                <a:cubicBezTo>
                  <a:pt x="216939" y="132809"/>
                  <a:pt x="216939" y="132809"/>
                  <a:pt x="216939" y="132809"/>
                </a:cubicBezTo>
                <a:lnTo>
                  <a:pt x="183604" y="99475"/>
                </a:lnTo>
                <a:cubicBezTo>
                  <a:pt x="180959" y="96829"/>
                  <a:pt x="176726" y="96829"/>
                  <a:pt x="174609" y="99475"/>
                </a:cubicBezTo>
                <a:cubicBezTo>
                  <a:pt x="171964" y="102120"/>
                  <a:pt x="171964" y="106353"/>
                  <a:pt x="174609" y="108469"/>
                </a:cubicBezTo>
                <a:lnTo>
                  <a:pt x="177784" y="111644"/>
                </a:lnTo>
                <a:cubicBezTo>
                  <a:pt x="177784" y="111644"/>
                  <a:pt x="177784" y="111644"/>
                  <a:pt x="177784" y="111644"/>
                </a:cubicBezTo>
                <a:lnTo>
                  <a:pt x="207944" y="141804"/>
                </a:lnTo>
                <a:cubicBezTo>
                  <a:pt x="210589" y="144450"/>
                  <a:pt x="210589" y="148153"/>
                  <a:pt x="207944" y="150799"/>
                </a:cubicBezTo>
                <a:cubicBezTo>
                  <a:pt x="205298" y="153445"/>
                  <a:pt x="201594" y="153445"/>
                  <a:pt x="198949" y="150799"/>
                </a:cubicBezTo>
                <a:lnTo>
                  <a:pt x="189954" y="141804"/>
                </a:lnTo>
                <a:lnTo>
                  <a:pt x="166143" y="117994"/>
                </a:lnTo>
                <a:lnTo>
                  <a:pt x="157148" y="108999"/>
                </a:lnTo>
                <a:cubicBezTo>
                  <a:pt x="154503" y="106353"/>
                  <a:pt x="150270" y="106353"/>
                  <a:pt x="148153" y="108999"/>
                </a:cubicBezTo>
                <a:cubicBezTo>
                  <a:pt x="145508" y="111644"/>
                  <a:pt x="145508" y="115877"/>
                  <a:pt x="148153" y="117994"/>
                </a:cubicBezTo>
                <a:lnTo>
                  <a:pt x="157148" y="126989"/>
                </a:lnTo>
                <a:lnTo>
                  <a:pt x="180959" y="150799"/>
                </a:lnTo>
                <a:cubicBezTo>
                  <a:pt x="182017" y="151857"/>
                  <a:pt x="183075" y="153445"/>
                  <a:pt x="183075" y="155032"/>
                </a:cubicBezTo>
                <a:cubicBezTo>
                  <a:pt x="183075" y="156619"/>
                  <a:pt x="182546" y="158207"/>
                  <a:pt x="180959" y="159265"/>
                </a:cubicBezTo>
                <a:cubicBezTo>
                  <a:pt x="178313" y="161911"/>
                  <a:pt x="174609" y="161911"/>
                  <a:pt x="171964" y="159265"/>
                </a:cubicBezTo>
                <a:lnTo>
                  <a:pt x="159265" y="147624"/>
                </a:lnTo>
                <a:lnTo>
                  <a:pt x="137571" y="125931"/>
                </a:lnTo>
                <a:lnTo>
                  <a:pt x="125930" y="114290"/>
                </a:lnTo>
                <a:cubicBezTo>
                  <a:pt x="123285" y="111644"/>
                  <a:pt x="119052" y="111644"/>
                  <a:pt x="116935" y="114290"/>
                </a:cubicBezTo>
                <a:cubicBezTo>
                  <a:pt x="114290" y="116936"/>
                  <a:pt x="114290" y="121168"/>
                  <a:pt x="116935" y="123285"/>
                </a:cubicBezTo>
                <a:lnTo>
                  <a:pt x="128576" y="134925"/>
                </a:lnTo>
                <a:lnTo>
                  <a:pt x="150270" y="156619"/>
                </a:lnTo>
                <a:cubicBezTo>
                  <a:pt x="152915" y="159265"/>
                  <a:pt x="152915" y="162969"/>
                  <a:pt x="150270" y="165615"/>
                </a:cubicBezTo>
                <a:cubicBezTo>
                  <a:pt x="147624" y="168260"/>
                  <a:pt x="143920" y="168260"/>
                  <a:pt x="141275" y="165615"/>
                </a:cubicBezTo>
                <a:lnTo>
                  <a:pt x="107940" y="132280"/>
                </a:lnTo>
                <a:cubicBezTo>
                  <a:pt x="107940" y="132280"/>
                  <a:pt x="107940" y="132280"/>
                  <a:pt x="107411" y="132280"/>
                </a:cubicBezTo>
                <a:cubicBezTo>
                  <a:pt x="107411" y="132280"/>
                  <a:pt x="107411" y="132280"/>
                  <a:pt x="106882" y="131751"/>
                </a:cubicBezTo>
                <a:lnTo>
                  <a:pt x="80426" y="111115"/>
                </a:lnTo>
                <a:cubicBezTo>
                  <a:pt x="77781" y="108999"/>
                  <a:pt x="73548" y="109528"/>
                  <a:pt x="71431" y="112173"/>
                </a:cubicBezTo>
                <a:cubicBezTo>
                  <a:pt x="69315" y="114819"/>
                  <a:pt x="69844" y="119052"/>
                  <a:pt x="72489" y="121168"/>
                </a:cubicBezTo>
                <a:lnTo>
                  <a:pt x="98416" y="141275"/>
                </a:lnTo>
                <a:lnTo>
                  <a:pt x="131222" y="174080"/>
                </a:lnTo>
                <a:cubicBezTo>
                  <a:pt x="134925" y="177784"/>
                  <a:pt x="139687" y="179900"/>
                  <a:pt x="144979" y="179900"/>
                </a:cubicBezTo>
                <a:cubicBezTo>
                  <a:pt x="149741" y="179900"/>
                  <a:pt x="155032" y="177784"/>
                  <a:pt x="158736" y="174080"/>
                </a:cubicBezTo>
                <a:cubicBezTo>
                  <a:pt x="160323" y="172493"/>
                  <a:pt x="161381" y="170376"/>
                  <a:pt x="162440" y="168260"/>
                </a:cubicBezTo>
                <a:cubicBezTo>
                  <a:pt x="166143" y="171435"/>
                  <a:pt x="170376" y="173022"/>
                  <a:pt x="174609" y="173022"/>
                </a:cubicBezTo>
                <a:cubicBezTo>
                  <a:pt x="179371" y="173022"/>
                  <a:pt x="184663" y="170906"/>
                  <a:pt x="188366" y="167202"/>
                </a:cubicBezTo>
                <a:cubicBezTo>
                  <a:pt x="189954" y="165615"/>
                  <a:pt x="191541" y="163498"/>
                  <a:pt x="192599" y="161381"/>
                </a:cubicBezTo>
                <a:cubicBezTo>
                  <a:pt x="195774" y="162969"/>
                  <a:pt x="198949" y="164027"/>
                  <a:pt x="202124" y="164027"/>
                </a:cubicBezTo>
                <a:cubicBezTo>
                  <a:pt x="207415" y="164027"/>
                  <a:pt x="212177" y="161911"/>
                  <a:pt x="215881" y="158207"/>
                </a:cubicBezTo>
                <a:cubicBezTo>
                  <a:pt x="218526" y="155561"/>
                  <a:pt x="220114" y="151857"/>
                  <a:pt x="220643" y="148683"/>
                </a:cubicBezTo>
                <a:cubicBezTo>
                  <a:pt x="221701" y="148683"/>
                  <a:pt x="222230" y="148683"/>
                  <a:pt x="223288" y="148683"/>
                </a:cubicBezTo>
                <a:cubicBezTo>
                  <a:pt x="228579" y="148683"/>
                  <a:pt x="233342" y="146566"/>
                  <a:pt x="237045" y="142862"/>
                </a:cubicBezTo>
                <a:cubicBezTo>
                  <a:pt x="240749" y="139159"/>
                  <a:pt x="242866" y="134396"/>
                  <a:pt x="242866" y="129105"/>
                </a:cubicBezTo>
                <a:cubicBezTo>
                  <a:pt x="242866" y="128576"/>
                  <a:pt x="242866" y="128047"/>
                  <a:pt x="242866" y="127518"/>
                </a:cubicBezTo>
                <a:lnTo>
                  <a:pt x="255035" y="112703"/>
                </a:lnTo>
                <a:lnTo>
                  <a:pt x="255035" y="113761"/>
                </a:lnTo>
                <a:cubicBezTo>
                  <a:pt x="255565" y="116936"/>
                  <a:pt x="258210" y="119052"/>
                  <a:pt x="261385" y="119052"/>
                </a:cubicBezTo>
                <a:lnTo>
                  <a:pt x="308476" y="119052"/>
                </a:lnTo>
                <a:cubicBezTo>
                  <a:pt x="312180" y="119052"/>
                  <a:pt x="314826" y="116406"/>
                  <a:pt x="314826" y="112703"/>
                </a:cubicBezTo>
                <a:lnTo>
                  <a:pt x="314826" y="4762"/>
                </a:lnTo>
                <a:cubicBezTo>
                  <a:pt x="314826" y="2646"/>
                  <a:pt x="312180" y="0"/>
                  <a:pt x="308476" y="0"/>
                </a:cubicBezTo>
                <a:close/>
                <a:moveTo>
                  <a:pt x="236516" y="116406"/>
                </a:moveTo>
                <a:lnTo>
                  <a:pt x="210060" y="90480"/>
                </a:lnTo>
                <a:lnTo>
                  <a:pt x="204240" y="84659"/>
                </a:lnTo>
                <a:cubicBezTo>
                  <a:pt x="204240" y="84659"/>
                  <a:pt x="204240" y="84659"/>
                  <a:pt x="204240" y="84659"/>
                </a:cubicBezTo>
                <a:lnTo>
                  <a:pt x="171964" y="52383"/>
                </a:lnTo>
                <a:cubicBezTo>
                  <a:pt x="170376" y="50796"/>
                  <a:pt x="168260" y="50266"/>
                  <a:pt x="166143" y="50796"/>
                </a:cubicBezTo>
                <a:lnTo>
                  <a:pt x="142862" y="54500"/>
                </a:lnTo>
                <a:cubicBezTo>
                  <a:pt x="142862" y="54500"/>
                  <a:pt x="142862" y="54500"/>
                  <a:pt x="142333" y="54500"/>
                </a:cubicBezTo>
                <a:cubicBezTo>
                  <a:pt x="141804" y="54500"/>
                  <a:pt x="141275" y="55029"/>
                  <a:pt x="141275" y="55029"/>
                </a:cubicBezTo>
                <a:cubicBezTo>
                  <a:pt x="140746" y="55029"/>
                  <a:pt x="140746" y="55557"/>
                  <a:pt x="140217" y="55557"/>
                </a:cubicBezTo>
                <a:cubicBezTo>
                  <a:pt x="140217" y="55557"/>
                  <a:pt x="140217" y="55557"/>
                  <a:pt x="139687" y="55557"/>
                </a:cubicBezTo>
                <a:lnTo>
                  <a:pt x="120639" y="70902"/>
                </a:lnTo>
                <a:cubicBezTo>
                  <a:pt x="118523" y="73548"/>
                  <a:pt x="114290" y="73548"/>
                  <a:pt x="111644" y="70902"/>
                </a:cubicBezTo>
                <a:cubicBezTo>
                  <a:pt x="110586" y="69844"/>
                  <a:pt x="109528" y="68256"/>
                  <a:pt x="109528" y="66669"/>
                </a:cubicBezTo>
                <a:cubicBezTo>
                  <a:pt x="109528" y="65082"/>
                  <a:pt x="110057" y="63494"/>
                  <a:pt x="111644" y="62436"/>
                </a:cubicBezTo>
                <a:lnTo>
                  <a:pt x="151857" y="22223"/>
                </a:lnTo>
                <a:lnTo>
                  <a:pt x="170376" y="22752"/>
                </a:lnTo>
                <a:lnTo>
                  <a:pt x="242866" y="30689"/>
                </a:lnTo>
                <a:lnTo>
                  <a:pt x="251861" y="98416"/>
                </a:lnTo>
                <a:lnTo>
                  <a:pt x="236516" y="116406"/>
                </a:lnTo>
                <a:close/>
                <a:moveTo>
                  <a:pt x="302127" y="107411"/>
                </a:moveTo>
                <a:lnTo>
                  <a:pt x="267205" y="107411"/>
                </a:lnTo>
                <a:lnTo>
                  <a:pt x="253448" y="12170"/>
                </a:lnTo>
                <a:lnTo>
                  <a:pt x="301598" y="12170"/>
                </a:lnTo>
                <a:lnTo>
                  <a:pt x="301598" y="107411"/>
                </a:lnTo>
                <a:close/>
              </a:path>
            </a:pathLst>
          </a:custGeom>
          <a:solidFill>
            <a:schemeClr val="bg1">
              <a:lumMod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de-DE" sz="800" noProof="1">
              <a:solidFill>
                <a:schemeClr val="dk1"/>
              </a:solidFill>
              <a:latin typeface="Calibri"/>
              <a:ea typeface="Calibri"/>
              <a:cs typeface="Calibri"/>
              <a:sym typeface="Calibri"/>
            </a:endParaRPr>
          </a:p>
        </p:txBody>
      </p:sp>
      <p:sp>
        <p:nvSpPr>
          <p:cNvPr id="9" name="Google Shape;1553;p24">
            <a:extLst>
              <a:ext uri="{FF2B5EF4-FFF2-40B4-BE49-F238E27FC236}">
                <a16:creationId xmlns:a16="http://schemas.microsoft.com/office/drawing/2014/main" id="{4CC49C16-2988-4642-B81C-DDB38FCB8A8D}"/>
              </a:ext>
            </a:extLst>
          </p:cNvPr>
          <p:cNvSpPr/>
          <p:nvPr/>
        </p:nvSpPr>
        <p:spPr>
          <a:xfrm>
            <a:off x="489625" y="2852936"/>
            <a:ext cx="421799" cy="595483"/>
          </a:xfrm>
          <a:custGeom>
            <a:avLst/>
            <a:gdLst/>
            <a:ahLst/>
            <a:cxnLst/>
            <a:rect l="l" t="t" r="r" b="b"/>
            <a:pathLst>
              <a:path w="300" h="425" extrusionOk="0">
                <a:moveTo>
                  <a:pt x="275" y="127"/>
                </a:moveTo>
                <a:lnTo>
                  <a:pt x="275" y="127"/>
                </a:lnTo>
                <a:cubicBezTo>
                  <a:pt x="275" y="122"/>
                  <a:pt x="270" y="120"/>
                  <a:pt x="267" y="120"/>
                </a:cubicBezTo>
                <a:cubicBezTo>
                  <a:pt x="241" y="120"/>
                  <a:pt x="241" y="120"/>
                  <a:pt x="241" y="120"/>
                </a:cubicBezTo>
                <a:cubicBezTo>
                  <a:pt x="241" y="117"/>
                  <a:pt x="241" y="117"/>
                  <a:pt x="241" y="114"/>
                </a:cubicBezTo>
                <a:cubicBezTo>
                  <a:pt x="241" y="93"/>
                  <a:pt x="241" y="93"/>
                  <a:pt x="241" y="93"/>
                </a:cubicBezTo>
                <a:cubicBezTo>
                  <a:pt x="241" y="43"/>
                  <a:pt x="201" y="0"/>
                  <a:pt x="151" y="0"/>
                </a:cubicBezTo>
                <a:cubicBezTo>
                  <a:pt x="98" y="0"/>
                  <a:pt x="58" y="43"/>
                  <a:pt x="58" y="93"/>
                </a:cubicBezTo>
                <a:cubicBezTo>
                  <a:pt x="58" y="114"/>
                  <a:pt x="58" y="114"/>
                  <a:pt x="58" y="114"/>
                </a:cubicBezTo>
                <a:cubicBezTo>
                  <a:pt x="58" y="117"/>
                  <a:pt x="58" y="117"/>
                  <a:pt x="58" y="120"/>
                </a:cubicBezTo>
                <a:cubicBezTo>
                  <a:pt x="32" y="120"/>
                  <a:pt x="32" y="120"/>
                  <a:pt x="32" y="120"/>
                </a:cubicBezTo>
                <a:cubicBezTo>
                  <a:pt x="26" y="120"/>
                  <a:pt x="24" y="122"/>
                  <a:pt x="24" y="127"/>
                </a:cubicBezTo>
                <a:cubicBezTo>
                  <a:pt x="0" y="413"/>
                  <a:pt x="0" y="413"/>
                  <a:pt x="0" y="413"/>
                </a:cubicBezTo>
                <a:cubicBezTo>
                  <a:pt x="0" y="416"/>
                  <a:pt x="0" y="419"/>
                  <a:pt x="3" y="421"/>
                </a:cubicBezTo>
                <a:cubicBezTo>
                  <a:pt x="3" y="424"/>
                  <a:pt x="5" y="424"/>
                  <a:pt x="8" y="424"/>
                </a:cubicBezTo>
                <a:cubicBezTo>
                  <a:pt x="291" y="424"/>
                  <a:pt x="291" y="424"/>
                  <a:pt x="291" y="424"/>
                </a:cubicBezTo>
                <a:cubicBezTo>
                  <a:pt x="294" y="424"/>
                  <a:pt x="296" y="424"/>
                  <a:pt x="296" y="421"/>
                </a:cubicBezTo>
                <a:cubicBezTo>
                  <a:pt x="299" y="419"/>
                  <a:pt x="299" y="416"/>
                  <a:pt x="299" y="413"/>
                </a:cubicBezTo>
                <a:lnTo>
                  <a:pt x="275" y="127"/>
                </a:lnTo>
                <a:close/>
                <a:moveTo>
                  <a:pt x="74" y="114"/>
                </a:moveTo>
                <a:lnTo>
                  <a:pt x="74" y="114"/>
                </a:lnTo>
                <a:cubicBezTo>
                  <a:pt x="74" y="93"/>
                  <a:pt x="74" y="93"/>
                  <a:pt x="74" y="93"/>
                </a:cubicBezTo>
                <a:cubicBezTo>
                  <a:pt x="74" y="53"/>
                  <a:pt x="108" y="19"/>
                  <a:pt x="151" y="19"/>
                </a:cubicBezTo>
                <a:cubicBezTo>
                  <a:pt x="191" y="19"/>
                  <a:pt x="225" y="53"/>
                  <a:pt x="225" y="93"/>
                </a:cubicBezTo>
                <a:cubicBezTo>
                  <a:pt x="225" y="114"/>
                  <a:pt x="225" y="114"/>
                  <a:pt x="225" y="114"/>
                </a:cubicBezTo>
                <a:cubicBezTo>
                  <a:pt x="225" y="117"/>
                  <a:pt x="225" y="117"/>
                  <a:pt x="225" y="120"/>
                </a:cubicBezTo>
                <a:cubicBezTo>
                  <a:pt x="74" y="120"/>
                  <a:pt x="74" y="120"/>
                  <a:pt x="74" y="120"/>
                </a:cubicBezTo>
                <a:cubicBezTo>
                  <a:pt x="74" y="117"/>
                  <a:pt x="74" y="117"/>
                  <a:pt x="74" y="114"/>
                </a:cubicBezTo>
                <a:close/>
                <a:moveTo>
                  <a:pt x="19" y="405"/>
                </a:moveTo>
                <a:lnTo>
                  <a:pt x="19" y="405"/>
                </a:lnTo>
                <a:cubicBezTo>
                  <a:pt x="40" y="135"/>
                  <a:pt x="40" y="135"/>
                  <a:pt x="40" y="135"/>
                </a:cubicBezTo>
                <a:cubicBezTo>
                  <a:pt x="259" y="135"/>
                  <a:pt x="259" y="135"/>
                  <a:pt x="259" y="135"/>
                </a:cubicBezTo>
                <a:cubicBezTo>
                  <a:pt x="280" y="405"/>
                  <a:pt x="280" y="405"/>
                  <a:pt x="280" y="405"/>
                </a:cubicBezTo>
                <a:lnTo>
                  <a:pt x="19" y="405"/>
                </a:lnTo>
                <a:close/>
              </a:path>
            </a:pathLst>
          </a:custGeom>
          <a:solidFill>
            <a:schemeClr val="bg1">
              <a:lumMod val="5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de-DE" sz="2835" noProof="1">
              <a:solidFill>
                <a:srgbClr val="000000"/>
              </a:solidFill>
              <a:latin typeface="Calibri"/>
              <a:ea typeface="Calibri"/>
              <a:cs typeface="Calibri"/>
              <a:sym typeface="Calibri"/>
            </a:endParaRPr>
          </a:p>
        </p:txBody>
      </p:sp>
      <p:sp>
        <p:nvSpPr>
          <p:cNvPr id="11" name="Google Shape;96;p13">
            <a:extLst>
              <a:ext uri="{FF2B5EF4-FFF2-40B4-BE49-F238E27FC236}">
                <a16:creationId xmlns:a16="http://schemas.microsoft.com/office/drawing/2014/main" id="{3AEBE00D-B3C9-4AE5-BA05-98CF3EA79F3F}"/>
              </a:ext>
            </a:extLst>
          </p:cNvPr>
          <p:cNvSpPr/>
          <p:nvPr/>
        </p:nvSpPr>
        <p:spPr>
          <a:xfrm>
            <a:off x="5644039" y="4266653"/>
            <a:ext cx="602507" cy="602507"/>
          </a:xfrm>
          <a:custGeom>
            <a:avLst/>
            <a:gdLst/>
            <a:ahLst/>
            <a:cxnLst/>
            <a:rect l="l" t="t" r="r" b="b"/>
            <a:pathLst>
              <a:path w="312180" h="312180" extrusionOk="0">
                <a:moveTo>
                  <a:pt x="177255" y="60320"/>
                </a:moveTo>
                <a:cubicBezTo>
                  <a:pt x="183075" y="55028"/>
                  <a:pt x="186250" y="47621"/>
                  <a:pt x="186250" y="39684"/>
                </a:cubicBezTo>
                <a:lnTo>
                  <a:pt x="186250" y="28572"/>
                </a:lnTo>
                <a:cubicBezTo>
                  <a:pt x="186250" y="12699"/>
                  <a:pt x="173551" y="0"/>
                  <a:pt x="157677" y="0"/>
                </a:cubicBezTo>
                <a:cubicBezTo>
                  <a:pt x="141804" y="0"/>
                  <a:pt x="129105" y="12699"/>
                  <a:pt x="129105" y="28572"/>
                </a:cubicBezTo>
                <a:lnTo>
                  <a:pt x="129105" y="39684"/>
                </a:lnTo>
                <a:cubicBezTo>
                  <a:pt x="129105" y="47621"/>
                  <a:pt x="132809" y="55028"/>
                  <a:pt x="138100" y="60320"/>
                </a:cubicBezTo>
                <a:cubicBezTo>
                  <a:pt x="125930" y="67198"/>
                  <a:pt x="117993" y="79897"/>
                  <a:pt x="117993" y="94183"/>
                </a:cubicBezTo>
                <a:lnTo>
                  <a:pt x="117993" y="126989"/>
                </a:lnTo>
                <a:cubicBezTo>
                  <a:pt x="117993" y="130692"/>
                  <a:pt x="120639" y="133338"/>
                  <a:pt x="124343" y="133338"/>
                </a:cubicBezTo>
                <a:lnTo>
                  <a:pt x="189954" y="133338"/>
                </a:lnTo>
                <a:cubicBezTo>
                  <a:pt x="193657" y="133338"/>
                  <a:pt x="196303" y="130692"/>
                  <a:pt x="196303" y="126989"/>
                </a:cubicBezTo>
                <a:lnTo>
                  <a:pt x="196303" y="94183"/>
                </a:lnTo>
                <a:cubicBezTo>
                  <a:pt x="197361" y="79897"/>
                  <a:pt x="188896" y="67198"/>
                  <a:pt x="177255" y="60320"/>
                </a:cubicBezTo>
                <a:close/>
                <a:moveTo>
                  <a:pt x="142333" y="39684"/>
                </a:moveTo>
                <a:lnTo>
                  <a:pt x="142333" y="28572"/>
                </a:lnTo>
                <a:cubicBezTo>
                  <a:pt x="142333" y="20107"/>
                  <a:pt x="149212" y="13228"/>
                  <a:pt x="157677" y="13228"/>
                </a:cubicBezTo>
                <a:cubicBezTo>
                  <a:pt x="166143" y="13228"/>
                  <a:pt x="173022" y="20107"/>
                  <a:pt x="173022" y="28572"/>
                </a:cubicBezTo>
                <a:lnTo>
                  <a:pt x="173022" y="39684"/>
                </a:lnTo>
                <a:cubicBezTo>
                  <a:pt x="173022" y="48150"/>
                  <a:pt x="166143" y="55028"/>
                  <a:pt x="157677" y="55028"/>
                </a:cubicBezTo>
                <a:cubicBezTo>
                  <a:pt x="149212" y="55028"/>
                  <a:pt x="142333" y="48150"/>
                  <a:pt x="142333" y="39684"/>
                </a:cubicBezTo>
                <a:close/>
                <a:moveTo>
                  <a:pt x="184133" y="120639"/>
                </a:moveTo>
                <a:lnTo>
                  <a:pt x="131221" y="120639"/>
                </a:lnTo>
                <a:lnTo>
                  <a:pt x="131221" y="94183"/>
                </a:lnTo>
                <a:cubicBezTo>
                  <a:pt x="131221" y="79368"/>
                  <a:pt x="142862" y="67727"/>
                  <a:pt x="157677" y="67727"/>
                </a:cubicBezTo>
                <a:cubicBezTo>
                  <a:pt x="172493" y="67727"/>
                  <a:pt x="184133" y="79368"/>
                  <a:pt x="184133" y="94183"/>
                </a:cubicBezTo>
                <a:lnTo>
                  <a:pt x="184133" y="120639"/>
                </a:lnTo>
                <a:close/>
                <a:moveTo>
                  <a:pt x="295248" y="241278"/>
                </a:moveTo>
                <a:cubicBezTo>
                  <a:pt x="301069" y="235987"/>
                  <a:pt x="304243" y="228579"/>
                  <a:pt x="304243" y="220643"/>
                </a:cubicBezTo>
                <a:lnTo>
                  <a:pt x="304243" y="209531"/>
                </a:lnTo>
                <a:cubicBezTo>
                  <a:pt x="304243" y="193658"/>
                  <a:pt x="291544" y="180959"/>
                  <a:pt x="275671" y="180959"/>
                </a:cubicBezTo>
                <a:cubicBezTo>
                  <a:pt x="259797" y="180959"/>
                  <a:pt x="247099" y="193658"/>
                  <a:pt x="247099" y="209531"/>
                </a:cubicBezTo>
                <a:lnTo>
                  <a:pt x="247099" y="220643"/>
                </a:lnTo>
                <a:cubicBezTo>
                  <a:pt x="247099" y="228579"/>
                  <a:pt x="250802" y="235987"/>
                  <a:pt x="256093" y="241278"/>
                </a:cubicBezTo>
                <a:cubicBezTo>
                  <a:pt x="243924" y="248157"/>
                  <a:pt x="235987" y="260856"/>
                  <a:pt x="235987" y="275142"/>
                </a:cubicBezTo>
                <a:lnTo>
                  <a:pt x="235987" y="307947"/>
                </a:lnTo>
                <a:cubicBezTo>
                  <a:pt x="235987" y="311651"/>
                  <a:pt x="238633" y="314297"/>
                  <a:pt x="242336" y="314297"/>
                </a:cubicBezTo>
                <a:lnTo>
                  <a:pt x="307947" y="314297"/>
                </a:lnTo>
                <a:cubicBezTo>
                  <a:pt x="311651" y="314297"/>
                  <a:pt x="314297" y="311651"/>
                  <a:pt x="314297" y="307947"/>
                </a:cubicBezTo>
                <a:lnTo>
                  <a:pt x="314297" y="275142"/>
                </a:lnTo>
                <a:cubicBezTo>
                  <a:pt x="314826" y="260856"/>
                  <a:pt x="306889" y="248157"/>
                  <a:pt x="295248" y="241278"/>
                </a:cubicBezTo>
                <a:close/>
                <a:moveTo>
                  <a:pt x="260327" y="220643"/>
                </a:moveTo>
                <a:lnTo>
                  <a:pt x="260327" y="209531"/>
                </a:lnTo>
                <a:cubicBezTo>
                  <a:pt x="260327" y="201065"/>
                  <a:pt x="267205" y="194187"/>
                  <a:pt x="275671" y="194187"/>
                </a:cubicBezTo>
                <a:cubicBezTo>
                  <a:pt x="284137" y="194187"/>
                  <a:pt x="291015" y="201065"/>
                  <a:pt x="291015" y="209531"/>
                </a:cubicBezTo>
                <a:lnTo>
                  <a:pt x="291015" y="220643"/>
                </a:lnTo>
                <a:cubicBezTo>
                  <a:pt x="291015" y="229109"/>
                  <a:pt x="284137" y="235987"/>
                  <a:pt x="275671" y="235987"/>
                </a:cubicBezTo>
                <a:cubicBezTo>
                  <a:pt x="267205" y="235987"/>
                  <a:pt x="260327" y="229109"/>
                  <a:pt x="260327" y="220643"/>
                </a:cubicBezTo>
                <a:close/>
                <a:moveTo>
                  <a:pt x="302127" y="301598"/>
                </a:moveTo>
                <a:lnTo>
                  <a:pt x="249215" y="301598"/>
                </a:lnTo>
                <a:lnTo>
                  <a:pt x="249215" y="275142"/>
                </a:lnTo>
                <a:cubicBezTo>
                  <a:pt x="249215" y="260326"/>
                  <a:pt x="260856" y="248686"/>
                  <a:pt x="275671" y="248686"/>
                </a:cubicBezTo>
                <a:cubicBezTo>
                  <a:pt x="290486" y="248686"/>
                  <a:pt x="302127" y="260326"/>
                  <a:pt x="302127" y="275142"/>
                </a:cubicBezTo>
                <a:lnTo>
                  <a:pt x="302127" y="301598"/>
                </a:lnTo>
                <a:close/>
                <a:moveTo>
                  <a:pt x="59261" y="241278"/>
                </a:moveTo>
                <a:cubicBezTo>
                  <a:pt x="65082" y="235987"/>
                  <a:pt x="68256" y="228579"/>
                  <a:pt x="68256" y="220643"/>
                </a:cubicBezTo>
                <a:lnTo>
                  <a:pt x="68256" y="209531"/>
                </a:lnTo>
                <a:cubicBezTo>
                  <a:pt x="68256" y="193658"/>
                  <a:pt x="55557" y="180959"/>
                  <a:pt x="39684" y="180959"/>
                </a:cubicBezTo>
                <a:cubicBezTo>
                  <a:pt x="23810" y="180959"/>
                  <a:pt x="11111" y="193658"/>
                  <a:pt x="11111" y="209531"/>
                </a:cubicBezTo>
                <a:lnTo>
                  <a:pt x="11111" y="220643"/>
                </a:lnTo>
                <a:cubicBezTo>
                  <a:pt x="11111" y="228579"/>
                  <a:pt x="14815" y="235987"/>
                  <a:pt x="20106" y="241278"/>
                </a:cubicBezTo>
                <a:cubicBezTo>
                  <a:pt x="7937" y="248157"/>
                  <a:pt x="0" y="260856"/>
                  <a:pt x="0" y="275142"/>
                </a:cubicBezTo>
                <a:lnTo>
                  <a:pt x="0" y="307947"/>
                </a:lnTo>
                <a:cubicBezTo>
                  <a:pt x="0" y="311651"/>
                  <a:pt x="2646" y="314297"/>
                  <a:pt x="6349" y="314297"/>
                </a:cubicBezTo>
                <a:lnTo>
                  <a:pt x="73018" y="314297"/>
                </a:lnTo>
                <a:cubicBezTo>
                  <a:pt x="76722" y="314297"/>
                  <a:pt x="79368" y="311651"/>
                  <a:pt x="79368" y="307947"/>
                </a:cubicBezTo>
                <a:lnTo>
                  <a:pt x="79368" y="275142"/>
                </a:lnTo>
                <a:cubicBezTo>
                  <a:pt x="79368" y="260856"/>
                  <a:pt x="70902" y="248157"/>
                  <a:pt x="59261" y="241278"/>
                </a:cubicBezTo>
                <a:close/>
                <a:moveTo>
                  <a:pt x="24339" y="220643"/>
                </a:moveTo>
                <a:lnTo>
                  <a:pt x="24339" y="209531"/>
                </a:lnTo>
                <a:cubicBezTo>
                  <a:pt x="24339" y="201065"/>
                  <a:pt x="31218" y="194187"/>
                  <a:pt x="39684" y="194187"/>
                </a:cubicBezTo>
                <a:cubicBezTo>
                  <a:pt x="48150" y="194187"/>
                  <a:pt x="55028" y="201065"/>
                  <a:pt x="55028" y="209531"/>
                </a:cubicBezTo>
                <a:lnTo>
                  <a:pt x="55028" y="220643"/>
                </a:lnTo>
                <a:cubicBezTo>
                  <a:pt x="55028" y="229109"/>
                  <a:pt x="48150" y="235987"/>
                  <a:pt x="39684" y="235987"/>
                </a:cubicBezTo>
                <a:cubicBezTo>
                  <a:pt x="31218" y="235987"/>
                  <a:pt x="24339" y="229109"/>
                  <a:pt x="24339" y="220643"/>
                </a:cubicBezTo>
                <a:close/>
                <a:moveTo>
                  <a:pt x="66140" y="301598"/>
                </a:moveTo>
                <a:lnTo>
                  <a:pt x="13228" y="301598"/>
                </a:lnTo>
                <a:lnTo>
                  <a:pt x="13228" y="275142"/>
                </a:lnTo>
                <a:cubicBezTo>
                  <a:pt x="13228" y="260326"/>
                  <a:pt x="24869" y="248686"/>
                  <a:pt x="39684" y="248686"/>
                </a:cubicBezTo>
                <a:cubicBezTo>
                  <a:pt x="54499" y="248686"/>
                  <a:pt x="66140" y="260326"/>
                  <a:pt x="66140" y="275142"/>
                </a:cubicBezTo>
                <a:lnTo>
                  <a:pt x="66140" y="301598"/>
                </a:lnTo>
                <a:close/>
                <a:moveTo>
                  <a:pt x="104237" y="96829"/>
                </a:moveTo>
                <a:cubicBezTo>
                  <a:pt x="104237" y="100533"/>
                  <a:pt x="101591" y="103178"/>
                  <a:pt x="97887" y="103178"/>
                </a:cubicBezTo>
                <a:lnTo>
                  <a:pt x="43917" y="103178"/>
                </a:lnTo>
                <a:lnTo>
                  <a:pt x="43917" y="157148"/>
                </a:lnTo>
                <a:cubicBezTo>
                  <a:pt x="43917" y="160852"/>
                  <a:pt x="41271" y="163498"/>
                  <a:pt x="37567" y="163498"/>
                </a:cubicBezTo>
                <a:cubicBezTo>
                  <a:pt x="33863" y="163498"/>
                  <a:pt x="31218" y="160852"/>
                  <a:pt x="31218" y="157148"/>
                </a:cubicBezTo>
                <a:lnTo>
                  <a:pt x="31218" y="96829"/>
                </a:lnTo>
                <a:cubicBezTo>
                  <a:pt x="31218" y="93125"/>
                  <a:pt x="33863" y="90479"/>
                  <a:pt x="37567" y="90479"/>
                </a:cubicBezTo>
                <a:lnTo>
                  <a:pt x="97887" y="90479"/>
                </a:lnTo>
                <a:cubicBezTo>
                  <a:pt x="101062" y="90479"/>
                  <a:pt x="104237" y="93654"/>
                  <a:pt x="104237" y="96829"/>
                </a:cubicBezTo>
                <a:close/>
                <a:moveTo>
                  <a:pt x="271967" y="103707"/>
                </a:moveTo>
                <a:lnTo>
                  <a:pt x="217997" y="103707"/>
                </a:lnTo>
                <a:cubicBezTo>
                  <a:pt x="214293" y="103707"/>
                  <a:pt x="211648" y="101062"/>
                  <a:pt x="211648" y="97358"/>
                </a:cubicBezTo>
                <a:cubicBezTo>
                  <a:pt x="211648" y="93654"/>
                  <a:pt x="214293" y="91008"/>
                  <a:pt x="217997" y="91008"/>
                </a:cubicBezTo>
                <a:lnTo>
                  <a:pt x="278316" y="91008"/>
                </a:lnTo>
                <a:cubicBezTo>
                  <a:pt x="279904" y="91008"/>
                  <a:pt x="281491" y="91538"/>
                  <a:pt x="283079" y="93125"/>
                </a:cubicBezTo>
                <a:cubicBezTo>
                  <a:pt x="284137" y="94183"/>
                  <a:pt x="285195" y="95771"/>
                  <a:pt x="285195" y="97887"/>
                </a:cubicBezTo>
                <a:lnTo>
                  <a:pt x="285195" y="158207"/>
                </a:lnTo>
                <a:cubicBezTo>
                  <a:pt x="285195" y="161910"/>
                  <a:pt x="282549" y="164556"/>
                  <a:pt x="278846" y="164556"/>
                </a:cubicBezTo>
                <a:cubicBezTo>
                  <a:pt x="275142" y="164556"/>
                  <a:pt x="272496" y="161910"/>
                  <a:pt x="272496" y="158207"/>
                </a:cubicBezTo>
                <a:lnTo>
                  <a:pt x="272496" y="103707"/>
                </a:lnTo>
                <a:close/>
              </a:path>
            </a:pathLst>
          </a:custGeom>
          <a:solidFill>
            <a:schemeClr val="bg1">
              <a:lumMod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de-DE" sz="800" noProof="1">
              <a:solidFill>
                <a:schemeClr val="dk1"/>
              </a:solidFill>
              <a:latin typeface="Calibri"/>
              <a:ea typeface="Calibri"/>
              <a:cs typeface="Calibri"/>
              <a:sym typeface="Calibri"/>
            </a:endParaRPr>
          </a:p>
        </p:txBody>
      </p:sp>
      <p:sp>
        <p:nvSpPr>
          <p:cNvPr id="12" name="Google Shape;104;p13">
            <a:extLst>
              <a:ext uri="{FF2B5EF4-FFF2-40B4-BE49-F238E27FC236}">
                <a16:creationId xmlns:a16="http://schemas.microsoft.com/office/drawing/2014/main" id="{F95AFC88-F7F6-4D2A-8DF4-1442CC780272}"/>
              </a:ext>
            </a:extLst>
          </p:cNvPr>
          <p:cNvSpPr/>
          <p:nvPr/>
        </p:nvSpPr>
        <p:spPr>
          <a:xfrm>
            <a:off x="5597689" y="1556792"/>
            <a:ext cx="597044" cy="576804"/>
          </a:xfrm>
          <a:custGeom>
            <a:avLst/>
            <a:gdLst/>
            <a:ahLst/>
            <a:cxnLst/>
            <a:rect l="l" t="t" r="r" b="b"/>
            <a:pathLst>
              <a:path w="312180" h="301597" extrusionOk="0">
                <a:moveTo>
                  <a:pt x="253977" y="226822"/>
                </a:moveTo>
                <a:cubicBezTo>
                  <a:pt x="246570" y="219414"/>
                  <a:pt x="234929" y="216769"/>
                  <a:pt x="224876" y="220472"/>
                </a:cubicBezTo>
                <a:lnTo>
                  <a:pt x="181488" y="236875"/>
                </a:lnTo>
                <a:lnTo>
                  <a:pt x="168789" y="222589"/>
                </a:lnTo>
                <a:cubicBezTo>
                  <a:pt x="164556" y="217827"/>
                  <a:pt x="158736" y="214652"/>
                  <a:pt x="152387" y="214123"/>
                </a:cubicBezTo>
                <a:lnTo>
                  <a:pt x="64024" y="203541"/>
                </a:lnTo>
                <a:lnTo>
                  <a:pt x="65082" y="197191"/>
                </a:lnTo>
                <a:cubicBezTo>
                  <a:pt x="65611" y="195075"/>
                  <a:pt x="64553" y="193488"/>
                  <a:pt x="63494" y="191900"/>
                </a:cubicBezTo>
                <a:cubicBezTo>
                  <a:pt x="62436" y="190313"/>
                  <a:pt x="60320" y="189784"/>
                  <a:pt x="58732" y="189784"/>
                </a:cubicBezTo>
                <a:lnTo>
                  <a:pt x="6349" y="189784"/>
                </a:lnTo>
                <a:cubicBezTo>
                  <a:pt x="2646" y="189784"/>
                  <a:pt x="0" y="192429"/>
                  <a:pt x="0" y="196133"/>
                </a:cubicBezTo>
                <a:lnTo>
                  <a:pt x="0" y="286612"/>
                </a:lnTo>
                <a:cubicBezTo>
                  <a:pt x="0" y="290316"/>
                  <a:pt x="2646" y="292962"/>
                  <a:pt x="6349" y="292962"/>
                </a:cubicBezTo>
                <a:lnTo>
                  <a:pt x="45504" y="292962"/>
                </a:lnTo>
                <a:cubicBezTo>
                  <a:pt x="48679" y="292962"/>
                  <a:pt x="51325" y="290845"/>
                  <a:pt x="51854" y="287671"/>
                </a:cubicBezTo>
                <a:lnTo>
                  <a:pt x="52383" y="282379"/>
                </a:lnTo>
                <a:lnTo>
                  <a:pt x="125401" y="303015"/>
                </a:lnTo>
                <a:cubicBezTo>
                  <a:pt x="128576" y="304073"/>
                  <a:pt x="131222" y="304073"/>
                  <a:pt x="134396" y="304073"/>
                </a:cubicBezTo>
                <a:cubicBezTo>
                  <a:pt x="138629" y="304073"/>
                  <a:pt x="142862" y="303544"/>
                  <a:pt x="146566" y="301957"/>
                </a:cubicBezTo>
                <a:lnTo>
                  <a:pt x="267734" y="253278"/>
                </a:lnTo>
                <a:cubicBezTo>
                  <a:pt x="269851" y="252220"/>
                  <a:pt x="271438" y="250632"/>
                  <a:pt x="271438" y="248516"/>
                </a:cubicBezTo>
                <a:cubicBezTo>
                  <a:pt x="271967" y="246399"/>
                  <a:pt x="271438" y="244283"/>
                  <a:pt x="269851" y="242696"/>
                </a:cubicBezTo>
                <a:lnTo>
                  <a:pt x="253977" y="226822"/>
                </a:lnTo>
                <a:close/>
                <a:moveTo>
                  <a:pt x="12699" y="279734"/>
                </a:moveTo>
                <a:lnTo>
                  <a:pt x="12699" y="201953"/>
                </a:lnTo>
                <a:lnTo>
                  <a:pt x="51325" y="201953"/>
                </a:lnTo>
                <a:lnTo>
                  <a:pt x="40213" y="279734"/>
                </a:lnTo>
                <a:lnTo>
                  <a:pt x="12699" y="279734"/>
                </a:lnTo>
                <a:close/>
                <a:moveTo>
                  <a:pt x="142333" y="289787"/>
                </a:moveTo>
                <a:cubicBezTo>
                  <a:pt x="138100" y="291375"/>
                  <a:pt x="133338" y="291904"/>
                  <a:pt x="129105" y="290316"/>
                </a:cubicBezTo>
                <a:lnTo>
                  <a:pt x="54500" y="269151"/>
                </a:lnTo>
                <a:lnTo>
                  <a:pt x="61907" y="215711"/>
                </a:lnTo>
                <a:lnTo>
                  <a:pt x="150799" y="226293"/>
                </a:lnTo>
                <a:cubicBezTo>
                  <a:pt x="153974" y="226822"/>
                  <a:pt x="157148" y="228409"/>
                  <a:pt x="159265" y="230526"/>
                </a:cubicBezTo>
                <a:lnTo>
                  <a:pt x="168789" y="241108"/>
                </a:lnTo>
                <a:lnTo>
                  <a:pt x="142862" y="250632"/>
                </a:lnTo>
                <a:cubicBezTo>
                  <a:pt x="138629" y="252220"/>
                  <a:pt x="133867" y="252220"/>
                  <a:pt x="129634" y="250632"/>
                </a:cubicBezTo>
                <a:lnTo>
                  <a:pt x="99475" y="240579"/>
                </a:lnTo>
                <a:cubicBezTo>
                  <a:pt x="96300" y="239521"/>
                  <a:pt x="92596" y="241108"/>
                  <a:pt x="91538" y="244812"/>
                </a:cubicBezTo>
                <a:cubicBezTo>
                  <a:pt x="90480" y="247987"/>
                  <a:pt x="92067" y="251691"/>
                  <a:pt x="95771" y="252749"/>
                </a:cubicBezTo>
                <a:lnTo>
                  <a:pt x="125931" y="262802"/>
                </a:lnTo>
                <a:cubicBezTo>
                  <a:pt x="133338" y="265448"/>
                  <a:pt x="140746" y="264919"/>
                  <a:pt x="148153" y="262273"/>
                </a:cubicBezTo>
                <a:lnTo>
                  <a:pt x="183075" y="249045"/>
                </a:lnTo>
                <a:cubicBezTo>
                  <a:pt x="183075" y="249045"/>
                  <a:pt x="183075" y="249045"/>
                  <a:pt x="183075" y="249045"/>
                </a:cubicBezTo>
                <a:lnTo>
                  <a:pt x="230696" y="231055"/>
                </a:lnTo>
                <a:cubicBezTo>
                  <a:pt x="235987" y="228939"/>
                  <a:pt x="241807" y="230526"/>
                  <a:pt x="246040" y="234230"/>
                </a:cubicBezTo>
                <a:lnTo>
                  <a:pt x="255565" y="243754"/>
                </a:lnTo>
                <a:lnTo>
                  <a:pt x="142333" y="289787"/>
                </a:lnTo>
                <a:close/>
                <a:moveTo>
                  <a:pt x="308477" y="4063"/>
                </a:moveTo>
                <a:lnTo>
                  <a:pt x="269322" y="4063"/>
                </a:lnTo>
                <a:cubicBezTo>
                  <a:pt x="266147" y="4063"/>
                  <a:pt x="263502" y="6179"/>
                  <a:pt x="262972" y="9354"/>
                </a:cubicBezTo>
                <a:lnTo>
                  <a:pt x="262443" y="14116"/>
                </a:lnTo>
                <a:lnTo>
                  <a:pt x="187837" y="1417"/>
                </a:lnTo>
                <a:cubicBezTo>
                  <a:pt x="171435" y="-1228"/>
                  <a:pt x="153974" y="-170"/>
                  <a:pt x="137571" y="4592"/>
                </a:cubicBezTo>
                <a:cubicBezTo>
                  <a:pt x="133867" y="5650"/>
                  <a:pt x="130163" y="7238"/>
                  <a:pt x="126460" y="9883"/>
                </a:cubicBezTo>
                <a:lnTo>
                  <a:pt x="76722" y="43218"/>
                </a:lnTo>
                <a:cubicBezTo>
                  <a:pt x="74606" y="44805"/>
                  <a:pt x="73548" y="47980"/>
                  <a:pt x="74077" y="50625"/>
                </a:cubicBezTo>
                <a:cubicBezTo>
                  <a:pt x="75135" y="53271"/>
                  <a:pt x="77252" y="55387"/>
                  <a:pt x="80426" y="55387"/>
                </a:cubicBezTo>
                <a:lnTo>
                  <a:pt x="153974" y="55387"/>
                </a:lnTo>
                <a:cubicBezTo>
                  <a:pt x="160852" y="54858"/>
                  <a:pt x="165615" y="57504"/>
                  <a:pt x="168260" y="62795"/>
                </a:cubicBezTo>
                <a:cubicBezTo>
                  <a:pt x="171964" y="70732"/>
                  <a:pt x="170906" y="80256"/>
                  <a:pt x="165085" y="87664"/>
                </a:cubicBezTo>
                <a:lnTo>
                  <a:pt x="142333" y="116236"/>
                </a:lnTo>
                <a:cubicBezTo>
                  <a:pt x="138629" y="119940"/>
                  <a:pt x="136513" y="125231"/>
                  <a:pt x="136513" y="130522"/>
                </a:cubicBezTo>
                <a:cubicBezTo>
                  <a:pt x="136513" y="135813"/>
                  <a:pt x="138629" y="141105"/>
                  <a:pt x="142333" y="144808"/>
                </a:cubicBezTo>
                <a:cubicBezTo>
                  <a:pt x="146037" y="148512"/>
                  <a:pt x="151328" y="150629"/>
                  <a:pt x="156619" y="150629"/>
                </a:cubicBezTo>
                <a:cubicBezTo>
                  <a:pt x="161911" y="150629"/>
                  <a:pt x="167202" y="148512"/>
                  <a:pt x="170906" y="144808"/>
                </a:cubicBezTo>
                <a:lnTo>
                  <a:pt x="205298" y="110416"/>
                </a:lnTo>
                <a:cubicBezTo>
                  <a:pt x="206886" y="108828"/>
                  <a:pt x="209002" y="107770"/>
                  <a:pt x="211119" y="107770"/>
                </a:cubicBezTo>
                <a:cubicBezTo>
                  <a:pt x="220643" y="107770"/>
                  <a:pt x="229638" y="105654"/>
                  <a:pt x="238104" y="101421"/>
                </a:cubicBezTo>
                <a:lnTo>
                  <a:pt x="250803" y="94542"/>
                </a:lnTo>
                <a:lnTo>
                  <a:pt x="250274" y="98775"/>
                </a:lnTo>
                <a:cubicBezTo>
                  <a:pt x="249744" y="100892"/>
                  <a:pt x="250803" y="102479"/>
                  <a:pt x="251861" y="104066"/>
                </a:cubicBezTo>
                <a:cubicBezTo>
                  <a:pt x="252919" y="105654"/>
                  <a:pt x="255035" y="106183"/>
                  <a:pt x="256623" y="106183"/>
                </a:cubicBezTo>
                <a:lnTo>
                  <a:pt x="308477" y="106183"/>
                </a:lnTo>
                <a:cubicBezTo>
                  <a:pt x="312180" y="106183"/>
                  <a:pt x="314826" y="103537"/>
                  <a:pt x="314826" y="99833"/>
                </a:cubicBezTo>
                <a:lnTo>
                  <a:pt x="314826" y="10412"/>
                </a:lnTo>
                <a:cubicBezTo>
                  <a:pt x="314826" y="7238"/>
                  <a:pt x="312180" y="4063"/>
                  <a:pt x="308477" y="4063"/>
                </a:cubicBezTo>
                <a:close/>
                <a:moveTo>
                  <a:pt x="232283" y="90309"/>
                </a:moveTo>
                <a:cubicBezTo>
                  <a:pt x="225934" y="93484"/>
                  <a:pt x="218526" y="95600"/>
                  <a:pt x="211119" y="95600"/>
                </a:cubicBezTo>
                <a:cubicBezTo>
                  <a:pt x="205298" y="95600"/>
                  <a:pt x="200007" y="97717"/>
                  <a:pt x="196303" y="101950"/>
                </a:cubicBezTo>
                <a:lnTo>
                  <a:pt x="161911" y="136343"/>
                </a:lnTo>
                <a:cubicBezTo>
                  <a:pt x="159265" y="138988"/>
                  <a:pt x="154503" y="138988"/>
                  <a:pt x="151857" y="136343"/>
                </a:cubicBezTo>
                <a:cubicBezTo>
                  <a:pt x="150270" y="134755"/>
                  <a:pt x="149741" y="133168"/>
                  <a:pt x="149741" y="131052"/>
                </a:cubicBezTo>
                <a:cubicBezTo>
                  <a:pt x="149741" y="128935"/>
                  <a:pt x="150270" y="127348"/>
                  <a:pt x="152387" y="125231"/>
                </a:cubicBezTo>
                <a:lnTo>
                  <a:pt x="175668" y="96129"/>
                </a:lnTo>
                <a:cubicBezTo>
                  <a:pt x="184663" y="84489"/>
                  <a:pt x="186779" y="69145"/>
                  <a:pt x="180430" y="56975"/>
                </a:cubicBezTo>
                <a:cubicBezTo>
                  <a:pt x="176726" y="49567"/>
                  <a:pt x="168789" y="41630"/>
                  <a:pt x="153974" y="42159"/>
                </a:cubicBezTo>
                <a:lnTo>
                  <a:pt x="102649" y="42159"/>
                </a:lnTo>
                <a:lnTo>
                  <a:pt x="134925" y="20994"/>
                </a:lnTo>
                <a:cubicBezTo>
                  <a:pt x="137042" y="19407"/>
                  <a:pt x="139688" y="18349"/>
                  <a:pt x="142333" y="17291"/>
                </a:cubicBezTo>
                <a:cubicBezTo>
                  <a:pt x="156619" y="13058"/>
                  <a:pt x="171964" y="12000"/>
                  <a:pt x="186779" y="14645"/>
                </a:cubicBezTo>
                <a:lnTo>
                  <a:pt x="261385" y="27344"/>
                </a:lnTo>
                <a:lnTo>
                  <a:pt x="253977" y="79198"/>
                </a:lnTo>
                <a:lnTo>
                  <a:pt x="232283" y="90309"/>
                </a:lnTo>
                <a:close/>
                <a:moveTo>
                  <a:pt x="302127" y="93484"/>
                </a:moveTo>
                <a:lnTo>
                  <a:pt x="264560" y="93484"/>
                </a:lnTo>
                <a:lnTo>
                  <a:pt x="275671" y="16762"/>
                </a:lnTo>
                <a:lnTo>
                  <a:pt x="302656" y="16762"/>
                </a:lnTo>
                <a:lnTo>
                  <a:pt x="302656" y="93484"/>
                </a:lnTo>
                <a:close/>
                <a:moveTo>
                  <a:pt x="51854" y="175497"/>
                </a:moveTo>
                <a:lnTo>
                  <a:pt x="51854" y="74965"/>
                </a:lnTo>
                <a:cubicBezTo>
                  <a:pt x="51854" y="71261"/>
                  <a:pt x="54500" y="68615"/>
                  <a:pt x="58203" y="68615"/>
                </a:cubicBezTo>
                <a:lnTo>
                  <a:pt x="134925" y="68615"/>
                </a:lnTo>
                <a:cubicBezTo>
                  <a:pt x="138629" y="68615"/>
                  <a:pt x="141275" y="71261"/>
                  <a:pt x="141275" y="74965"/>
                </a:cubicBezTo>
                <a:cubicBezTo>
                  <a:pt x="141275" y="78669"/>
                  <a:pt x="138629" y="81314"/>
                  <a:pt x="134925" y="81314"/>
                </a:cubicBezTo>
                <a:lnTo>
                  <a:pt x="64553" y="81314"/>
                </a:lnTo>
                <a:lnTo>
                  <a:pt x="64553" y="168619"/>
                </a:lnTo>
                <a:lnTo>
                  <a:pt x="235987" y="168619"/>
                </a:lnTo>
                <a:lnTo>
                  <a:pt x="235987" y="119940"/>
                </a:lnTo>
                <a:cubicBezTo>
                  <a:pt x="235987" y="116236"/>
                  <a:pt x="238633" y="113590"/>
                  <a:pt x="242337" y="113590"/>
                </a:cubicBezTo>
                <a:cubicBezTo>
                  <a:pt x="246040" y="113590"/>
                  <a:pt x="248686" y="116236"/>
                  <a:pt x="248686" y="119940"/>
                </a:cubicBezTo>
                <a:lnTo>
                  <a:pt x="248686" y="174968"/>
                </a:lnTo>
                <a:cubicBezTo>
                  <a:pt x="248686" y="178672"/>
                  <a:pt x="246040" y="181318"/>
                  <a:pt x="242337" y="181318"/>
                </a:cubicBezTo>
                <a:lnTo>
                  <a:pt x="58203" y="181318"/>
                </a:lnTo>
                <a:cubicBezTo>
                  <a:pt x="55029" y="181847"/>
                  <a:pt x="51854" y="178672"/>
                  <a:pt x="51854" y="175497"/>
                </a:cubicBezTo>
                <a:close/>
                <a:moveTo>
                  <a:pt x="89950" y="109357"/>
                </a:moveTo>
                <a:lnTo>
                  <a:pt x="89950" y="142163"/>
                </a:lnTo>
                <a:lnTo>
                  <a:pt x="98416" y="146396"/>
                </a:lnTo>
                <a:lnTo>
                  <a:pt x="108469" y="146396"/>
                </a:lnTo>
                <a:cubicBezTo>
                  <a:pt x="112173" y="146396"/>
                  <a:pt x="114819" y="149041"/>
                  <a:pt x="114819" y="152745"/>
                </a:cubicBezTo>
                <a:cubicBezTo>
                  <a:pt x="114819" y="156449"/>
                  <a:pt x="112173" y="159095"/>
                  <a:pt x="108469" y="159095"/>
                </a:cubicBezTo>
                <a:lnTo>
                  <a:pt x="96829" y="159095"/>
                </a:lnTo>
                <a:cubicBezTo>
                  <a:pt x="95771" y="159095"/>
                  <a:pt x="94712" y="159095"/>
                  <a:pt x="94183" y="158565"/>
                </a:cubicBezTo>
                <a:lnTo>
                  <a:pt x="80955" y="151687"/>
                </a:lnTo>
                <a:cubicBezTo>
                  <a:pt x="78839" y="150629"/>
                  <a:pt x="77252" y="148512"/>
                  <a:pt x="77252" y="145867"/>
                </a:cubicBezTo>
                <a:lnTo>
                  <a:pt x="77252" y="105654"/>
                </a:lnTo>
                <a:cubicBezTo>
                  <a:pt x="77252" y="103537"/>
                  <a:pt x="78310" y="101421"/>
                  <a:pt x="80426" y="100362"/>
                </a:cubicBezTo>
                <a:lnTo>
                  <a:pt x="93654" y="91897"/>
                </a:lnTo>
                <a:cubicBezTo>
                  <a:pt x="94712" y="91368"/>
                  <a:pt x="95771" y="90838"/>
                  <a:pt x="97358" y="90838"/>
                </a:cubicBezTo>
                <a:lnTo>
                  <a:pt x="108999" y="90838"/>
                </a:lnTo>
                <a:cubicBezTo>
                  <a:pt x="112703" y="90838"/>
                  <a:pt x="115348" y="93484"/>
                  <a:pt x="115348" y="97188"/>
                </a:cubicBezTo>
                <a:cubicBezTo>
                  <a:pt x="115348" y="100892"/>
                  <a:pt x="112703" y="103537"/>
                  <a:pt x="108999" y="103537"/>
                </a:cubicBezTo>
                <a:lnTo>
                  <a:pt x="98945" y="103537"/>
                </a:lnTo>
                <a:lnTo>
                  <a:pt x="89950" y="109357"/>
                </a:lnTo>
                <a:close/>
                <a:moveTo>
                  <a:pt x="191541" y="159095"/>
                </a:moveTo>
                <a:cubicBezTo>
                  <a:pt x="187837" y="159095"/>
                  <a:pt x="185192" y="156449"/>
                  <a:pt x="185192" y="152745"/>
                </a:cubicBezTo>
                <a:cubicBezTo>
                  <a:pt x="185192" y="149041"/>
                  <a:pt x="187837" y="146396"/>
                  <a:pt x="191541" y="146396"/>
                </a:cubicBezTo>
                <a:lnTo>
                  <a:pt x="201595" y="146396"/>
                </a:lnTo>
                <a:lnTo>
                  <a:pt x="210060" y="142163"/>
                </a:lnTo>
                <a:lnTo>
                  <a:pt x="210060" y="119940"/>
                </a:lnTo>
                <a:cubicBezTo>
                  <a:pt x="210060" y="116236"/>
                  <a:pt x="212706" y="113590"/>
                  <a:pt x="216410" y="113590"/>
                </a:cubicBezTo>
                <a:cubicBezTo>
                  <a:pt x="220114" y="113590"/>
                  <a:pt x="222759" y="116236"/>
                  <a:pt x="222759" y="119940"/>
                </a:cubicBezTo>
                <a:lnTo>
                  <a:pt x="222759" y="145867"/>
                </a:lnTo>
                <a:cubicBezTo>
                  <a:pt x="222759" y="148512"/>
                  <a:pt x="221172" y="150629"/>
                  <a:pt x="219055" y="151687"/>
                </a:cubicBezTo>
                <a:lnTo>
                  <a:pt x="205827" y="158565"/>
                </a:lnTo>
                <a:cubicBezTo>
                  <a:pt x="204769" y="159095"/>
                  <a:pt x="203711" y="159095"/>
                  <a:pt x="203182" y="159095"/>
                </a:cubicBezTo>
                <a:lnTo>
                  <a:pt x="191541" y="159095"/>
                </a:lnTo>
                <a:close/>
                <a:moveTo>
                  <a:pt x="145508" y="97717"/>
                </a:moveTo>
                <a:cubicBezTo>
                  <a:pt x="147095" y="100892"/>
                  <a:pt x="145508" y="104596"/>
                  <a:pt x="142333" y="106183"/>
                </a:cubicBezTo>
                <a:cubicBezTo>
                  <a:pt x="134925" y="109357"/>
                  <a:pt x="129634" y="116765"/>
                  <a:pt x="129634" y="125231"/>
                </a:cubicBezTo>
                <a:cubicBezTo>
                  <a:pt x="129634" y="128935"/>
                  <a:pt x="126989" y="131581"/>
                  <a:pt x="123285" y="131581"/>
                </a:cubicBezTo>
                <a:cubicBezTo>
                  <a:pt x="119581" y="131581"/>
                  <a:pt x="116935" y="128935"/>
                  <a:pt x="116935" y="125231"/>
                </a:cubicBezTo>
                <a:cubicBezTo>
                  <a:pt x="116935" y="112003"/>
                  <a:pt x="124872" y="99833"/>
                  <a:pt x="137042" y="94542"/>
                </a:cubicBezTo>
                <a:cubicBezTo>
                  <a:pt x="140217" y="92955"/>
                  <a:pt x="143920" y="94013"/>
                  <a:pt x="145508" y="97717"/>
                </a:cubicBezTo>
                <a:close/>
              </a:path>
            </a:pathLst>
          </a:custGeom>
          <a:solidFill>
            <a:schemeClr val="bg1">
              <a:lumMod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de-DE" sz="800" noProof="1">
              <a:solidFill>
                <a:schemeClr val="dk1"/>
              </a:solidFill>
              <a:latin typeface="Calibri"/>
              <a:ea typeface="Calibri"/>
              <a:cs typeface="Calibri"/>
              <a:sym typeface="Calibri"/>
            </a:endParaRPr>
          </a:p>
        </p:txBody>
      </p:sp>
      <p:grpSp>
        <p:nvGrpSpPr>
          <p:cNvPr id="14" name="Google Shape;725;p15">
            <a:extLst>
              <a:ext uri="{FF2B5EF4-FFF2-40B4-BE49-F238E27FC236}">
                <a16:creationId xmlns:a16="http://schemas.microsoft.com/office/drawing/2014/main" id="{CEBBEC24-87A2-4238-8D0F-911F94BB5983}"/>
              </a:ext>
            </a:extLst>
          </p:cNvPr>
          <p:cNvGrpSpPr/>
          <p:nvPr/>
        </p:nvGrpSpPr>
        <p:grpSpPr>
          <a:xfrm>
            <a:off x="5566850" y="3039012"/>
            <a:ext cx="627883" cy="461996"/>
            <a:chOff x="3773963" y="12458637"/>
            <a:chExt cx="314429" cy="231356"/>
          </a:xfrm>
          <a:solidFill>
            <a:schemeClr val="bg1">
              <a:lumMod val="50000"/>
            </a:schemeClr>
          </a:solidFill>
        </p:grpSpPr>
        <p:sp>
          <p:nvSpPr>
            <p:cNvPr id="15" name="Google Shape;726;p15">
              <a:extLst>
                <a:ext uri="{FF2B5EF4-FFF2-40B4-BE49-F238E27FC236}">
                  <a16:creationId xmlns:a16="http://schemas.microsoft.com/office/drawing/2014/main" id="{EF845428-8428-476B-B275-222C74B03BC5}"/>
                </a:ext>
              </a:extLst>
            </p:cNvPr>
            <p:cNvSpPr/>
            <p:nvPr/>
          </p:nvSpPr>
          <p:spPr>
            <a:xfrm>
              <a:off x="3891956" y="12483505"/>
              <a:ext cx="74077" cy="100533"/>
            </a:xfrm>
            <a:custGeom>
              <a:avLst/>
              <a:gdLst/>
              <a:ahLst/>
              <a:cxnLst/>
              <a:rect l="l" t="t" r="r" b="b"/>
              <a:pathLst>
                <a:path w="74076" h="100532" extrusionOk="0">
                  <a:moveTo>
                    <a:pt x="59261" y="60319"/>
                  </a:moveTo>
                  <a:cubicBezTo>
                    <a:pt x="65082" y="55028"/>
                    <a:pt x="68256" y="47621"/>
                    <a:pt x="68256" y="39684"/>
                  </a:cubicBezTo>
                  <a:lnTo>
                    <a:pt x="68256" y="28572"/>
                  </a:lnTo>
                  <a:cubicBezTo>
                    <a:pt x="68256" y="12698"/>
                    <a:pt x="55557" y="0"/>
                    <a:pt x="39684" y="0"/>
                  </a:cubicBezTo>
                  <a:cubicBezTo>
                    <a:pt x="23810" y="0"/>
                    <a:pt x="11111" y="12698"/>
                    <a:pt x="11111" y="28572"/>
                  </a:cubicBezTo>
                  <a:lnTo>
                    <a:pt x="11111" y="39684"/>
                  </a:lnTo>
                  <a:cubicBezTo>
                    <a:pt x="11111" y="47621"/>
                    <a:pt x="14815" y="55028"/>
                    <a:pt x="20106" y="60319"/>
                  </a:cubicBezTo>
                  <a:cubicBezTo>
                    <a:pt x="7937" y="67198"/>
                    <a:pt x="0" y="79896"/>
                    <a:pt x="0" y="94183"/>
                  </a:cubicBezTo>
                  <a:cubicBezTo>
                    <a:pt x="0" y="97887"/>
                    <a:pt x="2646" y="100533"/>
                    <a:pt x="6349" y="100533"/>
                  </a:cubicBezTo>
                  <a:cubicBezTo>
                    <a:pt x="10053" y="100533"/>
                    <a:pt x="12699" y="97887"/>
                    <a:pt x="12699" y="94183"/>
                  </a:cubicBezTo>
                  <a:cubicBezTo>
                    <a:pt x="12699" y="79368"/>
                    <a:pt x="24339" y="67727"/>
                    <a:pt x="39155" y="67727"/>
                  </a:cubicBezTo>
                  <a:cubicBezTo>
                    <a:pt x="53970" y="67727"/>
                    <a:pt x="65611" y="79368"/>
                    <a:pt x="65611" y="94183"/>
                  </a:cubicBezTo>
                  <a:cubicBezTo>
                    <a:pt x="65611" y="97887"/>
                    <a:pt x="68256" y="100533"/>
                    <a:pt x="71960" y="100533"/>
                  </a:cubicBezTo>
                  <a:cubicBezTo>
                    <a:pt x="75664" y="100533"/>
                    <a:pt x="78310" y="97887"/>
                    <a:pt x="78310" y="94183"/>
                  </a:cubicBezTo>
                  <a:cubicBezTo>
                    <a:pt x="79368" y="79896"/>
                    <a:pt x="70902" y="67198"/>
                    <a:pt x="59261" y="60319"/>
                  </a:cubicBezTo>
                  <a:close/>
                  <a:moveTo>
                    <a:pt x="24339" y="39684"/>
                  </a:moveTo>
                  <a:lnTo>
                    <a:pt x="24339" y="28572"/>
                  </a:lnTo>
                  <a:cubicBezTo>
                    <a:pt x="24339" y="20107"/>
                    <a:pt x="31218" y="13228"/>
                    <a:pt x="39684" y="13228"/>
                  </a:cubicBezTo>
                  <a:cubicBezTo>
                    <a:pt x="48150" y="13228"/>
                    <a:pt x="55029" y="20107"/>
                    <a:pt x="55029" y="28572"/>
                  </a:cubicBezTo>
                  <a:lnTo>
                    <a:pt x="55029" y="39684"/>
                  </a:lnTo>
                  <a:cubicBezTo>
                    <a:pt x="55029" y="48149"/>
                    <a:pt x="48150" y="55028"/>
                    <a:pt x="39684" y="55028"/>
                  </a:cubicBezTo>
                  <a:cubicBezTo>
                    <a:pt x="31218" y="55028"/>
                    <a:pt x="24339" y="48149"/>
                    <a:pt x="24339" y="39684"/>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de-DE" sz="800" noProof="1">
                <a:solidFill>
                  <a:schemeClr val="dk1"/>
                </a:solidFill>
                <a:latin typeface="Calibri"/>
                <a:ea typeface="Calibri"/>
                <a:cs typeface="Calibri"/>
                <a:sym typeface="Calibri"/>
              </a:endParaRPr>
            </a:p>
          </p:txBody>
        </p:sp>
        <p:sp>
          <p:nvSpPr>
            <p:cNvPr id="16" name="Google Shape;727;p15">
              <a:extLst>
                <a:ext uri="{FF2B5EF4-FFF2-40B4-BE49-F238E27FC236}">
                  <a16:creationId xmlns:a16="http://schemas.microsoft.com/office/drawing/2014/main" id="{8F94694D-8008-4D02-80BD-49B35BB235D8}"/>
                </a:ext>
              </a:extLst>
            </p:cNvPr>
            <p:cNvSpPr/>
            <p:nvPr/>
          </p:nvSpPr>
          <p:spPr>
            <a:xfrm>
              <a:off x="4009950" y="12466044"/>
              <a:ext cx="74077" cy="132280"/>
            </a:xfrm>
            <a:custGeom>
              <a:avLst/>
              <a:gdLst/>
              <a:ahLst/>
              <a:cxnLst/>
              <a:rect l="l" t="t" r="r" b="b"/>
              <a:pathLst>
                <a:path w="74076" h="132279" extrusionOk="0">
                  <a:moveTo>
                    <a:pt x="59261" y="60319"/>
                  </a:moveTo>
                  <a:cubicBezTo>
                    <a:pt x="65082" y="55028"/>
                    <a:pt x="68256" y="47621"/>
                    <a:pt x="68256" y="39684"/>
                  </a:cubicBezTo>
                  <a:lnTo>
                    <a:pt x="68256" y="28572"/>
                  </a:lnTo>
                  <a:cubicBezTo>
                    <a:pt x="68256" y="12698"/>
                    <a:pt x="55557" y="0"/>
                    <a:pt x="39684" y="0"/>
                  </a:cubicBezTo>
                  <a:cubicBezTo>
                    <a:pt x="23810" y="0"/>
                    <a:pt x="11112" y="12698"/>
                    <a:pt x="11112" y="28572"/>
                  </a:cubicBezTo>
                  <a:lnTo>
                    <a:pt x="11112" y="39684"/>
                  </a:lnTo>
                  <a:cubicBezTo>
                    <a:pt x="11112" y="47621"/>
                    <a:pt x="14815" y="55028"/>
                    <a:pt x="20106" y="60319"/>
                  </a:cubicBezTo>
                  <a:cubicBezTo>
                    <a:pt x="7937" y="67198"/>
                    <a:pt x="0" y="79897"/>
                    <a:pt x="0" y="94183"/>
                  </a:cubicBezTo>
                  <a:lnTo>
                    <a:pt x="0" y="104766"/>
                  </a:lnTo>
                  <a:cubicBezTo>
                    <a:pt x="0" y="108469"/>
                    <a:pt x="2646" y="111115"/>
                    <a:pt x="6349" y="111115"/>
                  </a:cubicBezTo>
                  <a:cubicBezTo>
                    <a:pt x="10053" y="111115"/>
                    <a:pt x="12699" y="108469"/>
                    <a:pt x="12699" y="104766"/>
                  </a:cubicBezTo>
                  <a:lnTo>
                    <a:pt x="12699" y="94183"/>
                  </a:lnTo>
                  <a:cubicBezTo>
                    <a:pt x="12699" y="79368"/>
                    <a:pt x="24340" y="67727"/>
                    <a:pt x="39155" y="67727"/>
                  </a:cubicBezTo>
                  <a:cubicBezTo>
                    <a:pt x="53970" y="67727"/>
                    <a:pt x="65611" y="79368"/>
                    <a:pt x="65611" y="94183"/>
                  </a:cubicBezTo>
                  <a:lnTo>
                    <a:pt x="65611" y="120639"/>
                  </a:lnTo>
                  <a:lnTo>
                    <a:pt x="34393" y="120639"/>
                  </a:lnTo>
                  <a:cubicBezTo>
                    <a:pt x="30689" y="120639"/>
                    <a:pt x="28043" y="123285"/>
                    <a:pt x="28043" y="126989"/>
                  </a:cubicBezTo>
                  <a:cubicBezTo>
                    <a:pt x="28043" y="130692"/>
                    <a:pt x="30689" y="133338"/>
                    <a:pt x="34393" y="133338"/>
                  </a:cubicBezTo>
                  <a:lnTo>
                    <a:pt x="71960" y="133338"/>
                  </a:lnTo>
                  <a:cubicBezTo>
                    <a:pt x="75664" y="133338"/>
                    <a:pt x="78310" y="130692"/>
                    <a:pt x="78310" y="126989"/>
                  </a:cubicBezTo>
                  <a:lnTo>
                    <a:pt x="78310" y="94183"/>
                  </a:lnTo>
                  <a:cubicBezTo>
                    <a:pt x="78839" y="79897"/>
                    <a:pt x="70902" y="67198"/>
                    <a:pt x="59261" y="60319"/>
                  </a:cubicBezTo>
                  <a:close/>
                  <a:moveTo>
                    <a:pt x="24340" y="39684"/>
                  </a:moveTo>
                  <a:lnTo>
                    <a:pt x="24340" y="28572"/>
                  </a:lnTo>
                  <a:cubicBezTo>
                    <a:pt x="24340" y="20107"/>
                    <a:pt x="31218" y="13228"/>
                    <a:pt x="39684" y="13228"/>
                  </a:cubicBezTo>
                  <a:cubicBezTo>
                    <a:pt x="48150" y="13228"/>
                    <a:pt x="55029" y="20107"/>
                    <a:pt x="55029" y="28572"/>
                  </a:cubicBezTo>
                  <a:lnTo>
                    <a:pt x="55029" y="39684"/>
                  </a:lnTo>
                  <a:cubicBezTo>
                    <a:pt x="55029" y="48150"/>
                    <a:pt x="48150" y="55028"/>
                    <a:pt x="39684" y="55028"/>
                  </a:cubicBezTo>
                  <a:cubicBezTo>
                    <a:pt x="31218" y="55028"/>
                    <a:pt x="24340" y="48150"/>
                    <a:pt x="24340" y="39684"/>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de-DE" sz="800" noProof="1">
                <a:solidFill>
                  <a:schemeClr val="dk1"/>
                </a:solidFill>
                <a:latin typeface="Calibri"/>
                <a:ea typeface="Calibri"/>
                <a:cs typeface="Calibri"/>
                <a:sym typeface="Calibri"/>
              </a:endParaRPr>
            </a:p>
          </p:txBody>
        </p:sp>
        <p:sp>
          <p:nvSpPr>
            <p:cNvPr id="17" name="Google Shape;728;p15">
              <a:extLst>
                <a:ext uri="{FF2B5EF4-FFF2-40B4-BE49-F238E27FC236}">
                  <a16:creationId xmlns:a16="http://schemas.microsoft.com/office/drawing/2014/main" id="{09A60DED-A3BD-4F3D-99E1-700AB67C1958}"/>
                </a:ext>
              </a:extLst>
            </p:cNvPr>
            <p:cNvSpPr/>
            <p:nvPr/>
          </p:nvSpPr>
          <p:spPr>
            <a:xfrm>
              <a:off x="3773963" y="12466044"/>
              <a:ext cx="79368" cy="132280"/>
            </a:xfrm>
            <a:custGeom>
              <a:avLst/>
              <a:gdLst/>
              <a:ahLst/>
              <a:cxnLst/>
              <a:rect l="l" t="t" r="r" b="b"/>
              <a:pathLst>
                <a:path w="79367" h="132279" extrusionOk="0">
                  <a:moveTo>
                    <a:pt x="59261" y="60319"/>
                  </a:moveTo>
                  <a:cubicBezTo>
                    <a:pt x="65082" y="55028"/>
                    <a:pt x="68256" y="47621"/>
                    <a:pt x="68256" y="39684"/>
                  </a:cubicBezTo>
                  <a:lnTo>
                    <a:pt x="68256" y="28572"/>
                  </a:lnTo>
                  <a:cubicBezTo>
                    <a:pt x="68256" y="12698"/>
                    <a:pt x="55557" y="0"/>
                    <a:pt x="39684" y="0"/>
                  </a:cubicBezTo>
                  <a:cubicBezTo>
                    <a:pt x="23810" y="0"/>
                    <a:pt x="11111" y="12698"/>
                    <a:pt x="11111" y="28572"/>
                  </a:cubicBezTo>
                  <a:lnTo>
                    <a:pt x="11111" y="39684"/>
                  </a:lnTo>
                  <a:cubicBezTo>
                    <a:pt x="11111" y="47621"/>
                    <a:pt x="14815" y="55028"/>
                    <a:pt x="20106" y="60319"/>
                  </a:cubicBezTo>
                  <a:cubicBezTo>
                    <a:pt x="7937" y="67198"/>
                    <a:pt x="0" y="79897"/>
                    <a:pt x="0" y="94183"/>
                  </a:cubicBezTo>
                  <a:lnTo>
                    <a:pt x="0" y="126989"/>
                  </a:lnTo>
                  <a:cubicBezTo>
                    <a:pt x="0" y="130692"/>
                    <a:pt x="2646" y="133338"/>
                    <a:pt x="6349" y="133338"/>
                  </a:cubicBezTo>
                  <a:lnTo>
                    <a:pt x="73018" y="133338"/>
                  </a:lnTo>
                  <a:cubicBezTo>
                    <a:pt x="76722" y="133338"/>
                    <a:pt x="79368" y="130692"/>
                    <a:pt x="79368" y="126989"/>
                  </a:cubicBezTo>
                  <a:lnTo>
                    <a:pt x="79368" y="94183"/>
                  </a:lnTo>
                  <a:cubicBezTo>
                    <a:pt x="79368" y="79897"/>
                    <a:pt x="70902" y="67198"/>
                    <a:pt x="59261" y="60319"/>
                  </a:cubicBezTo>
                  <a:close/>
                  <a:moveTo>
                    <a:pt x="24339" y="39684"/>
                  </a:moveTo>
                  <a:lnTo>
                    <a:pt x="24339" y="28572"/>
                  </a:lnTo>
                  <a:cubicBezTo>
                    <a:pt x="24339" y="20107"/>
                    <a:pt x="31218" y="13228"/>
                    <a:pt x="39684" y="13228"/>
                  </a:cubicBezTo>
                  <a:cubicBezTo>
                    <a:pt x="48150" y="13228"/>
                    <a:pt x="55028" y="20107"/>
                    <a:pt x="55028" y="28572"/>
                  </a:cubicBezTo>
                  <a:lnTo>
                    <a:pt x="55028" y="39684"/>
                  </a:lnTo>
                  <a:cubicBezTo>
                    <a:pt x="55028" y="48150"/>
                    <a:pt x="48150" y="55028"/>
                    <a:pt x="39684" y="55028"/>
                  </a:cubicBezTo>
                  <a:cubicBezTo>
                    <a:pt x="31218" y="55028"/>
                    <a:pt x="24339" y="48150"/>
                    <a:pt x="24339" y="39684"/>
                  </a:cubicBezTo>
                  <a:close/>
                  <a:moveTo>
                    <a:pt x="66140" y="121168"/>
                  </a:moveTo>
                  <a:lnTo>
                    <a:pt x="13228" y="121168"/>
                  </a:lnTo>
                  <a:lnTo>
                    <a:pt x="13228" y="94712"/>
                  </a:lnTo>
                  <a:cubicBezTo>
                    <a:pt x="13228" y="79897"/>
                    <a:pt x="24869" y="68256"/>
                    <a:pt x="39684" y="68256"/>
                  </a:cubicBezTo>
                  <a:cubicBezTo>
                    <a:pt x="54499" y="68256"/>
                    <a:pt x="66140" y="79897"/>
                    <a:pt x="66140" y="94712"/>
                  </a:cubicBezTo>
                  <a:lnTo>
                    <a:pt x="66140" y="121168"/>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de-DE" sz="800" noProof="1">
                <a:solidFill>
                  <a:schemeClr val="dk1"/>
                </a:solidFill>
                <a:latin typeface="Calibri"/>
                <a:ea typeface="Calibri"/>
                <a:cs typeface="Calibri"/>
                <a:sym typeface="Calibri"/>
              </a:endParaRPr>
            </a:p>
          </p:txBody>
        </p:sp>
        <p:sp>
          <p:nvSpPr>
            <p:cNvPr id="18" name="Google Shape;729;p15">
              <a:extLst>
                <a:ext uri="{FF2B5EF4-FFF2-40B4-BE49-F238E27FC236}">
                  <a16:creationId xmlns:a16="http://schemas.microsoft.com/office/drawing/2014/main" id="{6A19BE3D-E800-4B54-90A1-679020A672CF}"/>
                </a:ext>
              </a:extLst>
            </p:cNvPr>
            <p:cNvSpPr/>
            <p:nvPr/>
          </p:nvSpPr>
          <p:spPr>
            <a:xfrm>
              <a:off x="3853860" y="12458637"/>
              <a:ext cx="153445" cy="153445"/>
            </a:xfrm>
            <a:custGeom>
              <a:avLst/>
              <a:gdLst/>
              <a:ahLst/>
              <a:cxnLst/>
              <a:rect l="l" t="t" r="r" b="b"/>
              <a:pathLst>
                <a:path w="153444" h="153444" extrusionOk="0">
                  <a:moveTo>
                    <a:pt x="155561" y="77780"/>
                  </a:moveTo>
                  <a:cubicBezTo>
                    <a:pt x="155561" y="34921"/>
                    <a:pt x="120639" y="0"/>
                    <a:pt x="77781" y="0"/>
                  </a:cubicBezTo>
                  <a:cubicBezTo>
                    <a:pt x="34922" y="0"/>
                    <a:pt x="0" y="34921"/>
                    <a:pt x="0" y="77780"/>
                  </a:cubicBezTo>
                  <a:cubicBezTo>
                    <a:pt x="0" y="120638"/>
                    <a:pt x="34922" y="155560"/>
                    <a:pt x="77781" y="155560"/>
                  </a:cubicBezTo>
                  <a:cubicBezTo>
                    <a:pt x="120639" y="155560"/>
                    <a:pt x="155561" y="120638"/>
                    <a:pt x="155561" y="77780"/>
                  </a:cubicBezTo>
                  <a:close/>
                  <a:moveTo>
                    <a:pt x="77781" y="142333"/>
                  </a:moveTo>
                  <a:cubicBezTo>
                    <a:pt x="42330" y="142333"/>
                    <a:pt x="13228" y="113231"/>
                    <a:pt x="13228" y="77780"/>
                  </a:cubicBezTo>
                  <a:cubicBezTo>
                    <a:pt x="13228" y="42330"/>
                    <a:pt x="42330" y="13228"/>
                    <a:pt x="77781" y="13228"/>
                  </a:cubicBezTo>
                  <a:cubicBezTo>
                    <a:pt x="113232" y="13228"/>
                    <a:pt x="142333" y="42330"/>
                    <a:pt x="142333" y="77780"/>
                  </a:cubicBezTo>
                  <a:cubicBezTo>
                    <a:pt x="142333" y="113231"/>
                    <a:pt x="113761" y="142333"/>
                    <a:pt x="77781" y="142333"/>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de-DE" sz="800" noProof="1">
                <a:solidFill>
                  <a:schemeClr val="dk1"/>
                </a:solidFill>
                <a:latin typeface="Calibri"/>
                <a:ea typeface="Calibri"/>
                <a:cs typeface="Calibri"/>
                <a:sym typeface="Calibri"/>
              </a:endParaRPr>
            </a:p>
          </p:txBody>
        </p:sp>
        <p:sp>
          <p:nvSpPr>
            <p:cNvPr id="19" name="Google Shape;730;p15">
              <a:extLst>
                <a:ext uri="{FF2B5EF4-FFF2-40B4-BE49-F238E27FC236}">
                  <a16:creationId xmlns:a16="http://schemas.microsoft.com/office/drawing/2014/main" id="{37F8BBDD-814C-46AD-BE7D-4161CC5FC60E}"/>
                </a:ext>
              </a:extLst>
            </p:cNvPr>
            <p:cNvSpPr/>
            <p:nvPr/>
          </p:nvSpPr>
          <p:spPr>
            <a:xfrm>
              <a:off x="3977277" y="12578878"/>
              <a:ext cx="111115" cy="111115"/>
            </a:xfrm>
            <a:custGeom>
              <a:avLst/>
              <a:gdLst/>
              <a:ahLst/>
              <a:cxnLst/>
              <a:rect l="l" t="t" r="r" b="b"/>
              <a:pathLst>
                <a:path w="111114" h="111114" extrusionOk="0">
                  <a:moveTo>
                    <a:pt x="51722" y="23149"/>
                  </a:moveTo>
                  <a:cubicBezTo>
                    <a:pt x="51722" y="22621"/>
                    <a:pt x="51722" y="22091"/>
                    <a:pt x="51722" y="22091"/>
                  </a:cubicBezTo>
                  <a:cubicBezTo>
                    <a:pt x="51722" y="20503"/>
                    <a:pt x="51192" y="18916"/>
                    <a:pt x="49605" y="17329"/>
                  </a:cubicBezTo>
                  <a:lnTo>
                    <a:pt x="34260" y="1984"/>
                  </a:lnTo>
                  <a:cubicBezTo>
                    <a:pt x="31615" y="-661"/>
                    <a:pt x="27382" y="-661"/>
                    <a:pt x="25266" y="1984"/>
                  </a:cubicBezTo>
                  <a:lnTo>
                    <a:pt x="1984" y="25266"/>
                  </a:lnTo>
                  <a:cubicBezTo>
                    <a:pt x="-661" y="27912"/>
                    <a:pt x="-661" y="32144"/>
                    <a:pt x="1984" y="34261"/>
                  </a:cubicBezTo>
                  <a:lnTo>
                    <a:pt x="17329" y="49605"/>
                  </a:lnTo>
                  <a:cubicBezTo>
                    <a:pt x="18387" y="50663"/>
                    <a:pt x="20503" y="51722"/>
                    <a:pt x="22091" y="51722"/>
                  </a:cubicBezTo>
                  <a:cubicBezTo>
                    <a:pt x="22620" y="51722"/>
                    <a:pt x="23149" y="51722"/>
                    <a:pt x="24207" y="51193"/>
                  </a:cubicBezTo>
                  <a:lnTo>
                    <a:pt x="72886" y="104634"/>
                  </a:lnTo>
                  <a:cubicBezTo>
                    <a:pt x="77119" y="108866"/>
                    <a:pt x="82939" y="111512"/>
                    <a:pt x="89289" y="111512"/>
                  </a:cubicBezTo>
                  <a:cubicBezTo>
                    <a:pt x="89289" y="111512"/>
                    <a:pt x="89289" y="111512"/>
                    <a:pt x="89289" y="111512"/>
                  </a:cubicBezTo>
                  <a:cubicBezTo>
                    <a:pt x="95638" y="111512"/>
                    <a:pt x="100930" y="108866"/>
                    <a:pt x="105691" y="104634"/>
                  </a:cubicBezTo>
                  <a:cubicBezTo>
                    <a:pt x="109925" y="100401"/>
                    <a:pt x="112570" y="94580"/>
                    <a:pt x="112570" y="88231"/>
                  </a:cubicBezTo>
                  <a:cubicBezTo>
                    <a:pt x="112570" y="81882"/>
                    <a:pt x="109925" y="76590"/>
                    <a:pt x="105691" y="71828"/>
                  </a:cubicBezTo>
                  <a:lnTo>
                    <a:pt x="51722" y="23149"/>
                  </a:lnTo>
                  <a:close/>
                  <a:moveTo>
                    <a:pt x="15741" y="29498"/>
                  </a:moveTo>
                  <a:lnTo>
                    <a:pt x="30027" y="15212"/>
                  </a:lnTo>
                  <a:lnTo>
                    <a:pt x="36377" y="21561"/>
                  </a:lnTo>
                  <a:lnTo>
                    <a:pt x="22091" y="35849"/>
                  </a:lnTo>
                  <a:lnTo>
                    <a:pt x="15741" y="29498"/>
                  </a:lnTo>
                  <a:close/>
                  <a:moveTo>
                    <a:pt x="95638" y="95638"/>
                  </a:moveTo>
                  <a:cubicBezTo>
                    <a:pt x="93522" y="97755"/>
                    <a:pt x="91405" y="98813"/>
                    <a:pt x="88760" y="98813"/>
                  </a:cubicBezTo>
                  <a:cubicBezTo>
                    <a:pt x="88760" y="98813"/>
                    <a:pt x="88760" y="98813"/>
                    <a:pt x="88760" y="98813"/>
                  </a:cubicBezTo>
                  <a:cubicBezTo>
                    <a:pt x="86114" y="98813"/>
                    <a:pt x="83469" y="97755"/>
                    <a:pt x="81881" y="96168"/>
                  </a:cubicBezTo>
                  <a:lnTo>
                    <a:pt x="33731" y="42726"/>
                  </a:lnTo>
                  <a:lnTo>
                    <a:pt x="43255" y="33203"/>
                  </a:lnTo>
                  <a:lnTo>
                    <a:pt x="96167" y="81882"/>
                  </a:lnTo>
                  <a:cubicBezTo>
                    <a:pt x="98284" y="83998"/>
                    <a:pt x="99342" y="86115"/>
                    <a:pt x="99342" y="88760"/>
                  </a:cubicBezTo>
                  <a:cubicBezTo>
                    <a:pt x="98813" y="91406"/>
                    <a:pt x="97755" y="93522"/>
                    <a:pt x="95638" y="95638"/>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de-DE" sz="800" noProof="1">
                <a:solidFill>
                  <a:schemeClr val="dk1"/>
                </a:solidFill>
                <a:latin typeface="Calibri"/>
                <a:ea typeface="Calibri"/>
                <a:cs typeface="Calibri"/>
                <a:sym typeface="Calibri"/>
              </a:endParaRPr>
            </a:p>
          </p:txBody>
        </p:sp>
      </p:grpSp>
      <p:grpSp>
        <p:nvGrpSpPr>
          <p:cNvPr id="20" name="Google Shape;1457;p18">
            <a:extLst>
              <a:ext uri="{FF2B5EF4-FFF2-40B4-BE49-F238E27FC236}">
                <a16:creationId xmlns:a16="http://schemas.microsoft.com/office/drawing/2014/main" id="{494E90A7-2ABC-4C9F-BEC1-7D8B7A9C8899}"/>
              </a:ext>
            </a:extLst>
          </p:cNvPr>
          <p:cNvGrpSpPr/>
          <p:nvPr/>
        </p:nvGrpSpPr>
        <p:grpSpPr>
          <a:xfrm>
            <a:off x="539816" y="4437112"/>
            <a:ext cx="561950" cy="557346"/>
            <a:chOff x="5275073" y="23671528"/>
            <a:chExt cx="314959" cy="312378"/>
          </a:xfrm>
          <a:solidFill>
            <a:schemeClr val="bg1">
              <a:lumMod val="50000"/>
            </a:schemeClr>
          </a:solidFill>
        </p:grpSpPr>
        <p:sp>
          <p:nvSpPr>
            <p:cNvPr id="21" name="Google Shape;1458;p18">
              <a:extLst>
                <a:ext uri="{FF2B5EF4-FFF2-40B4-BE49-F238E27FC236}">
                  <a16:creationId xmlns:a16="http://schemas.microsoft.com/office/drawing/2014/main" id="{55A0E50B-CD64-4DB3-A6BD-47EB192EEFFE}"/>
                </a:ext>
              </a:extLst>
            </p:cNvPr>
            <p:cNvSpPr/>
            <p:nvPr/>
          </p:nvSpPr>
          <p:spPr>
            <a:xfrm>
              <a:off x="5305233" y="23701888"/>
              <a:ext cx="253977" cy="253977"/>
            </a:xfrm>
            <a:custGeom>
              <a:avLst/>
              <a:gdLst/>
              <a:ahLst/>
              <a:cxnLst/>
              <a:rect l="l" t="t" r="r" b="b"/>
              <a:pathLst>
                <a:path w="253977" h="253977" extrusionOk="0">
                  <a:moveTo>
                    <a:pt x="200536" y="31218"/>
                  </a:moveTo>
                  <a:cubicBezTo>
                    <a:pt x="202653" y="28042"/>
                    <a:pt x="201594" y="24340"/>
                    <a:pt x="198949" y="22224"/>
                  </a:cubicBezTo>
                  <a:cubicBezTo>
                    <a:pt x="177784" y="7407"/>
                    <a:pt x="152916" y="0"/>
                    <a:pt x="126989" y="0"/>
                  </a:cubicBezTo>
                  <a:cubicBezTo>
                    <a:pt x="57145" y="0"/>
                    <a:pt x="0" y="57144"/>
                    <a:pt x="0" y="126989"/>
                  </a:cubicBezTo>
                  <a:cubicBezTo>
                    <a:pt x="0" y="196833"/>
                    <a:pt x="57145" y="253977"/>
                    <a:pt x="126989" y="253977"/>
                  </a:cubicBezTo>
                  <a:cubicBezTo>
                    <a:pt x="196833" y="253977"/>
                    <a:pt x="253977" y="196833"/>
                    <a:pt x="253977" y="126989"/>
                  </a:cubicBezTo>
                  <a:cubicBezTo>
                    <a:pt x="253977" y="101062"/>
                    <a:pt x="246040" y="76193"/>
                    <a:pt x="231754" y="55028"/>
                  </a:cubicBezTo>
                  <a:cubicBezTo>
                    <a:pt x="229638" y="51853"/>
                    <a:pt x="225934" y="51326"/>
                    <a:pt x="222759" y="53442"/>
                  </a:cubicBezTo>
                  <a:cubicBezTo>
                    <a:pt x="219584" y="55557"/>
                    <a:pt x="219055" y="59262"/>
                    <a:pt x="221172" y="62435"/>
                  </a:cubicBezTo>
                  <a:cubicBezTo>
                    <a:pt x="234400" y="81484"/>
                    <a:pt x="241278" y="103708"/>
                    <a:pt x="241278" y="126989"/>
                  </a:cubicBezTo>
                  <a:cubicBezTo>
                    <a:pt x="241278" y="189953"/>
                    <a:pt x="189954" y="241279"/>
                    <a:pt x="126989" y="241279"/>
                  </a:cubicBezTo>
                  <a:cubicBezTo>
                    <a:pt x="64024" y="241279"/>
                    <a:pt x="12699" y="189953"/>
                    <a:pt x="12699" y="126989"/>
                  </a:cubicBezTo>
                  <a:cubicBezTo>
                    <a:pt x="12699" y="64024"/>
                    <a:pt x="64024" y="12698"/>
                    <a:pt x="126989" y="12698"/>
                  </a:cubicBezTo>
                  <a:cubicBezTo>
                    <a:pt x="150270" y="12698"/>
                    <a:pt x="172493" y="19578"/>
                    <a:pt x="191541" y="32806"/>
                  </a:cubicBezTo>
                  <a:cubicBezTo>
                    <a:pt x="194716" y="34922"/>
                    <a:pt x="198420" y="33863"/>
                    <a:pt x="200536" y="31218"/>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 name="Google Shape;1459;p18">
              <a:extLst>
                <a:ext uri="{FF2B5EF4-FFF2-40B4-BE49-F238E27FC236}">
                  <a16:creationId xmlns:a16="http://schemas.microsoft.com/office/drawing/2014/main" id="{C4ADEF41-76C7-487F-8CAB-CEB07FF3AA00}"/>
                </a:ext>
              </a:extLst>
            </p:cNvPr>
            <p:cNvSpPr/>
            <p:nvPr/>
          </p:nvSpPr>
          <p:spPr>
            <a:xfrm>
              <a:off x="5275073" y="23671727"/>
              <a:ext cx="312180" cy="312180"/>
            </a:xfrm>
            <a:custGeom>
              <a:avLst/>
              <a:gdLst/>
              <a:ahLst/>
              <a:cxnLst/>
              <a:rect l="l" t="t" r="r" b="b"/>
              <a:pathLst>
                <a:path w="312180" h="312180" extrusionOk="0">
                  <a:moveTo>
                    <a:pt x="286253" y="67199"/>
                  </a:moveTo>
                  <a:cubicBezTo>
                    <a:pt x="284137" y="64024"/>
                    <a:pt x="280433" y="63494"/>
                    <a:pt x="277259" y="65613"/>
                  </a:cubicBezTo>
                  <a:cubicBezTo>
                    <a:pt x="274083" y="67729"/>
                    <a:pt x="273554" y="71431"/>
                    <a:pt x="275671" y="74606"/>
                  </a:cubicBezTo>
                  <a:cubicBezTo>
                    <a:pt x="292602" y="98946"/>
                    <a:pt x="301598" y="127518"/>
                    <a:pt x="301598" y="157149"/>
                  </a:cubicBezTo>
                  <a:cubicBezTo>
                    <a:pt x="301598" y="236517"/>
                    <a:pt x="237045" y="301598"/>
                    <a:pt x="157148" y="301598"/>
                  </a:cubicBezTo>
                  <a:cubicBezTo>
                    <a:pt x="77780" y="301598"/>
                    <a:pt x="12699" y="237047"/>
                    <a:pt x="12699" y="157149"/>
                  </a:cubicBezTo>
                  <a:cubicBezTo>
                    <a:pt x="12699" y="77782"/>
                    <a:pt x="77251" y="12701"/>
                    <a:pt x="157148" y="12701"/>
                  </a:cubicBezTo>
                  <a:cubicBezTo>
                    <a:pt x="186779" y="12701"/>
                    <a:pt x="215351" y="21694"/>
                    <a:pt x="239691" y="38627"/>
                  </a:cubicBezTo>
                  <a:cubicBezTo>
                    <a:pt x="242866" y="40743"/>
                    <a:pt x="246569" y="39684"/>
                    <a:pt x="248686" y="37038"/>
                  </a:cubicBezTo>
                  <a:cubicBezTo>
                    <a:pt x="250803" y="33866"/>
                    <a:pt x="250273" y="30161"/>
                    <a:pt x="247098" y="28045"/>
                  </a:cubicBezTo>
                  <a:cubicBezTo>
                    <a:pt x="220642" y="9526"/>
                    <a:pt x="189424" y="0"/>
                    <a:pt x="157148" y="0"/>
                  </a:cubicBezTo>
                  <a:cubicBezTo>
                    <a:pt x="70373" y="0"/>
                    <a:pt x="0" y="70374"/>
                    <a:pt x="0" y="157149"/>
                  </a:cubicBezTo>
                  <a:cubicBezTo>
                    <a:pt x="0" y="243924"/>
                    <a:pt x="70373" y="314299"/>
                    <a:pt x="157148" y="314299"/>
                  </a:cubicBezTo>
                  <a:cubicBezTo>
                    <a:pt x="243924" y="314299"/>
                    <a:pt x="314297" y="243924"/>
                    <a:pt x="314297" y="157149"/>
                  </a:cubicBezTo>
                  <a:cubicBezTo>
                    <a:pt x="314297" y="124873"/>
                    <a:pt x="304772" y="93655"/>
                    <a:pt x="286253" y="67199"/>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 name="Google Shape;1460;p18">
              <a:extLst>
                <a:ext uri="{FF2B5EF4-FFF2-40B4-BE49-F238E27FC236}">
                  <a16:creationId xmlns:a16="http://schemas.microsoft.com/office/drawing/2014/main" id="{AFE6931B-405F-43FF-BB9A-3935C5A3189C}"/>
                </a:ext>
              </a:extLst>
            </p:cNvPr>
            <p:cNvSpPr/>
            <p:nvPr/>
          </p:nvSpPr>
          <p:spPr>
            <a:xfrm>
              <a:off x="5380897" y="23777530"/>
              <a:ext cx="100533" cy="100533"/>
            </a:xfrm>
            <a:custGeom>
              <a:avLst/>
              <a:gdLst/>
              <a:ahLst/>
              <a:cxnLst/>
              <a:rect l="l" t="t" r="r" b="b"/>
              <a:pathLst>
                <a:path w="100532" h="100532" extrusionOk="0">
                  <a:moveTo>
                    <a:pt x="51324" y="12720"/>
                  </a:moveTo>
                  <a:cubicBezTo>
                    <a:pt x="55557" y="12720"/>
                    <a:pt x="59790" y="13247"/>
                    <a:pt x="64023" y="15366"/>
                  </a:cubicBezTo>
                  <a:cubicBezTo>
                    <a:pt x="67198" y="16423"/>
                    <a:pt x="70902" y="14836"/>
                    <a:pt x="72489" y="11661"/>
                  </a:cubicBezTo>
                  <a:cubicBezTo>
                    <a:pt x="73548" y="8486"/>
                    <a:pt x="71960" y="4783"/>
                    <a:pt x="68785" y="3195"/>
                  </a:cubicBezTo>
                  <a:cubicBezTo>
                    <a:pt x="32805" y="-9504"/>
                    <a:pt x="0" y="17482"/>
                    <a:pt x="0" y="51875"/>
                  </a:cubicBezTo>
                  <a:cubicBezTo>
                    <a:pt x="0" y="80446"/>
                    <a:pt x="23281" y="103727"/>
                    <a:pt x="51853" y="103727"/>
                  </a:cubicBezTo>
                  <a:cubicBezTo>
                    <a:pt x="80426" y="103727"/>
                    <a:pt x="103707" y="80446"/>
                    <a:pt x="103707" y="51875"/>
                  </a:cubicBezTo>
                  <a:cubicBezTo>
                    <a:pt x="103707" y="46054"/>
                    <a:pt x="102649" y="40763"/>
                    <a:pt x="100533" y="34412"/>
                  </a:cubicBezTo>
                  <a:cubicBezTo>
                    <a:pt x="99474" y="31239"/>
                    <a:pt x="95770" y="29121"/>
                    <a:pt x="92067" y="30710"/>
                  </a:cubicBezTo>
                  <a:cubicBezTo>
                    <a:pt x="88892" y="31766"/>
                    <a:pt x="86776" y="35471"/>
                    <a:pt x="88363" y="39176"/>
                  </a:cubicBezTo>
                  <a:cubicBezTo>
                    <a:pt x="89950" y="43938"/>
                    <a:pt x="91008" y="48170"/>
                    <a:pt x="91008" y="51875"/>
                  </a:cubicBezTo>
                  <a:cubicBezTo>
                    <a:pt x="91008" y="73039"/>
                    <a:pt x="73548" y="90499"/>
                    <a:pt x="52383" y="90499"/>
                  </a:cubicBezTo>
                  <a:cubicBezTo>
                    <a:pt x="31218" y="90499"/>
                    <a:pt x="13757" y="73039"/>
                    <a:pt x="13757" y="51875"/>
                  </a:cubicBezTo>
                  <a:cubicBezTo>
                    <a:pt x="13757" y="30710"/>
                    <a:pt x="30160" y="12720"/>
                    <a:pt x="51324" y="12720"/>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 name="Google Shape;1461;p18">
              <a:extLst>
                <a:ext uri="{FF2B5EF4-FFF2-40B4-BE49-F238E27FC236}">
                  <a16:creationId xmlns:a16="http://schemas.microsoft.com/office/drawing/2014/main" id="{F7E466B9-22FF-42EE-928D-AA80DA81459A}"/>
                </a:ext>
              </a:extLst>
            </p:cNvPr>
            <p:cNvSpPr/>
            <p:nvPr/>
          </p:nvSpPr>
          <p:spPr>
            <a:xfrm>
              <a:off x="5426005" y="23671528"/>
              <a:ext cx="164027" cy="164027"/>
            </a:xfrm>
            <a:custGeom>
              <a:avLst/>
              <a:gdLst/>
              <a:ahLst/>
              <a:cxnLst/>
              <a:rect l="l" t="t" r="r" b="b"/>
              <a:pathLst>
                <a:path w="164026" h="164026" extrusionOk="0">
                  <a:moveTo>
                    <a:pt x="1984" y="162108"/>
                  </a:moveTo>
                  <a:cubicBezTo>
                    <a:pt x="3042" y="163168"/>
                    <a:pt x="5159" y="164224"/>
                    <a:pt x="6746" y="164224"/>
                  </a:cubicBezTo>
                  <a:cubicBezTo>
                    <a:pt x="8333" y="164224"/>
                    <a:pt x="9921" y="163697"/>
                    <a:pt x="11508" y="162108"/>
                  </a:cubicBezTo>
                  <a:lnTo>
                    <a:pt x="86114" y="87502"/>
                  </a:lnTo>
                  <a:lnTo>
                    <a:pt x="115215" y="58401"/>
                  </a:lnTo>
                  <a:lnTo>
                    <a:pt x="142730" y="58401"/>
                  </a:lnTo>
                  <a:cubicBezTo>
                    <a:pt x="143788" y="58401"/>
                    <a:pt x="144317" y="58401"/>
                    <a:pt x="145375" y="57874"/>
                  </a:cubicBezTo>
                  <a:cubicBezTo>
                    <a:pt x="145904" y="57344"/>
                    <a:pt x="146962" y="57344"/>
                    <a:pt x="147492" y="56285"/>
                  </a:cubicBezTo>
                  <a:lnTo>
                    <a:pt x="147492" y="56285"/>
                  </a:lnTo>
                  <a:lnTo>
                    <a:pt x="162307" y="41470"/>
                  </a:lnTo>
                  <a:cubicBezTo>
                    <a:pt x="163894" y="39881"/>
                    <a:pt x="164423" y="37236"/>
                    <a:pt x="163894" y="35120"/>
                  </a:cubicBezTo>
                  <a:cubicBezTo>
                    <a:pt x="163365" y="33004"/>
                    <a:pt x="161778" y="30888"/>
                    <a:pt x="159661" y="30358"/>
                  </a:cubicBezTo>
                  <a:lnTo>
                    <a:pt x="139026" y="24538"/>
                  </a:lnTo>
                  <a:lnTo>
                    <a:pt x="133734" y="4962"/>
                  </a:lnTo>
                  <a:cubicBezTo>
                    <a:pt x="133205" y="2843"/>
                    <a:pt x="131618" y="727"/>
                    <a:pt x="128973" y="198"/>
                  </a:cubicBezTo>
                  <a:cubicBezTo>
                    <a:pt x="126856" y="-330"/>
                    <a:pt x="124211" y="198"/>
                    <a:pt x="122623" y="1786"/>
                  </a:cubicBezTo>
                  <a:lnTo>
                    <a:pt x="107808" y="16601"/>
                  </a:lnTo>
                  <a:lnTo>
                    <a:pt x="107808" y="16601"/>
                  </a:lnTo>
                  <a:cubicBezTo>
                    <a:pt x="107278" y="17130"/>
                    <a:pt x="106749" y="18190"/>
                    <a:pt x="106220" y="18717"/>
                  </a:cubicBezTo>
                  <a:cubicBezTo>
                    <a:pt x="105691" y="19246"/>
                    <a:pt x="105691" y="20306"/>
                    <a:pt x="105691" y="21362"/>
                  </a:cubicBezTo>
                  <a:cubicBezTo>
                    <a:pt x="105691" y="21362"/>
                    <a:pt x="105691" y="21362"/>
                    <a:pt x="105691" y="21362"/>
                  </a:cubicBezTo>
                  <a:lnTo>
                    <a:pt x="105691" y="48878"/>
                  </a:lnTo>
                  <a:lnTo>
                    <a:pt x="1984" y="152585"/>
                  </a:lnTo>
                  <a:cubicBezTo>
                    <a:pt x="-661" y="155231"/>
                    <a:pt x="-661" y="159463"/>
                    <a:pt x="1984" y="162108"/>
                  </a:cubicBezTo>
                  <a:close/>
                  <a:moveTo>
                    <a:pt x="123682" y="19246"/>
                  </a:moveTo>
                  <a:lnTo>
                    <a:pt x="126856" y="31945"/>
                  </a:lnTo>
                  <a:cubicBezTo>
                    <a:pt x="127385" y="34063"/>
                    <a:pt x="128973" y="35650"/>
                    <a:pt x="131089" y="36709"/>
                  </a:cubicBezTo>
                  <a:lnTo>
                    <a:pt x="144317" y="40411"/>
                  </a:lnTo>
                  <a:lnTo>
                    <a:pt x="139026" y="45702"/>
                  </a:lnTo>
                  <a:lnTo>
                    <a:pt x="117861" y="45702"/>
                  </a:lnTo>
                  <a:lnTo>
                    <a:pt x="117861" y="24538"/>
                  </a:lnTo>
                  <a:lnTo>
                    <a:pt x="123682" y="19246"/>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 name="Google Shape;1462;p18">
              <a:extLst>
                <a:ext uri="{FF2B5EF4-FFF2-40B4-BE49-F238E27FC236}">
                  <a16:creationId xmlns:a16="http://schemas.microsoft.com/office/drawing/2014/main" id="{C5B99934-FCE1-4F77-8E47-B6682DF2994A}"/>
                </a:ext>
              </a:extLst>
            </p:cNvPr>
            <p:cNvSpPr/>
            <p:nvPr/>
          </p:nvSpPr>
          <p:spPr>
            <a:xfrm>
              <a:off x="5334335" y="23730458"/>
              <a:ext cx="195774" cy="195774"/>
            </a:xfrm>
            <a:custGeom>
              <a:avLst/>
              <a:gdLst/>
              <a:ahLst/>
              <a:cxnLst/>
              <a:rect l="l" t="t" r="r" b="b"/>
              <a:pathLst>
                <a:path w="195774" h="195774" extrusionOk="0">
                  <a:moveTo>
                    <a:pt x="141275" y="38627"/>
                  </a:moveTo>
                  <a:cubicBezTo>
                    <a:pt x="143391" y="35452"/>
                    <a:pt x="142333" y="31747"/>
                    <a:pt x="139688" y="29631"/>
                  </a:cubicBezTo>
                  <a:cubicBezTo>
                    <a:pt x="131751" y="24340"/>
                    <a:pt x="125931" y="22224"/>
                    <a:pt x="118523" y="20635"/>
                  </a:cubicBezTo>
                  <a:lnTo>
                    <a:pt x="118523" y="6350"/>
                  </a:lnTo>
                  <a:cubicBezTo>
                    <a:pt x="118523" y="2646"/>
                    <a:pt x="115877" y="0"/>
                    <a:pt x="112174" y="0"/>
                  </a:cubicBezTo>
                  <a:lnTo>
                    <a:pt x="84659" y="0"/>
                  </a:lnTo>
                  <a:cubicBezTo>
                    <a:pt x="80955" y="0"/>
                    <a:pt x="78310" y="2646"/>
                    <a:pt x="78310" y="6350"/>
                  </a:cubicBezTo>
                  <a:lnTo>
                    <a:pt x="78310" y="21165"/>
                  </a:lnTo>
                  <a:cubicBezTo>
                    <a:pt x="70902" y="22754"/>
                    <a:pt x="64553" y="25926"/>
                    <a:pt x="58203" y="29631"/>
                  </a:cubicBezTo>
                  <a:lnTo>
                    <a:pt x="47621" y="19049"/>
                  </a:lnTo>
                  <a:cubicBezTo>
                    <a:pt x="44975" y="16403"/>
                    <a:pt x="40742" y="16403"/>
                    <a:pt x="38626" y="19049"/>
                  </a:cubicBezTo>
                  <a:lnTo>
                    <a:pt x="19048" y="38627"/>
                  </a:lnTo>
                  <a:cubicBezTo>
                    <a:pt x="17990" y="39684"/>
                    <a:pt x="16932" y="41273"/>
                    <a:pt x="16932" y="43389"/>
                  </a:cubicBezTo>
                  <a:cubicBezTo>
                    <a:pt x="16932" y="45505"/>
                    <a:pt x="17461" y="46564"/>
                    <a:pt x="19048" y="48150"/>
                  </a:cubicBezTo>
                  <a:lnTo>
                    <a:pt x="29631" y="58733"/>
                  </a:lnTo>
                  <a:cubicBezTo>
                    <a:pt x="25927" y="65083"/>
                    <a:pt x="23281" y="71961"/>
                    <a:pt x="21165" y="78838"/>
                  </a:cubicBezTo>
                  <a:lnTo>
                    <a:pt x="6349" y="78838"/>
                  </a:lnTo>
                  <a:cubicBezTo>
                    <a:pt x="2646" y="78838"/>
                    <a:pt x="0" y="81484"/>
                    <a:pt x="0" y="85189"/>
                  </a:cubicBezTo>
                  <a:lnTo>
                    <a:pt x="0" y="112704"/>
                  </a:lnTo>
                  <a:cubicBezTo>
                    <a:pt x="0" y="116406"/>
                    <a:pt x="2646" y="119052"/>
                    <a:pt x="6349" y="119052"/>
                  </a:cubicBezTo>
                  <a:lnTo>
                    <a:pt x="21165" y="119052"/>
                  </a:lnTo>
                  <a:cubicBezTo>
                    <a:pt x="22752" y="125932"/>
                    <a:pt x="25927" y="132809"/>
                    <a:pt x="29631" y="139160"/>
                  </a:cubicBezTo>
                  <a:lnTo>
                    <a:pt x="19048" y="149742"/>
                  </a:lnTo>
                  <a:cubicBezTo>
                    <a:pt x="17990" y="150799"/>
                    <a:pt x="16932" y="152388"/>
                    <a:pt x="16932" y="154504"/>
                  </a:cubicBezTo>
                  <a:cubicBezTo>
                    <a:pt x="16932" y="156620"/>
                    <a:pt x="17461" y="157679"/>
                    <a:pt x="19048" y="159265"/>
                  </a:cubicBezTo>
                  <a:lnTo>
                    <a:pt x="38626" y="178844"/>
                  </a:lnTo>
                  <a:cubicBezTo>
                    <a:pt x="41272" y="181489"/>
                    <a:pt x="45504" y="181489"/>
                    <a:pt x="47621" y="178844"/>
                  </a:cubicBezTo>
                  <a:lnTo>
                    <a:pt x="58203" y="168261"/>
                  </a:lnTo>
                  <a:cubicBezTo>
                    <a:pt x="64553" y="171964"/>
                    <a:pt x="71431" y="174609"/>
                    <a:pt x="78310" y="176725"/>
                  </a:cubicBezTo>
                  <a:lnTo>
                    <a:pt x="78310" y="191542"/>
                  </a:lnTo>
                  <a:cubicBezTo>
                    <a:pt x="78310" y="195244"/>
                    <a:pt x="80955" y="197890"/>
                    <a:pt x="84659" y="197890"/>
                  </a:cubicBezTo>
                  <a:lnTo>
                    <a:pt x="112174" y="197890"/>
                  </a:lnTo>
                  <a:cubicBezTo>
                    <a:pt x="115877" y="197890"/>
                    <a:pt x="118523" y="195244"/>
                    <a:pt x="118523" y="191542"/>
                  </a:cubicBezTo>
                  <a:lnTo>
                    <a:pt x="118523" y="176725"/>
                  </a:lnTo>
                  <a:cubicBezTo>
                    <a:pt x="125931" y="175139"/>
                    <a:pt x="132280" y="171964"/>
                    <a:pt x="138630" y="168261"/>
                  </a:cubicBezTo>
                  <a:lnTo>
                    <a:pt x="149212" y="178844"/>
                  </a:lnTo>
                  <a:cubicBezTo>
                    <a:pt x="151858" y="181489"/>
                    <a:pt x="156090" y="181489"/>
                    <a:pt x="158207" y="178844"/>
                  </a:cubicBezTo>
                  <a:lnTo>
                    <a:pt x="177784" y="159265"/>
                  </a:lnTo>
                  <a:cubicBezTo>
                    <a:pt x="180429" y="156620"/>
                    <a:pt x="180429" y="152388"/>
                    <a:pt x="177784" y="150269"/>
                  </a:cubicBezTo>
                  <a:lnTo>
                    <a:pt x="167201" y="139687"/>
                  </a:lnTo>
                  <a:cubicBezTo>
                    <a:pt x="170906" y="133339"/>
                    <a:pt x="173551" y="126459"/>
                    <a:pt x="175668" y="119581"/>
                  </a:cubicBezTo>
                  <a:lnTo>
                    <a:pt x="190483" y="119581"/>
                  </a:lnTo>
                  <a:cubicBezTo>
                    <a:pt x="194187" y="119581"/>
                    <a:pt x="196833" y="116936"/>
                    <a:pt x="196833" y="113231"/>
                  </a:cubicBezTo>
                  <a:lnTo>
                    <a:pt x="196833" y="85718"/>
                  </a:lnTo>
                  <a:cubicBezTo>
                    <a:pt x="196833" y="82013"/>
                    <a:pt x="194187" y="79368"/>
                    <a:pt x="190483" y="79368"/>
                  </a:cubicBezTo>
                  <a:lnTo>
                    <a:pt x="176197" y="79368"/>
                  </a:lnTo>
                  <a:cubicBezTo>
                    <a:pt x="174609" y="71431"/>
                    <a:pt x="172493" y="65610"/>
                    <a:pt x="167201" y="58203"/>
                  </a:cubicBezTo>
                  <a:cubicBezTo>
                    <a:pt x="165086" y="55028"/>
                    <a:pt x="161381" y="54501"/>
                    <a:pt x="158207" y="56617"/>
                  </a:cubicBezTo>
                  <a:cubicBezTo>
                    <a:pt x="155032" y="58733"/>
                    <a:pt x="154503" y="62438"/>
                    <a:pt x="156619" y="65610"/>
                  </a:cubicBezTo>
                  <a:cubicBezTo>
                    <a:pt x="161381" y="73020"/>
                    <a:pt x="162969" y="77782"/>
                    <a:pt x="164556" y="86775"/>
                  </a:cubicBezTo>
                  <a:cubicBezTo>
                    <a:pt x="165086" y="89950"/>
                    <a:pt x="167731" y="92066"/>
                    <a:pt x="170906" y="92066"/>
                  </a:cubicBezTo>
                  <a:lnTo>
                    <a:pt x="184134" y="92066"/>
                  </a:lnTo>
                  <a:lnTo>
                    <a:pt x="184134" y="106883"/>
                  </a:lnTo>
                  <a:lnTo>
                    <a:pt x="170906" y="106883"/>
                  </a:lnTo>
                  <a:cubicBezTo>
                    <a:pt x="167731" y="106883"/>
                    <a:pt x="165086" y="108999"/>
                    <a:pt x="164556" y="112174"/>
                  </a:cubicBezTo>
                  <a:cubicBezTo>
                    <a:pt x="162969" y="121168"/>
                    <a:pt x="159265" y="129634"/>
                    <a:pt x="153974" y="137571"/>
                  </a:cubicBezTo>
                  <a:cubicBezTo>
                    <a:pt x="152387" y="140217"/>
                    <a:pt x="152387" y="143392"/>
                    <a:pt x="154503" y="146037"/>
                  </a:cubicBezTo>
                  <a:lnTo>
                    <a:pt x="164027" y="155560"/>
                  </a:lnTo>
                  <a:lnTo>
                    <a:pt x="153445" y="166143"/>
                  </a:lnTo>
                  <a:lnTo>
                    <a:pt x="143921" y="156620"/>
                  </a:lnTo>
                  <a:cubicBezTo>
                    <a:pt x="141804" y="154504"/>
                    <a:pt x="138100" y="153974"/>
                    <a:pt x="135454" y="156090"/>
                  </a:cubicBezTo>
                  <a:cubicBezTo>
                    <a:pt x="128047" y="161381"/>
                    <a:pt x="119581" y="164557"/>
                    <a:pt x="110057" y="166672"/>
                  </a:cubicBezTo>
                  <a:cubicBezTo>
                    <a:pt x="106882" y="167202"/>
                    <a:pt x="104766" y="169848"/>
                    <a:pt x="104766" y="173023"/>
                  </a:cubicBezTo>
                  <a:lnTo>
                    <a:pt x="104766" y="186251"/>
                  </a:lnTo>
                  <a:lnTo>
                    <a:pt x="89950" y="186251"/>
                  </a:lnTo>
                  <a:lnTo>
                    <a:pt x="89950" y="173023"/>
                  </a:lnTo>
                  <a:cubicBezTo>
                    <a:pt x="89950" y="169848"/>
                    <a:pt x="87834" y="167202"/>
                    <a:pt x="84659" y="166672"/>
                  </a:cubicBezTo>
                  <a:cubicBezTo>
                    <a:pt x="75664" y="165086"/>
                    <a:pt x="67198" y="161381"/>
                    <a:pt x="59261" y="156090"/>
                  </a:cubicBezTo>
                  <a:cubicBezTo>
                    <a:pt x="56616" y="154504"/>
                    <a:pt x="53441" y="154504"/>
                    <a:pt x="50796" y="156620"/>
                  </a:cubicBezTo>
                  <a:lnTo>
                    <a:pt x="41272" y="166143"/>
                  </a:lnTo>
                  <a:lnTo>
                    <a:pt x="30689" y="155560"/>
                  </a:lnTo>
                  <a:lnTo>
                    <a:pt x="40213" y="146037"/>
                  </a:lnTo>
                  <a:cubicBezTo>
                    <a:pt x="42330" y="143921"/>
                    <a:pt x="42859" y="140217"/>
                    <a:pt x="40742" y="137571"/>
                  </a:cubicBezTo>
                  <a:cubicBezTo>
                    <a:pt x="35451" y="130164"/>
                    <a:pt x="32276" y="121697"/>
                    <a:pt x="30160" y="112174"/>
                  </a:cubicBezTo>
                  <a:cubicBezTo>
                    <a:pt x="29631" y="108999"/>
                    <a:pt x="26985" y="106883"/>
                    <a:pt x="23810" y="106883"/>
                  </a:cubicBezTo>
                  <a:lnTo>
                    <a:pt x="10582" y="106883"/>
                  </a:lnTo>
                  <a:lnTo>
                    <a:pt x="10582" y="92066"/>
                  </a:lnTo>
                  <a:lnTo>
                    <a:pt x="23810" y="92066"/>
                  </a:lnTo>
                  <a:cubicBezTo>
                    <a:pt x="26985" y="92066"/>
                    <a:pt x="29631" y="89950"/>
                    <a:pt x="30160" y="86775"/>
                  </a:cubicBezTo>
                  <a:cubicBezTo>
                    <a:pt x="31747" y="77782"/>
                    <a:pt x="35451" y="69315"/>
                    <a:pt x="40742" y="61378"/>
                  </a:cubicBezTo>
                  <a:cubicBezTo>
                    <a:pt x="42330" y="58733"/>
                    <a:pt x="42330" y="55557"/>
                    <a:pt x="40213" y="52912"/>
                  </a:cubicBezTo>
                  <a:lnTo>
                    <a:pt x="30689" y="43389"/>
                  </a:lnTo>
                  <a:lnTo>
                    <a:pt x="41272" y="32806"/>
                  </a:lnTo>
                  <a:lnTo>
                    <a:pt x="50796" y="42330"/>
                  </a:lnTo>
                  <a:cubicBezTo>
                    <a:pt x="52912" y="44445"/>
                    <a:pt x="56616" y="44975"/>
                    <a:pt x="59261" y="42859"/>
                  </a:cubicBezTo>
                  <a:cubicBezTo>
                    <a:pt x="66669" y="37568"/>
                    <a:pt x="75135" y="34393"/>
                    <a:pt x="84659" y="32277"/>
                  </a:cubicBezTo>
                  <a:cubicBezTo>
                    <a:pt x="87834" y="31747"/>
                    <a:pt x="89950" y="29102"/>
                    <a:pt x="89950" y="25926"/>
                  </a:cubicBezTo>
                  <a:lnTo>
                    <a:pt x="89950" y="12698"/>
                  </a:lnTo>
                  <a:lnTo>
                    <a:pt x="104766" y="12698"/>
                  </a:lnTo>
                  <a:lnTo>
                    <a:pt x="104766" y="25926"/>
                  </a:lnTo>
                  <a:cubicBezTo>
                    <a:pt x="104766" y="29102"/>
                    <a:pt x="106882" y="31747"/>
                    <a:pt x="110057" y="32277"/>
                  </a:cubicBezTo>
                  <a:cubicBezTo>
                    <a:pt x="119581" y="33863"/>
                    <a:pt x="124343" y="35452"/>
                    <a:pt x="131222" y="40214"/>
                  </a:cubicBezTo>
                  <a:cubicBezTo>
                    <a:pt x="134925" y="42330"/>
                    <a:pt x="139159" y="41800"/>
                    <a:pt x="141275" y="38627"/>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205072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67D00FE4-024F-685B-EDC8-6EDB047DF941}"/>
              </a:ext>
            </a:extLst>
          </p:cNvPr>
          <p:cNvGraphicFramePr>
            <a:graphicFrameLocks noChangeAspect="1"/>
          </p:cNvGraphicFramePr>
          <p:nvPr>
            <p:custDataLst>
              <p:tags r:id="rId1"/>
            </p:custDataLst>
            <p:extLst>
              <p:ext uri="{D42A27DB-BD31-4B8C-83A1-F6EECF244321}">
                <p14:modId xmlns:p14="http://schemas.microsoft.com/office/powerpoint/2010/main" val="21768995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95" imgH="95" progId="TCLayout.ActiveDocument.1">
                  <p:embed/>
                </p:oleObj>
              </mc:Choice>
              <mc:Fallback>
                <p:oleObj name="think-cell Folie" r:id="rId3" imgW="95" imgH="95" progId="TCLayout.ActiveDocument.1">
                  <p:embed/>
                  <p:pic>
                    <p:nvPicPr>
                      <p:cNvPr id="7" name="Objekt 6" hidden="1">
                        <a:extLst>
                          <a:ext uri="{FF2B5EF4-FFF2-40B4-BE49-F238E27FC236}">
                            <a16:creationId xmlns:a16="http://schemas.microsoft.com/office/drawing/2014/main" id="{67D00FE4-024F-685B-EDC8-6EDB047DF94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4" name="Grafik 13">
            <a:extLst>
              <a:ext uri="{FF2B5EF4-FFF2-40B4-BE49-F238E27FC236}">
                <a16:creationId xmlns:a16="http://schemas.microsoft.com/office/drawing/2014/main" id="{98D8D486-A245-547A-5B07-43C77140EE89}"/>
              </a:ext>
            </a:extLst>
          </p:cNvPr>
          <p:cNvPicPr>
            <a:picLocks noChangeAspect="1"/>
          </p:cNvPicPr>
          <p:nvPr/>
        </p:nvPicPr>
        <p:blipFill>
          <a:blip r:embed="rId5"/>
          <a:srcRect/>
          <a:stretch/>
        </p:blipFill>
        <p:spPr>
          <a:xfrm>
            <a:off x="8139980" y="-2130"/>
            <a:ext cx="4076700" cy="6858000"/>
          </a:xfrm>
          <a:prstGeom prst="rect">
            <a:avLst/>
          </a:prstGeom>
        </p:spPr>
      </p:pic>
      <p:sp>
        <p:nvSpPr>
          <p:cNvPr id="2" name="Titel 1">
            <a:extLst>
              <a:ext uri="{FF2B5EF4-FFF2-40B4-BE49-F238E27FC236}">
                <a16:creationId xmlns:a16="http://schemas.microsoft.com/office/drawing/2014/main" id="{31231511-D2C3-3884-F05F-BF6A355255BA}"/>
              </a:ext>
            </a:extLst>
          </p:cNvPr>
          <p:cNvSpPr>
            <a:spLocks noGrp="1"/>
          </p:cNvSpPr>
          <p:nvPr>
            <p:ph type="title"/>
          </p:nvPr>
        </p:nvSpPr>
        <p:spPr/>
        <p:txBody>
          <a:bodyPr vert="horz"/>
          <a:lstStyle/>
          <a:p>
            <a:r>
              <a:rPr lang="de-CH" err="1"/>
              <a:t>WIRmatching</a:t>
            </a:r>
            <a:r>
              <a:rPr lang="de-CH"/>
              <a:t> – der Service</a:t>
            </a:r>
          </a:p>
        </p:txBody>
      </p:sp>
      <p:sp>
        <p:nvSpPr>
          <p:cNvPr id="3" name="Inhaltsplatzhalter 2">
            <a:extLst>
              <a:ext uri="{FF2B5EF4-FFF2-40B4-BE49-F238E27FC236}">
                <a16:creationId xmlns:a16="http://schemas.microsoft.com/office/drawing/2014/main" id="{28F9EB0E-DDD6-E061-967A-680E4928DD38}"/>
              </a:ext>
            </a:extLst>
          </p:cNvPr>
          <p:cNvSpPr>
            <a:spLocks noGrp="1"/>
          </p:cNvSpPr>
          <p:nvPr>
            <p:ph sz="quarter" idx="18"/>
          </p:nvPr>
        </p:nvSpPr>
        <p:spPr>
          <a:xfrm>
            <a:off x="1640362" y="1494773"/>
            <a:ext cx="5895798" cy="86409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p>
            <a:pPr defTabSz="914400">
              <a:spcAft>
                <a:spcPts val="800"/>
              </a:spcAft>
            </a:pPr>
            <a:r>
              <a:rPr lang="de-CH" sz="1600">
                <a:solidFill>
                  <a:schemeClr val="bg1">
                    <a:lumMod val="50000"/>
                  </a:schemeClr>
                </a:solidFill>
                <a:ea typeface="+mn-ea"/>
                <a:cs typeface="+mn-cs"/>
              </a:rPr>
              <a:t>Das </a:t>
            </a:r>
            <a:r>
              <a:rPr lang="de-CH" sz="1600" err="1">
                <a:solidFill>
                  <a:schemeClr val="bg1">
                    <a:lumMod val="50000"/>
                  </a:schemeClr>
                </a:solidFill>
                <a:ea typeface="+mn-ea"/>
                <a:cs typeface="+mn-cs"/>
              </a:rPr>
              <a:t>WIRmatching</a:t>
            </a:r>
            <a:r>
              <a:rPr lang="de-CH" sz="1600">
                <a:solidFill>
                  <a:schemeClr val="bg1">
                    <a:lumMod val="50000"/>
                  </a:schemeClr>
                </a:solidFill>
                <a:ea typeface="+mn-ea"/>
                <a:cs typeface="+mn-cs"/>
              </a:rPr>
              <a:t> ist ein Service für KMU, die investieren wollen und grössere WIR-Absatzmöglichkeiten suchen – aber auch für kleinere Suchaufträge, wenn der </a:t>
            </a:r>
            <a:r>
              <a:rPr lang="de-CH" sz="1600" err="1">
                <a:solidFill>
                  <a:schemeClr val="bg1">
                    <a:lumMod val="50000"/>
                  </a:schemeClr>
                </a:solidFill>
                <a:ea typeface="+mn-ea"/>
                <a:cs typeface="+mn-cs"/>
              </a:rPr>
              <a:t>WIRmarket</a:t>
            </a:r>
            <a:r>
              <a:rPr lang="de-CH" sz="1600">
                <a:solidFill>
                  <a:schemeClr val="bg1">
                    <a:lumMod val="50000"/>
                  </a:schemeClr>
                </a:solidFill>
                <a:ea typeface="+mn-ea"/>
                <a:cs typeface="+mn-cs"/>
              </a:rPr>
              <a:t> nicht weiterhilft. </a:t>
            </a:r>
          </a:p>
        </p:txBody>
      </p:sp>
      <p:sp>
        <p:nvSpPr>
          <p:cNvPr id="5" name="Inhaltsplatzhalter 2">
            <a:extLst>
              <a:ext uri="{FF2B5EF4-FFF2-40B4-BE49-F238E27FC236}">
                <a16:creationId xmlns:a16="http://schemas.microsoft.com/office/drawing/2014/main" id="{03B58E14-1576-815C-1ED8-9893BBECB354}"/>
              </a:ext>
            </a:extLst>
          </p:cNvPr>
          <p:cNvSpPr txBox="1">
            <a:spLocks/>
          </p:cNvSpPr>
          <p:nvPr/>
        </p:nvSpPr>
        <p:spPr bwMode="auto">
          <a:xfrm>
            <a:off x="1634749" y="2621841"/>
            <a:ext cx="4740391" cy="879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tx2"/>
                </a:solidFill>
                <a:latin typeface="+mj-lt"/>
                <a:ea typeface="MS PGothic" panose="020B0600070205080204" pitchFamily="34" charset="-128"/>
                <a:cs typeface="Segoe UI" panose="020B0502040204020203" pitchFamily="34" charset="0"/>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tx2"/>
                </a:solidFill>
                <a:latin typeface="+mj-lt"/>
                <a:ea typeface="MS PGothic" panose="020B0600070205080204" pitchFamily="34" charset="-128"/>
                <a:cs typeface="Segoe UI" panose="020B0502040204020203" pitchFamily="34" charset="0"/>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pPr defTabSz="914400">
              <a:spcAft>
                <a:spcPts val="800"/>
              </a:spcAft>
            </a:pPr>
            <a:r>
              <a:rPr lang="de-CH" sz="1600">
                <a:solidFill>
                  <a:schemeClr val="bg1">
                    <a:lumMod val="50000"/>
                  </a:schemeClr>
                </a:solidFill>
                <a:ea typeface="+mn-ea"/>
                <a:cs typeface="+mn-cs"/>
              </a:rPr>
              <a:t>Je präziser Sie Ihren Auftrag formulieren, desto besser können wir die Abklärung vornehmen. </a:t>
            </a:r>
          </a:p>
        </p:txBody>
      </p:sp>
      <p:sp>
        <p:nvSpPr>
          <p:cNvPr id="6" name="Inhaltsplatzhalter 2">
            <a:extLst>
              <a:ext uri="{FF2B5EF4-FFF2-40B4-BE49-F238E27FC236}">
                <a16:creationId xmlns:a16="http://schemas.microsoft.com/office/drawing/2014/main" id="{7616D053-6F62-9FA9-BD66-47D15771B6F9}"/>
              </a:ext>
            </a:extLst>
          </p:cNvPr>
          <p:cNvSpPr txBox="1">
            <a:spLocks/>
          </p:cNvSpPr>
          <p:nvPr/>
        </p:nvSpPr>
        <p:spPr bwMode="auto">
          <a:xfrm>
            <a:off x="1647056" y="3429000"/>
            <a:ext cx="4860540"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tx2"/>
                </a:solidFill>
                <a:latin typeface="+mj-lt"/>
                <a:ea typeface="MS PGothic" panose="020B0600070205080204" pitchFamily="34" charset="-128"/>
                <a:cs typeface="Segoe UI" panose="020B0502040204020203" pitchFamily="34" charset="0"/>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tx2"/>
                </a:solidFill>
                <a:latin typeface="+mj-lt"/>
                <a:ea typeface="MS PGothic" panose="020B0600070205080204" pitchFamily="34" charset="-128"/>
                <a:cs typeface="Segoe UI" panose="020B0502040204020203" pitchFamily="34" charset="0"/>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pPr defTabSz="914400">
              <a:spcAft>
                <a:spcPts val="800"/>
              </a:spcAft>
            </a:pPr>
            <a:r>
              <a:rPr lang="de-CH" sz="1600">
                <a:solidFill>
                  <a:schemeClr val="bg1">
                    <a:lumMod val="50000"/>
                  </a:schemeClr>
                </a:solidFill>
                <a:ea typeface="+mn-ea"/>
                <a:cs typeface="+mn-cs"/>
              </a:rPr>
              <a:t>Für alltägliche, kleinere WIR-Ausgaben steht Ihnen der </a:t>
            </a:r>
            <a:r>
              <a:rPr lang="de-CH" sz="1600" err="1">
                <a:solidFill>
                  <a:schemeClr val="bg1">
                    <a:lumMod val="50000"/>
                  </a:schemeClr>
                </a:solidFill>
                <a:ea typeface="+mn-ea"/>
                <a:cs typeface="+mn-cs"/>
              </a:rPr>
              <a:t>WIRmarket</a:t>
            </a:r>
            <a:r>
              <a:rPr lang="de-CH" sz="1600">
                <a:solidFill>
                  <a:schemeClr val="bg1">
                    <a:lumMod val="50000"/>
                  </a:schemeClr>
                </a:solidFill>
                <a:ea typeface="+mn-ea"/>
                <a:cs typeface="+mn-cs"/>
              </a:rPr>
              <a:t> zur Verfügung: wirmarket.ch</a:t>
            </a:r>
          </a:p>
        </p:txBody>
      </p:sp>
      <p:sp>
        <p:nvSpPr>
          <p:cNvPr id="15" name="Inhaltsplatzhalter 2">
            <a:extLst>
              <a:ext uri="{FF2B5EF4-FFF2-40B4-BE49-F238E27FC236}">
                <a16:creationId xmlns:a16="http://schemas.microsoft.com/office/drawing/2014/main" id="{D7914D42-43F9-14D6-7D63-477C60165FE5}"/>
              </a:ext>
            </a:extLst>
          </p:cNvPr>
          <p:cNvSpPr txBox="1">
            <a:spLocks/>
          </p:cNvSpPr>
          <p:nvPr/>
        </p:nvSpPr>
        <p:spPr bwMode="auto">
          <a:xfrm>
            <a:off x="1619842" y="4149080"/>
            <a:ext cx="5895798"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tx2"/>
                </a:solidFill>
                <a:latin typeface="+mj-lt"/>
                <a:ea typeface="MS PGothic" panose="020B0600070205080204" pitchFamily="34" charset="-128"/>
                <a:cs typeface="Segoe UI" panose="020B0502040204020203" pitchFamily="34" charset="0"/>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tx2"/>
                </a:solidFill>
                <a:latin typeface="+mj-lt"/>
                <a:ea typeface="MS PGothic" panose="020B0600070205080204" pitchFamily="34" charset="-128"/>
                <a:cs typeface="Segoe UI" panose="020B0502040204020203" pitchFamily="34" charset="0"/>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pPr defTabSz="914400">
              <a:spcAft>
                <a:spcPts val="800"/>
              </a:spcAft>
            </a:pPr>
            <a:r>
              <a:rPr lang="de-CH" sz="1600">
                <a:solidFill>
                  <a:schemeClr val="bg1">
                    <a:lumMod val="50000"/>
                  </a:schemeClr>
                </a:solidFill>
                <a:ea typeface="+mn-ea"/>
                <a:cs typeface="+mn-cs"/>
              </a:rPr>
              <a:t>Nützen Sie das Antragsformular auf wir.ch/match und beschreiben sie Ihre Anforderungen. Nach dem Absenden macht sich das </a:t>
            </a:r>
            <a:r>
              <a:rPr lang="de-CH" sz="1600" err="1">
                <a:solidFill>
                  <a:schemeClr val="bg1">
                    <a:lumMod val="50000"/>
                  </a:schemeClr>
                </a:solidFill>
                <a:ea typeface="+mn-ea"/>
                <a:cs typeface="+mn-cs"/>
              </a:rPr>
              <a:t>WIRmatching</a:t>
            </a:r>
            <a:r>
              <a:rPr lang="de-CH" sz="1600">
                <a:solidFill>
                  <a:schemeClr val="bg1">
                    <a:lumMod val="50000"/>
                  </a:schemeClr>
                </a:solidFill>
                <a:ea typeface="+mn-ea"/>
                <a:cs typeface="+mn-cs"/>
              </a:rPr>
              <a:t>-Team sofort an die Arbeit. </a:t>
            </a:r>
          </a:p>
        </p:txBody>
      </p:sp>
      <p:sp>
        <p:nvSpPr>
          <p:cNvPr id="16" name="Inhaltsplatzhalter 2">
            <a:extLst>
              <a:ext uri="{FF2B5EF4-FFF2-40B4-BE49-F238E27FC236}">
                <a16:creationId xmlns:a16="http://schemas.microsoft.com/office/drawing/2014/main" id="{34101860-8C80-4E7D-A508-A8F0B584478C}"/>
              </a:ext>
            </a:extLst>
          </p:cNvPr>
          <p:cNvSpPr txBox="1">
            <a:spLocks/>
          </p:cNvSpPr>
          <p:nvPr/>
        </p:nvSpPr>
        <p:spPr bwMode="auto">
          <a:xfrm>
            <a:off x="1634749" y="5229200"/>
            <a:ext cx="4860540"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tx2"/>
                </a:solidFill>
                <a:latin typeface="+mj-lt"/>
                <a:ea typeface="MS PGothic" panose="020B0600070205080204" pitchFamily="34" charset="-128"/>
                <a:cs typeface="Segoe UI" panose="020B0502040204020203" pitchFamily="34" charset="0"/>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tx2"/>
                </a:solidFill>
                <a:latin typeface="+mj-lt"/>
                <a:ea typeface="MS PGothic" panose="020B0600070205080204" pitchFamily="34" charset="-128"/>
                <a:cs typeface="Segoe UI" panose="020B0502040204020203" pitchFamily="34" charset="0"/>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pPr defTabSz="914400">
              <a:spcAft>
                <a:spcPts val="800"/>
              </a:spcAft>
            </a:pPr>
            <a:r>
              <a:rPr lang="de-CH" sz="1600">
                <a:solidFill>
                  <a:schemeClr val="bg1">
                    <a:lumMod val="50000"/>
                  </a:schemeClr>
                </a:solidFill>
                <a:ea typeface="+mn-ea"/>
                <a:cs typeface="+mn-cs"/>
              </a:rPr>
              <a:t>In der Regel werden Sie nach wenigen Tagen über passende Matches informiert und können diese selbst kontaktieren. </a:t>
            </a:r>
          </a:p>
        </p:txBody>
      </p:sp>
      <p:grpSp>
        <p:nvGrpSpPr>
          <p:cNvPr id="17" name="Google Shape;122;p13">
            <a:extLst>
              <a:ext uri="{FF2B5EF4-FFF2-40B4-BE49-F238E27FC236}">
                <a16:creationId xmlns:a16="http://schemas.microsoft.com/office/drawing/2014/main" id="{448C5068-0DB8-C204-B157-EC736D680A43}"/>
              </a:ext>
            </a:extLst>
          </p:cNvPr>
          <p:cNvGrpSpPr/>
          <p:nvPr/>
        </p:nvGrpSpPr>
        <p:grpSpPr>
          <a:xfrm>
            <a:off x="650762" y="4437112"/>
            <a:ext cx="386468" cy="541976"/>
            <a:chOff x="3648129" y="5460938"/>
            <a:chExt cx="386468" cy="541976"/>
          </a:xfrm>
          <a:solidFill>
            <a:schemeClr val="bg1">
              <a:lumMod val="50000"/>
            </a:schemeClr>
          </a:solidFill>
        </p:grpSpPr>
        <p:sp>
          <p:nvSpPr>
            <p:cNvPr id="18" name="Google Shape;123;p13">
              <a:extLst>
                <a:ext uri="{FF2B5EF4-FFF2-40B4-BE49-F238E27FC236}">
                  <a16:creationId xmlns:a16="http://schemas.microsoft.com/office/drawing/2014/main" id="{A11B1D14-F6F0-00C3-9548-B3FE9427DE9A}"/>
                </a:ext>
              </a:extLst>
            </p:cNvPr>
            <p:cNvSpPr/>
            <p:nvPr/>
          </p:nvSpPr>
          <p:spPr>
            <a:xfrm>
              <a:off x="3648129" y="5515229"/>
              <a:ext cx="386468" cy="487685"/>
            </a:xfrm>
            <a:custGeom>
              <a:avLst/>
              <a:gdLst/>
              <a:ahLst/>
              <a:cxnLst/>
              <a:rect l="l" t="t" r="r" b="b"/>
              <a:pathLst>
                <a:path w="222229" h="280433" extrusionOk="0">
                  <a:moveTo>
                    <a:pt x="215881" y="0"/>
                  </a:moveTo>
                  <a:lnTo>
                    <a:pt x="194187" y="0"/>
                  </a:lnTo>
                  <a:cubicBezTo>
                    <a:pt x="190483" y="0"/>
                    <a:pt x="187837" y="2646"/>
                    <a:pt x="187837" y="6349"/>
                  </a:cubicBezTo>
                  <a:cubicBezTo>
                    <a:pt x="187837" y="10053"/>
                    <a:pt x="190483" y="12699"/>
                    <a:pt x="194187" y="12699"/>
                  </a:cubicBezTo>
                  <a:lnTo>
                    <a:pt x="209531" y="12699"/>
                  </a:lnTo>
                  <a:lnTo>
                    <a:pt x="209531" y="271438"/>
                  </a:lnTo>
                  <a:lnTo>
                    <a:pt x="12699" y="271438"/>
                  </a:lnTo>
                  <a:lnTo>
                    <a:pt x="12699" y="13228"/>
                  </a:lnTo>
                  <a:lnTo>
                    <a:pt x="28572" y="13228"/>
                  </a:lnTo>
                  <a:cubicBezTo>
                    <a:pt x="32276" y="13228"/>
                    <a:pt x="34922" y="10582"/>
                    <a:pt x="34922" y="6878"/>
                  </a:cubicBezTo>
                  <a:cubicBezTo>
                    <a:pt x="34922" y="3175"/>
                    <a:pt x="32276" y="529"/>
                    <a:pt x="28572" y="529"/>
                  </a:cubicBezTo>
                  <a:lnTo>
                    <a:pt x="6349" y="529"/>
                  </a:lnTo>
                  <a:cubicBezTo>
                    <a:pt x="2646" y="529"/>
                    <a:pt x="0" y="3175"/>
                    <a:pt x="0" y="6878"/>
                  </a:cubicBezTo>
                  <a:lnTo>
                    <a:pt x="0" y="278316"/>
                  </a:lnTo>
                  <a:cubicBezTo>
                    <a:pt x="0" y="282020"/>
                    <a:pt x="2646" y="284666"/>
                    <a:pt x="6349" y="284666"/>
                  </a:cubicBezTo>
                  <a:lnTo>
                    <a:pt x="215881" y="284666"/>
                  </a:lnTo>
                  <a:cubicBezTo>
                    <a:pt x="219584" y="284666"/>
                    <a:pt x="222230" y="282020"/>
                    <a:pt x="222230" y="278316"/>
                  </a:cubicBezTo>
                  <a:lnTo>
                    <a:pt x="222230" y="6878"/>
                  </a:lnTo>
                  <a:cubicBezTo>
                    <a:pt x="222759" y="2646"/>
                    <a:pt x="219584" y="0"/>
                    <a:pt x="215881" y="0"/>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chemeClr val="dk1"/>
                </a:solidFill>
                <a:latin typeface="Calibri"/>
                <a:ea typeface="Calibri"/>
                <a:cs typeface="Calibri"/>
                <a:sym typeface="Calibri"/>
              </a:endParaRPr>
            </a:p>
          </p:txBody>
        </p:sp>
        <p:sp>
          <p:nvSpPr>
            <p:cNvPr id="19" name="Google Shape;124;p13">
              <a:extLst>
                <a:ext uri="{FF2B5EF4-FFF2-40B4-BE49-F238E27FC236}">
                  <a16:creationId xmlns:a16="http://schemas.microsoft.com/office/drawing/2014/main" id="{34C55AF7-195B-799C-94C7-D8D9D5CE8663}"/>
                </a:ext>
              </a:extLst>
            </p:cNvPr>
            <p:cNvSpPr/>
            <p:nvPr/>
          </p:nvSpPr>
          <p:spPr>
            <a:xfrm>
              <a:off x="3724502" y="5460938"/>
              <a:ext cx="230041" cy="101218"/>
            </a:xfrm>
            <a:custGeom>
              <a:avLst/>
              <a:gdLst/>
              <a:ahLst/>
              <a:cxnLst/>
              <a:rect l="l" t="t" r="r" b="b"/>
              <a:pathLst>
                <a:path w="132279" h="58203" extrusionOk="0">
                  <a:moveTo>
                    <a:pt x="6349" y="59790"/>
                  </a:moveTo>
                  <a:lnTo>
                    <a:pt x="127518" y="59790"/>
                  </a:lnTo>
                  <a:cubicBezTo>
                    <a:pt x="127518" y="59790"/>
                    <a:pt x="127518" y="59790"/>
                    <a:pt x="127518" y="59790"/>
                  </a:cubicBezTo>
                  <a:cubicBezTo>
                    <a:pt x="129105" y="59790"/>
                    <a:pt x="130692" y="59261"/>
                    <a:pt x="132280" y="57674"/>
                  </a:cubicBezTo>
                  <a:cubicBezTo>
                    <a:pt x="133338" y="56616"/>
                    <a:pt x="134396" y="55029"/>
                    <a:pt x="134396" y="52912"/>
                  </a:cubicBezTo>
                  <a:lnTo>
                    <a:pt x="134396" y="21694"/>
                  </a:lnTo>
                  <a:cubicBezTo>
                    <a:pt x="134396" y="20106"/>
                    <a:pt x="133867" y="18519"/>
                    <a:pt x="132280" y="16932"/>
                  </a:cubicBezTo>
                  <a:cubicBezTo>
                    <a:pt x="131221" y="15874"/>
                    <a:pt x="129634" y="14815"/>
                    <a:pt x="127518" y="14815"/>
                  </a:cubicBezTo>
                  <a:lnTo>
                    <a:pt x="86775" y="14815"/>
                  </a:lnTo>
                  <a:cubicBezTo>
                    <a:pt x="84130" y="6349"/>
                    <a:pt x="76193" y="0"/>
                    <a:pt x="66669" y="0"/>
                  </a:cubicBezTo>
                  <a:cubicBezTo>
                    <a:pt x="57145" y="0"/>
                    <a:pt x="49208" y="6349"/>
                    <a:pt x="46562" y="14815"/>
                  </a:cubicBezTo>
                  <a:lnTo>
                    <a:pt x="6349" y="14815"/>
                  </a:lnTo>
                  <a:cubicBezTo>
                    <a:pt x="2646" y="14815"/>
                    <a:pt x="0" y="17461"/>
                    <a:pt x="0" y="21165"/>
                  </a:cubicBezTo>
                  <a:lnTo>
                    <a:pt x="0" y="51854"/>
                  </a:lnTo>
                  <a:cubicBezTo>
                    <a:pt x="0" y="57145"/>
                    <a:pt x="2646" y="59790"/>
                    <a:pt x="6349" y="59790"/>
                  </a:cubicBezTo>
                  <a:close/>
                  <a:moveTo>
                    <a:pt x="12699" y="29102"/>
                  </a:moveTo>
                  <a:lnTo>
                    <a:pt x="51854" y="29102"/>
                  </a:lnTo>
                  <a:cubicBezTo>
                    <a:pt x="55557" y="29102"/>
                    <a:pt x="58203" y="26456"/>
                    <a:pt x="58203" y="22752"/>
                  </a:cubicBezTo>
                  <a:cubicBezTo>
                    <a:pt x="58203" y="17990"/>
                    <a:pt x="61907" y="14286"/>
                    <a:pt x="66669" y="14286"/>
                  </a:cubicBezTo>
                  <a:cubicBezTo>
                    <a:pt x="71431" y="14286"/>
                    <a:pt x="75135" y="17990"/>
                    <a:pt x="75135" y="22752"/>
                  </a:cubicBezTo>
                  <a:cubicBezTo>
                    <a:pt x="75135" y="24340"/>
                    <a:pt x="75664" y="25927"/>
                    <a:pt x="77251" y="27514"/>
                  </a:cubicBezTo>
                  <a:cubicBezTo>
                    <a:pt x="78310" y="28573"/>
                    <a:pt x="79897" y="29631"/>
                    <a:pt x="82013" y="29631"/>
                  </a:cubicBezTo>
                  <a:lnTo>
                    <a:pt x="121697" y="29631"/>
                  </a:lnTo>
                  <a:lnTo>
                    <a:pt x="121697" y="47621"/>
                  </a:lnTo>
                  <a:lnTo>
                    <a:pt x="13757" y="47621"/>
                  </a:lnTo>
                  <a:lnTo>
                    <a:pt x="13757" y="29102"/>
                  </a:ln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chemeClr val="dk1"/>
                </a:solidFill>
                <a:latin typeface="Calibri"/>
                <a:ea typeface="Calibri"/>
                <a:cs typeface="Calibri"/>
                <a:sym typeface="Calibri"/>
              </a:endParaRPr>
            </a:p>
          </p:txBody>
        </p:sp>
        <p:sp>
          <p:nvSpPr>
            <p:cNvPr id="20" name="Google Shape;125;p13">
              <a:extLst>
                <a:ext uri="{FF2B5EF4-FFF2-40B4-BE49-F238E27FC236}">
                  <a16:creationId xmlns:a16="http://schemas.microsoft.com/office/drawing/2014/main" id="{F612FEE7-A878-B655-C70D-59897AD156BF}"/>
                </a:ext>
              </a:extLst>
            </p:cNvPr>
            <p:cNvSpPr/>
            <p:nvPr/>
          </p:nvSpPr>
          <p:spPr>
            <a:xfrm>
              <a:off x="3699281" y="5622519"/>
              <a:ext cx="73614" cy="64411"/>
            </a:xfrm>
            <a:custGeom>
              <a:avLst/>
              <a:gdLst/>
              <a:ahLst/>
              <a:cxnLst/>
              <a:rect l="l" t="t" r="r" b="b"/>
              <a:pathLst>
                <a:path w="42329" h="37038" extrusionOk="0">
                  <a:moveTo>
                    <a:pt x="746" y="23493"/>
                  </a:moveTo>
                  <a:lnTo>
                    <a:pt x="9212" y="38837"/>
                  </a:lnTo>
                  <a:cubicBezTo>
                    <a:pt x="10270" y="40954"/>
                    <a:pt x="12386" y="42012"/>
                    <a:pt x="14503" y="42012"/>
                  </a:cubicBezTo>
                  <a:cubicBezTo>
                    <a:pt x="14503" y="42012"/>
                    <a:pt x="15032" y="42012"/>
                    <a:pt x="15032" y="42012"/>
                  </a:cubicBezTo>
                  <a:cubicBezTo>
                    <a:pt x="17149" y="42012"/>
                    <a:pt x="19265" y="40954"/>
                    <a:pt x="20323" y="39366"/>
                  </a:cubicBezTo>
                  <a:lnTo>
                    <a:pt x="41488" y="10265"/>
                  </a:lnTo>
                  <a:cubicBezTo>
                    <a:pt x="43605" y="7619"/>
                    <a:pt x="43075" y="3386"/>
                    <a:pt x="39901" y="1270"/>
                  </a:cubicBezTo>
                  <a:cubicBezTo>
                    <a:pt x="37255" y="-847"/>
                    <a:pt x="33022" y="-318"/>
                    <a:pt x="30906" y="2857"/>
                  </a:cubicBezTo>
                  <a:lnTo>
                    <a:pt x="15561" y="24022"/>
                  </a:lnTo>
                  <a:lnTo>
                    <a:pt x="11857" y="17673"/>
                  </a:lnTo>
                  <a:cubicBezTo>
                    <a:pt x="10270" y="14498"/>
                    <a:pt x="6037" y="13440"/>
                    <a:pt x="2862" y="15027"/>
                  </a:cubicBezTo>
                  <a:cubicBezTo>
                    <a:pt x="217" y="16614"/>
                    <a:pt x="-842" y="20318"/>
                    <a:pt x="746" y="23493"/>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chemeClr val="dk1"/>
                </a:solidFill>
                <a:latin typeface="Calibri"/>
                <a:ea typeface="Calibri"/>
                <a:cs typeface="Calibri"/>
                <a:sym typeface="Calibri"/>
              </a:endParaRPr>
            </a:p>
          </p:txBody>
        </p:sp>
        <p:sp>
          <p:nvSpPr>
            <p:cNvPr id="21" name="Google Shape;126;p13">
              <a:extLst>
                <a:ext uri="{FF2B5EF4-FFF2-40B4-BE49-F238E27FC236}">
                  <a16:creationId xmlns:a16="http://schemas.microsoft.com/office/drawing/2014/main" id="{169B3374-2950-9756-9A38-A3ED86F72E9C}"/>
                </a:ext>
              </a:extLst>
            </p:cNvPr>
            <p:cNvSpPr/>
            <p:nvPr/>
          </p:nvSpPr>
          <p:spPr>
            <a:xfrm>
              <a:off x="3699309" y="5726497"/>
              <a:ext cx="73614" cy="73614"/>
            </a:xfrm>
            <a:custGeom>
              <a:avLst/>
              <a:gdLst/>
              <a:ahLst/>
              <a:cxnLst/>
              <a:rect l="l" t="t" r="r" b="b"/>
              <a:pathLst>
                <a:path w="42329" h="42329" extrusionOk="0">
                  <a:moveTo>
                    <a:pt x="40413" y="1270"/>
                  </a:moveTo>
                  <a:cubicBezTo>
                    <a:pt x="37768" y="-847"/>
                    <a:pt x="33535" y="-318"/>
                    <a:pt x="31418" y="2857"/>
                  </a:cubicBezTo>
                  <a:lnTo>
                    <a:pt x="16074" y="24022"/>
                  </a:lnTo>
                  <a:lnTo>
                    <a:pt x="12370" y="17673"/>
                  </a:lnTo>
                  <a:cubicBezTo>
                    <a:pt x="10783" y="14498"/>
                    <a:pt x="6550" y="13440"/>
                    <a:pt x="3375" y="15027"/>
                  </a:cubicBezTo>
                  <a:cubicBezTo>
                    <a:pt x="200" y="16614"/>
                    <a:pt x="-858" y="20847"/>
                    <a:pt x="729" y="24022"/>
                  </a:cubicBezTo>
                  <a:lnTo>
                    <a:pt x="9195" y="39366"/>
                  </a:lnTo>
                  <a:cubicBezTo>
                    <a:pt x="10253" y="41483"/>
                    <a:pt x="12370" y="42541"/>
                    <a:pt x="14486" y="42541"/>
                  </a:cubicBezTo>
                  <a:cubicBezTo>
                    <a:pt x="14486" y="42541"/>
                    <a:pt x="15015" y="42541"/>
                    <a:pt x="15015" y="42541"/>
                  </a:cubicBezTo>
                  <a:cubicBezTo>
                    <a:pt x="17132" y="42541"/>
                    <a:pt x="19248" y="41483"/>
                    <a:pt x="20307" y="39896"/>
                  </a:cubicBezTo>
                  <a:lnTo>
                    <a:pt x="41471" y="10794"/>
                  </a:lnTo>
                  <a:cubicBezTo>
                    <a:pt x="43588" y="7619"/>
                    <a:pt x="43059" y="3386"/>
                    <a:pt x="40413" y="1270"/>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chemeClr val="dk1"/>
                </a:solidFill>
                <a:latin typeface="Calibri"/>
                <a:ea typeface="Calibri"/>
                <a:cs typeface="Calibri"/>
                <a:sym typeface="Calibri"/>
              </a:endParaRPr>
            </a:p>
          </p:txBody>
        </p:sp>
        <p:sp>
          <p:nvSpPr>
            <p:cNvPr id="22" name="Google Shape;127;p13">
              <a:extLst>
                <a:ext uri="{FF2B5EF4-FFF2-40B4-BE49-F238E27FC236}">
                  <a16:creationId xmlns:a16="http://schemas.microsoft.com/office/drawing/2014/main" id="{6346D70C-0F11-1F24-49FD-61B06A40536D}"/>
                </a:ext>
              </a:extLst>
            </p:cNvPr>
            <p:cNvSpPr/>
            <p:nvPr/>
          </p:nvSpPr>
          <p:spPr>
            <a:xfrm>
              <a:off x="3699656" y="5852927"/>
              <a:ext cx="64411" cy="64411"/>
            </a:xfrm>
            <a:custGeom>
              <a:avLst/>
              <a:gdLst/>
              <a:ahLst/>
              <a:cxnLst/>
              <a:rect l="l" t="t" r="r" b="b"/>
              <a:pathLst>
                <a:path w="37038" h="37038" extrusionOk="0">
                  <a:moveTo>
                    <a:pt x="6349" y="0"/>
                  </a:moveTo>
                  <a:cubicBezTo>
                    <a:pt x="2646" y="0"/>
                    <a:pt x="0" y="2646"/>
                    <a:pt x="0" y="6349"/>
                  </a:cubicBezTo>
                  <a:lnTo>
                    <a:pt x="0" y="34922"/>
                  </a:lnTo>
                  <a:cubicBezTo>
                    <a:pt x="0" y="38626"/>
                    <a:pt x="2646" y="41271"/>
                    <a:pt x="6349" y="41271"/>
                  </a:cubicBezTo>
                  <a:lnTo>
                    <a:pt x="34922" y="41271"/>
                  </a:lnTo>
                  <a:cubicBezTo>
                    <a:pt x="38626" y="41271"/>
                    <a:pt x="41271" y="38626"/>
                    <a:pt x="41271" y="34922"/>
                  </a:cubicBezTo>
                  <a:lnTo>
                    <a:pt x="41271" y="6349"/>
                  </a:lnTo>
                  <a:cubicBezTo>
                    <a:pt x="41271" y="2646"/>
                    <a:pt x="38626" y="0"/>
                    <a:pt x="34922" y="0"/>
                  </a:cubicBezTo>
                  <a:lnTo>
                    <a:pt x="6349" y="0"/>
                  </a:lnTo>
                  <a:close/>
                  <a:moveTo>
                    <a:pt x="28043" y="28572"/>
                  </a:moveTo>
                  <a:lnTo>
                    <a:pt x="12170" y="28572"/>
                  </a:lnTo>
                  <a:lnTo>
                    <a:pt x="12170" y="12699"/>
                  </a:lnTo>
                  <a:lnTo>
                    <a:pt x="28043" y="12699"/>
                  </a:lnTo>
                  <a:lnTo>
                    <a:pt x="28043" y="28572"/>
                  </a:ln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chemeClr val="dk1"/>
                </a:solidFill>
                <a:latin typeface="Calibri"/>
                <a:ea typeface="Calibri"/>
                <a:cs typeface="Calibri"/>
                <a:sym typeface="Calibri"/>
              </a:endParaRPr>
            </a:p>
          </p:txBody>
        </p:sp>
        <p:sp>
          <p:nvSpPr>
            <p:cNvPr id="23" name="Google Shape;128;p13">
              <a:extLst>
                <a:ext uri="{FF2B5EF4-FFF2-40B4-BE49-F238E27FC236}">
                  <a16:creationId xmlns:a16="http://schemas.microsoft.com/office/drawing/2014/main" id="{F3FE9A32-2720-EE98-2068-5C21C0A485DD}"/>
                </a:ext>
              </a:extLst>
            </p:cNvPr>
            <p:cNvSpPr/>
            <p:nvPr/>
          </p:nvSpPr>
          <p:spPr>
            <a:xfrm>
              <a:off x="3803636" y="5644971"/>
              <a:ext cx="156427" cy="18403"/>
            </a:xfrm>
            <a:custGeom>
              <a:avLst/>
              <a:gdLst/>
              <a:ahLst/>
              <a:cxnLst/>
              <a:rect l="l" t="t" r="r" b="b"/>
              <a:pathLst>
                <a:path w="89950" h="10582" extrusionOk="0">
                  <a:moveTo>
                    <a:pt x="6349" y="0"/>
                  </a:moveTo>
                  <a:cubicBezTo>
                    <a:pt x="2646" y="0"/>
                    <a:pt x="0" y="2646"/>
                    <a:pt x="0" y="6349"/>
                  </a:cubicBezTo>
                  <a:cubicBezTo>
                    <a:pt x="0" y="10053"/>
                    <a:pt x="2646" y="12699"/>
                    <a:pt x="6349" y="12699"/>
                  </a:cubicBezTo>
                  <a:lnTo>
                    <a:pt x="88363" y="12699"/>
                  </a:lnTo>
                  <a:cubicBezTo>
                    <a:pt x="92067" y="12699"/>
                    <a:pt x="94712" y="10053"/>
                    <a:pt x="94712" y="6349"/>
                  </a:cubicBezTo>
                  <a:cubicBezTo>
                    <a:pt x="94712" y="2646"/>
                    <a:pt x="92067" y="0"/>
                    <a:pt x="88363" y="0"/>
                  </a:cubicBezTo>
                  <a:lnTo>
                    <a:pt x="6349" y="0"/>
                  </a:ln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chemeClr val="dk1"/>
                </a:solidFill>
                <a:latin typeface="Calibri"/>
                <a:ea typeface="Calibri"/>
                <a:cs typeface="Calibri"/>
                <a:sym typeface="Calibri"/>
              </a:endParaRPr>
            </a:p>
          </p:txBody>
        </p:sp>
        <p:sp>
          <p:nvSpPr>
            <p:cNvPr id="24" name="Google Shape;129;p13">
              <a:extLst>
                <a:ext uri="{FF2B5EF4-FFF2-40B4-BE49-F238E27FC236}">
                  <a16:creationId xmlns:a16="http://schemas.microsoft.com/office/drawing/2014/main" id="{9DC45EAB-AD46-1662-77CF-267A93094557}"/>
                </a:ext>
              </a:extLst>
            </p:cNvPr>
            <p:cNvSpPr/>
            <p:nvPr/>
          </p:nvSpPr>
          <p:spPr>
            <a:xfrm>
              <a:off x="3803636" y="5751709"/>
              <a:ext cx="156427" cy="18403"/>
            </a:xfrm>
            <a:custGeom>
              <a:avLst/>
              <a:gdLst/>
              <a:ahLst/>
              <a:cxnLst/>
              <a:rect l="l" t="t" r="r" b="b"/>
              <a:pathLst>
                <a:path w="89950" h="10582" extrusionOk="0">
                  <a:moveTo>
                    <a:pt x="88363" y="0"/>
                  </a:moveTo>
                  <a:lnTo>
                    <a:pt x="6349" y="0"/>
                  </a:lnTo>
                  <a:cubicBezTo>
                    <a:pt x="2646" y="0"/>
                    <a:pt x="0" y="2646"/>
                    <a:pt x="0" y="6349"/>
                  </a:cubicBezTo>
                  <a:cubicBezTo>
                    <a:pt x="0" y="10053"/>
                    <a:pt x="2646" y="12699"/>
                    <a:pt x="6349" y="12699"/>
                  </a:cubicBezTo>
                  <a:lnTo>
                    <a:pt x="88363" y="12699"/>
                  </a:lnTo>
                  <a:cubicBezTo>
                    <a:pt x="92067" y="12699"/>
                    <a:pt x="94712" y="10053"/>
                    <a:pt x="94712" y="6349"/>
                  </a:cubicBezTo>
                  <a:cubicBezTo>
                    <a:pt x="94712" y="2646"/>
                    <a:pt x="92067" y="0"/>
                    <a:pt x="88363" y="0"/>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chemeClr val="dk1"/>
                </a:solidFill>
                <a:latin typeface="Calibri"/>
                <a:ea typeface="Calibri"/>
                <a:cs typeface="Calibri"/>
                <a:sym typeface="Calibri"/>
              </a:endParaRPr>
            </a:p>
          </p:txBody>
        </p:sp>
        <p:sp>
          <p:nvSpPr>
            <p:cNvPr id="25" name="Google Shape;130;p13">
              <a:extLst>
                <a:ext uri="{FF2B5EF4-FFF2-40B4-BE49-F238E27FC236}">
                  <a16:creationId xmlns:a16="http://schemas.microsoft.com/office/drawing/2014/main" id="{E5819CC5-52EA-87DF-E1AE-C16CC96B049D}"/>
                </a:ext>
              </a:extLst>
            </p:cNvPr>
            <p:cNvSpPr/>
            <p:nvPr/>
          </p:nvSpPr>
          <p:spPr>
            <a:xfrm>
              <a:off x="3803636" y="5881453"/>
              <a:ext cx="156427" cy="18403"/>
            </a:xfrm>
            <a:custGeom>
              <a:avLst/>
              <a:gdLst/>
              <a:ahLst/>
              <a:cxnLst/>
              <a:rect l="l" t="t" r="r" b="b"/>
              <a:pathLst>
                <a:path w="89950" h="10582" extrusionOk="0">
                  <a:moveTo>
                    <a:pt x="88363" y="0"/>
                  </a:moveTo>
                  <a:lnTo>
                    <a:pt x="6349" y="0"/>
                  </a:lnTo>
                  <a:cubicBezTo>
                    <a:pt x="2646" y="0"/>
                    <a:pt x="0" y="2646"/>
                    <a:pt x="0" y="6349"/>
                  </a:cubicBezTo>
                  <a:cubicBezTo>
                    <a:pt x="0" y="10053"/>
                    <a:pt x="2646" y="12699"/>
                    <a:pt x="6349" y="12699"/>
                  </a:cubicBezTo>
                  <a:lnTo>
                    <a:pt x="88363" y="12699"/>
                  </a:lnTo>
                  <a:cubicBezTo>
                    <a:pt x="92067" y="12699"/>
                    <a:pt x="94712" y="10053"/>
                    <a:pt x="94712" y="6349"/>
                  </a:cubicBezTo>
                  <a:cubicBezTo>
                    <a:pt x="94712" y="2646"/>
                    <a:pt x="92067" y="0"/>
                    <a:pt x="88363" y="0"/>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chemeClr val="dk1"/>
                </a:solidFill>
                <a:latin typeface="Calibri"/>
                <a:ea typeface="Calibri"/>
                <a:cs typeface="Calibri"/>
                <a:sym typeface="Calibri"/>
              </a:endParaRPr>
            </a:p>
          </p:txBody>
        </p:sp>
      </p:grpSp>
      <p:sp>
        <p:nvSpPr>
          <p:cNvPr id="44" name="Forma libre 42">
            <a:extLst>
              <a:ext uri="{FF2B5EF4-FFF2-40B4-BE49-F238E27FC236}">
                <a16:creationId xmlns:a16="http://schemas.microsoft.com/office/drawing/2014/main" id="{03349FEE-4FEA-B25A-D4BF-F6EAE34B0461}"/>
              </a:ext>
            </a:extLst>
          </p:cNvPr>
          <p:cNvSpPr/>
          <p:nvPr/>
        </p:nvSpPr>
        <p:spPr>
          <a:xfrm>
            <a:off x="577899" y="2584105"/>
            <a:ext cx="577114" cy="556863"/>
          </a:xfrm>
          <a:custGeom>
            <a:avLst/>
            <a:gdLst>
              <a:gd name="connsiteX0" fmla="*/ 128576 w 301597"/>
              <a:gd name="connsiteY0" fmla="*/ 265089 h 291015"/>
              <a:gd name="connsiteX1" fmla="*/ 129634 w 301597"/>
              <a:gd name="connsiteY1" fmla="*/ 268263 h 291015"/>
              <a:gd name="connsiteX2" fmla="*/ 129634 w 301597"/>
              <a:gd name="connsiteY2" fmla="*/ 288899 h 291015"/>
              <a:gd name="connsiteX3" fmla="*/ 123285 w 301597"/>
              <a:gd name="connsiteY3" fmla="*/ 295248 h 291015"/>
              <a:gd name="connsiteX4" fmla="*/ 77780 w 301597"/>
              <a:gd name="connsiteY4" fmla="*/ 295248 h 291015"/>
              <a:gd name="connsiteX5" fmla="*/ 71431 w 301597"/>
              <a:gd name="connsiteY5" fmla="*/ 290486 h 291015"/>
              <a:gd name="connsiteX6" fmla="*/ 65082 w 301597"/>
              <a:gd name="connsiteY6" fmla="*/ 269851 h 291015"/>
              <a:gd name="connsiteX7" fmla="*/ 64553 w 301597"/>
              <a:gd name="connsiteY7" fmla="*/ 267734 h 291015"/>
              <a:gd name="connsiteX8" fmla="*/ 64553 w 301597"/>
              <a:gd name="connsiteY8" fmla="*/ 208473 h 291015"/>
              <a:gd name="connsiteX9" fmla="*/ 50266 w 301597"/>
              <a:gd name="connsiteY9" fmla="*/ 189954 h 291015"/>
              <a:gd name="connsiteX10" fmla="*/ 51325 w 301597"/>
              <a:gd name="connsiteY10" fmla="*/ 180959 h 291015"/>
              <a:gd name="connsiteX11" fmla="*/ 60320 w 301597"/>
              <a:gd name="connsiteY11" fmla="*/ 182017 h 291015"/>
              <a:gd name="connsiteX12" fmla="*/ 75664 w 301597"/>
              <a:gd name="connsiteY12" fmla="*/ 202653 h 291015"/>
              <a:gd name="connsiteX13" fmla="*/ 76722 w 301597"/>
              <a:gd name="connsiteY13" fmla="*/ 206356 h 291015"/>
              <a:gd name="connsiteX14" fmla="*/ 76722 w 301597"/>
              <a:gd name="connsiteY14" fmla="*/ 266676 h 291015"/>
              <a:gd name="connsiteX15" fmla="*/ 81484 w 301597"/>
              <a:gd name="connsiteY15" fmla="*/ 281491 h 291015"/>
              <a:gd name="connsiteX16" fmla="*/ 115877 w 301597"/>
              <a:gd name="connsiteY16" fmla="*/ 281491 h 291015"/>
              <a:gd name="connsiteX17" fmla="*/ 115877 w 301597"/>
              <a:gd name="connsiteY17" fmla="*/ 269322 h 291015"/>
              <a:gd name="connsiteX18" fmla="*/ 104766 w 301597"/>
              <a:gd name="connsiteY18" fmla="*/ 250273 h 291015"/>
              <a:gd name="connsiteX19" fmla="*/ 103707 w 301597"/>
              <a:gd name="connsiteY19" fmla="*/ 247099 h 291015"/>
              <a:gd name="connsiteX20" fmla="*/ 103707 w 301597"/>
              <a:gd name="connsiteY20" fmla="*/ 206356 h 291015"/>
              <a:gd name="connsiteX21" fmla="*/ 104766 w 301597"/>
              <a:gd name="connsiteY21" fmla="*/ 203182 h 291015"/>
              <a:gd name="connsiteX22" fmla="*/ 111644 w 301597"/>
              <a:gd name="connsiteY22" fmla="*/ 191012 h 291015"/>
              <a:gd name="connsiteX23" fmla="*/ 120639 w 301597"/>
              <a:gd name="connsiteY23" fmla="*/ 188896 h 291015"/>
              <a:gd name="connsiteX24" fmla="*/ 122756 w 301597"/>
              <a:gd name="connsiteY24" fmla="*/ 197891 h 291015"/>
              <a:gd name="connsiteX25" fmla="*/ 116406 w 301597"/>
              <a:gd name="connsiteY25" fmla="*/ 208473 h 291015"/>
              <a:gd name="connsiteX26" fmla="*/ 116406 w 301597"/>
              <a:gd name="connsiteY26" fmla="*/ 246040 h 291015"/>
              <a:gd name="connsiteX27" fmla="*/ 128576 w 301597"/>
              <a:gd name="connsiteY27" fmla="*/ 265089 h 291015"/>
              <a:gd name="connsiteX28" fmla="*/ 294719 w 301597"/>
              <a:gd name="connsiteY28" fmla="*/ 170905 h 291015"/>
              <a:gd name="connsiteX29" fmla="*/ 254506 w 301597"/>
              <a:gd name="connsiteY29" fmla="*/ 233341 h 291015"/>
              <a:gd name="connsiteX30" fmla="*/ 244982 w 301597"/>
              <a:gd name="connsiteY30" fmla="*/ 231225 h 291015"/>
              <a:gd name="connsiteX31" fmla="*/ 244982 w 301597"/>
              <a:gd name="connsiteY31" fmla="*/ 231225 h 291015"/>
              <a:gd name="connsiteX32" fmla="*/ 244453 w 301597"/>
              <a:gd name="connsiteY32" fmla="*/ 231225 h 291015"/>
              <a:gd name="connsiteX33" fmla="*/ 243924 w 301597"/>
              <a:gd name="connsiteY33" fmla="*/ 230696 h 291015"/>
              <a:gd name="connsiteX34" fmla="*/ 150270 w 301597"/>
              <a:gd name="connsiteY34" fmla="*/ 189425 h 291015"/>
              <a:gd name="connsiteX35" fmla="*/ 71960 w 301597"/>
              <a:gd name="connsiteY35" fmla="*/ 167731 h 291015"/>
              <a:gd name="connsiteX36" fmla="*/ 49208 w 301597"/>
              <a:gd name="connsiteY36" fmla="*/ 167731 h 291015"/>
              <a:gd name="connsiteX37" fmla="*/ 0 w 301597"/>
              <a:gd name="connsiteY37" fmla="*/ 118523 h 291015"/>
              <a:gd name="connsiteX38" fmla="*/ 0 w 301597"/>
              <a:gd name="connsiteY38" fmla="*/ 115348 h 291015"/>
              <a:gd name="connsiteX39" fmla="*/ 49208 w 301597"/>
              <a:gd name="connsiteY39" fmla="*/ 66140 h 291015"/>
              <a:gd name="connsiteX40" fmla="*/ 72489 w 301597"/>
              <a:gd name="connsiteY40" fmla="*/ 66140 h 291015"/>
              <a:gd name="connsiteX41" fmla="*/ 150270 w 301597"/>
              <a:gd name="connsiteY41" fmla="*/ 48150 h 291015"/>
              <a:gd name="connsiteX42" fmla="*/ 243395 w 301597"/>
              <a:gd name="connsiteY42" fmla="*/ 3704 h 291015"/>
              <a:gd name="connsiteX43" fmla="*/ 243924 w 301597"/>
              <a:gd name="connsiteY43" fmla="*/ 3175 h 291015"/>
              <a:gd name="connsiteX44" fmla="*/ 246040 w 301597"/>
              <a:gd name="connsiteY44" fmla="*/ 2117 h 291015"/>
              <a:gd name="connsiteX45" fmla="*/ 254506 w 301597"/>
              <a:gd name="connsiteY45" fmla="*/ 0 h 291015"/>
              <a:gd name="connsiteX46" fmla="*/ 294719 w 301597"/>
              <a:gd name="connsiteY46" fmla="*/ 62436 h 291015"/>
              <a:gd name="connsiteX47" fmla="*/ 289428 w 301597"/>
              <a:gd name="connsiteY47" fmla="*/ 69844 h 291015"/>
              <a:gd name="connsiteX48" fmla="*/ 282020 w 301597"/>
              <a:gd name="connsiteY48" fmla="*/ 64553 h 291015"/>
              <a:gd name="connsiteX49" fmla="*/ 254506 w 301597"/>
              <a:gd name="connsiteY49" fmla="*/ 12170 h 291015"/>
              <a:gd name="connsiteX50" fmla="*/ 249744 w 301597"/>
              <a:gd name="connsiteY50" fmla="*/ 13757 h 291015"/>
              <a:gd name="connsiteX51" fmla="*/ 249215 w 301597"/>
              <a:gd name="connsiteY51" fmla="*/ 14286 h 291015"/>
              <a:gd name="connsiteX52" fmla="*/ 222759 w 301597"/>
              <a:gd name="connsiteY52" fmla="*/ 115877 h 291015"/>
              <a:gd name="connsiteX53" fmla="*/ 255035 w 301597"/>
              <a:gd name="connsiteY53" fmla="*/ 219584 h 291015"/>
              <a:gd name="connsiteX54" fmla="*/ 282550 w 301597"/>
              <a:gd name="connsiteY54" fmla="*/ 167201 h 291015"/>
              <a:gd name="connsiteX55" fmla="*/ 289957 w 301597"/>
              <a:gd name="connsiteY55" fmla="*/ 161910 h 291015"/>
              <a:gd name="connsiteX56" fmla="*/ 294719 w 301597"/>
              <a:gd name="connsiteY56" fmla="*/ 170905 h 291015"/>
              <a:gd name="connsiteX57" fmla="*/ 66140 w 301597"/>
              <a:gd name="connsiteY57" fmla="*/ 79368 h 291015"/>
              <a:gd name="connsiteX58" fmla="*/ 49208 w 301597"/>
              <a:gd name="connsiteY58" fmla="*/ 79368 h 291015"/>
              <a:gd name="connsiteX59" fmla="*/ 13228 w 301597"/>
              <a:gd name="connsiteY59" fmla="*/ 115348 h 291015"/>
              <a:gd name="connsiteX60" fmla="*/ 13228 w 301597"/>
              <a:gd name="connsiteY60" fmla="*/ 118523 h 291015"/>
              <a:gd name="connsiteX61" fmla="*/ 49208 w 301597"/>
              <a:gd name="connsiteY61" fmla="*/ 154503 h 291015"/>
              <a:gd name="connsiteX62" fmla="*/ 66140 w 301597"/>
              <a:gd name="connsiteY62" fmla="*/ 154503 h 291015"/>
              <a:gd name="connsiteX63" fmla="*/ 66140 w 301597"/>
              <a:gd name="connsiteY63" fmla="*/ 79368 h 291015"/>
              <a:gd name="connsiteX64" fmla="*/ 224876 w 301597"/>
              <a:gd name="connsiteY64" fmla="*/ 206356 h 291015"/>
              <a:gd name="connsiteX65" fmla="*/ 209531 w 301597"/>
              <a:gd name="connsiteY65" fmla="*/ 116935 h 291015"/>
              <a:gd name="connsiteX66" fmla="*/ 223817 w 301597"/>
              <a:gd name="connsiteY66" fmla="*/ 30160 h 291015"/>
              <a:gd name="connsiteX67" fmla="*/ 154503 w 301597"/>
              <a:gd name="connsiteY67" fmla="*/ 60320 h 291015"/>
              <a:gd name="connsiteX68" fmla="*/ 79368 w 301597"/>
              <a:gd name="connsiteY68" fmla="*/ 78310 h 291015"/>
              <a:gd name="connsiteX69" fmla="*/ 79368 w 301597"/>
              <a:gd name="connsiteY69" fmla="*/ 155561 h 291015"/>
              <a:gd name="connsiteX70" fmla="*/ 154503 w 301597"/>
              <a:gd name="connsiteY70" fmla="*/ 176726 h 291015"/>
              <a:gd name="connsiteX71" fmla="*/ 224876 w 301597"/>
              <a:gd name="connsiteY71" fmla="*/ 206356 h 291015"/>
              <a:gd name="connsiteX72" fmla="*/ 254506 w 301597"/>
              <a:gd name="connsiteY72" fmla="*/ 153445 h 291015"/>
              <a:gd name="connsiteX73" fmla="*/ 248157 w 301597"/>
              <a:gd name="connsiteY73" fmla="*/ 159794 h 291015"/>
              <a:gd name="connsiteX74" fmla="*/ 254506 w 301597"/>
              <a:gd name="connsiteY74" fmla="*/ 166144 h 291015"/>
              <a:gd name="connsiteX75" fmla="*/ 304243 w 301597"/>
              <a:gd name="connsiteY75" fmla="*/ 116406 h 291015"/>
              <a:gd name="connsiteX76" fmla="*/ 254506 w 301597"/>
              <a:gd name="connsiteY76" fmla="*/ 66669 h 291015"/>
              <a:gd name="connsiteX77" fmla="*/ 248157 w 301597"/>
              <a:gd name="connsiteY77" fmla="*/ 73018 h 291015"/>
              <a:gd name="connsiteX78" fmla="*/ 254506 w 301597"/>
              <a:gd name="connsiteY78" fmla="*/ 79368 h 291015"/>
              <a:gd name="connsiteX79" fmla="*/ 291545 w 301597"/>
              <a:gd name="connsiteY79" fmla="*/ 116406 h 291015"/>
              <a:gd name="connsiteX80" fmla="*/ 254506 w 301597"/>
              <a:gd name="connsiteY80" fmla="*/ 153445 h 29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01597" h="291015">
                <a:moveTo>
                  <a:pt x="128576" y="265089"/>
                </a:moveTo>
                <a:cubicBezTo>
                  <a:pt x="129105" y="266147"/>
                  <a:pt x="129634" y="267205"/>
                  <a:pt x="129634" y="268263"/>
                </a:cubicBezTo>
                <a:lnTo>
                  <a:pt x="129634" y="288899"/>
                </a:lnTo>
                <a:cubicBezTo>
                  <a:pt x="129634" y="292603"/>
                  <a:pt x="126989" y="295248"/>
                  <a:pt x="123285" y="295248"/>
                </a:cubicBezTo>
                <a:lnTo>
                  <a:pt x="77780" y="295248"/>
                </a:lnTo>
                <a:cubicBezTo>
                  <a:pt x="75135" y="295248"/>
                  <a:pt x="72489" y="293661"/>
                  <a:pt x="71431" y="290486"/>
                </a:cubicBezTo>
                <a:lnTo>
                  <a:pt x="65082" y="269851"/>
                </a:lnTo>
                <a:cubicBezTo>
                  <a:pt x="65082" y="269322"/>
                  <a:pt x="64553" y="268792"/>
                  <a:pt x="64553" y="267734"/>
                </a:cubicBezTo>
                <a:lnTo>
                  <a:pt x="64553" y="208473"/>
                </a:lnTo>
                <a:lnTo>
                  <a:pt x="50266" y="189954"/>
                </a:lnTo>
                <a:cubicBezTo>
                  <a:pt x="48150" y="187308"/>
                  <a:pt x="48679" y="183075"/>
                  <a:pt x="51325" y="180959"/>
                </a:cubicBezTo>
                <a:cubicBezTo>
                  <a:pt x="53970" y="178842"/>
                  <a:pt x="58203" y="179371"/>
                  <a:pt x="60320" y="182017"/>
                </a:cubicBezTo>
                <a:lnTo>
                  <a:pt x="75664" y="202653"/>
                </a:lnTo>
                <a:cubicBezTo>
                  <a:pt x="76722" y="203711"/>
                  <a:pt x="76722" y="205298"/>
                  <a:pt x="76722" y="206356"/>
                </a:cubicBezTo>
                <a:lnTo>
                  <a:pt x="76722" y="266676"/>
                </a:lnTo>
                <a:lnTo>
                  <a:pt x="81484" y="281491"/>
                </a:lnTo>
                <a:lnTo>
                  <a:pt x="115877" y="281491"/>
                </a:lnTo>
                <a:lnTo>
                  <a:pt x="115877" y="269322"/>
                </a:lnTo>
                <a:lnTo>
                  <a:pt x="104766" y="250273"/>
                </a:lnTo>
                <a:cubicBezTo>
                  <a:pt x="104236" y="249215"/>
                  <a:pt x="103707" y="248157"/>
                  <a:pt x="103707" y="247099"/>
                </a:cubicBezTo>
                <a:lnTo>
                  <a:pt x="103707" y="206356"/>
                </a:lnTo>
                <a:cubicBezTo>
                  <a:pt x="103707" y="205298"/>
                  <a:pt x="104236" y="204240"/>
                  <a:pt x="104766" y="203182"/>
                </a:cubicBezTo>
                <a:lnTo>
                  <a:pt x="111644" y="191012"/>
                </a:lnTo>
                <a:cubicBezTo>
                  <a:pt x="113231" y="187837"/>
                  <a:pt x="117464" y="186779"/>
                  <a:pt x="120639" y="188896"/>
                </a:cubicBezTo>
                <a:cubicBezTo>
                  <a:pt x="123814" y="190483"/>
                  <a:pt x="124872" y="194716"/>
                  <a:pt x="122756" y="197891"/>
                </a:cubicBezTo>
                <a:lnTo>
                  <a:pt x="116406" y="208473"/>
                </a:lnTo>
                <a:lnTo>
                  <a:pt x="116406" y="246040"/>
                </a:lnTo>
                <a:lnTo>
                  <a:pt x="128576" y="265089"/>
                </a:lnTo>
                <a:close/>
                <a:moveTo>
                  <a:pt x="294719" y="170905"/>
                </a:moveTo>
                <a:cubicBezTo>
                  <a:pt x="287312" y="210589"/>
                  <a:pt x="272496" y="233341"/>
                  <a:pt x="254506" y="233341"/>
                </a:cubicBezTo>
                <a:cubicBezTo>
                  <a:pt x="251332" y="233341"/>
                  <a:pt x="248157" y="232283"/>
                  <a:pt x="244982" y="231225"/>
                </a:cubicBezTo>
                <a:cubicBezTo>
                  <a:pt x="244982" y="231225"/>
                  <a:pt x="244982" y="231225"/>
                  <a:pt x="244982" y="231225"/>
                </a:cubicBezTo>
                <a:cubicBezTo>
                  <a:pt x="244982" y="231225"/>
                  <a:pt x="244982" y="231225"/>
                  <a:pt x="244453" y="231225"/>
                </a:cubicBezTo>
                <a:cubicBezTo>
                  <a:pt x="244453" y="231225"/>
                  <a:pt x="243924" y="231225"/>
                  <a:pt x="243924" y="230696"/>
                </a:cubicBezTo>
                <a:cubicBezTo>
                  <a:pt x="213235" y="213764"/>
                  <a:pt x="184133" y="201065"/>
                  <a:pt x="150270" y="189425"/>
                </a:cubicBezTo>
                <a:cubicBezTo>
                  <a:pt x="124872" y="180429"/>
                  <a:pt x="98416" y="173551"/>
                  <a:pt x="71960" y="167731"/>
                </a:cubicBezTo>
                <a:lnTo>
                  <a:pt x="49208" y="167731"/>
                </a:lnTo>
                <a:cubicBezTo>
                  <a:pt x="22223" y="167731"/>
                  <a:pt x="0" y="145508"/>
                  <a:pt x="0" y="118523"/>
                </a:cubicBezTo>
                <a:lnTo>
                  <a:pt x="0" y="115348"/>
                </a:lnTo>
                <a:cubicBezTo>
                  <a:pt x="0" y="88363"/>
                  <a:pt x="22223" y="66140"/>
                  <a:pt x="49208" y="66140"/>
                </a:cubicBezTo>
                <a:lnTo>
                  <a:pt x="72489" y="66140"/>
                </a:lnTo>
                <a:cubicBezTo>
                  <a:pt x="98945" y="62436"/>
                  <a:pt x="125401" y="56616"/>
                  <a:pt x="150270" y="48150"/>
                </a:cubicBezTo>
                <a:cubicBezTo>
                  <a:pt x="192070" y="34393"/>
                  <a:pt x="221172" y="17990"/>
                  <a:pt x="243395" y="3704"/>
                </a:cubicBezTo>
                <a:cubicBezTo>
                  <a:pt x="243395" y="3704"/>
                  <a:pt x="243924" y="3175"/>
                  <a:pt x="243924" y="3175"/>
                </a:cubicBezTo>
                <a:cubicBezTo>
                  <a:pt x="244453" y="2646"/>
                  <a:pt x="245511" y="2646"/>
                  <a:pt x="246040" y="2117"/>
                </a:cubicBezTo>
                <a:cubicBezTo>
                  <a:pt x="248686" y="1058"/>
                  <a:pt x="251332" y="0"/>
                  <a:pt x="254506" y="0"/>
                </a:cubicBezTo>
                <a:cubicBezTo>
                  <a:pt x="272496" y="0"/>
                  <a:pt x="287312" y="22752"/>
                  <a:pt x="294719" y="62436"/>
                </a:cubicBezTo>
                <a:cubicBezTo>
                  <a:pt x="295248" y="66140"/>
                  <a:pt x="293132" y="69314"/>
                  <a:pt x="289428" y="69844"/>
                </a:cubicBezTo>
                <a:cubicBezTo>
                  <a:pt x="286253" y="70373"/>
                  <a:pt x="282550" y="68256"/>
                  <a:pt x="282020" y="64553"/>
                </a:cubicBezTo>
                <a:cubicBezTo>
                  <a:pt x="275142" y="28573"/>
                  <a:pt x="262972" y="12170"/>
                  <a:pt x="254506" y="12170"/>
                </a:cubicBezTo>
                <a:cubicBezTo>
                  <a:pt x="252919" y="12170"/>
                  <a:pt x="251332" y="12699"/>
                  <a:pt x="249744" y="13757"/>
                </a:cubicBezTo>
                <a:cubicBezTo>
                  <a:pt x="249744" y="13757"/>
                  <a:pt x="249215" y="13757"/>
                  <a:pt x="249215" y="14286"/>
                </a:cubicBezTo>
                <a:cubicBezTo>
                  <a:pt x="236516" y="22752"/>
                  <a:pt x="222759" y="60320"/>
                  <a:pt x="222759" y="115877"/>
                </a:cubicBezTo>
                <a:cubicBezTo>
                  <a:pt x="222759" y="179900"/>
                  <a:pt x="241278" y="219584"/>
                  <a:pt x="255035" y="219584"/>
                </a:cubicBezTo>
                <a:cubicBezTo>
                  <a:pt x="263501" y="219584"/>
                  <a:pt x="275671" y="203182"/>
                  <a:pt x="282550" y="167201"/>
                </a:cubicBezTo>
                <a:cubicBezTo>
                  <a:pt x="283079" y="163498"/>
                  <a:pt x="286782" y="161381"/>
                  <a:pt x="289957" y="161910"/>
                </a:cubicBezTo>
                <a:cubicBezTo>
                  <a:pt x="293132" y="164027"/>
                  <a:pt x="295248" y="167201"/>
                  <a:pt x="294719" y="170905"/>
                </a:cubicBezTo>
                <a:close/>
                <a:moveTo>
                  <a:pt x="66140" y="79368"/>
                </a:moveTo>
                <a:lnTo>
                  <a:pt x="49208" y="79368"/>
                </a:lnTo>
                <a:cubicBezTo>
                  <a:pt x="29102" y="79368"/>
                  <a:pt x="13228" y="95770"/>
                  <a:pt x="13228" y="115348"/>
                </a:cubicBezTo>
                <a:lnTo>
                  <a:pt x="13228" y="118523"/>
                </a:lnTo>
                <a:cubicBezTo>
                  <a:pt x="13228" y="138629"/>
                  <a:pt x="29631" y="154503"/>
                  <a:pt x="49208" y="154503"/>
                </a:cubicBezTo>
                <a:lnTo>
                  <a:pt x="66140" y="154503"/>
                </a:lnTo>
                <a:lnTo>
                  <a:pt x="66140" y="79368"/>
                </a:lnTo>
                <a:close/>
                <a:moveTo>
                  <a:pt x="224876" y="206356"/>
                </a:moveTo>
                <a:cubicBezTo>
                  <a:pt x="214822" y="183604"/>
                  <a:pt x="209531" y="149741"/>
                  <a:pt x="209531" y="116935"/>
                </a:cubicBezTo>
                <a:cubicBezTo>
                  <a:pt x="209531" y="85717"/>
                  <a:pt x="214293" y="52912"/>
                  <a:pt x="223817" y="30160"/>
                </a:cubicBezTo>
                <a:cubicBezTo>
                  <a:pt x="205298" y="40213"/>
                  <a:pt x="182546" y="51325"/>
                  <a:pt x="154503" y="60320"/>
                </a:cubicBezTo>
                <a:cubicBezTo>
                  <a:pt x="130163" y="68256"/>
                  <a:pt x="104766" y="74606"/>
                  <a:pt x="79368" y="78310"/>
                </a:cubicBezTo>
                <a:lnTo>
                  <a:pt x="79368" y="155561"/>
                </a:lnTo>
                <a:cubicBezTo>
                  <a:pt x="104766" y="160852"/>
                  <a:pt x="130163" y="168260"/>
                  <a:pt x="154503" y="176726"/>
                </a:cubicBezTo>
                <a:cubicBezTo>
                  <a:pt x="179371" y="185721"/>
                  <a:pt x="202123" y="195245"/>
                  <a:pt x="224876" y="206356"/>
                </a:cubicBezTo>
                <a:close/>
                <a:moveTo>
                  <a:pt x="254506" y="153445"/>
                </a:moveTo>
                <a:cubicBezTo>
                  <a:pt x="250802" y="153445"/>
                  <a:pt x="248157" y="156090"/>
                  <a:pt x="248157" y="159794"/>
                </a:cubicBezTo>
                <a:cubicBezTo>
                  <a:pt x="248157" y="163498"/>
                  <a:pt x="250802" y="166144"/>
                  <a:pt x="254506" y="166144"/>
                </a:cubicBezTo>
                <a:cubicBezTo>
                  <a:pt x="282020" y="166144"/>
                  <a:pt x="304243" y="143920"/>
                  <a:pt x="304243" y="116406"/>
                </a:cubicBezTo>
                <a:cubicBezTo>
                  <a:pt x="304243" y="88892"/>
                  <a:pt x="282020" y="66669"/>
                  <a:pt x="254506" y="66669"/>
                </a:cubicBezTo>
                <a:cubicBezTo>
                  <a:pt x="250802" y="66669"/>
                  <a:pt x="248157" y="69314"/>
                  <a:pt x="248157" y="73018"/>
                </a:cubicBezTo>
                <a:cubicBezTo>
                  <a:pt x="248157" y="76722"/>
                  <a:pt x="250802" y="79368"/>
                  <a:pt x="254506" y="79368"/>
                </a:cubicBezTo>
                <a:cubicBezTo>
                  <a:pt x="274613" y="79368"/>
                  <a:pt x="291545" y="95770"/>
                  <a:pt x="291545" y="116406"/>
                </a:cubicBezTo>
                <a:cubicBezTo>
                  <a:pt x="291015" y="137042"/>
                  <a:pt x="274613" y="153445"/>
                  <a:pt x="254506" y="153445"/>
                </a:cubicBezTo>
                <a:close/>
              </a:path>
            </a:pathLst>
          </a:custGeom>
          <a:solidFill>
            <a:schemeClr val="bg1">
              <a:lumMod val="50000"/>
            </a:schemeClr>
          </a:solidFill>
          <a:ln w="5286" cap="flat">
            <a:noFill/>
            <a:prstDash val="solid"/>
            <a:miter/>
          </a:ln>
        </p:spPr>
        <p:txBody>
          <a:bodyPr rtlCol="0" anchor="ctr"/>
          <a:lstStyle/>
          <a:p>
            <a:endParaRPr lang="es-MX"/>
          </a:p>
        </p:txBody>
      </p:sp>
      <p:grpSp>
        <p:nvGrpSpPr>
          <p:cNvPr id="45" name="Google Shape;1457;p18">
            <a:extLst>
              <a:ext uri="{FF2B5EF4-FFF2-40B4-BE49-F238E27FC236}">
                <a16:creationId xmlns:a16="http://schemas.microsoft.com/office/drawing/2014/main" id="{999D3E81-F987-BDA8-26B8-05A5F0B1FAD4}"/>
              </a:ext>
            </a:extLst>
          </p:cNvPr>
          <p:cNvGrpSpPr/>
          <p:nvPr/>
        </p:nvGrpSpPr>
        <p:grpSpPr>
          <a:xfrm>
            <a:off x="598164" y="1532569"/>
            <a:ext cx="561950" cy="557346"/>
            <a:chOff x="5275073" y="23671528"/>
            <a:chExt cx="314959" cy="312378"/>
          </a:xfrm>
          <a:solidFill>
            <a:schemeClr val="bg1">
              <a:lumMod val="50000"/>
            </a:schemeClr>
          </a:solidFill>
        </p:grpSpPr>
        <p:sp>
          <p:nvSpPr>
            <p:cNvPr id="46" name="Google Shape;1458;p18">
              <a:extLst>
                <a:ext uri="{FF2B5EF4-FFF2-40B4-BE49-F238E27FC236}">
                  <a16:creationId xmlns:a16="http://schemas.microsoft.com/office/drawing/2014/main" id="{82E1E319-74D3-86ED-40F8-9C273AD9D707}"/>
                </a:ext>
              </a:extLst>
            </p:cNvPr>
            <p:cNvSpPr/>
            <p:nvPr/>
          </p:nvSpPr>
          <p:spPr>
            <a:xfrm>
              <a:off x="5305233" y="23701888"/>
              <a:ext cx="253977" cy="253977"/>
            </a:xfrm>
            <a:custGeom>
              <a:avLst/>
              <a:gdLst/>
              <a:ahLst/>
              <a:cxnLst/>
              <a:rect l="l" t="t" r="r" b="b"/>
              <a:pathLst>
                <a:path w="253977" h="253977" extrusionOk="0">
                  <a:moveTo>
                    <a:pt x="200536" y="31218"/>
                  </a:moveTo>
                  <a:cubicBezTo>
                    <a:pt x="202653" y="28042"/>
                    <a:pt x="201594" y="24340"/>
                    <a:pt x="198949" y="22224"/>
                  </a:cubicBezTo>
                  <a:cubicBezTo>
                    <a:pt x="177784" y="7407"/>
                    <a:pt x="152916" y="0"/>
                    <a:pt x="126989" y="0"/>
                  </a:cubicBezTo>
                  <a:cubicBezTo>
                    <a:pt x="57145" y="0"/>
                    <a:pt x="0" y="57144"/>
                    <a:pt x="0" y="126989"/>
                  </a:cubicBezTo>
                  <a:cubicBezTo>
                    <a:pt x="0" y="196833"/>
                    <a:pt x="57145" y="253977"/>
                    <a:pt x="126989" y="253977"/>
                  </a:cubicBezTo>
                  <a:cubicBezTo>
                    <a:pt x="196833" y="253977"/>
                    <a:pt x="253977" y="196833"/>
                    <a:pt x="253977" y="126989"/>
                  </a:cubicBezTo>
                  <a:cubicBezTo>
                    <a:pt x="253977" y="101062"/>
                    <a:pt x="246040" y="76193"/>
                    <a:pt x="231754" y="55028"/>
                  </a:cubicBezTo>
                  <a:cubicBezTo>
                    <a:pt x="229638" y="51853"/>
                    <a:pt x="225934" y="51326"/>
                    <a:pt x="222759" y="53442"/>
                  </a:cubicBezTo>
                  <a:cubicBezTo>
                    <a:pt x="219584" y="55557"/>
                    <a:pt x="219055" y="59262"/>
                    <a:pt x="221172" y="62435"/>
                  </a:cubicBezTo>
                  <a:cubicBezTo>
                    <a:pt x="234400" y="81484"/>
                    <a:pt x="241278" y="103708"/>
                    <a:pt x="241278" y="126989"/>
                  </a:cubicBezTo>
                  <a:cubicBezTo>
                    <a:pt x="241278" y="189953"/>
                    <a:pt x="189954" y="241279"/>
                    <a:pt x="126989" y="241279"/>
                  </a:cubicBezTo>
                  <a:cubicBezTo>
                    <a:pt x="64024" y="241279"/>
                    <a:pt x="12699" y="189953"/>
                    <a:pt x="12699" y="126989"/>
                  </a:cubicBezTo>
                  <a:cubicBezTo>
                    <a:pt x="12699" y="64024"/>
                    <a:pt x="64024" y="12698"/>
                    <a:pt x="126989" y="12698"/>
                  </a:cubicBezTo>
                  <a:cubicBezTo>
                    <a:pt x="150270" y="12698"/>
                    <a:pt x="172493" y="19578"/>
                    <a:pt x="191541" y="32806"/>
                  </a:cubicBezTo>
                  <a:cubicBezTo>
                    <a:pt x="194716" y="34922"/>
                    <a:pt x="198420" y="33863"/>
                    <a:pt x="200536" y="31218"/>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 name="Google Shape;1459;p18">
              <a:extLst>
                <a:ext uri="{FF2B5EF4-FFF2-40B4-BE49-F238E27FC236}">
                  <a16:creationId xmlns:a16="http://schemas.microsoft.com/office/drawing/2014/main" id="{578DCE90-6DAA-E5DE-D6E4-A28A4763DB08}"/>
                </a:ext>
              </a:extLst>
            </p:cNvPr>
            <p:cNvSpPr/>
            <p:nvPr/>
          </p:nvSpPr>
          <p:spPr>
            <a:xfrm>
              <a:off x="5275073" y="23671727"/>
              <a:ext cx="312180" cy="312180"/>
            </a:xfrm>
            <a:custGeom>
              <a:avLst/>
              <a:gdLst/>
              <a:ahLst/>
              <a:cxnLst/>
              <a:rect l="l" t="t" r="r" b="b"/>
              <a:pathLst>
                <a:path w="312180" h="312180" extrusionOk="0">
                  <a:moveTo>
                    <a:pt x="286253" y="67199"/>
                  </a:moveTo>
                  <a:cubicBezTo>
                    <a:pt x="284137" y="64024"/>
                    <a:pt x="280433" y="63494"/>
                    <a:pt x="277259" y="65613"/>
                  </a:cubicBezTo>
                  <a:cubicBezTo>
                    <a:pt x="274083" y="67729"/>
                    <a:pt x="273554" y="71431"/>
                    <a:pt x="275671" y="74606"/>
                  </a:cubicBezTo>
                  <a:cubicBezTo>
                    <a:pt x="292602" y="98946"/>
                    <a:pt x="301598" y="127518"/>
                    <a:pt x="301598" y="157149"/>
                  </a:cubicBezTo>
                  <a:cubicBezTo>
                    <a:pt x="301598" y="236517"/>
                    <a:pt x="237045" y="301598"/>
                    <a:pt x="157148" y="301598"/>
                  </a:cubicBezTo>
                  <a:cubicBezTo>
                    <a:pt x="77780" y="301598"/>
                    <a:pt x="12699" y="237047"/>
                    <a:pt x="12699" y="157149"/>
                  </a:cubicBezTo>
                  <a:cubicBezTo>
                    <a:pt x="12699" y="77782"/>
                    <a:pt x="77251" y="12701"/>
                    <a:pt x="157148" y="12701"/>
                  </a:cubicBezTo>
                  <a:cubicBezTo>
                    <a:pt x="186779" y="12701"/>
                    <a:pt x="215351" y="21694"/>
                    <a:pt x="239691" y="38627"/>
                  </a:cubicBezTo>
                  <a:cubicBezTo>
                    <a:pt x="242866" y="40743"/>
                    <a:pt x="246569" y="39684"/>
                    <a:pt x="248686" y="37038"/>
                  </a:cubicBezTo>
                  <a:cubicBezTo>
                    <a:pt x="250803" y="33866"/>
                    <a:pt x="250273" y="30161"/>
                    <a:pt x="247098" y="28045"/>
                  </a:cubicBezTo>
                  <a:cubicBezTo>
                    <a:pt x="220642" y="9526"/>
                    <a:pt x="189424" y="0"/>
                    <a:pt x="157148" y="0"/>
                  </a:cubicBezTo>
                  <a:cubicBezTo>
                    <a:pt x="70373" y="0"/>
                    <a:pt x="0" y="70374"/>
                    <a:pt x="0" y="157149"/>
                  </a:cubicBezTo>
                  <a:cubicBezTo>
                    <a:pt x="0" y="243924"/>
                    <a:pt x="70373" y="314299"/>
                    <a:pt x="157148" y="314299"/>
                  </a:cubicBezTo>
                  <a:cubicBezTo>
                    <a:pt x="243924" y="314299"/>
                    <a:pt x="314297" y="243924"/>
                    <a:pt x="314297" y="157149"/>
                  </a:cubicBezTo>
                  <a:cubicBezTo>
                    <a:pt x="314297" y="124873"/>
                    <a:pt x="304772" y="93655"/>
                    <a:pt x="286253" y="67199"/>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 name="Google Shape;1460;p18">
              <a:extLst>
                <a:ext uri="{FF2B5EF4-FFF2-40B4-BE49-F238E27FC236}">
                  <a16:creationId xmlns:a16="http://schemas.microsoft.com/office/drawing/2014/main" id="{1FDD0B82-F7FA-D9A4-BA09-220A975FEF5A}"/>
                </a:ext>
              </a:extLst>
            </p:cNvPr>
            <p:cNvSpPr/>
            <p:nvPr/>
          </p:nvSpPr>
          <p:spPr>
            <a:xfrm>
              <a:off x="5380897" y="23777530"/>
              <a:ext cx="100533" cy="100533"/>
            </a:xfrm>
            <a:custGeom>
              <a:avLst/>
              <a:gdLst/>
              <a:ahLst/>
              <a:cxnLst/>
              <a:rect l="l" t="t" r="r" b="b"/>
              <a:pathLst>
                <a:path w="100532" h="100532" extrusionOk="0">
                  <a:moveTo>
                    <a:pt x="51324" y="12720"/>
                  </a:moveTo>
                  <a:cubicBezTo>
                    <a:pt x="55557" y="12720"/>
                    <a:pt x="59790" y="13247"/>
                    <a:pt x="64023" y="15366"/>
                  </a:cubicBezTo>
                  <a:cubicBezTo>
                    <a:pt x="67198" y="16423"/>
                    <a:pt x="70902" y="14836"/>
                    <a:pt x="72489" y="11661"/>
                  </a:cubicBezTo>
                  <a:cubicBezTo>
                    <a:pt x="73548" y="8486"/>
                    <a:pt x="71960" y="4783"/>
                    <a:pt x="68785" y="3195"/>
                  </a:cubicBezTo>
                  <a:cubicBezTo>
                    <a:pt x="32805" y="-9504"/>
                    <a:pt x="0" y="17482"/>
                    <a:pt x="0" y="51875"/>
                  </a:cubicBezTo>
                  <a:cubicBezTo>
                    <a:pt x="0" y="80446"/>
                    <a:pt x="23281" y="103727"/>
                    <a:pt x="51853" y="103727"/>
                  </a:cubicBezTo>
                  <a:cubicBezTo>
                    <a:pt x="80426" y="103727"/>
                    <a:pt x="103707" y="80446"/>
                    <a:pt x="103707" y="51875"/>
                  </a:cubicBezTo>
                  <a:cubicBezTo>
                    <a:pt x="103707" y="46054"/>
                    <a:pt x="102649" y="40763"/>
                    <a:pt x="100533" y="34412"/>
                  </a:cubicBezTo>
                  <a:cubicBezTo>
                    <a:pt x="99474" y="31239"/>
                    <a:pt x="95770" y="29121"/>
                    <a:pt x="92067" y="30710"/>
                  </a:cubicBezTo>
                  <a:cubicBezTo>
                    <a:pt x="88892" y="31766"/>
                    <a:pt x="86776" y="35471"/>
                    <a:pt x="88363" y="39176"/>
                  </a:cubicBezTo>
                  <a:cubicBezTo>
                    <a:pt x="89950" y="43938"/>
                    <a:pt x="91008" y="48170"/>
                    <a:pt x="91008" y="51875"/>
                  </a:cubicBezTo>
                  <a:cubicBezTo>
                    <a:pt x="91008" y="73039"/>
                    <a:pt x="73548" y="90499"/>
                    <a:pt x="52383" y="90499"/>
                  </a:cubicBezTo>
                  <a:cubicBezTo>
                    <a:pt x="31218" y="90499"/>
                    <a:pt x="13757" y="73039"/>
                    <a:pt x="13757" y="51875"/>
                  </a:cubicBezTo>
                  <a:cubicBezTo>
                    <a:pt x="13757" y="30710"/>
                    <a:pt x="30160" y="12720"/>
                    <a:pt x="51324" y="12720"/>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 name="Google Shape;1461;p18">
              <a:extLst>
                <a:ext uri="{FF2B5EF4-FFF2-40B4-BE49-F238E27FC236}">
                  <a16:creationId xmlns:a16="http://schemas.microsoft.com/office/drawing/2014/main" id="{8DFE701B-7981-D889-5439-D8F56D60EEF6}"/>
                </a:ext>
              </a:extLst>
            </p:cNvPr>
            <p:cNvSpPr/>
            <p:nvPr/>
          </p:nvSpPr>
          <p:spPr>
            <a:xfrm>
              <a:off x="5426005" y="23671528"/>
              <a:ext cx="164027" cy="164027"/>
            </a:xfrm>
            <a:custGeom>
              <a:avLst/>
              <a:gdLst/>
              <a:ahLst/>
              <a:cxnLst/>
              <a:rect l="l" t="t" r="r" b="b"/>
              <a:pathLst>
                <a:path w="164026" h="164026" extrusionOk="0">
                  <a:moveTo>
                    <a:pt x="1984" y="162108"/>
                  </a:moveTo>
                  <a:cubicBezTo>
                    <a:pt x="3042" y="163168"/>
                    <a:pt x="5159" y="164224"/>
                    <a:pt x="6746" y="164224"/>
                  </a:cubicBezTo>
                  <a:cubicBezTo>
                    <a:pt x="8333" y="164224"/>
                    <a:pt x="9921" y="163697"/>
                    <a:pt x="11508" y="162108"/>
                  </a:cubicBezTo>
                  <a:lnTo>
                    <a:pt x="86114" y="87502"/>
                  </a:lnTo>
                  <a:lnTo>
                    <a:pt x="115215" y="58401"/>
                  </a:lnTo>
                  <a:lnTo>
                    <a:pt x="142730" y="58401"/>
                  </a:lnTo>
                  <a:cubicBezTo>
                    <a:pt x="143788" y="58401"/>
                    <a:pt x="144317" y="58401"/>
                    <a:pt x="145375" y="57874"/>
                  </a:cubicBezTo>
                  <a:cubicBezTo>
                    <a:pt x="145904" y="57344"/>
                    <a:pt x="146962" y="57344"/>
                    <a:pt x="147492" y="56285"/>
                  </a:cubicBezTo>
                  <a:lnTo>
                    <a:pt x="147492" y="56285"/>
                  </a:lnTo>
                  <a:lnTo>
                    <a:pt x="162307" y="41470"/>
                  </a:lnTo>
                  <a:cubicBezTo>
                    <a:pt x="163894" y="39881"/>
                    <a:pt x="164423" y="37236"/>
                    <a:pt x="163894" y="35120"/>
                  </a:cubicBezTo>
                  <a:cubicBezTo>
                    <a:pt x="163365" y="33004"/>
                    <a:pt x="161778" y="30888"/>
                    <a:pt x="159661" y="30358"/>
                  </a:cubicBezTo>
                  <a:lnTo>
                    <a:pt x="139026" y="24538"/>
                  </a:lnTo>
                  <a:lnTo>
                    <a:pt x="133734" y="4962"/>
                  </a:lnTo>
                  <a:cubicBezTo>
                    <a:pt x="133205" y="2843"/>
                    <a:pt x="131618" y="727"/>
                    <a:pt x="128973" y="198"/>
                  </a:cubicBezTo>
                  <a:cubicBezTo>
                    <a:pt x="126856" y="-330"/>
                    <a:pt x="124211" y="198"/>
                    <a:pt x="122623" y="1786"/>
                  </a:cubicBezTo>
                  <a:lnTo>
                    <a:pt x="107808" y="16601"/>
                  </a:lnTo>
                  <a:lnTo>
                    <a:pt x="107808" y="16601"/>
                  </a:lnTo>
                  <a:cubicBezTo>
                    <a:pt x="107278" y="17130"/>
                    <a:pt x="106749" y="18190"/>
                    <a:pt x="106220" y="18717"/>
                  </a:cubicBezTo>
                  <a:cubicBezTo>
                    <a:pt x="105691" y="19246"/>
                    <a:pt x="105691" y="20306"/>
                    <a:pt x="105691" y="21362"/>
                  </a:cubicBezTo>
                  <a:cubicBezTo>
                    <a:pt x="105691" y="21362"/>
                    <a:pt x="105691" y="21362"/>
                    <a:pt x="105691" y="21362"/>
                  </a:cubicBezTo>
                  <a:lnTo>
                    <a:pt x="105691" y="48878"/>
                  </a:lnTo>
                  <a:lnTo>
                    <a:pt x="1984" y="152585"/>
                  </a:lnTo>
                  <a:cubicBezTo>
                    <a:pt x="-661" y="155231"/>
                    <a:pt x="-661" y="159463"/>
                    <a:pt x="1984" y="162108"/>
                  </a:cubicBezTo>
                  <a:close/>
                  <a:moveTo>
                    <a:pt x="123682" y="19246"/>
                  </a:moveTo>
                  <a:lnTo>
                    <a:pt x="126856" y="31945"/>
                  </a:lnTo>
                  <a:cubicBezTo>
                    <a:pt x="127385" y="34063"/>
                    <a:pt x="128973" y="35650"/>
                    <a:pt x="131089" y="36709"/>
                  </a:cubicBezTo>
                  <a:lnTo>
                    <a:pt x="144317" y="40411"/>
                  </a:lnTo>
                  <a:lnTo>
                    <a:pt x="139026" y="45702"/>
                  </a:lnTo>
                  <a:lnTo>
                    <a:pt x="117861" y="45702"/>
                  </a:lnTo>
                  <a:lnTo>
                    <a:pt x="117861" y="24538"/>
                  </a:lnTo>
                  <a:lnTo>
                    <a:pt x="123682" y="19246"/>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 name="Google Shape;1462;p18">
              <a:extLst>
                <a:ext uri="{FF2B5EF4-FFF2-40B4-BE49-F238E27FC236}">
                  <a16:creationId xmlns:a16="http://schemas.microsoft.com/office/drawing/2014/main" id="{BFBD01C1-F8AF-2611-4951-6249DF689E4A}"/>
                </a:ext>
              </a:extLst>
            </p:cNvPr>
            <p:cNvSpPr/>
            <p:nvPr/>
          </p:nvSpPr>
          <p:spPr>
            <a:xfrm>
              <a:off x="5334335" y="23730458"/>
              <a:ext cx="195774" cy="195774"/>
            </a:xfrm>
            <a:custGeom>
              <a:avLst/>
              <a:gdLst/>
              <a:ahLst/>
              <a:cxnLst/>
              <a:rect l="l" t="t" r="r" b="b"/>
              <a:pathLst>
                <a:path w="195774" h="195774" extrusionOk="0">
                  <a:moveTo>
                    <a:pt x="141275" y="38627"/>
                  </a:moveTo>
                  <a:cubicBezTo>
                    <a:pt x="143391" y="35452"/>
                    <a:pt x="142333" y="31747"/>
                    <a:pt x="139688" y="29631"/>
                  </a:cubicBezTo>
                  <a:cubicBezTo>
                    <a:pt x="131751" y="24340"/>
                    <a:pt x="125931" y="22224"/>
                    <a:pt x="118523" y="20635"/>
                  </a:cubicBezTo>
                  <a:lnTo>
                    <a:pt x="118523" y="6350"/>
                  </a:lnTo>
                  <a:cubicBezTo>
                    <a:pt x="118523" y="2646"/>
                    <a:pt x="115877" y="0"/>
                    <a:pt x="112174" y="0"/>
                  </a:cubicBezTo>
                  <a:lnTo>
                    <a:pt x="84659" y="0"/>
                  </a:lnTo>
                  <a:cubicBezTo>
                    <a:pt x="80955" y="0"/>
                    <a:pt x="78310" y="2646"/>
                    <a:pt x="78310" y="6350"/>
                  </a:cubicBezTo>
                  <a:lnTo>
                    <a:pt x="78310" y="21165"/>
                  </a:lnTo>
                  <a:cubicBezTo>
                    <a:pt x="70902" y="22754"/>
                    <a:pt x="64553" y="25926"/>
                    <a:pt x="58203" y="29631"/>
                  </a:cubicBezTo>
                  <a:lnTo>
                    <a:pt x="47621" y="19049"/>
                  </a:lnTo>
                  <a:cubicBezTo>
                    <a:pt x="44975" y="16403"/>
                    <a:pt x="40742" y="16403"/>
                    <a:pt x="38626" y="19049"/>
                  </a:cubicBezTo>
                  <a:lnTo>
                    <a:pt x="19048" y="38627"/>
                  </a:lnTo>
                  <a:cubicBezTo>
                    <a:pt x="17990" y="39684"/>
                    <a:pt x="16932" y="41273"/>
                    <a:pt x="16932" y="43389"/>
                  </a:cubicBezTo>
                  <a:cubicBezTo>
                    <a:pt x="16932" y="45505"/>
                    <a:pt x="17461" y="46564"/>
                    <a:pt x="19048" y="48150"/>
                  </a:cubicBezTo>
                  <a:lnTo>
                    <a:pt x="29631" y="58733"/>
                  </a:lnTo>
                  <a:cubicBezTo>
                    <a:pt x="25927" y="65083"/>
                    <a:pt x="23281" y="71961"/>
                    <a:pt x="21165" y="78838"/>
                  </a:cubicBezTo>
                  <a:lnTo>
                    <a:pt x="6349" y="78838"/>
                  </a:lnTo>
                  <a:cubicBezTo>
                    <a:pt x="2646" y="78838"/>
                    <a:pt x="0" y="81484"/>
                    <a:pt x="0" y="85189"/>
                  </a:cubicBezTo>
                  <a:lnTo>
                    <a:pt x="0" y="112704"/>
                  </a:lnTo>
                  <a:cubicBezTo>
                    <a:pt x="0" y="116406"/>
                    <a:pt x="2646" y="119052"/>
                    <a:pt x="6349" y="119052"/>
                  </a:cubicBezTo>
                  <a:lnTo>
                    <a:pt x="21165" y="119052"/>
                  </a:lnTo>
                  <a:cubicBezTo>
                    <a:pt x="22752" y="125932"/>
                    <a:pt x="25927" y="132809"/>
                    <a:pt x="29631" y="139160"/>
                  </a:cubicBezTo>
                  <a:lnTo>
                    <a:pt x="19048" y="149742"/>
                  </a:lnTo>
                  <a:cubicBezTo>
                    <a:pt x="17990" y="150799"/>
                    <a:pt x="16932" y="152388"/>
                    <a:pt x="16932" y="154504"/>
                  </a:cubicBezTo>
                  <a:cubicBezTo>
                    <a:pt x="16932" y="156620"/>
                    <a:pt x="17461" y="157679"/>
                    <a:pt x="19048" y="159265"/>
                  </a:cubicBezTo>
                  <a:lnTo>
                    <a:pt x="38626" y="178844"/>
                  </a:lnTo>
                  <a:cubicBezTo>
                    <a:pt x="41272" y="181489"/>
                    <a:pt x="45504" y="181489"/>
                    <a:pt x="47621" y="178844"/>
                  </a:cubicBezTo>
                  <a:lnTo>
                    <a:pt x="58203" y="168261"/>
                  </a:lnTo>
                  <a:cubicBezTo>
                    <a:pt x="64553" y="171964"/>
                    <a:pt x="71431" y="174609"/>
                    <a:pt x="78310" y="176725"/>
                  </a:cubicBezTo>
                  <a:lnTo>
                    <a:pt x="78310" y="191542"/>
                  </a:lnTo>
                  <a:cubicBezTo>
                    <a:pt x="78310" y="195244"/>
                    <a:pt x="80955" y="197890"/>
                    <a:pt x="84659" y="197890"/>
                  </a:cubicBezTo>
                  <a:lnTo>
                    <a:pt x="112174" y="197890"/>
                  </a:lnTo>
                  <a:cubicBezTo>
                    <a:pt x="115877" y="197890"/>
                    <a:pt x="118523" y="195244"/>
                    <a:pt x="118523" y="191542"/>
                  </a:cubicBezTo>
                  <a:lnTo>
                    <a:pt x="118523" y="176725"/>
                  </a:lnTo>
                  <a:cubicBezTo>
                    <a:pt x="125931" y="175139"/>
                    <a:pt x="132280" y="171964"/>
                    <a:pt x="138630" y="168261"/>
                  </a:cubicBezTo>
                  <a:lnTo>
                    <a:pt x="149212" y="178844"/>
                  </a:lnTo>
                  <a:cubicBezTo>
                    <a:pt x="151858" y="181489"/>
                    <a:pt x="156090" y="181489"/>
                    <a:pt x="158207" y="178844"/>
                  </a:cubicBezTo>
                  <a:lnTo>
                    <a:pt x="177784" y="159265"/>
                  </a:lnTo>
                  <a:cubicBezTo>
                    <a:pt x="180429" y="156620"/>
                    <a:pt x="180429" y="152388"/>
                    <a:pt x="177784" y="150269"/>
                  </a:cubicBezTo>
                  <a:lnTo>
                    <a:pt x="167201" y="139687"/>
                  </a:lnTo>
                  <a:cubicBezTo>
                    <a:pt x="170906" y="133339"/>
                    <a:pt x="173551" y="126459"/>
                    <a:pt x="175668" y="119581"/>
                  </a:cubicBezTo>
                  <a:lnTo>
                    <a:pt x="190483" y="119581"/>
                  </a:lnTo>
                  <a:cubicBezTo>
                    <a:pt x="194187" y="119581"/>
                    <a:pt x="196833" y="116936"/>
                    <a:pt x="196833" y="113231"/>
                  </a:cubicBezTo>
                  <a:lnTo>
                    <a:pt x="196833" y="85718"/>
                  </a:lnTo>
                  <a:cubicBezTo>
                    <a:pt x="196833" y="82013"/>
                    <a:pt x="194187" y="79368"/>
                    <a:pt x="190483" y="79368"/>
                  </a:cubicBezTo>
                  <a:lnTo>
                    <a:pt x="176197" y="79368"/>
                  </a:lnTo>
                  <a:cubicBezTo>
                    <a:pt x="174609" y="71431"/>
                    <a:pt x="172493" y="65610"/>
                    <a:pt x="167201" y="58203"/>
                  </a:cubicBezTo>
                  <a:cubicBezTo>
                    <a:pt x="165086" y="55028"/>
                    <a:pt x="161381" y="54501"/>
                    <a:pt x="158207" y="56617"/>
                  </a:cubicBezTo>
                  <a:cubicBezTo>
                    <a:pt x="155032" y="58733"/>
                    <a:pt x="154503" y="62438"/>
                    <a:pt x="156619" y="65610"/>
                  </a:cubicBezTo>
                  <a:cubicBezTo>
                    <a:pt x="161381" y="73020"/>
                    <a:pt x="162969" y="77782"/>
                    <a:pt x="164556" y="86775"/>
                  </a:cubicBezTo>
                  <a:cubicBezTo>
                    <a:pt x="165086" y="89950"/>
                    <a:pt x="167731" y="92066"/>
                    <a:pt x="170906" y="92066"/>
                  </a:cubicBezTo>
                  <a:lnTo>
                    <a:pt x="184134" y="92066"/>
                  </a:lnTo>
                  <a:lnTo>
                    <a:pt x="184134" y="106883"/>
                  </a:lnTo>
                  <a:lnTo>
                    <a:pt x="170906" y="106883"/>
                  </a:lnTo>
                  <a:cubicBezTo>
                    <a:pt x="167731" y="106883"/>
                    <a:pt x="165086" y="108999"/>
                    <a:pt x="164556" y="112174"/>
                  </a:cubicBezTo>
                  <a:cubicBezTo>
                    <a:pt x="162969" y="121168"/>
                    <a:pt x="159265" y="129634"/>
                    <a:pt x="153974" y="137571"/>
                  </a:cubicBezTo>
                  <a:cubicBezTo>
                    <a:pt x="152387" y="140217"/>
                    <a:pt x="152387" y="143392"/>
                    <a:pt x="154503" y="146037"/>
                  </a:cubicBezTo>
                  <a:lnTo>
                    <a:pt x="164027" y="155560"/>
                  </a:lnTo>
                  <a:lnTo>
                    <a:pt x="153445" y="166143"/>
                  </a:lnTo>
                  <a:lnTo>
                    <a:pt x="143921" y="156620"/>
                  </a:lnTo>
                  <a:cubicBezTo>
                    <a:pt x="141804" y="154504"/>
                    <a:pt x="138100" y="153974"/>
                    <a:pt x="135454" y="156090"/>
                  </a:cubicBezTo>
                  <a:cubicBezTo>
                    <a:pt x="128047" y="161381"/>
                    <a:pt x="119581" y="164557"/>
                    <a:pt x="110057" y="166672"/>
                  </a:cubicBezTo>
                  <a:cubicBezTo>
                    <a:pt x="106882" y="167202"/>
                    <a:pt x="104766" y="169848"/>
                    <a:pt x="104766" y="173023"/>
                  </a:cubicBezTo>
                  <a:lnTo>
                    <a:pt x="104766" y="186251"/>
                  </a:lnTo>
                  <a:lnTo>
                    <a:pt x="89950" y="186251"/>
                  </a:lnTo>
                  <a:lnTo>
                    <a:pt x="89950" y="173023"/>
                  </a:lnTo>
                  <a:cubicBezTo>
                    <a:pt x="89950" y="169848"/>
                    <a:pt x="87834" y="167202"/>
                    <a:pt x="84659" y="166672"/>
                  </a:cubicBezTo>
                  <a:cubicBezTo>
                    <a:pt x="75664" y="165086"/>
                    <a:pt x="67198" y="161381"/>
                    <a:pt x="59261" y="156090"/>
                  </a:cubicBezTo>
                  <a:cubicBezTo>
                    <a:pt x="56616" y="154504"/>
                    <a:pt x="53441" y="154504"/>
                    <a:pt x="50796" y="156620"/>
                  </a:cubicBezTo>
                  <a:lnTo>
                    <a:pt x="41272" y="166143"/>
                  </a:lnTo>
                  <a:lnTo>
                    <a:pt x="30689" y="155560"/>
                  </a:lnTo>
                  <a:lnTo>
                    <a:pt x="40213" y="146037"/>
                  </a:lnTo>
                  <a:cubicBezTo>
                    <a:pt x="42330" y="143921"/>
                    <a:pt x="42859" y="140217"/>
                    <a:pt x="40742" y="137571"/>
                  </a:cubicBezTo>
                  <a:cubicBezTo>
                    <a:pt x="35451" y="130164"/>
                    <a:pt x="32276" y="121697"/>
                    <a:pt x="30160" y="112174"/>
                  </a:cubicBezTo>
                  <a:cubicBezTo>
                    <a:pt x="29631" y="108999"/>
                    <a:pt x="26985" y="106883"/>
                    <a:pt x="23810" y="106883"/>
                  </a:cubicBezTo>
                  <a:lnTo>
                    <a:pt x="10582" y="106883"/>
                  </a:lnTo>
                  <a:lnTo>
                    <a:pt x="10582" y="92066"/>
                  </a:lnTo>
                  <a:lnTo>
                    <a:pt x="23810" y="92066"/>
                  </a:lnTo>
                  <a:cubicBezTo>
                    <a:pt x="26985" y="92066"/>
                    <a:pt x="29631" y="89950"/>
                    <a:pt x="30160" y="86775"/>
                  </a:cubicBezTo>
                  <a:cubicBezTo>
                    <a:pt x="31747" y="77782"/>
                    <a:pt x="35451" y="69315"/>
                    <a:pt x="40742" y="61378"/>
                  </a:cubicBezTo>
                  <a:cubicBezTo>
                    <a:pt x="42330" y="58733"/>
                    <a:pt x="42330" y="55557"/>
                    <a:pt x="40213" y="52912"/>
                  </a:cubicBezTo>
                  <a:lnTo>
                    <a:pt x="30689" y="43389"/>
                  </a:lnTo>
                  <a:lnTo>
                    <a:pt x="41272" y="32806"/>
                  </a:lnTo>
                  <a:lnTo>
                    <a:pt x="50796" y="42330"/>
                  </a:lnTo>
                  <a:cubicBezTo>
                    <a:pt x="52912" y="44445"/>
                    <a:pt x="56616" y="44975"/>
                    <a:pt x="59261" y="42859"/>
                  </a:cubicBezTo>
                  <a:cubicBezTo>
                    <a:pt x="66669" y="37568"/>
                    <a:pt x="75135" y="34393"/>
                    <a:pt x="84659" y="32277"/>
                  </a:cubicBezTo>
                  <a:cubicBezTo>
                    <a:pt x="87834" y="31747"/>
                    <a:pt x="89950" y="29102"/>
                    <a:pt x="89950" y="25926"/>
                  </a:cubicBezTo>
                  <a:lnTo>
                    <a:pt x="89950" y="12698"/>
                  </a:lnTo>
                  <a:lnTo>
                    <a:pt x="104766" y="12698"/>
                  </a:lnTo>
                  <a:lnTo>
                    <a:pt x="104766" y="25926"/>
                  </a:lnTo>
                  <a:cubicBezTo>
                    <a:pt x="104766" y="29102"/>
                    <a:pt x="106882" y="31747"/>
                    <a:pt x="110057" y="32277"/>
                  </a:cubicBezTo>
                  <a:cubicBezTo>
                    <a:pt x="119581" y="33863"/>
                    <a:pt x="124343" y="35452"/>
                    <a:pt x="131222" y="40214"/>
                  </a:cubicBezTo>
                  <a:cubicBezTo>
                    <a:pt x="134925" y="42330"/>
                    <a:pt x="139159" y="41800"/>
                    <a:pt x="141275" y="38627"/>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1" name="Google Shape;1553;p24">
            <a:extLst>
              <a:ext uri="{FF2B5EF4-FFF2-40B4-BE49-F238E27FC236}">
                <a16:creationId xmlns:a16="http://schemas.microsoft.com/office/drawing/2014/main" id="{7937811B-07E3-A1C6-87E3-12D3A8D9333F}"/>
              </a:ext>
            </a:extLst>
          </p:cNvPr>
          <p:cNvSpPr/>
          <p:nvPr/>
        </p:nvSpPr>
        <p:spPr>
          <a:xfrm>
            <a:off x="613844" y="3481589"/>
            <a:ext cx="421799" cy="595483"/>
          </a:xfrm>
          <a:custGeom>
            <a:avLst/>
            <a:gdLst/>
            <a:ahLst/>
            <a:cxnLst/>
            <a:rect l="l" t="t" r="r" b="b"/>
            <a:pathLst>
              <a:path w="300" h="425" extrusionOk="0">
                <a:moveTo>
                  <a:pt x="275" y="127"/>
                </a:moveTo>
                <a:lnTo>
                  <a:pt x="275" y="127"/>
                </a:lnTo>
                <a:cubicBezTo>
                  <a:pt x="275" y="122"/>
                  <a:pt x="270" y="120"/>
                  <a:pt x="267" y="120"/>
                </a:cubicBezTo>
                <a:cubicBezTo>
                  <a:pt x="241" y="120"/>
                  <a:pt x="241" y="120"/>
                  <a:pt x="241" y="120"/>
                </a:cubicBezTo>
                <a:cubicBezTo>
                  <a:pt x="241" y="117"/>
                  <a:pt x="241" y="117"/>
                  <a:pt x="241" y="114"/>
                </a:cubicBezTo>
                <a:cubicBezTo>
                  <a:pt x="241" y="93"/>
                  <a:pt x="241" y="93"/>
                  <a:pt x="241" y="93"/>
                </a:cubicBezTo>
                <a:cubicBezTo>
                  <a:pt x="241" y="43"/>
                  <a:pt x="201" y="0"/>
                  <a:pt x="151" y="0"/>
                </a:cubicBezTo>
                <a:cubicBezTo>
                  <a:pt x="98" y="0"/>
                  <a:pt x="58" y="43"/>
                  <a:pt x="58" y="93"/>
                </a:cubicBezTo>
                <a:cubicBezTo>
                  <a:pt x="58" y="114"/>
                  <a:pt x="58" y="114"/>
                  <a:pt x="58" y="114"/>
                </a:cubicBezTo>
                <a:cubicBezTo>
                  <a:pt x="58" y="117"/>
                  <a:pt x="58" y="117"/>
                  <a:pt x="58" y="120"/>
                </a:cubicBezTo>
                <a:cubicBezTo>
                  <a:pt x="32" y="120"/>
                  <a:pt x="32" y="120"/>
                  <a:pt x="32" y="120"/>
                </a:cubicBezTo>
                <a:cubicBezTo>
                  <a:pt x="26" y="120"/>
                  <a:pt x="24" y="122"/>
                  <a:pt x="24" y="127"/>
                </a:cubicBezTo>
                <a:cubicBezTo>
                  <a:pt x="0" y="413"/>
                  <a:pt x="0" y="413"/>
                  <a:pt x="0" y="413"/>
                </a:cubicBezTo>
                <a:cubicBezTo>
                  <a:pt x="0" y="416"/>
                  <a:pt x="0" y="419"/>
                  <a:pt x="3" y="421"/>
                </a:cubicBezTo>
                <a:cubicBezTo>
                  <a:pt x="3" y="424"/>
                  <a:pt x="5" y="424"/>
                  <a:pt x="8" y="424"/>
                </a:cubicBezTo>
                <a:cubicBezTo>
                  <a:pt x="291" y="424"/>
                  <a:pt x="291" y="424"/>
                  <a:pt x="291" y="424"/>
                </a:cubicBezTo>
                <a:cubicBezTo>
                  <a:pt x="294" y="424"/>
                  <a:pt x="296" y="424"/>
                  <a:pt x="296" y="421"/>
                </a:cubicBezTo>
                <a:cubicBezTo>
                  <a:pt x="299" y="419"/>
                  <a:pt x="299" y="416"/>
                  <a:pt x="299" y="413"/>
                </a:cubicBezTo>
                <a:lnTo>
                  <a:pt x="275" y="127"/>
                </a:lnTo>
                <a:close/>
                <a:moveTo>
                  <a:pt x="74" y="114"/>
                </a:moveTo>
                <a:lnTo>
                  <a:pt x="74" y="114"/>
                </a:lnTo>
                <a:cubicBezTo>
                  <a:pt x="74" y="93"/>
                  <a:pt x="74" y="93"/>
                  <a:pt x="74" y="93"/>
                </a:cubicBezTo>
                <a:cubicBezTo>
                  <a:pt x="74" y="53"/>
                  <a:pt x="108" y="19"/>
                  <a:pt x="151" y="19"/>
                </a:cubicBezTo>
                <a:cubicBezTo>
                  <a:pt x="191" y="19"/>
                  <a:pt x="225" y="53"/>
                  <a:pt x="225" y="93"/>
                </a:cubicBezTo>
                <a:cubicBezTo>
                  <a:pt x="225" y="114"/>
                  <a:pt x="225" y="114"/>
                  <a:pt x="225" y="114"/>
                </a:cubicBezTo>
                <a:cubicBezTo>
                  <a:pt x="225" y="117"/>
                  <a:pt x="225" y="117"/>
                  <a:pt x="225" y="120"/>
                </a:cubicBezTo>
                <a:cubicBezTo>
                  <a:pt x="74" y="120"/>
                  <a:pt x="74" y="120"/>
                  <a:pt x="74" y="120"/>
                </a:cubicBezTo>
                <a:cubicBezTo>
                  <a:pt x="74" y="117"/>
                  <a:pt x="74" y="117"/>
                  <a:pt x="74" y="114"/>
                </a:cubicBezTo>
                <a:close/>
                <a:moveTo>
                  <a:pt x="19" y="405"/>
                </a:moveTo>
                <a:lnTo>
                  <a:pt x="19" y="405"/>
                </a:lnTo>
                <a:cubicBezTo>
                  <a:pt x="40" y="135"/>
                  <a:pt x="40" y="135"/>
                  <a:pt x="40" y="135"/>
                </a:cubicBezTo>
                <a:cubicBezTo>
                  <a:pt x="259" y="135"/>
                  <a:pt x="259" y="135"/>
                  <a:pt x="259" y="135"/>
                </a:cubicBezTo>
                <a:cubicBezTo>
                  <a:pt x="280" y="405"/>
                  <a:pt x="280" y="405"/>
                  <a:pt x="280" y="405"/>
                </a:cubicBezTo>
                <a:lnTo>
                  <a:pt x="19" y="405"/>
                </a:lnTo>
                <a:close/>
              </a:path>
            </a:pathLst>
          </a:custGeom>
          <a:solidFill>
            <a:schemeClr val="bg1">
              <a:lumMod val="5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de-DE" sz="2835" noProof="1">
              <a:solidFill>
                <a:srgbClr val="000000"/>
              </a:solidFill>
              <a:latin typeface="Calibri"/>
              <a:ea typeface="Calibri"/>
              <a:cs typeface="Calibri"/>
              <a:sym typeface="Calibri"/>
            </a:endParaRPr>
          </a:p>
        </p:txBody>
      </p:sp>
      <p:sp>
        <p:nvSpPr>
          <p:cNvPr id="52" name="Google Shape;93;p13">
            <a:extLst>
              <a:ext uri="{FF2B5EF4-FFF2-40B4-BE49-F238E27FC236}">
                <a16:creationId xmlns:a16="http://schemas.microsoft.com/office/drawing/2014/main" id="{781A1B99-51FD-BF58-0B97-B0AD40319CD5}"/>
              </a:ext>
            </a:extLst>
          </p:cNvPr>
          <p:cNvSpPr/>
          <p:nvPr/>
        </p:nvSpPr>
        <p:spPr>
          <a:xfrm>
            <a:off x="650762" y="5530065"/>
            <a:ext cx="602507" cy="347207"/>
          </a:xfrm>
          <a:custGeom>
            <a:avLst/>
            <a:gdLst/>
            <a:ahLst/>
            <a:cxnLst/>
            <a:rect l="l" t="t" r="r" b="b"/>
            <a:pathLst>
              <a:path w="312180" h="179900" extrusionOk="0">
                <a:moveTo>
                  <a:pt x="73548" y="2117"/>
                </a:moveTo>
                <a:cubicBezTo>
                  <a:pt x="72489" y="529"/>
                  <a:pt x="70373" y="0"/>
                  <a:pt x="68785" y="0"/>
                </a:cubicBezTo>
                <a:lnTo>
                  <a:pt x="6349" y="0"/>
                </a:lnTo>
                <a:cubicBezTo>
                  <a:pt x="2646" y="0"/>
                  <a:pt x="0" y="2646"/>
                  <a:pt x="0" y="6349"/>
                </a:cubicBezTo>
                <a:lnTo>
                  <a:pt x="0" y="114290"/>
                </a:lnTo>
                <a:cubicBezTo>
                  <a:pt x="0" y="117994"/>
                  <a:pt x="2646" y="120639"/>
                  <a:pt x="6349" y="120639"/>
                </a:cubicBezTo>
                <a:lnTo>
                  <a:pt x="53441" y="120639"/>
                </a:lnTo>
                <a:cubicBezTo>
                  <a:pt x="56616" y="120639"/>
                  <a:pt x="59261" y="118523"/>
                  <a:pt x="59791" y="115348"/>
                </a:cubicBezTo>
                <a:lnTo>
                  <a:pt x="75135" y="7408"/>
                </a:lnTo>
                <a:cubicBezTo>
                  <a:pt x="75135" y="5291"/>
                  <a:pt x="74606" y="3175"/>
                  <a:pt x="73548" y="2117"/>
                </a:cubicBezTo>
                <a:close/>
                <a:moveTo>
                  <a:pt x="47621" y="107411"/>
                </a:moveTo>
                <a:lnTo>
                  <a:pt x="12699" y="107411"/>
                </a:lnTo>
                <a:lnTo>
                  <a:pt x="12699" y="12170"/>
                </a:lnTo>
                <a:lnTo>
                  <a:pt x="60849" y="12170"/>
                </a:lnTo>
                <a:lnTo>
                  <a:pt x="47621" y="107411"/>
                </a:lnTo>
                <a:close/>
                <a:moveTo>
                  <a:pt x="308476" y="0"/>
                </a:moveTo>
                <a:lnTo>
                  <a:pt x="246040" y="0"/>
                </a:lnTo>
                <a:cubicBezTo>
                  <a:pt x="243924" y="0"/>
                  <a:pt x="242337" y="1058"/>
                  <a:pt x="241278" y="2117"/>
                </a:cubicBezTo>
                <a:cubicBezTo>
                  <a:pt x="240220" y="3704"/>
                  <a:pt x="239691" y="5291"/>
                  <a:pt x="239691" y="7408"/>
                </a:cubicBezTo>
                <a:lnTo>
                  <a:pt x="241278" y="16932"/>
                </a:lnTo>
                <a:lnTo>
                  <a:pt x="171435" y="9524"/>
                </a:lnTo>
                <a:lnTo>
                  <a:pt x="149741" y="8995"/>
                </a:lnTo>
                <a:cubicBezTo>
                  <a:pt x="149741" y="8995"/>
                  <a:pt x="149741" y="8995"/>
                  <a:pt x="149741" y="8995"/>
                </a:cubicBezTo>
                <a:cubicBezTo>
                  <a:pt x="148153" y="8995"/>
                  <a:pt x="146566" y="9524"/>
                  <a:pt x="144979" y="11112"/>
                </a:cubicBezTo>
                <a:lnTo>
                  <a:pt x="137571" y="18519"/>
                </a:lnTo>
                <a:lnTo>
                  <a:pt x="89950" y="18519"/>
                </a:lnTo>
                <a:cubicBezTo>
                  <a:pt x="86246" y="18519"/>
                  <a:pt x="83601" y="21165"/>
                  <a:pt x="83601" y="24869"/>
                </a:cubicBezTo>
                <a:cubicBezTo>
                  <a:pt x="83601" y="28573"/>
                  <a:pt x="86246" y="31218"/>
                  <a:pt x="89950" y="31218"/>
                </a:cubicBezTo>
                <a:lnTo>
                  <a:pt x="124872" y="31218"/>
                </a:lnTo>
                <a:lnTo>
                  <a:pt x="102649" y="53441"/>
                </a:lnTo>
                <a:cubicBezTo>
                  <a:pt x="98945" y="57145"/>
                  <a:pt x="96829" y="61907"/>
                  <a:pt x="96829" y="67198"/>
                </a:cubicBezTo>
                <a:cubicBezTo>
                  <a:pt x="96829" y="72489"/>
                  <a:pt x="98945" y="77252"/>
                  <a:pt x="102649" y="80955"/>
                </a:cubicBezTo>
                <a:cubicBezTo>
                  <a:pt x="106353" y="84659"/>
                  <a:pt x="111115" y="86776"/>
                  <a:pt x="116406" y="86776"/>
                </a:cubicBezTo>
                <a:cubicBezTo>
                  <a:pt x="121697" y="86776"/>
                  <a:pt x="126459" y="84659"/>
                  <a:pt x="129634" y="81484"/>
                </a:cubicBezTo>
                <a:lnTo>
                  <a:pt x="147095" y="67198"/>
                </a:lnTo>
                <a:lnTo>
                  <a:pt x="165614" y="64553"/>
                </a:lnTo>
                <a:lnTo>
                  <a:pt x="202124" y="100533"/>
                </a:lnTo>
                <a:lnTo>
                  <a:pt x="229109" y="127518"/>
                </a:lnTo>
                <a:cubicBezTo>
                  <a:pt x="230167" y="128576"/>
                  <a:pt x="231225" y="130163"/>
                  <a:pt x="231225" y="131751"/>
                </a:cubicBezTo>
                <a:cubicBezTo>
                  <a:pt x="231225" y="133338"/>
                  <a:pt x="230696" y="134925"/>
                  <a:pt x="229109" y="135984"/>
                </a:cubicBezTo>
                <a:cubicBezTo>
                  <a:pt x="226463" y="138629"/>
                  <a:pt x="222759" y="138629"/>
                  <a:pt x="220114" y="135984"/>
                </a:cubicBezTo>
                <a:lnTo>
                  <a:pt x="216939" y="132809"/>
                </a:lnTo>
                <a:cubicBezTo>
                  <a:pt x="216939" y="132809"/>
                  <a:pt x="216939" y="132809"/>
                  <a:pt x="216939" y="132809"/>
                </a:cubicBezTo>
                <a:lnTo>
                  <a:pt x="183604" y="99475"/>
                </a:lnTo>
                <a:cubicBezTo>
                  <a:pt x="180959" y="96829"/>
                  <a:pt x="176726" y="96829"/>
                  <a:pt x="174609" y="99475"/>
                </a:cubicBezTo>
                <a:cubicBezTo>
                  <a:pt x="171964" y="102120"/>
                  <a:pt x="171964" y="106353"/>
                  <a:pt x="174609" y="108469"/>
                </a:cubicBezTo>
                <a:lnTo>
                  <a:pt x="177784" y="111644"/>
                </a:lnTo>
                <a:cubicBezTo>
                  <a:pt x="177784" y="111644"/>
                  <a:pt x="177784" y="111644"/>
                  <a:pt x="177784" y="111644"/>
                </a:cubicBezTo>
                <a:lnTo>
                  <a:pt x="207944" y="141804"/>
                </a:lnTo>
                <a:cubicBezTo>
                  <a:pt x="210589" y="144450"/>
                  <a:pt x="210589" y="148153"/>
                  <a:pt x="207944" y="150799"/>
                </a:cubicBezTo>
                <a:cubicBezTo>
                  <a:pt x="205298" y="153445"/>
                  <a:pt x="201594" y="153445"/>
                  <a:pt x="198949" y="150799"/>
                </a:cubicBezTo>
                <a:lnTo>
                  <a:pt x="189954" y="141804"/>
                </a:lnTo>
                <a:lnTo>
                  <a:pt x="166143" y="117994"/>
                </a:lnTo>
                <a:lnTo>
                  <a:pt x="157148" y="108999"/>
                </a:lnTo>
                <a:cubicBezTo>
                  <a:pt x="154503" y="106353"/>
                  <a:pt x="150270" y="106353"/>
                  <a:pt x="148153" y="108999"/>
                </a:cubicBezTo>
                <a:cubicBezTo>
                  <a:pt x="145508" y="111644"/>
                  <a:pt x="145508" y="115877"/>
                  <a:pt x="148153" y="117994"/>
                </a:cubicBezTo>
                <a:lnTo>
                  <a:pt x="157148" y="126989"/>
                </a:lnTo>
                <a:lnTo>
                  <a:pt x="180959" y="150799"/>
                </a:lnTo>
                <a:cubicBezTo>
                  <a:pt x="182017" y="151857"/>
                  <a:pt x="183075" y="153445"/>
                  <a:pt x="183075" y="155032"/>
                </a:cubicBezTo>
                <a:cubicBezTo>
                  <a:pt x="183075" y="156619"/>
                  <a:pt x="182546" y="158207"/>
                  <a:pt x="180959" y="159265"/>
                </a:cubicBezTo>
                <a:cubicBezTo>
                  <a:pt x="178313" y="161911"/>
                  <a:pt x="174609" y="161911"/>
                  <a:pt x="171964" y="159265"/>
                </a:cubicBezTo>
                <a:lnTo>
                  <a:pt x="159265" y="147624"/>
                </a:lnTo>
                <a:lnTo>
                  <a:pt x="137571" y="125931"/>
                </a:lnTo>
                <a:lnTo>
                  <a:pt x="125930" y="114290"/>
                </a:lnTo>
                <a:cubicBezTo>
                  <a:pt x="123285" y="111644"/>
                  <a:pt x="119052" y="111644"/>
                  <a:pt x="116935" y="114290"/>
                </a:cubicBezTo>
                <a:cubicBezTo>
                  <a:pt x="114290" y="116936"/>
                  <a:pt x="114290" y="121168"/>
                  <a:pt x="116935" y="123285"/>
                </a:cubicBezTo>
                <a:lnTo>
                  <a:pt x="128576" y="134925"/>
                </a:lnTo>
                <a:lnTo>
                  <a:pt x="150270" y="156619"/>
                </a:lnTo>
                <a:cubicBezTo>
                  <a:pt x="152915" y="159265"/>
                  <a:pt x="152915" y="162969"/>
                  <a:pt x="150270" y="165615"/>
                </a:cubicBezTo>
                <a:cubicBezTo>
                  <a:pt x="147624" y="168260"/>
                  <a:pt x="143920" y="168260"/>
                  <a:pt x="141275" y="165615"/>
                </a:cubicBezTo>
                <a:lnTo>
                  <a:pt x="107940" y="132280"/>
                </a:lnTo>
                <a:cubicBezTo>
                  <a:pt x="107940" y="132280"/>
                  <a:pt x="107940" y="132280"/>
                  <a:pt x="107411" y="132280"/>
                </a:cubicBezTo>
                <a:cubicBezTo>
                  <a:pt x="107411" y="132280"/>
                  <a:pt x="107411" y="132280"/>
                  <a:pt x="106882" y="131751"/>
                </a:cubicBezTo>
                <a:lnTo>
                  <a:pt x="80426" y="111115"/>
                </a:lnTo>
                <a:cubicBezTo>
                  <a:pt x="77781" y="108999"/>
                  <a:pt x="73548" y="109528"/>
                  <a:pt x="71431" y="112173"/>
                </a:cubicBezTo>
                <a:cubicBezTo>
                  <a:pt x="69315" y="114819"/>
                  <a:pt x="69844" y="119052"/>
                  <a:pt x="72489" y="121168"/>
                </a:cubicBezTo>
                <a:lnTo>
                  <a:pt x="98416" y="141275"/>
                </a:lnTo>
                <a:lnTo>
                  <a:pt x="131222" y="174080"/>
                </a:lnTo>
                <a:cubicBezTo>
                  <a:pt x="134925" y="177784"/>
                  <a:pt x="139687" y="179900"/>
                  <a:pt x="144979" y="179900"/>
                </a:cubicBezTo>
                <a:cubicBezTo>
                  <a:pt x="149741" y="179900"/>
                  <a:pt x="155032" y="177784"/>
                  <a:pt x="158736" y="174080"/>
                </a:cubicBezTo>
                <a:cubicBezTo>
                  <a:pt x="160323" y="172493"/>
                  <a:pt x="161381" y="170376"/>
                  <a:pt x="162440" y="168260"/>
                </a:cubicBezTo>
                <a:cubicBezTo>
                  <a:pt x="166143" y="171435"/>
                  <a:pt x="170376" y="173022"/>
                  <a:pt x="174609" y="173022"/>
                </a:cubicBezTo>
                <a:cubicBezTo>
                  <a:pt x="179371" y="173022"/>
                  <a:pt x="184663" y="170906"/>
                  <a:pt x="188366" y="167202"/>
                </a:cubicBezTo>
                <a:cubicBezTo>
                  <a:pt x="189954" y="165615"/>
                  <a:pt x="191541" y="163498"/>
                  <a:pt x="192599" y="161381"/>
                </a:cubicBezTo>
                <a:cubicBezTo>
                  <a:pt x="195774" y="162969"/>
                  <a:pt x="198949" y="164027"/>
                  <a:pt x="202124" y="164027"/>
                </a:cubicBezTo>
                <a:cubicBezTo>
                  <a:pt x="207415" y="164027"/>
                  <a:pt x="212177" y="161911"/>
                  <a:pt x="215881" y="158207"/>
                </a:cubicBezTo>
                <a:cubicBezTo>
                  <a:pt x="218526" y="155561"/>
                  <a:pt x="220114" y="151857"/>
                  <a:pt x="220643" y="148683"/>
                </a:cubicBezTo>
                <a:cubicBezTo>
                  <a:pt x="221701" y="148683"/>
                  <a:pt x="222230" y="148683"/>
                  <a:pt x="223288" y="148683"/>
                </a:cubicBezTo>
                <a:cubicBezTo>
                  <a:pt x="228579" y="148683"/>
                  <a:pt x="233342" y="146566"/>
                  <a:pt x="237045" y="142862"/>
                </a:cubicBezTo>
                <a:cubicBezTo>
                  <a:pt x="240749" y="139159"/>
                  <a:pt x="242866" y="134396"/>
                  <a:pt x="242866" y="129105"/>
                </a:cubicBezTo>
                <a:cubicBezTo>
                  <a:pt x="242866" y="128576"/>
                  <a:pt x="242866" y="128047"/>
                  <a:pt x="242866" y="127518"/>
                </a:cubicBezTo>
                <a:lnTo>
                  <a:pt x="255035" y="112703"/>
                </a:lnTo>
                <a:lnTo>
                  <a:pt x="255035" y="113761"/>
                </a:lnTo>
                <a:cubicBezTo>
                  <a:pt x="255565" y="116936"/>
                  <a:pt x="258210" y="119052"/>
                  <a:pt x="261385" y="119052"/>
                </a:cubicBezTo>
                <a:lnTo>
                  <a:pt x="308476" y="119052"/>
                </a:lnTo>
                <a:cubicBezTo>
                  <a:pt x="312180" y="119052"/>
                  <a:pt x="314826" y="116406"/>
                  <a:pt x="314826" y="112703"/>
                </a:cubicBezTo>
                <a:lnTo>
                  <a:pt x="314826" y="4762"/>
                </a:lnTo>
                <a:cubicBezTo>
                  <a:pt x="314826" y="2646"/>
                  <a:pt x="312180" y="0"/>
                  <a:pt x="308476" y="0"/>
                </a:cubicBezTo>
                <a:close/>
                <a:moveTo>
                  <a:pt x="236516" y="116406"/>
                </a:moveTo>
                <a:lnTo>
                  <a:pt x="210060" y="90480"/>
                </a:lnTo>
                <a:lnTo>
                  <a:pt x="204240" y="84659"/>
                </a:lnTo>
                <a:cubicBezTo>
                  <a:pt x="204240" y="84659"/>
                  <a:pt x="204240" y="84659"/>
                  <a:pt x="204240" y="84659"/>
                </a:cubicBezTo>
                <a:lnTo>
                  <a:pt x="171964" y="52383"/>
                </a:lnTo>
                <a:cubicBezTo>
                  <a:pt x="170376" y="50796"/>
                  <a:pt x="168260" y="50266"/>
                  <a:pt x="166143" y="50796"/>
                </a:cubicBezTo>
                <a:lnTo>
                  <a:pt x="142862" y="54500"/>
                </a:lnTo>
                <a:cubicBezTo>
                  <a:pt x="142862" y="54500"/>
                  <a:pt x="142862" y="54500"/>
                  <a:pt x="142333" y="54500"/>
                </a:cubicBezTo>
                <a:cubicBezTo>
                  <a:pt x="141804" y="54500"/>
                  <a:pt x="141275" y="55029"/>
                  <a:pt x="141275" y="55029"/>
                </a:cubicBezTo>
                <a:cubicBezTo>
                  <a:pt x="140746" y="55029"/>
                  <a:pt x="140746" y="55557"/>
                  <a:pt x="140217" y="55557"/>
                </a:cubicBezTo>
                <a:cubicBezTo>
                  <a:pt x="140217" y="55557"/>
                  <a:pt x="140217" y="55557"/>
                  <a:pt x="139687" y="55557"/>
                </a:cubicBezTo>
                <a:lnTo>
                  <a:pt x="120639" y="70902"/>
                </a:lnTo>
                <a:cubicBezTo>
                  <a:pt x="118523" y="73548"/>
                  <a:pt x="114290" y="73548"/>
                  <a:pt x="111644" y="70902"/>
                </a:cubicBezTo>
                <a:cubicBezTo>
                  <a:pt x="110586" y="69844"/>
                  <a:pt x="109528" y="68256"/>
                  <a:pt x="109528" y="66669"/>
                </a:cubicBezTo>
                <a:cubicBezTo>
                  <a:pt x="109528" y="65082"/>
                  <a:pt x="110057" y="63494"/>
                  <a:pt x="111644" y="62436"/>
                </a:cubicBezTo>
                <a:lnTo>
                  <a:pt x="151857" y="22223"/>
                </a:lnTo>
                <a:lnTo>
                  <a:pt x="170376" y="22752"/>
                </a:lnTo>
                <a:lnTo>
                  <a:pt x="242866" y="30689"/>
                </a:lnTo>
                <a:lnTo>
                  <a:pt x="251861" y="98416"/>
                </a:lnTo>
                <a:lnTo>
                  <a:pt x="236516" y="116406"/>
                </a:lnTo>
                <a:close/>
                <a:moveTo>
                  <a:pt x="302127" y="107411"/>
                </a:moveTo>
                <a:lnTo>
                  <a:pt x="267205" y="107411"/>
                </a:lnTo>
                <a:lnTo>
                  <a:pt x="253448" y="12170"/>
                </a:lnTo>
                <a:lnTo>
                  <a:pt x="301598" y="12170"/>
                </a:lnTo>
                <a:lnTo>
                  <a:pt x="301598" y="107411"/>
                </a:lnTo>
                <a:close/>
              </a:path>
            </a:pathLst>
          </a:custGeom>
          <a:solidFill>
            <a:schemeClr val="bg1">
              <a:lumMod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de-DE" sz="800" noProof="1">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1697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67D00FE4-024F-685B-EDC8-6EDB047DF94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95" imgH="95" progId="TCLayout.ActiveDocument.1">
                  <p:embed/>
                </p:oleObj>
              </mc:Choice>
              <mc:Fallback>
                <p:oleObj name="think-cell Folie" r:id="rId3" imgW="95" imgH="95" progId="TCLayout.ActiveDocument.1">
                  <p:embed/>
                  <p:pic>
                    <p:nvPicPr>
                      <p:cNvPr id="7" name="Objekt 6" hidden="1">
                        <a:extLst>
                          <a:ext uri="{FF2B5EF4-FFF2-40B4-BE49-F238E27FC236}">
                            <a16:creationId xmlns:a16="http://schemas.microsoft.com/office/drawing/2014/main" id="{67D00FE4-024F-685B-EDC8-6EDB047DF94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31231511-D2C3-3884-F05F-BF6A355255BA}"/>
              </a:ext>
            </a:extLst>
          </p:cNvPr>
          <p:cNvSpPr>
            <a:spLocks noGrp="1"/>
          </p:cNvSpPr>
          <p:nvPr>
            <p:ph type="title"/>
          </p:nvPr>
        </p:nvSpPr>
        <p:spPr/>
        <p:txBody>
          <a:bodyPr vert="horz"/>
          <a:lstStyle/>
          <a:p>
            <a:r>
              <a:rPr lang="de-DE" dirty="0"/>
              <a:t>Mehrumsatzaktion im Jubiläumsjahr 2024: </a:t>
            </a:r>
            <a:br>
              <a:rPr lang="de-DE" dirty="0"/>
            </a:br>
            <a:endParaRPr lang="de-CH" dirty="0"/>
          </a:p>
        </p:txBody>
      </p:sp>
      <p:sp>
        <p:nvSpPr>
          <p:cNvPr id="3" name="Inhaltsplatzhalter 2">
            <a:extLst>
              <a:ext uri="{FF2B5EF4-FFF2-40B4-BE49-F238E27FC236}">
                <a16:creationId xmlns:a16="http://schemas.microsoft.com/office/drawing/2014/main" id="{28F9EB0E-DDD6-E061-967A-680E4928DD38}"/>
              </a:ext>
            </a:extLst>
          </p:cNvPr>
          <p:cNvSpPr>
            <a:spLocks noGrp="1"/>
          </p:cNvSpPr>
          <p:nvPr>
            <p:ph sz="quarter" idx="18"/>
          </p:nvPr>
        </p:nvSpPr>
        <p:spPr>
          <a:xfrm>
            <a:off x="1640362" y="1494773"/>
            <a:ext cx="5895798" cy="86409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p>
            <a:endParaRPr lang="de-CH" sz="1600" dirty="0"/>
          </a:p>
          <a:p>
            <a:r>
              <a:rPr lang="de-DE" sz="1600" b="1" dirty="0"/>
              <a:t>Im Jahr 2024 halbieren wir den Netzwerkbeitrag auf Ihre WIR-Mehrumsätze! </a:t>
            </a:r>
            <a:br>
              <a:rPr lang="de-DE" sz="1600" dirty="0"/>
            </a:br>
            <a:br>
              <a:rPr lang="de-DE" sz="1600" dirty="0"/>
            </a:br>
            <a:r>
              <a:rPr lang="de-DE" sz="1600" dirty="0"/>
              <a:t>Wir vergleichen Ihren netzwerkbeitragspflichtigen WIR-Umsatz 2024 mit dem Durchschnitt der letzten drei Jahre. Bei einer Umsatzsteigerung halbieren wir den Netzwerkbeitrag auf diesen erzielten Mehrumsatz. </a:t>
            </a:r>
            <a:br>
              <a:rPr lang="de-DE" sz="1600" dirty="0"/>
            </a:br>
            <a:br>
              <a:rPr lang="de-DE" sz="1600" dirty="0"/>
            </a:br>
            <a:r>
              <a:rPr lang="de-DE" sz="1600" dirty="0"/>
              <a:t>Sie zahlen nur 1% statt 2%. Diesen Betrag in Schweizer Franken bekommen Sie </a:t>
            </a:r>
            <a:r>
              <a:rPr lang="de-DE" sz="1600" b="1" dirty="0"/>
              <a:t>im ersten Quartal 2025 </a:t>
            </a:r>
            <a:r>
              <a:rPr lang="de-DE" sz="1600" dirty="0"/>
              <a:t>in Form </a:t>
            </a:r>
            <a:br>
              <a:rPr lang="de-DE" sz="1600" dirty="0"/>
            </a:br>
            <a:r>
              <a:rPr lang="de-DE" sz="1600" dirty="0"/>
              <a:t>einer </a:t>
            </a:r>
            <a:r>
              <a:rPr lang="de-DE" sz="1600" b="1" dirty="0"/>
              <a:t>Rückvergütung</a:t>
            </a:r>
            <a:r>
              <a:rPr lang="de-DE" sz="1600" dirty="0"/>
              <a:t> wieder zurück. </a:t>
            </a:r>
            <a:endParaRPr lang="de-CH" sz="1600" dirty="0">
              <a:solidFill>
                <a:schemeClr val="bg1">
                  <a:lumMod val="50000"/>
                </a:schemeClr>
              </a:solidFill>
              <a:ea typeface="+mn-ea"/>
              <a:cs typeface="+mn-cs"/>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9980" y="-2131"/>
            <a:ext cx="4076699" cy="4478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p:cNvSpPr/>
          <p:nvPr/>
        </p:nvSpPr>
        <p:spPr>
          <a:xfrm>
            <a:off x="8139980" y="4437112"/>
            <a:ext cx="4052020" cy="2420888"/>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dirty="0" err="1">
              <a:solidFill>
                <a:schemeClr val="tx2"/>
              </a:solidFill>
              <a:latin typeface="+mj-lt"/>
            </a:endParaRPr>
          </a:p>
        </p:txBody>
      </p:sp>
      <p:sp>
        <p:nvSpPr>
          <p:cNvPr id="30" name="Titel 1">
            <a:extLst>
              <a:ext uri="{FF2B5EF4-FFF2-40B4-BE49-F238E27FC236}">
                <a16:creationId xmlns:a16="http://schemas.microsoft.com/office/drawing/2014/main" id="{31231511-D2C3-3884-F05F-BF6A355255BA}"/>
              </a:ext>
            </a:extLst>
          </p:cNvPr>
          <p:cNvSpPr txBox="1">
            <a:spLocks/>
          </p:cNvSpPr>
          <p:nvPr/>
        </p:nvSpPr>
        <p:spPr bwMode="auto">
          <a:xfrm>
            <a:off x="8616280" y="5143500"/>
            <a:ext cx="11161240"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1035025" rtl="0" eaLnBrk="1" fontAlgn="base" hangingPunct="1">
              <a:lnSpc>
                <a:spcPct val="100000"/>
              </a:lnSpc>
              <a:spcBef>
                <a:spcPts val="0"/>
              </a:spcBef>
              <a:spcAft>
                <a:spcPts val="0"/>
              </a:spcAft>
              <a:defRPr sz="2800" b="1" i="0" kern="1200" cap="none" baseline="0">
                <a:solidFill>
                  <a:schemeClr val="tx2"/>
                </a:solidFill>
                <a:latin typeface="+mj-lt"/>
                <a:ea typeface="MS PGothic" panose="020B0600070205080204" pitchFamily="34" charset="-128"/>
                <a:cs typeface="Segoe UI" panose="020B0502040204020203" pitchFamily="34" charset="0"/>
              </a:defRPr>
            </a:lvl1pPr>
            <a:lvl2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2pPr>
            <a:lvl3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3pPr>
            <a:lvl4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4pPr>
            <a:lvl5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5pPr>
            <a:lvl6pPr marL="477049" algn="l" defTabSz="1038577" rtl="0" eaLnBrk="1" fontAlgn="base" hangingPunct="1">
              <a:spcBef>
                <a:spcPct val="0"/>
              </a:spcBef>
              <a:spcAft>
                <a:spcPct val="0"/>
              </a:spcAft>
              <a:defRPr sz="3067">
                <a:solidFill>
                  <a:schemeClr val="tx1"/>
                </a:solidFill>
                <a:latin typeface="Arial" pitchFamily="34" charset="0"/>
              </a:defRPr>
            </a:lvl6pPr>
            <a:lvl7pPr marL="954097" algn="l" defTabSz="1038577" rtl="0" eaLnBrk="1" fontAlgn="base" hangingPunct="1">
              <a:spcBef>
                <a:spcPct val="0"/>
              </a:spcBef>
              <a:spcAft>
                <a:spcPct val="0"/>
              </a:spcAft>
              <a:defRPr sz="3067">
                <a:solidFill>
                  <a:schemeClr val="tx1"/>
                </a:solidFill>
                <a:latin typeface="Arial" pitchFamily="34" charset="0"/>
              </a:defRPr>
            </a:lvl7pPr>
            <a:lvl8pPr marL="1431147" algn="l" defTabSz="1038577" rtl="0" eaLnBrk="1" fontAlgn="base" hangingPunct="1">
              <a:spcBef>
                <a:spcPct val="0"/>
              </a:spcBef>
              <a:spcAft>
                <a:spcPct val="0"/>
              </a:spcAft>
              <a:defRPr sz="3067">
                <a:solidFill>
                  <a:schemeClr val="tx1"/>
                </a:solidFill>
                <a:latin typeface="Arial" pitchFamily="34" charset="0"/>
              </a:defRPr>
            </a:lvl8pPr>
            <a:lvl9pPr marL="1908196" algn="l" defTabSz="1038577" rtl="0" eaLnBrk="1" fontAlgn="base" hangingPunct="1">
              <a:spcBef>
                <a:spcPct val="0"/>
              </a:spcBef>
              <a:spcAft>
                <a:spcPct val="0"/>
              </a:spcAft>
              <a:defRPr sz="3067">
                <a:solidFill>
                  <a:schemeClr val="tx1"/>
                </a:solidFill>
                <a:latin typeface="Arial" pitchFamily="34" charset="0"/>
              </a:defRPr>
            </a:lvl9pPr>
          </a:lstStyle>
          <a:p>
            <a:r>
              <a:rPr lang="de-DE" dirty="0">
                <a:solidFill>
                  <a:schemeClr val="bg1"/>
                </a:solidFill>
              </a:rPr>
              <a:t>Mehrumsatz 2024 =</a:t>
            </a:r>
          </a:p>
          <a:p>
            <a:r>
              <a:rPr lang="de-DE" dirty="0">
                <a:solidFill>
                  <a:schemeClr val="bg1"/>
                </a:solidFill>
              </a:rPr>
              <a:t>1% anstatt 2 %</a:t>
            </a:r>
          </a:p>
          <a:p>
            <a:r>
              <a:rPr lang="de-DE" dirty="0">
                <a:solidFill>
                  <a:schemeClr val="bg1"/>
                </a:solidFill>
              </a:rPr>
              <a:t>Netzwerkbeitrag</a:t>
            </a:r>
          </a:p>
          <a:p>
            <a:endParaRPr lang="de-CH" dirty="0">
              <a:solidFill>
                <a:schemeClr val="bg1"/>
              </a:solidFill>
            </a:endParaRPr>
          </a:p>
        </p:txBody>
      </p:sp>
      <p:sp>
        <p:nvSpPr>
          <p:cNvPr id="31" name="Google Shape;1721;p20"/>
          <p:cNvSpPr/>
          <p:nvPr/>
        </p:nvSpPr>
        <p:spPr>
          <a:xfrm>
            <a:off x="544308" y="2000439"/>
            <a:ext cx="583140" cy="492457"/>
          </a:xfrm>
          <a:custGeom>
            <a:avLst/>
            <a:gdLst/>
            <a:ahLst/>
            <a:cxnLst/>
            <a:rect l="l" t="t" r="r" b="b"/>
            <a:pathLst>
              <a:path w="306916" h="259188" extrusionOk="0">
                <a:moveTo>
                  <a:pt x="285221" y="44640"/>
                </a:moveTo>
                <a:lnTo>
                  <a:pt x="285221" y="6026"/>
                </a:lnTo>
                <a:cubicBezTo>
                  <a:pt x="285221" y="3910"/>
                  <a:pt x="284162" y="2323"/>
                  <a:pt x="282575" y="1266"/>
                </a:cubicBezTo>
                <a:cubicBezTo>
                  <a:pt x="280987" y="208"/>
                  <a:pt x="278871" y="-321"/>
                  <a:pt x="277283" y="208"/>
                </a:cubicBezTo>
                <a:lnTo>
                  <a:pt x="117475" y="36706"/>
                </a:lnTo>
                <a:lnTo>
                  <a:pt x="30162" y="36706"/>
                </a:lnTo>
                <a:cubicBezTo>
                  <a:pt x="26458" y="36706"/>
                  <a:pt x="23813" y="39350"/>
                  <a:pt x="23813" y="43053"/>
                </a:cubicBezTo>
                <a:lnTo>
                  <a:pt x="23813" y="51516"/>
                </a:lnTo>
                <a:lnTo>
                  <a:pt x="6350" y="51516"/>
                </a:lnTo>
                <a:cubicBezTo>
                  <a:pt x="2646" y="51516"/>
                  <a:pt x="0" y="54161"/>
                  <a:pt x="0" y="57864"/>
                </a:cubicBezTo>
                <a:lnTo>
                  <a:pt x="0" y="126628"/>
                </a:lnTo>
                <a:cubicBezTo>
                  <a:pt x="0" y="130331"/>
                  <a:pt x="2646" y="132976"/>
                  <a:pt x="6350" y="132976"/>
                </a:cubicBezTo>
                <a:lnTo>
                  <a:pt x="23813" y="132976"/>
                </a:lnTo>
                <a:lnTo>
                  <a:pt x="23813" y="146200"/>
                </a:lnTo>
                <a:cubicBezTo>
                  <a:pt x="23813" y="149902"/>
                  <a:pt x="26458" y="152547"/>
                  <a:pt x="30162" y="152547"/>
                </a:cubicBezTo>
                <a:lnTo>
                  <a:pt x="37042" y="152547"/>
                </a:lnTo>
                <a:lnTo>
                  <a:pt x="50800" y="257810"/>
                </a:lnTo>
                <a:cubicBezTo>
                  <a:pt x="51329" y="260983"/>
                  <a:pt x="53975" y="263099"/>
                  <a:pt x="57150" y="263099"/>
                </a:cubicBezTo>
                <a:lnTo>
                  <a:pt x="115887" y="263099"/>
                </a:lnTo>
                <a:cubicBezTo>
                  <a:pt x="117475" y="263099"/>
                  <a:pt x="119592" y="262570"/>
                  <a:pt x="120650" y="260983"/>
                </a:cubicBezTo>
                <a:cubicBezTo>
                  <a:pt x="121708" y="259396"/>
                  <a:pt x="122237" y="257810"/>
                  <a:pt x="122237" y="256223"/>
                </a:cubicBezTo>
                <a:lnTo>
                  <a:pt x="108479" y="152547"/>
                </a:lnTo>
                <a:lnTo>
                  <a:pt x="117475" y="152547"/>
                </a:lnTo>
                <a:lnTo>
                  <a:pt x="277283" y="189045"/>
                </a:lnTo>
                <a:cubicBezTo>
                  <a:pt x="277813" y="189045"/>
                  <a:pt x="278342" y="189045"/>
                  <a:pt x="278871" y="189045"/>
                </a:cubicBezTo>
                <a:cubicBezTo>
                  <a:pt x="280458" y="189045"/>
                  <a:pt x="281517" y="188516"/>
                  <a:pt x="282575" y="187458"/>
                </a:cubicBezTo>
                <a:cubicBezTo>
                  <a:pt x="284162" y="186400"/>
                  <a:pt x="285221" y="184284"/>
                  <a:pt x="285221" y="182698"/>
                </a:cubicBezTo>
                <a:lnTo>
                  <a:pt x="285221" y="144084"/>
                </a:lnTo>
                <a:cubicBezTo>
                  <a:pt x="297921" y="141439"/>
                  <a:pt x="307446" y="129802"/>
                  <a:pt x="307446" y="116578"/>
                </a:cubicBezTo>
                <a:lnTo>
                  <a:pt x="307446" y="72146"/>
                </a:lnTo>
                <a:cubicBezTo>
                  <a:pt x="307446" y="58393"/>
                  <a:pt x="297921" y="47285"/>
                  <a:pt x="285221" y="44640"/>
                </a:cubicBezTo>
                <a:close/>
                <a:moveTo>
                  <a:pt x="12171" y="120281"/>
                </a:moveTo>
                <a:lnTo>
                  <a:pt x="12171" y="63682"/>
                </a:lnTo>
                <a:lnTo>
                  <a:pt x="23283" y="63682"/>
                </a:lnTo>
                <a:lnTo>
                  <a:pt x="23283" y="120281"/>
                </a:lnTo>
                <a:lnTo>
                  <a:pt x="12171" y="120281"/>
                </a:lnTo>
                <a:close/>
                <a:moveTo>
                  <a:pt x="36512" y="126099"/>
                </a:moveTo>
                <a:lnTo>
                  <a:pt x="36512" y="57335"/>
                </a:lnTo>
                <a:lnTo>
                  <a:pt x="36512" y="48872"/>
                </a:lnTo>
                <a:lnTo>
                  <a:pt x="112183" y="48872"/>
                </a:lnTo>
                <a:lnTo>
                  <a:pt x="112183" y="139323"/>
                </a:lnTo>
                <a:lnTo>
                  <a:pt x="36512" y="139323"/>
                </a:lnTo>
                <a:lnTo>
                  <a:pt x="36512" y="126099"/>
                </a:lnTo>
                <a:close/>
                <a:moveTo>
                  <a:pt x="109008" y="249875"/>
                </a:moveTo>
                <a:lnTo>
                  <a:pt x="62971" y="249875"/>
                </a:lnTo>
                <a:lnTo>
                  <a:pt x="49742" y="152018"/>
                </a:lnTo>
                <a:lnTo>
                  <a:pt x="95779" y="152018"/>
                </a:lnTo>
                <a:lnTo>
                  <a:pt x="109008" y="249875"/>
                </a:lnTo>
                <a:close/>
                <a:moveTo>
                  <a:pt x="272521" y="174763"/>
                </a:moveTo>
                <a:lnTo>
                  <a:pt x="124883" y="140910"/>
                </a:lnTo>
                <a:lnTo>
                  <a:pt x="124883" y="47814"/>
                </a:lnTo>
                <a:lnTo>
                  <a:pt x="272521" y="13960"/>
                </a:lnTo>
                <a:lnTo>
                  <a:pt x="272521" y="174763"/>
                </a:lnTo>
                <a:close/>
                <a:moveTo>
                  <a:pt x="294746" y="116578"/>
                </a:moveTo>
                <a:cubicBezTo>
                  <a:pt x="294746" y="122926"/>
                  <a:pt x="291042" y="128744"/>
                  <a:pt x="285221" y="130860"/>
                </a:cubicBezTo>
                <a:lnTo>
                  <a:pt x="285221" y="57864"/>
                </a:lnTo>
                <a:cubicBezTo>
                  <a:pt x="291042" y="60509"/>
                  <a:pt x="294746" y="65798"/>
                  <a:pt x="294746" y="72146"/>
                </a:cubicBezTo>
                <a:lnTo>
                  <a:pt x="294746" y="116578"/>
                </a:lnTo>
                <a:close/>
              </a:path>
            </a:pathLst>
          </a:custGeom>
          <a:solidFill>
            <a:schemeClr val="bg1">
              <a:lumMod val="50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 name="Google Shape;2229;p27"/>
          <p:cNvSpPr/>
          <p:nvPr/>
        </p:nvSpPr>
        <p:spPr>
          <a:xfrm>
            <a:off x="544308" y="2818425"/>
            <a:ext cx="557213" cy="538567"/>
          </a:xfrm>
          <a:custGeom>
            <a:avLst/>
            <a:gdLst/>
            <a:ahLst/>
            <a:cxnLst/>
            <a:rect l="l" t="t" r="r" b="b"/>
            <a:pathLst>
              <a:path w="317500" h="306876" extrusionOk="0">
                <a:moveTo>
                  <a:pt x="318029" y="6349"/>
                </a:moveTo>
                <a:lnTo>
                  <a:pt x="318029" y="173014"/>
                </a:lnTo>
                <a:cubicBezTo>
                  <a:pt x="318029" y="176719"/>
                  <a:pt x="315383" y="179364"/>
                  <a:pt x="311679" y="179364"/>
                </a:cubicBezTo>
                <a:lnTo>
                  <a:pt x="211137" y="179364"/>
                </a:lnTo>
                <a:cubicBezTo>
                  <a:pt x="207433" y="179364"/>
                  <a:pt x="204787" y="176719"/>
                  <a:pt x="204787" y="173014"/>
                </a:cubicBezTo>
                <a:cubicBezTo>
                  <a:pt x="204787" y="169311"/>
                  <a:pt x="207433" y="166666"/>
                  <a:pt x="211137" y="166666"/>
                </a:cubicBezTo>
                <a:lnTo>
                  <a:pt x="305329" y="166666"/>
                </a:lnTo>
                <a:lnTo>
                  <a:pt x="305329" y="12698"/>
                </a:lnTo>
                <a:lnTo>
                  <a:pt x="218546" y="12698"/>
                </a:lnTo>
                <a:cubicBezTo>
                  <a:pt x="214842" y="12698"/>
                  <a:pt x="212196" y="10053"/>
                  <a:pt x="212196" y="6349"/>
                </a:cubicBezTo>
                <a:cubicBezTo>
                  <a:pt x="212196" y="2645"/>
                  <a:pt x="214842" y="0"/>
                  <a:pt x="218546" y="0"/>
                </a:cubicBezTo>
                <a:lnTo>
                  <a:pt x="311679" y="0"/>
                </a:lnTo>
                <a:cubicBezTo>
                  <a:pt x="315383" y="0"/>
                  <a:pt x="318029" y="3174"/>
                  <a:pt x="318029" y="6349"/>
                </a:cubicBezTo>
                <a:close/>
                <a:moveTo>
                  <a:pt x="106891" y="166666"/>
                </a:moveTo>
                <a:lnTo>
                  <a:pt x="106891" y="166666"/>
                </a:lnTo>
                <a:lnTo>
                  <a:pt x="12700" y="166666"/>
                </a:lnTo>
                <a:lnTo>
                  <a:pt x="12700" y="12698"/>
                </a:lnTo>
                <a:lnTo>
                  <a:pt x="91016" y="12698"/>
                </a:lnTo>
                <a:cubicBezTo>
                  <a:pt x="94721" y="12698"/>
                  <a:pt x="97366" y="10053"/>
                  <a:pt x="97366" y="6349"/>
                </a:cubicBezTo>
                <a:cubicBezTo>
                  <a:pt x="97366" y="2645"/>
                  <a:pt x="94721" y="0"/>
                  <a:pt x="91016" y="0"/>
                </a:cubicBezTo>
                <a:lnTo>
                  <a:pt x="6350" y="0"/>
                </a:lnTo>
                <a:cubicBezTo>
                  <a:pt x="2646" y="0"/>
                  <a:pt x="0" y="2645"/>
                  <a:pt x="0" y="6349"/>
                </a:cubicBezTo>
                <a:lnTo>
                  <a:pt x="0" y="173014"/>
                </a:lnTo>
                <a:cubicBezTo>
                  <a:pt x="0" y="174602"/>
                  <a:pt x="529" y="176190"/>
                  <a:pt x="2116" y="177776"/>
                </a:cubicBezTo>
                <a:cubicBezTo>
                  <a:pt x="3175" y="178835"/>
                  <a:pt x="4762" y="179893"/>
                  <a:pt x="6350" y="179893"/>
                </a:cubicBezTo>
                <a:lnTo>
                  <a:pt x="6350" y="179893"/>
                </a:lnTo>
                <a:lnTo>
                  <a:pt x="106891" y="179893"/>
                </a:lnTo>
                <a:cubicBezTo>
                  <a:pt x="110596" y="179893"/>
                  <a:pt x="113241" y="177247"/>
                  <a:pt x="113241" y="173544"/>
                </a:cubicBezTo>
                <a:cubicBezTo>
                  <a:pt x="113241" y="169311"/>
                  <a:pt x="110596" y="166666"/>
                  <a:pt x="106891" y="166666"/>
                </a:cubicBezTo>
                <a:close/>
                <a:moveTo>
                  <a:pt x="250825" y="123280"/>
                </a:moveTo>
                <a:cubicBezTo>
                  <a:pt x="247650" y="125396"/>
                  <a:pt x="247121" y="129100"/>
                  <a:pt x="248708" y="132274"/>
                </a:cubicBezTo>
                <a:cubicBezTo>
                  <a:pt x="249766" y="134391"/>
                  <a:pt x="251883" y="135449"/>
                  <a:pt x="254000" y="135449"/>
                </a:cubicBezTo>
                <a:cubicBezTo>
                  <a:pt x="255058" y="135449"/>
                  <a:pt x="256116" y="134920"/>
                  <a:pt x="257175" y="134391"/>
                </a:cubicBezTo>
                <a:lnTo>
                  <a:pt x="268287" y="127512"/>
                </a:lnTo>
                <a:cubicBezTo>
                  <a:pt x="269875" y="126454"/>
                  <a:pt x="271462" y="124338"/>
                  <a:pt x="271462" y="122221"/>
                </a:cubicBezTo>
                <a:lnTo>
                  <a:pt x="271462" y="55555"/>
                </a:lnTo>
                <a:cubicBezTo>
                  <a:pt x="271462" y="52910"/>
                  <a:pt x="269875" y="50793"/>
                  <a:pt x="267758" y="49735"/>
                </a:cubicBezTo>
                <a:lnTo>
                  <a:pt x="253471" y="42328"/>
                </a:lnTo>
                <a:cubicBezTo>
                  <a:pt x="250296" y="40740"/>
                  <a:pt x="246592" y="41799"/>
                  <a:pt x="245004" y="44973"/>
                </a:cubicBezTo>
                <a:cubicBezTo>
                  <a:pt x="243417" y="48148"/>
                  <a:pt x="244475" y="51852"/>
                  <a:pt x="247650" y="53439"/>
                </a:cubicBezTo>
                <a:lnTo>
                  <a:pt x="258762" y="58730"/>
                </a:lnTo>
                <a:lnTo>
                  <a:pt x="258762" y="117989"/>
                </a:lnTo>
                <a:lnTo>
                  <a:pt x="250825" y="123280"/>
                </a:lnTo>
                <a:close/>
                <a:moveTo>
                  <a:pt x="69850" y="54497"/>
                </a:moveTo>
                <a:cubicBezTo>
                  <a:pt x="73025" y="52381"/>
                  <a:pt x="73554" y="48677"/>
                  <a:pt x="71967" y="45502"/>
                </a:cubicBezTo>
                <a:cubicBezTo>
                  <a:pt x="69850" y="42328"/>
                  <a:pt x="66146" y="41799"/>
                  <a:pt x="62971" y="43386"/>
                </a:cubicBezTo>
                <a:lnTo>
                  <a:pt x="49212" y="52381"/>
                </a:lnTo>
                <a:cubicBezTo>
                  <a:pt x="47625" y="53439"/>
                  <a:pt x="46037" y="55555"/>
                  <a:pt x="46037" y="57672"/>
                </a:cubicBezTo>
                <a:lnTo>
                  <a:pt x="46037" y="124338"/>
                </a:lnTo>
                <a:cubicBezTo>
                  <a:pt x="46037" y="126983"/>
                  <a:pt x="47625" y="129100"/>
                  <a:pt x="49741" y="130158"/>
                </a:cubicBezTo>
                <a:lnTo>
                  <a:pt x="62442" y="136507"/>
                </a:lnTo>
                <a:cubicBezTo>
                  <a:pt x="63500" y="137036"/>
                  <a:pt x="64558" y="137036"/>
                  <a:pt x="65087" y="137036"/>
                </a:cubicBezTo>
                <a:cubicBezTo>
                  <a:pt x="67204" y="137036"/>
                  <a:pt x="69850" y="135978"/>
                  <a:pt x="70908" y="133332"/>
                </a:cubicBezTo>
                <a:cubicBezTo>
                  <a:pt x="72496" y="130158"/>
                  <a:pt x="71438" y="126454"/>
                  <a:pt x="68262" y="124867"/>
                </a:cubicBezTo>
                <a:lnTo>
                  <a:pt x="59266" y="120634"/>
                </a:lnTo>
                <a:lnTo>
                  <a:pt x="59266" y="61375"/>
                </a:lnTo>
                <a:lnTo>
                  <a:pt x="69850" y="54497"/>
                </a:lnTo>
                <a:close/>
                <a:moveTo>
                  <a:pt x="76200" y="83068"/>
                </a:moveTo>
                <a:cubicBezTo>
                  <a:pt x="76200" y="60846"/>
                  <a:pt x="84667" y="40211"/>
                  <a:pt x="100542" y="24338"/>
                </a:cubicBezTo>
                <a:cubicBezTo>
                  <a:pt x="116417" y="8465"/>
                  <a:pt x="137054" y="0"/>
                  <a:pt x="159279" y="0"/>
                </a:cubicBezTo>
                <a:cubicBezTo>
                  <a:pt x="181504" y="0"/>
                  <a:pt x="202141" y="8465"/>
                  <a:pt x="218016" y="24338"/>
                </a:cubicBezTo>
                <a:cubicBezTo>
                  <a:pt x="233891" y="40211"/>
                  <a:pt x="242358" y="60846"/>
                  <a:pt x="242358" y="83068"/>
                </a:cubicBezTo>
                <a:cubicBezTo>
                  <a:pt x="242358" y="105290"/>
                  <a:pt x="233891" y="125925"/>
                  <a:pt x="218016" y="141798"/>
                </a:cubicBezTo>
                <a:cubicBezTo>
                  <a:pt x="202141" y="157671"/>
                  <a:pt x="181504" y="166137"/>
                  <a:pt x="159279" y="166137"/>
                </a:cubicBezTo>
                <a:cubicBezTo>
                  <a:pt x="137054" y="166137"/>
                  <a:pt x="116417" y="157671"/>
                  <a:pt x="100542" y="141798"/>
                </a:cubicBezTo>
                <a:cubicBezTo>
                  <a:pt x="84667" y="125925"/>
                  <a:pt x="76200" y="105290"/>
                  <a:pt x="76200" y="83068"/>
                </a:cubicBezTo>
                <a:close/>
                <a:moveTo>
                  <a:pt x="109537" y="132803"/>
                </a:moveTo>
                <a:cubicBezTo>
                  <a:pt x="137054" y="160317"/>
                  <a:pt x="181504" y="160317"/>
                  <a:pt x="208491" y="132803"/>
                </a:cubicBezTo>
                <a:cubicBezTo>
                  <a:pt x="236008" y="105290"/>
                  <a:pt x="236008" y="60846"/>
                  <a:pt x="208491" y="33862"/>
                </a:cubicBezTo>
                <a:cubicBezTo>
                  <a:pt x="194733" y="20106"/>
                  <a:pt x="176741" y="13227"/>
                  <a:pt x="158750" y="13227"/>
                </a:cubicBezTo>
                <a:cubicBezTo>
                  <a:pt x="140758" y="13227"/>
                  <a:pt x="122766" y="20106"/>
                  <a:pt x="109008" y="33862"/>
                </a:cubicBezTo>
                <a:cubicBezTo>
                  <a:pt x="82550" y="60846"/>
                  <a:pt x="82550" y="105290"/>
                  <a:pt x="109537" y="132803"/>
                </a:cubicBezTo>
                <a:close/>
                <a:moveTo>
                  <a:pt x="179917" y="204231"/>
                </a:moveTo>
                <a:lnTo>
                  <a:pt x="183092" y="282538"/>
                </a:lnTo>
                <a:cubicBezTo>
                  <a:pt x="183092" y="289416"/>
                  <a:pt x="180446" y="295236"/>
                  <a:pt x="176212" y="299998"/>
                </a:cubicBezTo>
                <a:cubicBezTo>
                  <a:pt x="171450" y="304760"/>
                  <a:pt x="165629" y="306876"/>
                  <a:pt x="159279" y="306876"/>
                </a:cubicBezTo>
                <a:cubicBezTo>
                  <a:pt x="159279" y="306876"/>
                  <a:pt x="159279" y="306876"/>
                  <a:pt x="159279" y="306876"/>
                </a:cubicBezTo>
                <a:cubicBezTo>
                  <a:pt x="152929" y="306876"/>
                  <a:pt x="147108" y="304231"/>
                  <a:pt x="142346" y="299998"/>
                </a:cubicBezTo>
                <a:cubicBezTo>
                  <a:pt x="137583" y="295236"/>
                  <a:pt x="135467" y="289416"/>
                  <a:pt x="135467" y="283067"/>
                </a:cubicBezTo>
                <a:lnTo>
                  <a:pt x="139171" y="204760"/>
                </a:lnTo>
                <a:cubicBezTo>
                  <a:pt x="137054" y="203702"/>
                  <a:pt x="135467" y="201586"/>
                  <a:pt x="135467" y="198940"/>
                </a:cubicBezTo>
                <a:lnTo>
                  <a:pt x="135467" y="175131"/>
                </a:lnTo>
                <a:cubicBezTo>
                  <a:pt x="135467" y="171428"/>
                  <a:pt x="138112" y="168782"/>
                  <a:pt x="141817" y="168782"/>
                </a:cubicBezTo>
                <a:lnTo>
                  <a:pt x="177271" y="168782"/>
                </a:lnTo>
                <a:cubicBezTo>
                  <a:pt x="180975" y="168782"/>
                  <a:pt x="183621" y="171428"/>
                  <a:pt x="183621" y="175131"/>
                </a:cubicBezTo>
                <a:lnTo>
                  <a:pt x="183621" y="198940"/>
                </a:lnTo>
                <a:cubicBezTo>
                  <a:pt x="183092" y="201057"/>
                  <a:pt x="182033" y="203173"/>
                  <a:pt x="179917" y="204231"/>
                </a:cubicBezTo>
                <a:close/>
                <a:moveTo>
                  <a:pt x="148167" y="192591"/>
                </a:moveTo>
                <a:lnTo>
                  <a:pt x="170921" y="192591"/>
                </a:lnTo>
                <a:lnTo>
                  <a:pt x="170921" y="181481"/>
                </a:lnTo>
                <a:lnTo>
                  <a:pt x="148167" y="181481"/>
                </a:lnTo>
                <a:lnTo>
                  <a:pt x="148167" y="192591"/>
                </a:lnTo>
                <a:close/>
                <a:moveTo>
                  <a:pt x="170391" y="283067"/>
                </a:moveTo>
                <a:lnTo>
                  <a:pt x="167217" y="205290"/>
                </a:lnTo>
                <a:lnTo>
                  <a:pt x="151871" y="205290"/>
                </a:lnTo>
                <a:lnTo>
                  <a:pt x="148167" y="283067"/>
                </a:lnTo>
                <a:cubicBezTo>
                  <a:pt x="148167" y="285712"/>
                  <a:pt x="149225" y="288358"/>
                  <a:pt x="151342" y="291003"/>
                </a:cubicBezTo>
                <a:cubicBezTo>
                  <a:pt x="153458" y="293120"/>
                  <a:pt x="156104" y="294178"/>
                  <a:pt x="159279" y="294178"/>
                </a:cubicBezTo>
                <a:lnTo>
                  <a:pt x="159279" y="294178"/>
                </a:lnTo>
                <a:cubicBezTo>
                  <a:pt x="162454" y="294178"/>
                  <a:pt x="165100" y="293120"/>
                  <a:pt x="167217" y="291003"/>
                </a:cubicBezTo>
                <a:cubicBezTo>
                  <a:pt x="169333" y="288887"/>
                  <a:pt x="170391" y="286241"/>
                  <a:pt x="170391" y="283067"/>
                </a:cubicBezTo>
                <a:close/>
              </a:path>
            </a:pathLst>
          </a:custGeom>
          <a:solidFill>
            <a:schemeClr val="bg1">
              <a:lumMod val="50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35" name="Google Shape;2565;p33"/>
          <p:cNvSpPr/>
          <p:nvPr/>
        </p:nvSpPr>
        <p:spPr>
          <a:xfrm>
            <a:off x="560176" y="3645024"/>
            <a:ext cx="567272" cy="620789"/>
          </a:xfrm>
          <a:custGeom>
            <a:avLst/>
            <a:gdLst/>
            <a:ahLst/>
            <a:cxnLst/>
            <a:rect l="l" t="t" r="r" b="b"/>
            <a:pathLst>
              <a:path w="673320" h="736841" extrusionOk="0">
                <a:moveTo>
                  <a:pt x="684755" y="266788"/>
                </a:moveTo>
                <a:cubicBezTo>
                  <a:pt x="684755" y="297278"/>
                  <a:pt x="672050" y="330308"/>
                  <a:pt x="652994" y="349365"/>
                </a:cubicBezTo>
                <a:cubicBezTo>
                  <a:pt x="650454" y="351906"/>
                  <a:pt x="646642" y="354447"/>
                  <a:pt x="642831" y="354447"/>
                </a:cubicBezTo>
                <a:lnTo>
                  <a:pt x="517060" y="354447"/>
                </a:lnTo>
                <a:cubicBezTo>
                  <a:pt x="517060" y="354447"/>
                  <a:pt x="517060" y="354447"/>
                  <a:pt x="517060" y="354447"/>
                </a:cubicBezTo>
                <a:cubicBezTo>
                  <a:pt x="508167" y="354447"/>
                  <a:pt x="501815" y="348094"/>
                  <a:pt x="501815" y="339201"/>
                </a:cubicBezTo>
                <a:cubicBezTo>
                  <a:pt x="501815" y="330308"/>
                  <a:pt x="508167" y="323956"/>
                  <a:pt x="517060" y="323956"/>
                </a:cubicBezTo>
                <a:lnTo>
                  <a:pt x="636479" y="323956"/>
                </a:lnTo>
                <a:cubicBezTo>
                  <a:pt x="647913" y="309982"/>
                  <a:pt x="655535" y="287114"/>
                  <a:pt x="655535" y="268058"/>
                </a:cubicBezTo>
                <a:cubicBezTo>
                  <a:pt x="655535" y="224864"/>
                  <a:pt x="618693" y="190563"/>
                  <a:pt x="572958" y="190563"/>
                </a:cubicBezTo>
                <a:cubicBezTo>
                  <a:pt x="569147" y="190563"/>
                  <a:pt x="564065" y="189292"/>
                  <a:pt x="561524" y="185481"/>
                </a:cubicBezTo>
                <a:cubicBezTo>
                  <a:pt x="558983" y="182940"/>
                  <a:pt x="557713" y="177858"/>
                  <a:pt x="557713" y="174047"/>
                </a:cubicBezTo>
                <a:cubicBezTo>
                  <a:pt x="557713" y="95281"/>
                  <a:pt x="490381" y="31760"/>
                  <a:pt x="406533" y="31760"/>
                </a:cubicBezTo>
                <a:cubicBezTo>
                  <a:pt x="363339" y="31760"/>
                  <a:pt x="321416" y="49546"/>
                  <a:pt x="292196" y="82577"/>
                </a:cubicBezTo>
                <a:cubicBezTo>
                  <a:pt x="287114" y="87659"/>
                  <a:pt x="279492" y="88929"/>
                  <a:pt x="273140" y="85118"/>
                </a:cubicBezTo>
                <a:cubicBezTo>
                  <a:pt x="255354" y="74955"/>
                  <a:pt x="236298" y="69873"/>
                  <a:pt x="217241" y="69873"/>
                </a:cubicBezTo>
                <a:cubicBezTo>
                  <a:pt x="156261" y="69873"/>
                  <a:pt x="105445" y="116878"/>
                  <a:pt x="105445" y="174047"/>
                </a:cubicBezTo>
                <a:cubicBezTo>
                  <a:pt x="105445" y="175317"/>
                  <a:pt x="105445" y="176588"/>
                  <a:pt x="105445" y="177858"/>
                </a:cubicBezTo>
                <a:lnTo>
                  <a:pt x="105445" y="182940"/>
                </a:lnTo>
                <a:cubicBezTo>
                  <a:pt x="106715" y="190563"/>
                  <a:pt x="100363" y="198185"/>
                  <a:pt x="92741" y="199456"/>
                </a:cubicBezTo>
                <a:cubicBezTo>
                  <a:pt x="57169" y="204537"/>
                  <a:pt x="30490" y="233757"/>
                  <a:pt x="30490" y="266788"/>
                </a:cubicBezTo>
                <a:cubicBezTo>
                  <a:pt x="30490" y="290926"/>
                  <a:pt x="44465" y="312522"/>
                  <a:pt x="67332" y="325226"/>
                </a:cubicBezTo>
                <a:lnTo>
                  <a:pt x="176588" y="325226"/>
                </a:lnTo>
                <a:cubicBezTo>
                  <a:pt x="176588" y="325226"/>
                  <a:pt x="176588" y="325226"/>
                  <a:pt x="176588" y="325226"/>
                </a:cubicBezTo>
                <a:cubicBezTo>
                  <a:pt x="185481" y="325226"/>
                  <a:pt x="191833" y="331578"/>
                  <a:pt x="191833" y="340472"/>
                </a:cubicBezTo>
                <a:cubicBezTo>
                  <a:pt x="191833" y="349365"/>
                  <a:pt x="185481" y="355717"/>
                  <a:pt x="176588" y="355717"/>
                </a:cubicBezTo>
                <a:lnTo>
                  <a:pt x="63521" y="355717"/>
                </a:lnTo>
                <a:cubicBezTo>
                  <a:pt x="63521" y="355717"/>
                  <a:pt x="63521" y="355717"/>
                  <a:pt x="63521" y="355717"/>
                </a:cubicBezTo>
                <a:cubicBezTo>
                  <a:pt x="60980" y="355717"/>
                  <a:pt x="58439" y="355717"/>
                  <a:pt x="57169" y="354447"/>
                </a:cubicBezTo>
                <a:cubicBezTo>
                  <a:pt x="21597" y="337931"/>
                  <a:pt x="0" y="303630"/>
                  <a:pt x="0" y="266788"/>
                </a:cubicBezTo>
                <a:cubicBezTo>
                  <a:pt x="0" y="222323"/>
                  <a:pt x="31760" y="184210"/>
                  <a:pt x="74955" y="172776"/>
                </a:cubicBezTo>
                <a:cubicBezTo>
                  <a:pt x="76225" y="99092"/>
                  <a:pt x="139746" y="39383"/>
                  <a:pt x="217241" y="39383"/>
                </a:cubicBezTo>
                <a:cubicBezTo>
                  <a:pt x="237568" y="39383"/>
                  <a:pt x="257895" y="43194"/>
                  <a:pt x="276951" y="52087"/>
                </a:cubicBezTo>
                <a:cubicBezTo>
                  <a:pt x="311252" y="19056"/>
                  <a:pt x="356987" y="0"/>
                  <a:pt x="405263" y="0"/>
                </a:cubicBezTo>
                <a:cubicBezTo>
                  <a:pt x="500544" y="0"/>
                  <a:pt x="579310" y="69873"/>
                  <a:pt x="586933" y="158802"/>
                </a:cubicBezTo>
                <a:cubicBezTo>
                  <a:pt x="640290" y="166424"/>
                  <a:pt x="684755" y="212160"/>
                  <a:pt x="684755" y="266788"/>
                </a:cubicBezTo>
                <a:close/>
                <a:moveTo>
                  <a:pt x="482758" y="387477"/>
                </a:moveTo>
                <a:cubicBezTo>
                  <a:pt x="486570" y="392559"/>
                  <a:pt x="487840" y="398911"/>
                  <a:pt x="485299" y="403992"/>
                </a:cubicBezTo>
                <a:cubicBezTo>
                  <a:pt x="482758" y="409074"/>
                  <a:pt x="477677" y="412885"/>
                  <a:pt x="471325" y="412885"/>
                </a:cubicBezTo>
                <a:lnTo>
                  <a:pt x="423049" y="412885"/>
                </a:lnTo>
                <a:lnTo>
                  <a:pt x="424319" y="729220"/>
                </a:lnTo>
                <a:cubicBezTo>
                  <a:pt x="424319" y="733031"/>
                  <a:pt x="423049" y="736842"/>
                  <a:pt x="419238" y="740653"/>
                </a:cubicBezTo>
                <a:cubicBezTo>
                  <a:pt x="416697" y="743194"/>
                  <a:pt x="412885" y="745735"/>
                  <a:pt x="407804" y="745735"/>
                </a:cubicBezTo>
                <a:lnTo>
                  <a:pt x="285844" y="745735"/>
                </a:lnTo>
                <a:cubicBezTo>
                  <a:pt x="276951" y="745735"/>
                  <a:pt x="270599" y="739383"/>
                  <a:pt x="270599" y="730490"/>
                </a:cubicBezTo>
                <a:lnTo>
                  <a:pt x="270599" y="414156"/>
                </a:lnTo>
                <a:lnTo>
                  <a:pt x="221052" y="414156"/>
                </a:lnTo>
                <a:cubicBezTo>
                  <a:pt x="214700" y="414156"/>
                  <a:pt x="209619" y="410344"/>
                  <a:pt x="207078" y="405263"/>
                </a:cubicBezTo>
                <a:cubicBezTo>
                  <a:pt x="204537" y="400181"/>
                  <a:pt x="205808" y="393829"/>
                  <a:pt x="209619" y="388747"/>
                </a:cubicBezTo>
                <a:lnTo>
                  <a:pt x="334120" y="250272"/>
                </a:lnTo>
                <a:cubicBezTo>
                  <a:pt x="336660" y="246461"/>
                  <a:pt x="341742" y="245190"/>
                  <a:pt x="345554" y="245190"/>
                </a:cubicBezTo>
                <a:cubicBezTo>
                  <a:pt x="349365" y="245190"/>
                  <a:pt x="354446" y="246461"/>
                  <a:pt x="356987" y="250272"/>
                </a:cubicBezTo>
                <a:lnTo>
                  <a:pt x="482758" y="387477"/>
                </a:lnTo>
                <a:close/>
                <a:moveTo>
                  <a:pt x="437023" y="382395"/>
                </a:moveTo>
                <a:lnTo>
                  <a:pt x="346824" y="282033"/>
                </a:lnTo>
                <a:lnTo>
                  <a:pt x="256624" y="382395"/>
                </a:lnTo>
                <a:lnTo>
                  <a:pt x="287114" y="382395"/>
                </a:lnTo>
                <a:cubicBezTo>
                  <a:pt x="296007" y="382395"/>
                  <a:pt x="302359" y="388747"/>
                  <a:pt x="302359" y="397640"/>
                </a:cubicBezTo>
                <a:lnTo>
                  <a:pt x="302359" y="713974"/>
                </a:lnTo>
                <a:lnTo>
                  <a:pt x="393829" y="713974"/>
                </a:lnTo>
                <a:lnTo>
                  <a:pt x="392559" y="397640"/>
                </a:lnTo>
                <a:cubicBezTo>
                  <a:pt x="392559" y="393829"/>
                  <a:pt x="393829" y="390018"/>
                  <a:pt x="397641" y="386207"/>
                </a:cubicBezTo>
                <a:cubicBezTo>
                  <a:pt x="400181" y="383666"/>
                  <a:pt x="403993" y="381125"/>
                  <a:pt x="409074" y="381125"/>
                </a:cubicBezTo>
                <a:lnTo>
                  <a:pt x="437023" y="381125"/>
                </a:lnTo>
                <a:close/>
              </a:path>
            </a:pathLst>
          </a:custGeom>
          <a:solidFill>
            <a:schemeClr val="bg1">
              <a:lumMod val="50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36" name="Freeform 2">
            <a:extLst>
              <a:ext uri="{FF2B5EF4-FFF2-40B4-BE49-F238E27FC236}">
                <a16:creationId xmlns:a16="http://schemas.microsoft.com/office/drawing/2014/main" id="{1058835F-1319-4495-A566-91289D1FFE95}"/>
              </a:ext>
            </a:extLst>
          </p:cNvPr>
          <p:cNvSpPr>
            <a:spLocks noChangeArrowheads="1"/>
          </p:cNvSpPr>
          <p:nvPr/>
        </p:nvSpPr>
        <p:spPr bwMode="auto">
          <a:xfrm>
            <a:off x="1775520" y="4784630"/>
            <a:ext cx="1857816" cy="1596698"/>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rgbClr val="28828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21920" bIns="60960" numCol="1" spcCol="0" rtlCol="0" fromWordArt="0" anchor="t" anchorCtr="0" forceAA="0" compatLnSpc="1">
            <a:prstTxWarp prst="textNoShape">
              <a:avLst/>
            </a:prstTxWarp>
            <a:noAutofit/>
          </a:bodyPr>
          <a:lstStyle/>
          <a:p>
            <a:r>
              <a:rPr lang="de-DE" b="1" dirty="0">
                <a:latin typeface="+mj-lt"/>
              </a:rPr>
              <a:t>1. </a:t>
            </a:r>
            <a:r>
              <a:rPr lang="de-DE" sz="1200" b="1" dirty="0">
                <a:latin typeface="+mj-lt"/>
              </a:rPr>
              <a:t>Kostenreduktion: </a:t>
            </a:r>
            <a:r>
              <a:rPr lang="de-DE" sz="1200" dirty="0"/>
              <a:t>Sie sparen bares Geld, das Sie anderswo einsetzen können </a:t>
            </a:r>
          </a:p>
        </p:txBody>
      </p:sp>
      <p:sp>
        <p:nvSpPr>
          <p:cNvPr id="37" name="Freeform 2">
            <a:extLst>
              <a:ext uri="{FF2B5EF4-FFF2-40B4-BE49-F238E27FC236}">
                <a16:creationId xmlns:a16="http://schemas.microsoft.com/office/drawing/2014/main" id="{1058835F-1319-4495-A566-91289D1FFE95}"/>
              </a:ext>
            </a:extLst>
          </p:cNvPr>
          <p:cNvSpPr>
            <a:spLocks noChangeArrowheads="1"/>
          </p:cNvSpPr>
          <p:nvPr/>
        </p:nvSpPr>
        <p:spPr bwMode="auto">
          <a:xfrm>
            <a:off x="3705345" y="4784630"/>
            <a:ext cx="1814591" cy="1596698"/>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rgbClr val="28828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21920" bIns="60960" numCol="1" spcCol="0" rtlCol="0" fromWordArt="0" anchor="t" anchorCtr="0" forceAA="0" compatLnSpc="1">
            <a:prstTxWarp prst="textNoShape">
              <a:avLst/>
            </a:prstTxWarp>
            <a:noAutofit/>
          </a:bodyPr>
          <a:lstStyle/>
          <a:p>
            <a:r>
              <a:rPr lang="de-DE" b="1" dirty="0">
                <a:latin typeface="+mj-lt"/>
              </a:rPr>
              <a:t>2. </a:t>
            </a:r>
            <a:r>
              <a:rPr lang="de-DE" sz="1200" b="1" dirty="0">
                <a:latin typeface="+mj-lt"/>
              </a:rPr>
              <a:t>Verbesserung </a:t>
            </a:r>
            <a:br>
              <a:rPr lang="de-DE" sz="1200" b="1" dirty="0">
                <a:latin typeface="+mj-lt"/>
              </a:rPr>
            </a:br>
            <a:r>
              <a:rPr lang="de-DE" sz="1200" b="1" dirty="0">
                <a:latin typeface="+mj-lt"/>
              </a:rPr>
              <a:t>des Gewinns: </a:t>
            </a:r>
          </a:p>
          <a:p>
            <a:r>
              <a:rPr lang="de-DE" sz="1200" dirty="0"/>
              <a:t>Mehr Aktivität fördert Ihren Umsatz und den Gewinn </a:t>
            </a:r>
          </a:p>
        </p:txBody>
      </p:sp>
      <p:sp>
        <p:nvSpPr>
          <p:cNvPr id="38" name="Freeform 2">
            <a:extLst>
              <a:ext uri="{FF2B5EF4-FFF2-40B4-BE49-F238E27FC236}">
                <a16:creationId xmlns:a16="http://schemas.microsoft.com/office/drawing/2014/main" id="{1058835F-1319-4495-A566-91289D1FFE95}"/>
              </a:ext>
            </a:extLst>
          </p:cNvPr>
          <p:cNvSpPr>
            <a:spLocks noChangeArrowheads="1"/>
          </p:cNvSpPr>
          <p:nvPr/>
        </p:nvSpPr>
        <p:spPr bwMode="auto">
          <a:xfrm>
            <a:off x="5663952" y="4784630"/>
            <a:ext cx="1800200" cy="1596698"/>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rgbClr val="28828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21920" bIns="60960" numCol="1" spcCol="0" rtlCol="0" fromWordArt="0" anchor="t" anchorCtr="0" forceAA="0" compatLnSpc="1">
            <a:prstTxWarp prst="textNoShape">
              <a:avLst/>
            </a:prstTxWarp>
            <a:noAutofit/>
          </a:bodyPr>
          <a:lstStyle/>
          <a:p>
            <a:r>
              <a:rPr lang="de-DE" b="1" dirty="0">
                <a:latin typeface="+mj-lt"/>
              </a:rPr>
              <a:t>3. </a:t>
            </a:r>
            <a:r>
              <a:rPr lang="de-DE" sz="1200" b="1" dirty="0">
                <a:latin typeface="+mj-lt"/>
              </a:rPr>
              <a:t>Mehr Aufträge erzielen: </a:t>
            </a:r>
          </a:p>
          <a:p>
            <a:r>
              <a:rPr lang="de-DE" sz="1200" dirty="0"/>
              <a:t>Je flüssiger WIR-Geld zirkuliert, desto attraktiver ist Ihre Auftragslage </a:t>
            </a:r>
          </a:p>
        </p:txBody>
      </p:sp>
      <p:sp>
        <p:nvSpPr>
          <p:cNvPr id="5" name="Textfeld 4">
            <a:extLst>
              <a:ext uri="{FF2B5EF4-FFF2-40B4-BE49-F238E27FC236}">
                <a16:creationId xmlns:a16="http://schemas.microsoft.com/office/drawing/2014/main" id="{CE4358F1-A131-1395-8F5B-AAC2E9ACF17D}"/>
              </a:ext>
            </a:extLst>
          </p:cNvPr>
          <p:cNvSpPr txBox="1"/>
          <p:nvPr/>
        </p:nvSpPr>
        <p:spPr bwMode="auto">
          <a:xfrm>
            <a:off x="1127448" y="6453336"/>
            <a:ext cx="5895798"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gn="l">
              <a:spcAft>
                <a:spcPts val="800"/>
              </a:spcAft>
            </a:pPr>
            <a:r>
              <a:rPr lang="de-CH" sz="900" dirty="0">
                <a:solidFill>
                  <a:schemeClr val="tx2"/>
                </a:solidFill>
                <a:latin typeface="+mj-lt"/>
              </a:rPr>
              <a:t>Aktion gilt für Kunden welche vor 1.11.2023 eine aktive Kundenbeziehung hatten. </a:t>
            </a:r>
          </a:p>
        </p:txBody>
      </p:sp>
    </p:spTree>
    <p:extLst>
      <p:ext uri="{BB962C8B-B14F-4D97-AF65-F5344CB8AC3E}">
        <p14:creationId xmlns:p14="http://schemas.microsoft.com/office/powerpoint/2010/main" val="3833541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hteck 28">
            <a:extLst>
              <a:ext uri="{FF2B5EF4-FFF2-40B4-BE49-F238E27FC236}">
                <a16:creationId xmlns:a16="http://schemas.microsoft.com/office/drawing/2014/main" id="{2F11F52C-E69E-4754-309B-415C62CC91A9}"/>
              </a:ext>
            </a:extLst>
          </p:cNvPr>
          <p:cNvSpPr/>
          <p:nvPr/>
        </p:nvSpPr>
        <p:spPr>
          <a:xfrm>
            <a:off x="407368" y="1164402"/>
            <a:ext cx="5328592" cy="5010700"/>
          </a:xfrm>
          <a:prstGeom prst="rect">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dirty="0" err="1">
              <a:solidFill>
                <a:schemeClr val="tx2"/>
              </a:solidFill>
              <a:latin typeface="+mj-lt"/>
            </a:endParaRPr>
          </a:p>
        </p:txBody>
      </p:sp>
      <p:sp>
        <p:nvSpPr>
          <p:cNvPr id="33" name="Freeform 2">
            <a:extLst>
              <a:ext uri="{FF2B5EF4-FFF2-40B4-BE49-F238E27FC236}">
                <a16:creationId xmlns:a16="http://schemas.microsoft.com/office/drawing/2014/main" id="{1058835F-1319-4495-A566-91289D1FFE95}"/>
              </a:ext>
            </a:extLst>
          </p:cNvPr>
          <p:cNvSpPr>
            <a:spLocks noChangeArrowheads="1"/>
          </p:cNvSpPr>
          <p:nvPr/>
        </p:nvSpPr>
        <p:spPr bwMode="auto">
          <a:xfrm>
            <a:off x="407368" y="3140968"/>
            <a:ext cx="5055936" cy="441846"/>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72000" rIns="121920" bIns="60960" numCol="1" spcCol="0" rtlCol="0" fromWordArt="0" anchor="ctr" anchorCtr="0" forceAA="0" compatLnSpc="1">
            <a:prstTxWarp prst="textNoShape">
              <a:avLst/>
            </a:prstTxWarp>
            <a:noAutofit/>
          </a:bodyPr>
          <a:lstStyle/>
          <a:p>
            <a:r>
              <a:rPr lang="de-DE" sz="1200" b="1" dirty="0">
                <a:solidFill>
                  <a:schemeClr val="accent2"/>
                </a:solidFill>
                <a:latin typeface="+mj-lt"/>
              </a:rPr>
              <a:t>Durchschnittsumsatz der letzten 3 Jahre =  4 000 CHW</a:t>
            </a:r>
            <a:endParaRPr lang="de-DE" sz="1200" dirty="0">
              <a:solidFill>
                <a:schemeClr val="accent2"/>
              </a:solidFill>
              <a:latin typeface="+mj-lt"/>
            </a:endParaRPr>
          </a:p>
        </p:txBody>
      </p:sp>
      <p:sp>
        <p:nvSpPr>
          <p:cNvPr id="2" name="Titel 1">
            <a:extLst>
              <a:ext uri="{FF2B5EF4-FFF2-40B4-BE49-F238E27FC236}">
                <a16:creationId xmlns:a16="http://schemas.microsoft.com/office/drawing/2014/main" id="{C55992EC-75E5-4387-51C5-78C4300A8642}"/>
              </a:ext>
            </a:extLst>
          </p:cNvPr>
          <p:cNvSpPr>
            <a:spLocks noGrp="1"/>
          </p:cNvSpPr>
          <p:nvPr>
            <p:ph type="title"/>
          </p:nvPr>
        </p:nvSpPr>
        <p:spPr>
          <a:xfrm>
            <a:off x="479376" y="476672"/>
            <a:ext cx="11161240" cy="504056"/>
          </a:xfrm>
        </p:spPr>
        <p:txBody>
          <a:bodyPr/>
          <a:lstStyle/>
          <a:p>
            <a:r>
              <a:rPr lang="de-CH" dirty="0"/>
              <a:t>Rechnungsbeispiel 1                        Rechnungsbeispiel 2</a:t>
            </a:r>
          </a:p>
        </p:txBody>
      </p:sp>
      <p:sp>
        <p:nvSpPr>
          <p:cNvPr id="3" name="Datumsplatzhalter 2">
            <a:extLst>
              <a:ext uri="{FF2B5EF4-FFF2-40B4-BE49-F238E27FC236}">
                <a16:creationId xmlns:a16="http://schemas.microsoft.com/office/drawing/2014/main" id="{B601C0B0-0372-3DB8-4953-981141F986DA}"/>
              </a:ext>
            </a:extLst>
          </p:cNvPr>
          <p:cNvSpPr>
            <a:spLocks noGrp="1"/>
          </p:cNvSpPr>
          <p:nvPr>
            <p:ph type="dt" sz="half" idx="15"/>
          </p:nvPr>
        </p:nvSpPr>
        <p:spPr/>
        <p:txBody>
          <a:bodyPr/>
          <a:lstStyle/>
          <a:p>
            <a:pPr>
              <a:defRPr/>
            </a:pPr>
            <a:fld id="{BC9BC74B-5511-D349-8C08-A0C8D82EF247}" type="datetime1">
              <a:rPr lang="de-CH" smtClean="0"/>
              <a:t>31.10.2024</a:t>
            </a:fld>
            <a:endParaRPr lang="de-DE" dirty="0"/>
          </a:p>
        </p:txBody>
      </p:sp>
      <p:sp>
        <p:nvSpPr>
          <p:cNvPr id="5" name="Foliennummernplatzhalter 4">
            <a:extLst>
              <a:ext uri="{FF2B5EF4-FFF2-40B4-BE49-F238E27FC236}">
                <a16:creationId xmlns:a16="http://schemas.microsoft.com/office/drawing/2014/main" id="{D72908C3-CBD8-8867-5B9A-CDDCDEDBB6C3}"/>
              </a:ext>
            </a:extLst>
          </p:cNvPr>
          <p:cNvSpPr>
            <a:spLocks noGrp="1"/>
          </p:cNvSpPr>
          <p:nvPr>
            <p:ph type="sldNum" sz="quarter" idx="17"/>
          </p:nvPr>
        </p:nvSpPr>
        <p:spPr/>
        <p:txBody>
          <a:bodyPr/>
          <a:lstStyle/>
          <a:p>
            <a:pPr>
              <a:defRPr/>
            </a:pPr>
            <a:fld id="{DE15152C-7E44-A94B-BCD8-272D3D1F368E}" type="slidenum">
              <a:rPr lang="de-DE" altLang="de-DE" smtClean="0"/>
              <a:pPr>
                <a:defRPr/>
              </a:pPr>
              <a:t>25</a:t>
            </a:fld>
            <a:endParaRPr lang="de-DE" altLang="de-DE" sz="900" dirty="0"/>
          </a:p>
        </p:txBody>
      </p:sp>
      <p:sp>
        <p:nvSpPr>
          <p:cNvPr id="9" name="Freeform 2">
            <a:extLst>
              <a:ext uri="{FF2B5EF4-FFF2-40B4-BE49-F238E27FC236}">
                <a16:creationId xmlns:a16="http://schemas.microsoft.com/office/drawing/2014/main" id="{1058835F-1319-4495-A566-91289D1FFE95}"/>
              </a:ext>
            </a:extLst>
          </p:cNvPr>
          <p:cNvSpPr>
            <a:spLocks noChangeArrowheads="1"/>
          </p:cNvSpPr>
          <p:nvPr/>
        </p:nvSpPr>
        <p:spPr bwMode="auto">
          <a:xfrm>
            <a:off x="3126060" y="1726576"/>
            <a:ext cx="1097732" cy="1286400"/>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rgbClr val="2882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21920" bIns="60960" numCol="1" spcCol="0" rtlCol="0" fromWordArt="0" anchor="t" anchorCtr="0" forceAA="0" compatLnSpc="1">
            <a:prstTxWarp prst="textNoShape">
              <a:avLst/>
            </a:prstTxWarp>
            <a:noAutofit/>
          </a:bodyPr>
          <a:lstStyle/>
          <a:p>
            <a:r>
              <a:rPr lang="de-DE" b="1" dirty="0">
                <a:latin typeface="+mj-lt"/>
              </a:rPr>
              <a:t>2023</a:t>
            </a:r>
          </a:p>
          <a:p>
            <a:endParaRPr lang="de-DE" b="1" dirty="0">
              <a:latin typeface="+mj-lt"/>
            </a:endParaRPr>
          </a:p>
          <a:p>
            <a:r>
              <a:rPr lang="de-DE" sz="1200" b="1" dirty="0">
                <a:latin typeface="+mj-lt"/>
              </a:rPr>
              <a:t>5 000 CHW</a:t>
            </a:r>
          </a:p>
          <a:p>
            <a:r>
              <a:rPr lang="de-DE" sz="1200" b="1" dirty="0">
                <a:latin typeface="+mj-lt"/>
              </a:rPr>
              <a:t>Umsatz</a:t>
            </a:r>
            <a:endParaRPr lang="de-DE" sz="1200" dirty="0">
              <a:latin typeface="+mj-lt"/>
            </a:endParaRPr>
          </a:p>
        </p:txBody>
      </p:sp>
      <p:grpSp>
        <p:nvGrpSpPr>
          <p:cNvPr id="21" name="Gruppieren 20"/>
          <p:cNvGrpSpPr/>
          <p:nvPr/>
        </p:nvGrpSpPr>
        <p:grpSpPr>
          <a:xfrm>
            <a:off x="537086" y="1465094"/>
            <a:ext cx="3398674" cy="1747882"/>
            <a:chOff x="1919537" y="824825"/>
            <a:chExt cx="4556199" cy="2873731"/>
          </a:xfrm>
        </p:grpSpPr>
        <p:sp>
          <p:nvSpPr>
            <p:cNvPr id="7" name="Freeform 2">
              <a:extLst>
                <a:ext uri="{FF2B5EF4-FFF2-40B4-BE49-F238E27FC236}">
                  <a16:creationId xmlns:a16="http://schemas.microsoft.com/office/drawing/2014/main" id="{1058835F-1319-4495-A566-91289D1FFE95}"/>
                </a:ext>
              </a:extLst>
            </p:cNvPr>
            <p:cNvSpPr>
              <a:spLocks noChangeArrowheads="1"/>
            </p:cNvSpPr>
            <p:nvPr/>
          </p:nvSpPr>
          <p:spPr bwMode="auto">
            <a:xfrm>
              <a:off x="1919537" y="824825"/>
              <a:ext cx="1409480" cy="2538002"/>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rgbClr val="2882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21920" bIns="60960" numCol="1" spcCol="0" rtlCol="0" fromWordArt="0" anchor="t" anchorCtr="0" forceAA="0" compatLnSpc="1">
              <a:prstTxWarp prst="textNoShape">
                <a:avLst/>
              </a:prstTxWarp>
              <a:noAutofit/>
            </a:bodyPr>
            <a:lstStyle/>
            <a:p>
              <a:r>
                <a:rPr lang="de-DE" b="1" dirty="0">
                  <a:latin typeface="+mj-lt"/>
                </a:rPr>
                <a:t>2021</a:t>
              </a:r>
            </a:p>
            <a:p>
              <a:endParaRPr lang="de-DE" sz="1200" b="1" dirty="0">
                <a:latin typeface="+mj-lt"/>
              </a:endParaRPr>
            </a:p>
            <a:p>
              <a:r>
                <a:rPr lang="de-DE" sz="1200" b="1" dirty="0">
                  <a:latin typeface="+mj-lt"/>
                </a:rPr>
                <a:t>6 000 CHW</a:t>
              </a:r>
            </a:p>
            <a:p>
              <a:r>
                <a:rPr lang="de-DE" sz="1200" b="1" dirty="0">
                  <a:latin typeface="+mj-lt"/>
                </a:rPr>
                <a:t>Umsatz</a:t>
              </a:r>
              <a:endParaRPr lang="de-DE" sz="1200" dirty="0"/>
            </a:p>
          </p:txBody>
        </p:sp>
        <p:sp>
          <p:nvSpPr>
            <p:cNvPr id="8" name="Freeform 2">
              <a:extLst>
                <a:ext uri="{FF2B5EF4-FFF2-40B4-BE49-F238E27FC236}">
                  <a16:creationId xmlns:a16="http://schemas.microsoft.com/office/drawing/2014/main" id="{1058835F-1319-4495-A566-91289D1FFE95}"/>
                </a:ext>
              </a:extLst>
            </p:cNvPr>
            <p:cNvSpPr>
              <a:spLocks noChangeArrowheads="1"/>
            </p:cNvSpPr>
            <p:nvPr/>
          </p:nvSpPr>
          <p:spPr bwMode="auto">
            <a:xfrm flipV="1">
              <a:off x="3618267" y="2940109"/>
              <a:ext cx="1409481" cy="423000"/>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rgbClr val="2882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21920" bIns="60960" numCol="1" spcCol="0" rtlCol="0" fromWordArt="0" anchor="t" anchorCtr="0" forceAA="0" compatLnSpc="1">
              <a:prstTxWarp prst="textNoShape">
                <a:avLst/>
              </a:prstTxWarp>
              <a:noAutofit/>
            </a:bodyPr>
            <a:lstStyle/>
            <a:p>
              <a:endParaRPr lang="de-DE" sz="1200" dirty="0"/>
            </a:p>
          </p:txBody>
        </p:sp>
        <p:sp>
          <p:nvSpPr>
            <p:cNvPr id="12" name="Freeform 2">
              <a:extLst>
                <a:ext uri="{FF2B5EF4-FFF2-40B4-BE49-F238E27FC236}">
                  <a16:creationId xmlns:a16="http://schemas.microsoft.com/office/drawing/2014/main" id="{1058835F-1319-4495-A566-91289D1FFE95}"/>
                </a:ext>
              </a:extLst>
            </p:cNvPr>
            <p:cNvSpPr>
              <a:spLocks noChangeArrowheads="1"/>
            </p:cNvSpPr>
            <p:nvPr/>
          </p:nvSpPr>
          <p:spPr bwMode="auto">
            <a:xfrm>
              <a:off x="3556148" y="1153996"/>
              <a:ext cx="1471599" cy="1799999"/>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21920" bIns="60960" numCol="1" spcCol="0" rtlCol="0" fromWordArt="0" anchor="t" anchorCtr="0" forceAA="0" compatLnSpc="1">
              <a:prstTxWarp prst="textNoShape">
                <a:avLst/>
              </a:prstTxWarp>
              <a:noAutofit/>
            </a:bodyPr>
            <a:lstStyle/>
            <a:p>
              <a:endParaRPr lang="de-DE" sz="200" b="1" dirty="0">
                <a:solidFill>
                  <a:schemeClr val="accent2"/>
                </a:solidFill>
                <a:latin typeface="+mj-lt"/>
              </a:endParaRPr>
            </a:p>
            <a:p>
              <a:endParaRPr lang="de-DE" sz="200" b="1" dirty="0">
                <a:solidFill>
                  <a:schemeClr val="accent2"/>
                </a:solidFill>
                <a:latin typeface="+mj-lt"/>
              </a:endParaRPr>
            </a:p>
            <a:p>
              <a:r>
                <a:rPr lang="de-DE" b="1" dirty="0">
                  <a:solidFill>
                    <a:schemeClr val="accent2"/>
                  </a:solidFill>
                  <a:latin typeface="+mj-lt"/>
                </a:rPr>
                <a:t>2022</a:t>
              </a:r>
            </a:p>
            <a:p>
              <a:br>
                <a:rPr lang="de-DE" sz="1200" b="1" dirty="0">
                  <a:solidFill>
                    <a:schemeClr val="accent2"/>
                  </a:solidFill>
                  <a:latin typeface="+mj-lt"/>
                </a:rPr>
              </a:br>
              <a:r>
                <a:rPr lang="de-DE" sz="1200" b="1" dirty="0">
                  <a:solidFill>
                    <a:schemeClr val="accent2"/>
                  </a:solidFill>
                  <a:latin typeface="+mj-lt"/>
                </a:rPr>
                <a:t>1 000 CHW</a:t>
              </a:r>
            </a:p>
            <a:p>
              <a:r>
                <a:rPr lang="de-DE" sz="1200" b="1" dirty="0">
                  <a:solidFill>
                    <a:schemeClr val="accent2"/>
                  </a:solidFill>
                  <a:latin typeface="+mj-lt"/>
                </a:rPr>
                <a:t>Umsatz</a:t>
              </a:r>
              <a:endParaRPr lang="de-DE" sz="1200" dirty="0">
                <a:solidFill>
                  <a:schemeClr val="accent2"/>
                </a:solidFill>
                <a:latin typeface="+mj-lt"/>
              </a:endParaRPr>
            </a:p>
          </p:txBody>
        </p:sp>
        <p:sp>
          <p:nvSpPr>
            <p:cNvPr id="16" name="Geschweifte Klammer links 15"/>
            <p:cNvSpPr/>
            <p:nvPr/>
          </p:nvSpPr>
          <p:spPr>
            <a:xfrm rot="16200000">
              <a:off x="4048727" y="1271547"/>
              <a:ext cx="317250" cy="4536768"/>
            </a:xfrm>
            <a:prstGeom prst="leftBrace">
              <a:avLst>
                <a:gd name="adj1" fmla="val 83251"/>
                <a:gd name="adj2" fmla="val 50000"/>
              </a:avLst>
            </a:prstGeom>
            <a:ln w="28575" cmpd="sng">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dirty="0"/>
            </a:p>
          </p:txBody>
        </p:sp>
      </p:grpSp>
      <p:sp>
        <p:nvSpPr>
          <p:cNvPr id="6" name="Freeform 2">
            <a:extLst>
              <a:ext uri="{FF2B5EF4-FFF2-40B4-BE49-F238E27FC236}">
                <a16:creationId xmlns:a16="http://schemas.microsoft.com/office/drawing/2014/main" id="{E660DD94-4031-99DD-C360-9F12D6F104DB}"/>
              </a:ext>
            </a:extLst>
          </p:cNvPr>
          <p:cNvSpPr>
            <a:spLocks noChangeArrowheads="1"/>
          </p:cNvSpPr>
          <p:nvPr/>
        </p:nvSpPr>
        <p:spPr bwMode="auto">
          <a:xfrm>
            <a:off x="4418808" y="1269621"/>
            <a:ext cx="1029120" cy="1736640"/>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21920" bIns="60960" numCol="1" spcCol="0" rtlCol="0" fromWordArt="0" anchor="t" anchorCtr="0" forceAA="0" compatLnSpc="1">
            <a:prstTxWarp prst="textNoShape">
              <a:avLst/>
            </a:prstTxWarp>
            <a:noAutofit/>
          </a:bodyPr>
          <a:lstStyle/>
          <a:p>
            <a:r>
              <a:rPr lang="de-DE" b="1" dirty="0">
                <a:latin typeface="+mj-lt"/>
              </a:rPr>
              <a:t>2024</a:t>
            </a:r>
          </a:p>
          <a:p>
            <a:endParaRPr lang="de-DE" b="1" dirty="0">
              <a:latin typeface="+mj-lt"/>
            </a:endParaRPr>
          </a:p>
          <a:p>
            <a:r>
              <a:rPr lang="de-DE" sz="1200" b="1" dirty="0">
                <a:latin typeface="+mj-lt"/>
              </a:rPr>
              <a:t>7 000 CHW</a:t>
            </a:r>
          </a:p>
          <a:p>
            <a:r>
              <a:rPr lang="de-DE" sz="1200" b="1" dirty="0">
                <a:latin typeface="+mj-lt"/>
              </a:rPr>
              <a:t>Umsatz</a:t>
            </a:r>
            <a:endParaRPr lang="de-DE" sz="1200" dirty="0">
              <a:latin typeface="+mj-lt"/>
            </a:endParaRPr>
          </a:p>
        </p:txBody>
      </p:sp>
      <p:sp>
        <p:nvSpPr>
          <p:cNvPr id="10" name="Freeform 2">
            <a:extLst>
              <a:ext uri="{FF2B5EF4-FFF2-40B4-BE49-F238E27FC236}">
                <a16:creationId xmlns:a16="http://schemas.microsoft.com/office/drawing/2014/main" id="{E584778E-05D6-0B5C-F59D-0B505B0F024B}"/>
              </a:ext>
            </a:extLst>
          </p:cNvPr>
          <p:cNvSpPr>
            <a:spLocks noChangeArrowheads="1"/>
          </p:cNvSpPr>
          <p:nvPr/>
        </p:nvSpPr>
        <p:spPr bwMode="auto">
          <a:xfrm>
            <a:off x="4151912" y="4231811"/>
            <a:ext cx="1286400" cy="1286400"/>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rgbClr val="E6140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21920" bIns="60960" numCol="1" spcCol="0" rtlCol="0" fromWordArt="0" anchor="t" anchorCtr="0" forceAA="0" compatLnSpc="1">
            <a:prstTxWarp prst="textNoShape">
              <a:avLst/>
            </a:prstTxWarp>
            <a:noAutofit/>
          </a:bodyPr>
          <a:lstStyle/>
          <a:p>
            <a:endParaRPr lang="de-DE" sz="1200" b="1" dirty="0">
              <a:latin typeface="+mj-lt"/>
            </a:endParaRPr>
          </a:p>
          <a:p>
            <a:r>
              <a:rPr lang="de-DE" sz="1200" b="1" dirty="0">
                <a:latin typeface="+mj-lt"/>
              </a:rPr>
              <a:t>4 000 CHW</a:t>
            </a:r>
          </a:p>
          <a:p>
            <a:r>
              <a:rPr lang="de-DE" sz="1200" b="1" dirty="0">
                <a:latin typeface="+mj-lt"/>
              </a:rPr>
              <a:t>Umsatz</a:t>
            </a:r>
          </a:p>
        </p:txBody>
      </p:sp>
      <p:sp>
        <p:nvSpPr>
          <p:cNvPr id="25" name="Rechteck 24"/>
          <p:cNvSpPr/>
          <p:nvPr/>
        </p:nvSpPr>
        <p:spPr>
          <a:xfrm>
            <a:off x="4151784" y="3645024"/>
            <a:ext cx="1286400" cy="51456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lgn="l">
              <a:spcAft>
                <a:spcPts val="600"/>
              </a:spcAft>
            </a:pPr>
            <a:r>
              <a:rPr lang="de-CH" sz="1200" b="1" dirty="0">
                <a:solidFill>
                  <a:schemeClr val="bg1"/>
                </a:solidFill>
                <a:latin typeface="+mj-lt"/>
              </a:rPr>
              <a:t>3 000 CHW Mehrumsatz</a:t>
            </a:r>
          </a:p>
        </p:txBody>
      </p:sp>
      <p:sp>
        <p:nvSpPr>
          <p:cNvPr id="11" name="Geschweifte Klammer links 10">
            <a:extLst>
              <a:ext uri="{FF2B5EF4-FFF2-40B4-BE49-F238E27FC236}">
                <a16:creationId xmlns:a16="http://schemas.microsoft.com/office/drawing/2014/main" id="{C11D0A5A-8844-F26B-46D8-10A5157D8377}"/>
              </a:ext>
            </a:extLst>
          </p:cNvPr>
          <p:cNvSpPr/>
          <p:nvPr/>
        </p:nvSpPr>
        <p:spPr>
          <a:xfrm>
            <a:off x="3935760" y="4241176"/>
            <a:ext cx="128640" cy="1286400"/>
          </a:xfrm>
          <a:prstGeom prst="leftBrace">
            <a:avLst>
              <a:gd name="adj1" fmla="val 83251"/>
              <a:gd name="adj2" fmla="val 50000"/>
            </a:avLst>
          </a:prstGeom>
          <a:ln w="28575" cmpd="sng">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dirty="0"/>
          </a:p>
        </p:txBody>
      </p:sp>
      <p:sp>
        <p:nvSpPr>
          <p:cNvPr id="14" name="Geschweifte Klammer links 13">
            <a:extLst>
              <a:ext uri="{FF2B5EF4-FFF2-40B4-BE49-F238E27FC236}">
                <a16:creationId xmlns:a16="http://schemas.microsoft.com/office/drawing/2014/main" id="{20B3FEDA-03CE-C401-57E9-E8FEF61E01CE}"/>
              </a:ext>
            </a:extLst>
          </p:cNvPr>
          <p:cNvSpPr/>
          <p:nvPr/>
        </p:nvSpPr>
        <p:spPr>
          <a:xfrm>
            <a:off x="3935760" y="3645024"/>
            <a:ext cx="128640" cy="514560"/>
          </a:xfrm>
          <a:prstGeom prst="leftBrace">
            <a:avLst>
              <a:gd name="adj1" fmla="val 83251"/>
              <a:gd name="adj2" fmla="val 50000"/>
            </a:avLst>
          </a:prstGeom>
          <a:ln w="28575" cmpd="sng">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dirty="0"/>
          </a:p>
        </p:txBody>
      </p:sp>
      <p:sp>
        <p:nvSpPr>
          <p:cNvPr id="15" name="Textfeld 14">
            <a:extLst>
              <a:ext uri="{FF2B5EF4-FFF2-40B4-BE49-F238E27FC236}">
                <a16:creationId xmlns:a16="http://schemas.microsoft.com/office/drawing/2014/main" id="{8215DD0C-31EC-B180-D004-899202C68F7E}"/>
              </a:ext>
            </a:extLst>
          </p:cNvPr>
          <p:cNvSpPr txBox="1"/>
          <p:nvPr/>
        </p:nvSpPr>
        <p:spPr bwMode="auto">
          <a:xfrm>
            <a:off x="2239934" y="4869160"/>
            <a:ext cx="1839842" cy="35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gn="l">
              <a:spcAft>
                <a:spcPts val="800"/>
              </a:spcAft>
            </a:pPr>
            <a:r>
              <a:rPr lang="de-CH" sz="1200" b="1" dirty="0">
                <a:solidFill>
                  <a:schemeClr val="accent2"/>
                </a:solidFill>
                <a:latin typeface="+mj-lt"/>
              </a:rPr>
              <a:t>2% NWB = 80 CHF</a:t>
            </a:r>
          </a:p>
        </p:txBody>
      </p:sp>
      <p:sp>
        <p:nvSpPr>
          <p:cNvPr id="19" name="Textfeld 18">
            <a:extLst>
              <a:ext uri="{FF2B5EF4-FFF2-40B4-BE49-F238E27FC236}">
                <a16:creationId xmlns:a16="http://schemas.microsoft.com/office/drawing/2014/main" id="{C6F08865-703E-2114-A8E0-94AE18BE2637}"/>
              </a:ext>
            </a:extLst>
          </p:cNvPr>
          <p:cNvSpPr txBox="1"/>
          <p:nvPr/>
        </p:nvSpPr>
        <p:spPr bwMode="auto">
          <a:xfrm>
            <a:off x="2207568" y="3861048"/>
            <a:ext cx="1839842" cy="35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gn="l">
              <a:spcAft>
                <a:spcPts val="800"/>
              </a:spcAft>
            </a:pPr>
            <a:r>
              <a:rPr lang="de-CH" sz="1200" b="1" dirty="0">
                <a:solidFill>
                  <a:schemeClr val="accent2"/>
                </a:solidFill>
                <a:latin typeface="+mj-lt"/>
              </a:rPr>
              <a:t>1% NWB = 30 CHF</a:t>
            </a:r>
          </a:p>
        </p:txBody>
      </p:sp>
      <p:sp>
        <p:nvSpPr>
          <p:cNvPr id="26" name="Textfeld 25">
            <a:extLst>
              <a:ext uri="{FF2B5EF4-FFF2-40B4-BE49-F238E27FC236}">
                <a16:creationId xmlns:a16="http://schemas.microsoft.com/office/drawing/2014/main" id="{E0350EA4-47FC-3D1E-5019-E417C4BF8E64}"/>
              </a:ext>
            </a:extLst>
          </p:cNvPr>
          <p:cNvSpPr txBox="1"/>
          <p:nvPr/>
        </p:nvSpPr>
        <p:spPr bwMode="auto">
          <a:xfrm>
            <a:off x="551384" y="5661248"/>
            <a:ext cx="4917552" cy="441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gn="l">
              <a:spcAft>
                <a:spcPts val="800"/>
              </a:spcAft>
            </a:pPr>
            <a:r>
              <a:rPr lang="de-CH" sz="2800" b="1" dirty="0">
                <a:solidFill>
                  <a:schemeClr val="accent2"/>
                </a:solidFill>
                <a:latin typeface="+mj-lt"/>
              </a:rPr>
              <a:t>Kickback 2025 = 30 CHF</a:t>
            </a:r>
          </a:p>
        </p:txBody>
      </p:sp>
      <p:sp>
        <p:nvSpPr>
          <p:cNvPr id="42" name="Rechteck 41">
            <a:extLst>
              <a:ext uri="{FF2B5EF4-FFF2-40B4-BE49-F238E27FC236}">
                <a16:creationId xmlns:a16="http://schemas.microsoft.com/office/drawing/2014/main" id="{67F5D6DD-209F-45B3-0CB0-B55A56D13CF0}"/>
              </a:ext>
            </a:extLst>
          </p:cNvPr>
          <p:cNvSpPr/>
          <p:nvPr/>
        </p:nvSpPr>
        <p:spPr>
          <a:xfrm>
            <a:off x="6363931" y="1164402"/>
            <a:ext cx="5328592" cy="5010700"/>
          </a:xfrm>
          <a:prstGeom prst="rect">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dirty="0" err="1">
              <a:solidFill>
                <a:schemeClr val="tx2"/>
              </a:solidFill>
              <a:latin typeface="+mj-lt"/>
            </a:endParaRPr>
          </a:p>
        </p:txBody>
      </p:sp>
      <p:sp>
        <p:nvSpPr>
          <p:cNvPr id="43" name="Freeform 2">
            <a:extLst>
              <a:ext uri="{FF2B5EF4-FFF2-40B4-BE49-F238E27FC236}">
                <a16:creationId xmlns:a16="http://schemas.microsoft.com/office/drawing/2014/main" id="{BD9E2DF9-AFE9-EA97-1E1E-931A74EDC704}"/>
              </a:ext>
            </a:extLst>
          </p:cNvPr>
          <p:cNvSpPr>
            <a:spLocks noChangeArrowheads="1"/>
          </p:cNvSpPr>
          <p:nvPr/>
        </p:nvSpPr>
        <p:spPr bwMode="auto">
          <a:xfrm>
            <a:off x="6363931" y="3140968"/>
            <a:ext cx="5055936" cy="441846"/>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72000" rIns="121920" bIns="60960" numCol="1" spcCol="0" rtlCol="0" fromWordArt="0" anchor="ctr" anchorCtr="0" forceAA="0" compatLnSpc="1">
            <a:prstTxWarp prst="textNoShape">
              <a:avLst/>
            </a:prstTxWarp>
            <a:noAutofit/>
          </a:bodyPr>
          <a:lstStyle/>
          <a:p>
            <a:r>
              <a:rPr lang="de-DE" sz="1200" b="1" dirty="0">
                <a:solidFill>
                  <a:schemeClr val="accent2"/>
                </a:solidFill>
                <a:latin typeface="+mj-lt"/>
              </a:rPr>
              <a:t>Durchschnittsumsatz der letzten 2 Jahre =  1 250 CHW</a:t>
            </a:r>
            <a:endParaRPr lang="de-DE" sz="1200" dirty="0">
              <a:solidFill>
                <a:schemeClr val="accent2"/>
              </a:solidFill>
              <a:latin typeface="+mj-lt"/>
            </a:endParaRPr>
          </a:p>
        </p:txBody>
      </p:sp>
      <p:sp>
        <p:nvSpPr>
          <p:cNvPr id="44" name="Freeform 2">
            <a:extLst>
              <a:ext uri="{FF2B5EF4-FFF2-40B4-BE49-F238E27FC236}">
                <a16:creationId xmlns:a16="http://schemas.microsoft.com/office/drawing/2014/main" id="{045DA84B-CF04-ACA0-4519-6AAEFF61408D}"/>
              </a:ext>
            </a:extLst>
          </p:cNvPr>
          <p:cNvSpPr>
            <a:spLocks noChangeArrowheads="1"/>
          </p:cNvSpPr>
          <p:nvPr/>
        </p:nvSpPr>
        <p:spPr bwMode="auto">
          <a:xfrm>
            <a:off x="8328248" y="2482152"/>
            <a:ext cx="1440000" cy="514800"/>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rgbClr val="2882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72000" rIns="121920" bIns="60960" numCol="1" spcCol="0" rtlCol="0" fromWordArt="0" anchor="t" anchorCtr="0" forceAA="0" compatLnSpc="1">
            <a:prstTxWarp prst="textNoShape">
              <a:avLst/>
            </a:prstTxWarp>
            <a:noAutofit/>
          </a:bodyPr>
          <a:lstStyle/>
          <a:p>
            <a:r>
              <a:rPr lang="de-DE" sz="1200" b="1" dirty="0">
                <a:latin typeface="+mj-lt"/>
              </a:rPr>
              <a:t>2 000 CHW</a:t>
            </a:r>
          </a:p>
          <a:p>
            <a:r>
              <a:rPr lang="de-DE" sz="1200" b="1" dirty="0">
                <a:latin typeface="+mj-lt"/>
              </a:rPr>
              <a:t>Umsatz</a:t>
            </a:r>
            <a:endParaRPr lang="de-DE" sz="1200" dirty="0">
              <a:latin typeface="+mj-lt"/>
            </a:endParaRPr>
          </a:p>
        </p:txBody>
      </p:sp>
      <p:grpSp>
        <p:nvGrpSpPr>
          <p:cNvPr id="45" name="Gruppieren 44">
            <a:extLst>
              <a:ext uri="{FF2B5EF4-FFF2-40B4-BE49-F238E27FC236}">
                <a16:creationId xmlns:a16="http://schemas.microsoft.com/office/drawing/2014/main" id="{A7E95AE8-F8C3-6BA8-0792-7968D91B8CFA}"/>
              </a:ext>
            </a:extLst>
          </p:cNvPr>
          <p:cNvGrpSpPr/>
          <p:nvPr/>
        </p:nvGrpSpPr>
        <p:grpSpPr>
          <a:xfrm>
            <a:off x="5375920" y="1772816"/>
            <a:ext cx="3384180" cy="1547671"/>
            <a:chOff x="1938968" y="1153996"/>
            <a:chExt cx="4536768" cy="2544560"/>
          </a:xfrm>
        </p:grpSpPr>
        <p:sp>
          <p:nvSpPr>
            <p:cNvPr id="47" name="Freeform 2">
              <a:extLst>
                <a:ext uri="{FF2B5EF4-FFF2-40B4-BE49-F238E27FC236}">
                  <a16:creationId xmlns:a16="http://schemas.microsoft.com/office/drawing/2014/main" id="{3D448440-CF71-9891-0380-15709F244BF1}"/>
                </a:ext>
              </a:extLst>
            </p:cNvPr>
            <p:cNvSpPr>
              <a:spLocks noChangeArrowheads="1"/>
            </p:cNvSpPr>
            <p:nvPr/>
          </p:nvSpPr>
          <p:spPr bwMode="auto">
            <a:xfrm flipV="1">
              <a:off x="3618266" y="2955770"/>
              <a:ext cx="1930437" cy="213078"/>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rgbClr val="2882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21920" bIns="60960" numCol="1" spcCol="0" rtlCol="0" fromWordArt="0" anchor="t" anchorCtr="0" forceAA="0" compatLnSpc="1">
              <a:prstTxWarp prst="textNoShape">
                <a:avLst/>
              </a:prstTxWarp>
              <a:noAutofit/>
            </a:bodyPr>
            <a:lstStyle/>
            <a:p>
              <a:endParaRPr lang="de-DE" sz="1200" dirty="0"/>
            </a:p>
          </p:txBody>
        </p:sp>
        <p:sp>
          <p:nvSpPr>
            <p:cNvPr id="48" name="Freeform 2">
              <a:extLst>
                <a:ext uri="{FF2B5EF4-FFF2-40B4-BE49-F238E27FC236}">
                  <a16:creationId xmlns:a16="http://schemas.microsoft.com/office/drawing/2014/main" id="{ABDBF224-2220-4B04-6D5B-EECE2B7AFEE0}"/>
                </a:ext>
              </a:extLst>
            </p:cNvPr>
            <p:cNvSpPr>
              <a:spLocks noChangeArrowheads="1"/>
            </p:cNvSpPr>
            <p:nvPr/>
          </p:nvSpPr>
          <p:spPr bwMode="auto">
            <a:xfrm>
              <a:off x="3556148" y="1153996"/>
              <a:ext cx="1471599" cy="1799999"/>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21920" bIns="60960" numCol="1" spcCol="0" rtlCol="0" fromWordArt="0" anchor="t" anchorCtr="0" forceAA="0" compatLnSpc="1">
              <a:prstTxWarp prst="textNoShape">
                <a:avLst/>
              </a:prstTxWarp>
              <a:noAutofit/>
            </a:bodyPr>
            <a:lstStyle/>
            <a:p>
              <a:endParaRPr lang="de-DE" sz="200" b="1" dirty="0">
                <a:solidFill>
                  <a:schemeClr val="accent2"/>
                </a:solidFill>
                <a:latin typeface="+mj-lt"/>
              </a:endParaRPr>
            </a:p>
            <a:p>
              <a:endParaRPr lang="de-DE" sz="200" b="1" dirty="0">
                <a:solidFill>
                  <a:schemeClr val="accent2"/>
                </a:solidFill>
                <a:latin typeface="+mj-lt"/>
              </a:endParaRPr>
            </a:p>
            <a:p>
              <a:r>
                <a:rPr lang="de-DE" b="1" dirty="0">
                  <a:solidFill>
                    <a:schemeClr val="accent2"/>
                  </a:solidFill>
                  <a:latin typeface="+mj-lt"/>
                </a:rPr>
                <a:t>2022</a:t>
              </a:r>
            </a:p>
            <a:p>
              <a:br>
                <a:rPr lang="de-DE" sz="1200" b="1" dirty="0">
                  <a:solidFill>
                    <a:schemeClr val="accent2"/>
                  </a:solidFill>
                  <a:latin typeface="+mj-lt"/>
                </a:rPr>
              </a:br>
              <a:r>
                <a:rPr lang="de-DE" sz="1200" b="1" dirty="0">
                  <a:solidFill>
                    <a:schemeClr val="accent2"/>
                  </a:solidFill>
                  <a:latin typeface="+mj-lt"/>
                </a:rPr>
                <a:t>500 CHW</a:t>
              </a:r>
            </a:p>
            <a:p>
              <a:r>
                <a:rPr lang="de-DE" sz="1200" b="1" dirty="0">
                  <a:solidFill>
                    <a:schemeClr val="accent2"/>
                  </a:solidFill>
                  <a:latin typeface="+mj-lt"/>
                </a:rPr>
                <a:t>Umsatz</a:t>
              </a:r>
              <a:endParaRPr lang="de-DE" sz="1200" dirty="0">
                <a:solidFill>
                  <a:schemeClr val="accent2"/>
                </a:solidFill>
                <a:latin typeface="+mj-lt"/>
              </a:endParaRPr>
            </a:p>
          </p:txBody>
        </p:sp>
        <p:sp>
          <p:nvSpPr>
            <p:cNvPr id="49" name="Geschweifte Klammer links 48">
              <a:extLst>
                <a:ext uri="{FF2B5EF4-FFF2-40B4-BE49-F238E27FC236}">
                  <a16:creationId xmlns:a16="http://schemas.microsoft.com/office/drawing/2014/main" id="{EAC1275F-8DCF-AF23-0C9B-8ECFC75FEB2F}"/>
                </a:ext>
              </a:extLst>
            </p:cNvPr>
            <p:cNvSpPr/>
            <p:nvPr/>
          </p:nvSpPr>
          <p:spPr>
            <a:xfrm rot="16200000">
              <a:off x="4048727" y="1271547"/>
              <a:ext cx="317250" cy="4536768"/>
            </a:xfrm>
            <a:prstGeom prst="leftBrace">
              <a:avLst>
                <a:gd name="adj1" fmla="val 83251"/>
                <a:gd name="adj2" fmla="val 50000"/>
              </a:avLst>
            </a:prstGeom>
            <a:ln w="28575" cmpd="sng">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dirty="0"/>
            </a:p>
          </p:txBody>
        </p:sp>
      </p:grpSp>
      <p:sp>
        <p:nvSpPr>
          <p:cNvPr id="50" name="Freeform 2">
            <a:extLst>
              <a:ext uri="{FF2B5EF4-FFF2-40B4-BE49-F238E27FC236}">
                <a16:creationId xmlns:a16="http://schemas.microsoft.com/office/drawing/2014/main" id="{99266EE3-02C4-AF10-44AC-F6F8A54D765C}"/>
              </a:ext>
            </a:extLst>
          </p:cNvPr>
          <p:cNvSpPr>
            <a:spLocks noChangeArrowheads="1"/>
          </p:cNvSpPr>
          <p:nvPr/>
        </p:nvSpPr>
        <p:spPr bwMode="auto">
          <a:xfrm>
            <a:off x="10056600" y="1269620"/>
            <a:ext cx="1440000" cy="1727331"/>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21920" bIns="60960" numCol="1" spcCol="0" rtlCol="0" fromWordArt="0" anchor="t" anchorCtr="0" forceAA="0" compatLnSpc="1">
            <a:prstTxWarp prst="textNoShape">
              <a:avLst/>
            </a:prstTxWarp>
            <a:noAutofit/>
          </a:bodyPr>
          <a:lstStyle/>
          <a:p>
            <a:r>
              <a:rPr lang="de-DE" b="1" dirty="0">
                <a:latin typeface="+mj-lt"/>
              </a:rPr>
              <a:t>2024</a:t>
            </a:r>
          </a:p>
          <a:p>
            <a:endParaRPr lang="de-DE" sz="1200" b="1" dirty="0">
              <a:latin typeface="+mj-lt"/>
            </a:endParaRPr>
          </a:p>
          <a:p>
            <a:endParaRPr lang="de-DE" sz="1200" b="1" dirty="0">
              <a:latin typeface="+mj-lt"/>
            </a:endParaRPr>
          </a:p>
          <a:p>
            <a:endParaRPr lang="de-DE" sz="1200" b="1" dirty="0">
              <a:latin typeface="+mj-lt"/>
            </a:endParaRPr>
          </a:p>
          <a:p>
            <a:endParaRPr lang="de-DE" sz="1200" b="1" dirty="0">
              <a:latin typeface="+mj-lt"/>
            </a:endParaRPr>
          </a:p>
          <a:p>
            <a:r>
              <a:rPr lang="de-DE" sz="1200" b="1" dirty="0">
                <a:latin typeface="+mj-lt"/>
              </a:rPr>
              <a:t>11 000 CHW</a:t>
            </a:r>
          </a:p>
          <a:p>
            <a:r>
              <a:rPr lang="de-DE" sz="1200" b="1" dirty="0">
                <a:latin typeface="+mj-lt"/>
              </a:rPr>
              <a:t>Umsatz</a:t>
            </a:r>
            <a:endParaRPr lang="de-DE" sz="1200" dirty="0">
              <a:latin typeface="+mj-lt"/>
            </a:endParaRPr>
          </a:p>
        </p:txBody>
      </p:sp>
      <p:sp>
        <p:nvSpPr>
          <p:cNvPr id="51" name="Freeform 2">
            <a:extLst>
              <a:ext uri="{FF2B5EF4-FFF2-40B4-BE49-F238E27FC236}">
                <a16:creationId xmlns:a16="http://schemas.microsoft.com/office/drawing/2014/main" id="{277BCDFB-579D-3178-A414-E2BE4791905E}"/>
              </a:ext>
            </a:extLst>
          </p:cNvPr>
          <p:cNvSpPr>
            <a:spLocks noChangeArrowheads="1"/>
          </p:cNvSpPr>
          <p:nvPr/>
        </p:nvSpPr>
        <p:spPr bwMode="auto">
          <a:xfrm>
            <a:off x="10108475" y="5167673"/>
            <a:ext cx="1286400" cy="350538"/>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rgbClr val="E6140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21920" bIns="60960" numCol="1" spcCol="0" rtlCol="0" fromWordArt="0" anchor="t" anchorCtr="0" forceAA="0" compatLnSpc="1">
            <a:prstTxWarp prst="textNoShape">
              <a:avLst/>
            </a:prstTxWarp>
            <a:noAutofit/>
          </a:bodyPr>
          <a:lstStyle/>
          <a:p>
            <a:r>
              <a:rPr lang="de-DE" sz="1200" b="1" dirty="0">
                <a:latin typeface="+mj-lt"/>
              </a:rPr>
              <a:t>1 250 CHW</a:t>
            </a:r>
          </a:p>
          <a:p>
            <a:r>
              <a:rPr lang="de-DE" sz="1200" b="1" dirty="0">
                <a:latin typeface="+mj-lt"/>
              </a:rPr>
              <a:t>Umsatz</a:t>
            </a:r>
          </a:p>
        </p:txBody>
      </p:sp>
      <p:sp>
        <p:nvSpPr>
          <p:cNvPr id="52" name="Rechteck 51">
            <a:extLst>
              <a:ext uri="{FF2B5EF4-FFF2-40B4-BE49-F238E27FC236}">
                <a16:creationId xmlns:a16="http://schemas.microsoft.com/office/drawing/2014/main" id="{23766CE2-E59E-64E4-9067-9EA95B38BD99}"/>
              </a:ext>
            </a:extLst>
          </p:cNvPr>
          <p:cNvSpPr/>
          <p:nvPr/>
        </p:nvSpPr>
        <p:spPr>
          <a:xfrm>
            <a:off x="10108347" y="3645023"/>
            <a:ext cx="1286400" cy="1450641"/>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lgn="l">
              <a:spcAft>
                <a:spcPts val="600"/>
              </a:spcAft>
            </a:pPr>
            <a:endParaRPr lang="de-CH" sz="1200" b="1" dirty="0">
              <a:solidFill>
                <a:schemeClr val="bg1"/>
              </a:solidFill>
              <a:latin typeface="+mj-lt"/>
            </a:endParaRPr>
          </a:p>
          <a:p>
            <a:pPr algn="l">
              <a:spcAft>
                <a:spcPts val="600"/>
              </a:spcAft>
            </a:pPr>
            <a:r>
              <a:rPr lang="de-CH" sz="1200" b="1" dirty="0">
                <a:solidFill>
                  <a:schemeClr val="bg1"/>
                </a:solidFill>
                <a:latin typeface="+mj-lt"/>
              </a:rPr>
              <a:t>9 750 CHW Mehrumsatz</a:t>
            </a:r>
          </a:p>
        </p:txBody>
      </p:sp>
      <p:sp>
        <p:nvSpPr>
          <p:cNvPr id="53" name="Geschweifte Klammer links 52">
            <a:extLst>
              <a:ext uri="{FF2B5EF4-FFF2-40B4-BE49-F238E27FC236}">
                <a16:creationId xmlns:a16="http://schemas.microsoft.com/office/drawing/2014/main" id="{2B2ABB72-6DD2-CD4D-6024-4C1C8A800753}"/>
              </a:ext>
            </a:extLst>
          </p:cNvPr>
          <p:cNvSpPr/>
          <p:nvPr/>
        </p:nvSpPr>
        <p:spPr>
          <a:xfrm>
            <a:off x="9892323" y="5177038"/>
            <a:ext cx="111650" cy="350537"/>
          </a:xfrm>
          <a:prstGeom prst="leftBrace">
            <a:avLst>
              <a:gd name="adj1" fmla="val 83251"/>
              <a:gd name="adj2" fmla="val 50000"/>
            </a:avLst>
          </a:prstGeom>
          <a:ln w="28575" cmpd="sng">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dirty="0"/>
          </a:p>
        </p:txBody>
      </p:sp>
      <p:sp>
        <p:nvSpPr>
          <p:cNvPr id="54" name="Geschweifte Klammer links 53">
            <a:extLst>
              <a:ext uri="{FF2B5EF4-FFF2-40B4-BE49-F238E27FC236}">
                <a16:creationId xmlns:a16="http://schemas.microsoft.com/office/drawing/2014/main" id="{90C24B62-EDB5-61F0-09ED-0E3D0EBB08BF}"/>
              </a:ext>
            </a:extLst>
          </p:cNvPr>
          <p:cNvSpPr/>
          <p:nvPr/>
        </p:nvSpPr>
        <p:spPr>
          <a:xfrm>
            <a:off x="9892323" y="3645024"/>
            <a:ext cx="128640" cy="1450640"/>
          </a:xfrm>
          <a:prstGeom prst="leftBrace">
            <a:avLst>
              <a:gd name="adj1" fmla="val 83251"/>
              <a:gd name="adj2" fmla="val 50000"/>
            </a:avLst>
          </a:prstGeom>
          <a:ln w="28575" cmpd="sng">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dirty="0"/>
          </a:p>
        </p:txBody>
      </p:sp>
      <p:sp>
        <p:nvSpPr>
          <p:cNvPr id="55" name="Textfeld 54">
            <a:extLst>
              <a:ext uri="{FF2B5EF4-FFF2-40B4-BE49-F238E27FC236}">
                <a16:creationId xmlns:a16="http://schemas.microsoft.com/office/drawing/2014/main" id="{9110CDA7-08F8-8C74-6FA0-F24D1DF5825E}"/>
              </a:ext>
            </a:extLst>
          </p:cNvPr>
          <p:cNvSpPr txBox="1"/>
          <p:nvPr/>
        </p:nvSpPr>
        <p:spPr bwMode="auto">
          <a:xfrm>
            <a:off x="8196497" y="5238703"/>
            <a:ext cx="1839842" cy="35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gn="l">
              <a:spcAft>
                <a:spcPts val="800"/>
              </a:spcAft>
            </a:pPr>
            <a:r>
              <a:rPr lang="de-CH" sz="1200" b="1" dirty="0">
                <a:solidFill>
                  <a:schemeClr val="accent2"/>
                </a:solidFill>
                <a:latin typeface="+mj-lt"/>
              </a:rPr>
              <a:t>2% NWB = 25 CHF</a:t>
            </a:r>
          </a:p>
        </p:txBody>
      </p:sp>
      <p:sp>
        <p:nvSpPr>
          <p:cNvPr id="56" name="Textfeld 55">
            <a:extLst>
              <a:ext uri="{FF2B5EF4-FFF2-40B4-BE49-F238E27FC236}">
                <a16:creationId xmlns:a16="http://schemas.microsoft.com/office/drawing/2014/main" id="{F0525CB4-C3E7-68AC-4061-6AC38AA6B4E6}"/>
              </a:ext>
            </a:extLst>
          </p:cNvPr>
          <p:cNvSpPr txBox="1"/>
          <p:nvPr/>
        </p:nvSpPr>
        <p:spPr bwMode="auto">
          <a:xfrm>
            <a:off x="8164131" y="4230591"/>
            <a:ext cx="1839842" cy="35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gn="l">
              <a:spcAft>
                <a:spcPts val="800"/>
              </a:spcAft>
            </a:pPr>
            <a:r>
              <a:rPr lang="de-CH" sz="1200" b="1" dirty="0">
                <a:solidFill>
                  <a:schemeClr val="accent2"/>
                </a:solidFill>
                <a:latin typeface="+mj-lt"/>
              </a:rPr>
              <a:t>1% NWB = 97.50 CHF</a:t>
            </a:r>
          </a:p>
        </p:txBody>
      </p:sp>
      <p:sp>
        <p:nvSpPr>
          <p:cNvPr id="57" name="Textfeld 56">
            <a:extLst>
              <a:ext uri="{FF2B5EF4-FFF2-40B4-BE49-F238E27FC236}">
                <a16:creationId xmlns:a16="http://schemas.microsoft.com/office/drawing/2014/main" id="{E8465D4D-6E3C-1FC5-38E8-C0F86B6CF6FD}"/>
              </a:ext>
            </a:extLst>
          </p:cNvPr>
          <p:cNvSpPr txBox="1"/>
          <p:nvPr/>
        </p:nvSpPr>
        <p:spPr bwMode="auto">
          <a:xfrm>
            <a:off x="6507947" y="5661248"/>
            <a:ext cx="4917552" cy="441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gn="l">
              <a:spcAft>
                <a:spcPts val="800"/>
              </a:spcAft>
            </a:pPr>
            <a:r>
              <a:rPr lang="de-CH" sz="2800" b="1" dirty="0">
                <a:solidFill>
                  <a:schemeClr val="accent2"/>
                </a:solidFill>
                <a:latin typeface="+mj-lt"/>
              </a:rPr>
              <a:t>Kickback 2025 = 97.50 CHF</a:t>
            </a:r>
          </a:p>
        </p:txBody>
      </p:sp>
      <p:sp>
        <p:nvSpPr>
          <p:cNvPr id="58" name="Freeform 2">
            <a:extLst>
              <a:ext uri="{FF2B5EF4-FFF2-40B4-BE49-F238E27FC236}">
                <a16:creationId xmlns:a16="http://schemas.microsoft.com/office/drawing/2014/main" id="{E322B93D-F241-C16C-14A1-6C520C5C70F7}"/>
              </a:ext>
            </a:extLst>
          </p:cNvPr>
          <p:cNvSpPr>
            <a:spLocks noChangeArrowheads="1"/>
          </p:cNvSpPr>
          <p:nvPr/>
        </p:nvSpPr>
        <p:spPr bwMode="auto">
          <a:xfrm>
            <a:off x="8400256" y="1628800"/>
            <a:ext cx="1097732" cy="1094809"/>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21920" bIns="60960" numCol="1" spcCol="0" rtlCol="0" fromWordArt="0" anchor="t" anchorCtr="0" forceAA="0" compatLnSpc="1">
            <a:prstTxWarp prst="textNoShape">
              <a:avLst/>
            </a:prstTxWarp>
            <a:noAutofit/>
          </a:bodyPr>
          <a:lstStyle/>
          <a:p>
            <a:endParaRPr lang="de-DE" sz="200" b="1" dirty="0">
              <a:solidFill>
                <a:schemeClr val="accent2"/>
              </a:solidFill>
              <a:latin typeface="+mj-lt"/>
            </a:endParaRPr>
          </a:p>
          <a:p>
            <a:endParaRPr lang="de-DE" sz="200" b="1" dirty="0">
              <a:solidFill>
                <a:schemeClr val="accent2"/>
              </a:solidFill>
              <a:latin typeface="+mj-lt"/>
            </a:endParaRPr>
          </a:p>
          <a:p>
            <a:r>
              <a:rPr lang="de-DE" b="1" dirty="0">
                <a:solidFill>
                  <a:schemeClr val="accent2"/>
                </a:solidFill>
                <a:latin typeface="+mj-lt"/>
              </a:rPr>
              <a:t>2023</a:t>
            </a:r>
            <a:endParaRPr lang="de-DE" sz="1200" dirty="0">
              <a:solidFill>
                <a:schemeClr val="accent2"/>
              </a:solidFill>
              <a:latin typeface="+mj-lt"/>
            </a:endParaRPr>
          </a:p>
        </p:txBody>
      </p:sp>
      <p:cxnSp>
        <p:nvCxnSpPr>
          <p:cNvPr id="13" name="Gerader Verbinder 12">
            <a:extLst>
              <a:ext uri="{FF2B5EF4-FFF2-40B4-BE49-F238E27FC236}">
                <a16:creationId xmlns:a16="http://schemas.microsoft.com/office/drawing/2014/main" id="{C824934B-827C-2F3E-B78C-29F3DD6B6F38}"/>
              </a:ext>
            </a:extLst>
          </p:cNvPr>
          <p:cNvCxnSpPr>
            <a:cxnSpLocks/>
          </p:cNvCxnSpPr>
          <p:nvPr/>
        </p:nvCxnSpPr>
        <p:spPr>
          <a:xfrm flipV="1">
            <a:off x="9892323" y="1791183"/>
            <a:ext cx="1748815" cy="441846"/>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Gerader Verbinder 17">
            <a:extLst>
              <a:ext uri="{FF2B5EF4-FFF2-40B4-BE49-F238E27FC236}">
                <a16:creationId xmlns:a16="http://schemas.microsoft.com/office/drawing/2014/main" id="{6093B521-55B6-AA66-D61D-50EA628662B0}"/>
              </a:ext>
            </a:extLst>
          </p:cNvPr>
          <p:cNvCxnSpPr>
            <a:cxnSpLocks/>
          </p:cNvCxnSpPr>
          <p:nvPr/>
        </p:nvCxnSpPr>
        <p:spPr>
          <a:xfrm flipV="1">
            <a:off x="9891801" y="1835026"/>
            <a:ext cx="1748815" cy="441846"/>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Gerader Verbinder 19">
            <a:extLst>
              <a:ext uri="{FF2B5EF4-FFF2-40B4-BE49-F238E27FC236}">
                <a16:creationId xmlns:a16="http://schemas.microsoft.com/office/drawing/2014/main" id="{8506C935-B86E-E012-3A55-9919263BE491}"/>
              </a:ext>
            </a:extLst>
          </p:cNvPr>
          <p:cNvCxnSpPr>
            <a:cxnSpLocks/>
          </p:cNvCxnSpPr>
          <p:nvPr/>
        </p:nvCxnSpPr>
        <p:spPr>
          <a:xfrm flipV="1">
            <a:off x="9888041" y="1810916"/>
            <a:ext cx="1748815" cy="441846"/>
          </a:xfrm>
          <a:prstGeom prst="line">
            <a:avLst/>
          </a:prstGeom>
          <a:ln w="31750" cmpd="sng">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28359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A59224AC-5602-9547-875F-8E1DB1E0E2F5}"/>
              </a:ext>
            </a:extLst>
          </p:cNvPr>
          <p:cNvSpPr>
            <a:spLocks noGrp="1"/>
          </p:cNvSpPr>
          <p:nvPr>
            <p:ph type="pic" sz="quarter" idx="19"/>
          </p:nvPr>
        </p:nvSpPr>
        <p:spPr>
          <a:xfrm>
            <a:off x="0" y="3439501"/>
            <a:ext cx="12192000" cy="3429000"/>
          </a:xfrm>
          <a:solidFill>
            <a:schemeClr val="bg1"/>
          </a:solidFill>
        </p:spPr>
        <p:txBody>
          <a:bodyPr/>
          <a:lstStyle/>
          <a:p>
            <a:endParaRPr lang="de-CH"/>
          </a:p>
        </p:txBody>
      </p:sp>
      <p:pic>
        <p:nvPicPr>
          <p:cNvPr id="9" name="Grafik 8">
            <a:extLst>
              <a:ext uri="{FF2B5EF4-FFF2-40B4-BE49-F238E27FC236}">
                <a16:creationId xmlns:a16="http://schemas.microsoft.com/office/drawing/2014/main" id="{C4683D27-ABE6-F5D6-2C64-048337640D19}"/>
              </a:ext>
            </a:extLst>
          </p:cNvPr>
          <p:cNvPicPr>
            <a:picLocks noChangeAspect="1"/>
          </p:cNvPicPr>
          <p:nvPr/>
        </p:nvPicPr>
        <p:blipFill>
          <a:blip r:embed="rId2"/>
          <a:stretch>
            <a:fillRect/>
          </a:stretch>
        </p:blipFill>
        <p:spPr>
          <a:xfrm>
            <a:off x="3496706" y="4816899"/>
            <a:ext cx="2518573" cy="1830827"/>
          </a:xfrm>
          <a:prstGeom prst="rect">
            <a:avLst/>
          </a:prstGeom>
        </p:spPr>
      </p:pic>
      <p:pic>
        <p:nvPicPr>
          <p:cNvPr id="13" name="Bildplatzhalter 12">
            <a:extLst>
              <a:ext uri="{FF2B5EF4-FFF2-40B4-BE49-F238E27FC236}">
                <a16:creationId xmlns:a16="http://schemas.microsoft.com/office/drawing/2014/main" id="{7A19B475-715C-4592-96C4-40B0154FCCB3}"/>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tretch>
            <a:fillRect/>
          </a:stretch>
        </p:blipFill>
        <p:spPr>
          <a:xfrm>
            <a:off x="0" y="0"/>
            <a:ext cx="12192000" cy="3429000"/>
          </a:xfrm>
        </p:spPr>
      </p:pic>
      <p:sp>
        <p:nvSpPr>
          <p:cNvPr id="5" name="Titel 4">
            <a:extLst>
              <a:ext uri="{FF2B5EF4-FFF2-40B4-BE49-F238E27FC236}">
                <a16:creationId xmlns:a16="http://schemas.microsoft.com/office/drawing/2014/main" id="{20EA466C-5C2A-B84C-A49E-4B7F0A7228B8}"/>
              </a:ext>
            </a:extLst>
          </p:cNvPr>
          <p:cNvSpPr>
            <a:spLocks noGrp="1"/>
          </p:cNvSpPr>
          <p:nvPr>
            <p:ph type="title"/>
          </p:nvPr>
        </p:nvSpPr>
        <p:spPr>
          <a:xfrm>
            <a:off x="476433" y="4077072"/>
            <a:ext cx="5403543" cy="925603"/>
          </a:xfrm>
        </p:spPr>
        <p:txBody>
          <a:bodyPr/>
          <a:lstStyle/>
          <a:p>
            <a:r>
              <a:rPr lang="de-DE" b="0">
                <a:solidFill>
                  <a:srgbClr val="E6140A"/>
                </a:solidFill>
                <a:latin typeface="+mn-lt"/>
              </a:rPr>
              <a:t>Tanken Sie einfach mit </a:t>
            </a:r>
            <a:br>
              <a:rPr lang="de-DE" b="0">
                <a:solidFill>
                  <a:srgbClr val="E6140A"/>
                </a:solidFill>
                <a:latin typeface="+mn-lt"/>
              </a:rPr>
            </a:br>
            <a:r>
              <a:rPr lang="de-DE" b="0">
                <a:solidFill>
                  <a:srgbClr val="E6140A"/>
                </a:solidFill>
                <a:latin typeface="+mn-lt"/>
              </a:rPr>
              <a:t>einem WIR-Anteil!</a:t>
            </a:r>
            <a:br>
              <a:rPr lang="de-DE" b="0">
                <a:solidFill>
                  <a:srgbClr val="E6140A"/>
                </a:solidFill>
                <a:latin typeface="+mn-lt"/>
              </a:rPr>
            </a:br>
            <a:br>
              <a:rPr lang="de-DE" b="0">
                <a:solidFill>
                  <a:srgbClr val="E6140A"/>
                </a:solidFill>
                <a:latin typeface="+mn-lt"/>
              </a:rPr>
            </a:br>
            <a:endParaRPr lang="de-DE" b="0">
              <a:solidFill>
                <a:srgbClr val="E6140A"/>
              </a:solidFill>
              <a:latin typeface="+mn-lt"/>
            </a:endParaRPr>
          </a:p>
        </p:txBody>
      </p:sp>
      <p:sp>
        <p:nvSpPr>
          <p:cNvPr id="14" name="Textfeld 13">
            <a:extLst>
              <a:ext uri="{FF2B5EF4-FFF2-40B4-BE49-F238E27FC236}">
                <a16:creationId xmlns:a16="http://schemas.microsoft.com/office/drawing/2014/main" id="{4006E5B2-EA06-49B6-89B3-38AC1B8AFEA6}"/>
              </a:ext>
            </a:extLst>
          </p:cNvPr>
          <p:cNvSpPr txBox="1"/>
          <p:nvPr/>
        </p:nvSpPr>
        <p:spPr bwMode="auto">
          <a:xfrm>
            <a:off x="6240016" y="4005064"/>
            <a:ext cx="4968552" cy="216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p>
            <a:pPr>
              <a:spcAft>
                <a:spcPts val="800"/>
              </a:spcAft>
            </a:pPr>
            <a:r>
              <a:rPr lang="de-DE" sz="1200" noProof="1">
                <a:solidFill>
                  <a:schemeClr val="bg1">
                    <a:lumMod val="50000"/>
                  </a:schemeClr>
                </a:solidFill>
                <a:latin typeface="+mj-lt"/>
              </a:rPr>
              <a:t>Schweizweit ganz einfach tanken – günstig bei Ruedi Rüssel und Miniprix,</a:t>
            </a:r>
            <a:r>
              <a:rPr lang="de-DE" sz="1200">
                <a:solidFill>
                  <a:schemeClr val="bg1">
                    <a:lumMod val="50000"/>
                  </a:schemeClr>
                </a:solidFill>
                <a:latin typeface="+mj-lt"/>
              </a:rPr>
              <a:t> sowie neu an </a:t>
            </a:r>
            <a:r>
              <a:rPr lang="de-DE" sz="1200" err="1">
                <a:solidFill>
                  <a:schemeClr val="bg1">
                    <a:lumMod val="50000"/>
                  </a:schemeClr>
                </a:solidFill>
                <a:latin typeface="+mj-lt"/>
              </a:rPr>
              <a:t>bp</a:t>
            </a:r>
            <a:r>
              <a:rPr lang="de-DE" sz="1200">
                <a:solidFill>
                  <a:schemeClr val="bg1">
                    <a:lumMod val="50000"/>
                  </a:schemeClr>
                </a:solidFill>
                <a:latin typeface="+mj-lt"/>
              </a:rPr>
              <a:t> Tankstellen. </a:t>
            </a:r>
          </a:p>
          <a:p>
            <a:r>
              <a:rPr lang="de-DE" sz="1200">
                <a:solidFill>
                  <a:schemeClr val="bg1">
                    <a:lumMod val="50000"/>
                  </a:schemeClr>
                </a:solidFill>
                <a:latin typeface="+mj-lt"/>
              </a:rPr>
              <a:t>Im dichtesten Netz der Schweiz liegt künftig also garantiert eine der über </a:t>
            </a:r>
            <a:r>
              <a:rPr lang="de-DE" sz="1200" b="1">
                <a:solidFill>
                  <a:schemeClr val="bg1">
                    <a:lumMod val="50000"/>
                  </a:schemeClr>
                </a:solidFill>
                <a:latin typeface="+mj-lt"/>
              </a:rPr>
              <a:t>670 Tankstellen </a:t>
            </a:r>
            <a:r>
              <a:rPr lang="de-DE" sz="1200">
                <a:solidFill>
                  <a:schemeClr val="bg1">
                    <a:lumMod val="50000"/>
                  </a:schemeClr>
                </a:solidFill>
                <a:latin typeface="+mj-lt"/>
              </a:rPr>
              <a:t>in Ihrer Nähe.</a:t>
            </a:r>
          </a:p>
          <a:p>
            <a:endParaRPr lang="de-DE" sz="1200">
              <a:solidFill>
                <a:schemeClr val="bg1">
                  <a:lumMod val="50000"/>
                </a:schemeClr>
              </a:solidFill>
              <a:latin typeface="+mj-lt"/>
            </a:endParaRPr>
          </a:p>
          <a:p>
            <a:r>
              <a:rPr lang="de-DE" sz="1200">
                <a:solidFill>
                  <a:schemeClr val="bg1">
                    <a:lumMod val="50000"/>
                  </a:schemeClr>
                </a:solidFill>
                <a:latin typeface="+mj-lt"/>
              </a:rPr>
              <a:t>Monatliche Abrechnungen mit 20 Rappen in WIR pro Liter Treibstoff.</a:t>
            </a:r>
          </a:p>
          <a:p>
            <a:endParaRPr lang="de-DE" sz="1200" noProof="1">
              <a:solidFill>
                <a:schemeClr val="bg1">
                  <a:lumMod val="50000"/>
                </a:schemeClr>
              </a:solidFill>
              <a:latin typeface="+mj-lt"/>
            </a:endParaRPr>
          </a:p>
          <a:p>
            <a:r>
              <a:rPr lang="de-DE" sz="1200" noProof="1">
                <a:solidFill>
                  <a:schemeClr val="bg1">
                    <a:lumMod val="50000"/>
                  </a:schemeClr>
                </a:solidFill>
                <a:latin typeface="+mj-lt"/>
              </a:rPr>
              <a:t>Tankstellenfinder: www.moveri.ch</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376" y="5013176"/>
            <a:ext cx="1438275" cy="143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1544" y="5087069"/>
            <a:ext cx="1438275" cy="143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8382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60DB86BD-D822-A49B-52F1-1EA98499E8D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95" imgH="95" progId="TCLayout.ActiveDocument.1">
                  <p:embed/>
                </p:oleObj>
              </mc:Choice>
              <mc:Fallback>
                <p:oleObj name="think-cell Folie" r:id="rId3" imgW="95" imgH="95" progId="TCLayout.ActiveDocument.1">
                  <p:embed/>
                  <p:pic>
                    <p:nvPicPr>
                      <p:cNvPr id="3" name="Objekt 2" hidden="1">
                        <a:extLst>
                          <a:ext uri="{FF2B5EF4-FFF2-40B4-BE49-F238E27FC236}">
                            <a16:creationId xmlns:a16="http://schemas.microsoft.com/office/drawing/2014/main" id="{60DB86BD-D822-A49B-52F1-1EA98499E8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3" name="Bildplatzhalter 12">
            <a:extLst>
              <a:ext uri="{FF2B5EF4-FFF2-40B4-BE49-F238E27FC236}">
                <a16:creationId xmlns:a16="http://schemas.microsoft.com/office/drawing/2014/main" id="{7A19B475-715C-4592-96C4-40B0154FCCB3}"/>
              </a:ext>
            </a:extLst>
          </p:cNvPr>
          <p:cNvPicPr>
            <a:picLocks noGrp="1" noChangeAspect="1"/>
          </p:cNvPicPr>
          <p:nvPr>
            <p:ph type="pic" sz="quarter" idx="18"/>
          </p:nvPr>
        </p:nvPicPr>
        <p:blipFill>
          <a:blip r:embed="rId5"/>
          <a:srcRect/>
          <a:stretch/>
        </p:blipFill>
        <p:spPr>
          <a:xfrm>
            <a:off x="0" y="0"/>
            <a:ext cx="12192000" cy="3429000"/>
          </a:xfrm>
        </p:spPr>
      </p:pic>
      <p:sp>
        <p:nvSpPr>
          <p:cNvPr id="7" name="Bildplatzhalter 6">
            <a:extLst>
              <a:ext uri="{FF2B5EF4-FFF2-40B4-BE49-F238E27FC236}">
                <a16:creationId xmlns:a16="http://schemas.microsoft.com/office/drawing/2014/main" id="{A59224AC-5602-9547-875F-8E1DB1E0E2F5}"/>
              </a:ext>
            </a:extLst>
          </p:cNvPr>
          <p:cNvSpPr>
            <a:spLocks noGrp="1"/>
          </p:cNvSpPr>
          <p:nvPr>
            <p:ph type="pic" sz="quarter" idx="19"/>
          </p:nvPr>
        </p:nvSpPr>
        <p:spPr>
          <a:solidFill>
            <a:schemeClr val="bg1"/>
          </a:solidFill>
        </p:spPr>
        <p:txBody>
          <a:bodyPr/>
          <a:lstStyle/>
          <a:p>
            <a:endParaRPr lang="de-CH"/>
          </a:p>
        </p:txBody>
      </p:sp>
      <p:sp>
        <p:nvSpPr>
          <p:cNvPr id="5" name="Titel 4">
            <a:extLst>
              <a:ext uri="{FF2B5EF4-FFF2-40B4-BE49-F238E27FC236}">
                <a16:creationId xmlns:a16="http://schemas.microsoft.com/office/drawing/2014/main" id="{20EA466C-5C2A-B84C-A49E-4B7F0A7228B8}"/>
              </a:ext>
            </a:extLst>
          </p:cNvPr>
          <p:cNvSpPr>
            <a:spLocks noGrp="1"/>
          </p:cNvSpPr>
          <p:nvPr>
            <p:ph type="title"/>
          </p:nvPr>
        </p:nvSpPr>
        <p:spPr>
          <a:xfrm>
            <a:off x="476433" y="4077072"/>
            <a:ext cx="5403543" cy="2160216"/>
          </a:xfrm>
        </p:spPr>
        <p:txBody>
          <a:bodyPr vert="horz"/>
          <a:lstStyle/>
          <a:p>
            <a:r>
              <a:rPr lang="de-CH" b="0">
                <a:solidFill>
                  <a:srgbClr val="E6140A"/>
                </a:solidFill>
                <a:latin typeface="+mn-lt"/>
              </a:rPr>
              <a:t>Lebensmittel mit einem WIR-Anteil von 20% bei </a:t>
            </a:r>
            <a:r>
              <a:rPr lang="de-CH" b="0" err="1">
                <a:solidFill>
                  <a:srgbClr val="E6140A"/>
                </a:solidFill>
                <a:latin typeface="+mn-lt"/>
              </a:rPr>
              <a:t>TopCC</a:t>
            </a:r>
            <a:br>
              <a:rPr lang="de-DE" b="0">
                <a:solidFill>
                  <a:srgbClr val="E6140A"/>
                </a:solidFill>
                <a:latin typeface="+mn-lt"/>
              </a:rPr>
            </a:br>
            <a:br>
              <a:rPr lang="de-DE" b="0">
                <a:solidFill>
                  <a:srgbClr val="E6140A"/>
                </a:solidFill>
                <a:latin typeface="+mn-lt"/>
              </a:rPr>
            </a:br>
            <a:endParaRPr lang="de-DE" b="0">
              <a:solidFill>
                <a:srgbClr val="E6140A"/>
              </a:solidFill>
              <a:latin typeface="+mn-lt"/>
            </a:endParaRPr>
          </a:p>
        </p:txBody>
      </p:sp>
      <p:sp>
        <p:nvSpPr>
          <p:cNvPr id="14" name="Textfeld 13">
            <a:extLst>
              <a:ext uri="{FF2B5EF4-FFF2-40B4-BE49-F238E27FC236}">
                <a16:creationId xmlns:a16="http://schemas.microsoft.com/office/drawing/2014/main" id="{4006E5B2-EA06-49B6-89B3-38AC1B8AFEA6}"/>
              </a:ext>
            </a:extLst>
          </p:cNvPr>
          <p:cNvSpPr txBox="1"/>
          <p:nvPr/>
        </p:nvSpPr>
        <p:spPr bwMode="auto">
          <a:xfrm>
            <a:off x="6240016" y="4005064"/>
            <a:ext cx="4968552" cy="216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p>
            <a:pPr>
              <a:spcAft>
                <a:spcPts val="800"/>
              </a:spcAft>
            </a:pPr>
            <a:r>
              <a:rPr lang="de-CH" sz="1200" noProof="1">
                <a:solidFill>
                  <a:schemeClr val="bg1">
                    <a:lumMod val="50000"/>
                  </a:schemeClr>
                </a:solidFill>
                <a:latin typeface="+mj-lt"/>
              </a:rPr>
              <a:t>Cash&amp;Carry-Grossmarkt TopCC: An 11 Standorten in der Deutschschweiz Lebensmittel einkaufen!</a:t>
            </a:r>
          </a:p>
          <a:p>
            <a:pPr>
              <a:spcAft>
                <a:spcPts val="800"/>
              </a:spcAft>
            </a:pPr>
            <a:r>
              <a:rPr lang="de-CH" sz="1200" noProof="1">
                <a:solidFill>
                  <a:schemeClr val="bg1">
                    <a:lumMod val="50000"/>
                  </a:schemeClr>
                </a:solidFill>
                <a:latin typeface="+mj-lt"/>
              </a:rPr>
              <a:t>Zum eindrucksvollen Sortiment von rund 30 000 Artikeln gehören auch zahlreiche Artikel aus dem Nonfood- und Nearfood-Bereich wie zum Beispiel Hygieneartikel, Reinigungsmittel oder Kosmetika.</a:t>
            </a:r>
            <a:endParaRPr lang="de-DE" sz="1200" noProof="1">
              <a:solidFill>
                <a:schemeClr val="bg1">
                  <a:lumMod val="50000"/>
                </a:schemeClr>
              </a:solidFill>
              <a:latin typeface="+mj-lt"/>
            </a:endParaRPr>
          </a:p>
          <a:p>
            <a:r>
              <a:rPr lang="de-CH" sz="1200" noProof="1">
                <a:solidFill>
                  <a:schemeClr val="bg1">
                    <a:lumMod val="50000"/>
                  </a:schemeClr>
                </a:solidFill>
                <a:latin typeface="+mj-lt"/>
              </a:rPr>
              <a:t>Die Karte ist kostenlos und es bestehen keine Abnahmeverpflichtungen. Hier erhalten Sie die Karte</a:t>
            </a:r>
            <a:r>
              <a:rPr lang="de-DE" sz="1200" noProof="1">
                <a:solidFill>
                  <a:schemeClr val="bg1">
                    <a:lumMod val="50000"/>
                  </a:schemeClr>
                </a:solidFill>
                <a:latin typeface="+mj-lt"/>
              </a:rPr>
              <a:t>: </a:t>
            </a:r>
          </a:p>
          <a:p>
            <a:endParaRPr lang="de-DE" sz="1200" noProof="1">
              <a:solidFill>
                <a:schemeClr val="bg1">
                  <a:lumMod val="50000"/>
                </a:schemeClr>
              </a:solidFill>
              <a:latin typeface="+mj-lt"/>
            </a:endParaRPr>
          </a:p>
          <a:p>
            <a:r>
              <a:rPr lang="de-DE" sz="1200" noProof="1">
                <a:solidFill>
                  <a:schemeClr val="bg1">
                    <a:lumMod val="50000"/>
                  </a:schemeClr>
                </a:solidFill>
                <a:latin typeface="+mj-lt"/>
              </a:rPr>
              <a:t>https://www.topcc.ch/kundenbereich/kartenantrag</a:t>
            </a:r>
          </a:p>
        </p:txBody>
      </p:sp>
      <p:pic>
        <p:nvPicPr>
          <p:cNvPr id="28" name="Grafik 27">
            <a:extLst>
              <a:ext uri="{FF2B5EF4-FFF2-40B4-BE49-F238E27FC236}">
                <a16:creationId xmlns:a16="http://schemas.microsoft.com/office/drawing/2014/main" id="{F6D84A0B-C7F0-350B-6637-8773A595D0A0}"/>
              </a:ext>
            </a:extLst>
          </p:cNvPr>
          <p:cNvPicPr>
            <a:picLocks noChangeAspect="1"/>
          </p:cNvPicPr>
          <p:nvPr/>
        </p:nvPicPr>
        <p:blipFill>
          <a:blip r:embed="rId6"/>
          <a:stretch>
            <a:fillRect/>
          </a:stretch>
        </p:blipFill>
        <p:spPr>
          <a:xfrm>
            <a:off x="10468567" y="5157192"/>
            <a:ext cx="789915" cy="766217"/>
          </a:xfrm>
          <a:prstGeom prst="rect">
            <a:avLst/>
          </a:prstGeom>
        </p:spPr>
      </p:pic>
      <p:sp>
        <p:nvSpPr>
          <p:cNvPr id="29" name="Textfeld 28">
            <a:extLst>
              <a:ext uri="{FF2B5EF4-FFF2-40B4-BE49-F238E27FC236}">
                <a16:creationId xmlns:a16="http://schemas.microsoft.com/office/drawing/2014/main" id="{377DA11B-5B62-0756-CAC0-C1CDBB854AA4}"/>
              </a:ext>
            </a:extLst>
          </p:cNvPr>
          <p:cNvSpPr txBox="1"/>
          <p:nvPr/>
        </p:nvSpPr>
        <p:spPr bwMode="auto">
          <a:xfrm>
            <a:off x="337946" y="5013176"/>
            <a:ext cx="5109982" cy="843285"/>
          </a:xfrm>
          <a:prstGeom prst="rect">
            <a:avLst/>
          </a:prstGeom>
          <a:solidFill>
            <a:schemeClr val="bg1">
              <a:lumMod val="50000"/>
            </a:schemeClr>
          </a:solidFill>
          <a:ln>
            <a:noFill/>
          </a:ln>
        </p:spPr>
        <p:txBody>
          <a:bodyPr vert="horz" wrap="square" lIns="144000" tIns="72000" rIns="72000" bIns="72000" numCol="1" rtlCol="0" anchor="t" anchorCtr="0" compatLnSpc="1">
            <a:prstTxWarp prst="textNoShape">
              <a:avLst/>
            </a:prstTxWarp>
            <a:noAutofit/>
          </a:bodyPr>
          <a:lstStyle/>
          <a:p>
            <a:pPr>
              <a:spcAft>
                <a:spcPts val="800"/>
              </a:spcAft>
            </a:pPr>
            <a:r>
              <a:rPr lang="de-CH" sz="1200" b="0" i="0">
                <a:solidFill>
                  <a:schemeClr val="bg1"/>
                </a:solidFill>
                <a:effectLst/>
                <a:latin typeface="Helvetica Neue"/>
              </a:rPr>
              <a:t>Wichtig zu wissen:</a:t>
            </a:r>
            <a:br>
              <a:rPr lang="de-CH" sz="1200">
                <a:solidFill>
                  <a:schemeClr val="bg1"/>
                </a:solidFill>
              </a:rPr>
            </a:br>
            <a:r>
              <a:rPr lang="de-CH" sz="900" b="0" i="0">
                <a:solidFill>
                  <a:schemeClr val="bg1"/>
                </a:solidFill>
                <a:effectLst/>
                <a:latin typeface="Helvetica Neue"/>
              </a:rPr>
              <a:t>Um mit einem WIR-Anteil zu bezahlen, muss der Schweizer-Franken-Anteil zwingend mit einer </a:t>
            </a:r>
            <a:r>
              <a:rPr lang="de-CH" sz="900" b="0" i="0" err="1">
                <a:solidFill>
                  <a:schemeClr val="bg1"/>
                </a:solidFill>
                <a:effectLst/>
                <a:latin typeface="Helvetica Neue"/>
              </a:rPr>
              <a:t>WIRcard</a:t>
            </a:r>
            <a:r>
              <a:rPr lang="de-CH" sz="900" b="0" i="0">
                <a:solidFill>
                  <a:schemeClr val="bg1"/>
                </a:solidFill>
                <a:effectLst/>
                <a:latin typeface="Helvetica Neue"/>
              </a:rPr>
              <a:t> oder </a:t>
            </a:r>
            <a:r>
              <a:rPr lang="de-CH" sz="900" b="0" i="0" err="1">
                <a:solidFill>
                  <a:schemeClr val="bg1"/>
                </a:solidFill>
                <a:effectLst/>
                <a:latin typeface="Helvetica Neue"/>
              </a:rPr>
              <a:t>WIRcard</a:t>
            </a:r>
            <a:r>
              <a:rPr lang="de-CH" sz="900" b="0" i="0">
                <a:solidFill>
                  <a:schemeClr val="bg1"/>
                </a:solidFill>
                <a:effectLst/>
                <a:latin typeface="Helvetica Neue"/>
              </a:rPr>
              <a:t> plus bezahlt werden. Stellen Sie deshalb vor dem Einkauf sicher, dass Sie genügend Geld auf Ihrem CHF-Konto bei der Bank WIR haben.</a:t>
            </a:r>
            <a:endParaRPr lang="de-DE" sz="900" noProof="1">
              <a:solidFill>
                <a:schemeClr val="bg1"/>
              </a:solidFill>
              <a:latin typeface="+mj-lt"/>
            </a:endParaRPr>
          </a:p>
        </p:txBody>
      </p:sp>
    </p:spTree>
    <p:extLst>
      <p:ext uri="{BB962C8B-B14F-4D97-AF65-F5344CB8AC3E}">
        <p14:creationId xmlns:p14="http://schemas.microsoft.com/office/powerpoint/2010/main" val="35217209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A59224AC-5602-9547-875F-8E1DB1E0E2F5}"/>
              </a:ext>
            </a:extLst>
          </p:cNvPr>
          <p:cNvSpPr>
            <a:spLocks noGrp="1"/>
          </p:cNvSpPr>
          <p:nvPr>
            <p:ph type="pic" sz="quarter" idx="19"/>
          </p:nvPr>
        </p:nvSpPr>
        <p:spPr>
          <a:xfrm>
            <a:off x="0" y="3429000"/>
            <a:ext cx="12192000" cy="3429000"/>
          </a:xfrm>
          <a:solidFill>
            <a:schemeClr val="bg1"/>
          </a:solidFill>
        </p:spPr>
        <p:txBody>
          <a:bodyPr/>
          <a:lstStyle/>
          <a:p>
            <a:endParaRPr lang="de-CH" dirty="0"/>
          </a:p>
        </p:txBody>
      </p:sp>
      <p:pic>
        <p:nvPicPr>
          <p:cNvPr id="3" name="Picture 2">
            <a:extLst>
              <a:ext uri="{FF2B5EF4-FFF2-40B4-BE49-F238E27FC236}">
                <a16:creationId xmlns:a16="http://schemas.microsoft.com/office/drawing/2014/main" id="{0E407958-AE94-9153-1CB5-A73BAE2EAE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7446" y="5339126"/>
            <a:ext cx="852686" cy="852686"/>
          </a:xfrm>
          <a:prstGeom prst="rect">
            <a:avLst/>
          </a:prstGeom>
          <a:noFill/>
          <a:extLst>
            <a:ext uri="{909E8E84-426E-40DD-AFC4-6F175D3DCCD1}">
              <a14:hiddenFill xmlns:a14="http://schemas.microsoft.com/office/drawing/2010/main">
                <a:solidFill>
                  <a:srgbClr val="FFFFFF"/>
                </a:solidFill>
              </a14:hiddenFill>
            </a:ext>
          </a:extLst>
        </p:spPr>
      </p:pic>
      <p:pic>
        <p:nvPicPr>
          <p:cNvPr id="13" name="Bildplatzhalter 12">
            <a:extLst>
              <a:ext uri="{FF2B5EF4-FFF2-40B4-BE49-F238E27FC236}">
                <a16:creationId xmlns:a16="http://schemas.microsoft.com/office/drawing/2014/main" id="{7A19B475-715C-4592-96C4-40B0154FCCB3}"/>
              </a:ext>
            </a:extLst>
          </p:cNvPr>
          <p:cNvPicPr>
            <a:picLocks noGrp="1" noChangeAspect="1"/>
          </p:cNvPicPr>
          <p:nvPr>
            <p:ph type="pic" sz="quarter" idx="18"/>
          </p:nvPr>
        </p:nvPicPr>
        <p:blipFill rotWithShape="1">
          <a:blip r:embed="rId3"/>
          <a:srcRect t="15352"/>
          <a:stretch/>
        </p:blipFill>
        <p:spPr>
          <a:xfrm>
            <a:off x="0" y="-1"/>
            <a:ext cx="12192000" cy="3447009"/>
          </a:xfrm>
        </p:spPr>
      </p:pic>
      <p:sp>
        <p:nvSpPr>
          <p:cNvPr id="5" name="Rechteck 4">
            <a:extLst>
              <a:ext uri="{FF2B5EF4-FFF2-40B4-BE49-F238E27FC236}">
                <a16:creationId xmlns:a16="http://schemas.microsoft.com/office/drawing/2014/main" id="{A9B575E4-60AB-45A4-8073-6DC47807AE6A}"/>
              </a:ext>
            </a:extLst>
          </p:cNvPr>
          <p:cNvSpPr/>
          <p:nvPr/>
        </p:nvSpPr>
        <p:spPr>
          <a:xfrm>
            <a:off x="0" y="-1"/>
            <a:ext cx="11280575" cy="3459979"/>
          </a:xfrm>
          <a:prstGeom prst="rect">
            <a:avLst/>
          </a:prstGeom>
          <a:gradFill flip="none" rotWithShape="1">
            <a:gsLst>
              <a:gs pos="0">
                <a:schemeClr val="accent1">
                  <a:lumMod val="5000"/>
                  <a:lumOff val="95000"/>
                  <a:alpha val="0"/>
                </a:schemeClr>
              </a:gs>
              <a:gs pos="100000">
                <a:srgbClr val="000000">
                  <a:alpha val="50196"/>
                </a:srgbClr>
              </a:gs>
            </a:gsLst>
            <a:lin ang="10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dirty="0" err="1">
              <a:solidFill>
                <a:srgbClr val="28828B"/>
              </a:solidFill>
              <a:latin typeface="+mj-lt"/>
            </a:endParaRPr>
          </a:p>
        </p:txBody>
      </p:sp>
      <p:sp>
        <p:nvSpPr>
          <p:cNvPr id="15" name="Rechteck 14">
            <a:extLst>
              <a:ext uri="{FF2B5EF4-FFF2-40B4-BE49-F238E27FC236}">
                <a16:creationId xmlns:a16="http://schemas.microsoft.com/office/drawing/2014/main" id="{E1F2544C-A927-4385-86D3-04AE15F171AE}"/>
              </a:ext>
            </a:extLst>
          </p:cNvPr>
          <p:cNvSpPr/>
          <p:nvPr/>
        </p:nvSpPr>
        <p:spPr>
          <a:xfrm>
            <a:off x="335361" y="2348880"/>
            <a:ext cx="7108198" cy="45091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dirty="0" err="1">
              <a:solidFill>
                <a:schemeClr val="tx2"/>
              </a:solidFill>
              <a:latin typeface="+mj-lt"/>
            </a:endParaRPr>
          </a:p>
        </p:txBody>
      </p:sp>
      <p:sp>
        <p:nvSpPr>
          <p:cNvPr id="9" name="Titel 2">
            <a:extLst>
              <a:ext uri="{FF2B5EF4-FFF2-40B4-BE49-F238E27FC236}">
                <a16:creationId xmlns:a16="http://schemas.microsoft.com/office/drawing/2014/main" id="{F9F1EEA6-161E-4F5B-A35D-1E4D7E27A735}"/>
              </a:ext>
            </a:extLst>
          </p:cNvPr>
          <p:cNvSpPr>
            <a:spLocks noGrp="1"/>
          </p:cNvSpPr>
          <p:nvPr>
            <p:ph type="title"/>
          </p:nvPr>
        </p:nvSpPr>
        <p:spPr>
          <a:xfrm>
            <a:off x="2723001" y="301677"/>
            <a:ext cx="8352929" cy="1872000"/>
          </a:xfrm>
          <a:noFill/>
        </p:spPr>
        <p:txBody>
          <a:bodyPr/>
          <a:lstStyle/>
          <a:p>
            <a:r>
              <a:rPr lang="de-CH" dirty="0">
                <a:latin typeface="Corona LT"/>
              </a:rPr>
              <a:t>Telekommunikationslösungen </a:t>
            </a:r>
            <a:br>
              <a:rPr lang="de-CH" dirty="0">
                <a:latin typeface="Corona LT"/>
              </a:rPr>
            </a:br>
            <a:r>
              <a:rPr lang="de-CH" dirty="0">
                <a:latin typeface="Corona LT"/>
              </a:rPr>
              <a:t>für KMU mit 50% WIR</a:t>
            </a:r>
            <a:endParaRPr lang="de-CH" dirty="0"/>
          </a:p>
        </p:txBody>
      </p:sp>
      <p:pic>
        <p:nvPicPr>
          <p:cNvPr id="11" name="Picture 2" descr="VTX Telecom AG - Crunchbase Company Profile &amp; Funding">
            <a:extLst>
              <a:ext uri="{FF2B5EF4-FFF2-40B4-BE49-F238E27FC236}">
                <a16:creationId xmlns:a16="http://schemas.microsoft.com/office/drawing/2014/main" id="{45DA8492-A94B-459E-A58F-7DBB8A52A1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733" y="-121471"/>
            <a:ext cx="1894287" cy="1894287"/>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a:extLst>
              <a:ext uri="{FF2B5EF4-FFF2-40B4-BE49-F238E27FC236}">
                <a16:creationId xmlns:a16="http://schemas.microsoft.com/office/drawing/2014/main" id="{55043449-2CD4-42E3-AFCA-A1F6063FBF70}"/>
              </a:ext>
            </a:extLst>
          </p:cNvPr>
          <p:cNvSpPr txBox="1"/>
          <p:nvPr/>
        </p:nvSpPr>
        <p:spPr bwMode="auto">
          <a:xfrm>
            <a:off x="7648203" y="3600062"/>
            <a:ext cx="3883919"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de-CH" sz="1200" dirty="0">
                <a:solidFill>
                  <a:schemeClr val="bg1">
                    <a:lumMod val="50000"/>
                  </a:schemeClr>
                </a:solidFill>
                <a:latin typeface="+mj-lt"/>
              </a:rPr>
              <a:t>Das umfassende Leistungsangebot macht VTX zu einem Vertrauenspartner für alle Belange rund um Telekommunikation, Cloud und IT. Die Lösungen erfüllen sämtliche Bedürfnisse von Selbstständig-erwerbenden und Unternehmen jeder Grösse in den Bereichen Internet, virtuelle Zentrale, Hosting usw.</a:t>
            </a:r>
          </a:p>
          <a:p>
            <a:endParaRPr lang="de-CH" sz="1200" dirty="0">
              <a:solidFill>
                <a:schemeClr val="bg1">
                  <a:lumMod val="50000"/>
                </a:schemeClr>
              </a:solidFill>
              <a:latin typeface="+mj-lt"/>
            </a:endParaRPr>
          </a:p>
          <a:p>
            <a:endParaRPr lang="de-CH" sz="1200" dirty="0">
              <a:solidFill>
                <a:schemeClr val="bg1">
                  <a:lumMod val="50000"/>
                </a:schemeClr>
              </a:solidFill>
              <a:latin typeface="+mj-lt"/>
            </a:endParaRPr>
          </a:p>
          <a:p>
            <a:r>
              <a:rPr lang="de-CH" sz="1200" dirty="0">
                <a:solidFill>
                  <a:schemeClr val="bg1">
                    <a:lumMod val="50000"/>
                  </a:schemeClr>
                </a:solidFill>
                <a:latin typeface="+mj-lt"/>
              </a:rPr>
              <a:t>Kontaktieren Sie VTX-Telecom</a:t>
            </a:r>
          </a:p>
          <a:p>
            <a:r>
              <a:rPr lang="de-CH" sz="1200" dirty="0">
                <a:solidFill>
                  <a:schemeClr val="bg1">
                    <a:lumMod val="50000"/>
                  </a:schemeClr>
                </a:solidFill>
                <a:latin typeface="+mj-lt"/>
              </a:rPr>
              <a:t>für eine unverbindliche Beratung: </a:t>
            </a:r>
          </a:p>
          <a:p>
            <a:r>
              <a:rPr lang="de-CH" sz="1200" dirty="0">
                <a:solidFill>
                  <a:schemeClr val="bg1">
                    <a:lumMod val="50000"/>
                  </a:schemeClr>
                </a:solidFill>
                <a:latin typeface="+mj-lt"/>
              </a:rPr>
              <a:t>www.vtx.ch/wir</a:t>
            </a:r>
          </a:p>
        </p:txBody>
      </p:sp>
      <p:pic>
        <p:nvPicPr>
          <p:cNvPr id="4" name="Grafik 3">
            <a:extLst>
              <a:ext uri="{FF2B5EF4-FFF2-40B4-BE49-F238E27FC236}">
                <a16:creationId xmlns:a16="http://schemas.microsoft.com/office/drawing/2014/main" id="{A978D714-4A22-0AB8-1122-82CF08D0100F}"/>
              </a:ext>
            </a:extLst>
          </p:cNvPr>
          <p:cNvPicPr>
            <a:picLocks noChangeAspect="1"/>
          </p:cNvPicPr>
          <p:nvPr/>
        </p:nvPicPr>
        <p:blipFill>
          <a:blip r:embed="rId5"/>
          <a:stretch>
            <a:fillRect/>
          </a:stretch>
        </p:blipFill>
        <p:spPr>
          <a:xfrm>
            <a:off x="586438" y="2596864"/>
            <a:ext cx="3234590" cy="3954988"/>
          </a:xfrm>
          <a:prstGeom prst="rect">
            <a:avLst/>
          </a:prstGeom>
        </p:spPr>
      </p:pic>
      <p:pic>
        <p:nvPicPr>
          <p:cNvPr id="8" name="Grafik 7">
            <a:extLst>
              <a:ext uri="{FF2B5EF4-FFF2-40B4-BE49-F238E27FC236}">
                <a16:creationId xmlns:a16="http://schemas.microsoft.com/office/drawing/2014/main" id="{07D697A9-1555-99A9-343E-5E2AAD35D487}"/>
              </a:ext>
            </a:extLst>
          </p:cNvPr>
          <p:cNvPicPr>
            <a:picLocks noChangeAspect="1"/>
          </p:cNvPicPr>
          <p:nvPr/>
        </p:nvPicPr>
        <p:blipFill>
          <a:blip r:embed="rId6"/>
          <a:stretch>
            <a:fillRect/>
          </a:stretch>
        </p:blipFill>
        <p:spPr>
          <a:xfrm>
            <a:off x="3934327" y="2605807"/>
            <a:ext cx="3241793" cy="3954988"/>
          </a:xfrm>
          <a:prstGeom prst="rect">
            <a:avLst/>
          </a:prstGeom>
        </p:spPr>
      </p:pic>
    </p:spTree>
    <p:extLst>
      <p:ext uri="{BB962C8B-B14F-4D97-AF65-F5344CB8AC3E}">
        <p14:creationId xmlns:p14="http://schemas.microsoft.com/office/powerpoint/2010/main" val="16923190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12">
            <a:extLst>
              <a:ext uri="{FF2B5EF4-FFF2-40B4-BE49-F238E27FC236}">
                <a16:creationId xmlns:a16="http://schemas.microsoft.com/office/drawing/2014/main" id="{7A19B475-715C-4592-96C4-40B0154FCCB3}"/>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tretch>
            <a:fillRect/>
          </a:stretch>
        </p:blipFill>
        <p:spPr>
          <a:xfrm>
            <a:off x="0" y="0"/>
            <a:ext cx="12192000" cy="3429000"/>
          </a:xfrm>
        </p:spPr>
      </p:pic>
      <p:sp>
        <p:nvSpPr>
          <p:cNvPr id="7" name="Bildplatzhalter 6">
            <a:extLst>
              <a:ext uri="{FF2B5EF4-FFF2-40B4-BE49-F238E27FC236}">
                <a16:creationId xmlns:a16="http://schemas.microsoft.com/office/drawing/2014/main" id="{A59224AC-5602-9547-875F-8E1DB1E0E2F5}"/>
              </a:ext>
            </a:extLst>
          </p:cNvPr>
          <p:cNvSpPr>
            <a:spLocks noGrp="1"/>
          </p:cNvSpPr>
          <p:nvPr>
            <p:ph type="pic" sz="quarter" idx="19"/>
          </p:nvPr>
        </p:nvSpPr>
        <p:spPr>
          <a:solidFill>
            <a:schemeClr val="bg1"/>
          </a:solidFill>
        </p:spPr>
        <p:txBody>
          <a:bodyPr/>
          <a:lstStyle/>
          <a:p>
            <a:endParaRPr lang="de-CH"/>
          </a:p>
        </p:txBody>
      </p:sp>
      <p:sp>
        <p:nvSpPr>
          <p:cNvPr id="14" name="Textfeld 13">
            <a:extLst>
              <a:ext uri="{FF2B5EF4-FFF2-40B4-BE49-F238E27FC236}">
                <a16:creationId xmlns:a16="http://schemas.microsoft.com/office/drawing/2014/main" id="{4006E5B2-EA06-49B6-89B3-38AC1B8AFEA6}"/>
              </a:ext>
            </a:extLst>
          </p:cNvPr>
          <p:cNvSpPr txBox="1"/>
          <p:nvPr/>
        </p:nvSpPr>
        <p:spPr bwMode="auto">
          <a:xfrm>
            <a:off x="6240016" y="4005064"/>
            <a:ext cx="4968552" cy="216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p>
            <a:r>
              <a:rPr lang="de-DE" sz="1200" err="1">
                <a:solidFill>
                  <a:schemeClr val="bg1">
                    <a:lumMod val="50000"/>
                  </a:schemeClr>
                </a:solidFill>
                <a:latin typeface="+mj-lt"/>
              </a:rPr>
              <a:t>Wallee</a:t>
            </a:r>
            <a:r>
              <a:rPr lang="de-DE" sz="1200">
                <a:solidFill>
                  <a:schemeClr val="bg1">
                    <a:lumMod val="50000"/>
                  </a:schemeClr>
                </a:solidFill>
                <a:latin typeface="+mj-lt"/>
              </a:rPr>
              <a:t> ist KMU-Partner der Bank WIR und </a:t>
            </a:r>
            <a:r>
              <a:rPr lang="de-CH" sz="1200">
                <a:solidFill>
                  <a:schemeClr val="bg1">
                    <a:lumMod val="50000"/>
                  </a:schemeClr>
                </a:solidFill>
                <a:latin typeface="+mj-lt"/>
              </a:rPr>
              <a:t>einziger Schweizer Terminalanbieter mit </a:t>
            </a:r>
            <a:r>
              <a:rPr lang="de-DE" sz="1200">
                <a:solidFill>
                  <a:schemeClr val="bg1">
                    <a:lumMod val="50000"/>
                  </a:schemeClr>
                </a:solidFill>
                <a:latin typeface="+mj-lt"/>
              </a:rPr>
              <a:t>lokalem Vertrieb und Support. Die Terminals</a:t>
            </a:r>
          </a:p>
          <a:p>
            <a:r>
              <a:rPr lang="de-DE" sz="1200">
                <a:solidFill>
                  <a:schemeClr val="bg1">
                    <a:lumMod val="50000"/>
                  </a:schemeClr>
                </a:solidFill>
                <a:latin typeface="+mj-lt"/>
              </a:rPr>
              <a:t>funktionieren mit allen gängigen Karten. WIR-Teilnehmenden steht exklusiv die </a:t>
            </a:r>
            <a:r>
              <a:rPr lang="de-DE" sz="1200" err="1">
                <a:solidFill>
                  <a:schemeClr val="bg1">
                    <a:lumMod val="50000"/>
                  </a:schemeClr>
                </a:solidFill>
                <a:latin typeface="+mj-lt"/>
              </a:rPr>
              <a:t>Splitfunktion</a:t>
            </a:r>
            <a:r>
              <a:rPr lang="de-DE" sz="1200">
                <a:solidFill>
                  <a:schemeClr val="bg1">
                    <a:lumMod val="50000"/>
                  </a:schemeClr>
                </a:solidFill>
                <a:latin typeface="+mj-lt"/>
              </a:rPr>
              <a:t> </a:t>
            </a:r>
            <a:r>
              <a:rPr lang="de-CH" sz="1200">
                <a:solidFill>
                  <a:schemeClr val="bg1">
                    <a:lumMod val="50000"/>
                  </a:schemeClr>
                </a:solidFill>
                <a:latin typeface="+mj-lt"/>
              </a:rPr>
              <a:t>(WIR/CHF) zur Verfügung.</a:t>
            </a:r>
          </a:p>
          <a:p>
            <a:endParaRPr lang="de-DE" sz="1200" noProof="1">
              <a:solidFill>
                <a:schemeClr val="bg1">
                  <a:lumMod val="50000"/>
                </a:schemeClr>
              </a:solidFill>
              <a:latin typeface="+mj-lt"/>
            </a:endParaRPr>
          </a:p>
          <a:p>
            <a:r>
              <a:rPr lang="de-DE" sz="1200" noProof="1">
                <a:solidFill>
                  <a:schemeClr val="bg1">
                    <a:lumMod val="50000"/>
                  </a:schemeClr>
                </a:solidFill>
                <a:latin typeface="+mj-lt"/>
              </a:rPr>
              <a:t>Mehr Informationen: www.wir.ch/wallee</a:t>
            </a:r>
          </a:p>
        </p:txBody>
      </p:sp>
      <p:grpSp>
        <p:nvGrpSpPr>
          <p:cNvPr id="12" name="Gruppieren 11"/>
          <p:cNvGrpSpPr/>
          <p:nvPr/>
        </p:nvGrpSpPr>
        <p:grpSpPr>
          <a:xfrm>
            <a:off x="6312024" y="213499"/>
            <a:ext cx="3168352" cy="2880320"/>
            <a:chOff x="8400256" y="1327325"/>
            <a:chExt cx="3168352" cy="1731205"/>
          </a:xfrm>
        </p:grpSpPr>
        <p:sp>
          <p:nvSpPr>
            <p:cNvPr id="15" name="Textfeld 14">
              <a:extLst>
                <a:ext uri="{FF2B5EF4-FFF2-40B4-BE49-F238E27FC236}">
                  <a16:creationId xmlns:a16="http://schemas.microsoft.com/office/drawing/2014/main" id="{CE38C859-C963-47B4-AA0D-4CC41C84A1E5}"/>
                </a:ext>
              </a:extLst>
            </p:cNvPr>
            <p:cNvSpPr txBox="1"/>
            <p:nvPr/>
          </p:nvSpPr>
          <p:spPr bwMode="auto">
            <a:xfrm>
              <a:off x="8418206" y="1327325"/>
              <a:ext cx="3150402" cy="1731205"/>
            </a:xfrm>
            <a:prstGeom prst="rect">
              <a:avLst/>
            </a:prstGeom>
            <a:solidFill>
              <a:srgbClr val="28828B"/>
            </a:solidFill>
            <a:ln>
              <a:noFill/>
            </a:ln>
          </p:spPr>
          <p:style>
            <a:lnRef idx="2">
              <a:schemeClr val="accent2"/>
            </a:lnRef>
            <a:fillRef idx="1">
              <a:schemeClr val="lt1"/>
            </a:fillRef>
            <a:effectRef idx="0">
              <a:schemeClr val="accent2"/>
            </a:effectRef>
            <a:fontRef idx="minor">
              <a:schemeClr val="dk1"/>
            </a:fontRef>
          </p:style>
          <p:txBody>
            <a:bodyPr vert="horz" wrap="none" lIns="0" tIns="0" rIns="0" bIns="0" numCol="1" rtlCol="0" anchor="t" anchorCtr="0" compatLnSpc="1">
              <a:prstTxWarp prst="textNoShape">
                <a:avLst/>
              </a:prstTxWarp>
              <a:noAutofit/>
            </a:bodyPr>
            <a:lstStyle/>
            <a:p>
              <a:pPr algn="ctr">
                <a:spcAft>
                  <a:spcPts val="800"/>
                </a:spcAft>
              </a:pPr>
              <a:br>
                <a:rPr lang="de-DE" sz="1000" noProof="1">
                  <a:solidFill>
                    <a:schemeClr val="tx2"/>
                  </a:solidFill>
                  <a:latin typeface="+mj-lt"/>
                </a:rPr>
              </a:br>
              <a:endParaRPr lang="de-DE" sz="1600" noProof="1">
                <a:solidFill>
                  <a:schemeClr val="tx2"/>
                </a:solidFill>
                <a:latin typeface="+mj-lt"/>
              </a:endParaRPr>
            </a:p>
          </p:txBody>
        </p:sp>
        <p:sp>
          <p:nvSpPr>
            <p:cNvPr id="16" name="Textfeld 15">
              <a:extLst>
                <a:ext uri="{FF2B5EF4-FFF2-40B4-BE49-F238E27FC236}">
                  <a16:creationId xmlns:a16="http://schemas.microsoft.com/office/drawing/2014/main" id="{4006E5B2-EA06-49B6-89B3-38AC1B8AFEA6}"/>
                </a:ext>
              </a:extLst>
            </p:cNvPr>
            <p:cNvSpPr txBox="1"/>
            <p:nvPr/>
          </p:nvSpPr>
          <p:spPr bwMode="auto">
            <a:xfrm>
              <a:off x="8400256" y="1411199"/>
              <a:ext cx="3096344"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p>
              <a:r>
                <a:rPr lang="sv-SE" sz="1200" b="1">
                  <a:solidFill>
                    <a:schemeClr val="bg1"/>
                  </a:solidFill>
                  <a:latin typeface="+mj-lt"/>
                </a:rPr>
                <a:t>PAX A920 – stationär, inkl. Splitfunktion</a:t>
              </a:r>
            </a:p>
            <a:p>
              <a:pPr marL="171450" indent="-171450">
                <a:buFont typeface="Arial" panose="020B0604020202020204" pitchFamily="34" charset="0"/>
                <a:buChar char="•"/>
              </a:pPr>
              <a:r>
                <a:rPr lang="nn-NO" sz="1200">
                  <a:solidFill>
                    <a:schemeClr val="bg1"/>
                  </a:solidFill>
                  <a:latin typeface="+mj-lt"/>
                </a:rPr>
                <a:t>458 g, inkl. 4G-SIM, WiFi</a:t>
              </a:r>
            </a:p>
            <a:p>
              <a:pPr marL="171450" indent="-171450">
                <a:buFont typeface="Arial" panose="020B0604020202020204" pitchFamily="34" charset="0"/>
                <a:buChar char="•"/>
              </a:pPr>
              <a:r>
                <a:rPr lang="de-CH" sz="1200">
                  <a:solidFill>
                    <a:schemeClr val="bg1"/>
                  </a:solidFill>
                  <a:latin typeface="+mj-lt"/>
                </a:rPr>
                <a:t>Magnet-, Chipkarten, </a:t>
              </a:r>
              <a:r>
                <a:rPr lang="de-CH" sz="1200" err="1">
                  <a:solidFill>
                    <a:schemeClr val="bg1"/>
                  </a:solidFill>
                  <a:latin typeface="+mj-lt"/>
                </a:rPr>
                <a:t>Contactless</a:t>
              </a:r>
              <a:r>
                <a:rPr lang="de-CH" sz="1200">
                  <a:solidFill>
                    <a:schemeClr val="bg1"/>
                  </a:solidFill>
                  <a:latin typeface="+mj-lt"/>
                </a:rPr>
                <a:t> </a:t>
              </a:r>
            </a:p>
            <a:p>
              <a:pPr marL="171450" indent="-171450">
                <a:buFont typeface="Arial" panose="020B0604020202020204" pitchFamily="34" charset="0"/>
                <a:buChar char="•"/>
              </a:pPr>
              <a:r>
                <a:rPr lang="de-CH" sz="1200">
                  <a:solidFill>
                    <a:schemeClr val="bg1"/>
                  </a:solidFill>
                  <a:latin typeface="+mj-lt"/>
                </a:rPr>
                <a:t> mit Belegdruck, mit QR-Scanning</a:t>
              </a:r>
            </a:p>
            <a:p>
              <a:pPr marL="171450" indent="-171450">
                <a:buFont typeface="Arial" panose="020B0604020202020204" pitchFamily="34" charset="0"/>
                <a:buChar char="•"/>
              </a:pPr>
              <a:r>
                <a:rPr lang="de-CH" sz="1200" err="1">
                  <a:solidFill>
                    <a:schemeClr val="bg1"/>
                  </a:solidFill>
                  <a:latin typeface="+mj-lt"/>
                </a:rPr>
                <a:t>Standalone</a:t>
              </a:r>
              <a:r>
                <a:rPr lang="de-CH" sz="1200">
                  <a:solidFill>
                    <a:schemeClr val="bg1"/>
                  </a:solidFill>
                  <a:latin typeface="+mj-lt"/>
                </a:rPr>
                <a:t> oder Kassenintegration</a:t>
              </a:r>
            </a:p>
            <a:p>
              <a:pPr marL="171450" indent="-171450">
                <a:buFont typeface="Arial" panose="020B0604020202020204" pitchFamily="34" charset="0"/>
                <a:buChar char="•"/>
              </a:pPr>
              <a:r>
                <a:rPr lang="de-CH" sz="1200">
                  <a:solidFill>
                    <a:schemeClr val="bg1"/>
                  </a:solidFill>
                  <a:latin typeface="+mj-lt"/>
                </a:rPr>
                <a:t>Farbdisplay mit Touch</a:t>
              </a:r>
            </a:p>
            <a:p>
              <a:pPr marL="171450" indent="-171450">
                <a:buFont typeface="Arial" panose="020B0604020202020204" pitchFamily="34" charset="0"/>
                <a:buChar char="•"/>
              </a:pPr>
              <a:endParaRPr lang="de-CH" sz="1200" noProof="1">
                <a:solidFill>
                  <a:schemeClr val="bg1"/>
                </a:solidFill>
                <a:latin typeface="+mj-lt"/>
              </a:endParaRPr>
            </a:p>
            <a:p>
              <a:r>
                <a:rPr lang="sv-SE" sz="1200" b="1">
                  <a:solidFill>
                    <a:schemeClr val="bg1"/>
                  </a:solidFill>
                  <a:latin typeface="+mj-lt"/>
                </a:rPr>
                <a:t>PAX A77 – mobil, inkl. Splitfunktion</a:t>
              </a:r>
            </a:p>
            <a:p>
              <a:pPr marL="171450" indent="-171450">
                <a:buFont typeface="Arial" panose="020B0604020202020204" pitchFamily="34" charset="0"/>
                <a:buChar char="•"/>
              </a:pPr>
              <a:r>
                <a:rPr lang="de-CH" sz="1200">
                  <a:solidFill>
                    <a:schemeClr val="bg1"/>
                  </a:solidFill>
                  <a:latin typeface="+mj-lt"/>
                </a:rPr>
                <a:t>nur 240 g, inkl. 4G-SIM, </a:t>
              </a:r>
              <a:r>
                <a:rPr lang="de-CH" sz="1200" err="1">
                  <a:solidFill>
                    <a:schemeClr val="bg1"/>
                  </a:solidFill>
                  <a:latin typeface="+mj-lt"/>
                </a:rPr>
                <a:t>WiFi</a:t>
              </a:r>
              <a:r>
                <a:rPr lang="de-CH" sz="1200">
                  <a:solidFill>
                    <a:schemeClr val="bg1"/>
                  </a:solidFill>
                  <a:latin typeface="+mj-lt"/>
                </a:rPr>
                <a:t>, Bluetooth</a:t>
              </a:r>
            </a:p>
            <a:p>
              <a:pPr marL="171450" indent="-171450">
                <a:buFont typeface="Arial" panose="020B0604020202020204" pitchFamily="34" charset="0"/>
                <a:buChar char="•"/>
              </a:pPr>
              <a:r>
                <a:rPr lang="de-CH" sz="1200">
                  <a:solidFill>
                    <a:schemeClr val="bg1"/>
                  </a:solidFill>
                  <a:latin typeface="+mj-lt"/>
                </a:rPr>
                <a:t>Magnet-, Chipkarten, </a:t>
              </a:r>
              <a:r>
                <a:rPr lang="de-CH" sz="1200" err="1">
                  <a:solidFill>
                    <a:schemeClr val="bg1"/>
                  </a:solidFill>
                  <a:latin typeface="+mj-lt"/>
                </a:rPr>
                <a:t>Contactless</a:t>
              </a:r>
              <a:r>
                <a:rPr lang="de-CH" sz="1200">
                  <a:solidFill>
                    <a:schemeClr val="bg1"/>
                  </a:solidFill>
                  <a:latin typeface="+mj-lt"/>
                </a:rPr>
                <a:t> ohne Belegdruck, mit QR-Scanning</a:t>
              </a:r>
            </a:p>
            <a:p>
              <a:pPr marL="171450" indent="-171450">
                <a:buFont typeface="Arial" panose="020B0604020202020204" pitchFamily="34" charset="0"/>
                <a:buChar char="•"/>
              </a:pPr>
              <a:r>
                <a:rPr lang="de-CH" sz="1200" err="1">
                  <a:solidFill>
                    <a:schemeClr val="bg1"/>
                  </a:solidFill>
                  <a:latin typeface="+mj-lt"/>
                </a:rPr>
                <a:t>Standalone</a:t>
              </a:r>
              <a:r>
                <a:rPr lang="de-CH" sz="1200">
                  <a:solidFill>
                    <a:schemeClr val="bg1"/>
                  </a:solidFill>
                  <a:latin typeface="+mj-lt"/>
                </a:rPr>
                <a:t> oder Kassenintegration</a:t>
              </a:r>
            </a:p>
            <a:p>
              <a:pPr marL="171450" indent="-171450">
                <a:buFont typeface="Arial" panose="020B0604020202020204" pitchFamily="34" charset="0"/>
                <a:buChar char="•"/>
              </a:pPr>
              <a:r>
                <a:rPr lang="de-CH" sz="1200">
                  <a:solidFill>
                    <a:schemeClr val="bg1"/>
                  </a:solidFill>
                  <a:latin typeface="+mj-lt"/>
                </a:rPr>
                <a:t>Farbdisplay mit Touch</a:t>
              </a:r>
              <a:endParaRPr lang="de-DE" sz="1200" noProof="1">
                <a:solidFill>
                  <a:schemeClr val="bg1"/>
                </a:solidFill>
                <a:latin typeface="+mj-lt"/>
              </a:endParaRPr>
            </a:p>
            <a:p>
              <a:pPr marL="171450" indent="-171450">
                <a:buFont typeface="Arial" panose="020B0604020202020204" pitchFamily="34" charset="0"/>
                <a:buChar char="•"/>
              </a:pPr>
              <a:endParaRPr lang="de-DE" sz="1200" noProof="1">
                <a:solidFill>
                  <a:schemeClr val="bg1"/>
                </a:solidFill>
                <a:latin typeface="+mj-lt"/>
              </a:endParaRPr>
            </a:p>
          </p:txBody>
        </p:sp>
      </p:grpSp>
      <p:sp>
        <p:nvSpPr>
          <p:cNvPr id="17" name="Titel 4">
            <a:extLst>
              <a:ext uri="{FF2B5EF4-FFF2-40B4-BE49-F238E27FC236}">
                <a16:creationId xmlns:a16="http://schemas.microsoft.com/office/drawing/2014/main" id="{20EA466C-5C2A-B84C-A49E-4B7F0A7228B8}"/>
              </a:ext>
            </a:extLst>
          </p:cNvPr>
          <p:cNvSpPr txBox="1">
            <a:spLocks/>
          </p:cNvSpPr>
          <p:nvPr/>
        </p:nvSpPr>
        <p:spPr bwMode="auto">
          <a:xfrm>
            <a:off x="476433" y="4077072"/>
            <a:ext cx="5475551"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1035025" rtl="0" eaLnBrk="1" fontAlgn="base" hangingPunct="1">
              <a:lnSpc>
                <a:spcPct val="100000"/>
              </a:lnSpc>
              <a:spcBef>
                <a:spcPts val="0"/>
              </a:spcBef>
              <a:spcAft>
                <a:spcPts val="0"/>
              </a:spcAft>
              <a:defRPr sz="2800" b="1" i="0" kern="1200" cap="none" baseline="0">
                <a:solidFill>
                  <a:schemeClr val="tx2"/>
                </a:solidFill>
                <a:latin typeface="+mj-lt"/>
                <a:ea typeface="MS PGothic" panose="020B0600070205080204" pitchFamily="34" charset="-128"/>
                <a:cs typeface="Segoe UI" panose="020B0502040204020203" pitchFamily="34" charset="0"/>
              </a:defRPr>
            </a:lvl1pPr>
            <a:lvl2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2pPr>
            <a:lvl3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3pPr>
            <a:lvl4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4pPr>
            <a:lvl5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5pPr>
            <a:lvl6pPr marL="477049" algn="l" defTabSz="1038577" rtl="0" eaLnBrk="1" fontAlgn="base" hangingPunct="1">
              <a:spcBef>
                <a:spcPct val="0"/>
              </a:spcBef>
              <a:spcAft>
                <a:spcPct val="0"/>
              </a:spcAft>
              <a:defRPr sz="3067">
                <a:solidFill>
                  <a:schemeClr val="tx1"/>
                </a:solidFill>
                <a:latin typeface="Arial" pitchFamily="34" charset="0"/>
              </a:defRPr>
            </a:lvl6pPr>
            <a:lvl7pPr marL="954097" algn="l" defTabSz="1038577" rtl="0" eaLnBrk="1" fontAlgn="base" hangingPunct="1">
              <a:spcBef>
                <a:spcPct val="0"/>
              </a:spcBef>
              <a:spcAft>
                <a:spcPct val="0"/>
              </a:spcAft>
              <a:defRPr sz="3067">
                <a:solidFill>
                  <a:schemeClr val="tx1"/>
                </a:solidFill>
                <a:latin typeface="Arial" pitchFamily="34" charset="0"/>
              </a:defRPr>
            </a:lvl7pPr>
            <a:lvl8pPr marL="1431147" algn="l" defTabSz="1038577" rtl="0" eaLnBrk="1" fontAlgn="base" hangingPunct="1">
              <a:spcBef>
                <a:spcPct val="0"/>
              </a:spcBef>
              <a:spcAft>
                <a:spcPct val="0"/>
              </a:spcAft>
              <a:defRPr sz="3067">
                <a:solidFill>
                  <a:schemeClr val="tx1"/>
                </a:solidFill>
                <a:latin typeface="Arial" pitchFamily="34" charset="0"/>
              </a:defRPr>
            </a:lvl8pPr>
            <a:lvl9pPr marL="1908196" algn="l" defTabSz="1038577" rtl="0" eaLnBrk="1" fontAlgn="base" hangingPunct="1">
              <a:spcBef>
                <a:spcPct val="0"/>
              </a:spcBef>
              <a:spcAft>
                <a:spcPct val="0"/>
              </a:spcAft>
              <a:defRPr sz="3067">
                <a:solidFill>
                  <a:schemeClr val="tx1"/>
                </a:solidFill>
                <a:latin typeface="Arial" pitchFamily="34" charset="0"/>
              </a:defRPr>
            </a:lvl9pPr>
          </a:lstStyle>
          <a:p>
            <a:r>
              <a:rPr lang="de-DE" b="0">
                <a:solidFill>
                  <a:srgbClr val="E6140A"/>
                </a:solidFill>
                <a:latin typeface="+mn-lt"/>
              </a:rPr>
              <a:t>Kartenterminals mit CHF/CHW-</a:t>
            </a:r>
            <a:r>
              <a:rPr lang="de-DE" b="0" err="1">
                <a:solidFill>
                  <a:srgbClr val="E6140A"/>
                </a:solidFill>
                <a:latin typeface="+mn-lt"/>
              </a:rPr>
              <a:t>Splitfunktion</a:t>
            </a:r>
            <a:r>
              <a:rPr lang="de-DE" b="0">
                <a:solidFill>
                  <a:srgbClr val="E6140A"/>
                </a:solidFill>
                <a:latin typeface="+mn-lt"/>
              </a:rPr>
              <a:t> </a:t>
            </a:r>
          </a:p>
          <a:p>
            <a:r>
              <a:rPr lang="de-DE" b="0">
                <a:solidFill>
                  <a:srgbClr val="E6140A"/>
                </a:solidFill>
                <a:latin typeface="+mn-lt"/>
              </a:rPr>
              <a:t>für WIR-Karten.</a:t>
            </a:r>
          </a:p>
        </p:txBody>
      </p:sp>
    </p:spTree>
    <p:extLst>
      <p:ext uri="{BB962C8B-B14F-4D97-AF65-F5344CB8AC3E}">
        <p14:creationId xmlns:p14="http://schemas.microsoft.com/office/powerpoint/2010/main" val="2464895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F5BFEE57-A36D-4ADF-9EFA-07BB7B2E970A}"/>
              </a:ext>
            </a:extLst>
          </p:cNvPr>
          <p:cNvSpPr/>
          <p:nvPr/>
        </p:nvSpPr>
        <p:spPr>
          <a:xfrm>
            <a:off x="0" y="-27384"/>
            <a:ext cx="4007374" cy="686348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6000" tIns="216000" rIns="216000" bIns="216000" numCol="1" spcCol="0" rtlCol="0" fromWordArt="0" anchor="t" anchorCtr="0" forceAA="0" compatLnSpc="1">
            <a:prstTxWarp prst="textNoShape">
              <a:avLst/>
            </a:prstTxWarp>
            <a:noAutofit/>
          </a:bodyPr>
          <a:lstStyle/>
          <a:p>
            <a:pPr marL="216000" indent="-216000" algn="ctr">
              <a:spcAft>
                <a:spcPts val="800"/>
              </a:spcAft>
              <a:buFont typeface="Symbol" charset="2"/>
              <a:buChar char="-"/>
            </a:pPr>
            <a:endParaRPr lang="de-CH" sz="1600" err="1">
              <a:solidFill>
                <a:schemeClr val="tx1"/>
              </a:solidFill>
            </a:endParaRPr>
          </a:p>
        </p:txBody>
      </p:sp>
      <p:sp>
        <p:nvSpPr>
          <p:cNvPr id="26" name="Rechteck 25">
            <a:extLst>
              <a:ext uri="{FF2B5EF4-FFF2-40B4-BE49-F238E27FC236}">
                <a16:creationId xmlns:a16="http://schemas.microsoft.com/office/drawing/2014/main" id="{1E0C6376-7CF6-43D3-B43E-5D0DE8F5CC1E}"/>
              </a:ext>
            </a:extLst>
          </p:cNvPr>
          <p:cNvSpPr/>
          <p:nvPr/>
        </p:nvSpPr>
        <p:spPr>
          <a:xfrm>
            <a:off x="4368200" y="4941169"/>
            <a:ext cx="3528000" cy="1728191"/>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r>
              <a:rPr lang="de-CH" b="1">
                <a:solidFill>
                  <a:schemeClr val="bg1">
                    <a:lumMod val="50000"/>
                  </a:schemeClr>
                </a:solidFill>
                <a:latin typeface="+mj-lt"/>
              </a:rPr>
              <a:t>Privates</a:t>
            </a:r>
          </a:p>
          <a:p>
            <a:r>
              <a:rPr lang="de-CH" sz="1600">
                <a:solidFill>
                  <a:schemeClr val="bg1">
                    <a:lumMod val="50000"/>
                  </a:schemeClr>
                </a:solidFill>
                <a:latin typeface="+mn-lt"/>
              </a:rPr>
              <a:t>Verheiratet</a:t>
            </a:r>
          </a:p>
          <a:p>
            <a:r>
              <a:rPr lang="de-CH" sz="1600">
                <a:solidFill>
                  <a:schemeClr val="bg1">
                    <a:lumMod val="50000"/>
                  </a:schemeClr>
                </a:solidFill>
                <a:latin typeface="+mn-lt"/>
              </a:rPr>
              <a:t>2 Kinder</a:t>
            </a:r>
          </a:p>
          <a:p>
            <a:r>
              <a:rPr lang="de-CH" sz="1600">
                <a:solidFill>
                  <a:schemeClr val="bg1">
                    <a:lumMod val="50000"/>
                  </a:schemeClr>
                </a:solidFill>
                <a:latin typeface="+mn-lt"/>
              </a:rPr>
              <a:t>Golfspieler</a:t>
            </a:r>
          </a:p>
          <a:p>
            <a:r>
              <a:rPr lang="de-CH" sz="1600">
                <a:solidFill>
                  <a:schemeClr val="bg1">
                    <a:lumMod val="50000"/>
                  </a:schemeClr>
                </a:solidFill>
                <a:latin typeface="+mn-lt"/>
              </a:rPr>
              <a:t>Vielreisender</a:t>
            </a:r>
          </a:p>
          <a:p>
            <a:pPr marL="285750" indent="-285750">
              <a:spcAft>
                <a:spcPts val="600"/>
              </a:spcAft>
              <a:buFont typeface="Arial" panose="020B0604020202020204" pitchFamily="34" charset="0"/>
              <a:buChar char="•"/>
            </a:pPr>
            <a:endParaRPr lang="de-CH" sz="1600" err="1">
              <a:solidFill>
                <a:schemeClr val="bg1">
                  <a:lumMod val="50000"/>
                </a:schemeClr>
              </a:solidFill>
              <a:latin typeface="+mj-lt"/>
            </a:endParaRPr>
          </a:p>
        </p:txBody>
      </p:sp>
      <p:pic>
        <p:nvPicPr>
          <p:cNvPr id="6" name="Picture 3">
            <a:extLst>
              <a:ext uri="{FF2B5EF4-FFF2-40B4-BE49-F238E27FC236}">
                <a16:creationId xmlns:a16="http://schemas.microsoft.com/office/drawing/2014/main" id="{589DDD51-1AD9-441C-A0D9-4988189B62F3}"/>
              </a:ext>
            </a:extLst>
          </p:cNvPr>
          <p:cNvPicPr>
            <a:picLocks noChangeArrowheads="1"/>
          </p:cNvPicPr>
          <p:nvPr/>
        </p:nvPicPr>
        <p:blipFill>
          <a:blip r:embed="rId3"/>
          <a:srcRect/>
          <a:stretch/>
        </p:blipFill>
        <p:spPr bwMode="auto">
          <a:xfrm>
            <a:off x="911424" y="620774"/>
            <a:ext cx="2160240" cy="2160240"/>
          </a:xfrm>
          <a:prstGeom prst="ellipse">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9" name="Inhaltsplatzhalter 2">
            <a:extLst>
              <a:ext uri="{FF2B5EF4-FFF2-40B4-BE49-F238E27FC236}">
                <a16:creationId xmlns:a16="http://schemas.microsoft.com/office/drawing/2014/main" id="{FD4EE29A-8250-4588-8560-2B36960BE3C6}"/>
              </a:ext>
            </a:extLst>
          </p:cNvPr>
          <p:cNvSpPr txBox="1">
            <a:spLocks/>
          </p:cNvSpPr>
          <p:nvPr/>
        </p:nvSpPr>
        <p:spPr bwMode="auto">
          <a:xfrm>
            <a:off x="8256240" y="1766565"/>
            <a:ext cx="3527402" cy="2814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tx2"/>
                </a:solidFill>
                <a:latin typeface="+mj-lt"/>
                <a:ea typeface="MS PGothic" panose="020B0600070205080204" pitchFamily="34" charset="-128"/>
                <a:cs typeface="Segoe UI" panose="020B0502040204020203" pitchFamily="34" charset="0"/>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tx2"/>
                </a:solidFill>
                <a:latin typeface="+mj-lt"/>
                <a:ea typeface="MS PGothic" panose="020B0600070205080204" pitchFamily="34" charset="-128"/>
                <a:cs typeface="Segoe UI" panose="020B0502040204020203" pitchFamily="34" charset="0"/>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r>
              <a:rPr lang="de-CH" b="1">
                <a:solidFill>
                  <a:schemeClr val="bg1">
                    <a:lumMod val="50000"/>
                  </a:schemeClr>
                </a:solidFill>
              </a:rPr>
              <a:t>Ausbildung</a:t>
            </a:r>
          </a:p>
          <a:p>
            <a:pPr marL="285750" indent="-285750">
              <a:buClr>
                <a:schemeClr val="bg1">
                  <a:lumMod val="50000"/>
                </a:schemeClr>
              </a:buClr>
              <a:buFont typeface="Arial" panose="020B0604020202020204" pitchFamily="34" charset="0"/>
              <a:buChar char="•"/>
            </a:pPr>
            <a:r>
              <a:rPr lang="de-CH">
                <a:solidFill>
                  <a:schemeClr val="bg1">
                    <a:lumMod val="50000"/>
                  </a:schemeClr>
                </a:solidFill>
              </a:rPr>
              <a:t>Zertifikat 3</a:t>
            </a:r>
          </a:p>
          <a:p>
            <a:pPr marL="285750" indent="-285750">
              <a:buClr>
                <a:schemeClr val="bg1">
                  <a:lumMod val="50000"/>
                </a:schemeClr>
              </a:buClr>
              <a:buFont typeface="Arial" panose="020B0604020202020204" pitchFamily="34" charset="0"/>
              <a:buChar char="•"/>
            </a:pPr>
            <a:r>
              <a:rPr lang="de-CH">
                <a:solidFill>
                  <a:schemeClr val="bg1">
                    <a:lumMod val="50000"/>
                  </a:schemeClr>
                </a:solidFill>
              </a:rPr>
              <a:t>Zertifikat 2</a:t>
            </a:r>
          </a:p>
          <a:p>
            <a:pPr marL="285750" indent="-285750">
              <a:buClr>
                <a:schemeClr val="bg1">
                  <a:lumMod val="50000"/>
                </a:schemeClr>
              </a:buClr>
              <a:buFont typeface="Arial" panose="020B0604020202020204" pitchFamily="34" charset="0"/>
              <a:buChar char="•"/>
            </a:pPr>
            <a:r>
              <a:rPr lang="de-CH">
                <a:solidFill>
                  <a:schemeClr val="bg1">
                    <a:lumMod val="50000"/>
                  </a:schemeClr>
                </a:solidFill>
              </a:rPr>
              <a:t>Zertifikat 1</a:t>
            </a:r>
          </a:p>
          <a:p>
            <a:pPr marL="285750" indent="-285750">
              <a:buClr>
                <a:schemeClr val="bg1">
                  <a:lumMod val="50000"/>
                </a:schemeClr>
              </a:buClr>
              <a:buFont typeface="Arial" panose="020B0604020202020204" pitchFamily="34" charset="0"/>
              <a:buChar char="•"/>
            </a:pPr>
            <a:r>
              <a:rPr lang="de-CH">
                <a:solidFill>
                  <a:schemeClr val="bg1">
                    <a:lumMod val="50000"/>
                  </a:schemeClr>
                </a:solidFill>
              </a:rPr>
              <a:t>Höherer Fachabschluss</a:t>
            </a:r>
          </a:p>
          <a:p>
            <a:pPr marL="285750" indent="-285750">
              <a:buClr>
                <a:schemeClr val="bg1">
                  <a:lumMod val="50000"/>
                </a:schemeClr>
              </a:buClr>
              <a:buFont typeface="Arial" panose="020B0604020202020204" pitchFamily="34" charset="0"/>
              <a:buChar char="•"/>
            </a:pPr>
            <a:r>
              <a:rPr lang="de-CH">
                <a:solidFill>
                  <a:schemeClr val="bg1">
                    <a:lumMod val="50000"/>
                  </a:schemeClr>
                </a:solidFill>
              </a:rPr>
              <a:t>Berufsabschluss</a:t>
            </a:r>
          </a:p>
          <a:p>
            <a:pPr marL="285750" indent="-285750">
              <a:buClr>
                <a:schemeClr val="bg1">
                  <a:lumMod val="50000"/>
                </a:schemeClr>
              </a:buClr>
              <a:buFont typeface="Arial" panose="020B0604020202020204" pitchFamily="34" charset="0"/>
              <a:buChar char="•"/>
            </a:pPr>
            <a:r>
              <a:rPr lang="de-CH">
                <a:solidFill>
                  <a:schemeClr val="bg1">
                    <a:lumMod val="50000"/>
                  </a:schemeClr>
                </a:solidFill>
              </a:rPr>
              <a:t>Fachschulabschluss</a:t>
            </a:r>
          </a:p>
          <a:p>
            <a:pPr marL="285750" indent="-285750">
              <a:buClr>
                <a:schemeClr val="bg1">
                  <a:lumMod val="50000"/>
                </a:schemeClr>
              </a:buClr>
              <a:buFont typeface="Arial" panose="020B0604020202020204" pitchFamily="34" charset="0"/>
              <a:buChar char="•"/>
            </a:pPr>
            <a:r>
              <a:rPr lang="de-CH">
                <a:solidFill>
                  <a:schemeClr val="bg1">
                    <a:lumMod val="50000"/>
                  </a:schemeClr>
                </a:solidFill>
              </a:rPr>
              <a:t>Grundausbildung</a:t>
            </a:r>
          </a:p>
          <a:p>
            <a:pPr marL="285750" indent="-285750">
              <a:buFont typeface="Arial" panose="020B0604020202020204" pitchFamily="34" charset="0"/>
              <a:buChar char="•"/>
            </a:pPr>
            <a:endParaRPr lang="de-CH">
              <a:solidFill>
                <a:schemeClr val="bg1">
                  <a:lumMod val="50000"/>
                </a:schemeClr>
              </a:solidFill>
            </a:endParaRPr>
          </a:p>
        </p:txBody>
      </p:sp>
      <p:cxnSp>
        <p:nvCxnSpPr>
          <p:cNvPr id="17" name="Gerade Verbindung 33">
            <a:extLst>
              <a:ext uri="{FF2B5EF4-FFF2-40B4-BE49-F238E27FC236}">
                <a16:creationId xmlns:a16="http://schemas.microsoft.com/office/drawing/2014/main" id="{4F36E237-17E7-4703-ACCE-2D3F1E418BE3}"/>
              </a:ext>
            </a:extLst>
          </p:cNvPr>
          <p:cNvCxnSpPr>
            <a:cxnSpLocks/>
          </p:cNvCxnSpPr>
          <p:nvPr/>
        </p:nvCxnSpPr>
        <p:spPr>
          <a:xfrm>
            <a:off x="4364968" y="4725144"/>
            <a:ext cx="7102221" cy="0"/>
          </a:xfrm>
          <a:prstGeom prst="line">
            <a:avLst/>
          </a:prstGeom>
          <a:ln w="190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nvGrpSpPr>
          <p:cNvPr id="8" name="Gruppieren 7">
            <a:extLst>
              <a:ext uri="{FF2B5EF4-FFF2-40B4-BE49-F238E27FC236}">
                <a16:creationId xmlns:a16="http://schemas.microsoft.com/office/drawing/2014/main" id="{339E5F36-CE2C-4BEE-9524-9C1F8E7F6FF4}"/>
              </a:ext>
            </a:extLst>
          </p:cNvPr>
          <p:cNvGrpSpPr/>
          <p:nvPr/>
        </p:nvGrpSpPr>
        <p:grpSpPr>
          <a:xfrm>
            <a:off x="8257230" y="4914075"/>
            <a:ext cx="3527402" cy="1728192"/>
            <a:chOff x="4364968" y="4869160"/>
            <a:chExt cx="3527402" cy="1728192"/>
          </a:xfrm>
        </p:grpSpPr>
        <p:sp>
          <p:nvSpPr>
            <p:cNvPr id="10" name="Richtungspfeil 28">
              <a:extLst>
                <a:ext uri="{FF2B5EF4-FFF2-40B4-BE49-F238E27FC236}">
                  <a16:creationId xmlns:a16="http://schemas.microsoft.com/office/drawing/2014/main" id="{89AA87BD-016C-4CCF-AA87-7E6794B813A3}"/>
                </a:ext>
              </a:extLst>
            </p:cNvPr>
            <p:cNvSpPr/>
            <p:nvPr/>
          </p:nvSpPr>
          <p:spPr>
            <a:xfrm>
              <a:off x="4364968" y="5229200"/>
              <a:ext cx="3243200" cy="287944"/>
            </a:xfrm>
            <a:prstGeom prst="homePlate">
              <a:avLst/>
            </a:prstGeom>
            <a:solidFill>
              <a:schemeClr val="bg1">
                <a:lumMod val="5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spcAft>
                  <a:spcPts val="600"/>
                </a:spcAft>
              </a:pPr>
              <a:r>
                <a:rPr lang="de-CH" sz="1100" b="1">
                  <a:solidFill>
                    <a:schemeClr val="bg1"/>
                  </a:solidFill>
                  <a:latin typeface="+mj-lt"/>
                </a:rPr>
                <a:t>Zuverlässig</a:t>
              </a:r>
            </a:p>
          </p:txBody>
        </p:sp>
        <p:sp>
          <p:nvSpPr>
            <p:cNvPr id="12" name="Richtungspfeil 28">
              <a:extLst>
                <a:ext uri="{FF2B5EF4-FFF2-40B4-BE49-F238E27FC236}">
                  <a16:creationId xmlns:a16="http://schemas.microsoft.com/office/drawing/2014/main" id="{D30B576D-7E4D-4DF2-9D76-AE80E4755C11}"/>
                </a:ext>
              </a:extLst>
            </p:cNvPr>
            <p:cNvSpPr/>
            <p:nvPr/>
          </p:nvSpPr>
          <p:spPr>
            <a:xfrm>
              <a:off x="4367808" y="5589240"/>
              <a:ext cx="2948548" cy="287944"/>
            </a:xfrm>
            <a:prstGeom prst="homePlate">
              <a:avLst/>
            </a:prstGeom>
            <a:solidFill>
              <a:schemeClr val="bg1">
                <a:lumMod val="5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spcAft>
                  <a:spcPts val="600"/>
                </a:spcAft>
              </a:pPr>
              <a:r>
                <a:rPr lang="de-CH" sz="1100" b="1">
                  <a:solidFill>
                    <a:schemeClr val="bg1"/>
                  </a:solidFill>
                  <a:latin typeface="+mj-lt"/>
                </a:rPr>
                <a:t>Lösungsorientiert</a:t>
              </a:r>
            </a:p>
          </p:txBody>
        </p:sp>
        <p:sp>
          <p:nvSpPr>
            <p:cNvPr id="13" name="Richtungspfeil 28">
              <a:extLst>
                <a:ext uri="{FF2B5EF4-FFF2-40B4-BE49-F238E27FC236}">
                  <a16:creationId xmlns:a16="http://schemas.microsoft.com/office/drawing/2014/main" id="{676537E6-583E-4B67-BEF4-D6FF6245FD7F}"/>
                </a:ext>
              </a:extLst>
            </p:cNvPr>
            <p:cNvSpPr/>
            <p:nvPr/>
          </p:nvSpPr>
          <p:spPr>
            <a:xfrm>
              <a:off x="4366726" y="5949280"/>
              <a:ext cx="2877622" cy="287944"/>
            </a:xfrm>
            <a:prstGeom prst="homePlate">
              <a:avLst/>
            </a:prstGeom>
            <a:solidFill>
              <a:schemeClr val="bg1">
                <a:lumMod val="5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spcAft>
                  <a:spcPts val="600"/>
                </a:spcAft>
              </a:pPr>
              <a:r>
                <a:rPr lang="de-CH" sz="1100" b="1">
                  <a:solidFill>
                    <a:schemeClr val="bg1"/>
                  </a:solidFill>
                  <a:latin typeface="+mj-lt"/>
                </a:rPr>
                <a:t>Innovativ in Ideenfindung</a:t>
              </a:r>
            </a:p>
          </p:txBody>
        </p:sp>
        <p:sp>
          <p:nvSpPr>
            <p:cNvPr id="21" name="Inhaltsplatzhalter 2">
              <a:extLst>
                <a:ext uri="{FF2B5EF4-FFF2-40B4-BE49-F238E27FC236}">
                  <a16:creationId xmlns:a16="http://schemas.microsoft.com/office/drawing/2014/main" id="{B445AC5A-DE5B-4A46-942A-445D406FC4EE}"/>
                </a:ext>
              </a:extLst>
            </p:cNvPr>
            <p:cNvSpPr txBox="1">
              <a:spLocks/>
            </p:cNvSpPr>
            <p:nvPr/>
          </p:nvSpPr>
          <p:spPr bwMode="auto">
            <a:xfrm>
              <a:off x="4364968" y="4869160"/>
              <a:ext cx="3527402" cy="50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tx2"/>
                  </a:solidFill>
                  <a:latin typeface="+mj-lt"/>
                  <a:ea typeface="MS PGothic" panose="020B0600070205080204" pitchFamily="34" charset="-128"/>
                  <a:cs typeface="Segoe UI" panose="020B0502040204020203" pitchFamily="34" charset="0"/>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tx2"/>
                  </a:solidFill>
                  <a:latin typeface="+mj-lt"/>
                  <a:ea typeface="MS PGothic" panose="020B0600070205080204" pitchFamily="34" charset="-128"/>
                  <a:cs typeface="Segoe UI" panose="020B0502040204020203" pitchFamily="34" charset="0"/>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r>
                <a:rPr lang="de-CH" b="1"/>
                <a:t>Soft Skills </a:t>
              </a:r>
            </a:p>
          </p:txBody>
        </p:sp>
        <p:sp>
          <p:nvSpPr>
            <p:cNvPr id="23" name="Richtungspfeil 28">
              <a:extLst>
                <a:ext uri="{FF2B5EF4-FFF2-40B4-BE49-F238E27FC236}">
                  <a16:creationId xmlns:a16="http://schemas.microsoft.com/office/drawing/2014/main" id="{BA32D9F7-E706-42C1-A52B-D1BF8C59334A}"/>
                </a:ext>
              </a:extLst>
            </p:cNvPr>
            <p:cNvSpPr/>
            <p:nvPr/>
          </p:nvSpPr>
          <p:spPr>
            <a:xfrm>
              <a:off x="4367808" y="6309408"/>
              <a:ext cx="3092564" cy="287944"/>
            </a:xfrm>
            <a:prstGeom prst="homePlate">
              <a:avLst/>
            </a:prstGeom>
            <a:solidFill>
              <a:schemeClr val="bg1">
                <a:lumMod val="5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spcAft>
                  <a:spcPts val="600"/>
                </a:spcAft>
              </a:pPr>
              <a:r>
                <a:rPr lang="de-CH" sz="1100" b="1">
                  <a:solidFill>
                    <a:schemeClr val="bg1"/>
                  </a:solidFill>
                  <a:latin typeface="+mj-lt"/>
                </a:rPr>
                <a:t>Affin zu Digitalisierungsprodukten</a:t>
              </a:r>
            </a:p>
          </p:txBody>
        </p:sp>
      </p:grpSp>
      <p:sp>
        <p:nvSpPr>
          <p:cNvPr id="25" name="Titel 2">
            <a:extLst>
              <a:ext uri="{FF2B5EF4-FFF2-40B4-BE49-F238E27FC236}">
                <a16:creationId xmlns:a16="http://schemas.microsoft.com/office/drawing/2014/main" id="{0DEDE556-ECC9-49C1-B157-36325BA3BD3C}"/>
              </a:ext>
            </a:extLst>
          </p:cNvPr>
          <p:cNvSpPr txBox="1">
            <a:spLocks/>
          </p:cNvSpPr>
          <p:nvPr/>
        </p:nvSpPr>
        <p:spPr bwMode="auto">
          <a:xfrm>
            <a:off x="4295800" y="476672"/>
            <a:ext cx="11161240"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defTabSz="1035025" rtl="0" eaLnBrk="1" fontAlgn="base" hangingPunct="1">
              <a:lnSpc>
                <a:spcPct val="100000"/>
              </a:lnSpc>
              <a:spcBef>
                <a:spcPts val="0"/>
              </a:spcBef>
              <a:spcAft>
                <a:spcPts val="0"/>
              </a:spcAft>
              <a:defRPr sz="2800" b="1" i="0" kern="1200" cap="none" baseline="0">
                <a:solidFill>
                  <a:schemeClr val="bg1"/>
                </a:solidFill>
                <a:latin typeface="+mj-lt"/>
                <a:ea typeface="MS PGothic" panose="020B0600070205080204" pitchFamily="34" charset="-128"/>
                <a:cs typeface="Segoe UI" panose="020B0502040204020203" pitchFamily="34" charset="0"/>
              </a:defRPr>
            </a:lvl1pPr>
            <a:lvl2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2pPr>
            <a:lvl3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3pPr>
            <a:lvl4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4pPr>
            <a:lvl5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5pPr>
            <a:lvl6pPr marL="477049" algn="l" defTabSz="1038577" rtl="0" eaLnBrk="1" fontAlgn="base" hangingPunct="1">
              <a:spcBef>
                <a:spcPct val="0"/>
              </a:spcBef>
              <a:spcAft>
                <a:spcPct val="0"/>
              </a:spcAft>
              <a:defRPr sz="3067">
                <a:solidFill>
                  <a:schemeClr val="tx1"/>
                </a:solidFill>
                <a:latin typeface="Arial" pitchFamily="34" charset="0"/>
              </a:defRPr>
            </a:lvl6pPr>
            <a:lvl7pPr marL="954097" algn="l" defTabSz="1038577" rtl="0" eaLnBrk="1" fontAlgn="base" hangingPunct="1">
              <a:spcBef>
                <a:spcPct val="0"/>
              </a:spcBef>
              <a:spcAft>
                <a:spcPct val="0"/>
              </a:spcAft>
              <a:defRPr sz="3067">
                <a:solidFill>
                  <a:schemeClr val="tx1"/>
                </a:solidFill>
                <a:latin typeface="Arial" pitchFamily="34" charset="0"/>
              </a:defRPr>
            </a:lvl7pPr>
            <a:lvl8pPr marL="1431147" algn="l" defTabSz="1038577" rtl="0" eaLnBrk="1" fontAlgn="base" hangingPunct="1">
              <a:spcBef>
                <a:spcPct val="0"/>
              </a:spcBef>
              <a:spcAft>
                <a:spcPct val="0"/>
              </a:spcAft>
              <a:defRPr sz="3067">
                <a:solidFill>
                  <a:schemeClr val="tx1"/>
                </a:solidFill>
                <a:latin typeface="Arial" pitchFamily="34" charset="0"/>
              </a:defRPr>
            </a:lvl8pPr>
            <a:lvl9pPr marL="1908196" algn="l" defTabSz="1038577" rtl="0" eaLnBrk="1" fontAlgn="base" hangingPunct="1">
              <a:spcBef>
                <a:spcPct val="0"/>
              </a:spcBef>
              <a:spcAft>
                <a:spcPct val="0"/>
              </a:spcAft>
              <a:defRPr sz="3067">
                <a:solidFill>
                  <a:schemeClr val="tx1"/>
                </a:solidFill>
                <a:latin typeface="Arial" pitchFamily="34" charset="0"/>
              </a:defRPr>
            </a:lvl9pPr>
          </a:lstStyle>
          <a:p>
            <a:r>
              <a:rPr lang="de-CH">
                <a:solidFill>
                  <a:schemeClr val="bg1">
                    <a:lumMod val="50000"/>
                  </a:schemeClr>
                </a:solidFill>
              </a:rPr>
              <a:t>Kurzvorstellung</a:t>
            </a:r>
          </a:p>
        </p:txBody>
      </p:sp>
      <p:sp>
        <p:nvSpPr>
          <p:cNvPr id="18" name="Inhaltsplatzhalter 2">
            <a:extLst>
              <a:ext uri="{FF2B5EF4-FFF2-40B4-BE49-F238E27FC236}">
                <a16:creationId xmlns:a16="http://schemas.microsoft.com/office/drawing/2014/main" id="{4ECDA4C8-548C-426C-9897-542BF9CB8E3F}"/>
              </a:ext>
            </a:extLst>
          </p:cNvPr>
          <p:cNvSpPr txBox="1">
            <a:spLocks/>
          </p:cNvSpPr>
          <p:nvPr/>
        </p:nvSpPr>
        <p:spPr>
          <a:xfrm>
            <a:off x="4296790" y="1772396"/>
            <a:ext cx="3599410" cy="2808732"/>
          </a:xfrm>
          <a:prstGeom prst="rect">
            <a:avLst/>
          </a:prstGeom>
        </p:spPr>
        <p:txBody>
          <a:bodyPr/>
          <a:lst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tx2"/>
                </a:solidFill>
                <a:latin typeface="+mj-lt"/>
                <a:ea typeface="MS PGothic" panose="020B0600070205080204" pitchFamily="34" charset="-128"/>
                <a:cs typeface="Segoe UI" panose="020B0502040204020203" pitchFamily="34" charset="0"/>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tx2"/>
                </a:solidFill>
                <a:latin typeface="+mj-lt"/>
                <a:ea typeface="MS PGothic" panose="020B0600070205080204" pitchFamily="34" charset="-128"/>
                <a:cs typeface="Segoe UI" panose="020B0502040204020203" pitchFamily="34" charset="0"/>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r>
              <a:rPr lang="de-CH" b="1"/>
              <a:t>Beruflicher Werdegang</a:t>
            </a:r>
          </a:p>
          <a:p>
            <a:r>
              <a:rPr lang="de-CH"/>
              <a:t>2018-2021  Berater Bank WIR</a:t>
            </a:r>
          </a:p>
          <a:p>
            <a:r>
              <a:rPr lang="de-CH"/>
              <a:t>2016-2018  Titel, Beschäftigung, 	   Verantwortung</a:t>
            </a:r>
          </a:p>
          <a:p>
            <a:r>
              <a:rPr lang="de-CH"/>
              <a:t>2015/2016  Titel, Beschäftigung, 	   Verantwortung</a:t>
            </a:r>
          </a:p>
          <a:p>
            <a:endParaRPr lang="de-CH"/>
          </a:p>
        </p:txBody>
      </p:sp>
      <p:sp>
        <p:nvSpPr>
          <p:cNvPr id="24" name="Titel 6">
            <a:extLst>
              <a:ext uri="{FF2B5EF4-FFF2-40B4-BE49-F238E27FC236}">
                <a16:creationId xmlns:a16="http://schemas.microsoft.com/office/drawing/2014/main" id="{80647185-3C81-4FB1-87AF-D33EDFDC90D7}"/>
              </a:ext>
            </a:extLst>
          </p:cNvPr>
          <p:cNvSpPr txBox="1">
            <a:spLocks/>
          </p:cNvSpPr>
          <p:nvPr/>
        </p:nvSpPr>
        <p:spPr bwMode="auto">
          <a:xfrm>
            <a:off x="479375" y="3645232"/>
            <a:ext cx="3453545" cy="18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1035025" rtl="0" eaLnBrk="1" fontAlgn="base" hangingPunct="1">
              <a:lnSpc>
                <a:spcPct val="100000"/>
              </a:lnSpc>
              <a:spcBef>
                <a:spcPts val="0"/>
              </a:spcBef>
              <a:spcAft>
                <a:spcPts val="0"/>
              </a:spcAft>
              <a:defRPr sz="2800" b="1" i="0" kern="1200" cap="none" baseline="0">
                <a:solidFill>
                  <a:schemeClr val="tx2"/>
                </a:solidFill>
                <a:latin typeface="+mj-lt"/>
                <a:ea typeface="MS PGothic" panose="020B0600070205080204" pitchFamily="34" charset="-128"/>
                <a:cs typeface="Segoe UI" panose="020B0502040204020203" pitchFamily="34" charset="0"/>
              </a:defRPr>
            </a:lvl1pPr>
            <a:lvl2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2pPr>
            <a:lvl3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3pPr>
            <a:lvl4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4pPr>
            <a:lvl5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5pPr>
            <a:lvl6pPr marL="477049" algn="l" defTabSz="1038577" rtl="0" eaLnBrk="1" fontAlgn="base" hangingPunct="1">
              <a:spcBef>
                <a:spcPct val="0"/>
              </a:spcBef>
              <a:spcAft>
                <a:spcPct val="0"/>
              </a:spcAft>
              <a:defRPr sz="3067">
                <a:solidFill>
                  <a:schemeClr val="tx1"/>
                </a:solidFill>
                <a:latin typeface="Arial" pitchFamily="34" charset="0"/>
              </a:defRPr>
            </a:lvl6pPr>
            <a:lvl7pPr marL="954097" algn="l" defTabSz="1038577" rtl="0" eaLnBrk="1" fontAlgn="base" hangingPunct="1">
              <a:spcBef>
                <a:spcPct val="0"/>
              </a:spcBef>
              <a:spcAft>
                <a:spcPct val="0"/>
              </a:spcAft>
              <a:defRPr sz="3067">
                <a:solidFill>
                  <a:schemeClr val="tx1"/>
                </a:solidFill>
                <a:latin typeface="Arial" pitchFamily="34" charset="0"/>
              </a:defRPr>
            </a:lvl7pPr>
            <a:lvl8pPr marL="1431147" algn="l" defTabSz="1038577" rtl="0" eaLnBrk="1" fontAlgn="base" hangingPunct="1">
              <a:spcBef>
                <a:spcPct val="0"/>
              </a:spcBef>
              <a:spcAft>
                <a:spcPct val="0"/>
              </a:spcAft>
              <a:defRPr sz="3067">
                <a:solidFill>
                  <a:schemeClr val="tx1"/>
                </a:solidFill>
                <a:latin typeface="Arial" pitchFamily="34" charset="0"/>
              </a:defRPr>
            </a:lvl8pPr>
            <a:lvl9pPr marL="1908196" algn="l" defTabSz="1038577" rtl="0" eaLnBrk="1" fontAlgn="base" hangingPunct="1">
              <a:spcBef>
                <a:spcPct val="0"/>
              </a:spcBef>
              <a:spcAft>
                <a:spcPct val="0"/>
              </a:spcAft>
              <a:defRPr sz="3067">
                <a:solidFill>
                  <a:schemeClr val="tx1"/>
                </a:solidFill>
                <a:latin typeface="Arial" pitchFamily="34" charset="0"/>
              </a:defRPr>
            </a:lvl9pPr>
          </a:lstStyle>
          <a:p>
            <a:r>
              <a:rPr lang="de-CH">
                <a:solidFill>
                  <a:schemeClr val="bg1"/>
                </a:solidFill>
              </a:rPr>
              <a:t>Hans Muster</a:t>
            </a:r>
          </a:p>
          <a:p>
            <a:br>
              <a:rPr lang="de-CH" sz="1800">
                <a:solidFill>
                  <a:schemeClr val="bg1"/>
                </a:solidFill>
                <a:latin typeface="+mj-lt"/>
              </a:rPr>
            </a:br>
            <a:r>
              <a:rPr lang="de-CH" sz="1800" b="0" i="0">
                <a:solidFill>
                  <a:schemeClr val="bg1"/>
                </a:solidFill>
                <a:effectLst/>
                <a:latin typeface="+mj-lt"/>
              </a:rPr>
              <a:t>Firmenkundenberater</a:t>
            </a:r>
            <a:br>
              <a:rPr lang="de-CH" sz="1800" b="0" i="0">
                <a:solidFill>
                  <a:schemeClr val="bg1"/>
                </a:solidFill>
                <a:effectLst/>
                <a:latin typeface="+mj-lt"/>
              </a:rPr>
            </a:br>
            <a:r>
              <a:rPr lang="de-CH" sz="1800" b="0" i="0">
                <a:solidFill>
                  <a:schemeClr val="bg1"/>
                </a:solidFill>
                <a:effectLst/>
                <a:latin typeface="+mj-lt"/>
              </a:rPr>
              <a:t>Mitglied des Kaders</a:t>
            </a:r>
            <a:endParaRPr lang="de-CH" sz="1800">
              <a:solidFill>
                <a:schemeClr val="bg1"/>
              </a:solidFill>
              <a:latin typeface="+mj-lt"/>
            </a:endParaRPr>
          </a:p>
          <a:p>
            <a:endParaRPr lang="de-CH" sz="1800">
              <a:solidFill>
                <a:schemeClr val="bg1"/>
              </a:solidFill>
              <a:latin typeface="+mj-lt"/>
            </a:endParaRPr>
          </a:p>
          <a:p>
            <a:r>
              <a:rPr lang="de-CH" sz="1800">
                <a:solidFill>
                  <a:schemeClr val="bg1"/>
                </a:solidFill>
                <a:latin typeface="+mj-lt"/>
              </a:rPr>
              <a:t>hans.muster@wir.ch</a:t>
            </a:r>
            <a:br>
              <a:rPr lang="de-CH" sz="1800">
                <a:solidFill>
                  <a:schemeClr val="bg1"/>
                </a:solidFill>
                <a:latin typeface="+mj-lt"/>
              </a:rPr>
            </a:br>
            <a:r>
              <a:rPr lang="de-CH" sz="1800">
                <a:solidFill>
                  <a:schemeClr val="bg1"/>
                </a:solidFill>
                <a:latin typeface="+mj-lt"/>
              </a:rPr>
              <a:t>+41 443 68 48 00</a:t>
            </a:r>
          </a:p>
          <a:p>
            <a:endParaRPr lang="de-CH">
              <a:solidFill>
                <a:schemeClr val="bg1"/>
              </a:solidFill>
            </a:endParaRPr>
          </a:p>
        </p:txBody>
      </p:sp>
    </p:spTree>
    <p:extLst>
      <p:ext uri="{BB962C8B-B14F-4D97-AF65-F5344CB8AC3E}">
        <p14:creationId xmlns:p14="http://schemas.microsoft.com/office/powerpoint/2010/main" val="9549336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12">
            <a:extLst>
              <a:ext uri="{FF2B5EF4-FFF2-40B4-BE49-F238E27FC236}">
                <a16:creationId xmlns:a16="http://schemas.microsoft.com/office/drawing/2014/main" id="{7A19B475-715C-4592-96C4-40B0154FCCB3}"/>
              </a:ext>
            </a:extLst>
          </p:cNvPr>
          <p:cNvPicPr>
            <a:picLocks noGrp="1" noChangeAspect="1"/>
          </p:cNvPicPr>
          <p:nvPr>
            <p:ph type="pic" sz="quarter" idx="18"/>
          </p:nvPr>
        </p:nvPicPr>
        <p:blipFill>
          <a:blip r:embed="rId2"/>
          <a:srcRect/>
          <a:stretch/>
        </p:blipFill>
        <p:spPr>
          <a:xfrm>
            <a:off x="0" y="0"/>
            <a:ext cx="12192000" cy="3429000"/>
          </a:xfrm>
        </p:spPr>
      </p:pic>
      <p:sp>
        <p:nvSpPr>
          <p:cNvPr id="7" name="Bildplatzhalter 6">
            <a:extLst>
              <a:ext uri="{FF2B5EF4-FFF2-40B4-BE49-F238E27FC236}">
                <a16:creationId xmlns:a16="http://schemas.microsoft.com/office/drawing/2014/main" id="{A59224AC-5602-9547-875F-8E1DB1E0E2F5}"/>
              </a:ext>
            </a:extLst>
          </p:cNvPr>
          <p:cNvSpPr>
            <a:spLocks noGrp="1"/>
          </p:cNvSpPr>
          <p:nvPr>
            <p:ph type="pic" sz="quarter" idx="19"/>
          </p:nvPr>
        </p:nvSpPr>
        <p:spPr>
          <a:solidFill>
            <a:schemeClr val="bg1"/>
          </a:solidFill>
        </p:spPr>
        <p:txBody>
          <a:bodyPr/>
          <a:lstStyle/>
          <a:p>
            <a:endParaRPr lang="de-CH"/>
          </a:p>
        </p:txBody>
      </p:sp>
      <p:sp>
        <p:nvSpPr>
          <p:cNvPr id="14" name="Textfeld 13">
            <a:extLst>
              <a:ext uri="{FF2B5EF4-FFF2-40B4-BE49-F238E27FC236}">
                <a16:creationId xmlns:a16="http://schemas.microsoft.com/office/drawing/2014/main" id="{4006E5B2-EA06-49B6-89B3-38AC1B8AFEA6}"/>
              </a:ext>
            </a:extLst>
          </p:cNvPr>
          <p:cNvSpPr txBox="1"/>
          <p:nvPr/>
        </p:nvSpPr>
        <p:spPr bwMode="auto">
          <a:xfrm>
            <a:off x="6240016" y="4005064"/>
            <a:ext cx="5328592" cy="216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p>
            <a:pPr>
              <a:spcAft>
                <a:spcPts val="800"/>
              </a:spcAft>
            </a:pPr>
            <a:r>
              <a:rPr lang="de-DE" sz="1200" b="1" noProof="1">
                <a:solidFill>
                  <a:schemeClr val="bg1">
                    <a:lumMod val="50000"/>
                  </a:schemeClr>
                </a:solidFill>
                <a:latin typeface="+mj-lt"/>
              </a:rPr>
              <a:t>Das Angebot von QR Modul zeichnet sich durch folgende Vorteile aus:</a:t>
            </a:r>
          </a:p>
          <a:p>
            <a:pPr marL="171450" indent="-171450">
              <a:spcAft>
                <a:spcPts val="300"/>
              </a:spcAft>
              <a:buFont typeface="Arial" panose="020B0604020202020204" pitchFamily="34" charset="0"/>
              <a:buChar char="•"/>
            </a:pPr>
            <a:r>
              <a:rPr lang="de-DE" sz="1200" noProof="1">
                <a:solidFill>
                  <a:schemeClr val="bg1">
                    <a:lumMod val="50000"/>
                  </a:schemeClr>
                </a:solidFill>
                <a:latin typeface="+mj-lt"/>
              </a:rPr>
              <a:t>Belege (QR-Zahlteile) oder komplette Rechnungen schnell erstellen</a:t>
            </a:r>
          </a:p>
          <a:p>
            <a:pPr marL="171450" indent="-171450">
              <a:spcAft>
                <a:spcPts val="300"/>
              </a:spcAft>
              <a:buFont typeface="Arial" panose="020B0604020202020204" pitchFamily="34" charset="0"/>
              <a:buChar char="•"/>
            </a:pPr>
            <a:r>
              <a:rPr lang="de-DE" sz="1200" noProof="1">
                <a:solidFill>
                  <a:schemeClr val="bg1">
                    <a:lumMod val="50000"/>
                  </a:schemeClr>
                </a:solidFill>
                <a:latin typeface="+mj-lt"/>
              </a:rPr>
              <a:t>Rechnungsserien in kürzester Zeit erstellen – dank des benutzerfreund-lichsten Serienprozesses der Schweiz</a:t>
            </a:r>
          </a:p>
          <a:p>
            <a:pPr marL="171450" indent="-171450">
              <a:spcAft>
                <a:spcPts val="300"/>
              </a:spcAft>
              <a:buFont typeface="Arial" panose="020B0604020202020204" pitchFamily="34" charset="0"/>
              <a:buChar char="•"/>
            </a:pPr>
            <a:r>
              <a:rPr lang="de-DE" sz="1200" noProof="1">
                <a:solidFill>
                  <a:schemeClr val="bg1">
                    <a:lumMod val="50000"/>
                  </a:schemeClr>
                </a:solidFill>
                <a:latin typeface="+mj-lt"/>
              </a:rPr>
              <a:t>Rechnungsbetrag flexibel zwischen CHF und CHWaufteilen</a:t>
            </a:r>
          </a:p>
          <a:p>
            <a:pPr marL="171450" indent="-171450">
              <a:spcAft>
                <a:spcPts val="300"/>
              </a:spcAft>
              <a:buFont typeface="Arial" panose="020B0604020202020204" pitchFamily="34" charset="0"/>
              <a:buChar char="•"/>
            </a:pPr>
            <a:r>
              <a:rPr lang="de-DE" sz="1200" noProof="1">
                <a:solidFill>
                  <a:schemeClr val="bg1">
                    <a:lumMod val="50000"/>
                  </a:schemeClr>
                </a:solidFill>
                <a:latin typeface="+mj-lt"/>
              </a:rPr>
              <a:t>Debitoren online managen od. per Excel-Liste hochladen</a:t>
            </a:r>
          </a:p>
          <a:p>
            <a:pPr marL="171450" indent="-171450">
              <a:spcAft>
                <a:spcPts val="300"/>
              </a:spcAft>
              <a:buFont typeface="Arial" panose="020B0604020202020204" pitchFamily="34" charset="0"/>
              <a:buChar char="•"/>
            </a:pPr>
            <a:r>
              <a:rPr lang="de-DE" sz="1200" noProof="1">
                <a:solidFill>
                  <a:schemeClr val="bg1">
                    <a:lumMod val="50000"/>
                  </a:schemeClr>
                </a:solidFill>
                <a:latin typeface="+mj-lt"/>
              </a:rPr>
              <a:t>Versandservice per Post oder E-Mail: </a:t>
            </a:r>
            <a:br>
              <a:rPr lang="de-DE" sz="1200" noProof="1">
                <a:solidFill>
                  <a:schemeClr val="bg1">
                    <a:lumMod val="50000"/>
                  </a:schemeClr>
                </a:solidFill>
                <a:latin typeface="+mj-lt"/>
              </a:rPr>
            </a:br>
            <a:r>
              <a:rPr lang="de-DE" sz="1200" noProof="1">
                <a:solidFill>
                  <a:schemeClr val="bg1">
                    <a:lumMod val="50000"/>
                  </a:schemeClr>
                </a:solidFill>
                <a:latin typeface="+mj-lt"/>
              </a:rPr>
              <a:t>bequemer geht's nicht</a:t>
            </a:r>
          </a:p>
          <a:p>
            <a:pPr marL="171450" indent="-171450">
              <a:spcAft>
                <a:spcPts val="300"/>
              </a:spcAft>
              <a:buFont typeface="Arial" panose="020B0604020202020204" pitchFamily="34" charset="0"/>
              <a:buChar char="•"/>
            </a:pPr>
            <a:r>
              <a:rPr lang="de-DE" sz="1200" noProof="1">
                <a:solidFill>
                  <a:schemeClr val="bg1">
                    <a:lumMod val="50000"/>
                  </a:schemeClr>
                </a:solidFill>
                <a:latin typeface="+mj-lt"/>
              </a:rPr>
              <a:t>QR-Zahlanteile für eine einzige QR-Rechnung – zum </a:t>
            </a:r>
            <a:br>
              <a:rPr lang="de-DE" sz="1200" noProof="1">
                <a:solidFill>
                  <a:schemeClr val="bg1">
                    <a:lumMod val="50000"/>
                  </a:schemeClr>
                </a:solidFill>
                <a:latin typeface="+mj-lt"/>
              </a:rPr>
            </a:br>
            <a:r>
              <a:rPr lang="de-DE" sz="1200" noProof="1">
                <a:solidFill>
                  <a:schemeClr val="bg1">
                    <a:lumMod val="50000"/>
                  </a:schemeClr>
                </a:solidFill>
                <a:latin typeface="+mj-lt"/>
              </a:rPr>
              <a:t>Beispiel für Ratenzahlungen erzeugen</a:t>
            </a:r>
          </a:p>
        </p:txBody>
      </p:sp>
      <p:sp>
        <p:nvSpPr>
          <p:cNvPr id="17" name="Titel 4">
            <a:extLst>
              <a:ext uri="{FF2B5EF4-FFF2-40B4-BE49-F238E27FC236}">
                <a16:creationId xmlns:a16="http://schemas.microsoft.com/office/drawing/2014/main" id="{20EA466C-5C2A-B84C-A49E-4B7F0A7228B8}"/>
              </a:ext>
            </a:extLst>
          </p:cNvPr>
          <p:cNvSpPr txBox="1">
            <a:spLocks/>
          </p:cNvSpPr>
          <p:nvPr/>
        </p:nvSpPr>
        <p:spPr bwMode="auto">
          <a:xfrm>
            <a:off x="476433" y="4077072"/>
            <a:ext cx="5619567"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1035025" rtl="0" eaLnBrk="1" fontAlgn="base" hangingPunct="1">
              <a:lnSpc>
                <a:spcPct val="100000"/>
              </a:lnSpc>
              <a:spcBef>
                <a:spcPts val="0"/>
              </a:spcBef>
              <a:spcAft>
                <a:spcPts val="0"/>
              </a:spcAft>
              <a:defRPr sz="2800" b="1" i="0" kern="1200" cap="none" baseline="0">
                <a:solidFill>
                  <a:schemeClr val="tx2"/>
                </a:solidFill>
                <a:latin typeface="+mj-lt"/>
                <a:ea typeface="MS PGothic" panose="020B0600070205080204" pitchFamily="34" charset="-128"/>
                <a:cs typeface="Segoe UI" panose="020B0502040204020203" pitchFamily="34" charset="0"/>
              </a:defRPr>
            </a:lvl1pPr>
            <a:lvl2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2pPr>
            <a:lvl3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3pPr>
            <a:lvl4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4pPr>
            <a:lvl5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5pPr>
            <a:lvl6pPr marL="477049" algn="l" defTabSz="1038577" rtl="0" eaLnBrk="1" fontAlgn="base" hangingPunct="1">
              <a:spcBef>
                <a:spcPct val="0"/>
              </a:spcBef>
              <a:spcAft>
                <a:spcPct val="0"/>
              </a:spcAft>
              <a:defRPr sz="3067">
                <a:solidFill>
                  <a:schemeClr val="tx1"/>
                </a:solidFill>
                <a:latin typeface="Arial" pitchFamily="34" charset="0"/>
              </a:defRPr>
            </a:lvl6pPr>
            <a:lvl7pPr marL="954097" algn="l" defTabSz="1038577" rtl="0" eaLnBrk="1" fontAlgn="base" hangingPunct="1">
              <a:spcBef>
                <a:spcPct val="0"/>
              </a:spcBef>
              <a:spcAft>
                <a:spcPct val="0"/>
              </a:spcAft>
              <a:defRPr sz="3067">
                <a:solidFill>
                  <a:schemeClr val="tx1"/>
                </a:solidFill>
                <a:latin typeface="Arial" pitchFamily="34" charset="0"/>
              </a:defRPr>
            </a:lvl7pPr>
            <a:lvl8pPr marL="1431147" algn="l" defTabSz="1038577" rtl="0" eaLnBrk="1" fontAlgn="base" hangingPunct="1">
              <a:spcBef>
                <a:spcPct val="0"/>
              </a:spcBef>
              <a:spcAft>
                <a:spcPct val="0"/>
              </a:spcAft>
              <a:defRPr sz="3067">
                <a:solidFill>
                  <a:schemeClr val="tx1"/>
                </a:solidFill>
                <a:latin typeface="Arial" pitchFamily="34" charset="0"/>
              </a:defRPr>
            </a:lvl8pPr>
            <a:lvl9pPr marL="1908196" algn="l" defTabSz="1038577" rtl="0" eaLnBrk="1" fontAlgn="base" hangingPunct="1">
              <a:spcBef>
                <a:spcPct val="0"/>
              </a:spcBef>
              <a:spcAft>
                <a:spcPct val="0"/>
              </a:spcAft>
              <a:defRPr sz="3067">
                <a:solidFill>
                  <a:schemeClr val="tx1"/>
                </a:solidFill>
                <a:latin typeface="Arial" pitchFamily="34" charset="0"/>
              </a:defRPr>
            </a:lvl9pPr>
          </a:lstStyle>
          <a:p>
            <a:r>
              <a:rPr lang="de-CH" b="0">
                <a:solidFill>
                  <a:srgbClr val="FF0000"/>
                </a:solidFill>
                <a:effectLst/>
                <a:latin typeface="+mn-lt"/>
                <a:ea typeface="Times New Roman" panose="02020603050405020304" pitchFamily="18" charset="0"/>
              </a:rPr>
              <a:t>Neben dem dauerhaften Rabatt von 20% für Bank WIR Kunden, kann abzgl. des Rabattes der Restbetrag der Monatsrechnung mit 50% WIR bezahlt werden.</a:t>
            </a:r>
            <a:endParaRPr lang="de-CH" b="0">
              <a:solidFill>
                <a:srgbClr val="FF0000"/>
              </a:solidFill>
              <a:effectLst/>
              <a:latin typeface="+mn-lt"/>
              <a:ea typeface="Calibri" panose="020F0502020204030204" pitchFamily="34" charset="0"/>
            </a:endParaRPr>
          </a:p>
          <a:p>
            <a:endParaRPr lang="de-CH" sz="2800">
              <a:latin typeface="+mn-lt"/>
            </a:endParaRPr>
          </a:p>
        </p:txBody>
      </p:sp>
      <p:pic>
        <p:nvPicPr>
          <p:cNvPr id="2" name="Picture 2" descr="QR_Logo_ohne_Slogan_d">
            <a:extLst>
              <a:ext uri="{FF2B5EF4-FFF2-40B4-BE49-F238E27FC236}">
                <a16:creationId xmlns:a16="http://schemas.microsoft.com/office/drawing/2014/main" id="{FCF1DBE7-62C8-A56F-E913-86C121CD6B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4032" y="3429000"/>
            <a:ext cx="1270413" cy="6343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E407958-AE94-9153-1CB5-A73BAE2EAE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8263" y="5339126"/>
            <a:ext cx="852686" cy="852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7049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12">
            <a:extLst>
              <a:ext uri="{FF2B5EF4-FFF2-40B4-BE49-F238E27FC236}">
                <a16:creationId xmlns:a16="http://schemas.microsoft.com/office/drawing/2014/main" id="{7A19B475-715C-4592-96C4-40B0154FCCB3}"/>
              </a:ext>
            </a:extLst>
          </p:cNvPr>
          <p:cNvPicPr>
            <a:picLocks noGrp="1" noChangeAspect="1"/>
          </p:cNvPicPr>
          <p:nvPr>
            <p:ph type="pic" sz="quarter" idx="18"/>
          </p:nvPr>
        </p:nvPicPr>
        <p:blipFill>
          <a:blip r:embed="rId2"/>
          <a:srcRect/>
          <a:stretch/>
        </p:blipFill>
        <p:spPr>
          <a:xfrm>
            <a:off x="0" y="0"/>
            <a:ext cx="12192000" cy="3429000"/>
          </a:xfrm>
        </p:spPr>
      </p:pic>
      <p:sp>
        <p:nvSpPr>
          <p:cNvPr id="7" name="Bildplatzhalter 6">
            <a:extLst>
              <a:ext uri="{FF2B5EF4-FFF2-40B4-BE49-F238E27FC236}">
                <a16:creationId xmlns:a16="http://schemas.microsoft.com/office/drawing/2014/main" id="{A59224AC-5602-9547-875F-8E1DB1E0E2F5}"/>
              </a:ext>
            </a:extLst>
          </p:cNvPr>
          <p:cNvSpPr>
            <a:spLocks noGrp="1"/>
          </p:cNvSpPr>
          <p:nvPr>
            <p:ph type="pic" sz="quarter" idx="19"/>
          </p:nvPr>
        </p:nvSpPr>
        <p:spPr>
          <a:solidFill>
            <a:schemeClr val="bg1"/>
          </a:solidFill>
        </p:spPr>
        <p:txBody>
          <a:bodyPr/>
          <a:lstStyle/>
          <a:p>
            <a:endParaRPr lang="de-CH"/>
          </a:p>
        </p:txBody>
      </p:sp>
      <p:sp>
        <p:nvSpPr>
          <p:cNvPr id="14" name="Textfeld 13">
            <a:extLst>
              <a:ext uri="{FF2B5EF4-FFF2-40B4-BE49-F238E27FC236}">
                <a16:creationId xmlns:a16="http://schemas.microsoft.com/office/drawing/2014/main" id="{4006E5B2-EA06-49B6-89B3-38AC1B8AFEA6}"/>
              </a:ext>
            </a:extLst>
          </p:cNvPr>
          <p:cNvSpPr txBox="1"/>
          <p:nvPr/>
        </p:nvSpPr>
        <p:spPr bwMode="auto">
          <a:xfrm>
            <a:off x="6240016" y="4005064"/>
            <a:ext cx="5040560" cy="216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p>
            <a:r>
              <a:rPr lang="de-CH" sz="1200" b="1">
                <a:solidFill>
                  <a:schemeClr val="bg1">
                    <a:lumMod val="50000"/>
                  </a:schemeClr>
                </a:solidFill>
                <a:latin typeface="+mj-lt"/>
              </a:rPr>
              <a:t>Als KMU geben Sie im Jahr ziemlich viel aus für Versicherungen. </a:t>
            </a:r>
          </a:p>
          <a:p>
            <a:endParaRPr lang="de-CH" sz="1200">
              <a:solidFill>
                <a:schemeClr val="bg1">
                  <a:lumMod val="50000"/>
                </a:schemeClr>
              </a:solidFill>
              <a:latin typeface="+mj-lt"/>
            </a:endParaRPr>
          </a:p>
          <a:p>
            <a:r>
              <a:rPr lang="de-CH" sz="1200">
                <a:solidFill>
                  <a:schemeClr val="bg1">
                    <a:lumMod val="50000"/>
                  </a:schemeClr>
                </a:solidFill>
                <a:latin typeface="+mj-lt"/>
              </a:rPr>
              <a:t>Die SUIAG ist ein unabhängiger Versicherungsbroker. Und das Beste: Sie brauchen Ihre Versicherungen nicht zu wechseln! Alles, was Sie tun müssen, ist ein Mandat bei der SUIAG zu unterzeichnen. </a:t>
            </a:r>
          </a:p>
          <a:p>
            <a:r>
              <a:rPr lang="de-CH" sz="1200">
                <a:solidFill>
                  <a:schemeClr val="bg1">
                    <a:lumMod val="50000"/>
                  </a:schemeClr>
                </a:solidFill>
                <a:latin typeface="+mj-lt"/>
              </a:rPr>
              <a:t>Versichert bleiben Sie bei Ihren bisherigen Gesellschaften.</a:t>
            </a:r>
          </a:p>
          <a:p>
            <a:endParaRPr lang="de-CH" sz="1200">
              <a:solidFill>
                <a:schemeClr val="bg1">
                  <a:lumMod val="50000"/>
                </a:schemeClr>
              </a:solidFill>
              <a:latin typeface="+mj-lt"/>
            </a:endParaRPr>
          </a:p>
          <a:p>
            <a:r>
              <a:rPr lang="de-CH" sz="1200">
                <a:solidFill>
                  <a:schemeClr val="bg1">
                    <a:lumMod val="50000"/>
                  </a:schemeClr>
                </a:solidFill>
                <a:latin typeface="+mj-lt"/>
              </a:rPr>
              <a:t>Weitere Informationen finden Sie unter </a:t>
            </a:r>
            <a:r>
              <a:rPr lang="de-CH" sz="1200">
                <a:solidFill>
                  <a:srgbClr val="28828B"/>
                </a:solidFill>
                <a:latin typeface="+mj-lt"/>
                <a:hlinkClick r:id="rId3">
                  <a:extLst>
                    <a:ext uri="{A12FA001-AC4F-418D-AE19-62706E023703}">
                      <ahyp:hlinkClr xmlns:ahyp="http://schemas.microsoft.com/office/drawing/2018/hyperlinkcolor" val="tx"/>
                    </a:ext>
                  </a:extLst>
                </a:hlinkClick>
              </a:rPr>
              <a:t>www.wir-broker.ch</a:t>
            </a:r>
            <a:endParaRPr lang="de-CH" sz="1200">
              <a:solidFill>
                <a:srgbClr val="28828B"/>
              </a:solidFill>
              <a:latin typeface="+mj-lt"/>
            </a:endParaRPr>
          </a:p>
        </p:txBody>
      </p:sp>
      <p:sp>
        <p:nvSpPr>
          <p:cNvPr id="17" name="Titel 4">
            <a:extLst>
              <a:ext uri="{FF2B5EF4-FFF2-40B4-BE49-F238E27FC236}">
                <a16:creationId xmlns:a16="http://schemas.microsoft.com/office/drawing/2014/main" id="{20EA466C-5C2A-B84C-A49E-4B7F0A7228B8}"/>
              </a:ext>
            </a:extLst>
          </p:cNvPr>
          <p:cNvSpPr txBox="1">
            <a:spLocks/>
          </p:cNvSpPr>
          <p:nvPr/>
        </p:nvSpPr>
        <p:spPr bwMode="auto">
          <a:xfrm>
            <a:off x="476433" y="4077072"/>
            <a:ext cx="5475551"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1035025" rtl="0" eaLnBrk="1" fontAlgn="base" hangingPunct="1">
              <a:lnSpc>
                <a:spcPct val="100000"/>
              </a:lnSpc>
              <a:spcBef>
                <a:spcPts val="0"/>
              </a:spcBef>
              <a:spcAft>
                <a:spcPts val="0"/>
              </a:spcAft>
              <a:defRPr sz="2800" b="1" i="0" kern="1200" cap="none" baseline="0">
                <a:solidFill>
                  <a:schemeClr val="tx2"/>
                </a:solidFill>
                <a:latin typeface="+mj-lt"/>
                <a:ea typeface="MS PGothic" panose="020B0600070205080204" pitchFamily="34" charset="-128"/>
                <a:cs typeface="Segoe UI" panose="020B0502040204020203" pitchFamily="34" charset="0"/>
              </a:defRPr>
            </a:lvl1pPr>
            <a:lvl2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2pPr>
            <a:lvl3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3pPr>
            <a:lvl4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4pPr>
            <a:lvl5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5pPr>
            <a:lvl6pPr marL="477049" algn="l" defTabSz="1038577" rtl="0" eaLnBrk="1" fontAlgn="base" hangingPunct="1">
              <a:spcBef>
                <a:spcPct val="0"/>
              </a:spcBef>
              <a:spcAft>
                <a:spcPct val="0"/>
              </a:spcAft>
              <a:defRPr sz="3067">
                <a:solidFill>
                  <a:schemeClr val="tx1"/>
                </a:solidFill>
                <a:latin typeface="Arial" pitchFamily="34" charset="0"/>
              </a:defRPr>
            </a:lvl6pPr>
            <a:lvl7pPr marL="954097" algn="l" defTabSz="1038577" rtl="0" eaLnBrk="1" fontAlgn="base" hangingPunct="1">
              <a:spcBef>
                <a:spcPct val="0"/>
              </a:spcBef>
              <a:spcAft>
                <a:spcPct val="0"/>
              </a:spcAft>
              <a:defRPr sz="3067">
                <a:solidFill>
                  <a:schemeClr val="tx1"/>
                </a:solidFill>
                <a:latin typeface="Arial" pitchFamily="34" charset="0"/>
              </a:defRPr>
            </a:lvl7pPr>
            <a:lvl8pPr marL="1431147" algn="l" defTabSz="1038577" rtl="0" eaLnBrk="1" fontAlgn="base" hangingPunct="1">
              <a:spcBef>
                <a:spcPct val="0"/>
              </a:spcBef>
              <a:spcAft>
                <a:spcPct val="0"/>
              </a:spcAft>
              <a:defRPr sz="3067">
                <a:solidFill>
                  <a:schemeClr val="tx1"/>
                </a:solidFill>
                <a:latin typeface="Arial" pitchFamily="34" charset="0"/>
              </a:defRPr>
            </a:lvl8pPr>
            <a:lvl9pPr marL="1908196" algn="l" defTabSz="1038577" rtl="0" eaLnBrk="1" fontAlgn="base" hangingPunct="1">
              <a:spcBef>
                <a:spcPct val="0"/>
              </a:spcBef>
              <a:spcAft>
                <a:spcPct val="0"/>
              </a:spcAft>
              <a:defRPr sz="3067">
                <a:solidFill>
                  <a:schemeClr val="tx1"/>
                </a:solidFill>
                <a:latin typeface="Arial" pitchFamily="34" charset="0"/>
              </a:defRPr>
            </a:lvl9pPr>
          </a:lstStyle>
          <a:p>
            <a:r>
              <a:rPr lang="de-CH" b="0">
                <a:solidFill>
                  <a:srgbClr val="E6140A"/>
                </a:solidFill>
                <a:latin typeface="+mn-lt"/>
              </a:rPr>
              <a:t>Bezahlen Sie die Prämien </a:t>
            </a:r>
            <a:br>
              <a:rPr lang="de-CH" b="0">
                <a:solidFill>
                  <a:srgbClr val="E6140A"/>
                </a:solidFill>
                <a:latin typeface="+mn-lt"/>
              </a:rPr>
            </a:br>
            <a:r>
              <a:rPr lang="de-CH" b="0">
                <a:solidFill>
                  <a:srgbClr val="E6140A"/>
                </a:solidFill>
                <a:latin typeface="+mn-lt"/>
              </a:rPr>
              <a:t>Ihrer Versicherungen mit </a:t>
            </a:r>
            <a:br>
              <a:rPr lang="de-CH" b="0">
                <a:solidFill>
                  <a:srgbClr val="E6140A"/>
                </a:solidFill>
                <a:latin typeface="+mn-lt"/>
              </a:rPr>
            </a:br>
            <a:r>
              <a:rPr lang="de-CH" b="0">
                <a:solidFill>
                  <a:srgbClr val="E6140A"/>
                </a:solidFill>
                <a:latin typeface="+mn-lt"/>
              </a:rPr>
              <a:t>bis zu 15% WIR-Anteil.</a:t>
            </a:r>
            <a:endParaRPr lang="de-DE" b="0">
              <a:solidFill>
                <a:srgbClr val="E6140A"/>
              </a:solidFill>
              <a:latin typeface="+mn-lt"/>
            </a:endParaRPr>
          </a:p>
        </p:txBody>
      </p:sp>
      <p:pic>
        <p:nvPicPr>
          <p:cNvPr id="2" name="Picture 2">
            <a:extLst>
              <a:ext uri="{FF2B5EF4-FFF2-40B4-BE49-F238E27FC236}">
                <a16:creationId xmlns:a16="http://schemas.microsoft.com/office/drawing/2014/main" id="{3B4076FA-7EEB-7F32-3529-5BEFA06A47E4}"/>
              </a:ext>
            </a:extLst>
          </p:cNvPr>
          <p:cNvPicPr>
            <a:picLocks noChangeAspect="1" noChangeArrowheads="1"/>
          </p:cNvPicPr>
          <p:nvPr/>
        </p:nvPicPr>
        <p:blipFill>
          <a:blip r:embed="rId4"/>
          <a:srcRect/>
          <a:stretch/>
        </p:blipFill>
        <p:spPr bwMode="auto">
          <a:xfrm>
            <a:off x="10476072" y="5322266"/>
            <a:ext cx="948519" cy="948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5698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4006E5B2-EA06-49B6-89B3-38AC1B8AFEA6}"/>
              </a:ext>
            </a:extLst>
          </p:cNvPr>
          <p:cNvSpPr txBox="1"/>
          <p:nvPr/>
        </p:nvSpPr>
        <p:spPr bwMode="auto">
          <a:xfrm>
            <a:off x="6240463" y="4005064"/>
            <a:ext cx="5040560" cy="216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200" b="1" i="0" u="none" strike="noStrike" kern="1200" cap="none" spc="0" normalizeH="0" baseline="0" noProof="0">
                <a:ln>
                  <a:noFill/>
                </a:ln>
                <a:solidFill>
                  <a:srgbClr val="FFFFFF">
                    <a:lumMod val="50000"/>
                  </a:srgbClr>
                </a:solidFill>
                <a:effectLst/>
                <a:uLnTx/>
                <a:uFillTx/>
                <a:latin typeface="HelveticaNeueLT Com 55 Roman"/>
                <a:ea typeface="+mn-ea"/>
                <a:cs typeface="+mn-cs"/>
              </a:rPr>
              <a:t>Exklusives Angebot für Hausbewertungen.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200" b="0" i="0" u="none" strike="noStrike" kern="1200" cap="none" spc="0" normalizeH="0" baseline="0" noProof="0">
              <a:ln>
                <a:noFill/>
              </a:ln>
              <a:solidFill>
                <a:srgbClr val="FFFFFF">
                  <a:lumMod val="50000"/>
                </a:srgbClr>
              </a:solidFill>
              <a:effectLst/>
              <a:uLnTx/>
              <a:uFillTx/>
              <a:latin typeface="HelveticaNeueLT Com 55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a:ln>
                  <a:noFill/>
                </a:ln>
                <a:solidFill>
                  <a:srgbClr val="FFFFFF">
                    <a:lumMod val="50000"/>
                  </a:srgbClr>
                </a:solidFill>
                <a:effectLst/>
                <a:uLnTx/>
                <a:uFillTx/>
                <a:latin typeface="HelveticaNeueLT Com 55 Roman"/>
                <a:ea typeface="+mn-ea"/>
                <a:cs typeface="+mn-cs"/>
              </a:rPr>
              <a:t>Für das WIR-Netzwerk bietet IAZI exklusiv hedonische Bewertungen für Einfamilienhäuser und Stockwerkeigentum</a:t>
            </a:r>
            <a:r>
              <a:rPr kumimoji="0" lang="de-CH" sz="1200" b="0" i="0" u="none" strike="noStrike" kern="1200" cap="none" spc="0" normalizeH="0" noProof="0">
                <a:ln>
                  <a:noFill/>
                </a:ln>
                <a:solidFill>
                  <a:srgbClr val="FFFFFF">
                    <a:lumMod val="50000"/>
                  </a:srgbClr>
                </a:solidFill>
                <a:effectLst/>
                <a:uLnTx/>
                <a:uFillTx/>
                <a:latin typeface="HelveticaNeueLT Com 55 Roman"/>
                <a:ea typeface="+mn-ea"/>
                <a:cs typeface="+mn-cs"/>
              </a:rPr>
              <a:t> so wie</a:t>
            </a:r>
            <a:r>
              <a:rPr kumimoji="0" lang="de-CH" sz="1200" b="0" i="0" u="none" strike="noStrike" kern="1200" cap="none" spc="0" normalizeH="0" baseline="0" noProof="0">
                <a:ln>
                  <a:noFill/>
                </a:ln>
                <a:solidFill>
                  <a:srgbClr val="FFFFFF">
                    <a:lumMod val="50000"/>
                  </a:srgbClr>
                </a:solidFill>
                <a:effectLst/>
                <a:uLnTx/>
                <a:uFillTx/>
                <a:latin typeface="HelveticaNeueLT Com 55 Roman"/>
                <a:ea typeface="+mn-ea"/>
                <a:cs typeface="+mn-cs"/>
              </a:rPr>
              <a:t> Mehrfamilien-häuser und Renditeliegenschaften zu einem gegenüber dem allgemeinen Angebot um 100 CHF/CHW reduzierten Preis an. </a:t>
            </a:r>
            <a:br>
              <a:rPr kumimoji="0" lang="de-CH" sz="1200" b="0" i="0" u="none" strike="noStrike" kern="1200" cap="none" spc="0" normalizeH="0" baseline="0" noProof="0">
                <a:ln>
                  <a:noFill/>
                </a:ln>
                <a:solidFill>
                  <a:srgbClr val="FFFFFF">
                    <a:lumMod val="50000"/>
                  </a:srgbClr>
                </a:solidFill>
                <a:effectLst/>
                <a:uLnTx/>
                <a:uFillTx/>
                <a:latin typeface="HelveticaNeueLT Com 55 Roman"/>
                <a:ea typeface="+mn-ea"/>
                <a:cs typeface="+mn-cs"/>
              </a:rPr>
            </a:br>
            <a:r>
              <a:rPr kumimoji="0" lang="de-CH" sz="1200" b="0" i="0" u="none" strike="noStrike" kern="1200" cap="none" spc="0" normalizeH="0" baseline="0" noProof="0">
                <a:ln>
                  <a:noFill/>
                </a:ln>
                <a:solidFill>
                  <a:srgbClr val="FFFFFF">
                    <a:lumMod val="50000"/>
                  </a:srgbClr>
                </a:solidFill>
                <a:effectLst/>
                <a:uLnTx/>
                <a:uFillTx/>
                <a:latin typeface="HelveticaNeueLT Com 55 Roman"/>
                <a:ea typeface="+mn-ea"/>
                <a:cs typeface="+mn-cs"/>
              </a:rPr>
              <a:t>Nach dieser Preisreduktion kann der Restbetrag mit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a:ln>
                  <a:noFill/>
                </a:ln>
                <a:solidFill>
                  <a:srgbClr val="FFFFFF">
                    <a:lumMod val="50000"/>
                  </a:srgbClr>
                </a:solidFill>
                <a:effectLst/>
                <a:uLnTx/>
                <a:uFillTx/>
                <a:latin typeface="HelveticaNeueLT Com 55 Roman"/>
                <a:ea typeface="+mn-ea"/>
                <a:cs typeface="+mn-cs"/>
              </a:rPr>
              <a:t>100% WIR bezahlt werden.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200" b="0" i="0" u="none" strike="noStrike" kern="1200" cap="none" spc="0" normalizeH="0" baseline="0" noProof="0">
              <a:ln>
                <a:noFill/>
              </a:ln>
              <a:solidFill>
                <a:srgbClr val="FFFFFF">
                  <a:lumMod val="50000"/>
                </a:srgbClr>
              </a:solidFill>
              <a:effectLst/>
              <a:uLnTx/>
              <a:uFillTx/>
              <a:latin typeface="HelveticaNeueLT Com 55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a:ln>
                  <a:noFill/>
                </a:ln>
                <a:solidFill>
                  <a:srgbClr val="FFFFFF">
                    <a:lumMod val="50000"/>
                  </a:srgbClr>
                </a:solidFill>
                <a:effectLst/>
                <a:uLnTx/>
                <a:uFillTx/>
                <a:latin typeface="HelveticaNeueLT Com 55 Roman"/>
                <a:ea typeface="+mn-ea"/>
                <a:cs typeface="+mn-cs"/>
              </a:rPr>
              <a:t>Weitere Informationen finden Sie unter </a:t>
            </a:r>
            <a:r>
              <a:rPr kumimoji="0" lang="de-CH" sz="1200" b="0" i="0" u="none" strike="noStrike" kern="1200" cap="none" spc="0" normalizeH="0" baseline="0" noProof="0">
                <a:ln>
                  <a:noFill/>
                </a:ln>
                <a:solidFill>
                  <a:srgbClr val="28828B"/>
                </a:solidFill>
                <a:effectLst/>
                <a:uLnTx/>
                <a:uFillTx/>
                <a:latin typeface="HelveticaNeueLT Com 55 Roman"/>
                <a:ea typeface="+mn-ea"/>
                <a:cs typeface="+mn-cs"/>
                <a:hlinkClick r:id="rId2"/>
              </a:rPr>
              <a:t>http://www.iazicifi.ch</a:t>
            </a:r>
            <a:endParaRPr kumimoji="0" lang="de-CH" sz="1200" b="0" i="0" u="none" strike="noStrike" kern="1200" cap="none" spc="0" normalizeH="0" baseline="0" noProof="0">
              <a:ln>
                <a:noFill/>
              </a:ln>
              <a:solidFill>
                <a:srgbClr val="28828B"/>
              </a:solidFill>
              <a:effectLst/>
              <a:uLnTx/>
              <a:uFillTx/>
              <a:latin typeface="HelveticaNeueLT Com 55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a:solidFill>
                <a:srgbClr val="28828B"/>
              </a:solidFill>
              <a:latin typeface="HelveticaNeueLT Com 55 Roman"/>
            </a:endParaRPr>
          </a:p>
          <a:p>
            <a:pPr>
              <a:defRPr/>
            </a:pPr>
            <a:r>
              <a:rPr lang="de-CH" sz="1200">
                <a:solidFill>
                  <a:srgbClr val="28828B"/>
                </a:solidFill>
                <a:latin typeface="HelveticaNeueLT Com 55 Roman"/>
                <a:hlinkClick r:id="rId3">
                  <a:extLst>
                    <a:ext uri="{A12FA001-AC4F-418D-AE19-62706E023703}">
                      <ahyp:hlinkClr xmlns:ahyp="http://schemas.microsoft.com/office/drawing/2018/hyperlinkcolor" val="tx"/>
                    </a:ext>
                  </a:extLst>
                </a:hlinkClick>
              </a:rPr>
              <a:t>Link</a:t>
            </a:r>
            <a:r>
              <a:rPr lang="de-CH">
                <a:latin typeface="Arial" panose="020B0604020202020204" pitchFamily="34" charset="0"/>
                <a:ea typeface="Calibri" panose="020F0502020204030204" pitchFamily="34" charset="0"/>
              </a:rPr>
              <a:t> </a:t>
            </a:r>
            <a:r>
              <a:rPr lang="de-CH" sz="1200">
                <a:solidFill>
                  <a:srgbClr val="FFFFFF">
                    <a:lumMod val="50000"/>
                  </a:srgbClr>
                </a:solidFill>
                <a:latin typeface="HelveticaNeueLT Com 55 Roman"/>
              </a:rPr>
              <a:t>zum </a:t>
            </a:r>
            <a:r>
              <a:rPr lang="de-CH" sz="1200" err="1">
                <a:solidFill>
                  <a:srgbClr val="FFFFFF">
                    <a:lumMod val="50000"/>
                  </a:srgbClr>
                </a:solidFill>
                <a:latin typeface="HelveticaNeueLT Com 55 Roman"/>
              </a:rPr>
              <a:t>WIRmarket</a:t>
            </a:r>
            <a:endParaRPr kumimoji="0" lang="de-CH" sz="1200" b="0" i="0" u="none" strike="noStrike" kern="1200" cap="none" spc="0" normalizeH="0" baseline="0" noProof="0">
              <a:ln>
                <a:noFill/>
              </a:ln>
              <a:solidFill>
                <a:srgbClr val="28828B"/>
              </a:solidFill>
              <a:effectLst/>
              <a:uLnTx/>
              <a:uFillTx/>
              <a:latin typeface="HelveticaNeueLT Com 55 Roman"/>
              <a:ea typeface="+mn-ea"/>
              <a:cs typeface="+mn-cs"/>
            </a:endParaRPr>
          </a:p>
        </p:txBody>
      </p:sp>
      <p:pic>
        <p:nvPicPr>
          <p:cNvPr id="8" name="Grafik 7">
            <a:extLst>
              <a:ext uri="{FF2B5EF4-FFF2-40B4-BE49-F238E27FC236}">
                <a16:creationId xmlns:a16="http://schemas.microsoft.com/office/drawing/2014/main" id="{BAF7DFFC-3C79-B4B6-84BF-D0EDE2F1FB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663"/>
            <a:ext cx="12192000" cy="3429000"/>
          </a:xfrm>
          <a:prstGeom prst="rect">
            <a:avLst/>
          </a:prstGeom>
        </p:spPr>
      </p:pic>
      <p:pic>
        <p:nvPicPr>
          <p:cNvPr id="10" name="Grafik 9">
            <a:extLst>
              <a:ext uri="{FF2B5EF4-FFF2-40B4-BE49-F238E27FC236}">
                <a16:creationId xmlns:a16="http://schemas.microsoft.com/office/drawing/2014/main" id="{4FF52CAF-3342-2E31-2268-747DD8250D22}"/>
              </a:ext>
            </a:extLst>
          </p:cNvPr>
          <p:cNvPicPr>
            <a:picLocks noChangeAspect="1"/>
          </p:cNvPicPr>
          <p:nvPr/>
        </p:nvPicPr>
        <p:blipFill>
          <a:blip r:embed="rId5"/>
          <a:stretch>
            <a:fillRect/>
          </a:stretch>
        </p:blipFill>
        <p:spPr>
          <a:xfrm>
            <a:off x="10492689" y="5369396"/>
            <a:ext cx="952291" cy="939924"/>
          </a:xfrm>
          <a:prstGeom prst="rect">
            <a:avLst/>
          </a:prstGeom>
        </p:spPr>
      </p:pic>
      <p:sp>
        <p:nvSpPr>
          <p:cNvPr id="6" name="Titel 4">
            <a:extLst>
              <a:ext uri="{FF2B5EF4-FFF2-40B4-BE49-F238E27FC236}">
                <a16:creationId xmlns:a16="http://schemas.microsoft.com/office/drawing/2014/main" id="{20EA466C-5C2A-B84C-A49E-4B7F0A7228B8}"/>
              </a:ext>
            </a:extLst>
          </p:cNvPr>
          <p:cNvSpPr txBox="1">
            <a:spLocks/>
          </p:cNvSpPr>
          <p:nvPr/>
        </p:nvSpPr>
        <p:spPr bwMode="auto">
          <a:xfrm>
            <a:off x="476433" y="4077072"/>
            <a:ext cx="5475551"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1035025" rtl="0" eaLnBrk="1" fontAlgn="base" hangingPunct="1">
              <a:lnSpc>
                <a:spcPct val="100000"/>
              </a:lnSpc>
              <a:spcBef>
                <a:spcPts val="0"/>
              </a:spcBef>
              <a:spcAft>
                <a:spcPts val="0"/>
              </a:spcAft>
              <a:defRPr sz="2800" b="1" i="0" kern="1200" cap="none" baseline="0">
                <a:solidFill>
                  <a:schemeClr val="tx2"/>
                </a:solidFill>
                <a:latin typeface="+mj-lt"/>
                <a:ea typeface="MS PGothic" panose="020B0600070205080204" pitchFamily="34" charset="-128"/>
                <a:cs typeface="Segoe UI" panose="020B0502040204020203" pitchFamily="34" charset="0"/>
              </a:defRPr>
            </a:lvl1pPr>
            <a:lvl2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2pPr>
            <a:lvl3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3pPr>
            <a:lvl4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4pPr>
            <a:lvl5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5pPr>
            <a:lvl6pPr marL="477049" algn="l" defTabSz="1038577" rtl="0" eaLnBrk="1" fontAlgn="base" hangingPunct="1">
              <a:spcBef>
                <a:spcPct val="0"/>
              </a:spcBef>
              <a:spcAft>
                <a:spcPct val="0"/>
              </a:spcAft>
              <a:defRPr sz="3067">
                <a:solidFill>
                  <a:schemeClr val="tx1"/>
                </a:solidFill>
                <a:latin typeface="Arial" pitchFamily="34" charset="0"/>
              </a:defRPr>
            </a:lvl6pPr>
            <a:lvl7pPr marL="954097" algn="l" defTabSz="1038577" rtl="0" eaLnBrk="1" fontAlgn="base" hangingPunct="1">
              <a:spcBef>
                <a:spcPct val="0"/>
              </a:spcBef>
              <a:spcAft>
                <a:spcPct val="0"/>
              </a:spcAft>
              <a:defRPr sz="3067">
                <a:solidFill>
                  <a:schemeClr val="tx1"/>
                </a:solidFill>
                <a:latin typeface="Arial" pitchFamily="34" charset="0"/>
              </a:defRPr>
            </a:lvl7pPr>
            <a:lvl8pPr marL="1431147" algn="l" defTabSz="1038577" rtl="0" eaLnBrk="1" fontAlgn="base" hangingPunct="1">
              <a:spcBef>
                <a:spcPct val="0"/>
              </a:spcBef>
              <a:spcAft>
                <a:spcPct val="0"/>
              </a:spcAft>
              <a:defRPr sz="3067">
                <a:solidFill>
                  <a:schemeClr val="tx1"/>
                </a:solidFill>
                <a:latin typeface="Arial" pitchFamily="34" charset="0"/>
              </a:defRPr>
            </a:lvl8pPr>
            <a:lvl9pPr marL="1908196" algn="l" defTabSz="1038577" rtl="0" eaLnBrk="1" fontAlgn="base" hangingPunct="1">
              <a:spcBef>
                <a:spcPct val="0"/>
              </a:spcBef>
              <a:spcAft>
                <a:spcPct val="0"/>
              </a:spcAft>
              <a:defRPr sz="3067">
                <a:solidFill>
                  <a:schemeClr val="tx1"/>
                </a:solidFill>
                <a:latin typeface="Arial" pitchFamily="34" charset="0"/>
              </a:defRPr>
            </a:lvl9pPr>
          </a:lstStyle>
          <a:p>
            <a:pPr marL="0" marR="0" lvl="0" indent="0" algn="l" defTabSz="1035025" rtl="0" eaLnBrk="1" fontAlgn="base" latinLnBrk="0" hangingPunct="1">
              <a:lnSpc>
                <a:spcPct val="100000"/>
              </a:lnSpc>
              <a:spcBef>
                <a:spcPts val="0"/>
              </a:spcBef>
              <a:spcAft>
                <a:spcPts val="0"/>
              </a:spcAft>
              <a:buClrTx/>
              <a:buSzTx/>
              <a:buFontTx/>
              <a:buNone/>
              <a:tabLst/>
              <a:defRPr/>
            </a:pPr>
            <a:r>
              <a:rPr kumimoji="0" lang="de-CH" sz="2800" b="0" i="0" u="none" strike="noStrike" kern="1200" cap="none" spc="0" normalizeH="0" baseline="0" noProof="0" dirty="0">
                <a:ln>
                  <a:noFill/>
                </a:ln>
                <a:solidFill>
                  <a:srgbClr val="E6140A"/>
                </a:solidFill>
                <a:effectLst/>
                <a:uLnTx/>
                <a:uFillTx/>
                <a:latin typeface="Corona LT"/>
                <a:ea typeface="MS PGothic" panose="020B0600070205080204" pitchFamily="34" charset="-128"/>
                <a:cs typeface="Segoe UI" panose="020B0502040204020203" pitchFamily="34" charset="0"/>
              </a:rPr>
              <a:t>Immobilienberatungen, </a:t>
            </a:r>
            <a:br>
              <a:rPr kumimoji="0" lang="de-CH" sz="2800" b="0" i="0" u="none" strike="noStrike" kern="1200" cap="none" spc="0" normalizeH="0" baseline="0" noProof="0" dirty="0">
                <a:ln>
                  <a:noFill/>
                </a:ln>
                <a:solidFill>
                  <a:srgbClr val="E6140A"/>
                </a:solidFill>
                <a:effectLst/>
                <a:uLnTx/>
                <a:uFillTx/>
                <a:latin typeface="Corona LT"/>
                <a:ea typeface="MS PGothic" panose="020B0600070205080204" pitchFamily="34" charset="-128"/>
                <a:cs typeface="Segoe UI" panose="020B0502040204020203" pitchFamily="34" charset="0"/>
              </a:rPr>
            </a:br>
            <a:r>
              <a:rPr kumimoji="0" lang="de-CH" sz="2800" b="0" i="0" u="none" strike="noStrike" kern="1200" cap="none" spc="0" normalizeH="0" baseline="0" noProof="0" dirty="0">
                <a:ln>
                  <a:noFill/>
                </a:ln>
                <a:solidFill>
                  <a:srgbClr val="E6140A"/>
                </a:solidFill>
                <a:effectLst/>
                <a:uLnTx/>
                <a:uFillTx/>
                <a:latin typeface="Corona LT"/>
                <a:ea typeface="MS PGothic" panose="020B0600070205080204" pitchFamily="34" charset="-128"/>
                <a:cs typeface="Segoe UI" panose="020B0502040204020203" pitchFamily="34" charset="0"/>
              </a:rPr>
              <a:t>die sich lohnen. </a:t>
            </a:r>
            <a:endParaRPr kumimoji="0" lang="de-DE" sz="2800" b="0" i="0" u="none" strike="noStrike" kern="1200" cap="none" spc="0" normalizeH="0" baseline="0" noProof="0" dirty="0">
              <a:ln>
                <a:noFill/>
              </a:ln>
              <a:solidFill>
                <a:srgbClr val="E6140A"/>
              </a:solidFill>
              <a:effectLst/>
              <a:uLnTx/>
              <a:uFillTx/>
              <a:latin typeface="Corona LT"/>
              <a:ea typeface="MS PGothic" panose="020B0600070205080204" pitchFamily="34" charset="-128"/>
              <a:cs typeface="Segoe UI" panose="020B0502040204020203" pitchFamily="34" charset="0"/>
            </a:endParaRPr>
          </a:p>
        </p:txBody>
      </p:sp>
    </p:spTree>
    <p:extLst>
      <p:ext uri="{BB962C8B-B14F-4D97-AF65-F5344CB8AC3E}">
        <p14:creationId xmlns:p14="http://schemas.microsoft.com/office/powerpoint/2010/main" val="23357444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Bildplatzhalter 12">
            <a:extLst>
              <a:ext uri="{FF2B5EF4-FFF2-40B4-BE49-F238E27FC236}">
                <a16:creationId xmlns:a16="http://schemas.microsoft.com/office/drawing/2014/main" id="{7A19B475-715C-4592-96C4-40B0154FCCB3}"/>
              </a:ext>
            </a:extLst>
          </p:cNvPr>
          <p:cNvPicPr>
            <a:picLocks noGrp="1" noChangeAspect="1"/>
          </p:cNvPicPr>
          <p:nvPr>
            <p:ph type="pic" sz="quarter" idx="18"/>
          </p:nvPr>
        </p:nvPicPr>
        <p:blipFill>
          <a:blip r:embed="rId2"/>
          <a:srcRect/>
          <a:stretch/>
        </p:blipFill>
        <p:spPr>
          <a:xfrm>
            <a:off x="0" y="-171400"/>
            <a:ext cx="12192000" cy="3429000"/>
          </a:xfrm>
        </p:spPr>
      </p:pic>
      <p:sp>
        <p:nvSpPr>
          <p:cNvPr id="7" name="Bildplatzhalter 6">
            <a:extLst>
              <a:ext uri="{FF2B5EF4-FFF2-40B4-BE49-F238E27FC236}">
                <a16:creationId xmlns:a16="http://schemas.microsoft.com/office/drawing/2014/main" id="{A59224AC-5602-9547-875F-8E1DB1E0E2F5}"/>
              </a:ext>
            </a:extLst>
          </p:cNvPr>
          <p:cNvSpPr>
            <a:spLocks noGrp="1"/>
          </p:cNvSpPr>
          <p:nvPr>
            <p:ph type="pic" sz="quarter" idx="19"/>
          </p:nvPr>
        </p:nvSpPr>
        <p:spPr>
          <a:xfrm>
            <a:off x="0" y="-171400"/>
            <a:ext cx="12192000" cy="7029400"/>
          </a:xfrm>
          <a:solidFill>
            <a:schemeClr val="bg1"/>
          </a:solidFill>
        </p:spPr>
        <p:txBody>
          <a:bodyPr/>
          <a:lstStyle/>
          <a:p>
            <a:endParaRPr lang="de-CH"/>
          </a:p>
        </p:txBody>
      </p:sp>
      <p:pic>
        <p:nvPicPr>
          <p:cNvPr id="8" name="Grafik 7" descr="Ein Bild, das Muster, Quadrat, Symmetrie, Kunst enthält.&#10;&#10;Beschreibung automatisch generiert.">
            <a:extLst>
              <a:ext uri="{FF2B5EF4-FFF2-40B4-BE49-F238E27FC236}">
                <a16:creationId xmlns:a16="http://schemas.microsoft.com/office/drawing/2014/main" id="{BA7C2A5D-739C-32B8-44BB-0B6102BC6B8B}"/>
              </a:ext>
            </a:extLst>
          </p:cNvPr>
          <p:cNvPicPr>
            <a:picLocks noChangeAspect="1"/>
          </p:cNvPicPr>
          <p:nvPr/>
        </p:nvPicPr>
        <p:blipFill>
          <a:blip r:embed="rId3"/>
          <a:stretch>
            <a:fillRect/>
          </a:stretch>
        </p:blipFill>
        <p:spPr>
          <a:xfrm>
            <a:off x="10488487" y="5370053"/>
            <a:ext cx="936104" cy="936104"/>
          </a:xfrm>
          <a:prstGeom prst="rect">
            <a:avLst/>
          </a:prstGeom>
        </p:spPr>
      </p:pic>
      <p:sp>
        <p:nvSpPr>
          <p:cNvPr id="14" name="Textfeld 13">
            <a:extLst>
              <a:ext uri="{FF2B5EF4-FFF2-40B4-BE49-F238E27FC236}">
                <a16:creationId xmlns:a16="http://schemas.microsoft.com/office/drawing/2014/main" id="{4006E5B2-EA06-49B6-89B3-38AC1B8AFEA6}"/>
              </a:ext>
            </a:extLst>
          </p:cNvPr>
          <p:cNvSpPr txBox="1"/>
          <p:nvPr/>
        </p:nvSpPr>
        <p:spPr bwMode="auto">
          <a:xfrm>
            <a:off x="6240015" y="4005064"/>
            <a:ext cx="5184575" cy="216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p>
            <a:pPr lvl="0">
              <a:spcAft>
                <a:spcPts val="300"/>
              </a:spcAft>
              <a:defRPr/>
            </a:pPr>
            <a:r>
              <a:rPr lang="de-CH" sz="1200" b="1" dirty="0">
                <a:solidFill>
                  <a:schemeClr val="bg1">
                    <a:lumMod val="50000"/>
                  </a:schemeClr>
                </a:solidFill>
                <a:latin typeface="HelveticaNeueLT Com 55 Roman"/>
              </a:rPr>
              <a:t>Mit der digitalen Payment Plattform von </a:t>
            </a:r>
            <a:r>
              <a:rPr lang="de-CH" sz="1200" b="1" err="1">
                <a:solidFill>
                  <a:schemeClr val="bg1">
                    <a:lumMod val="50000"/>
                  </a:schemeClr>
                </a:solidFill>
                <a:latin typeface="HelveticaNeueLT Com 55 Roman"/>
              </a:rPr>
              <a:t>Payrexx</a:t>
            </a:r>
            <a:r>
              <a:rPr lang="de-CH" sz="1200" b="1" dirty="0">
                <a:solidFill>
                  <a:schemeClr val="bg1">
                    <a:lumMod val="50000"/>
                  </a:schemeClr>
                </a:solidFill>
                <a:latin typeface="HelveticaNeueLT Com 55 Roman"/>
              </a:rPr>
              <a:t> AG kann WIR</a:t>
            </a:r>
            <a:br>
              <a:rPr lang="de-CH" sz="1200" b="1" dirty="0">
                <a:solidFill>
                  <a:schemeClr val="bg1">
                    <a:lumMod val="50000"/>
                  </a:schemeClr>
                </a:solidFill>
                <a:latin typeface="HelveticaNeueLT Com 55 Roman"/>
              </a:rPr>
            </a:br>
            <a:r>
              <a:rPr lang="de-CH" sz="1200" b="1" dirty="0">
                <a:solidFill>
                  <a:schemeClr val="bg1">
                    <a:lumMod val="50000"/>
                  </a:schemeClr>
                </a:solidFill>
                <a:latin typeface="HelveticaNeueLT Com 55 Roman"/>
              </a:rPr>
              <a:t>als Zahlungsmittel in Onlineshops akzeptiert werden.</a:t>
            </a:r>
          </a:p>
          <a:p>
            <a:pPr lvl="0">
              <a:spcAft>
                <a:spcPts val="300"/>
              </a:spcAft>
              <a:defRPr/>
            </a:pPr>
            <a:endParaRPr lang="de-CH" sz="1200" b="1" dirty="0">
              <a:solidFill>
                <a:schemeClr val="bg1">
                  <a:lumMod val="50000"/>
                </a:schemeClr>
              </a:solidFill>
              <a:latin typeface="HelveticaNeueLT Com 55 Roman"/>
            </a:endParaRPr>
          </a:p>
          <a:p>
            <a:pPr marL="171450" lvl="0" indent="-171450">
              <a:spcAft>
                <a:spcPts val="300"/>
              </a:spcAft>
              <a:buFont typeface="Arial" panose="020B0604020202020204" pitchFamily="34" charset="0"/>
              <a:buChar char="•"/>
              <a:defRPr/>
            </a:pPr>
            <a:r>
              <a:rPr lang="de-CH" sz="1200" err="1">
                <a:solidFill>
                  <a:schemeClr val="bg1">
                    <a:lumMod val="50000"/>
                  </a:schemeClr>
                </a:solidFill>
                <a:latin typeface="HelveticaNeueLT Com 55 Roman"/>
              </a:rPr>
              <a:t>Payrexx</a:t>
            </a:r>
            <a:r>
              <a:rPr lang="de-CH" sz="1200" dirty="0">
                <a:solidFill>
                  <a:schemeClr val="bg1">
                    <a:lumMod val="50000"/>
                  </a:schemeClr>
                </a:solidFill>
                <a:latin typeface="HelveticaNeueLT Com 55 Roman"/>
              </a:rPr>
              <a:t> ermöglicht Ihnen eine sichere und einfache Abwicklung welt-weiter Kundenzahlungen. Sie benötigen weder eine eigene Website noch Programmierkenntnisse, um WIR, Visa, Mastercard, PayPal und über 100+ weitere Zahlungsmittel zu akzeptieren.</a:t>
            </a:r>
          </a:p>
          <a:p>
            <a:pPr marL="171450" lvl="0" indent="-171450">
              <a:spcAft>
                <a:spcPts val="300"/>
              </a:spcAft>
              <a:buFont typeface="Arial" panose="020B0604020202020204" pitchFamily="34" charset="0"/>
              <a:buChar char="•"/>
              <a:defRPr/>
            </a:pPr>
            <a:r>
              <a:rPr lang="de-CH" sz="1200" dirty="0">
                <a:solidFill>
                  <a:schemeClr val="bg1">
                    <a:lumMod val="50000"/>
                  </a:schemeClr>
                </a:solidFill>
                <a:latin typeface="HelveticaNeueLT Com 55 Roman"/>
              </a:rPr>
              <a:t>Für WIR-Zahlungen fallen keine Gebühren bei </a:t>
            </a:r>
            <a:br>
              <a:rPr lang="de-CH" sz="1200" dirty="0">
                <a:solidFill>
                  <a:schemeClr val="bg1">
                    <a:lumMod val="50000"/>
                  </a:schemeClr>
                </a:solidFill>
                <a:latin typeface="HelveticaNeueLT Com 55 Roman"/>
              </a:rPr>
            </a:br>
            <a:r>
              <a:rPr lang="de-CH" sz="1200" err="1">
                <a:solidFill>
                  <a:schemeClr val="bg1">
                    <a:lumMod val="50000"/>
                  </a:schemeClr>
                </a:solidFill>
                <a:latin typeface="HelveticaNeueLT Com 55 Roman"/>
              </a:rPr>
              <a:t>Payrexx</a:t>
            </a:r>
            <a:r>
              <a:rPr lang="de-CH" sz="1200" dirty="0">
                <a:solidFill>
                  <a:schemeClr val="bg1">
                    <a:lumMod val="50000"/>
                  </a:schemeClr>
                </a:solidFill>
                <a:latin typeface="HelveticaNeueLT Com 55 Roman"/>
              </a:rPr>
              <a:t> an.</a:t>
            </a:r>
          </a:p>
          <a:p>
            <a:pPr>
              <a:spcAft>
                <a:spcPts val="300"/>
              </a:spcAft>
              <a:defRPr/>
            </a:pPr>
            <a:r>
              <a:rPr lang="de-CH" sz="1200" dirty="0">
                <a:solidFill>
                  <a:schemeClr val="bg1">
                    <a:lumMod val="50000"/>
                  </a:schemeClr>
                </a:solidFill>
                <a:latin typeface="HelveticaNeueLT Com 55 Roman"/>
              </a:rPr>
              <a:t>Weitere Informationen finden Sie unter:  </a:t>
            </a:r>
            <a:br>
              <a:rPr lang="de-CH" sz="1200" dirty="0">
                <a:solidFill>
                  <a:schemeClr val="bg1">
                    <a:lumMod val="50000"/>
                  </a:schemeClr>
                </a:solidFill>
                <a:latin typeface="HelveticaNeueLT Com 55 Roman"/>
              </a:rPr>
            </a:br>
            <a:r>
              <a:rPr lang="de-CH" sz="1100" dirty="0">
                <a:solidFill>
                  <a:schemeClr val="accent1"/>
                </a:solidFill>
                <a:latin typeface="Corona LT"/>
                <a:cs typeface="Segoe UI"/>
                <a:hlinkClick r:id="rId4">
                  <a:extLst>
                    <a:ext uri="{A12FA001-AC4F-418D-AE19-62706E023703}">
                      <ahyp:hlinkClr xmlns:ahyp="http://schemas.microsoft.com/office/drawing/2018/hyperlinkcolor" val="tx"/>
                    </a:ext>
                  </a:extLst>
                </a:hlinkClick>
              </a:rPr>
              <a:t>www.payrexx.com/de-ch/wir</a:t>
            </a:r>
            <a:endParaRPr lang="de-CH" sz="1100" dirty="0">
              <a:solidFill>
                <a:schemeClr val="accent1"/>
              </a:solidFill>
              <a:latin typeface="Corona LT"/>
              <a:hlinkClick r:id="rId4">
                <a:extLst>
                  <a:ext uri="{A12FA001-AC4F-418D-AE19-62706E023703}">
                    <ahyp:hlinkClr xmlns:ahyp="http://schemas.microsoft.com/office/drawing/2018/hyperlinkcolor" val="tx"/>
                  </a:ext>
                </a:extLst>
              </a:hlinkClick>
            </a:endParaRPr>
          </a:p>
          <a:p>
            <a:pPr lvl="0">
              <a:spcAft>
                <a:spcPts val="300"/>
              </a:spcAft>
              <a:defRPr/>
            </a:pPr>
            <a:endParaRPr lang="de-CH" sz="1200" dirty="0">
              <a:solidFill>
                <a:schemeClr val="bg1">
                  <a:lumMod val="50000"/>
                </a:schemeClr>
              </a:solidFill>
              <a:latin typeface="HelveticaNeueLT Com 55 Roman"/>
            </a:endParaRPr>
          </a:p>
        </p:txBody>
      </p:sp>
      <p:sp>
        <p:nvSpPr>
          <p:cNvPr id="17" name="Titel 4">
            <a:extLst>
              <a:ext uri="{FF2B5EF4-FFF2-40B4-BE49-F238E27FC236}">
                <a16:creationId xmlns:a16="http://schemas.microsoft.com/office/drawing/2014/main" id="{20EA466C-5C2A-B84C-A49E-4B7F0A7228B8}"/>
              </a:ext>
            </a:extLst>
          </p:cNvPr>
          <p:cNvSpPr txBox="1">
            <a:spLocks/>
          </p:cNvSpPr>
          <p:nvPr/>
        </p:nvSpPr>
        <p:spPr bwMode="auto">
          <a:xfrm>
            <a:off x="476433" y="4077072"/>
            <a:ext cx="5475551"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1035025" rtl="0" eaLnBrk="1" fontAlgn="base" hangingPunct="1">
              <a:lnSpc>
                <a:spcPct val="100000"/>
              </a:lnSpc>
              <a:spcBef>
                <a:spcPts val="0"/>
              </a:spcBef>
              <a:spcAft>
                <a:spcPts val="0"/>
              </a:spcAft>
              <a:defRPr sz="2800" b="1" i="0" kern="1200" cap="none" baseline="0">
                <a:solidFill>
                  <a:schemeClr val="tx2"/>
                </a:solidFill>
                <a:latin typeface="+mj-lt"/>
                <a:ea typeface="MS PGothic" panose="020B0600070205080204" pitchFamily="34" charset="-128"/>
                <a:cs typeface="Segoe UI" panose="020B0502040204020203" pitchFamily="34" charset="0"/>
              </a:defRPr>
            </a:lvl1pPr>
            <a:lvl2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2pPr>
            <a:lvl3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3pPr>
            <a:lvl4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4pPr>
            <a:lvl5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5pPr>
            <a:lvl6pPr marL="477049" algn="l" defTabSz="1038577" rtl="0" eaLnBrk="1" fontAlgn="base" hangingPunct="1">
              <a:spcBef>
                <a:spcPct val="0"/>
              </a:spcBef>
              <a:spcAft>
                <a:spcPct val="0"/>
              </a:spcAft>
              <a:defRPr sz="3067">
                <a:solidFill>
                  <a:schemeClr val="tx1"/>
                </a:solidFill>
                <a:latin typeface="Arial" pitchFamily="34" charset="0"/>
              </a:defRPr>
            </a:lvl6pPr>
            <a:lvl7pPr marL="954097" algn="l" defTabSz="1038577" rtl="0" eaLnBrk="1" fontAlgn="base" hangingPunct="1">
              <a:spcBef>
                <a:spcPct val="0"/>
              </a:spcBef>
              <a:spcAft>
                <a:spcPct val="0"/>
              </a:spcAft>
              <a:defRPr sz="3067">
                <a:solidFill>
                  <a:schemeClr val="tx1"/>
                </a:solidFill>
                <a:latin typeface="Arial" pitchFamily="34" charset="0"/>
              </a:defRPr>
            </a:lvl7pPr>
            <a:lvl8pPr marL="1431147" algn="l" defTabSz="1038577" rtl="0" eaLnBrk="1" fontAlgn="base" hangingPunct="1">
              <a:spcBef>
                <a:spcPct val="0"/>
              </a:spcBef>
              <a:spcAft>
                <a:spcPct val="0"/>
              </a:spcAft>
              <a:defRPr sz="3067">
                <a:solidFill>
                  <a:schemeClr val="tx1"/>
                </a:solidFill>
                <a:latin typeface="Arial" pitchFamily="34" charset="0"/>
              </a:defRPr>
            </a:lvl8pPr>
            <a:lvl9pPr marL="1908196" algn="l" defTabSz="1038577" rtl="0" eaLnBrk="1" fontAlgn="base" hangingPunct="1">
              <a:spcBef>
                <a:spcPct val="0"/>
              </a:spcBef>
              <a:spcAft>
                <a:spcPct val="0"/>
              </a:spcAft>
              <a:defRPr sz="3067">
                <a:solidFill>
                  <a:schemeClr val="tx1"/>
                </a:solidFill>
                <a:latin typeface="Arial" pitchFamily="34" charset="0"/>
              </a:defRPr>
            </a:lvl9pPr>
          </a:lstStyle>
          <a:p>
            <a:pPr lvl="0">
              <a:defRPr/>
            </a:pPr>
            <a:r>
              <a:rPr lang="de-CH" b="0" dirty="0" err="1">
                <a:solidFill>
                  <a:srgbClr val="E6140A"/>
                </a:solidFill>
                <a:latin typeface="Corona LT"/>
              </a:rPr>
              <a:t>WIRpay</a:t>
            </a:r>
            <a:r>
              <a:rPr lang="de-CH" b="0" dirty="0">
                <a:solidFill>
                  <a:srgbClr val="E6140A"/>
                </a:solidFill>
                <a:latin typeface="Corona LT"/>
              </a:rPr>
              <a:t> in Ihrem Online Shop.</a:t>
            </a:r>
            <a:endParaRPr lang="de-DE" b="0" dirty="0">
              <a:solidFill>
                <a:srgbClr val="E6140A"/>
              </a:solidFill>
              <a:latin typeface="Corona LT"/>
            </a:endParaRPr>
          </a:p>
        </p:txBody>
      </p:sp>
      <p:pic>
        <p:nvPicPr>
          <p:cNvPr id="25" name="Bildplatzhalter 12">
            <a:extLst>
              <a:ext uri="{FF2B5EF4-FFF2-40B4-BE49-F238E27FC236}">
                <a16:creationId xmlns:a16="http://schemas.microsoft.com/office/drawing/2014/main" id="{7A19B475-715C-4592-96C4-40B0154FCC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0" y="-141583"/>
            <a:ext cx="1219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45098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1006" y="3975690"/>
            <a:ext cx="5855610" cy="954107"/>
          </a:xfrm>
          <a:prstGeom prst="rect">
            <a:avLst/>
          </a:prstGeom>
          <a:noFill/>
        </p:spPr>
        <p:txBody>
          <a:bodyPr wrap="square">
            <a:spAutoFit/>
          </a:bodyPr>
          <a:lstStyle/>
          <a:p>
            <a:pPr defTabSz="1035025" fontAlgn="base">
              <a:defRPr/>
            </a:pPr>
            <a:r>
              <a:rPr lang="de-DE" sz="2800" dirty="0">
                <a:solidFill>
                  <a:srgbClr val="E6140A"/>
                </a:solidFill>
                <a:latin typeface="Corona LT"/>
                <a:ea typeface="MS PGothic" panose="020B0600070205080204" pitchFamily="34" charset="-128"/>
                <a:cs typeface="Segoe UI" panose="020B0502040204020203" pitchFamily="34" charset="0"/>
              </a:rPr>
              <a:t>BDO – Ihr Partner für umfassende Wirtschaftsberatung</a:t>
            </a:r>
            <a:endParaRPr lang="de-CH" sz="2800" dirty="0">
              <a:solidFill>
                <a:srgbClr val="E6140A"/>
              </a:solidFill>
              <a:latin typeface="Corona LT"/>
              <a:ea typeface="MS PGothic" panose="020B0600070205080204" pitchFamily="34" charset="-128"/>
              <a:cs typeface="Segoe UI" panose="020B0502040204020203" pitchFamily="34" charset="0"/>
            </a:endParaRPr>
          </a:p>
        </p:txBody>
      </p:sp>
      <p:sp>
        <p:nvSpPr>
          <p:cNvPr id="5" name="TextBox 4"/>
          <p:cNvSpPr txBox="1"/>
          <p:nvPr/>
        </p:nvSpPr>
        <p:spPr>
          <a:xfrm>
            <a:off x="6246616" y="4020582"/>
            <a:ext cx="4864100" cy="2492990"/>
          </a:xfrm>
          <a:prstGeom prst="rect">
            <a:avLst/>
          </a:prstGeom>
          <a:noFill/>
        </p:spPr>
        <p:txBody>
          <a:bodyPr wrap="square">
            <a:spAutoFit/>
          </a:bodyPr>
          <a:lstStyle/>
          <a:p>
            <a:pPr marL="171450" indent="-171450">
              <a:buFont typeface="Arial" panose="020B0604020202020204" pitchFamily="34" charset="0"/>
              <a:buChar char="•"/>
            </a:pPr>
            <a:r>
              <a:rPr sz="1200" b="1" dirty="0" err="1">
                <a:solidFill>
                  <a:srgbClr val="7F7F7F"/>
                </a:solidFill>
                <a:latin typeface="HelveticaNeueLT Com 55 Roman" panose="020B0604020202020204" pitchFamily="34" charset="0"/>
              </a:rPr>
              <a:t>Nachfolgeregelung</a:t>
            </a:r>
            <a:r>
              <a:rPr sz="1200" b="1" dirty="0">
                <a:solidFill>
                  <a:srgbClr val="7F7F7F"/>
                </a:solidFill>
                <a:latin typeface="HelveticaNeueLT Com 55 Roman" panose="020B0604020202020204" pitchFamily="34" charset="0"/>
              </a:rPr>
              <a:t>: </a:t>
            </a:r>
            <a:r>
              <a:rPr lang="de-DE" sz="1200" dirty="0">
                <a:solidFill>
                  <a:srgbClr val="7F7F7F"/>
                </a:solidFill>
                <a:latin typeface="HelveticaNeueLT Com 55 Roman" panose="020B0604020202020204" pitchFamily="34" charset="0"/>
              </a:rPr>
              <a:t>Nachfolgeexperten begleiten Sie als </a:t>
            </a:r>
            <a:r>
              <a:rPr lang="de-DE" sz="1200" dirty="0" err="1">
                <a:solidFill>
                  <a:srgbClr val="7F7F7F"/>
                </a:solidFill>
                <a:latin typeface="HelveticaNeueLT Com 55 Roman" panose="020B0604020202020204" pitchFamily="34" charset="0"/>
              </a:rPr>
              <a:t>UnternehmerIn</a:t>
            </a:r>
            <a:r>
              <a:rPr lang="de-DE" sz="1200" dirty="0">
                <a:solidFill>
                  <a:srgbClr val="7F7F7F"/>
                </a:solidFill>
                <a:latin typeface="HelveticaNeueLT Com 55 Roman" panose="020B0604020202020204" pitchFamily="34" charset="0"/>
              </a:rPr>
              <a:t> persönlich durch den gesamten Nachfolgeprozess und stehen Ihnen als Coach und Fachexperte für alle Angelegenheiten zur Seite.</a:t>
            </a:r>
          </a:p>
          <a:p>
            <a:endParaRPr lang="de-CH" sz="1200" dirty="0">
              <a:solidFill>
                <a:srgbClr val="7F7F7F"/>
              </a:solidFill>
              <a:latin typeface="HelveticaNeueLT Com 55 Roman" panose="020B0604020202020204" pitchFamily="34" charset="0"/>
            </a:endParaRPr>
          </a:p>
          <a:p>
            <a:pPr marL="171450" indent="-171450">
              <a:buFont typeface="Arial" panose="020B0604020202020204" pitchFamily="34" charset="0"/>
              <a:buChar char="•"/>
            </a:pPr>
            <a:r>
              <a:rPr sz="1200" b="1" dirty="0" err="1">
                <a:solidFill>
                  <a:srgbClr val="7F7F7F"/>
                </a:solidFill>
                <a:latin typeface="HelveticaNeueLT Com 55 Roman" panose="020B0604020202020204" pitchFamily="34" charset="0"/>
              </a:rPr>
              <a:t>Immobilienbewertung</a:t>
            </a:r>
            <a:r>
              <a:rPr sz="1200" b="1" dirty="0">
                <a:solidFill>
                  <a:srgbClr val="7F7F7F"/>
                </a:solidFill>
                <a:latin typeface="HelveticaNeueLT Com 55 Roman" panose="020B0604020202020204" pitchFamily="34" charset="0"/>
              </a:rPr>
              <a:t>:</a:t>
            </a:r>
            <a:r>
              <a:rPr lang="de-CH" sz="1200" b="1" dirty="0">
                <a:solidFill>
                  <a:srgbClr val="7F7F7F"/>
                </a:solidFill>
                <a:latin typeface="HelveticaNeueLT Com 55 Roman" panose="020B0604020202020204" pitchFamily="34" charset="0"/>
              </a:rPr>
              <a:t> </a:t>
            </a:r>
            <a:r>
              <a:rPr lang="de-DE" sz="1200" dirty="0">
                <a:solidFill>
                  <a:srgbClr val="7F7F7F"/>
                </a:solidFill>
                <a:latin typeface="HelveticaNeueLT Com 55 Roman" panose="020B0604020202020204" pitchFamily="34" charset="0"/>
              </a:rPr>
              <a:t>Erhalten Sie eine fundierte Immobilienbewertung von BDO – für klare Argumente und erfolgreiche Verhandlungen. Egal ob Haus, Wohnung oder Gewerbeimmobilie: Experten liefern Ihnen präzise Marktwertschätzungen und begleiten Sie sicher durch </a:t>
            </a:r>
            <a:br>
              <a:rPr lang="de-DE" sz="1200" dirty="0">
                <a:solidFill>
                  <a:srgbClr val="7F7F7F"/>
                </a:solidFill>
                <a:latin typeface="HelveticaNeueLT Com 55 Roman" panose="020B0604020202020204" pitchFamily="34" charset="0"/>
              </a:rPr>
            </a:br>
            <a:r>
              <a:rPr lang="de-DE" sz="1200" dirty="0">
                <a:solidFill>
                  <a:srgbClr val="7F7F7F"/>
                </a:solidFill>
                <a:latin typeface="HelveticaNeueLT Com 55 Roman" panose="020B0604020202020204" pitchFamily="34" charset="0"/>
              </a:rPr>
              <a:t>den gesamten Prozess.</a:t>
            </a:r>
            <a:endParaRPr lang="de-CH" sz="1200" dirty="0">
              <a:solidFill>
                <a:srgbClr val="7F7F7F"/>
              </a:solidFill>
              <a:latin typeface="HelveticaNeueLT Com 55 Roman" panose="020B0604020202020204" pitchFamily="34" charset="0"/>
            </a:endParaRPr>
          </a:p>
          <a:p>
            <a:pPr marL="171450" indent="-171450">
              <a:buFont typeface="Arial" panose="020B0604020202020204" pitchFamily="34" charset="0"/>
              <a:buChar char="•"/>
            </a:pPr>
            <a:endParaRPr lang="de-CH" sz="1200" dirty="0">
              <a:solidFill>
                <a:srgbClr val="7F7F7F"/>
              </a:solidFill>
              <a:latin typeface="HelveticaNeueLT Com 55 Roman" panose="020B0604020202020204" pitchFamily="34" charset="0"/>
            </a:endParaRPr>
          </a:p>
          <a:p>
            <a:r>
              <a:rPr lang="de-CH" sz="1200" dirty="0">
                <a:solidFill>
                  <a:srgbClr val="7F7F7F"/>
                </a:solidFill>
                <a:latin typeface="HelveticaNeueLT Com 55 Roman" panose="020B0604020202020204" pitchFamily="34" charset="0"/>
              </a:rPr>
              <a:t>    Weitere Informationen finden Sie unter </a:t>
            </a:r>
            <a:r>
              <a:rPr lang="de-CH" sz="1200" dirty="0">
                <a:solidFill>
                  <a:srgbClr val="7F7F7F"/>
                </a:solidFill>
                <a:latin typeface="HelveticaNeueLT Com 55 Roman" panose="020B0604020202020204" pitchFamily="34" charset="0"/>
                <a:hlinkClick r:id="rId2"/>
              </a:rPr>
              <a:t>www.bdo.ch</a:t>
            </a:r>
            <a:endParaRPr lang="de-DE" sz="1200" dirty="0">
              <a:solidFill>
                <a:srgbClr val="7F7F7F"/>
              </a:solidFill>
              <a:latin typeface="HelveticaNeueLT Com 55 Roman" panose="020B0604020202020204" pitchFamily="34" charset="0"/>
            </a:endParaRPr>
          </a:p>
        </p:txBody>
      </p:sp>
      <p:pic>
        <p:nvPicPr>
          <p:cNvPr id="9" name="Grafik 8">
            <a:extLst>
              <a:ext uri="{FF2B5EF4-FFF2-40B4-BE49-F238E27FC236}">
                <a16:creationId xmlns:a16="http://schemas.microsoft.com/office/drawing/2014/main" id="{E4289B3D-9673-A27E-1200-D753A00D1311}"/>
              </a:ext>
            </a:extLst>
          </p:cNvPr>
          <p:cNvPicPr>
            <a:picLocks noChangeAspect="1"/>
          </p:cNvPicPr>
          <p:nvPr/>
        </p:nvPicPr>
        <p:blipFill>
          <a:blip r:embed="rId3"/>
          <a:stretch>
            <a:fillRect/>
          </a:stretch>
        </p:blipFill>
        <p:spPr>
          <a:xfrm>
            <a:off x="10490400" y="5371200"/>
            <a:ext cx="993306" cy="936000"/>
          </a:xfrm>
          <a:prstGeom prst="rect">
            <a:avLst/>
          </a:prstGeom>
        </p:spPr>
      </p:pic>
      <p:pic>
        <p:nvPicPr>
          <p:cNvPr id="3" name="Grafik 2" descr="Ein Bild, das Schrift, Grafiken, Logo, Symbol enthält.&#10;&#10;Automatisch generierte Beschreibung">
            <a:extLst>
              <a:ext uri="{FF2B5EF4-FFF2-40B4-BE49-F238E27FC236}">
                <a16:creationId xmlns:a16="http://schemas.microsoft.com/office/drawing/2014/main" id="{90936189-8E2F-9DD3-F9BE-3C8C4E994608}"/>
              </a:ext>
            </a:extLst>
          </p:cNvPr>
          <p:cNvPicPr>
            <a:picLocks noChangeAspect="1"/>
          </p:cNvPicPr>
          <p:nvPr/>
        </p:nvPicPr>
        <p:blipFill>
          <a:blip r:embed="rId4"/>
          <a:stretch>
            <a:fillRect/>
          </a:stretch>
        </p:blipFill>
        <p:spPr>
          <a:xfrm>
            <a:off x="181584" y="5236661"/>
            <a:ext cx="1938528" cy="1129694"/>
          </a:xfrm>
          <a:prstGeom prst="rect">
            <a:avLst/>
          </a:prstGeom>
        </p:spPr>
      </p:pic>
      <p:pic>
        <p:nvPicPr>
          <p:cNvPr id="6" name="Grafik 5">
            <a:extLst>
              <a:ext uri="{FF2B5EF4-FFF2-40B4-BE49-F238E27FC236}">
                <a16:creationId xmlns:a16="http://schemas.microsoft.com/office/drawing/2014/main" id="{6FDE57EF-8823-C2D7-E7C7-856F97FE9761}"/>
              </a:ext>
            </a:extLst>
          </p:cNvPr>
          <p:cNvPicPr>
            <a:picLocks noChangeAspect="1"/>
          </p:cNvPicPr>
          <p:nvPr/>
        </p:nvPicPr>
        <p:blipFill>
          <a:blip r:embed="rId5"/>
          <a:stretch>
            <a:fillRect/>
          </a:stretch>
        </p:blipFill>
        <p:spPr>
          <a:xfrm>
            <a:off x="0" y="6268"/>
            <a:ext cx="12192000" cy="347472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B0E7D07D-9C41-43EF-9D6B-20A53FDFB87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60" imgH="359" progId="TCLayout.ActiveDocument.1">
                  <p:embed/>
                </p:oleObj>
              </mc:Choice>
              <mc:Fallback>
                <p:oleObj name="think-cell Folie" r:id="rId4" imgW="360" imgH="359" progId="TCLayout.ActiveDocument.1">
                  <p:embed/>
                  <p:pic>
                    <p:nvPicPr>
                      <p:cNvPr id="6" name="Objekt 5" hidden="1">
                        <a:extLst>
                          <a:ext uri="{FF2B5EF4-FFF2-40B4-BE49-F238E27FC236}">
                            <a16:creationId xmlns:a16="http://schemas.microsoft.com/office/drawing/2014/main" id="{B0E7D07D-9C41-43EF-9D6B-20A53FDFB87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6" name="Textfeld 25">
            <a:extLst>
              <a:ext uri="{FF2B5EF4-FFF2-40B4-BE49-F238E27FC236}">
                <a16:creationId xmlns:a16="http://schemas.microsoft.com/office/drawing/2014/main" id="{859609EE-5F82-41D5-B2C7-49F700E5DE5D}"/>
              </a:ext>
            </a:extLst>
          </p:cNvPr>
          <p:cNvSpPr txBox="1"/>
          <p:nvPr/>
        </p:nvSpPr>
        <p:spPr bwMode="auto">
          <a:xfrm>
            <a:off x="479376" y="1340768"/>
            <a:ext cx="3327321" cy="4680520"/>
          </a:xfrm>
          <a:prstGeom prst="rect">
            <a:avLst/>
          </a:prstGeom>
          <a:solidFill>
            <a:schemeClr val="bg1">
              <a:lumMod val="95000"/>
            </a:schemeClr>
          </a:solidFill>
          <a:ln>
            <a:noFill/>
          </a:ln>
        </p:spPr>
        <p:style>
          <a:lnRef idx="2">
            <a:schemeClr val="accent2"/>
          </a:lnRef>
          <a:fillRef idx="1">
            <a:schemeClr val="lt1"/>
          </a:fillRef>
          <a:effectRef idx="0">
            <a:schemeClr val="accent2"/>
          </a:effectRef>
          <a:fontRef idx="minor">
            <a:schemeClr val="dk1"/>
          </a:fontRef>
        </p:style>
        <p:txBody>
          <a:bodyPr vert="horz" wrap="none" lIns="0" tIns="0" rIns="0" bIns="0" numCol="1" rtlCol="0" anchor="t" anchorCtr="0" compatLnSpc="1">
            <a:prstTxWarp prst="textNoShape">
              <a:avLst/>
            </a:prstTxWarp>
            <a:noAutofit/>
          </a:bodyPr>
          <a:lstStyle/>
          <a:p>
            <a:pPr algn="ctr">
              <a:spcAft>
                <a:spcPts val="800"/>
              </a:spcAft>
            </a:pPr>
            <a:endParaRPr lang="de-DE" sz="2000" b="1" i="0" noProof="1">
              <a:solidFill>
                <a:srgbClr val="942D5F"/>
              </a:solidFill>
              <a:effectLst/>
              <a:latin typeface="Helvetica Neue"/>
            </a:endParaRPr>
          </a:p>
          <a:p>
            <a:pPr algn="ctr">
              <a:spcAft>
                <a:spcPts val="800"/>
              </a:spcAft>
            </a:pPr>
            <a:r>
              <a:rPr lang="de-DE" sz="2000" b="1" i="0" noProof="1">
                <a:solidFill>
                  <a:srgbClr val="942D5F"/>
                </a:solidFill>
                <a:effectLst/>
                <a:latin typeface="Helvetica Neue"/>
              </a:rPr>
              <a:t>WIRcard</a:t>
            </a:r>
          </a:p>
          <a:p>
            <a:pPr algn="ctr">
              <a:spcAft>
                <a:spcPts val="800"/>
              </a:spcAft>
            </a:pPr>
            <a:endParaRPr lang="de-DE" sz="2000" b="1" i="0" noProof="1">
              <a:solidFill>
                <a:srgbClr val="942D5F"/>
              </a:solidFill>
              <a:effectLst/>
              <a:latin typeface="Helvetica Neue"/>
            </a:endParaRPr>
          </a:p>
          <a:p>
            <a:pPr algn="ctr">
              <a:spcAft>
                <a:spcPts val="800"/>
              </a:spcAft>
            </a:pPr>
            <a:r>
              <a:rPr lang="de-DE" sz="2000" b="1" i="0" noProof="1">
                <a:solidFill>
                  <a:srgbClr val="942D5F"/>
                </a:solidFill>
                <a:effectLst/>
                <a:latin typeface="Helvetica Neue"/>
              </a:rPr>
              <a:t> </a:t>
            </a:r>
          </a:p>
        </p:txBody>
      </p:sp>
      <p:sp>
        <p:nvSpPr>
          <p:cNvPr id="27" name="Textfeld 26">
            <a:extLst>
              <a:ext uri="{FF2B5EF4-FFF2-40B4-BE49-F238E27FC236}">
                <a16:creationId xmlns:a16="http://schemas.microsoft.com/office/drawing/2014/main" id="{C88785E7-A50A-410E-BAD1-A34F237D6BFC}"/>
              </a:ext>
            </a:extLst>
          </p:cNvPr>
          <p:cNvSpPr txBox="1"/>
          <p:nvPr/>
        </p:nvSpPr>
        <p:spPr bwMode="auto">
          <a:xfrm>
            <a:off x="8289057" y="1340768"/>
            <a:ext cx="3327321" cy="4680520"/>
          </a:xfrm>
          <a:prstGeom prst="rect">
            <a:avLst/>
          </a:prstGeom>
          <a:solidFill>
            <a:schemeClr val="bg1">
              <a:lumMod val="95000"/>
            </a:schemeClr>
          </a:solidFill>
          <a:ln>
            <a:noFill/>
          </a:ln>
        </p:spPr>
        <p:style>
          <a:lnRef idx="2">
            <a:schemeClr val="accent2"/>
          </a:lnRef>
          <a:fillRef idx="1">
            <a:schemeClr val="lt1"/>
          </a:fillRef>
          <a:effectRef idx="0">
            <a:schemeClr val="accent2"/>
          </a:effectRef>
          <a:fontRef idx="minor">
            <a:schemeClr val="dk1"/>
          </a:fontRef>
        </p:style>
        <p:txBody>
          <a:bodyPr vert="horz" wrap="none" lIns="0" tIns="0" rIns="0" bIns="0" numCol="1" rtlCol="0" anchor="t" anchorCtr="0" compatLnSpc="1">
            <a:prstTxWarp prst="textNoShape">
              <a:avLst/>
            </a:prstTxWarp>
            <a:noAutofit/>
          </a:bodyPr>
          <a:lstStyle/>
          <a:p>
            <a:pPr algn="ctr">
              <a:spcAft>
                <a:spcPts val="800"/>
              </a:spcAft>
            </a:pPr>
            <a:endParaRPr lang="de-DE" sz="2000" b="0" i="0" noProof="1">
              <a:solidFill>
                <a:srgbClr val="28828B"/>
              </a:solidFill>
              <a:effectLst/>
              <a:latin typeface="Helvetica Neue"/>
            </a:endParaRPr>
          </a:p>
          <a:p>
            <a:pPr algn="ctr">
              <a:spcAft>
                <a:spcPts val="800"/>
              </a:spcAft>
            </a:pPr>
            <a:r>
              <a:rPr lang="de-DE" sz="2000" b="1" i="0" noProof="1">
                <a:solidFill>
                  <a:srgbClr val="28828B"/>
                </a:solidFill>
                <a:effectLst/>
                <a:latin typeface="Helvetica Neue"/>
              </a:rPr>
              <a:t>WIRcard plus</a:t>
            </a:r>
          </a:p>
          <a:p>
            <a:pPr algn="ctr">
              <a:spcAft>
                <a:spcPts val="800"/>
              </a:spcAft>
            </a:pPr>
            <a:endParaRPr lang="de-DE" sz="2000" b="0" i="0" noProof="1">
              <a:solidFill>
                <a:srgbClr val="28828B"/>
              </a:solidFill>
              <a:effectLst/>
              <a:latin typeface="Helvetica Neue"/>
            </a:endParaRPr>
          </a:p>
        </p:txBody>
      </p:sp>
      <p:sp>
        <p:nvSpPr>
          <p:cNvPr id="31" name="Titel 1">
            <a:extLst>
              <a:ext uri="{FF2B5EF4-FFF2-40B4-BE49-F238E27FC236}">
                <a16:creationId xmlns:a16="http://schemas.microsoft.com/office/drawing/2014/main" id="{F7C1EFA6-B921-4673-A0D1-1FD4102BA47E}"/>
              </a:ext>
            </a:extLst>
          </p:cNvPr>
          <p:cNvSpPr txBox="1">
            <a:spLocks/>
          </p:cNvSpPr>
          <p:nvPr/>
        </p:nvSpPr>
        <p:spPr>
          <a:xfrm>
            <a:off x="377292" y="463884"/>
            <a:ext cx="11161240" cy="1008112"/>
          </a:xfrm>
          <a:prstGeom prst="rect">
            <a:avLst/>
          </a:prstGeom>
        </p:spPr>
        <p:txBody>
          <a:bodyPr/>
          <a:lstStyle>
            <a:lvl1pPr algn="l" defTabSz="1035025" rtl="0" eaLnBrk="1" fontAlgn="base" hangingPunct="1">
              <a:lnSpc>
                <a:spcPct val="100000"/>
              </a:lnSpc>
              <a:spcBef>
                <a:spcPts val="0"/>
              </a:spcBef>
              <a:spcAft>
                <a:spcPts val="0"/>
              </a:spcAft>
              <a:defRPr sz="2800" b="1" i="0" kern="1200" cap="none" baseline="0">
                <a:solidFill>
                  <a:schemeClr val="tx2"/>
                </a:solidFill>
                <a:latin typeface="+mj-lt"/>
                <a:ea typeface="MS PGothic" panose="020B0600070205080204" pitchFamily="34" charset="-128"/>
                <a:cs typeface="Segoe UI" panose="020B0502040204020203" pitchFamily="34" charset="0"/>
              </a:defRPr>
            </a:lvl1pPr>
            <a:lvl2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2pPr>
            <a:lvl3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3pPr>
            <a:lvl4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4pPr>
            <a:lvl5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5pPr>
            <a:lvl6pPr marL="477049" algn="l" defTabSz="1038577" rtl="0" eaLnBrk="1" fontAlgn="base" hangingPunct="1">
              <a:spcBef>
                <a:spcPct val="0"/>
              </a:spcBef>
              <a:spcAft>
                <a:spcPct val="0"/>
              </a:spcAft>
              <a:defRPr sz="3067">
                <a:solidFill>
                  <a:schemeClr val="tx1"/>
                </a:solidFill>
                <a:latin typeface="Arial" pitchFamily="34" charset="0"/>
              </a:defRPr>
            </a:lvl6pPr>
            <a:lvl7pPr marL="954097" algn="l" defTabSz="1038577" rtl="0" eaLnBrk="1" fontAlgn="base" hangingPunct="1">
              <a:spcBef>
                <a:spcPct val="0"/>
              </a:spcBef>
              <a:spcAft>
                <a:spcPct val="0"/>
              </a:spcAft>
              <a:defRPr sz="3067">
                <a:solidFill>
                  <a:schemeClr val="tx1"/>
                </a:solidFill>
                <a:latin typeface="Arial" pitchFamily="34" charset="0"/>
              </a:defRPr>
            </a:lvl7pPr>
            <a:lvl8pPr marL="1431147" algn="l" defTabSz="1038577" rtl="0" eaLnBrk="1" fontAlgn="base" hangingPunct="1">
              <a:spcBef>
                <a:spcPct val="0"/>
              </a:spcBef>
              <a:spcAft>
                <a:spcPct val="0"/>
              </a:spcAft>
              <a:defRPr sz="3067">
                <a:solidFill>
                  <a:schemeClr val="tx1"/>
                </a:solidFill>
                <a:latin typeface="Arial" pitchFamily="34" charset="0"/>
              </a:defRPr>
            </a:lvl8pPr>
            <a:lvl9pPr marL="1908196" algn="l" defTabSz="1038577" rtl="0" eaLnBrk="1" fontAlgn="base" hangingPunct="1">
              <a:spcBef>
                <a:spcPct val="0"/>
              </a:spcBef>
              <a:spcAft>
                <a:spcPct val="0"/>
              </a:spcAft>
              <a:defRPr sz="3067">
                <a:solidFill>
                  <a:schemeClr val="tx1"/>
                </a:solidFill>
                <a:latin typeface="Arial" pitchFamily="34" charset="0"/>
              </a:defRPr>
            </a:lvl9pPr>
          </a:lstStyle>
          <a:p>
            <a:r>
              <a:rPr lang="de-CH" noProof="1"/>
              <a:t>Die Debitkarten der Bank WIR</a:t>
            </a:r>
          </a:p>
        </p:txBody>
      </p:sp>
      <p:sp>
        <p:nvSpPr>
          <p:cNvPr id="24" name="CuadroTexto 4">
            <a:extLst>
              <a:ext uri="{FF2B5EF4-FFF2-40B4-BE49-F238E27FC236}">
                <a16:creationId xmlns:a16="http://schemas.microsoft.com/office/drawing/2014/main" id="{6EF9F623-C7D1-4658-8950-5517BF1A7A37}"/>
              </a:ext>
            </a:extLst>
          </p:cNvPr>
          <p:cNvSpPr txBox="1"/>
          <p:nvPr/>
        </p:nvSpPr>
        <p:spPr>
          <a:xfrm flipH="1">
            <a:off x="479376" y="2276872"/>
            <a:ext cx="3296186" cy="190821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de-DE" sz="1200">
                <a:solidFill>
                  <a:schemeClr val="tx2"/>
                </a:solidFill>
                <a:latin typeface="+mj-lt"/>
              </a:rPr>
              <a:t>Bezahlen mit CHW und CHF an Kartenterminals</a:t>
            </a:r>
          </a:p>
          <a:p>
            <a:pPr marL="285750" indent="-285750">
              <a:spcAft>
                <a:spcPts val="600"/>
              </a:spcAft>
              <a:buFont typeface="Arial" panose="020B0604020202020204" pitchFamily="34" charset="0"/>
              <a:buChar char="•"/>
            </a:pPr>
            <a:r>
              <a:rPr lang="de-DE" sz="1200">
                <a:solidFill>
                  <a:schemeClr val="tx2"/>
                </a:solidFill>
                <a:latin typeface="+mj-lt"/>
              </a:rPr>
              <a:t>Im WIR-Privat-Kombi für Angestellte </a:t>
            </a:r>
            <a:br>
              <a:rPr lang="de-DE" sz="1200">
                <a:solidFill>
                  <a:schemeClr val="tx2"/>
                </a:solidFill>
                <a:latin typeface="+mj-lt"/>
              </a:rPr>
            </a:br>
            <a:r>
              <a:rPr lang="de-DE" sz="1200">
                <a:solidFill>
                  <a:schemeClr val="tx2"/>
                </a:solidFill>
                <a:latin typeface="+mj-lt"/>
              </a:rPr>
              <a:t>und Unternehmer enthalten</a:t>
            </a:r>
          </a:p>
          <a:p>
            <a:pPr marL="285750" indent="-285750">
              <a:spcAft>
                <a:spcPts val="600"/>
              </a:spcAft>
              <a:buFont typeface="Arial" panose="020B0604020202020204" pitchFamily="34" charset="0"/>
              <a:buChar char="•"/>
            </a:pPr>
            <a:r>
              <a:rPr lang="de-DE" sz="1200">
                <a:solidFill>
                  <a:schemeClr val="tx2"/>
                </a:solidFill>
                <a:latin typeface="+mj-lt"/>
              </a:rPr>
              <a:t>Vielseitig einsetzbar</a:t>
            </a:r>
          </a:p>
          <a:p>
            <a:pPr marL="285750" indent="-285750">
              <a:spcAft>
                <a:spcPts val="600"/>
              </a:spcAft>
              <a:buFont typeface="Arial" panose="020B0604020202020204" pitchFamily="34" charset="0"/>
              <a:buChar char="•"/>
            </a:pPr>
            <a:r>
              <a:rPr lang="de-DE" sz="1200">
                <a:solidFill>
                  <a:schemeClr val="tx2"/>
                </a:solidFill>
                <a:latin typeface="+mj-lt"/>
              </a:rPr>
              <a:t>Sicherheit durch Unterschrift</a:t>
            </a:r>
          </a:p>
          <a:p>
            <a:pPr marL="285750" indent="-285750">
              <a:spcAft>
                <a:spcPts val="600"/>
              </a:spcAft>
              <a:buFont typeface="Arial" panose="020B0604020202020204" pitchFamily="34" charset="0"/>
              <a:buChar char="•"/>
            </a:pPr>
            <a:r>
              <a:rPr lang="de-DE" sz="1200">
                <a:solidFill>
                  <a:schemeClr val="tx2"/>
                </a:solidFill>
                <a:latin typeface="+mj-lt"/>
              </a:rPr>
              <a:t>Zusatzkarten auf Anfrage erhältlich</a:t>
            </a:r>
          </a:p>
          <a:p>
            <a:pPr marL="285750" indent="-285750">
              <a:spcAft>
                <a:spcPts val="600"/>
              </a:spcAft>
              <a:buFont typeface="Arial" panose="020B0604020202020204" pitchFamily="34" charset="0"/>
              <a:buChar char="•"/>
            </a:pPr>
            <a:endParaRPr lang="de-CH" sz="900">
              <a:solidFill>
                <a:schemeClr val="tx2"/>
              </a:solidFill>
              <a:latin typeface="+mj-lt"/>
            </a:endParaRPr>
          </a:p>
        </p:txBody>
      </p:sp>
      <p:sp>
        <p:nvSpPr>
          <p:cNvPr id="32" name="CuadroTexto 4">
            <a:extLst>
              <a:ext uri="{FF2B5EF4-FFF2-40B4-BE49-F238E27FC236}">
                <a16:creationId xmlns:a16="http://schemas.microsoft.com/office/drawing/2014/main" id="{6EF9F623-C7D1-4658-8950-5517BF1A7A37}"/>
              </a:ext>
            </a:extLst>
          </p:cNvPr>
          <p:cNvSpPr txBox="1"/>
          <p:nvPr/>
        </p:nvSpPr>
        <p:spPr>
          <a:xfrm flipH="1">
            <a:off x="8320192" y="2348880"/>
            <a:ext cx="3296186" cy="2954655"/>
          </a:xfrm>
          <a:prstGeom prst="rect">
            <a:avLst/>
          </a:prstGeom>
          <a:noFill/>
        </p:spPr>
        <p:txBody>
          <a:bodyPr wrap="square" lIns="91440" tIns="45720" rIns="91440" bIns="45720" rtlCol="0" anchor="t">
            <a:spAutoFit/>
          </a:bodyPr>
          <a:lstStyle/>
          <a:p>
            <a:pPr marL="285750" indent="-285750">
              <a:spcAft>
                <a:spcPts val="600"/>
              </a:spcAft>
              <a:buFont typeface="Arial" panose="020B0604020202020204" pitchFamily="34" charset="0"/>
              <a:buChar char="•"/>
            </a:pPr>
            <a:r>
              <a:rPr lang="de-DE" sz="1200" dirty="0">
                <a:solidFill>
                  <a:schemeClr val="tx2"/>
                </a:solidFill>
                <a:latin typeface="+mj-lt"/>
              </a:rPr>
              <a:t>Debit Mastercard </a:t>
            </a:r>
            <a:r>
              <a:rPr lang="de-DE" sz="1200" dirty="0" err="1">
                <a:solidFill>
                  <a:schemeClr val="tx2"/>
                </a:solidFill>
                <a:latin typeface="+mj-lt"/>
              </a:rPr>
              <a:t>WIRcard</a:t>
            </a:r>
            <a:r>
              <a:rPr lang="de-DE" sz="1200" dirty="0">
                <a:solidFill>
                  <a:schemeClr val="tx2"/>
                </a:solidFill>
                <a:latin typeface="+mj-lt"/>
              </a:rPr>
              <a:t> plus seit November 2022</a:t>
            </a:r>
          </a:p>
          <a:p>
            <a:pPr marL="285750" indent="-285750">
              <a:spcAft>
                <a:spcPts val="600"/>
              </a:spcAft>
              <a:buFont typeface="Arial" panose="020B0604020202020204" pitchFamily="34" charset="0"/>
              <a:buChar char="•"/>
            </a:pPr>
            <a:r>
              <a:rPr lang="de-DE" sz="1200" dirty="0">
                <a:solidFill>
                  <a:schemeClr val="tx2"/>
                </a:solidFill>
                <a:latin typeface="+mj-lt"/>
              </a:rPr>
              <a:t>Bezahlen in CHW und CHF an Kartenterminals</a:t>
            </a:r>
          </a:p>
          <a:p>
            <a:pPr marL="285750" indent="-285750">
              <a:spcAft>
                <a:spcPts val="600"/>
              </a:spcAft>
              <a:buFont typeface="Arial" panose="020B0604020202020204" pitchFamily="34" charset="0"/>
              <a:buChar char="•"/>
            </a:pPr>
            <a:r>
              <a:rPr lang="de-DE" sz="1200" dirty="0">
                <a:solidFill>
                  <a:schemeClr val="tx2"/>
                </a:solidFill>
                <a:latin typeface="+mj-lt"/>
              </a:rPr>
              <a:t>Bargeldbezug am Bankomat weltweit rund um die Uhr</a:t>
            </a:r>
          </a:p>
          <a:p>
            <a:pPr marL="285750" indent="-285750">
              <a:spcAft>
                <a:spcPts val="600"/>
              </a:spcAft>
              <a:buFont typeface="Arial" panose="020B0604020202020204" pitchFamily="34" charset="0"/>
              <a:buChar char="•"/>
            </a:pPr>
            <a:r>
              <a:rPr lang="de-DE" sz="1200" dirty="0">
                <a:solidFill>
                  <a:schemeClr val="tx2"/>
                </a:solidFill>
                <a:latin typeface="+mj-lt"/>
              </a:rPr>
              <a:t>Kontaktloses Bezahlen</a:t>
            </a:r>
          </a:p>
          <a:p>
            <a:pPr marL="285750" indent="-285750">
              <a:spcAft>
                <a:spcPts val="600"/>
              </a:spcAft>
              <a:buFont typeface="Arial" panose="020B0604020202020204" pitchFamily="34" charset="0"/>
              <a:buChar char="•"/>
            </a:pPr>
            <a:r>
              <a:rPr lang="de-DE" sz="1200" dirty="0">
                <a:solidFill>
                  <a:schemeClr val="tx2"/>
                </a:solidFill>
                <a:latin typeface="+mj-lt"/>
              </a:rPr>
              <a:t>Sicherheit durch PIN</a:t>
            </a:r>
          </a:p>
          <a:p>
            <a:pPr marL="285750" indent="-285750">
              <a:spcAft>
                <a:spcPts val="600"/>
              </a:spcAft>
              <a:buFont typeface="Arial" panose="020B0604020202020204" pitchFamily="34" charset="0"/>
              <a:buChar char="•"/>
            </a:pPr>
            <a:r>
              <a:rPr lang="de-DE" sz="1200" dirty="0">
                <a:solidFill>
                  <a:schemeClr val="tx2"/>
                </a:solidFill>
                <a:latin typeface="+mj-lt"/>
              </a:rPr>
              <a:t>Im KMU-Paket ist eine Karte mit unbeschränkter Anzahl Bezüge inbegriffen.</a:t>
            </a:r>
          </a:p>
          <a:p>
            <a:pPr marL="285750" indent="-285750">
              <a:spcAft>
                <a:spcPts val="600"/>
              </a:spcAft>
              <a:buFont typeface="Arial" panose="020B0604020202020204" pitchFamily="34" charset="0"/>
              <a:buChar char="•"/>
            </a:pPr>
            <a:r>
              <a:rPr lang="de-DE" sz="1200" dirty="0">
                <a:solidFill>
                  <a:schemeClr val="tx2"/>
                </a:solidFill>
                <a:latin typeface="+mj-lt"/>
              </a:rPr>
              <a:t>Kartensperrung und -entsperrung direkt im E-Banking</a:t>
            </a:r>
            <a:endParaRPr lang="de-CH" sz="900" dirty="0">
              <a:solidFill>
                <a:schemeClr val="tx2"/>
              </a:solidFill>
              <a:latin typeface="+mj-lt"/>
            </a:endParaRPr>
          </a:p>
        </p:txBody>
      </p:sp>
      <p:pic>
        <p:nvPicPr>
          <p:cNvPr id="614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1" r="24372"/>
          <a:stretch/>
        </p:blipFill>
        <p:spPr bwMode="auto">
          <a:xfrm>
            <a:off x="4226943" y="1340768"/>
            <a:ext cx="3720179" cy="22359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5">
            <a:extLst>
              <a:ext uri="{FF2B5EF4-FFF2-40B4-BE49-F238E27FC236}">
                <a16:creationId xmlns:a16="http://schemas.microsoft.com/office/drawing/2014/main" id="{0C1F9F49-14DA-143B-FC06-40880D0B68AD}"/>
              </a:ext>
            </a:extLst>
          </p:cNvPr>
          <p:cNvPicPr>
            <a:picLocks noChangeAspect="1" noChangeArrowheads="1"/>
          </p:cNvPicPr>
          <p:nvPr/>
        </p:nvPicPr>
        <p:blipFill>
          <a:blip r:embed="rId7"/>
          <a:srcRect t="1345" b="1345"/>
          <a:stretch/>
        </p:blipFill>
        <p:spPr bwMode="auto">
          <a:xfrm>
            <a:off x="4223792" y="3785338"/>
            <a:ext cx="3720179" cy="223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025789"/>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elle 17">
            <a:extLst>
              <a:ext uri="{FF2B5EF4-FFF2-40B4-BE49-F238E27FC236}">
                <a16:creationId xmlns:a16="http://schemas.microsoft.com/office/drawing/2014/main" id="{E7C3028C-784F-933D-B269-700EA00D6E63}"/>
              </a:ext>
            </a:extLst>
          </p:cNvPr>
          <p:cNvGraphicFramePr>
            <a:graphicFrameLocks noGrp="1"/>
          </p:cNvGraphicFramePr>
          <p:nvPr>
            <p:extLst>
              <p:ext uri="{D42A27DB-BD31-4B8C-83A1-F6EECF244321}">
                <p14:modId xmlns:p14="http://schemas.microsoft.com/office/powerpoint/2010/main" val="3254857013"/>
              </p:ext>
            </p:extLst>
          </p:nvPr>
        </p:nvGraphicFramePr>
        <p:xfrm>
          <a:off x="479425" y="1700212"/>
          <a:ext cx="11160096" cy="4572133"/>
        </p:xfrm>
        <a:graphic>
          <a:graphicData uri="http://schemas.openxmlformats.org/drawingml/2006/table">
            <a:tbl>
              <a:tblPr firstRow="1" bandRow="1">
                <a:tableStyleId>{5C22544A-7EE6-4342-B048-85BDC9FD1C3A}</a:tableStyleId>
              </a:tblPr>
              <a:tblGrid>
                <a:gridCol w="1296096">
                  <a:extLst>
                    <a:ext uri="{9D8B030D-6E8A-4147-A177-3AD203B41FA5}">
                      <a16:colId xmlns:a16="http://schemas.microsoft.com/office/drawing/2014/main" val="62376306"/>
                    </a:ext>
                  </a:extLst>
                </a:gridCol>
                <a:gridCol w="2412000">
                  <a:extLst>
                    <a:ext uri="{9D8B030D-6E8A-4147-A177-3AD203B41FA5}">
                      <a16:colId xmlns:a16="http://schemas.microsoft.com/office/drawing/2014/main" val="1440361602"/>
                    </a:ext>
                  </a:extLst>
                </a:gridCol>
                <a:gridCol w="72000">
                  <a:extLst>
                    <a:ext uri="{9D8B030D-6E8A-4147-A177-3AD203B41FA5}">
                      <a16:colId xmlns:a16="http://schemas.microsoft.com/office/drawing/2014/main" val="3505980674"/>
                    </a:ext>
                  </a:extLst>
                </a:gridCol>
                <a:gridCol w="2412000">
                  <a:extLst>
                    <a:ext uri="{9D8B030D-6E8A-4147-A177-3AD203B41FA5}">
                      <a16:colId xmlns:a16="http://schemas.microsoft.com/office/drawing/2014/main" val="4152859187"/>
                    </a:ext>
                  </a:extLst>
                </a:gridCol>
                <a:gridCol w="72000">
                  <a:extLst>
                    <a:ext uri="{9D8B030D-6E8A-4147-A177-3AD203B41FA5}">
                      <a16:colId xmlns:a16="http://schemas.microsoft.com/office/drawing/2014/main" val="599825955"/>
                    </a:ext>
                  </a:extLst>
                </a:gridCol>
                <a:gridCol w="2412000">
                  <a:extLst>
                    <a:ext uri="{9D8B030D-6E8A-4147-A177-3AD203B41FA5}">
                      <a16:colId xmlns:a16="http://schemas.microsoft.com/office/drawing/2014/main" val="4064317572"/>
                    </a:ext>
                  </a:extLst>
                </a:gridCol>
                <a:gridCol w="72000">
                  <a:extLst>
                    <a:ext uri="{9D8B030D-6E8A-4147-A177-3AD203B41FA5}">
                      <a16:colId xmlns:a16="http://schemas.microsoft.com/office/drawing/2014/main" val="3084139403"/>
                    </a:ext>
                  </a:extLst>
                </a:gridCol>
                <a:gridCol w="2412000">
                  <a:extLst>
                    <a:ext uri="{9D8B030D-6E8A-4147-A177-3AD203B41FA5}">
                      <a16:colId xmlns:a16="http://schemas.microsoft.com/office/drawing/2014/main" val="1079690704"/>
                    </a:ext>
                  </a:extLst>
                </a:gridCol>
              </a:tblGrid>
              <a:tr h="1841043">
                <a:tc>
                  <a:txBody>
                    <a:bodyPr/>
                    <a:lstStyle/>
                    <a:p>
                      <a:endParaRPr lang="de-CH" sz="1000" b="1" dirty="0">
                        <a:solidFill>
                          <a:schemeClr val="tx1"/>
                        </a:solidFill>
                        <a:latin typeface="+mj-lt"/>
                      </a:endParaRPr>
                    </a:p>
                  </a:txBody>
                  <a:tcPr marL="72000" marT="36000" marB="36000">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tx1"/>
                        </a:solidFill>
                        <a:latin typeface="+mj-lt"/>
                      </a:endParaRP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038917" rtl="0" eaLnBrk="1" latinLnBrk="0" hangingPunct="1"/>
                      <a:endParaRPr lang="de-CH" sz="1000" b="0" kern="1200" dirty="0">
                        <a:solidFill>
                          <a:schemeClr val="tx1"/>
                        </a:solidFill>
                        <a:latin typeface="+mj-lt"/>
                        <a:ea typeface="+mn-ea"/>
                        <a:cs typeface="+mn-cs"/>
                      </a:endParaRP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tx1"/>
                        </a:solidFill>
                        <a:latin typeface="+mj-lt"/>
                      </a:endParaRP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tx1"/>
                        </a:solidFill>
                        <a:latin typeface="+mj-lt"/>
                      </a:endParaRPr>
                    </a:p>
                  </a:txBody>
                  <a:tcPr marL="0" marR="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tx1"/>
                        </a:solidFill>
                        <a:latin typeface="+mj-lt"/>
                      </a:endParaRP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tx1"/>
                        </a:solidFill>
                        <a:latin typeface="+mj-lt"/>
                      </a:endParaRPr>
                    </a:p>
                  </a:txBody>
                  <a:tcPr marL="0" marR="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tx1"/>
                        </a:solidFill>
                        <a:latin typeface="+mj-lt"/>
                      </a:endParaRP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1014967"/>
                  </a:ext>
                </a:extLst>
              </a:tr>
              <a:tr h="288000">
                <a:tc>
                  <a:txBody>
                    <a:bodyPr/>
                    <a:lstStyle/>
                    <a:p>
                      <a:r>
                        <a:rPr lang="de-CH" sz="1000" b="1" dirty="0">
                          <a:solidFill>
                            <a:schemeClr val="bg1">
                              <a:lumMod val="50000"/>
                            </a:schemeClr>
                          </a:solidFill>
                          <a:latin typeface="+mj-lt"/>
                        </a:rPr>
                        <a:t>Einsatzgebiet</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Nur im WIR-Netzwerk</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038917" rtl="0" eaLnBrk="1" latinLnBrk="0" hangingPunct="1"/>
                      <a:endParaRPr lang="de-CH" sz="1000" b="0" kern="1200" dirty="0">
                        <a:solidFill>
                          <a:schemeClr val="bg1">
                            <a:lumMod val="50000"/>
                          </a:schemeClr>
                        </a:solidFill>
                        <a:latin typeface="+mj-lt"/>
                        <a:ea typeface="+mn-ea"/>
                        <a:cs typeface="+mn-cs"/>
                      </a:endParaRP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Weltweit und im WIR-Netzwerk</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bg1">
                            <a:lumMod val="50000"/>
                          </a:schemeClr>
                        </a:solidFill>
                        <a:latin typeface="+mj-lt"/>
                      </a:endParaRPr>
                    </a:p>
                  </a:txBody>
                  <a:tcPr marL="0" marR="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Weltweit, kein WIR</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bg1">
                            <a:lumMod val="50000"/>
                          </a:schemeClr>
                        </a:solidFill>
                        <a:latin typeface="+mj-lt"/>
                      </a:endParaRPr>
                    </a:p>
                  </a:txBody>
                  <a:tcPr marL="0" marR="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Weltweit, kein WIR</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6567178"/>
                  </a:ext>
                </a:extLst>
              </a:tr>
              <a:tr h="380945">
                <a:tc>
                  <a:txBody>
                    <a:bodyPr/>
                    <a:lstStyle/>
                    <a:p>
                      <a:r>
                        <a:rPr lang="de-CH" sz="1000" b="1" dirty="0">
                          <a:solidFill>
                            <a:schemeClr val="bg1">
                              <a:lumMod val="50000"/>
                            </a:schemeClr>
                          </a:solidFill>
                          <a:latin typeface="+mj-lt"/>
                        </a:rPr>
                        <a:t>Kartengebühr</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Kostenlos</a:t>
                      </a:r>
                      <a:br>
                        <a:rPr lang="de-CH" sz="1000" b="0" dirty="0">
                          <a:solidFill>
                            <a:schemeClr val="bg1">
                              <a:lumMod val="50000"/>
                            </a:schemeClr>
                          </a:solidFill>
                          <a:latin typeface="+mj-lt"/>
                        </a:rPr>
                      </a:br>
                      <a:endParaRPr lang="de-CH" sz="1000" b="0" dirty="0">
                        <a:solidFill>
                          <a:schemeClr val="bg1">
                            <a:lumMod val="50000"/>
                          </a:schemeClr>
                        </a:solidFill>
                        <a:latin typeface="+mj-lt"/>
                      </a:endParaRP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038917" rtl="0" eaLnBrk="1" latinLnBrk="0" hangingPunct="1"/>
                      <a:endParaRPr lang="de-CH" sz="1000" b="0" kern="1200" dirty="0">
                        <a:solidFill>
                          <a:schemeClr val="bg1">
                            <a:lumMod val="50000"/>
                          </a:schemeClr>
                        </a:solidFill>
                        <a:latin typeface="+mj-lt"/>
                        <a:ea typeface="+mn-ea"/>
                        <a:cs typeface="+mn-cs"/>
                      </a:endParaRP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Mit KMU-Paket, 1 Karte kostenlos, sonst 40.00 CHF p.a.</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bg1">
                            <a:lumMod val="50000"/>
                          </a:schemeClr>
                        </a:solidFill>
                        <a:latin typeface="+mj-lt"/>
                      </a:endParaRPr>
                    </a:p>
                  </a:txBody>
                  <a:tcPr marL="0" marR="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40.00 CHF p.a.</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bg1">
                            <a:lumMod val="50000"/>
                          </a:schemeClr>
                        </a:solidFill>
                        <a:latin typeface="+mj-lt"/>
                      </a:endParaRPr>
                    </a:p>
                  </a:txBody>
                  <a:tcPr marL="0" marR="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Kostenlos bis 10 Karten, zusätzliche Karten je nach </a:t>
                      </a:r>
                      <a:r>
                        <a:rPr lang="de-CH" sz="1000" b="0" dirty="0" err="1">
                          <a:solidFill>
                            <a:schemeClr val="bg1">
                              <a:lumMod val="50000"/>
                            </a:schemeClr>
                          </a:solidFill>
                          <a:latin typeface="+mj-lt"/>
                        </a:rPr>
                        <a:t>amnis</a:t>
                      </a:r>
                      <a:r>
                        <a:rPr lang="de-CH" sz="1000" b="0" dirty="0">
                          <a:solidFill>
                            <a:schemeClr val="bg1">
                              <a:lumMod val="50000"/>
                            </a:schemeClr>
                          </a:solidFill>
                          <a:latin typeface="+mj-lt"/>
                        </a:rPr>
                        <a:t>-Paket</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108816"/>
                  </a:ext>
                </a:extLst>
              </a:tr>
              <a:tr h="521251">
                <a:tc>
                  <a:txBody>
                    <a:bodyPr/>
                    <a:lstStyle/>
                    <a:p>
                      <a:r>
                        <a:rPr lang="de-CH" sz="1000" b="1" dirty="0">
                          <a:solidFill>
                            <a:schemeClr val="bg1">
                              <a:lumMod val="50000"/>
                            </a:schemeClr>
                          </a:solidFill>
                          <a:latin typeface="+mj-lt"/>
                        </a:rPr>
                        <a:t>Bancomat CH / Ausland</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Nicht möglich</a:t>
                      </a:r>
                      <a:br>
                        <a:rPr lang="de-CH" sz="1000" b="0" dirty="0">
                          <a:solidFill>
                            <a:schemeClr val="bg1">
                              <a:lumMod val="50000"/>
                            </a:schemeClr>
                          </a:solidFill>
                          <a:latin typeface="+mj-lt"/>
                        </a:rPr>
                      </a:br>
                      <a:endParaRPr lang="de-CH" sz="1000" b="0" dirty="0">
                        <a:solidFill>
                          <a:schemeClr val="bg1">
                            <a:lumMod val="50000"/>
                          </a:schemeClr>
                        </a:solidFill>
                        <a:latin typeface="+mj-lt"/>
                      </a:endParaRP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038917" rtl="0" eaLnBrk="1" latinLnBrk="0" hangingPunct="1"/>
                      <a:endParaRPr lang="de-CH" sz="1000" b="0" kern="1200" dirty="0">
                        <a:solidFill>
                          <a:schemeClr val="bg1">
                            <a:lumMod val="50000"/>
                          </a:schemeClr>
                        </a:solidFill>
                        <a:latin typeface="+mj-lt"/>
                        <a:ea typeface="+mn-ea"/>
                        <a:cs typeface="+mn-cs"/>
                      </a:endParaRP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Immer kostenlos im KMU-Paket,</a:t>
                      </a:r>
                      <a:br>
                        <a:rPr lang="de-CH" sz="1000" b="0" dirty="0">
                          <a:solidFill>
                            <a:schemeClr val="bg1">
                              <a:lumMod val="50000"/>
                            </a:schemeClr>
                          </a:solidFill>
                          <a:latin typeface="+mj-lt"/>
                        </a:rPr>
                      </a:br>
                      <a:r>
                        <a:rPr lang="de-CH" sz="1000" b="0" dirty="0">
                          <a:solidFill>
                            <a:schemeClr val="bg1">
                              <a:lumMod val="50000"/>
                            </a:schemeClr>
                          </a:solidFill>
                          <a:latin typeface="+mj-lt"/>
                        </a:rPr>
                        <a:t>sonst 24 Bezüge kostenlos p.a.,</a:t>
                      </a:r>
                      <a:br>
                        <a:rPr lang="de-CH" sz="1000" b="0" dirty="0">
                          <a:solidFill>
                            <a:schemeClr val="bg1">
                              <a:lumMod val="50000"/>
                            </a:schemeClr>
                          </a:solidFill>
                          <a:latin typeface="+mj-lt"/>
                        </a:rPr>
                      </a:br>
                      <a:r>
                        <a:rPr lang="de-CH" sz="1000" b="0" dirty="0">
                          <a:solidFill>
                            <a:schemeClr val="bg1">
                              <a:lumMod val="50000"/>
                            </a:schemeClr>
                          </a:solidFill>
                          <a:latin typeface="+mj-lt"/>
                        </a:rPr>
                        <a:t>danach CHF 2 pro Bezug</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bg1">
                            <a:lumMod val="50000"/>
                          </a:schemeClr>
                        </a:solidFill>
                        <a:latin typeface="+mj-lt"/>
                      </a:endParaRPr>
                    </a:p>
                  </a:txBody>
                  <a:tcPr marL="0" marR="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000" b="0" dirty="0">
                          <a:solidFill>
                            <a:schemeClr val="bg1">
                              <a:lumMod val="50000"/>
                            </a:schemeClr>
                          </a:solidFill>
                          <a:latin typeface="+mj-lt"/>
                        </a:rPr>
                        <a:t>24 Bezüge p.a. kostenlos,</a:t>
                      </a:r>
                      <a:br>
                        <a:rPr lang="de-DE" sz="1000" b="0" dirty="0">
                          <a:solidFill>
                            <a:schemeClr val="bg1">
                              <a:lumMod val="50000"/>
                            </a:schemeClr>
                          </a:solidFill>
                          <a:latin typeface="+mj-lt"/>
                        </a:rPr>
                      </a:br>
                      <a:r>
                        <a:rPr lang="de-DE" sz="1000" b="0" dirty="0">
                          <a:solidFill>
                            <a:schemeClr val="bg1">
                              <a:lumMod val="50000"/>
                            </a:schemeClr>
                          </a:solidFill>
                          <a:latin typeface="+mj-lt"/>
                        </a:rPr>
                        <a:t>danach CHF 2 pro Bezug</a:t>
                      </a:r>
                      <a:br>
                        <a:rPr lang="de-CH" sz="1000" b="0" dirty="0">
                          <a:solidFill>
                            <a:schemeClr val="bg1">
                              <a:lumMod val="50000"/>
                            </a:schemeClr>
                          </a:solidFill>
                          <a:latin typeface="+mj-lt"/>
                        </a:rPr>
                      </a:br>
                      <a:endParaRPr lang="de-CH" sz="1000" b="0" dirty="0">
                        <a:solidFill>
                          <a:schemeClr val="bg1">
                            <a:lumMod val="50000"/>
                          </a:schemeClr>
                        </a:solidFill>
                        <a:latin typeface="+mj-lt"/>
                      </a:endParaRP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bg1">
                            <a:lumMod val="50000"/>
                          </a:schemeClr>
                        </a:solidFill>
                        <a:latin typeface="+mj-lt"/>
                      </a:endParaRPr>
                    </a:p>
                  </a:txBody>
                  <a:tcPr marL="0" marR="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1 Bezug pro Monat kostenlos, danach 2% Kommission auf Betrag</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2717758"/>
                  </a:ext>
                </a:extLst>
              </a:tr>
              <a:tr h="380945">
                <a:tc>
                  <a:txBody>
                    <a:bodyPr/>
                    <a:lstStyle/>
                    <a:p>
                      <a:r>
                        <a:rPr lang="de-CH" sz="1000" b="1" dirty="0">
                          <a:solidFill>
                            <a:schemeClr val="bg1">
                              <a:lumMod val="50000"/>
                            </a:schemeClr>
                          </a:solidFill>
                          <a:latin typeface="+mj-lt"/>
                        </a:rPr>
                        <a:t>Käufe Ausland</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Nicht möglich</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038917" rtl="0" eaLnBrk="1" latinLnBrk="0" hangingPunct="1"/>
                      <a:endParaRPr lang="de-CH" sz="1000" b="0" kern="1200" dirty="0">
                        <a:solidFill>
                          <a:schemeClr val="bg1">
                            <a:lumMod val="50000"/>
                          </a:schemeClr>
                        </a:solidFill>
                        <a:latin typeface="+mj-lt"/>
                        <a:ea typeface="+mn-ea"/>
                        <a:cs typeface="+mn-cs"/>
                      </a:endParaRP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Immer kostenlos im KMU-Paket, sonst 1.50 CHF / Bezug</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bg1">
                            <a:lumMod val="50000"/>
                          </a:schemeClr>
                        </a:solidFill>
                        <a:latin typeface="+mj-lt"/>
                      </a:endParaRPr>
                    </a:p>
                  </a:txBody>
                  <a:tcPr marL="0" marR="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1.50 CHF / Bezug</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bg1">
                            <a:lumMod val="50000"/>
                          </a:schemeClr>
                        </a:solidFill>
                        <a:latin typeface="+mj-lt"/>
                      </a:endParaRPr>
                    </a:p>
                  </a:txBody>
                  <a:tcPr marL="0" marR="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Immer kostenlos</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4494916"/>
                  </a:ext>
                </a:extLst>
              </a:tr>
              <a:tr h="288000">
                <a:tc>
                  <a:txBody>
                    <a:bodyPr/>
                    <a:lstStyle/>
                    <a:p>
                      <a:r>
                        <a:rPr lang="de-CH" sz="1000" b="1" dirty="0">
                          <a:solidFill>
                            <a:schemeClr val="bg1">
                              <a:lumMod val="50000"/>
                            </a:schemeClr>
                          </a:solidFill>
                          <a:latin typeface="+mj-lt"/>
                        </a:rPr>
                        <a:t>Umrechnungskurs</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n. a.</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038917" rtl="0" eaLnBrk="1" latinLnBrk="0" hangingPunct="1"/>
                      <a:endParaRPr lang="de-CH" sz="1000" b="0" kern="1200" dirty="0">
                        <a:solidFill>
                          <a:schemeClr val="bg1">
                            <a:lumMod val="50000"/>
                          </a:schemeClr>
                        </a:solidFill>
                        <a:latin typeface="+mj-lt"/>
                        <a:ea typeface="+mn-ea"/>
                        <a:cs typeface="+mn-cs"/>
                      </a:endParaRP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Devisen-Briefkurs (Mittelkurs + 1,1%)</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bg1">
                            <a:lumMod val="50000"/>
                          </a:schemeClr>
                        </a:solidFill>
                        <a:latin typeface="+mj-lt"/>
                      </a:endParaRPr>
                    </a:p>
                  </a:txBody>
                  <a:tcPr marL="0" marR="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Devisen-Briefkurs (Mittelkurs + 1,1%)</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bg1">
                            <a:lumMod val="50000"/>
                          </a:schemeClr>
                        </a:solidFill>
                        <a:latin typeface="+mj-lt"/>
                      </a:endParaRPr>
                    </a:p>
                  </a:txBody>
                  <a:tcPr marL="0" marR="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err="1">
                          <a:solidFill>
                            <a:schemeClr val="bg1">
                              <a:lumMod val="50000"/>
                            </a:schemeClr>
                          </a:solidFill>
                          <a:latin typeface="+mj-lt"/>
                        </a:rPr>
                        <a:t>amnis</a:t>
                      </a:r>
                      <a:r>
                        <a:rPr lang="de-CH" sz="1000" b="0" dirty="0">
                          <a:solidFill>
                            <a:schemeClr val="bg1">
                              <a:lumMod val="50000"/>
                            </a:schemeClr>
                          </a:solidFill>
                          <a:latin typeface="+mj-lt"/>
                        </a:rPr>
                        <a:t>-Interbankenkurs</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9067683"/>
                  </a:ext>
                </a:extLst>
              </a:tr>
              <a:tr h="288000">
                <a:tc>
                  <a:txBody>
                    <a:bodyPr/>
                    <a:lstStyle/>
                    <a:p>
                      <a:r>
                        <a:rPr lang="de-CH" sz="1000" b="1" dirty="0">
                          <a:solidFill>
                            <a:schemeClr val="bg1">
                              <a:lumMod val="50000"/>
                            </a:schemeClr>
                          </a:solidFill>
                          <a:latin typeface="+mj-lt"/>
                        </a:rPr>
                        <a:t>Kartenhauptkonto</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WIR-Konto</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038917" rtl="0" eaLnBrk="1" latinLnBrk="0" hangingPunct="1"/>
                      <a:endParaRPr lang="de-CH" sz="1000" b="0" kern="1200" dirty="0">
                        <a:solidFill>
                          <a:schemeClr val="bg1">
                            <a:lumMod val="50000"/>
                          </a:schemeClr>
                        </a:solidFill>
                        <a:latin typeface="+mj-lt"/>
                        <a:ea typeface="+mn-ea"/>
                        <a:cs typeface="+mn-cs"/>
                      </a:endParaRP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CHF-Konto</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bg1">
                            <a:lumMod val="50000"/>
                          </a:schemeClr>
                        </a:solidFill>
                        <a:latin typeface="+mj-lt"/>
                      </a:endParaRPr>
                    </a:p>
                  </a:txBody>
                  <a:tcPr marL="0" marR="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CHF-Kontokorrentkonto</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bg1">
                            <a:lumMod val="50000"/>
                          </a:schemeClr>
                        </a:solidFill>
                        <a:latin typeface="+mj-lt"/>
                      </a:endParaRPr>
                    </a:p>
                  </a:txBody>
                  <a:tcPr marL="0" marR="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Über 20 Multiwährungskonten möglich</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2620047"/>
                  </a:ext>
                </a:extLst>
              </a:tr>
              <a:tr h="288000">
                <a:tc>
                  <a:txBody>
                    <a:bodyPr/>
                    <a:lstStyle/>
                    <a:p>
                      <a:r>
                        <a:rPr lang="de-CH" sz="1000" b="1" dirty="0">
                          <a:solidFill>
                            <a:schemeClr val="bg1">
                              <a:lumMod val="50000"/>
                            </a:schemeClr>
                          </a:solidFill>
                          <a:latin typeface="+mj-lt"/>
                        </a:rPr>
                        <a:t>Mobile Payment</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Nicht möglich</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038917" rtl="0" eaLnBrk="1" latinLnBrk="0" hangingPunct="1"/>
                      <a:endParaRPr lang="de-CH" sz="1000" b="0" kern="1200" dirty="0">
                        <a:solidFill>
                          <a:schemeClr val="bg1">
                            <a:lumMod val="50000"/>
                          </a:schemeClr>
                        </a:solidFill>
                        <a:latin typeface="+mj-lt"/>
                        <a:ea typeface="+mn-ea"/>
                        <a:cs typeface="+mn-cs"/>
                      </a:endParaRP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Alle gängigen Wallets möglich</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bg1">
                            <a:lumMod val="50000"/>
                          </a:schemeClr>
                        </a:solidFill>
                        <a:latin typeface="+mj-lt"/>
                      </a:endParaRPr>
                    </a:p>
                  </a:txBody>
                  <a:tcPr marL="0" marR="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Alle gängigen Wallets möglich</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bg1">
                            <a:lumMod val="50000"/>
                          </a:schemeClr>
                        </a:solidFill>
                        <a:latin typeface="+mj-lt"/>
                      </a:endParaRPr>
                    </a:p>
                  </a:txBody>
                  <a:tcPr marL="0" marR="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err="1">
                          <a:solidFill>
                            <a:schemeClr val="bg1">
                              <a:lumMod val="50000"/>
                            </a:schemeClr>
                          </a:solidFill>
                          <a:latin typeface="+mj-lt"/>
                        </a:rPr>
                        <a:t>amnis</a:t>
                      </a:r>
                      <a:r>
                        <a:rPr lang="de-CH" sz="1000" b="0" dirty="0">
                          <a:solidFill>
                            <a:schemeClr val="bg1">
                              <a:lumMod val="50000"/>
                            </a:schemeClr>
                          </a:solidFill>
                          <a:latin typeface="+mj-lt"/>
                        </a:rPr>
                        <a:t> Mobile App</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068213"/>
                  </a:ext>
                </a:extLst>
              </a:tr>
              <a:tr h="288000">
                <a:tc>
                  <a:txBody>
                    <a:bodyPr/>
                    <a:lstStyle/>
                    <a:p>
                      <a:r>
                        <a:rPr lang="de-CH" sz="1000" b="1" dirty="0">
                          <a:solidFill>
                            <a:schemeClr val="bg1">
                              <a:lumMod val="50000"/>
                            </a:schemeClr>
                          </a:solidFill>
                          <a:latin typeface="+mj-lt"/>
                        </a:rPr>
                        <a:t>Zielgruppen</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WIR-Teilnehmer</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038917" rtl="0" eaLnBrk="1" latinLnBrk="0" hangingPunct="1"/>
                      <a:endParaRPr lang="de-CH" sz="1000" b="0" kern="1200" dirty="0">
                        <a:solidFill>
                          <a:schemeClr val="bg1">
                            <a:lumMod val="50000"/>
                          </a:schemeClr>
                        </a:solidFill>
                        <a:latin typeface="+mj-lt"/>
                        <a:ea typeface="+mn-ea"/>
                        <a:cs typeface="+mn-cs"/>
                      </a:endParaRP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WIR-Teilnehmer mit KMU-Paket</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bg1">
                            <a:lumMod val="50000"/>
                          </a:schemeClr>
                        </a:solidFill>
                        <a:latin typeface="+mj-lt"/>
                      </a:endParaRPr>
                    </a:p>
                  </a:txBody>
                  <a:tcPr marL="0" marR="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Firmenkunden ohne WIR-Bezug</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bg1">
                            <a:lumMod val="50000"/>
                          </a:schemeClr>
                        </a:solidFill>
                        <a:latin typeface="+mj-lt"/>
                      </a:endParaRPr>
                    </a:p>
                  </a:txBody>
                  <a:tcPr marL="0" marR="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Firmenkunden mit FX-Bedarf</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8310291"/>
                  </a:ext>
                </a:extLst>
              </a:tr>
            </a:tbl>
          </a:graphicData>
        </a:graphic>
      </p:graphicFrame>
      <p:sp>
        <p:nvSpPr>
          <p:cNvPr id="4" name="Inhaltsplatzhalter 1">
            <a:extLst>
              <a:ext uri="{FF2B5EF4-FFF2-40B4-BE49-F238E27FC236}">
                <a16:creationId xmlns:a16="http://schemas.microsoft.com/office/drawing/2014/main" id="{AC712C98-C91C-4855-9A21-AF3071769403}"/>
              </a:ext>
            </a:extLst>
          </p:cNvPr>
          <p:cNvSpPr txBox="1">
            <a:spLocks/>
          </p:cNvSpPr>
          <p:nvPr/>
        </p:nvSpPr>
        <p:spPr bwMode="auto">
          <a:xfrm>
            <a:off x="6740022" y="1701312"/>
            <a:ext cx="2412000" cy="1817162"/>
          </a:xfrm>
          <a:prstGeom prst="rect">
            <a:avLst/>
          </a:prstGeom>
          <a:noFill/>
          <a:ln w="6350">
            <a:noFill/>
          </a:ln>
          <a:extLst>
            <a:ext uri="{909E8E84-426E-40DD-AFC4-6F175D3DCCD1}">
              <a14:hiddenFill xmlns:a14="http://schemas.microsoft.com/office/drawing/2010/main">
                <a:solidFill>
                  <a:srgbClr val="FFFFFF"/>
                </a:solidFill>
              </a14:hiddenFill>
            </a:ext>
          </a:extLst>
        </p:spPr>
        <p:txBody>
          <a:bodyPr vert="horz" wrap="square" lIns="72000" tIns="0" rIns="0" bIns="0" numCol="1" anchor="t" anchorCtr="0" compatLnSpc="1">
            <a:prstTxWarp prst="textNoShape">
              <a:avLst/>
            </a:prstTxWarp>
          </a:bodyPr>
          <a:lst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tx2"/>
                </a:solidFill>
                <a:latin typeface="+mj-lt"/>
                <a:ea typeface="MS PGothic" panose="020B0600070205080204" pitchFamily="34" charset="-128"/>
                <a:cs typeface="Segoe UI" panose="020B0502040204020203" pitchFamily="34" charset="0"/>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tx2"/>
                </a:solidFill>
                <a:latin typeface="+mj-lt"/>
                <a:ea typeface="MS PGothic" panose="020B0600070205080204" pitchFamily="34" charset="-128"/>
                <a:cs typeface="Segoe UI" panose="020B0502040204020203" pitchFamily="34" charset="0"/>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kumimoji="0" lang="de-CH" sz="14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DMC </a:t>
            </a:r>
            <a:r>
              <a:rPr kumimoji="0" lang="de-CH" sz="1400" b="0" i="0" u="none" strike="noStrike" kern="1200" cap="none" spc="0" normalizeH="0" baseline="0" noProof="0" dirty="0" err="1">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only</a:t>
            </a:r>
            <a:endParaRPr kumimoji="0" lang="de-CH" sz="14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endParaRPr>
          </a:p>
        </p:txBody>
      </p:sp>
      <p:sp>
        <p:nvSpPr>
          <p:cNvPr id="2" name="Inhaltsplatzhalter 1">
            <a:extLst>
              <a:ext uri="{FF2B5EF4-FFF2-40B4-BE49-F238E27FC236}">
                <a16:creationId xmlns:a16="http://schemas.microsoft.com/office/drawing/2014/main" id="{A954538D-DBB7-187D-C8D7-E33A3BF0EE7F}"/>
              </a:ext>
            </a:extLst>
          </p:cNvPr>
          <p:cNvSpPr>
            <a:spLocks noGrp="1"/>
          </p:cNvSpPr>
          <p:nvPr>
            <p:ph sz="quarter" idx="14"/>
          </p:nvPr>
        </p:nvSpPr>
        <p:spPr>
          <a:xfrm>
            <a:off x="1775520" y="1700808"/>
            <a:ext cx="2412000" cy="1817162"/>
          </a:xfrm>
          <a:noFill/>
          <a:ln w="6350">
            <a:noFill/>
          </a:ln>
          <a:extLst>
            <a:ext uri="{909E8E84-426E-40DD-AFC4-6F175D3DCCD1}">
              <a14:hiddenFill xmlns:a14="http://schemas.microsoft.com/office/drawing/2010/main">
                <a:solidFill>
                  <a:srgbClr val="FFFFFF"/>
                </a:solidFill>
              </a14:hiddenFill>
            </a:ext>
          </a:extLst>
        </p:spPr>
        <p:txBody>
          <a:bodyPr vert="horz" wrap="square" lIns="72000" tIns="0" rIns="0" bIns="0" numCol="1" anchor="t" anchorCtr="0" compatLnSpc="1">
            <a:prstTxWarp prst="textNoShape">
              <a:avLst/>
            </a:prstTxWarp>
          </a:bodyPr>
          <a:lstStyle/>
          <a:p>
            <a:r>
              <a:rPr lang="de-CH" sz="1400" dirty="0" err="1"/>
              <a:t>WIRcard</a:t>
            </a:r>
            <a:endParaRPr lang="de-CH" sz="1400" dirty="0"/>
          </a:p>
        </p:txBody>
      </p:sp>
      <p:sp>
        <p:nvSpPr>
          <p:cNvPr id="5" name="Titel 4">
            <a:extLst>
              <a:ext uri="{FF2B5EF4-FFF2-40B4-BE49-F238E27FC236}">
                <a16:creationId xmlns:a16="http://schemas.microsoft.com/office/drawing/2014/main" id="{8D33C954-80E5-3CD3-70DF-D11F2DBE95CD}"/>
              </a:ext>
            </a:extLst>
          </p:cNvPr>
          <p:cNvSpPr>
            <a:spLocks noGrp="1"/>
          </p:cNvSpPr>
          <p:nvPr>
            <p:ph type="title"/>
          </p:nvPr>
        </p:nvSpPr>
        <p:spPr/>
        <p:txBody>
          <a:bodyPr/>
          <a:lstStyle/>
          <a:p>
            <a:r>
              <a:rPr lang="de-CH" dirty="0"/>
              <a:t>Vergleich unserer Karten für Geschäftskunden</a:t>
            </a:r>
          </a:p>
        </p:txBody>
      </p:sp>
      <p:sp>
        <p:nvSpPr>
          <p:cNvPr id="9" name="Inhaltsplatzhalter 1">
            <a:extLst>
              <a:ext uri="{FF2B5EF4-FFF2-40B4-BE49-F238E27FC236}">
                <a16:creationId xmlns:a16="http://schemas.microsoft.com/office/drawing/2014/main" id="{9E5AC796-0C9B-0102-F69D-B29C9BB6352D}"/>
              </a:ext>
            </a:extLst>
          </p:cNvPr>
          <p:cNvSpPr txBox="1">
            <a:spLocks/>
          </p:cNvSpPr>
          <p:nvPr/>
        </p:nvSpPr>
        <p:spPr bwMode="auto">
          <a:xfrm>
            <a:off x="4262988" y="1701288"/>
            <a:ext cx="2412000" cy="1817162"/>
          </a:xfrm>
          <a:prstGeom prst="rect">
            <a:avLst/>
          </a:prstGeom>
          <a:noFill/>
          <a:ln w="6350">
            <a:noFill/>
          </a:ln>
          <a:extLst>
            <a:ext uri="{909E8E84-426E-40DD-AFC4-6F175D3DCCD1}">
              <a14:hiddenFill xmlns:a14="http://schemas.microsoft.com/office/drawing/2010/main">
                <a:solidFill>
                  <a:srgbClr val="FFFFFF"/>
                </a:solidFill>
              </a14:hiddenFill>
            </a:ext>
          </a:extLst>
        </p:spPr>
        <p:txBody>
          <a:bodyPr vert="horz" wrap="square" lIns="72000" tIns="0" rIns="0" bIns="0" numCol="1" anchor="t" anchorCtr="0" compatLnSpc="1">
            <a:prstTxWarp prst="textNoShape">
              <a:avLst/>
            </a:prstTxWarp>
          </a:bodyPr>
          <a:lst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tx2"/>
                </a:solidFill>
                <a:latin typeface="+mj-lt"/>
                <a:ea typeface="MS PGothic" panose="020B0600070205080204" pitchFamily="34" charset="-128"/>
                <a:cs typeface="Segoe UI" panose="020B0502040204020203" pitchFamily="34" charset="0"/>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tx2"/>
                </a:solidFill>
                <a:latin typeface="+mj-lt"/>
                <a:ea typeface="MS PGothic" panose="020B0600070205080204" pitchFamily="34" charset="-128"/>
                <a:cs typeface="Segoe UI" panose="020B0502040204020203" pitchFamily="34" charset="0"/>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kumimoji="0" lang="de-CH" sz="14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DMC </a:t>
            </a:r>
            <a:r>
              <a:rPr kumimoji="0" lang="de-CH" sz="1400" b="0" i="0" u="none" strike="noStrike" kern="1200" cap="none" spc="0" normalizeH="0" baseline="0" noProof="0" dirty="0" err="1">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WIRcard</a:t>
            </a:r>
            <a:r>
              <a:rPr kumimoji="0" lang="de-CH" sz="14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 plus</a:t>
            </a:r>
          </a:p>
        </p:txBody>
      </p:sp>
      <p:sp>
        <p:nvSpPr>
          <p:cNvPr id="12" name="Inhaltsplatzhalter 1">
            <a:extLst>
              <a:ext uri="{FF2B5EF4-FFF2-40B4-BE49-F238E27FC236}">
                <a16:creationId xmlns:a16="http://schemas.microsoft.com/office/drawing/2014/main" id="{06C0FD52-9F9F-0192-37EB-A93895750B14}"/>
              </a:ext>
            </a:extLst>
          </p:cNvPr>
          <p:cNvSpPr txBox="1">
            <a:spLocks/>
          </p:cNvSpPr>
          <p:nvPr/>
        </p:nvSpPr>
        <p:spPr bwMode="auto">
          <a:xfrm>
            <a:off x="9225362" y="1701288"/>
            <a:ext cx="2412000" cy="1727712"/>
          </a:xfrm>
          <a:prstGeom prst="rect">
            <a:avLst/>
          </a:prstGeom>
          <a:noFill/>
          <a:ln w="6350">
            <a:noFill/>
          </a:ln>
          <a:extLst>
            <a:ext uri="{909E8E84-426E-40DD-AFC4-6F175D3DCCD1}">
              <a14:hiddenFill xmlns:a14="http://schemas.microsoft.com/office/drawing/2010/main">
                <a:solidFill>
                  <a:srgbClr val="FFFFFF"/>
                </a:solidFill>
              </a14:hiddenFill>
            </a:ext>
          </a:extLst>
        </p:spPr>
        <p:txBody>
          <a:bodyPr vert="horz" wrap="square" lIns="72000" tIns="0" rIns="0" bIns="0" numCol="1" anchor="t" anchorCtr="0" compatLnSpc="1">
            <a:prstTxWarp prst="textNoShape">
              <a:avLst/>
            </a:prstTxWarp>
          </a:bodyPr>
          <a:lst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tx2"/>
                </a:solidFill>
                <a:latin typeface="+mj-lt"/>
                <a:ea typeface="MS PGothic" panose="020B0600070205080204" pitchFamily="34" charset="-128"/>
                <a:cs typeface="Segoe UI" panose="020B0502040204020203" pitchFamily="34" charset="0"/>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tx2"/>
                </a:solidFill>
                <a:latin typeface="+mj-lt"/>
                <a:ea typeface="MS PGothic" panose="020B0600070205080204" pitchFamily="34" charset="-128"/>
                <a:cs typeface="Segoe UI" panose="020B0502040204020203" pitchFamily="34" charset="0"/>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kumimoji="0" lang="de-CH" sz="1400" b="0" i="0" u="none" strike="noStrike" kern="1200" cap="none" spc="0" normalizeH="0" baseline="0" noProof="0" dirty="0" err="1">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amnis</a:t>
            </a:r>
            <a:r>
              <a:rPr kumimoji="0" lang="de-CH" sz="14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 </a:t>
            </a:r>
            <a:r>
              <a:rPr kumimoji="0" lang="de-CH" sz="1400" b="0" i="0" u="none" strike="noStrike" kern="1200" cap="none" spc="0" normalizeH="0" baseline="0" noProof="0" dirty="0" err="1">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business</a:t>
            </a:r>
            <a:r>
              <a:rPr kumimoji="0" lang="de-CH" sz="14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 </a:t>
            </a:r>
            <a:r>
              <a:rPr kumimoji="0" lang="de-CH" sz="1400" b="0" i="0" u="none" strike="noStrike" kern="1200" cap="none" spc="0" normalizeH="0" baseline="0" noProof="0" dirty="0" err="1">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debit</a:t>
            </a:r>
            <a:endParaRPr kumimoji="0" lang="de-CH" sz="14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endParaRPr>
          </a:p>
        </p:txBody>
      </p:sp>
      <p:pic>
        <p:nvPicPr>
          <p:cNvPr id="17" name="Grafik 16">
            <a:extLst>
              <a:ext uri="{FF2B5EF4-FFF2-40B4-BE49-F238E27FC236}">
                <a16:creationId xmlns:a16="http://schemas.microsoft.com/office/drawing/2014/main" id="{0C7FAD40-9ECC-758A-DB1F-69B6FAB7D0AF}"/>
              </a:ext>
            </a:extLst>
          </p:cNvPr>
          <p:cNvPicPr>
            <a:picLocks noChangeAspect="1"/>
          </p:cNvPicPr>
          <p:nvPr/>
        </p:nvPicPr>
        <p:blipFill>
          <a:blip r:embed="rId2"/>
          <a:stretch>
            <a:fillRect/>
          </a:stretch>
        </p:blipFill>
        <p:spPr>
          <a:xfrm>
            <a:off x="1831122" y="1971511"/>
            <a:ext cx="2276606" cy="1440000"/>
          </a:xfrm>
          <a:prstGeom prst="rect">
            <a:avLst/>
          </a:prstGeom>
        </p:spPr>
      </p:pic>
      <p:pic>
        <p:nvPicPr>
          <p:cNvPr id="3" name="Grafik 2">
            <a:extLst>
              <a:ext uri="{FF2B5EF4-FFF2-40B4-BE49-F238E27FC236}">
                <a16:creationId xmlns:a16="http://schemas.microsoft.com/office/drawing/2014/main" id="{DDDC638E-BDBB-3729-0D22-0D0F7A58C4BE}"/>
              </a:ext>
            </a:extLst>
          </p:cNvPr>
          <p:cNvPicPr>
            <a:picLocks noChangeAspect="1"/>
          </p:cNvPicPr>
          <p:nvPr/>
        </p:nvPicPr>
        <p:blipFill>
          <a:blip r:embed="rId3"/>
          <a:stretch>
            <a:fillRect/>
          </a:stretch>
        </p:blipFill>
        <p:spPr>
          <a:xfrm>
            <a:off x="6805374" y="1993210"/>
            <a:ext cx="2285714" cy="1440000"/>
          </a:xfrm>
          <a:prstGeom prst="rect">
            <a:avLst/>
          </a:prstGeom>
        </p:spPr>
      </p:pic>
      <p:pic>
        <p:nvPicPr>
          <p:cNvPr id="14" name="Grafik 13">
            <a:extLst>
              <a:ext uri="{FF2B5EF4-FFF2-40B4-BE49-F238E27FC236}">
                <a16:creationId xmlns:a16="http://schemas.microsoft.com/office/drawing/2014/main" id="{F8517D21-4634-8794-D4B8-F00E2AEB4EF3}"/>
              </a:ext>
            </a:extLst>
          </p:cNvPr>
          <p:cNvPicPr>
            <a:picLocks noChangeAspect="1"/>
          </p:cNvPicPr>
          <p:nvPr/>
        </p:nvPicPr>
        <p:blipFill>
          <a:blip r:embed="rId4"/>
          <a:stretch>
            <a:fillRect/>
          </a:stretch>
        </p:blipFill>
        <p:spPr>
          <a:xfrm>
            <a:off x="4318685" y="1993209"/>
            <a:ext cx="2287741" cy="1440000"/>
          </a:xfrm>
          <a:prstGeom prst="rect">
            <a:avLst/>
          </a:prstGeom>
        </p:spPr>
      </p:pic>
      <p:pic>
        <p:nvPicPr>
          <p:cNvPr id="10" name="Grafik 9">
            <a:extLst>
              <a:ext uri="{FF2B5EF4-FFF2-40B4-BE49-F238E27FC236}">
                <a16:creationId xmlns:a16="http://schemas.microsoft.com/office/drawing/2014/main" id="{9DBAFBB4-6EE7-89B5-A041-5E11B5EF1BBB}"/>
              </a:ext>
            </a:extLst>
          </p:cNvPr>
          <p:cNvPicPr>
            <a:picLocks noChangeAspect="1"/>
          </p:cNvPicPr>
          <p:nvPr/>
        </p:nvPicPr>
        <p:blipFill>
          <a:blip r:embed="rId5"/>
          <a:stretch>
            <a:fillRect/>
          </a:stretch>
        </p:blipFill>
        <p:spPr>
          <a:xfrm>
            <a:off x="9240973" y="1970474"/>
            <a:ext cx="2355409" cy="1548000"/>
          </a:xfrm>
          <a:prstGeom prst="rect">
            <a:avLst/>
          </a:prstGeom>
        </p:spPr>
      </p:pic>
    </p:spTree>
    <p:extLst>
      <p:ext uri="{BB962C8B-B14F-4D97-AF65-F5344CB8AC3E}">
        <p14:creationId xmlns:p14="http://schemas.microsoft.com/office/powerpoint/2010/main" val="17607944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elle 17">
            <a:extLst>
              <a:ext uri="{FF2B5EF4-FFF2-40B4-BE49-F238E27FC236}">
                <a16:creationId xmlns:a16="http://schemas.microsoft.com/office/drawing/2014/main" id="{E7C3028C-784F-933D-B269-700EA00D6E63}"/>
              </a:ext>
            </a:extLst>
          </p:cNvPr>
          <p:cNvGraphicFramePr>
            <a:graphicFrameLocks noGrp="1"/>
          </p:cNvGraphicFramePr>
          <p:nvPr/>
        </p:nvGraphicFramePr>
        <p:xfrm>
          <a:off x="479424" y="1700213"/>
          <a:ext cx="11160096" cy="4327200"/>
        </p:xfrm>
        <a:graphic>
          <a:graphicData uri="http://schemas.openxmlformats.org/drawingml/2006/table">
            <a:tbl>
              <a:tblPr firstRow="1" bandRow="1">
                <a:tableStyleId>{5C22544A-7EE6-4342-B048-85BDC9FD1C3A}</a:tableStyleId>
              </a:tblPr>
              <a:tblGrid>
                <a:gridCol w="1296096">
                  <a:extLst>
                    <a:ext uri="{9D8B030D-6E8A-4147-A177-3AD203B41FA5}">
                      <a16:colId xmlns:a16="http://schemas.microsoft.com/office/drawing/2014/main" val="62376306"/>
                    </a:ext>
                  </a:extLst>
                </a:gridCol>
                <a:gridCol w="2412000">
                  <a:extLst>
                    <a:ext uri="{9D8B030D-6E8A-4147-A177-3AD203B41FA5}">
                      <a16:colId xmlns:a16="http://schemas.microsoft.com/office/drawing/2014/main" val="1440361602"/>
                    </a:ext>
                  </a:extLst>
                </a:gridCol>
                <a:gridCol w="72000">
                  <a:extLst>
                    <a:ext uri="{9D8B030D-6E8A-4147-A177-3AD203B41FA5}">
                      <a16:colId xmlns:a16="http://schemas.microsoft.com/office/drawing/2014/main" val="3505980674"/>
                    </a:ext>
                  </a:extLst>
                </a:gridCol>
                <a:gridCol w="2412000">
                  <a:extLst>
                    <a:ext uri="{9D8B030D-6E8A-4147-A177-3AD203B41FA5}">
                      <a16:colId xmlns:a16="http://schemas.microsoft.com/office/drawing/2014/main" val="4152859187"/>
                    </a:ext>
                  </a:extLst>
                </a:gridCol>
                <a:gridCol w="72000">
                  <a:extLst>
                    <a:ext uri="{9D8B030D-6E8A-4147-A177-3AD203B41FA5}">
                      <a16:colId xmlns:a16="http://schemas.microsoft.com/office/drawing/2014/main" val="599825955"/>
                    </a:ext>
                  </a:extLst>
                </a:gridCol>
                <a:gridCol w="2412000">
                  <a:extLst>
                    <a:ext uri="{9D8B030D-6E8A-4147-A177-3AD203B41FA5}">
                      <a16:colId xmlns:a16="http://schemas.microsoft.com/office/drawing/2014/main" val="4064317572"/>
                    </a:ext>
                  </a:extLst>
                </a:gridCol>
                <a:gridCol w="72000">
                  <a:extLst>
                    <a:ext uri="{9D8B030D-6E8A-4147-A177-3AD203B41FA5}">
                      <a16:colId xmlns:a16="http://schemas.microsoft.com/office/drawing/2014/main" val="3084139403"/>
                    </a:ext>
                  </a:extLst>
                </a:gridCol>
                <a:gridCol w="2412000">
                  <a:extLst>
                    <a:ext uri="{9D8B030D-6E8A-4147-A177-3AD203B41FA5}">
                      <a16:colId xmlns:a16="http://schemas.microsoft.com/office/drawing/2014/main" val="1079690704"/>
                    </a:ext>
                  </a:extLst>
                </a:gridCol>
              </a:tblGrid>
              <a:tr h="1836000">
                <a:tc>
                  <a:txBody>
                    <a:bodyPr/>
                    <a:lstStyle/>
                    <a:p>
                      <a:endParaRPr lang="de-CH" sz="1000" b="1" dirty="0">
                        <a:solidFill>
                          <a:schemeClr val="tx1"/>
                        </a:solidFill>
                        <a:latin typeface="+mj-lt"/>
                      </a:endParaRPr>
                    </a:p>
                  </a:txBody>
                  <a:tcPr marL="72000" marT="36000" marB="36000">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tx1"/>
                        </a:solidFill>
                        <a:latin typeface="+mj-lt"/>
                      </a:endParaRP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tx1"/>
                        </a:solidFill>
                        <a:latin typeface="+mj-lt"/>
                      </a:endParaRPr>
                    </a:p>
                  </a:txBody>
                  <a:tcPr marL="36000" marR="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tx1"/>
                        </a:solidFill>
                        <a:latin typeface="+mj-lt"/>
                      </a:endParaRP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tx1"/>
                        </a:solidFill>
                        <a:latin typeface="+mj-lt"/>
                      </a:endParaRPr>
                    </a:p>
                  </a:txBody>
                  <a:tcPr marL="0" marR="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tx1"/>
                        </a:solidFill>
                        <a:latin typeface="+mj-lt"/>
                      </a:endParaRP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tx1"/>
                        </a:solidFill>
                        <a:latin typeface="+mj-lt"/>
                      </a:endParaRPr>
                    </a:p>
                  </a:txBody>
                  <a:tcPr marL="0" marR="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tx1"/>
                        </a:solidFill>
                        <a:latin typeface="+mj-lt"/>
                      </a:endParaRP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1171499"/>
                  </a:ext>
                </a:extLst>
              </a:tr>
              <a:tr h="288000">
                <a:tc>
                  <a:txBody>
                    <a:bodyPr/>
                    <a:lstStyle/>
                    <a:p>
                      <a:r>
                        <a:rPr lang="de-CH" sz="1000" b="1" dirty="0">
                          <a:solidFill>
                            <a:schemeClr val="bg1">
                              <a:lumMod val="50000"/>
                            </a:schemeClr>
                          </a:solidFill>
                          <a:latin typeface="+mj-lt"/>
                        </a:rPr>
                        <a:t>Einsatzgebiet</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Nur im WIR-Netzwerk</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bg1">
                            <a:lumMod val="50000"/>
                          </a:schemeClr>
                        </a:solidFill>
                        <a:latin typeface="+mj-lt"/>
                      </a:endParaRPr>
                    </a:p>
                  </a:txBody>
                  <a:tcPr marL="36000" marR="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Weltweit und im WIR-Netzwerk</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bg1">
                            <a:lumMod val="50000"/>
                          </a:schemeClr>
                        </a:solidFill>
                        <a:latin typeface="+mj-lt"/>
                      </a:endParaRPr>
                    </a:p>
                  </a:txBody>
                  <a:tcPr marL="0" marR="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Weltweit, kein WIR</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bg1">
                            <a:lumMod val="50000"/>
                          </a:schemeClr>
                        </a:solidFill>
                        <a:latin typeface="+mj-lt"/>
                      </a:endParaRPr>
                    </a:p>
                  </a:txBody>
                  <a:tcPr marL="0" marR="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Weltweit, kein WIR</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6567178"/>
                  </a:ext>
                </a:extLst>
              </a:tr>
              <a:tr h="381600">
                <a:tc>
                  <a:txBody>
                    <a:bodyPr/>
                    <a:lstStyle/>
                    <a:p>
                      <a:r>
                        <a:rPr lang="de-CH" sz="1000" b="1" dirty="0">
                          <a:solidFill>
                            <a:schemeClr val="bg1">
                              <a:lumMod val="50000"/>
                            </a:schemeClr>
                          </a:solidFill>
                          <a:latin typeface="+mj-lt"/>
                        </a:rPr>
                        <a:t>Kartengebühr</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Kostenlos</a:t>
                      </a:r>
                      <a:br>
                        <a:rPr lang="de-CH" sz="1000" b="0" dirty="0">
                          <a:solidFill>
                            <a:schemeClr val="bg1">
                              <a:lumMod val="50000"/>
                            </a:schemeClr>
                          </a:solidFill>
                          <a:latin typeface="+mj-lt"/>
                        </a:rPr>
                      </a:br>
                      <a:endParaRPr lang="de-CH" sz="1000" b="0" dirty="0">
                        <a:solidFill>
                          <a:schemeClr val="bg1">
                            <a:lumMod val="50000"/>
                          </a:schemeClr>
                        </a:solidFill>
                        <a:latin typeface="+mj-lt"/>
                      </a:endParaRP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bg1">
                            <a:lumMod val="50000"/>
                          </a:schemeClr>
                        </a:solidFill>
                        <a:latin typeface="+mj-lt"/>
                      </a:endParaRPr>
                    </a:p>
                  </a:txBody>
                  <a:tcPr marL="36000" marR="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40.00 CHF p.a.</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bg1">
                            <a:lumMod val="50000"/>
                          </a:schemeClr>
                        </a:solidFill>
                        <a:latin typeface="+mj-lt"/>
                      </a:endParaRPr>
                    </a:p>
                  </a:txBody>
                  <a:tcPr marL="0" marR="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40.00 CHF p.a.</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bg1">
                            <a:lumMod val="50000"/>
                          </a:schemeClr>
                        </a:solidFill>
                        <a:latin typeface="+mj-lt"/>
                      </a:endParaRPr>
                    </a:p>
                  </a:txBody>
                  <a:tcPr marL="0" marR="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Nur im Bankpaket top erhältlich / kostenlos</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108816"/>
                  </a:ext>
                </a:extLst>
              </a:tr>
              <a:tr h="381600">
                <a:tc>
                  <a:txBody>
                    <a:bodyPr/>
                    <a:lstStyle/>
                    <a:p>
                      <a:r>
                        <a:rPr lang="de-CH" sz="1000" b="1" dirty="0">
                          <a:solidFill>
                            <a:schemeClr val="bg1">
                              <a:lumMod val="50000"/>
                            </a:schemeClr>
                          </a:solidFill>
                          <a:latin typeface="+mj-lt"/>
                        </a:rPr>
                        <a:t>Bancomat CH / Ausland</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Nicht möglich</a:t>
                      </a:r>
                      <a:br>
                        <a:rPr lang="de-CH" sz="1000" b="0" dirty="0">
                          <a:solidFill>
                            <a:schemeClr val="bg1">
                              <a:lumMod val="50000"/>
                            </a:schemeClr>
                          </a:solidFill>
                          <a:latin typeface="+mj-lt"/>
                        </a:rPr>
                      </a:br>
                      <a:endParaRPr lang="de-CH" sz="1000" b="0" dirty="0">
                        <a:solidFill>
                          <a:schemeClr val="bg1">
                            <a:lumMod val="50000"/>
                          </a:schemeClr>
                        </a:solidFill>
                        <a:latin typeface="+mj-lt"/>
                      </a:endParaRP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bg1">
                            <a:lumMod val="50000"/>
                          </a:schemeClr>
                        </a:solidFill>
                        <a:latin typeface="+mj-lt"/>
                      </a:endParaRPr>
                    </a:p>
                  </a:txBody>
                  <a:tcPr marL="36000" marR="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000" b="0" dirty="0">
                          <a:solidFill>
                            <a:schemeClr val="bg1">
                              <a:lumMod val="50000"/>
                            </a:schemeClr>
                          </a:solidFill>
                          <a:latin typeface="+mj-lt"/>
                        </a:rPr>
                        <a:t>Weltweit 24 Bezüge pro Jahr kostenlos, danach 2.00 CHF pro Bezug</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bg1">
                            <a:lumMod val="50000"/>
                          </a:schemeClr>
                        </a:solidFill>
                        <a:latin typeface="+mj-lt"/>
                      </a:endParaRPr>
                    </a:p>
                  </a:txBody>
                  <a:tcPr marL="0" marR="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000" b="0" dirty="0">
                          <a:solidFill>
                            <a:schemeClr val="bg1">
                              <a:lumMod val="50000"/>
                            </a:schemeClr>
                          </a:solidFill>
                          <a:latin typeface="+mj-lt"/>
                        </a:rPr>
                        <a:t>Weltweit 24 Bezüge pro Jahr kostenlos, danach 2.00 CHF pro Bezug</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bg1">
                            <a:lumMod val="50000"/>
                          </a:schemeClr>
                        </a:solidFill>
                        <a:latin typeface="+mj-lt"/>
                      </a:endParaRPr>
                    </a:p>
                  </a:txBody>
                  <a:tcPr marL="0" marR="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Weltweit 24 Bezüge pro Jahr kostenlos, danach 2.00 CHF pro Bezug</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2717758"/>
                  </a:ext>
                </a:extLst>
              </a:tr>
              <a:tr h="288000">
                <a:tc>
                  <a:txBody>
                    <a:bodyPr/>
                    <a:lstStyle/>
                    <a:p>
                      <a:r>
                        <a:rPr lang="de-CH" sz="1000" b="1" dirty="0">
                          <a:solidFill>
                            <a:schemeClr val="bg1">
                              <a:lumMod val="50000"/>
                            </a:schemeClr>
                          </a:solidFill>
                          <a:latin typeface="+mj-lt"/>
                        </a:rPr>
                        <a:t>Käufe Ausland</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Nicht möglich</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bg1">
                            <a:lumMod val="50000"/>
                          </a:schemeClr>
                        </a:solidFill>
                        <a:latin typeface="+mj-lt"/>
                      </a:endParaRPr>
                    </a:p>
                  </a:txBody>
                  <a:tcPr marL="36000" marR="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1.50 CHF / Kauf</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bg1">
                            <a:lumMod val="50000"/>
                          </a:schemeClr>
                        </a:solidFill>
                        <a:latin typeface="+mj-lt"/>
                      </a:endParaRPr>
                    </a:p>
                  </a:txBody>
                  <a:tcPr marL="0" marR="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kern="1200" dirty="0">
                          <a:solidFill>
                            <a:schemeClr val="bg1">
                              <a:lumMod val="50000"/>
                            </a:schemeClr>
                          </a:solidFill>
                          <a:latin typeface="+mj-lt"/>
                          <a:ea typeface="+mn-ea"/>
                          <a:cs typeface="+mn-cs"/>
                        </a:rPr>
                        <a:t>1.50 CHF / Kauf</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bg1">
                            <a:lumMod val="50000"/>
                          </a:schemeClr>
                        </a:solidFill>
                        <a:latin typeface="+mj-lt"/>
                      </a:endParaRPr>
                    </a:p>
                  </a:txBody>
                  <a:tcPr marL="0" marR="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a:solidFill>
                            <a:schemeClr val="bg1">
                              <a:lumMod val="50000"/>
                            </a:schemeClr>
                          </a:solidFill>
                          <a:latin typeface="+mj-lt"/>
                        </a:rPr>
                        <a:t>Immer kostenlos</a:t>
                      </a:r>
                      <a:endParaRPr lang="de-CH" sz="1000" b="0" dirty="0">
                        <a:solidFill>
                          <a:schemeClr val="bg1">
                            <a:lumMod val="50000"/>
                          </a:schemeClr>
                        </a:solidFill>
                        <a:latin typeface="+mj-lt"/>
                      </a:endParaRP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4494916"/>
                  </a:ext>
                </a:extLst>
              </a:tr>
              <a:tr h="288000">
                <a:tc>
                  <a:txBody>
                    <a:bodyPr/>
                    <a:lstStyle/>
                    <a:p>
                      <a:r>
                        <a:rPr lang="de-CH" sz="1000" b="1" dirty="0">
                          <a:solidFill>
                            <a:schemeClr val="bg1">
                              <a:lumMod val="50000"/>
                            </a:schemeClr>
                          </a:solidFill>
                          <a:latin typeface="+mj-lt"/>
                        </a:rPr>
                        <a:t>Umrechnungskurs</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n. a.</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bg1">
                            <a:lumMod val="50000"/>
                          </a:schemeClr>
                        </a:solidFill>
                        <a:latin typeface="+mj-lt"/>
                      </a:endParaRPr>
                    </a:p>
                  </a:txBody>
                  <a:tcPr marL="36000" marR="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Devisen-Briefkurs (Mittelkurs + 1,1%)</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bg1">
                            <a:lumMod val="50000"/>
                          </a:schemeClr>
                        </a:solidFill>
                        <a:latin typeface="+mj-lt"/>
                      </a:endParaRPr>
                    </a:p>
                  </a:txBody>
                  <a:tcPr marL="0" marR="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Devisen-Briefkurs (Mittelkurs + 1,1%)</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bg1">
                            <a:lumMod val="50000"/>
                          </a:schemeClr>
                        </a:solidFill>
                        <a:latin typeface="+mj-lt"/>
                      </a:endParaRPr>
                    </a:p>
                  </a:txBody>
                  <a:tcPr marL="0" marR="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Devisen Mittelkurs (Interbankenkurs)</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9067683"/>
                  </a:ext>
                </a:extLst>
              </a:tr>
              <a:tr h="288000">
                <a:tc>
                  <a:txBody>
                    <a:bodyPr/>
                    <a:lstStyle/>
                    <a:p>
                      <a:r>
                        <a:rPr lang="de-CH" sz="1000" b="1" dirty="0">
                          <a:solidFill>
                            <a:schemeClr val="bg1">
                              <a:lumMod val="50000"/>
                            </a:schemeClr>
                          </a:solidFill>
                          <a:latin typeface="+mj-lt"/>
                        </a:rPr>
                        <a:t>Kartenhauptkonto</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WIR-Konto</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bg1">
                            <a:lumMod val="50000"/>
                          </a:schemeClr>
                        </a:solidFill>
                        <a:latin typeface="+mj-lt"/>
                      </a:endParaRPr>
                    </a:p>
                  </a:txBody>
                  <a:tcPr marL="36000" marR="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CHF-Konto privat / CHF Kontokorrent</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bg1">
                            <a:lumMod val="50000"/>
                          </a:schemeClr>
                        </a:solidFill>
                        <a:latin typeface="+mj-lt"/>
                      </a:endParaRPr>
                    </a:p>
                  </a:txBody>
                  <a:tcPr marL="0" marR="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CHF-Kontokorrentkonto</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bg1">
                            <a:lumMod val="50000"/>
                          </a:schemeClr>
                        </a:solidFill>
                        <a:latin typeface="+mj-lt"/>
                      </a:endParaRPr>
                    </a:p>
                  </a:txBody>
                  <a:tcPr marL="0" marR="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Privatkonto top</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2620047"/>
                  </a:ext>
                </a:extLst>
              </a:tr>
              <a:tr h="288000">
                <a:tc>
                  <a:txBody>
                    <a:bodyPr/>
                    <a:lstStyle/>
                    <a:p>
                      <a:r>
                        <a:rPr lang="de-CH" sz="1000" b="1" dirty="0">
                          <a:solidFill>
                            <a:schemeClr val="bg1">
                              <a:lumMod val="50000"/>
                            </a:schemeClr>
                          </a:solidFill>
                          <a:latin typeface="+mj-lt"/>
                        </a:rPr>
                        <a:t>Mobile Payment</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Nicht möglich</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bg1">
                            <a:lumMod val="50000"/>
                          </a:schemeClr>
                        </a:solidFill>
                        <a:latin typeface="+mj-lt"/>
                      </a:endParaRPr>
                    </a:p>
                  </a:txBody>
                  <a:tcPr marL="36000" marR="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Alle gängigen Wallets möglich</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bg1">
                            <a:lumMod val="50000"/>
                          </a:schemeClr>
                        </a:solidFill>
                        <a:latin typeface="+mj-lt"/>
                      </a:endParaRPr>
                    </a:p>
                  </a:txBody>
                  <a:tcPr marL="0" marR="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Alle gängigen Wallets möglich</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bg1">
                            <a:lumMod val="50000"/>
                          </a:schemeClr>
                        </a:solidFill>
                        <a:latin typeface="+mj-lt"/>
                      </a:endParaRPr>
                    </a:p>
                  </a:txBody>
                  <a:tcPr marL="0" marR="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Alle gängigen Wallets möglich</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240245"/>
                  </a:ext>
                </a:extLst>
              </a:tr>
              <a:tr h="288000">
                <a:tc>
                  <a:txBody>
                    <a:bodyPr/>
                    <a:lstStyle/>
                    <a:p>
                      <a:r>
                        <a:rPr lang="de-CH" sz="1000" b="1" dirty="0">
                          <a:solidFill>
                            <a:schemeClr val="bg1">
                              <a:lumMod val="50000"/>
                            </a:schemeClr>
                          </a:solidFill>
                          <a:latin typeface="+mj-lt"/>
                        </a:rPr>
                        <a:t>Zielgruppen</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Arbeitnehmer WIR-Teilnehmer</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bg1">
                            <a:lumMod val="50000"/>
                          </a:schemeClr>
                        </a:solidFill>
                        <a:latin typeface="+mj-lt"/>
                      </a:endParaRPr>
                    </a:p>
                  </a:txBody>
                  <a:tcPr marL="36000" marR="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Arbeitnehmer WIR-Teilnehmer</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bg1">
                            <a:lumMod val="50000"/>
                          </a:schemeClr>
                        </a:solidFill>
                        <a:latin typeface="+mj-lt"/>
                      </a:endParaRPr>
                    </a:p>
                  </a:txBody>
                  <a:tcPr marL="0" marR="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Privatkunden ohne WIR-Bezug</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CH" sz="1000" b="0" dirty="0">
                        <a:solidFill>
                          <a:schemeClr val="bg1">
                            <a:lumMod val="50000"/>
                          </a:schemeClr>
                        </a:solidFill>
                        <a:latin typeface="+mj-lt"/>
                      </a:endParaRPr>
                    </a:p>
                  </a:txBody>
                  <a:tcPr marL="0" marR="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000" b="0" dirty="0">
                          <a:solidFill>
                            <a:schemeClr val="bg1">
                              <a:lumMod val="50000"/>
                            </a:schemeClr>
                          </a:solidFill>
                          <a:latin typeface="+mj-lt"/>
                        </a:rPr>
                        <a:t>Privatkunden mit Bankpaket top</a:t>
                      </a:r>
                    </a:p>
                  </a:txBody>
                  <a:tcPr marL="72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3772632"/>
                  </a:ext>
                </a:extLst>
              </a:tr>
            </a:tbl>
          </a:graphicData>
        </a:graphic>
      </p:graphicFrame>
      <p:sp>
        <p:nvSpPr>
          <p:cNvPr id="4" name="Inhaltsplatzhalter 1">
            <a:extLst>
              <a:ext uri="{FF2B5EF4-FFF2-40B4-BE49-F238E27FC236}">
                <a16:creationId xmlns:a16="http://schemas.microsoft.com/office/drawing/2014/main" id="{AC712C98-C91C-4855-9A21-AF3071769403}"/>
              </a:ext>
            </a:extLst>
          </p:cNvPr>
          <p:cNvSpPr txBox="1">
            <a:spLocks/>
          </p:cNvSpPr>
          <p:nvPr/>
        </p:nvSpPr>
        <p:spPr bwMode="auto">
          <a:xfrm>
            <a:off x="6740022" y="1701312"/>
            <a:ext cx="2412000" cy="1799696"/>
          </a:xfrm>
          <a:prstGeom prst="rect">
            <a:avLst/>
          </a:prstGeom>
          <a:noFill/>
          <a:ln w="6350">
            <a:noFill/>
          </a:ln>
          <a:extLst>
            <a:ext uri="{909E8E84-426E-40DD-AFC4-6F175D3DCCD1}">
              <a14:hiddenFill xmlns:a14="http://schemas.microsoft.com/office/drawing/2010/main">
                <a:solidFill>
                  <a:srgbClr val="FFFFFF"/>
                </a:solidFill>
              </a14:hiddenFill>
            </a:ext>
          </a:extLst>
        </p:spPr>
        <p:txBody>
          <a:bodyPr vert="horz" wrap="square" lIns="72000" tIns="0" rIns="0" bIns="0" numCol="1" anchor="t" anchorCtr="0" compatLnSpc="1">
            <a:prstTxWarp prst="textNoShape">
              <a:avLst/>
            </a:prstTxWarp>
          </a:bodyPr>
          <a:lst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tx2"/>
                </a:solidFill>
                <a:latin typeface="+mj-lt"/>
                <a:ea typeface="MS PGothic" panose="020B0600070205080204" pitchFamily="34" charset="-128"/>
                <a:cs typeface="Segoe UI" panose="020B0502040204020203" pitchFamily="34" charset="0"/>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tx2"/>
                </a:solidFill>
                <a:latin typeface="+mj-lt"/>
                <a:ea typeface="MS PGothic" panose="020B0600070205080204" pitchFamily="34" charset="-128"/>
                <a:cs typeface="Segoe UI" panose="020B0502040204020203" pitchFamily="34" charset="0"/>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kumimoji="0" lang="de-CH" sz="14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DMC </a:t>
            </a:r>
            <a:r>
              <a:rPr kumimoji="0" lang="de-CH" sz="1400" b="0" i="0" u="none" strike="noStrike" kern="1200" cap="none" spc="0" normalizeH="0" baseline="0" noProof="0" dirty="0" err="1">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only</a:t>
            </a:r>
            <a:endParaRPr kumimoji="0" lang="de-CH" sz="14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endParaRPr>
          </a:p>
        </p:txBody>
      </p:sp>
      <p:sp>
        <p:nvSpPr>
          <p:cNvPr id="2" name="Inhaltsplatzhalter 1">
            <a:extLst>
              <a:ext uri="{FF2B5EF4-FFF2-40B4-BE49-F238E27FC236}">
                <a16:creationId xmlns:a16="http://schemas.microsoft.com/office/drawing/2014/main" id="{A954538D-DBB7-187D-C8D7-E33A3BF0EE7F}"/>
              </a:ext>
            </a:extLst>
          </p:cNvPr>
          <p:cNvSpPr>
            <a:spLocks noGrp="1"/>
          </p:cNvSpPr>
          <p:nvPr>
            <p:ph sz="quarter" idx="14"/>
          </p:nvPr>
        </p:nvSpPr>
        <p:spPr>
          <a:xfrm>
            <a:off x="1775520" y="1700808"/>
            <a:ext cx="2412000" cy="1799696"/>
          </a:xfrm>
          <a:noFill/>
          <a:ln w="6350">
            <a:noFill/>
          </a:ln>
          <a:extLst>
            <a:ext uri="{909E8E84-426E-40DD-AFC4-6F175D3DCCD1}">
              <a14:hiddenFill xmlns:a14="http://schemas.microsoft.com/office/drawing/2010/main">
                <a:solidFill>
                  <a:srgbClr val="FFFFFF"/>
                </a:solidFill>
              </a14:hiddenFill>
            </a:ext>
          </a:extLst>
        </p:spPr>
        <p:txBody>
          <a:bodyPr vert="horz" wrap="square" lIns="72000" tIns="0" rIns="0" bIns="0" numCol="1" anchor="t" anchorCtr="0" compatLnSpc="1">
            <a:prstTxWarp prst="textNoShape">
              <a:avLst/>
            </a:prstTxWarp>
          </a:bodyPr>
          <a:lstStyle/>
          <a:p>
            <a:r>
              <a:rPr lang="de-CH" sz="1400" dirty="0" err="1"/>
              <a:t>WIRcard</a:t>
            </a:r>
            <a:endParaRPr lang="de-CH" sz="1600" dirty="0"/>
          </a:p>
        </p:txBody>
      </p:sp>
      <p:sp>
        <p:nvSpPr>
          <p:cNvPr id="5" name="Titel 4">
            <a:extLst>
              <a:ext uri="{FF2B5EF4-FFF2-40B4-BE49-F238E27FC236}">
                <a16:creationId xmlns:a16="http://schemas.microsoft.com/office/drawing/2014/main" id="{8D33C954-80E5-3CD3-70DF-D11F2DBE95CD}"/>
              </a:ext>
            </a:extLst>
          </p:cNvPr>
          <p:cNvSpPr>
            <a:spLocks noGrp="1"/>
          </p:cNvSpPr>
          <p:nvPr>
            <p:ph type="title"/>
          </p:nvPr>
        </p:nvSpPr>
        <p:spPr/>
        <p:txBody>
          <a:bodyPr/>
          <a:lstStyle/>
          <a:p>
            <a:r>
              <a:rPr lang="de-CH" dirty="0"/>
              <a:t>Vergleich unserer Karten für Privatkunden</a:t>
            </a:r>
          </a:p>
        </p:txBody>
      </p:sp>
      <p:sp>
        <p:nvSpPr>
          <p:cNvPr id="9" name="Inhaltsplatzhalter 1">
            <a:extLst>
              <a:ext uri="{FF2B5EF4-FFF2-40B4-BE49-F238E27FC236}">
                <a16:creationId xmlns:a16="http://schemas.microsoft.com/office/drawing/2014/main" id="{9E5AC796-0C9B-0102-F69D-B29C9BB6352D}"/>
              </a:ext>
            </a:extLst>
          </p:cNvPr>
          <p:cNvSpPr txBox="1">
            <a:spLocks/>
          </p:cNvSpPr>
          <p:nvPr/>
        </p:nvSpPr>
        <p:spPr bwMode="auto">
          <a:xfrm>
            <a:off x="4262988" y="1701288"/>
            <a:ext cx="2412000" cy="1799696"/>
          </a:xfrm>
          <a:prstGeom prst="rect">
            <a:avLst/>
          </a:prstGeom>
          <a:noFill/>
          <a:ln w="6350">
            <a:noFill/>
          </a:ln>
          <a:extLst>
            <a:ext uri="{909E8E84-426E-40DD-AFC4-6F175D3DCCD1}">
              <a14:hiddenFill xmlns:a14="http://schemas.microsoft.com/office/drawing/2010/main">
                <a:solidFill>
                  <a:srgbClr val="FFFFFF"/>
                </a:solidFill>
              </a14:hiddenFill>
            </a:ext>
          </a:extLst>
        </p:spPr>
        <p:txBody>
          <a:bodyPr vert="horz" wrap="square" lIns="72000" tIns="0" rIns="0" bIns="0" numCol="1" anchor="t" anchorCtr="0" compatLnSpc="1">
            <a:prstTxWarp prst="textNoShape">
              <a:avLst/>
            </a:prstTxWarp>
          </a:bodyPr>
          <a:lst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tx2"/>
                </a:solidFill>
                <a:latin typeface="+mj-lt"/>
                <a:ea typeface="MS PGothic" panose="020B0600070205080204" pitchFamily="34" charset="-128"/>
                <a:cs typeface="Segoe UI" panose="020B0502040204020203" pitchFamily="34" charset="0"/>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tx2"/>
                </a:solidFill>
                <a:latin typeface="+mj-lt"/>
                <a:ea typeface="MS PGothic" panose="020B0600070205080204" pitchFamily="34" charset="-128"/>
                <a:cs typeface="Segoe UI" panose="020B0502040204020203" pitchFamily="34" charset="0"/>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kumimoji="0" lang="de-CH" sz="14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DMC </a:t>
            </a:r>
            <a:r>
              <a:rPr kumimoji="0" lang="de-CH" sz="1400" b="0" i="0" u="none" strike="noStrike" kern="1200" cap="none" spc="0" normalizeH="0" baseline="0" noProof="0" dirty="0" err="1">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WIRcard</a:t>
            </a:r>
            <a:r>
              <a:rPr kumimoji="0" lang="de-CH" sz="14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 plus</a:t>
            </a:r>
          </a:p>
        </p:txBody>
      </p:sp>
      <p:sp>
        <p:nvSpPr>
          <p:cNvPr id="12" name="Inhaltsplatzhalter 1">
            <a:extLst>
              <a:ext uri="{FF2B5EF4-FFF2-40B4-BE49-F238E27FC236}">
                <a16:creationId xmlns:a16="http://schemas.microsoft.com/office/drawing/2014/main" id="{06C0FD52-9F9F-0192-37EB-A93895750B14}"/>
              </a:ext>
            </a:extLst>
          </p:cNvPr>
          <p:cNvSpPr txBox="1">
            <a:spLocks/>
          </p:cNvSpPr>
          <p:nvPr/>
        </p:nvSpPr>
        <p:spPr bwMode="auto">
          <a:xfrm>
            <a:off x="9225362" y="1701288"/>
            <a:ext cx="2412000" cy="1799720"/>
          </a:xfrm>
          <a:prstGeom prst="rect">
            <a:avLst/>
          </a:prstGeom>
          <a:noFill/>
          <a:ln w="6350">
            <a:noFill/>
          </a:ln>
          <a:extLst>
            <a:ext uri="{909E8E84-426E-40DD-AFC4-6F175D3DCCD1}">
              <a14:hiddenFill xmlns:a14="http://schemas.microsoft.com/office/drawing/2010/main">
                <a:solidFill>
                  <a:srgbClr val="FFFFFF"/>
                </a:solidFill>
              </a14:hiddenFill>
            </a:ext>
          </a:extLst>
        </p:spPr>
        <p:txBody>
          <a:bodyPr vert="horz" wrap="square" lIns="72000" tIns="0" rIns="0" bIns="0" numCol="1" anchor="t" anchorCtr="0" compatLnSpc="1">
            <a:prstTxWarp prst="textNoShape">
              <a:avLst/>
            </a:prstTxWarp>
          </a:bodyPr>
          <a:lst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tx2"/>
                </a:solidFill>
                <a:latin typeface="+mj-lt"/>
                <a:ea typeface="MS PGothic" panose="020B0600070205080204" pitchFamily="34" charset="-128"/>
                <a:cs typeface="Segoe UI" panose="020B0502040204020203" pitchFamily="34" charset="0"/>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tx2"/>
                </a:solidFill>
                <a:latin typeface="+mj-lt"/>
                <a:ea typeface="MS PGothic" panose="020B0600070205080204" pitchFamily="34" charset="-128"/>
                <a:cs typeface="Segoe UI" panose="020B0502040204020203" pitchFamily="34" charset="0"/>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kumimoji="0" lang="de-CH" sz="14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Debit Mastercard</a:t>
            </a:r>
            <a:r>
              <a:rPr kumimoji="0" lang="de-CH" sz="105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 </a:t>
            </a:r>
            <a:r>
              <a:rPr kumimoji="0" lang="de-CH" sz="10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(Bankpaket top)</a:t>
            </a:r>
            <a:endParaRPr kumimoji="0" lang="de-CH" sz="18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endParaRPr>
          </a:p>
        </p:txBody>
      </p:sp>
      <p:pic>
        <p:nvPicPr>
          <p:cNvPr id="17" name="Grafik 16">
            <a:extLst>
              <a:ext uri="{FF2B5EF4-FFF2-40B4-BE49-F238E27FC236}">
                <a16:creationId xmlns:a16="http://schemas.microsoft.com/office/drawing/2014/main" id="{0C7FAD40-9ECC-758A-DB1F-69B6FAB7D0AF}"/>
              </a:ext>
            </a:extLst>
          </p:cNvPr>
          <p:cNvPicPr>
            <a:picLocks noChangeAspect="1"/>
          </p:cNvPicPr>
          <p:nvPr/>
        </p:nvPicPr>
        <p:blipFill>
          <a:blip r:embed="rId2"/>
          <a:stretch>
            <a:fillRect/>
          </a:stretch>
        </p:blipFill>
        <p:spPr>
          <a:xfrm>
            <a:off x="1831122" y="1971511"/>
            <a:ext cx="2276606" cy="1440000"/>
          </a:xfrm>
          <a:prstGeom prst="rect">
            <a:avLst/>
          </a:prstGeom>
        </p:spPr>
      </p:pic>
      <p:pic>
        <p:nvPicPr>
          <p:cNvPr id="3" name="Grafik 2">
            <a:extLst>
              <a:ext uri="{FF2B5EF4-FFF2-40B4-BE49-F238E27FC236}">
                <a16:creationId xmlns:a16="http://schemas.microsoft.com/office/drawing/2014/main" id="{DDDC638E-BDBB-3729-0D22-0D0F7A58C4BE}"/>
              </a:ext>
            </a:extLst>
          </p:cNvPr>
          <p:cNvPicPr>
            <a:picLocks noChangeAspect="1"/>
          </p:cNvPicPr>
          <p:nvPr/>
        </p:nvPicPr>
        <p:blipFill>
          <a:blip r:embed="rId3"/>
          <a:stretch>
            <a:fillRect/>
          </a:stretch>
        </p:blipFill>
        <p:spPr>
          <a:xfrm>
            <a:off x="6805374" y="1993210"/>
            <a:ext cx="2285714" cy="1440000"/>
          </a:xfrm>
          <a:prstGeom prst="rect">
            <a:avLst/>
          </a:prstGeom>
        </p:spPr>
      </p:pic>
      <p:pic>
        <p:nvPicPr>
          <p:cNvPr id="14" name="Grafik 13">
            <a:extLst>
              <a:ext uri="{FF2B5EF4-FFF2-40B4-BE49-F238E27FC236}">
                <a16:creationId xmlns:a16="http://schemas.microsoft.com/office/drawing/2014/main" id="{F8517D21-4634-8794-D4B8-F00E2AEB4EF3}"/>
              </a:ext>
            </a:extLst>
          </p:cNvPr>
          <p:cNvPicPr>
            <a:picLocks noChangeAspect="1"/>
          </p:cNvPicPr>
          <p:nvPr/>
        </p:nvPicPr>
        <p:blipFill>
          <a:blip r:embed="rId4"/>
          <a:stretch>
            <a:fillRect/>
          </a:stretch>
        </p:blipFill>
        <p:spPr>
          <a:xfrm>
            <a:off x="4318685" y="1993209"/>
            <a:ext cx="2287741" cy="1440000"/>
          </a:xfrm>
          <a:prstGeom prst="rect">
            <a:avLst/>
          </a:prstGeom>
        </p:spPr>
      </p:pic>
      <p:pic>
        <p:nvPicPr>
          <p:cNvPr id="10" name="Grafik 9">
            <a:extLst>
              <a:ext uri="{FF2B5EF4-FFF2-40B4-BE49-F238E27FC236}">
                <a16:creationId xmlns:a16="http://schemas.microsoft.com/office/drawing/2014/main" id="{B71CE155-45CB-0D45-9F27-963388D330A2}"/>
              </a:ext>
            </a:extLst>
          </p:cNvPr>
          <p:cNvPicPr>
            <a:picLocks noChangeAspect="1"/>
          </p:cNvPicPr>
          <p:nvPr/>
        </p:nvPicPr>
        <p:blipFill>
          <a:blip r:embed="rId3"/>
          <a:stretch>
            <a:fillRect/>
          </a:stretch>
        </p:blipFill>
        <p:spPr>
          <a:xfrm>
            <a:off x="9286944" y="1999453"/>
            <a:ext cx="2285714" cy="1440000"/>
          </a:xfrm>
          <a:prstGeom prst="rect">
            <a:avLst/>
          </a:prstGeom>
        </p:spPr>
      </p:pic>
    </p:spTree>
    <p:extLst>
      <p:ext uri="{BB962C8B-B14F-4D97-AF65-F5344CB8AC3E}">
        <p14:creationId xmlns:p14="http://schemas.microsoft.com/office/powerpoint/2010/main" val="6625851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702C3F1-5739-4B52-991B-CB740E0B9CCC}"/>
              </a:ext>
            </a:extLst>
          </p:cNvPr>
          <p:cNvSpPr>
            <a:spLocks noGrp="1"/>
          </p:cNvSpPr>
          <p:nvPr>
            <p:ph sz="quarter" idx="15"/>
          </p:nvPr>
        </p:nvSpPr>
        <p:spPr/>
        <p:txBody>
          <a:bodyPr/>
          <a:lstStyle/>
          <a:p>
            <a:pPr marL="285750" indent="-285750">
              <a:buClr>
                <a:schemeClr val="bg1">
                  <a:lumMod val="50000"/>
                </a:schemeClr>
              </a:buClr>
              <a:buFont typeface="Arial" panose="020B0604020202020204" pitchFamily="34" charset="0"/>
              <a:buChar char="•"/>
            </a:pPr>
            <a:r>
              <a:rPr lang="de-CH" sz="1600"/>
              <a:t>Die Bezahl-App </a:t>
            </a:r>
            <a:r>
              <a:rPr lang="de-CH" sz="1600" b="1" err="1"/>
              <a:t>WIRpay</a:t>
            </a:r>
            <a:r>
              <a:rPr lang="de-CH" sz="1600"/>
              <a:t> ist auf die Bedürfnisse von WIR-Kundinnen und </a:t>
            </a:r>
            <a:br>
              <a:rPr lang="de-CH" sz="1600"/>
            </a:br>
            <a:r>
              <a:rPr lang="de-CH" sz="1600"/>
              <a:t>-Kunden ausgerichtet</a:t>
            </a:r>
          </a:p>
          <a:p>
            <a:pPr marL="285750" indent="-285750">
              <a:buClr>
                <a:schemeClr val="bg1">
                  <a:lumMod val="50000"/>
                </a:schemeClr>
              </a:buClr>
              <a:buFont typeface="Arial" panose="020B0604020202020204" pitchFamily="34" charset="0"/>
              <a:buChar char="•"/>
            </a:pPr>
            <a:r>
              <a:rPr lang="de-CH" sz="1600"/>
              <a:t>WIR- und CHF-Zahlungen einfach via Smartphone erledigen</a:t>
            </a:r>
          </a:p>
          <a:p>
            <a:pPr marL="285750" indent="-285750">
              <a:buClr>
                <a:schemeClr val="bg1">
                  <a:lumMod val="50000"/>
                </a:schemeClr>
              </a:buClr>
              <a:buFont typeface="Arial" panose="020B0604020202020204" pitchFamily="34" charset="0"/>
              <a:buChar char="•"/>
            </a:pPr>
            <a:r>
              <a:rPr lang="de-CH" sz="1600"/>
              <a:t>Transaktionen für beide Währungen mit </a:t>
            </a:r>
            <a:r>
              <a:rPr lang="de-CH" sz="1600" err="1"/>
              <a:t>Splitfunktion</a:t>
            </a:r>
            <a:r>
              <a:rPr lang="de-CH" sz="1600"/>
              <a:t> in einem Durchgang</a:t>
            </a:r>
          </a:p>
          <a:p>
            <a:pPr marL="285750" indent="-285750">
              <a:buClr>
                <a:schemeClr val="bg1">
                  <a:lumMod val="50000"/>
                </a:schemeClr>
              </a:buClr>
              <a:buFont typeface="Arial" panose="020B0604020202020204" pitchFamily="34" charset="0"/>
              <a:buChar char="•"/>
            </a:pPr>
            <a:r>
              <a:rPr lang="de-CH" sz="1600"/>
              <a:t>Saldoübersicht jederzeit abrufbar</a:t>
            </a:r>
          </a:p>
          <a:p>
            <a:pPr marL="285750" indent="-285750">
              <a:buClr>
                <a:schemeClr val="bg1">
                  <a:lumMod val="50000"/>
                </a:schemeClr>
              </a:buClr>
              <a:buFont typeface="Arial" panose="020B0604020202020204" pitchFamily="34" charset="0"/>
              <a:buChar char="•"/>
            </a:pPr>
            <a:r>
              <a:rPr lang="de-CH" sz="1600"/>
              <a:t>Einnehmen und zahlen mit QR-Code </a:t>
            </a:r>
          </a:p>
          <a:p>
            <a:pPr marL="285750" indent="-285750">
              <a:buClr>
                <a:schemeClr val="bg1">
                  <a:lumMod val="50000"/>
                </a:schemeClr>
              </a:buClr>
              <a:buFont typeface="Arial" panose="020B0604020202020204" pitchFamily="34" charset="0"/>
              <a:buChar char="•"/>
            </a:pPr>
            <a:r>
              <a:rPr lang="de-CH" sz="1600"/>
              <a:t>Sofortige Verbuchung auf das Konto</a:t>
            </a:r>
          </a:p>
          <a:p>
            <a:pPr marL="285750" indent="-285750">
              <a:buClr>
                <a:schemeClr val="bg1">
                  <a:lumMod val="50000"/>
                </a:schemeClr>
              </a:buClr>
              <a:buFont typeface="Arial" panose="020B0604020202020204" pitchFamily="34" charset="0"/>
              <a:buChar char="•"/>
            </a:pPr>
            <a:r>
              <a:rPr lang="de-CH" sz="1600"/>
              <a:t>Online bezahlen (</a:t>
            </a:r>
            <a:r>
              <a:rPr lang="de-CH" sz="1600" err="1"/>
              <a:t>WIRmarket</a:t>
            </a:r>
            <a:r>
              <a:rPr lang="de-CH" sz="1600"/>
              <a:t> und </a:t>
            </a:r>
            <a:r>
              <a:rPr lang="de-CH" sz="1600" err="1"/>
              <a:t>Payrexx</a:t>
            </a:r>
            <a:r>
              <a:rPr lang="de-CH" sz="1600"/>
              <a:t>)</a:t>
            </a:r>
          </a:p>
        </p:txBody>
      </p:sp>
      <p:sp>
        <p:nvSpPr>
          <p:cNvPr id="3" name="Titel 2">
            <a:extLst>
              <a:ext uri="{FF2B5EF4-FFF2-40B4-BE49-F238E27FC236}">
                <a16:creationId xmlns:a16="http://schemas.microsoft.com/office/drawing/2014/main" id="{DA44DB55-C298-4CD7-8ECE-B8CCE4A19FAA}"/>
              </a:ext>
            </a:extLst>
          </p:cNvPr>
          <p:cNvSpPr>
            <a:spLocks noGrp="1"/>
          </p:cNvSpPr>
          <p:nvPr>
            <p:ph type="title"/>
          </p:nvPr>
        </p:nvSpPr>
        <p:spPr/>
        <p:txBody>
          <a:bodyPr/>
          <a:lstStyle/>
          <a:p>
            <a:r>
              <a:rPr lang="de-CH"/>
              <a:t>Modern. Sicher. Mobil – </a:t>
            </a:r>
            <a:r>
              <a:rPr lang="de-CH" err="1"/>
              <a:t>WIRpay</a:t>
            </a:r>
            <a:endParaRPr lang="de-CH"/>
          </a:p>
        </p:txBody>
      </p:sp>
      <p:pic>
        <p:nvPicPr>
          <p:cNvPr id="15" name="Bildplatzhalter 14">
            <a:extLst>
              <a:ext uri="{FF2B5EF4-FFF2-40B4-BE49-F238E27FC236}">
                <a16:creationId xmlns:a16="http://schemas.microsoft.com/office/drawing/2014/main" id="{59D39031-8C9E-404E-8E10-CBC0F43FD6D6}"/>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tretch>
            <a:fillRect/>
          </a:stretch>
        </p:blipFill>
        <p:spPr>
          <a:xfrm>
            <a:off x="8113762" y="0"/>
            <a:ext cx="4076700" cy="6858000"/>
          </a:xfrm>
        </p:spPr>
      </p:pic>
      <p:grpSp>
        <p:nvGrpSpPr>
          <p:cNvPr id="5" name="Gruppieren 4">
            <a:extLst>
              <a:ext uri="{FF2B5EF4-FFF2-40B4-BE49-F238E27FC236}">
                <a16:creationId xmlns:a16="http://schemas.microsoft.com/office/drawing/2014/main" id="{D79EFCDE-A1DE-4285-82BB-4AF572EADB7F}"/>
              </a:ext>
            </a:extLst>
          </p:cNvPr>
          <p:cNvGrpSpPr/>
          <p:nvPr/>
        </p:nvGrpSpPr>
        <p:grpSpPr>
          <a:xfrm>
            <a:off x="695400" y="4307629"/>
            <a:ext cx="693895" cy="1281611"/>
            <a:chOff x="10419063" y="3968586"/>
            <a:chExt cx="666663" cy="1163257"/>
          </a:xfrm>
        </p:grpSpPr>
        <p:sp>
          <p:nvSpPr>
            <p:cNvPr id="6" name="Rechteck 5">
              <a:extLst>
                <a:ext uri="{FF2B5EF4-FFF2-40B4-BE49-F238E27FC236}">
                  <a16:creationId xmlns:a16="http://schemas.microsoft.com/office/drawing/2014/main" id="{8EF40B5F-8599-48A9-846E-6CD488457336}"/>
                </a:ext>
              </a:extLst>
            </p:cNvPr>
            <p:cNvSpPr/>
            <p:nvPr/>
          </p:nvSpPr>
          <p:spPr>
            <a:xfrm>
              <a:off x="10419063" y="3968586"/>
              <a:ext cx="666663" cy="116325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grpSp>
          <p:nvGrpSpPr>
            <p:cNvPr id="7" name="Gruppieren 6">
              <a:extLst>
                <a:ext uri="{FF2B5EF4-FFF2-40B4-BE49-F238E27FC236}">
                  <a16:creationId xmlns:a16="http://schemas.microsoft.com/office/drawing/2014/main" id="{1C05A668-FB67-423C-9F09-0767FF5116EC}"/>
                </a:ext>
              </a:extLst>
            </p:cNvPr>
            <p:cNvGrpSpPr/>
            <p:nvPr/>
          </p:nvGrpSpPr>
          <p:grpSpPr>
            <a:xfrm>
              <a:off x="10483966" y="4026091"/>
              <a:ext cx="502790" cy="1020181"/>
              <a:chOff x="10899701" y="2527622"/>
              <a:chExt cx="502790" cy="1020181"/>
            </a:xfrm>
            <a:noFill/>
          </p:grpSpPr>
          <p:grpSp>
            <p:nvGrpSpPr>
              <p:cNvPr id="8" name="Gruppieren 7">
                <a:extLst>
                  <a:ext uri="{FF2B5EF4-FFF2-40B4-BE49-F238E27FC236}">
                    <a16:creationId xmlns:a16="http://schemas.microsoft.com/office/drawing/2014/main" id="{44060388-2A76-480D-AD94-A24A4AD21A22}"/>
                  </a:ext>
                </a:extLst>
              </p:cNvPr>
              <p:cNvGrpSpPr/>
              <p:nvPr/>
            </p:nvGrpSpPr>
            <p:grpSpPr>
              <a:xfrm>
                <a:off x="10899701" y="2527622"/>
                <a:ext cx="502790" cy="1020181"/>
                <a:chOff x="2041118" y="2707388"/>
                <a:chExt cx="382588" cy="776287"/>
              </a:xfrm>
              <a:grpFill/>
            </p:grpSpPr>
            <p:sp>
              <p:nvSpPr>
                <p:cNvPr id="10" name="AutoShape 130">
                  <a:extLst>
                    <a:ext uri="{FF2B5EF4-FFF2-40B4-BE49-F238E27FC236}">
                      <a16:creationId xmlns:a16="http://schemas.microsoft.com/office/drawing/2014/main" id="{8818A909-D79C-4CFA-A96F-B2ADE35F0B7F}"/>
                    </a:ext>
                  </a:extLst>
                </p:cNvPr>
                <p:cNvSpPr>
                  <a:spLocks noChangeAspect="1" noChangeArrowheads="1" noTextEdit="1"/>
                </p:cNvSpPr>
                <p:nvPr/>
              </p:nvSpPr>
              <p:spPr bwMode="auto">
                <a:xfrm>
                  <a:off x="2041118" y="2707388"/>
                  <a:ext cx="382588" cy="77628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 name="Freeform 132">
                  <a:extLst>
                    <a:ext uri="{FF2B5EF4-FFF2-40B4-BE49-F238E27FC236}">
                      <a16:creationId xmlns:a16="http://schemas.microsoft.com/office/drawing/2014/main" id="{EBAB9806-7C04-417B-8DA7-F3D797F17C26}"/>
                    </a:ext>
                  </a:extLst>
                </p:cNvPr>
                <p:cNvSpPr>
                  <a:spLocks/>
                </p:cNvSpPr>
                <p:nvPr/>
              </p:nvSpPr>
              <p:spPr bwMode="auto">
                <a:xfrm>
                  <a:off x="2052231" y="2718500"/>
                  <a:ext cx="360363" cy="750887"/>
                </a:xfrm>
                <a:custGeom>
                  <a:avLst/>
                  <a:gdLst>
                    <a:gd name="T0" fmla="*/ 12 w 96"/>
                    <a:gd name="T1" fmla="*/ 0 h 200"/>
                    <a:gd name="T2" fmla="*/ 84 w 96"/>
                    <a:gd name="T3" fmla="*/ 0 h 200"/>
                    <a:gd name="T4" fmla="*/ 96 w 96"/>
                    <a:gd name="T5" fmla="*/ 12 h 200"/>
                    <a:gd name="T6" fmla="*/ 96 w 96"/>
                    <a:gd name="T7" fmla="*/ 188 h 200"/>
                    <a:gd name="T8" fmla="*/ 84 w 96"/>
                    <a:gd name="T9" fmla="*/ 200 h 200"/>
                    <a:gd name="T10" fmla="*/ 12 w 96"/>
                    <a:gd name="T11" fmla="*/ 200 h 200"/>
                    <a:gd name="T12" fmla="*/ 0 w 96"/>
                    <a:gd name="T13" fmla="*/ 188 h 200"/>
                    <a:gd name="T14" fmla="*/ 0 w 96"/>
                    <a:gd name="T15" fmla="*/ 12 h 200"/>
                    <a:gd name="T16" fmla="*/ 12 w 96"/>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200">
                      <a:moveTo>
                        <a:pt x="12" y="0"/>
                      </a:moveTo>
                      <a:cubicBezTo>
                        <a:pt x="84" y="0"/>
                        <a:pt x="84" y="0"/>
                        <a:pt x="84" y="0"/>
                      </a:cubicBezTo>
                      <a:cubicBezTo>
                        <a:pt x="91" y="0"/>
                        <a:pt x="96" y="5"/>
                        <a:pt x="96" y="12"/>
                      </a:cubicBezTo>
                      <a:cubicBezTo>
                        <a:pt x="96" y="188"/>
                        <a:pt x="96" y="188"/>
                        <a:pt x="96" y="188"/>
                      </a:cubicBezTo>
                      <a:cubicBezTo>
                        <a:pt x="96" y="195"/>
                        <a:pt x="91" y="200"/>
                        <a:pt x="84" y="200"/>
                      </a:cubicBezTo>
                      <a:cubicBezTo>
                        <a:pt x="12" y="200"/>
                        <a:pt x="12" y="200"/>
                        <a:pt x="12" y="200"/>
                      </a:cubicBezTo>
                      <a:cubicBezTo>
                        <a:pt x="5" y="200"/>
                        <a:pt x="0" y="195"/>
                        <a:pt x="0" y="188"/>
                      </a:cubicBezTo>
                      <a:cubicBezTo>
                        <a:pt x="0" y="12"/>
                        <a:pt x="0" y="12"/>
                        <a:pt x="0" y="12"/>
                      </a:cubicBezTo>
                      <a:cubicBezTo>
                        <a:pt x="0" y="5"/>
                        <a:pt x="5" y="0"/>
                        <a:pt x="12" y="0"/>
                      </a:cubicBezTo>
                      <a:close/>
                    </a:path>
                  </a:pathLst>
                </a:custGeom>
                <a:grpFill/>
                <a:ln w="30163"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 name="Line 133">
                  <a:extLst>
                    <a:ext uri="{FF2B5EF4-FFF2-40B4-BE49-F238E27FC236}">
                      <a16:creationId xmlns:a16="http://schemas.microsoft.com/office/drawing/2014/main" id="{FE82DAF1-1B17-4E5F-AA5F-B26CC4702E0C}"/>
                    </a:ext>
                  </a:extLst>
                </p:cNvPr>
                <p:cNvSpPr>
                  <a:spLocks noChangeShapeType="1"/>
                </p:cNvSpPr>
                <p:nvPr/>
              </p:nvSpPr>
              <p:spPr bwMode="auto">
                <a:xfrm flipH="1">
                  <a:off x="2052231" y="2808988"/>
                  <a:ext cx="360363" cy="0"/>
                </a:xfrm>
                <a:prstGeom prst="line">
                  <a:avLst/>
                </a:prstGeom>
                <a:grpFill/>
                <a:ln w="30163"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 name="Line 134">
                  <a:extLst>
                    <a:ext uri="{FF2B5EF4-FFF2-40B4-BE49-F238E27FC236}">
                      <a16:creationId xmlns:a16="http://schemas.microsoft.com/office/drawing/2014/main" id="{1BFA0B06-4845-42C6-A59F-1658C3D52644}"/>
                    </a:ext>
                  </a:extLst>
                </p:cNvPr>
                <p:cNvSpPr>
                  <a:spLocks noChangeShapeType="1"/>
                </p:cNvSpPr>
                <p:nvPr/>
              </p:nvSpPr>
              <p:spPr bwMode="auto">
                <a:xfrm flipH="1">
                  <a:off x="2052231" y="3348738"/>
                  <a:ext cx="360363" cy="0"/>
                </a:xfrm>
                <a:prstGeom prst="line">
                  <a:avLst/>
                </a:prstGeom>
                <a:grpFill/>
                <a:ln w="30163"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 name="Line 135">
                  <a:extLst>
                    <a:ext uri="{FF2B5EF4-FFF2-40B4-BE49-F238E27FC236}">
                      <a16:creationId xmlns:a16="http://schemas.microsoft.com/office/drawing/2014/main" id="{770833AF-79FA-4630-8B8F-BBFDCF5FDB14}"/>
                    </a:ext>
                  </a:extLst>
                </p:cNvPr>
                <p:cNvSpPr>
                  <a:spLocks noChangeShapeType="1"/>
                </p:cNvSpPr>
                <p:nvPr/>
              </p:nvSpPr>
              <p:spPr bwMode="auto">
                <a:xfrm>
                  <a:off x="2203685" y="3425823"/>
                  <a:ext cx="46038" cy="0"/>
                </a:xfrm>
                <a:prstGeom prst="line">
                  <a:avLst/>
                </a:prstGeom>
                <a:grpFill/>
                <a:ln w="30163"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 name="Line 136">
                  <a:extLst>
                    <a:ext uri="{FF2B5EF4-FFF2-40B4-BE49-F238E27FC236}">
                      <a16:creationId xmlns:a16="http://schemas.microsoft.com/office/drawing/2014/main" id="{040BBB93-36AD-4006-B8D3-EBA8F21020C2}"/>
                    </a:ext>
                  </a:extLst>
                </p:cNvPr>
                <p:cNvSpPr>
                  <a:spLocks noChangeShapeType="1"/>
                </p:cNvSpPr>
                <p:nvPr/>
              </p:nvSpPr>
              <p:spPr bwMode="auto">
                <a:xfrm>
                  <a:off x="2233206" y="2762950"/>
                  <a:ext cx="0" cy="0"/>
                </a:xfrm>
                <a:prstGeom prst="line">
                  <a:avLst/>
                </a:prstGeom>
                <a:grpFill/>
                <a:ln w="30163"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nvGrpSpPr>
                <p:cNvPr id="17" name="Gruppieren 16">
                  <a:extLst>
                    <a:ext uri="{FF2B5EF4-FFF2-40B4-BE49-F238E27FC236}">
                      <a16:creationId xmlns:a16="http://schemas.microsoft.com/office/drawing/2014/main" id="{DC7DF5B6-5723-4450-AC2A-8ECF55468DF2}"/>
                    </a:ext>
                  </a:extLst>
                </p:cNvPr>
                <p:cNvGrpSpPr/>
                <p:nvPr/>
              </p:nvGrpSpPr>
              <p:grpSpPr>
                <a:xfrm>
                  <a:off x="2118905" y="2942430"/>
                  <a:ext cx="227013" cy="228600"/>
                  <a:chOff x="6463521" y="3107867"/>
                  <a:chExt cx="227013" cy="228600"/>
                </a:xfrm>
                <a:grpFill/>
              </p:grpSpPr>
              <p:sp>
                <p:nvSpPr>
                  <p:cNvPr id="18" name="Freeform 5">
                    <a:extLst>
                      <a:ext uri="{FF2B5EF4-FFF2-40B4-BE49-F238E27FC236}">
                        <a16:creationId xmlns:a16="http://schemas.microsoft.com/office/drawing/2014/main" id="{C8DB1CB2-9B39-4486-ACB1-2DD80718FC80}"/>
                      </a:ext>
                    </a:extLst>
                  </p:cNvPr>
                  <p:cNvSpPr>
                    <a:spLocks/>
                  </p:cNvSpPr>
                  <p:nvPr/>
                </p:nvSpPr>
                <p:spPr bwMode="auto">
                  <a:xfrm>
                    <a:off x="6463521" y="3107867"/>
                    <a:ext cx="41275" cy="41275"/>
                  </a:xfrm>
                  <a:custGeom>
                    <a:avLst/>
                    <a:gdLst>
                      <a:gd name="T0" fmla="*/ 0 w 26"/>
                      <a:gd name="T1" fmla="*/ 26 h 26"/>
                      <a:gd name="T2" fmla="*/ 0 w 26"/>
                      <a:gd name="T3" fmla="*/ 0 h 26"/>
                      <a:gd name="T4" fmla="*/ 26 w 26"/>
                      <a:gd name="T5" fmla="*/ 0 h 26"/>
                    </a:gdLst>
                    <a:ahLst/>
                    <a:cxnLst>
                      <a:cxn ang="0">
                        <a:pos x="T0" y="T1"/>
                      </a:cxn>
                      <a:cxn ang="0">
                        <a:pos x="T2" y="T3"/>
                      </a:cxn>
                      <a:cxn ang="0">
                        <a:pos x="T4" y="T5"/>
                      </a:cxn>
                    </a:cxnLst>
                    <a:rect l="0" t="0" r="r" b="b"/>
                    <a:pathLst>
                      <a:path w="26" h="26">
                        <a:moveTo>
                          <a:pt x="0" y="26"/>
                        </a:moveTo>
                        <a:lnTo>
                          <a:pt x="0" y="0"/>
                        </a:lnTo>
                        <a:lnTo>
                          <a:pt x="26" y="0"/>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 name="Freeform 6">
                    <a:extLst>
                      <a:ext uri="{FF2B5EF4-FFF2-40B4-BE49-F238E27FC236}">
                        <a16:creationId xmlns:a16="http://schemas.microsoft.com/office/drawing/2014/main" id="{9955BF9F-755E-4FE5-9656-9F925190DFB4}"/>
                      </a:ext>
                    </a:extLst>
                  </p:cNvPr>
                  <p:cNvSpPr>
                    <a:spLocks/>
                  </p:cNvSpPr>
                  <p:nvPr/>
                </p:nvSpPr>
                <p:spPr bwMode="auto">
                  <a:xfrm>
                    <a:off x="6463521" y="3295192"/>
                    <a:ext cx="41275" cy="41275"/>
                  </a:xfrm>
                  <a:custGeom>
                    <a:avLst/>
                    <a:gdLst>
                      <a:gd name="T0" fmla="*/ 26 w 26"/>
                      <a:gd name="T1" fmla="*/ 26 h 26"/>
                      <a:gd name="T2" fmla="*/ 0 w 26"/>
                      <a:gd name="T3" fmla="*/ 26 h 26"/>
                      <a:gd name="T4" fmla="*/ 0 w 26"/>
                      <a:gd name="T5" fmla="*/ 0 h 26"/>
                    </a:gdLst>
                    <a:ahLst/>
                    <a:cxnLst>
                      <a:cxn ang="0">
                        <a:pos x="T0" y="T1"/>
                      </a:cxn>
                      <a:cxn ang="0">
                        <a:pos x="T2" y="T3"/>
                      </a:cxn>
                      <a:cxn ang="0">
                        <a:pos x="T4" y="T5"/>
                      </a:cxn>
                    </a:cxnLst>
                    <a:rect l="0" t="0" r="r" b="b"/>
                    <a:pathLst>
                      <a:path w="26" h="26">
                        <a:moveTo>
                          <a:pt x="26" y="26"/>
                        </a:moveTo>
                        <a:lnTo>
                          <a:pt x="0" y="26"/>
                        </a:lnTo>
                        <a:lnTo>
                          <a:pt x="0" y="0"/>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 name="Freeform 7">
                    <a:extLst>
                      <a:ext uri="{FF2B5EF4-FFF2-40B4-BE49-F238E27FC236}">
                        <a16:creationId xmlns:a16="http://schemas.microsoft.com/office/drawing/2014/main" id="{C913152D-DA0F-4415-8C6D-027D38AFE67A}"/>
                      </a:ext>
                    </a:extLst>
                  </p:cNvPr>
                  <p:cNvSpPr>
                    <a:spLocks/>
                  </p:cNvSpPr>
                  <p:nvPr/>
                </p:nvSpPr>
                <p:spPr bwMode="auto">
                  <a:xfrm>
                    <a:off x="6649259" y="3107867"/>
                    <a:ext cx="41275" cy="41275"/>
                  </a:xfrm>
                  <a:custGeom>
                    <a:avLst/>
                    <a:gdLst>
                      <a:gd name="T0" fmla="*/ 0 w 26"/>
                      <a:gd name="T1" fmla="*/ 0 h 26"/>
                      <a:gd name="T2" fmla="*/ 26 w 26"/>
                      <a:gd name="T3" fmla="*/ 0 h 26"/>
                      <a:gd name="T4" fmla="*/ 26 w 26"/>
                      <a:gd name="T5" fmla="*/ 26 h 26"/>
                    </a:gdLst>
                    <a:ahLst/>
                    <a:cxnLst>
                      <a:cxn ang="0">
                        <a:pos x="T0" y="T1"/>
                      </a:cxn>
                      <a:cxn ang="0">
                        <a:pos x="T2" y="T3"/>
                      </a:cxn>
                      <a:cxn ang="0">
                        <a:pos x="T4" y="T5"/>
                      </a:cxn>
                    </a:cxnLst>
                    <a:rect l="0" t="0" r="r" b="b"/>
                    <a:pathLst>
                      <a:path w="26" h="26">
                        <a:moveTo>
                          <a:pt x="0" y="0"/>
                        </a:moveTo>
                        <a:lnTo>
                          <a:pt x="26" y="0"/>
                        </a:lnTo>
                        <a:lnTo>
                          <a:pt x="26" y="26"/>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 name="Freeform 8">
                    <a:extLst>
                      <a:ext uri="{FF2B5EF4-FFF2-40B4-BE49-F238E27FC236}">
                        <a16:creationId xmlns:a16="http://schemas.microsoft.com/office/drawing/2014/main" id="{4E97CDAD-2479-4F9A-AEFF-2E59F57839E8}"/>
                      </a:ext>
                    </a:extLst>
                  </p:cNvPr>
                  <p:cNvSpPr>
                    <a:spLocks/>
                  </p:cNvSpPr>
                  <p:nvPr/>
                </p:nvSpPr>
                <p:spPr bwMode="auto">
                  <a:xfrm>
                    <a:off x="6546071" y="3149142"/>
                    <a:ext cx="41275" cy="41275"/>
                  </a:xfrm>
                  <a:custGeom>
                    <a:avLst/>
                    <a:gdLst>
                      <a:gd name="T0" fmla="*/ 26 w 26"/>
                      <a:gd name="T1" fmla="*/ 0 h 26"/>
                      <a:gd name="T2" fmla="*/ 13 w 26"/>
                      <a:gd name="T3" fmla="*/ 0 h 26"/>
                      <a:gd name="T4" fmla="*/ 13 w 26"/>
                      <a:gd name="T5" fmla="*/ 26 h 26"/>
                      <a:gd name="T6" fmla="*/ 0 w 26"/>
                      <a:gd name="T7" fmla="*/ 26 h 26"/>
                    </a:gdLst>
                    <a:ahLst/>
                    <a:cxnLst>
                      <a:cxn ang="0">
                        <a:pos x="T0" y="T1"/>
                      </a:cxn>
                      <a:cxn ang="0">
                        <a:pos x="T2" y="T3"/>
                      </a:cxn>
                      <a:cxn ang="0">
                        <a:pos x="T4" y="T5"/>
                      </a:cxn>
                      <a:cxn ang="0">
                        <a:pos x="T6" y="T7"/>
                      </a:cxn>
                    </a:cxnLst>
                    <a:rect l="0" t="0" r="r" b="b"/>
                    <a:pathLst>
                      <a:path w="26" h="26">
                        <a:moveTo>
                          <a:pt x="26" y="0"/>
                        </a:moveTo>
                        <a:lnTo>
                          <a:pt x="13" y="0"/>
                        </a:lnTo>
                        <a:lnTo>
                          <a:pt x="13" y="26"/>
                        </a:lnTo>
                        <a:lnTo>
                          <a:pt x="0" y="26"/>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 name="Freeform 9">
                    <a:extLst>
                      <a:ext uri="{FF2B5EF4-FFF2-40B4-BE49-F238E27FC236}">
                        <a16:creationId xmlns:a16="http://schemas.microsoft.com/office/drawing/2014/main" id="{4AA89FD6-5358-4D99-BB23-985FCFA0D394}"/>
                      </a:ext>
                    </a:extLst>
                  </p:cNvPr>
                  <p:cNvSpPr>
                    <a:spLocks/>
                  </p:cNvSpPr>
                  <p:nvPr/>
                </p:nvSpPr>
                <p:spPr bwMode="auto">
                  <a:xfrm>
                    <a:off x="6566709" y="3231692"/>
                    <a:ext cx="20637" cy="63500"/>
                  </a:xfrm>
                  <a:custGeom>
                    <a:avLst/>
                    <a:gdLst>
                      <a:gd name="T0" fmla="*/ 0 w 13"/>
                      <a:gd name="T1" fmla="*/ 40 h 40"/>
                      <a:gd name="T2" fmla="*/ 0 w 13"/>
                      <a:gd name="T3" fmla="*/ 27 h 40"/>
                      <a:gd name="T4" fmla="*/ 0 w 13"/>
                      <a:gd name="T5" fmla="*/ 0 h 40"/>
                      <a:gd name="T6" fmla="*/ 13 w 13"/>
                      <a:gd name="T7" fmla="*/ 0 h 40"/>
                    </a:gdLst>
                    <a:ahLst/>
                    <a:cxnLst>
                      <a:cxn ang="0">
                        <a:pos x="T0" y="T1"/>
                      </a:cxn>
                      <a:cxn ang="0">
                        <a:pos x="T2" y="T3"/>
                      </a:cxn>
                      <a:cxn ang="0">
                        <a:pos x="T4" y="T5"/>
                      </a:cxn>
                      <a:cxn ang="0">
                        <a:pos x="T6" y="T7"/>
                      </a:cxn>
                    </a:cxnLst>
                    <a:rect l="0" t="0" r="r" b="b"/>
                    <a:pathLst>
                      <a:path w="13" h="40">
                        <a:moveTo>
                          <a:pt x="0" y="40"/>
                        </a:moveTo>
                        <a:lnTo>
                          <a:pt x="0" y="27"/>
                        </a:lnTo>
                        <a:lnTo>
                          <a:pt x="0" y="0"/>
                        </a:lnTo>
                        <a:lnTo>
                          <a:pt x="13" y="0"/>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 name="Freeform 10">
                    <a:extLst>
                      <a:ext uri="{FF2B5EF4-FFF2-40B4-BE49-F238E27FC236}">
                        <a16:creationId xmlns:a16="http://schemas.microsoft.com/office/drawing/2014/main" id="{BB8CF85C-0DAE-4273-B76F-1F98D517DE9E}"/>
                      </a:ext>
                    </a:extLst>
                  </p:cNvPr>
                  <p:cNvSpPr>
                    <a:spLocks/>
                  </p:cNvSpPr>
                  <p:nvPr/>
                </p:nvSpPr>
                <p:spPr bwMode="auto">
                  <a:xfrm>
                    <a:off x="6628621" y="3211054"/>
                    <a:ext cx="20637" cy="84138"/>
                  </a:xfrm>
                  <a:custGeom>
                    <a:avLst/>
                    <a:gdLst>
                      <a:gd name="T0" fmla="*/ 13 w 13"/>
                      <a:gd name="T1" fmla="*/ 0 h 53"/>
                      <a:gd name="T2" fmla="*/ 13 w 13"/>
                      <a:gd name="T3" fmla="*/ 26 h 53"/>
                      <a:gd name="T4" fmla="*/ 0 w 13"/>
                      <a:gd name="T5" fmla="*/ 26 h 53"/>
                      <a:gd name="T6" fmla="*/ 0 w 13"/>
                      <a:gd name="T7" fmla="*/ 53 h 53"/>
                    </a:gdLst>
                    <a:ahLst/>
                    <a:cxnLst>
                      <a:cxn ang="0">
                        <a:pos x="T0" y="T1"/>
                      </a:cxn>
                      <a:cxn ang="0">
                        <a:pos x="T2" y="T3"/>
                      </a:cxn>
                      <a:cxn ang="0">
                        <a:pos x="T4" y="T5"/>
                      </a:cxn>
                      <a:cxn ang="0">
                        <a:pos x="T6" y="T7"/>
                      </a:cxn>
                    </a:cxnLst>
                    <a:rect l="0" t="0" r="r" b="b"/>
                    <a:pathLst>
                      <a:path w="13" h="53">
                        <a:moveTo>
                          <a:pt x="13" y="0"/>
                        </a:moveTo>
                        <a:lnTo>
                          <a:pt x="13" y="26"/>
                        </a:lnTo>
                        <a:lnTo>
                          <a:pt x="0" y="26"/>
                        </a:lnTo>
                        <a:lnTo>
                          <a:pt x="0" y="53"/>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 name="Freeform 11">
                    <a:extLst>
                      <a:ext uri="{FF2B5EF4-FFF2-40B4-BE49-F238E27FC236}">
                        <a16:creationId xmlns:a16="http://schemas.microsoft.com/office/drawing/2014/main" id="{005F150B-8931-470E-AA71-6EDAD433520E}"/>
                      </a:ext>
                    </a:extLst>
                  </p:cNvPr>
                  <p:cNvSpPr>
                    <a:spLocks/>
                  </p:cNvSpPr>
                  <p:nvPr/>
                </p:nvSpPr>
                <p:spPr bwMode="auto">
                  <a:xfrm>
                    <a:off x="6649259" y="3295192"/>
                    <a:ext cx="41275" cy="41275"/>
                  </a:xfrm>
                  <a:custGeom>
                    <a:avLst/>
                    <a:gdLst>
                      <a:gd name="T0" fmla="*/ 0 w 26"/>
                      <a:gd name="T1" fmla="*/ 26 h 26"/>
                      <a:gd name="T2" fmla="*/ 26 w 26"/>
                      <a:gd name="T3" fmla="*/ 26 h 26"/>
                      <a:gd name="T4" fmla="*/ 26 w 26"/>
                      <a:gd name="T5" fmla="*/ 0 h 26"/>
                    </a:gdLst>
                    <a:ahLst/>
                    <a:cxnLst>
                      <a:cxn ang="0">
                        <a:pos x="T0" y="T1"/>
                      </a:cxn>
                      <a:cxn ang="0">
                        <a:pos x="T2" y="T3"/>
                      </a:cxn>
                      <a:cxn ang="0">
                        <a:pos x="T4" y="T5"/>
                      </a:cxn>
                    </a:cxnLst>
                    <a:rect l="0" t="0" r="r" b="b"/>
                    <a:pathLst>
                      <a:path w="26" h="26">
                        <a:moveTo>
                          <a:pt x="0" y="26"/>
                        </a:moveTo>
                        <a:lnTo>
                          <a:pt x="26" y="26"/>
                        </a:lnTo>
                        <a:lnTo>
                          <a:pt x="26" y="0"/>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 name="Freeform 12">
                    <a:extLst>
                      <a:ext uri="{FF2B5EF4-FFF2-40B4-BE49-F238E27FC236}">
                        <a16:creationId xmlns:a16="http://schemas.microsoft.com/office/drawing/2014/main" id="{1990366C-340B-4B89-97AC-3ADDA2940BF1}"/>
                      </a:ext>
                    </a:extLst>
                  </p:cNvPr>
                  <p:cNvSpPr>
                    <a:spLocks/>
                  </p:cNvSpPr>
                  <p:nvPr/>
                </p:nvSpPr>
                <p:spPr bwMode="auto">
                  <a:xfrm>
                    <a:off x="6504796" y="3211054"/>
                    <a:ext cx="20637" cy="20638"/>
                  </a:xfrm>
                  <a:custGeom>
                    <a:avLst/>
                    <a:gdLst>
                      <a:gd name="T0" fmla="*/ 13 w 13"/>
                      <a:gd name="T1" fmla="*/ 13 h 13"/>
                      <a:gd name="T2" fmla="*/ 0 w 13"/>
                      <a:gd name="T3" fmla="*/ 13 h 13"/>
                      <a:gd name="T4" fmla="*/ 0 w 13"/>
                      <a:gd name="T5" fmla="*/ 0 h 13"/>
                    </a:gdLst>
                    <a:ahLst/>
                    <a:cxnLst>
                      <a:cxn ang="0">
                        <a:pos x="T0" y="T1"/>
                      </a:cxn>
                      <a:cxn ang="0">
                        <a:pos x="T2" y="T3"/>
                      </a:cxn>
                      <a:cxn ang="0">
                        <a:pos x="T4" y="T5"/>
                      </a:cxn>
                    </a:cxnLst>
                    <a:rect l="0" t="0" r="r" b="b"/>
                    <a:pathLst>
                      <a:path w="13" h="13">
                        <a:moveTo>
                          <a:pt x="13" y="13"/>
                        </a:moveTo>
                        <a:lnTo>
                          <a:pt x="0" y="13"/>
                        </a:lnTo>
                        <a:lnTo>
                          <a:pt x="0" y="0"/>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6" name="Line 13">
                    <a:extLst>
                      <a:ext uri="{FF2B5EF4-FFF2-40B4-BE49-F238E27FC236}">
                        <a16:creationId xmlns:a16="http://schemas.microsoft.com/office/drawing/2014/main" id="{00319D42-7DC5-43C8-8B02-5298A3C2A633}"/>
                      </a:ext>
                    </a:extLst>
                  </p:cNvPr>
                  <p:cNvSpPr>
                    <a:spLocks noChangeShapeType="1"/>
                  </p:cNvSpPr>
                  <p:nvPr/>
                </p:nvSpPr>
                <p:spPr bwMode="auto">
                  <a:xfrm flipV="1">
                    <a:off x="6607984" y="3190417"/>
                    <a:ext cx="0" cy="20638"/>
                  </a:xfrm>
                  <a:prstGeom prst="line">
                    <a:avLst/>
                  </a:pr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7" name="Line 14">
                    <a:extLst>
                      <a:ext uri="{FF2B5EF4-FFF2-40B4-BE49-F238E27FC236}">
                        <a16:creationId xmlns:a16="http://schemas.microsoft.com/office/drawing/2014/main" id="{5CC93BD9-4150-4881-8346-FE10F5463A72}"/>
                      </a:ext>
                    </a:extLst>
                  </p:cNvPr>
                  <p:cNvSpPr>
                    <a:spLocks noChangeShapeType="1"/>
                  </p:cNvSpPr>
                  <p:nvPr/>
                </p:nvSpPr>
                <p:spPr bwMode="auto">
                  <a:xfrm flipH="1">
                    <a:off x="6607984" y="3295192"/>
                    <a:ext cx="41275" cy="0"/>
                  </a:xfrm>
                  <a:prstGeom prst="line">
                    <a:avLst/>
                  </a:pr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8" name="Line 15">
                    <a:extLst>
                      <a:ext uri="{FF2B5EF4-FFF2-40B4-BE49-F238E27FC236}">
                        <a16:creationId xmlns:a16="http://schemas.microsoft.com/office/drawing/2014/main" id="{08F6B685-9D00-44C7-9BBD-52CB7F653FED}"/>
                      </a:ext>
                    </a:extLst>
                  </p:cNvPr>
                  <p:cNvSpPr>
                    <a:spLocks noChangeShapeType="1"/>
                  </p:cNvSpPr>
                  <p:nvPr/>
                </p:nvSpPr>
                <p:spPr bwMode="auto">
                  <a:xfrm flipH="1">
                    <a:off x="6566709" y="3274554"/>
                    <a:ext cx="20637" cy="0"/>
                  </a:xfrm>
                  <a:prstGeom prst="line">
                    <a:avLst/>
                  </a:pr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9" name="Rectangle 16">
                    <a:extLst>
                      <a:ext uri="{FF2B5EF4-FFF2-40B4-BE49-F238E27FC236}">
                        <a16:creationId xmlns:a16="http://schemas.microsoft.com/office/drawing/2014/main" id="{E45F8EFD-3BA3-46F5-AA1E-E6B384554AB1}"/>
                      </a:ext>
                    </a:extLst>
                  </p:cNvPr>
                  <p:cNvSpPr>
                    <a:spLocks noChangeArrowheads="1"/>
                  </p:cNvSpPr>
                  <p:nvPr/>
                </p:nvSpPr>
                <p:spPr bwMode="auto">
                  <a:xfrm>
                    <a:off x="6504796" y="3149142"/>
                    <a:ext cx="20637" cy="20638"/>
                  </a:xfrm>
                  <a:prstGeom prst="rect">
                    <a:avLst/>
                  </a:pr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0" name="Rectangle 17">
                    <a:extLst>
                      <a:ext uri="{FF2B5EF4-FFF2-40B4-BE49-F238E27FC236}">
                        <a16:creationId xmlns:a16="http://schemas.microsoft.com/office/drawing/2014/main" id="{F90CBCFD-DF14-42B5-8AF6-E6420B376C6F}"/>
                      </a:ext>
                    </a:extLst>
                  </p:cNvPr>
                  <p:cNvSpPr>
                    <a:spLocks noChangeArrowheads="1"/>
                  </p:cNvSpPr>
                  <p:nvPr/>
                </p:nvSpPr>
                <p:spPr bwMode="auto">
                  <a:xfrm>
                    <a:off x="6504796" y="3274554"/>
                    <a:ext cx="20637" cy="20638"/>
                  </a:xfrm>
                  <a:prstGeom prst="rect">
                    <a:avLst/>
                  </a:pr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1" name="Rectangle 18">
                    <a:extLst>
                      <a:ext uri="{FF2B5EF4-FFF2-40B4-BE49-F238E27FC236}">
                        <a16:creationId xmlns:a16="http://schemas.microsoft.com/office/drawing/2014/main" id="{04017045-BC83-4EBF-A33B-6D3B214024A8}"/>
                      </a:ext>
                    </a:extLst>
                  </p:cNvPr>
                  <p:cNvSpPr>
                    <a:spLocks noChangeArrowheads="1"/>
                  </p:cNvSpPr>
                  <p:nvPr/>
                </p:nvSpPr>
                <p:spPr bwMode="auto">
                  <a:xfrm>
                    <a:off x="6628621" y="3149142"/>
                    <a:ext cx="20637" cy="20638"/>
                  </a:xfrm>
                  <a:prstGeom prst="rect">
                    <a:avLst/>
                  </a:pr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pic>
            <p:nvPicPr>
              <p:cNvPr id="9" name="Grafik 8">
                <a:extLst>
                  <a:ext uri="{FF2B5EF4-FFF2-40B4-BE49-F238E27FC236}">
                    <a16:creationId xmlns:a16="http://schemas.microsoft.com/office/drawing/2014/main" id="{4A12B87C-1BAC-47F0-8676-92D8264D77C4}"/>
                  </a:ext>
                </a:extLst>
              </p:cNvPr>
              <p:cNvPicPr>
                <a:picLocks noChangeAspect="1"/>
              </p:cNvPicPr>
              <p:nvPr/>
            </p:nvPicPr>
            <p:blipFill>
              <a:blip r:embed="rId3"/>
              <a:stretch>
                <a:fillRect/>
              </a:stretch>
            </p:blipFill>
            <p:spPr>
              <a:xfrm>
                <a:off x="11095199" y="3151793"/>
                <a:ext cx="148931" cy="148931"/>
              </a:xfrm>
              <a:prstGeom prst="rect">
                <a:avLst/>
              </a:prstGeom>
              <a:grpFill/>
              <a:ln>
                <a:noFill/>
              </a:ln>
            </p:spPr>
          </p:pic>
        </p:grpSp>
      </p:grpSp>
    </p:spTree>
    <p:extLst>
      <p:ext uri="{BB962C8B-B14F-4D97-AF65-F5344CB8AC3E}">
        <p14:creationId xmlns:p14="http://schemas.microsoft.com/office/powerpoint/2010/main" val="23657607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4F0B7DF5-3B2F-4F83-9A47-E79023383AD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6" name="Objekt 5" hidden="1">
                        <a:extLst>
                          <a:ext uri="{FF2B5EF4-FFF2-40B4-BE49-F238E27FC236}">
                            <a16:creationId xmlns:a16="http://schemas.microsoft.com/office/drawing/2014/main" id="{4F0B7DF5-3B2F-4F83-9A47-E79023383A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0297B270-C359-4ADB-88AF-8B9FE31B115A}"/>
              </a:ext>
            </a:extLst>
          </p:cNvPr>
          <p:cNvSpPr>
            <a:spLocks noGrp="1"/>
          </p:cNvSpPr>
          <p:nvPr>
            <p:ph type="title"/>
          </p:nvPr>
        </p:nvSpPr>
        <p:spPr>
          <a:xfrm>
            <a:off x="479376" y="476672"/>
            <a:ext cx="11233248" cy="1008112"/>
          </a:xfrm>
        </p:spPr>
        <p:txBody>
          <a:bodyPr vert="horz"/>
          <a:lstStyle/>
          <a:p>
            <a:r>
              <a:rPr lang="de-DE"/>
              <a:t>Wie funktioniert online WIR einnehmen mit              ?</a:t>
            </a:r>
            <a:br>
              <a:rPr lang="de-CH"/>
            </a:br>
            <a:r>
              <a:rPr lang="de-DE" sz="1900" b="0" noProof="1">
                <a:solidFill>
                  <a:srgbClr val="28828B"/>
                </a:solidFill>
                <a:latin typeface="Corona LT" panose="02000604020000090004" pitchFamily="2" charset="0"/>
              </a:rPr>
              <a:t>All-in-One Zahlungslösung: Zahlungsabwicklung für Onlineshops und Marktplätze</a:t>
            </a:r>
            <a:endParaRPr lang="de-CH" sz="1900"/>
          </a:p>
        </p:txBody>
      </p:sp>
      <p:sp>
        <p:nvSpPr>
          <p:cNvPr id="9" name="Freeform 2">
            <a:extLst>
              <a:ext uri="{FF2B5EF4-FFF2-40B4-BE49-F238E27FC236}">
                <a16:creationId xmlns:a16="http://schemas.microsoft.com/office/drawing/2014/main" id="{B313C498-0053-494C-9011-9D79368CE401}"/>
              </a:ext>
            </a:extLst>
          </p:cNvPr>
          <p:cNvSpPr>
            <a:spLocks noChangeArrowheads="1"/>
          </p:cNvSpPr>
          <p:nvPr/>
        </p:nvSpPr>
        <p:spPr bwMode="auto">
          <a:xfrm>
            <a:off x="3302741" y="1835907"/>
            <a:ext cx="2520000" cy="3944341"/>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rgbClr val="28828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0" rIns="121920" bIns="60960" numCol="1" spcCol="0" rtlCol="0" fromWordArt="0" anchor="t" anchorCtr="0" forceAA="0" compatLnSpc="1">
            <a:prstTxWarp prst="textNoShape">
              <a:avLst/>
            </a:prstTxWarp>
            <a:noAutofit/>
          </a:bodyPr>
          <a:lstStyle/>
          <a:p>
            <a:pPr>
              <a:lnSpc>
                <a:spcPct val="120000"/>
              </a:lnSpc>
            </a:pPr>
            <a:r>
              <a:rPr lang="de-CH" altLang="de-DE" b="1" err="1">
                <a:solidFill>
                  <a:srgbClr val="FFFFFF"/>
                </a:solidFill>
                <a:latin typeface="HelveticaNeueLT Pro 55 Roman" pitchFamily="34" charset="0"/>
                <a:sym typeface="Lato" charset="0"/>
              </a:rPr>
              <a:t>WIRpay</a:t>
            </a:r>
            <a:r>
              <a:rPr lang="de-CH" altLang="de-DE" b="1">
                <a:solidFill>
                  <a:srgbClr val="FFFFFF"/>
                </a:solidFill>
                <a:latin typeface="HelveticaNeueLT Pro 55 Roman" pitchFamily="34" charset="0"/>
                <a:sym typeface="Lato" charset="0"/>
              </a:rPr>
              <a:t> hinzufügen</a:t>
            </a:r>
            <a:endParaRPr lang="de-CH" sz="1400"/>
          </a:p>
        </p:txBody>
      </p:sp>
      <p:sp>
        <p:nvSpPr>
          <p:cNvPr id="10" name="Freeform 2">
            <a:extLst>
              <a:ext uri="{FF2B5EF4-FFF2-40B4-BE49-F238E27FC236}">
                <a16:creationId xmlns:a16="http://schemas.microsoft.com/office/drawing/2014/main" id="{09D43EE5-45D8-4FCD-BE89-DFDFC12528AB}"/>
              </a:ext>
            </a:extLst>
          </p:cNvPr>
          <p:cNvSpPr>
            <a:spLocks noChangeArrowheads="1"/>
          </p:cNvSpPr>
          <p:nvPr/>
        </p:nvSpPr>
        <p:spPr bwMode="auto">
          <a:xfrm>
            <a:off x="8845874" y="1835908"/>
            <a:ext cx="2520000" cy="3944340"/>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rgbClr val="28828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0" rIns="121920" bIns="60960" numCol="1" spcCol="0" rtlCol="0" fromWordArt="0" anchor="t" anchorCtr="0" forceAA="0" compatLnSpc="1">
            <a:prstTxWarp prst="textNoShape">
              <a:avLst/>
            </a:prstTxWarp>
            <a:noAutofit/>
          </a:bodyPr>
          <a:lstStyle/>
          <a:p>
            <a:pPr>
              <a:lnSpc>
                <a:spcPct val="120000"/>
              </a:lnSpc>
            </a:pPr>
            <a:r>
              <a:rPr lang="de-CH" altLang="de-DE" b="1">
                <a:solidFill>
                  <a:srgbClr val="FFFFFF"/>
                </a:solidFill>
                <a:latin typeface="HelveticaNeueLT Pro 55 Roman" pitchFamily="34" charset="0"/>
                <a:sym typeface="Lato" charset="0"/>
              </a:rPr>
              <a:t>Einstellungen speichern</a:t>
            </a:r>
            <a:endParaRPr lang="de-CH" altLang="de-DE" sz="1400">
              <a:latin typeface="HelveticaNeueLT Pro 55 Roman" pitchFamily="34" charset="0"/>
            </a:endParaRPr>
          </a:p>
        </p:txBody>
      </p:sp>
      <p:sp>
        <p:nvSpPr>
          <p:cNvPr id="11" name="Freeform 2">
            <a:extLst>
              <a:ext uri="{FF2B5EF4-FFF2-40B4-BE49-F238E27FC236}">
                <a16:creationId xmlns:a16="http://schemas.microsoft.com/office/drawing/2014/main" id="{1058835F-1319-4495-A566-91289D1FFE95}"/>
              </a:ext>
            </a:extLst>
          </p:cNvPr>
          <p:cNvSpPr>
            <a:spLocks noChangeArrowheads="1"/>
          </p:cNvSpPr>
          <p:nvPr/>
        </p:nvSpPr>
        <p:spPr bwMode="auto">
          <a:xfrm>
            <a:off x="566369" y="1832471"/>
            <a:ext cx="2520000" cy="3944340"/>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rgbClr val="28828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0" rIns="121920" bIns="60960" numCol="1" spcCol="0" rtlCol="0" fromWordArt="0" anchor="t" anchorCtr="0" forceAA="0" compatLnSpc="1">
            <a:prstTxWarp prst="textNoShape">
              <a:avLst/>
            </a:prstTxWarp>
            <a:noAutofit/>
          </a:bodyPr>
          <a:lstStyle/>
          <a:p>
            <a:pPr>
              <a:lnSpc>
                <a:spcPct val="120000"/>
              </a:lnSpc>
            </a:pPr>
            <a:r>
              <a:rPr lang="de-DE" altLang="de-DE" b="1">
                <a:solidFill>
                  <a:srgbClr val="FFFFFF"/>
                </a:solidFill>
                <a:latin typeface="HelveticaNeueLT Pro 55 Roman" pitchFamily="34" charset="0"/>
                <a:sym typeface="Lato" charset="0"/>
              </a:rPr>
              <a:t>Bei </a:t>
            </a:r>
            <a:r>
              <a:rPr lang="de-DE" altLang="de-DE" b="1" err="1">
                <a:solidFill>
                  <a:srgbClr val="FFFFFF"/>
                </a:solidFill>
                <a:latin typeface="HelveticaNeueLT Pro 55 Roman" pitchFamily="34" charset="0"/>
                <a:sym typeface="Lato" charset="0"/>
              </a:rPr>
              <a:t>Payrexx</a:t>
            </a:r>
            <a:r>
              <a:rPr lang="de-DE" altLang="de-DE" b="1">
                <a:solidFill>
                  <a:srgbClr val="FFFFFF"/>
                </a:solidFill>
                <a:latin typeface="HelveticaNeueLT Pro 55 Roman" pitchFamily="34" charset="0"/>
                <a:sym typeface="Lato" charset="0"/>
              </a:rPr>
              <a:t> registrieren</a:t>
            </a:r>
          </a:p>
        </p:txBody>
      </p:sp>
      <p:sp>
        <p:nvSpPr>
          <p:cNvPr id="12" name="Textfeld 11">
            <a:extLst>
              <a:ext uri="{FF2B5EF4-FFF2-40B4-BE49-F238E27FC236}">
                <a16:creationId xmlns:a16="http://schemas.microsoft.com/office/drawing/2014/main" id="{86FBE3E9-7341-4986-B90C-3673A28768BF}"/>
              </a:ext>
            </a:extLst>
          </p:cNvPr>
          <p:cNvSpPr txBox="1"/>
          <p:nvPr/>
        </p:nvSpPr>
        <p:spPr bwMode="auto">
          <a:xfrm>
            <a:off x="3389044" y="1439737"/>
            <a:ext cx="2320493"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ctr">
              <a:spcAft>
                <a:spcPts val="800"/>
              </a:spcAft>
            </a:pPr>
            <a:r>
              <a:rPr lang="de-CH" b="1">
                <a:solidFill>
                  <a:srgbClr val="28828B"/>
                </a:solidFill>
                <a:latin typeface="+mj-lt"/>
              </a:rPr>
              <a:t>2</a:t>
            </a:r>
          </a:p>
        </p:txBody>
      </p:sp>
      <p:sp>
        <p:nvSpPr>
          <p:cNvPr id="13" name="Textfeld 12">
            <a:extLst>
              <a:ext uri="{FF2B5EF4-FFF2-40B4-BE49-F238E27FC236}">
                <a16:creationId xmlns:a16="http://schemas.microsoft.com/office/drawing/2014/main" id="{CA8933B7-F876-42AF-8F0E-DE730AC7070F}"/>
              </a:ext>
            </a:extLst>
          </p:cNvPr>
          <p:cNvSpPr txBox="1"/>
          <p:nvPr/>
        </p:nvSpPr>
        <p:spPr bwMode="auto">
          <a:xfrm>
            <a:off x="754377" y="1416284"/>
            <a:ext cx="2094006"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ctr">
              <a:spcAft>
                <a:spcPts val="800"/>
              </a:spcAft>
            </a:pPr>
            <a:r>
              <a:rPr lang="de-CH" b="1">
                <a:solidFill>
                  <a:srgbClr val="28828B"/>
                </a:solidFill>
                <a:latin typeface="+mj-lt"/>
              </a:rPr>
              <a:t>1</a:t>
            </a:r>
          </a:p>
        </p:txBody>
      </p:sp>
      <p:sp>
        <p:nvSpPr>
          <p:cNvPr id="14" name="Textfeld 13">
            <a:extLst>
              <a:ext uri="{FF2B5EF4-FFF2-40B4-BE49-F238E27FC236}">
                <a16:creationId xmlns:a16="http://schemas.microsoft.com/office/drawing/2014/main" id="{95F32FA2-5172-465B-96AB-4E720FEA9C3A}"/>
              </a:ext>
            </a:extLst>
          </p:cNvPr>
          <p:cNvSpPr txBox="1"/>
          <p:nvPr/>
        </p:nvSpPr>
        <p:spPr bwMode="auto">
          <a:xfrm>
            <a:off x="8863124" y="1438726"/>
            <a:ext cx="2412298" cy="229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ctr">
              <a:spcAft>
                <a:spcPts val="800"/>
              </a:spcAft>
            </a:pPr>
            <a:r>
              <a:rPr lang="de-CH" b="1">
                <a:solidFill>
                  <a:srgbClr val="28828B"/>
                </a:solidFill>
                <a:latin typeface="+mj-lt"/>
              </a:rPr>
              <a:t>4</a:t>
            </a:r>
          </a:p>
        </p:txBody>
      </p:sp>
      <p:sp>
        <p:nvSpPr>
          <p:cNvPr id="15" name="Textfeld 14">
            <a:extLst>
              <a:ext uri="{FF2B5EF4-FFF2-40B4-BE49-F238E27FC236}">
                <a16:creationId xmlns:a16="http://schemas.microsoft.com/office/drawing/2014/main" id="{61110E6E-4F44-4AC8-ADC6-05F44F1BEDD3}"/>
              </a:ext>
            </a:extLst>
          </p:cNvPr>
          <p:cNvSpPr txBox="1"/>
          <p:nvPr/>
        </p:nvSpPr>
        <p:spPr bwMode="auto">
          <a:xfrm>
            <a:off x="1032812" y="3419035"/>
            <a:ext cx="188761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spcAft>
                <a:spcPts val="800"/>
              </a:spcAft>
            </a:pPr>
            <a:r>
              <a:rPr lang="de-DE" sz="1400">
                <a:solidFill>
                  <a:schemeClr val="bg1"/>
                </a:solidFill>
                <a:latin typeface="+mj-lt"/>
              </a:rPr>
              <a:t>Erstellen Sie einen Account bei </a:t>
            </a:r>
            <a:r>
              <a:rPr lang="de-DE" sz="1400" err="1">
                <a:solidFill>
                  <a:schemeClr val="bg1"/>
                </a:solidFill>
                <a:latin typeface="+mj-lt"/>
              </a:rPr>
              <a:t>Payrexx</a:t>
            </a:r>
            <a:r>
              <a:rPr lang="de-DE" sz="1400">
                <a:solidFill>
                  <a:schemeClr val="bg1"/>
                </a:solidFill>
                <a:latin typeface="+mj-lt"/>
              </a:rPr>
              <a:t> über den Button «kostenlos anmelden». Falls Sie bereits registriert sind, können Sie sich über «Login» anmelden.</a:t>
            </a:r>
            <a:endParaRPr lang="de-CH" sz="1400">
              <a:solidFill>
                <a:schemeClr val="bg1"/>
              </a:solidFill>
              <a:latin typeface="+mj-lt"/>
            </a:endParaRPr>
          </a:p>
        </p:txBody>
      </p:sp>
      <p:sp>
        <p:nvSpPr>
          <p:cNvPr id="34" name="Textfeld 33">
            <a:extLst>
              <a:ext uri="{FF2B5EF4-FFF2-40B4-BE49-F238E27FC236}">
                <a16:creationId xmlns:a16="http://schemas.microsoft.com/office/drawing/2014/main" id="{F58C61FF-F043-4A96-99D1-05F80C7EA3AF}"/>
              </a:ext>
            </a:extLst>
          </p:cNvPr>
          <p:cNvSpPr txBox="1"/>
          <p:nvPr/>
        </p:nvSpPr>
        <p:spPr bwMode="auto">
          <a:xfrm>
            <a:off x="3488186" y="3356992"/>
            <a:ext cx="222135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spcAft>
                <a:spcPts val="800"/>
              </a:spcAft>
            </a:pPr>
            <a:r>
              <a:rPr lang="de-DE" sz="1400">
                <a:solidFill>
                  <a:schemeClr val="bg1"/>
                </a:solidFill>
                <a:latin typeface="+mj-lt"/>
              </a:rPr>
              <a:t>Unter Einstellungen &gt; Zahlungsanbieter &gt; Alternative Zahlungs-methoden können Sie </a:t>
            </a:r>
            <a:r>
              <a:rPr lang="de-DE" sz="1400" err="1">
                <a:solidFill>
                  <a:schemeClr val="bg1"/>
                </a:solidFill>
                <a:latin typeface="+mj-lt"/>
              </a:rPr>
              <a:t>WIRpay</a:t>
            </a:r>
            <a:r>
              <a:rPr lang="de-DE" sz="1400">
                <a:solidFill>
                  <a:schemeClr val="bg1"/>
                </a:solidFill>
                <a:latin typeface="+mj-lt"/>
              </a:rPr>
              <a:t> hinzufügen.</a:t>
            </a:r>
            <a:endParaRPr lang="de-CH" sz="1400">
              <a:solidFill>
                <a:schemeClr val="bg1"/>
              </a:solidFill>
              <a:latin typeface="+mj-lt"/>
            </a:endParaRPr>
          </a:p>
        </p:txBody>
      </p:sp>
      <p:sp>
        <p:nvSpPr>
          <p:cNvPr id="37" name="Textfeld 36">
            <a:extLst>
              <a:ext uri="{FF2B5EF4-FFF2-40B4-BE49-F238E27FC236}">
                <a16:creationId xmlns:a16="http://schemas.microsoft.com/office/drawing/2014/main" id="{72C7DCAB-0A47-4580-99C9-293747DED5FE}"/>
              </a:ext>
            </a:extLst>
          </p:cNvPr>
          <p:cNvSpPr txBox="1"/>
          <p:nvPr/>
        </p:nvSpPr>
        <p:spPr bwMode="auto">
          <a:xfrm>
            <a:off x="9040217" y="3356992"/>
            <a:ext cx="228249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spcAft>
                <a:spcPts val="800"/>
              </a:spcAft>
            </a:pPr>
            <a:r>
              <a:rPr lang="de-DE" sz="1400">
                <a:solidFill>
                  <a:schemeClr val="bg1"/>
                </a:solidFill>
                <a:latin typeface="+mj-lt"/>
              </a:rPr>
              <a:t>Speichern Sie die Einstellungen um den Vorgang </a:t>
            </a:r>
            <a:r>
              <a:rPr lang="de-DE" sz="1400" err="1">
                <a:solidFill>
                  <a:schemeClr val="bg1"/>
                </a:solidFill>
                <a:latin typeface="+mj-lt"/>
              </a:rPr>
              <a:t>abzuschliessen</a:t>
            </a:r>
            <a:r>
              <a:rPr lang="de-DE" sz="1400">
                <a:solidFill>
                  <a:schemeClr val="bg1"/>
                </a:solidFill>
                <a:latin typeface="+mj-lt"/>
              </a:rPr>
              <a:t>.</a:t>
            </a:r>
            <a:endParaRPr lang="de-CH" sz="1400">
              <a:solidFill>
                <a:schemeClr val="bg1"/>
              </a:solidFill>
              <a:latin typeface="+mj-lt"/>
            </a:endParaRPr>
          </a:p>
        </p:txBody>
      </p:sp>
      <p:grpSp>
        <p:nvGrpSpPr>
          <p:cNvPr id="16" name="Group 5">
            <a:extLst>
              <a:ext uri="{FF2B5EF4-FFF2-40B4-BE49-F238E27FC236}">
                <a16:creationId xmlns:a16="http://schemas.microsoft.com/office/drawing/2014/main" id="{31136A16-0687-4E85-9085-B334AA7E74B9}"/>
              </a:ext>
            </a:extLst>
          </p:cNvPr>
          <p:cNvGrpSpPr>
            <a:grpSpLocks noChangeAspect="1"/>
          </p:cNvGrpSpPr>
          <p:nvPr/>
        </p:nvGrpSpPr>
        <p:grpSpPr bwMode="auto">
          <a:xfrm>
            <a:off x="11472650" y="6153963"/>
            <a:ext cx="479947" cy="482752"/>
            <a:chOff x="2200" y="754"/>
            <a:chExt cx="1198" cy="1205"/>
          </a:xfrm>
        </p:grpSpPr>
        <p:sp>
          <p:nvSpPr>
            <p:cNvPr id="17" name="AutoShape 4">
              <a:extLst>
                <a:ext uri="{FF2B5EF4-FFF2-40B4-BE49-F238E27FC236}">
                  <a16:creationId xmlns:a16="http://schemas.microsoft.com/office/drawing/2014/main" id="{A84ACD41-7BD9-4A64-BFFB-175995B486BA}"/>
                </a:ext>
              </a:extLst>
            </p:cNvPr>
            <p:cNvSpPr>
              <a:spLocks noChangeAspect="1" noChangeArrowheads="1" noTextEdit="1"/>
            </p:cNvSpPr>
            <p:nvPr/>
          </p:nvSpPr>
          <p:spPr bwMode="auto">
            <a:xfrm>
              <a:off x="2200" y="754"/>
              <a:ext cx="1198" cy="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grpSp>
          <p:nvGrpSpPr>
            <p:cNvPr id="18" name="Group 206">
              <a:extLst>
                <a:ext uri="{FF2B5EF4-FFF2-40B4-BE49-F238E27FC236}">
                  <a16:creationId xmlns:a16="http://schemas.microsoft.com/office/drawing/2014/main" id="{515303FA-274E-447F-8285-A8725D1B15EC}"/>
                </a:ext>
              </a:extLst>
            </p:cNvPr>
            <p:cNvGrpSpPr>
              <a:grpSpLocks/>
            </p:cNvGrpSpPr>
            <p:nvPr/>
          </p:nvGrpSpPr>
          <p:grpSpPr bwMode="auto">
            <a:xfrm>
              <a:off x="2198" y="756"/>
              <a:ext cx="1200" cy="322"/>
              <a:chOff x="2198" y="756"/>
              <a:chExt cx="1200" cy="322"/>
            </a:xfrm>
          </p:grpSpPr>
          <p:sp>
            <p:nvSpPr>
              <p:cNvPr id="636" name="Rectangle 6">
                <a:extLst>
                  <a:ext uri="{FF2B5EF4-FFF2-40B4-BE49-F238E27FC236}">
                    <a16:creationId xmlns:a16="http://schemas.microsoft.com/office/drawing/2014/main" id="{358EB2FB-1E08-409E-8DE7-0666FF83EC90}"/>
                  </a:ext>
                </a:extLst>
              </p:cNvPr>
              <p:cNvSpPr>
                <a:spLocks noChangeArrowheads="1"/>
              </p:cNvSpPr>
              <p:nvPr/>
            </p:nvSpPr>
            <p:spPr bwMode="auto">
              <a:xfrm>
                <a:off x="2198" y="756"/>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37" name="Rectangle 7">
                <a:extLst>
                  <a:ext uri="{FF2B5EF4-FFF2-40B4-BE49-F238E27FC236}">
                    <a16:creationId xmlns:a16="http://schemas.microsoft.com/office/drawing/2014/main" id="{A67FCAD9-24E8-4A9D-8CBD-B83CD9620C1A}"/>
                  </a:ext>
                </a:extLst>
              </p:cNvPr>
              <p:cNvSpPr>
                <a:spLocks noChangeArrowheads="1"/>
              </p:cNvSpPr>
              <p:nvPr/>
            </p:nvSpPr>
            <p:spPr bwMode="auto">
              <a:xfrm>
                <a:off x="2226" y="756"/>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38" name="Rectangle 8">
                <a:extLst>
                  <a:ext uri="{FF2B5EF4-FFF2-40B4-BE49-F238E27FC236}">
                    <a16:creationId xmlns:a16="http://schemas.microsoft.com/office/drawing/2014/main" id="{991161B6-0153-4924-BB76-DC014AF3B593}"/>
                  </a:ext>
                </a:extLst>
              </p:cNvPr>
              <p:cNvSpPr>
                <a:spLocks noChangeArrowheads="1"/>
              </p:cNvSpPr>
              <p:nvPr/>
            </p:nvSpPr>
            <p:spPr bwMode="auto">
              <a:xfrm>
                <a:off x="2257" y="756"/>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39" name="Rectangle 9">
                <a:extLst>
                  <a:ext uri="{FF2B5EF4-FFF2-40B4-BE49-F238E27FC236}">
                    <a16:creationId xmlns:a16="http://schemas.microsoft.com/office/drawing/2014/main" id="{392958AB-AA1D-4510-AB1C-DA1F8F18F6C5}"/>
                  </a:ext>
                </a:extLst>
              </p:cNvPr>
              <p:cNvSpPr>
                <a:spLocks noChangeArrowheads="1"/>
              </p:cNvSpPr>
              <p:nvPr/>
            </p:nvSpPr>
            <p:spPr bwMode="auto">
              <a:xfrm>
                <a:off x="2285" y="756"/>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40" name="Rectangle 10">
                <a:extLst>
                  <a:ext uri="{FF2B5EF4-FFF2-40B4-BE49-F238E27FC236}">
                    <a16:creationId xmlns:a16="http://schemas.microsoft.com/office/drawing/2014/main" id="{C79734F9-4F91-4CA3-ABF4-3ACC0BEA1382}"/>
                  </a:ext>
                </a:extLst>
              </p:cNvPr>
              <p:cNvSpPr>
                <a:spLocks noChangeArrowheads="1"/>
              </p:cNvSpPr>
              <p:nvPr/>
            </p:nvSpPr>
            <p:spPr bwMode="auto">
              <a:xfrm>
                <a:off x="2316" y="756"/>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41" name="Rectangle 11">
                <a:extLst>
                  <a:ext uri="{FF2B5EF4-FFF2-40B4-BE49-F238E27FC236}">
                    <a16:creationId xmlns:a16="http://schemas.microsoft.com/office/drawing/2014/main" id="{5A46AB6D-1A04-4493-9056-8A855B4C499A}"/>
                  </a:ext>
                </a:extLst>
              </p:cNvPr>
              <p:cNvSpPr>
                <a:spLocks noChangeArrowheads="1"/>
              </p:cNvSpPr>
              <p:nvPr/>
            </p:nvSpPr>
            <p:spPr bwMode="auto">
              <a:xfrm>
                <a:off x="2344" y="756"/>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42" name="Rectangle 12">
                <a:extLst>
                  <a:ext uri="{FF2B5EF4-FFF2-40B4-BE49-F238E27FC236}">
                    <a16:creationId xmlns:a16="http://schemas.microsoft.com/office/drawing/2014/main" id="{DF15D4DE-23B1-420F-B776-58FD57C64EB2}"/>
                  </a:ext>
                </a:extLst>
              </p:cNvPr>
              <p:cNvSpPr>
                <a:spLocks noChangeArrowheads="1"/>
              </p:cNvSpPr>
              <p:nvPr/>
            </p:nvSpPr>
            <p:spPr bwMode="auto">
              <a:xfrm>
                <a:off x="2372" y="756"/>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43" name="Rectangle 13">
                <a:extLst>
                  <a:ext uri="{FF2B5EF4-FFF2-40B4-BE49-F238E27FC236}">
                    <a16:creationId xmlns:a16="http://schemas.microsoft.com/office/drawing/2014/main" id="{82F64DD4-BD7F-4323-BEAD-36195A800E46}"/>
                  </a:ext>
                </a:extLst>
              </p:cNvPr>
              <p:cNvSpPr>
                <a:spLocks noChangeArrowheads="1"/>
              </p:cNvSpPr>
              <p:nvPr/>
            </p:nvSpPr>
            <p:spPr bwMode="auto">
              <a:xfrm>
                <a:off x="2462" y="756"/>
                <a:ext cx="29"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44" name="Rectangle 14">
                <a:extLst>
                  <a:ext uri="{FF2B5EF4-FFF2-40B4-BE49-F238E27FC236}">
                    <a16:creationId xmlns:a16="http://schemas.microsoft.com/office/drawing/2014/main" id="{7D34D434-881B-4B71-A1F9-A8F9A0C21384}"/>
                  </a:ext>
                </a:extLst>
              </p:cNvPr>
              <p:cNvSpPr>
                <a:spLocks noChangeArrowheads="1"/>
              </p:cNvSpPr>
              <p:nvPr/>
            </p:nvSpPr>
            <p:spPr bwMode="auto">
              <a:xfrm>
                <a:off x="2519" y="756"/>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45" name="Rectangle 15">
                <a:extLst>
                  <a:ext uri="{FF2B5EF4-FFF2-40B4-BE49-F238E27FC236}">
                    <a16:creationId xmlns:a16="http://schemas.microsoft.com/office/drawing/2014/main" id="{D2A60F88-ABBE-4F61-B8C1-9D985C6CD8F6}"/>
                  </a:ext>
                </a:extLst>
              </p:cNvPr>
              <p:cNvSpPr>
                <a:spLocks noChangeArrowheads="1"/>
              </p:cNvSpPr>
              <p:nvPr/>
            </p:nvSpPr>
            <p:spPr bwMode="auto">
              <a:xfrm>
                <a:off x="2606" y="756"/>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46" name="Rectangle 16">
                <a:extLst>
                  <a:ext uri="{FF2B5EF4-FFF2-40B4-BE49-F238E27FC236}">
                    <a16:creationId xmlns:a16="http://schemas.microsoft.com/office/drawing/2014/main" id="{83C178BC-18C5-4FA5-857C-C0737D300851}"/>
                  </a:ext>
                </a:extLst>
              </p:cNvPr>
              <p:cNvSpPr>
                <a:spLocks noChangeArrowheads="1"/>
              </p:cNvSpPr>
              <p:nvPr/>
            </p:nvSpPr>
            <p:spPr bwMode="auto">
              <a:xfrm>
                <a:off x="2665" y="756"/>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47" name="Rectangle 17">
                <a:extLst>
                  <a:ext uri="{FF2B5EF4-FFF2-40B4-BE49-F238E27FC236}">
                    <a16:creationId xmlns:a16="http://schemas.microsoft.com/office/drawing/2014/main" id="{1B1841C9-AF11-4FDA-822A-0A55243BD37A}"/>
                  </a:ext>
                </a:extLst>
              </p:cNvPr>
              <p:cNvSpPr>
                <a:spLocks noChangeArrowheads="1"/>
              </p:cNvSpPr>
              <p:nvPr/>
            </p:nvSpPr>
            <p:spPr bwMode="auto">
              <a:xfrm>
                <a:off x="2930" y="756"/>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48" name="Rectangle 18">
                <a:extLst>
                  <a:ext uri="{FF2B5EF4-FFF2-40B4-BE49-F238E27FC236}">
                    <a16:creationId xmlns:a16="http://schemas.microsoft.com/office/drawing/2014/main" id="{F4859A4E-D764-4E41-9509-2404D704AF32}"/>
                  </a:ext>
                </a:extLst>
              </p:cNvPr>
              <p:cNvSpPr>
                <a:spLocks noChangeArrowheads="1"/>
              </p:cNvSpPr>
              <p:nvPr/>
            </p:nvSpPr>
            <p:spPr bwMode="auto">
              <a:xfrm>
                <a:off x="2958" y="756"/>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49" name="Rectangle 19">
                <a:extLst>
                  <a:ext uri="{FF2B5EF4-FFF2-40B4-BE49-F238E27FC236}">
                    <a16:creationId xmlns:a16="http://schemas.microsoft.com/office/drawing/2014/main" id="{8A08D697-E4BF-4370-BEA7-1E71A5FC2C81}"/>
                  </a:ext>
                </a:extLst>
              </p:cNvPr>
              <p:cNvSpPr>
                <a:spLocks noChangeArrowheads="1"/>
              </p:cNvSpPr>
              <p:nvPr/>
            </p:nvSpPr>
            <p:spPr bwMode="auto">
              <a:xfrm>
                <a:off x="3018" y="756"/>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50" name="Rectangle 20">
                <a:extLst>
                  <a:ext uri="{FF2B5EF4-FFF2-40B4-BE49-F238E27FC236}">
                    <a16:creationId xmlns:a16="http://schemas.microsoft.com/office/drawing/2014/main" id="{B0AC543B-4CDB-4468-9290-3555A3E295F9}"/>
                  </a:ext>
                </a:extLst>
              </p:cNvPr>
              <p:cNvSpPr>
                <a:spLocks noChangeArrowheads="1"/>
              </p:cNvSpPr>
              <p:nvPr/>
            </p:nvSpPr>
            <p:spPr bwMode="auto">
              <a:xfrm>
                <a:off x="3192" y="756"/>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51" name="Rectangle 21">
                <a:extLst>
                  <a:ext uri="{FF2B5EF4-FFF2-40B4-BE49-F238E27FC236}">
                    <a16:creationId xmlns:a16="http://schemas.microsoft.com/office/drawing/2014/main" id="{D04397CF-CB53-4BF3-892E-BF9521F0F6D7}"/>
                  </a:ext>
                </a:extLst>
              </p:cNvPr>
              <p:cNvSpPr>
                <a:spLocks noChangeArrowheads="1"/>
              </p:cNvSpPr>
              <p:nvPr/>
            </p:nvSpPr>
            <p:spPr bwMode="auto">
              <a:xfrm>
                <a:off x="3223" y="756"/>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52" name="Rectangle 22">
                <a:extLst>
                  <a:ext uri="{FF2B5EF4-FFF2-40B4-BE49-F238E27FC236}">
                    <a16:creationId xmlns:a16="http://schemas.microsoft.com/office/drawing/2014/main" id="{B00DFA9F-1A4B-426F-9F87-A8FC199C6D02}"/>
                  </a:ext>
                </a:extLst>
              </p:cNvPr>
              <p:cNvSpPr>
                <a:spLocks noChangeArrowheads="1"/>
              </p:cNvSpPr>
              <p:nvPr/>
            </p:nvSpPr>
            <p:spPr bwMode="auto">
              <a:xfrm>
                <a:off x="3251" y="756"/>
                <a:ext cx="29"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53" name="Rectangle 23">
                <a:extLst>
                  <a:ext uri="{FF2B5EF4-FFF2-40B4-BE49-F238E27FC236}">
                    <a16:creationId xmlns:a16="http://schemas.microsoft.com/office/drawing/2014/main" id="{71F47DDD-C39F-49DD-BC62-57FCE075F4B0}"/>
                  </a:ext>
                </a:extLst>
              </p:cNvPr>
              <p:cNvSpPr>
                <a:spLocks noChangeArrowheads="1"/>
              </p:cNvSpPr>
              <p:nvPr/>
            </p:nvSpPr>
            <p:spPr bwMode="auto">
              <a:xfrm>
                <a:off x="3280" y="756"/>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54" name="Rectangle 24">
                <a:extLst>
                  <a:ext uri="{FF2B5EF4-FFF2-40B4-BE49-F238E27FC236}">
                    <a16:creationId xmlns:a16="http://schemas.microsoft.com/office/drawing/2014/main" id="{42186F69-0460-4862-8E43-384C8B55FBCF}"/>
                  </a:ext>
                </a:extLst>
              </p:cNvPr>
              <p:cNvSpPr>
                <a:spLocks noChangeArrowheads="1"/>
              </p:cNvSpPr>
              <p:nvPr/>
            </p:nvSpPr>
            <p:spPr bwMode="auto">
              <a:xfrm>
                <a:off x="3311" y="756"/>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55" name="Rectangle 25">
                <a:extLst>
                  <a:ext uri="{FF2B5EF4-FFF2-40B4-BE49-F238E27FC236}">
                    <a16:creationId xmlns:a16="http://schemas.microsoft.com/office/drawing/2014/main" id="{8A8C8DCD-BB8E-4B69-BEF0-1BFCF30A7FC3}"/>
                  </a:ext>
                </a:extLst>
              </p:cNvPr>
              <p:cNvSpPr>
                <a:spLocks noChangeArrowheads="1"/>
              </p:cNvSpPr>
              <p:nvPr/>
            </p:nvSpPr>
            <p:spPr bwMode="auto">
              <a:xfrm>
                <a:off x="3339" y="756"/>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56" name="Rectangle 26">
                <a:extLst>
                  <a:ext uri="{FF2B5EF4-FFF2-40B4-BE49-F238E27FC236}">
                    <a16:creationId xmlns:a16="http://schemas.microsoft.com/office/drawing/2014/main" id="{8FAB8F80-167A-404E-BA14-35F3D87483DA}"/>
                  </a:ext>
                </a:extLst>
              </p:cNvPr>
              <p:cNvSpPr>
                <a:spLocks noChangeArrowheads="1"/>
              </p:cNvSpPr>
              <p:nvPr/>
            </p:nvSpPr>
            <p:spPr bwMode="auto">
              <a:xfrm>
                <a:off x="3370" y="756"/>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57" name="Rectangle 27">
                <a:extLst>
                  <a:ext uri="{FF2B5EF4-FFF2-40B4-BE49-F238E27FC236}">
                    <a16:creationId xmlns:a16="http://schemas.microsoft.com/office/drawing/2014/main" id="{D05CB25F-7512-422E-A1A4-6DEF59C8FD60}"/>
                  </a:ext>
                </a:extLst>
              </p:cNvPr>
              <p:cNvSpPr>
                <a:spLocks noChangeArrowheads="1"/>
              </p:cNvSpPr>
              <p:nvPr/>
            </p:nvSpPr>
            <p:spPr bwMode="auto">
              <a:xfrm>
                <a:off x="2198" y="785"/>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58" name="Rectangle 28">
                <a:extLst>
                  <a:ext uri="{FF2B5EF4-FFF2-40B4-BE49-F238E27FC236}">
                    <a16:creationId xmlns:a16="http://schemas.microsoft.com/office/drawing/2014/main" id="{3CAE9982-F8E8-49F1-90C0-D053D8660509}"/>
                  </a:ext>
                </a:extLst>
              </p:cNvPr>
              <p:cNvSpPr>
                <a:spLocks noChangeArrowheads="1"/>
              </p:cNvSpPr>
              <p:nvPr/>
            </p:nvSpPr>
            <p:spPr bwMode="auto">
              <a:xfrm>
                <a:off x="2372" y="785"/>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59" name="Rectangle 29">
                <a:extLst>
                  <a:ext uri="{FF2B5EF4-FFF2-40B4-BE49-F238E27FC236}">
                    <a16:creationId xmlns:a16="http://schemas.microsoft.com/office/drawing/2014/main" id="{E8FF9E9C-C3FB-49DA-82DA-26625BA208B9}"/>
                  </a:ext>
                </a:extLst>
              </p:cNvPr>
              <p:cNvSpPr>
                <a:spLocks noChangeArrowheads="1"/>
              </p:cNvSpPr>
              <p:nvPr/>
            </p:nvSpPr>
            <p:spPr bwMode="auto">
              <a:xfrm>
                <a:off x="2462" y="785"/>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60" name="Rectangle 30">
                <a:extLst>
                  <a:ext uri="{FF2B5EF4-FFF2-40B4-BE49-F238E27FC236}">
                    <a16:creationId xmlns:a16="http://schemas.microsoft.com/office/drawing/2014/main" id="{64136EE7-7CE8-425D-9983-B1C5737C783F}"/>
                  </a:ext>
                </a:extLst>
              </p:cNvPr>
              <p:cNvSpPr>
                <a:spLocks noChangeArrowheads="1"/>
              </p:cNvSpPr>
              <p:nvPr/>
            </p:nvSpPr>
            <p:spPr bwMode="auto">
              <a:xfrm>
                <a:off x="2578" y="785"/>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61" name="Rectangle 31">
                <a:extLst>
                  <a:ext uri="{FF2B5EF4-FFF2-40B4-BE49-F238E27FC236}">
                    <a16:creationId xmlns:a16="http://schemas.microsoft.com/office/drawing/2014/main" id="{A8229143-A46E-4E9C-9834-0AC774D5D9B9}"/>
                  </a:ext>
                </a:extLst>
              </p:cNvPr>
              <p:cNvSpPr>
                <a:spLocks noChangeArrowheads="1"/>
              </p:cNvSpPr>
              <p:nvPr/>
            </p:nvSpPr>
            <p:spPr bwMode="auto">
              <a:xfrm>
                <a:off x="2606" y="785"/>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62" name="Rectangle 32">
                <a:extLst>
                  <a:ext uri="{FF2B5EF4-FFF2-40B4-BE49-F238E27FC236}">
                    <a16:creationId xmlns:a16="http://schemas.microsoft.com/office/drawing/2014/main" id="{ED3ED8F6-FAA8-42E4-B7FF-09372289FC61}"/>
                  </a:ext>
                </a:extLst>
              </p:cNvPr>
              <p:cNvSpPr>
                <a:spLocks noChangeArrowheads="1"/>
              </p:cNvSpPr>
              <p:nvPr/>
            </p:nvSpPr>
            <p:spPr bwMode="auto">
              <a:xfrm>
                <a:off x="2696" y="785"/>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63" name="Rectangle 33">
                <a:extLst>
                  <a:ext uri="{FF2B5EF4-FFF2-40B4-BE49-F238E27FC236}">
                    <a16:creationId xmlns:a16="http://schemas.microsoft.com/office/drawing/2014/main" id="{44089ECA-54C2-4CE0-929F-0B07E21135E6}"/>
                  </a:ext>
                </a:extLst>
              </p:cNvPr>
              <p:cNvSpPr>
                <a:spLocks noChangeArrowheads="1"/>
              </p:cNvSpPr>
              <p:nvPr/>
            </p:nvSpPr>
            <p:spPr bwMode="auto">
              <a:xfrm>
                <a:off x="2784" y="785"/>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64" name="Rectangle 34">
                <a:extLst>
                  <a:ext uri="{FF2B5EF4-FFF2-40B4-BE49-F238E27FC236}">
                    <a16:creationId xmlns:a16="http://schemas.microsoft.com/office/drawing/2014/main" id="{B57A71B1-8BFD-4908-9404-34A043E4ADB2}"/>
                  </a:ext>
                </a:extLst>
              </p:cNvPr>
              <p:cNvSpPr>
                <a:spLocks noChangeArrowheads="1"/>
              </p:cNvSpPr>
              <p:nvPr/>
            </p:nvSpPr>
            <p:spPr bwMode="auto">
              <a:xfrm>
                <a:off x="2812" y="785"/>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65" name="Rectangle 35">
                <a:extLst>
                  <a:ext uri="{FF2B5EF4-FFF2-40B4-BE49-F238E27FC236}">
                    <a16:creationId xmlns:a16="http://schemas.microsoft.com/office/drawing/2014/main" id="{61067E55-F975-4F22-B7D2-E0971F9B47C8}"/>
                  </a:ext>
                </a:extLst>
              </p:cNvPr>
              <p:cNvSpPr>
                <a:spLocks noChangeArrowheads="1"/>
              </p:cNvSpPr>
              <p:nvPr/>
            </p:nvSpPr>
            <p:spPr bwMode="auto">
              <a:xfrm>
                <a:off x="2843" y="785"/>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66" name="Rectangle 36">
                <a:extLst>
                  <a:ext uri="{FF2B5EF4-FFF2-40B4-BE49-F238E27FC236}">
                    <a16:creationId xmlns:a16="http://schemas.microsoft.com/office/drawing/2014/main" id="{62B56894-F2A1-49EF-A951-F9A01CC32EE1}"/>
                  </a:ext>
                </a:extLst>
              </p:cNvPr>
              <p:cNvSpPr>
                <a:spLocks noChangeArrowheads="1"/>
              </p:cNvSpPr>
              <p:nvPr/>
            </p:nvSpPr>
            <p:spPr bwMode="auto">
              <a:xfrm>
                <a:off x="2899" y="785"/>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67" name="Rectangle 37">
                <a:extLst>
                  <a:ext uri="{FF2B5EF4-FFF2-40B4-BE49-F238E27FC236}">
                    <a16:creationId xmlns:a16="http://schemas.microsoft.com/office/drawing/2014/main" id="{A9A3C477-85FF-479C-ABAC-3A1A4BAF2838}"/>
                  </a:ext>
                </a:extLst>
              </p:cNvPr>
              <p:cNvSpPr>
                <a:spLocks noChangeArrowheads="1"/>
              </p:cNvSpPr>
              <p:nvPr/>
            </p:nvSpPr>
            <p:spPr bwMode="auto">
              <a:xfrm>
                <a:off x="2958" y="785"/>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68" name="Rectangle 38">
                <a:extLst>
                  <a:ext uri="{FF2B5EF4-FFF2-40B4-BE49-F238E27FC236}">
                    <a16:creationId xmlns:a16="http://schemas.microsoft.com/office/drawing/2014/main" id="{5ACFEC41-B3E7-4774-BE66-AA551AFD9419}"/>
                  </a:ext>
                </a:extLst>
              </p:cNvPr>
              <p:cNvSpPr>
                <a:spLocks noChangeArrowheads="1"/>
              </p:cNvSpPr>
              <p:nvPr/>
            </p:nvSpPr>
            <p:spPr bwMode="auto">
              <a:xfrm>
                <a:off x="3077" y="785"/>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69" name="Rectangle 39">
                <a:extLst>
                  <a:ext uri="{FF2B5EF4-FFF2-40B4-BE49-F238E27FC236}">
                    <a16:creationId xmlns:a16="http://schemas.microsoft.com/office/drawing/2014/main" id="{25565643-4118-481E-8803-0F9175CB40FC}"/>
                  </a:ext>
                </a:extLst>
              </p:cNvPr>
              <p:cNvSpPr>
                <a:spLocks noChangeArrowheads="1"/>
              </p:cNvSpPr>
              <p:nvPr/>
            </p:nvSpPr>
            <p:spPr bwMode="auto">
              <a:xfrm>
                <a:off x="3192" y="785"/>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70" name="Rectangle 40">
                <a:extLst>
                  <a:ext uri="{FF2B5EF4-FFF2-40B4-BE49-F238E27FC236}">
                    <a16:creationId xmlns:a16="http://schemas.microsoft.com/office/drawing/2014/main" id="{E00FBB26-EA96-41E8-8D10-827E979BCF51}"/>
                  </a:ext>
                </a:extLst>
              </p:cNvPr>
              <p:cNvSpPr>
                <a:spLocks noChangeArrowheads="1"/>
              </p:cNvSpPr>
              <p:nvPr/>
            </p:nvSpPr>
            <p:spPr bwMode="auto">
              <a:xfrm>
                <a:off x="3370" y="785"/>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71" name="Rectangle 41">
                <a:extLst>
                  <a:ext uri="{FF2B5EF4-FFF2-40B4-BE49-F238E27FC236}">
                    <a16:creationId xmlns:a16="http://schemas.microsoft.com/office/drawing/2014/main" id="{224DC347-9BF0-4D0F-8F63-24ECB931FB39}"/>
                  </a:ext>
                </a:extLst>
              </p:cNvPr>
              <p:cNvSpPr>
                <a:spLocks noChangeArrowheads="1"/>
              </p:cNvSpPr>
              <p:nvPr/>
            </p:nvSpPr>
            <p:spPr bwMode="auto">
              <a:xfrm>
                <a:off x="2198" y="816"/>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72" name="Rectangle 42">
                <a:extLst>
                  <a:ext uri="{FF2B5EF4-FFF2-40B4-BE49-F238E27FC236}">
                    <a16:creationId xmlns:a16="http://schemas.microsoft.com/office/drawing/2014/main" id="{0A364BB6-A44B-466D-AE87-0370D1ECAF00}"/>
                  </a:ext>
                </a:extLst>
              </p:cNvPr>
              <p:cNvSpPr>
                <a:spLocks noChangeArrowheads="1"/>
              </p:cNvSpPr>
              <p:nvPr/>
            </p:nvSpPr>
            <p:spPr bwMode="auto">
              <a:xfrm>
                <a:off x="2257" y="816"/>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73" name="Rectangle 43">
                <a:extLst>
                  <a:ext uri="{FF2B5EF4-FFF2-40B4-BE49-F238E27FC236}">
                    <a16:creationId xmlns:a16="http://schemas.microsoft.com/office/drawing/2014/main" id="{AC4EAA75-3E87-4E28-904C-E19DB62266BE}"/>
                  </a:ext>
                </a:extLst>
              </p:cNvPr>
              <p:cNvSpPr>
                <a:spLocks noChangeArrowheads="1"/>
              </p:cNvSpPr>
              <p:nvPr/>
            </p:nvSpPr>
            <p:spPr bwMode="auto">
              <a:xfrm>
                <a:off x="2285" y="816"/>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74" name="Rectangle 44">
                <a:extLst>
                  <a:ext uri="{FF2B5EF4-FFF2-40B4-BE49-F238E27FC236}">
                    <a16:creationId xmlns:a16="http://schemas.microsoft.com/office/drawing/2014/main" id="{43440912-46B1-41DB-A918-9430BADCB5A4}"/>
                  </a:ext>
                </a:extLst>
              </p:cNvPr>
              <p:cNvSpPr>
                <a:spLocks noChangeArrowheads="1"/>
              </p:cNvSpPr>
              <p:nvPr/>
            </p:nvSpPr>
            <p:spPr bwMode="auto">
              <a:xfrm>
                <a:off x="2316" y="816"/>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75" name="Rectangle 45">
                <a:extLst>
                  <a:ext uri="{FF2B5EF4-FFF2-40B4-BE49-F238E27FC236}">
                    <a16:creationId xmlns:a16="http://schemas.microsoft.com/office/drawing/2014/main" id="{7F0128AE-5C6E-47CC-A88A-39664E1B228E}"/>
                  </a:ext>
                </a:extLst>
              </p:cNvPr>
              <p:cNvSpPr>
                <a:spLocks noChangeArrowheads="1"/>
              </p:cNvSpPr>
              <p:nvPr/>
            </p:nvSpPr>
            <p:spPr bwMode="auto">
              <a:xfrm>
                <a:off x="2372" y="816"/>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76" name="Rectangle 46">
                <a:extLst>
                  <a:ext uri="{FF2B5EF4-FFF2-40B4-BE49-F238E27FC236}">
                    <a16:creationId xmlns:a16="http://schemas.microsoft.com/office/drawing/2014/main" id="{C409C8F8-3D65-43A7-8172-9B69FBDDF7CC}"/>
                  </a:ext>
                </a:extLst>
              </p:cNvPr>
              <p:cNvSpPr>
                <a:spLocks noChangeArrowheads="1"/>
              </p:cNvSpPr>
              <p:nvPr/>
            </p:nvSpPr>
            <p:spPr bwMode="auto">
              <a:xfrm>
                <a:off x="2462" y="816"/>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77" name="Rectangle 47">
                <a:extLst>
                  <a:ext uri="{FF2B5EF4-FFF2-40B4-BE49-F238E27FC236}">
                    <a16:creationId xmlns:a16="http://schemas.microsoft.com/office/drawing/2014/main" id="{FED944B1-0834-4340-9B74-28BF0C66FF26}"/>
                  </a:ext>
                </a:extLst>
              </p:cNvPr>
              <p:cNvSpPr>
                <a:spLocks noChangeArrowheads="1"/>
              </p:cNvSpPr>
              <p:nvPr/>
            </p:nvSpPr>
            <p:spPr bwMode="auto">
              <a:xfrm>
                <a:off x="2491" y="816"/>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78" name="Rectangle 48">
                <a:extLst>
                  <a:ext uri="{FF2B5EF4-FFF2-40B4-BE49-F238E27FC236}">
                    <a16:creationId xmlns:a16="http://schemas.microsoft.com/office/drawing/2014/main" id="{E684F3A8-C42A-4A81-8EAE-0FF9BC665292}"/>
                  </a:ext>
                </a:extLst>
              </p:cNvPr>
              <p:cNvSpPr>
                <a:spLocks noChangeArrowheads="1"/>
              </p:cNvSpPr>
              <p:nvPr/>
            </p:nvSpPr>
            <p:spPr bwMode="auto">
              <a:xfrm>
                <a:off x="2519" y="816"/>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79" name="Rectangle 49">
                <a:extLst>
                  <a:ext uri="{FF2B5EF4-FFF2-40B4-BE49-F238E27FC236}">
                    <a16:creationId xmlns:a16="http://schemas.microsoft.com/office/drawing/2014/main" id="{C5A83BD8-360B-478F-8012-0BD259DDF226}"/>
                  </a:ext>
                </a:extLst>
              </p:cNvPr>
              <p:cNvSpPr>
                <a:spLocks noChangeArrowheads="1"/>
              </p:cNvSpPr>
              <p:nvPr/>
            </p:nvSpPr>
            <p:spPr bwMode="auto">
              <a:xfrm>
                <a:off x="2578" y="816"/>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80" name="Rectangle 50">
                <a:extLst>
                  <a:ext uri="{FF2B5EF4-FFF2-40B4-BE49-F238E27FC236}">
                    <a16:creationId xmlns:a16="http://schemas.microsoft.com/office/drawing/2014/main" id="{9CAF3346-78A7-439A-93CE-22991F8F62D2}"/>
                  </a:ext>
                </a:extLst>
              </p:cNvPr>
              <p:cNvSpPr>
                <a:spLocks noChangeArrowheads="1"/>
              </p:cNvSpPr>
              <p:nvPr/>
            </p:nvSpPr>
            <p:spPr bwMode="auto">
              <a:xfrm>
                <a:off x="2696" y="816"/>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81" name="Rectangle 51">
                <a:extLst>
                  <a:ext uri="{FF2B5EF4-FFF2-40B4-BE49-F238E27FC236}">
                    <a16:creationId xmlns:a16="http://schemas.microsoft.com/office/drawing/2014/main" id="{F30FF12D-F2BA-4ABB-BF65-30D1BC947438}"/>
                  </a:ext>
                </a:extLst>
              </p:cNvPr>
              <p:cNvSpPr>
                <a:spLocks noChangeArrowheads="1"/>
              </p:cNvSpPr>
              <p:nvPr/>
            </p:nvSpPr>
            <p:spPr bwMode="auto">
              <a:xfrm>
                <a:off x="2725" y="816"/>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82" name="Rectangle 52">
                <a:extLst>
                  <a:ext uri="{FF2B5EF4-FFF2-40B4-BE49-F238E27FC236}">
                    <a16:creationId xmlns:a16="http://schemas.microsoft.com/office/drawing/2014/main" id="{C56DD57D-8DFA-48BD-A588-D2FBE643CC3E}"/>
                  </a:ext>
                </a:extLst>
              </p:cNvPr>
              <p:cNvSpPr>
                <a:spLocks noChangeArrowheads="1"/>
              </p:cNvSpPr>
              <p:nvPr/>
            </p:nvSpPr>
            <p:spPr bwMode="auto">
              <a:xfrm>
                <a:off x="2753" y="816"/>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83" name="Rectangle 53">
                <a:extLst>
                  <a:ext uri="{FF2B5EF4-FFF2-40B4-BE49-F238E27FC236}">
                    <a16:creationId xmlns:a16="http://schemas.microsoft.com/office/drawing/2014/main" id="{91549781-A396-4F0F-89E7-C61BF7BE6CD2}"/>
                  </a:ext>
                </a:extLst>
              </p:cNvPr>
              <p:cNvSpPr>
                <a:spLocks noChangeArrowheads="1"/>
              </p:cNvSpPr>
              <p:nvPr/>
            </p:nvSpPr>
            <p:spPr bwMode="auto">
              <a:xfrm>
                <a:off x="2784" y="816"/>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84" name="Rectangle 54">
                <a:extLst>
                  <a:ext uri="{FF2B5EF4-FFF2-40B4-BE49-F238E27FC236}">
                    <a16:creationId xmlns:a16="http://schemas.microsoft.com/office/drawing/2014/main" id="{11142F12-DDD3-4D52-ADB8-391E0F3F7A50}"/>
                  </a:ext>
                </a:extLst>
              </p:cNvPr>
              <p:cNvSpPr>
                <a:spLocks noChangeArrowheads="1"/>
              </p:cNvSpPr>
              <p:nvPr/>
            </p:nvSpPr>
            <p:spPr bwMode="auto">
              <a:xfrm>
                <a:off x="2812" y="816"/>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85" name="Rectangle 55">
                <a:extLst>
                  <a:ext uri="{FF2B5EF4-FFF2-40B4-BE49-F238E27FC236}">
                    <a16:creationId xmlns:a16="http://schemas.microsoft.com/office/drawing/2014/main" id="{AF1040F6-FE5B-4578-ACB4-281FFA364A6A}"/>
                  </a:ext>
                </a:extLst>
              </p:cNvPr>
              <p:cNvSpPr>
                <a:spLocks noChangeArrowheads="1"/>
              </p:cNvSpPr>
              <p:nvPr/>
            </p:nvSpPr>
            <p:spPr bwMode="auto">
              <a:xfrm>
                <a:off x="2871" y="816"/>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86" name="Rectangle 56">
                <a:extLst>
                  <a:ext uri="{FF2B5EF4-FFF2-40B4-BE49-F238E27FC236}">
                    <a16:creationId xmlns:a16="http://schemas.microsoft.com/office/drawing/2014/main" id="{2DC5E363-4DE0-4A8A-A68D-5B5131D39C15}"/>
                  </a:ext>
                </a:extLst>
              </p:cNvPr>
              <p:cNvSpPr>
                <a:spLocks noChangeArrowheads="1"/>
              </p:cNvSpPr>
              <p:nvPr/>
            </p:nvSpPr>
            <p:spPr bwMode="auto">
              <a:xfrm>
                <a:off x="2989" y="816"/>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87" name="Rectangle 57">
                <a:extLst>
                  <a:ext uri="{FF2B5EF4-FFF2-40B4-BE49-F238E27FC236}">
                    <a16:creationId xmlns:a16="http://schemas.microsoft.com/office/drawing/2014/main" id="{17666905-C832-4ECA-9726-B9BE5052CD66}"/>
                  </a:ext>
                </a:extLst>
              </p:cNvPr>
              <p:cNvSpPr>
                <a:spLocks noChangeArrowheads="1"/>
              </p:cNvSpPr>
              <p:nvPr/>
            </p:nvSpPr>
            <p:spPr bwMode="auto">
              <a:xfrm>
                <a:off x="3133" y="816"/>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88" name="Rectangle 58">
                <a:extLst>
                  <a:ext uri="{FF2B5EF4-FFF2-40B4-BE49-F238E27FC236}">
                    <a16:creationId xmlns:a16="http://schemas.microsoft.com/office/drawing/2014/main" id="{4E8292C2-4C67-4E1E-A39F-978670C90938}"/>
                  </a:ext>
                </a:extLst>
              </p:cNvPr>
              <p:cNvSpPr>
                <a:spLocks noChangeArrowheads="1"/>
              </p:cNvSpPr>
              <p:nvPr/>
            </p:nvSpPr>
            <p:spPr bwMode="auto">
              <a:xfrm>
                <a:off x="3192" y="816"/>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89" name="Rectangle 59">
                <a:extLst>
                  <a:ext uri="{FF2B5EF4-FFF2-40B4-BE49-F238E27FC236}">
                    <a16:creationId xmlns:a16="http://schemas.microsoft.com/office/drawing/2014/main" id="{600C75BB-8C27-4345-AD61-0B38BBC09593}"/>
                  </a:ext>
                </a:extLst>
              </p:cNvPr>
              <p:cNvSpPr>
                <a:spLocks noChangeArrowheads="1"/>
              </p:cNvSpPr>
              <p:nvPr/>
            </p:nvSpPr>
            <p:spPr bwMode="auto">
              <a:xfrm>
                <a:off x="3251" y="816"/>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90" name="Rectangle 60">
                <a:extLst>
                  <a:ext uri="{FF2B5EF4-FFF2-40B4-BE49-F238E27FC236}">
                    <a16:creationId xmlns:a16="http://schemas.microsoft.com/office/drawing/2014/main" id="{CC0ACA5F-FF4C-456A-801A-FDBD08157467}"/>
                  </a:ext>
                </a:extLst>
              </p:cNvPr>
              <p:cNvSpPr>
                <a:spLocks noChangeArrowheads="1"/>
              </p:cNvSpPr>
              <p:nvPr/>
            </p:nvSpPr>
            <p:spPr bwMode="auto">
              <a:xfrm>
                <a:off x="3280" y="816"/>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91" name="Rectangle 61">
                <a:extLst>
                  <a:ext uri="{FF2B5EF4-FFF2-40B4-BE49-F238E27FC236}">
                    <a16:creationId xmlns:a16="http://schemas.microsoft.com/office/drawing/2014/main" id="{33028BA5-0987-407B-B1AF-F814DFE10A2E}"/>
                  </a:ext>
                </a:extLst>
              </p:cNvPr>
              <p:cNvSpPr>
                <a:spLocks noChangeArrowheads="1"/>
              </p:cNvSpPr>
              <p:nvPr/>
            </p:nvSpPr>
            <p:spPr bwMode="auto">
              <a:xfrm>
                <a:off x="3311" y="816"/>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92" name="Rectangle 62">
                <a:extLst>
                  <a:ext uri="{FF2B5EF4-FFF2-40B4-BE49-F238E27FC236}">
                    <a16:creationId xmlns:a16="http://schemas.microsoft.com/office/drawing/2014/main" id="{AB8BD309-EC0A-4F17-AD64-A91F7E910C61}"/>
                  </a:ext>
                </a:extLst>
              </p:cNvPr>
              <p:cNvSpPr>
                <a:spLocks noChangeArrowheads="1"/>
              </p:cNvSpPr>
              <p:nvPr/>
            </p:nvSpPr>
            <p:spPr bwMode="auto">
              <a:xfrm>
                <a:off x="3370" y="816"/>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93" name="Rectangle 63">
                <a:extLst>
                  <a:ext uri="{FF2B5EF4-FFF2-40B4-BE49-F238E27FC236}">
                    <a16:creationId xmlns:a16="http://schemas.microsoft.com/office/drawing/2014/main" id="{DE5DE5B4-4788-4891-AA11-82173F3E33B6}"/>
                  </a:ext>
                </a:extLst>
              </p:cNvPr>
              <p:cNvSpPr>
                <a:spLocks noChangeArrowheads="1"/>
              </p:cNvSpPr>
              <p:nvPr/>
            </p:nvSpPr>
            <p:spPr bwMode="auto">
              <a:xfrm>
                <a:off x="2198" y="844"/>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94" name="Rectangle 64">
                <a:extLst>
                  <a:ext uri="{FF2B5EF4-FFF2-40B4-BE49-F238E27FC236}">
                    <a16:creationId xmlns:a16="http://schemas.microsoft.com/office/drawing/2014/main" id="{2BF481E3-64A2-4F29-90F1-B68951E065D2}"/>
                  </a:ext>
                </a:extLst>
              </p:cNvPr>
              <p:cNvSpPr>
                <a:spLocks noChangeArrowheads="1"/>
              </p:cNvSpPr>
              <p:nvPr/>
            </p:nvSpPr>
            <p:spPr bwMode="auto">
              <a:xfrm>
                <a:off x="2257" y="844"/>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95" name="Rectangle 65">
                <a:extLst>
                  <a:ext uri="{FF2B5EF4-FFF2-40B4-BE49-F238E27FC236}">
                    <a16:creationId xmlns:a16="http://schemas.microsoft.com/office/drawing/2014/main" id="{D97DD852-F165-46CE-AE23-5323BD00C985}"/>
                  </a:ext>
                </a:extLst>
              </p:cNvPr>
              <p:cNvSpPr>
                <a:spLocks noChangeArrowheads="1"/>
              </p:cNvSpPr>
              <p:nvPr/>
            </p:nvSpPr>
            <p:spPr bwMode="auto">
              <a:xfrm>
                <a:off x="2285" y="844"/>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96" name="Rectangle 66">
                <a:extLst>
                  <a:ext uri="{FF2B5EF4-FFF2-40B4-BE49-F238E27FC236}">
                    <a16:creationId xmlns:a16="http://schemas.microsoft.com/office/drawing/2014/main" id="{B9AA3F70-6966-4FD7-A9A5-4DFE3BFE3C5B}"/>
                  </a:ext>
                </a:extLst>
              </p:cNvPr>
              <p:cNvSpPr>
                <a:spLocks noChangeArrowheads="1"/>
              </p:cNvSpPr>
              <p:nvPr/>
            </p:nvSpPr>
            <p:spPr bwMode="auto">
              <a:xfrm>
                <a:off x="2316" y="844"/>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97" name="Rectangle 67">
                <a:extLst>
                  <a:ext uri="{FF2B5EF4-FFF2-40B4-BE49-F238E27FC236}">
                    <a16:creationId xmlns:a16="http://schemas.microsoft.com/office/drawing/2014/main" id="{75C00327-D439-410E-92BB-851F860E24B4}"/>
                  </a:ext>
                </a:extLst>
              </p:cNvPr>
              <p:cNvSpPr>
                <a:spLocks noChangeArrowheads="1"/>
              </p:cNvSpPr>
              <p:nvPr/>
            </p:nvSpPr>
            <p:spPr bwMode="auto">
              <a:xfrm>
                <a:off x="2372" y="844"/>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98" name="Rectangle 68">
                <a:extLst>
                  <a:ext uri="{FF2B5EF4-FFF2-40B4-BE49-F238E27FC236}">
                    <a16:creationId xmlns:a16="http://schemas.microsoft.com/office/drawing/2014/main" id="{1C67D9E1-9B4A-44C7-B721-EB2CF8356BEC}"/>
                  </a:ext>
                </a:extLst>
              </p:cNvPr>
              <p:cNvSpPr>
                <a:spLocks noChangeArrowheads="1"/>
              </p:cNvSpPr>
              <p:nvPr/>
            </p:nvSpPr>
            <p:spPr bwMode="auto">
              <a:xfrm>
                <a:off x="2431" y="844"/>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99" name="Rectangle 69">
                <a:extLst>
                  <a:ext uri="{FF2B5EF4-FFF2-40B4-BE49-F238E27FC236}">
                    <a16:creationId xmlns:a16="http://schemas.microsoft.com/office/drawing/2014/main" id="{C57BECA9-1FB7-4971-9579-7294247CF73B}"/>
                  </a:ext>
                </a:extLst>
              </p:cNvPr>
              <p:cNvSpPr>
                <a:spLocks noChangeArrowheads="1"/>
              </p:cNvSpPr>
              <p:nvPr/>
            </p:nvSpPr>
            <p:spPr bwMode="auto">
              <a:xfrm>
                <a:off x="2550" y="844"/>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00" name="Rectangle 70">
                <a:extLst>
                  <a:ext uri="{FF2B5EF4-FFF2-40B4-BE49-F238E27FC236}">
                    <a16:creationId xmlns:a16="http://schemas.microsoft.com/office/drawing/2014/main" id="{2F10A5F7-9717-40D3-9E04-A6A89051EF6F}"/>
                  </a:ext>
                </a:extLst>
              </p:cNvPr>
              <p:cNvSpPr>
                <a:spLocks noChangeArrowheads="1"/>
              </p:cNvSpPr>
              <p:nvPr/>
            </p:nvSpPr>
            <p:spPr bwMode="auto">
              <a:xfrm>
                <a:off x="2753" y="844"/>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01" name="Rectangle 71">
                <a:extLst>
                  <a:ext uri="{FF2B5EF4-FFF2-40B4-BE49-F238E27FC236}">
                    <a16:creationId xmlns:a16="http://schemas.microsoft.com/office/drawing/2014/main" id="{49A88F49-39ED-4F21-9939-FC052E13481C}"/>
                  </a:ext>
                </a:extLst>
              </p:cNvPr>
              <p:cNvSpPr>
                <a:spLocks noChangeArrowheads="1"/>
              </p:cNvSpPr>
              <p:nvPr/>
            </p:nvSpPr>
            <p:spPr bwMode="auto">
              <a:xfrm>
                <a:off x="2812" y="844"/>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02" name="Rectangle 72">
                <a:extLst>
                  <a:ext uri="{FF2B5EF4-FFF2-40B4-BE49-F238E27FC236}">
                    <a16:creationId xmlns:a16="http://schemas.microsoft.com/office/drawing/2014/main" id="{82046A34-BB0D-4A5C-9C99-D02077FB195D}"/>
                  </a:ext>
                </a:extLst>
              </p:cNvPr>
              <p:cNvSpPr>
                <a:spLocks noChangeArrowheads="1"/>
              </p:cNvSpPr>
              <p:nvPr/>
            </p:nvSpPr>
            <p:spPr bwMode="auto">
              <a:xfrm>
                <a:off x="2871" y="844"/>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03" name="Rectangle 73">
                <a:extLst>
                  <a:ext uri="{FF2B5EF4-FFF2-40B4-BE49-F238E27FC236}">
                    <a16:creationId xmlns:a16="http://schemas.microsoft.com/office/drawing/2014/main" id="{C9807F98-77FB-4118-B4B3-D4F1C96E04C0}"/>
                  </a:ext>
                </a:extLst>
              </p:cNvPr>
              <p:cNvSpPr>
                <a:spLocks noChangeArrowheads="1"/>
              </p:cNvSpPr>
              <p:nvPr/>
            </p:nvSpPr>
            <p:spPr bwMode="auto">
              <a:xfrm>
                <a:off x="2899" y="844"/>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04" name="Rectangle 74">
                <a:extLst>
                  <a:ext uri="{FF2B5EF4-FFF2-40B4-BE49-F238E27FC236}">
                    <a16:creationId xmlns:a16="http://schemas.microsoft.com/office/drawing/2014/main" id="{2C60E7E5-BC7A-428C-8B9F-282D96151A06}"/>
                  </a:ext>
                </a:extLst>
              </p:cNvPr>
              <p:cNvSpPr>
                <a:spLocks noChangeArrowheads="1"/>
              </p:cNvSpPr>
              <p:nvPr/>
            </p:nvSpPr>
            <p:spPr bwMode="auto">
              <a:xfrm>
                <a:off x="2930" y="844"/>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05" name="Rectangle 75">
                <a:extLst>
                  <a:ext uri="{FF2B5EF4-FFF2-40B4-BE49-F238E27FC236}">
                    <a16:creationId xmlns:a16="http://schemas.microsoft.com/office/drawing/2014/main" id="{C8B8E2FD-503E-4A65-BBA9-61BAC9039902}"/>
                  </a:ext>
                </a:extLst>
              </p:cNvPr>
              <p:cNvSpPr>
                <a:spLocks noChangeArrowheads="1"/>
              </p:cNvSpPr>
              <p:nvPr/>
            </p:nvSpPr>
            <p:spPr bwMode="auto">
              <a:xfrm>
                <a:off x="2989" y="844"/>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06" name="Rectangle 76">
                <a:extLst>
                  <a:ext uri="{FF2B5EF4-FFF2-40B4-BE49-F238E27FC236}">
                    <a16:creationId xmlns:a16="http://schemas.microsoft.com/office/drawing/2014/main" id="{EDFC6035-30C1-4832-9663-49456D686354}"/>
                  </a:ext>
                </a:extLst>
              </p:cNvPr>
              <p:cNvSpPr>
                <a:spLocks noChangeArrowheads="1"/>
              </p:cNvSpPr>
              <p:nvPr/>
            </p:nvSpPr>
            <p:spPr bwMode="auto">
              <a:xfrm>
                <a:off x="3046" y="844"/>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07" name="Rectangle 77">
                <a:extLst>
                  <a:ext uri="{FF2B5EF4-FFF2-40B4-BE49-F238E27FC236}">
                    <a16:creationId xmlns:a16="http://schemas.microsoft.com/office/drawing/2014/main" id="{AAAC4A92-66D3-4D89-97B7-5172D497D12A}"/>
                  </a:ext>
                </a:extLst>
              </p:cNvPr>
              <p:cNvSpPr>
                <a:spLocks noChangeArrowheads="1"/>
              </p:cNvSpPr>
              <p:nvPr/>
            </p:nvSpPr>
            <p:spPr bwMode="auto">
              <a:xfrm>
                <a:off x="3133" y="844"/>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08" name="Rectangle 78">
                <a:extLst>
                  <a:ext uri="{FF2B5EF4-FFF2-40B4-BE49-F238E27FC236}">
                    <a16:creationId xmlns:a16="http://schemas.microsoft.com/office/drawing/2014/main" id="{4FCE33F5-0EB4-4394-ADAF-E00EA08A35D0}"/>
                  </a:ext>
                </a:extLst>
              </p:cNvPr>
              <p:cNvSpPr>
                <a:spLocks noChangeArrowheads="1"/>
              </p:cNvSpPr>
              <p:nvPr/>
            </p:nvSpPr>
            <p:spPr bwMode="auto">
              <a:xfrm>
                <a:off x="3192" y="844"/>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09" name="Rectangle 79">
                <a:extLst>
                  <a:ext uri="{FF2B5EF4-FFF2-40B4-BE49-F238E27FC236}">
                    <a16:creationId xmlns:a16="http://schemas.microsoft.com/office/drawing/2014/main" id="{7A531FC3-5CAE-4182-881F-99F435AB637D}"/>
                  </a:ext>
                </a:extLst>
              </p:cNvPr>
              <p:cNvSpPr>
                <a:spLocks noChangeArrowheads="1"/>
              </p:cNvSpPr>
              <p:nvPr/>
            </p:nvSpPr>
            <p:spPr bwMode="auto">
              <a:xfrm>
                <a:off x="3251" y="844"/>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10" name="Rectangle 80">
                <a:extLst>
                  <a:ext uri="{FF2B5EF4-FFF2-40B4-BE49-F238E27FC236}">
                    <a16:creationId xmlns:a16="http://schemas.microsoft.com/office/drawing/2014/main" id="{61AEDA9E-421B-4450-9901-C3E0212EBD08}"/>
                  </a:ext>
                </a:extLst>
              </p:cNvPr>
              <p:cNvSpPr>
                <a:spLocks noChangeArrowheads="1"/>
              </p:cNvSpPr>
              <p:nvPr/>
            </p:nvSpPr>
            <p:spPr bwMode="auto">
              <a:xfrm>
                <a:off x="3280" y="844"/>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11" name="Rectangle 81">
                <a:extLst>
                  <a:ext uri="{FF2B5EF4-FFF2-40B4-BE49-F238E27FC236}">
                    <a16:creationId xmlns:a16="http://schemas.microsoft.com/office/drawing/2014/main" id="{FA234762-1FD7-4935-A616-1481FCFF8E16}"/>
                  </a:ext>
                </a:extLst>
              </p:cNvPr>
              <p:cNvSpPr>
                <a:spLocks noChangeArrowheads="1"/>
              </p:cNvSpPr>
              <p:nvPr/>
            </p:nvSpPr>
            <p:spPr bwMode="auto">
              <a:xfrm>
                <a:off x="3311" y="844"/>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12" name="Rectangle 82">
                <a:extLst>
                  <a:ext uri="{FF2B5EF4-FFF2-40B4-BE49-F238E27FC236}">
                    <a16:creationId xmlns:a16="http://schemas.microsoft.com/office/drawing/2014/main" id="{27051835-95AB-4DEF-8CCD-826CB03E4E97}"/>
                  </a:ext>
                </a:extLst>
              </p:cNvPr>
              <p:cNvSpPr>
                <a:spLocks noChangeArrowheads="1"/>
              </p:cNvSpPr>
              <p:nvPr/>
            </p:nvSpPr>
            <p:spPr bwMode="auto">
              <a:xfrm>
                <a:off x="3370" y="844"/>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13" name="Rectangle 83">
                <a:extLst>
                  <a:ext uri="{FF2B5EF4-FFF2-40B4-BE49-F238E27FC236}">
                    <a16:creationId xmlns:a16="http://schemas.microsoft.com/office/drawing/2014/main" id="{77F4BAA1-F7A6-4898-B7C2-810A589958B0}"/>
                  </a:ext>
                </a:extLst>
              </p:cNvPr>
              <p:cNvSpPr>
                <a:spLocks noChangeArrowheads="1"/>
              </p:cNvSpPr>
              <p:nvPr/>
            </p:nvSpPr>
            <p:spPr bwMode="auto">
              <a:xfrm>
                <a:off x="2198" y="87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14" name="Rectangle 84">
                <a:extLst>
                  <a:ext uri="{FF2B5EF4-FFF2-40B4-BE49-F238E27FC236}">
                    <a16:creationId xmlns:a16="http://schemas.microsoft.com/office/drawing/2014/main" id="{051D091E-6C18-4388-9E96-C0F20733BBE2}"/>
                  </a:ext>
                </a:extLst>
              </p:cNvPr>
              <p:cNvSpPr>
                <a:spLocks noChangeArrowheads="1"/>
              </p:cNvSpPr>
              <p:nvPr/>
            </p:nvSpPr>
            <p:spPr bwMode="auto">
              <a:xfrm>
                <a:off x="2257" y="87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15" name="Rectangle 85">
                <a:extLst>
                  <a:ext uri="{FF2B5EF4-FFF2-40B4-BE49-F238E27FC236}">
                    <a16:creationId xmlns:a16="http://schemas.microsoft.com/office/drawing/2014/main" id="{C9E0FA01-13F1-4E82-BF27-0DE337F84DAD}"/>
                  </a:ext>
                </a:extLst>
              </p:cNvPr>
              <p:cNvSpPr>
                <a:spLocks noChangeArrowheads="1"/>
              </p:cNvSpPr>
              <p:nvPr/>
            </p:nvSpPr>
            <p:spPr bwMode="auto">
              <a:xfrm>
                <a:off x="2285" y="875"/>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16" name="Rectangle 86">
                <a:extLst>
                  <a:ext uri="{FF2B5EF4-FFF2-40B4-BE49-F238E27FC236}">
                    <a16:creationId xmlns:a16="http://schemas.microsoft.com/office/drawing/2014/main" id="{0DCB5C8F-1F83-4B27-9CD7-578F4F615128}"/>
                  </a:ext>
                </a:extLst>
              </p:cNvPr>
              <p:cNvSpPr>
                <a:spLocks noChangeArrowheads="1"/>
              </p:cNvSpPr>
              <p:nvPr/>
            </p:nvSpPr>
            <p:spPr bwMode="auto">
              <a:xfrm>
                <a:off x="2316" y="87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17" name="Rectangle 87">
                <a:extLst>
                  <a:ext uri="{FF2B5EF4-FFF2-40B4-BE49-F238E27FC236}">
                    <a16:creationId xmlns:a16="http://schemas.microsoft.com/office/drawing/2014/main" id="{70A2AAF2-013D-4EE2-8880-2DACAD2384FC}"/>
                  </a:ext>
                </a:extLst>
              </p:cNvPr>
              <p:cNvSpPr>
                <a:spLocks noChangeArrowheads="1"/>
              </p:cNvSpPr>
              <p:nvPr/>
            </p:nvSpPr>
            <p:spPr bwMode="auto">
              <a:xfrm>
                <a:off x="2372" y="875"/>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18" name="Rectangle 88">
                <a:extLst>
                  <a:ext uri="{FF2B5EF4-FFF2-40B4-BE49-F238E27FC236}">
                    <a16:creationId xmlns:a16="http://schemas.microsoft.com/office/drawing/2014/main" id="{08DE33F0-67DE-4446-8697-C42BCED3ACE9}"/>
                  </a:ext>
                </a:extLst>
              </p:cNvPr>
              <p:cNvSpPr>
                <a:spLocks noChangeArrowheads="1"/>
              </p:cNvSpPr>
              <p:nvPr/>
            </p:nvSpPr>
            <p:spPr bwMode="auto">
              <a:xfrm>
                <a:off x="2431" y="875"/>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19" name="Rectangle 89">
                <a:extLst>
                  <a:ext uri="{FF2B5EF4-FFF2-40B4-BE49-F238E27FC236}">
                    <a16:creationId xmlns:a16="http://schemas.microsoft.com/office/drawing/2014/main" id="{66A13879-E9F0-47C9-B104-CF77F7C74BE5}"/>
                  </a:ext>
                </a:extLst>
              </p:cNvPr>
              <p:cNvSpPr>
                <a:spLocks noChangeArrowheads="1"/>
              </p:cNvSpPr>
              <p:nvPr/>
            </p:nvSpPr>
            <p:spPr bwMode="auto">
              <a:xfrm>
                <a:off x="2550" y="87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20" name="Rectangle 90">
                <a:extLst>
                  <a:ext uri="{FF2B5EF4-FFF2-40B4-BE49-F238E27FC236}">
                    <a16:creationId xmlns:a16="http://schemas.microsoft.com/office/drawing/2014/main" id="{60013F17-B966-4549-90C7-116D506ED20F}"/>
                  </a:ext>
                </a:extLst>
              </p:cNvPr>
              <p:cNvSpPr>
                <a:spLocks noChangeArrowheads="1"/>
              </p:cNvSpPr>
              <p:nvPr/>
            </p:nvSpPr>
            <p:spPr bwMode="auto">
              <a:xfrm>
                <a:off x="2637" y="87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21" name="Rectangle 91">
                <a:extLst>
                  <a:ext uri="{FF2B5EF4-FFF2-40B4-BE49-F238E27FC236}">
                    <a16:creationId xmlns:a16="http://schemas.microsoft.com/office/drawing/2014/main" id="{F03D219D-A8E8-41B1-87CA-52CCE03658FE}"/>
                  </a:ext>
                </a:extLst>
              </p:cNvPr>
              <p:cNvSpPr>
                <a:spLocks noChangeArrowheads="1"/>
              </p:cNvSpPr>
              <p:nvPr/>
            </p:nvSpPr>
            <p:spPr bwMode="auto">
              <a:xfrm>
                <a:off x="2725" y="87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22" name="Rectangle 92">
                <a:extLst>
                  <a:ext uri="{FF2B5EF4-FFF2-40B4-BE49-F238E27FC236}">
                    <a16:creationId xmlns:a16="http://schemas.microsoft.com/office/drawing/2014/main" id="{6ED198FE-2866-4F15-BE97-4F308E4587C7}"/>
                  </a:ext>
                </a:extLst>
              </p:cNvPr>
              <p:cNvSpPr>
                <a:spLocks noChangeArrowheads="1"/>
              </p:cNvSpPr>
              <p:nvPr/>
            </p:nvSpPr>
            <p:spPr bwMode="auto">
              <a:xfrm>
                <a:off x="2812" y="875"/>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23" name="Rectangle 93">
                <a:extLst>
                  <a:ext uri="{FF2B5EF4-FFF2-40B4-BE49-F238E27FC236}">
                    <a16:creationId xmlns:a16="http://schemas.microsoft.com/office/drawing/2014/main" id="{39AD8B8A-D114-4B4A-8616-FB45209D7EBA}"/>
                  </a:ext>
                </a:extLst>
              </p:cNvPr>
              <p:cNvSpPr>
                <a:spLocks noChangeArrowheads="1"/>
              </p:cNvSpPr>
              <p:nvPr/>
            </p:nvSpPr>
            <p:spPr bwMode="auto">
              <a:xfrm>
                <a:off x="2843" y="87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24" name="Rectangle 94">
                <a:extLst>
                  <a:ext uri="{FF2B5EF4-FFF2-40B4-BE49-F238E27FC236}">
                    <a16:creationId xmlns:a16="http://schemas.microsoft.com/office/drawing/2014/main" id="{E0170257-23A0-45B2-B13E-273FA68F3B6B}"/>
                  </a:ext>
                </a:extLst>
              </p:cNvPr>
              <p:cNvSpPr>
                <a:spLocks noChangeArrowheads="1"/>
              </p:cNvSpPr>
              <p:nvPr/>
            </p:nvSpPr>
            <p:spPr bwMode="auto">
              <a:xfrm>
                <a:off x="2871" y="87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25" name="Rectangle 95">
                <a:extLst>
                  <a:ext uri="{FF2B5EF4-FFF2-40B4-BE49-F238E27FC236}">
                    <a16:creationId xmlns:a16="http://schemas.microsoft.com/office/drawing/2014/main" id="{738A476E-4E1E-4428-BC3E-74B2666D88D5}"/>
                  </a:ext>
                </a:extLst>
              </p:cNvPr>
              <p:cNvSpPr>
                <a:spLocks noChangeArrowheads="1"/>
              </p:cNvSpPr>
              <p:nvPr/>
            </p:nvSpPr>
            <p:spPr bwMode="auto">
              <a:xfrm>
                <a:off x="2930" y="87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26" name="Rectangle 96">
                <a:extLst>
                  <a:ext uri="{FF2B5EF4-FFF2-40B4-BE49-F238E27FC236}">
                    <a16:creationId xmlns:a16="http://schemas.microsoft.com/office/drawing/2014/main" id="{E71A803D-E687-4926-9B0F-F0DC755348D6}"/>
                  </a:ext>
                </a:extLst>
              </p:cNvPr>
              <p:cNvSpPr>
                <a:spLocks noChangeArrowheads="1"/>
              </p:cNvSpPr>
              <p:nvPr/>
            </p:nvSpPr>
            <p:spPr bwMode="auto">
              <a:xfrm>
                <a:off x="2958" y="875"/>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27" name="Rectangle 97">
                <a:extLst>
                  <a:ext uri="{FF2B5EF4-FFF2-40B4-BE49-F238E27FC236}">
                    <a16:creationId xmlns:a16="http://schemas.microsoft.com/office/drawing/2014/main" id="{6BA34433-6D00-43A6-9694-A3D3584A3D11}"/>
                  </a:ext>
                </a:extLst>
              </p:cNvPr>
              <p:cNvSpPr>
                <a:spLocks noChangeArrowheads="1"/>
              </p:cNvSpPr>
              <p:nvPr/>
            </p:nvSpPr>
            <p:spPr bwMode="auto">
              <a:xfrm>
                <a:off x="3018" y="87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28" name="Rectangle 98">
                <a:extLst>
                  <a:ext uri="{FF2B5EF4-FFF2-40B4-BE49-F238E27FC236}">
                    <a16:creationId xmlns:a16="http://schemas.microsoft.com/office/drawing/2014/main" id="{99BDF87E-D43D-4C0E-A9AF-FA68662F1860}"/>
                  </a:ext>
                </a:extLst>
              </p:cNvPr>
              <p:cNvSpPr>
                <a:spLocks noChangeArrowheads="1"/>
              </p:cNvSpPr>
              <p:nvPr/>
            </p:nvSpPr>
            <p:spPr bwMode="auto">
              <a:xfrm>
                <a:off x="3077" y="87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29" name="Rectangle 99">
                <a:extLst>
                  <a:ext uri="{FF2B5EF4-FFF2-40B4-BE49-F238E27FC236}">
                    <a16:creationId xmlns:a16="http://schemas.microsoft.com/office/drawing/2014/main" id="{47B631D0-A4BC-43E8-895A-DC72C004212C}"/>
                  </a:ext>
                </a:extLst>
              </p:cNvPr>
              <p:cNvSpPr>
                <a:spLocks noChangeArrowheads="1"/>
              </p:cNvSpPr>
              <p:nvPr/>
            </p:nvSpPr>
            <p:spPr bwMode="auto">
              <a:xfrm>
                <a:off x="3105" y="87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30" name="Rectangle 100">
                <a:extLst>
                  <a:ext uri="{FF2B5EF4-FFF2-40B4-BE49-F238E27FC236}">
                    <a16:creationId xmlns:a16="http://schemas.microsoft.com/office/drawing/2014/main" id="{FF2F6ED9-AD3E-4574-B301-1C98CF7F026D}"/>
                  </a:ext>
                </a:extLst>
              </p:cNvPr>
              <p:cNvSpPr>
                <a:spLocks noChangeArrowheads="1"/>
              </p:cNvSpPr>
              <p:nvPr/>
            </p:nvSpPr>
            <p:spPr bwMode="auto">
              <a:xfrm>
                <a:off x="3133" y="875"/>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31" name="Rectangle 101">
                <a:extLst>
                  <a:ext uri="{FF2B5EF4-FFF2-40B4-BE49-F238E27FC236}">
                    <a16:creationId xmlns:a16="http://schemas.microsoft.com/office/drawing/2014/main" id="{E9626502-C2C4-4E5A-A848-3C4C31348710}"/>
                  </a:ext>
                </a:extLst>
              </p:cNvPr>
              <p:cNvSpPr>
                <a:spLocks noChangeArrowheads="1"/>
              </p:cNvSpPr>
              <p:nvPr/>
            </p:nvSpPr>
            <p:spPr bwMode="auto">
              <a:xfrm>
                <a:off x="3192" y="875"/>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32" name="Rectangle 102">
                <a:extLst>
                  <a:ext uri="{FF2B5EF4-FFF2-40B4-BE49-F238E27FC236}">
                    <a16:creationId xmlns:a16="http://schemas.microsoft.com/office/drawing/2014/main" id="{051EC1C7-C5B0-4101-9BF1-11D7A0FBA0E7}"/>
                  </a:ext>
                </a:extLst>
              </p:cNvPr>
              <p:cNvSpPr>
                <a:spLocks noChangeArrowheads="1"/>
              </p:cNvSpPr>
              <p:nvPr/>
            </p:nvSpPr>
            <p:spPr bwMode="auto">
              <a:xfrm>
                <a:off x="3251" y="875"/>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33" name="Rectangle 103">
                <a:extLst>
                  <a:ext uri="{FF2B5EF4-FFF2-40B4-BE49-F238E27FC236}">
                    <a16:creationId xmlns:a16="http://schemas.microsoft.com/office/drawing/2014/main" id="{DE5A524A-F4D2-4171-A5D4-0B67E8E1002E}"/>
                  </a:ext>
                </a:extLst>
              </p:cNvPr>
              <p:cNvSpPr>
                <a:spLocks noChangeArrowheads="1"/>
              </p:cNvSpPr>
              <p:nvPr/>
            </p:nvSpPr>
            <p:spPr bwMode="auto">
              <a:xfrm>
                <a:off x="3280" y="875"/>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34" name="Rectangle 104">
                <a:extLst>
                  <a:ext uri="{FF2B5EF4-FFF2-40B4-BE49-F238E27FC236}">
                    <a16:creationId xmlns:a16="http://schemas.microsoft.com/office/drawing/2014/main" id="{DAF4478F-0610-4F3B-B8BC-D90B4D1F7B1A}"/>
                  </a:ext>
                </a:extLst>
              </p:cNvPr>
              <p:cNvSpPr>
                <a:spLocks noChangeArrowheads="1"/>
              </p:cNvSpPr>
              <p:nvPr/>
            </p:nvSpPr>
            <p:spPr bwMode="auto">
              <a:xfrm>
                <a:off x="3311" y="87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35" name="Rectangle 105">
                <a:extLst>
                  <a:ext uri="{FF2B5EF4-FFF2-40B4-BE49-F238E27FC236}">
                    <a16:creationId xmlns:a16="http://schemas.microsoft.com/office/drawing/2014/main" id="{94A6AAA3-409F-4A9C-A6CA-10889FEFFC4B}"/>
                  </a:ext>
                </a:extLst>
              </p:cNvPr>
              <p:cNvSpPr>
                <a:spLocks noChangeArrowheads="1"/>
              </p:cNvSpPr>
              <p:nvPr/>
            </p:nvSpPr>
            <p:spPr bwMode="auto">
              <a:xfrm>
                <a:off x="3370" y="87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36" name="Rectangle 106">
                <a:extLst>
                  <a:ext uri="{FF2B5EF4-FFF2-40B4-BE49-F238E27FC236}">
                    <a16:creationId xmlns:a16="http://schemas.microsoft.com/office/drawing/2014/main" id="{61C50A46-DD90-49C0-A964-89E75B02276A}"/>
                  </a:ext>
                </a:extLst>
              </p:cNvPr>
              <p:cNvSpPr>
                <a:spLocks noChangeArrowheads="1"/>
              </p:cNvSpPr>
              <p:nvPr/>
            </p:nvSpPr>
            <p:spPr bwMode="auto">
              <a:xfrm>
                <a:off x="2198" y="903"/>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37" name="Rectangle 107">
                <a:extLst>
                  <a:ext uri="{FF2B5EF4-FFF2-40B4-BE49-F238E27FC236}">
                    <a16:creationId xmlns:a16="http://schemas.microsoft.com/office/drawing/2014/main" id="{C3C73DAF-8EA7-440B-8A4D-6D235E6A7340}"/>
                  </a:ext>
                </a:extLst>
              </p:cNvPr>
              <p:cNvSpPr>
                <a:spLocks noChangeArrowheads="1"/>
              </p:cNvSpPr>
              <p:nvPr/>
            </p:nvSpPr>
            <p:spPr bwMode="auto">
              <a:xfrm>
                <a:off x="2372" y="903"/>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38" name="Rectangle 108">
                <a:extLst>
                  <a:ext uri="{FF2B5EF4-FFF2-40B4-BE49-F238E27FC236}">
                    <a16:creationId xmlns:a16="http://schemas.microsoft.com/office/drawing/2014/main" id="{D1AE942B-331D-49F3-8858-BF8CC1E765ED}"/>
                  </a:ext>
                </a:extLst>
              </p:cNvPr>
              <p:cNvSpPr>
                <a:spLocks noChangeArrowheads="1"/>
              </p:cNvSpPr>
              <p:nvPr/>
            </p:nvSpPr>
            <p:spPr bwMode="auto">
              <a:xfrm>
                <a:off x="2491" y="903"/>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39" name="Rectangle 109">
                <a:extLst>
                  <a:ext uri="{FF2B5EF4-FFF2-40B4-BE49-F238E27FC236}">
                    <a16:creationId xmlns:a16="http://schemas.microsoft.com/office/drawing/2014/main" id="{D4083FE2-9FDF-4DCB-B66B-63501737AA9B}"/>
                  </a:ext>
                </a:extLst>
              </p:cNvPr>
              <p:cNvSpPr>
                <a:spLocks noChangeArrowheads="1"/>
              </p:cNvSpPr>
              <p:nvPr/>
            </p:nvSpPr>
            <p:spPr bwMode="auto">
              <a:xfrm>
                <a:off x="2550" y="903"/>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40" name="Rectangle 110">
                <a:extLst>
                  <a:ext uri="{FF2B5EF4-FFF2-40B4-BE49-F238E27FC236}">
                    <a16:creationId xmlns:a16="http://schemas.microsoft.com/office/drawing/2014/main" id="{AF8C0B1E-C31E-4703-91CD-06A4996CDB41}"/>
                  </a:ext>
                </a:extLst>
              </p:cNvPr>
              <p:cNvSpPr>
                <a:spLocks noChangeArrowheads="1"/>
              </p:cNvSpPr>
              <p:nvPr/>
            </p:nvSpPr>
            <p:spPr bwMode="auto">
              <a:xfrm>
                <a:off x="2578" y="903"/>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41" name="Rectangle 111">
                <a:extLst>
                  <a:ext uri="{FF2B5EF4-FFF2-40B4-BE49-F238E27FC236}">
                    <a16:creationId xmlns:a16="http://schemas.microsoft.com/office/drawing/2014/main" id="{8BA38991-E259-4E66-9FEC-88CBD1877989}"/>
                  </a:ext>
                </a:extLst>
              </p:cNvPr>
              <p:cNvSpPr>
                <a:spLocks noChangeArrowheads="1"/>
              </p:cNvSpPr>
              <p:nvPr/>
            </p:nvSpPr>
            <p:spPr bwMode="auto">
              <a:xfrm>
                <a:off x="2606" y="903"/>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42" name="Rectangle 112">
                <a:extLst>
                  <a:ext uri="{FF2B5EF4-FFF2-40B4-BE49-F238E27FC236}">
                    <a16:creationId xmlns:a16="http://schemas.microsoft.com/office/drawing/2014/main" id="{AF306311-A8BB-4342-B596-BA0A6C81F669}"/>
                  </a:ext>
                </a:extLst>
              </p:cNvPr>
              <p:cNvSpPr>
                <a:spLocks noChangeArrowheads="1"/>
              </p:cNvSpPr>
              <p:nvPr/>
            </p:nvSpPr>
            <p:spPr bwMode="auto">
              <a:xfrm>
                <a:off x="2665" y="903"/>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43" name="Rectangle 113">
                <a:extLst>
                  <a:ext uri="{FF2B5EF4-FFF2-40B4-BE49-F238E27FC236}">
                    <a16:creationId xmlns:a16="http://schemas.microsoft.com/office/drawing/2014/main" id="{C18F3321-CA4A-45D6-A5C4-07A60465BB09}"/>
                  </a:ext>
                </a:extLst>
              </p:cNvPr>
              <p:cNvSpPr>
                <a:spLocks noChangeArrowheads="1"/>
              </p:cNvSpPr>
              <p:nvPr/>
            </p:nvSpPr>
            <p:spPr bwMode="auto">
              <a:xfrm>
                <a:off x="2784" y="903"/>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44" name="Rectangle 114">
                <a:extLst>
                  <a:ext uri="{FF2B5EF4-FFF2-40B4-BE49-F238E27FC236}">
                    <a16:creationId xmlns:a16="http://schemas.microsoft.com/office/drawing/2014/main" id="{DD44468B-AC15-4C31-A8D1-6BDD75D2F24A}"/>
                  </a:ext>
                </a:extLst>
              </p:cNvPr>
              <p:cNvSpPr>
                <a:spLocks noChangeArrowheads="1"/>
              </p:cNvSpPr>
              <p:nvPr/>
            </p:nvSpPr>
            <p:spPr bwMode="auto">
              <a:xfrm>
                <a:off x="2930" y="903"/>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45" name="Rectangle 115">
                <a:extLst>
                  <a:ext uri="{FF2B5EF4-FFF2-40B4-BE49-F238E27FC236}">
                    <a16:creationId xmlns:a16="http://schemas.microsoft.com/office/drawing/2014/main" id="{A34B3DBB-C49B-405E-906C-49108B966B64}"/>
                  </a:ext>
                </a:extLst>
              </p:cNvPr>
              <p:cNvSpPr>
                <a:spLocks noChangeArrowheads="1"/>
              </p:cNvSpPr>
              <p:nvPr/>
            </p:nvSpPr>
            <p:spPr bwMode="auto">
              <a:xfrm>
                <a:off x="2958" y="903"/>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46" name="Rectangle 116">
                <a:extLst>
                  <a:ext uri="{FF2B5EF4-FFF2-40B4-BE49-F238E27FC236}">
                    <a16:creationId xmlns:a16="http://schemas.microsoft.com/office/drawing/2014/main" id="{3977CA87-E2A0-4C50-B9D2-29D30D3B35C4}"/>
                  </a:ext>
                </a:extLst>
              </p:cNvPr>
              <p:cNvSpPr>
                <a:spLocks noChangeArrowheads="1"/>
              </p:cNvSpPr>
              <p:nvPr/>
            </p:nvSpPr>
            <p:spPr bwMode="auto">
              <a:xfrm>
                <a:off x="3018" y="903"/>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47" name="Rectangle 117">
                <a:extLst>
                  <a:ext uri="{FF2B5EF4-FFF2-40B4-BE49-F238E27FC236}">
                    <a16:creationId xmlns:a16="http://schemas.microsoft.com/office/drawing/2014/main" id="{AD56A3A4-859D-4E96-A01D-51212A270581}"/>
                  </a:ext>
                </a:extLst>
              </p:cNvPr>
              <p:cNvSpPr>
                <a:spLocks noChangeArrowheads="1"/>
              </p:cNvSpPr>
              <p:nvPr/>
            </p:nvSpPr>
            <p:spPr bwMode="auto">
              <a:xfrm>
                <a:off x="3046" y="903"/>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48" name="Rectangle 118">
                <a:extLst>
                  <a:ext uri="{FF2B5EF4-FFF2-40B4-BE49-F238E27FC236}">
                    <a16:creationId xmlns:a16="http://schemas.microsoft.com/office/drawing/2014/main" id="{1E430A08-45AF-4812-B91C-38C9A936C3D1}"/>
                  </a:ext>
                </a:extLst>
              </p:cNvPr>
              <p:cNvSpPr>
                <a:spLocks noChangeArrowheads="1"/>
              </p:cNvSpPr>
              <p:nvPr/>
            </p:nvSpPr>
            <p:spPr bwMode="auto">
              <a:xfrm>
                <a:off x="3077" y="903"/>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49" name="Rectangle 119">
                <a:extLst>
                  <a:ext uri="{FF2B5EF4-FFF2-40B4-BE49-F238E27FC236}">
                    <a16:creationId xmlns:a16="http://schemas.microsoft.com/office/drawing/2014/main" id="{FFB8AFFE-9720-46B2-BD16-28A64037DF50}"/>
                  </a:ext>
                </a:extLst>
              </p:cNvPr>
              <p:cNvSpPr>
                <a:spLocks noChangeArrowheads="1"/>
              </p:cNvSpPr>
              <p:nvPr/>
            </p:nvSpPr>
            <p:spPr bwMode="auto">
              <a:xfrm>
                <a:off x="3133" y="903"/>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50" name="Rectangle 120">
                <a:extLst>
                  <a:ext uri="{FF2B5EF4-FFF2-40B4-BE49-F238E27FC236}">
                    <a16:creationId xmlns:a16="http://schemas.microsoft.com/office/drawing/2014/main" id="{CE2173C9-A7F3-45C6-B428-35E5A23DBAA4}"/>
                  </a:ext>
                </a:extLst>
              </p:cNvPr>
              <p:cNvSpPr>
                <a:spLocks noChangeArrowheads="1"/>
              </p:cNvSpPr>
              <p:nvPr/>
            </p:nvSpPr>
            <p:spPr bwMode="auto">
              <a:xfrm>
                <a:off x="3192" y="903"/>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51" name="Rectangle 121">
                <a:extLst>
                  <a:ext uri="{FF2B5EF4-FFF2-40B4-BE49-F238E27FC236}">
                    <a16:creationId xmlns:a16="http://schemas.microsoft.com/office/drawing/2014/main" id="{4F009163-6AAD-4DF5-BE76-D35100A35D8E}"/>
                  </a:ext>
                </a:extLst>
              </p:cNvPr>
              <p:cNvSpPr>
                <a:spLocks noChangeArrowheads="1"/>
              </p:cNvSpPr>
              <p:nvPr/>
            </p:nvSpPr>
            <p:spPr bwMode="auto">
              <a:xfrm>
                <a:off x="3370" y="903"/>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52" name="Rectangle 122">
                <a:extLst>
                  <a:ext uri="{FF2B5EF4-FFF2-40B4-BE49-F238E27FC236}">
                    <a16:creationId xmlns:a16="http://schemas.microsoft.com/office/drawing/2014/main" id="{049BA0E3-42E5-4E38-977E-86B43B658A3B}"/>
                  </a:ext>
                </a:extLst>
              </p:cNvPr>
              <p:cNvSpPr>
                <a:spLocks noChangeArrowheads="1"/>
              </p:cNvSpPr>
              <p:nvPr/>
            </p:nvSpPr>
            <p:spPr bwMode="auto">
              <a:xfrm>
                <a:off x="2198" y="93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53" name="Rectangle 123">
                <a:extLst>
                  <a:ext uri="{FF2B5EF4-FFF2-40B4-BE49-F238E27FC236}">
                    <a16:creationId xmlns:a16="http://schemas.microsoft.com/office/drawing/2014/main" id="{5F3E9670-A6B6-4909-93B8-FD06A4C4D8ED}"/>
                  </a:ext>
                </a:extLst>
              </p:cNvPr>
              <p:cNvSpPr>
                <a:spLocks noChangeArrowheads="1"/>
              </p:cNvSpPr>
              <p:nvPr/>
            </p:nvSpPr>
            <p:spPr bwMode="auto">
              <a:xfrm>
                <a:off x="2226" y="931"/>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54" name="Rectangle 124">
                <a:extLst>
                  <a:ext uri="{FF2B5EF4-FFF2-40B4-BE49-F238E27FC236}">
                    <a16:creationId xmlns:a16="http://schemas.microsoft.com/office/drawing/2014/main" id="{5FD500E1-D3AE-407C-B8A1-AA23631312D3}"/>
                  </a:ext>
                </a:extLst>
              </p:cNvPr>
              <p:cNvSpPr>
                <a:spLocks noChangeArrowheads="1"/>
              </p:cNvSpPr>
              <p:nvPr/>
            </p:nvSpPr>
            <p:spPr bwMode="auto">
              <a:xfrm>
                <a:off x="2257" y="93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55" name="Rectangle 125">
                <a:extLst>
                  <a:ext uri="{FF2B5EF4-FFF2-40B4-BE49-F238E27FC236}">
                    <a16:creationId xmlns:a16="http://schemas.microsoft.com/office/drawing/2014/main" id="{6BF4BA91-F7AC-464F-A36C-993E213628AB}"/>
                  </a:ext>
                </a:extLst>
              </p:cNvPr>
              <p:cNvSpPr>
                <a:spLocks noChangeArrowheads="1"/>
              </p:cNvSpPr>
              <p:nvPr/>
            </p:nvSpPr>
            <p:spPr bwMode="auto">
              <a:xfrm>
                <a:off x="2285" y="931"/>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56" name="Rectangle 126">
                <a:extLst>
                  <a:ext uri="{FF2B5EF4-FFF2-40B4-BE49-F238E27FC236}">
                    <a16:creationId xmlns:a16="http://schemas.microsoft.com/office/drawing/2014/main" id="{20F6F036-5D63-41B4-A1FD-AF4467F7FEC9}"/>
                  </a:ext>
                </a:extLst>
              </p:cNvPr>
              <p:cNvSpPr>
                <a:spLocks noChangeArrowheads="1"/>
              </p:cNvSpPr>
              <p:nvPr/>
            </p:nvSpPr>
            <p:spPr bwMode="auto">
              <a:xfrm>
                <a:off x="2316" y="93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57" name="Rectangle 127">
                <a:extLst>
                  <a:ext uri="{FF2B5EF4-FFF2-40B4-BE49-F238E27FC236}">
                    <a16:creationId xmlns:a16="http://schemas.microsoft.com/office/drawing/2014/main" id="{0177A1D3-BAE5-44A1-AEA5-B7255674F142}"/>
                  </a:ext>
                </a:extLst>
              </p:cNvPr>
              <p:cNvSpPr>
                <a:spLocks noChangeArrowheads="1"/>
              </p:cNvSpPr>
              <p:nvPr/>
            </p:nvSpPr>
            <p:spPr bwMode="auto">
              <a:xfrm>
                <a:off x="2344" y="93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58" name="Rectangle 128">
                <a:extLst>
                  <a:ext uri="{FF2B5EF4-FFF2-40B4-BE49-F238E27FC236}">
                    <a16:creationId xmlns:a16="http://schemas.microsoft.com/office/drawing/2014/main" id="{9B696BA6-F3E3-4C1C-A91B-72EF697219F5}"/>
                  </a:ext>
                </a:extLst>
              </p:cNvPr>
              <p:cNvSpPr>
                <a:spLocks noChangeArrowheads="1"/>
              </p:cNvSpPr>
              <p:nvPr/>
            </p:nvSpPr>
            <p:spPr bwMode="auto">
              <a:xfrm>
                <a:off x="2372" y="931"/>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59" name="Rectangle 129">
                <a:extLst>
                  <a:ext uri="{FF2B5EF4-FFF2-40B4-BE49-F238E27FC236}">
                    <a16:creationId xmlns:a16="http://schemas.microsoft.com/office/drawing/2014/main" id="{2DC4E8EA-D1C5-49E0-8432-33E692452873}"/>
                  </a:ext>
                </a:extLst>
              </p:cNvPr>
              <p:cNvSpPr>
                <a:spLocks noChangeArrowheads="1"/>
              </p:cNvSpPr>
              <p:nvPr/>
            </p:nvSpPr>
            <p:spPr bwMode="auto">
              <a:xfrm>
                <a:off x="2431" y="931"/>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60" name="Rectangle 130">
                <a:extLst>
                  <a:ext uri="{FF2B5EF4-FFF2-40B4-BE49-F238E27FC236}">
                    <a16:creationId xmlns:a16="http://schemas.microsoft.com/office/drawing/2014/main" id="{97DA9994-67CA-448F-94CA-61D389846A82}"/>
                  </a:ext>
                </a:extLst>
              </p:cNvPr>
              <p:cNvSpPr>
                <a:spLocks noChangeArrowheads="1"/>
              </p:cNvSpPr>
              <p:nvPr/>
            </p:nvSpPr>
            <p:spPr bwMode="auto">
              <a:xfrm>
                <a:off x="2491" y="93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61" name="Rectangle 131">
                <a:extLst>
                  <a:ext uri="{FF2B5EF4-FFF2-40B4-BE49-F238E27FC236}">
                    <a16:creationId xmlns:a16="http://schemas.microsoft.com/office/drawing/2014/main" id="{DD36EF31-51D1-4A0E-B4E4-71F8B74F5C47}"/>
                  </a:ext>
                </a:extLst>
              </p:cNvPr>
              <p:cNvSpPr>
                <a:spLocks noChangeArrowheads="1"/>
              </p:cNvSpPr>
              <p:nvPr/>
            </p:nvSpPr>
            <p:spPr bwMode="auto">
              <a:xfrm>
                <a:off x="2550" y="93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62" name="Rectangle 132">
                <a:extLst>
                  <a:ext uri="{FF2B5EF4-FFF2-40B4-BE49-F238E27FC236}">
                    <a16:creationId xmlns:a16="http://schemas.microsoft.com/office/drawing/2014/main" id="{9C75A8FA-0A54-4087-880A-B08033038401}"/>
                  </a:ext>
                </a:extLst>
              </p:cNvPr>
              <p:cNvSpPr>
                <a:spLocks noChangeArrowheads="1"/>
              </p:cNvSpPr>
              <p:nvPr/>
            </p:nvSpPr>
            <p:spPr bwMode="auto">
              <a:xfrm>
                <a:off x="2606" y="931"/>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63" name="Rectangle 133">
                <a:extLst>
                  <a:ext uri="{FF2B5EF4-FFF2-40B4-BE49-F238E27FC236}">
                    <a16:creationId xmlns:a16="http://schemas.microsoft.com/office/drawing/2014/main" id="{87A01E2F-6E05-4997-A662-4C6BB0EFE4D5}"/>
                  </a:ext>
                </a:extLst>
              </p:cNvPr>
              <p:cNvSpPr>
                <a:spLocks noChangeArrowheads="1"/>
              </p:cNvSpPr>
              <p:nvPr/>
            </p:nvSpPr>
            <p:spPr bwMode="auto">
              <a:xfrm>
                <a:off x="2665" y="931"/>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64" name="Rectangle 134">
                <a:extLst>
                  <a:ext uri="{FF2B5EF4-FFF2-40B4-BE49-F238E27FC236}">
                    <a16:creationId xmlns:a16="http://schemas.microsoft.com/office/drawing/2014/main" id="{9FD4A4C5-2B89-4125-BA6A-186B780799EE}"/>
                  </a:ext>
                </a:extLst>
              </p:cNvPr>
              <p:cNvSpPr>
                <a:spLocks noChangeArrowheads="1"/>
              </p:cNvSpPr>
              <p:nvPr/>
            </p:nvSpPr>
            <p:spPr bwMode="auto">
              <a:xfrm>
                <a:off x="2725" y="93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65" name="Rectangle 135">
                <a:extLst>
                  <a:ext uri="{FF2B5EF4-FFF2-40B4-BE49-F238E27FC236}">
                    <a16:creationId xmlns:a16="http://schemas.microsoft.com/office/drawing/2014/main" id="{43874C2E-A7C8-4F3C-B539-7789045CB41B}"/>
                  </a:ext>
                </a:extLst>
              </p:cNvPr>
              <p:cNvSpPr>
                <a:spLocks noChangeArrowheads="1"/>
              </p:cNvSpPr>
              <p:nvPr/>
            </p:nvSpPr>
            <p:spPr bwMode="auto">
              <a:xfrm>
                <a:off x="2784" y="93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66" name="Rectangle 136">
                <a:extLst>
                  <a:ext uri="{FF2B5EF4-FFF2-40B4-BE49-F238E27FC236}">
                    <a16:creationId xmlns:a16="http://schemas.microsoft.com/office/drawing/2014/main" id="{AF0866A5-A3DF-4547-9A57-6414AF44A683}"/>
                  </a:ext>
                </a:extLst>
              </p:cNvPr>
              <p:cNvSpPr>
                <a:spLocks noChangeArrowheads="1"/>
              </p:cNvSpPr>
              <p:nvPr/>
            </p:nvSpPr>
            <p:spPr bwMode="auto">
              <a:xfrm>
                <a:off x="2843" y="93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67" name="Rectangle 137">
                <a:extLst>
                  <a:ext uri="{FF2B5EF4-FFF2-40B4-BE49-F238E27FC236}">
                    <a16:creationId xmlns:a16="http://schemas.microsoft.com/office/drawing/2014/main" id="{C836BF16-667B-4807-BAFE-CF0CC6D4B938}"/>
                  </a:ext>
                </a:extLst>
              </p:cNvPr>
              <p:cNvSpPr>
                <a:spLocks noChangeArrowheads="1"/>
              </p:cNvSpPr>
              <p:nvPr/>
            </p:nvSpPr>
            <p:spPr bwMode="auto">
              <a:xfrm>
                <a:off x="2899" y="931"/>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68" name="Rectangle 138">
                <a:extLst>
                  <a:ext uri="{FF2B5EF4-FFF2-40B4-BE49-F238E27FC236}">
                    <a16:creationId xmlns:a16="http://schemas.microsoft.com/office/drawing/2014/main" id="{88B88F1C-38C6-4973-96BF-5BC5B5F1FDFB}"/>
                  </a:ext>
                </a:extLst>
              </p:cNvPr>
              <p:cNvSpPr>
                <a:spLocks noChangeArrowheads="1"/>
              </p:cNvSpPr>
              <p:nvPr/>
            </p:nvSpPr>
            <p:spPr bwMode="auto">
              <a:xfrm>
                <a:off x="2958" y="931"/>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69" name="Rectangle 139">
                <a:extLst>
                  <a:ext uri="{FF2B5EF4-FFF2-40B4-BE49-F238E27FC236}">
                    <a16:creationId xmlns:a16="http://schemas.microsoft.com/office/drawing/2014/main" id="{F6C2047F-CD1D-4FF6-B3D7-359FBA48B4C6}"/>
                  </a:ext>
                </a:extLst>
              </p:cNvPr>
              <p:cNvSpPr>
                <a:spLocks noChangeArrowheads="1"/>
              </p:cNvSpPr>
              <p:nvPr/>
            </p:nvSpPr>
            <p:spPr bwMode="auto">
              <a:xfrm>
                <a:off x="3018" y="93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70" name="Rectangle 140">
                <a:extLst>
                  <a:ext uri="{FF2B5EF4-FFF2-40B4-BE49-F238E27FC236}">
                    <a16:creationId xmlns:a16="http://schemas.microsoft.com/office/drawing/2014/main" id="{D30D0474-C10C-4CC3-8D3E-AA7CF05F1A5B}"/>
                  </a:ext>
                </a:extLst>
              </p:cNvPr>
              <p:cNvSpPr>
                <a:spLocks noChangeArrowheads="1"/>
              </p:cNvSpPr>
              <p:nvPr/>
            </p:nvSpPr>
            <p:spPr bwMode="auto">
              <a:xfrm>
                <a:off x="3077" y="93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71" name="Rectangle 141">
                <a:extLst>
                  <a:ext uri="{FF2B5EF4-FFF2-40B4-BE49-F238E27FC236}">
                    <a16:creationId xmlns:a16="http://schemas.microsoft.com/office/drawing/2014/main" id="{98D18E81-3F68-4480-8D19-B49C030D1BC3}"/>
                  </a:ext>
                </a:extLst>
              </p:cNvPr>
              <p:cNvSpPr>
                <a:spLocks noChangeArrowheads="1"/>
              </p:cNvSpPr>
              <p:nvPr/>
            </p:nvSpPr>
            <p:spPr bwMode="auto">
              <a:xfrm>
                <a:off x="3133" y="931"/>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72" name="Rectangle 142">
                <a:extLst>
                  <a:ext uri="{FF2B5EF4-FFF2-40B4-BE49-F238E27FC236}">
                    <a16:creationId xmlns:a16="http://schemas.microsoft.com/office/drawing/2014/main" id="{AEC37C38-8100-4EE7-AE9C-7D069E96569A}"/>
                  </a:ext>
                </a:extLst>
              </p:cNvPr>
              <p:cNvSpPr>
                <a:spLocks noChangeArrowheads="1"/>
              </p:cNvSpPr>
              <p:nvPr/>
            </p:nvSpPr>
            <p:spPr bwMode="auto">
              <a:xfrm>
                <a:off x="3192" y="931"/>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73" name="Rectangle 143">
                <a:extLst>
                  <a:ext uri="{FF2B5EF4-FFF2-40B4-BE49-F238E27FC236}">
                    <a16:creationId xmlns:a16="http://schemas.microsoft.com/office/drawing/2014/main" id="{2C996170-C8D4-4C1D-9C1E-1995F05CA91E}"/>
                  </a:ext>
                </a:extLst>
              </p:cNvPr>
              <p:cNvSpPr>
                <a:spLocks noChangeArrowheads="1"/>
              </p:cNvSpPr>
              <p:nvPr/>
            </p:nvSpPr>
            <p:spPr bwMode="auto">
              <a:xfrm>
                <a:off x="3223" y="93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74" name="Rectangle 144">
                <a:extLst>
                  <a:ext uri="{FF2B5EF4-FFF2-40B4-BE49-F238E27FC236}">
                    <a16:creationId xmlns:a16="http://schemas.microsoft.com/office/drawing/2014/main" id="{391A97F2-2AD7-41B4-9AFA-EA5D6518D32B}"/>
                  </a:ext>
                </a:extLst>
              </p:cNvPr>
              <p:cNvSpPr>
                <a:spLocks noChangeArrowheads="1"/>
              </p:cNvSpPr>
              <p:nvPr/>
            </p:nvSpPr>
            <p:spPr bwMode="auto">
              <a:xfrm>
                <a:off x="3251" y="931"/>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75" name="Rectangle 145">
                <a:extLst>
                  <a:ext uri="{FF2B5EF4-FFF2-40B4-BE49-F238E27FC236}">
                    <a16:creationId xmlns:a16="http://schemas.microsoft.com/office/drawing/2014/main" id="{669322A3-9DF7-4ECC-9621-CAFE232B3CC2}"/>
                  </a:ext>
                </a:extLst>
              </p:cNvPr>
              <p:cNvSpPr>
                <a:spLocks noChangeArrowheads="1"/>
              </p:cNvSpPr>
              <p:nvPr/>
            </p:nvSpPr>
            <p:spPr bwMode="auto">
              <a:xfrm>
                <a:off x="3280" y="931"/>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76" name="Rectangle 146">
                <a:extLst>
                  <a:ext uri="{FF2B5EF4-FFF2-40B4-BE49-F238E27FC236}">
                    <a16:creationId xmlns:a16="http://schemas.microsoft.com/office/drawing/2014/main" id="{3A1D9A04-1E43-4BA9-B651-75AA4AC10BBA}"/>
                  </a:ext>
                </a:extLst>
              </p:cNvPr>
              <p:cNvSpPr>
                <a:spLocks noChangeArrowheads="1"/>
              </p:cNvSpPr>
              <p:nvPr/>
            </p:nvSpPr>
            <p:spPr bwMode="auto">
              <a:xfrm>
                <a:off x="3311" y="93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77" name="Rectangle 147">
                <a:extLst>
                  <a:ext uri="{FF2B5EF4-FFF2-40B4-BE49-F238E27FC236}">
                    <a16:creationId xmlns:a16="http://schemas.microsoft.com/office/drawing/2014/main" id="{19DC8DDF-F46B-4805-973E-A5776199D766}"/>
                  </a:ext>
                </a:extLst>
              </p:cNvPr>
              <p:cNvSpPr>
                <a:spLocks noChangeArrowheads="1"/>
              </p:cNvSpPr>
              <p:nvPr/>
            </p:nvSpPr>
            <p:spPr bwMode="auto">
              <a:xfrm>
                <a:off x="3339" y="931"/>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78" name="Rectangle 148">
                <a:extLst>
                  <a:ext uri="{FF2B5EF4-FFF2-40B4-BE49-F238E27FC236}">
                    <a16:creationId xmlns:a16="http://schemas.microsoft.com/office/drawing/2014/main" id="{28989533-56AE-4FC9-9065-8565AA44D7A2}"/>
                  </a:ext>
                </a:extLst>
              </p:cNvPr>
              <p:cNvSpPr>
                <a:spLocks noChangeArrowheads="1"/>
              </p:cNvSpPr>
              <p:nvPr/>
            </p:nvSpPr>
            <p:spPr bwMode="auto">
              <a:xfrm>
                <a:off x="3370" y="93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79" name="Rectangle 149">
                <a:extLst>
                  <a:ext uri="{FF2B5EF4-FFF2-40B4-BE49-F238E27FC236}">
                    <a16:creationId xmlns:a16="http://schemas.microsoft.com/office/drawing/2014/main" id="{8BCF025F-6295-42F9-B32E-BBA9E2DBAF85}"/>
                  </a:ext>
                </a:extLst>
              </p:cNvPr>
              <p:cNvSpPr>
                <a:spLocks noChangeArrowheads="1"/>
              </p:cNvSpPr>
              <p:nvPr/>
            </p:nvSpPr>
            <p:spPr bwMode="auto">
              <a:xfrm>
                <a:off x="2462" y="962"/>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80" name="Rectangle 150">
                <a:extLst>
                  <a:ext uri="{FF2B5EF4-FFF2-40B4-BE49-F238E27FC236}">
                    <a16:creationId xmlns:a16="http://schemas.microsoft.com/office/drawing/2014/main" id="{89C8DA00-9C16-4990-AE1F-3136A32A7436}"/>
                  </a:ext>
                </a:extLst>
              </p:cNvPr>
              <p:cNvSpPr>
                <a:spLocks noChangeArrowheads="1"/>
              </p:cNvSpPr>
              <p:nvPr/>
            </p:nvSpPr>
            <p:spPr bwMode="auto">
              <a:xfrm>
                <a:off x="2491" y="962"/>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81" name="Rectangle 151">
                <a:extLst>
                  <a:ext uri="{FF2B5EF4-FFF2-40B4-BE49-F238E27FC236}">
                    <a16:creationId xmlns:a16="http://schemas.microsoft.com/office/drawing/2014/main" id="{3303D975-CB2E-4720-9E00-31C55AF37D09}"/>
                  </a:ext>
                </a:extLst>
              </p:cNvPr>
              <p:cNvSpPr>
                <a:spLocks noChangeArrowheads="1"/>
              </p:cNvSpPr>
              <p:nvPr/>
            </p:nvSpPr>
            <p:spPr bwMode="auto">
              <a:xfrm>
                <a:off x="2519" y="962"/>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82" name="Rectangle 152">
                <a:extLst>
                  <a:ext uri="{FF2B5EF4-FFF2-40B4-BE49-F238E27FC236}">
                    <a16:creationId xmlns:a16="http://schemas.microsoft.com/office/drawing/2014/main" id="{A47E685D-DE26-40BB-A243-B11AF5AE249A}"/>
                  </a:ext>
                </a:extLst>
              </p:cNvPr>
              <p:cNvSpPr>
                <a:spLocks noChangeArrowheads="1"/>
              </p:cNvSpPr>
              <p:nvPr/>
            </p:nvSpPr>
            <p:spPr bwMode="auto">
              <a:xfrm>
                <a:off x="2871" y="962"/>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83" name="Rectangle 153">
                <a:extLst>
                  <a:ext uri="{FF2B5EF4-FFF2-40B4-BE49-F238E27FC236}">
                    <a16:creationId xmlns:a16="http://schemas.microsoft.com/office/drawing/2014/main" id="{BDEB740D-C234-49F2-92CE-A4E36317AD54}"/>
                  </a:ext>
                </a:extLst>
              </p:cNvPr>
              <p:cNvSpPr>
                <a:spLocks noChangeArrowheads="1"/>
              </p:cNvSpPr>
              <p:nvPr/>
            </p:nvSpPr>
            <p:spPr bwMode="auto">
              <a:xfrm>
                <a:off x="2958" y="962"/>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84" name="Rectangle 154">
                <a:extLst>
                  <a:ext uri="{FF2B5EF4-FFF2-40B4-BE49-F238E27FC236}">
                    <a16:creationId xmlns:a16="http://schemas.microsoft.com/office/drawing/2014/main" id="{F00079F0-91CE-4DF6-8C53-CCE3E417CAB4}"/>
                  </a:ext>
                </a:extLst>
              </p:cNvPr>
              <p:cNvSpPr>
                <a:spLocks noChangeArrowheads="1"/>
              </p:cNvSpPr>
              <p:nvPr/>
            </p:nvSpPr>
            <p:spPr bwMode="auto">
              <a:xfrm>
                <a:off x="3018" y="962"/>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85" name="Rectangle 155">
                <a:extLst>
                  <a:ext uri="{FF2B5EF4-FFF2-40B4-BE49-F238E27FC236}">
                    <a16:creationId xmlns:a16="http://schemas.microsoft.com/office/drawing/2014/main" id="{8FA92399-ECC3-4CA0-B5AC-72D81029203B}"/>
                  </a:ext>
                </a:extLst>
              </p:cNvPr>
              <p:cNvSpPr>
                <a:spLocks noChangeArrowheads="1"/>
              </p:cNvSpPr>
              <p:nvPr/>
            </p:nvSpPr>
            <p:spPr bwMode="auto">
              <a:xfrm>
                <a:off x="3077" y="962"/>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86" name="Rectangle 156">
                <a:extLst>
                  <a:ext uri="{FF2B5EF4-FFF2-40B4-BE49-F238E27FC236}">
                    <a16:creationId xmlns:a16="http://schemas.microsoft.com/office/drawing/2014/main" id="{362F7F0F-C17F-4EF4-9544-8AE2AD84737E}"/>
                  </a:ext>
                </a:extLst>
              </p:cNvPr>
              <p:cNvSpPr>
                <a:spLocks noChangeArrowheads="1"/>
              </p:cNvSpPr>
              <p:nvPr/>
            </p:nvSpPr>
            <p:spPr bwMode="auto">
              <a:xfrm>
                <a:off x="2198" y="990"/>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87" name="Rectangle 157">
                <a:extLst>
                  <a:ext uri="{FF2B5EF4-FFF2-40B4-BE49-F238E27FC236}">
                    <a16:creationId xmlns:a16="http://schemas.microsoft.com/office/drawing/2014/main" id="{1E8C56E3-B576-4B05-9766-DC5F69C057AA}"/>
                  </a:ext>
                </a:extLst>
              </p:cNvPr>
              <p:cNvSpPr>
                <a:spLocks noChangeArrowheads="1"/>
              </p:cNvSpPr>
              <p:nvPr/>
            </p:nvSpPr>
            <p:spPr bwMode="auto">
              <a:xfrm>
                <a:off x="2226" y="990"/>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88" name="Rectangle 158">
                <a:extLst>
                  <a:ext uri="{FF2B5EF4-FFF2-40B4-BE49-F238E27FC236}">
                    <a16:creationId xmlns:a16="http://schemas.microsoft.com/office/drawing/2014/main" id="{588EAC1F-5250-49BD-8342-9A88A8BADB0B}"/>
                  </a:ext>
                </a:extLst>
              </p:cNvPr>
              <p:cNvSpPr>
                <a:spLocks noChangeArrowheads="1"/>
              </p:cNvSpPr>
              <p:nvPr/>
            </p:nvSpPr>
            <p:spPr bwMode="auto">
              <a:xfrm>
                <a:off x="2344" y="990"/>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89" name="Rectangle 159">
                <a:extLst>
                  <a:ext uri="{FF2B5EF4-FFF2-40B4-BE49-F238E27FC236}">
                    <a16:creationId xmlns:a16="http://schemas.microsoft.com/office/drawing/2014/main" id="{BB6A8A61-E29A-4874-8830-0AF1B14D8D47}"/>
                  </a:ext>
                </a:extLst>
              </p:cNvPr>
              <p:cNvSpPr>
                <a:spLocks noChangeArrowheads="1"/>
              </p:cNvSpPr>
              <p:nvPr/>
            </p:nvSpPr>
            <p:spPr bwMode="auto">
              <a:xfrm>
                <a:off x="2372" y="990"/>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90" name="Rectangle 160">
                <a:extLst>
                  <a:ext uri="{FF2B5EF4-FFF2-40B4-BE49-F238E27FC236}">
                    <a16:creationId xmlns:a16="http://schemas.microsoft.com/office/drawing/2014/main" id="{0308AFBD-A669-4487-8F42-93BD172E99CA}"/>
                  </a:ext>
                </a:extLst>
              </p:cNvPr>
              <p:cNvSpPr>
                <a:spLocks noChangeArrowheads="1"/>
              </p:cNvSpPr>
              <p:nvPr/>
            </p:nvSpPr>
            <p:spPr bwMode="auto">
              <a:xfrm>
                <a:off x="2403" y="990"/>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91" name="Rectangle 161">
                <a:extLst>
                  <a:ext uri="{FF2B5EF4-FFF2-40B4-BE49-F238E27FC236}">
                    <a16:creationId xmlns:a16="http://schemas.microsoft.com/office/drawing/2014/main" id="{7280D741-603C-4A01-8E74-A316B7DC4155}"/>
                  </a:ext>
                </a:extLst>
              </p:cNvPr>
              <p:cNvSpPr>
                <a:spLocks noChangeArrowheads="1"/>
              </p:cNvSpPr>
              <p:nvPr/>
            </p:nvSpPr>
            <p:spPr bwMode="auto">
              <a:xfrm>
                <a:off x="2491" y="990"/>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92" name="Rectangle 162">
                <a:extLst>
                  <a:ext uri="{FF2B5EF4-FFF2-40B4-BE49-F238E27FC236}">
                    <a16:creationId xmlns:a16="http://schemas.microsoft.com/office/drawing/2014/main" id="{0785F3FF-19F7-43AD-814C-38931B201639}"/>
                  </a:ext>
                </a:extLst>
              </p:cNvPr>
              <p:cNvSpPr>
                <a:spLocks noChangeArrowheads="1"/>
              </p:cNvSpPr>
              <p:nvPr/>
            </p:nvSpPr>
            <p:spPr bwMode="auto">
              <a:xfrm>
                <a:off x="2550" y="990"/>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93" name="Rectangle 163">
                <a:extLst>
                  <a:ext uri="{FF2B5EF4-FFF2-40B4-BE49-F238E27FC236}">
                    <a16:creationId xmlns:a16="http://schemas.microsoft.com/office/drawing/2014/main" id="{E13FFCD1-7ACC-424A-B653-745AAEF77A5B}"/>
                  </a:ext>
                </a:extLst>
              </p:cNvPr>
              <p:cNvSpPr>
                <a:spLocks noChangeArrowheads="1"/>
              </p:cNvSpPr>
              <p:nvPr/>
            </p:nvSpPr>
            <p:spPr bwMode="auto">
              <a:xfrm>
                <a:off x="2578" y="990"/>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94" name="Rectangle 164">
                <a:extLst>
                  <a:ext uri="{FF2B5EF4-FFF2-40B4-BE49-F238E27FC236}">
                    <a16:creationId xmlns:a16="http://schemas.microsoft.com/office/drawing/2014/main" id="{70863CAD-95C4-4ED9-A377-60439C5B7B34}"/>
                  </a:ext>
                </a:extLst>
              </p:cNvPr>
              <p:cNvSpPr>
                <a:spLocks noChangeArrowheads="1"/>
              </p:cNvSpPr>
              <p:nvPr/>
            </p:nvSpPr>
            <p:spPr bwMode="auto">
              <a:xfrm>
                <a:off x="2606" y="990"/>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95" name="Rectangle 165">
                <a:extLst>
                  <a:ext uri="{FF2B5EF4-FFF2-40B4-BE49-F238E27FC236}">
                    <a16:creationId xmlns:a16="http://schemas.microsoft.com/office/drawing/2014/main" id="{1A1DDB6F-F675-4FCA-BFB0-11A7CD1BC8B3}"/>
                  </a:ext>
                </a:extLst>
              </p:cNvPr>
              <p:cNvSpPr>
                <a:spLocks noChangeArrowheads="1"/>
              </p:cNvSpPr>
              <p:nvPr/>
            </p:nvSpPr>
            <p:spPr bwMode="auto">
              <a:xfrm>
                <a:off x="2637" y="990"/>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96" name="Rectangle 166">
                <a:extLst>
                  <a:ext uri="{FF2B5EF4-FFF2-40B4-BE49-F238E27FC236}">
                    <a16:creationId xmlns:a16="http://schemas.microsoft.com/office/drawing/2014/main" id="{50FF747C-0854-4EF4-916C-C1B326315DA6}"/>
                  </a:ext>
                </a:extLst>
              </p:cNvPr>
              <p:cNvSpPr>
                <a:spLocks noChangeArrowheads="1"/>
              </p:cNvSpPr>
              <p:nvPr/>
            </p:nvSpPr>
            <p:spPr bwMode="auto">
              <a:xfrm>
                <a:off x="2665" y="990"/>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97" name="Rectangle 167">
                <a:extLst>
                  <a:ext uri="{FF2B5EF4-FFF2-40B4-BE49-F238E27FC236}">
                    <a16:creationId xmlns:a16="http://schemas.microsoft.com/office/drawing/2014/main" id="{A0D76F8B-FD0A-4372-B0A1-0924898B0D0C}"/>
                  </a:ext>
                </a:extLst>
              </p:cNvPr>
              <p:cNvSpPr>
                <a:spLocks noChangeArrowheads="1"/>
              </p:cNvSpPr>
              <p:nvPr/>
            </p:nvSpPr>
            <p:spPr bwMode="auto">
              <a:xfrm>
                <a:off x="2696" y="990"/>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98" name="Rectangle 168">
                <a:extLst>
                  <a:ext uri="{FF2B5EF4-FFF2-40B4-BE49-F238E27FC236}">
                    <a16:creationId xmlns:a16="http://schemas.microsoft.com/office/drawing/2014/main" id="{9F66C55F-8BB9-4FEA-8A3F-224B8A56A6C6}"/>
                  </a:ext>
                </a:extLst>
              </p:cNvPr>
              <p:cNvSpPr>
                <a:spLocks noChangeArrowheads="1"/>
              </p:cNvSpPr>
              <p:nvPr/>
            </p:nvSpPr>
            <p:spPr bwMode="auto">
              <a:xfrm>
                <a:off x="2843" y="990"/>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99" name="Rectangle 169">
                <a:extLst>
                  <a:ext uri="{FF2B5EF4-FFF2-40B4-BE49-F238E27FC236}">
                    <a16:creationId xmlns:a16="http://schemas.microsoft.com/office/drawing/2014/main" id="{D63F13A8-4220-41ED-B424-22A58575B024}"/>
                  </a:ext>
                </a:extLst>
              </p:cNvPr>
              <p:cNvSpPr>
                <a:spLocks noChangeArrowheads="1"/>
              </p:cNvSpPr>
              <p:nvPr/>
            </p:nvSpPr>
            <p:spPr bwMode="auto">
              <a:xfrm>
                <a:off x="2871" y="990"/>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800" name="Rectangle 170">
                <a:extLst>
                  <a:ext uri="{FF2B5EF4-FFF2-40B4-BE49-F238E27FC236}">
                    <a16:creationId xmlns:a16="http://schemas.microsoft.com/office/drawing/2014/main" id="{6693C560-D731-4EDB-9134-1A302F089DB0}"/>
                  </a:ext>
                </a:extLst>
              </p:cNvPr>
              <p:cNvSpPr>
                <a:spLocks noChangeArrowheads="1"/>
              </p:cNvSpPr>
              <p:nvPr/>
            </p:nvSpPr>
            <p:spPr bwMode="auto">
              <a:xfrm>
                <a:off x="2899" y="990"/>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801" name="Rectangle 171">
                <a:extLst>
                  <a:ext uri="{FF2B5EF4-FFF2-40B4-BE49-F238E27FC236}">
                    <a16:creationId xmlns:a16="http://schemas.microsoft.com/office/drawing/2014/main" id="{36EDEB56-C18A-4DA2-A15E-C6B4B8AA2350}"/>
                  </a:ext>
                </a:extLst>
              </p:cNvPr>
              <p:cNvSpPr>
                <a:spLocks noChangeArrowheads="1"/>
              </p:cNvSpPr>
              <p:nvPr/>
            </p:nvSpPr>
            <p:spPr bwMode="auto">
              <a:xfrm>
                <a:off x="2930" y="990"/>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802" name="Rectangle 172">
                <a:extLst>
                  <a:ext uri="{FF2B5EF4-FFF2-40B4-BE49-F238E27FC236}">
                    <a16:creationId xmlns:a16="http://schemas.microsoft.com/office/drawing/2014/main" id="{59873ABE-8272-4A2E-95FB-DFB05D1F221A}"/>
                  </a:ext>
                </a:extLst>
              </p:cNvPr>
              <p:cNvSpPr>
                <a:spLocks noChangeArrowheads="1"/>
              </p:cNvSpPr>
              <p:nvPr/>
            </p:nvSpPr>
            <p:spPr bwMode="auto">
              <a:xfrm>
                <a:off x="2958" y="990"/>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803" name="Rectangle 173">
                <a:extLst>
                  <a:ext uri="{FF2B5EF4-FFF2-40B4-BE49-F238E27FC236}">
                    <a16:creationId xmlns:a16="http://schemas.microsoft.com/office/drawing/2014/main" id="{5915D429-727D-4A20-AE16-7F7B0454EC22}"/>
                  </a:ext>
                </a:extLst>
              </p:cNvPr>
              <p:cNvSpPr>
                <a:spLocks noChangeArrowheads="1"/>
              </p:cNvSpPr>
              <p:nvPr/>
            </p:nvSpPr>
            <p:spPr bwMode="auto">
              <a:xfrm>
                <a:off x="3046" y="990"/>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804" name="Rectangle 174">
                <a:extLst>
                  <a:ext uri="{FF2B5EF4-FFF2-40B4-BE49-F238E27FC236}">
                    <a16:creationId xmlns:a16="http://schemas.microsoft.com/office/drawing/2014/main" id="{F0CABDA7-F418-4590-96AA-3C7ED78D8073}"/>
                  </a:ext>
                </a:extLst>
              </p:cNvPr>
              <p:cNvSpPr>
                <a:spLocks noChangeArrowheads="1"/>
              </p:cNvSpPr>
              <p:nvPr/>
            </p:nvSpPr>
            <p:spPr bwMode="auto">
              <a:xfrm>
                <a:off x="3133" y="990"/>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805" name="Rectangle 175">
                <a:extLst>
                  <a:ext uri="{FF2B5EF4-FFF2-40B4-BE49-F238E27FC236}">
                    <a16:creationId xmlns:a16="http://schemas.microsoft.com/office/drawing/2014/main" id="{EB16B19E-F163-4C39-B1E1-DB18066C978F}"/>
                  </a:ext>
                </a:extLst>
              </p:cNvPr>
              <p:cNvSpPr>
                <a:spLocks noChangeArrowheads="1"/>
              </p:cNvSpPr>
              <p:nvPr/>
            </p:nvSpPr>
            <p:spPr bwMode="auto">
              <a:xfrm>
                <a:off x="3251" y="990"/>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806" name="Rectangle 176">
                <a:extLst>
                  <a:ext uri="{FF2B5EF4-FFF2-40B4-BE49-F238E27FC236}">
                    <a16:creationId xmlns:a16="http://schemas.microsoft.com/office/drawing/2014/main" id="{1DDE5E0D-0FBD-45BF-95DD-63C1C434B0A2}"/>
                  </a:ext>
                </a:extLst>
              </p:cNvPr>
              <p:cNvSpPr>
                <a:spLocks noChangeArrowheads="1"/>
              </p:cNvSpPr>
              <p:nvPr/>
            </p:nvSpPr>
            <p:spPr bwMode="auto">
              <a:xfrm>
                <a:off x="3280" y="990"/>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807" name="Rectangle 177">
                <a:extLst>
                  <a:ext uri="{FF2B5EF4-FFF2-40B4-BE49-F238E27FC236}">
                    <a16:creationId xmlns:a16="http://schemas.microsoft.com/office/drawing/2014/main" id="{05B87DA4-8B23-4F90-93F7-0F947F6C1709}"/>
                  </a:ext>
                </a:extLst>
              </p:cNvPr>
              <p:cNvSpPr>
                <a:spLocks noChangeArrowheads="1"/>
              </p:cNvSpPr>
              <p:nvPr/>
            </p:nvSpPr>
            <p:spPr bwMode="auto">
              <a:xfrm>
                <a:off x="2257" y="1021"/>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808" name="Rectangle 178">
                <a:extLst>
                  <a:ext uri="{FF2B5EF4-FFF2-40B4-BE49-F238E27FC236}">
                    <a16:creationId xmlns:a16="http://schemas.microsoft.com/office/drawing/2014/main" id="{CB7AE1DA-BB5C-4604-9CAC-5599C5237B94}"/>
                  </a:ext>
                </a:extLst>
              </p:cNvPr>
              <p:cNvSpPr>
                <a:spLocks noChangeArrowheads="1"/>
              </p:cNvSpPr>
              <p:nvPr/>
            </p:nvSpPr>
            <p:spPr bwMode="auto">
              <a:xfrm>
                <a:off x="2285" y="1021"/>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809" name="Rectangle 179">
                <a:extLst>
                  <a:ext uri="{FF2B5EF4-FFF2-40B4-BE49-F238E27FC236}">
                    <a16:creationId xmlns:a16="http://schemas.microsoft.com/office/drawing/2014/main" id="{ED6DE1E5-FEC5-45DB-B8C0-39B83940CF2D}"/>
                  </a:ext>
                </a:extLst>
              </p:cNvPr>
              <p:cNvSpPr>
                <a:spLocks noChangeArrowheads="1"/>
              </p:cNvSpPr>
              <p:nvPr/>
            </p:nvSpPr>
            <p:spPr bwMode="auto">
              <a:xfrm>
                <a:off x="2316" y="1021"/>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810" name="Rectangle 180">
                <a:extLst>
                  <a:ext uri="{FF2B5EF4-FFF2-40B4-BE49-F238E27FC236}">
                    <a16:creationId xmlns:a16="http://schemas.microsoft.com/office/drawing/2014/main" id="{F988E498-9908-4144-9FC9-ABC9FF20C713}"/>
                  </a:ext>
                </a:extLst>
              </p:cNvPr>
              <p:cNvSpPr>
                <a:spLocks noChangeArrowheads="1"/>
              </p:cNvSpPr>
              <p:nvPr/>
            </p:nvSpPr>
            <p:spPr bwMode="auto">
              <a:xfrm>
                <a:off x="2462" y="1021"/>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811" name="Rectangle 181">
                <a:extLst>
                  <a:ext uri="{FF2B5EF4-FFF2-40B4-BE49-F238E27FC236}">
                    <a16:creationId xmlns:a16="http://schemas.microsoft.com/office/drawing/2014/main" id="{DEE97692-DDA8-41A5-BFB0-B207F4A1E6BE}"/>
                  </a:ext>
                </a:extLst>
              </p:cNvPr>
              <p:cNvSpPr>
                <a:spLocks noChangeArrowheads="1"/>
              </p:cNvSpPr>
              <p:nvPr/>
            </p:nvSpPr>
            <p:spPr bwMode="auto">
              <a:xfrm>
                <a:off x="2491" y="1021"/>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812" name="Rectangle 182">
                <a:extLst>
                  <a:ext uri="{FF2B5EF4-FFF2-40B4-BE49-F238E27FC236}">
                    <a16:creationId xmlns:a16="http://schemas.microsoft.com/office/drawing/2014/main" id="{35965B28-B262-48ED-9D76-0F2CA74ED719}"/>
                  </a:ext>
                </a:extLst>
              </p:cNvPr>
              <p:cNvSpPr>
                <a:spLocks noChangeArrowheads="1"/>
              </p:cNvSpPr>
              <p:nvPr/>
            </p:nvSpPr>
            <p:spPr bwMode="auto">
              <a:xfrm>
                <a:off x="2519" y="1021"/>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813" name="Rectangle 183">
                <a:extLst>
                  <a:ext uri="{FF2B5EF4-FFF2-40B4-BE49-F238E27FC236}">
                    <a16:creationId xmlns:a16="http://schemas.microsoft.com/office/drawing/2014/main" id="{D41606F8-84C5-4305-BBAC-FD2D106B8957}"/>
                  </a:ext>
                </a:extLst>
              </p:cNvPr>
              <p:cNvSpPr>
                <a:spLocks noChangeArrowheads="1"/>
              </p:cNvSpPr>
              <p:nvPr/>
            </p:nvSpPr>
            <p:spPr bwMode="auto">
              <a:xfrm>
                <a:off x="2550" y="1021"/>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814" name="Rectangle 184">
                <a:extLst>
                  <a:ext uri="{FF2B5EF4-FFF2-40B4-BE49-F238E27FC236}">
                    <a16:creationId xmlns:a16="http://schemas.microsoft.com/office/drawing/2014/main" id="{CB703C6A-1C49-4655-B05E-D524FFBFAA83}"/>
                  </a:ext>
                </a:extLst>
              </p:cNvPr>
              <p:cNvSpPr>
                <a:spLocks noChangeArrowheads="1"/>
              </p:cNvSpPr>
              <p:nvPr/>
            </p:nvSpPr>
            <p:spPr bwMode="auto">
              <a:xfrm>
                <a:off x="2637" y="1021"/>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815" name="Rectangle 185">
                <a:extLst>
                  <a:ext uri="{FF2B5EF4-FFF2-40B4-BE49-F238E27FC236}">
                    <a16:creationId xmlns:a16="http://schemas.microsoft.com/office/drawing/2014/main" id="{84643B41-A7E2-4111-AA2B-856F05C15453}"/>
                  </a:ext>
                </a:extLst>
              </p:cNvPr>
              <p:cNvSpPr>
                <a:spLocks noChangeArrowheads="1"/>
              </p:cNvSpPr>
              <p:nvPr/>
            </p:nvSpPr>
            <p:spPr bwMode="auto">
              <a:xfrm>
                <a:off x="2753" y="1021"/>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816" name="Rectangle 186">
                <a:extLst>
                  <a:ext uri="{FF2B5EF4-FFF2-40B4-BE49-F238E27FC236}">
                    <a16:creationId xmlns:a16="http://schemas.microsoft.com/office/drawing/2014/main" id="{A9EBDDB9-34CC-4042-ADE5-1091567CBA42}"/>
                  </a:ext>
                </a:extLst>
              </p:cNvPr>
              <p:cNvSpPr>
                <a:spLocks noChangeArrowheads="1"/>
              </p:cNvSpPr>
              <p:nvPr/>
            </p:nvSpPr>
            <p:spPr bwMode="auto">
              <a:xfrm>
                <a:off x="2843" y="1021"/>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817" name="Rectangle 187">
                <a:extLst>
                  <a:ext uri="{FF2B5EF4-FFF2-40B4-BE49-F238E27FC236}">
                    <a16:creationId xmlns:a16="http://schemas.microsoft.com/office/drawing/2014/main" id="{2B7F498E-141D-4E13-8417-F99B42348899}"/>
                  </a:ext>
                </a:extLst>
              </p:cNvPr>
              <p:cNvSpPr>
                <a:spLocks noChangeArrowheads="1"/>
              </p:cNvSpPr>
              <p:nvPr/>
            </p:nvSpPr>
            <p:spPr bwMode="auto">
              <a:xfrm>
                <a:off x="2871" y="1021"/>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818" name="Rectangle 188">
                <a:extLst>
                  <a:ext uri="{FF2B5EF4-FFF2-40B4-BE49-F238E27FC236}">
                    <a16:creationId xmlns:a16="http://schemas.microsoft.com/office/drawing/2014/main" id="{5CB9F6C6-7D5B-44FD-A3E9-4A6677974284}"/>
                  </a:ext>
                </a:extLst>
              </p:cNvPr>
              <p:cNvSpPr>
                <a:spLocks noChangeArrowheads="1"/>
              </p:cNvSpPr>
              <p:nvPr/>
            </p:nvSpPr>
            <p:spPr bwMode="auto">
              <a:xfrm>
                <a:off x="2899" y="1021"/>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819" name="Rectangle 189">
                <a:extLst>
                  <a:ext uri="{FF2B5EF4-FFF2-40B4-BE49-F238E27FC236}">
                    <a16:creationId xmlns:a16="http://schemas.microsoft.com/office/drawing/2014/main" id="{356AB512-2C61-4A4E-9735-35EC2FB8579A}"/>
                  </a:ext>
                </a:extLst>
              </p:cNvPr>
              <p:cNvSpPr>
                <a:spLocks noChangeArrowheads="1"/>
              </p:cNvSpPr>
              <p:nvPr/>
            </p:nvSpPr>
            <p:spPr bwMode="auto">
              <a:xfrm>
                <a:off x="2958" y="1021"/>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820" name="Rectangle 190">
                <a:extLst>
                  <a:ext uri="{FF2B5EF4-FFF2-40B4-BE49-F238E27FC236}">
                    <a16:creationId xmlns:a16="http://schemas.microsoft.com/office/drawing/2014/main" id="{8A6E9D08-1972-471C-A78E-F2EF5DBDF3FD}"/>
                  </a:ext>
                </a:extLst>
              </p:cNvPr>
              <p:cNvSpPr>
                <a:spLocks noChangeArrowheads="1"/>
              </p:cNvSpPr>
              <p:nvPr/>
            </p:nvSpPr>
            <p:spPr bwMode="auto">
              <a:xfrm>
                <a:off x="2989" y="1021"/>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821" name="Rectangle 191">
                <a:extLst>
                  <a:ext uri="{FF2B5EF4-FFF2-40B4-BE49-F238E27FC236}">
                    <a16:creationId xmlns:a16="http://schemas.microsoft.com/office/drawing/2014/main" id="{DBB1E18D-071D-4100-B46F-98E26294F887}"/>
                  </a:ext>
                </a:extLst>
              </p:cNvPr>
              <p:cNvSpPr>
                <a:spLocks noChangeArrowheads="1"/>
              </p:cNvSpPr>
              <p:nvPr/>
            </p:nvSpPr>
            <p:spPr bwMode="auto">
              <a:xfrm>
                <a:off x="3077" y="1021"/>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822" name="Rectangle 192">
                <a:extLst>
                  <a:ext uri="{FF2B5EF4-FFF2-40B4-BE49-F238E27FC236}">
                    <a16:creationId xmlns:a16="http://schemas.microsoft.com/office/drawing/2014/main" id="{8D8614B0-B159-43B5-876F-2712D6F437B8}"/>
                  </a:ext>
                </a:extLst>
              </p:cNvPr>
              <p:cNvSpPr>
                <a:spLocks noChangeArrowheads="1"/>
              </p:cNvSpPr>
              <p:nvPr/>
            </p:nvSpPr>
            <p:spPr bwMode="auto">
              <a:xfrm>
                <a:off x="3105" y="1021"/>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823" name="Rectangle 193">
                <a:extLst>
                  <a:ext uri="{FF2B5EF4-FFF2-40B4-BE49-F238E27FC236}">
                    <a16:creationId xmlns:a16="http://schemas.microsoft.com/office/drawing/2014/main" id="{B6679A6A-A152-416C-B041-66DD2750B7EF}"/>
                  </a:ext>
                </a:extLst>
              </p:cNvPr>
              <p:cNvSpPr>
                <a:spLocks noChangeArrowheads="1"/>
              </p:cNvSpPr>
              <p:nvPr/>
            </p:nvSpPr>
            <p:spPr bwMode="auto">
              <a:xfrm>
                <a:off x="3164" y="1021"/>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824" name="Rectangle 194">
                <a:extLst>
                  <a:ext uri="{FF2B5EF4-FFF2-40B4-BE49-F238E27FC236}">
                    <a16:creationId xmlns:a16="http://schemas.microsoft.com/office/drawing/2014/main" id="{67084068-A4D7-430C-9768-0DAB88E1818D}"/>
                  </a:ext>
                </a:extLst>
              </p:cNvPr>
              <p:cNvSpPr>
                <a:spLocks noChangeArrowheads="1"/>
              </p:cNvSpPr>
              <p:nvPr/>
            </p:nvSpPr>
            <p:spPr bwMode="auto">
              <a:xfrm>
                <a:off x="3223" y="1021"/>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825" name="Rectangle 195">
                <a:extLst>
                  <a:ext uri="{FF2B5EF4-FFF2-40B4-BE49-F238E27FC236}">
                    <a16:creationId xmlns:a16="http://schemas.microsoft.com/office/drawing/2014/main" id="{90F439F6-A33B-4A58-A510-2762122082B9}"/>
                  </a:ext>
                </a:extLst>
              </p:cNvPr>
              <p:cNvSpPr>
                <a:spLocks noChangeArrowheads="1"/>
              </p:cNvSpPr>
              <p:nvPr/>
            </p:nvSpPr>
            <p:spPr bwMode="auto">
              <a:xfrm>
                <a:off x="3251" y="1021"/>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826" name="Rectangle 196">
                <a:extLst>
                  <a:ext uri="{FF2B5EF4-FFF2-40B4-BE49-F238E27FC236}">
                    <a16:creationId xmlns:a16="http://schemas.microsoft.com/office/drawing/2014/main" id="{2272B307-105A-4009-A5D4-8398A4E17858}"/>
                  </a:ext>
                </a:extLst>
              </p:cNvPr>
              <p:cNvSpPr>
                <a:spLocks noChangeArrowheads="1"/>
              </p:cNvSpPr>
              <p:nvPr/>
            </p:nvSpPr>
            <p:spPr bwMode="auto">
              <a:xfrm>
                <a:off x="3280" y="1021"/>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827" name="Rectangle 197">
                <a:extLst>
                  <a:ext uri="{FF2B5EF4-FFF2-40B4-BE49-F238E27FC236}">
                    <a16:creationId xmlns:a16="http://schemas.microsoft.com/office/drawing/2014/main" id="{B4A538E5-598B-45F6-AB29-F900F16B6E2B}"/>
                  </a:ext>
                </a:extLst>
              </p:cNvPr>
              <p:cNvSpPr>
                <a:spLocks noChangeArrowheads="1"/>
              </p:cNvSpPr>
              <p:nvPr/>
            </p:nvSpPr>
            <p:spPr bwMode="auto">
              <a:xfrm>
                <a:off x="3311" y="1021"/>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828" name="Rectangle 198">
                <a:extLst>
                  <a:ext uri="{FF2B5EF4-FFF2-40B4-BE49-F238E27FC236}">
                    <a16:creationId xmlns:a16="http://schemas.microsoft.com/office/drawing/2014/main" id="{643E7F55-7C4F-42D6-B770-20CD6CF25ACD}"/>
                  </a:ext>
                </a:extLst>
              </p:cNvPr>
              <p:cNvSpPr>
                <a:spLocks noChangeArrowheads="1"/>
              </p:cNvSpPr>
              <p:nvPr/>
            </p:nvSpPr>
            <p:spPr bwMode="auto">
              <a:xfrm>
                <a:off x="3339" y="1021"/>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829" name="Rectangle 199">
                <a:extLst>
                  <a:ext uri="{FF2B5EF4-FFF2-40B4-BE49-F238E27FC236}">
                    <a16:creationId xmlns:a16="http://schemas.microsoft.com/office/drawing/2014/main" id="{8D0691AE-D852-4403-8A2F-7D6822888082}"/>
                  </a:ext>
                </a:extLst>
              </p:cNvPr>
              <p:cNvSpPr>
                <a:spLocks noChangeArrowheads="1"/>
              </p:cNvSpPr>
              <p:nvPr/>
            </p:nvSpPr>
            <p:spPr bwMode="auto">
              <a:xfrm>
                <a:off x="2285" y="1049"/>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830" name="Rectangle 200">
                <a:extLst>
                  <a:ext uri="{FF2B5EF4-FFF2-40B4-BE49-F238E27FC236}">
                    <a16:creationId xmlns:a16="http://schemas.microsoft.com/office/drawing/2014/main" id="{D2CCB4B9-8773-4662-849D-EDB578F6B86E}"/>
                  </a:ext>
                </a:extLst>
              </p:cNvPr>
              <p:cNvSpPr>
                <a:spLocks noChangeArrowheads="1"/>
              </p:cNvSpPr>
              <p:nvPr/>
            </p:nvSpPr>
            <p:spPr bwMode="auto">
              <a:xfrm>
                <a:off x="2316" y="1049"/>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831" name="Rectangle 201">
                <a:extLst>
                  <a:ext uri="{FF2B5EF4-FFF2-40B4-BE49-F238E27FC236}">
                    <a16:creationId xmlns:a16="http://schemas.microsoft.com/office/drawing/2014/main" id="{7ED94665-99D9-4943-9608-892C9C86F9B4}"/>
                  </a:ext>
                </a:extLst>
              </p:cNvPr>
              <p:cNvSpPr>
                <a:spLocks noChangeArrowheads="1"/>
              </p:cNvSpPr>
              <p:nvPr/>
            </p:nvSpPr>
            <p:spPr bwMode="auto">
              <a:xfrm>
                <a:off x="2372" y="1049"/>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832" name="Rectangle 202">
                <a:extLst>
                  <a:ext uri="{FF2B5EF4-FFF2-40B4-BE49-F238E27FC236}">
                    <a16:creationId xmlns:a16="http://schemas.microsoft.com/office/drawing/2014/main" id="{F76BAA6D-AD17-459C-8CE1-60A20B313C9C}"/>
                  </a:ext>
                </a:extLst>
              </p:cNvPr>
              <p:cNvSpPr>
                <a:spLocks noChangeArrowheads="1"/>
              </p:cNvSpPr>
              <p:nvPr/>
            </p:nvSpPr>
            <p:spPr bwMode="auto">
              <a:xfrm>
                <a:off x="2403" y="1049"/>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833" name="Rectangle 203">
                <a:extLst>
                  <a:ext uri="{FF2B5EF4-FFF2-40B4-BE49-F238E27FC236}">
                    <a16:creationId xmlns:a16="http://schemas.microsoft.com/office/drawing/2014/main" id="{E44C4F1E-469B-4814-9327-DCEAC1CE75AA}"/>
                  </a:ext>
                </a:extLst>
              </p:cNvPr>
              <p:cNvSpPr>
                <a:spLocks noChangeArrowheads="1"/>
              </p:cNvSpPr>
              <p:nvPr/>
            </p:nvSpPr>
            <p:spPr bwMode="auto">
              <a:xfrm>
                <a:off x="2431" y="1049"/>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834" name="Rectangle 204">
                <a:extLst>
                  <a:ext uri="{FF2B5EF4-FFF2-40B4-BE49-F238E27FC236}">
                    <a16:creationId xmlns:a16="http://schemas.microsoft.com/office/drawing/2014/main" id="{C89C3A6C-BA18-414D-9E2B-1B23B469ACBC}"/>
                  </a:ext>
                </a:extLst>
              </p:cNvPr>
              <p:cNvSpPr>
                <a:spLocks noChangeArrowheads="1"/>
              </p:cNvSpPr>
              <p:nvPr/>
            </p:nvSpPr>
            <p:spPr bwMode="auto">
              <a:xfrm>
                <a:off x="2462" y="1049"/>
                <a:ext cx="29"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835" name="Rectangle 205">
                <a:extLst>
                  <a:ext uri="{FF2B5EF4-FFF2-40B4-BE49-F238E27FC236}">
                    <a16:creationId xmlns:a16="http://schemas.microsoft.com/office/drawing/2014/main" id="{4844F959-9ADE-4D4A-8457-F62E21445E0D}"/>
                  </a:ext>
                </a:extLst>
              </p:cNvPr>
              <p:cNvSpPr>
                <a:spLocks noChangeArrowheads="1"/>
              </p:cNvSpPr>
              <p:nvPr/>
            </p:nvSpPr>
            <p:spPr bwMode="auto">
              <a:xfrm>
                <a:off x="2519" y="1049"/>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grpSp>
        <p:grpSp>
          <p:nvGrpSpPr>
            <p:cNvPr id="19" name="Group 407">
              <a:extLst>
                <a:ext uri="{FF2B5EF4-FFF2-40B4-BE49-F238E27FC236}">
                  <a16:creationId xmlns:a16="http://schemas.microsoft.com/office/drawing/2014/main" id="{B01B660A-750A-4667-B0DC-A82B5D9B5468}"/>
                </a:ext>
              </a:extLst>
            </p:cNvPr>
            <p:cNvGrpSpPr>
              <a:grpSpLocks/>
            </p:cNvGrpSpPr>
            <p:nvPr/>
          </p:nvGrpSpPr>
          <p:grpSpPr bwMode="auto">
            <a:xfrm>
              <a:off x="2198" y="1049"/>
              <a:ext cx="1200" cy="293"/>
              <a:chOff x="2198" y="1049"/>
              <a:chExt cx="1200" cy="293"/>
            </a:xfrm>
          </p:grpSpPr>
          <p:sp>
            <p:nvSpPr>
              <p:cNvPr id="436" name="Rectangle 207">
                <a:extLst>
                  <a:ext uri="{FF2B5EF4-FFF2-40B4-BE49-F238E27FC236}">
                    <a16:creationId xmlns:a16="http://schemas.microsoft.com/office/drawing/2014/main" id="{52296600-805D-4B82-A72B-E5EDD373773C}"/>
                  </a:ext>
                </a:extLst>
              </p:cNvPr>
              <p:cNvSpPr>
                <a:spLocks noChangeArrowheads="1"/>
              </p:cNvSpPr>
              <p:nvPr/>
            </p:nvSpPr>
            <p:spPr bwMode="auto">
              <a:xfrm>
                <a:off x="2550" y="1049"/>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37" name="Rectangle 208">
                <a:extLst>
                  <a:ext uri="{FF2B5EF4-FFF2-40B4-BE49-F238E27FC236}">
                    <a16:creationId xmlns:a16="http://schemas.microsoft.com/office/drawing/2014/main" id="{9FEBA44D-102B-4F35-BEC0-7B7A47626E60}"/>
                  </a:ext>
                </a:extLst>
              </p:cNvPr>
              <p:cNvSpPr>
                <a:spLocks noChangeArrowheads="1"/>
              </p:cNvSpPr>
              <p:nvPr/>
            </p:nvSpPr>
            <p:spPr bwMode="auto">
              <a:xfrm>
                <a:off x="2637" y="1049"/>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38" name="Rectangle 209">
                <a:extLst>
                  <a:ext uri="{FF2B5EF4-FFF2-40B4-BE49-F238E27FC236}">
                    <a16:creationId xmlns:a16="http://schemas.microsoft.com/office/drawing/2014/main" id="{EBFEC211-FA61-4C76-852E-7340D4BB76A0}"/>
                  </a:ext>
                </a:extLst>
              </p:cNvPr>
              <p:cNvSpPr>
                <a:spLocks noChangeArrowheads="1"/>
              </p:cNvSpPr>
              <p:nvPr/>
            </p:nvSpPr>
            <p:spPr bwMode="auto">
              <a:xfrm>
                <a:off x="2665" y="1049"/>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39" name="Rectangle 210">
                <a:extLst>
                  <a:ext uri="{FF2B5EF4-FFF2-40B4-BE49-F238E27FC236}">
                    <a16:creationId xmlns:a16="http://schemas.microsoft.com/office/drawing/2014/main" id="{082E6FFC-62A1-422B-B237-5CBFCC959255}"/>
                  </a:ext>
                </a:extLst>
              </p:cNvPr>
              <p:cNvSpPr>
                <a:spLocks noChangeArrowheads="1"/>
              </p:cNvSpPr>
              <p:nvPr/>
            </p:nvSpPr>
            <p:spPr bwMode="auto">
              <a:xfrm>
                <a:off x="2725" y="1049"/>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40" name="Rectangle 211">
                <a:extLst>
                  <a:ext uri="{FF2B5EF4-FFF2-40B4-BE49-F238E27FC236}">
                    <a16:creationId xmlns:a16="http://schemas.microsoft.com/office/drawing/2014/main" id="{E531AC93-6D68-4F92-BC36-F4014A2CB7C4}"/>
                  </a:ext>
                </a:extLst>
              </p:cNvPr>
              <p:cNvSpPr>
                <a:spLocks noChangeArrowheads="1"/>
              </p:cNvSpPr>
              <p:nvPr/>
            </p:nvSpPr>
            <p:spPr bwMode="auto">
              <a:xfrm>
                <a:off x="2784" y="1049"/>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41" name="Rectangle 212">
                <a:extLst>
                  <a:ext uri="{FF2B5EF4-FFF2-40B4-BE49-F238E27FC236}">
                    <a16:creationId xmlns:a16="http://schemas.microsoft.com/office/drawing/2014/main" id="{0E2B31DE-F165-49AF-979F-ED32AAD1A2E2}"/>
                  </a:ext>
                </a:extLst>
              </p:cNvPr>
              <p:cNvSpPr>
                <a:spLocks noChangeArrowheads="1"/>
              </p:cNvSpPr>
              <p:nvPr/>
            </p:nvSpPr>
            <p:spPr bwMode="auto">
              <a:xfrm>
                <a:off x="2812" y="1049"/>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42" name="Rectangle 213">
                <a:extLst>
                  <a:ext uri="{FF2B5EF4-FFF2-40B4-BE49-F238E27FC236}">
                    <a16:creationId xmlns:a16="http://schemas.microsoft.com/office/drawing/2014/main" id="{8C9DA378-451E-4E3A-887F-0A97A9FCEC41}"/>
                  </a:ext>
                </a:extLst>
              </p:cNvPr>
              <p:cNvSpPr>
                <a:spLocks noChangeArrowheads="1"/>
              </p:cNvSpPr>
              <p:nvPr/>
            </p:nvSpPr>
            <p:spPr bwMode="auto">
              <a:xfrm>
                <a:off x="2843" y="1049"/>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43" name="Rectangle 214">
                <a:extLst>
                  <a:ext uri="{FF2B5EF4-FFF2-40B4-BE49-F238E27FC236}">
                    <a16:creationId xmlns:a16="http://schemas.microsoft.com/office/drawing/2014/main" id="{C34C5582-9AD0-4EDF-8D1D-E4715F7EFCC2}"/>
                  </a:ext>
                </a:extLst>
              </p:cNvPr>
              <p:cNvSpPr>
                <a:spLocks noChangeArrowheads="1"/>
              </p:cNvSpPr>
              <p:nvPr/>
            </p:nvSpPr>
            <p:spPr bwMode="auto">
              <a:xfrm>
                <a:off x="2899" y="1049"/>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44" name="Rectangle 215">
                <a:extLst>
                  <a:ext uri="{FF2B5EF4-FFF2-40B4-BE49-F238E27FC236}">
                    <a16:creationId xmlns:a16="http://schemas.microsoft.com/office/drawing/2014/main" id="{47B211B6-721D-43CD-B148-7BC1A1766E9A}"/>
                  </a:ext>
                </a:extLst>
              </p:cNvPr>
              <p:cNvSpPr>
                <a:spLocks noChangeArrowheads="1"/>
              </p:cNvSpPr>
              <p:nvPr/>
            </p:nvSpPr>
            <p:spPr bwMode="auto">
              <a:xfrm>
                <a:off x="2930" y="1049"/>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45" name="Rectangle 216">
                <a:extLst>
                  <a:ext uri="{FF2B5EF4-FFF2-40B4-BE49-F238E27FC236}">
                    <a16:creationId xmlns:a16="http://schemas.microsoft.com/office/drawing/2014/main" id="{71D68D2E-670B-48AD-9058-1449ED4C1D0E}"/>
                  </a:ext>
                </a:extLst>
              </p:cNvPr>
              <p:cNvSpPr>
                <a:spLocks noChangeArrowheads="1"/>
              </p:cNvSpPr>
              <p:nvPr/>
            </p:nvSpPr>
            <p:spPr bwMode="auto">
              <a:xfrm>
                <a:off x="2989" y="1049"/>
                <a:ext cx="29"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46" name="Rectangle 217">
                <a:extLst>
                  <a:ext uri="{FF2B5EF4-FFF2-40B4-BE49-F238E27FC236}">
                    <a16:creationId xmlns:a16="http://schemas.microsoft.com/office/drawing/2014/main" id="{73BCE50B-643D-4FCC-B0F8-00E83EEA8DFB}"/>
                  </a:ext>
                </a:extLst>
              </p:cNvPr>
              <p:cNvSpPr>
                <a:spLocks noChangeArrowheads="1"/>
              </p:cNvSpPr>
              <p:nvPr/>
            </p:nvSpPr>
            <p:spPr bwMode="auto">
              <a:xfrm>
                <a:off x="3018" y="1049"/>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47" name="Rectangle 218">
                <a:extLst>
                  <a:ext uri="{FF2B5EF4-FFF2-40B4-BE49-F238E27FC236}">
                    <a16:creationId xmlns:a16="http://schemas.microsoft.com/office/drawing/2014/main" id="{F646D86F-146A-4183-B731-EC772DF56765}"/>
                  </a:ext>
                </a:extLst>
              </p:cNvPr>
              <p:cNvSpPr>
                <a:spLocks noChangeArrowheads="1"/>
              </p:cNvSpPr>
              <p:nvPr/>
            </p:nvSpPr>
            <p:spPr bwMode="auto">
              <a:xfrm>
                <a:off x="3046" y="1049"/>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48" name="Rectangle 219">
                <a:extLst>
                  <a:ext uri="{FF2B5EF4-FFF2-40B4-BE49-F238E27FC236}">
                    <a16:creationId xmlns:a16="http://schemas.microsoft.com/office/drawing/2014/main" id="{89F3DCD4-1EA5-4531-90BD-F4A91466EA42}"/>
                  </a:ext>
                </a:extLst>
              </p:cNvPr>
              <p:cNvSpPr>
                <a:spLocks noChangeArrowheads="1"/>
              </p:cNvSpPr>
              <p:nvPr/>
            </p:nvSpPr>
            <p:spPr bwMode="auto">
              <a:xfrm>
                <a:off x="3133" y="1049"/>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49" name="Rectangle 220">
                <a:extLst>
                  <a:ext uri="{FF2B5EF4-FFF2-40B4-BE49-F238E27FC236}">
                    <a16:creationId xmlns:a16="http://schemas.microsoft.com/office/drawing/2014/main" id="{96859C84-5D8E-4ADE-BB3C-28BB350C2245}"/>
                  </a:ext>
                </a:extLst>
              </p:cNvPr>
              <p:cNvSpPr>
                <a:spLocks noChangeArrowheads="1"/>
              </p:cNvSpPr>
              <p:nvPr/>
            </p:nvSpPr>
            <p:spPr bwMode="auto">
              <a:xfrm>
                <a:off x="3223" y="1049"/>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50" name="Rectangle 221">
                <a:extLst>
                  <a:ext uri="{FF2B5EF4-FFF2-40B4-BE49-F238E27FC236}">
                    <a16:creationId xmlns:a16="http://schemas.microsoft.com/office/drawing/2014/main" id="{40BB964B-240E-4B25-9275-6A31C12E67C4}"/>
                  </a:ext>
                </a:extLst>
              </p:cNvPr>
              <p:cNvSpPr>
                <a:spLocks noChangeArrowheads="1"/>
              </p:cNvSpPr>
              <p:nvPr/>
            </p:nvSpPr>
            <p:spPr bwMode="auto">
              <a:xfrm>
                <a:off x="2226" y="1078"/>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51" name="Rectangle 222">
                <a:extLst>
                  <a:ext uri="{FF2B5EF4-FFF2-40B4-BE49-F238E27FC236}">
                    <a16:creationId xmlns:a16="http://schemas.microsoft.com/office/drawing/2014/main" id="{CF59B214-8836-47CC-B4EC-3BDECDD12021}"/>
                  </a:ext>
                </a:extLst>
              </p:cNvPr>
              <p:cNvSpPr>
                <a:spLocks noChangeArrowheads="1"/>
              </p:cNvSpPr>
              <p:nvPr/>
            </p:nvSpPr>
            <p:spPr bwMode="auto">
              <a:xfrm>
                <a:off x="2257" y="1078"/>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52" name="Rectangle 223">
                <a:extLst>
                  <a:ext uri="{FF2B5EF4-FFF2-40B4-BE49-F238E27FC236}">
                    <a16:creationId xmlns:a16="http://schemas.microsoft.com/office/drawing/2014/main" id="{B981B4F9-5520-41F9-84C3-2F89A1E77EE6}"/>
                  </a:ext>
                </a:extLst>
              </p:cNvPr>
              <p:cNvSpPr>
                <a:spLocks noChangeArrowheads="1"/>
              </p:cNvSpPr>
              <p:nvPr/>
            </p:nvSpPr>
            <p:spPr bwMode="auto">
              <a:xfrm>
                <a:off x="2462" y="1078"/>
                <a:ext cx="29"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53" name="Rectangle 224">
                <a:extLst>
                  <a:ext uri="{FF2B5EF4-FFF2-40B4-BE49-F238E27FC236}">
                    <a16:creationId xmlns:a16="http://schemas.microsoft.com/office/drawing/2014/main" id="{B51E5CE8-FF0E-42F0-9ED9-9DF6946CFCED}"/>
                  </a:ext>
                </a:extLst>
              </p:cNvPr>
              <p:cNvSpPr>
                <a:spLocks noChangeArrowheads="1"/>
              </p:cNvSpPr>
              <p:nvPr/>
            </p:nvSpPr>
            <p:spPr bwMode="auto">
              <a:xfrm>
                <a:off x="2519" y="1078"/>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54" name="Rectangle 225">
                <a:extLst>
                  <a:ext uri="{FF2B5EF4-FFF2-40B4-BE49-F238E27FC236}">
                    <a16:creationId xmlns:a16="http://schemas.microsoft.com/office/drawing/2014/main" id="{D83AD60A-A318-4AA4-B231-BDBBCF2D112D}"/>
                  </a:ext>
                </a:extLst>
              </p:cNvPr>
              <p:cNvSpPr>
                <a:spLocks noChangeArrowheads="1"/>
              </p:cNvSpPr>
              <p:nvPr/>
            </p:nvSpPr>
            <p:spPr bwMode="auto">
              <a:xfrm>
                <a:off x="2550" y="1078"/>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55" name="Rectangle 226">
                <a:extLst>
                  <a:ext uri="{FF2B5EF4-FFF2-40B4-BE49-F238E27FC236}">
                    <a16:creationId xmlns:a16="http://schemas.microsoft.com/office/drawing/2014/main" id="{AFF06D43-795C-430E-ACC2-46219B28B0AB}"/>
                  </a:ext>
                </a:extLst>
              </p:cNvPr>
              <p:cNvSpPr>
                <a:spLocks noChangeArrowheads="1"/>
              </p:cNvSpPr>
              <p:nvPr/>
            </p:nvSpPr>
            <p:spPr bwMode="auto">
              <a:xfrm>
                <a:off x="2606" y="1078"/>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56" name="Rectangle 227">
                <a:extLst>
                  <a:ext uri="{FF2B5EF4-FFF2-40B4-BE49-F238E27FC236}">
                    <a16:creationId xmlns:a16="http://schemas.microsoft.com/office/drawing/2014/main" id="{21699503-FFB2-4D69-A5CF-26D31F809BAF}"/>
                  </a:ext>
                </a:extLst>
              </p:cNvPr>
              <p:cNvSpPr>
                <a:spLocks noChangeArrowheads="1"/>
              </p:cNvSpPr>
              <p:nvPr/>
            </p:nvSpPr>
            <p:spPr bwMode="auto">
              <a:xfrm>
                <a:off x="2665" y="1078"/>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57" name="Rectangle 228">
                <a:extLst>
                  <a:ext uri="{FF2B5EF4-FFF2-40B4-BE49-F238E27FC236}">
                    <a16:creationId xmlns:a16="http://schemas.microsoft.com/office/drawing/2014/main" id="{3968D6BC-5F3A-48CC-838F-8D4C6B8CF4C0}"/>
                  </a:ext>
                </a:extLst>
              </p:cNvPr>
              <p:cNvSpPr>
                <a:spLocks noChangeArrowheads="1"/>
              </p:cNvSpPr>
              <p:nvPr/>
            </p:nvSpPr>
            <p:spPr bwMode="auto">
              <a:xfrm>
                <a:off x="2753" y="1078"/>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58" name="Rectangle 229">
                <a:extLst>
                  <a:ext uri="{FF2B5EF4-FFF2-40B4-BE49-F238E27FC236}">
                    <a16:creationId xmlns:a16="http://schemas.microsoft.com/office/drawing/2014/main" id="{C71020F2-1DFD-43CA-866D-C222A026D8C7}"/>
                  </a:ext>
                </a:extLst>
              </p:cNvPr>
              <p:cNvSpPr>
                <a:spLocks noChangeArrowheads="1"/>
              </p:cNvSpPr>
              <p:nvPr/>
            </p:nvSpPr>
            <p:spPr bwMode="auto">
              <a:xfrm>
                <a:off x="2871" y="1078"/>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59" name="Rectangle 230">
                <a:extLst>
                  <a:ext uri="{FF2B5EF4-FFF2-40B4-BE49-F238E27FC236}">
                    <a16:creationId xmlns:a16="http://schemas.microsoft.com/office/drawing/2014/main" id="{7C6909AC-A1D9-45C6-9943-9F83539B9F6E}"/>
                  </a:ext>
                </a:extLst>
              </p:cNvPr>
              <p:cNvSpPr>
                <a:spLocks noChangeArrowheads="1"/>
              </p:cNvSpPr>
              <p:nvPr/>
            </p:nvSpPr>
            <p:spPr bwMode="auto">
              <a:xfrm>
                <a:off x="2899" y="1078"/>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60" name="Rectangle 231">
                <a:extLst>
                  <a:ext uri="{FF2B5EF4-FFF2-40B4-BE49-F238E27FC236}">
                    <a16:creationId xmlns:a16="http://schemas.microsoft.com/office/drawing/2014/main" id="{3DEE57F3-C51F-4EBF-B2A1-ADA4F7F50E32}"/>
                  </a:ext>
                </a:extLst>
              </p:cNvPr>
              <p:cNvSpPr>
                <a:spLocks noChangeArrowheads="1"/>
              </p:cNvSpPr>
              <p:nvPr/>
            </p:nvSpPr>
            <p:spPr bwMode="auto">
              <a:xfrm>
                <a:off x="2989" y="1078"/>
                <a:ext cx="29"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61" name="Rectangle 232">
                <a:extLst>
                  <a:ext uri="{FF2B5EF4-FFF2-40B4-BE49-F238E27FC236}">
                    <a16:creationId xmlns:a16="http://schemas.microsoft.com/office/drawing/2014/main" id="{AA2AFFFD-ADD2-4A58-B778-C8DEB44D73E4}"/>
                  </a:ext>
                </a:extLst>
              </p:cNvPr>
              <p:cNvSpPr>
                <a:spLocks noChangeArrowheads="1"/>
              </p:cNvSpPr>
              <p:nvPr/>
            </p:nvSpPr>
            <p:spPr bwMode="auto">
              <a:xfrm>
                <a:off x="3105" y="1078"/>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62" name="Rectangle 233">
                <a:extLst>
                  <a:ext uri="{FF2B5EF4-FFF2-40B4-BE49-F238E27FC236}">
                    <a16:creationId xmlns:a16="http://schemas.microsoft.com/office/drawing/2014/main" id="{91233FF1-8C9F-49E3-84E3-FDDA01172E48}"/>
                  </a:ext>
                </a:extLst>
              </p:cNvPr>
              <p:cNvSpPr>
                <a:spLocks noChangeArrowheads="1"/>
              </p:cNvSpPr>
              <p:nvPr/>
            </p:nvSpPr>
            <p:spPr bwMode="auto">
              <a:xfrm>
                <a:off x="3223" y="1078"/>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63" name="Rectangle 234">
                <a:extLst>
                  <a:ext uri="{FF2B5EF4-FFF2-40B4-BE49-F238E27FC236}">
                    <a16:creationId xmlns:a16="http://schemas.microsoft.com/office/drawing/2014/main" id="{C3AFC816-D4C2-4117-817E-E57955BB13CC}"/>
                  </a:ext>
                </a:extLst>
              </p:cNvPr>
              <p:cNvSpPr>
                <a:spLocks noChangeArrowheads="1"/>
              </p:cNvSpPr>
              <p:nvPr/>
            </p:nvSpPr>
            <p:spPr bwMode="auto">
              <a:xfrm>
                <a:off x="3251" y="1078"/>
                <a:ext cx="29"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64" name="Rectangle 235">
                <a:extLst>
                  <a:ext uri="{FF2B5EF4-FFF2-40B4-BE49-F238E27FC236}">
                    <a16:creationId xmlns:a16="http://schemas.microsoft.com/office/drawing/2014/main" id="{CA974D82-A7A6-4866-9884-A54B6FB01313}"/>
                  </a:ext>
                </a:extLst>
              </p:cNvPr>
              <p:cNvSpPr>
                <a:spLocks noChangeArrowheads="1"/>
              </p:cNvSpPr>
              <p:nvPr/>
            </p:nvSpPr>
            <p:spPr bwMode="auto">
              <a:xfrm>
                <a:off x="3280" y="1078"/>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65" name="Rectangle 236">
                <a:extLst>
                  <a:ext uri="{FF2B5EF4-FFF2-40B4-BE49-F238E27FC236}">
                    <a16:creationId xmlns:a16="http://schemas.microsoft.com/office/drawing/2014/main" id="{8655EF26-A284-4A76-923C-2A77E1D7F11F}"/>
                  </a:ext>
                </a:extLst>
              </p:cNvPr>
              <p:cNvSpPr>
                <a:spLocks noChangeArrowheads="1"/>
              </p:cNvSpPr>
              <p:nvPr/>
            </p:nvSpPr>
            <p:spPr bwMode="auto">
              <a:xfrm>
                <a:off x="3339" y="1078"/>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66" name="Rectangle 237">
                <a:extLst>
                  <a:ext uri="{FF2B5EF4-FFF2-40B4-BE49-F238E27FC236}">
                    <a16:creationId xmlns:a16="http://schemas.microsoft.com/office/drawing/2014/main" id="{D83D62F1-D421-4FF5-A6FA-FEEA5A0A266B}"/>
                  </a:ext>
                </a:extLst>
              </p:cNvPr>
              <p:cNvSpPr>
                <a:spLocks noChangeArrowheads="1"/>
              </p:cNvSpPr>
              <p:nvPr/>
            </p:nvSpPr>
            <p:spPr bwMode="auto">
              <a:xfrm>
                <a:off x="2226" y="1108"/>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67" name="Rectangle 238">
                <a:extLst>
                  <a:ext uri="{FF2B5EF4-FFF2-40B4-BE49-F238E27FC236}">
                    <a16:creationId xmlns:a16="http://schemas.microsoft.com/office/drawing/2014/main" id="{91C85096-43D9-4031-B033-DFE6B75CE3D0}"/>
                  </a:ext>
                </a:extLst>
              </p:cNvPr>
              <p:cNvSpPr>
                <a:spLocks noChangeArrowheads="1"/>
              </p:cNvSpPr>
              <p:nvPr/>
            </p:nvSpPr>
            <p:spPr bwMode="auto">
              <a:xfrm>
                <a:off x="2257" y="110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68" name="Rectangle 239">
                <a:extLst>
                  <a:ext uri="{FF2B5EF4-FFF2-40B4-BE49-F238E27FC236}">
                    <a16:creationId xmlns:a16="http://schemas.microsoft.com/office/drawing/2014/main" id="{B8D1ED3C-94B7-4868-8ED8-33B205EF94F8}"/>
                  </a:ext>
                </a:extLst>
              </p:cNvPr>
              <p:cNvSpPr>
                <a:spLocks noChangeArrowheads="1"/>
              </p:cNvSpPr>
              <p:nvPr/>
            </p:nvSpPr>
            <p:spPr bwMode="auto">
              <a:xfrm>
                <a:off x="2285" y="1108"/>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69" name="Rectangle 240">
                <a:extLst>
                  <a:ext uri="{FF2B5EF4-FFF2-40B4-BE49-F238E27FC236}">
                    <a16:creationId xmlns:a16="http://schemas.microsoft.com/office/drawing/2014/main" id="{64E1AE6B-834E-4DAD-94D5-51B8D9307F93}"/>
                  </a:ext>
                </a:extLst>
              </p:cNvPr>
              <p:cNvSpPr>
                <a:spLocks noChangeArrowheads="1"/>
              </p:cNvSpPr>
              <p:nvPr/>
            </p:nvSpPr>
            <p:spPr bwMode="auto">
              <a:xfrm>
                <a:off x="2316" y="110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70" name="Rectangle 241">
                <a:extLst>
                  <a:ext uri="{FF2B5EF4-FFF2-40B4-BE49-F238E27FC236}">
                    <a16:creationId xmlns:a16="http://schemas.microsoft.com/office/drawing/2014/main" id="{DCDB1568-4DA4-4E58-B6F7-6A39AAC154AE}"/>
                  </a:ext>
                </a:extLst>
              </p:cNvPr>
              <p:cNvSpPr>
                <a:spLocks noChangeArrowheads="1"/>
              </p:cNvSpPr>
              <p:nvPr/>
            </p:nvSpPr>
            <p:spPr bwMode="auto">
              <a:xfrm>
                <a:off x="2372" y="1108"/>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71" name="Rectangle 242">
                <a:extLst>
                  <a:ext uri="{FF2B5EF4-FFF2-40B4-BE49-F238E27FC236}">
                    <a16:creationId xmlns:a16="http://schemas.microsoft.com/office/drawing/2014/main" id="{78A9AED2-32DB-45F5-8549-E052BFE0383E}"/>
                  </a:ext>
                </a:extLst>
              </p:cNvPr>
              <p:cNvSpPr>
                <a:spLocks noChangeArrowheads="1"/>
              </p:cNvSpPr>
              <p:nvPr/>
            </p:nvSpPr>
            <p:spPr bwMode="auto">
              <a:xfrm>
                <a:off x="2431" y="1108"/>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72" name="Rectangle 243">
                <a:extLst>
                  <a:ext uri="{FF2B5EF4-FFF2-40B4-BE49-F238E27FC236}">
                    <a16:creationId xmlns:a16="http://schemas.microsoft.com/office/drawing/2014/main" id="{D8F614CB-67EF-492C-99DD-A3481DC44DCB}"/>
                  </a:ext>
                </a:extLst>
              </p:cNvPr>
              <p:cNvSpPr>
                <a:spLocks noChangeArrowheads="1"/>
              </p:cNvSpPr>
              <p:nvPr/>
            </p:nvSpPr>
            <p:spPr bwMode="auto">
              <a:xfrm>
                <a:off x="2519" y="1108"/>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73" name="Rectangle 244">
                <a:extLst>
                  <a:ext uri="{FF2B5EF4-FFF2-40B4-BE49-F238E27FC236}">
                    <a16:creationId xmlns:a16="http://schemas.microsoft.com/office/drawing/2014/main" id="{58636553-7765-48A1-B6B3-A694E32C5E7B}"/>
                  </a:ext>
                </a:extLst>
              </p:cNvPr>
              <p:cNvSpPr>
                <a:spLocks noChangeArrowheads="1"/>
              </p:cNvSpPr>
              <p:nvPr/>
            </p:nvSpPr>
            <p:spPr bwMode="auto">
              <a:xfrm>
                <a:off x="2550" y="110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74" name="Rectangle 245">
                <a:extLst>
                  <a:ext uri="{FF2B5EF4-FFF2-40B4-BE49-F238E27FC236}">
                    <a16:creationId xmlns:a16="http://schemas.microsoft.com/office/drawing/2014/main" id="{2AC27E6E-1FD3-4632-8D9B-0998EB853C7C}"/>
                  </a:ext>
                </a:extLst>
              </p:cNvPr>
              <p:cNvSpPr>
                <a:spLocks noChangeArrowheads="1"/>
              </p:cNvSpPr>
              <p:nvPr/>
            </p:nvSpPr>
            <p:spPr bwMode="auto">
              <a:xfrm>
                <a:off x="2578" y="110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75" name="Rectangle 246">
                <a:extLst>
                  <a:ext uri="{FF2B5EF4-FFF2-40B4-BE49-F238E27FC236}">
                    <a16:creationId xmlns:a16="http://schemas.microsoft.com/office/drawing/2014/main" id="{263BFEF4-A601-42B8-BB3A-B7A2192CE75C}"/>
                  </a:ext>
                </a:extLst>
              </p:cNvPr>
              <p:cNvSpPr>
                <a:spLocks noChangeArrowheads="1"/>
              </p:cNvSpPr>
              <p:nvPr/>
            </p:nvSpPr>
            <p:spPr bwMode="auto">
              <a:xfrm>
                <a:off x="2606" y="1108"/>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76" name="Rectangle 247">
                <a:extLst>
                  <a:ext uri="{FF2B5EF4-FFF2-40B4-BE49-F238E27FC236}">
                    <a16:creationId xmlns:a16="http://schemas.microsoft.com/office/drawing/2014/main" id="{008E1CE6-7B68-498B-B587-F21EC08F0DB4}"/>
                  </a:ext>
                </a:extLst>
              </p:cNvPr>
              <p:cNvSpPr>
                <a:spLocks noChangeArrowheads="1"/>
              </p:cNvSpPr>
              <p:nvPr/>
            </p:nvSpPr>
            <p:spPr bwMode="auto">
              <a:xfrm>
                <a:off x="2637" y="110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77" name="Rectangle 248">
                <a:extLst>
                  <a:ext uri="{FF2B5EF4-FFF2-40B4-BE49-F238E27FC236}">
                    <a16:creationId xmlns:a16="http://schemas.microsoft.com/office/drawing/2014/main" id="{33A7CE38-1D56-4456-9D5A-966A89DAD6A5}"/>
                  </a:ext>
                </a:extLst>
              </p:cNvPr>
              <p:cNvSpPr>
                <a:spLocks noChangeArrowheads="1"/>
              </p:cNvSpPr>
              <p:nvPr/>
            </p:nvSpPr>
            <p:spPr bwMode="auto">
              <a:xfrm>
                <a:off x="2665" y="1108"/>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78" name="Rectangle 249">
                <a:extLst>
                  <a:ext uri="{FF2B5EF4-FFF2-40B4-BE49-F238E27FC236}">
                    <a16:creationId xmlns:a16="http://schemas.microsoft.com/office/drawing/2014/main" id="{17F5353C-3BBE-4E8A-AC18-FFEDC6A7D562}"/>
                  </a:ext>
                </a:extLst>
              </p:cNvPr>
              <p:cNvSpPr>
                <a:spLocks noChangeArrowheads="1"/>
              </p:cNvSpPr>
              <p:nvPr/>
            </p:nvSpPr>
            <p:spPr bwMode="auto">
              <a:xfrm>
                <a:off x="2696" y="1108"/>
                <a:ext cx="29"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79" name="Rectangle 250">
                <a:extLst>
                  <a:ext uri="{FF2B5EF4-FFF2-40B4-BE49-F238E27FC236}">
                    <a16:creationId xmlns:a16="http://schemas.microsoft.com/office/drawing/2014/main" id="{C9E29CB8-56D6-4679-946E-7B42C3126284}"/>
                  </a:ext>
                </a:extLst>
              </p:cNvPr>
              <p:cNvSpPr>
                <a:spLocks noChangeArrowheads="1"/>
              </p:cNvSpPr>
              <p:nvPr/>
            </p:nvSpPr>
            <p:spPr bwMode="auto">
              <a:xfrm>
                <a:off x="2725" y="110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80" name="Rectangle 251">
                <a:extLst>
                  <a:ext uri="{FF2B5EF4-FFF2-40B4-BE49-F238E27FC236}">
                    <a16:creationId xmlns:a16="http://schemas.microsoft.com/office/drawing/2014/main" id="{8C8D1C47-9409-48E6-A2ED-FE6FF537C0CD}"/>
                  </a:ext>
                </a:extLst>
              </p:cNvPr>
              <p:cNvSpPr>
                <a:spLocks noChangeArrowheads="1"/>
              </p:cNvSpPr>
              <p:nvPr/>
            </p:nvSpPr>
            <p:spPr bwMode="auto">
              <a:xfrm>
                <a:off x="2753" y="1108"/>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81" name="Rectangle 252">
                <a:extLst>
                  <a:ext uri="{FF2B5EF4-FFF2-40B4-BE49-F238E27FC236}">
                    <a16:creationId xmlns:a16="http://schemas.microsoft.com/office/drawing/2014/main" id="{6E4CAD41-AF45-48CC-BAE7-0D66723ED42B}"/>
                  </a:ext>
                </a:extLst>
              </p:cNvPr>
              <p:cNvSpPr>
                <a:spLocks noChangeArrowheads="1"/>
              </p:cNvSpPr>
              <p:nvPr/>
            </p:nvSpPr>
            <p:spPr bwMode="auto">
              <a:xfrm>
                <a:off x="2784" y="110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82" name="Rectangle 253">
                <a:extLst>
                  <a:ext uri="{FF2B5EF4-FFF2-40B4-BE49-F238E27FC236}">
                    <a16:creationId xmlns:a16="http://schemas.microsoft.com/office/drawing/2014/main" id="{5D28DC3E-4C37-4263-A001-7D66B5D0DE77}"/>
                  </a:ext>
                </a:extLst>
              </p:cNvPr>
              <p:cNvSpPr>
                <a:spLocks noChangeArrowheads="1"/>
              </p:cNvSpPr>
              <p:nvPr/>
            </p:nvSpPr>
            <p:spPr bwMode="auto">
              <a:xfrm>
                <a:off x="2871" y="110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83" name="Rectangle 254">
                <a:extLst>
                  <a:ext uri="{FF2B5EF4-FFF2-40B4-BE49-F238E27FC236}">
                    <a16:creationId xmlns:a16="http://schemas.microsoft.com/office/drawing/2014/main" id="{C975D636-E000-4997-B5DC-6D54E78A8AD5}"/>
                  </a:ext>
                </a:extLst>
              </p:cNvPr>
              <p:cNvSpPr>
                <a:spLocks noChangeArrowheads="1"/>
              </p:cNvSpPr>
              <p:nvPr/>
            </p:nvSpPr>
            <p:spPr bwMode="auto">
              <a:xfrm>
                <a:off x="2899" y="1108"/>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84" name="Rectangle 255">
                <a:extLst>
                  <a:ext uri="{FF2B5EF4-FFF2-40B4-BE49-F238E27FC236}">
                    <a16:creationId xmlns:a16="http://schemas.microsoft.com/office/drawing/2014/main" id="{2ED63592-D2D8-48A6-AFD0-655D451C35A4}"/>
                  </a:ext>
                </a:extLst>
              </p:cNvPr>
              <p:cNvSpPr>
                <a:spLocks noChangeArrowheads="1"/>
              </p:cNvSpPr>
              <p:nvPr/>
            </p:nvSpPr>
            <p:spPr bwMode="auto">
              <a:xfrm>
                <a:off x="2989" y="1108"/>
                <a:ext cx="29"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85" name="Rectangle 256">
                <a:extLst>
                  <a:ext uri="{FF2B5EF4-FFF2-40B4-BE49-F238E27FC236}">
                    <a16:creationId xmlns:a16="http://schemas.microsoft.com/office/drawing/2014/main" id="{E1B49F21-12CE-4DD6-924F-969F64C8120F}"/>
                  </a:ext>
                </a:extLst>
              </p:cNvPr>
              <p:cNvSpPr>
                <a:spLocks noChangeArrowheads="1"/>
              </p:cNvSpPr>
              <p:nvPr/>
            </p:nvSpPr>
            <p:spPr bwMode="auto">
              <a:xfrm>
                <a:off x="3018" y="110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86" name="Rectangle 257">
                <a:extLst>
                  <a:ext uri="{FF2B5EF4-FFF2-40B4-BE49-F238E27FC236}">
                    <a16:creationId xmlns:a16="http://schemas.microsoft.com/office/drawing/2014/main" id="{F81965C4-5BB7-49D4-878C-8CD426224F8B}"/>
                  </a:ext>
                </a:extLst>
              </p:cNvPr>
              <p:cNvSpPr>
                <a:spLocks noChangeArrowheads="1"/>
              </p:cNvSpPr>
              <p:nvPr/>
            </p:nvSpPr>
            <p:spPr bwMode="auto">
              <a:xfrm>
                <a:off x="3105" y="110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87" name="Rectangle 258">
                <a:extLst>
                  <a:ext uri="{FF2B5EF4-FFF2-40B4-BE49-F238E27FC236}">
                    <a16:creationId xmlns:a16="http://schemas.microsoft.com/office/drawing/2014/main" id="{FC996E13-00B5-437A-B8B3-8E345B199D3B}"/>
                  </a:ext>
                </a:extLst>
              </p:cNvPr>
              <p:cNvSpPr>
                <a:spLocks noChangeArrowheads="1"/>
              </p:cNvSpPr>
              <p:nvPr/>
            </p:nvSpPr>
            <p:spPr bwMode="auto">
              <a:xfrm>
                <a:off x="3133" y="1108"/>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88" name="Rectangle 259">
                <a:extLst>
                  <a:ext uri="{FF2B5EF4-FFF2-40B4-BE49-F238E27FC236}">
                    <a16:creationId xmlns:a16="http://schemas.microsoft.com/office/drawing/2014/main" id="{ABF9AF6A-66F4-42FF-BD52-656B980528FC}"/>
                  </a:ext>
                </a:extLst>
              </p:cNvPr>
              <p:cNvSpPr>
                <a:spLocks noChangeArrowheads="1"/>
              </p:cNvSpPr>
              <p:nvPr/>
            </p:nvSpPr>
            <p:spPr bwMode="auto">
              <a:xfrm>
                <a:off x="3192" y="1108"/>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89" name="Rectangle 260">
                <a:extLst>
                  <a:ext uri="{FF2B5EF4-FFF2-40B4-BE49-F238E27FC236}">
                    <a16:creationId xmlns:a16="http://schemas.microsoft.com/office/drawing/2014/main" id="{27C55DE7-5CF2-4453-AE8E-9D283F25982B}"/>
                  </a:ext>
                </a:extLst>
              </p:cNvPr>
              <p:cNvSpPr>
                <a:spLocks noChangeArrowheads="1"/>
              </p:cNvSpPr>
              <p:nvPr/>
            </p:nvSpPr>
            <p:spPr bwMode="auto">
              <a:xfrm>
                <a:off x="2226" y="1137"/>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90" name="Rectangle 261">
                <a:extLst>
                  <a:ext uri="{FF2B5EF4-FFF2-40B4-BE49-F238E27FC236}">
                    <a16:creationId xmlns:a16="http://schemas.microsoft.com/office/drawing/2014/main" id="{878AD4E6-690D-437F-9F1F-A0B4D29943CA}"/>
                  </a:ext>
                </a:extLst>
              </p:cNvPr>
              <p:cNvSpPr>
                <a:spLocks noChangeArrowheads="1"/>
              </p:cNvSpPr>
              <p:nvPr/>
            </p:nvSpPr>
            <p:spPr bwMode="auto">
              <a:xfrm>
                <a:off x="2257" y="1137"/>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91" name="Rectangle 262">
                <a:extLst>
                  <a:ext uri="{FF2B5EF4-FFF2-40B4-BE49-F238E27FC236}">
                    <a16:creationId xmlns:a16="http://schemas.microsoft.com/office/drawing/2014/main" id="{72220636-347E-4BD9-B257-11D119C6ED51}"/>
                  </a:ext>
                </a:extLst>
              </p:cNvPr>
              <p:cNvSpPr>
                <a:spLocks noChangeArrowheads="1"/>
              </p:cNvSpPr>
              <p:nvPr/>
            </p:nvSpPr>
            <p:spPr bwMode="auto">
              <a:xfrm>
                <a:off x="2403" y="1137"/>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92" name="Rectangle 263">
                <a:extLst>
                  <a:ext uri="{FF2B5EF4-FFF2-40B4-BE49-F238E27FC236}">
                    <a16:creationId xmlns:a16="http://schemas.microsoft.com/office/drawing/2014/main" id="{17017D31-05EA-4496-85CD-6F194F2205E6}"/>
                  </a:ext>
                </a:extLst>
              </p:cNvPr>
              <p:cNvSpPr>
                <a:spLocks noChangeArrowheads="1"/>
              </p:cNvSpPr>
              <p:nvPr/>
            </p:nvSpPr>
            <p:spPr bwMode="auto">
              <a:xfrm>
                <a:off x="2462" y="1137"/>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93" name="Rectangle 264">
                <a:extLst>
                  <a:ext uri="{FF2B5EF4-FFF2-40B4-BE49-F238E27FC236}">
                    <a16:creationId xmlns:a16="http://schemas.microsoft.com/office/drawing/2014/main" id="{1B4EFDFB-C54F-4614-81AF-BF816894412A}"/>
                  </a:ext>
                </a:extLst>
              </p:cNvPr>
              <p:cNvSpPr>
                <a:spLocks noChangeArrowheads="1"/>
              </p:cNvSpPr>
              <p:nvPr/>
            </p:nvSpPr>
            <p:spPr bwMode="auto">
              <a:xfrm>
                <a:off x="2606" y="1137"/>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94" name="Rectangle 265">
                <a:extLst>
                  <a:ext uri="{FF2B5EF4-FFF2-40B4-BE49-F238E27FC236}">
                    <a16:creationId xmlns:a16="http://schemas.microsoft.com/office/drawing/2014/main" id="{BD65413B-92B0-4AFC-9903-A56F676728B5}"/>
                  </a:ext>
                </a:extLst>
              </p:cNvPr>
              <p:cNvSpPr>
                <a:spLocks noChangeArrowheads="1"/>
              </p:cNvSpPr>
              <p:nvPr/>
            </p:nvSpPr>
            <p:spPr bwMode="auto">
              <a:xfrm>
                <a:off x="2665" y="1137"/>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95" name="Rectangle 266">
                <a:extLst>
                  <a:ext uri="{FF2B5EF4-FFF2-40B4-BE49-F238E27FC236}">
                    <a16:creationId xmlns:a16="http://schemas.microsoft.com/office/drawing/2014/main" id="{BE6E5AB9-714F-4C51-B080-24B898C7550B}"/>
                  </a:ext>
                </a:extLst>
              </p:cNvPr>
              <p:cNvSpPr>
                <a:spLocks noChangeArrowheads="1"/>
              </p:cNvSpPr>
              <p:nvPr/>
            </p:nvSpPr>
            <p:spPr bwMode="auto">
              <a:xfrm>
                <a:off x="2784" y="1137"/>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96" name="Rectangle 267">
                <a:extLst>
                  <a:ext uri="{FF2B5EF4-FFF2-40B4-BE49-F238E27FC236}">
                    <a16:creationId xmlns:a16="http://schemas.microsoft.com/office/drawing/2014/main" id="{D6101FAE-0DF1-4C01-9264-19FB62497872}"/>
                  </a:ext>
                </a:extLst>
              </p:cNvPr>
              <p:cNvSpPr>
                <a:spLocks noChangeArrowheads="1"/>
              </p:cNvSpPr>
              <p:nvPr/>
            </p:nvSpPr>
            <p:spPr bwMode="auto">
              <a:xfrm>
                <a:off x="2812" y="1137"/>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97" name="Rectangle 268">
                <a:extLst>
                  <a:ext uri="{FF2B5EF4-FFF2-40B4-BE49-F238E27FC236}">
                    <a16:creationId xmlns:a16="http://schemas.microsoft.com/office/drawing/2014/main" id="{3D3653FA-8C4E-43B2-B9E4-E8E693CB306D}"/>
                  </a:ext>
                </a:extLst>
              </p:cNvPr>
              <p:cNvSpPr>
                <a:spLocks noChangeArrowheads="1"/>
              </p:cNvSpPr>
              <p:nvPr/>
            </p:nvSpPr>
            <p:spPr bwMode="auto">
              <a:xfrm>
                <a:off x="2871" y="1137"/>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98" name="Rectangle 269">
                <a:extLst>
                  <a:ext uri="{FF2B5EF4-FFF2-40B4-BE49-F238E27FC236}">
                    <a16:creationId xmlns:a16="http://schemas.microsoft.com/office/drawing/2014/main" id="{0C33FFE1-607B-4217-BCD4-36372C1D90B6}"/>
                  </a:ext>
                </a:extLst>
              </p:cNvPr>
              <p:cNvSpPr>
                <a:spLocks noChangeArrowheads="1"/>
              </p:cNvSpPr>
              <p:nvPr/>
            </p:nvSpPr>
            <p:spPr bwMode="auto">
              <a:xfrm>
                <a:off x="2930" y="1137"/>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99" name="Rectangle 270">
                <a:extLst>
                  <a:ext uri="{FF2B5EF4-FFF2-40B4-BE49-F238E27FC236}">
                    <a16:creationId xmlns:a16="http://schemas.microsoft.com/office/drawing/2014/main" id="{5C3D7222-8418-4535-A222-D8246CE323A8}"/>
                  </a:ext>
                </a:extLst>
              </p:cNvPr>
              <p:cNvSpPr>
                <a:spLocks noChangeArrowheads="1"/>
              </p:cNvSpPr>
              <p:nvPr/>
            </p:nvSpPr>
            <p:spPr bwMode="auto">
              <a:xfrm>
                <a:off x="2989" y="1137"/>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00" name="Rectangle 271">
                <a:extLst>
                  <a:ext uri="{FF2B5EF4-FFF2-40B4-BE49-F238E27FC236}">
                    <a16:creationId xmlns:a16="http://schemas.microsoft.com/office/drawing/2014/main" id="{0971ECA6-8DEE-4178-BFD3-261D8799A362}"/>
                  </a:ext>
                </a:extLst>
              </p:cNvPr>
              <p:cNvSpPr>
                <a:spLocks noChangeArrowheads="1"/>
              </p:cNvSpPr>
              <p:nvPr/>
            </p:nvSpPr>
            <p:spPr bwMode="auto">
              <a:xfrm>
                <a:off x="3077" y="1137"/>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01" name="Rectangle 272">
                <a:extLst>
                  <a:ext uri="{FF2B5EF4-FFF2-40B4-BE49-F238E27FC236}">
                    <a16:creationId xmlns:a16="http://schemas.microsoft.com/office/drawing/2014/main" id="{0CA39950-6AB5-4593-8863-68BD15082586}"/>
                  </a:ext>
                </a:extLst>
              </p:cNvPr>
              <p:cNvSpPr>
                <a:spLocks noChangeArrowheads="1"/>
              </p:cNvSpPr>
              <p:nvPr/>
            </p:nvSpPr>
            <p:spPr bwMode="auto">
              <a:xfrm>
                <a:off x="3105" y="1137"/>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02" name="Rectangle 273">
                <a:extLst>
                  <a:ext uri="{FF2B5EF4-FFF2-40B4-BE49-F238E27FC236}">
                    <a16:creationId xmlns:a16="http://schemas.microsoft.com/office/drawing/2014/main" id="{B23CCEF8-3BB6-4BDF-831D-AAA3735AFDD7}"/>
                  </a:ext>
                </a:extLst>
              </p:cNvPr>
              <p:cNvSpPr>
                <a:spLocks noChangeArrowheads="1"/>
              </p:cNvSpPr>
              <p:nvPr/>
            </p:nvSpPr>
            <p:spPr bwMode="auto">
              <a:xfrm>
                <a:off x="3133" y="1137"/>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03" name="Rectangle 274">
                <a:extLst>
                  <a:ext uri="{FF2B5EF4-FFF2-40B4-BE49-F238E27FC236}">
                    <a16:creationId xmlns:a16="http://schemas.microsoft.com/office/drawing/2014/main" id="{86B57082-51D3-4EE8-AEAE-45C64D536462}"/>
                  </a:ext>
                </a:extLst>
              </p:cNvPr>
              <p:cNvSpPr>
                <a:spLocks noChangeArrowheads="1"/>
              </p:cNvSpPr>
              <p:nvPr/>
            </p:nvSpPr>
            <p:spPr bwMode="auto">
              <a:xfrm>
                <a:off x="3192" y="1137"/>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04" name="Rectangle 275">
                <a:extLst>
                  <a:ext uri="{FF2B5EF4-FFF2-40B4-BE49-F238E27FC236}">
                    <a16:creationId xmlns:a16="http://schemas.microsoft.com/office/drawing/2014/main" id="{6BA1C5D4-018A-4911-A373-1A3586674DC9}"/>
                  </a:ext>
                </a:extLst>
              </p:cNvPr>
              <p:cNvSpPr>
                <a:spLocks noChangeArrowheads="1"/>
              </p:cNvSpPr>
              <p:nvPr/>
            </p:nvSpPr>
            <p:spPr bwMode="auto">
              <a:xfrm>
                <a:off x="3223" y="1137"/>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05" name="Rectangle 276">
                <a:extLst>
                  <a:ext uri="{FF2B5EF4-FFF2-40B4-BE49-F238E27FC236}">
                    <a16:creationId xmlns:a16="http://schemas.microsoft.com/office/drawing/2014/main" id="{FBAA2AE3-1DB2-4E96-B9EB-8FCAD62C64FF}"/>
                  </a:ext>
                </a:extLst>
              </p:cNvPr>
              <p:cNvSpPr>
                <a:spLocks noChangeArrowheads="1"/>
              </p:cNvSpPr>
              <p:nvPr/>
            </p:nvSpPr>
            <p:spPr bwMode="auto">
              <a:xfrm>
                <a:off x="3251" y="1137"/>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06" name="Rectangle 277">
                <a:extLst>
                  <a:ext uri="{FF2B5EF4-FFF2-40B4-BE49-F238E27FC236}">
                    <a16:creationId xmlns:a16="http://schemas.microsoft.com/office/drawing/2014/main" id="{40207A1E-57D4-4675-8310-35E2EE5B81D0}"/>
                  </a:ext>
                </a:extLst>
              </p:cNvPr>
              <p:cNvSpPr>
                <a:spLocks noChangeArrowheads="1"/>
              </p:cNvSpPr>
              <p:nvPr/>
            </p:nvSpPr>
            <p:spPr bwMode="auto">
              <a:xfrm>
                <a:off x="3339" y="1137"/>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07" name="Rectangle 278">
                <a:extLst>
                  <a:ext uri="{FF2B5EF4-FFF2-40B4-BE49-F238E27FC236}">
                    <a16:creationId xmlns:a16="http://schemas.microsoft.com/office/drawing/2014/main" id="{261A3B38-7899-4CA6-8CA7-A6625480C14E}"/>
                  </a:ext>
                </a:extLst>
              </p:cNvPr>
              <p:cNvSpPr>
                <a:spLocks noChangeArrowheads="1"/>
              </p:cNvSpPr>
              <p:nvPr/>
            </p:nvSpPr>
            <p:spPr bwMode="auto">
              <a:xfrm>
                <a:off x="3370" y="1137"/>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08" name="Rectangle 279">
                <a:extLst>
                  <a:ext uri="{FF2B5EF4-FFF2-40B4-BE49-F238E27FC236}">
                    <a16:creationId xmlns:a16="http://schemas.microsoft.com/office/drawing/2014/main" id="{9FF27783-B56E-4D65-ABE1-127E97C58FA3}"/>
                  </a:ext>
                </a:extLst>
              </p:cNvPr>
              <p:cNvSpPr>
                <a:spLocks noChangeArrowheads="1"/>
              </p:cNvSpPr>
              <p:nvPr/>
            </p:nvSpPr>
            <p:spPr bwMode="auto">
              <a:xfrm>
                <a:off x="2198" y="1165"/>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09" name="Rectangle 280">
                <a:extLst>
                  <a:ext uri="{FF2B5EF4-FFF2-40B4-BE49-F238E27FC236}">
                    <a16:creationId xmlns:a16="http://schemas.microsoft.com/office/drawing/2014/main" id="{C64FBBFD-8C2D-4F46-A16B-B251E7BEB6D5}"/>
                  </a:ext>
                </a:extLst>
              </p:cNvPr>
              <p:cNvSpPr>
                <a:spLocks noChangeArrowheads="1"/>
              </p:cNvSpPr>
              <p:nvPr/>
            </p:nvSpPr>
            <p:spPr bwMode="auto">
              <a:xfrm>
                <a:off x="2226" y="1165"/>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10" name="Rectangle 281">
                <a:extLst>
                  <a:ext uri="{FF2B5EF4-FFF2-40B4-BE49-F238E27FC236}">
                    <a16:creationId xmlns:a16="http://schemas.microsoft.com/office/drawing/2014/main" id="{55CBE775-605C-4BDD-AB48-678AE132953B}"/>
                  </a:ext>
                </a:extLst>
              </p:cNvPr>
              <p:cNvSpPr>
                <a:spLocks noChangeArrowheads="1"/>
              </p:cNvSpPr>
              <p:nvPr/>
            </p:nvSpPr>
            <p:spPr bwMode="auto">
              <a:xfrm>
                <a:off x="2344" y="1165"/>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11" name="Rectangle 282">
                <a:extLst>
                  <a:ext uri="{FF2B5EF4-FFF2-40B4-BE49-F238E27FC236}">
                    <a16:creationId xmlns:a16="http://schemas.microsoft.com/office/drawing/2014/main" id="{5EAE871F-34CB-47A7-961C-BDC73953A676}"/>
                  </a:ext>
                </a:extLst>
              </p:cNvPr>
              <p:cNvSpPr>
                <a:spLocks noChangeArrowheads="1"/>
              </p:cNvSpPr>
              <p:nvPr/>
            </p:nvSpPr>
            <p:spPr bwMode="auto">
              <a:xfrm>
                <a:off x="2372" y="1165"/>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12" name="Rectangle 283">
                <a:extLst>
                  <a:ext uri="{FF2B5EF4-FFF2-40B4-BE49-F238E27FC236}">
                    <a16:creationId xmlns:a16="http://schemas.microsoft.com/office/drawing/2014/main" id="{5D9056AD-A71C-4423-86A0-3E3FABD33F9A}"/>
                  </a:ext>
                </a:extLst>
              </p:cNvPr>
              <p:cNvSpPr>
                <a:spLocks noChangeArrowheads="1"/>
              </p:cNvSpPr>
              <p:nvPr/>
            </p:nvSpPr>
            <p:spPr bwMode="auto">
              <a:xfrm>
                <a:off x="2431" y="1165"/>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13" name="Rectangle 284">
                <a:extLst>
                  <a:ext uri="{FF2B5EF4-FFF2-40B4-BE49-F238E27FC236}">
                    <a16:creationId xmlns:a16="http://schemas.microsoft.com/office/drawing/2014/main" id="{41077E5D-9921-4CC7-9A3E-5884953F34E1}"/>
                  </a:ext>
                </a:extLst>
              </p:cNvPr>
              <p:cNvSpPr>
                <a:spLocks noChangeArrowheads="1"/>
              </p:cNvSpPr>
              <p:nvPr/>
            </p:nvSpPr>
            <p:spPr bwMode="auto">
              <a:xfrm>
                <a:off x="2462" y="1165"/>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14" name="Rectangle 285">
                <a:extLst>
                  <a:ext uri="{FF2B5EF4-FFF2-40B4-BE49-F238E27FC236}">
                    <a16:creationId xmlns:a16="http://schemas.microsoft.com/office/drawing/2014/main" id="{FE30D4FF-98C4-43DA-ADF8-75CB05C0AC75}"/>
                  </a:ext>
                </a:extLst>
              </p:cNvPr>
              <p:cNvSpPr>
                <a:spLocks noChangeArrowheads="1"/>
              </p:cNvSpPr>
              <p:nvPr/>
            </p:nvSpPr>
            <p:spPr bwMode="auto">
              <a:xfrm>
                <a:off x="2519" y="1165"/>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15" name="Rectangle 286">
                <a:extLst>
                  <a:ext uri="{FF2B5EF4-FFF2-40B4-BE49-F238E27FC236}">
                    <a16:creationId xmlns:a16="http://schemas.microsoft.com/office/drawing/2014/main" id="{3DF9B6A1-6E05-45D1-B087-B383963BBE97}"/>
                  </a:ext>
                </a:extLst>
              </p:cNvPr>
              <p:cNvSpPr>
                <a:spLocks noChangeArrowheads="1"/>
              </p:cNvSpPr>
              <p:nvPr/>
            </p:nvSpPr>
            <p:spPr bwMode="auto">
              <a:xfrm>
                <a:off x="2550" y="1165"/>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16" name="Rectangle 287">
                <a:extLst>
                  <a:ext uri="{FF2B5EF4-FFF2-40B4-BE49-F238E27FC236}">
                    <a16:creationId xmlns:a16="http://schemas.microsoft.com/office/drawing/2014/main" id="{EDB525CB-FDB9-4D2C-B626-50F4A1F037DD}"/>
                  </a:ext>
                </a:extLst>
              </p:cNvPr>
              <p:cNvSpPr>
                <a:spLocks noChangeArrowheads="1"/>
              </p:cNvSpPr>
              <p:nvPr/>
            </p:nvSpPr>
            <p:spPr bwMode="auto">
              <a:xfrm>
                <a:off x="2606" y="1165"/>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17" name="Rectangle 288">
                <a:extLst>
                  <a:ext uri="{FF2B5EF4-FFF2-40B4-BE49-F238E27FC236}">
                    <a16:creationId xmlns:a16="http://schemas.microsoft.com/office/drawing/2014/main" id="{F8B17249-7A6C-4B17-9183-5F3B3FB3633D}"/>
                  </a:ext>
                </a:extLst>
              </p:cNvPr>
              <p:cNvSpPr>
                <a:spLocks noChangeArrowheads="1"/>
              </p:cNvSpPr>
              <p:nvPr/>
            </p:nvSpPr>
            <p:spPr bwMode="auto">
              <a:xfrm>
                <a:off x="2696" y="1165"/>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18" name="Rectangle 289">
                <a:extLst>
                  <a:ext uri="{FF2B5EF4-FFF2-40B4-BE49-F238E27FC236}">
                    <a16:creationId xmlns:a16="http://schemas.microsoft.com/office/drawing/2014/main" id="{97ADFF1C-F437-4761-924E-5F87AF60BFDD}"/>
                  </a:ext>
                </a:extLst>
              </p:cNvPr>
              <p:cNvSpPr>
                <a:spLocks noChangeArrowheads="1"/>
              </p:cNvSpPr>
              <p:nvPr/>
            </p:nvSpPr>
            <p:spPr bwMode="auto">
              <a:xfrm>
                <a:off x="2725" y="1165"/>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19" name="Rectangle 290">
                <a:extLst>
                  <a:ext uri="{FF2B5EF4-FFF2-40B4-BE49-F238E27FC236}">
                    <a16:creationId xmlns:a16="http://schemas.microsoft.com/office/drawing/2014/main" id="{2AD06A00-EA7E-4A93-89A6-0353F7E77311}"/>
                  </a:ext>
                </a:extLst>
              </p:cNvPr>
              <p:cNvSpPr>
                <a:spLocks noChangeArrowheads="1"/>
              </p:cNvSpPr>
              <p:nvPr/>
            </p:nvSpPr>
            <p:spPr bwMode="auto">
              <a:xfrm>
                <a:off x="2753" y="1165"/>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20" name="Rectangle 291">
                <a:extLst>
                  <a:ext uri="{FF2B5EF4-FFF2-40B4-BE49-F238E27FC236}">
                    <a16:creationId xmlns:a16="http://schemas.microsoft.com/office/drawing/2014/main" id="{BE0CAFE4-AF33-416D-B8C0-BD31522DF0C2}"/>
                  </a:ext>
                </a:extLst>
              </p:cNvPr>
              <p:cNvSpPr>
                <a:spLocks noChangeArrowheads="1"/>
              </p:cNvSpPr>
              <p:nvPr/>
            </p:nvSpPr>
            <p:spPr bwMode="auto">
              <a:xfrm>
                <a:off x="2812" y="1165"/>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21" name="Rectangle 292">
                <a:extLst>
                  <a:ext uri="{FF2B5EF4-FFF2-40B4-BE49-F238E27FC236}">
                    <a16:creationId xmlns:a16="http://schemas.microsoft.com/office/drawing/2014/main" id="{58BE8CAD-E26C-48D1-965D-61C80A10D56B}"/>
                  </a:ext>
                </a:extLst>
              </p:cNvPr>
              <p:cNvSpPr>
                <a:spLocks noChangeArrowheads="1"/>
              </p:cNvSpPr>
              <p:nvPr/>
            </p:nvSpPr>
            <p:spPr bwMode="auto">
              <a:xfrm>
                <a:off x="2958" y="1165"/>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22" name="Rectangle 293">
                <a:extLst>
                  <a:ext uri="{FF2B5EF4-FFF2-40B4-BE49-F238E27FC236}">
                    <a16:creationId xmlns:a16="http://schemas.microsoft.com/office/drawing/2014/main" id="{46BE547B-6B5E-48B0-BFA0-33D3E3F9FB59}"/>
                  </a:ext>
                </a:extLst>
              </p:cNvPr>
              <p:cNvSpPr>
                <a:spLocks noChangeArrowheads="1"/>
              </p:cNvSpPr>
              <p:nvPr/>
            </p:nvSpPr>
            <p:spPr bwMode="auto">
              <a:xfrm>
                <a:off x="2989" y="1165"/>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23" name="Rectangle 294">
                <a:extLst>
                  <a:ext uri="{FF2B5EF4-FFF2-40B4-BE49-F238E27FC236}">
                    <a16:creationId xmlns:a16="http://schemas.microsoft.com/office/drawing/2014/main" id="{1B3D1339-A918-4AF6-BC1A-00FA25AAF313}"/>
                  </a:ext>
                </a:extLst>
              </p:cNvPr>
              <p:cNvSpPr>
                <a:spLocks noChangeArrowheads="1"/>
              </p:cNvSpPr>
              <p:nvPr/>
            </p:nvSpPr>
            <p:spPr bwMode="auto">
              <a:xfrm>
                <a:off x="3223" y="1165"/>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24" name="Rectangle 295">
                <a:extLst>
                  <a:ext uri="{FF2B5EF4-FFF2-40B4-BE49-F238E27FC236}">
                    <a16:creationId xmlns:a16="http://schemas.microsoft.com/office/drawing/2014/main" id="{065D109E-F4E8-406C-8F38-147C82DB3E24}"/>
                  </a:ext>
                </a:extLst>
              </p:cNvPr>
              <p:cNvSpPr>
                <a:spLocks noChangeArrowheads="1"/>
              </p:cNvSpPr>
              <p:nvPr/>
            </p:nvSpPr>
            <p:spPr bwMode="auto">
              <a:xfrm>
                <a:off x="3251" y="1165"/>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25" name="Rectangle 296">
                <a:extLst>
                  <a:ext uri="{FF2B5EF4-FFF2-40B4-BE49-F238E27FC236}">
                    <a16:creationId xmlns:a16="http://schemas.microsoft.com/office/drawing/2014/main" id="{076975F0-C3C0-42CC-A711-D0574802FD03}"/>
                  </a:ext>
                </a:extLst>
              </p:cNvPr>
              <p:cNvSpPr>
                <a:spLocks noChangeArrowheads="1"/>
              </p:cNvSpPr>
              <p:nvPr/>
            </p:nvSpPr>
            <p:spPr bwMode="auto">
              <a:xfrm>
                <a:off x="3280" y="1165"/>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26" name="Rectangle 297">
                <a:extLst>
                  <a:ext uri="{FF2B5EF4-FFF2-40B4-BE49-F238E27FC236}">
                    <a16:creationId xmlns:a16="http://schemas.microsoft.com/office/drawing/2014/main" id="{AB6CEED4-2E99-4A94-8E02-A996FCDAD310}"/>
                  </a:ext>
                </a:extLst>
              </p:cNvPr>
              <p:cNvSpPr>
                <a:spLocks noChangeArrowheads="1"/>
              </p:cNvSpPr>
              <p:nvPr/>
            </p:nvSpPr>
            <p:spPr bwMode="auto">
              <a:xfrm>
                <a:off x="2198" y="1196"/>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27" name="Rectangle 298">
                <a:extLst>
                  <a:ext uri="{FF2B5EF4-FFF2-40B4-BE49-F238E27FC236}">
                    <a16:creationId xmlns:a16="http://schemas.microsoft.com/office/drawing/2014/main" id="{F7450998-34FC-4C4D-AFDC-FF205AC94561}"/>
                  </a:ext>
                </a:extLst>
              </p:cNvPr>
              <p:cNvSpPr>
                <a:spLocks noChangeArrowheads="1"/>
              </p:cNvSpPr>
              <p:nvPr/>
            </p:nvSpPr>
            <p:spPr bwMode="auto">
              <a:xfrm>
                <a:off x="2226" y="1196"/>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28" name="Rectangle 299">
                <a:extLst>
                  <a:ext uri="{FF2B5EF4-FFF2-40B4-BE49-F238E27FC236}">
                    <a16:creationId xmlns:a16="http://schemas.microsoft.com/office/drawing/2014/main" id="{C8645B26-C7D8-4AEF-BAC1-72DE84B8A420}"/>
                  </a:ext>
                </a:extLst>
              </p:cNvPr>
              <p:cNvSpPr>
                <a:spLocks noChangeArrowheads="1"/>
              </p:cNvSpPr>
              <p:nvPr/>
            </p:nvSpPr>
            <p:spPr bwMode="auto">
              <a:xfrm>
                <a:off x="2285" y="1196"/>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29" name="Rectangle 300">
                <a:extLst>
                  <a:ext uri="{FF2B5EF4-FFF2-40B4-BE49-F238E27FC236}">
                    <a16:creationId xmlns:a16="http://schemas.microsoft.com/office/drawing/2014/main" id="{59D294A3-BD8A-4BE3-BC53-EFCBC6AEB7D4}"/>
                  </a:ext>
                </a:extLst>
              </p:cNvPr>
              <p:cNvSpPr>
                <a:spLocks noChangeArrowheads="1"/>
              </p:cNvSpPr>
              <p:nvPr/>
            </p:nvSpPr>
            <p:spPr bwMode="auto">
              <a:xfrm>
                <a:off x="2316" y="1196"/>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30" name="Rectangle 301">
                <a:extLst>
                  <a:ext uri="{FF2B5EF4-FFF2-40B4-BE49-F238E27FC236}">
                    <a16:creationId xmlns:a16="http://schemas.microsoft.com/office/drawing/2014/main" id="{F6B22F39-32E3-4E12-810A-139F4A595DDA}"/>
                  </a:ext>
                </a:extLst>
              </p:cNvPr>
              <p:cNvSpPr>
                <a:spLocks noChangeArrowheads="1"/>
              </p:cNvSpPr>
              <p:nvPr/>
            </p:nvSpPr>
            <p:spPr bwMode="auto">
              <a:xfrm>
                <a:off x="2403" y="1196"/>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31" name="Rectangle 302">
                <a:extLst>
                  <a:ext uri="{FF2B5EF4-FFF2-40B4-BE49-F238E27FC236}">
                    <a16:creationId xmlns:a16="http://schemas.microsoft.com/office/drawing/2014/main" id="{FCB553C7-8356-4D5F-850E-DE1428D3B83F}"/>
                  </a:ext>
                </a:extLst>
              </p:cNvPr>
              <p:cNvSpPr>
                <a:spLocks noChangeArrowheads="1"/>
              </p:cNvSpPr>
              <p:nvPr/>
            </p:nvSpPr>
            <p:spPr bwMode="auto">
              <a:xfrm>
                <a:off x="2519" y="1196"/>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32" name="Rectangle 303">
                <a:extLst>
                  <a:ext uri="{FF2B5EF4-FFF2-40B4-BE49-F238E27FC236}">
                    <a16:creationId xmlns:a16="http://schemas.microsoft.com/office/drawing/2014/main" id="{5A25D1FB-5D3D-43CB-A379-DCE2994F8402}"/>
                  </a:ext>
                </a:extLst>
              </p:cNvPr>
              <p:cNvSpPr>
                <a:spLocks noChangeArrowheads="1"/>
              </p:cNvSpPr>
              <p:nvPr/>
            </p:nvSpPr>
            <p:spPr bwMode="auto">
              <a:xfrm>
                <a:off x="2637" y="1196"/>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33" name="Rectangle 304">
                <a:extLst>
                  <a:ext uri="{FF2B5EF4-FFF2-40B4-BE49-F238E27FC236}">
                    <a16:creationId xmlns:a16="http://schemas.microsoft.com/office/drawing/2014/main" id="{FC6B762C-0749-48B2-AEF1-2C822F74E5B7}"/>
                  </a:ext>
                </a:extLst>
              </p:cNvPr>
              <p:cNvSpPr>
                <a:spLocks noChangeArrowheads="1"/>
              </p:cNvSpPr>
              <p:nvPr/>
            </p:nvSpPr>
            <p:spPr bwMode="auto">
              <a:xfrm>
                <a:off x="2725" y="1196"/>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34" name="Rectangle 305">
                <a:extLst>
                  <a:ext uri="{FF2B5EF4-FFF2-40B4-BE49-F238E27FC236}">
                    <a16:creationId xmlns:a16="http://schemas.microsoft.com/office/drawing/2014/main" id="{DA94C486-5BC5-4716-B56F-963F24036E3D}"/>
                  </a:ext>
                </a:extLst>
              </p:cNvPr>
              <p:cNvSpPr>
                <a:spLocks noChangeArrowheads="1"/>
              </p:cNvSpPr>
              <p:nvPr/>
            </p:nvSpPr>
            <p:spPr bwMode="auto">
              <a:xfrm>
                <a:off x="2753" y="1196"/>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35" name="Rectangle 306">
                <a:extLst>
                  <a:ext uri="{FF2B5EF4-FFF2-40B4-BE49-F238E27FC236}">
                    <a16:creationId xmlns:a16="http://schemas.microsoft.com/office/drawing/2014/main" id="{5F1903BF-1BE0-4510-A47B-0493AE2BB31E}"/>
                  </a:ext>
                </a:extLst>
              </p:cNvPr>
              <p:cNvSpPr>
                <a:spLocks noChangeArrowheads="1"/>
              </p:cNvSpPr>
              <p:nvPr/>
            </p:nvSpPr>
            <p:spPr bwMode="auto">
              <a:xfrm>
                <a:off x="2843" y="1196"/>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36" name="Rectangle 307">
                <a:extLst>
                  <a:ext uri="{FF2B5EF4-FFF2-40B4-BE49-F238E27FC236}">
                    <a16:creationId xmlns:a16="http://schemas.microsoft.com/office/drawing/2014/main" id="{7D5C34AA-F89E-47DC-913C-D57D4FF58A86}"/>
                  </a:ext>
                </a:extLst>
              </p:cNvPr>
              <p:cNvSpPr>
                <a:spLocks noChangeArrowheads="1"/>
              </p:cNvSpPr>
              <p:nvPr/>
            </p:nvSpPr>
            <p:spPr bwMode="auto">
              <a:xfrm>
                <a:off x="2871" y="1196"/>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37" name="Rectangle 308">
                <a:extLst>
                  <a:ext uri="{FF2B5EF4-FFF2-40B4-BE49-F238E27FC236}">
                    <a16:creationId xmlns:a16="http://schemas.microsoft.com/office/drawing/2014/main" id="{C0093BBF-4BDD-4B17-A7C7-73AA14281569}"/>
                  </a:ext>
                </a:extLst>
              </p:cNvPr>
              <p:cNvSpPr>
                <a:spLocks noChangeArrowheads="1"/>
              </p:cNvSpPr>
              <p:nvPr/>
            </p:nvSpPr>
            <p:spPr bwMode="auto">
              <a:xfrm>
                <a:off x="2899" y="1196"/>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38" name="Rectangle 309">
                <a:extLst>
                  <a:ext uri="{FF2B5EF4-FFF2-40B4-BE49-F238E27FC236}">
                    <a16:creationId xmlns:a16="http://schemas.microsoft.com/office/drawing/2014/main" id="{71AB9006-A274-4E79-84DC-3B3F73F0F31A}"/>
                  </a:ext>
                </a:extLst>
              </p:cNvPr>
              <p:cNvSpPr>
                <a:spLocks noChangeArrowheads="1"/>
              </p:cNvSpPr>
              <p:nvPr/>
            </p:nvSpPr>
            <p:spPr bwMode="auto">
              <a:xfrm>
                <a:off x="2958" y="1196"/>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39" name="Rectangle 310">
                <a:extLst>
                  <a:ext uri="{FF2B5EF4-FFF2-40B4-BE49-F238E27FC236}">
                    <a16:creationId xmlns:a16="http://schemas.microsoft.com/office/drawing/2014/main" id="{96BA1E2D-9DE8-4E59-BD8D-62BB123D5DF0}"/>
                  </a:ext>
                </a:extLst>
              </p:cNvPr>
              <p:cNvSpPr>
                <a:spLocks noChangeArrowheads="1"/>
              </p:cNvSpPr>
              <p:nvPr/>
            </p:nvSpPr>
            <p:spPr bwMode="auto">
              <a:xfrm>
                <a:off x="3018" y="1196"/>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40" name="Rectangle 311">
                <a:extLst>
                  <a:ext uri="{FF2B5EF4-FFF2-40B4-BE49-F238E27FC236}">
                    <a16:creationId xmlns:a16="http://schemas.microsoft.com/office/drawing/2014/main" id="{DFA3B72D-843D-4252-A907-68ACBCB9F3AE}"/>
                  </a:ext>
                </a:extLst>
              </p:cNvPr>
              <p:cNvSpPr>
                <a:spLocks noChangeArrowheads="1"/>
              </p:cNvSpPr>
              <p:nvPr/>
            </p:nvSpPr>
            <p:spPr bwMode="auto">
              <a:xfrm>
                <a:off x="3133" y="1196"/>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41" name="Rectangle 312">
                <a:extLst>
                  <a:ext uri="{FF2B5EF4-FFF2-40B4-BE49-F238E27FC236}">
                    <a16:creationId xmlns:a16="http://schemas.microsoft.com/office/drawing/2014/main" id="{129B3671-0182-4DA5-B8A5-E53C6FB2AD42}"/>
                  </a:ext>
                </a:extLst>
              </p:cNvPr>
              <p:cNvSpPr>
                <a:spLocks noChangeArrowheads="1"/>
              </p:cNvSpPr>
              <p:nvPr/>
            </p:nvSpPr>
            <p:spPr bwMode="auto">
              <a:xfrm>
                <a:off x="3164" y="1196"/>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42" name="Rectangle 313">
                <a:extLst>
                  <a:ext uri="{FF2B5EF4-FFF2-40B4-BE49-F238E27FC236}">
                    <a16:creationId xmlns:a16="http://schemas.microsoft.com/office/drawing/2014/main" id="{61A0FC52-6FAC-4955-AD47-14DE00131DD9}"/>
                  </a:ext>
                </a:extLst>
              </p:cNvPr>
              <p:cNvSpPr>
                <a:spLocks noChangeArrowheads="1"/>
              </p:cNvSpPr>
              <p:nvPr/>
            </p:nvSpPr>
            <p:spPr bwMode="auto">
              <a:xfrm>
                <a:off x="3223" y="1196"/>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43" name="Rectangle 314">
                <a:extLst>
                  <a:ext uri="{FF2B5EF4-FFF2-40B4-BE49-F238E27FC236}">
                    <a16:creationId xmlns:a16="http://schemas.microsoft.com/office/drawing/2014/main" id="{2BB95DCC-3FF7-4078-92A5-67EF4B82C34C}"/>
                  </a:ext>
                </a:extLst>
              </p:cNvPr>
              <p:cNvSpPr>
                <a:spLocks noChangeArrowheads="1"/>
              </p:cNvSpPr>
              <p:nvPr/>
            </p:nvSpPr>
            <p:spPr bwMode="auto">
              <a:xfrm>
                <a:off x="3251" y="1196"/>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44" name="Rectangle 315">
                <a:extLst>
                  <a:ext uri="{FF2B5EF4-FFF2-40B4-BE49-F238E27FC236}">
                    <a16:creationId xmlns:a16="http://schemas.microsoft.com/office/drawing/2014/main" id="{9A273238-59C3-4E23-83C0-90E37E3378B5}"/>
                  </a:ext>
                </a:extLst>
              </p:cNvPr>
              <p:cNvSpPr>
                <a:spLocks noChangeArrowheads="1"/>
              </p:cNvSpPr>
              <p:nvPr/>
            </p:nvSpPr>
            <p:spPr bwMode="auto">
              <a:xfrm>
                <a:off x="3280" y="1196"/>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45" name="Rectangle 316">
                <a:extLst>
                  <a:ext uri="{FF2B5EF4-FFF2-40B4-BE49-F238E27FC236}">
                    <a16:creationId xmlns:a16="http://schemas.microsoft.com/office/drawing/2014/main" id="{2F1BB560-9FA9-4E25-A046-986A15E89700}"/>
                  </a:ext>
                </a:extLst>
              </p:cNvPr>
              <p:cNvSpPr>
                <a:spLocks noChangeArrowheads="1"/>
              </p:cNvSpPr>
              <p:nvPr/>
            </p:nvSpPr>
            <p:spPr bwMode="auto">
              <a:xfrm>
                <a:off x="3311" y="1196"/>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46" name="Rectangle 317">
                <a:extLst>
                  <a:ext uri="{FF2B5EF4-FFF2-40B4-BE49-F238E27FC236}">
                    <a16:creationId xmlns:a16="http://schemas.microsoft.com/office/drawing/2014/main" id="{FF201026-7721-4E8D-A792-CBEF260DB802}"/>
                  </a:ext>
                </a:extLst>
              </p:cNvPr>
              <p:cNvSpPr>
                <a:spLocks noChangeArrowheads="1"/>
              </p:cNvSpPr>
              <p:nvPr/>
            </p:nvSpPr>
            <p:spPr bwMode="auto">
              <a:xfrm>
                <a:off x="3370" y="1196"/>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47" name="Rectangle 318">
                <a:extLst>
                  <a:ext uri="{FF2B5EF4-FFF2-40B4-BE49-F238E27FC236}">
                    <a16:creationId xmlns:a16="http://schemas.microsoft.com/office/drawing/2014/main" id="{07D29634-A9E7-4AC2-99C1-AE43740B0A5F}"/>
                  </a:ext>
                </a:extLst>
              </p:cNvPr>
              <p:cNvSpPr>
                <a:spLocks noChangeArrowheads="1"/>
              </p:cNvSpPr>
              <p:nvPr/>
            </p:nvSpPr>
            <p:spPr bwMode="auto">
              <a:xfrm>
                <a:off x="2198" y="1224"/>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48" name="Rectangle 319">
                <a:extLst>
                  <a:ext uri="{FF2B5EF4-FFF2-40B4-BE49-F238E27FC236}">
                    <a16:creationId xmlns:a16="http://schemas.microsoft.com/office/drawing/2014/main" id="{76779D10-1352-458D-928D-E4855566F1FE}"/>
                  </a:ext>
                </a:extLst>
              </p:cNvPr>
              <p:cNvSpPr>
                <a:spLocks noChangeArrowheads="1"/>
              </p:cNvSpPr>
              <p:nvPr/>
            </p:nvSpPr>
            <p:spPr bwMode="auto">
              <a:xfrm>
                <a:off x="2226" y="1224"/>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49" name="Rectangle 320">
                <a:extLst>
                  <a:ext uri="{FF2B5EF4-FFF2-40B4-BE49-F238E27FC236}">
                    <a16:creationId xmlns:a16="http://schemas.microsoft.com/office/drawing/2014/main" id="{28D950DC-330E-4E6F-B885-54C2BA30128A}"/>
                  </a:ext>
                </a:extLst>
              </p:cNvPr>
              <p:cNvSpPr>
                <a:spLocks noChangeArrowheads="1"/>
              </p:cNvSpPr>
              <p:nvPr/>
            </p:nvSpPr>
            <p:spPr bwMode="auto">
              <a:xfrm>
                <a:off x="2257" y="1224"/>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50" name="Rectangle 321">
                <a:extLst>
                  <a:ext uri="{FF2B5EF4-FFF2-40B4-BE49-F238E27FC236}">
                    <a16:creationId xmlns:a16="http://schemas.microsoft.com/office/drawing/2014/main" id="{382C9081-810C-4381-9CC4-B18EDFB10C4B}"/>
                  </a:ext>
                </a:extLst>
              </p:cNvPr>
              <p:cNvSpPr>
                <a:spLocks noChangeArrowheads="1"/>
              </p:cNvSpPr>
              <p:nvPr/>
            </p:nvSpPr>
            <p:spPr bwMode="auto">
              <a:xfrm>
                <a:off x="2316" y="1224"/>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51" name="Rectangle 322">
                <a:extLst>
                  <a:ext uri="{FF2B5EF4-FFF2-40B4-BE49-F238E27FC236}">
                    <a16:creationId xmlns:a16="http://schemas.microsoft.com/office/drawing/2014/main" id="{35C63F67-8857-4C31-949D-428569076175}"/>
                  </a:ext>
                </a:extLst>
              </p:cNvPr>
              <p:cNvSpPr>
                <a:spLocks noChangeArrowheads="1"/>
              </p:cNvSpPr>
              <p:nvPr/>
            </p:nvSpPr>
            <p:spPr bwMode="auto">
              <a:xfrm>
                <a:off x="2344" y="1224"/>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52" name="Rectangle 323">
                <a:extLst>
                  <a:ext uri="{FF2B5EF4-FFF2-40B4-BE49-F238E27FC236}">
                    <a16:creationId xmlns:a16="http://schemas.microsoft.com/office/drawing/2014/main" id="{5C2D60CC-EA6D-433D-82CD-D2592A3EB4EB}"/>
                  </a:ext>
                </a:extLst>
              </p:cNvPr>
              <p:cNvSpPr>
                <a:spLocks noChangeArrowheads="1"/>
              </p:cNvSpPr>
              <p:nvPr/>
            </p:nvSpPr>
            <p:spPr bwMode="auto">
              <a:xfrm>
                <a:off x="2372" y="1224"/>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53" name="Rectangle 324">
                <a:extLst>
                  <a:ext uri="{FF2B5EF4-FFF2-40B4-BE49-F238E27FC236}">
                    <a16:creationId xmlns:a16="http://schemas.microsoft.com/office/drawing/2014/main" id="{E82B58FC-116A-4A53-B2D6-0E3C3FAB3A06}"/>
                  </a:ext>
                </a:extLst>
              </p:cNvPr>
              <p:cNvSpPr>
                <a:spLocks noChangeArrowheads="1"/>
              </p:cNvSpPr>
              <p:nvPr/>
            </p:nvSpPr>
            <p:spPr bwMode="auto">
              <a:xfrm>
                <a:off x="2431" y="1224"/>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54" name="Rectangle 325">
                <a:extLst>
                  <a:ext uri="{FF2B5EF4-FFF2-40B4-BE49-F238E27FC236}">
                    <a16:creationId xmlns:a16="http://schemas.microsoft.com/office/drawing/2014/main" id="{4AA9905D-F5CF-4BBF-BE38-6298C0187FB0}"/>
                  </a:ext>
                </a:extLst>
              </p:cNvPr>
              <p:cNvSpPr>
                <a:spLocks noChangeArrowheads="1"/>
              </p:cNvSpPr>
              <p:nvPr/>
            </p:nvSpPr>
            <p:spPr bwMode="auto">
              <a:xfrm>
                <a:off x="2491" y="1224"/>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55" name="Rectangle 326">
                <a:extLst>
                  <a:ext uri="{FF2B5EF4-FFF2-40B4-BE49-F238E27FC236}">
                    <a16:creationId xmlns:a16="http://schemas.microsoft.com/office/drawing/2014/main" id="{A9B84F84-1D2A-4B17-A907-48342A83A6FE}"/>
                  </a:ext>
                </a:extLst>
              </p:cNvPr>
              <p:cNvSpPr>
                <a:spLocks noChangeArrowheads="1"/>
              </p:cNvSpPr>
              <p:nvPr/>
            </p:nvSpPr>
            <p:spPr bwMode="auto">
              <a:xfrm>
                <a:off x="2519" y="1224"/>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56" name="Rectangle 327">
                <a:extLst>
                  <a:ext uri="{FF2B5EF4-FFF2-40B4-BE49-F238E27FC236}">
                    <a16:creationId xmlns:a16="http://schemas.microsoft.com/office/drawing/2014/main" id="{E8C11474-FEA6-4DA5-BD56-BE49F44B7EFF}"/>
                  </a:ext>
                </a:extLst>
              </p:cNvPr>
              <p:cNvSpPr>
                <a:spLocks noChangeArrowheads="1"/>
              </p:cNvSpPr>
              <p:nvPr/>
            </p:nvSpPr>
            <p:spPr bwMode="auto">
              <a:xfrm>
                <a:off x="2550" y="1224"/>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57" name="Rectangle 328">
                <a:extLst>
                  <a:ext uri="{FF2B5EF4-FFF2-40B4-BE49-F238E27FC236}">
                    <a16:creationId xmlns:a16="http://schemas.microsoft.com/office/drawing/2014/main" id="{07D87CAD-DD72-47B8-BFBE-4549E0DFFDDD}"/>
                  </a:ext>
                </a:extLst>
              </p:cNvPr>
              <p:cNvSpPr>
                <a:spLocks noChangeArrowheads="1"/>
              </p:cNvSpPr>
              <p:nvPr/>
            </p:nvSpPr>
            <p:spPr bwMode="auto">
              <a:xfrm>
                <a:off x="2578" y="1224"/>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58" name="Rectangle 329">
                <a:extLst>
                  <a:ext uri="{FF2B5EF4-FFF2-40B4-BE49-F238E27FC236}">
                    <a16:creationId xmlns:a16="http://schemas.microsoft.com/office/drawing/2014/main" id="{E13C1074-B96D-4D0C-80B7-F6742427BED4}"/>
                  </a:ext>
                </a:extLst>
              </p:cNvPr>
              <p:cNvSpPr>
                <a:spLocks noChangeArrowheads="1"/>
              </p:cNvSpPr>
              <p:nvPr/>
            </p:nvSpPr>
            <p:spPr bwMode="auto">
              <a:xfrm>
                <a:off x="2606" y="1224"/>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59" name="Rectangle 330">
                <a:extLst>
                  <a:ext uri="{FF2B5EF4-FFF2-40B4-BE49-F238E27FC236}">
                    <a16:creationId xmlns:a16="http://schemas.microsoft.com/office/drawing/2014/main" id="{8AC5E9BA-2CB5-48E1-A783-64AD41DB6510}"/>
                  </a:ext>
                </a:extLst>
              </p:cNvPr>
              <p:cNvSpPr>
                <a:spLocks noChangeArrowheads="1"/>
              </p:cNvSpPr>
              <p:nvPr/>
            </p:nvSpPr>
            <p:spPr bwMode="auto">
              <a:xfrm>
                <a:off x="2696" y="1224"/>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60" name="Rectangle 331">
                <a:extLst>
                  <a:ext uri="{FF2B5EF4-FFF2-40B4-BE49-F238E27FC236}">
                    <a16:creationId xmlns:a16="http://schemas.microsoft.com/office/drawing/2014/main" id="{40FE6E04-376B-4195-8121-524D28F34A77}"/>
                  </a:ext>
                </a:extLst>
              </p:cNvPr>
              <p:cNvSpPr>
                <a:spLocks noChangeArrowheads="1"/>
              </p:cNvSpPr>
              <p:nvPr/>
            </p:nvSpPr>
            <p:spPr bwMode="auto">
              <a:xfrm>
                <a:off x="2753" y="1224"/>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61" name="Rectangle 332">
                <a:extLst>
                  <a:ext uri="{FF2B5EF4-FFF2-40B4-BE49-F238E27FC236}">
                    <a16:creationId xmlns:a16="http://schemas.microsoft.com/office/drawing/2014/main" id="{BEC68DD7-3235-4F35-9F0E-9353A17755B0}"/>
                  </a:ext>
                </a:extLst>
              </p:cNvPr>
              <p:cNvSpPr>
                <a:spLocks noChangeArrowheads="1"/>
              </p:cNvSpPr>
              <p:nvPr/>
            </p:nvSpPr>
            <p:spPr bwMode="auto">
              <a:xfrm>
                <a:off x="2784" y="1224"/>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62" name="Rectangle 333">
                <a:extLst>
                  <a:ext uri="{FF2B5EF4-FFF2-40B4-BE49-F238E27FC236}">
                    <a16:creationId xmlns:a16="http://schemas.microsoft.com/office/drawing/2014/main" id="{F4F4B9CA-72B4-4EB9-8B17-3BB933E1E331}"/>
                  </a:ext>
                </a:extLst>
              </p:cNvPr>
              <p:cNvSpPr>
                <a:spLocks noChangeArrowheads="1"/>
              </p:cNvSpPr>
              <p:nvPr/>
            </p:nvSpPr>
            <p:spPr bwMode="auto">
              <a:xfrm>
                <a:off x="2843" y="1224"/>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63" name="Rectangle 334">
                <a:extLst>
                  <a:ext uri="{FF2B5EF4-FFF2-40B4-BE49-F238E27FC236}">
                    <a16:creationId xmlns:a16="http://schemas.microsoft.com/office/drawing/2014/main" id="{FE52ED9C-AA5E-407D-B686-2524C2F5B287}"/>
                  </a:ext>
                </a:extLst>
              </p:cNvPr>
              <p:cNvSpPr>
                <a:spLocks noChangeArrowheads="1"/>
              </p:cNvSpPr>
              <p:nvPr/>
            </p:nvSpPr>
            <p:spPr bwMode="auto">
              <a:xfrm>
                <a:off x="2930" y="1224"/>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64" name="Rectangle 335">
                <a:extLst>
                  <a:ext uri="{FF2B5EF4-FFF2-40B4-BE49-F238E27FC236}">
                    <a16:creationId xmlns:a16="http://schemas.microsoft.com/office/drawing/2014/main" id="{179B6B29-45A5-474A-AF49-DC12A653F98B}"/>
                  </a:ext>
                </a:extLst>
              </p:cNvPr>
              <p:cNvSpPr>
                <a:spLocks noChangeArrowheads="1"/>
              </p:cNvSpPr>
              <p:nvPr/>
            </p:nvSpPr>
            <p:spPr bwMode="auto">
              <a:xfrm>
                <a:off x="2958" y="1224"/>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65" name="Rectangle 336">
                <a:extLst>
                  <a:ext uri="{FF2B5EF4-FFF2-40B4-BE49-F238E27FC236}">
                    <a16:creationId xmlns:a16="http://schemas.microsoft.com/office/drawing/2014/main" id="{CA5BB3ED-BA75-411B-B0E2-A48009BD0310}"/>
                  </a:ext>
                </a:extLst>
              </p:cNvPr>
              <p:cNvSpPr>
                <a:spLocks noChangeArrowheads="1"/>
              </p:cNvSpPr>
              <p:nvPr/>
            </p:nvSpPr>
            <p:spPr bwMode="auto">
              <a:xfrm>
                <a:off x="3046" y="1224"/>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66" name="Rectangle 337">
                <a:extLst>
                  <a:ext uri="{FF2B5EF4-FFF2-40B4-BE49-F238E27FC236}">
                    <a16:creationId xmlns:a16="http://schemas.microsoft.com/office/drawing/2014/main" id="{449BA1FF-4605-4802-A355-1D40C361199D}"/>
                  </a:ext>
                </a:extLst>
              </p:cNvPr>
              <p:cNvSpPr>
                <a:spLocks noChangeArrowheads="1"/>
              </p:cNvSpPr>
              <p:nvPr/>
            </p:nvSpPr>
            <p:spPr bwMode="auto">
              <a:xfrm>
                <a:off x="3133" y="1224"/>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67" name="Rectangle 338">
                <a:extLst>
                  <a:ext uri="{FF2B5EF4-FFF2-40B4-BE49-F238E27FC236}">
                    <a16:creationId xmlns:a16="http://schemas.microsoft.com/office/drawing/2014/main" id="{24D2C3D8-2F29-456A-9691-053A8477302E}"/>
                  </a:ext>
                </a:extLst>
              </p:cNvPr>
              <p:cNvSpPr>
                <a:spLocks noChangeArrowheads="1"/>
              </p:cNvSpPr>
              <p:nvPr/>
            </p:nvSpPr>
            <p:spPr bwMode="auto">
              <a:xfrm>
                <a:off x="3164" y="1224"/>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68" name="Rectangle 339">
                <a:extLst>
                  <a:ext uri="{FF2B5EF4-FFF2-40B4-BE49-F238E27FC236}">
                    <a16:creationId xmlns:a16="http://schemas.microsoft.com/office/drawing/2014/main" id="{5461EDA5-96F1-40C5-8C90-1093069601F7}"/>
                  </a:ext>
                </a:extLst>
              </p:cNvPr>
              <p:cNvSpPr>
                <a:spLocks noChangeArrowheads="1"/>
              </p:cNvSpPr>
              <p:nvPr/>
            </p:nvSpPr>
            <p:spPr bwMode="auto">
              <a:xfrm>
                <a:off x="3223" y="1224"/>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69" name="Rectangle 340">
                <a:extLst>
                  <a:ext uri="{FF2B5EF4-FFF2-40B4-BE49-F238E27FC236}">
                    <a16:creationId xmlns:a16="http://schemas.microsoft.com/office/drawing/2014/main" id="{41FDE554-EA31-49B2-B73F-D5F50610F181}"/>
                  </a:ext>
                </a:extLst>
              </p:cNvPr>
              <p:cNvSpPr>
                <a:spLocks noChangeArrowheads="1"/>
              </p:cNvSpPr>
              <p:nvPr/>
            </p:nvSpPr>
            <p:spPr bwMode="auto">
              <a:xfrm>
                <a:off x="3280" y="1224"/>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70" name="Rectangle 341">
                <a:extLst>
                  <a:ext uri="{FF2B5EF4-FFF2-40B4-BE49-F238E27FC236}">
                    <a16:creationId xmlns:a16="http://schemas.microsoft.com/office/drawing/2014/main" id="{89AE5151-9819-4BA6-B2E1-75B50E206FD6}"/>
                  </a:ext>
                </a:extLst>
              </p:cNvPr>
              <p:cNvSpPr>
                <a:spLocks noChangeArrowheads="1"/>
              </p:cNvSpPr>
              <p:nvPr/>
            </p:nvSpPr>
            <p:spPr bwMode="auto">
              <a:xfrm>
                <a:off x="3311" y="1224"/>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71" name="Rectangle 342">
                <a:extLst>
                  <a:ext uri="{FF2B5EF4-FFF2-40B4-BE49-F238E27FC236}">
                    <a16:creationId xmlns:a16="http://schemas.microsoft.com/office/drawing/2014/main" id="{400394B9-1481-4618-BD9A-E95E90CBD9F2}"/>
                  </a:ext>
                </a:extLst>
              </p:cNvPr>
              <p:cNvSpPr>
                <a:spLocks noChangeArrowheads="1"/>
              </p:cNvSpPr>
              <p:nvPr/>
            </p:nvSpPr>
            <p:spPr bwMode="auto">
              <a:xfrm>
                <a:off x="2198" y="125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72" name="Rectangle 343">
                <a:extLst>
                  <a:ext uri="{FF2B5EF4-FFF2-40B4-BE49-F238E27FC236}">
                    <a16:creationId xmlns:a16="http://schemas.microsoft.com/office/drawing/2014/main" id="{5EF53BA7-AF3E-4B4E-9BEE-0C4DCFA54FD7}"/>
                  </a:ext>
                </a:extLst>
              </p:cNvPr>
              <p:cNvSpPr>
                <a:spLocks noChangeArrowheads="1"/>
              </p:cNvSpPr>
              <p:nvPr/>
            </p:nvSpPr>
            <p:spPr bwMode="auto">
              <a:xfrm>
                <a:off x="2257" y="125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73" name="Rectangle 344">
                <a:extLst>
                  <a:ext uri="{FF2B5EF4-FFF2-40B4-BE49-F238E27FC236}">
                    <a16:creationId xmlns:a16="http://schemas.microsoft.com/office/drawing/2014/main" id="{FF52F336-8070-4E42-B389-290A098D2693}"/>
                  </a:ext>
                </a:extLst>
              </p:cNvPr>
              <p:cNvSpPr>
                <a:spLocks noChangeArrowheads="1"/>
              </p:cNvSpPr>
              <p:nvPr/>
            </p:nvSpPr>
            <p:spPr bwMode="auto">
              <a:xfrm>
                <a:off x="2285" y="1255"/>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74" name="Rectangle 345">
                <a:extLst>
                  <a:ext uri="{FF2B5EF4-FFF2-40B4-BE49-F238E27FC236}">
                    <a16:creationId xmlns:a16="http://schemas.microsoft.com/office/drawing/2014/main" id="{D47FAC76-F562-43B1-836E-0E1D3E8945E0}"/>
                  </a:ext>
                </a:extLst>
              </p:cNvPr>
              <p:cNvSpPr>
                <a:spLocks noChangeArrowheads="1"/>
              </p:cNvSpPr>
              <p:nvPr/>
            </p:nvSpPr>
            <p:spPr bwMode="auto">
              <a:xfrm>
                <a:off x="2316" y="125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75" name="Rectangle 346">
                <a:extLst>
                  <a:ext uri="{FF2B5EF4-FFF2-40B4-BE49-F238E27FC236}">
                    <a16:creationId xmlns:a16="http://schemas.microsoft.com/office/drawing/2014/main" id="{BF7E9277-C5AC-4A3A-9928-02E93CAC2339}"/>
                  </a:ext>
                </a:extLst>
              </p:cNvPr>
              <p:cNvSpPr>
                <a:spLocks noChangeArrowheads="1"/>
              </p:cNvSpPr>
              <p:nvPr/>
            </p:nvSpPr>
            <p:spPr bwMode="auto">
              <a:xfrm>
                <a:off x="2344" y="125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76" name="Rectangle 347">
                <a:extLst>
                  <a:ext uri="{FF2B5EF4-FFF2-40B4-BE49-F238E27FC236}">
                    <a16:creationId xmlns:a16="http://schemas.microsoft.com/office/drawing/2014/main" id="{08F17CA2-FC0B-4A4B-9F64-3ABEDD8CC5CF}"/>
                  </a:ext>
                </a:extLst>
              </p:cNvPr>
              <p:cNvSpPr>
                <a:spLocks noChangeArrowheads="1"/>
              </p:cNvSpPr>
              <p:nvPr/>
            </p:nvSpPr>
            <p:spPr bwMode="auto">
              <a:xfrm>
                <a:off x="2403" y="125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77" name="Rectangle 348">
                <a:extLst>
                  <a:ext uri="{FF2B5EF4-FFF2-40B4-BE49-F238E27FC236}">
                    <a16:creationId xmlns:a16="http://schemas.microsoft.com/office/drawing/2014/main" id="{F010FD90-0594-473B-B063-623C8C24EB2E}"/>
                  </a:ext>
                </a:extLst>
              </p:cNvPr>
              <p:cNvSpPr>
                <a:spLocks noChangeArrowheads="1"/>
              </p:cNvSpPr>
              <p:nvPr/>
            </p:nvSpPr>
            <p:spPr bwMode="auto">
              <a:xfrm>
                <a:off x="2431" y="1255"/>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78" name="Rectangle 349">
                <a:extLst>
                  <a:ext uri="{FF2B5EF4-FFF2-40B4-BE49-F238E27FC236}">
                    <a16:creationId xmlns:a16="http://schemas.microsoft.com/office/drawing/2014/main" id="{D509A930-860F-42B2-B99E-89B114BF8B50}"/>
                  </a:ext>
                </a:extLst>
              </p:cNvPr>
              <p:cNvSpPr>
                <a:spLocks noChangeArrowheads="1"/>
              </p:cNvSpPr>
              <p:nvPr/>
            </p:nvSpPr>
            <p:spPr bwMode="auto">
              <a:xfrm>
                <a:off x="2519" y="1255"/>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79" name="Rectangle 350">
                <a:extLst>
                  <a:ext uri="{FF2B5EF4-FFF2-40B4-BE49-F238E27FC236}">
                    <a16:creationId xmlns:a16="http://schemas.microsoft.com/office/drawing/2014/main" id="{5D85FCA7-85EA-4D1F-B647-716090A2D441}"/>
                  </a:ext>
                </a:extLst>
              </p:cNvPr>
              <p:cNvSpPr>
                <a:spLocks noChangeArrowheads="1"/>
              </p:cNvSpPr>
              <p:nvPr/>
            </p:nvSpPr>
            <p:spPr bwMode="auto">
              <a:xfrm>
                <a:off x="2578" y="125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80" name="Rectangle 351">
                <a:extLst>
                  <a:ext uri="{FF2B5EF4-FFF2-40B4-BE49-F238E27FC236}">
                    <a16:creationId xmlns:a16="http://schemas.microsoft.com/office/drawing/2014/main" id="{F61B80E8-79E2-42D3-8C83-15455FC4AF7F}"/>
                  </a:ext>
                </a:extLst>
              </p:cNvPr>
              <p:cNvSpPr>
                <a:spLocks noChangeArrowheads="1"/>
              </p:cNvSpPr>
              <p:nvPr/>
            </p:nvSpPr>
            <p:spPr bwMode="auto">
              <a:xfrm>
                <a:off x="2606" y="1255"/>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81" name="Rectangle 352">
                <a:extLst>
                  <a:ext uri="{FF2B5EF4-FFF2-40B4-BE49-F238E27FC236}">
                    <a16:creationId xmlns:a16="http://schemas.microsoft.com/office/drawing/2014/main" id="{4BC4C5C2-312B-40FC-A52F-1CF78478D994}"/>
                  </a:ext>
                </a:extLst>
              </p:cNvPr>
              <p:cNvSpPr>
                <a:spLocks noChangeArrowheads="1"/>
              </p:cNvSpPr>
              <p:nvPr/>
            </p:nvSpPr>
            <p:spPr bwMode="auto">
              <a:xfrm>
                <a:off x="2637" y="125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82" name="Rectangle 353">
                <a:extLst>
                  <a:ext uri="{FF2B5EF4-FFF2-40B4-BE49-F238E27FC236}">
                    <a16:creationId xmlns:a16="http://schemas.microsoft.com/office/drawing/2014/main" id="{B00CDBE8-E014-496C-A1B9-67F5D9942FDC}"/>
                  </a:ext>
                </a:extLst>
              </p:cNvPr>
              <p:cNvSpPr>
                <a:spLocks noChangeArrowheads="1"/>
              </p:cNvSpPr>
              <p:nvPr/>
            </p:nvSpPr>
            <p:spPr bwMode="auto">
              <a:xfrm>
                <a:off x="2665" y="1255"/>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83" name="Rectangle 354">
                <a:extLst>
                  <a:ext uri="{FF2B5EF4-FFF2-40B4-BE49-F238E27FC236}">
                    <a16:creationId xmlns:a16="http://schemas.microsoft.com/office/drawing/2014/main" id="{6AE913DE-E5C8-465E-8896-9DABE020564B}"/>
                  </a:ext>
                </a:extLst>
              </p:cNvPr>
              <p:cNvSpPr>
                <a:spLocks noChangeArrowheads="1"/>
              </p:cNvSpPr>
              <p:nvPr/>
            </p:nvSpPr>
            <p:spPr bwMode="auto">
              <a:xfrm>
                <a:off x="2696" y="1255"/>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84" name="Rectangle 355">
                <a:extLst>
                  <a:ext uri="{FF2B5EF4-FFF2-40B4-BE49-F238E27FC236}">
                    <a16:creationId xmlns:a16="http://schemas.microsoft.com/office/drawing/2014/main" id="{B5E9F2D6-AC77-4654-A197-566EB434D081}"/>
                  </a:ext>
                </a:extLst>
              </p:cNvPr>
              <p:cNvSpPr>
                <a:spLocks noChangeArrowheads="1"/>
              </p:cNvSpPr>
              <p:nvPr/>
            </p:nvSpPr>
            <p:spPr bwMode="auto">
              <a:xfrm>
                <a:off x="2725" y="125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85" name="Rectangle 356">
                <a:extLst>
                  <a:ext uri="{FF2B5EF4-FFF2-40B4-BE49-F238E27FC236}">
                    <a16:creationId xmlns:a16="http://schemas.microsoft.com/office/drawing/2014/main" id="{2C207EEF-7748-4005-AD55-BFFDB0B10522}"/>
                  </a:ext>
                </a:extLst>
              </p:cNvPr>
              <p:cNvSpPr>
                <a:spLocks noChangeArrowheads="1"/>
              </p:cNvSpPr>
              <p:nvPr/>
            </p:nvSpPr>
            <p:spPr bwMode="auto">
              <a:xfrm>
                <a:off x="2753" y="1255"/>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86" name="Rectangle 357">
                <a:extLst>
                  <a:ext uri="{FF2B5EF4-FFF2-40B4-BE49-F238E27FC236}">
                    <a16:creationId xmlns:a16="http://schemas.microsoft.com/office/drawing/2014/main" id="{D69365B1-DF41-43CE-BC23-09234BEEB312}"/>
                  </a:ext>
                </a:extLst>
              </p:cNvPr>
              <p:cNvSpPr>
                <a:spLocks noChangeArrowheads="1"/>
              </p:cNvSpPr>
              <p:nvPr/>
            </p:nvSpPr>
            <p:spPr bwMode="auto">
              <a:xfrm>
                <a:off x="2784" y="125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87" name="Rectangle 358">
                <a:extLst>
                  <a:ext uri="{FF2B5EF4-FFF2-40B4-BE49-F238E27FC236}">
                    <a16:creationId xmlns:a16="http://schemas.microsoft.com/office/drawing/2014/main" id="{F4785197-6688-4713-99CA-B87570776479}"/>
                  </a:ext>
                </a:extLst>
              </p:cNvPr>
              <p:cNvSpPr>
                <a:spLocks noChangeArrowheads="1"/>
              </p:cNvSpPr>
              <p:nvPr/>
            </p:nvSpPr>
            <p:spPr bwMode="auto">
              <a:xfrm>
                <a:off x="2843" y="125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88" name="Rectangle 359">
                <a:extLst>
                  <a:ext uri="{FF2B5EF4-FFF2-40B4-BE49-F238E27FC236}">
                    <a16:creationId xmlns:a16="http://schemas.microsoft.com/office/drawing/2014/main" id="{9A6F1025-FC43-44E9-ABFA-8D05DAB7A9D6}"/>
                  </a:ext>
                </a:extLst>
              </p:cNvPr>
              <p:cNvSpPr>
                <a:spLocks noChangeArrowheads="1"/>
              </p:cNvSpPr>
              <p:nvPr/>
            </p:nvSpPr>
            <p:spPr bwMode="auto">
              <a:xfrm>
                <a:off x="2989" y="1255"/>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89" name="Rectangle 360">
                <a:extLst>
                  <a:ext uri="{FF2B5EF4-FFF2-40B4-BE49-F238E27FC236}">
                    <a16:creationId xmlns:a16="http://schemas.microsoft.com/office/drawing/2014/main" id="{093E4D66-EB76-41D7-90E2-E92656C44E4B}"/>
                  </a:ext>
                </a:extLst>
              </p:cNvPr>
              <p:cNvSpPr>
                <a:spLocks noChangeArrowheads="1"/>
              </p:cNvSpPr>
              <p:nvPr/>
            </p:nvSpPr>
            <p:spPr bwMode="auto">
              <a:xfrm>
                <a:off x="3018" y="125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90" name="Rectangle 361">
                <a:extLst>
                  <a:ext uri="{FF2B5EF4-FFF2-40B4-BE49-F238E27FC236}">
                    <a16:creationId xmlns:a16="http://schemas.microsoft.com/office/drawing/2014/main" id="{7D009238-61C8-4D81-AB4A-D8B6B5A612EE}"/>
                  </a:ext>
                </a:extLst>
              </p:cNvPr>
              <p:cNvSpPr>
                <a:spLocks noChangeArrowheads="1"/>
              </p:cNvSpPr>
              <p:nvPr/>
            </p:nvSpPr>
            <p:spPr bwMode="auto">
              <a:xfrm>
                <a:off x="3046" y="1255"/>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91" name="Rectangle 362">
                <a:extLst>
                  <a:ext uri="{FF2B5EF4-FFF2-40B4-BE49-F238E27FC236}">
                    <a16:creationId xmlns:a16="http://schemas.microsoft.com/office/drawing/2014/main" id="{C2A16D54-B2A8-4D67-B290-EFF2C4579464}"/>
                  </a:ext>
                </a:extLst>
              </p:cNvPr>
              <p:cNvSpPr>
                <a:spLocks noChangeArrowheads="1"/>
              </p:cNvSpPr>
              <p:nvPr/>
            </p:nvSpPr>
            <p:spPr bwMode="auto">
              <a:xfrm>
                <a:off x="3077" y="125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92" name="Rectangle 363">
                <a:extLst>
                  <a:ext uri="{FF2B5EF4-FFF2-40B4-BE49-F238E27FC236}">
                    <a16:creationId xmlns:a16="http://schemas.microsoft.com/office/drawing/2014/main" id="{A7F13465-4B0C-4CB9-9B99-C58A4852CC90}"/>
                  </a:ext>
                </a:extLst>
              </p:cNvPr>
              <p:cNvSpPr>
                <a:spLocks noChangeArrowheads="1"/>
              </p:cNvSpPr>
              <p:nvPr/>
            </p:nvSpPr>
            <p:spPr bwMode="auto">
              <a:xfrm>
                <a:off x="3105" y="125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93" name="Rectangle 364">
                <a:extLst>
                  <a:ext uri="{FF2B5EF4-FFF2-40B4-BE49-F238E27FC236}">
                    <a16:creationId xmlns:a16="http://schemas.microsoft.com/office/drawing/2014/main" id="{E8C1C561-A06C-4629-9828-80FA7E5335A1}"/>
                  </a:ext>
                </a:extLst>
              </p:cNvPr>
              <p:cNvSpPr>
                <a:spLocks noChangeArrowheads="1"/>
              </p:cNvSpPr>
              <p:nvPr/>
            </p:nvSpPr>
            <p:spPr bwMode="auto">
              <a:xfrm>
                <a:off x="3133" y="1255"/>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94" name="Rectangle 365">
                <a:extLst>
                  <a:ext uri="{FF2B5EF4-FFF2-40B4-BE49-F238E27FC236}">
                    <a16:creationId xmlns:a16="http://schemas.microsoft.com/office/drawing/2014/main" id="{36472936-AE1C-48DE-A68D-730D5F54E633}"/>
                  </a:ext>
                </a:extLst>
              </p:cNvPr>
              <p:cNvSpPr>
                <a:spLocks noChangeArrowheads="1"/>
              </p:cNvSpPr>
              <p:nvPr/>
            </p:nvSpPr>
            <p:spPr bwMode="auto">
              <a:xfrm>
                <a:off x="3192" y="1255"/>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95" name="Rectangle 366">
                <a:extLst>
                  <a:ext uri="{FF2B5EF4-FFF2-40B4-BE49-F238E27FC236}">
                    <a16:creationId xmlns:a16="http://schemas.microsoft.com/office/drawing/2014/main" id="{C3759C9C-FF3D-403B-BF4F-48D570AB42A6}"/>
                  </a:ext>
                </a:extLst>
              </p:cNvPr>
              <p:cNvSpPr>
                <a:spLocks noChangeArrowheads="1"/>
              </p:cNvSpPr>
              <p:nvPr/>
            </p:nvSpPr>
            <p:spPr bwMode="auto">
              <a:xfrm>
                <a:off x="3223" y="125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96" name="Rectangle 367">
                <a:extLst>
                  <a:ext uri="{FF2B5EF4-FFF2-40B4-BE49-F238E27FC236}">
                    <a16:creationId xmlns:a16="http://schemas.microsoft.com/office/drawing/2014/main" id="{27189A0D-3ECA-4BA1-9156-BCF62B6E86CE}"/>
                  </a:ext>
                </a:extLst>
              </p:cNvPr>
              <p:cNvSpPr>
                <a:spLocks noChangeArrowheads="1"/>
              </p:cNvSpPr>
              <p:nvPr/>
            </p:nvSpPr>
            <p:spPr bwMode="auto">
              <a:xfrm>
                <a:off x="3251" y="1255"/>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97" name="Rectangle 368">
                <a:extLst>
                  <a:ext uri="{FF2B5EF4-FFF2-40B4-BE49-F238E27FC236}">
                    <a16:creationId xmlns:a16="http://schemas.microsoft.com/office/drawing/2014/main" id="{6397DEBC-86D6-4702-BB1E-6D5968F40C24}"/>
                  </a:ext>
                </a:extLst>
              </p:cNvPr>
              <p:cNvSpPr>
                <a:spLocks noChangeArrowheads="1"/>
              </p:cNvSpPr>
              <p:nvPr/>
            </p:nvSpPr>
            <p:spPr bwMode="auto">
              <a:xfrm>
                <a:off x="3339" y="1255"/>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98" name="Rectangle 369">
                <a:extLst>
                  <a:ext uri="{FF2B5EF4-FFF2-40B4-BE49-F238E27FC236}">
                    <a16:creationId xmlns:a16="http://schemas.microsoft.com/office/drawing/2014/main" id="{3349767D-C7A7-4E86-AAFF-9EBCEB19C38F}"/>
                  </a:ext>
                </a:extLst>
              </p:cNvPr>
              <p:cNvSpPr>
                <a:spLocks noChangeArrowheads="1"/>
              </p:cNvSpPr>
              <p:nvPr/>
            </p:nvSpPr>
            <p:spPr bwMode="auto">
              <a:xfrm>
                <a:off x="3370" y="125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99" name="Rectangle 370">
                <a:extLst>
                  <a:ext uri="{FF2B5EF4-FFF2-40B4-BE49-F238E27FC236}">
                    <a16:creationId xmlns:a16="http://schemas.microsoft.com/office/drawing/2014/main" id="{E3BEAA14-84F0-4482-924B-FC803763C14A}"/>
                  </a:ext>
                </a:extLst>
              </p:cNvPr>
              <p:cNvSpPr>
                <a:spLocks noChangeArrowheads="1"/>
              </p:cNvSpPr>
              <p:nvPr/>
            </p:nvSpPr>
            <p:spPr bwMode="auto">
              <a:xfrm>
                <a:off x="2198" y="1283"/>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00" name="Rectangle 371">
                <a:extLst>
                  <a:ext uri="{FF2B5EF4-FFF2-40B4-BE49-F238E27FC236}">
                    <a16:creationId xmlns:a16="http://schemas.microsoft.com/office/drawing/2014/main" id="{B44D5355-A3CC-418B-B028-7DE52DDE127E}"/>
                  </a:ext>
                </a:extLst>
              </p:cNvPr>
              <p:cNvSpPr>
                <a:spLocks noChangeArrowheads="1"/>
              </p:cNvSpPr>
              <p:nvPr/>
            </p:nvSpPr>
            <p:spPr bwMode="auto">
              <a:xfrm>
                <a:off x="2257" y="1283"/>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01" name="Rectangle 372">
                <a:extLst>
                  <a:ext uri="{FF2B5EF4-FFF2-40B4-BE49-F238E27FC236}">
                    <a16:creationId xmlns:a16="http://schemas.microsoft.com/office/drawing/2014/main" id="{9E36B6AA-83BA-44A7-81EA-54C0E5FE68B4}"/>
                  </a:ext>
                </a:extLst>
              </p:cNvPr>
              <p:cNvSpPr>
                <a:spLocks noChangeArrowheads="1"/>
              </p:cNvSpPr>
              <p:nvPr/>
            </p:nvSpPr>
            <p:spPr bwMode="auto">
              <a:xfrm>
                <a:off x="2285" y="1283"/>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02" name="Rectangle 373">
                <a:extLst>
                  <a:ext uri="{FF2B5EF4-FFF2-40B4-BE49-F238E27FC236}">
                    <a16:creationId xmlns:a16="http://schemas.microsoft.com/office/drawing/2014/main" id="{85A11E98-D736-40BD-97DB-C69CD08BA57C}"/>
                  </a:ext>
                </a:extLst>
              </p:cNvPr>
              <p:cNvSpPr>
                <a:spLocks noChangeArrowheads="1"/>
              </p:cNvSpPr>
              <p:nvPr/>
            </p:nvSpPr>
            <p:spPr bwMode="auto">
              <a:xfrm>
                <a:off x="2344" y="1283"/>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03" name="Rectangle 374">
                <a:extLst>
                  <a:ext uri="{FF2B5EF4-FFF2-40B4-BE49-F238E27FC236}">
                    <a16:creationId xmlns:a16="http://schemas.microsoft.com/office/drawing/2014/main" id="{C1283C79-A88C-4739-AC40-C5194EF3D6ED}"/>
                  </a:ext>
                </a:extLst>
              </p:cNvPr>
              <p:cNvSpPr>
                <a:spLocks noChangeArrowheads="1"/>
              </p:cNvSpPr>
              <p:nvPr/>
            </p:nvSpPr>
            <p:spPr bwMode="auto">
              <a:xfrm>
                <a:off x="2372" y="1283"/>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04" name="Rectangle 375">
                <a:extLst>
                  <a:ext uri="{FF2B5EF4-FFF2-40B4-BE49-F238E27FC236}">
                    <a16:creationId xmlns:a16="http://schemas.microsoft.com/office/drawing/2014/main" id="{02E1BA33-4DE7-44BE-A5CA-617C8421A9F2}"/>
                  </a:ext>
                </a:extLst>
              </p:cNvPr>
              <p:cNvSpPr>
                <a:spLocks noChangeArrowheads="1"/>
              </p:cNvSpPr>
              <p:nvPr/>
            </p:nvSpPr>
            <p:spPr bwMode="auto">
              <a:xfrm>
                <a:off x="2431" y="1283"/>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05" name="Rectangle 376">
                <a:extLst>
                  <a:ext uri="{FF2B5EF4-FFF2-40B4-BE49-F238E27FC236}">
                    <a16:creationId xmlns:a16="http://schemas.microsoft.com/office/drawing/2014/main" id="{55B7A59C-1454-4D14-9827-CFFFC591F123}"/>
                  </a:ext>
                </a:extLst>
              </p:cNvPr>
              <p:cNvSpPr>
                <a:spLocks noChangeArrowheads="1"/>
              </p:cNvSpPr>
              <p:nvPr/>
            </p:nvSpPr>
            <p:spPr bwMode="auto">
              <a:xfrm>
                <a:off x="2519" y="1283"/>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06" name="Rectangle 377">
                <a:extLst>
                  <a:ext uri="{FF2B5EF4-FFF2-40B4-BE49-F238E27FC236}">
                    <a16:creationId xmlns:a16="http://schemas.microsoft.com/office/drawing/2014/main" id="{36ACF0AB-B9BB-42AF-B6D1-EE9D599AAEE6}"/>
                  </a:ext>
                </a:extLst>
              </p:cNvPr>
              <p:cNvSpPr>
                <a:spLocks noChangeArrowheads="1"/>
              </p:cNvSpPr>
              <p:nvPr/>
            </p:nvSpPr>
            <p:spPr bwMode="auto">
              <a:xfrm>
                <a:off x="2550" y="1283"/>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07" name="Rectangle 378">
                <a:extLst>
                  <a:ext uri="{FF2B5EF4-FFF2-40B4-BE49-F238E27FC236}">
                    <a16:creationId xmlns:a16="http://schemas.microsoft.com/office/drawing/2014/main" id="{26903526-1809-41E0-B270-6774575EE8A3}"/>
                  </a:ext>
                </a:extLst>
              </p:cNvPr>
              <p:cNvSpPr>
                <a:spLocks noChangeArrowheads="1"/>
              </p:cNvSpPr>
              <p:nvPr/>
            </p:nvSpPr>
            <p:spPr bwMode="auto">
              <a:xfrm>
                <a:off x="2637" y="1283"/>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08" name="Rectangle 379">
                <a:extLst>
                  <a:ext uri="{FF2B5EF4-FFF2-40B4-BE49-F238E27FC236}">
                    <a16:creationId xmlns:a16="http://schemas.microsoft.com/office/drawing/2014/main" id="{7A1273FE-36A3-48C2-A57C-300EF87F4BFF}"/>
                  </a:ext>
                </a:extLst>
              </p:cNvPr>
              <p:cNvSpPr>
                <a:spLocks noChangeArrowheads="1"/>
              </p:cNvSpPr>
              <p:nvPr/>
            </p:nvSpPr>
            <p:spPr bwMode="auto">
              <a:xfrm>
                <a:off x="2753" y="1283"/>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09" name="Rectangle 380">
                <a:extLst>
                  <a:ext uri="{FF2B5EF4-FFF2-40B4-BE49-F238E27FC236}">
                    <a16:creationId xmlns:a16="http://schemas.microsoft.com/office/drawing/2014/main" id="{B24039E3-676B-4F3C-80A2-BD4ED5012010}"/>
                  </a:ext>
                </a:extLst>
              </p:cNvPr>
              <p:cNvSpPr>
                <a:spLocks noChangeArrowheads="1"/>
              </p:cNvSpPr>
              <p:nvPr/>
            </p:nvSpPr>
            <p:spPr bwMode="auto">
              <a:xfrm>
                <a:off x="2812" y="1283"/>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10" name="Rectangle 381">
                <a:extLst>
                  <a:ext uri="{FF2B5EF4-FFF2-40B4-BE49-F238E27FC236}">
                    <a16:creationId xmlns:a16="http://schemas.microsoft.com/office/drawing/2014/main" id="{89BC1D19-4598-4200-B729-7046B2DE8540}"/>
                  </a:ext>
                </a:extLst>
              </p:cNvPr>
              <p:cNvSpPr>
                <a:spLocks noChangeArrowheads="1"/>
              </p:cNvSpPr>
              <p:nvPr/>
            </p:nvSpPr>
            <p:spPr bwMode="auto">
              <a:xfrm>
                <a:off x="2871" y="1283"/>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11" name="Rectangle 382">
                <a:extLst>
                  <a:ext uri="{FF2B5EF4-FFF2-40B4-BE49-F238E27FC236}">
                    <a16:creationId xmlns:a16="http://schemas.microsoft.com/office/drawing/2014/main" id="{AB4074B1-D784-40C9-9506-9399B74A92B2}"/>
                  </a:ext>
                </a:extLst>
              </p:cNvPr>
              <p:cNvSpPr>
                <a:spLocks noChangeArrowheads="1"/>
              </p:cNvSpPr>
              <p:nvPr/>
            </p:nvSpPr>
            <p:spPr bwMode="auto">
              <a:xfrm>
                <a:off x="2930" y="1283"/>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12" name="Rectangle 383">
                <a:extLst>
                  <a:ext uri="{FF2B5EF4-FFF2-40B4-BE49-F238E27FC236}">
                    <a16:creationId xmlns:a16="http://schemas.microsoft.com/office/drawing/2014/main" id="{AAA7B50C-1688-4739-94FC-4D452AB2056E}"/>
                  </a:ext>
                </a:extLst>
              </p:cNvPr>
              <p:cNvSpPr>
                <a:spLocks noChangeArrowheads="1"/>
              </p:cNvSpPr>
              <p:nvPr/>
            </p:nvSpPr>
            <p:spPr bwMode="auto">
              <a:xfrm>
                <a:off x="2958" y="1283"/>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13" name="Rectangle 384">
                <a:extLst>
                  <a:ext uri="{FF2B5EF4-FFF2-40B4-BE49-F238E27FC236}">
                    <a16:creationId xmlns:a16="http://schemas.microsoft.com/office/drawing/2014/main" id="{5A2280F8-9F58-4E60-A09C-59ED26B77F34}"/>
                  </a:ext>
                </a:extLst>
              </p:cNvPr>
              <p:cNvSpPr>
                <a:spLocks noChangeArrowheads="1"/>
              </p:cNvSpPr>
              <p:nvPr/>
            </p:nvSpPr>
            <p:spPr bwMode="auto">
              <a:xfrm>
                <a:off x="2989" y="1283"/>
                <a:ext cx="29"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14" name="Rectangle 385">
                <a:extLst>
                  <a:ext uri="{FF2B5EF4-FFF2-40B4-BE49-F238E27FC236}">
                    <a16:creationId xmlns:a16="http://schemas.microsoft.com/office/drawing/2014/main" id="{8DEDCBE0-6E83-496A-A1A1-E56C3E61E8CF}"/>
                  </a:ext>
                </a:extLst>
              </p:cNvPr>
              <p:cNvSpPr>
                <a:spLocks noChangeArrowheads="1"/>
              </p:cNvSpPr>
              <p:nvPr/>
            </p:nvSpPr>
            <p:spPr bwMode="auto">
              <a:xfrm>
                <a:off x="3018" y="1283"/>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15" name="Rectangle 386">
                <a:extLst>
                  <a:ext uri="{FF2B5EF4-FFF2-40B4-BE49-F238E27FC236}">
                    <a16:creationId xmlns:a16="http://schemas.microsoft.com/office/drawing/2014/main" id="{C7018A5A-D9B4-4CBB-A2A5-B238A8886B46}"/>
                  </a:ext>
                </a:extLst>
              </p:cNvPr>
              <p:cNvSpPr>
                <a:spLocks noChangeArrowheads="1"/>
              </p:cNvSpPr>
              <p:nvPr/>
            </p:nvSpPr>
            <p:spPr bwMode="auto">
              <a:xfrm>
                <a:off x="3105" y="1283"/>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16" name="Rectangle 387">
                <a:extLst>
                  <a:ext uri="{FF2B5EF4-FFF2-40B4-BE49-F238E27FC236}">
                    <a16:creationId xmlns:a16="http://schemas.microsoft.com/office/drawing/2014/main" id="{80BE0AF9-CBB8-47EE-9F5E-EDB1C3545DF0}"/>
                  </a:ext>
                </a:extLst>
              </p:cNvPr>
              <p:cNvSpPr>
                <a:spLocks noChangeArrowheads="1"/>
              </p:cNvSpPr>
              <p:nvPr/>
            </p:nvSpPr>
            <p:spPr bwMode="auto">
              <a:xfrm>
                <a:off x="3280" y="1283"/>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17" name="Rectangle 388">
                <a:extLst>
                  <a:ext uri="{FF2B5EF4-FFF2-40B4-BE49-F238E27FC236}">
                    <a16:creationId xmlns:a16="http://schemas.microsoft.com/office/drawing/2014/main" id="{94D82401-1535-4991-AF74-71F8723A1F17}"/>
                  </a:ext>
                </a:extLst>
              </p:cNvPr>
              <p:cNvSpPr>
                <a:spLocks noChangeArrowheads="1"/>
              </p:cNvSpPr>
              <p:nvPr/>
            </p:nvSpPr>
            <p:spPr bwMode="auto">
              <a:xfrm>
                <a:off x="3311" y="1283"/>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18" name="Rectangle 389">
                <a:extLst>
                  <a:ext uri="{FF2B5EF4-FFF2-40B4-BE49-F238E27FC236}">
                    <a16:creationId xmlns:a16="http://schemas.microsoft.com/office/drawing/2014/main" id="{C941475B-AFE6-434A-99C0-6DD06108AF84}"/>
                  </a:ext>
                </a:extLst>
              </p:cNvPr>
              <p:cNvSpPr>
                <a:spLocks noChangeArrowheads="1"/>
              </p:cNvSpPr>
              <p:nvPr/>
            </p:nvSpPr>
            <p:spPr bwMode="auto">
              <a:xfrm>
                <a:off x="3339" y="1283"/>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19" name="Rectangle 390">
                <a:extLst>
                  <a:ext uri="{FF2B5EF4-FFF2-40B4-BE49-F238E27FC236}">
                    <a16:creationId xmlns:a16="http://schemas.microsoft.com/office/drawing/2014/main" id="{95333F9E-E21A-48F4-B7B1-2A9A477BFF49}"/>
                  </a:ext>
                </a:extLst>
              </p:cNvPr>
              <p:cNvSpPr>
                <a:spLocks noChangeArrowheads="1"/>
              </p:cNvSpPr>
              <p:nvPr/>
            </p:nvSpPr>
            <p:spPr bwMode="auto">
              <a:xfrm>
                <a:off x="3370" y="1283"/>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20" name="Rectangle 391">
                <a:extLst>
                  <a:ext uri="{FF2B5EF4-FFF2-40B4-BE49-F238E27FC236}">
                    <a16:creationId xmlns:a16="http://schemas.microsoft.com/office/drawing/2014/main" id="{D6154FCE-5455-46FD-B347-ED6959009663}"/>
                  </a:ext>
                </a:extLst>
              </p:cNvPr>
              <p:cNvSpPr>
                <a:spLocks noChangeArrowheads="1"/>
              </p:cNvSpPr>
              <p:nvPr/>
            </p:nvSpPr>
            <p:spPr bwMode="auto">
              <a:xfrm>
                <a:off x="2226" y="1312"/>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21" name="Rectangle 392">
                <a:extLst>
                  <a:ext uri="{FF2B5EF4-FFF2-40B4-BE49-F238E27FC236}">
                    <a16:creationId xmlns:a16="http://schemas.microsoft.com/office/drawing/2014/main" id="{222B61C8-7201-49CA-AC15-5CA14D72503A}"/>
                  </a:ext>
                </a:extLst>
              </p:cNvPr>
              <p:cNvSpPr>
                <a:spLocks noChangeArrowheads="1"/>
              </p:cNvSpPr>
              <p:nvPr/>
            </p:nvSpPr>
            <p:spPr bwMode="auto">
              <a:xfrm>
                <a:off x="2285" y="1312"/>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22" name="Rectangle 393">
                <a:extLst>
                  <a:ext uri="{FF2B5EF4-FFF2-40B4-BE49-F238E27FC236}">
                    <a16:creationId xmlns:a16="http://schemas.microsoft.com/office/drawing/2014/main" id="{0733A7DC-1559-4BA9-89CA-E34B59D1A3EB}"/>
                  </a:ext>
                </a:extLst>
              </p:cNvPr>
              <p:cNvSpPr>
                <a:spLocks noChangeArrowheads="1"/>
              </p:cNvSpPr>
              <p:nvPr/>
            </p:nvSpPr>
            <p:spPr bwMode="auto">
              <a:xfrm>
                <a:off x="2316" y="1312"/>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23" name="Rectangle 394">
                <a:extLst>
                  <a:ext uri="{FF2B5EF4-FFF2-40B4-BE49-F238E27FC236}">
                    <a16:creationId xmlns:a16="http://schemas.microsoft.com/office/drawing/2014/main" id="{DAE5D961-9821-4146-98AA-42A039B86A05}"/>
                  </a:ext>
                </a:extLst>
              </p:cNvPr>
              <p:cNvSpPr>
                <a:spLocks noChangeArrowheads="1"/>
              </p:cNvSpPr>
              <p:nvPr/>
            </p:nvSpPr>
            <p:spPr bwMode="auto">
              <a:xfrm>
                <a:off x="2344" y="1312"/>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24" name="Rectangle 395">
                <a:extLst>
                  <a:ext uri="{FF2B5EF4-FFF2-40B4-BE49-F238E27FC236}">
                    <a16:creationId xmlns:a16="http://schemas.microsoft.com/office/drawing/2014/main" id="{99404255-6993-428A-9461-83B21BA75BA1}"/>
                  </a:ext>
                </a:extLst>
              </p:cNvPr>
              <p:cNvSpPr>
                <a:spLocks noChangeArrowheads="1"/>
              </p:cNvSpPr>
              <p:nvPr/>
            </p:nvSpPr>
            <p:spPr bwMode="auto">
              <a:xfrm>
                <a:off x="2491" y="1312"/>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25" name="Rectangle 396">
                <a:extLst>
                  <a:ext uri="{FF2B5EF4-FFF2-40B4-BE49-F238E27FC236}">
                    <a16:creationId xmlns:a16="http://schemas.microsoft.com/office/drawing/2014/main" id="{ABE03C9F-6E10-4FDC-B305-606AE64F96F9}"/>
                  </a:ext>
                </a:extLst>
              </p:cNvPr>
              <p:cNvSpPr>
                <a:spLocks noChangeArrowheads="1"/>
              </p:cNvSpPr>
              <p:nvPr/>
            </p:nvSpPr>
            <p:spPr bwMode="auto">
              <a:xfrm>
                <a:off x="2578" y="1312"/>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26" name="Rectangle 397">
                <a:extLst>
                  <a:ext uri="{FF2B5EF4-FFF2-40B4-BE49-F238E27FC236}">
                    <a16:creationId xmlns:a16="http://schemas.microsoft.com/office/drawing/2014/main" id="{82402AB0-773F-44DB-884E-70AAB37C247C}"/>
                  </a:ext>
                </a:extLst>
              </p:cNvPr>
              <p:cNvSpPr>
                <a:spLocks noChangeArrowheads="1"/>
              </p:cNvSpPr>
              <p:nvPr/>
            </p:nvSpPr>
            <p:spPr bwMode="auto">
              <a:xfrm>
                <a:off x="2696" y="1312"/>
                <a:ext cx="29"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27" name="Rectangle 398">
                <a:extLst>
                  <a:ext uri="{FF2B5EF4-FFF2-40B4-BE49-F238E27FC236}">
                    <a16:creationId xmlns:a16="http://schemas.microsoft.com/office/drawing/2014/main" id="{12DB44B6-8C05-4589-B150-ED4C8356D136}"/>
                  </a:ext>
                </a:extLst>
              </p:cNvPr>
              <p:cNvSpPr>
                <a:spLocks noChangeArrowheads="1"/>
              </p:cNvSpPr>
              <p:nvPr/>
            </p:nvSpPr>
            <p:spPr bwMode="auto">
              <a:xfrm>
                <a:off x="2725" y="1312"/>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28" name="Rectangle 399">
                <a:extLst>
                  <a:ext uri="{FF2B5EF4-FFF2-40B4-BE49-F238E27FC236}">
                    <a16:creationId xmlns:a16="http://schemas.microsoft.com/office/drawing/2014/main" id="{CCEF12DA-2FB9-407D-8E25-ACD8511A77A2}"/>
                  </a:ext>
                </a:extLst>
              </p:cNvPr>
              <p:cNvSpPr>
                <a:spLocks noChangeArrowheads="1"/>
              </p:cNvSpPr>
              <p:nvPr/>
            </p:nvSpPr>
            <p:spPr bwMode="auto">
              <a:xfrm>
                <a:off x="2753" y="1312"/>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29" name="Rectangle 400">
                <a:extLst>
                  <a:ext uri="{FF2B5EF4-FFF2-40B4-BE49-F238E27FC236}">
                    <a16:creationId xmlns:a16="http://schemas.microsoft.com/office/drawing/2014/main" id="{94AF17BF-C88F-443A-954A-EDF1F1873622}"/>
                  </a:ext>
                </a:extLst>
              </p:cNvPr>
              <p:cNvSpPr>
                <a:spLocks noChangeArrowheads="1"/>
              </p:cNvSpPr>
              <p:nvPr/>
            </p:nvSpPr>
            <p:spPr bwMode="auto">
              <a:xfrm>
                <a:off x="2784" y="1312"/>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30" name="Rectangle 401">
                <a:extLst>
                  <a:ext uri="{FF2B5EF4-FFF2-40B4-BE49-F238E27FC236}">
                    <a16:creationId xmlns:a16="http://schemas.microsoft.com/office/drawing/2014/main" id="{D93F09EC-DDD9-407D-8791-859AC91B8DCC}"/>
                  </a:ext>
                </a:extLst>
              </p:cNvPr>
              <p:cNvSpPr>
                <a:spLocks noChangeArrowheads="1"/>
              </p:cNvSpPr>
              <p:nvPr/>
            </p:nvSpPr>
            <p:spPr bwMode="auto">
              <a:xfrm>
                <a:off x="2843" y="1312"/>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31" name="Rectangle 402">
                <a:extLst>
                  <a:ext uri="{FF2B5EF4-FFF2-40B4-BE49-F238E27FC236}">
                    <a16:creationId xmlns:a16="http://schemas.microsoft.com/office/drawing/2014/main" id="{28A87FA2-07B6-4064-9E09-7148C90E88E1}"/>
                  </a:ext>
                </a:extLst>
              </p:cNvPr>
              <p:cNvSpPr>
                <a:spLocks noChangeArrowheads="1"/>
              </p:cNvSpPr>
              <p:nvPr/>
            </p:nvSpPr>
            <p:spPr bwMode="auto">
              <a:xfrm>
                <a:off x="2899" y="1312"/>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32" name="Rectangle 403">
                <a:extLst>
                  <a:ext uri="{FF2B5EF4-FFF2-40B4-BE49-F238E27FC236}">
                    <a16:creationId xmlns:a16="http://schemas.microsoft.com/office/drawing/2014/main" id="{3969130F-AE51-4E1A-A312-1BAA66C3258B}"/>
                  </a:ext>
                </a:extLst>
              </p:cNvPr>
              <p:cNvSpPr>
                <a:spLocks noChangeArrowheads="1"/>
              </p:cNvSpPr>
              <p:nvPr/>
            </p:nvSpPr>
            <p:spPr bwMode="auto">
              <a:xfrm>
                <a:off x="2958" y="1312"/>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33" name="Rectangle 404">
                <a:extLst>
                  <a:ext uri="{FF2B5EF4-FFF2-40B4-BE49-F238E27FC236}">
                    <a16:creationId xmlns:a16="http://schemas.microsoft.com/office/drawing/2014/main" id="{1AA9DE1F-7469-4949-963E-749062E7F6E5}"/>
                  </a:ext>
                </a:extLst>
              </p:cNvPr>
              <p:cNvSpPr>
                <a:spLocks noChangeArrowheads="1"/>
              </p:cNvSpPr>
              <p:nvPr/>
            </p:nvSpPr>
            <p:spPr bwMode="auto">
              <a:xfrm>
                <a:off x="2989" y="1312"/>
                <a:ext cx="29"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34" name="Rectangle 405">
                <a:extLst>
                  <a:ext uri="{FF2B5EF4-FFF2-40B4-BE49-F238E27FC236}">
                    <a16:creationId xmlns:a16="http://schemas.microsoft.com/office/drawing/2014/main" id="{3C2BAD00-5158-48BC-B125-B3C7CF3582E6}"/>
                  </a:ext>
                </a:extLst>
              </p:cNvPr>
              <p:cNvSpPr>
                <a:spLocks noChangeArrowheads="1"/>
              </p:cNvSpPr>
              <p:nvPr/>
            </p:nvSpPr>
            <p:spPr bwMode="auto">
              <a:xfrm>
                <a:off x="3018" y="1312"/>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35" name="Rectangle 406">
                <a:extLst>
                  <a:ext uri="{FF2B5EF4-FFF2-40B4-BE49-F238E27FC236}">
                    <a16:creationId xmlns:a16="http://schemas.microsoft.com/office/drawing/2014/main" id="{06BF35A3-8DC9-427D-B3AC-C35B6DF7E412}"/>
                  </a:ext>
                </a:extLst>
              </p:cNvPr>
              <p:cNvSpPr>
                <a:spLocks noChangeArrowheads="1"/>
              </p:cNvSpPr>
              <p:nvPr/>
            </p:nvSpPr>
            <p:spPr bwMode="auto">
              <a:xfrm>
                <a:off x="3077" y="1312"/>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grpSp>
        <p:grpSp>
          <p:nvGrpSpPr>
            <p:cNvPr id="20" name="Group 608">
              <a:extLst>
                <a:ext uri="{FF2B5EF4-FFF2-40B4-BE49-F238E27FC236}">
                  <a16:creationId xmlns:a16="http://schemas.microsoft.com/office/drawing/2014/main" id="{741A1584-9446-4971-9D74-9575BFCEF5B0}"/>
                </a:ext>
              </a:extLst>
            </p:cNvPr>
            <p:cNvGrpSpPr>
              <a:grpSpLocks/>
            </p:cNvGrpSpPr>
            <p:nvPr/>
          </p:nvGrpSpPr>
          <p:grpSpPr bwMode="auto">
            <a:xfrm>
              <a:off x="2198" y="1312"/>
              <a:ext cx="1200" cy="352"/>
              <a:chOff x="2198" y="1312"/>
              <a:chExt cx="1200" cy="352"/>
            </a:xfrm>
          </p:grpSpPr>
          <p:sp>
            <p:nvSpPr>
              <p:cNvPr id="236" name="Rectangle 408">
                <a:extLst>
                  <a:ext uri="{FF2B5EF4-FFF2-40B4-BE49-F238E27FC236}">
                    <a16:creationId xmlns:a16="http://schemas.microsoft.com/office/drawing/2014/main" id="{6F8A4A03-643C-4BEC-9F77-5C9B46C1C8F5}"/>
                  </a:ext>
                </a:extLst>
              </p:cNvPr>
              <p:cNvSpPr>
                <a:spLocks noChangeArrowheads="1"/>
              </p:cNvSpPr>
              <p:nvPr/>
            </p:nvSpPr>
            <p:spPr bwMode="auto">
              <a:xfrm>
                <a:off x="3164" y="1312"/>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37" name="Rectangle 409">
                <a:extLst>
                  <a:ext uri="{FF2B5EF4-FFF2-40B4-BE49-F238E27FC236}">
                    <a16:creationId xmlns:a16="http://schemas.microsoft.com/office/drawing/2014/main" id="{6596F062-AD88-43F2-9FDA-CFC1D856B911}"/>
                  </a:ext>
                </a:extLst>
              </p:cNvPr>
              <p:cNvSpPr>
                <a:spLocks noChangeArrowheads="1"/>
              </p:cNvSpPr>
              <p:nvPr/>
            </p:nvSpPr>
            <p:spPr bwMode="auto">
              <a:xfrm>
                <a:off x="3223" y="1312"/>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38" name="Rectangle 410">
                <a:extLst>
                  <a:ext uri="{FF2B5EF4-FFF2-40B4-BE49-F238E27FC236}">
                    <a16:creationId xmlns:a16="http://schemas.microsoft.com/office/drawing/2014/main" id="{27109819-040B-4482-8132-6407CBBB5027}"/>
                  </a:ext>
                </a:extLst>
              </p:cNvPr>
              <p:cNvSpPr>
                <a:spLocks noChangeArrowheads="1"/>
              </p:cNvSpPr>
              <p:nvPr/>
            </p:nvSpPr>
            <p:spPr bwMode="auto">
              <a:xfrm>
                <a:off x="3251" y="1312"/>
                <a:ext cx="29"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39" name="Rectangle 411">
                <a:extLst>
                  <a:ext uri="{FF2B5EF4-FFF2-40B4-BE49-F238E27FC236}">
                    <a16:creationId xmlns:a16="http://schemas.microsoft.com/office/drawing/2014/main" id="{3B053A98-D530-4D5F-8DFB-C26B7184AF18}"/>
                  </a:ext>
                </a:extLst>
              </p:cNvPr>
              <p:cNvSpPr>
                <a:spLocks noChangeArrowheads="1"/>
              </p:cNvSpPr>
              <p:nvPr/>
            </p:nvSpPr>
            <p:spPr bwMode="auto">
              <a:xfrm>
                <a:off x="3280" y="1312"/>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40" name="Rectangle 412">
                <a:extLst>
                  <a:ext uri="{FF2B5EF4-FFF2-40B4-BE49-F238E27FC236}">
                    <a16:creationId xmlns:a16="http://schemas.microsoft.com/office/drawing/2014/main" id="{AE29B52A-C28D-4A0D-85A1-BAE42B69DD3B}"/>
                  </a:ext>
                </a:extLst>
              </p:cNvPr>
              <p:cNvSpPr>
                <a:spLocks noChangeArrowheads="1"/>
              </p:cNvSpPr>
              <p:nvPr/>
            </p:nvSpPr>
            <p:spPr bwMode="auto">
              <a:xfrm>
                <a:off x="3339" y="1312"/>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41" name="Rectangle 413">
                <a:extLst>
                  <a:ext uri="{FF2B5EF4-FFF2-40B4-BE49-F238E27FC236}">
                    <a16:creationId xmlns:a16="http://schemas.microsoft.com/office/drawing/2014/main" id="{A3527C13-C6FC-4801-8639-3D0A2C9A0794}"/>
                  </a:ext>
                </a:extLst>
              </p:cNvPr>
              <p:cNvSpPr>
                <a:spLocks noChangeArrowheads="1"/>
              </p:cNvSpPr>
              <p:nvPr/>
            </p:nvSpPr>
            <p:spPr bwMode="auto">
              <a:xfrm>
                <a:off x="2226" y="1342"/>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42" name="Rectangle 414">
                <a:extLst>
                  <a:ext uri="{FF2B5EF4-FFF2-40B4-BE49-F238E27FC236}">
                    <a16:creationId xmlns:a16="http://schemas.microsoft.com/office/drawing/2014/main" id="{F89FF909-9017-4232-B1FE-417799DD6289}"/>
                  </a:ext>
                </a:extLst>
              </p:cNvPr>
              <p:cNvSpPr>
                <a:spLocks noChangeArrowheads="1"/>
              </p:cNvSpPr>
              <p:nvPr/>
            </p:nvSpPr>
            <p:spPr bwMode="auto">
              <a:xfrm>
                <a:off x="2257" y="1342"/>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43" name="Rectangle 415">
                <a:extLst>
                  <a:ext uri="{FF2B5EF4-FFF2-40B4-BE49-F238E27FC236}">
                    <a16:creationId xmlns:a16="http://schemas.microsoft.com/office/drawing/2014/main" id="{611346BF-EA5A-4443-8190-880454339A1B}"/>
                  </a:ext>
                </a:extLst>
              </p:cNvPr>
              <p:cNvSpPr>
                <a:spLocks noChangeArrowheads="1"/>
              </p:cNvSpPr>
              <p:nvPr/>
            </p:nvSpPr>
            <p:spPr bwMode="auto">
              <a:xfrm>
                <a:off x="2316" y="1342"/>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44" name="Rectangle 416">
                <a:extLst>
                  <a:ext uri="{FF2B5EF4-FFF2-40B4-BE49-F238E27FC236}">
                    <a16:creationId xmlns:a16="http://schemas.microsoft.com/office/drawing/2014/main" id="{0BE15FB1-3FD0-4CA0-A0ED-3C27B15560EF}"/>
                  </a:ext>
                </a:extLst>
              </p:cNvPr>
              <p:cNvSpPr>
                <a:spLocks noChangeArrowheads="1"/>
              </p:cNvSpPr>
              <p:nvPr/>
            </p:nvSpPr>
            <p:spPr bwMode="auto">
              <a:xfrm>
                <a:off x="2372" y="1342"/>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45" name="Rectangle 417">
                <a:extLst>
                  <a:ext uri="{FF2B5EF4-FFF2-40B4-BE49-F238E27FC236}">
                    <a16:creationId xmlns:a16="http://schemas.microsoft.com/office/drawing/2014/main" id="{1800A8B9-9FA9-47AD-8AC3-CDDDEFECD965}"/>
                  </a:ext>
                </a:extLst>
              </p:cNvPr>
              <p:cNvSpPr>
                <a:spLocks noChangeArrowheads="1"/>
              </p:cNvSpPr>
              <p:nvPr/>
            </p:nvSpPr>
            <p:spPr bwMode="auto">
              <a:xfrm>
                <a:off x="2403" y="1342"/>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46" name="Rectangle 418">
                <a:extLst>
                  <a:ext uri="{FF2B5EF4-FFF2-40B4-BE49-F238E27FC236}">
                    <a16:creationId xmlns:a16="http://schemas.microsoft.com/office/drawing/2014/main" id="{85141BB5-104F-4DF4-BFBB-EC040EEAE321}"/>
                  </a:ext>
                </a:extLst>
              </p:cNvPr>
              <p:cNvSpPr>
                <a:spLocks noChangeArrowheads="1"/>
              </p:cNvSpPr>
              <p:nvPr/>
            </p:nvSpPr>
            <p:spPr bwMode="auto">
              <a:xfrm>
                <a:off x="2606" y="1342"/>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47" name="Rectangle 419">
                <a:extLst>
                  <a:ext uri="{FF2B5EF4-FFF2-40B4-BE49-F238E27FC236}">
                    <a16:creationId xmlns:a16="http://schemas.microsoft.com/office/drawing/2014/main" id="{1CA03156-B3CC-4359-8B1E-F08F2C09B3AB}"/>
                  </a:ext>
                </a:extLst>
              </p:cNvPr>
              <p:cNvSpPr>
                <a:spLocks noChangeArrowheads="1"/>
              </p:cNvSpPr>
              <p:nvPr/>
            </p:nvSpPr>
            <p:spPr bwMode="auto">
              <a:xfrm>
                <a:off x="2665" y="1342"/>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48" name="Rectangle 420">
                <a:extLst>
                  <a:ext uri="{FF2B5EF4-FFF2-40B4-BE49-F238E27FC236}">
                    <a16:creationId xmlns:a16="http://schemas.microsoft.com/office/drawing/2014/main" id="{762738EA-6D91-4839-9DBB-34BE787C4607}"/>
                  </a:ext>
                </a:extLst>
              </p:cNvPr>
              <p:cNvSpPr>
                <a:spLocks noChangeArrowheads="1"/>
              </p:cNvSpPr>
              <p:nvPr/>
            </p:nvSpPr>
            <p:spPr bwMode="auto">
              <a:xfrm>
                <a:off x="2753" y="1342"/>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49" name="Rectangle 421">
                <a:extLst>
                  <a:ext uri="{FF2B5EF4-FFF2-40B4-BE49-F238E27FC236}">
                    <a16:creationId xmlns:a16="http://schemas.microsoft.com/office/drawing/2014/main" id="{BDEF3D86-05BD-4B3C-9C57-DD3E9904C25B}"/>
                  </a:ext>
                </a:extLst>
              </p:cNvPr>
              <p:cNvSpPr>
                <a:spLocks noChangeArrowheads="1"/>
              </p:cNvSpPr>
              <p:nvPr/>
            </p:nvSpPr>
            <p:spPr bwMode="auto">
              <a:xfrm>
                <a:off x="2843" y="1342"/>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50" name="Rectangle 422">
                <a:extLst>
                  <a:ext uri="{FF2B5EF4-FFF2-40B4-BE49-F238E27FC236}">
                    <a16:creationId xmlns:a16="http://schemas.microsoft.com/office/drawing/2014/main" id="{FC8F0BC7-B48D-4B1E-849B-B3F0E70E37EE}"/>
                  </a:ext>
                </a:extLst>
              </p:cNvPr>
              <p:cNvSpPr>
                <a:spLocks noChangeArrowheads="1"/>
              </p:cNvSpPr>
              <p:nvPr/>
            </p:nvSpPr>
            <p:spPr bwMode="auto">
              <a:xfrm>
                <a:off x="2871" y="1342"/>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51" name="Rectangle 423">
                <a:extLst>
                  <a:ext uri="{FF2B5EF4-FFF2-40B4-BE49-F238E27FC236}">
                    <a16:creationId xmlns:a16="http://schemas.microsoft.com/office/drawing/2014/main" id="{5046D8BF-AE8E-4F48-BED6-FB1C2D450684}"/>
                  </a:ext>
                </a:extLst>
              </p:cNvPr>
              <p:cNvSpPr>
                <a:spLocks noChangeArrowheads="1"/>
              </p:cNvSpPr>
              <p:nvPr/>
            </p:nvSpPr>
            <p:spPr bwMode="auto">
              <a:xfrm>
                <a:off x="2899" y="1342"/>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52" name="Rectangle 424">
                <a:extLst>
                  <a:ext uri="{FF2B5EF4-FFF2-40B4-BE49-F238E27FC236}">
                    <a16:creationId xmlns:a16="http://schemas.microsoft.com/office/drawing/2014/main" id="{C4C735D9-D0F6-43F1-B6A3-25C46BDC2582}"/>
                  </a:ext>
                </a:extLst>
              </p:cNvPr>
              <p:cNvSpPr>
                <a:spLocks noChangeArrowheads="1"/>
              </p:cNvSpPr>
              <p:nvPr/>
            </p:nvSpPr>
            <p:spPr bwMode="auto">
              <a:xfrm>
                <a:off x="2930" y="1342"/>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53" name="Rectangle 425">
                <a:extLst>
                  <a:ext uri="{FF2B5EF4-FFF2-40B4-BE49-F238E27FC236}">
                    <a16:creationId xmlns:a16="http://schemas.microsoft.com/office/drawing/2014/main" id="{EB08921A-D92B-4DF1-BCBD-2AF06CBAE379}"/>
                  </a:ext>
                </a:extLst>
              </p:cNvPr>
              <p:cNvSpPr>
                <a:spLocks noChangeArrowheads="1"/>
              </p:cNvSpPr>
              <p:nvPr/>
            </p:nvSpPr>
            <p:spPr bwMode="auto">
              <a:xfrm>
                <a:off x="3018" y="1342"/>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54" name="Rectangle 426">
                <a:extLst>
                  <a:ext uri="{FF2B5EF4-FFF2-40B4-BE49-F238E27FC236}">
                    <a16:creationId xmlns:a16="http://schemas.microsoft.com/office/drawing/2014/main" id="{A473D3B8-6E34-46BA-9CCC-F79871EF1413}"/>
                  </a:ext>
                </a:extLst>
              </p:cNvPr>
              <p:cNvSpPr>
                <a:spLocks noChangeArrowheads="1"/>
              </p:cNvSpPr>
              <p:nvPr/>
            </p:nvSpPr>
            <p:spPr bwMode="auto">
              <a:xfrm>
                <a:off x="3046" y="1342"/>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55" name="Rectangle 427">
                <a:extLst>
                  <a:ext uri="{FF2B5EF4-FFF2-40B4-BE49-F238E27FC236}">
                    <a16:creationId xmlns:a16="http://schemas.microsoft.com/office/drawing/2014/main" id="{32A2BC2D-194B-4E0E-B275-50DCE8F4B52A}"/>
                  </a:ext>
                </a:extLst>
              </p:cNvPr>
              <p:cNvSpPr>
                <a:spLocks noChangeArrowheads="1"/>
              </p:cNvSpPr>
              <p:nvPr/>
            </p:nvSpPr>
            <p:spPr bwMode="auto">
              <a:xfrm>
                <a:off x="3077" y="1342"/>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56" name="Rectangle 428">
                <a:extLst>
                  <a:ext uri="{FF2B5EF4-FFF2-40B4-BE49-F238E27FC236}">
                    <a16:creationId xmlns:a16="http://schemas.microsoft.com/office/drawing/2014/main" id="{EC8C7473-3BCD-4546-B15F-CDECDE1596C2}"/>
                  </a:ext>
                </a:extLst>
              </p:cNvPr>
              <p:cNvSpPr>
                <a:spLocks noChangeArrowheads="1"/>
              </p:cNvSpPr>
              <p:nvPr/>
            </p:nvSpPr>
            <p:spPr bwMode="auto">
              <a:xfrm>
                <a:off x="3105" y="1342"/>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57" name="Rectangle 429">
                <a:extLst>
                  <a:ext uri="{FF2B5EF4-FFF2-40B4-BE49-F238E27FC236}">
                    <a16:creationId xmlns:a16="http://schemas.microsoft.com/office/drawing/2014/main" id="{B1D0640F-BBC4-4106-B414-7C636D19B060}"/>
                  </a:ext>
                </a:extLst>
              </p:cNvPr>
              <p:cNvSpPr>
                <a:spLocks noChangeArrowheads="1"/>
              </p:cNvSpPr>
              <p:nvPr/>
            </p:nvSpPr>
            <p:spPr bwMode="auto">
              <a:xfrm>
                <a:off x="3133" y="1342"/>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58" name="Rectangle 430">
                <a:extLst>
                  <a:ext uri="{FF2B5EF4-FFF2-40B4-BE49-F238E27FC236}">
                    <a16:creationId xmlns:a16="http://schemas.microsoft.com/office/drawing/2014/main" id="{14EF9030-B79A-41CC-A17F-98D5AA55775E}"/>
                  </a:ext>
                </a:extLst>
              </p:cNvPr>
              <p:cNvSpPr>
                <a:spLocks noChangeArrowheads="1"/>
              </p:cNvSpPr>
              <p:nvPr/>
            </p:nvSpPr>
            <p:spPr bwMode="auto">
              <a:xfrm>
                <a:off x="3223" y="1342"/>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59" name="Rectangle 431">
                <a:extLst>
                  <a:ext uri="{FF2B5EF4-FFF2-40B4-BE49-F238E27FC236}">
                    <a16:creationId xmlns:a16="http://schemas.microsoft.com/office/drawing/2014/main" id="{66C64A76-96F3-4D26-B02A-F8BFB1FFF924}"/>
                  </a:ext>
                </a:extLst>
              </p:cNvPr>
              <p:cNvSpPr>
                <a:spLocks noChangeArrowheads="1"/>
              </p:cNvSpPr>
              <p:nvPr/>
            </p:nvSpPr>
            <p:spPr bwMode="auto">
              <a:xfrm>
                <a:off x="3280" y="1342"/>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60" name="Rectangle 432">
                <a:extLst>
                  <a:ext uri="{FF2B5EF4-FFF2-40B4-BE49-F238E27FC236}">
                    <a16:creationId xmlns:a16="http://schemas.microsoft.com/office/drawing/2014/main" id="{B15FA6B2-0620-4A27-9817-116B2696ECD8}"/>
                  </a:ext>
                </a:extLst>
              </p:cNvPr>
              <p:cNvSpPr>
                <a:spLocks noChangeArrowheads="1"/>
              </p:cNvSpPr>
              <p:nvPr/>
            </p:nvSpPr>
            <p:spPr bwMode="auto">
              <a:xfrm>
                <a:off x="3311" y="1342"/>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61" name="Rectangle 433">
                <a:extLst>
                  <a:ext uri="{FF2B5EF4-FFF2-40B4-BE49-F238E27FC236}">
                    <a16:creationId xmlns:a16="http://schemas.microsoft.com/office/drawing/2014/main" id="{B584D504-6E8D-4CC0-8CC9-76903AEE0486}"/>
                  </a:ext>
                </a:extLst>
              </p:cNvPr>
              <p:cNvSpPr>
                <a:spLocks noChangeArrowheads="1"/>
              </p:cNvSpPr>
              <p:nvPr/>
            </p:nvSpPr>
            <p:spPr bwMode="auto">
              <a:xfrm>
                <a:off x="3370" y="1342"/>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62" name="Rectangle 434">
                <a:extLst>
                  <a:ext uri="{FF2B5EF4-FFF2-40B4-BE49-F238E27FC236}">
                    <a16:creationId xmlns:a16="http://schemas.microsoft.com/office/drawing/2014/main" id="{9CBFB1AB-B49F-4C84-A813-FC8FE8D248A3}"/>
                  </a:ext>
                </a:extLst>
              </p:cNvPr>
              <p:cNvSpPr>
                <a:spLocks noChangeArrowheads="1"/>
              </p:cNvSpPr>
              <p:nvPr/>
            </p:nvSpPr>
            <p:spPr bwMode="auto">
              <a:xfrm>
                <a:off x="2198" y="1371"/>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63" name="Rectangle 435">
                <a:extLst>
                  <a:ext uri="{FF2B5EF4-FFF2-40B4-BE49-F238E27FC236}">
                    <a16:creationId xmlns:a16="http://schemas.microsoft.com/office/drawing/2014/main" id="{B6D19DEE-68EB-4046-9605-01A492A42A4A}"/>
                  </a:ext>
                </a:extLst>
              </p:cNvPr>
              <p:cNvSpPr>
                <a:spLocks noChangeArrowheads="1"/>
              </p:cNvSpPr>
              <p:nvPr/>
            </p:nvSpPr>
            <p:spPr bwMode="auto">
              <a:xfrm>
                <a:off x="2226" y="1371"/>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64" name="Rectangle 436">
                <a:extLst>
                  <a:ext uri="{FF2B5EF4-FFF2-40B4-BE49-F238E27FC236}">
                    <a16:creationId xmlns:a16="http://schemas.microsoft.com/office/drawing/2014/main" id="{4B632830-F3F3-4CF9-A9B3-A93314C6F293}"/>
                  </a:ext>
                </a:extLst>
              </p:cNvPr>
              <p:cNvSpPr>
                <a:spLocks noChangeArrowheads="1"/>
              </p:cNvSpPr>
              <p:nvPr/>
            </p:nvSpPr>
            <p:spPr bwMode="auto">
              <a:xfrm>
                <a:off x="2257" y="1371"/>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65" name="Rectangle 437">
                <a:extLst>
                  <a:ext uri="{FF2B5EF4-FFF2-40B4-BE49-F238E27FC236}">
                    <a16:creationId xmlns:a16="http://schemas.microsoft.com/office/drawing/2014/main" id="{E9F97175-6B12-4123-9D9B-DBE288C545C8}"/>
                  </a:ext>
                </a:extLst>
              </p:cNvPr>
              <p:cNvSpPr>
                <a:spLocks noChangeArrowheads="1"/>
              </p:cNvSpPr>
              <p:nvPr/>
            </p:nvSpPr>
            <p:spPr bwMode="auto">
              <a:xfrm>
                <a:off x="2462" y="1371"/>
                <a:ext cx="29"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66" name="Rectangle 438">
                <a:extLst>
                  <a:ext uri="{FF2B5EF4-FFF2-40B4-BE49-F238E27FC236}">
                    <a16:creationId xmlns:a16="http://schemas.microsoft.com/office/drawing/2014/main" id="{C6B9D78B-60EA-4051-8854-B3E584B25A02}"/>
                  </a:ext>
                </a:extLst>
              </p:cNvPr>
              <p:cNvSpPr>
                <a:spLocks noChangeArrowheads="1"/>
              </p:cNvSpPr>
              <p:nvPr/>
            </p:nvSpPr>
            <p:spPr bwMode="auto">
              <a:xfrm>
                <a:off x="2491" y="1371"/>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67" name="Rectangle 439">
                <a:extLst>
                  <a:ext uri="{FF2B5EF4-FFF2-40B4-BE49-F238E27FC236}">
                    <a16:creationId xmlns:a16="http://schemas.microsoft.com/office/drawing/2014/main" id="{ECDD471D-7137-4FA3-91A6-93DB5A237F10}"/>
                  </a:ext>
                </a:extLst>
              </p:cNvPr>
              <p:cNvSpPr>
                <a:spLocks noChangeArrowheads="1"/>
              </p:cNvSpPr>
              <p:nvPr/>
            </p:nvSpPr>
            <p:spPr bwMode="auto">
              <a:xfrm>
                <a:off x="2550" y="1371"/>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68" name="Rectangle 440">
                <a:extLst>
                  <a:ext uri="{FF2B5EF4-FFF2-40B4-BE49-F238E27FC236}">
                    <a16:creationId xmlns:a16="http://schemas.microsoft.com/office/drawing/2014/main" id="{62E3BCC2-6D8A-4492-B145-015FB89505C4}"/>
                  </a:ext>
                </a:extLst>
              </p:cNvPr>
              <p:cNvSpPr>
                <a:spLocks noChangeArrowheads="1"/>
              </p:cNvSpPr>
              <p:nvPr/>
            </p:nvSpPr>
            <p:spPr bwMode="auto">
              <a:xfrm>
                <a:off x="2606" y="1371"/>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69" name="Rectangle 441">
                <a:extLst>
                  <a:ext uri="{FF2B5EF4-FFF2-40B4-BE49-F238E27FC236}">
                    <a16:creationId xmlns:a16="http://schemas.microsoft.com/office/drawing/2014/main" id="{CD472AA9-30D3-4BDF-B50B-0EE1310D61AE}"/>
                  </a:ext>
                </a:extLst>
              </p:cNvPr>
              <p:cNvSpPr>
                <a:spLocks noChangeArrowheads="1"/>
              </p:cNvSpPr>
              <p:nvPr/>
            </p:nvSpPr>
            <p:spPr bwMode="auto">
              <a:xfrm>
                <a:off x="2665" y="1371"/>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70" name="Rectangle 442">
                <a:extLst>
                  <a:ext uri="{FF2B5EF4-FFF2-40B4-BE49-F238E27FC236}">
                    <a16:creationId xmlns:a16="http://schemas.microsoft.com/office/drawing/2014/main" id="{CC1AD722-E265-4192-A3FD-2AACE3D9E102}"/>
                  </a:ext>
                </a:extLst>
              </p:cNvPr>
              <p:cNvSpPr>
                <a:spLocks noChangeArrowheads="1"/>
              </p:cNvSpPr>
              <p:nvPr/>
            </p:nvSpPr>
            <p:spPr bwMode="auto">
              <a:xfrm>
                <a:off x="2725" y="1371"/>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71" name="Rectangle 443">
                <a:extLst>
                  <a:ext uri="{FF2B5EF4-FFF2-40B4-BE49-F238E27FC236}">
                    <a16:creationId xmlns:a16="http://schemas.microsoft.com/office/drawing/2014/main" id="{98C9971D-C0FA-4536-8349-9EB46106EFB6}"/>
                  </a:ext>
                </a:extLst>
              </p:cNvPr>
              <p:cNvSpPr>
                <a:spLocks noChangeArrowheads="1"/>
              </p:cNvSpPr>
              <p:nvPr/>
            </p:nvSpPr>
            <p:spPr bwMode="auto">
              <a:xfrm>
                <a:off x="2784" y="1371"/>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72" name="Rectangle 444">
                <a:extLst>
                  <a:ext uri="{FF2B5EF4-FFF2-40B4-BE49-F238E27FC236}">
                    <a16:creationId xmlns:a16="http://schemas.microsoft.com/office/drawing/2014/main" id="{49079119-065F-473C-9C73-398EFD1F350E}"/>
                  </a:ext>
                </a:extLst>
              </p:cNvPr>
              <p:cNvSpPr>
                <a:spLocks noChangeArrowheads="1"/>
              </p:cNvSpPr>
              <p:nvPr/>
            </p:nvSpPr>
            <p:spPr bwMode="auto">
              <a:xfrm>
                <a:off x="2843" y="1371"/>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73" name="Rectangle 445">
                <a:extLst>
                  <a:ext uri="{FF2B5EF4-FFF2-40B4-BE49-F238E27FC236}">
                    <a16:creationId xmlns:a16="http://schemas.microsoft.com/office/drawing/2014/main" id="{54A90FC3-AD45-4810-A734-8F22A2324757}"/>
                  </a:ext>
                </a:extLst>
              </p:cNvPr>
              <p:cNvSpPr>
                <a:spLocks noChangeArrowheads="1"/>
              </p:cNvSpPr>
              <p:nvPr/>
            </p:nvSpPr>
            <p:spPr bwMode="auto">
              <a:xfrm>
                <a:off x="2871" y="1371"/>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74" name="Rectangle 446">
                <a:extLst>
                  <a:ext uri="{FF2B5EF4-FFF2-40B4-BE49-F238E27FC236}">
                    <a16:creationId xmlns:a16="http://schemas.microsoft.com/office/drawing/2014/main" id="{3ACE3252-5441-4384-BD82-B2E67D22CC26}"/>
                  </a:ext>
                </a:extLst>
              </p:cNvPr>
              <p:cNvSpPr>
                <a:spLocks noChangeArrowheads="1"/>
              </p:cNvSpPr>
              <p:nvPr/>
            </p:nvSpPr>
            <p:spPr bwMode="auto">
              <a:xfrm>
                <a:off x="2930" y="1371"/>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75" name="Rectangle 447">
                <a:extLst>
                  <a:ext uri="{FF2B5EF4-FFF2-40B4-BE49-F238E27FC236}">
                    <a16:creationId xmlns:a16="http://schemas.microsoft.com/office/drawing/2014/main" id="{7CA6B1C8-74FD-4986-8D10-49CB4A4BCACB}"/>
                  </a:ext>
                </a:extLst>
              </p:cNvPr>
              <p:cNvSpPr>
                <a:spLocks noChangeArrowheads="1"/>
              </p:cNvSpPr>
              <p:nvPr/>
            </p:nvSpPr>
            <p:spPr bwMode="auto">
              <a:xfrm>
                <a:off x="2958" y="1371"/>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76" name="Rectangle 448">
                <a:extLst>
                  <a:ext uri="{FF2B5EF4-FFF2-40B4-BE49-F238E27FC236}">
                    <a16:creationId xmlns:a16="http://schemas.microsoft.com/office/drawing/2014/main" id="{B62E69A0-293D-4390-938E-9E137AD0F269}"/>
                  </a:ext>
                </a:extLst>
              </p:cNvPr>
              <p:cNvSpPr>
                <a:spLocks noChangeArrowheads="1"/>
              </p:cNvSpPr>
              <p:nvPr/>
            </p:nvSpPr>
            <p:spPr bwMode="auto">
              <a:xfrm>
                <a:off x="2989" y="1371"/>
                <a:ext cx="29"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77" name="Rectangle 449">
                <a:extLst>
                  <a:ext uri="{FF2B5EF4-FFF2-40B4-BE49-F238E27FC236}">
                    <a16:creationId xmlns:a16="http://schemas.microsoft.com/office/drawing/2014/main" id="{AA5C3D13-BB45-4C7B-BA21-4F6B1A8F3CA3}"/>
                  </a:ext>
                </a:extLst>
              </p:cNvPr>
              <p:cNvSpPr>
                <a:spLocks noChangeArrowheads="1"/>
              </p:cNvSpPr>
              <p:nvPr/>
            </p:nvSpPr>
            <p:spPr bwMode="auto">
              <a:xfrm>
                <a:off x="3105" y="1371"/>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78" name="Rectangle 450">
                <a:extLst>
                  <a:ext uri="{FF2B5EF4-FFF2-40B4-BE49-F238E27FC236}">
                    <a16:creationId xmlns:a16="http://schemas.microsoft.com/office/drawing/2014/main" id="{F843B127-3DD7-4CF2-819C-413CC767A187}"/>
                  </a:ext>
                </a:extLst>
              </p:cNvPr>
              <p:cNvSpPr>
                <a:spLocks noChangeArrowheads="1"/>
              </p:cNvSpPr>
              <p:nvPr/>
            </p:nvSpPr>
            <p:spPr bwMode="auto">
              <a:xfrm>
                <a:off x="3164" y="1371"/>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79" name="Rectangle 451">
                <a:extLst>
                  <a:ext uri="{FF2B5EF4-FFF2-40B4-BE49-F238E27FC236}">
                    <a16:creationId xmlns:a16="http://schemas.microsoft.com/office/drawing/2014/main" id="{D20D8F8A-B13E-4A70-B8C2-685153C29257}"/>
                  </a:ext>
                </a:extLst>
              </p:cNvPr>
              <p:cNvSpPr>
                <a:spLocks noChangeArrowheads="1"/>
              </p:cNvSpPr>
              <p:nvPr/>
            </p:nvSpPr>
            <p:spPr bwMode="auto">
              <a:xfrm>
                <a:off x="3192" y="1371"/>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80" name="Rectangle 452">
                <a:extLst>
                  <a:ext uri="{FF2B5EF4-FFF2-40B4-BE49-F238E27FC236}">
                    <a16:creationId xmlns:a16="http://schemas.microsoft.com/office/drawing/2014/main" id="{CB4A7E76-F322-44BE-90FD-5655FED60066}"/>
                  </a:ext>
                </a:extLst>
              </p:cNvPr>
              <p:cNvSpPr>
                <a:spLocks noChangeArrowheads="1"/>
              </p:cNvSpPr>
              <p:nvPr/>
            </p:nvSpPr>
            <p:spPr bwMode="auto">
              <a:xfrm>
                <a:off x="3223" y="1371"/>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81" name="Rectangle 453">
                <a:extLst>
                  <a:ext uri="{FF2B5EF4-FFF2-40B4-BE49-F238E27FC236}">
                    <a16:creationId xmlns:a16="http://schemas.microsoft.com/office/drawing/2014/main" id="{15CB98E6-43A5-4EC6-891D-7EF3813F327B}"/>
                  </a:ext>
                </a:extLst>
              </p:cNvPr>
              <p:cNvSpPr>
                <a:spLocks noChangeArrowheads="1"/>
              </p:cNvSpPr>
              <p:nvPr/>
            </p:nvSpPr>
            <p:spPr bwMode="auto">
              <a:xfrm>
                <a:off x="3251" y="1371"/>
                <a:ext cx="29"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82" name="Rectangle 454">
                <a:extLst>
                  <a:ext uri="{FF2B5EF4-FFF2-40B4-BE49-F238E27FC236}">
                    <a16:creationId xmlns:a16="http://schemas.microsoft.com/office/drawing/2014/main" id="{7DDC3FF5-F2B6-4871-9A50-E9646829D9E9}"/>
                  </a:ext>
                </a:extLst>
              </p:cNvPr>
              <p:cNvSpPr>
                <a:spLocks noChangeArrowheads="1"/>
              </p:cNvSpPr>
              <p:nvPr/>
            </p:nvSpPr>
            <p:spPr bwMode="auto">
              <a:xfrm>
                <a:off x="3311" y="1371"/>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83" name="Rectangle 455">
                <a:extLst>
                  <a:ext uri="{FF2B5EF4-FFF2-40B4-BE49-F238E27FC236}">
                    <a16:creationId xmlns:a16="http://schemas.microsoft.com/office/drawing/2014/main" id="{0B9D093B-6E56-43BD-9317-203D35D83A8E}"/>
                  </a:ext>
                </a:extLst>
              </p:cNvPr>
              <p:cNvSpPr>
                <a:spLocks noChangeArrowheads="1"/>
              </p:cNvSpPr>
              <p:nvPr/>
            </p:nvSpPr>
            <p:spPr bwMode="auto">
              <a:xfrm>
                <a:off x="3339" y="1371"/>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84" name="Rectangle 456">
                <a:extLst>
                  <a:ext uri="{FF2B5EF4-FFF2-40B4-BE49-F238E27FC236}">
                    <a16:creationId xmlns:a16="http://schemas.microsoft.com/office/drawing/2014/main" id="{7E6BFEC4-FC1F-4E1A-AF2C-4C3768499FA4}"/>
                  </a:ext>
                </a:extLst>
              </p:cNvPr>
              <p:cNvSpPr>
                <a:spLocks noChangeArrowheads="1"/>
              </p:cNvSpPr>
              <p:nvPr/>
            </p:nvSpPr>
            <p:spPr bwMode="auto">
              <a:xfrm>
                <a:off x="2257" y="1401"/>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85" name="Rectangle 457">
                <a:extLst>
                  <a:ext uri="{FF2B5EF4-FFF2-40B4-BE49-F238E27FC236}">
                    <a16:creationId xmlns:a16="http://schemas.microsoft.com/office/drawing/2014/main" id="{1680DE9F-9465-4E9D-B700-A99F67164811}"/>
                  </a:ext>
                </a:extLst>
              </p:cNvPr>
              <p:cNvSpPr>
                <a:spLocks noChangeArrowheads="1"/>
              </p:cNvSpPr>
              <p:nvPr/>
            </p:nvSpPr>
            <p:spPr bwMode="auto">
              <a:xfrm>
                <a:off x="2316" y="1401"/>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86" name="Rectangle 458">
                <a:extLst>
                  <a:ext uri="{FF2B5EF4-FFF2-40B4-BE49-F238E27FC236}">
                    <a16:creationId xmlns:a16="http://schemas.microsoft.com/office/drawing/2014/main" id="{A1D9D7CC-3BA7-46A2-A3CB-6328F3C99066}"/>
                  </a:ext>
                </a:extLst>
              </p:cNvPr>
              <p:cNvSpPr>
                <a:spLocks noChangeArrowheads="1"/>
              </p:cNvSpPr>
              <p:nvPr/>
            </p:nvSpPr>
            <p:spPr bwMode="auto">
              <a:xfrm>
                <a:off x="2372" y="1401"/>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87" name="Rectangle 459">
                <a:extLst>
                  <a:ext uri="{FF2B5EF4-FFF2-40B4-BE49-F238E27FC236}">
                    <a16:creationId xmlns:a16="http://schemas.microsoft.com/office/drawing/2014/main" id="{63853F92-A922-42F5-8586-743C7277C9A1}"/>
                  </a:ext>
                </a:extLst>
              </p:cNvPr>
              <p:cNvSpPr>
                <a:spLocks noChangeArrowheads="1"/>
              </p:cNvSpPr>
              <p:nvPr/>
            </p:nvSpPr>
            <p:spPr bwMode="auto">
              <a:xfrm>
                <a:off x="2606" y="1401"/>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88" name="Rectangle 460">
                <a:extLst>
                  <a:ext uri="{FF2B5EF4-FFF2-40B4-BE49-F238E27FC236}">
                    <a16:creationId xmlns:a16="http://schemas.microsoft.com/office/drawing/2014/main" id="{923CD7D8-B2A2-419B-B5E0-48E38B7C477F}"/>
                  </a:ext>
                </a:extLst>
              </p:cNvPr>
              <p:cNvSpPr>
                <a:spLocks noChangeArrowheads="1"/>
              </p:cNvSpPr>
              <p:nvPr/>
            </p:nvSpPr>
            <p:spPr bwMode="auto">
              <a:xfrm>
                <a:off x="2637" y="1401"/>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89" name="Rectangle 461">
                <a:extLst>
                  <a:ext uri="{FF2B5EF4-FFF2-40B4-BE49-F238E27FC236}">
                    <a16:creationId xmlns:a16="http://schemas.microsoft.com/office/drawing/2014/main" id="{402B8EB7-149F-4F41-A525-3D1DD642888F}"/>
                  </a:ext>
                </a:extLst>
              </p:cNvPr>
              <p:cNvSpPr>
                <a:spLocks noChangeArrowheads="1"/>
              </p:cNvSpPr>
              <p:nvPr/>
            </p:nvSpPr>
            <p:spPr bwMode="auto">
              <a:xfrm>
                <a:off x="2665" y="1401"/>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90" name="Rectangle 462">
                <a:extLst>
                  <a:ext uri="{FF2B5EF4-FFF2-40B4-BE49-F238E27FC236}">
                    <a16:creationId xmlns:a16="http://schemas.microsoft.com/office/drawing/2014/main" id="{D3374EBA-A136-4976-9D0A-0F30E0F4BC22}"/>
                  </a:ext>
                </a:extLst>
              </p:cNvPr>
              <p:cNvSpPr>
                <a:spLocks noChangeArrowheads="1"/>
              </p:cNvSpPr>
              <p:nvPr/>
            </p:nvSpPr>
            <p:spPr bwMode="auto">
              <a:xfrm>
                <a:off x="2696" y="1401"/>
                <a:ext cx="29"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91" name="Rectangle 463">
                <a:extLst>
                  <a:ext uri="{FF2B5EF4-FFF2-40B4-BE49-F238E27FC236}">
                    <a16:creationId xmlns:a16="http://schemas.microsoft.com/office/drawing/2014/main" id="{EC3620DD-5A3E-4C0C-9339-C423E280ED00}"/>
                  </a:ext>
                </a:extLst>
              </p:cNvPr>
              <p:cNvSpPr>
                <a:spLocks noChangeArrowheads="1"/>
              </p:cNvSpPr>
              <p:nvPr/>
            </p:nvSpPr>
            <p:spPr bwMode="auto">
              <a:xfrm>
                <a:off x="2725" y="1401"/>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92" name="Rectangle 464">
                <a:extLst>
                  <a:ext uri="{FF2B5EF4-FFF2-40B4-BE49-F238E27FC236}">
                    <a16:creationId xmlns:a16="http://schemas.microsoft.com/office/drawing/2014/main" id="{14D8399B-A6A8-4777-9ACF-1C4597A763D9}"/>
                  </a:ext>
                </a:extLst>
              </p:cNvPr>
              <p:cNvSpPr>
                <a:spLocks noChangeArrowheads="1"/>
              </p:cNvSpPr>
              <p:nvPr/>
            </p:nvSpPr>
            <p:spPr bwMode="auto">
              <a:xfrm>
                <a:off x="2784" y="1401"/>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93" name="Rectangle 465">
                <a:extLst>
                  <a:ext uri="{FF2B5EF4-FFF2-40B4-BE49-F238E27FC236}">
                    <a16:creationId xmlns:a16="http://schemas.microsoft.com/office/drawing/2014/main" id="{CCC001E4-FD3A-47F7-87C9-3C5EAC4E05BF}"/>
                  </a:ext>
                </a:extLst>
              </p:cNvPr>
              <p:cNvSpPr>
                <a:spLocks noChangeArrowheads="1"/>
              </p:cNvSpPr>
              <p:nvPr/>
            </p:nvSpPr>
            <p:spPr bwMode="auto">
              <a:xfrm>
                <a:off x="2812" y="1401"/>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94" name="Rectangle 466">
                <a:extLst>
                  <a:ext uri="{FF2B5EF4-FFF2-40B4-BE49-F238E27FC236}">
                    <a16:creationId xmlns:a16="http://schemas.microsoft.com/office/drawing/2014/main" id="{D4E0CA2C-0AF4-4F55-8DFD-7FA985A2F55F}"/>
                  </a:ext>
                </a:extLst>
              </p:cNvPr>
              <p:cNvSpPr>
                <a:spLocks noChangeArrowheads="1"/>
              </p:cNvSpPr>
              <p:nvPr/>
            </p:nvSpPr>
            <p:spPr bwMode="auto">
              <a:xfrm>
                <a:off x="2930" y="1401"/>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95" name="Rectangle 467">
                <a:extLst>
                  <a:ext uri="{FF2B5EF4-FFF2-40B4-BE49-F238E27FC236}">
                    <a16:creationId xmlns:a16="http://schemas.microsoft.com/office/drawing/2014/main" id="{040400D0-53DE-4326-8FFC-DA120A8AE24D}"/>
                  </a:ext>
                </a:extLst>
              </p:cNvPr>
              <p:cNvSpPr>
                <a:spLocks noChangeArrowheads="1"/>
              </p:cNvSpPr>
              <p:nvPr/>
            </p:nvSpPr>
            <p:spPr bwMode="auto">
              <a:xfrm>
                <a:off x="2958" y="1401"/>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96" name="Rectangle 468">
                <a:extLst>
                  <a:ext uri="{FF2B5EF4-FFF2-40B4-BE49-F238E27FC236}">
                    <a16:creationId xmlns:a16="http://schemas.microsoft.com/office/drawing/2014/main" id="{B15BE910-A648-4E4F-A7B9-CA5C0AEE3F12}"/>
                  </a:ext>
                </a:extLst>
              </p:cNvPr>
              <p:cNvSpPr>
                <a:spLocks noChangeArrowheads="1"/>
              </p:cNvSpPr>
              <p:nvPr/>
            </p:nvSpPr>
            <p:spPr bwMode="auto">
              <a:xfrm>
                <a:off x="2989" y="1401"/>
                <a:ext cx="29"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97" name="Rectangle 469">
                <a:extLst>
                  <a:ext uri="{FF2B5EF4-FFF2-40B4-BE49-F238E27FC236}">
                    <a16:creationId xmlns:a16="http://schemas.microsoft.com/office/drawing/2014/main" id="{EFF15A7D-D178-4C61-8C9F-97F4F1CDAA43}"/>
                  </a:ext>
                </a:extLst>
              </p:cNvPr>
              <p:cNvSpPr>
                <a:spLocks noChangeArrowheads="1"/>
              </p:cNvSpPr>
              <p:nvPr/>
            </p:nvSpPr>
            <p:spPr bwMode="auto">
              <a:xfrm>
                <a:off x="3077" y="1401"/>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98" name="Rectangle 470">
                <a:extLst>
                  <a:ext uri="{FF2B5EF4-FFF2-40B4-BE49-F238E27FC236}">
                    <a16:creationId xmlns:a16="http://schemas.microsoft.com/office/drawing/2014/main" id="{708FACDE-2977-4506-B503-6A2B6937ADF8}"/>
                  </a:ext>
                </a:extLst>
              </p:cNvPr>
              <p:cNvSpPr>
                <a:spLocks noChangeArrowheads="1"/>
              </p:cNvSpPr>
              <p:nvPr/>
            </p:nvSpPr>
            <p:spPr bwMode="auto">
              <a:xfrm>
                <a:off x="3133" y="1401"/>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99" name="Rectangle 471">
                <a:extLst>
                  <a:ext uri="{FF2B5EF4-FFF2-40B4-BE49-F238E27FC236}">
                    <a16:creationId xmlns:a16="http://schemas.microsoft.com/office/drawing/2014/main" id="{8360D0D3-0E55-4C2B-9D21-A47B0D6E298C}"/>
                  </a:ext>
                </a:extLst>
              </p:cNvPr>
              <p:cNvSpPr>
                <a:spLocks noChangeArrowheads="1"/>
              </p:cNvSpPr>
              <p:nvPr/>
            </p:nvSpPr>
            <p:spPr bwMode="auto">
              <a:xfrm>
                <a:off x="3192" y="1401"/>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00" name="Rectangle 472">
                <a:extLst>
                  <a:ext uri="{FF2B5EF4-FFF2-40B4-BE49-F238E27FC236}">
                    <a16:creationId xmlns:a16="http://schemas.microsoft.com/office/drawing/2014/main" id="{3A986F71-7B98-47C6-8FCE-1C6992C52AD5}"/>
                  </a:ext>
                </a:extLst>
              </p:cNvPr>
              <p:cNvSpPr>
                <a:spLocks noChangeArrowheads="1"/>
              </p:cNvSpPr>
              <p:nvPr/>
            </p:nvSpPr>
            <p:spPr bwMode="auto">
              <a:xfrm>
                <a:off x="3311" y="1401"/>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01" name="Rectangle 473">
                <a:extLst>
                  <a:ext uri="{FF2B5EF4-FFF2-40B4-BE49-F238E27FC236}">
                    <a16:creationId xmlns:a16="http://schemas.microsoft.com/office/drawing/2014/main" id="{8DAE7F0D-023A-4643-96D9-FEDBCE0C58BC}"/>
                  </a:ext>
                </a:extLst>
              </p:cNvPr>
              <p:cNvSpPr>
                <a:spLocks noChangeArrowheads="1"/>
              </p:cNvSpPr>
              <p:nvPr/>
            </p:nvSpPr>
            <p:spPr bwMode="auto">
              <a:xfrm>
                <a:off x="2198" y="1430"/>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02" name="Rectangle 474">
                <a:extLst>
                  <a:ext uri="{FF2B5EF4-FFF2-40B4-BE49-F238E27FC236}">
                    <a16:creationId xmlns:a16="http://schemas.microsoft.com/office/drawing/2014/main" id="{74DADFBF-1440-4CBC-9802-5044AA798C54}"/>
                  </a:ext>
                </a:extLst>
              </p:cNvPr>
              <p:cNvSpPr>
                <a:spLocks noChangeArrowheads="1"/>
              </p:cNvSpPr>
              <p:nvPr/>
            </p:nvSpPr>
            <p:spPr bwMode="auto">
              <a:xfrm>
                <a:off x="2226" y="1430"/>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03" name="Rectangle 475">
                <a:extLst>
                  <a:ext uri="{FF2B5EF4-FFF2-40B4-BE49-F238E27FC236}">
                    <a16:creationId xmlns:a16="http://schemas.microsoft.com/office/drawing/2014/main" id="{BAC2991B-C700-430A-AA59-7B8CDF6BDE79}"/>
                  </a:ext>
                </a:extLst>
              </p:cNvPr>
              <p:cNvSpPr>
                <a:spLocks noChangeArrowheads="1"/>
              </p:cNvSpPr>
              <p:nvPr/>
            </p:nvSpPr>
            <p:spPr bwMode="auto">
              <a:xfrm>
                <a:off x="2257" y="1430"/>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04" name="Rectangle 476">
                <a:extLst>
                  <a:ext uri="{FF2B5EF4-FFF2-40B4-BE49-F238E27FC236}">
                    <a16:creationId xmlns:a16="http://schemas.microsoft.com/office/drawing/2014/main" id="{C05A5193-C3CE-4B58-B0F4-2CA15F64E83A}"/>
                  </a:ext>
                </a:extLst>
              </p:cNvPr>
              <p:cNvSpPr>
                <a:spLocks noChangeArrowheads="1"/>
              </p:cNvSpPr>
              <p:nvPr/>
            </p:nvSpPr>
            <p:spPr bwMode="auto">
              <a:xfrm>
                <a:off x="2285" y="1430"/>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05" name="Rectangle 477">
                <a:extLst>
                  <a:ext uri="{FF2B5EF4-FFF2-40B4-BE49-F238E27FC236}">
                    <a16:creationId xmlns:a16="http://schemas.microsoft.com/office/drawing/2014/main" id="{FBE53950-F13A-4ECE-9535-15EA04D33383}"/>
                  </a:ext>
                </a:extLst>
              </p:cNvPr>
              <p:cNvSpPr>
                <a:spLocks noChangeArrowheads="1"/>
              </p:cNvSpPr>
              <p:nvPr/>
            </p:nvSpPr>
            <p:spPr bwMode="auto">
              <a:xfrm>
                <a:off x="2316" y="1430"/>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06" name="Rectangle 478">
                <a:extLst>
                  <a:ext uri="{FF2B5EF4-FFF2-40B4-BE49-F238E27FC236}">
                    <a16:creationId xmlns:a16="http://schemas.microsoft.com/office/drawing/2014/main" id="{5C92667C-F1F1-4700-ACD4-F1258F27B37A}"/>
                  </a:ext>
                </a:extLst>
              </p:cNvPr>
              <p:cNvSpPr>
                <a:spLocks noChangeArrowheads="1"/>
              </p:cNvSpPr>
              <p:nvPr/>
            </p:nvSpPr>
            <p:spPr bwMode="auto">
              <a:xfrm>
                <a:off x="2431" y="1430"/>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07" name="Rectangle 479">
                <a:extLst>
                  <a:ext uri="{FF2B5EF4-FFF2-40B4-BE49-F238E27FC236}">
                    <a16:creationId xmlns:a16="http://schemas.microsoft.com/office/drawing/2014/main" id="{8AF36CAD-0664-4130-A3E8-E3504294DFF8}"/>
                  </a:ext>
                </a:extLst>
              </p:cNvPr>
              <p:cNvSpPr>
                <a:spLocks noChangeArrowheads="1"/>
              </p:cNvSpPr>
              <p:nvPr/>
            </p:nvSpPr>
            <p:spPr bwMode="auto">
              <a:xfrm>
                <a:off x="2462" y="1430"/>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08" name="Rectangle 480">
                <a:extLst>
                  <a:ext uri="{FF2B5EF4-FFF2-40B4-BE49-F238E27FC236}">
                    <a16:creationId xmlns:a16="http://schemas.microsoft.com/office/drawing/2014/main" id="{743BE30C-101C-40D7-80D8-9AB6A9BC43E5}"/>
                  </a:ext>
                </a:extLst>
              </p:cNvPr>
              <p:cNvSpPr>
                <a:spLocks noChangeArrowheads="1"/>
              </p:cNvSpPr>
              <p:nvPr/>
            </p:nvSpPr>
            <p:spPr bwMode="auto">
              <a:xfrm>
                <a:off x="2550" y="1430"/>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09" name="Rectangle 481">
                <a:extLst>
                  <a:ext uri="{FF2B5EF4-FFF2-40B4-BE49-F238E27FC236}">
                    <a16:creationId xmlns:a16="http://schemas.microsoft.com/office/drawing/2014/main" id="{90675DDB-1FD5-492F-8D0F-6CEBA43FF16D}"/>
                  </a:ext>
                </a:extLst>
              </p:cNvPr>
              <p:cNvSpPr>
                <a:spLocks noChangeArrowheads="1"/>
              </p:cNvSpPr>
              <p:nvPr/>
            </p:nvSpPr>
            <p:spPr bwMode="auto">
              <a:xfrm>
                <a:off x="2784" y="1430"/>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10" name="Rectangle 482">
                <a:extLst>
                  <a:ext uri="{FF2B5EF4-FFF2-40B4-BE49-F238E27FC236}">
                    <a16:creationId xmlns:a16="http://schemas.microsoft.com/office/drawing/2014/main" id="{6E16E285-64AA-4910-9379-3A808F95F0C3}"/>
                  </a:ext>
                </a:extLst>
              </p:cNvPr>
              <p:cNvSpPr>
                <a:spLocks noChangeArrowheads="1"/>
              </p:cNvSpPr>
              <p:nvPr/>
            </p:nvSpPr>
            <p:spPr bwMode="auto">
              <a:xfrm>
                <a:off x="2871" y="1430"/>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11" name="Rectangle 483">
                <a:extLst>
                  <a:ext uri="{FF2B5EF4-FFF2-40B4-BE49-F238E27FC236}">
                    <a16:creationId xmlns:a16="http://schemas.microsoft.com/office/drawing/2014/main" id="{36F1B1BE-6B82-47AD-AA7E-1BFBDFFB8A06}"/>
                  </a:ext>
                </a:extLst>
              </p:cNvPr>
              <p:cNvSpPr>
                <a:spLocks noChangeArrowheads="1"/>
              </p:cNvSpPr>
              <p:nvPr/>
            </p:nvSpPr>
            <p:spPr bwMode="auto">
              <a:xfrm>
                <a:off x="2958" y="1430"/>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12" name="Rectangle 484">
                <a:extLst>
                  <a:ext uri="{FF2B5EF4-FFF2-40B4-BE49-F238E27FC236}">
                    <a16:creationId xmlns:a16="http://schemas.microsoft.com/office/drawing/2014/main" id="{3A99C459-C3CA-4BE6-9029-5E11739C9C7F}"/>
                  </a:ext>
                </a:extLst>
              </p:cNvPr>
              <p:cNvSpPr>
                <a:spLocks noChangeArrowheads="1"/>
              </p:cNvSpPr>
              <p:nvPr/>
            </p:nvSpPr>
            <p:spPr bwMode="auto">
              <a:xfrm>
                <a:off x="2989" y="1430"/>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13" name="Rectangle 485">
                <a:extLst>
                  <a:ext uri="{FF2B5EF4-FFF2-40B4-BE49-F238E27FC236}">
                    <a16:creationId xmlns:a16="http://schemas.microsoft.com/office/drawing/2014/main" id="{48D1C673-FA43-4764-BC91-97F24CCC760D}"/>
                  </a:ext>
                </a:extLst>
              </p:cNvPr>
              <p:cNvSpPr>
                <a:spLocks noChangeArrowheads="1"/>
              </p:cNvSpPr>
              <p:nvPr/>
            </p:nvSpPr>
            <p:spPr bwMode="auto">
              <a:xfrm>
                <a:off x="3018" y="1430"/>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14" name="Rectangle 486">
                <a:extLst>
                  <a:ext uri="{FF2B5EF4-FFF2-40B4-BE49-F238E27FC236}">
                    <a16:creationId xmlns:a16="http://schemas.microsoft.com/office/drawing/2014/main" id="{96294CB0-2763-4FE9-869A-7C9307AEE63E}"/>
                  </a:ext>
                </a:extLst>
              </p:cNvPr>
              <p:cNvSpPr>
                <a:spLocks noChangeArrowheads="1"/>
              </p:cNvSpPr>
              <p:nvPr/>
            </p:nvSpPr>
            <p:spPr bwMode="auto">
              <a:xfrm>
                <a:off x="3133" y="1430"/>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15" name="Rectangle 487">
                <a:extLst>
                  <a:ext uri="{FF2B5EF4-FFF2-40B4-BE49-F238E27FC236}">
                    <a16:creationId xmlns:a16="http://schemas.microsoft.com/office/drawing/2014/main" id="{F6B2B440-A73E-4A8A-B488-321C7326FB7F}"/>
                  </a:ext>
                </a:extLst>
              </p:cNvPr>
              <p:cNvSpPr>
                <a:spLocks noChangeArrowheads="1"/>
              </p:cNvSpPr>
              <p:nvPr/>
            </p:nvSpPr>
            <p:spPr bwMode="auto">
              <a:xfrm>
                <a:off x="3192" y="1430"/>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16" name="Rectangle 488">
                <a:extLst>
                  <a:ext uri="{FF2B5EF4-FFF2-40B4-BE49-F238E27FC236}">
                    <a16:creationId xmlns:a16="http://schemas.microsoft.com/office/drawing/2014/main" id="{814EF1DC-CE27-4C3D-A8CB-F83D44F2D73A}"/>
                  </a:ext>
                </a:extLst>
              </p:cNvPr>
              <p:cNvSpPr>
                <a:spLocks noChangeArrowheads="1"/>
              </p:cNvSpPr>
              <p:nvPr/>
            </p:nvSpPr>
            <p:spPr bwMode="auto">
              <a:xfrm>
                <a:off x="3223" y="1430"/>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17" name="Rectangle 489">
                <a:extLst>
                  <a:ext uri="{FF2B5EF4-FFF2-40B4-BE49-F238E27FC236}">
                    <a16:creationId xmlns:a16="http://schemas.microsoft.com/office/drawing/2014/main" id="{97F7CE70-9296-434E-AB54-51059CEFE77D}"/>
                  </a:ext>
                </a:extLst>
              </p:cNvPr>
              <p:cNvSpPr>
                <a:spLocks noChangeArrowheads="1"/>
              </p:cNvSpPr>
              <p:nvPr/>
            </p:nvSpPr>
            <p:spPr bwMode="auto">
              <a:xfrm>
                <a:off x="3251" y="1430"/>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18" name="Rectangle 490">
                <a:extLst>
                  <a:ext uri="{FF2B5EF4-FFF2-40B4-BE49-F238E27FC236}">
                    <a16:creationId xmlns:a16="http://schemas.microsoft.com/office/drawing/2014/main" id="{6C0F963C-A5E7-46C0-85DB-22051A87E35E}"/>
                  </a:ext>
                </a:extLst>
              </p:cNvPr>
              <p:cNvSpPr>
                <a:spLocks noChangeArrowheads="1"/>
              </p:cNvSpPr>
              <p:nvPr/>
            </p:nvSpPr>
            <p:spPr bwMode="auto">
              <a:xfrm>
                <a:off x="3280" y="1430"/>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19" name="Rectangle 491">
                <a:extLst>
                  <a:ext uri="{FF2B5EF4-FFF2-40B4-BE49-F238E27FC236}">
                    <a16:creationId xmlns:a16="http://schemas.microsoft.com/office/drawing/2014/main" id="{17DA077C-9521-4EFB-B52A-5257B2CA31FD}"/>
                  </a:ext>
                </a:extLst>
              </p:cNvPr>
              <p:cNvSpPr>
                <a:spLocks noChangeArrowheads="1"/>
              </p:cNvSpPr>
              <p:nvPr/>
            </p:nvSpPr>
            <p:spPr bwMode="auto">
              <a:xfrm>
                <a:off x="2257" y="1458"/>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20" name="Rectangle 492">
                <a:extLst>
                  <a:ext uri="{FF2B5EF4-FFF2-40B4-BE49-F238E27FC236}">
                    <a16:creationId xmlns:a16="http://schemas.microsoft.com/office/drawing/2014/main" id="{3E99F77E-65ED-491E-A5AF-0A37255E4D43}"/>
                  </a:ext>
                </a:extLst>
              </p:cNvPr>
              <p:cNvSpPr>
                <a:spLocks noChangeArrowheads="1"/>
              </p:cNvSpPr>
              <p:nvPr/>
            </p:nvSpPr>
            <p:spPr bwMode="auto">
              <a:xfrm>
                <a:off x="2285" y="1458"/>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21" name="Rectangle 493">
                <a:extLst>
                  <a:ext uri="{FF2B5EF4-FFF2-40B4-BE49-F238E27FC236}">
                    <a16:creationId xmlns:a16="http://schemas.microsoft.com/office/drawing/2014/main" id="{011DE093-92E4-411C-9CE1-F6750A32DB17}"/>
                  </a:ext>
                </a:extLst>
              </p:cNvPr>
              <p:cNvSpPr>
                <a:spLocks noChangeArrowheads="1"/>
              </p:cNvSpPr>
              <p:nvPr/>
            </p:nvSpPr>
            <p:spPr bwMode="auto">
              <a:xfrm>
                <a:off x="2372" y="1458"/>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22" name="Rectangle 494">
                <a:extLst>
                  <a:ext uri="{FF2B5EF4-FFF2-40B4-BE49-F238E27FC236}">
                    <a16:creationId xmlns:a16="http://schemas.microsoft.com/office/drawing/2014/main" id="{0887E5EC-41AF-4EB7-9CB0-7821B1E05828}"/>
                  </a:ext>
                </a:extLst>
              </p:cNvPr>
              <p:cNvSpPr>
                <a:spLocks noChangeArrowheads="1"/>
              </p:cNvSpPr>
              <p:nvPr/>
            </p:nvSpPr>
            <p:spPr bwMode="auto">
              <a:xfrm>
                <a:off x="2462" y="1458"/>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23" name="Rectangle 495">
                <a:extLst>
                  <a:ext uri="{FF2B5EF4-FFF2-40B4-BE49-F238E27FC236}">
                    <a16:creationId xmlns:a16="http://schemas.microsoft.com/office/drawing/2014/main" id="{3F6117FD-E671-4159-9EC6-E962191CA4FF}"/>
                  </a:ext>
                </a:extLst>
              </p:cNvPr>
              <p:cNvSpPr>
                <a:spLocks noChangeArrowheads="1"/>
              </p:cNvSpPr>
              <p:nvPr/>
            </p:nvSpPr>
            <p:spPr bwMode="auto">
              <a:xfrm>
                <a:off x="2491" y="1458"/>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24" name="Rectangle 496">
                <a:extLst>
                  <a:ext uri="{FF2B5EF4-FFF2-40B4-BE49-F238E27FC236}">
                    <a16:creationId xmlns:a16="http://schemas.microsoft.com/office/drawing/2014/main" id="{D1235B33-7DA0-48F9-A249-9B3E29CE997F}"/>
                  </a:ext>
                </a:extLst>
              </p:cNvPr>
              <p:cNvSpPr>
                <a:spLocks noChangeArrowheads="1"/>
              </p:cNvSpPr>
              <p:nvPr/>
            </p:nvSpPr>
            <p:spPr bwMode="auto">
              <a:xfrm>
                <a:off x="2519" y="1458"/>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25" name="Rectangle 497">
                <a:extLst>
                  <a:ext uri="{FF2B5EF4-FFF2-40B4-BE49-F238E27FC236}">
                    <a16:creationId xmlns:a16="http://schemas.microsoft.com/office/drawing/2014/main" id="{3AAA0DED-36CE-44FD-9CDA-ED453A41EAF7}"/>
                  </a:ext>
                </a:extLst>
              </p:cNvPr>
              <p:cNvSpPr>
                <a:spLocks noChangeArrowheads="1"/>
              </p:cNvSpPr>
              <p:nvPr/>
            </p:nvSpPr>
            <p:spPr bwMode="auto">
              <a:xfrm>
                <a:off x="2550" y="1458"/>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26" name="Rectangle 498">
                <a:extLst>
                  <a:ext uri="{FF2B5EF4-FFF2-40B4-BE49-F238E27FC236}">
                    <a16:creationId xmlns:a16="http://schemas.microsoft.com/office/drawing/2014/main" id="{B7FAA85D-3421-4F91-89C4-628860A36D14}"/>
                  </a:ext>
                </a:extLst>
              </p:cNvPr>
              <p:cNvSpPr>
                <a:spLocks noChangeArrowheads="1"/>
              </p:cNvSpPr>
              <p:nvPr/>
            </p:nvSpPr>
            <p:spPr bwMode="auto">
              <a:xfrm>
                <a:off x="2637" y="1458"/>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27" name="Rectangle 499">
                <a:extLst>
                  <a:ext uri="{FF2B5EF4-FFF2-40B4-BE49-F238E27FC236}">
                    <a16:creationId xmlns:a16="http://schemas.microsoft.com/office/drawing/2014/main" id="{2DAD3FC5-E420-4193-8B2D-49B036870A61}"/>
                  </a:ext>
                </a:extLst>
              </p:cNvPr>
              <p:cNvSpPr>
                <a:spLocks noChangeArrowheads="1"/>
              </p:cNvSpPr>
              <p:nvPr/>
            </p:nvSpPr>
            <p:spPr bwMode="auto">
              <a:xfrm>
                <a:off x="2753" y="1458"/>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28" name="Rectangle 500">
                <a:extLst>
                  <a:ext uri="{FF2B5EF4-FFF2-40B4-BE49-F238E27FC236}">
                    <a16:creationId xmlns:a16="http://schemas.microsoft.com/office/drawing/2014/main" id="{D455A75A-2D23-40EA-96F6-2BADAC535152}"/>
                  </a:ext>
                </a:extLst>
              </p:cNvPr>
              <p:cNvSpPr>
                <a:spLocks noChangeArrowheads="1"/>
              </p:cNvSpPr>
              <p:nvPr/>
            </p:nvSpPr>
            <p:spPr bwMode="auto">
              <a:xfrm>
                <a:off x="2843" y="1458"/>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29" name="Rectangle 501">
                <a:extLst>
                  <a:ext uri="{FF2B5EF4-FFF2-40B4-BE49-F238E27FC236}">
                    <a16:creationId xmlns:a16="http://schemas.microsoft.com/office/drawing/2014/main" id="{626E9219-EDDB-48FA-A424-AA7D67062044}"/>
                  </a:ext>
                </a:extLst>
              </p:cNvPr>
              <p:cNvSpPr>
                <a:spLocks noChangeArrowheads="1"/>
              </p:cNvSpPr>
              <p:nvPr/>
            </p:nvSpPr>
            <p:spPr bwMode="auto">
              <a:xfrm>
                <a:off x="2899" y="1458"/>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30" name="Rectangle 502">
                <a:extLst>
                  <a:ext uri="{FF2B5EF4-FFF2-40B4-BE49-F238E27FC236}">
                    <a16:creationId xmlns:a16="http://schemas.microsoft.com/office/drawing/2014/main" id="{4EC3CB5F-0ED3-4171-9A78-3D50B0EF0619}"/>
                  </a:ext>
                </a:extLst>
              </p:cNvPr>
              <p:cNvSpPr>
                <a:spLocks noChangeArrowheads="1"/>
              </p:cNvSpPr>
              <p:nvPr/>
            </p:nvSpPr>
            <p:spPr bwMode="auto">
              <a:xfrm>
                <a:off x="2989" y="1458"/>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31" name="Rectangle 503">
                <a:extLst>
                  <a:ext uri="{FF2B5EF4-FFF2-40B4-BE49-F238E27FC236}">
                    <a16:creationId xmlns:a16="http://schemas.microsoft.com/office/drawing/2014/main" id="{6CCE6705-1FAF-4DB3-BBD5-1B13F90BBCA4}"/>
                  </a:ext>
                </a:extLst>
              </p:cNvPr>
              <p:cNvSpPr>
                <a:spLocks noChangeArrowheads="1"/>
              </p:cNvSpPr>
              <p:nvPr/>
            </p:nvSpPr>
            <p:spPr bwMode="auto">
              <a:xfrm>
                <a:off x="3018" y="1458"/>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32" name="Rectangle 504">
                <a:extLst>
                  <a:ext uri="{FF2B5EF4-FFF2-40B4-BE49-F238E27FC236}">
                    <a16:creationId xmlns:a16="http://schemas.microsoft.com/office/drawing/2014/main" id="{C58587C1-A3CD-4405-AAB3-A862EC0CC7A9}"/>
                  </a:ext>
                </a:extLst>
              </p:cNvPr>
              <p:cNvSpPr>
                <a:spLocks noChangeArrowheads="1"/>
              </p:cNvSpPr>
              <p:nvPr/>
            </p:nvSpPr>
            <p:spPr bwMode="auto">
              <a:xfrm>
                <a:off x="3133" y="1458"/>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33" name="Rectangle 505">
                <a:extLst>
                  <a:ext uri="{FF2B5EF4-FFF2-40B4-BE49-F238E27FC236}">
                    <a16:creationId xmlns:a16="http://schemas.microsoft.com/office/drawing/2014/main" id="{6843B5BB-3257-4557-B03A-EAEB4FCB804B}"/>
                  </a:ext>
                </a:extLst>
              </p:cNvPr>
              <p:cNvSpPr>
                <a:spLocks noChangeArrowheads="1"/>
              </p:cNvSpPr>
              <p:nvPr/>
            </p:nvSpPr>
            <p:spPr bwMode="auto">
              <a:xfrm>
                <a:off x="3192" y="1458"/>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34" name="Rectangle 506">
                <a:extLst>
                  <a:ext uri="{FF2B5EF4-FFF2-40B4-BE49-F238E27FC236}">
                    <a16:creationId xmlns:a16="http://schemas.microsoft.com/office/drawing/2014/main" id="{6DE4D331-3C1B-4241-B6C3-3510688BFC15}"/>
                  </a:ext>
                </a:extLst>
              </p:cNvPr>
              <p:cNvSpPr>
                <a:spLocks noChangeArrowheads="1"/>
              </p:cNvSpPr>
              <p:nvPr/>
            </p:nvSpPr>
            <p:spPr bwMode="auto">
              <a:xfrm>
                <a:off x="3339" y="1458"/>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35" name="Rectangle 507">
                <a:extLst>
                  <a:ext uri="{FF2B5EF4-FFF2-40B4-BE49-F238E27FC236}">
                    <a16:creationId xmlns:a16="http://schemas.microsoft.com/office/drawing/2014/main" id="{590231B3-0772-4458-8659-CDD59AA7901D}"/>
                  </a:ext>
                </a:extLst>
              </p:cNvPr>
              <p:cNvSpPr>
                <a:spLocks noChangeArrowheads="1"/>
              </p:cNvSpPr>
              <p:nvPr/>
            </p:nvSpPr>
            <p:spPr bwMode="auto">
              <a:xfrm>
                <a:off x="2462" y="1489"/>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36" name="Rectangle 508">
                <a:extLst>
                  <a:ext uri="{FF2B5EF4-FFF2-40B4-BE49-F238E27FC236}">
                    <a16:creationId xmlns:a16="http://schemas.microsoft.com/office/drawing/2014/main" id="{5609BA04-F536-4D93-B1CD-74384FC44353}"/>
                  </a:ext>
                </a:extLst>
              </p:cNvPr>
              <p:cNvSpPr>
                <a:spLocks noChangeArrowheads="1"/>
              </p:cNvSpPr>
              <p:nvPr/>
            </p:nvSpPr>
            <p:spPr bwMode="auto">
              <a:xfrm>
                <a:off x="2519" y="1489"/>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37" name="Rectangle 509">
                <a:extLst>
                  <a:ext uri="{FF2B5EF4-FFF2-40B4-BE49-F238E27FC236}">
                    <a16:creationId xmlns:a16="http://schemas.microsoft.com/office/drawing/2014/main" id="{CE19D15D-4405-491C-8CAE-337FA5A2095B}"/>
                  </a:ext>
                </a:extLst>
              </p:cNvPr>
              <p:cNvSpPr>
                <a:spLocks noChangeArrowheads="1"/>
              </p:cNvSpPr>
              <p:nvPr/>
            </p:nvSpPr>
            <p:spPr bwMode="auto">
              <a:xfrm>
                <a:off x="2637" y="1489"/>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38" name="Rectangle 510">
                <a:extLst>
                  <a:ext uri="{FF2B5EF4-FFF2-40B4-BE49-F238E27FC236}">
                    <a16:creationId xmlns:a16="http://schemas.microsoft.com/office/drawing/2014/main" id="{D5D01351-6CE5-46A2-86C6-7A7440690972}"/>
                  </a:ext>
                </a:extLst>
              </p:cNvPr>
              <p:cNvSpPr>
                <a:spLocks noChangeArrowheads="1"/>
              </p:cNvSpPr>
              <p:nvPr/>
            </p:nvSpPr>
            <p:spPr bwMode="auto">
              <a:xfrm>
                <a:off x="2665" y="1489"/>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39" name="Rectangle 511">
                <a:extLst>
                  <a:ext uri="{FF2B5EF4-FFF2-40B4-BE49-F238E27FC236}">
                    <a16:creationId xmlns:a16="http://schemas.microsoft.com/office/drawing/2014/main" id="{B5B7DB03-8F19-40F1-974B-3938BB88E085}"/>
                  </a:ext>
                </a:extLst>
              </p:cNvPr>
              <p:cNvSpPr>
                <a:spLocks noChangeArrowheads="1"/>
              </p:cNvSpPr>
              <p:nvPr/>
            </p:nvSpPr>
            <p:spPr bwMode="auto">
              <a:xfrm>
                <a:off x="2725" y="1489"/>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40" name="Rectangle 512">
                <a:extLst>
                  <a:ext uri="{FF2B5EF4-FFF2-40B4-BE49-F238E27FC236}">
                    <a16:creationId xmlns:a16="http://schemas.microsoft.com/office/drawing/2014/main" id="{2D78F51F-A3BE-41E3-89F4-18B0D42198F2}"/>
                  </a:ext>
                </a:extLst>
              </p:cNvPr>
              <p:cNvSpPr>
                <a:spLocks noChangeArrowheads="1"/>
              </p:cNvSpPr>
              <p:nvPr/>
            </p:nvSpPr>
            <p:spPr bwMode="auto">
              <a:xfrm>
                <a:off x="2784" y="1489"/>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41" name="Rectangle 513">
                <a:extLst>
                  <a:ext uri="{FF2B5EF4-FFF2-40B4-BE49-F238E27FC236}">
                    <a16:creationId xmlns:a16="http://schemas.microsoft.com/office/drawing/2014/main" id="{DCB13B99-C969-402F-8CF9-8ED8FC49AD1B}"/>
                  </a:ext>
                </a:extLst>
              </p:cNvPr>
              <p:cNvSpPr>
                <a:spLocks noChangeArrowheads="1"/>
              </p:cNvSpPr>
              <p:nvPr/>
            </p:nvSpPr>
            <p:spPr bwMode="auto">
              <a:xfrm>
                <a:off x="2812" y="1489"/>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42" name="Rectangle 514">
                <a:extLst>
                  <a:ext uri="{FF2B5EF4-FFF2-40B4-BE49-F238E27FC236}">
                    <a16:creationId xmlns:a16="http://schemas.microsoft.com/office/drawing/2014/main" id="{34D34C69-5436-41BB-AC6E-B5F65F54A54C}"/>
                  </a:ext>
                </a:extLst>
              </p:cNvPr>
              <p:cNvSpPr>
                <a:spLocks noChangeArrowheads="1"/>
              </p:cNvSpPr>
              <p:nvPr/>
            </p:nvSpPr>
            <p:spPr bwMode="auto">
              <a:xfrm>
                <a:off x="2843" y="1489"/>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43" name="Rectangle 515">
                <a:extLst>
                  <a:ext uri="{FF2B5EF4-FFF2-40B4-BE49-F238E27FC236}">
                    <a16:creationId xmlns:a16="http://schemas.microsoft.com/office/drawing/2014/main" id="{AA453D17-4EDE-4282-A934-F188516B2ABC}"/>
                  </a:ext>
                </a:extLst>
              </p:cNvPr>
              <p:cNvSpPr>
                <a:spLocks noChangeArrowheads="1"/>
              </p:cNvSpPr>
              <p:nvPr/>
            </p:nvSpPr>
            <p:spPr bwMode="auto">
              <a:xfrm>
                <a:off x="2989" y="1489"/>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44" name="Rectangle 516">
                <a:extLst>
                  <a:ext uri="{FF2B5EF4-FFF2-40B4-BE49-F238E27FC236}">
                    <a16:creationId xmlns:a16="http://schemas.microsoft.com/office/drawing/2014/main" id="{458E7FCF-3D5A-4018-A31C-A09C9F1EEE82}"/>
                  </a:ext>
                </a:extLst>
              </p:cNvPr>
              <p:cNvSpPr>
                <a:spLocks noChangeArrowheads="1"/>
              </p:cNvSpPr>
              <p:nvPr/>
            </p:nvSpPr>
            <p:spPr bwMode="auto">
              <a:xfrm>
                <a:off x="3046" y="1489"/>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45" name="Rectangle 517">
                <a:extLst>
                  <a:ext uri="{FF2B5EF4-FFF2-40B4-BE49-F238E27FC236}">
                    <a16:creationId xmlns:a16="http://schemas.microsoft.com/office/drawing/2014/main" id="{8E281ABF-DA56-494A-B5A3-1953C7A53C1E}"/>
                  </a:ext>
                </a:extLst>
              </p:cNvPr>
              <p:cNvSpPr>
                <a:spLocks noChangeArrowheads="1"/>
              </p:cNvSpPr>
              <p:nvPr/>
            </p:nvSpPr>
            <p:spPr bwMode="auto">
              <a:xfrm>
                <a:off x="3105" y="1489"/>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46" name="Rectangle 518">
                <a:extLst>
                  <a:ext uri="{FF2B5EF4-FFF2-40B4-BE49-F238E27FC236}">
                    <a16:creationId xmlns:a16="http://schemas.microsoft.com/office/drawing/2014/main" id="{34240F11-164A-4347-B6AD-E0EB804A25EA}"/>
                  </a:ext>
                </a:extLst>
              </p:cNvPr>
              <p:cNvSpPr>
                <a:spLocks noChangeArrowheads="1"/>
              </p:cNvSpPr>
              <p:nvPr/>
            </p:nvSpPr>
            <p:spPr bwMode="auto">
              <a:xfrm>
                <a:off x="3133" y="1489"/>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47" name="Rectangle 519">
                <a:extLst>
                  <a:ext uri="{FF2B5EF4-FFF2-40B4-BE49-F238E27FC236}">
                    <a16:creationId xmlns:a16="http://schemas.microsoft.com/office/drawing/2014/main" id="{7D38718B-4881-49D3-A96B-D7CB836D661F}"/>
                  </a:ext>
                </a:extLst>
              </p:cNvPr>
              <p:cNvSpPr>
                <a:spLocks noChangeArrowheads="1"/>
              </p:cNvSpPr>
              <p:nvPr/>
            </p:nvSpPr>
            <p:spPr bwMode="auto">
              <a:xfrm>
                <a:off x="3192" y="1489"/>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48" name="Rectangle 520">
                <a:extLst>
                  <a:ext uri="{FF2B5EF4-FFF2-40B4-BE49-F238E27FC236}">
                    <a16:creationId xmlns:a16="http://schemas.microsoft.com/office/drawing/2014/main" id="{3657FC41-D0D7-41E8-93C6-C7AD5C3B5008}"/>
                  </a:ext>
                </a:extLst>
              </p:cNvPr>
              <p:cNvSpPr>
                <a:spLocks noChangeArrowheads="1"/>
              </p:cNvSpPr>
              <p:nvPr/>
            </p:nvSpPr>
            <p:spPr bwMode="auto">
              <a:xfrm>
                <a:off x="3223" y="1489"/>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49" name="Rectangle 521">
                <a:extLst>
                  <a:ext uri="{FF2B5EF4-FFF2-40B4-BE49-F238E27FC236}">
                    <a16:creationId xmlns:a16="http://schemas.microsoft.com/office/drawing/2014/main" id="{F03D4146-70E0-412D-BDE0-5FD80821C03A}"/>
                  </a:ext>
                </a:extLst>
              </p:cNvPr>
              <p:cNvSpPr>
                <a:spLocks noChangeArrowheads="1"/>
              </p:cNvSpPr>
              <p:nvPr/>
            </p:nvSpPr>
            <p:spPr bwMode="auto">
              <a:xfrm>
                <a:off x="3251" y="1489"/>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50" name="Rectangle 522">
                <a:extLst>
                  <a:ext uri="{FF2B5EF4-FFF2-40B4-BE49-F238E27FC236}">
                    <a16:creationId xmlns:a16="http://schemas.microsoft.com/office/drawing/2014/main" id="{1FF7CEE7-040B-4FB5-8AE2-A6E59E4C0086}"/>
                  </a:ext>
                </a:extLst>
              </p:cNvPr>
              <p:cNvSpPr>
                <a:spLocks noChangeArrowheads="1"/>
              </p:cNvSpPr>
              <p:nvPr/>
            </p:nvSpPr>
            <p:spPr bwMode="auto">
              <a:xfrm>
                <a:off x="3370" y="1489"/>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51" name="Rectangle 523">
                <a:extLst>
                  <a:ext uri="{FF2B5EF4-FFF2-40B4-BE49-F238E27FC236}">
                    <a16:creationId xmlns:a16="http://schemas.microsoft.com/office/drawing/2014/main" id="{61FD7816-B97E-4593-8E62-E9259A438AEB}"/>
                  </a:ext>
                </a:extLst>
              </p:cNvPr>
              <p:cNvSpPr>
                <a:spLocks noChangeArrowheads="1"/>
              </p:cNvSpPr>
              <p:nvPr/>
            </p:nvSpPr>
            <p:spPr bwMode="auto">
              <a:xfrm>
                <a:off x="2198" y="1517"/>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52" name="Rectangle 524">
                <a:extLst>
                  <a:ext uri="{FF2B5EF4-FFF2-40B4-BE49-F238E27FC236}">
                    <a16:creationId xmlns:a16="http://schemas.microsoft.com/office/drawing/2014/main" id="{1AE64C45-4A4B-4F0C-A8D7-E92ACEA65B61}"/>
                  </a:ext>
                </a:extLst>
              </p:cNvPr>
              <p:cNvSpPr>
                <a:spLocks noChangeArrowheads="1"/>
              </p:cNvSpPr>
              <p:nvPr/>
            </p:nvSpPr>
            <p:spPr bwMode="auto">
              <a:xfrm>
                <a:off x="2285" y="1517"/>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53" name="Rectangle 525">
                <a:extLst>
                  <a:ext uri="{FF2B5EF4-FFF2-40B4-BE49-F238E27FC236}">
                    <a16:creationId xmlns:a16="http://schemas.microsoft.com/office/drawing/2014/main" id="{EF42A88F-8D0A-45C2-B855-427D07B38E66}"/>
                  </a:ext>
                </a:extLst>
              </p:cNvPr>
              <p:cNvSpPr>
                <a:spLocks noChangeArrowheads="1"/>
              </p:cNvSpPr>
              <p:nvPr/>
            </p:nvSpPr>
            <p:spPr bwMode="auto">
              <a:xfrm>
                <a:off x="2372" y="1517"/>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54" name="Rectangle 526">
                <a:extLst>
                  <a:ext uri="{FF2B5EF4-FFF2-40B4-BE49-F238E27FC236}">
                    <a16:creationId xmlns:a16="http://schemas.microsoft.com/office/drawing/2014/main" id="{7B54002F-9265-4FF9-8C07-AAA24A34AB92}"/>
                  </a:ext>
                </a:extLst>
              </p:cNvPr>
              <p:cNvSpPr>
                <a:spLocks noChangeArrowheads="1"/>
              </p:cNvSpPr>
              <p:nvPr/>
            </p:nvSpPr>
            <p:spPr bwMode="auto">
              <a:xfrm>
                <a:off x="2431" y="1517"/>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55" name="Rectangle 527">
                <a:extLst>
                  <a:ext uri="{FF2B5EF4-FFF2-40B4-BE49-F238E27FC236}">
                    <a16:creationId xmlns:a16="http://schemas.microsoft.com/office/drawing/2014/main" id="{9CF7F8B6-DF72-45D6-A7F6-9FFB1C99A19A}"/>
                  </a:ext>
                </a:extLst>
              </p:cNvPr>
              <p:cNvSpPr>
                <a:spLocks noChangeArrowheads="1"/>
              </p:cNvSpPr>
              <p:nvPr/>
            </p:nvSpPr>
            <p:spPr bwMode="auto">
              <a:xfrm>
                <a:off x="2462" y="1517"/>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56" name="Rectangle 528">
                <a:extLst>
                  <a:ext uri="{FF2B5EF4-FFF2-40B4-BE49-F238E27FC236}">
                    <a16:creationId xmlns:a16="http://schemas.microsoft.com/office/drawing/2014/main" id="{208169A4-F221-4DDF-BB37-55C2A15F877E}"/>
                  </a:ext>
                </a:extLst>
              </p:cNvPr>
              <p:cNvSpPr>
                <a:spLocks noChangeArrowheads="1"/>
              </p:cNvSpPr>
              <p:nvPr/>
            </p:nvSpPr>
            <p:spPr bwMode="auto">
              <a:xfrm>
                <a:off x="2637" y="1517"/>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57" name="Rectangle 529">
                <a:extLst>
                  <a:ext uri="{FF2B5EF4-FFF2-40B4-BE49-F238E27FC236}">
                    <a16:creationId xmlns:a16="http://schemas.microsoft.com/office/drawing/2014/main" id="{C19FD728-F43B-4018-928F-7DC15A3B2530}"/>
                  </a:ext>
                </a:extLst>
              </p:cNvPr>
              <p:cNvSpPr>
                <a:spLocks noChangeArrowheads="1"/>
              </p:cNvSpPr>
              <p:nvPr/>
            </p:nvSpPr>
            <p:spPr bwMode="auto">
              <a:xfrm>
                <a:off x="2725" y="1517"/>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58" name="Rectangle 530">
                <a:extLst>
                  <a:ext uri="{FF2B5EF4-FFF2-40B4-BE49-F238E27FC236}">
                    <a16:creationId xmlns:a16="http://schemas.microsoft.com/office/drawing/2014/main" id="{628312B9-0593-4030-A2CE-E506DFE264EB}"/>
                  </a:ext>
                </a:extLst>
              </p:cNvPr>
              <p:cNvSpPr>
                <a:spLocks noChangeArrowheads="1"/>
              </p:cNvSpPr>
              <p:nvPr/>
            </p:nvSpPr>
            <p:spPr bwMode="auto">
              <a:xfrm>
                <a:off x="2784" y="1517"/>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59" name="Rectangle 531">
                <a:extLst>
                  <a:ext uri="{FF2B5EF4-FFF2-40B4-BE49-F238E27FC236}">
                    <a16:creationId xmlns:a16="http://schemas.microsoft.com/office/drawing/2014/main" id="{A60ECB0E-6AF2-449F-ADF4-F6BF37FC54BC}"/>
                  </a:ext>
                </a:extLst>
              </p:cNvPr>
              <p:cNvSpPr>
                <a:spLocks noChangeArrowheads="1"/>
              </p:cNvSpPr>
              <p:nvPr/>
            </p:nvSpPr>
            <p:spPr bwMode="auto">
              <a:xfrm>
                <a:off x="2843" y="1517"/>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60" name="Rectangle 532">
                <a:extLst>
                  <a:ext uri="{FF2B5EF4-FFF2-40B4-BE49-F238E27FC236}">
                    <a16:creationId xmlns:a16="http://schemas.microsoft.com/office/drawing/2014/main" id="{A9929F69-D0A5-46BE-877B-5807B24E4504}"/>
                  </a:ext>
                </a:extLst>
              </p:cNvPr>
              <p:cNvSpPr>
                <a:spLocks noChangeArrowheads="1"/>
              </p:cNvSpPr>
              <p:nvPr/>
            </p:nvSpPr>
            <p:spPr bwMode="auto">
              <a:xfrm>
                <a:off x="2930" y="1517"/>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61" name="Rectangle 533">
                <a:extLst>
                  <a:ext uri="{FF2B5EF4-FFF2-40B4-BE49-F238E27FC236}">
                    <a16:creationId xmlns:a16="http://schemas.microsoft.com/office/drawing/2014/main" id="{6E109A82-6DC6-446F-9E62-05B94CA8CF7B}"/>
                  </a:ext>
                </a:extLst>
              </p:cNvPr>
              <p:cNvSpPr>
                <a:spLocks noChangeArrowheads="1"/>
              </p:cNvSpPr>
              <p:nvPr/>
            </p:nvSpPr>
            <p:spPr bwMode="auto">
              <a:xfrm>
                <a:off x="2958" y="1517"/>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62" name="Rectangle 534">
                <a:extLst>
                  <a:ext uri="{FF2B5EF4-FFF2-40B4-BE49-F238E27FC236}">
                    <a16:creationId xmlns:a16="http://schemas.microsoft.com/office/drawing/2014/main" id="{8374239D-811B-4F94-BCA5-F6CCFB0DB5F4}"/>
                  </a:ext>
                </a:extLst>
              </p:cNvPr>
              <p:cNvSpPr>
                <a:spLocks noChangeArrowheads="1"/>
              </p:cNvSpPr>
              <p:nvPr/>
            </p:nvSpPr>
            <p:spPr bwMode="auto">
              <a:xfrm>
                <a:off x="2989" y="1517"/>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63" name="Rectangle 535">
                <a:extLst>
                  <a:ext uri="{FF2B5EF4-FFF2-40B4-BE49-F238E27FC236}">
                    <a16:creationId xmlns:a16="http://schemas.microsoft.com/office/drawing/2014/main" id="{65252482-B289-442D-B874-A3424B29274C}"/>
                  </a:ext>
                </a:extLst>
              </p:cNvPr>
              <p:cNvSpPr>
                <a:spLocks noChangeArrowheads="1"/>
              </p:cNvSpPr>
              <p:nvPr/>
            </p:nvSpPr>
            <p:spPr bwMode="auto">
              <a:xfrm>
                <a:off x="3018" y="1517"/>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64" name="Rectangle 536">
                <a:extLst>
                  <a:ext uri="{FF2B5EF4-FFF2-40B4-BE49-F238E27FC236}">
                    <a16:creationId xmlns:a16="http://schemas.microsoft.com/office/drawing/2014/main" id="{D6F4D5AA-0EB0-437A-A931-44F27CBD4FE4}"/>
                  </a:ext>
                </a:extLst>
              </p:cNvPr>
              <p:cNvSpPr>
                <a:spLocks noChangeArrowheads="1"/>
              </p:cNvSpPr>
              <p:nvPr/>
            </p:nvSpPr>
            <p:spPr bwMode="auto">
              <a:xfrm>
                <a:off x="3192" y="1517"/>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65" name="Rectangle 537">
                <a:extLst>
                  <a:ext uri="{FF2B5EF4-FFF2-40B4-BE49-F238E27FC236}">
                    <a16:creationId xmlns:a16="http://schemas.microsoft.com/office/drawing/2014/main" id="{9AFBC264-2667-437E-A79B-B00ED7AE67BC}"/>
                  </a:ext>
                </a:extLst>
              </p:cNvPr>
              <p:cNvSpPr>
                <a:spLocks noChangeArrowheads="1"/>
              </p:cNvSpPr>
              <p:nvPr/>
            </p:nvSpPr>
            <p:spPr bwMode="auto">
              <a:xfrm>
                <a:off x="3223" y="1517"/>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66" name="Rectangle 538">
                <a:extLst>
                  <a:ext uri="{FF2B5EF4-FFF2-40B4-BE49-F238E27FC236}">
                    <a16:creationId xmlns:a16="http://schemas.microsoft.com/office/drawing/2014/main" id="{07F7C30B-E5F7-4BF6-83CB-05AD9FED2FB4}"/>
                  </a:ext>
                </a:extLst>
              </p:cNvPr>
              <p:cNvSpPr>
                <a:spLocks noChangeArrowheads="1"/>
              </p:cNvSpPr>
              <p:nvPr/>
            </p:nvSpPr>
            <p:spPr bwMode="auto">
              <a:xfrm>
                <a:off x="3280" y="1517"/>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67" name="Rectangle 539">
                <a:extLst>
                  <a:ext uri="{FF2B5EF4-FFF2-40B4-BE49-F238E27FC236}">
                    <a16:creationId xmlns:a16="http://schemas.microsoft.com/office/drawing/2014/main" id="{68A3872C-1CFA-49AC-A5C9-C692D48F2283}"/>
                  </a:ext>
                </a:extLst>
              </p:cNvPr>
              <p:cNvSpPr>
                <a:spLocks noChangeArrowheads="1"/>
              </p:cNvSpPr>
              <p:nvPr/>
            </p:nvSpPr>
            <p:spPr bwMode="auto">
              <a:xfrm>
                <a:off x="3311" y="1517"/>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68" name="Rectangle 540">
                <a:extLst>
                  <a:ext uri="{FF2B5EF4-FFF2-40B4-BE49-F238E27FC236}">
                    <a16:creationId xmlns:a16="http://schemas.microsoft.com/office/drawing/2014/main" id="{D693290B-C109-4532-9CBC-79BD88939299}"/>
                  </a:ext>
                </a:extLst>
              </p:cNvPr>
              <p:cNvSpPr>
                <a:spLocks noChangeArrowheads="1"/>
              </p:cNvSpPr>
              <p:nvPr/>
            </p:nvSpPr>
            <p:spPr bwMode="auto">
              <a:xfrm>
                <a:off x="2226" y="1548"/>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69" name="Rectangle 541">
                <a:extLst>
                  <a:ext uri="{FF2B5EF4-FFF2-40B4-BE49-F238E27FC236}">
                    <a16:creationId xmlns:a16="http://schemas.microsoft.com/office/drawing/2014/main" id="{4F8CCF70-E464-4C78-B08A-2143957B5743}"/>
                  </a:ext>
                </a:extLst>
              </p:cNvPr>
              <p:cNvSpPr>
                <a:spLocks noChangeArrowheads="1"/>
              </p:cNvSpPr>
              <p:nvPr/>
            </p:nvSpPr>
            <p:spPr bwMode="auto">
              <a:xfrm>
                <a:off x="2285" y="1548"/>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70" name="Rectangle 542">
                <a:extLst>
                  <a:ext uri="{FF2B5EF4-FFF2-40B4-BE49-F238E27FC236}">
                    <a16:creationId xmlns:a16="http://schemas.microsoft.com/office/drawing/2014/main" id="{6F10DC8F-1C40-47A1-8605-E4A50327F184}"/>
                  </a:ext>
                </a:extLst>
              </p:cNvPr>
              <p:cNvSpPr>
                <a:spLocks noChangeArrowheads="1"/>
              </p:cNvSpPr>
              <p:nvPr/>
            </p:nvSpPr>
            <p:spPr bwMode="auto">
              <a:xfrm>
                <a:off x="2316" y="1548"/>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71" name="Rectangle 543">
                <a:extLst>
                  <a:ext uri="{FF2B5EF4-FFF2-40B4-BE49-F238E27FC236}">
                    <a16:creationId xmlns:a16="http://schemas.microsoft.com/office/drawing/2014/main" id="{890DCD74-9FF5-4CC0-B925-0D12859CF1D1}"/>
                  </a:ext>
                </a:extLst>
              </p:cNvPr>
              <p:cNvSpPr>
                <a:spLocks noChangeArrowheads="1"/>
              </p:cNvSpPr>
              <p:nvPr/>
            </p:nvSpPr>
            <p:spPr bwMode="auto">
              <a:xfrm>
                <a:off x="2344" y="1548"/>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72" name="Rectangle 544">
                <a:extLst>
                  <a:ext uri="{FF2B5EF4-FFF2-40B4-BE49-F238E27FC236}">
                    <a16:creationId xmlns:a16="http://schemas.microsoft.com/office/drawing/2014/main" id="{25AF71FB-06FF-4582-8DAB-BBA4F8770CDB}"/>
                  </a:ext>
                </a:extLst>
              </p:cNvPr>
              <p:cNvSpPr>
                <a:spLocks noChangeArrowheads="1"/>
              </p:cNvSpPr>
              <p:nvPr/>
            </p:nvSpPr>
            <p:spPr bwMode="auto">
              <a:xfrm>
                <a:off x="2462" y="1548"/>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73" name="Rectangle 545">
                <a:extLst>
                  <a:ext uri="{FF2B5EF4-FFF2-40B4-BE49-F238E27FC236}">
                    <a16:creationId xmlns:a16="http://schemas.microsoft.com/office/drawing/2014/main" id="{2AB3E100-EBB4-4969-B351-AD571E2ED78F}"/>
                  </a:ext>
                </a:extLst>
              </p:cNvPr>
              <p:cNvSpPr>
                <a:spLocks noChangeArrowheads="1"/>
              </p:cNvSpPr>
              <p:nvPr/>
            </p:nvSpPr>
            <p:spPr bwMode="auto">
              <a:xfrm>
                <a:off x="2843" y="1548"/>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74" name="Rectangle 546">
                <a:extLst>
                  <a:ext uri="{FF2B5EF4-FFF2-40B4-BE49-F238E27FC236}">
                    <a16:creationId xmlns:a16="http://schemas.microsoft.com/office/drawing/2014/main" id="{2DA42C80-15FE-4179-9580-8C3F0CFD9B11}"/>
                  </a:ext>
                </a:extLst>
              </p:cNvPr>
              <p:cNvSpPr>
                <a:spLocks noChangeArrowheads="1"/>
              </p:cNvSpPr>
              <p:nvPr/>
            </p:nvSpPr>
            <p:spPr bwMode="auto">
              <a:xfrm>
                <a:off x="2871" y="1548"/>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75" name="Rectangle 547">
                <a:extLst>
                  <a:ext uri="{FF2B5EF4-FFF2-40B4-BE49-F238E27FC236}">
                    <a16:creationId xmlns:a16="http://schemas.microsoft.com/office/drawing/2014/main" id="{3FE36366-76BF-48F0-AD6A-5480FF555354}"/>
                  </a:ext>
                </a:extLst>
              </p:cNvPr>
              <p:cNvSpPr>
                <a:spLocks noChangeArrowheads="1"/>
              </p:cNvSpPr>
              <p:nvPr/>
            </p:nvSpPr>
            <p:spPr bwMode="auto">
              <a:xfrm>
                <a:off x="2958" y="1548"/>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76" name="Rectangle 548">
                <a:extLst>
                  <a:ext uri="{FF2B5EF4-FFF2-40B4-BE49-F238E27FC236}">
                    <a16:creationId xmlns:a16="http://schemas.microsoft.com/office/drawing/2014/main" id="{012A901F-CCAF-44A8-9AA2-F6D08BA76456}"/>
                  </a:ext>
                </a:extLst>
              </p:cNvPr>
              <p:cNvSpPr>
                <a:spLocks noChangeArrowheads="1"/>
              </p:cNvSpPr>
              <p:nvPr/>
            </p:nvSpPr>
            <p:spPr bwMode="auto">
              <a:xfrm>
                <a:off x="3018" y="1548"/>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77" name="Rectangle 549">
                <a:extLst>
                  <a:ext uri="{FF2B5EF4-FFF2-40B4-BE49-F238E27FC236}">
                    <a16:creationId xmlns:a16="http://schemas.microsoft.com/office/drawing/2014/main" id="{C2499AC6-4DD5-418C-8575-9DA8E1ADB922}"/>
                  </a:ext>
                </a:extLst>
              </p:cNvPr>
              <p:cNvSpPr>
                <a:spLocks noChangeArrowheads="1"/>
              </p:cNvSpPr>
              <p:nvPr/>
            </p:nvSpPr>
            <p:spPr bwMode="auto">
              <a:xfrm>
                <a:off x="3105" y="1548"/>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78" name="Rectangle 550">
                <a:extLst>
                  <a:ext uri="{FF2B5EF4-FFF2-40B4-BE49-F238E27FC236}">
                    <a16:creationId xmlns:a16="http://schemas.microsoft.com/office/drawing/2014/main" id="{F000CC38-EA5D-4059-8BEC-E412C9B2742B}"/>
                  </a:ext>
                </a:extLst>
              </p:cNvPr>
              <p:cNvSpPr>
                <a:spLocks noChangeArrowheads="1"/>
              </p:cNvSpPr>
              <p:nvPr/>
            </p:nvSpPr>
            <p:spPr bwMode="auto">
              <a:xfrm>
                <a:off x="3164" y="1548"/>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79" name="Rectangle 551">
                <a:extLst>
                  <a:ext uri="{FF2B5EF4-FFF2-40B4-BE49-F238E27FC236}">
                    <a16:creationId xmlns:a16="http://schemas.microsoft.com/office/drawing/2014/main" id="{C61618A3-9C7E-4C91-9508-93F5359DCC1A}"/>
                  </a:ext>
                </a:extLst>
              </p:cNvPr>
              <p:cNvSpPr>
                <a:spLocks noChangeArrowheads="1"/>
              </p:cNvSpPr>
              <p:nvPr/>
            </p:nvSpPr>
            <p:spPr bwMode="auto">
              <a:xfrm>
                <a:off x="3223" y="1548"/>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80" name="Rectangle 552">
                <a:extLst>
                  <a:ext uri="{FF2B5EF4-FFF2-40B4-BE49-F238E27FC236}">
                    <a16:creationId xmlns:a16="http://schemas.microsoft.com/office/drawing/2014/main" id="{F978AE7E-48F3-470B-BB7C-0ADDE4380B4A}"/>
                  </a:ext>
                </a:extLst>
              </p:cNvPr>
              <p:cNvSpPr>
                <a:spLocks noChangeArrowheads="1"/>
              </p:cNvSpPr>
              <p:nvPr/>
            </p:nvSpPr>
            <p:spPr bwMode="auto">
              <a:xfrm>
                <a:off x="3311" y="1548"/>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81" name="Rectangle 553">
                <a:extLst>
                  <a:ext uri="{FF2B5EF4-FFF2-40B4-BE49-F238E27FC236}">
                    <a16:creationId xmlns:a16="http://schemas.microsoft.com/office/drawing/2014/main" id="{FE97C365-B5F9-4D59-9325-C123D6BDCFC4}"/>
                  </a:ext>
                </a:extLst>
              </p:cNvPr>
              <p:cNvSpPr>
                <a:spLocks noChangeArrowheads="1"/>
              </p:cNvSpPr>
              <p:nvPr/>
            </p:nvSpPr>
            <p:spPr bwMode="auto">
              <a:xfrm>
                <a:off x="3339" y="1548"/>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82" name="Rectangle 554">
                <a:extLst>
                  <a:ext uri="{FF2B5EF4-FFF2-40B4-BE49-F238E27FC236}">
                    <a16:creationId xmlns:a16="http://schemas.microsoft.com/office/drawing/2014/main" id="{2A1AD3FE-7E63-46E8-9128-8AD4861934D4}"/>
                  </a:ext>
                </a:extLst>
              </p:cNvPr>
              <p:cNvSpPr>
                <a:spLocks noChangeArrowheads="1"/>
              </p:cNvSpPr>
              <p:nvPr/>
            </p:nvSpPr>
            <p:spPr bwMode="auto">
              <a:xfrm>
                <a:off x="3370" y="1548"/>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83" name="Rectangle 555">
                <a:extLst>
                  <a:ext uri="{FF2B5EF4-FFF2-40B4-BE49-F238E27FC236}">
                    <a16:creationId xmlns:a16="http://schemas.microsoft.com/office/drawing/2014/main" id="{03BFBC53-EA5C-4B8C-9ABF-74E7225B518E}"/>
                  </a:ext>
                </a:extLst>
              </p:cNvPr>
              <p:cNvSpPr>
                <a:spLocks noChangeArrowheads="1"/>
              </p:cNvSpPr>
              <p:nvPr/>
            </p:nvSpPr>
            <p:spPr bwMode="auto">
              <a:xfrm>
                <a:off x="2226" y="1576"/>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84" name="Rectangle 556">
                <a:extLst>
                  <a:ext uri="{FF2B5EF4-FFF2-40B4-BE49-F238E27FC236}">
                    <a16:creationId xmlns:a16="http://schemas.microsoft.com/office/drawing/2014/main" id="{CF6DCCB7-163C-471B-8F69-41E534199FA1}"/>
                  </a:ext>
                </a:extLst>
              </p:cNvPr>
              <p:cNvSpPr>
                <a:spLocks noChangeArrowheads="1"/>
              </p:cNvSpPr>
              <p:nvPr/>
            </p:nvSpPr>
            <p:spPr bwMode="auto">
              <a:xfrm>
                <a:off x="2257" y="1576"/>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85" name="Rectangle 557">
                <a:extLst>
                  <a:ext uri="{FF2B5EF4-FFF2-40B4-BE49-F238E27FC236}">
                    <a16:creationId xmlns:a16="http://schemas.microsoft.com/office/drawing/2014/main" id="{A04F6FAB-9523-4F16-8F36-B44177E7E7C7}"/>
                  </a:ext>
                </a:extLst>
              </p:cNvPr>
              <p:cNvSpPr>
                <a:spLocks noChangeArrowheads="1"/>
              </p:cNvSpPr>
              <p:nvPr/>
            </p:nvSpPr>
            <p:spPr bwMode="auto">
              <a:xfrm>
                <a:off x="2316" y="1576"/>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86" name="Rectangle 558">
                <a:extLst>
                  <a:ext uri="{FF2B5EF4-FFF2-40B4-BE49-F238E27FC236}">
                    <a16:creationId xmlns:a16="http://schemas.microsoft.com/office/drawing/2014/main" id="{B62E1011-BB12-4BDD-92CF-D4DD441DFF39}"/>
                  </a:ext>
                </a:extLst>
              </p:cNvPr>
              <p:cNvSpPr>
                <a:spLocks noChangeArrowheads="1"/>
              </p:cNvSpPr>
              <p:nvPr/>
            </p:nvSpPr>
            <p:spPr bwMode="auto">
              <a:xfrm>
                <a:off x="2372" y="1576"/>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87" name="Rectangle 559">
                <a:extLst>
                  <a:ext uri="{FF2B5EF4-FFF2-40B4-BE49-F238E27FC236}">
                    <a16:creationId xmlns:a16="http://schemas.microsoft.com/office/drawing/2014/main" id="{F331FE31-40A6-45D5-AC42-70E651264215}"/>
                  </a:ext>
                </a:extLst>
              </p:cNvPr>
              <p:cNvSpPr>
                <a:spLocks noChangeArrowheads="1"/>
              </p:cNvSpPr>
              <p:nvPr/>
            </p:nvSpPr>
            <p:spPr bwMode="auto">
              <a:xfrm>
                <a:off x="2491" y="1576"/>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88" name="Rectangle 560">
                <a:extLst>
                  <a:ext uri="{FF2B5EF4-FFF2-40B4-BE49-F238E27FC236}">
                    <a16:creationId xmlns:a16="http://schemas.microsoft.com/office/drawing/2014/main" id="{2F0E6717-5EAB-43C1-9E0C-570B17E20D64}"/>
                  </a:ext>
                </a:extLst>
              </p:cNvPr>
              <p:cNvSpPr>
                <a:spLocks noChangeArrowheads="1"/>
              </p:cNvSpPr>
              <p:nvPr/>
            </p:nvSpPr>
            <p:spPr bwMode="auto">
              <a:xfrm>
                <a:off x="2550" y="1576"/>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89" name="Rectangle 561">
                <a:extLst>
                  <a:ext uri="{FF2B5EF4-FFF2-40B4-BE49-F238E27FC236}">
                    <a16:creationId xmlns:a16="http://schemas.microsoft.com/office/drawing/2014/main" id="{36138B0C-37B8-4738-8C12-FCAD49348C7D}"/>
                  </a:ext>
                </a:extLst>
              </p:cNvPr>
              <p:cNvSpPr>
                <a:spLocks noChangeArrowheads="1"/>
              </p:cNvSpPr>
              <p:nvPr/>
            </p:nvSpPr>
            <p:spPr bwMode="auto">
              <a:xfrm>
                <a:off x="2725" y="1576"/>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90" name="Rectangle 562">
                <a:extLst>
                  <a:ext uri="{FF2B5EF4-FFF2-40B4-BE49-F238E27FC236}">
                    <a16:creationId xmlns:a16="http://schemas.microsoft.com/office/drawing/2014/main" id="{1ECE3ED7-97E6-4848-8EA6-B7F5D1C7CD29}"/>
                  </a:ext>
                </a:extLst>
              </p:cNvPr>
              <p:cNvSpPr>
                <a:spLocks noChangeArrowheads="1"/>
              </p:cNvSpPr>
              <p:nvPr/>
            </p:nvSpPr>
            <p:spPr bwMode="auto">
              <a:xfrm>
                <a:off x="2753" y="1576"/>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91" name="Rectangle 563">
                <a:extLst>
                  <a:ext uri="{FF2B5EF4-FFF2-40B4-BE49-F238E27FC236}">
                    <a16:creationId xmlns:a16="http://schemas.microsoft.com/office/drawing/2014/main" id="{46EF7508-FA2C-4FC7-8DA0-8D4A69B10BD7}"/>
                  </a:ext>
                </a:extLst>
              </p:cNvPr>
              <p:cNvSpPr>
                <a:spLocks noChangeArrowheads="1"/>
              </p:cNvSpPr>
              <p:nvPr/>
            </p:nvSpPr>
            <p:spPr bwMode="auto">
              <a:xfrm>
                <a:off x="2843" y="1576"/>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92" name="Rectangle 564">
                <a:extLst>
                  <a:ext uri="{FF2B5EF4-FFF2-40B4-BE49-F238E27FC236}">
                    <a16:creationId xmlns:a16="http://schemas.microsoft.com/office/drawing/2014/main" id="{B1ACA43D-8A03-460E-9471-8F597C52E2EC}"/>
                  </a:ext>
                </a:extLst>
              </p:cNvPr>
              <p:cNvSpPr>
                <a:spLocks noChangeArrowheads="1"/>
              </p:cNvSpPr>
              <p:nvPr/>
            </p:nvSpPr>
            <p:spPr bwMode="auto">
              <a:xfrm>
                <a:off x="2930" y="1576"/>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93" name="Rectangle 565">
                <a:extLst>
                  <a:ext uri="{FF2B5EF4-FFF2-40B4-BE49-F238E27FC236}">
                    <a16:creationId xmlns:a16="http://schemas.microsoft.com/office/drawing/2014/main" id="{54902602-C701-4ABB-BAE2-922E8835C999}"/>
                  </a:ext>
                </a:extLst>
              </p:cNvPr>
              <p:cNvSpPr>
                <a:spLocks noChangeArrowheads="1"/>
              </p:cNvSpPr>
              <p:nvPr/>
            </p:nvSpPr>
            <p:spPr bwMode="auto">
              <a:xfrm>
                <a:off x="2958" y="1576"/>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94" name="Rectangle 566">
                <a:extLst>
                  <a:ext uri="{FF2B5EF4-FFF2-40B4-BE49-F238E27FC236}">
                    <a16:creationId xmlns:a16="http://schemas.microsoft.com/office/drawing/2014/main" id="{8DC04D47-B242-4A46-8C51-7FF7F017AD9F}"/>
                  </a:ext>
                </a:extLst>
              </p:cNvPr>
              <p:cNvSpPr>
                <a:spLocks noChangeArrowheads="1"/>
              </p:cNvSpPr>
              <p:nvPr/>
            </p:nvSpPr>
            <p:spPr bwMode="auto">
              <a:xfrm>
                <a:off x="3046" y="1576"/>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95" name="Rectangle 567">
                <a:extLst>
                  <a:ext uri="{FF2B5EF4-FFF2-40B4-BE49-F238E27FC236}">
                    <a16:creationId xmlns:a16="http://schemas.microsoft.com/office/drawing/2014/main" id="{C395BCED-728B-4B57-B3A3-A04EC39EA0AA}"/>
                  </a:ext>
                </a:extLst>
              </p:cNvPr>
              <p:cNvSpPr>
                <a:spLocks noChangeArrowheads="1"/>
              </p:cNvSpPr>
              <p:nvPr/>
            </p:nvSpPr>
            <p:spPr bwMode="auto">
              <a:xfrm>
                <a:off x="3105" y="1576"/>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96" name="Rectangle 568">
                <a:extLst>
                  <a:ext uri="{FF2B5EF4-FFF2-40B4-BE49-F238E27FC236}">
                    <a16:creationId xmlns:a16="http://schemas.microsoft.com/office/drawing/2014/main" id="{CCD2E710-68FF-4DFF-8B9B-AD7E876BB4BE}"/>
                  </a:ext>
                </a:extLst>
              </p:cNvPr>
              <p:cNvSpPr>
                <a:spLocks noChangeArrowheads="1"/>
              </p:cNvSpPr>
              <p:nvPr/>
            </p:nvSpPr>
            <p:spPr bwMode="auto">
              <a:xfrm>
                <a:off x="3280" y="1576"/>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97" name="Rectangle 569">
                <a:extLst>
                  <a:ext uri="{FF2B5EF4-FFF2-40B4-BE49-F238E27FC236}">
                    <a16:creationId xmlns:a16="http://schemas.microsoft.com/office/drawing/2014/main" id="{775167D5-138D-4562-B730-B61C5EFCB6C0}"/>
                  </a:ext>
                </a:extLst>
              </p:cNvPr>
              <p:cNvSpPr>
                <a:spLocks noChangeArrowheads="1"/>
              </p:cNvSpPr>
              <p:nvPr/>
            </p:nvSpPr>
            <p:spPr bwMode="auto">
              <a:xfrm>
                <a:off x="3311" y="1576"/>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98" name="Rectangle 570">
                <a:extLst>
                  <a:ext uri="{FF2B5EF4-FFF2-40B4-BE49-F238E27FC236}">
                    <a16:creationId xmlns:a16="http://schemas.microsoft.com/office/drawing/2014/main" id="{DACD1CD2-B946-4405-A33B-86A05EEF9FCA}"/>
                  </a:ext>
                </a:extLst>
              </p:cNvPr>
              <p:cNvSpPr>
                <a:spLocks noChangeArrowheads="1"/>
              </p:cNvSpPr>
              <p:nvPr/>
            </p:nvSpPr>
            <p:spPr bwMode="auto">
              <a:xfrm>
                <a:off x="2198" y="1605"/>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99" name="Rectangle 571">
                <a:extLst>
                  <a:ext uri="{FF2B5EF4-FFF2-40B4-BE49-F238E27FC236}">
                    <a16:creationId xmlns:a16="http://schemas.microsoft.com/office/drawing/2014/main" id="{8F88DA29-3D3A-4777-95D1-FCD060AC513E}"/>
                  </a:ext>
                </a:extLst>
              </p:cNvPr>
              <p:cNvSpPr>
                <a:spLocks noChangeArrowheads="1"/>
              </p:cNvSpPr>
              <p:nvPr/>
            </p:nvSpPr>
            <p:spPr bwMode="auto">
              <a:xfrm>
                <a:off x="2257" y="1605"/>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00" name="Rectangle 572">
                <a:extLst>
                  <a:ext uri="{FF2B5EF4-FFF2-40B4-BE49-F238E27FC236}">
                    <a16:creationId xmlns:a16="http://schemas.microsoft.com/office/drawing/2014/main" id="{D2C6B53E-E253-4515-B5F1-C1EDD52AA03D}"/>
                  </a:ext>
                </a:extLst>
              </p:cNvPr>
              <p:cNvSpPr>
                <a:spLocks noChangeArrowheads="1"/>
              </p:cNvSpPr>
              <p:nvPr/>
            </p:nvSpPr>
            <p:spPr bwMode="auto">
              <a:xfrm>
                <a:off x="2285" y="1605"/>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01" name="Rectangle 573">
                <a:extLst>
                  <a:ext uri="{FF2B5EF4-FFF2-40B4-BE49-F238E27FC236}">
                    <a16:creationId xmlns:a16="http://schemas.microsoft.com/office/drawing/2014/main" id="{D173FA08-945F-42BB-B10F-265EF0813778}"/>
                  </a:ext>
                </a:extLst>
              </p:cNvPr>
              <p:cNvSpPr>
                <a:spLocks noChangeArrowheads="1"/>
              </p:cNvSpPr>
              <p:nvPr/>
            </p:nvSpPr>
            <p:spPr bwMode="auto">
              <a:xfrm>
                <a:off x="2316" y="1605"/>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02" name="Rectangle 574">
                <a:extLst>
                  <a:ext uri="{FF2B5EF4-FFF2-40B4-BE49-F238E27FC236}">
                    <a16:creationId xmlns:a16="http://schemas.microsoft.com/office/drawing/2014/main" id="{72349D82-ABEA-4A67-85C0-E903F4A70F47}"/>
                  </a:ext>
                </a:extLst>
              </p:cNvPr>
              <p:cNvSpPr>
                <a:spLocks noChangeArrowheads="1"/>
              </p:cNvSpPr>
              <p:nvPr/>
            </p:nvSpPr>
            <p:spPr bwMode="auto">
              <a:xfrm>
                <a:off x="2403" y="1605"/>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03" name="Rectangle 575">
                <a:extLst>
                  <a:ext uri="{FF2B5EF4-FFF2-40B4-BE49-F238E27FC236}">
                    <a16:creationId xmlns:a16="http://schemas.microsoft.com/office/drawing/2014/main" id="{81FA3368-D023-4BE4-91D6-298909B3121C}"/>
                  </a:ext>
                </a:extLst>
              </p:cNvPr>
              <p:cNvSpPr>
                <a:spLocks noChangeArrowheads="1"/>
              </p:cNvSpPr>
              <p:nvPr/>
            </p:nvSpPr>
            <p:spPr bwMode="auto">
              <a:xfrm>
                <a:off x="2431" y="1605"/>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04" name="Rectangle 576">
                <a:extLst>
                  <a:ext uri="{FF2B5EF4-FFF2-40B4-BE49-F238E27FC236}">
                    <a16:creationId xmlns:a16="http://schemas.microsoft.com/office/drawing/2014/main" id="{9566CA23-DEA6-4C48-841C-13B895001900}"/>
                  </a:ext>
                </a:extLst>
              </p:cNvPr>
              <p:cNvSpPr>
                <a:spLocks noChangeArrowheads="1"/>
              </p:cNvSpPr>
              <p:nvPr/>
            </p:nvSpPr>
            <p:spPr bwMode="auto">
              <a:xfrm>
                <a:off x="2462" y="1605"/>
                <a:ext cx="29"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05" name="Rectangle 577">
                <a:extLst>
                  <a:ext uri="{FF2B5EF4-FFF2-40B4-BE49-F238E27FC236}">
                    <a16:creationId xmlns:a16="http://schemas.microsoft.com/office/drawing/2014/main" id="{E8A5D0F4-99F6-43BB-8F22-A34F2E41F967}"/>
                  </a:ext>
                </a:extLst>
              </p:cNvPr>
              <p:cNvSpPr>
                <a:spLocks noChangeArrowheads="1"/>
              </p:cNvSpPr>
              <p:nvPr/>
            </p:nvSpPr>
            <p:spPr bwMode="auto">
              <a:xfrm>
                <a:off x="2578" y="1605"/>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06" name="Rectangle 578">
                <a:extLst>
                  <a:ext uri="{FF2B5EF4-FFF2-40B4-BE49-F238E27FC236}">
                    <a16:creationId xmlns:a16="http://schemas.microsoft.com/office/drawing/2014/main" id="{772A1B1C-3C06-485B-8876-F17AD820E4C7}"/>
                  </a:ext>
                </a:extLst>
              </p:cNvPr>
              <p:cNvSpPr>
                <a:spLocks noChangeArrowheads="1"/>
              </p:cNvSpPr>
              <p:nvPr/>
            </p:nvSpPr>
            <p:spPr bwMode="auto">
              <a:xfrm>
                <a:off x="2606" y="1605"/>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07" name="Rectangle 579">
                <a:extLst>
                  <a:ext uri="{FF2B5EF4-FFF2-40B4-BE49-F238E27FC236}">
                    <a16:creationId xmlns:a16="http://schemas.microsoft.com/office/drawing/2014/main" id="{E69A4B34-3111-4140-8710-497F1D8B657A}"/>
                  </a:ext>
                </a:extLst>
              </p:cNvPr>
              <p:cNvSpPr>
                <a:spLocks noChangeArrowheads="1"/>
              </p:cNvSpPr>
              <p:nvPr/>
            </p:nvSpPr>
            <p:spPr bwMode="auto">
              <a:xfrm>
                <a:off x="2665" y="1605"/>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08" name="Rectangle 580">
                <a:extLst>
                  <a:ext uri="{FF2B5EF4-FFF2-40B4-BE49-F238E27FC236}">
                    <a16:creationId xmlns:a16="http://schemas.microsoft.com/office/drawing/2014/main" id="{2A319ED8-1AD0-4AA7-9C2B-9D8A7B1A82B2}"/>
                  </a:ext>
                </a:extLst>
              </p:cNvPr>
              <p:cNvSpPr>
                <a:spLocks noChangeArrowheads="1"/>
              </p:cNvSpPr>
              <p:nvPr/>
            </p:nvSpPr>
            <p:spPr bwMode="auto">
              <a:xfrm>
                <a:off x="2753" y="1605"/>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09" name="Rectangle 581">
                <a:extLst>
                  <a:ext uri="{FF2B5EF4-FFF2-40B4-BE49-F238E27FC236}">
                    <a16:creationId xmlns:a16="http://schemas.microsoft.com/office/drawing/2014/main" id="{3E72495F-4310-4C36-BBC5-D045F4CAD07E}"/>
                  </a:ext>
                </a:extLst>
              </p:cNvPr>
              <p:cNvSpPr>
                <a:spLocks noChangeArrowheads="1"/>
              </p:cNvSpPr>
              <p:nvPr/>
            </p:nvSpPr>
            <p:spPr bwMode="auto">
              <a:xfrm>
                <a:off x="2784" y="1605"/>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10" name="Rectangle 582">
                <a:extLst>
                  <a:ext uri="{FF2B5EF4-FFF2-40B4-BE49-F238E27FC236}">
                    <a16:creationId xmlns:a16="http://schemas.microsoft.com/office/drawing/2014/main" id="{D86C24E7-C67E-4159-B28F-37A14017F2B6}"/>
                  </a:ext>
                </a:extLst>
              </p:cNvPr>
              <p:cNvSpPr>
                <a:spLocks noChangeArrowheads="1"/>
              </p:cNvSpPr>
              <p:nvPr/>
            </p:nvSpPr>
            <p:spPr bwMode="auto">
              <a:xfrm>
                <a:off x="2812" y="1605"/>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11" name="Rectangle 583">
                <a:extLst>
                  <a:ext uri="{FF2B5EF4-FFF2-40B4-BE49-F238E27FC236}">
                    <a16:creationId xmlns:a16="http://schemas.microsoft.com/office/drawing/2014/main" id="{A918416D-3FB3-4EBD-9FF2-6AA78675F55D}"/>
                  </a:ext>
                </a:extLst>
              </p:cNvPr>
              <p:cNvSpPr>
                <a:spLocks noChangeArrowheads="1"/>
              </p:cNvSpPr>
              <p:nvPr/>
            </p:nvSpPr>
            <p:spPr bwMode="auto">
              <a:xfrm>
                <a:off x="2843" y="1605"/>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12" name="Rectangle 584">
                <a:extLst>
                  <a:ext uri="{FF2B5EF4-FFF2-40B4-BE49-F238E27FC236}">
                    <a16:creationId xmlns:a16="http://schemas.microsoft.com/office/drawing/2014/main" id="{6CA9D3ED-502F-4D3E-B721-C1F51F85A365}"/>
                  </a:ext>
                </a:extLst>
              </p:cNvPr>
              <p:cNvSpPr>
                <a:spLocks noChangeArrowheads="1"/>
              </p:cNvSpPr>
              <p:nvPr/>
            </p:nvSpPr>
            <p:spPr bwMode="auto">
              <a:xfrm>
                <a:off x="2958" y="1605"/>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13" name="Rectangle 585">
                <a:extLst>
                  <a:ext uri="{FF2B5EF4-FFF2-40B4-BE49-F238E27FC236}">
                    <a16:creationId xmlns:a16="http://schemas.microsoft.com/office/drawing/2014/main" id="{D165DCD4-7413-48B3-B9E4-D92FCAAAF638}"/>
                  </a:ext>
                </a:extLst>
              </p:cNvPr>
              <p:cNvSpPr>
                <a:spLocks noChangeArrowheads="1"/>
              </p:cNvSpPr>
              <p:nvPr/>
            </p:nvSpPr>
            <p:spPr bwMode="auto">
              <a:xfrm>
                <a:off x="2989" y="1605"/>
                <a:ext cx="29"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14" name="Rectangle 586">
                <a:extLst>
                  <a:ext uri="{FF2B5EF4-FFF2-40B4-BE49-F238E27FC236}">
                    <a16:creationId xmlns:a16="http://schemas.microsoft.com/office/drawing/2014/main" id="{8D518A86-5745-41BB-BD06-1BD256F5FE4F}"/>
                  </a:ext>
                </a:extLst>
              </p:cNvPr>
              <p:cNvSpPr>
                <a:spLocks noChangeArrowheads="1"/>
              </p:cNvSpPr>
              <p:nvPr/>
            </p:nvSpPr>
            <p:spPr bwMode="auto">
              <a:xfrm>
                <a:off x="3018" y="1605"/>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15" name="Rectangle 587">
                <a:extLst>
                  <a:ext uri="{FF2B5EF4-FFF2-40B4-BE49-F238E27FC236}">
                    <a16:creationId xmlns:a16="http://schemas.microsoft.com/office/drawing/2014/main" id="{4DA5F294-5B11-4C9A-A6BB-D434CC9AB7A3}"/>
                  </a:ext>
                </a:extLst>
              </p:cNvPr>
              <p:cNvSpPr>
                <a:spLocks noChangeArrowheads="1"/>
              </p:cNvSpPr>
              <p:nvPr/>
            </p:nvSpPr>
            <p:spPr bwMode="auto">
              <a:xfrm>
                <a:off x="3077" y="1605"/>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16" name="Rectangle 588">
                <a:extLst>
                  <a:ext uri="{FF2B5EF4-FFF2-40B4-BE49-F238E27FC236}">
                    <a16:creationId xmlns:a16="http://schemas.microsoft.com/office/drawing/2014/main" id="{1BB69D65-7E1C-4221-B75D-00FD974172F0}"/>
                  </a:ext>
                </a:extLst>
              </p:cNvPr>
              <p:cNvSpPr>
                <a:spLocks noChangeArrowheads="1"/>
              </p:cNvSpPr>
              <p:nvPr/>
            </p:nvSpPr>
            <p:spPr bwMode="auto">
              <a:xfrm>
                <a:off x="3105" y="1605"/>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17" name="Rectangle 589">
                <a:extLst>
                  <a:ext uri="{FF2B5EF4-FFF2-40B4-BE49-F238E27FC236}">
                    <a16:creationId xmlns:a16="http://schemas.microsoft.com/office/drawing/2014/main" id="{F4C65784-0092-42B0-B8D2-5183E3D9820C}"/>
                  </a:ext>
                </a:extLst>
              </p:cNvPr>
              <p:cNvSpPr>
                <a:spLocks noChangeArrowheads="1"/>
              </p:cNvSpPr>
              <p:nvPr/>
            </p:nvSpPr>
            <p:spPr bwMode="auto">
              <a:xfrm>
                <a:off x="3133" y="1605"/>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18" name="Rectangle 590">
                <a:extLst>
                  <a:ext uri="{FF2B5EF4-FFF2-40B4-BE49-F238E27FC236}">
                    <a16:creationId xmlns:a16="http://schemas.microsoft.com/office/drawing/2014/main" id="{091F252F-05DA-464D-AC90-9A85F7A0F14B}"/>
                  </a:ext>
                </a:extLst>
              </p:cNvPr>
              <p:cNvSpPr>
                <a:spLocks noChangeArrowheads="1"/>
              </p:cNvSpPr>
              <p:nvPr/>
            </p:nvSpPr>
            <p:spPr bwMode="auto">
              <a:xfrm>
                <a:off x="3192" y="1605"/>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19" name="Rectangle 591">
                <a:extLst>
                  <a:ext uri="{FF2B5EF4-FFF2-40B4-BE49-F238E27FC236}">
                    <a16:creationId xmlns:a16="http://schemas.microsoft.com/office/drawing/2014/main" id="{C49FDAF3-3021-4E89-8434-8425AA3C7569}"/>
                  </a:ext>
                </a:extLst>
              </p:cNvPr>
              <p:cNvSpPr>
                <a:spLocks noChangeArrowheads="1"/>
              </p:cNvSpPr>
              <p:nvPr/>
            </p:nvSpPr>
            <p:spPr bwMode="auto">
              <a:xfrm>
                <a:off x="3251" y="1605"/>
                <a:ext cx="29"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20" name="Rectangle 592">
                <a:extLst>
                  <a:ext uri="{FF2B5EF4-FFF2-40B4-BE49-F238E27FC236}">
                    <a16:creationId xmlns:a16="http://schemas.microsoft.com/office/drawing/2014/main" id="{9ADF2432-DB80-42AE-A3FB-AF068B24899A}"/>
                  </a:ext>
                </a:extLst>
              </p:cNvPr>
              <p:cNvSpPr>
                <a:spLocks noChangeArrowheads="1"/>
              </p:cNvSpPr>
              <p:nvPr/>
            </p:nvSpPr>
            <p:spPr bwMode="auto">
              <a:xfrm>
                <a:off x="3280" y="1605"/>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21" name="Rectangle 593">
                <a:extLst>
                  <a:ext uri="{FF2B5EF4-FFF2-40B4-BE49-F238E27FC236}">
                    <a16:creationId xmlns:a16="http://schemas.microsoft.com/office/drawing/2014/main" id="{207D7880-DD85-42DF-BC9B-0441B55BB574}"/>
                  </a:ext>
                </a:extLst>
              </p:cNvPr>
              <p:cNvSpPr>
                <a:spLocks noChangeArrowheads="1"/>
              </p:cNvSpPr>
              <p:nvPr/>
            </p:nvSpPr>
            <p:spPr bwMode="auto">
              <a:xfrm>
                <a:off x="3370" y="1605"/>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22" name="Rectangle 594">
                <a:extLst>
                  <a:ext uri="{FF2B5EF4-FFF2-40B4-BE49-F238E27FC236}">
                    <a16:creationId xmlns:a16="http://schemas.microsoft.com/office/drawing/2014/main" id="{DF22363A-60B9-411D-83D6-CFAFC1062B0D}"/>
                  </a:ext>
                </a:extLst>
              </p:cNvPr>
              <p:cNvSpPr>
                <a:spLocks noChangeArrowheads="1"/>
              </p:cNvSpPr>
              <p:nvPr/>
            </p:nvSpPr>
            <p:spPr bwMode="auto">
              <a:xfrm>
                <a:off x="2198" y="1635"/>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23" name="Rectangle 595">
                <a:extLst>
                  <a:ext uri="{FF2B5EF4-FFF2-40B4-BE49-F238E27FC236}">
                    <a16:creationId xmlns:a16="http://schemas.microsoft.com/office/drawing/2014/main" id="{2688C21F-B7D1-4FA4-89E6-BE2FB0AB55F7}"/>
                  </a:ext>
                </a:extLst>
              </p:cNvPr>
              <p:cNvSpPr>
                <a:spLocks noChangeArrowheads="1"/>
              </p:cNvSpPr>
              <p:nvPr/>
            </p:nvSpPr>
            <p:spPr bwMode="auto">
              <a:xfrm>
                <a:off x="2226" y="1635"/>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24" name="Rectangle 596">
                <a:extLst>
                  <a:ext uri="{FF2B5EF4-FFF2-40B4-BE49-F238E27FC236}">
                    <a16:creationId xmlns:a16="http://schemas.microsoft.com/office/drawing/2014/main" id="{B6C29A24-61FE-4A4F-841D-313E36CE9DF1}"/>
                  </a:ext>
                </a:extLst>
              </p:cNvPr>
              <p:cNvSpPr>
                <a:spLocks noChangeArrowheads="1"/>
              </p:cNvSpPr>
              <p:nvPr/>
            </p:nvSpPr>
            <p:spPr bwMode="auto">
              <a:xfrm>
                <a:off x="2257" y="1635"/>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25" name="Rectangle 597">
                <a:extLst>
                  <a:ext uri="{FF2B5EF4-FFF2-40B4-BE49-F238E27FC236}">
                    <a16:creationId xmlns:a16="http://schemas.microsoft.com/office/drawing/2014/main" id="{E6C9E721-0879-47CA-A1D5-D7C6DDCFB109}"/>
                  </a:ext>
                </a:extLst>
              </p:cNvPr>
              <p:cNvSpPr>
                <a:spLocks noChangeArrowheads="1"/>
              </p:cNvSpPr>
              <p:nvPr/>
            </p:nvSpPr>
            <p:spPr bwMode="auto">
              <a:xfrm>
                <a:off x="2285" y="1635"/>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26" name="Rectangle 598">
                <a:extLst>
                  <a:ext uri="{FF2B5EF4-FFF2-40B4-BE49-F238E27FC236}">
                    <a16:creationId xmlns:a16="http://schemas.microsoft.com/office/drawing/2014/main" id="{A93A9632-B965-4218-BB20-1F3C1FBF28E9}"/>
                  </a:ext>
                </a:extLst>
              </p:cNvPr>
              <p:cNvSpPr>
                <a:spLocks noChangeArrowheads="1"/>
              </p:cNvSpPr>
              <p:nvPr/>
            </p:nvSpPr>
            <p:spPr bwMode="auto">
              <a:xfrm>
                <a:off x="2316" y="1635"/>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27" name="Rectangle 599">
                <a:extLst>
                  <a:ext uri="{FF2B5EF4-FFF2-40B4-BE49-F238E27FC236}">
                    <a16:creationId xmlns:a16="http://schemas.microsoft.com/office/drawing/2014/main" id="{B536DFA4-A247-4599-83EF-052311448283}"/>
                  </a:ext>
                </a:extLst>
              </p:cNvPr>
              <p:cNvSpPr>
                <a:spLocks noChangeArrowheads="1"/>
              </p:cNvSpPr>
              <p:nvPr/>
            </p:nvSpPr>
            <p:spPr bwMode="auto">
              <a:xfrm>
                <a:off x="2344" y="1635"/>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28" name="Rectangle 600">
                <a:extLst>
                  <a:ext uri="{FF2B5EF4-FFF2-40B4-BE49-F238E27FC236}">
                    <a16:creationId xmlns:a16="http://schemas.microsoft.com/office/drawing/2014/main" id="{074C6B50-3E31-4120-B6CB-C6B986B781FD}"/>
                  </a:ext>
                </a:extLst>
              </p:cNvPr>
              <p:cNvSpPr>
                <a:spLocks noChangeArrowheads="1"/>
              </p:cNvSpPr>
              <p:nvPr/>
            </p:nvSpPr>
            <p:spPr bwMode="auto">
              <a:xfrm>
                <a:off x="2372" y="1635"/>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29" name="Rectangle 601">
                <a:extLst>
                  <a:ext uri="{FF2B5EF4-FFF2-40B4-BE49-F238E27FC236}">
                    <a16:creationId xmlns:a16="http://schemas.microsoft.com/office/drawing/2014/main" id="{1F64196F-40A8-4460-BFBB-73FE1DDC8826}"/>
                  </a:ext>
                </a:extLst>
              </p:cNvPr>
              <p:cNvSpPr>
                <a:spLocks noChangeArrowheads="1"/>
              </p:cNvSpPr>
              <p:nvPr/>
            </p:nvSpPr>
            <p:spPr bwMode="auto">
              <a:xfrm>
                <a:off x="2431" y="1635"/>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30" name="Rectangle 602">
                <a:extLst>
                  <a:ext uri="{FF2B5EF4-FFF2-40B4-BE49-F238E27FC236}">
                    <a16:creationId xmlns:a16="http://schemas.microsoft.com/office/drawing/2014/main" id="{F7F49805-EF59-4016-BB08-FD95BFF0615A}"/>
                  </a:ext>
                </a:extLst>
              </p:cNvPr>
              <p:cNvSpPr>
                <a:spLocks noChangeArrowheads="1"/>
              </p:cNvSpPr>
              <p:nvPr/>
            </p:nvSpPr>
            <p:spPr bwMode="auto">
              <a:xfrm>
                <a:off x="2462" y="1635"/>
                <a:ext cx="29"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31" name="Rectangle 603">
                <a:extLst>
                  <a:ext uri="{FF2B5EF4-FFF2-40B4-BE49-F238E27FC236}">
                    <a16:creationId xmlns:a16="http://schemas.microsoft.com/office/drawing/2014/main" id="{0AFD9E5B-2D8B-484F-9370-10C6EF3143F2}"/>
                  </a:ext>
                </a:extLst>
              </p:cNvPr>
              <p:cNvSpPr>
                <a:spLocks noChangeArrowheads="1"/>
              </p:cNvSpPr>
              <p:nvPr/>
            </p:nvSpPr>
            <p:spPr bwMode="auto">
              <a:xfrm>
                <a:off x="2491" y="1635"/>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32" name="Rectangle 604">
                <a:extLst>
                  <a:ext uri="{FF2B5EF4-FFF2-40B4-BE49-F238E27FC236}">
                    <a16:creationId xmlns:a16="http://schemas.microsoft.com/office/drawing/2014/main" id="{DE489B14-3E63-45A7-9A5A-70FFCEB3F7F6}"/>
                  </a:ext>
                </a:extLst>
              </p:cNvPr>
              <p:cNvSpPr>
                <a:spLocks noChangeArrowheads="1"/>
              </p:cNvSpPr>
              <p:nvPr/>
            </p:nvSpPr>
            <p:spPr bwMode="auto">
              <a:xfrm>
                <a:off x="2550" y="1635"/>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33" name="Rectangle 605">
                <a:extLst>
                  <a:ext uri="{FF2B5EF4-FFF2-40B4-BE49-F238E27FC236}">
                    <a16:creationId xmlns:a16="http://schemas.microsoft.com/office/drawing/2014/main" id="{1980CFA2-32E2-448A-BC27-451C5BE874BB}"/>
                  </a:ext>
                </a:extLst>
              </p:cNvPr>
              <p:cNvSpPr>
                <a:spLocks noChangeArrowheads="1"/>
              </p:cNvSpPr>
              <p:nvPr/>
            </p:nvSpPr>
            <p:spPr bwMode="auto">
              <a:xfrm>
                <a:off x="2578" y="1635"/>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34" name="Rectangle 606">
                <a:extLst>
                  <a:ext uri="{FF2B5EF4-FFF2-40B4-BE49-F238E27FC236}">
                    <a16:creationId xmlns:a16="http://schemas.microsoft.com/office/drawing/2014/main" id="{FE127C7B-9E5D-49B7-98E1-A307BD0E6476}"/>
                  </a:ext>
                </a:extLst>
              </p:cNvPr>
              <p:cNvSpPr>
                <a:spLocks noChangeArrowheads="1"/>
              </p:cNvSpPr>
              <p:nvPr/>
            </p:nvSpPr>
            <p:spPr bwMode="auto">
              <a:xfrm>
                <a:off x="2665" y="1635"/>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35" name="Rectangle 607">
                <a:extLst>
                  <a:ext uri="{FF2B5EF4-FFF2-40B4-BE49-F238E27FC236}">
                    <a16:creationId xmlns:a16="http://schemas.microsoft.com/office/drawing/2014/main" id="{395DD0F0-736E-4925-9BAB-DD26883B2625}"/>
                  </a:ext>
                </a:extLst>
              </p:cNvPr>
              <p:cNvSpPr>
                <a:spLocks noChangeArrowheads="1"/>
              </p:cNvSpPr>
              <p:nvPr/>
            </p:nvSpPr>
            <p:spPr bwMode="auto">
              <a:xfrm>
                <a:off x="2696" y="1635"/>
                <a:ext cx="29"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grpSp>
        <p:grpSp>
          <p:nvGrpSpPr>
            <p:cNvPr id="21" name="Group 809">
              <a:extLst>
                <a:ext uri="{FF2B5EF4-FFF2-40B4-BE49-F238E27FC236}">
                  <a16:creationId xmlns:a16="http://schemas.microsoft.com/office/drawing/2014/main" id="{6E8DD583-9A33-40B5-B70E-8F6DB0023C1F}"/>
                </a:ext>
              </a:extLst>
            </p:cNvPr>
            <p:cNvGrpSpPr>
              <a:grpSpLocks/>
            </p:cNvGrpSpPr>
            <p:nvPr/>
          </p:nvGrpSpPr>
          <p:grpSpPr bwMode="auto">
            <a:xfrm>
              <a:off x="2198" y="1635"/>
              <a:ext cx="1200" cy="322"/>
              <a:chOff x="2198" y="1635"/>
              <a:chExt cx="1200" cy="322"/>
            </a:xfrm>
          </p:grpSpPr>
          <p:sp>
            <p:nvSpPr>
              <p:cNvPr id="33" name="Rectangle 609">
                <a:extLst>
                  <a:ext uri="{FF2B5EF4-FFF2-40B4-BE49-F238E27FC236}">
                    <a16:creationId xmlns:a16="http://schemas.microsoft.com/office/drawing/2014/main" id="{620420E9-FB43-49AA-AA89-99B6CA6B5A2B}"/>
                  </a:ext>
                </a:extLst>
              </p:cNvPr>
              <p:cNvSpPr>
                <a:spLocks noChangeArrowheads="1"/>
              </p:cNvSpPr>
              <p:nvPr/>
            </p:nvSpPr>
            <p:spPr bwMode="auto">
              <a:xfrm>
                <a:off x="2753" y="1635"/>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5" name="Rectangle 610">
                <a:extLst>
                  <a:ext uri="{FF2B5EF4-FFF2-40B4-BE49-F238E27FC236}">
                    <a16:creationId xmlns:a16="http://schemas.microsoft.com/office/drawing/2014/main" id="{9B6AF451-DBD9-491F-8327-5F6993C24DF9}"/>
                  </a:ext>
                </a:extLst>
              </p:cNvPr>
              <p:cNvSpPr>
                <a:spLocks noChangeArrowheads="1"/>
              </p:cNvSpPr>
              <p:nvPr/>
            </p:nvSpPr>
            <p:spPr bwMode="auto">
              <a:xfrm>
                <a:off x="2784" y="1635"/>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6" name="Rectangle 611">
                <a:extLst>
                  <a:ext uri="{FF2B5EF4-FFF2-40B4-BE49-F238E27FC236}">
                    <a16:creationId xmlns:a16="http://schemas.microsoft.com/office/drawing/2014/main" id="{E6CB3A69-4A8B-4933-9A82-8E54DCD96714}"/>
                  </a:ext>
                </a:extLst>
              </p:cNvPr>
              <p:cNvSpPr>
                <a:spLocks noChangeArrowheads="1"/>
              </p:cNvSpPr>
              <p:nvPr/>
            </p:nvSpPr>
            <p:spPr bwMode="auto">
              <a:xfrm>
                <a:off x="2871" y="1635"/>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8" name="Rectangle 612">
                <a:extLst>
                  <a:ext uri="{FF2B5EF4-FFF2-40B4-BE49-F238E27FC236}">
                    <a16:creationId xmlns:a16="http://schemas.microsoft.com/office/drawing/2014/main" id="{97830A5E-0370-4701-91B5-70E1A272627D}"/>
                  </a:ext>
                </a:extLst>
              </p:cNvPr>
              <p:cNvSpPr>
                <a:spLocks noChangeArrowheads="1"/>
              </p:cNvSpPr>
              <p:nvPr/>
            </p:nvSpPr>
            <p:spPr bwMode="auto">
              <a:xfrm>
                <a:off x="2989" y="1635"/>
                <a:ext cx="29"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9" name="Rectangle 613">
                <a:extLst>
                  <a:ext uri="{FF2B5EF4-FFF2-40B4-BE49-F238E27FC236}">
                    <a16:creationId xmlns:a16="http://schemas.microsoft.com/office/drawing/2014/main" id="{57F7FC21-FD17-4B21-AC34-93C1EA1552B5}"/>
                  </a:ext>
                </a:extLst>
              </p:cNvPr>
              <p:cNvSpPr>
                <a:spLocks noChangeArrowheads="1"/>
              </p:cNvSpPr>
              <p:nvPr/>
            </p:nvSpPr>
            <p:spPr bwMode="auto">
              <a:xfrm>
                <a:off x="3077" y="1635"/>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0" name="Rectangle 614">
                <a:extLst>
                  <a:ext uri="{FF2B5EF4-FFF2-40B4-BE49-F238E27FC236}">
                    <a16:creationId xmlns:a16="http://schemas.microsoft.com/office/drawing/2014/main" id="{21959DAB-75BC-4B39-85F2-472DE9F22526}"/>
                  </a:ext>
                </a:extLst>
              </p:cNvPr>
              <p:cNvSpPr>
                <a:spLocks noChangeArrowheads="1"/>
              </p:cNvSpPr>
              <p:nvPr/>
            </p:nvSpPr>
            <p:spPr bwMode="auto">
              <a:xfrm>
                <a:off x="3105" y="1635"/>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1" name="Rectangle 615">
                <a:extLst>
                  <a:ext uri="{FF2B5EF4-FFF2-40B4-BE49-F238E27FC236}">
                    <a16:creationId xmlns:a16="http://schemas.microsoft.com/office/drawing/2014/main" id="{D2E680A9-866E-4CA9-8B5E-B9FE5890964C}"/>
                  </a:ext>
                </a:extLst>
              </p:cNvPr>
              <p:cNvSpPr>
                <a:spLocks noChangeArrowheads="1"/>
              </p:cNvSpPr>
              <p:nvPr/>
            </p:nvSpPr>
            <p:spPr bwMode="auto">
              <a:xfrm>
                <a:off x="3164" y="1635"/>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2" name="Rectangle 616">
                <a:extLst>
                  <a:ext uri="{FF2B5EF4-FFF2-40B4-BE49-F238E27FC236}">
                    <a16:creationId xmlns:a16="http://schemas.microsoft.com/office/drawing/2014/main" id="{BC726C64-37BD-4BBD-9E4F-98E524B25A42}"/>
                  </a:ext>
                </a:extLst>
              </p:cNvPr>
              <p:cNvSpPr>
                <a:spLocks noChangeArrowheads="1"/>
              </p:cNvSpPr>
              <p:nvPr/>
            </p:nvSpPr>
            <p:spPr bwMode="auto">
              <a:xfrm>
                <a:off x="3192" y="1635"/>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3" name="Rectangle 617">
                <a:extLst>
                  <a:ext uri="{FF2B5EF4-FFF2-40B4-BE49-F238E27FC236}">
                    <a16:creationId xmlns:a16="http://schemas.microsoft.com/office/drawing/2014/main" id="{2739BD2B-1205-4608-A954-6680DE057169}"/>
                  </a:ext>
                </a:extLst>
              </p:cNvPr>
              <p:cNvSpPr>
                <a:spLocks noChangeArrowheads="1"/>
              </p:cNvSpPr>
              <p:nvPr/>
            </p:nvSpPr>
            <p:spPr bwMode="auto">
              <a:xfrm>
                <a:off x="3223" y="1635"/>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5" name="Rectangle 618">
                <a:extLst>
                  <a:ext uri="{FF2B5EF4-FFF2-40B4-BE49-F238E27FC236}">
                    <a16:creationId xmlns:a16="http://schemas.microsoft.com/office/drawing/2014/main" id="{2944A2A7-594F-48E0-9917-37CCCE0047EA}"/>
                  </a:ext>
                </a:extLst>
              </p:cNvPr>
              <p:cNvSpPr>
                <a:spLocks noChangeArrowheads="1"/>
              </p:cNvSpPr>
              <p:nvPr/>
            </p:nvSpPr>
            <p:spPr bwMode="auto">
              <a:xfrm>
                <a:off x="3251" y="1635"/>
                <a:ext cx="29"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6" name="Rectangle 619">
                <a:extLst>
                  <a:ext uri="{FF2B5EF4-FFF2-40B4-BE49-F238E27FC236}">
                    <a16:creationId xmlns:a16="http://schemas.microsoft.com/office/drawing/2014/main" id="{0A2CB94A-DAAF-4A8E-B9EB-C050624E1437}"/>
                  </a:ext>
                </a:extLst>
              </p:cNvPr>
              <p:cNvSpPr>
                <a:spLocks noChangeArrowheads="1"/>
              </p:cNvSpPr>
              <p:nvPr/>
            </p:nvSpPr>
            <p:spPr bwMode="auto">
              <a:xfrm>
                <a:off x="3311" y="1635"/>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7" name="Rectangle 620">
                <a:extLst>
                  <a:ext uri="{FF2B5EF4-FFF2-40B4-BE49-F238E27FC236}">
                    <a16:creationId xmlns:a16="http://schemas.microsoft.com/office/drawing/2014/main" id="{622DD699-26CA-4DAB-8633-154B726BE2DB}"/>
                  </a:ext>
                </a:extLst>
              </p:cNvPr>
              <p:cNvSpPr>
                <a:spLocks noChangeArrowheads="1"/>
              </p:cNvSpPr>
              <p:nvPr/>
            </p:nvSpPr>
            <p:spPr bwMode="auto">
              <a:xfrm>
                <a:off x="3370" y="1635"/>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8" name="Rectangle 621">
                <a:extLst>
                  <a:ext uri="{FF2B5EF4-FFF2-40B4-BE49-F238E27FC236}">
                    <a16:creationId xmlns:a16="http://schemas.microsoft.com/office/drawing/2014/main" id="{1B1E97A4-38F5-434E-905C-C8287B06FF91}"/>
                  </a:ext>
                </a:extLst>
              </p:cNvPr>
              <p:cNvSpPr>
                <a:spLocks noChangeArrowheads="1"/>
              </p:cNvSpPr>
              <p:nvPr/>
            </p:nvSpPr>
            <p:spPr bwMode="auto">
              <a:xfrm>
                <a:off x="2198" y="1664"/>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49" name="Rectangle 622">
                <a:extLst>
                  <a:ext uri="{FF2B5EF4-FFF2-40B4-BE49-F238E27FC236}">
                    <a16:creationId xmlns:a16="http://schemas.microsoft.com/office/drawing/2014/main" id="{0F0297AB-996F-45B2-A602-D1E11F24FC94}"/>
                  </a:ext>
                </a:extLst>
              </p:cNvPr>
              <p:cNvSpPr>
                <a:spLocks noChangeArrowheads="1"/>
              </p:cNvSpPr>
              <p:nvPr/>
            </p:nvSpPr>
            <p:spPr bwMode="auto">
              <a:xfrm>
                <a:off x="2257" y="1664"/>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0" name="Rectangle 623">
                <a:extLst>
                  <a:ext uri="{FF2B5EF4-FFF2-40B4-BE49-F238E27FC236}">
                    <a16:creationId xmlns:a16="http://schemas.microsoft.com/office/drawing/2014/main" id="{AB190026-16CF-4E63-8ED7-B8B1F6BB9CD9}"/>
                  </a:ext>
                </a:extLst>
              </p:cNvPr>
              <p:cNvSpPr>
                <a:spLocks noChangeArrowheads="1"/>
              </p:cNvSpPr>
              <p:nvPr/>
            </p:nvSpPr>
            <p:spPr bwMode="auto">
              <a:xfrm>
                <a:off x="2344" y="1664"/>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1" name="Rectangle 624">
                <a:extLst>
                  <a:ext uri="{FF2B5EF4-FFF2-40B4-BE49-F238E27FC236}">
                    <a16:creationId xmlns:a16="http://schemas.microsoft.com/office/drawing/2014/main" id="{E8A1BD14-169C-4539-886B-6A0FA6637AFB}"/>
                  </a:ext>
                </a:extLst>
              </p:cNvPr>
              <p:cNvSpPr>
                <a:spLocks noChangeArrowheads="1"/>
              </p:cNvSpPr>
              <p:nvPr/>
            </p:nvSpPr>
            <p:spPr bwMode="auto">
              <a:xfrm>
                <a:off x="2403" y="1664"/>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2" name="Rectangle 625">
                <a:extLst>
                  <a:ext uri="{FF2B5EF4-FFF2-40B4-BE49-F238E27FC236}">
                    <a16:creationId xmlns:a16="http://schemas.microsoft.com/office/drawing/2014/main" id="{F2BFC52F-984F-41D9-85EF-7C6AC07EC3C5}"/>
                  </a:ext>
                </a:extLst>
              </p:cNvPr>
              <p:cNvSpPr>
                <a:spLocks noChangeArrowheads="1"/>
              </p:cNvSpPr>
              <p:nvPr/>
            </p:nvSpPr>
            <p:spPr bwMode="auto">
              <a:xfrm>
                <a:off x="2491" y="1664"/>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3" name="Rectangle 626">
                <a:extLst>
                  <a:ext uri="{FF2B5EF4-FFF2-40B4-BE49-F238E27FC236}">
                    <a16:creationId xmlns:a16="http://schemas.microsoft.com/office/drawing/2014/main" id="{6E4B169E-822F-4315-BAA6-37F1ACE059FF}"/>
                  </a:ext>
                </a:extLst>
              </p:cNvPr>
              <p:cNvSpPr>
                <a:spLocks noChangeArrowheads="1"/>
              </p:cNvSpPr>
              <p:nvPr/>
            </p:nvSpPr>
            <p:spPr bwMode="auto">
              <a:xfrm>
                <a:off x="2519" y="1664"/>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4" name="Rectangle 627">
                <a:extLst>
                  <a:ext uri="{FF2B5EF4-FFF2-40B4-BE49-F238E27FC236}">
                    <a16:creationId xmlns:a16="http://schemas.microsoft.com/office/drawing/2014/main" id="{0E568E75-8E37-49DB-913D-F238CAB51554}"/>
                  </a:ext>
                </a:extLst>
              </p:cNvPr>
              <p:cNvSpPr>
                <a:spLocks noChangeArrowheads="1"/>
              </p:cNvSpPr>
              <p:nvPr/>
            </p:nvSpPr>
            <p:spPr bwMode="auto">
              <a:xfrm>
                <a:off x="2606" y="1664"/>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5" name="Rectangle 628">
                <a:extLst>
                  <a:ext uri="{FF2B5EF4-FFF2-40B4-BE49-F238E27FC236}">
                    <a16:creationId xmlns:a16="http://schemas.microsoft.com/office/drawing/2014/main" id="{6496A4FE-F278-4F54-A995-9E9A7DD2F708}"/>
                  </a:ext>
                </a:extLst>
              </p:cNvPr>
              <p:cNvSpPr>
                <a:spLocks noChangeArrowheads="1"/>
              </p:cNvSpPr>
              <p:nvPr/>
            </p:nvSpPr>
            <p:spPr bwMode="auto">
              <a:xfrm>
                <a:off x="2637" y="1664"/>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6" name="Rectangle 629">
                <a:extLst>
                  <a:ext uri="{FF2B5EF4-FFF2-40B4-BE49-F238E27FC236}">
                    <a16:creationId xmlns:a16="http://schemas.microsoft.com/office/drawing/2014/main" id="{E989160C-D3EC-4D1E-8E2E-90E35B611C07}"/>
                  </a:ext>
                </a:extLst>
              </p:cNvPr>
              <p:cNvSpPr>
                <a:spLocks noChangeArrowheads="1"/>
              </p:cNvSpPr>
              <p:nvPr/>
            </p:nvSpPr>
            <p:spPr bwMode="auto">
              <a:xfrm>
                <a:off x="2665" y="1664"/>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7" name="Rectangle 630">
                <a:extLst>
                  <a:ext uri="{FF2B5EF4-FFF2-40B4-BE49-F238E27FC236}">
                    <a16:creationId xmlns:a16="http://schemas.microsoft.com/office/drawing/2014/main" id="{728CB27A-6099-4DAD-8858-8C1F81DAB3FF}"/>
                  </a:ext>
                </a:extLst>
              </p:cNvPr>
              <p:cNvSpPr>
                <a:spLocks noChangeArrowheads="1"/>
              </p:cNvSpPr>
              <p:nvPr/>
            </p:nvSpPr>
            <p:spPr bwMode="auto">
              <a:xfrm>
                <a:off x="2784" y="1664"/>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8" name="Rectangle 631">
                <a:extLst>
                  <a:ext uri="{FF2B5EF4-FFF2-40B4-BE49-F238E27FC236}">
                    <a16:creationId xmlns:a16="http://schemas.microsoft.com/office/drawing/2014/main" id="{3DE8E231-08CB-4544-806D-A86D1DCC702D}"/>
                  </a:ext>
                </a:extLst>
              </p:cNvPr>
              <p:cNvSpPr>
                <a:spLocks noChangeArrowheads="1"/>
              </p:cNvSpPr>
              <p:nvPr/>
            </p:nvSpPr>
            <p:spPr bwMode="auto">
              <a:xfrm>
                <a:off x="2843" y="1664"/>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59" name="Rectangle 632">
                <a:extLst>
                  <a:ext uri="{FF2B5EF4-FFF2-40B4-BE49-F238E27FC236}">
                    <a16:creationId xmlns:a16="http://schemas.microsoft.com/office/drawing/2014/main" id="{212E6C05-7C0B-4687-8D21-E672C0D8A941}"/>
                  </a:ext>
                </a:extLst>
              </p:cNvPr>
              <p:cNvSpPr>
                <a:spLocks noChangeArrowheads="1"/>
              </p:cNvSpPr>
              <p:nvPr/>
            </p:nvSpPr>
            <p:spPr bwMode="auto">
              <a:xfrm>
                <a:off x="2958" y="1664"/>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0" name="Rectangle 633">
                <a:extLst>
                  <a:ext uri="{FF2B5EF4-FFF2-40B4-BE49-F238E27FC236}">
                    <a16:creationId xmlns:a16="http://schemas.microsoft.com/office/drawing/2014/main" id="{DEB87333-6889-48CA-9CA9-C8A0CF337FC8}"/>
                  </a:ext>
                </a:extLst>
              </p:cNvPr>
              <p:cNvSpPr>
                <a:spLocks noChangeArrowheads="1"/>
              </p:cNvSpPr>
              <p:nvPr/>
            </p:nvSpPr>
            <p:spPr bwMode="auto">
              <a:xfrm>
                <a:off x="3018" y="1664"/>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1" name="Rectangle 634">
                <a:extLst>
                  <a:ext uri="{FF2B5EF4-FFF2-40B4-BE49-F238E27FC236}">
                    <a16:creationId xmlns:a16="http://schemas.microsoft.com/office/drawing/2014/main" id="{DC3BA18B-40A9-4094-85BA-62B6692E9CEC}"/>
                  </a:ext>
                </a:extLst>
              </p:cNvPr>
              <p:cNvSpPr>
                <a:spLocks noChangeArrowheads="1"/>
              </p:cNvSpPr>
              <p:nvPr/>
            </p:nvSpPr>
            <p:spPr bwMode="auto">
              <a:xfrm>
                <a:off x="3164" y="1664"/>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2" name="Rectangle 635">
                <a:extLst>
                  <a:ext uri="{FF2B5EF4-FFF2-40B4-BE49-F238E27FC236}">
                    <a16:creationId xmlns:a16="http://schemas.microsoft.com/office/drawing/2014/main" id="{8CDE98E4-BACE-441A-A40A-E3C5891BB1D6}"/>
                  </a:ext>
                </a:extLst>
              </p:cNvPr>
              <p:cNvSpPr>
                <a:spLocks noChangeArrowheads="1"/>
              </p:cNvSpPr>
              <p:nvPr/>
            </p:nvSpPr>
            <p:spPr bwMode="auto">
              <a:xfrm>
                <a:off x="3223" y="1664"/>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3" name="Rectangle 636">
                <a:extLst>
                  <a:ext uri="{FF2B5EF4-FFF2-40B4-BE49-F238E27FC236}">
                    <a16:creationId xmlns:a16="http://schemas.microsoft.com/office/drawing/2014/main" id="{79BF1A3B-0D60-4438-9E2D-BA9405601B42}"/>
                  </a:ext>
                </a:extLst>
              </p:cNvPr>
              <p:cNvSpPr>
                <a:spLocks noChangeArrowheads="1"/>
              </p:cNvSpPr>
              <p:nvPr/>
            </p:nvSpPr>
            <p:spPr bwMode="auto">
              <a:xfrm>
                <a:off x="3280" y="1664"/>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4" name="Rectangle 637">
                <a:extLst>
                  <a:ext uri="{FF2B5EF4-FFF2-40B4-BE49-F238E27FC236}">
                    <a16:creationId xmlns:a16="http://schemas.microsoft.com/office/drawing/2014/main" id="{B4051282-3F41-4A9D-B8D3-B55FD44F7671}"/>
                  </a:ext>
                </a:extLst>
              </p:cNvPr>
              <p:cNvSpPr>
                <a:spLocks noChangeArrowheads="1"/>
              </p:cNvSpPr>
              <p:nvPr/>
            </p:nvSpPr>
            <p:spPr bwMode="auto">
              <a:xfrm>
                <a:off x="3339" y="1664"/>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5" name="Rectangle 638">
                <a:extLst>
                  <a:ext uri="{FF2B5EF4-FFF2-40B4-BE49-F238E27FC236}">
                    <a16:creationId xmlns:a16="http://schemas.microsoft.com/office/drawing/2014/main" id="{3B7FA0A9-BB93-41A7-B672-7A23ADEC4366}"/>
                  </a:ext>
                </a:extLst>
              </p:cNvPr>
              <p:cNvSpPr>
                <a:spLocks noChangeArrowheads="1"/>
              </p:cNvSpPr>
              <p:nvPr/>
            </p:nvSpPr>
            <p:spPr bwMode="auto">
              <a:xfrm>
                <a:off x="2198" y="1692"/>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6" name="Rectangle 639">
                <a:extLst>
                  <a:ext uri="{FF2B5EF4-FFF2-40B4-BE49-F238E27FC236}">
                    <a16:creationId xmlns:a16="http://schemas.microsoft.com/office/drawing/2014/main" id="{6FEC1234-6AB6-460A-87DB-312C06AD1AE8}"/>
                  </a:ext>
                </a:extLst>
              </p:cNvPr>
              <p:cNvSpPr>
                <a:spLocks noChangeArrowheads="1"/>
              </p:cNvSpPr>
              <p:nvPr/>
            </p:nvSpPr>
            <p:spPr bwMode="auto">
              <a:xfrm>
                <a:off x="2257" y="1692"/>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7" name="Rectangle 640">
                <a:extLst>
                  <a:ext uri="{FF2B5EF4-FFF2-40B4-BE49-F238E27FC236}">
                    <a16:creationId xmlns:a16="http://schemas.microsoft.com/office/drawing/2014/main" id="{B6146780-8113-40B4-9686-58D2038490E4}"/>
                  </a:ext>
                </a:extLst>
              </p:cNvPr>
              <p:cNvSpPr>
                <a:spLocks noChangeArrowheads="1"/>
              </p:cNvSpPr>
              <p:nvPr/>
            </p:nvSpPr>
            <p:spPr bwMode="auto">
              <a:xfrm>
                <a:off x="2285" y="1692"/>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8" name="Rectangle 641">
                <a:extLst>
                  <a:ext uri="{FF2B5EF4-FFF2-40B4-BE49-F238E27FC236}">
                    <a16:creationId xmlns:a16="http://schemas.microsoft.com/office/drawing/2014/main" id="{29AB3450-CFBB-498C-BF9B-8AEE6A15600F}"/>
                  </a:ext>
                </a:extLst>
              </p:cNvPr>
              <p:cNvSpPr>
                <a:spLocks noChangeArrowheads="1"/>
              </p:cNvSpPr>
              <p:nvPr/>
            </p:nvSpPr>
            <p:spPr bwMode="auto">
              <a:xfrm>
                <a:off x="2316" y="1692"/>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69" name="Rectangle 642">
                <a:extLst>
                  <a:ext uri="{FF2B5EF4-FFF2-40B4-BE49-F238E27FC236}">
                    <a16:creationId xmlns:a16="http://schemas.microsoft.com/office/drawing/2014/main" id="{B8ABA1E4-F813-4985-8D4B-82B55933C1FE}"/>
                  </a:ext>
                </a:extLst>
              </p:cNvPr>
              <p:cNvSpPr>
                <a:spLocks noChangeArrowheads="1"/>
              </p:cNvSpPr>
              <p:nvPr/>
            </p:nvSpPr>
            <p:spPr bwMode="auto">
              <a:xfrm>
                <a:off x="2344" y="1692"/>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0" name="Rectangle 643">
                <a:extLst>
                  <a:ext uri="{FF2B5EF4-FFF2-40B4-BE49-F238E27FC236}">
                    <a16:creationId xmlns:a16="http://schemas.microsoft.com/office/drawing/2014/main" id="{BE66963B-5435-4BC5-90AA-F6B6C3F141C1}"/>
                  </a:ext>
                </a:extLst>
              </p:cNvPr>
              <p:cNvSpPr>
                <a:spLocks noChangeArrowheads="1"/>
              </p:cNvSpPr>
              <p:nvPr/>
            </p:nvSpPr>
            <p:spPr bwMode="auto">
              <a:xfrm>
                <a:off x="2372" y="1692"/>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1" name="Rectangle 644">
                <a:extLst>
                  <a:ext uri="{FF2B5EF4-FFF2-40B4-BE49-F238E27FC236}">
                    <a16:creationId xmlns:a16="http://schemas.microsoft.com/office/drawing/2014/main" id="{85326BB1-7DA0-4F65-821F-6463DA4A4FFC}"/>
                  </a:ext>
                </a:extLst>
              </p:cNvPr>
              <p:cNvSpPr>
                <a:spLocks noChangeArrowheads="1"/>
              </p:cNvSpPr>
              <p:nvPr/>
            </p:nvSpPr>
            <p:spPr bwMode="auto">
              <a:xfrm>
                <a:off x="2431" y="1692"/>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2" name="Rectangle 645">
                <a:extLst>
                  <a:ext uri="{FF2B5EF4-FFF2-40B4-BE49-F238E27FC236}">
                    <a16:creationId xmlns:a16="http://schemas.microsoft.com/office/drawing/2014/main" id="{E600DB2E-287D-435B-8851-81FCFC64C975}"/>
                  </a:ext>
                </a:extLst>
              </p:cNvPr>
              <p:cNvSpPr>
                <a:spLocks noChangeArrowheads="1"/>
              </p:cNvSpPr>
              <p:nvPr/>
            </p:nvSpPr>
            <p:spPr bwMode="auto">
              <a:xfrm>
                <a:off x="2462" y="1692"/>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3" name="Rectangle 646">
                <a:extLst>
                  <a:ext uri="{FF2B5EF4-FFF2-40B4-BE49-F238E27FC236}">
                    <a16:creationId xmlns:a16="http://schemas.microsoft.com/office/drawing/2014/main" id="{D66B143D-101F-4B78-A703-B0ADFE92B7A6}"/>
                  </a:ext>
                </a:extLst>
              </p:cNvPr>
              <p:cNvSpPr>
                <a:spLocks noChangeArrowheads="1"/>
              </p:cNvSpPr>
              <p:nvPr/>
            </p:nvSpPr>
            <p:spPr bwMode="auto">
              <a:xfrm>
                <a:off x="2519" y="1692"/>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4" name="Rectangle 647">
                <a:extLst>
                  <a:ext uri="{FF2B5EF4-FFF2-40B4-BE49-F238E27FC236}">
                    <a16:creationId xmlns:a16="http://schemas.microsoft.com/office/drawing/2014/main" id="{CF581674-BA0F-4788-A697-5A2E9ED986E6}"/>
                  </a:ext>
                </a:extLst>
              </p:cNvPr>
              <p:cNvSpPr>
                <a:spLocks noChangeArrowheads="1"/>
              </p:cNvSpPr>
              <p:nvPr/>
            </p:nvSpPr>
            <p:spPr bwMode="auto">
              <a:xfrm>
                <a:off x="2550" y="1692"/>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5" name="Rectangle 648">
                <a:extLst>
                  <a:ext uri="{FF2B5EF4-FFF2-40B4-BE49-F238E27FC236}">
                    <a16:creationId xmlns:a16="http://schemas.microsoft.com/office/drawing/2014/main" id="{E75BE63D-482B-4147-97F0-6E2114D0D8D1}"/>
                  </a:ext>
                </a:extLst>
              </p:cNvPr>
              <p:cNvSpPr>
                <a:spLocks noChangeArrowheads="1"/>
              </p:cNvSpPr>
              <p:nvPr/>
            </p:nvSpPr>
            <p:spPr bwMode="auto">
              <a:xfrm>
                <a:off x="2606" y="1692"/>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6" name="Rectangle 649">
                <a:extLst>
                  <a:ext uri="{FF2B5EF4-FFF2-40B4-BE49-F238E27FC236}">
                    <a16:creationId xmlns:a16="http://schemas.microsoft.com/office/drawing/2014/main" id="{63E0FF6E-507A-4A11-8459-D4FB45E3D094}"/>
                  </a:ext>
                </a:extLst>
              </p:cNvPr>
              <p:cNvSpPr>
                <a:spLocks noChangeArrowheads="1"/>
              </p:cNvSpPr>
              <p:nvPr/>
            </p:nvSpPr>
            <p:spPr bwMode="auto">
              <a:xfrm>
                <a:off x="2696" y="1692"/>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7" name="Rectangle 650">
                <a:extLst>
                  <a:ext uri="{FF2B5EF4-FFF2-40B4-BE49-F238E27FC236}">
                    <a16:creationId xmlns:a16="http://schemas.microsoft.com/office/drawing/2014/main" id="{FB5672AD-FD16-4CD5-920D-B58E0B2AD355}"/>
                  </a:ext>
                </a:extLst>
              </p:cNvPr>
              <p:cNvSpPr>
                <a:spLocks noChangeArrowheads="1"/>
              </p:cNvSpPr>
              <p:nvPr/>
            </p:nvSpPr>
            <p:spPr bwMode="auto">
              <a:xfrm>
                <a:off x="2725" y="1692"/>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8" name="Rectangle 651">
                <a:extLst>
                  <a:ext uri="{FF2B5EF4-FFF2-40B4-BE49-F238E27FC236}">
                    <a16:creationId xmlns:a16="http://schemas.microsoft.com/office/drawing/2014/main" id="{8F70CF27-667C-4191-8F77-7C93A4A598E5}"/>
                  </a:ext>
                </a:extLst>
              </p:cNvPr>
              <p:cNvSpPr>
                <a:spLocks noChangeArrowheads="1"/>
              </p:cNvSpPr>
              <p:nvPr/>
            </p:nvSpPr>
            <p:spPr bwMode="auto">
              <a:xfrm>
                <a:off x="2843" y="1692"/>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79" name="Rectangle 652">
                <a:extLst>
                  <a:ext uri="{FF2B5EF4-FFF2-40B4-BE49-F238E27FC236}">
                    <a16:creationId xmlns:a16="http://schemas.microsoft.com/office/drawing/2014/main" id="{19E68F51-5FEB-49E4-810B-DA90F141DACC}"/>
                  </a:ext>
                </a:extLst>
              </p:cNvPr>
              <p:cNvSpPr>
                <a:spLocks noChangeArrowheads="1"/>
              </p:cNvSpPr>
              <p:nvPr/>
            </p:nvSpPr>
            <p:spPr bwMode="auto">
              <a:xfrm>
                <a:off x="2871" y="1692"/>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80" name="Rectangle 653">
                <a:extLst>
                  <a:ext uri="{FF2B5EF4-FFF2-40B4-BE49-F238E27FC236}">
                    <a16:creationId xmlns:a16="http://schemas.microsoft.com/office/drawing/2014/main" id="{5D32C503-4B90-4042-87F3-6AF6509C634C}"/>
                  </a:ext>
                </a:extLst>
              </p:cNvPr>
              <p:cNvSpPr>
                <a:spLocks noChangeArrowheads="1"/>
              </p:cNvSpPr>
              <p:nvPr/>
            </p:nvSpPr>
            <p:spPr bwMode="auto">
              <a:xfrm>
                <a:off x="2930" y="1692"/>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81" name="Rectangle 654">
                <a:extLst>
                  <a:ext uri="{FF2B5EF4-FFF2-40B4-BE49-F238E27FC236}">
                    <a16:creationId xmlns:a16="http://schemas.microsoft.com/office/drawing/2014/main" id="{F33DA1E5-E152-4567-A1E8-9060C03723BD}"/>
                  </a:ext>
                </a:extLst>
              </p:cNvPr>
              <p:cNvSpPr>
                <a:spLocks noChangeArrowheads="1"/>
              </p:cNvSpPr>
              <p:nvPr/>
            </p:nvSpPr>
            <p:spPr bwMode="auto">
              <a:xfrm>
                <a:off x="2958" y="1692"/>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82" name="Rectangle 655">
                <a:extLst>
                  <a:ext uri="{FF2B5EF4-FFF2-40B4-BE49-F238E27FC236}">
                    <a16:creationId xmlns:a16="http://schemas.microsoft.com/office/drawing/2014/main" id="{E9EE8DF8-1939-4732-8E70-19C8F424081B}"/>
                  </a:ext>
                </a:extLst>
              </p:cNvPr>
              <p:cNvSpPr>
                <a:spLocks noChangeArrowheads="1"/>
              </p:cNvSpPr>
              <p:nvPr/>
            </p:nvSpPr>
            <p:spPr bwMode="auto">
              <a:xfrm>
                <a:off x="3018" y="1692"/>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83" name="Rectangle 656">
                <a:extLst>
                  <a:ext uri="{FF2B5EF4-FFF2-40B4-BE49-F238E27FC236}">
                    <a16:creationId xmlns:a16="http://schemas.microsoft.com/office/drawing/2014/main" id="{3E27C387-31C2-4FEA-91FD-745C5EA23716}"/>
                  </a:ext>
                </a:extLst>
              </p:cNvPr>
              <p:cNvSpPr>
                <a:spLocks noChangeArrowheads="1"/>
              </p:cNvSpPr>
              <p:nvPr/>
            </p:nvSpPr>
            <p:spPr bwMode="auto">
              <a:xfrm>
                <a:off x="3046" y="1692"/>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84" name="Rectangle 657">
                <a:extLst>
                  <a:ext uri="{FF2B5EF4-FFF2-40B4-BE49-F238E27FC236}">
                    <a16:creationId xmlns:a16="http://schemas.microsoft.com/office/drawing/2014/main" id="{ADEF4E16-D052-4040-813E-C7CC7615A28D}"/>
                  </a:ext>
                </a:extLst>
              </p:cNvPr>
              <p:cNvSpPr>
                <a:spLocks noChangeArrowheads="1"/>
              </p:cNvSpPr>
              <p:nvPr/>
            </p:nvSpPr>
            <p:spPr bwMode="auto">
              <a:xfrm>
                <a:off x="3133" y="1692"/>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85" name="Rectangle 658">
                <a:extLst>
                  <a:ext uri="{FF2B5EF4-FFF2-40B4-BE49-F238E27FC236}">
                    <a16:creationId xmlns:a16="http://schemas.microsoft.com/office/drawing/2014/main" id="{98EF2E9A-13DD-4471-912F-5F04A1549E1D}"/>
                  </a:ext>
                </a:extLst>
              </p:cNvPr>
              <p:cNvSpPr>
                <a:spLocks noChangeArrowheads="1"/>
              </p:cNvSpPr>
              <p:nvPr/>
            </p:nvSpPr>
            <p:spPr bwMode="auto">
              <a:xfrm>
                <a:off x="3164" y="1692"/>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86" name="Rectangle 659">
                <a:extLst>
                  <a:ext uri="{FF2B5EF4-FFF2-40B4-BE49-F238E27FC236}">
                    <a16:creationId xmlns:a16="http://schemas.microsoft.com/office/drawing/2014/main" id="{B24DAFEE-3D6B-496E-8A5E-F818CA819E31}"/>
                  </a:ext>
                </a:extLst>
              </p:cNvPr>
              <p:cNvSpPr>
                <a:spLocks noChangeArrowheads="1"/>
              </p:cNvSpPr>
              <p:nvPr/>
            </p:nvSpPr>
            <p:spPr bwMode="auto">
              <a:xfrm>
                <a:off x="3192" y="1692"/>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87" name="Rectangle 660">
                <a:extLst>
                  <a:ext uri="{FF2B5EF4-FFF2-40B4-BE49-F238E27FC236}">
                    <a16:creationId xmlns:a16="http://schemas.microsoft.com/office/drawing/2014/main" id="{2784EFEC-5E57-4AF7-B70C-6198D563C1C5}"/>
                  </a:ext>
                </a:extLst>
              </p:cNvPr>
              <p:cNvSpPr>
                <a:spLocks noChangeArrowheads="1"/>
              </p:cNvSpPr>
              <p:nvPr/>
            </p:nvSpPr>
            <p:spPr bwMode="auto">
              <a:xfrm>
                <a:off x="3223" y="1692"/>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88" name="Rectangle 661">
                <a:extLst>
                  <a:ext uri="{FF2B5EF4-FFF2-40B4-BE49-F238E27FC236}">
                    <a16:creationId xmlns:a16="http://schemas.microsoft.com/office/drawing/2014/main" id="{EA4BBB25-F99E-4529-A09B-02A229BE3305}"/>
                  </a:ext>
                </a:extLst>
              </p:cNvPr>
              <p:cNvSpPr>
                <a:spLocks noChangeArrowheads="1"/>
              </p:cNvSpPr>
              <p:nvPr/>
            </p:nvSpPr>
            <p:spPr bwMode="auto">
              <a:xfrm>
                <a:off x="3251" y="1692"/>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89" name="Rectangle 662">
                <a:extLst>
                  <a:ext uri="{FF2B5EF4-FFF2-40B4-BE49-F238E27FC236}">
                    <a16:creationId xmlns:a16="http://schemas.microsoft.com/office/drawing/2014/main" id="{6FD49792-0B58-4B5B-9C82-0159E8C8F3B9}"/>
                  </a:ext>
                </a:extLst>
              </p:cNvPr>
              <p:cNvSpPr>
                <a:spLocks noChangeArrowheads="1"/>
              </p:cNvSpPr>
              <p:nvPr/>
            </p:nvSpPr>
            <p:spPr bwMode="auto">
              <a:xfrm>
                <a:off x="3280" y="1692"/>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90" name="Rectangle 663">
                <a:extLst>
                  <a:ext uri="{FF2B5EF4-FFF2-40B4-BE49-F238E27FC236}">
                    <a16:creationId xmlns:a16="http://schemas.microsoft.com/office/drawing/2014/main" id="{5B92C7C5-0F65-4CE1-AB3F-260E3392CC5E}"/>
                  </a:ext>
                </a:extLst>
              </p:cNvPr>
              <p:cNvSpPr>
                <a:spLocks noChangeArrowheads="1"/>
              </p:cNvSpPr>
              <p:nvPr/>
            </p:nvSpPr>
            <p:spPr bwMode="auto">
              <a:xfrm>
                <a:off x="3311" y="1692"/>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91" name="Rectangle 664">
                <a:extLst>
                  <a:ext uri="{FF2B5EF4-FFF2-40B4-BE49-F238E27FC236}">
                    <a16:creationId xmlns:a16="http://schemas.microsoft.com/office/drawing/2014/main" id="{4FEB6CCC-9742-4FF5-9EEE-76A80725A2E0}"/>
                  </a:ext>
                </a:extLst>
              </p:cNvPr>
              <p:cNvSpPr>
                <a:spLocks noChangeArrowheads="1"/>
              </p:cNvSpPr>
              <p:nvPr/>
            </p:nvSpPr>
            <p:spPr bwMode="auto">
              <a:xfrm>
                <a:off x="3339" y="1692"/>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92" name="Rectangle 665">
                <a:extLst>
                  <a:ext uri="{FF2B5EF4-FFF2-40B4-BE49-F238E27FC236}">
                    <a16:creationId xmlns:a16="http://schemas.microsoft.com/office/drawing/2014/main" id="{4A52ECC4-7C4F-4914-AAE3-DC6D394FE519}"/>
                  </a:ext>
                </a:extLst>
              </p:cNvPr>
              <p:cNvSpPr>
                <a:spLocks noChangeArrowheads="1"/>
              </p:cNvSpPr>
              <p:nvPr/>
            </p:nvSpPr>
            <p:spPr bwMode="auto">
              <a:xfrm>
                <a:off x="2431" y="1723"/>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93" name="Rectangle 666">
                <a:extLst>
                  <a:ext uri="{FF2B5EF4-FFF2-40B4-BE49-F238E27FC236}">
                    <a16:creationId xmlns:a16="http://schemas.microsoft.com/office/drawing/2014/main" id="{9E07E18C-4525-4B4E-AD16-33E15A405C20}"/>
                  </a:ext>
                </a:extLst>
              </p:cNvPr>
              <p:cNvSpPr>
                <a:spLocks noChangeArrowheads="1"/>
              </p:cNvSpPr>
              <p:nvPr/>
            </p:nvSpPr>
            <p:spPr bwMode="auto">
              <a:xfrm>
                <a:off x="2462" y="1723"/>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94" name="Rectangle 667">
                <a:extLst>
                  <a:ext uri="{FF2B5EF4-FFF2-40B4-BE49-F238E27FC236}">
                    <a16:creationId xmlns:a16="http://schemas.microsoft.com/office/drawing/2014/main" id="{CC586D86-DCE9-4CF8-8427-FA0585AF4D9B}"/>
                  </a:ext>
                </a:extLst>
              </p:cNvPr>
              <p:cNvSpPr>
                <a:spLocks noChangeArrowheads="1"/>
              </p:cNvSpPr>
              <p:nvPr/>
            </p:nvSpPr>
            <p:spPr bwMode="auto">
              <a:xfrm>
                <a:off x="2519" y="1723"/>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95" name="Rectangle 668">
                <a:extLst>
                  <a:ext uri="{FF2B5EF4-FFF2-40B4-BE49-F238E27FC236}">
                    <a16:creationId xmlns:a16="http://schemas.microsoft.com/office/drawing/2014/main" id="{07A84B37-05E0-4195-8F83-0B866E8E0FF9}"/>
                  </a:ext>
                </a:extLst>
              </p:cNvPr>
              <p:cNvSpPr>
                <a:spLocks noChangeArrowheads="1"/>
              </p:cNvSpPr>
              <p:nvPr/>
            </p:nvSpPr>
            <p:spPr bwMode="auto">
              <a:xfrm>
                <a:off x="2578" y="1723"/>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96" name="Rectangle 669">
                <a:extLst>
                  <a:ext uri="{FF2B5EF4-FFF2-40B4-BE49-F238E27FC236}">
                    <a16:creationId xmlns:a16="http://schemas.microsoft.com/office/drawing/2014/main" id="{839D9506-3B90-4D60-941D-C7BE2F8A6BA5}"/>
                  </a:ext>
                </a:extLst>
              </p:cNvPr>
              <p:cNvSpPr>
                <a:spLocks noChangeArrowheads="1"/>
              </p:cNvSpPr>
              <p:nvPr/>
            </p:nvSpPr>
            <p:spPr bwMode="auto">
              <a:xfrm>
                <a:off x="2637" y="1723"/>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97" name="Rectangle 670">
                <a:extLst>
                  <a:ext uri="{FF2B5EF4-FFF2-40B4-BE49-F238E27FC236}">
                    <a16:creationId xmlns:a16="http://schemas.microsoft.com/office/drawing/2014/main" id="{77B673AF-CA44-4D19-9DF3-B1A07544F94C}"/>
                  </a:ext>
                </a:extLst>
              </p:cNvPr>
              <p:cNvSpPr>
                <a:spLocks noChangeArrowheads="1"/>
              </p:cNvSpPr>
              <p:nvPr/>
            </p:nvSpPr>
            <p:spPr bwMode="auto">
              <a:xfrm>
                <a:off x="2696" y="1723"/>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98" name="Rectangle 671">
                <a:extLst>
                  <a:ext uri="{FF2B5EF4-FFF2-40B4-BE49-F238E27FC236}">
                    <a16:creationId xmlns:a16="http://schemas.microsoft.com/office/drawing/2014/main" id="{CA65CBC6-5DFF-4387-972C-C6E9C261B7D6}"/>
                  </a:ext>
                </a:extLst>
              </p:cNvPr>
              <p:cNvSpPr>
                <a:spLocks noChangeArrowheads="1"/>
              </p:cNvSpPr>
              <p:nvPr/>
            </p:nvSpPr>
            <p:spPr bwMode="auto">
              <a:xfrm>
                <a:off x="2753" y="1723"/>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99" name="Rectangle 672">
                <a:extLst>
                  <a:ext uri="{FF2B5EF4-FFF2-40B4-BE49-F238E27FC236}">
                    <a16:creationId xmlns:a16="http://schemas.microsoft.com/office/drawing/2014/main" id="{47BEF58D-46A3-4DC8-A685-2AD87FC4E4AF}"/>
                  </a:ext>
                </a:extLst>
              </p:cNvPr>
              <p:cNvSpPr>
                <a:spLocks noChangeArrowheads="1"/>
              </p:cNvSpPr>
              <p:nvPr/>
            </p:nvSpPr>
            <p:spPr bwMode="auto">
              <a:xfrm>
                <a:off x="2958" y="1723"/>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00" name="Rectangle 673">
                <a:extLst>
                  <a:ext uri="{FF2B5EF4-FFF2-40B4-BE49-F238E27FC236}">
                    <a16:creationId xmlns:a16="http://schemas.microsoft.com/office/drawing/2014/main" id="{09C787CB-1C57-4E49-A30B-912CC232E0C6}"/>
                  </a:ext>
                </a:extLst>
              </p:cNvPr>
              <p:cNvSpPr>
                <a:spLocks noChangeArrowheads="1"/>
              </p:cNvSpPr>
              <p:nvPr/>
            </p:nvSpPr>
            <p:spPr bwMode="auto">
              <a:xfrm>
                <a:off x="2989" y="1723"/>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01" name="Rectangle 674">
                <a:extLst>
                  <a:ext uri="{FF2B5EF4-FFF2-40B4-BE49-F238E27FC236}">
                    <a16:creationId xmlns:a16="http://schemas.microsoft.com/office/drawing/2014/main" id="{D4EB5BF5-AE1F-4CC3-919F-ED4A16A74E13}"/>
                  </a:ext>
                </a:extLst>
              </p:cNvPr>
              <p:cNvSpPr>
                <a:spLocks noChangeArrowheads="1"/>
              </p:cNvSpPr>
              <p:nvPr/>
            </p:nvSpPr>
            <p:spPr bwMode="auto">
              <a:xfrm>
                <a:off x="3133" y="1723"/>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02" name="Rectangle 675">
                <a:extLst>
                  <a:ext uri="{FF2B5EF4-FFF2-40B4-BE49-F238E27FC236}">
                    <a16:creationId xmlns:a16="http://schemas.microsoft.com/office/drawing/2014/main" id="{C8C3232A-EBD1-4BCD-A9D0-AE7C73A19076}"/>
                  </a:ext>
                </a:extLst>
              </p:cNvPr>
              <p:cNvSpPr>
                <a:spLocks noChangeArrowheads="1"/>
              </p:cNvSpPr>
              <p:nvPr/>
            </p:nvSpPr>
            <p:spPr bwMode="auto">
              <a:xfrm>
                <a:off x="3251" y="1723"/>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03" name="Rectangle 676">
                <a:extLst>
                  <a:ext uri="{FF2B5EF4-FFF2-40B4-BE49-F238E27FC236}">
                    <a16:creationId xmlns:a16="http://schemas.microsoft.com/office/drawing/2014/main" id="{390F73C8-0ED8-40D7-B5E9-8C875AFBA541}"/>
                  </a:ext>
                </a:extLst>
              </p:cNvPr>
              <p:cNvSpPr>
                <a:spLocks noChangeArrowheads="1"/>
              </p:cNvSpPr>
              <p:nvPr/>
            </p:nvSpPr>
            <p:spPr bwMode="auto">
              <a:xfrm>
                <a:off x="3339" y="1723"/>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04" name="Rectangle 677">
                <a:extLst>
                  <a:ext uri="{FF2B5EF4-FFF2-40B4-BE49-F238E27FC236}">
                    <a16:creationId xmlns:a16="http://schemas.microsoft.com/office/drawing/2014/main" id="{E7656803-B6BA-45E9-ACFB-3868EFF6CDB8}"/>
                  </a:ext>
                </a:extLst>
              </p:cNvPr>
              <p:cNvSpPr>
                <a:spLocks noChangeArrowheads="1"/>
              </p:cNvSpPr>
              <p:nvPr/>
            </p:nvSpPr>
            <p:spPr bwMode="auto">
              <a:xfrm>
                <a:off x="2198" y="175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05" name="Rectangle 678">
                <a:extLst>
                  <a:ext uri="{FF2B5EF4-FFF2-40B4-BE49-F238E27FC236}">
                    <a16:creationId xmlns:a16="http://schemas.microsoft.com/office/drawing/2014/main" id="{6A498A0F-2BE6-434F-A146-DF1E0AC682C0}"/>
                  </a:ext>
                </a:extLst>
              </p:cNvPr>
              <p:cNvSpPr>
                <a:spLocks noChangeArrowheads="1"/>
              </p:cNvSpPr>
              <p:nvPr/>
            </p:nvSpPr>
            <p:spPr bwMode="auto">
              <a:xfrm>
                <a:off x="2226" y="1751"/>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06" name="Rectangle 679">
                <a:extLst>
                  <a:ext uri="{FF2B5EF4-FFF2-40B4-BE49-F238E27FC236}">
                    <a16:creationId xmlns:a16="http://schemas.microsoft.com/office/drawing/2014/main" id="{D95249C5-188C-4812-937B-6D9138EFB5D2}"/>
                  </a:ext>
                </a:extLst>
              </p:cNvPr>
              <p:cNvSpPr>
                <a:spLocks noChangeArrowheads="1"/>
              </p:cNvSpPr>
              <p:nvPr/>
            </p:nvSpPr>
            <p:spPr bwMode="auto">
              <a:xfrm>
                <a:off x="2257" y="175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07" name="Rectangle 680">
                <a:extLst>
                  <a:ext uri="{FF2B5EF4-FFF2-40B4-BE49-F238E27FC236}">
                    <a16:creationId xmlns:a16="http://schemas.microsoft.com/office/drawing/2014/main" id="{D72091E9-951C-42D9-9534-6612466A0D59}"/>
                  </a:ext>
                </a:extLst>
              </p:cNvPr>
              <p:cNvSpPr>
                <a:spLocks noChangeArrowheads="1"/>
              </p:cNvSpPr>
              <p:nvPr/>
            </p:nvSpPr>
            <p:spPr bwMode="auto">
              <a:xfrm>
                <a:off x="2285" y="1751"/>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08" name="Rectangle 681">
                <a:extLst>
                  <a:ext uri="{FF2B5EF4-FFF2-40B4-BE49-F238E27FC236}">
                    <a16:creationId xmlns:a16="http://schemas.microsoft.com/office/drawing/2014/main" id="{C6E9A722-2AFA-4680-B80B-3CDDAF9F8AB4}"/>
                  </a:ext>
                </a:extLst>
              </p:cNvPr>
              <p:cNvSpPr>
                <a:spLocks noChangeArrowheads="1"/>
              </p:cNvSpPr>
              <p:nvPr/>
            </p:nvSpPr>
            <p:spPr bwMode="auto">
              <a:xfrm>
                <a:off x="2316" y="175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09" name="Rectangle 682">
                <a:extLst>
                  <a:ext uri="{FF2B5EF4-FFF2-40B4-BE49-F238E27FC236}">
                    <a16:creationId xmlns:a16="http://schemas.microsoft.com/office/drawing/2014/main" id="{312ADDF3-CDC7-400E-AC9E-F21C63A49107}"/>
                  </a:ext>
                </a:extLst>
              </p:cNvPr>
              <p:cNvSpPr>
                <a:spLocks noChangeArrowheads="1"/>
              </p:cNvSpPr>
              <p:nvPr/>
            </p:nvSpPr>
            <p:spPr bwMode="auto">
              <a:xfrm>
                <a:off x="2344" y="175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10" name="Rectangle 683">
                <a:extLst>
                  <a:ext uri="{FF2B5EF4-FFF2-40B4-BE49-F238E27FC236}">
                    <a16:creationId xmlns:a16="http://schemas.microsoft.com/office/drawing/2014/main" id="{F48F6B1C-6AE9-4834-A346-7728A726CE5B}"/>
                  </a:ext>
                </a:extLst>
              </p:cNvPr>
              <p:cNvSpPr>
                <a:spLocks noChangeArrowheads="1"/>
              </p:cNvSpPr>
              <p:nvPr/>
            </p:nvSpPr>
            <p:spPr bwMode="auto">
              <a:xfrm>
                <a:off x="2372" y="1751"/>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11" name="Rectangle 684">
                <a:extLst>
                  <a:ext uri="{FF2B5EF4-FFF2-40B4-BE49-F238E27FC236}">
                    <a16:creationId xmlns:a16="http://schemas.microsoft.com/office/drawing/2014/main" id="{49BA83B1-5C47-43FD-8BDA-54BA40B6D1F5}"/>
                  </a:ext>
                </a:extLst>
              </p:cNvPr>
              <p:cNvSpPr>
                <a:spLocks noChangeArrowheads="1"/>
              </p:cNvSpPr>
              <p:nvPr/>
            </p:nvSpPr>
            <p:spPr bwMode="auto">
              <a:xfrm>
                <a:off x="2431" y="1751"/>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12" name="Rectangle 685">
                <a:extLst>
                  <a:ext uri="{FF2B5EF4-FFF2-40B4-BE49-F238E27FC236}">
                    <a16:creationId xmlns:a16="http://schemas.microsoft.com/office/drawing/2014/main" id="{04CABE00-D3C2-44FB-BDA9-40FB87020458}"/>
                  </a:ext>
                </a:extLst>
              </p:cNvPr>
              <p:cNvSpPr>
                <a:spLocks noChangeArrowheads="1"/>
              </p:cNvSpPr>
              <p:nvPr/>
            </p:nvSpPr>
            <p:spPr bwMode="auto">
              <a:xfrm>
                <a:off x="2491" y="175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13" name="Rectangle 686">
                <a:extLst>
                  <a:ext uri="{FF2B5EF4-FFF2-40B4-BE49-F238E27FC236}">
                    <a16:creationId xmlns:a16="http://schemas.microsoft.com/office/drawing/2014/main" id="{D0FBEDF0-A3C3-4C24-9307-2C474C9FC4B8}"/>
                  </a:ext>
                </a:extLst>
              </p:cNvPr>
              <p:cNvSpPr>
                <a:spLocks noChangeArrowheads="1"/>
              </p:cNvSpPr>
              <p:nvPr/>
            </p:nvSpPr>
            <p:spPr bwMode="auto">
              <a:xfrm>
                <a:off x="2578" y="175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14" name="Rectangle 687">
                <a:extLst>
                  <a:ext uri="{FF2B5EF4-FFF2-40B4-BE49-F238E27FC236}">
                    <a16:creationId xmlns:a16="http://schemas.microsoft.com/office/drawing/2014/main" id="{373D885C-10F3-40EA-9114-9FF2E0EEE4E8}"/>
                  </a:ext>
                </a:extLst>
              </p:cNvPr>
              <p:cNvSpPr>
                <a:spLocks noChangeArrowheads="1"/>
              </p:cNvSpPr>
              <p:nvPr/>
            </p:nvSpPr>
            <p:spPr bwMode="auto">
              <a:xfrm>
                <a:off x="2606" y="1751"/>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15" name="Rectangle 688">
                <a:extLst>
                  <a:ext uri="{FF2B5EF4-FFF2-40B4-BE49-F238E27FC236}">
                    <a16:creationId xmlns:a16="http://schemas.microsoft.com/office/drawing/2014/main" id="{4E9EE174-8618-4E8B-BC6D-0FC4A690ABE9}"/>
                  </a:ext>
                </a:extLst>
              </p:cNvPr>
              <p:cNvSpPr>
                <a:spLocks noChangeArrowheads="1"/>
              </p:cNvSpPr>
              <p:nvPr/>
            </p:nvSpPr>
            <p:spPr bwMode="auto">
              <a:xfrm>
                <a:off x="2637" y="175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16" name="Rectangle 689">
                <a:extLst>
                  <a:ext uri="{FF2B5EF4-FFF2-40B4-BE49-F238E27FC236}">
                    <a16:creationId xmlns:a16="http://schemas.microsoft.com/office/drawing/2014/main" id="{5E73E564-8148-4E2D-B849-17620D10D49E}"/>
                  </a:ext>
                </a:extLst>
              </p:cNvPr>
              <p:cNvSpPr>
                <a:spLocks noChangeArrowheads="1"/>
              </p:cNvSpPr>
              <p:nvPr/>
            </p:nvSpPr>
            <p:spPr bwMode="auto">
              <a:xfrm>
                <a:off x="2696" y="1751"/>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17" name="Rectangle 690">
                <a:extLst>
                  <a:ext uri="{FF2B5EF4-FFF2-40B4-BE49-F238E27FC236}">
                    <a16:creationId xmlns:a16="http://schemas.microsoft.com/office/drawing/2014/main" id="{CCBBB65E-5250-48EE-A111-AC3EC08E0CFC}"/>
                  </a:ext>
                </a:extLst>
              </p:cNvPr>
              <p:cNvSpPr>
                <a:spLocks noChangeArrowheads="1"/>
              </p:cNvSpPr>
              <p:nvPr/>
            </p:nvSpPr>
            <p:spPr bwMode="auto">
              <a:xfrm>
                <a:off x="2812" y="1751"/>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18" name="Rectangle 691">
                <a:extLst>
                  <a:ext uri="{FF2B5EF4-FFF2-40B4-BE49-F238E27FC236}">
                    <a16:creationId xmlns:a16="http://schemas.microsoft.com/office/drawing/2014/main" id="{5C233360-B097-45B9-AC06-0C0D76A8E740}"/>
                  </a:ext>
                </a:extLst>
              </p:cNvPr>
              <p:cNvSpPr>
                <a:spLocks noChangeArrowheads="1"/>
              </p:cNvSpPr>
              <p:nvPr/>
            </p:nvSpPr>
            <p:spPr bwMode="auto">
              <a:xfrm>
                <a:off x="2843" y="175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19" name="Rectangle 692">
                <a:extLst>
                  <a:ext uri="{FF2B5EF4-FFF2-40B4-BE49-F238E27FC236}">
                    <a16:creationId xmlns:a16="http://schemas.microsoft.com/office/drawing/2014/main" id="{DBE488DF-BEFE-4853-B14A-70BB852D9223}"/>
                  </a:ext>
                </a:extLst>
              </p:cNvPr>
              <p:cNvSpPr>
                <a:spLocks noChangeArrowheads="1"/>
              </p:cNvSpPr>
              <p:nvPr/>
            </p:nvSpPr>
            <p:spPr bwMode="auto">
              <a:xfrm>
                <a:off x="2899" y="1751"/>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20" name="Rectangle 693">
                <a:extLst>
                  <a:ext uri="{FF2B5EF4-FFF2-40B4-BE49-F238E27FC236}">
                    <a16:creationId xmlns:a16="http://schemas.microsoft.com/office/drawing/2014/main" id="{598EC0B9-9C41-42F6-8942-ECC489C8FDAA}"/>
                  </a:ext>
                </a:extLst>
              </p:cNvPr>
              <p:cNvSpPr>
                <a:spLocks noChangeArrowheads="1"/>
              </p:cNvSpPr>
              <p:nvPr/>
            </p:nvSpPr>
            <p:spPr bwMode="auto">
              <a:xfrm>
                <a:off x="2958" y="1751"/>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21" name="Rectangle 694">
                <a:extLst>
                  <a:ext uri="{FF2B5EF4-FFF2-40B4-BE49-F238E27FC236}">
                    <a16:creationId xmlns:a16="http://schemas.microsoft.com/office/drawing/2014/main" id="{13C92073-0AC8-4235-B46E-A3563D2CC2D5}"/>
                  </a:ext>
                </a:extLst>
              </p:cNvPr>
              <p:cNvSpPr>
                <a:spLocks noChangeArrowheads="1"/>
              </p:cNvSpPr>
              <p:nvPr/>
            </p:nvSpPr>
            <p:spPr bwMode="auto">
              <a:xfrm>
                <a:off x="2989" y="1751"/>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22" name="Rectangle 695">
                <a:extLst>
                  <a:ext uri="{FF2B5EF4-FFF2-40B4-BE49-F238E27FC236}">
                    <a16:creationId xmlns:a16="http://schemas.microsoft.com/office/drawing/2014/main" id="{D289E83F-8411-4A18-875D-8A1E8728EF7C}"/>
                  </a:ext>
                </a:extLst>
              </p:cNvPr>
              <p:cNvSpPr>
                <a:spLocks noChangeArrowheads="1"/>
              </p:cNvSpPr>
              <p:nvPr/>
            </p:nvSpPr>
            <p:spPr bwMode="auto">
              <a:xfrm>
                <a:off x="3077" y="175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23" name="Rectangle 696">
                <a:extLst>
                  <a:ext uri="{FF2B5EF4-FFF2-40B4-BE49-F238E27FC236}">
                    <a16:creationId xmlns:a16="http://schemas.microsoft.com/office/drawing/2014/main" id="{50C204C3-657A-491E-B031-12368873FF32}"/>
                  </a:ext>
                </a:extLst>
              </p:cNvPr>
              <p:cNvSpPr>
                <a:spLocks noChangeArrowheads="1"/>
              </p:cNvSpPr>
              <p:nvPr/>
            </p:nvSpPr>
            <p:spPr bwMode="auto">
              <a:xfrm>
                <a:off x="3105" y="175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24" name="Rectangle 697">
                <a:extLst>
                  <a:ext uri="{FF2B5EF4-FFF2-40B4-BE49-F238E27FC236}">
                    <a16:creationId xmlns:a16="http://schemas.microsoft.com/office/drawing/2014/main" id="{36CA7F34-19FD-42EE-A9B2-6E58193F698B}"/>
                  </a:ext>
                </a:extLst>
              </p:cNvPr>
              <p:cNvSpPr>
                <a:spLocks noChangeArrowheads="1"/>
              </p:cNvSpPr>
              <p:nvPr/>
            </p:nvSpPr>
            <p:spPr bwMode="auto">
              <a:xfrm>
                <a:off x="3133" y="1751"/>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25" name="Rectangle 698">
                <a:extLst>
                  <a:ext uri="{FF2B5EF4-FFF2-40B4-BE49-F238E27FC236}">
                    <a16:creationId xmlns:a16="http://schemas.microsoft.com/office/drawing/2014/main" id="{DC75122A-C181-4982-8F94-80EF0E3C66B2}"/>
                  </a:ext>
                </a:extLst>
              </p:cNvPr>
              <p:cNvSpPr>
                <a:spLocks noChangeArrowheads="1"/>
              </p:cNvSpPr>
              <p:nvPr/>
            </p:nvSpPr>
            <p:spPr bwMode="auto">
              <a:xfrm>
                <a:off x="3192" y="1751"/>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26" name="Rectangle 699">
                <a:extLst>
                  <a:ext uri="{FF2B5EF4-FFF2-40B4-BE49-F238E27FC236}">
                    <a16:creationId xmlns:a16="http://schemas.microsoft.com/office/drawing/2014/main" id="{D26B4B44-9AB1-400C-A9BD-4D7E6DC58B4B}"/>
                  </a:ext>
                </a:extLst>
              </p:cNvPr>
              <p:cNvSpPr>
                <a:spLocks noChangeArrowheads="1"/>
              </p:cNvSpPr>
              <p:nvPr/>
            </p:nvSpPr>
            <p:spPr bwMode="auto">
              <a:xfrm>
                <a:off x="3251" y="1751"/>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27" name="Rectangle 700">
                <a:extLst>
                  <a:ext uri="{FF2B5EF4-FFF2-40B4-BE49-F238E27FC236}">
                    <a16:creationId xmlns:a16="http://schemas.microsoft.com/office/drawing/2014/main" id="{D91DCE16-80A8-43D0-8953-3E49E291D496}"/>
                  </a:ext>
                </a:extLst>
              </p:cNvPr>
              <p:cNvSpPr>
                <a:spLocks noChangeArrowheads="1"/>
              </p:cNvSpPr>
              <p:nvPr/>
            </p:nvSpPr>
            <p:spPr bwMode="auto">
              <a:xfrm>
                <a:off x="3311" y="175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28" name="Rectangle 701">
                <a:extLst>
                  <a:ext uri="{FF2B5EF4-FFF2-40B4-BE49-F238E27FC236}">
                    <a16:creationId xmlns:a16="http://schemas.microsoft.com/office/drawing/2014/main" id="{7E182A7B-4E3B-4E00-B7BF-4757C27952C8}"/>
                  </a:ext>
                </a:extLst>
              </p:cNvPr>
              <p:cNvSpPr>
                <a:spLocks noChangeArrowheads="1"/>
              </p:cNvSpPr>
              <p:nvPr/>
            </p:nvSpPr>
            <p:spPr bwMode="auto">
              <a:xfrm>
                <a:off x="2198" y="1782"/>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29" name="Rectangle 702">
                <a:extLst>
                  <a:ext uri="{FF2B5EF4-FFF2-40B4-BE49-F238E27FC236}">
                    <a16:creationId xmlns:a16="http://schemas.microsoft.com/office/drawing/2014/main" id="{23EDAA67-25A1-4CB1-9D8D-098C444ADB90}"/>
                  </a:ext>
                </a:extLst>
              </p:cNvPr>
              <p:cNvSpPr>
                <a:spLocks noChangeArrowheads="1"/>
              </p:cNvSpPr>
              <p:nvPr/>
            </p:nvSpPr>
            <p:spPr bwMode="auto">
              <a:xfrm>
                <a:off x="2372" y="1782"/>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30" name="Rectangle 703">
                <a:extLst>
                  <a:ext uri="{FF2B5EF4-FFF2-40B4-BE49-F238E27FC236}">
                    <a16:creationId xmlns:a16="http://schemas.microsoft.com/office/drawing/2014/main" id="{821A4E3E-0D42-4284-881B-FF5BF7DDE19A}"/>
                  </a:ext>
                </a:extLst>
              </p:cNvPr>
              <p:cNvSpPr>
                <a:spLocks noChangeArrowheads="1"/>
              </p:cNvSpPr>
              <p:nvPr/>
            </p:nvSpPr>
            <p:spPr bwMode="auto">
              <a:xfrm>
                <a:off x="2431" y="1782"/>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31" name="Rectangle 704">
                <a:extLst>
                  <a:ext uri="{FF2B5EF4-FFF2-40B4-BE49-F238E27FC236}">
                    <a16:creationId xmlns:a16="http://schemas.microsoft.com/office/drawing/2014/main" id="{7FDA9EE2-1121-485B-A6F3-308A46B08596}"/>
                  </a:ext>
                </a:extLst>
              </p:cNvPr>
              <p:cNvSpPr>
                <a:spLocks noChangeArrowheads="1"/>
              </p:cNvSpPr>
              <p:nvPr/>
            </p:nvSpPr>
            <p:spPr bwMode="auto">
              <a:xfrm>
                <a:off x="2462" y="1782"/>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32" name="Rectangle 705">
                <a:extLst>
                  <a:ext uri="{FF2B5EF4-FFF2-40B4-BE49-F238E27FC236}">
                    <a16:creationId xmlns:a16="http://schemas.microsoft.com/office/drawing/2014/main" id="{CE21521A-C2B6-4E7E-914D-7266C1CAB072}"/>
                  </a:ext>
                </a:extLst>
              </p:cNvPr>
              <p:cNvSpPr>
                <a:spLocks noChangeArrowheads="1"/>
              </p:cNvSpPr>
              <p:nvPr/>
            </p:nvSpPr>
            <p:spPr bwMode="auto">
              <a:xfrm>
                <a:off x="2578" y="1782"/>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33" name="Rectangle 706">
                <a:extLst>
                  <a:ext uri="{FF2B5EF4-FFF2-40B4-BE49-F238E27FC236}">
                    <a16:creationId xmlns:a16="http://schemas.microsoft.com/office/drawing/2014/main" id="{25799BD5-48B6-4122-AB4B-C732B5E01C73}"/>
                  </a:ext>
                </a:extLst>
              </p:cNvPr>
              <p:cNvSpPr>
                <a:spLocks noChangeArrowheads="1"/>
              </p:cNvSpPr>
              <p:nvPr/>
            </p:nvSpPr>
            <p:spPr bwMode="auto">
              <a:xfrm>
                <a:off x="2637" y="1782"/>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34" name="Rectangle 707">
                <a:extLst>
                  <a:ext uri="{FF2B5EF4-FFF2-40B4-BE49-F238E27FC236}">
                    <a16:creationId xmlns:a16="http://schemas.microsoft.com/office/drawing/2014/main" id="{15BBBDF2-F12F-4104-9548-336F407791AD}"/>
                  </a:ext>
                </a:extLst>
              </p:cNvPr>
              <p:cNvSpPr>
                <a:spLocks noChangeArrowheads="1"/>
              </p:cNvSpPr>
              <p:nvPr/>
            </p:nvSpPr>
            <p:spPr bwMode="auto">
              <a:xfrm>
                <a:off x="2665" y="1782"/>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35" name="Rectangle 708">
                <a:extLst>
                  <a:ext uri="{FF2B5EF4-FFF2-40B4-BE49-F238E27FC236}">
                    <a16:creationId xmlns:a16="http://schemas.microsoft.com/office/drawing/2014/main" id="{710725BD-DD5C-4328-9629-26D9AEAC4974}"/>
                  </a:ext>
                </a:extLst>
              </p:cNvPr>
              <p:cNvSpPr>
                <a:spLocks noChangeArrowheads="1"/>
              </p:cNvSpPr>
              <p:nvPr/>
            </p:nvSpPr>
            <p:spPr bwMode="auto">
              <a:xfrm>
                <a:off x="2696" y="1782"/>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36" name="Rectangle 709">
                <a:extLst>
                  <a:ext uri="{FF2B5EF4-FFF2-40B4-BE49-F238E27FC236}">
                    <a16:creationId xmlns:a16="http://schemas.microsoft.com/office/drawing/2014/main" id="{BA884F94-552A-4FBE-B3B9-A08C59527424}"/>
                  </a:ext>
                </a:extLst>
              </p:cNvPr>
              <p:cNvSpPr>
                <a:spLocks noChangeArrowheads="1"/>
              </p:cNvSpPr>
              <p:nvPr/>
            </p:nvSpPr>
            <p:spPr bwMode="auto">
              <a:xfrm>
                <a:off x="2725" y="1782"/>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37" name="Rectangle 710">
                <a:extLst>
                  <a:ext uri="{FF2B5EF4-FFF2-40B4-BE49-F238E27FC236}">
                    <a16:creationId xmlns:a16="http://schemas.microsoft.com/office/drawing/2014/main" id="{8A8D0927-B08D-4770-9DEA-33DDC3603A52}"/>
                  </a:ext>
                </a:extLst>
              </p:cNvPr>
              <p:cNvSpPr>
                <a:spLocks noChangeArrowheads="1"/>
              </p:cNvSpPr>
              <p:nvPr/>
            </p:nvSpPr>
            <p:spPr bwMode="auto">
              <a:xfrm>
                <a:off x="2784" y="1782"/>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38" name="Rectangle 711">
                <a:extLst>
                  <a:ext uri="{FF2B5EF4-FFF2-40B4-BE49-F238E27FC236}">
                    <a16:creationId xmlns:a16="http://schemas.microsoft.com/office/drawing/2014/main" id="{E8634CCF-5966-4ED8-B322-EEECD847051C}"/>
                  </a:ext>
                </a:extLst>
              </p:cNvPr>
              <p:cNvSpPr>
                <a:spLocks noChangeArrowheads="1"/>
              </p:cNvSpPr>
              <p:nvPr/>
            </p:nvSpPr>
            <p:spPr bwMode="auto">
              <a:xfrm>
                <a:off x="2871" y="1782"/>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39" name="Rectangle 712">
                <a:extLst>
                  <a:ext uri="{FF2B5EF4-FFF2-40B4-BE49-F238E27FC236}">
                    <a16:creationId xmlns:a16="http://schemas.microsoft.com/office/drawing/2014/main" id="{E54CFA17-7FC2-4085-9872-6FF372DFD66F}"/>
                  </a:ext>
                </a:extLst>
              </p:cNvPr>
              <p:cNvSpPr>
                <a:spLocks noChangeArrowheads="1"/>
              </p:cNvSpPr>
              <p:nvPr/>
            </p:nvSpPr>
            <p:spPr bwMode="auto">
              <a:xfrm>
                <a:off x="2958" y="1782"/>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40" name="Rectangle 713">
                <a:extLst>
                  <a:ext uri="{FF2B5EF4-FFF2-40B4-BE49-F238E27FC236}">
                    <a16:creationId xmlns:a16="http://schemas.microsoft.com/office/drawing/2014/main" id="{75D8CAC7-BA23-4DF9-9DE8-CC7139F1DAF3}"/>
                  </a:ext>
                </a:extLst>
              </p:cNvPr>
              <p:cNvSpPr>
                <a:spLocks noChangeArrowheads="1"/>
              </p:cNvSpPr>
              <p:nvPr/>
            </p:nvSpPr>
            <p:spPr bwMode="auto">
              <a:xfrm>
                <a:off x="2989" y="1782"/>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41" name="Rectangle 714">
                <a:extLst>
                  <a:ext uri="{FF2B5EF4-FFF2-40B4-BE49-F238E27FC236}">
                    <a16:creationId xmlns:a16="http://schemas.microsoft.com/office/drawing/2014/main" id="{D91AE22A-6AE1-43AA-8D92-66D06232DB9F}"/>
                  </a:ext>
                </a:extLst>
              </p:cNvPr>
              <p:cNvSpPr>
                <a:spLocks noChangeArrowheads="1"/>
              </p:cNvSpPr>
              <p:nvPr/>
            </p:nvSpPr>
            <p:spPr bwMode="auto">
              <a:xfrm>
                <a:off x="3105" y="1782"/>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42" name="Rectangle 715">
                <a:extLst>
                  <a:ext uri="{FF2B5EF4-FFF2-40B4-BE49-F238E27FC236}">
                    <a16:creationId xmlns:a16="http://schemas.microsoft.com/office/drawing/2014/main" id="{23652BCD-1D94-42A7-9838-40933D6CB443}"/>
                  </a:ext>
                </a:extLst>
              </p:cNvPr>
              <p:cNvSpPr>
                <a:spLocks noChangeArrowheads="1"/>
              </p:cNvSpPr>
              <p:nvPr/>
            </p:nvSpPr>
            <p:spPr bwMode="auto">
              <a:xfrm>
                <a:off x="3133" y="1782"/>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43" name="Rectangle 716">
                <a:extLst>
                  <a:ext uri="{FF2B5EF4-FFF2-40B4-BE49-F238E27FC236}">
                    <a16:creationId xmlns:a16="http://schemas.microsoft.com/office/drawing/2014/main" id="{8DEB8A21-D6E9-466C-9F39-5E84843EABA1}"/>
                  </a:ext>
                </a:extLst>
              </p:cNvPr>
              <p:cNvSpPr>
                <a:spLocks noChangeArrowheads="1"/>
              </p:cNvSpPr>
              <p:nvPr/>
            </p:nvSpPr>
            <p:spPr bwMode="auto">
              <a:xfrm>
                <a:off x="3251" y="1782"/>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44" name="Rectangle 717">
                <a:extLst>
                  <a:ext uri="{FF2B5EF4-FFF2-40B4-BE49-F238E27FC236}">
                    <a16:creationId xmlns:a16="http://schemas.microsoft.com/office/drawing/2014/main" id="{BBBE5B93-DA2D-43FD-8673-1285C9311B43}"/>
                  </a:ext>
                </a:extLst>
              </p:cNvPr>
              <p:cNvSpPr>
                <a:spLocks noChangeArrowheads="1"/>
              </p:cNvSpPr>
              <p:nvPr/>
            </p:nvSpPr>
            <p:spPr bwMode="auto">
              <a:xfrm>
                <a:off x="3339" y="1782"/>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45" name="Rectangle 718">
                <a:extLst>
                  <a:ext uri="{FF2B5EF4-FFF2-40B4-BE49-F238E27FC236}">
                    <a16:creationId xmlns:a16="http://schemas.microsoft.com/office/drawing/2014/main" id="{DBA5EDEC-4BC8-4808-BF44-7367E1344EA4}"/>
                  </a:ext>
                </a:extLst>
              </p:cNvPr>
              <p:cNvSpPr>
                <a:spLocks noChangeArrowheads="1"/>
              </p:cNvSpPr>
              <p:nvPr/>
            </p:nvSpPr>
            <p:spPr bwMode="auto">
              <a:xfrm>
                <a:off x="2198" y="1810"/>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46" name="Rectangle 719">
                <a:extLst>
                  <a:ext uri="{FF2B5EF4-FFF2-40B4-BE49-F238E27FC236}">
                    <a16:creationId xmlns:a16="http://schemas.microsoft.com/office/drawing/2014/main" id="{E94E7B42-E1E8-46D4-B830-5D924C49BC54}"/>
                  </a:ext>
                </a:extLst>
              </p:cNvPr>
              <p:cNvSpPr>
                <a:spLocks noChangeArrowheads="1"/>
              </p:cNvSpPr>
              <p:nvPr/>
            </p:nvSpPr>
            <p:spPr bwMode="auto">
              <a:xfrm>
                <a:off x="2257" y="1810"/>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47" name="Rectangle 720">
                <a:extLst>
                  <a:ext uri="{FF2B5EF4-FFF2-40B4-BE49-F238E27FC236}">
                    <a16:creationId xmlns:a16="http://schemas.microsoft.com/office/drawing/2014/main" id="{24CF7629-AC52-4464-BE4A-44327F453C70}"/>
                  </a:ext>
                </a:extLst>
              </p:cNvPr>
              <p:cNvSpPr>
                <a:spLocks noChangeArrowheads="1"/>
              </p:cNvSpPr>
              <p:nvPr/>
            </p:nvSpPr>
            <p:spPr bwMode="auto">
              <a:xfrm>
                <a:off x="2285" y="1810"/>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48" name="Rectangle 721">
                <a:extLst>
                  <a:ext uri="{FF2B5EF4-FFF2-40B4-BE49-F238E27FC236}">
                    <a16:creationId xmlns:a16="http://schemas.microsoft.com/office/drawing/2014/main" id="{AF2B723F-0588-4D58-9CFD-3806FF91FE23}"/>
                  </a:ext>
                </a:extLst>
              </p:cNvPr>
              <p:cNvSpPr>
                <a:spLocks noChangeArrowheads="1"/>
              </p:cNvSpPr>
              <p:nvPr/>
            </p:nvSpPr>
            <p:spPr bwMode="auto">
              <a:xfrm>
                <a:off x="2316" y="1810"/>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49" name="Rectangle 722">
                <a:extLst>
                  <a:ext uri="{FF2B5EF4-FFF2-40B4-BE49-F238E27FC236}">
                    <a16:creationId xmlns:a16="http://schemas.microsoft.com/office/drawing/2014/main" id="{3234CF94-C06E-403E-913F-BD99E6FCBB4B}"/>
                  </a:ext>
                </a:extLst>
              </p:cNvPr>
              <p:cNvSpPr>
                <a:spLocks noChangeArrowheads="1"/>
              </p:cNvSpPr>
              <p:nvPr/>
            </p:nvSpPr>
            <p:spPr bwMode="auto">
              <a:xfrm>
                <a:off x="2372" y="1810"/>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50" name="Rectangle 723">
                <a:extLst>
                  <a:ext uri="{FF2B5EF4-FFF2-40B4-BE49-F238E27FC236}">
                    <a16:creationId xmlns:a16="http://schemas.microsoft.com/office/drawing/2014/main" id="{DC2E3B51-54E6-4F14-9530-1BB42750A341}"/>
                  </a:ext>
                </a:extLst>
              </p:cNvPr>
              <p:cNvSpPr>
                <a:spLocks noChangeArrowheads="1"/>
              </p:cNvSpPr>
              <p:nvPr/>
            </p:nvSpPr>
            <p:spPr bwMode="auto">
              <a:xfrm>
                <a:off x="2462" y="1810"/>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51" name="Rectangle 724">
                <a:extLst>
                  <a:ext uri="{FF2B5EF4-FFF2-40B4-BE49-F238E27FC236}">
                    <a16:creationId xmlns:a16="http://schemas.microsoft.com/office/drawing/2014/main" id="{E695D96F-3E5A-4735-8A6C-C065B6002B62}"/>
                  </a:ext>
                </a:extLst>
              </p:cNvPr>
              <p:cNvSpPr>
                <a:spLocks noChangeArrowheads="1"/>
              </p:cNvSpPr>
              <p:nvPr/>
            </p:nvSpPr>
            <p:spPr bwMode="auto">
              <a:xfrm>
                <a:off x="2578" y="1810"/>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52" name="Rectangle 725">
                <a:extLst>
                  <a:ext uri="{FF2B5EF4-FFF2-40B4-BE49-F238E27FC236}">
                    <a16:creationId xmlns:a16="http://schemas.microsoft.com/office/drawing/2014/main" id="{A871948B-641A-4CC3-AC21-598D5F3C90E6}"/>
                  </a:ext>
                </a:extLst>
              </p:cNvPr>
              <p:cNvSpPr>
                <a:spLocks noChangeArrowheads="1"/>
              </p:cNvSpPr>
              <p:nvPr/>
            </p:nvSpPr>
            <p:spPr bwMode="auto">
              <a:xfrm>
                <a:off x="2637" y="1810"/>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53" name="Rectangle 726">
                <a:extLst>
                  <a:ext uri="{FF2B5EF4-FFF2-40B4-BE49-F238E27FC236}">
                    <a16:creationId xmlns:a16="http://schemas.microsoft.com/office/drawing/2014/main" id="{10C8478A-41C0-492D-B963-ADAC097F4F08}"/>
                  </a:ext>
                </a:extLst>
              </p:cNvPr>
              <p:cNvSpPr>
                <a:spLocks noChangeArrowheads="1"/>
              </p:cNvSpPr>
              <p:nvPr/>
            </p:nvSpPr>
            <p:spPr bwMode="auto">
              <a:xfrm>
                <a:off x="2696" y="1810"/>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54" name="Rectangle 727">
                <a:extLst>
                  <a:ext uri="{FF2B5EF4-FFF2-40B4-BE49-F238E27FC236}">
                    <a16:creationId xmlns:a16="http://schemas.microsoft.com/office/drawing/2014/main" id="{AC5403A8-FC4B-4B83-ABB9-CBC0F32CD2CD}"/>
                  </a:ext>
                </a:extLst>
              </p:cNvPr>
              <p:cNvSpPr>
                <a:spLocks noChangeArrowheads="1"/>
              </p:cNvSpPr>
              <p:nvPr/>
            </p:nvSpPr>
            <p:spPr bwMode="auto">
              <a:xfrm>
                <a:off x="2753" y="1810"/>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55" name="Rectangle 728">
                <a:extLst>
                  <a:ext uri="{FF2B5EF4-FFF2-40B4-BE49-F238E27FC236}">
                    <a16:creationId xmlns:a16="http://schemas.microsoft.com/office/drawing/2014/main" id="{5D1DB10B-9DCF-418B-A86B-A1AAE16B2937}"/>
                  </a:ext>
                </a:extLst>
              </p:cNvPr>
              <p:cNvSpPr>
                <a:spLocks noChangeArrowheads="1"/>
              </p:cNvSpPr>
              <p:nvPr/>
            </p:nvSpPr>
            <p:spPr bwMode="auto">
              <a:xfrm>
                <a:off x="2784" y="1810"/>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56" name="Rectangle 729">
                <a:extLst>
                  <a:ext uri="{FF2B5EF4-FFF2-40B4-BE49-F238E27FC236}">
                    <a16:creationId xmlns:a16="http://schemas.microsoft.com/office/drawing/2014/main" id="{09A49FAD-4E22-4AAB-91C4-980E0245B2A4}"/>
                  </a:ext>
                </a:extLst>
              </p:cNvPr>
              <p:cNvSpPr>
                <a:spLocks noChangeArrowheads="1"/>
              </p:cNvSpPr>
              <p:nvPr/>
            </p:nvSpPr>
            <p:spPr bwMode="auto">
              <a:xfrm>
                <a:off x="2843" y="1810"/>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57" name="Rectangle 730">
                <a:extLst>
                  <a:ext uri="{FF2B5EF4-FFF2-40B4-BE49-F238E27FC236}">
                    <a16:creationId xmlns:a16="http://schemas.microsoft.com/office/drawing/2014/main" id="{41347DF9-4C6D-4816-8D7A-FAF863BB1CD1}"/>
                  </a:ext>
                </a:extLst>
              </p:cNvPr>
              <p:cNvSpPr>
                <a:spLocks noChangeArrowheads="1"/>
              </p:cNvSpPr>
              <p:nvPr/>
            </p:nvSpPr>
            <p:spPr bwMode="auto">
              <a:xfrm>
                <a:off x="2899" y="1810"/>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58" name="Rectangle 731">
                <a:extLst>
                  <a:ext uri="{FF2B5EF4-FFF2-40B4-BE49-F238E27FC236}">
                    <a16:creationId xmlns:a16="http://schemas.microsoft.com/office/drawing/2014/main" id="{2D1988FD-DEDC-45E4-AD2A-928526E4BE87}"/>
                  </a:ext>
                </a:extLst>
              </p:cNvPr>
              <p:cNvSpPr>
                <a:spLocks noChangeArrowheads="1"/>
              </p:cNvSpPr>
              <p:nvPr/>
            </p:nvSpPr>
            <p:spPr bwMode="auto">
              <a:xfrm>
                <a:off x="2989" y="1810"/>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59" name="Rectangle 732">
                <a:extLst>
                  <a:ext uri="{FF2B5EF4-FFF2-40B4-BE49-F238E27FC236}">
                    <a16:creationId xmlns:a16="http://schemas.microsoft.com/office/drawing/2014/main" id="{43B20798-CAC7-4AEF-BD5E-C19FB27A8A59}"/>
                  </a:ext>
                </a:extLst>
              </p:cNvPr>
              <p:cNvSpPr>
                <a:spLocks noChangeArrowheads="1"/>
              </p:cNvSpPr>
              <p:nvPr/>
            </p:nvSpPr>
            <p:spPr bwMode="auto">
              <a:xfrm>
                <a:off x="3018" y="1810"/>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60" name="Rectangle 733">
                <a:extLst>
                  <a:ext uri="{FF2B5EF4-FFF2-40B4-BE49-F238E27FC236}">
                    <a16:creationId xmlns:a16="http://schemas.microsoft.com/office/drawing/2014/main" id="{998C5658-F162-43B3-B046-F95578EC8201}"/>
                  </a:ext>
                </a:extLst>
              </p:cNvPr>
              <p:cNvSpPr>
                <a:spLocks noChangeArrowheads="1"/>
              </p:cNvSpPr>
              <p:nvPr/>
            </p:nvSpPr>
            <p:spPr bwMode="auto">
              <a:xfrm>
                <a:off x="3105" y="1810"/>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61" name="Rectangle 734">
                <a:extLst>
                  <a:ext uri="{FF2B5EF4-FFF2-40B4-BE49-F238E27FC236}">
                    <a16:creationId xmlns:a16="http://schemas.microsoft.com/office/drawing/2014/main" id="{201C3998-7576-4E93-85CE-E67F3D9ADB9D}"/>
                  </a:ext>
                </a:extLst>
              </p:cNvPr>
              <p:cNvSpPr>
                <a:spLocks noChangeArrowheads="1"/>
              </p:cNvSpPr>
              <p:nvPr/>
            </p:nvSpPr>
            <p:spPr bwMode="auto">
              <a:xfrm>
                <a:off x="3133" y="1810"/>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62" name="Rectangle 735">
                <a:extLst>
                  <a:ext uri="{FF2B5EF4-FFF2-40B4-BE49-F238E27FC236}">
                    <a16:creationId xmlns:a16="http://schemas.microsoft.com/office/drawing/2014/main" id="{026E8421-630B-441F-81D4-718498A24D55}"/>
                  </a:ext>
                </a:extLst>
              </p:cNvPr>
              <p:cNvSpPr>
                <a:spLocks noChangeArrowheads="1"/>
              </p:cNvSpPr>
              <p:nvPr/>
            </p:nvSpPr>
            <p:spPr bwMode="auto">
              <a:xfrm>
                <a:off x="3164" y="1810"/>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63" name="Rectangle 736">
                <a:extLst>
                  <a:ext uri="{FF2B5EF4-FFF2-40B4-BE49-F238E27FC236}">
                    <a16:creationId xmlns:a16="http://schemas.microsoft.com/office/drawing/2014/main" id="{3D57BE6C-D436-4717-A701-2DFC718505E0}"/>
                  </a:ext>
                </a:extLst>
              </p:cNvPr>
              <p:cNvSpPr>
                <a:spLocks noChangeArrowheads="1"/>
              </p:cNvSpPr>
              <p:nvPr/>
            </p:nvSpPr>
            <p:spPr bwMode="auto">
              <a:xfrm>
                <a:off x="3192" y="1810"/>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64" name="Rectangle 737">
                <a:extLst>
                  <a:ext uri="{FF2B5EF4-FFF2-40B4-BE49-F238E27FC236}">
                    <a16:creationId xmlns:a16="http://schemas.microsoft.com/office/drawing/2014/main" id="{2DD6A95F-26E9-4C72-A0C3-1B6492A09F2A}"/>
                  </a:ext>
                </a:extLst>
              </p:cNvPr>
              <p:cNvSpPr>
                <a:spLocks noChangeArrowheads="1"/>
              </p:cNvSpPr>
              <p:nvPr/>
            </p:nvSpPr>
            <p:spPr bwMode="auto">
              <a:xfrm>
                <a:off x="3223" y="1810"/>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65" name="Rectangle 738">
                <a:extLst>
                  <a:ext uri="{FF2B5EF4-FFF2-40B4-BE49-F238E27FC236}">
                    <a16:creationId xmlns:a16="http://schemas.microsoft.com/office/drawing/2014/main" id="{116EE6B5-8D37-4B95-AFEB-0CD934BAF54F}"/>
                  </a:ext>
                </a:extLst>
              </p:cNvPr>
              <p:cNvSpPr>
                <a:spLocks noChangeArrowheads="1"/>
              </p:cNvSpPr>
              <p:nvPr/>
            </p:nvSpPr>
            <p:spPr bwMode="auto">
              <a:xfrm>
                <a:off x="3251" y="1810"/>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66" name="Rectangle 739">
                <a:extLst>
                  <a:ext uri="{FF2B5EF4-FFF2-40B4-BE49-F238E27FC236}">
                    <a16:creationId xmlns:a16="http://schemas.microsoft.com/office/drawing/2014/main" id="{A216E487-6F72-4799-A275-2ABFC9D5E37D}"/>
                  </a:ext>
                </a:extLst>
              </p:cNvPr>
              <p:cNvSpPr>
                <a:spLocks noChangeArrowheads="1"/>
              </p:cNvSpPr>
              <p:nvPr/>
            </p:nvSpPr>
            <p:spPr bwMode="auto">
              <a:xfrm>
                <a:off x="3280" y="1810"/>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67" name="Rectangle 740">
                <a:extLst>
                  <a:ext uri="{FF2B5EF4-FFF2-40B4-BE49-F238E27FC236}">
                    <a16:creationId xmlns:a16="http://schemas.microsoft.com/office/drawing/2014/main" id="{51883AEE-FD82-46E3-B470-B2F7A67847C1}"/>
                  </a:ext>
                </a:extLst>
              </p:cNvPr>
              <p:cNvSpPr>
                <a:spLocks noChangeArrowheads="1"/>
              </p:cNvSpPr>
              <p:nvPr/>
            </p:nvSpPr>
            <p:spPr bwMode="auto">
              <a:xfrm>
                <a:off x="3339" y="1810"/>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68" name="Rectangle 741">
                <a:extLst>
                  <a:ext uri="{FF2B5EF4-FFF2-40B4-BE49-F238E27FC236}">
                    <a16:creationId xmlns:a16="http://schemas.microsoft.com/office/drawing/2014/main" id="{25F7AA35-AAB9-4D37-91E7-27B14CBFBBBA}"/>
                  </a:ext>
                </a:extLst>
              </p:cNvPr>
              <p:cNvSpPr>
                <a:spLocks noChangeArrowheads="1"/>
              </p:cNvSpPr>
              <p:nvPr/>
            </p:nvSpPr>
            <p:spPr bwMode="auto">
              <a:xfrm>
                <a:off x="2198" y="1838"/>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69" name="Rectangle 742">
                <a:extLst>
                  <a:ext uri="{FF2B5EF4-FFF2-40B4-BE49-F238E27FC236}">
                    <a16:creationId xmlns:a16="http://schemas.microsoft.com/office/drawing/2014/main" id="{022E2167-A8B1-4DAD-A627-677B7CB62B81}"/>
                  </a:ext>
                </a:extLst>
              </p:cNvPr>
              <p:cNvSpPr>
                <a:spLocks noChangeArrowheads="1"/>
              </p:cNvSpPr>
              <p:nvPr/>
            </p:nvSpPr>
            <p:spPr bwMode="auto">
              <a:xfrm>
                <a:off x="2257" y="1838"/>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70" name="Rectangle 743">
                <a:extLst>
                  <a:ext uri="{FF2B5EF4-FFF2-40B4-BE49-F238E27FC236}">
                    <a16:creationId xmlns:a16="http://schemas.microsoft.com/office/drawing/2014/main" id="{7A6C7A4E-8F36-46FC-9041-69303DCBFA61}"/>
                  </a:ext>
                </a:extLst>
              </p:cNvPr>
              <p:cNvSpPr>
                <a:spLocks noChangeArrowheads="1"/>
              </p:cNvSpPr>
              <p:nvPr/>
            </p:nvSpPr>
            <p:spPr bwMode="auto">
              <a:xfrm>
                <a:off x="2285" y="1838"/>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71" name="Rectangle 744">
                <a:extLst>
                  <a:ext uri="{FF2B5EF4-FFF2-40B4-BE49-F238E27FC236}">
                    <a16:creationId xmlns:a16="http://schemas.microsoft.com/office/drawing/2014/main" id="{13424070-D32F-4FD4-AD18-CB0D6FDC330D}"/>
                  </a:ext>
                </a:extLst>
              </p:cNvPr>
              <p:cNvSpPr>
                <a:spLocks noChangeArrowheads="1"/>
              </p:cNvSpPr>
              <p:nvPr/>
            </p:nvSpPr>
            <p:spPr bwMode="auto">
              <a:xfrm>
                <a:off x="2316" y="1838"/>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72" name="Rectangle 745">
                <a:extLst>
                  <a:ext uri="{FF2B5EF4-FFF2-40B4-BE49-F238E27FC236}">
                    <a16:creationId xmlns:a16="http://schemas.microsoft.com/office/drawing/2014/main" id="{B339654C-3968-401A-A054-F9A944545278}"/>
                  </a:ext>
                </a:extLst>
              </p:cNvPr>
              <p:cNvSpPr>
                <a:spLocks noChangeArrowheads="1"/>
              </p:cNvSpPr>
              <p:nvPr/>
            </p:nvSpPr>
            <p:spPr bwMode="auto">
              <a:xfrm>
                <a:off x="2372" y="1838"/>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73" name="Rectangle 746">
                <a:extLst>
                  <a:ext uri="{FF2B5EF4-FFF2-40B4-BE49-F238E27FC236}">
                    <a16:creationId xmlns:a16="http://schemas.microsoft.com/office/drawing/2014/main" id="{60A76400-4490-4A76-B444-F81770469C27}"/>
                  </a:ext>
                </a:extLst>
              </p:cNvPr>
              <p:cNvSpPr>
                <a:spLocks noChangeArrowheads="1"/>
              </p:cNvSpPr>
              <p:nvPr/>
            </p:nvSpPr>
            <p:spPr bwMode="auto">
              <a:xfrm>
                <a:off x="2550" y="1838"/>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74" name="Rectangle 747">
                <a:extLst>
                  <a:ext uri="{FF2B5EF4-FFF2-40B4-BE49-F238E27FC236}">
                    <a16:creationId xmlns:a16="http://schemas.microsoft.com/office/drawing/2014/main" id="{471C133B-55DF-40BE-AE05-AE1B442F1EBF}"/>
                  </a:ext>
                </a:extLst>
              </p:cNvPr>
              <p:cNvSpPr>
                <a:spLocks noChangeArrowheads="1"/>
              </p:cNvSpPr>
              <p:nvPr/>
            </p:nvSpPr>
            <p:spPr bwMode="auto">
              <a:xfrm>
                <a:off x="2578" y="1838"/>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75" name="Rectangle 748">
                <a:extLst>
                  <a:ext uri="{FF2B5EF4-FFF2-40B4-BE49-F238E27FC236}">
                    <a16:creationId xmlns:a16="http://schemas.microsoft.com/office/drawing/2014/main" id="{9BC2A628-1A43-4D3F-A14E-F9C08AC6E2AD}"/>
                  </a:ext>
                </a:extLst>
              </p:cNvPr>
              <p:cNvSpPr>
                <a:spLocks noChangeArrowheads="1"/>
              </p:cNvSpPr>
              <p:nvPr/>
            </p:nvSpPr>
            <p:spPr bwMode="auto">
              <a:xfrm>
                <a:off x="2696" y="1838"/>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76" name="Rectangle 749">
                <a:extLst>
                  <a:ext uri="{FF2B5EF4-FFF2-40B4-BE49-F238E27FC236}">
                    <a16:creationId xmlns:a16="http://schemas.microsoft.com/office/drawing/2014/main" id="{E0AC7EB7-D45F-48E6-A07F-49BBA2E42DEC}"/>
                  </a:ext>
                </a:extLst>
              </p:cNvPr>
              <p:cNvSpPr>
                <a:spLocks noChangeArrowheads="1"/>
              </p:cNvSpPr>
              <p:nvPr/>
            </p:nvSpPr>
            <p:spPr bwMode="auto">
              <a:xfrm>
                <a:off x="2725" y="1838"/>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77" name="Rectangle 750">
                <a:extLst>
                  <a:ext uri="{FF2B5EF4-FFF2-40B4-BE49-F238E27FC236}">
                    <a16:creationId xmlns:a16="http://schemas.microsoft.com/office/drawing/2014/main" id="{C5D8D164-6E4C-43CF-803F-E517B92D3900}"/>
                  </a:ext>
                </a:extLst>
              </p:cNvPr>
              <p:cNvSpPr>
                <a:spLocks noChangeArrowheads="1"/>
              </p:cNvSpPr>
              <p:nvPr/>
            </p:nvSpPr>
            <p:spPr bwMode="auto">
              <a:xfrm>
                <a:off x="2753" y="1838"/>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78" name="Rectangle 751">
                <a:extLst>
                  <a:ext uri="{FF2B5EF4-FFF2-40B4-BE49-F238E27FC236}">
                    <a16:creationId xmlns:a16="http://schemas.microsoft.com/office/drawing/2014/main" id="{B9087741-40E9-48D4-8E1B-C48CF33678D4}"/>
                  </a:ext>
                </a:extLst>
              </p:cNvPr>
              <p:cNvSpPr>
                <a:spLocks noChangeArrowheads="1"/>
              </p:cNvSpPr>
              <p:nvPr/>
            </p:nvSpPr>
            <p:spPr bwMode="auto">
              <a:xfrm>
                <a:off x="2784" y="1838"/>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79" name="Rectangle 752">
                <a:extLst>
                  <a:ext uri="{FF2B5EF4-FFF2-40B4-BE49-F238E27FC236}">
                    <a16:creationId xmlns:a16="http://schemas.microsoft.com/office/drawing/2014/main" id="{41E3F0C4-939E-411A-A592-9B88717DAF83}"/>
                  </a:ext>
                </a:extLst>
              </p:cNvPr>
              <p:cNvSpPr>
                <a:spLocks noChangeArrowheads="1"/>
              </p:cNvSpPr>
              <p:nvPr/>
            </p:nvSpPr>
            <p:spPr bwMode="auto">
              <a:xfrm>
                <a:off x="2843" y="1838"/>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80" name="Rectangle 753">
                <a:extLst>
                  <a:ext uri="{FF2B5EF4-FFF2-40B4-BE49-F238E27FC236}">
                    <a16:creationId xmlns:a16="http://schemas.microsoft.com/office/drawing/2014/main" id="{B6BEB4C9-8C8E-47E7-92F5-F41E2E7B13EC}"/>
                  </a:ext>
                </a:extLst>
              </p:cNvPr>
              <p:cNvSpPr>
                <a:spLocks noChangeArrowheads="1"/>
              </p:cNvSpPr>
              <p:nvPr/>
            </p:nvSpPr>
            <p:spPr bwMode="auto">
              <a:xfrm>
                <a:off x="2871" y="1838"/>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81" name="Rectangle 754">
                <a:extLst>
                  <a:ext uri="{FF2B5EF4-FFF2-40B4-BE49-F238E27FC236}">
                    <a16:creationId xmlns:a16="http://schemas.microsoft.com/office/drawing/2014/main" id="{2DA031B9-F229-4730-8959-7A7E5F13EB65}"/>
                  </a:ext>
                </a:extLst>
              </p:cNvPr>
              <p:cNvSpPr>
                <a:spLocks noChangeArrowheads="1"/>
              </p:cNvSpPr>
              <p:nvPr/>
            </p:nvSpPr>
            <p:spPr bwMode="auto">
              <a:xfrm>
                <a:off x="2930" y="1838"/>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82" name="Rectangle 755">
                <a:extLst>
                  <a:ext uri="{FF2B5EF4-FFF2-40B4-BE49-F238E27FC236}">
                    <a16:creationId xmlns:a16="http://schemas.microsoft.com/office/drawing/2014/main" id="{E212D6A6-9357-44F9-AA7D-A0626144D507}"/>
                  </a:ext>
                </a:extLst>
              </p:cNvPr>
              <p:cNvSpPr>
                <a:spLocks noChangeArrowheads="1"/>
              </p:cNvSpPr>
              <p:nvPr/>
            </p:nvSpPr>
            <p:spPr bwMode="auto">
              <a:xfrm>
                <a:off x="2958" y="1838"/>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83" name="Rectangle 756">
                <a:extLst>
                  <a:ext uri="{FF2B5EF4-FFF2-40B4-BE49-F238E27FC236}">
                    <a16:creationId xmlns:a16="http://schemas.microsoft.com/office/drawing/2014/main" id="{A5A7AD14-328D-43B9-B00F-0829EFDDE0E6}"/>
                  </a:ext>
                </a:extLst>
              </p:cNvPr>
              <p:cNvSpPr>
                <a:spLocks noChangeArrowheads="1"/>
              </p:cNvSpPr>
              <p:nvPr/>
            </p:nvSpPr>
            <p:spPr bwMode="auto">
              <a:xfrm>
                <a:off x="2989" y="1838"/>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84" name="Rectangle 757">
                <a:extLst>
                  <a:ext uri="{FF2B5EF4-FFF2-40B4-BE49-F238E27FC236}">
                    <a16:creationId xmlns:a16="http://schemas.microsoft.com/office/drawing/2014/main" id="{6B93E925-E731-442F-B233-805335D5ED1B}"/>
                  </a:ext>
                </a:extLst>
              </p:cNvPr>
              <p:cNvSpPr>
                <a:spLocks noChangeArrowheads="1"/>
              </p:cNvSpPr>
              <p:nvPr/>
            </p:nvSpPr>
            <p:spPr bwMode="auto">
              <a:xfrm>
                <a:off x="3077" y="1838"/>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85" name="Rectangle 758">
                <a:extLst>
                  <a:ext uri="{FF2B5EF4-FFF2-40B4-BE49-F238E27FC236}">
                    <a16:creationId xmlns:a16="http://schemas.microsoft.com/office/drawing/2014/main" id="{B1376527-6BD8-41BC-9A83-6DB2BE04DB06}"/>
                  </a:ext>
                </a:extLst>
              </p:cNvPr>
              <p:cNvSpPr>
                <a:spLocks noChangeArrowheads="1"/>
              </p:cNvSpPr>
              <p:nvPr/>
            </p:nvSpPr>
            <p:spPr bwMode="auto">
              <a:xfrm>
                <a:off x="3105" y="1838"/>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86" name="Rectangle 759">
                <a:extLst>
                  <a:ext uri="{FF2B5EF4-FFF2-40B4-BE49-F238E27FC236}">
                    <a16:creationId xmlns:a16="http://schemas.microsoft.com/office/drawing/2014/main" id="{A406E800-EC82-4523-92F6-A2ECEC23E108}"/>
                  </a:ext>
                </a:extLst>
              </p:cNvPr>
              <p:cNvSpPr>
                <a:spLocks noChangeArrowheads="1"/>
              </p:cNvSpPr>
              <p:nvPr/>
            </p:nvSpPr>
            <p:spPr bwMode="auto">
              <a:xfrm>
                <a:off x="3164" y="1838"/>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87" name="Rectangle 760">
                <a:extLst>
                  <a:ext uri="{FF2B5EF4-FFF2-40B4-BE49-F238E27FC236}">
                    <a16:creationId xmlns:a16="http://schemas.microsoft.com/office/drawing/2014/main" id="{6FA5A0A2-2430-4CD7-8DFB-7CF99CD2C56B}"/>
                  </a:ext>
                </a:extLst>
              </p:cNvPr>
              <p:cNvSpPr>
                <a:spLocks noChangeArrowheads="1"/>
              </p:cNvSpPr>
              <p:nvPr/>
            </p:nvSpPr>
            <p:spPr bwMode="auto">
              <a:xfrm>
                <a:off x="3339" y="1838"/>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88" name="Rectangle 761">
                <a:extLst>
                  <a:ext uri="{FF2B5EF4-FFF2-40B4-BE49-F238E27FC236}">
                    <a16:creationId xmlns:a16="http://schemas.microsoft.com/office/drawing/2014/main" id="{8119322B-DF71-4084-9C47-B211F5801DB1}"/>
                  </a:ext>
                </a:extLst>
              </p:cNvPr>
              <p:cNvSpPr>
                <a:spLocks noChangeArrowheads="1"/>
              </p:cNvSpPr>
              <p:nvPr/>
            </p:nvSpPr>
            <p:spPr bwMode="auto">
              <a:xfrm>
                <a:off x="3370" y="1838"/>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89" name="Rectangle 762">
                <a:extLst>
                  <a:ext uri="{FF2B5EF4-FFF2-40B4-BE49-F238E27FC236}">
                    <a16:creationId xmlns:a16="http://schemas.microsoft.com/office/drawing/2014/main" id="{F2FA050D-A56B-4E85-A01F-A6E6A609941B}"/>
                  </a:ext>
                </a:extLst>
              </p:cNvPr>
              <p:cNvSpPr>
                <a:spLocks noChangeArrowheads="1"/>
              </p:cNvSpPr>
              <p:nvPr/>
            </p:nvSpPr>
            <p:spPr bwMode="auto">
              <a:xfrm>
                <a:off x="2198" y="1869"/>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90" name="Rectangle 763">
                <a:extLst>
                  <a:ext uri="{FF2B5EF4-FFF2-40B4-BE49-F238E27FC236}">
                    <a16:creationId xmlns:a16="http://schemas.microsoft.com/office/drawing/2014/main" id="{2FC588C6-4E8D-40DB-A2FB-0E2D4EDC2C0A}"/>
                  </a:ext>
                </a:extLst>
              </p:cNvPr>
              <p:cNvSpPr>
                <a:spLocks noChangeArrowheads="1"/>
              </p:cNvSpPr>
              <p:nvPr/>
            </p:nvSpPr>
            <p:spPr bwMode="auto">
              <a:xfrm>
                <a:off x="2257" y="1869"/>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91" name="Rectangle 764">
                <a:extLst>
                  <a:ext uri="{FF2B5EF4-FFF2-40B4-BE49-F238E27FC236}">
                    <a16:creationId xmlns:a16="http://schemas.microsoft.com/office/drawing/2014/main" id="{61ACDDFE-AD67-457D-B14C-BB52FEB475F4}"/>
                  </a:ext>
                </a:extLst>
              </p:cNvPr>
              <p:cNvSpPr>
                <a:spLocks noChangeArrowheads="1"/>
              </p:cNvSpPr>
              <p:nvPr/>
            </p:nvSpPr>
            <p:spPr bwMode="auto">
              <a:xfrm>
                <a:off x="2285" y="1869"/>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92" name="Rectangle 765">
                <a:extLst>
                  <a:ext uri="{FF2B5EF4-FFF2-40B4-BE49-F238E27FC236}">
                    <a16:creationId xmlns:a16="http://schemas.microsoft.com/office/drawing/2014/main" id="{8453A2A3-3C94-48BA-B882-E81CA0EB42D7}"/>
                  </a:ext>
                </a:extLst>
              </p:cNvPr>
              <p:cNvSpPr>
                <a:spLocks noChangeArrowheads="1"/>
              </p:cNvSpPr>
              <p:nvPr/>
            </p:nvSpPr>
            <p:spPr bwMode="auto">
              <a:xfrm>
                <a:off x="2316" y="1869"/>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93" name="Rectangle 766">
                <a:extLst>
                  <a:ext uri="{FF2B5EF4-FFF2-40B4-BE49-F238E27FC236}">
                    <a16:creationId xmlns:a16="http://schemas.microsoft.com/office/drawing/2014/main" id="{8DE9B071-DDA8-4AAB-9E1D-ADF3687EB965}"/>
                  </a:ext>
                </a:extLst>
              </p:cNvPr>
              <p:cNvSpPr>
                <a:spLocks noChangeArrowheads="1"/>
              </p:cNvSpPr>
              <p:nvPr/>
            </p:nvSpPr>
            <p:spPr bwMode="auto">
              <a:xfrm>
                <a:off x="2372" y="1869"/>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94" name="Rectangle 767">
                <a:extLst>
                  <a:ext uri="{FF2B5EF4-FFF2-40B4-BE49-F238E27FC236}">
                    <a16:creationId xmlns:a16="http://schemas.microsoft.com/office/drawing/2014/main" id="{03D9E346-92EE-4463-9196-A793D40ACC16}"/>
                  </a:ext>
                </a:extLst>
              </p:cNvPr>
              <p:cNvSpPr>
                <a:spLocks noChangeArrowheads="1"/>
              </p:cNvSpPr>
              <p:nvPr/>
            </p:nvSpPr>
            <p:spPr bwMode="auto">
              <a:xfrm>
                <a:off x="2491" y="1869"/>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95" name="Rectangle 768">
                <a:extLst>
                  <a:ext uri="{FF2B5EF4-FFF2-40B4-BE49-F238E27FC236}">
                    <a16:creationId xmlns:a16="http://schemas.microsoft.com/office/drawing/2014/main" id="{705A9F83-E09B-4F84-8307-7CB10E48917A}"/>
                  </a:ext>
                </a:extLst>
              </p:cNvPr>
              <p:cNvSpPr>
                <a:spLocks noChangeArrowheads="1"/>
              </p:cNvSpPr>
              <p:nvPr/>
            </p:nvSpPr>
            <p:spPr bwMode="auto">
              <a:xfrm>
                <a:off x="2578" y="1869"/>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96" name="Rectangle 769">
                <a:extLst>
                  <a:ext uri="{FF2B5EF4-FFF2-40B4-BE49-F238E27FC236}">
                    <a16:creationId xmlns:a16="http://schemas.microsoft.com/office/drawing/2014/main" id="{89FA89E7-99BF-4EB1-8454-9DC4553209DC}"/>
                  </a:ext>
                </a:extLst>
              </p:cNvPr>
              <p:cNvSpPr>
                <a:spLocks noChangeArrowheads="1"/>
              </p:cNvSpPr>
              <p:nvPr/>
            </p:nvSpPr>
            <p:spPr bwMode="auto">
              <a:xfrm>
                <a:off x="2606" y="1869"/>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97" name="Rectangle 770">
                <a:extLst>
                  <a:ext uri="{FF2B5EF4-FFF2-40B4-BE49-F238E27FC236}">
                    <a16:creationId xmlns:a16="http://schemas.microsoft.com/office/drawing/2014/main" id="{30C815F1-C0A2-4DF6-BC59-40D377CECFFE}"/>
                  </a:ext>
                </a:extLst>
              </p:cNvPr>
              <p:cNvSpPr>
                <a:spLocks noChangeArrowheads="1"/>
              </p:cNvSpPr>
              <p:nvPr/>
            </p:nvSpPr>
            <p:spPr bwMode="auto">
              <a:xfrm>
                <a:off x="2637" y="1869"/>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98" name="Rectangle 771">
                <a:extLst>
                  <a:ext uri="{FF2B5EF4-FFF2-40B4-BE49-F238E27FC236}">
                    <a16:creationId xmlns:a16="http://schemas.microsoft.com/office/drawing/2014/main" id="{52AAE3D6-5802-4F48-A1FC-E28A1A69181D}"/>
                  </a:ext>
                </a:extLst>
              </p:cNvPr>
              <p:cNvSpPr>
                <a:spLocks noChangeArrowheads="1"/>
              </p:cNvSpPr>
              <p:nvPr/>
            </p:nvSpPr>
            <p:spPr bwMode="auto">
              <a:xfrm>
                <a:off x="2665" y="1869"/>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199" name="Rectangle 772">
                <a:extLst>
                  <a:ext uri="{FF2B5EF4-FFF2-40B4-BE49-F238E27FC236}">
                    <a16:creationId xmlns:a16="http://schemas.microsoft.com/office/drawing/2014/main" id="{E46B292D-C8AD-4773-B888-55B7424A05C3}"/>
                  </a:ext>
                </a:extLst>
              </p:cNvPr>
              <p:cNvSpPr>
                <a:spLocks noChangeArrowheads="1"/>
              </p:cNvSpPr>
              <p:nvPr/>
            </p:nvSpPr>
            <p:spPr bwMode="auto">
              <a:xfrm>
                <a:off x="2784" y="1869"/>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00" name="Rectangle 773">
                <a:extLst>
                  <a:ext uri="{FF2B5EF4-FFF2-40B4-BE49-F238E27FC236}">
                    <a16:creationId xmlns:a16="http://schemas.microsoft.com/office/drawing/2014/main" id="{05C3EC7D-3B2C-4127-9647-C84873D3718B}"/>
                  </a:ext>
                </a:extLst>
              </p:cNvPr>
              <p:cNvSpPr>
                <a:spLocks noChangeArrowheads="1"/>
              </p:cNvSpPr>
              <p:nvPr/>
            </p:nvSpPr>
            <p:spPr bwMode="auto">
              <a:xfrm>
                <a:off x="2812" y="1869"/>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01" name="Rectangle 774">
                <a:extLst>
                  <a:ext uri="{FF2B5EF4-FFF2-40B4-BE49-F238E27FC236}">
                    <a16:creationId xmlns:a16="http://schemas.microsoft.com/office/drawing/2014/main" id="{898D44D6-BC1B-46C8-BAB6-7D5D23FF1129}"/>
                  </a:ext>
                </a:extLst>
              </p:cNvPr>
              <p:cNvSpPr>
                <a:spLocks noChangeArrowheads="1"/>
              </p:cNvSpPr>
              <p:nvPr/>
            </p:nvSpPr>
            <p:spPr bwMode="auto">
              <a:xfrm>
                <a:off x="2843" y="1869"/>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02" name="Rectangle 775">
                <a:extLst>
                  <a:ext uri="{FF2B5EF4-FFF2-40B4-BE49-F238E27FC236}">
                    <a16:creationId xmlns:a16="http://schemas.microsoft.com/office/drawing/2014/main" id="{FD428C58-9085-413B-B37D-8600A0D73E25}"/>
                  </a:ext>
                </a:extLst>
              </p:cNvPr>
              <p:cNvSpPr>
                <a:spLocks noChangeArrowheads="1"/>
              </p:cNvSpPr>
              <p:nvPr/>
            </p:nvSpPr>
            <p:spPr bwMode="auto">
              <a:xfrm>
                <a:off x="2899" y="1869"/>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03" name="Rectangle 776">
                <a:extLst>
                  <a:ext uri="{FF2B5EF4-FFF2-40B4-BE49-F238E27FC236}">
                    <a16:creationId xmlns:a16="http://schemas.microsoft.com/office/drawing/2014/main" id="{F0719795-0AF8-495A-810E-BEBA19D8BE31}"/>
                  </a:ext>
                </a:extLst>
              </p:cNvPr>
              <p:cNvSpPr>
                <a:spLocks noChangeArrowheads="1"/>
              </p:cNvSpPr>
              <p:nvPr/>
            </p:nvSpPr>
            <p:spPr bwMode="auto">
              <a:xfrm>
                <a:off x="2989" y="1869"/>
                <a:ext cx="29"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04" name="Rectangle 777">
                <a:extLst>
                  <a:ext uri="{FF2B5EF4-FFF2-40B4-BE49-F238E27FC236}">
                    <a16:creationId xmlns:a16="http://schemas.microsoft.com/office/drawing/2014/main" id="{683BC4E8-5369-4DC0-9C19-F5477860B130}"/>
                  </a:ext>
                </a:extLst>
              </p:cNvPr>
              <p:cNvSpPr>
                <a:spLocks noChangeArrowheads="1"/>
              </p:cNvSpPr>
              <p:nvPr/>
            </p:nvSpPr>
            <p:spPr bwMode="auto">
              <a:xfrm>
                <a:off x="3018" y="1869"/>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05" name="Rectangle 778">
                <a:extLst>
                  <a:ext uri="{FF2B5EF4-FFF2-40B4-BE49-F238E27FC236}">
                    <a16:creationId xmlns:a16="http://schemas.microsoft.com/office/drawing/2014/main" id="{0436E545-9BA1-41D0-B027-56FFA61D6966}"/>
                  </a:ext>
                </a:extLst>
              </p:cNvPr>
              <p:cNvSpPr>
                <a:spLocks noChangeArrowheads="1"/>
              </p:cNvSpPr>
              <p:nvPr/>
            </p:nvSpPr>
            <p:spPr bwMode="auto">
              <a:xfrm>
                <a:off x="3105" y="1869"/>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06" name="Rectangle 779">
                <a:extLst>
                  <a:ext uri="{FF2B5EF4-FFF2-40B4-BE49-F238E27FC236}">
                    <a16:creationId xmlns:a16="http://schemas.microsoft.com/office/drawing/2014/main" id="{168884F4-DF21-4175-8F7F-B7493CB0AAA7}"/>
                  </a:ext>
                </a:extLst>
              </p:cNvPr>
              <p:cNvSpPr>
                <a:spLocks noChangeArrowheads="1"/>
              </p:cNvSpPr>
              <p:nvPr/>
            </p:nvSpPr>
            <p:spPr bwMode="auto">
              <a:xfrm>
                <a:off x="3133" y="1869"/>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07" name="Rectangle 780">
                <a:extLst>
                  <a:ext uri="{FF2B5EF4-FFF2-40B4-BE49-F238E27FC236}">
                    <a16:creationId xmlns:a16="http://schemas.microsoft.com/office/drawing/2014/main" id="{895F07CB-BF35-4422-9F71-531408C9F67B}"/>
                  </a:ext>
                </a:extLst>
              </p:cNvPr>
              <p:cNvSpPr>
                <a:spLocks noChangeArrowheads="1"/>
              </p:cNvSpPr>
              <p:nvPr/>
            </p:nvSpPr>
            <p:spPr bwMode="auto">
              <a:xfrm>
                <a:off x="3164" y="1869"/>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08" name="Rectangle 781">
                <a:extLst>
                  <a:ext uri="{FF2B5EF4-FFF2-40B4-BE49-F238E27FC236}">
                    <a16:creationId xmlns:a16="http://schemas.microsoft.com/office/drawing/2014/main" id="{F0279C17-2709-4440-BA35-645BF2510AD9}"/>
                  </a:ext>
                </a:extLst>
              </p:cNvPr>
              <p:cNvSpPr>
                <a:spLocks noChangeArrowheads="1"/>
              </p:cNvSpPr>
              <p:nvPr/>
            </p:nvSpPr>
            <p:spPr bwMode="auto">
              <a:xfrm>
                <a:off x="3192" y="1869"/>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09" name="Rectangle 782">
                <a:extLst>
                  <a:ext uri="{FF2B5EF4-FFF2-40B4-BE49-F238E27FC236}">
                    <a16:creationId xmlns:a16="http://schemas.microsoft.com/office/drawing/2014/main" id="{E3190493-5409-4397-996D-0066AEB15653}"/>
                  </a:ext>
                </a:extLst>
              </p:cNvPr>
              <p:cNvSpPr>
                <a:spLocks noChangeArrowheads="1"/>
              </p:cNvSpPr>
              <p:nvPr/>
            </p:nvSpPr>
            <p:spPr bwMode="auto">
              <a:xfrm>
                <a:off x="3251" y="1869"/>
                <a:ext cx="29"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10" name="Rectangle 783">
                <a:extLst>
                  <a:ext uri="{FF2B5EF4-FFF2-40B4-BE49-F238E27FC236}">
                    <a16:creationId xmlns:a16="http://schemas.microsoft.com/office/drawing/2014/main" id="{3F422D40-28B2-4F22-AD17-F465B88CB32D}"/>
                  </a:ext>
                </a:extLst>
              </p:cNvPr>
              <p:cNvSpPr>
                <a:spLocks noChangeArrowheads="1"/>
              </p:cNvSpPr>
              <p:nvPr/>
            </p:nvSpPr>
            <p:spPr bwMode="auto">
              <a:xfrm>
                <a:off x="3311" y="1869"/>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11" name="Rectangle 784">
                <a:extLst>
                  <a:ext uri="{FF2B5EF4-FFF2-40B4-BE49-F238E27FC236}">
                    <a16:creationId xmlns:a16="http://schemas.microsoft.com/office/drawing/2014/main" id="{52F26D09-9FC6-45C4-BEB4-6C0075D06F2C}"/>
                  </a:ext>
                </a:extLst>
              </p:cNvPr>
              <p:cNvSpPr>
                <a:spLocks noChangeArrowheads="1"/>
              </p:cNvSpPr>
              <p:nvPr/>
            </p:nvSpPr>
            <p:spPr bwMode="auto">
              <a:xfrm>
                <a:off x="2198" y="1898"/>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12" name="Rectangle 785">
                <a:extLst>
                  <a:ext uri="{FF2B5EF4-FFF2-40B4-BE49-F238E27FC236}">
                    <a16:creationId xmlns:a16="http://schemas.microsoft.com/office/drawing/2014/main" id="{2B05C565-3AFD-4B72-9BF5-F5CFE3E47790}"/>
                  </a:ext>
                </a:extLst>
              </p:cNvPr>
              <p:cNvSpPr>
                <a:spLocks noChangeArrowheads="1"/>
              </p:cNvSpPr>
              <p:nvPr/>
            </p:nvSpPr>
            <p:spPr bwMode="auto">
              <a:xfrm>
                <a:off x="2372" y="1898"/>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13" name="Rectangle 786">
                <a:extLst>
                  <a:ext uri="{FF2B5EF4-FFF2-40B4-BE49-F238E27FC236}">
                    <a16:creationId xmlns:a16="http://schemas.microsoft.com/office/drawing/2014/main" id="{6045B57C-9204-4A5D-9383-4D3FBE851A13}"/>
                  </a:ext>
                </a:extLst>
              </p:cNvPr>
              <p:cNvSpPr>
                <a:spLocks noChangeArrowheads="1"/>
              </p:cNvSpPr>
              <p:nvPr/>
            </p:nvSpPr>
            <p:spPr bwMode="auto">
              <a:xfrm>
                <a:off x="2431" y="1898"/>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14" name="Rectangle 787">
                <a:extLst>
                  <a:ext uri="{FF2B5EF4-FFF2-40B4-BE49-F238E27FC236}">
                    <a16:creationId xmlns:a16="http://schemas.microsoft.com/office/drawing/2014/main" id="{C0B497C6-E660-4AA2-85E4-71CE2024DCBA}"/>
                  </a:ext>
                </a:extLst>
              </p:cNvPr>
              <p:cNvSpPr>
                <a:spLocks noChangeArrowheads="1"/>
              </p:cNvSpPr>
              <p:nvPr/>
            </p:nvSpPr>
            <p:spPr bwMode="auto">
              <a:xfrm>
                <a:off x="2550" y="1898"/>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15" name="Rectangle 788">
                <a:extLst>
                  <a:ext uri="{FF2B5EF4-FFF2-40B4-BE49-F238E27FC236}">
                    <a16:creationId xmlns:a16="http://schemas.microsoft.com/office/drawing/2014/main" id="{1FBBCFC9-9407-4792-BF0E-A0E05D106C8B}"/>
                  </a:ext>
                </a:extLst>
              </p:cNvPr>
              <p:cNvSpPr>
                <a:spLocks noChangeArrowheads="1"/>
              </p:cNvSpPr>
              <p:nvPr/>
            </p:nvSpPr>
            <p:spPr bwMode="auto">
              <a:xfrm>
                <a:off x="2665" y="1898"/>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16" name="Rectangle 789">
                <a:extLst>
                  <a:ext uri="{FF2B5EF4-FFF2-40B4-BE49-F238E27FC236}">
                    <a16:creationId xmlns:a16="http://schemas.microsoft.com/office/drawing/2014/main" id="{200192AA-C835-4032-861C-99161DF3C58C}"/>
                  </a:ext>
                </a:extLst>
              </p:cNvPr>
              <p:cNvSpPr>
                <a:spLocks noChangeArrowheads="1"/>
              </p:cNvSpPr>
              <p:nvPr/>
            </p:nvSpPr>
            <p:spPr bwMode="auto">
              <a:xfrm>
                <a:off x="3192" y="1898"/>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17" name="Rectangle 790">
                <a:extLst>
                  <a:ext uri="{FF2B5EF4-FFF2-40B4-BE49-F238E27FC236}">
                    <a16:creationId xmlns:a16="http://schemas.microsoft.com/office/drawing/2014/main" id="{53F239FF-6027-4232-A569-95D11BC60BDB}"/>
                  </a:ext>
                </a:extLst>
              </p:cNvPr>
              <p:cNvSpPr>
                <a:spLocks noChangeArrowheads="1"/>
              </p:cNvSpPr>
              <p:nvPr/>
            </p:nvSpPr>
            <p:spPr bwMode="auto">
              <a:xfrm>
                <a:off x="3223" y="1898"/>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18" name="Rectangle 791">
                <a:extLst>
                  <a:ext uri="{FF2B5EF4-FFF2-40B4-BE49-F238E27FC236}">
                    <a16:creationId xmlns:a16="http://schemas.microsoft.com/office/drawing/2014/main" id="{736FB38B-9321-4DE3-A238-F358CC52B50D}"/>
                  </a:ext>
                </a:extLst>
              </p:cNvPr>
              <p:cNvSpPr>
                <a:spLocks noChangeArrowheads="1"/>
              </p:cNvSpPr>
              <p:nvPr/>
            </p:nvSpPr>
            <p:spPr bwMode="auto">
              <a:xfrm>
                <a:off x="3280" y="1898"/>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19" name="Rectangle 792">
                <a:extLst>
                  <a:ext uri="{FF2B5EF4-FFF2-40B4-BE49-F238E27FC236}">
                    <a16:creationId xmlns:a16="http://schemas.microsoft.com/office/drawing/2014/main" id="{434209A3-7517-445F-A636-29EA0F0123F2}"/>
                  </a:ext>
                </a:extLst>
              </p:cNvPr>
              <p:cNvSpPr>
                <a:spLocks noChangeArrowheads="1"/>
              </p:cNvSpPr>
              <p:nvPr/>
            </p:nvSpPr>
            <p:spPr bwMode="auto">
              <a:xfrm>
                <a:off x="3311" y="1898"/>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20" name="Rectangle 793">
                <a:extLst>
                  <a:ext uri="{FF2B5EF4-FFF2-40B4-BE49-F238E27FC236}">
                    <a16:creationId xmlns:a16="http://schemas.microsoft.com/office/drawing/2014/main" id="{976E27C5-E32E-4829-9247-7EDC19D8FC71}"/>
                  </a:ext>
                </a:extLst>
              </p:cNvPr>
              <p:cNvSpPr>
                <a:spLocks noChangeArrowheads="1"/>
              </p:cNvSpPr>
              <p:nvPr/>
            </p:nvSpPr>
            <p:spPr bwMode="auto">
              <a:xfrm>
                <a:off x="3370" y="1898"/>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21" name="Rectangle 794">
                <a:extLst>
                  <a:ext uri="{FF2B5EF4-FFF2-40B4-BE49-F238E27FC236}">
                    <a16:creationId xmlns:a16="http://schemas.microsoft.com/office/drawing/2014/main" id="{19CC7368-BC7D-4EBE-B0AC-961EC5E657BF}"/>
                  </a:ext>
                </a:extLst>
              </p:cNvPr>
              <p:cNvSpPr>
                <a:spLocks noChangeArrowheads="1"/>
              </p:cNvSpPr>
              <p:nvPr/>
            </p:nvSpPr>
            <p:spPr bwMode="auto">
              <a:xfrm>
                <a:off x="2198" y="192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22" name="Rectangle 795">
                <a:extLst>
                  <a:ext uri="{FF2B5EF4-FFF2-40B4-BE49-F238E27FC236}">
                    <a16:creationId xmlns:a16="http://schemas.microsoft.com/office/drawing/2014/main" id="{85A590FA-4734-4782-9DF8-6C62CF30FA1D}"/>
                  </a:ext>
                </a:extLst>
              </p:cNvPr>
              <p:cNvSpPr>
                <a:spLocks noChangeArrowheads="1"/>
              </p:cNvSpPr>
              <p:nvPr/>
            </p:nvSpPr>
            <p:spPr bwMode="auto">
              <a:xfrm>
                <a:off x="2226" y="1928"/>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23" name="Rectangle 796">
                <a:extLst>
                  <a:ext uri="{FF2B5EF4-FFF2-40B4-BE49-F238E27FC236}">
                    <a16:creationId xmlns:a16="http://schemas.microsoft.com/office/drawing/2014/main" id="{4723DA02-E08A-45BD-8823-2C2EA1A26A4E}"/>
                  </a:ext>
                </a:extLst>
              </p:cNvPr>
              <p:cNvSpPr>
                <a:spLocks noChangeArrowheads="1"/>
              </p:cNvSpPr>
              <p:nvPr/>
            </p:nvSpPr>
            <p:spPr bwMode="auto">
              <a:xfrm>
                <a:off x="2257" y="192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24" name="Rectangle 797">
                <a:extLst>
                  <a:ext uri="{FF2B5EF4-FFF2-40B4-BE49-F238E27FC236}">
                    <a16:creationId xmlns:a16="http://schemas.microsoft.com/office/drawing/2014/main" id="{9D1567EA-73D6-4155-9543-4097FFEE22D7}"/>
                  </a:ext>
                </a:extLst>
              </p:cNvPr>
              <p:cNvSpPr>
                <a:spLocks noChangeArrowheads="1"/>
              </p:cNvSpPr>
              <p:nvPr/>
            </p:nvSpPr>
            <p:spPr bwMode="auto">
              <a:xfrm>
                <a:off x="2285" y="1928"/>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25" name="Rectangle 798">
                <a:extLst>
                  <a:ext uri="{FF2B5EF4-FFF2-40B4-BE49-F238E27FC236}">
                    <a16:creationId xmlns:a16="http://schemas.microsoft.com/office/drawing/2014/main" id="{9928DE05-1A0F-424D-A9C7-D7825DE4BC77}"/>
                  </a:ext>
                </a:extLst>
              </p:cNvPr>
              <p:cNvSpPr>
                <a:spLocks noChangeArrowheads="1"/>
              </p:cNvSpPr>
              <p:nvPr/>
            </p:nvSpPr>
            <p:spPr bwMode="auto">
              <a:xfrm>
                <a:off x="2316" y="192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26" name="Rectangle 799">
                <a:extLst>
                  <a:ext uri="{FF2B5EF4-FFF2-40B4-BE49-F238E27FC236}">
                    <a16:creationId xmlns:a16="http://schemas.microsoft.com/office/drawing/2014/main" id="{1B26F8C6-0681-4B47-949A-E0A1D3D9B870}"/>
                  </a:ext>
                </a:extLst>
              </p:cNvPr>
              <p:cNvSpPr>
                <a:spLocks noChangeArrowheads="1"/>
              </p:cNvSpPr>
              <p:nvPr/>
            </p:nvSpPr>
            <p:spPr bwMode="auto">
              <a:xfrm>
                <a:off x="2344" y="192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27" name="Rectangle 800">
                <a:extLst>
                  <a:ext uri="{FF2B5EF4-FFF2-40B4-BE49-F238E27FC236}">
                    <a16:creationId xmlns:a16="http://schemas.microsoft.com/office/drawing/2014/main" id="{199E5F43-611B-4C58-BC7B-7B48DBF7AA35}"/>
                  </a:ext>
                </a:extLst>
              </p:cNvPr>
              <p:cNvSpPr>
                <a:spLocks noChangeArrowheads="1"/>
              </p:cNvSpPr>
              <p:nvPr/>
            </p:nvSpPr>
            <p:spPr bwMode="auto">
              <a:xfrm>
                <a:off x="2372" y="1928"/>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28" name="Rectangle 801">
                <a:extLst>
                  <a:ext uri="{FF2B5EF4-FFF2-40B4-BE49-F238E27FC236}">
                    <a16:creationId xmlns:a16="http://schemas.microsoft.com/office/drawing/2014/main" id="{3561ECDD-0C08-4EE6-99C3-814FAC367F70}"/>
                  </a:ext>
                </a:extLst>
              </p:cNvPr>
              <p:cNvSpPr>
                <a:spLocks noChangeArrowheads="1"/>
              </p:cNvSpPr>
              <p:nvPr/>
            </p:nvSpPr>
            <p:spPr bwMode="auto">
              <a:xfrm>
                <a:off x="2431" y="1928"/>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29" name="Rectangle 802">
                <a:extLst>
                  <a:ext uri="{FF2B5EF4-FFF2-40B4-BE49-F238E27FC236}">
                    <a16:creationId xmlns:a16="http://schemas.microsoft.com/office/drawing/2014/main" id="{420161A6-0D93-488A-A3E3-EA6697974D27}"/>
                  </a:ext>
                </a:extLst>
              </p:cNvPr>
              <p:cNvSpPr>
                <a:spLocks noChangeArrowheads="1"/>
              </p:cNvSpPr>
              <p:nvPr/>
            </p:nvSpPr>
            <p:spPr bwMode="auto">
              <a:xfrm>
                <a:off x="2462" y="1928"/>
                <a:ext cx="29"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30" name="Rectangle 803">
                <a:extLst>
                  <a:ext uri="{FF2B5EF4-FFF2-40B4-BE49-F238E27FC236}">
                    <a16:creationId xmlns:a16="http://schemas.microsoft.com/office/drawing/2014/main" id="{299A1FF9-D99D-4BEC-965D-8233A34AB8C3}"/>
                  </a:ext>
                </a:extLst>
              </p:cNvPr>
              <p:cNvSpPr>
                <a:spLocks noChangeArrowheads="1"/>
              </p:cNvSpPr>
              <p:nvPr/>
            </p:nvSpPr>
            <p:spPr bwMode="auto">
              <a:xfrm>
                <a:off x="2550" y="192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31" name="Rectangle 804">
                <a:extLst>
                  <a:ext uri="{FF2B5EF4-FFF2-40B4-BE49-F238E27FC236}">
                    <a16:creationId xmlns:a16="http://schemas.microsoft.com/office/drawing/2014/main" id="{CF6860C1-974D-49CF-939B-8B31E8710C63}"/>
                  </a:ext>
                </a:extLst>
              </p:cNvPr>
              <p:cNvSpPr>
                <a:spLocks noChangeArrowheads="1"/>
              </p:cNvSpPr>
              <p:nvPr/>
            </p:nvSpPr>
            <p:spPr bwMode="auto">
              <a:xfrm>
                <a:off x="2578" y="192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32" name="Rectangle 805">
                <a:extLst>
                  <a:ext uri="{FF2B5EF4-FFF2-40B4-BE49-F238E27FC236}">
                    <a16:creationId xmlns:a16="http://schemas.microsoft.com/office/drawing/2014/main" id="{6BA60862-2BDB-45BF-AF8B-6B8189061EE6}"/>
                  </a:ext>
                </a:extLst>
              </p:cNvPr>
              <p:cNvSpPr>
                <a:spLocks noChangeArrowheads="1"/>
              </p:cNvSpPr>
              <p:nvPr/>
            </p:nvSpPr>
            <p:spPr bwMode="auto">
              <a:xfrm>
                <a:off x="2606" y="1928"/>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33" name="Rectangle 806">
                <a:extLst>
                  <a:ext uri="{FF2B5EF4-FFF2-40B4-BE49-F238E27FC236}">
                    <a16:creationId xmlns:a16="http://schemas.microsoft.com/office/drawing/2014/main" id="{184A5E5C-91C7-469E-88CE-3B6A93167CE0}"/>
                  </a:ext>
                </a:extLst>
              </p:cNvPr>
              <p:cNvSpPr>
                <a:spLocks noChangeArrowheads="1"/>
              </p:cNvSpPr>
              <p:nvPr/>
            </p:nvSpPr>
            <p:spPr bwMode="auto">
              <a:xfrm>
                <a:off x="2637" y="192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34" name="Rectangle 807">
                <a:extLst>
                  <a:ext uri="{FF2B5EF4-FFF2-40B4-BE49-F238E27FC236}">
                    <a16:creationId xmlns:a16="http://schemas.microsoft.com/office/drawing/2014/main" id="{E72E7CC7-A6F9-4B29-B13C-4F8F892D28D7}"/>
                  </a:ext>
                </a:extLst>
              </p:cNvPr>
              <p:cNvSpPr>
                <a:spLocks noChangeArrowheads="1"/>
              </p:cNvSpPr>
              <p:nvPr/>
            </p:nvSpPr>
            <p:spPr bwMode="auto">
              <a:xfrm>
                <a:off x="2696" y="1928"/>
                <a:ext cx="29"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35" name="Rectangle 808">
                <a:extLst>
                  <a:ext uri="{FF2B5EF4-FFF2-40B4-BE49-F238E27FC236}">
                    <a16:creationId xmlns:a16="http://schemas.microsoft.com/office/drawing/2014/main" id="{72D5EBA3-1DD7-4488-9907-CE514681C4FB}"/>
                  </a:ext>
                </a:extLst>
              </p:cNvPr>
              <p:cNvSpPr>
                <a:spLocks noChangeArrowheads="1"/>
              </p:cNvSpPr>
              <p:nvPr/>
            </p:nvSpPr>
            <p:spPr bwMode="auto">
              <a:xfrm>
                <a:off x="2753" y="1928"/>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grpSp>
        <p:sp>
          <p:nvSpPr>
            <p:cNvPr id="22" name="Rectangle 810">
              <a:extLst>
                <a:ext uri="{FF2B5EF4-FFF2-40B4-BE49-F238E27FC236}">
                  <a16:creationId xmlns:a16="http://schemas.microsoft.com/office/drawing/2014/main" id="{70B30CA7-053A-4B0D-93EE-6B8738671ED8}"/>
                </a:ext>
              </a:extLst>
            </p:cNvPr>
            <p:cNvSpPr>
              <a:spLocks noChangeArrowheads="1"/>
            </p:cNvSpPr>
            <p:nvPr/>
          </p:nvSpPr>
          <p:spPr bwMode="auto">
            <a:xfrm>
              <a:off x="2784" y="192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3" name="Rectangle 811">
              <a:extLst>
                <a:ext uri="{FF2B5EF4-FFF2-40B4-BE49-F238E27FC236}">
                  <a16:creationId xmlns:a16="http://schemas.microsoft.com/office/drawing/2014/main" id="{2C4A27C1-3681-49A2-83E6-E951704DE973}"/>
                </a:ext>
              </a:extLst>
            </p:cNvPr>
            <p:cNvSpPr>
              <a:spLocks noChangeArrowheads="1"/>
            </p:cNvSpPr>
            <p:nvPr/>
          </p:nvSpPr>
          <p:spPr bwMode="auto">
            <a:xfrm>
              <a:off x="2843" y="192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4" name="Rectangle 812">
              <a:extLst>
                <a:ext uri="{FF2B5EF4-FFF2-40B4-BE49-F238E27FC236}">
                  <a16:creationId xmlns:a16="http://schemas.microsoft.com/office/drawing/2014/main" id="{37200F95-DBB7-4225-8C77-098EBE59B5AC}"/>
                </a:ext>
              </a:extLst>
            </p:cNvPr>
            <p:cNvSpPr>
              <a:spLocks noChangeArrowheads="1"/>
            </p:cNvSpPr>
            <p:nvPr/>
          </p:nvSpPr>
          <p:spPr bwMode="auto">
            <a:xfrm>
              <a:off x="2899" y="1928"/>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5" name="Rectangle 813">
              <a:extLst>
                <a:ext uri="{FF2B5EF4-FFF2-40B4-BE49-F238E27FC236}">
                  <a16:creationId xmlns:a16="http://schemas.microsoft.com/office/drawing/2014/main" id="{DB168795-1A37-4107-89F6-2A44B83FECF8}"/>
                </a:ext>
              </a:extLst>
            </p:cNvPr>
            <p:cNvSpPr>
              <a:spLocks noChangeArrowheads="1"/>
            </p:cNvSpPr>
            <p:nvPr/>
          </p:nvSpPr>
          <p:spPr bwMode="auto">
            <a:xfrm>
              <a:off x="2930" y="192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6" name="Rectangle 814">
              <a:extLst>
                <a:ext uri="{FF2B5EF4-FFF2-40B4-BE49-F238E27FC236}">
                  <a16:creationId xmlns:a16="http://schemas.microsoft.com/office/drawing/2014/main" id="{3DA4387C-52CD-4B6D-B9A2-CB317FF2436C}"/>
                </a:ext>
              </a:extLst>
            </p:cNvPr>
            <p:cNvSpPr>
              <a:spLocks noChangeArrowheads="1"/>
            </p:cNvSpPr>
            <p:nvPr/>
          </p:nvSpPr>
          <p:spPr bwMode="auto">
            <a:xfrm>
              <a:off x="2958" y="1928"/>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7" name="Rectangle 815">
              <a:extLst>
                <a:ext uri="{FF2B5EF4-FFF2-40B4-BE49-F238E27FC236}">
                  <a16:creationId xmlns:a16="http://schemas.microsoft.com/office/drawing/2014/main" id="{1BEDCCF4-C9DD-4AC2-B321-86686D212EB9}"/>
                </a:ext>
              </a:extLst>
            </p:cNvPr>
            <p:cNvSpPr>
              <a:spLocks noChangeArrowheads="1"/>
            </p:cNvSpPr>
            <p:nvPr/>
          </p:nvSpPr>
          <p:spPr bwMode="auto">
            <a:xfrm>
              <a:off x="3018" y="192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8" name="Rectangle 816">
              <a:extLst>
                <a:ext uri="{FF2B5EF4-FFF2-40B4-BE49-F238E27FC236}">
                  <a16:creationId xmlns:a16="http://schemas.microsoft.com/office/drawing/2014/main" id="{343EF46C-7FE6-40A1-8FA8-51DE75206F7C}"/>
                </a:ext>
              </a:extLst>
            </p:cNvPr>
            <p:cNvSpPr>
              <a:spLocks noChangeArrowheads="1"/>
            </p:cNvSpPr>
            <p:nvPr/>
          </p:nvSpPr>
          <p:spPr bwMode="auto">
            <a:xfrm>
              <a:off x="3046" y="1928"/>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29" name="Rectangle 817">
              <a:extLst>
                <a:ext uri="{FF2B5EF4-FFF2-40B4-BE49-F238E27FC236}">
                  <a16:creationId xmlns:a16="http://schemas.microsoft.com/office/drawing/2014/main" id="{418F69FB-33DB-4D3A-824B-CD62966A9BA7}"/>
                </a:ext>
              </a:extLst>
            </p:cNvPr>
            <p:cNvSpPr>
              <a:spLocks noChangeArrowheads="1"/>
            </p:cNvSpPr>
            <p:nvPr/>
          </p:nvSpPr>
          <p:spPr bwMode="auto">
            <a:xfrm>
              <a:off x="3105" y="192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0" name="Rectangle 818">
              <a:extLst>
                <a:ext uri="{FF2B5EF4-FFF2-40B4-BE49-F238E27FC236}">
                  <a16:creationId xmlns:a16="http://schemas.microsoft.com/office/drawing/2014/main" id="{268B86CE-EBFA-4685-8383-FD2A631684A3}"/>
                </a:ext>
              </a:extLst>
            </p:cNvPr>
            <p:cNvSpPr>
              <a:spLocks noChangeArrowheads="1"/>
            </p:cNvSpPr>
            <p:nvPr/>
          </p:nvSpPr>
          <p:spPr bwMode="auto">
            <a:xfrm>
              <a:off x="3192" y="1928"/>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1" name="Rectangle 819">
              <a:extLst>
                <a:ext uri="{FF2B5EF4-FFF2-40B4-BE49-F238E27FC236}">
                  <a16:creationId xmlns:a16="http://schemas.microsoft.com/office/drawing/2014/main" id="{F8286E64-9C41-40D6-9D68-83304BEB5DCD}"/>
                </a:ext>
              </a:extLst>
            </p:cNvPr>
            <p:cNvSpPr>
              <a:spLocks noChangeArrowheads="1"/>
            </p:cNvSpPr>
            <p:nvPr/>
          </p:nvSpPr>
          <p:spPr bwMode="auto">
            <a:xfrm>
              <a:off x="3223" y="192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sp>
          <p:nvSpPr>
            <p:cNvPr id="32" name="Rectangle 820">
              <a:extLst>
                <a:ext uri="{FF2B5EF4-FFF2-40B4-BE49-F238E27FC236}">
                  <a16:creationId xmlns:a16="http://schemas.microsoft.com/office/drawing/2014/main" id="{A2A84B2A-267C-4785-9540-4DF8F888A7BA}"/>
                </a:ext>
              </a:extLst>
            </p:cNvPr>
            <p:cNvSpPr>
              <a:spLocks noChangeArrowheads="1"/>
            </p:cNvSpPr>
            <p:nvPr/>
          </p:nvSpPr>
          <p:spPr bwMode="auto">
            <a:xfrm>
              <a:off x="3311" y="192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de-CH" sz="2400"/>
            </a:p>
          </p:txBody>
        </p:sp>
      </p:grpSp>
      <p:sp>
        <p:nvSpPr>
          <p:cNvPr id="837" name="Freeform 2">
            <a:extLst>
              <a:ext uri="{FF2B5EF4-FFF2-40B4-BE49-F238E27FC236}">
                <a16:creationId xmlns:a16="http://schemas.microsoft.com/office/drawing/2014/main" id="{405EEA13-2FFA-4500-9831-027D67933601}"/>
              </a:ext>
            </a:extLst>
          </p:cNvPr>
          <p:cNvSpPr>
            <a:spLocks noChangeArrowheads="1"/>
          </p:cNvSpPr>
          <p:nvPr/>
        </p:nvSpPr>
        <p:spPr bwMode="auto">
          <a:xfrm>
            <a:off x="6087768" y="1835906"/>
            <a:ext cx="2520000" cy="3944341"/>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rgbClr val="28828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0" rIns="121920" bIns="60960" numCol="1" spcCol="0" rtlCol="0" fromWordArt="0" anchor="t" anchorCtr="0" forceAA="0" compatLnSpc="1">
            <a:prstTxWarp prst="textNoShape">
              <a:avLst/>
            </a:prstTxWarp>
            <a:noAutofit/>
          </a:bodyPr>
          <a:lstStyle/>
          <a:p>
            <a:pPr>
              <a:lnSpc>
                <a:spcPct val="120000"/>
              </a:lnSpc>
            </a:pPr>
            <a:r>
              <a:rPr lang="de-DE" altLang="de-DE" b="1">
                <a:solidFill>
                  <a:srgbClr val="FFFFFF"/>
                </a:solidFill>
                <a:latin typeface="HelveticaNeueLT Pro 55 Roman" pitchFamily="34" charset="0"/>
                <a:sym typeface="Lato" charset="0"/>
              </a:rPr>
              <a:t>Kundennummer und Annahmesatz</a:t>
            </a:r>
            <a:endParaRPr lang="de-CH" sz="1400"/>
          </a:p>
        </p:txBody>
      </p:sp>
      <p:sp>
        <p:nvSpPr>
          <p:cNvPr id="838" name="Textfeld 837">
            <a:extLst>
              <a:ext uri="{FF2B5EF4-FFF2-40B4-BE49-F238E27FC236}">
                <a16:creationId xmlns:a16="http://schemas.microsoft.com/office/drawing/2014/main" id="{A0F70DD0-E18A-42BF-A9B8-E9923F01EB2F}"/>
              </a:ext>
            </a:extLst>
          </p:cNvPr>
          <p:cNvSpPr txBox="1"/>
          <p:nvPr/>
        </p:nvSpPr>
        <p:spPr bwMode="auto">
          <a:xfrm>
            <a:off x="6107200" y="1416284"/>
            <a:ext cx="2479725"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ctr">
              <a:spcAft>
                <a:spcPts val="800"/>
              </a:spcAft>
            </a:pPr>
            <a:r>
              <a:rPr lang="de-CH" b="1">
                <a:solidFill>
                  <a:srgbClr val="28828B"/>
                </a:solidFill>
                <a:latin typeface="+mj-lt"/>
              </a:rPr>
              <a:t>3</a:t>
            </a:r>
          </a:p>
        </p:txBody>
      </p:sp>
      <p:sp>
        <p:nvSpPr>
          <p:cNvPr id="839" name="Textfeld 838">
            <a:extLst>
              <a:ext uri="{FF2B5EF4-FFF2-40B4-BE49-F238E27FC236}">
                <a16:creationId xmlns:a16="http://schemas.microsoft.com/office/drawing/2014/main" id="{D107418A-53EB-4C44-ABB7-41B41B54D28B}"/>
              </a:ext>
            </a:extLst>
          </p:cNvPr>
          <p:cNvSpPr txBox="1"/>
          <p:nvPr/>
        </p:nvSpPr>
        <p:spPr bwMode="auto">
          <a:xfrm>
            <a:off x="6280512" y="3356992"/>
            <a:ext cx="213310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spcAft>
                <a:spcPts val="800"/>
              </a:spcAft>
            </a:pPr>
            <a:r>
              <a:rPr lang="de-DE" sz="1400">
                <a:solidFill>
                  <a:schemeClr val="bg1"/>
                </a:solidFill>
                <a:latin typeface="+mj-lt"/>
              </a:rPr>
              <a:t>Setzen Sie Ihre WIR-Kundennummer und </a:t>
            </a:r>
            <a:br>
              <a:rPr lang="de-DE" sz="1400">
                <a:solidFill>
                  <a:schemeClr val="bg1"/>
                </a:solidFill>
                <a:latin typeface="+mj-lt"/>
              </a:rPr>
            </a:br>
            <a:r>
              <a:rPr lang="de-DE" sz="1400">
                <a:solidFill>
                  <a:schemeClr val="bg1"/>
                </a:solidFill>
                <a:latin typeface="+mj-lt"/>
              </a:rPr>
              <a:t>den gewünschten WIR-Annahmesatz ein. Der Maximalbetrag von </a:t>
            </a:r>
            <a:br>
              <a:rPr lang="de-DE" sz="1400">
                <a:solidFill>
                  <a:schemeClr val="bg1"/>
                </a:solidFill>
                <a:latin typeface="+mj-lt"/>
              </a:rPr>
            </a:br>
            <a:r>
              <a:rPr lang="de-DE" sz="1400">
                <a:solidFill>
                  <a:schemeClr val="bg1"/>
                </a:solidFill>
                <a:latin typeface="+mj-lt"/>
              </a:rPr>
              <a:t>CHW 5 000 kann bei Bedarf erhöht werden.</a:t>
            </a:r>
            <a:endParaRPr lang="de-CH" sz="1400">
              <a:solidFill>
                <a:schemeClr val="bg1"/>
              </a:solidFill>
              <a:latin typeface="+mj-lt"/>
            </a:endParaRPr>
          </a:p>
        </p:txBody>
      </p:sp>
      <p:pic>
        <p:nvPicPr>
          <p:cNvPr id="840" name="Grafik 839">
            <a:extLst>
              <a:ext uri="{FF2B5EF4-FFF2-40B4-BE49-F238E27FC236}">
                <a16:creationId xmlns:a16="http://schemas.microsoft.com/office/drawing/2014/main" id="{C1203348-C56E-4AFD-9BC7-5280EACC1B2F}"/>
              </a:ext>
            </a:extLst>
          </p:cNvPr>
          <p:cNvPicPr>
            <a:picLocks noChangeAspect="1"/>
          </p:cNvPicPr>
          <p:nvPr/>
        </p:nvPicPr>
        <p:blipFill>
          <a:blip r:embed="rId5"/>
          <a:stretch>
            <a:fillRect/>
          </a:stretch>
        </p:blipFill>
        <p:spPr>
          <a:xfrm>
            <a:off x="7752184" y="544623"/>
            <a:ext cx="1368152" cy="364097"/>
          </a:xfrm>
          <a:prstGeom prst="rect">
            <a:avLst/>
          </a:prstGeom>
        </p:spPr>
      </p:pic>
    </p:spTree>
    <p:extLst>
      <p:ext uri="{BB962C8B-B14F-4D97-AF65-F5344CB8AC3E}">
        <p14:creationId xmlns:p14="http://schemas.microsoft.com/office/powerpoint/2010/main" val="3441686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B810EC-9D85-4A14-AE6F-275D1C8F33F5}"/>
              </a:ext>
            </a:extLst>
          </p:cNvPr>
          <p:cNvSpPr>
            <a:spLocks noGrp="1"/>
          </p:cNvSpPr>
          <p:nvPr>
            <p:ph type="title"/>
          </p:nvPr>
        </p:nvSpPr>
        <p:spPr>
          <a:xfrm>
            <a:off x="479376" y="476672"/>
            <a:ext cx="11161240" cy="1008112"/>
          </a:xfrm>
        </p:spPr>
        <p:txBody>
          <a:bodyPr/>
          <a:lstStyle/>
          <a:p>
            <a:r>
              <a:rPr lang="de-CH"/>
              <a:t>Unser Beratungsansatz</a:t>
            </a:r>
          </a:p>
        </p:txBody>
      </p:sp>
      <p:sp>
        <p:nvSpPr>
          <p:cNvPr id="27" name="Textfeld 26">
            <a:extLst>
              <a:ext uri="{FF2B5EF4-FFF2-40B4-BE49-F238E27FC236}">
                <a16:creationId xmlns:a16="http://schemas.microsoft.com/office/drawing/2014/main" id="{CB02892F-EDAE-47D7-928B-4094A2662535}"/>
              </a:ext>
            </a:extLst>
          </p:cNvPr>
          <p:cNvSpPr txBox="1">
            <a:spLocks/>
          </p:cNvSpPr>
          <p:nvPr/>
        </p:nvSpPr>
        <p:spPr>
          <a:xfrm>
            <a:off x="1993686" y="1460484"/>
            <a:ext cx="3612027" cy="769441"/>
          </a:xfrm>
          <a:prstGeom prst="rect">
            <a:avLst/>
          </a:prstGeom>
          <a:noFill/>
        </p:spPr>
        <p:txBody>
          <a:bodyPr wrap="square" lIns="91440" tIns="45720" rIns="91440" bIns="45720" rtlCol="0">
            <a:spAutoFit/>
          </a:bodyPr>
          <a:lstStyle/>
          <a:p>
            <a:pPr defTabSz="914194"/>
            <a:r>
              <a:rPr lang="de-CH" sz="2000" b="1">
                <a:solidFill>
                  <a:schemeClr val="bg1">
                    <a:lumMod val="50000"/>
                  </a:schemeClr>
                </a:solidFill>
                <a:latin typeface="HelveticaNeueLT Com 55 Roman" pitchFamily="34" charset="0"/>
              </a:rPr>
              <a:t>Wirkung überprüfen</a:t>
            </a:r>
          </a:p>
          <a:p>
            <a:pPr defTabSz="914194"/>
            <a:r>
              <a:rPr lang="de-CH" sz="1200">
                <a:solidFill>
                  <a:schemeClr val="bg1">
                    <a:lumMod val="50000"/>
                  </a:schemeClr>
                </a:solidFill>
                <a:latin typeface="HelveticaNeueLT Com 55 Roman" pitchFamily="34" charset="0"/>
              </a:rPr>
              <a:t>Entfalten unsere Lösungen für Sie die erwartete Wirksamkeit?</a:t>
            </a:r>
          </a:p>
        </p:txBody>
      </p:sp>
      <p:sp>
        <p:nvSpPr>
          <p:cNvPr id="28" name="Textfeld 27">
            <a:extLst>
              <a:ext uri="{FF2B5EF4-FFF2-40B4-BE49-F238E27FC236}">
                <a16:creationId xmlns:a16="http://schemas.microsoft.com/office/drawing/2014/main" id="{637C5D52-6EB9-4858-B7E2-B7E0E311CD96}"/>
              </a:ext>
            </a:extLst>
          </p:cNvPr>
          <p:cNvSpPr txBox="1">
            <a:spLocks/>
          </p:cNvSpPr>
          <p:nvPr/>
        </p:nvSpPr>
        <p:spPr>
          <a:xfrm>
            <a:off x="1234343" y="4908931"/>
            <a:ext cx="3168352" cy="738664"/>
          </a:xfrm>
          <a:prstGeom prst="rect">
            <a:avLst/>
          </a:prstGeom>
          <a:noFill/>
        </p:spPr>
        <p:txBody>
          <a:bodyPr wrap="square" lIns="91440" tIns="45720" rIns="91440" bIns="45720" rtlCol="0">
            <a:spAutoFit/>
          </a:bodyPr>
          <a:lstStyle/>
          <a:p>
            <a:pPr defTabSz="914194"/>
            <a:r>
              <a:rPr lang="de-CH" b="1">
                <a:solidFill>
                  <a:schemeClr val="bg1">
                    <a:lumMod val="50000"/>
                  </a:schemeClr>
                </a:solidFill>
                <a:latin typeface="HelveticaNeueLT Com 55 Roman" pitchFamily="34" charset="0"/>
              </a:rPr>
              <a:t>Entscheide treffen</a:t>
            </a:r>
          </a:p>
          <a:p>
            <a:pPr defTabSz="914194"/>
            <a:r>
              <a:rPr lang="de-CH" sz="1200">
                <a:solidFill>
                  <a:schemeClr val="bg1">
                    <a:lumMod val="50000"/>
                  </a:schemeClr>
                </a:solidFill>
                <a:latin typeface="HelveticaNeueLT Com 55 Roman" pitchFamily="34" charset="0"/>
              </a:rPr>
              <a:t>Unser Lösungsvorschlag – Ihre Entscheidung</a:t>
            </a:r>
          </a:p>
        </p:txBody>
      </p:sp>
      <p:sp>
        <p:nvSpPr>
          <p:cNvPr id="29" name="Textfeld 28">
            <a:extLst>
              <a:ext uri="{FF2B5EF4-FFF2-40B4-BE49-F238E27FC236}">
                <a16:creationId xmlns:a16="http://schemas.microsoft.com/office/drawing/2014/main" id="{E9D63BC3-B3C2-416F-99CE-2D5238AADB67}"/>
              </a:ext>
            </a:extLst>
          </p:cNvPr>
          <p:cNvSpPr txBox="1">
            <a:spLocks/>
          </p:cNvSpPr>
          <p:nvPr/>
        </p:nvSpPr>
        <p:spPr>
          <a:xfrm>
            <a:off x="7584165" y="4004543"/>
            <a:ext cx="3264363" cy="584775"/>
          </a:xfrm>
          <a:prstGeom prst="rect">
            <a:avLst/>
          </a:prstGeom>
          <a:noFill/>
        </p:spPr>
        <p:txBody>
          <a:bodyPr wrap="square" lIns="91440" tIns="45720" rIns="91440" bIns="45720" rtlCol="0">
            <a:spAutoFit/>
          </a:bodyPr>
          <a:lstStyle/>
          <a:p>
            <a:pPr defTabSz="914194"/>
            <a:r>
              <a:rPr lang="de-CH" sz="2000" b="1">
                <a:solidFill>
                  <a:schemeClr val="bg1">
                    <a:lumMod val="50000"/>
                  </a:schemeClr>
                </a:solidFill>
                <a:latin typeface="HelveticaNeueLT Com 55 Roman" pitchFamily="34" charset="0"/>
              </a:rPr>
              <a:t>Ziele setzen</a:t>
            </a:r>
          </a:p>
          <a:p>
            <a:pPr defTabSz="914194"/>
            <a:r>
              <a:rPr lang="de-CH" sz="1200">
                <a:solidFill>
                  <a:schemeClr val="bg1">
                    <a:lumMod val="50000"/>
                  </a:schemeClr>
                </a:solidFill>
                <a:latin typeface="HelveticaNeueLT Com 55 Roman" pitchFamily="34" charset="0"/>
              </a:rPr>
              <a:t>Ihre Ziele sind unsere Anknüpfungspunkte </a:t>
            </a:r>
          </a:p>
        </p:txBody>
      </p:sp>
      <p:grpSp>
        <p:nvGrpSpPr>
          <p:cNvPr id="30" name="Gruppieren 29">
            <a:extLst>
              <a:ext uri="{FF2B5EF4-FFF2-40B4-BE49-F238E27FC236}">
                <a16:creationId xmlns:a16="http://schemas.microsoft.com/office/drawing/2014/main" id="{67347F33-583B-4E20-B384-AFCB9EDC7290}"/>
              </a:ext>
            </a:extLst>
          </p:cNvPr>
          <p:cNvGrpSpPr/>
          <p:nvPr/>
        </p:nvGrpSpPr>
        <p:grpSpPr>
          <a:xfrm>
            <a:off x="4319802" y="2579676"/>
            <a:ext cx="3072341" cy="2801237"/>
            <a:chOff x="3491880" y="2283718"/>
            <a:chExt cx="2304256" cy="2100928"/>
          </a:xfrm>
          <a:solidFill>
            <a:srgbClr val="28828B"/>
          </a:solidFill>
        </p:grpSpPr>
        <p:sp>
          <p:nvSpPr>
            <p:cNvPr id="31" name="Gebogener Pfeil 2">
              <a:extLst>
                <a:ext uri="{FF2B5EF4-FFF2-40B4-BE49-F238E27FC236}">
                  <a16:creationId xmlns:a16="http://schemas.microsoft.com/office/drawing/2014/main" id="{0C339AC3-941A-468F-869A-1D9C6AA16BD7}"/>
                </a:ext>
              </a:extLst>
            </p:cNvPr>
            <p:cNvSpPr/>
            <p:nvPr/>
          </p:nvSpPr>
          <p:spPr>
            <a:xfrm>
              <a:off x="3491880" y="2283718"/>
              <a:ext cx="2160240" cy="2100928"/>
            </a:xfrm>
            <a:prstGeom prst="circularArrow">
              <a:avLst>
                <a:gd name="adj1" fmla="val 20022"/>
                <a:gd name="adj2" fmla="val 341678"/>
                <a:gd name="adj3" fmla="val 1036600"/>
                <a:gd name="adj4" fmla="val 16176032"/>
                <a:gd name="adj5" fmla="val 1001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400">
                <a:solidFill>
                  <a:schemeClr val="tx1"/>
                </a:solidFill>
              </a:endParaRPr>
            </a:p>
          </p:txBody>
        </p:sp>
        <p:sp>
          <p:nvSpPr>
            <p:cNvPr id="32" name="Textfeld 31">
              <a:extLst>
                <a:ext uri="{FF2B5EF4-FFF2-40B4-BE49-F238E27FC236}">
                  <a16:creationId xmlns:a16="http://schemas.microsoft.com/office/drawing/2014/main" id="{DC7C2522-A87B-4A12-B474-7AF364BDC0D3}"/>
                </a:ext>
              </a:extLst>
            </p:cNvPr>
            <p:cNvSpPr txBox="1">
              <a:spLocks/>
            </p:cNvSpPr>
            <p:nvPr/>
          </p:nvSpPr>
          <p:spPr>
            <a:xfrm rot="2934611">
              <a:off x="4903159" y="2760404"/>
              <a:ext cx="720080" cy="207749"/>
            </a:xfrm>
            <a:prstGeom prst="rect">
              <a:avLst/>
            </a:prstGeom>
            <a:grpFill/>
          </p:spPr>
          <p:txBody>
            <a:bodyPr wrap="square" lIns="91440" tIns="45720" rIns="91440" bIns="45720" rtlCol="0">
              <a:spAutoFit/>
            </a:bodyPr>
            <a:lstStyle/>
            <a:p>
              <a:pPr defTabSz="914194"/>
              <a:r>
                <a:rPr lang="de-CH" sz="1200" b="1">
                  <a:solidFill>
                    <a:schemeClr val="bg1"/>
                  </a:solidFill>
                  <a:latin typeface="HelveticaNeueLT Com 55 Roman" pitchFamily="34" charset="0"/>
                </a:rPr>
                <a:t>Verstehen</a:t>
              </a:r>
            </a:p>
          </p:txBody>
        </p:sp>
        <p:sp>
          <p:nvSpPr>
            <p:cNvPr id="33" name="Rechteck 32">
              <a:extLst>
                <a:ext uri="{FF2B5EF4-FFF2-40B4-BE49-F238E27FC236}">
                  <a16:creationId xmlns:a16="http://schemas.microsoft.com/office/drawing/2014/main" id="{4608D6C4-F175-4613-8B6F-EEDF6B9A1FB8}"/>
                </a:ext>
              </a:extLst>
            </p:cNvPr>
            <p:cNvSpPr/>
            <p:nvPr/>
          </p:nvSpPr>
          <p:spPr>
            <a:xfrm>
              <a:off x="5368850" y="3550712"/>
              <a:ext cx="427286" cy="1232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400"/>
            </a:p>
          </p:txBody>
        </p:sp>
      </p:grpSp>
      <p:grpSp>
        <p:nvGrpSpPr>
          <p:cNvPr id="34" name="Gruppieren 33">
            <a:extLst>
              <a:ext uri="{FF2B5EF4-FFF2-40B4-BE49-F238E27FC236}">
                <a16:creationId xmlns:a16="http://schemas.microsoft.com/office/drawing/2014/main" id="{E609918E-7BD7-45C2-ADEB-A4CFABCF06B1}"/>
              </a:ext>
            </a:extLst>
          </p:cNvPr>
          <p:cNvGrpSpPr/>
          <p:nvPr/>
        </p:nvGrpSpPr>
        <p:grpSpPr>
          <a:xfrm>
            <a:off x="4388928" y="2560773"/>
            <a:ext cx="2801237" cy="2880320"/>
            <a:chOff x="3543724" y="2269541"/>
            <a:chExt cx="2100928" cy="2160240"/>
          </a:xfrm>
        </p:grpSpPr>
        <p:sp>
          <p:nvSpPr>
            <p:cNvPr id="35" name="Gebogener Pfeil 29">
              <a:extLst>
                <a:ext uri="{FF2B5EF4-FFF2-40B4-BE49-F238E27FC236}">
                  <a16:creationId xmlns:a16="http://schemas.microsoft.com/office/drawing/2014/main" id="{23237FF7-6446-4671-BC8F-71F59F6E76E4}"/>
                </a:ext>
              </a:extLst>
            </p:cNvPr>
            <p:cNvSpPr/>
            <p:nvPr/>
          </p:nvSpPr>
          <p:spPr>
            <a:xfrm rot="7192272">
              <a:off x="3514068" y="2299197"/>
              <a:ext cx="2160240" cy="2100928"/>
            </a:xfrm>
            <a:prstGeom prst="circularArrow">
              <a:avLst>
                <a:gd name="adj1" fmla="val 20022"/>
                <a:gd name="adj2" fmla="val 379941"/>
                <a:gd name="adj3" fmla="val 1036484"/>
                <a:gd name="adj4" fmla="val 16157119"/>
                <a:gd name="adj5" fmla="val 10011"/>
              </a:avLst>
            </a:prstGeom>
            <a:solidFill>
              <a:srgbClr val="2882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400">
                <a:solidFill>
                  <a:schemeClr val="tx1"/>
                </a:solidFill>
              </a:endParaRPr>
            </a:p>
          </p:txBody>
        </p:sp>
        <p:sp>
          <p:nvSpPr>
            <p:cNvPr id="36" name="Textfeld 35">
              <a:extLst>
                <a:ext uri="{FF2B5EF4-FFF2-40B4-BE49-F238E27FC236}">
                  <a16:creationId xmlns:a16="http://schemas.microsoft.com/office/drawing/2014/main" id="{821C1E13-4D28-4759-BB66-BC7253220D9C}"/>
                </a:ext>
              </a:extLst>
            </p:cNvPr>
            <p:cNvSpPr txBox="1">
              <a:spLocks/>
            </p:cNvSpPr>
            <p:nvPr/>
          </p:nvSpPr>
          <p:spPr>
            <a:xfrm rot="21282340">
              <a:off x="4246312" y="4068569"/>
              <a:ext cx="831284" cy="207749"/>
            </a:xfrm>
            <a:prstGeom prst="rect">
              <a:avLst/>
            </a:prstGeom>
            <a:noFill/>
          </p:spPr>
          <p:txBody>
            <a:bodyPr wrap="square" lIns="91440" tIns="45720" rIns="91440" bIns="45720" rtlCol="0">
              <a:spAutoFit/>
            </a:bodyPr>
            <a:lstStyle/>
            <a:p>
              <a:pPr defTabSz="914194"/>
              <a:r>
                <a:rPr lang="de-CH" sz="1200" b="1">
                  <a:solidFill>
                    <a:schemeClr val="bg1"/>
                  </a:solidFill>
                  <a:latin typeface="HelveticaNeueLT Com 55 Roman" pitchFamily="34" charset="0"/>
                </a:rPr>
                <a:t>Vorschlagen</a:t>
              </a:r>
            </a:p>
          </p:txBody>
        </p:sp>
        <p:sp>
          <p:nvSpPr>
            <p:cNvPr id="37" name="Rechteck 36">
              <a:extLst>
                <a:ext uri="{FF2B5EF4-FFF2-40B4-BE49-F238E27FC236}">
                  <a16:creationId xmlns:a16="http://schemas.microsoft.com/office/drawing/2014/main" id="{11A9B748-DFE4-4109-8634-CFB31852D48B}"/>
                </a:ext>
              </a:extLst>
            </p:cNvPr>
            <p:cNvSpPr/>
            <p:nvPr/>
          </p:nvSpPr>
          <p:spPr>
            <a:xfrm rot="7204194">
              <a:off x="3628062" y="4033218"/>
              <a:ext cx="427286" cy="123222"/>
            </a:xfrm>
            <a:prstGeom prst="rect">
              <a:avLst/>
            </a:prstGeom>
            <a:solidFill>
              <a:srgbClr val="2882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400"/>
            </a:p>
          </p:txBody>
        </p:sp>
      </p:grpSp>
      <p:grpSp>
        <p:nvGrpSpPr>
          <p:cNvPr id="38" name="Gruppieren 37">
            <a:extLst>
              <a:ext uri="{FF2B5EF4-FFF2-40B4-BE49-F238E27FC236}">
                <a16:creationId xmlns:a16="http://schemas.microsoft.com/office/drawing/2014/main" id="{C2739937-A07E-4D4D-876B-BA05FFE09D14}"/>
              </a:ext>
            </a:extLst>
          </p:cNvPr>
          <p:cNvGrpSpPr/>
          <p:nvPr/>
        </p:nvGrpSpPr>
        <p:grpSpPr>
          <a:xfrm>
            <a:off x="4362728" y="2385744"/>
            <a:ext cx="2801237" cy="3079092"/>
            <a:chOff x="3524074" y="2138269"/>
            <a:chExt cx="2100928" cy="2309319"/>
          </a:xfrm>
          <a:solidFill>
            <a:srgbClr val="28828B"/>
          </a:solidFill>
        </p:grpSpPr>
        <p:sp>
          <p:nvSpPr>
            <p:cNvPr id="39" name="Gebogener Pfeil 30">
              <a:extLst>
                <a:ext uri="{FF2B5EF4-FFF2-40B4-BE49-F238E27FC236}">
                  <a16:creationId xmlns:a16="http://schemas.microsoft.com/office/drawing/2014/main" id="{6FA7EBF9-CB63-4FA1-AF88-DEE70F89B1F0}"/>
                </a:ext>
              </a:extLst>
            </p:cNvPr>
            <p:cNvSpPr/>
            <p:nvPr/>
          </p:nvSpPr>
          <p:spPr>
            <a:xfrm rot="14402916">
              <a:off x="3494418" y="2317004"/>
              <a:ext cx="2160240" cy="2100928"/>
            </a:xfrm>
            <a:prstGeom prst="circularArrow">
              <a:avLst>
                <a:gd name="adj1" fmla="val 20022"/>
                <a:gd name="adj2" fmla="val 326926"/>
                <a:gd name="adj3" fmla="val 1010803"/>
                <a:gd name="adj4" fmla="val 16222024"/>
                <a:gd name="adj5" fmla="val 1001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400">
                <a:solidFill>
                  <a:schemeClr val="tx1"/>
                </a:solidFill>
              </a:endParaRPr>
            </a:p>
          </p:txBody>
        </p:sp>
        <p:sp>
          <p:nvSpPr>
            <p:cNvPr id="40" name="Textfeld 39">
              <a:extLst>
                <a:ext uri="{FF2B5EF4-FFF2-40B4-BE49-F238E27FC236}">
                  <a16:creationId xmlns:a16="http://schemas.microsoft.com/office/drawing/2014/main" id="{39A10167-5E09-4FCD-B2A6-C6E986289EF8}"/>
                </a:ext>
              </a:extLst>
            </p:cNvPr>
            <p:cNvSpPr txBox="1">
              <a:spLocks/>
            </p:cNvSpPr>
            <p:nvPr/>
          </p:nvSpPr>
          <p:spPr>
            <a:xfrm rot="17815783">
              <a:off x="3435236" y="2830498"/>
              <a:ext cx="831284" cy="207749"/>
            </a:xfrm>
            <a:prstGeom prst="rect">
              <a:avLst/>
            </a:prstGeom>
            <a:grpFill/>
          </p:spPr>
          <p:txBody>
            <a:bodyPr wrap="square" lIns="91440" tIns="45720" rIns="91440" bIns="45720" rtlCol="0">
              <a:spAutoFit/>
            </a:bodyPr>
            <a:lstStyle/>
            <a:p>
              <a:pPr defTabSz="914194"/>
              <a:r>
                <a:rPr lang="de-CH" sz="1200" b="1">
                  <a:solidFill>
                    <a:schemeClr val="bg1"/>
                  </a:solidFill>
                  <a:latin typeface="HelveticaNeueLT Com 55 Roman" pitchFamily="34" charset="0"/>
                </a:rPr>
                <a:t>Umsetzen</a:t>
              </a:r>
            </a:p>
          </p:txBody>
        </p:sp>
        <p:sp>
          <p:nvSpPr>
            <p:cNvPr id="41" name="Rechteck 40">
              <a:extLst>
                <a:ext uri="{FF2B5EF4-FFF2-40B4-BE49-F238E27FC236}">
                  <a16:creationId xmlns:a16="http://schemas.microsoft.com/office/drawing/2014/main" id="{1CB9B598-C225-459C-B587-2B39C4FD44E1}"/>
                </a:ext>
              </a:extLst>
            </p:cNvPr>
            <p:cNvSpPr/>
            <p:nvPr/>
          </p:nvSpPr>
          <p:spPr>
            <a:xfrm rot="3675841">
              <a:off x="4085932" y="2290301"/>
              <a:ext cx="427286" cy="1232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400"/>
            </a:p>
          </p:txBody>
        </p:sp>
      </p:grpSp>
      <p:sp>
        <p:nvSpPr>
          <p:cNvPr id="42" name="Bogen 41">
            <a:extLst>
              <a:ext uri="{FF2B5EF4-FFF2-40B4-BE49-F238E27FC236}">
                <a16:creationId xmlns:a16="http://schemas.microsoft.com/office/drawing/2014/main" id="{31C1FC8D-B423-476D-8684-5131FEADCC6A}"/>
              </a:ext>
            </a:extLst>
          </p:cNvPr>
          <p:cNvSpPr/>
          <p:nvPr/>
        </p:nvSpPr>
        <p:spPr>
          <a:xfrm>
            <a:off x="3996011" y="2155516"/>
            <a:ext cx="3587071" cy="3308583"/>
          </a:xfrm>
          <a:prstGeom prst="arc">
            <a:avLst>
              <a:gd name="adj1" fmla="val 16199031"/>
              <a:gd name="adj2" fmla="val 236929"/>
            </a:avLst>
          </a:prstGeom>
          <a:ln w="158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sz="2400"/>
          </a:p>
        </p:txBody>
      </p:sp>
      <p:sp>
        <p:nvSpPr>
          <p:cNvPr id="43" name="Bogen 42">
            <a:extLst>
              <a:ext uri="{FF2B5EF4-FFF2-40B4-BE49-F238E27FC236}">
                <a16:creationId xmlns:a16="http://schemas.microsoft.com/office/drawing/2014/main" id="{2AD7F1B1-6FC9-402A-9F75-6E6C46AFD2F8}"/>
              </a:ext>
            </a:extLst>
          </p:cNvPr>
          <p:cNvSpPr/>
          <p:nvPr/>
        </p:nvSpPr>
        <p:spPr>
          <a:xfrm rot="7152436">
            <a:off x="3946557" y="2195067"/>
            <a:ext cx="3748860" cy="3524469"/>
          </a:xfrm>
          <a:prstGeom prst="arc">
            <a:avLst>
              <a:gd name="adj1" fmla="val 16199031"/>
              <a:gd name="adj2" fmla="val 236929"/>
            </a:avLst>
          </a:prstGeom>
          <a:ln w="158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sz="2400"/>
          </a:p>
        </p:txBody>
      </p:sp>
      <p:sp>
        <p:nvSpPr>
          <p:cNvPr id="44" name="Bogen 43">
            <a:extLst>
              <a:ext uri="{FF2B5EF4-FFF2-40B4-BE49-F238E27FC236}">
                <a16:creationId xmlns:a16="http://schemas.microsoft.com/office/drawing/2014/main" id="{CAEBA27A-5C9E-4B0B-A5D5-B43B7F8A06F0}"/>
              </a:ext>
            </a:extLst>
          </p:cNvPr>
          <p:cNvSpPr/>
          <p:nvPr/>
        </p:nvSpPr>
        <p:spPr>
          <a:xfrm rot="14150435">
            <a:off x="3872916" y="2212752"/>
            <a:ext cx="3406599" cy="3360013"/>
          </a:xfrm>
          <a:prstGeom prst="arc">
            <a:avLst>
              <a:gd name="adj1" fmla="val 16199031"/>
              <a:gd name="adj2" fmla="val 236929"/>
            </a:avLst>
          </a:prstGeom>
          <a:ln w="158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sz="2400"/>
          </a:p>
        </p:txBody>
      </p:sp>
      <p:sp>
        <p:nvSpPr>
          <p:cNvPr id="45" name="Textfeld 44">
            <a:extLst>
              <a:ext uri="{FF2B5EF4-FFF2-40B4-BE49-F238E27FC236}">
                <a16:creationId xmlns:a16="http://schemas.microsoft.com/office/drawing/2014/main" id="{547FF2DB-766E-46CB-968B-707299645AD9}"/>
              </a:ext>
            </a:extLst>
          </p:cNvPr>
          <p:cNvSpPr txBox="1">
            <a:spLocks/>
          </p:cNvSpPr>
          <p:nvPr/>
        </p:nvSpPr>
        <p:spPr>
          <a:xfrm>
            <a:off x="4895866" y="3443772"/>
            <a:ext cx="1821768" cy="954300"/>
          </a:xfrm>
          <a:prstGeom prst="rect">
            <a:avLst/>
          </a:prstGeom>
          <a:noFill/>
        </p:spPr>
        <p:txBody>
          <a:bodyPr wrap="square" rtlCol="0">
            <a:spAutoFit/>
          </a:bodyPr>
          <a:lstStyle/>
          <a:p>
            <a:pPr algn="ctr"/>
            <a:r>
              <a:rPr lang="de-CH" sz="1867" b="1">
                <a:solidFill>
                  <a:schemeClr val="bg1">
                    <a:lumMod val="65000"/>
                  </a:schemeClr>
                </a:solidFill>
                <a:latin typeface="HelveticaNeueLT Com 55 Roman" pitchFamily="34" charset="0"/>
              </a:rPr>
              <a:t>Ihre Bedürfnisse und Werte</a:t>
            </a:r>
          </a:p>
        </p:txBody>
      </p:sp>
    </p:spTree>
    <p:extLst>
      <p:ext uri="{BB962C8B-B14F-4D97-AF65-F5344CB8AC3E}">
        <p14:creationId xmlns:p14="http://schemas.microsoft.com/office/powerpoint/2010/main" val="12399046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itel 3">
            <a:extLst>
              <a:ext uri="{FF2B5EF4-FFF2-40B4-BE49-F238E27FC236}">
                <a16:creationId xmlns:a16="http://schemas.microsoft.com/office/drawing/2014/main" id="{7B706D2F-EA03-4407-86E3-C24A175FA492}"/>
              </a:ext>
            </a:extLst>
          </p:cNvPr>
          <p:cNvSpPr txBox="1">
            <a:spLocks/>
          </p:cNvSpPr>
          <p:nvPr/>
        </p:nvSpPr>
        <p:spPr bwMode="auto">
          <a:xfrm>
            <a:off x="479376" y="476673"/>
            <a:ext cx="10751363" cy="753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1035025" rtl="0" eaLnBrk="1" fontAlgn="base" hangingPunct="1">
              <a:lnSpc>
                <a:spcPct val="100000"/>
              </a:lnSpc>
              <a:spcBef>
                <a:spcPts val="0"/>
              </a:spcBef>
              <a:spcAft>
                <a:spcPts val="0"/>
              </a:spcAft>
              <a:defRPr sz="2800" b="1" i="0" kern="1200" cap="none" baseline="0">
                <a:solidFill>
                  <a:schemeClr val="tx2"/>
                </a:solidFill>
                <a:latin typeface="+mj-lt"/>
                <a:ea typeface="MS PGothic" panose="020B0600070205080204" pitchFamily="34" charset="-128"/>
                <a:cs typeface="Segoe UI" panose="020B0502040204020203" pitchFamily="34" charset="0"/>
              </a:defRPr>
            </a:lvl1pPr>
            <a:lvl2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2pPr>
            <a:lvl3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3pPr>
            <a:lvl4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4pPr>
            <a:lvl5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5pPr>
            <a:lvl6pPr marL="477049" algn="l" defTabSz="1038577" rtl="0" eaLnBrk="1" fontAlgn="base" hangingPunct="1">
              <a:spcBef>
                <a:spcPct val="0"/>
              </a:spcBef>
              <a:spcAft>
                <a:spcPct val="0"/>
              </a:spcAft>
              <a:defRPr sz="3067">
                <a:solidFill>
                  <a:schemeClr val="tx1"/>
                </a:solidFill>
                <a:latin typeface="Arial" pitchFamily="34" charset="0"/>
              </a:defRPr>
            </a:lvl6pPr>
            <a:lvl7pPr marL="954097" algn="l" defTabSz="1038577" rtl="0" eaLnBrk="1" fontAlgn="base" hangingPunct="1">
              <a:spcBef>
                <a:spcPct val="0"/>
              </a:spcBef>
              <a:spcAft>
                <a:spcPct val="0"/>
              </a:spcAft>
              <a:defRPr sz="3067">
                <a:solidFill>
                  <a:schemeClr val="tx1"/>
                </a:solidFill>
                <a:latin typeface="Arial" pitchFamily="34" charset="0"/>
              </a:defRPr>
            </a:lvl7pPr>
            <a:lvl8pPr marL="1431147" algn="l" defTabSz="1038577" rtl="0" eaLnBrk="1" fontAlgn="base" hangingPunct="1">
              <a:spcBef>
                <a:spcPct val="0"/>
              </a:spcBef>
              <a:spcAft>
                <a:spcPct val="0"/>
              </a:spcAft>
              <a:defRPr sz="3067">
                <a:solidFill>
                  <a:schemeClr val="tx1"/>
                </a:solidFill>
                <a:latin typeface="Arial" pitchFamily="34" charset="0"/>
              </a:defRPr>
            </a:lvl8pPr>
            <a:lvl9pPr marL="1908196" algn="l" defTabSz="1038577" rtl="0" eaLnBrk="1" fontAlgn="base" hangingPunct="1">
              <a:spcBef>
                <a:spcPct val="0"/>
              </a:spcBef>
              <a:spcAft>
                <a:spcPct val="0"/>
              </a:spcAft>
              <a:defRPr sz="3067">
                <a:solidFill>
                  <a:schemeClr val="tx1"/>
                </a:solidFill>
                <a:latin typeface="Arial" pitchFamily="34" charset="0"/>
              </a:defRPr>
            </a:lvl9pPr>
          </a:lstStyle>
          <a:p>
            <a:r>
              <a:rPr lang="de-DE" altLang="de-DE" sz="2800" b="1" noProof="1">
                <a:solidFill>
                  <a:schemeClr val="bg1">
                    <a:lumMod val="50000"/>
                  </a:schemeClr>
                </a:solidFill>
                <a:latin typeface="HelveticaNeueLT Pro 55 Roman" pitchFamily="34" charset="0"/>
                <a:sym typeface="Montserrat" charset="0"/>
              </a:rPr>
              <a:t>Der Buchungsauftrag (BA) WIR</a:t>
            </a:r>
            <a:br>
              <a:rPr lang="de-CH"/>
            </a:br>
            <a:r>
              <a:rPr lang="de-DE" sz="1800" b="0">
                <a:solidFill>
                  <a:schemeClr val="bg1">
                    <a:lumMod val="50000"/>
                  </a:schemeClr>
                </a:solidFill>
                <a:latin typeface="Corona LT" panose="02000604020000090004" pitchFamily="2" charset="0"/>
              </a:rPr>
              <a:t>Noch ohne digitales Zahlungsmittel wie E-Banking, </a:t>
            </a:r>
            <a:r>
              <a:rPr lang="de-DE" sz="1800" b="0" err="1">
                <a:solidFill>
                  <a:schemeClr val="bg1">
                    <a:lumMod val="50000"/>
                  </a:schemeClr>
                </a:solidFill>
                <a:latin typeface="Corona LT" panose="02000604020000090004" pitchFamily="2" charset="0"/>
              </a:rPr>
              <a:t>WIRpay</a:t>
            </a:r>
            <a:r>
              <a:rPr lang="de-DE" sz="1800" b="0">
                <a:solidFill>
                  <a:schemeClr val="bg1">
                    <a:lumMod val="50000"/>
                  </a:schemeClr>
                </a:solidFill>
                <a:latin typeface="Corona LT" panose="02000604020000090004" pitchFamily="2" charset="0"/>
              </a:rPr>
              <a:t> oder </a:t>
            </a:r>
            <a:r>
              <a:rPr lang="de-DE" sz="1800" b="0" err="1">
                <a:solidFill>
                  <a:schemeClr val="bg1">
                    <a:lumMod val="50000"/>
                  </a:schemeClr>
                </a:solidFill>
                <a:latin typeface="Corona LT" panose="02000604020000090004" pitchFamily="2" charset="0"/>
              </a:rPr>
              <a:t>WIRcard</a:t>
            </a:r>
            <a:r>
              <a:rPr lang="de-DE" sz="1800" b="0">
                <a:solidFill>
                  <a:schemeClr val="bg1">
                    <a:lumMod val="50000"/>
                  </a:schemeClr>
                </a:solidFill>
                <a:latin typeface="Corona LT" panose="02000604020000090004" pitchFamily="2" charset="0"/>
              </a:rPr>
              <a:t> plus unterwegs?</a:t>
            </a:r>
          </a:p>
          <a:p>
            <a:br>
              <a:rPr lang="en-US">
                <a:solidFill>
                  <a:prstClr val="white">
                    <a:lumMod val="50000"/>
                  </a:prstClr>
                </a:solidFill>
                <a:latin typeface="Corona LT" panose="02000604020000090004" pitchFamily="2" charset="0"/>
              </a:rPr>
            </a:br>
            <a:endParaRPr lang="de-CH"/>
          </a:p>
        </p:txBody>
      </p:sp>
      <p:graphicFrame>
        <p:nvGraphicFramePr>
          <p:cNvPr id="6" name="Objekt 5" hidden="1">
            <a:extLst>
              <a:ext uri="{FF2B5EF4-FFF2-40B4-BE49-F238E27FC236}">
                <a16:creationId xmlns:a16="http://schemas.microsoft.com/office/drawing/2014/main" id="{7C987E11-24A4-4E8B-B1D3-DB49C38817E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60" imgH="360" progId="TCLayout.ActiveDocument.1">
                  <p:embed/>
                </p:oleObj>
              </mc:Choice>
              <mc:Fallback>
                <p:oleObj name="think-cell Folie" r:id="rId4" imgW="360" imgH="360" progId="TCLayout.ActiveDocument.1">
                  <p:embed/>
                  <p:pic>
                    <p:nvPicPr>
                      <p:cNvPr id="6" name="Objekt 5" hidden="1">
                        <a:extLst>
                          <a:ext uri="{FF2B5EF4-FFF2-40B4-BE49-F238E27FC236}">
                            <a16:creationId xmlns:a16="http://schemas.microsoft.com/office/drawing/2014/main" id="{7C987E11-24A4-4E8B-B1D3-DB49C38817E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66" name="Grupo 13">
            <a:extLst>
              <a:ext uri="{FF2B5EF4-FFF2-40B4-BE49-F238E27FC236}">
                <a16:creationId xmlns:a16="http://schemas.microsoft.com/office/drawing/2014/main" id="{02A9BE8B-A11A-4A33-906B-6C4B67EF3561}"/>
              </a:ext>
            </a:extLst>
          </p:cNvPr>
          <p:cNvGrpSpPr/>
          <p:nvPr/>
        </p:nvGrpSpPr>
        <p:grpSpPr>
          <a:xfrm>
            <a:off x="11198084" y="2340491"/>
            <a:ext cx="315677" cy="338995"/>
            <a:chOff x="9037935" y="730453"/>
            <a:chExt cx="573635" cy="534409"/>
          </a:xfrm>
          <a:solidFill>
            <a:schemeClr val="bg1"/>
          </a:solidFill>
        </p:grpSpPr>
        <p:sp>
          <p:nvSpPr>
            <p:cNvPr id="67" name="Forma libre 366">
              <a:extLst>
                <a:ext uri="{FF2B5EF4-FFF2-40B4-BE49-F238E27FC236}">
                  <a16:creationId xmlns:a16="http://schemas.microsoft.com/office/drawing/2014/main" id="{95B5C6B5-6BED-40D4-AD76-804CB54A0E6D}"/>
                </a:ext>
              </a:extLst>
            </p:cNvPr>
            <p:cNvSpPr/>
            <p:nvPr/>
          </p:nvSpPr>
          <p:spPr>
            <a:xfrm>
              <a:off x="9037935" y="1066222"/>
              <a:ext cx="135657" cy="193795"/>
            </a:xfrm>
            <a:custGeom>
              <a:avLst/>
              <a:gdLst>
                <a:gd name="connsiteX0" fmla="*/ 70373 w 74076"/>
                <a:gd name="connsiteY0" fmla="*/ 0 h 105823"/>
                <a:gd name="connsiteX1" fmla="*/ 6349 w 74076"/>
                <a:gd name="connsiteY1" fmla="*/ 0 h 105823"/>
                <a:gd name="connsiteX2" fmla="*/ 0 w 74076"/>
                <a:gd name="connsiteY2" fmla="*/ 6350 h 105823"/>
                <a:gd name="connsiteX3" fmla="*/ 0 w 74076"/>
                <a:gd name="connsiteY3" fmla="*/ 104237 h 105823"/>
                <a:gd name="connsiteX4" fmla="*/ 6349 w 74076"/>
                <a:gd name="connsiteY4" fmla="*/ 110586 h 105823"/>
                <a:gd name="connsiteX5" fmla="*/ 70373 w 74076"/>
                <a:gd name="connsiteY5" fmla="*/ 110586 h 105823"/>
                <a:gd name="connsiteX6" fmla="*/ 76722 w 74076"/>
                <a:gd name="connsiteY6" fmla="*/ 104237 h 105823"/>
                <a:gd name="connsiteX7" fmla="*/ 76722 w 74076"/>
                <a:gd name="connsiteY7" fmla="*/ 6350 h 105823"/>
                <a:gd name="connsiteX8" fmla="*/ 70373 w 74076"/>
                <a:gd name="connsiteY8" fmla="*/ 0 h 105823"/>
                <a:gd name="connsiteX9" fmla="*/ 63494 w 74076"/>
                <a:gd name="connsiteY9" fmla="*/ 97887 h 105823"/>
                <a:gd name="connsiteX10" fmla="*/ 12170 w 74076"/>
                <a:gd name="connsiteY10" fmla="*/ 97887 h 105823"/>
                <a:gd name="connsiteX11" fmla="*/ 12170 w 74076"/>
                <a:gd name="connsiteY11" fmla="*/ 12699 h 105823"/>
                <a:gd name="connsiteX12" fmla="*/ 63494 w 74076"/>
                <a:gd name="connsiteY12" fmla="*/ 12699 h 105823"/>
                <a:gd name="connsiteX13" fmla="*/ 63494 w 74076"/>
                <a:gd name="connsiteY13" fmla="*/ 97887 h 105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6" h="105823">
                  <a:moveTo>
                    <a:pt x="70373" y="0"/>
                  </a:moveTo>
                  <a:lnTo>
                    <a:pt x="6349" y="0"/>
                  </a:lnTo>
                  <a:cubicBezTo>
                    <a:pt x="2646" y="0"/>
                    <a:pt x="0" y="2646"/>
                    <a:pt x="0" y="6350"/>
                  </a:cubicBezTo>
                  <a:lnTo>
                    <a:pt x="0" y="104237"/>
                  </a:lnTo>
                  <a:cubicBezTo>
                    <a:pt x="0" y="107940"/>
                    <a:pt x="2646" y="110586"/>
                    <a:pt x="6349" y="110586"/>
                  </a:cubicBezTo>
                  <a:lnTo>
                    <a:pt x="70373" y="110586"/>
                  </a:lnTo>
                  <a:cubicBezTo>
                    <a:pt x="74077" y="110586"/>
                    <a:pt x="76722" y="107940"/>
                    <a:pt x="76722" y="104237"/>
                  </a:cubicBezTo>
                  <a:lnTo>
                    <a:pt x="76722" y="6350"/>
                  </a:lnTo>
                  <a:cubicBezTo>
                    <a:pt x="76722" y="2646"/>
                    <a:pt x="73548" y="0"/>
                    <a:pt x="70373" y="0"/>
                  </a:cubicBezTo>
                  <a:close/>
                  <a:moveTo>
                    <a:pt x="63494" y="97887"/>
                  </a:moveTo>
                  <a:lnTo>
                    <a:pt x="12170" y="97887"/>
                  </a:lnTo>
                  <a:lnTo>
                    <a:pt x="12170" y="12699"/>
                  </a:lnTo>
                  <a:lnTo>
                    <a:pt x="63494" y="12699"/>
                  </a:lnTo>
                  <a:lnTo>
                    <a:pt x="63494" y="97887"/>
                  </a:lnTo>
                  <a:close/>
                </a:path>
              </a:pathLst>
            </a:custGeom>
            <a:grpFill/>
            <a:ln w="5286" cap="flat">
              <a:noFill/>
              <a:prstDash val="solid"/>
              <a:miter/>
            </a:ln>
          </p:spPr>
          <p:txBody>
            <a:bodyPr rtlCol="0" anchor="ctr"/>
            <a:lstStyle/>
            <a:p>
              <a:endParaRPr lang="de-DE" noProof="1">
                <a:solidFill>
                  <a:schemeClr val="bg1"/>
                </a:solidFill>
              </a:endParaRPr>
            </a:p>
          </p:txBody>
        </p:sp>
        <p:sp>
          <p:nvSpPr>
            <p:cNvPr id="68" name="Forma libre 367">
              <a:extLst>
                <a:ext uri="{FF2B5EF4-FFF2-40B4-BE49-F238E27FC236}">
                  <a16:creationId xmlns:a16="http://schemas.microsoft.com/office/drawing/2014/main" id="{9661A08E-8936-4524-BA24-E733B6691657}"/>
                </a:ext>
              </a:extLst>
            </p:cNvPr>
            <p:cNvSpPr/>
            <p:nvPr/>
          </p:nvSpPr>
          <p:spPr>
            <a:xfrm>
              <a:off x="9256924" y="969324"/>
              <a:ext cx="135657" cy="290693"/>
            </a:xfrm>
            <a:custGeom>
              <a:avLst/>
              <a:gdLst>
                <a:gd name="connsiteX0" fmla="*/ 70372 w 74076"/>
                <a:gd name="connsiteY0" fmla="*/ 0 h 158735"/>
                <a:gd name="connsiteX1" fmla="*/ 6349 w 74076"/>
                <a:gd name="connsiteY1" fmla="*/ 0 h 158735"/>
                <a:gd name="connsiteX2" fmla="*/ 0 w 74076"/>
                <a:gd name="connsiteY2" fmla="*/ 6350 h 158735"/>
                <a:gd name="connsiteX3" fmla="*/ 0 w 74076"/>
                <a:gd name="connsiteY3" fmla="*/ 157149 h 158735"/>
                <a:gd name="connsiteX4" fmla="*/ 6349 w 74076"/>
                <a:gd name="connsiteY4" fmla="*/ 163498 h 158735"/>
                <a:gd name="connsiteX5" fmla="*/ 70372 w 74076"/>
                <a:gd name="connsiteY5" fmla="*/ 163498 h 158735"/>
                <a:gd name="connsiteX6" fmla="*/ 76722 w 74076"/>
                <a:gd name="connsiteY6" fmla="*/ 157149 h 158735"/>
                <a:gd name="connsiteX7" fmla="*/ 76722 w 74076"/>
                <a:gd name="connsiteY7" fmla="*/ 6350 h 158735"/>
                <a:gd name="connsiteX8" fmla="*/ 70372 w 74076"/>
                <a:gd name="connsiteY8" fmla="*/ 0 h 158735"/>
                <a:gd name="connsiteX9" fmla="*/ 64023 w 74076"/>
                <a:gd name="connsiteY9" fmla="*/ 150799 h 158735"/>
                <a:gd name="connsiteX10" fmla="*/ 12699 w 74076"/>
                <a:gd name="connsiteY10" fmla="*/ 150799 h 158735"/>
                <a:gd name="connsiteX11" fmla="*/ 12699 w 74076"/>
                <a:gd name="connsiteY11" fmla="*/ 13228 h 158735"/>
                <a:gd name="connsiteX12" fmla="*/ 64023 w 74076"/>
                <a:gd name="connsiteY12" fmla="*/ 13228 h 158735"/>
                <a:gd name="connsiteX13" fmla="*/ 64023 w 74076"/>
                <a:gd name="connsiteY13" fmla="*/ 150799 h 15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6" h="158735">
                  <a:moveTo>
                    <a:pt x="70372" y="0"/>
                  </a:moveTo>
                  <a:lnTo>
                    <a:pt x="6349" y="0"/>
                  </a:lnTo>
                  <a:cubicBezTo>
                    <a:pt x="2646" y="0"/>
                    <a:pt x="0" y="2646"/>
                    <a:pt x="0" y="6350"/>
                  </a:cubicBezTo>
                  <a:lnTo>
                    <a:pt x="0" y="157149"/>
                  </a:lnTo>
                  <a:cubicBezTo>
                    <a:pt x="0" y="160852"/>
                    <a:pt x="2646" y="163498"/>
                    <a:pt x="6349" y="163498"/>
                  </a:cubicBezTo>
                  <a:lnTo>
                    <a:pt x="70372" y="163498"/>
                  </a:lnTo>
                  <a:cubicBezTo>
                    <a:pt x="74077" y="163498"/>
                    <a:pt x="76722" y="160852"/>
                    <a:pt x="76722" y="157149"/>
                  </a:cubicBezTo>
                  <a:lnTo>
                    <a:pt x="76722" y="6350"/>
                  </a:lnTo>
                  <a:cubicBezTo>
                    <a:pt x="76722" y="3175"/>
                    <a:pt x="74077" y="0"/>
                    <a:pt x="70372" y="0"/>
                  </a:cubicBezTo>
                  <a:close/>
                  <a:moveTo>
                    <a:pt x="64023" y="150799"/>
                  </a:moveTo>
                  <a:lnTo>
                    <a:pt x="12699" y="150799"/>
                  </a:lnTo>
                  <a:lnTo>
                    <a:pt x="12699" y="13228"/>
                  </a:lnTo>
                  <a:lnTo>
                    <a:pt x="64023" y="13228"/>
                  </a:lnTo>
                  <a:lnTo>
                    <a:pt x="64023" y="150799"/>
                  </a:lnTo>
                  <a:close/>
                </a:path>
              </a:pathLst>
            </a:custGeom>
            <a:grpFill/>
            <a:ln w="5286" cap="flat">
              <a:noFill/>
              <a:prstDash val="solid"/>
              <a:miter/>
            </a:ln>
          </p:spPr>
          <p:txBody>
            <a:bodyPr rtlCol="0" anchor="ctr"/>
            <a:lstStyle/>
            <a:p>
              <a:endParaRPr lang="de-DE" noProof="1">
                <a:solidFill>
                  <a:schemeClr val="bg1"/>
                </a:solidFill>
              </a:endParaRPr>
            </a:p>
          </p:txBody>
        </p:sp>
        <p:sp>
          <p:nvSpPr>
            <p:cNvPr id="69" name="Forma libre 368">
              <a:extLst>
                <a:ext uri="{FF2B5EF4-FFF2-40B4-BE49-F238E27FC236}">
                  <a16:creationId xmlns:a16="http://schemas.microsoft.com/office/drawing/2014/main" id="{F23BFDD3-D8A7-4E79-890D-21E9DFCBB200}"/>
                </a:ext>
              </a:extLst>
            </p:cNvPr>
            <p:cNvSpPr/>
            <p:nvPr/>
          </p:nvSpPr>
          <p:spPr>
            <a:xfrm>
              <a:off x="9475913" y="886962"/>
              <a:ext cx="135657" cy="377900"/>
            </a:xfrm>
            <a:custGeom>
              <a:avLst/>
              <a:gdLst>
                <a:gd name="connsiteX0" fmla="*/ 70373 w 74076"/>
                <a:gd name="connsiteY0" fmla="*/ 0 h 206356"/>
                <a:gd name="connsiteX1" fmla="*/ 6349 w 74076"/>
                <a:gd name="connsiteY1" fmla="*/ 0 h 206356"/>
                <a:gd name="connsiteX2" fmla="*/ 0 w 74076"/>
                <a:gd name="connsiteY2" fmla="*/ 6350 h 206356"/>
                <a:gd name="connsiteX3" fmla="*/ 0 w 74076"/>
                <a:gd name="connsiteY3" fmla="*/ 202124 h 206356"/>
                <a:gd name="connsiteX4" fmla="*/ 6349 w 74076"/>
                <a:gd name="connsiteY4" fmla="*/ 208473 h 206356"/>
                <a:gd name="connsiteX5" fmla="*/ 70373 w 74076"/>
                <a:gd name="connsiteY5" fmla="*/ 208473 h 206356"/>
                <a:gd name="connsiteX6" fmla="*/ 76722 w 74076"/>
                <a:gd name="connsiteY6" fmla="*/ 202124 h 206356"/>
                <a:gd name="connsiteX7" fmla="*/ 76722 w 74076"/>
                <a:gd name="connsiteY7" fmla="*/ 6350 h 206356"/>
                <a:gd name="connsiteX8" fmla="*/ 70373 w 74076"/>
                <a:gd name="connsiteY8" fmla="*/ 0 h 206356"/>
                <a:gd name="connsiteX9" fmla="*/ 64023 w 74076"/>
                <a:gd name="connsiteY9" fmla="*/ 195774 h 206356"/>
                <a:gd name="connsiteX10" fmla="*/ 12699 w 74076"/>
                <a:gd name="connsiteY10" fmla="*/ 195774 h 206356"/>
                <a:gd name="connsiteX11" fmla="*/ 12699 w 74076"/>
                <a:gd name="connsiteY11" fmla="*/ 12699 h 206356"/>
                <a:gd name="connsiteX12" fmla="*/ 64023 w 74076"/>
                <a:gd name="connsiteY12" fmla="*/ 12699 h 206356"/>
                <a:gd name="connsiteX13" fmla="*/ 64023 w 74076"/>
                <a:gd name="connsiteY13" fmla="*/ 195774 h 20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6" h="206356">
                  <a:moveTo>
                    <a:pt x="70373" y="0"/>
                  </a:moveTo>
                  <a:lnTo>
                    <a:pt x="6349" y="0"/>
                  </a:lnTo>
                  <a:cubicBezTo>
                    <a:pt x="2646" y="0"/>
                    <a:pt x="0" y="2646"/>
                    <a:pt x="0" y="6350"/>
                  </a:cubicBezTo>
                  <a:lnTo>
                    <a:pt x="0" y="202124"/>
                  </a:lnTo>
                  <a:cubicBezTo>
                    <a:pt x="0" y="205827"/>
                    <a:pt x="2646" y="208473"/>
                    <a:pt x="6349" y="208473"/>
                  </a:cubicBezTo>
                  <a:lnTo>
                    <a:pt x="70373" y="208473"/>
                  </a:lnTo>
                  <a:cubicBezTo>
                    <a:pt x="74077" y="208473"/>
                    <a:pt x="76722" y="205827"/>
                    <a:pt x="76722" y="202124"/>
                  </a:cubicBezTo>
                  <a:lnTo>
                    <a:pt x="76722" y="6350"/>
                  </a:lnTo>
                  <a:cubicBezTo>
                    <a:pt x="76722" y="2646"/>
                    <a:pt x="74077" y="0"/>
                    <a:pt x="70373" y="0"/>
                  </a:cubicBezTo>
                  <a:close/>
                  <a:moveTo>
                    <a:pt x="64023" y="195774"/>
                  </a:moveTo>
                  <a:lnTo>
                    <a:pt x="12699" y="195774"/>
                  </a:lnTo>
                  <a:lnTo>
                    <a:pt x="12699" y="12699"/>
                  </a:lnTo>
                  <a:lnTo>
                    <a:pt x="64023" y="12699"/>
                  </a:lnTo>
                  <a:lnTo>
                    <a:pt x="64023" y="195774"/>
                  </a:lnTo>
                  <a:close/>
                </a:path>
              </a:pathLst>
            </a:custGeom>
            <a:grpFill/>
            <a:ln w="5286" cap="flat">
              <a:noFill/>
              <a:prstDash val="solid"/>
              <a:miter/>
            </a:ln>
          </p:spPr>
          <p:txBody>
            <a:bodyPr rtlCol="0" anchor="ctr"/>
            <a:lstStyle/>
            <a:p>
              <a:endParaRPr lang="de-DE" noProof="1">
                <a:solidFill>
                  <a:schemeClr val="bg1"/>
                </a:solidFill>
              </a:endParaRPr>
            </a:p>
          </p:txBody>
        </p:sp>
        <p:sp>
          <p:nvSpPr>
            <p:cNvPr id="70" name="Forma libre 369">
              <a:extLst>
                <a:ext uri="{FF2B5EF4-FFF2-40B4-BE49-F238E27FC236}">
                  <a16:creationId xmlns:a16="http://schemas.microsoft.com/office/drawing/2014/main" id="{D2501E2B-B1A8-4842-9A93-5F1D26C18ED0}"/>
                </a:ext>
              </a:extLst>
            </p:cNvPr>
            <p:cNvSpPr/>
            <p:nvPr/>
          </p:nvSpPr>
          <p:spPr>
            <a:xfrm>
              <a:off x="9093770" y="730453"/>
              <a:ext cx="513557" cy="281004"/>
            </a:xfrm>
            <a:custGeom>
              <a:avLst/>
              <a:gdLst>
                <a:gd name="connsiteX0" fmla="*/ 6020 w 280433"/>
                <a:gd name="connsiteY0" fmla="*/ 158482 h 153444"/>
                <a:gd name="connsiteX1" fmla="*/ 8666 w 280433"/>
                <a:gd name="connsiteY1" fmla="*/ 157953 h 153444"/>
                <a:gd name="connsiteX2" fmla="*/ 266347 w 280433"/>
                <a:gd name="connsiteY2" fmla="*/ 28848 h 153444"/>
                <a:gd name="connsiteX3" fmla="*/ 262114 w 280433"/>
                <a:gd name="connsiteY3" fmla="*/ 43134 h 153444"/>
                <a:gd name="connsiteX4" fmla="*/ 266347 w 280433"/>
                <a:gd name="connsiteY4" fmla="*/ 51071 h 153444"/>
                <a:gd name="connsiteX5" fmla="*/ 268464 w 280433"/>
                <a:gd name="connsiteY5" fmla="*/ 51599 h 153444"/>
                <a:gd name="connsiteX6" fmla="*/ 274813 w 280433"/>
                <a:gd name="connsiteY6" fmla="*/ 46838 h 153444"/>
                <a:gd name="connsiteX7" fmla="*/ 283808 w 280433"/>
                <a:gd name="connsiteY7" fmla="*/ 18265 h 153444"/>
                <a:gd name="connsiteX8" fmla="*/ 283808 w 280433"/>
                <a:gd name="connsiteY8" fmla="*/ 17207 h 153444"/>
                <a:gd name="connsiteX9" fmla="*/ 283808 w 280433"/>
                <a:gd name="connsiteY9" fmla="*/ 15620 h 153444"/>
                <a:gd name="connsiteX10" fmla="*/ 283279 w 280433"/>
                <a:gd name="connsiteY10" fmla="*/ 14032 h 153444"/>
                <a:gd name="connsiteX11" fmla="*/ 283279 w 280433"/>
                <a:gd name="connsiteY11" fmla="*/ 12974 h 153444"/>
                <a:gd name="connsiteX12" fmla="*/ 283279 w 280433"/>
                <a:gd name="connsiteY12" fmla="*/ 12974 h 153444"/>
                <a:gd name="connsiteX13" fmla="*/ 282221 w 280433"/>
                <a:gd name="connsiteY13" fmla="*/ 11387 h 153444"/>
                <a:gd name="connsiteX14" fmla="*/ 281692 w 280433"/>
                <a:gd name="connsiteY14" fmla="*/ 10858 h 153444"/>
                <a:gd name="connsiteX15" fmla="*/ 281162 w 280433"/>
                <a:gd name="connsiteY15" fmla="*/ 10329 h 153444"/>
                <a:gd name="connsiteX16" fmla="*/ 279575 w 280433"/>
                <a:gd name="connsiteY16" fmla="*/ 9270 h 153444"/>
                <a:gd name="connsiteX17" fmla="*/ 279575 w 280433"/>
                <a:gd name="connsiteY17" fmla="*/ 9270 h 153444"/>
                <a:gd name="connsiteX18" fmla="*/ 251003 w 280433"/>
                <a:gd name="connsiteY18" fmla="*/ 275 h 153444"/>
                <a:gd name="connsiteX19" fmla="*/ 243066 w 280433"/>
                <a:gd name="connsiteY19" fmla="*/ 4508 h 153444"/>
                <a:gd name="connsiteX20" fmla="*/ 247299 w 280433"/>
                <a:gd name="connsiteY20" fmla="*/ 12445 h 153444"/>
                <a:gd name="connsiteX21" fmla="*/ 260527 w 280433"/>
                <a:gd name="connsiteY21" fmla="*/ 16678 h 153444"/>
                <a:gd name="connsiteX22" fmla="*/ 3375 w 280433"/>
                <a:gd name="connsiteY22" fmla="*/ 145254 h 153444"/>
                <a:gd name="connsiteX23" fmla="*/ 729 w 280433"/>
                <a:gd name="connsiteY23" fmla="*/ 153720 h 153444"/>
                <a:gd name="connsiteX24" fmla="*/ 6020 w 280433"/>
                <a:gd name="connsiteY24" fmla="*/ 158482 h 153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0433" h="153444">
                  <a:moveTo>
                    <a:pt x="6020" y="158482"/>
                  </a:moveTo>
                  <a:cubicBezTo>
                    <a:pt x="7079" y="158482"/>
                    <a:pt x="8137" y="158482"/>
                    <a:pt x="8666" y="157953"/>
                  </a:cubicBezTo>
                  <a:lnTo>
                    <a:pt x="266347" y="28848"/>
                  </a:lnTo>
                  <a:lnTo>
                    <a:pt x="262114" y="43134"/>
                  </a:lnTo>
                  <a:cubicBezTo>
                    <a:pt x="261056" y="46308"/>
                    <a:pt x="263173" y="50013"/>
                    <a:pt x="266347" y="51071"/>
                  </a:cubicBezTo>
                  <a:cubicBezTo>
                    <a:pt x="266876" y="51071"/>
                    <a:pt x="267405" y="51599"/>
                    <a:pt x="268464" y="51599"/>
                  </a:cubicBezTo>
                  <a:cubicBezTo>
                    <a:pt x="271109" y="51599"/>
                    <a:pt x="273755" y="50013"/>
                    <a:pt x="274813" y="46838"/>
                  </a:cubicBezTo>
                  <a:lnTo>
                    <a:pt x="283808" y="18265"/>
                  </a:lnTo>
                  <a:cubicBezTo>
                    <a:pt x="283808" y="17736"/>
                    <a:pt x="283808" y="17736"/>
                    <a:pt x="283808" y="17207"/>
                  </a:cubicBezTo>
                  <a:cubicBezTo>
                    <a:pt x="283808" y="16678"/>
                    <a:pt x="283808" y="16149"/>
                    <a:pt x="283808" y="15620"/>
                  </a:cubicBezTo>
                  <a:cubicBezTo>
                    <a:pt x="283808" y="15091"/>
                    <a:pt x="283808" y="14561"/>
                    <a:pt x="283279" y="14032"/>
                  </a:cubicBezTo>
                  <a:cubicBezTo>
                    <a:pt x="283279" y="13503"/>
                    <a:pt x="283279" y="13503"/>
                    <a:pt x="283279" y="12974"/>
                  </a:cubicBezTo>
                  <a:cubicBezTo>
                    <a:pt x="283279" y="12974"/>
                    <a:pt x="283279" y="12974"/>
                    <a:pt x="283279" y="12974"/>
                  </a:cubicBezTo>
                  <a:cubicBezTo>
                    <a:pt x="282750" y="12445"/>
                    <a:pt x="282750" y="11916"/>
                    <a:pt x="282221" y="11387"/>
                  </a:cubicBezTo>
                  <a:cubicBezTo>
                    <a:pt x="282221" y="11387"/>
                    <a:pt x="282221" y="10858"/>
                    <a:pt x="281692" y="10858"/>
                  </a:cubicBezTo>
                  <a:cubicBezTo>
                    <a:pt x="281692" y="10858"/>
                    <a:pt x="281162" y="10858"/>
                    <a:pt x="281162" y="10329"/>
                  </a:cubicBezTo>
                  <a:cubicBezTo>
                    <a:pt x="280633" y="9800"/>
                    <a:pt x="280104" y="9800"/>
                    <a:pt x="279575" y="9270"/>
                  </a:cubicBezTo>
                  <a:cubicBezTo>
                    <a:pt x="279575" y="9270"/>
                    <a:pt x="279575" y="9270"/>
                    <a:pt x="279575" y="9270"/>
                  </a:cubicBezTo>
                  <a:lnTo>
                    <a:pt x="251003" y="275"/>
                  </a:lnTo>
                  <a:cubicBezTo>
                    <a:pt x="247828" y="-783"/>
                    <a:pt x="244124" y="1333"/>
                    <a:pt x="243066" y="4508"/>
                  </a:cubicBezTo>
                  <a:cubicBezTo>
                    <a:pt x="242008" y="7683"/>
                    <a:pt x="244124" y="11387"/>
                    <a:pt x="247299" y="12445"/>
                  </a:cubicBezTo>
                  <a:lnTo>
                    <a:pt x="260527" y="16678"/>
                  </a:lnTo>
                  <a:lnTo>
                    <a:pt x="3375" y="145254"/>
                  </a:lnTo>
                  <a:cubicBezTo>
                    <a:pt x="200" y="146841"/>
                    <a:pt x="-858" y="150545"/>
                    <a:pt x="729" y="153720"/>
                  </a:cubicBezTo>
                  <a:cubicBezTo>
                    <a:pt x="1258" y="157423"/>
                    <a:pt x="3375" y="158482"/>
                    <a:pt x="6020" y="158482"/>
                  </a:cubicBezTo>
                  <a:close/>
                </a:path>
              </a:pathLst>
            </a:custGeom>
            <a:grpFill/>
            <a:ln w="5286" cap="flat">
              <a:noFill/>
              <a:prstDash val="solid"/>
              <a:miter/>
            </a:ln>
          </p:spPr>
          <p:txBody>
            <a:bodyPr rtlCol="0" anchor="ctr"/>
            <a:lstStyle/>
            <a:p>
              <a:endParaRPr lang="de-DE" noProof="1">
                <a:solidFill>
                  <a:schemeClr val="bg1"/>
                </a:solidFill>
              </a:endParaRPr>
            </a:p>
          </p:txBody>
        </p:sp>
      </p:grpSp>
      <p:grpSp>
        <p:nvGrpSpPr>
          <p:cNvPr id="3" name="Gruppieren 2"/>
          <p:cNvGrpSpPr/>
          <p:nvPr/>
        </p:nvGrpSpPr>
        <p:grpSpPr>
          <a:xfrm>
            <a:off x="4007767" y="1634309"/>
            <a:ext cx="3600000" cy="4176708"/>
            <a:chOff x="479376" y="1700808"/>
            <a:chExt cx="2939352" cy="4176708"/>
          </a:xfrm>
        </p:grpSpPr>
        <p:sp>
          <p:nvSpPr>
            <p:cNvPr id="50" name="Rechteck 49">
              <a:extLst>
                <a:ext uri="{FF2B5EF4-FFF2-40B4-BE49-F238E27FC236}">
                  <a16:creationId xmlns:a16="http://schemas.microsoft.com/office/drawing/2014/main" id="{9A46867A-1220-8F49-9582-84E84937AAE5}"/>
                </a:ext>
              </a:extLst>
            </p:cNvPr>
            <p:cNvSpPr/>
            <p:nvPr/>
          </p:nvSpPr>
          <p:spPr>
            <a:xfrm>
              <a:off x="479376" y="1700808"/>
              <a:ext cx="2939352" cy="4176708"/>
            </a:xfrm>
            <a:prstGeom prst="rect">
              <a:avLst/>
            </a:prstGeom>
            <a:solidFill>
              <a:schemeClr val="bg1">
                <a:lumMod val="85000"/>
                <a:alpha val="49804"/>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b" anchorCtr="0" forceAA="0" compatLnSpc="1">
              <a:prstTxWarp prst="textNoShape">
                <a:avLst/>
              </a:prstTxWarp>
              <a:noAutofit/>
            </a:bodyPr>
            <a:lstStyle/>
            <a:p>
              <a:pPr lvl="0">
                <a:spcAft>
                  <a:spcPts val="800"/>
                </a:spcAft>
              </a:pPr>
              <a:endParaRPr lang="de-DE" sz="2000" noProof="1">
                <a:solidFill>
                  <a:srgbClr val="868689"/>
                </a:solidFill>
                <a:latin typeface="HelveticaNeueLT Com 55 Roman"/>
              </a:endParaRPr>
            </a:p>
          </p:txBody>
        </p:sp>
        <p:sp>
          <p:nvSpPr>
            <p:cNvPr id="72" name="CuadroTexto 4">
              <a:extLst>
                <a:ext uri="{FF2B5EF4-FFF2-40B4-BE49-F238E27FC236}">
                  <a16:creationId xmlns:a16="http://schemas.microsoft.com/office/drawing/2014/main" id="{6EF9F623-C7D1-4658-8950-5517BF1A7A37}"/>
                </a:ext>
              </a:extLst>
            </p:cNvPr>
            <p:cNvSpPr txBox="1"/>
            <p:nvPr/>
          </p:nvSpPr>
          <p:spPr>
            <a:xfrm flipH="1">
              <a:off x="551383" y="1817271"/>
              <a:ext cx="2691292" cy="3231654"/>
            </a:xfrm>
            <a:prstGeom prst="rect">
              <a:avLst/>
            </a:prstGeom>
            <a:noFill/>
          </p:spPr>
          <p:txBody>
            <a:bodyPr wrap="square" rtlCol="0">
              <a:spAutoFit/>
            </a:bodyPr>
            <a:lstStyle/>
            <a:p>
              <a:pPr>
                <a:spcAft>
                  <a:spcPts val="600"/>
                </a:spcAft>
              </a:pPr>
              <a:r>
                <a:rPr lang="de-CH" sz="1400" b="1">
                  <a:solidFill>
                    <a:schemeClr val="tx2"/>
                  </a:solidFill>
                  <a:latin typeface="+mj-lt"/>
                </a:rPr>
                <a:t>Hinweise für den Aussteller</a:t>
              </a:r>
              <a:r>
                <a:rPr lang="de-CH" sz="1400">
                  <a:solidFill>
                    <a:schemeClr val="tx2"/>
                  </a:solidFill>
                  <a:latin typeface="+mj-lt"/>
                </a:rPr>
                <a:t>:</a:t>
              </a:r>
            </a:p>
            <a:p>
              <a:pPr>
                <a:spcAft>
                  <a:spcPts val="600"/>
                </a:spcAft>
              </a:pPr>
              <a:endParaRPr lang="de-CH" sz="900">
                <a:solidFill>
                  <a:schemeClr val="tx2"/>
                </a:solidFill>
                <a:latin typeface="+mj-lt"/>
              </a:endParaRPr>
            </a:p>
            <a:p>
              <a:pPr marL="285750" indent="-285750">
                <a:spcAft>
                  <a:spcPts val="600"/>
                </a:spcAft>
                <a:buFont typeface="Arial" panose="020B0604020202020204" pitchFamily="34" charset="0"/>
                <a:buChar char="•"/>
              </a:pPr>
              <a:r>
                <a:rPr lang="de-CH" sz="1200">
                  <a:solidFill>
                    <a:schemeClr val="tx2"/>
                  </a:solidFill>
                  <a:latin typeface="+mj-lt"/>
                </a:rPr>
                <a:t>BA vollständig und gut lesbar ausfüllen (mit schwarzer oder blauer Schrift)</a:t>
              </a:r>
            </a:p>
            <a:p>
              <a:pPr marL="285750" indent="-285750">
                <a:spcAft>
                  <a:spcPts val="600"/>
                </a:spcAft>
                <a:buFont typeface="Arial" panose="020B0604020202020204" pitchFamily="34" charset="0"/>
                <a:buChar char="•"/>
              </a:pPr>
              <a:r>
                <a:rPr lang="de-CH" sz="1200">
                  <a:solidFill>
                    <a:schemeClr val="tx2"/>
                  </a:solidFill>
                  <a:latin typeface="+mj-lt"/>
                </a:rPr>
                <a:t>Im Feld </a:t>
              </a:r>
              <a:r>
                <a:rPr lang="de-CH" sz="1200" b="1">
                  <a:solidFill>
                    <a:schemeClr val="tx2"/>
                  </a:solidFill>
                  <a:latin typeface="+mj-lt"/>
                </a:rPr>
                <a:t>Empfänger</a:t>
              </a:r>
              <a:r>
                <a:rPr lang="de-CH" sz="1200">
                  <a:solidFill>
                    <a:schemeClr val="tx2"/>
                  </a:solidFill>
                  <a:latin typeface="+mj-lt"/>
                </a:rPr>
                <a:t> Firmenname und Ort eintragen.</a:t>
              </a:r>
            </a:p>
            <a:p>
              <a:pPr marL="285750" indent="-285750">
                <a:spcAft>
                  <a:spcPts val="600"/>
                </a:spcAft>
                <a:buFont typeface="Arial" panose="020B0604020202020204" pitchFamily="34" charset="0"/>
                <a:buChar char="•"/>
              </a:pPr>
              <a:r>
                <a:rPr lang="de-CH" sz="1200">
                  <a:solidFill>
                    <a:schemeClr val="tx2"/>
                  </a:solidFill>
                  <a:latin typeface="+mj-lt"/>
                </a:rPr>
                <a:t>Rechtsgültig unterzeichnen</a:t>
              </a:r>
            </a:p>
            <a:p>
              <a:pPr marL="285750" indent="-285750">
                <a:spcAft>
                  <a:spcPts val="600"/>
                </a:spcAft>
                <a:buFont typeface="Arial" panose="020B0604020202020204" pitchFamily="34" charset="0"/>
                <a:buChar char="•"/>
              </a:pPr>
              <a:r>
                <a:rPr lang="de-CH" sz="1200">
                  <a:solidFill>
                    <a:schemeClr val="tx2"/>
                  </a:solidFill>
                  <a:latin typeface="+mj-lt"/>
                </a:rPr>
                <a:t>BA zusammen mit Empfängerabschnitt an Empfänger senden. Der Abschnitt für den Aussteller bleibt bei Ihnen.</a:t>
              </a:r>
            </a:p>
            <a:p>
              <a:pPr marL="285750" indent="-285750">
                <a:spcAft>
                  <a:spcPts val="600"/>
                </a:spcAft>
                <a:buFont typeface="Arial" panose="020B0604020202020204" pitchFamily="34" charset="0"/>
                <a:buChar char="•"/>
              </a:pPr>
              <a:r>
                <a:rPr lang="de-CH" sz="1200">
                  <a:solidFill>
                    <a:schemeClr val="tx2"/>
                  </a:solidFill>
                  <a:latin typeface="+mj-lt"/>
                </a:rPr>
                <a:t>Ungedeckte BA werden nicht verbucht</a:t>
              </a:r>
            </a:p>
            <a:p>
              <a:pPr marL="285750" indent="-285750">
                <a:spcAft>
                  <a:spcPts val="600"/>
                </a:spcAft>
                <a:buFont typeface="Arial" panose="020B0604020202020204" pitchFamily="34" charset="0"/>
                <a:buChar char="•"/>
              </a:pPr>
              <a:r>
                <a:rPr lang="de-CH" sz="1200">
                  <a:solidFill>
                    <a:schemeClr val="tx2"/>
                  </a:solidFill>
                  <a:latin typeface="+mj-lt"/>
                </a:rPr>
                <a:t>Streichungen/Korrekturen sind nicht erlaubt. </a:t>
              </a:r>
            </a:p>
            <a:p>
              <a:pPr>
                <a:spcAft>
                  <a:spcPts val="600"/>
                </a:spcAft>
              </a:pPr>
              <a:endParaRPr lang="de-CH" sz="900">
                <a:solidFill>
                  <a:schemeClr val="tx2"/>
                </a:solidFill>
                <a:latin typeface="+mj-lt"/>
              </a:endParaRPr>
            </a:p>
          </p:txBody>
        </p:sp>
      </p:grpSp>
      <p:pic>
        <p:nvPicPr>
          <p:cNvPr id="44" name="Inhaltsplatzhalter 4">
            <a:extLst>
              <a:ext uri="{FF2B5EF4-FFF2-40B4-BE49-F238E27FC236}">
                <a16:creationId xmlns:a16="http://schemas.microsoft.com/office/drawing/2014/main" id="{F3B1B0DA-D18D-4DAC-940C-3E8994547C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376" y="1634932"/>
            <a:ext cx="3048295" cy="4166003"/>
          </a:xfrm>
          <a:prstGeom prst="rect">
            <a:avLst/>
          </a:prstGeom>
        </p:spPr>
      </p:pic>
      <p:grpSp>
        <p:nvGrpSpPr>
          <p:cNvPr id="48" name="Gruppieren 47"/>
          <p:cNvGrpSpPr/>
          <p:nvPr/>
        </p:nvGrpSpPr>
        <p:grpSpPr>
          <a:xfrm>
            <a:off x="8040616" y="1623760"/>
            <a:ext cx="3600000" cy="4176708"/>
            <a:chOff x="479376" y="1700808"/>
            <a:chExt cx="3057267" cy="4176708"/>
          </a:xfrm>
        </p:grpSpPr>
        <p:sp>
          <p:nvSpPr>
            <p:cNvPr id="49" name="Rechteck 48">
              <a:extLst>
                <a:ext uri="{FF2B5EF4-FFF2-40B4-BE49-F238E27FC236}">
                  <a16:creationId xmlns:a16="http://schemas.microsoft.com/office/drawing/2014/main" id="{9A46867A-1220-8F49-9582-84E84937AAE5}"/>
                </a:ext>
              </a:extLst>
            </p:cNvPr>
            <p:cNvSpPr/>
            <p:nvPr/>
          </p:nvSpPr>
          <p:spPr>
            <a:xfrm>
              <a:off x="479376" y="1700808"/>
              <a:ext cx="3057267" cy="4176708"/>
            </a:xfrm>
            <a:prstGeom prst="rect">
              <a:avLst/>
            </a:prstGeom>
            <a:solidFill>
              <a:schemeClr val="bg1">
                <a:lumMod val="85000"/>
                <a:alpha val="49804"/>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b" anchorCtr="0" forceAA="0" compatLnSpc="1">
              <a:prstTxWarp prst="textNoShape">
                <a:avLst/>
              </a:prstTxWarp>
              <a:noAutofit/>
            </a:bodyPr>
            <a:lstStyle/>
            <a:p>
              <a:pPr lvl="0">
                <a:spcAft>
                  <a:spcPts val="800"/>
                </a:spcAft>
              </a:pPr>
              <a:endParaRPr lang="de-DE" sz="2000" noProof="1">
                <a:solidFill>
                  <a:srgbClr val="868689"/>
                </a:solidFill>
                <a:latin typeface="HelveticaNeueLT Com 55 Roman"/>
              </a:endParaRPr>
            </a:p>
          </p:txBody>
        </p:sp>
        <p:sp>
          <p:nvSpPr>
            <p:cNvPr id="51" name="CuadroTexto 4">
              <a:extLst>
                <a:ext uri="{FF2B5EF4-FFF2-40B4-BE49-F238E27FC236}">
                  <a16:creationId xmlns:a16="http://schemas.microsoft.com/office/drawing/2014/main" id="{6EF9F623-C7D1-4658-8950-5517BF1A7A37}"/>
                </a:ext>
              </a:extLst>
            </p:cNvPr>
            <p:cNvSpPr txBox="1"/>
            <p:nvPr/>
          </p:nvSpPr>
          <p:spPr>
            <a:xfrm flipH="1">
              <a:off x="551382" y="1817271"/>
              <a:ext cx="2775186" cy="3600986"/>
            </a:xfrm>
            <a:prstGeom prst="rect">
              <a:avLst/>
            </a:prstGeom>
            <a:noFill/>
          </p:spPr>
          <p:txBody>
            <a:bodyPr wrap="square" rtlCol="0">
              <a:spAutoFit/>
            </a:bodyPr>
            <a:lstStyle/>
            <a:p>
              <a:pPr>
                <a:spcAft>
                  <a:spcPts val="600"/>
                </a:spcAft>
              </a:pPr>
              <a:r>
                <a:rPr lang="de-CH" sz="1400" b="1">
                  <a:solidFill>
                    <a:schemeClr val="tx2"/>
                  </a:solidFill>
                  <a:latin typeface="+mj-lt"/>
                </a:rPr>
                <a:t>Hinweise für den Empfänger</a:t>
              </a:r>
              <a:r>
                <a:rPr lang="de-CH" sz="1400">
                  <a:solidFill>
                    <a:schemeClr val="tx2"/>
                  </a:solidFill>
                  <a:latin typeface="+mj-lt"/>
                </a:rPr>
                <a:t>:</a:t>
              </a:r>
            </a:p>
            <a:p>
              <a:pPr>
                <a:spcAft>
                  <a:spcPts val="600"/>
                </a:spcAft>
              </a:pPr>
              <a:endParaRPr lang="de-CH" sz="900">
                <a:solidFill>
                  <a:schemeClr val="tx2"/>
                </a:solidFill>
                <a:latin typeface="+mj-lt"/>
              </a:endParaRPr>
            </a:p>
            <a:p>
              <a:pPr marL="285750" indent="-285750">
                <a:spcAft>
                  <a:spcPts val="600"/>
                </a:spcAft>
                <a:buFont typeface="Arial" panose="020B0604020202020204" pitchFamily="34" charset="0"/>
                <a:buChar char="•"/>
              </a:pPr>
              <a:r>
                <a:rPr lang="de-CH" sz="1200">
                  <a:solidFill>
                    <a:schemeClr val="tx2"/>
                  </a:solidFill>
                  <a:latin typeface="+mj-lt"/>
                </a:rPr>
                <a:t>WIR-Kundenummer im Feld </a:t>
              </a:r>
              <a:r>
                <a:rPr lang="de-CH" sz="1200" b="1">
                  <a:solidFill>
                    <a:schemeClr val="tx2"/>
                  </a:solidFill>
                  <a:latin typeface="+mj-lt"/>
                </a:rPr>
                <a:t>Gutschriftskonto</a:t>
              </a:r>
              <a:r>
                <a:rPr lang="de-CH" sz="1200">
                  <a:solidFill>
                    <a:schemeClr val="tx2"/>
                  </a:solidFill>
                  <a:latin typeface="+mj-lt"/>
                </a:rPr>
                <a:t> eintragen</a:t>
              </a:r>
            </a:p>
            <a:p>
              <a:pPr marL="285750" indent="-285750">
                <a:spcAft>
                  <a:spcPts val="600"/>
                </a:spcAft>
                <a:buFont typeface="Arial" panose="020B0604020202020204" pitchFamily="34" charset="0"/>
                <a:buChar char="•"/>
              </a:pPr>
              <a:r>
                <a:rPr lang="de-CH" sz="1200">
                  <a:solidFill>
                    <a:schemeClr val="tx2"/>
                  </a:solidFill>
                  <a:latin typeface="+mj-lt"/>
                </a:rPr>
                <a:t>Kontrollieren, ob Feld </a:t>
              </a:r>
              <a:r>
                <a:rPr lang="de-CH" sz="1200" b="1">
                  <a:solidFill>
                    <a:schemeClr val="tx2"/>
                  </a:solidFill>
                  <a:latin typeface="+mj-lt"/>
                </a:rPr>
                <a:t>Empfänger</a:t>
              </a:r>
              <a:r>
                <a:rPr lang="de-CH" sz="1200">
                  <a:solidFill>
                    <a:schemeClr val="tx2"/>
                  </a:solidFill>
                  <a:latin typeface="+mj-lt"/>
                </a:rPr>
                <a:t> korrekt ist.</a:t>
              </a:r>
            </a:p>
            <a:p>
              <a:pPr marL="285750" indent="-285750">
                <a:spcAft>
                  <a:spcPts val="600"/>
                </a:spcAft>
                <a:buFont typeface="Arial" panose="020B0604020202020204" pitchFamily="34" charset="0"/>
                <a:buChar char="•"/>
              </a:pPr>
              <a:r>
                <a:rPr lang="de-CH" sz="1200">
                  <a:solidFill>
                    <a:schemeClr val="tx2"/>
                  </a:solidFill>
                  <a:latin typeface="+mj-lt"/>
                </a:rPr>
                <a:t>BA zur Gutschrift senden an:</a:t>
              </a:r>
              <a:br>
                <a:rPr lang="de-CH" sz="1200">
                  <a:solidFill>
                    <a:schemeClr val="tx2"/>
                  </a:solidFill>
                  <a:latin typeface="+mj-lt"/>
                </a:rPr>
              </a:br>
              <a:r>
                <a:rPr lang="de-CH" sz="1200">
                  <a:solidFill>
                    <a:schemeClr val="tx2"/>
                  </a:solidFill>
                  <a:latin typeface="+mj-lt"/>
                </a:rPr>
                <a:t>Bank WIR, Zahlungsverkehr, </a:t>
              </a:r>
              <a:br>
                <a:rPr lang="de-CH" sz="1200">
                  <a:solidFill>
                    <a:schemeClr val="tx2"/>
                  </a:solidFill>
                  <a:latin typeface="+mj-lt"/>
                </a:rPr>
              </a:br>
              <a:r>
                <a:rPr lang="de-CH" sz="1200">
                  <a:solidFill>
                    <a:schemeClr val="tx2"/>
                  </a:solidFill>
                  <a:latin typeface="+mj-lt"/>
                </a:rPr>
                <a:t>Postfach, 4002 Basel.</a:t>
              </a:r>
            </a:p>
            <a:p>
              <a:pPr marL="285750" indent="-285750">
                <a:spcAft>
                  <a:spcPts val="600"/>
                </a:spcAft>
                <a:buFont typeface="Arial" panose="020B0604020202020204" pitchFamily="34" charset="0"/>
                <a:buChar char="•"/>
              </a:pPr>
              <a:r>
                <a:rPr lang="de-CH" sz="1200">
                  <a:solidFill>
                    <a:schemeClr val="tx2"/>
                  </a:solidFill>
                  <a:latin typeface="+mj-lt"/>
                </a:rPr>
                <a:t>Der </a:t>
              </a:r>
              <a:r>
                <a:rPr lang="de-CH" sz="1200" b="1">
                  <a:solidFill>
                    <a:schemeClr val="tx2"/>
                  </a:solidFill>
                  <a:latin typeface="+mj-lt"/>
                </a:rPr>
                <a:t>Abschnitt für Empfänger</a:t>
              </a:r>
              <a:r>
                <a:rPr lang="de-CH" sz="1200">
                  <a:solidFill>
                    <a:schemeClr val="tx2"/>
                  </a:solidFill>
                  <a:latin typeface="+mj-lt"/>
                </a:rPr>
                <a:t> ist Ihr Belegexemplar. Bitte bewahren Sie diesen bis zur Verrechnung auf. </a:t>
              </a:r>
            </a:p>
            <a:p>
              <a:pPr marL="285750" indent="-285750">
                <a:spcAft>
                  <a:spcPts val="600"/>
                </a:spcAft>
                <a:buFont typeface="Arial" panose="020B0604020202020204" pitchFamily="34" charset="0"/>
                <a:buChar char="•"/>
              </a:pPr>
              <a:r>
                <a:rPr lang="de-CH" sz="1200">
                  <a:solidFill>
                    <a:schemeClr val="tx2"/>
                  </a:solidFill>
                  <a:latin typeface="+mj-lt"/>
                </a:rPr>
                <a:t>Unvollständig ausgefüllte BA werden </a:t>
              </a:r>
              <a:r>
                <a:rPr lang="de-CH" sz="1200" err="1">
                  <a:solidFill>
                    <a:schemeClr val="tx2"/>
                  </a:solidFill>
                  <a:latin typeface="+mj-lt"/>
                </a:rPr>
                <a:t>unverbucht</a:t>
              </a:r>
              <a:r>
                <a:rPr lang="de-CH" sz="1200">
                  <a:solidFill>
                    <a:schemeClr val="tx2"/>
                  </a:solidFill>
                  <a:latin typeface="+mj-lt"/>
                </a:rPr>
                <a:t> an den Empfänger zurückgesandt</a:t>
              </a:r>
            </a:p>
            <a:p>
              <a:pPr>
                <a:spcAft>
                  <a:spcPts val="600"/>
                </a:spcAft>
              </a:pPr>
              <a:endParaRPr lang="de-CH" sz="900">
                <a:solidFill>
                  <a:schemeClr val="tx2"/>
                </a:solidFill>
                <a:latin typeface="+mj-lt"/>
              </a:endParaRPr>
            </a:p>
          </p:txBody>
        </p:sp>
      </p:grpSp>
    </p:spTree>
    <p:extLst>
      <p:ext uri="{BB962C8B-B14F-4D97-AF65-F5344CB8AC3E}">
        <p14:creationId xmlns:p14="http://schemas.microsoft.com/office/powerpoint/2010/main" val="34464973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B0E7D07D-9C41-43EF-9D6B-20A53FDFB87D}"/>
              </a:ext>
            </a:extLst>
          </p:cNvPr>
          <p:cNvGraphicFramePr>
            <a:graphicFrameLocks noChangeAspect="1"/>
          </p:cNvGraphicFramePr>
          <p:nvPr>
            <p:custDataLst>
              <p:tags r:id="rId1"/>
            </p:custDataLst>
            <p:extLst>
              <p:ext uri="{D42A27DB-BD31-4B8C-83A1-F6EECF244321}">
                <p14:modId xmlns:p14="http://schemas.microsoft.com/office/powerpoint/2010/main" val="41164070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60" imgH="359" progId="TCLayout.ActiveDocument.1">
                  <p:embed/>
                </p:oleObj>
              </mc:Choice>
              <mc:Fallback>
                <p:oleObj name="think-cell Folie" r:id="rId4" imgW="360" imgH="359" progId="TCLayout.ActiveDocument.1">
                  <p:embed/>
                  <p:pic>
                    <p:nvPicPr>
                      <p:cNvPr id="6" name="Objekt 5" hidden="1">
                        <a:extLst>
                          <a:ext uri="{FF2B5EF4-FFF2-40B4-BE49-F238E27FC236}">
                            <a16:creationId xmlns:a16="http://schemas.microsoft.com/office/drawing/2014/main" id="{B0E7D07D-9C41-43EF-9D6B-20A53FDFB87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5" name="Textfeld 24">
            <a:extLst>
              <a:ext uri="{FF2B5EF4-FFF2-40B4-BE49-F238E27FC236}">
                <a16:creationId xmlns:a16="http://schemas.microsoft.com/office/drawing/2014/main" id="{CE38C859-C963-47B4-AA0D-4CC41C84A1E5}"/>
              </a:ext>
            </a:extLst>
          </p:cNvPr>
          <p:cNvSpPr txBox="1"/>
          <p:nvPr/>
        </p:nvSpPr>
        <p:spPr bwMode="auto">
          <a:xfrm>
            <a:off x="8472264" y="1340768"/>
            <a:ext cx="3222410" cy="4648260"/>
          </a:xfrm>
          <a:prstGeom prst="rect">
            <a:avLst/>
          </a:prstGeom>
          <a:solidFill>
            <a:srgbClr val="28828B"/>
          </a:solidFill>
          <a:ln>
            <a:noFill/>
          </a:ln>
        </p:spPr>
        <p:style>
          <a:lnRef idx="2">
            <a:schemeClr val="accent2"/>
          </a:lnRef>
          <a:fillRef idx="1">
            <a:schemeClr val="lt1"/>
          </a:fillRef>
          <a:effectRef idx="0">
            <a:schemeClr val="accent2"/>
          </a:effectRef>
          <a:fontRef idx="minor">
            <a:schemeClr val="dk1"/>
          </a:fontRef>
        </p:style>
        <p:txBody>
          <a:bodyPr vert="horz" wrap="none" lIns="0" tIns="0" rIns="0" bIns="0" numCol="1" rtlCol="0" anchor="t" anchorCtr="0" compatLnSpc="1">
            <a:prstTxWarp prst="textNoShape">
              <a:avLst/>
            </a:prstTxWarp>
            <a:noAutofit/>
          </a:bodyPr>
          <a:lstStyle/>
          <a:p>
            <a:pPr algn="ctr">
              <a:spcAft>
                <a:spcPts val="800"/>
              </a:spcAft>
            </a:pPr>
            <a:br>
              <a:rPr lang="de-DE" sz="1000" noProof="1">
                <a:solidFill>
                  <a:schemeClr val="tx2"/>
                </a:solidFill>
                <a:latin typeface="+mj-lt"/>
              </a:rPr>
            </a:br>
            <a:endParaRPr lang="de-DE" sz="1600" noProof="1">
              <a:solidFill>
                <a:schemeClr val="tx2"/>
              </a:solidFill>
              <a:latin typeface="+mj-lt"/>
            </a:endParaRPr>
          </a:p>
        </p:txBody>
      </p:sp>
      <p:sp>
        <p:nvSpPr>
          <p:cNvPr id="3" name="Rechteck 2"/>
          <p:cNvSpPr/>
          <p:nvPr/>
        </p:nvSpPr>
        <p:spPr>
          <a:xfrm>
            <a:off x="8716281" y="1659081"/>
            <a:ext cx="2780319" cy="3145285"/>
          </a:xfrm>
          <a:prstGeom prst="rect">
            <a:avLst/>
          </a:prstGeom>
        </p:spPr>
        <p:txBody>
          <a:bodyPr wrap="square">
            <a:spAutoFit/>
          </a:bodyPr>
          <a:lstStyle/>
          <a:p>
            <a:r>
              <a:rPr lang="de-DE" sz="2133" b="1" baseline="30000" noProof="1">
                <a:solidFill>
                  <a:schemeClr val="bg1"/>
                </a:solidFill>
                <a:latin typeface="HelveticaNeueLT Com 55 Roman" panose="020B0604020202020204" pitchFamily="34" charset="0"/>
              </a:rPr>
              <a:t>Weitere Leistungen:</a:t>
            </a:r>
          </a:p>
          <a:p>
            <a:pPr marL="228594" indent="-228594">
              <a:spcAft>
                <a:spcPts val="50"/>
              </a:spcAft>
              <a:buFont typeface="Arial" panose="020B0604020202020204" pitchFamily="34" charset="0"/>
              <a:buChar char="•"/>
            </a:pPr>
            <a:r>
              <a:rPr lang="de-DE" sz="1200" b="0" i="0" noProof="1">
                <a:solidFill>
                  <a:schemeClr val="bg1"/>
                </a:solidFill>
                <a:effectLst/>
                <a:latin typeface="Helvetica Neue"/>
              </a:rPr>
              <a:t>Wir beteiligen uns an Ihren Werbekosten mit 500 CHW im Jahr!</a:t>
            </a:r>
          </a:p>
          <a:p>
            <a:pPr marL="228594" indent="-228594">
              <a:spcAft>
                <a:spcPts val="50"/>
              </a:spcAft>
              <a:buFont typeface="Arial" panose="020B0604020202020204" pitchFamily="34" charset="0"/>
              <a:buChar char="•"/>
            </a:pPr>
            <a:r>
              <a:rPr lang="de-DE" sz="1200" b="0" i="0" noProof="1">
                <a:solidFill>
                  <a:schemeClr val="bg1"/>
                </a:solidFill>
                <a:effectLst/>
                <a:latin typeface="Helvetica Neue"/>
              </a:rPr>
              <a:t>KMU-Magazin WIRinfo</a:t>
            </a:r>
          </a:p>
          <a:p>
            <a:pPr marL="228594" indent="-228594">
              <a:spcAft>
                <a:spcPts val="50"/>
              </a:spcAft>
              <a:buFont typeface="Arial" panose="020B0604020202020204" pitchFamily="34" charset="0"/>
              <a:buChar char="•"/>
            </a:pPr>
            <a:r>
              <a:rPr lang="de-DE" sz="1200" b="0" i="0" noProof="1">
                <a:solidFill>
                  <a:schemeClr val="bg1"/>
                </a:solidFill>
                <a:effectLst/>
                <a:latin typeface="Helvetica Neue"/>
              </a:rPr>
              <a:t>WIRcard plus und WIRpay – mobile Zahlungsmöglichkeiten innerhalb und ausserhalb des WIR-Systems</a:t>
            </a:r>
          </a:p>
          <a:p>
            <a:pPr marL="228594" indent="-228594">
              <a:spcAft>
                <a:spcPts val="50"/>
              </a:spcAft>
              <a:buFont typeface="Arial" panose="020B0604020202020204" pitchFamily="34" charset="0"/>
              <a:buChar char="•"/>
            </a:pPr>
            <a:r>
              <a:rPr lang="de-DE" sz="1200" b="0" i="0" noProof="1">
                <a:solidFill>
                  <a:schemeClr val="bg1"/>
                </a:solidFill>
                <a:effectLst/>
                <a:latin typeface="Helvetica Neue"/>
              </a:rPr>
              <a:t>Kostenlose Privatkonten für Ihre Mitarbeitenden</a:t>
            </a:r>
          </a:p>
          <a:p>
            <a:pPr marL="228594" indent="-228594">
              <a:spcAft>
                <a:spcPts val="50"/>
              </a:spcAft>
              <a:buFont typeface="Arial" panose="020B0604020202020204" pitchFamily="34" charset="0"/>
              <a:buChar char="•"/>
            </a:pPr>
            <a:r>
              <a:rPr lang="de-DE" sz="1200" b="0" i="0" noProof="1">
                <a:solidFill>
                  <a:schemeClr val="bg1"/>
                </a:solidFill>
                <a:effectLst/>
                <a:latin typeface="Helvetica Neue"/>
              </a:rPr>
              <a:t>E-Banking – jederzeit und überall</a:t>
            </a:r>
          </a:p>
          <a:p>
            <a:pPr>
              <a:spcAft>
                <a:spcPts val="50"/>
              </a:spcAft>
            </a:pPr>
            <a:br>
              <a:rPr lang="de-DE" sz="1200" noProof="1">
                <a:solidFill>
                  <a:schemeClr val="bg1"/>
                </a:solidFill>
              </a:rPr>
            </a:br>
            <a:br>
              <a:rPr lang="de-DE" sz="1200" noProof="1">
                <a:solidFill>
                  <a:schemeClr val="bg1"/>
                </a:solidFill>
              </a:rPr>
            </a:br>
            <a:br>
              <a:rPr lang="de-DE" sz="1200" noProof="1">
                <a:solidFill>
                  <a:schemeClr val="bg1"/>
                </a:solidFill>
              </a:rPr>
            </a:br>
            <a:endParaRPr lang="de-DE" sz="1200" noProof="1">
              <a:solidFill>
                <a:schemeClr val="bg1"/>
              </a:solidFill>
              <a:latin typeface="HelveticaNeueLT Com 55 Roman" panose="020B0604020202020204" pitchFamily="34" charset="0"/>
            </a:endParaRPr>
          </a:p>
        </p:txBody>
      </p:sp>
      <p:sp>
        <p:nvSpPr>
          <p:cNvPr id="26" name="Textfeld 25">
            <a:extLst>
              <a:ext uri="{FF2B5EF4-FFF2-40B4-BE49-F238E27FC236}">
                <a16:creationId xmlns:a16="http://schemas.microsoft.com/office/drawing/2014/main" id="{859609EE-5F82-41D5-B2C7-49F700E5DE5D}"/>
              </a:ext>
            </a:extLst>
          </p:cNvPr>
          <p:cNvSpPr txBox="1"/>
          <p:nvPr/>
        </p:nvSpPr>
        <p:spPr bwMode="auto">
          <a:xfrm>
            <a:off x="551384" y="1340768"/>
            <a:ext cx="3327321" cy="2160240"/>
          </a:xfrm>
          <a:prstGeom prst="rect">
            <a:avLst/>
          </a:prstGeom>
          <a:solidFill>
            <a:schemeClr val="bg1">
              <a:lumMod val="95000"/>
            </a:schemeClr>
          </a:solidFill>
          <a:ln>
            <a:noFill/>
          </a:ln>
        </p:spPr>
        <p:style>
          <a:lnRef idx="2">
            <a:schemeClr val="accent2"/>
          </a:lnRef>
          <a:fillRef idx="1">
            <a:schemeClr val="lt1"/>
          </a:fillRef>
          <a:effectRef idx="0">
            <a:schemeClr val="accent2"/>
          </a:effectRef>
          <a:fontRef idx="minor">
            <a:schemeClr val="dk1"/>
          </a:fontRef>
        </p:style>
        <p:txBody>
          <a:bodyPr vert="horz" wrap="none" lIns="0" tIns="0" rIns="0" bIns="0" numCol="1" rtlCol="0" anchor="t" anchorCtr="0" compatLnSpc="1">
            <a:prstTxWarp prst="textNoShape">
              <a:avLst/>
            </a:prstTxWarp>
            <a:noAutofit/>
          </a:bodyPr>
          <a:lstStyle/>
          <a:p>
            <a:pPr algn="ctr">
              <a:spcAft>
                <a:spcPts val="800"/>
              </a:spcAft>
            </a:pPr>
            <a:endParaRPr lang="de-DE" sz="2000" b="1" i="0" noProof="1">
              <a:solidFill>
                <a:srgbClr val="28828B"/>
              </a:solidFill>
              <a:effectLst/>
              <a:latin typeface="Helvetica Neue"/>
            </a:endParaRPr>
          </a:p>
          <a:p>
            <a:pPr algn="ctr">
              <a:spcAft>
                <a:spcPts val="800"/>
              </a:spcAft>
            </a:pPr>
            <a:endParaRPr lang="de-DE" sz="2000" b="1" i="0" noProof="1">
              <a:solidFill>
                <a:srgbClr val="28828B"/>
              </a:solidFill>
              <a:effectLst/>
              <a:latin typeface="Helvetica Neue"/>
            </a:endParaRPr>
          </a:p>
          <a:p>
            <a:pPr algn="ctr">
              <a:spcAft>
                <a:spcPts val="800"/>
              </a:spcAft>
            </a:pPr>
            <a:r>
              <a:rPr lang="de-DE" sz="2000" b="1" i="0" noProof="1">
                <a:solidFill>
                  <a:srgbClr val="28828B"/>
                </a:solidFill>
                <a:effectLst/>
                <a:latin typeface="Helvetica Neue"/>
              </a:rPr>
              <a:t>WIR-Konto </a:t>
            </a:r>
          </a:p>
          <a:p>
            <a:pPr algn="ctr">
              <a:spcAft>
                <a:spcPts val="800"/>
              </a:spcAft>
            </a:pPr>
            <a:r>
              <a:rPr lang="de-DE" sz="1600" b="0" i="0" noProof="1">
                <a:solidFill>
                  <a:srgbClr val="28828B"/>
                </a:solidFill>
                <a:effectLst/>
                <a:latin typeface="Helvetica Neue"/>
              </a:rPr>
              <a:t>der Schlüssel zu mehr </a:t>
            </a:r>
          </a:p>
          <a:p>
            <a:pPr algn="ctr">
              <a:spcAft>
                <a:spcPts val="800"/>
              </a:spcAft>
            </a:pPr>
            <a:r>
              <a:rPr lang="de-DE" sz="1600" b="0" i="0" noProof="1">
                <a:solidFill>
                  <a:srgbClr val="28828B"/>
                </a:solidFill>
                <a:effectLst/>
                <a:latin typeface="Helvetica Neue"/>
              </a:rPr>
              <a:t>Umsatz und Ertrag</a:t>
            </a:r>
            <a:br>
              <a:rPr lang="de-DE" sz="1600" noProof="1"/>
            </a:br>
            <a:endParaRPr lang="de-DE" sz="1600" noProof="1">
              <a:solidFill>
                <a:schemeClr val="tx2"/>
              </a:solidFill>
              <a:latin typeface="+mj-lt"/>
            </a:endParaRPr>
          </a:p>
        </p:txBody>
      </p:sp>
      <p:sp>
        <p:nvSpPr>
          <p:cNvPr id="27" name="Textfeld 26">
            <a:extLst>
              <a:ext uri="{FF2B5EF4-FFF2-40B4-BE49-F238E27FC236}">
                <a16:creationId xmlns:a16="http://schemas.microsoft.com/office/drawing/2014/main" id="{C88785E7-A50A-410E-BAD1-A34F237D6BFC}"/>
              </a:ext>
            </a:extLst>
          </p:cNvPr>
          <p:cNvSpPr txBox="1"/>
          <p:nvPr/>
        </p:nvSpPr>
        <p:spPr bwMode="auto">
          <a:xfrm>
            <a:off x="4280847" y="1340768"/>
            <a:ext cx="3327321" cy="2160240"/>
          </a:xfrm>
          <a:prstGeom prst="rect">
            <a:avLst/>
          </a:prstGeom>
          <a:solidFill>
            <a:schemeClr val="bg1">
              <a:lumMod val="95000"/>
            </a:schemeClr>
          </a:solidFill>
          <a:ln>
            <a:noFill/>
          </a:ln>
        </p:spPr>
        <p:style>
          <a:lnRef idx="2">
            <a:schemeClr val="accent2"/>
          </a:lnRef>
          <a:fillRef idx="1">
            <a:schemeClr val="lt1"/>
          </a:fillRef>
          <a:effectRef idx="0">
            <a:schemeClr val="accent2"/>
          </a:effectRef>
          <a:fontRef idx="minor">
            <a:schemeClr val="dk1"/>
          </a:fontRef>
        </p:style>
        <p:txBody>
          <a:bodyPr vert="horz" wrap="none" lIns="0" tIns="0" rIns="0" bIns="0" numCol="1" rtlCol="0" anchor="t" anchorCtr="0" compatLnSpc="1">
            <a:prstTxWarp prst="textNoShape">
              <a:avLst/>
            </a:prstTxWarp>
            <a:noAutofit/>
          </a:bodyPr>
          <a:lstStyle/>
          <a:p>
            <a:pPr algn="ctr">
              <a:spcAft>
                <a:spcPts val="800"/>
              </a:spcAft>
            </a:pPr>
            <a:endParaRPr lang="de-DE" sz="2000" b="0" i="0" noProof="1">
              <a:solidFill>
                <a:srgbClr val="28828B"/>
              </a:solidFill>
              <a:effectLst/>
              <a:latin typeface="Helvetica Neue"/>
            </a:endParaRPr>
          </a:p>
          <a:p>
            <a:pPr algn="ctr">
              <a:spcAft>
                <a:spcPts val="800"/>
              </a:spcAft>
            </a:pPr>
            <a:endParaRPr lang="de-DE" sz="2000" b="1" i="0" noProof="1">
              <a:solidFill>
                <a:srgbClr val="28828B"/>
              </a:solidFill>
              <a:effectLst/>
              <a:latin typeface="Helvetica Neue"/>
            </a:endParaRPr>
          </a:p>
          <a:p>
            <a:pPr algn="ctr">
              <a:spcAft>
                <a:spcPts val="800"/>
              </a:spcAft>
            </a:pPr>
            <a:r>
              <a:rPr lang="de-DE" sz="2000" b="1" i="0" noProof="1">
                <a:solidFill>
                  <a:srgbClr val="28828B"/>
                </a:solidFill>
                <a:effectLst/>
                <a:latin typeface="Helvetica Neue"/>
              </a:rPr>
              <a:t>CHF-Konto</a:t>
            </a:r>
            <a:r>
              <a:rPr lang="de-DE" sz="2000" b="0" i="0" noProof="1">
                <a:solidFill>
                  <a:srgbClr val="28828B"/>
                </a:solidFill>
                <a:effectLst/>
                <a:latin typeface="Helvetica Neue"/>
              </a:rPr>
              <a:t> </a:t>
            </a:r>
          </a:p>
          <a:p>
            <a:pPr algn="ctr">
              <a:spcAft>
                <a:spcPts val="800"/>
              </a:spcAft>
            </a:pPr>
            <a:r>
              <a:rPr lang="de-DE" sz="1600" b="0" i="0" noProof="1">
                <a:solidFill>
                  <a:srgbClr val="28828B"/>
                </a:solidFill>
                <a:effectLst/>
                <a:latin typeface="Helvetica Neue"/>
              </a:rPr>
              <a:t>Transaktionen innerhalb und </a:t>
            </a:r>
          </a:p>
          <a:p>
            <a:pPr algn="ctr">
              <a:spcAft>
                <a:spcPts val="800"/>
              </a:spcAft>
            </a:pPr>
            <a:r>
              <a:rPr lang="de-DE" sz="1600" b="0" i="0" noProof="1">
                <a:solidFill>
                  <a:srgbClr val="28828B"/>
                </a:solidFill>
                <a:effectLst/>
                <a:latin typeface="Helvetica Neue"/>
              </a:rPr>
              <a:t>ausserhalb des WIR-Netzwerks</a:t>
            </a:r>
            <a:endParaRPr lang="de-DE" sz="1600" noProof="1">
              <a:solidFill>
                <a:srgbClr val="28828B"/>
              </a:solidFill>
              <a:latin typeface="+mj-lt"/>
            </a:endParaRPr>
          </a:p>
        </p:txBody>
      </p:sp>
      <p:sp>
        <p:nvSpPr>
          <p:cNvPr id="28" name="Textfeld 27">
            <a:extLst>
              <a:ext uri="{FF2B5EF4-FFF2-40B4-BE49-F238E27FC236}">
                <a16:creationId xmlns:a16="http://schemas.microsoft.com/office/drawing/2014/main" id="{103967E3-F21A-48B7-B9B2-C267D00888A4}"/>
              </a:ext>
            </a:extLst>
          </p:cNvPr>
          <p:cNvSpPr txBox="1"/>
          <p:nvPr/>
        </p:nvSpPr>
        <p:spPr bwMode="auto">
          <a:xfrm>
            <a:off x="551384" y="3861048"/>
            <a:ext cx="3327321" cy="2160240"/>
          </a:xfrm>
          <a:prstGeom prst="rect">
            <a:avLst/>
          </a:prstGeom>
          <a:solidFill>
            <a:schemeClr val="bg1">
              <a:lumMod val="95000"/>
            </a:schemeClr>
          </a:solidFill>
          <a:ln>
            <a:noFill/>
          </a:ln>
        </p:spPr>
        <p:style>
          <a:lnRef idx="2">
            <a:schemeClr val="accent2"/>
          </a:lnRef>
          <a:fillRef idx="1">
            <a:schemeClr val="lt1"/>
          </a:fillRef>
          <a:effectRef idx="0">
            <a:schemeClr val="accent2"/>
          </a:effectRef>
          <a:fontRef idx="minor">
            <a:schemeClr val="dk1"/>
          </a:fontRef>
        </p:style>
        <p:txBody>
          <a:bodyPr vert="horz" wrap="none" lIns="0" tIns="0" rIns="0" bIns="0" numCol="1" rtlCol="0" anchor="t" anchorCtr="0" compatLnSpc="1">
            <a:prstTxWarp prst="textNoShape">
              <a:avLst/>
            </a:prstTxWarp>
            <a:noAutofit/>
          </a:bodyPr>
          <a:lstStyle/>
          <a:p>
            <a:pPr algn="ctr">
              <a:spcAft>
                <a:spcPts val="800"/>
              </a:spcAft>
            </a:pPr>
            <a:endParaRPr lang="de-DE" sz="2000" b="1" i="0" noProof="1">
              <a:solidFill>
                <a:srgbClr val="28828B"/>
              </a:solidFill>
              <a:effectLst/>
              <a:latin typeface="Helvetica Neue"/>
            </a:endParaRPr>
          </a:p>
          <a:p>
            <a:pPr algn="ctr">
              <a:spcAft>
                <a:spcPts val="800"/>
              </a:spcAft>
            </a:pPr>
            <a:endParaRPr lang="de-DE" sz="2000" b="1" i="0" noProof="1">
              <a:solidFill>
                <a:srgbClr val="28828B"/>
              </a:solidFill>
              <a:effectLst/>
              <a:latin typeface="Helvetica Neue"/>
            </a:endParaRPr>
          </a:p>
          <a:p>
            <a:pPr algn="ctr">
              <a:spcAft>
                <a:spcPts val="800"/>
              </a:spcAft>
            </a:pPr>
            <a:r>
              <a:rPr lang="de-DE" sz="2000" b="1" i="0" noProof="1">
                <a:solidFill>
                  <a:srgbClr val="28828B"/>
                </a:solidFill>
                <a:effectLst/>
                <a:latin typeface="Helvetica Neue"/>
              </a:rPr>
              <a:t>Sofortkredit  </a:t>
            </a:r>
          </a:p>
          <a:p>
            <a:pPr algn="ctr">
              <a:spcAft>
                <a:spcPts val="800"/>
              </a:spcAft>
            </a:pPr>
            <a:r>
              <a:rPr lang="de-DE" sz="1600" b="0" i="0" noProof="1">
                <a:solidFill>
                  <a:srgbClr val="28828B"/>
                </a:solidFill>
                <a:effectLst/>
                <a:latin typeface="Helvetica Neue"/>
              </a:rPr>
              <a:t>mit 10 000 CHW ins </a:t>
            </a:r>
          </a:p>
          <a:p>
            <a:pPr algn="ctr">
              <a:spcAft>
                <a:spcPts val="800"/>
              </a:spcAft>
            </a:pPr>
            <a:r>
              <a:rPr lang="de-DE" sz="1600" b="0" i="0" noProof="1">
                <a:solidFill>
                  <a:srgbClr val="28828B"/>
                </a:solidFill>
                <a:effectLst/>
                <a:latin typeface="Helvetica Neue"/>
              </a:rPr>
              <a:t>WIR-System einsteigen</a:t>
            </a:r>
            <a:br>
              <a:rPr lang="de-DE" sz="1600" noProof="1">
                <a:solidFill>
                  <a:srgbClr val="28828B"/>
                </a:solidFill>
              </a:rPr>
            </a:br>
            <a:endParaRPr lang="de-DE" sz="1600" noProof="1">
              <a:solidFill>
                <a:srgbClr val="28828B"/>
              </a:solidFill>
              <a:latin typeface="+mj-lt"/>
            </a:endParaRPr>
          </a:p>
        </p:txBody>
      </p:sp>
      <p:sp>
        <p:nvSpPr>
          <p:cNvPr id="33" name="Textfeld 32">
            <a:extLst>
              <a:ext uri="{FF2B5EF4-FFF2-40B4-BE49-F238E27FC236}">
                <a16:creationId xmlns:a16="http://schemas.microsoft.com/office/drawing/2014/main" id="{33BCBE3F-DF5E-442A-82A9-B16B2579857C}"/>
              </a:ext>
            </a:extLst>
          </p:cNvPr>
          <p:cNvSpPr txBox="1"/>
          <p:nvPr/>
        </p:nvSpPr>
        <p:spPr bwMode="auto">
          <a:xfrm>
            <a:off x="4280847" y="3861048"/>
            <a:ext cx="3327321" cy="2160240"/>
          </a:xfrm>
          <a:prstGeom prst="rect">
            <a:avLst/>
          </a:prstGeom>
          <a:solidFill>
            <a:schemeClr val="bg1">
              <a:lumMod val="95000"/>
            </a:schemeClr>
          </a:solidFill>
          <a:ln>
            <a:noFill/>
          </a:ln>
        </p:spPr>
        <p:style>
          <a:lnRef idx="2">
            <a:schemeClr val="accent2"/>
          </a:lnRef>
          <a:fillRef idx="1">
            <a:schemeClr val="lt1"/>
          </a:fillRef>
          <a:effectRef idx="0">
            <a:schemeClr val="accent2"/>
          </a:effectRef>
          <a:fontRef idx="minor">
            <a:schemeClr val="dk1"/>
          </a:fontRef>
        </p:style>
        <p:txBody>
          <a:bodyPr vert="horz" wrap="none" lIns="0" tIns="0" rIns="0" bIns="0" numCol="1" rtlCol="0" anchor="t" anchorCtr="0" compatLnSpc="1">
            <a:prstTxWarp prst="textNoShape">
              <a:avLst/>
            </a:prstTxWarp>
            <a:noAutofit/>
          </a:bodyPr>
          <a:lstStyle/>
          <a:p>
            <a:pPr algn="ctr">
              <a:spcAft>
                <a:spcPts val="800"/>
              </a:spcAft>
            </a:pPr>
            <a:endParaRPr lang="de-DE" sz="2000" b="1" i="0" noProof="1">
              <a:solidFill>
                <a:srgbClr val="28828B"/>
              </a:solidFill>
              <a:effectLst/>
              <a:latin typeface="Helvetica Neue"/>
            </a:endParaRPr>
          </a:p>
          <a:p>
            <a:pPr algn="ctr">
              <a:spcAft>
                <a:spcPts val="800"/>
              </a:spcAft>
            </a:pPr>
            <a:endParaRPr lang="de-DE" sz="2000" b="1" i="0" noProof="1">
              <a:solidFill>
                <a:srgbClr val="28828B"/>
              </a:solidFill>
              <a:effectLst/>
              <a:latin typeface="Helvetica Neue"/>
            </a:endParaRPr>
          </a:p>
          <a:p>
            <a:pPr algn="ctr">
              <a:spcAft>
                <a:spcPts val="800"/>
              </a:spcAft>
            </a:pPr>
            <a:r>
              <a:rPr lang="de-DE" sz="2000" b="1" i="0" noProof="1">
                <a:solidFill>
                  <a:srgbClr val="28828B"/>
                </a:solidFill>
                <a:effectLst/>
                <a:latin typeface="Helvetica Neue"/>
              </a:rPr>
              <a:t>WIRmarket </a:t>
            </a:r>
          </a:p>
          <a:p>
            <a:pPr algn="ctr">
              <a:spcAft>
                <a:spcPts val="800"/>
              </a:spcAft>
            </a:pPr>
            <a:r>
              <a:rPr lang="de-DE" sz="1600" b="0" i="0" noProof="1">
                <a:solidFill>
                  <a:srgbClr val="28828B"/>
                </a:solidFill>
                <a:effectLst/>
                <a:latin typeface="Helvetica Neue"/>
              </a:rPr>
              <a:t>der digitale Dreh- und </a:t>
            </a:r>
          </a:p>
          <a:p>
            <a:pPr algn="ctr">
              <a:spcAft>
                <a:spcPts val="800"/>
              </a:spcAft>
            </a:pPr>
            <a:r>
              <a:rPr lang="de-DE" sz="1600" b="0" i="0" noProof="1">
                <a:solidFill>
                  <a:srgbClr val="28828B"/>
                </a:solidFill>
                <a:effectLst/>
                <a:latin typeface="Helvetica Neue"/>
              </a:rPr>
              <a:t>Angelpunkt für WIR</a:t>
            </a:r>
            <a:br>
              <a:rPr lang="de-DE" sz="1600" noProof="1">
                <a:solidFill>
                  <a:srgbClr val="28828B"/>
                </a:solidFill>
              </a:rPr>
            </a:br>
            <a:endParaRPr lang="de-DE" sz="1600" noProof="1">
              <a:solidFill>
                <a:srgbClr val="28828B"/>
              </a:solidFill>
              <a:latin typeface="+mj-lt"/>
            </a:endParaRPr>
          </a:p>
        </p:txBody>
      </p:sp>
      <p:grpSp>
        <p:nvGrpSpPr>
          <p:cNvPr id="34" name="Gruppieren 33">
            <a:extLst>
              <a:ext uri="{FF2B5EF4-FFF2-40B4-BE49-F238E27FC236}">
                <a16:creationId xmlns:a16="http://schemas.microsoft.com/office/drawing/2014/main" id="{66992CA4-509A-4D77-8FC3-29A563E36CDF}"/>
              </a:ext>
            </a:extLst>
          </p:cNvPr>
          <p:cNvGrpSpPr/>
          <p:nvPr/>
        </p:nvGrpSpPr>
        <p:grpSpPr>
          <a:xfrm>
            <a:off x="10057322" y="390184"/>
            <a:ext cx="1548009" cy="1307654"/>
            <a:chOff x="8407003" y="367547"/>
            <a:chExt cx="1953176" cy="1649912"/>
          </a:xfrm>
        </p:grpSpPr>
        <p:sp>
          <p:nvSpPr>
            <p:cNvPr id="35" name="Ellipse 34">
              <a:extLst>
                <a:ext uri="{FF2B5EF4-FFF2-40B4-BE49-F238E27FC236}">
                  <a16:creationId xmlns:a16="http://schemas.microsoft.com/office/drawing/2014/main" id="{6C68D052-D7A2-473D-ABEF-F865A323A476}"/>
                </a:ext>
              </a:extLst>
            </p:cNvPr>
            <p:cNvSpPr/>
            <p:nvPr/>
          </p:nvSpPr>
          <p:spPr>
            <a:xfrm>
              <a:off x="8544249" y="476672"/>
              <a:ext cx="1512191" cy="1540787"/>
            </a:xfrm>
            <a:prstGeom prst="ellipse">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DE" sz="1600" noProof="1">
                <a:solidFill>
                  <a:schemeClr val="tx2"/>
                </a:solidFill>
                <a:latin typeface="+mj-lt"/>
              </a:endParaRPr>
            </a:p>
          </p:txBody>
        </p:sp>
        <p:sp>
          <p:nvSpPr>
            <p:cNvPr id="36" name="Rechteck 35">
              <a:extLst>
                <a:ext uri="{FF2B5EF4-FFF2-40B4-BE49-F238E27FC236}">
                  <a16:creationId xmlns:a16="http://schemas.microsoft.com/office/drawing/2014/main" id="{41566F74-200C-4AC5-8888-C0651B67098B}"/>
                </a:ext>
              </a:extLst>
            </p:cNvPr>
            <p:cNvSpPr/>
            <p:nvPr/>
          </p:nvSpPr>
          <p:spPr>
            <a:xfrm rot="596440">
              <a:off x="8407003" y="367547"/>
              <a:ext cx="1953176" cy="68564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algn="ctr">
                <a:spcAft>
                  <a:spcPts val="600"/>
                </a:spcAft>
              </a:pPr>
              <a:r>
                <a:rPr lang="de-DE" sz="1200" b="1" noProof="1">
                  <a:solidFill>
                    <a:schemeClr val="bg1"/>
                  </a:solidFill>
                  <a:latin typeface="+mj-lt"/>
                </a:rPr>
                <a:t> </a:t>
              </a:r>
              <a:br>
                <a:rPr lang="de-DE" sz="1200" b="1" noProof="1">
                  <a:solidFill>
                    <a:schemeClr val="bg1"/>
                  </a:solidFill>
                  <a:latin typeface="+mj-lt"/>
                </a:rPr>
              </a:br>
              <a:r>
                <a:rPr lang="de-DE" sz="1200" b="1" noProof="1">
                  <a:solidFill>
                    <a:schemeClr val="bg1"/>
                  </a:solidFill>
                  <a:latin typeface="+mj-lt"/>
                </a:rPr>
                <a:t>Paketpreis </a:t>
              </a:r>
            </a:p>
            <a:p>
              <a:pPr algn="ctr">
                <a:spcAft>
                  <a:spcPts val="600"/>
                </a:spcAft>
              </a:pPr>
              <a:r>
                <a:rPr lang="de-DE" sz="1200" b="1" noProof="1">
                  <a:solidFill>
                    <a:schemeClr val="bg1"/>
                  </a:solidFill>
                  <a:latin typeface="+mj-lt"/>
                </a:rPr>
                <a:t>150 CHF</a:t>
              </a:r>
            </a:p>
            <a:p>
              <a:pPr algn="ctr">
                <a:spcAft>
                  <a:spcPts val="600"/>
                </a:spcAft>
              </a:pPr>
              <a:r>
                <a:rPr lang="de-DE" sz="1200" b="1" noProof="1">
                  <a:solidFill>
                    <a:schemeClr val="bg1"/>
                  </a:solidFill>
                  <a:latin typeface="+mj-lt"/>
                </a:rPr>
                <a:t>Pro Jahr</a:t>
              </a:r>
            </a:p>
          </p:txBody>
        </p:sp>
      </p:grpSp>
      <p:sp>
        <p:nvSpPr>
          <p:cNvPr id="37" name="Textfeld 36">
            <a:extLst>
              <a:ext uri="{FF2B5EF4-FFF2-40B4-BE49-F238E27FC236}">
                <a16:creationId xmlns:a16="http://schemas.microsoft.com/office/drawing/2014/main" id="{809708E7-806A-4140-A4E9-34604DDB8E80}"/>
              </a:ext>
            </a:extLst>
          </p:cNvPr>
          <p:cNvSpPr txBox="1"/>
          <p:nvPr/>
        </p:nvSpPr>
        <p:spPr bwMode="auto">
          <a:xfrm>
            <a:off x="8760296" y="6021288"/>
            <a:ext cx="29343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de-DE" sz="1000" noProof="1">
                <a:solidFill>
                  <a:srgbClr val="28828B"/>
                </a:solidFill>
              </a:rPr>
              <a:t>Netzwerkbeitrag auf dem WIR-Umsatz: 2%</a:t>
            </a:r>
          </a:p>
        </p:txBody>
      </p:sp>
      <p:sp>
        <p:nvSpPr>
          <p:cNvPr id="16" name="Google Shape;1553;p24">
            <a:extLst>
              <a:ext uri="{FF2B5EF4-FFF2-40B4-BE49-F238E27FC236}">
                <a16:creationId xmlns:a16="http://schemas.microsoft.com/office/drawing/2014/main" id="{936F5655-903A-4B4B-AA80-F2854A5ED697}"/>
              </a:ext>
            </a:extLst>
          </p:cNvPr>
          <p:cNvSpPr/>
          <p:nvPr/>
        </p:nvSpPr>
        <p:spPr>
          <a:xfrm>
            <a:off x="5733607" y="3939784"/>
            <a:ext cx="421799" cy="595483"/>
          </a:xfrm>
          <a:custGeom>
            <a:avLst/>
            <a:gdLst/>
            <a:ahLst/>
            <a:cxnLst/>
            <a:rect l="l" t="t" r="r" b="b"/>
            <a:pathLst>
              <a:path w="300" h="425" extrusionOk="0">
                <a:moveTo>
                  <a:pt x="275" y="127"/>
                </a:moveTo>
                <a:lnTo>
                  <a:pt x="275" y="127"/>
                </a:lnTo>
                <a:cubicBezTo>
                  <a:pt x="275" y="122"/>
                  <a:pt x="270" y="120"/>
                  <a:pt x="267" y="120"/>
                </a:cubicBezTo>
                <a:cubicBezTo>
                  <a:pt x="241" y="120"/>
                  <a:pt x="241" y="120"/>
                  <a:pt x="241" y="120"/>
                </a:cubicBezTo>
                <a:cubicBezTo>
                  <a:pt x="241" y="117"/>
                  <a:pt x="241" y="117"/>
                  <a:pt x="241" y="114"/>
                </a:cubicBezTo>
                <a:cubicBezTo>
                  <a:pt x="241" y="93"/>
                  <a:pt x="241" y="93"/>
                  <a:pt x="241" y="93"/>
                </a:cubicBezTo>
                <a:cubicBezTo>
                  <a:pt x="241" y="43"/>
                  <a:pt x="201" y="0"/>
                  <a:pt x="151" y="0"/>
                </a:cubicBezTo>
                <a:cubicBezTo>
                  <a:pt x="98" y="0"/>
                  <a:pt x="58" y="43"/>
                  <a:pt x="58" y="93"/>
                </a:cubicBezTo>
                <a:cubicBezTo>
                  <a:pt x="58" y="114"/>
                  <a:pt x="58" y="114"/>
                  <a:pt x="58" y="114"/>
                </a:cubicBezTo>
                <a:cubicBezTo>
                  <a:pt x="58" y="117"/>
                  <a:pt x="58" y="117"/>
                  <a:pt x="58" y="120"/>
                </a:cubicBezTo>
                <a:cubicBezTo>
                  <a:pt x="32" y="120"/>
                  <a:pt x="32" y="120"/>
                  <a:pt x="32" y="120"/>
                </a:cubicBezTo>
                <a:cubicBezTo>
                  <a:pt x="26" y="120"/>
                  <a:pt x="24" y="122"/>
                  <a:pt x="24" y="127"/>
                </a:cubicBezTo>
                <a:cubicBezTo>
                  <a:pt x="0" y="413"/>
                  <a:pt x="0" y="413"/>
                  <a:pt x="0" y="413"/>
                </a:cubicBezTo>
                <a:cubicBezTo>
                  <a:pt x="0" y="416"/>
                  <a:pt x="0" y="419"/>
                  <a:pt x="3" y="421"/>
                </a:cubicBezTo>
                <a:cubicBezTo>
                  <a:pt x="3" y="424"/>
                  <a:pt x="5" y="424"/>
                  <a:pt x="8" y="424"/>
                </a:cubicBezTo>
                <a:cubicBezTo>
                  <a:pt x="291" y="424"/>
                  <a:pt x="291" y="424"/>
                  <a:pt x="291" y="424"/>
                </a:cubicBezTo>
                <a:cubicBezTo>
                  <a:pt x="294" y="424"/>
                  <a:pt x="296" y="424"/>
                  <a:pt x="296" y="421"/>
                </a:cubicBezTo>
                <a:cubicBezTo>
                  <a:pt x="299" y="419"/>
                  <a:pt x="299" y="416"/>
                  <a:pt x="299" y="413"/>
                </a:cubicBezTo>
                <a:lnTo>
                  <a:pt x="275" y="127"/>
                </a:lnTo>
                <a:close/>
                <a:moveTo>
                  <a:pt x="74" y="114"/>
                </a:moveTo>
                <a:lnTo>
                  <a:pt x="74" y="114"/>
                </a:lnTo>
                <a:cubicBezTo>
                  <a:pt x="74" y="93"/>
                  <a:pt x="74" y="93"/>
                  <a:pt x="74" y="93"/>
                </a:cubicBezTo>
                <a:cubicBezTo>
                  <a:pt x="74" y="53"/>
                  <a:pt x="108" y="19"/>
                  <a:pt x="151" y="19"/>
                </a:cubicBezTo>
                <a:cubicBezTo>
                  <a:pt x="191" y="19"/>
                  <a:pt x="225" y="53"/>
                  <a:pt x="225" y="93"/>
                </a:cubicBezTo>
                <a:cubicBezTo>
                  <a:pt x="225" y="114"/>
                  <a:pt x="225" y="114"/>
                  <a:pt x="225" y="114"/>
                </a:cubicBezTo>
                <a:cubicBezTo>
                  <a:pt x="225" y="117"/>
                  <a:pt x="225" y="117"/>
                  <a:pt x="225" y="120"/>
                </a:cubicBezTo>
                <a:cubicBezTo>
                  <a:pt x="74" y="120"/>
                  <a:pt x="74" y="120"/>
                  <a:pt x="74" y="120"/>
                </a:cubicBezTo>
                <a:cubicBezTo>
                  <a:pt x="74" y="117"/>
                  <a:pt x="74" y="117"/>
                  <a:pt x="74" y="114"/>
                </a:cubicBezTo>
                <a:close/>
                <a:moveTo>
                  <a:pt x="19" y="405"/>
                </a:moveTo>
                <a:lnTo>
                  <a:pt x="19" y="405"/>
                </a:lnTo>
                <a:cubicBezTo>
                  <a:pt x="40" y="135"/>
                  <a:pt x="40" y="135"/>
                  <a:pt x="40" y="135"/>
                </a:cubicBezTo>
                <a:cubicBezTo>
                  <a:pt x="259" y="135"/>
                  <a:pt x="259" y="135"/>
                  <a:pt x="259" y="135"/>
                </a:cubicBezTo>
                <a:cubicBezTo>
                  <a:pt x="280" y="405"/>
                  <a:pt x="280" y="405"/>
                  <a:pt x="280" y="405"/>
                </a:cubicBezTo>
                <a:lnTo>
                  <a:pt x="19" y="405"/>
                </a:lnTo>
                <a:close/>
              </a:path>
            </a:pathLst>
          </a:custGeom>
          <a:solidFill>
            <a:srgbClr val="288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35">
              <a:solidFill>
                <a:srgbClr val="000000"/>
              </a:solidFill>
              <a:latin typeface="Calibri"/>
              <a:ea typeface="Calibri"/>
              <a:cs typeface="Calibri"/>
              <a:sym typeface="Calibri"/>
            </a:endParaRPr>
          </a:p>
        </p:txBody>
      </p:sp>
      <p:grpSp>
        <p:nvGrpSpPr>
          <p:cNvPr id="17" name="Gruppieren 16">
            <a:extLst>
              <a:ext uri="{FF2B5EF4-FFF2-40B4-BE49-F238E27FC236}">
                <a16:creationId xmlns:a16="http://schemas.microsoft.com/office/drawing/2014/main" id="{710F743B-63F5-462E-B57B-82244E1A8503}"/>
              </a:ext>
            </a:extLst>
          </p:cNvPr>
          <p:cNvGrpSpPr/>
          <p:nvPr/>
        </p:nvGrpSpPr>
        <p:grpSpPr>
          <a:xfrm>
            <a:off x="5572539" y="1486775"/>
            <a:ext cx="610373" cy="560813"/>
            <a:chOff x="4913328" y="2653444"/>
            <a:chExt cx="610373" cy="560813"/>
          </a:xfrm>
          <a:solidFill>
            <a:srgbClr val="28828B"/>
          </a:solidFill>
        </p:grpSpPr>
        <p:sp>
          <p:nvSpPr>
            <p:cNvPr id="18" name="Ellipse 17">
              <a:extLst>
                <a:ext uri="{FF2B5EF4-FFF2-40B4-BE49-F238E27FC236}">
                  <a16:creationId xmlns:a16="http://schemas.microsoft.com/office/drawing/2014/main" id="{2DC401CF-A611-4665-8782-7A2E58DA7DE7}"/>
                </a:ext>
              </a:extLst>
            </p:cNvPr>
            <p:cNvSpPr/>
            <p:nvPr/>
          </p:nvSpPr>
          <p:spPr>
            <a:xfrm>
              <a:off x="5073701" y="2763894"/>
              <a:ext cx="450000" cy="450363"/>
            </a:xfrm>
            <a:prstGeom prst="ellipse">
              <a:avLst/>
            </a:prstGeom>
            <a:noFill/>
            <a:ln>
              <a:solidFill>
                <a:srgbClr val="28828B"/>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sp>
          <p:nvSpPr>
            <p:cNvPr id="19" name="Ellipse 18">
              <a:extLst>
                <a:ext uri="{FF2B5EF4-FFF2-40B4-BE49-F238E27FC236}">
                  <a16:creationId xmlns:a16="http://schemas.microsoft.com/office/drawing/2014/main" id="{7AD69364-1A6B-4490-811B-A499CD39EC9F}"/>
                </a:ext>
              </a:extLst>
            </p:cNvPr>
            <p:cNvSpPr/>
            <p:nvPr/>
          </p:nvSpPr>
          <p:spPr>
            <a:xfrm>
              <a:off x="4913328" y="2653444"/>
              <a:ext cx="450000" cy="450363"/>
            </a:xfrm>
            <a:prstGeom prst="ellipse">
              <a:avLst/>
            </a:prstGeom>
            <a:solidFill>
              <a:srgbClr val="F2F2F2"/>
            </a:solidFill>
            <a:ln>
              <a:solidFill>
                <a:srgbClr val="28828B"/>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sp>
          <p:nvSpPr>
            <p:cNvPr id="20" name="Textfeld 19">
              <a:extLst>
                <a:ext uri="{FF2B5EF4-FFF2-40B4-BE49-F238E27FC236}">
                  <a16:creationId xmlns:a16="http://schemas.microsoft.com/office/drawing/2014/main" id="{F04A4411-C8F6-4613-AA16-938DB4728FBB}"/>
                </a:ext>
              </a:extLst>
            </p:cNvPr>
            <p:cNvSpPr txBox="1"/>
            <p:nvPr/>
          </p:nvSpPr>
          <p:spPr bwMode="auto">
            <a:xfrm>
              <a:off x="4974842" y="2768265"/>
              <a:ext cx="455456" cy="25321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gn="l">
                <a:spcAft>
                  <a:spcPts val="800"/>
                </a:spcAft>
              </a:pPr>
              <a:r>
                <a:rPr lang="de-CH" sz="1200" b="1">
                  <a:solidFill>
                    <a:srgbClr val="28828B"/>
                  </a:solidFill>
                  <a:latin typeface="+mj-lt"/>
                </a:rPr>
                <a:t>CHF</a:t>
              </a:r>
            </a:p>
          </p:txBody>
        </p:sp>
      </p:grpSp>
      <p:sp>
        <p:nvSpPr>
          <p:cNvPr id="21" name="Google Shape;2233;p27">
            <a:extLst>
              <a:ext uri="{FF2B5EF4-FFF2-40B4-BE49-F238E27FC236}">
                <a16:creationId xmlns:a16="http://schemas.microsoft.com/office/drawing/2014/main" id="{DA14C018-34AE-4546-AFE8-F40ED17BB501}"/>
              </a:ext>
            </a:extLst>
          </p:cNvPr>
          <p:cNvSpPr/>
          <p:nvPr/>
        </p:nvSpPr>
        <p:spPr>
          <a:xfrm>
            <a:off x="1775520" y="4060658"/>
            <a:ext cx="732828" cy="353733"/>
          </a:xfrm>
          <a:custGeom>
            <a:avLst/>
            <a:gdLst/>
            <a:ahLst/>
            <a:cxnLst/>
            <a:rect l="l" t="t" r="r" b="b"/>
            <a:pathLst>
              <a:path w="306916" h="148147" extrusionOk="0">
                <a:moveTo>
                  <a:pt x="160338" y="145040"/>
                </a:moveTo>
                <a:cubicBezTo>
                  <a:pt x="160338" y="148744"/>
                  <a:pt x="157692" y="151390"/>
                  <a:pt x="153987" y="151390"/>
                </a:cubicBezTo>
                <a:lnTo>
                  <a:pt x="27517" y="151390"/>
                </a:lnTo>
                <a:lnTo>
                  <a:pt x="27517" y="151390"/>
                </a:lnTo>
                <a:cubicBezTo>
                  <a:pt x="25929" y="151390"/>
                  <a:pt x="24342" y="150860"/>
                  <a:pt x="22754" y="149273"/>
                </a:cubicBezTo>
                <a:cubicBezTo>
                  <a:pt x="21696" y="148215"/>
                  <a:pt x="20637" y="146628"/>
                  <a:pt x="20637" y="144511"/>
                </a:cubicBezTo>
                <a:lnTo>
                  <a:pt x="20637" y="81549"/>
                </a:lnTo>
                <a:lnTo>
                  <a:pt x="6350" y="81549"/>
                </a:lnTo>
                <a:cubicBezTo>
                  <a:pt x="2646" y="81549"/>
                  <a:pt x="0" y="78903"/>
                  <a:pt x="0" y="75200"/>
                </a:cubicBezTo>
                <a:lnTo>
                  <a:pt x="0" y="23348"/>
                </a:lnTo>
                <a:cubicBezTo>
                  <a:pt x="0" y="19644"/>
                  <a:pt x="2646" y="16999"/>
                  <a:pt x="6350" y="16999"/>
                </a:cubicBezTo>
                <a:lnTo>
                  <a:pt x="112183" y="16999"/>
                </a:lnTo>
                <a:lnTo>
                  <a:pt x="104246" y="11708"/>
                </a:lnTo>
                <a:cubicBezTo>
                  <a:pt x="101600" y="9591"/>
                  <a:pt x="100542" y="5888"/>
                  <a:pt x="102658" y="2713"/>
                </a:cubicBezTo>
                <a:cubicBezTo>
                  <a:pt x="104775" y="67"/>
                  <a:pt x="108479" y="-990"/>
                  <a:pt x="111654" y="1126"/>
                </a:cubicBezTo>
                <a:lnTo>
                  <a:pt x="135996" y="18057"/>
                </a:lnTo>
                <a:cubicBezTo>
                  <a:pt x="137583" y="19115"/>
                  <a:pt x="138642" y="21231"/>
                  <a:pt x="138642" y="23348"/>
                </a:cubicBezTo>
                <a:cubicBezTo>
                  <a:pt x="138642" y="25464"/>
                  <a:pt x="137583" y="27581"/>
                  <a:pt x="135467" y="28639"/>
                </a:cubicBezTo>
                <a:lnTo>
                  <a:pt x="111125" y="42395"/>
                </a:lnTo>
                <a:cubicBezTo>
                  <a:pt x="110067" y="42925"/>
                  <a:pt x="109008" y="43454"/>
                  <a:pt x="107950" y="43454"/>
                </a:cubicBezTo>
                <a:cubicBezTo>
                  <a:pt x="105833" y="43454"/>
                  <a:pt x="103717" y="42395"/>
                  <a:pt x="102658" y="40279"/>
                </a:cubicBezTo>
                <a:cubicBezTo>
                  <a:pt x="101071" y="37104"/>
                  <a:pt x="102129" y="33401"/>
                  <a:pt x="105304" y="31813"/>
                </a:cubicBezTo>
                <a:lnTo>
                  <a:pt x="109008" y="29697"/>
                </a:lnTo>
                <a:lnTo>
                  <a:pt x="13229" y="29697"/>
                </a:lnTo>
                <a:lnTo>
                  <a:pt x="13229" y="68850"/>
                </a:lnTo>
                <a:lnTo>
                  <a:pt x="21696" y="68850"/>
                </a:lnTo>
                <a:lnTo>
                  <a:pt x="21696" y="42925"/>
                </a:lnTo>
                <a:cubicBezTo>
                  <a:pt x="21696" y="39221"/>
                  <a:pt x="24342" y="36575"/>
                  <a:pt x="28046" y="36575"/>
                </a:cubicBezTo>
                <a:cubicBezTo>
                  <a:pt x="31750" y="36575"/>
                  <a:pt x="34396" y="39221"/>
                  <a:pt x="34396" y="42925"/>
                </a:cubicBezTo>
                <a:lnTo>
                  <a:pt x="34396" y="138162"/>
                </a:lnTo>
                <a:lnTo>
                  <a:pt x="154517" y="138162"/>
                </a:lnTo>
                <a:lnTo>
                  <a:pt x="154517" y="138162"/>
                </a:lnTo>
                <a:cubicBezTo>
                  <a:pt x="157692" y="138691"/>
                  <a:pt x="160338" y="141337"/>
                  <a:pt x="160338" y="145040"/>
                </a:cubicBezTo>
                <a:close/>
                <a:moveTo>
                  <a:pt x="153987" y="31813"/>
                </a:moveTo>
                <a:cubicBezTo>
                  <a:pt x="178329" y="31813"/>
                  <a:pt x="197908" y="51390"/>
                  <a:pt x="197908" y="75729"/>
                </a:cubicBezTo>
                <a:cubicBezTo>
                  <a:pt x="197908" y="100067"/>
                  <a:pt x="178329" y="119644"/>
                  <a:pt x="153987" y="119644"/>
                </a:cubicBezTo>
                <a:cubicBezTo>
                  <a:pt x="129646" y="119644"/>
                  <a:pt x="110067" y="100067"/>
                  <a:pt x="110067" y="75729"/>
                </a:cubicBezTo>
                <a:cubicBezTo>
                  <a:pt x="110067" y="51390"/>
                  <a:pt x="129646" y="31813"/>
                  <a:pt x="153987" y="31813"/>
                </a:cubicBezTo>
                <a:close/>
                <a:moveTo>
                  <a:pt x="122767" y="75729"/>
                </a:moveTo>
                <a:cubicBezTo>
                  <a:pt x="122767" y="93189"/>
                  <a:pt x="136525" y="106945"/>
                  <a:pt x="153987" y="106945"/>
                </a:cubicBezTo>
                <a:cubicBezTo>
                  <a:pt x="171450" y="106945"/>
                  <a:pt x="185208" y="93189"/>
                  <a:pt x="185208" y="75729"/>
                </a:cubicBezTo>
                <a:cubicBezTo>
                  <a:pt x="185208" y="58268"/>
                  <a:pt x="171450" y="44512"/>
                  <a:pt x="153987" y="44512"/>
                </a:cubicBezTo>
                <a:cubicBezTo>
                  <a:pt x="136525" y="44512"/>
                  <a:pt x="122767" y="58798"/>
                  <a:pt x="122767" y="75729"/>
                </a:cubicBezTo>
                <a:close/>
                <a:moveTo>
                  <a:pt x="241829" y="108532"/>
                </a:moveTo>
                <a:cubicBezTo>
                  <a:pt x="245533" y="108532"/>
                  <a:pt x="248179" y="105887"/>
                  <a:pt x="248179" y="102183"/>
                </a:cubicBezTo>
                <a:lnTo>
                  <a:pt x="248179" y="47157"/>
                </a:lnTo>
                <a:cubicBezTo>
                  <a:pt x="248179" y="44512"/>
                  <a:pt x="246592" y="42395"/>
                  <a:pt x="244475" y="41337"/>
                </a:cubicBezTo>
                <a:lnTo>
                  <a:pt x="225954" y="32343"/>
                </a:lnTo>
                <a:cubicBezTo>
                  <a:pt x="224896" y="31813"/>
                  <a:pt x="223838" y="31813"/>
                  <a:pt x="223308" y="31813"/>
                </a:cubicBezTo>
                <a:lnTo>
                  <a:pt x="207433" y="31813"/>
                </a:lnTo>
                <a:cubicBezTo>
                  <a:pt x="203729" y="31813"/>
                  <a:pt x="201083" y="34459"/>
                  <a:pt x="201083" y="38163"/>
                </a:cubicBezTo>
                <a:cubicBezTo>
                  <a:pt x="201083" y="41866"/>
                  <a:pt x="203729" y="44512"/>
                  <a:pt x="207433" y="44512"/>
                </a:cubicBezTo>
                <a:lnTo>
                  <a:pt x="222250" y="44512"/>
                </a:lnTo>
                <a:lnTo>
                  <a:pt x="236008" y="51390"/>
                </a:lnTo>
                <a:lnTo>
                  <a:pt x="236008" y="102712"/>
                </a:lnTo>
                <a:cubicBezTo>
                  <a:pt x="235479" y="105887"/>
                  <a:pt x="238654" y="108532"/>
                  <a:pt x="241829" y="108532"/>
                </a:cubicBezTo>
                <a:close/>
                <a:moveTo>
                  <a:pt x="65617" y="42925"/>
                </a:moveTo>
                <a:cubicBezTo>
                  <a:pt x="61912" y="42925"/>
                  <a:pt x="59267" y="45570"/>
                  <a:pt x="59267" y="49274"/>
                </a:cubicBezTo>
                <a:lnTo>
                  <a:pt x="59267" y="104300"/>
                </a:lnTo>
                <a:cubicBezTo>
                  <a:pt x="59267" y="106945"/>
                  <a:pt x="60854" y="109062"/>
                  <a:pt x="62971" y="110120"/>
                </a:cubicBezTo>
                <a:lnTo>
                  <a:pt x="81492" y="119114"/>
                </a:lnTo>
                <a:cubicBezTo>
                  <a:pt x="82550" y="119644"/>
                  <a:pt x="83608" y="119644"/>
                  <a:pt x="84137" y="119644"/>
                </a:cubicBezTo>
                <a:lnTo>
                  <a:pt x="100012" y="119644"/>
                </a:lnTo>
                <a:cubicBezTo>
                  <a:pt x="103717" y="119644"/>
                  <a:pt x="106362" y="116998"/>
                  <a:pt x="106362" y="113294"/>
                </a:cubicBezTo>
                <a:cubicBezTo>
                  <a:pt x="106362" y="109591"/>
                  <a:pt x="103717" y="106945"/>
                  <a:pt x="100012" y="106945"/>
                </a:cubicBezTo>
                <a:lnTo>
                  <a:pt x="85725" y="106945"/>
                </a:lnTo>
                <a:lnTo>
                  <a:pt x="71967" y="100067"/>
                </a:lnTo>
                <a:lnTo>
                  <a:pt x="71967" y="48745"/>
                </a:lnTo>
                <a:cubicBezTo>
                  <a:pt x="71967" y="45570"/>
                  <a:pt x="69321" y="42925"/>
                  <a:pt x="65617" y="42925"/>
                </a:cubicBezTo>
                <a:close/>
                <a:moveTo>
                  <a:pt x="302683" y="69380"/>
                </a:moveTo>
                <a:lnTo>
                  <a:pt x="286808" y="69380"/>
                </a:lnTo>
                <a:lnTo>
                  <a:pt x="286808" y="6946"/>
                </a:lnTo>
                <a:cubicBezTo>
                  <a:pt x="286808" y="3243"/>
                  <a:pt x="284162" y="597"/>
                  <a:pt x="280458" y="597"/>
                </a:cubicBezTo>
                <a:lnTo>
                  <a:pt x="153987" y="597"/>
                </a:lnTo>
                <a:cubicBezTo>
                  <a:pt x="150283" y="597"/>
                  <a:pt x="147637" y="3243"/>
                  <a:pt x="147637" y="6946"/>
                </a:cubicBezTo>
                <a:cubicBezTo>
                  <a:pt x="147637" y="10649"/>
                  <a:pt x="150283" y="13295"/>
                  <a:pt x="153987" y="13295"/>
                </a:cubicBezTo>
                <a:lnTo>
                  <a:pt x="274108" y="13295"/>
                </a:lnTo>
                <a:lnTo>
                  <a:pt x="274108" y="105887"/>
                </a:lnTo>
                <a:cubicBezTo>
                  <a:pt x="274108" y="109591"/>
                  <a:pt x="276754" y="112236"/>
                  <a:pt x="280458" y="112236"/>
                </a:cubicBezTo>
                <a:cubicBezTo>
                  <a:pt x="284162" y="112236"/>
                  <a:pt x="286808" y="109591"/>
                  <a:pt x="286808" y="105887"/>
                </a:cubicBezTo>
                <a:lnTo>
                  <a:pt x="286808" y="82607"/>
                </a:lnTo>
                <a:lnTo>
                  <a:pt x="296333" y="82607"/>
                </a:lnTo>
                <a:lnTo>
                  <a:pt x="296333" y="121760"/>
                </a:lnTo>
                <a:lnTo>
                  <a:pt x="200554" y="121760"/>
                </a:lnTo>
                <a:lnTo>
                  <a:pt x="204258" y="119644"/>
                </a:lnTo>
                <a:cubicBezTo>
                  <a:pt x="207433" y="118056"/>
                  <a:pt x="208492" y="113823"/>
                  <a:pt x="206904" y="111178"/>
                </a:cubicBezTo>
                <a:cubicBezTo>
                  <a:pt x="205317" y="108003"/>
                  <a:pt x="201083" y="106945"/>
                  <a:pt x="198438" y="108532"/>
                </a:cubicBezTo>
                <a:lnTo>
                  <a:pt x="174096" y="122289"/>
                </a:lnTo>
                <a:cubicBezTo>
                  <a:pt x="171979" y="123347"/>
                  <a:pt x="170921" y="125464"/>
                  <a:pt x="170921" y="127580"/>
                </a:cubicBezTo>
                <a:cubicBezTo>
                  <a:pt x="170921" y="129696"/>
                  <a:pt x="171979" y="131813"/>
                  <a:pt x="173567" y="132871"/>
                </a:cubicBezTo>
                <a:lnTo>
                  <a:pt x="197908" y="149802"/>
                </a:lnTo>
                <a:cubicBezTo>
                  <a:pt x="198967" y="150331"/>
                  <a:pt x="200025" y="150860"/>
                  <a:pt x="201612" y="150860"/>
                </a:cubicBezTo>
                <a:cubicBezTo>
                  <a:pt x="203729" y="150860"/>
                  <a:pt x="205846" y="149802"/>
                  <a:pt x="206904" y="148215"/>
                </a:cubicBezTo>
                <a:cubicBezTo>
                  <a:pt x="209021" y="145569"/>
                  <a:pt x="207963" y="141337"/>
                  <a:pt x="205317" y="139220"/>
                </a:cubicBezTo>
                <a:lnTo>
                  <a:pt x="197379" y="133929"/>
                </a:lnTo>
                <a:lnTo>
                  <a:pt x="303213" y="133929"/>
                </a:lnTo>
                <a:cubicBezTo>
                  <a:pt x="306917" y="133929"/>
                  <a:pt x="309563" y="131284"/>
                  <a:pt x="309563" y="127580"/>
                </a:cubicBezTo>
                <a:lnTo>
                  <a:pt x="309563" y="75729"/>
                </a:lnTo>
                <a:cubicBezTo>
                  <a:pt x="309033" y="72025"/>
                  <a:pt x="306387" y="69380"/>
                  <a:pt x="302683" y="69380"/>
                </a:cubicBezTo>
                <a:close/>
              </a:path>
            </a:pathLst>
          </a:custGeom>
          <a:solidFill>
            <a:srgbClr val="288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grpSp>
        <p:nvGrpSpPr>
          <p:cNvPr id="22" name="Gruppieren 21">
            <a:extLst>
              <a:ext uri="{FF2B5EF4-FFF2-40B4-BE49-F238E27FC236}">
                <a16:creationId xmlns:a16="http://schemas.microsoft.com/office/drawing/2014/main" id="{3833E18B-2532-4F27-A006-106D95EF2DE7}"/>
              </a:ext>
            </a:extLst>
          </p:cNvPr>
          <p:cNvGrpSpPr/>
          <p:nvPr/>
        </p:nvGrpSpPr>
        <p:grpSpPr>
          <a:xfrm>
            <a:off x="1701379" y="1484784"/>
            <a:ext cx="722213" cy="537164"/>
            <a:chOff x="4708085" y="2653444"/>
            <a:chExt cx="722213" cy="537164"/>
          </a:xfrm>
          <a:solidFill>
            <a:srgbClr val="28828B"/>
          </a:solidFill>
        </p:grpSpPr>
        <p:sp>
          <p:nvSpPr>
            <p:cNvPr id="23" name="Ellipse 22">
              <a:extLst>
                <a:ext uri="{FF2B5EF4-FFF2-40B4-BE49-F238E27FC236}">
                  <a16:creationId xmlns:a16="http://schemas.microsoft.com/office/drawing/2014/main" id="{26ECBF2A-6682-4179-BEB6-7553137EC57D}"/>
                </a:ext>
              </a:extLst>
            </p:cNvPr>
            <p:cNvSpPr/>
            <p:nvPr/>
          </p:nvSpPr>
          <p:spPr>
            <a:xfrm flipH="1">
              <a:off x="4708085" y="2740245"/>
              <a:ext cx="490447" cy="450363"/>
            </a:xfrm>
            <a:prstGeom prst="ellipse">
              <a:avLst/>
            </a:prstGeom>
            <a:noFill/>
            <a:ln>
              <a:solidFill>
                <a:srgbClr val="28828B"/>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sp>
          <p:nvSpPr>
            <p:cNvPr id="29" name="Ellipse 28">
              <a:extLst>
                <a:ext uri="{FF2B5EF4-FFF2-40B4-BE49-F238E27FC236}">
                  <a16:creationId xmlns:a16="http://schemas.microsoft.com/office/drawing/2014/main" id="{4C9839D8-35B3-44FA-8CEE-CE63FB259CDB}"/>
                </a:ext>
              </a:extLst>
            </p:cNvPr>
            <p:cNvSpPr/>
            <p:nvPr/>
          </p:nvSpPr>
          <p:spPr>
            <a:xfrm>
              <a:off x="4913328" y="2653444"/>
              <a:ext cx="450000" cy="450363"/>
            </a:xfrm>
            <a:prstGeom prst="ellipse">
              <a:avLst/>
            </a:prstGeom>
            <a:solidFill>
              <a:srgbClr val="F2F2F2"/>
            </a:solidFill>
            <a:ln>
              <a:solidFill>
                <a:srgbClr val="28828B"/>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sp>
          <p:nvSpPr>
            <p:cNvPr id="30" name="Textfeld 29">
              <a:extLst>
                <a:ext uri="{FF2B5EF4-FFF2-40B4-BE49-F238E27FC236}">
                  <a16:creationId xmlns:a16="http://schemas.microsoft.com/office/drawing/2014/main" id="{35CFA3AB-1F6E-45CA-BB91-DC76089B12D0}"/>
                </a:ext>
              </a:extLst>
            </p:cNvPr>
            <p:cNvSpPr txBox="1"/>
            <p:nvPr/>
          </p:nvSpPr>
          <p:spPr bwMode="auto">
            <a:xfrm>
              <a:off x="4974842" y="2768265"/>
              <a:ext cx="455456" cy="25321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gn="l">
                <a:spcAft>
                  <a:spcPts val="800"/>
                </a:spcAft>
              </a:pPr>
              <a:r>
                <a:rPr lang="de-CH" sz="1200" b="1">
                  <a:solidFill>
                    <a:srgbClr val="28828B"/>
                  </a:solidFill>
                  <a:latin typeface="+mj-lt"/>
                </a:rPr>
                <a:t>CHW</a:t>
              </a:r>
            </a:p>
          </p:txBody>
        </p:sp>
      </p:grpSp>
      <p:sp>
        <p:nvSpPr>
          <p:cNvPr id="31" name="Titel 1">
            <a:extLst>
              <a:ext uri="{FF2B5EF4-FFF2-40B4-BE49-F238E27FC236}">
                <a16:creationId xmlns:a16="http://schemas.microsoft.com/office/drawing/2014/main" id="{F7C1EFA6-B921-4673-A0D1-1FD4102BA47E}"/>
              </a:ext>
            </a:extLst>
          </p:cNvPr>
          <p:cNvSpPr txBox="1">
            <a:spLocks/>
          </p:cNvSpPr>
          <p:nvPr/>
        </p:nvSpPr>
        <p:spPr>
          <a:xfrm>
            <a:off x="377292" y="463884"/>
            <a:ext cx="11161240" cy="1008112"/>
          </a:xfrm>
          <a:prstGeom prst="rect">
            <a:avLst/>
          </a:prstGeom>
        </p:spPr>
        <p:txBody>
          <a:bodyPr/>
          <a:lstStyle>
            <a:lvl1pPr algn="l" defTabSz="1035025" rtl="0" eaLnBrk="1" fontAlgn="base" hangingPunct="1">
              <a:lnSpc>
                <a:spcPct val="100000"/>
              </a:lnSpc>
              <a:spcBef>
                <a:spcPts val="0"/>
              </a:spcBef>
              <a:spcAft>
                <a:spcPts val="0"/>
              </a:spcAft>
              <a:defRPr sz="2800" b="1" i="0" kern="1200" cap="none" baseline="0">
                <a:solidFill>
                  <a:schemeClr val="tx2"/>
                </a:solidFill>
                <a:latin typeface="+mj-lt"/>
                <a:ea typeface="MS PGothic" panose="020B0600070205080204" pitchFamily="34" charset="-128"/>
                <a:cs typeface="Segoe UI" panose="020B0502040204020203" pitchFamily="34" charset="0"/>
              </a:defRPr>
            </a:lvl1pPr>
            <a:lvl2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2pPr>
            <a:lvl3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3pPr>
            <a:lvl4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4pPr>
            <a:lvl5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5pPr>
            <a:lvl6pPr marL="477049" algn="l" defTabSz="1038577" rtl="0" eaLnBrk="1" fontAlgn="base" hangingPunct="1">
              <a:spcBef>
                <a:spcPct val="0"/>
              </a:spcBef>
              <a:spcAft>
                <a:spcPct val="0"/>
              </a:spcAft>
              <a:defRPr sz="3067">
                <a:solidFill>
                  <a:schemeClr val="tx1"/>
                </a:solidFill>
                <a:latin typeface="Arial" pitchFamily="34" charset="0"/>
              </a:defRPr>
            </a:lvl6pPr>
            <a:lvl7pPr marL="954097" algn="l" defTabSz="1038577" rtl="0" eaLnBrk="1" fontAlgn="base" hangingPunct="1">
              <a:spcBef>
                <a:spcPct val="0"/>
              </a:spcBef>
              <a:spcAft>
                <a:spcPct val="0"/>
              </a:spcAft>
              <a:defRPr sz="3067">
                <a:solidFill>
                  <a:schemeClr val="tx1"/>
                </a:solidFill>
                <a:latin typeface="Arial" pitchFamily="34" charset="0"/>
              </a:defRPr>
            </a:lvl7pPr>
            <a:lvl8pPr marL="1431147" algn="l" defTabSz="1038577" rtl="0" eaLnBrk="1" fontAlgn="base" hangingPunct="1">
              <a:spcBef>
                <a:spcPct val="0"/>
              </a:spcBef>
              <a:spcAft>
                <a:spcPct val="0"/>
              </a:spcAft>
              <a:defRPr sz="3067">
                <a:solidFill>
                  <a:schemeClr val="tx1"/>
                </a:solidFill>
                <a:latin typeface="Arial" pitchFamily="34" charset="0"/>
              </a:defRPr>
            </a:lvl8pPr>
            <a:lvl9pPr marL="1908196" algn="l" defTabSz="1038577" rtl="0" eaLnBrk="1" fontAlgn="base" hangingPunct="1">
              <a:spcBef>
                <a:spcPct val="0"/>
              </a:spcBef>
              <a:spcAft>
                <a:spcPct val="0"/>
              </a:spcAft>
              <a:defRPr sz="3067">
                <a:solidFill>
                  <a:schemeClr val="tx1"/>
                </a:solidFill>
                <a:latin typeface="Arial" pitchFamily="34" charset="0"/>
              </a:defRPr>
            </a:lvl9pPr>
          </a:lstStyle>
          <a:p>
            <a:r>
              <a:rPr lang="de-CH" noProof="1"/>
              <a:t>Übersicht WIR-KMU-Paket: Was ist drin?</a:t>
            </a:r>
          </a:p>
        </p:txBody>
      </p:sp>
    </p:spTree>
    <p:extLst>
      <p:ext uri="{BB962C8B-B14F-4D97-AF65-F5344CB8AC3E}">
        <p14:creationId xmlns:p14="http://schemas.microsoft.com/office/powerpoint/2010/main" val="2470244131"/>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feld 22">
            <a:extLst>
              <a:ext uri="{FF2B5EF4-FFF2-40B4-BE49-F238E27FC236}">
                <a16:creationId xmlns:a16="http://schemas.microsoft.com/office/drawing/2014/main" id="{0FE06551-B2E0-4415-8ADA-14DA52F1C19A}"/>
              </a:ext>
            </a:extLst>
          </p:cNvPr>
          <p:cNvSpPr txBox="1"/>
          <p:nvPr/>
        </p:nvSpPr>
        <p:spPr bwMode="auto">
          <a:xfrm>
            <a:off x="8048128" y="1342281"/>
            <a:ext cx="3327321" cy="2160240"/>
          </a:xfrm>
          <a:prstGeom prst="rect">
            <a:avLst/>
          </a:prstGeom>
          <a:solidFill>
            <a:schemeClr val="bg1">
              <a:lumMod val="95000"/>
            </a:schemeClr>
          </a:solidFill>
          <a:ln>
            <a:noFill/>
          </a:ln>
        </p:spPr>
        <p:style>
          <a:lnRef idx="2">
            <a:schemeClr val="accent2"/>
          </a:lnRef>
          <a:fillRef idx="1">
            <a:schemeClr val="lt1"/>
          </a:fillRef>
          <a:effectRef idx="0">
            <a:schemeClr val="accent2"/>
          </a:effectRef>
          <a:fontRef idx="minor">
            <a:schemeClr val="dk1"/>
          </a:fontRef>
        </p:style>
        <p:txBody>
          <a:bodyPr vert="horz" wrap="none" lIns="0" tIns="0" rIns="0" bIns="0" numCol="1" rtlCol="0" anchor="t" anchorCtr="0" compatLnSpc="1">
            <a:prstTxWarp prst="textNoShape">
              <a:avLst/>
            </a:prstTxWarp>
            <a:noAutofit/>
          </a:bodyPr>
          <a:lstStyle/>
          <a:p>
            <a:pPr algn="ctr">
              <a:spcAft>
                <a:spcPts val="800"/>
              </a:spcAft>
            </a:pPr>
            <a:endParaRPr lang="de-DE" sz="2000" b="1" i="0" noProof="1">
              <a:solidFill>
                <a:srgbClr val="28828B"/>
              </a:solidFill>
              <a:effectLst/>
              <a:latin typeface="Helvetica Neue"/>
            </a:endParaRPr>
          </a:p>
          <a:p>
            <a:pPr algn="ctr">
              <a:spcAft>
                <a:spcPts val="800"/>
              </a:spcAft>
            </a:pPr>
            <a:endParaRPr lang="de-DE" sz="2000" b="1" i="0" noProof="1">
              <a:solidFill>
                <a:srgbClr val="28828B"/>
              </a:solidFill>
              <a:effectLst/>
              <a:latin typeface="Helvetica Neue"/>
            </a:endParaRPr>
          </a:p>
          <a:p>
            <a:pPr algn="ctr">
              <a:spcAft>
                <a:spcPts val="800"/>
              </a:spcAft>
            </a:pPr>
            <a:br>
              <a:rPr lang="de-DE" sz="1600" noProof="1">
                <a:solidFill>
                  <a:srgbClr val="28828B"/>
                </a:solidFill>
              </a:rPr>
            </a:br>
            <a:endParaRPr lang="de-DE" sz="1600" noProof="1">
              <a:solidFill>
                <a:srgbClr val="28828B"/>
              </a:solidFill>
              <a:latin typeface="+mj-lt"/>
            </a:endParaRPr>
          </a:p>
        </p:txBody>
      </p:sp>
      <p:grpSp>
        <p:nvGrpSpPr>
          <p:cNvPr id="3" name="Gruppieren 2">
            <a:extLst>
              <a:ext uri="{FF2B5EF4-FFF2-40B4-BE49-F238E27FC236}">
                <a16:creationId xmlns:a16="http://schemas.microsoft.com/office/drawing/2014/main" id="{8271086C-9AC2-4185-8120-24A2E7B75075}"/>
              </a:ext>
            </a:extLst>
          </p:cNvPr>
          <p:cNvGrpSpPr/>
          <p:nvPr/>
        </p:nvGrpSpPr>
        <p:grpSpPr>
          <a:xfrm>
            <a:off x="551384" y="1340768"/>
            <a:ext cx="10824065" cy="4680520"/>
            <a:chOff x="551384" y="1340768"/>
            <a:chExt cx="10824065" cy="4680520"/>
          </a:xfrm>
        </p:grpSpPr>
        <p:sp>
          <p:nvSpPr>
            <p:cNvPr id="17" name="Textfeld 16">
              <a:extLst>
                <a:ext uri="{FF2B5EF4-FFF2-40B4-BE49-F238E27FC236}">
                  <a16:creationId xmlns:a16="http://schemas.microsoft.com/office/drawing/2014/main" id="{EFF6BA32-646B-480F-A096-B6EAAB3E8932}"/>
                </a:ext>
              </a:extLst>
            </p:cNvPr>
            <p:cNvSpPr txBox="1"/>
            <p:nvPr/>
          </p:nvSpPr>
          <p:spPr bwMode="auto">
            <a:xfrm>
              <a:off x="551384" y="1340768"/>
              <a:ext cx="3327321" cy="2160240"/>
            </a:xfrm>
            <a:prstGeom prst="rect">
              <a:avLst/>
            </a:prstGeom>
            <a:solidFill>
              <a:schemeClr val="bg1">
                <a:lumMod val="95000"/>
              </a:schemeClr>
            </a:solidFill>
            <a:ln>
              <a:noFill/>
            </a:ln>
          </p:spPr>
          <p:style>
            <a:lnRef idx="2">
              <a:schemeClr val="accent2"/>
            </a:lnRef>
            <a:fillRef idx="1">
              <a:schemeClr val="lt1"/>
            </a:fillRef>
            <a:effectRef idx="0">
              <a:schemeClr val="accent2"/>
            </a:effectRef>
            <a:fontRef idx="minor">
              <a:schemeClr val="dk1"/>
            </a:fontRef>
          </p:style>
          <p:txBody>
            <a:bodyPr vert="horz" wrap="none" lIns="0" tIns="0" rIns="0" bIns="0" numCol="1" rtlCol="0" anchor="t" anchorCtr="0" compatLnSpc="1">
              <a:prstTxWarp prst="textNoShape">
                <a:avLst/>
              </a:prstTxWarp>
              <a:noAutofit/>
            </a:bodyPr>
            <a:lstStyle/>
            <a:p>
              <a:pPr algn="ctr">
                <a:spcAft>
                  <a:spcPts val="800"/>
                </a:spcAft>
              </a:pPr>
              <a:endParaRPr lang="de-DE" sz="2000" b="1" i="0" noProof="1">
                <a:solidFill>
                  <a:srgbClr val="28828B"/>
                </a:solidFill>
                <a:effectLst/>
                <a:latin typeface="Helvetica Neue"/>
              </a:endParaRPr>
            </a:p>
            <a:p>
              <a:pPr algn="ctr">
                <a:spcAft>
                  <a:spcPts val="800"/>
                </a:spcAft>
              </a:pPr>
              <a:br>
                <a:rPr lang="de-DE" sz="1600" noProof="1"/>
              </a:br>
              <a:endParaRPr lang="de-DE" sz="1600" noProof="1">
                <a:solidFill>
                  <a:schemeClr val="tx2"/>
                </a:solidFill>
                <a:latin typeface="+mj-lt"/>
              </a:endParaRPr>
            </a:p>
          </p:txBody>
        </p:sp>
        <p:sp>
          <p:nvSpPr>
            <p:cNvPr id="18" name="Textfeld 17">
              <a:extLst>
                <a:ext uri="{FF2B5EF4-FFF2-40B4-BE49-F238E27FC236}">
                  <a16:creationId xmlns:a16="http://schemas.microsoft.com/office/drawing/2014/main" id="{8C9938CD-3FF1-48B0-90A0-5128C9B74FCE}"/>
                </a:ext>
              </a:extLst>
            </p:cNvPr>
            <p:cNvSpPr txBox="1"/>
            <p:nvPr/>
          </p:nvSpPr>
          <p:spPr bwMode="auto">
            <a:xfrm>
              <a:off x="4280847" y="1340768"/>
              <a:ext cx="3327321" cy="2160240"/>
            </a:xfrm>
            <a:prstGeom prst="rect">
              <a:avLst/>
            </a:prstGeom>
            <a:solidFill>
              <a:schemeClr val="bg1">
                <a:lumMod val="95000"/>
              </a:schemeClr>
            </a:solidFill>
            <a:ln>
              <a:noFill/>
            </a:ln>
          </p:spPr>
          <p:style>
            <a:lnRef idx="2">
              <a:schemeClr val="accent2"/>
            </a:lnRef>
            <a:fillRef idx="1">
              <a:schemeClr val="lt1"/>
            </a:fillRef>
            <a:effectRef idx="0">
              <a:schemeClr val="accent2"/>
            </a:effectRef>
            <a:fontRef idx="minor">
              <a:schemeClr val="dk1"/>
            </a:fontRef>
          </p:style>
          <p:txBody>
            <a:bodyPr vert="horz" wrap="none" lIns="0" tIns="0" rIns="0" bIns="0" numCol="1" rtlCol="0" anchor="t" anchorCtr="0" compatLnSpc="1">
              <a:prstTxWarp prst="textNoShape">
                <a:avLst/>
              </a:prstTxWarp>
              <a:noAutofit/>
            </a:bodyPr>
            <a:lstStyle/>
            <a:p>
              <a:pPr algn="ctr">
                <a:spcAft>
                  <a:spcPts val="800"/>
                </a:spcAft>
              </a:pPr>
              <a:endParaRPr lang="de-DE" sz="2000" b="0" i="0" noProof="1">
                <a:solidFill>
                  <a:srgbClr val="28828B"/>
                </a:solidFill>
                <a:effectLst/>
                <a:latin typeface="Helvetica Neue"/>
              </a:endParaRPr>
            </a:p>
          </p:txBody>
        </p:sp>
        <p:sp>
          <p:nvSpPr>
            <p:cNvPr id="19" name="Textfeld 18">
              <a:extLst>
                <a:ext uri="{FF2B5EF4-FFF2-40B4-BE49-F238E27FC236}">
                  <a16:creationId xmlns:a16="http://schemas.microsoft.com/office/drawing/2014/main" id="{350BD737-4B21-4898-A985-781C694BD8CC}"/>
                </a:ext>
              </a:extLst>
            </p:cNvPr>
            <p:cNvSpPr txBox="1"/>
            <p:nvPr/>
          </p:nvSpPr>
          <p:spPr bwMode="auto">
            <a:xfrm>
              <a:off x="551384" y="3861048"/>
              <a:ext cx="3327321" cy="2160240"/>
            </a:xfrm>
            <a:prstGeom prst="rect">
              <a:avLst/>
            </a:prstGeom>
            <a:solidFill>
              <a:schemeClr val="bg1">
                <a:lumMod val="95000"/>
              </a:schemeClr>
            </a:solidFill>
            <a:ln>
              <a:noFill/>
            </a:ln>
          </p:spPr>
          <p:style>
            <a:lnRef idx="2">
              <a:schemeClr val="accent2"/>
            </a:lnRef>
            <a:fillRef idx="1">
              <a:schemeClr val="lt1"/>
            </a:fillRef>
            <a:effectRef idx="0">
              <a:schemeClr val="accent2"/>
            </a:effectRef>
            <a:fontRef idx="minor">
              <a:schemeClr val="dk1"/>
            </a:fontRef>
          </p:style>
          <p:txBody>
            <a:bodyPr vert="horz" wrap="none" lIns="0" tIns="0" rIns="0" bIns="0" numCol="1" rtlCol="0" anchor="t" anchorCtr="0" compatLnSpc="1">
              <a:prstTxWarp prst="textNoShape">
                <a:avLst/>
              </a:prstTxWarp>
              <a:noAutofit/>
            </a:bodyPr>
            <a:lstStyle/>
            <a:p>
              <a:pPr algn="ctr">
                <a:spcAft>
                  <a:spcPts val="800"/>
                </a:spcAft>
              </a:pPr>
              <a:endParaRPr lang="de-DE" sz="2000" b="1" i="0" noProof="1">
                <a:solidFill>
                  <a:srgbClr val="28828B"/>
                </a:solidFill>
                <a:effectLst/>
                <a:latin typeface="Helvetica Neue"/>
              </a:endParaRPr>
            </a:p>
            <a:p>
              <a:pPr algn="ctr">
                <a:spcAft>
                  <a:spcPts val="800"/>
                </a:spcAft>
              </a:pPr>
              <a:br>
                <a:rPr lang="de-DE" sz="1600" noProof="1">
                  <a:solidFill>
                    <a:srgbClr val="28828B"/>
                  </a:solidFill>
                </a:rPr>
              </a:br>
              <a:endParaRPr lang="de-DE" sz="1600" noProof="1">
                <a:solidFill>
                  <a:srgbClr val="28828B"/>
                </a:solidFill>
                <a:latin typeface="+mj-lt"/>
              </a:endParaRPr>
            </a:p>
          </p:txBody>
        </p:sp>
        <p:sp>
          <p:nvSpPr>
            <p:cNvPr id="20" name="Textfeld 19">
              <a:extLst>
                <a:ext uri="{FF2B5EF4-FFF2-40B4-BE49-F238E27FC236}">
                  <a16:creationId xmlns:a16="http://schemas.microsoft.com/office/drawing/2014/main" id="{9B4E120A-6603-4EED-AC0A-F0FAD7286EA9}"/>
                </a:ext>
              </a:extLst>
            </p:cNvPr>
            <p:cNvSpPr txBox="1"/>
            <p:nvPr/>
          </p:nvSpPr>
          <p:spPr bwMode="auto">
            <a:xfrm>
              <a:off x="4280847" y="3861048"/>
              <a:ext cx="3327321" cy="2160240"/>
            </a:xfrm>
            <a:prstGeom prst="rect">
              <a:avLst/>
            </a:prstGeom>
            <a:solidFill>
              <a:schemeClr val="bg1">
                <a:lumMod val="95000"/>
              </a:schemeClr>
            </a:solidFill>
            <a:ln>
              <a:noFill/>
            </a:ln>
          </p:spPr>
          <p:style>
            <a:lnRef idx="2">
              <a:schemeClr val="accent2"/>
            </a:lnRef>
            <a:fillRef idx="1">
              <a:schemeClr val="lt1"/>
            </a:fillRef>
            <a:effectRef idx="0">
              <a:schemeClr val="accent2"/>
            </a:effectRef>
            <a:fontRef idx="minor">
              <a:schemeClr val="dk1"/>
            </a:fontRef>
          </p:style>
          <p:txBody>
            <a:bodyPr vert="horz" wrap="none" lIns="0" tIns="0" rIns="0" bIns="0" numCol="1" rtlCol="0" anchor="t" anchorCtr="0" compatLnSpc="1">
              <a:prstTxWarp prst="textNoShape">
                <a:avLst/>
              </a:prstTxWarp>
              <a:noAutofit/>
            </a:bodyPr>
            <a:lstStyle/>
            <a:p>
              <a:pPr algn="ctr">
                <a:spcAft>
                  <a:spcPts val="800"/>
                </a:spcAft>
              </a:pPr>
              <a:endParaRPr lang="de-DE" sz="2000" b="1" i="0" noProof="1">
                <a:solidFill>
                  <a:srgbClr val="28828B"/>
                </a:solidFill>
                <a:effectLst/>
                <a:latin typeface="Helvetica Neue"/>
              </a:endParaRPr>
            </a:p>
            <a:p>
              <a:pPr algn="ctr">
                <a:spcAft>
                  <a:spcPts val="800"/>
                </a:spcAft>
              </a:pPr>
              <a:endParaRPr lang="de-DE" sz="2000" b="1" i="0" noProof="1">
                <a:solidFill>
                  <a:srgbClr val="28828B"/>
                </a:solidFill>
                <a:effectLst/>
                <a:latin typeface="Helvetica Neue"/>
              </a:endParaRPr>
            </a:p>
            <a:p>
              <a:pPr algn="ctr">
                <a:spcAft>
                  <a:spcPts val="800"/>
                </a:spcAft>
              </a:pPr>
              <a:br>
                <a:rPr lang="de-DE" sz="1600" noProof="1">
                  <a:solidFill>
                    <a:srgbClr val="28828B"/>
                  </a:solidFill>
                </a:rPr>
              </a:br>
              <a:endParaRPr lang="de-DE" sz="1600" noProof="1">
                <a:solidFill>
                  <a:srgbClr val="28828B"/>
                </a:solidFill>
                <a:latin typeface="+mj-lt"/>
              </a:endParaRPr>
            </a:p>
          </p:txBody>
        </p:sp>
        <p:sp>
          <p:nvSpPr>
            <p:cNvPr id="22" name="Textfeld 21">
              <a:extLst>
                <a:ext uri="{FF2B5EF4-FFF2-40B4-BE49-F238E27FC236}">
                  <a16:creationId xmlns:a16="http://schemas.microsoft.com/office/drawing/2014/main" id="{E25B08CA-2EEA-4145-B208-F72FED822003}"/>
                </a:ext>
              </a:extLst>
            </p:cNvPr>
            <p:cNvSpPr txBox="1"/>
            <p:nvPr/>
          </p:nvSpPr>
          <p:spPr bwMode="auto">
            <a:xfrm>
              <a:off x="8048128" y="3861048"/>
              <a:ext cx="3327321" cy="2160240"/>
            </a:xfrm>
            <a:prstGeom prst="rect">
              <a:avLst/>
            </a:prstGeom>
            <a:solidFill>
              <a:schemeClr val="bg1">
                <a:lumMod val="95000"/>
              </a:schemeClr>
            </a:solidFill>
            <a:ln>
              <a:noFill/>
            </a:ln>
          </p:spPr>
          <p:style>
            <a:lnRef idx="2">
              <a:schemeClr val="accent2"/>
            </a:lnRef>
            <a:fillRef idx="1">
              <a:schemeClr val="lt1"/>
            </a:fillRef>
            <a:effectRef idx="0">
              <a:schemeClr val="accent2"/>
            </a:effectRef>
            <a:fontRef idx="minor">
              <a:schemeClr val="dk1"/>
            </a:fontRef>
          </p:style>
          <p:txBody>
            <a:bodyPr vert="horz" wrap="none" lIns="0" tIns="0" rIns="0" bIns="0" numCol="1" rtlCol="0" anchor="t" anchorCtr="0" compatLnSpc="1">
              <a:prstTxWarp prst="textNoShape">
                <a:avLst/>
              </a:prstTxWarp>
              <a:noAutofit/>
            </a:bodyPr>
            <a:lstStyle/>
            <a:p>
              <a:pPr algn="ctr">
                <a:spcAft>
                  <a:spcPts val="800"/>
                </a:spcAft>
              </a:pPr>
              <a:endParaRPr lang="de-DE" sz="2000" b="1" i="0" noProof="1">
                <a:solidFill>
                  <a:srgbClr val="28828B"/>
                </a:solidFill>
                <a:effectLst/>
                <a:latin typeface="Helvetica Neue"/>
              </a:endParaRPr>
            </a:p>
            <a:p>
              <a:pPr algn="ctr">
                <a:spcAft>
                  <a:spcPts val="800"/>
                </a:spcAft>
              </a:pPr>
              <a:endParaRPr lang="de-DE" sz="2000" b="1" i="0" noProof="1">
                <a:solidFill>
                  <a:srgbClr val="28828B"/>
                </a:solidFill>
                <a:effectLst/>
                <a:latin typeface="Helvetica Neue"/>
              </a:endParaRPr>
            </a:p>
            <a:p>
              <a:pPr algn="ctr">
                <a:spcAft>
                  <a:spcPts val="800"/>
                </a:spcAft>
              </a:pPr>
              <a:br>
                <a:rPr lang="de-DE" sz="1600" noProof="1">
                  <a:solidFill>
                    <a:srgbClr val="28828B"/>
                  </a:solidFill>
                </a:rPr>
              </a:br>
              <a:endParaRPr lang="de-DE" sz="1600" noProof="1">
                <a:solidFill>
                  <a:srgbClr val="28828B"/>
                </a:solidFill>
                <a:latin typeface="+mj-lt"/>
              </a:endParaRPr>
            </a:p>
          </p:txBody>
        </p:sp>
      </p:grpSp>
      <p:sp>
        <p:nvSpPr>
          <p:cNvPr id="5" name="Inhaltsplatzhalter 4">
            <a:extLst>
              <a:ext uri="{FF2B5EF4-FFF2-40B4-BE49-F238E27FC236}">
                <a16:creationId xmlns:a16="http://schemas.microsoft.com/office/drawing/2014/main" id="{ED91AC6A-3C9E-47EF-B9F6-6083667E80C1}"/>
              </a:ext>
            </a:extLst>
          </p:cNvPr>
          <p:cNvSpPr>
            <a:spLocks noGrp="1"/>
          </p:cNvSpPr>
          <p:nvPr>
            <p:ph sz="quarter" idx="14"/>
          </p:nvPr>
        </p:nvSpPr>
        <p:spPr>
          <a:xfrm>
            <a:off x="767802" y="1556792"/>
            <a:ext cx="3073085" cy="4536000"/>
          </a:xfrm>
        </p:spPr>
        <p:txBody>
          <a:bodyPr/>
          <a:lstStyle/>
          <a:p>
            <a:r>
              <a:rPr lang="de-CH" sz="1600" b="1" noProof="1">
                <a:solidFill>
                  <a:srgbClr val="28828B"/>
                </a:solidFill>
              </a:rPr>
              <a:t>WIR-Konto</a:t>
            </a:r>
          </a:p>
          <a:p>
            <a:pPr marL="285750" indent="-285750" algn="l">
              <a:spcAft>
                <a:spcPts val="600"/>
              </a:spcAft>
              <a:buClr>
                <a:srgbClr val="28828B"/>
              </a:buClr>
              <a:buFont typeface="Arial" panose="020B0604020202020204" pitchFamily="34" charset="0"/>
              <a:buChar char="•"/>
            </a:pPr>
            <a:r>
              <a:rPr lang="de-CH" sz="1200" noProof="1">
                <a:solidFill>
                  <a:srgbClr val="28828B"/>
                </a:solidFill>
              </a:rPr>
              <a:t>Abwicklung des Zahlungsverkehrs in WIR innerhalb des WIR-Netzwerkes</a:t>
            </a:r>
          </a:p>
          <a:p>
            <a:pPr marL="285750" indent="-285750" algn="l">
              <a:spcAft>
                <a:spcPts val="600"/>
              </a:spcAft>
              <a:buClr>
                <a:srgbClr val="28828B"/>
              </a:buClr>
              <a:buFont typeface="Arial" panose="020B0604020202020204" pitchFamily="34" charset="0"/>
              <a:buChar char="•"/>
            </a:pPr>
            <a:r>
              <a:rPr lang="de-CH" sz="1200" noProof="1">
                <a:solidFill>
                  <a:srgbClr val="28828B"/>
                </a:solidFill>
              </a:rPr>
              <a:t>Individueller Annahmesatz in WIR möglich</a:t>
            </a:r>
          </a:p>
          <a:p>
            <a:pPr marL="285750" indent="-285750">
              <a:spcAft>
                <a:spcPts val="600"/>
              </a:spcAft>
              <a:buClr>
                <a:srgbClr val="28828B"/>
              </a:buClr>
              <a:buFont typeface="Arial" panose="020B0604020202020204" pitchFamily="34" charset="0"/>
              <a:buChar char="•"/>
            </a:pPr>
            <a:r>
              <a:rPr lang="de-CH" sz="1200" noProof="1">
                <a:solidFill>
                  <a:srgbClr val="28828B"/>
                </a:solidFill>
              </a:rPr>
              <a:t>Netzwerkbeitrag von 2% (in CHF) bei der Verbuchung von Zahlungseingängen in WIR</a:t>
            </a:r>
          </a:p>
          <a:p>
            <a:pPr algn="l">
              <a:spcAft>
                <a:spcPts val="600"/>
              </a:spcAft>
            </a:pPr>
            <a:endParaRPr lang="de-CH" sz="1200" noProof="1">
              <a:solidFill>
                <a:srgbClr val="28828B"/>
              </a:solidFill>
            </a:endParaRPr>
          </a:p>
          <a:p>
            <a:pPr algn="l">
              <a:spcAft>
                <a:spcPts val="600"/>
              </a:spcAft>
            </a:pPr>
            <a:endParaRPr lang="de-CH" sz="1200" noProof="1">
              <a:solidFill>
                <a:srgbClr val="28828B"/>
              </a:solidFill>
            </a:endParaRPr>
          </a:p>
          <a:p>
            <a:pPr algn="l">
              <a:spcAft>
                <a:spcPts val="600"/>
              </a:spcAft>
            </a:pPr>
            <a:endParaRPr lang="de-CH" sz="1200" noProof="1">
              <a:solidFill>
                <a:srgbClr val="28828B"/>
              </a:solidFill>
            </a:endParaRPr>
          </a:p>
          <a:p>
            <a:r>
              <a:rPr lang="de-CH" sz="1600" b="1" noProof="1">
                <a:solidFill>
                  <a:srgbClr val="28828B"/>
                </a:solidFill>
              </a:rPr>
              <a:t>WIRmarket</a:t>
            </a:r>
          </a:p>
          <a:p>
            <a:pPr marL="285750" indent="-285750" algn="l">
              <a:spcAft>
                <a:spcPts val="600"/>
              </a:spcAft>
              <a:buClr>
                <a:srgbClr val="28828B"/>
              </a:buClr>
              <a:buFont typeface="Arial" panose="020B0604020202020204" pitchFamily="34" charset="0"/>
              <a:buChar char="•"/>
            </a:pPr>
            <a:r>
              <a:rPr lang="de-CH" sz="1200" noProof="1">
                <a:solidFill>
                  <a:srgbClr val="28828B"/>
                </a:solidFill>
              </a:rPr>
              <a:t>Teilnehmerverzeichnis, Suchmaschine, Marktplatz, Shop und Schaufenster </a:t>
            </a:r>
            <a:br>
              <a:rPr lang="de-CH" sz="1200" noProof="1">
                <a:solidFill>
                  <a:srgbClr val="28828B"/>
                </a:solidFill>
              </a:rPr>
            </a:br>
            <a:r>
              <a:rPr lang="de-CH" sz="1200" noProof="1">
                <a:solidFill>
                  <a:srgbClr val="28828B"/>
                </a:solidFill>
              </a:rPr>
              <a:t>in einem</a:t>
            </a:r>
          </a:p>
          <a:p>
            <a:pPr marL="285750" indent="-285750" algn="l">
              <a:spcAft>
                <a:spcPts val="600"/>
              </a:spcAft>
              <a:buClr>
                <a:srgbClr val="28828B"/>
              </a:buClr>
              <a:buFont typeface="Arial" panose="020B0604020202020204" pitchFamily="34" charset="0"/>
              <a:buChar char="•"/>
            </a:pPr>
            <a:endParaRPr lang="de-CH" sz="1200" noProof="1">
              <a:solidFill>
                <a:srgbClr val="28828B"/>
              </a:solidFill>
            </a:endParaRPr>
          </a:p>
          <a:p>
            <a:pPr marL="285750" indent="-285750">
              <a:spcAft>
                <a:spcPts val="600"/>
              </a:spcAft>
              <a:buClr>
                <a:srgbClr val="28828B"/>
              </a:buClr>
              <a:buFont typeface="Arial" panose="020B0604020202020204" pitchFamily="34" charset="0"/>
              <a:buChar char="•"/>
            </a:pPr>
            <a:endParaRPr lang="de-CH" sz="1200" noProof="1">
              <a:solidFill>
                <a:srgbClr val="28828B"/>
              </a:solidFill>
            </a:endParaRPr>
          </a:p>
          <a:p>
            <a:pPr marL="285750" indent="-285750">
              <a:spcAft>
                <a:spcPts val="600"/>
              </a:spcAft>
              <a:buClr>
                <a:srgbClr val="28828B"/>
              </a:buClr>
              <a:buFont typeface="Arial" panose="020B0604020202020204" pitchFamily="34" charset="0"/>
              <a:buChar char="•"/>
            </a:pPr>
            <a:endParaRPr lang="de-CH" sz="1200" noProof="1">
              <a:solidFill>
                <a:srgbClr val="28828B"/>
              </a:solidFill>
            </a:endParaRPr>
          </a:p>
          <a:p>
            <a:pPr marL="285750" indent="-285750">
              <a:spcAft>
                <a:spcPts val="600"/>
              </a:spcAft>
              <a:buClr>
                <a:srgbClr val="28828B"/>
              </a:buClr>
              <a:buFont typeface="Arial" panose="020B0604020202020204" pitchFamily="34" charset="0"/>
              <a:buChar char="•"/>
            </a:pPr>
            <a:endParaRPr lang="de-CH" sz="1200" noProof="1">
              <a:solidFill>
                <a:srgbClr val="28828B"/>
              </a:solidFill>
            </a:endParaRPr>
          </a:p>
          <a:p>
            <a:pPr marL="285750" indent="-285750">
              <a:spcAft>
                <a:spcPts val="600"/>
              </a:spcAft>
              <a:buClr>
                <a:srgbClr val="28828B"/>
              </a:buClr>
              <a:buFont typeface="Arial" panose="020B0604020202020204" pitchFamily="34" charset="0"/>
              <a:buChar char="•"/>
            </a:pPr>
            <a:endParaRPr lang="de-CH" sz="1200" noProof="1">
              <a:solidFill>
                <a:srgbClr val="28828B"/>
              </a:solidFill>
            </a:endParaRPr>
          </a:p>
          <a:p>
            <a:pPr marL="285750" indent="-285750" algn="l">
              <a:spcAft>
                <a:spcPts val="600"/>
              </a:spcAft>
              <a:buFont typeface="Arial" panose="020B0604020202020204" pitchFamily="34" charset="0"/>
              <a:buChar char="•"/>
            </a:pPr>
            <a:endParaRPr lang="de-CH" sz="1800" noProof="1">
              <a:solidFill>
                <a:srgbClr val="28828B"/>
              </a:solidFill>
            </a:endParaRPr>
          </a:p>
          <a:p>
            <a:pPr marL="285750" indent="-285750" algn="l">
              <a:spcAft>
                <a:spcPts val="600"/>
              </a:spcAft>
              <a:buFont typeface="Arial" panose="020B0604020202020204" pitchFamily="34" charset="0"/>
              <a:buChar char="•"/>
            </a:pPr>
            <a:endParaRPr lang="de-CH" sz="1800" noProof="1">
              <a:solidFill>
                <a:srgbClr val="28828B"/>
              </a:solidFill>
            </a:endParaRPr>
          </a:p>
          <a:p>
            <a:endParaRPr lang="de-CH" noProof="1"/>
          </a:p>
        </p:txBody>
      </p:sp>
      <p:sp>
        <p:nvSpPr>
          <p:cNvPr id="6" name="Inhaltsplatzhalter 5">
            <a:extLst>
              <a:ext uri="{FF2B5EF4-FFF2-40B4-BE49-F238E27FC236}">
                <a16:creationId xmlns:a16="http://schemas.microsoft.com/office/drawing/2014/main" id="{F3AB710B-5AE2-4340-9B78-F79C7CA719CD}"/>
              </a:ext>
            </a:extLst>
          </p:cNvPr>
          <p:cNvSpPr>
            <a:spLocks noGrp="1"/>
          </p:cNvSpPr>
          <p:nvPr>
            <p:ph sz="quarter" idx="15"/>
          </p:nvPr>
        </p:nvSpPr>
        <p:spPr>
          <a:xfrm>
            <a:off x="4512814" y="1557296"/>
            <a:ext cx="3095354" cy="4536000"/>
          </a:xfrm>
        </p:spPr>
        <p:txBody>
          <a:bodyPr/>
          <a:lstStyle/>
          <a:p>
            <a:r>
              <a:rPr lang="de-CH" sz="1600" b="1" noProof="1">
                <a:solidFill>
                  <a:srgbClr val="28828B"/>
                </a:solidFill>
              </a:rPr>
              <a:t>CHF-Konto</a:t>
            </a:r>
          </a:p>
          <a:p>
            <a:pPr marL="285750" indent="-285750" algn="l">
              <a:spcAft>
                <a:spcPts val="600"/>
              </a:spcAft>
              <a:buClr>
                <a:srgbClr val="28828B"/>
              </a:buClr>
              <a:buFont typeface="Arial" panose="020B0604020202020204" pitchFamily="34" charset="0"/>
              <a:buChar char="•"/>
            </a:pPr>
            <a:r>
              <a:rPr lang="de-CH" sz="1200" noProof="1">
                <a:solidFill>
                  <a:srgbClr val="28828B"/>
                </a:solidFill>
              </a:rPr>
              <a:t>Abwicklung des Zahlungsverkehrs in CHF und 9 Fremdwährungen</a:t>
            </a:r>
          </a:p>
          <a:p>
            <a:pPr marL="285750" indent="-285750" algn="l">
              <a:spcAft>
                <a:spcPts val="600"/>
              </a:spcAft>
              <a:buClr>
                <a:srgbClr val="28828B"/>
              </a:buClr>
              <a:buFont typeface="Arial" panose="020B0604020202020204" pitchFamily="34" charset="0"/>
              <a:buChar char="•"/>
            </a:pPr>
            <a:r>
              <a:rPr lang="de-CH" sz="1200" noProof="1">
                <a:solidFill>
                  <a:srgbClr val="28828B"/>
                </a:solidFill>
              </a:rPr>
              <a:t>Ein CHF-Konto ist nur zusammen mit einem WIR-Konto möglich</a:t>
            </a:r>
            <a:endParaRPr lang="de-CH" sz="1000" noProof="1">
              <a:solidFill>
                <a:srgbClr val="28828B"/>
              </a:solidFill>
            </a:endParaRPr>
          </a:p>
          <a:p>
            <a:pPr algn="l">
              <a:spcAft>
                <a:spcPts val="600"/>
              </a:spcAft>
            </a:pPr>
            <a:endParaRPr lang="de-CH" sz="1000" noProof="1">
              <a:solidFill>
                <a:srgbClr val="28828B"/>
              </a:solidFill>
            </a:endParaRPr>
          </a:p>
          <a:p>
            <a:pPr algn="l">
              <a:spcAft>
                <a:spcPts val="600"/>
              </a:spcAft>
            </a:pPr>
            <a:endParaRPr lang="de-CH" sz="1000" noProof="1">
              <a:solidFill>
                <a:srgbClr val="28828B"/>
              </a:solidFill>
            </a:endParaRPr>
          </a:p>
          <a:p>
            <a:pPr algn="l">
              <a:spcAft>
                <a:spcPts val="600"/>
              </a:spcAft>
            </a:pPr>
            <a:endParaRPr lang="de-CH" sz="1000" noProof="1">
              <a:solidFill>
                <a:srgbClr val="28828B"/>
              </a:solidFill>
            </a:endParaRPr>
          </a:p>
          <a:p>
            <a:pPr algn="l">
              <a:spcAft>
                <a:spcPts val="600"/>
              </a:spcAft>
            </a:pPr>
            <a:endParaRPr lang="de-CH" sz="1000" noProof="1">
              <a:solidFill>
                <a:srgbClr val="28828B"/>
              </a:solidFill>
            </a:endParaRPr>
          </a:p>
          <a:p>
            <a:pPr algn="l">
              <a:spcAft>
                <a:spcPts val="600"/>
              </a:spcAft>
            </a:pPr>
            <a:endParaRPr lang="de-CH" sz="1000" noProof="1">
              <a:solidFill>
                <a:srgbClr val="28828B"/>
              </a:solidFill>
            </a:endParaRPr>
          </a:p>
          <a:p>
            <a:pPr algn="l">
              <a:spcAft>
                <a:spcPts val="600"/>
              </a:spcAft>
            </a:pPr>
            <a:endParaRPr lang="de-CH" sz="1000" noProof="1">
              <a:solidFill>
                <a:srgbClr val="28828B"/>
              </a:solidFill>
            </a:endParaRPr>
          </a:p>
          <a:p>
            <a:r>
              <a:rPr lang="de-CH" sz="1600" b="1" noProof="1">
                <a:solidFill>
                  <a:srgbClr val="28828B"/>
                </a:solidFill>
              </a:rPr>
              <a:t>Werbeguthaben</a:t>
            </a:r>
          </a:p>
          <a:p>
            <a:pPr marL="285750" indent="-285750" algn="l">
              <a:spcAft>
                <a:spcPts val="600"/>
              </a:spcAft>
              <a:buClr>
                <a:srgbClr val="28828B"/>
              </a:buClr>
              <a:buFont typeface="Arial" panose="020B0604020202020204" pitchFamily="34" charset="0"/>
              <a:buChar char="•"/>
            </a:pPr>
            <a:r>
              <a:rPr lang="de-CH" sz="1200" noProof="1">
                <a:solidFill>
                  <a:srgbClr val="28828B"/>
                </a:solidFill>
              </a:rPr>
              <a:t>Werbebudget von 500 CHW p.a. verfügbar </a:t>
            </a:r>
            <a:br>
              <a:rPr lang="de-CH" sz="1200" noProof="1">
                <a:solidFill>
                  <a:srgbClr val="28828B"/>
                </a:solidFill>
              </a:rPr>
            </a:br>
            <a:r>
              <a:rPr lang="de-CH" sz="1200" noProof="1">
                <a:solidFill>
                  <a:srgbClr val="28828B"/>
                </a:solidFill>
              </a:rPr>
              <a:t>für Inserate und Werbung in:</a:t>
            </a:r>
            <a:br>
              <a:rPr lang="de-CH" sz="1200" noProof="1">
                <a:solidFill>
                  <a:srgbClr val="28828B"/>
                </a:solidFill>
              </a:rPr>
            </a:br>
            <a:r>
              <a:rPr lang="de-CH" sz="1200" noProof="1">
                <a:solidFill>
                  <a:srgbClr val="28828B"/>
                </a:solidFill>
              </a:rPr>
              <a:t>- WIRinfo</a:t>
            </a:r>
            <a:br>
              <a:rPr lang="de-CH" sz="1200" noProof="1">
                <a:solidFill>
                  <a:srgbClr val="28828B"/>
                </a:solidFill>
              </a:rPr>
            </a:br>
            <a:r>
              <a:rPr lang="de-CH" sz="1200" noProof="1">
                <a:solidFill>
                  <a:srgbClr val="28828B"/>
                </a:solidFill>
              </a:rPr>
              <a:t>- WIRmarket</a:t>
            </a:r>
            <a:br>
              <a:rPr lang="de-CH" sz="1200" noProof="1">
                <a:solidFill>
                  <a:srgbClr val="28828B"/>
                </a:solidFill>
              </a:rPr>
            </a:br>
            <a:r>
              <a:rPr lang="de-CH" sz="1200" noProof="1">
                <a:solidFill>
                  <a:srgbClr val="28828B"/>
                </a:solidFill>
              </a:rPr>
              <a:t>- WIR-Direct-Mailing</a:t>
            </a:r>
          </a:p>
          <a:p>
            <a:pPr algn="l">
              <a:spcAft>
                <a:spcPts val="600"/>
              </a:spcAft>
            </a:pPr>
            <a:endParaRPr lang="de-CH" sz="1800" noProof="1">
              <a:solidFill>
                <a:srgbClr val="28828B"/>
              </a:solidFill>
            </a:endParaRPr>
          </a:p>
          <a:p>
            <a:pPr marL="285750" indent="-285750" algn="l">
              <a:spcAft>
                <a:spcPts val="600"/>
              </a:spcAft>
              <a:buFont typeface="Arial" panose="020B0604020202020204" pitchFamily="34" charset="0"/>
              <a:buChar char="•"/>
            </a:pPr>
            <a:endParaRPr lang="de-CH" sz="1800" noProof="1">
              <a:solidFill>
                <a:srgbClr val="28828B"/>
              </a:solidFill>
            </a:endParaRPr>
          </a:p>
          <a:p>
            <a:endParaRPr lang="de-CH" noProof="1"/>
          </a:p>
        </p:txBody>
      </p:sp>
      <p:sp>
        <p:nvSpPr>
          <p:cNvPr id="7" name="Inhaltsplatzhalter 6">
            <a:extLst>
              <a:ext uri="{FF2B5EF4-FFF2-40B4-BE49-F238E27FC236}">
                <a16:creationId xmlns:a16="http://schemas.microsoft.com/office/drawing/2014/main" id="{BF6C563D-0A10-4876-8F8A-0C6641DDABD2}"/>
              </a:ext>
            </a:extLst>
          </p:cNvPr>
          <p:cNvSpPr>
            <a:spLocks noGrp="1"/>
          </p:cNvSpPr>
          <p:nvPr>
            <p:ph sz="quarter" idx="16"/>
          </p:nvPr>
        </p:nvSpPr>
        <p:spPr>
          <a:xfrm>
            <a:off x="8328248" y="1556792"/>
            <a:ext cx="2822057" cy="4536000"/>
          </a:xfrm>
        </p:spPr>
        <p:txBody>
          <a:bodyPr/>
          <a:lstStyle/>
          <a:p>
            <a:r>
              <a:rPr lang="de-CH" sz="1600" b="1" noProof="1">
                <a:solidFill>
                  <a:srgbClr val="28828B"/>
                </a:solidFill>
              </a:rPr>
              <a:t>WIR-Sofortkredit</a:t>
            </a:r>
          </a:p>
          <a:p>
            <a:pPr marL="285750" indent="-285750" algn="l">
              <a:spcAft>
                <a:spcPts val="600"/>
              </a:spcAft>
              <a:buClr>
                <a:srgbClr val="28828B"/>
              </a:buClr>
              <a:buFont typeface="Arial" panose="020B0604020202020204" pitchFamily="34" charset="0"/>
              <a:buChar char="•"/>
            </a:pPr>
            <a:r>
              <a:rPr lang="de-CH" sz="1200" noProof="1">
                <a:solidFill>
                  <a:srgbClr val="28828B"/>
                </a:solidFill>
              </a:rPr>
              <a:t>Sofortige Verfügbarkeit von WIR für jeden Zweck</a:t>
            </a:r>
          </a:p>
          <a:p>
            <a:pPr marL="285750" indent="-285750" algn="l">
              <a:spcAft>
                <a:spcPts val="600"/>
              </a:spcAft>
              <a:buClr>
                <a:srgbClr val="28828B"/>
              </a:buClr>
              <a:buFont typeface="Arial" panose="020B0604020202020204" pitchFamily="34" charset="0"/>
              <a:buChar char="•"/>
            </a:pPr>
            <a:r>
              <a:rPr lang="de-CH" sz="1200" noProof="1">
                <a:solidFill>
                  <a:srgbClr val="28828B"/>
                </a:solidFill>
              </a:rPr>
              <a:t>Zinsloser Kredit bis zu 10 000 CHW</a:t>
            </a:r>
          </a:p>
          <a:p>
            <a:pPr marL="285750" indent="-285750" algn="l">
              <a:spcAft>
                <a:spcPts val="600"/>
              </a:spcAft>
              <a:buClr>
                <a:srgbClr val="28828B"/>
              </a:buClr>
              <a:buFont typeface="Arial" panose="020B0604020202020204" pitchFamily="34" charset="0"/>
              <a:buChar char="•"/>
            </a:pPr>
            <a:r>
              <a:rPr lang="de-CH" sz="1200" noProof="1">
                <a:solidFill>
                  <a:srgbClr val="28828B"/>
                </a:solidFill>
              </a:rPr>
              <a:t>Keine feste Laufzeit</a:t>
            </a:r>
          </a:p>
          <a:p>
            <a:pPr marL="285750" indent="-285750" algn="l">
              <a:spcAft>
                <a:spcPts val="600"/>
              </a:spcAft>
              <a:buClr>
                <a:srgbClr val="28828B"/>
              </a:buClr>
              <a:buFont typeface="Arial" panose="020B0604020202020204" pitchFamily="34" charset="0"/>
              <a:buChar char="•"/>
            </a:pPr>
            <a:r>
              <a:rPr lang="de-CH" sz="1200" noProof="1">
                <a:solidFill>
                  <a:srgbClr val="28828B"/>
                </a:solidFill>
              </a:rPr>
              <a:t>Keine Bearbeitungsgebühr und Bereitstellungskommission</a:t>
            </a:r>
            <a:endParaRPr lang="de-CH" sz="1300" noProof="1">
              <a:solidFill>
                <a:srgbClr val="28828B"/>
              </a:solidFill>
            </a:endParaRPr>
          </a:p>
          <a:p>
            <a:pPr marL="285750" indent="-285750" algn="l">
              <a:spcAft>
                <a:spcPts val="600"/>
              </a:spcAft>
              <a:buClr>
                <a:srgbClr val="28828B"/>
              </a:buClr>
              <a:buFont typeface="Arial" panose="020B0604020202020204" pitchFamily="34" charset="0"/>
              <a:buChar char="•"/>
            </a:pPr>
            <a:endParaRPr lang="de-CH" sz="1300" noProof="1">
              <a:solidFill>
                <a:srgbClr val="28828B"/>
              </a:solidFill>
            </a:endParaRPr>
          </a:p>
          <a:p>
            <a:endParaRPr lang="de-CH" sz="1300" noProof="1"/>
          </a:p>
          <a:p>
            <a:endParaRPr lang="de-CH" sz="1300" noProof="1"/>
          </a:p>
          <a:p>
            <a:r>
              <a:rPr lang="de-CH" sz="1600" b="1" noProof="1">
                <a:solidFill>
                  <a:srgbClr val="28828B"/>
                </a:solidFill>
              </a:rPr>
              <a:t>WIRinfo – Magazin für KMU</a:t>
            </a:r>
          </a:p>
          <a:p>
            <a:pPr marL="285750" indent="-285750" algn="l">
              <a:spcAft>
                <a:spcPts val="600"/>
              </a:spcAft>
              <a:buClr>
                <a:srgbClr val="28828B"/>
              </a:buClr>
              <a:buFont typeface="Arial" panose="020B0604020202020204" pitchFamily="34" charset="0"/>
              <a:buChar char="•"/>
            </a:pPr>
            <a:r>
              <a:rPr lang="de-CH" sz="1200" noProof="1">
                <a:solidFill>
                  <a:srgbClr val="28828B"/>
                </a:solidFill>
              </a:rPr>
              <a:t>Monatliches Magazin speziell für Schweizer KMU</a:t>
            </a:r>
          </a:p>
          <a:p>
            <a:pPr marL="285750" indent="-285750" algn="l">
              <a:spcAft>
                <a:spcPts val="600"/>
              </a:spcAft>
              <a:buClr>
                <a:srgbClr val="28828B"/>
              </a:buClr>
              <a:buFont typeface="Arial" panose="020B0604020202020204" pitchFamily="34" charset="0"/>
              <a:buChar char="•"/>
            </a:pPr>
            <a:r>
              <a:rPr lang="de-CH" sz="1200" noProof="1">
                <a:solidFill>
                  <a:srgbClr val="28828B"/>
                </a:solidFill>
              </a:rPr>
              <a:t>Mit einer Auflage von rund 36 000 Exemplaren erreicht das WIRinfo alle WIR-KMU-Kunden und deren Angestellte</a:t>
            </a:r>
          </a:p>
          <a:p>
            <a:pPr marL="285750" indent="-285750">
              <a:buFont typeface="Arial" panose="020B0604020202020204" pitchFamily="34" charset="0"/>
              <a:buChar char="•"/>
            </a:pPr>
            <a:endParaRPr lang="de-CH" sz="1800" noProof="1">
              <a:solidFill>
                <a:srgbClr val="28828B"/>
              </a:solidFill>
            </a:endParaRPr>
          </a:p>
          <a:p>
            <a:endParaRPr lang="de-CH" noProof="1"/>
          </a:p>
        </p:txBody>
      </p:sp>
      <p:sp>
        <p:nvSpPr>
          <p:cNvPr id="2" name="Titel 1">
            <a:extLst>
              <a:ext uri="{FF2B5EF4-FFF2-40B4-BE49-F238E27FC236}">
                <a16:creationId xmlns:a16="http://schemas.microsoft.com/office/drawing/2014/main" id="{E91BE5D6-35F7-4DFB-981E-B1E06C553016}"/>
              </a:ext>
            </a:extLst>
          </p:cNvPr>
          <p:cNvSpPr>
            <a:spLocks noGrp="1"/>
          </p:cNvSpPr>
          <p:nvPr>
            <p:ph type="title"/>
          </p:nvPr>
        </p:nvSpPr>
        <p:spPr/>
        <p:txBody>
          <a:bodyPr/>
          <a:lstStyle/>
          <a:p>
            <a:r>
              <a:rPr lang="de-CH" noProof="1"/>
              <a:t>Details KMU-Paket (1/2)</a:t>
            </a:r>
          </a:p>
        </p:txBody>
      </p:sp>
    </p:spTree>
    <p:extLst>
      <p:ext uri="{BB962C8B-B14F-4D97-AF65-F5344CB8AC3E}">
        <p14:creationId xmlns:p14="http://schemas.microsoft.com/office/powerpoint/2010/main" val="17132979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feld 22">
            <a:extLst>
              <a:ext uri="{FF2B5EF4-FFF2-40B4-BE49-F238E27FC236}">
                <a16:creationId xmlns:a16="http://schemas.microsoft.com/office/drawing/2014/main" id="{0FE06551-B2E0-4415-8ADA-14DA52F1C19A}"/>
              </a:ext>
            </a:extLst>
          </p:cNvPr>
          <p:cNvSpPr txBox="1"/>
          <p:nvPr/>
        </p:nvSpPr>
        <p:spPr bwMode="auto">
          <a:xfrm>
            <a:off x="8048128" y="1342281"/>
            <a:ext cx="3327321" cy="2160240"/>
          </a:xfrm>
          <a:prstGeom prst="rect">
            <a:avLst/>
          </a:prstGeom>
          <a:solidFill>
            <a:schemeClr val="bg1">
              <a:lumMod val="95000"/>
            </a:schemeClr>
          </a:solidFill>
          <a:ln>
            <a:noFill/>
          </a:ln>
        </p:spPr>
        <p:style>
          <a:lnRef idx="2">
            <a:schemeClr val="accent2"/>
          </a:lnRef>
          <a:fillRef idx="1">
            <a:schemeClr val="lt1"/>
          </a:fillRef>
          <a:effectRef idx="0">
            <a:schemeClr val="accent2"/>
          </a:effectRef>
          <a:fontRef idx="minor">
            <a:schemeClr val="dk1"/>
          </a:fontRef>
        </p:style>
        <p:txBody>
          <a:bodyPr vert="horz" wrap="none" lIns="0" tIns="0" rIns="0" bIns="0" numCol="1" rtlCol="0" anchor="t" anchorCtr="0" compatLnSpc="1">
            <a:prstTxWarp prst="textNoShape">
              <a:avLst/>
            </a:prstTxWarp>
            <a:noAutofit/>
          </a:bodyPr>
          <a:lstStyle/>
          <a:p>
            <a:pPr algn="ctr">
              <a:spcAft>
                <a:spcPts val="800"/>
              </a:spcAft>
            </a:pPr>
            <a:endParaRPr lang="de-DE" sz="2000" b="1" i="0" noProof="1">
              <a:solidFill>
                <a:srgbClr val="28828B"/>
              </a:solidFill>
              <a:effectLst/>
              <a:latin typeface="Helvetica Neue"/>
            </a:endParaRPr>
          </a:p>
          <a:p>
            <a:pPr algn="ctr">
              <a:spcAft>
                <a:spcPts val="800"/>
              </a:spcAft>
            </a:pPr>
            <a:endParaRPr lang="de-DE" sz="2000" b="1" i="0" noProof="1">
              <a:solidFill>
                <a:srgbClr val="28828B"/>
              </a:solidFill>
              <a:effectLst/>
              <a:latin typeface="Helvetica Neue"/>
            </a:endParaRPr>
          </a:p>
          <a:p>
            <a:pPr algn="ctr">
              <a:spcAft>
                <a:spcPts val="800"/>
              </a:spcAft>
            </a:pPr>
            <a:br>
              <a:rPr lang="de-DE" sz="1600" noProof="1">
                <a:solidFill>
                  <a:srgbClr val="28828B"/>
                </a:solidFill>
              </a:rPr>
            </a:br>
            <a:endParaRPr lang="de-DE" sz="1600" noProof="1">
              <a:solidFill>
                <a:srgbClr val="28828B"/>
              </a:solidFill>
              <a:latin typeface="+mj-lt"/>
            </a:endParaRPr>
          </a:p>
        </p:txBody>
      </p:sp>
      <p:grpSp>
        <p:nvGrpSpPr>
          <p:cNvPr id="3" name="Gruppieren 2">
            <a:extLst>
              <a:ext uri="{FF2B5EF4-FFF2-40B4-BE49-F238E27FC236}">
                <a16:creationId xmlns:a16="http://schemas.microsoft.com/office/drawing/2014/main" id="{8271086C-9AC2-4185-8120-24A2E7B75075}"/>
              </a:ext>
            </a:extLst>
          </p:cNvPr>
          <p:cNvGrpSpPr/>
          <p:nvPr/>
        </p:nvGrpSpPr>
        <p:grpSpPr>
          <a:xfrm>
            <a:off x="551384" y="1340768"/>
            <a:ext cx="7056784" cy="4680520"/>
            <a:chOff x="551384" y="1340768"/>
            <a:chExt cx="7056784" cy="4680520"/>
          </a:xfrm>
        </p:grpSpPr>
        <p:sp>
          <p:nvSpPr>
            <p:cNvPr id="17" name="Textfeld 16">
              <a:extLst>
                <a:ext uri="{FF2B5EF4-FFF2-40B4-BE49-F238E27FC236}">
                  <a16:creationId xmlns:a16="http://schemas.microsoft.com/office/drawing/2014/main" id="{EFF6BA32-646B-480F-A096-B6EAAB3E8932}"/>
                </a:ext>
              </a:extLst>
            </p:cNvPr>
            <p:cNvSpPr txBox="1"/>
            <p:nvPr/>
          </p:nvSpPr>
          <p:spPr bwMode="auto">
            <a:xfrm>
              <a:off x="551384" y="1340768"/>
              <a:ext cx="3327321" cy="2160240"/>
            </a:xfrm>
            <a:prstGeom prst="rect">
              <a:avLst/>
            </a:prstGeom>
            <a:solidFill>
              <a:schemeClr val="bg1">
                <a:lumMod val="95000"/>
              </a:schemeClr>
            </a:solidFill>
            <a:ln>
              <a:noFill/>
            </a:ln>
          </p:spPr>
          <p:style>
            <a:lnRef idx="2">
              <a:schemeClr val="accent2"/>
            </a:lnRef>
            <a:fillRef idx="1">
              <a:schemeClr val="lt1"/>
            </a:fillRef>
            <a:effectRef idx="0">
              <a:schemeClr val="accent2"/>
            </a:effectRef>
            <a:fontRef idx="minor">
              <a:schemeClr val="dk1"/>
            </a:fontRef>
          </p:style>
          <p:txBody>
            <a:bodyPr vert="horz" wrap="none" lIns="0" tIns="0" rIns="0" bIns="0" numCol="1" rtlCol="0" anchor="t" anchorCtr="0" compatLnSpc="1">
              <a:prstTxWarp prst="textNoShape">
                <a:avLst/>
              </a:prstTxWarp>
              <a:noAutofit/>
            </a:bodyPr>
            <a:lstStyle/>
            <a:p>
              <a:pPr algn="ctr">
                <a:spcAft>
                  <a:spcPts val="800"/>
                </a:spcAft>
              </a:pPr>
              <a:endParaRPr lang="de-DE" sz="2000" b="1" i="0" noProof="1">
                <a:solidFill>
                  <a:srgbClr val="28828B"/>
                </a:solidFill>
                <a:effectLst/>
                <a:latin typeface="Helvetica Neue"/>
              </a:endParaRPr>
            </a:p>
            <a:p>
              <a:pPr algn="ctr">
                <a:spcAft>
                  <a:spcPts val="800"/>
                </a:spcAft>
              </a:pPr>
              <a:br>
                <a:rPr lang="de-DE" sz="1600" noProof="1"/>
              </a:br>
              <a:endParaRPr lang="de-DE" sz="1600" noProof="1">
                <a:solidFill>
                  <a:schemeClr val="tx2"/>
                </a:solidFill>
                <a:latin typeface="+mj-lt"/>
              </a:endParaRPr>
            </a:p>
          </p:txBody>
        </p:sp>
        <p:sp>
          <p:nvSpPr>
            <p:cNvPr id="18" name="Textfeld 17">
              <a:extLst>
                <a:ext uri="{FF2B5EF4-FFF2-40B4-BE49-F238E27FC236}">
                  <a16:creationId xmlns:a16="http://schemas.microsoft.com/office/drawing/2014/main" id="{8C9938CD-3FF1-48B0-90A0-5128C9B74FCE}"/>
                </a:ext>
              </a:extLst>
            </p:cNvPr>
            <p:cNvSpPr txBox="1"/>
            <p:nvPr/>
          </p:nvSpPr>
          <p:spPr bwMode="auto">
            <a:xfrm>
              <a:off x="4280847" y="1340768"/>
              <a:ext cx="3327321" cy="2160240"/>
            </a:xfrm>
            <a:prstGeom prst="rect">
              <a:avLst/>
            </a:prstGeom>
            <a:solidFill>
              <a:schemeClr val="bg1">
                <a:lumMod val="95000"/>
              </a:schemeClr>
            </a:solidFill>
            <a:ln>
              <a:noFill/>
            </a:ln>
          </p:spPr>
          <p:style>
            <a:lnRef idx="2">
              <a:schemeClr val="accent2"/>
            </a:lnRef>
            <a:fillRef idx="1">
              <a:schemeClr val="lt1"/>
            </a:fillRef>
            <a:effectRef idx="0">
              <a:schemeClr val="accent2"/>
            </a:effectRef>
            <a:fontRef idx="minor">
              <a:schemeClr val="dk1"/>
            </a:fontRef>
          </p:style>
          <p:txBody>
            <a:bodyPr vert="horz" wrap="none" lIns="0" tIns="0" rIns="0" bIns="0" numCol="1" rtlCol="0" anchor="t" anchorCtr="0" compatLnSpc="1">
              <a:prstTxWarp prst="textNoShape">
                <a:avLst/>
              </a:prstTxWarp>
              <a:noAutofit/>
            </a:bodyPr>
            <a:lstStyle/>
            <a:p>
              <a:pPr algn="ctr">
                <a:spcAft>
                  <a:spcPts val="800"/>
                </a:spcAft>
              </a:pPr>
              <a:endParaRPr lang="de-DE" sz="2000" b="0" i="0" noProof="1">
                <a:solidFill>
                  <a:srgbClr val="28828B"/>
                </a:solidFill>
                <a:effectLst/>
                <a:latin typeface="Helvetica Neue"/>
              </a:endParaRPr>
            </a:p>
          </p:txBody>
        </p:sp>
        <p:sp>
          <p:nvSpPr>
            <p:cNvPr id="19" name="Textfeld 18">
              <a:extLst>
                <a:ext uri="{FF2B5EF4-FFF2-40B4-BE49-F238E27FC236}">
                  <a16:creationId xmlns:a16="http://schemas.microsoft.com/office/drawing/2014/main" id="{350BD737-4B21-4898-A985-781C694BD8CC}"/>
                </a:ext>
              </a:extLst>
            </p:cNvPr>
            <p:cNvSpPr txBox="1"/>
            <p:nvPr/>
          </p:nvSpPr>
          <p:spPr bwMode="auto">
            <a:xfrm>
              <a:off x="551384" y="3861048"/>
              <a:ext cx="3327321" cy="2160240"/>
            </a:xfrm>
            <a:prstGeom prst="rect">
              <a:avLst/>
            </a:prstGeom>
            <a:solidFill>
              <a:schemeClr val="bg1">
                <a:lumMod val="95000"/>
              </a:schemeClr>
            </a:solidFill>
            <a:ln>
              <a:noFill/>
            </a:ln>
          </p:spPr>
          <p:style>
            <a:lnRef idx="2">
              <a:schemeClr val="accent2"/>
            </a:lnRef>
            <a:fillRef idx="1">
              <a:schemeClr val="lt1"/>
            </a:fillRef>
            <a:effectRef idx="0">
              <a:schemeClr val="accent2"/>
            </a:effectRef>
            <a:fontRef idx="minor">
              <a:schemeClr val="dk1"/>
            </a:fontRef>
          </p:style>
          <p:txBody>
            <a:bodyPr vert="horz" wrap="none" lIns="0" tIns="0" rIns="0" bIns="0" numCol="1" rtlCol="0" anchor="t" anchorCtr="0" compatLnSpc="1">
              <a:prstTxWarp prst="textNoShape">
                <a:avLst/>
              </a:prstTxWarp>
              <a:noAutofit/>
            </a:bodyPr>
            <a:lstStyle/>
            <a:p>
              <a:pPr algn="ctr">
                <a:spcAft>
                  <a:spcPts val="800"/>
                </a:spcAft>
              </a:pPr>
              <a:endParaRPr lang="de-DE" sz="2000" b="1" i="0" noProof="1">
                <a:solidFill>
                  <a:srgbClr val="28828B"/>
                </a:solidFill>
                <a:effectLst/>
                <a:latin typeface="Helvetica Neue"/>
              </a:endParaRPr>
            </a:p>
            <a:p>
              <a:pPr algn="ctr">
                <a:spcAft>
                  <a:spcPts val="800"/>
                </a:spcAft>
              </a:pPr>
              <a:br>
                <a:rPr lang="de-DE" sz="1600" noProof="1">
                  <a:solidFill>
                    <a:srgbClr val="28828B"/>
                  </a:solidFill>
                </a:rPr>
              </a:br>
              <a:endParaRPr lang="de-DE" sz="1600" noProof="1">
                <a:solidFill>
                  <a:srgbClr val="28828B"/>
                </a:solidFill>
                <a:latin typeface="+mj-lt"/>
              </a:endParaRPr>
            </a:p>
          </p:txBody>
        </p:sp>
      </p:grpSp>
      <p:sp>
        <p:nvSpPr>
          <p:cNvPr id="2" name="Titel 1">
            <a:extLst>
              <a:ext uri="{FF2B5EF4-FFF2-40B4-BE49-F238E27FC236}">
                <a16:creationId xmlns:a16="http://schemas.microsoft.com/office/drawing/2014/main" id="{E91BE5D6-35F7-4DFB-981E-B1E06C553016}"/>
              </a:ext>
            </a:extLst>
          </p:cNvPr>
          <p:cNvSpPr>
            <a:spLocks noGrp="1"/>
          </p:cNvSpPr>
          <p:nvPr>
            <p:ph type="title"/>
          </p:nvPr>
        </p:nvSpPr>
        <p:spPr/>
        <p:txBody>
          <a:bodyPr/>
          <a:lstStyle/>
          <a:p>
            <a:r>
              <a:rPr lang="de-CH" noProof="1"/>
              <a:t>Details KMU-Paket (2/2)</a:t>
            </a:r>
          </a:p>
        </p:txBody>
      </p:sp>
      <p:sp>
        <p:nvSpPr>
          <p:cNvPr id="14" name="Inhaltsplatzhalter 4">
            <a:extLst>
              <a:ext uri="{FF2B5EF4-FFF2-40B4-BE49-F238E27FC236}">
                <a16:creationId xmlns:a16="http://schemas.microsoft.com/office/drawing/2014/main" id="{26FD7829-8005-49C2-8F02-B9CA0210405E}"/>
              </a:ext>
            </a:extLst>
          </p:cNvPr>
          <p:cNvSpPr>
            <a:spLocks noGrp="1"/>
          </p:cNvSpPr>
          <p:nvPr>
            <p:ph sz="quarter" idx="14"/>
          </p:nvPr>
        </p:nvSpPr>
        <p:spPr>
          <a:xfrm>
            <a:off x="767802" y="1556792"/>
            <a:ext cx="2966669" cy="4032445"/>
          </a:xfrm>
        </p:spPr>
        <p:txBody>
          <a:bodyPr/>
          <a:lstStyle/>
          <a:p>
            <a:r>
              <a:rPr lang="de-CH" sz="1600" b="1" noProof="1">
                <a:solidFill>
                  <a:srgbClr val="28828B"/>
                </a:solidFill>
              </a:rPr>
              <a:t>WIRcard plus</a:t>
            </a:r>
          </a:p>
          <a:p>
            <a:pPr marL="285750" indent="-285750" algn="l">
              <a:spcAft>
                <a:spcPts val="600"/>
              </a:spcAft>
              <a:buClr>
                <a:srgbClr val="28828B"/>
              </a:buClr>
              <a:buFont typeface="Arial" panose="020B0604020202020204" pitchFamily="34" charset="0"/>
              <a:buChar char="•"/>
            </a:pPr>
            <a:r>
              <a:rPr lang="de-CH" sz="1200" noProof="1">
                <a:solidFill>
                  <a:srgbClr val="28828B"/>
                </a:solidFill>
              </a:rPr>
              <a:t>Bargeldbezug rund um die Uhr</a:t>
            </a:r>
          </a:p>
          <a:p>
            <a:pPr marL="285750" indent="-285750" algn="l">
              <a:spcAft>
                <a:spcPts val="600"/>
              </a:spcAft>
              <a:buClr>
                <a:srgbClr val="28828B"/>
              </a:buClr>
              <a:buFont typeface="Arial" panose="020B0604020202020204" pitchFamily="34" charset="0"/>
              <a:buChar char="•"/>
            </a:pPr>
            <a:r>
              <a:rPr lang="de-CH" sz="1200" noProof="1">
                <a:solidFill>
                  <a:srgbClr val="28828B"/>
                </a:solidFill>
              </a:rPr>
              <a:t>Duales Bezahlen in WIR und CHF im </a:t>
            </a:r>
            <a:br>
              <a:rPr lang="de-CH" sz="1200" noProof="1">
                <a:solidFill>
                  <a:srgbClr val="28828B"/>
                </a:solidFill>
              </a:rPr>
            </a:br>
            <a:r>
              <a:rPr lang="de-CH" sz="1200" noProof="1">
                <a:solidFill>
                  <a:srgbClr val="28828B"/>
                </a:solidFill>
              </a:rPr>
              <a:t>WIR-System</a:t>
            </a:r>
            <a:endParaRPr lang="de-CH" sz="1100" noProof="1">
              <a:solidFill>
                <a:srgbClr val="28828B"/>
              </a:solidFill>
            </a:endParaRPr>
          </a:p>
          <a:p>
            <a:pPr marL="285750" indent="-285750">
              <a:buFont typeface="Arial" panose="020B0604020202020204" pitchFamily="34" charset="0"/>
              <a:buChar char="•"/>
            </a:pPr>
            <a:endParaRPr lang="de-CH" sz="1100" noProof="1">
              <a:solidFill>
                <a:srgbClr val="28828B"/>
              </a:solidFill>
            </a:endParaRPr>
          </a:p>
          <a:p>
            <a:pPr algn="l">
              <a:spcAft>
                <a:spcPts val="600"/>
              </a:spcAft>
            </a:pPr>
            <a:endParaRPr lang="de-CH" sz="1100" noProof="1">
              <a:solidFill>
                <a:srgbClr val="28828B"/>
              </a:solidFill>
            </a:endParaRPr>
          </a:p>
          <a:p>
            <a:pPr algn="l">
              <a:spcAft>
                <a:spcPts val="600"/>
              </a:spcAft>
            </a:pPr>
            <a:endParaRPr lang="de-CH" sz="1100" noProof="1">
              <a:solidFill>
                <a:srgbClr val="28828B"/>
              </a:solidFill>
            </a:endParaRPr>
          </a:p>
          <a:p>
            <a:endParaRPr lang="de-CH" sz="1100" noProof="1"/>
          </a:p>
          <a:p>
            <a:endParaRPr lang="de-CH" sz="1100" noProof="1"/>
          </a:p>
          <a:p>
            <a:endParaRPr lang="de-CH" sz="1100" noProof="1"/>
          </a:p>
          <a:p>
            <a:r>
              <a:rPr lang="de-CH" sz="1600" b="1" noProof="1">
                <a:solidFill>
                  <a:srgbClr val="28828B"/>
                </a:solidFill>
              </a:rPr>
              <a:t>E-Banking</a:t>
            </a:r>
          </a:p>
          <a:p>
            <a:pPr marL="285750" indent="-285750" algn="l">
              <a:spcAft>
                <a:spcPts val="600"/>
              </a:spcAft>
              <a:buClr>
                <a:srgbClr val="28828B"/>
              </a:buClr>
              <a:buFont typeface="Arial" panose="020B0604020202020204" pitchFamily="34" charset="0"/>
              <a:buChar char="•"/>
            </a:pPr>
            <a:r>
              <a:rPr lang="de-CH" sz="1200" noProof="1">
                <a:solidFill>
                  <a:srgbClr val="28828B"/>
                </a:solidFill>
              </a:rPr>
              <a:t>Übersicht über Kontostand, Konto-bewegungen, Depotbestand, Karten, usw.</a:t>
            </a:r>
          </a:p>
          <a:p>
            <a:pPr marL="285750" indent="-285750">
              <a:spcAft>
                <a:spcPts val="600"/>
              </a:spcAft>
              <a:buClr>
                <a:srgbClr val="28828B"/>
              </a:buClr>
              <a:buFont typeface="Arial" panose="020B0604020202020204" pitchFamily="34" charset="0"/>
              <a:buChar char="•"/>
            </a:pPr>
            <a:r>
              <a:rPr lang="de-CH" sz="1200" noProof="1">
                <a:solidFill>
                  <a:srgbClr val="28828B"/>
                </a:solidFill>
              </a:rPr>
              <a:t>Kostenlose Abwicklung des Zahlungsverkehrs in allen Währungen (WIR/CHF/FW)</a:t>
            </a:r>
            <a:endParaRPr lang="de-CH" sz="1800" noProof="1">
              <a:solidFill>
                <a:srgbClr val="28828B"/>
              </a:solidFill>
            </a:endParaRPr>
          </a:p>
          <a:p>
            <a:endParaRPr lang="de-CH" noProof="1"/>
          </a:p>
        </p:txBody>
      </p:sp>
      <p:sp>
        <p:nvSpPr>
          <p:cNvPr id="16" name="Inhaltsplatzhalter 5">
            <a:extLst>
              <a:ext uri="{FF2B5EF4-FFF2-40B4-BE49-F238E27FC236}">
                <a16:creationId xmlns:a16="http://schemas.microsoft.com/office/drawing/2014/main" id="{ACB72EE2-1A85-43CC-8E10-97F38BFFA3BF}"/>
              </a:ext>
            </a:extLst>
          </p:cNvPr>
          <p:cNvSpPr>
            <a:spLocks noGrp="1"/>
          </p:cNvSpPr>
          <p:nvPr>
            <p:ph sz="quarter" idx="15"/>
          </p:nvPr>
        </p:nvSpPr>
        <p:spPr>
          <a:xfrm>
            <a:off x="4512814" y="1556792"/>
            <a:ext cx="2966669" cy="4019443"/>
          </a:xfrm>
        </p:spPr>
        <p:txBody>
          <a:bodyPr/>
          <a:lstStyle/>
          <a:p>
            <a:r>
              <a:rPr lang="de-CH" sz="1600" b="1" noProof="1">
                <a:solidFill>
                  <a:srgbClr val="28828B"/>
                </a:solidFill>
              </a:rPr>
              <a:t>WIRpay-App</a:t>
            </a:r>
          </a:p>
          <a:p>
            <a:pPr marL="285750" indent="-285750" algn="l">
              <a:spcAft>
                <a:spcPts val="600"/>
              </a:spcAft>
              <a:buClr>
                <a:srgbClr val="28828B"/>
              </a:buClr>
              <a:buFont typeface="Arial" panose="020B0604020202020204" pitchFamily="34" charset="0"/>
              <a:buChar char="•"/>
            </a:pPr>
            <a:r>
              <a:rPr lang="de-CH" sz="1200" noProof="1">
                <a:solidFill>
                  <a:srgbClr val="28828B"/>
                </a:solidFill>
              </a:rPr>
              <a:t>Saldoübersicht und kontaktlose Transaktionen in WIR/CHF</a:t>
            </a:r>
          </a:p>
          <a:p>
            <a:pPr marL="285750" indent="-285750" algn="l">
              <a:spcAft>
                <a:spcPts val="600"/>
              </a:spcAft>
              <a:buClr>
                <a:srgbClr val="28828B"/>
              </a:buClr>
              <a:buFont typeface="Arial" panose="020B0604020202020204" pitchFamily="34" charset="0"/>
              <a:buChar char="•"/>
            </a:pPr>
            <a:r>
              <a:rPr lang="de-CH" sz="1200" noProof="1">
                <a:solidFill>
                  <a:srgbClr val="28828B"/>
                </a:solidFill>
              </a:rPr>
              <a:t>Möglichkeit der individuellen Aufteilung CHF/WIR bei Bezahlungen</a:t>
            </a:r>
          </a:p>
          <a:p>
            <a:pPr marL="285750" indent="-285750" algn="l">
              <a:spcAft>
                <a:spcPts val="600"/>
              </a:spcAft>
              <a:buClr>
                <a:srgbClr val="28828B"/>
              </a:buClr>
              <a:buFont typeface="Arial" panose="020B0604020202020204" pitchFamily="34" charset="0"/>
              <a:buChar char="•"/>
            </a:pPr>
            <a:r>
              <a:rPr lang="de-CH" sz="1200" noProof="1">
                <a:solidFill>
                  <a:srgbClr val="28828B"/>
                </a:solidFill>
              </a:rPr>
              <a:t>Sofortige Kontoverbuchung</a:t>
            </a:r>
            <a:br>
              <a:rPr lang="de-CH" sz="1200" noProof="1">
                <a:solidFill>
                  <a:srgbClr val="28828B"/>
                </a:solidFill>
              </a:rPr>
            </a:br>
            <a:br>
              <a:rPr lang="de-CH" sz="1200" noProof="1">
                <a:solidFill>
                  <a:srgbClr val="28828B"/>
                </a:solidFill>
              </a:rPr>
            </a:br>
            <a:br>
              <a:rPr lang="de-CH" sz="1200" noProof="1">
                <a:solidFill>
                  <a:srgbClr val="28828B"/>
                </a:solidFill>
              </a:rPr>
            </a:br>
            <a:br>
              <a:rPr lang="de-CH" sz="1200" noProof="1">
                <a:solidFill>
                  <a:srgbClr val="28828B"/>
                </a:solidFill>
              </a:rPr>
            </a:br>
            <a:br>
              <a:rPr lang="de-CH" sz="1200" noProof="1">
                <a:solidFill>
                  <a:srgbClr val="28828B"/>
                </a:solidFill>
              </a:rPr>
            </a:br>
            <a:br>
              <a:rPr lang="de-CH" sz="1200" noProof="1">
                <a:solidFill>
                  <a:srgbClr val="28828B"/>
                </a:solidFill>
              </a:rPr>
            </a:br>
            <a:br>
              <a:rPr lang="de-CH" sz="1200" noProof="1">
                <a:solidFill>
                  <a:srgbClr val="28828B"/>
                </a:solidFill>
              </a:rPr>
            </a:br>
            <a:endParaRPr lang="de-CH" sz="1200" noProof="1">
              <a:solidFill>
                <a:srgbClr val="28828B"/>
              </a:solidFill>
            </a:endParaRPr>
          </a:p>
          <a:p>
            <a:pPr marL="285750" indent="-285750" algn="l">
              <a:spcAft>
                <a:spcPts val="600"/>
              </a:spcAft>
              <a:buFont typeface="Arial" panose="020B0604020202020204" pitchFamily="34" charset="0"/>
              <a:buChar char="•"/>
            </a:pPr>
            <a:endParaRPr lang="de-CH" sz="1100" noProof="1">
              <a:solidFill>
                <a:srgbClr val="28828B"/>
              </a:solidFill>
            </a:endParaRPr>
          </a:p>
          <a:p>
            <a:pPr marL="285750" indent="-285750" algn="l">
              <a:spcAft>
                <a:spcPts val="600"/>
              </a:spcAft>
              <a:buFont typeface="Arial" panose="020B0604020202020204" pitchFamily="34" charset="0"/>
              <a:buChar char="•"/>
            </a:pPr>
            <a:endParaRPr lang="de-CH" sz="1100" noProof="1">
              <a:solidFill>
                <a:srgbClr val="28828B"/>
              </a:solidFill>
            </a:endParaRPr>
          </a:p>
          <a:p>
            <a:pPr marL="285750" indent="-285750" algn="l">
              <a:spcAft>
                <a:spcPts val="600"/>
              </a:spcAft>
              <a:buFont typeface="Arial" panose="020B0604020202020204" pitchFamily="34" charset="0"/>
              <a:buChar char="•"/>
            </a:pPr>
            <a:endParaRPr lang="de-CH" sz="1100" noProof="1">
              <a:solidFill>
                <a:srgbClr val="28828B"/>
              </a:solidFill>
            </a:endParaRPr>
          </a:p>
        </p:txBody>
      </p:sp>
      <p:sp>
        <p:nvSpPr>
          <p:cNvPr id="24" name="Inhaltsplatzhalter 6">
            <a:extLst>
              <a:ext uri="{FF2B5EF4-FFF2-40B4-BE49-F238E27FC236}">
                <a16:creationId xmlns:a16="http://schemas.microsoft.com/office/drawing/2014/main" id="{F9F01145-E6EE-46A0-9E7F-64AE5DAE9631}"/>
              </a:ext>
            </a:extLst>
          </p:cNvPr>
          <p:cNvSpPr>
            <a:spLocks noGrp="1"/>
          </p:cNvSpPr>
          <p:nvPr>
            <p:ph sz="quarter" idx="16"/>
          </p:nvPr>
        </p:nvSpPr>
        <p:spPr>
          <a:xfrm>
            <a:off x="8329164" y="1556792"/>
            <a:ext cx="3095428" cy="4019443"/>
          </a:xfrm>
        </p:spPr>
        <p:txBody>
          <a:bodyPr/>
          <a:lstStyle/>
          <a:p>
            <a:r>
              <a:rPr lang="de-CH" sz="1600" b="1" noProof="1">
                <a:solidFill>
                  <a:srgbClr val="28828B"/>
                </a:solidFill>
              </a:rPr>
              <a:t>Konten für Arbeitnehmende</a:t>
            </a:r>
          </a:p>
          <a:p>
            <a:pPr marL="285750" indent="-285750" algn="l">
              <a:spcAft>
                <a:spcPts val="600"/>
              </a:spcAft>
              <a:buClr>
                <a:srgbClr val="28828B"/>
              </a:buClr>
              <a:buFont typeface="Arial" panose="020B0604020202020204" pitchFamily="34" charset="0"/>
              <a:buChar char="•"/>
            </a:pPr>
            <a:r>
              <a:rPr lang="de-CH" sz="1200" noProof="1">
                <a:solidFill>
                  <a:srgbClr val="28828B"/>
                </a:solidFill>
              </a:rPr>
              <a:t>Kostenloses WIR-Privat-Kombi für Mitarbeitende</a:t>
            </a:r>
          </a:p>
          <a:p>
            <a:pPr marL="285750" indent="-285750" algn="l">
              <a:spcAft>
                <a:spcPts val="600"/>
              </a:spcAft>
              <a:buClr>
                <a:srgbClr val="28828B"/>
              </a:buClr>
              <a:buFont typeface="Arial" panose="020B0604020202020204" pitchFamily="34" charset="0"/>
              <a:buChar char="•"/>
            </a:pPr>
            <a:r>
              <a:rPr lang="de-CH" sz="1200" noProof="1">
                <a:solidFill>
                  <a:srgbClr val="28828B"/>
                </a:solidFill>
              </a:rPr>
              <a:t>Debitkarte WIRcard oder WIRcard plus (kostenpflichtig)</a:t>
            </a:r>
            <a:endParaRPr lang="de-CH" sz="1000" noProof="1">
              <a:solidFill>
                <a:srgbClr val="28828B"/>
              </a:solidFill>
            </a:endParaRPr>
          </a:p>
          <a:p>
            <a:pPr marL="285750" indent="-285750" algn="l">
              <a:spcAft>
                <a:spcPts val="600"/>
              </a:spcAft>
              <a:buFont typeface="Arial" panose="020B0604020202020204" pitchFamily="34" charset="0"/>
              <a:buChar char="•"/>
            </a:pPr>
            <a:endParaRPr lang="de-CH" sz="1000" noProof="1">
              <a:solidFill>
                <a:srgbClr val="28828B"/>
              </a:solidFill>
            </a:endParaRPr>
          </a:p>
          <a:p>
            <a:pPr marL="285750" indent="-285750" algn="l">
              <a:spcAft>
                <a:spcPts val="600"/>
              </a:spcAft>
              <a:buFont typeface="Arial" panose="020B0604020202020204" pitchFamily="34" charset="0"/>
              <a:buChar char="•"/>
            </a:pPr>
            <a:endParaRPr lang="de-CH" sz="1800" noProof="1">
              <a:solidFill>
                <a:srgbClr val="28828B"/>
              </a:solidFill>
            </a:endParaRPr>
          </a:p>
          <a:p>
            <a:pPr marL="285750" indent="-285750" algn="l">
              <a:spcAft>
                <a:spcPts val="600"/>
              </a:spcAft>
              <a:buFont typeface="Arial" panose="020B0604020202020204" pitchFamily="34" charset="0"/>
              <a:buChar char="•"/>
            </a:pPr>
            <a:endParaRPr lang="de-CH" sz="1800" noProof="1">
              <a:solidFill>
                <a:srgbClr val="28828B"/>
              </a:solidFill>
            </a:endParaRPr>
          </a:p>
          <a:p>
            <a:endParaRPr lang="de-CH" noProof="1"/>
          </a:p>
        </p:txBody>
      </p:sp>
      <p:sp>
        <p:nvSpPr>
          <p:cNvPr id="5" name="Textfeld 4">
            <a:extLst>
              <a:ext uri="{FF2B5EF4-FFF2-40B4-BE49-F238E27FC236}">
                <a16:creationId xmlns:a16="http://schemas.microsoft.com/office/drawing/2014/main" id="{35B89575-A998-1946-C991-25D08922683A}"/>
              </a:ext>
            </a:extLst>
          </p:cNvPr>
          <p:cNvSpPr txBox="1"/>
          <p:nvPr/>
        </p:nvSpPr>
        <p:spPr bwMode="auto">
          <a:xfrm>
            <a:off x="4280846" y="3861048"/>
            <a:ext cx="3327321" cy="2160240"/>
          </a:xfrm>
          <a:prstGeom prst="rect">
            <a:avLst/>
          </a:prstGeom>
          <a:solidFill>
            <a:schemeClr val="bg1">
              <a:lumMod val="95000"/>
            </a:schemeClr>
          </a:solidFill>
          <a:ln>
            <a:noFill/>
          </a:ln>
        </p:spPr>
        <p:style>
          <a:lnRef idx="2">
            <a:schemeClr val="accent2"/>
          </a:lnRef>
          <a:fillRef idx="1">
            <a:schemeClr val="lt1"/>
          </a:fillRef>
          <a:effectRef idx="0">
            <a:schemeClr val="accent2"/>
          </a:effectRef>
          <a:fontRef idx="minor">
            <a:schemeClr val="dk1"/>
          </a:fontRef>
        </p:style>
        <p:txBody>
          <a:bodyPr vert="horz" wrap="none" lIns="288000" tIns="36000" rIns="0" bIns="0" numCol="1" rtlCol="0" anchor="t" anchorCtr="0" compatLnSpc="1">
            <a:prstTxWarp prst="textNoShape">
              <a:avLst/>
            </a:prstTxWarp>
            <a:noAutofit/>
          </a:bodyPr>
          <a:lstStyle/>
          <a:p>
            <a:pPr>
              <a:lnSpc>
                <a:spcPct val="150000"/>
              </a:lnSpc>
            </a:pPr>
            <a:r>
              <a:rPr lang="de-CH" sz="1600" b="1" noProof="1">
                <a:solidFill>
                  <a:srgbClr val="28828B"/>
                </a:solidFill>
                <a:latin typeface="+mj-lt"/>
              </a:rPr>
              <a:t>Mobile Banking</a:t>
            </a:r>
          </a:p>
          <a:p>
            <a:pPr marL="285750" indent="-285750" algn="l">
              <a:spcAft>
                <a:spcPts val="600"/>
              </a:spcAft>
              <a:buClr>
                <a:srgbClr val="28828B"/>
              </a:buClr>
              <a:buFont typeface="Arial" panose="020B0604020202020204" pitchFamily="34" charset="0"/>
              <a:buChar char="•"/>
            </a:pPr>
            <a:r>
              <a:rPr lang="de-CH" sz="1200" noProof="1">
                <a:solidFill>
                  <a:srgbClr val="28828B"/>
                </a:solidFill>
                <a:latin typeface="+mj-lt"/>
              </a:rPr>
              <a:t>E-Banking auf Ihrem Smartphone</a:t>
            </a:r>
          </a:p>
          <a:p>
            <a:pPr marL="285750" indent="-285750">
              <a:spcAft>
                <a:spcPts val="600"/>
              </a:spcAft>
              <a:buClr>
                <a:srgbClr val="28828B"/>
              </a:buClr>
              <a:buFont typeface="Arial" panose="020B0604020202020204" pitchFamily="34" charset="0"/>
              <a:buChar char="•"/>
            </a:pPr>
            <a:r>
              <a:rPr lang="de-CH" sz="1200" noProof="1">
                <a:solidFill>
                  <a:srgbClr val="28828B"/>
                </a:solidFill>
                <a:latin typeface="+mj-lt"/>
              </a:rPr>
              <a:t>Schnell und einfach QR-Rechnungen</a:t>
            </a:r>
            <a:br>
              <a:rPr lang="de-CH" sz="1200" noProof="1">
                <a:solidFill>
                  <a:srgbClr val="28828B"/>
                </a:solidFill>
                <a:latin typeface="+mj-lt"/>
              </a:rPr>
            </a:br>
            <a:r>
              <a:rPr lang="de-CH" sz="1200" noProof="1">
                <a:solidFill>
                  <a:srgbClr val="28828B"/>
                </a:solidFill>
                <a:latin typeface="+mj-lt"/>
              </a:rPr>
              <a:t>bezahlen</a:t>
            </a:r>
          </a:p>
          <a:p>
            <a:pPr marL="285750" indent="-285750">
              <a:spcAft>
                <a:spcPts val="600"/>
              </a:spcAft>
              <a:buClr>
                <a:srgbClr val="28828B"/>
              </a:buClr>
              <a:buFont typeface="Arial" panose="020B0604020202020204" pitchFamily="34" charset="0"/>
              <a:buChar char="•"/>
            </a:pPr>
            <a:r>
              <a:rPr lang="de-CH" sz="1200" noProof="1">
                <a:solidFill>
                  <a:srgbClr val="28828B"/>
                </a:solidFill>
                <a:latin typeface="+mj-lt"/>
              </a:rPr>
              <a:t>Mit Scanfunktion für E-Banking</a:t>
            </a:r>
          </a:p>
        </p:txBody>
      </p:sp>
    </p:spTree>
    <p:extLst>
      <p:ext uri="{BB962C8B-B14F-4D97-AF65-F5344CB8AC3E}">
        <p14:creationId xmlns:p14="http://schemas.microsoft.com/office/powerpoint/2010/main" val="40775176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9E1911-9B59-4C14-B47E-6C1CA9649968}"/>
              </a:ext>
            </a:extLst>
          </p:cNvPr>
          <p:cNvSpPr>
            <a:spLocks noGrp="1"/>
          </p:cNvSpPr>
          <p:nvPr>
            <p:ph type="title"/>
          </p:nvPr>
        </p:nvSpPr>
        <p:spPr/>
        <p:txBody>
          <a:bodyPr/>
          <a:lstStyle/>
          <a:p>
            <a:r>
              <a:rPr lang="de-CH"/>
              <a:t>Alles, was Sie als KMU und auch privat von einer Bank brauchen!</a:t>
            </a:r>
            <a:endParaRPr lang="de-DE" noProof="1"/>
          </a:p>
        </p:txBody>
      </p:sp>
      <p:sp>
        <p:nvSpPr>
          <p:cNvPr id="6" name="Inhaltsplatzhalter 5">
            <a:extLst>
              <a:ext uri="{FF2B5EF4-FFF2-40B4-BE49-F238E27FC236}">
                <a16:creationId xmlns:a16="http://schemas.microsoft.com/office/drawing/2014/main" id="{3126C0FF-B23D-45CB-B1F5-46159DEA43A8}"/>
              </a:ext>
            </a:extLst>
          </p:cNvPr>
          <p:cNvSpPr>
            <a:spLocks noGrp="1"/>
          </p:cNvSpPr>
          <p:nvPr>
            <p:ph sz="quarter" idx="18"/>
          </p:nvPr>
        </p:nvSpPr>
        <p:spPr>
          <a:xfrm>
            <a:off x="1559496" y="1484784"/>
            <a:ext cx="4032448" cy="4968048"/>
          </a:xfrm>
        </p:spPr>
        <p:txBody>
          <a:bodyPr/>
          <a:lstStyle/>
          <a:p>
            <a:pPr>
              <a:buClr>
                <a:schemeClr val="bg1">
                  <a:lumMod val="50000"/>
                </a:schemeClr>
              </a:buClr>
            </a:pPr>
            <a:r>
              <a:rPr lang="de-DE" sz="1600" b="1" noProof="1"/>
              <a:t>Finanzierungen</a:t>
            </a:r>
          </a:p>
          <a:p>
            <a:pPr lvl="1" indent="0">
              <a:buClr>
                <a:schemeClr val="bg1">
                  <a:lumMod val="50000"/>
                </a:schemeClr>
              </a:buClr>
              <a:buNone/>
            </a:pPr>
            <a:r>
              <a:rPr lang="de-CH" sz="1600"/>
              <a:t>F</a:t>
            </a:r>
            <a:r>
              <a:rPr lang="de-CH" sz="1600">
                <a:solidFill>
                  <a:schemeClr val="tx2"/>
                </a:solidFill>
                <a:latin typeface="+mj-lt"/>
              </a:rPr>
              <a:t>ür Ihren Betrieb oder Ihre Immobilien</a:t>
            </a:r>
            <a:endParaRPr lang="de-DE" sz="1600" noProof="1"/>
          </a:p>
          <a:p>
            <a:pPr>
              <a:buClr>
                <a:schemeClr val="bg1">
                  <a:lumMod val="50000"/>
                </a:schemeClr>
              </a:buClr>
            </a:pPr>
            <a:endParaRPr lang="de-DE" sz="1600" noProof="1"/>
          </a:p>
          <a:p>
            <a:pPr>
              <a:buClr>
                <a:schemeClr val="bg1">
                  <a:lumMod val="50000"/>
                </a:schemeClr>
              </a:buClr>
            </a:pPr>
            <a:endParaRPr lang="de-DE" sz="1600" noProof="1"/>
          </a:p>
          <a:p>
            <a:pPr>
              <a:buClr>
                <a:schemeClr val="bg1">
                  <a:lumMod val="50000"/>
                </a:schemeClr>
              </a:buClr>
            </a:pPr>
            <a:r>
              <a:rPr lang="de-DE" sz="1600" b="1" noProof="1"/>
              <a:t>Kontopalette</a:t>
            </a:r>
          </a:p>
          <a:p>
            <a:pPr lvl="1" indent="0">
              <a:buClr>
                <a:schemeClr val="bg1">
                  <a:lumMod val="50000"/>
                </a:schemeClr>
              </a:buClr>
              <a:buNone/>
            </a:pPr>
            <a:r>
              <a:rPr lang="de-CH" sz="1600"/>
              <a:t>F</a:t>
            </a:r>
            <a:r>
              <a:rPr lang="de-CH" sz="1600">
                <a:solidFill>
                  <a:schemeClr val="tx2"/>
                </a:solidFill>
                <a:latin typeface="+mj-lt"/>
              </a:rPr>
              <a:t>ür alle Ihre geschäftlichen und privaten Bedürfnisse</a:t>
            </a:r>
            <a:br>
              <a:rPr lang="de-DE" sz="1600" noProof="1"/>
            </a:br>
            <a:endParaRPr lang="de-DE" sz="1600" noProof="1"/>
          </a:p>
          <a:p>
            <a:pPr>
              <a:buClr>
                <a:schemeClr val="bg1">
                  <a:lumMod val="50000"/>
                </a:schemeClr>
              </a:buClr>
            </a:pPr>
            <a:endParaRPr lang="de-DE" sz="1600" noProof="1"/>
          </a:p>
          <a:p>
            <a:pPr>
              <a:buClr>
                <a:schemeClr val="bg1">
                  <a:lumMod val="50000"/>
                </a:schemeClr>
              </a:buClr>
            </a:pPr>
            <a:r>
              <a:rPr lang="de-DE" sz="1600" b="1" noProof="1"/>
              <a:t>Zahlungsverkehr</a:t>
            </a:r>
          </a:p>
          <a:p>
            <a:pPr lvl="1" indent="0">
              <a:buClr>
                <a:schemeClr val="bg1">
                  <a:lumMod val="50000"/>
                </a:schemeClr>
              </a:buClr>
              <a:buNone/>
            </a:pPr>
            <a:r>
              <a:rPr lang="de-CH" sz="1600">
                <a:solidFill>
                  <a:schemeClr val="tx2"/>
                </a:solidFill>
                <a:latin typeface="+mj-lt"/>
              </a:rPr>
              <a:t>Von E-Banking bis zur Karte </a:t>
            </a:r>
            <a:r>
              <a:rPr lang="de-CH" sz="1600">
                <a:solidFill>
                  <a:schemeClr val="tx2"/>
                </a:solidFill>
                <a:latin typeface="+mj-lt"/>
                <a:sym typeface="Wingdings" panose="05000000000000000000" pitchFamily="2" charset="2"/>
              </a:rPr>
              <a:t>und Bezahl-App: alles dabei</a:t>
            </a:r>
            <a:endParaRPr lang="de-DE" sz="1600" noProof="1"/>
          </a:p>
        </p:txBody>
      </p:sp>
      <p:sp>
        <p:nvSpPr>
          <p:cNvPr id="3" name="Textfeld 2">
            <a:extLst>
              <a:ext uri="{FF2B5EF4-FFF2-40B4-BE49-F238E27FC236}">
                <a16:creationId xmlns:a16="http://schemas.microsoft.com/office/drawing/2014/main" id="{64E5B129-3381-4E48-BBB4-37D47156F804}"/>
              </a:ext>
            </a:extLst>
          </p:cNvPr>
          <p:cNvSpPr txBox="1"/>
          <p:nvPr/>
        </p:nvSpPr>
        <p:spPr bwMode="auto">
          <a:xfrm>
            <a:off x="8904312" y="2132856"/>
            <a:ext cx="45719"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gn="l">
              <a:spcAft>
                <a:spcPts val="800"/>
              </a:spcAft>
            </a:pPr>
            <a:endParaRPr lang="de-DE" sz="1600" noProof="1">
              <a:solidFill>
                <a:schemeClr val="tx2"/>
              </a:solidFill>
              <a:latin typeface="+mj-lt"/>
            </a:endParaRPr>
          </a:p>
        </p:txBody>
      </p:sp>
      <p:sp>
        <p:nvSpPr>
          <p:cNvPr id="7" name="Inhaltsplatzhalter 5">
            <a:extLst>
              <a:ext uri="{FF2B5EF4-FFF2-40B4-BE49-F238E27FC236}">
                <a16:creationId xmlns:a16="http://schemas.microsoft.com/office/drawing/2014/main" id="{B05530F5-5F8E-40B1-B748-BEAF15C804B4}"/>
              </a:ext>
            </a:extLst>
          </p:cNvPr>
          <p:cNvSpPr txBox="1">
            <a:spLocks/>
          </p:cNvSpPr>
          <p:nvPr/>
        </p:nvSpPr>
        <p:spPr bwMode="auto">
          <a:xfrm>
            <a:off x="6600056" y="1480725"/>
            <a:ext cx="5217727" cy="4968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tx2"/>
                </a:solidFill>
                <a:latin typeface="+mj-lt"/>
                <a:ea typeface="MS PGothic" panose="020B0600070205080204" pitchFamily="34" charset="-128"/>
                <a:cs typeface="Segoe UI" panose="020B0502040204020203" pitchFamily="34" charset="0"/>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tx2"/>
                </a:solidFill>
                <a:latin typeface="+mj-lt"/>
                <a:ea typeface="MS PGothic" panose="020B0600070205080204" pitchFamily="34" charset="-128"/>
                <a:cs typeface="Segoe UI" panose="020B0502040204020203" pitchFamily="34" charset="0"/>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pPr>
              <a:buClr>
                <a:schemeClr val="bg1">
                  <a:lumMod val="50000"/>
                </a:schemeClr>
              </a:buClr>
            </a:pPr>
            <a:r>
              <a:rPr lang="de-DE" sz="1600" b="1" noProof="1">
                <a:ea typeface="MS PGothic"/>
                <a:cs typeface="Segoe UI"/>
              </a:rPr>
              <a:t>Sparen</a:t>
            </a:r>
          </a:p>
          <a:p>
            <a:pPr marL="271145" lvl="1" indent="0">
              <a:buClr>
                <a:schemeClr val="bg1">
                  <a:lumMod val="50000"/>
                </a:schemeClr>
              </a:buClr>
              <a:buNone/>
            </a:pPr>
            <a:r>
              <a:rPr lang="de-CH" sz="1600" dirty="0">
                <a:ea typeface="MS PGothic"/>
                <a:cs typeface="Segoe UI"/>
              </a:rPr>
              <a:t>O</a:t>
            </a:r>
            <a:r>
              <a:rPr lang="de-CH" sz="1600" dirty="0">
                <a:latin typeface="+mj-lt"/>
                <a:ea typeface="MS PGothic"/>
                <a:cs typeface="Segoe UI"/>
              </a:rPr>
              <a:t>b geschäftlich oder auch privat – beste Konditionen jederzeit</a:t>
            </a:r>
          </a:p>
          <a:p>
            <a:pPr marL="556895" lvl="1" indent="-285750">
              <a:buClr>
                <a:schemeClr val="bg1">
                  <a:lumMod val="50000"/>
                </a:schemeClr>
              </a:buClr>
            </a:pPr>
            <a:endParaRPr lang="de-CH" sz="1600" noProof="1"/>
          </a:p>
          <a:p>
            <a:pPr>
              <a:buClr>
                <a:schemeClr val="bg1">
                  <a:lumMod val="50000"/>
                </a:schemeClr>
              </a:buClr>
            </a:pPr>
            <a:r>
              <a:rPr lang="de-DE" sz="1600" b="1" noProof="1">
                <a:ea typeface="MS PGothic"/>
                <a:cs typeface="Segoe UI"/>
              </a:rPr>
              <a:t>Vorsorgen</a:t>
            </a:r>
          </a:p>
          <a:p>
            <a:pPr marL="271145" lvl="1" indent="0">
              <a:buClr>
                <a:schemeClr val="bg1">
                  <a:lumMod val="50000"/>
                </a:schemeClr>
              </a:buClr>
              <a:buNone/>
            </a:pPr>
            <a:r>
              <a:rPr lang="de-CH" sz="1600" dirty="0">
                <a:latin typeface="+mj-lt"/>
                <a:ea typeface="MS PGothic"/>
                <a:cs typeface="Segoe UI"/>
              </a:rPr>
              <a:t>Wenn es nur um Sie persönlich geht</a:t>
            </a:r>
          </a:p>
          <a:p>
            <a:pPr marL="271145" lvl="1" indent="0">
              <a:buClr>
                <a:schemeClr val="bg1">
                  <a:lumMod val="50000"/>
                </a:schemeClr>
              </a:buClr>
              <a:buNone/>
            </a:pPr>
            <a:br>
              <a:rPr lang="de-CH" sz="1600"/>
            </a:br>
            <a:br>
              <a:rPr lang="de-CH" sz="1600"/>
            </a:br>
            <a:endParaRPr lang="de-CH" sz="1600"/>
          </a:p>
          <a:p>
            <a:pPr>
              <a:buClr>
                <a:schemeClr val="bg1">
                  <a:lumMod val="50000"/>
                </a:schemeClr>
              </a:buClr>
            </a:pPr>
            <a:r>
              <a:rPr lang="de-DE" sz="1600" b="1" noProof="1">
                <a:ea typeface="MS PGothic"/>
                <a:cs typeface="Segoe UI"/>
              </a:rPr>
              <a:t>Devisen</a:t>
            </a:r>
          </a:p>
          <a:p>
            <a:pPr marL="271145" lvl="1" indent="0">
              <a:buClr>
                <a:schemeClr val="bg1">
                  <a:lumMod val="50000"/>
                </a:schemeClr>
              </a:buClr>
              <a:buNone/>
            </a:pPr>
            <a:r>
              <a:rPr lang="de-CH" sz="1600" err="1">
                <a:ea typeface="MS PGothic"/>
                <a:cs typeface="Segoe UI"/>
              </a:rPr>
              <a:t>amnis</a:t>
            </a:r>
            <a:r>
              <a:rPr lang="de-CH" sz="1600" dirty="0">
                <a:latin typeface="+mj-lt"/>
                <a:ea typeface="MS PGothic"/>
                <a:cs typeface="Segoe UI"/>
              </a:rPr>
              <a:t> – </a:t>
            </a:r>
            <a:r>
              <a:rPr lang="de-CH" sz="1600" dirty="0">
                <a:ea typeface="MS PGothic"/>
                <a:cs typeface="Segoe UI"/>
              </a:rPr>
              <a:t>Ihr All-in-</a:t>
            </a:r>
            <a:r>
              <a:rPr lang="de-CH" sz="1600" err="1">
                <a:ea typeface="MS PGothic"/>
                <a:cs typeface="Segoe UI"/>
              </a:rPr>
              <a:t>One</a:t>
            </a:r>
            <a:r>
              <a:rPr lang="de-CH" sz="1600">
                <a:ea typeface="MS PGothic"/>
                <a:cs typeface="Segoe UI"/>
              </a:rPr>
              <a:t> Konto für Global Banking</a:t>
            </a:r>
            <a:br>
              <a:rPr lang="en-US" dirty="0"/>
            </a:br>
            <a:endParaRPr lang="de-CH" sz="1600" dirty="0">
              <a:ea typeface="MS PGothic"/>
              <a:cs typeface="Segoe UI"/>
            </a:endParaRPr>
          </a:p>
          <a:p>
            <a:pPr marL="271145" lvl="1" indent="0">
              <a:buNone/>
            </a:pPr>
            <a:r>
              <a:rPr lang="de-CH" sz="1600" dirty="0">
                <a:ea typeface="MS PGothic"/>
                <a:cs typeface="Segoe UI"/>
              </a:rPr>
              <a:t>Fremdwährungskonten</a:t>
            </a:r>
            <a:r>
              <a:rPr lang="de-CH" sz="1600" dirty="0">
                <a:latin typeface="+mj-lt"/>
                <a:ea typeface="MS PGothic"/>
                <a:cs typeface="Segoe UI"/>
              </a:rPr>
              <a:t> für Ihre </a:t>
            </a:r>
            <a:br>
              <a:rPr lang="de-CH" sz="1600" dirty="0"/>
            </a:br>
            <a:r>
              <a:rPr lang="de-CH" sz="1600" dirty="0">
                <a:latin typeface="+mj-lt"/>
                <a:ea typeface="MS PGothic"/>
                <a:cs typeface="Segoe UI"/>
              </a:rPr>
              <a:t>Auslandgeschäfte</a:t>
            </a:r>
            <a:endParaRPr lang="de-CH"/>
          </a:p>
          <a:p>
            <a:pPr marL="556895" lvl="1" indent="-285750">
              <a:buClr>
                <a:schemeClr val="bg1">
                  <a:lumMod val="50000"/>
                </a:schemeClr>
              </a:buClr>
            </a:pPr>
            <a:endParaRPr lang="de-CH" sz="1600">
              <a:solidFill>
                <a:schemeClr val="tx2"/>
              </a:solidFill>
              <a:latin typeface="+mj-lt"/>
            </a:endParaRPr>
          </a:p>
          <a:p>
            <a:pPr marL="556895" lvl="1" indent="-285750">
              <a:buClr>
                <a:schemeClr val="bg1">
                  <a:lumMod val="50000"/>
                </a:schemeClr>
              </a:buClr>
            </a:pPr>
            <a:endParaRPr lang="de-CH" sz="1600" b="1" noProof="1"/>
          </a:p>
          <a:p>
            <a:pPr marL="556895" lvl="1" indent="-285750">
              <a:buClr>
                <a:schemeClr val="bg1">
                  <a:lumMod val="50000"/>
                </a:schemeClr>
              </a:buClr>
            </a:pPr>
            <a:endParaRPr lang="de-CH" sz="1600" noProof="1"/>
          </a:p>
          <a:p>
            <a:pPr marL="556895" lvl="1" indent="-285750">
              <a:buClr>
                <a:schemeClr val="bg1">
                  <a:lumMod val="50000"/>
                </a:schemeClr>
              </a:buClr>
            </a:pPr>
            <a:endParaRPr lang="de-CH" sz="1600" b="1" noProof="1"/>
          </a:p>
          <a:p>
            <a:pPr marL="285750" indent="-285750"/>
            <a:endParaRPr lang="de-DE" sz="1600" noProof="1"/>
          </a:p>
        </p:txBody>
      </p:sp>
      <p:sp>
        <p:nvSpPr>
          <p:cNvPr id="20" name="Google Shape;104;p13">
            <a:extLst>
              <a:ext uri="{FF2B5EF4-FFF2-40B4-BE49-F238E27FC236}">
                <a16:creationId xmlns:a16="http://schemas.microsoft.com/office/drawing/2014/main" id="{AD79AF6E-E9C2-4605-B6D3-5EA7ED164955}"/>
              </a:ext>
            </a:extLst>
          </p:cNvPr>
          <p:cNvSpPr/>
          <p:nvPr/>
        </p:nvSpPr>
        <p:spPr>
          <a:xfrm>
            <a:off x="530404" y="1493836"/>
            <a:ext cx="597044" cy="576804"/>
          </a:xfrm>
          <a:custGeom>
            <a:avLst/>
            <a:gdLst/>
            <a:ahLst/>
            <a:cxnLst/>
            <a:rect l="l" t="t" r="r" b="b"/>
            <a:pathLst>
              <a:path w="312180" h="301597" extrusionOk="0">
                <a:moveTo>
                  <a:pt x="253977" y="226822"/>
                </a:moveTo>
                <a:cubicBezTo>
                  <a:pt x="246570" y="219414"/>
                  <a:pt x="234929" y="216769"/>
                  <a:pt x="224876" y="220472"/>
                </a:cubicBezTo>
                <a:lnTo>
                  <a:pt x="181488" y="236875"/>
                </a:lnTo>
                <a:lnTo>
                  <a:pt x="168789" y="222589"/>
                </a:lnTo>
                <a:cubicBezTo>
                  <a:pt x="164556" y="217827"/>
                  <a:pt x="158736" y="214652"/>
                  <a:pt x="152387" y="214123"/>
                </a:cubicBezTo>
                <a:lnTo>
                  <a:pt x="64024" y="203541"/>
                </a:lnTo>
                <a:lnTo>
                  <a:pt x="65082" y="197191"/>
                </a:lnTo>
                <a:cubicBezTo>
                  <a:pt x="65611" y="195075"/>
                  <a:pt x="64553" y="193488"/>
                  <a:pt x="63494" y="191900"/>
                </a:cubicBezTo>
                <a:cubicBezTo>
                  <a:pt x="62436" y="190313"/>
                  <a:pt x="60320" y="189784"/>
                  <a:pt x="58732" y="189784"/>
                </a:cubicBezTo>
                <a:lnTo>
                  <a:pt x="6349" y="189784"/>
                </a:lnTo>
                <a:cubicBezTo>
                  <a:pt x="2646" y="189784"/>
                  <a:pt x="0" y="192429"/>
                  <a:pt x="0" y="196133"/>
                </a:cubicBezTo>
                <a:lnTo>
                  <a:pt x="0" y="286612"/>
                </a:lnTo>
                <a:cubicBezTo>
                  <a:pt x="0" y="290316"/>
                  <a:pt x="2646" y="292962"/>
                  <a:pt x="6349" y="292962"/>
                </a:cubicBezTo>
                <a:lnTo>
                  <a:pt x="45504" y="292962"/>
                </a:lnTo>
                <a:cubicBezTo>
                  <a:pt x="48679" y="292962"/>
                  <a:pt x="51325" y="290845"/>
                  <a:pt x="51854" y="287671"/>
                </a:cubicBezTo>
                <a:lnTo>
                  <a:pt x="52383" y="282379"/>
                </a:lnTo>
                <a:lnTo>
                  <a:pt x="125401" y="303015"/>
                </a:lnTo>
                <a:cubicBezTo>
                  <a:pt x="128576" y="304073"/>
                  <a:pt x="131222" y="304073"/>
                  <a:pt x="134396" y="304073"/>
                </a:cubicBezTo>
                <a:cubicBezTo>
                  <a:pt x="138629" y="304073"/>
                  <a:pt x="142862" y="303544"/>
                  <a:pt x="146566" y="301957"/>
                </a:cubicBezTo>
                <a:lnTo>
                  <a:pt x="267734" y="253278"/>
                </a:lnTo>
                <a:cubicBezTo>
                  <a:pt x="269851" y="252220"/>
                  <a:pt x="271438" y="250632"/>
                  <a:pt x="271438" y="248516"/>
                </a:cubicBezTo>
                <a:cubicBezTo>
                  <a:pt x="271967" y="246399"/>
                  <a:pt x="271438" y="244283"/>
                  <a:pt x="269851" y="242696"/>
                </a:cubicBezTo>
                <a:lnTo>
                  <a:pt x="253977" y="226822"/>
                </a:lnTo>
                <a:close/>
                <a:moveTo>
                  <a:pt x="12699" y="279734"/>
                </a:moveTo>
                <a:lnTo>
                  <a:pt x="12699" y="201953"/>
                </a:lnTo>
                <a:lnTo>
                  <a:pt x="51325" y="201953"/>
                </a:lnTo>
                <a:lnTo>
                  <a:pt x="40213" y="279734"/>
                </a:lnTo>
                <a:lnTo>
                  <a:pt x="12699" y="279734"/>
                </a:lnTo>
                <a:close/>
                <a:moveTo>
                  <a:pt x="142333" y="289787"/>
                </a:moveTo>
                <a:cubicBezTo>
                  <a:pt x="138100" y="291375"/>
                  <a:pt x="133338" y="291904"/>
                  <a:pt x="129105" y="290316"/>
                </a:cubicBezTo>
                <a:lnTo>
                  <a:pt x="54500" y="269151"/>
                </a:lnTo>
                <a:lnTo>
                  <a:pt x="61907" y="215711"/>
                </a:lnTo>
                <a:lnTo>
                  <a:pt x="150799" y="226293"/>
                </a:lnTo>
                <a:cubicBezTo>
                  <a:pt x="153974" y="226822"/>
                  <a:pt x="157148" y="228409"/>
                  <a:pt x="159265" y="230526"/>
                </a:cubicBezTo>
                <a:lnTo>
                  <a:pt x="168789" y="241108"/>
                </a:lnTo>
                <a:lnTo>
                  <a:pt x="142862" y="250632"/>
                </a:lnTo>
                <a:cubicBezTo>
                  <a:pt x="138629" y="252220"/>
                  <a:pt x="133867" y="252220"/>
                  <a:pt x="129634" y="250632"/>
                </a:cubicBezTo>
                <a:lnTo>
                  <a:pt x="99475" y="240579"/>
                </a:lnTo>
                <a:cubicBezTo>
                  <a:pt x="96300" y="239521"/>
                  <a:pt x="92596" y="241108"/>
                  <a:pt x="91538" y="244812"/>
                </a:cubicBezTo>
                <a:cubicBezTo>
                  <a:pt x="90480" y="247987"/>
                  <a:pt x="92067" y="251691"/>
                  <a:pt x="95771" y="252749"/>
                </a:cubicBezTo>
                <a:lnTo>
                  <a:pt x="125931" y="262802"/>
                </a:lnTo>
                <a:cubicBezTo>
                  <a:pt x="133338" y="265448"/>
                  <a:pt x="140746" y="264919"/>
                  <a:pt x="148153" y="262273"/>
                </a:cubicBezTo>
                <a:lnTo>
                  <a:pt x="183075" y="249045"/>
                </a:lnTo>
                <a:cubicBezTo>
                  <a:pt x="183075" y="249045"/>
                  <a:pt x="183075" y="249045"/>
                  <a:pt x="183075" y="249045"/>
                </a:cubicBezTo>
                <a:lnTo>
                  <a:pt x="230696" y="231055"/>
                </a:lnTo>
                <a:cubicBezTo>
                  <a:pt x="235987" y="228939"/>
                  <a:pt x="241807" y="230526"/>
                  <a:pt x="246040" y="234230"/>
                </a:cubicBezTo>
                <a:lnTo>
                  <a:pt x="255565" y="243754"/>
                </a:lnTo>
                <a:lnTo>
                  <a:pt x="142333" y="289787"/>
                </a:lnTo>
                <a:close/>
                <a:moveTo>
                  <a:pt x="308477" y="4063"/>
                </a:moveTo>
                <a:lnTo>
                  <a:pt x="269322" y="4063"/>
                </a:lnTo>
                <a:cubicBezTo>
                  <a:pt x="266147" y="4063"/>
                  <a:pt x="263502" y="6179"/>
                  <a:pt x="262972" y="9354"/>
                </a:cubicBezTo>
                <a:lnTo>
                  <a:pt x="262443" y="14116"/>
                </a:lnTo>
                <a:lnTo>
                  <a:pt x="187837" y="1417"/>
                </a:lnTo>
                <a:cubicBezTo>
                  <a:pt x="171435" y="-1228"/>
                  <a:pt x="153974" y="-170"/>
                  <a:pt x="137571" y="4592"/>
                </a:cubicBezTo>
                <a:cubicBezTo>
                  <a:pt x="133867" y="5650"/>
                  <a:pt x="130163" y="7238"/>
                  <a:pt x="126460" y="9883"/>
                </a:cubicBezTo>
                <a:lnTo>
                  <a:pt x="76722" y="43218"/>
                </a:lnTo>
                <a:cubicBezTo>
                  <a:pt x="74606" y="44805"/>
                  <a:pt x="73548" y="47980"/>
                  <a:pt x="74077" y="50625"/>
                </a:cubicBezTo>
                <a:cubicBezTo>
                  <a:pt x="75135" y="53271"/>
                  <a:pt x="77252" y="55387"/>
                  <a:pt x="80426" y="55387"/>
                </a:cubicBezTo>
                <a:lnTo>
                  <a:pt x="153974" y="55387"/>
                </a:lnTo>
                <a:cubicBezTo>
                  <a:pt x="160852" y="54858"/>
                  <a:pt x="165615" y="57504"/>
                  <a:pt x="168260" y="62795"/>
                </a:cubicBezTo>
                <a:cubicBezTo>
                  <a:pt x="171964" y="70732"/>
                  <a:pt x="170906" y="80256"/>
                  <a:pt x="165085" y="87664"/>
                </a:cubicBezTo>
                <a:lnTo>
                  <a:pt x="142333" y="116236"/>
                </a:lnTo>
                <a:cubicBezTo>
                  <a:pt x="138629" y="119940"/>
                  <a:pt x="136513" y="125231"/>
                  <a:pt x="136513" y="130522"/>
                </a:cubicBezTo>
                <a:cubicBezTo>
                  <a:pt x="136513" y="135813"/>
                  <a:pt x="138629" y="141105"/>
                  <a:pt x="142333" y="144808"/>
                </a:cubicBezTo>
                <a:cubicBezTo>
                  <a:pt x="146037" y="148512"/>
                  <a:pt x="151328" y="150629"/>
                  <a:pt x="156619" y="150629"/>
                </a:cubicBezTo>
                <a:cubicBezTo>
                  <a:pt x="161911" y="150629"/>
                  <a:pt x="167202" y="148512"/>
                  <a:pt x="170906" y="144808"/>
                </a:cubicBezTo>
                <a:lnTo>
                  <a:pt x="205298" y="110416"/>
                </a:lnTo>
                <a:cubicBezTo>
                  <a:pt x="206886" y="108828"/>
                  <a:pt x="209002" y="107770"/>
                  <a:pt x="211119" y="107770"/>
                </a:cubicBezTo>
                <a:cubicBezTo>
                  <a:pt x="220643" y="107770"/>
                  <a:pt x="229638" y="105654"/>
                  <a:pt x="238104" y="101421"/>
                </a:cubicBezTo>
                <a:lnTo>
                  <a:pt x="250803" y="94542"/>
                </a:lnTo>
                <a:lnTo>
                  <a:pt x="250274" y="98775"/>
                </a:lnTo>
                <a:cubicBezTo>
                  <a:pt x="249744" y="100892"/>
                  <a:pt x="250803" y="102479"/>
                  <a:pt x="251861" y="104066"/>
                </a:cubicBezTo>
                <a:cubicBezTo>
                  <a:pt x="252919" y="105654"/>
                  <a:pt x="255035" y="106183"/>
                  <a:pt x="256623" y="106183"/>
                </a:cubicBezTo>
                <a:lnTo>
                  <a:pt x="308477" y="106183"/>
                </a:lnTo>
                <a:cubicBezTo>
                  <a:pt x="312180" y="106183"/>
                  <a:pt x="314826" y="103537"/>
                  <a:pt x="314826" y="99833"/>
                </a:cubicBezTo>
                <a:lnTo>
                  <a:pt x="314826" y="10412"/>
                </a:lnTo>
                <a:cubicBezTo>
                  <a:pt x="314826" y="7238"/>
                  <a:pt x="312180" y="4063"/>
                  <a:pt x="308477" y="4063"/>
                </a:cubicBezTo>
                <a:close/>
                <a:moveTo>
                  <a:pt x="232283" y="90309"/>
                </a:moveTo>
                <a:cubicBezTo>
                  <a:pt x="225934" y="93484"/>
                  <a:pt x="218526" y="95600"/>
                  <a:pt x="211119" y="95600"/>
                </a:cubicBezTo>
                <a:cubicBezTo>
                  <a:pt x="205298" y="95600"/>
                  <a:pt x="200007" y="97717"/>
                  <a:pt x="196303" y="101950"/>
                </a:cubicBezTo>
                <a:lnTo>
                  <a:pt x="161911" y="136343"/>
                </a:lnTo>
                <a:cubicBezTo>
                  <a:pt x="159265" y="138988"/>
                  <a:pt x="154503" y="138988"/>
                  <a:pt x="151857" y="136343"/>
                </a:cubicBezTo>
                <a:cubicBezTo>
                  <a:pt x="150270" y="134755"/>
                  <a:pt x="149741" y="133168"/>
                  <a:pt x="149741" y="131052"/>
                </a:cubicBezTo>
                <a:cubicBezTo>
                  <a:pt x="149741" y="128935"/>
                  <a:pt x="150270" y="127348"/>
                  <a:pt x="152387" y="125231"/>
                </a:cubicBezTo>
                <a:lnTo>
                  <a:pt x="175668" y="96129"/>
                </a:lnTo>
                <a:cubicBezTo>
                  <a:pt x="184663" y="84489"/>
                  <a:pt x="186779" y="69145"/>
                  <a:pt x="180430" y="56975"/>
                </a:cubicBezTo>
                <a:cubicBezTo>
                  <a:pt x="176726" y="49567"/>
                  <a:pt x="168789" y="41630"/>
                  <a:pt x="153974" y="42159"/>
                </a:cubicBezTo>
                <a:lnTo>
                  <a:pt x="102649" y="42159"/>
                </a:lnTo>
                <a:lnTo>
                  <a:pt x="134925" y="20994"/>
                </a:lnTo>
                <a:cubicBezTo>
                  <a:pt x="137042" y="19407"/>
                  <a:pt x="139688" y="18349"/>
                  <a:pt x="142333" y="17291"/>
                </a:cubicBezTo>
                <a:cubicBezTo>
                  <a:pt x="156619" y="13058"/>
                  <a:pt x="171964" y="12000"/>
                  <a:pt x="186779" y="14645"/>
                </a:cubicBezTo>
                <a:lnTo>
                  <a:pt x="261385" y="27344"/>
                </a:lnTo>
                <a:lnTo>
                  <a:pt x="253977" y="79198"/>
                </a:lnTo>
                <a:lnTo>
                  <a:pt x="232283" y="90309"/>
                </a:lnTo>
                <a:close/>
                <a:moveTo>
                  <a:pt x="302127" y="93484"/>
                </a:moveTo>
                <a:lnTo>
                  <a:pt x="264560" y="93484"/>
                </a:lnTo>
                <a:lnTo>
                  <a:pt x="275671" y="16762"/>
                </a:lnTo>
                <a:lnTo>
                  <a:pt x="302656" y="16762"/>
                </a:lnTo>
                <a:lnTo>
                  <a:pt x="302656" y="93484"/>
                </a:lnTo>
                <a:close/>
                <a:moveTo>
                  <a:pt x="51854" y="175497"/>
                </a:moveTo>
                <a:lnTo>
                  <a:pt x="51854" y="74965"/>
                </a:lnTo>
                <a:cubicBezTo>
                  <a:pt x="51854" y="71261"/>
                  <a:pt x="54500" y="68615"/>
                  <a:pt x="58203" y="68615"/>
                </a:cubicBezTo>
                <a:lnTo>
                  <a:pt x="134925" y="68615"/>
                </a:lnTo>
                <a:cubicBezTo>
                  <a:pt x="138629" y="68615"/>
                  <a:pt x="141275" y="71261"/>
                  <a:pt x="141275" y="74965"/>
                </a:cubicBezTo>
                <a:cubicBezTo>
                  <a:pt x="141275" y="78669"/>
                  <a:pt x="138629" y="81314"/>
                  <a:pt x="134925" y="81314"/>
                </a:cubicBezTo>
                <a:lnTo>
                  <a:pt x="64553" y="81314"/>
                </a:lnTo>
                <a:lnTo>
                  <a:pt x="64553" y="168619"/>
                </a:lnTo>
                <a:lnTo>
                  <a:pt x="235987" y="168619"/>
                </a:lnTo>
                <a:lnTo>
                  <a:pt x="235987" y="119940"/>
                </a:lnTo>
                <a:cubicBezTo>
                  <a:pt x="235987" y="116236"/>
                  <a:pt x="238633" y="113590"/>
                  <a:pt x="242337" y="113590"/>
                </a:cubicBezTo>
                <a:cubicBezTo>
                  <a:pt x="246040" y="113590"/>
                  <a:pt x="248686" y="116236"/>
                  <a:pt x="248686" y="119940"/>
                </a:cubicBezTo>
                <a:lnTo>
                  <a:pt x="248686" y="174968"/>
                </a:lnTo>
                <a:cubicBezTo>
                  <a:pt x="248686" y="178672"/>
                  <a:pt x="246040" y="181318"/>
                  <a:pt x="242337" y="181318"/>
                </a:cubicBezTo>
                <a:lnTo>
                  <a:pt x="58203" y="181318"/>
                </a:lnTo>
                <a:cubicBezTo>
                  <a:pt x="55029" y="181847"/>
                  <a:pt x="51854" y="178672"/>
                  <a:pt x="51854" y="175497"/>
                </a:cubicBezTo>
                <a:close/>
                <a:moveTo>
                  <a:pt x="89950" y="109357"/>
                </a:moveTo>
                <a:lnTo>
                  <a:pt x="89950" y="142163"/>
                </a:lnTo>
                <a:lnTo>
                  <a:pt x="98416" y="146396"/>
                </a:lnTo>
                <a:lnTo>
                  <a:pt x="108469" y="146396"/>
                </a:lnTo>
                <a:cubicBezTo>
                  <a:pt x="112173" y="146396"/>
                  <a:pt x="114819" y="149041"/>
                  <a:pt x="114819" y="152745"/>
                </a:cubicBezTo>
                <a:cubicBezTo>
                  <a:pt x="114819" y="156449"/>
                  <a:pt x="112173" y="159095"/>
                  <a:pt x="108469" y="159095"/>
                </a:cubicBezTo>
                <a:lnTo>
                  <a:pt x="96829" y="159095"/>
                </a:lnTo>
                <a:cubicBezTo>
                  <a:pt x="95771" y="159095"/>
                  <a:pt x="94712" y="159095"/>
                  <a:pt x="94183" y="158565"/>
                </a:cubicBezTo>
                <a:lnTo>
                  <a:pt x="80955" y="151687"/>
                </a:lnTo>
                <a:cubicBezTo>
                  <a:pt x="78839" y="150629"/>
                  <a:pt x="77252" y="148512"/>
                  <a:pt x="77252" y="145867"/>
                </a:cubicBezTo>
                <a:lnTo>
                  <a:pt x="77252" y="105654"/>
                </a:lnTo>
                <a:cubicBezTo>
                  <a:pt x="77252" y="103537"/>
                  <a:pt x="78310" y="101421"/>
                  <a:pt x="80426" y="100362"/>
                </a:cubicBezTo>
                <a:lnTo>
                  <a:pt x="93654" y="91897"/>
                </a:lnTo>
                <a:cubicBezTo>
                  <a:pt x="94712" y="91368"/>
                  <a:pt x="95771" y="90838"/>
                  <a:pt x="97358" y="90838"/>
                </a:cubicBezTo>
                <a:lnTo>
                  <a:pt x="108999" y="90838"/>
                </a:lnTo>
                <a:cubicBezTo>
                  <a:pt x="112703" y="90838"/>
                  <a:pt x="115348" y="93484"/>
                  <a:pt x="115348" y="97188"/>
                </a:cubicBezTo>
                <a:cubicBezTo>
                  <a:pt x="115348" y="100892"/>
                  <a:pt x="112703" y="103537"/>
                  <a:pt x="108999" y="103537"/>
                </a:cubicBezTo>
                <a:lnTo>
                  <a:pt x="98945" y="103537"/>
                </a:lnTo>
                <a:lnTo>
                  <a:pt x="89950" y="109357"/>
                </a:lnTo>
                <a:close/>
                <a:moveTo>
                  <a:pt x="191541" y="159095"/>
                </a:moveTo>
                <a:cubicBezTo>
                  <a:pt x="187837" y="159095"/>
                  <a:pt x="185192" y="156449"/>
                  <a:pt x="185192" y="152745"/>
                </a:cubicBezTo>
                <a:cubicBezTo>
                  <a:pt x="185192" y="149041"/>
                  <a:pt x="187837" y="146396"/>
                  <a:pt x="191541" y="146396"/>
                </a:cubicBezTo>
                <a:lnTo>
                  <a:pt x="201595" y="146396"/>
                </a:lnTo>
                <a:lnTo>
                  <a:pt x="210060" y="142163"/>
                </a:lnTo>
                <a:lnTo>
                  <a:pt x="210060" y="119940"/>
                </a:lnTo>
                <a:cubicBezTo>
                  <a:pt x="210060" y="116236"/>
                  <a:pt x="212706" y="113590"/>
                  <a:pt x="216410" y="113590"/>
                </a:cubicBezTo>
                <a:cubicBezTo>
                  <a:pt x="220114" y="113590"/>
                  <a:pt x="222759" y="116236"/>
                  <a:pt x="222759" y="119940"/>
                </a:cubicBezTo>
                <a:lnTo>
                  <a:pt x="222759" y="145867"/>
                </a:lnTo>
                <a:cubicBezTo>
                  <a:pt x="222759" y="148512"/>
                  <a:pt x="221172" y="150629"/>
                  <a:pt x="219055" y="151687"/>
                </a:cubicBezTo>
                <a:lnTo>
                  <a:pt x="205827" y="158565"/>
                </a:lnTo>
                <a:cubicBezTo>
                  <a:pt x="204769" y="159095"/>
                  <a:pt x="203711" y="159095"/>
                  <a:pt x="203182" y="159095"/>
                </a:cubicBezTo>
                <a:lnTo>
                  <a:pt x="191541" y="159095"/>
                </a:lnTo>
                <a:close/>
                <a:moveTo>
                  <a:pt x="145508" y="97717"/>
                </a:moveTo>
                <a:cubicBezTo>
                  <a:pt x="147095" y="100892"/>
                  <a:pt x="145508" y="104596"/>
                  <a:pt x="142333" y="106183"/>
                </a:cubicBezTo>
                <a:cubicBezTo>
                  <a:pt x="134925" y="109357"/>
                  <a:pt x="129634" y="116765"/>
                  <a:pt x="129634" y="125231"/>
                </a:cubicBezTo>
                <a:cubicBezTo>
                  <a:pt x="129634" y="128935"/>
                  <a:pt x="126989" y="131581"/>
                  <a:pt x="123285" y="131581"/>
                </a:cubicBezTo>
                <a:cubicBezTo>
                  <a:pt x="119581" y="131581"/>
                  <a:pt x="116935" y="128935"/>
                  <a:pt x="116935" y="125231"/>
                </a:cubicBezTo>
                <a:cubicBezTo>
                  <a:pt x="116935" y="112003"/>
                  <a:pt x="124872" y="99833"/>
                  <a:pt x="137042" y="94542"/>
                </a:cubicBezTo>
                <a:cubicBezTo>
                  <a:pt x="140217" y="92955"/>
                  <a:pt x="143920" y="94013"/>
                  <a:pt x="145508" y="97717"/>
                </a:cubicBezTo>
                <a:close/>
              </a:path>
            </a:pathLst>
          </a:custGeom>
          <a:solidFill>
            <a:schemeClr val="bg1">
              <a:lumMod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de-DE" sz="800" noProof="1">
              <a:solidFill>
                <a:schemeClr val="dk1"/>
              </a:solidFill>
              <a:latin typeface="Calibri"/>
              <a:ea typeface="Calibri"/>
              <a:cs typeface="Calibri"/>
              <a:sym typeface="Calibri"/>
            </a:endParaRPr>
          </a:p>
        </p:txBody>
      </p:sp>
      <p:sp>
        <p:nvSpPr>
          <p:cNvPr id="21" name="Google Shape;2038;p24">
            <a:extLst>
              <a:ext uri="{FF2B5EF4-FFF2-40B4-BE49-F238E27FC236}">
                <a16:creationId xmlns:a16="http://schemas.microsoft.com/office/drawing/2014/main" id="{FA22542D-AC82-4F02-B79B-F37FC49EBAA3}"/>
              </a:ext>
            </a:extLst>
          </p:cNvPr>
          <p:cNvSpPr/>
          <p:nvPr/>
        </p:nvSpPr>
        <p:spPr>
          <a:xfrm>
            <a:off x="563857" y="2852936"/>
            <a:ext cx="563591" cy="563439"/>
          </a:xfrm>
          <a:custGeom>
            <a:avLst/>
            <a:gdLst/>
            <a:ahLst/>
            <a:cxnLst/>
            <a:rect l="l" t="t" r="r" b="b"/>
            <a:pathLst>
              <a:path w="736641" h="736444" extrusionOk="0">
                <a:moveTo>
                  <a:pt x="723941" y="355525"/>
                </a:moveTo>
                <a:lnTo>
                  <a:pt x="614715" y="355525"/>
                </a:lnTo>
                <a:lnTo>
                  <a:pt x="614715" y="228552"/>
                </a:lnTo>
                <a:cubicBezTo>
                  <a:pt x="614715" y="219664"/>
                  <a:pt x="608365" y="213316"/>
                  <a:pt x="599474" y="213316"/>
                </a:cubicBezTo>
                <a:lnTo>
                  <a:pt x="384832" y="213316"/>
                </a:lnTo>
                <a:lnTo>
                  <a:pt x="384832" y="172683"/>
                </a:lnTo>
                <a:lnTo>
                  <a:pt x="494058" y="172683"/>
                </a:lnTo>
                <a:cubicBezTo>
                  <a:pt x="502949" y="172683"/>
                  <a:pt x="509299" y="166335"/>
                  <a:pt x="509299" y="157447"/>
                </a:cubicBezTo>
                <a:lnTo>
                  <a:pt x="509299" y="15238"/>
                </a:lnTo>
                <a:cubicBezTo>
                  <a:pt x="509299" y="6349"/>
                  <a:pt x="502949" y="0"/>
                  <a:pt x="494058" y="0"/>
                </a:cubicBezTo>
                <a:lnTo>
                  <a:pt x="246394" y="0"/>
                </a:lnTo>
                <a:cubicBezTo>
                  <a:pt x="237504" y="0"/>
                  <a:pt x="231153" y="6349"/>
                  <a:pt x="231153" y="15238"/>
                </a:cubicBezTo>
                <a:lnTo>
                  <a:pt x="231153" y="157447"/>
                </a:lnTo>
                <a:cubicBezTo>
                  <a:pt x="231153" y="166335"/>
                  <a:pt x="237504" y="172683"/>
                  <a:pt x="246394" y="172683"/>
                </a:cubicBezTo>
                <a:lnTo>
                  <a:pt x="354350" y="172683"/>
                </a:lnTo>
                <a:lnTo>
                  <a:pt x="354350" y="213316"/>
                </a:lnTo>
                <a:lnTo>
                  <a:pt x="139708" y="213316"/>
                </a:lnTo>
                <a:cubicBezTo>
                  <a:pt x="130818" y="213316"/>
                  <a:pt x="124468" y="219664"/>
                  <a:pt x="124468" y="228552"/>
                </a:cubicBezTo>
                <a:lnTo>
                  <a:pt x="124468" y="355525"/>
                </a:lnTo>
                <a:lnTo>
                  <a:pt x="15241" y="355525"/>
                </a:lnTo>
                <a:cubicBezTo>
                  <a:pt x="6350" y="355525"/>
                  <a:pt x="0" y="361874"/>
                  <a:pt x="0" y="370763"/>
                </a:cubicBezTo>
                <a:lnTo>
                  <a:pt x="0" y="512972"/>
                </a:lnTo>
                <a:cubicBezTo>
                  <a:pt x="0" y="521860"/>
                  <a:pt x="6350" y="528208"/>
                  <a:pt x="15241" y="528208"/>
                </a:cubicBezTo>
                <a:lnTo>
                  <a:pt x="262905" y="528208"/>
                </a:lnTo>
                <a:cubicBezTo>
                  <a:pt x="271796" y="528208"/>
                  <a:pt x="278146" y="521860"/>
                  <a:pt x="278146" y="512972"/>
                </a:cubicBezTo>
                <a:lnTo>
                  <a:pt x="278146" y="370763"/>
                </a:lnTo>
                <a:cubicBezTo>
                  <a:pt x="278146" y="361874"/>
                  <a:pt x="271796" y="355525"/>
                  <a:pt x="262905" y="355525"/>
                </a:cubicBezTo>
                <a:lnTo>
                  <a:pt x="153679" y="355525"/>
                </a:lnTo>
                <a:lnTo>
                  <a:pt x="153679" y="243790"/>
                </a:lnTo>
                <a:lnTo>
                  <a:pt x="353081" y="243790"/>
                </a:lnTo>
                <a:lnTo>
                  <a:pt x="353081" y="567571"/>
                </a:lnTo>
                <a:lnTo>
                  <a:pt x="246394" y="567571"/>
                </a:lnTo>
                <a:cubicBezTo>
                  <a:pt x="237504" y="567571"/>
                  <a:pt x="231153" y="573920"/>
                  <a:pt x="231153" y="582807"/>
                </a:cubicBezTo>
                <a:lnTo>
                  <a:pt x="231153" y="725017"/>
                </a:lnTo>
                <a:cubicBezTo>
                  <a:pt x="231153" y="733906"/>
                  <a:pt x="237504" y="740255"/>
                  <a:pt x="246394" y="740255"/>
                </a:cubicBezTo>
                <a:lnTo>
                  <a:pt x="494058" y="740255"/>
                </a:lnTo>
                <a:cubicBezTo>
                  <a:pt x="502949" y="740255"/>
                  <a:pt x="509299" y="733906"/>
                  <a:pt x="509299" y="725017"/>
                </a:cubicBezTo>
                <a:lnTo>
                  <a:pt x="509299" y="582807"/>
                </a:lnTo>
                <a:cubicBezTo>
                  <a:pt x="509299" y="573920"/>
                  <a:pt x="502949" y="567571"/>
                  <a:pt x="494058" y="567571"/>
                </a:cubicBezTo>
                <a:lnTo>
                  <a:pt x="384832" y="567571"/>
                </a:lnTo>
                <a:lnTo>
                  <a:pt x="384832" y="243790"/>
                </a:lnTo>
                <a:lnTo>
                  <a:pt x="584233" y="243790"/>
                </a:lnTo>
                <a:lnTo>
                  <a:pt x="584233" y="355525"/>
                </a:lnTo>
                <a:lnTo>
                  <a:pt x="475007" y="355525"/>
                </a:lnTo>
                <a:cubicBezTo>
                  <a:pt x="466117" y="355525"/>
                  <a:pt x="459766" y="361874"/>
                  <a:pt x="459766" y="370763"/>
                </a:cubicBezTo>
                <a:lnTo>
                  <a:pt x="459766" y="512972"/>
                </a:lnTo>
                <a:cubicBezTo>
                  <a:pt x="459766" y="521860"/>
                  <a:pt x="466117" y="528208"/>
                  <a:pt x="475007" y="528208"/>
                </a:cubicBezTo>
                <a:lnTo>
                  <a:pt x="722671" y="528208"/>
                </a:lnTo>
                <a:cubicBezTo>
                  <a:pt x="731562" y="528208"/>
                  <a:pt x="737912" y="521860"/>
                  <a:pt x="737912" y="512972"/>
                </a:cubicBezTo>
                <a:lnTo>
                  <a:pt x="737912" y="370763"/>
                </a:lnTo>
                <a:cubicBezTo>
                  <a:pt x="739182" y="361874"/>
                  <a:pt x="732832" y="355525"/>
                  <a:pt x="723941" y="355525"/>
                </a:cubicBezTo>
                <a:close/>
                <a:moveTo>
                  <a:pt x="261635" y="31743"/>
                </a:moveTo>
                <a:lnTo>
                  <a:pt x="478817" y="31743"/>
                </a:lnTo>
                <a:lnTo>
                  <a:pt x="478817" y="143480"/>
                </a:lnTo>
                <a:lnTo>
                  <a:pt x="261635" y="143480"/>
                </a:lnTo>
                <a:lnTo>
                  <a:pt x="261635" y="31743"/>
                </a:lnTo>
                <a:close/>
                <a:moveTo>
                  <a:pt x="248935" y="497736"/>
                </a:moveTo>
                <a:lnTo>
                  <a:pt x="30482" y="497736"/>
                </a:lnTo>
                <a:lnTo>
                  <a:pt x="30482" y="385999"/>
                </a:lnTo>
                <a:lnTo>
                  <a:pt x="137168" y="385999"/>
                </a:lnTo>
                <a:cubicBezTo>
                  <a:pt x="137168" y="385999"/>
                  <a:pt x="138438" y="385999"/>
                  <a:pt x="138438" y="385999"/>
                </a:cubicBezTo>
                <a:cubicBezTo>
                  <a:pt x="138438" y="385999"/>
                  <a:pt x="139708" y="385999"/>
                  <a:pt x="139708" y="385999"/>
                </a:cubicBezTo>
                <a:lnTo>
                  <a:pt x="246394" y="385999"/>
                </a:lnTo>
                <a:lnTo>
                  <a:pt x="246394" y="497736"/>
                </a:lnTo>
                <a:close/>
                <a:moveTo>
                  <a:pt x="478817" y="709781"/>
                </a:moveTo>
                <a:lnTo>
                  <a:pt x="261635" y="709781"/>
                </a:lnTo>
                <a:lnTo>
                  <a:pt x="261635" y="598044"/>
                </a:lnTo>
                <a:lnTo>
                  <a:pt x="478817" y="598044"/>
                </a:lnTo>
                <a:lnTo>
                  <a:pt x="478817" y="709781"/>
                </a:lnTo>
                <a:close/>
                <a:moveTo>
                  <a:pt x="708701" y="497736"/>
                </a:moveTo>
                <a:lnTo>
                  <a:pt x="491518" y="497736"/>
                </a:lnTo>
                <a:lnTo>
                  <a:pt x="491518" y="385999"/>
                </a:lnTo>
                <a:lnTo>
                  <a:pt x="708701" y="385999"/>
                </a:lnTo>
                <a:lnTo>
                  <a:pt x="708701" y="497736"/>
                </a:lnTo>
                <a:close/>
              </a:path>
            </a:pathLst>
          </a:custGeom>
          <a:solidFill>
            <a:schemeClr val="bg1">
              <a:lumMod val="5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23" name="Google Shape;2207;p27">
            <a:extLst>
              <a:ext uri="{FF2B5EF4-FFF2-40B4-BE49-F238E27FC236}">
                <a16:creationId xmlns:a16="http://schemas.microsoft.com/office/drawing/2014/main" id="{8FB661CE-6565-45FF-B9AB-4D0BBC5ADD02}"/>
              </a:ext>
            </a:extLst>
          </p:cNvPr>
          <p:cNvSpPr/>
          <p:nvPr/>
        </p:nvSpPr>
        <p:spPr>
          <a:xfrm>
            <a:off x="5735960" y="1521479"/>
            <a:ext cx="559354" cy="395353"/>
          </a:xfrm>
          <a:custGeom>
            <a:avLst/>
            <a:gdLst/>
            <a:ahLst/>
            <a:cxnLst/>
            <a:rect l="l" t="t" r="r" b="b"/>
            <a:pathLst>
              <a:path w="306916" h="216929" extrusionOk="0">
                <a:moveTo>
                  <a:pt x="77575" y="162433"/>
                </a:moveTo>
                <a:cubicBezTo>
                  <a:pt x="76516" y="159787"/>
                  <a:pt x="74400" y="158199"/>
                  <a:pt x="71754" y="158199"/>
                </a:cubicBezTo>
                <a:lnTo>
                  <a:pt x="22542" y="158199"/>
                </a:lnTo>
                <a:cubicBezTo>
                  <a:pt x="19896" y="158199"/>
                  <a:pt x="17250" y="159787"/>
                  <a:pt x="16721" y="162433"/>
                </a:cubicBezTo>
                <a:lnTo>
                  <a:pt x="317" y="211639"/>
                </a:lnTo>
                <a:cubicBezTo>
                  <a:pt x="-213" y="213755"/>
                  <a:pt x="-213" y="215871"/>
                  <a:pt x="1375" y="217459"/>
                </a:cubicBezTo>
                <a:cubicBezTo>
                  <a:pt x="2433" y="219046"/>
                  <a:pt x="4550" y="220104"/>
                  <a:pt x="6667" y="220104"/>
                </a:cubicBezTo>
                <a:lnTo>
                  <a:pt x="89217" y="220104"/>
                </a:lnTo>
                <a:cubicBezTo>
                  <a:pt x="91333" y="220104"/>
                  <a:pt x="92921" y="219046"/>
                  <a:pt x="94508" y="217459"/>
                </a:cubicBezTo>
                <a:cubicBezTo>
                  <a:pt x="95567" y="215871"/>
                  <a:pt x="96096" y="213755"/>
                  <a:pt x="95567" y="211639"/>
                </a:cubicBezTo>
                <a:lnTo>
                  <a:pt x="77575" y="162433"/>
                </a:lnTo>
                <a:close/>
                <a:moveTo>
                  <a:pt x="14604" y="207406"/>
                </a:moveTo>
                <a:lnTo>
                  <a:pt x="26775" y="170898"/>
                </a:lnTo>
                <a:lnTo>
                  <a:pt x="66992" y="170898"/>
                </a:lnTo>
                <a:lnTo>
                  <a:pt x="79162" y="207406"/>
                </a:lnTo>
                <a:lnTo>
                  <a:pt x="14604" y="207406"/>
                </a:lnTo>
                <a:close/>
                <a:moveTo>
                  <a:pt x="184996" y="162433"/>
                </a:moveTo>
                <a:cubicBezTo>
                  <a:pt x="183937" y="159787"/>
                  <a:pt x="181821" y="158199"/>
                  <a:pt x="179175" y="158199"/>
                </a:cubicBezTo>
                <a:lnTo>
                  <a:pt x="129962" y="158199"/>
                </a:lnTo>
                <a:cubicBezTo>
                  <a:pt x="127317" y="158199"/>
                  <a:pt x="124671" y="159787"/>
                  <a:pt x="124141" y="162433"/>
                </a:cubicBezTo>
                <a:lnTo>
                  <a:pt x="107737" y="211639"/>
                </a:lnTo>
                <a:cubicBezTo>
                  <a:pt x="107208" y="213755"/>
                  <a:pt x="107208" y="215871"/>
                  <a:pt x="108796" y="217459"/>
                </a:cubicBezTo>
                <a:cubicBezTo>
                  <a:pt x="109854" y="219046"/>
                  <a:pt x="111971" y="220104"/>
                  <a:pt x="114087" y="220104"/>
                </a:cubicBezTo>
                <a:lnTo>
                  <a:pt x="196637" y="220104"/>
                </a:lnTo>
                <a:cubicBezTo>
                  <a:pt x="198754" y="220104"/>
                  <a:pt x="200342" y="219046"/>
                  <a:pt x="201929" y="217459"/>
                </a:cubicBezTo>
                <a:cubicBezTo>
                  <a:pt x="202987" y="215871"/>
                  <a:pt x="203516" y="213755"/>
                  <a:pt x="202987" y="211639"/>
                </a:cubicBezTo>
                <a:lnTo>
                  <a:pt x="184996" y="162433"/>
                </a:lnTo>
                <a:close/>
                <a:moveTo>
                  <a:pt x="122025" y="207406"/>
                </a:moveTo>
                <a:lnTo>
                  <a:pt x="134196" y="170898"/>
                </a:lnTo>
                <a:lnTo>
                  <a:pt x="174412" y="170898"/>
                </a:lnTo>
                <a:lnTo>
                  <a:pt x="186583" y="207406"/>
                </a:lnTo>
                <a:lnTo>
                  <a:pt x="122025" y="207406"/>
                </a:lnTo>
                <a:close/>
                <a:moveTo>
                  <a:pt x="59054" y="141269"/>
                </a:moveTo>
                <a:lnTo>
                  <a:pt x="141604" y="141269"/>
                </a:lnTo>
                <a:cubicBezTo>
                  <a:pt x="143721" y="141269"/>
                  <a:pt x="145308" y="140211"/>
                  <a:pt x="146896" y="138623"/>
                </a:cubicBezTo>
                <a:cubicBezTo>
                  <a:pt x="147954" y="137036"/>
                  <a:pt x="148483" y="134920"/>
                  <a:pt x="147954" y="132803"/>
                </a:cubicBezTo>
                <a:lnTo>
                  <a:pt x="131550" y="83597"/>
                </a:lnTo>
                <a:cubicBezTo>
                  <a:pt x="130492" y="80951"/>
                  <a:pt x="128375" y="79365"/>
                  <a:pt x="125729" y="79365"/>
                </a:cubicBezTo>
                <a:lnTo>
                  <a:pt x="76516" y="79365"/>
                </a:lnTo>
                <a:cubicBezTo>
                  <a:pt x="73871" y="79365"/>
                  <a:pt x="71225" y="80951"/>
                  <a:pt x="70696" y="83597"/>
                </a:cubicBezTo>
                <a:lnTo>
                  <a:pt x="54292" y="132803"/>
                </a:lnTo>
                <a:cubicBezTo>
                  <a:pt x="53762" y="134920"/>
                  <a:pt x="53762" y="137036"/>
                  <a:pt x="55350" y="138623"/>
                </a:cubicBezTo>
                <a:cubicBezTo>
                  <a:pt x="55350" y="140211"/>
                  <a:pt x="56937" y="141269"/>
                  <a:pt x="59054" y="141269"/>
                </a:cubicBezTo>
                <a:close/>
                <a:moveTo>
                  <a:pt x="80221" y="91533"/>
                </a:moveTo>
                <a:lnTo>
                  <a:pt x="120437" y="91533"/>
                </a:lnTo>
                <a:lnTo>
                  <a:pt x="132608" y="128041"/>
                </a:lnTo>
                <a:lnTo>
                  <a:pt x="68050" y="128041"/>
                </a:lnTo>
                <a:lnTo>
                  <a:pt x="80221" y="91533"/>
                </a:lnTo>
                <a:close/>
                <a:moveTo>
                  <a:pt x="176529" y="83068"/>
                </a:moveTo>
                <a:lnTo>
                  <a:pt x="160125" y="132274"/>
                </a:lnTo>
                <a:cubicBezTo>
                  <a:pt x="159596" y="134390"/>
                  <a:pt x="159596" y="136507"/>
                  <a:pt x="161183" y="138094"/>
                </a:cubicBezTo>
                <a:cubicBezTo>
                  <a:pt x="162242" y="139681"/>
                  <a:pt x="164358" y="140740"/>
                  <a:pt x="166475" y="140740"/>
                </a:cubicBezTo>
                <a:lnTo>
                  <a:pt x="249025" y="140740"/>
                </a:lnTo>
                <a:cubicBezTo>
                  <a:pt x="251141" y="140740"/>
                  <a:pt x="252729" y="139681"/>
                  <a:pt x="254317" y="138094"/>
                </a:cubicBezTo>
                <a:cubicBezTo>
                  <a:pt x="255375" y="136507"/>
                  <a:pt x="255904" y="134390"/>
                  <a:pt x="255375" y="132274"/>
                </a:cubicBezTo>
                <a:lnTo>
                  <a:pt x="238971" y="83068"/>
                </a:lnTo>
                <a:cubicBezTo>
                  <a:pt x="237912" y="80422"/>
                  <a:pt x="235796" y="78835"/>
                  <a:pt x="233150" y="78835"/>
                </a:cubicBezTo>
                <a:lnTo>
                  <a:pt x="183937" y="78835"/>
                </a:lnTo>
                <a:cubicBezTo>
                  <a:pt x="180233" y="78835"/>
                  <a:pt x="177587" y="80422"/>
                  <a:pt x="176529" y="83068"/>
                </a:cubicBezTo>
                <a:close/>
                <a:moveTo>
                  <a:pt x="227858" y="91533"/>
                </a:moveTo>
                <a:lnTo>
                  <a:pt x="240029" y="128041"/>
                </a:lnTo>
                <a:lnTo>
                  <a:pt x="175471" y="128041"/>
                </a:lnTo>
                <a:lnTo>
                  <a:pt x="187641" y="91533"/>
                </a:lnTo>
                <a:lnTo>
                  <a:pt x="227858" y="91533"/>
                </a:lnTo>
                <a:close/>
                <a:moveTo>
                  <a:pt x="113029" y="61904"/>
                </a:moveTo>
                <a:lnTo>
                  <a:pt x="195579" y="61904"/>
                </a:lnTo>
                <a:cubicBezTo>
                  <a:pt x="197696" y="61904"/>
                  <a:pt x="199283" y="60846"/>
                  <a:pt x="200871" y="59259"/>
                </a:cubicBezTo>
                <a:cubicBezTo>
                  <a:pt x="201929" y="57671"/>
                  <a:pt x="202458" y="55555"/>
                  <a:pt x="201929" y="53439"/>
                </a:cubicBezTo>
                <a:lnTo>
                  <a:pt x="185525" y="4232"/>
                </a:lnTo>
                <a:cubicBezTo>
                  <a:pt x="184467" y="1587"/>
                  <a:pt x="182350" y="0"/>
                  <a:pt x="179704" y="0"/>
                </a:cubicBezTo>
                <a:lnTo>
                  <a:pt x="130492" y="0"/>
                </a:lnTo>
                <a:cubicBezTo>
                  <a:pt x="127846" y="0"/>
                  <a:pt x="125200" y="1587"/>
                  <a:pt x="124671" y="4232"/>
                </a:cubicBezTo>
                <a:lnTo>
                  <a:pt x="108266" y="53439"/>
                </a:lnTo>
                <a:cubicBezTo>
                  <a:pt x="107737" y="55555"/>
                  <a:pt x="107737" y="57671"/>
                  <a:pt x="109325" y="59259"/>
                </a:cubicBezTo>
                <a:cubicBezTo>
                  <a:pt x="109325" y="60846"/>
                  <a:pt x="110912" y="61904"/>
                  <a:pt x="113029" y="61904"/>
                </a:cubicBezTo>
                <a:close/>
                <a:moveTo>
                  <a:pt x="134196" y="12169"/>
                </a:moveTo>
                <a:lnTo>
                  <a:pt x="174412" y="12169"/>
                </a:lnTo>
                <a:lnTo>
                  <a:pt x="186583" y="48677"/>
                </a:lnTo>
                <a:lnTo>
                  <a:pt x="122025" y="48677"/>
                </a:lnTo>
                <a:lnTo>
                  <a:pt x="134196" y="12169"/>
                </a:lnTo>
                <a:close/>
                <a:moveTo>
                  <a:pt x="308292" y="211639"/>
                </a:moveTo>
                <a:lnTo>
                  <a:pt x="291887" y="162433"/>
                </a:lnTo>
                <a:cubicBezTo>
                  <a:pt x="290829" y="159787"/>
                  <a:pt x="288712" y="158199"/>
                  <a:pt x="286067" y="158199"/>
                </a:cubicBezTo>
                <a:lnTo>
                  <a:pt x="236854" y="158199"/>
                </a:lnTo>
                <a:cubicBezTo>
                  <a:pt x="234208" y="158199"/>
                  <a:pt x="231562" y="159787"/>
                  <a:pt x="231033" y="162433"/>
                </a:cubicBezTo>
                <a:lnTo>
                  <a:pt x="214629" y="211639"/>
                </a:lnTo>
                <a:cubicBezTo>
                  <a:pt x="214100" y="213755"/>
                  <a:pt x="214100" y="215871"/>
                  <a:pt x="215687" y="217459"/>
                </a:cubicBezTo>
                <a:cubicBezTo>
                  <a:pt x="216746" y="219046"/>
                  <a:pt x="218862" y="220104"/>
                  <a:pt x="220979" y="220104"/>
                </a:cubicBezTo>
                <a:lnTo>
                  <a:pt x="302471" y="220104"/>
                </a:lnTo>
                <a:cubicBezTo>
                  <a:pt x="304587" y="220104"/>
                  <a:pt x="306175" y="219046"/>
                  <a:pt x="307762" y="217459"/>
                </a:cubicBezTo>
                <a:cubicBezTo>
                  <a:pt x="308821" y="215871"/>
                  <a:pt x="309350" y="213755"/>
                  <a:pt x="308292" y="211639"/>
                </a:cubicBezTo>
                <a:close/>
                <a:moveTo>
                  <a:pt x="228917" y="207406"/>
                </a:moveTo>
                <a:lnTo>
                  <a:pt x="241087" y="170898"/>
                </a:lnTo>
                <a:lnTo>
                  <a:pt x="281304" y="170898"/>
                </a:lnTo>
                <a:lnTo>
                  <a:pt x="293475" y="207406"/>
                </a:lnTo>
                <a:lnTo>
                  <a:pt x="228917" y="207406"/>
                </a:lnTo>
                <a:close/>
              </a:path>
            </a:pathLst>
          </a:custGeom>
          <a:solidFill>
            <a:schemeClr val="bg1">
              <a:lumMod val="5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24" name="Forma libre 43">
            <a:extLst>
              <a:ext uri="{FF2B5EF4-FFF2-40B4-BE49-F238E27FC236}">
                <a16:creationId xmlns:a16="http://schemas.microsoft.com/office/drawing/2014/main" id="{D16A7C17-43D9-43F2-9A53-E9B85DD53E2D}"/>
              </a:ext>
            </a:extLst>
          </p:cNvPr>
          <p:cNvSpPr/>
          <p:nvPr/>
        </p:nvSpPr>
        <p:spPr>
          <a:xfrm>
            <a:off x="699027" y="4288739"/>
            <a:ext cx="500429" cy="580421"/>
          </a:xfrm>
          <a:custGeom>
            <a:avLst/>
            <a:gdLst>
              <a:gd name="connsiteX0" fmla="*/ 176212 w 264583"/>
              <a:gd name="connsiteY0" fmla="*/ 240210 h 306876"/>
              <a:gd name="connsiteX1" fmla="*/ 176212 w 264583"/>
              <a:gd name="connsiteY1" fmla="*/ 289416 h 306876"/>
              <a:gd name="connsiteX2" fmla="*/ 157163 w 264583"/>
              <a:gd name="connsiteY2" fmla="*/ 309522 h 306876"/>
              <a:gd name="connsiteX3" fmla="*/ 19050 w 264583"/>
              <a:gd name="connsiteY3" fmla="*/ 309522 h 306876"/>
              <a:gd name="connsiteX4" fmla="*/ 0 w 264583"/>
              <a:gd name="connsiteY4" fmla="*/ 289416 h 306876"/>
              <a:gd name="connsiteX5" fmla="*/ 0 w 264583"/>
              <a:gd name="connsiteY5" fmla="*/ 20106 h 306876"/>
              <a:gd name="connsiteX6" fmla="*/ 19050 w 264583"/>
              <a:gd name="connsiteY6" fmla="*/ 0 h 306876"/>
              <a:gd name="connsiteX7" fmla="*/ 157163 w 264583"/>
              <a:gd name="connsiteY7" fmla="*/ 0 h 306876"/>
              <a:gd name="connsiteX8" fmla="*/ 176212 w 264583"/>
              <a:gd name="connsiteY8" fmla="*/ 20106 h 306876"/>
              <a:gd name="connsiteX9" fmla="*/ 176212 w 264583"/>
              <a:gd name="connsiteY9" fmla="*/ 73015 h 306876"/>
              <a:gd name="connsiteX10" fmla="*/ 169863 w 264583"/>
              <a:gd name="connsiteY10" fmla="*/ 79365 h 306876"/>
              <a:gd name="connsiteX11" fmla="*/ 163512 w 264583"/>
              <a:gd name="connsiteY11" fmla="*/ 73015 h 306876"/>
              <a:gd name="connsiteX12" fmla="*/ 163512 w 264583"/>
              <a:gd name="connsiteY12" fmla="*/ 20106 h 306876"/>
              <a:gd name="connsiteX13" fmla="*/ 157163 w 264583"/>
              <a:gd name="connsiteY13" fmla="*/ 12698 h 306876"/>
              <a:gd name="connsiteX14" fmla="*/ 19050 w 264583"/>
              <a:gd name="connsiteY14" fmla="*/ 12698 h 306876"/>
              <a:gd name="connsiteX15" fmla="*/ 12700 w 264583"/>
              <a:gd name="connsiteY15" fmla="*/ 20106 h 306876"/>
              <a:gd name="connsiteX16" fmla="*/ 12700 w 264583"/>
              <a:gd name="connsiteY16" fmla="*/ 289416 h 306876"/>
              <a:gd name="connsiteX17" fmla="*/ 19050 w 264583"/>
              <a:gd name="connsiteY17" fmla="*/ 296824 h 306876"/>
              <a:gd name="connsiteX18" fmla="*/ 157163 w 264583"/>
              <a:gd name="connsiteY18" fmla="*/ 296824 h 306876"/>
              <a:gd name="connsiteX19" fmla="*/ 163512 w 264583"/>
              <a:gd name="connsiteY19" fmla="*/ 289416 h 306876"/>
              <a:gd name="connsiteX20" fmla="*/ 163512 w 264583"/>
              <a:gd name="connsiteY20" fmla="*/ 240210 h 306876"/>
              <a:gd name="connsiteX21" fmla="*/ 169863 w 264583"/>
              <a:gd name="connsiteY21" fmla="*/ 233861 h 306876"/>
              <a:gd name="connsiteX22" fmla="*/ 176212 w 264583"/>
              <a:gd name="connsiteY22" fmla="*/ 240210 h 306876"/>
              <a:gd name="connsiteX23" fmla="*/ 47625 w 264583"/>
              <a:gd name="connsiteY23" fmla="*/ 22222 h 306876"/>
              <a:gd name="connsiteX24" fmla="*/ 41275 w 264583"/>
              <a:gd name="connsiteY24" fmla="*/ 28571 h 306876"/>
              <a:gd name="connsiteX25" fmla="*/ 47625 w 264583"/>
              <a:gd name="connsiteY25" fmla="*/ 34921 h 306876"/>
              <a:gd name="connsiteX26" fmla="*/ 129117 w 264583"/>
              <a:gd name="connsiteY26" fmla="*/ 34921 h 306876"/>
              <a:gd name="connsiteX27" fmla="*/ 135467 w 264583"/>
              <a:gd name="connsiteY27" fmla="*/ 28571 h 306876"/>
              <a:gd name="connsiteX28" fmla="*/ 129117 w 264583"/>
              <a:gd name="connsiteY28" fmla="*/ 22222 h 306876"/>
              <a:gd name="connsiteX29" fmla="*/ 47625 w 264583"/>
              <a:gd name="connsiteY29" fmla="*/ 22222 h 306876"/>
              <a:gd name="connsiteX30" fmla="*/ 95250 w 264583"/>
              <a:gd name="connsiteY30" fmla="*/ 287300 h 306876"/>
              <a:gd name="connsiteX31" fmla="*/ 101600 w 264583"/>
              <a:gd name="connsiteY31" fmla="*/ 280951 h 306876"/>
              <a:gd name="connsiteX32" fmla="*/ 95250 w 264583"/>
              <a:gd name="connsiteY32" fmla="*/ 274601 h 306876"/>
              <a:gd name="connsiteX33" fmla="*/ 81492 w 264583"/>
              <a:gd name="connsiteY33" fmla="*/ 274601 h 306876"/>
              <a:gd name="connsiteX34" fmla="*/ 75142 w 264583"/>
              <a:gd name="connsiteY34" fmla="*/ 280951 h 306876"/>
              <a:gd name="connsiteX35" fmla="*/ 81492 w 264583"/>
              <a:gd name="connsiteY35" fmla="*/ 287300 h 306876"/>
              <a:gd name="connsiteX36" fmla="*/ 95250 w 264583"/>
              <a:gd name="connsiteY36" fmla="*/ 287300 h 306876"/>
              <a:gd name="connsiteX37" fmla="*/ 265642 w 264583"/>
              <a:gd name="connsiteY37" fmla="*/ 105819 h 306876"/>
              <a:gd name="connsiteX38" fmla="*/ 265642 w 264583"/>
              <a:gd name="connsiteY38" fmla="*/ 204232 h 306876"/>
              <a:gd name="connsiteX39" fmla="*/ 259292 w 264583"/>
              <a:gd name="connsiteY39" fmla="*/ 210581 h 306876"/>
              <a:gd name="connsiteX40" fmla="*/ 78846 w 264583"/>
              <a:gd name="connsiteY40" fmla="*/ 210581 h 306876"/>
              <a:gd name="connsiteX41" fmla="*/ 78846 w 264583"/>
              <a:gd name="connsiteY41" fmla="*/ 210581 h 306876"/>
              <a:gd name="connsiteX42" fmla="*/ 74613 w 264583"/>
              <a:gd name="connsiteY42" fmla="*/ 208993 h 306876"/>
              <a:gd name="connsiteX43" fmla="*/ 72496 w 264583"/>
              <a:gd name="connsiteY43" fmla="*/ 204232 h 306876"/>
              <a:gd name="connsiteX44" fmla="*/ 72496 w 264583"/>
              <a:gd name="connsiteY44" fmla="*/ 105819 h 306876"/>
              <a:gd name="connsiteX45" fmla="*/ 78846 w 264583"/>
              <a:gd name="connsiteY45" fmla="*/ 99470 h 306876"/>
              <a:gd name="connsiteX46" fmla="*/ 259292 w 264583"/>
              <a:gd name="connsiteY46" fmla="*/ 99470 h 306876"/>
              <a:gd name="connsiteX47" fmla="*/ 265642 w 264583"/>
              <a:gd name="connsiteY47" fmla="*/ 105819 h 306876"/>
              <a:gd name="connsiteX48" fmla="*/ 252942 w 264583"/>
              <a:gd name="connsiteY48" fmla="*/ 112169 h 306876"/>
              <a:gd name="connsiteX49" fmla="*/ 85196 w 264583"/>
              <a:gd name="connsiteY49" fmla="*/ 112169 h 306876"/>
              <a:gd name="connsiteX50" fmla="*/ 85196 w 264583"/>
              <a:gd name="connsiteY50" fmla="*/ 197882 h 306876"/>
              <a:gd name="connsiteX51" fmla="*/ 111654 w 264583"/>
              <a:gd name="connsiteY51" fmla="*/ 197882 h 306876"/>
              <a:gd name="connsiteX52" fmla="*/ 111654 w 264583"/>
              <a:gd name="connsiteY52" fmla="*/ 197882 h 306876"/>
              <a:gd name="connsiteX53" fmla="*/ 252942 w 264583"/>
              <a:gd name="connsiteY53" fmla="*/ 197882 h 306876"/>
              <a:gd name="connsiteX54" fmla="*/ 252942 w 264583"/>
              <a:gd name="connsiteY54" fmla="*/ 112169 h 306876"/>
              <a:gd name="connsiteX55" fmla="*/ 135996 w 264583"/>
              <a:gd name="connsiteY55" fmla="*/ 155025 h 306876"/>
              <a:gd name="connsiteX56" fmla="*/ 169334 w 264583"/>
              <a:gd name="connsiteY56" fmla="*/ 121692 h 306876"/>
              <a:gd name="connsiteX57" fmla="*/ 202671 w 264583"/>
              <a:gd name="connsiteY57" fmla="*/ 155025 h 306876"/>
              <a:gd name="connsiteX58" fmla="*/ 169334 w 264583"/>
              <a:gd name="connsiteY58" fmla="*/ 188359 h 306876"/>
              <a:gd name="connsiteX59" fmla="*/ 135996 w 264583"/>
              <a:gd name="connsiteY59" fmla="*/ 155025 h 306876"/>
              <a:gd name="connsiteX60" fmla="*/ 148696 w 264583"/>
              <a:gd name="connsiteY60" fmla="*/ 155025 h 306876"/>
              <a:gd name="connsiteX61" fmla="*/ 169334 w 264583"/>
              <a:gd name="connsiteY61" fmla="*/ 175660 h 306876"/>
              <a:gd name="connsiteX62" fmla="*/ 189971 w 264583"/>
              <a:gd name="connsiteY62" fmla="*/ 155025 h 306876"/>
              <a:gd name="connsiteX63" fmla="*/ 169334 w 264583"/>
              <a:gd name="connsiteY63" fmla="*/ 134391 h 306876"/>
              <a:gd name="connsiteX64" fmla="*/ 148696 w 264583"/>
              <a:gd name="connsiteY64" fmla="*/ 155025 h 306876"/>
              <a:gd name="connsiteX65" fmla="*/ 206904 w 264583"/>
              <a:gd name="connsiteY65" fmla="*/ 133861 h 306876"/>
              <a:gd name="connsiteX66" fmla="*/ 216959 w 264583"/>
              <a:gd name="connsiteY66" fmla="*/ 133861 h 306876"/>
              <a:gd name="connsiteX67" fmla="*/ 225425 w 264583"/>
              <a:gd name="connsiteY67" fmla="*/ 138095 h 306876"/>
              <a:gd name="connsiteX68" fmla="*/ 225425 w 264583"/>
              <a:gd name="connsiteY68" fmla="*/ 169840 h 306876"/>
              <a:gd name="connsiteX69" fmla="*/ 216959 w 264583"/>
              <a:gd name="connsiteY69" fmla="*/ 175131 h 306876"/>
              <a:gd name="connsiteX70" fmla="*/ 207433 w 264583"/>
              <a:gd name="connsiteY70" fmla="*/ 175131 h 306876"/>
              <a:gd name="connsiteX71" fmla="*/ 201084 w 264583"/>
              <a:gd name="connsiteY71" fmla="*/ 181480 h 306876"/>
              <a:gd name="connsiteX72" fmla="*/ 207433 w 264583"/>
              <a:gd name="connsiteY72" fmla="*/ 187829 h 306876"/>
              <a:gd name="connsiteX73" fmla="*/ 219075 w 264583"/>
              <a:gd name="connsiteY73" fmla="*/ 187829 h 306876"/>
              <a:gd name="connsiteX74" fmla="*/ 222250 w 264583"/>
              <a:gd name="connsiteY74" fmla="*/ 186771 h 306876"/>
              <a:gd name="connsiteX75" fmla="*/ 235479 w 264583"/>
              <a:gd name="connsiteY75" fmla="*/ 178306 h 306876"/>
              <a:gd name="connsiteX76" fmla="*/ 238654 w 264583"/>
              <a:gd name="connsiteY76" fmla="*/ 173015 h 306876"/>
              <a:gd name="connsiteX77" fmla="*/ 238654 w 264583"/>
              <a:gd name="connsiteY77" fmla="*/ 133861 h 306876"/>
              <a:gd name="connsiteX78" fmla="*/ 234950 w 264583"/>
              <a:gd name="connsiteY78" fmla="*/ 128042 h 306876"/>
              <a:gd name="connsiteX79" fmla="*/ 221721 w 264583"/>
              <a:gd name="connsiteY79" fmla="*/ 121692 h 306876"/>
              <a:gd name="connsiteX80" fmla="*/ 219075 w 264583"/>
              <a:gd name="connsiteY80" fmla="*/ 121163 h 306876"/>
              <a:gd name="connsiteX81" fmla="*/ 207433 w 264583"/>
              <a:gd name="connsiteY81" fmla="*/ 121163 h 306876"/>
              <a:gd name="connsiteX82" fmla="*/ 201084 w 264583"/>
              <a:gd name="connsiteY82" fmla="*/ 127513 h 306876"/>
              <a:gd name="connsiteX83" fmla="*/ 206904 w 264583"/>
              <a:gd name="connsiteY83" fmla="*/ 133861 h 306876"/>
              <a:gd name="connsiteX84" fmla="*/ 103188 w 264583"/>
              <a:gd name="connsiteY84" fmla="*/ 180951 h 306876"/>
              <a:gd name="connsiteX85" fmla="*/ 116417 w 264583"/>
              <a:gd name="connsiteY85" fmla="*/ 187300 h 306876"/>
              <a:gd name="connsiteX86" fmla="*/ 119063 w 264583"/>
              <a:gd name="connsiteY86" fmla="*/ 187829 h 306876"/>
              <a:gd name="connsiteX87" fmla="*/ 130704 w 264583"/>
              <a:gd name="connsiteY87" fmla="*/ 187829 h 306876"/>
              <a:gd name="connsiteX88" fmla="*/ 137054 w 264583"/>
              <a:gd name="connsiteY88" fmla="*/ 181480 h 306876"/>
              <a:gd name="connsiteX89" fmla="*/ 130704 w 264583"/>
              <a:gd name="connsiteY89" fmla="*/ 175131 h 306876"/>
              <a:gd name="connsiteX90" fmla="*/ 120650 w 264583"/>
              <a:gd name="connsiteY90" fmla="*/ 175131 h 306876"/>
              <a:gd name="connsiteX91" fmla="*/ 112183 w 264583"/>
              <a:gd name="connsiteY91" fmla="*/ 170898 h 306876"/>
              <a:gd name="connsiteX92" fmla="*/ 112183 w 264583"/>
              <a:gd name="connsiteY92" fmla="*/ 139152 h 306876"/>
              <a:gd name="connsiteX93" fmla="*/ 120650 w 264583"/>
              <a:gd name="connsiteY93" fmla="*/ 133861 h 306876"/>
              <a:gd name="connsiteX94" fmla="*/ 130175 w 264583"/>
              <a:gd name="connsiteY94" fmla="*/ 133861 h 306876"/>
              <a:gd name="connsiteX95" fmla="*/ 136525 w 264583"/>
              <a:gd name="connsiteY95" fmla="*/ 127513 h 306876"/>
              <a:gd name="connsiteX96" fmla="*/ 130175 w 264583"/>
              <a:gd name="connsiteY96" fmla="*/ 121163 h 306876"/>
              <a:gd name="connsiteX97" fmla="*/ 118533 w 264583"/>
              <a:gd name="connsiteY97" fmla="*/ 121163 h 306876"/>
              <a:gd name="connsiteX98" fmla="*/ 115358 w 264583"/>
              <a:gd name="connsiteY98" fmla="*/ 122222 h 306876"/>
              <a:gd name="connsiteX99" fmla="*/ 102129 w 264583"/>
              <a:gd name="connsiteY99" fmla="*/ 130687 h 306876"/>
              <a:gd name="connsiteX100" fmla="*/ 98954 w 264583"/>
              <a:gd name="connsiteY100" fmla="*/ 135978 h 306876"/>
              <a:gd name="connsiteX101" fmla="*/ 98954 w 264583"/>
              <a:gd name="connsiteY101" fmla="*/ 175131 h 306876"/>
              <a:gd name="connsiteX102" fmla="*/ 103188 w 264583"/>
              <a:gd name="connsiteY102" fmla="*/ 180951 h 30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64583" h="306876">
                <a:moveTo>
                  <a:pt x="176212" y="240210"/>
                </a:moveTo>
                <a:lnTo>
                  <a:pt x="176212" y="289416"/>
                </a:lnTo>
                <a:cubicBezTo>
                  <a:pt x="176212" y="300527"/>
                  <a:pt x="167746" y="309522"/>
                  <a:pt x="157163" y="309522"/>
                </a:cubicBezTo>
                <a:lnTo>
                  <a:pt x="19050" y="309522"/>
                </a:lnTo>
                <a:cubicBezTo>
                  <a:pt x="8467" y="309522"/>
                  <a:pt x="0" y="300527"/>
                  <a:pt x="0" y="289416"/>
                </a:cubicBezTo>
                <a:lnTo>
                  <a:pt x="0" y="20106"/>
                </a:lnTo>
                <a:cubicBezTo>
                  <a:pt x="0" y="8995"/>
                  <a:pt x="8467" y="0"/>
                  <a:pt x="19050" y="0"/>
                </a:cubicBezTo>
                <a:lnTo>
                  <a:pt x="157163" y="0"/>
                </a:lnTo>
                <a:cubicBezTo>
                  <a:pt x="167746" y="0"/>
                  <a:pt x="176212" y="8995"/>
                  <a:pt x="176212" y="20106"/>
                </a:cubicBezTo>
                <a:lnTo>
                  <a:pt x="176212" y="73015"/>
                </a:lnTo>
                <a:cubicBezTo>
                  <a:pt x="176212" y="76719"/>
                  <a:pt x="173567" y="79365"/>
                  <a:pt x="169863" y="79365"/>
                </a:cubicBezTo>
                <a:cubicBezTo>
                  <a:pt x="166158" y="79365"/>
                  <a:pt x="163512" y="76719"/>
                  <a:pt x="163512" y="73015"/>
                </a:cubicBezTo>
                <a:lnTo>
                  <a:pt x="163512" y="20106"/>
                </a:lnTo>
                <a:cubicBezTo>
                  <a:pt x="163512" y="15873"/>
                  <a:pt x="160866" y="12698"/>
                  <a:pt x="157163" y="12698"/>
                </a:cubicBezTo>
                <a:lnTo>
                  <a:pt x="19050" y="12698"/>
                </a:lnTo>
                <a:cubicBezTo>
                  <a:pt x="15875" y="12698"/>
                  <a:pt x="12700" y="15873"/>
                  <a:pt x="12700" y="20106"/>
                </a:cubicBezTo>
                <a:lnTo>
                  <a:pt x="12700" y="289416"/>
                </a:lnTo>
                <a:cubicBezTo>
                  <a:pt x="12700" y="293649"/>
                  <a:pt x="15346" y="296824"/>
                  <a:pt x="19050" y="296824"/>
                </a:cubicBezTo>
                <a:lnTo>
                  <a:pt x="157163" y="296824"/>
                </a:lnTo>
                <a:cubicBezTo>
                  <a:pt x="160337" y="296824"/>
                  <a:pt x="163512" y="293649"/>
                  <a:pt x="163512" y="289416"/>
                </a:cubicBezTo>
                <a:lnTo>
                  <a:pt x="163512" y="240210"/>
                </a:lnTo>
                <a:cubicBezTo>
                  <a:pt x="163512" y="236506"/>
                  <a:pt x="166158" y="233861"/>
                  <a:pt x="169863" y="233861"/>
                </a:cubicBezTo>
                <a:cubicBezTo>
                  <a:pt x="173567" y="233861"/>
                  <a:pt x="176212" y="236506"/>
                  <a:pt x="176212" y="240210"/>
                </a:cubicBezTo>
                <a:close/>
                <a:moveTo>
                  <a:pt x="47625" y="22222"/>
                </a:moveTo>
                <a:cubicBezTo>
                  <a:pt x="43921" y="22222"/>
                  <a:pt x="41275" y="24868"/>
                  <a:pt x="41275" y="28571"/>
                </a:cubicBezTo>
                <a:cubicBezTo>
                  <a:pt x="41275" y="32275"/>
                  <a:pt x="43921" y="34921"/>
                  <a:pt x="47625" y="34921"/>
                </a:cubicBezTo>
                <a:lnTo>
                  <a:pt x="129117" y="34921"/>
                </a:lnTo>
                <a:cubicBezTo>
                  <a:pt x="132821" y="34921"/>
                  <a:pt x="135467" y="32275"/>
                  <a:pt x="135467" y="28571"/>
                </a:cubicBezTo>
                <a:cubicBezTo>
                  <a:pt x="135467" y="24868"/>
                  <a:pt x="132821" y="22222"/>
                  <a:pt x="129117" y="22222"/>
                </a:cubicBezTo>
                <a:lnTo>
                  <a:pt x="47625" y="22222"/>
                </a:lnTo>
                <a:close/>
                <a:moveTo>
                  <a:pt x="95250" y="287300"/>
                </a:moveTo>
                <a:cubicBezTo>
                  <a:pt x="98954" y="287300"/>
                  <a:pt x="101600" y="284654"/>
                  <a:pt x="101600" y="280951"/>
                </a:cubicBezTo>
                <a:cubicBezTo>
                  <a:pt x="101600" y="277247"/>
                  <a:pt x="98954" y="274601"/>
                  <a:pt x="95250" y="274601"/>
                </a:cubicBezTo>
                <a:lnTo>
                  <a:pt x="81492" y="274601"/>
                </a:lnTo>
                <a:cubicBezTo>
                  <a:pt x="77788" y="274601"/>
                  <a:pt x="75142" y="277247"/>
                  <a:pt x="75142" y="280951"/>
                </a:cubicBezTo>
                <a:cubicBezTo>
                  <a:pt x="75142" y="284654"/>
                  <a:pt x="77788" y="287300"/>
                  <a:pt x="81492" y="287300"/>
                </a:cubicBezTo>
                <a:lnTo>
                  <a:pt x="95250" y="287300"/>
                </a:lnTo>
                <a:close/>
                <a:moveTo>
                  <a:pt x="265642" y="105819"/>
                </a:moveTo>
                <a:lnTo>
                  <a:pt x="265642" y="204232"/>
                </a:lnTo>
                <a:cubicBezTo>
                  <a:pt x="265642" y="207935"/>
                  <a:pt x="262996" y="210581"/>
                  <a:pt x="259292" y="210581"/>
                </a:cubicBezTo>
                <a:lnTo>
                  <a:pt x="78846" y="210581"/>
                </a:lnTo>
                <a:cubicBezTo>
                  <a:pt x="78846" y="210581"/>
                  <a:pt x="78846" y="210581"/>
                  <a:pt x="78846" y="210581"/>
                </a:cubicBezTo>
                <a:cubicBezTo>
                  <a:pt x="77259" y="210581"/>
                  <a:pt x="75671" y="210052"/>
                  <a:pt x="74613" y="208993"/>
                </a:cubicBezTo>
                <a:cubicBezTo>
                  <a:pt x="73554" y="207935"/>
                  <a:pt x="72496" y="206348"/>
                  <a:pt x="72496" y="204232"/>
                </a:cubicBezTo>
                <a:lnTo>
                  <a:pt x="72496" y="105819"/>
                </a:lnTo>
                <a:cubicBezTo>
                  <a:pt x="72496" y="102116"/>
                  <a:pt x="75142" y="99470"/>
                  <a:pt x="78846" y="99470"/>
                </a:cubicBezTo>
                <a:lnTo>
                  <a:pt x="259292" y="99470"/>
                </a:lnTo>
                <a:cubicBezTo>
                  <a:pt x="262467" y="99470"/>
                  <a:pt x="265642" y="102116"/>
                  <a:pt x="265642" y="105819"/>
                </a:cubicBezTo>
                <a:close/>
                <a:moveTo>
                  <a:pt x="252942" y="112169"/>
                </a:moveTo>
                <a:lnTo>
                  <a:pt x="85196" y="112169"/>
                </a:lnTo>
                <a:lnTo>
                  <a:pt x="85196" y="197882"/>
                </a:lnTo>
                <a:lnTo>
                  <a:pt x="111654" y="197882"/>
                </a:lnTo>
                <a:lnTo>
                  <a:pt x="111654" y="197882"/>
                </a:lnTo>
                <a:lnTo>
                  <a:pt x="252942" y="197882"/>
                </a:lnTo>
                <a:lnTo>
                  <a:pt x="252942" y="112169"/>
                </a:lnTo>
                <a:close/>
                <a:moveTo>
                  <a:pt x="135996" y="155025"/>
                </a:moveTo>
                <a:cubicBezTo>
                  <a:pt x="135996" y="136507"/>
                  <a:pt x="150813" y="121692"/>
                  <a:pt x="169334" y="121692"/>
                </a:cubicBezTo>
                <a:cubicBezTo>
                  <a:pt x="187854" y="121692"/>
                  <a:pt x="202671" y="136507"/>
                  <a:pt x="202671" y="155025"/>
                </a:cubicBezTo>
                <a:cubicBezTo>
                  <a:pt x="202671" y="173544"/>
                  <a:pt x="187854" y="188359"/>
                  <a:pt x="169334" y="188359"/>
                </a:cubicBezTo>
                <a:cubicBezTo>
                  <a:pt x="150813" y="188359"/>
                  <a:pt x="135996" y="173015"/>
                  <a:pt x="135996" y="155025"/>
                </a:cubicBezTo>
                <a:close/>
                <a:moveTo>
                  <a:pt x="148696" y="155025"/>
                </a:moveTo>
                <a:cubicBezTo>
                  <a:pt x="148696" y="166137"/>
                  <a:pt x="157692" y="175660"/>
                  <a:pt x="169334" y="175660"/>
                </a:cubicBezTo>
                <a:cubicBezTo>
                  <a:pt x="180446" y="175660"/>
                  <a:pt x="189971" y="166666"/>
                  <a:pt x="189971" y="155025"/>
                </a:cubicBezTo>
                <a:cubicBezTo>
                  <a:pt x="189971" y="143914"/>
                  <a:pt x="180975" y="134391"/>
                  <a:pt x="169334" y="134391"/>
                </a:cubicBezTo>
                <a:cubicBezTo>
                  <a:pt x="157692" y="134391"/>
                  <a:pt x="148696" y="143385"/>
                  <a:pt x="148696" y="155025"/>
                </a:cubicBezTo>
                <a:close/>
                <a:moveTo>
                  <a:pt x="206904" y="133861"/>
                </a:moveTo>
                <a:lnTo>
                  <a:pt x="216959" y="133861"/>
                </a:lnTo>
                <a:lnTo>
                  <a:pt x="225425" y="138095"/>
                </a:lnTo>
                <a:lnTo>
                  <a:pt x="225425" y="169840"/>
                </a:lnTo>
                <a:lnTo>
                  <a:pt x="216959" y="175131"/>
                </a:lnTo>
                <a:lnTo>
                  <a:pt x="207433" y="175131"/>
                </a:lnTo>
                <a:cubicBezTo>
                  <a:pt x="203729" y="175131"/>
                  <a:pt x="201084" y="177777"/>
                  <a:pt x="201084" y="181480"/>
                </a:cubicBezTo>
                <a:cubicBezTo>
                  <a:pt x="201084" y="185184"/>
                  <a:pt x="203729" y="187829"/>
                  <a:pt x="207433" y="187829"/>
                </a:cubicBezTo>
                <a:lnTo>
                  <a:pt x="219075" y="187829"/>
                </a:lnTo>
                <a:cubicBezTo>
                  <a:pt x="220134" y="187829"/>
                  <a:pt x="221192" y="187300"/>
                  <a:pt x="222250" y="186771"/>
                </a:cubicBezTo>
                <a:lnTo>
                  <a:pt x="235479" y="178306"/>
                </a:lnTo>
                <a:cubicBezTo>
                  <a:pt x="237067" y="177247"/>
                  <a:pt x="238654" y="175131"/>
                  <a:pt x="238654" y="173015"/>
                </a:cubicBezTo>
                <a:lnTo>
                  <a:pt x="238654" y="133861"/>
                </a:lnTo>
                <a:cubicBezTo>
                  <a:pt x="238654" y="131216"/>
                  <a:pt x="237067" y="129100"/>
                  <a:pt x="234950" y="128042"/>
                </a:cubicBezTo>
                <a:lnTo>
                  <a:pt x="221721" y="121692"/>
                </a:lnTo>
                <a:cubicBezTo>
                  <a:pt x="220663" y="121163"/>
                  <a:pt x="219604" y="121163"/>
                  <a:pt x="219075" y="121163"/>
                </a:cubicBezTo>
                <a:lnTo>
                  <a:pt x="207433" y="121163"/>
                </a:lnTo>
                <a:cubicBezTo>
                  <a:pt x="203729" y="121163"/>
                  <a:pt x="201084" y="123809"/>
                  <a:pt x="201084" y="127513"/>
                </a:cubicBezTo>
                <a:cubicBezTo>
                  <a:pt x="201084" y="131216"/>
                  <a:pt x="203729" y="133861"/>
                  <a:pt x="206904" y="133861"/>
                </a:cubicBezTo>
                <a:close/>
                <a:moveTo>
                  <a:pt x="103188" y="180951"/>
                </a:moveTo>
                <a:lnTo>
                  <a:pt x="116417" y="187300"/>
                </a:lnTo>
                <a:cubicBezTo>
                  <a:pt x="117475" y="187829"/>
                  <a:pt x="118533" y="187829"/>
                  <a:pt x="119063" y="187829"/>
                </a:cubicBezTo>
                <a:lnTo>
                  <a:pt x="130704" y="187829"/>
                </a:lnTo>
                <a:cubicBezTo>
                  <a:pt x="134408" y="187829"/>
                  <a:pt x="137054" y="185184"/>
                  <a:pt x="137054" y="181480"/>
                </a:cubicBezTo>
                <a:cubicBezTo>
                  <a:pt x="137054" y="177777"/>
                  <a:pt x="134408" y="175131"/>
                  <a:pt x="130704" y="175131"/>
                </a:cubicBezTo>
                <a:lnTo>
                  <a:pt x="120650" y="175131"/>
                </a:lnTo>
                <a:lnTo>
                  <a:pt x="112183" y="170898"/>
                </a:lnTo>
                <a:lnTo>
                  <a:pt x="112183" y="139152"/>
                </a:lnTo>
                <a:lnTo>
                  <a:pt x="120650" y="133861"/>
                </a:lnTo>
                <a:lnTo>
                  <a:pt x="130175" y="133861"/>
                </a:lnTo>
                <a:cubicBezTo>
                  <a:pt x="133879" y="133861"/>
                  <a:pt x="136525" y="131216"/>
                  <a:pt x="136525" y="127513"/>
                </a:cubicBezTo>
                <a:cubicBezTo>
                  <a:pt x="136525" y="123809"/>
                  <a:pt x="133879" y="121163"/>
                  <a:pt x="130175" y="121163"/>
                </a:cubicBezTo>
                <a:lnTo>
                  <a:pt x="118533" y="121163"/>
                </a:lnTo>
                <a:cubicBezTo>
                  <a:pt x="117475" y="121163"/>
                  <a:pt x="116417" y="121692"/>
                  <a:pt x="115358" y="122222"/>
                </a:cubicBezTo>
                <a:lnTo>
                  <a:pt x="102129" y="130687"/>
                </a:lnTo>
                <a:cubicBezTo>
                  <a:pt x="100542" y="131745"/>
                  <a:pt x="98954" y="133861"/>
                  <a:pt x="98954" y="135978"/>
                </a:cubicBezTo>
                <a:lnTo>
                  <a:pt x="98954" y="175131"/>
                </a:lnTo>
                <a:cubicBezTo>
                  <a:pt x="99483" y="177777"/>
                  <a:pt x="101071" y="179893"/>
                  <a:pt x="103188" y="180951"/>
                </a:cubicBezTo>
                <a:close/>
              </a:path>
            </a:pathLst>
          </a:custGeom>
          <a:solidFill>
            <a:schemeClr val="bg1">
              <a:lumMod val="50000"/>
            </a:schemeClr>
          </a:solidFill>
          <a:ln w="5286" cap="flat">
            <a:noFill/>
            <a:prstDash val="solid"/>
            <a:miter/>
          </a:ln>
        </p:spPr>
        <p:txBody>
          <a:bodyPr rtlCol="0" anchor="ctr"/>
          <a:lstStyle/>
          <a:p>
            <a:endParaRPr lang="es-MX"/>
          </a:p>
        </p:txBody>
      </p:sp>
      <p:sp>
        <p:nvSpPr>
          <p:cNvPr id="25" name="Forma libre 40">
            <a:extLst>
              <a:ext uri="{FF2B5EF4-FFF2-40B4-BE49-F238E27FC236}">
                <a16:creationId xmlns:a16="http://schemas.microsoft.com/office/drawing/2014/main" id="{5576424E-05BB-4234-BFE9-5A254A01FB8D}"/>
              </a:ext>
            </a:extLst>
          </p:cNvPr>
          <p:cNvSpPr/>
          <p:nvPr/>
        </p:nvSpPr>
        <p:spPr>
          <a:xfrm>
            <a:off x="5735960" y="2776570"/>
            <a:ext cx="530455" cy="580422"/>
          </a:xfrm>
          <a:custGeom>
            <a:avLst/>
            <a:gdLst>
              <a:gd name="connsiteX0" fmla="*/ 168275 w 280458"/>
              <a:gd name="connsiteY0" fmla="*/ 28571 h 306876"/>
              <a:gd name="connsiteX1" fmla="*/ 168804 w 280458"/>
              <a:gd name="connsiteY1" fmla="*/ 25926 h 306876"/>
              <a:gd name="connsiteX2" fmla="*/ 142875 w 280458"/>
              <a:gd name="connsiteY2" fmla="*/ 0 h 306876"/>
              <a:gd name="connsiteX3" fmla="*/ 116946 w 280458"/>
              <a:gd name="connsiteY3" fmla="*/ 25926 h 306876"/>
              <a:gd name="connsiteX4" fmla="*/ 117475 w 280458"/>
              <a:gd name="connsiteY4" fmla="*/ 28571 h 306876"/>
              <a:gd name="connsiteX5" fmla="*/ 41804 w 280458"/>
              <a:gd name="connsiteY5" fmla="*/ 67724 h 306876"/>
              <a:gd name="connsiteX6" fmla="*/ 0 w 280458"/>
              <a:gd name="connsiteY6" fmla="*/ 167195 h 306876"/>
              <a:gd name="connsiteX7" fmla="*/ 0 w 280458"/>
              <a:gd name="connsiteY7" fmla="*/ 168782 h 306876"/>
              <a:gd name="connsiteX8" fmla="*/ 0 w 280458"/>
              <a:gd name="connsiteY8" fmla="*/ 168782 h 306876"/>
              <a:gd name="connsiteX9" fmla="*/ 0 w 280458"/>
              <a:gd name="connsiteY9" fmla="*/ 168782 h 306876"/>
              <a:gd name="connsiteX10" fmla="*/ 6350 w 280458"/>
              <a:gd name="connsiteY10" fmla="*/ 175131 h 306876"/>
              <a:gd name="connsiteX11" fmla="*/ 12700 w 280458"/>
              <a:gd name="connsiteY11" fmla="*/ 168782 h 306876"/>
              <a:gd name="connsiteX12" fmla="*/ 40217 w 280458"/>
              <a:gd name="connsiteY12" fmla="*/ 141269 h 306876"/>
              <a:gd name="connsiteX13" fmla="*/ 67733 w 280458"/>
              <a:gd name="connsiteY13" fmla="*/ 168782 h 306876"/>
              <a:gd name="connsiteX14" fmla="*/ 74083 w 280458"/>
              <a:gd name="connsiteY14" fmla="*/ 175131 h 306876"/>
              <a:gd name="connsiteX15" fmla="*/ 80433 w 280458"/>
              <a:gd name="connsiteY15" fmla="*/ 168782 h 306876"/>
              <a:gd name="connsiteX16" fmla="*/ 107950 w 280458"/>
              <a:gd name="connsiteY16" fmla="*/ 141269 h 306876"/>
              <a:gd name="connsiteX17" fmla="*/ 135467 w 280458"/>
              <a:gd name="connsiteY17" fmla="*/ 168782 h 306876"/>
              <a:gd name="connsiteX18" fmla="*/ 135467 w 280458"/>
              <a:gd name="connsiteY18" fmla="*/ 278834 h 306876"/>
              <a:gd name="connsiteX19" fmla="*/ 166158 w 280458"/>
              <a:gd name="connsiteY19" fmla="*/ 309522 h 306876"/>
              <a:gd name="connsiteX20" fmla="*/ 196850 w 280458"/>
              <a:gd name="connsiteY20" fmla="*/ 278834 h 306876"/>
              <a:gd name="connsiteX21" fmla="*/ 196850 w 280458"/>
              <a:gd name="connsiteY21" fmla="*/ 274072 h 306876"/>
              <a:gd name="connsiteX22" fmla="*/ 190500 w 280458"/>
              <a:gd name="connsiteY22" fmla="*/ 267723 h 306876"/>
              <a:gd name="connsiteX23" fmla="*/ 184150 w 280458"/>
              <a:gd name="connsiteY23" fmla="*/ 274072 h 306876"/>
              <a:gd name="connsiteX24" fmla="*/ 184150 w 280458"/>
              <a:gd name="connsiteY24" fmla="*/ 278834 h 306876"/>
              <a:gd name="connsiteX25" fmla="*/ 166158 w 280458"/>
              <a:gd name="connsiteY25" fmla="*/ 296824 h 306876"/>
              <a:gd name="connsiteX26" fmla="*/ 148167 w 280458"/>
              <a:gd name="connsiteY26" fmla="*/ 278834 h 306876"/>
              <a:gd name="connsiteX27" fmla="*/ 148167 w 280458"/>
              <a:gd name="connsiteY27" fmla="*/ 168782 h 306876"/>
              <a:gd name="connsiteX28" fmla="*/ 175683 w 280458"/>
              <a:gd name="connsiteY28" fmla="*/ 141269 h 306876"/>
              <a:gd name="connsiteX29" fmla="*/ 203200 w 280458"/>
              <a:gd name="connsiteY29" fmla="*/ 168782 h 306876"/>
              <a:gd name="connsiteX30" fmla="*/ 209550 w 280458"/>
              <a:gd name="connsiteY30" fmla="*/ 175131 h 306876"/>
              <a:gd name="connsiteX31" fmla="*/ 215900 w 280458"/>
              <a:gd name="connsiteY31" fmla="*/ 168782 h 306876"/>
              <a:gd name="connsiteX32" fmla="*/ 243417 w 280458"/>
              <a:gd name="connsiteY32" fmla="*/ 141269 h 306876"/>
              <a:gd name="connsiteX33" fmla="*/ 270933 w 280458"/>
              <a:gd name="connsiteY33" fmla="*/ 168782 h 306876"/>
              <a:gd name="connsiteX34" fmla="*/ 277283 w 280458"/>
              <a:gd name="connsiteY34" fmla="*/ 175131 h 306876"/>
              <a:gd name="connsiteX35" fmla="*/ 283633 w 280458"/>
              <a:gd name="connsiteY35" fmla="*/ 168782 h 306876"/>
              <a:gd name="connsiteX36" fmla="*/ 168275 w 280458"/>
              <a:gd name="connsiteY36" fmla="*/ 28571 h 306876"/>
              <a:gd name="connsiteX37" fmla="*/ 130175 w 280458"/>
              <a:gd name="connsiteY37" fmla="*/ 25926 h 306876"/>
              <a:gd name="connsiteX38" fmla="*/ 143404 w 280458"/>
              <a:gd name="connsiteY38" fmla="*/ 12698 h 306876"/>
              <a:gd name="connsiteX39" fmla="*/ 156633 w 280458"/>
              <a:gd name="connsiteY39" fmla="*/ 25926 h 306876"/>
              <a:gd name="connsiteX40" fmla="*/ 156633 w 280458"/>
              <a:gd name="connsiteY40" fmla="*/ 26455 h 306876"/>
              <a:gd name="connsiteX41" fmla="*/ 143404 w 280458"/>
              <a:gd name="connsiteY41" fmla="*/ 25926 h 306876"/>
              <a:gd name="connsiteX42" fmla="*/ 130175 w 280458"/>
              <a:gd name="connsiteY42" fmla="*/ 26455 h 306876"/>
              <a:gd name="connsiteX43" fmla="*/ 130175 w 280458"/>
              <a:gd name="connsiteY43" fmla="*/ 25926 h 306876"/>
              <a:gd name="connsiteX44" fmla="*/ 236008 w 280458"/>
              <a:gd name="connsiteY44" fmla="*/ 129629 h 306876"/>
              <a:gd name="connsiteX45" fmla="*/ 233362 w 280458"/>
              <a:gd name="connsiteY45" fmla="*/ 130687 h 306876"/>
              <a:gd name="connsiteX46" fmla="*/ 227542 w 280458"/>
              <a:gd name="connsiteY46" fmla="*/ 133333 h 306876"/>
              <a:gd name="connsiteX47" fmla="*/ 224896 w 280458"/>
              <a:gd name="connsiteY47" fmla="*/ 134920 h 306876"/>
              <a:gd name="connsiteX48" fmla="*/ 219604 w 280458"/>
              <a:gd name="connsiteY48" fmla="*/ 139152 h 306876"/>
              <a:gd name="connsiteX49" fmla="*/ 218016 w 280458"/>
              <a:gd name="connsiteY49" fmla="*/ 140740 h 306876"/>
              <a:gd name="connsiteX50" fmla="*/ 212196 w 280458"/>
              <a:gd name="connsiteY50" fmla="*/ 147618 h 306876"/>
              <a:gd name="connsiteX51" fmla="*/ 211667 w 280458"/>
              <a:gd name="connsiteY51" fmla="*/ 148147 h 306876"/>
              <a:gd name="connsiteX52" fmla="*/ 211137 w 280458"/>
              <a:gd name="connsiteY52" fmla="*/ 147618 h 306876"/>
              <a:gd name="connsiteX53" fmla="*/ 205317 w 280458"/>
              <a:gd name="connsiteY53" fmla="*/ 140740 h 306876"/>
              <a:gd name="connsiteX54" fmla="*/ 203729 w 280458"/>
              <a:gd name="connsiteY54" fmla="*/ 139152 h 306876"/>
              <a:gd name="connsiteX55" fmla="*/ 198438 w 280458"/>
              <a:gd name="connsiteY55" fmla="*/ 134920 h 306876"/>
              <a:gd name="connsiteX56" fmla="*/ 195792 w 280458"/>
              <a:gd name="connsiteY56" fmla="*/ 133333 h 306876"/>
              <a:gd name="connsiteX57" fmla="*/ 189971 w 280458"/>
              <a:gd name="connsiteY57" fmla="*/ 130687 h 306876"/>
              <a:gd name="connsiteX58" fmla="*/ 187325 w 280458"/>
              <a:gd name="connsiteY58" fmla="*/ 129629 h 306876"/>
              <a:gd name="connsiteX59" fmla="*/ 177800 w 280458"/>
              <a:gd name="connsiteY59" fmla="*/ 128571 h 306876"/>
              <a:gd name="connsiteX60" fmla="*/ 168275 w 280458"/>
              <a:gd name="connsiteY60" fmla="*/ 129629 h 306876"/>
              <a:gd name="connsiteX61" fmla="*/ 165629 w 280458"/>
              <a:gd name="connsiteY61" fmla="*/ 130687 h 306876"/>
              <a:gd name="connsiteX62" fmla="*/ 159808 w 280458"/>
              <a:gd name="connsiteY62" fmla="*/ 133333 h 306876"/>
              <a:gd name="connsiteX63" fmla="*/ 157162 w 280458"/>
              <a:gd name="connsiteY63" fmla="*/ 134920 h 306876"/>
              <a:gd name="connsiteX64" fmla="*/ 151871 w 280458"/>
              <a:gd name="connsiteY64" fmla="*/ 139152 h 306876"/>
              <a:gd name="connsiteX65" fmla="*/ 150283 w 280458"/>
              <a:gd name="connsiteY65" fmla="*/ 140740 h 306876"/>
              <a:gd name="connsiteX66" fmla="*/ 144462 w 280458"/>
              <a:gd name="connsiteY66" fmla="*/ 147618 h 306876"/>
              <a:gd name="connsiteX67" fmla="*/ 143933 w 280458"/>
              <a:gd name="connsiteY67" fmla="*/ 148147 h 306876"/>
              <a:gd name="connsiteX68" fmla="*/ 143404 w 280458"/>
              <a:gd name="connsiteY68" fmla="*/ 147618 h 306876"/>
              <a:gd name="connsiteX69" fmla="*/ 137583 w 280458"/>
              <a:gd name="connsiteY69" fmla="*/ 140740 h 306876"/>
              <a:gd name="connsiteX70" fmla="*/ 135996 w 280458"/>
              <a:gd name="connsiteY70" fmla="*/ 139152 h 306876"/>
              <a:gd name="connsiteX71" fmla="*/ 130704 w 280458"/>
              <a:gd name="connsiteY71" fmla="*/ 134920 h 306876"/>
              <a:gd name="connsiteX72" fmla="*/ 128058 w 280458"/>
              <a:gd name="connsiteY72" fmla="*/ 133333 h 306876"/>
              <a:gd name="connsiteX73" fmla="*/ 122237 w 280458"/>
              <a:gd name="connsiteY73" fmla="*/ 130687 h 306876"/>
              <a:gd name="connsiteX74" fmla="*/ 119592 w 280458"/>
              <a:gd name="connsiteY74" fmla="*/ 129629 h 306876"/>
              <a:gd name="connsiteX75" fmla="*/ 110067 w 280458"/>
              <a:gd name="connsiteY75" fmla="*/ 128571 h 306876"/>
              <a:gd name="connsiteX76" fmla="*/ 100542 w 280458"/>
              <a:gd name="connsiteY76" fmla="*/ 129629 h 306876"/>
              <a:gd name="connsiteX77" fmla="*/ 97896 w 280458"/>
              <a:gd name="connsiteY77" fmla="*/ 130687 h 306876"/>
              <a:gd name="connsiteX78" fmla="*/ 92075 w 280458"/>
              <a:gd name="connsiteY78" fmla="*/ 133333 h 306876"/>
              <a:gd name="connsiteX79" fmla="*/ 89429 w 280458"/>
              <a:gd name="connsiteY79" fmla="*/ 134920 h 306876"/>
              <a:gd name="connsiteX80" fmla="*/ 84137 w 280458"/>
              <a:gd name="connsiteY80" fmla="*/ 139152 h 306876"/>
              <a:gd name="connsiteX81" fmla="*/ 82550 w 280458"/>
              <a:gd name="connsiteY81" fmla="*/ 140740 h 306876"/>
              <a:gd name="connsiteX82" fmla="*/ 76729 w 280458"/>
              <a:gd name="connsiteY82" fmla="*/ 147618 h 306876"/>
              <a:gd name="connsiteX83" fmla="*/ 76200 w 280458"/>
              <a:gd name="connsiteY83" fmla="*/ 148147 h 306876"/>
              <a:gd name="connsiteX84" fmla="*/ 75671 w 280458"/>
              <a:gd name="connsiteY84" fmla="*/ 147618 h 306876"/>
              <a:gd name="connsiteX85" fmla="*/ 69850 w 280458"/>
              <a:gd name="connsiteY85" fmla="*/ 140740 h 306876"/>
              <a:gd name="connsiteX86" fmla="*/ 68262 w 280458"/>
              <a:gd name="connsiteY86" fmla="*/ 139152 h 306876"/>
              <a:gd name="connsiteX87" fmla="*/ 62971 w 280458"/>
              <a:gd name="connsiteY87" fmla="*/ 134920 h 306876"/>
              <a:gd name="connsiteX88" fmla="*/ 60325 w 280458"/>
              <a:gd name="connsiteY88" fmla="*/ 133333 h 306876"/>
              <a:gd name="connsiteX89" fmla="*/ 54504 w 280458"/>
              <a:gd name="connsiteY89" fmla="*/ 130687 h 306876"/>
              <a:gd name="connsiteX90" fmla="*/ 51858 w 280458"/>
              <a:gd name="connsiteY90" fmla="*/ 129629 h 306876"/>
              <a:gd name="connsiteX91" fmla="*/ 42333 w 280458"/>
              <a:gd name="connsiteY91" fmla="*/ 128571 h 306876"/>
              <a:gd name="connsiteX92" fmla="*/ 34925 w 280458"/>
              <a:gd name="connsiteY92" fmla="*/ 129100 h 306876"/>
              <a:gd name="connsiteX93" fmla="*/ 32808 w 280458"/>
              <a:gd name="connsiteY93" fmla="*/ 129629 h 306876"/>
              <a:gd name="connsiteX94" fmla="*/ 28046 w 280458"/>
              <a:gd name="connsiteY94" fmla="*/ 131216 h 306876"/>
              <a:gd name="connsiteX95" fmla="*/ 25929 w 280458"/>
              <a:gd name="connsiteY95" fmla="*/ 132274 h 306876"/>
              <a:gd name="connsiteX96" fmla="*/ 21167 w 280458"/>
              <a:gd name="connsiteY96" fmla="*/ 134920 h 306876"/>
              <a:gd name="connsiteX97" fmla="*/ 19579 w 280458"/>
              <a:gd name="connsiteY97" fmla="*/ 135978 h 306876"/>
              <a:gd name="connsiteX98" fmla="*/ 19050 w 280458"/>
              <a:gd name="connsiteY98" fmla="*/ 136507 h 306876"/>
              <a:gd name="connsiteX99" fmla="*/ 144462 w 280458"/>
              <a:gd name="connsiteY99" fmla="*/ 39682 h 306876"/>
              <a:gd name="connsiteX100" fmla="*/ 269875 w 280458"/>
              <a:gd name="connsiteY100" fmla="*/ 136507 h 306876"/>
              <a:gd name="connsiteX101" fmla="*/ 269346 w 280458"/>
              <a:gd name="connsiteY101" fmla="*/ 135978 h 306876"/>
              <a:gd name="connsiteX102" fmla="*/ 267758 w 280458"/>
              <a:gd name="connsiteY102" fmla="*/ 134920 h 306876"/>
              <a:gd name="connsiteX103" fmla="*/ 262996 w 280458"/>
              <a:gd name="connsiteY103" fmla="*/ 132274 h 306876"/>
              <a:gd name="connsiteX104" fmla="*/ 260879 w 280458"/>
              <a:gd name="connsiteY104" fmla="*/ 131216 h 306876"/>
              <a:gd name="connsiteX105" fmla="*/ 256116 w 280458"/>
              <a:gd name="connsiteY105" fmla="*/ 129629 h 306876"/>
              <a:gd name="connsiteX106" fmla="*/ 254000 w 280458"/>
              <a:gd name="connsiteY106" fmla="*/ 129100 h 306876"/>
              <a:gd name="connsiteX107" fmla="*/ 246592 w 280458"/>
              <a:gd name="connsiteY107" fmla="*/ 128571 h 306876"/>
              <a:gd name="connsiteX108" fmla="*/ 236008 w 280458"/>
              <a:gd name="connsiteY108" fmla="*/ 129629 h 306876"/>
              <a:gd name="connsiteX109" fmla="*/ 137054 w 280458"/>
              <a:gd name="connsiteY109" fmla="*/ 61904 h 306876"/>
              <a:gd name="connsiteX110" fmla="*/ 137054 w 280458"/>
              <a:gd name="connsiteY110" fmla="*/ 55555 h 306876"/>
              <a:gd name="connsiteX111" fmla="*/ 143404 w 280458"/>
              <a:gd name="connsiteY111" fmla="*/ 49206 h 306876"/>
              <a:gd name="connsiteX112" fmla="*/ 149754 w 280458"/>
              <a:gd name="connsiteY112" fmla="*/ 55555 h 306876"/>
              <a:gd name="connsiteX113" fmla="*/ 149754 w 280458"/>
              <a:gd name="connsiteY113" fmla="*/ 61904 h 306876"/>
              <a:gd name="connsiteX114" fmla="*/ 143404 w 280458"/>
              <a:gd name="connsiteY114" fmla="*/ 68254 h 306876"/>
              <a:gd name="connsiteX115" fmla="*/ 137054 w 280458"/>
              <a:gd name="connsiteY115" fmla="*/ 61904 h 306876"/>
              <a:gd name="connsiteX116" fmla="*/ 149225 w 280458"/>
              <a:gd name="connsiteY116" fmla="*/ 123809 h 306876"/>
              <a:gd name="connsiteX117" fmla="*/ 149225 w 280458"/>
              <a:gd name="connsiteY117" fmla="*/ 129629 h 306876"/>
              <a:gd name="connsiteX118" fmla="*/ 142875 w 280458"/>
              <a:gd name="connsiteY118" fmla="*/ 135978 h 306876"/>
              <a:gd name="connsiteX119" fmla="*/ 136525 w 280458"/>
              <a:gd name="connsiteY119" fmla="*/ 129629 h 306876"/>
              <a:gd name="connsiteX120" fmla="*/ 136525 w 280458"/>
              <a:gd name="connsiteY120" fmla="*/ 123809 h 306876"/>
              <a:gd name="connsiteX121" fmla="*/ 142875 w 280458"/>
              <a:gd name="connsiteY121" fmla="*/ 117460 h 306876"/>
              <a:gd name="connsiteX122" fmla="*/ 149225 w 280458"/>
              <a:gd name="connsiteY122" fmla="*/ 123809 h 306876"/>
              <a:gd name="connsiteX123" fmla="*/ 166688 w 280458"/>
              <a:gd name="connsiteY123" fmla="*/ 101058 h 306876"/>
              <a:gd name="connsiteX124" fmla="*/ 151871 w 280458"/>
              <a:gd name="connsiteY124" fmla="*/ 115872 h 306876"/>
              <a:gd name="connsiteX125" fmla="*/ 126471 w 280458"/>
              <a:gd name="connsiteY125" fmla="*/ 115872 h 306876"/>
              <a:gd name="connsiteX126" fmla="*/ 120121 w 280458"/>
              <a:gd name="connsiteY126" fmla="*/ 109523 h 306876"/>
              <a:gd name="connsiteX127" fmla="*/ 126471 w 280458"/>
              <a:gd name="connsiteY127" fmla="*/ 103174 h 306876"/>
              <a:gd name="connsiteX128" fmla="*/ 151871 w 280458"/>
              <a:gd name="connsiteY128" fmla="*/ 103174 h 306876"/>
              <a:gd name="connsiteX129" fmla="*/ 153987 w 280458"/>
              <a:gd name="connsiteY129" fmla="*/ 101058 h 306876"/>
              <a:gd name="connsiteX130" fmla="*/ 151871 w 280458"/>
              <a:gd name="connsiteY130" fmla="*/ 98941 h 306876"/>
              <a:gd name="connsiteX131" fmla="*/ 143404 w 280458"/>
              <a:gd name="connsiteY131" fmla="*/ 98941 h 306876"/>
              <a:gd name="connsiteX132" fmla="*/ 143404 w 280458"/>
              <a:gd name="connsiteY132" fmla="*/ 98941 h 306876"/>
              <a:gd name="connsiteX133" fmla="*/ 134938 w 280458"/>
              <a:gd name="connsiteY133" fmla="*/ 98941 h 306876"/>
              <a:gd name="connsiteX134" fmla="*/ 120121 w 280458"/>
              <a:gd name="connsiteY134" fmla="*/ 84127 h 306876"/>
              <a:gd name="connsiteX135" fmla="*/ 134938 w 280458"/>
              <a:gd name="connsiteY135" fmla="*/ 69312 h 306876"/>
              <a:gd name="connsiteX136" fmla="*/ 159808 w 280458"/>
              <a:gd name="connsiteY136" fmla="*/ 69312 h 306876"/>
              <a:gd name="connsiteX137" fmla="*/ 166158 w 280458"/>
              <a:gd name="connsiteY137" fmla="*/ 75661 h 306876"/>
              <a:gd name="connsiteX138" fmla="*/ 159808 w 280458"/>
              <a:gd name="connsiteY138" fmla="*/ 82010 h 306876"/>
              <a:gd name="connsiteX139" fmla="*/ 134938 w 280458"/>
              <a:gd name="connsiteY139" fmla="*/ 82010 h 306876"/>
              <a:gd name="connsiteX140" fmla="*/ 132821 w 280458"/>
              <a:gd name="connsiteY140" fmla="*/ 84127 h 306876"/>
              <a:gd name="connsiteX141" fmla="*/ 134938 w 280458"/>
              <a:gd name="connsiteY141" fmla="*/ 86243 h 306876"/>
              <a:gd name="connsiteX142" fmla="*/ 143404 w 280458"/>
              <a:gd name="connsiteY142" fmla="*/ 86243 h 306876"/>
              <a:gd name="connsiteX143" fmla="*/ 143404 w 280458"/>
              <a:gd name="connsiteY143" fmla="*/ 86243 h 306876"/>
              <a:gd name="connsiteX144" fmla="*/ 151871 w 280458"/>
              <a:gd name="connsiteY144" fmla="*/ 86243 h 306876"/>
              <a:gd name="connsiteX145" fmla="*/ 166688 w 280458"/>
              <a:gd name="connsiteY145" fmla="*/ 101058 h 30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80458" h="306876">
                <a:moveTo>
                  <a:pt x="168275" y="28571"/>
                </a:moveTo>
                <a:cubicBezTo>
                  <a:pt x="168804" y="28042"/>
                  <a:pt x="168804" y="26984"/>
                  <a:pt x="168804" y="25926"/>
                </a:cubicBezTo>
                <a:cubicBezTo>
                  <a:pt x="168804" y="11640"/>
                  <a:pt x="157162" y="0"/>
                  <a:pt x="142875" y="0"/>
                </a:cubicBezTo>
                <a:cubicBezTo>
                  <a:pt x="128587" y="0"/>
                  <a:pt x="116946" y="11640"/>
                  <a:pt x="116946" y="25926"/>
                </a:cubicBezTo>
                <a:cubicBezTo>
                  <a:pt x="116946" y="26984"/>
                  <a:pt x="116946" y="27513"/>
                  <a:pt x="117475" y="28571"/>
                </a:cubicBezTo>
                <a:cubicBezTo>
                  <a:pt x="88900" y="33862"/>
                  <a:pt x="62971" y="47090"/>
                  <a:pt x="41804" y="67724"/>
                </a:cubicBezTo>
                <a:cubicBezTo>
                  <a:pt x="15346" y="94179"/>
                  <a:pt x="529" y="129629"/>
                  <a:pt x="0" y="167195"/>
                </a:cubicBezTo>
                <a:cubicBezTo>
                  <a:pt x="0" y="167724"/>
                  <a:pt x="0" y="168253"/>
                  <a:pt x="0" y="168782"/>
                </a:cubicBezTo>
                <a:lnTo>
                  <a:pt x="0" y="168782"/>
                </a:lnTo>
                <a:lnTo>
                  <a:pt x="0" y="168782"/>
                </a:lnTo>
                <a:cubicBezTo>
                  <a:pt x="0" y="172486"/>
                  <a:pt x="2646" y="175131"/>
                  <a:pt x="6350" y="175131"/>
                </a:cubicBezTo>
                <a:cubicBezTo>
                  <a:pt x="10054" y="175131"/>
                  <a:pt x="12700" y="172486"/>
                  <a:pt x="12700" y="168782"/>
                </a:cubicBezTo>
                <a:cubicBezTo>
                  <a:pt x="12700" y="153438"/>
                  <a:pt x="24871" y="141269"/>
                  <a:pt x="40217" y="141269"/>
                </a:cubicBezTo>
                <a:cubicBezTo>
                  <a:pt x="55563" y="141269"/>
                  <a:pt x="67733" y="153438"/>
                  <a:pt x="67733" y="168782"/>
                </a:cubicBezTo>
                <a:cubicBezTo>
                  <a:pt x="67733" y="172486"/>
                  <a:pt x="70379" y="175131"/>
                  <a:pt x="74083" y="175131"/>
                </a:cubicBezTo>
                <a:cubicBezTo>
                  <a:pt x="77787" y="175131"/>
                  <a:pt x="80433" y="172486"/>
                  <a:pt x="80433" y="168782"/>
                </a:cubicBezTo>
                <a:cubicBezTo>
                  <a:pt x="80433" y="153438"/>
                  <a:pt x="92604" y="141269"/>
                  <a:pt x="107950" y="141269"/>
                </a:cubicBezTo>
                <a:cubicBezTo>
                  <a:pt x="123296" y="141269"/>
                  <a:pt x="135467" y="153438"/>
                  <a:pt x="135467" y="168782"/>
                </a:cubicBezTo>
                <a:lnTo>
                  <a:pt x="135467" y="278834"/>
                </a:lnTo>
                <a:cubicBezTo>
                  <a:pt x="135467" y="295765"/>
                  <a:pt x="149225" y="309522"/>
                  <a:pt x="166158" y="309522"/>
                </a:cubicBezTo>
                <a:cubicBezTo>
                  <a:pt x="183092" y="309522"/>
                  <a:pt x="196850" y="295765"/>
                  <a:pt x="196850" y="278834"/>
                </a:cubicBezTo>
                <a:lnTo>
                  <a:pt x="196850" y="274072"/>
                </a:lnTo>
                <a:cubicBezTo>
                  <a:pt x="196850" y="270369"/>
                  <a:pt x="194204" y="267723"/>
                  <a:pt x="190500" y="267723"/>
                </a:cubicBezTo>
                <a:cubicBezTo>
                  <a:pt x="186796" y="267723"/>
                  <a:pt x="184150" y="270369"/>
                  <a:pt x="184150" y="274072"/>
                </a:cubicBezTo>
                <a:lnTo>
                  <a:pt x="184150" y="278834"/>
                </a:lnTo>
                <a:cubicBezTo>
                  <a:pt x="184150" y="288887"/>
                  <a:pt x="176212" y="296824"/>
                  <a:pt x="166158" y="296824"/>
                </a:cubicBezTo>
                <a:cubicBezTo>
                  <a:pt x="156104" y="296824"/>
                  <a:pt x="148167" y="288887"/>
                  <a:pt x="148167" y="278834"/>
                </a:cubicBezTo>
                <a:lnTo>
                  <a:pt x="148167" y="168782"/>
                </a:lnTo>
                <a:cubicBezTo>
                  <a:pt x="148167" y="153438"/>
                  <a:pt x="160337" y="141269"/>
                  <a:pt x="175683" y="141269"/>
                </a:cubicBezTo>
                <a:cubicBezTo>
                  <a:pt x="191029" y="141269"/>
                  <a:pt x="203200" y="153438"/>
                  <a:pt x="203200" y="168782"/>
                </a:cubicBezTo>
                <a:cubicBezTo>
                  <a:pt x="203200" y="172486"/>
                  <a:pt x="205846" y="175131"/>
                  <a:pt x="209550" y="175131"/>
                </a:cubicBezTo>
                <a:cubicBezTo>
                  <a:pt x="213254" y="175131"/>
                  <a:pt x="215900" y="172486"/>
                  <a:pt x="215900" y="168782"/>
                </a:cubicBezTo>
                <a:cubicBezTo>
                  <a:pt x="215900" y="153438"/>
                  <a:pt x="228071" y="141269"/>
                  <a:pt x="243417" y="141269"/>
                </a:cubicBezTo>
                <a:cubicBezTo>
                  <a:pt x="258762" y="141269"/>
                  <a:pt x="270933" y="153438"/>
                  <a:pt x="270933" y="168782"/>
                </a:cubicBezTo>
                <a:cubicBezTo>
                  <a:pt x="270933" y="172486"/>
                  <a:pt x="273579" y="175131"/>
                  <a:pt x="277283" y="175131"/>
                </a:cubicBezTo>
                <a:cubicBezTo>
                  <a:pt x="280987" y="175131"/>
                  <a:pt x="283633" y="172486"/>
                  <a:pt x="283633" y="168782"/>
                </a:cubicBezTo>
                <a:cubicBezTo>
                  <a:pt x="285750" y="98412"/>
                  <a:pt x="234950" y="40212"/>
                  <a:pt x="168275" y="28571"/>
                </a:cubicBezTo>
                <a:close/>
                <a:moveTo>
                  <a:pt x="130175" y="25926"/>
                </a:moveTo>
                <a:cubicBezTo>
                  <a:pt x="130175" y="18518"/>
                  <a:pt x="135996" y="12698"/>
                  <a:pt x="143404" y="12698"/>
                </a:cubicBezTo>
                <a:cubicBezTo>
                  <a:pt x="150813" y="12698"/>
                  <a:pt x="156633" y="18518"/>
                  <a:pt x="156633" y="25926"/>
                </a:cubicBezTo>
                <a:cubicBezTo>
                  <a:pt x="156633" y="25926"/>
                  <a:pt x="156633" y="26455"/>
                  <a:pt x="156633" y="26455"/>
                </a:cubicBezTo>
                <a:cubicBezTo>
                  <a:pt x="152400" y="25926"/>
                  <a:pt x="147637" y="25926"/>
                  <a:pt x="143404" y="25926"/>
                </a:cubicBezTo>
                <a:cubicBezTo>
                  <a:pt x="139171" y="25926"/>
                  <a:pt x="134408" y="25926"/>
                  <a:pt x="130175" y="26455"/>
                </a:cubicBezTo>
                <a:cubicBezTo>
                  <a:pt x="130175" y="26455"/>
                  <a:pt x="130175" y="26455"/>
                  <a:pt x="130175" y="25926"/>
                </a:cubicBezTo>
                <a:close/>
                <a:moveTo>
                  <a:pt x="236008" y="129629"/>
                </a:moveTo>
                <a:cubicBezTo>
                  <a:pt x="234950" y="129629"/>
                  <a:pt x="234421" y="130158"/>
                  <a:pt x="233362" y="130687"/>
                </a:cubicBezTo>
                <a:cubicBezTo>
                  <a:pt x="231246" y="131216"/>
                  <a:pt x="229129" y="132274"/>
                  <a:pt x="227542" y="133333"/>
                </a:cubicBezTo>
                <a:cubicBezTo>
                  <a:pt x="226483" y="133861"/>
                  <a:pt x="225954" y="134391"/>
                  <a:pt x="224896" y="134920"/>
                </a:cubicBezTo>
                <a:cubicBezTo>
                  <a:pt x="222779" y="135978"/>
                  <a:pt x="221192" y="137565"/>
                  <a:pt x="219604" y="139152"/>
                </a:cubicBezTo>
                <a:cubicBezTo>
                  <a:pt x="219075" y="139682"/>
                  <a:pt x="218546" y="140211"/>
                  <a:pt x="218016" y="140740"/>
                </a:cubicBezTo>
                <a:cubicBezTo>
                  <a:pt x="215900" y="142856"/>
                  <a:pt x="213783" y="144973"/>
                  <a:pt x="212196" y="147618"/>
                </a:cubicBezTo>
                <a:cubicBezTo>
                  <a:pt x="212196" y="147618"/>
                  <a:pt x="212196" y="147618"/>
                  <a:pt x="211667" y="148147"/>
                </a:cubicBezTo>
                <a:cubicBezTo>
                  <a:pt x="211667" y="148147"/>
                  <a:pt x="211667" y="148147"/>
                  <a:pt x="211137" y="147618"/>
                </a:cubicBezTo>
                <a:cubicBezTo>
                  <a:pt x="209550" y="144973"/>
                  <a:pt x="207433" y="142856"/>
                  <a:pt x="205317" y="140740"/>
                </a:cubicBezTo>
                <a:cubicBezTo>
                  <a:pt x="204787" y="140211"/>
                  <a:pt x="204258" y="139682"/>
                  <a:pt x="203729" y="139152"/>
                </a:cubicBezTo>
                <a:cubicBezTo>
                  <a:pt x="202141" y="137565"/>
                  <a:pt x="200025" y="136507"/>
                  <a:pt x="198438" y="134920"/>
                </a:cubicBezTo>
                <a:cubicBezTo>
                  <a:pt x="197379" y="134391"/>
                  <a:pt x="196850" y="133861"/>
                  <a:pt x="195792" y="133333"/>
                </a:cubicBezTo>
                <a:cubicBezTo>
                  <a:pt x="193675" y="132274"/>
                  <a:pt x="192087" y="131745"/>
                  <a:pt x="189971" y="130687"/>
                </a:cubicBezTo>
                <a:cubicBezTo>
                  <a:pt x="188912" y="130158"/>
                  <a:pt x="188383" y="130158"/>
                  <a:pt x="187325" y="129629"/>
                </a:cubicBezTo>
                <a:cubicBezTo>
                  <a:pt x="184150" y="129100"/>
                  <a:pt x="180975" y="128571"/>
                  <a:pt x="177800" y="128571"/>
                </a:cubicBezTo>
                <a:cubicBezTo>
                  <a:pt x="174625" y="128571"/>
                  <a:pt x="171450" y="129100"/>
                  <a:pt x="168275" y="129629"/>
                </a:cubicBezTo>
                <a:cubicBezTo>
                  <a:pt x="167217" y="129629"/>
                  <a:pt x="166688" y="130158"/>
                  <a:pt x="165629" y="130687"/>
                </a:cubicBezTo>
                <a:cubicBezTo>
                  <a:pt x="163512" y="131216"/>
                  <a:pt x="161396" y="132274"/>
                  <a:pt x="159808" y="133333"/>
                </a:cubicBezTo>
                <a:cubicBezTo>
                  <a:pt x="158750" y="133861"/>
                  <a:pt x="158221" y="134391"/>
                  <a:pt x="157162" y="134920"/>
                </a:cubicBezTo>
                <a:cubicBezTo>
                  <a:pt x="155046" y="135978"/>
                  <a:pt x="153458" y="137565"/>
                  <a:pt x="151871" y="139152"/>
                </a:cubicBezTo>
                <a:cubicBezTo>
                  <a:pt x="151342" y="139682"/>
                  <a:pt x="150813" y="140211"/>
                  <a:pt x="150283" y="140740"/>
                </a:cubicBezTo>
                <a:cubicBezTo>
                  <a:pt x="148167" y="142856"/>
                  <a:pt x="146050" y="144973"/>
                  <a:pt x="144462" y="147618"/>
                </a:cubicBezTo>
                <a:cubicBezTo>
                  <a:pt x="144462" y="147618"/>
                  <a:pt x="144462" y="147618"/>
                  <a:pt x="143933" y="148147"/>
                </a:cubicBezTo>
                <a:cubicBezTo>
                  <a:pt x="143933" y="148147"/>
                  <a:pt x="143933" y="148147"/>
                  <a:pt x="143404" y="147618"/>
                </a:cubicBezTo>
                <a:cubicBezTo>
                  <a:pt x="141817" y="144973"/>
                  <a:pt x="139700" y="142856"/>
                  <a:pt x="137583" y="140740"/>
                </a:cubicBezTo>
                <a:cubicBezTo>
                  <a:pt x="137054" y="140211"/>
                  <a:pt x="136525" y="139682"/>
                  <a:pt x="135996" y="139152"/>
                </a:cubicBezTo>
                <a:cubicBezTo>
                  <a:pt x="134408" y="137565"/>
                  <a:pt x="132292" y="136507"/>
                  <a:pt x="130704" y="134920"/>
                </a:cubicBezTo>
                <a:cubicBezTo>
                  <a:pt x="129646" y="134391"/>
                  <a:pt x="129116" y="133861"/>
                  <a:pt x="128058" y="133333"/>
                </a:cubicBezTo>
                <a:cubicBezTo>
                  <a:pt x="125942" y="132274"/>
                  <a:pt x="124354" y="131745"/>
                  <a:pt x="122237" y="130687"/>
                </a:cubicBezTo>
                <a:cubicBezTo>
                  <a:pt x="121179" y="130158"/>
                  <a:pt x="120650" y="130158"/>
                  <a:pt x="119592" y="129629"/>
                </a:cubicBezTo>
                <a:cubicBezTo>
                  <a:pt x="116417" y="129100"/>
                  <a:pt x="113241" y="128571"/>
                  <a:pt x="110067" y="128571"/>
                </a:cubicBezTo>
                <a:cubicBezTo>
                  <a:pt x="106891" y="128571"/>
                  <a:pt x="103717" y="129100"/>
                  <a:pt x="100542" y="129629"/>
                </a:cubicBezTo>
                <a:cubicBezTo>
                  <a:pt x="99483" y="129629"/>
                  <a:pt x="98954" y="130158"/>
                  <a:pt x="97896" y="130687"/>
                </a:cubicBezTo>
                <a:cubicBezTo>
                  <a:pt x="95779" y="131216"/>
                  <a:pt x="93662" y="132274"/>
                  <a:pt x="92075" y="133333"/>
                </a:cubicBezTo>
                <a:cubicBezTo>
                  <a:pt x="91016" y="133861"/>
                  <a:pt x="90487" y="134391"/>
                  <a:pt x="89429" y="134920"/>
                </a:cubicBezTo>
                <a:cubicBezTo>
                  <a:pt x="87313" y="135978"/>
                  <a:pt x="85725" y="137565"/>
                  <a:pt x="84137" y="139152"/>
                </a:cubicBezTo>
                <a:cubicBezTo>
                  <a:pt x="83608" y="139682"/>
                  <a:pt x="83079" y="140211"/>
                  <a:pt x="82550" y="140740"/>
                </a:cubicBezTo>
                <a:cubicBezTo>
                  <a:pt x="80433" y="142856"/>
                  <a:pt x="78317" y="144973"/>
                  <a:pt x="76729" y="147618"/>
                </a:cubicBezTo>
                <a:cubicBezTo>
                  <a:pt x="76729" y="147618"/>
                  <a:pt x="76729" y="147618"/>
                  <a:pt x="76200" y="148147"/>
                </a:cubicBezTo>
                <a:cubicBezTo>
                  <a:pt x="76200" y="148147"/>
                  <a:pt x="76200" y="148147"/>
                  <a:pt x="75671" y="147618"/>
                </a:cubicBezTo>
                <a:cubicBezTo>
                  <a:pt x="74083" y="144973"/>
                  <a:pt x="71967" y="142856"/>
                  <a:pt x="69850" y="140740"/>
                </a:cubicBezTo>
                <a:cubicBezTo>
                  <a:pt x="69321" y="140211"/>
                  <a:pt x="68792" y="139682"/>
                  <a:pt x="68262" y="139152"/>
                </a:cubicBezTo>
                <a:cubicBezTo>
                  <a:pt x="66675" y="137565"/>
                  <a:pt x="64558" y="136507"/>
                  <a:pt x="62971" y="134920"/>
                </a:cubicBezTo>
                <a:cubicBezTo>
                  <a:pt x="61912" y="134391"/>
                  <a:pt x="61383" y="133861"/>
                  <a:pt x="60325" y="133333"/>
                </a:cubicBezTo>
                <a:cubicBezTo>
                  <a:pt x="58208" y="132274"/>
                  <a:pt x="56621" y="131745"/>
                  <a:pt x="54504" y="130687"/>
                </a:cubicBezTo>
                <a:cubicBezTo>
                  <a:pt x="53446" y="130158"/>
                  <a:pt x="52917" y="130158"/>
                  <a:pt x="51858" y="129629"/>
                </a:cubicBezTo>
                <a:cubicBezTo>
                  <a:pt x="48683" y="129100"/>
                  <a:pt x="45508" y="128571"/>
                  <a:pt x="42333" y="128571"/>
                </a:cubicBezTo>
                <a:cubicBezTo>
                  <a:pt x="39688" y="128571"/>
                  <a:pt x="37571" y="129100"/>
                  <a:pt x="34925" y="129100"/>
                </a:cubicBezTo>
                <a:cubicBezTo>
                  <a:pt x="34396" y="129100"/>
                  <a:pt x="33337" y="129629"/>
                  <a:pt x="32808" y="129629"/>
                </a:cubicBezTo>
                <a:cubicBezTo>
                  <a:pt x="31221" y="130158"/>
                  <a:pt x="29633" y="130687"/>
                  <a:pt x="28046" y="131216"/>
                </a:cubicBezTo>
                <a:cubicBezTo>
                  <a:pt x="27516" y="131745"/>
                  <a:pt x="26458" y="131745"/>
                  <a:pt x="25929" y="132274"/>
                </a:cubicBezTo>
                <a:cubicBezTo>
                  <a:pt x="24342" y="132804"/>
                  <a:pt x="22754" y="133861"/>
                  <a:pt x="21167" y="134920"/>
                </a:cubicBezTo>
                <a:cubicBezTo>
                  <a:pt x="20637" y="135449"/>
                  <a:pt x="20108" y="135449"/>
                  <a:pt x="19579" y="135978"/>
                </a:cubicBezTo>
                <a:cubicBezTo>
                  <a:pt x="19579" y="135978"/>
                  <a:pt x="19050" y="135978"/>
                  <a:pt x="19050" y="136507"/>
                </a:cubicBezTo>
                <a:cubicBezTo>
                  <a:pt x="33866" y="80952"/>
                  <a:pt x="84667" y="39682"/>
                  <a:pt x="144462" y="39682"/>
                </a:cubicBezTo>
                <a:cubicBezTo>
                  <a:pt x="204787" y="39682"/>
                  <a:pt x="255587" y="80952"/>
                  <a:pt x="269875" y="136507"/>
                </a:cubicBezTo>
                <a:cubicBezTo>
                  <a:pt x="269875" y="136507"/>
                  <a:pt x="269346" y="136507"/>
                  <a:pt x="269346" y="135978"/>
                </a:cubicBezTo>
                <a:cubicBezTo>
                  <a:pt x="268817" y="135449"/>
                  <a:pt x="268287" y="135449"/>
                  <a:pt x="267758" y="134920"/>
                </a:cubicBezTo>
                <a:cubicBezTo>
                  <a:pt x="266171" y="133861"/>
                  <a:pt x="264583" y="133333"/>
                  <a:pt x="262996" y="132274"/>
                </a:cubicBezTo>
                <a:cubicBezTo>
                  <a:pt x="262467" y="131745"/>
                  <a:pt x="261408" y="131745"/>
                  <a:pt x="260879" y="131216"/>
                </a:cubicBezTo>
                <a:cubicBezTo>
                  <a:pt x="259292" y="130687"/>
                  <a:pt x="257704" y="130158"/>
                  <a:pt x="256116" y="129629"/>
                </a:cubicBezTo>
                <a:cubicBezTo>
                  <a:pt x="255587" y="129629"/>
                  <a:pt x="254529" y="129100"/>
                  <a:pt x="254000" y="129100"/>
                </a:cubicBezTo>
                <a:cubicBezTo>
                  <a:pt x="251354" y="128571"/>
                  <a:pt x="249237" y="128571"/>
                  <a:pt x="246592" y="128571"/>
                </a:cubicBezTo>
                <a:cubicBezTo>
                  <a:pt x="241829" y="128042"/>
                  <a:pt x="239183" y="128571"/>
                  <a:pt x="236008" y="129629"/>
                </a:cubicBezTo>
                <a:close/>
                <a:moveTo>
                  <a:pt x="137054" y="61904"/>
                </a:moveTo>
                <a:lnTo>
                  <a:pt x="137054" y="55555"/>
                </a:lnTo>
                <a:cubicBezTo>
                  <a:pt x="137054" y="51851"/>
                  <a:pt x="139700" y="49206"/>
                  <a:pt x="143404" y="49206"/>
                </a:cubicBezTo>
                <a:cubicBezTo>
                  <a:pt x="147108" y="49206"/>
                  <a:pt x="149754" y="51851"/>
                  <a:pt x="149754" y="55555"/>
                </a:cubicBezTo>
                <a:lnTo>
                  <a:pt x="149754" y="61904"/>
                </a:lnTo>
                <a:cubicBezTo>
                  <a:pt x="149754" y="65608"/>
                  <a:pt x="147108" y="68254"/>
                  <a:pt x="143404" y="68254"/>
                </a:cubicBezTo>
                <a:cubicBezTo>
                  <a:pt x="139700" y="68254"/>
                  <a:pt x="137054" y="65608"/>
                  <a:pt x="137054" y="61904"/>
                </a:cubicBezTo>
                <a:close/>
                <a:moveTo>
                  <a:pt x="149225" y="123809"/>
                </a:moveTo>
                <a:lnTo>
                  <a:pt x="149225" y="129629"/>
                </a:lnTo>
                <a:cubicBezTo>
                  <a:pt x="149225" y="133333"/>
                  <a:pt x="146579" y="135978"/>
                  <a:pt x="142875" y="135978"/>
                </a:cubicBezTo>
                <a:cubicBezTo>
                  <a:pt x="139171" y="135978"/>
                  <a:pt x="136525" y="133333"/>
                  <a:pt x="136525" y="129629"/>
                </a:cubicBezTo>
                <a:lnTo>
                  <a:pt x="136525" y="123809"/>
                </a:lnTo>
                <a:cubicBezTo>
                  <a:pt x="136525" y="120105"/>
                  <a:pt x="139171" y="117460"/>
                  <a:pt x="142875" y="117460"/>
                </a:cubicBezTo>
                <a:cubicBezTo>
                  <a:pt x="146579" y="117460"/>
                  <a:pt x="149225" y="120105"/>
                  <a:pt x="149225" y="123809"/>
                </a:cubicBezTo>
                <a:close/>
                <a:moveTo>
                  <a:pt x="166688" y="101058"/>
                </a:moveTo>
                <a:cubicBezTo>
                  <a:pt x="166688" y="108994"/>
                  <a:pt x="160337" y="115872"/>
                  <a:pt x="151871" y="115872"/>
                </a:cubicBezTo>
                <a:lnTo>
                  <a:pt x="126471" y="115872"/>
                </a:lnTo>
                <a:cubicBezTo>
                  <a:pt x="122766" y="115872"/>
                  <a:pt x="120121" y="113227"/>
                  <a:pt x="120121" y="109523"/>
                </a:cubicBezTo>
                <a:cubicBezTo>
                  <a:pt x="120121" y="105819"/>
                  <a:pt x="122766" y="103174"/>
                  <a:pt x="126471" y="103174"/>
                </a:cubicBezTo>
                <a:lnTo>
                  <a:pt x="151871" y="103174"/>
                </a:lnTo>
                <a:cubicBezTo>
                  <a:pt x="152929" y="103174"/>
                  <a:pt x="153987" y="102116"/>
                  <a:pt x="153987" y="101058"/>
                </a:cubicBezTo>
                <a:cubicBezTo>
                  <a:pt x="153987" y="99999"/>
                  <a:pt x="152929" y="98941"/>
                  <a:pt x="151871" y="98941"/>
                </a:cubicBezTo>
                <a:lnTo>
                  <a:pt x="143404" y="98941"/>
                </a:lnTo>
                <a:lnTo>
                  <a:pt x="143404" y="98941"/>
                </a:lnTo>
                <a:lnTo>
                  <a:pt x="134938" y="98941"/>
                </a:lnTo>
                <a:cubicBezTo>
                  <a:pt x="127000" y="98941"/>
                  <a:pt x="120121" y="92592"/>
                  <a:pt x="120121" y="84127"/>
                </a:cubicBezTo>
                <a:cubicBezTo>
                  <a:pt x="120121" y="76190"/>
                  <a:pt x="126471" y="69312"/>
                  <a:pt x="134938" y="69312"/>
                </a:cubicBezTo>
                <a:lnTo>
                  <a:pt x="159808" y="69312"/>
                </a:lnTo>
                <a:cubicBezTo>
                  <a:pt x="163512" y="69312"/>
                  <a:pt x="166158" y="71957"/>
                  <a:pt x="166158" y="75661"/>
                </a:cubicBezTo>
                <a:cubicBezTo>
                  <a:pt x="166158" y="79365"/>
                  <a:pt x="163512" y="82010"/>
                  <a:pt x="159808" y="82010"/>
                </a:cubicBezTo>
                <a:lnTo>
                  <a:pt x="134938" y="82010"/>
                </a:lnTo>
                <a:cubicBezTo>
                  <a:pt x="133879" y="82010"/>
                  <a:pt x="132821" y="83068"/>
                  <a:pt x="132821" y="84127"/>
                </a:cubicBezTo>
                <a:cubicBezTo>
                  <a:pt x="132821" y="85185"/>
                  <a:pt x="133879" y="86243"/>
                  <a:pt x="134938" y="86243"/>
                </a:cubicBezTo>
                <a:lnTo>
                  <a:pt x="143404" y="86243"/>
                </a:lnTo>
                <a:lnTo>
                  <a:pt x="143404" y="86243"/>
                </a:lnTo>
                <a:lnTo>
                  <a:pt x="151871" y="86243"/>
                </a:lnTo>
                <a:cubicBezTo>
                  <a:pt x="159808" y="86243"/>
                  <a:pt x="166688" y="92592"/>
                  <a:pt x="166688" y="101058"/>
                </a:cubicBezTo>
                <a:close/>
              </a:path>
            </a:pathLst>
          </a:custGeom>
          <a:solidFill>
            <a:schemeClr val="bg1">
              <a:lumMod val="50000"/>
            </a:schemeClr>
          </a:solidFill>
          <a:ln w="5286" cap="flat">
            <a:noFill/>
            <a:prstDash val="solid"/>
            <a:miter/>
          </a:ln>
        </p:spPr>
        <p:txBody>
          <a:bodyPr rtlCol="0" anchor="ctr"/>
          <a:lstStyle/>
          <a:p>
            <a:endParaRPr lang="es-MX"/>
          </a:p>
        </p:txBody>
      </p:sp>
      <p:grpSp>
        <p:nvGrpSpPr>
          <p:cNvPr id="12" name="Grupo 30">
            <a:extLst>
              <a:ext uri="{FF2B5EF4-FFF2-40B4-BE49-F238E27FC236}">
                <a16:creationId xmlns:a16="http://schemas.microsoft.com/office/drawing/2014/main" id="{ED729CC2-D7D2-4A6C-870A-1F3935C16A0A}"/>
              </a:ext>
            </a:extLst>
          </p:cNvPr>
          <p:cNvGrpSpPr/>
          <p:nvPr/>
        </p:nvGrpSpPr>
        <p:grpSpPr>
          <a:xfrm>
            <a:off x="5812207" y="4285964"/>
            <a:ext cx="584196" cy="583196"/>
            <a:chOff x="774916" y="10917841"/>
            <a:chExt cx="308477" cy="307949"/>
          </a:xfrm>
          <a:solidFill>
            <a:schemeClr val="bg1">
              <a:lumMod val="50000"/>
            </a:schemeClr>
          </a:solidFill>
        </p:grpSpPr>
        <p:sp>
          <p:nvSpPr>
            <p:cNvPr id="13" name="Forma libre 390">
              <a:extLst>
                <a:ext uri="{FF2B5EF4-FFF2-40B4-BE49-F238E27FC236}">
                  <a16:creationId xmlns:a16="http://schemas.microsoft.com/office/drawing/2014/main" id="{1F18AD71-708B-4FBB-9BB5-012B6B395DC4}"/>
                </a:ext>
              </a:extLst>
            </p:cNvPr>
            <p:cNvSpPr/>
            <p:nvPr/>
          </p:nvSpPr>
          <p:spPr>
            <a:xfrm>
              <a:off x="818833" y="10961230"/>
              <a:ext cx="264560" cy="264560"/>
            </a:xfrm>
            <a:custGeom>
              <a:avLst/>
              <a:gdLst>
                <a:gd name="connsiteX0" fmla="*/ 248157 w 264559"/>
                <a:gd name="connsiteY0" fmla="*/ 33333 h 264559"/>
                <a:gd name="connsiteX1" fmla="*/ 224347 w 264559"/>
                <a:gd name="connsiteY1" fmla="*/ 2116 h 264559"/>
                <a:gd name="connsiteX2" fmla="*/ 219584 w 264559"/>
                <a:gd name="connsiteY2" fmla="*/ 0 h 264559"/>
                <a:gd name="connsiteX3" fmla="*/ 214822 w 264559"/>
                <a:gd name="connsiteY3" fmla="*/ 2116 h 264559"/>
                <a:gd name="connsiteX4" fmla="*/ 184663 w 264559"/>
                <a:gd name="connsiteY4" fmla="*/ 32275 h 264559"/>
                <a:gd name="connsiteX5" fmla="*/ 172493 w 264559"/>
                <a:gd name="connsiteY5" fmla="*/ 44445 h 264559"/>
                <a:gd name="connsiteX6" fmla="*/ 109528 w 264559"/>
                <a:gd name="connsiteY6" fmla="*/ 107410 h 264559"/>
                <a:gd name="connsiteX7" fmla="*/ 107411 w 264559"/>
                <a:gd name="connsiteY7" fmla="*/ 109527 h 264559"/>
                <a:gd name="connsiteX8" fmla="*/ 107411 w 264559"/>
                <a:gd name="connsiteY8" fmla="*/ 109527 h 264559"/>
                <a:gd name="connsiteX9" fmla="*/ 107411 w 264559"/>
                <a:gd name="connsiteY9" fmla="*/ 109527 h 264559"/>
                <a:gd name="connsiteX10" fmla="*/ 43388 w 264559"/>
                <a:gd name="connsiteY10" fmla="*/ 173550 h 264559"/>
                <a:gd name="connsiteX11" fmla="*/ 34393 w 264559"/>
                <a:gd name="connsiteY11" fmla="*/ 182546 h 264559"/>
                <a:gd name="connsiteX12" fmla="*/ 2117 w 264559"/>
                <a:gd name="connsiteY12" fmla="*/ 214822 h 264559"/>
                <a:gd name="connsiteX13" fmla="*/ 0 w 264559"/>
                <a:gd name="connsiteY13" fmla="*/ 219584 h 264559"/>
                <a:gd name="connsiteX14" fmla="*/ 2117 w 264559"/>
                <a:gd name="connsiteY14" fmla="*/ 224346 h 264559"/>
                <a:gd name="connsiteX15" fmla="*/ 110057 w 264559"/>
                <a:gd name="connsiteY15" fmla="*/ 269321 h 264559"/>
                <a:gd name="connsiteX16" fmla="*/ 110057 w 264559"/>
                <a:gd name="connsiteY16" fmla="*/ 269321 h 264559"/>
                <a:gd name="connsiteX17" fmla="*/ 110057 w 264559"/>
                <a:gd name="connsiteY17" fmla="*/ 269321 h 264559"/>
                <a:gd name="connsiteX18" fmla="*/ 110586 w 264559"/>
                <a:gd name="connsiteY18" fmla="*/ 269321 h 264559"/>
                <a:gd name="connsiteX19" fmla="*/ 112173 w 264559"/>
                <a:gd name="connsiteY19" fmla="*/ 269321 h 264559"/>
                <a:gd name="connsiteX20" fmla="*/ 114290 w 264559"/>
                <a:gd name="connsiteY20" fmla="*/ 269321 h 264559"/>
                <a:gd name="connsiteX21" fmla="*/ 114290 w 264559"/>
                <a:gd name="connsiteY21" fmla="*/ 269321 h 264559"/>
                <a:gd name="connsiteX22" fmla="*/ 248157 w 264559"/>
                <a:gd name="connsiteY22" fmla="*/ 191011 h 264559"/>
                <a:gd name="connsiteX23" fmla="*/ 269322 w 264559"/>
                <a:gd name="connsiteY23" fmla="*/ 112173 h 264559"/>
                <a:gd name="connsiteX24" fmla="*/ 248157 w 264559"/>
                <a:gd name="connsiteY24" fmla="*/ 33333 h 264559"/>
                <a:gd name="connsiteX25" fmla="*/ 61907 w 264559"/>
                <a:gd name="connsiteY25" fmla="*/ 194186 h 264559"/>
                <a:gd name="connsiteX26" fmla="*/ 88363 w 264559"/>
                <a:gd name="connsiteY26" fmla="*/ 194186 h 264559"/>
                <a:gd name="connsiteX27" fmla="*/ 105824 w 264559"/>
                <a:gd name="connsiteY27" fmla="*/ 194186 h 264559"/>
                <a:gd name="connsiteX28" fmla="*/ 105824 w 264559"/>
                <a:gd name="connsiteY28" fmla="*/ 251332 h 264559"/>
                <a:gd name="connsiteX29" fmla="*/ 103707 w 264559"/>
                <a:gd name="connsiteY29" fmla="*/ 249744 h 264559"/>
                <a:gd name="connsiteX30" fmla="*/ 100004 w 264559"/>
                <a:gd name="connsiteY30" fmla="*/ 246569 h 264559"/>
                <a:gd name="connsiteX31" fmla="*/ 93654 w 264559"/>
                <a:gd name="connsiteY31" fmla="*/ 240220 h 264559"/>
                <a:gd name="connsiteX32" fmla="*/ 89950 w 264559"/>
                <a:gd name="connsiteY32" fmla="*/ 236516 h 264559"/>
                <a:gd name="connsiteX33" fmla="*/ 83601 w 264559"/>
                <a:gd name="connsiteY33" fmla="*/ 229637 h 264559"/>
                <a:gd name="connsiteX34" fmla="*/ 80426 w 264559"/>
                <a:gd name="connsiteY34" fmla="*/ 225934 h 264559"/>
                <a:gd name="connsiteX35" fmla="*/ 71960 w 264559"/>
                <a:gd name="connsiteY35" fmla="*/ 214293 h 264559"/>
                <a:gd name="connsiteX36" fmla="*/ 64553 w 264559"/>
                <a:gd name="connsiteY36" fmla="*/ 202123 h 264559"/>
                <a:gd name="connsiteX37" fmla="*/ 62965 w 264559"/>
                <a:gd name="connsiteY37" fmla="*/ 198420 h 264559"/>
                <a:gd name="connsiteX38" fmla="*/ 61907 w 264559"/>
                <a:gd name="connsiteY38" fmla="*/ 194186 h 264559"/>
                <a:gd name="connsiteX39" fmla="*/ 180430 w 264559"/>
                <a:gd name="connsiteY39" fmla="*/ 126459 h 264559"/>
                <a:gd name="connsiteX40" fmla="*/ 179900 w 264559"/>
                <a:gd name="connsiteY40" fmla="*/ 132808 h 264559"/>
                <a:gd name="connsiteX41" fmla="*/ 177784 w 264559"/>
                <a:gd name="connsiteY41" fmla="*/ 146036 h 264559"/>
                <a:gd name="connsiteX42" fmla="*/ 177255 w 264559"/>
                <a:gd name="connsiteY42" fmla="*/ 149740 h 264559"/>
                <a:gd name="connsiteX43" fmla="*/ 173022 w 264559"/>
                <a:gd name="connsiteY43" fmla="*/ 166672 h 264559"/>
                <a:gd name="connsiteX44" fmla="*/ 171435 w 264559"/>
                <a:gd name="connsiteY44" fmla="*/ 171434 h 264559"/>
                <a:gd name="connsiteX45" fmla="*/ 168260 w 264559"/>
                <a:gd name="connsiteY45" fmla="*/ 180958 h 264559"/>
                <a:gd name="connsiteX46" fmla="*/ 148153 w 264559"/>
                <a:gd name="connsiteY46" fmla="*/ 180958 h 264559"/>
                <a:gd name="connsiteX47" fmla="*/ 118523 w 264559"/>
                <a:gd name="connsiteY47" fmla="*/ 180958 h 264559"/>
                <a:gd name="connsiteX48" fmla="*/ 118523 w 264559"/>
                <a:gd name="connsiteY48" fmla="*/ 118522 h 264559"/>
                <a:gd name="connsiteX49" fmla="*/ 180430 w 264559"/>
                <a:gd name="connsiteY49" fmla="*/ 118522 h 264559"/>
                <a:gd name="connsiteX50" fmla="*/ 180430 w 264559"/>
                <a:gd name="connsiteY50" fmla="*/ 126459 h 264559"/>
                <a:gd name="connsiteX51" fmla="*/ 130692 w 264559"/>
                <a:gd name="connsiteY51" fmla="*/ 240220 h 264559"/>
                <a:gd name="connsiteX52" fmla="*/ 124343 w 264559"/>
                <a:gd name="connsiteY52" fmla="*/ 246569 h 264559"/>
                <a:gd name="connsiteX53" fmla="*/ 120639 w 264559"/>
                <a:gd name="connsiteY53" fmla="*/ 249744 h 264559"/>
                <a:gd name="connsiteX54" fmla="*/ 118523 w 264559"/>
                <a:gd name="connsiteY54" fmla="*/ 251332 h 264559"/>
                <a:gd name="connsiteX55" fmla="*/ 118523 w 264559"/>
                <a:gd name="connsiteY55" fmla="*/ 194186 h 264559"/>
                <a:gd name="connsiteX56" fmla="*/ 135984 w 264559"/>
                <a:gd name="connsiteY56" fmla="*/ 194186 h 264559"/>
                <a:gd name="connsiteX57" fmla="*/ 162440 w 264559"/>
                <a:gd name="connsiteY57" fmla="*/ 194186 h 264559"/>
                <a:gd name="connsiteX58" fmla="*/ 160323 w 264559"/>
                <a:gd name="connsiteY58" fmla="*/ 198420 h 264559"/>
                <a:gd name="connsiteX59" fmla="*/ 158207 w 264559"/>
                <a:gd name="connsiteY59" fmla="*/ 202123 h 264559"/>
                <a:gd name="connsiteX60" fmla="*/ 150799 w 264559"/>
                <a:gd name="connsiteY60" fmla="*/ 214293 h 264559"/>
                <a:gd name="connsiteX61" fmla="*/ 142333 w 264559"/>
                <a:gd name="connsiteY61" fmla="*/ 225934 h 264559"/>
                <a:gd name="connsiteX62" fmla="*/ 139687 w 264559"/>
                <a:gd name="connsiteY62" fmla="*/ 229108 h 264559"/>
                <a:gd name="connsiteX63" fmla="*/ 133338 w 264559"/>
                <a:gd name="connsiteY63" fmla="*/ 236516 h 264559"/>
                <a:gd name="connsiteX64" fmla="*/ 130692 w 264559"/>
                <a:gd name="connsiteY64" fmla="*/ 240220 h 264559"/>
                <a:gd name="connsiteX65" fmla="*/ 193658 w 264559"/>
                <a:gd name="connsiteY65" fmla="*/ 105824 h 264559"/>
                <a:gd name="connsiteX66" fmla="*/ 193128 w 264559"/>
                <a:gd name="connsiteY66" fmla="*/ 99473 h 264559"/>
                <a:gd name="connsiteX67" fmla="*/ 192599 w 264559"/>
                <a:gd name="connsiteY67" fmla="*/ 94182 h 264559"/>
                <a:gd name="connsiteX68" fmla="*/ 191012 w 264559"/>
                <a:gd name="connsiteY68" fmla="*/ 82542 h 264559"/>
                <a:gd name="connsiteX69" fmla="*/ 190483 w 264559"/>
                <a:gd name="connsiteY69" fmla="*/ 78838 h 264559"/>
                <a:gd name="connsiteX70" fmla="*/ 187308 w 264559"/>
                <a:gd name="connsiteY70" fmla="*/ 64023 h 264559"/>
                <a:gd name="connsiteX71" fmla="*/ 186250 w 264559"/>
                <a:gd name="connsiteY71" fmla="*/ 59789 h 264559"/>
                <a:gd name="connsiteX72" fmla="*/ 184133 w 264559"/>
                <a:gd name="connsiteY72" fmla="*/ 51324 h 264559"/>
                <a:gd name="connsiteX73" fmla="*/ 192070 w 264559"/>
                <a:gd name="connsiteY73" fmla="*/ 43388 h 264559"/>
                <a:gd name="connsiteX74" fmla="*/ 211119 w 264559"/>
                <a:gd name="connsiteY74" fmla="*/ 43388 h 264559"/>
                <a:gd name="connsiteX75" fmla="*/ 238104 w 264559"/>
                <a:gd name="connsiteY75" fmla="*/ 43388 h 264559"/>
                <a:gd name="connsiteX76" fmla="*/ 255565 w 264559"/>
                <a:gd name="connsiteY76" fmla="*/ 105824 h 264559"/>
                <a:gd name="connsiteX77" fmla="*/ 193658 w 264559"/>
                <a:gd name="connsiteY77" fmla="*/ 105824 h 264559"/>
                <a:gd name="connsiteX78" fmla="*/ 219584 w 264559"/>
                <a:gd name="connsiteY78" fmla="*/ 15874 h 264559"/>
                <a:gd name="connsiteX79" fmla="*/ 230696 w 264559"/>
                <a:gd name="connsiteY79" fmla="*/ 30160 h 264559"/>
                <a:gd name="connsiteX80" fmla="*/ 205298 w 264559"/>
                <a:gd name="connsiteY80" fmla="*/ 30160 h 264559"/>
                <a:gd name="connsiteX81" fmla="*/ 219584 w 264559"/>
                <a:gd name="connsiteY81" fmla="*/ 15874 h 264559"/>
                <a:gd name="connsiteX82" fmla="*/ 174080 w 264559"/>
                <a:gd name="connsiteY82" fmla="*/ 61377 h 264559"/>
                <a:gd name="connsiteX83" fmla="*/ 174609 w 264559"/>
                <a:gd name="connsiteY83" fmla="*/ 62965 h 264559"/>
                <a:gd name="connsiteX84" fmla="*/ 178842 w 264559"/>
                <a:gd name="connsiteY84" fmla="*/ 82542 h 264559"/>
                <a:gd name="connsiteX85" fmla="*/ 179371 w 264559"/>
                <a:gd name="connsiteY85" fmla="*/ 85717 h 264559"/>
                <a:gd name="connsiteX86" fmla="*/ 180959 w 264559"/>
                <a:gd name="connsiteY86" fmla="*/ 102649 h 264559"/>
                <a:gd name="connsiteX87" fmla="*/ 180959 w 264559"/>
                <a:gd name="connsiteY87" fmla="*/ 105824 h 264559"/>
                <a:gd name="connsiteX88" fmla="*/ 130163 w 264559"/>
                <a:gd name="connsiteY88" fmla="*/ 105824 h 264559"/>
                <a:gd name="connsiteX89" fmla="*/ 174080 w 264559"/>
                <a:gd name="connsiteY89" fmla="*/ 61377 h 264559"/>
                <a:gd name="connsiteX90" fmla="*/ 105824 w 264559"/>
                <a:gd name="connsiteY90" fmla="*/ 130163 h 264559"/>
                <a:gd name="connsiteX91" fmla="*/ 105824 w 264559"/>
                <a:gd name="connsiteY91" fmla="*/ 181487 h 264559"/>
                <a:gd name="connsiteX92" fmla="*/ 76193 w 264559"/>
                <a:gd name="connsiteY92" fmla="*/ 181487 h 264559"/>
                <a:gd name="connsiteX93" fmla="*/ 56087 w 264559"/>
                <a:gd name="connsiteY93" fmla="*/ 181487 h 264559"/>
                <a:gd name="connsiteX94" fmla="*/ 55557 w 264559"/>
                <a:gd name="connsiteY94" fmla="*/ 180429 h 264559"/>
                <a:gd name="connsiteX95" fmla="*/ 105824 w 264559"/>
                <a:gd name="connsiteY95" fmla="*/ 130163 h 264559"/>
                <a:gd name="connsiteX96" fmla="*/ 15874 w 264559"/>
                <a:gd name="connsiteY96" fmla="*/ 219584 h 264559"/>
                <a:gd name="connsiteX97" fmla="*/ 41271 w 264559"/>
                <a:gd name="connsiteY97" fmla="*/ 194186 h 264559"/>
                <a:gd name="connsiteX98" fmla="*/ 47092 w 264559"/>
                <a:gd name="connsiteY98" fmla="*/ 194186 h 264559"/>
                <a:gd name="connsiteX99" fmla="*/ 50795 w 264559"/>
                <a:gd name="connsiteY99" fmla="*/ 202123 h 264559"/>
                <a:gd name="connsiteX100" fmla="*/ 53441 w 264559"/>
                <a:gd name="connsiteY100" fmla="*/ 206885 h 264559"/>
                <a:gd name="connsiteX101" fmla="*/ 61378 w 264559"/>
                <a:gd name="connsiteY101" fmla="*/ 220642 h 264559"/>
                <a:gd name="connsiteX102" fmla="*/ 61907 w 264559"/>
                <a:gd name="connsiteY102" fmla="*/ 221171 h 264559"/>
                <a:gd name="connsiteX103" fmla="*/ 73548 w 264559"/>
                <a:gd name="connsiteY103" fmla="*/ 237044 h 264559"/>
                <a:gd name="connsiteX104" fmla="*/ 77251 w 264559"/>
                <a:gd name="connsiteY104" fmla="*/ 241278 h 264559"/>
                <a:gd name="connsiteX105" fmla="*/ 87305 w 264559"/>
                <a:gd name="connsiteY105" fmla="*/ 251860 h 264559"/>
                <a:gd name="connsiteX106" fmla="*/ 89950 w 264559"/>
                <a:gd name="connsiteY106" fmla="*/ 254505 h 264559"/>
                <a:gd name="connsiteX107" fmla="*/ 15874 w 264559"/>
                <a:gd name="connsiteY107" fmla="*/ 219584 h 264559"/>
                <a:gd name="connsiteX108" fmla="*/ 134925 w 264559"/>
                <a:gd name="connsiteY108" fmla="*/ 254505 h 264559"/>
                <a:gd name="connsiteX109" fmla="*/ 137571 w 264559"/>
                <a:gd name="connsiteY109" fmla="*/ 251860 h 264559"/>
                <a:gd name="connsiteX110" fmla="*/ 147624 w 264559"/>
                <a:gd name="connsiteY110" fmla="*/ 241807 h 264559"/>
                <a:gd name="connsiteX111" fmla="*/ 151328 w 264559"/>
                <a:gd name="connsiteY111" fmla="*/ 237574 h 264559"/>
                <a:gd name="connsiteX112" fmla="*/ 162969 w 264559"/>
                <a:gd name="connsiteY112" fmla="*/ 221700 h 264559"/>
                <a:gd name="connsiteX113" fmla="*/ 170905 w 264559"/>
                <a:gd name="connsiteY113" fmla="*/ 207414 h 264559"/>
                <a:gd name="connsiteX114" fmla="*/ 173022 w 264559"/>
                <a:gd name="connsiteY114" fmla="*/ 202652 h 264559"/>
                <a:gd name="connsiteX115" fmla="*/ 177255 w 264559"/>
                <a:gd name="connsiteY115" fmla="*/ 194186 h 264559"/>
                <a:gd name="connsiteX116" fmla="*/ 231225 w 264559"/>
                <a:gd name="connsiteY116" fmla="*/ 194186 h 264559"/>
                <a:gd name="connsiteX117" fmla="*/ 134925 w 264559"/>
                <a:gd name="connsiteY117" fmla="*/ 254505 h 264559"/>
                <a:gd name="connsiteX118" fmla="*/ 238633 w 264559"/>
                <a:gd name="connsiteY118" fmla="*/ 180958 h 264559"/>
                <a:gd name="connsiteX119" fmla="*/ 222230 w 264559"/>
                <a:gd name="connsiteY119" fmla="*/ 180958 h 264559"/>
                <a:gd name="connsiteX120" fmla="*/ 182017 w 264559"/>
                <a:gd name="connsiteY120" fmla="*/ 180958 h 264559"/>
                <a:gd name="connsiteX121" fmla="*/ 184133 w 264559"/>
                <a:gd name="connsiteY121" fmla="*/ 174609 h 264559"/>
                <a:gd name="connsiteX122" fmla="*/ 185721 w 264559"/>
                <a:gd name="connsiteY122" fmla="*/ 168788 h 264559"/>
                <a:gd name="connsiteX123" fmla="*/ 189425 w 264559"/>
                <a:gd name="connsiteY123" fmla="*/ 155031 h 264559"/>
                <a:gd name="connsiteX124" fmla="*/ 190483 w 264559"/>
                <a:gd name="connsiteY124" fmla="*/ 151327 h 264559"/>
                <a:gd name="connsiteX125" fmla="*/ 193128 w 264559"/>
                <a:gd name="connsiteY125" fmla="*/ 133338 h 264559"/>
                <a:gd name="connsiteX126" fmla="*/ 193658 w 264559"/>
                <a:gd name="connsiteY126" fmla="*/ 128575 h 264559"/>
                <a:gd name="connsiteX127" fmla="*/ 194187 w 264559"/>
                <a:gd name="connsiteY127" fmla="*/ 118522 h 264559"/>
                <a:gd name="connsiteX128" fmla="*/ 256623 w 264559"/>
                <a:gd name="connsiteY128" fmla="*/ 118522 h 264559"/>
                <a:gd name="connsiteX129" fmla="*/ 238633 w 264559"/>
                <a:gd name="connsiteY129" fmla="*/ 180958 h 264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264559" h="264559">
                  <a:moveTo>
                    <a:pt x="248157" y="33333"/>
                  </a:moveTo>
                  <a:cubicBezTo>
                    <a:pt x="241278" y="21693"/>
                    <a:pt x="233342" y="11111"/>
                    <a:pt x="224347" y="2116"/>
                  </a:cubicBezTo>
                  <a:cubicBezTo>
                    <a:pt x="223288" y="1058"/>
                    <a:pt x="221701" y="0"/>
                    <a:pt x="219584" y="0"/>
                  </a:cubicBezTo>
                  <a:cubicBezTo>
                    <a:pt x="217468" y="0"/>
                    <a:pt x="216410" y="528"/>
                    <a:pt x="214822" y="2116"/>
                  </a:cubicBezTo>
                  <a:lnTo>
                    <a:pt x="184663" y="32275"/>
                  </a:lnTo>
                  <a:lnTo>
                    <a:pt x="172493" y="44445"/>
                  </a:lnTo>
                  <a:lnTo>
                    <a:pt x="109528" y="107410"/>
                  </a:lnTo>
                  <a:lnTo>
                    <a:pt x="107411" y="109527"/>
                  </a:lnTo>
                  <a:cubicBezTo>
                    <a:pt x="107411" y="109527"/>
                    <a:pt x="107411" y="109527"/>
                    <a:pt x="107411" y="109527"/>
                  </a:cubicBezTo>
                  <a:cubicBezTo>
                    <a:pt x="107411" y="109527"/>
                    <a:pt x="107411" y="109527"/>
                    <a:pt x="107411" y="109527"/>
                  </a:cubicBezTo>
                  <a:lnTo>
                    <a:pt x="43388" y="173550"/>
                  </a:lnTo>
                  <a:lnTo>
                    <a:pt x="34393" y="182546"/>
                  </a:lnTo>
                  <a:lnTo>
                    <a:pt x="2117" y="214822"/>
                  </a:lnTo>
                  <a:cubicBezTo>
                    <a:pt x="1058" y="215880"/>
                    <a:pt x="0" y="217467"/>
                    <a:pt x="0" y="219584"/>
                  </a:cubicBezTo>
                  <a:cubicBezTo>
                    <a:pt x="0" y="221171"/>
                    <a:pt x="529" y="222758"/>
                    <a:pt x="2117" y="224346"/>
                  </a:cubicBezTo>
                  <a:cubicBezTo>
                    <a:pt x="31218" y="252918"/>
                    <a:pt x="69315" y="268791"/>
                    <a:pt x="110057" y="269321"/>
                  </a:cubicBezTo>
                  <a:cubicBezTo>
                    <a:pt x="110057" y="269321"/>
                    <a:pt x="110057" y="269321"/>
                    <a:pt x="110057" y="269321"/>
                  </a:cubicBezTo>
                  <a:cubicBezTo>
                    <a:pt x="110057" y="269321"/>
                    <a:pt x="110057" y="269321"/>
                    <a:pt x="110057" y="269321"/>
                  </a:cubicBezTo>
                  <a:cubicBezTo>
                    <a:pt x="110057" y="269321"/>
                    <a:pt x="110057" y="269321"/>
                    <a:pt x="110586" y="269321"/>
                  </a:cubicBezTo>
                  <a:cubicBezTo>
                    <a:pt x="110586" y="269321"/>
                    <a:pt x="112173" y="269321"/>
                    <a:pt x="112173" y="269321"/>
                  </a:cubicBezTo>
                  <a:lnTo>
                    <a:pt x="114290" y="269321"/>
                  </a:lnTo>
                  <a:cubicBezTo>
                    <a:pt x="114290" y="269321"/>
                    <a:pt x="114290" y="269321"/>
                    <a:pt x="114290" y="269321"/>
                  </a:cubicBezTo>
                  <a:cubicBezTo>
                    <a:pt x="169318" y="268791"/>
                    <a:pt x="220643" y="238632"/>
                    <a:pt x="248157" y="191011"/>
                  </a:cubicBezTo>
                  <a:cubicBezTo>
                    <a:pt x="261914" y="167201"/>
                    <a:pt x="269322" y="139687"/>
                    <a:pt x="269322" y="112173"/>
                  </a:cubicBezTo>
                  <a:cubicBezTo>
                    <a:pt x="269322" y="84659"/>
                    <a:pt x="261914" y="57673"/>
                    <a:pt x="248157" y="33333"/>
                  </a:cubicBezTo>
                  <a:close/>
                  <a:moveTo>
                    <a:pt x="61907" y="194186"/>
                  </a:moveTo>
                  <a:lnTo>
                    <a:pt x="88363" y="194186"/>
                  </a:lnTo>
                  <a:lnTo>
                    <a:pt x="105824" y="194186"/>
                  </a:lnTo>
                  <a:lnTo>
                    <a:pt x="105824" y="251332"/>
                  </a:lnTo>
                  <a:cubicBezTo>
                    <a:pt x="105295" y="250802"/>
                    <a:pt x="104766" y="250272"/>
                    <a:pt x="103707" y="249744"/>
                  </a:cubicBezTo>
                  <a:cubicBezTo>
                    <a:pt x="102649" y="248686"/>
                    <a:pt x="101062" y="247627"/>
                    <a:pt x="100004" y="246569"/>
                  </a:cubicBezTo>
                  <a:cubicBezTo>
                    <a:pt x="97887" y="244453"/>
                    <a:pt x="95771" y="242335"/>
                    <a:pt x="93654" y="240220"/>
                  </a:cubicBezTo>
                  <a:cubicBezTo>
                    <a:pt x="92596" y="239162"/>
                    <a:pt x="91008" y="237574"/>
                    <a:pt x="89950" y="236516"/>
                  </a:cubicBezTo>
                  <a:cubicBezTo>
                    <a:pt x="87834" y="234399"/>
                    <a:pt x="85717" y="231753"/>
                    <a:pt x="83601" y="229637"/>
                  </a:cubicBezTo>
                  <a:cubicBezTo>
                    <a:pt x="82543" y="228579"/>
                    <a:pt x="81484" y="227521"/>
                    <a:pt x="80426" y="225934"/>
                  </a:cubicBezTo>
                  <a:cubicBezTo>
                    <a:pt x="77780" y="222230"/>
                    <a:pt x="74606" y="218525"/>
                    <a:pt x="71960" y="214293"/>
                  </a:cubicBezTo>
                  <a:cubicBezTo>
                    <a:pt x="69315" y="210588"/>
                    <a:pt x="67198" y="206356"/>
                    <a:pt x="64553" y="202123"/>
                  </a:cubicBezTo>
                  <a:cubicBezTo>
                    <a:pt x="64023" y="201065"/>
                    <a:pt x="63494" y="199478"/>
                    <a:pt x="62965" y="198420"/>
                  </a:cubicBezTo>
                  <a:cubicBezTo>
                    <a:pt x="62965" y="196832"/>
                    <a:pt x="62436" y="195244"/>
                    <a:pt x="61907" y="194186"/>
                  </a:cubicBezTo>
                  <a:close/>
                  <a:moveTo>
                    <a:pt x="180430" y="126459"/>
                  </a:moveTo>
                  <a:cubicBezTo>
                    <a:pt x="180430" y="128575"/>
                    <a:pt x="180430" y="130692"/>
                    <a:pt x="179900" y="132808"/>
                  </a:cubicBezTo>
                  <a:cubicBezTo>
                    <a:pt x="179371" y="137571"/>
                    <a:pt x="178842" y="141803"/>
                    <a:pt x="177784" y="146036"/>
                  </a:cubicBezTo>
                  <a:cubicBezTo>
                    <a:pt x="177784" y="147094"/>
                    <a:pt x="177255" y="148682"/>
                    <a:pt x="177255" y="149740"/>
                  </a:cubicBezTo>
                  <a:cubicBezTo>
                    <a:pt x="176197" y="155560"/>
                    <a:pt x="174609" y="160852"/>
                    <a:pt x="173022" y="166672"/>
                  </a:cubicBezTo>
                  <a:cubicBezTo>
                    <a:pt x="172493" y="168259"/>
                    <a:pt x="171964" y="169846"/>
                    <a:pt x="171435" y="171434"/>
                  </a:cubicBezTo>
                  <a:cubicBezTo>
                    <a:pt x="170376" y="174609"/>
                    <a:pt x="169318" y="177783"/>
                    <a:pt x="168260" y="180958"/>
                  </a:cubicBezTo>
                  <a:lnTo>
                    <a:pt x="148153" y="180958"/>
                  </a:lnTo>
                  <a:lnTo>
                    <a:pt x="118523" y="180958"/>
                  </a:lnTo>
                  <a:lnTo>
                    <a:pt x="118523" y="118522"/>
                  </a:lnTo>
                  <a:lnTo>
                    <a:pt x="180430" y="118522"/>
                  </a:lnTo>
                  <a:cubicBezTo>
                    <a:pt x="180430" y="121168"/>
                    <a:pt x="180430" y="123813"/>
                    <a:pt x="180430" y="126459"/>
                  </a:cubicBezTo>
                  <a:close/>
                  <a:moveTo>
                    <a:pt x="130692" y="240220"/>
                  </a:moveTo>
                  <a:cubicBezTo>
                    <a:pt x="128576" y="242335"/>
                    <a:pt x="126459" y="244453"/>
                    <a:pt x="124343" y="246569"/>
                  </a:cubicBezTo>
                  <a:cubicBezTo>
                    <a:pt x="123285" y="247627"/>
                    <a:pt x="121697" y="248686"/>
                    <a:pt x="120639" y="249744"/>
                  </a:cubicBezTo>
                  <a:cubicBezTo>
                    <a:pt x="120110" y="250272"/>
                    <a:pt x="119581" y="250802"/>
                    <a:pt x="118523" y="251332"/>
                  </a:cubicBezTo>
                  <a:lnTo>
                    <a:pt x="118523" y="194186"/>
                  </a:lnTo>
                  <a:lnTo>
                    <a:pt x="135984" y="194186"/>
                  </a:lnTo>
                  <a:lnTo>
                    <a:pt x="162440" y="194186"/>
                  </a:lnTo>
                  <a:cubicBezTo>
                    <a:pt x="161910" y="195774"/>
                    <a:pt x="161381" y="196832"/>
                    <a:pt x="160323" y="198420"/>
                  </a:cubicBezTo>
                  <a:cubicBezTo>
                    <a:pt x="159794" y="199478"/>
                    <a:pt x="159265" y="201065"/>
                    <a:pt x="158207" y="202123"/>
                  </a:cubicBezTo>
                  <a:cubicBezTo>
                    <a:pt x="156090" y="206356"/>
                    <a:pt x="153445" y="210588"/>
                    <a:pt x="150799" y="214293"/>
                  </a:cubicBezTo>
                  <a:cubicBezTo>
                    <a:pt x="148153" y="218525"/>
                    <a:pt x="145508" y="222230"/>
                    <a:pt x="142333" y="225934"/>
                  </a:cubicBezTo>
                  <a:cubicBezTo>
                    <a:pt x="141275" y="226992"/>
                    <a:pt x="140217" y="228050"/>
                    <a:pt x="139687" y="229108"/>
                  </a:cubicBezTo>
                  <a:cubicBezTo>
                    <a:pt x="137571" y="231753"/>
                    <a:pt x="135455" y="233870"/>
                    <a:pt x="133338" y="236516"/>
                  </a:cubicBezTo>
                  <a:cubicBezTo>
                    <a:pt x="133338" y="237574"/>
                    <a:pt x="131751" y="239162"/>
                    <a:pt x="130692" y="240220"/>
                  </a:cubicBezTo>
                  <a:close/>
                  <a:moveTo>
                    <a:pt x="193658" y="105824"/>
                  </a:moveTo>
                  <a:cubicBezTo>
                    <a:pt x="193658" y="103707"/>
                    <a:pt x="193128" y="101591"/>
                    <a:pt x="193128" y="99473"/>
                  </a:cubicBezTo>
                  <a:cubicBezTo>
                    <a:pt x="193128" y="97887"/>
                    <a:pt x="193128" y="95770"/>
                    <a:pt x="192599" y="94182"/>
                  </a:cubicBezTo>
                  <a:cubicBezTo>
                    <a:pt x="192070" y="90479"/>
                    <a:pt x="191541" y="86245"/>
                    <a:pt x="191012" y="82542"/>
                  </a:cubicBezTo>
                  <a:cubicBezTo>
                    <a:pt x="191012" y="81484"/>
                    <a:pt x="190483" y="79896"/>
                    <a:pt x="190483" y="78838"/>
                  </a:cubicBezTo>
                  <a:cubicBezTo>
                    <a:pt x="189425" y="74077"/>
                    <a:pt x="188895" y="68785"/>
                    <a:pt x="187308" y="64023"/>
                  </a:cubicBezTo>
                  <a:cubicBezTo>
                    <a:pt x="186779" y="62435"/>
                    <a:pt x="186779" y="61377"/>
                    <a:pt x="186250" y="59789"/>
                  </a:cubicBezTo>
                  <a:cubicBezTo>
                    <a:pt x="185721" y="57144"/>
                    <a:pt x="184663" y="53970"/>
                    <a:pt x="184133" y="51324"/>
                  </a:cubicBezTo>
                  <a:lnTo>
                    <a:pt x="192070" y="43388"/>
                  </a:lnTo>
                  <a:lnTo>
                    <a:pt x="211119" y="43388"/>
                  </a:lnTo>
                  <a:lnTo>
                    <a:pt x="238104" y="43388"/>
                  </a:lnTo>
                  <a:cubicBezTo>
                    <a:pt x="248686" y="62435"/>
                    <a:pt x="254506" y="84129"/>
                    <a:pt x="255565" y="105824"/>
                  </a:cubicBezTo>
                  <a:lnTo>
                    <a:pt x="193658" y="105824"/>
                  </a:lnTo>
                  <a:close/>
                  <a:moveTo>
                    <a:pt x="219584" y="15874"/>
                  </a:moveTo>
                  <a:cubicBezTo>
                    <a:pt x="223817" y="20105"/>
                    <a:pt x="227521" y="24868"/>
                    <a:pt x="230696" y="30160"/>
                  </a:cubicBezTo>
                  <a:lnTo>
                    <a:pt x="205298" y="30160"/>
                  </a:lnTo>
                  <a:lnTo>
                    <a:pt x="219584" y="15874"/>
                  </a:lnTo>
                  <a:close/>
                  <a:moveTo>
                    <a:pt x="174080" y="61377"/>
                  </a:moveTo>
                  <a:cubicBezTo>
                    <a:pt x="174080" y="61907"/>
                    <a:pt x="174609" y="62435"/>
                    <a:pt x="174609" y="62965"/>
                  </a:cubicBezTo>
                  <a:cubicBezTo>
                    <a:pt x="176197" y="69314"/>
                    <a:pt x="177784" y="75663"/>
                    <a:pt x="178842" y="82542"/>
                  </a:cubicBezTo>
                  <a:cubicBezTo>
                    <a:pt x="178842" y="83600"/>
                    <a:pt x="178842" y="84659"/>
                    <a:pt x="179371" y="85717"/>
                  </a:cubicBezTo>
                  <a:cubicBezTo>
                    <a:pt x="179900" y="91537"/>
                    <a:pt x="180430" y="96828"/>
                    <a:pt x="180959" y="102649"/>
                  </a:cubicBezTo>
                  <a:cubicBezTo>
                    <a:pt x="180959" y="103707"/>
                    <a:pt x="180959" y="104765"/>
                    <a:pt x="180959" y="105824"/>
                  </a:cubicBezTo>
                  <a:lnTo>
                    <a:pt x="130163" y="105824"/>
                  </a:lnTo>
                  <a:lnTo>
                    <a:pt x="174080" y="61377"/>
                  </a:lnTo>
                  <a:close/>
                  <a:moveTo>
                    <a:pt x="105824" y="130163"/>
                  </a:moveTo>
                  <a:lnTo>
                    <a:pt x="105824" y="181487"/>
                  </a:lnTo>
                  <a:lnTo>
                    <a:pt x="76193" y="181487"/>
                  </a:lnTo>
                  <a:lnTo>
                    <a:pt x="56087" y="181487"/>
                  </a:lnTo>
                  <a:cubicBezTo>
                    <a:pt x="56087" y="180958"/>
                    <a:pt x="55557" y="180958"/>
                    <a:pt x="55557" y="180429"/>
                  </a:cubicBezTo>
                  <a:lnTo>
                    <a:pt x="105824" y="130163"/>
                  </a:lnTo>
                  <a:close/>
                  <a:moveTo>
                    <a:pt x="15874" y="219584"/>
                  </a:moveTo>
                  <a:lnTo>
                    <a:pt x="41271" y="194186"/>
                  </a:lnTo>
                  <a:lnTo>
                    <a:pt x="47092" y="194186"/>
                  </a:lnTo>
                  <a:cubicBezTo>
                    <a:pt x="48150" y="196832"/>
                    <a:pt x="49737" y="199478"/>
                    <a:pt x="50795" y="202123"/>
                  </a:cubicBezTo>
                  <a:cubicBezTo>
                    <a:pt x="51854" y="203711"/>
                    <a:pt x="52383" y="205297"/>
                    <a:pt x="53441" y="206885"/>
                  </a:cubicBezTo>
                  <a:cubicBezTo>
                    <a:pt x="56087" y="211648"/>
                    <a:pt x="58732" y="216409"/>
                    <a:pt x="61378" y="220642"/>
                  </a:cubicBezTo>
                  <a:cubicBezTo>
                    <a:pt x="61378" y="220642"/>
                    <a:pt x="61378" y="221171"/>
                    <a:pt x="61907" y="221171"/>
                  </a:cubicBezTo>
                  <a:cubicBezTo>
                    <a:pt x="65611" y="226992"/>
                    <a:pt x="69315" y="232283"/>
                    <a:pt x="73548" y="237044"/>
                  </a:cubicBezTo>
                  <a:cubicBezTo>
                    <a:pt x="74606" y="238632"/>
                    <a:pt x="76193" y="240220"/>
                    <a:pt x="77251" y="241278"/>
                  </a:cubicBezTo>
                  <a:cubicBezTo>
                    <a:pt x="80426" y="244981"/>
                    <a:pt x="83601" y="248156"/>
                    <a:pt x="87305" y="251860"/>
                  </a:cubicBezTo>
                  <a:cubicBezTo>
                    <a:pt x="88363" y="252918"/>
                    <a:pt x="88892" y="253448"/>
                    <a:pt x="89950" y="254505"/>
                  </a:cubicBezTo>
                  <a:cubicBezTo>
                    <a:pt x="62436" y="250272"/>
                    <a:pt x="37038" y="238104"/>
                    <a:pt x="15874" y="219584"/>
                  </a:cubicBezTo>
                  <a:close/>
                  <a:moveTo>
                    <a:pt x="134925" y="254505"/>
                  </a:moveTo>
                  <a:cubicBezTo>
                    <a:pt x="135984" y="253448"/>
                    <a:pt x="136513" y="252918"/>
                    <a:pt x="137571" y="251860"/>
                  </a:cubicBezTo>
                  <a:cubicBezTo>
                    <a:pt x="140746" y="248686"/>
                    <a:pt x="144450" y="244981"/>
                    <a:pt x="147624" y="241807"/>
                  </a:cubicBezTo>
                  <a:cubicBezTo>
                    <a:pt x="148682" y="240220"/>
                    <a:pt x="150270" y="239162"/>
                    <a:pt x="151328" y="237574"/>
                  </a:cubicBezTo>
                  <a:cubicBezTo>
                    <a:pt x="155561" y="232283"/>
                    <a:pt x="159265" y="226992"/>
                    <a:pt x="162969" y="221700"/>
                  </a:cubicBezTo>
                  <a:cubicBezTo>
                    <a:pt x="165614" y="217467"/>
                    <a:pt x="168789" y="212706"/>
                    <a:pt x="170905" y="207414"/>
                  </a:cubicBezTo>
                  <a:cubicBezTo>
                    <a:pt x="171964" y="205827"/>
                    <a:pt x="172493" y="204239"/>
                    <a:pt x="173022" y="202652"/>
                  </a:cubicBezTo>
                  <a:cubicBezTo>
                    <a:pt x="174609" y="200006"/>
                    <a:pt x="175667" y="197360"/>
                    <a:pt x="177255" y="194186"/>
                  </a:cubicBezTo>
                  <a:lnTo>
                    <a:pt x="231225" y="194186"/>
                  </a:lnTo>
                  <a:cubicBezTo>
                    <a:pt x="208473" y="226462"/>
                    <a:pt x="173551" y="248156"/>
                    <a:pt x="134925" y="254505"/>
                  </a:cubicBezTo>
                  <a:close/>
                  <a:moveTo>
                    <a:pt x="238633" y="180958"/>
                  </a:moveTo>
                  <a:lnTo>
                    <a:pt x="222230" y="180958"/>
                  </a:lnTo>
                  <a:lnTo>
                    <a:pt x="182017" y="180958"/>
                  </a:lnTo>
                  <a:cubicBezTo>
                    <a:pt x="182546" y="178841"/>
                    <a:pt x="183075" y="176725"/>
                    <a:pt x="184133" y="174609"/>
                  </a:cubicBezTo>
                  <a:cubicBezTo>
                    <a:pt x="184663" y="172492"/>
                    <a:pt x="185192" y="170904"/>
                    <a:pt x="185721" y="168788"/>
                  </a:cubicBezTo>
                  <a:cubicBezTo>
                    <a:pt x="187308" y="164027"/>
                    <a:pt x="188366" y="159264"/>
                    <a:pt x="189425" y="155031"/>
                  </a:cubicBezTo>
                  <a:cubicBezTo>
                    <a:pt x="189954" y="153973"/>
                    <a:pt x="189954" y="152385"/>
                    <a:pt x="190483" y="151327"/>
                  </a:cubicBezTo>
                  <a:cubicBezTo>
                    <a:pt x="191541" y="145508"/>
                    <a:pt x="192599" y="139157"/>
                    <a:pt x="193128" y="133338"/>
                  </a:cubicBezTo>
                  <a:cubicBezTo>
                    <a:pt x="193128" y="131750"/>
                    <a:pt x="193128" y="130163"/>
                    <a:pt x="193658" y="128575"/>
                  </a:cubicBezTo>
                  <a:cubicBezTo>
                    <a:pt x="193658" y="125401"/>
                    <a:pt x="194187" y="122226"/>
                    <a:pt x="194187" y="118522"/>
                  </a:cubicBezTo>
                  <a:lnTo>
                    <a:pt x="256623" y="118522"/>
                  </a:lnTo>
                  <a:cubicBezTo>
                    <a:pt x="255565" y="140217"/>
                    <a:pt x="249215" y="161910"/>
                    <a:pt x="238633" y="180958"/>
                  </a:cubicBezTo>
                  <a:close/>
                </a:path>
              </a:pathLst>
            </a:custGeom>
            <a:grpFill/>
            <a:ln w="5286" cap="flat">
              <a:noFill/>
              <a:prstDash val="solid"/>
              <a:miter/>
            </a:ln>
          </p:spPr>
          <p:txBody>
            <a:bodyPr rtlCol="0" anchor="ctr"/>
            <a:lstStyle/>
            <a:p>
              <a:endParaRPr lang="es-MX"/>
            </a:p>
          </p:txBody>
        </p:sp>
        <p:sp>
          <p:nvSpPr>
            <p:cNvPr id="14" name="Forma libre 391">
              <a:extLst>
                <a:ext uri="{FF2B5EF4-FFF2-40B4-BE49-F238E27FC236}">
                  <a16:creationId xmlns:a16="http://schemas.microsoft.com/office/drawing/2014/main" id="{0F2ACF32-16A0-4E0C-9F24-5E56867AC7A6}"/>
                </a:ext>
              </a:extLst>
            </p:cNvPr>
            <p:cNvSpPr/>
            <p:nvPr/>
          </p:nvSpPr>
          <p:spPr>
            <a:xfrm>
              <a:off x="774916" y="10917841"/>
              <a:ext cx="259268" cy="253977"/>
            </a:xfrm>
            <a:custGeom>
              <a:avLst/>
              <a:gdLst>
                <a:gd name="connsiteX0" fmla="*/ 61378 w 259268"/>
                <a:gd name="connsiteY0" fmla="*/ 231226 h 253977"/>
                <a:gd name="connsiteX1" fmla="*/ 61907 w 259268"/>
                <a:gd name="connsiteY1" fmla="*/ 230167 h 253977"/>
                <a:gd name="connsiteX2" fmla="*/ 62436 w 259268"/>
                <a:gd name="connsiteY2" fmla="*/ 229109 h 253977"/>
                <a:gd name="connsiteX3" fmla="*/ 62436 w 259268"/>
                <a:gd name="connsiteY3" fmla="*/ 228051 h 253977"/>
                <a:gd name="connsiteX4" fmla="*/ 62436 w 259268"/>
                <a:gd name="connsiteY4" fmla="*/ 227521 h 253977"/>
                <a:gd name="connsiteX5" fmla="*/ 62436 w 259268"/>
                <a:gd name="connsiteY5" fmla="*/ 226993 h 253977"/>
                <a:gd name="connsiteX6" fmla="*/ 62436 w 259268"/>
                <a:gd name="connsiteY6" fmla="*/ 225935 h 253977"/>
                <a:gd name="connsiteX7" fmla="*/ 61907 w 259268"/>
                <a:gd name="connsiteY7" fmla="*/ 224876 h 253977"/>
                <a:gd name="connsiteX8" fmla="*/ 61907 w 259268"/>
                <a:gd name="connsiteY8" fmla="*/ 224347 h 253977"/>
                <a:gd name="connsiteX9" fmla="*/ 43917 w 259268"/>
                <a:gd name="connsiteY9" fmla="*/ 180960 h 253977"/>
                <a:gd name="connsiteX10" fmla="*/ 37567 w 259268"/>
                <a:gd name="connsiteY10" fmla="*/ 175669 h 253977"/>
                <a:gd name="connsiteX11" fmla="*/ 11112 w 259268"/>
                <a:gd name="connsiteY11" fmla="*/ 175669 h 253977"/>
                <a:gd name="connsiteX12" fmla="*/ 11112 w 259268"/>
                <a:gd name="connsiteY12" fmla="*/ 142862 h 253977"/>
                <a:gd name="connsiteX13" fmla="*/ 37567 w 259268"/>
                <a:gd name="connsiteY13" fmla="*/ 142862 h 253977"/>
                <a:gd name="connsiteX14" fmla="*/ 43917 w 259268"/>
                <a:gd name="connsiteY14" fmla="*/ 137571 h 253977"/>
                <a:gd name="connsiteX15" fmla="*/ 61907 w 259268"/>
                <a:gd name="connsiteY15" fmla="*/ 94183 h 253977"/>
                <a:gd name="connsiteX16" fmla="*/ 61378 w 259268"/>
                <a:gd name="connsiteY16" fmla="*/ 85718 h 253977"/>
                <a:gd name="connsiteX17" fmla="*/ 42859 w 259268"/>
                <a:gd name="connsiteY17" fmla="*/ 67199 h 253977"/>
                <a:gd name="connsiteX18" fmla="*/ 66140 w 259268"/>
                <a:gd name="connsiteY18" fmla="*/ 43917 h 253977"/>
                <a:gd name="connsiteX19" fmla="*/ 84659 w 259268"/>
                <a:gd name="connsiteY19" fmla="*/ 62436 h 253977"/>
                <a:gd name="connsiteX20" fmla="*/ 93125 w 259268"/>
                <a:gd name="connsiteY20" fmla="*/ 62966 h 253977"/>
                <a:gd name="connsiteX21" fmla="*/ 136513 w 259268"/>
                <a:gd name="connsiteY21" fmla="*/ 44975 h 253977"/>
                <a:gd name="connsiteX22" fmla="*/ 141804 w 259268"/>
                <a:gd name="connsiteY22" fmla="*/ 38626 h 253977"/>
                <a:gd name="connsiteX23" fmla="*/ 141804 w 259268"/>
                <a:gd name="connsiteY23" fmla="*/ 12170 h 253977"/>
                <a:gd name="connsiteX24" fmla="*/ 174609 w 259268"/>
                <a:gd name="connsiteY24" fmla="*/ 12170 h 253977"/>
                <a:gd name="connsiteX25" fmla="*/ 174609 w 259268"/>
                <a:gd name="connsiteY25" fmla="*/ 38626 h 253977"/>
                <a:gd name="connsiteX26" fmla="*/ 179900 w 259268"/>
                <a:gd name="connsiteY26" fmla="*/ 44975 h 253977"/>
                <a:gd name="connsiteX27" fmla="*/ 223288 w 259268"/>
                <a:gd name="connsiteY27" fmla="*/ 62966 h 253977"/>
                <a:gd name="connsiteX28" fmla="*/ 223817 w 259268"/>
                <a:gd name="connsiteY28" fmla="*/ 62966 h 253977"/>
                <a:gd name="connsiteX29" fmla="*/ 224876 w 259268"/>
                <a:gd name="connsiteY29" fmla="*/ 63494 h 253977"/>
                <a:gd name="connsiteX30" fmla="*/ 225934 w 259268"/>
                <a:gd name="connsiteY30" fmla="*/ 63494 h 253977"/>
                <a:gd name="connsiteX31" fmla="*/ 226463 w 259268"/>
                <a:gd name="connsiteY31" fmla="*/ 63494 h 253977"/>
                <a:gd name="connsiteX32" fmla="*/ 226992 w 259268"/>
                <a:gd name="connsiteY32" fmla="*/ 63494 h 253977"/>
                <a:gd name="connsiteX33" fmla="*/ 228050 w 259268"/>
                <a:gd name="connsiteY33" fmla="*/ 63494 h 253977"/>
                <a:gd name="connsiteX34" fmla="*/ 229109 w 259268"/>
                <a:gd name="connsiteY34" fmla="*/ 62966 h 253977"/>
                <a:gd name="connsiteX35" fmla="*/ 230167 w 259268"/>
                <a:gd name="connsiteY35" fmla="*/ 62436 h 253977"/>
                <a:gd name="connsiteX36" fmla="*/ 230696 w 259268"/>
                <a:gd name="connsiteY36" fmla="*/ 61908 h 253977"/>
                <a:gd name="connsiteX37" fmla="*/ 259268 w 259268"/>
                <a:gd name="connsiteY37" fmla="*/ 33864 h 253977"/>
                <a:gd name="connsiteX38" fmla="*/ 259268 w 259268"/>
                <a:gd name="connsiteY38" fmla="*/ 24870 h 253977"/>
                <a:gd name="connsiteX39" fmla="*/ 250273 w 259268"/>
                <a:gd name="connsiteY39" fmla="*/ 24870 h 253977"/>
                <a:gd name="connsiteX40" fmla="*/ 225405 w 259268"/>
                <a:gd name="connsiteY40" fmla="*/ 49738 h 253977"/>
                <a:gd name="connsiteX41" fmla="*/ 187308 w 259268"/>
                <a:gd name="connsiteY41" fmla="*/ 33864 h 253977"/>
                <a:gd name="connsiteX42" fmla="*/ 187308 w 259268"/>
                <a:gd name="connsiteY42" fmla="*/ 6350 h 253977"/>
                <a:gd name="connsiteX43" fmla="*/ 180959 w 259268"/>
                <a:gd name="connsiteY43" fmla="*/ 0 h 253977"/>
                <a:gd name="connsiteX44" fmla="*/ 135455 w 259268"/>
                <a:gd name="connsiteY44" fmla="*/ 0 h 253977"/>
                <a:gd name="connsiteX45" fmla="*/ 129105 w 259268"/>
                <a:gd name="connsiteY45" fmla="*/ 6350 h 253977"/>
                <a:gd name="connsiteX46" fmla="*/ 129105 w 259268"/>
                <a:gd name="connsiteY46" fmla="*/ 33864 h 253977"/>
                <a:gd name="connsiteX47" fmla="*/ 91009 w 259268"/>
                <a:gd name="connsiteY47" fmla="*/ 49738 h 253977"/>
                <a:gd name="connsiteX48" fmla="*/ 71431 w 259268"/>
                <a:gd name="connsiteY48" fmla="*/ 30161 h 253977"/>
                <a:gd name="connsiteX49" fmla="*/ 62436 w 259268"/>
                <a:gd name="connsiteY49" fmla="*/ 30161 h 253977"/>
                <a:gd name="connsiteX50" fmla="*/ 30160 w 259268"/>
                <a:gd name="connsiteY50" fmla="*/ 62436 h 253977"/>
                <a:gd name="connsiteX51" fmla="*/ 30160 w 259268"/>
                <a:gd name="connsiteY51" fmla="*/ 71431 h 253977"/>
                <a:gd name="connsiteX52" fmla="*/ 49737 w 259268"/>
                <a:gd name="connsiteY52" fmla="*/ 91010 h 253977"/>
                <a:gd name="connsiteX53" fmla="*/ 33864 w 259268"/>
                <a:gd name="connsiteY53" fmla="*/ 129106 h 253977"/>
                <a:gd name="connsiteX54" fmla="*/ 6349 w 259268"/>
                <a:gd name="connsiteY54" fmla="*/ 129106 h 253977"/>
                <a:gd name="connsiteX55" fmla="*/ 0 w 259268"/>
                <a:gd name="connsiteY55" fmla="*/ 135455 h 253977"/>
                <a:gd name="connsiteX56" fmla="*/ 0 w 259268"/>
                <a:gd name="connsiteY56" fmla="*/ 180960 h 253977"/>
                <a:gd name="connsiteX57" fmla="*/ 6349 w 259268"/>
                <a:gd name="connsiteY57" fmla="*/ 187309 h 253977"/>
                <a:gd name="connsiteX58" fmla="*/ 33864 w 259268"/>
                <a:gd name="connsiteY58" fmla="*/ 187309 h 253977"/>
                <a:gd name="connsiteX59" fmla="*/ 49737 w 259268"/>
                <a:gd name="connsiteY59" fmla="*/ 225405 h 253977"/>
                <a:gd name="connsiteX60" fmla="*/ 30160 w 259268"/>
                <a:gd name="connsiteY60" fmla="*/ 244982 h 253977"/>
                <a:gd name="connsiteX61" fmla="*/ 28043 w 259268"/>
                <a:gd name="connsiteY61" fmla="*/ 249745 h 253977"/>
                <a:gd name="connsiteX62" fmla="*/ 30160 w 259268"/>
                <a:gd name="connsiteY62" fmla="*/ 254507 h 253977"/>
                <a:gd name="connsiteX63" fmla="*/ 34922 w 259268"/>
                <a:gd name="connsiteY63" fmla="*/ 256623 h 253977"/>
                <a:gd name="connsiteX64" fmla="*/ 39684 w 259268"/>
                <a:gd name="connsiteY64" fmla="*/ 254507 h 253977"/>
                <a:gd name="connsiteX65" fmla="*/ 62965 w 259268"/>
                <a:gd name="connsiteY65" fmla="*/ 231226 h 253977"/>
                <a:gd name="connsiteX66" fmla="*/ 61378 w 259268"/>
                <a:gd name="connsiteY66" fmla="*/ 231226 h 25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9268" h="253977">
                  <a:moveTo>
                    <a:pt x="61378" y="231226"/>
                  </a:moveTo>
                  <a:cubicBezTo>
                    <a:pt x="61907" y="230696"/>
                    <a:pt x="61907" y="230696"/>
                    <a:pt x="61907" y="230167"/>
                  </a:cubicBezTo>
                  <a:cubicBezTo>
                    <a:pt x="61907" y="229638"/>
                    <a:pt x="62436" y="229638"/>
                    <a:pt x="62436" y="229109"/>
                  </a:cubicBezTo>
                  <a:cubicBezTo>
                    <a:pt x="62436" y="228580"/>
                    <a:pt x="62436" y="228051"/>
                    <a:pt x="62436" y="228051"/>
                  </a:cubicBezTo>
                  <a:cubicBezTo>
                    <a:pt x="62436" y="228051"/>
                    <a:pt x="62436" y="227521"/>
                    <a:pt x="62436" y="227521"/>
                  </a:cubicBezTo>
                  <a:cubicBezTo>
                    <a:pt x="62436" y="227521"/>
                    <a:pt x="62436" y="226993"/>
                    <a:pt x="62436" y="226993"/>
                  </a:cubicBezTo>
                  <a:cubicBezTo>
                    <a:pt x="62436" y="226463"/>
                    <a:pt x="62436" y="225935"/>
                    <a:pt x="62436" y="225935"/>
                  </a:cubicBezTo>
                  <a:cubicBezTo>
                    <a:pt x="62436" y="225405"/>
                    <a:pt x="61907" y="224876"/>
                    <a:pt x="61907" y="224876"/>
                  </a:cubicBezTo>
                  <a:cubicBezTo>
                    <a:pt x="61907" y="224876"/>
                    <a:pt x="61907" y="224347"/>
                    <a:pt x="61907" y="224347"/>
                  </a:cubicBezTo>
                  <a:cubicBezTo>
                    <a:pt x="52912" y="211119"/>
                    <a:pt x="47092" y="196833"/>
                    <a:pt x="43917" y="180960"/>
                  </a:cubicBezTo>
                  <a:cubicBezTo>
                    <a:pt x="43388" y="177785"/>
                    <a:pt x="40742" y="175669"/>
                    <a:pt x="37567" y="175669"/>
                  </a:cubicBezTo>
                  <a:lnTo>
                    <a:pt x="11112" y="175669"/>
                  </a:lnTo>
                  <a:lnTo>
                    <a:pt x="11112" y="142862"/>
                  </a:lnTo>
                  <a:lnTo>
                    <a:pt x="37567" y="142862"/>
                  </a:lnTo>
                  <a:cubicBezTo>
                    <a:pt x="40742" y="142862"/>
                    <a:pt x="43388" y="140746"/>
                    <a:pt x="43917" y="137571"/>
                  </a:cubicBezTo>
                  <a:cubicBezTo>
                    <a:pt x="47092" y="121697"/>
                    <a:pt x="52912" y="107411"/>
                    <a:pt x="61907" y="94183"/>
                  </a:cubicBezTo>
                  <a:cubicBezTo>
                    <a:pt x="63494" y="91538"/>
                    <a:pt x="63494" y="88364"/>
                    <a:pt x="61378" y="85718"/>
                  </a:cubicBezTo>
                  <a:lnTo>
                    <a:pt x="42859" y="67199"/>
                  </a:lnTo>
                  <a:lnTo>
                    <a:pt x="66140" y="43917"/>
                  </a:lnTo>
                  <a:lnTo>
                    <a:pt x="84659" y="62436"/>
                  </a:lnTo>
                  <a:cubicBezTo>
                    <a:pt x="86776" y="64554"/>
                    <a:pt x="90479" y="65082"/>
                    <a:pt x="93125" y="62966"/>
                  </a:cubicBezTo>
                  <a:cubicBezTo>
                    <a:pt x="106353" y="53971"/>
                    <a:pt x="120639" y="48150"/>
                    <a:pt x="136513" y="44975"/>
                  </a:cubicBezTo>
                  <a:cubicBezTo>
                    <a:pt x="139687" y="44447"/>
                    <a:pt x="141804" y="41801"/>
                    <a:pt x="141804" y="38626"/>
                  </a:cubicBezTo>
                  <a:lnTo>
                    <a:pt x="141804" y="12170"/>
                  </a:lnTo>
                  <a:lnTo>
                    <a:pt x="174609" y="12170"/>
                  </a:lnTo>
                  <a:lnTo>
                    <a:pt x="174609" y="38626"/>
                  </a:lnTo>
                  <a:cubicBezTo>
                    <a:pt x="174609" y="41801"/>
                    <a:pt x="176726" y="44447"/>
                    <a:pt x="179900" y="44975"/>
                  </a:cubicBezTo>
                  <a:cubicBezTo>
                    <a:pt x="195774" y="48150"/>
                    <a:pt x="210060" y="53971"/>
                    <a:pt x="223288" y="62966"/>
                  </a:cubicBezTo>
                  <a:cubicBezTo>
                    <a:pt x="223288" y="62966"/>
                    <a:pt x="223817" y="62966"/>
                    <a:pt x="223817" y="62966"/>
                  </a:cubicBezTo>
                  <a:cubicBezTo>
                    <a:pt x="224347" y="62966"/>
                    <a:pt x="224347" y="63494"/>
                    <a:pt x="224876" y="63494"/>
                  </a:cubicBezTo>
                  <a:cubicBezTo>
                    <a:pt x="225405" y="63494"/>
                    <a:pt x="225934" y="63494"/>
                    <a:pt x="225934" y="63494"/>
                  </a:cubicBezTo>
                  <a:cubicBezTo>
                    <a:pt x="225934" y="63494"/>
                    <a:pt x="226463" y="63494"/>
                    <a:pt x="226463" y="63494"/>
                  </a:cubicBezTo>
                  <a:cubicBezTo>
                    <a:pt x="226463" y="63494"/>
                    <a:pt x="226992" y="63494"/>
                    <a:pt x="226992" y="63494"/>
                  </a:cubicBezTo>
                  <a:cubicBezTo>
                    <a:pt x="227521" y="63494"/>
                    <a:pt x="228050" y="63494"/>
                    <a:pt x="228050" y="63494"/>
                  </a:cubicBezTo>
                  <a:cubicBezTo>
                    <a:pt x="228579" y="63494"/>
                    <a:pt x="228579" y="62966"/>
                    <a:pt x="229109" y="62966"/>
                  </a:cubicBezTo>
                  <a:cubicBezTo>
                    <a:pt x="229638" y="62966"/>
                    <a:pt x="229638" y="62436"/>
                    <a:pt x="230167" y="62436"/>
                  </a:cubicBezTo>
                  <a:cubicBezTo>
                    <a:pt x="230167" y="62436"/>
                    <a:pt x="230696" y="62436"/>
                    <a:pt x="230696" y="61908"/>
                  </a:cubicBezTo>
                  <a:lnTo>
                    <a:pt x="259268" y="33864"/>
                  </a:lnTo>
                  <a:cubicBezTo>
                    <a:pt x="261914" y="31219"/>
                    <a:pt x="261914" y="27515"/>
                    <a:pt x="259268" y="24870"/>
                  </a:cubicBezTo>
                  <a:cubicBezTo>
                    <a:pt x="256623" y="22224"/>
                    <a:pt x="252390" y="22224"/>
                    <a:pt x="250273" y="24870"/>
                  </a:cubicBezTo>
                  <a:lnTo>
                    <a:pt x="225405" y="49738"/>
                  </a:lnTo>
                  <a:cubicBezTo>
                    <a:pt x="213764" y="42330"/>
                    <a:pt x="201065" y="37038"/>
                    <a:pt x="187308" y="33864"/>
                  </a:cubicBezTo>
                  <a:lnTo>
                    <a:pt x="187308" y="6350"/>
                  </a:lnTo>
                  <a:cubicBezTo>
                    <a:pt x="187308" y="2646"/>
                    <a:pt x="184663" y="0"/>
                    <a:pt x="180959" y="0"/>
                  </a:cubicBezTo>
                  <a:lnTo>
                    <a:pt x="135455" y="0"/>
                  </a:lnTo>
                  <a:cubicBezTo>
                    <a:pt x="131751" y="0"/>
                    <a:pt x="129105" y="2646"/>
                    <a:pt x="129105" y="6350"/>
                  </a:cubicBezTo>
                  <a:lnTo>
                    <a:pt x="129105" y="33864"/>
                  </a:lnTo>
                  <a:cubicBezTo>
                    <a:pt x="115348" y="37038"/>
                    <a:pt x="102649" y="42330"/>
                    <a:pt x="91009" y="49738"/>
                  </a:cubicBezTo>
                  <a:lnTo>
                    <a:pt x="71431" y="30161"/>
                  </a:lnTo>
                  <a:cubicBezTo>
                    <a:pt x="68785" y="27515"/>
                    <a:pt x="64553" y="27515"/>
                    <a:pt x="62436" y="30161"/>
                  </a:cubicBezTo>
                  <a:lnTo>
                    <a:pt x="30160" y="62436"/>
                  </a:lnTo>
                  <a:cubicBezTo>
                    <a:pt x="27514" y="65082"/>
                    <a:pt x="27514" y="69315"/>
                    <a:pt x="30160" y="71431"/>
                  </a:cubicBezTo>
                  <a:lnTo>
                    <a:pt x="49737" y="91010"/>
                  </a:lnTo>
                  <a:cubicBezTo>
                    <a:pt x="42330" y="102650"/>
                    <a:pt x="37038" y="115878"/>
                    <a:pt x="33864" y="129106"/>
                  </a:cubicBezTo>
                  <a:lnTo>
                    <a:pt x="6349" y="129106"/>
                  </a:lnTo>
                  <a:cubicBezTo>
                    <a:pt x="2646" y="129106"/>
                    <a:pt x="0" y="131751"/>
                    <a:pt x="0" y="135455"/>
                  </a:cubicBezTo>
                  <a:lnTo>
                    <a:pt x="0" y="180960"/>
                  </a:lnTo>
                  <a:cubicBezTo>
                    <a:pt x="0" y="184663"/>
                    <a:pt x="2646" y="187309"/>
                    <a:pt x="6349" y="187309"/>
                  </a:cubicBezTo>
                  <a:lnTo>
                    <a:pt x="33864" y="187309"/>
                  </a:lnTo>
                  <a:cubicBezTo>
                    <a:pt x="37038" y="201065"/>
                    <a:pt x="42330" y="213765"/>
                    <a:pt x="49737" y="225405"/>
                  </a:cubicBezTo>
                  <a:lnTo>
                    <a:pt x="30160" y="244982"/>
                  </a:lnTo>
                  <a:cubicBezTo>
                    <a:pt x="29102" y="246040"/>
                    <a:pt x="28043" y="248158"/>
                    <a:pt x="28043" y="249745"/>
                  </a:cubicBezTo>
                  <a:cubicBezTo>
                    <a:pt x="28043" y="251332"/>
                    <a:pt x="28572" y="252919"/>
                    <a:pt x="30160" y="254507"/>
                  </a:cubicBezTo>
                  <a:cubicBezTo>
                    <a:pt x="31218" y="255565"/>
                    <a:pt x="33335" y="256623"/>
                    <a:pt x="34922" y="256623"/>
                  </a:cubicBezTo>
                  <a:cubicBezTo>
                    <a:pt x="36509" y="256623"/>
                    <a:pt x="38097" y="256094"/>
                    <a:pt x="39684" y="254507"/>
                  </a:cubicBezTo>
                  <a:lnTo>
                    <a:pt x="62965" y="231226"/>
                  </a:lnTo>
                  <a:cubicBezTo>
                    <a:pt x="60849" y="231754"/>
                    <a:pt x="60849" y="231226"/>
                    <a:pt x="61378" y="231226"/>
                  </a:cubicBezTo>
                  <a:close/>
                </a:path>
              </a:pathLst>
            </a:custGeom>
            <a:grpFill/>
            <a:ln w="5286" cap="flat">
              <a:noFill/>
              <a:prstDash val="solid"/>
              <a:miter/>
            </a:ln>
          </p:spPr>
          <p:txBody>
            <a:bodyPr rtlCol="0" anchor="ctr"/>
            <a:lstStyle/>
            <a:p>
              <a:endParaRPr lang="es-MX"/>
            </a:p>
          </p:txBody>
        </p:sp>
        <p:sp>
          <p:nvSpPr>
            <p:cNvPr id="15" name="Forma libre 392">
              <a:extLst>
                <a:ext uri="{FF2B5EF4-FFF2-40B4-BE49-F238E27FC236}">
                  <a16:creationId xmlns:a16="http://schemas.microsoft.com/office/drawing/2014/main" id="{D7DF5FCB-2291-4EED-8C77-BE8FEF3CCF55}"/>
                </a:ext>
              </a:extLst>
            </p:cNvPr>
            <p:cNvSpPr/>
            <p:nvPr/>
          </p:nvSpPr>
          <p:spPr>
            <a:xfrm>
              <a:off x="849522" y="10994035"/>
              <a:ext cx="121697" cy="121697"/>
            </a:xfrm>
            <a:custGeom>
              <a:avLst/>
              <a:gdLst>
                <a:gd name="connsiteX0" fmla="*/ 82543 w 121697"/>
                <a:gd name="connsiteY0" fmla="*/ 12698 h 121697"/>
                <a:gd name="connsiteX1" fmla="*/ 114819 w 121697"/>
                <a:gd name="connsiteY1" fmla="*/ 20635 h 121697"/>
                <a:gd name="connsiteX2" fmla="*/ 123285 w 121697"/>
                <a:gd name="connsiteY2" fmla="*/ 17990 h 121697"/>
                <a:gd name="connsiteX3" fmla="*/ 120639 w 121697"/>
                <a:gd name="connsiteY3" fmla="*/ 9524 h 121697"/>
                <a:gd name="connsiteX4" fmla="*/ 82543 w 121697"/>
                <a:gd name="connsiteY4" fmla="*/ 0 h 121697"/>
                <a:gd name="connsiteX5" fmla="*/ 0 w 121697"/>
                <a:gd name="connsiteY5" fmla="*/ 82542 h 121697"/>
                <a:gd name="connsiteX6" fmla="*/ 9524 w 121697"/>
                <a:gd name="connsiteY6" fmla="*/ 120639 h 121697"/>
                <a:gd name="connsiteX7" fmla="*/ 15344 w 121697"/>
                <a:gd name="connsiteY7" fmla="*/ 124343 h 121697"/>
                <a:gd name="connsiteX8" fmla="*/ 18519 w 121697"/>
                <a:gd name="connsiteY8" fmla="*/ 123813 h 121697"/>
                <a:gd name="connsiteX9" fmla="*/ 21165 w 121697"/>
                <a:gd name="connsiteY9" fmla="*/ 115348 h 121697"/>
                <a:gd name="connsiteX10" fmla="*/ 13228 w 121697"/>
                <a:gd name="connsiteY10" fmla="*/ 83071 h 121697"/>
                <a:gd name="connsiteX11" fmla="*/ 82543 w 121697"/>
                <a:gd name="connsiteY11" fmla="*/ 12698 h 12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697" h="121697">
                  <a:moveTo>
                    <a:pt x="82543" y="12698"/>
                  </a:moveTo>
                  <a:cubicBezTo>
                    <a:pt x="93654" y="12698"/>
                    <a:pt x="104766" y="15344"/>
                    <a:pt x="114819" y="20635"/>
                  </a:cubicBezTo>
                  <a:cubicBezTo>
                    <a:pt x="117994" y="22223"/>
                    <a:pt x="121697" y="21165"/>
                    <a:pt x="123285" y="17990"/>
                  </a:cubicBezTo>
                  <a:cubicBezTo>
                    <a:pt x="124872" y="14816"/>
                    <a:pt x="123814" y="11111"/>
                    <a:pt x="120639" y="9524"/>
                  </a:cubicBezTo>
                  <a:cubicBezTo>
                    <a:pt x="108999" y="3174"/>
                    <a:pt x="95771" y="0"/>
                    <a:pt x="82543" y="0"/>
                  </a:cubicBezTo>
                  <a:cubicBezTo>
                    <a:pt x="37038" y="0"/>
                    <a:pt x="0" y="37038"/>
                    <a:pt x="0" y="82542"/>
                  </a:cubicBezTo>
                  <a:cubicBezTo>
                    <a:pt x="0" y="95770"/>
                    <a:pt x="3175" y="108998"/>
                    <a:pt x="9524" y="120639"/>
                  </a:cubicBezTo>
                  <a:cubicBezTo>
                    <a:pt x="10582" y="122755"/>
                    <a:pt x="12699" y="124343"/>
                    <a:pt x="15344" y="124343"/>
                  </a:cubicBezTo>
                  <a:cubicBezTo>
                    <a:pt x="16403" y="124343"/>
                    <a:pt x="17461" y="124343"/>
                    <a:pt x="18519" y="123813"/>
                  </a:cubicBezTo>
                  <a:cubicBezTo>
                    <a:pt x="21694" y="122226"/>
                    <a:pt x="22752" y="117994"/>
                    <a:pt x="21165" y="115348"/>
                  </a:cubicBezTo>
                  <a:cubicBezTo>
                    <a:pt x="15874" y="105294"/>
                    <a:pt x="13228" y="94712"/>
                    <a:pt x="13228" y="83071"/>
                  </a:cubicBezTo>
                  <a:cubicBezTo>
                    <a:pt x="12699" y="43917"/>
                    <a:pt x="43917" y="12698"/>
                    <a:pt x="82543" y="12698"/>
                  </a:cubicBezTo>
                  <a:close/>
                </a:path>
              </a:pathLst>
            </a:custGeom>
            <a:grpFill/>
            <a:ln w="5286" cap="flat">
              <a:noFill/>
              <a:prstDash val="solid"/>
              <a:miter/>
            </a:ln>
          </p:spPr>
          <p:txBody>
            <a:bodyPr rtlCol="0" anchor="ctr"/>
            <a:lstStyle/>
            <a:p>
              <a:endParaRPr lang="es-MX"/>
            </a:p>
          </p:txBody>
        </p:sp>
      </p:grpSp>
    </p:spTree>
    <p:extLst>
      <p:ext uri="{BB962C8B-B14F-4D97-AF65-F5344CB8AC3E}">
        <p14:creationId xmlns:p14="http://schemas.microsoft.com/office/powerpoint/2010/main" val="25406035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23A29FC1-9E0F-4253-B83B-CA584F14818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60" imgH="359" progId="TCLayout.ActiveDocument.1">
                  <p:embed/>
                </p:oleObj>
              </mc:Choice>
              <mc:Fallback>
                <p:oleObj name="think-cell Folie" r:id="rId3" imgW="360" imgH="359" progId="TCLayout.ActiveDocument.1">
                  <p:embed/>
                  <p:pic>
                    <p:nvPicPr>
                      <p:cNvPr id="6" name="Objekt 5" hidden="1">
                        <a:extLst>
                          <a:ext uri="{FF2B5EF4-FFF2-40B4-BE49-F238E27FC236}">
                            <a16:creationId xmlns:a16="http://schemas.microsoft.com/office/drawing/2014/main" id="{23A29FC1-9E0F-4253-B83B-CA584F14818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7A92CD9-34DA-47D3-B239-89C32C6C2FC5}"/>
              </a:ext>
            </a:extLst>
          </p:cNvPr>
          <p:cNvSpPr>
            <a:spLocks noGrp="1"/>
          </p:cNvSpPr>
          <p:nvPr>
            <p:ph type="title"/>
          </p:nvPr>
        </p:nvSpPr>
        <p:spPr/>
        <p:txBody>
          <a:bodyPr vert="horz"/>
          <a:lstStyle/>
          <a:p>
            <a:r>
              <a:rPr lang="de-CH"/>
              <a:t>Übersicht Hypotheken und Kredite</a:t>
            </a:r>
          </a:p>
        </p:txBody>
      </p:sp>
      <p:sp>
        <p:nvSpPr>
          <p:cNvPr id="11" name="Rechteck 10">
            <a:extLst>
              <a:ext uri="{FF2B5EF4-FFF2-40B4-BE49-F238E27FC236}">
                <a16:creationId xmlns:a16="http://schemas.microsoft.com/office/drawing/2014/main" id="{EBF6DA66-2F28-42EE-B474-009C9C57A262}"/>
              </a:ext>
            </a:extLst>
          </p:cNvPr>
          <p:cNvSpPr/>
          <p:nvPr/>
        </p:nvSpPr>
        <p:spPr>
          <a:xfrm>
            <a:off x="1131304" y="1465328"/>
            <a:ext cx="3096344" cy="432048"/>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CH" sz="1600" b="0" i="0" u="none" strike="noStrike" kern="1200" cap="none" spc="0" normalizeH="0" baseline="0" noProof="0">
                <a:ln>
                  <a:noFill/>
                </a:ln>
                <a:solidFill>
                  <a:srgbClr val="868689"/>
                </a:solidFill>
                <a:effectLst/>
                <a:uLnTx/>
                <a:uFillTx/>
                <a:latin typeface="HelveticaNeueLT Com 55 Roman"/>
                <a:ea typeface="+mn-ea"/>
                <a:cs typeface="+mn-cs"/>
              </a:rPr>
              <a:t>Immobilien</a:t>
            </a:r>
          </a:p>
        </p:txBody>
      </p:sp>
      <p:sp>
        <p:nvSpPr>
          <p:cNvPr id="12" name="Rechteck 11">
            <a:extLst>
              <a:ext uri="{FF2B5EF4-FFF2-40B4-BE49-F238E27FC236}">
                <a16:creationId xmlns:a16="http://schemas.microsoft.com/office/drawing/2014/main" id="{51231A6F-279A-40B2-8C22-2DFEAD1B9925}"/>
              </a:ext>
            </a:extLst>
          </p:cNvPr>
          <p:cNvSpPr/>
          <p:nvPr/>
        </p:nvSpPr>
        <p:spPr>
          <a:xfrm rot="16200000">
            <a:off x="-197077" y="2747377"/>
            <a:ext cx="1795297" cy="432048"/>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CH" sz="1000" b="0" i="0" u="none" strike="noStrike" kern="1200" cap="none" spc="0" normalizeH="0" baseline="0" noProof="0">
                <a:ln>
                  <a:noFill/>
                </a:ln>
                <a:solidFill>
                  <a:srgbClr val="868689"/>
                </a:solidFill>
                <a:effectLst/>
                <a:uLnTx/>
                <a:uFillTx/>
                <a:latin typeface="HelveticaNeueLT Com 55 Roman"/>
                <a:ea typeface="+mn-ea"/>
                <a:cs typeface="+mn-cs"/>
              </a:rPr>
              <a:t>Hypotheken</a:t>
            </a:r>
          </a:p>
        </p:txBody>
      </p:sp>
      <p:sp>
        <p:nvSpPr>
          <p:cNvPr id="13" name="Rechteck 12">
            <a:extLst>
              <a:ext uri="{FF2B5EF4-FFF2-40B4-BE49-F238E27FC236}">
                <a16:creationId xmlns:a16="http://schemas.microsoft.com/office/drawing/2014/main" id="{B236B7B8-0E23-4D1B-A1D5-B62AEFB51A5A}"/>
              </a:ext>
            </a:extLst>
          </p:cNvPr>
          <p:cNvSpPr/>
          <p:nvPr/>
        </p:nvSpPr>
        <p:spPr>
          <a:xfrm rot="16200000">
            <a:off x="83364" y="4554914"/>
            <a:ext cx="1233865" cy="432048"/>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CH" sz="1000" b="0" i="0" u="none" strike="noStrike" kern="1200" cap="none" spc="0" normalizeH="0" baseline="0" noProof="0">
                <a:ln>
                  <a:noFill/>
                </a:ln>
                <a:solidFill>
                  <a:srgbClr val="868689"/>
                </a:solidFill>
                <a:effectLst/>
                <a:uLnTx/>
                <a:uFillTx/>
                <a:latin typeface="HelveticaNeueLT Com 55 Roman"/>
                <a:ea typeface="+mn-ea"/>
                <a:cs typeface="+mn-cs"/>
              </a:rPr>
              <a:t>Baufinanzierung</a:t>
            </a:r>
          </a:p>
        </p:txBody>
      </p:sp>
      <p:sp>
        <p:nvSpPr>
          <p:cNvPr id="14" name="Textfeld 13">
            <a:extLst>
              <a:ext uri="{FF2B5EF4-FFF2-40B4-BE49-F238E27FC236}">
                <a16:creationId xmlns:a16="http://schemas.microsoft.com/office/drawing/2014/main" id="{9387583A-06F0-48FF-B96F-8ABFBDFF93F1}"/>
              </a:ext>
            </a:extLst>
          </p:cNvPr>
          <p:cNvSpPr txBox="1"/>
          <p:nvPr/>
        </p:nvSpPr>
        <p:spPr bwMode="auto">
          <a:xfrm>
            <a:off x="1123826" y="2081628"/>
            <a:ext cx="3096344" cy="288032"/>
          </a:xfrm>
          <a:prstGeom prst="rect">
            <a:avLst/>
          </a:prstGeom>
          <a:solidFill>
            <a:srgbClr val="A5BB1A"/>
          </a:solidFill>
          <a:ln>
            <a:noFill/>
          </a:ln>
        </p:spPr>
        <p:txBody>
          <a:bodyPr vert="horz" wrap="none" lIns="14400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1600" b="0" i="0" u="none" strike="noStrike" kern="1200" cap="none" spc="0" normalizeH="0" baseline="0" noProof="0">
                <a:ln>
                  <a:noFill/>
                </a:ln>
                <a:solidFill>
                  <a:srgbClr val="FFFFFF"/>
                </a:solidFill>
                <a:effectLst/>
                <a:uLnTx/>
                <a:uFillTx/>
                <a:latin typeface="HelveticaNeueLT Com 55 Roman"/>
                <a:ea typeface="+mn-ea"/>
                <a:cs typeface="+mn-cs"/>
              </a:rPr>
              <a:t>Variable Hypothek</a:t>
            </a:r>
          </a:p>
        </p:txBody>
      </p:sp>
      <p:sp>
        <p:nvSpPr>
          <p:cNvPr id="15" name="Textfeld 14">
            <a:extLst>
              <a:ext uri="{FF2B5EF4-FFF2-40B4-BE49-F238E27FC236}">
                <a16:creationId xmlns:a16="http://schemas.microsoft.com/office/drawing/2014/main" id="{8B1E94BB-B5A7-4414-8B2C-35C88BBB397B}"/>
              </a:ext>
            </a:extLst>
          </p:cNvPr>
          <p:cNvSpPr txBox="1"/>
          <p:nvPr/>
        </p:nvSpPr>
        <p:spPr bwMode="auto">
          <a:xfrm>
            <a:off x="1122808" y="2580393"/>
            <a:ext cx="3096344" cy="288032"/>
          </a:xfrm>
          <a:prstGeom prst="rect">
            <a:avLst/>
          </a:prstGeom>
          <a:solidFill>
            <a:srgbClr val="A5BB1A">
              <a:alpha val="20000"/>
            </a:srgbClr>
          </a:solidFill>
          <a:ln>
            <a:noFill/>
          </a:ln>
        </p:spPr>
        <p:txBody>
          <a:bodyPr vert="horz" wrap="none" lIns="14400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1600" b="0" i="0" u="none" strike="noStrike" kern="1200" cap="none" spc="0" normalizeH="0" baseline="0" noProof="0">
                <a:ln>
                  <a:noFill/>
                </a:ln>
                <a:solidFill>
                  <a:srgbClr val="868689"/>
                </a:solidFill>
                <a:effectLst/>
                <a:uLnTx/>
                <a:uFillTx/>
                <a:latin typeface="HelveticaNeueLT Com 55 Roman"/>
                <a:ea typeface="+mn-ea"/>
                <a:cs typeface="+mn-cs"/>
              </a:rPr>
              <a:t>Festhypotheken</a:t>
            </a:r>
          </a:p>
        </p:txBody>
      </p:sp>
      <p:sp>
        <p:nvSpPr>
          <p:cNvPr id="16" name="Textfeld 15">
            <a:extLst>
              <a:ext uri="{FF2B5EF4-FFF2-40B4-BE49-F238E27FC236}">
                <a16:creationId xmlns:a16="http://schemas.microsoft.com/office/drawing/2014/main" id="{A1900297-823C-436B-A1E9-22818ED70384}"/>
              </a:ext>
            </a:extLst>
          </p:cNvPr>
          <p:cNvSpPr txBox="1"/>
          <p:nvPr/>
        </p:nvSpPr>
        <p:spPr bwMode="auto">
          <a:xfrm>
            <a:off x="1132344" y="3079158"/>
            <a:ext cx="3096344" cy="288032"/>
          </a:xfrm>
          <a:prstGeom prst="rect">
            <a:avLst/>
          </a:prstGeom>
          <a:solidFill>
            <a:srgbClr val="EDF1D1"/>
          </a:solidFill>
          <a:ln>
            <a:noFill/>
          </a:ln>
        </p:spPr>
        <p:txBody>
          <a:bodyPr vert="horz" wrap="none" lIns="14400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1600" b="0" i="0" u="none" strike="noStrike" kern="1200" cap="none" spc="0" normalizeH="0" baseline="0" noProof="0">
                <a:ln>
                  <a:noFill/>
                </a:ln>
                <a:solidFill>
                  <a:srgbClr val="868689"/>
                </a:solidFill>
                <a:effectLst/>
                <a:uLnTx/>
                <a:uFillTx/>
                <a:latin typeface="HelveticaNeueLT Com 55 Roman"/>
                <a:ea typeface="+mn-ea"/>
                <a:cs typeface="+mn-cs"/>
              </a:rPr>
              <a:t>WIR-Starthypothek</a:t>
            </a:r>
          </a:p>
        </p:txBody>
      </p:sp>
      <p:sp>
        <p:nvSpPr>
          <p:cNvPr id="18" name="Textfeld 17">
            <a:extLst>
              <a:ext uri="{FF2B5EF4-FFF2-40B4-BE49-F238E27FC236}">
                <a16:creationId xmlns:a16="http://schemas.microsoft.com/office/drawing/2014/main" id="{C5541922-D6DB-4D8F-AA33-99576D825B07}"/>
              </a:ext>
            </a:extLst>
          </p:cNvPr>
          <p:cNvSpPr txBox="1"/>
          <p:nvPr/>
        </p:nvSpPr>
        <p:spPr bwMode="auto">
          <a:xfrm>
            <a:off x="1125800" y="4179143"/>
            <a:ext cx="3096344" cy="288032"/>
          </a:xfrm>
          <a:prstGeom prst="rect">
            <a:avLst/>
          </a:prstGeom>
          <a:solidFill>
            <a:srgbClr val="A5BB1A"/>
          </a:solidFill>
          <a:ln>
            <a:noFill/>
          </a:ln>
        </p:spPr>
        <p:txBody>
          <a:bodyPr vert="horz" wrap="none" lIns="14400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1600" b="0" i="0" u="none" strike="noStrike" kern="1200" cap="none" spc="0" normalizeH="0" baseline="0" noProof="0">
                <a:ln>
                  <a:noFill/>
                </a:ln>
                <a:solidFill>
                  <a:srgbClr val="FFFFFF"/>
                </a:solidFill>
                <a:effectLst/>
                <a:uLnTx/>
                <a:uFillTx/>
                <a:latin typeface="HelveticaNeueLT Com 55 Roman"/>
                <a:ea typeface="+mn-ea"/>
                <a:cs typeface="+mn-cs"/>
              </a:rPr>
              <a:t>Baukredit</a:t>
            </a:r>
          </a:p>
        </p:txBody>
      </p:sp>
      <p:sp>
        <p:nvSpPr>
          <p:cNvPr id="19" name="Rechteck 18">
            <a:extLst>
              <a:ext uri="{FF2B5EF4-FFF2-40B4-BE49-F238E27FC236}">
                <a16:creationId xmlns:a16="http://schemas.microsoft.com/office/drawing/2014/main" id="{04A02E90-8045-407A-8509-60BF40D2EE88}"/>
              </a:ext>
            </a:extLst>
          </p:cNvPr>
          <p:cNvSpPr/>
          <p:nvPr/>
        </p:nvSpPr>
        <p:spPr>
          <a:xfrm>
            <a:off x="6456040" y="1465328"/>
            <a:ext cx="3096344" cy="432048"/>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CH" sz="1600" b="0" i="0" u="none" strike="noStrike" kern="1200" cap="none" spc="0" normalizeH="0" baseline="0" noProof="0">
                <a:ln>
                  <a:noFill/>
                </a:ln>
                <a:solidFill>
                  <a:srgbClr val="868689"/>
                </a:solidFill>
                <a:effectLst/>
                <a:uLnTx/>
                <a:uFillTx/>
                <a:latin typeface="HelveticaNeueLT Com 55 Roman"/>
                <a:ea typeface="+mn-ea"/>
                <a:cs typeface="+mn-cs"/>
              </a:rPr>
              <a:t>Betriebsfinanzierung</a:t>
            </a:r>
          </a:p>
        </p:txBody>
      </p:sp>
      <p:sp>
        <p:nvSpPr>
          <p:cNvPr id="20" name="Rechteck 19">
            <a:extLst>
              <a:ext uri="{FF2B5EF4-FFF2-40B4-BE49-F238E27FC236}">
                <a16:creationId xmlns:a16="http://schemas.microsoft.com/office/drawing/2014/main" id="{7B80F184-271E-44CC-88E2-CCC152D48835}"/>
              </a:ext>
            </a:extLst>
          </p:cNvPr>
          <p:cNvSpPr/>
          <p:nvPr/>
        </p:nvSpPr>
        <p:spPr>
          <a:xfrm rot="16200000">
            <a:off x="5456261" y="2502666"/>
            <a:ext cx="1305874" cy="432048"/>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CH" sz="1000" b="0" i="0" u="none" strike="noStrike" kern="1200" cap="none" spc="0" normalizeH="0" baseline="0" noProof="0">
                <a:ln>
                  <a:noFill/>
                </a:ln>
                <a:solidFill>
                  <a:srgbClr val="868689"/>
                </a:solidFill>
                <a:effectLst/>
                <a:uLnTx/>
                <a:uFillTx/>
                <a:latin typeface="HelveticaNeueLT Com 55 Roman"/>
                <a:ea typeface="+mn-ea"/>
                <a:cs typeface="+mn-cs"/>
              </a:rPr>
              <a:t>Betriebskredit</a:t>
            </a:r>
          </a:p>
        </p:txBody>
      </p:sp>
      <p:sp>
        <p:nvSpPr>
          <p:cNvPr id="21" name="Rechteck 20">
            <a:extLst>
              <a:ext uri="{FF2B5EF4-FFF2-40B4-BE49-F238E27FC236}">
                <a16:creationId xmlns:a16="http://schemas.microsoft.com/office/drawing/2014/main" id="{CC2411B9-42AE-4020-B34D-1B23FBB8E936}"/>
              </a:ext>
            </a:extLst>
          </p:cNvPr>
          <p:cNvSpPr/>
          <p:nvPr/>
        </p:nvSpPr>
        <p:spPr>
          <a:xfrm rot="16200000">
            <a:off x="5437975" y="4010359"/>
            <a:ext cx="1305873" cy="432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CH" sz="1000" b="0" i="0" u="none" strike="noStrike" kern="1200" cap="none" spc="0" normalizeH="0" baseline="0" noProof="0">
                <a:ln>
                  <a:noFill/>
                </a:ln>
                <a:solidFill>
                  <a:srgbClr val="868689"/>
                </a:solidFill>
                <a:effectLst/>
                <a:uLnTx/>
                <a:uFillTx/>
                <a:latin typeface="HelveticaNeueLT Com 55 Roman"/>
                <a:ea typeface="+mn-ea"/>
                <a:cs typeface="+mn-cs"/>
              </a:rPr>
              <a:t>Investitionskredit</a:t>
            </a:r>
          </a:p>
        </p:txBody>
      </p:sp>
      <p:sp>
        <p:nvSpPr>
          <p:cNvPr id="22" name="Textfeld 21">
            <a:extLst>
              <a:ext uri="{FF2B5EF4-FFF2-40B4-BE49-F238E27FC236}">
                <a16:creationId xmlns:a16="http://schemas.microsoft.com/office/drawing/2014/main" id="{9E62B43E-3688-4724-9B66-4BA0F97FC567}"/>
              </a:ext>
            </a:extLst>
          </p:cNvPr>
          <p:cNvSpPr txBox="1"/>
          <p:nvPr/>
        </p:nvSpPr>
        <p:spPr bwMode="auto">
          <a:xfrm>
            <a:off x="6482118" y="2081628"/>
            <a:ext cx="3096344" cy="288032"/>
          </a:xfrm>
          <a:prstGeom prst="rect">
            <a:avLst/>
          </a:prstGeom>
          <a:solidFill>
            <a:srgbClr val="A5BB1A">
              <a:alpha val="20000"/>
            </a:srgbClr>
          </a:solidFill>
          <a:ln>
            <a:noFill/>
          </a:ln>
        </p:spPr>
        <p:txBody>
          <a:bodyPr vert="horz" wrap="none" lIns="14400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1600" b="0" i="0" u="none" strike="noStrike" kern="1200" cap="none" spc="0" normalizeH="0" baseline="0" noProof="0">
                <a:ln>
                  <a:noFill/>
                </a:ln>
                <a:solidFill>
                  <a:srgbClr val="868689"/>
                </a:solidFill>
                <a:effectLst/>
                <a:uLnTx/>
                <a:uFillTx/>
                <a:latin typeface="HelveticaNeueLT Com 55 Roman"/>
                <a:ea typeface="+mn-ea"/>
                <a:cs typeface="+mn-cs"/>
              </a:rPr>
              <a:t>Sofortkredit</a:t>
            </a:r>
          </a:p>
        </p:txBody>
      </p:sp>
      <p:sp>
        <p:nvSpPr>
          <p:cNvPr id="23" name="Textfeld 22">
            <a:extLst>
              <a:ext uri="{FF2B5EF4-FFF2-40B4-BE49-F238E27FC236}">
                <a16:creationId xmlns:a16="http://schemas.microsoft.com/office/drawing/2014/main" id="{169E2702-36F8-4BFC-A2F9-0AD5FD99A502}"/>
              </a:ext>
            </a:extLst>
          </p:cNvPr>
          <p:cNvSpPr txBox="1"/>
          <p:nvPr/>
        </p:nvSpPr>
        <p:spPr bwMode="auto">
          <a:xfrm>
            <a:off x="6473600" y="2571380"/>
            <a:ext cx="3096344" cy="288032"/>
          </a:xfrm>
          <a:prstGeom prst="rect">
            <a:avLst/>
          </a:prstGeom>
          <a:solidFill>
            <a:srgbClr val="A5BB1A"/>
          </a:solidFill>
          <a:ln>
            <a:noFill/>
          </a:ln>
        </p:spPr>
        <p:txBody>
          <a:bodyPr vert="horz" wrap="none" lIns="14400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1600" b="0" i="0" u="none" strike="noStrike" kern="1200" cap="none" spc="0" normalizeH="0" baseline="0" noProof="0">
                <a:ln>
                  <a:noFill/>
                </a:ln>
                <a:solidFill>
                  <a:srgbClr val="FFFFFF"/>
                </a:solidFill>
                <a:effectLst/>
                <a:uLnTx/>
                <a:uFillTx/>
                <a:latin typeface="HelveticaNeueLT Com 55 Roman"/>
                <a:ea typeface="+mn-ea"/>
                <a:cs typeface="+mn-cs"/>
              </a:rPr>
              <a:t>Kontokorrent-Kredit</a:t>
            </a:r>
          </a:p>
        </p:txBody>
      </p:sp>
      <p:sp>
        <p:nvSpPr>
          <p:cNvPr id="24" name="Textfeld 23">
            <a:extLst>
              <a:ext uri="{FF2B5EF4-FFF2-40B4-BE49-F238E27FC236}">
                <a16:creationId xmlns:a16="http://schemas.microsoft.com/office/drawing/2014/main" id="{8898986A-370F-4262-A0D6-99EDAADC5A83}"/>
              </a:ext>
            </a:extLst>
          </p:cNvPr>
          <p:cNvSpPr txBox="1"/>
          <p:nvPr/>
        </p:nvSpPr>
        <p:spPr bwMode="auto">
          <a:xfrm>
            <a:off x="6482118" y="3593624"/>
            <a:ext cx="3096344" cy="288032"/>
          </a:xfrm>
          <a:prstGeom prst="rect">
            <a:avLst/>
          </a:prstGeom>
          <a:solidFill>
            <a:srgbClr val="A5BB1A">
              <a:alpha val="20000"/>
            </a:srgbClr>
          </a:solidFill>
          <a:ln>
            <a:noFill/>
          </a:ln>
        </p:spPr>
        <p:txBody>
          <a:bodyPr vert="horz" wrap="none" lIns="14400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1600" b="0" i="0" u="none" strike="noStrike" kern="1200" cap="none" spc="0" normalizeH="0" baseline="0" noProof="0">
                <a:ln>
                  <a:noFill/>
                </a:ln>
                <a:solidFill>
                  <a:srgbClr val="868689"/>
                </a:solidFill>
                <a:effectLst/>
                <a:uLnTx/>
                <a:uFillTx/>
                <a:latin typeface="HelveticaNeueLT Com 55 Roman"/>
                <a:ea typeface="+mn-ea"/>
                <a:cs typeface="+mn-cs"/>
              </a:rPr>
              <a:t>Investitionskredit WIR</a:t>
            </a:r>
          </a:p>
        </p:txBody>
      </p:sp>
      <p:sp>
        <p:nvSpPr>
          <p:cNvPr id="27" name="Rechteck 26">
            <a:extLst>
              <a:ext uri="{FF2B5EF4-FFF2-40B4-BE49-F238E27FC236}">
                <a16:creationId xmlns:a16="http://schemas.microsoft.com/office/drawing/2014/main" id="{A87B91AD-6794-45CA-8965-0D5433181EDE}"/>
              </a:ext>
            </a:extLst>
          </p:cNvPr>
          <p:cNvSpPr/>
          <p:nvPr/>
        </p:nvSpPr>
        <p:spPr>
          <a:xfrm rot="16200000">
            <a:off x="5437999" y="5482461"/>
            <a:ext cx="1305873" cy="432048"/>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CH" sz="1000" b="0" i="0" u="none" strike="noStrike" kern="1200" cap="none" spc="0" normalizeH="0" baseline="0" noProof="0">
                <a:ln>
                  <a:noFill/>
                </a:ln>
                <a:solidFill>
                  <a:srgbClr val="868689"/>
                </a:solidFill>
                <a:effectLst/>
                <a:uLnTx/>
                <a:uFillTx/>
                <a:latin typeface="HelveticaNeueLT Com 55 Roman"/>
                <a:ea typeface="+mn-ea"/>
                <a:cs typeface="+mn-cs"/>
              </a:rPr>
              <a:t>Investitionsgüter-Leasing</a:t>
            </a:r>
          </a:p>
        </p:txBody>
      </p:sp>
      <p:sp>
        <p:nvSpPr>
          <p:cNvPr id="28" name="Textfeld 27">
            <a:extLst>
              <a:ext uri="{FF2B5EF4-FFF2-40B4-BE49-F238E27FC236}">
                <a16:creationId xmlns:a16="http://schemas.microsoft.com/office/drawing/2014/main" id="{FD4FD7CB-9512-4D98-B45B-9A2410734F83}"/>
              </a:ext>
            </a:extLst>
          </p:cNvPr>
          <p:cNvSpPr txBox="1"/>
          <p:nvPr/>
        </p:nvSpPr>
        <p:spPr bwMode="auto">
          <a:xfrm>
            <a:off x="6482118" y="5045548"/>
            <a:ext cx="3096344" cy="288032"/>
          </a:xfrm>
          <a:prstGeom prst="rect">
            <a:avLst/>
          </a:prstGeom>
          <a:solidFill>
            <a:srgbClr val="A5BB1A">
              <a:alpha val="20000"/>
            </a:srgbClr>
          </a:solidFill>
          <a:ln>
            <a:noFill/>
          </a:ln>
        </p:spPr>
        <p:txBody>
          <a:bodyPr vert="horz" wrap="none" lIns="14400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1600" b="0" i="0" u="none" strike="noStrike" kern="1200" cap="none" spc="0" normalizeH="0" baseline="0" noProof="0">
                <a:ln>
                  <a:noFill/>
                </a:ln>
                <a:solidFill>
                  <a:srgbClr val="868689"/>
                </a:solidFill>
                <a:effectLst/>
                <a:uLnTx/>
                <a:uFillTx/>
                <a:latin typeface="HelveticaNeueLT Com 55 Roman"/>
                <a:ea typeface="+mn-ea"/>
                <a:cs typeface="+mn-cs"/>
              </a:rPr>
              <a:t>IG-Leasing</a:t>
            </a:r>
          </a:p>
        </p:txBody>
      </p:sp>
      <p:sp>
        <p:nvSpPr>
          <p:cNvPr id="29" name="Ellipse 28">
            <a:extLst>
              <a:ext uri="{FF2B5EF4-FFF2-40B4-BE49-F238E27FC236}">
                <a16:creationId xmlns:a16="http://schemas.microsoft.com/office/drawing/2014/main" id="{A4125DE8-1F6F-4641-BA39-992CA7E3733D}"/>
              </a:ext>
            </a:extLst>
          </p:cNvPr>
          <p:cNvSpPr/>
          <p:nvPr/>
        </p:nvSpPr>
        <p:spPr>
          <a:xfrm>
            <a:off x="9437530" y="2030659"/>
            <a:ext cx="360000" cy="360000"/>
          </a:xfrm>
          <a:prstGeom prst="ellipse">
            <a:avLst/>
          </a:prstGeom>
          <a:solidFill>
            <a:srgbClr val="D9D9D9"/>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CH" sz="800" b="0" i="0" u="none" strike="noStrike" kern="1200" cap="none" spc="0" normalizeH="0" baseline="0" noProof="0">
                <a:ln>
                  <a:noFill/>
                </a:ln>
                <a:solidFill>
                  <a:srgbClr val="FFFFFF">
                    <a:lumMod val="50000"/>
                  </a:srgbClr>
                </a:solidFill>
                <a:effectLst/>
                <a:uLnTx/>
                <a:uFillTx/>
                <a:latin typeface="HelveticaNeueLT Com 55 Roman"/>
                <a:ea typeface="+mn-ea"/>
                <a:cs typeface="+mn-cs"/>
              </a:rPr>
              <a:t>CHW</a:t>
            </a:r>
          </a:p>
        </p:txBody>
      </p:sp>
      <p:sp>
        <p:nvSpPr>
          <p:cNvPr id="31" name="Ellipse 30">
            <a:extLst>
              <a:ext uri="{FF2B5EF4-FFF2-40B4-BE49-F238E27FC236}">
                <a16:creationId xmlns:a16="http://schemas.microsoft.com/office/drawing/2014/main" id="{59ECF210-ED95-4464-BA4E-38E253FC0526}"/>
              </a:ext>
            </a:extLst>
          </p:cNvPr>
          <p:cNvSpPr/>
          <p:nvPr/>
        </p:nvSpPr>
        <p:spPr>
          <a:xfrm>
            <a:off x="9437530" y="2519284"/>
            <a:ext cx="360000" cy="360000"/>
          </a:xfrm>
          <a:prstGeom prst="ellipse">
            <a:avLst/>
          </a:prstGeom>
          <a:solidFill>
            <a:srgbClr val="D9D9D9"/>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CH" sz="800" b="0" i="0" u="none" strike="noStrike" kern="1200" cap="none" spc="0" normalizeH="0" baseline="0" noProof="0">
                <a:ln>
                  <a:noFill/>
                </a:ln>
                <a:solidFill>
                  <a:srgbClr val="FFFFFF">
                    <a:lumMod val="50000"/>
                  </a:srgbClr>
                </a:solidFill>
                <a:effectLst/>
                <a:uLnTx/>
                <a:uFillTx/>
                <a:latin typeface="HelveticaNeueLT Com 55 Roman"/>
                <a:ea typeface="+mn-ea"/>
                <a:cs typeface="+mn-cs"/>
              </a:rPr>
              <a:t>CHW</a:t>
            </a:r>
          </a:p>
        </p:txBody>
      </p:sp>
      <p:sp>
        <p:nvSpPr>
          <p:cNvPr id="32" name="Ellipse 31">
            <a:extLst>
              <a:ext uri="{FF2B5EF4-FFF2-40B4-BE49-F238E27FC236}">
                <a16:creationId xmlns:a16="http://schemas.microsoft.com/office/drawing/2014/main" id="{F8E12875-CD48-4AA9-B7B3-0D847CED045D}"/>
              </a:ext>
            </a:extLst>
          </p:cNvPr>
          <p:cNvSpPr/>
          <p:nvPr/>
        </p:nvSpPr>
        <p:spPr>
          <a:xfrm>
            <a:off x="9748890" y="2519284"/>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CH" sz="800" b="0" i="0" u="none" strike="noStrike" kern="1200" cap="none" spc="0" normalizeH="0" baseline="0" noProof="0">
                <a:ln>
                  <a:noFill/>
                </a:ln>
                <a:solidFill>
                  <a:srgbClr val="868689"/>
                </a:solidFill>
                <a:effectLst/>
                <a:uLnTx/>
                <a:uFillTx/>
                <a:latin typeface="HelveticaNeueLT Com 55 Roman"/>
                <a:ea typeface="+mn-ea"/>
                <a:cs typeface="+mn-cs"/>
              </a:rPr>
              <a:t>CHF</a:t>
            </a:r>
          </a:p>
        </p:txBody>
      </p:sp>
      <p:sp>
        <p:nvSpPr>
          <p:cNvPr id="33" name="Ellipse 32">
            <a:extLst>
              <a:ext uri="{FF2B5EF4-FFF2-40B4-BE49-F238E27FC236}">
                <a16:creationId xmlns:a16="http://schemas.microsoft.com/office/drawing/2014/main" id="{43558C76-4B46-43AE-9FE2-4019031E883E}"/>
              </a:ext>
            </a:extLst>
          </p:cNvPr>
          <p:cNvSpPr/>
          <p:nvPr/>
        </p:nvSpPr>
        <p:spPr>
          <a:xfrm>
            <a:off x="9457088" y="3543559"/>
            <a:ext cx="360000" cy="360000"/>
          </a:xfrm>
          <a:prstGeom prst="ellipse">
            <a:avLst/>
          </a:prstGeom>
          <a:solidFill>
            <a:srgbClr val="D9D9D9"/>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CH" sz="800" b="0" i="0" u="none" strike="noStrike" kern="1200" cap="none" spc="0" normalizeH="0" baseline="0" noProof="0">
                <a:ln>
                  <a:noFill/>
                </a:ln>
                <a:solidFill>
                  <a:srgbClr val="FFFFFF">
                    <a:lumMod val="50000"/>
                  </a:srgbClr>
                </a:solidFill>
                <a:effectLst/>
                <a:uLnTx/>
                <a:uFillTx/>
                <a:latin typeface="HelveticaNeueLT Com 55 Roman"/>
                <a:ea typeface="+mn-ea"/>
                <a:cs typeface="+mn-cs"/>
              </a:rPr>
              <a:t>CHW</a:t>
            </a:r>
          </a:p>
        </p:txBody>
      </p:sp>
      <p:sp>
        <p:nvSpPr>
          <p:cNvPr id="36" name="Ellipse 35">
            <a:extLst>
              <a:ext uri="{FF2B5EF4-FFF2-40B4-BE49-F238E27FC236}">
                <a16:creationId xmlns:a16="http://schemas.microsoft.com/office/drawing/2014/main" id="{E3A6DBAD-11B4-4FB8-B083-2A6D12CFB26A}"/>
              </a:ext>
            </a:extLst>
          </p:cNvPr>
          <p:cNvSpPr/>
          <p:nvPr/>
        </p:nvSpPr>
        <p:spPr>
          <a:xfrm>
            <a:off x="9437530" y="4993661"/>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CH" sz="800" b="0" i="0" u="none" strike="noStrike" kern="1200" cap="none" spc="0" normalizeH="0" baseline="0" noProof="0">
                <a:ln>
                  <a:noFill/>
                </a:ln>
                <a:solidFill>
                  <a:srgbClr val="868689"/>
                </a:solidFill>
                <a:effectLst/>
                <a:uLnTx/>
                <a:uFillTx/>
                <a:latin typeface="HelveticaNeueLT Com 55 Roman"/>
                <a:ea typeface="+mn-ea"/>
                <a:cs typeface="+mn-cs"/>
              </a:rPr>
              <a:t>CHF</a:t>
            </a:r>
          </a:p>
        </p:txBody>
      </p:sp>
      <p:sp>
        <p:nvSpPr>
          <p:cNvPr id="37" name="Ellipse 36">
            <a:extLst>
              <a:ext uri="{FF2B5EF4-FFF2-40B4-BE49-F238E27FC236}">
                <a16:creationId xmlns:a16="http://schemas.microsoft.com/office/drawing/2014/main" id="{CE946D80-59D3-47F8-A20B-42AE2952E38F}"/>
              </a:ext>
            </a:extLst>
          </p:cNvPr>
          <p:cNvSpPr/>
          <p:nvPr/>
        </p:nvSpPr>
        <p:spPr>
          <a:xfrm>
            <a:off x="4110260" y="2045644"/>
            <a:ext cx="360000" cy="360000"/>
          </a:xfrm>
          <a:prstGeom prst="ellipse">
            <a:avLst/>
          </a:prstGeom>
          <a:solidFill>
            <a:srgbClr val="D9D9D9"/>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CH" sz="800" b="0" i="0" u="none" strike="noStrike" kern="1200" cap="none" spc="0" normalizeH="0" baseline="0" noProof="0">
                <a:ln>
                  <a:noFill/>
                </a:ln>
                <a:solidFill>
                  <a:srgbClr val="FFFFFF">
                    <a:lumMod val="50000"/>
                  </a:srgbClr>
                </a:solidFill>
                <a:effectLst/>
                <a:uLnTx/>
                <a:uFillTx/>
                <a:latin typeface="HelveticaNeueLT Com 55 Roman"/>
                <a:ea typeface="+mn-ea"/>
                <a:cs typeface="+mn-cs"/>
              </a:rPr>
              <a:t>CHW</a:t>
            </a:r>
          </a:p>
        </p:txBody>
      </p:sp>
      <p:sp>
        <p:nvSpPr>
          <p:cNvPr id="38" name="Ellipse 37">
            <a:extLst>
              <a:ext uri="{FF2B5EF4-FFF2-40B4-BE49-F238E27FC236}">
                <a16:creationId xmlns:a16="http://schemas.microsoft.com/office/drawing/2014/main" id="{D172F098-91A8-409A-B370-F14F1BD01223}"/>
              </a:ext>
            </a:extLst>
          </p:cNvPr>
          <p:cNvSpPr/>
          <p:nvPr/>
        </p:nvSpPr>
        <p:spPr>
          <a:xfrm>
            <a:off x="4421620" y="2045644"/>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CH" sz="800" b="0" i="0" u="none" strike="noStrike" kern="1200" cap="none" spc="0" normalizeH="0" baseline="0" noProof="0">
                <a:ln>
                  <a:noFill/>
                </a:ln>
                <a:solidFill>
                  <a:srgbClr val="868689"/>
                </a:solidFill>
                <a:effectLst/>
                <a:uLnTx/>
                <a:uFillTx/>
                <a:latin typeface="HelveticaNeueLT Com 55 Roman"/>
                <a:ea typeface="+mn-ea"/>
                <a:cs typeface="+mn-cs"/>
              </a:rPr>
              <a:t>CHF</a:t>
            </a:r>
          </a:p>
        </p:txBody>
      </p:sp>
      <p:sp>
        <p:nvSpPr>
          <p:cNvPr id="40" name="Ellipse 39">
            <a:extLst>
              <a:ext uri="{FF2B5EF4-FFF2-40B4-BE49-F238E27FC236}">
                <a16:creationId xmlns:a16="http://schemas.microsoft.com/office/drawing/2014/main" id="{B3C8DE2D-6D75-4181-B309-67E5DDAE480E}"/>
              </a:ext>
            </a:extLst>
          </p:cNvPr>
          <p:cNvSpPr/>
          <p:nvPr/>
        </p:nvSpPr>
        <p:spPr>
          <a:xfrm>
            <a:off x="4109839" y="2540147"/>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CH" sz="800" b="0" i="0" u="none" strike="noStrike" kern="1200" cap="none" spc="0" normalizeH="0" baseline="0" noProof="0">
                <a:ln>
                  <a:noFill/>
                </a:ln>
                <a:solidFill>
                  <a:srgbClr val="868689"/>
                </a:solidFill>
                <a:effectLst/>
                <a:uLnTx/>
                <a:uFillTx/>
                <a:latin typeface="HelveticaNeueLT Com 55 Roman"/>
                <a:ea typeface="+mn-ea"/>
                <a:cs typeface="+mn-cs"/>
              </a:rPr>
              <a:t>CHF</a:t>
            </a:r>
          </a:p>
        </p:txBody>
      </p:sp>
      <p:sp>
        <p:nvSpPr>
          <p:cNvPr id="39" name="Ellipse 38">
            <a:extLst>
              <a:ext uri="{FF2B5EF4-FFF2-40B4-BE49-F238E27FC236}">
                <a16:creationId xmlns:a16="http://schemas.microsoft.com/office/drawing/2014/main" id="{39DC4EC2-E175-43CC-ABA3-C516A626866D}"/>
              </a:ext>
            </a:extLst>
          </p:cNvPr>
          <p:cNvSpPr/>
          <p:nvPr/>
        </p:nvSpPr>
        <p:spPr>
          <a:xfrm>
            <a:off x="4112871" y="4149080"/>
            <a:ext cx="360000" cy="360000"/>
          </a:xfrm>
          <a:prstGeom prst="ellipse">
            <a:avLst/>
          </a:prstGeom>
          <a:solidFill>
            <a:srgbClr val="D9D9D9"/>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CH" sz="800" b="0" i="0" u="none" strike="noStrike" kern="1200" cap="none" spc="0" normalizeH="0" baseline="0" noProof="0">
                <a:ln>
                  <a:noFill/>
                </a:ln>
                <a:solidFill>
                  <a:srgbClr val="FFFFFF">
                    <a:lumMod val="50000"/>
                  </a:srgbClr>
                </a:solidFill>
                <a:effectLst/>
                <a:uLnTx/>
                <a:uFillTx/>
                <a:latin typeface="HelveticaNeueLT Com 55 Roman"/>
                <a:ea typeface="+mn-ea"/>
                <a:cs typeface="+mn-cs"/>
              </a:rPr>
              <a:t>CHW</a:t>
            </a:r>
          </a:p>
        </p:txBody>
      </p:sp>
      <p:sp>
        <p:nvSpPr>
          <p:cNvPr id="45" name="Ellipse 44">
            <a:extLst>
              <a:ext uri="{FF2B5EF4-FFF2-40B4-BE49-F238E27FC236}">
                <a16:creationId xmlns:a16="http://schemas.microsoft.com/office/drawing/2014/main" id="{34A157F8-167B-4EEB-BCEA-C94B5B96D9CC}"/>
              </a:ext>
            </a:extLst>
          </p:cNvPr>
          <p:cNvSpPr/>
          <p:nvPr/>
        </p:nvSpPr>
        <p:spPr>
          <a:xfrm>
            <a:off x="4424231" y="4149080"/>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CH" sz="800" b="0" i="0" u="none" strike="noStrike" kern="1200" cap="none" spc="0" normalizeH="0" baseline="0" noProof="0">
                <a:ln>
                  <a:noFill/>
                </a:ln>
                <a:solidFill>
                  <a:srgbClr val="868689"/>
                </a:solidFill>
                <a:effectLst/>
                <a:uLnTx/>
                <a:uFillTx/>
                <a:latin typeface="HelveticaNeueLT Com 55 Roman"/>
                <a:ea typeface="+mn-ea"/>
                <a:cs typeface="+mn-cs"/>
              </a:rPr>
              <a:t>CHF</a:t>
            </a:r>
          </a:p>
        </p:txBody>
      </p:sp>
      <p:sp>
        <p:nvSpPr>
          <p:cNvPr id="7" name="Textfeld 6">
            <a:extLst>
              <a:ext uri="{FF2B5EF4-FFF2-40B4-BE49-F238E27FC236}">
                <a16:creationId xmlns:a16="http://schemas.microsoft.com/office/drawing/2014/main" id="{AE113B32-BA08-465D-83FC-CE7DDAD5B0D9}"/>
              </a:ext>
            </a:extLst>
          </p:cNvPr>
          <p:cNvSpPr txBox="1"/>
          <p:nvPr/>
        </p:nvSpPr>
        <p:spPr bwMode="auto">
          <a:xfrm>
            <a:off x="6600056" y="5348907"/>
            <a:ext cx="2232249" cy="14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800" b="0" i="0" u="none" strike="noStrike" kern="1200" cap="none" spc="0" normalizeH="0" baseline="0" noProof="0">
                <a:ln>
                  <a:noFill/>
                </a:ln>
                <a:solidFill>
                  <a:srgbClr val="868689"/>
                </a:solidFill>
                <a:effectLst/>
                <a:uLnTx/>
                <a:uFillTx/>
                <a:latin typeface="HelveticaNeueLT Com 55 Roman"/>
                <a:ea typeface="+mn-ea"/>
                <a:cs typeface="+mn-cs"/>
              </a:rPr>
              <a:t>Wird durch eine Tochtergesellschaft angeboten</a:t>
            </a:r>
          </a:p>
        </p:txBody>
      </p:sp>
      <p:sp>
        <p:nvSpPr>
          <p:cNvPr id="3" name="Textfeld 2">
            <a:extLst>
              <a:ext uri="{FF2B5EF4-FFF2-40B4-BE49-F238E27FC236}">
                <a16:creationId xmlns:a16="http://schemas.microsoft.com/office/drawing/2014/main" id="{E3D9A846-C072-DA87-CB42-E309F6AC7234}"/>
              </a:ext>
            </a:extLst>
          </p:cNvPr>
          <p:cNvSpPr txBox="1"/>
          <p:nvPr/>
        </p:nvSpPr>
        <p:spPr bwMode="auto">
          <a:xfrm>
            <a:off x="1132344" y="3558574"/>
            <a:ext cx="3096344" cy="288032"/>
          </a:xfrm>
          <a:prstGeom prst="rect">
            <a:avLst/>
          </a:prstGeom>
          <a:solidFill>
            <a:srgbClr val="EDF1D1"/>
          </a:solidFill>
          <a:ln>
            <a:noFill/>
          </a:ln>
        </p:spPr>
        <p:txBody>
          <a:bodyPr vert="horz" wrap="none" lIns="14400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1600" b="0" i="0" u="none" strike="noStrike" kern="1200" cap="none" spc="0" normalizeH="0" baseline="0" noProof="0">
                <a:ln>
                  <a:noFill/>
                </a:ln>
                <a:solidFill>
                  <a:srgbClr val="868689"/>
                </a:solidFill>
                <a:effectLst/>
                <a:uLnTx/>
                <a:uFillTx/>
                <a:latin typeface="HelveticaNeueLT Com 55 Roman"/>
                <a:ea typeface="+mn-ea"/>
                <a:cs typeface="+mn-cs"/>
              </a:rPr>
              <a:t>Geldmarkt-Hypothek</a:t>
            </a:r>
          </a:p>
        </p:txBody>
      </p:sp>
      <p:sp>
        <p:nvSpPr>
          <p:cNvPr id="4" name="Ellipse 3">
            <a:extLst>
              <a:ext uri="{FF2B5EF4-FFF2-40B4-BE49-F238E27FC236}">
                <a16:creationId xmlns:a16="http://schemas.microsoft.com/office/drawing/2014/main" id="{8CE11A88-CE31-4274-3D73-AD8DF8FDABCB}"/>
              </a:ext>
            </a:extLst>
          </p:cNvPr>
          <p:cNvSpPr/>
          <p:nvPr/>
        </p:nvSpPr>
        <p:spPr>
          <a:xfrm>
            <a:off x="4085309" y="3534564"/>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CH" sz="800" b="0" i="0" u="none" strike="noStrike" kern="1200" cap="none" spc="0" normalizeH="0" baseline="0" noProof="0">
                <a:ln>
                  <a:noFill/>
                </a:ln>
                <a:solidFill>
                  <a:srgbClr val="868689"/>
                </a:solidFill>
                <a:effectLst/>
                <a:uLnTx/>
                <a:uFillTx/>
                <a:latin typeface="HelveticaNeueLT Com 55 Roman"/>
                <a:ea typeface="+mn-ea"/>
                <a:cs typeface="+mn-cs"/>
              </a:rPr>
              <a:t>CHF</a:t>
            </a:r>
          </a:p>
        </p:txBody>
      </p:sp>
      <p:sp>
        <p:nvSpPr>
          <p:cNvPr id="5" name="Ellipse 4">
            <a:extLst>
              <a:ext uri="{FF2B5EF4-FFF2-40B4-BE49-F238E27FC236}">
                <a16:creationId xmlns:a16="http://schemas.microsoft.com/office/drawing/2014/main" id="{D22F5A7E-8BFA-421D-A8CE-0E4D4DF0BAA9}"/>
              </a:ext>
            </a:extLst>
          </p:cNvPr>
          <p:cNvSpPr/>
          <p:nvPr/>
        </p:nvSpPr>
        <p:spPr>
          <a:xfrm>
            <a:off x="4097957" y="3052222"/>
            <a:ext cx="360000" cy="360000"/>
          </a:xfrm>
          <a:prstGeom prst="ellipse">
            <a:avLst/>
          </a:prstGeom>
          <a:solidFill>
            <a:srgbClr val="D9D9D9"/>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CH" sz="800" b="0" i="0" u="none" strike="noStrike" kern="1200" cap="none" spc="0" normalizeH="0" baseline="0" noProof="0">
                <a:ln>
                  <a:noFill/>
                </a:ln>
                <a:solidFill>
                  <a:srgbClr val="FFFFFF">
                    <a:lumMod val="50000"/>
                  </a:srgbClr>
                </a:solidFill>
                <a:effectLst/>
                <a:uLnTx/>
                <a:uFillTx/>
                <a:latin typeface="HelveticaNeueLT Com 55 Roman"/>
                <a:ea typeface="+mn-ea"/>
                <a:cs typeface="+mn-cs"/>
              </a:rPr>
              <a:t>CHW</a:t>
            </a:r>
          </a:p>
        </p:txBody>
      </p:sp>
    </p:spTree>
    <p:extLst>
      <p:ext uri="{BB962C8B-B14F-4D97-AF65-F5344CB8AC3E}">
        <p14:creationId xmlns:p14="http://schemas.microsoft.com/office/powerpoint/2010/main" val="15151766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23A29FC1-9E0F-4253-B83B-CA584F14818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60" imgH="359" progId="TCLayout.ActiveDocument.1">
                  <p:embed/>
                </p:oleObj>
              </mc:Choice>
              <mc:Fallback>
                <p:oleObj name="think-cell Folie" r:id="rId3" imgW="360" imgH="359" progId="TCLayout.ActiveDocument.1">
                  <p:embed/>
                  <p:pic>
                    <p:nvPicPr>
                      <p:cNvPr id="6" name="Objekt 5" hidden="1">
                        <a:extLst>
                          <a:ext uri="{FF2B5EF4-FFF2-40B4-BE49-F238E27FC236}">
                            <a16:creationId xmlns:a16="http://schemas.microsoft.com/office/drawing/2014/main" id="{23A29FC1-9E0F-4253-B83B-CA584F14818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7A92CD9-34DA-47D3-B239-89C32C6C2FC5}"/>
              </a:ext>
            </a:extLst>
          </p:cNvPr>
          <p:cNvSpPr>
            <a:spLocks noGrp="1"/>
          </p:cNvSpPr>
          <p:nvPr>
            <p:ph type="title"/>
          </p:nvPr>
        </p:nvSpPr>
        <p:spPr/>
        <p:txBody>
          <a:bodyPr vert="horz"/>
          <a:lstStyle/>
          <a:p>
            <a:r>
              <a:rPr lang="de-CH" noProof="1"/>
              <a:t>Übersicht – Hypotheken</a:t>
            </a:r>
          </a:p>
        </p:txBody>
      </p:sp>
      <p:sp>
        <p:nvSpPr>
          <p:cNvPr id="45" name="Textfeld 44">
            <a:extLst>
              <a:ext uri="{FF2B5EF4-FFF2-40B4-BE49-F238E27FC236}">
                <a16:creationId xmlns:a16="http://schemas.microsoft.com/office/drawing/2014/main" id="{D6F57889-DEEA-4A5C-B632-D8B7660A4C99}"/>
              </a:ext>
            </a:extLst>
          </p:cNvPr>
          <p:cNvSpPr txBox="1"/>
          <p:nvPr/>
        </p:nvSpPr>
        <p:spPr bwMode="auto">
          <a:xfrm>
            <a:off x="2356631" y="1510756"/>
            <a:ext cx="1692000" cy="216024"/>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defPPr>
              <a:defRPr lang="de-DE"/>
            </a:defPPr>
            <a:lvl1pPr>
              <a:spcAft>
                <a:spcPts val="800"/>
              </a:spcAft>
              <a:defRPr sz="800" b="1">
                <a:solidFill>
                  <a:schemeClr val="tx2"/>
                </a:solidFill>
                <a:latin typeface="+mj-lt"/>
              </a:defRPr>
            </a:lvl1p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1000" b="0" i="0" u="none" strike="noStrike" kern="1200" cap="none" spc="0" normalizeH="0" baseline="0" noProof="1">
                <a:ln>
                  <a:noFill/>
                </a:ln>
                <a:solidFill>
                  <a:srgbClr val="FF0000"/>
                </a:solidFill>
                <a:effectLst/>
                <a:uLnTx/>
                <a:uFillTx/>
                <a:latin typeface="Corona LT"/>
                <a:ea typeface="+mn-ea"/>
                <a:cs typeface="+mn-cs"/>
              </a:rPr>
              <a:t>Festhypothek</a:t>
            </a:r>
          </a:p>
        </p:txBody>
      </p:sp>
      <p:sp>
        <p:nvSpPr>
          <p:cNvPr id="46" name="Textfeld 45">
            <a:extLst>
              <a:ext uri="{FF2B5EF4-FFF2-40B4-BE49-F238E27FC236}">
                <a16:creationId xmlns:a16="http://schemas.microsoft.com/office/drawing/2014/main" id="{749D31E3-EA64-4E73-BE16-DEC16B2CFB5E}"/>
              </a:ext>
            </a:extLst>
          </p:cNvPr>
          <p:cNvSpPr txBox="1"/>
          <p:nvPr/>
        </p:nvSpPr>
        <p:spPr bwMode="auto">
          <a:xfrm>
            <a:off x="4251388" y="1510756"/>
            <a:ext cx="1692000" cy="216024"/>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defPPr>
              <a:defRPr lang="de-DE"/>
            </a:defPPr>
            <a:lvl1pPr>
              <a:spcAft>
                <a:spcPts val="800"/>
              </a:spcAft>
              <a:defRPr sz="800" b="1">
                <a:solidFill>
                  <a:schemeClr val="tx2"/>
                </a:solidFill>
                <a:latin typeface="+mj-lt"/>
              </a:defRPr>
            </a:lvl1p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1000" b="0" i="0" u="none" strike="noStrike" kern="1200" cap="none" spc="0" normalizeH="0" baseline="0" noProof="1">
                <a:ln>
                  <a:noFill/>
                </a:ln>
                <a:solidFill>
                  <a:srgbClr val="FF0000"/>
                </a:solidFill>
                <a:effectLst/>
                <a:uLnTx/>
                <a:uFillTx/>
                <a:latin typeface="Corona LT"/>
                <a:ea typeface="+mn-ea"/>
                <a:cs typeface="+mn-cs"/>
              </a:rPr>
              <a:t>Geldmarkt-Hypothek</a:t>
            </a:r>
          </a:p>
        </p:txBody>
      </p:sp>
      <p:sp>
        <p:nvSpPr>
          <p:cNvPr id="47" name="Textfeld 46">
            <a:extLst>
              <a:ext uri="{FF2B5EF4-FFF2-40B4-BE49-F238E27FC236}">
                <a16:creationId xmlns:a16="http://schemas.microsoft.com/office/drawing/2014/main" id="{C6F54625-A80D-4B22-82D6-848BDCDCF95F}"/>
              </a:ext>
            </a:extLst>
          </p:cNvPr>
          <p:cNvSpPr txBox="1"/>
          <p:nvPr/>
        </p:nvSpPr>
        <p:spPr bwMode="auto">
          <a:xfrm>
            <a:off x="6146145" y="1510756"/>
            <a:ext cx="1692000" cy="216024"/>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defPPr>
              <a:defRPr lang="de-DE"/>
            </a:defPPr>
            <a:lvl1pPr>
              <a:spcAft>
                <a:spcPts val="800"/>
              </a:spcAft>
              <a:defRPr sz="800" b="1">
                <a:solidFill>
                  <a:schemeClr val="tx2"/>
                </a:solidFill>
                <a:latin typeface="+mj-lt"/>
              </a:defRPr>
            </a:lvl1p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1000" b="0" i="0" u="none" strike="noStrike" kern="1200" cap="none" spc="0" normalizeH="0" baseline="0" noProof="1">
                <a:ln>
                  <a:noFill/>
                </a:ln>
                <a:solidFill>
                  <a:srgbClr val="FF0000"/>
                </a:solidFill>
                <a:effectLst/>
                <a:uLnTx/>
                <a:uFillTx/>
                <a:latin typeface="Corona LT"/>
                <a:ea typeface="+mn-ea"/>
                <a:cs typeface="+mn-cs"/>
              </a:rPr>
              <a:t>Variable Hypothek</a:t>
            </a:r>
          </a:p>
        </p:txBody>
      </p:sp>
      <p:sp>
        <p:nvSpPr>
          <p:cNvPr id="51" name="Textfeld 50">
            <a:extLst>
              <a:ext uri="{FF2B5EF4-FFF2-40B4-BE49-F238E27FC236}">
                <a16:creationId xmlns:a16="http://schemas.microsoft.com/office/drawing/2014/main" id="{B79DD6CD-B424-4A40-82F0-5B801E57C745}"/>
              </a:ext>
            </a:extLst>
          </p:cNvPr>
          <p:cNvSpPr txBox="1"/>
          <p:nvPr/>
        </p:nvSpPr>
        <p:spPr bwMode="auto">
          <a:xfrm>
            <a:off x="8190283" y="1510756"/>
            <a:ext cx="1692000" cy="216024"/>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defPPr>
              <a:defRPr lang="de-DE"/>
            </a:defPPr>
            <a:lvl1pPr>
              <a:spcAft>
                <a:spcPts val="800"/>
              </a:spcAft>
              <a:defRPr sz="800" b="1">
                <a:solidFill>
                  <a:schemeClr val="tx2"/>
                </a:solidFill>
                <a:latin typeface="+mj-lt"/>
              </a:defRPr>
            </a:lvl1p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1000" b="0" i="0" u="none" strike="noStrike" kern="1200" cap="none" spc="0" normalizeH="0" baseline="0" noProof="1">
                <a:ln>
                  <a:noFill/>
                </a:ln>
                <a:solidFill>
                  <a:srgbClr val="FF0000"/>
                </a:solidFill>
                <a:effectLst/>
                <a:uLnTx/>
                <a:uFillTx/>
                <a:latin typeface="Corona LT"/>
                <a:ea typeface="+mn-ea"/>
                <a:cs typeface="+mn-cs"/>
              </a:rPr>
              <a:t>Baukredit</a:t>
            </a:r>
          </a:p>
        </p:txBody>
      </p:sp>
      <p:sp>
        <p:nvSpPr>
          <p:cNvPr id="53" name="Textfeld 52">
            <a:extLst>
              <a:ext uri="{FF2B5EF4-FFF2-40B4-BE49-F238E27FC236}">
                <a16:creationId xmlns:a16="http://schemas.microsoft.com/office/drawing/2014/main" id="{C91952E5-9326-4AE5-BA63-949ABF9ECFF7}"/>
              </a:ext>
            </a:extLst>
          </p:cNvPr>
          <p:cNvSpPr txBox="1"/>
          <p:nvPr/>
        </p:nvSpPr>
        <p:spPr bwMode="auto">
          <a:xfrm>
            <a:off x="2356631" y="1870796"/>
            <a:ext cx="1692000" cy="5760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Laufzeit und Zinsfixierung bei Abschluss</a:t>
            </a:r>
          </a:p>
        </p:txBody>
      </p:sp>
      <p:sp>
        <p:nvSpPr>
          <p:cNvPr id="54" name="Textfeld 53">
            <a:extLst>
              <a:ext uri="{FF2B5EF4-FFF2-40B4-BE49-F238E27FC236}">
                <a16:creationId xmlns:a16="http://schemas.microsoft.com/office/drawing/2014/main" id="{D74C844B-05BB-4E63-BD83-076DF692466F}"/>
              </a:ext>
            </a:extLst>
          </p:cNvPr>
          <p:cNvSpPr txBox="1"/>
          <p:nvPr/>
        </p:nvSpPr>
        <p:spPr bwMode="auto">
          <a:xfrm>
            <a:off x="4251388" y="1870796"/>
            <a:ext cx="1692000" cy="5760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fixe Laufzeit mit neuer Zinsbestimmung nach Ablauf der Zinsperiode</a:t>
            </a:r>
          </a:p>
        </p:txBody>
      </p:sp>
      <p:sp>
        <p:nvSpPr>
          <p:cNvPr id="55" name="Textfeld 54">
            <a:extLst>
              <a:ext uri="{FF2B5EF4-FFF2-40B4-BE49-F238E27FC236}">
                <a16:creationId xmlns:a16="http://schemas.microsoft.com/office/drawing/2014/main" id="{50750D11-716B-4F0D-9D4B-9A932AE5427D}"/>
              </a:ext>
            </a:extLst>
          </p:cNvPr>
          <p:cNvSpPr txBox="1"/>
          <p:nvPr/>
        </p:nvSpPr>
        <p:spPr bwMode="auto">
          <a:xfrm>
            <a:off x="6146145" y="1870796"/>
            <a:ext cx="1692000" cy="5760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Hypothek mit 6-monatiger Kündigungsfrist und Marktzinssatz (Änderungen gemäss Marktlage per Monatsanfang)</a:t>
            </a:r>
          </a:p>
        </p:txBody>
      </p:sp>
      <p:sp>
        <p:nvSpPr>
          <p:cNvPr id="57" name="Textfeld 56">
            <a:extLst>
              <a:ext uri="{FF2B5EF4-FFF2-40B4-BE49-F238E27FC236}">
                <a16:creationId xmlns:a16="http://schemas.microsoft.com/office/drawing/2014/main" id="{F27F7C40-3343-47AA-851A-D5F3A73586D4}"/>
              </a:ext>
            </a:extLst>
          </p:cNvPr>
          <p:cNvSpPr txBox="1"/>
          <p:nvPr/>
        </p:nvSpPr>
        <p:spPr bwMode="auto">
          <a:xfrm>
            <a:off x="8190283" y="1870796"/>
            <a:ext cx="1692000" cy="5760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fortlaufender Rahmenkredit mit Zinsbelastung auf dem beanspruchten Kapital</a:t>
            </a:r>
          </a:p>
        </p:txBody>
      </p:sp>
      <p:sp>
        <p:nvSpPr>
          <p:cNvPr id="18" name="Textfeld 17">
            <a:extLst>
              <a:ext uri="{FF2B5EF4-FFF2-40B4-BE49-F238E27FC236}">
                <a16:creationId xmlns:a16="http://schemas.microsoft.com/office/drawing/2014/main" id="{C904830E-1547-4229-9B2C-E40FD4FBA977}"/>
              </a:ext>
            </a:extLst>
          </p:cNvPr>
          <p:cNvSpPr txBox="1"/>
          <p:nvPr/>
        </p:nvSpPr>
        <p:spPr bwMode="auto">
          <a:xfrm>
            <a:off x="461874" y="2518868"/>
            <a:ext cx="1692000" cy="216000"/>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1000" b="0" i="0" u="none" strike="noStrike" kern="1200" cap="none" spc="0" normalizeH="0" baseline="0" noProof="1">
                <a:ln>
                  <a:noFill/>
                </a:ln>
                <a:solidFill>
                  <a:srgbClr val="FF0000"/>
                </a:solidFill>
                <a:effectLst/>
                <a:uLnTx/>
                <a:uFillTx/>
                <a:latin typeface="Corona LT"/>
                <a:ea typeface="+mn-ea"/>
                <a:cs typeface="+mn-cs"/>
              </a:rPr>
              <a:t>Planungssicherheit</a:t>
            </a:r>
          </a:p>
        </p:txBody>
      </p:sp>
      <p:sp>
        <p:nvSpPr>
          <p:cNvPr id="19" name="Textfeld 18">
            <a:extLst>
              <a:ext uri="{FF2B5EF4-FFF2-40B4-BE49-F238E27FC236}">
                <a16:creationId xmlns:a16="http://schemas.microsoft.com/office/drawing/2014/main" id="{99938ECB-62A1-47B2-81E2-5CA8C9FD21CF}"/>
              </a:ext>
            </a:extLst>
          </p:cNvPr>
          <p:cNvSpPr txBox="1"/>
          <p:nvPr/>
        </p:nvSpPr>
        <p:spPr bwMode="auto">
          <a:xfrm>
            <a:off x="2356631" y="2517569"/>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sehr hoch</a:t>
            </a:r>
          </a:p>
        </p:txBody>
      </p:sp>
      <p:sp>
        <p:nvSpPr>
          <p:cNvPr id="20" name="Textfeld 19">
            <a:extLst>
              <a:ext uri="{FF2B5EF4-FFF2-40B4-BE49-F238E27FC236}">
                <a16:creationId xmlns:a16="http://schemas.microsoft.com/office/drawing/2014/main" id="{C5B683F1-07C3-496E-B88A-924870298BC0}"/>
              </a:ext>
            </a:extLst>
          </p:cNvPr>
          <p:cNvSpPr txBox="1"/>
          <p:nvPr/>
        </p:nvSpPr>
        <p:spPr bwMode="auto">
          <a:xfrm>
            <a:off x="4251388" y="2517569"/>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gering</a:t>
            </a:r>
          </a:p>
        </p:txBody>
      </p:sp>
      <p:sp>
        <p:nvSpPr>
          <p:cNvPr id="21" name="Textfeld 20">
            <a:extLst>
              <a:ext uri="{FF2B5EF4-FFF2-40B4-BE49-F238E27FC236}">
                <a16:creationId xmlns:a16="http://schemas.microsoft.com/office/drawing/2014/main" id="{474AC8B8-3A84-412B-950A-3F77FB974A4D}"/>
              </a:ext>
            </a:extLst>
          </p:cNvPr>
          <p:cNvSpPr txBox="1"/>
          <p:nvPr/>
        </p:nvSpPr>
        <p:spPr bwMode="auto">
          <a:xfrm>
            <a:off x="6146145" y="2517569"/>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gering</a:t>
            </a:r>
          </a:p>
        </p:txBody>
      </p:sp>
      <p:sp>
        <p:nvSpPr>
          <p:cNvPr id="23" name="Textfeld 22">
            <a:extLst>
              <a:ext uri="{FF2B5EF4-FFF2-40B4-BE49-F238E27FC236}">
                <a16:creationId xmlns:a16="http://schemas.microsoft.com/office/drawing/2014/main" id="{A964DE22-2F3E-439F-9FBA-A677B3651DF3}"/>
              </a:ext>
            </a:extLst>
          </p:cNvPr>
          <p:cNvSpPr txBox="1"/>
          <p:nvPr/>
        </p:nvSpPr>
        <p:spPr bwMode="auto">
          <a:xfrm>
            <a:off x="8190283" y="2517569"/>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ohne Angabe</a:t>
            </a:r>
          </a:p>
        </p:txBody>
      </p:sp>
      <p:sp>
        <p:nvSpPr>
          <p:cNvPr id="24" name="Textfeld 23">
            <a:extLst>
              <a:ext uri="{FF2B5EF4-FFF2-40B4-BE49-F238E27FC236}">
                <a16:creationId xmlns:a16="http://schemas.microsoft.com/office/drawing/2014/main" id="{4EA2DF60-6622-4C8D-B070-F77942DCC6B1}"/>
              </a:ext>
            </a:extLst>
          </p:cNvPr>
          <p:cNvSpPr txBox="1"/>
          <p:nvPr/>
        </p:nvSpPr>
        <p:spPr bwMode="auto">
          <a:xfrm>
            <a:off x="469504" y="2805577"/>
            <a:ext cx="1692000" cy="216000"/>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1000" b="0" i="0" u="none" strike="noStrike" kern="1200" cap="none" spc="0" normalizeH="0" baseline="0" noProof="1">
                <a:ln>
                  <a:noFill/>
                </a:ln>
                <a:solidFill>
                  <a:srgbClr val="FF0000"/>
                </a:solidFill>
                <a:effectLst/>
                <a:uLnTx/>
                <a:uFillTx/>
                <a:latin typeface="Corona LT"/>
                <a:ea typeface="+mn-ea"/>
                <a:cs typeface="+mn-cs"/>
              </a:rPr>
              <a:t>Handlungsfähigkeit</a:t>
            </a:r>
          </a:p>
        </p:txBody>
      </p:sp>
      <p:sp>
        <p:nvSpPr>
          <p:cNvPr id="25" name="Textfeld 24">
            <a:extLst>
              <a:ext uri="{FF2B5EF4-FFF2-40B4-BE49-F238E27FC236}">
                <a16:creationId xmlns:a16="http://schemas.microsoft.com/office/drawing/2014/main" id="{96CFE3F1-F9FC-4A2F-AA1A-19AD46850AD4}"/>
              </a:ext>
            </a:extLst>
          </p:cNvPr>
          <p:cNvSpPr txBox="1"/>
          <p:nvPr/>
        </p:nvSpPr>
        <p:spPr bwMode="auto">
          <a:xfrm>
            <a:off x="2364261" y="2804278"/>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beschränkt</a:t>
            </a:r>
          </a:p>
        </p:txBody>
      </p:sp>
      <p:sp>
        <p:nvSpPr>
          <p:cNvPr id="26" name="Textfeld 25">
            <a:extLst>
              <a:ext uri="{FF2B5EF4-FFF2-40B4-BE49-F238E27FC236}">
                <a16:creationId xmlns:a16="http://schemas.microsoft.com/office/drawing/2014/main" id="{6315858E-7882-4AF2-B1CB-194B5D1FA3A1}"/>
              </a:ext>
            </a:extLst>
          </p:cNvPr>
          <p:cNvSpPr txBox="1"/>
          <p:nvPr/>
        </p:nvSpPr>
        <p:spPr bwMode="auto">
          <a:xfrm>
            <a:off x="4259018" y="2804278"/>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sehr hoch</a:t>
            </a:r>
          </a:p>
        </p:txBody>
      </p:sp>
      <p:sp>
        <p:nvSpPr>
          <p:cNvPr id="27" name="Textfeld 26">
            <a:extLst>
              <a:ext uri="{FF2B5EF4-FFF2-40B4-BE49-F238E27FC236}">
                <a16:creationId xmlns:a16="http://schemas.microsoft.com/office/drawing/2014/main" id="{97073DED-7E25-4E51-94C8-FA2E729FD6A7}"/>
              </a:ext>
            </a:extLst>
          </p:cNvPr>
          <p:cNvSpPr txBox="1"/>
          <p:nvPr/>
        </p:nvSpPr>
        <p:spPr bwMode="auto">
          <a:xfrm>
            <a:off x="6153775" y="2804278"/>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hoch</a:t>
            </a:r>
          </a:p>
        </p:txBody>
      </p:sp>
      <p:sp>
        <p:nvSpPr>
          <p:cNvPr id="29" name="Textfeld 28">
            <a:extLst>
              <a:ext uri="{FF2B5EF4-FFF2-40B4-BE49-F238E27FC236}">
                <a16:creationId xmlns:a16="http://schemas.microsoft.com/office/drawing/2014/main" id="{75FB1ECF-D45D-4517-85EB-3EC72849D6B8}"/>
              </a:ext>
            </a:extLst>
          </p:cNvPr>
          <p:cNvSpPr txBox="1"/>
          <p:nvPr/>
        </p:nvSpPr>
        <p:spPr bwMode="auto">
          <a:xfrm>
            <a:off x="8197913" y="2804278"/>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hoch</a:t>
            </a:r>
          </a:p>
        </p:txBody>
      </p:sp>
      <p:sp>
        <p:nvSpPr>
          <p:cNvPr id="30" name="Textfeld 29">
            <a:extLst>
              <a:ext uri="{FF2B5EF4-FFF2-40B4-BE49-F238E27FC236}">
                <a16:creationId xmlns:a16="http://schemas.microsoft.com/office/drawing/2014/main" id="{9114EF74-3E60-456D-A869-FD31B895AA37}"/>
              </a:ext>
            </a:extLst>
          </p:cNvPr>
          <p:cNvSpPr txBox="1"/>
          <p:nvPr/>
        </p:nvSpPr>
        <p:spPr bwMode="auto">
          <a:xfrm>
            <a:off x="458928" y="3102201"/>
            <a:ext cx="1692000" cy="216000"/>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1000" b="0" i="0" u="none" strike="noStrike" kern="1200" cap="none" spc="0" normalizeH="0" baseline="0" noProof="1">
                <a:ln>
                  <a:noFill/>
                </a:ln>
                <a:solidFill>
                  <a:srgbClr val="FF0000"/>
                </a:solidFill>
                <a:effectLst/>
                <a:uLnTx/>
                <a:uFillTx/>
                <a:latin typeface="Corona LT"/>
                <a:ea typeface="+mn-ea"/>
                <a:cs typeface="+mn-cs"/>
              </a:rPr>
              <a:t>Laufzeiten</a:t>
            </a:r>
          </a:p>
        </p:txBody>
      </p:sp>
      <p:sp>
        <p:nvSpPr>
          <p:cNvPr id="31" name="Textfeld 30">
            <a:extLst>
              <a:ext uri="{FF2B5EF4-FFF2-40B4-BE49-F238E27FC236}">
                <a16:creationId xmlns:a16="http://schemas.microsoft.com/office/drawing/2014/main" id="{6426E924-EF13-49D5-B79E-F7F3F5F33C70}"/>
              </a:ext>
            </a:extLst>
          </p:cNvPr>
          <p:cNvSpPr txBox="1"/>
          <p:nvPr/>
        </p:nvSpPr>
        <p:spPr bwMode="auto">
          <a:xfrm>
            <a:off x="2353685" y="3100902"/>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2–10 sowie 12 und 15 Jahre</a:t>
            </a:r>
          </a:p>
        </p:txBody>
      </p:sp>
      <p:sp>
        <p:nvSpPr>
          <p:cNvPr id="32" name="Textfeld 31">
            <a:extLst>
              <a:ext uri="{FF2B5EF4-FFF2-40B4-BE49-F238E27FC236}">
                <a16:creationId xmlns:a16="http://schemas.microsoft.com/office/drawing/2014/main" id="{CC823E67-0548-43DC-9605-63A9BC4E0C38}"/>
              </a:ext>
            </a:extLst>
          </p:cNvPr>
          <p:cNvSpPr txBox="1"/>
          <p:nvPr/>
        </p:nvSpPr>
        <p:spPr bwMode="auto">
          <a:xfrm>
            <a:off x="4248442" y="3100902"/>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3 und 5 Jahre</a:t>
            </a:r>
          </a:p>
        </p:txBody>
      </p:sp>
      <p:sp>
        <p:nvSpPr>
          <p:cNvPr id="33" name="Textfeld 32">
            <a:extLst>
              <a:ext uri="{FF2B5EF4-FFF2-40B4-BE49-F238E27FC236}">
                <a16:creationId xmlns:a16="http://schemas.microsoft.com/office/drawing/2014/main" id="{FBAB35E3-7718-47EE-93F5-0682F638B745}"/>
              </a:ext>
            </a:extLst>
          </p:cNvPr>
          <p:cNvSpPr txBox="1"/>
          <p:nvPr/>
        </p:nvSpPr>
        <p:spPr bwMode="auto">
          <a:xfrm>
            <a:off x="6143199" y="3100902"/>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ohne maximale Laufzeit</a:t>
            </a:r>
          </a:p>
        </p:txBody>
      </p:sp>
      <p:sp>
        <p:nvSpPr>
          <p:cNvPr id="35" name="Textfeld 34">
            <a:extLst>
              <a:ext uri="{FF2B5EF4-FFF2-40B4-BE49-F238E27FC236}">
                <a16:creationId xmlns:a16="http://schemas.microsoft.com/office/drawing/2014/main" id="{6055D2A2-9D57-4A5D-95BD-CED7492D6B6D}"/>
              </a:ext>
            </a:extLst>
          </p:cNvPr>
          <p:cNvSpPr txBox="1"/>
          <p:nvPr/>
        </p:nvSpPr>
        <p:spPr bwMode="auto">
          <a:xfrm>
            <a:off x="8187337" y="3100902"/>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bis Fertigstellung</a:t>
            </a:r>
          </a:p>
        </p:txBody>
      </p:sp>
      <p:sp>
        <p:nvSpPr>
          <p:cNvPr id="36" name="Textfeld 35">
            <a:extLst>
              <a:ext uri="{FF2B5EF4-FFF2-40B4-BE49-F238E27FC236}">
                <a16:creationId xmlns:a16="http://schemas.microsoft.com/office/drawing/2014/main" id="{2AB62EFC-D4ED-49F7-9A39-058EC61DBEB1}"/>
              </a:ext>
            </a:extLst>
          </p:cNvPr>
          <p:cNvSpPr txBox="1"/>
          <p:nvPr/>
        </p:nvSpPr>
        <p:spPr bwMode="auto">
          <a:xfrm>
            <a:off x="458928" y="3401833"/>
            <a:ext cx="1692000" cy="570409"/>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1000" b="0" i="0" u="none" strike="noStrike" kern="1200" cap="none" spc="0" normalizeH="0" baseline="0" noProof="1">
                <a:ln>
                  <a:noFill/>
                </a:ln>
                <a:solidFill>
                  <a:srgbClr val="FF0000"/>
                </a:solidFill>
                <a:effectLst/>
                <a:uLnTx/>
                <a:uFillTx/>
                <a:latin typeface="Corona LT"/>
                <a:ea typeface="+mn-ea"/>
                <a:cs typeface="+mn-cs"/>
              </a:rPr>
              <a:t>Zinsen</a:t>
            </a:r>
          </a:p>
        </p:txBody>
      </p:sp>
      <p:sp>
        <p:nvSpPr>
          <p:cNvPr id="37" name="Textfeld 36">
            <a:extLst>
              <a:ext uri="{FF2B5EF4-FFF2-40B4-BE49-F238E27FC236}">
                <a16:creationId xmlns:a16="http://schemas.microsoft.com/office/drawing/2014/main" id="{216D430A-F311-4C28-ADD7-3B591A860182}"/>
              </a:ext>
            </a:extLst>
          </p:cNvPr>
          <p:cNvSpPr txBox="1"/>
          <p:nvPr/>
        </p:nvSpPr>
        <p:spPr bwMode="auto">
          <a:xfrm>
            <a:off x="2353685" y="3400534"/>
            <a:ext cx="1692000" cy="5704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fixe Zinssätze während Laufzeit</a:t>
            </a:r>
          </a:p>
        </p:txBody>
      </p:sp>
      <p:sp>
        <p:nvSpPr>
          <p:cNvPr id="38" name="Textfeld 37">
            <a:extLst>
              <a:ext uri="{FF2B5EF4-FFF2-40B4-BE49-F238E27FC236}">
                <a16:creationId xmlns:a16="http://schemas.microsoft.com/office/drawing/2014/main" id="{E75D15A1-5562-4A4B-A383-950CC8BB7746}"/>
              </a:ext>
            </a:extLst>
          </p:cNvPr>
          <p:cNvSpPr txBox="1"/>
          <p:nvPr/>
        </p:nvSpPr>
        <p:spPr bwMode="auto">
          <a:xfrm>
            <a:off x="4248442" y="3400534"/>
            <a:ext cx="1692000" cy="5704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fixiert während 3 Monaten</a:t>
            </a:r>
            <a:b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b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Grundlage: SARON 3M Compound</a:t>
            </a:r>
            <a:endParaRPr kumimoji="0" lang="de-CH" sz="800" b="0" i="0" u="none" strike="noStrike" kern="1200" cap="none" spc="0" normalizeH="0" baseline="30000" noProof="1">
              <a:ln>
                <a:noFill/>
              </a:ln>
              <a:solidFill>
                <a:srgbClr val="868689"/>
              </a:solidFill>
              <a:effectLst/>
              <a:uLnTx/>
              <a:uFillTx/>
              <a:latin typeface="HelveticaNeueLT Com 55 Roman"/>
              <a:ea typeface="+mn-ea"/>
              <a:cs typeface="+mn-cs"/>
            </a:endParaRPr>
          </a:p>
        </p:txBody>
      </p:sp>
      <p:sp>
        <p:nvSpPr>
          <p:cNvPr id="39" name="Textfeld 38">
            <a:extLst>
              <a:ext uri="{FF2B5EF4-FFF2-40B4-BE49-F238E27FC236}">
                <a16:creationId xmlns:a16="http://schemas.microsoft.com/office/drawing/2014/main" id="{B3A74EDB-90DC-41E6-9D23-A10B92106FB3}"/>
              </a:ext>
            </a:extLst>
          </p:cNvPr>
          <p:cNvSpPr txBox="1"/>
          <p:nvPr/>
        </p:nvSpPr>
        <p:spPr bwMode="auto">
          <a:xfrm>
            <a:off x="6143199" y="3400534"/>
            <a:ext cx="1692000" cy="5704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defPPr>
              <a:defRPr lang="de-DE"/>
            </a:defPPr>
            <a:lvl1pPr>
              <a:spcAft>
                <a:spcPts val="800"/>
              </a:spcAft>
              <a:defRPr sz="800">
                <a:solidFill>
                  <a:schemeClr val="tx2"/>
                </a:solidFill>
                <a:latin typeface="+mj-lt"/>
              </a:defRPr>
            </a:lvl1p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variabler Marktzinssatz</a:t>
            </a:r>
          </a:p>
        </p:txBody>
      </p:sp>
      <p:sp>
        <p:nvSpPr>
          <p:cNvPr id="41" name="Textfeld 40">
            <a:extLst>
              <a:ext uri="{FF2B5EF4-FFF2-40B4-BE49-F238E27FC236}">
                <a16:creationId xmlns:a16="http://schemas.microsoft.com/office/drawing/2014/main" id="{9B52673F-4ED3-4C18-8DAF-83C370FDF182}"/>
              </a:ext>
            </a:extLst>
          </p:cNvPr>
          <p:cNvSpPr txBox="1"/>
          <p:nvPr/>
        </p:nvSpPr>
        <p:spPr bwMode="auto">
          <a:xfrm>
            <a:off x="8187337" y="3400534"/>
            <a:ext cx="1692000" cy="5704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defPPr>
              <a:defRPr lang="de-DE"/>
            </a:defPPr>
            <a:lvl1pPr>
              <a:spcAft>
                <a:spcPts val="800"/>
              </a:spcAft>
              <a:defRPr sz="800">
                <a:solidFill>
                  <a:schemeClr val="tx2"/>
                </a:solidFill>
                <a:latin typeface="+mj-lt"/>
              </a:defRPr>
            </a:lvl1p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variabler Marktzinssatz</a:t>
            </a:r>
          </a:p>
        </p:txBody>
      </p:sp>
      <p:sp>
        <p:nvSpPr>
          <p:cNvPr id="42" name="Textfeld 41">
            <a:extLst>
              <a:ext uri="{FF2B5EF4-FFF2-40B4-BE49-F238E27FC236}">
                <a16:creationId xmlns:a16="http://schemas.microsoft.com/office/drawing/2014/main" id="{39A8B67F-DB74-4F42-ADE6-43128938DB56}"/>
              </a:ext>
            </a:extLst>
          </p:cNvPr>
          <p:cNvSpPr txBox="1"/>
          <p:nvPr/>
        </p:nvSpPr>
        <p:spPr bwMode="auto">
          <a:xfrm>
            <a:off x="472887" y="4005064"/>
            <a:ext cx="1692000" cy="382794"/>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1000" b="0" i="0" u="none" strike="noStrike" kern="1200" cap="none" spc="0" normalizeH="0" baseline="0" noProof="1">
                <a:ln>
                  <a:noFill/>
                </a:ln>
                <a:solidFill>
                  <a:srgbClr val="FF0000"/>
                </a:solidFill>
                <a:effectLst/>
                <a:uLnTx/>
                <a:uFillTx/>
                <a:latin typeface="Corona LT"/>
                <a:ea typeface="+mn-ea"/>
                <a:cs typeface="+mn-cs"/>
              </a:rPr>
              <a:t>Eignung bei Erwartung von</a:t>
            </a:r>
          </a:p>
        </p:txBody>
      </p:sp>
      <p:sp>
        <p:nvSpPr>
          <p:cNvPr id="43" name="Textfeld 42">
            <a:extLst>
              <a:ext uri="{FF2B5EF4-FFF2-40B4-BE49-F238E27FC236}">
                <a16:creationId xmlns:a16="http://schemas.microsoft.com/office/drawing/2014/main" id="{39BF24E0-B5E3-48A0-9B85-7EE416DFF57E}"/>
              </a:ext>
            </a:extLst>
          </p:cNvPr>
          <p:cNvSpPr txBox="1"/>
          <p:nvPr/>
        </p:nvSpPr>
        <p:spPr bwMode="auto">
          <a:xfrm>
            <a:off x="2367644" y="4067099"/>
            <a:ext cx="1692000" cy="3827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steigenden Zinsen</a:t>
            </a:r>
          </a:p>
        </p:txBody>
      </p:sp>
      <p:sp>
        <p:nvSpPr>
          <p:cNvPr id="44" name="Textfeld 43">
            <a:extLst>
              <a:ext uri="{FF2B5EF4-FFF2-40B4-BE49-F238E27FC236}">
                <a16:creationId xmlns:a16="http://schemas.microsoft.com/office/drawing/2014/main" id="{D42DFBB1-E5B1-485B-8C4B-393D8B6FC40A}"/>
              </a:ext>
            </a:extLst>
          </p:cNvPr>
          <p:cNvSpPr txBox="1"/>
          <p:nvPr/>
        </p:nvSpPr>
        <p:spPr bwMode="auto">
          <a:xfrm>
            <a:off x="4262401" y="4067099"/>
            <a:ext cx="1692000" cy="3827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beständigen oder sinkenden Zinsen</a:t>
            </a:r>
          </a:p>
        </p:txBody>
      </p:sp>
      <p:sp>
        <p:nvSpPr>
          <p:cNvPr id="49" name="Textfeld 48">
            <a:extLst>
              <a:ext uri="{FF2B5EF4-FFF2-40B4-BE49-F238E27FC236}">
                <a16:creationId xmlns:a16="http://schemas.microsoft.com/office/drawing/2014/main" id="{05A54330-0341-483E-A6B9-2D9E12AE615D}"/>
              </a:ext>
            </a:extLst>
          </p:cNvPr>
          <p:cNvSpPr txBox="1"/>
          <p:nvPr/>
        </p:nvSpPr>
        <p:spPr bwMode="auto">
          <a:xfrm>
            <a:off x="6157158" y="4067099"/>
            <a:ext cx="1692000" cy="3827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kurzfristige Finanzierung</a:t>
            </a:r>
          </a:p>
        </p:txBody>
      </p:sp>
      <p:sp>
        <p:nvSpPr>
          <p:cNvPr id="58" name="Textfeld 57">
            <a:extLst>
              <a:ext uri="{FF2B5EF4-FFF2-40B4-BE49-F238E27FC236}">
                <a16:creationId xmlns:a16="http://schemas.microsoft.com/office/drawing/2014/main" id="{201EEE9C-CBF4-424E-9E60-7531C8F379D0}"/>
              </a:ext>
            </a:extLst>
          </p:cNvPr>
          <p:cNvSpPr txBox="1"/>
          <p:nvPr/>
        </p:nvSpPr>
        <p:spPr bwMode="auto">
          <a:xfrm>
            <a:off x="8201296" y="4067099"/>
            <a:ext cx="1692000" cy="3827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ohne Angabe</a:t>
            </a:r>
          </a:p>
        </p:txBody>
      </p:sp>
      <p:sp>
        <p:nvSpPr>
          <p:cNvPr id="59" name="Textfeld 58">
            <a:extLst>
              <a:ext uri="{FF2B5EF4-FFF2-40B4-BE49-F238E27FC236}">
                <a16:creationId xmlns:a16="http://schemas.microsoft.com/office/drawing/2014/main" id="{074AE8E9-6650-43FC-BD35-C6BBA5D3BC1A}"/>
              </a:ext>
            </a:extLst>
          </p:cNvPr>
          <p:cNvSpPr txBox="1"/>
          <p:nvPr/>
        </p:nvSpPr>
        <p:spPr bwMode="auto">
          <a:xfrm>
            <a:off x="474575" y="4509120"/>
            <a:ext cx="1692000" cy="382794"/>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1000" b="0" i="0" u="none" strike="noStrike" kern="1200" cap="none" spc="0" normalizeH="0" baseline="0" noProof="1">
                <a:ln>
                  <a:noFill/>
                </a:ln>
                <a:solidFill>
                  <a:srgbClr val="FF0000"/>
                </a:solidFill>
                <a:effectLst/>
                <a:uLnTx/>
                <a:uFillTx/>
                <a:latin typeface="Corona LT"/>
                <a:ea typeface="+mn-ea"/>
                <a:cs typeface="+mn-cs"/>
              </a:rPr>
              <a:t>Amortisation</a:t>
            </a:r>
          </a:p>
        </p:txBody>
      </p:sp>
      <p:sp>
        <p:nvSpPr>
          <p:cNvPr id="60" name="Textfeld 59">
            <a:extLst>
              <a:ext uri="{FF2B5EF4-FFF2-40B4-BE49-F238E27FC236}">
                <a16:creationId xmlns:a16="http://schemas.microsoft.com/office/drawing/2014/main" id="{D2476CEF-15A6-4D83-9849-DC6B1A354348}"/>
              </a:ext>
            </a:extLst>
          </p:cNvPr>
          <p:cNvSpPr txBox="1"/>
          <p:nvPr/>
        </p:nvSpPr>
        <p:spPr bwMode="auto">
          <a:xfrm>
            <a:off x="2369332" y="4546049"/>
            <a:ext cx="1692000" cy="3827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indirekt und direkt nach Absprache möglich</a:t>
            </a:r>
          </a:p>
        </p:txBody>
      </p:sp>
      <p:sp>
        <p:nvSpPr>
          <p:cNvPr id="61" name="Textfeld 60">
            <a:extLst>
              <a:ext uri="{FF2B5EF4-FFF2-40B4-BE49-F238E27FC236}">
                <a16:creationId xmlns:a16="http://schemas.microsoft.com/office/drawing/2014/main" id="{C14E1148-E884-4D07-977D-96F5E40F4EA0}"/>
              </a:ext>
            </a:extLst>
          </p:cNvPr>
          <p:cNvSpPr txBox="1"/>
          <p:nvPr/>
        </p:nvSpPr>
        <p:spPr bwMode="auto">
          <a:xfrm>
            <a:off x="4264089" y="4546049"/>
            <a:ext cx="1692000" cy="3827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indirekt und direkt nach Absprache möglich</a:t>
            </a:r>
          </a:p>
        </p:txBody>
      </p:sp>
      <p:sp>
        <p:nvSpPr>
          <p:cNvPr id="62" name="Textfeld 61">
            <a:extLst>
              <a:ext uri="{FF2B5EF4-FFF2-40B4-BE49-F238E27FC236}">
                <a16:creationId xmlns:a16="http://schemas.microsoft.com/office/drawing/2014/main" id="{5A109070-4614-4400-92DD-6797C6848203}"/>
              </a:ext>
            </a:extLst>
          </p:cNvPr>
          <p:cNvSpPr txBox="1"/>
          <p:nvPr/>
        </p:nvSpPr>
        <p:spPr bwMode="auto">
          <a:xfrm>
            <a:off x="6158846" y="4546049"/>
            <a:ext cx="1692000" cy="3827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indirekt und direkt nach Absprache möglich</a:t>
            </a:r>
          </a:p>
        </p:txBody>
      </p:sp>
      <p:sp>
        <p:nvSpPr>
          <p:cNvPr id="64" name="Textfeld 63">
            <a:extLst>
              <a:ext uri="{FF2B5EF4-FFF2-40B4-BE49-F238E27FC236}">
                <a16:creationId xmlns:a16="http://schemas.microsoft.com/office/drawing/2014/main" id="{F3083150-16AA-4905-AD1A-58916DEC7184}"/>
              </a:ext>
            </a:extLst>
          </p:cNvPr>
          <p:cNvSpPr txBox="1"/>
          <p:nvPr/>
        </p:nvSpPr>
        <p:spPr bwMode="auto">
          <a:xfrm>
            <a:off x="8202984" y="4546049"/>
            <a:ext cx="1692000" cy="3827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keine</a:t>
            </a:r>
          </a:p>
        </p:txBody>
      </p:sp>
      <p:sp>
        <p:nvSpPr>
          <p:cNvPr id="65" name="Textfeld 64">
            <a:extLst>
              <a:ext uri="{FF2B5EF4-FFF2-40B4-BE49-F238E27FC236}">
                <a16:creationId xmlns:a16="http://schemas.microsoft.com/office/drawing/2014/main" id="{8FC08BD6-D184-4C8B-90C2-0FB54BDAAC07}"/>
              </a:ext>
            </a:extLst>
          </p:cNvPr>
          <p:cNvSpPr txBox="1"/>
          <p:nvPr/>
        </p:nvSpPr>
        <p:spPr bwMode="auto">
          <a:xfrm>
            <a:off x="469504" y="5013176"/>
            <a:ext cx="1692000" cy="382794"/>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1000" b="0" i="0" u="none" strike="noStrike" kern="1200" cap="none" spc="0" normalizeH="0" baseline="0" noProof="1">
                <a:ln>
                  <a:noFill/>
                </a:ln>
                <a:solidFill>
                  <a:srgbClr val="FF0000"/>
                </a:solidFill>
                <a:effectLst/>
                <a:uLnTx/>
                <a:uFillTx/>
                <a:latin typeface="Corona LT"/>
                <a:ea typeface="+mn-ea"/>
                <a:cs typeface="+mn-cs"/>
              </a:rPr>
              <a:t>Tranchen</a:t>
            </a:r>
          </a:p>
        </p:txBody>
      </p:sp>
      <p:sp>
        <p:nvSpPr>
          <p:cNvPr id="66" name="Textfeld 65">
            <a:extLst>
              <a:ext uri="{FF2B5EF4-FFF2-40B4-BE49-F238E27FC236}">
                <a16:creationId xmlns:a16="http://schemas.microsoft.com/office/drawing/2014/main" id="{5FF62389-E977-4F94-8283-6280E8127324}"/>
              </a:ext>
            </a:extLst>
          </p:cNvPr>
          <p:cNvSpPr txBox="1"/>
          <p:nvPr/>
        </p:nvSpPr>
        <p:spPr bwMode="auto">
          <a:xfrm>
            <a:off x="2364261" y="5039445"/>
            <a:ext cx="1692000" cy="3827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Mindestbetrag 100 000 CHF</a:t>
            </a:r>
          </a:p>
        </p:txBody>
      </p:sp>
      <p:sp>
        <p:nvSpPr>
          <p:cNvPr id="67" name="Textfeld 66">
            <a:extLst>
              <a:ext uri="{FF2B5EF4-FFF2-40B4-BE49-F238E27FC236}">
                <a16:creationId xmlns:a16="http://schemas.microsoft.com/office/drawing/2014/main" id="{2BCB0B1A-80C5-4BB2-94FC-97D49AD4FBEB}"/>
              </a:ext>
            </a:extLst>
          </p:cNvPr>
          <p:cNvSpPr txBox="1"/>
          <p:nvPr/>
        </p:nvSpPr>
        <p:spPr bwMode="auto">
          <a:xfrm>
            <a:off x="4259018" y="5039445"/>
            <a:ext cx="1692000" cy="3827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Mindestbetrag 100 000 CHF</a:t>
            </a:r>
          </a:p>
        </p:txBody>
      </p:sp>
      <p:sp>
        <p:nvSpPr>
          <p:cNvPr id="68" name="Textfeld 67">
            <a:extLst>
              <a:ext uri="{FF2B5EF4-FFF2-40B4-BE49-F238E27FC236}">
                <a16:creationId xmlns:a16="http://schemas.microsoft.com/office/drawing/2014/main" id="{19E9FFBF-6BF6-49F1-B2E9-F360D35EE517}"/>
              </a:ext>
            </a:extLst>
          </p:cNvPr>
          <p:cNvSpPr txBox="1"/>
          <p:nvPr/>
        </p:nvSpPr>
        <p:spPr bwMode="auto">
          <a:xfrm>
            <a:off x="6153775" y="5039445"/>
            <a:ext cx="1692000" cy="3827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keine untere Begrenzung</a:t>
            </a:r>
          </a:p>
        </p:txBody>
      </p:sp>
      <p:sp>
        <p:nvSpPr>
          <p:cNvPr id="70" name="Textfeld 69">
            <a:extLst>
              <a:ext uri="{FF2B5EF4-FFF2-40B4-BE49-F238E27FC236}">
                <a16:creationId xmlns:a16="http://schemas.microsoft.com/office/drawing/2014/main" id="{D98CDAD2-9E0A-4263-8E23-01FE757CD89A}"/>
              </a:ext>
            </a:extLst>
          </p:cNvPr>
          <p:cNvSpPr txBox="1"/>
          <p:nvPr/>
        </p:nvSpPr>
        <p:spPr bwMode="auto">
          <a:xfrm>
            <a:off x="8197913" y="5039445"/>
            <a:ext cx="1692000" cy="3827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keine</a:t>
            </a:r>
          </a:p>
        </p:txBody>
      </p:sp>
      <p:sp>
        <p:nvSpPr>
          <p:cNvPr id="72" name="Textfeld 71">
            <a:extLst>
              <a:ext uri="{FF2B5EF4-FFF2-40B4-BE49-F238E27FC236}">
                <a16:creationId xmlns:a16="http://schemas.microsoft.com/office/drawing/2014/main" id="{4DA4378A-F658-4561-AD57-66B23545E133}"/>
              </a:ext>
            </a:extLst>
          </p:cNvPr>
          <p:cNvSpPr txBox="1"/>
          <p:nvPr/>
        </p:nvSpPr>
        <p:spPr bwMode="auto">
          <a:xfrm>
            <a:off x="2351115" y="5515933"/>
            <a:ext cx="1692000" cy="10081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de-CH" sz="800" b="0" i="0" u="none" strike="noStrike" kern="1200" cap="none" spc="0" normalizeH="0" baseline="0" noProof="1">
              <a:ln>
                <a:noFill/>
              </a:ln>
              <a:solidFill>
                <a:srgbClr val="868689"/>
              </a:solidFill>
              <a:effectLst/>
              <a:uLnTx/>
              <a:uFillTx/>
              <a:latin typeface="HelveticaNeueLT Com 55 Roman"/>
              <a:ea typeface="+mn-ea"/>
              <a:cs typeface="+mn-cs"/>
            </a:endParaRPr>
          </a:p>
        </p:txBody>
      </p:sp>
      <p:sp>
        <p:nvSpPr>
          <p:cNvPr id="73" name="Textfeld 72">
            <a:extLst>
              <a:ext uri="{FF2B5EF4-FFF2-40B4-BE49-F238E27FC236}">
                <a16:creationId xmlns:a16="http://schemas.microsoft.com/office/drawing/2014/main" id="{6FA84A25-2414-42C5-92CF-BF8330891B63}"/>
              </a:ext>
            </a:extLst>
          </p:cNvPr>
          <p:cNvSpPr txBox="1"/>
          <p:nvPr/>
        </p:nvSpPr>
        <p:spPr bwMode="auto">
          <a:xfrm>
            <a:off x="4245872" y="5515933"/>
            <a:ext cx="1692000" cy="10081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Umwandlung in Festhypotheken von bis zu 15 Jahren</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Zinssatz zu Beginn der Zinsperiode bekannt</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de-CH" sz="800" b="0" i="0" u="none" strike="noStrike" kern="1200" cap="none" spc="0" normalizeH="0" baseline="0" noProof="1">
              <a:ln>
                <a:noFill/>
              </a:ln>
              <a:solidFill>
                <a:srgbClr val="868689"/>
              </a:solidFill>
              <a:effectLst/>
              <a:uLnTx/>
              <a:uFillTx/>
              <a:latin typeface="HelveticaNeueLT Com 55 Roman"/>
              <a:ea typeface="+mn-ea"/>
              <a:cs typeface="+mn-cs"/>
            </a:endParaRPr>
          </a:p>
        </p:txBody>
      </p:sp>
      <p:sp>
        <p:nvSpPr>
          <p:cNvPr id="74" name="Textfeld 73">
            <a:extLst>
              <a:ext uri="{FF2B5EF4-FFF2-40B4-BE49-F238E27FC236}">
                <a16:creationId xmlns:a16="http://schemas.microsoft.com/office/drawing/2014/main" id="{CC053DA3-7CA7-4E47-A84B-E6D517D7CA24}"/>
              </a:ext>
            </a:extLst>
          </p:cNvPr>
          <p:cNvSpPr txBox="1"/>
          <p:nvPr/>
        </p:nvSpPr>
        <p:spPr bwMode="auto">
          <a:xfrm>
            <a:off x="6140629" y="5515933"/>
            <a:ext cx="1692000" cy="10081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800" b="0" i="0" u="none" strike="noStrike" kern="1200" cap="none" spc="0" normalizeH="0" baseline="0" noProof="1">
                <a:ln>
                  <a:noFill/>
                </a:ln>
                <a:solidFill>
                  <a:srgbClr val="FF0000"/>
                </a:solidFill>
                <a:effectLst/>
                <a:uLnTx/>
                <a:uFillTx/>
                <a:latin typeface="HelveticaNeueLT Com 55 Roman"/>
                <a:ea typeface="+mn-ea"/>
                <a:cs typeface="+mn-cs"/>
              </a:rPr>
              <a:t>Variable Hypothek mit WIR mit </a:t>
            </a:r>
            <a:br>
              <a:rPr kumimoji="0" lang="de-CH" sz="800" b="0" i="0" u="none" strike="noStrike" kern="1200" cap="none" spc="0" normalizeH="0" baseline="0" noProof="1">
                <a:ln>
                  <a:noFill/>
                </a:ln>
                <a:solidFill>
                  <a:srgbClr val="FF0000"/>
                </a:solidFill>
                <a:effectLst/>
                <a:uLnTx/>
                <a:uFillTx/>
                <a:latin typeface="HelveticaNeueLT Com 55 Roman"/>
                <a:ea typeface="+mn-ea"/>
                <a:cs typeface="+mn-cs"/>
              </a:rPr>
            </a:br>
            <a:r>
              <a:rPr kumimoji="0" lang="de-CH" sz="800" b="0" i="0" u="none" strike="noStrike" kern="1200" cap="none" spc="0" normalizeH="0" baseline="0" noProof="1">
                <a:ln>
                  <a:noFill/>
                </a:ln>
                <a:solidFill>
                  <a:srgbClr val="FF0000"/>
                </a:solidFill>
                <a:effectLst/>
                <a:uLnTx/>
                <a:uFillTx/>
                <a:latin typeface="HelveticaNeueLT Com 55 Roman"/>
                <a:ea typeface="+mn-ea"/>
                <a:cs typeface="+mn-cs"/>
              </a:rPr>
              <a:t>Zins-Cap von 1,75% p.a.</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de-CH" sz="800" b="0" i="0" u="none" strike="noStrike" kern="1200" cap="none" spc="0" normalizeH="0" baseline="0" noProof="1">
              <a:ln>
                <a:noFill/>
              </a:ln>
              <a:solidFill>
                <a:srgbClr val="FF0000"/>
              </a:solidFill>
              <a:effectLst/>
              <a:uLnTx/>
              <a:uFillTx/>
              <a:latin typeface="HelveticaNeueLT Com 55 Roman"/>
              <a:ea typeface="+mn-ea"/>
              <a:cs typeface="+mn-cs"/>
            </a:endParaRPr>
          </a:p>
        </p:txBody>
      </p:sp>
      <p:sp>
        <p:nvSpPr>
          <p:cNvPr id="76" name="Textfeld 75">
            <a:extLst>
              <a:ext uri="{FF2B5EF4-FFF2-40B4-BE49-F238E27FC236}">
                <a16:creationId xmlns:a16="http://schemas.microsoft.com/office/drawing/2014/main" id="{4AC3D5CE-B18B-4173-B8AA-DCA53F126034}"/>
              </a:ext>
            </a:extLst>
          </p:cNvPr>
          <p:cNvSpPr txBox="1"/>
          <p:nvPr/>
        </p:nvSpPr>
        <p:spPr bwMode="auto">
          <a:xfrm>
            <a:off x="8184767" y="5515933"/>
            <a:ext cx="1692000" cy="10081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Basiszinssatz CHF: 1,50% p.a. </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Basiszinssatz WIR: 0,00% p.a.</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de-CH" sz="800" b="0" i="0" u="none" strike="noStrike" kern="1200" cap="none" spc="0" normalizeH="0" baseline="0" noProof="1">
              <a:ln>
                <a:noFill/>
              </a:ln>
              <a:solidFill>
                <a:srgbClr val="868689"/>
              </a:solidFill>
              <a:effectLst/>
              <a:uLnTx/>
              <a:uFillTx/>
              <a:latin typeface="HelveticaNeueLT Com 55 Roman"/>
              <a:ea typeface="+mn-ea"/>
              <a:cs typeface="+mn-cs"/>
            </a:endParaRPr>
          </a:p>
        </p:txBody>
      </p:sp>
      <p:cxnSp>
        <p:nvCxnSpPr>
          <p:cNvPr id="8" name="Gerader Verbinder 7">
            <a:extLst>
              <a:ext uri="{FF2B5EF4-FFF2-40B4-BE49-F238E27FC236}">
                <a16:creationId xmlns:a16="http://schemas.microsoft.com/office/drawing/2014/main" id="{06317A06-FC91-4037-AFB6-77128FBF7A2E}"/>
              </a:ext>
            </a:extLst>
          </p:cNvPr>
          <p:cNvCxnSpPr>
            <a:cxnSpLocks/>
          </p:cNvCxnSpPr>
          <p:nvPr/>
        </p:nvCxnSpPr>
        <p:spPr>
          <a:xfrm>
            <a:off x="456358" y="2484184"/>
            <a:ext cx="11165785" cy="0"/>
          </a:xfrm>
          <a:prstGeom prst="line">
            <a:avLst/>
          </a:prstGeom>
          <a:ln w="6350" cmpd="sng">
            <a:solidFill>
              <a:schemeClr val="bg1">
                <a:lumMod val="50000"/>
              </a:schemeClr>
            </a:solidFill>
            <a:prstDash val="sysDot"/>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cxnSp>
      <p:cxnSp>
        <p:nvCxnSpPr>
          <p:cNvPr id="77" name="Gerader Verbinder 76">
            <a:extLst>
              <a:ext uri="{FF2B5EF4-FFF2-40B4-BE49-F238E27FC236}">
                <a16:creationId xmlns:a16="http://schemas.microsoft.com/office/drawing/2014/main" id="{68536F59-6800-4D95-BD81-92E0A7A06E22}"/>
              </a:ext>
            </a:extLst>
          </p:cNvPr>
          <p:cNvCxnSpPr>
            <a:cxnSpLocks/>
          </p:cNvCxnSpPr>
          <p:nvPr/>
        </p:nvCxnSpPr>
        <p:spPr>
          <a:xfrm>
            <a:off x="460714" y="2773734"/>
            <a:ext cx="11165785" cy="0"/>
          </a:xfrm>
          <a:prstGeom prst="line">
            <a:avLst/>
          </a:prstGeom>
          <a:ln w="6350" cmpd="sng">
            <a:solidFill>
              <a:schemeClr val="bg1">
                <a:lumMod val="50000"/>
              </a:schemeClr>
            </a:solidFill>
            <a:prstDash val="sysDot"/>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cxnSp>
      <p:cxnSp>
        <p:nvCxnSpPr>
          <p:cNvPr id="78" name="Gerader Verbinder 77">
            <a:extLst>
              <a:ext uri="{FF2B5EF4-FFF2-40B4-BE49-F238E27FC236}">
                <a16:creationId xmlns:a16="http://schemas.microsoft.com/office/drawing/2014/main" id="{564C4F2A-5A07-4BFA-9AE4-DF864A5E2F5D}"/>
              </a:ext>
            </a:extLst>
          </p:cNvPr>
          <p:cNvCxnSpPr>
            <a:cxnSpLocks/>
          </p:cNvCxnSpPr>
          <p:nvPr/>
        </p:nvCxnSpPr>
        <p:spPr>
          <a:xfrm>
            <a:off x="474831" y="3068960"/>
            <a:ext cx="11165785" cy="0"/>
          </a:xfrm>
          <a:prstGeom prst="line">
            <a:avLst/>
          </a:prstGeom>
          <a:ln w="6350" cmpd="sng">
            <a:solidFill>
              <a:schemeClr val="bg1">
                <a:lumMod val="50000"/>
              </a:schemeClr>
            </a:solidFill>
            <a:prstDash val="sysDot"/>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cxnSp>
      <p:cxnSp>
        <p:nvCxnSpPr>
          <p:cNvPr id="79" name="Gerader Verbinder 78">
            <a:extLst>
              <a:ext uri="{FF2B5EF4-FFF2-40B4-BE49-F238E27FC236}">
                <a16:creationId xmlns:a16="http://schemas.microsoft.com/office/drawing/2014/main" id="{74AFAEAB-AF10-493D-BF03-631654E2EE9E}"/>
              </a:ext>
            </a:extLst>
          </p:cNvPr>
          <p:cNvCxnSpPr>
            <a:cxnSpLocks/>
          </p:cNvCxnSpPr>
          <p:nvPr/>
        </p:nvCxnSpPr>
        <p:spPr>
          <a:xfrm>
            <a:off x="448240" y="3360977"/>
            <a:ext cx="11165785" cy="0"/>
          </a:xfrm>
          <a:prstGeom prst="line">
            <a:avLst/>
          </a:prstGeom>
          <a:ln w="6350" cmpd="sng">
            <a:solidFill>
              <a:schemeClr val="bg1">
                <a:lumMod val="50000"/>
              </a:schemeClr>
            </a:solidFill>
            <a:prstDash val="sysDot"/>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cxnSp>
      <p:cxnSp>
        <p:nvCxnSpPr>
          <p:cNvPr id="80" name="Gerader Verbinder 79">
            <a:extLst>
              <a:ext uri="{FF2B5EF4-FFF2-40B4-BE49-F238E27FC236}">
                <a16:creationId xmlns:a16="http://schemas.microsoft.com/office/drawing/2014/main" id="{7E9BDAEC-C851-42F1-8189-FE8F51C94E7D}"/>
              </a:ext>
            </a:extLst>
          </p:cNvPr>
          <p:cNvCxnSpPr>
            <a:cxnSpLocks/>
          </p:cNvCxnSpPr>
          <p:nvPr/>
        </p:nvCxnSpPr>
        <p:spPr>
          <a:xfrm>
            <a:off x="465689" y="4017598"/>
            <a:ext cx="11165785" cy="0"/>
          </a:xfrm>
          <a:prstGeom prst="line">
            <a:avLst/>
          </a:prstGeom>
          <a:ln w="6350" cmpd="sng">
            <a:solidFill>
              <a:schemeClr val="bg1">
                <a:lumMod val="50000"/>
              </a:schemeClr>
            </a:solidFill>
            <a:prstDash val="sysDot"/>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cxnSp>
      <p:cxnSp>
        <p:nvCxnSpPr>
          <p:cNvPr id="81" name="Gerader Verbinder 80">
            <a:extLst>
              <a:ext uri="{FF2B5EF4-FFF2-40B4-BE49-F238E27FC236}">
                <a16:creationId xmlns:a16="http://schemas.microsoft.com/office/drawing/2014/main" id="{4C64330E-5BC5-4E37-B318-3CA03C401DE8}"/>
              </a:ext>
            </a:extLst>
          </p:cNvPr>
          <p:cNvCxnSpPr>
            <a:cxnSpLocks/>
          </p:cNvCxnSpPr>
          <p:nvPr/>
        </p:nvCxnSpPr>
        <p:spPr>
          <a:xfrm>
            <a:off x="485564" y="4483921"/>
            <a:ext cx="11165785" cy="0"/>
          </a:xfrm>
          <a:prstGeom prst="line">
            <a:avLst/>
          </a:prstGeom>
          <a:ln w="6350" cmpd="sng">
            <a:solidFill>
              <a:schemeClr val="bg1">
                <a:lumMod val="50000"/>
              </a:schemeClr>
            </a:solidFill>
            <a:prstDash val="sysDot"/>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cxnSp>
      <p:cxnSp>
        <p:nvCxnSpPr>
          <p:cNvPr id="82" name="Gerader Verbinder 81">
            <a:extLst>
              <a:ext uri="{FF2B5EF4-FFF2-40B4-BE49-F238E27FC236}">
                <a16:creationId xmlns:a16="http://schemas.microsoft.com/office/drawing/2014/main" id="{6DEDD9A5-CF95-4792-9A51-D49E9F667853}"/>
              </a:ext>
            </a:extLst>
          </p:cNvPr>
          <p:cNvCxnSpPr>
            <a:cxnSpLocks/>
          </p:cNvCxnSpPr>
          <p:nvPr/>
        </p:nvCxnSpPr>
        <p:spPr>
          <a:xfrm>
            <a:off x="485114" y="4981326"/>
            <a:ext cx="11165785" cy="0"/>
          </a:xfrm>
          <a:prstGeom prst="line">
            <a:avLst/>
          </a:prstGeom>
          <a:ln w="6350" cmpd="sng">
            <a:solidFill>
              <a:schemeClr val="bg1">
                <a:lumMod val="50000"/>
              </a:schemeClr>
            </a:solidFill>
            <a:prstDash val="sysDot"/>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cxnSp>
      <p:sp>
        <p:nvSpPr>
          <p:cNvPr id="85" name="Ellipse 84">
            <a:extLst>
              <a:ext uri="{FF2B5EF4-FFF2-40B4-BE49-F238E27FC236}">
                <a16:creationId xmlns:a16="http://schemas.microsoft.com/office/drawing/2014/main" id="{D2E9D501-802B-4E81-B1C5-A5790D9BC2D1}"/>
              </a:ext>
            </a:extLst>
          </p:cNvPr>
          <p:cNvSpPr/>
          <p:nvPr/>
        </p:nvSpPr>
        <p:spPr>
          <a:xfrm>
            <a:off x="4177170" y="1117372"/>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CHF</a:t>
            </a:r>
          </a:p>
        </p:txBody>
      </p:sp>
      <p:sp>
        <p:nvSpPr>
          <p:cNvPr id="86" name="Ellipse 85">
            <a:extLst>
              <a:ext uri="{FF2B5EF4-FFF2-40B4-BE49-F238E27FC236}">
                <a16:creationId xmlns:a16="http://schemas.microsoft.com/office/drawing/2014/main" id="{1A4F7E7B-FF59-4A7F-9894-A747664BAFD2}"/>
              </a:ext>
            </a:extLst>
          </p:cNvPr>
          <p:cNvSpPr/>
          <p:nvPr/>
        </p:nvSpPr>
        <p:spPr>
          <a:xfrm>
            <a:off x="6072672" y="1117372"/>
            <a:ext cx="360000" cy="360000"/>
          </a:xfrm>
          <a:prstGeom prst="ellipse">
            <a:avLst/>
          </a:prstGeom>
          <a:solidFill>
            <a:srgbClr val="D9D9D9"/>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CH" sz="800" b="0" i="0" u="none" strike="noStrike" kern="1200" cap="none" spc="0" normalizeH="0" baseline="0" noProof="1">
                <a:ln>
                  <a:noFill/>
                </a:ln>
                <a:solidFill>
                  <a:srgbClr val="FFFFFF">
                    <a:lumMod val="50000"/>
                  </a:srgbClr>
                </a:solidFill>
                <a:effectLst/>
                <a:uLnTx/>
                <a:uFillTx/>
                <a:latin typeface="HelveticaNeueLT Com 55 Roman"/>
                <a:ea typeface="+mn-ea"/>
                <a:cs typeface="+mn-cs"/>
              </a:rPr>
              <a:t>CHW</a:t>
            </a:r>
          </a:p>
        </p:txBody>
      </p:sp>
      <p:sp>
        <p:nvSpPr>
          <p:cNvPr id="87" name="Ellipse 86">
            <a:extLst>
              <a:ext uri="{FF2B5EF4-FFF2-40B4-BE49-F238E27FC236}">
                <a16:creationId xmlns:a16="http://schemas.microsoft.com/office/drawing/2014/main" id="{045E83A6-E8F1-431B-B01E-FF718963E34E}"/>
              </a:ext>
            </a:extLst>
          </p:cNvPr>
          <p:cNvSpPr/>
          <p:nvPr/>
        </p:nvSpPr>
        <p:spPr>
          <a:xfrm>
            <a:off x="6384032" y="1117372"/>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CHF</a:t>
            </a:r>
          </a:p>
        </p:txBody>
      </p:sp>
      <p:sp>
        <p:nvSpPr>
          <p:cNvPr id="88" name="Ellipse 87">
            <a:extLst>
              <a:ext uri="{FF2B5EF4-FFF2-40B4-BE49-F238E27FC236}">
                <a16:creationId xmlns:a16="http://schemas.microsoft.com/office/drawing/2014/main" id="{9CB60790-0D20-456C-9612-DDA28621829C}"/>
              </a:ext>
            </a:extLst>
          </p:cNvPr>
          <p:cNvSpPr/>
          <p:nvPr/>
        </p:nvSpPr>
        <p:spPr>
          <a:xfrm>
            <a:off x="2339012" y="1143061"/>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CHF</a:t>
            </a:r>
          </a:p>
        </p:txBody>
      </p:sp>
      <p:sp>
        <p:nvSpPr>
          <p:cNvPr id="90" name="Ellipse 89">
            <a:extLst>
              <a:ext uri="{FF2B5EF4-FFF2-40B4-BE49-F238E27FC236}">
                <a16:creationId xmlns:a16="http://schemas.microsoft.com/office/drawing/2014/main" id="{5F919A20-9CA5-4E2F-BB5D-2EBB602B88B3}"/>
              </a:ext>
            </a:extLst>
          </p:cNvPr>
          <p:cNvSpPr/>
          <p:nvPr/>
        </p:nvSpPr>
        <p:spPr>
          <a:xfrm>
            <a:off x="8112224" y="1117372"/>
            <a:ext cx="360000" cy="360000"/>
          </a:xfrm>
          <a:prstGeom prst="ellipse">
            <a:avLst/>
          </a:prstGeom>
          <a:solidFill>
            <a:srgbClr val="D9D9D9"/>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CH" sz="800" b="0" i="0" u="none" strike="noStrike" kern="1200" cap="none" spc="0" normalizeH="0" baseline="0" noProof="1">
                <a:ln>
                  <a:noFill/>
                </a:ln>
                <a:solidFill>
                  <a:srgbClr val="FFFFFF">
                    <a:lumMod val="50000"/>
                  </a:srgbClr>
                </a:solidFill>
                <a:effectLst/>
                <a:uLnTx/>
                <a:uFillTx/>
                <a:latin typeface="HelveticaNeueLT Com 55 Roman"/>
                <a:ea typeface="+mn-ea"/>
                <a:cs typeface="+mn-cs"/>
              </a:rPr>
              <a:t>CHW</a:t>
            </a:r>
          </a:p>
        </p:txBody>
      </p:sp>
      <p:sp>
        <p:nvSpPr>
          <p:cNvPr id="91" name="Ellipse 90">
            <a:extLst>
              <a:ext uri="{FF2B5EF4-FFF2-40B4-BE49-F238E27FC236}">
                <a16:creationId xmlns:a16="http://schemas.microsoft.com/office/drawing/2014/main" id="{48F2A397-DACB-4E74-A7F5-D56C5370BC33}"/>
              </a:ext>
            </a:extLst>
          </p:cNvPr>
          <p:cNvSpPr/>
          <p:nvPr/>
        </p:nvSpPr>
        <p:spPr>
          <a:xfrm>
            <a:off x="8423584" y="1117372"/>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CHF</a:t>
            </a:r>
          </a:p>
        </p:txBody>
      </p:sp>
      <p:sp>
        <p:nvSpPr>
          <p:cNvPr id="94" name="Textfeld 93">
            <a:extLst>
              <a:ext uri="{FF2B5EF4-FFF2-40B4-BE49-F238E27FC236}">
                <a16:creationId xmlns:a16="http://schemas.microsoft.com/office/drawing/2014/main" id="{0C26B09F-C407-4974-BBB9-A6689F35E61D}"/>
              </a:ext>
            </a:extLst>
          </p:cNvPr>
          <p:cNvSpPr txBox="1"/>
          <p:nvPr/>
        </p:nvSpPr>
        <p:spPr bwMode="auto">
          <a:xfrm>
            <a:off x="456169" y="1844824"/>
            <a:ext cx="1692000" cy="576064"/>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1000" b="0" i="0" u="none" strike="noStrike" kern="1200" cap="none" spc="0" normalizeH="0" baseline="0" noProof="1">
                <a:ln>
                  <a:noFill/>
                </a:ln>
                <a:solidFill>
                  <a:srgbClr val="FF0000"/>
                </a:solidFill>
                <a:effectLst/>
                <a:uLnTx/>
                <a:uFillTx/>
                <a:latin typeface="Corona LT"/>
                <a:ea typeface="+mn-ea"/>
                <a:cs typeface="+mn-cs"/>
              </a:rPr>
              <a:t>Merkmale</a:t>
            </a:r>
          </a:p>
        </p:txBody>
      </p:sp>
      <p:sp>
        <p:nvSpPr>
          <p:cNvPr id="95" name="Textfeld 94">
            <a:extLst>
              <a:ext uri="{FF2B5EF4-FFF2-40B4-BE49-F238E27FC236}">
                <a16:creationId xmlns:a16="http://schemas.microsoft.com/office/drawing/2014/main" id="{415A9ED6-9095-40A2-9398-6C1F160AFD61}"/>
              </a:ext>
            </a:extLst>
          </p:cNvPr>
          <p:cNvSpPr txBox="1"/>
          <p:nvPr/>
        </p:nvSpPr>
        <p:spPr bwMode="auto">
          <a:xfrm>
            <a:off x="443560" y="5517232"/>
            <a:ext cx="1692000" cy="1008112"/>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1000" b="0" i="0" u="none" strike="noStrike" kern="1200" cap="none" spc="0" normalizeH="0" baseline="0" noProof="1">
                <a:ln>
                  <a:noFill/>
                </a:ln>
                <a:solidFill>
                  <a:srgbClr val="FF0000"/>
                </a:solidFill>
                <a:effectLst/>
                <a:uLnTx/>
                <a:uFillTx/>
                <a:latin typeface="Corona LT"/>
                <a:ea typeface="+mn-ea"/>
                <a:cs typeface="+mn-cs"/>
              </a:rPr>
              <a:t>Besondere Leistungen</a:t>
            </a:r>
          </a:p>
        </p:txBody>
      </p:sp>
      <p:sp>
        <p:nvSpPr>
          <p:cNvPr id="3" name="Textfeld 2">
            <a:extLst>
              <a:ext uri="{FF2B5EF4-FFF2-40B4-BE49-F238E27FC236}">
                <a16:creationId xmlns:a16="http://schemas.microsoft.com/office/drawing/2014/main" id="{2DA77FA1-E4EE-C3CB-74E3-6CDFDBE39D3F}"/>
              </a:ext>
            </a:extLst>
          </p:cNvPr>
          <p:cNvSpPr txBox="1"/>
          <p:nvPr/>
        </p:nvSpPr>
        <p:spPr bwMode="auto">
          <a:xfrm>
            <a:off x="9935915" y="1518128"/>
            <a:ext cx="1692000" cy="216024"/>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defPPr>
              <a:defRPr lang="de-DE"/>
            </a:defPPr>
            <a:lvl1pPr>
              <a:spcAft>
                <a:spcPts val="800"/>
              </a:spcAft>
              <a:defRPr sz="800" b="1">
                <a:solidFill>
                  <a:schemeClr val="tx2"/>
                </a:solidFill>
                <a:latin typeface="+mj-lt"/>
              </a:defRPr>
            </a:lvl1p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1000" b="0" i="0" u="none" strike="noStrike" kern="1200" cap="none" spc="0" normalizeH="0" baseline="0" noProof="1">
                <a:ln>
                  <a:noFill/>
                </a:ln>
                <a:solidFill>
                  <a:srgbClr val="FF0000"/>
                </a:solidFill>
                <a:effectLst/>
                <a:uLnTx/>
                <a:uFillTx/>
                <a:latin typeface="Corona LT"/>
                <a:ea typeface="+mn-ea"/>
                <a:cs typeface="+mn-cs"/>
              </a:rPr>
              <a:t>WIR-Starthypothek</a:t>
            </a:r>
          </a:p>
        </p:txBody>
      </p:sp>
      <p:sp>
        <p:nvSpPr>
          <p:cNvPr id="4" name="Textfeld 3">
            <a:extLst>
              <a:ext uri="{FF2B5EF4-FFF2-40B4-BE49-F238E27FC236}">
                <a16:creationId xmlns:a16="http://schemas.microsoft.com/office/drawing/2014/main" id="{60086BD6-EFAC-EAF6-8494-474EE5A4A602}"/>
              </a:ext>
            </a:extLst>
          </p:cNvPr>
          <p:cNvSpPr txBox="1"/>
          <p:nvPr/>
        </p:nvSpPr>
        <p:spPr bwMode="auto">
          <a:xfrm>
            <a:off x="9935915" y="1878168"/>
            <a:ext cx="1692000" cy="5760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800" b="0" i="0" u="none" strike="noStrike" kern="1200" cap="none" spc="0" normalizeH="0" baseline="0" noProof="0">
                <a:ln>
                  <a:noFill/>
                </a:ln>
                <a:solidFill>
                  <a:srgbClr val="868689"/>
                </a:solidFill>
                <a:effectLst/>
                <a:uLnTx/>
                <a:uFillTx/>
                <a:latin typeface="HelveticaNeueLT Com 55 Roman"/>
                <a:ea typeface="+mn-ea"/>
                <a:cs typeface="+mn-cs"/>
              </a:rPr>
              <a:t>Mit der WIR Starthypothek profitieren Sie für die ersten 3 Jahren von einem Zinssatz von 0,00%. Die Mindestlaufzeit beträgt 5 Jahre</a:t>
            </a:r>
            <a:endParaRPr kumimoji="0" lang="de-CH" sz="800" b="0" i="0" u="none" strike="noStrike" kern="1200" cap="none" spc="0" normalizeH="0" baseline="0" noProof="1">
              <a:ln>
                <a:noFill/>
              </a:ln>
              <a:solidFill>
                <a:srgbClr val="868689"/>
              </a:solidFill>
              <a:effectLst/>
              <a:uLnTx/>
              <a:uFillTx/>
              <a:latin typeface="HelveticaNeueLT Com 55 Roman"/>
              <a:ea typeface="+mn-ea"/>
              <a:cs typeface="+mn-cs"/>
            </a:endParaRPr>
          </a:p>
        </p:txBody>
      </p:sp>
      <p:sp>
        <p:nvSpPr>
          <p:cNvPr id="5" name="Textfeld 4">
            <a:extLst>
              <a:ext uri="{FF2B5EF4-FFF2-40B4-BE49-F238E27FC236}">
                <a16:creationId xmlns:a16="http://schemas.microsoft.com/office/drawing/2014/main" id="{7E2EDBA8-024B-FE33-C205-6D24681FA015}"/>
              </a:ext>
            </a:extLst>
          </p:cNvPr>
          <p:cNvSpPr txBox="1"/>
          <p:nvPr/>
        </p:nvSpPr>
        <p:spPr bwMode="auto">
          <a:xfrm>
            <a:off x="9935915" y="2524941"/>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mittel</a:t>
            </a:r>
          </a:p>
        </p:txBody>
      </p:sp>
      <p:sp>
        <p:nvSpPr>
          <p:cNvPr id="7" name="Textfeld 6">
            <a:extLst>
              <a:ext uri="{FF2B5EF4-FFF2-40B4-BE49-F238E27FC236}">
                <a16:creationId xmlns:a16="http://schemas.microsoft.com/office/drawing/2014/main" id="{6C64A404-F1E9-1708-596D-179CD7151DE9}"/>
              </a:ext>
            </a:extLst>
          </p:cNvPr>
          <p:cNvSpPr txBox="1"/>
          <p:nvPr/>
        </p:nvSpPr>
        <p:spPr bwMode="auto">
          <a:xfrm>
            <a:off x="9943545" y="2811650"/>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beschränkt</a:t>
            </a:r>
          </a:p>
        </p:txBody>
      </p:sp>
      <p:sp>
        <p:nvSpPr>
          <p:cNvPr id="9" name="Textfeld 8">
            <a:extLst>
              <a:ext uri="{FF2B5EF4-FFF2-40B4-BE49-F238E27FC236}">
                <a16:creationId xmlns:a16="http://schemas.microsoft.com/office/drawing/2014/main" id="{4374062D-7D66-D86D-8E42-E902E99EE446}"/>
              </a:ext>
            </a:extLst>
          </p:cNvPr>
          <p:cNvSpPr txBox="1"/>
          <p:nvPr/>
        </p:nvSpPr>
        <p:spPr bwMode="auto">
          <a:xfrm>
            <a:off x="9932969" y="3108274"/>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mindest Laufzeit 5 Jahre</a:t>
            </a:r>
          </a:p>
        </p:txBody>
      </p:sp>
      <p:sp>
        <p:nvSpPr>
          <p:cNvPr id="10" name="Textfeld 9">
            <a:extLst>
              <a:ext uri="{FF2B5EF4-FFF2-40B4-BE49-F238E27FC236}">
                <a16:creationId xmlns:a16="http://schemas.microsoft.com/office/drawing/2014/main" id="{9791B392-6B51-F156-F970-0840A6F5E341}"/>
              </a:ext>
            </a:extLst>
          </p:cNvPr>
          <p:cNvSpPr txBox="1"/>
          <p:nvPr/>
        </p:nvSpPr>
        <p:spPr bwMode="auto">
          <a:xfrm>
            <a:off x="9932969" y="3407906"/>
            <a:ext cx="1692000" cy="5704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defPPr>
              <a:defRPr lang="de-DE"/>
            </a:defPPr>
            <a:lvl1pPr>
              <a:spcAft>
                <a:spcPts val="800"/>
              </a:spcAft>
              <a:defRPr sz="800">
                <a:solidFill>
                  <a:schemeClr val="tx2"/>
                </a:solidFill>
                <a:latin typeface="+mj-lt"/>
              </a:defRPr>
            </a:lvl1p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Fix für die ersten 3 Jahre, danach variabler WIR Zinssatz</a:t>
            </a:r>
          </a:p>
        </p:txBody>
      </p:sp>
      <p:sp>
        <p:nvSpPr>
          <p:cNvPr id="11" name="Textfeld 10">
            <a:extLst>
              <a:ext uri="{FF2B5EF4-FFF2-40B4-BE49-F238E27FC236}">
                <a16:creationId xmlns:a16="http://schemas.microsoft.com/office/drawing/2014/main" id="{E1AC05A1-32B1-0AC5-5786-93ED299E03F1}"/>
              </a:ext>
            </a:extLst>
          </p:cNvPr>
          <p:cNvSpPr txBox="1"/>
          <p:nvPr/>
        </p:nvSpPr>
        <p:spPr bwMode="auto">
          <a:xfrm>
            <a:off x="9946928" y="4074471"/>
            <a:ext cx="1692000" cy="3827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ohne Angabe</a:t>
            </a:r>
          </a:p>
        </p:txBody>
      </p:sp>
      <p:sp>
        <p:nvSpPr>
          <p:cNvPr id="12" name="Textfeld 11">
            <a:extLst>
              <a:ext uri="{FF2B5EF4-FFF2-40B4-BE49-F238E27FC236}">
                <a16:creationId xmlns:a16="http://schemas.microsoft.com/office/drawing/2014/main" id="{0C15877F-2F63-3345-1A8C-E3CCAB3272BE}"/>
              </a:ext>
            </a:extLst>
          </p:cNvPr>
          <p:cNvSpPr txBox="1"/>
          <p:nvPr/>
        </p:nvSpPr>
        <p:spPr bwMode="auto">
          <a:xfrm>
            <a:off x="9948616" y="4553421"/>
            <a:ext cx="1692000" cy="3827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direkt nach Absprache möglich</a:t>
            </a:r>
          </a:p>
        </p:txBody>
      </p:sp>
      <p:sp>
        <p:nvSpPr>
          <p:cNvPr id="14" name="Textfeld 13">
            <a:extLst>
              <a:ext uri="{FF2B5EF4-FFF2-40B4-BE49-F238E27FC236}">
                <a16:creationId xmlns:a16="http://schemas.microsoft.com/office/drawing/2014/main" id="{328A56BF-347D-8814-CDD6-B1C9C1DF682C}"/>
              </a:ext>
            </a:extLst>
          </p:cNvPr>
          <p:cNvSpPr txBox="1"/>
          <p:nvPr/>
        </p:nvSpPr>
        <p:spPr bwMode="auto">
          <a:xfrm>
            <a:off x="9943545" y="5046817"/>
            <a:ext cx="1692000" cy="3827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800" b="0" i="0" u="none" strike="noStrike" kern="1200" cap="none" spc="0" normalizeH="0" baseline="0" noProof="1">
                <a:ln>
                  <a:noFill/>
                </a:ln>
                <a:solidFill>
                  <a:srgbClr val="868689"/>
                </a:solidFill>
                <a:effectLst/>
                <a:uLnTx/>
                <a:uFillTx/>
                <a:latin typeface="HelveticaNeueLT Com 55 Roman"/>
                <a:ea typeface="+mn-ea"/>
                <a:cs typeface="+mn-cs"/>
              </a:rPr>
              <a:t>keine untere Begrenzung</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de-CH" sz="800" b="0" i="0" u="none" strike="noStrike" kern="1200" cap="none" spc="0" normalizeH="0" baseline="0" noProof="1">
              <a:ln>
                <a:noFill/>
              </a:ln>
              <a:solidFill>
                <a:srgbClr val="868689"/>
              </a:solidFill>
              <a:effectLst/>
              <a:uLnTx/>
              <a:uFillTx/>
              <a:latin typeface="HelveticaNeueLT Com 55 Roman"/>
              <a:ea typeface="+mn-ea"/>
              <a:cs typeface="+mn-cs"/>
            </a:endParaRPr>
          </a:p>
        </p:txBody>
      </p:sp>
      <p:sp>
        <p:nvSpPr>
          <p:cNvPr id="15" name="Textfeld 14">
            <a:extLst>
              <a:ext uri="{FF2B5EF4-FFF2-40B4-BE49-F238E27FC236}">
                <a16:creationId xmlns:a16="http://schemas.microsoft.com/office/drawing/2014/main" id="{8CCE1433-21BB-ABF0-3EC2-4E27E4E2253E}"/>
              </a:ext>
            </a:extLst>
          </p:cNvPr>
          <p:cNvSpPr txBox="1"/>
          <p:nvPr/>
        </p:nvSpPr>
        <p:spPr bwMode="auto">
          <a:xfrm>
            <a:off x="9930399" y="5523305"/>
            <a:ext cx="1692000" cy="10081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800" b="0" i="0" u="none" strike="noStrike" kern="1200" cap="none" spc="0" normalizeH="0" baseline="0" noProof="1">
                <a:ln>
                  <a:noFill/>
                </a:ln>
                <a:solidFill>
                  <a:srgbClr val="FF0000"/>
                </a:solidFill>
                <a:effectLst/>
                <a:uLnTx/>
                <a:uFillTx/>
                <a:latin typeface="HelveticaNeueLT Com 55 Roman"/>
                <a:ea typeface="+mn-ea"/>
                <a:cs typeface="+mn-cs"/>
              </a:rPr>
              <a:t>Nach den ersten 3 Jahren variabler WIR-Zinssatz mit einem Zins-Cap von 1,75% p.a.</a:t>
            </a:r>
          </a:p>
        </p:txBody>
      </p:sp>
      <p:sp>
        <p:nvSpPr>
          <p:cNvPr id="16" name="Ellipse 15">
            <a:extLst>
              <a:ext uri="{FF2B5EF4-FFF2-40B4-BE49-F238E27FC236}">
                <a16:creationId xmlns:a16="http://schemas.microsoft.com/office/drawing/2014/main" id="{8589C4D7-BE8C-0871-362F-C39C96AD73AB}"/>
              </a:ext>
            </a:extLst>
          </p:cNvPr>
          <p:cNvSpPr/>
          <p:nvPr/>
        </p:nvSpPr>
        <p:spPr>
          <a:xfrm>
            <a:off x="9857856" y="1124744"/>
            <a:ext cx="360000" cy="360000"/>
          </a:xfrm>
          <a:prstGeom prst="ellipse">
            <a:avLst/>
          </a:prstGeom>
          <a:solidFill>
            <a:srgbClr val="D9D9D9"/>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CH" sz="800" b="0" i="0" u="none" strike="noStrike" kern="1200" cap="none" spc="0" normalizeH="0" baseline="0" noProof="1">
                <a:ln>
                  <a:noFill/>
                </a:ln>
                <a:solidFill>
                  <a:srgbClr val="FFFFFF">
                    <a:lumMod val="50000"/>
                  </a:srgbClr>
                </a:solidFill>
                <a:effectLst/>
                <a:uLnTx/>
                <a:uFillTx/>
                <a:latin typeface="HelveticaNeueLT Com 55 Roman"/>
                <a:ea typeface="+mn-ea"/>
                <a:cs typeface="+mn-cs"/>
              </a:rPr>
              <a:t>CHW</a:t>
            </a:r>
          </a:p>
        </p:txBody>
      </p:sp>
    </p:spTree>
    <p:extLst>
      <p:ext uri="{BB962C8B-B14F-4D97-AF65-F5344CB8AC3E}">
        <p14:creationId xmlns:p14="http://schemas.microsoft.com/office/powerpoint/2010/main" val="24952948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3A0CED6E-923D-4564-ADF4-635016172A9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7" name="Objekt 6" hidden="1">
                        <a:extLst>
                          <a:ext uri="{FF2B5EF4-FFF2-40B4-BE49-F238E27FC236}">
                            <a16:creationId xmlns:a16="http://schemas.microsoft.com/office/drawing/2014/main" id="{3A0CED6E-923D-4564-ADF4-635016172A9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6A370AE-DAAF-49D9-99B2-2EFCF803778B}"/>
              </a:ext>
            </a:extLst>
          </p:cNvPr>
          <p:cNvSpPr>
            <a:spLocks noGrp="1"/>
          </p:cNvSpPr>
          <p:nvPr>
            <p:ph type="title"/>
          </p:nvPr>
        </p:nvSpPr>
        <p:spPr>
          <a:xfrm>
            <a:off x="547830" y="476672"/>
            <a:ext cx="11161240" cy="1008112"/>
          </a:xfrm>
        </p:spPr>
        <p:txBody>
          <a:bodyPr vert="horz"/>
          <a:lstStyle/>
          <a:p>
            <a:r>
              <a:rPr lang="de-CH"/>
              <a:t>Festhypothek</a:t>
            </a:r>
          </a:p>
        </p:txBody>
      </p:sp>
      <p:sp>
        <p:nvSpPr>
          <p:cNvPr id="111" name="Textfeld 110">
            <a:extLst>
              <a:ext uri="{FF2B5EF4-FFF2-40B4-BE49-F238E27FC236}">
                <a16:creationId xmlns:a16="http://schemas.microsoft.com/office/drawing/2014/main" id="{F2EEEE3D-DB31-4460-A45C-F0E6AE29EC71}"/>
              </a:ext>
            </a:extLst>
          </p:cNvPr>
          <p:cNvSpPr txBox="1"/>
          <p:nvPr/>
        </p:nvSpPr>
        <p:spPr bwMode="auto">
          <a:xfrm>
            <a:off x="442652" y="1603528"/>
            <a:ext cx="309778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p>
            <a:pPr algn="l">
              <a:spcAft>
                <a:spcPts val="800"/>
              </a:spcAft>
            </a:pPr>
            <a:r>
              <a:rPr lang="de-CH" sz="1200">
                <a:solidFill>
                  <a:schemeClr val="tx2"/>
                </a:solidFill>
                <a:latin typeface="+mj-lt"/>
              </a:rPr>
              <a:t>Kalkulierbare Kosten dank gleichbleiben-der Zinsbelastung während der gesamten Laufzeit unabhängig von der Entwicklung an den Geld- und Kapitalmärkten.</a:t>
            </a:r>
          </a:p>
        </p:txBody>
      </p:sp>
      <p:sp>
        <p:nvSpPr>
          <p:cNvPr id="112" name="Rechteck 111">
            <a:extLst>
              <a:ext uri="{FF2B5EF4-FFF2-40B4-BE49-F238E27FC236}">
                <a16:creationId xmlns:a16="http://schemas.microsoft.com/office/drawing/2014/main" id="{76F5CFE8-1A8E-4F07-9446-87F14CF704D8}"/>
              </a:ext>
            </a:extLst>
          </p:cNvPr>
          <p:cNvSpPr/>
          <p:nvPr/>
        </p:nvSpPr>
        <p:spPr>
          <a:xfrm>
            <a:off x="442653" y="1268760"/>
            <a:ext cx="3097781" cy="33833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l">
              <a:spcAft>
                <a:spcPts val="600"/>
              </a:spcAft>
            </a:pPr>
            <a:r>
              <a:rPr lang="de-CH" sz="1600">
                <a:solidFill>
                  <a:srgbClr val="FF0000"/>
                </a:solidFill>
              </a:rPr>
              <a:t>Eigenschaft</a:t>
            </a:r>
          </a:p>
        </p:txBody>
      </p:sp>
      <p:sp>
        <p:nvSpPr>
          <p:cNvPr id="119" name="Rechteck 118">
            <a:extLst>
              <a:ext uri="{FF2B5EF4-FFF2-40B4-BE49-F238E27FC236}">
                <a16:creationId xmlns:a16="http://schemas.microsoft.com/office/drawing/2014/main" id="{8837E0A1-D566-420E-8053-206BEDA6CCCE}"/>
              </a:ext>
            </a:extLst>
          </p:cNvPr>
          <p:cNvSpPr/>
          <p:nvPr/>
        </p:nvSpPr>
        <p:spPr>
          <a:xfrm>
            <a:off x="3863752" y="1260304"/>
            <a:ext cx="3097781" cy="33833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l">
              <a:spcAft>
                <a:spcPts val="600"/>
              </a:spcAft>
            </a:pPr>
            <a:r>
              <a:rPr lang="de-CH" sz="1600">
                <a:solidFill>
                  <a:srgbClr val="FF0000"/>
                </a:solidFill>
              </a:rPr>
              <a:t>Vorteile</a:t>
            </a:r>
          </a:p>
        </p:txBody>
      </p:sp>
      <p:sp>
        <p:nvSpPr>
          <p:cNvPr id="120" name="Rechteck 119">
            <a:extLst>
              <a:ext uri="{FF2B5EF4-FFF2-40B4-BE49-F238E27FC236}">
                <a16:creationId xmlns:a16="http://schemas.microsoft.com/office/drawing/2014/main" id="{1E651EB0-ACC0-48C7-807F-311728A3E73F}"/>
              </a:ext>
            </a:extLst>
          </p:cNvPr>
          <p:cNvSpPr/>
          <p:nvPr/>
        </p:nvSpPr>
        <p:spPr>
          <a:xfrm>
            <a:off x="7284851" y="1260304"/>
            <a:ext cx="3097781" cy="33833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l">
              <a:spcAft>
                <a:spcPts val="600"/>
              </a:spcAft>
            </a:pPr>
            <a:r>
              <a:rPr lang="de-CH" sz="1600">
                <a:solidFill>
                  <a:srgbClr val="FF0000"/>
                </a:solidFill>
              </a:rPr>
              <a:t>Nachteile</a:t>
            </a:r>
          </a:p>
        </p:txBody>
      </p:sp>
      <p:sp>
        <p:nvSpPr>
          <p:cNvPr id="121" name="Rechteck 120">
            <a:extLst>
              <a:ext uri="{FF2B5EF4-FFF2-40B4-BE49-F238E27FC236}">
                <a16:creationId xmlns:a16="http://schemas.microsoft.com/office/drawing/2014/main" id="{5DBCF963-BB5D-4A08-BE62-2992E3D19CB0}"/>
              </a:ext>
            </a:extLst>
          </p:cNvPr>
          <p:cNvSpPr/>
          <p:nvPr/>
        </p:nvSpPr>
        <p:spPr>
          <a:xfrm>
            <a:off x="553787" y="3687664"/>
            <a:ext cx="3097781" cy="33833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l">
              <a:spcAft>
                <a:spcPts val="600"/>
              </a:spcAft>
            </a:pPr>
            <a:r>
              <a:rPr lang="de-CH" sz="1600">
                <a:solidFill>
                  <a:srgbClr val="FF0000"/>
                </a:solidFill>
              </a:rPr>
              <a:t>Unsere Leistungen</a:t>
            </a:r>
          </a:p>
        </p:txBody>
      </p:sp>
      <p:sp>
        <p:nvSpPr>
          <p:cNvPr id="122" name="Textfeld 121">
            <a:extLst>
              <a:ext uri="{FF2B5EF4-FFF2-40B4-BE49-F238E27FC236}">
                <a16:creationId xmlns:a16="http://schemas.microsoft.com/office/drawing/2014/main" id="{E868A03C-2684-47FD-ABA4-FF76763A8623}"/>
              </a:ext>
            </a:extLst>
          </p:cNvPr>
          <p:cNvSpPr txBox="1"/>
          <p:nvPr/>
        </p:nvSpPr>
        <p:spPr bwMode="auto">
          <a:xfrm>
            <a:off x="3863752" y="1572072"/>
            <a:ext cx="324036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defPPr>
              <a:defRPr lang="de-DE"/>
            </a:defPPr>
            <a:lvl1pPr marL="171450" indent="-171450">
              <a:spcAft>
                <a:spcPts val="800"/>
              </a:spcAft>
              <a:buFont typeface="Arial" panose="020B0604020202020204" pitchFamily="34" charset="0"/>
              <a:buChar char="•"/>
              <a:defRPr sz="1200">
                <a:solidFill>
                  <a:schemeClr val="tx2"/>
                </a:solidFill>
                <a:latin typeface="+mj-lt"/>
              </a:defRPr>
            </a:lvl1pPr>
          </a:lstStyle>
          <a:p>
            <a:r>
              <a:rPr lang="de-CH"/>
              <a:t>Budget- und Planungssicherheit unabhängig von der Zinsentwicklung</a:t>
            </a:r>
          </a:p>
          <a:p>
            <a:r>
              <a:rPr lang="de-CH"/>
              <a:t>Laufzeiten von 2 bis 10, 12 und 15 Jahre</a:t>
            </a:r>
          </a:p>
          <a:p>
            <a:r>
              <a:rPr lang="de-CH"/>
              <a:t>Mit anderen Hypothekarformen kombinierbar</a:t>
            </a:r>
          </a:p>
          <a:p>
            <a:endParaRPr lang="de-CH"/>
          </a:p>
        </p:txBody>
      </p:sp>
      <p:sp>
        <p:nvSpPr>
          <p:cNvPr id="123" name="Textfeld 122">
            <a:extLst>
              <a:ext uri="{FF2B5EF4-FFF2-40B4-BE49-F238E27FC236}">
                <a16:creationId xmlns:a16="http://schemas.microsoft.com/office/drawing/2014/main" id="{2702F5DA-1048-4F76-AED1-E3849A97BB83}"/>
              </a:ext>
            </a:extLst>
          </p:cNvPr>
          <p:cNvSpPr txBox="1"/>
          <p:nvPr/>
        </p:nvSpPr>
        <p:spPr bwMode="auto">
          <a:xfrm>
            <a:off x="7296533" y="1605434"/>
            <a:ext cx="309778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defPPr>
              <a:defRPr lang="de-DE"/>
            </a:defPPr>
            <a:lvl1pPr marL="171450" indent="-171450">
              <a:spcAft>
                <a:spcPts val="800"/>
              </a:spcAft>
              <a:buFont typeface="Arial" panose="020B0604020202020204" pitchFamily="34" charset="0"/>
              <a:buChar char="•"/>
              <a:defRPr sz="1200">
                <a:solidFill>
                  <a:schemeClr val="tx2"/>
                </a:solidFill>
                <a:latin typeface="+mj-lt"/>
              </a:defRPr>
            </a:lvl1pPr>
          </a:lstStyle>
          <a:p>
            <a:r>
              <a:rPr lang="de-CH"/>
              <a:t>Gleichbleibende Belastung bei sinkenden Zinsen</a:t>
            </a:r>
          </a:p>
          <a:p>
            <a:endParaRPr lang="de-CH"/>
          </a:p>
        </p:txBody>
      </p:sp>
      <p:sp>
        <p:nvSpPr>
          <p:cNvPr id="124" name="Textfeld 123">
            <a:extLst>
              <a:ext uri="{FF2B5EF4-FFF2-40B4-BE49-F238E27FC236}">
                <a16:creationId xmlns:a16="http://schemas.microsoft.com/office/drawing/2014/main" id="{8D4F3D50-F4A8-441B-A643-9B388F6B2177}"/>
              </a:ext>
            </a:extLst>
          </p:cNvPr>
          <p:cNvSpPr txBox="1"/>
          <p:nvPr/>
        </p:nvSpPr>
        <p:spPr bwMode="auto">
          <a:xfrm>
            <a:off x="547830" y="4034455"/>
            <a:ext cx="309778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p>
            <a:pPr algn="l">
              <a:spcAft>
                <a:spcPts val="800"/>
              </a:spcAft>
            </a:pPr>
            <a:endParaRPr lang="de-CH" sz="1200">
              <a:solidFill>
                <a:schemeClr val="tx2"/>
              </a:solidFill>
              <a:latin typeface="+mj-lt"/>
            </a:endParaRPr>
          </a:p>
          <a:p>
            <a:pPr marL="171450" indent="-171450" algn="l">
              <a:spcAft>
                <a:spcPts val="800"/>
              </a:spcAft>
              <a:buFont typeface="Wingdings" panose="05000000000000000000" pitchFamily="2" charset="2"/>
              <a:buChar char="Ø"/>
            </a:pPr>
            <a:r>
              <a:rPr lang="de-CH" sz="1200">
                <a:solidFill>
                  <a:schemeClr val="tx2"/>
                </a:solidFill>
                <a:latin typeface="+mj-lt"/>
              </a:rPr>
              <a:t>Reduktion Ihres finanziellen Risikos</a:t>
            </a:r>
            <a:br>
              <a:rPr lang="de-CH" sz="1200">
                <a:solidFill>
                  <a:schemeClr val="tx2"/>
                </a:solidFill>
                <a:latin typeface="+mj-lt"/>
              </a:rPr>
            </a:br>
            <a:endParaRPr lang="de-CH" sz="1200">
              <a:solidFill>
                <a:schemeClr val="tx2"/>
              </a:solidFill>
              <a:latin typeface="+mj-lt"/>
            </a:endParaRPr>
          </a:p>
          <a:p>
            <a:pPr marL="171450" indent="-171450" algn="l">
              <a:spcAft>
                <a:spcPts val="800"/>
              </a:spcAft>
              <a:buFont typeface="Wingdings" panose="05000000000000000000" pitchFamily="2" charset="2"/>
              <a:buChar char="Ø"/>
            </a:pPr>
            <a:endParaRPr lang="de-CH" sz="1200">
              <a:solidFill>
                <a:schemeClr val="tx2"/>
              </a:solidFill>
              <a:latin typeface="+mj-lt"/>
            </a:endParaRPr>
          </a:p>
          <a:p>
            <a:pPr algn="l">
              <a:spcAft>
                <a:spcPts val="800"/>
              </a:spcAft>
            </a:pPr>
            <a:r>
              <a:rPr lang="de-CH" sz="1200">
                <a:solidFill>
                  <a:schemeClr val="tx2"/>
                </a:solidFill>
                <a:latin typeface="+mj-lt"/>
              </a:rPr>
              <a:t>Zinsen Festhypotheken: </a:t>
            </a:r>
            <a:r>
              <a:rPr lang="de-CH" sz="1200">
                <a:solidFill>
                  <a:schemeClr val="tx2"/>
                </a:solidFill>
                <a:latin typeface="+mj-lt"/>
                <a:hlinkClick r:id="rId5"/>
              </a:rPr>
              <a:t>LINK</a:t>
            </a:r>
            <a:endParaRPr lang="de-CH" sz="1200">
              <a:solidFill>
                <a:schemeClr val="tx2"/>
              </a:solidFill>
              <a:latin typeface="+mj-lt"/>
            </a:endParaRPr>
          </a:p>
        </p:txBody>
      </p:sp>
      <p:sp>
        <p:nvSpPr>
          <p:cNvPr id="139" name="Rechteck 138">
            <a:extLst>
              <a:ext uri="{FF2B5EF4-FFF2-40B4-BE49-F238E27FC236}">
                <a16:creationId xmlns:a16="http://schemas.microsoft.com/office/drawing/2014/main" id="{E072164A-DD2A-4CD3-A60E-D8A3E40F9850}"/>
              </a:ext>
            </a:extLst>
          </p:cNvPr>
          <p:cNvSpPr/>
          <p:nvPr/>
        </p:nvSpPr>
        <p:spPr>
          <a:xfrm>
            <a:off x="4050314" y="3669153"/>
            <a:ext cx="6344000" cy="33833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l">
              <a:spcAft>
                <a:spcPts val="600"/>
              </a:spcAft>
            </a:pPr>
            <a:r>
              <a:rPr lang="de-CH" sz="1600">
                <a:solidFill>
                  <a:srgbClr val="FF0000"/>
                </a:solidFill>
              </a:rPr>
              <a:t>Zinsverlauf während der Laufzeit</a:t>
            </a:r>
          </a:p>
        </p:txBody>
      </p:sp>
      <p:sp>
        <p:nvSpPr>
          <p:cNvPr id="153" name="Ellipse 152">
            <a:extLst>
              <a:ext uri="{FF2B5EF4-FFF2-40B4-BE49-F238E27FC236}">
                <a16:creationId xmlns:a16="http://schemas.microsoft.com/office/drawing/2014/main" id="{CB392931-A067-4B97-8240-DD1E3D2652D6}"/>
              </a:ext>
            </a:extLst>
          </p:cNvPr>
          <p:cNvSpPr/>
          <p:nvPr/>
        </p:nvSpPr>
        <p:spPr>
          <a:xfrm>
            <a:off x="2950397" y="532628"/>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a:solidFill>
                  <a:schemeClr val="tx2"/>
                </a:solidFill>
                <a:latin typeface="+mj-lt"/>
              </a:rPr>
              <a:t>CHF</a:t>
            </a:r>
          </a:p>
        </p:txBody>
      </p:sp>
      <p:grpSp>
        <p:nvGrpSpPr>
          <p:cNvPr id="3" name="Gruppieren 2">
            <a:extLst>
              <a:ext uri="{FF2B5EF4-FFF2-40B4-BE49-F238E27FC236}">
                <a16:creationId xmlns:a16="http://schemas.microsoft.com/office/drawing/2014/main" id="{43143B46-881F-4CF5-A8A1-DCD2E4550287}"/>
              </a:ext>
            </a:extLst>
          </p:cNvPr>
          <p:cNvGrpSpPr/>
          <p:nvPr/>
        </p:nvGrpSpPr>
        <p:grpSpPr>
          <a:xfrm>
            <a:off x="3791744" y="4378226"/>
            <a:ext cx="7272808" cy="1871662"/>
            <a:chOff x="3791744" y="4378226"/>
            <a:chExt cx="7272808" cy="1871662"/>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1744" y="4378226"/>
              <a:ext cx="6696744" cy="1643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feld 18">
              <a:extLst>
                <a:ext uri="{FF2B5EF4-FFF2-40B4-BE49-F238E27FC236}">
                  <a16:creationId xmlns:a16="http://schemas.microsoft.com/office/drawing/2014/main" id="{56551BBE-66B3-43A8-B555-1753F6D3E3B8}"/>
                </a:ext>
              </a:extLst>
            </p:cNvPr>
            <p:cNvSpPr txBox="1"/>
            <p:nvPr/>
          </p:nvSpPr>
          <p:spPr bwMode="auto">
            <a:xfrm>
              <a:off x="4050314" y="5792688"/>
              <a:ext cx="7014238" cy="457200"/>
            </a:xfrm>
            <a:prstGeom prst="rect">
              <a:avLst/>
            </a:prstGeom>
            <a:solidFill>
              <a:schemeClr val="bg1"/>
            </a:solidFill>
            <a:ln>
              <a:noFill/>
            </a:ln>
          </p:spPr>
          <p:txBody>
            <a:bodyPr vert="horz" wrap="square" lIns="144000" tIns="72000" rIns="72000" bIns="72000" numCol="1" rtlCol="0" anchor="t" anchorCtr="0" compatLnSpc="1">
              <a:prstTxWarp prst="textNoShape">
                <a:avLst/>
              </a:prstTxWarp>
              <a:noAutofit/>
            </a:bodyPr>
            <a:lstStyle>
              <a:defPPr>
                <a:defRPr lang="de-DE"/>
              </a:defPPr>
              <a:lvl1pPr marL="171450" indent="-171450">
                <a:spcAft>
                  <a:spcPts val="800"/>
                </a:spcAft>
                <a:buFont typeface="Arial" panose="020B0604020202020204" pitchFamily="34" charset="0"/>
                <a:buChar char="•"/>
                <a:defRPr sz="1200">
                  <a:solidFill>
                    <a:schemeClr val="tx2"/>
                  </a:solidFill>
                  <a:latin typeface="+mj-lt"/>
                </a:defRPr>
              </a:lvl1pPr>
            </a:lstStyle>
            <a:p>
              <a:pPr marL="0" indent="0">
                <a:buNone/>
              </a:pPr>
              <a:r>
                <a:rPr lang="de-CH"/>
                <a:t>Jahr 1                      Jahr 2                       Jahr 3                       Jahr 4                       Jahr 5</a:t>
              </a:r>
            </a:p>
          </p:txBody>
        </p:sp>
      </p:grpSp>
    </p:spTree>
    <p:extLst>
      <p:ext uri="{BB962C8B-B14F-4D97-AF65-F5344CB8AC3E}">
        <p14:creationId xmlns:p14="http://schemas.microsoft.com/office/powerpoint/2010/main" val="27818430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a:extLst>
              <a:ext uri="{FF2B5EF4-FFF2-40B4-BE49-F238E27FC236}">
                <a16:creationId xmlns:a16="http://schemas.microsoft.com/office/drawing/2014/main" id="{A344EF5B-07BB-4E2E-0158-45DE44BB40C6}"/>
              </a:ext>
            </a:extLst>
          </p:cNvPr>
          <p:cNvSpPr>
            <a:spLocks noGrp="1"/>
          </p:cNvSpPr>
          <p:nvPr>
            <p:ph type="title"/>
          </p:nvPr>
        </p:nvSpPr>
        <p:spPr>
          <a:xfrm>
            <a:off x="551384" y="476672"/>
            <a:ext cx="11161240" cy="1008112"/>
          </a:xfrm>
        </p:spPr>
        <p:txBody>
          <a:bodyPr vert="horz"/>
          <a:lstStyle/>
          <a:p>
            <a:r>
              <a:rPr lang="de-CH" dirty="0"/>
              <a:t>Festhypotheken sind aktuell attraktiv, da sicher und planbar</a:t>
            </a:r>
          </a:p>
        </p:txBody>
      </p:sp>
      <p:sp>
        <p:nvSpPr>
          <p:cNvPr id="5" name="Rechteck 4">
            <a:extLst>
              <a:ext uri="{FF2B5EF4-FFF2-40B4-BE49-F238E27FC236}">
                <a16:creationId xmlns:a16="http://schemas.microsoft.com/office/drawing/2014/main" id="{4F8A1D69-317D-067F-336E-93D8E3CD606A}"/>
              </a:ext>
            </a:extLst>
          </p:cNvPr>
          <p:cNvSpPr/>
          <p:nvPr/>
        </p:nvSpPr>
        <p:spPr>
          <a:xfrm>
            <a:off x="7142075" y="1324759"/>
            <a:ext cx="4833002" cy="3384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CH" sz="1800" b="0" i="0" u="none" strike="noStrike" kern="1200" cap="none" spc="0" normalizeH="0" baseline="0" noProof="0" dirty="0">
                <a:ln>
                  <a:noFill/>
                </a:ln>
                <a:solidFill>
                  <a:srgbClr val="FF0000"/>
                </a:solidFill>
                <a:effectLst/>
                <a:uLnTx/>
                <a:uFillTx/>
                <a:latin typeface="HelveticaNeueLT Com 55 Roman"/>
                <a:ea typeface="+mn-ea"/>
                <a:cs typeface="+mn-cs"/>
              </a:rPr>
              <a:t>Argumente für Festhypotheken:</a:t>
            </a:r>
          </a:p>
        </p:txBody>
      </p:sp>
      <p:sp>
        <p:nvSpPr>
          <p:cNvPr id="7" name="Textfeld 6">
            <a:extLst>
              <a:ext uri="{FF2B5EF4-FFF2-40B4-BE49-F238E27FC236}">
                <a16:creationId xmlns:a16="http://schemas.microsoft.com/office/drawing/2014/main" id="{9167D8A8-30EA-5A64-628B-6E413C7C2DCB}"/>
              </a:ext>
            </a:extLst>
          </p:cNvPr>
          <p:cNvSpPr txBox="1"/>
          <p:nvPr/>
        </p:nvSpPr>
        <p:spPr bwMode="auto">
          <a:xfrm>
            <a:off x="7063879" y="1718994"/>
            <a:ext cx="4833002" cy="419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defPPr>
              <a:defRPr lang="de-DE"/>
            </a:defPPr>
            <a:lvl1pPr marL="171450" indent="-171450">
              <a:spcAft>
                <a:spcPts val="800"/>
              </a:spcAft>
              <a:buFont typeface="Arial" panose="020B0604020202020204" pitchFamily="34" charset="0"/>
              <a:buChar char="•"/>
              <a:defRPr sz="1200">
                <a:solidFill>
                  <a:schemeClr val="tx2"/>
                </a:solidFill>
                <a:latin typeface="+mj-lt"/>
              </a:defRPr>
            </a:lvl1pPr>
          </a:lstStyle>
          <a:p>
            <a:pPr marL="171450" marR="0" lvl="0" indent="-1714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de-CH" sz="1200" b="0" i="0" u="none" strike="noStrike" kern="1200" cap="none" spc="0" normalizeH="0" baseline="0" noProof="0" dirty="0">
                <a:ln>
                  <a:noFill/>
                </a:ln>
                <a:solidFill>
                  <a:srgbClr val="868689"/>
                </a:solidFill>
                <a:effectLst/>
                <a:uLnTx/>
                <a:uFillTx/>
                <a:latin typeface="HelveticaNeueLT Com 55 Roman"/>
                <a:ea typeface="+mn-ea"/>
                <a:cs typeface="+mn-cs"/>
              </a:rPr>
              <a:t>Die CHF-Zinskurve verläuft aktuell sehr flach – somit zahlt der Kunde </a:t>
            </a:r>
            <a:r>
              <a:rPr kumimoji="0" lang="de-CH" sz="1200" b="1" i="0" u="none" strike="noStrike" kern="1200" cap="none" spc="0" normalizeH="0" baseline="0" noProof="0" dirty="0">
                <a:ln>
                  <a:noFill/>
                </a:ln>
                <a:solidFill>
                  <a:srgbClr val="868689"/>
                </a:solidFill>
                <a:effectLst/>
                <a:uLnTx/>
                <a:uFillTx/>
                <a:latin typeface="HelveticaNeueLT Com 55 Roman"/>
                <a:ea typeface="+mn-ea"/>
                <a:cs typeface="+mn-cs"/>
              </a:rPr>
              <a:t>keine Prämie für eine langfristige </a:t>
            </a:r>
            <a:r>
              <a:rPr kumimoji="0" lang="de-CH" sz="1200" b="0" i="0" u="none" strike="noStrike" kern="1200" cap="none" spc="0" normalizeH="0" baseline="0" noProof="0" dirty="0">
                <a:ln>
                  <a:noFill/>
                </a:ln>
                <a:solidFill>
                  <a:srgbClr val="868689"/>
                </a:solidFill>
                <a:effectLst/>
                <a:uLnTx/>
                <a:uFillTx/>
                <a:latin typeface="HelveticaNeueLT Com 55 Roman"/>
                <a:ea typeface="+mn-ea"/>
                <a:cs typeface="+mn-cs"/>
              </a:rPr>
              <a:t>Zinsanbindung</a:t>
            </a:r>
          </a:p>
          <a:p>
            <a:pPr marL="171450" marR="0" lvl="0" indent="-1714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de-CH" sz="1200" b="1" i="0" u="none" strike="noStrike" kern="1200" cap="none" spc="0" normalizeH="0" baseline="0" noProof="0" dirty="0">
                <a:ln>
                  <a:noFill/>
                </a:ln>
                <a:solidFill>
                  <a:srgbClr val="868689"/>
                </a:solidFill>
                <a:effectLst/>
                <a:uLnTx/>
                <a:uFillTx/>
                <a:latin typeface="HelveticaNeueLT Com 55 Roman"/>
                <a:ea typeface="+mn-ea"/>
                <a:cs typeface="+mn-cs"/>
              </a:rPr>
              <a:t>Historisch</a:t>
            </a:r>
            <a:r>
              <a:rPr kumimoji="0" lang="de-CH" sz="1200" b="0" i="0" u="none" strike="noStrike" kern="1200" cap="none" spc="0" normalizeH="0" baseline="0" noProof="0" dirty="0">
                <a:ln>
                  <a:noFill/>
                </a:ln>
                <a:solidFill>
                  <a:srgbClr val="868689"/>
                </a:solidFill>
                <a:effectLst/>
                <a:uLnTx/>
                <a:uFillTx/>
                <a:latin typeface="HelveticaNeueLT Com 55 Roman"/>
                <a:ea typeface="+mn-ea"/>
                <a:cs typeface="+mn-cs"/>
              </a:rPr>
              <a:t> befinden wir uns wieder auf einem </a:t>
            </a:r>
            <a:r>
              <a:rPr kumimoji="0" lang="de-CH" sz="1200" b="1" i="0" u="none" strike="noStrike" kern="1200" cap="none" spc="0" normalizeH="0" baseline="0" noProof="0" dirty="0">
                <a:ln>
                  <a:noFill/>
                </a:ln>
                <a:solidFill>
                  <a:srgbClr val="868689"/>
                </a:solidFill>
                <a:effectLst/>
                <a:uLnTx/>
                <a:uFillTx/>
                <a:latin typeface="HelveticaNeueLT Com 55 Roman"/>
                <a:ea typeface="+mn-ea"/>
                <a:cs typeface="+mn-cs"/>
              </a:rPr>
              <a:t>tiefen Zinsniveau </a:t>
            </a:r>
            <a:r>
              <a:rPr kumimoji="0" lang="de-CH" sz="1200" b="0" i="0" u="none" strike="noStrike" kern="1200" cap="none" spc="0" normalizeH="0" baseline="0" noProof="0" dirty="0">
                <a:ln>
                  <a:noFill/>
                </a:ln>
                <a:solidFill>
                  <a:srgbClr val="868689"/>
                </a:solidFill>
                <a:effectLst/>
                <a:uLnTx/>
                <a:uFillTx/>
                <a:latin typeface="HelveticaNeueLT Com 55 Roman"/>
                <a:ea typeface="+mn-ea"/>
                <a:cs typeface="+mn-cs"/>
              </a:rPr>
              <a:t>– insbesondere nach Abzug der Inflation </a:t>
            </a:r>
          </a:p>
          <a:p>
            <a:pPr marL="171450" marR="0" lvl="0" indent="-1714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de-CH" sz="1200" b="0" i="0" u="none" strike="noStrike" kern="1200" cap="none" spc="0" normalizeH="0" baseline="0" noProof="0" dirty="0">
                <a:ln>
                  <a:noFill/>
                </a:ln>
                <a:solidFill>
                  <a:srgbClr val="868689"/>
                </a:solidFill>
                <a:effectLst/>
                <a:uLnTx/>
                <a:uFillTx/>
                <a:latin typeface="HelveticaNeueLT Com 55 Roman"/>
                <a:ea typeface="+mn-ea"/>
                <a:cs typeface="+mn-cs"/>
              </a:rPr>
              <a:t>Fixe Zinsen bedeuten eine </a:t>
            </a:r>
            <a:r>
              <a:rPr kumimoji="0" lang="de-CH" sz="1200" b="1" i="0" u="none" strike="noStrike" kern="1200" cap="none" spc="0" normalizeH="0" baseline="0" noProof="0" dirty="0">
                <a:ln>
                  <a:noFill/>
                </a:ln>
                <a:solidFill>
                  <a:srgbClr val="868689"/>
                </a:solidFill>
                <a:effectLst/>
                <a:uLnTx/>
                <a:uFillTx/>
                <a:latin typeface="HelveticaNeueLT Com 55 Roman"/>
                <a:ea typeface="+mn-ea"/>
                <a:cs typeface="+mn-cs"/>
              </a:rPr>
              <a:t>einfache Zinsbudgetierung </a:t>
            </a:r>
            <a:r>
              <a:rPr kumimoji="0" lang="de-CH" sz="1200" b="0" i="0" u="none" strike="noStrike" kern="1200" cap="none" spc="0" normalizeH="0" baseline="0" noProof="0" dirty="0">
                <a:ln>
                  <a:noFill/>
                </a:ln>
                <a:solidFill>
                  <a:srgbClr val="868689"/>
                </a:solidFill>
                <a:effectLst/>
                <a:uLnTx/>
                <a:uFillTx/>
                <a:latin typeface="HelveticaNeueLT Com 55 Roman"/>
                <a:ea typeface="+mn-ea"/>
                <a:cs typeface="+mn-cs"/>
              </a:rPr>
              <a:t>auf Grund eines klar planbaren Zinsaufwandes</a:t>
            </a:r>
          </a:p>
          <a:p>
            <a:pPr marL="171450" marR="0" lvl="0" indent="-1714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de-CH" sz="1200" b="0" i="0" u="none" strike="noStrike" kern="1200" cap="none" spc="0" normalizeH="0" baseline="0" noProof="0" dirty="0">
                <a:ln>
                  <a:noFill/>
                </a:ln>
                <a:solidFill>
                  <a:srgbClr val="868689"/>
                </a:solidFill>
                <a:effectLst/>
                <a:uLnTx/>
                <a:uFillTx/>
                <a:latin typeface="HelveticaNeueLT Com 55 Roman"/>
                <a:ea typeface="+mn-ea"/>
                <a:cs typeface="+mn-cs"/>
              </a:rPr>
              <a:t>Fix vereinbarte Zinsen bedeuten einen </a:t>
            </a:r>
            <a:r>
              <a:rPr kumimoji="0" lang="de-CH" sz="1200" b="1" i="0" u="none" strike="noStrike" kern="1200" cap="none" spc="0" normalizeH="0" baseline="0" noProof="0" dirty="0">
                <a:ln>
                  <a:noFill/>
                </a:ln>
                <a:solidFill>
                  <a:srgbClr val="868689"/>
                </a:solidFill>
                <a:effectLst/>
                <a:uLnTx/>
                <a:uFillTx/>
                <a:latin typeface="HelveticaNeueLT Com 55 Roman"/>
                <a:ea typeface="+mn-ea"/>
                <a:cs typeface="+mn-cs"/>
              </a:rPr>
              <a:t>Schutz vor Zinserhöhungen</a:t>
            </a:r>
            <a:r>
              <a:rPr kumimoji="0" lang="de-CH" sz="1200" b="0" i="0" u="none" strike="noStrike" kern="1200" cap="none" spc="0" normalizeH="0" baseline="0" noProof="0" dirty="0">
                <a:ln>
                  <a:noFill/>
                </a:ln>
                <a:solidFill>
                  <a:srgbClr val="868689"/>
                </a:solidFill>
                <a:effectLst/>
                <a:uLnTx/>
                <a:uFillTx/>
                <a:latin typeface="HelveticaNeueLT Com 55 Roman"/>
                <a:ea typeface="+mn-ea"/>
                <a:cs typeface="+mn-cs"/>
              </a:rPr>
              <a:t>, falls die Zinsen wieder steigen würden</a:t>
            </a:r>
          </a:p>
          <a:p>
            <a:pPr marL="171450" marR="0" lvl="0" indent="-1714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de-CH" sz="1200" b="1" i="0" u="none" strike="noStrike" kern="1200" cap="none" spc="0" normalizeH="0" baseline="0" noProof="0" dirty="0">
                <a:ln>
                  <a:noFill/>
                </a:ln>
                <a:solidFill>
                  <a:srgbClr val="868689"/>
                </a:solidFill>
                <a:effectLst/>
                <a:uLnTx/>
                <a:uFillTx/>
                <a:latin typeface="HelveticaNeueLT Com 55 Roman"/>
                <a:ea typeface="+mn-ea"/>
                <a:cs typeface="+mn-cs"/>
              </a:rPr>
              <a:t>Festhypotheken sind </a:t>
            </a:r>
            <a:r>
              <a:rPr kumimoji="0" lang="de-CH" sz="1200" b="0" i="0" u="none" strike="noStrike" kern="1200" cap="none" spc="0" normalizeH="0" baseline="0" noProof="0" dirty="0">
                <a:ln>
                  <a:noFill/>
                </a:ln>
                <a:solidFill>
                  <a:srgbClr val="868689"/>
                </a:solidFill>
                <a:effectLst/>
                <a:uLnTx/>
                <a:uFillTx/>
                <a:latin typeface="HelveticaNeueLT Com 55 Roman"/>
                <a:ea typeface="+mn-ea"/>
                <a:cs typeface="+mn-cs"/>
              </a:rPr>
              <a:t>i.V. zu Geldmarkt-Hypotheken </a:t>
            </a:r>
            <a:r>
              <a:rPr kumimoji="0" lang="de-CH" sz="1200" b="1" i="0" u="none" strike="noStrike" kern="1200" cap="none" spc="0" normalizeH="0" baseline="0" noProof="0" dirty="0">
                <a:ln>
                  <a:noFill/>
                </a:ln>
                <a:solidFill>
                  <a:srgbClr val="868689"/>
                </a:solidFill>
                <a:effectLst/>
                <a:uLnTx/>
                <a:uFillTx/>
                <a:latin typeface="HelveticaNeueLT Com 55 Roman"/>
                <a:ea typeface="+mn-ea"/>
                <a:cs typeface="+mn-cs"/>
              </a:rPr>
              <a:t>attraktiv, </a:t>
            </a:r>
            <a:br>
              <a:rPr kumimoji="0" lang="de-CH" sz="1200" b="1" i="0" u="none" strike="noStrike" kern="1200" cap="none" spc="0" normalizeH="0" baseline="0" noProof="0" dirty="0">
                <a:ln>
                  <a:noFill/>
                </a:ln>
                <a:solidFill>
                  <a:srgbClr val="868689"/>
                </a:solidFill>
                <a:effectLst/>
                <a:uLnTx/>
                <a:uFillTx/>
                <a:latin typeface="HelveticaNeueLT Com 55 Roman"/>
                <a:ea typeface="+mn-ea"/>
                <a:cs typeface="+mn-cs"/>
              </a:rPr>
            </a:br>
            <a:r>
              <a:rPr kumimoji="0" lang="de-CH" sz="1200" b="0" i="0" u="none" strike="noStrike" kern="1200" cap="none" spc="0" normalizeH="0" baseline="0" noProof="0" dirty="0">
                <a:ln>
                  <a:noFill/>
                </a:ln>
                <a:solidFill>
                  <a:srgbClr val="868689"/>
                </a:solidFill>
                <a:effectLst/>
                <a:uLnTx/>
                <a:uFillTx/>
                <a:latin typeface="HelveticaNeueLT Com 55 Roman"/>
                <a:ea typeface="+mn-ea"/>
                <a:cs typeface="+mn-cs"/>
              </a:rPr>
              <a:t>da sie kaum höher als die kurzfristigen Zinsen notieren</a:t>
            </a:r>
          </a:p>
          <a:p>
            <a:pPr marL="171450" marR="0" lvl="0" indent="-1714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de-CH" sz="1200" b="0" i="0" u="none" strike="noStrike" kern="1200" cap="none" spc="0" normalizeH="0" baseline="0" noProof="0" dirty="0">
                <a:ln>
                  <a:noFill/>
                </a:ln>
                <a:solidFill>
                  <a:srgbClr val="868689"/>
                </a:solidFill>
                <a:effectLst/>
                <a:uLnTx/>
                <a:uFillTx/>
                <a:latin typeface="HelveticaNeueLT Com 55 Roman"/>
                <a:ea typeface="+mn-ea"/>
                <a:cs typeface="+mn-cs"/>
              </a:rPr>
              <a:t>Festhypotheken lassen sich ideal mit Geldmarkt-Hypotheken kombinieren – somit </a:t>
            </a:r>
            <a:r>
              <a:rPr kumimoji="0" lang="de-CH" sz="1200" b="1" i="0" u="none" strike="noStrike" kern="1200" cap="none" spc="0" normalizeH="0" baseline="0" noProof="0" dirty="0">
                <a:ln>
                  <a:noFill/>
                </a:ln>
                <a:solidFill>
                  <a:srgbClr val="868689"/>
                </a:solidFill>
                <a:effectLst/>
                <a:uLnTx/>
                <a:uFillTx/>
                <a:latin typeface="HelveticaNeueLT Com 55 Roman"/>
                <a:ea typeface="+mn-ea"/>
                <a:cs typeface="+mn-cs"/>
              </a:rPr>
              <a:t>ergänzen</a:t>
            </a:r>
            <a:r>
              <a:rPr kumimoji="0" lang="de-CH" sz="1200" b="0" i="0" u="none" strike="noStrike" kern="1200" cap="none" spc="0" normalizeH="0" baseline="0" noProof="0" dirty="0">
                <a:ln>
                  <a:noFill/>
                </a:ln>
                <a:solidFill>
                  <a:srgbClr val="868689"/>
                </a:solidFill>
                <a:effectLst/>
                <a:uLnTx/>
                <a:uFillTx/>
                <a:latin typeface="HelveticaNeueLT Com 55 Roman"/>
                <a:ea typeface="+mn-ea"/>
                <a:cs typeface="+mn-cs"/>
              </a:rPr>
              <a:t> sie eine reine</a:t>
            </a:r>
            <a:r>
              <a:rPr kumimoji="0" lang="de-CH" sz="1200" b="1" i="0" u="none" strike="noStrike" kern="1200" cap="none" spc="0" normalizeH="0" baseline="0" noProof="0" dirty="0">
                <a:ln>
                  <a:noFill/>
                </a:ln>
                <a:solidFill>
                  <a:srgbClr val="868689"/>
                </a:solidFill>
                <a:effectLst/>
                <a:uLnTx/>
                <a:uFillTx/>
                <a:latin typeface="HelveticaNeueLT Com 55 Roman"/>
                <a:ea typeface="+mn-ea"/>
                <a:cs typeface="+mn-cs"/>
              </a:rPr>
              <a:t> Geldmarkt-Hypothekar-Strategie </a:t>
            </a:r>
            <a:r>
              <a:rPr kumimoji="0" lang="de-CH" sz="1200" b="0" i="0" u="none" strike="noStrike" kern="1200" cap="none" spc="0" normalizeH="0" baseline="0" noProof="0" dirty="0">
                <a:ln>
                  <a:noFill/>
                </a:ln>
                <a:solidFill>
                  <a:srgbClr val="868689"/>
                </a:solidFill>
                <a:effectLst/>
                <a:uLnTx/>
                <a:uFillTx/>
                <a:latin typeface="HelveticaNeueLT Com 55 Roman"/>
                <a:ea typeface="+mn-ea"/>
                <a:cs typeface="+mn-cs"/>
              </a:rPr>
              <a:t>sinnvoll</a:t>
            </a:r>
          </a:p>
          <a:p>
            <a:pPr marL="171450" marR="0" lvl="0" indent="-1714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de-CH" sz="1200" b="0" i="0" u="none" strike="noStrike" kern="1200" cap="none" spc="0" normalizeH="0" baseline="0" noProof="0" dirty="0">
                <a:ln>
                  <a:noFill/>
                </a:ln>
                <a:solidFill>
                  <a:srgbClr val="868689"/>
                </a:solidFill>
                <a:effectLst/>
                <a:uLnTx/>
                <a:uFillTx/>
                <a:latin typeface="HelveticaNeueLT Com 55 Roman"/>
                <a:ea typeface="+mn-ea"/>
                <a:cs typeface="+mn-cs"/>
              </a:rPr>
              <a:t>Mehrere Festhypotheken-Tranchen ergeben ein </a:t>
            </a:r>
            <a:r>
              <a:rPr kumimoji="0" lang="de-CH" sz="1200" b="1" i="0" u="none" strike="noStrike" kern="1200" cap="none" spc="0" normalizeH="0" baseline="0" noProof="0" dirty="0">
                <a:ln>
                  <a:noFill/>
                </a:ln>
                <a:solidFill>
                  <a:srgbClr val="868689"/>
                </a:solidFill>
                <a:effectLst/>
                <a:uLnTx/>
                <a:uFillTx/>
                <a:latin typeface="HelveticaNeueLT Com 55 Roman"/>
                <a:ea typeface="+mn-ea"/>
                <a:cs typeface="+mn-cs"/>
              </a:rPr>
              <a:t>sauber tariertes Hypotheken-Portfolio </a:t>
            </a:r>
            <a:r>
              <a:rPr kumimoji="0" lang="de-CH" sz="1200" b="0" i="0" u="none" strike="noStrike" kern="1200" cap="none" spc="0" normalizeH="0" baseline="0" noProof="0" dirty="0">
                <a:ln>
                  <a:noFill/>
                </a:ln>
                <a:solidFill>
                  <a:srgbClr val="868689"/>
                </a:solidFill>
                <a:effectLst/>
                <a:uLnTx/>
                <a:uFillTx/>
                <a:latin typeface="HelveticaNeueLT Com 55 Roman"/>
                <a:ea typeface="+mn-ea"/>
                <a:cs typeface="+mn-cs"/>
              </a:rPr>
              <a:t>– ganz nach dem Kundengusto </a:t>
            </a:r>
          </a:p>
          <a:p>
            <a:pPr marL="171450" marR="0" lvl="0" indent="-1714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de-CH" sz="1200" b="0" i="0" u="none" strike="noStrike" kern="1200" cap="none" spc="0" normalizeH="0" baseline="0" noProof="0" dirty="0">
                <a:ln>
                  <a:noFill/>
                </a:ln>
                <a:solidFill>
                  <a:srgbClr val="868689"/>
                </a:solidFill>
                <a:effectLst/>
                <a:uLnTx/>
                <a:uFillTx/>
                <a:latin typeface="HelveticaNeueLT Com 55 Roman"/>
                <a:ea typeface="+mn-ea"/>
                <a:cs typeface="+mn-cs"/>
              </a:rPr>
              <a:t>Profitieren Sie aktuell von </a:t>
            </a:r>
            <a:r>
              <a:rPr kumimoji="0" lang="de-CH" sz="1200" b="1" i="0" u="none" strike="noStrike" kern="1200" cap="none" spc="0" normalizeH="0" baseline="0" noProof="0" dirty="0">
                <a:ln>
                  <a:noFill/>
                </a:ln>
                <a:solidFill>
                  <a:srgbClr val="868689"/>
                </a:solidFill>
                <a:effectLst/>
                <a:uLnTx/>
                <a:uFillTx/>
                <a:latin typeface="HelveticaNeueLT Com 55 Roman"/>
                <a:ea typeface="+mn-ea"/>
                <a:cs typeface="+mn-cs"/>
              </a:rPr>
              <a:t>besonders guten Konditionen </a:t>
            </a:r>
            <a:r>
              <a:rPr kumimoji="0" lang="de-CH" sz="1200" b="0" i="0" u="none" strike="noStrike" kern="1200" cap="none" spc="0" normalizeH="0" baseline="0" noProof="0" dirty="0">
                <a:ln>
                  <a:noFill/>
                </a:ln>
                <a:solidFill>
                  <a:srgbClr val="868689"/>
                </a:solidFill>
                <a:effectLst/>
                <a:uLnTx/>
                <a:uFillTx/>
                <a:latin typeface="HelveticaNeueLT Com 55 Roman"/>
                <a:ea typeface="+mn-ea"/>
                <a:cs typeface="+mn-cs"/>
              </a:rPr>
              <a:t>bei unseren langfristigen Festhypotheken (8-10 Jahre)</a:t>
            </a:r>
          </a:p>
          <a:p>
            <a:pPr marL="0" marR="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endParaRPr kumimoji="0" lang="de-CH" sz="1200" b="0" i="0" u="none" strike="noStrike" kern="1200" cap="none" spc="0" normalizeH="0" baseline="0" noProof="0" dirty="0">
              <a:ln>
                <a:noFill/>
              </a:ln>
              <a:solidFill>
                <a:srgbClr val="868689"/>
              </a:solidFill>
              <a:effectLst/>
              <a:uLnTx/>
              <a:uFillTx/>
              <a:latin typeface="HelveticaNeueLT Com 55 Roman"/>
              <a:ea typeface="+mn-ea"/>
              <a:cs typeface="+mn-cs"/>
            </a:endParaRPr>
          </a:p>
        </p:txBody>
      </p:sp>
      <p:sp>
        <p:nvSpPr>
          <p:cNvPr id="9" name="Textfeld 8">
            <a:extLst>
              <a:ext uri="{FF2B5EF4-FFF2-40B4-BE49-F238E27FC236}">
                <a16:creationId xmlns:a16="http://schemas.microsoft.com/office/drawing/2014/main" id="{AF4F01A9-D7F9-26C1-896F-93DB0386EA9B}"/>
              </a:ext>
            </a:extLst>
          </p:cNvPr>
          <p:cNvSpPr txBox="1"/>
          <p:nvPr/>
        </p:nvSpPr>
        <p:spPr>
          <a:xfrm>
            <a:off x="444843" y="1245317"/>
            <a:ext cx="57956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a:ln>
                  <a:noFill/>
                </a:ln>
                <a:solidFill>
                  <a:srgbClr val="FFFFFF">
                    <a:lumMod val="50000"/>
                  </a:srgbClr>
                </a:solidFill>
                <a:effectLst/>
                <a:uLnTx/>
                <a:uFillTx/>
                <a:latin typeface="HelveticaNeueLT Com 55 Roman"/>
                <a:ea typeface="+mn-ea"/>
                <a:cs typeface="+mn-cs"/>
              </a:rPr>
              <a:t>CHF-Zinskurve vom 04.10.2024  – 1 bis 15 Jahre: </a:t>
            </a:r>
          </a:p>
        </p:txBody>
      </p:sp>
      <p:sp>
        <p:nvSpPr>
          <p:cNvPr id="10" name="Textfeld 9">
            <a:extLst>
              <a:ext uri="{FF2B5EF4-FFF2-40B4-BE49-F238E27FC236}">
                <a16:creationId xmlns:a16="http://schemas.microsoft.com/office/drawing/2014/main" id="{88EC80E5-3394-C017-61FB-8618309202A2}"/>
              </a:ext>
            </a:extLst>
          </p:cNvPr>
          <p:cNvSpPr txBox="1"/>
          <p:nvPr/>
        </p:nvSpPr>
        <p:spPr>
          <a:xfrm>
            <a:off x="518982" y="3923764"/>
            <a:ext cx="60246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a:ln>
                  <a:noFill/>
                </a:ln>
                <a:solidFill>
                  <a:srgbClr val="FFFFFF">
                    <a:lumMod val="50000"/>
                  </a:srgbClr>
                </a:solidFill>
                <a:effectLst/>
                <a:uLnTx/>
                <a:uFillTx/>
                <a:latin typeface="HelveticaNeueLT Com 55 Roman" panose="020B0604020202020204" pitchFamily="34" charset="0"/>
                <a:ea typeface="+mn-ea"/>
                <a:cs typeface="+mn-cs"/>
              </a:rPr>
              <a:t>Historisches CHF-Zinsniveau (10-jährige SWAP-Sätze):</a:t>
            </a:r>
            <a:r>
              <a:rPr kumimoji="0" lang="de-CH" sz="1800" b="0" i="0" u="none" strike="noStrike" kern="1200" cap="none" spc="0" normalizeH="0" baseline="0" noProof="0" dirty="0">
                <a:ln>
                  <a:noFill/>
                </a:ln>
                <a:solidFill>
                  <a:srgbClr val="FFFFFF">
                    <a:lumMod val="50000"/>
                  </a:srgbClr>
                </a:solidFill>
                <a:effectLst/>
                <a:uLnTx/>
                <a:uFillTx/>
                <a:latin typeface="Corona LT"/>
                <a:ea typeface="+mn-ea"/>
                <a:cs typeface="+mn-cs"/>
              </a:rPr>
              <a:t> </a:t>
            </a:r>
          </a:p>
        </p:txBody>
      </p:sp>
      <p:graphicFrame>
        <p:nvGraphicFramePr>
          <p:cNvPr id="6" name="Diagramm 5">
            <a:extLst>
              <a:ext uri="{FF2B5EF4-FFF2-40B4-BE49-F238E27FC236}">
                <a16:creationId xmlns:a16="http://schemas.microsoft.com/office/drawing/2014/main" id="{D7E69A8F-EBC9-56F8-F1C1-54CA9AA7F7F4}"/>
              </a:ext>
            </a:extLst>
          </p:cNvPr>
          <p:cNvGraphicFramePr>
            <a:graphicFrameLocks/>
          </p:cNvGraphicFramePr>
          <p:nvPr/>
        </p:nvGraphicFramePr>
        <p:xfrm>
          <a:off x="479425" y="1663158"/>
          <a:ext cx="5761037" cy="235639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Diagramm 7">
            <a:extLst>
              <a:ext uri="{FF2B5EF4-FFF2-40B4-BE49-F238E27FC236}">
                <a16:creationId xmlns:a16="http://schemas.microsoft.com/office/drawing/2014/main" id="{2E36FDA0-1948-4628-93A6-5333869A907A}"/>
              </a:ext>
            </a:extLst>
          </p:cNvPr>
          <p:cNvGraphicFramePr>
            <a:graphicFrameLocks/>
          </p:cNvGraphicFramePr>
          <p:nvPr/>
        </p:nvGraphicFramePr>
        <p:xfrm>
          <a:off x="479424" y="4293096"/>
          <a:ext cx="5761039" cy="216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81535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3A0CED6E-923D-4564-ADF4-635016172A9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7" name="Objekt 6" hidden="1">
                        <a:extLst>
                          <a:ext uri="{FF2B5EF4-FFF2-40B4-BE49-F238E27FC236}">
                            <a16:creationId xmlns:a16="http://schemas.microsoft.com/office/drawing/2014/main" id="{3A0CED6E-923D-4564-ADF4-635016172A9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6A370AE-DAAF-49D9-99B2-2EFCF803778B}"/>
              </a:ext>
            </a:extLst>
          </p:cNvPr>
          <p:cNvSpPr>
            <a:spLocks noGrp="1"/>
          </p:cNvSpPr>
          <p:nvPr>
            <p:ph type="title"/>
          </p:nvPr>
        </p:nvSpPr>
        <p:spPr/>
        <p:txBody>
          <a:bodyPr vert="horz"/>
          <a:lstStyle/>
          <a:p>
            <a:r>
              <a:rPr lang="de-CH"/>
              <a:t>Geldmarkt-Hypothek</a:t>
            </a:r>
          </a:p>
        </p:txBody>
      </p:sp>
      <p:sp>
        <p:nvSpPr>
          <p:cNvPr id="15" name="Textfeld 14">
            <a:extLst>
              <a:ext uri="{FF2B5EF4-FFF2-40B4-BE49-F238E27FC236}">
                <a16:creationId xmlns:a16="http://schemas.microsoft.com/office/drawing/2014/main" id="{6E805AA0-45FD-4BA1-9CE4-5801CEF617E1}"/>
              </a:ext>
            </a:extLst>
          </p:cNvPr>
          <p:cNvSpPr txBox="1"/>
          <p:nvPr/>
        </p:nvSpPr>
        <p:spPr bwMode="auto">
          <a:xfrm>
            <a:off x="442652" y="1603528"/>
            <a:ext cx="309778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p>
            <a:pPr algn="l">
              <a:spcAft>
                <a:spcPts val="800"/>
              </a:spcAft>
            </a:pPr>
            <a:r>
              <a:rPr lang="de-CH" sz="1200">
                <a:solidFill>
                  <a:schemeClr val="tx2"/>
                </a:solidFill>
                <a:latin typeface="+mj-lt"/>
              </a:rPr>
              <a:t>Wenn von gleichbleibenden oder sinkenden Zinsen ausgegangen wird. Kleinere Zinsbewegungen werden toleriert.</a:t>
            </a:r>
          </a:p>
          <a:p>
            <a:pPr algn="l">
              <a:spcAft>
                <a:spcPts val="800"/>
              </a:spcAft>
            </a:pPr>
            <a:r>
              <a:rPr lang="de-CH" sz="1200">
                <a:solidFill>
                  <a:schemeClr val="tx2"/>
                </a:solidFill>
                <a:latin typeface="+mj-lt"/>
              </a:rPr>
              <a:t>Geht man von steigenden Zinsen aus, kann die Geldmarkt-Hypothek in eine Festhypothek umgewandelt werden.</a:t>
            </a:r>
          </a:p>
        </p:txBody>
      </p:sp>
      <p:sp>
        <p:nvSpPr>
          <p:cNvPr id="16" name="Rechteck 15">
            <a:extLst>
              <a:ext uri="{FF2B5EF4-FFF2-40B4-BE49-F238E27FC236}">
                <a16:creationId xmlns:a16="http://schemas.microsoft.com/office/drawing/2014/main" id="{39826C56-ABA9-4038-9316-14F817DBCCD1}"/>
              </a:ext>
            </a:extLst>
          </p:cNvPr>
          <p:cNvSpPr/>
          <p:nvPr/>
        </p:nvSpPr>
        <p:spPr>
          <a:xfrm>
            <a:off x="442653" y="1268760"/>
            <a:ext cx="3097781" cy="33833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l">
              <a:spcAft>
                <a:spcPts val="600"/>
              </a:spcAft>
            </a:pPr>
            <a:r>
              <a:rPr lang="de-CH" sz="1600">
                <a:solidFill>
                  <a:srgbClr val="FF0000"/>
                </a:solidFill>
              </a:rPr>
              <a:t>Eigenschaft</a:t>
            </a:r>
          </a:p>
        </p:txBody>
      </p:sp>
      <p:sp>
        <p:nvSpPr>
          <p:cNvPr id="17" name="Rechteck 16">
            <a:extLst>
              <a:ext uri="{FF2B5EF4-FFF2-40B4-BE49-F238E27FC236}">
                <a16:creationId xmlns:a16="http://schemas.microsoft.com/office/drawing/2014/main" id="{1E4126AE-B791-4412-B7E3-033D75D4629F}"/>
              </a:ext>
            </a:extLst>
          </p:cNvPr>
          <p:cNvSpPr/>
          <p:nvPr/>
        </p:nvSpPr>
        <p:spPr>
          <a:xfrm>
            <a:off x="3863752" y="1260304"/>
            <a:ext cx="3097781" cy="33833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l">
              <a:spcAft>
                <a:spcPts val="600"/>
              </a:spcAft>
            </a:pPr>
            <a:r>
              <a:rPr lang="de-CH" sz="1600">
                <a:solidFill>
                  <a:srgbClr val="FF0000"/>
                </a:solidFill>
              </a:rPr>
              <a:t>Vorteile</a:t>
            </a:r>
          </a:p>
        </p:txBody>
      </p:sp>
      <p:sp>
        <p:nvSpPr>
          <p:cNvPr id="18" name="Rechteck 17">
            <a:extLst>
              <a:ext uri="{FF2B5EF4-FFF2-40B4-BE49-F238E27FC236}">
                <a16:creationId xmlns:a16="http://schemas.microsoft.com/office/drawing/2014/main" id="{D5EC1C99-5991-4A64-8F4A-46B9DD51DB9F}"/>
              </a:ext>
            </a:extLst>
          </p:cNvPr>
          <p:cNvSpPr/>
          <p:nvPr/>
        </p:nvSpPr>
        <p:spPr>
          <a:xfrm>
            <a:off x="7284851" y="1260304"/>
            <a:ext cx="3097781" cy="33833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l">
              <a:spcAft>
                <a:spcPts val="600"/>
              </a:spcAft>
            </a:pPr>
            <a:r>
              <a:rPr lang="de-CH" sz="1600">
                <a:solidFill>
                  <a:srgbClr val="FF0000"/>
                </a:solidFill>
              </a:rPr>
              <a:t>Nachteile</a:t>
            </a:r>
          </a:p>
        </p:txBody>
      </p:sp>
      <p:sp>
        <p:nvSpPr>
          <p:cNvPr id="19" name="Rechteck 18">
            <a:extLst>
              <a:ext uri="{FF2B5EF4-FFF2-40B4-BE49-F238E27FC236}">
                <a16:creationId xmlns:a16="http://schemas.microsoft.com/office/drawing/2014/main" id="{35F1E485-8738-4A96-B24E-20903C32646B}"/>
              </a:ext>
            </a:extLst>
          </p:cNvPr>
          <p:cNvSpPr/>
          <p:nvPr/>
        </p:nvSpPr>
        <p:spPr>
          <a:xfrm>
            <a:off x="553787" y="3687664"/>
            <a:ext cx="3097781" cy="33833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l">
              <a:spcAft>
                <a:spcPts val="600"/>
              </a:spcAft>
            </a:pPr>
            <a:r>
              <a:rPr lang="de-CH" sz="1600">
                <a:solidFill>
                  <a:srgbClr val="FF0000"/>
                </a:solidFill>
              </a:rPr>
              <a:t>Unsere Leistungen</a:t>
            </a:r>
          </a:p>
        </p:txBody>
      </p:sp>
      <p:sp>
        <p:nvSpPr>
          <p:cNvPr id="20" name="Textfeld 19">
            <a:extLst>
              <a:ext uri="{FF2B5EF4-FFF2-40B4-BE49-F238E27FC236}">
                <a16:creationId xmlns:a16="http://schemas.microsoft.com/office/drawing/2014/main" id="{C67013B1-D209-4794-BFC1-CF54D759BB57}"/>
              </a:ext>
            </a:extLst>
          </p:cNvPr>
          <p:cNvSpPr txBox="1"/>
          <p:nvPr/>
        </p:nvSpPr>
        <p:spPr bwMode="auto">
          <a:xfrm>
            <a:off x="3863752" y="1572072"/>
            <a:ext cx="309778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defPPr>
              <a:defRPr lang="de-DE"/>
            </a:defPPr>
            <a:lvl1pPr marL="171450" indent="-171450">
              <a:spcAft>
                <a:spcPts val="800"/>
              </a:spcAft>
              <a:buFont typeface="Arial" panose="020B0604020202020204" pitchFamily="34" charset="0"/>
              <a:buChar char="•"/>
              <a:defRPr sz="1200">
                <a:solidFill>
                  <a:schemeClr val="tx2"/>
                </a:solidFill>
                <a:latin typeface="+mj-lt"/>
              </a:defRPr>
            </a:lvl1pPr>
          </a:lstStyle>
          <a:p>
            <a:r>
              <a:rPr lang="de-CH"/>
              <a:t>Hypothekarzinsen sinken mit sinkendem Zinsniveau</a:t>
            </a:r>
          </a:p>
          <a:p>
            <a:r>
              <a:rPr lang="de-CH"/>
              <a:t>Geldmarktbasierter Basiszins</a:t>
            </a:r>
          </a:p>
          <a:p>
            <a:r>
              <a:rPr lang="de-CH"/>
              <a:t>Fixe Marge während der gesamten Laufzeit</a:t>
            </a:r>
          </a:p>
          <a:p>
            <a:r>
              <a:rPr lang="de-CH"/>
              <a:t>Laufzeiten von 3 und 5 Jahren</a:t>
            </a:r>
          </a:p>
          <a:p>
            <a:r>
              <a:rPr lang="de-CH"/>
              <a:t>Zinsfixierung: alle 3 Monate im Voraus</a:t>
            </a:r>
          </a:p>
          <a:p>
            <a:endParaRPr lang="de-CH"/>
          </a:p>
        </p:txBody>
      </p:sp>
      <p:sp>
        <p:nvSpPr>
          <p:cNvPr id="21" name="Textfeld 20">
            <a:extLst>
              <a:ext uri="{FF2B5EF4-FFF2-40B4-BE49-F238E27FC236}">
                <a16:creationId xmlns:a16="http://schemas.microsoft.com/office/drawing/2014/main" id="{531732CB-BF5D-40E4-B333-AF2693CEDD8E}"/>
              </a:ext>
            </a:extLst>
          </p:cNvPr>
          <p:cNvSpPr txBox="1"/>
          <p:nvPr/>
        </p:nvSpPr>
        <p:spPr bwMode="auto">
          <a:xfrm>
            <a:off x="7296533" y="1605434"/>
            <a:ext cx="309778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defPPr>
              <a:defRPr lang="de-DE"/>
            </a:defPPr>
            <a:lvl1pPr marL="171450" indent="-171450">
              <a:spcAft>
                <a:spcPts val="800"/>
              </a:spcAft>
              <a:buFont typeface="Arial" panose="020B0604020202020204" pitchFamily="34" charset="0"/>
              <a:buChar char="•"/>
              <a:defRPr sz="1200">
                <a:solidFill>
                  <a:schemeClr val="tx2"/>
                </a:solidFill>
                <a:latin typeface="+mj-lt"/>
              </a:defRPr>
            </a:lvl1pPr>
          </a:lstStyle>
          <a:p>
            <a:r>
              <a:rPr lang="de-CH"/>
              <a:t>Zinsbelastung steigt mit steigenden Zinsen</a:t>
            </a:r>
          </a:p>
          <a:p>
            <a:r>
              <a:rPr lang="de-CH"/>
              <a:t>Schlechtere Planbarkeit als mit Festhypotheken</a:t>
            </a:r>
          </a:p>
          <a:p>
            <a:endParaRPr lang="de-CH"/>
          </a:p>
        </p:txBody>
      </p:sp>
      <p:sp>
        <p:nvSpPr>
          <p:cNvPr id="22" name="Textfeld 21">
            <a:extLst>
              <a:ext uri="{FF2B5EF4-FFF2-40B4-BE49-F238E27FC236}">
                <a16:creationId xmlns:a16="http://schemas.microsoft.com/office/drawing/2014/main" id="{2EE03CA0-5F73-4701-A41C-5DCADB185E22}"/>
              </a:ext>
            </a:extLst>
          </p:cNvPr>
          <p:cNvSpPr txBox="1"/>
          <p:nvPr/>
        </p:nvSpPr>
        <p:spPr bwMode="auto">
          <a:xfrm>
            <a:off x="547830" y="4034455"/>
            <a:ext cx="309778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p>
            <a:pPr algn="l">
              <a:spcAft>
                <a:spcPts val="800"/>
              </a:spcAft>
            </a:pPr>
            <a:endParaRPr lang="de-CH" sz="1200">
              <a:solidFill>
                <a:schemeClr val="tx2"/>
              </a:solidFill>
              <a:latin typeface="+mj-lt"/>
            </a:endParaRPr>
          </a:p>
          <a:p>
            <a:pPr marL="171450" indent="-171450" algn="l">
              <a:spcAft>
                <a:spcPts val="800"/>
              </a:spcAft>
              <a:buFont typeface="Wingdings" panose="05000000000000000000" pitchFamily="2" charset="2"/>
              <a:buChar char="Ø"/>
            </a:pPr>
            <a:r>
              <a:rPr lang="de-CH" sz="1200">
                <a:solidFill>
                  <a:schemeClr val="tx2"/>
                </a:solidFill>
                <a:latin typeface="+mj-lt"/>
              </a:rPr>
              <a:t>Reduktion Ihres finanziellen Risikos</a:t>
            </a:r>
            <a:br>
              <a:rPr lang="de-CH" sz="1200">
                <a:solidFill>
                  <a:schemeClr val="tx2"/>
                </a:solidFill>
                <a:latin typeface="+mj-lt"/>
              </a:rPr>
            </a:br>
            <a:r>
              <a:rPr lang="de-CH" sz="1200">
                <a:solidFill>
                  <a:schemeClr val="tx2"/>
                </a:solidFill>
                <a:latin typeface="+mj-lt"/>
              </a:rPr>
              <a:t> </a:t>
            </a:r>
          </a:p>
          <a:p>
            <a:pPr algn="l">
              <a:spcAft>
                <a:spcPts val="800"/>
              </a:spcAft>
            </a:pPr>
            <a:r>
              <a:rPr lang="de-CH" sz="1200">
                <a:solidFill>
                  <a:schemeClr val="tx2"/>
                </a:solidFill>
                <a:latin typeface="+mj-lt"/>
              </a:rPr>
              <a:t>Flexibilität durch Umwandlung in eine Festhypothek</a:t>
            </a:r>
          </a:p>
          <a:p>
            <a:pPr algn="l">
              <a:spcAft>
                <a:spcPts val="800"/>
              </a:spcAft>
            </a:pPr>
            <a:r>
              <a:rPr lang="de-CH" sz="1200">
                <a:solidFill>
                  <a:schemeClr val="tx2"/>
                </a:solidFill>
                <a:latin typeface="+mj-lt"/>
              </a:rPr>
              <a:t>Kombinierbar mit anderen Hypotheken</a:t>
            </a:r>
          </a:p>
        </p:txBody>
      </p:sp>
      <p:sp>
        <p:nvSpPr>
          <p:cNvPr id="23" name="Rechteck 22">
            <a:extLst>
              <a:ext uri="{FF2B5EF4-FFF2-40B4-BE49-F238E27FC236}">
                <a16:creationId xmlns:a16="http://schemas.microsoft.com/office/drawing/2014/main" id="{1E665646-6E2C-4712-8B75-4609EDF771B6}"/>
              </a:ext>
            </a:extLst>
          </p:cNvPr>
          <p:cNvSpPr/>
          <p:nvPr/>
        </p:nvSpPr>
        <p:spPr>
          <a:xfrm>
            <a:off x="4050314" y="3669153"/>
            <a:ext cx="6344000" cy="33833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l">
              <a:spcAft>
                <a:spcPts val="600"/>
              </a:spcAft>
            </a:pPr>
            <a:r>
              <a:rPr lang="de-CH" sz="1600">
                <a:solidFill>
                  <a:srgbClr val="FF0000"/>
                </a:solidFill>
              </a:rPr>
              <a:t>Zinsverlauf während der Laufzeit</a:t>
            </a:r>
          </a:p>
        </p:txBody>
      </p:sp>
      <p:sp>
        <p:nvSpPr>
          <p:cNvPr id="92" name="Fußzeilenplatzhalter 3">
            <a:extLst>
              <a:ext uri="{FF2B5EF4-FFF2-40B4-BE49-F238E27FC236}">
                <a16:creationId xmlns:a16="http://schemas.microsoft.com/office/drawing/2014/main" id="{01E27014-97D6-4E73-9931-9E2E511EE0B8}"/>
              </a:ext>
            </a:extLst>
          </p:cNvPr>
          <p:cNvSpPr txBox="1">
            <a:spLocks/>
          </p:cNvSpPr>
          <p:nvPr/>
        </p:nvSpPr>
        <p:spPr>
          <a:xfrm>
            <a:off x="6772145" y="6434848"/>
            <a:ext cx="4896544" cy="216000"/>
          </a:xfrm>
          <a:prstGeom prst="rect">
            <a:avLst/>
          </a:prstGeom>
        </p:spPr>
        <p:txBody>
          <a:bodyPr vert="horz" wrap="square" lIns="0" tIns="0" rIns="0" bIns="0" numCol="1" anchor="ctr" anchorCtr="0" compatLnSpc="1">
            <a:prstTxWarp prst="textNoShape">
              <a:avLst/>
            </a:prstTxWarp>
          </a:bodyPr>
          <a:lstStyle>
            <a:defPPr>
              <a:defRPr lang="de-DE"/>
            </a:defPPr>
            <a:lvl1pPr marL="0" algn="l" defTabSz="914400" rtl="0" eaLnBrk="1" latinLnBrk="0" hangingPunct="1">
              <a:lnSpc>
                <a:spcPct val="100000"/>
              </a:lnSpc>
              <a:spcBef>
                <a:spcPts val="0"/>
              </a:spcBef>
              <a:spcAft>
                <a:spcPts val="800"/>
              </a:spcAft>
              <a:defRPr sz="700" b="0" i="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de-DE" altLang="de-DE"/>
              <a:t>* Mindestlaufzeit der Festhypothek bis Ende Rahmenlaufzeit oder darüber hinaus</a:t>
            </a:r>
          </a:p>
        </p:txBody>
      </p:sp>
      <p:sp>
        <p:nvSpPr>
          <p:cNvPr id="110" name="Ellipse 109">
            <a:extLst>
              <a:ext uri="{FF2B5EF4-FFF2-40B4-BE49-F238E27FC236}">
                <a16:creationId xmlns:a16="http://schemas.microsoft.com/office/drawing/2014/main" id="{88801067-99E8-4A21-995F-3D319EF21C9A}"/>
              </a:ext>
            </a:extLst>
          </p:cNvPr>
          <p:cNvSpPr/>
          <p:nvPr/>
        </p:nvSpPr>
        <p:spPr>
          <a:xfrm>
            <a:off x="4151784" y="544141"/>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a:solidFill>
                  <a:schemeClr val="tx2"/>
                </a:solidFill>
                <a:latin typeface="+mj-lt"/>
              </a:rPr>
              <a:t>CHF</a:t>
            </a:r>
          </a:p>
        </p:txBody>
      </p:sp>
      <p:sp>
        <p:nvSpPr>
          <p:cNvPr id="41" name="Rechteck 40">
            <a:extLst>
              <a:ext uri="{FF2B5EF4-FFF2-40B4-BE49-F238E27FC236}">
                <a16:creationId xmlns:a16="http://schemas.microsoft.com/office/drawing/2014/main" id="{A63FE8B3-2B70-45FC-A8FC-FE7155D9AE58}"/>
              </a:ext>
            </a:extLst>
          </p:cNvPr>
          <p:cNvSpPr/>
          <p:nvPr/>
        </p:nvSpPr>
        <p:spPr>
          <a:xfrm>
            <a:off x="3921125" y="4321175"/>
            <a:ext cx="230659" cy="123824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sp>
        <p:nvSpPr>
          <p:cNvPr id="33" name="Textfeld 32">
            <a:extLst>
              <a:ext uri="{FF2B5EF4-FFF2-40B4-BE49-F238E27FC236}">
                <a16:creationId xmlns:a16="http://schemas.microsoft.com/office/drawing/2014/main" id="{531732CB-BF5D-40E4-B333-AF2693CEDD8E}"/>
              </a:ext>
            </a:extLst>
          </p:cNvPr>
          <p:cNvSpPr txBox="1"/>
          <p:nvPr/>
        </p:nvSpPr>
        <p:spPr bwMode="auto">
          <a:xfrm>
            <a:off x="7968209" y="4025899"/>
            <a:ext cx="252028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defPPr>
              <a:defRPr lang="de-DE"/>
            </a:defPPr>
            <a:lvl1pPr marL="171450" indent="-171450">
              <a:spcAft>
                <a:spcPts val="800"/>
              </a:spcAft>
              <a:buFont typeface="Arial" panose="020B0604020202020204" pitchFamily="34" charset="0"/>
              <a:buChar char="•"/>
              <a:defRPr sz="1200">
                <a:solidFill>
                  <a:schemeClr val="tx2"/>
                </a:solidFill>
                <a:latin typeface="+mj-lt"/>
              </a:defRPr>
            </a:lvl1pPr>
          </a:lstStyle>
          <a:p>
            <a:pPr marL="0" indent="0">
              <a:buNone/>
            </a:pPr>
            <a:r>
              <a:rPr lang="de-CH"/>
              <a:t>Wechsel in eine Festhypothek*</a:t>
            </a:r>
          </a:p>
        </p:txBody>
      </p:sp>
      <p:grpSp>
        <p:nvGrpSpPr>
          <p:cNvPr id="3" name="Gruppieren 2">
            <a:extLst>
              <a:ext uri="{FF2B5EF4-FFF2-40B4-BE49-F238E27FC236}">
                <a16:creationId xmlns:a16="http://schemas.microsoft.com/office/drawing/2014/main" id="{53873FBB-396D-40CD-8FA2-04BFF797F571}"/>
              </a:ext>
            </a:extLst>
          </p:cNvPr>
          <p:cNvGrpSpPr/>
          <p:nvPr/>
        </p:nvGrpSpPr>
        <p:grpSpPr>
          <a:xfrm>
            <a:off x="3700462" y="4378225"/>
            <a:ext cx="7292082" cy="1884239"/>
            <a:chOff x="3700462" y="4378225"/>
            <a:chExt cx="7292082" cy="1884239"/>
          </a:xfrm>
        </p:grpSpPr>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0462" y="4378225"/>
              <a:ext cx="6771656" cy="164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feld 25">
              <a:extLst>
                <a:ext uri="{FF2B5EF4-FFF2-40B4-BE49-F238E27FC236}">
                  <a16:creationId xmlns:a16="http://schemas.microsoft.com/office/drawing/2014/main" id="{5A453BFE-6742-4B6F-AABA-89F99CDBCEAF}"/>
                </a:ext>
              </a:extLst>
            </p:cNvPr>
            <p:cNvSpPr txBox="1"/>
            <p:nvPr/>
          </p:nvSpPr>
          <p:spPr bwMode="auto">
            <a:xfrm>
              <a:off x="3978306" y="5805264"/>
              <a:ext cx="7014238" cy="457200"/>
            </a:xfrm>
            <a:prstGeom prst="rect">
              <a:avLst/>
            </a:prstGeom>
            <a:solidFill>
              <a:schemeClr val="bg1"/>
            </a:solidFill>
            <a:ln>
              <a:noFill/>
            </a:ln>
          </p:spPr>
          <p:txBody>
            <a:bodyPr vert="horz" wrap="square" lIns="144000" tIns="72000" rIns="72000" bIns="72000" numCol="1" rtlCol="0" anchor="t" anchorCtr="0" compatLnSpc="1">
              <a:prstTxWarp prst="textNoShape">
                <a:avLst/>
              </a:prstTxWarp>
              <a:noAutofit/>
            </a:bodyPr>
            <a:lstStyle>
              <a:defPPr>
                <a:defRPr lang="de-DE"/>
              </a:defPPr>
              <a:lvl1pPr marL="171450" indent="-171450">
                <a:spcAft>
                  <a:spcPts val="800"/>
                </a:spcAft>
                <a:buFont typeface="Arial" panose="020B0604020202020204" pitchFamily="34" charset="0"/>
                <a:buChar char="•"/>
                <a:defRPr sz="1200">
                  <a:solidFill>
                    <a:schemeClr val="tx2"/>
                  </a:solidFill>
                  <a:latin typeface="+mj-lt"/>
                </a:defRPr>
              </a:lvl1pPr>
            </a:lstStyle>
            <a:p>
              <a:pPr marL="0" indent="0">
                <a:buNone/>
              </a:pPr>
              <a:r>
                <a:rPr lang="de-CH"/>
                <a:t>3 Monate                  6 Monate                  9 Monate                  12 Monate                   Jahr 5</a:t>
              </a:r>
            </a:p>
          </p:txBody>
        </p:sp>
      </p:grpSp>
    </p:spTree>
    <p:extLst>
      <p:ext uri="{BB962C8B-B14F-4D97-AF65-F5344CB8AC3E}">
        <p14:creationId xmlns:p14="http://schemas.microsoft.com/office/powerpoint/2010/main" val="3496589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B19184C1-F934-4D2B-99FF-A4B9860535B2}"/>
              </a:ext>
            </a:extLst>
          </p:cNvPr>
          <p:cNvGraphicFramePr>
            <a:graphicFrameLocks noChangeAspect="1"/>
          </p:cNvGraphicFramePr>
          <p:nvPr>
            <p:custDataLst>
              <p:tags r:id="rId1"/>
            </p:custDataLst>
            <p:extLst>
              <p:ext uri="{D42A27DB-BD31-4B8C-83A1-F6EECF244321}">
                <p14:modId xmlns:p14="http://schemas.microsoft.com/office/powerpoint/2010/main" val="8599631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60" imgH="359" progId="TCLayout.ActiveDocument.1">
                  <p:embed/>
                </p:oleObj>
              </mc:Choice>
              <mc:Fallback>
                <p:oleObj name="think-cell Folie" r:id="rId4" imgW="360" imgH="359" progId="TCLayout.ActiveDocument.1">
                  <p:embed/>
                  <p:pic>
                    <p:nvPicPr>
                      <p:cNvPr id="2" name="Objekt 1" hidden="1">
                        <a:extLst>
                          <a:ext uri="{FF2B5EF4-FFF2-40B4-BE49-F238E27FC236}">
                            <a16:creationId xmlns:a16="http://schemas.microsoft.com/office/drawing/2014/main" id="{B19184C1-F934-4D2B-99FF-A4B9860535B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Grafik 2">
            <a:extLst>
              <a:ext uri="{FF2B5EF4-FFF2-40B4-BE49-F238E27FC236}">
                <a16:creationId xmlns:a16="http://schemas.microsoft.com/office/drawing/2014/main" id="{66BDA118-80B6-4221-BCD0-03284CAC9FC8}"/>
              </a:ext>
            </a:extLst>
          </p:cNvPr>
          <p:cNvPicPr>
            <a:picLocks noChangeAspect="1"/>
          </p:cNvPicPr>
          <p:nvPr/>
        </p:nvPicPr>
        <p:blipFill>
          <a:blip r:embed="rId6"/>
          <a:srcRect/>
          <a:stretch/>
        </p:blipFill>
        <p:spPr>
          <a:xfrm>
            <a:off x="0" y="0"/>
            <a:ext cx="6096000" cy="6858000"/>
          </a:xfrm>
          <a:prstGeom prst="rect">
            <a:avLst/>
          </a:prstGeom>
        </p:spPr>
      </p:pic>
      <p:sp>
        <p:nvSpPr>
          <p:cNvPr id="7" name="Titel 6">
            <a:extLst>
              <a:ext uri="{FF2B5EF4-FFF2-40B4-BE49-F238E27FC236}">
                <a16:creationId xmlns:a16="http://schemas.microsoft.com/office/drawing/2014/main" id="{7BBF985B-1712-654C-BCC9-3230ACE61FBC}"/>
              </a:ext>
            </a:extLst>
          </p:cNvPr>
          <p:cNvSpPr>
            <a:spLocks noGrp="1"/>
          </p:cNvSpPr>
          <p:nvPr>
            <p:ph type="title"/>
          </p:nvPr>
        </p:nvSpPr>
        <p:spPr>
          <a:xfrm>
            <a:off x="6384032" y="2061112"/>
            <a:ext cx="5256000" cy="2376000"/>
          </a:xfrm>
        </p:spPr>
        <p:txBody>
          <a:bodyPr vert="horz"/>
          <a:lstStyle/>
          <a:p>
            <a:r>
              <a:rPr lang="de-CH"/>
              <a:t>Mission</a:t>
            </a:r>
          </a:p>
        </p:txBody>
      </p:sp>
      <p:grpSp>
        <p:nvGrpSpPr>
          <p:cNvPr id="6" name="Gruppieren 5">
            <a:extLst>
              <a:ext uri="{FF2B5EF4-FFF2-40B4-BE49-F238E27FC236}">
                <a16:creationId xmlns:a16="http://schemas.microsoft.com/office/drawing/2014/main" id="{8AD11E94-B8D8-BA41-97A1-F507BD0FEA4A}"/>
              </a:ext>
            </a:extLst>
          </p:cNvPr>
          <p:cNvGrpSpPr>
            <a:grpSpLocks/>
          </p:cNvGrpSpPr>
          <p:nvPr/>
        </p:nvGrpSpPr>
        <p:grpSpPr bwMode="auto">
          <a:xfrm>
            <a:off x="1" y="575692"/>
            <a:ext cx="1847527" cy="798612"/>
            <a:chOff x="1060156" y="1339914"/>
            <a:chExt cx="4435100" cy="1917364"/>
          </a:xfrm>
        </p:grpSpPr>
        <p:pic>
          <p:nvPicPr>
            <p:cNvPr id="8" name="Picture 11" descr="tile_paper_medgray">
              <a:extLst>
                <a:ext uri="{FF2B5EF4-FFF2-40B4-BE49-F238E27FC236}">
                  <a16:creationId xmlns:a16="http://schemas.microsoft.com/office/drawing/2014/main" id="{77D91A83-AA5A-E841-9E6F-B4D5C440B32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5037" r="-1"/>
            <a:stretch/>
          </p:blipFill>
          <p:spPr bwMode="auto">
            <a:xfrm>
              <a:off x="1060156" y="1339914"/>
              <a:ext cx="4435100" cy="1917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5">
              <a:extLst>
                <a:ext uri="{FF2B5EF4-FFF2-40B4-BE49-F238E27FC236}">
                  <a16:creationId xmlns:a16="http://schemas.microsoft.com/office/drawing/2014/main" id="{830DC29E-38E8-0A47-918E-3D69D72066D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282239" y="1673424"/>
              <a:ext cx="2780969" cy="1258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platzhalter 1">
            <a:extLst>
              <a:ext uri="{FF2B5EF4-FFF2-40B4-BE49-F238E27FC236}">
                <a16:creationId xmlns:a16="http://schemas.microsoft.com/office/drawing/2014/main" id="{A356F80A-D64B-4F26-9125-7461EC751724}"/>
              </a:ext>
            </a:extLst>
          </p:cNvPr>
          <p:cNvSpPr txBox="1">
            <a:spLocks noGrp="1"/>
          </p:cNvSpPr>
          <p:nvPr>
            <p:ph type="body" sz="quarter" idx="12"/>
          </p:nvPr>
        </p:nvSpPr>
        <p:spPr bwMode="auto">
          <a:xfrm>
            <a:off x="6383338" y="4869135"/>
            <a:ext cx="525621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bg1"/>
                </a:solidFill>
                <a:latin typeface="+mn-lt"/>
                <a:ea typeface="MS PGothic" panose="020B0600070205080204" pitchFamily="34" charset="-128"/>
                <a:cs typeface="Segoe UI" panose="020B0502040204020203" pitchFamily="34" charset="0"/>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bg1"/>
                </a:solidFill>
                <a:latin typeface="+mj-lt"/>
                <a:ea typeface="MS PGothic" panose="020B0600070205080204" pitchFamily="34" charset="-128"/>
                <a:cs typeface="Segoe UI" panose="020B0502040204020203" pitchFamily="34" charset="0"/>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bg1"/>
                </a:solidFill>
                <a:latin typeface="+mj-lt"/>
                <a:ea typeface="MS PGothic" panose="020B0600070205080204" pitchFamily="34" charset="-128"/>
                <a:cs typeface="Segoe UI" panose="020B0502040204020203" pitchFamily="34" charset="0"/>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bg1"/>
                </a:solidFill>
                <a:latin typeface="+mj-lt"/>
                <a:ea typeface="MS PGothic" panose="020B0600070205080204" pitchFamily="34" charset="-128"/>
                <a:cs typeface="Segoe UI" panose="020B0502040204020203" pitchFamily="34" charset="0"/>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bg1"/>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r>
              <a:rPr lang="de-CH"/>
              <a:t>«Als bodenständige Genossenschaftsbank machen wir KMU erfolgreicher, begeistern Privatkund/innen und Unternehmer/innen und stärken konsequent den Schweizer Mittelstand. Lokal, regional, national.»</a:t>
            </a:r>
          </a:p>
        </p:txBody>
      </p:sp>
      <p:sp>
        <p:nvSpPr>
          <p:cNvPr id="14" name="Textplatzhalter 1">
            <a:extLst>
              <a:ext uri="{FF2B5EF4-FFF2-40B4-BE49-F238E27FC236}">
                <a16:creationId xmlns:a16="http://schemas.microsoft.com/office/drawing/2014/main" id="{0B242F3D-434B-4336-8C87-BDD43EF2D03D}"/>
              </a:ext>
            </a:extLst>
          </p:cNvPr>
          <p:cNvSpPr txBox="1">
            <a:spLocks/>
          </p:cNvSpPr>
          <p:nvPr/>
        </p:nvSpPr>
        <p:spPr bwMode="auto">
          <a:xfrm>
            <a:off x="6384032" y="908720"/>
            <a:ext cx="5255951" cy="1800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bg1"/>
                </a:solidFill>
                <a:latin typeface="+mn-lt"/>
                <a:ea typeface="MS PGothic" panose="020B0600070205080204" pitchFamily="34" charset="-128"/>
                <a:cs typeface="Segoe UI" panose="020B0502040204020203" pitchFamily="34" charset="0"/>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bg1"/>
                </a:solidFill>
                <a:latin typeface="+mj-lt"/>
                <a:ea typeface="MS PGothic" panose="020B0600070205080204" pitchFamily="34" charset="-128"/>
                <a:cs typeface="Segoe UI" panose="020B0502040204020203" pitchFamily="34" charset="0"/>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bg1"/>
                </a:solidFill>
                <a:latin typeface="+mj-lt"/>
                <a:ea typeface="MS PGothic" panose="020B0600070205080204" pitchFamily="34" charset="-128"/>
                <a:cs typeface="Segoe UI" panose="020B0502040204020203" pitchFamily="34" charset="0"/>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bg1"/>
                </a:solidFill>
                <a:latin typeface="+mj-lt"/>
                <a:ea typeface="MS PGothic" panose="020B0600070205080204" pitchFamily="34" charset="-128"/>
                <a:cs typeface="Segoe UI" panose="020B0502040204020203" pitchFamily="34" charset="0"/>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bg1"/>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r>
              <a:rPr lang="de-CH" sz="3200"/>
              <a:t>Aus der Schweiz, </a:t>
            </a:r>
          </a:p>
          <a:p>
            <a:r>
              <a:rPr lang="de-CH" sz="3200"/>
              <a:t>für die Schweiz. </a:t>
            </a:r>
          </a:p>
          <a:p>
            <a:r>
              <a:rPr lang="de-CH" sz="3200"/>
              <a:t>Seit 1934.</a:t>
            </a:r>
          </a:p>
        </p:txBody>
      </p:sp>
      <p:sp>
        <p:nvSpPr>
          <p:cNvPr id="11" name="Textfeld 10">
            <a:extLst>
              <a:ext uri="{FF2B5EF4-FFF2-40B4-BE49-F238E27FC236}">
                <a16:creationId xmlns:a16="http://schemas.microsoft.com/office/drawing/2014/main" id="{F8CBEAC3-A99D-4ED7-AE84-74A6409215B1}"/>
              </a:ext>
            </a:extLst>
          </p:cNvPr>
          <p:cNvSpPr txBox="1"/>
          <p:nvPr/>
        </p:nvSpPr>
        <p:spPr bwMode="auto">
          <a:xfrm>
            <a:off x="623392" y="5912976"/>
            <a:ext cx="61239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de-CH" sz="1800" b="1">
                <a:solidFill>
                  <a:schemeClr val="bg1"/>
                </a:solidFill>
                <a:latin typeface="+mj-lt"/>
              </a:rPr>
              <a:t>Gemeinschaft. Mehrwert. Schweiz.</a:t>
            </a:r>
          </a:p>
        </p:txBody>
      </p:sp>
    </p:spTree>
    <p:extLst>
      <p:ext uri="{BB962C8B-B14F-4D97-AF65-F5344CB8AC3E}">
        <p14:creationId xmlns:p14="http://schemas.microsoft.com/office/powerpoint/2010/main" val="29131609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3A0CED6E-923D-4564-ADF4-635016172A9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7" name="Objekt 6" hidden="1">
                        <a:extLst>
                          <a:ext uri="{FF2B5EF4-FFF2-40B4-BE49-F238E27FC236}">
                            <a16:creationId xmlns:a16="http://schemas.microsoft.com/office/drawing/2014/main" id="{3A0CED6E-923D-4564-ADF4-635016172A9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6A370AE-DAAF-49D9-99B2-2EFCF803778B}"/>
              </a:ext>
            </a:extLst>
          </p:cNvPr>
          <p:cNvSpPr>
            <a:spLocks noGrp="1"/>
          </p:cNvSpPr>
          <p:nvPr>
            <p:ph type="title"/>
          </p:nvPr>
        </p:nvSpPr>
        <p:spPr/>
        <p:txBody>
          <a:bodyPr vert="horz"/>
          <a:lstStyle/>
          <a:p>
            <a:r>
              <a:rPr lang="de-CH"/>
              <a:t>Variable Hypothek</a:t>
            </a:r>
          </a:p>
        </p:txBody>
      </p:sp>
      <p:sp>
        <p:nvSpPr>
          <p:cNvPr id="15" name="Textfeld 14">
            <a:extLst>
              <a:ext uri="{FF2B5EF4-FFF2-40B4-BE49-F238E27FC236}">
                <a16:creationId xmlns:a16="http://schemas.microsoft.com/office/drawing/2014/main" id="{6E805AA0-45FD-4BA1-9CE4-5801CEF617E1}"/>
              </a:ext>
            </a:extLst>
          </p:cNvPr>
          <p:cNvSpPr txBox="1"/>
          <p:nvPr/>
        </p:nvSpPr>
        <p:spPr bwMode="auto">
          <a:xfrm>
            <a:off x="442652" y="1603528"/>
            <a:ext cx="309778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p>
            <a:pPr algn="l">
              <a:spcAft>
                <a:spcPts val="800"/>
              </a:spcAft>
            </a:pPr>
            <a:r>
              <a:rPr lang="de-CH" sz="1200">
                <a:solidFill>
                  <a:schemeClr val="tx2"/>
                </a:solidFill>
                <a:latin typeface="+mj-lt"/>
              </a:rPr>
              <a:t>Die variable Hypothek eignet sich insbesondere für Renovationen und Zwischenfinanzierungen, welche in absehbarer Zeit amortisiert oder anderweitig ausfinanziert werden.</a:t>
            </a:r>
          </a:p>
        </p:txBody>
      </p:sp>
      <p:sp>
        <p:nvSpPr>
          <p:cNvPr id="16" name="Rechteck 15">
            <a:extLst>
              <a:ext uri="{FF2B5EF4-FFF2-40B4-BE49-F238E27FC236}">
                <a16:creationId xmlns:a16="http://schemas.microsoft.com/office/drawing/2014/main" id="{39826C56-ABA9-4038-9316-14F817DBCCD1}"/>
              </a:ext>
            </a:extLst>
          </p:cNvPr>
          <p:cNvSpPr/>
          <p:nvPr/>
        </p:nvSpPr>
        <p:spPr>
          <a:xfrm>
            <a:off x="442653" y="1268760"/>
            <a:ext cx="3097781" cy="33833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l">
              <a:spcAft>
                <a:spcPts val="600"/>
              </a:spcAft>
            </a:pPr>
            <a:r>
              <a:rPr lang="de-CH" sz="1600">
                <a:solidFill>
                  <a:srgbClr val="FF0000"/>
                </a:solidFill>
              </a:rPr>
              <a:t>Eigenschaft</a:t>
            </a:r>
          </a:p>
        </p:txBody>
      </p:sp>
      <p:sp>
        <p:nvSpPr>
          <p:cNvPr id="17" name="Rechteck 16">
            <a:extLst>
              <a:ext uri="{FF2B5EF4-FFF2-40B4-BE49-F238E27FC236}">
                <a16:creationId xmlns:a16="http://schemas.microsoft.com/office/drawing/2014/main" id="{1E4126AE-B791-4412-B7E3-033D75D4629F}"/>
              </a:ext>
            </a:extLst>
          </p:cNvPr>
          <p:cNvSpPr/>
          <p:nvPr/>
        </p:nvSpPr>
        <p:spPr>
          <a:xfrm>
            <a:off x="3863752" y="1260304"/>
            <a:ext cx="3097781" cy="33833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l">
              <a:spcAft>
                <a:spcPts val="600"/>
              </a:spcAft>
            </a:pPr>
            <a:r>
              <a:rPr lang="de-CH" sz="1600">
                <a:solidFill>
                  <a:srgbClr val="FF0000"/>
                </a:solidFill>
              </a:rPr>
              <a:t>Vorteile</a:t>
            </a:r>
          </a:p>
        </p:txBody>
      </p:sp>
      <p:sp>
        <p:nvSpPr>
          <p:cNvPr id="18" name="Rechteck 17">
            <a:extLst>
              <a:ext uri="{FF2B5EF4-FFF2-40B4-BE49-F238E27FC236}">
                <a16:creationId xmlns:a16="http://schemas.microsoft.com/office/drawing/2014/main" id="{D5EC1C99-5991-4A64-8F4A-46B9DD51DB9F}"/>
              </a:ext>
            </a:extLst>
          </p:cNvPr>
          <p:cNvSpPr/>
          <p:nvPr/>
        </p:nvSpPr>
        <p:spPr>
          <a:xfrm>
            <a:off x="7284851" y="1260304"/>
            <a:ext cx="3097781" cy="33833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l">
              <a:spcAft>
                <a:spcPts val="600"/>
              </a:spcAft>
            </a:pPr>
            <a:r>
              <a:rPr lang="de-CH" sz="1600">
                <a:solidFill>
                  <a:srgbClr val="FF0000"/>
                </a:solidFill>
              </a:rPr>
              <a:t>Nachteile</a:t>
            </a:r>
          </a:p>
        </p:txBody>
      </p:sp>
      <p:sp>
        <p:nvSpPr>
          <p:cNvPr id="19" name="Rechteck 18">
            <a:extLst>
              <a:ext uri="{FF2B5EF4-FFF2-40B4-BE49-F238E27FC236}">
                <a16:creationId xmlns:a16="http://schemas.microsoft.com/office/drawing/2014/main" id="{35F1E485-8738-4A96-B24E-20903C32646B}"/>
              </a:ext>
            </a:extLst>
          </p:cNvPr>
          <p:cNvSpPr/>
          <p:nvPr/>
        </p:nvSpPr>
        <p:spPr>
          <a:xfrm>
            <a:off x="553787" y="3687664"/>
            <a:ext cx="3097781" cy="33833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l">
              <a:spcAft>
                <a:spcPts val="600"/>
              </a:spcAft>
            </a:pPr>
            <a:r>
              <a:rPr lang="de-CH" sz="1600">
                <a:solidFill>
                  <a:srgbClr val="FF0000"/>
                </a:solidFill>
              </a:rPr>
              <a:t>Unsere Leistungen</a:t>
            </a:r>
          </a:p>
        </p:txBody>
      </p:sp>
      <p:sp>
        <p:nvSpPr>
          <p:cNvPr id="20" name="Textfeld 19">
            <a:extLst>
              <a:ext uri="{FF2B5EF4-FFF2-40B4-BE49-F238E27FC236}">
                <a16:creationId xmlns:a16="http://schemas.microsoft.com/office/drawing/2014/main" id="{C67013B1-D209-4794-BFC1-CF54D759BB57}"/>
              </a:ext>
            </a:extLst>
          </p:cNvPr>
          <p:cNvSpPr txBox="1"/>
          <p:nvPr/>
        </p:nvSpPr>
        <p:spPr bwMode="auto">
          <a:xfrm>
            <a:off x="3863752" y="1572072"/>
            <a:ext cx="309778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defPPr>
              <a:defRPr lang="de-DE"/>
            </a:defPPr>
            <a:lvl1pPr marL="171450" indent="-171450">
              <a:spcAft>
                <a:spcPts val="800"/>
              </a:spcAft>
              <a:buFont typeface="Arial" panose="020B0604020202020204" pitchFamily="34" charset="0"/>
              <a:buChar char="•"/>
              <a:defRPr sz="1200">
                <a:solidFill>
                  <a:schemeClr val="tx2"/>
                </a:solidFill>
                <a:latin typeface="+mj-lt"/>
              </a:defRPr>
            </a:lvl1pPr>
          </a:lstStyle>
          <a:p>
            <a:r>
              <a:rPr lang="de-CH"/>
              <a:t>Kurzfristige Rückzahlungen</a:t>
            </a:r>
          </a:p>
          <a:p>
            <a:r>
              <a:rPr lang="de-CH"/>
              <a:t>Schnell und flexibel handeln können</a:t>
            </a:r>
          </a:p>
          <a:p>
            <a:r>
              <a:rPr lang="de-CH"/>
              <a:t>Kostenlose Kündigung auf 6 Monate</a:t>
            </a:r>
          </a:p>
          <a:p>
            <a:endParaRPr lang="de-CH"/>
          </a:p>
        </p:txBody>
      </p:sp>
      <p:sp>
        <p:nvSpPr>
          <p:cNvPr id="21" name="Textfeld 20">
            <a:extLst>
              <a:ext uri="{FF2B5EF4-FFF2-40B4-BE49-F238E27FC236}">
                <a16:creationId xmlns:a16="http://schemas.microsoft.com/office/drawing/2014/main" id="{531732CB-BF5D-40E4-B333-AF2693CEDD8E}"/>
              </a:ext>
            </a:extLst>
          </p:cNvPr>
          <p:cNvSpPr txBox="1"/>
          <p:nvPr/>
        </p:nvSpPr>
        <p:spPr bwMode="auto">
          <a:xfrm>
            <a:off x="7296533" y="1605434"/>
            <a:ext cx="309778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defPPr>
              <a:defRPr lang="de-DE"/>
            </a:defPPr>
            <a:lvl1pPr marL="171450" indent="-171450">
              <a:spcAft>
                <a:spcPts val="800"/>
              </a:spcAft>
              <a:buFont typeface="Arial" panose="020B0604020202020204" pitchFamily="34" charset="0"/>
              <a:buChar char="•"/>
              <a:defRPr sz="1200">
                <a:solidFill>
                  <a:schemeClr val="tx2"/>
                </a:solidFill>
                <a:latin typeface="+mj-lt"/>
              </a:defRPr>
            </a:lvl1pPr>
          </a:lstStyle>
          <a:p>
            <a:r>
              <a:rPr lang="de-CH"/>
              <a:t>Höhere Hypothekarzinsen bei steigenden Zinsen</a:t>
            </a:r>
          </a:p>
          <a:p>
            <a:r>
              <a:rPr lang="de-CH"/>
              <a:t>Derzeit wenig attraktiv im Vergleich zu anderen Hypothekarmodellen</a:t>
            </a:r>
          </a:p>
          <a:p>
            <a:endParaRPr lang="de-CH"/>
          </a:p>
          <a:p>
            <a:endParaRPr lang="de-CH"/>
          </a:p>
        </p:txBody>
      </p:sp>
      <p:sp>
        <p:nvSpPr>
          <p:cNvPr id="22" name="Textfeld 21">
            <a:extLst>
              <a:ext uri="{FF2B5EF4-FFF2-40B4-BE49-F238E27FC236}">
                <a16:creationId xmlns:a16="http://schemas.microsoft.com/office/drawing/2014/main" id="{2EE03CA0-5F73-4701-A41C-5DCADB185E22}"/>
              </a:ext>
            </a:extLst>
          </p:cNvPr>
          <p:cNvSpPr txBox="1"/>
          <p:nvPr/>
        </p:nvSpPr>
        <p:spPr bwMode="auto">
          <a:xfrm>
            <a:off x="547830" y="4034455"/>
            <a:ext cx="309778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p>
            <a:pPr algn="l">
              <a:spcAft>
                <a:spcPts val="800"/>
              </a:spcAft>
            </a:pPr>
            <a:endParaRPr lang="de-CH" sz="1200">
              <a:solidFill>
                <a:schemeClr val="tx2"/>
              </a:solidFill>
              <a:latin typeface="+mj-lt"/>
            </a:endParaRPr>
          </a:p>
          <a:p>
            <a:pPr marL="171450" indent="-171450" algn="l">
              <a:spcAft>
                <a:spcPts val="800"/>
              </a:spcAft>
              <a:buFont typeface="Wingdings" panose="05000000000000000000" pitchFamily="2" charset="2"/>
              <a:buChar char="Ø"/>
            </a:pPr>
            <a:r>
              <a:rPr lang="de-CH" sz="1200">
                <a:solidFill>
                  <a:schemeClr val="tx2"/>
                </a:solidFill>
                <a:latin typeface="+mj-lt"/>
              </a:rPr>
              <a:t>Reduktion Ihres finanziellen Risikos</a:t>
            </a:r>
            <a:br>
              <a:rPr lang="de-CH" sz="1200">
                <a:solidFill>
                  <a:schemeClr val="tx2"/>
                </a:solidFill>
                <a:latin typeface="+mj-lt"/>
              </a:rPr>
            </a:br>
            <a:r>
              <a:rPr lang="de-CH" sz="1200">
                <a:solidFill>
                  <a:schemeClr val="tx2"/>
                </a:solidFill>
                <a:latin typeface="+mj-lt"/>
              </a:rPr>
              <a:t> </a:t>
            </a:r>
          </a:p>
          <a:p>
            <a:pPr algn="l">
              <a:spcAft>
                <a:spcPts val="800"/>
              </a:spcAft>
            </a:pPr>
            <a:r>
              <a:rPr lang="de-CH" sz="1200">
                <a:solidFill>
                  <a:schemeClr val="tx2"/>
                </a:solidFill>
                <a:latin typeface="+mj-lt"/>
              </a:rPr>
              <a:t>Flexibilität durch Umwandlung in eine Festhypothek</a:t>
            </a:r>
          </a:p>
          <a:p>
            <a:pPr algn="l">
              <a:spcAft>
                <a:spcPts val="800"/>
              </a:spcAft>
            </a:pPr>
            <a:r>
              <a:rPr lang="de-CH" sz="1200">
                <a:solidFill>
                  <a:schemeClr val="tx2"/>
                </a:solidFill>
                <a:latin typeface="+mj-lt"/>
              </a:rPr>
              <a:t>Kombinierbar mit anderen Hypotheken</a:t>
            </a:r>
          </a:p>
        </p:txBody>
      </p:sp>
      <p:sp>
        <p:nvSpPr>
          <p:cNvPr id="23" name="Rechteck 22">
            <a:extLst>
              <a:ext uri="{FF2B5EF4-FFF2-40B4-BE49-F238E27FC236}">
                <a16:creationId xmlns:a16="http://schemas.microsoft.com/office/drawing/2014/main" id="{1E665646-6E2C-4712-8B75-4609EDF771B6}"/>
              </a:ext>
            </a:extLst>
          </p:cNvPr>
          <p:cNvSpPr/>
          <p:nvPr/>
        </p:nvSpPr>
        <p:spPr>
          <a:xfrm>
            <a:off x="4050314" y="3669153"/>
            <a:ext cx="6344000" cy="33833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l">
              <a:spcAft>
                <a:spcPts val="600"/>
              </a:spcAft>
            </a:pPr>
            <a:r>
              <a:rPr lang="de-CH" sz="1600">
                <a:solidFill>
                  <a:srgbClr val="FF0000"/>
                </a:solidFill>
              </a:rPr>
              <a:t>Zinsverlauf (keine feste Laufzeit, automatisch verlängert)</a:t>
            </a:r>
          </a:p>
        </p:txBody>
      </p:sp>
      <p:sp>
        <p:nvSpPr>
          <p:cNvPr id="42" name="Ellipse 41">
            <a:extLst>
              <a:ext uri="{FF2B5EF4-FFF2-40B4-BE49-F238E27FC236}">
                <a16:creationId xmlns:a16="http://schemas.microsoft.com/office/drawing/2014/main" id="{89555E40-39E4-4EBB-B899-92E627C2276C}"/>
              </a:ext>
            </a:extLst>
          </p:cNvPr>
          <p:cNvSpPr/>
          <p:nvPr/>
        </p:nvSpPr>
        <p:spPr>
          <a:xfrm>
            <a:off x="3637325" y="550985"/>
            <a:ext cx="360000" cy="360000"/>
          </a:xfrm>
          <a:prstGeom prst="ellipse">
            <a:avLst/>
          </a:prstGeom>
          <a:solidFill>
            <a:srgbClr val="D9D9D9"/>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a:solidFill>
                  <a:schemeClr val="bg1">
                    <a:lumMod val="50000"/>
                  </a:schemeClr>
                </a:solidFill>
                <a:latin typeface="+mj-lt"/>
              </a:rPr>
              <a:t>CHW</a:t>
            </a:r>
          </a:p>
        </p:txBody>
      </p:sp>
      <p:sp>
        <p:nvSpPr>
          <p:cNvPr id="43" name="Ellipse 42">
            <a:extLst>
              <a:ext uri="{FF2B5EF4-FFF2-40B4-BE49-F238E27FC236}">
                <a16:creationId xmlns:a16="http://schemas.microsoft.com/office/drawing/2014/main" id="{2E01E099-041A-4F73-8BB9-69A4E2AFE462}"/>
              </a:ext>
            </a:extLst>
          </p:cNvPr>
          <p:cNvSpPr/>
          <p:nvPr/>
        </p:nvSpPr>
        <p:spPr>
          <a:xfrm>
            <a:off x="3948685" y="550985"/>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a:solidFill>
                  <a:schemeClr val="tx2"/>
                </a:solidFill>
                <a:latin typeface="+mj-lt"/>
              </a:rPr>
              <a:t>CHF</a:t>
            </a:r>
          </a:p>
        </p:txBody>
      </p:sp>
      <p:sp>
        <p:nvSpPr>
          <p:cNvPr id="39" name="Rechteck 38">
            <a:extLst>
              <a:ext uri="{FF2B5EF4-FFF2-40B4-BE49-F238E27FC236}">
                <a16:creationId xmlns:a16="http://schemas.microsoft.com/office/drawing/2014/main" id="{122183AA-1F84-42B4-91D7-F1E30B2F8E29}"/>
              </a:ext>
            </a:extLst>
          </p:cNvPr>
          <p:cNvSpPr/>
          <p:nvPr/>
        </p:nvSpPr>
        <p:spPr>
          <a:xfrm>
            <a:off x="3921125" y="4321175"/>
            <a:ext cx="230659" cy="123824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grpSp>
        <p:nvGrpSpPr>
          <p:cNvPr id="3" name="Gruppieren 2">
            <a:extLst>
              <a:ext uri="{FF2B5EF4-FFF2-40B4-BE49-F238E27FC236}">
                <a16:creationId xmlns:a16="http://schemas.microsoft.com/office/drawing/2014/main" id="{6956E257-B0D7-4CF6-9669-9BFC60C0CB49}"/>
              </a:ext>
            </a:extLst>
          </p:cNvPr>
          <p:cNvGrpSpPr/>
          <p:nvPr/>
        </p:nvGrpSpPr>
        <p:grpSpPr>
          <a:xfrm>
            <a:off x="3791744" y="4378224"/>
            <a:ext cx="7200800" cy="1822160"/>
            <a:chOff x="3791744" y="4378224"/>
            <a:chExt cx="7200800" cy="1822160"/>
          </a:xfrm>
        </p:grpSpPr>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1744" y="4378224"/>
              <a:ext cx="6671163" cy="164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feld 23">
              <a:extLst>
                <a:ext uri="{FF2B5EF4-FFF2-40B4-BE49-F238E27FC236}">
                  <a16:creationId xmlns:a16="http://schemas.microsoft.com/office/drawing/2014/main" id="{957C20F8-8F2F-4218-B51D-ACC43DBA6C76}"/>
                </a:ext>
              </a:extLst>
            </p:cNvPr>
            <p:cNvSpPr txBox="1"/>
            <p:nvPr/>
          </p:nvSpPr>
          <p:spPr bwMode="auto">
            <a:xfrm>
              <a:off x="3978306" y="5805264"/>
              <a:ext cx="7014238" cy="395120"/>
            </a:xfrm>
            <a:prstGeom prst="rect">
              <a:avLst/>
            </a:prstGeom>
            <a:solidFill>
              <a:schemeClr val="bg1"/>
            </a:solidFill>
            <a:ln>
              <a:noFill/>
            </a:ln>
          </p:spPr>
          <p:txBody>
            <a:bodyPr vert="horz" wrap="square" lIns="144000" tIns="72000" rIns="72000" bIns="72000" numCol="1" rtlCol="0" anchor="t" anchorCtr="0" compatLnSpc="1">
              <a:prstTxWarp prst="textNoShape">
                <a:avLst/>
              </a:prstTxWarp>
              <a:noAutofit/>
            </a:bodyPr>
            <a:lstStyle>
              <a:defPPr>
                <a:defRPr lang="de-DE"/>
              </a:defPPr>
              <a:lvl1pPr marL="171450" indent="-171450">
                <a:spcAft>
                  <a:spcPts val="800"/>
                </a:spcAft>
                <a:buFont typeface="Arial" panose="020B0604020202020204" pitchFamily="34" charset="0"/>
                <a:buChar char="•"/>
                <a:defRPr sz="1200">
                  <a:solidFill>
                    <a:schemeClr val="tx2"/>
                  </a:solidFill>
                  <a:latin typeface="+mj-lt"/>
                </a:defRPr>
              </a:lvl1pPr>
            </a:lstStyle>
            <a:p>
              <a:pPr marL="0" indent="0">
                <a:buNone/>
              </a:pPr>
              <a:r>
                <a:rPr lang="de-CH"/>
                <a:t>6 Monate                  12 Monate                 18 Monate                  24 Monate                   x Monate</a:t>
              </a:r>
            </a:p>
          </p:txBody>
        </p:sp>
      </p:grpSp>
    </p:spTree>
    <p:extLst>
      <p:ext uri="{BB962C8B-B14F-4D97-AF65-F5344CB8AC3E}">
        <p14:creationId xmlns:p14="http://schemas.microsoft.com/office/powerpoint/2010/main" val="38785446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3A0CED6E-923D-4564-ADF4-635016172A9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7" name="Objekt 6" hidden="1">
                        <a:extLst>
                          <a:ext uri="{FF2B5EF4-FFF2-40B4-BE49-F238E27FC236}">
                            <a16:creationId xmlns:a16="http://schemas.microsoft.com/office/drawing/2014/main" id="{3A0CED6E-923D-4564-ADF4-635016172A9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6A370AE-DAAF-49D9-99B2-2EFCF803778B}"/>
              </a:ext>
            </a:extLst>
          </p:cNvPr>
          <p:cNvSpPr>
            <a:spLocks noGrp="1"/>
          </p:cNvSpPr>
          <p:nvPr>
            <p:ph type="title"/>
          </p:nvPr>
        </p:nvSpPr>
        <p:spPr/>
        <p:txBody>
          <a:bodyPr vert="horz"/>
          <a:lstStyle/>
          <a:p>
            <a:r>
              <a:rPr lang="de-CH"/>
              <a:t>Baukredit</a:t>
            </a:r>
          </a:p>
        </p:txBody>
      </p:sp>
      <p:sp>
        <p:nvSpPr>
          <p:cNvPr id="17" name="Textfeld 16">
            <a:extLst>
              <a:ext uri="{FF2B5EF4-FFF2-40B4-BE49-F238E27FC236}">
                <a16:creationId xmlns:a16="http://schemas.microsoft.com/office/drawing/2014/main" id="{FE3A861B-1414-4424-872D-7FD9CE0029DC}"/>
              </a:ext>
            </a:extLst>
          </p:cNvPr>
          <p:cNvSpPr txBox="1"/>
          <p:nvPr/>
        </p:nvSpPr>
        <p:spPr bwMode="auto">
          <a:xfrm>
            <a:off x="442652" y="1603528"/>
            <a:ext cx="309778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p>
            <a:pPr algn="l">
              <a:spcAft>
                <a:spcPts val="800"/>
              </a:spcAft>
            </a:pPr>
            <a:r>
              <a:rPr lang="de-CH" sz="1200" noProof="1">
                <a:solidFill>
                  <a:schemeClr val="tx2"/>
                </a:solidFill>
                <a:latin typeface="+mj-lt"/>
              </a:rPr>
              <a:t>Für Baufinanzierungen – sei es für Neubauten, Umbau oder Reno-vationsvorhaben. Es handelt sich um </a:t>
            </a:r>
            <a:br>
              <a:rPr lang="de-CH" sz="1200" noProof="1">
                <a:solidFill>
                  <a:schemeClr val="tx2"/>
                </a:solidFill>
                <a:latin typeface="+mj-lt"/>
              </a:rPr>
            </a:br>
            <a:r>
              <a:rPr lang="de-CH" sz="1200" noProof="1">
                <a:solidFill>
                  <a:schemeClr val="tx2"/>
                </a:solidFill>
                <a:latin typeface="+mj-lt"/>
              </a:rPr>
              <a:t>eine Hypothek, welche sich mit dem Baufortschritt fortlaufend erhöht und am Ende des Bauvorhabens in eine ordentliche Hypothek überführt wird.</a:t>
            </a:r>
            <a:br>
              <a:rPr lang="de-CH" sz="1200" noProof="1">
                <a:solidFill>
                  <a:schemeClr val="tx2"/>
                </a:solidFill>
                <a:latin typeface="+mj-lt"/>
              </a:rPr>
            </a:br>
            <a:endParaRPr lang="de-CH" sz="1200" noProof="1">
              <a:solidFill>
                <a:schemeClr val="tx2"/>
              </a:solidFill>
              <a:latin typeface="+mj-lt"/>
            </a:endParaRPr>
          </a:p>
        </p:txBody>
      </p:sp>
      <p:sp>
        <p:nvSpPr>
          <p:cNvPr id="18" name="Rechteck 17">
            <a:extLst>
              <a:ext uri="{FF2B5EF4-FFF2-40B4-BE49-F238E27FC236}">
                <a16:creationId xmlns:a16="http://schemas.microsoft.com/office/drawing/2014/main" id="{AFDF4C38-79D4-4A04-8ADF-90F19DB32E6A}"/>
              </a:ext>
            </a:extLst>
          </p:cNvPr>
          <p:cNvSpPr/>
          <p:nvPr/>
        </p:nvSpPr>
        <p:spPr>
          <a:xfrm>
            <a:off x="442653" y="1268760"/>
            <a:ext cx="3097781" cy="33833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l">
              <a:spcAft>
                <a:spcPts val="600"/>
              </a:spcAft>
            </a:pPr>
            <a:r>
              <a:rPr lang="de-CH" sz="1600">
                <a:solidFill>
                  <a:srgbClr val="FF0000"/>
                </a:solidFill>
              </a:rPr>
              <a:t>Eigenschaft</a:t>
            </a:r>
          </a:p>
        </p:txBody>
      </p:sp>
      <p:sp>
        <p:nvSpPr>
          <p:cNvPr id="19" name="Rechteck 18">
            <a:extLst>
              <a:ext uri="{FF2B5EF4-FFF2-40B4-BE49-F238E27FC236}">
                <a16:creationId xmlns:a16="http://schemas.microsoft.com/office/drawing/2014/main" id="{B00E2FA4-6577-4E44-ADF7-7C2B60159CF5}"/>
              </a:ext>
            </a:extLst>
          </p:cNvPr>
          <p:cNvSpPr/>
          <p:nvPr/>
        </p:nvSpPr>
        <p:spPr>
          <a:xfrm>
            <a:off x="3863752" y="1260304"/>
            <a:ext cx="3097781" cy="33833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l">
              <a:spcAft>
                <a:spcPts val="600"/>
              </a:spcAft>
            </a:pPr>
            <a:r>
              <a:rPr lang="de-CH" sz="1600">
                <a:solidFill>
                  <a:srgbClr val="FF0000"/>
                </a:solidFill>
              </a:rPr>
              <a:t>Vorteile</a:t>
            </a:r>
          </a:p>
        </p:txBody>
      </p:sp>
      <p:sp>
        <p:nvSpPr>
          <p:cNvPr id="20" name="Rechteck 19">
            <a:extLst>
              <a:ext uri="{FF2B5EF4-FFF2-40B4-BE49-F238E27FC236}">
                <a16:creationId xmlns:a16="http://schemas.microsoft.com/office/drawing/2014/main" id="{BB1C1DBD-5F9A-43C2-B1DE-A3F26FC2F352}"/>
              </a:ext>
            </a:extLst>
          </p:cNvPr>
          <p:cNvSpPr/>
          <p:nvPr/>
        </p:nvSpPr>
        <p:spPr>
          <a:xfrm>
            <a:off x="7284851" y="1260304"/>
            <a:ext cx="3097781" cy="33833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l">
              <a:spcAft>
                <a:spcPts val="600"/>
              </a:spcAft>
            </a:pPr>
            <a:r>
              <a:rPr lang="de-CH" sz="1600">
                <a:solidFill>
                  <a:srgbClr val="FF0000"/>
                </a:solidFill>
              </a:rPr>
              <a:t>Nachteile</a:t>
            </a:r>
          </a:p>
        </p:txBody>
      </p:sp>
      <p:sp>
        <p:nvSpPr>
          <p:cNvPr id="21" name="Textfeld 20">
            <a:extLst>
              <a:ext uri="{FF2B5EF4-FFF2-40B4-BE49-F238E27FC236}">
                <a16:creationId xmlns:a16="http://schemas.microsoft.com/office/drawing/2014/main" id="{0123A350-803C-4C0C-B996-C70D7E6B26F3}"/>
              </a:ext>
            </a:extLst>
          </p:cNvPr>
          <p:cNvSpPr txBox="1"/>
          <p:nvPr/>
        </p:nvSpPr>
        <p:spPr bwMode="auto">
          <a:xfrm>
            <a:off x="3863752" y="1572072"/>
            <a:ext cx="320394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defPPr>
              <a:defRPr lang="de-DE"/>
            </a:defPPr>
            <a:lvl1pPr marL="171450" indent="-171450">
              <a:spcAft>
                <a:spcPts val="800"/>
              </a:spcAft>
              <a:buFont typeface="Arial" panose="020B0604020202020204" pitchFamily="34" charset="0"/>
              <a:buChar char="•"/>
              <a:defRPr sz="1200">
                <a:solidFill>
                  <a:schemeClr val="tx2"/>
                </a:solidFill>
                <a:latin typeface="+mj-lt"/>
              </a:defRPr>
            </a:lvl1pPr>
          </a:lstStyle>
          <a:p>
            <a:r>
              <a:rPr lang="de-CH"/>
              <a:t>Laufzeit beschränkt sich auf die Bauphase</a:t>
            </a:r>
          </a:p>
          <a:p>
            <a:r>
              <a:rPr lang="de-CH"/>
              <a:t>Zinsen und Kommissionen nur auf effektiv benutzte Kreditsumme</a:t>
            </a:r>
          </a:p>
          <a:p>
            <a:r>
              <a:rPr lang="de-CH"/>
              <a:t>Basiszins: 1,50% p.a.</a:t>
            </a:r>
            <a:br>
              <a:rPr lang="de-CH"/>
            </a:br>
            <a:r>
              <a:rPr lang="de-CH"/>
              <a:t>(Es fallen Zuschläge an.)</a:t>
            </a:r>
          </a:p>
          <a:p>
            <a:r>
              <a:rPr lang="de-CH"/>
              <a:t>Basiszins WIR: Vorzugszins 0,00% p.a.</a:t>
            </a:r>
          </a:p>
        </p:txBody>
      </p:sp>
      <p:sp>
        <p:nvSpPr>
          <p:cNvPr id="22" name="Textfeld 21">
            <a:extLst>
              <a:ext uri="{FF2B5EF4-FFF2-40B4-BE49-F238E27FC236}">
                <a16:creationId xmlns:a16="http://schemas.microsoft.com/office/drawing/2014/main" id="{A7F9D824-AAA3-4392-B37E-EF693E157DED}"/>
              </a:ext>
            </a:extLst>
          </p:cNvPr>
          <p:cNvSpPr txBox="1"/>
          <p:nvPr/>
        </p:nvSpPr>
        <p:spPr bwMode="auto">
          <a:xfrm>
            <a:off x="7296533" y="1605434"/>
            <a:ext cx="309778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defPPr>
              <a:defRPr lang="de-DE"/>
            </a:defPPr>
            <a:lvl1pPr marL="171450" indent="-171450">
              <a:spcAft>
                <a:spcPts val="800"/>
              </a:spcAft>
              <a:buFont typeface="Arial" panose="020B0604020202020204" pitchFamily="34" charset="0"/>
              <a:buChar char="•"/>
              <a:defRPr sz="1200">
                <a:solidFill>
                  <a:schemeClr val="tx2"/>
                </a:solidFill>
                <a:latin typeface="+mj-lt"/>
              </a:defRPr>
            </a:lvl1pPr>
          </a:lstStyle>
          <a:p>
            <a:pPr marL="0" indent="0">
              <a:buNone/>
            </a:pPr>
            <a:r>
              <a:rPr lang="de-CH"/>
              <a:t>keine</a:t>
            </a:r>
          </a:p>
          <a:p>
            <a:endParaRPr lang="de-CH"/>
          </a:p>
        </p:txBody>
      </p:sp>
      <p:sp>
        <p:nvSpPr>
          <p:cNvPr id="34" name="Rechteck 33">
            <a:extLst>
              <a:ext uri="{FF2B5EF4-FFF2-40B4-BE49-F238E27FC236}">
                <a16:creationId xmlns:a16="http://schemas.microsoft.com/office/drawing/2014/main" id="{AEDADC06-5FFC-432D-8C6E-249B8107C5B6}"/>
              </a:ext>
            </a:extLst>
          </p:cNvPr>
          <p:cNvSpPr/>
          <p:nvPr/>
        </p:nvSpPr>
        <p:spPr>
          <a:xfrm>
            <a:off x="553787" y="3687664"/>
            <a:ext cx="3097781" cy="33833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l">
              <a:spcAft>
                <a:spcPts val="600"/>
              </a:spcAft>
            </a:pPr>
            <a:r>
              <a:rPr lang="de-CH" sz="1600">
                <a:solidFill>
                  <a:srgbClr val="FF0000"/>
                </a:solidFill>
              </a:rPr>
              <a:t>Unsere Leistungen</a:t>
            </a:r>
          </a:p>
        </p:txBody>
      </p:sp>
      <p:sp>
        <p:nvSpPr>
          <p:cNvPr id="35" name="Textfeld 34">
            <a:extLst>
              <a:ext uri="{FF2B5EF4-FFF2-40B4-BE49-F238E27FC236}">
                <a16:creationId xmlns:a16="http://schemas.microsoft.com/office/drawing/2014/main" id="{78FFC7FB-979E-4658-B243-BEC9781A9745}"/>
              </a:ext>
            </a:extLst>
          </p:cNvPr>
          <p:cNvSpPr txBox="1"/>
          <p:nvPr/>
        </p:nvSpPr>
        <p:spPr bwMode="auto">
          <a:xfrm>
            <a:off x="547830" y="4034455"/>
            <a:ext cx="309778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p>
            <a:pPr algn="l">
              <a:spcAft>
                <a:spcPts val="800"/>
              </a:spcAft>
            </a:pPr>
            <a:endParaRPr lang="de-CH" sz="1200">
              <a:solidFill>
                <a:schemeClr val="tx2"/>
              </a:solidFill>
              <a:latin typeface="+mj-lt"/>
            </a:endParaRPr>
          </a:p>
          <a:p>
            <a:pPr marL="171450" indent="-171450" algn="l">
              <a:spcAft>
                <a:spcPts val="800"/>
              </a:spcAft>
              <a:buFont typeface="Wingdings" panose="05000000000000000000" pitchFamily="2" charset="2"/>
              <a:buChar char="Ø"/>
            </a:pPr>
            <a:r>
              <a:rPr lang="de-CH" sz="1200">
                <a:solidFill>
                  <a:schemeClr val="tx2"/>
                </a:solidFill>
                <a:latin typeface="+mj-lt"/>
              </a:rPr>
              <a:t>Reduktion Ihres finanziellen Risikos</a:t>
            </a:r>
          </a:p>
          <a:p>
            <a:pPr algn="l">
              <a:spcAft>
                <a:spcPts val="800"/>
              </a:spcAft>
            </a:pPr>
            <a:endParaRPr lang="de-CH" sz="1200">
              <a:solidFill>
                <a:schemeClr val="tx2"/>
              </a:solidFill>
              <a:latin typeface="+mj-lt"/>
            </a:endParaRPr>
          </a:p>
          <a:p>
            <a:pPr algn="l">
              <a:spcAft>
                <a:spcPts val="800"/>
              </a:spcAft>
            </a:pPr>
            <a:r>
              <a:rPr lang="de-CH" sz="1200">
                <a:solidFill>
                  <a:schemeClr val="tx2"/>
                </a:solidFill>
                <a:latin typeface="+mj-lt"/>
              </a:rPr>
              <a:t>Mit der Fertigstellung des Objekts wird der Baukredit durch eine Hypothek abgelöst.</a:t>
            </a:r>
            <a:br>
              <a:rPr lang="de-CH" sz="1200">
                <a:solidFill>
                  <a:schemeClr val="tx2"/>
                </a:solidFill>
                <a:latin typeface="+mj-lt"/>
              </a:rPr>
            </a:br>
            <a:endParaRPr lang="de-CH" sz="1200">
              <a:solidFill>
                <a:schemeClr val="tx2"/>
              </a:solidFill>
              <a:latin typeface="+mj-lt"/>
            </a:endParaRPr>
          </a:p>
          <a:p>
            <a:pPr algn="l">
              <a:spcAft>
                <a:spcPts val="800"/>
              </a:spcAft>
            </a:pPr>
            <a:endParaRPr lang="de-CH" sz="1200">
              <a:solidFill>
                <a:schemeClr val="tx2"/>
              </a:solidFill>
              <a:latin typeface="+mj-lt"/>
            </a:endParaRPr>
          </a:p>
        </p:txBody>
      </p:sp>
      <p:sp>
        <p:nvSpPr>
          <p:cNvPr id="36" name="Rechteck 35">
            <a:extLst>
              <a:ext uri="{FF2B5EF4-FFF2-40B4-BE49-F238E27FC236}">
                <a16:creationId xmlns:a16="http://schemas.microsoft.com/office/drawing/2014/main" id="{CD87D425-FEE7-460A-B768-8AD170DE83FF}"/>
              </a:ext>
            </a:extLst>
          </p:cNvPr>
          <p:cNvSpPr/>
          <p:nvPr/>
        </p:nvSpPr>
        <p:spPr>
          <a:xfrm>
            <a:off x="4050314" y="3669153"/>
            <a:ext cx="6344000" cy="33833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l">
              <a:spcAft>
                <a:spcPts val="600"/>
              </a:spcAft>
            </a:pPr>
            <a:r>
              <a:rPr lang="de-CH" sz="1600">
                <a:solidFill>
                  <a:srgbClr val="FF0000"/>
                </a:solidFill>
              </a:rPr>
              <a:t>Finanzierung während der Bauphase</a:t>
            </a:r>
          </a:p>
        </p:txBody>
      </p:sp>
      <p:sp>
        <p:nvSpPr>
          <p:cNvPr id="40" name="Ellipse 39">
            <a:extLst>
              <a:ext uri="{FF2B5EF4-FFF2-40B4-BE49-F238E27FC236}">
                <a16:creationId xmlns:a16="http://schemas.microsoft.com/office/drawing/2014/main" id="{471C4FA3-6EC6-49FE-BCB3-36B93B9F4DAD}"/>
              </a:ext>
            </a:extLst>
          </p:cNvPr>
          <p:cNvSpPr/>
          <p:nvPr/>
        </p:nvSpPr>
        <p:spPr>
          <a:xfrm>
            <a:off x="2184280" y="548720"/>
            <a:ext cx="360000" cy="360000"/>
          </a:xfrm>
          <a:prstGeom prst="ellipse">
            <a:avLst/>
          </a:prstGeom>
          <a:solidFill>
            <a:srgbClr val="D9D9D9"/>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a:solidFill>
                  <a:schemeClr val="bg1">
                    <a:lumMod val="50000"/>
                  </a:schemeClr>
                </a:solidFill>
                <a:latin typeface="+mj-lt"/>
              </a:rPr>
              <a:t>CHW</a:t>
            </a:r>
          </a:p>
        </p:txBody>
      </p:sp>
      <p:sp>
        <p:nvSpPr>
          <p:cNvPr id="41" name="Ellipse 40">
            <a:extLst>
              <a:ext uri="{FF2B5EF4-FFF2-40B4-BE49-F238E27FC236}">
                <a16:creationId xmlns:a16="http://schemas.microsoft.com/office/drawing/2014/main" id="{F4291958-E640-49C9-8B6B-32C1C2042341}"/>
              </a:ext>
            </a:extLst>
          </p:cNvPr>
          <p:cNvSpPr/>
          <p:nvPr/>
        </p:nvSpPr>
        <p:spPr>
          <a:xfrm>
            <a:off x="2495640" y="548720"/>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a:solidFill>
                  <a:schemeClr val="tx2"/>
                </a:solidFill>
                <a:latin typeface="+mj-lt"/>
              </a:rPr>
              <a:t>CHF</a:t>
            </a:r>
          </a:p>
        </p:txBody>
      </p:sp>
      <p:pic>
        <p:nvPicPr>
          <p:cNvPr id="1229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4781" y="4365104"/>
            <a:ext cx="6291699"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feld 37">
            <a:extLst>
              <a:ext uri="{FF2B5EF4-FFF2-40B4-BE49-F238E27FC236}">
                <a16:creationId xmlns:a16="http://schemas.microsoft.com/office/drawing/2014/main" id="{0123A350-803C-4C0C-B996-C70D7E6B26F3}"/>
              </a:ext>
            </a:extLst>
          </p:cNvPr>
          <p:cNvSpPr txBox="1"/>
          <p:nvPr/>
        </p:nvSpPr>
        <p:spPr bwMode="auto">
          <a:xfrm>
            <a:off x="3863752" y="4365104"/>
            <a:ext cx="79300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defPPr>
              <a:defRPr lang="de-DE"/>
            </a:defPPr>
            <a:lvl1pPr marL="171450" indent="-171450">
              <a:spcAft>
                <a:spcPts val="800"/>
              </a:spcAft>
              <a:buFont typeface="Arial" panose="020B0604020202020204" pitchFamily="34" charset="0"/>
              <a:buChar char="•"/>
              <a:defRPr sz="1200">
                <a:solidFill>
                  <a:schemeClr val="tx2"/>
                </a:solidFill>
                <a:latin typeface="+mj-lt"/>
              </a:defRPr>
            </a:lvl1pPr>
          </a:lstStyle>
          <a:p>
            <a:pPr marL="0" indent="0" algn="r">
              <a:buNone/>
            </a:pPr>
            <a:r>
              <a:rPr lang="de-CH"/>
              <a:t>800 000</a:t>
            </a:r>
          </a:p>
          <a:p>
            <a:pPr marL="0" indent="0" algn="r">
              <a:buNone/>
            </a:pPr>
            <a:r>
              <a:rPr lang="de-CH"/>
              <a:t>600 000</a:t>
            </a:r>
          </a:p>
          <a:p>
            <a:pPr marL="0" indent="0" algn="r">
              <a:buNone/>
            </a:pPr>
            <a:r>
              <a:rPr lang="de-CH"/>
              <a:t>400 000</a:t>
            </a:r>
          </a:p>
          <a:p>
            <a:pPr marL="0" indent="0" algn="r">
              <a:buNone/>
            </a:pPr>
            <a:r>
              <a:rPr lang="de-CH"/>
              <a:t>200 000</a:t>
            </a:r>
          </a:p>
          <a:p>
            <a:pPr marL="0" indent="0" algn="r">
              <a:buNone/>
            </a:pPr>
            <a:r>
              <a:rPr lang="de-CH"/>
              <a:t>0</a:t>
            </a:r>
          </a:p>
        </p:txBody>
      </p:sp>
      <p:sp>
        <p:nvSpPr>
          <p:cNvPr id="23" name="Textfeld 22">
            <a:extLst>
              <a:ext uri="{FF2B5EF4-FFF2-40B4-BE49-F238E27FC236}">
                <a16:creationId xmlns:a16="http://schemas.microsoft.com/office/drawing/2014/main" id="{D0D6279E-0B45-4F7B-ABA9-C03413A1A8C7}"/>
              </a:ext>
            </a:extLst>
          </p:cNvPr>
          <p:cNvSpPr txBox="1"/>
          <p:nvPr/>
        </p:nvSpPr>
        <p:spPr bwMode="auto">
          <a:xfrm>
            <a:off x="9336360" y="4830130"/>
            <a:ext cx="934667"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defPPr>
              <a:defRPr lang="de-DE"/>
            </a:defPPr>
            <a:lvl1pPr marL="171450" indent="-171450">
              <a:spcAft>
                <a:spcPts val="800"/>
              </a:spcAft>
              <a:buFont typeface="Arial" panose="020B0604020202020204" pitchFamily="34" charset="0"/>
              <a:buChar char="•"/>
              <a:defRPr sz="1200">
                <a:solidFill>
                  <a:schemeClr val="tx2"/>
                </a:solidFill>
                <a:latin typeface="+mj-lt"/>
              </a:defRPr>
            </a:lvl1pPr>
          </a:lstStyle>
          <a:p>
            <a:pPr marL="0" indent="0">
              <a:buNone/>
            </a:pPr>
            <a:r>
              <a:rPr lang="de-CH" sz="900"/>
              <a:t>Kreditnutzung</a:t>
            </a:r>
          </a:p>
        </p:txBody>
      </p:sp>
      <p:sp>
        <p:nvSpPr>
          <p:cNvPr id="24" name="Textfeld 23">
            <a:extLst>
              <a:ext uri="{FF2B5EF4-FFF2-40B4-BE49-F238E27FC236}">
                <a16:creationId xmlns:a16="http://schemas.microsoft.com/office/drawing/2014/main" id="{87DA53A5-F10D-4EDC-91EA-55B510032587}"/>
              </a:ext>
            </a:extLst>
          </p:cNvPr>
          <p:cNvSpPr txBox="1"/>
          <p:nvPr/>
        </p:nvSpPr>
        <p:spPr bwMode="auto">
          <a:xfrm>
            <a:off x="4652861" y="5190170"/>
            <a:ext cx="934667"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defPPr>
              <a:defRPr lang="de-DE"/>
            </a:defPPr>
            <a:lvl1pPr marL="171450" indent="-171450">
              <a:spcAft>
                <a:spcPts val="800"/>
              </a:spcAft>
              <a:buFont typeface="Arial" panose="020B0604020202020204" pitchFamily="34" charset="0"/>
              <a:buChar char="•"/>
              <a:defRPr sz="1200">
                <a:solidFill>
                  <a:schemeClr val="tx2"/>
                </a:solidFill>
                <a:latin typeface="+mj-lt"/>
              </a:defRPr>
            </a:lvl1pPr>
          </a:lstStyle>
          <a:p>
            <a:pPr marL="0" indent="0">
              <a:buNone/>
            </a:pPr>
            <a:r>
              <a:rPr lang="de-CH" sz="900">
                <a:solidFill>
                  <a:srgbClr val="FF0000"/>
                </a:solidFill>
              </a:rPr>
              <a:t>Tranchen</a:t>
            </a:r>
          </a:p>
        </p:txBody>
      </p:sp>
    </p:spTree>
    <p:extLst>
      <p:ext uri="{BB962C8B-B14F-4D97-AF65-F5344CB8AC3E}">
        <p14:creationId xmlns:p14="http://schemas.microsoft.com/office/powerpoint/2010/main" val="3444731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3A0CED6E-923D-4564-ADF4-635016172A9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7" name="Objekt 6" hidden="1">
                        <a:extLst>
                          <a:ext uri="{FF2B5EF4-FFF2-40B4-BE49-F238E27FC236}">
                            <a16:creationId xmlns:a16="http://schemas.microsoft.com/office/drawing/2014/main" id="{3A0CED6E-923D-4564-ADF4-635016172A9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6A370AE-DAAF-49D9-99B2-2EFCF803778B}"/>
              </a:ext>
            </a:extLst>
          </p:cNvPr>
          <p:cNvSpPr>
            <a:spLocks noGrp="1"/>
          </p:cNvSpPr>
          <p:nvPr>
            <p:ph type="title"/>
          </p:nvPr>
        </p:nvSpPr>
        <p:spPr/>
        <p:txBody>
          <a:bodyPr vert="horz"/>
          <a:lstStyle/>
          <a:p>
            <a:r>
              <a:rPr lang="de-CH"/>
              <a:t>WIR-Starthypothek</a:t>
            </a:r>
          </a:p>
        </p:txBody>
      </p:sp>
      <p:sp>
        <p:nvSpPr>
          <p:cNvPr id="15" name="Textfeld 14">
            <a:extLst>
              <a:ext uri="{FF2B5EF4-FFF2-40B4-BE49-F238E27FC236}">
                <a16:creationId xmlns:a16="http://schemas.microsoft.com/office/drawing/2014/main" id="{6E805AA0-45FD-4BA1-9CE4-5801CEF617E1}"/>
              </a:ext>
            </a:extLst>
          </p:cNvPr>
          <p:cNvSpPr txBox="1"/>
          <p:nvPr/>
        </p:nvSpPr>
        <p:spPr bwMode="auto">
          <a:xfrm>
            <a:off x="442652" y="1603528"/>
            <a:ext cx="3097781" cy="1825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1200" b="0" i="0" u="none" strike="noStrike" kern="1200" cap="none" spc="0" normalizeH="0" baseline="0" noProof="0">
                <a:ln>
                  <a:noFill/>
                </a:ln>
                <a:solidFill>
                  <a:srgbClr val="868689"/>
                </a:solidFill>
                <a:effectLst/>
                <a:uLnTx/>
                <a:uFillTx/>
                <a:latin typeface="HelveticaNeueLT Com 55 Roman"/>
                <a:ea typeface="+mn-ea"/>
                <a:cs typeface="+mn-cs"/>
              </a:rPr>
              <a:t>Mit der WIR Starthypothek profitieren Sie für die ersten 3 Jahren von einem Zinssatz von 0,00%. Die Mindestlaufzeit beträgt 5 Jahre.</a:t>
            </a:r>
          </a:p>
        </p:txBody>
      </p:sp>
      <p:sp>
        <p:nvSpPr>
          <p:cNvPr id="16" name="Rechteck 15">
            <a:extLst>
              <a:ext uri="{FF2B5EF4-FFF2-40B4-BE49-F238E27FC236}">
                <a16:creationId xmlns:a16="http://schemas.microsoft.com/office/drawing/2014/main" id="{39826C56-ABA9-4038-9316-14F817DBCCD1}"/>
              </a:ext>
            </a:extLst>
          </p:cNvPr>
          <p:cNvSpPr/>
          <p:nvPr/>
        </p:nvSpPr>
        <p:spPr>
          <a:xfrm>
            <a:off x="442653" y="1268760"/>
            <a:ext cx="3097781" cy="33833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CH" sz="1600" b="0" i="0" u="none" strike="noStrike" kern="1200" cap="none" spc="0" normalizeH="0" baseline="0" noProof="0">
                <a:ln>
                  <a:noFill/>
                </a:ln>
                <a:solidFill>
                  <a:srgbClr val="FF0000"/>
                </a:solidFill>
                <a:effectLst/>
                <a:uLnTx/>
                <a:uFillTx/>
                <a:latin typeface="Corona LT"/>
                <a:ea typeface="+mn-ea"/>
                <a:cs typeface="+mn-cs"/>
              </a:rPr>
              <a:t>Eigenschaft</a:t>
            </a:r>
          </a:p>
        </p:txBody>
      </p:sp>
      <p:sp>
        <p:nvSpPr>
          <p:cNvPr id="17" name="Rechteck 16">
            <a:extLst>
              <a:ext uri="{FF2B5EF4-FFF2-40B4-BE49-F238E27FC236}">
                <a16:creationId xmlns:a16="http://schemas.microsoft.com/office/drawing/2014/main" id="{1E4126AE-B791-4412-B7E3-033D75D4629F}"/>
              </a:ext>
            </a:extLst>
          </p:cNvPr>
          <p:cNvSpPr/>
          <p:nvPr/>
        </p:nvSpPr>
        <p:spPr>
          <a:xfrm>
            <a:off x="3863752" y="1260304"/>
            <a:ext cx="3097781" cy="33833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CH" sz="1600" b="0" i="0" u="none" strike="noStrike" kern="1200" cap="none" spc="0" normalizeH="0" baseline="0" noProof="0">
                <a:ln>
                  <a:noFill/>
                </a:ln>
                <a:solidFill>
                  <a:srgbClr val="FF0000"/>
                </a:solidFill>
                <a:effectLst/>
                <a:uLnTx/>
                <a:uFillTx/>
                <a:latin typeface="Corona LT"/>
                <a:ea typeface="+mn-ea"/>
                <a:cs typeface="+mn-cs"/>
              </a:rPr>
              <a:t>Vorteile</a:t>
            </a:r>
          </a:p>
        </p:txBody>
      </p:sp>
      <p:sp>
        <p:nvSpPr>
          <p:cNvPr id="18" name="Rechteck 17">
            <a:extLst>
              <a:ext uri="{FF2B5EF4-FFF2-40B4-BE49-F238E27FC236}">
                <a16:creationId xmlns:a16="http://schemas.microsoft.com/office/drawing/2014/main" id="{D5EC1C99-5991-4A64-8F4A-46B9DD51DB9F}"/>
              </a:ext>
            </a:extLst>
          </p:cNvPr>
          <p:cNvSpPr/>
          <p:nvPr/>
        </p:nvSpPr>
        <p:spPr>
          <a:xfrm>
            <a:off x="7284851" y="1260304"/>
            <a:ext cx="3097781" cy="33833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CH" sz="1600" b="0" i="0" u="none" strike="noStrike" kern="1200" cap="none" spc="0" normalizeH="0" baseline="0" noProof="0">
                <a:ln>
                  <a:noFill/>
                </a:ln>
                <a:solidFill>
                  <a:srgbClr val="FF0000"/>
                </a:solidFill>
                <a:effectLst/>
                <a:uLnTx/>
                <a:uFillTx/>
                <a:latin typeface="Corona LT"/>
                <a:ea typeface="+mn-ea"/>
                <a:cs typeface="+mn-cs"/>
              </a:rPr>
              <a:t>Nachteile</a:t>
            </a:r>
          </a:p>
        </p:txBody>
      </p:sp>
      <p:sp>
        <p:nvSpPr>
          <p:cNvPr id="19" name="Rechteck 18">
            <a:extLst>
              <a:ext uri="{FF2B5EF4-FFF2-40B4-BE49-F238E27FC236}">
                <a16:creationId xmlns:a16="http://schemas.microsoft.com/office/drawing/2014/main" id="{35F1E485-8738-4A96-B24E-20903C32646B}"/>
              </a:ext>
            </a:extLst>
          </p:cNvPr>
          <p:cNvSpPr/>
          <p:nvPr/>
        </p:nvSpPr>
        <p:spPr>
          <a:xfrm>
            <a:off x="553787" y="3687664"/>
            <a:ext cx="3097781" cy="33833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CH" sz="1600" b="0" i="0" u="none" strike="noStrike" kern="1200" cap="none" spc="0" normalizeH="0" baseline="0" noProof="0">
                <a:ln>
                  <a:noFill/>
                </a:ln>
                <a:solidFill>
                  <a:srgbClr val="FF0000"/>
                </a:solidFill>
                <a:effectLst/>
                <a:uLnTx/>
                <a:uFillTx/>
                <a:latin typeface="Corona LT"/>
                <a:ea typeface="+mn-ea"/>
                <a:cs typeface="+mn-cs"/>
              </a:rPr>
              <a:t>Unsere Leistungen</a:t>
            </a:r>
          </a:p>
        </p:txBody>
      </p:sp>
      <p:sp>
        <p:nvSpPr>
          <p:cNvPr id="20" name="Textfeld 19">
            <a:extLst>
              <a:ext uri="{FF2B5EF4-FFF2-40B4-BE49-F238E27FC236}">
                <a16:creationId xmlns:a16="http://schemas.microsoft.com/office/drawing/2014/main" id="{C67013B1-D209-4794-BFC1-CF54D759BB57}"/>
              </a:ext>
            </a:extLst>
          </p:cNvPr>
          <p:cNvSpPr txBox="1"/>
          <p:nvPr/>
        </p:nvSpPr>
        <p:spPr bwMode="auto">
          <a:xfrm>
            <a:off x="3863752" y="1572072"/>
            <a:ext cx="309778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defPPr>
              <a:defRPr lang="de-DE"/>
            </a:defPPr>
            <a:lvl1pPr marL="171450" indent="-171450">
              <a:spcAft>
                <a:spcPts val="800"/>
              </a:spcAft>
              <a:buFont typeface="Arial" panose="020B0604020202020204" pitchFamily="34" charset="0"/>
              <a:buChar char="•"/>
              <a:defRPr sz="1200">
                <a:solidFill>
                  <a:schemeClr val="tx2"/>
                </a:solidFill>
                <a:latin typeface="+mj-lt"/>
              </a:defRPr>
            </a:lvl1pPr>
          </a:lstStyle>
          <a:p>
            <a:pPr marL="171450" marR="0" lvl="0" indent="-1714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de-CH" sz="1200" b="0" i="0" u="none" strike="noStrike" kern="1200" cap="none" spc="0" normalizeH="0" baseline="0" noProof="0">
                <a:ln>
                  <a:noFill/>
                </a:ln>
                <a:solidFill>
                  <a:srgbClr val="868689"/>
                </a:solidFill>
                <a:effectLst/>
                <a:uLnTx/>
                <a:uFillTx/>
                <a:latin typeface="HelveticaNeueLT Com 55 Roman"/>
                <a:ea typeface="+mn-ea"/>
                <a:cs typeface="+mn-cs"/>
              </a:rPr>
              <a:t>Fixer Zins von 0,00% für die ersten 3 Jahre</a:t>
            </a:r>
          </a:p>
          <a:p>
            <a:pPr marL="171450" marR="0" lvl="0" indent="-1714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de-CH" sz="1200" b="0" i="0" u="none" strike="noStrike" kern="1200" cap="none" spc="0" normalizeH="0" baseline="0" noProof="0">
                <a:ln>
                  <a:noFill/>
                </a:ln>
                <a:solidFill>
                  <a:srgbClr val="868689"/>
                </a:solidFill>
                <a:effectLst/>
                <a:uLnTx/>
                <a:uFillTx/>
                <a:latin typeface="HelveticaNeueLT Com 55 Roman"/>
                <a:ea typeface="+mn-ea"/>
                <a:cs typeface="+mn-cs"/>
              </a:rPr>
              <a:t>Ab 4. Jahr variabler WIR Zins mit einem Cap bei 1,75% pro Jahr</a:t>
            </a:r>
          </a:p>
        </p:txBody>
      </p:sp>
      <p:sp>
        <p:nvSpPr>
          <p:cNvPr id="21" name="Textfeld 20">
            <a:extLst>
              <a:ext uri="{FF2B5EF4-FFF2-40B4-BE49-F238E27FC236}">
                <a16:creationId xmlns:a16="http://schemas.microsoft.com/office/drawing/2014/main" id="{531732CB-BF5D-40E4-B333-AF2693CEDD8E}"/>
              </a:ext>
            </a:extLst>
          </p:cNvPr>
          <p:cNvSpPr txBox="1"/>
          <p:nvPr/>
        </p:nvSpPr>
        <p:spPr bwMode="auto">
          <a:xfrm>
            <a:off x="7296533" y="1605434"/>
            <a:ext cx="309778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defPPr>
              <a:defRPr lang="de-DE"/>
            </a:defPPr>
            <a:lvl1pPr marL="171450" indent="-171450">
              <a:spcAft>
                <a:spcPts val="800"/>
              </a:spcAft>
              <a:buFont typeface="Arial" panose="020B0604020202020204" pitchFamily="34" charset="0"/>
              <a:buChar char="•"/>
              <a:defRPr sz="1200">
                <a:solidFill>
                  <a:schemeClr val="tx2"/>
                </a:solidFill>
                <a:latin typeface="+mj-lt"/>
              </a:defRPr>
            </a:lvl1pPr>
          </a:lstStyle>
          <a:p>
            <a:pPr marL="171450" marR="0" lvl="0" indent="-1714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de-CH" sz="1200" b="0" i="0" u="none" strike="noStrike" kern="1200" cap="none" spc="0" normalizeH="0" baseline="0" noProof="0">
                <a:ln>
                  <a:noFill/>
                </a:ln>
                <a:solidFill>
                  <a:srgbClr val="868689"/>
                </a:solidFill>
                <a:effectLst/>
                <a:uLnTx/>
                <a:uFillTx/>
                <a:latin typeface="HelveticaNeueLT Com 55 Roman"/>
                <a:ea typeface="+mn-ea"/>
                <a:cs typeface="+mn-cs"/>
              </a:rPr>
              <a:t>Fixe Laufzeit für die ersten 5 Jahre</a:t>
            </a:r>
          </a:p>
          <a:p>
            <a:pPr marL="171450" marR="0" lvl="0" indent="-1714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de-CH" sz="1200" b="0" i="0" u="none" strike="noStrike" kern="1200" cap="none" spc="0" normalizeH="0" baseline="0" noProof="0">
                <a:ln>
                  <a:noFill/>
                </a:ln>
                <a:solidFill>
                  <a:srgbClr val="868689"/>
                </a:solidFill>
                <a:effectLst/>
                <a:uLnTx/>
                <a:uFillTx/>
                <a:latin typeface="HelveticaNeueLT Com 55 Roman"/>
                <a:ea typeface="+mn-ea"/>
                <a:cs typeface="+mn-cs"/>
              </a:rPr>
              <a:t>Keine ausserordentlichen Rückzahlungen in den ersten 5 Jahren</a:t>
            </a:r>
          </a:p>
          <a:p>
            <a:pPr marL="171450" marR="0" lvl="0" indent="-1714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kumimoji="0" lang="de-CH" sz="1200" b="0" i="0" u="none" strike="noStrike" kern="1200" cap="none" spc="0" normalizeH="0" baseline="0" noProof="0">
              <a:ln>
                <a:noFill/>
              </a:ln>
              <a:solidFill>
                <a:srgbClr val="868689"/>
              </a:solidFill>
              <a:effectLst/>
              <a:uLnTx/>
              <a:uFillTx/>
              <a:latin typeface="HelveticaNeueLT Com 55 Roman"/>
              <a:ea typeface="+mn-ea"/>
              <a:cs typeface="+mn-cs"/>
            </a:endParaRPr>
          </a:p>
          <a:p>
            <a:pPr marL="171450" marR="0" lvl="0" indent="-1714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kumimoji="0" lang="de-CH" sz="1200" b="0" i="0" u="none" strike="noStrike" kern="1200" cap="none" spc="0" normalizeH="0" baseline="0" noProof="0">
              <a:ln>
                <a:noFill/>
              </a:ln>
              <a:solidFill>
                <a:srgbClr val="868689"/>
              </a:solidFill>
              <a:effectLst/>
              <a:uLnTx/>
              <a:uFillTx/>
              <a:latin typeface="HelveticaNeueLT Com 55 Roman"/>
              <a:ea typeface="+mn-ea"/>
              <a:cs typeface="+mn-cs"/>
            </a:endParaRPr>
          </a:p>
        </p:txBody>
      </p:sp>
      <p:sp>
        <p:nvSpPr>
          <p:cNvPr id="22" name="Textfeld 21">
            <a:extLst>
              <a:ext uri="{FF2B5EF4-FFF2-40B4-BE49-F238E27FC236}">
                <a16:creationId xmlns:a16="http://schemas.microsoft.com/office/drawing/2014/main" id="{2EE03CA0-5F73-4701-A41C-5DCADB185E22}"/>
              </a:ext>
            </a:extLst>
          </p:cNvPr>
          <p:cNvSpPr txBox="1"/>
          <p:nvPr/>
        </p:nvSpPr>
        <p:spPr bwMode="auto">
          <a:xfrm>
            <a:off x="547830" y="4034455"/>
            <a:ext cx="309778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de-CH" sz="1200" b="0" i="0" u="none" strike="noStrike" kern="1200" cap="none" spc="0" normalizeH="0" baseline="0" noProof="0">
              <a:ln>
                <a:noFill/>
              </a:ln>
              <a:solidFill>
                <a:srgbClr val="868689"/>
              </a:solidFill>
              <a:effectLst/>
              <a:uLnTx/>
              <a:uFillTx/>
              <a:latin typeface="HelveticaNeueLT Com 55 Roman"/>
              <a:ea typeface="+mn-ea"/>
              <a:cs typeface="+mn-cs"/>
            </a:endParaRPr>
          </a:p>
          <a:p>
            <a:pPr marL="171450" marR="0" lvl="0" indent="-171450" algn="l" defTabSz="914400" rtl="0" eaLnBrk="1" fontAlgn="auto" latinLnBrk="0" hangingPunct="1">
              <a:lnSpc>
                <a:spcPct val="100000"/>
              </a:lnSpc>
              <a:spcBef>
                <a:spcPts val="0"/>
              </a:spcBef>
              <a:spcAft>
                <a:spcPts val="800"/>
              </a:spcAft>
              <a:buClrTx/>
              <a:buSzTx/>
              <a:buFont typeface="Wingdings" panose="05000000000000000000" pitchFamily="2" charset="2"/>
              <a:buChar char="Ø"/>
              <a:tabLst/>
              <a:defRPr/>
            </a:pPr>
            <a:r>
              <a:rPr kumimoji="0" lang="de-CH" sz="1200" b="0" i="0" u="none" strike="noStrike" kern="1200" cap="none" spc="0" normalizeH="0" baseline="0" noProof="0">
                <a:ln>
                  <a:noFill/>
                </a:ln>
                <a:solidFill>
                  <a:srgbClr val="868689"/>
                </a:solidFill>
                <a:effectLst/>
                <a:uLnTx/>
                <a:uFillTx/>
                <a:latin typeface="HelveticaNeueLT Com 55 Roman"/>
                <a:ea typeface="+mn-ea"/>
                <a:cs typeface="+mn-cs"/>
              </a:rPr>
              <a:t>Reduktion Ihres finanziellen Risikos</a:t>
            </a:r>
          </a:p>
          <a:p>
            <a:pPr marL="171450" marR="0" lvl="0" indent="-171450" algn="l" defTabSz="914400" rtl="0" eaLnBrk="1" fontAlgn="auto" latinLnBrk="0" hangingPunct="1">
              <a:lnSpc>
                <a:spcPct val="100000"/>
              </a:lnSpc>
              <a:spcBef>
                <a:spcPts val="0"/>
              </a:spcBef>
              <a:spcAft>
                <a:spcPts val="800"/>
              </a:spcAft>
              <a:buClrTx/>
              <a:buSzTx/>
              <a:buFont typeface="Wingdings" panose="05000000000000000000" pitchFamily="2" charset="2"/>
              <a:buChar char="Ø"/>
              <a:tabLst/>
              <a:defRPr/>
            </a:pPr>
            <a:r>
              <a:rPr kumimoji="0" lang="de-CH" sz="1200" b="0" i="0" u="none" strike="noStrike" kern="1200" cap="none" spc="0" normalizeH="0" baseline="0" noProof="0">
                <a:ln>
                  <a:noFill/>
                </a:ln>
                <a:solidFill>
                  <a:srgbClr val="868689"/>
                </a:solidFill>
                <a:effectLst/>
                <a:uLnTx/>
                <a:uFillTx/>
                <a:latin typeface="HelveticaNeueLT Com 55 Roman"/>
                <a:ea typeface="+mn-ea"/>
                <a:cs typeface="+mn-cs"/>
              </a:rPr>
              <a:t>Erste 3 Jahre zu 0,00%</a:t>
            </a:r>
            <a:br>
              <a:rPr kumimoji="0" lang="de-CH" sz="1200" b="0" i="0" u="none" strike="noStrike" kern="1200" cap="none" spc="0" normalizeH="0" baseline="0" noProof="0">
                <a:ln>
                  <a:noFill/>
                </a:ln>
                <a:solidFill>
                  <a:srgbClr val="868689"/>
                </a:solidFill>
                <a:effectLst/>
                <a:uLnTx/>
                <a:uFillTx/>
                <a:latin typeface="HelveticaNeueLT Com 55 Roman"/>
                <a:ea typeface="+mn-ea"/>
                <a:cs typeface="+mn-cs"/>
              </a:rPr>
            </a:br>
            <a:r>
              <a:rPr kumimoji="0" lang="de-CH" sz="1200" b="0" i="0" u="none" strike="noStrike" kern="1200" cap="none" spc="0" normalizeH="0" baseline="0" noProof="0">
                <a:ln>
                  <a:noFill/>
                </a:ln>
                <a:solidFill>
                  <a:srgbClr val="868689"/>
                </a:solidFill>
                <a:effectLst/>
                <a:uLnTx/>
                <a:uFillTx/>
                <a:latin typeface="HelveticaNeueLT Com 55 Roman"/>
                <a:ea typeface="+mn-ea"/>
                <a:cs typeface="+mn-cs"/>
              </a:rPr>
              <a:t> </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1200" b="0" i="0" u="none" strike="noStrike" kern="1200" cap="none" spc="0" normalizeH="0" baseline="0" noProof="0">
                <a:ln>
                  <a:noFill/>
                </a:ln>
                <a:solidFill>
                  <a:srgbClr val="868689"/>
                </a:solidFill>
                <a:effectLst/>
                <a:uLnTx/>
                <a:uFillTx/>
                <a:latin typeface="HelveticaNeueLT Com 55 Roman"/>
                <a:ea typeface="+mn-ea"/>
                <a:cs typeface="+mn-cs"/>
              </a:rPr>
              <a:t>Kombinierbar mit anderen Hypotheken</a:t>
            </a:r>
          </a:p>
        </p:txBody>
      </p:sp>
      <p:sp>
        <p:nvSpPr>
          <p:cNvPr id="23" name="Rechteck 22">
            <a:extLst>
              <a:ext uri="{FF2B5EF4-FFF2-40B4-BE49-F238E27FC236}">
                <a16:creationId xmlns:a16="http://schemas.microsoft.com/office/drawing/2014/main" id="{1E665646-6E2C-4712-8B75-4609EDF771B6}"/>
              </a:ext>
            </a:extLst>
          </p:cNvPr>
          <p:cNvSpPr/>
          <p:nvPr/>
        </p:nvSpPr>
        <p:spPr>
          <a:xfrm>
            <a:off x="4050314" y="3669153"/>
            <a:ext cx="6344000" cy="33833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CH" sz="1600" b="0" i="0" u="none" strike="noStrike" kern="1200" cap="none" spc="0" normalizeH="0" baseline="0" noProof="0">
                <a:ln>
                  <a:noFill/>
                </a:ln>
                <a:solidFill>
                  <a:srgbClr val="FF0000"/>
                </a:solidFill>
                <a:effectLst/>
                <a:uLnTx/>
                <a:uFillTx/>
                <a:latin typeface="Corona LT"/>
                <a:ea typeface="+mn-ea"/>
                <a:cs typeface="+mn-cs"/>
              </a:rPr>
              <a:t>Zinsverlauf (mind. 5 J Laufzeit, automatisch verlängert)</a:t>
            </a:r>
          </a:p>
        </p:txBody>
      </p:sp>
      <p:sp>
        <p:nvSpPr>
          <p:cNvPr id="42" name="Ellipse 41">
            <a:extLst>
              <a:ext uri="{FF2B5EF4-FFF2-40B4-BE49-F238E27FC236}">
                <a16:creationId xmlns:a16="http://schemas.microsoft.com/office/drawing/2014/main" id="{89555E40-39E4-4EBB-B899-92E627C2276C}"/>
              </a:ext>
            </a:extLst>
          </p:cNvPr>
          <p:cNvSpPr/>
          <p:nvPr/>
        </p:nvSpPr>
        <p:spPr>
          <a:xfrm>
            <a:off x="3791744" y="498552"/>
            <a:ext cx="360000" cy="360000"/>
          </a:xfrm>
          <a:prstGeom prst="ellipse">
            <a:avLst/>
          </a:prstGeom>
          <a:solidFill>
            <a:srgbClr val="D9D9D9"/>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CH" sz="800" b="0" i="0" u="none" strike="noStrike" kern="1200" cap="none" spc="0" normalizeH="0" baseline="0" noProof="0">
                <a:ln>
                  <a:noFill/>
                </a:ln>
                <a:solidFill>
                  <a:srgbClr val="FFFFFF">
                    <a:lumMod val="50000"/>
                  </a:srgbClr>
                </a:solidFill>
                <a:effectLst/>
                <a:uLnTx/>
                <a:uFillTx/>
                <a:latin typeface="HelveticaNeueLT Com 55 Roman"/>
                <a:ea typeface="+mn-ea"/>
                <a:cs typeface="+mn-cs"/>
              </a:rPr>
              <a:t>CHW</a:t>
            </a:r>
          </a:p>
        </p:txBody>
      </p:sp>
      <p:sp>
        <p:nvSpPr>
          <p:cNvPr id="39" name="Rechteck 38">
            <a:extLst>
              <a:ext uri="{FF2B5EF4-FFF2-40B4-BE49-F238E27FC236}">
                <a16:creationId xmlns:a16="http://schemas.microsoft.com/office/drawing/2014/main" id="{122183AA-1F84-42B4-91D7-F1E30B2F8E29}"/>
              </a:ext>
            </a:extLst>
          </p:cNvPr>
          <p:cNvSpPr/>
          <p:nvPr/>
        </p:nvSpPr>
        <p:spPr>
          <a:xfrm>
            <a:off x="3921125" y="4321175"/>
            <a:ext cx="230659" cy="123824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de-CH" sz="1600" b="0" i="0" u="none" strike="noStrike" kern="1200" cap="none" spc="0" normalizeH="0" baseline="0" noProof="0" err="1">
              <a:ln>
                <a:noFill/>
              </a:ln>
              <a:solidFill>
                <a:srgbClr val="868689"/>
              </a:solidFill>
              <a:effectLst/>
              <a:uLnTx/>
              <a:uFillTx/>
              <a:latin typeface="HelveticaNeueLT Com 55 Roman"/>
              <a:ea typeface="+mn-ea"/>
              <a:cs typeface="+mn-cs"/>
            </a:endParaRPr>
          </a:p>
        </p:txBody>
      </p:sp>
      <p:graphicFrame>
        <p:nvGraphicFramePr>
          <p:cNvPr id="5" name="Diagramm 4">
            <a:extLst>
              <a:ext uri="{FF2B5EF4-FFF2-40B4-BE49-F238E27FC236}">
                <a16:creationId xmlns:a16="http://schemas.microsoft.com/office/drawing/2014/main" id="{B8A9A4D2-D367-423F-40AC-74AAB5018309}"/>
              </a:ext>
            </a:extLst>
          </p:cNvPr>
          <p:cNvGraphicFramePr>
            <a:graphicFrameLocks/>
          </p:cNvGraphicFramePr>
          <p:nvPr/>
        </p:nvGraphicFramePr>
        <p:xfrm>
          <a:off x="4427298" y="4149080"/>
          <a:ext cx="5413118" cy="2160240"/>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feld 5">
            <a:extLst>
              <a:ext uri="{FF2B5EF4-FFF2-40B4-BE49-F238E27FC236}">
                <a16:creationId xmlns:a16="http://schemas.microsoft.com/office/drawing/2014/main" id="{941221DA-8BC3-458A-7FA0-EA64388FBBEB}"/>
              </a:ext>
            </a:extLst>
          </p:cNvPr>
          <p:cNvSpPr txBox="1"/>
          <p:nvPr/>
        </p:nvSpPr>
        <p:spPr bwMode="auto">
          <a:xfrm>
            <a:off x="6875570" y="6270891"/>
            <a:ext cx="1080120" cy="218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1200" b="0" i="0" u="none" strike="noStrike" kern="1200" cap="none" spc="0" normalizeH="0" baseline="0" noProof="0">
                <a:ln>
                  <a:noFill/>
                </a:ln>
                <a:solidFill>
                  <a:srgbClr val="868689"/>
                </a:solidFill>
                <a:effectLst/>
                <a:uLnTx/>
                <a:uFillTx/>
                <a:latin typeface="HelveticaNeueLT Com 55 Roman"/>
                <a:ea typeface="+mn-ea"/>
                <a:cs typeface="+mn-cs"/>
              </a:rPr>
              <a:t>Jahre</a:t>
            </a:r>
            <a:endParaRPr kumimoji="0" lang="de-DE" sz="1200" b="0" i="0" u="none" strike="noStrike" kern="1200" cap="none" spc="0" normalizeH="0" baseline="0" noProof="0" err="1">
              <a:ln>
                <a:noFill/>
              </a:ln>
              <a:solidFill>
                <a:srgbClr val="868689"/>
              </a:solidFill>
              <a:effectLst/>
              <a:uLnTx/>
              <a:uFillTx/>
              <a:latin typeface="HelveticaNeueLT Com 55 Roman"/>
              <a:ea typeface="+mn-ea"/>
              <a:cs typeface="+mn-cs"/>
            </a:endParaRPr>
          </a:p>
        </p:txBody>
      </p:sp>
      <p:sp>
        <p:nvSpPr>
          <p:cNvPr id="3" name="Textfeld 2">
            <a:extLst>
              <a:ext uri="{FF2B5EF4-FFF2-40B4-BE49-F238E27FC236}">
                <a16:creationId xmlns:a16="http://schemas.microsoft.com/office/drawing/2014/main" id="{121E3F0E-38DF-CAED-CAA1-34DC9F5E94D4}"/>
              </a:ext>
            </a:extLst>
          </p:cNvPr>
          <p:cNvSpPr txBox="1"/>
          <p:nvPr/>
        </p:nvSpPr>
        <p:spPr bwMode="auto">
          <a:xfrm>
            <a:off x="9707093" y="4857507"/>
            <a:ext cx="1080120" cy="28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1000" b="0" i="0" u="none" strike="noStrike" kern="1200" cap="none" spc="0" normalizeH="0" baseline="0" noProof="0">
                <a:ln>
                  <a:noFill/>
                </a:ln>
                <a:solidFill>
                  <a:srgbClr val="868689"/>
                </a:solidFill>
                <a:effectLst/>
                <a:uLnTx/>
                <a:uFillTx/>
                <a:latin typeface="HelveticaNeueLT Com 55 Roman"/>
                <a:ea typeface="+mn-ea"/>
                <a:cs typeface="+mn-cs"/>
              </a:rPr>
              <a:t>Cap 1,75% p.a.</a:t>
            </a:r>
          </a:p>
        </p:txBody>
      </p:sp>
    </p:spTree>
    <p:extLst>
      <p:ext uri="{BB962C8B-B14F-4D97-AF65-F5344CB8AC3E}">
        <p14:creationId xmlns:p14="http://schemas.microsoft.com/office/powerpoint/2010/main" val="36431472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1EC40-5FA3-EC00-D9FE-F8AF46CA5DAC}"/>
            </a:ext>
          </a:extLst>
        </p:cNvPr>
        <p:cNvGrpSpPr/>
        <p:nvPr/>
      </p:nvGrpSpPr>
      <p:grpSpPr>
        <a:xfrm>
          <a:off x="0" y="0"/>
          <a:ext cx="0" cy="0"/>
          <a:chOff x="0" y="0"/>
          <a:chExt cx="0" cy="0"/>
        </a:xfrm>
      </p:grpSpPr>
      <p:sp>
        <p:nvSpPr>
          <p:cNvPr id="15" name="Rechteck 14">
            <a:extLst>
              <a:ext uri="{FF2B5EF4-FFF2-40B4-BE49-F238E27FC236}">
                <a16:creationId xmlns:a16="http://schemas.microsoft.com/office/drawing/2014/main" id="{53081757-5CEA-1D2E-97A0-3CC072761887}"/>
              </a:ext>
            </a:extLst>
          </p:cNvPr>
          <p:cNvSpPr/>
          <p:nvPr/>
        </p:nvSpPr>
        <p:spPr>
          <a:xfrm>
            <a:off x="782397" y="3471161"/>
            <a:ext cx="5501672" cy="874800"/>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de-CH" sz="1600" b="0" i="0" u="none" strike="noStrike" kern="1200" cap="none" spc="0" normalizeH="0" baseline="0" noProof="0">
              <a:ln>
                <a:noFill/>
              </a:ln>
              <a:solidFill>
                <a:srgbClr val="868689"/>
              </a:solidFill>
              <a:effectLst/>
              <a:uLnTx/>
              <a:uFillTx/>
              <a:latin typeface="HelveticaNeueLT Com 55 Roman"/>
              <a:ea typeface="+mn-ea"/>
              <a:cs typeface="+mn-cs"/>
            </a:endParaRPr>
          </a:p>
        </p:txBody>
      </p:sp>
      <p:sp>
        <p:nvSpPr>
          <p:cNvPr id="20" name="Rechteck 19">
            <a:extLst>
              <a:ext uri="{FF2B5EF4-FFF2-40B4-BE49-F238E27FC236}">
                <a16:creationId xmlns:a16="http://schemas.microsoft.com/office/drawing/2014/main" id="{7D49C46B-CDBD-A53E-9822-8E95EFBED94E}"/>
              </a:ext>
            </a:extLst>
          </p:cNvPr>
          <p:cNvSpPr/>
          <p:nvPr/>
        </p:nvSpPr>
        <p:spPr>
          <a:xfrm>
            <a:off x="6285411" y="3666483"/>
            <a:ext cx="1081670" cy="874800"/>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de-CH" sz="1600" b="0" i="0" u="none" strike="noStrike" kern="1200" cap="none" spc="0" normalizeH="0" baseline="0" noProof="0">
              <a:ln>
                <a:noFill/>
              </a:ln>
              <a:solidFill>
                <a:srgbClr val="868689"/>
              </a:solidFill>
              <a:effectLst/>
              <a:uLnTx/>
              <a:uFillTx/>
              <a:latin typeface="HelveticaNeueLT Com 55 Roman"/>
              <a:ea typeface="+mn-ea"/>
              <a:cs typeface="+mn-cs"/>
            </a:endParaRPr>
          </a:p>
        </p:txBody>
      </p:sp>
      <p:graphicFrame>
        <p:nvGraphicFramePr>
          <p:cNvPr id="7" name="Objekt 6" hidden="1">
            <a:extLst>
              <a:ext uri="{FF2B5EF4-FFF2-40B4-BE49-F238E27FC236}">
                <a16:creationId xmlns:a16="http://schemas.microsoft.com/office/drawing/2014/main" id="{E841D24F-CFB7-9329-C592-482B1D7F3A3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7" name="Objekt 6" hidden="1">
                        <a:extLst>
                          <a:ext uri="{FF2B5EF4-FFF2-40B4-BE49-F238E27FC236}">
                            <a16:creationId xmlns:a16="http://schemas.microsoft.com/office/drawing/2014/main" id="{E841D24F-CFB7-9329-C592-482B1D7F3A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72866C5D-5D99-CA3B-E7B3-1C536994196F}"/>
              </a:ext>
            </a:extLst>
          </p:cNvPr>
          <p:cNvSpPr>
            <a:spLocks noGrp="1"/>
          </p:cNvSpPr>
          <p:nvPr>
            <p:ph type="title"/>
          </p:nvPr>
        </p:nvSpPr>
        <p:spPr>
          <a:xfrm>
            <a:off x="479376" y="476672"/>
            <a:ext cx="11161240" cy="783632"/>
          </a:xfrm>
        </p:spPr>
        <p:txBody>
          <a:bodyPr vert="horz"/>
          <a:lstStyle/>
          <a:p>
            <a:r>
              <a:rPr lang="de-CH" dirty="0"/>
              <a:t>Zinsen in CHW und CHF im langfristigen Vergleich</a:t>
            </a:r>
          </a:p>
        </p:txBody>
      </p:sp>
      <p:sp>
        <p:nvSpPr>
          <p:cNvPr id="19" name="Rechteck 18">
            <a:extLst>
              <a:ext uri="{FF2B5EF4-FFF2-40B4-BE49-F238E27FC236}">
                <a16:creationId xmlns:a16="http://schemas.microsoft.com/office/drawing/2014/main" id="{B664A4D2-B668-34FC-6C95-72EF167F4CFC}"/>
              </a:ext>
            </a:extLst>
          </p:cNvPr>
          <p:cNvSpPr/>
          <p:nvPr/>
        </p:nvSpPr>
        <p:spPr>
          <a:xfrm>
            <a:off x="7557699" y="1714193"/>
            <a:ext cx="4075651" cy="3384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CH" sz="1600" b="0" i="0" u="none" strike="noStrike" kern="1200" cap="none" spc="0" normalizeH="0" baseline="0" noProof="0" dirty="0">
                <a:ln>
                  <a:noFill/>
                </a:ln>
                <a:solidFill>
                  <a:srgbClr val="FF0000"/>
                </a:solidFill>
                <a:effectLst/>
                <a:uLnTx/>
                <a:uFillTx/>
                <a:latin typeface="+mj-lt"/>
                <a:ea typeface="+mn-ea"/>
                <a:cs typeface="+mn-cs"/>
              </a:rPr>
              <a:t>Fazit</a:t>
            </a:r>
          </a:p>
        </p:txBody>
      </p:sp>
      <p:sp>
        <p:nvSpPr>
          <p:cNvPr id="21" name="Textfeld 20">
            <a:extLst>
              <a:ext uri="{FF2B5EF4-FFF2-40B4-BE49-F238E27FC236}">
                <a16:creationId xmlns:a16="http://schemas.microsoft.com/office/drawing/2014/main" id="{2EB38F40-C965-9B83-CA57-CA690C1F7A5D}"/>
              </a:ext>
            </a:extLst>
          </p:cNvPr>
          <p:cNvSpPr txBox="1"/>
          <p:nvPr/>
        </p:nvSpPr>
        <p:spPr bwMode="auto">
          <a:xfrm>
            <a:off x="7557699" y="2062152"/>
            <a:ext cx="4075651" cy="2879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defPPr>
              <a:defRPr lang="de-DE"/>
            </a:defPPr>
            <a:lvl1pPr marL="171450" indent="-171450">
              <a:spcAft>
                <a:spcPts val="800"/>
              </a:spcAft>
              <a:buFont typeface="Arial" panose="020B0604020202020204" pitchFamily="34" charset="0"/>
              <a:buChar char="•"/>
              <a:defRPr sz="1200">
                <a:solidFill>
                  <a:schemeClr val="tx2"/>
                </a:solidFill>
                <a:latin typeface="+mj-lt"/>
              </a:defRPr>
            </a:lvl1pPr>
          </a:lstStyle>
          <a:p>
            <a:pPr marL="171450" marR="0" lvl="0" indent="-1714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de-CH" sz="1200" b="0" i="0" u="none" strike="noStrike" kern="1200" cap="none" spc="0" normalizeH="0" baseline="0" noProof="0" dirty="0">
                <a:ln>
                  <a:noFill/>
                </a:ln>
                <a:solidFill>
                  <a:srgbClr val="868689"/>
                </a:solidFill>
                <a:effectLst/>
                <a:uLnTx/>
                <a:uFillTx/>
                <a:latin typeface="HelveticaNeueLT Com 55 Roman"/>
                <a:ea typeface="+mn-ea"/>
                <a:cs typeface="+mn-cs"/>
              </a:rPr>
              <a:t>Die </a:t>
            </a:r>
            <a:r>
              <a:rPr kumimoji="0" lang="de-CH" sz="1200" b="1" i="0" u="none" strike="noStrike" kern="1200" cap="none" spc="0" normalizeH="0" baseline="0" noProof="0" dirty="0">
                <a:ln>
                  <a:noFill/>
                </a:ln>
                <a:solidFill>
                  <a:srgbClr val="868689"/>
                </a:solidFill>
                <a:effectLst/>
                <a:uLnTx/>
                <a:uFillTx/>
                <a:latin typeface="HelveticaNeueLT Com 55 Roman"/>
                <a:ea typeface="+mn-ea"/>
                <a:cs typeface="+mn-cs"/>
              </a:rPr>
              <a:t>durchschnittliche Differe</a:t>
            </a:r>
            <a:r>
              <a:rPr kumimoji="0" lang="de-CH" sz="1200" b="0" i="0" u="none" strike="noStrike" kern="1200" cap="none" spc="0" normalizeH="0" baseline="0" noProof="0" dirty="0">
                <a:ln>
                  <a:noFill/>
                </a:ln>
                <a:solidFill>
                  <a:srgbClr val="868689"/>
                </a:solidFill>
                <a:effectLst/>
                <a:uLnTx/>
                <a:uFillTx/>
                <a:latin typeface="HelveticaNeueLT Com 55 Roman"/>
                <a:ea typeface="+mn-ea"/>
                <a:cs typeface="+mn-cs"/>
              </a:rPr>
              <a:t>nz der variablen CHF Hypothek zur CHW Hypothek liegt </a:t>
            </a:r>
            <a:r>
              <a:rPr kumimoji="0" lang="de-CH" sz="1200" b="1" i="0" u="none" strike="noStrike" kern="1200" cap="none" spc="0" normalizeH="0" baseline="0" noProof="0" dirty="0">
                <a:ln>
                  <a:noFill/>
                </a:ln>
                <a:solidFill>
                  <a:srgbClr val="868689"/>
                </a:solidFill>
                <a:effectLst/>
                <a:uLnTx/>
                <a:uFillTx/>
                <a:latin typeface="HelveticaNeueLT Com 55 Roman"/>
                <a:ea typeface="+mn-ea"/>
                <a:cs typeface="+mn-cs"/>
              </a:rPr>
              <a:t>bei +2,53% </a:t>
            </a:r>
            <a:r>
              <a:rPr kumimoji="0" lang="de-CH" sz="1200" b="0" i="0" u="none" strike="noStrike" kern="1200" cap="none" spc="0" normalizeH="0" baseline="0" noProof="0" dirty="0">
                <a:ln>
                  <a:noFill/>
                </a:ln>
                <a:solidFill>
                  <a:srgbClr val="868689"/>
                </a:solidFill>
                <a:effectLst/>
                <a:uLnTx/>
                <a:uFillTx/>
                <a:latin typeface="HelveticaNeueLT Com 55 Roman"/>
                <a:ea typeface="+mn-ea"/>
                <a:cs typeface="+mn-cs"/>
              </a:rPr>
              <a:t>pro Jahr.</a:t>
            </a:r>
          </a:p>
          <a:p>
            <a:pPr marL="171450" marR="0" lvl="0" indent="-1714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de-CH" sz="1200" b="0" i="0" u="none" strike="noStrike" kern="1200" cap="none" spc="0" normalizeH="0" baseline="0" noProof="0" dirty="0">
                <a:ln>
                  <a:noFill/>
                </a:ln>
                <a:solidFill>
                  <a:srgbClr val="868689"/>
                </a:solidFill>
                <a:effectLst/>
                <a:uLnTx/>
                <a:uFillTx/>
                <a:latin typeface="HelveticaNeueLT Com 55 Roman"/>
                <a:ea typeface="+mn-ea"/>
                <a:cs typeface="+mn-cs"/>
              </a:rPr>
              <a:t>In der Hochzinsphase Ende 80er Jahre lag die Differenz sogar bei über 6%.</a:t>
            </a:r>
          </a:p>
          <a:p>
            <a:pPr marL="171450" marR="0" lvl="0" indent="-1714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de-CH" sz="1200" b="0" i="0" u="none" strike="noStrike" kern="1200" cap="none" spc="0" normalizeH="0" baseline="0" noProof="0" dirty="0">
                <a:ln>
                  <a:noFill/>
                </a:ln>
                <a:solidFill>
                  <a:srgbClr val="868689"/>
                </a:solidFill>
                <a:effectLst/>
                <a:uLnTx/>
                <a:uFillTx/>
                <a:latin typeface="HelveticaNeueLT Com 55 Roman"/>
                <a:ea typeface="+mn-ea"/>
                <a:cs typeface="+mn-cs"/>
              </a:rPr>
              <a:t>CHW-Zinsen verhalten sich in allen Marktlagen stabil und erleichtern so eine langfristige Kalkulation.</a:t>
            </a:r>
          </a:p>
          <a:p>
            <a:pPr marL="171450" marR="0" lvl="0" indent="-1714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de-CH" dirty="0">
                <a:solidFill>
                  <a:srgbClr val="868689"/>
                </a:solidFill>
                <a:latin typeface="HelveticaNeueLT Com 55 Roman"/>
              </a:rPr>
              <a:t>Die starken Zinsschwankungen im CHF s</a:t>
            </a:r>
            <a:r>
              <a:rPr kumimoji="0" lang="de-CH" sz="1200" b="0" i="0" u="none" strike="noStrike" kern="1200" cap="none" spc="0" normalizeH="0" baseline="0" noProof="0" dirty="0" err="1">
                <a:ln>
                  <a:noFill/>
                </a:ln>
                <a:solidFill>
                  <a:srgbClr val="868689"/>
                </a:solidFill>
                <a:effectLst/>
                <a:uLnTx/>
                <a:uFillTx/>
                <a:latin typeface="HelveticaNeueLT Com 55 Roman"/>
                <a:ea typeface="+mn-ea"/>
                <a:cs typeface="+mn-cs"/>
              </a:rPr>
              <a:t>eit</a:t>
            </a:r>
            <a:r>
              <a:rPr lang="de-CH" dirty="0">
                <a:solidFill>
                  <a:srgbClr val="868689"/>
                </a:solidFill>
                <a:latin typeface="HelveticaNeueLT Com 55 Roman"/>
              </a:rPr>
              <a:t> </a:t>
            </a:r>
            <a:r>
              <a:rPr kumimoji="0" lang="de-CH" sz="1200" b="0" i="0" u="none" strike="noStrike" kern="1200" cap="none" spc="0" normalizeH="0" baseline="0" noProof="0" dirty="0">
                <a:ln>
                  <a:noFill/>
                </a:ln>
                <a:solidFill>
                  <a:srgbClr val="868689"/>
                </a:solidFill>
                <a:effectLst/>
                <a:uLnTx/>
                <a:uFillTx/>
                <a:latin typeface="HelveticaNeueLT Com 55 Roman"/>
                <a:ea typeface="+mn-ea"/>
                <a:cs typeface="+mn-cs"/>
              </a:rPr>
              <a:t>2022 zeigen einmal mehr, mit einer WIR-Finanzierung setzen sie auf Stabilität.</a:t>
            </a:r>
          </a:p>
          <a:p>
            <a:pPr marL="171450" marR="0" lvl="0" indent="-1714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de-CH" dirty="0">
                <a:solidFill>
                  <a:srgbClr val="868689"/>
                </a:solidFill>
                <a:latin typeface="HelveticaNeueLT Com 55 Roman"/>
              </a:rPr>
              <a:t>Die CHW Geldmarkt-Hypothek wird seit März 2023 nicht mehr angeboten. Die klassische WIR-Hypothek wird weiterhin mit einem Zinssatz von 1,25% geführt.</a:t>
            </a:r>
            <a:endParaRPr kumimoji="0" lang="de-CH" sz="1200" b="0" i="0" u="none" strike="noStrike" kern="1200" cap="none" spc="0" normalizeH="0" baseline="0" noProof="0" dirty="0">
              <a:ln>
                <a:noFill/>
              </a:ln>
              <a:solidFill>
                <a:srgbClr val="868689"/>
              </a:solidFill>
              <a:effectLst/>
              <a:uLnTx/>
              <a:uFillTx/>
              <a:latin typeface="HelveticaNeueLT Com 55 Roman"/>
              <a:ea typeface="+mn-ea"/>
              <a:cs typeface="+mn-cs"/>
            </a:endParaRPr>
          </a:p>
          <a:p>
            <a:pPr marL="171450" marR="0" lvl="0" indent="-1714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kumimoji="0" lang="de-CH" sz="1200" b="0" i="0" u="none" strike="noStrike" kern="1200" cap="none" spc="0" normalizeH="0" baseline="0" noProof="0" dirty="0">
              <a:ln>
                <a:noFill/>
              </a:ln>
              <a:solidFill>
                <a:srgbClr val="868689"/>
              </a:solidFill>
              <a:effectLst/>
              <a:uLnTx/>
              <a:uFillTx/>
              <a:latin typeface="HelveticaNeueLT Com 55 Roman"/>
              <a:ea typeface="+mn-ea"/>
              <a:cs typeface="+mn-cs"/>
            </a:endParaRPr>
          </a:p>
        </p:txBody>
      </p:sp>
      <p:sp>
        <p:nvSpPr>
          <p:cNvPr id="40" name="Ellipse 39">
            <a:extLst>
              <a:ext uri="{FF2B5EF4-FFF2-40B4-BE49-F238E27FC236}">
                <a16:creationId xmlns:a16="http://schemas.microsoft.com/office/drawing/2014/main" id="{19F8F433-CD7D-C8BF-57A7-09D7C540DF3E}"/>
              </a:ext>
            </a:extLst>
          </p:cNvPr>
          <p:cNvSpPr/>
          <p:nvPr/>
        </p:nvSpPr>
        <p:spPr>
          <a:xfrm>
            <a:off x="9038668" y="548720"/>
            <a:ext cx="360000" cy="360000"/>
          </a:xfrm>
          <a:prstGeom prst="ellipse">
            <a:avLst/>
          </a:prstGeom>
          <a:solidFill>
            <a:srgbClr val="D9D9D9"/>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CH" sz="800" b="0" i="0" u="none" strike="noStrike" kern="1200" cap="none" spc="0" normalizeH="0" baseline="0" noProof="0">
                <a:ln>
                  <a:noFill/>
                </a:ln>
                <a:solidFill>
                  <a:srgbClr val="FFFFFF">
                    <a:lumMod val="50000"/>
                  </a:srgbClr>
                </a:solidFill>
                <a:effectLst/>
                <a:uLnTx/>
                <a:uFillTx/>
                <a:latin typeface="HelveticaNeueLT Com 55 Roman"/>
                <a:ea typeface="+mn-ea"/>
                <a:cs typeface="+mn-cs"/>
              </a:rPr>
              <a:t>CHW</a:t>
            </a:r>
          </a:p>
        </p:txBody>
      </p:sp>
      <p:sp>
        <p:nvSpPr>
          <p:cNvPr id="41" name="Ellipse 40">
            <a:extLst>
              <a:ext uri="{FF2B5EF4-FFF2-40B4-BE49-F238E27FC236}">
                <a16:creationId xmlns:a16="http://schemas.microsoft.com/office/drawing/2014/main" id="{105AFADA-9EF7-81E6-70C8-7B9BFFEA19A1}"/>
              </a:ext>
            </a:extLst>
          </p:cNvPr>
          <p:cNvSpPr/>
          <p:nvPr/>
        </p:nvSpPr>
        <p:spPr>
          <a:xfrm>
            <a:off x="9350028" y="548720"/>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CH" sz="800" b="0" i="0" u="none" strike="noStrike" kern="1200" cap="none" spc="0" normalizeH="0" baseline="0" noProof="0">
                <a:ln>
                  <a:noFill/>
                </a:ln>
                <a:solidFill>
                  <a:srgbClr val="868689"/>
                </a:solidFill>
                <a:effectLst/>
                <a:uLnTx/>
                <a:uFillTx/>
                <a:latin typeface="HelveticaNeueLT Com 55 Roman"/>
                <a:ea typeface="+mn-ea"/>
                <a:cs typeface="+mn-cs"/>
              </a:rPr>
              <a:t>CHF</a:t>
            </a:r>
          </a:p>
        </p:txBody>
      </p:sp>
      <p:sp>
        <p:nvSpPr>
          <p:cNvPr id="18" name="Textfeld 17">
            <a:extLst>
              <a:ext uri="{FF2B5EF4-FFF2-40B4-BE49-F238E27FC236}">
                <a16:creationId xmlns:a16="http://schemas.microsoft.com/office/drawing/2014/main" id="{4CACEE18-3F46-8140-8E8E-C3B0889E3776}"/>
              </a:ext>
            </a:extLst>
          </p:cNvPr>
          <p:cNvSpPr txBox="1"/>
          <p:nvPr/>
        </p:nvSpPr>
        <p:spPr bwMode="auto">
          <a:xfrm>
            <a:off x="1323707" y="6461760"/>
            <a:ext cx="3997234" cy="18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1050" b="0" i="0" u="none" strike="noStrike" kern="1200" cap="none" spc="0" normalizeH="0" baseline="0" noProof="0">
                <a:ln>
                  <a:noFill/>
                </a:ln>
                <a:solidFill>
                  <a:srgbClr val="868689"/>
                </a:solidFill>
                <a:effectLst/>
                <a:uLnTx/>
                <a:uFillTx/>
                <a:latin typeface="HelveticaNeueLT Com 55 Roman"/>
                <a:ea typeface="+mn-ea"/>
                <a:cs typeface="+mn-cs"/>
              </a:rPr>
              <a:t>Quellen: SNB, BEBK und Bank WIR</a:t>
            </a:r>
          </a:p>
        </p:txBody>
      </p:sp>
      <p:grpSp>
        <p:nvGrpSpPr>
          <p:cNvPr id="28" name="Gruppieren 27">
            <a:extLst>
              <a:ext uri="{FF2B5EF4-FFF2-40B4-BE49-F238E27FC236}">
                <a16:creationId xmlns:a16="http://schemas.microsoft.com/office/drawing/2014/main" id="{61D868CE-ECE2-DDCA-3799-3C90DEE868AA}"/>
              </a:ext>
            </a:extLst>
          </p:cNvPr>
          <p:cNvGrpSpPr/>
          <p:nvPr/>
        </p:nvGrpSpPr>
        <p:grpSpPr>
          <a:xfrm>
            <a:off x="2992652" y="1503566"/>
            <a:ext cx="3956958" cy="2322984"/>
            <a:chOff x="3140498" y="1520673"/>
            <a:chExt cx="3956958" cy="2322984"/>
          </a:xfrm>
        </p:grpSpPr>
        <p:pic>
          <p:nvPicPr>
            <p:cNvPr id="29" name="Grafik 28" descr="Pfeil nach unten mit einfarbiger Füllung">
              <a:extLst>
                <a:ext uri="{FF2B5EF4-FFF2-40B4-BE49-F238E27FC236}">
                  <a16:creationId xmlns:a16="http://schemas.microsoft.com/office/drawing/2014/main" id="{AD584BBD-E120-0580-50C0-443E545C67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540000">
              <a:off x="3140498" y="1659678"/>
              <a:ext cx="360000" cy="360000"/>
            </a:xfrm>
            <a:prstGeom prst="rect">
              <a:avLst/>
            </a:prstGeom>
          </p:spPr>
        </p:pic>
        <p:sp>
          <p:nvSpPr>
            <p:cNvPr id="30" name="Textfeld 29">
              <a:extLst>
                <a:ext uri="{FF2B5EF4-FFF2-40B4-BE49-F238E27FC236}">
                  <a16:creationId xmlns:a16="http://schemas.microsoft.com/office/drawing/2014/main" id="{B72505CF-E289-E403-9DB9-17063B08E246}"/>
                </a:ext>
              </a:extLst>
            </p:cNvPr>
            <p:cNvSpPr txBox="1"/>
            <p:nvPr/>
          </p:nvSpPr>
          <p:spPr bwMode="auto">
            <a:xfrm>
              <a:off x="3505704" y="1520673"/>
              <a:ext cx="1665977" cy="418396"/>
            </a:xfrm>
            <a:prstGeom prst="rect">
              <a:avLst/>
            </a:prstGeom>
            <a:solidFill>
              <a:schemeClr val="bg1"/>
            </a:solidFill>
            <a:ln>
              <a:noFill/>
            </a:ln>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900" b="0" i="0" u="none" strike="noStrike" kern="1200" cap="none" spc="0" normalizeH="0" baseline="0" noProof="0" dirty="0">
                  <a:ln>
                    <a:noFill/>
                  </a:ln>
                  <a:solidFill>
                    <a:srgbClr val="868689"/>
                  </a:solidFill>
                  <a:effectLst/>
                  <a:uLnTx/>
                  <a:uFillTx/>
                  <a:latin typeface="HelveticaNeueLT Com 55 Roman"/>
                  <a:ea typeface="+mn-ea"/>
                  <a:cs typeface="+mn-cs"/>
                </a:rPr>
                <a:t>  Hochzinsphase und Platzen    </a:t>
              </a:r>
              <a:br>
                <a:rPr kumimoji="0" lang="de-CH" sz="900" b="0" i="0" u="none" strike="noStrike" kern="1200" cap="none" spc="0" normalizeH="0" baseline="0" noProof="0" dirty="0">
                  <a:ln>
                    <a:noFill/>
                  </a:ln>
                  <a:solidFill>
                    <a:srgbClr val="868689"/>
                  </a:solidFill>
                  <a:effectLst/>
                  <a:uLnTx/>
                  <a:uFillTx/>
                  <a:latin typeface="HelveticaNeueLT Com 55 Roman"/>
                  <a:ea typeface="+mn-ea"/>
                  <a:cs typeface="+mn-cs"/>
                </a:rPr>
              </a:br>
              <a:r>
                <a:rPr kumimoji="0" lang="de-CH" sz="900" b="0" i="0" u="none" strike="noStrike" kern="1200" cap="none" spc="0" normalizeH="0" baseline="0" noProof="0" dirty="0">
                  <a:ln>
                    <a:noFill/>
                  </a:ln>
                  <a:solidFill>
                    <a:srgbClr val="868689"/>
                  </a:solidFill>
                  <a:effectLst/>
                  <a:uLnTx/>
                  <a:uFillTx/>
                  <a:latin typeface="HelveticaNeueLT Com 55 Roman"/>
                  <a:ea typeface="+mn-ea"/>
                  <a:cs typeface="+mn-cs"/>
                </a:rPr>
                <a:t>  der Immobilienblase</a:t>
              </a:r>
            </a:p>
          </p:txBody>
        </p:sp>
        <p:sp>
          <p:nvSpPr>
            <p:cNvPr id="31" name="Textfeld 30">
              <a:extLst>
                <a:ext uri="{FF2B5EF4-FFF2-40B4-BE49-F238E27FC236}">
                  <a16:creationId xmlns:a16="http://schemas.microsoft.com/office/drawing/2014/main" id="{A3761DF3-4AE1-F68A-1A04-3199F040D3A9}"/>
                </a:ext>
              </a:extLst>
            </p:cNvPr>
            <p:cNvSpPr txBox="1"/>
            <p:nvPr/>
          </p:nvSpPr>
          <p:spPr bwMode="auto">
            <a:xfrm>
              <a:off x="3893453" y="2080465"/>
              <a:ext cx="1630313" cy="285522"/>
            </a:xfrm>
            <a:prstGeom prst="rect">
              <a:avLst/>
            </a:prstGeom>
            <a:solidFill>
              <a:schemeClr val="bg1"/>
            </a:solidFill>
            <a:ln>
              <a:noFill/>
            </a:ln>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900" b="0" i="0" u="none" strike="noStrike" kern="1200" cap="none" spc="0" normalizeH="0" baseline="0" noProof="0">
                  <a:ln>
                    <a:noFill/>
                  </a:ln>
                  <a:solidFill>
                    <a:srgbClr val="868689"/>
                  </a:solidFill>
                  <a:effectLst/>
                  <a:uLnTx/>
                  <a:uFillTx/>
                  <a:latin typeface="HelveticaNeueLT Com 55 Roman"/>
                  <a:ea typeface="+mn-ea"/>
                  <a:cs typeface="+mn-cs"/>
                </a:rPr>
                <a:t>Platzen der Internetblase</a:t>
              </a:r>
            </a:p>
          </p:txBody>
        </p:sp>
        <p:sp>
          <p:nvSpPr>
            <p:cNvPr id="32" name="Textfeld 31">
              <a:extLst>
                <a:ext uri="{FF2B5EF4-FFF2-40B4-BE49-F238E27FC236}">
                  <a16:creationId xmlns:a16="http://schemas.microsoft.com/office/drawing/2014/main" id="{694035F7-C444-4451-485D-0471DFE7BBFE}"/>
                </a:ext>
              </a:extLst>
            </p:cNvPr>
            <p:cNvSpPr txBox="1"/>
            <p:nvPr/>
          </p:nvSpPr>
          <p:spPr bwMode="auto">
            <a:xfrm>
              <a:off x="4855524" y="2629636"/>
              <a:ext cx="1304654" cy="169435"/>
            </a:xfrm>
            <a:prstGeom prst="rect">
              <a:avLst/>
            </a:prstGeom>
            <a:solidFill>
              <a:schemeClr val="bg1"/>
            </a:solidFill>
            <a:ln>
              <a:noFill/>
            </a:ln>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900" b="0" i="0" u="none" strike="noStrike" kern="1200" cap="none" spc="0" normalizeH="0" baseline="0" noProof="0" dirty="0">
                  <a:ln>
                    <a:noFill/>
                  </a:ln>
                  <a:solidFill>
                    <a:srgbClr val="868689"/>
                  </a:solidFill>
                  <a:effectLst/>
                  <a:uLnTx/>
                  <a:uFillTx/>
                  <a:latin typeface="HelveticaNeueLT Com 55 Roman"/>
                  <a:ea typeface="+mn-ea"/>
                  <a:cs typeface="+mn-cs"/>
                </a:rPr>
                <a:t>Globale Finanzkrise</a:t>
              </a:r>
            </a:p>
          </p:txBody>
        </p:sp>
        <p:pic>
          <p:nvPicPr>
            <p:cNvPr id="33" name="Grafik 32" descr="Pfeil nach unten mit einfarbiger Füllung">
              <a:extLst>
                <a:ext uri="{FF2B5EF4-FFF2-40B4-BE49-F238E27FC236}">
                  <a16:creationId xmlns:a16="http://schemas.microsoft.com/office/drawing/2014/main" id="{6B96C867-68A7-ADAF-C949-233CFAC3CBC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00700" y="2798035"/>
              <a:ext cx="360000" cy="360000"/>
            </a:xfrm>
            <a:prstGeom prst="rect">
              <a:avLst/>
            </a:prstGeom>
          </p:spPr>
        </p:pic>
        <p:pic>
          <p:nvPicPr>
            <p:cNvPr id="34" name="Grafik 33" descr="Pfeil nach unten mit einfarbiger Füllung">
              <a:extLst>
                <a:ext uri="{FF2B5EF4-FFF2-40B4-BE49-F238E27FC236}">
                  <a16:creationId xmlns:a16="http://schemas.microsoft.com/office/drawing/2014/main" id="{13CB6A1D-53FD-DB7B-EDF6-AFD34954AD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18471" y="2293979"/>
              <a:ext cx="360000" cy="360000"/>
            </a:xfrm>
            <a:prstGeom prst="rect">
              <a:avLst/>
            </a:prstGeom>
          </p:spPr>
        </p:pic>
        <p:sp>
          <p:nvSpPr>
            <p:cNvPr id="35" name="Textfeld 8">
              <a:extLst>
                <a:ext uri="{FF2B5EF4-FFF2-40B4-BE49-F238E27FC236}">
                  <a16:creationId xmlns:a16="http://schemas.microsoft.com/office/drawing/2014/main" id="{807B9326-F4F8-35D2-4095-3B1848BCA8FB}"/>
                </a:ext>
              </a:extLst>
            </p:cNvPr>
            <p:cNvSpPr txBox="1"/>
            <p:nvPr/>
          </p:nvSpPr>
          <p:spPr bwMode="auto">
            <a:xfrm>
              <a:off x="5655516" y="3195639"/>
              <a:ext cx="1441940" cy="252028"/>
            </a:xfrm>
            <a:prstGeom prst="rect">
              <a:avLst/>
            </a:prstGeom>
            <a:solidFill>
              <a:schemeClr val="bg1"/>
            </a:solidFill>
            <a:ln>
              <a:noFill/>
            </a:ln>
          </p:spPr>
          <p:txBody>
            <a:bodyPr vert="horz" wrap="square" lIns="0" tIns="0" rIns="0" bIns="0" numCol="1" rtlCol="0" anchor="t" anchorCtr="0" compatLnSpc="1">
              <a:prstTxWarp prst="textNoShape">
                <a:avLst/>
              </a:prstTxWarp>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900" b="0" i="0" u="none" strike="noStrike" kern="1200" cap="none" spc="0" normalizeH="0" baseline="0" noProof="0" dirty="0">
                  <a:ln>
                    <a:noFill/>
                  </a:ln>
                  <a:solidFill>
                    <a:srgbClr val="868689"/>
                  </a:solidFill>
                  <a:effectLst/>
                  <a:uLnTx/>
                  <a:uFillTx/>
                  <a:latin typeface="HelveticaNeueLT Com 55 Roman"/>
                  <a:ea typeface="+mn-ea"/>
                  <a:cs typeface="+mn-cs"/>
                </a:rPr>
                <a:t>Negativzinsen der SNB</a:t>
              </a:r>
            </a:p>
          </p:txBody>
        </p:sp>
        <p:pic>
          <p:nvPicPr>
            <p:cNvPr id="36" name="Grafik 35" descr="Pfeil nach unten mit einfarbiger Füllung">
              <a:extLst>
                <a:ext uri="{FF2B5EF4-FFF2-40B4-BE49-F238E27FC236}">
                  <a16:creationId xmlns:a16="http://schemas.microsoft.com/office/drawing/2014/main" id="{E199BF56-DA2F-19FF-5531-BC556B2B96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42392" y="3483671"/>
              <a:ext cx="369770" cy="359986"/>
            </a:xfrm>
            <a:prstGeom prst="rect">
              <a:avLst/>
            </a:prstGeom>
          </p:spPr>
        </p:pic>
      </p:grpSp>
      <p:sp>
        <p:nvSpPr>
          <p:cNvPr id="3" name="Rechteck 2">
            <a:extLst>
              <a:ext uri="{FF2B5EF4-FFF2-40B4-BE49-F238E27FC236}">
                <a16:creationId xmlns:a16="http://schemas.microsoft.com/office/drawing/2014/main" id="{E0850242-70A5-7D8E-F761-D1B98DD183D6}"/>
              </a:ext>
            </a:extLst>
          </p:cNvPr>
          <p:cNvSpPr/>
          <p:nvPr/>
        </p:nvSpPr>
        <p:spPr>
          <a:xfrm>
            <a:off x="5944842" y="5661248"/>
            <a:ext cx="515716" cy="14401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de-CH" sz="1600" b="0" i="0" u="none" strike="noStrike" kern="1200" cap="none" spc="0" normalizeH="0" baseline="0" noProof="0" err="1">
              <a:ln>
                <a:noFill/>
              </a:ln>
              <a:solidFill>
                <a:srgbClr val="868689"/>
              </a:solidFill>
              <a:effectLst/>
              <a:uLnTx/>
              <a:uFillTx/>
              <a:latin typeface="HelveticaNeueLT Com 55 Roman"/>
              <a:ea typeface="+mn-ea"/>
              <a:cs typeface="+mn-cs"/>
            </a:endParaRPr>
          </a:p>
        </p:txBody>
      </p:sp>
      <p:sp>
        <p:nvSpPr>
          <p:cNvPr id="17" name="Textfeld 16">
            <a:extLst>
              <a:ext uri="{FF2B5EF4-FFF2-40B4-BE49-F238E27FC236}">
                <a16:creationId xmlns:a16="http://schemas.microsoft.com/office/drawing/2014/main" id="{8D1DD814-BC4F-F722-366D-56A4692B1B28}"/>
              </a:ext>
            </a:extLst>
          </p:cNvPr>
          <p:cNvSpPr txBox="1"/>
          <p:nvPr/>
        </p:nvSpPr>
        <p:spPr bwMode="auto">
          <a:xfrm>
            <a:off x="1175728" y="3619873"/>
            <a:ext cx="2114187" cy="327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1600" b="0" i="0" u="none" strike="noStrike" kern="1200" cap="none" spc="0" normalizeH="0" baseline="0" noProof="0" dirty="0">
                <a:ln>
                  <a:noFill/>
                </a:ln>
                <a:solidFill>
                  <a:srgbClr val="868689"/>
                </a:solidFill>
                <a:effectLst/>
                <a:uLnTx/>
                <a:uFillTx/>
                <a:latin typeface="HelveticaNeueLT Com 55 Roman"/>
                <a:ea typeface="+mn-ea"/>
                <a:cs typeface="+mn-cs"/>
              </a:rPr>
              <a:t> </a:t>
            </a:r>
            <a:r>
              <a:rPr kumimoji="0" lang="de-CH" sz="12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sym typeface="Symbol" panose="05050102010706020507" pitchFamily="18" charset="2"/>
              </a:rPr>
              <a:t></a:t>
            </a:r>
            <a:r>
              <a:rPr kumimoji="0" lang="de-CH" sz="16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sym typeface="Symbol" panose="05050102010706020507" pitchFamily="18" charset="2"/>
              </a:rPr>
              <a:t> </a:t>
            </a:r>
            <a:r>
              <a:rPr kumimoji="0" lang="de-CH" sz="1600" b="0" i="0" u="none" strike="noStrike" kern="1200" cap="none" spc="0" normalizeH="0" baseline="0" noProof="0" dirty="0">
                <a:ln>
                  <a:noFill/>
                </a:ln>
                <a:solidFill>
                  <a:srgbClr val="000000"/>
                </a:solidFill>
                <a:effectLst/>
                <a:uLnTx/>
                <a:uFillTx/>
                <a:latin typeface="HelveticaNeueLT Com 55 Roman"/>
                <a:ea typeface="+mn-ea"/>
                <a:cs typeface="+mn-cs"/>
              </a:rPr>
              <a:t>Differenz 2,53%</a:t>
            </a:r>
          </a:p>
        </p:txBody>
      </p:sp>
      <p:graphicFrame>
        <p:nvGraphicFramePr>
          <p:cNvPr id="5" name="Diagramm 4">
            <a:extLst>
              <a:ext uri="{FF2B5EF4-FFF2-40B4-BE49-F238E27FC236}">
                <a16:creationId xmlns:a16="http://schemas.microsoft.com/office/drawing/2014/main" id="{6B6B3D63-2B3C-FE49-7B94-DCD5DB52CAE4}"/>
              </a:ext>
            </a:extLst>
          </p:cNvPr>
          <p:cNvGraphicFramePr>
            <a:graphicFrameLocks noGrp="1"/>
          </p:cNvGraphicFramePr>
          <p:nvPr>
            <p:extLst>
              <p:ext uri="{D42A27DB-BD31-4B8C-83A1-F6EECF244321}">
                <p14:modId xmlns:p14="http://schemas.microsoft.com/office/powerpoint/2010/main" val="2256473078"/>
              </p:ext>
            </p:extLst>
          </p:nvPr>
        </p:nvGraphicFramePr>
        <p:xfrm>
          <a:off x="410638" y="1373673"/>
          <a:ext cx="7128000" cy="4680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545931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F9B13-AC52-C39C-41A4-23AAA0A96688}"/>
            </a:ext>
          </a:extLst>
        </p:cNvPr>
        <p:cNvGrpSpPr/>
        <p:nvPr/>
      </p:nvGrpSpPr>
      <p:grpSpPr>
        <a:xfrm>
          <a:off x="0" y="0"/>
          <a:ext cx="0" cy="0"/>
          <a:chOff x="0" y="0"/>
          <a:chExt cx="0" cy="0"/>
        </a:xfrm>
      </p:grpSpPr>
      <p:graphicFrame>
        <p:nvGraphicFramePr>
          <p:cNvPr id="5" name="Diagramm 4">
            <a:extLst>
              <a:ext uri="{FF2B5EF4-FFF2-40B4-BE49-F238E27FC236}">
                <a16:creationId xmlns:a16="http://schemas.microsoft.com/office/drawing/2014/main" id="{7C3B654B-AAC9-464D-95E4-ADB3EBE85871}"/>
              </a:ext>
            </a:extLst>
          </p:cNvPr>
          <p:cNvGraphicFramePr>
            <a:graphicFrameLocks noGrp="1"/>
          </p:cNvGraphicFramePr>
          <p:nvPr>
            <p:extLst>
              <p:ext uri="{D42A27DB-BD31-4B8C-83A1-F6EECF244321}">
                <p14:modId xmlns:p14="http://schemas.microsoft.com/office/powerpoint/2010/main" val="3365775957"/>
              </p:ext>
            </p:extLst>
          </p:nvPr>
        </p:nvGraphicFramePr>
        <p:xfrm>
          <a:off x="336112" y="1490856"/>
          <a:ext cx="7226092" cy="468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Objekt 6" hidden="1">
            <a:extLst>
              <a:ext uri="{FF2B5EF4-FFF2-40B4-BE49-F238E27FC236}">
                <a16:creationId xmlns:a16="http://schemas.microsoft.com/office/drawing/2014/main" id="{B1D2C3C5-CB9E-30AF-8674-34A61B65288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60" imgH="360" progId="TCLayout.ActiveDocument.1">
                  <p:embed/>
                </p:oleObj>
              </mc:Choice>
              <mc:Fallback>
                <p:oleObj name="think-cell Folie" r:id="rId4" imgW="360" imgH="360" progId="TCLayout.ActiveDocument.1">
                  <p:embed/>
                  <p:pic>
                    <p:nvPicPr>
                      <p:cNvPr id="7" name="Objekt 6" hidden="1">
                        <a:extLst>
                          <a:ext uri="{FF2B5EF4-FFF2-40B4-BE49-F238E27FC236}">
                            <a16:creationId xmlns:a16="http://schemas.microsoft.com/office/drawing/2014/main" id="{B1D2C3C5-CB9E-30AF-8674-34A61B65288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81C1C447-123E-B8CC-6459-7343171BAF9C}"/>
              </a:ext>
            </a:extLst>
          </p:cNvPr>
          <p:cNvSpPr>
            <a:spLocks noGrp="1"/>
          </p:cNvSpPr>
          <p:nvPr>
            <p:ph type="title"/>
          </p:nvPr>
        </p:nvSpPr>
        <p:spPr>
          <a:xfrm>
            <a:off x="479376" y="476672"/>
            <a:ext cx="11161240" cy="783632"/>
          </a:xfrm>
        </p:spPr>
        <p:txBody>
          <a:bodyPr vert="horz"/>
          <a:lstStyle/>
          <a:p>
            <a:r>
              <a:rPr lang="de-CH"/>
              <a:t>Zinsen in CHW und CHF seit 2018</a:t>
            </a:r>
          </a:p>
        </p:txBody>
      </p:sp>
      <p:sp>
        <p:nvSpPr>
          <p:cNvPr id="19" name="Rechteck 18">
            <a:extLst>
              <a:ext uri="{FF2B5EF4-FFF2-40B4-BE49-F238E27FC236}">
                <a16:creationId xmlns:a16="http://schemas.microsoft.com/office/drawing/2014/main" id="{2F1796F7-7A62-F1E4-9F64-801CA466946D}"/>
              </a:ext>
            </a:extLst>
          </p:cNvPr>
          <p:cNvSpPr/>
          <p:nvPr/>
        </p:nvSpPr>
        <p:spPr>
          <a:xfrm>
            <a:off x="7562204" y="1717056"/>
            <a:ext cx="4075651" cy="3384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CH" sz="1600" b="0" i="0" u="none" strike="noStrike" kern="1200" cap="none" spc="0" normalizeH="0" baseline="0" noProof="0" dirty="0">
                <a:ln>
                  <a:noFill/>
                </a:ln>
                <a:solidFill>
                  <a:srgbClr val="FF0000"/>
                </a:solidFill>
                <a:effectLst/>
                <a:uLnTx/>
                <a:uFillTx/>
                <a:latin typeface="+mj-lt"/>
                <a:ea typeface="+mn-ea"/>
                <a:cs typeface="+mn-cs"/>
              </a:rPr>
              <a:t>Fazit</a:t>
            </a:r>
          </a:p>
        </p:txBody>
      </p:sp>
      <p:sp>
        <p:nvSpPr>
          <p:cNvPr id="21" name="Textfeld 20">
            <a:extLst>
              <a:ext uri="{FF2B5EF4-FFF2-40B4-BE49-F238E27FC236}">
                <a16:creationId xmlns:a16="http://schemas.microsoft.com/office/drawing/2014/main" id="{60B24685-027E-7403-8D05-7D0C61A43D60}"/>
              </a:ext>
            </a:extLst>
          </p:cNvPr>
          <p:cNvSpPr txBox="1"/>
          <p:nvPr/>
        </p:nvSpPr>
        <p:spPr bwMode="auto">
          <a:xfrm>
            <a:off x="7562204" y="2065015"/>
            <a:ext cx="4075651" cy="3236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defPPr>
              <a:defRPr lang="de-DE"/>
            </a:defPPr>
            <a:lvl1pPr marL="171450" indent="-171450">
              <a:spcAft>
                <a:spcPts val="800"/>
              </a:spcAft>
              <a:buFont typeface="Arial" panose="020B0604020202020204" pitchFamily="34" charset="0"/>
              <a:buChar char="•"/>
              <a:defRPr sz="1200">
                <a:solidFill>
                  <a:schemeClr val="tx2"/>
                </a:solidFill>
                <a:latin typeface="+mj-lt"/>
              </a:defRPr>
            </a:lvl1pPr>
          </a:lstStyle>
          <a:p>
            <a:pPr marL="171450" marR="0" lvl="0" indent="-1714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de-CH" sz="1200" b="0" i="0" u="none" strike="noStrike" kern="1200" cap="none" spc="0" normalizeH="0" baseline="0" noProof="0" dirty="0">
                <a:ln>
                  <a:noFill/>
                </a:ln>
                <a:solidFill>
                  <a:srgbClr val="868689"/>
                </a:solidFill>
                <a:effectLst/>
                <a:uLnTx/>
                <a:uFillTx/>
                <a:latin typeface="HelveticaNeueLT Com 55 Roman"/>
                <a:ea typeface="+mn-ea"/>
                <a:cs typeface="+mn-cs"/>
              </a:rPr>
              <a:t>CHW Hypotheken </a:t>
            </a:r>
            <a:r>
              <a:rPr kumimoji="0" lang="de-CH" sz="1200" b="1" i="0" u="none" strike="noStrike" kern="1200" cap="none" spc="0" normalizeH="0" baseline="0" noProof="0" dirty="0">
                <a:ln>
                  <a:noFill/>
                </a:ln>
                <a:solidFill>
                  <a:srgbClr val="868689"/>
                </a:solidFill>
                <a:effectLst/>
                <a:uLnTx/>
                <a:uFillTx/>
                <a:latin typeface="HelveticaNeueLT Com 55 Roman"/>
                <a:ea typeface="+mn-ea"/>
                <a:cs typeface="+mn-cs"/>
              </a:rPr>
              <a:t>immer günstiger </a:t>
            </a:r>
            <a:r>
              <a:rPr kumimoji="0" lang="de-CH" sz="1200" b="0" i="0" u="none" strike="noStrike" kern="1200" cap="none" spc="0" normalizeH="0" baseline="0" noProof="0" dirty="0">
                <a:ln>
                  <a:noFill/>
                </a:ln>
                <a:solidFill>
                  <a:srgbClr val="868689"/>
                </a:solidFill>
                <a:effectLst/>
                <a:uLnTx/>
                <a:uFillTx/>
                <a:latin typeface="HelveticaNeueLT Com 55 Roman"/>
                <a:ea typeface="+mn-ea"/>
                <a:cs typeface="+mn-cs"/>
              </a:rPr>
              <a:t>als vergleichbare CHF-Hypotheken.</a:t>
            </a:r>
          </a:p>
          <a:p>
            <a:pPr marL="171450" marR="0" lvl="0" indent="-1714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de-CH" sz="1200" b="0" i="0" u="none" strike="noStrike" kern="1200" cap="none" spc="0" normalizeH="0" baseline="0" noProof="0" dirty="0">
                <a:ln>
                  <a:noFill/>
                </a:ln>
                <a:solidFill>
                  <a:srgbClr val="868689"/>
                </a:solidFill>
                <a:effectLst/>
                <a:uLnTx/>
                <a:uFillTx/>
                <a:latin typeface="HelveticaNeueLT Com 55 Roman"/>
                <a:ea typeface="+mn-ea"/>
                <a:cs typeface="+mn-cs"/>
              </a:rPr>
              <a:t>CHW-Zinsen verhalten sich </a:t>
            </a:r>
            <a:r>
              <a:rPr kumimoji="0" lang="de-CH" sz="1200" b="1" i="0" u="none" strike="noStrike" kern="1200" cap="none" spc="0" normalizeH="0" baseline="0" noProof="0" dirty="0">
                <a:ln>
                  <a:noFill/>
                </a:ln>
                <a:solidFill>
                  <a:srgbClr val="868689"/>
                </a:solidFill>
                <a:effectLst/>
                <a:uLnTx/>
                <a:uFillTx/>
                <a:latin typeface="HelveticaNeueLT Com 55 Roman"/>
                <a:ea typeface="+mn-ea"/>
                <a:cs typeface="+mn-cs"/>
              </a:rPr>
              <a:t>in allen Marktlagen stabil </a:t>
            </a:r>
            <a:r>
              <a:rPr kumimoji="0" lang="de-CH" sz="1200" b="0" i="0" u="none" strike="noStrike" kern="1200" cap="none" spc="0" normalizeH="0" baseline="0" noProof="0" dirty="0">
                <a:ln>
                  <a:noFill/>
                </a:ln>
                <a:solidFill>
                  <a:srgbClr val="868689"/>
                </a:solidFill>
                <a:effectLst/>
                <a:uLnTx/>
                <a:uFillTx/>
                <a:latin typeface="HelveticaNeueLT Com 55 Roman"/>
                <a:ea typeface="+mn-ea"/>
                <a:cs typeface="+mn-cs"/>
              </a:rPr>
              <a:t>und erleichtern so eine langfristige Kalkulation.</a:t>
            </a:r>
          </a:p>
          <a:p>
            <a:pPr marL="171450" marR="0" lvl="0" indent="-1714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de-CH" sz="1200" b="0" i="0" u="none" strike="noStrike" kern="1200" cap="none" spc="0" normalizeH="0" baseline="0" noProof="0" dirty="0">
                <a:ln>
                  <a:noFill/>
                </a:ln>
                <a:solidFill>
                  <a:srgbClr val="868689"/>
                </a:solidFill>
                <a:effectLst/>
                <a:uLnTx/>
                <a:uFillTx/>
                <a:latin typeface="HelveticaNeueLT Com 55 Roman"/>
                <a:ea typeface="+mn-ea"/>
                <a:cs typeface="+mn-cs"/>
              </a:rPr>
              <a:t>Dank </a:t>
            </a:r>
            <a:r>
              <a:rPr kumimoji="0" lang="de-CH" sz="1200" b="1" i="0" u="none" strike="noStrike" kern="1200" cap="none" spc="0" normalizeH="0" baseline="0" noProof="0" dirty="0">
                <a:ln>
                  <a:noFill/>
                </a:ln>
                <a:solidFill>
                  <a:srgbClr val="868689"/>
                </a:solidFill>
                <a:effectLst/>
                <a:uLnTx/>
                <a:uFillTx/>
                <a:latin typeface="HelveticaNeueLT Com 55 Roman"/>
                <a:ea typeface="+mn-ea"/>
                <a:cs typeface="+mn-cs"/>
              </a:rPr>
              <a:t>Cap bei 1,75% </a:t>
            </a:r>
            <a:r>
              <a:rPr kumimoji="0" lang="de-CH" sz="1200" b="0" i="0" u="none" strike="noStrike" kern="1200" cap="none" spc="0" normalizeH="0" baseline="0" noProof="0" dirty="0">
                <a:ln>
                  <a:noFill/>
                </a:ln>
                <a:solidFill>
                  <a:srgbClr val="868689"/>
                </a:solidFill>
                <a:effectLst/>
                <a:uLnTx/>
                <a:uFillTx/>
                <a:latin typeface="HelveticaNeueLT Com 55 Roman"/>
                <a:ea typeface="+mn-ea"/>
                <a:cs typeface="+mn-cs"/>
              </a:rPr>
              <a:t>auch in einem Umfeld von steigenden Zinsen verlässliche WIR-Produkte</a:t>
            </a:r>
          </a:p>
          <a:p>
            <a:pPr marL="171450" marR="0" lvl="0" indent="-1714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de-CH" sz="1200" b="0" i="0" u="none" strike="noStrike" kern="1200" cap="none" spc="0" normalizeH="0" baseline="0" noProof="0" dirty="0">
                <a:ln>
                  <a:noFill/>
                </a:ln>
                <a:solidFill>
                  <a:srgbClr val="868689"/>
                </a:solidFill>
                <a:effectLst/>
                <a:uLnTx/>
                <a:uFillTx/>
                <a:latin typeface="HelveticaNeueLT Com 55 Roman"/>
                <a:ea typeface="+mn-ea"/>
                <a:cs typeface="+mn-cs"/>
              </a:rPr>
              <a:t>Differenz zwischen CHW- und CHF-Zinsen seit 2023  wieder rückläufig, jedoch bleibt CHW-Hypothek günstigere Alternative</a:t>
            </a:r>
          </a:p>
          <a:p>
            <a:pPr marL="171450" marR="0" lvl="0" indent="-1714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de-CH" dirty="0">
                <a:solidFill>
                  <a:srgbClr val="868689"/>
                </a:solidFill>
                <a:latin typeface="HelveticaNeueLT Com 55 Roman"/>
              </a:rPr>
              <a:t>Die CHW Geldmarkt-Hypothek wird seit März 2023 nicht mehr angeboten. Die klassische WIR-Hypothek wird weiterhin mit einem Zinssatz von 1,25% geführt.</a:t>
            </a:r>
            <a:endParaRPr kumimoji="0" lang="de-CH" sz="1000" b="0" i="0" u="none" strike="noStrike" kern="1200" cap="none" spc="0" normalizeH="0" baseline="0" noProof="0" dirty="0">
              <a:ln>
                <a:noFill/>
              </a:ln>
              <a:solidFill>
                <a:srgbClr val="868689"/>
              </a:solidFill>
              <a:effectLst/>
              <a:uLnTx/>
              <a:uFillTx/>
              <a:latin typeface="HelveticaNeueLT Com 55 Roman"/>
              <a:ea typeface="+mn-ea"/>
              <a:cs typeface="+mn-cs"/>
            </a:endParaRPr>
          </a:p>
          <a:p>
            <a:pPr marL="0" marR="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endParaRPr kumimoji="0" lang="de-CH" sz="1200" b="0" i="0" u="none" strike="noStrike" kern="1200" cap="none" spc="0" normalizeH="0" baseline="0" noProof="0" dirty="0">
              <a:ln>
                <a:noFill/>
              </a:ln>
              <a:solidFill>
                <a:srgbClr val="868689"/>
              </a:solidFill>
              <a:effectLst/>
              <a:uLnTx/>
              <a:uFillTx/>
              <a:latin typeface="HelveticaNeueLT Com 55 Roman"/>
              <a:ea typeface="+mn-ea"/>
              <a:cs typeface="+mn-cs"/>
            </a:endParaRPr>
          </a:p>
        </p:txBody>
      </p:sp>
      <p:sp>
        <p:nvSpPr>
          <p:cNvPr id="40" name="Ellipse 39">
            <a:extLst>
              <a:ext uri="{FF2B5EF4-FFF2-40B4-BE49-F238E27FC236}">
                <a16:creationId xmlns:a16="http://schemas.microsoft.com/office/drawing/2014/main" id="{41A14370-C4F6-3123-F772-C58BD16346C6}"/>
              </a:ext>
            </a:extLst>
          </p:cNvPr>
          <p:cNvSpPr/>
          <p:nvPr/>
        </p:nvSpPr>
        <p:spPr>
          <a:xfrm>
            <a:off x="6582839" y="548720"/>
            <a:ext cx="360000" cy="360000"/>
          </a:xfrm>
          <a:prstGeom prst="ellipse">
            <a:avLst/>
          </a:prstGeom>
          <a:solidFill>
            <a:srgbClr val="D9D9D9"/>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CH" sz="800" b="0" i="0" u="none" strike="noStrike" kern="1200" cap="none" spc="0" normalizeH="0" baseline="0" noProof="0">
                <a:ln>
                  <a:noFill/>
                </a:ln>
                <a:solidFill>
                  <a:srgbClr val="FFFFFF">
                    <a:lumMod val="50000"/>
                  </a:srgbClr>
                </a:solidFill>
                <a:effectLst/>
                <a:uLnTx/>
                <a:uFillTx/>
                <a:latin typeface="HelveticaNeueLT Com 55 Roman"/>
                <a:ea typeface="+mn-ea"/>
                <a:cs typeface="+mn-cs"/>
              </a:rPr>
              <a:t>CHW</a:t>
            </a:r>
          </a:p>
        </p:txBody>
      </p:sp>
      <p:sp>
        <p:nvSpPr>
          <p:cNvPr id="41" name="Ellipse 40">
            <a:extLst>
              <a:ext uri="{FF2B5EF4-FFF2-40B4-BE49-F238E27FC236}">
                <a16:creationId xmlns:a16="http://schemas.microsoft.com/office/drawing/2014/main" id="{4B71D3D8-7231-A8CE-4AF6-9D9700FDA9E6}"/>
              </a:ext>
            </a:extLst>
          </p:cNvPr>
          <p:cNvSpPr/>
          <p:nvPr/>
        </p:nvSpPr>
        <p:spPr>
          <a:xfrm>
            <a:off x="6894199" y="548720"/>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CH" sz="800" b="0" i="0" u="none" strike="noStrike" kern="1200" cap="none" spc="0" normalizeH="0" baseline="0" noProof="0">
                <a:ln>
                  <a:noFill/>
                </a:ln>
                <a:solidFill>
                  <a:srgbClr val="868689"/>
                </a:solidFill>
                <a:effectLst/>
                <a:uLnTx/>
                <a:uFillTx/>
                <a:latin typeface="HelveticaNeueLT Com 55 Roman"/>
                <a:ea typeface="+mn-ea"/>
                <a:cs typeface="+mn-cs"/>
              </a:rPr>
              <a:t>CHF</a:t>
            </a:r>
          </a:p>
        </p:txBody>
      </p:sp>
      <p:sp>
        <p:nvSpPr>
          <p:cNvPr id="9" name="Textfeld 8">
            <a:extLst>
              <a:ext uri="{FF2B5EF4-FFF2-40B4-BE49-F238E27FC236}">
                <a16:creationId xmlns:a16="http://schemas.microsoft.com/office/drawing/2014/main" id="{1EAA97EE-D844-01F1-12A3-89BA15AA380C}"/>
              </a:ext>
            </a:extLst>
          </p:cNvPr>
          <p:cNvSpPr txBox="1"/>
          <p:nvPr/>
        </p:nvSpPr>
        <p:spPr bwMode="auto">
          <a:xfrm>
            <a:off x="1323707" y="6461760"/>
            <a:ext cx="3997234" cy="18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1050" b="0" i="0" u="none" strike="noStrike" kern="1200" cap="none" spc="0" normalizeH="0" baseline="0" noProof="0">
                <a:ln>
                  <a:noFill/>
                </a:ln>
                <a:solidFill>
                  <a:srgbClr val="868689"/>
                </a:solidFill>
                <a:effectLst/>
                <a:uLnTx/>
                <a:uFillTx/>
                <a:latin typeface="HelveticaNeueLT Com 55 Roman"/>
                <a:ea typeface="+mn-ea"/>
                <a:cs typeface="+mn-cs"/>
              </a:rPr>
              <a:t>Quellen: SNB und Bank WIR</a:t>
            </a:r>
          </a:p>
        </p:txBody>
      </p:sp>
      <p:cxnSp>
        <p:nvCxnSpPr>
          <p:cNvPr id="11" name="Gerader Verbinder 10">
            <a:extLst>
              <a:ext uri="{FF2B5EF4-FFF2-40B4-BE49-F238E27FC236}">
                <a16:creationId xmlns:a16="http://schemas.microsoft.com/office/drawing/2014/main" id="{4690D4C3-135D-7B73-0CAF-F2E2B7FC2560}"/>
              </a:ext>
            </a:extLst>
          </p:cNvPr>
          <p:cNvCxnSpPr>
            <a:cxnSpLocks/>
          </p:cNvCxnSpPr>
          <p:nvPr/>
        </p:nvCxnSpPr>
        <p:spPr>
          <a:xfrm>
            <a:off x="951875" y="3429000"/>
            <a:ext cx="6300000" cy="0"/>
          </a:xfrm>
          <a:prstGeom prst="line">
            <a:avLst/>
          </a:prstGeom>
          <a:ln w="15875" cmpd="sng">
            <a:solidFill>
              <a:schemeClr val="accent1"/>
            </a:solidFill>
            <a:prstDash val="dashDot"/>
          </a:ln>
          <a:effectLst/>
        </p:spPr>
        <p:style>
          <a:lnRef idx="2">
            <a:schemeClr val="accent1"/>
          </a:lnRef>
          <a:fillRef idx="0">
            <a:schemeClr val="accent1"/>
          </a:fillRef>
          <a:effectRef idx="1">
            <a:schemeClr val="accent1"/>
          </a:effectRef>
          <a:fontRef idx="minor">
            <a:schemeClr val="tx1"/>
          </a:fontRef>
        </p:style>
      </p:cxnSp>
      <p:sp>
        <p:nvSpPr>
          <p:cNvPr id="4" name="Textfeld 1">
            <a:extLst>
              <a:ext uri="{FF2B5EF4-FFF2-40B4-BE49-F238E27FC236}">
                <a16:creationId xmlns:a16="http://schemas.microsoft.com/office/drawing/2014/main" id="{803E21F4-098B-78EA-9068-D0382423EF88}"/>
              </a:ext>
            </a:extLst>
          </p:cNvPr>
          <p:cNvSpPr txBox="1"/>
          <p:nvPr/>
        </p:nvSpPr>
        <p:spPr bwMode="auto">
          <a:xfrm>
            <a:off x="2618157" y="3145434"/>
            <a:ext cx="1963568" cy="24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1200" b="0" i="0" u="none" strike="noStrike" kern="1200" cap="none" spc="0" normalizeH="0" baseline="0" noProof="0" dirty="0">
                <a:ln>
                  <a:noFill/>
                </a:ln>
                <a:solidFill>
                  <a:srgbClr val="868689"/>
                </a:solidFill>
                <a:effectLst/>
                <a:uLnTx/>
                <a:uFillTx/>
                <a:latin typeface="HelveticaNeueLT Com 55 Roman"/>
                <a:ea typeface="+mn-ea"/>
                <a:cs typeface="+mn-cs"/>
              </a:rPr>
              <a:t>Bank WIR </a:t>
            </a:r>
            <a:r>
              <a:rPr kumimoji="0" lang="de-CH" sz="1200" b="0" i="0" u="none" strike="noStrike" kern="1200" cap="none" spc="0" normalizeH="0" baseline="0" noProof="0" dirty="0" err="1">
                <a:ln>
                  <a:noFill/>
                </a:ln>
                <a:solidFill>
                  <a:srgbClr val="868689"/>
                </a:solidFill>
                <a:effectLst/>
                <a:uLnTx/>
                <a:uFillTx/>
                <a:latin typeface="HelveticaNeueLT Com 55 Roman"/>
                <a:ea typeface="+mn-ea"/>
                <a:cs typeface="+mn-cs"/>
              </a:rPr>
              <a:t>Zinscap</a:t>
            </a:r>
            <a:r>
              <a:rPr kumimoji="0" lang="de-CH" sz="1200" b="0" i="0" u="none" strike="noStrike" kern="1200" cap="none" spc="0" normalizeH="0" baseline="0" noProof="0" dirty="0">
                <a:ln>
                  <a:noFill/>
                </a:ln>
                <a:solidFill>
                  <a:srgbClr val="868689"/>
                </a:solidFill>
                <a:effectLst/>
                <a:uLnTx/>
                <a:uFillTx/>
                <a:latin typeface="HelveticaNeueLT Com 55 Roman"/>
                <a:ea typeface="+mn-ea"/>
                <a:cs typeface="+mn-cs"/>
              </a:rPr>
              <a:t> 1,75%</a:t>
            </a:r>
          </a:p>
        </p:txBody>
      </p:sp>
      <p:sp>
        <p:nvSpPr>
          <p:cNvPr id="3" name="Rechteck 2">
            <a:extLst>
              <a:ext uri="{FF2B5EF4-FFF2-40B4-BE49-F238E27FC236}">
                <a16:creationId xmlns:a16="http://schemas.microsoft.com/office/drawing/2014/main" id="{9B912481-C468-EEC9-13B4-4B9BF2A7E3C9}"/>
              </a:ext>
            </a:extLst>
          </p:cNvPr>
          <p:cNvSpPr/>
          <p:nvPr/>
        </p:nvSpPr>
        <p:spPr>
          <a:xfrm>
            <a:off x="5580284" y="5949280"/>
            <a:ext cx="515716" cy="14401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de-CH" sz="1600" b="0" i="0" u="none" strike="noStrike" kern="1200" cap="none" spc="0" normalizeH="0" baseline="0" noProof="0" err="1">
              <a:ln>
                <a:noFill/>
              </a:ln>
              <a:solidFill>
                <a:srgbClr val="868689"/>
              </a:solidFill>
              <a:effectLst/>
              <a:uLnTx/>
              <a:uFillTx/>
              <a:latin typeface="HelveticaNeueLT Com 55 Roman"/>
              <a:ea typeface="+mn-ea"/>
              <a:cs typeface="+mn-cs"/>
            </a:endParaRPr>
          </a:p>
        </p:txBody>
      </p:sp>
    </p:spTree>
    <p:extLst>
      <p:ext uri="{BB962C8B-B14F-4D97-AF65-F5344CB8AC3E}">
        <p14:creationId xmlns:p14="http://schemas.microsoft.com/office/powerpoint/2010/main" val="20162848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rma libre 37">
            <a:extLst>
              <a:ext uri="{FF2B5EF4-FFF2-40B4-BE49-F238E27FC236}">
                <a16:creationId xmlns:a16="http://schemas.microsoft.com/office/drawing/2014/main" id="{9A07FF4C-E8BF-E09A-93E8-B563E923DBF9}"/>
              </a:ext>
            </a:extLst>
          </p:cNvPr>
          <p:cNvSpPr/>
          <p:nvPr/>
        </p:nvSpPr>
        <p:spPr>
          <a:xfrm>
            <a:off x="555576" y="2486025"/>
            <a:ext cx="875618" cy="1010153"/>
          </a:xfrm>
          <a:custGeom>
            <a:avLst/>
            <a:gdLst>
              <a:gd name="connsiteX0" fmla="*/ 586887 w 800300"/>
              <a:gd name="connsiteY0" fmla="*/ 794869 h 799948"/>
              <a:gd name="connsiteX1" fmla="*/ 570373 w 800300"/>
              <a:gd name="connsiteY1" fmla="*/ 811376 h 799948"/>
              <a:gd name="connsiteX2" fmla="*/ 242631 w 800300"/>
              <a:gd name="connsiteY2" fmla="*/ 811376 h 799948"/>
              <a:gd name="connsiteX3" fmla="*/ 226116 w 800300"/>
              <a:gd name="connsiteY3" fmla="*/ 794869 h 799948"/>
              <a:gd name="connsiteX4" fmla="*/ 242631 w 800300"/>
              <a:gd name="connsiteY4" fmla="*/ 778363 h 799948"/>
              <a:gd name="connsiteX5" fmla="*/ 388717 w 800300"/>
              <a:gd name="connsiteY5" fmla="*/ 778363 h 799948"/>
              <a:gd name="connsiteX6" fmla="*/ 388717 w 800300"/>
              <a:gd name="connsiteY6" fmla="*/ 608214 h 799948"/>
              <a:gd name="connsiteX7" fmla="*/ 388717 w 800300"/>
              <a:gd name="connsiteY7" fmla="*/ 606945 h 799948"/>
              <a:gd name="connsiteX8" fmla="*/ 317579 w 800300"/>
              <a:gd name="connsiteY8" fmla="*/ 476160 h 799948"/>
              <a:gd name="connsiteX9" fmla="*/ 323931 w 800300"/>
              <a:gd name="connsiteY9" fmla="*/ 453304 h 799948"/>
              <a:gd name="connsiteX10" fmla="*/ 346797 w 800300"/>
              <a:gd name="connsiteY10" fmla="*/ 459652 h 799948"/>
              <a:gd name="connsiteX11" fmla="*/ 387447 w 800300"/>
              <a:gd name="connsiteY11" fmla="*/ 535838 h 799948"/>
              <a:gd name="connsiteX12" fmla="*/ 387447 w 800300"/>
              <a:gd name="connsiteY12" fmla="*/ 426639 h 799948"/>
              <a:gd name="connsiteX13" fmla="*/ 403961 w 800300"/>
              <a:gd name="connsiteY13" fmla="*/ 410132 h 799948"/>
              <a:gd name="connsiteX14" fmla="*/ 420475 w 800300"/>
              <a:gd name="connsiteY14" fmla="*/ 426639 h 799948"/>
              <a:gd name="connsiteX15" fmla="*/ 420475 w 800300"/>
              <a:gd name="connsiteY15" fmla="*/ 537108 h 799948"/>
              <a:gd name="connsiteX16" fmla="*/ 461125 w 800300"/>
              <a:gd name="connsiteY16" fmla="*/ 458383 h 799948"/>
              <a:gd name="connsiteX17" fmla="*/ 483991 w 800300"/>
              <a:gd name="connsiteY17" fmla="*/ 450765 h 799948"/>
              <a:gd name="connsiteX18" fmla="*/ 491613 w 800300"/>
              <a:gd name="connsiteY18" fmla="*/ 473620 h 799948"/>
              <a:gd name="connsiteX19" fmla="*/ 421745 w 800300"/>
              <a:gd name="connsiteY19" fmla="*/ 609485 h 799948"/>
              <a:gd name="connsiteX20" fmla="*/ 421745 w 800300"/>
              <a:gd name="connsiteY20" fmla="*/ 775823 h 799948"/>
              <a:gd name="connsiteX21" fmla="*/ 569102 w 800300"/>
              <a:gd name="connsiteY21" fmla="*/ 775823 h 799948"/>
              <a:gd name="connsiteX22" fmla="*/ 586887 w 800300"/>
              <a:gd name="connsiteY22" fmla="*/ 794869 h 799948"/>
              <a:gd name="connsiteX23" fmla="*/ 811733 w 800300"/>
              <a:gd name="connsiteY23" fmla="*/ 231096 h 799948"/>
              <a:gd name="connsiteX24" fmla="*/ 638970 w 800300"/>
              <a:gd name="connsiteY24" fmla="*/ 58409 h 799948"/>
              <a:gd name="connsiteX25" fmla="*/ 556399 w 800300"/>
              <a:gd name="connsiteY25" fmla="*/ 79995 h 799948"/>
              <a:gd name="connsiteX26" fmla="*/ 405231 w 800300"/>
              <a:gd name="connsiteY26" fmla="*/ 0 h 799948"/>
              <a:gd name="connsiteX27" fmla="*/ 259145 w 800300"/>
              <a:gd name="connsiteY27" fmla="*/ 72376 h 799948"/>
              <a:gd name="connsiteX28" fmla="*/ 191818 w 800300"/>
              <a:gd name="connsiteY28" fmla="*/ 58409 h 799948"/>
              <a:gd name="connsiteX29" fmla="*/ 19055 w 800300"/>
              <a:gd name="connsiteY29" fmla="*/ 231096 h 799948"/>
              <a:gd name="connsiteX30" fmla="*/ 39380 w 800300"/>
              <a:gd name="connsiteY30" fmla="*/ 312361 h 799948"/>
              <a:gd name="connsiteX31" fmla="*/ 0 w 800300"/>
              <a:gd name="connsiteY31" fmla="*/ 406323 h 799948"/>
              <a:gd name="connsiteX32" fmla="*/ 133383 w 800300"/>
              <a:gd name="connsiteY32" fmla="*/ 539648 h 799948"/>
              <a:gd name="connsiteX33" fmla="*/ 226116 w 800300"/>
              <a:gd name="connsiteY33" fmla="*/ 501555 h 799948"/>
              <a:gd name="connsiteX34" fmla="*/ 271848 w 800300"/>
              <a:gd name="connsiteY34" fmla="*/ 543457 h 799948"/>
              <a:gd name="connsiteX35" fmla="*/ 294714 w 800300"/>
              <a:gd name="connsiteY35" fmla="*/ 539648 h 799948"/>
              <a:gd name="connsiteX36" fmla="*/ 290903 w 800300"/>
              <a:gd name="connsiteY36" fmla="*/ 516792 h 799948"/>
              <a:gd name="connsiteX37" fmla="*/ 241360 w 800300"/>
              <a:gd name="connsiteY37" fmla="*/ 466001 h 799948"/>
              <a:gd name="connsiteX38" fmla="*/ 227387 w 800300"/>
              <a:gd name="connsiteY38" fmla="*/ 458383 h 799948"/>
              <a:gd name="connsiteX39" fmla="*/ 213413 w 800300"/>
              <a:gd name="connsiteY39" fmla="*/ 464732 h 799948"/>
              <a:gd name="connsiteX40" fmla="*/ 133383 w 800300"/>
              <a:gd name="connsiteY40" fmla="*/ 505364 h 799948"/>
              <a:gd name="connsiteX41" fmla="*/ 33028 w 800300"/>
              <a:gd name="connsiteY41" fmla="*/ 405053 h 799948"/>
              <a:gd name="connsiteX42" fmla="*/ 71138 w 800300"/>
              <a:gd name="connsiteY42" fmla="*/ 327598 h 799948"/>
              <a:gd name="connsiteX43" fmla="*/ 74949 w 800300"/>
              <a:gd name="connsiteY43" fmla="*/ 306012 h 799948"/>
              <a:gd name="connsiteX44" fmla="*/ 52083 w 800300"/>
              <a:gd name="connsiteY44" fmla="*/ 231096 h 799948"/>
              <a:gd name="connsiteX45" fmla="*/ 190548 w 800300"/>
              <a:gd name="connsiteY45" fmla="*/ 92692 h 799948"/>
              <a:gd name="connsiteX46" fmla="*/ 255334 w 800300"/>
              <a:gd name="connsiteY46" fmla="*/ 109199 h 799948"/>
              <a:gd name="connsiteX47" fmla="*/ 276929 w 800300"/>
              <a:gd name="connsiteY47" fmla="*/ 104120 h 799948"/>
              <a:gd name="connsiteX48" fmla="*/ 403961 w 800300"/>
              <a:gd name="connsiteY48" fmla="*/ 34283 h 799948"/>
              <a:gd name="connsiteX49" fmla="*/ 534804 w 800300"/>
              <a:gd name="connsiteY49" fmla="*/ 111739 h 799948"/>
              <a:gd name="connsiteX50" fmla="*/ 544966 w 800300"/>
              <a:gd name="connsiteY50" fmla="*/ 119357 h 799948"/>
              <a:gd name="connsiteX51" fmla="*/ 557669 w 800300"/>
              <a:gd name="connsiteY51" fmla="*/ 116817 h 799948"/>
              <a:gd name="connsiteX52" fmla="*/ 636429 w 800300"/>
              <a:gd name="connsiteY52" fmla="*/ 92692 h 799948"/>
              <a:gd name="connsiteX53" fmla="*/ 774894 w 800300"/>
              <a:gd name="connsiteY53" fmla="*/ 231096 h 799948"/>
              <a:gd name="connsiteX54" fmla="*/ 745676 w 800300"/>
              <a:gd name="connsiteY54" fmla="*/ 314900 h 799948"/>
              <a:gd name="connsiteX55" fmla="*/ 746947 w 800300"/>
              <a:gd name="connsiteY55" fmla="*/ 336486 h 799948"/>
              <a:gd name="connsiteX56" fmla="*/ 774894 w 800300"/>
              <a:gd name="connsiteY56" fmla="*/ 405053 h 799948"/>
              <a:gd name="connsiteX57" fmla="*/ 674539 w 800300"/>
              <a:gd name="connsiteY57" fmla="*/ 505364 h 799948"/>
              <a:gd name="connsiteX58" fmla="*/ 594509 w 800300"/>
              <a:gd name="connsiteY58" fmla="*/ 464732 h 799948"/>
              <a:gd name="connsiteX59" fmla="*/ 580535 w 800300"/>
              <a:gd name="connsiteY59" fmla="*/ 458383 h 799948"/>
              <a:gd name="connsiteX60" fmla="*/ 566562 w 800300"/>
              <a:gd name="connsiteY60" fmla="*/ 466001 h 799948"/>
              <a:gd name="connsiteX61" fmla="*/ 515749 w 800300"/>
              <a:gd name="connsiteY61" fmla="*/ 516792 h 799948"/>
              <a:gd name="connsiteX62" fmla="*/ 511938 w 800300"/>
              <a:gd name="connsiteY62" fmla="*/ 539648 h 799948"/>
              <a:gd name="connsiteX63" fmla="*/ 525911 w 800300"/>
              <a:gd name="connsiteY63" fmla="*/ 547266 h 799948"/>
              <a:gd name="connsiteX64" fmla="*/ 536074 w 800300"/>
              <a:gd name="connsiteY64" fmla="*/ 544726 h 799948"/>
              <a:gd name="connsiteX65" fmla="*/ 581805 w 800300"/>
              <a:gd name="connsiteY65" fmla="*/ 502825 h 799948"/>
              <a:gd name="connsiteX66" fmla="*/ 674539 w 800300"/>
              <a:gd name="connsiteY66" fmla="*/ 540917 h 799948"/>
              <a:gd name="connsiteX67" fmla="*/ 807922 w 800300"/>
              <a:gd name="connsiteY67" fmla="*/ 407593 h 799948"/>
              <a:gd name="connsiteX68" fmla="*/ 779975 w 800300"/>
              <a:gd name="connsiteY68" fmla="*/ 326328 h 799948"/>
              <a:gd name="connsiteX69" fmla="*/ 811733 w 800300"/>
              <a:gd name="connsiteY69" fmla="*/ 231096 h 79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800300" h="799948">
                <a:moveTo>
                  <a:pt x="586887" y="794869"/>
                </a:moveTo>
                <a:cubicBezTo>
                  <a:pt x="586887" y="803758"/>
                  <a:pt x="579265" y="811376"/>
                  <a:pt x="570373" y="811376"/>
                </a:cubicBezTo>
                <a:lnTo>
                  <a:pt x="242631" y="811376"/>
                </a:lnTo>
                <a:cubicBezTo>
                  <a:pt x="233738" y="811376"/>
                  <a:pt x="226116" y="803758"/>
                  <a:pt x="226116" y="794869"/>
                </a:cubicBezTo>
                <a:cubicBezTo>
                  <a:pt x="226116" y="785981"/>
                  <a:pt x="233738" y="778363"/>
                  <a:pt x="242631" y="778363"/>
                </a:cubicBezTo>
                <a:lnTo>
                  <a:pt x="388717" y="778363"/>
                </a:lnTo>
                <a:lnTo>
                  <a:pt x="388717" y="608214"/>
                </a:lnTo>
                <a:cubicBezTo>
                  <a:pt x="388717" y="606945"/>
                  <a:pt x="388717" y="606945"/>
                  <a:pt x="388717" y="606945"/>
                </a:cubicBezTo>
                <a:lnTo>
                  <a:pt x="317579" y="476160"/>
                </a:lnTo>
                <a:cubicBezTo>
                  <a:pt x="313768" y="468541"/>
                  <a:pt x="316309" y="458383"/>
                  <a:pt x="323931" y="453304"/>
                </a:cubicBezTo>
                <a:cubicBezTo>
                  <a:pt x="331553" y="449494"/>
                  <a:pt x="341715" y="452034"/>
                  <a:pt x="346797" y="459652"/>
                </a:cubicBezTo>
                <a:lnTo>
                  <a:pt x="387447" y="535838"/>
                </a:lnTo>
                <a:lnTo>
                  <a:pt x="387447" y="426639"/>
                </a:lnTo>
                <a:cubicBezTo>
                  <a:pt x="387447" y="417750"/>
                  <a:pt x="395069" y="410132"/>
                  <a:pt x="403961" y="410132"/>
                </a:cubicBezTo>
                <a:cubicBezTo>
                  <a:pt x="412853" y="410132"/>
                  <a:pt x="420475" y="417750"/>
                  <a:pt x="420475" y="426639"/>
                </a:cubicBezTo>
                <a:lnTo>
                  <a:pt x="420475" y="537108"/>
                </a:lnTo>
                <a:lnTo>
                  <a:pt x="461125" y="458383"/>
                </a:lnTo>
                <a:cubicBezTo>
                  <a:pt x="464936" y="450765"/>
                  <a:pt x="475099" y="446955"/>
                  <a:pt x="483991" y="450765"/>
                </a:cubicBezTo>
                <a:cubicBezTo>
                  <a:pt x="491613" y="454574"/>
                  <a:pt x="495424" y="464732"/>
                  <a:pt x="491613" y="473620"/>
                </a:cubicBezTo>
                <a:lnTo>
                  <a:pt x="421745" y="609485"/>
                </a:lnTo>
                <a:lnTo>
                  <a:pt x="421745" y="775823"/>
                </a:lnTo>
                <a:lnTo>
                  <a:pt x="569102" y="775823"/>
                </a:lnTo>
                <a:cubicBezTo>
                  <a:pt x="579265" y="778363"/>
                  <a:pt x="586887" y="784711"/>
                  <a:pt x="586887" y="794869"/>
                </a:cubicBezTo>
                <a:close/>
                <a:moveTo>
                  <a:pt x="811733" y="231096"/>
                </a:moveTo>
                <a:cubicBezTo>
                  <a:pt x="811733" y="135864"/>
                  <a:pt x="734243" y="58409"/>
                  <a:pt x="638970" y="58409"/>
                </a:cubicBezTo>
                <a:cubicBezTo>
                  <a:pt x="609752" y="58409"/>
                  <a:pt x="581805" y="66027"/>
                  <a:pt x="556399" y="79995"/>
                </a:cubicBezTo>
                <a:cubicBezTo>
                  <a:pt x="522100" y="30474"/>
                  <a:pt x="466207" y="0"/>
                  <a:pt x="405231" y="0"/>
                </a:cubicBezTo>
                <a:cubicBezTo>
                  <a:pt x="346797" y="0"/>
                  <a:pt x="293443" y="26665"/>
                  <a:pt x="259145" y="72376"/>
                </a:cubicBezTo>
                <a:cubicBezTo>
                  <a:pt x="237549" y="62218"/>
                  <a:pt x="214684" y="58409"/>
                  <a:pt x="191818" y="58409"/>
                </a:cubicBezTo>
                <a:cubicBezTo>
                  <a:pt x="96544" y="58409"/>
                  <a:pt x="19055" y="135864"/>
                  <a:pt x="19055" y="231096"/>
                </a:cubicBezTo>
                <a:cubicBezTo>
                  <a:pt x="19055" y="259031"/>
                  <a:pt x="26677" y="286965"/>
                  <a:pt x="39380" y="312361"/>
                </a:cubicBezTo>
                <a:cubicBezTo>
                  <a:pt x="13973" y="337756"/>
                  <a:pt x="0" y="370769"/>
                  <a:pt x="0" y="406323"/>
                </a:cubicBezTo>
                <a:cubicBezTo>
                  <a:pt x="0" y="479969"/>
                  <a:pt x="59705" y="539648"/>
                  <a:pt x="133383" y="539648"/>
                </a:cubicBezTo>
                <a:cubicBezTo>
                  <a:pt x="168952" y="539648"/>
                  <a:pt x="200710" y="525680"/>
                  <a:pt x="226116" y="501555"/>
                </a:cubicBezTo>
                <a:cubicBezTo>
                  <a:pt x="238820" y="518062"/>
                  <a:pt x="254063" y="532029"/>
                  <a:pt x="271848" y="543457"/>
                </a:cubicBezTo>
                <a:cubicBezTo>
                  <a:pt x="279470" y="548536"/>
                  <a:pt x="289632" y="547266"/>
                  <a:pt x="294714" y="539648"/>
                </a:cubicBezTo>
                <a:cubicBezTo>
                  <a:pt x="299795" y="532029"/>
                  <a:pt x="298525" y="521871"/>
                  <a:pt x="290903" y="516792"/>
                </a:cubicBezTo>
                <a:cubicBezTo>
                  <a:pt x="271848" y="502825"/>
                  <a:pt x="254063" y="486318"/>
                  <a:pt x="241360" y="466001"/>
                </a:cubicBezTo>
                <a:cubicBezTo>
                  <a:pt x="238820" y="462192"/>
                  <a:pt x="233738" y="458383"/>
                  <a:pt x="227387" y="458383"/>
                </a:cubicBezTo>
                <a:cubicBezTo>
                  <a:pt x="221035" y="458383"/>
                  <a:pt x="217224" y="460923"/>
                  <a:pt x="213413" y="464732"/>
                </a:cubicBezTo>
                <a:cubicBezTo>
                  <a:pt x="194359" y="490127"/>
                  <a:pt x="165141" y="505364"/>
                  <a:pt x="133383" y="505364"/>
                </a:cubicBezTo>
                <a:cubicBezTo>
                  <a:pt x="78760" y="505364"/>
                  <a:pt x="33028" y="460923"/>
                  <a:pt x="33028" y="405053"/>
                </a:cubicBezTo>
                <a:cubicBezTo>
                  <a:pt x="33028" y="374579"/>
                  <a:pt x="47002" y="346644"/>
                  <a:pt x="71138" y="327598"/>
                </a:cubicBezTo>
                <a:cubicBezTo>
                  <a:pt x="77489" y="322518"/>
                  <a:pt x="80030" y="312361"/>
                  <a:pt x="74949" y="306012"/>
                </a:cubicBezTo>
                <a:cubicBezTo>
                  <a:pt x="60975" y="283156"/>
                  <a:pt x="52083" y="257761"/>
                  <a:pt x="52083" y="231096"/>
                </a:cubicBezTo>
                <a:cubicBezTo>
                  <a:pt x="52083" y="154910"/>
                  <a:pt x="114329" y="92692"/>
                  <a:pt x="190548" y="92692"/>
                </a:cubicBezTo>
                <a:cubicBezTo>
                  <a:pt x="212143" y="92692"/>
                  <a:pt x="235009" y="99041"/>
                  <a:pt x="255334" y="109199"/>
                </a:cubicBezTo>
                <a:cubicBezTo>
                  <a:pt x="262956" y="113008"/>
                  <a:pt x="273118" y="110468"/>
                  <a:pt x="276929" y="104120"/>
                </a:cubicBezTo>
                <a:cubicBezTo>
                  <a:pt x="304876" y="60948"/>
                  <a:pt x="351878" y="34283"/>
                  <a:pt x="403961" y="34283"/>
                </a:cubicBezTo>
                <a:cubicBezTo>
                  <a:pt x="457314" y="34283"/>
                  <a:pt x="508127" y="63488"/>
                  <a:pt x="534804" y="111739"/>
                </a:cubicBezTo>
                <a:cubicBezTo>
                  <a:pt x="537344" y="115548"/>
                  <a:pt x="541155" y="119357"/>
                  <a:pt x="544966" y="119357"/>
                </a:cubicBezTo>
                <a:cubicBezTo>
                  <a:pt x="550047" y="120627"/>
                  <a:pt x="553858" y="119357"/>
                  <a:pt x="557669" y="116817"/>
                </a:cubicBezTo>
                <a:cubicBezTo>
                  <a:pt x="580535" y="100311"/>
                  <a:pt x="608482" y="92692"/>
                  <a:pt x="636429" y="92692"/>
                </a:cubicBezTo>
                <a:cubicBezTo>
                  <a:pt x="712648" y="92692"/>
                  <a:pt x="774894" y="154910"/>
                  <a:pt x="774894" y="231096"/>
                </a:cubicBezTo>
                <a:cubicBezTo>
                  <a:pt x="774894" y="261570"/>
                  <a:pt x="764731" y="290775"/>
                  <a:pt x="745676" y="314900"/>
                </a:cubicBezTo>
                <a:cubicBezTo>
                  <a:pt x="740595" y="321249"/>
                  <a:pt x="740595" y="330138"/>
                  <a:pt x="746947" y="336486"/>
                </a:cubicBezTo>
                <a:cubicBezTo>
                  <a:pt x="764731" y="355533"/>
                  <a:pt x="774894" y="379658"/>
                  <a:pt x="774894" y="405053"/>
                </a:cubicBezTo>
                <a:cubicBezTo>
                  <a:pt x="774894" y="459652"/>
                  <a:pt x="730432" y="505364"/>
                  <a:pt x="674539" y="505364"/>
                </a:cubicBezTo>
                <a:cubicBezTo>
                  <a:pt x="642781" y="505364"/>
                  <a:pt x="613563" y="490127"/>
                  <a:pt x="594509" y="464732"/>
                </a:cubicBezTo>
                <a:cubicBezTo>
                  <a:pt x="590698" y="460923"/>
                  <a:pt x="585616" y="458383"/>
                  <a:pt x="580535" y="458383"/>
                </a:cubicBezTo>
                <a:cubicBezTo>
                  <a:pt x="575454" y="458383"/>
                  <a:pt x="570373" y="460923"/>
                  <a:pt x="566562" y="466001"/>
                </a:cubicBezTo>
                <a:cubicBezTo>
                  <a:pt x="552588" y="486318"/>
                  <a:pt x="536074" y="502825"/>
                  <a:pt x="515749" y="516792"/>
                </a:cubicBezTo>
                <a:cubicBezTo>
                  <a:pt x="508127" y="521871"/>
                  <a:pt x="506857" y="532029"/>
                  <a:pt x="511938" y="539648"/>
                </a:cubicBezTo>
                <a:cubicBezTo>
                  <a:pt x="515749" y="544726"/>
                  <a:pt x="520830" y="547266"/>
                  <a:pt x="525911" y="547266"/>
                </a:cubicBezTo>
                <a:cubicBezTo>
                  <a:pt x="529722" y="547266"/>
                  <a:pt x="532263" y="545997"/>
                  <a:pt x="536074" y="544726"/>
                </a:cubicBezTo>
                <a:cubicBezTo>
                  <a:pt x="553858" y="533299"/>
                  <a:pt x="569102" y="518062"/>
                  <a:pt x="581805" y="502825"/>
                </a:cubicBezTo>
                <a:cubicBezTo>
                  <a:pt x="605942" y="526950"/>
                  <a:pt x="638970" y="540917"/>
                  <a:pt x="674539" y="540917"/>
                </a:cubicBezTo>
                <a:cubicBezTo>
                  <a:pt x="748217" y="540917"/>
                  <a:pt x="807922" y="481238"/>
                  <a:pt x="807922" y="407593"/>
                </a:cubicBezTo>
                <a:cubicBezTo>
                  <a:pt x="807922" y="378388"/>
                  <a:pt x="797759" y="349184"/>
                  <a:pt x="779975" y="326328"/>
                </a:cubicBezTo>
                <a:cubicBezTo>
                  <a:pt x="801570" y="295854"/>
                  <a:pt x="811733" y="264110"/>
                  <a:pt x="811733" y="231096"/>
                </a:cubicBezTo>
                <a:close/>
              </a:path>
            </a:pathLst>
          </a:custGeom>
          <a:solidFill>
            <a:schemeClr val="bg1">
              <a:lumMod val="50000"/>
            </a:schemeClr>
          </a:solidFill>
          <a:ln w="6350" cap="flat">
            <a:solidFill>
              <a:schemeClr val="bg1"/>
            </a:solidFill>
            <a:prstDash val="solid"/>
            <a:miter/>
          </a:ln>
        </p:spPr>
        <p:txBody>
          <a:bodyPr rtlCol="0" anchor="ctr"/>
          <a:lstStyle/>
          <a:p>
            <a:endParaRPr lang="es-MX"/>
          </a:p>
        </p:txBody>
      </p:sp>
      <p:graphicFrame>
        <p:nvGraphicFramePr>
          <p:cNvPr id="7" name="Objekt 6" hidden="1">
            <a:extLst>
              <a:ext uri="{FF2B5EF4-FFF2-40B4-BE49-F238E27FC236}">
                <a16:creationId xmlns:a16="http://schemas.microsoft.com/office/drawing/2014/main" id="{3A0CED6E-923D-4564-ADF4-635016172A9B}"/>
              </a:ext>
            </a:extLst>
          </p:cNvPr>
          <p:cNvGraphicFramePr>
            <a:graphicFrameLocks noChangeAspect="1"/>
          </p:cNvGraphicFramePr>
          <p:nvPr>
            <p:custDataLst>
              <p:tags r:id="rId1"/>
            </p:custDataLst>
            <p:extLst>
              <p:ext uri="{D42A27DB-BD31-4B8C-83A1-F6EECF244321}">
                <p14:modId xmlns:p14="http://schemas.microsoft.com/office/powerpoint/2010/main" val="7443821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7" name="Objekt 6" hidden="1">
                        <a:extLst>
                          <a:ext uri="{FF2B5EF4-FFF2-40B4-BE49-F238E27FC236}">
                            <a16:creationId xmlns:a16="http://schemas.microsoft.com/office/drawing/2014/main" id="{3A0CED6E-923D-4564-ADF4-635016172A9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6A370AE-DAAF-49D9-99B2-2EFCF803778B}"/>
              </a:ext>
            </a:extLst>
          </p:cNvPr>
          <p:cNvSpPr>
            <a:spLocks noGrp="1"/>
          </p:cNvSpPr>
          <p:nvPr>
            <p:ph type="title"/>
          </p:nvPr>
        </p:nvSpPr>
        <p:spPr>
          <a:xfrm>
            <a:off x="479376" y="476672"/>
            <a:ext cx="11161240" cy="783632"/>
          </a:xfrm>
        </p:spPr>
        <p:txBody>
          <a:bodyPr vert="horz"/>
          <a:lstStyle/>
          <a:p>
            <a:r>
              <a:rPr lang="de-CH"/>
              <a:t>Finanzierungen in CHW gegen </a:t>
            </a:r>
            <a:br>
              <a:rPr lang="de-CH"/>
            </a:br>
            <a:r>
              <a:rPr lang="de-CH"/>
              <a:t>CHF Rechenbeispiele</a:t>
            </a:r>
          </a:p>
        </p:txBody>
      </p:sp>
      <p:sp>
        <p:nvSpPr>
          <p:cNvPr id="19" name="Rechteck 18">
            <a:extLst>
              <a:ext uri="{FF2B5EF4-FFF2-40B4-BE49-F238E27FC236}">
                <a16:creationId xmlns:a16="http://schemas.microsoft.com/office/drawing/2014/main" id="{B00E2FA4-6577-4E44-ADF7-7C2B60159CF5}"/>
              </a:ext>
            </a:extLst>
          </p:cNvPr>
          <p:cNvSpPr/>
          <p:nvPr/>
        </p:nvSpPr>
        <p:spPr>
          <a:xfrm>
            <a:off x="7562205" y="4529154"/>
            <a:ext cx="4075651" cy="3384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CH" sz="1600" b="0" i="0" u="none" strike="noStrike" kern="1200" cap="none" spc="0" normalizeH="0" baseline="0" noProof="0">
                <a:ln>
                  <a:noFill/>
                </a:ln>
                <a:solidFill>
                  <a:srgbClr val="FF0000"/>
                </a:solidFill>
                <a:effectLst/>
                <a:uLnTx/>
                <a:uFillTx/>
                <a:latin typeface="Corona LT"/>
                <a:ea typeface="+mn-ea"/>
                <a:cs typeface="+mn-cs"/>
              </a:rPr>
              <a:t>Fazit</a:t>
            </a:r>
          </a:p>
        </p:txBody>
      </p:sp>
      <p:sp>
        <p:nvSpPr>
          <p:cNvPr id="21" name="Textfeld 20">
            <a:extLst>
              <a:ext uri="{FF2B5EF4-FFF2-40B4-BE49-F238E27FC236}">
                <a16:creationId xmlns:a16="http://schemas.microsoft.com/office/drawing/2014/main" id="{0123A350-803C-4C0C-B996-C70D7E6B26F3}"/>
              </a:ext>
            </a:extLst>
          </p:cNvPr>
          <p:cNvSpPr txBox="1"/>
          <p:nvPr/>
        </p:nvSpPr>
        <p:spPr bwMode="auto">
          <a:xfrm>
            <a:off x="7562205" y="4877114"/>
            <a:ext cx="4075651" cy="1358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defPPr>
              <a:defRPr lang="de-DE"/>
            </a:defPPr>
            <a:lvl1pPr marL="171450" indent="-171450">
              <a:spcAft>
                <a:spcPts val="800"/>
              </a:spcAft>
              <a:buFont typeface="Arial" panose="020B0604020202020204" pitchFamily="34" charset="0"/>
              <a:buChar char="•"/>
              <a:defRPr sz="1200">
                <a:solidFill>
                  <a:schemeClr val="tx2"/>
                </a:solidFill>
                <a:latin typeface="+mj-lt"/>
              </a:defRPr>
            </a:lvl1pPr>
          </a:lstStyle>
          <a:p>
            <a:pPr marL="171450" marR="0" lvl="0" indent="-1714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de-CH" sz="1200" b="0" i="0" u="none" strike="noStrike" kern="1200" cap="none" spc="0" normalizeH="0" baseline="0" noProof="0">
                <a:ln>
                  <a:noFill/>
                </a:ln>
                <a:solidFill>
                  <a:schemeClr val="bg1">
                    <a:lumMod val="50000"/>
                  </a:schemeClr>
                </a:solidFill>
                <a:effectLst/>
                <a:uLnTx/>
                <a:uFillTx/>
                <a:latin typeface="HelveticaNeueLT Com 55 Roman"/>
                <a:ea typeface="+mn-ea"/>
                <a:cs typeface="+mn-cs"/>
              </a:rPr>
              <a:t>Mit einer </a:t>
            </a:r>
            <a:r>
              <a:rPr kumimoji="0" lang="de-CH" sz="1200" b="1" i="0" u="none" strike="noStrike" kern="1200" cap="none" spc="0" normalizeH="0" baseline="0" noProof="0">
                <a:ln>
                  <a:noFill/>
                </a:ln>
                <a:solidFill>
                  <a:schemeClr val="bg1">
                    <a:lumMod val="50000"/>
                  </a:schemeClr>
                </a:solidFill>
                <a:effectLst/>
                <a:uLnTx/>
                <a:uFillTx/>
                <a:latin typeface="HelveticaNeueLT Com 55 Roman"/>
                <a:ea typeface="+mn-ea"/>
                <a:cs typeface="+mn-cs"/>
              </a:rPr>
              <a:t>Finanzierung in WIR fahren </a:t>
            </a:r>
            <a:r>
              <a:rPr lang="de-CH" b="1">
                <a:solidFill>
                  <a:schemeClr val="bg1">
                    <a:lumMod val="50000"/>
                  </a:schemeClr>
                </a:solidFill>
                <a:latin typeface="HelveticaNeueLT Com 55 Roman"/>
              </a:rPr>
              <a:t>S</a:t>
            </a:r>
            <a:r>
              <a:rPr kumimoji="0" lang="de-CH" sz="1200" b="1" i="0" u="none" strike="noStrike" kern="1200" cap="none" spc="0" normalizeH="0" baseline="0" noProof="0" err="1">
                <a:ln>
                  <a:noFill/>
                </a:ln>
                <a:solidFill>
                  <a:schemeClr val="bg1">
                    <a:lumMod val="50000"/>
                  </a:schemeClr>
                </a:solidFill>
                <a:effectLst/>
                <a:uLnTx/>
                <a:uFillTx/>
                <a:latin typeface="HelveticaNeueLT Com 55 Roman"/>
                <a:ea typeface="+mn-ea"/>
                <a:cs typeface="+mn-cs"/>
              </a:rPr>
              <a:t>ie</a:t>
            </a:r>
            <a:r>
              <a:rPr kumimoji="0" lang="de-CH" sz="1200" b="1" i="0" u="none" strike="noStrike" kern="1200" cap="none" spc="0" normalizeH="0" baseline="0" noProof="0">
                <a:ln>
                  <a:noFill/>
                </a:ln>
                <a:solidFill>
                  <a:schemeClr val="bg1">
                    <a:lumMod val="50000"/>
                  </a:schemeClr>
                </a:solidFill>
                <a:effectLst/>
                <a:uLnTx/>
                <a:uFillTx/>
                <a:latin typeface="HelveticaNeueLT Com 55 Roman"/>
                <a:ea typeface="+mn-ea"/>
                <a:cs typeface="+mn-cs"/>
              </a:rPr>
              <a:t> deutlich günstiger als in CHF </a:t>
            </a:r>
            <a:r>
              <a:rPr kumimoji="0" lang="de-CH" sz="1200" b="0" i="0" u="none" strike="noStrike" kern="1200" cap="none" spc="0" normalizeH="0" baseline="0" noProof="0">
                <a:ln>
                  <a:noFill/>
                </a:ln>
                <a:solidFill>
                  <a:schemeClr val="bg1">
                    <a:lumMod val="50000"/>
                  </a:schemeClr>
                </a:solidFill>
                <a:effectLst/>
                <a:uLnTx/>
                <a:uFillTx/>
                <a:latin typeface="HelveticaNeueLT Com 55 Roman"/>
                <a:ea typeface="+mn-ea"/>
                <a:cs typeface="+mn-cs"/>
              </a:rPr>
              <a:t>– das haben wir über die letzten Jahrzehnte eindrucksvoll bewiesen</a:t>
            </a:r>
          </a:p>
          <a:p>
            <a:pPr marL="171450" marR="0" lvl="0" indent="-1714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de-CH">
                <a:solidFill>
                  <a:schemeClr val="bg1">
                    <a:lumMod val="50000"/>
                  </a:schemeClr>
                </a:solidFill>
                <a:latin typeface="HelveticaNeueLT Com 55 Roman"/>
              </a:rPr>
              <a:t>Wenn Sie die Zinsersparnis zur Amortisation der Finanzierung benutzen wird die Einsparung noch grösser – Stichwort Zinseszins</a:t>
            </a:r>
            <a:endParaRPr kumimoji="0" lang="de-CH" sz="1200" b="0" i="0" u="none" strike="noStrike" kern="1200" cap="none" spc="0" normalizeH="0" baseline="0" noProof="0">
              <a:ln>
                <a:noFill/>
              </a:ln>
              <a:solidFill>
                <a:schemeClr val="bg1">
                  <a:lumMod val="50000"/>
                </a:schemeClr>
              </a:solidFill>
              <a:effectLst/>
              <a:uLnTx/>
              <a:uFillTx/>
              <a:latin typeface="HelveticaNeueLT Com 55 Roman"/>
              <a:ea typeface="+mn-ea"/>
              <a:cs typeface="+mn-cs"/>
            </a:endParaRPr>
          </a:p>
          <a:p>
            <a:pPr marL="0" marR="0" lvl="0" indent="0" algn="l" defTabSz="914400" rtl="0" eaLnBrk="1" fontAlgn="auto" latinLnBrk="0" hangingPunct="1">
              <a:lnSpc>
                <a:spcPct val="100000"/>
              </a:lnSpc>
              <a:spcBef>
                <a:spcPts val="0"/>
              </a:spcBef>
              <a:spcAft>
                <a:spcPts val="800"/>
              </a:spcAft>
              <a:buClrTx/>
              <a:buSzTx/>
              <a:buNone/>
              <a:tabLst/>
              <a:defRPr/>
            </a:pPr>
            <a:endParaRPr lang="de-CH">
              <a:solidFill>
                <a:srgbClr val="868689"/>
              </a:solidFill>
              <a:latin typeface="HelveticaNeueLT Com 55 Roman"/>
            </a:endParaRPr>
          </a:p>
        </p:txBody>
      </p:sp>
      <p:sp>
        <p:nvSpPr>
          <p:cNvPr id="40" name="Ellipse 39">
            <a:extLst>
              <a:ext uri="{FF2B5EF4-FFF2-40B4-BE49-F238E27FC236}">
                <a16:creationId xmlns:a16="http://schemas.microsoft.com/office/drawing/2014/main" id="{471C4FA3-6EC6-49FE-BCB3-36B93B9F4DAD}"/>
              </a:ext>
            </a:extLst>
          </p:cNvPr>
          <p:cNvSpPr/>
          <p:nvPr/>
        </p:nvSpPr>
        <p:spPr>
          <a:xfrm>
            <a:off x="6582839" y="548720"/>
            <a:ext cx="360000" cy="360000"/>
          </a:xfrm>
          <a:prstGeom prst="ellipse">
            <a:avLst/>
          </a:prstGeom>
          <a:solidFill>
            <a:srgbClr val="D9D9D9"/>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CH" sz="800" b="0" i="0" u="none" strike="noStrike" kern="1200" cap="none" spc="0" normalizeH="0" baseline="0" noProof="0">
                <a:ln>
                  <a:noFill/>
                </a:ln>
                <a:solidFill>
                  <a:srgbClr val="FFFFFF">
                    <a:lumMod val="50000"/>
                  </a:srgbClr>
                </a:solidFill>
                <a:effectLst/>
                <a:uLnTx/>
                <a:uFillTx/>
                <a:latin typeface="HelveticaNeueLT Com 55 Roman"/>
                <a:ea typeface="+mn-ea"/>
                <a:cs typeface="+mn-cs"/>
              </a:rPr>
              <a:t>CHW</a:t>
            </a:r>
          </a:p>
        </p:txBody>
      </p:sp>
      <p:sp>
        <p:nvSpPr>
          <p:cNvPr id="41" name="Ellipse 40">
            <a:extLst>
              <a:ext uri="{FF2B5EF4-FFF2-40B4-BE49-F238E27FC236}">
                <a16:creationId xmlns:a16="http://schemas.microsoft.com/office/drawing/2014/main" id="{F4291958-E640-49C9-8B6B-32C1C2042341}"/>
              </a:ext>
            </a:extLst>
          </p:cNvPr>
          <p:cNvSpPr/>
          <p:nvPr/>
        </p:nvSpPr>
        <p:spPr>
          <a:xfrm>
            <a:off x="6894199" y="548720"/>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CH" sz="800" b="0" i="0" u="none" strike="noStrike" kern="1200" cap="none" spc="0" normalizeH="0" baseline="0" noProof="0">
                <a:ln>
                  <a:noFill/>
                </a:ln>
                <a:solidFill>
                  <a:srgbClr val="868689"/>
                </a:solidFill>
                <a:effectLst/>
                <a:uLnTx/>
                <a:uFillTx/>
                <a:latin typeface="HelveticaNeueLT Com 55 Roman"/>
                <a:ea typeface="+mn-ea"/>
                <a:cs typeface="+mn-cs"/>
              </a:rPr>
              <a:t>CHF</a:t>
            </a:r>
          </a:p>
        </p:txBody>
      </p:sp>
      <p:sp>
        <p:nvSpPr>
          <p:cNvPr id="3" name="Textfeld 2">
            <a:extLst>
              <a:ext uri="{FF2B5EF4-FFF2-40B4-BE49-F238E27FC236}">
                <a16:creationId xmlns:a16="http://schemas.microsoft.com/office/drawing/2014/main" id="{D267926A-0D8E-52B7-DC57-D79CA3BEACAA}"/>
              </a:ext>
            </a:extLst>
          </p:cNvPr>
          <p:cNvSpPr txBox="1"/>
          <p:nvPr/>
        </p:nvSpPr>
        <p:spPr bwMode="auto">
          <a:xfrm>
            <a:off x="7562205" y="2051825"/>
            <a:ext cx="4150419" cy="2286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1200" b="0" i="0" u="none" strike="noStrike" kern="1200" cap="none" spc="0" normalizeH="0" baseline="0" noProof="1">
                <a:ln>
                  <a:noFill/>
                </a:ln>
                <a:solidFill>
                  <a:schemeClr val="bg1">
                    <a:lumMod val="50000"/>
                  </a:schemeClr>
                </a:solidFill>
                <a:effectLst/>
                <a:uLnTx/>
                <a:uFillTx/>
                <a:latin typeface="HelveticaNeueLT Com 55 Roman"/>
                <a:ea typeface="+mn-ea"/>
                <a:cs typeface="+mn-cs"/>
              </a:rPr>
              <a:t>Über die letzten 20 Jahre lag der </a:t>
            </a:r>
            <a:r>
              <a:rPr kumimoji="0" lang="de-CH" sz="1200" b="1" i="0" u="none" strike="noStrike" kern="1200" cap="none" spc="0" normalizeH="0" baseline="0" noProof="1">
                <a:ln>
                  <a:noFill/>
                </a:ln>
                <a:solidFill>
                  <a:schemeClr val="bg1">
                    <a:lumMod val="50000"/>
                  </a:schemeClr>
                </a:solidFill>
                <a:effectLst/>
                <a:uLnTx/>
                <a:uFillTx/>
                <a:latin typeface="HelveticaNeueLT Com 55 Roman"/>
                <a:ea typeface="+mn-ea"/>
                <a:cs typeface="+mn-cs"/>
              </a:rPr>
              <a:t>durchschnittliche Zinssatz </a:t>
            </a:r>
            <a:r>
              <a:rPr lang="de-CH" sz="1200" noProof="1">
                <a:solidFill>
                  <a:schemeClr val="bg1">
                    <a:lumMod val="50000"/>
                  </a:schemeClr>
                </a:solidFill>
                <a:latin typeface="HelveticaNeueLT Com 55 Roman"/>
              </a:rPr>
              <a:t>(pro Jahr) </a:t>
            </a:r>
            <a:r>
              <a:rPr kumimoji="0" lang="de-CH" sz="1200" b="0" i="0" u="none" strike="noStrike" kern="1200" cap="none" spc="0" normalizeH="0" baseline="0" noProof="1">
                <a:ln>
                  <a:noFill/>
                </a:ln>
                <a:solidFill>
                  <a:schemeClr val="bg1">
                    <a:lumMod val="50000"/>
                  </a:schemeClr>
                </a:solidFill>
                <a:effectLst/>
                <a:uLnTx/>
                <a:uFillTx/>
                <a:latin typeface="HelveticaNeueLT Com 55 Roman"/>
                <a:ea typeface="+mn-ea"/>
                <a:cs typeface="+mn-cs"/>
              </a:rPr>
              <a:t>von variablen Hypotheken </a:t>
            </a:r>
            <a:r>
              <a:rPr kumimoji="0" lang="de-CH" sz="1200" b="1" i="0" u="none" strike="noStrike" kern="1200" cap="none" spc="0" normalizeH="0" baseline="0" noProof="1">
                <a:ln>
                  <a:noFill/>
                </a:ln>
                <a:solidFill>
                  <a:schemeClr val="bg1">
                    <a:lumMod val="50000"/>
                  </a:schemeClr>
                </a:solidFill>
                <a:effectLst/>
                <a:uLnTx/>
                <a:uFillTx/>
                <a:latin typeface="HelveticaNeueLT Com 55 Roman"/>
                <a:ea typeface="+mn-ea"/>
                <a:cs typeface="+mn-cs"/>
              </a:rPr>
              <a:t>in CHF </a:t>
            </a:r>
            <a:r>
              <a:rPr kumimoji="0" lang="de-CH" sz="1200" b="0" i="0" u="none" strike="noStrike" kern="1200" cap="none" spc="0" normalizeH="0" baseline="0" noProof="1">
                <a:ln>
                  <a:noFill/>
                </a:ln>
                <a:solidFill>
                  <a:schemeClr val="bg1">
                    <a:lumMod val="50000"/>
                  </a:schemeClr>
                </a:solidFill>
                <a:effectLst/>
                <a:uLnTx/>
                <a:uFillTx/>
                <a:latin typeface="HelveticaNeueLT Com 55 Roman"/>
                <a:ea typeface="+mn-ea"/>
                <a:cs typeface="+mn-cs"/>
              </a:rPr>
              <a:t>um rund </a:t>
            </a:r>
            <a:r>
              <a:rPr kumimoji="0" lang="de-CH" sz="1200" b="1" i="0" u="none" strike="noStrike" kern="1200" cap="none" spc="0" normalizeH="0" baseline="0" noProof="1">
                <a:ln>
                  <a:noFill/>
                </a:ln>
                <a:solidFill>
                  <a:schemeClr val="bg1">
                    <a:lumMod val="50000"/>
                  </a:schemeClr>
                </a:solidFill>
                <a:effectLst/>
                <a:uLnTx/>
                <a:uFillTx/>
                <a:latin typeface="HelveticaNeueLT Com 55 Roman"/>
                <a:ea typeface="+mn-ea"/>
                <a:cs typeface="+mn-cs"/>
              </a:rPr>
              <a:t>1,2% höher </a:t>
            </a:r>
            <a:r>
              <a:rPr kumimoji="0" lang="de-CH" sz="1200" b="0" i="0" u="none" strike="noStrike" kern="1200" cap="none" spc="0" normalizeH="0" baseline="0" noProof="1">
                <a:ln>
                  <a:noFill/>
                </a:ln>
                <a:solidFill>
                  <a:schemeClr val="bg1">
                    <a:lumMod val="50000"/>
                  </a:schemeClr>
                </a:solidFill>
                <a:effectLst/>
                <a:uLnTx/>
                <a:uFillTx/>
                <a:latin typeface="HelveticaNeueLT Com 55 Roman"/>
                <a:ea typeface="+mn-ea"/>
                <a:cs typeface="+mn-cs"/>
              </a:rPr>
              <a:t>als der Zinssatz der WIR-Hypothek.</a:t>
            </a:r>
          </a:p>
          <a:p>
            <a:pPr marL="0" marR="0" lvl="0" indent="0" algn="l" defTabSz="914400" rtl="0" eaLnBrk="1" fontAlgn="auto" latinLnBrk="0" hangingPunct="1">
              <a:lnSpc>
                <a:spcPct val="100000"/>
              </a:lnSpc>
              <a:spcBef>
                <a:spcPts val="0"/>
              </a:spcBef>
              <a:spcAft>
                <a:spcPts val="800"/>
              </a:spcAft>
              <a:buClrTx/>
              <a:buSzTx/>
              <a:buFontTx/>
              <a:buNone/>
              <a:tabLst/>
              <a:defRPr/>
            </a:pPr>
            <a:r>
              <a:rPr lang="de-CH" sz="1200" noProof="1">
                <a:solidFill>
                  <a:schemeClr val="bg1">
                    <a:lumMod val="50000"/>
                  </a:schemeClr>
                </a:solidFill>
                <a:latin typeface="HelveticaNeueLT Com 55 Roman"/>
              </a:rPr>
              <a:t>In Rechenbeispiel 1 bezahlt der Käufer etwa 80% mehr Zinsen in CHF als in WIR, das ist eine </a:t>
            </a:r>
            <a:r>
              <a:rPr lang="de-CH" sz="1200" b="1" noProof="1">
                <a:solidFill>
                  <a:schemeClr val="bg1">
                    <a:lumMod val="50000"/>
                  </a:schemeClr>
                </a:solidFill>
                <a:latin typeface="HelveticaNeueLT Com 55 Roman"/>
              </a:rPr>
              <a:t>Differenz von  über 12</a:t>
            </a:r>
            <a:r>
              <a:rPr lang="de-CH" sz="800" b="1" noProof="1">
                <a:solidFill>
                  <a:schemeClr val="bg1">
                    <a:lumMod val="50000"/>
                  </a:schemeClr>
                </a:solidFill>
                <a:latin typeface="HelveticaNeueLT Com 55 Roman"/>
              </a:rPr>
              <a:t> </a:t>
            </a:r>
            <a:r>
              <a:rPr lang="de-CH" sz="1200" b="1" noProof="1">
                <a:solidFill>
                  <a:schemeClr val="bg1">
                    <a:lumMod val="50000"/>
                  </a:schemeClr>
                </a:solidFill>
                <a:latin typeface="HelveticaNeueLT Com 55 Roman"/>
              </a:rPr>
              <a:t>000 CHF pro Jahr!</a:t>
            </a:r>
          </a:p>
          <a:p>
            <a:pPr marL="0" marR="0" lvl="0" indent="0" algn="l" defTabSz="914400" rtl="0" eaLnBrk="1" fontAlgn="auto" latinLnBrk="0" hangingPunct="1">
              <a:lnSpc>
                <a:spcPct val="100000"/>
              </a:lnSpc>
              <a:spcBef>
                <a:spcPts val="0"/>
              </a:spcBef>
              <a:spcAft>
                <a:spcPts val="800"/>
              </a:spcAft>
              <a:buClrTx/>
              <a:buSzTx/>
              <a:buFontTx/>
              <a:buNone/>
              <a:tabLst/>
              <a:defRPr/>
            </a:pPr>
            <a:r>
              <a:rPr lang="de-CH" sz="1200" noProof="1">
                <a:solidFill>
                  <a:schemeClr val="bg1">
                    <a:lumMod val="50000"/>
                  </a:schemeClr>
                </a:solidFill>
                <a:latin typeface="HelveticaNeueLT Com 55 Roman"/>
              </a:rPr>
              <a:t>In Rechenbeispiel 2, mit einer Teilfinanzierung in WIR, bezahlt der Kunden dank der Zinsdifferenz rund 7% weniger – das sind immerhin </a:t>
            </a:r>
            <a:r>
              <a:rPr lang="de-CH" sz="1200" b="1" noProof="1">
                <a:solidFill>
                  <a:schemeClr val="bg1">
                    <a:lumMod val="50000"/>
                  </a:schemeClr>
                </a:solidFill>
                <a:latin typeface="HelveticaNeueLT Com 55 Roman"/>
              </a:rPr>
              <a:t>rund 1</a:t>
            </a:r>
            <a:r>
              <a:rPr lang="de-CH" sz="800" b="1" noProof="1">
                <a:solidFill>
                  <a:schemeClr val="bg1">
                    <a:lumMod val="50000"/>
                  </a:schemeClr>
                </a:solidFill>
                <a:latin typeface="HelveticaNeueLT Com 55 Roman"/>
              </a:rPr>
              <a:t> </a:t>
            </a:r>
            <a:r>
              <a:rPr lang="de-CH" sz="1200" b="1" noProof="1">
                <a:solidFill>
                  <a:schemeClr val="bg1">
                    <a:lumMod val="50000"/>
                  </a:schemeClr>
                </a:solidFill>
                <a:latin typeface="HelveticaNeueLT Com 55 Roman"/>
              </a:rPr>
              <a:t>900 CHF weniger pro Jahr</a:t>
            </a:r>
          </a:p>
        </p:txBody>
      </p:sp>
      <p:sp>
        <p:nvSpPr>
          <p:cNvPr id="4" name="Rechteck 3">
            <a:extLst>
              <a:ext uri="{FF2B5EF4-FFF2-40B4-BE49-F238E27FC236}">
                <a16:creationId xmlns:a16="http://schemas.microsoft.com/office/drawing/2014/main" id="{E4FB3923-87BE-DCEE-F1B0-243CF2530677}"/>
              </a:ext>
            </a:extLst>
          </p:cNvPr>
          <p:cNvSpPr/>
          <p:nvPr/>
        </p:nvSpPr>
        <p:spPr>
          <a:xfrm>
            <a:off x="7562206" y="1717058"/>
            <a:ext cx="4075651" cy="33833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CH" sz="1600" b="0" i="0" u="none" strike="noStrike" kern="1200" cap="none" spc="0" normalizeH="0" baseline="0" noProof="0">
                <a:ln>
                  <a:noFill/>
                </a:ln>
                <a:solidFill>
                  <a:srgbClr val="FF0000"/>
                </a:solidFill>
                <a:effectLst/>
                <a:uLnTx/>
                <a:uFillTx/>
                <a:latin typeface="Corona LT"/>
                <a:ea typeface="+mn-ea"/>
                <a:cs typeface="+mn-cs"/>
              </a:rPr>
              <a:t>Fakten</a:t>
            </a:r>
          </a:p>
        </p:txBody>
      </p:sp>
      <p:sp>
        <p:nvSpPr>
          <p:cNvPr id="8" name="Forma libre 25">
            <a:extLst>
              <a:ext uri="{FF2B5EF4-FFF2-40B4-BE49-F238E27FC236}">
                <a16:creationId xmlns:a16="http://schemas.microsoft.com/office/drawing/2014/main" id="{CA49E1D1-68CA-8B9C-6C65-5390E05A43C4}"/>
              </a:ext>
            </a:extLst>
          </p:cNvPr>
          <p:cNvSpPr/>
          <p:nvPr/>
        </p:nvSpPr>
        <p:spPr>
          <a:xfrm>
            <a:off x="3135719" y="2919480"/>
            <a:ext cx="656025" cy="581528"/>
          </a:xfrm>
          <a:custGeom>
            <a:avLst/>
            <a:gdLst>
              <a:gd name="connsiteX0" fmla="*/ 809192 w 800300"/>
              <a:gd name="connsiteY0" fmla="*/ 15376 h 799948"/>
              <a:gd name="connsiteX1" fmla="*/ 809192 w 800300"/>
              <a:gd name="connsiteY1" fmla="*/ 96640 h 799948"/>
              <a:gd name="connsiteX2" fmla="*/ 792678 w 800300"/>
              <a:gd name="connsiteY2" fmla="*/ 113147 h 799948"/>
              <a:gd name="connsiteX3" fmla="*/ 776164 w 800300"/>
              <a:gd name="connsiteY3" fmla="*/ 96640 h 799948"/>
              <a:gd name="connsiteX4" fmla="*/ 776164 w 800300"/>
              <a:gd name="connsiteY4" fmla="*/ 31883 h 799948"/>
              <a:gd name="connsiteX5" fmla="*/ 33028 w 800300"/>
              <a:gd name="connsiteY5" fmla="*/ 31883 h 799948"/>
              <a:gd name="connsiteX6" fmla="*/ 33028 w 800300"/>
              <a:gd name="connsiteY6" fmla="*/ 775962 h 799948"/>
              <a:gd name="connsiteX7" fmla="*/ 81301 w 800300"/>
              <a:gd name="connsiteY7" fmla="*/ 775962 h 799948"/>
              <a:gd name="connsiteX8" fmla="*/ 82571 w 800300"/>
              <a:gd name="connsiteY8" fmla="*/ 97911 h 799948"/>
              <a:gd name="connsiteX9" fmla="*/ 82571 w 800300"/>
              <a:gd name="connsiteY9" fmla="*/ 95371 h 799948"/>
              <a:gd name="connsiteX10" fmla="*/ 99085 w 800300"/>
              <a:gd name="connsiteY10" fmla="*/ 81403 h 799948"/>
              <a:gd name="connsiteX11" fmla="*/ 99085 w 800300"/>
              <a:gd name="connsiteY11" fmla="*/ 81403 h 799948"/>
              <a:gd name="connsiteX12" fmla="*/ 200710 w 800300"/>
              <a:gd name="connsiteY12" fmla="*/ 81403 h 799948"/>
              <a:gd name="connsiteX13" fmla="*/ 217224 w 800300"/>
              <a:gd name="connsiteY13" fmla="*/ 97911 h 799948"/>
              <a:gd name="connsiteX14" fmla="*/ 200710 w 800300"/>
              <a:gd name="connsiteY14" fmla="*/ 114417 h 799948"/>
              <a:gd name="connsiteX15" fmla="*/ 115599 w 800300"/>
              <a:gd name="connsiteY15" fmla="*/ 114417 h 799948"/>
              <a:gd name="connsiteX16" fmla="*/ 114329 w 800300"/>
              <a:gd name="connsiteY16" fmla="*/ 792469 h 799948"/>
              <a:gd name="connsiteX17" fmla="*/ 97815 w 800300"/>
              <a:gd name="connsiteY17" fmla="*/ 808976 h 799948"/>
              <a:gd name="connsiteX18" fmla="*/ 16514 w 800300"/>
              <a:gd name="connsiteY18" fmla="*/ 808976 h 799948"/>
              <a:gd name="connsiteX19" fmla="*/ 0 w 800300"/>
              <a:gd name="connsiteY19" fmla="*/ 792469 h 799948"/>
              <a:gd name="connsiteX20" fmla="*/ 0 w 800300"/>
              <a:gd name="connsiteY20" fmla="*/ 16646 h 799948"/>
              <a:gd name="connsiteX21" fmla="*/ 0 w 800300"/>
              <a:gd name="connsiteY21" fmla="*/ 16646 h 799948"/>
              <a:gd name="connsiteX22" fmla="*/ 0 w 800300"/>
              <a:gd name="connsiteY22" fmla="*/ 16646 h 799948"/>
              <a:gd name="connsiteX23" fmla="*/ 16514 w 800300"/>
              <a:gd name="connsiteY23" fmla="*/ 139 h 799948"/>
              <a:gd name="connsiteX24" fmla="*/ 793948 w 800300"/>
              <a:gd name="connsiteY24" fmla="*/ 139 h 799948"/>
              <a:gd name="connsiteX25" fmla="*/ 809192 w 800300"/>
              <a:gd name="connsiteY25" fmla="*/ 15376 h 799948"/>
              <a:gd name="connsiteX26" fmla="*/ 315039 w 800300"/>
              <a:gd name="connsiteY26" fmla="*/ 97911 h 799948"/>
              <a:gd name="connsiteX27" fmla="*/ 315039 w 800300"/>
              <a:gd name="connsiteY27" fmla="*/ 241393 h 799948"/>
              <a:gd name="connsiteX28" fmla="*/ 298525 w 800300"/>
              <a:gd name="connsiteY28" fmla="*/ 257900 h 799948"/>
              <a:gd name="connsiteX29" fmla="*/ 241360 w 800300"/>
              <a:gd name="connsiteY29" fmla="*/ 257900 h 799948"/>
              <a:gd name="connsiteX30" fmla="*/ 224846 w 800300"/>
              <a:gd name="connsiteY30" fmla="*/ 241393 h 799948"/>
              <a:gd name="connsiteX31" fmla="*/ 224846 w 800300"/>
              <a:gd name="connsiteY31" fmla="*/ 97911 h 799948"/>
              <a:gd name="connsiteX32" fmla="*/ 241360 w 800300"/>
              <a:gd name="connsiteY32" fmla="*/ 81403 h 799948"/>
              <a:gd name="connsiteX33" fmla="*/ 298525 w 800300"/>
              <a:gd name="connsiteY33" fmla="*/ 81403 h 799948"/>
              <a:gd name="connsiteX34" fmla="*/ 315039 w 800300"/>
              <a:gd name="connsiteY34" fmla="*/ 97911 h 799948"/>
              <a:gd name="connsiteX35" fmla="*/ 282011 w 800300"/>
              <a:gd name="connsiteY35" fmla="*/ 114417 h 799948"/>
              <a:gd name="connsiteX36" fmla="*/ 257875 w 800300"/>
              <a:gd name="connsiteY36" fmla="*/ 114417 h 799948"/>
              <a:gd name="connsiteX37" fmla="*/ 257875 w 800300"/>
              <a:gd name="connsiteY37" fmla="*/ 223616 h 799948"/>
              <a:gd name="connsiteX38" fmla="*/ 282011 w 800300"/>
              <a:gd name="connsiteY38" fmla="*/ 223616 h 799948"/>
              <a:gd name="connsiteX39" fmla="*/ 282011 w 800300"/>
              <a:gd name="connsiteY39" fmla="*/ 114417 h 799948"/>
              <a:gd name="connsiteX40" fmla="*/ 609752 w 800300"/>
              <a:gd name="connsiteY40" fmla="*/ 257900 h 799948"/>
              <a:gd name="connsiteX41" fmla="*/ 593238 w 800300"/>
              <a:gd name="connsiteY41" fmla="*/ 241393 h 799948"/>
              <a:gd name="connsiteX42" fmla="*/ 593238 w 800300"/>
              <a:gd name="connsiteY42" fmla="*/ 97911 h 799948"/>
              <a:gd name="connsiteX43" fmla="*/ 609752 w 800300"/>
              <a:gd name="connsiteY43" fmla="*/ 81403 h 799948"/>
              <a:gd name="connsiteX44" fmla="*/ 666917 w 800300"/>
              <a:gd name="connsiteY44" fmla="*/ 81403 h 799948"/>
              <a:gd name="connsiteX45" fmla="*/ 683431 w 800300"/>
              <a:gd name="connsiteY45" fmla="*/ 97911 h 799948"/>
              <a:gd name="connsiteX46" fmla="*/ 683431 w 800300"/>
              <a:gd name="connsiteY46" fmla="*/ 241393 h 799948"/>
              <a:gd name="connsiteX47" fmla="*/ 666917 w 800300"/>
              <a:gd name="connsiteY47" fmla="*/ 257900 h 799948"/>
              <a:gd name="connsiteX48" fmla="*/ 609752 w 800300"/>
              <a:gd name="connsiteY48" fmla="*/ 257900 h 799948"/>
              <a:gd name="connsiteX49" fmla="*/ 626267 w 800300"/>
              <a:gd name="connsiteY49" fmla="*/ 224887 h 799948"/>
              <a:gd name="connsiteX50" fmla="*/ 650403 w 800300"/>
              <a:gd name="connsiteY50" fmla="*/ 224887 h 799948"/>
              <a:gd name="connsiteX51" fmla="*/ 650403 w 800300"/>
              <a:gd name="connsiteY51" fmla="*/ 115687 h 799948"/>
              <a:gd name="connsiteX52" fmla="*/ 626267 w 800300"/>
              <a:gd name="connsiteY52" fmla="*/ 115687 h 799948"/>
              <a:gd name="connsiteX53" fmla="*/ 626267 w 800300"/>
              <a:gd name="connsiteY53" fmla="*/ 224887 h 799948"/>
              <a:gd name="connsiteX54" fmla="*/ 731703 w 800300"/>
              <a:gd name="connsiteY54" fmla="*/ 224887 h 799948"/>
              <a:gd name="connsiteX55" fmla="*/ 711378 w 800300"/>
              <a:gd name="connsiteY55" fmla="*/ 224887 h 799948"/>
              <a:gd name="connsiteX56" fmla="*/ 694864 w 800300"/>
              <a:gd name="connsiteY56" fmla="*/ 241393 h 799948"/>
              <a:gd name="connsiteX57" fmla="*/ 711378 w 800300"/>
              <a:gd name="connsiteY57" fmla="*/ 257900 h 799948"/>
              <a:gd name="connsiteX58" fmla="*/ 715189 w 800300"/>
              <a:gd name="connsiteY58" fmla="*/ 257900 h 799948"/>
              <a:gd name="connsiteX59" fmla="*/ 715189 w 800300"/>
              <a:gd name="connsiteY59" fmla="*/ 613433 h 799948"/>
              <a:gd name="connsiteX60" fmla="*/ 196899 w 800300"/>
              <a:gd name="connsiteY60" fmla="*/ 613433 h 799948"/>
              <a:gd name="connsiteX61" fmla="*/ 196899 w 800300"/>
              <a:gd name="connsiteY61" fmla="*/ 257900 h 799948"/>
              <a:gd name="connsiteX62" fmla="*/ 200710 w 800300"/>
              <a:gd name="connsiteY62" fmla="*/ 257900 h 799948"/>
              <a:gd name="connsiteX63" fmla="*/ 217224 w 800300"/>
              <a:gd name="connsiteY63" fmla="*/ 241393 h 799948"/>
              <a:gd name="connsiteX64" fmla="*/ 200710 w 800300"/>
              <a:gd name="connsiteY64" fmla="*/ 224887 h 799948"/>
              <a:gd name="connsiteX65" fmla="*/ 180385 w 800300"/>
              <a:gd name="connsiteY65" fmla="*/ 224887 h 799948"/>
              <a:gd name="connsiteX66" fmla="*/ 163871 w 800300"/>
              <a:gd name="connsiteY66" fmla="*/ 241393 h 799948"/>
              <a:gd name="connsiteX67" fmla="*/ 163871 w 800300"/>
              <a:gd name="connsiteY67" fmla="*/ 629940 h 799948"/>
              <a:gd name="connsiteX68" fmla="*/ 180385 w 800300"/>
              <a:gd name="connsiteY68" fmla="*/ 646446 h 799948"/>
              <a:gd name="connsiteX69" fmla="*/ 732973 w 800300"/>
              <a:gd name="connsiteY69" fmla="*/ 646446 h 799948"/>
              <a:gd name="connsiteX70" fmla="*/ 749487 w 800300"/>
              <a:gd name="connsiteY70" fmla="*/ 629940 h 799948"/>
              <a:gd name="connsiteX71" fmla="*/ 749487 w 800300"/>
              <a:gd name="connsiteY71" fmla="*/ 241393 h 799948"/>
              <a:gd name="connsiteX72" fmla="*/ 731703 w 800300"/>
              <a:gd name="connsiteY72" fmla="*/ 224887 h 799948"/>
              <a:gd name="connsiteX73" fmla="*/ 342986 w 800300"/>
              <a:gd name="connsiteY73" fmla="*/ 257900 h 799948"/>
              <a:gd name="connsiteX74" fmla="*/ 561481 w 800300"/>
              <a:gd name="connsiteY74" fmla="*/ 257900 h 799948"/>
              <a:gd name="connsiteX75" fmla="*/ 577994 w 800300"/>
              <a:gd name="connsiteY75" fmla="*/ 241393 h 799948"/>
              <a:gd name="connsiteX76" fmla="*/ 561481 w 800300"/>
              <a:gd name="connsiteY76" fmla="*/ 224887 h 799948"/>
              <a:gd name="connsiteX77" fmla="*/ 342986 w 800300"/>
              <a:gd name="connsiteY77" fmla="*/ 224887 h 799948"/>
              <a:gd name="connsiteX78" fmla="*/ 326472 w 800300"/>
              <a:gd name="connsiteY78" fmla="*/ 241393 h 799948"/>
              <a:gd name="connsiteX79" fmla="*/ 342986 w 800300"/>
              <a:gd name="connsiteY79" fmla="*/ 257900 h 799948"/>
              <a:gd name="connsiteX80" fmla="*/ 342986 w 800300"/>
              <a:gd name="connsiteY80" fmla="*/ 114417 h 799948"/>
              <a:gd name="connsiteX81" fmla="*/ 561481 w 800300"/>
              <a:gd name="connsiteY81" fmla="*/ 114417 h 799948"/>
              <a:gd name="connsiteX82" fmla="*/ 577994 w 800300"/>
              <a:gd name="connsiteY82" fmla="*/ 97911 h 799948"/>
              <a:gd name="connsiteX83" fmla="*/ 561481 w 800300"/>
              <a:gd name="connsiteY83" fmla="*/ 81403 h 799948"/>
              <a:gd name="connsiteX84" fmla="*/ 342986 w 800300"/>
              <a:gd name="connsiteY84" fmla="*/ 81403 h 799948"/>
              <a:gd name="connsiteX85" fmla="*/ 326472 w 800300"/>
              <a:gd name="connsiteY85" fmla="*/ 97911 h 799948"/>
              <a:gd name="connsiteX86" fmla="*/ 342986 w 800300"/>
              <a:gd name="connsiteY86" fmla="*/ 114417 h 799948"/>
              <a:gd name="connsiteX87" fmla="*/ 752028 w 800300"/>
              <a:gd name="connsiteY87" fmla="*/ 81403 h 799948"/>
              <a:gd name="connsiteX88" fmla="*/ 711378 w 800300"/>
              <a:gd name="connsiteY88" fmla="*/ 81403 h 799948"/>
              <a:gd name="connsiteX89" fmla="*/ 711378 w 800300"/>
              <a:gd name="connsiteY89" fmla="*/ 81403 h 799948"/>
              <a:gd name="connsiteX90" fmla="*/ 694864 w 800300"/>
              <a:gd name="connsiteY90" fmla="*/ 97911 h 799948"/>
              <a:gd name="connsiteX91" fmla="*/ 711378 w 800300"/>
              <a:gd name="connsiteY91" fmla="*/ 114417 h 799948"/>
              <a:gd name="connsiteX92" fmla="*/ 752028 w 800300"/>
              <a:gd name="connsiteY92" fmla="*/ 114417 h 799948"/>
              <a:gd name="connsiteX93" fmla="*/ 752028 w 800300"/>
              <a:gd name="connsiteY93" fmla="*/ 114417 h 799948"/>
              <a:gd name="connsiteX94" fmla="*/ 768542 w 800300"/>
              <a:gd name="connsiteY94" fmla="*/ 97911 h 799948"/>
              <a:gd name="connsiteX95" fmla="*/ 752028 w 800300"/>
              <a:gd name="connsiteY95" fmla="*/ 81403 h 799948"/>
              <a:gd name="connsiteX96" fmla="*/ 290903 w 800300"/>
              <a:gd name="connsiteY96" fmla="*/ 384876 h 799948"/>
              <a:gd name="connsiteX97" fmla="*/ 280740 w 800300"/>
              <a:gd name="connsiteY97" fmla="*/ 409002 h 799948"/>
              <a:gd name="connsiteX98" fmla="*/ 289633 w 800300"/>
              <a:gd name="connsiteY98" fmla="*/ 433127 h 799948"/>
              <a:gd name="connsiteX99" fmla="*/ 311228 w 800300"/>
              <a:gd name="connsiteY99" fmla="*/ 444555 h 799948"/>
              <a:gd name="connsiteX100" fmla="*/ 325201 w 800300"/>
              <a:gd name="connsiteY100" fmla="*/ 450904 h 799948"/>
              <a:gd name="connsiteX101" fmla="*/ 326472 w 800300"/>
              <a:gd name="connsiteY101" fmla="*/ 459792 h 799948"/>
              <a:gd name="connsiteX102" fmla="*/ 322661 w 800300"/>
              <a:gd name="connsiteY102" fmla="*/ 467410 h 799948"/>
              <a:gd name="connsiteX103" fmla="*/ 304876 w 800300"/>
              <a:gd name="connsiteY103" fmla="*/ 467410 h 799948"/>
              <a:gd name="connsiteX104" fmla="*/ 301065 w 800300"/>
              <a:gd name="connsiteY104" fmla="*/ 455982 h 799948"/>
              <a:gd name="connsiteX105" fmla="*/ 297255 w 800300"/>
              <a:gd name="connsiteY105" fmla="*/ 448364 h 799948"/>
              <a:gd name="connsiteX106" fmla="*/ 288362 w 800300"/>
              <a:gd name="connsiteY106" fmla="*/ 444555 h 799948"/>
              <a:gd name="connsiteX107" fmla="*/ 280740 w 800300"/>
              <a:gd name="connsiteY107" fmla="*/ 448364 h 799948"/>
              <a:gd name="connsiteX108" fmla="*/ 278200 w 800300"/>
              <a:gd name="connsiteY108" fmla="*/ 457253 h 799948"/>
              <a:gd name="connsiteX109" fmla="*/ 289633 w 800300"/>
              <a:gd name="connsiteY109" fmla="*/ 485187 h 799948"/>
              <a:gd name="connsiteX110" fmla="*/ 315039 w 800300"/>
              <a:gd name="connsiteY110" fmla="*/ 494075 h 799948"/>
              <a:gd name="connsiteX111" fmla="*/ 339175 w 800300"/>
              <a:gd name="connsiteY111" fmla="*/ 485187 h 799948"/>
              <a:gd name="connsiteX112" fmla="*/ 350608 w 800300"/>
              <a:gd name="connsiteY112" fmla="*/ 459792 h 799948"/>
              <a:gd name="connsiteX113" fmla="*/ 342986 w 800300"/>
              <a:gd name="connsiteY113" fmla="*/ 434397 h 799948"/>
              <a:gd name="connsiteX114" fmla="*/ 317579 w 800300"/>
              <a:gd name="connsiteY114" fmla="*/ 420429 h 799948"/>
              <a:gd name="connsiteX115" fmla="*/ 306147 w 800300"/>
              <a:gd name="connsiteY115" fmla="*/ 415351 h 799948"/>
              <a:gd name="connsiteX116" fmla="*/ 304876 w 800300"/>
              <a:gd name="connsiteY116" fmla="*/ 409002 h 799948"/>
              <a:gd name="connsiteX117" fmla="*/ 307417 w 800300"/>
              <a:gd name="connsiteY117" fmla="*/ 402653 h 799948"/>
              <a:gd name="connsiteX118" fmla="*/ 322661 w 800300"/>
              <a:gd name="connsiteY118" fmla="*/ 402653 h 799948"/>
              <a:gd name="connsiteX119" fmla="*/ 326472 w 800300"/>
              <a:gd name="connsiteY119" fmla="*/ 411541 h 799948"/>
              <a:gd name="connsiteX120" fmla="*/ 330283 w 800300"/>
              <a:gd name="connsiteY120" fmla="*/ 420429 h 799948"/>
              <a:gd name="connsiteX121" fmla="*/ 340445 w 800300"/>
              <a:gd name="connsiteY121" fmla="*/ 422969 h 799948"/>
              <a:gd name="connsiteX122" fmla="*/ 348067 w 800300"/>
              <a:gd name="connsiteY122" fmla="*/ 417890 h 799948"/>
              <a:gd name="connsiteX123" fmla="*/ 349337 w 800300"/>
              <a:gd name="connsiteY123" fmla="*/ 409002 h 799948"/>
              <a:gd name="connsiteX124" fmla="*/ 341716 w 800300"/>
              <a:gd name="connsiteY124" fmla="*/ 388685 h 799948"/>
              <a:gd name="connsiteX125" fmla="*/ 316309 w 800300"/>
              <a:gd name="connsiteY125" fmla="*/ 377258 h 799948"/>
              <a:gd name="connsiteX126" fmla="*/ 290903 w 800300"/>
              <a:gd name="connsiteY126" fmla="*/ 384876 h 799948"/>
              <a:gd name="connsiteX127" fmla="*/ 439530 w 800300"/>
              <a:gd name="connsiteY127" fmla="*/ 396304 h 799948"/>
              <a:gd name="connsiteX128" fmla="*/ 439530 w 800300"/>
              <a:gd name="connsiteY128" fmla="*/ 396304 h 799948"/>
              <a:gd name="connsiteX129" fmla="*/ 449693 w 800300"/>
              <a:gd name="connsiteY129" fmla="*/ 435666 h 799948"/>
              <a:gd name="connsiteX130" fmla="*/ 439530 w 800300"/>
              <a:gd name="connsiteY130" fmla="*/ 475029 h 799948"/>
              <a:gd name="connsiteX131" fmla="*/ 405232 w 800300"/>
              <a:gd name="connsiteY131" fmla="*/ 494075 h 799948"/>
              <a:gd name="connsiteX132" fmla="*/ 370933 w 800300"/>
              <a:gd name="connsiteY132" fmla="*/ 475029 h 799948"/>
              <a:gd name="connsiteX133" fmla="*/ 362041 w 800300"/>
              <a:gd name="connsiteY133" fmla="*/ 435666 h 799948"/>
              <a:gd name="connsiteX134" fmla="*/ 370933 w 800300"/>
              <a:gd name="connsiteY134" fmla="*/ 396304 h 799948"/>
              <a:gd name="connsiteX135" fmla="*/ 405232 w 800300"/>
              <a:gd name="connsiteY135" fmla="*/ 377258 h 799948"/>
              <a:gd name="connsiteX136" fmla="*/ 439530 w 800300"/>
              <a:gd name="connsiteY136" fmla="*/ 396304 h 799948"/>
              <a:gd name="connsiteX137" fmla="*/ 391258 w 800300"/>
              <a:gd name="connsiteY137" fmla="*/ 409002 h 799948"/>
              <a:gd name="connsiteX138" fmla="*/ 391258 w 800300"/>
              <a:gd name="connsiteY138" fmla="*/ 409002 h 799948"/>
              <a:gd name="connsiteX139" fmla="*/ 386177 w 800300"/>
              <a:gd name="connsiteY139" fmla="*/ 435666 h 799948"/>
              <a:gd name="connsiteX140" fmla="*/ 391258 w 800300"/>
              <a:gd name="connsiteY140" fmla="*/ 462331 h 799948"/>
              <a:gd name="connsiteX141" fmla="*/ 405232 w 800300"/>
              <a:gd name="connsiteY141" fmla="*/ 471220 h 799948"/>
              <a:gd name="connsiteX142" fmla="*/ 419205 w 800300"/>
              <a:gd name="connsiteY142" fmla="*/ 462331 h 799948"/>
              <a:gd name="connsiteX143" fmla="*/ 424286 w 800300"/>
              <a:gd name="connsiteY143" fmla="*/ 435666 h 799948"/>
              <a:gd name="connsiteX144" fmla="*/ 419205 w 800300"/>
              <a:gd name="connsiteY144" fmla="*/ 409002 h 799948"/>
              <a:gd name="connsiteX145" fmla="*/ 405232 w 800300"/>
              <a:gd name="connsiteY145" fmla="*/ 400113 h 799948"/>
              <a:gd name="connsiteX146" fmla="*/ 391258 w 800300"/>
              <a:gd name="connsiteY146" fmla="*/ 409002 h 799948"/>
              <a:gd name="connsiteX147" fmla="*/ 483991 w 800300"/>
              <a:gd name="connsiteY147" fmla="*/ 379797 h 799948"/>
              <a:gd name="connsiteX148" fmla="*/ 467477 w 800300"/>
              <a:gd name="connsiteY148" fmla="*/ 379797 h 799948"/>
              <a:gd name="connsiteX149" fmla="*/ 467477 w 800300"/>
              <a:gd name="connsiteY149" fmla="*/ 379797 h 799948"/>
              <a:gd name="connsiteX150" fmla="*/ 464936 w 800300"/>
              <a:gd name="connsiteY150" fmla="*/ 388685 h 799948"/>
              <a:gd name="connsiteX151" fmla="*/ 464936 w 800300"/>
              <a:gd name="connsiteY151" fmla="*/ 469950 h 799948"/>
              <a:gd name="connsiteX152" fmla="*/ 468747 w 800300"/>
              <a:gd name="connsiteY152" fmla="*/ 483917 h 799948"/>
              <a:gd name="connsiteX153" fmla="*/ 482721 w 800300"/>
              <a:gd name="connsiteY153" fmla="*/ 491536 h 799948"/>
              <a:gd name="connsiteX154" fmla="*/ 515749 w 800300"/>
              <a:gd name="connsiteY154" fmla="*/ 491536 h 799948"/>
              <a:gd name="connsiteX155" fmla="*/ 524641 w 800300"/>
              <a:gd name="connsiteY155" fmla="*/ 487726 h 799948"/>
              <a:gd name="connsiteX156" fmla="*/ 527182 w 800300"/>
              <a:gd name="connsiteY156" fmla="*/ 480108 h 799948"/>
              <a:gd name="connsiteX157" fmla="*/ 524641 w 800300"/>
              <a:gd name="connsiteY157" fmla="*/ 472490 h 799948"/>
              <a:gd name="connsiteX158" fmla="*/ 515749 w 800300"/>
              <a:gd name="connsiteY158" fmla="*/ 468680 h 799948"/>
              <a:gd name="connsiteX159" fmla="*/ 487802 w 800300"/>
              <a:gd name="connsiteY159" fmla="*/ 468680 h 799948"/>
              <a:gd name="connsiteX160" fmla="*/ 487802 w 800300"/>
              <a:gd name="connsiteY160" fmla="*/ 389955 h 799948"/>
              <a:gd name="connsiteX161" fmla="*/ 483991 w 800300"/>
              <a:gd name="connsiteY161" fmla="*/ 379797 h 799948"/>
              <a:gd name="connsiteX162" fmla="*/ 580535 w 800300"/>
              <a:gd name="connsiteY162" fmla="*/ 378527 h 799948"/>
              <a:gd name="connsiteX163" fmla="*/ 614834 w 800300"/>
              <a:gd name="connsiteY163" fmla="*/ 396304 h 799948"/>
              <a:gd name="connsiteX164" fmla="*/ 624996 w 800300"/>
              <a:gd name="connsiteY164" fmla="*/ 434397 h 799948"/>
              <a:gd name="connsiteX165" fmla="*/ 614834 w 800300"/>
              <a:gd name="connsiteY165" fmla="*/ 472490 h 799948"/>
              <a:gd name="connsiteX166" fmla="*/ 580535 w 800300"/>
              <a:gd name="connsiteY166" fmla="*/ 490266 h 799948"/>
              <a:gd name="connsiteX167" fmla="*/ 565291 w 800300"/>
              <a:gd name="connsiteY167" fmla="*/ 490266 h 799948"/>
              <a:gd name="connsiteX168" fmla="*/ 551318 w 800300"/>
              <a:gd name="connsiteY168" fmla="*/ 482648 h 799948"/>
              <a:gd name="connsiteX169" fmla="*/ 547507 w 800300"/>
              <a:gd name="connsiteY169" fmla="*/ 468680 h 799948"/>
              <a:gd name="connsiteX170" fmla="*/ 547507 w 800300"/>
              <a:gd name="connsiteY170" fmla="*/ 397574 h 799948"/>
              <a:gd name="connsiteX171" fmla="*/ 551318 w 800300"/>
              <a:gd name="connsiteY171" fmla="*/ 383607 h 799948"/>
              <a:gd name="connsiteX172" fmla="*/ 565291 w 800300"/>
              <a:gd name="connsiteY172" fmla="*/ 375988 h 799948"/>
              <a:gd name="connsiteX173" fmla="*/ 580535 w 800300"/>
              <a:gd name="connsiteY173" fmla="*/ 375988 h 799948"/>
              <a:gd name="connsiteX174" fmla="*/ 602131 w 800300"/>
              <a:gd name="connsiteY174" fmla="*/ 435666 h 799948"/>
              <a:gd name="connsiteX175" fmla="*/ 595779 w 800300"/>
              <a:gd name="connsiteY175" fmla="*/ 411541 h 799948"/>
              <a:gd name="connsiteX176" fmla="*/ 580535 w 800300"/>
              <a:gd name="connsiteY176" fmla="*/ 402653 h 799948"/>
              <a:gd name="connsiteX177" fmla="*/ 570373 w 800300"/>
              <a:gd name="connsiteY177" fmla="*/ 402653 h 799948"/>
              <a:gd name="connsiteX178" fmla="*/ 570373 w 800300"/>
              <a:gd name="connsiteY178" fmla="*/ 467410 h 799948"/>
              <a:gd name="connsiteX179" fmla="*/ 580535 w 800300"/>
              <a:gd name="connsiteY179" fmla="*/ 467410 h 799948"/>
              <a:gd name="connsiteX180" fmla="*/ 595779 w 800300"/>
              <a:gd name="connsiteY180" fmla="*/ 458522 h 799948"/>
              <a:gd name="connsiteX181" fmla="*/ 602131 w 800300"/>
              <a:gd name="connsiteY181" fmla="*/ 435666 h 79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800300" h="799948">
                <a:moveTo>
                  <a:pt x="809192" y="15376"/>
                </a:moveTo>
                <a:lnTo>
                  <a:pt x="809192" y="96640"/>
                </a:lnTo>
                <a:cubicBezTo>
                  <a:pt x="809192" y="105529"/>
                  <a:pt x="801570" y="113147"/>
                  <a:pt x="792678" y="113147"/>
                </a:cubicBezTo>
                <a:cubicBezTo>
                  <a:pt x="783786" y="113147"/>
                  <a:pt x="776164" y="105529"/>
                  <a:pt x="776164" y="96640"/>
                </a:cubicBezTo>
                <a:lnTo>
                  <a:pt x="776164" y="31883"/>
                </a:lnTo>
                <a:lnTo>
                  <a:pt x="33028" y="31883"/>
                </a:lnTo>
                <a:lnTo>
                  <a:pt x="33028" y="775962"/>
                </a:lnTo>
                <a:lnTo>
                  <a:pt x="81301" y="775962"/>
                </a:lnTo>
                <a:lnTo>
                  <a:pt x="82571" y="97911"/>
                </a:lnTo>
                <a:cubicBezTo>
                  <a:pt x="82571" y="96640"/>
                  <a:pt x="82571" y="96640"/>
                  <a:pt x="82571" y="95371"/>
                </a:cubicBezTo>
                <a:cubicBezTo>
                  <a:pt x="83841" y="87752"/>
                  <a:pt x="90193" y="81403"/>
                  <a:pt x="99085" y="81403"/>
                </a:cubicBezTo>
                <a:lnTo>
                  <a:pt x="99085" y="81403"/>
                </a:lnTo>
                <a:lnTo>
                  <a:pt x="200710" y="81403"/>
                </a:lnTo>
                <a:cubicBezTo>
                  <a:pt x="209602" y="81403"/>
                  <a:pt x="217224" y="89022"/>
                  <a:pt x="217224" y="97911"/>
                </a:cubicBezTo>
                <a:cubicBezTo>
                  <a:pt x="217224" y="106798"/>
                  <a:pt x="209602" y="114417"/>
                  <a:pt x="200710" y="114417"/>
                </a:cubicBezTo>
                <a:lnTo>
                  <a:pt x="115599" y="114417"/>
                </a:lnTo>
                <a:lnTo>
                  <a:pt x="114329" y="792469"/>
                </a:lnTo>
                <a:cubicBezTo>
                  <a:pt x="114329" y="801357"/>
                  <a:pt x="106707" y="808976"/>
                  <a:pt x="97815" y="808976"/>
                </a:cubicBezTo>
                <a:lnTo>
                  <a:pt x="16514" y="808976"/>
                </a:lnTo>
                <a:cubicBezTo>
                  <a:pt x="7622" y="808976"/>
                  <a:pt x="0" y="801357"/>
                  <a:pt x="0" y="792469"/>
                </a:cubicBezTo>
                <a:lnTo>
                  <a:pt x="0" y="16646"/>
                </a:lnTo>
                <a:cubicBezTo>
                  <a:pt x="0" y="16646"/>
                  <a:pt x="0" y="16646"/>
                  <a:pt x="0" y="16646"/>
                </a:cubicBezTo>
                <a:cubicBezTo>
                  <a:pt x="0" y="16646"/>
                  <a:pt x="0" y="16646"/>
                  <a:pt x="0" y="16646"/>
                </a:cubicBezTo>
                <a:cubicBezTo>
                  <a:pt x="0" y="7757"/>
                  <a:pt x="7622" y="139"/>
                  <a:pt x="16514" y="139"/>
                </a:cubicBezTo>
                <a:lnTo>
                  <a:pt x="793948" y="139"/>
                </a:lnTo>
                <a:cubicBezTo>
                  <a:pt x="801570" y="-1131"/>
                  <a:pt x="809192" y="6488"/>
                  <a:pt x="809192" y="15376"/>
                </a:cubicBezTo>
                <a:close/>
                <a:moveTo>
                  <a:pt x="315039" y="97911"/>
                </a:moveTo>
                <a:lnTo>
                  <a:pt x="315039" y="241393"/>
                </a:lnTo>
                <a:cubicBezTo>
                  <a:pt x="315039" y="250282"/>
                  <a:pt x="307417" y="257900"/>
                  <a:pt x="298525" y="257900"/>
                </a:cubicBezTo>
                <a:lnTo>
                  <a:pt x="241360" y="257900"/>
                </a:lnTo>
                <a:cubicBezTo>
                  <a:pt x="232468" y="257900"/>
                  <a:pt x="224846" y="250282"/>
                  <a:pt x="224846" y="241393"/>
                </a:cubicBezTo>
                <a:lnTo>
                  <a:pt x="224846" y="97911"/>
                </a:lnTo>
                <a:cubicBezTo>
                  <a:pt x="224846" y="89022"/>
                  <a:pt x="232468" y="81403"/>
                  <a:pt x="241360" y="81403"/>
                </a:cubicBezTo>
                <a:lnTo>
                  <a:pt x="298525" y="81403"/>
                </a:lnTo>
                <a:cubicBezTo>
                  <a:pt x="307417" y="81403"/>
                  <a:pt x="315039" y="89022"/>
                  <a:pt x="315039" y="97911"/>
                </a:cubicBezTo>
                <a:close/>
                <a:moveTo>
                  <a:pt x="282011" y="114417"/>
                </a:moveTo>
                <a:lnTo>
                  <a:pt x="257875" y="114417"/>
                </a:lnTo>
                <a:lnTo>
                  <a:pt x="257875" y="223616"/>
                </a:lnTo>
                <a:lnTo>
                  <a:pt x="282011" y="223616"/>
                </a:lnTo>
                <a:lnTo>
                  <a:pt x="282011" y="114417"/>
                </a:lnTo>
                <a:close/>
                <a:moveTo>
                  <a:pt x="609752" y="257900"/>
                </a:moveTo>
                <a:cubicBezTo>
                  <a:pt x="600860" y="257900"/>
                  <a:pt x="593238" y="250282"/>
                  <a:pt x="593238" y="241393"/>
                </a:cubicBezTo>
                <a:lnTo>
                  <a:pt x="593238" y="97911"/>
                </a:lnTo>
                <a:cubicBezTo>
                  <a:pt x="593238" y="89022"/>
                  <a:pt x="600860" y="81403"/>
                  <a:pt x="609752" y="81403"/>
                </a:cubicBezTo>
                <a:lnTo>
                  <a:pt x="666917" y="81403"/>
                </a:lnTo>
                <a:cubicBezTo>
                  <a:pt x="675809" y="81403"/>
                  <a:pt x="683431" y="89022"/>
                  <a:pt x="683431" y="97911"/>
                </a:cubicBezTo>
                <a:lnTo>
                  <a:pt x="683431" y="241393"/>
                </a:lnTo>
                <a:cubicBezTo>
                  <a:pt x="683431" y="250282"/>
                  <a:pt x="675809" y="257900"/>
                  <a:pt x="666917" y="257900"/>
                </a:cubicBezTo>
                <a:lnTo>
                  <a:pt x="609752" y="257900"/>
                </a:lnTo>
                <a:close/>
                <a:moveTo>
                  <a:pt x="626267" y="224887"/>
                </a:moveTo>
                <a:lnTo>
                  <a:pt x="650403" y="224887"/>
                </a:lnTo>
                <a:lnTo>
                  <a:pt x="650403" y="115687"/>
                </a:lnTo>
                <a:lnTo>
                  <a:pt x="626267" y="115687"/>
                </a:lnTo>
                <a:lnTo>
                  <a:pt x="626267" y="224887"/>
                </a:lnTo>
                <a:close/>
                <a:moveTo>
                  <a:pt x="731703" y="224887"/>
                </a:moveTo>
                <a:lnTo>
                  <a:pt x="711378" y="224887"/>
                </a:lnTo>
                <a:cubicBezTo>
                  <a:pt x="702486" y="224887"/>
                  <a:pt x="694864" y="232505"/>
                  <a:pt x="694864" y="241393"/>
                </a:cubicBezTo>
                <a:cubicBezTo>
                  <a:pt x="694864" y="250282"/>
                  <a:pt x="702486" y="257900"/>
                  <a:pt x="711378" y="257900"/>
                </a:cubicBezTo>
                <a:lnTo>
                  <a:pt x="715189" y="257900"/>
                </a:lnTo>
                <a:lnTo>
                  <a:pt x="715189" y="613433"/>
                </a:lnTo>
                <a:lnTo>
                  <a:pt x="196899" y="613433"/>
                </a:lnTo>
                <a:lnTo>
                  <a:pt x="196899" y="257900"/>
                </a:lnTo>
                <a:lnTo>
                  <a:pt x="200710" y="257900"/>
                </a:lnTo>
                <a:cubicBezTo>
                  <a:pt x="209602" y="257900"/>
                  <a:pt x="217224" y="250282"/>
                  <a:pt x="217224" y="241393"/>
                </a:cubicBezTo>
                <a:cubicBezTo>
                  <a:pt x="217224" y="232505"/>
                  <a:pt x="209602" y="224887"/>
                  <a:pt x="200710" y="224887"/>
                </a:cubicBezTo>
                <a:lnTo>
                  <a:pt x="180385" y="224887"/>
                </a:lnTo>
                <a:cubicBezTo>
                  <a:pt x="171493" y="224887"/>
                  <a:pt x="163871" y="232505"/>
                  <a:pt x="163871" y="241393"/>
                </a:cubicBezTo>
                <a:lnTo>
                  <a:pt x="163871" y="629940"/>
                </a:lnTo>
                <a:cubicBezTo>
                  <a:pt x="163871" y="638828"/>
                  <a:pt x="171493" y="646446"/>
                  <a:pt x="180385" y="646446"/>
                </a:cubicBezTo>
                <a:lnTo>
                  <a:pt x="732973" y="646446"/>
                </a:lnTo>
                <a:cubicBezTo>
                  <a:pt x="741866" y="646446"/>
                  <a:pt x="749487" y="638828"/>
                  <a:pt x="749487" y="629940"/>
                </a:cubicBezTo>
                <a:lnTo>
                  <a:pt x="749487" y="241393"/>
                </a:lnTo>
                <a:cubicBezTo>
                  <a:pt x="748217" y="231235"/>
                  <a:pt x="740595" y="224887"/>
                  <a:pt x="731703" y="224887"/>
                </a:cubicBezTo>
                <a:close/>
                <a:moveTo>
                  <a:pt x="342986" y="257900"/>
                </a:moveTo>
                <a:lnTo>
                  <a:pt x="561481" y="257900"/>
                </a:lnTo>
                <a:cubicBezTo>
                  <a:pt x="570373" y="257900"/>
                  <a:pt x="577994" y="250282"/>
                  <a:pt x="577994" y="241393"/>
                </a:cubicBezTo>
                <a:cubicBezTo>
                  <a:pt x="577994" y="232505"/>
                  <a:pt x="570373" y="224887"/>
                  <a:pt x="561481" y="224887"/>
                </a:cubicBezTo>
                <a:lnTo>
                  <a:pt x="342986" y="224887"/>
                </a:lnTo>
                <a:cubicBezTo>
                  <a:pt x="334094" y="224887"/>
                  <a:pt x="326472" y="232505"/>
                  <a:pt x="326472" y="241393"/>
                </a:cubicBezTo>
                <a:cubicBezTo>
                  <a:pt x="326472" y="250282"/>
                  <a:pt x="334094" y="257900"/>
                  <a:pt x="342986" y="257900"/>
                </a:cubicBezTo>
                <a:close/>
                <a:moveTo>
                  <a:pt x="342986" y="114417"/>
                </a:moveTo>
                <a:lnTo>
                  <a:pt x="561481" y="114417"/>
                </a:lnTo>
                <a:cubicBezTo>
                  <a:pt x="570373" y="114417"/>
                  <a:pt x="577994" y="106798"/>
                  <a:pt x="577994" y="97911"/>
                </a:cubicBezTo>
                <a:cubicBezTo>
                  <a:pt x="577994" y="89022"/>
                  <a:pt x="570373" y="81403"/>
                  <a:pt x="561481" y="81403"/>
                </a:cubicBezTo>
                <a:lnTo>
                  <a:pt x="342986" y="81403"/>
                </a:lnTo>
                <a:cubicBezTo>
                  <a:pt x="334094" y="81403"/>
                  <a:pt x="326472" y="89022"/>
                  <a:pt x="326472" y="97911"/>
                </a:cubicBezTo>
                <a:cubicBezTo>
                  <a:pt x="326472" y="106798"/>
                  <a:pt x="334094" y="114417"/>
                  <a:pt x="342986" y="114417"/>
                </a:cubicBezTo>
                <a:close/>
                <a:moveTo>
                  <a:pt x="752028" y="81403"/>
                </a:moveTo>
                <a:lnTo>
                  <a:pt x="711378" y="81403"/>
                </a:lnTo>
                <a:cubicBezTo>
                  <a:pt x="711378" y="81403"/>
                  <a:pt x="711378" y="81403"/>
                  <a:pt x="711378" y="81403"/>
                </a:cubicBezTo>
                <a:cubicBezTo>
                  <a:pt x="702486" y="81403"/>
                  <a:pt x="694864" y="89022"/>
                  <a:pt x="694864" y="97911"/>
                </a:cubicBezTo>
                <a:cubicBezTo>
                  <a:pt x="694864" y="106798"/>
                  <a:pt x="702486" y="114417"/>
                  <a:pt x="711378" y="114417"/>
                </a:cubicBezTo>
                <a:lnTo>
                  <a:pt x="752028" y="114417"/>
                </a:lnTo>
                <a:cubicBezTo>
                  <a:pt x="752028" y="114417"/>
                  <a:pt x="752028" y="114417"/>
                  <a:pt x="752028" y="114417"/>
                </a:cubicBezTo>
                <a:cubicBezTo>
                  <a:pt x="760921" y="114417"/>
                  <a:pt x="768542" y="106798"/>
                  <a:pt x="768542" y="97911"/>
                </a:cubicBezTo>
                <a:cubicBezTo>
                  <a:pt x="768542" y="89022"/>
                  <a:pt x="760921" y="81403"/>
                  <a:pt x="752028" y="81403"/>
                </a:cubicBezTo>
                <a:close/>
                <a:moveTo>
                  <a:pt x="290903" y="384876"/>
                </a:moveTo>
                <a:cubicBezTo>
                  <a:pt x="284551" y="391225"/>
                  <a:pt x="280740" y="398843"/>
                  <a:pt x="280740" y="409002"/>
                </a:cubicBezTo>
                <a:cubicBezTo>
                  <a:pt x="280740" y="419160"/>
                  <a:pt x="283281" y="426778"/>
                  <a:pt x="289633" y="433127"/>
                </a:cubicBezTo>
                <a:cubicBezTo>
                  <a:pt x="294714" y="438206"/>
                  <a:pt x="301065" y="440746"/>
                  <a:pt x="311228" y="444555"/>
                </a:cubicBezTo>
                <a:cubicBezTo>
                  <a:pt x="321391" y="447095"/>
                  <a:pt x="323931" y="449634"/>
                  <a:pt x="325201" y="450904"/>
                </a:cubicBezTo>
                <a:cubicBezTo>
                  <a:pt x="325201" y="452173"/>
                  <a:pt x="326472" y="453443"/>
                  <a:pt x="326472" y="459792"/>
                </a:cubicBezTo>
                <a:cubicBezTo>
                  <a:pt x="326472" y="463601"/>
                  <a:pt x="325201" y="464871"/>
                  <a:pt x="322661" y="467410"/>
                </a:cubicBezTo>
                <a:cubicBezTo>
                  <a:pt x="316309" y="471220"/>
                  <a:pt x="307417" y="471220"/>
                  <a:pt x="304876" y="467410"/>
                </a:cubicBezTo>
                <a:cubicBezTo>
                  <a:pt x="302336" y="464871"/>
                  <a:pt x="301065" y="459792"/>
                  <a:pt x="301065" y="455982"/>
                </a:cubicBezTo>
                <a:cubicBezTo>
                  <a:pt x="301065" y="452173"/>
                  <a:pt x="299795" y="449634"/>
                  <a:pt x="297255" y="448364"/>
                </a:cubicBezTo>
                <a:cubicBezTo>
                  <a:pt x="294714" y="445824"/>
                  <a:pt x="290903" y="444555"/>
                  <a:pt x="288362" y="444555"/>
                </a:cubicBezTo>
                <a:cubicBezTo>
                  <a:pt x="285821" y="444555"/>
                  <a:pt x="282011" y="445824"/>
                  <a:pt x="280740" y="448364"/>
                </a:cubicBezTo>
                <a:cubicBezTo>
                  <a:pt x="279470" y="449634"/>
                  <a:pt x="278200" y="453443"/>
                  <a:pt x="278200" y="457253"/>
                </a:cubicBezTo>
                <a:cubicBezTo>
                  <a:pt x="279470" y="469950"/>
                  <a:pt x="283281" y="478839"/>
                  <a:pt x="289633" y="485187"/>
                </a:cubicBezTo>
                <a:cubicBezTo>
                  <a:pt x="295984" y="491536"/>
                  <a:pt x="304876" y="494075"/>
                  <a:pt x="315039" y="494075"/>
                </a:cubicBezTo>
                <a:cubicBezTo>
                  <a:pt x="325201" y="494075"/>
                  <a:pt x="332823" y="491536"/>
                  <a:pt x="339175" y="485187"/>
                </a:cubicBezTo>
                <a:cubicBezTo>
                  <a:pt x="346797" y="478839"/>
                  <a:pt x="350608" y="469950"/>
                  <a:pt x="350608" y="459792"/>
                </a:cubicBezTo>
                <a:cubicBezTo>
                  <a:pt x="350608" y="449634"/>
                  <a:pt x="348067" y="440746"/>
                  <a:pt x="342986" y="434397"/>
                </a:cubicBezTo>
                <a:cubicBezTo>
                  <a:pt x="337905" y="428048"/>
                  <a:pt x="329013" y="424238"/>
                  <a:pt x="317579" y="420429"/>
                </a:cubicBezTo>
                <a:cubicBezTo>
                  <a:pt x="309958" y="417890"/>
                  <a:pt x="307417" y="416620"/>
                  <a:pt x="306147" y="415351"/>
                </a:cubicBezTo>
                <a:cubicBezTo>
                  <a:pt x="304876" y="414080"/>
                  <a:pt x="304876" y="411541"/>
                  <a:pt x="304876" y="409002"/>
                </a:cubicBezTo>
                <a:cubicBezTo>
                  <a:pt x="304876" y="405192"/>
                  <a:pt x="306147" y="403922"/>
                  <a:pt x="307417" y="402653"/>
                </a:cubicBezTo>
                <a:cubicBezTo>
                  <a:pt x="311228" y="400113"/>
                  <a:pt x="320120" y="400113"/>
                  <a:pt x="322661" y="402653"/>
                </a:cubicBezTo>
                <a:cubicBezTo>
                  <a:pt x="323931" y="403922"/>
                  <a:pt x="325201" y="407732"/>
                  <a:pt x="326472" y="411541"/>
                </a:cubicBezTo>
                <a:cubicBezTo>
                  <a:pt x="326472" y="415351"/>
                  <a:pt x="327742" y="417890"/>
                  <a:pt x="330283" y="420429"/>
                </a:cubicBezTo>
                <a:cubicBezTo>
                  <a:pt x="332823" y="422969"/>
                  <a:pt x="335364" y="424238"/>
                  <a:pt x="340445" y="422969"/>
                </a:cubicBezTo>
                <a:cubicBezTo>
                  <a:pt x="344256" y="421699"/>
                  <a:pt x="346797" y="420429"/>
                  <a:pt x="348067" y="417890"/>
                </a:cubicBezTo>
                <a:cubicBezTo>
                  <a:pt x="349337" y="415351"/>
                  <a:pt x="350608" y="411541"/>
                  <a:pt x="349337" y="409002"/>
                </a:cubicBezTo>
                <a:cubicBezTo>
                  <a:pt x="348067" y="401383"/>
                  <a:pt x="345527" y="393765"/>
                  <a:pt x="341716" y="388685"/>
                </a:cubicBezTo>
                <a:cubicBezTo>
                  <a:pt x="335364" y="381067"/>
                  <a:pt x="327742" y="377258"/>
                  <a:pt x="316309" y="377258"/>
                </a:cubicBezTo>
                <a:cubicBezTo>
                  <a:pt x="304876" y="375988"/>
                  <a:pt x="297255" y="379797"/>
                  <a:pt x="290903" y="384876"/>
                </a:cubicBezTo>
                <a:close/>
                <a:moveTo>
                  <a:pt x="439530" y="396304"/>
                </a:moveTo>
                <a:cubicBezTo>
                  <a:pt x="439530" y="396304"/>
                  <a:pt x="439530" y="396304"/>
                  <a:pt x="439530" y="396304"/>
                </a:cubicBezTo>
                <a:cubicBezTo>
                  <a:pt x="445882" y="406462"/>
                  <a:pt x="449693" y="420429"/>
                  <a:pt x="449693" y="435666"/>
                </a:cubicBezTo>
                <a:cubicBezTo>
                  <a:pt x="449693" y="450904"/>
                  <a:pt x="445882" y="464871"/>
                  <a:pt x="439530" y="475029"/>
                </a:cubicBezTo>
                <a:cubicBezTo>
                  <a:pt x="431908" y="487726"/>
                  <a:pt x="420475" y="494075"/>
                  <a:pt x="405232" y="494075"/>
                </a:cubicBezTo>
                <a:cubicBezTo>
                  <a:pt x="391258" y="494075"/>
                  <a:pt x="379825" y="487726"/>
                  <a:pt x="370933" y="475029"/>
                </a:cubicBezTo>
                <a:cubicBezTo>
                  <a:pt x="364581" y="464871"/>
                  <a:pt x="362041" y="450904"/>
                  <a:pt x="362041" y="435666"/>
                </a:cubicBezTo>
                <a:cubicBezTo>
                  <a:pt x="362041" y="420429"/>
                  <a:pt x="364581" y="406462"/>
                  <a:pt x="370933" y="396304"/>
                </a:cubicBezTo>
                <a:cubicBezTo>
                  <a:pt x="378555" y="383607"/>
                  <a:pt x="389988" y="377258"/>
                  <a:pt x="405232" y="377258"/>
                </a:cubicBezTo>
                <a:cubicBezTo>
                  <a:pt x="420475" y="375988"/>
                  <a:pt x="431908" y="383607"/>
                  <a:pt x="439530" y="396304"/>
                </a:cubicBezTo>
                <a:close/>
                <a:moveTo>
                  <a:pt x="391258" y="409002"/>
                </a:moveTo>
                <a:cubicBezTo>
                  <a:pt x="391258" y="409002"/>
                  <a:pt x="391258" y="409002"/>
                  <a:pt x="391258" y="409002"/>
                </a:cubicBezTo>
                <a:cubicBezTo>
                  <a:pt x="387447" y="415351"/>
                  <a:pt x="386177" y="424238"/>
                  <a:pt x="386177" y="435666"/>
                </a:cubicBezTo>
                <a:cubicBezTo>
                  <a:pt x="386177" y="447095"/>
                  <a:pt x="387447" y="455982"/>
                  <a:pt x="391258" y="462331"/>
                </a:cubicBezTo>
                <a:cubicBezTo>
                  <a:pt x="395069" y="468680"/>
                  <a:pt x="398880" y="471220"/>
                  <a:pt x="405232" y="471220"/>
                </a:cubicBezTo>
                <a:cubicBezTo>
                  <a:pt x="411583" y="471220"/>
                  <a:pt x="416664" y="468680"/>
                  <a:pt x="419205" y="462331"/>
                </a:cubicBezTo>
                <a:cubicBezTo>
                  <a:pt x="423016" y="455982"/>
                  <a:pt x="424286" y="447095"/>
                  <a:pt x="424286" y="435666"/>
                </a:cubicBezTo>
                <a:cubicBezTo>
                  <a:pt x="424286" y="424238"/>
                  <a:pt x="423016" y="415351"/>
                  <a:pt x="419205" y="409002"/>
                </a:cubicBezTo>
                <a:cubicBezTo>
                  <a:pt x="415394" y="402653"/>
                  <a:pt x="411583" y="400113"/>
                  <a:pt x="405232" y="400113"/>
                </a:cubicBezTo>
                <a:cubicBezTo>
                  <a:pt x="398880" y="400113"/>
                  <a:pt x="395069" y="402653"/>
                  <a:pt x="391258" y="409002"/>
                </a:cubicBezTo>
                <a:close/>
                <a:moveTo>
                  <a:pt x="483991" y="379797"/>
                </a:moveTo>
                <a:cubicBezTo>
                  <a:pt x="478910" y="374718"/>
                  <a:pt x="471288" y="374718"/>
                  <a:pt x="467477" y="379797"/>
                </a:cubicBezTo>
                <a:cubicBezTo>
                  <a:pt x="467477" y="379797"/>
                  <a:pt x="467477" y="379797"/>
                  <a:pt x="467477" y="379797"/>
                </a:cubicBezTo>
                <a:cubicBezTo>
                  <a:pt x="466207" y="382336"/>
                  <a:pt x="464936" y="384876"/>
                  <a:pt x="464936" y="388685"/>
                </a:cubicBezTo>
                <a:lnTo>
                  <a:pt x="464936" y="469950"/>
                </a:lnTo>
                <a:cubicBezTo>
                  <a:pt x="464936" y="475029"/>
                  <a:pt x="466207" y="478839"/>
                  <a:pt x="468747" y="483917"/>
                </a:cubicBezTo>
                <a:cubicBezTo>
                  <a:pt x="472558" y="488997"/>
                  <a:pt x="477639" y="491536"/>
                  <a:pt x="482721" y="491536"/>
                </a:cubicBezTo>
                <a:lnTo>
                  <a:pt x="515749" y="491536"/>
                </a:lnTo>
                <a:cubicBezTo>
                  <a:pt x="519560" y="491536"/>
                  <a:pt x="522101" y="490266"/>
                  <a:pt x="524641" y="487726"/>
                </a:cubicBezTo>
                <a:cubicBezTo>
                  <a:pt x="525912" y="485187"/>
                  <a:pt x="527182" y="482648"/>
                  <a:pt x="527182" y="480108"/>
                </a:cubicBezTo>
                <a:cubicBezTo>
                  <a:pt x="527182" y="477568"/>
                  <a:pt x="525912" y="475029"/>
                  <a:pt x="524641" y="472490"/>
                </a:cubicBezTo>
                <a:cubicBezTo>
                  <a:pt x="522101" y="469950"/>
                  <a:pt x="519560" y="468680"/>
                  <a:pt x="515749" y="468680"/>
                </a:cubicBezTo>
                <a:lnTo>
                  <a:pt x="487802" y="468680"/>
                </a:lnTo>
                <a:lnTo>
                  <a:pt x="487802" y="389955"/>
                </a:lnTo>
                <a:cubicBezTo>
                  <a:pt x="487802" y="384876"/>
                  <a:pt x="485261" y="382336"/>
                  <a:pt x="483991" y="379797"/>
                </a:cubicBezTo>
                <a:close/>
                <a:moveTo>
                  <a:pt x="580535" y="378527"/>
                </a:moveTo>
                <a:cubicBezTo>
                  <a:pt x="594509" y="378527"/>
                  <a:pt x="605942" y="384876"/>
                  <a:pt x="614834" y="396304"/>
                </a:cubicBezTo>
                <a:cubicBezTo>
                  <a:pt x="621186" y="406462"/>
                  <a:pt x="624996" y="419160"/>
                  <a:pt x="624996" y="434397"/>
                </a:cubicBezTo>
                <a:cubicBezTo>
                  <a:pt x="624996" y="449634"/>
                  <a:pt x="621186" y="462331"/>
                  <a:pt x="614834" y="472490"/>
                </a:cubicBezTo>
                <a:cubicBezTo>
                  <a:pt x="607212" y="483917"/>
                  <a:pt x="595779" y="490266"/>
                  <a:pt x="580535" y="490266"/>
                </a:cubicBezTo>
                <a:lnTo>
                  <a:pt x="565291" y="490266"/>
                </a:lnTo>
                <a:cubicBezTo>
                  <a:pt x="558940" y="490266"/>
                  <a:pt x="553859" y="487726"/>
                  <a:pt x="551318" y="482648"/>
                </a:cubicBezTo>
                <a:cubicBezTo>
                  <a:pt x="548777" y="478839"/>
                  <a:pt x="547507" y="473759"/>
                  <a:pt x="547507" y="468680"/>
                </a:cubicBezTo>
                <a:lnTo>
                  <a:pt x="547507" y="397574"/>
                </a:lnTo>
                <a:cubicBezTo>
                  <a:pt x="547507" y="392494"/>
                  <a:pt x="548777" y="387416"/>
                  <a:pt x="551318" y="383607"/>
                </a:cubicBezTo>
                <a:cubicBezTo>
                  <a:pt x="555129" y="378527"/>
                  <a:pt x="560210" y="375988"/>
                  <a:pt x="565291" y="375988"/>
                </a:cubicBezTo>
                <a:lnTo>
                  <a:pt x="580535" y="375988"/>
                </a:lnTo>
                <a:close/>
                <a:moveTo>
                  <a:pt x="602131" y="435666"/>
                </a:moveTo>
                <a:cubicBezTo>
                  <a:pt x="602131" y="425509"/>
                  <a:pt x="599590" y="417890"/>
                  <a:pt x="595779" y="411541"/>
                </a:cubicBezTo>
                <a:cubicBezTo>
                  <a:pt x="591968" y="406462"/>
                  <a:pt x="586887" y="402653"/>
                  <a:pt x="580535" y="402653"/>
                </a:cubicBezTo>
                <a:lnTo>
                  <a:pt x="570373" y="402653"/>
                </a:lnTo>
                <a:lnTo>
                  <a:pt x="570373" y="467410"/>
                </a:lnTo>
                <a:lnTo>
                  <a:pt x="580535" y="467410"/>
                </a:lnTo>
                <a:cubicBezTo>
                  <a:pt x="586887" y="467410"/>
                  <a:pt x="591968" y="464871"/>
                  <a:pt x="595779" y="458522"/>
                </a:cubicBezTo>
                <a:cubicBezTo>
                  <a:pt x="599590" y="453443"/>
                  <a:pt x="602131" y="444555"/>
                  <a:pt x="602131" y="435666"/>
                </a:cubicBezTo>
                <a:close/>
              </a:path>
            </a:pathLst>
          </a:custGeom>
          <a:solidFill>
            <a:schemeClr val="bg1">
              <a:lumMod val="50000"/>
            </a:schemeClr>
          </a:solidFill>
          <a:ln w="12700" cap="flat">
            <a:noFill/>
            <a:prstDash val="solid"/>
            <a:miter/>
          </a:ln>
        </p:spPr>
        <p:txBody>
          <a:bodyPr rtlCol="0" anchor="ctr"/>
          <a:lstStyle/>
          <a:p>
            <a:endParaRPr lang="es-MX"/>
          </a:p>
        </p:txBody>
      </p:sp>
      <p:sp>
        <p:nvSpPr>
          <p:cNvPr id="10" name="Textfeld 9">
            <a:extLst>
              <a:ext uri="{FF2B5EF4-FFF2-40B4-BE49-F238E27FC236}">
                <a16:creationId xmlns:a16="http://schemas.microsoft.com/office/drawing/2014/main" id="{19E008A8-BE71-78BA-33C8-659698D04A1D}"/>
              </a:ext>
            </a:extLst>
          </p:cNvPr>
          <p:cNvSpPr txBox="1"/>
          <p:nvPr/>
        </p:nvSpPr>
        <p:spPr bwMode="auto">
          <a:xfrm>
            <a:off x="4151784" y="2314704"/>
            <a:ext cx="3475530" cy="103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gn="l">
              <a:spcAft>
                <a:spcPts val="800"/>
              </a:spcAft>
              <a:tabLst>
                <a:tab pos="1166813" algn="l"/>
              </a:tabLst>
            </a:pPr>
            <a:r>
              <a:rPr lang="de-CH" sz="1600">
                <a:solidFill>
                  <a:schemeClr val="tx2"/>
                </a:solidFill>
                <a:latin typeface="+mj-lt"/>
              </a:rPr>
              <a:t>Kaufpreis:	2</a:t>
            </a:r>
            <a:r>
              <a:rPr lang="de-CH" sz="1000">
                <a:solidFill>
                  <a:schemeClr val="tx2"/>
                </a:solidFill>
                <a:latin typeface="+mj-lt"/>
              </a:rPr>
              <a:t> </a:t>
            </a:r>
            <a:r>
              <a:rPr lang="de-CH" sz="1600">
                <a:solidFill>
                  <a:schemeClr val="tx2"/>
                </a:solidFill>
                <a:latin typeface="+mj-lt"/>
              </a:rPr>
              <a:t>000</a:t>
            </a:r>
            <a:r>
              <a:rPr lang="de-CH" sz="1000">
                <a:solidFill>
                  <a:schemeClr val="tx2"/>
                </a:solidFill>
                <a:latin typeface="+mj-lt"/>
              </a:rPr>
              <a:t> </a:t>
            </a:r>
            <a:r>
              <a:rPr lang="de-CH" sz="1600">
                <a:solidFill>
                  <a:schemeClr val="tx2"/>
                </a:solidFill>
                <a:latin typeface="+mj-lt"/>
              </a:rPr>
              <a:t>000 CHF</a:t>
            </a:r>
            <a:endParaRPr lang="de-CH" sz="1600" b="1">
              <a:solidFill>
                <a:schemeClr val="tx2"/>
              </a:solidFill>
              <a:latin typeface="+mj-lt"/>
            </a:endParaRPr>
          </a:p>
          <a:p>
            <a:pPr algn="l">
              <a:spcAft>
                <a:spcPts val="800"/>
              </a:spcAft>
              <a:tabLst>
                <a:tab pos="1166813" algn="l"/>
              </a:tabLst>
            </a:pPr>
            <a:r>
              <a:rPr lang="de-CH" sz="1600" b="1">
                <a:solidFill>
                  <a:schemeClr val="tx2"/>
                </a:solidFill>
                <a:latin typeface="+mj-lt"/>
              </a:rPr>
              <a:t>Hypothek:	1</a:t>
            </a:r>
            <a:r>
              <a:rPr lang="de-CH" sz="1000">
                <a:solidFill>
                  <a:schemeClr val="tx2"/>
                </a:solidFill>
                <a:latin typeface="+mj-lt"/>
              </a:rPr>
              <a:t> </a:t>
            </a:r>
            <a:r>
              <a:rPr lang="de-CH" sz="1600" b="1">
                <a:solidFill>
                  <a:schemeClr val="tx2"/>
                </a:solidFill>
                <a:latin typeface="+mj-lt"/>
              </a:rPr>
              <a:t>000</a:t>
            </a:r>
            <a:r>
              <a:rPr lang="de-CH" sz="1000" b="1">
                <a:solidFill>
                  <a:schemeClr val="tx2"/>
                </a:solidFill>
                <a:latin typeface="+mj-lt"/>
              </a:rPr>
              <a:t> </a:t>
            </a:r>
            <a:r>
              <a:rPr lang="de-CH" sz="1600" b="1">
                <a:solidFill>
                  <a:schemeClr val="tx2"/>
                </a:solidFill>
                <a:latin typeface="+mj-lt"/>
              </a:rPr>
              <a:t>000 CHF/CHW</a:t>
            </a:r>
          </a:p>
          <a:p>
            <a:pPr algn="l">
              <a:spcAft>
                <a:spcPts val="800"/>
              </a:spcAft>
              <a:tabLst>
                <a:tab pos="1166813" algn="l"/>
              </a:tabLst>
            </a:pPr>
            <a:endParaRPr lang="de-CH" sz="1600" b="1">
              <a:solidFill>
                <a:schemeClr val="tx2"/>
              </a:solidFill>
              <a:latin typeface="+mj-lt"/>
            </a:endParaRPr>
          </a:p>
        </p:txBody>
      </p:sp>
      <p:sp>
        <p:nvSpPr>
          <p:cNvPr id="13" name="Textfeld 12">
            <a:extLst>
              <a:ext uri="{FF2B5EF4-FFF2-40B4-BE49-F238E27FC236}">
                <a16:creationId xmlns:a16="http://schemas.microsoft.com/office/drawing/2014/main" id="{8FDD01A6-C2FD-5A52-1742-448EE460DFCC}"/>
              </a:ext>
            </a:extLst>
          </p:cNvPr>
          <p:cNvSpPr txBox="1"/>
          <p:nvPr/>
        </p:nvSpPr>
        <p:spPr bwMode="auto">
          <a:xfrm>
            <a:off x="1199376" y="6466453"/>
            <a:ext cx="9868674" cy="393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gn="l">
              <a:spcAft>
                <a:spcPts val="800"/>
              </a:spcAft>
            </a:pPr>
            <a:r>
              <a:rPr lang="de-CH" sz="1000">
                <a:solidFill>
                  <a:schemeClr val="tx2"/>
                </a:solidFill>
                <a:latin typeface="+mj-lt"/>
              </a:rPr>
              <a:t>* Berechnet mit den Durchschnittlichen Zinssätzen der letzten 20 Jahre (10.2002 – 10.2022, Variabel CHF und WIR Hypothek (Quelle: SNB und Bank WIR)</a:t>
            </a:r>
          </a:p>
        </p:txBody>
      </p:sp>
      <p:graphicFrame>
        <p:nvGraphicFramePr>
          <p:cNvPr id="6" name="Diagramm 5">
            <a:extLst>
              <a:ext uri="{FF2B5EF4-FFF2-40B4-BE49-F238E27FC236}">
                <a16:creationId xmlns:a16="http://schemas.microsoft.com/office/drawing/2014/main" id="{BFF431E2-78DE-B8FC-062D-EFC1C3B56983}"/>
              </a:ext>
            </a:extLst>
          </p:cNvPr>
          <p:cNvGraphicFramePr>
            <a:graphicFrameLocks/>
          </p:cNvGraphicFramePr>
          <p:nvPr/>
        </p:nvGraphicFramePr>
        <p:xfrm>
          <a:off x="471187" y="3683684"/>
          <a:ext cx="2808000" cy="198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Diagramm 17">
            <a:extLst>
              <a:ext uri="{FF2B5EF4-FFF2-40B4-BE49-F238E27FC236}">
                <a16:creationId xmlns:a16="http://schemas.microsoft.com/office/drawing/2014/main" id="{8ECFCA40-3D0F-471E-83C8-21B347512A59}"/>
              </a:ext>
            </a:extLst>
          </p:cNvPr>
          <p:cNvGraphicFramePr>
            <a:graphicFrameLocks/>
          </p:cNvGraphicFramePr>
          <p:nvPr/>
        </p:nvGraphicFramePr>
        <p:xfrm>
          <a:off x="4145678" y="3686318"/>
          <a:ext cx="2889445" cy="1980000"/>
        </p:xfrm>
        <a:graphic>
          <a:graphicData uri="http://schemas.openxmlformats.org/drawingml/2006/chart">
            <c:chart xmlns:c="http://schemas.openxmlformats.org/drawingml/2006/chart" xmlns:r="http://schemas.openxmlformats.org/officeDocument/2006/relationships" r:id="rId6"/>
          </a:graphicData>
        </a:graphic>
      </p:graphicFrame>
      <p:sp>
        <p:nvSpPr>
          <p:cNvPr id="22" name="Textfeld 21">
            <a:extLst>
              <a:ext uri="{FF2B5EF4-FFF2-40B4-BE49-F238E27FC236}">
                <a16:creationId xmlns:a16="http://schemas.microsoft.com/office/drawing/2014/main" id="{B4B17A75-3DE3-0BBA-6CDA-ED2116121218}"/>
              </a:ext>
            </a:extLst>
          </p:cNvPr>
          <p:cNvSpPr txBox="1"/>
          <p:nvPr/>
        </p:nvSpPr>
        <p:spPr bwMode="auto">
          <a:xfrm>
            <a:off x="489964" y="5640984"/>
            <a:ext cx="3263889"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800"/>
              </a:spcAft>
              <a:tabLst>
                <a:tab pos="1166813" algn="l"/>
              </a:tabLst>
            </a:pPr>
            <a:r>
              <a:rPr lang="de-CH" sz="1100">
                <a:solidFill>
                  <a:schemeClr val="tx2"/>
                </a:solidFill>
                <a:latin typeface="+mj-lt"/>
              </a:rPr>
              <a:t>Beispiel 1:</a:t>
            </a:r>
            <a:br>
              <a:rPr lang="de-CH" sz="1100">
                <a:solidFill>
                  <a:schemeClr val="tx2"/>
                </a:solidFill>
                <a:latin typeface="+mj-lt"/>
              </a:rPr>
            </a:br>
            <a:r>
              <a:rPr lang="de-CH" sz="1100">
                <a:solidFill>
                  <a:schemeClr val="tx2"/>
                </a:solidFill>
                <a:latin typeface="+mj-lt"/>
              </a:rPr>
              <a:t>Vergleich einer Finanzierung in 100% CHF gegen eine Finanzierung in 100% WIR</a:t>
            </a:r>
          </a:p>
        </p:txBody>
      </p:sp>
      <p:sp>
        <p:nvSpPr>
          <p:cNvPr id="24" name="Textfeld 23">
            <a:extLst>
              <a:ext uri="{FF2B5EF4-FFF2-40B4-BE49-F238E27FC236}">
                <a16:creationId xmlns:a16="http://schemas.microsoft.com/office/drawing/2014/main" id="{F63B24B0-8867-38D3-9BED-168A65726586}"/>
              </a:ext>
            </a:extLst>
          </p:cNvPr>
          <p:cNvSpPr txBox="1"/>
          <p:nvPr/>
        </p:nvSpPr>
        <p:spPr bwMode="auto">
          <a:xfrm>
            <a:off x="4145678" y="5637124"/>
            <a:ext cx="3263889"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800"/>
              </a:spcAft>
              <a:tabLst>
                <a:tab pos="1166813" algn="l"/>
              </a:tabLst>
            </a:pPr>
            <a:r>
              <a:rPr lang="de-CH" sz="1100">
                <a:solidFill>
                  <a:schemeClr val="tx2"/>
                </a:solidFill>
                <a:latin typeface="+mj-lt"/>
              </a:rPr>
              <a:t>Beispiel 2:</a:t>
            </a:r>
            <a:br>
              <a:rPr lang="de-CH" sz="1100">
                <a:solidFill>
                  <a:schemeClr val="tx2"/>
                </a:solidFill>
                <a:latin typeface="+mj-lt"/>
              </a:rPr>
            </a:br>
            <a:r>
              <a:rPr lang="de-CH" sz="1100">
                <a:solidFill>
                  <a:schemeClr val="tx2"/>
                </a:solidFill>
                <a:latin typeface="+mj-lt"/>
              </a:rPr>
              <a:t>Vergleich einer Finanzierung in 100% CHF gegen eine Finanzierung mit 85% CHF und 15% WIR</a:t>
            </a:r>
          </a:p>
        </p:txBody>
      </p:sp>
      <p:cxnSp>
        <p:nvCxnSpPr>
          <p:cNvPr id="26" name="Gerade Verbindung mit Pfeil 25">
            <a:extLst>
              <a:ext uri="{FF2B5EF4-FFF2-40B4-BE49-F238E27FC236}">
                <a16:creationId xmlns:a16="http://schemas.microsoft.com/office/drawing/2014/main" id="{9800F2F5-BF50-9C7F-C198-392D340396C0}"/>
              </a:ext>
            </a:extLst>
          </p:cNvPr>
          <p:cNvCxnSpPr>
            <a:cxnSpLocks/>
          </p:cNvCxnSpPr>
          <p:nvPr/>
        </p:nvCxnSpPr>
        <p:spPr>
          <a:xfrm>
            <a:off x="2121908" y="4225413"/>
            <a:ext cx="210736" cy="257"/>
          </a:xfrm>
          <a:prstGeom prst="straightConnector1">
            <a:avLst/>
          </a:prstGeom>
          <a:ln w="6350" cmpd="sng">
            <a:solidFill>
              <a:schemeClr val="tx2"/>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27" name="Gerade Verbindung mit Pfeil 26">
            <a:extLst>
              <a:ext uri="{FF2B5EF4-FFF2-40B4-BE49-F238E27FC236}">
                <a16:creationId xmlns:a16="http://schemas.microsoft.com/office/drawing/2014/main" id="{DDEACAC8-3AD5-0457-8844-9AB5325C9D1B}"/>
              </a:ext>
            </a:extLst>
          </p:cNvPr>
          <p:cNvCxnSpPr>
            <a:cxnSpLocks/>
          </p:cNvCxnSpPr>
          <p:nvPr/>
        </p:nvCxnSpPr>
        <p:spPr>
          <a:xfrm flipV="1">
            <a:off x="2332644" y="4997246"/>
            <a:ext cx="221918" cy="257"/>
          </a:xfrm>
          <a:prstGeom prst="straightConnector1">
            <a:avLst/>
          </a:prstGeom>
          <a:ln w="6350" cmpd="sng">
            <a:solidFill>
              <a:schemeClr val="tx2"/>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0" name="Gerader Verbinder 29">
            <a:extLst>
              <a:ext uri="{FF2B5EF4-FFF2-40B4-BE49-F238E27FC236}">
                <a16:creationId xmlns:a16="http://schemas.microsoft.com/office/drawing/2014/main" id="{66B99013-5858-A990-2960-36A0081DC1DF}"/>
              </a:ext>
            </a:extLst>
          </p:cNvPr>
          <p:cNvCxnSpPr/>
          <p:nvPr/>
        </p:nvCxnSpPr>
        <p:spPr>
          <a:xfrm>
            <a:off x="2332644" y="4225670"/>
            <a:ext cx="0" cy="771833"/>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1" name="Textfeld 30">
            <a:extLst>
              <a:ext uri="{FF2B5EF4-FFF2-40B4-BE49-F238E27FC236}">
                <a16:creationId xmlns:a16="http://schemas.microsoft.com/office/drawing/2014/main" id="{B71FB842-6848-1DDA-E8A4-FE3EDA1BAF2E}"/>
              </a:ext>
            </a:extLst>
          </p:cNvPr>
          <p:cNvSpPr txBox="1"/>
          <p:nvPr/>
        </p:nvSpPr>
        <p:spPr bwMode="auto">
          <a:xfrm>
            <a:off x="2377979" y="4555509"/>
            <a:ext cx="922710" cy="175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gn="l">
              <a:spcAft>
                <a:spcPts val="800"/>
              </a:spcAft>
            </a:pPr>
            <a:r>
              <a:rPr lang="de-CH" sz="800">
                <a:solidFill>
                  <a:schemeClr val="tx2"/>
                </a:solidFill>
                <a:latin typeface="Symbol" panose="05050102010706020507" pitchFamily="18" charset="2"/>
              </a:rPr>
              <a:t>D</a:t>
            </a:r>
            <a:r>
              <a:rPr lang="de-CH" sz="800">
                <a:solidFill>
                  <a:schemeClr val="tx2"/>
                </a:solidFill>
                <a:latin typeface="+mj-lt"/>
              </a:rPr>
              <a:t> von 247 900 CHF</a:t>
            </a:r>
          </a:p>
        </p:txBody>
      </p:sp>
      <p:cxnSp>
        <p:nvCxnSpPr>
          <p:cNvPr id="36" name="Gerade Verbindung mit Pfeil 35">
            <a:extLst>
              <a:ext uri="{FF2B5EF4-FFF2-40B4-BE49-F238E27FC236}">
                <a16:creationId xmlns:a16="http://schemas.microsoft.com/office/drawing/2014/main" id="{6D67A5DB-82C4-A9B2-7EC7-3365985D0184}"/>
              </a:ext>
            </a:extLst>
          </p:cNvPr>
          <p:cNvCxnSpPr>
            <a:cxnSpLocks/>
          </p:cNvCxnSpPr>
          <p:nvPr/>
        </p:nvCxnSpPr>
        <p:spPr>
          <a:xfrm>
            <a:off x="5856342" y="4325676"/>
            <a:ext cx="210736" cy="257"/>
          </a:xfrm>
          <a:prstGeom prst="straightConnector1">
            <a:avLst/>
          </a:prstGeom>
          <a:ln w="6350" cmpd="sng">
            <a:solidFill>
              <a:schemeClr val="tx2"/>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37" name="Gerade Verbindung mit Pfeil 36">
            <a:extLst>
              <a:ext uri="{FF2B5EF4-FFF2-40B4-BE49-F238E27FC236}">
                <a16:creationId xmlns:a16="http://schemas.microsoft.com/office/drawing/2014/main" id="{9C87AB5E-2717-9F24-999D-03A096BCE369}"/>
              </a:ext>
            </a:extLst>
          </p:cNvPr>
          <p:cNvCxnSpPr>
            <a:cxnSpLocks/>
          </p:cNvCxnSpPr>
          <p:nvPr/>
        </p:nvCxnSpPr>
        <p:spPr>
          <a:xfrm flipV="1">
            <a:off x="6067078" y="4555252"/>
            <a:ext cx="221918" cy="257"/>
          </a:xfrm>
          <a:prstGeom prst="straightConnector1">
            <a:avLst/>
          </a:prstGeom>
          <a:ln w="6350" cmpd="sng">
            <a:solidFill>
              <a:schemeClr val="tx2"/>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8" name="Gerader Verbinder 37">
            <a:extLst>
              <a:ext uri="{FF2B5EF4-FFF2-40B4-BE49-F238E27FC236}">
                <a16:creationId xmlns:a16="http://schemas.microsoft.com/office/drawing/2014/main" id="{04C44FF2-7234-EB3F-6B43-04BF9AC522B1}"/>
              </a:ext>
            </a:extLst>
          </p:cNvPr>
          <p:cNvCxnSpPr/>
          <p:nvPr/>
        </p:nvCxnSpPr>
        <p:spPr>
          <a:xfrm>
            <a:off x="6067078" y="4329349"/>
            <a:ext cx="0" cy="22616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9" name="Textfeld 38">
            <a:extLst>
              <a:ext uri="{FF2B5EF4-FFF2-40B4-BE49-F238E27FC236}">
                <a16:creationId xmlns:a16="http://schemas.microsoft.com/office/drawing/2014/main" id="{94DC2442-AD06-074E-9766-C1EE501B3F46}"/>
              </a:ext>
            </a:extLst>
          </p:cNvPr>
          <p:cNvSpPr txBox="1"/>
          <p:nvPr/>
        </p:nvSpPr>
        <p:spPr bwMode="auto">
          <a:xfrm>
            <a:off x="6112413" y="4358063"/>
            <a:ext cx="922710" cy="175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gn="l">
              <a:spcAft>
                <a:spcPts val="800"/>
              </a:spcAft>
            </a:pPr>
            <a:r>
              <a:rPr lang="de-CH" sz="800">
                <a:solidFill>
                  <a:schemeClr val="tx2"/>
                </a:solidFill>
                <a:latin typeface="Symbol" panose="05050102010706020507" pitchFamily="18" charset="2"/>
              </a:rPr>
              <a:t>D</a:t>
            </a:r>
            <a:r>
              <a:rPr lang="de-CH" sz="800">
                <a:solidFill>
                  <a:schemeClr val="tx2"/>
                </a:solidFill>
                <a:latin typeface="+mj-lt"/>
              </a:rPr>
              <a:t> von 37 190 CHF</a:t>
            </a:r>
          </a:p>
        </p:txBody>
      </p:sp>
      <p:sp>
        <p:nvSpPr>
          <p:cNvPr id="11" name="Textfeld 10">
            <a:extLst>
              <a:ext uri="{FF2B5EF4-FFF2-40B4-BE49-F238E27FC236}">
                <a16:creationId xmlns:a16="http://schemas.microsoft.com/office/drawing/2014/main" id="{10A5A578-55AB-3793-93C1-56D949BEF04D}"/>
              </a:ext>
            </a:extLst>
          </p:cNvPr>
          <p:cNvSpPr txBox="1"/>
          <p:nvPr/>
        </p:nvSpPr>
        <p:spPr bwMode="auto">
          <a:xfrm>
            <a:off x="548575" y="4077458"/>
            <a:ext cx="1146292" cy="1515597"/>
          </a:xfrm>
          <a:prstGeom prst="rect">
            <a:avLst/>
          </a:prstGeom>
          <a:solidFill>
            <a:schemeClr val="bg1"/>
          </a:solidFill>
          <a:ln>
            <a:noFill/>
          </a:ln>
        </p:spPr>
        <p:txBody>
          <a:bodyPr vert="horz" wrap="square" lIns="0" tIns="0" rIns="0" bIns="0" numCol="1" rtlCol="0" anchor="t" anchorCtr="0" compatLnSpc="1">
            <a:prstTxWarp prst="textNoShape">
              <a:avLst/>
            </a:prstTxWarp>
            <a:noAutofit/>
          </a:bodyPr>
          <a:lstStyle/>
          <a:p>
            <a:pPr algn="l">
              <a:spcAft>
                <a:spcPts val="800"/>
              </a:spcAft>
            </a:pPr>
            <a:r>
              <a:rPr lang="de-CH" sz="900">
                <a:solidFill>
                  <a:schemeClr val="tx2"/>
                </a:solidFill>
                <a:latin typeface="+mj-lt"/>
              </a:rPr>
              <a:t>  600 000 CHF</a:t>
            </a:r>
            <a:endParaRPr lang="de-CH" sz="1500">
              <a:solidFill>
                <a:schemeClr val="tx2"/>
              </a:solidFill>
              <a:latin typeface="+mj-lt"/>
            </a:endParaRPr>
          </a:p>
          <a:p>
            <a:pPr algn="l">
              <a:spcAft>
                <a:spcPts val="800"/>
              </a:spcAft>
            </a:pPr>
            <a:endParaRPr lang="de-CH" sz="1500">
              <a:solidFill>
                <a:schemeClr val="tx2"/>
              </a:solidFill>
              <a:latin typeface="+mj-lt"/>
            </a:endParaRPr>
          </a:p>
          <a:p>
            <a:pPr algn="l">
              <a:spcAft>
                <a:spcPts val="800"/>
              </a:spcAft>
            </a:pPr>
            <a:r>
              <a:rPr lang="de-CH" sz="900">
                <a:solidFill>
                  <a:schemeClr val="tx2"/>
                </a:solidFill>
                <a:latin typeface="+mj-lt"/>
              </a:rPr>
              <a:t> 400 000 CHF</a:t>
            </a:r>
            <a:endParaRPr lang="de-CH" sz="1500">
              <a:solidFill>
                <a:schemeClr val="tx2"/>
              </a:solidFill>
              <a:latin typeface="+mj-lt"/>
            </a:endParaRPr>
          </a:p>
          <a:p>
            <a:pPr algn="l">
              <a:spcAft>
                <a:spcPts val="800"/>
              </a:spcAft>
            </a:pPr>
            <a:endParaRPr lang="de-CH" sz="1500">
              <a:solidFill>
                <a:schemeClr val="tx2"/>
              </a:solidFill>
              <a:latin typeface="+mj-lt"/>
            </a:endParaRPr>
          </a:p>
          <a:p>
            <a:pPr algn="l">
              <a:spcAft>
                <a:spcPts val="800"/>
              </a:spcAft>
            </a:pPr>
            <a:r>
              <a:rPr lang="de-CH" sz="900">
                <a:solidFill>
                  <a:schemeClr val="tx2"/>
                </a:solidFill>
                <a:latin typeface="+mj-lt"/>
              </a:rPr>
              <a:t> 200 000 CHF</a:t>
            </a:r>
          </a:p>
        </p:txBody>
      </p:sp>
      <p:sp>
        <p:nvSpPr>
          <p:cNvPr id="12" name="Textfeld 11">
            <a:extLst>
              <a:ext uri="{FF2B5EF4-FFF2-40B4-BE49-F238E27FC236}">
                <a16:creationId xmlns:a16="http://schemas.microsoft.com/office/drawing/2014/main" id="{03A47B32-3405-2418-0D2B-3D103C14EBAC}"/>
              </a:ext>
            </a:extLst>
          </p:cNvPr>
          <p:cNvSpPr txBox="1"/>
          <p:nvPr/>
        </p:nvSpPr>
        <p:spPr bwMode="auto">
          <a:xfrm>
            <a:off x="4132170" y="4055950"/>
            <a:ext cx="1146292" cy="1515597"/>
          </a:xfrm>
          <a:prstGeom prst="rect">
            <a:avLst/>
          </a:prstGeom>
          <a:solidFill>
            <a:schemeClr val="bg1"/>
          </a:solidFill>
          <a:ln>
            <a:noFill/>
          </a:ln>
        </p:spPr>
        <p:txBody>
          <a:bodyPr vert="horz" wrap="square" lIns="0" tIns="0" rIns="0" bIns="0" numCol="1" rtlCol="0" anchor="t" anchorCtr="0" compatLnSpc="1">
            <a:prstTxWarp prst="textNoShape">
              <a:avLst/>
            </a:prstTxWarp>
            <a:noAutofit/>
          </a:bodyPr>
          <a:lstStyle/>
          <a:p>
            <a:pPr algn="l">
              <a:spcAft>
                <a:spcPts val="800"/>
              </a:spcAft>
            </a:pPr>
            <a:r>
              <a:rPr lang="de-CH" sz="900">
                <a:solidFill>
                  <a:schemeClr val="tx2"/>
                </a:solidFill>
                <a:latin typeface="+mj-lt"/>
              </a:rPr>
              <a:t>  600 000 CHF</a:t>
            </a:r>
            <a:endParaRPr lang="de-CH" sz="1500">
              <a:solidFill>
                <a:schemeClr val="tx2"/>
              </a:solidFill>
              <a:latin typeface="+mj-lt"/>
            </a:endParaRPr>
          </a:p>
          <a:p>
            <a:pPr algn="l">
              <a:spcAft>
                <a:spcPts val="800"/>
              </a:spcAft>
            </a:pPr>
            <a:endParaRPr lang="de-CH" sz="1500">
              <a:solidFill>
                <a:schemeClr val="tx2"/>
              </a:solidFill>
              <a:latin typeface="+mj-lt"/>
            </a:endParaRPr>
          </a:p>
          <a:p>
            <a:pPr algn="l">
              <a:spcAft>
                <a:spcPts val="800"/>
              </a:spcAft>
            </a:pPr>
            <a:r>
              <a:rPr lang="de-CH" sz="900">
                <a:solidFill>
                  <a:schemeClr val="tx2"/>
                </a:solidFill>
                <a:latin typeface="+mj-lt"/>
              </a:rPr>
              <a:t> 400 000 CHF</a:t>
            </a:r>
            <a:endParaRPr lang="de-CH" sz="1500">
              <a:solidFill>
                <a:schemeClr val="tx2"/>
              </a:solidFill>
              <a:latin typeface="+mj-lt"/>
            </a:endParaRPr>
          </a:p>
          <a:p>
            <a:pPr algn="l">
              <a:spcAft>
                <a:spcPts val="800"/>
              </a:spcAft>
            </a:pPr>
            <a:endParaRPr lang="de-CH" sz="1500">
              <a:solidFill>
                <a:schemeClr val="tx2"/>
              </a:solidFill>
              <a:latin typeface="+mj-lt"/>
            </a:endParaRPr>
          </a:p>
          <a:p>
            <a:pPr algn="l">
              <a:spcAft>
                <a:spcPts val="800"/>
              </a:spcAft>
            </a:pPr>
            <a:r>
              <a:rPr lang="de-CH" sz="900">
                <a:solidFill>
                  <a:schemeClr val="tx2"/>
                </a:solidFill>
                <a:latin typeface="+mj-lt"/>
              </a:rPr>
              <a:t> 200 000 CHF</a:t>
            </a:r>
          </a:p>
        </p:txBody>
      </p:sp>
      <p:sp>
        <p:nvSpPr>
          <p:cNvPr id="5" name="Forma libre 33">
            <a:extLst>
              <a:ext uri="{FF2B5EF4-FFF2-40B4-BE49-F238E27FC236}">
                <a16:creationId xmlns:a16="http://schemas.microsoft.com/office/drawing/2014/main" id="{FAA1B9DF-3E7A-2C6B-1ECE-9C05345D2FDF}"/>
              </a:ext>
            </a:extLst>
          </p:cNvPr>
          <p:cNvSpPr/>
          <p:nvPr/>
        </p:nvSpPr>
        <p:spPr>
          <a:xfrm>
            <a:off x="1487648" y="1582070"/>
            <a:ext cx="1440000" cy="1918938"/>
          </a:xfrm>
          <a:custGeom>
            <a:avLst/>
            <a:gdLst>
              <a:gd name="connsiteX0" fmla="*/ 24136 w 571642"/>
              <a:gd name="connsiteY0" fmla="*/ 88883 h 799948"/>
              <a:gd name="connsiteX1" fmla="*/ 45731 w 571642"/>
              <a:gd name="connsiteY1" fmla="*/ 88883 h 799948"/>
              <a:gd name="connsiteX2" fmla="*/ 45731 w 571642"/>
              <a:gd name="connsiteY2" fmla="*/ 732651 h 799948"/>
              <a:gd name="connsiteX3" fmla="*/ 62245 w 571642"/>
              <a:gd name="connsiteY3" fmla="*/ 749158 h 799948"/>
              <a:gd name="connsiteX4" fmla="*/ 519559 w 571642"/>
              <a:gd name="connsiteY4" fmla="*/ 749158 h 799948"/>
              <a:gd name="connsiteX5" fmla="*/ 536074 w 571642"/>
              <a:gd name="connsiteY5" fmla="*/ 732651 h 799948"/>
              <a:gd name="connsiteX6" fmla="*/ 536074 w 571642"/>
              <a:gd name="connsiteY6" fmla="*/ 88883 h 799948"/>
              <a:gd name="connsiteX7" fmla="*/ 556399 w 571642"/>
              <a:gd name="connsiteY7" fmla="*/ 88883 h 799948"/>
              <a:gd name="connsiteX8" fmla="*/ 572913 w 571642"/>
              <a:gd name="connsiteY8" fmla="*/ 72376 h 799948"/>
              <a:gd name="connsiteX9" fmla="*/ 572913 w 571642"/>
              <a:gd name="connsiteY9" fmla="*/ 16507 h 799948"/>
              <a:gd name="connsiteX10" fmla="*/ 556399 w 571642"/>
              <a:gd name="connsiteY10" fmla="*/ 0 h 799948"/>
              <a:gd name="connsiteX11" fmla="*/ 24136 w 571642"/>
              <a:gd name="connsiteY11" fmla="*/ 0 h 799948"/>
              <a:gd name="connsiteX12" fmla="*/ 7622 w 571642"/>
              <a:gd name="connsiteY12" fmla="*/ 16507 h 799948"/>
              <a:gd name="connsiteX13" fmla="*/ 7622 w 571642"/>
              <a:gd name="connsiteY13" fmla="*/ 72376 h 799948"/>
              <a:gd name="connsiteX14" fmla="*/ 24136 w 571642"/>
              <a:gd name="connsiteY14" fmla="*/ 88883 h 799948"/>
              <a:gd name="connsiteX15" fmla="*/ 501775 w 571642"/>
              <a:gd name="connsiteY15" fmla="*/ 716145 h 799948"/>
              <a:gd name="connsiteX16" fmla="*/ 78760 w 571642"/>
              <a:gd name="connsiteY16" fmla="*/ 716145 h 799948"/>
              <a:gd name="connsiteX17" fmla="*/ 78760 w 571642"/>
              <a:gd name="connsiteY17" fmla="*/ 88883 h 799948"/>
              <a:gd name="connsiteX18" fmla="*/ 501775 w 571642"/>
              <a:gd name="connsiteY18" fmla="*/ 88883 h 799948"/>
              <a:gd name="connsiteX19" fmla="*/ 501775 w 571642"/>
              <a:gd name="connsiteY19" fmla="*/ 716145 h 799948"/>
              <a:gd name="connsiteX20" fmla="*/ 40650 w 571642"/>
              <a:gd name="connsiteY20" fmla="*/ 33013 h 799948"/>
              <a:gd name="connsiteX21" fmla="*/ 539885 w 571642"/>
              <a:gd name="connsiteY21" fmla="*/ 33013 h 799948"/>
              <a:gd name="connsiteX22" fmla="*/ 539885 w 571642"/>
              <a:gd name="connsiteY22" fmla="*/ 55870 h 799948"/>
              <a:gd name="connsiteX23" fmla="*/ 519559 w 571642"/>
              <a:gd name="connsiteY23" fmla="*/ 55870 h 799948"/>
              <a:gd name="connsiteX24" fmla="*/ 62245 w 571642"/>
              <a:gd name="connsiteY24" fmla="*/ 55870 h 799948"/>
              <a:gd name="connsiteX25" fmla="*/ 40650 w 571642"/>
              <a:gd name="connsiteY25" fmla="*/ 55870 h 799948"/>
              <a:gd name="connsiteX26" fmla="*/ 40650 w 571642"/>
              <a:gd name="connsiteY26" fmla="*/ 33013 h 799948"/>
              <a:gd name="connsiteX27" fmla="*/ 579265 w 571642"/>
              <a:gd name="connsiteY27" fmla="*/ 794869 h 799948"/>
              <a:gd name="connsiteX28" fmla="*/ 562751 w 571642"/>
              <a:gd name="connsiteY28" fmla="*/ 811377 h 799948"/>
              <a:gd name="connsiteX29" fmla="*/ 16514 w 571642"/>
              <a:gd name="connsiteY29" fmla="*/ 811377 h 799948"/>
              <a:gd name="connsiteX30" fmla="*/ 0 w 571642"/>
              <a:gd name="connsiteY30" fmla="*/ 794869 h 799948"/>
              <a:gd name="connsiteX31" fmla="*/ 16514 w 571642"/>
              <a:gd name="connsiteY31" fmla="*/ 778363 h 799948"/>
              <a:gd name="connsiteX32" fmla="*/ 562751 w 571642"/>
              <a:gd name="connsiteY32" fmla="*/ 778363 h 799948"/>
              <a:gd name="connsiteX33" fmla="*/ 579265 w 571642"/>
              <a:gd name="connsiteY33" fmla="*/ 794869 h 799948"/>
              <a:gd name="connsiteX34" fmla="*/ 161330 w 571642"/>
              <a:gd name="connsiteY34" fmla="*/ 252682 h 799948"/>
              <a:gd name="connsiteX35" fmla="*/ 242630 w 571642"/>
              <a:gd name="connsiteY35" fmla="*/ 252682 h 799948"/>
              <a:gd name="connsiteX36" fmla="*/ 259144 w 571642"/>
              <a:gd name="connsiteY36" fmla="*/ 236175 h 799948"/>
              <a:gd name="connsiteX37" fmla="*/ 259144 w 571642"/>
              <a:gd name="connsiteY37" fmla="*/ 154911 h 799948"/>
              <a:gd name="connsiteX38" fmla="*/ 242630 w 571642"/>
              <a:gd name="connsiteY38" fmla="*/ 138404 h 799948"/>
              <a:gd name="connsiteX39" fmla="*/ 161330 w 571642"/>
              <a:gd name="connsiteY39" fmla="*/ 138404 h 799948"/>
              <a:gd name="connsiteX40" fmla="*/ 144816 w 571642"/>
              <a:gd name="connsiteY40" fmla="*/ 154911 h 799948"/>
              <a:gd name="connsiteX41" fmla="*/ 144816 w 571642"/>
              <a:gd name="connsiteY41" fmla="*/ 236175 h 799948"/>
              <a:gd name="connsiteX42" fmla="*/ 161330 w 571642"/>
              <a:gd name="connsiteY42" fmla="*/ 252682 h 799948"/>
              <a:gd name="connsiteX43" fmla="*/ 177844 w 571642"/>
              <a:gd name="connsiteY43" fmla="*/ 171418 h 799948"/>
              <a:gd name="connsiteX44" fmla="*/ 226116 w 571642"/>
              <a:gd name="connsiteY44" fmla="*/ 171418 h 799948"/>
              <a:gd name="connsiteX45" fmla="*/ 226116 w 571642"/>
              <a:gd name="connsiteY45" fmla="*/ 219668 h 799948"/>
              <a:gd name="connsiteX46" fmla="*/ 177844 w 571642"/>
              <a:gd name="connsiteY46" fmla="*/ 219668 h 799948"/>
              <a:gd name="connsiteX47" fmla="*/ 177844 w 571642"/>
              <a:gd name="connsiteY47" fmla="*/ 171418 h 799948"/>
              <a:gd name="connsiteX48" fmla="*/ 336634 w 571642"/>
              <a:gd name="connsiteY48" fmla="*/ 252682 h 799948"/>
              <a:gd name="connsiteX49" fmla="*/ 417934 w 571642"/>
              <a:gd name="connsiteY49" fmla="*/ 252682 h 799948"/>
              <a:gd name="connsiteX50" fmla="*/ 434449 w 571642"/>
              <a:gd name="connsiteY50" fmla="*/ 236175 h 799948"/>
              <a:gd name="connsiteX51" fmla="*/ 434449 w 571642"/>
              <a:gd name="connsiteY51" fmla="*/ 154911 h 799948"/>
              <a:gd name="connsiteX52" fmla="*/ 417934 w 571642"/>
              <a:gd name="connsiteY52" fmla="*/ 138404 h 799948"/>
              <a:gd name="connsiteX53" fmla="*/ 336634 w 571642"/>
              <a:gd name="connsiteY53" fmla="*/ 138404 h 799948"/>
              <a:gd name="connsiteX54" fmla="*/ 320120 w 571642"/>
              <a:gd name="connsiteY54" fmla="*/ 154911 h 799948"/>
              <a:gd name="connsiteX55" fmla="*/ 320120 w 571642"/>
              <a:gd name="connsiteY55" fmla="*/ 236175 h 799948"/>
              <a:gd name="connsiteX56" fmla="*/ 336634 w 571642"/>
              <a:gd name="connsiteY56" fmla="*/ 252682 h 799948"/>
              <a:gd name="connsiteX57" fmla="*/ 353148 w 571642"/>
              <a:gd name="connsiteY57" fmla="*/ 171418 h 799948"/>
              <a:gd name="connsiteX58" fmla="*/ 401420 w 571642"/>
              <a:gd name="connsiteY58" fmla="*/ 171418 h 799948"/>
              <a:gd name="connsiteX59" fmla="*/ 401420 w 571642"/>
              <a:gd name="connsiteY59" fmla="*/ 219668 h 799948"/>
              <a:gd name="connsiteX60" fmla="*/ 353148 w 571642"/>
              <a:gd name="connsiteY60" fmla="*/ 219668 h 799948"/>
              <a:gd name="connsiteX61" fmla="*/ 353148 w 571642"/>
              <a:gd name="connsiteY61" fmla="*/ 171418 h 799948"/>
              <a:gd name="connsiteX62" fmla="*/ 243901 w 571642"/>
              <a:gd name="connsiteY62" fmla="*/ 335217 h 799948"/>
              <a:gd name="connsiteX63" fmla="*/ 162600 w 571642"/>
              <a:gd name="connsiteY63" fmla="*/ 335217 h 799948"/>
              <a:gd name="connsiteX64" fmla="*/ 146087 w 571642"/>
              <a:gd name="connsiteY64" fmla="*/ 351724 h 799948"/>
              <a:gd name="connsiteX65" fmla="*/ 146087 w 571642"/>
              <a:gd name="connsiteY65" fmla="*/ 432988 h 799948"/>
              <a:gd name="connsiteX66" fmla="*/ 162600 w 571642"/>
              <a:gd name="connsiteY66" fmla="*/ 449495 h 799948"/>
              <a:gd name="connsiteX67" fmla="*/ 243901 w 571642"/>
              <a:gd name="connsiteY67" fmla="*/ 449495 h 799948"/>
              <a:gd name="connsiteX68" fmla="*/ 260415 w 571642"/>
              <a:gd name="connsiteY68" fmla="*/ 432988 h 799948"/>
              <a:gd name="connsiteX69" fmla="*/ 260415 w 571642"/>
              <a:gd name="connsiteY69" fmla="*/ 351724 h 799948"/>
              <a:gd name="connsiteX70" fmla="*/ 243901 w 571642"/>
              <a:gd name="connsiteY70" fmla="*/ 335217 h 799948"/>
              <a:gd name="connsiteX71" fmla="*/ 227386 w 571642"/>
              <a:gd name="connsiteY71" fmla="*/ 416481 h 799948"/>
              <a:gd name="connsiteX72" fmla="*/ 179114 w 571642"/>
              <a:gd name="connsiteY72" fmla="*/ 416481 h 799948"/>
              <a:gd name="connsiteX73" fmla="*/ 179114 w 571642"/>
              <a:gd name="connsiteY73" fmla="*/ 368230 h 799948"/>
              <a:gd name="connsiteX74" fmla="*/ 227386 w 571642"/>
              <a:gd name="connsiteY74" fmla="*/ 368230 h 799948"/>
              <a:gd name="connsiteX75" fmla="*/ 227386 w 571642"/>
              <a:gd name="connsiteY75" fmla="*/ 416481 h 799948"/>
              <a:gd name="connsiteX76" fmla="*/ 419205 w 571642"/>
              <a:gd name="connsiteY76" fmla="*/ 335217 h 799948"/>
              <a:gd name="connsiteX77" fmla="*/ 337904 w 571642"/>
              <a:gd name="connsiteY77" fmla="*/ 335217 h 799948"/>
              <a:gd name="connsiteX78" fmla="*/ 321390 w 571642"/>
              <a:gd name="connsiteY78" fmla="*/ 351724 h 799948"/>
              <a:gd name="connsiteX79" fmla="*/ 321390 w 571642"/>
              <a:gd name="connsiteY79" fmla="*/ 432988 h 799948"/>
              <a:gd name="connsiteX80" fmla="*/ 337904 w 571642"/>
              <a:gd name="connsiteY80" fmla="*/ 449495 h 799948"/>
              <a:gd name="connsiteX81" fmla="*/ 419205 w 571642"/>
              <a:gd name="connsiteY81" fmla="*/ 449495 h 799948"/>
              <a:gd name="connsiteX82" fmla="*/ 435719 w 571642"/>
              <a:gd name="connsiteY82" fmla="*/ 432988 h 799948"/>
              <a:gd name="connsiteX83" fmla="*/ 435719 w 571642"/>
              <a:gd name="connsiteY83" fmla="*/ 351724 h 799948"/>
              <a:gd name="connsiteX84" fmla="*/ 419205 w 571642"/>
              <a:gd name="connsiteY84" fmla="*/ 335217 h 799948"/>
              <a:gd name="connsiteX85" fmla="*/ 402691 w 571642"/>
              <a:gd name="connsiteY85" fmla="*/ 416481 h 799948"/>
              <a:gd name="connsiteX86" fmla="*/ 354418 w 571642"/>
              <a:gd name="connsiteY86" fmla="*/ 416481 h 799948"/>
              <a:gd name="connsiteX87" fmla="*/ 354418 w 571642"/>
              <a:gd name="connsiteY87" fmla="*/ 368230 h 799948"/>
              <a:gd name="connsiteX88" fmla="*/ 402691 w 571642"/>
              <a:gd name="connsiteY88" fmla="*/ 368230 h 799948"/>
              <a:gd name="connsiteX89" fmla="*/ 402691 w 571642"/>
              <a:gd name="connsiteY89" fmla="*/ 416481 h 799948"/>
              <a:gd name="connsiteX90" fmla="*/ 243901 w 571642"/>
              <a:gd name="connsiteY90" fmla="*/ 532030 h 799948"/>
              <a:gd name="connsiteX91" fmla="*/ 162600 w 571642"/>
              <a:gd name="connsiteY91" fmla="*/ 532030 h 799948"/>
              <a:gd name="connsiteX92" fmla="*/ 146087 w 571642"/>
              <a:gd name="connsiteY92" fmla="*/ 548536 h 799948"/>
              <a:gd name="connsiteX93" fmla="*/ 146087 w 571642"/>
              <a:gd name="connsiteY93" fmla="*/ 629800 h 799948"/>
              <a:gd name="connsiteX94" fmla="*/ 162600 w 571642"/>
              <a:gd name="connsiteY94" fmla="*/ 646308 h 799948"/>
              <a:gd name="connsiteX95" fmla="*/ 243901 w 571642"/>
              <a:gd name="connsiteY95" fmla="*/ 646308 h 799948"/>
              <a:gd name="connsiteX96" fmla="*/ 260415 w 571642"/>
              <a:gd name="connsiteY96" fmla="*/ 629800 h 799948"/>
              <a:gd name="connsiteX97" fmla="*/ 260415 w 571642"/>
              <a:gd name="connsiteY97" fmla="*/ 548536 h 799948"/>
              <a:gd name="connsiteX98" fmla="*/ 243901 w 571642"/>
              <a:gd name="connsiteY98" fmla="*/ 532030 h 799948"/>
              <a:gd name="connsiteX99" fmla="*/ 227386 w 571642"/>
              <a:gd name="connsiteY99" fmla="*/ 614564 h 799948"/>
              <a:gd name="connsiteX100" fmla="*/ 179114 w 571642"/>
              <a:gd name="connsiteY100" fmla="*/ 614564 h 799948"/>
              <a:gd name="connsiteX101" fmla="*/ 179114 w 571642"/>
              <a:gd name="connsiteY101" fmla="*/ 566313 h 799948"/>
              <a:gd name="connsiteX102" fmla="*/ 227386 w 571642"/>
              <a:gd name="connsiteY102" fmla="*/ 566313 h 799948"/>
              <a:gd name="connsiteX103" fmla="*/ 227386 w 571642"/>
              <a:gd name="connsiteY103" fmla="*/ 614564 h 799948"/>
              <a:gd name="connsiteX104" fmla="*/ 419205 w 571642"/>
              <a:gd name="connsiteY104" fmla="*/ 532030 h 799948"/>
              <a:gd name="connsiteX105" fmla="*/ 337904 w 571642"/>
              <a:gd name="connsiteY105" fmla="*/ 532030 h 799948"/>
              <a:gd name="connsiteX106" fmla="*/ 321390 w 571642"/>
              <a:gd name="connsiteY106" fmla="*/ 548536 h 799948"/>
              <a:gd name="connsiteX107" fmla="*/ 321390 w 571642"/>
              <a:gd name="connsiteY107" fmla="*/ 629800 h 799948"/>
              <a:gd name="connsiteX108" fmla="*/ 337904 w 571642"/>
              <a:gd name="connsiteY108" fmla="*/ 646308 h 799948"/>
              <a:gd name="connsiteX109" fmla="*/ 419205 w 571642"/>
              <a:gd name="connsiteY109" fmla="*/ 646308 h 799948"/>
              <a:gd name="connsiteX110" fmla="*/ 435719 w 571642"/>
              <a:gd name="connsiteY110" fmla="*/ 629800 h 799948"/>
              <a:gd name="connsiteX111" fmla="*/ 435719 w 571642"/>
              <a:gd name="connsiteY111" fmla="*/ 548536 h 799948"/>
              <a:gd name="connsiteX112" fmla="*/ 419205 w 571642"/>
              <a:gd name="connsiteY112" fmla="*/ 532030 h 799948"/>
              <a:gd name="connsiteX113" fmla="*/ 402691 w 571642"/>
              <a:gd name="connsiteY113" fmla="*/ 614564 h 799948"/>
              <a:gd name="connsiteX114" fmla="*/ 354418 w 571642"/>
              <a:gd name="connsiteY114" fmla="*/ 614564 h 799948"/>
              <a:gd name="connsiteX115" fmla="*/ 354418 w 571642"/>
              <a:gd name="connsiteY115" fmla="*/ 566313 h 799948"/>
              <a:gd name="connsiteX116" fmla="*/ 402691 w 571642"/>
              <a:gd name="connsiteY116" fmla="*/ 566313 h 799948"/>
              <a:gd name="connsiteX117" fmla="*/ 402691 w 571642"/>
              <a:gd name="connsiteY117" fmla="*/ 614564 h 79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571642" h="799948">
                <a:moveTo>
                  <a:pt x="24136" y="88883"/>
                </a:moveTo>
                <a:lnTo>
                  <a:pt x="45731" y="88883"/>
                </a:lnTo>
                <a:lnTo>
                  <a:pt x="45731" y="732651"/>
                </a:lnTo>
                <a:cubicBezTo>
                  <a:pt x="45731" y="741540"/>
                  <a:pt x="53353" y="749158"/>
                  <a:pt x="62245" y="749158"/>
                </a:cubicBezTo>
                <a:lnTo>
                  <a:pt x="519559" y="749158"/>
                </a:lnTo>
                <a:cubicBezTo>
                  <a:pt x="528452" y="749158"/>
                  <a:pt x="536074" y="741540"/>
                  <a:pt x="536074" y="732651"/>
                </a:cubicBezTo>
                <a:lnTo>
                  <a:pt x="536074" y="88883"/>
                </a:lnTo>
                <a:lnTo>
                  <a:pt x="556399" y="88883"/>
                </a:lnTo>
                <a:cubicBezTo>
                  <a:pt x="565291" y="88883"/>
                  <a:pt x="572913" y="81265"/>
                  <a:pt x="572913" y="72376"/>
                </a:cubicBezTo>
                <a:lnTo>
                  <a:pt x="572913" y="16507"/>
                </a:lnTo>
                <a:cubicBezTo>
                  <a:pt x="572913" y="7618"/>
                  <a:pt x="565291" y="0"/>
                  <a:pt x="556399" y="0"/>
                </a:cubicBezTo>
                <a:lnTo>
                  <a:pt x="24136" y="0"/>
                </a:lnTo>
                <a:cubicBezTo>
                  <a:pt x="15244" y="0"/>
                  <a:pt x="7622" y="7618"/>
                  <a:pt x="7622" y="16507"/>
                </a:cubicBezTo>
                <a:lnTo>
                  <a:pt x="7622" y="72376"/>
                </a:lnTo>
                <a:cubicBezTo>
                  <a:pt x="7622" y="81265"/>
                  <a:pt x="13973" y="88883"/>
                  <a:pt x="24136" y="88883"/>
                </a:cubicBezTo>
                <a:close/>
                <a:moveTo>
                  <a:pt x="501775" y="716145"/>
                </a:moveTo>
                <a:lnTo>
                  <a:pt x="78760" y="716145"/>
                </a:lnTo>
                <a:lnTo>
                  <a:pt x="78760" y="88883"/>
                </a:lnTo>
                <a:lnTo>
                  <a:pt x="501775" y="88883"/>
                </a:lnTo>
                <a:lnTo>
                  <a:pt x="501775" y="716145"/>
                </a:lnTo>
                <a:close/>
                <a:moveTo>
                  <a:pt x="40650" y="33013"/>
                </a:moveTo>
                <a:lnTo>
                  <a:pt x="539885" y="33013"/>
                </a:lnTo>
                <a:lnTo>
                  <a:pt x="539885" y="55870"/>
                </a:lnTo>
                <a:lnTo>
                  <a:pt x="519559" y="55870"/>
                </a:lnTo>
                <a:lnTo>
                  <a:pt x="62245" y="55870"/>
                </a:lnTo>
                <a:lnTo>
                  <a:pt x="40650" y="55870"/>
                </a:lnTo>
                <a:lnTo>
                  <a:pt x="40650" y="33013"/>
                </a:lnTo>
                <a:close/>
                <a:moveTo>
                  <a:pt x="579265" y="794869"/>
                </a:moveTo>
                <a:cubicBezTo>
                  <a:pt x="579265" y="803758"/>
                  <a:pt x="571643" y="811377"/>
                  <a:pt x="562751" y="811377"/>
                </a:cubicBezTo>
                <a:lnTo>
                  <a:pt x="16514" y="811377"/>
                </a:lnTo>
                <a:cubicBezTo>
                  <a:pt x="7622" y="811377"/>
                  <a:pt x="0" y="803758"/>
                  <a:pt x="0" y="794869"/>
                </a:cubicBezTo>
                <a:cubicBezTo>
                  <a:pt x="0" y="785982"/>
                  <a:pt x="7622" y="778363"/>
                  <a:pt x="16514" y="778363"/>
                </a:cubicBezTo>
                <a:lnTo>
                  <a:pt x="562751" y="778363"/>
                </a:lnTo>
                <a:cubicBezTo>
                  <a:pt x="571643" y="778363"/>
                  <a:pt x="579265" y="784711"/>
                  <a:pt x="579265" y="794869"/>
                </a:cubicBezTo>
                <a:close/>
                <a:moveTo>
                  <a:pt x="161330" y="252682"/>
                </a:moveTo>
                <a:lnTo>
                  <a:pt x="242630" y="252682"/>
                </a:lnTo>
                <a:cubicBezTo>
                  <a:pt x="251523" y="252682"/>
                  <a:pt x="259144" y="245063"/>
                  <a:pt x="259144" y="236175"/>
                </a:cubicBezTo>
                <a:lnTo>
                  <a:pt x="259144" y="154911"/>
                </a:lnTo>
                <a:cubicBezTo>
                  <a:pt x="259144" y="146022"/>
                  <a:pt x="251523" y="138404"/>
                  <a:pt x="242630" y="138404"/>
                </a:cubicBezTo>
                <a:lnTo>
                  <a:pt x="161330" y="138404"/>
                </a:lnTo>
                <a:cubicBezTo>
                  <a:pt x="152438" y="138404"/>
                  <a:pt x="144816" y="146022"/>
                  <a:pt x="144816" y="154911"/>
                </a:cubicBezTo>
                <a:lnTo>
                  <a:pt x="144816" y="236175"/>
                </a:lnTo>
                <a:cubicBezTo>
                  <a:pt x="144816" y="245063"/>
                  <a:pt x="152438" y="252682"/>
                  <a:pt x="161330" y="252682"/>
                </a:cubicBezTo>
                <a:close/>
                <a:moveTo>
                  <a:pt x="177844" y="171418"/>
                </a:moveTo>
                <a:lnTo>
                  <a:pt x="226116" y="171418"/>
                </a:lnTo>
                <a:lnTo>
                  <a:pt x="226116" y="219668"/>
                </a:lnTo>
                <a:lnTo>
                  <a:pt x="177844" y="219668"/>
                </a:lnTo>
                <a:lnTo>
                  <a:pt x="177844" y="171418"/>
                </a:lnTo>
                <a:close/>
                <a:moveTo>
                  <a:pt x="336634" y="252682"/>
                </a:moveTo>
                <a:lnTo>
                  <a:pt x="417934" y="252682"/>
                </a:lnTo>
                <a:cubicBezTo>
                  <a:pt x="426826" y="252682"/>
                  <a:pt x="434449" y="245063"/>
                  <a:pt x="434449" y="236175"/>
                </a:cubicBezTo>
                <a:lnTo>
                  <a:pt x="434449" y="154911"/>
                </a:lnTo>
                <a:cubicBezTo>
                  <a:pt x="434449" y="146022"/>
                  <a:pt x="426826" y="138404"/>
                  <a:pt x="417934" y="138404"/>
                </a:cubicBezTo>
                <a:lnTo>
                  <a:pt x="336634" y="138404"/>
                </a:lnTo>
                <a:cubicBezTo>
                  <a:pt x="327742" y="138404"/>
                  <a:pt x="320120" y="146022"/>
                  <a:pt x="320120" y="154911"/>
                </a:cubicBezTo>
                <a:lnTo>
                  <a:pt x="320120" y="236175"/>
                </a:lnTo>
                <a:cubicBezTo>
                  <a:pt x="320120" y="245063"/>
                  <a:pt x="327742" y="252682"/>
                  <a:pt x="336634" y="252682"/>
                </a:cubicBezTo>
                <a:close/>
                <a:moveTo>
                  <a:pt x="353148" y="171418"/>
                </a:moveTo>
                <a:lnTo>
                  <a:pt x="401420" y="171418"/>
                </a:lnTo>
                <a:lnTo>
                  <a:pt x="401420" y="219668"/>
                </a:lnTo>
                <a:lnTo>
                  <a:pt x="353148" y="219668"/>
                </a:lnTo>
                <a:lnTo>
                  <a:pt x="353148" y="171418"/>
                </a:lnTo>
                <a:close/>
                <a:moveTo>
                  <a:pt x="243901" y="335217"/>
                </a:moveTo>
                <a:lnTo>
                  <a:pt x="162600" y="335217"/>
                </a:lnTo>
                <a:cubicBezTo>
                  <a:pt x="153708" y="335217"/>
                  <a:pt x="146087" y="342835"/>
                  <a:pt x="146087" y="351724"/>
                </a:cubicBezTo>
                <a:lnTo>
                  <a:pt x="146087" y="432988"/>
                </a:lnTo>
                <a:cubicBezTo>
                  <a:pt x="146087" y="441876"/>
                  <a:pt x="153708" y="449495"/>
                  <a:pt x="162600" y="449495"/>
                </a:cubicBezTo>
                <a:lnTo>
                  <a:pt x="243901" y="449495"/>
                </a:lnTo>
                <a:cubicBezTo>
                  <a:pt x="252793" y="449495"/>
                  <a:pt x="260415" y="441876"/>
                  <a:pt x="260415" y="432988"/>
                </a:cubicBezTo>
                <a:lnTo>
                  <a:pt x="260415" y="351724"/>
                </a:lnTo>
                <a:cubicBezTo>
                  <a:pt x="260415" y="342835"/>
                  <a:pt x="252793" y="335217"/>
                  <a:pt x="243901" y="335217"/>
                </a:cubicBezTo>
                <a:close/>
                <a:moveTo>
                  <a:pt x="227386" y="416481"/>
                </a:moveTo>
                <a:lnTo>
                  <a:pt x="179114" y="416481"/>
                </a:lnTo>
                <a:lnTo>
                  <a:pt x="179114" y="368230"/>
                </a:lnTo>
                <a:lnTo>
                  <a:pt x="227386" y="368230"/>
                </a:lnTo>
                <a:lnTo>
                  <a:pt x="227386" y="416481"/>
                </a:lnTo>
                <a:close/>
                <a:moveTo>
                  <a:pt x="419205" y="335217"/>
                </a:moveTo>
                <a:lnTo>
                  <a:pt x="337904" y="335217"/>
                </a:lnTo>
                <a:cubicBezTo>
                  <a:pt x="329012" y="335217"/>
                  <a:pt x="321390" y="342835"/>
                  <a:pt x="321390" y="351724"/>
                </a:cubicBezTo>
                <a:lnTo>
                  <a:pt x="321390" y="432988"/>
                </a:lnTo>
                <a:cubicBezTo>
                  <a:pt x="321390" y="441876"/>
                  <a:pt x="329012" y="449495"/>
                  <a:pt x="337904" y="449495"/>
                </a:cubicBezTo>
                <a:lnTo>
                  <a:pt x="419205" y="449495"/>
                </a:lnTo>
                <a:cubicBezTo>
                  <a:pt x="428097" y="449495"/>
                  <a:pt x="435719" y="441876"/>
                  <a:pt x="435719" y="432988"/>
                </a:cubicBezTo>
                <a:lnTo>
                  <a:pt x="435719" y="351724"/>
                </a:lnTo>
                <a:cubicBezTo>
                  <a:pt x="435719" y="342835"/>
                  <a:pt x="428097" y="335217"/>
                  <a:pt x="419205" y="335217"/>
                </a:cubicBezTo>
                <a:close/>
                <a:moveTo>
                  <a:pt x="402691" y="416481"/>
                </a:moveTo>
                <a:lnTo>
                  <a:pt x="354418" y="416481"/>
                </a:lnTo>
                <a:lnTo>
                  <a:pt x="354418" y="368230"/>
                </a:lnTo>
                <a:lnTo>
                  <a:pt x="402691" y="368230"/>
                </a:lnTo>
                <a:lnTo>
                  <a:pt x="402691" y="416481"/>
                </a:lnTo>
                <a:close/>
                <a:moveTo>
                  <a:pt x="243901" y="532030"/>
                </a:moveTo>
                <a:lnTo>
                  <a:pt x="162600" y="532030"/>
                </a:lnTo>
                <a:cubicBezTo>
                  <a:pt x="153708" y="532030"/>
                  <a:pt x="146087" y="539648"/>
                  <a:pt x="146087" y="548536"/>
                </a:cubicBezTo>
                <a:lnTo>
                  <a:pt x="146087" y="629800"/>
                </a:lnTo>
                <a:cubicBezTo>
                  <a:pt x="146087" y="638689"/>
                  <a:pt x="153708" y="646308"/>
                  <a:pt x="162600" y="646308"/>
                </a:cubicBezTo>
                <a:lnTo>
                  <a:pt x="243901" y="646308"/>
                </a:lnTo>
                <a:cubicBezTo>
                  <a:pt x="252793" y="646308"/>
                  <a:pt x="260415" y="638689"/>
                  <a:pt x="260415" y="629800"/>
                </a:cubicBezTo>
                <a:lnTo>
                  <a:pt x="260415" y="548536"/>
                </a:lnTo>
                <a:cubicBezTo>
                  <a:pt x="260415" y="539648"/>
                  <a:pt x="252793" y="532030"/>
                  <a:pt x="243901" y="532030"/>
                </a:cubicBezTo>
                <a:close/>
                <a:moveTo>
                  <a:pt x="227386" y="614564"/>
                </a:moveTo>
                <a:lnTo>
                  <a:pt x="179114" y="614564"/>
                </a:lnTo>
                <a:lnTo>
                  <a:pt x="179114" y="566313"/>
                </a:lnTo>
                <a:lnTo>
                  <a:pt x="227386" y="566313"/>
                </a:lnTo>
                <a:lnTo>
                  <a:pt x="227386" y="614564"/>
                </a:lnTo>
                <a:close/>
                <a:moveTo>
                  <a:pt x="419205" y="532030"/>
                </a:moveTo>
                <a:lnTo>
                  <a:pt x="337904" y="532030"/>
                </a:lnTo>
                <a:cubicBezTo>
                  <a:pt x="329012" y="532030"/>
                  <a:pt x="321390" y="539648"/>
                  <a:pt x="321390" y="548536"/>
                </a:cubicBezTo>
                <a:lnTo>
                  <a:pt x="321390" y="629800"/>
                </a:lnTo>
                <a:cubicBezTo>
                  <a:pt x="321390" y="638689"/>
                  <a:pt x="329012" y="646308"/>
                  <a:pt x="337904" y="646308"/>
                </a:cubicBezTo>
                <a:lnTo>
                  <a:pt x="419205" y="646308"/>
                </a:lnTo>
                <a:cubicBezTo>
                  <a:pt x="428097" y="646308"/>
                  <a:pt x="435719" y="638689"/>
                  <a:pt x="435719" y="629800"/>
                </a:cubicBezTo>
                <a:lnTo>
                  <a:pt x="435719" y="548536"/>
                </a:lnTo>
                <a:cubicBezTo>
                  <a:pt x="435719" y="539648"/>
                  <a:pt x="428097" y="532030"/>
                  <a:pt x="419205" y="532030"/>
                </a:cubicBezTo>
                <a:close/>
                <a:moveTo>
                  <a:pt x="402691" y="614564"/>
                </a:moveTo>
                <a:lnTo>
                  <a:pt x="354418" y="614564"/>
                </a:lnTo>
                <a:lnTo>
                  <a:pt x="354418" y="566313"/>
                </a:lnTo>
                <a:lnTo>
                  <a:pt x="402691" y="566313"/>
                </a:lnTo>
                <a:lnTo>
                  <a:pt x="402691" y="614564"/>
                </a:lnTo>
                <a:close/>
              </a:path>
            </a:pathLst>
          </a:custGeom>
          <a:solidFill>
            <a:schemeClr val="bg1">
              <a:lumMod val="50000"/>
            </a:schemeClr>
          </a:solidFill>
          <a:ln w="38100" cap="flat">
            <a:solidFill>
              <a:schemeClr val="bg1"/>
            </a:solidFill>
            <a:prstDash val="solid"/>
            <a:miter/>
          </a:ln>
        </p:spPr>
        <p:txBody>
          <a:bodyPr rtlCol="0" anchor="ctr"/>
          <a:lstStyle/>
          <a:p>
            <a:endParaRPr lang="es-MX"/>
          </a:p>
        </p:txBody>
      </p:sp>
    </p:spTree>
    <p:extLst>
      <p:ext uri="{BB962C8B-B14F-4D97-AF65-F5344CB8AC3E}">
        <p14:creationId xmlns:p14="http://schemas.microsoft.com/office/powerpoint/2010/main" val="8038824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23A29FC1-9E0F-4253-B83B-CA584F14818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60" imgH="359" progId="TCLayout.ActiveDocument.1">
                  <p:embed/>
                </p:oleObj>
              </mc:Choice>
              <mc:Fallback>
                <p:oleObj name="think-cell Folie" r:id="rId3" imgW="360" imgH="359" progId="TCLayout.ActiveDocument.1">
                  <p:embed/>
                  <p:pic>
                    <p:nvPicPr>
                      <p:cNvPr id="6" name="Objekt 5" hidden="1">
                        <a:extLst>
                          <a:ext uri="{FF2B5EF4-FFF2-40B4-BE49-F238E27FC236}">
                            <a16:creationId xmlns:a16="http://schemas.microsoft.com/office/drawing/2014/main" id="{23A29FC1-9E0F-4253-B83B-CA584F14818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7A92CD9-34DA-47D3-B239-89C32C6C2FC5}"/>
              </a:ext>
            </a:extLst>
          </p:cNvPr>
          <p:cNvSpPr>
            <a:spLocks noGrp="1"/>
          </p:cNvSpPr>
          <p:nvPr>
            <p:ph type="title"/>
          </p:nvPr>
        </p:nvSpPr>
        <p:spPr/>
        <p:txBody>
          <a:bodyPr vert="horz"/>
          <a:lstStyle/>
          <a:p>
            <a:r>
              <a:rPr lang="de-CH" noProof="1"/>
              <a:t>Übersicht – Betriebsfinanzierung</a:t>
            </a:r>
          </a:p>
        </p:txBody>
      </p:sp>
      <p:sp>
        <p:nvSpPr>
          <p:cNvPr id="45" name="Textfeld 44">
            <a:extLst>
              <a:ext uri="{FF2B5EF4-FFF2-40B4-BE49-F238E27FC236}">
                <a16:creationId xmlns:a16="http://schemas.microsoft.com/office/drawing/2014/main" id="{D6F57889-DEEA-4A5C-B632-D8B7660A4C99}"/>
              </a:ext>
            </a:extLst>
          </p:cNvPr>
          <p:cNvSpPr txBox="1"/>
          <p:nvPr/>
        </p:nvSpPr>
        <p:spPr bwMode="auto">
          <a:xfrm>
            <a:off x="2356631" y="1514685"/>
            <a:ext cx="1692000" cy="216024"/>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defPPr>
              <a:defRPr lang="de-DE"/>
            </a:defPPr>
            <a:lvl1pPr>
              <a:spcAft>
                <a:spcPts val="800"/>
              </a:spcAft>
              <a:defRPr sz="800" b="1">
                <a:solidFill>
                  <a:schemeClr val="tx2"/>
                </a:solidFill>
                <a:latin typeface="+mj-lt"/>
              </a:defRPr>
            </a:lvl1pPr>
          </a:lstStyle>
          <a:p>
            <a:r>
              <a:rPr lang="de-CH" sz="1000" b="0" noProof="1">
                <a:solidFill>
                  <a:srgbClr val="FF0000"/>
                </a:solidFill>
                <a:latin typeface="+mn-lt"/>
              </a:rPr>
              <a:t>Sofortkredit</a:t>
            </a:r>
          </a:p>
        </p:txBody>
      </p:sp>
      <p:sp>
        <p:nvSpPr>
          <p:cNvPr id="46" name="Textfeld 45">
            <a:extLst>
              <a:ext uri="{FF2B5EF4-FFF2-40B4-BE49-F238E27FC236}">
                <a16:creationId xmlns:a16="http://schemas.microsoft.com/office/drawing/2014/main" id="{749D31E3-EA64-4E73-BE16-DEC16B2CFB5E}"/>
              </a:ext>
            </a:extLst>
          </p:cNvPr>
          <p:cNvSpPr txBox="1"/>
          <p:nvPr/>
        </p:nvSpPr>
        <p:spPr bwMode="auto">
          <a:xfrm>
            <a:off x="4251388" y="1514685"/>
            <a:ext cx="1692000" cy="216024"/>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defPPr>
              <a:defRPr lang="de-DE"/>
            </a:defPPr>
            <a:lvl1pPr>
              <a:spcAft>
                <a:spcPts val="800"/>
              </a:spcAft>
              <a:defRPr sz="800" b="1">
                <a:solidFill>
                  <a:schemeClr val="tx2"/>
                </a:solidFill>
                <a:latin typeface="+mj-lt"/>
              </a:defRPr>
            </a:lvl1pPr>
          </a:lstStyle>
          <a:p>
            <a:r>
              <a:rPr lang="de-CH" sz="1000" b="0" noProof="1">
                <a:solidFill>
                  <a:srgbClr val="FF0000"/>
                </a:solidFill>
                <a:latin typeface="+mn-lt"/>
              </a:rPr>
              <a:t>Kontokorrent-Kredit</a:t>
            </a:r>
          </a:p>
        </p:txBody>
      </p:sp>
      <p:sp>
        <p:nvSpPr>
          <p:cNvPr id="47" name="Textfeld 46">
            <a:extLst>
              <a:ext uri="{FF2B5EF4-FFF2-40B4-BE49-F238E27FC236}">
                <a16:creationId xmlns:a16="http://schemas.microsoft.com/office/drawing/2014/main" id="{C6F54625-A80D-4B22-82D6-848BDCDCF95F}"/>
              </a:ext>
            </a:extLst>
          </p:cNvPr>
          <p:cNvSpPr txBox="1"/>
          <p:nvPr/>
        </p:nvSpPr>
        <p:spPr bwMode="auto">
          <a:xfrm>
            <a:off x="6146145" y="1514685"/>
            <a:ext cx="1692000" cy="216024"/>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defPPr>
              <a:defRPr lang="de-DE"/>
            </a:defPPr>
            <a:lvl1pPr>
              <a:spcAft>
                <a:spcPts val="800"/>
              </a:spcAft>
              <a:defRPr sz="800" b="1">
                <a:solidFill>
                  <a:schemeClr val="tx2"/>
                </a:solidFill>
                <a:latin typeface="+mj-lt"/>
              </a:defRPr>
            </a:lvl1pPr>
          </a:lstStyle>
          <a:p>
            <a:r>
              <a:rPr lang="de-CH" sz="1000" b="0" noProof="1">
                <a:solidFill>
                  <a:srgbClr val="FF0000"/>
                </a:solidFill>
                <a:latin typeface="+mn-lt"/>
              </a:rPr>
              <a:t>Investitionskredit WIR</a:t>
            </a:r>
          </a:p>
        </p:txBody>
      </p:sp>
      <p:sp>
        <p:nvSpPr>
          <p:cNvPr id="53" name="Textfeld 52">
            <a:extLst>
              <a:ext uri="{FF2B5EF4-FFF2-40B4-BE49-F238E27FC236}">
                <a16:creationId xmlns:a16="http://schemas.microsoft.com/office/drawing/2014/main" id="{C91952E5-9326-4AE5-BA63-949ABF9ECFF7}"/>
              </a:ext>
            </a:extLst>
          </p:cNvPr>
          <p:cNvSpPr txBox="1"/>
          <p:nvPr/>
        </p:nvSpPr>
        <p:spPr bwMode="auto">
          <a:xfrm>
            <a:off x="2356631" y="1874725"/>
            <a:ext cx="1692000" cy="5760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Bestandteil des KMU-Pakets, sofortige Verfügung der Limite von 10 000 CHW, Zinsen bis Limite bei 0,00 % p.a. schont die CHF-Liquidität</a:t>
            </a:r>
          </a:p>
        </p:txBody>
      </p:sp>
      <p:sp>
        <p:nvSpPr>
          <p:cNvPr id="54" name="Textfeld 53">
            <a:extLst>
              <a:ext uri="{FF2B5EF4-FFF2-40B4-BE49-F238E27FC236}">
                <a16:creationId xmlns:a16="http://schemas.microsoft.com/office/drawing/2014/main" id="{D74C844B-05BB-4E63-BD83-076DF692466F}"/>
              </a:ext>
            </a:extLst>
          </p:cNvPr>
          <p:cNvSpPr txBox="1"/>
          <p:nvPr/>
        </p:nvSpPr>
        <p:spPr bwMode="auto">
          <a:xfrm>
            <a:off x="4251388" y="1874725"/>
            <a:ext cx="1692000" cy="5760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Betriebskredit ohne oder mit Deckung (Grundpfand sowie andere Sicherheiten) zur Nutzung in beliebiger Höhe bis zur Limite</a:t>
            </a:r>
          </a:p>
        </p:txBody>
      </p:sp>
      <p:sp>
        <p:nvSpPr>
          <p:cNvPr id="55" name="Textfeld 54">
            <a:extLst>
              <a:ext uri="{FF2B5EF4-FFF2-40B4-BE49-F238E27FC236}">
                <a16:creationId xmlns:a16="http://schemas.microsoft.com/office/drawing/2014/main" id="{50750D11-716B-4F0D-9D4B-9A932AE5427D}"/>
              </a:ext>
            </a:extLst>
          </p:cNvPr>
          <p:cNvSpPr txBox="1"/>
          <p:nvPr/>
        </p:nvSpPr>
        <p:spPr bwMode="auto">
          <a:xfrm>
            <a:off x="6146145" y="1874725"/>
            <a:ext cx="1692000" cy="5760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zweckbestimmter flexibler Kredit ohne Deckung ab 10 000 CHW auf Basis des 3-Monats-SARON</a:t>
            </a:r>
          </a:p>
        </p:txBody>
      </p:sp>
      <p:sp>
        <p:nvSpPr>
          <p:cNvPr id="18" name="Textfeld 17">
            <a:extLst>
              <a:ext uri="{FF2B5EF4-FFF2-40B4-BE49-F238E27FC236}">
                <a16:creationId xmlns:a16="http://schemas.microsoft.com/office/drawing/2014/main" id="{C904830E-1547-4229-9B2C-E40FD4FBA977}"/>
              </a:ext>
            </a:extLst>
          </p:cNvPr>
          <p:cNvSpPr txBox="1"/>
          <p:nvPr/>
        </p:nvSpPr>
        <p:spPr bwMode="auto">
          <a:xfrm>
            <a:off x="461874" y="2548769"/>
            <a:ext cx="1692000" cy="216000"/>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p>
            <a:pPr algn="l">
              <a:spcAft>
                <a:spcPts val="800"/>
              </a:spcAft>
            </a:pPr>
            <a:r>
              <a:rPr lang="de-CH" sz="1000" noProof="1">
                <a:solidFill>
                  <a:srgbClr val="FF0000"/>
                </a:solidFill>
              </a:rPr>
              <a:t>Verfügbarkeit</a:t>
            </a:r>
          </a:p>
        </p:txBody>
      </p:sp>
      <p:sp>
        <p:nvSpPr>
          <p:cNvPr id="19" name="Textfeld 18">
            <a:extLst>
              <a:ext uri="{FF2B5EF4-FFF2-40B4-BE49-F238E27FC236}">
                <a16:creationId xmlns:a16="http://schemas.microsoft.com/office/drawing/2014/main" id="{99938ECB-62A1-47B2-81E2-5CA8C9FD21CF}"/>
              </a:ext>
            </a:extLst>
          </p:cNvPr>
          <p:cNvSpPr txBox="1"/>
          <p:nvPr/>
        </p:nvSpPr>
        <p:spPr bwMode="auto">
          <a:xfrm>
            <a:off x="2356631" y="2547470"/>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Sofort, bei guter Bonität</a:t>
            </a:r>
            <a:br>
              <a:rPr lang="de-CH" sz="800" noProof="1">
                <a:solidFill>
                  <a:schemeClr val="tx2"/>
                </a:solidFill>
                <a:latin typeface="+mj-lt"/>
              </a:rPr>
            </a:br>
            <a:r>
              <a:rPr lang="de-CH" sz="800" noProof="1">
                <a:solidFill>
                  <a:schemeClr val="tx2"/>
                </a:solidFill>
                <a:latin typeface="+mj-lt"/>
              </a:rPr>
              <a:t>(grüne Ampel)</a:t>
            </a:r>
          </a:p>
        </p:txBody>
      </p:sp>
      <p:sp>
        <p:nvSpPr>
          <p:cNvPr id="20" name="Textfeld 19">
            <a:extLst>
              <a:ext uri="{FF2B5EF4-FFF2-40B4-BE49-F238E27FC236}">
                <a16:creationId xmlns:a16="http://schemas.microsoft.com/office/drawing/2014/main" id="{C5B683F1-07C3-496E-B88A-924870298BC0}"/>
              </a:ext>
            </a:extLst>
          </p:cNvPr>
          <p:cNvSpPr txBox="1"/>
          <p:nvPr/>
        </p:nvSpPr>
        <p:spPr bwMode="auto">
          <a:xfrm>
            <a:off x="4251388" y="2547470"/>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nach Kreditprüfung</a:t>
            </a:r>
          </a:p>
        </p:txBody>
      </p:sp>
      <p:sp>
        <p:nvSpPr>
          <p:cNvPr id="21" name="Textfeld 20">
            <a:extLst>
              <a:ext uri="{FF2B5EF4-FFF2-40B4-BE49-F238E27FC236}">
                <a16:creationId xmlns:a16="http://schemas.microsoft.com/office/drawing/2014/main" id="{474AC8B8-3A84-412B-950A-3F77FB974A4D}"/>
              </a:ext>
            </a:extLst>
          </p:cNvPr>
          <p:cNvSpPr txBox="1"/>
          <p:nvPr/>
        </p:nvSpPr>
        <p:spPr bwMode="auto">
          <a:xfrm>
            <a:off x="6146145" y="2547470"/>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Nach Kreditprüfung und Verwendungsnachweis</a:t>
            </a:r>
          </a:p>
        </p:txBody>
      </p:sp>
      <p:sp>
        <p:nvSpPr>
          <p:cNvPr id="24" name="Textfeld 23">
            <a:extLst>
              <a:ext uri="{FF2B5EF4-FFF2-40B4-BE49-F238E27FC236}">
                <a16:creationId xmlns:a16="http://schemas.microsoft.com/office/drawing/2014/main" id="{4EA2DF60-6622-4C8D-B070-F77942DCC6B1}"/>
              </a:ext>
            </a:extLst>
          </p:cNvPr>
          <p:cNvSpPr txBox="1"/>
          <p:nvPr/>
        </p:nvSpPr>
        <p:spPr bwMode="auto">
          <a:xfrm>
            <a:off x="469504" y="2835478"/>
            <a:ext cx="1692000" cy="216000"/>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p>
            <a:pPr algn="l">
              <a:spcAft>
                <a:spcPts val="800"/>
              </a:spcAft>
            </a:pPr>
            <a:r>
              <a:rPr lang="de-CH" sz="1000" noProof="1">
                <a:solidFill>
                  <a:srgbClr val="FF0000"/>
                </a:solidFill>
              </a:rPr>
              <a:t>Deckung</a:t>
            </a:r>
          </a:p>
        </p:txBody>
      </p:sp>
      <p:sp>
        <p:nvSpPr>
          <p:cNvPr id="25" name="Textfeld 24">
            <a:extLst>
              <a:ext uri="{FF2B5EF4-FFF2-40B4-BE49-F238E27FC236}">
                <a16:creationId xmlns:a16="http://schemas.microsoft.com/office/drawing/2014/main" id="{96CFE3F1-F9FC-4A2F-AA1A-19AD46850AD4}"/>
              </a:ext>
            </a:extLst>
          </p:cNvPr>
          <p:cNvSpPr txBox="1"/>
          <p:nvPr/>
        </p:nvSpPr>
        <p:spPr bwMode="auto">
          <a:xfrm>
            <a:off x="2364261" y="2834179"/>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ungedeckt</a:t>
            </a:r>
          </a:p>
        </p:txBody>
      </p:sp>
      <p:sp>
        <p:nvSpPr>
          <p:cNvPr id="26" name="Textfeld 25">
            <a:extLst>
              <a:ext uri="{FF2B5EF4-FFF2-40B4-BE49-F238E27FC236}">
                <a16:creationId xmlns:a16="http://schemas.microsoft.com/office/drawing/2014/main" id="{6315858E-7882-4AF2-B1CB-194B5D1FA3A1}"/>
              </a:ext>
            </a:extLst>
          </p:cNvPr>
          <p:cNvSpPr txBox="1"/>
          <p:nvPr/>
        </p:nvSpPr>
        <p:spPr bwMode="auto">
          <a:xfrm>
            <a:off x="4259018" y="2834179"/>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gedeckt &amp; ungedeckt</a:t>
            </a:r>
          </a:p>
        </p:txBody>
      </p:sp>
      <p:sp>
        <p:nvSpPr>
          <p:cNvPr id="27" name="Textfeld 26">
            <a:extLst>
              <a:ext uri="{FF2B5EF4-FFF2-40B4-BE49-F238E27FC236}">
                <a16:creationId xmlns:a16="http://schemas.microsoft.com/office/drawing/2014/main" id="{97073DED-7E25-4E51-94C8-FA2E729FD6A7}"/>
              </a:ext>
            </a:extLst>
          </p:cNvPr>
          <p:cNvSpPr txBox="1"/>
          <p:nvPr/>
        </p:nvSpPr>
        <p:spPr bwMode="auto">
          <a:xfrm>
            <a:off x="6153775" y="2834179"/>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Keine Hinterlegung von Sicherheiten</a:t>
            </a:r>
          </a:p>
        </p:txBody>
      </p:sp>
      <p:sp>
        <p:nvSpPr>
          <p:cNvPr id="30" name="Textfeld 29">
            <a:extLst>
              <a:ext uri="{FF2B5EF4-FFF2-40B4-BE49-F238E27FC236}">
                <a16:creationId xmlns:a16="http://schemas.microsoft.com/office/drawing/2014/main" id="{9114EF74-3E60-456D-A869-FD31B895AA37}"/>
              </a:ext>
            </a:extLst>
          </p:cNvPr>
          <p:cNvSpPr txBox="1"/>
          <p:nvPr/>
        </p:nvSpPr>
        <p:spPr bwMode="auto">
          <a:xfrm>
            <a:off x="458928" y="3132102"/>
            <a:ext cx="1692000" cy="216000"/>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p>
            <a:pPr algn="l">
              <a:spcAft>
                <a:spcPts val="800"/>
              </a:spcAft>
            </a:pPr>
            <a:r>
              <a:rPr lang="de-CH" sz="1000" noProof="1">
                <a:solidFill>
                  <a:srgbClr val="FF0000"/>
                </a:solidFill>
              </a:rPr>
              <a:t>Laufzeiten</a:t>
            </a:r>
          </a:p>
        </p:txBody>
      </p:sp>
      <p:sp>
        <p:nvSpPr>
          <p:cNvPr id="31" name="Textfeld 30">
            <a:extLst>
              <a:ext uri="{FF2B5EF4-FFF2-40B4-BE49-F238E27FC236}">
                <a16:creationId xmlns:a16="http://schemas.microsoft.com/office/drawing/2014/main" id="{6426E924-EF13-49D5-B79E-F7F3F5F33C70}"/>
              </a:ext>
            </a:extLst>
          </p:cNvPr>
          <p:cNvSpPr txBox="1"/>
          <p:nvPr/>
        </p:nvSpPr>
        <p:spPr bwMode="auto">
          <a:xfrm>
            <a:off x="2353685" y="3130803"/>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unbeschränkt</a:t>
            </a:r>
          </a:p>
        </p:txBody>
      </p:sp>
      <p:sp>
        <p:nvSpPr>
          <p:cNvPr id="32" name="Textfeld 31">
            <a:extLst>
              <a:ext uri="{FF2B5EF4-FFF2-40B4-BE49-F238E27FC236}">
                <a16:creationId xmlns:a16="http://schemas.microsoft.com/office/drawing/2014/main" id="{CC823E67-0548-43DC-9605-63A9BC4E0C38}"/>
              </a:ext>
            </a:extLst>
          </p:cNvPr>
          <p:cNvSpPr txBox="1"/>
          <p:nvPr/>
        </p:nvSpPr>
        <p:spPr bwMode="auto">
          <a:xfrm>
            <a:off x="4248442" y="3130803"/>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unbeschränkt</a:t>
            </a:r>
          </a:p>
        </p:txBody>
      </p:sp>
      <p:sp>
        <p:nvSpPr>
          <p:cNvPr id="33" name="Textfeld 32">
            <a:extLst>
              <a:ext uri="{FF2B5EF4-FFF2-40B4-BE49-F238E27FC236}">
                <a16:creationId xmlns:a16="http://schemas.microsoft.com/office/drawing/2014/main" id="{FBAB35E3-7718-47EE-93F5-0682F638B745}"/>
              </a:ext>
            </a:extLst>
          </p:cNvPr>
          <p:cNvSpPr txBox="1"/>
          <p:nvPr/>
        </p:nvSpPr>
        <p:spPr bwMode="auto">
          <a:xfrm>
            <a:off x="6143199" y="3130803"/>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maximal 5 Jahre</a:t>
            </a:r>
          </a:p>
        </p:txBody>
      </p:sp>
      <p:sp>
        <p:nvSpPr>
          <p:cNvPr id="36" name="Textfeld 35">
            <a:extLst>
              <a:ext uri="{FF2B5EF4-FFF2-40B4-BE49-F238E27FC236}">
                <a16:creationId xmlns:a16="http://schemas.microsoft.com/office/drawing/2014/main" id="{2AB62EFC-D4ED-49F7-9A39-058EC61DBEB1}"/>
              </a:ext>
            </a:extLst>
          </p:cNvPr>
          <p:cNvSpPr txBox="1"/>
          <p:nvPr/>
        </p:nvSpPr>
        <p:spPr bwMode="auto">
          <a:xfrm>
            <a:off x="458928" y="3431734"/>
            <a:ext cx="1692000" cy="570409"/>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p>
            <a:pPr>
              <a:spcAft>
                <a:spcPts val="800"/>
              </a:spcAft>
            </a:pPr>
            <a:r>
              <a:rPr lang="de-CH" sz="1000" noProof="1">
                <a:solidFill>
                  <a:srgbClr val="FF0000"/>
                </a:solidFill>
              </a:rPr>
              <a:t>Zinsen und Gebühren</a:t>
            </a:r>
          </a:p>
        </p:txBody>
      </p:sp>
      <p:sp>
        <p:nvSpPr>
          <p:cNvPr id="37" name="Textfeld 36">
            <a:extLst>
              <a:ext uri="{FF2B5EF4-FFF2-40B4-BE49-F238E27FC236}">
                <a16:creationId xmlns:a16="http://schemas.microsoft.com/office/drawing/2014/main" id="{216D430A-F311-4C28-ADD7-3B591A860182}"/>
              </a:ext>
            </a:extLst>
          </p:cNvPr>
          <p:cNvSpPr txBox="1"/>
          <p:nvPr/>
        </p:nvSpPr>
        <p:spPr bwMode="auto">
          <a:xfrm>
            <a:off x="2353685" y="3430435"/>
            <a:ext cx="1692000" cy="5704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zins- und kostenlos</a:t>
            </a:r>
          </a:p>
        </p:txBody>
      </p:sp>
      <p:sp>
        <p:nvSpPr>
          <p:cNvPr id="38" name="Textfeld 37">
            <a:extLst>
              <a:ext uri="{FF2B5EF4-FFF2-40B4-BE49-F238E27FC236}">
                <a16:creationId xmlns:a16="http://schemas.microsoft.com/office/drawing/2014/main" id="{E75D15A1-5562-4A4B-A383-950CC8BB7746}"/>
              </a:ext>
            </a:extLst>
          </p:cNvPr>
          <p:cNvSpPr txBox="1"/>
          <p:nvPr/>
        </p:nvSpPr>
        <p:spPr bwMode="auto">
          <a:xfrm>
            <a:off x="4248442" y="3430435"/>
            <a:ext cx="1692000" cy="5704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Bereitstellungskommission 0,125 % p.Q. auf Gesamtbetrag der Limite</a:t>
            </a:r>
            <a:br>
              <a:rPr lang="de-CH" sz="800" noProof="1">
                <a:solidFill>
                  <a:schemeClr val="tx2"/>
                </a:solidFill>
                <a:latin typeface="+mj-lt"/>
              </a:rPr>
            </a:br>
            <a:r>
              <a:rPr lang="de-CH" sz="800" noProof="1">
                <a:solidFill>
                  <a:schemeClr val="tx2"/>
                </a:solidFill>
                <a:latin typeface="+mj-lt"/>
              </a:rPr>
              <a:t>Zinsen gemäss aktuellen Konditionen</a:t>
            </a:r>
          </a:p>
        </p:txBody>
      </p:sp>
      <p:sp>
        <p:nvSpPr>
          <p:cNvPr id="39" name="Textfeld 38">
            <a:extLst>
              <a:ext uri="{FF2B5EF4-FFF2-40B4-BE49-F238E27FC236}">
                <a16:creationId xmlns:a16="http://schemas.microsoft.com/office/drawing/2014/main" id="{B3A74EDB-90DC-41E6-9D23-A10B92106FB3}"/>
              </a:ext>
            </a:extLst>
          </p:cNvPr>
          <p:cNvSpPr txBox="1"/>
          <p:nvPr/>
        </p:nvSpPr>
        <p:spPr bwMode="auto">
          <a:xfrm>
            <a:off x="6143199" y="3430435"/>
            <a:ext cx="1692000" cy="5704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defPPr>
              <a:defRPr lang="de-DE"/>
            </a:defPPr>
            <a:lvl1pPr>
              <a:spcAft>
                <a:spcPts val="800"/>
              </a:spcAft>
              <a:defRPr sz="800">
                <a:solidFill>
                  <a:schemeClr val="tx2"/>
                </a:solidFill>
                <a:latin typeface="+mj-lt"/>
              </a:defRPr>
            </a:lvl1pPr>
          </a:lstStyle>
          <a:p>
            <a:r>
              <a:rPr lang="de-CH" noProof="1"/>
              <a:t>Basis ist der SARON plus einer bonitätsabhängigen Bankmarge</a:t>
            </a:r>
          </a:p>
          <a:p>
            <a:r>
              <a:rPr lang="de-CH" noProof="1"/>
              <a:t>Bearbeitungsgebühr 1% auf Kreditsumme mind. 250 CHF</a:t>
            </a:r>
          </a:p>
        </p:txBody>
      </p:sp>
      <p:sp>
        <p:nvSpPr>
          <p:cNvPr id="42" name="Textfeld 41">
            <a:extLst>
              <a:ext uri="{FF2B5EF4-FFF2-40B4-BE49-F238E27FC236}">
                <a16:creationId xmlns:a16="http://schemas.microsoft.com/office/drawing/2014/main" id="{39A8B67F-DB74-4F42-ADE6-43128938DB56}"/>
              </a:ext>
            </a:extLst>
          </p:cNvPr>
          <p:cNvSpPr txBox="1"/>
          <p:nvPr/>
        </p:nvSpPr>
        <p:spPr bwMode="auto">
          <a:xfrm>
            <a:off x="472887" y="4077072"/>
            <a:ext cx="1692000" cy="382794"/>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p>
            <a:pPr algn="l">
              <a:spcAft>
                <a:spcPts val="800"/>
              </a:spcAft>
            </a:pPr>
            <a:r>
              <a:rPr lang="de-CH" sz="1000" noProof="1">
                <a:solidFill>
                  <a:srgbClr val="FF0000"/>
                </a:solidFill>
              </a:rPr>
              <a:t>Eignung</a:t>
            </a:r>
          </a:p>
        </p:txBody>
      </p:sp>
      <p:sp>
        <p:nvSpPr>
          <p:cNvPr id="43" name="Textfeld 42">
            <a:extLst>
              <a:ext uri="{FF2B5EF4-FFF2-40B4-BE49-F238E27FC236}">
                <a16:creationId xmlns:a16="http://schemas.microsoft.com/office/drawing/2014/main" id="{39BF24E0-B5E3-48A0-9B85-7EE416DFF57E}"/>
              </a:ext>
            </a:extLst>
          </p:cNvPr>
          <p:cNvSpPr txBox="1"/>
          <p:nvPr/>
        </p:nvSpPr>
        <p:spPr bwMode="auto">
          <a:xfrm>
            <a:off x="2375484" y="4131028"/>
            <a:ext cx="1692000" cy="3827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Finanzierung von Warenaufwand, Büromaterial, IT-Aufwendungen etc.</a:t>
            </a:r>
          </a:p>
        </p:txBody>
      </p:sp>
      <p:sp>
        <p:nvSpPr>
          <p:cNvPr id="44" name="Textfeld 43">
            <a:extLst>
              <a:ext uri="{FF2B5EF4-FFF2-40B4-BE49-F238E27FC236}">
                <a16:creationId xmlns:a16="http://schemas.microsoft.com/office/drawing/2014/main" id="{D42DFBB1-E5B1-485B-8C4B-393D8B6FC40A}"/>
              </a:ext>
            </a:extLst>
          </p:cNvPr>
          <p:cNvSpPr txBox="1"/>
          <p:nvPr/>
        </p:nvSpPr>
        <p:spPr bwMode="auto">
          <a:xfrm>
            <a:off x="4262401" y="4097000"/>
            <a:ext cx="1692000" cy="3827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Betriebskredit für Finanzierung des Umlaufvermögens, Liquidität für Schwankungsausgleiche/Engpässe</a:t>
            </a:r>
          </a:p>
        </p:txBody>
      </p:sp>
      <p:sp>
        <p:nvSpPr>
          <p:cNvPr id="49" name="Textfeld 48">
            <a:extLst>
              <a:ext uri="{FF2B5EF4-FFF2-40B4-BE49-F238E27FC236}">
                <a16:creationId xmlns:a16="http://schemas.microsoft.com/office/drawing/2014/main" id="{05A54330-0341-483E-A6B9-2D9E12AE615D}"/>
              </a:ext>
            </a:extLst>
          </p:cNvPr>
          <p:cNvSpPr txBox="1"/>
          <p:nvPr/>
        </p:nvSpPr>
        <p:spPr bwMode="auto">
          <a:xfrm>
            <a:off x="6157158" y="4097000"/>
            <a:ext cx="1692000" cy="3827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Finanzierung von Betriebsanlagen, Maschinen, Fahrzeuge, Umwelt-schutzprogramme, Betriebs-erneuerungen und -Erweiterungen</a:t>
            </a:r>
          </a:p>
        </p:txBody>
      </p:sp>
      <p:sp>
        <p:nvSpPr>
          <p:cNvPr id="59" name="Textfeld 58">
            <a:extLst>
              <a:ext uri="{FF2B5EF4-FFF2-40B4-BE49-F238E27FC236}">
                <a16:creationId xmlns:a16="http://schemas.microsoft.com/office/drawing/2014/main" id="{074AE8E9-6650-43FC-BD35-C6BBA5D3BC1A}"/>
              </a:ext>
            </a:extLst>
          </p:cNvPr>
          <p:cNvSpPr txBox="1"/>
          <p:nvPr/>
        </p:nvSpPr>
        <p:spPr bwMode="auto">
          <a:xfrm>
            <a:off x="474575" y="4653136"/>
            <a:ext cx="1692000" cy="382794"/>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p>
            <a:pPr algn="l">
              <a:spcAft>
                <a:spcPts val="800"/>
              </a:spcAft>
            </a:pPr>
            <a:r>
              <a:rPr lang="de-CH" sz="1000" noProof="1">
                <a:solidFill>
                  <a:srgbClr val="FF0000"/>
                </a:solidFill>
              </a:rPr>
              <a:t>Amortisation</a:t>
            </a:r>
          </a:p>
        </p:txBody>
      </p:sp>
      <p:sp>
        <p:nvSpPr>
          <p:cNvPr id="60" name="Textfeld 59">
            <a:extLst>
              <a:ext uri="{FF2B5EF4-FFF2-40B4-BE49-F238E27FC236}">
                <a16:creationId xmlns:a16="http://schemas.microsoft.com/office/drawing/2014/main" id="{D2476CEF-15A6-4D83-9849-DC6B1A354348}"/>
              </a:ext>
            </a:extLst>
          </p:cNvPr>
          <p:cNvSpPr txBox="1"/>
          <p:nvPr/>
        </p:nvSpPr>
        <p:spPr bwMode="auto">
          <a:xfrm>
            <a:off x="2369332" y="4673157"/>
            <a:ext cx="1692000" cy="3827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spcAft>
                <a:spcPts val="800"/>
              </a:spcAft>
            </a:pPr>
            <a:r>
              <a:rPr lang="de-CH" sz="800" noProof="1">
                <a:solidFill>
                  <a:schemeClr val="tx2"/>
                </a:solidFill>
                <a:latin typeface="+mj-lt"/>
              </a:rPr>
              <a:t>keine Amortisation notwendig, flexible Rückzahlungsmöglichkeit</a:t>
            </a:r>
          </a:p>
        </p:txBody>
      </p:sp>
      <p:sp>
        <p:nvSpPr>
          <p:cNvPr id="61" name="Textfeld 60">
            <a:extLst>
              <a:ext uri="{FF2B5EF4-FFF2-40B4-BE49-F238E27FC236}">
                <a16:creationId xmlns:a16="http://schemas.microsoft.com/office/drawing/2014/main" id="{C14E1148-E884-4D07-977D-96F5E40F4EA0}"/>
              </a:ext>
            </a:extLst>
          </p:cNvPr>
          <p:cNvSpPr txBox="1"/>
          <p:nvPr/>
        </p:nvSpPr>
        <p:spPr bwMode="auto">
          <a:xfrm>
            <a:off x="4264089" y="4673157"/>
            <a:ext cx="1692000" cy="3827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jederzeit möglich ohne Kündigung</a:t>
            </a:r>
          </a:p>
        </p:txBody>
      </p:sp>
      <p:sp>
        <p:nvSpPr>
          <p:cNvPr id="62" name="Textfeld 61">
            <a:extLst>
              <a:ext uri="{FF2B5EF4-FFF2-40B4-BE49-F238E27FC236}">
                <a16:creationId xmlns:a16="http://schemas.microsoft.com/office/drawing/2014/main" id="{5A109070-4614-4400-92DD-6797C6848203}"/>
              </a:ext>
            </a:extLst>
          </p:cNvPr>
          <p:cNvSpPr txBox="1"/>
          <p:nvPr/>
        </p:nvSpPr>
        <p:spPr bwMode="auto">
          <a:xfrm>
            <a:off x="6158846" y="4673157"/>
            <a:ext cx="1692000" cy="3827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Rückzahlung flexibel innert 5 Jahren</a:t>
            </a:r>
          </a:p>
        </p:txBody>
      </p:sp>
      <p:sp>
        <p:nvSpPr>
          <p:cNvPr id="65" name="Textfeld 64">
            <a:extLst>
              <a:ext uri="{FF2B5EF4-FFF2-40B4-BE49-F238E27FC236}">
                <a16:creationId xmlns:a16="http://schemas.microsoft.com/office/drawing/2014/main" id="{8FC08BD6-D184-4C8B-90C2-0FB54BDAAC07}"/>
              </a:ext>
            </a:extLst>
          </p:cNvPr>
          <p:cNvSpPr txBox="1"/>
          <p:nvPr/>
        </p:nvSpPr>
        <p:spPr bwMode="auto">
          <a:xfrm>
            <a:off x="469504" y="5167852"/>
            <a:ext cx="1692000" cy="382794"/>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p>
            <a:pPr algn="l">
              <a:spcAft>
                <a:spcPts val="800"/>
              </a:spcAft>
            </a:pPr>
            <a:r>
              <a:rPr lang="de-CH" sz="1000" noProof="1">
                <a:solidFill>
                  <a:srgbClr val="FF0000"/>
                </a:solidFill>
              </a:rPr>
              <a:t>Tranchen</a:t>
            </a:r>
          </a:p>
        </p:txBody>
      </p:sp>
      <p:sp>
        <p:nvSpPr>
          <p:cNvPr id="66" name="Textfeld 65">
            <a:extLst>
              <a:ext uri="{FF2B5EF4-FFF2-40B4-BE49-F238E27FC236}">
                <a16:creationId xmlns:a16="http://schemas.microsoft.com/office/drawing/2014/main" id="{5FF62389-E977-4F94-8283-6280E8127324}"/>
              </a:ext>
            </a:extLst>
          </p:cNvPr>
          <p:cNvSpPr txBox="1"/>
          <p:nvPr/>
        </p:nvSpPr>
        <p:spPr bwMode="auto">
          <a:xfrm>
            <a:off x="2364261" y="5166553"/>
            <a:ext cx="1692000" cy="3827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10 000 CHW (exakt)</a:t>
            </a:r>
          </a:p>
        </p:txBody>
      </p:sp>
      <p:sp>
        <p:nvSpPr>
          <p:cNvPr id="67" name="Textfeld 66">
            <a:extLst>
              <a:ext uri="{FF2B5EF4-FFF2-40B4-BE49-F238E27FC236}">
                <a16:creationId xmlns:a16="http://schemas.microsoft.com/office/drawing/2014/main" id="{2BCB0B1A-80C5-4BB2-94FC-97D49AD4FBEB}"/>
              </a:ext>
            </a:extLst>
          </p:cNvPr>
          <p:cNvSpPr txBox="1"/>
          <p:nvPr/>
        </p:nvSpPr>
        <p:spPr bwMode="auto">
          <a:xfrm>
            <a:off x="4259018" y="5166553"/>
            <a:ext cx="1692000" cy="3827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Mindestbetrag 10 000 CHF/CHW </a:t>
            </a:r>
            <a:br>
              <a:rPr lang="de-CH" sz="800" noProof="1">
                <a:solidFill>
                  <a:schemeClr val="tx2"/>
                </a:solidFill>
                <a:latin typeface="+mj-lt"/>
              </a:rPr>
            </a:br>
            <a:endParaRPr lang="de-CH" sz="800" noProof="1">
              <a:solidFill>
                <a:schemeClr val="tx2"/>
              </a:solidFill>
              <a:latin typeface="+mj-lt"/>
            </a:endParaRPr>
          </a:p>
        </p:txBody>
      </p:sp>
      <p:sp>
        <p:nvSpPr>
          <p:cNvPr id="68" name="Textfeld 67">
            <a:extLst>
              <a:ext uri="{FF2B5EF4-FFF2-40B4-BE49-F238E27FC236}">
                <a16:creationId xmlns:a16="http://schemas.microsoft.com/office/drawing/2014/main" id="{19E9FFBF-6BF6-49F1-B2E9-F360D35EE517}"/>
              </a:ext>
            </a:extLst>
          </p:cNvPr>
          <p:cNvSpPr txBox="1"/>
          <p:nvPr/>
        </p:nvSpPr>
        <p:spPr bwMode="auto">
          <a:xfrm>
            <a:off x="6153775" y="5166553"/>
            <a:ext cx="1692000" cy="3827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Mindestbetrag 10 000 CHW</a:t>
            </a:r>
            <a:br>
              <a:rPr lang="de-CH" sz="800" noProof="1">
                <a:solidFill>
                  <a:schemeClr val="tx2"/>
                </a:solidFill>
                <a:latin typeface="+mj-lt"/>
              </a:rPr>
            </a:br>
            <a:r>
              <a:rPr lang="de-CH" sz="800" noProof="1">
                <a:solidFill>
                  <a:schemeClr val="tx2"/>
                </a:solidFill>
                <a:latin typeface="+mj-lt"/>
              </a:rPr>
              <a:t>Maximalbetrag 250 000 CHW</a:t>
            </a:r>
          </a:p>
        </p:txBody>
      </p:sp>
      <p:sp>
        <p:nvSpPr>
          <p:cNvPr id="71" name="Textfeld 70">
            <a:extLst>
              <a:ext uri="{FF2B5EF4-FFF2-40B4-BE49-F238E27FC236}">
                <a16:creationId xmlns:a16="http://schemas.microsoft.com/office/drawing/2014/main" id="{D603D869-6B92-4F11-BC6B-2CDBF7C3E946}"/>
              </a:ext>
            </a:extLst>
          </p:cNvPr>
          <p:cNvSpPr txBox="1"/>
          <p:nvPr/>
        </p:nvSpPr>
        <p:spPr bwMode="auto">
          <a:xfrm>
            <a:off x="443560" y="5661248"/>
            <a:ext cx="1692000" cy="1008112"/>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p>
            <a:pPr algn="l">
              <a:spcAft>
                <a:spcPts val="800"/>
              </a:spcAft>
            </a:pPr>
            <a:r>
              <a:rPr lang="de-CH" sz="1000" noProof="1">
                <a:solidFill>
                  <a:srgbClr val="FF0000"/>
                </a:solidFill>
              </a:rPr>
              <a:t>Besondere Leistungen</a:t>
            </a:r>
          </a:p>
        </p:txBody>
      </p:sp>
      <p:sp>
        <p:nvSpPr>
          <p:cNvPr id="72" name="Textfeld 71">
            <a:extLst>
              <a:ext uri="{FF2B5EF4-FFF2-40B4-BE49-F238E27FC236}">
                <a16:creationId xmlns:a16="http://schemas.microsoft.com/office/drawing/2014/main" id="{4DA4378A-F658-4561-AD57-66B23545E133}"/>
              </a:ext>
            </a:extLst>
          </p:cNvPr>
          <p:cNvSpPr txBox="1"/>
          <p:nvPr/>
        </p:nvSpPr>
        <p:spPr bwMode="auto">
          <a:xfrm>
            <a:off x="2351115" y="5643041"/>
            <a:ext cx="1692000" cy="10081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171450" indent="-171450" algn="l">
              <a:spcAft>
                <a:spcPts val="800"/>
              </a:spcAft>
              <a:buFont typeface="Arial" panose="020B0604020202020204" pitchFamily="34" charset="0"/>
              <a:buChar char="•"/>
            </a:pPr>
            <a:r>
              <a:rPr lang="de-CH" sz="800" noProof="1">
                <a:solidFill>
                  <a:schemeClr val="tx2"/>
                </a:solidFill>
                <a:latin typeface="+mj-lt"/>
              </a:rPr>
              <a:t>Automatische Teilnahme am attraktiven WIR-System</a:t>
            </a:r>
          </a:p>
          <a:p>
            <a:pPr marL="171450" indent="-171450" algn="l">
              <a:spcAft>
                <a:spcPts val="800"/>
              </a:spcAft>
              <a:buFont typeface="Arial" panose="020B0604020202020204" pitchFamily="34" charset="0"/>
              <a:buChar char="•"/>
            </a:pPr>
            <a:r>
              <a:rPr lang="de-CH" sz="800" noProof="1">
                <a:solidFill>
                  <a:schemeClr val="tx2"/>
                </a:solidFill>
                <a:latin typeface="+mj-lt"/>
              </a:rPr>
              <a:t>Für Jungunternehmen </a:t>
            </a:r>
            <a:br>
              <a:rPr lang="de-CH" sz="800" noProof="1">
                <a:solidFill>
                  <a:schemeClr val="tx2"/>
                </a:solidFill>
                <a:latin typeface="+mj-lt"/>
              </a:rPr>
            </a:br>
            <a:r>
              <a:rPr lang="de-CH" sz="800" noProof="1">
                <a:solidFill>
                  <a:schemeClr val="tx2"/>
                </a:solidFill>
                <a:latin typeface="+mj-lt"/>
              </a:rPr>
              <a:t>20 000 CHW</a:t>
            </a:r>
          </a:p>
        </p:txBody>
      </p:sp>
      <p:sp>
        <p:nvSpPr>
          <p:cNvPr id="73" name="Textfeld 72">
            <a:extLst>
              <a:ext uri="{FF2B5EF4-FFF2-40B4-BE49-F238E27FC236}">
                <a16:creationId xmlns:a16="http://schemas.microsoft.com/office/drawing/2014/main" id="{6FA84A25-2414-42C5-92CF-BF8330891B63}"/>
              </a:ext>
            </a:extLst>
          </p:cNvPr>
          <p:cNvSpPr txBox="1"/>
          <p:nvPr/>
        </p:nvSpPr>
        <p:spPr bwMode="auto">
          <a:xfrm>
            <a:off x="4245872" y="5643041"/>
            <a:ext cx="1692000" cy="10081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171450" indent="-171450" algn="l">
              <a:spcAft>
                <a:spcPts val="800"/>
              </a:spcAft>
              <a:buFont typeface="Arial" panose="020B0604020202020204" pitchFamily="34" charset="0"/>
              <a:buChar char="•"/>
            </a:pPr>
            <a:r>
              <a:rPr lang="de-CH" sz="800" noProof="1">
                <a:solidFill>
                  <a:schemeClr val="tx2"/>
                </a:solidFill>
                <a:latin typeface="+mj-lt"/>
              </a:rPr>
              <a:t>Zinssatz hängt von der Art der hinterlegten Sicherheit ab</a:t>
            </a:r>
          </a:p>
          <a:p>
            <a:pPr marL="171450" indent="-171450" algn="l">
              <a:spcAft>
                <a:spcPts val="800"/>
              </a:spcAft>
              <a:buFont typeface="Arial" panose="020B0604020202020204" pitchFamily="34" charset="0"/>
              <a:buChar char="•"/>
            </a:pPr>
            <a:r>
              <a:rPr lang="de-CH" sz="800" noProof="1">
                <a:solidFill>
                  <a:schemeClr val="tx2"/>
                </a:solidFill>
                <a:latin typeface="+mj-lt"/>
              </a:rPr>
              <a:t>Bei Hinterlegung von CHF als Sicherheit gibt’s einen zinsfreien Kontokorrent-Kredit in CHW, (Maximalbetrag 250 000 – nur 3 Jahre)</a:t>
            </a:r>
          </a:p>
        </p:txBody>
      </p:sp>
      <p:sp>
        <p:nvSpPr>
          <p:cNvPr id="74" name="Textfeld 73">
            <a:extLst>
              <a:ext uri="{FF2B5EF4-FFF2-40B4-BE49-F238E27FC236}">
                <a16:creationId xmlns:a16="http://schemas.microsoft.com/office/drawing/2014/main" id="{CC053DA3-7CA7-4E47-A84B-E6D517D7CA24}"/>
              </a:ext>
            </a:extLst>
          </p:cNvPr>
          <p:cNvSpPr txBox="1"/>
          <p:nvPr/>
        </p:nvSpPr>
        <p:spPr bwMode="auto">
          <a:xfrm>
            <a:off x="6140629" y="5643041"/>
            <a:ext cx="1692000" cy="10081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171450" indent="-171450" algn="l">
              <a:spcAft>
                <a:spcPts val="800"/>
              </a:spcAft>
              <a:buFont typeface="Arial" panose="020B0604020202020204" pitchFamily="34" charset="0"/>
              <a:buChar char="•"/>
            </a:pPr>
            <a:r>
              <a:rPr lang="de-CH" sz="800" noProof="1">
                <a:solidFill>
                  <a:schemeClr val="tx2"/>
                </a:solidFill>
                <a:latin typeface="+mj-lt"/>
              </a:rPr>
              <a:t>Keine Bereitstellungskommission</a:t>
            </a:r>
          </a:p>
          <a:p>
            <a:pPr marL="171450" indent="-171450" algn="l">
              <a:spcAft>
                <a:spcPts val="800"/>
              </a:spcAft>
              <a:buFont typeface="Arial" panose="020B0604020202020204" pitchFamily="34" charset="0"/>
              <a:buChar char="•"/>
            </a:pPr>
            <a:r>
              <a:rPr lang="de-CH" sz="800" noProof="1">
                <a:solidFill>
                  <a:schemeClr val="tx2"/>
                </a:solidFill>
                <a:latin typeface="+mj-lt"/>
              </a:rPr>
              <a:t>Keine Sicherheiten</a:t>
            </a:r>
          </a:p>
          <a:p>
            <a:pPr marL="171450" indent="-171450" algn="l">
              <a:spcAft>
                <a:spcPts val="800"/>
              </a:spcAft>
              <a:buFont typeface="Arial" panose="020B0604020202020204" pitchFamily="34" charset="0"/>
              <a:buChar char="•"/>
            </a:pPr>
            <a:r>
              <a:rPr lang="de-CH" sz="800" noProof="1">
                <a:solidFill>
                  <a:schemeClr val="tx2"/>
                </a:solidFill>
                <a:latin typeface="+mj-lt"/>
              </a:rPr>
              <a:t>Nur für Neugeschäfte</a:t>
            </a:r>
          </a:p>
          <a:p>
            <a:pPr marL="171450" indent="-171450" algn="l">
              <a:spcAft>
                <a:spcPts val="800"/>
              </a:spcAft>
              <a:buFont typeface="Arial" panose="020B0604020202020204" pitchFamily="34" charset="0"/>
              <a:buChar char="•"/>
            </a:pPr>
            <a:endParaRPr lang="de-CH" sz="800" noProof="1">
              <a:solidFill>
                <a:schemeClr val="tx2"/>
              </a:solidFill>
              <a:latin typeface="+mj-lt"/>
            </a:endParaRPr>
          </a:p>
          <a:p>
            <a:pPr algn="l">
              <a:spcAft>
                <a:spcPts val="800"/>
              </a:spcAft>
            </a:pPr>
            <a:endParaRPr lang="de-CH" sz="800" noProof="1">
              <a:solidFill>
                <a:schemeClr val="tx2"/>
              </a:solidFill>
              <a:latin typeface="+mj-lt"/>
            </a:endParaRPr>
          </a:p>
        </p:txBody>
      </p:sp>
      <p:cxnSp>
        <p:nvCxnSpPr>
          <p:cNvPr id="8" name="Gerader Verbinder 7">
            <a:extLst>
              <a:ext uri="{FF2B5EF4-FFF2-40B4-BE49-F238E27FC236}">
                <a16:creationId xmlns:a16="http://schemas.microsoft.com/office/drawing/2014/main" id="{06317A06-FC91-4037-AFB6-77128FBF7A2E}"/>
              </a:ext>
            </a:extLst>
          </p:cNvPr>
          <p:cNvCxnSpPr>
            <a:cxnSpLocks/>
          </p:cNvCxnSpPr>
          <p:nvPr/>
        </p:nvCxnSpPr>
        <p:spPr>
          <a:xfrm>
            <a:off x="484162" y="2519477"/>
            <a:ext cx="11165785" cy="0"/>
          </a:xfrm>
          <a:prstGeom prst="line">
            <a:avLst/>
          </a:prstGeom>
          <a:ln w="6350" cmpd="sng">
            <a:solidFill>
              <a:schemeClr val="bg1">
                <a:lumMod val="50000"/>
              </a:schemeClr>
            </a:solidFill>
            <a:prstDash val="sysDot"/>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cxnSp>
      <p:cxnSp>
        <p:nvCxnSpPr>
          <p:cNvPr id="77" name="Gerader Verbinder 76">
            <a:extLst>
              <a:ext uri="{FF2B5EF4-FFF2-40B4-BE49-F238E27FC236}">
                <a16:creationId xmlns:a16="http://schemas.microsoft.com/office/drawing/2014/main" id="{68536F59-6800-4D95-BD81-92E0A7A06E22}"/>
              </a:ext>
            </a:extLst>
          </p:cNvPr>
          <p:cNvCxnSpPr>
            <a:cxnSpLocks/>
          </p:cNvCxnSpPr>
          <p:nvPr/>
        </p:nvCxnSpPr>
        <p:spPr>
          <a:xfrm>
            <a:off x="460714" y="2803635"/>
            <a:ext cx="11165785" cy="0"/>
          </a:xfrm>
          <a:prstGeom prst="line">
            <a:avLst/>
          </a:prstGeom>
          <a:ln w="6350" cmpd="sng">
            <a:solidFill>
              <a:schemeClr val="bg1">
                <a:lumMod val="50000"/>
              </a:schemeClr>
            </a:solidFill>
            <a:prstDash val="sysDot"/>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cxnSp>
      <p:cxnSp>
        <p:nvCxnSpPr>
          <p:cNvPr id="78" name="Gerader Verbinder 77">
            <a:extLst>
              <a:ext uri="{FF2B5EF4-FFF2-40B4-BE49-F238E27FC236}">
                <a16:creationId xmlns:a16="http://schemas.microsoft.com/office/drawing/2014/main" id="{564C4F2A-5A07-4BFA-9AE4-DF864A5E2F5D}"/>
              </a:ext>
            </a:extLst>
          </p:cNvPr>
          <p:cNvCxnSpPr>
            <a:cxnSpLocks/>
          </p:cNvCxnSpPr>
          <p:nvPr/>
        </p:nvCxnSpPr>
        <p:spPr>
          <a:xfrm>
            <a:off x="498038" y="3087509"/>
            <a:ext cx="11165785" cy="0"/>
          </a:xfrm>
          <a:prstGeom prst="line">
            <a:avLst/>
          </a:prstGeom>
          <a:ln w="6350" cmpd="sng">
            <a:solidFill>
              <a:schemeClr val="bg1">
                <a:lumMod val="50000"/>
              </a:schemeClr>
            </a:solidFill>
            <a:prstDash val="sysDot"/>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cxnSp>
      <p:cxnSp>
        <p:nvCxnSpPr>
          <p:cNvPr id="79" name="Gerader Verbinder 78">
            <a:extLst>
              <a:ext uri="{FF2B5EF4-FFF2-40B4-BE49-F238E27FC236}">
                <a16:creationId xmlns:a16="http://schemas.microsoft.com/office/drawing/2014/main" id="{74AFAEAB-AF10-493D-BF03-631654E2EE9E}"/>
              </a:ext>
            </a:extLst>
          </p:cNvPr>
          <p:cNvCxnSpPr>
            <a:cxnSpLocks/>
          </p:cNvCxnSpPr>
          <p:nvPr/>
        </p:nvCxnSpPr>
        <p:spPr>
          <a:xfrm>
            <a:off x="448240" y="3390878"/>
            <a:ext cx="11165785" cy="0"/>
          </a:xfrm>
          <a:prstGeom prst="line">
            <a:avLst/>
          </a:prstGeom>
          <a:ln w="6350" cmpd="sng">
            <a:solidFill>
              <a:schemeClr val="bg1">
                <a:lumMod val="50000"/>
              </a:schemeClr>
            </a:solidFill>
            <a:prstDash val="sysDot"/>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cxnSp>
      <p:cxnSp>
        <p:nvCxnSpPr>
          <p:cNvPr id="80" name="Gerader Verbinder 79">
            <a:extLst>
              <a:ext uri="{FF2B5EF4-FFF2-40B4-BE49-F238E27FC236}">
                <a16:creationId xmlns:a16="http://schemas.microsoft.com/office/drawing/2014/main" id="{7E9BDAEC-C851-42F1-8189-FE8F51C94E7D}"/>
              </a:ext>
            </a:extLst>
          </p:cNvPr>
          <p:cNvCxnSpPr>
            <a:cxnSpLocks/>
          </p:cNvCxnSpPr>
          <p:nvPr/>
        </p:nvCxnSpPr>
        <p:spPr>
          <a:xfrm>
            <a:off x="465689" y="4047499"/>
            <a:ext cx="11165785" cy="0"/>
          </a:xfrm>
          <a:prstGeom prst="line">
            <a:avLst/>
          </a:prstGeom>
          <a:ln w="6350" cmpd="sng">
            <a:solidFill>
              <a:schemeClr val="bg1">
                <a:lumMod val="50000"/>
              </a:schemeClr>
            </a:solidFill>
            <a:prstDash val="sysDot"/>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cxnSp>
      <p:cxnSp>
        <p:nvCxnSpPr>
          <p:cNvPr id="81" name="Gerader Verbinder 80">
            <a:extLst>
              <a:ext uri="{FF2B5EF4-FFF2-40B4-BE49-F238E27FC236}">
                <a16:creationId xmlns:a16="http://schemas.microsoft.com/office/drawing/2014/main" id="{4C64330E-5BC5-4E37-B318-3CA03C401DE8}"/>
              </a:ext>
            </a:extLst>
          </p:cNvPr>
          <p:cNvCxnSpPr>
            <a:cxnSpLocks/>
          </p:cNvCxnSpPr>
          <p:nvPr/>
        </p:nvCxnSpPr>
        <p:spPr>
          <a:xfrm>
            <a:off x="485564" y="4611029"/>
            <a:ext cx="11165785" cy="0"/>
          </a:xfrm>
          <a:prstGeom prst="line">
            <a:avLst/>
          </a:prstGeom>
          <a:ln w="6350" cmpd="sng">
            <a:solidFill>
              <a:schemeClr val="bg1">
                <a:lumMod val="50000"/>
              </a:schemeClr>
            </a:solidFill>
            <a:prstDash val="sysDot"/>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cxnSp>
      <p:cxnSp>
        <p:nvCxnSpPr>
          <p:cNvPr id="82" name="Gerader Verbinder 81">
            <a:extLst>
              <a:ext uri="{FF2B5EF4-FFF2-40B4-BE49-F238E27FC236}">
                <a16:creationId xmlns:a16="http://schemas.microsoft.com/office/drawing/2014/main" id="{6DEDD9A5-CF95-4792-9A51-D49E9F667853}"/>
              </a:ext>
            </a:extLst>
          </p:cNvPr>
          <p:cNvCxnSpPr>
            <a:cxnSpLocks/>
          </p:cNvCxnSpPr>
          <p:nvPr/>
        </p:nvCxnSpPr>
        <p:spPr>
          <a:xfrm>
            <a:off x="479376" y="5147891"/>
            <a:ext cx="11165785" cy="0"/>
          </a:xfrm>
          <a:prstGeom prst="line">
            <a:avLst/>
          </a:prstGeom>
          <a:ln w="6350" cmpd="sng">
            <a:solidFill>
              <a:schemeClr val="bg1">
                <a:lumMod val="50000"/>
              </a:schemeClr>
            </a:solidFill>
            <a:prstDash val="sysDot"/>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cxnSp>
      <p:cxnSp>
        <p:nvCxnSpPr>
          <p:cNvPr id="83" name="Gerader Verbinder 82">
            <a:extLst>
              <a:ext uri="{FF2B5EF4-FFF2-40B4-BE49-F238E27FC236}">
                <a16:creationId xmlns:a16="http://schemas.microsoft.com/office/drawing/2014/main" id="{3DEA2047-4FA0-4A76-9CD9-CABCF219E96C}"/>
              </a:ext>
            </a:extLst>
          </p:cNvPr>
          <p:cNvCxnSpPr>
            <a:cxnSpLocks/>
          </p:cNvCxnSpPr>
          <p:nvPr/>
        </p:nvCxnSpPr>
        <p:spPr>
          <a:xfrm>
            <a:off x="456169" y="5595380"/>
            <a:ext cx="11165785" cy="0"/>
          </a:xfrm>
          <a:prstGeom prst="line">
            <a:avLst/>
          </a:prstGeom>
          <a:ln w="6350" cmpd="sng">
            <a:solidFill>
              <a:schemeClr val="bg1">
                <a:lumMod val="50000"/>
              </a:schemeClr>
            </a:solidFill>
            <a:prstDash val="sysDot"/>
          </a:ln>
          <a:effectLst/>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cxnSp>
      <p:sp>
        <p:nvSpPr>
          <p:cNvPr id="84" name="Ellipse 83">
            <a:extLst>
              <a:ext uri="{FF2B5EF4-FFF2-40B4-BE49-F238E27FC236}">
                <a16:creationId xmlns:a16="http://schemas.microsoft.com/office/drawing/2014/main" id="{3271B24A-6909-49B1-96B5-7A61D64694E8}"/>
              </a:ext>
            </a:extLst>
          </p:cNvPr>
          <p:cNvSpPr/>
          <p:nvPr/>
        </p:nvSpPr>
        <p:spPr>
          <a:xfrm>
            <a:off x="4244583" y="1138353"/>
            <a:ext cx="360000" cy="360000"/>
          </a:xfrm>
          <a:prstGeom prst="ellipse">
            <a:avLst/>
          </a:prstGeom>
          <a:solidFill>
            <a:srgbClr val="D9D9D9"/>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noProof="1">
                <a:solidFill>
                  <a:schemeClr val="bg1">
                    <a:lumMod val="50000"/>
                  </a:schemeClr>
                </a:solidFill>
                <a:latin typeface="+mj-lt"/>
              </a:rPr>
              <a:t>CHW</a:t>
            </a:r>
          </a:p>
        </p:txBody>
      </p:sp>
      <p:sp>
        <p:nvSpPr>
          <p:cNvPr id="85" name="Ellipse 84">
            <a:extLst>
              <a:ext uri="{FF2B5EF4-FFF2-40B4-BE49-F238E27FC236}">
                <a16:creationId xmlns:a16="http://schemas.microsoft.com/office/drawing/2014/main" id="{D2E9D501-802B-4E81-B1C5-A5790D9BC2D1}"/>
              </a:ext>
            </a:extLst>
          </p:cNvPr>
          <p:cNvSpPr/>
          <p:nvPr/>
        </p:nvSpPr>
        <p:spPr>
          <a:xfrm>
            <a:off x="4555943" y="1138353"/>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noProof="1">
                <a:solidFill>
                  <a:schemeClr val="tx2"/>
                </a:solidFill>
                <a:latin typeface="+mj-lt"/>
              </a:rPr>
              <a:t>CHF</a:t>
            </a:r>
          </a:p>
        </p:txBody>
      </p:sp>
      <p:sp>
        <p:nvSpPr>
          <p:cNvPr id="86" name="Ellipse 85">
            <a:extLst>
              <a:ext uri="{FF2B5EF4-FFF2-40B4-BE49-F238E27FC236}">
                <a16:creationId xmlns:a16="http://schemas.microsoft.com/office/drawing/2014/main" id="{1A4F7E7B-FF59-4A7F-9894-A747664BAFD2}"/>
              </a:ext>
            </a:extLst>
          </p:cNvPr>
          <p:cNvSpPr/>
          <p:nvPr/>
        </p:nvSpPr>
        <p:spPr>
          <a:xfrm>
            <a:off x="6072672" y="1121301"/>
            <a:ext cx="360000" cy="360000"/>
          </a:xfrm>
          <a:prstGeom prst="ellipse">
            <a:avLst/>
          </a:prstGeom>
          <a:solidFill>
            <a:srgbClr val="D9D9D9"/>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noProof="1">
                <a:solidFill>
                  <a:schemeClr val="bg1">
                    <a:lumMod val="50000"/>
                  </a:schemeClr>
                </a:solidFill>
                <a:latin typeface="+mj-lt"/>
              </a:rPr>
              <a:t>CHW</a:t>
            </a:r>
          </a:p>
        </p:txBody>
      </p:sp>
      <p:sp>
        <p:nvSpPr>
          <p:cNvPr id="92" name="Ellipse 91">
            <a:extLst>
              <a:ext uri="{FF2B5EF4-FFF2-40B4-BE49-F238E27FC236}">
                <a16:creationId xmlns:a16="http://schemas.microsoft.com/office/drawing/2014/main" id="{0A97EBBF-3994-41F6-9F1C-1BCAE3EC0DC5}"/>
              </a:ext>
            </a:extLst>
          </p:cNvPr>
          <p:cNvSpPr/>
          <p:nvPr/>
        </p:nvSpPr>
        <p:spPr>
          <a:xfrm>
            <a:off x="2327799" y="1110941"/>
            <a:ext cx="360000" cy="360000"/>
          </a:xfrm>
          <a:prstGeom prst="ellipse">
            <a:avLst/>
          </a:prstGeom>
          <a:solidFill>
            <a:srgbClr val="D9D9D9"/>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noProof="1">
                <a:solidFill>
                  <a:schemeClr val="bg1">
                    <a:lumMod val="50000"/>
                  </a:schemeClr>
                </a:solidFill>
                <a:latin typeface="+mj-lt"/>
              </a:rPr>
              <a:t>CHW</a:t>
            </a:r>
          </a:p>
        </p:txBody>
      </p:sp>
      <p:sp>
        <p:nvSpPr>
          <p:cNvPr id="75" name="Textfeld 74">
            <a:extLst>
              <a:ext uri="{FF2B5EF4-FFF2-40B4-BE49-F238E27FC236}">
                <a16:creationId xmlns:a16="http://schemas.microsoft.com/office/drawing/2014/main" id="{05407442-9F15-4CB4-B680-6391554A56CD}"/>
              </a:ext>
            </a:extLst>
          </p:cNvPr>
          <p:cNvSpPr txBox="1"/>
          <p:nvPr/>
        </p:nvSpPr>
        <p:spPr bwMode="auto">
          <a:xfrm>
            <a:off x="456169" y="1844824"/>
            <a:ext cx="1692000" cy="576064"/>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p>
            <a:pPr algn="l">
              <a:spcAft>
                <a:spcPts val="800"/>
              </a:spcAft>
            </a:pPr>
            <a:r>
              <a:rPr lang="de-CH" sz="1000" noProof="1">
                <a:solidFill>
                  <a:srgbClr val="FF0000"/>
                </a:solidFill>
              </a:rPr>
              <a:t>Merkmale</a:t>
            </a:r>
          </a:p>
        </p:txBody>
      </p:sp>
    </p:spTree>
    <p:extLst>
      <p:ext uri="{BB962C8B-B14F-4D97-AF65-F5344CB8AC3E}">
        <p14:creationId xmlns:p14="http://schemas.microsoft.com/office/powerpoint/2010/main" val="2641689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3A0CED6E-923D-4564-ADF4-635016172A9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7" name="Objekt 6" hidden="1">
                        <a:extLst>
                          <a:ext uri="{FF2B5EF4-FFF2-40B4-BE49-F238E27FC236}">
                            <a16:creationId xmlns:a16="http://schemas.microsoft.com/office/drawing/2014/main" id="{3A0CED6E-923D-4564-ADF4-635016172A9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6A370AE-DAAF-49D9-99B2-2EFCF803778B}"/>
              </a:ext>
            </a:extLst>
          </p:cNvPr>
          <p:cNvSpPr>
            <a:spLocks noGrp="1"/>
          </p:cNvSpPr>
          <p:nvPr>
            <p:ph type="title"/>
          </p:nvPr>
        </p:nvSpPr>
        <p:spPr/>
        <p:txBody>
          <a:bodyPr vert="horz"/>
          <a:lstStyle/>
          <a:p>
            <a:r>
              <a:rPr lang="de-CH"/>
              <a:t>Sofortkredit</a:t>
            </a:r>
          </a:p>
        </p:txBody>
      </p:sp>
      <p:sp>
        <p:nvSpPr>
          <p:cNvPr id="8" name="Ellipse 7">
            <a:extLst>
              <a:ext uri="{FF2B5EF4-FFF2-40B4-BE49-F238E27FC236}">
                <a16:creationId xmlns:a16="http://schemas.microsoft.com/office/drawing/2014/main" id="{C8F5561B-1B8E-4D20-B00D-2DEB2D49F294}"/>
              </a:ext>
            </a:extLst>
          </p:cNvPr>
          <p:cNvSpPr/>
          <p:nvPr/>
        </p:nvSpPr>
        <p:spPr>
          <a:xfrm>
            <a:off x="2567608" y="548680"/>
            <a:ext cx="360000" cy="360000"/>
          </a:xfrm>
          <a:prstGeom prst="ellipse">
            <a:avLst/>
          </a:prstGeom>
          <a:solidFill>
            <a:srgbClr val="D9D9D9"/>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a:solidFill>
                  <a:schemeClr val="bg1">
                    <a:lumMod val="50000"/>
                  </a:schemeClr>
                </a:solidFill>
                <a:latin typeface="+mj-lt"/>
              </a:rPr>
              <a:t>CHW</a:t>
            </a:r>
          </a:p>
        </p:txBody>
      </p:sp>
      <p:sp>
        <p:nvSpPr>
          <p:cNvPr id="20" name="Textfeld 19">
            <a:extLst>
              <a:ext uri="{FF2B5EF4-FFF2-40B4-BE49-F238E27FC236}">
                <a16:creationId xmlns:a16="http://schemas.microsoft.com/office/drawing/2014/main" id="{9ABB1FA1-A4D0-49DF-B921-FC5BAD9FF005}"/>
              </a:ext>
            </a:extLst>
          </p:cNvPr>
          <p:cNvSpPr txBox="1"/>
          <p:nvPr/>
        </p:nvSpPr>
        <p:spPr bwMode="auto">
          <a:xfrm>
            <a:off x="442652" y="1603528"/>
            <a:ext cx="309778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p>
            <a:pPr algn="l">
              <a:spcAft>
                <a:spcPts val="800"/>
              </a:spcAft>
            </a:pPr>
            <a:r>
              <a:rPr lang="de-CH" sz="1200">
                <a:solidFill>
                  <a:schemeClr val="tx2"/>
                </a:solidFill>
                <a:latin typeface="+mj-lt"/>
              </a:rPr>
              <a:t>Bezahlen Sie Rohstoffe, Material, Büroeinrichtungen oder auch Dienstleistungen wie Buchhaltung und vieles mehr mit WIR.</a:t>
            </a:r>
          </a:p>
        </p:txBody>
      </p:sp>
      <p:sp>
        <p:nvSpPr>
          <p:cNvPr id="21" name="Rechteck 20">
            <a:extLst>
              <a:ext uri="{FF2B5EF4-FFF2-40B4-BE49-F238E27FC236}">
                <a16:creationId xmlns:a16="http://schemas.microsoft.com/office/drawing/2014/main" id="{6BDF5F04-32CB-484E-85E4-7FBC15C542A9}"/>
              </a:ext>
            </a:extLst>
          </p:cNvPr>
          <p:cNvSpPr/>
          <p:nvPr/>
        </p:nvSpPr>
        <p:spPr>
          <a:xfrm>
            <a:off x="442653" y="1268760"/>
            <a:ext cx="3097781" cy="33833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l">
              <a:spcAft>
                <a:spcPts val="600"/>
              </a:spcAft>
            </a:pPr>
            <a:r>
              <a:rPr lang="de-CH" sz="1600">
                <a:solidFill>
                  <a:srgbClr val="FF0000"/>
                </a:solidFill>
              </a:rPr>
              <a:t>Eigenschaft</a:t>
            </a:r>
          </a:p>
        </p:txBody>
      </p:sp>
      <p:sp>
        <p:nvSpPr>
          <p:cNvPr id="22" name="Rechteck 21">
            <a:extLst>
              <a:ext uri="{FF2B5EF4-FFF2-40B4-BE49-F238E27FC236}">
                <a16:creationId xmlns:a16="http://schemas.microsoft.com/office/drawing/2014/main" id="{6BFCB36F-6764-41CE-A3A2-763A825A8BC8}"/>
              </a:ext>
            </a:extLst>
          </p:cNvPr>
          <p:cNvSpPr/>
          <p:nvPr/>
        </p:nvSpPr>
        <p:spPr>
          <a:xfrm>
            <a:off x="3863752" y="1260304"/>
            <a:ext cx="3097781" cy="33833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l">
              <a:spcAft>
                <a:spcPts val="600"/>
              </a:spcAft>
            </a:pPr>
            <a:r>
              <a:rPr lang="de-CH" sz="1600">
                <a:solidFill>
                  <a:srgbClr val="FF0000"/>
                </a:solidFill>
              </a:rPr>
              <a:t>Vorteile</a:t>
            </a:r>
          </a:p>
        </p:txBody>
      </p:sp>
      <p:sp>
        <p:nvSpPr>
          <p:cNvPr id="23" name="Rechteck 22">
            <a:extLst>
              <a:ext uri="{FF2B5EF4-FFF2-40B4-BE49-F238E27FC236}">
                <a16:creationId xmlns:a16="http://schemas.microsoft.com/office/drawing/2014/main" id="{46E236F3-D94D-4637-AD05-402A762E23BF}"/>
              </a:ext>
            </a:extLst>
          </p:cNvPr>
          <p:cNvSpPr/>
          <p:nvPr/>
        </p:nvSpPr>
        <p:spPr>
          <a:xfrm>
            <a:off x="7284851" y="1260304"/>
            <a:ext cx="3097781" cy="33833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l">
              <a:spcAft>
                <a:spcPts val="600"/>
              </a:spcAft>
            </a:pPr>
            <a:r>
              <a:rPr lang="de-CH" sz="1600">
                <a:solidFill>
                  <a:srgbClr val="FF0000"/>
                </a:solidFill>
              </a:rPr>
              <a:t>Voraussetzungen</a:t>
            </a:r>
          </a:p>
        </p:txBody>
      </p:sp>
      <p:sp>
        <p:nvSpPr>
          <p:cNvPr id="24" name="Textfeld 23">
            <a:extLst>
              <a:ext uri="{FF2B5EF4-FFF2-40B4-BE49-F238E27FC236}">
                <a16:creationId xmlns:a16="http://schemas.microsoft.com/office/drawing/2014/main" id="{2B6B0C0E-D361-4A1F-AF89-B8148F268936}"/>
              </a:ext>
            </a:extLst>
          </p:cNvPr>
          <p:cNvSpPr txBox="1"/>
          <p:nvPr/>
        </p:nvSpPr>
        <p:spPr bwMode="auto">
          <a:xfrm>
            <a:off x="3863752" y="1572072"/>
            <a:ext cx="309778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defPPr>
              <a:defRPr lang="de-DE"/>
            </a:defPPr>
            <a:lvl1pPr marL="171450" indent="-171450">
              <a:spcAft>
                <a:spcPts val="800"/>
              </a:spcAft>
              <a:buFont typeface="Arial" panose="020B0604020202020204" pitchFamily="34" charset="0"/>
              <a:buChar char="•"/>
              <a:defRPr sz="1200">
                <a:solidFill>
                  <a:schemeClr val="tx2"/>
                </a:solidFill>
                <a:latin typeface="+mj-lt"/>
              </a:defRPr>
            </a:lvl1pPr>
          </a:lstStyle>
          <a:p>
            <a:r>
              <a:rPr lang="de-CH"/>
              <a:t>sofortige Verfügbarkeit von </a:t>
            </a:r>
            <a:br>
              <a:rPr lang="de-CH"/>
            </a:br>
            <a:r>
              <a:rPr lang="de-CH"/>
              <a:t>WIR für jeden Zweck</a:t>
            </a:r>
          </a:p>
          <a:p>
            <a:r>
              <a:rPr lang="de-CH"/>
              <a:t>0,00% Zinsen bis 10 000 CHW</a:t>
            </a:r>
          </a:p>
          <a:p>
            <a:r>
              <a:rPr lang="de-CH"/>
              <a:t>Schonung der CHF-Liquidität</a:t>
            </a:r>
          </a:p>
          <a:p>
            <a:r>
              <a:rPr lang="de-CH"/>
              <a:t>Unmittelbare Teilnahme am </a:t>
            </a:r>
            <a:br>
              <a:rPr lang="de-CH"/>
            </a:br>
            <a:r>
              <a:rPr lang="de-CH"/>
              <a:t>WIR-System</a:t>
            </a:r>
          </a:p>
          <a:p>
            <a:endParaRPr lang="de-CH"/>
          </a:p>
        </p:txBody>
      </p:sp>
      <p:sp>
        <p:nvSpPr>
          <p:cNvPr id="25" name="Textfeld 24">
            <a:extLst>
              <a:ext uri="{FF2B5EF4-FFF2-40B4-BE49-F238E27FC236}">
                <a16:creationId xmlns:a16="http://schemas.microsoft.com/office/drawing/2014/main" id="{6A5FE8B7-0E69-4FEA-8C7F-0CFCDF0F8703}"/>
              </a:ext>
            </a:extLst>
          </p:cNvPr>
          <p:cNvSpPr txBox="1"/>
          <p:nvPr/>
        </p:nvSpPr>
        <p:spPr bwMode="auto">
          <a:xfrm>
            <a:off x="7296533" y="1605434"/>
            <a:ext cx="309778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defPPr>
              <a:defRPr lang="de-DE"/>
            </a:defPPr>
            <a:lvl1pPr marL="171450" indent="-171450">
              <a:spcAft>
                <a:spcPts val="800"/>
              </a:spcAft>
              <a:buFont typeface="Arial" panose="020B0604020202020204" pitchFamily="34" charset="0"/>
              <a:buChar char="•"/>
              <a:defRPr sz="1200">
                <a:solidFill>
                  <a:schemeClr val="tx2"/>
                </a:solidFill>
                <a:latin typeface="+mj-lt"/>
              </a:defRPr>
            </a:lvl1pPr>
          </a:lstStyle>
          <a:p>
            <a:r>
              <a:rPr lang="de-CH"/>
              <a:t>WIR-KMU-Paket beantragen und nutzen</a:t>
            </a:r>
          </a:p>
          <a:p>
            <a:r>
              <a:rPr lang="de-CH"/>
              <a:t>gute Bonität (grüne Ampel)</a:t>
            </a:r>
          </a:p>
          <a:p>
            <a:endParaRPr lang="de-CH"/>
          </a:p>
        </p:txBody>
      </p:sp>
      <p:sp>
        <p:nvSpPr>
          <p:cNvPr id="37" name="Rechteck 36">
            <a:extLst>
              <a:ext uri="{FF2B5EF4-FFF2-40B4-BE49-F238E27FC236}">
                <a16:creationId xmlns:a16="http://schemas.microsoft.com/office/drawing/2014/main" id="{A0268284-F417-4BCC-BD4D-026DE33E9E92}"/>
              </a:ext>
            </a:extLst>
          </p:cNvPr>
          <p:cNvSpPr/>
          <p:nvPr/>
        </p:nvSpPr>
        <p:spPr>
          <a:xfrm>
            <a:off x="553787" y="3687664"/>
            <a:ext cx="3097781" cy="33833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l">
              <a:spcAft>
                <a:spcPts val="600"/>
              </a:spcAft>
            </a:pPr>
            <a:r>
              <a:rPr lang="de-CH" sz="1600">
                <a:solidFill>
                  <a:srgbClr val="FF0000"/>
                </a:solidFill>
              </a:rPr>
              <a:t>Unsere Leistungen</a:t>
            </a:r>
          </a:p>
        </p:txBody>
      </p:sp>
      <p:sp>
        <p:nvSpPr>
          <p:cNvPr id="38" name="Textfeld 37">
            <a:extLst>
              <a:ext uri="{FF2B5EF4-FFF2-40B4-BE49-F238E27FC236}">
                <a16:creationId xmlns:a16="http://schemas.microsoft.com/office/drawing/2014/main" id="{8DEC51B5-00A2-49C3-83F9-16AD4626F0CF}"/>
              </a:ext>
            </a:extLst>
          </p:cNvPr>
          <p:cNvSpPr txBox="1"/>
          <p:nvPr/>
        </p:nvSpPr>
        <p:spPr bwMode="auto">
          <a:xfrm>
            <a:off x="547830" y="4034455"/>
            <a:ext cx="309778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p>
            <a:pPr algn="l">
              <a:spcAft>
                <a:spcPts val="800"/>
              </a:spcAft>
            </a:pPr>
            <a:r>
              <a:rPr lang="de-CH" sz="1200">
                <a:solidFill>
                  <a:schemeClr val="tx2"/>
                </a:solidFill>
                <a:latin typeface="+mj-lt"/>
              </a:rPr>
              <a:t>Keine feste Laufzeit, keine Bearbeitungsgebühr und keine Bereitstellungskommission </a:t>
            </a:r>
            <a:r>
              <a:rPr lang="de-CH" sz="1200">
                <a:solidFill>
                  <a:schemeClr val="tx2"/>
                </a:solidFill>
                <a:latin typeface="+mj-lt"/>
                <a:sym typeface="Wingdings" panose="05000000000000000000" pitchFamily="2" charset="2"/>
              </a:rPr>
              <a:t> so unkompliziert und günstig wie nur möglich</a:t>
            </a:r>
          </a:p>
          <a:p>
            <a:pPr algn="l">
              <a:spcAft>
                <a:spcPts val="800"/>
              </a:spcAft>
            </a:pPr>
            <a:r>
              <a:rPr lang="de-CH" sz="1200">
                <a:solidFill>
                  <a:schemeClr val="tx2"/>
                </a:solidFill>
                <a:latin typeface="+mj-lt"/>
                <a:sym typeface="Wingdings" panose="05000000000000000000" pitchFamily="2" charset="2"/>
              </a:rPr>
              <a:t>Gleichzeitig nehmen Sie automatisch am attraktiven WIR-System teil.</a:t>
            </a:r>
          </a:p>
          <a:p>
            <a:pPr algn="l">
              <a:spcAft>
                <a:spcPts val="800"/>
              </a:spcAft>
            </a:pPr>
            <a:endParaRPr lang="de-CH" sz="1200">
              <a:solidFill>
                <a:schemeClr val="tx2"/>
              </a:solidFill>
              <a:latin typeface="+mj-lt"/>
            </a:endParaRPr>
          </a:p>
          <a:p>
            <a:pPr algn="l">
              <a:spcAft>
                <a:spcPts val="800"/>
              </a:spcAft>
            </a:pPr>
            <a:br>
              <a:rPr lang="de-CH" sz="1200">
                <a:solidFill>
                  <a:schemeClr val="tx2"/>
                </a:solidFill>
                <a:latin typeface="+mj-lt"/>
              </a:rPr>
            </a:br>
            <a:endParaRPr lang="de-CH" sz="1200">
              <a:solidFill>
                <a:schemeClr val="tx2"/>
              </a:solidFill>
              <a:latin typeface="+mj-lt"/>
            </a:endParaRPr>
          </a:p>
          <a:p>
            <a:pPr algn="l">
              <a:spcAft>
                <a:spcPts val="800"/>
              </a:spcAft>
            </a:pPr>
            <a:endParaRPr lang="de-CH" sz="1200">
              <a:solidFill>
                <a:schemeClr val="tx2"/>
              </a:solidFill>
              <a:latin typeface="+mj-lt"/>
            </a:endParaRPr>
          </a:p>
        </p:txBody>
      </p:sp>
      <p:sp>
        <p:nvSpPr>
          <p:cNvPr id="39" name="Rechteck 38">
            <a:extLst>
              <a:ext uri="{FF2B5EF4-FFF2-40B4-BE49-F238E27FC236}">
                <a16:creationId xmlns:a16="http://schemas.microsoft.com/office/drawing/2014/main" id="{80E9D423-D134-4201-AB60-8524D312BE7D}"/>
              </a:ext>
            </a:extLst>
          </p:cNvPr>
          <p:cNvSpPr/>
          <p:nvPr/>
        </p:nvSpPr>
        <p:spPr>
          <a:xfrm>
            <a:off x="4050314" y="3669153"/>
            <a:ext cx="6344000" cy="33833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l">
              <a:spcAft>
                <a:spcPts val="600"/>
              </a:spcAft>
            </a:pPr>
            <a:r>
              <a:rPr lang="de-CH" sz="1600">
                <a:solidFill>
                  <a:srgbClr val="FF0000"/>
                </a:solidFill>
              </a:rPr>
              <a:t>Zeitlich unbegrenzte Limite über 10 000 CHW</a:t>
            </a:r>
          </a:p>
        </p:txBody>
      </p:sp>
      <p:sp>
        <p:nvSpPr>
          <p:cNvPr id="77" name="Textfeld 76">
            <a:extLst>
              <a:ext uri="{FF2B5EF4-FFF2-40B4-BE49-F238E27FC236}">
                <a16:creationId xmlns:a16="http://schemas.microsoft.com/office/drawing/2014/main" id="{A4F9237C-0363-4E5F-8033-01BF1C881CDB}"/>
              </a:ext>
            </a:extLst>
          </p:cNvPr>
          <p:cNvSpPr txBox="1"/>
          <p:nvPr/>
        </p:nvSpPr>
        <p:spPr bwMode="auto">
          <a:xfrm>
            <a:off x="7493000" y="2636912"/>
            <a:ext cx="45719"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gn="l">
              <a:spcAft>
                <a:spcPts val="800"/>
              </a:spcAft>
            </a:pPr>
            <a:endParaRPr lang="de-CH" sz="1600" err="1">
              <a:solidFill>
                <a:schemeClr val="tx2"/>
              </a:solidFill>
              <a:latin typeface="+mj-lt"/>
            </a:endParaRPr>
          </a:p>
        </p:txBody>
      </p:sp>
      <p:grpSp>
        <p:nvGrpSpPr>
          <p:cNvPr id="6" name="Gruppieren 5"/>
          <p:cNvGrpSpPr/>
          <p:nvPr/>
        </p:nvGrpSpPr>
        <p:grpSpPr>
          <a:xfrm>
            <a:off x="3863752" y="4365104"/>
            <a:ext cx="6987381" cy="1826754"/>
            <a:chOff x="3863752" y="4365104"/>
            <a:chExt cx="6987381" cy="1826754"/>
          </a:xfrm>
        </p:grpSpPr>
        <p:sp>
          <p:nvSpPr>
            <p:cNvPr id="30" name="Textfeld 29">
              <a:extLst>
                <a:ext uri="{FF2B5EF4-FFF2-40B4-BE49-F238E27FC236}">
                  <a16:creationId xmlns:a16="http://schemas.microsoft.com/office/drawing/2014/main" id="{0123A350-803C-4C0C-B996-C70D7E6B26F3}"/>
                </a:ext>
              </a:extLst>
            </p:cNvPr>
            <p:cNvSpPr txBox="1"/>
            <p:nvPr/>
          </p:nvSpPr>
          <p:spPr bwMode="auto">
            <a:xfrm>
              <a:off x="3863752" y="4437112"/>
              <a:ext cx="793007" cy="127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defPPr>
                <a:defRPr lang="de-DE"/>
              </a:defPPr>
              <a:lvl1pPr marL="171450" indent="-171450">
                <a:spcAft>
                  <a:spcPts val="800"/>
                </a:spcAft>
                <a:buFont typeface="Arial" panose="020B0604020202020204" pitchFamily="34" charset="0"/>
                <a:buChar char="•"/>
                <a:defRPr sz="1200">
                  <a:solidFill>
                    <a:schemeClr val="tx2"/>
                  </a:solidFill>
                  <a:latin typeface="+mj-lt"/>
                </a:defRPr>
              </a:lvl1pPr>
            </a:lstStyle>
            <a:p>
              <a:pPr marL="0" indent="0" algn="r">
                <a:spcAft>
                  <a:spcPts val="1500"/>
                </a:spcAft>
                <a:buNone/>
              </a:pPr>
              <a:r>
                <a:rPr lang="de-CH"/>
                <a:t>15 000</a:t>
              </a:r>
            </a:p>
            <a:p>
              <a:pPr marL="0" indent="0" algn="r">
                <a:spcAft>
                  <a:spcPts val="1500"/>
                </a:spcAft>
                <a:buNone/>
              </a:pPr>
              <a:r>
                <a:rPr lang="de-CH"/>
                <a:t>10 000</a:t>
              </a:r>
            </a:p>
            <a:p>
              <a:pPr marL="0" indent="0" algn="r">
                <a:spcAft>
                  <a:spcPts val="1500"/>
                </a:spcAft>
                <a:buNone/>
              </a:pPr>
              <a:r>
                <a:rPr lang="de-CH"/>
                <a:t>5 000</a:t>
              </a:r>
            </a:p>
            <a:p>
              <a:pPr marL="0" indent="0" algn="r">
                <a:spcAft>
                  <a:spcPts val="1500"/>
                </a:spcAft>
                <a:buNone/>
              </a:pPr>
              <a:r>
                <a:rPr lang="de-CH"/>
                <a:t>0</a:t>
              </a:r>
            </a:p>
          </p:txBody>
        </p:sp>
        <p:pic>
          <p:nvPicPr>
            <p:cNvPr id="1434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516" y="4365104"/>
              <a:ext cx="6276972"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feld 33">
              <a:extLst>
                <a:ext uri="{FF2B5EF4-FFF2-40B4-BE49-F238E27FC236}">
                  <a16:creationId xmlns:a16="http://schemas.microsoft.com/office/drawing/2014/main" id="{2B6B0C0E-D361-4A1F-AF89-B8148F268936}"/>
                </a:ext>
              </a:extLst>
            </p:cNvPr>
            <p:cNvSpPr txBox="1"/>
            <p:nvPr/>
          </p:nvSpPr>
          <p:spPr bwMode="auto">
            <a:xfrm>
              <a:off x="4946477" y="5734658"/>
              <a:ext cx="590465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defPPr>
                <a:defRPr lang="de-DE"/>
              </a:defPPr>
              <a:lvl1pPr marL="171450" indent="-171450">
                <a:spcAft>
                  <a:spcPts val="800"/>
                </a:spcAft>
                <a:buFont typeface="Arial" panose="020B0604020202020204" pitchFamily="34" charset="0"/>
                <a:buChar char="•"/>
                <a:defRPr sz="1200">
                  <a:solidFill>
                    <a:schemeClr val="tx2"/>
                  </a:solidFill>
                  <a:latin typeface="+mj-lt"/>
                </a:defRPr>
              </a:lvl1pPr>
            </a:lstStyle>
            <a:p>
              <a:pPr marL="0" indent="0">
                <a:buNone/>
              </a:pPr>
              <a:r>
                <a:rPr lang="de-CH"/>
                <a:t>Jahr 1                      Jahr 2                          Jahr 3                       Jahr x</a:t>
              </a:r>
            </a:p>
          </p:txBody>
        </p:sp>
      </p:grpSp>
      <p:sp>
        <p:nvSpPr>
          <p:cNvPr id="36" name="Textfeld 35">
            <a:extLst>
              <a:ext uri="{FF2B5EF4-FFF2-40B4-BE49-F238E27FC236}">
                <a16:creationId xmlns:a16="http://schemas.microsoft.com/office/drawing/2014/main" id="{2B6B0C0E-D361-4A1F-AF89-B8148F268936}"/>
              </a:ext>
            </a:extLst>
          </p:cNvPr>
          <p:cNvSpPr txBox="1"/>
          <p:nvPr/>
        </p:nvSpPr>
        <p:spPr bwMode="auto">
          <a:xfrm>
            <a:off x="4855799" y="5085184"/>
            <a:ext cx="934667"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defPPr>
              <a:defRPr lang="de-DE"/>
            </a:defPPr>
            <a:lvl1pPr marL="171450" indent="-171450">
              <a:spcAft>
                <a:spcPts val="800"/>
              </a:spcAft>
              <a:buFont typeface="Arial" panose="020B0604020202020204" pitchFamily="34" charset="0"/>
              <a:buChar char="•"/>
              <a:defRPr sz="1200">
                <a:solidFill>
                  <a:schemeClr val="tx2"/>
                </a:solidFill>
                <a:latin typeface="+mj-lt"/>
              </a:defRPr>
            </a:lvl1pPr>
          </a:lstStyle>
          <a:p>
            <a:pPr marL="0" indent="0">
              <a:buNone/>
            </a:pPr>
            <a:r>
              <a:rPr lang="de-CH" sz="900"/>
              <a:t>Kreditnutzung</a:t>
            </a:r>
          </a:p>
        </p:txBody>
      </p:sp>
    </p:spTree>
    <p:extLst>
      <p:ext uri="{BB962C8B-B14F-4D97-AF65-F5344CB8AC3E}">
        <p14:creationId xmlns:p14="http://schemas.microsoft.com/office/powerpoint/2010/main" val="9522646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3A0CED6E-923D-4564-ADF4-635016172A9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7" name="Objekt 6" hidden="1">
                        <a:extLst>
                          <a:ext uri="{FF2B5EF4-FFF2-40B4-BE49-F238E27FC236}">
                            <a16:creationId xmlns:a16="http://schemas.microsoft.com/office/drawing/2014/main" id="{3A0CED6E-923D-4564-ADF4-635016172A9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6A370AE-DAAF-49D9-99B2-2EFCF803778B}"/>
              </a:ext>
            </a:extLst>
          </p:cNvPr>
          <p:cNvSpPr>
            <a:spLocks noGrp="1"/>
          </p:cNvSpPr>
          <p:nvPr>
            <p:ph type="title"/>
          </p:nvPr>
        </p:nvSpPr>
        <p:spPr/>
        <p:txBody>
          <a:bodyPr vert="horz"/>
          <a:lstStyle/>
          <a:p>
            <a:r>
              <a:rPr lang="de-DE" noProof="1"/>
              <a:t>Kontokorrent-Kredit</a:t>
            </a:r>
          </a:p>
        </p:txBody>
      </p:sp>
      <p:sp>
        <p:nvSpPr>
          <p:cNvPr id="8" name="Textfeld 7">
            <a:extLst>
              <a:ext uri="{FF2B5EF4-FFF2-40B4-BE49-F238E27FC236}">
                <a16:creationId xmlns:a16="http://schemas.microsoft.com/office/drawing/2014/main" id="{4006E5B2-EA06-49B6-89B3-38AC1B8AFEA6}"/>
              </a:ext>
            </a:extLst>
          </p:cNvPr>
          <p:cNvSpPr txBox="1"/>
          <p:nvPr/>
        </p:nvSpPr>
        <p:spPr bwMode="auto">
          <a:xfrm>
            <a:off x="442652" y="1603528"/>
            <a:ext cx="309778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p>
            <a:pPr algn="l">
              <a:spcAft>
                <a:spcPts val="800"/>
              </a:spcAft>
            </a:pPr>
            <a:r>
              <a:rPr lang="de-DE" sz="1200" noProof="1">
                <a:solidFill>
                  <a:schemeClr val="tx2"/>
                </a:solidFill>
                <a:latin typeface="+mj-lt"/>
              </a:rPr>
              <a:t>Der Kontokorrent-Kredit dient zur Überbrückung von Liquiditätsengpässen sowohl bei saisonbedingten Überbrü-ckungsfinanzierungen wie auch bei unvorhersehbarem Liquiditätsbedarf.</a:t>
            </a:r>
          </a:p>
          <a:p>
            <a:pPr algn="l">
              <a:spcAft>
                <a:spcPts val="800"/>
              </a:spcAft>
            </a:pPr>
            <a:r>
              <a:rPr lang="de-DE" sz="1200" noProof="1">
                <a:solidFill>
                  <a:schemeClr val="tx2"/>
                </a:solidFill>
                <a:latin typeface="+mj-lt"/>
              </a:rPr>
              <a:t>Er schützt vor einer überstürzten Veräusserung bestehender Vermögens-werte.</a:t>
            </a:r>
          </a:p>
        </p:txBody>
      </p:sp>
      <p:sp>
        <p:nvSpPr>
          <p:cNvPr id="9" name="Rechteck 8">
            <a:extLst>
              <a:ext uri="{FF2B5EF4-FFF2-40B4-BE49-F238E27FC236}">
                <a16:creationId xmlns:a16="http://schemas.microsoft.com/office/drawing/2014/main" id="{521B59ED-1E14-46B8-A12B-9C0AC5E283CD}"/>
              </a:ext>
            </a:extLst>
          </p:cNvPr>
          <p:cNvSpPr/>
          <p:nvPr/>
        </p:nvSpPr>
        <p:spPr>
          <a:xfrm>
            <a:off x="442653" y="1268760"/>
            <a:ext cx="3097781" cy="33833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l">
              <a:spcAft>
                <a:spcPts val="600"/>
              </a:spcAft>
            </a:pPr>
            <a:r>
              <a:rPr lang="de-DE" sz="1600" noProof="1">
                <a:solidFill>
                  <a:srgbClr val="FF0000"/>
                </a:solidFill>
              </a:rPr>
              <a:t>Eigenschaft</a:t>
            </a:r>
          </a:p>
        </p:txBody>
      </p:sp>
      <p:sp>
        <p:nvSpPr>
          <p:cNvPr id="10" name="Rechteck 9">
            <a:extLst>
              <a:ext uri="{FF2B5EF4-FFF2-40B4-BE49-F238E27FC236}">
                <a16:creationId xmlns:a16="http://schemas.microsoft.com/office/drawing/2014/main" id="{15EF2BF9-DCEF-4764-9F4A-D5A4D05D33AB}"/>
              </a:ext>
            </a:extLst>
          </p:cNvPr>
          <p:cNvSpPr/>
          <p:nvPr/>
        </p:nvSpPr>
        <p:spPr>
          <a:xfrm>
            <a:off x="3863752" y="1260304"/>
            <a:ext cx="3097781" cy="33833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l">
              <a:spcAft>
                <a:spcPts val="600"/>
              </a:spcAft>
            </a:pPr>
            <a:r>
              <a:rPr lang="de-DE" sz="1600" noProof="1">
                <a:solidFill>
                  <a:srgbClr val="FF0000"/>
                </a:solidFill>
              </a:rPr>
              <a:t>Vorteile</a:t>
            </a:r>
          </a:p>
        </p:txBody>
      </p:sp>
      <p:sp>
        <p:nvSpPr>
          <p:cNvPr id="11" name="Rechteck 10">
            <a:extLst>
              <a:ext uri="{FF2B5EF4-FFF2-40B4-BE49-F238E27FC236}">
                <a16:creationId xmlns:a16="http://schemas.microsoft.com/office/drawing/2014/main" id="{3E574A0B-2281-4017-AE62-B032E8126F5A}"/>
              </a:ext>
            </a:extLst>
          </p:cNvPr>
          <p:cNvSpPr/>
          <p:nvPr/>
        </p:nvSpPr>
        <p:spPr>
          <a:xfrm>
            <a:off x="7284851" y="1260304"/>
            <a:ext cx="3097781" cy="33833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l">
              <a:spcAft>
                <a:spcPts val="600"/>
              </a:spcAft>
            </a:pPr>
            <a:r>
              <a:rPr lang="de-DE" sz="1600" noProof="1">
                <a:solidFill>
                  <a:srgbClr val="FF0000"/>
                </a:solidFill>
              </a:rPr>
              <a:t>Unsere Leistungen in WIR</a:t>
            </a:r>
          </a:p>
        </p:txBody>
      </p:sp>
      <p:sp>
        <p:nvSpPr>
          <p:cNvPr id="12" name="Textfeld 11">
            <a:extLst>
              <a:ext uri="{FF2B5EF4-FFF2-40B4-BE49-F238E27FC236}">
                <a16:creationId xmlns:a16="http://schemas.microsoft.com/office/drawing/2014/main" id="{7C3B4318-BF88-4A51-AD3E-926AEFD4044E}"/>
              </a:ext>
            </a:extLst>
          </p:cNvPr>
          <p:cNvSpPr txBox="1"/>
          <p:nvPr/>
        </p:nvSpPr>
        <p:spPr bwMode="auto">
          <a:xfrm>
            <a:off x="3863752" y="1572072"/>
            <a:ext cx="309778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defPPr>
              <a:defRPr lang="de-DE"/>
            </a:defPPr>
            <a:lvl1pPr marL="171450" indent="-171450">
              <a:spcAft>
                <a:spcPts val="800"/>
              </a:spcAft>
              <a:buFont typeface="Arial" panose="020B0604020202020204" pitchFamily="34" charset="0"/>
              <a:buChar char="•"/>
              <a:defRPr sz="1200">
                <a:solidFill>
                  <a:schemeClr val="tx2"/>
                </a:solidFill>
                <a:latin typeface="+mj-lt"/>
              </a:defRPr>
            </a:lvl1pPr>
          </a:lstStyle>
          <a:p>
            <a:r>
              <a:rPr lang="de-DE" noProof="1"/>
              <a:t>Vermögensanlagen bleiben </a:t>
            </a:r>
            <a:br>
              <a:rPr lang="de-DE" noProof="1"/>
            </a:br>
            <a:r>
              <a:rPr lang="de-DE" noProof="1"/>
              <a:t>investiert</a:t>
            </a:r>
          </a:p>
          <a:p>
            <a:r>
              <a:rPr lang="de-DE" noProof="1"/>
              <a:t>Flexibel und kurzfristig verfügbare Liquidität</a:t>
            </a:r>
          </a:p>
          <a:p>
            <a:r>
              <a:rPr lang="de-DE" noProof="1"/>
              <a:t>Zinsbelastung nur auf Kreditnutzung</a:t>
            </a:r>
          </a:p>
          <a:p>
            <a:r>
              <a:rPr lang="de-DE" noProof="1"/>
              <a:t>Für jeden Zweck einsetzbar</a:t>
            </a:r>
          </a:p>
          <a:p>
            <a:r>
              <a:rPr lang="de-DE" noProof="1"/>
              <a:t>Bei gedeckten Krediten tiefere Zinsbelastung</a:t>
            </a:r>
          </a:p>
          <a:p>
            <a:endParaRPr lang="de-DE" noProof="1"/>
          </a:p>
        </p:txBody>
      </p:sp>
      <p:sp>
        <p:nvSpPr>
          <p:cNvPr id="13" name="Textfeld 12">
            <a:extLst>
              <a:ext uri="{FF2B5EF4-FFF2-40B4-BE49-F238E27FC236}">
                <a16:creationId xmlns:a16="http://schemas.microsoft.com/office/drawing/2014/main" id="{2FE295E0-A2A0-4B79-B2CB-EE8CA8EEAC95}"/>
              </a:ext>
            </a:extLst>
          </p:cNvPr>
          <p:cNvSpPr txBox="1"/>
          <p:nvPr/>
        </p:nvSpPr>
        <p:spPr bwMode="auto">
          <a:xfrm>
            <a:off x="7296533" y="1605434"/>
            <a:ext cx="309778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defPPr>
              <a:defRPr lang="de-DE"/>
            </a:defPPr>
            <a:lvl1pPr marL="171450" indent="-171450">
              <a:spcAft>
                <a:spcPts val="800"/>
              </a:spcAft>
              <a:buFont typeface="Arial" panose="020B0604020202020204" pitchFamily="34" charset="0"/>
              <a:buChar char="•"/>
              <a:defRPr sz="1200">
                <a:solidFill>
                  <a:schemeClr val="tx2"/>
                </a:solidFill>
                <a:latin typeface="+mj-lt"/>
              </a:defRPr>
            </a:lvl1pPr>
          </a:lstStyle>
          <a:p>
            <a:r>
              <a:rPr lang="de-DE" noProof="1"/>
              <a:t>Bei CHF-Guthaben als Sicherheit, </a:t>
            </a:r>
            <a:br>
              <a:rPr lang="de-DE" noProof="1"/>
            </a:br>
            <a:r>
              <a:rPr lang="de-DE" noProof="1"/>
              <a:t>3 Jahre zinsfrei, max. 250 000</a:t>
            </a:r>
          </a:p>
          <a:p>
            <a:r>
              <a:rPr lang="de-DE" noProof="1"/>
              <a:t>Anlage der CHF-Sicherheiten in Sparkonto oder Festgeld möglich</a:t>
            </a:r>
          </a:p>
          <a:p>
            <a:endParaRPr lang="de-DE" noProof="1"/>
          </a:p>
        </p:txBody>
      </p:sp>
      <p:sp>
        <p:nvSpPr>
          <p:cNvPr id="25" name="Rechteck 24">
            <a:extLst>
              <a:ext uri="{FF2B5EF4-FFF2-40B4-BE49-F238E27FC236}">
                <a16:creationId xmlns:a16="http://schemas.microsoft.com/office/drawing/2014/main" id="{428D5C1A-D86D-4C4F-847F-93B6C4529FC1}"/>
              </a:ext>
            </a:extLst>
          </p:cNvPr>
          <p:cNvSpPr/>
          <p:nvPr/>
        </p:nvSpPr>
        <p:spPr>
          <a:xfrm>
            <a:off x="553787" y="3687664"/>
            <a:ext cx="3097781" cy="33833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l">
              <a:spcAft>
                <a:spcPts val="600"/>
              </a:spcAft>
            </a:pPr>
            <a:r>
              <a:rPr lang="de-DE" sz="1600" noProof="1">
                <a:solidFill>
                  <a:srgbClr val="FF0000"/>
                </a:solidFill>
              </a:rPr>
              <a:t>Unsere Leistungen</a:t>
            </a:r>
          </a:p>
        </p:txBody>
      </p:sp>
      <p:sp>
        <p:nvSpPr>
          <p:cNvPr id="26" name="Textfeld 25">
            <a:extLst>
              <a:ext uri="{FF2B5EF4-FFF2-40B4-BE49-F238E27FC236}">
                <a16:creationId xmlns:a16="http://schemas.microsoft.com/office/drawing/2014/main" id="{3A89005B-B5C3-4E53-A534-5CAD92AB8EBA}"/>
              </a:ext>
            </a:extLst>
          </p:cNvPr>
          <p:cNvSpPr txBox="1"/>
          <p:nvPr/>
        </p:nvSpPr>
        <p:spPr bwMode="auto">
          <a:xfrm>
            <a:off x="547830" y="4034455"/>
            <a:ext cx="309778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p>
            <a:pPr algn="l">
              <a:spcAft>
                <a:spcPts val="800"/>
              </a:spcAft>
            </a:pPr>
            <a:r>
              <a:rPr lang="de-DE" sz="1200" noProof="1">
                <a:solidFill>
                  <a:schemeClr val="tx2"/>
                </a:solidFill>
                <a:latin typeface="+mj-lt"/>
              </a:rPr>
              <a:t>Keine feste Laufzeit, keine Bearbeitungsgebühr bei Kreditvergabe. Bereitstellungskommission </a:t>
            </a:r>
            <a:r>
              <a:rPr lang="de-DE" sz="1200" noProof="1">
                <a:solidFill>
                  <a:schemeClr val="tx2"/>
                </a:solidFill>
                <a:latin typeface="+mj-lt"/>
                <a:sym typeface="Wingdings" panose="05000000000000000000" pitchFamily="2" charset="2"/>
              </a:rPr>
              <a:t>0,125 % p.Q. Kündigung jederzeit möglich.</a:t>
            </a:r>
          </a:p>
          <a:p>
            <a:pPr algn="l">
              <a:spcAft>
                <a:spcPts val="800"/>
              </a:spcAft>
            </a:pPr>
            <a:r>
              <a:rPr lang="de-DE" sz="1200" noProof="1">
                <a:solidFill>
                  <a:schemeClr val="tx2"/>
                </a:solidFill>
                <a:latin typeface="+mj-lt"/>
                <a:sym typeface="Wingdings" panose="05000000000000000000" pitchFamily="2" charset="2"/>
              </a:rPr>
              <a:t>Zinssatz ist variabel </a:t>
            </a:r>
            <a:r>
              <a:rPr lang="de-CH" sz="1200">
                <a:solidFill>
                  <a:schemeClr val="tx2"/>
                </a:solidFill>
                <a:latin typeface="+mj-lt"/>
                <a:sym typeface="Wingdings" panose="05000000000000000000" pitchFamily="2" charset="2"/>
              </a:rPr>
              <a:t></a:t>
            </a:r>
            <a:r>
              <a:rPr lang="de-DE" sz="1200" noProof="1">
                <a:solidFill>
                  <a:schemeClr val="tx2"/>
                </a:solidFill>
                <a:latin typeface="+mj-lt"/>
                <a:sym typeface="Wingdings" panose="05000000000000000000" pitchFamily="2" charset="2"/>
              </a:rPr>
              <a:t> je nach Sicherheit und Bonität. Anpassungen erfolgen im Rahmen der Zinsentwicklung an den Geld- und Kapitalmärkten.</a:t>
            </a:r>
            <a:endParaRPr lang="de-DE" sz="1200" noProof="1">
              <a:solidFill>
                <a:schemeClr val="tx2"/>
              </a:solidFill>
              <a:latin typeface="+mj-lt"/>
            </a:endParaRPr>
          </a:p>
          <a:p>
            <a:pPr algn="l">
              <a:spcAft>
                <a:spcPts val="800"/>
              </a:spcAft>
            </a:pPr>
            <a:br>
              <a:rPr lang="de-DE" sz="1200" noProof="1">
                <a:solidFill>
                  <a:schemeClr val="tx2"/>
                </a:solidFill>
                <a:latin typeface="+mj-lt"/>
              </a:rPr>
            </a:br>
            <a:endParaRPr lang="de-DE" sz="1200" noProof="1">
              <a:solidFill>
                <a:schemeClr val="tx2"/>
              </a:solidFill>
              <a:latin typeface="+mj-lt"/>
            </a:endParaRPr>
          </a:p>
          <a:p>
            <a:pPr algn="l">
              <a:spcAft>
                <a:spcPts val="800"/>
              </a:spcAft>
            </a:pPr>
            <a:endParaRPr lang="de-DE" sz="1200" noProof="1">
              <a:solidFill>
                <a:schemeClr val="tx2"/>
              </a:solidFill>
              <a:latin typeface="+mj-lt"/>
            </a:endParaRPr>
          </a:p>
        </p:txBody>
      </p:sp>
      <p:sp>
        <p:nvSpPr>
          <p:cNvPr id="27" name="Rechteck 26">
            <a:extLst>
              <a:ext uri="{FF2B5EF4-FFF2-40B4-BE49-F238E27FC236}">
                <a16:creationId xmlns:a16="http://schemas.microsoft.com/office/drawing/2014/main" id="{2A5626E7-90B0-4BBA-B798-73F5D0810F1F}"/>
              </a:ext>
            </a:extLst>
          </p:cNvPr>
          <p:cNvSpPr/>
          <p:nvPr/>
        </p:nvSpPr>
        <p:spPr>
          <a:xfrm>
            <a:off x="4050314" y="3669153"/>
            <a:ext cx="6344000" cy="33833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l">
              <a:spcAft>
                <a:spcPts val="600"/>
              </a:spcAft>
            </a:pPr>
            <a:r>
              <a:rPr lang="de-DE" sz="1600" noProof="1">
                <a:solidFill>
                  <a:srgbClr val="FF0000"/>
                </a:solidFill>
              </a:rPr>
              <a:t>Kreditlimite und Nutzung ohne feste Laufzeit</a:t>
            </a:r>
          </a:p>
        </p:txBody>
      </p:sp>
      <p:sp>
        <p:nvSpPr>
          <p:cNvPr id="41" name="Textfeld 40">
            <a:extLst>
              <a:ext uri="{FF2B5EF4-FFF2-40B4-BE49-F238E27FC236}">
                <a16:creationId xmlns:a16="http://schemas.microsoft.com/office/drawing/2014/main" id="{3671D4D6-C4B7-48D1-BE96-D694FAC8297D}"/>
              </a:ext>
            </a:extLst>
          </p:cNvPr>
          <p:cNvSpPr txBox="1"/>
          <p:nvPr/>
        </p:nvSpPr>
        <p:spPr bwMode="auto">
          <a:xfrm>
            <a:off x="7493000" y="2636912"/>
            <a:ext cx="45719"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gn="l">
              <a:spcAft>
                <a:spcPts val="800"/>
              </a:spcAft>
            </a:pPr>
            <a:endParaRPr lang="de-DE" sz="1600" noProof="1">
              <a:solidFill>
                <a:schemeClr val="tx2"/>
              </a:solidFill>
              <a:latin typeface="+mj-lt"/>
            </a:endParaRPr>
          </a:p>
        </p:txBody>
      </p:sp>
      <p:sp>
        <p:nvSpPr>
          <p:cNvPr id="45" name="Ellipse 44">
            <a:extLst>
              <a:ext uri="{FF2B5EF4-FFF2-40B4-BE49-F238E27FC236}">
                <a16:creationId xmlns:a16="http://schemas.microsoft.com/office/drawing/2014/main" id="{2EFF1121-565C-4C76-B3FE-E1E5F63B0EAB}"/>
              </a:ext>
            </a:extLst>
          </p:cNvPr>
          <p:cNvSpPr/>
          <p:nvPr/>
        </p:nvSpPr>
        <p:spPr>
          <a:xfrm>
            <a:off x="3984480" y="540407"/>
            <a:ext cx="360000" cy="360000"/>
          </a:xfrm>
          <a:prstGeom prst="ellipse">
            <a:avLst/>
          </a:prstGeom>
          <a:solidFill>
            <a:srgbClr val="D9D9D9"/>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DE" sz="800" noProof="1">
                <a:solidFill>
                  <a:schemeClr val="bg1">
                    <a:lumMod val="50000"/>
                  </a:schemeClr>
                </a:solidFill>
                <a:latin typeface="+mj-lt"/>
              </a:rPr>
              <a:t>CHW</a:t>
            </a:r>
          </a:p>
        </p:txBody>
      </p:sp>
      <p:sp>
        <p:nvSpPr>
          <p:cNvPr id="46" name="Ellipse 45">
            <a:extLst>
              <a:ext uri="{FF2B5EF4-FFF2-40B4-BE49-F238E27FC236}">
                <a16:creationId xmlns:a16="http://schemas.microsoft.com/office/drawing/2014/main" id="{3E0B940C-7B64-46D1-A280-87DC56D62173}"/>
              </a:ext>
            </a:extLst>
          </p:cNvPr>
          <p:cNvSpPr/>
          <p:nvPr/>
        </p:nvSpPr>
        <p:spPr>
          <a:xfrm>
            <a:off x="4295840" y="540407"/>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DE" sz="800" noProof="1">
                <a:solidFill>
                  <a:schemeClr val="tx2"/>
                </a:solidFill>
                <a:latin typeface="+mj-lt"/>
              </a:rPr>
              <a:t>CHF</a:t>
            </a:r>
          </a:p>
        </p:txBody>
      </p:sp>
      <p:grpSp>
        <p:nvGrpSpPr>
          <p:cNvPr id="3" name="Gruppieren 2"/>
          <p:cNvGrpSpPr/>
          <p:nvPr/>
        </p:nvGrpSpPr>
        <p:grpSpPr>
          <a:xfrm>
            <a:off x="3934841" y="4365104"/>
            <a:ext cx="6625655" cy="1872208"/>
            <a:chOff x="3934841" y="4365104"/>
            <a:chExt cx="6625655" cy="1872208"/>
          </a:xfrm>
        </p:grpSpPr>
        <p:sp>
          <p:nvSpPr>
            <p:cNvPr id="30" name="Textfeld 29">
              <a:extLst>
                <a:ext uri="{FF2B5EF4-FFF2-40B4-BE49-F238E27FC236}">
                  <a16:creationId xmlns:a16="http://schemas.microsoft.com/office/drawing/2014/main" id="{0123A350-803C-4C0C-B996-C70D7E6B26F3}"/>
                </a:ext>
              </a:extLst>
            </p:cNvPr>
            <p:cNvSpPr txBox="1"/>
            <p:nvPr/>
          </p:nvSpPr>
          <p:spPr bwMode="auto">
            <a:xfrm>
              <a:off x="3934841" y="4437112"/>
              <a:ext cx="793007" cy="127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defPPr>
                <a:defRPr lang="de-DE"/>
              </a:defPPr>
              <a:lvl1pPr marL="171450" indent="-171450">
                <a:spcAft>
                  <a:spcPts val="800"/>
                </a:spcAft>
                <a:buFont typeface="Arial" panose="020B0604020202020204" pitchFamily="34" charset="0"/>
                <a:buChar char="•"/>
                <a:defRPr sz="1200">
                  <a:solidFill>
                    <a:schemeClr val="tx2"/>
                  </a:solidFill>
                  <a:latin typeface="+mj-lt"/>
                </a:defRPr>
              </a:lvl1pPr>
            </a:lstStyle>
            <a:p>
              <a:pPr marL="0" indent="0" algn="r">
                <a:spcAft>
                  <a:spcPts val="1500"/>
                </a:spcAft>
                <a:buNone/>
              </a:pPr>
              <a:r>
                <a:rPr lang="de-CH"/>
                <a:t>150 000</a:t>
              </a:r>
            </a:p>
            <a:p>
              <a:pPr marL="0" indent="0" algn="r">
                <a:spcAft>
                  <a:spcPts val="1500"/>
                </a:spcAft>
                <a:buNone/>
              </a:pPr>
              <a:r>
                <a:rPr lang="de-CH"/>
                <a:t>100 000</a:t>
              </a:r>
            </a:p>
            <a:p>
              <a:pPr marL="0" indent="0" algn="r">
                <a:spcAft>
                  <a:spcPts val="1500"/>
                </a:spcAft>
                <a:buNone/>
              </a:pPr>
              <a:r>
                <a:rPr lang="de-CH"/>
                <a:t>50 000</a:t>
              </a:r>
            </a:p>
            <a:p>
              <a:pPr marL="0" indent="0" algn="r">
                <a:spcAft>
                  <a:spcPts val="1500"/>
                </a:spcAft>
                <a:buNone/>
              </a:pPr>
              <a:r>
                <a:rPr lang="de-CH"/>
                <a:t>0</a:t>
              </a:r>
            </a:p>
          </p:txBody>
        </p:sp>
        <p:pic>
          <p:nvPicPr>
            <p:cNvPr id="4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516" y="4365104"/>
              <a:ext cx="6276972"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feld 43">
              <a:extLst>
                <a:ext uri="{FF2B5EF4-FFF2-40B4-BE49-F238E27FC236}">
                  <a16:creationId xmlns:a16="http://schemas.microsoft.com/office/drawing/2014/main" id="{2B6B0C0E-D361-4A1F-AF89-B8148F268936}"/>
                </a:ext>
              </a:extLst>
            </p:cNvPr>
            <p:cNvSpPr txBox="1"/>
            <p:nvPr/>
          </p:nvSpPr>
          <p:spPr bwMode="auto">
            <a:xfrm>
              <a:off x="4655840" y="5780112"/>
              <a:ext cx="590465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defPPr>
                <a:defRPr lang="de-DE"/>
              </a:defPPr>
              <a:lvl1pPr marL="171450" indent="-171450">
                <a:spcAft>
                  <a:spcPts val="800"/>
                </a:spcAft>
                <a:buFont typeface="Arial" panose="020B0604020202020204" pitchFamily="34" charset="0"/>
                <a:buChar char="•"/>
                <a:defRPr sz="1200">
                  <a:solidFill>
                    <a:schemeClr val="tx2"/>
                  </a:solidFill>
                  <a:latin typeface="+mj-lt"/>
                </a:defRPr>
              </a:lvl1pPr>
            </a:lstStyle>
            <a:p>
              <a:pPr marL="0" indent="0">
                <a:buNone/>
              </a:pPr>
              <a:r>
                <a:rPr lang="de-CH"/>
                <a:t>Jahr 1                    Jahr 2                    Jahr 3                     Jahr 4                    Jahr x</a:t>
              </a:r>
            </a:p>
          </p:txBody>
        </p:sp>
      </p:grpSp>
      <p:sp>
        <p:nvSpPr>
          <p:cNvPr id="47" name="Textfeld 46">
            <a:extLst>
              <a:ext uri="{FF2B5EF4-FFF2-40B4-BE49-F238E27FC236}">
                <a16:creationId xmlns:a16="http://schemas.microsoft.com/office/drawing/2014/main" id="{2B6B0C0E-D361-4A1F-AF89-B8148F268936}"/>
              </a:ext>
            </a:extLst>
          </p:cNvPr>
          <p:cNvSpPr txBox="1"/>
          <p:nvPr/>
        </p:nvSpPr>
        <p:spPr bwMode="auto">
          <a:xfrm>
            <a:off x="4855799" y="5085184"/>
            <a:ext cx="934667"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defPPr>
              <a:defRPr lang="de-DE"/>
            </a:defPPr>
            <a:lvl1pPr marL="171450" indent="-171450">
              <a:spcAft>
                <a:spcPts val="800"/>
              </a:spcAft>
              <a:buFont typeface="Arial" panose="020B0604020202020204" pitchFamily="34" charset="0"/>
              <a:buChar char="•"/>
              <a:defRPr sz="1200">
                <a:solidFill>
                  <a:schemeClr val="tx2"/>
                </a:solidFill>
                <a:latin typeface="+mj-lt"/>
              </a:defRPr>
            </a:lvl1pPr>
          </a:lstStyle>
          <a:p>
            <a:pPr marL="0" indent="0">
              <a:buNone/>
            </a:pPr>
            <a:r>
              <a:rPr lang="de-CH" sz="900"/>
              <a:t>Kreditnutzung</a:t>
            </a:r>
          </a:p>
        </p:txBody>
      </p:sp>
    </p:spTree>
    <p:extLst>
      <p:ext uri="{BB962C8B-B14F-4D97-AF65-F5344CB8AC3E}">
        <p14:creationId xmlns:p14="http://schemas.microsoft.com/office/powerpoint/2010/main" val="14081628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3A0CED6E-923D-4564-ADF4-635016172A9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60" imgH="360" progId="TCLayout.ActiveDocument.1">
                  <p:embed/>
                </p:oleObj>
              </mc:Choice>
              <mc:Fallback>
                <p:oleObj name="think-cell Folie" r:id="rId4" imgW="360" imgH="360" progId="TCLayout.ActiveDocument.1">
                  <p:embed/>
                  <p:pic>
                    <p:nvPicPr>
                      <p:cNvPr id="7" name="Objekt 6" hidden="1">
                        <a:extLst>
                          <a:ext uri="{FF2B5EF4-FFF2-40B4-BE49-F238E27FC236}">
                            <a16:creationId xmlns:a16="http://schemas.microsoft.com/office/drawing/2014/main" id="{3A0CED6E-923D-4564-ADF4-635016172A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6A370AE-DAAF-49D9-99B2-2EFCF803778B}"/>
              </a:ext>
            </a:extLst>
          </p:cNvPr>
          <p:cNvSpPr>
            <a:spLocks noGrp="1"/>
          </p:cNvSpPr>
          <p:nvPr>
            <p:ph type="title"/>
          </p:nvPr>
        </p:nvSpPr>
        <p:spPr/>
        <p:txBody>
          <a:bodyPr vert="horz"/>
          <a:lstStyle/>
          <a:p>
            <a:r>
              <a:rPr lang="de-CH"/>
              <a:t>Investitionskredit WIR</a:t>
            </a:r>
          </a:p>
        </p:txBody>
      </p:sp>
      <p:sp>
        <p:nvSpPr>
          <p:cNvPr id="45" name="Textfeld 44">
            <a:extLst>
              <a:ext uri="{FF2B5EF4-FFF2-40B4-BE49-F238E27FC236}">
                <a16:creationId xmlns:a16="http://schemas.microsoft.com/office/drawing/2014/main" id="{C76B9579-824E-484E-B562-647CADBEF142}"/>
              </a:ext>
            </a:extLst>
          </p:cNvPr>
          <p:cNvSpPr txBox="1"/>
          <p:nvPr/>
        </p:nvSpPr>
        <p:spPr bwMode="auto">
          <a:xfrm>
            <a:off x="442652" y="1603528"/>
            <a:ext cx="309778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p>
            <a:pPr>
              <a:spcAft>
                <a:spcPts val="800"/>
              </a:spcAft>
            </a:pPr>
            <a:r>
              <a:rPr lang="de-CH" sz="1200">
                <a:solidFill>
                  <a:schemeClr val="tx2"/>
                </a:solidFill>
                <a:latin typeface="+mj-lt"/>
              </a:rPr>
              <a:t>Die neue Maschinentechnik, die moderne Industriehalle oder wichtige Umwelt-</a:t>
            </a:r>
            <a:r>
              <a:rPr lang="de-CH" sz="1200" err="1">
                <a:solidFill>
                  <a:schemeClr val="tx2"/>
                </a:solidFill>
                <a:latin typeface="+mj-lt"/>
              </a:rPr>
              <a:t>schutzmassnahmen</a:t>
            </a:r>
            <a:r>
              <a:rPr lang="de-CH" sz="1200">
                <a:solidFill>
                  <a:schemeClr val="tx2"/>
                </a:solidFill>
                <a:latin typeface="+mj-lt"/>
              </a:rPr>
              <a:t> für eine saubere Zukunft. Mit den richtigen Investitionen machen Sie Ihr Unternehmen stark für alles, was noch kommt. </a:t>
            </a:r>
          </a:p>
        </p:txBody>
      </p:sp>
      <p:sp>
        <p:nvSpPr>
          <p:cNvPr id="46" name="Rechteck 45">
            <a:extLst>
              <a:ext uri="{FF2B5EF4-FFF2-40B4-BE49-F238E27FC236}">
                <a16:creationId xmlns:a16="http://schemas.microsoft.com/office/drawing/2014/main" id="{E9E45A25-B312-4124-9FD1-95E74182C0AE}"/>
              </a:ext>
            </a:extLst>
          </p:cNvPr>
          <p:cNvSpPr/>
          <p:nvPr/>
        </p:nvSpPr>
        <p:spPr>
          <a:xfrm>
            <a:off x="442653" y="1268760"/>
            <a:ext cx="3097781" cy="33833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l">
              <a:spcAft>
                <a:spcPts val="600"/>
              </a:spcAft>
            </a:pPr>
            <a:r>
              <a:rPr lang="de-CH" sz="1600">
                <a:solidFill>
                  <a:srgbClr val="FF0000"/>
                </a:solidFill>
              </a:rPr>
              <a:t>Eignung</a:t>
            </a:r>
          </a:p>
        </p:txBody>
      </p:sp>
      <p:sp>
        <p:nvSpPr>
          <p:cNvPr id="47" name="Rechteck 46">
            <a:extLst>
              <a:ext uri="{FF2B5EF4-FFF2-40B4-BE49-F238E27FC236}">
                <a16:creationId xmlns:a16="http://schemas.microsoft.com/office/drawing/2014/main" id="{4BFB64B0-C0C4-44EB-815D-897D54116020}"/>
              </a:ext>
            </a:extLst>
          </p:cNvPr>
          <p:cNvSpPr/>
          <p:nvPr/>
        </p:nvSpPr>
        <p:spPr>
          <a:xfrm>
            <a:off x="3863752" y="1260304"/>
            <a:ext cx="3097781" cy="33833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l">
              <a:spcAft>
                <a:spcPts val="600"/>
              </a:spcAft>
            </a:pPr>
            <a:r>
              <a:rPr lang="de-CH" sz="1600">
                <a:solidFill>
                  <a:srgbClr val="FF0000"/>
                </a:solidFill>
              </a:rPr>
              <a:t>Vorteile</a:t>
            </a:r>
          </a:p>
        </p:txBody>
      </p:sp>
      <p:sp>
        <p:nvSpPr>
          <p:cNvPr id="48" name="Rechteck 47">
            <a:extLst>
              <a:ext uri="{FF2B5EF4-FFF2-40B4-BE49-F238E27FC236}">
                <a16:creationId xmlns:a16="http://schemas.microsoft.com/office/drawing/2014/main" id="{0BF17094-5A7E-4099-9437-7BA44A1077CE}"/>
              </a:ext>
            </a:extLst>
          </p:cNvPr>
          <p:cNvSpPr/>
          <p:nvPr/>
        </p:nvSpPr>
        <p:spPr>
          <a:xfrm>
            <a:off x="7284851" y="1260304"/>
            <a:ext cx="3097781" cy="33833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l">
              <a:spcAft>
                <a:spcPts val="600"/>
              </a:spcAft>
            </a:pPr>
            <a:r>
              <a:rPr lang="de-CH" sz="1600">
                <a:solidFill>
                  <a:srgbClr val="FF0000"/>
                </a:solidFill>
              </a:rPr>
              <a:t>Nutzen</a:t>
            </a:r>
          </a:p>
        </p:txBody>
      </p:sp>
      <p:sp>
        <p:nvSpPr>
          <p:cNvPr id="49" name="Textfeld 48">
            <a:extLst>
              <a:ext uri="{FF2B5EF4-FFF2-40B4-BE49-F238E27FC236}">
                <a16:creationId xmlns:a16="http://schemas.microsoft.com/office/drawing/2014/main" id="{4E529479-FDA5-4503-8B5A-455F046751EA}"/>
              </a:ext>
            </a:extLst>
          </p:cNvPr>
          <p:cNvSpPr txBox="1"/>
          <p:nvPr/>
        </p:nvSpPr>
        <p:spPr bwMode="auto">
          <a:xfrm>
            <a:off x="3863752" y="1572072"/>
            <a:ext cx="309778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defPPr>
              <a:defRPr lang="de-DE"/>
            </a:defPPr>
            <a:lvl1pPr marL="171450" indent="-171450">
              <a:spcAft>
                <a:spcPts val="800"/>
              </a:spcAft>
              <a:buFont typeface="Arial" panose="020B0604020202020204" pitchFamily="34" charset="0"/>
              <a:buChar char="•"/>
              <a:defRPr sz="1200">
                <a:solidFill>
                  <a:schemeClr val="tx2"/>
                </a:solidFill>
                <a:latin typeface="+mj-lt"/>
              </a:defRPr>
            </a:lvl1pPr>
          </a:lstStyle>
          <a:p>
            <a:r>
              <a:rPr lang="de-CH"/>
              <a:t>Wettbewerbsfähigkeit sichern</a:t>
            </a:r>
          </a:p>
          <a:p>
            <a:r>
              <a:rPr lang="de-CH"/>
              <a:t>Keine Hinterlegung von Sicherheiten notwendig</a:t>
            </a:r>
          </a:p>
          <a:p>
            <a:r>
              <a:rPr lang="de-CH"/>
              <a:t>Planungssicherheit durch vereinbarte Konditionen</a:t>
            </a:r>
          </a:p>
          <a:p>
            <a:endParaRPr lang="de-CH"/>
          </a:p>
        </p:txBody>
      </p:sp>
      <p:sp>
        <p:nvSpPr>
          <p:cNvPr id="50" name="Textfeld 49">
            <a:extLst>
              <a:ext uri="{FF2B5EF4-FFF2-40B4-BE49-F238E27FC236}">
                <a16:creationId xmlns:a16="http://schemas.microsoft.com/office/drawing/2014/main" id="{3778427A-5A5A-4582-A2C0-6224206CD3F4}"/>
              </a:ext>
            </a:extLst>
          </p:cNvPr>
          <p:cNvSpPr txBox="1"/>
          <p:nvPr/>
        </p:nvSpPr>
        <p:spPr bwMode="auto">
          <a:xfrm>
            <a:off x="7296533" y="1605434"/>
            <a:ext cx="309778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p>
            <a:pPr marL="171450" indent="-171450" algn="l">
              <a:spcAft>
                <a:spcPts val="800"/>
              </a:spcAft>
              <a:buFont typeface="Wingdings" panose="05000000000000000000" pitchFamily="2" charset="2"/>
              <a:buChar char="§"/>
            </a:pPr>
            <a:endParaRPr lang="de-CH" sz="1200">
              <a:solidFill>
                <a:schemeClr val="tx2"/>
              </a:solidFill>
              <a:latin typeface="+mj-lt"/>
            </a:endParaRPr>
          </a:p>
          <a:p>
            <a:pPr algn="l">
              <a:spcAft>
                <a:spcPts val="800"/>
              </a:spcAft>
            </a:pPr>
            <a:endParaRPr lang="de-CH" sz="1200">
              <a:solidFill>
                <a:schemeClr val="tx2"/>
              </a:solidFill>
              <a:latin typeface="+mj-lt"/>
            </a:endParaRPr>
          </a:p>
        </p:txBody>
      </p:sp>
      <p:sp>
        <p:nvSpPr>
          <p:cNvPr id="62" name="Rechteck 61">
            <a:extLst>
              <a:ext uri="{FF2B5EF4-FFF2-40B4-BE49-F238E27FC236}">
                <a16:creationId xmlns:a16="http://schemas.microsoft.com/office/drawing/2014/main" id="{6303BB84-6C4A-4900-BF76-AC8A7C8AABFC}"/>
              </a:ext>
            </a:extLst>
          </p:cNvPr>
          <p:cNvSpPr/>
          <p:nvPr/>
        </p:nvSpPr>
        <p:spPr>
          <a:xfrm>
            <a:off x="553787" y="3687664"/>
            <a:ext cx="3097781" cy="33833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l">
              <a:spcAft>
                <a:spcPts val="600"/>
              </a:spcAft>
            </a:pPr>
            <a:r>
              <a:rPr lang="de-CH" sz="1600">
                <a:solidFill>
                  <a:srgbClr val="FF0000"/>
                </a:solidFill>
              </a:rPr>
              <a:t>Unsere Leistungen</a:t>
            </a:r>
          </a:p>
        </p:txBody>
      </p:sp>
      <p:sp>
        <p:nvSpPr>
          <p:cNvPr id="63" name="Textfeld 62">
            <a:extLst>
              <a:ext uri="{FF2B5EF4-FFF2-40B4-BE49-F238E27FC236}">
                <a16:creationId xmlns:a16="http://schemas.microsoft.com/office/drawing/2014/main" id="{469AAE7E-46C2-48DF-AB85-F86B0C2B66D5}"/>
              </a:ext>
            </a:extLst>
          </p:cNvPr>
          <p:cNvSpPr txBox="1"/>
          <p:nvPr/>
        </p:nvSpPr>
        <p:spPr bwMode="auto">
          <a:xfrm>
            <a:off x="547830" y="4034455"/>
            <a:ext cx="309778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p>
            <a:pPr>
              <a:spcAft>
                <a:spcPts val="800"/>
              </a:spcAft>
            </a:pPr>
            <a:r>
              <a:rPr lang="de-CH" sz="1200">
                <a:solidFill>
                  <a:schemeClr val="tx2"/>
                </a:solidFill>
                <a:latin typeface="+mj-lt"/>
              </a:rPr>
              <a:t>Der Kredit ist innert 5 Jahren flexibel und gemäss bilateraler Abmachung rückzahlbar.</a:t>
            </a:r>
          </a:p>
          <a:p>
            <a:pPr>
              <a:spcAft>
                <a:spcPts val="800"/>
              </a:spcAft>
            </a:pPr>
            <a:r>
              <a:rPr lang="de-CH" sz="1200">
                <a:solidFill>
                  <a:schemeClr val="tx2"/>
                </a:solidFill>
                <a:latin typeface="+mj-lt"/>
              </a:rPr>
              <a:t>Mindestbetrag: 10 000 CHW</a:t>
            </a:r>
            <a:br>
              <a:rPr lang="de-CH" sz="1200">
                <a:solidFill>
                  <a:schemeClr val="tx2"/>
                </a:solidFill>
                <a:latin typeface="+mj-lt"/>
              </a:rPr>
            </a:br>
            <a:r>
              <a:rPr lang="de-CH" sz="1200">
                <a:solidFill>
                  <a:schemeClr val="tx2"/>
                </a:solidFill>
                <a:latin typeface="+mj-lt"/>
              </a:rPr>
              <a:t>Maximalbetrag: 250 000 CHW</a:t>
            </a:r>
          </a:p>
          <a:p>
            <a:pPr>
              <a:spcAft>
                <a:spcPts val="800"/>
              </a:spcAft>
            </a:pPr>
            <a:r>
              <a:rPr lang="de-CH" sz="1200">
                <a:solidFill>
                  <a:schemeClr val="tx2"/>
                </a:solidFill>
                <a:latin typeface="+mj-lt"/>
              </a:rPr>
              <a:t>Für die Bearbeitung fällt eine Bearbeitungsgebühr von 1,00% der Kreditsumme oder mindestens 250 CHF bei der Kreditvergabe an.</a:t>
            </a:r>
          </a:p>
        </p:txBody>
      </p:sp>
      <p:sp>
        <p:nvSpPr>
          <p:cNvPr id="64" name="Rechteck 63">
            <a:extLst>
              <a:ext uri="{FF2B5EF4-FFF2-40B4-BE49-F238E27FC236}">
                <a16:creationId xmlns:a16="http://schemas.microsoft.com/office/drawing/2014/main" id="{2AD37CAF-9C93-43A7-886B-7984A72D948F}"/>
              </a:ext>
            </a:extLst>
          </p:cNvPr>
          <p:cNvSpPr/>
          <p:nvPr/>
        </p:nvSpPr>
        <p:spPr>
          <a:xfrm>
            <a:off x="4050314" y="3669153"/>
            <a:ext cx="6344000" cy="33833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l">
              <a:spcAft>
                <a:spcPts val="600"/>
              </a:spcAft>
            </a:pPr>
            <a:r>
              <a:rPr lang="de-CH" sz="1600">
                <a:solidFill>
                  <a:srgbClr val="FF0000"/>
                </a:solidFill>
              </a:rPr>
              <a:t>WIR-Limite zwischen 10 000 und 250 000</a:t>
            </a:r>
          </a:p>
        </p:txBody>
      </p:sp>
      <p:sp>
        <p:nvSpPr>
          <p:cNvPr id="72" name="Textplatzhalter 2">
            <a:extLst>
              <a:ext uri="{FF2B5EF4-FFF2-40B4-BE49-F238E27FC236}">
                <a16:creationId xmlns:a16="http://schemas.microsoft.com/office/drawing/2014/main" id="{5342E564-8799-4016-9446-F33437A0E1CF}"/>
              </a:ext>
            </a:extLst>
          </p:cNvPr>
          <p:cNvSpPr>
            <a:spLocks noGrp="1"/>
          </p:cNvSpPr>
          <p:nvPr>
            <p:custDataLst>
              <p:tags r:id="rId2"/>
            </p:custDataLst>
          </p:nvPr>
        </p:nvSpPr>
        <p:spPr bwMode="auto">
          <a:xfrm>
            <a:off x="10298388" y="1067210"/>
            <a:ext cx="365125" cy="15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0" tIns="0" rIns="0" bIns="0" numCol="1" spcCol="0" anchor="t" anchorCtr="0" compatLnSpc="1">
            <a:prstTxWarp prst="textNoShape">
              <a:avLst/>
            </a:prstTxWarp>
            <a:noAutofit/>
          </a:bodyPr>
          <a:lst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tx2"/>
                </a:solidFill>
                <a:latin typeface="+mj-lt"/>
                <a:ea typeface="MS PGothic" panose="020B0600070205080204" pitchFamily="34" charset="-128"/>
                <a:cs typeface="Segoe UI" panose="020B0502040204020203" pitchFamily="34" charset="0"/>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tx2"/>
                </a:solidFill>
                <a:latin typeface="+mj-lt"/>
                <a:ea typeface="MS PGothic" panose="020B0600070205080204" pitchFamily="34" charset="-128"/>
                <a:cs typeface="Segoe UI" panose="020B0502040204020203" pitchFamily="34" charset="0"/>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pPr algn="ctr">
              <a:spcBef>
                <a:spcPct val="0"/>
              </a:spcBef>
              <a:spcAft>
                <a:spcPct val="0"/>
              </a:spcAft>
            </a:pPr>
            <a:endParaRPr lang="de-CH" altLang="de-DE" sz="1000"/>
          </a:p>
        </p:txBody>
      </p:sp>
      <p:sp>
        <p:nvSpPr>
          <p:cNvPr id="78" name="Textfeld 77">
            <a:extLst>
              <a:ext uri="{FF2B5EF4-FFF2-40B4-BE49-F238E27FC236}">
                <a16:creationId xmlns:a16="http://schemas.microsoft.com/office/drawing/2014/main" id="{500F76C3-2DF0-4A1F-9377-02D72E89D388}"/>
              </a:ext>
            </a:extLst>
          </p:cNvPr>
          <p:cNvSpPr txBox="1"/>
          <p:nvPr/>
        </p:nvSpPr>
        <p:spPr bwMode="auto">
          <a:xfrm>
            <a:off x="7493000" y="2636912"/>
            <a:ext cx="45719"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gn="l">
              <a:spcAft>
                <a:spcPts val="800"/>
              </a:spcAft>
            </a:pPr>
            <a:endParaRPr lang="de-CH" sz="1600" err="1">
              <a:solidFill>
                <a:schemeClr val="tx2"/>
              </a:solidFill>
              <a:latin typeface="+mj-lt"/>
            </a:endParaRPr>
          </a:p>
        </p:txBody>
      </p:sp>
      <p:sp>
        <p:nvSpPr>
          <p:cNvPr id="82" name="Ellipse 81">
            <a:extLst>
              <a:ext uri="{FF2B5EF4-FFF2-40B4-BE49-F238E27FC236}">
                <a16:creationId xmlns:a16="http://schemas.microsoft.com/office/drawing/2014/main" id="{E22B825D-E0BF-4DE4-915C-BC656370E5F6}"/>
              </a:ext>
            </a:extLst>
          </p:cNvPr>
          <p:cNvSpPr/>
          <p:nvPr/>
        </p:nvSpPr>
        <p:spPr>
          <a:xfrm>
            <a:off x="4314324" y="529888"/>
            <a:ext cx="360000" cy="360000"/>
          </a:xfrm>
          <a:prstGeom prst="ellipse">
            <a:avLst/>
          </a:prstGeom>
          <a:solidFill>
            <a:srgbClr val="D9D9D9"/>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a:solidFill>
                  <a:schemeClr val="bg1">
                    <a:lumMod val="50000"/>
                  </a:schemeClr>
                </a:solidFill>
                <a:latin typeface="+mj-lt"/>
              </a:rPr>
              <a:t>CHW</a:t>
            </a:r>
          </a:p>
        </p:txBody>
      </p:sp>
      <p:sp>
        <p:nvSpPr>
          <p:cNvPr id="83" name="Textfeld 82">
            <a:extLst>
              <a:ext uri="{FF2B5EF4-FFF2-40B4-BE49-F238E27FC236}">
                <a16:creationId xmlns:a16="http://schemas.microsoft.com/office/drawing/2014/main" id="{F57805F2-79EE-4178-A6F3-72ABB764152D}"/>
              </a:ext>
            </a:extLst>
          </p:cNvPr>
          <p:cNvSpPr txBox="1"/>
          <p:nvPr/>
        </p:nvSpPr>
        <p:spPr bwMode="auto">
          <a:xfrm>
            <a:off x="7311823" y="1612174"/>
            <a:ext cx="307080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defPPr>
              <a:defRPr lang="de-DE"/>
            </a:defPPr>
            <a:lvl1pPr marL="171450" indent="-171450">
              <a:spcAft>
                <a:spcPts val="800"/>
              </a:spcAft>
              <a:buFont typeface="Arial" panose="020B0604020202020204" pitchFamily="34" charset="0"/>
              <a:buChar char="•"/>
              <a:defRPr sz="1200">
                <a:solidFill>
                  <a:schemeClr val="tx2"/>
                </a:solidFill>
                <a:latin typeface="+mj-lt"/>
              </a:defRPr>
            </a:lvl1pPr>
          </a:lstStyle>
          <a:p>
            <a:r>
              <a:rPr lang="de-CH"/>
              <a:t>Betriebserneuerungen (Renovation selbstgenutzter gewerblicher Gebäude)</a:t>
            </a:r>
          </a:p>
          <a:p>
            <a:r>
              <a:rPr lang="de-CH"/>
              <a:t>Betriebserweiterungen (Anbau und Erweiterung selbstgenutzter Gebäude)</a:t>
            </a:r>
          </a:p>
          <a:p>
            <a:r>
              <a:rPr lang="de-CH"/>
              <a:t>Investitionen in Betriebsanlagen, Maschinen und Fahrzeuge für betriebliche Zwecke</a:t>
            </a:r>
          </a:p>
          <a:p>
            <a:r>
              <a:rPr lang="de-CH"/>
              <a:t>Umweltschutzprogramme (Reduktion des CO</a:t>
            </a:r>
            <a:r>
              <a:rPr lang="de-CH" baseline="-25000"/>
              <a:t>2</a:t>
            </a:r>
            <a:r>
              <a:rPr lang="de-CH"/>
              <a:t>-Ausstosses im Betrieb)</a:t>
            </a:r>
          </a:p>
        </p:txBody>
      </p:sp>
      <p:sp>
        <p:nvSpPr>
          <p:cNvPr id="110" name="Textfeld 109">
            <a:extLst>
              <a:ext uri="{FF2B5EF4-FFF2-40B4-BE49-F238E27FC236}">
                <a16:creationId xmlns:a16="http://schemas.microsoft.com/office/drawing/2014/main" id="{A3D5DBD5-F619-426D-9206-CE14ECEC7DDB}"/>
              </a:ext>
            </a:extLst>
          </p:cNvPr>
          <p:cNvSpPr txBox="1"/>
          <p:nvPr/>
        </p:nvSpPr>
        <p:spPr bwMode="auto">
          <a:xfrm>
            <a:off x="4890348" y="4876847"/>
            <a:ext cx="4518020" cy="38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l">
              <a:spcAft>
                <a:spcPts val="800"/>
              </a:spcAft>
            </a:pPr>
            <a:r>
              <a:rPr lang="de-CH" sz="1000">
                <a:solidFill>
                  <a:schemeClr val="tx2"/>
                </a:solidFill>
                <a:latin typeface="+mj-lt"/>
              </a:rPr>
              <a:t>Bandbreite von CHW 10 000 bis 250 000</a:t>
            </a:r>
          </a:p>
        </p:txBody>
      </p:sp>
      <p:sp>
        <p:nvSpPr>
          <p:cNvPr id="27" name="Textfeld 26">
            <a:extLst>
              <a:ext uri="{FF2B5EF4-FFF2-40B4-BE49-F238E27FC236}">
                <a16:creationId xmlns:a16="http://schemas.microsoft.com/office/drawing/2014/main" id="{0123A350-803C-4C0C-B996-C70D7E6B26F3}"/>
              </a:ext>
            </a:extLst>
          </p:cNvPr>
          <p:cNvSpPr txBox="1"/>
          <p:nvPr/>
        </p:nvSpPr>
        <p:spPr bwMode="auto">
          <a:xfrm>
            <a:off x="3934841" y="4430525"/>
            <a:ext cx="793007" cy="127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defPPr>
              <a:defRPr lang="de-DE"/>
            </a:defPPr>
            <a:lvl1pPr marL="171450" indent="-171450">
              <a:spcAft>
                <a:spcPts val="800"/>
              </a:spcAft>
              <a:buFont typeface="Arial" panose="020B0604020202020204" pitchFamily="34" charset="0"/>
              <a:buChar char="•"/>
              <a:defRPr sz="1200">
                <a:solidFill>
                  <a:schemeClr val="tx2"/>
                </a:solidFill>
                <a:latin typeface="+mj-lt"/>
              </a:defRPr>
            </a:lvl1pPr>
          </a:lstStyle>
          <a:p>
            <a:pPr marL="0" indent="0" algn="r">
              <a:spcAft>
                <a:spcPts val="1500"/>
              </a:spcAft>
              <a:buNone/>
            </a:pPr>
            <a:r>
              <a:rPr lang="de-CH"/>
              <a:t>300 000</a:t>
            </a:r>
          </a:p>
          <a:p>
            <a:pPr marL="0" indent="0" algn="r">
              <a:spcAft>
                <a:spcPts val="1500"/>
              </a:spcAft>
              <a:buNone/>
            </a:pPr>
            <a:r>
              <a:rPr lang="de-CH"/>
              <a:t>200 000</a:t>
            </a:r>
          </a:p>
          <a:p>
            <a:pPr marL="0" indent="0" algn="r">
              <a:spcAft>
                <a:spcPts val="1500"/>
              </a:spcAft>
              <a:buNone/>
            </a:pPr>
            <a:r>
              <a:rPr lang="de-CH"/>
              <a:t>100 000</a:t>
            </a:r>
          </a:p>
          <a:p>
            <a:pPr marL="0" indent="0" algn="r">
              <a:spcAft>
                <a:spcPts val="1500"/>
              </a:spcAft>
              <a:buNone/>
            </a:pPr>
            <a:r>
              <a:rPr lang="de-CH"/>
              <a:t>0</a:t>
            </a:r>
          </a:p>
        </p:txBody>
      </p:sp>
      <p:grpSp>
        <p:nvGrpSpPr>
          <p:cNvPr id="3" name="Gruppieren 2">
            <a:extLst>
              <a:ext uri="{FF2B5EF4-FFF2-40B4-BE49-F238E27FC236}">
                <a16:creationId xmlns:a16="http://schemas.microsoft.com/office/drawing/2014/main" id="{90CE3046-8BE8-4E20-A6E0-98D2FFD4CBA1}"/>
              </a:ext>
            </a:extLst>
          </p:cNvPr>
          <p:cNvGrpSpPr/>
          <p:nvPr/>
        </p:nvGrpSpPr>
        <p:grpSpPr>
          <a:xfrm>
            <a:off x="4079776" y="4365104"/>
            <a:ext cx="6480720" cy="1872208"/>
            <a:chOff x="4079776" y="4365104"/>
            <a:chExt cx="6480720" cy="1872208"/>
          </a:xfrm>
        </p:grpSpPr>
        <p:pic>
          <p:nvPicPr>
            <p:cNvPr id="1639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9776" y="4365104"/>
              <a:ext cx="6466067" cy="164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feld 21">
              <a:extLst>
                <a:ext uri="{FF2B5EF4-FFF2-40B4-BE49-F238E27FC236}">
                  <a16:creationId xmlns:a16="http://schemas.microsoft.com/office/drawing/2014/main" id="{E93AA938-9304-485C-BEC6-B3341C8CC77B}"/>
                </a:ext>
              </a:extLst>
            </p:cNvPr>
            <p:cNvSpPr txBox="1"/>
            <p:nvPr/>
          </p:nvSpPr>
          <p:spPr bwMode="auto">
            <a:xfrm>
              <a:off x="4655840" y="5780112"/>
              <a:ext cx="5904656" cy="457200"/>
            </a:xfrm>
            <a:prstGeom prst="rect">
              <a:avLst/>
            </a:prstGeom>
            <a:solidFill>
              <a:schemeClr val="bg1"/>
            </a:solidFill>
            <a:ln>
              <a:noFill/>
            </a:ln>
          </p:spPr>
          <p:txBody>
            <a:bodyPr vert="horz" wrap="square" lIns="144000" tIns="72000" rIns="72000" bIns="72000" numCol="1" rtlCol="0" anchor="t" anchorCtr="0" compatLnSpc="1">
              <a:prstTxWarp prst="textNoShape">
                <a:avLst/>
              </a:prstTxWarp>
              <a:noAutofit/>
            </a:bodyPr>
            <a:lstStyle>
              <a:defPPr>
                <a:defRPr lang="de-DE"/>
              </a:defPPr>
              <a:lvl1pPr marL="171450" indent="-171450">
                <a:spcAft>
                  <a:spcPts val="800"/>
                </a:spcAft>
                <a:buFont typeface="Arial" panose="020B0604020202020204" pitchFamily="34" charset="0"/>
                <a:buChar char="•"/>
                <a:defRPr sz="1200">
                  <a:solidFill>
                    <a:schemeClr val="tx2"/>
                  </a:solidFill>
                  <a:latin typeface="+mj-lt"/>
                </a:defRPr>
              </a:lvl1pPr>
            </a:lstStyle>
            <a:p>
              <a:pPr marL="0" indent="0">
                <a:buNone/>
              </a:pPr>
              <a:r>
                <a:rPr lang="de-CH"/>
                <a:t>Jahr 1                    Jahr 2                    Jahr 3                     Jahr 4                    Jahr x</a:t>
              </a:r>
            </a:p>
          </p:txBody>
        </p:sp>
      </p:grpSp>
      <p:sp>
        <p:nvSpPr>
          <p:cNvPr id="23" name="Textfeld 22">
            <a:extLst>
              <a:ext uri="{FF2B5EF4-FFF2-40B4-BE49-F238E27FC236}">
                <a16:creationId xmlns:a16="http://schemas.microsoft.com/office/drawing/2014/main" id="{9AFFF201-2367-47CE-8953-604FFA2B80DB}"/>
              </a:ext>
            </a:extLst>
          </p:cNvPr>
          <p:cNvSpPr txBox="1"/>
          <p:nvPr/>
        </p:nvSpPr>
        <p:spPr bwMode="auto">
          <a:xfrm>
            <a:off x="4674991" y="4740835"/>
            <a:ext cx="934667"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72000" rIns="72000" bIns="72000" numCol="1" rtlCol="0" anchor="t" anchorCtr="0" compatLnSpc="1">
            <a:prstTxWarp prst="textNoShape">
              <a:avLst/>
            </a:prstTxWarp>
            <a:noAutofit/>
          </a:bodyPr>
          <a:lstStyle>
            <a:defPPr>
              <a:defRPr lang="de-DE"/>
            </a:defPPr>
            <a:lvl1pPr marL="171450" indent="-171450">
              <a:spcAft>
                <a:spcPts val="800"/>
              </a:spcAft>
              <a:buFont typeface="Arial" panose="020B0604020202020204" pitchFamily="34" charset="0"/>
              <a:buChar char="•"/>
              <a:defRPr sz="1200">
                <a:solidFill>
                  <a:schemeClr val="tx2"/>
                </a:solidFill>
                <a:latin typeface="+mj-lt"/>
              </a:defRPr>
            </a:lvl1pPr>
          </a:lstStyle>
          <a:p>
            <a:pPr marL="0" indent="0">
              <a:buNone/>
            </a:pPr>
            <a:r>
              <a:rPr lang="de-CH" sz="900"/>
              <a:t>Kreditnutzung</a:t>
            </a:r>
          </a:p>
        </p:txBody>
      </p:sp>
    </p:spTree>
    <p:extLst>
      <p:ext uri="{BB962C8B-B14F-4D97-AF65-F5344CB8AC3E}">
        <p14:creationId xmlns:p14="http://schemas.microsoft.com/office/powerpoint/2010/main" val="530257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CC329855-0FD9-42F3-82C7-D5B694BC794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5" name="Objekt 4" hidden="1">
                        <a:extLst>
                          <a:ext uri="{FF2B5EF4-FFF2-40B4-BE49-F238E27FC236}">
                            <a16:creationId xmlns:a16="http://schemas.microsoft.com/office/drawing/2014/main" id="{CC329855-0FD9-42F3-82C7-D5B694BC794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FEB92E2B-F067-42CA-9A9C-68A69CC388CC}"/>
              </a:ext>
            </a:extLst>
          </p:cNvPr>
          <p:cNvSpPr>
            <a:spLocks noGrp="1"/>
          </p:cNvSpPr>
          <p:nvPr>
            <p:ph type="title"/>
          </p:nvPr>
        </p:nvSpPr>
        <p:spPr>
          <a:xfrm>
            <a:off x="469234" y="476672"/>
            <a:ext cx="11161240" cy="861994"/>
          </a:xfrm>
        </p:spPr>
        <p:txBody>
          <a:bodyPr vert="horz"/>
          <a:lstStyle/>
          <a:p>
            <a:r>
              <a:rPr lang="de-CH" dirty="0">
                <a:ea typeface="MS PGothic"/>
                <a:cs typeface="Segoe UI"/>
              </a:rPr>
              <a:t>Zahlen und Fakten</a:t>
            </a:r>
            <a:br>
              <a:rPr lang="de-CH" dirty="0"/>
            </a:br>
            <a:r>
              <a:rPr lang="de-CH" sz="2000" b="0" dirty="0">
                <a:latin typeface="Corona LT"/>
                <a:ea typeface="MS PGothic"/>
                <a:cs typeface="Segoe UI"/>
              </a:rPr>
              <a:t>Seit 1934 Erfahrung für die Schweiz und ihre KMU</a:t>
            </a:r>
            <a:endParaRPr lang="de-CH" b="0" dirty="0"/>
          </a:p>
        </p:txBody>
      </p:sp>
      <p:sp>
        <p:nvSpPr>
          <p:cNvPr id="7" name="TextBox 6">
            <a:extLst>
              <a:ext uri="{FF2B5EF4-FFF2-40B4-BE49-F238E27FC236}">
                <a16:creationId xmlns:a16="http://schemas.microsoft.com/office/drawing/2014/main" id="{34FA6A7D-5205-4771-B026-C37D7F21E277}"/>
              </a:ext>
            </a:extLst>
          </p:cNvPr>
          <p:cNvSpPr txBox="1"/>
          <p:nvPr/>
        </p:nvSpPr>
        <p:spPr>
          <a:xfrm>
            <a:off x="1391478" y="3722440"/>
            <a:ext cx="1671273" cy="1651478"/>
          </a:xfrm>
          <a:prstGeom prst="rect">
            <a:avLst/>
          </a:prstGeom>
          <a:noFill/>
        </p:spPr>
        <p:txBody>
          <a:bodyPr wrap="square" rtlCol="0">
            <a:spAutoFit/>
          </a:bodyPr>
          <a:lstStyle/>
          <a:p>
            <a:pPr defTabSz="914194"/>
            <a:r>
              <a:rPr lang="de-CH" sz="2400" dirty="0">
                <a:solidFill>
                  <a:srgbClr val="727173"/>
                </a:solidFill>
                <a:latin typeface="HelveticaNeueLT Com 55 Roman" panose="020B0604020202020204" pitchFamily="34" charset="0"/>
                <a:ea typeface="Lato Light" panose="020F0502020204030203" pitchFamily="34" charset="0"/>
                <a:cs typeface="Lato Light" panose="020F0502020204030203" pitchFamily="34" charset="0"/>
              </a:rPr>
              <a:t>6,22 Mrd</a:t>
            </a:r>
            <a:r>
              <a:rPr lang="de-CH" sz="2400">
                <a:solidFill>
                  <a:srgbClr val="727173"/>
                </a:solidFill>
                <a:latin typeface="HelveticaNeueLT Com 55 Roman" panose="020B0604020202020204" pitchFamily="34" charset="0"/>
                <a:ea typeface="Lato Light" panose="020F0502020204030203" pitchFamily="34" charset="0"/>
                <a:cs typeface="Lato Light" panose="020F0502020204030203" pitchFamily="34" charset="0"/>
              </a:rPr>
              <a:t>.  </a:t>
            </a:r>
            <a:r>
              <a:rPr lang="de-CH" sz="1333">
                <a:solidFill>
                  <a:srgbClr val="727173"/>
                </a:solidFill>
                <a:latin typeface="HelveticaNeueLT Com 55 Roman" panose="020B0604020202020204" pitchFamily="34" charset="0"/>
                <a:ea typeface="Lato Light" panose="020F0502020204030203" pitchFamily="34" charset="0"/>
                <a:cs typeface="Lato Light" panose="020F0502020204030203" pitchFamily="34" charset="0"/>
              </a:rPr>
              <a:t>Bilanzsumme</a:t>
            </a:r>
          </a:p>
          <a:p>
            <a:pPr defTabSz="914194"/>
            <a:endParaRPr lang="de-CH" sz="1333">
              <a:solidFill>
                <a:srgbClr val="727173"/>
              </a:solidFill>
              <a:latin typeface="HelveticaNeueLT Com 55 Roman" panose="020B0604020202020204" pitchFamily="34" charset="0"/>
              <a:ea typeface="Lato Light" panose="020F0502020204030203" pitchFamily="34" charset="0"/>
              <a:cs typeface="Lato Light" panose="020F0502020204030203" pitchFamily="34" charset="0"/>
            </a:endParaRPr>
          </a:p>
          <a:p>
            <a:pPr defTabSz="914194"/>
            <a:r>
              <a:rPr lang="de-CH" sz="2400" dirty="0">
                <a:solidFill>
                  <a:srgbClr val="727173"/>
                </a:solidFill>
                <a:latin typeface="HelveticaNeueLT Com 55 Roman" panose="020B0604020202020204" pitchFamily="34" charset="0"/>
                <a:ea typeface="Lato Light" panose="020F0502020204030203" pitchFamily="34" charset="0"/>
                <a:cs typeface="Lato Light" panose="020F0502020204030203" pitchFamily="34" charset="0"/>
              </a:rPr>
              <a:t>576,5</a:t>
            </a:r>
            <a:r>
              <a:rPr lang="de-CH" sz="2400">
                <a:solidFill>
                  <a:srgbClr val="727173"/>
                </a:solidFill>
                <a:latin typeface="HelveticaNeueLT Com 55 Roman" panose="020B0604020202020204" pitchFamily="34" charset="0"/>
                <a:ea typeface="Lato Light" panose="020F0502020204030203" pitchFamily="34" charset="0"/>
                <a:cs typeface="Lato Light" panose="020F0502020204030203" pitchFamily="34" charset="0"/>
              </a:rPr>
              <a:t> Mio. </a:t>
            </a:r>
          </a:p>
          <a:p>
            <a:pPr defTabSz="914194"/>
            <a:r>
              <a:rPr lang="de-CH" sz="1333">
                <a:solidFill>
                  <a:srgbClr val="727173"/>
                </a:solidFill>
                <a:latin typeface="HelveticaNeueLT Com 55 Roman" panose="020B0604020202020204" pitchFamily="34" charset="0"/>
                <a:ea typeface="Lato Light" panose="020F0502020204030203" pitchFamily="34" charset="0"/>
                <a:cs typeface="Lato Light" panose="020F0502020204030203" pitchFamily="34" charset="0"/>
              </a:rPr>
              <a:t>Eigenmittel</a:t>
            </a:r>
          </a:p>
          <a:p>
            <a:pPr algn="ctr" defTabSz="914194"/>
            <a:endParaRPr lang="de-CH" sz="1333">
              <a:solidFill>
                <a:srgbClr val="727173"/>
              </a:solidFill>
              <a:latin typeface="HelveticaNeueLT Com 55 Roman" panose="020B0604020202020204" pitchFamily="34" charset="0"/>
              <a:ea typeface="Lato Light" panose="020F0502020204030203" pitchFamily="34" charset="0"/>
              <a:cs typeface="Lato Light" panose="020F0502020204030203" pitchFamily="34" charset="0"/>
            </a:endParaRPr>
          </a:p>
        </p:txBody>
      </p:sp>
      <p:cxnSp>
        <p:nvCxnSpPr>
          <p:cNvPr id="8" name="Straight Connector 12">
            <a:extLst>
              <a:ext uri="{FF2B5EF4-FFF2-40B4-BE49-F238E27FC236}">
                <a16:creationId xmlns:a16="http://schemas.microsoft.com/office/drawing/2014/main" id="{3AF59FC4-1EBD-4274-BB04-3556736B570C}"/>
              </a:ext>
            </a:extLst>
          </p:cNvPr>
          <p:cNvCxnSpPr>
            <a:cxnSpLocks/>
          </p:cNvCxnSpPr>
          <p:nvPr/>
        </p:nvCxnSpPr>
        <p:spPr>
          <a:xfrm>
            <a:off x="3384843" y="2160648"/>
            <a:ext cx="0" cy="3572608"/>
          </a:xfrm>
          <a:prstGeom prst="line">
            <a:avLst/>
          </a:prstGeom>
          <a:noFill/>
          <a:ln w="38100" cap="flat" cmpd="sng" algn="ctr">
            <a:solidFill>
              <a:srgbClr val="FFFFFF">
                <a:lumMod val="50000"/>
                <a:alpha val="20000"/>
              </a:srgbClr>
            </a:solidFill>
            <a:prstDash val="solid"/>
            <a:miter lim="800000"/>
          </a:ln>
          <a:effectLst/>
        </p:spPr>
      </p:cxnSp>
      <p:cxnSp>
        <p:nvCxnSpPr>
          <p:cNvPr id="9" name="Straight Connector 13">
            <a:extLst>
              <a:ext uri="{FF2B5EF4-FFF2-40B4-BE49-F238E27FC236}">
                <a16:creationId xmlns:a16="http://schemas.microsoft.com/office/drawing/2014/main" id="{C86E254E-80EE-437C-B9C4-A774254AB35D}"/>
              </a:ext>
            </a:extLst>
          </p:cNvPr>
          <p:cNvCxnSpPr>
            <a:cxnSpLocks/>
          </p:cNvCxnSpPr>
          <p:nvPr/>
        </p:nvCxnSpPr>
        <p:spPr>
          <a:xfrm>
            <a:off x="6098547" y="2160648"/>
            <a:ext cx="0" cy="3572608"/>
          </a:xfrm>
          <a:prstGeom prst="line">
            <a:avLst/>
          </a:prstGeom>
          <a:noFill/>
          <a:ln w="38100" cap="flat" cmpd="sng" algn="ctr">
            <a:solidFill>
              <a:srgbClr val="FFFFFF">
                <a:lumMod val="50000"/>
                <a:alpha val="20000"/>
              </a:srgbClr>
            </a:solidFill>
            <a:prstDash val="solid"/>
            <a:miter lim="800000"/>
          </a:ln>
          <a:effectLst/>
        </p:spPr>
      </p:cxnSp>
      <p:cxnSp>
        <p:nvCxnSpPr>
          <p:cNvPr id="10" name="Straight Connector 14">
            <a:extLst>
              <a:ext uri="{FF2B5EF4-FFF2-40B4-BE49-F238E27FC236}">
                <a16:creationId xmlns:a16="http://schemas.microsoft.com/office/drawing/2014/main" id="{7FF85174-2D45-4EE0-9D49-E1F2458B00A6}"/>
              </a:ext>
            </a:extLst>
          </p:cNvPr>
          <p:cNvCxnSpPr>
            <a:cxnSpLocks/>
          </p:cNvCxnSpPr>
          <p:nvPr/>
        </p:nvCxnSpPr>
        <p:spPr>
          <a:xfrm>
            <a:off x="8797500" y="2160648"/>
            <a:ext cx="0" cy="3572608"/>
          </a:xfrm>
          <a:prstGeom prst="line">
            <a:avLst/>
          </a:prstGeom>
          <a:noFill/>
          <a:ln w="38100" cap="flat" cmpd="sng" algn="ctr">
            <a:solidFill>
              <a:srgbClr val="FFFFFF">
                <a:lumMod val="50000"/>
                <a:alpha val="20000"/>
              </a:srgbClr>
            </a:solidFill>
            <a:prstDash val="solid"/>
            <a:miter lim="800000"/>
          </a:ln>
          <a:effectLst/>
        </p:spPr>
      </p:cxnSp>
      <p:sp>
        <p:nvSpPr>
          <p:cNvPr id="11" name="TextBox 6">
            <a:extLst>
              <a:ext uri="{FF2B5EF4-FFF2-40B4-BE49-F238E27FC236}">
                <a16:creationId xmlns:a16="http://schemas.microsoft.com/office/drawing/2014/main" id="{C0382277-93AD-4507-B0A0-89E02140637E}"/>
              </a:ext>
            </a:extLst>
          </p:cNvPr>
          <p:cNvSpPr txBox="1"/>
          <p:nvPr/>
        </p:nvSpPr>
        <p:spPr>
          <a:xfrm>
            <a:off x="3791760" y="2160648"/>
            <a:ext cx="2092611" cy="1446358"/>
          </a:xfrm>
          <a:prstGeom prst="rect">
            <a:avLst/>
          </a:prstGeom>
          <a:noFill/>
        </p:spPr>
        <p:txBody>
          <a:bodyPr wrap="square" rtlCol="0">
            <a:spAutoFit/>
          </a:bodyPr>
          <a:lstStyle/>
          <a:p>
            <a:pPr defTabSz="914194"/>
            <a:r>
              <a:rPr lang="de-CH" sz="2400">
                <a:solidFill>
                  <a:srgbClr val="727173"/>
                </a:solidFill>
                <a:latin typeface="HelveticaNeueLT Com 55 Roman" panose="020B0604020202020204" pitchFamily="34" charset="0"/>
                <a:ea typeface="Lato Light" panose="020F0502020204030203" pitchFamily="34" charset="0"/>
                <a:cs typeface="Lato Light" panose="020F0502020204030203" pitchFamily="34" charset="0"/>
              </a:rPr>
              <a:t>3</a:t>
            </a:r>
            <a:r>
              <a:rPr lang="de-CH" sz="1000" dirty="0">
                <a:solidFill>
                  <a:srgbClr val="727173"/>
                </a:solidFill>
                <a:latin typeface="HelveticaNeueLT Com 55 Roman" panose="020B0604020202020204" pitchFamily="34" charset="0"/>
                <a:ea typeface="Lato Light" panose="020F0502020204030203" pitchFamily="34" charset="0"/>
                <a:cs typeface="Lato Light" panose="020F0502020204030203" pitchFamily="34" charset="0"/>
              </a:rPr>
              <a:t> </a:t>
            </a:r>
            <a:r>
              <a:rPr lang="de-CH" sz="2400" dirty="0">
                <a:solidFill>
                  <a:srgbClr val="727173"/>
                </a:solidFill>
                <a:latin typeface="HelveticaNeueLT Com 55 Roman" panose="020B0604020202020204" pitchFamily="34" charset="0"/>
                <a:ea typeface="Lato Light" panose="020F0502020204030203" pitchFamily="34" charset="0"/>
                <a:cs typeface="Lato Light" panose="020F0502020204030203" pitchFamily="34" charset="0"/>
              </a:rPr>
              <a:t>900</a:t>
            </a:r>
            <a:endParaRPr lang="de-CH" sz="2400">
              <a:solidFill>
                <a:srgbClr val="727173"/>
              </a:solidFill>
              <a:latin typeface="HelveticaNeueLT Com 55 Roman" panose="020B0604020202020204" pitchFamily="34" charset="0"/>
              <a:ea typeface="Lato Light" panose="020F0502020204030203" pitchFamily="34" charset="0"/>
              <a:cs typeface="Lato Light" panose="020F0502020204030203" pitchFamily="34" charset="0"/>
            </a:endParaRPr>
          </a:p>
          <a:p>
            <a:pPr defTabSz="914194"/>
            <a:r>
              <a:rPr lang="de-CH" sz="1333">
                <a:solidFill>
                  <a:srgbClr val="727173"/>
                </a:solidFill>
                <a:latin typeface="HelveticaNeueLT Com 55 Roman" panose="020B0604020202020204" pitchFamily="34" charset="0"/>
                <a:ea typeface="Lato Light" panose="020F0502020204030203" pitchFamily="34" charset="0"/>
                <a:cs typeface="Lato Light" panose="020F0502020204030203" pitchFamily="34" charset="0"/>
              </a:rPr>
              <a:t>Genossenschafter/innen</a:t>
            </a:r>
          </a:p>
          <a:p>
            <a:pPr defTabSz="914194"/>
            <a:endParaRPr lang="de-CH" sz="1333">
              <a:solidFill>
                <a:srgbClr val="727173"/>
              </a:solidFill>
              <a:latin typeface="HelveticaNeueLT Com 55 Roman" panose="020B0604020202020204" pitchFamily="34" charset="0"/>
              <a:ea typeface="Lato Light" panose="020F0502020204030203" pitchFamily="34" charset="0"/>
              <a:cs typeface="Lato Light" panose="020F0502020204030203" pitchFamily="34" charset="0"/>
            </a:endParaRPr>
          </a:p>
          <a:p>
            <a:pPr defTabSz="914194"/>
            <a:r>
              <a:rPr lang="de-CH" sz="2400" dirty="0">
                <a:solidFill>
                  <a:srgbClr val="727173"/>
                </a:solidFill>
                <a:latin typeface="HelveticaNeueLT Com 55 Roman" panose="020B0604020202020204" pitchFamily="34" charset="0"/>
                <a:ea typeface="Lato Light" panose="020F0502020204030203" pitchFamily="34" charset="0"/>
                <a:cs typeface="Lato Light" panose="020F0502020204030203" pitchFamily="34" charset="0"/>
              </a:rPr>
              <a:t>250</a:t>
            </a:r>
            <a:r>
              <a:rPr lang="de-CH" sz="2400">
                <a:solidFill>
                  <a:srgbClr val="727173"/>
                </a:solidFill>
                <a:latin typeface="HelveticaNeueLT Com 55 Roman" panose="020B0604020202020204" pitchFamily="34" charset="0"/>
                <a:ea typeface="Lato Light" panose="020F0502020204030203" pitchFamily="34" charset="0"/>
                <a:cs typeface="Lato Light" panose="020F0502020204030203" pitchFamily="34" charset="0"/>
              </a:rPr>
              <a:t> </a:t>
            </a:r>
            <a:r>
              <a:rPr lang="de-CH" sz="1333">
                <a:solidFill>
                  <a:srgbClr val="727173"/>
                </a:solidFill>
                <a:latin typeface="HelveticaNeueLT Com 55 Roman" panose="020B0604020202020204" pitchFamily="34" charset="0"/>
                <a:ea typeface="Lato Light" panose="020F0502020204030203" pitchFamily="34" charset="0"/>
                <a:cs typeface="Lato Light" panose="020F0502020204030203" pitchFamily="34" charset="0"/>
              </a:rPr>
              <a:t>Mitarbeiter/innen</a:t>
            </a:r>
          </a:p>
          <a:p>
            <a:pPr algn="ctr" defTabSz="914194"/>
            <a:endParaRPr lang="de-CH" sz="1333">
              <a:solidFill>
                <a:srgbClr val="727173"/>
              </a:solidFill>
              <a:latin typeface="HelveticaNeueLT Com 55 Roman" panose="020B0604020202020204" pitchFamily="34" charset="0"/>
              <a:ea typeface="Lato Light" panose="020F0502020204030203" pitchFamily="34" charset="0"/>
              <a:cs typeface="Lato Light" panose="020F0502020204030203" pitchFamily="34" charset="0"/>
            </a:endParaRPr>
          </a:p>
        </p:txBody>
      </p:sp>
      <p:grpSp>
        <p:nvGrpSpPr>
          <p:cNvPr id="12" name="Google Shape;12260;p136">
            <a:extLst>
              <a:ext uri="{FF2B5EF4-FFF2-40B4-BE49-F238E27FC236}">
                <a16:creationId xmlns:a16="http://schemas.microsoft.com/office/drawing/2014/main" id="{634FD0C0-2B9C-4791-AF60-4E4B5477C775}"/>
              </a:ext>
            </a:extLst>
          </p:cNvPr>
          <p:cNvGrpSpPr/>
          <p:nvPr/>
        </p:nvGrpSpPr>
        <p:grpSpPr>
          <a:xfrm>
            <a:off x="4220806" y="4108004"/>
            <a:ext cx="1247844" cy="1296185"/>
            <a:chOff x="59596" y="5418101"/>
            <a:chExt cx="561909" cy="565648"/>
          </a:xfrm>
          <a:solidFill>
            <a:schemeClr val="bg1">
              <a:lumMod val="50000"/>
            </a:schemeClr>
          </a:solidFill>
        </p:grpSpPr>
        <p:sp>
          <p:nvSpPr>
            <p:cNvPr id="13" name="Google Shape;12261;p136">
              <a:extLst>
                <a:ext uri="{FF2B5EF4-FFF2-40B4-BE49-F238E27FC236}">
                  <a16:creationId xmlns:a16="http://schemas.microsoft.com/office/drawing/2014/main" id="{5326F747-B4AC-4271-A104-4109F44DF416}"/>
                </a:ext>
              </a:extLst>
            </p:cNvPr>
            <p:cNvSpPr/>
            <p:nvPr/>
          </p:nvSpPr>
          <p:spPr>
            <a:xfrm>
              <a:off x="99327" y="5418101"/>
              <a:ext cx="181627" cy="181007"/>
            </a:xfrm>
            <a:custGeom>
              <a:avLst/>
              <a:gdLst/>
              <a:ahLst/>
              <a:cxnLst/>
              <a:rect l="l" t="t" r="r" b="b"/>
              <a:pathLst>
                <a:path w="181627" h="181007" extrusionOk="0">
                  <a:moveTo>
                    <a:pt x="90814" y="181008"/>
                  </a:moveTo>
                  <a:cubicBezTo>
                    <a:pt x="39731" y="181008"/>
                    <a:pt x="0" y="141412"/>
                    <a:pt x="0" y="90504"/>
                  </a:cubicBezTo>
                  <a:cubicBezTo>
                    <a:pt x="0" y="39596"/>
                    <a:pt x="39731" y="0"/>
                    <a:pt x="90814" y="0"/>
                  </a:cubicBezTo>
                  <a:cubicBezTo>
                    <a:pt x="141896" y="0"/>
                    <a:pt x="181627" y="39596"/>
                    <a:pt x="181627" y="90504"/>
                  </a:cubicBezTo>
                  <a:cubicBezTo>
                    <a:pt x="181627" y="141412"/>
                    <a:pt x="141896" y="181008"/>
                    <a:pt x="90814" y="181008"/>
                  </a:cubicBezTo>
                  <a:close/>
                  <a:moveTo>
                    <a:pt x="90814" y="28282"/>
                  </a:moveTo>
                  <a:cubicBezTo>
                    <a:pt x="56759" y="28282"/>
                    <a:pt x="28379" y="56565"/>
                    <a:pt x="28379" y="90504"/>
                  </a:cubicBezTo>
                  <a:cubicBezTo>
                    <a:pt x="28379" y="124443"/>
                    <a:pt x="56759" y="152725"/>
                    <a:pt x="90814" y="152725"/>
                  </a:cubicBezTo>
                  <a:cubicBezTo>
                    <a:pt x="124869" y="152725"/>
                    <a:pt x="153248" y="124443"/>
                    <a:pt x="153248" y="90504"/>
                  </a:cubicBezTo>
                  <a:cubicBezTo>
                    <a:pt x="153248" y="56565"/>
                    <a:pt x="124869" y="28282"/>
                    <a:pt x="90814" y="28282"/>
                  </a:cubicBez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sp>
          <p:nvSpPr>
            <p:cNvPr id="14" name="Google Shape;12262;p136">
              <a:extLst>
                <a:ext uri="{FF2B5EF4-FFF2-40B4-BE49-F238E27FC236}">
                  <a16:creationId xmlns:a16="http://schemas.microsoft.com/office/drawing/2014/main" id="{F8739A8F-E29C-4C30-868B-F0E59569E3C5}"/>
                </a:ext>
              </a:extLst>
            </p:cNvPr>
            <p:cNvSpPr/>
            <p:nvPr/>
          </p:nvSpPr>
          <p:spPr>
            <a:xfrm>
              <a:off x="59596" y="5544262"/>
              <a:ext cx="184465" cy="184945"/>
            </a:xfrm>
            <a:custGeom>
              <a:avLst/>
              <a:gdLst/>
              <a:ahLst/>
              <a:cxnLst/>
              <a:rect l="l" t="t" r="r" b="b"/>
              <a:pathLst>
                <a:path w="184465" h="184945" extrusionOk="0">
                  <a:moveTo>
                    <a:pt x="167438" y="184945"/>
                  </a:moveTo>
                  <a:lnTo>
                    <a:pt x="14190" y="184945"/>
                  </a:lnTo>
                  <a:cubicBezTo>
                    <a:pt x="5676" y="184945"/>
                    <a:pt x="0" y="179289"/>
                    <a:pt x="0" y="170804"/>
                  </a:cubicBezTo>
                  <a:lnTo>
                    <a:pt x="0" y="117068"/>
                  </a:lnTo>
                  <a:cubicBezTo>
                    <a:pt x="0" y="68987"/>
                    <a:pt x="25541" y="26564"/>
                    <a:pt x="68110" y="1109"/>
                  </a:cubicBezTo>
                  <a:cubicBezTo>
                    <a:pt x="73786" y="-1719"/>
                    <a:pt x="82300" y="1109"/>
                    <a:pt x="87976" y="6766"/>
                  </a:cubicBezTo>
                  <a:cubicBezTo>
                    <a:pt x="90814" y="12423"/>
                    <a:pt x="87976" y="20907"/>
                    <a:pt x="82300" y="26564"/>
                  </a:cubicBezTo>
                  <a:cubicBezTo>
                    <a:pt x="48245" y="43533"/>
                    <a:pt x="28379" y="80300"/>
                    <a:pt x="28379" y="117068"/>
                  </a:cubicBezTo>
                  <a:lnTo>
                    <a:pt x="28379" y="156663"/>
                  </a:lnTo>
                  <a:lnTo>
                    <a:pt x="170276" y="156663"/>
                  </a:lnTo>
                  <a:cubicBezTo>
                    <a:pt x="178789" y="156663"/>
                    <a:pt x="184465" y="162320"/>
                    <a:pt x="184465" y="170804"/>
                  </a:cubicBezTo>
                  <a:cubicBezTo>
                    <a:pt x="184465" y="179289"/>
                    <a:pt x="175952" y="184945"/>
                    <a:pt x="167438" y="184945"/>
                  </a:cubicBez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sp>
          <p:nvSpPr>
            <p:cNvPr id="15" name="Google Shape;12263;p136">
              <a:extLst>
                <a:ext uri="{FF2B5EF4-FFF2-40B4-BE49-F238E27FC236}">
                  <a16:creationId xmlns:a16="http://schemas.microsoft.com/office/drawing/2014/main" id="{3771CC1B-0168-4DD2-9F4F-3CA72112D5BB}"/>
                </a:ext>
              </a:extLst>
            </p:cNvPr>
            <p:cNvSpPr/>
            <p:nvPr/>
          </p:nvSpPr>
          <p:spPr>
            <a:xfrm>
              <a:off x="231596" y="5547090"/>
              <a:ext cx="70920" cy="68987"/>
            </a:xfrm>
            <a:custGeom>
              <a:avLst/>
              <a:gdLst/>
              <a:ahLst/>
              <a:cxnLst/>
              <a:rect l="l" t="t" r="r" b="b"/>
              <a:pathLst>
                <a:path w="70920" h="68987" extrusionOk="0">
                  <a:moveTo>
                    <a:pt x="57872" y="68987"/>
                  </a:moveTo>
                  <a:cubicBezTo>
                    <a:pt x="52196" y="68987"/>
                    <a:pt x="49358" y="66159"/>
                    <a:pt x="46520" y="63331"/>
                  </a:cubicBezTo>
                  <a:cubicBezTo>
                    <a:pt x="38006" y="49190"/>
                    <a:pt x="23817" y="35048"/>
                    <a:pt x="6789" y="26564"/>
                  </a:cubicBezTo>
                  <a:cubicBezTo>
                    <a:pt x="1113" y="23736"/>
                    <a:pt x="-1725" y="15251"/>
                    <a:pt x="1113" y="6766"/>
                  </a:cubicBezTo>
                  <a:cubicBezTo>
                    <a:pt x="3951" y="1110"/>
                    <a:pt x="12465" y="-1719"/>
                    <a:pt x="20979" y="1110"/>
                  </a:cubicBezTo>
                  <a:cubicBezTo>
                    <a:pt x="40844" y="12422"/>
                    <a:pt x="57872" y="29392"/>
                    <a:pt x="69224" y="49190"/>
                  </a:cubicBezTo>
                  <a:cubicBezTo>
                    <a:pt x="72062" y="54846"/>
                    <a:pt x="72062" y="63331"/>
                    <a:pt x="63548" y="68987"/>
                  </a:cubicBezTo>
                  <a:cubicBezTo>
                    <a:pt x="63548" y="68987"/>
                    <a:pt x="60710" y="68987"/>
                    <a:pt x="57872" y="68987"/>
                  </a:cubicBez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sp>
          <p:nvSpPr>
            <p:cNvPr id="16" name="Google Shape;12264;p136">
              <a:extLst>
                <a:ext uri="{FF2B5EF4-FFF2-40B4-BE49-F238E27FC236}">
                  <a16:creationId xmlns:a16="http://schemas.microsoft.com/office/drawing/2014/main" id="{A510C06E-AE57-42DB-ABD9-318748A4698F}"/>
                </a:ext>
              </a:extLst>
            </p:cNvPr>
            <p:cNvSpPr/>
            <p:nvPr/>
          </p:nvSpPr>
          <p:spPr>
            <a:xfrm>
              <a:off x="241223" y="5604765"/>
              <a:ext cx="380282" cy="378984"/>
            </a:xfrm>
            <a:custGeom>
              <a:avLst/>
              <a:gdLst/>
              <a:ahLst/>
              <a:cxnLst/>
              <a:rect l="l" t="t" r="r" b="b"/>
              <a:pathLst>
                <a:path w="380282" h="378984" extrusionOk="0">
                  <a:moveTo>
                    <a:pt x="190141" y="378984"/>
                  </a:moveTo>
                  <a:cubicBezTo>
                    <a:pt x="85138" y="378984"/>
                    <a:pt x="0" y="294137"/>
                    <a:pt x="0" y="189492"/>
                  </a:cubicBezTo>
                  <a:cubicBezTo>
                    <a:pt x="0" y="84847"/>
                    <a:pt x="85138" y="0"/>
                    <a:pt x="190141" y="0"/>
                  </a:cubicBezTo>
                  <a:cubicBezTo>
                    <a:pt x="295145" y="0"/>
                    <a:pt x="380282" y="84847"/>
                    <a:pt x="380282" y="189492"/>
                  </a:cubicBezTo>
                  <a:cubicBezTo>
                    <a:pt x="380282" y="294137"/>
                    <a:pt x="295145" y="378984"/>
                    <a:pt x="190141" y="378984"/>
                  </a:cubicBezTo>
                  <a:close/>
                  <a:moveTo>
                    <a:pt x="190141" y="25454"/>
                  </a:moveTo>
                  <a:cubicBezTo>
                    <a:pt x="99327" y="25454"/>
                    <a:pt x="28379" y="98988"/>
                    <a:pt x="28379" y="186664"/>
                  </a:cubicBezTo>
                  <a:cubicBezTo>
                    <a:pt x="28379" y="274339"/>
                    <a:pt x="102165" y="347874"/>
                    <a:pt x="190141" y="347874"/>
                  </a:cubicBezTo>
                  <a:cubicBezTo>
                    <a:pt x="278117" y="347874"/>
                    <a:pt x="351903" y="274339"/>
                    <a:pt x="351903" y="186664"/>
                  </a:cubicBezTo>
                  <a:cubicBezTo>
                    <a:pt x="351903" y="98988"/>
                    <a:pt x="280955" y="25454"/>
                    <a:pt x="190141" y="25454"/>
                  </a:cubicBez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sp>
          <p:nvSpPr>
            <p:cNvPr id="17" name="Google Shape;12265;p136">
              <a:extLst>
                <a:ext uri="{FF2B5EF4-FFF2-40B4-BE49-F238E27FC236}">
                  <a16:creationId xmlns:a16="http://schemas.microsoft.com/office/drawing/2014/main" id="{999974BA-38CA-4E19-8040-44544A58549F}"/>
                </a:ext>
              </a:extLst>
            </p:cNvPr>
            <p:cNvSpPr/>
            <p:nvPr/>
          </p:nvSpPr>
          <p:spPr>
            <a:xfrm>
              <a:off x="326361" y="5689612"/>
              <a:ext cx="210006" cy="209289"/>
            </a:xfrm>
            <a:custGeom>
              <a:avLst/>
              <a:gdLst/>
              <a:ahLst/>
              <a:cxnLst/>
              <a:rect l="l" t="t" r="r" b="b"/>
              <a:pathLst>
                <a:path w="210006" h="209289" extrusionOk="0">
                  <a:moveTo>
                    <a:pt x="105003" y="209290"/>
                  </a:moveTo>
                  <a:lnTo>
                    <a:pt x="105003" y="209290"/>
                  </a:lnTo>
                  <a:cubicBezTo>
                    <a:pt x="99327" y="209290"/>
                    <a:pt x="96490" y="206462"/>
                    <a:pt x="93652" y="203633"/>
                  </a:cubicBezTo>
                  <a:lnTo>
                    <a:pt x="14190" y="101817"/>
                  </a:lnTo>
                  <a:cubicBezTo>
                    <a:pt x="14190" y="101817"/>
                    <a:pt x="14190" y="101817"/>
                    <a:pt x="14190" y="101817"/>
                  </a:cubicBezTo>
                  <a:cubicBezTo>
                    <a:pt x="5676" y="90504"/>
                    <a:pt x="0" y="76362"/>
                    <a:pt x="0" y="62221"/>
                  </a:cubicBezTo>
                  <a:cubicBezTo>
                    <a:pt x="0" y="28282"/>
                    <a:pt x="28379" y="0"/>
                    <a:pt x="62434" y="0"/>
                  </a:cubicBezTo>
                  <a:cubicBezTo>
                    <a:pt x="79462" y="0"/>
                    <a:pt x="93652" y="5656"/>
                    <a:pt x="105003" y="16970"/>
                  </a:cubicBezTo>
                  <a:cubicBezTo>
                    <a:pt x="116355" y="5656"/>
                    <a:pt x="130545" y="0"/>
                    <a:pt x="147572" y="0"/>
                  </a:cubicBezTo>
                  <a:cubicBezTo>
                    <a:pt x="181627" y="0"/>
                    <a:pt x="210007" y="28282"/>
                    <a:pt x="210007" y="62221"/>
                  </a:cubicBezTo>
                  <a:cubicBezTo>
                    <a:pt x="210007" y="76362"/>
                    <a:pt x="207169" y="87676"/>
                    <a:pt x="198655" y="98988"/>
                  </a:cubicBezTo>
                  <a:lnTo>
                    <a:pt x="116355" y="206462"/>
                  </a:lnTo>
                  <a:cubicBezTo>
                    <a:pt x="113517" y="206462"/>
                    <a:pt x="110679" y="209290"/>
                    <a:pt x="105003" y="209290"/>
                  </a:cubicBezTo>
                  <a:close/>
                  <a:moveTo>
                    <a:pt x="36893" y="84847"/>
                  </a:moveTo>
                  <a:lnTo>
                    <a:pt x="105003" y="172523"/>
                  </a:lnTo>
                  <a:lnTo>
                    <a:pt x="175952" y="82019"/>
                  </a:lnTo>
                  <a:cubicBezTo>
                    <a:pt x="178789" y="76362"/>
                    <a:pt x="181627" y="70706"/>
                    <a:pt x="181627" y="62221"/>
                  </a:cubicBezTo>
                  <a:cubicBezTo>
                    <a:pt x="181627" y="42424"/>
                    <a:pt x="164600" y="28282"/>
                    <a:pt x="147572" y="28282"/>
                  </a:cubicBezTo>
                  <a:cubicBezTo>
                    <a:pt x="136221" y="28282"/>
                    <a:pt x="124869" y="33939"/>
                    <a:pt x="116355" y="45252"/>
                  </a:cubicBezTo>
                  <a:cubicBezTo>
                    <a:pt x="110679" y="53736"/>
                    <a:pt x="96490" y="53736"/>
                    <a:pt x="90814" y="45252"/>
                  </a:cubicBezTo>
                  <a:cubicBezTo>
                    <a:pt x="85138" y="33939"/>
                    <a:pt x="73786" y="28282"/>
                    <a:pt x="59597" y="28282"/>
                  </a:cubicBezTo>
                  <a:cubicBezTo>
                    <a:pt x="39731" y="28282"/>
                    <a:pt x="25541" y="45252"/>
                    <a:pt x="25541" y="62221"/>
                  </a:cubicBezTo>
                  <a:cubicBezTo>
                    <a:pt x="28379" y="70706"/>
                    <a:pt x="31217" y="79191"/>
                    <a:pt x="36893" y="84847"/>
                  </a:cubicBezTo>
                  <a:cubicBezTo>
                    <a:pt x="36893" y="84847"/>
                    <a:pt x="36893" y="84847"/>
                    <a:pt x="36893" y="84847"/>
                  </a:cubicBez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grpSp>
      <p:sp>
        <p:nvSpPr>
          <p:cNvPr id="18" name="TextBox 6">
            <a:extLst>
              <a:ext uri="{FF2B5EF4-FFF2-40B4-BE49-F238E27FC236}">
                <a16:creationId xmlns:a16="http://schemas.microsoft.com/office/drawing/2014/main" id="{CAC8B4EF-266F-489C-9FE3-368B369C8DCC}"/>
              </a:ext>
            </a:extLst>
          </p:cNvPr>
          <p:cNvSpPr txBox="1"/>
          <p:nvPr/>
        </p:nvSpPr>
        <p:spPr>
          <a:xfrm>
            <a:off x="6420640" y="3469647"/>
            <a:ext cx="2265915" cy="2472152"/>
          </a:xfrm>
          <a:prstGeom prst="rect">
            <a:avLst/>
          </a:prstGeom>
          <a:noFill/>
        </p:spPr>
        <p:txBody>
          <a:bodyPr wrap="square" rtlCol="0">
            <a:spAutoFit/>
          </a:bodyPr>
          <a:lstStyle/>
          <a:p>
            <a:pPr defTabSz="914194"/>
            <a:r>
              <a:rPr lang="de-CH" sz="2400" dirty="0">
                <a:solidFill>
                  <a:srgbClr val="727173"/>
                </a:solidFill>
                <a:latin typeface="HelveticaNeueLT Com 55 Roman" panose="020B0604020202020204" pitchFamily="34" charset="0"/>
                <a:ea typeface="Lato Light" panose="020F0502020204030203" pitchFamily="34" charset="0"/>
                <a:cs typeface="Lato Light" panose="020F0502020204030203" pitchFamily="34" charset="0"/>
              </a:rPr>
              <a:t>29 </a:t>
            </a:r>
            <a:r>
              <a:rPr lang="de-CH" sz="2400">
                <a:solidFill>
                  <a:srgbClr val="727173"/>
                </a:solidFill>
                <a:latin typeface="HelveticaNeueLT Com 55 Roman" panose="020B0604020202020204" pitchFamily="34" charset="0"/>
                <a:ea typeface="Lato Light" panose="020F0502020204030203" pitchFamily="34" charset="0"/>
                <a:cs typeface="Lato Light" panose="020F0502020204030203" pitchFamily="34" charset="0"/>
              </a:rPr>
              <a:t>000 </a:t>
            </a:r>
          </a:p>
          <a:p>
            <a:pPr defTabSz="914194"/>
            <a:r>
              <a:rPr lang="de-CH" sz="1333">
                <a:solidFill>
                  <a:srgbClr val="727173"/>
                </a:solidFill>
                <a:latin typeface="HelveticaNeueLT Com 55 Roman" panose="020B0604020202020204" pitchFamily="34" charset="0"/>
                <a:ea typeface="Lato Light" panose="020F0502020204030203" pitchFamily="34" charset="0"/>
                <a:cs typeface="Lato Light" panose="020F0502020204030203" pitchFamily="34" charset="0"/>
              </a:rPr>
              <a:t>KMU und ihre Mitarbeiter/innen</a:t>
            </a:r>
          </a:p>
          <a:p>
            <a:pPr defTabSz="914194"/>
            <a:endParaRPr lang="de-CH" sz="800">
              <a:solidFill>
                <a:srgbClr val="727173"/>
              </a:solidFill>
              <a:latin typeface="HelveticaNeueLT Com 55 Roman" panose="020B0604020202020204" pitchFamily="34" charset="0"/>
              <a:ea typeface="Lato Light" panose="020F0502020204030203" pitchFamily="34" charset="0"/>
              <a:cs typeface="Lato Light" panose="020F0502020204030203" pitchFamily="34" charset="0"/>
            </a:endParaRPr>
          </a:p>
          <a:p>
            <a:pPr defTabSz="914194"/>
            <a:r>
              <a:rPr lang="de-CH" sz="2400" dirty="0">
                <a:solidFill>
                  <a:srgbClr val="727173"/>
                </a:solidFill>
                <a:latin typeface="HelveticaNeueLT Com 55 Roman" panose="020B0604020202020204" pitchFamily="34" charset="0"/>
                <a:ea typeface="Lato Light" panose="020F0502020204030203" pitchFamily="34" charset="0"/>
                <a:cs typeface="Lato Light" panose="020F0502020204030203" pitchFamily="34" charset="0"/>
              </a:rPr>
              <a:t>404 </a:t>
            </a:r>
            <a:r>
              <a:rPr lang="de-CH" sz="2400">
                <a:solidFill>
                  <a:srgbClr val="727173"/>
                </a:solidFill>
                <a:latin typeface="HelveticaNeueLT Com 55 Roman" panose="020B0604020202020204" pitchFamily="34" charset="0"/>
                <a:ea typeface="Lato Light" panose="020F0502020204030203" pitchFamily="34" charset="0"/>
                <a:cs typeface="Lato Light" panose="020F0502020204030203" pitchFamily="34" charset="0"/>
              </a:rPr>
              <a:t>Mio.</a:t>
            </a:r>
          </a:p>
          <a:p>
            <a:pPr defTabSz="914194"/>
            <a:r>
              <a:rPr lang="de-CH" sz="1333">
                <a:solidFill>
                  <a:srgbClr val="727173"/>
                </a:solidFill>
                <a:latin typeface="HelveticaNeueLT Com 55 Roman" panose="020B0604020202020204" pitchFamily="34" charset="0"/>
                <a:ea typeface="Lato Light" panose="020F0502020204030203" pitchFamily="34" charset="0"/>
                <a:cs typeface="Lato Light" panose="020F0502020204030203" pitchFamily="34" charset="0"/>
              </a:rPr>
              <a:t>WIR-Umsatz</a:t>
            </a:r>
          </a:p>
          <a:p>
            <a:pPr defTabSz="914194"/>
            <a:endParaRPr lang="de-CH" sz="800">
              <a:solidFill>
                <a:srgbClr val="727173"/>
              </a:solidFill>
              <a:latin typeface="HelveticaNeueLT Com 55 Roman" panose="020B0604020202020204" pitchFamily="34" charset="0"/>
              <a:ea typeface="Lato Light" panose="020F0502020204030203" pitchFamily="34" charset="0"/>
              <a:cs typeface="Lato Light" panose="020F0502020204030203" pitchFamily="34" charset="0"/>
            </a:endParaRPr>
          </a:p>
          <a:p>
            <a:pPr defTabSz="914194"/>
            <a:r>
              <a:rPr lang="de-CH" sz="2400">
                <a:solidFill>
                  <a:srgbClr val="727173"/>
                </a:solidFill>
                <a:latin typeface="HelveticaNeueLT Com 55 Roman" panose="020B0604020202020204" pitchFamily="34" charset="0"/>
                <a:ea typeface="Lato Light" panose="020F0502020204030203" pitchFamily="34" charset="0"/>
                <a:cs typeface="Lato Light" panose="020F0502020204030203" pitchFamily="34" charset="0"/>
              </a:rPr>
              <a:t>~6 </a:t>
            </a:r>
            <a:r>
              <a:rPr lang="de-CH" sz="2400" dirty="0">
                <a:solidFill>
                  <a:srgbClr val="727173"/>
                </a:solidFill>
                <a:latin typeface="HelveticaNeueLT Com 55 Roman" panose="020B0604020202020204" pitchFamily="34" charset="0"/>
                <a:ea typeface="Lato Light" panose="020F0502020204030203" pitchFamily="34" charset="0"/>
                <a:cs typeface="Lato Light" panose="020F0502020204030203" pitchFamily="34" charset="0"/>
              </a:rPr>
              <a:t>Mrd</a:t>
            </a:r>
            <a:r>
              <a:rPr lang="de-CH" sz="2400">
                <a:solidFill>
                  <a:srgbClr val="727173"/>
                </a:solidFill>
                <a:latin typeface="HelveticaNeueLT Com 55 Roman" panose="020B0604020202020204" pitchFamily="34" charset="0"/>
                <a:ea typeface="Lato Light" panose="020F0502020204030203" pitchFamily="34" charset="0"/>
                <a:cs typeface="Lato Light" panose="020F0502020204030203" pitchFamily="34" charset="0"/>
              </a:rPr>
              <a:t>. </a:t>
            </a:r>
          </a:p>
          <a:p>
            <a:pPr defTabSz="914194"/>
            <a:r>
              <a:rPr lang="de-CH" sz="1333">
                <a:solidFill>
                  <a:srgbClr val="727173"/>
                </a:solidFill>
                <a:latin typeface="HelveticaNeueLT Com 55 Roman" panose="020B0604020202020204" pitchFamily="34" charset="0"/>
                <a:ea typeface="Lato Light" panose="020F0502020204030203" pitchFamily="34" charset="0"/>
                <a:cs typeface="Lato Light" panose="020F0502020204030203" pitchFamily="34" charset="0"/>
              </a:rPr>
              <a:t>Wertschöpfung im Zusammenhang mit WIR</a:t>
            </a:r>
          </a:p>
        </p:txBody>
      </p:sp>
      <p:sp>
        <p:nvSpPr>
          <p:cNvPr id="19" name="Google Shape;2642;p34">
            <a:extLst>
              <a:ext uri="{FF2B5EF4-FFF2-40B4-BE49-F238E27FC236}">
                <a16:creationId xmlns:a16="http://schemas.microsoft.com/office/drawing/2014/main" id="{F66631FA-4F14-44E5-B24D-E2D5C5E46A1E}"/>
              </a:ext>
            </a:extLst>
          </p:cNvPr>
          <p:cNvSpPr/>
          <p:nvPr/>
        </p:nvSpPr>
        <p:spPr>
          <a:xfrm>
            <a:off x="6968557" y="2213118"/>
            <a:ext cx="1047644" cy="1077777"/>
          </a:xfrm>
          <a:custGeom>
            <a:avLst/>
            <a:gdLst/>
            <a:ahLst/>
            <a:cxnLst/>
            <a:rect l="l" t="t" r="r" b="b"/>
            <a:pathLst>
              <a:path w="736841" h="736841" extrusionOk="0">
                <a:moveTo>
                  <a:pt x="661887" y="575394"/>
                </a:moveTo>
                <a:cubicBezTo>
                  <a:pt x="644101" y="575394"/>
                  <a:pt x="626315" y="581746"/>
                  <a:pt x="612341" y="590638"/>
                </a:cubicBezTo>
                <a:lnTo>
                  <a:pt x="539927" y="519495"/>
                </a:lnTo>
                <a:cubicBezTo>
                  <a:pt x="574229" y="480113"/>
                  <a:pt x="594555" y="430566"/>
                  <a:pt x="594555" y="374668"/>
                </a:cubicBezTo>
                <a:cubicBezTo>
                  <a:pt x="594555" y="318770"/>
                  <a:pt x="574229" y="269224"/>
                  <a:pt x="539927" y="229841"/>
                </a:cubicBezTo>
                <a:lnTo>
                  <a:pt x="612341" y="157427"/>
                </a:lnTo>
                <a:cubicBezTo>
                  <a:pt x="626315" y="167591"/>
                  <a:pt x="642831" y="172673"/>
                  <a:pt x="661887" y="172673"/>
                </a:cubicBezTo>
                <a:cubicBezTo>
                  <a:pt x="666969" y="172673"/>
                  <a:pt x="672050" y="172673"/>
                  <a:pt x="677132" y="171401"/>
                </a:cubicBezTo>
                <a:cubicBezTo>
                  <a:pt x="724138" y="162509"/>
                  <a:pt x="754627" y="118044"/>
                  <a:pt x="747005" y="71039"/>
                </a:cubicBezTo>
                <a:lnTo>
                  <a:pt x="747005" y="71039"/>
                </a:lnTo>
                <a:cubicBezTo>
                  <a:pt x="738112" y="24033"/>
                  <a:pt x="693647" y="-6457"/>
                  <a:pt x="646642" y="1166"/>
                </a:cubicBezTo>
                <a:cubicBezTo>
                  <a:pt x="599637" y="10059"/>
                  <a:pt x="569147" y="54523"/>
                  <a:pt x="576769" y="101528"/>
                </a:cubicBezTo>
                <a:cubicBezTo>
                  <a:pt x="579310" y="114232"/>
                  <a:pt x="584392" y="125666"/>
                  <a:pt x="590744" y="134560"/>
                </a:cubicBezTo>
                <a:lnTo>
                  <a:pt x="518330" y="206973"/>
                </a:lnTo>
                <a:cubicBezTo>
                  <a:pt x="480217" y="173943"/>
                  <a:pt x="429401" y="153616"/>
                  <a:pt x="374773" y="153616"/>
                </a:cubicBezTo>
                <a:cubicBezTo>
                  <a:pt x="322685" y="153616"/>
                  <a:pt x="274410" y="171401"/>
                  <a:pt x="236297" y="203161"/>
                </a:cubicBezTo>
                <a:lnTo>
                  <a:pt x="160072" y="134560"/>
                </a:lnTo>
                <a:cubicBezTo>
                  <a:pt x="168965" y="120584"/>
                  <a:pt x="174047" y="105340"/>
                  <a:pt x="174047" y="87554"/>
                </a:cubicBezTo>
                <a:cubicBezTo>
                  <a:pt x="174047" y="40549"/>
                  <a:pt x="135935" y="1166"/>
                  <a:pt x="87658" y="1166"/>
                </a:cubicBezTo>
                <a:cubicBezTo>
                  <a:pt x="39383" y="1166"/>
                  <a:pt x="1270" y="39279"/>
                  <a:pt x="1270" y="87554"/>
                </a:cubicBezTo>
                <a:cubicBezTo>
                  <a:pt x="1270" y="135830"/>
                  <a:pt x="39383" y="173943"/>
                  <a:pt x="87658" y="173943"/>
                </a:cubicBezTo>
                <a:cubicBezTo>
                  <a:pt x="106715" y="173943"/>
                  <a:pt x="124501" y="167591"/>
                  <a:pt x="138475" y="156157"/>
                </a:cubicBezTo>
                <a:lnTo>
                  <a:pt x="213430" y="223489"/>
                </a:lnTo>
                <a:cubicBezTo>
                  <a:pt x="176587" y="262872"/>
                  <a:pt x="153720" y="316229"/>
                  <a:pt x="153720" y="373397"/>
                </a:cubicBezTo>
                <a:cubicBezTo>
                  <a:pt x="153720" y="428026"/>
                  <a:pt x="174047" y="478843"/>
                  <a:pt x="207078" y="516955"/>
                </a:cubicBezTo>
                <a:lnTo>
                  <a:pt x="135935" y="588098"/>
                </a:lnTo>
                <a:cubicBezTo>
                  <a:pt x="121960" y="577934"/>
                  <a:pt x="105444" y="572854"/>
                  <a:pt x="86388" y="572854"/>
                </a:cubicBezTo>
                <a:cubicBezTo>
                  <a:pt x="38113" y="572854"/>
                  <a:pt x="0" y="610966"/>
                  <a:pt x="0" y="659241"/>
                </a:cubicBezTo>
                <a:cubicBezTo>
                  <a:pt x="0" y="707518"/>
                  <a:pt x="38113" y="745630"/>
                  <a:pt x="86388" y="745630"/>
                </a:cubicBezTo>
                <a:cubicBezTo>
                  <a:pt x="133394" y="745630"/>
                  <a:pt x="172776" y="707518"/>
                  <a:pt x="172776" y="659241"/>
                </a:cubicBezTo>
                <a:cubicBezTo>
                  <a:pt x="172776" y="641455"/>
                  <a:pt x="166424" y="623670"/>
                  <a:pt x="157531" y="609695"/>
                </a:cubicBezTo>
                <a:lnTo>
                  <a:pt x="228675" y="538552"/>
                </a:lnTo>
                <a:cubicBezTo>
                  <a:pt x="268058" y="572854"/>
                  <a:pt x="317604" y="593180"/>
                  <a:pt x="373502" y="593180"/>
                </a:cubicBezTo>
                <a:cubicBezTo>
                  <a:pt x="428131" y="593180"/>
                  <a:pt x="478947" y="572854"/>
                  <a:pt x="517060" y="539822"/>
                </a:cubicBezTo>
                <a:lnTo>
                  <a:pt x="589473" y="612236"/>
                </a:lnTo>
                <a:cubicBezTo>
                  <a:pt x="579310" y="626211"/>
                  <a:pt x="574229" y="642727"/>
                  <a:pt x="574229" y="661783"/>
                </a:cubicBezTo>
                <a:cubicBezTo>
                  <a:pt x="574229" y="708788"/>
                  <a:pt x="612341" y="748170"/>
                  <a:pt x="660617" y="748170"/>
                </a:cubicBezTo>
                <a:cubicBezTo>
                  <a:pt x="708892" y="748170"/>
                  <a:pt x="747005" y="710058"/>
                  <a:pt x="747005" y="661783"/>
                </a:cubicBezTo>
                <a:cubicBezTo>
                  <a:pt x="748275" y="613507"/>
                  <a:pt x="710162" y="575394"/>
                  <a:pt x="661887" y="575394"/>
                </a:cubicBezTo>
                <a:close/>
                <a:moveTo>
                  <a:pt x="651724" y="31655"/>
                </a:moveTo>
                <a:cubicBezTo>
                  <a:pt x="655535" y="31655"/>
                  <a:pt x="658076" y="30385"/>
                  <a:pt x="661887" y="30385"/>
                </a:cubicBezTo>
                <a:cubicBezTo>
                  <a:pt x="688566" y="30385"/>
                  <a:pt x="711433" y="49441"/>
                  <a:pt x="716515" y="76120"/>
                </a:cubicBezTo>
                <a:cubicBezTo>
                  <a:pt x="721597" y="106610"/>
                  <a:pt x="702540" y="135830"/>
                  <a:pt x="672050" y="140912"/>
                </a:cubicBezTo>
                <a:cubicBezTo>
                  <a:pt x="641560" y="145993"/>
                  <a:pt x="612341" y="126936"/>
                  <a:pt x="607259" y="96448"/>
                </a:cubicBezTo>
                <a:cubicBezTo>
                  <a:pt x="602177" y="65957"/>
                  <a:pt x="622504" y="36737"/>
                  <a:pt x="651724" y="31655"/>
                </a:cubicBezTo>
                <a:close/>
                <a:moveTo>
                  <a:pt x="87658" y="143452"/>
                </a:moveTo>
                <a:cubicBezTo>
                  <a:pt x="57169" y="143452"/>
                  <a:pt x="31760" y="118044"/>
                  <a:pt x="31760" y="87554"/>
                </a:cubicBezTo>
                <a:cubicBezTo>
                  <a:pt x="31760" y="57063"/>
                  <a:pt x="57169" y="31655"/>
                  <a:pt x="87658" y="31655"/>
                </a:cubicBezTo>
                <a:cubicBezTo>
                  <a:pt x="118149" y="31655"/>
                  <a:pt x="143557" y="57063"/>
                  <a:pt x="143557" y="87554"/>
                </a:cubicBezTo>
                <a:cubicBezTo>
                  <a:pt x="143557" y="118044"/>
                  <a:pt x="118149" y="143452"/>
                  <a:pt x="87658" y="143452"/>
                </a:cubicBezTo>
                <a:close/>
                <a:moveTo>
                  <a:pt x="87658" y="716410"/>
                </a:moveTo>
                <a:cubicBezTo>
                  <a:pt x="57169" y="716410"/>
                  <a:pt x="31760" y="691002"/>
                  <a:pt x="31760" y="660511"/>
                </a:cubicBezTo>
                <a:cubicBezTo>
                  <a:pt x="31760" y="630023"/>
                  <a:pt x="57169" y="604614"/>
                  <a:pt x="87658" y="604614"/>
                </a:cubicBezTo>
                <a:cubicBezTo>
                  <a:pt x="118149" y="604614"/>
                  <a:pt x="143557" y="630023"/>
                  <a:pt x="143557" y="660511"/>
                </a:cubicBezTo>
                <a:cubicBezTo>
                  <a:pt x="143557" y="691002"/>
                  <a:pt x="118149" y="716410"/>
                  <a:pt x="87658" y="716410"/>
                </a:cubicBezTo>
                <a:close/>
                <a:moveTo>
                  <a:pt x="185481" y="374668"/>
                </a:moveTo>
                <a:cubicBezTo>
                  <a:pt x="185481" y="270494"/>
                  <a:pt x="270599" y="185377"/>
                  <a:pt x="374773" y="185377"/>
                </a:cubicBezTo>
                <a:cubicBezTo>
                  <a:pt x="478947" y="185377"/>
                  <a:pt x="564065" y="270494"/>
                  <a:pt x="564065" y="374668"/>
                </a:cubicBezTo>
                <a:cubicBezTo>
                  <a:pt x="564065" y="478843"/>
                  <a:pt x="478947" y="563960"/>
                  <a:pt x="374773" y="563960"/>
                </a:cubicBezTo>
                <a:cubicBezTo>
                  <a:pt x="270599" y="563960"/>
                  <a:pt x="185481" y="478843"/>
                  <a:pt x="185481" y="374668"/>
                </a:cubicBezTo>
                <a:close/>
                <a:moveTo>
                  <a:pt x="661887" y="717680"/>
                </a:moveTo>
                <a:cubicBezTo>
                  <a:pt x="631397" y="717680"/>
                  <a:pt x="605989" y="692272"/>
                  <a:pt x="605989" y="661783"/>
                </a:cubicBezTo>
                <a:cubicBezTo>
                  <a:pt x="605989" y="631293"/>
                  <a:pt x="631397" y="605884"/>
                  <a:pt x="661887" y="605884"/>
                </a:cubicBezTo>
                <a:cubicBezTo>
                  <a:pt x="692377" y="605884"/>
                  <a:pt x="717785" y="631293"/>
                  <a:pt x="717785" y="661783"/>
                </a:cubicBezTo>
                <a:cubicBezTo>
                  <a:pt x="717785" y="692272"/>
                  <a:pt x="693647" y="717680"/>
                  <a:pt x="661887" y="717680"/>
                </a:cubicBezTo>
                <a:close/>
                <a:moveTo>
                  <a:pt x="480217" y="359423"/>
                </a:moveTo>
                <a:cubicBezTo>
                  <a:pt x="473865" y="321311"/>
                  <a:pt x="440835" y="290820"/>
                  <a:pt x="400181" y="290820"/>
                </a:cubicBezTo>
                <a:cubicBezTo>
                  <a:pt x="381125" y="290820"/>
                  <a:pt x="362069" y="298443"/>
                  <a:pt x="346824" y="311147"/>
                </a:cubicBezTo>
                <a:cubicBezTo>
                  <a:pt x="339201" y="308607"/>
                  <a:pt x="332849" y="307336"/>
                  <a:pt x="325226" y="307336"/>
                </a:cubicBezTo>
                <a:cubicBezTo>
                  <a:pt x="290925" y="307336"/>
                  <a:pt x="264247" y="332745"/>
                  <a:pt x="260435" y="365775"/>
                </a:cubicBezTo>
                <a:cubicBezTo>
                  <a:pt x="242649" y="373397"/>
                  <a:pt x="229945" y="391184"/>
                  <a:pt x="229945" y="411510"/>
                </a:cubicBezTo>
                <a:cubicBezTo>
                  <a:pt x="229945" y="430566"/>
                  <a:pt x="240108" y="447082"/>
                  <a:pt x="256624" y="455975"/>
                </a:cubicBezTo>
                <a:cubicBezTo>
                  <a:pt x="259165" y="457245"/>
                  <a:pt x="261706" y="457245"/>
                  <a:pt x="264247" y="457245"/>
                </a:cubicBezTo>
                <a:cubicBezTo>
                  <a:pt x="264247" y="457245"/>
                  <a:pt x="264247" y="457245"/>
                  <a:pt x="264247" y="457245"/>
                </a:cubicBezTo>
                <a:lnTo>
                  <a:pt x="494192" y="455975"/>
                </a:lnTo>
                <a:cubicBezTo>
                  <a:pt x="498004" y="455975"/>
                  <a:pt x="501815" y="454704"/>
                  <a:pt x="505626" y="450893"/>
                </a:cubicBezTo>
                <a:cubicBezTo>
                  <a:pt x="514519" y="442000"/>
                  <a:pt x="520871" y="425484"/>
                  <a:pt x="520871" y="410240"/>
                </a:cubicBezTo>
                <a:cubicBezTo>
                  <a:pt x="519600" y="386102"/>
                  <a:pt x="503085" y="365775"/>
                  <a:pt x="480217" y="359423"/>
                </a:cubicBezTo>
                <a:close/>
                <a:moveTo>
                  <a:pt x="486569" y="426756"/>
                </a:moveTo>
                <a:lnTo>
                  <a:pt x="269329" y="428026"/>
                </a:lnTo>
                <a:cubicBezTo>
                  <a:pt x="264247" y="424214"/>
                  <a:pt x="261706" y="419132"/>
                  <a:pt x="261706" y="412780"/>
                </a:cubicBezTo>
                <a:cubicBezTo>
                  <a:pt x="261706" y="402618"/>
                  <a:pt x="269329" y="394995"/>
                  <a:pt x="278221" y="393724"/>
                </a:cubicBezTo>
                <a:cubicBezTo>
                  <a:pt x="285844" y="392454"/>
                  <a:pt x="290925" y="382291"/>
                  <a:pt x="290925" y="374668"/>
                </a:cubicBezTo>
                <a:cubicBezTo>
                  <a:pt x="290925" y="355611"/>
                  <a:pt x="306170" y="340367"/>
                  <a:pt x="325226" y="340367"/>
                </a:cubicBezTo>
                <a:cubicBezTo>
                  <a:pt x="331578" y="340367"/>
                  <a:pt x="336660" y="341637"/>
                  <a:pt x="343013" y="345449"/>
                </a:cubicBezTo>
                <a:cubicBezTo>
                  <a:pt x="349365" y="349259"/>
                  <a:pt x="356987" y="347989"/>
                  <a:pt x="362069" y="341637"/>
                </a:cubicBezTo>
                <a:cubicBezTo>
                  <a:pt x="372232" y="330203"/>
                  <a:pt x="386206" y="323851"/>
                  <a:pt x="400181" y="323851"/>
                </a:cubicBezTo>
                <a:cubicBezTo>
                  <a:pt x="428131" y="323851"/>
                  <a:pt x="450998" y="346719"/>
                  <a:pt x="450998" y="372127"/>
                </a:cubicBezTo>
                <a:cubicBezTo>
                  <a:pt x="450998" y="374668"/>
                  <a:pt x="450998" y="377209"/>
                  <a:pt x="452268" y="379750"/>
                </a:cubicBezTo>
                <a:cubicBezTo>
                  <a:pt x="454809" y="386102"/>
                  <a:pt x="459891" y="389913"/>
                  <a:pt x="466243" y="389913"/>
                </a:cubicBezTo>
                <a:cubicBezTo>
                  <a:pt x="478947" y="389913"/>
                  <a:pt x="490381" y="400076"/>
                  <a:pt x="490381" y="414052"/>
                </a:cubicBezTo>
                <a:cubicBezTo>
                  <a:pt x="489110" y="416592"/>
                  <a:pt x="487840" y="421674"/>
                  <a:pt x="486569" y="426756"/>
                </a:cubicBezTo>
                <a:close/>
              </a:path>
            </a:pathLst>
          </a:custGeom>
          <a:solidFill>
            <a:schemeClr val="bg1">
              <a:lumMod val="50000"/>
            </a:schemeClr>
          </a:solidFill>
          <a:ln>
            <a:noFill/>
          </a:ln>
        </p:spPr>
        <p:txBody>
          <a:bodyPr spcFirstLastPara="1" wrap="square" lIns="121900" tIns="60933" rIns="121900" bIns="60933" anchor="ctr" anchorCtr="0">
            <a:noAutofit/>
          </a:bodyPr>
          <a:lstStyle/>
          <a:p>
            <a:endParaRPr lang="de-CH" sz="1067">
              <a:solidFill>
                <a:schemeClr val="dk1"/>
              </a:solidFill>
              <a:latin typeface="Calibri"/>
              <a:ea typeface="Calibri"/>
              <a:cs typeface="Calibri"/>
              <a:sym typeface="Calibri"/>
            </a:endParaRPr>
          </a:p>
        </p:txBody>
      </p:sp>
      <p:pic>
        <p:nvPicPr>
          <p:cNvPr id="20" name="Grafik 19">
            <a:extLst>
              <a:ext uri="{FF2B5EF4-FFF2-40B4-BE49-F238E27FC236}">
                <a16:creationId xmlns:a16="http://schemas.microsoft.com/office/drawing/2014/main" id="{C74E444B-63D4-4EFE-8977-C8ADB469BEC9}"/>
              </a:ext>
            </a:extLst>
          </p:cNvPr>
          <p:cNvPicPr>
            <a:picLocks noChangeAspect="1"/>
          </p:cNvPicPr>
          <p:nvPr/>
        </p:nvPicPr>
        <p:blipFill rotWithShape="1">
          <a:blip r:embed="rId5"/>
          <a:srcRect t="6827" r="3449" b="2885"/>
          <a:stretch/>
        </p:blipFill>
        <p:spPr>
          <a:xfrm>
            <a:off x="7270537" y="2528238"/>
            <a:ext cx="465115" cy="458149"/>
          </a:xfrm>
          <a:prstGeom prst="flowChartConnector">
            <a:avLst/>
          </a:prstGeom>
        </p:spPr>
      </p:pic>
      <p:sp>
        <p:nvSpPr>
          <p:cNvPr id="21" name="TextBox 6">
            <a:extLst>
              <a:ext uri="{FF2B5EF4-FFF2-40B4-BE49-F238E27FC236}">
                <a16:creationId xmlns:a16="http://schemas.microsoft.com/office/drawing/2014/main" id="{6D465669-A02D-4727-9CD5-F0213DD79DC7}"/>
              </a:ext>
            </a:extLst>
          </p:cNvPr>
          <p:cNvSpPr txBox="1"/>
          <p:nvPr/>
        </p:nvSpPr>
        <p:spPr>
          <a:xfrm>
            <a:off x="9230539" y="2112065"/>
            <a:ext cx="2265915" cy="2297809"/>
          </a:xfrm>
          <a:prstGeom prst="rect">
            <a:avLst/>
          </a:prstGeom>
          <a:noFill/>
        </p:spPr>
        <p:txBody>
          <a:bodyPr wrap="square" rtlCol="0">
            <a:spAutoFit/>
          </a:bodyPr>
          <a:lstStyle/>
          <a:p>
            <a:pPr defTabSz="914194"/>
            <a:r>
              <a:rPr lang="de-CH" sz="2400" dirty="0">
                <a:solidFill>
                  <a:srgbClr val="727173"/>
                </a:solidFill>
                <a:latin typeface="HelveticaNeueLT Com 55 Roman" panose="020B0604020202020204" pitchFamily="34" charset="0"/>
                <a:ea typeface="Lato Light" panose="020F0502020204030203" pitchFamily="34" charset="0"/>
                <a:cs typeface="Lato Light" panose="020F0502020204030203" pitchFamily="34" charset="0"/>
              </a:rPr>
              <a:t>9 </a:t>
            </a:r>
          </a:p>
          <a:p>
            <a:pPr defTabSz="914194"/>
            <a:r>
              <a:rPr lang="de-CH" sz="1333" dirty="0">
                <a:solidFill>
                  <a:srgbClr val="727173"/>
                </a:solidFill>
                <a:latin typeface="HelveticaNeueLT Com 55 Roman" panose="020B0604020202020204" pitchFamily="34" charset="0"/>
                <a:ea typeface="Lato Light" panose="020F0502020204030203" pitchFamily="34" charset="0"/>
                <a:cs typeface="Lato Light" panose="020F0502020204030203" pitchFamily="34" charset="0"/>
              </a:rPr>
              <a:t>Filialen in der Schweiz</a:t>
            </a:r>
          </a:p>
          <a:p>
            <a:pPr defTabSz="914194"/>
            <a:endParaRPr lang="de-CH" sz="1333" dirty="0">
              <a:solidFill>
                <a:srgbClr val="727173"/>
              </a:solidFill>
              <a:latin typeface="HelveticaNeueLT Com 55 Roman" panose="020B0604020202020204" pitchFamily="34" charset="0"/>
              <a:ea typeface="Lato Light" panose="020F0502020204030203" pitchFamily="34" charset="0"/>
              <a:cs typeface="Lato Light" panose="020F0502020204030203" pitchFamily="34" charset="0"/>
            </a:endParaRPr>
          </a:p>
          <a:p>
            <a:pPr defTabSz="914194"/>
            <a:r>
              <a:rPr lang="de-CH" sz="2400" dirty="0">
                <a:solidFill>
                  <a:srgbClr val="727173"/>
                </a:solidFill>
                <a:latin typeface="HelveticaNeueLT Com 55 Roman" panose="020B0604020202020204" pitchFamily="34" charset="0"/>
                <a:ea typeface="Lato Light" panose="020F0502020204030203" pitchFamily="34" charset="0"/>
                <a:cs typeface="Lato Light" panose="020F0502020204030203" pitchFamily="34" charset="0"/>
              </a:rPr>
              <a:t>156</a:t>
            </a:r>
            <a:r>
              <a:rPr lang="de-CH" sz="1500" dirty="0">
                <a:solidFill>
                  <a:srgbClr val="727173"/>
                </a:solidFill>
                <a:latin typeface="HelveticaNeueLT Com 55 Roman" panose="020B0604020202020204" pitchFamily="34" charset="0"/>
                <a:ea typeface="Lato Light" panose="020F0502020204030203" pitchFamily="34" charset="0"/>
                <a:cs typeface="Lato Light" panose="020F0502020204030203" pitchFamily="34" charset="0"/>
              </a:rPr>
              <a:t> </a:t>
            </a:r>
            <a:r>
              <a:rPr lang="de-CH" sz="2400" dirty="0">
                <a:solidFill>
                  <a:srgbClr val="727173"/>
                </a:solidFill>
                <a:latin typeface="HelveticaNeueLT Com 55 Roman" panose="020B0604020202020204" pitchFamily="34" charset="0"/>
                <a:ea typeface="Lato Light" panose="020F0502020204030203" pitchFamily="34" charset="0"/>
                <a:cs typeface="Lato Light" panose="020F0502020204030203" pitchFamily="34" charset="0"/>
              </a:rPr>
              <a:t>000</a:t>
            </a:r>
          </a:p>
          <a:p>
            <a:pPr defTabSz="914194"/>
            <a:r>
              <a:rPr lang="de-CH" sz="1333" dirty="0">
                <a:solidFill>
                  <a:srgbClr val="727173"/>
                </a:solidFill>
                <a:latin typeface="HelveticaNeueLT Com 55 Roman" panose="020B0604020202020204" pitchFamily="34" charset="0"/>
                <a:ea typeface="Lato Light" panose="020F0502020204030203" pitchFamily="34" charset="0"/>
                <a:cs typeface="Lato Light" panose="020F0502020204030203" pitchFamily="34" charset="0"/>
              </a:rPr>
              <a:t>Kundinnen und Kunden (</a:t>
            </a:r>
            <a:r>
              <a:rPr lang="de-CH" sz="1400" dirty="0">
                <a:solidFill>
                  <a:schemeClr val="tx2"/>
                </a:solidFill>
                <a:latin typeface="+mj-lt"/>
              </a:rPr>
              <a:t>davon 23 000 KMU und </a:t>
            </a:r>
            <a:br>
              <a:rPr lang="de-CH" sz="1400">
                <a:solidFill>
                  <a:schemeClr val="tx2"/>
                </a:solidFill>
                <a:latin typeface="+mj-lt"/>
              </a:rPr>
            </a:br>
            <a:r>
              <a:rPr lang="de-CH" sz="1400">
                <a:solidFill>
                  <a:schemeClr val="tx2"/>
                </a:solidFill>
                <a:latin typeface="+mj-lt"/>
              </a:rPr>
              <a:t>89 </a:t>
            </a:r>
            <a:r>
              <a:rPr lang="de-CH" sz="1400" dirty="0">
                <a:solidFill>
                  <a:schemeClr val="tx2"/>
                </a:solidFill>
                <a:latin typeface="+mj-lt"/>
              </a:rPr>
              <a:t>000 reine Vorsorge-kunden)</a:t>
            </a:r>
            <a:endParaRPr lang="de-CH" sz="1333" dirty="0">
              <a:solidFill>
                <a:srgbClr val="727173"/>
              </a:solidFill>
              <a:latin typeface="HelveticaNeueLT Com 55 Roman" panose="020B0604020202020204" pitchFamily="34" charset="0"/>
              <a:ea typeface="Lato Light" panose="020F0502020204030203" pitchFamily="34" charset="0"/>
              <a:cs typeface="Lato Light" panose="020F0502020204030203" pitchFamily="34" charset="0"/>
            </a:endParaRPr>
          </a:p>
          <a:p>
            <a:pPr algn="ctr" defTabSz="914194"/>
            <a:endParaRPr lang="de-CH" sz="1333" dirty="0">
              <a:solidFill>
                <a:srgbClr val="727173"/>
              </a:solidFill>
              <a:latin typeface="HelveticaNeueLT Com 55 Roman" panose="020B0604020202020204" pitchFamily="34" charset="0"/>
              <a:ea typeface="Lato Light" panose="020F0502020204030203" pitchFamily="34" charset="0"/>
              <a:cs typeface="Lato Light" panose="020F0502020204030203" pitchFamily="34" charset="0"/>
            </a:endParaRPr>
          </a:p>
        </p:txBody>
      </p:sp>
      <p:grpSp>
        <p:nvGrpSpPr>
          <p:cNvPr id="22" name="Google Shape;14286;p145">
            <a:extLst>
              <a:ext uri="{FF2B5EF4-FFF2-40B4-BE49-F238E27FC236}">
                <a16:creationId xmlns:a16="http://schemas.microsoft.com/office/drawing/2014/main" id="{0DCE1D77-4092-4924-B30A-31B04BDD7074}"/>
              </a:ext>
            </a:extLst>
          </p:cNvPr>
          <p:cNvGrpSpPr/>
          <p:nvPr/>
        </p:nvGrpSpPr>
        <p:grpSpPr>
          <a:xfrm>
            <a:off x="1584358" y="2181188"/>
            <a:ext cx="1019185" cy="1109707"/>
            <a:chOff x="408523" y="3158192"/>
            <a:chExt cx="541612" cy="541613"/>
          </a:xfrm>
          <a:solidFill>
            <a:schemeClr val="bg1">
              <a:lumMod val="50000"/>
            </a:schemeClr>
          </a:solidFill>
        </p:grpSpPr>
        <p:sp>
          <p:nvSpPr>
            <p:cNvPr id="23" name="Google Shape;14287;p145">
              <a:extLst>
                <a:ext uri="{FF2B5EF4-FFF2-40B4-BE49-F238E27FC236}">
                  <a16:creationId xmlns:a16="http://schemas.microsoft.com/office/drawing/2014/main" id="{BB6AE655-6EF4-4254-B7FA-C73B79C73AA4}"/>
                </a:ext>
              </a:extLst>
            </p:cNvPr>
            <p:cNvSpPr/>
            <p:nvPr/>
          </p:nvSpPr>
          <p:spPr>
            <a:xfrm>
              <a:off x="408523" y="3158192"/>
              <a:ext cx="541342" cy="210959"/>
            </a:xfrm>
            <a:custGeom>
              <a:avLst/>
              <a:gdLst/>
              <a:ahLst/>
              <a:cxnLst/>
              <a:rect l="l" t="t" r="r" b="b"/>
              <a:pathLst>
                <a:path w="541342" h="210959" extrusionOk="0">
                  <a:moveTo>
                    <a:pt x="528073" y="210959"/>
                  </a:moveTo>
                  <a:lnTo>
                    <a:pt x="13540" y="210959"/>
                  </a:lnTo>
                  <a:cubicBezTo>
                    <a:pt x="6062" y="210959"/>
                    <a:pt x="0" y="204897"/>
                    <a:pt x="0" y="197419"/>
                  </a:cubicBezTo>
                  <a:lnTo>
                    <a:pt x="0" y="148944"/>
                  </a:lnTo>
                  <a:cubicBezTo>
                    <a:pt x="44" y="143998"/>
                    <a:pt x="2730" y="139453"/>
                    <a:pt x="7041" y="137029"/>
                  </a:cubicBezTo>
                  <a:lnTo>
                    <a:pt x="264307" y="1626"/>
                  </a:lnTo>
                  <a:cubicBezTo>
                    <a:pt x="268273" y="-542"/>
                    <a:pt x="273069" y="-542"/>
                    <a:pt x="277035" y="1626"/>
                  </a:cubicBezTo>
                  <a:lnTo>
                    <a:pt x="534301" y="137029"/>
                  </a:lnTo>
                  <a:cubicBezTo>
                    <a:pt x="538612" y="139453"/>
                    <a:pt x="541298" y="143998"/>
                    <a:pt x="541342" y="148944"/>
                  </a:cubicBezTo>
                  <a:lnTo>
                    <a:pt x="541342" y="197419"/>
                  </a:lnTo>
                  <a:cubicBezTo>
                    <a:pt x="541344" y="204792"/>
                    <a:pt x="535445" y="210812"/>
                    <a:pt x="528073" y="210959"/>
                  </a:cubicBezTo>
                  <a:close/>
                  <a:moveTo>
                    <a:pt x="27622" y="183878"/>
                  </a:moveTo>
                  <a:lnTo>
                    <a:pt x="515074" y="183878"/>
                  </a:lnTo>
                  <a:lnTo>
                    <a:pt x="515074" y="156798"/>
                  </a:lnTo>
                  <a:lnTo>
                    <a:pt x="271348" y="28436"/>
                  </a:lnTo>
                  <a:lnTo>
                    <a:pt x="27622" y="157339"/>
                  </a:ln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sp>
          <p:nvSpPr>
            <p:cNvPr id="24" name="Google Shape;14288;p145">
              <a:extLst>
                <a:ext uri="{FF2B5EF4-FFF2-40B4-BE49-F238E27FC236}">
                  <a16:creationId xmlns:a16="http://schemas.microsoft.com/office/drawing/2014/main" id="{A64CFC87-C3CA-4CFF-9CF5-BCD304555793}"/>
                </a:ext>
              </a:extLst>
            </p:cNvPr>
            <p:cNvSpPr/>
            <p:nvPr/>
          </p:nvSpPr>
          <p:spPr>
            <a:xfrm>
              <a:off x="408523" y="3622897"/>
              <a:ext cx="541612" cy="76908"/>
            </a:xfrm>
            <a:custGeom>
              <a:avLst/>
              <a:gdLst/>
              <a:ahLst/>
              <a:cxnLst/>
              <a:rect l="l" t="t" r="r" b="b"/>
              <a:pathLst>
                <a:path w="541612" h="76908" extrusionOk="0">
                  <a:moveTo>
                    <a:pt x="528073" y="76909"/>
                  </a:moveTo>
                  <a:lnTo>
                    <a:pt x="13540" y="76909"/>
                  </a:lnTo>
                  <a:cubicBezTo>
                    <a:pt x="6062" y="76909"/>
                    <a:pt x="0" y="70847"/>
                    <a:pt x="0" y="63369"/>
                  </a:cubicBezTo>
                  <a:lnTo>
                    <a:pt x="0" y="13540"/>
                  </a:lnTo>
                  <a:cubicBezTo>
                    <a:pt x="0" y="6062"/>
                    <a:pt x="6062" y="0"/>
                    <a:pt x="13540" y="0"/>
                  </a:cubicBezTo>
                  <a:lnTo>
                    <a:pt x="528073" y="0"/>
                  </a:lnTo>
                  <a:cubicBezTo>
                    <a:pt x="535551" y="0"/>
                    <a:pt x="541613" y="6062"/>
                    <a:pt x="541613" y="13540"/>
                  </a:cubicBezTo>
                  <a:lnTo>
                    <a:pt x="541613" y="63369"/>
                  </a:lnTo>
                  <a:cubicBezTo>
                    <a:pt x="541613" y="70847"/>
                    <a:pt x="535551" y="76909"/>
                    <a:pt x="528073" y="76909"/>
                  </a:cubicBezTo>
                  <a:close/>
                  <a:moveTo>
                    <a:pt x="27622" y="49828"/>
                  </a:moveTo>
                  <a:lnTo>
                    <a:pt x="515074" y="49828"/>
                  </a:lnTo>
                  <a:lnTo>
                    <a:pt x="515074" y="27081"/>
                  </a:lnTo>
                  <a:lnTo>
                    <a:pt x="27622" y="27081"/>
                  </a:ln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sp>
          <p:nvSpPr>
            <p:cNvPr id="25" name="Google Shape;14289;p145">
              <a:extLst>
                <a:ext uri="{FF2B5EF4-FFF2-40B4-BE49-F238E27FC236}">
                  <a16:creationId xmlns:a16="http://schemas.microsoft.com/office/drawing/2014/main" id="{C904FCCC-92CA-4224-9539-D93E42F4C0F1}"/>
                </a:ext>
              </a:extLst>
            </p:cNvPr>
            <p:cNvSpPr/>
            <p:nvPr/>
          </p:nvSpPr>
          <p:spPr>
            <a:xfrm>
              <a:off x="469996" y="3377546"/>
              <a:ext cx="88012" cy="236684"/>
            </a:xfrm>
            <a:custGeom>
              <a:avLst/>
              <a:gdLst/>
              <a:ahLst/>
              <a:cxnLst/>
              <a:rect l="l" t="t" r="r" b="b"/>
              <a:pathLst>
                <a:path w="88012" h="236684" extrusionOk="0">
                  <a:moveTo>
                    <a:pt x="74472" y="236685"/>
                  </a:moveTo>
                  <a:lnTo>
                    <a:pt x="13540" y="236685"/>
                  </a:lnTo>
                  <a:cubicBezTo>
                    <a:pt x="6062" y="236685"/>
                    <a:pt x="0" y="230623"/>
                    <a:pt x="0" y="223144"/>
                  </a:cubicBezTo>
                  <a:lnTo>
                    <a:pt x="0" y="13540"/>
                  </a:lnTo>
                  <a:cubicBezTo>
                    <a:pt x="0" y="6062"/>
                    <a:pt x="6062" y="0"/>
                    <a:pt x="13540" y="0"/>
                  </a:cubicBezTo>
                  <a:lnTo>
                    <a:pt x="74472" y="0"/>
                  </a:lnTo>
                  <a:cubicBezTo>
                    <a:pt x="81889" y="144"/>
                    <a:pt x="87868" y="6123"/>
                    <a:pt x="88012" y="13540"/>
                  </a:cubicBezTo>
                  <a:lnTo>
                    <a:pt x="88012" y="223144"/>
                  </a:lnTo>
                  <a:cubicBezTo>
                    <a:pt x="88012" y="230623"/>
                    <a:pt x="81950" y="236685"/>
                    <a:pt x="74472" y="236685"/>
                  </a:cubicBezTo>
                  <a:close/>
                  <a:moveTo>
                    <a:pt x="27351" y="209604"/>
                  </a:moveTo>
                  <a:lnTo>
                    <a:pt x="60661" y="209604"/>
                  </a:lnTo>
                  <a:lnTo>
                    <a:pt x="60661" y="27081"/>
                  </a:lnTo>
                  <a:lnTo>
                    <a:pt x="27081" y="27081"/>
                  </a:ln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sp>
          <p:nvSpPr>
            <p:cNvPr id="26" name="Google Shape;14290;p145">
              <a:extLst>
                <a:ext uri="{FF2B5EF4-FFF2-40B4-BE49-F238E27FC236}">
                  <a16:creationId xmlns:a16="http://schemas.microsoft.com/office/drawing/2014/main" id="{F4CA39F4-51B4-4B9A-8AC8-64B2ECD84197}"/>
                </a:ext>
              </a:extLst>
            </p:cNvPr>
            <p:cNvSpPr/>
            <p:nvPr/>
          </p:nvSpPr>
          <p:spPr>
            <a:xfrm>
              <a:off x="580485" y="3377546"/>
              <a:ext cx="87741" cy="236684"/>
            </a:xfrm>
            <a:custGeom>
              <a:avLst/>
              <a:gdLst/>
              <a:ahLst/>
              <a:cxnLst/>
              <a:rect l="l" t="t" r="r" b="b"/>
              <a:pathLst>
                <a:path w="87741" h="236684" extrusionOk="0">
                  <a:moveTo>
                    <a:pt x="74201" y="236685"/>
                  </a:moveTo>
                  <a:lnTo>
                    <a:pt x="13540" y="236685"/>
                  </a:lnTo>
                  <a:cubicBezTo>
                    <a:pt x="6062" y="236685"/>
                    <a:pt x="0" y="230623"/>
                    <a:pt x="0" y="223144"/>
                  </a:cubicBezTo>
                  <a:lnTo>
                    <a:pt x="0" y="13540"/>
                  </a:lnTo>
                  <a:cubicBezTo>
                    <a:pt x="0" y="6062"/>
                    <a:pt x="6062" y="0"/>
                    <a:pt x="13540" y="0"/>
                  </a:cubicBezTo>
                  <a:lnTo>
                    <a:pt x="74201" y="0"/>
                  </a:lnTo>
                  <a:cubicBezTo>
                    <a:pt x="81619" y="144"/>
                    <a:pt x="87597" y="6123"/>
                    <a:pt x="87741" y="13540"/>
                  </a:cubicBezTo>
                  <a:lnTo>
                    <a:pt x="87741" y="223144"/>
                  </a:lnTo>
                  <a:cubicBezTo>
                    <a:pt x="87741" y="230623"/>
                    <a:pt x="81679" y="236685"/>
                    <a:pt x="74201" y="236685"/>
                  </a:cubicBezTo>
                  <a:close/>
                  <a:moveTo>
                    <a:pt x="27081" y="209604"/>
                  </a:moveTo>
                  <a:lnTo>
                    <a:pt x="60661" y="209604"/>
                  </a:lnTo>
                  <a:lnTo>
                    <a:pt x="60661" y="27081"/>
                  </a:lnTo>
                  <a:lnTo>
                    <a:pt x="27081" y="27081"/>
                  </a:ln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sp>
          <p:nvSpPr>
            <p:cNvPr id="27" name="Google Shape;14291;p145">
              <a:extLst>
                <a:ext uri="{FF2B5EF4-FFF2-40B4-BE49-F238E27FC236}">
                  <a16:creationId xmlns:a16="http://schemas.microsoft.com/office/drawing/2014/main" id="{C0D88004-AFA5-4244-897E-B5B06438BA1E}"/>
                </a:ext>
              </a:extLst>
            </p:cNvPr>
            <p:cNvSpPr/>
            <p:nvPr/>
          </p:nvSpPr>
          <p:spPr>
            <a:xfrm>
              <a:off x="690974" y="3377546"/>
              <a:ext cx="87470" cy="236684"/>
            </a:xfrm>
            <a:custGeom>
              <a:avLst/>
              <a:gdLst/>
              <a:ahLst/>
              <a:cxnLst/>
              <a:rect l="l" t="t" r="r" b="b"/>
              <a:pathLst>
                <a:path w="87470" h="236684" extrusionOk="0">
                  <a:moveTo>
                    <a:pt x="73930" y="236685"/>
                  </a:moveTo>
                  <a:lnTo>
                    <a:pt x="13540" y="236685"/>
                  </a:lnTo>
                  <a:cubicBezTo>
                    <a:pt x="6062" y="236685"/>
                    <a:pt x="0" y="230623"/>
                    <a:pt x="0" y="223144"/>
                  </a:cubicBezTo>
                  <a:lnTo>
                    <a:pt x="0" y="13540"/>
                  </a:lnTo>
                  <a:cubicBezTo>
                    <a:pt x="0" y="6062"/>
                    <a:pt x="6062" y="0"/>
                    <a:pt x="13540" y="0"/>
                  </a:cubicBezTo>
                  <a:lnTo>
                    <a:pt x="73930" y="0"/>
                  </a:lnTo>
                  <a:cubicBezTo>
                    <a:pt x="81408" y="0"/>
                    <a:pt x="87470" y="6062"/>
                    <a:pt x="87470" y="13540"/>
                  </a:cubicBezTo>
                  <a:lnTo>
                    <a:pt x="87470" y="223144"/>
                  </a:lnTo>
                  <a:cubicBezTo>
                    <a:pt x="87470" y="230623"/>
                    <a:pt x="81408" y="236685"/>
                    <a:pt x="73930" y="236685"/>
                  </a:cubicBezTo>
                  <a:close/>
                  <a:moveTo>
                    <a:pt x="27081" y="209604"/>
                  </a:moveTo>
                  <a:lnTo>
                    <a:pt x="60390" y="209604"/>
                  </a:lnTo>
                  <a:lnTo>
                    <a:pt x="60390" y="27081"/>
                  </a:lnTo>
                  <a:lnTo>
                    <a:pt x="27081" y="27081"/>
                  </a:ln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sp>
          <p:nvSpPr>
            <p:cNvPr id="28" name="Google Shape;14292;p145">
              <a:extLst>
                <a:ext uri="{FF2B5EF4-FFF2-40B4-BE49-F238E27FC236}">
                  <a16:creationId xmlns:a16="http://schemas.microsoft.com/office/drawing/2014/main" id="{EA39D680-C5AA-4FEA-97ED-209AE8813896}"/>
                </a:ext>
              </a:extLst>
            </p:cNvPr>
            <p:cNvSpPr/>
            <p:nvPr/>
          </p:nvSpPr>
          <p:spPr>
            <a:xfrm>
              <a:off x="801734" y="3377546"/>
              <a:ext cx="87470" cy="236687"/>
            </a:xfrm>
            <a:custGeom>
              <a:avLst/>
              <a:gdLst/>
              <a:ahLst/>
              <a:cxnLst/>
              <a:rect l="l" t="t" r="r" b="b"/>
              <a:pathLst>
                <a:path w="87470" h="236687" extrusionOk="0">
                  <a:moveTo>
                    <a:pt x="73659" y="236685"/>
                  </a:moveTo>
                  <a:lnTo>
                    <a:pt x="13540" y="236685"/>
                  </a:lnTo>
                  <a:cubicBezTo>
                    <a:pt x="6062" y="236685"/>
                    <a:pt x="0" y="230623"/>
                    <a:pt x="0" y="223144"/>
                  </a:cubicBezTo>
                  <a:lnTo>
                    <a:pt x="0" y="13540"/>
                  </a:lnTo>
                  <a:cubicBezTo>
                    <a:pt x="0" y="6062"/>
                    <a:pt x="6062" y="0"/>
                    <a:pt x="13540" y="0"/>
                  </a:cubicBezTo>
                  <a:lnTo>
                    <a:pt x="73930" y="0"/>
                  </a:lnTo>
                  <a:cubicBezTo>
                    <a:pt x="81408" y="0"/>
                    <a:pt x="87470" y="6062"/>
                    <a:pt x="87470" y="13540"/>
                  </a:cubicBezTo>
                  <a:lnTo>
                    <a:pt x="87470" y="223144"/>
                  </a:lnTo>
                  <a:cubicBezTo>
                    <a:pt x="87472" y="230623"/>
                    <a:pt x="81411" y="236686"/>
                    <a:pt x="73933" y="236687"/>
                  </a:cubicBezTo>
                  <a:cubicBezTo>
                    <a:pt x="73842" y="236687"/>
                    <a:pt x="73750" y="236687"/>
                    <a:pt x="73659" y="236685"/>
                  </a:cubicBezTo>
                  <a:close/>
                  <a:moveTo>
                    <a:pt x="26810" y="209604"/>
                  </a:moveTo>
                  <a:lnTo>
                    <a:pt x="60119" y="209604"/>
                  </a:lnTo>
                  <a:lnTo>
                    <a:pt x="60119" y="27081"/>
                  </a:lnTo>
                  <a:lnTo>
                    <a:pt x="26810" y="27081"/>
                  </a:ln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sp>
          <p:nvSpPr>
            <p:cNvPr id="29" name="Google Shape;14293;p145">
              <a:extLst>
                <a:ext uri="{FF2B5EF4-FFF2-40B4-BE49-F238E27FC236}">
                  <a16:creationId xmlns:a16="http://schemas.microsoft.com/office/drawing/2014/main" id="{9B46E928-635A-42BB-B0D2-0DB2EF9E7258}"/>
                </a:ext>
              </a:extLst>
            </p:cNvPr>
            <p:cNvSpPr/>
            <p:nvPr/>
          </p:nvSpPr>
          <p:spPr>
            <a:xfrm>
              <a:off x="408523" y="3293596"/>
              <a:ext cx="541612" cy="27080"/>
            </a:xfrm>
            <a:custGeom>
              <a:avLst/>
              <a:gdLst/>
              <a:ahLst/>
              <a:cxnLst/>
              <a:rect l="l" t="t" r="r" b="b"/>
              <a:pathLst>
                <a:path w="541612" h="27080" extrusionOk="0">
                  <a:moveTo>
                    <a:pt x="528073" y="27081"/>
                  </a:moveTo>
                  <a:lnTo>
                    <a:pt x="13540" y="27081"/>
                  </a:lnTo>
                  <a:cubicBezTo>
                    <a:pt x="6062" y="27081"/>
                    <a:pt x="0" y="21019"/>
                    <a:pt x="0" y="13540"/>
                  </a:cubicBezTo>
                  <a:cubicBezTo>
                    <a:pt x="0" y="6062"/>
                    <a:pt x="6062" y="0"/>
                    <a:pt x="13540" y="0"/>
                  </a:cubicBezTo>
                  <a:lnTo>
                    <a:pt x="528073" y="0"/>
                  </a:lnTo>
                  <a:cubicBezTo>
                    <a:pt x="535551" y="0"/>
                    <a:pt x="541613" y="6062"/>
                    <a:pt x="541613" y="13540"/>
                  </a:cubicBezTo>
                  <a:cubicBezTo>
                    <a:pt x="541613" y="21019"/>
                    <a:pt x="535551" y="27081"/>
                    <a:pt x="528073" y="27081"/>
                  </a:cubicBez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grpSp>
      <p:grpSp>
        <p:nvGrpSpPr>
          <p:cNvPr id="30" name="Google Shape;747;p15">
            <a:extLst>
              <a:ext uri="{FF2B5EF4-FFF2-40B4-BE49-F238E27FC236}">
                <a16:creationId xmlns:a16="http://schemas.microsoft.com/office/drawing/2014/main" id="{030FC9B4-34AA-419C-81A9-C32112564E72}"/>
              </a:ext>
            </a:extLst>
          </p:cNvPr>
          <p:cNvGrpSpPr/>
          <p:nvPr/>
        </p:nvGrpSpPr>
        <p:grpSpPr>
          <a:xfrm>
            <a:off x="9696199" y="4293131"/>
            <a:ext cx="1334605" cy="1214972"/>
            <a:chOff x="1523620" y="13180884"/>
            <a:chExt cx="314049" cy="286782"/>
          </a:xfrm>
          <a:solidFill>
            <a:schemeClr val="bg1">
              <a:lumMod val="50000"/>
            </a:schemeClr>
          </a:solidFill>
        </p:grpSpPr>
        <p:sp>
          <p:nvSpPr>
            <p:cNvPr id="31" name="Google Shape;748;p15">
              <a:extLst>
                <a:ext uri="{FF2B5EF4-FFF2-40B4-BE49-F238E27FC236}">
                  <a16:creationId xmlns:a16="http://schemas.microsoft.com/office/drawing/2014/main" id="{00B2EE06-E05E-4EFD-A91D-C53CD82BB816}"/>
                </a:ext>
              </a:extLst>
            </p:cNvPr>
            <p:cNvSpPr/>
            <p:nvPr/>
          </p:nvSpPr>
          <p:spPr>
            <a:xfrm>
              <a:off x="1523620" y="13287766"/>
              <a:ext cx="74077" cy="116406"/>
            </a:xfrm>
            <a:custGeom>
              <a:avLst/>
              <a:gdLst/>
              <a:ahLst/>
              <a:cxnLst/>
              <a:rect l="l" t="t" r="r" b="b"/>
              <a:pathLst>
                <a:path w="74076" h="116406" extrusionOk="0">
                  <a:moveTo>
                    <a:pt x="73548" y="2116"/>
                  </a:moveTo>
                  <a:cubicBezTo>
                    <a:pt x="72489" y="528"/>
                    <a:pt x="70373" y="0"/>
                    <a:pt x="68785" y="0"/>
                  </a:cubicBezTo>
                  <a:lnTo>
                    <a:pt x="6349" y="0"/>
                  </a:lnTo>
                  <a:cubicBezTo>
                    <a:pt x="2646" y="0"/>
                    <a:pt x="0" y="2646"/>
                    <a:pt x="0" y="6349"/>
                  </a:cubicBezTo>
                  <a:lnTo>
                    <a:pt x="0" y="114289"/>
                  </a:lnTo>
                  <a:cubicBezTo>
                    <a:pt x="0" y="117994"/>
                    <a:pt x="2646" y="120639"/>
                    <a:pt x="6349" y="120639"/>
                  </a:cubicBezTo>
                  <a:lnTo>
                    <a:pt x="53441" y="120639"/>
                  </a:lnTo>
                  <a:cubicBezTo>
                    <a:pt x="56616" y="120639"/>
                    <a:pt x="59261" y="118522"/>
                    <a:pt x="59791" y="115348"/>
                  </a:cubicBezTo>
                  <a:lnTo>
                    <a:pt x="75135" y="7407"/>
                  </a:lnTo>
                  <a:cubicBezTo>
                    <a:pt x="75135" y="5291"/>
                    <a:pt x="74606" y="3704"/>
                    <a:pt x="73548" y="2116"/>
                  </a:cubicBezTo>
                  <a:close/>
                  <a:moveTo>
                    <a:pt x="47621" y="107940"/>
                  </a:moveTo>
                  <a:lnTo>
                    <a:pt x="12699" y="107940"/>
                  </a:lnTo>
                  <a:lnTo>
                    <a:pt x="12699" y="12698"/>
                  </a:lnTo>
                  <a:lnTo>
                    <a:pt x="60849" y="12698"/>
                  </a:lnTo>
                  <a:lnTo>
                    <a:pt x="47621" y="107940"/>
                  </a:lnTo>
                  <a:close/>
                </a:path>
              </a:pathLst>
            </a:custGeom>
            <a:grpFill/>
            <a:ln>
              <a:noFill/>
            </a:ln>
          </p:spPr>
          <p:txBody>
            <a:bodyPr spcFirstLastPara="1" wrap="square" lIns="121900" tIns="60933" rIns="121900" bIns="60933" anchor="ctr" anchorCtr="0">
              <a:noAutofit/>
            </a:bodyPr>
            <a:lstStyle/>
            <a:p>
              <a:endParaRPr lang="de-CH" sz="1067">
                <a:solidFill>
                  <a:schemeClr val="dk1"/>
                </a:solidFill>
                <a:latin typeface="Calibri"/>
                <a:ea typeface="Calibri"/>
                <a:cs typeface="Calibri"/>
                <a:sym typeface="Calibri"/>
              </a:endParaRPr>
            </a:p>
          </p:txBody>
        </p:sp>
        <p:sp>
          <p:nvSpPr>
            <p:cNvPr id="32" name="Google Shape;749;p15">
              <a:extLst>
                <a:ext uri="{FF2B5EF4-FFF2-40B4-BE49-F238E27FC236}">
                  <a16:creationId xmlns:a16="http://schemas.microsoft.com/office/drawing/2014/main" id="{A6C7CA75-357B-445D-AE61-96C5B3EE4317}"/>
                </a:ext>
              </a:extLst>
            </p:cNvPr>
            <p:cNvSpPr/>
            <p:nvPr/>
          </p:nvSpPr>
          <p:spPr>
            <a:xfrm>
              <a:off x="1594274" y="13287766"/>
              <a:ext cx="243395" cy="179900"/>
            </a:xfrm>
            <a:custGeom>
              <a:avLst/>
              <a:gdLst/>
              <a:ahLst/>
              <a:cxnLst/>
              <a:rect l="l" t="t" r="r" b="b"/>
              <a:pathLst>
                <a:path w="243394" h="179900" extrusionOk="0">
                  <a:moveTo>
                    <a:pt x="237822" y="0"/>
                  </a:moveTo>
                  <a:lnTo>
                    <a:pt x="175386" y="0"/>
                  </a:lnTo>
                  <a:cubicBezTo>
                    <a:pt x="173270" y="0"/>
                    <a:pt x="171682" y="1058"/>
                    <a:pt x="170624" y="2116"/>
                  </a:cubicBezTo>
                  <a:cubicBezTo>
                    <a:pt x="169566" y="3704"/>
                    <a:pt x="169037" y="5291"/>
                    <a:pt x="169037" y="7407"/>
                  </a:cubicBezTo>
                  <a:lnTo>
                    <a:pt x="170624" y="16932"/>
                  </a:lnTo>
                  <a:lnTo>
                    <a:pt x="100780" y="9524"/>
                  </a:lnTo>
                  <a:lnTo>
                    <a:pt x="79086" y="8995"/>
                  </a:lnTo>
                  <a:cubicBezTo>
                    <a:pt x="79086" y="8995"/>
                    <a:pt x="79086" y="8995"/>
                    <a:pt x="79086" y="8995"/>
                  </a:cubicBezTo>
                  <a:cubicBezTo>
                    <a:pt x="77499" y="8995"/>
                    <a:pt x="75912" y="9524"/>
                    <a:pt x="74324" y="11111"/>
                  </a:cubicBezTo>
                  <a:lnTo>
                    <a:pt x="66917" y="18519"/>
                  </a:lnTo>
                  <a:lnTo>
                    <a:pt x="19296" y="18519"/>
                  </a:lnTo>
                  <a:cubicBezTo>
                    <a:pt x="15592" y="18519"/>
                    <a:pt x="12947" y="21165"/>
                    <a:pt x="12947" y="24868"/>
                  </a:cubicBezTo>
                  <a:cubicBezTo>
                    <a:pt x="12947" y="28572"/>
                    <a:pt x="15592" y="31218"/>
                    <a:pt x="19296" y="31218"/>
                  </a:cubicBezTo>
                  <a:lnTo>
                    <a:pt x="54218" y="31218"/>
                  </a:lnTo>
                  <a:lnTo>
                    <a:pt x="31995" y="53440"/>
                  </a:lnTo>
                  <a:cubicBezTo>
                    <a:pt x="24587" y="60849"/>
                    <a:pt x="24587" y="73019"/>
                    <a:pt x="31995" y="80955"/>
                  </a:cubicBezTo>
                  <a:cubicBezTo>
                    <a:pt x="35699" y="84659"/>
                    <a:pt x="40990" y="86775"/>
                    <a:pt x="45752" y="86775"/>
                  </a:cubicBezTo>
                  <a:cubicBezTo>
                    <a:pt x="50514" y="86775"/>
                    <a:pt x="55276" y="85187"/>
                    <a:pt x="58451" y="81484"/>
                  </a:cubicBezTo>
                  <a:lnTo>
                    <a:pt x="75912" y="67198"/>
                  </a:lnTo>
                  <a:lnTo>
                    <a:pt x="94431" y="64023"/>
                  </a:lnTo>
                  <a:lnTo>
                    <a:pt x="129882" y="98945"/>
                  </a:lnTo>
                  <a:lnTo>
                    <a:pt x="157925" y="126989"/>
                  </a:lnTo>
                  <a:cubicBezTo>
                    <a:pt x="160571" y="129634"/>
                    <a:pt x="160571" y="133338"/>
                    <a:pt x="157925" y="135983"/>
                  </a:cubicBezTo>
                  <a:cubicBezTo>
                    <a:pt x="155280" y="138629"/>
                    <a:pt x="151576" y="138629"/>
                    <a:pt x="148930" y="135983"/>
                  </a:cubicBezTo>
                  <a:lnTo>
                    <a:pt x="145755" y="132808"/>
                  </a:lnTo>
                  <a:cubicBezTo>
                    <a:pt x="145755" y="132808"/>
                    <a:pt x="145755" y="132808"/>
                    <a:pt x="145755" y="132808"/>
                  </a:cubicBezTo>
                  <a:lnTo>
                    <a:pt x="112421" y="99475"/>
                  </a:lnTo>
                  <a:cubicBezTo>
                    <a:pt x="109775" y="96829"/>
                    <a:pt x="105542" y="96829"/>
                    <a:pt x="103426" y="99475"/>
                  </a:cubicBezTo>
                  <a:cubicBezTo>
                    <a:pt x="101309" y="102120"/>
                    <a:pt x="100780" y="106352"/>
                    <a:pt x="103426" y="108469"/>
                  </a:cubicBezTo>
                  <a:lnTo>
                    <a:pt x="106601" y="111643"/>
                  </a:lnTo>
                  <a:cubicBezTo>
                    <a:pt x="106601" y="111643"/>
                    <a:pt x="106601" y="111643"/>
                    <a:pt x="106601" y="111643"/>
                  </a:cubicBezTo>
                  <a:lnTo>
                    <a:pt x="136760" y="141804"/>
                  </a:lnTo>
                  <a:cubicBezTo>
                    <a:pt x="139406" y="144450"/>
                    <a:pt x="139406" y="148153"/>
                    <a:pt x="136760" y="150799"/>
                  </a:cubicBezTo>
                  <a:cubicBezTo>
                    <a:pt x="134115" y="153445"/>
                    <a:pt x="130411" y="153445"/>
                    <a:pt x="127765" y="150799"/>
                  </a:cubicBezTo>
                  <a:lnTo>
                    <a:pt x="118770" y="141804"/>
                  </a:lnTo>
                  <a:lnTo>
                    <a:pt x="94960" y="117994"/>
                  </a:lnTo>
                  <a:lnTo>
                    <a:pt x="85965" y="108998"/>
                  </a:lnTo>
                  <a:cubicBezTo>
                    <a:pt x="83319" y="106352"/>
                    <a:pt x="79086" y="106352"/>
                    <a:pt x="76970" y="108998"/>
                  </a:cubicBezTo>
                  <a:cubicBezTo>
                    <a:pt x="74324" y="111643"/>
                    <a:pt x="74324" y="115877"/>
                    <a:pt x="76970" y="117994"/>
                  </a:cubicBezTo>
                  <a:lnTo>
                    <a:pt x="85965" y="126989"/>
                  </a:lnTo>
                  <a:lnTo>
                    <a:pt x="109775" y="150799"/>
                  </a:lnTo>
                  <a:cubicBezTo>
                    <a:pt x="110834" y="151857"/>
                    <a:pt x="111892" y="153445"/>
                    <a:pt x="111892" y="155032"/>
                  </a:cubicBezTo>
                  <a:cubicBezTo>
                    <a:pt x="111892" y="156618"/>
                    <a:pt x="111363" y="158206"/>
                    <a:pt x="109775" y="159264"/>
                  </a:cubicBezTo>
                  <a:cubicBezTo>
                    <a:pt x="107130" y="161910"/>
                    <a:pt x="103426" y="161910"/>
                    <a:pt x="100780" y="159264"/>
                  </a:cubicBezTo>
                  <a:lnTo>
                    <a:pt x="89140" y="147624"/>
                  </a:lnTo>
                  <a:cubicBezTo>
                    <a:pt x="89140" y="147624"/>
                    <a:pt x="89140" y="147624"/>
                    <a:pt x="89140" y="147624"/>
                  </a:cubicBezTo>
                  <a:lnTo>
                    <a:pt x="55805" y="114289"/>
                  </a:lnTo>
                  <a:cubicBezTo>
                    <a:pt x="53160" y="111643"/>
                    <a:pt x="48927" y="111643"/>
                    <a:pt x="46810" y="114289"/>
                  </a:cubicBezTo>
                  <a:cubicBezTo>
                    <a:pt x="44165" y="116935"/>
                    <a:pt x="44165" y="121168"/>
                    <a:pt x="46810" y="123285"/>
                  </a:cubicBezTo>
                  <a:lnTo>
                    <a:pt x="58451" y="134925"/>
                  </a:lnTo>
                  <a:lnTo>
                    <a:pt x="80145" y="156618"/>
                  </a:lnTo>
                  <a:cubicBezTo>
                    <a:pt x="82790" y="159264"/>
                    <a:pt x="82790" y="162969"/>
                    <a:pt x="80145" y="165615"/>
                  </a:cubicBezTo>
                  <a:cubicBezTo>
                    <a:pt x="77499" y="168260"/>
                    <a:pt x="73795" y="168260"/>
                    <a:pt x="71150" y="165615"/>
                  </a:cubicBezTo>
                  <a:lnTo>
                    <a:pt x="37815" y="132280"/>
                  </a:lnTo>
                  <a:cubicBezTo>
                    <a:pt x="37815" y="132280"/>
                    <a:pt x="37815" y="132280"/>
                    <a:pt x="37286" y="132280"/>
                  </a:cubicBezTo>
                  <a:cubicBezTo>
                    <a:pt x="37286" y="132280"/>
                    <a:pt x="37286" y="132280"/>
                    <a:pt x="36757" y="131750"/>
                  </a:cubicBezTo>
                  <a:lnTo>
                    <a:pt x="10301" y="111115"/>
                  </a:lnTo>
                  <a:cubicBezTo>
                    <a:pt x="7655" y="108998"/>
                    <a:pt x="3422" y="109527"/>
                    <a:pt x="1306" y="112173"/>
                  </a:cubicBezTo>
                  <a:cubicBezTo>
                    <a:pt x="-811" y="114819"/>
                    <a:pt x="-281" y="119052"/>
                    <a:pt x="2364" y="121168"/>
                  </a:cubicBezTo>
                  <a:lnTo>
                    <a:pt x="28291" y="141275"/>
                  </a:lnTo>
                  <a:lnTo>
                    <a:pt x="61096" y="174080"/>
                  </a:lnTo>
                  <a:cubicBezTo>
                    <a:pt x="64800" y="177783"/>
                    <a:pt x="69562" y="179900"/>
                    <a:pt x="74853" y="179900"/>
                  </a:cubicBezTo>
                  <a:cubicBezTo>
                    <a:pt x="79615" y="179900"/>
                    <a:pt x="84907" y="177783"/>
                    <a:pt x="88611" y="174080"/>
                  </a:cubicBezTo>
                  <a:cubicBezTo>
                    <a:pt x="90198" y="172492"/>
                    <a:pt x="91256" y="170376"/>
                    <a:pt x="92314" y="168788"/>
                  </a:cubicBezTo>
                  <a:cubicBezTo>
                    <a:pt x="96018" y="171964"/>
                    <a:pt x="100251" y="173551"/>
                    <a:pt x="105013" y="173551"/>
                  </a:cubicBezTo>
                  <a:cubicBezTo>
                    <a:pt x="110304" y="173551"/>
                    <a:pt x="115067" y="171434"/>
                    <a:pt x="118770" y="167730"/>
                  </a:cubicBezTo>
                  <a:cubicBezTo>
                    <a:pt x="120358" y="166143"/>
                    <a:pt x="121945" y="164027"/>
                    <a:pt x="123003" y="161381"/>
                  </a:cubicBezTo>
                  <a:cubicBezTo>
                    <a:pt x="126178" y="162969"/>
                    <a:pt x="129353" y="164027"/>
                    <a:pt x="132527" y="164027"/>
                  </a:cubicBezTo>
                  <a:cubicBezTo>
                    <a:pt x="137290" y="164027"/>
                    <a:pt x="142581" y="161910"/>
                    <a:pt x="146285" y="158206"/>
                  </a:cubicBezTo>
                  <a:cubicBezTo>
                    <a:pt x="148930" y="155560"/>
                    <a:pt x="150518" y="151857"/>
                    <a:pt x="151047" y="148153"/>
                  </a:cubicBezTo>
                  <a:cubicBezTo>
                    <a:pt x="152105" y="148153"/>
                    <a:pt x="152634" y="148682"/>
                    <a:pt x="153692" y="148682"/>
                  </a:cubicBezTo>
                  <a:cubicBezTo>
                    <a:pt x="158454" y="148682"/>
                    <a:pt x="163746" y="146566"/>
                    <a:pt x="167449" y="142862"/>
                  </a:cubicBezTo>
                  <a:cubicBezTo>
                    <a:pt x="171153" y="139159"/>
                    <a:pt x="173270" y="134396"/>
                    <a:pt x="173270" y="129105"/>
                  </a:cubicBezTo>
                  <a:cubicBezTo>
                    <a:pt x="173270" y="128576"/>
                    <a:pt x="173270" y="128047"/>
                    <a:pt x="173270" y="127517"/>
                  </a:cubicBezTo>
                  <a:lnTo>
                    <a:pt x="185439" y="112703"/>
                  </a:lnTo>
                  <a:lnTo>
                    <a:pt x="185439" y="113761"/>
                  </a:lnTo>
                  <a:cubicBezTo>
                    <a:pt x="185968" y="116935"/>
                    <a:pt x="188614" y="119052"/>
                    <a:pt x="191789" y="119052"/>
                  </a:cubicBezTo>
                  <a:lnTo>
                    <a:pt x="238880" y="119052"/>
                  </a:lnTo>
                  <a:cubicBezTo>
                    <a:pt x="242584" y="119052"/>
                    <a:pt x="245230" y="116406"/>
                    <a:pt x="245230" y="112703"/>
                  </a:cubicBezTo>
                  <a:lnTo>
                    <a:pt x="245230" y="4762"/>
                  </a:lnTo>
                  <a:cubicBezTo>
                    <a:pt x="244172" y="2646"/>
                    <a:pt x="241526" y="0"/>
                    <a:pt x="237822" y="0"/>
                  </a:cubicBezTo>
                  <a:close/>
                  <a:moveTo>
                    <a:pt x="165862" y="116406"/>
                  </a:moveTo>
                  <a:lnTo>
                    <a:pt x="138348" y="89421"/>
                  </a:lnTo>
                  <a:lnTo>
                    <a:pt x="133057" y="84129"/>
                  </a:lnTo>
                  <a:cubicBezTo>
                    <a:pt x="133057" y="84129"/>
                    <a:pt x="133057" y="84129"/>
                    <a:pt x="133057" y="84129"/>
                  </a:cubicBezTo>
                  <a:lnTo>
                    <a:pt x="100780" y="51854"/>
                  </a:lnTo>
                  <a:cubicBezTo>
                    <a:pt x="99193" y="50266"/>
                    <a:pt x="97076" y="49737"/>
                    <a:pt x="94960" y="50266"/>
                  </a:cubicBezTo>
                  <a:lnTo>
                    <a:pt x="71679" y="53970"/>
                  </a:lnTo>
                  <a:cubicBezTo>
                    <a:pt x="71679" y="53970"/>
                    <a:pt x="71679" y="53970"/>
                    <a:pt x="71150" y="53970"/>
                  </a:cubicBezTo>
                  <a:cubicBezTo>
                    <a:pt x="70621" y="53970"/>
                    <a:pt x="70091" y="54500"/>
                    <a:pt x="70091" y="54500"/>
                  </a:cubicBezTo>
                  <a:cubicBezTo>
                    <a:pt x="69562" y="54500"/>
                    <a:pt x="69562" y="55028"/>
                    <a:pt x="69033" y="55028"/>
                  </a:cubicBezTo>
                  <a:cubicBezTo>
                    <a:pt x="69033" y="55028"/>
                    <a:pt x="69033" y="55028"/>
                    <a:pt x="68504" y="55028"/>
                  </a:cubicBezTo>
                  <a:lnTo>
                    <a:pt x="49456" y="70373"/>
                  </a:lnTo>
                  <a:cubicBezTo>
                    <a:pt x="46810" y="73019"/>
                    <a:pt x="43106" y="73019"/>
                    <a:pt x="40461" y="70373"/>
                  </a:cubicBezTo>
                  <a:cubicBezTo>
                    <a:pt x="37815" y="67727"/>
                    <a:pt x="37815" y="64023"/>
                    <a:pt x="40461" y="61377"/>
                  </a:cubicBezTo>
                  <a:lnTo>
                    <a:pt x="80674" y="21165"/>
                  </a:lnTo>
                  <a:lnTo>
                    <a:pt x="99193" y="21693"/>
                  </a:lnTo>
                  <a:lnTo>
                    <a:pt x="171682" y="29630"/>
                  </a:lnTo>
                  <a:lnTo>
                    <a:pt x="180677" y="97357"/>
                  </a:lnTo>
                  <a:lnTo>
                    <a:pt x="165862" y="116406"/>
                  </a:lnTo>
                  <a:close/>
                  <a:moveTo>
                    <a:pt x="231473" y="107940"/>
                  </a:moveTo>
                  <a:lnTo>
                    <a:pt x="196551" y="107940"/>
                  </a:lnTo>
                  <a:lnTo>
                    <a:pt x="182794" y="12698"/>
                  </a:lnTo>
                  <a:lnTo>
                    <a:pt x="230944" y="12698"/>
                  </a:lnTo>
                  <a:lnTo>
                    <a:pt x="230944" y="107940"/>
                  </a:lnTo>
                  <a:close/>
                </a:path>
              </a:pathLst>
            </a:custGeom>
            <a:grpFill/>
            <a:ln>
              <a:noFill/>
            </a:ln>
          </p:spPr>
          <p:txBody>
            <a:bodyPr spcFirstLastPara="1" wrap="square" lIns="121900" tIns="60933" rIns="121900" bIns="60933" anchor="ctr" anchorCtr="0">
              <a:noAutofit/>
            </a:bodyPr>
            <a:lstStyle/>
            <a:p>
              <a:endParaRPr lang="de-CH" sz="1067">
                <a:solidFill>
                  <a:schemeClr val="dk1"/>
                </a:solidFill>
                <a:latin typeface="Calibri"/>
                <a:ea typeface="Calibri"/>
                <a:cs typeface="Calibri"/>
                <a:sym typeface="Calibri"/>
              </a:endParaRPr>
            </a:p>
          </p:txBody>
        </p:sp>
        <p:sp>
          <p:nvSpPr>
            <p:cNvPr id="33" name="Google Shape;750;p15">
              <a:extLst>
                <a:ext uri="{FF2B5EF4-FFF2-40B4-BE49-F238E27FC236}">
                  <a16:creationId xmlns:a16="http://schemas.microsoft.com/office/drawing/2014/main" id="{E900D62D-B8DD-4CB5-9385-4FB0B653E551}"/>
                </a:ext>
              </a:extLst>
            </p:cNvPr>
            <p:cNvSpPr/>
            <p:nvPr/>
          </p:nvSpPr>
          <p:spPr>
            <a:xfrm>
              <a:off x="1582284" y="13180884"/>
              <a:ext cx="195774" cy="89950"/>
            </a:xfrm>
            <a:custGeom>
              <a:avLst/>
              <a:gdLst/>
              <a:ahLst/>
              <a:cxnLst/>
              <a:rect l="l" t="t" r="r" b="b"/>
              <a:pathLst>
                <a:path w="195774" h="89950" extrusionOk="0">
                  <a:moveTo>
                    <a:pt x="8004" y="90479"/>
                  </a:moveTo>
                  <a:cubicBezTo>
                    <a:pt x="10121" y="90479"/>
                    <a:pt x="12237" y="89421"/>
                    <a:pt x="13296" y="87833"/>
                  </a:cubicBezTo>
                  <a:lnTo>
                    <a:pt x="40281" y="47091"/>
                  </a:lnTo>
                  <a:lnTo>
                    <a:pt x="95309" y="74605"/>
                  </a:lnTo>
                  <a:cubicBezTo>
                    <a:pt x="97426" y="75663"/>
                    <a:pt x="100071" y="75663"/>
                    <a:pt x="101659" y="74077"/>
                  </a:cubicBezTo>
                  <a:lnTo>
                    <a:pt x="181555" y="20635"/>
                  </a:lnTo>
                  <a:lnTo>
                    <a:pt x="177852" y="42330"/>
                  </a:lnTo>
                  <a:cubicBezTo>
                    <a:pt x="177323" y="46033"/>
                    <a:pt x="179439" y="49207"/>
                    <a:pt x="183143" y="49737"/>
                  </a:cubicBezTo>
                  <a:cubicBezTo>
                    <a:pt x="183672" y="49737"/>
                    <a:pt x="183672" y="49737"/>
                    <a:pt x="184201" y="49737"/>
                  </a:cubicBezTo>
                  <a:cubicBezTo>
                    <a:pt x="187376" y="49737"/>
                    <a:pt x="190021" y="47621"/>
                    <a:pt x="190551" y="44445"/>
                  </a:cubicBezTo>
                  <a:lnTo>
                    <a:pt x="197429" y="7407"/>
                  </a:lnTo>
                  <a:cubicBezTo>
                    <a:pt x="197958" y="5291"/>
                    <a:pt x="197429" y="3704"/>
                    <a:pt x="195842" y="2116"/>
                  </a:cubicBezTo>
                  <a:cubicBezTo>
                    <a:pt x="194783" y="528"/>
                    <a:pt x="192667" y="0"/>
                    <a:pt x="190551" y="0"/>
                  </a:cubicBezTo>
                  <a:lnTo>
                    <a:pt x="151925" y="528"/>
                  </a:lnTo>
                  <a:cubicBezTo>
                    <a:pt x="148221" y="528"/>
                    <a:pt x="145575" y="3704"/>
                    <a:pt x="145575" y="6878"/>
                  </a:cubicBezTo>
                  <a:cubicBezTo>
                    <a:pt x="145575" y="10582"/>
                    <a:pt x="148750" y="13228"/>
                    <a:pt x="151925" y="13228"/>
                  </a:cubicBezTo>
                  <a:lnTo>
                    <a:pt x="168857" y="12698"/>
                  </a:lnTo>
                  <a:lnTo>
                    <a:pt x="96896" y="60849"/>
                  </a:lnTo>
                  <a:lnTo>
                    <a:pt x="39752" y="32275"/>
                  </a:lnTo>
                  <a:cubicBezTo>
                    <a:pt x="36577" y="30688"/>
                    <a:pt x="33402" y="31747"/>
                    <a:pt x="31286" y="34393"/>
                  </a:cubicBezTo>
                  <a:lnTo>
                    <a:pt x="1126" y="79368"/>
                  </a:lnTo>
                  <a:cubicBezTo>
                    <a:pt x="-991" y="82542"/>
                    <a:pt x="68" y="86245"/>
                    <a:pt x="2713" y="88363"/>
                  </a:cubicBezTo>
                  <a:cubicBezTo>
                    <a:pt x="5888" y="90479"/>
                    <a:pt x="6946" y="90479"/>
                    <a:pt x="8004" y="90479"/>
                  </a:cubicBezTo>
                  <a:close/>
                </a:path>
              </a:pathLst>
            </a:custGeom>
            <a:grpFill/>
            <a:ln>
              <a:noFill/>
            </a:ln>
          </p:spPr>
          <p:txBody>
            <a:bodyPr spcFirstLastPara="1" wrap="square" lIns="121900" tIns="60933" rIns="121900" bIns="60933" anchor="ctr" anchorCtr="0">
              <a:noAutofit/>
            </a:bodyPr>
            <a:lstStyle/>
            <a:p>
              <a:endParaRPr lang="de-CH" sz="1067">
                <a:solidFill>
                  <a:schemeClr val="dk1"/>
                </a:solidFill>
                <a:latin typeface="Calibri"/>
                <a:ea typeface="Calibri"/>
                <a:cs typeface="Calibri"/>
                <a:sym typeface="Calibri"/>
              </a:endParaRPr>
            </a:p>
          </p:txBody>
        </p:sp>
      </p:grpSp>
      <p:sp>
        <p:nvSpPr>
          <p:cNvPr id="4" name="Textfeld 3">
            <a:extLst>
              <a:ext uri="{FF2B5EF4-FFF2-40B4-BE49-F238E27FC236}">
                <a16:creationId xmlns:a16="http://schemas.microsoft.com/office/drawing/2014/main" id="{4D800459-A988-426D-9FAD-27B35F07916A}"/>
              </a:ext>
            </a:extLst>
          </p:cNvPr>
          <p:cNvSpPr txBox="1"/>
          <p:nvPr/>
        </p:nvSpPr>
        <p:spPr bwMode="auto">
          <a:xfrm>
            <a:off x="1391478" y="6505855"/>
            <a:ext cx="1968079" cy="15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l">
              <a:spcAft>
                <a:spcPts val="800"/>
              </a:spcAft>
            </a:pPr>
            <a:r>
              <a:rPr lang="de-CH" sz="800" dirty="0">
                <a:solidFill>
                  <a:schemeClr val="tx2"/>
                </a:solidFill>
                <a:latin typeface="+mj-lt"/>
              </a:rPr>
              <a:t>Zahlen per 31.12.2023</a:t>
            </a:r>
          </a:p>
          <a:p>
            <a:pPr algn="l">
              <a:spcAft>
                <a:spcPts val="800"/>
              </a:spcAft>
            </a:pPr>
            <a:endParaRPr lang="de-CH" sz="800" dirty="0">
              <a:solidFill>
                <a:schemeClr val="tx2"/>
              </a:solidFill>
              <a:latin typeface="+mj-lt"/>
            </a:endParaRPr>
          </a:p>
        </p:txBody>
      </p:sp>
    </p:spTree>
    <p:extLst>
      <p:ext uri="{BB962C8B-B14F-4D97-AF65-F5344CB8AC3E}">
        <p14:creationId xmlns:p14="http://schemas.microsoft.com/office/powerpoint/2010/main" val="38175086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23A29FC1-9E0F-4253-B83B-CA584F14818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60" imgH="359" progId="TCLayout.ActiveDocument.1">
                  <p:embed/>
                </p:oleObj>
              </mc:Choice>
              <mc:Fallback>
                <p:oleObj name="think-cell Folie" r:id="rId3" imgW="360" imgH="359" progId="TCLayout.ActiveDocument.1">
                  <p:embed/>
                  <p:pic>
                    <p:nvPicPr>
                      <p:cNvPr id="6" name="Objekt 5" hidden="1">
                        <a:extLst>
                          <a:ext uri="{FF2B5EF4-FFF2-40B4-BE49-F238E27FC236}">
                            <a16:creationId xmlns:a16="http://schemas.microsoft.com/office/drawing/2014/main" id="{23A29FC1-9E0F-4253-B83B-CA584F14818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7A92CD9-34DA-47D3-B239-89C32C6C2FC5}"/>
              </a:ext>
            </a:extLst>
          </p:cNvPr>
          <p:cNvSpPr>
            <a:spLocks noGrp="1"/>
          </p:cNvSpPr>
          <p:nvPr>
            <p:ph type="title"/>
          </p:nvPr>
        </p:nvSpPr>
        <p:spPr>
          <a:xfrm>
            <a:off x="479376" y="476672"/>
            <a:ext cx="11161240" cy="676948"/>
          </a:xfrm>
        </p:spPr>
        <p:txBody>
          <a:bodyPr vert="horz"/>
          <a:lstStyle/>
          <a:p>
            <a:r>
              <a:rPr lang="de-CH"/>
              <a:t>Übersicht Sparen &amp; Anlegen</a:t>
            </a:r>
          </a:p>
        </p:txBody>
      </p:sp>
      <p:sp>
        <p:nvSpPr>
          <p:cNvPr id="11" name="Rechteck 10">
            <a:extLst>
              <a:ext uri="{FF2B5EF4-FFF2-40B4-BE49-F238E27FC236}">
                <a16:creationId xmlns:a16="http://schemas.microsoft.com/office/drawing/2014/main" id="{EBF6DA66-2F28-42EE-B474-009C9C57A262}"/>
              </a:ext>
            </a:extLst>
          </p:cNvPr>
          <p:cNvSpPr/>
          <p:nvPr/>
        </p:nvSpPr>
        <p:spPr>
          <a:xfrm>
            <a:off x="478251" y="1988840"/>
            <a:ext cx="11306341" cy="288032"/>
          </a:xfrm>
          <a:prstGeom prst="rect">
            <a:avLst/>
          </a:prstGeom>
          <a:solidFill>
            <a:srgbClr val="A5BB1A"/>
          </a:solidFill>
          <a:ln>
            <a:noFill/>
          </a:ln>
        </p:spPr>
        <p:txBody>
          <a:bodyPr vert="horz" wrap="none" lIns="14400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CH" sz="1600" b="0" i="0" u="none" strike="noStrike" kern="1200" cap="none" spc="0" normalizeH="0" baseline="0" noProof="0">
                <a:ln>
                  <a:noFill/>
                </a:ln>
                <a:solidFill>
                  <a:srgbClr val="FFFFFF"/>
                </a:solidFill>
                <a:effectLst/>
                <a:uLnTx/>
                <a:uFillTx/>
                <a:latin typeface="HelveticaNeueLT Com 55 Roman"/>
                <a:ea typeface="+mn-ea"/>
                <a:cs typeface="+mn-cs"/>
              </a:rPr>
              <a:t>Sparen</a:t>
            </a:r>
          </a:p>
        </p:txBody>
      </p:sp>
      <p:sp>
        <p:nvSpPr>
          <p:cNvPr id="14" name="Textfeld 13">
            <a:extLst>
              <a:ext uri="{FF2B5EF4-FFF2-40B4-BE49-F238E27FC236}">
                <a16:creationId xmlns:a16="http://schemas.microsoft.com/office/drawing/2014/main" id="{9387583A-06F0-48FF-B96F-8ABFBDFF93F1}"/>
              </a:ext>
            </a:extLst>
          </p:cNvPr>
          <p:cNvSpPr txBox="1"/>
          <p:nvPr/>
        </p:nvSpPr>
        <p:spPr bwMode="auto">
          <a:xfrm>
            <a:off x="469734" y="2895302"/>
            <a:ext cx="3817548" cy="288032"/>
          </a:xfrm>
          <a:prstGeom prst="rect">
            <a:avLst/>
          </a:prstGeom>
          <a:solidFill>
            <a:srgbClr val="A5BB1A">
              <a:alpha val="20000"/>
            </a:srgbClr>
          </a:solidFill>
          <a:ln>
            <a:noFill/>
          </a:ln>
        </p:spPr>
        <p:txBody>
          <a:bodyPr vert="horz" wrap="none" lIns="14400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CH" sz="1600" b="0" i="0" u="none" strike="noStrike" kern="1200" cap="none" spc="0" normalizeH="0" baseline="0" noProof="0" dirty="0">
                <a:ln>
                  <a:noFill/>
                </a:ln>
                <a:solidFill>
                  <a:srgbClr val="FFFFFF">
                    <a:lumMod val="50000"/>
                  </a:srgbClr>
                </a:solidFill>
                <a:effectLst/>
                <a:uLnTx/>
                <a:uFillTx/>
                <a:latin typeface="HelveticaNeueLT Com 55 Roman"/>
                <a:ea typeface="+mn-ea"/>
                <a:cs typeface="+mn-cs"/>
              </a:rPr>
              <a:t>Beteiligungs-Sparkonto</a:t>
            </a:r>
          </a:p>
        </p:txBody>
      </p:sp>
      <p:sp>
        <p:nvSpPr>
          <p:cNvPr id="15" name="Textfeld 14">
            <a:extLst>
              <a:ext uri="{FF2B5EF4-FFF2-40B4-BE49-F238E27FC236}">
                <a16:creationId xmlns:a16="http://schemas.microsoft.com/office/drawing/2014/main" id="{8B1E94BB-B5A7-4414-8B2C-35C88BBB397B}"/>
              </a:ext>
            </a:extLst>
          </p:cNvPr>
          <p:cNvSpPr txBox="1"/>
          <p:nvPr/>
        </p:nvSpPr>
        <p:spPr bwMode="auto">
          <a:xfrm>
            <a:off x="478252" y="3372441"/>
            <a:ext cx="3817548" cy="288032"/>
          </a:xfrm>
          <a:prstGeom prst="rect">
            <a:avLst/>
          </a:prstGeom>
          <a:solidFill>
            <a:srgbClr val="A5BB1A">
              <a:alpha val="20000"/>
            </a:srgbClr>
          </a:solidFill>
          <a:ln>
            <a:noFill/>
          </a:ln>
        </p:spPr>
        <p:txBody>
          <a:bodyPr vert="horz" wrap="none" lIns="144000" tIns="0" rIns="0" bIns="0" numCol="1" rtlCol="0" anchor="t" anchorCtr="0" compatLnSpc="1">
            <a:prstTxWarp prst="textNoShape">
              <a:avLst/>
            </a:prstTxWarp>
            <a:noAutofit/>
          </a:bodyPr>
          <a:lstStyle>
            <a:defPPr>
              <a:defRPr lang="de-DE"/>
            </a:defPPr>
            <a:lvl1pPr>
              <a:spcAft>
                <a:spcPts val="600"/>
              </a:spcAft>
              <a:defRPr sz="1600">
                <a:solidFill>
                  <a:schemeClr val="bg1">
                    <a:lumMod val="50000"/>
                  </a:schemeClr>
                </a:solidFill>
                <a:latin typeface="+mj-lt"/>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CH" sz="1600" b="0" i="0" u="none" strike="noStrike" kern="1200" cap="none" spc="0" normalizeH="0" baseline="0" noProof="0">
                <a:ln>
                  <a:noFill/>
                </a:ln>
                <a:solidFill>
                  <a:srgbClr val="FFFFFF">
                    <a:lumMod val="50000"/>
                  </a:srgbClr>
                </a:solidFill>
                <a:effectLst/>
                <a:uLnTx/>
                <a:uFillTx/>
                <a:latin typeface="HelveticaNeueLT Com 55 Roman"/>
                <a:ea typeface="+mn-ea"/>
                <a:cs typeface="+mn-cs"/>
              </a:rPr>
              <a:t>Sparkonto</a:t>
            </a:r>
          </a:p>
        </p:txBody>
      </p:sp>
      <p:sp>
        <p:nvSpPr>
          <p:cNvPr id="16" name="Textfeld 15">
            <a:extLst>
              <a:ext uri="{FF2B5EF4-FFF2-40B4-BE49-F238E27FC236}">
                <a16:creationId xmlns:a16="http://schemas.microsoft.com/office/drawing/2014/main" id="{A1900297-823C-436B-A1E9-22818ED70384}"/>
              </a:ext>
            </a:extLst>
          </p:cNvPr>
          <p:cNvSpPr txBox="1"/>
          <p:nvPr/>
        </p:nvSpPr>
        <p:spPr bwMode="auto">
          <a:xfrm>
            <a:off x="478252" y="3859446"/>
            <a:ext cx="3817548" cy="288032"/>
          </a:xfrm>
          <a:prstGeom prst="rect">
            <a:avLst/>
          </a:prstGeom>
          <a:solidFill>
            <a:srgbClr val="A5BB1A">
              <a:alpha val="20000"/>
            </a:srgbClr>
          </a:solidFill>
          <a:ln>
            <a:noFill/>
          </a:ln>
        </p:spPr>
        <p:txBody>
          <a:bodyPr vert="horz" wrap="none" lIns="144000" tIns="0" rIns="0" bIns="0" numCol="1" rtlCol="0" anchor="t" anchorCtr="0" compatLnSpc="1">
            <a:prstTxWarp prst="textNoShape">
              <a:avLst/>
            </a:prstTxWarp>
            <a:noAutofit/>
          </a:bodyPr>
          <a:lstStyle>
            <a:defPPr>
              <a:defRPr lang="de-DE"/>
            </a:defPPr>
            <a:lvl1pPr>
              <a:spcAft>
                <a:spcPts val="600"/>
              </a:spcAft>
              <a:defRPr sz="1600">
                <a:solidFill>
                  <a:schemeClr val="bg1">
                    <a:lumMod val="50000"/>
                  </a:schemeClr>
                </a:solidFill>
                <a:latin typeface="+mj-lt"/>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CH" sz="1600" b="0" i="0" u="none" strike="noStrike" kern="1200" cap="none" spc="0" normalizeH="0" baseline="0" noProof="0">
                <a:ln>
                  <a:noFill/>
                </a:ln>
                <a:solidFill>
                  <a:srgbClr val="FFFFFF">
                    <a:lumMod val="50000"/>
                  </a:srgbClr>
                </a:solidFill>
                <a:effectLst/>
                <a:uLnTx/>
                <a:uFillTx/>
                <a:latin typeface="HelveticaNeueLT Com 55 Roman"/>
                <a:ea typeface="+mn-ea"/>
                <a:cs typeface="+mn-cs"/>
              </a:rPr>
              <a:t>Sparkonto 60+</a:t>
            </a:r>
          </a:p>
        </p:txBody>
      </p:sp>
      <p:sp>
        <p:nvSpPr>
          <p:cNvPr id="32" name="Ellipse 31">
            <a:extLst>
              <a:ext uri="{FF2B5EF4-FFF2-40B4-BE49-F238E27FC236}">
                <a16:creationId xmlns:a16="http://schemas.microsoft.com/office/drawing/2014/main" id="{F8E12875-CD48-4AA9-B7B3-0D847CED045D}"/>
              </a:ext>
            </a:extLst>
          </p:cNvPr>
          <p:cNvSpPr/>
          <p:nvPr/>
        </p:nvSpPr>
        <p:spPr>
          <a:xfrm>
            <a:off x="4367848" y="2852976"/>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CH" sz="800" b="0" i="0" u="none" strike="noStrike" kern="1200" cap="none" spc="0" normalizeH="0" baseline="0" noProof="0">
                <a:ln>
                  <a:noFill/>
                </a:ln>
                <a:solidFill>
                  <a:srgbClr val="868689"/>
                </a:solidFill>
                <a:effectLst/>
                <a:uLnTx/>
                <a:uFillTx/>
                <a:latin typeface="HelveticaNeueLT Com 55 Roman"/>
                <a:ea typeface="+mn-ea"/>
                <a:cs typeface="+mn-cs"/>
              </a:rPr>
              <a:t>CHF</a:t>
            </a:r>
          </a:p>
        </p:txBody>
      </p:sp>
      <p:sp>
        <p:nvSpPr>
          <p:cNvPr id="44" name="Rechteck 43">
            <a:extLst>
              <a:ext uri="{FF2B5EF4-FFF2-40B4-BE49-F238E27FC236}">
                <a16:creationId xmlns:a16="http://schemas.microsoft.com/office/drawing/2014/main" id="{3C99B23D-FB63-4539-9CDF-783B95366818}"/>
              </a:ext>
            </a:extLst>
          </p:cNvPr>
          <p:cNvSpPr/>
          <p:nvPr/>
        </p:nvSpPr>
        <p:spPr>
          <a:xfrm>
            <a:off x="478252" y="4278456"/>
            <a:ext cx="11306340" cy="288032"/>
          </a:xfrm>
          <a:prstGeom prst="rect">
            <a:avLst/>
          </a:prstGeom>
          <a:solidFill>
            <a:srgbClr val="A5BB1A"/>
          </a:solidFill>
          <a:ln>
            <a:noFill/>
          </a:ln>
        </p:spPr>
        <p:txBody>
          <a:bodyPr vert="horz" wrap="none" lIns="14400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CH" sz="1600" b="0" i="0" u="none" strike="noStrike" kern="1200" cap="none" spc="0" normalizeH="0" baseline="0" noProof="0">
                <a:ln>
                  <a:noFill/>
                </a:ln>
                <a:solidFill>
                  <a:srgbClr val="FFFFFF"/>
                </a:solidFill>
                <a:effectLst/>
                <a:uLnTx/>
                <a:uFillTx/>
                <a:latin typeface="HelveticaNeueLT Com 55 Roman"/>
                <a:ea typeface="+mn-ea"/>
                <a:cs typeface="+mn-cs"/>
              </a:rPr>
              <a:t>Anlegen</a:t>
            </a:r>
          </a:p>
        </p:txBody>
      </p:sp>
      <p:sp>
        <p:nvSpPr>
          <p:cNvPr id="47" name="Pfeil: Fünfeck 46">
            <a:extLst>
              <a:ext uri="{FF2B5EF4-FFF2-40B4-BE49-F238E27FC236}">
                <a16:creationId xmlns:a16="http://schemas.microsoft.com/office/drawing/2014/main" id="{A9CF54C1-59CB-4B88-9267-9944FC13F4EE}"/>
              </a:ext>
            </a:extLst>
          </p:cNvPr>
          <p:cNvSpPr/>
          <p:nvPr/>
        </p:nvSpPr>
        <p:spPr>
          <a:xfrm>
            <a:off x="4871824" y="2895872"/>
            <a:ext cx="648072" cy="288000"/>
          </a:xfrm>
          <a:prstGeom prst="homePlat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de-CH" sz="1600" b="0" i="0" u="none" strike="noStrike" kern="1200" cap="none" spc="0" normalizeH="0" baseline="0" noProof="0" err="1">
              <a:ln>
                <a:noFill/>
              </a:ln>
              <a:solidFill>
                <a:srgbClr val="868689"/>
              </a:solidFill>
              <a:effectLst/>
              <a:uLnTx/>
              <a:uFillTx/>
              <a:latin typeface="HelveticaNeueLT Com 55 Roman"/>
              <a:ea typeface="+mn-ea"/>
              <a:cs typeface="+mn-cs"/>
            </a:endParaRPr>
          </a:p>
        </p:txBody>
      </p:sp>
      <p:sp>
        <p:nvSpPr>
          <p:cNvPr id="48" name="Textfeld 47">
            <a:extLst>
              <a:ext uri="{FF2B5EF4-FFF2-40B4-BE49-F238E27FC236}">
                <a16:creationId xmlns:a16="http://schemas.microsoft.com/office/drawing/2014/main" id="{A88CD518-9DE2-4A4E-904B-075ABAE063B0}"/>
              </a:ext>
            </a:extLst>
          </p:cNvPr>
          <p:cNvSpPr txBox="1"/>
          <p:nvPr/>
        </p:nvSpPr>
        <p:spPr bwMode="auto">
          <a:xfrm>
            <a:off x="488359" y="4710504"/>
            <a:ext cx="3807441" cy="288032"/>
          </a:xfrm>
          <a:prstGeom prst="rect">
            <a:avLst/>
          </a:prstGeom>
          <a:solidFill>
            <a:srgbClr val="A5BB1A">
              <a:alpha val="20000"/>
            </a:srgbClr>
          </a:solidFill>
          <a:ln>
            <a:noFill/>
          </a:ln>
        </p:spPr>
        <p:txBody>
          <a:bodyPr vert="horz" wrap="none" lIns="14400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CH" sz="1600" b="0" i="0" u="none" strike="noStrike" kern="1200" cap="none" spc="0" normalizeH="0" baseline="0" noProof="0" dirty="0">
                <a:ln>
                  <a:noFill/>
                </a:ln>
                <a:solidFill>
                  <a:srgbClr val="FFFFFF">
                    <a:lumMod val="50000"/>
                  </a:srgbClr>
                </a:solidFill>
                <a:effectLst/>
                <a:uLnTx/>
                <a:uFillTx/>
                <a:latin typeface="HelveticaNeueLT Com 55 Roman"/>
                <a:ea typeface="+mn-ea"/>
                <a:cs typeface="+mn-cs"/>
              </a:rPr>
              <a:t>Festgeldkonto unterjährig</a:t>
            </a:r>
          </a:p>
        </p:txBody>
      </p:sp>
      <p:sp>
        <p:nvSpPr>
          <p:cNvPr id="51" name="Textfeld 50">
            <a:extLst>
              <a:ext uri="{FF2B5EF4-FFF2-40B4-BE49-F238E27FC236}">
                <a16:creationId xmlns:a16="http://schemas.microsoft.com/office/drawing/2014/main" id="{CA48AAB4-4697-4B73-8848-CAE85FFCBCD4}"/>
              </a:ext>
            </a:extLst>
          </p:cNvPr>
          <p:cNvSpPr txBox="1"/>
          <p:nvPr/>
        </p:nvSpPr>
        <p:spPr bwMode="auto">
          <a:xfrm>
            <a:off x="486210" y="5916328"/>
            <a:ext cx="3817548" cy="288032"/>
          </a:xfrm>
          <a:prstGeom prst="rect">
            <a:avLst/>
          </a:prstGeom>
          <a:solidFill>
            <a:srgbClr val="A5BB1A">
              <a:alpha val="20000"/>
            </a:srgbClr>
          </a:solidFill>
          <a:ln>
            <a:noFill/>
          </a:ln>
        </p:spPr>
        <p:txBody>
          <a:bodyPr vert="horz" wrap="none" lIns="14400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CH" sz="1600" b="0" i="0" u="none" strike="noStrike" kern="1200" cap="none" spc="0" normalizeH="0" baseline="0" noProof="0">
                <a:ln>
                  <a:noFill/>
                </a:ln>
                <a:solidFill>
                  <a:srgbClr val="FFFFFF">
                    <a:lumMod val="50000"/>
                  </a:srgbClr>
                </a:solidFill>
                <a:effectLst/>
                <a:uLnTx/>
                <a:uFillTx/>
                <a:latin typeface="HelveticaNeueLT Com 55 Roman"/>
                <a:ea typeface="+mn-ea"/>
                <a:cs typeface="+mn-cs"/>
              </a:rPr>
              <a:t>Beteiligungsscheine</a:t>
            </a:r>
          </a:p>
        </p:txBody>
      </p:sp>
      <p:sp>
        <p:nvSpPr>
          <p:cNvPr id="52" name="Textfeld 51">
            <a:extLst>
              <a:ext uri="{FF2B5EF4-FFF2-40B4-BE49-F238E27FC236}">
                <a16:creationId xmlns:a16="http://schemas.microsoft.com/office/drawing/2014/main" id="{FDF7315F-3B4B-4636-8B50-83F87007B414}"/>
              </a:ext>
            </a:extLst>
          </p:cNvPr>
          <p:cNvSpPr txBox="1"/>
          <p:nvPr/>
        </p:nvSpPr>
        <p:spPr bwMode="auto">
          <a:xfrm>
            <a:off x="5736000" y="2895302"/>
            <a:ext cx="6048632" cy="288032"/>
          </a:xfrm>
          <a:prstGeom prst="rect">
            <a:avLst/>
          </a:prstGeom>
          <a:solidFill>
            <a:srgbClr val="A5BB1A">
              <a:alpha val="20000"/>
            </a:srgbClr>
          </a:solidFill>
          <a:ln>
            <a:noFill/>
          </a:ln>
        </p:spPr>
        <p:txBody>
          <a:bodyPr vert="horz" wrap="none" lIns="144000" tIns="0" rIns="0" bIns="0" numCol="1" rtlCol="0" anchor="t" anchorCtr="0" compatLnSpc="1">
            <a:prstTxWarp prst="textNoShape">
              <a:avLst/>
            </a:prstTxWarp>
            <a:noAutofit/>
          </a:bodyPr>
          <a:lstStyle>
            <a:defPPr>
              <a:defRPr lang="de-DE"/>
            </a:defPPr>
            <a:lvl1pPr>
              <a:spcAft>
                <a:spcPts val="600"/>
              </a:spcAft>
              <a:defRPr sz="1600">
                <a:solidFill>
                  <a:schemeClr val="bg1">
                    <a:lumMod val="50000"/>
                  </a:schemeClr>
                </a:solidFill>
                <a:latin typeface="+mj-lt"/>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CH" sz="1600" b="0" i="0" u="none" strike="noStrike" kern="1200" cap="none" spc="0" normalizeH="0" baseline="0" noProof="0" dirty="0">
                <a:ln>
                  <a:noFill/>
                </a:ln>
                <a:solidFill>
                  <a:srgbClr val="FFFFFF">
                    <a:lumMod val="50000"/>
                  </a:srgbClr>
                </a:solidFill>
                <a:effectLst/>
                <a:uLnTx/>
                <a:uFillTx/>
                <a:latin typeface="HelveticaNeueLT Com 55 Roman"/>
                <a:ea typeface="+mn-ea"/>
                <a:cs typeface="+mn-cs"/>
              </a:rPr>
              <a:t>Bis 1,</a:t>
            </a:r>
            <a:r>
              <a:rPr lang="de-CH" dirty="0">
                <a:solidFill>
                  <a:srgbClr val="FFFFFF">
                    <a:lumMod val="50000"/>
                  </a:srgbClr>
                </a:solidFill>
                <a:latin typeface="HelveticaNeueLT Com 55 Roman"/>
              </a:rPr>
              <a:t>30</a:t>
            </a:r>
            <a:r>
              <a:rPr kumimoji="0" lang="de-CH" sz="1600" b="0" i="0" u="none" strike="noStrike" kern="1200" cap="none" spc="0" normalizeH="0" baseline="0" noProof="0" dirty="0">
                <a:ln>
                  <a:noFill/>
                </a:ln>
                <a:solidFill>
                  <a:srgbClr val="FFFFFF">
                    <a:lumMod val="50000"/>
                  </a:srgbClr>
                </a:solidFill>
                <a:effectLst/>
                <a:uLnTx/>
                <a:uFillTx/>
                <a:latin typeface="HelveticaNeueLT Com 55 Roman"/>
                <a:ea typeface="+mn-ea"/>
                <a:cs typeface="+mn-cs"/>
              </a:rPr>
              <a:t>% Habenzins mit Beteiligungsscheinbonus</a:t>
            </a:r>
          </a:p>
        </p:txBody>
      </p:sp>
      <p:sp>
        <p:nvSpPr>
          <p:cNvPr id="56" name="Ellipse 55">
            <a:extLst>
              <a:ext uri="{FF2B5EF4-FFF2-40B4-BE49-F238E27FC236}">
                <a16:creationId xmlns:a16="http://schemas.microsoft.com/office/drawing/2014/main" id="{95D18C3D-EC70-4598-BD09-6659097317FB}"/>
              </a:ext>
            </a:extLst>
          </p:cNvPr>
          <p:cNvSpPr/>
          <p:nvPr/>
        </p:nvSpPr>
        <p:spPr>
          <a:xfrm>
            <a:off x="4367808" y="3356992"/>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CH" sz="800" b="0" i="0" u="none" strike="noStrike" kern="1200" cap="none" spc="0" normalizeH="0" baseline="0" noProof="0">
                <a:ln>
                  <a:noFill/>
                </a:ln>
                <a:solidFill>
                  <a:srgbClr val="868689"/>
                </a:solidFill>
                <a:effectLst/>
                <a:uLnTx/>
                <a:uFillTx/>
                <a:latin typeface="HelveticaNeueLT Com 55 Roman"/>
                <a:ea typeface="+mn-ea"/>
                <a:cs typeface="+mn-cs"/>
              </a:rPr>
              <a:t>CHF</a:t>
            </a:r>
          </a:p>
        </p:txBody>
      </p:sp>
      <p:sp>
        <p:nvSpPr>
          <p:cNvPr id="57" name="Pfeil: Fünfeck 56">
            <a:extLst>
              <a:ext uri="{FF2B5EF4-FFF2-40B4-BE49-F238E27FC236}">
                <a16:creationId xmlns:a16="http://schemas.microsoft.com/office/drawing/2014/main" id="{992BE99B-B0FD-42E5-A5CC-01B248CC68E3}"/>
              </a:ext>
            </a:extLst>
          </p:cNvPr>
          <p:cNvSpPr/>
          <p:nvPr/>
        </p:nvSpPr>
        <p:spPr>
          <a:xfrm>
            <a:off x="4871824" y="3374724"/>
            <a:ext cx="648072" cy="288000"/>
          </a:xfrm>
          <a:prstGeom prst="homePlat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de-CH" sz="1600" b="0" i="0" u="none" strike="noStrike" kern="1200" cap="none" spc="0" normalizeH="0" baseline="0" noProof="0" err="1">
              <a:ln>
                <a:noFill/>
              </a:ln>
              <a:solidFill>
                <a:srgbClr val="868689"/>
              </a:solidFill>
              <a:effectLst/>
              <a:uLnTx/>
              <a:uFillTx/>
              <a:latin typeface="HelveticaNeueLT Com 55 Roman"/>
              <a:ea typeface="+mn-ea"/>
              <a:cs typeface="+mn-cs"/>
            </a:endParaRPr>
          </a:p>
        </p:txBody>
      </p:sp>
      <p:sp>
        <p:nvSpPr>
          <p:cNvPr id="58" name="Textfeld 57">
            <a:extLst>
              <a:ext uri="{FF2B5EF4-FFF2-40B4-BE49-F238E27FC236}">
                <a16:creationId xmlns:a16="http://schemas.microsoft.com/office/drawing/2014/main" id="{A0A93AEB-410D-4793-98E8-E2BA7A74F398}"/>
              </a:ext>
            </a:extLst>
          </p:cNvPr>
          <p:cNvSpPr txBox="1"/>
          <p:nvPr/>
        </p:nvSpPr>
        <p:spPr bwMode="auto">
          <a:xfrm>
            <a:off x="5735960" y="3366366"/>
            <a:ext cx="6048632" cy="288032"/>
          </a:xfrm>
          <a:prstGeom prst="rect">
            <a:avLst/>
          </a:prstGeom>
          <a:solidFill>
            <a:srgbClr val="A5BB1A">
              <a:alpha val="20000"/>
            </a:srgbClr>
          </a:solidFill>
          <a:ln>
            <a:noFill/>
          </a:ln>
        </p:spPr>
        <p:txBody>
          <a:bodyPr vert="horz" wrap="none" lIns="144000" tIns="0" rIns="0" bIns="0" numCol="1" rtlCol="0" anchor="t" anchorCtr="0" compatLnSpc="1">
            <a:prstTxWarp prst="textNoShape">
              <a:avLst/>
            </a:prstTxWarp>
            <a:noAutofit/>
          </a:bodyPr>
          <a:lstStyle>
            <a:defPPr>
              <a:defRPr lang="de-DE"/>
            </a:defPPr>
            <a:lvl1pPr>
              <a:spcAft>
                <a:spcPts val="600"/>
              </a:spcAft>
              <a:defRPr sz="1600">
                <a:solidFill>
                  <a:schemeClr val="bg1">
                    <a:lumMod val="50000"/>
                  </a:schemeClr>
                </a:solidFill>
                <a:latin typeface="+mj-lt"/>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CH" sz="1600" b="0" i="0" u="none" strike="noStrike" kern="1200" cap="none" spc="0" normalizeH="0" baseline="0" noProof="0" dirty="0">
                <a:ln>
                  <a:noFill/>
                </a:ln>
                <a:solidFill>
                  <a:srgbClr val="FFFFFF">
                    <a:lumMod val="50000"/>
                  </a:srgbClr>
                </a:solidFill>
                <a:effectLst/>
                <a:uLnTx/>
                <a:uFillTx/>
                <a:latin typeface="HelveticaNeueLT Com 55 Roman"/>
                <a:ea typeface="+mn-ea"/>
                <a:cs typeface="+mn-cs"/>
              </a:rPr>
              <a:t>Sparen mit fairen Rückzugsbedingungen</a:t>
            </a:r>
          </a:p>
        </p:txBody>
      </p:sp>
      <p:sp>
        <p:nvSpPr>
          <p:cNvPr id="59" name="Ellipse 58">
            <a:extLst>
              <a:ext uri="{FF2B5EF4-FFF2-40B4-BE49-F238E27FC236}">
                <a16:creationId xmlns:a16="http://schemas.microsoft.com/office/drawing/2014/main" id="{38C0F764-9CA4-443B-AE89-4FC534302BA0}"/>
              </a:ext>
            </a:extLst>
          </p:cNvPr>
          <p:cNvSpPr/>
          <p:nvPr/>
        </p:nvSpPr>
        <p:spPr>
          <a:xfrm>
            <a:off x="4367808" y="3777240"/>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CH" sz="800" b="0" i="0" u="none" strike="noStrike" kern="1200" cap="none" spc="0" normalizeH="0" baseline="0" noProof="0">
                <a:ln>
                  <a:noFill/>
                </a:ln>
                <a:solidFill>
                  <a:srgbClr val="868689"/>
                </a:solidFill>
                <a:effectLst/>
                <a:uLnTx/>
                <a:uFillTx/>
                <a:latin typeface="HelveticaNeueLT Com 55 Roman"/>
                <a:ea typeface="+mn-ea"/>
                <a:cs typeface="+mn-cs"/>
              </a:rPr>
              <a:t>CHF</a:t>
            </a:r>
          </a:p>
        </p:txBody>
      </p:sp>
      <p:sp>
        <p:nvSpPr>
          <p:cNvPr id="60" name="Pfeil: Fünfeck 59">
            <a:extLst>
              <a:ext uri="{FF2B5EF4-FFF2-40B4-BE49-F238E27FC236}">
                <a16:creationId xmlns:a16="http://schemas.microsoft.com/office/drawing/2014/main" id="{83EE6C37-D67C-40F3-A1F4-B5CFA0CF701F}"/>
              </a:ext>
            </a:extLst>
          </p:cNvPr>
          <p:cNvSpPr/>
          <p:nvPr/>
        </p:nvSpPr>
        <p:spPr>
          <a:xfrm>
            <a:off x="4871824" y="3861080"/>
            <a:ext cx="648072" cy="288000"/>
          </a:xfrm>
          <a:prstGeom prst="homePlat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de-CH" sz="1600" b="0" i="0" u="none" strike="noStrike" kern="1200" cap="none" spc="0" normalizeH="0" baseline="0" noProof="0" err="1">
              <a:ln>
                <a:noFill/>
              </a:ln>
              <a:solidFill>
                <a:srgbClr val="868689"/>
              </a:solidFill>
              <a:effectLst/>
              <a:uLnTx/>
              <a:uFillTx/>
              <a:latin typeface="HelveticaNeueLT Com 55 Roman"/>
              <a:ea typeface="+mn-ea"/>
              <a:cs typeface="+mn-cs"/>
            </a:endParaRPr>
          </a:p>
        </p:txBody>
      </p:sp>
      <p:sp>
        <p:nvSpPr>
          <p:cNvPr id="61" name="Textfeld 60">
            <a:extLst>
              <a:ext uri="{FF2B5EF4-FFF2-40B4-BE49-F238E27FC236}">
                <a16:creationId xmlns:a16="http://schemas.microsoft.com/office/drawing/2014/main" id="{EC3A7847-F7ED-4267-8C76-5B6B6BD90694}"/>
              </a:ext>
            </a:extLst>
          </p:cNvPr>
          <p:cNvSpPr txBox="1"/>
          <p:nvPr/>
        </p:nvSpPr>
        <p:spPr bwMode="auto">
          <a:xfrm>
            <a:off x="5735960" y="3860756"/>
            <a:ext cx="6048632" cy="288032"/>
          </a:xfrm>
          <a:prstGeom prst="rect">
            <a:avLst/>
          </a:prstGeom>
          <a:solidFill>
            <a:srgbClr val="A5BB1A">
              <a:alpha val="20000"/>
            </a:srgbClr>
          </a:solidFill>
          <a:ln>
            <a:noFill/>
          </a:ln>
        </p:spPr>
        <p:txBody>
          <a:bodyPr vert="horz" wrap="none" lIns="144000" tIns="0" rIns="0" bIns="0" numCol="1" rtlCol="0" anchor="t" anchorCtr="0" compatLnSpc="1">
            <a:prstTxWarp prst="textNoShape">
              <a:avLst/>
            </a:prstTxWarp>
            <a:noAutofit/>
          </a:bodyPr>
          <a:lstStyle>
            <a:defPPr>
              <a:defRPr lang="de-DE"/>
            </a:defPPr>
            <a:lvl1pPr>
              <a:spcAft>
                <a:spcPts val="600"/>
              </a:spcAft>
              <a:defRPr sz="1600">
                <a:solidFill>
                  <a:schemeClr val="bg1">
                    <a:lumMod val="50000"/>
                  </a:schemeClr>
                </a:solidFill>
                <a:latin typeface="+mj-lt"/>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CH" sz="1600" b="0" i="0" u="none" strike="noStrike" kern="1200" cap="none" spc="0" normalizeH="0" baseline="0" noProof="0">
                <a:ln>
                  <a:noFill/>
                </a:ln>
                <a:solidFill>
                  <a:srgbClr val="FFFFFF">
                    <a:lumMod val="50000"/>
                  </a:srgbClr>
                </a:solidFill>
                <a:effectLst/>
                <a:uLnTx/>
                <a:uFillTx/>
                <a:latin typeface="HelveticaNeueLT Com 55 Roman"/>
                <a:ea typeface="+mn-ea"/>
                <a:cs typeface="+mn-cs"/>
              </a:rPr>
              <a:t>Gelder aus der 2. und der 3. Säule zinsbringend parkieren </a:t>
            </a:r>
          </a:p>
        </p:txBody>
      </p:sp>
      <p:sp>
        <p:nvSpPr>
          <p:cNvPr id="62" name="Ellipse 61">
            <a:extLst>
              <a:ext uri="{FF2B5EF4-FFF2-40B4-BE49-F238E27FC236}">
                <a16:creationId xmlns:a16="http://schemas.microsoft.com/office/drawing/2014/main" id="{4714D19B-08BF-4190-B84D-C04EAB9A56A1}"/>
              </a:ext>
            </a:extLst>
          </p:cNvPr>
          <p:cNvSpPr/>
          <p:nvPr/>
        </p:nvSpPr>
        <p:spPr>
          <a:xfrm>
            <a:off x="4367808" y="4638496"/>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CH" sz="800" b="0" i="0" u="none" strike="noStrike" kern="1200" cap="none" spc="0" normalizeH="0" baseline="0" noProof="0">
                <a:ln>
                  <a:noFill/>
                </a:ln>
                <a:solidFill>
                  <a:srgbClr val="868689"/>
                </a:solidFill>
                <a:effectLst/>
                <a:uLnTx/>
                <a:uFillTx/>
                <a:latin typeface="HelveticaNeueLT Com 55 Roman"/>
                <a:ea typeface="+mn-ea"/>
                <a:cs typeface="+mn-cs"/>
              </a:rPr>
              <a:t>CHF</a:t>
            </a:r>
          </a:p>
        </p:txBody>
      </p:sp>
      <p:sp>
        <p:nvSpPr>
          <p:cNvPr id="63" name="Pfeil: Fünfeck 62">
            <a:extLst>
              <a:ext uri="{FF2B5EF4-FFF2-40B4-BE49-F238E27FC236}">
                <a16:creationId xmlns:a16="http://schemas.microsoft.com/office/drawing/2014/main" id="{2206DDFD-8898-4311-89BC-DB91C158EE7A}"/>
              </a:ext>
            </a:extLst>
          </p:cNvPr>
          <p:cNvSpPr/>
          <p:nvPr/>
        </p:nvSpPr>
        <p:spPr>
          <a:xfrm>
            <a:off x="4871824" y="4707878"/>
            <a:ext cx="648072" cy="288000"/>
          </a:xfrm>
          <a:prstGeom prst="homePlat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de-CH" sz="1600" b="0" i="0" u="none" strike="noStrike" kern="1200" cap="none" spc="0" normalizeH="0" baseline="0" noProof="0" err="1">
              <a:ln>
                <a:noFill/>
              </a:ln>
              <a:solidFill>
                <a:srgbClr val="868689"/>
              </a:solidFill>
              <a:effectLst/>
              <a:uLnTx/>
              <a:uFillTx/>
              <a:latin typeface="HelveticaNeueLT Com 55 Roman"/>
              <a:ea typeface="+mn-ea"/>
              <a:cs typeface="+mn-cs"/>
            </a:endParaRPr>
          </a:p>
        </p:txBody>
      </p:sp>
      <p:sp>
        <p:nvSpPr>
          <p:cNvPr id="64" name="Textfeld 63">
            <a:extLst>
              <a:ext uri="{FF2B5EF4-FFF2-40B4-BE49-F238E27FC236}">
                <a16:creationId xmlns:a16="http://schemas.microsoft.com/office/drawing/2014/main" id="{7A298FC5-A775-4CA2-A897-8411FF38343F}"/>
              </a:ext>
            </a:extLst>
          </p:cNvPr>
          <p:cNvSpPr txBox="1"/>
          <p:nvPr/>
        </p:nvSpPr>
        <p:spPr bwMode="auto">
          <a:xfrm>
            <a:off x="5735529" y="4712456"/>
            <a:ext cx="6048592" cy="503976"/>
          </a:xfrm>
          <a:prstGeom prst="rect">
            <a:avLst/>
          </a:prstGeom>
          <a:solidFill>
            <a:srgbClr val="A5BB1A">
              <a:alpha val="20000"/>
            </a:srgbClr>
          </a:solidFill>
          <a:ln>
            <a:noFill/>
          </a:ln>
        </p:spPr>
        <p:txBody>
          <a:bodyPr vert="horz" wrap="none" lIns="144000" tIns="0" rIns="0" bIns="0" numCol="1" rtlCol="0" anchor="t" anchorCtr="0" compatLnSpc="1">
            <a:prstTxWarp prst="textNoShape">
              <a:avLst/>
            </a:prstTxWarp>
            <a:noAutofit/>
          </a:bodyPr>
          <a:lstStyle>
            <a:defPPr>
              <a:defRPr lang="de-DE"/>
            </a:defPPr>
            <a:lvl1pPr>
              <a:spcAft>
                <a:spcPts val="600"/>
              </a:spcAft>
              <a:defRPr sz="1600">
                <a:solidFill>
                  <a:schemeClr val="bg1">
                    <a:lumMod val="50000"/>
                  </a:schemeClr>
                </a:solidFill>
                <a:latin typeface="+mj-lt"/>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CH" sz="1600" b="0" i="0" u="none" strike="noStrike" kern="1200" cap="none" spc="0" normalizeH="0" baseline="0" noProof="0" dirty="0">
                <a:ln>
                  <a:noFill/>
                </a:ln>
                <a:solidFill>
                  <a:srgbClr val="FFFFFF">
                    <a:lumMod val="50000"/>
                  </a:srgbClr>
                </a:solidFill>
                <a:effectLst/>
                <a:uLnTx/>
                <a:uFillTx/>
                <a:latin typeface="HelveticaNeueLT Com 55 Roman"/>
                <a:ea typeface="+mn-ea"/>
                <a:cs typeface="+mn-cs"/>
              </a:rPr>
              <a:t>Ab 100 000 CHF mit unterjährigen Laufzeiten für kurzfristige</a:t>
            </a:r>
            <a:br>
              <a:rPr kumimoji="0" lang="de-CH" sz="1600" b="0" i="0" u="none" strike="noStrike" kern="1200" cap="none" spc="0" normalizeH="0" baseline="0" noProof="0" dirty="0">
                <a:ln>
                  <a:noFill/>
                </a:ln>
                <a:solidFill>
                  <a:srgbClr val="FFFFFF">
                    <a:lumMod val="50000"/>
                  </a:srgbClr>
                </a:solidFill>
                <a:effectLst/>
                <a:uLnTx/>
                <a:uFillTx/>
                <a:latin typeface="HelveticaNeueLT Com 55 Roman"/>
                <a:ea typeface="+mn-ea"/>
                <a:cs typeface="+mn-cs"/>
              </a:rPr>
            </a:br>
            <a:r>
              <a:rPr kumimoji="0" lang="de-CH" sz="1600" b="0" i="0" u="none" strike="noStrike" kern="1200" cap="none" spc="0" normalizeH="0" baseline="0" noProof="0" dirty="0">
                <a:ln>
                  <a:noFill/>
                </a:ln>
                <a:solidFill>
                  <a:srgbClr val="FFFFFF">
                    <a:lumMod val="50000"/>
                  </a:srgbClr>
                </a:solidFill>
                <a:effectLst/>
                <a:uLnTx/>
                <a:uFillTx/>
                <a:latin typeface="HelveticaNeueLT Com 55 Roman"/>
                <a:ea typeface="+mn-ea"/>
                <a:cs typeface="+mn-cs"/>
              </a:rPr>
              <a:t>Liquiditätsüberschüsse</a:t>
            </a:r>
          </a:p>
        </p:txBody>
      </p:sp>
      <p:sp>
        <p:nvSpPr>
          <p:cNvPr id="65" name="Ellipse 64">
            <a:extLst>
              <a:ext uri="{FF2B5EF4-FFF2-40B4-BE49-F238E27FC236}">
                <a16:creationId xmlns:a16="http://schemas.microsoft.com/office/drawing/2014/main" id="{CB089566-6F92-45D5-8C73-52B0E8B371F3}"/>
              </a:ext>
            </a:extLst>
          </p:cNvPr>
          <p:cNvSpPr/>
          <p:nvPr/>
        </p:nvSpPr>
        <p:spPr>
          <a:xfrm>
            <a:off x="4367808" y="5844360"/>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CH" sz="800" b="0" i="0" u="none" strike="noStrike" kern="1200" cap="none" spc="0" normalizeH="0" baseline="0" noProof="0">
                <a:ln>
                  <a:noFill/>
                </a:ln>
                <a:solidFill>
                  <a:srgbClr val="868689"/>
                </a:solidFill>
                <a:effectLst/>
                <a:uLnTx/>
                <a:uFillTx/>
                <a:latin typeface="HelveticaNeueLT Com 55 Roman"/>
                <a:ea typeface="+mn-ea"/>
                <a:cs typeface="+mn-cs"/>
              </a:rPr>
              <a:t>CHF</a:t>
            </a:r>
          </a:p>
        </p:txBody>
      </p:sp>
      <p:sp>
        <p:nvSpPr>
          <p:cNvPr id="66" name="Pfeil: Fünfeck 65">
            <a:extLst>
              <a:ext uri="{FF2B5EF4-FFF2-40B4-BE49-F238E27FC236}">
                <a16:creationId xmlns:a16="http://schemas.microsoft.com/office/drawing/2014/main" id="{554BB5DF-F6D4-4D50-920A-C0ADCE84C54F}"/>
              </a:ext>
            </a:extLst>
          </p:cNvPr>
          <p:cNvSpPr/>
          <p:nvPr/>
        </p:nvSpPr>
        <p:spPr>
          <a:xfrm>
            <a:off x="4871824" y="5913322"/>
            <a:ext cx="648072" cy="288000"/>
          </a:xfrm>
          <a:prstGeom prst="homePlat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de-CH" sz="1600" b="0" i="0" u="none" strike="noStrike" kern="1200" cap="none" spc="0" normalizeH="0" baseline="0" noProof="0" err="1">
              <a:ln>
                <a:noFill/>
              </a:ln>
              <a:solidFill>
                <a:srgbClr val="868689"/>
              </a:solidFill>
              <a:effectLst/>
              <a:uLnTx/>
              <a:uFillTx/>
              <a:latin typeface="HelveticaNeueLT Com 55 Roman"/>
              <a:ea typeface="+mn-ea"/>
              <a:cs typeface="+mn-cs"/>
            </a:endParaRPr>
          </a:p>
        </p:txBody>
      </p:sp>
      <p:sp>
        <p:nvSpPr>
          <p:cNvPr id="67" name="Textfeld 66">
            <a:extLst>
              <a:ext uri="{FF2B5EF4-FFF2-40B4-BE49-F238E27FC236}">
                <a16:creationId xmlns:a16="http://schemas.microsoft.com/office/drawing/2014/main" id="{87E46C1C-0A09-4514-AA8E-2B63624D183E}"/>
              </a:ext>
            </a:extLst>
          </p:cNvPr>
          <p:cNvSpPr txBox="1"/>
          <p:nvPr/>
        </p:nvSpPr>
        <p:spPr bwMode="auto">
          <a:xfrm>
            <a:off x="5736000" y="5886686"/>
            <a:ext cx="6048592" cy="503976"/>
          </a:xfrm>
          <a:prstGeom prst="rect">
            <a:avLst/>
          </a:prstGeom>
          <a:solidFill>
            <a:srgbClr val="A5BB1A">
              <a:alpha val="20000"/>
            </a:srgbClr>
          </a:solidFill>
          <a:ln>
            <a:noFill/>
          </a:ln>
        </p:spPr>
        <p:txBody>
          <a:bodyPr vert="horz" wrap="none" lIns="144000" tIns="0" rIns="0" bIns="0" numCol="1" rtlCol="0" anchor="t" anchorCtr="0" compatLnSpc="1">
            <a:prstTxWarp prst="textNoShape">
              <a:avLst/>
            </a:prstTxWarp>
            <a:noAutofit/>
          </a:bodyPr>
          <a:lstStyle>
            <a:defPPr>
              <a:defRPr lang="de-DE"/>
            </a:defPPr>
            <a:lvl1pPr>
              <a:spcAft>
                <a:spcPts val="600"/>
              </a:spcAft>
              <a:defRPr sz="1600">
                <a:solidFill>
                  <a:schemeClr val="bg1">
                    <a:lumMod val="50000"/>
                  </a:schemeClr>
                </a:solidFill>
                <a:latin typeface="+mj-lt"/>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CH" sz="1600" b="0" i="0" u="none" strike="noStrike" kern="1200" cap="none" spc="0" normalizeH="0" baseline="0" noProof="0">
                <a:ln>
                  <a:noFill/>
                </a:ln>
                <a:solidFill>
                  <a:srgbClr val="FFFFFF">
                    <a:lumMod val="50000"/>
                  </a:srgbClr>
                </a:solidFill>
                <a:effectLst/>
                <a:uLnTx/>
                <a:uFillTx/>
                <a:latin typeface="HelveticaNeueLT Com 55 Roman"/>
                <a:ea typeface="+mn-ea"/>
                <a:cs typeface="+mn-cs"/>
              </a:rPr>
              <a:t>Beteiligen Sie sich am grössten KMU-Netzwerk und sichern</a:t>
            </a:r>
            <a:br>
              <a:rPr kumimoji="0" lang="de-CH" sz="1600" b="0" i="0" u="none" strike="noStrike" kern="1200" cap="none" spc="0" normalizeH="0" baseline="0" noProof="0">
                <a:ln>
                  <a:noFill/>
                </a:ln>
                <a:solidFill>
                  <a:srgbClr val="FFFFFF">
                    <a:lumMod val="50000"/>
                  </a:srgbClr>
                </a:solidFill>
                <a:effectLst/>
                <a:uLnTx/>
                <a:uFillTx/>
                <a:latin typeface="HelveticaNeueLT Com 55 Roman"/>
                <a:ea typeface="+mn-ea"/>
                <a:cs typeface="+mn-cs"/>
              </a:rPr>
            </a:br>
            <a:r>
              <a:rPr kumimoji="0" lang="de-CH" sz="1600" b="0" i="0" u="none" strike="noStrike" kern="1200" cap="none" spc="0" normalizeH="0" baseline="0" noProof="0">
                <a:ln>
                  <a:noFill/>
                </a:ln>
                <a:solidFill>
                  <a:srgbClr val="FFFFFF">
                    <a:lumMod val="50000"/>
                  </a:srgbClr>
                </a:solidFill>
                <a:effectLst/>
                <a:uLnTx/>
                <a:uFillTx/>
                <a:latin typeface="HelveticaNeueLT Com 55 Roman"/>
                <a:ea typeface="+mn-ea"/>
                <a:cs typeface="+mn-cs"/>
              </a:rPr>
              <a:t>Sie sich einen Zinsbonus im Beteiligungs-Sparkonto</a:t>
            </a:r>
          </a:p>
        </p:txBody>
      </p:sp>
      <p:sp>
        <p:nvSpPr>
          <p:cNvPr id="28" name="Inhaltsplatzhalter 8">
            <a:extLst>
              <a:ext uri="{FF2B5EF4-FFF2-40B4-BE49-F238E27FC236}">
                <a16:creationId xmlns:a16="http://schemas.microsoft.com/office/drawing/2014/main" id="{712AFAFA-E7B5-48E3-877F-6F8B1F4B8D78}"/>
              </a:ext>
            </a:extLst>
          </p:cNvPr>
          <p:cNvSpPr txBox="1">
            <a:spLocks/>
          </p:cNvSpPr>
          <p:nvPr/>
        </p:nvSpPr>
        <p:spPr>
          <a:xfrm>
            <a:off x="119336" y="1052736"/>
            <a:ext cx="5760764" cy="749036"/>
          </a:xfrm>
          <a:prstGeom prst="rect">
            <a:avLst/>
          </a:prstGeom>
          <a:noFill/>
        </p:spPr>
        <p:txBody>
          <a:bodyPr/>
          <a:lst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tx2"/>
                </a:solidFill>
                <a:latin typeface="+mj-lt"/>
                <a:ea typeface="MS PGothic" panose="020B0600070205080204" pitchFamily="34" charset="-128"/>
                <a:cs typeface="Segoe UI" panose="020B0502040204020203" pitchFamily="34" charset="0"/>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tx2"/>
                </a:solidFill>
                <a:latin typeface="+mj-lt"/>
                <a:ea typeface="MS PGothic" panose="020B0600070205080204" pitchFamily="34" charset="-128"/>
                <a:cs typeface="Segoe UI" panose="020B0502040204020203" pitchFamily="34" charset="0"/>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pPr marL="442913" marR="0" lvl="1" indent="-171450" algn="l" defTabSz="1035025" rtl="0" eaLnBrk="1" fontAlgn="base" latinLnBrk="0" hangingPunct="1">
              <a:lnSpc>
                <a:spcPct val="100000"/>
              </a:lnSpc>
              <a:spcBef>
                <a:spcPts val="0"/>
              </a:spcBef>
              <a:spcAft>
                <a:spcPts val="500"/>
              </a:spcAft>
              <a:buClr>
                <a:srgbClr val="FFFFFF">
                  <a:lumMod val="50000"/>
                </a:srgbClr>
              </a:buClr>
              <a:buSzTx/>
              <a:buFont typeface="Arial" panose="020B0604020202020204" pitchFamily="34" charset="0"/>
              <a:buChar char="•"/>
              <a:tabLst/>
              <a:defRPr/>
            </a:pPr>
            <a:r>
              <a:rPr kumimoji="0" lang="de-CH" sz="1600" b="0" i="0" u="none" strike="noStrike" kern="1200" cap="none" spc="0" normalizeH="0" baseline="0" noProof="0">
                <a:ln>
                  <a:noFill/>
                </a:ln>
                <a:solidFill>
                  <a:srgbClr val="FFFFFF">
                    <a:lumMod val="50000"/>
                  </a:srgbClr>
                </a:solidFill>
                <a:effectLst/>
                <a:uLnTx/>
                <a:uFillTx/>
                <a:latin typeface="HelveticaNeueLT Com 55 Roman"/>
                <a:ea typeface="MS PGothic" panose="020B0600070205080204" pitchFamily="34" charset="-128"/>
                <a:cs typeface="Segoe UI" panose="020B0502040204020203" pitchFamily="34" charset="0"/>
              </a:rPr>
              <a:t>Vorteilhafte Sparprodukte auch für KMU </a:t>
            </a:r>
          </a:p>
          <a:p>
            <a:pPr marL="442913" marR="0" lvl="1" indent="-171450" algn="l" defTabSz="1035025" rtl="0" eaLnBrk="1" fontAlgn="base" latinLnBrk="0" hangingPunct="1">
              <a:lnSpc>
                <a:spcPct val="100000"/>
              </a:lnSpc>
              <a:spcBef>
                <a:spcPts val="0"/>
              </a:spcBef>
              <a:spcAft>
                <a:spcPts val="500"/>
              </a:spcAft>
              <a:buClr>
                <a:srgbClr val="FFFFFF">
                  <a:lumMod val="50000"/>
                </a:srgbClr>
              </a:buClr>
              <a:buSzTx/>
              <a:buFont typeface="Arial" panose="020B0604020202020204" pitchFamily="34" charset="0"/>
              <a:buChar char="•"/>
              <a:tabLst/>
              <a:defRPr/>
            </a:pPr>
            <a:r>
              <a:rPr kumimoji="0" lang="de-CH" sz="1600" b="0" i="0" u="none" strike="noStrike" kern="1200" cap="none" spc="0" normalizeH="0" baseline="0" noProof="0">
                <a:ln>
                  <a:noFill/>
                </a:ln>
                <a:solidFill>
                  <a:srgbClr val="FFFFFF">
                    <a:lumMod val="50000"/>
                  </a:srgbClr>
                </a:solidFill>
                <a:effectLst/>
                <a:uLnTx/>
                <a:uFillTx/>
                <a:latin typeface="HelveticaNeueLT Com 55 Roman"/>
                <a:ea typeface="MS PGothic" panose="020B0600070205080204" pitchFamily="34" charset="-128"/>
                <a:cs typeface="Segoe UI" panose="020B0502040204020203" pitchFamily="34" charset="0"/>
              </a:rPr>
              <a:t>Bessere Zinsen als bei den meisten anderen Banken </a:t>
            </a:r>
          </a:p>
        </p:txBody>
      </p:sp>
      <p:sp>
        <p:nvSpPr>
          <p:cNvPr id="3" name="Inhaltsplatzhalter 8">
            <a:extLst>
              <a:ext uri="{FF2B5EF4-FFF2-40B4-BE49-F238E27FC236}">
                <a16:creationId xmlns:a16="http://schemas.microsoft.com/office/drawing/2014/main" id="{22F872C1-F1BF-7631-3A7E-C7B8CF295064}"/>
              </a:ext>
            </a:extLst>
          </p:cNvPr>
          <p:cNvSpPr txBox="1">
            <a:spLocks/>
          </p:cNvSpPr>
          <p:nvPr/>
        </p:nvSpPr>
        <p:spPr>
          <a:xfrm>
            <a:off x="5370958" y="1055148"/>
            <a:ext cx="5760764" cy="1152894"/>
          </a:xfrm>
          <a:prstGeom prst="rect">
            <a:avLst/>
          </a:prstGeom>
          <a:noFill/>
        </p:spPr>
        <p:txBody>
          <a:bodyPr/>
          <a:lst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tx2"/>
                </a:solidFill>
                <a:latin typeface="+mj-lt"/>
                <a:ea typeface="MS PGothic" panose="020B0600070205080204" pitchFamily="34" charset="-128"/>
                <a:cs typeface="Segoe UI" panose="020B0502040204020203" pitchFamily="34" charset="0"/>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tx2"/>
                </a:solidFill>
                <a:latin typeface="+mj-lt"/>
                <a:ea typeface="MS PGothic" panose="020B0600070205080204" pitchFamily="34" charset="-128"/>
                <a:cs typeface="Segoe UI" panose="020B0502040204020203" pitchFamily="34" charset="0"/>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pPr marL="442913" marR="0" lvl="1" indent="-171450" algn="l" defTabSz="1035025" rtl="0" eaLnBrk="1" fontAlgn="base" latinLnBrk="0" hangingPunct="1">
              <a:lnSpc>
                <a:spcPct val="100000"/>
              </a:lnSpc>
              <a:spcBef>
                <a:spcPts val="0"/>
              </a:spcBef>
              <a:spcAft>
                <a:spcPts val="500"/>
              </a:spcAft>
              <a:buClr>
                <a:srgbClr val="FFFFFF">
                  <a:lumMod val="50000"/>
                </a:srgbClr>
              </a:buClr>
              <a:buSzTx/>
              <a:buFont typeface="Arial" panose="020B0604020202020204" pitchFamily="34" charset="0"/>
              <a:buChar char="•"/>
              <a:tabLst/>
              <a:defRPr/>
            </a:pPr>
            <a:r>
              <a:rPr kumimoji="0" lang="de-CH" sz="1600" b="0" i="0" u="none" strike="noStrike" kern="1200" cap="none" spc="0" normalizeH="0" baseline="0" noProof="0" dirty="0">
                <a:ln>
                  <a:noFill/>
                </a:ln>
                <a:solidFill>
                  <a:srgbClr val="FFFFFF">
                    <a:lumMod val="50000"/>
                  </a:srgbClr>
                </a:solidFill>
                <a:effectLst/>
                <a:uLnTx/>
                <a:uFillTx/>
                <a:latin typeface="HelveticaNeueLT Com 55 Roman"/>
                <a:ea typeface="MS PGothic" panose="020B0600070205080204" pitchFamily="34" charset="-128"/>
                <a:cs typeface="Segoe UI" panose="020B0502040204020203" pitchFamily="34" charset="0"/>
              </a:rPr>
              <a:t>Interessante Konditionen für Festgelder</a:t>
            </a:r>
          </a:p>
          <a:p>
            <a:pPr marL="442913" marR="0" lvl="1" indent="-171450" algn="l" defTabSz="1035025" rtl="0" eaLnBrk="1" fontAlgn="base" latinLnBrk="0" hangingPunct="1">
              <a:lnSpc>
                <a:spcPct val="100000"/>
              </a:lnSpc>
              <a:spcBef>
                <a:spcPts val="0"/>
              </a:spcBef>
              <a:spcAft>
                <a:spcPts val="500"/>
              </a:spcAft>
              <a:buClr>
                <a:srgbClr val="FFFFFF">
                  <a:lumMod val="50000"/>
                </a:srgbClr>
              </a:buClr>
              <a:buSzTx/>
              <a:buFont typeface="Arial" panose="020B0604020202020204" pitchFamily="34" charset="0"/>
              <a:buChar char="•"/>
              <a:tabLst/>
              <a:defRPr/>
            </a:pPr>
            <a:r>
              <a:rPr kumimoji="0" lang="de-CH" sz="1600" b="0" i="0" u="none" strike="noStrike" kern="1200" cap="none" spc="0" normalizeH="0" baseline="0" noProof="0" dirty="0">
                <a:ln>
                  <a:noFill/>
                </a:ln>
                <a:solidFill>
                  <a:srgbClr val="FFFFFF">
                    <a:lumMod val="50000"/>
                  </a:srgbClr>
                </a:solidFill>
                <a:effectLst/>
                <a:uLnTx/>
                <a:uFillTx/>
                <a:latin typeface="HelveticaNeueLT Com 55 Roman"/>
                <a:ea typeface="MS PGothic" panose="020B0600070205080204" pitchFamily="34" charset="-128"/>
                <a:cs typeface="Segoe UI" panose="020B0502040204020203" pitchFamily="34" charset="0"/>
              </a:rPr>
              <a:t>Top-Konditionen dank Kombination mit Beteiligungsscheinen</a:t>
            </a:r>
          </a:p>
        </p:txBody>
      </p:sp>
      <p:sp>
        <p:nvSpPr>
          <p:cNvPr id="4" name="Textfeld 3">
            <a:extLst>
              <a:ext uri="{FF2B5EF4-FFF2-40B4-BE49-F238E27FC236}">
                <a16:creationId xmlns:a16="http://schemas.microsoft.com/office/drawing/2014/main" id="{8076FF95-7C2D-BE5A-F0C0-1D8013BBDB18}"/>
              </a:ext>
            </a:extLst>
          </p:cNvPr>
          <p:cNvSpPr txBox="1"/>
          <p:nvPr/>
        </p:nvSpPr>
        <p:spPr bwMode="auto">
          <a:xfrm>
            <a:off x="484237" y="5315989"/>
            <a:ext cx="3811563" cy="288032"/>
          </a:xfrm>
          <a:prstGeom prst="rect">
            <a:avLst/>
          </a:prstGeom>
          <a:solidFill>
            <a:srgbClr val="A5BB1A">
              <a:alpha val="20000"/>
            </a:srgbClr>
          </a:solidFill>
          <a:ln>
            <a:noFill/>
          </a:ln>
        </p:spPr>
        <p:txBody>
          <a:bodyPr vert="horz" wrap="none" lIns="14400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CH" sz="1600" b="0" i="0" u="none" strike="noStrike" kern="1200" cap="none" spc="0" normalizeH="0" baseline="0" noProof="0" dirty="0">
                <a:ln>
                  <a:noFill/>
                </a:ln>
                <a:solidFill>
                  <a:srgbClr val="FFFFFF">
                    <a:lumMod val="50000"/>
                  </a:srgbClr>
                </a:solidFill>
                <a:effectLst/>
                <a:uLnTx/>
                <a:uFillTx/>
                <a:latin typeface="HelveticaNeueLT Com 55 Roman"/>
                <a:ea typeface="+mn-ea"/>
                <a:cs typeface="+mn-cs"/>
              </a:rPr>
              <a:t>Festgeldkonto mehrjährig</a:t>
            </a:r>
          </a:p>
        </p:txBody>
      </p:sp>
      <p:sp>
        <p:nvSpPr>
          <p:cNvPr id="5" name="Ellipse 4">
            <a:extLst>
              <a:ext uri="{FF2B5EF4-FFF2-40B4-BE49-F238E27FC236}">
                <a16:creationId xmlns:a16="http://schemas.microsoft.com/office/drawing/2014/main" id="{85A4A11D-985C-B399-0BEA-F3246AB75A3D}"/>
              </a:ext>
            </a:extLst>
          </p:cNvPr>
          <p:cNvSpPr/>
          <p:nvPr/>
        </p:nvSpPr>
        <p:spPr>
          <a:xfrm>
            <a:off x="4396638" y="5243981"/>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CH" sz="800" b="0" i="0" u="none" strike="noStrike" kern="1200" cap="none" spc="0" normalizeH="0" baseline="0" noProof="0">
                <a:ln>
                  <a:noFill/>
                </a:ln>
                <a:solidFill>
                  <a:srgbClr val="868689"/>
                </a:solidFill>
                <a:effectLst/>
                <a:uLnTx/>
                <a:uFillTx/>
                <a:latin typeface="HelveticaNeueLT Com 55 Roman"/>
                <a:ea typeface="+mn-ea"/>
                <a:cs typeface="+mn-cs"/>
              </a:rPr>
              <a:t>CHF</a:t>
            </a:r>
          </a:p>
        </p:txBody>
      </p:sp>
      <p:sp>
        <p:nvSpPr>
          <p:cNvPr id="7" name="Pfeil: Fünfeck 6">
            <a:extLst>
              <a:ext uri="{FF2B5EF4-FFF2-40B4-BE49-F238E27FC236}">
                <a16:creationId xmlns:a16="http://schemas.microsoft.com/office/drawing/2014/main" id="{DD9ACE9E-7EDC-C111-2508-565F3B580367}"/>
              </a:ext>
            </a:extLst>
          </p:cNvPr>
          <p:cNvSpPr/>
          <p:nvPr/>
        </p:nvSpPr>
        <p:spPr>
          <a:xfrm>
            <a:off x="4871824" y="5315981"/>
            <a:ext cx="648072" cy="288000"/>
          </a:xfrm>
          <a:prstGeom prst="homePlat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de-CH" sz="1600" b="0" i="0" u="none" strike="noStrike" kern="1200" cap="none" spc="0" normalizeH="0" baseline="0" noProof="0" err="1">
              <a:ln>
                <a:noFill/>
              </a:ln>
              <a:solidFill>
                <a:srgbClr val="868689"/>
              </a:solidFill>
              <a:effectLst/>
              <a:uLnTx/>
              <a:uFillTx/>
              <a:latin typeface="HelveticaNeueLT Com 55 Roman"/>
              <a:ea typeface="+mn-ea"/>
              <a:cs typeface="+mn-cs"/>
            </a:endParaRPr>
          </a:p>
        </p:txBody>
      </p:sp>
      <p:sp>
        <p:nvSpPr>
          <p:cNvPr id="8" name="Textfeld 7">
            <a:extLst>
              <a:ext uri="{FF2B5EF4-FFF2-40B4-BE49-F238E27FC236}">
                <a16:creationId xmlns:a16="http://schemas.microsoft.com/office/drawing/2014/main" id="{24A8D4AC-E9A3-9864-6EE8-2585073E7D88}"/>
              </a:ext>
            </a:extLst>
          </p:cNvPr>
          <p:cNvSpPr txBox="1"/>
          <p:nvPr/>
        </p:nvSpPr>
        <p:spPr bwMode="auto">
          <a:xfrm>
            <a:off x="5735529" y="5292345"/>
            <a:ext cx="6048592" cy="503976"/>
          </a:xfrm>
          <a:prstGeom prst="rect">
            <a:avLst/>
          </a:prstGeom>
          <a:solidFill>
            <a:srgbClr val="A5BB1A">
              <a:alpha val="20000"/>
            </a:srgbClr>
          </a:solidFill>
          <a:ln>
            <a:noFill/>
          </a:ln>
        </p:spPr>
        <p:txBody>
          <a:bodyPr vert="horz" wrap="none" lIns="144000" tIns="0" rIns="0" bIns="0" numCol="1" rtlCol="0" anchor="t" anchorCtr="0" compatLnSpc="1">
            <a:prstTxWarp prst="textNoShape">
              <a:avLst/>
            </a:prstTxWarp>
            <a:noAutofit/>
          </a:bodyPr>
          <a:lstStyle>
            <a:defPPr>
              <a:defRPr lang="de-DE"/>
            </a:defPPr>
            <a:lvl1pPr>
              <a:spcAft>
                <a:spcPts val="600"/>
              </a:spcAft>
              <a:defRPr sz="1600">
                <a:solidFill>
                  <a:schemeClr val="bg1">
                    <a:lumMod val="50000"/>
                  </a:schemeClr>
                </a:solidFill>
                <a:latin typeface="+mj-lt"/>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CH" sz="1600" b="0" i="0" u="none" strike="noStrike" kern="1200" cap="none" spc="0" normalizeH="0" baseline="0" noProof="0">
                <a:ln>
                  <a:noFill/>
                </a:ln>
                <a:solidFill>
                  <a:srgbClr val="FFFFFF">
                    <a:lumMod val="50000"/>
                  </a:srgbClr>
                </a:solidFill>
                <a:effectLst/>
                <a:uLnTx/>
                <a:uFillTx/>
                <a:latin typeface="HelveticaNeueLT Com 55 Roman"/>
                <a:ea typeface="+mn-ea"/>
                <a:cs typeface="+mn-cs"/>
              </a:rPr>
              <a:t>Gute Verzinsung für Gelder, die Sie längerfristig nicht </a:t>
            </a:r>
            <a:br>
              <a:rPr kumimoji="0" lang="de-CH" sz="1600" b="0" i="0" u="none" strike="noStrike" kern="1200" cap="none" spc="0" normalizeH="0" baseline="0" noProof="0">
                <a:ln>
                  <a:noFill/>
                </a:ln>
                <a:solidFill>
                  <a:srgbClr val="FFFFFF">
                    <a:lumMod val="50000"/>
                  </a:srgbClr>
                </a:solidFill>
                <a:effectLst/>
                <a:uLnTx/>
                <a:uFillTx/>
                <a:latin typeface="HelveticaNeueLT Com 55 Roman"/>
                <a:ea typeface="+mn-ea"/>
                <a:cs typeface="+mn-cs"/>
              </a:rPr>
            </a:br>
            <a:r>
              <a:rPr kumimoji="0" lang="de-CH" sz="1600" b="0" i="0" u="none" strike="noStrike" kern="1200" cap="none" spc="0" normalizeH="0" baseline="0" noProof="0">
                <a:ln>
                  <a:noFill/>
                </a:ln>
                <a:solidFill>
                  <a:srgbClr val="FFFFFF">
                    <a:lumMod val="50000"/>
                  </a:srgbClr>
                </a:solidFill>
                <a:effectLst/>
                <a:uLnTx/>
                <a:uFillTx/>
                <a:latin typeface="HelveticaNeueLT Com 55 Roman"/>
                <a:ea typeface="+mn-ea"/>
                <a:cs typeface="+mn-cs"/>
              </a:rPr>
              <a:t>benötigen</a:t>
            </a:r>
          </a:p>
        </p:txBody>
      </p:sp>
      <p:sp>
        <p:nvSpPr>
          <p:cNvPr id="9" name="Textfeld 8">
            <a:extLst>
              <a:ext uri="{FF2B5EF4-FFF2-40B4-BE49-F238E27FC236}">
                <a16:creationId xmlns:a16="http://schemas.microsoft.com/office/drawing/2014/main" id="{9DA25164-DEAC-777D-41B5-E779F55904CA}"/>
              </a:ext>
            </a:extLst>
          </p:cNvPr>
          <p:cNvSpPr txBox="1"/>
          <p:nvPr/>
        </p:nvSpPr>
        <p:spPr bwMode="auto">
          <a:xfrm>
            <a:off x="479376" y="2391246"/>
            <a:ext cx="3817548" cy="288032"/>
          </a:xfrm>
          <a:prstGeom prst="rect">
            <a:avLst/>
          </a:prstGeom>
          <a:solidFill>
            <a:srgbClr val="A5BB1A">
              <a:alpha val="20000"/>
            </a:srgbClr>
          </a:solidFill>
          <a:ln>
            <a:noFill/>
          </a:ln>
        </p:spPr>
        <p:txBody>
          <a:bodyPr vert="horz" wrap="none" lIns="14400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CH" sz="1600" b="0" i="0" u="none" strike="noStrike" kern="1200" cap="none" spc="0" normalizeH="0" baseline="0" noProof="0" dirty="0">
                <a:ln>
                  <a:noFill/>
                </a:ln>
                <a:solidFill>
                  <a:srgbClr val="FFFFFF">
                    <a:lumMod val="50000"/>
                  </a:srgbClr>
                </a:solidFill>
                <a:effectLst/>
                <a:uLnTx/>
                <a:uFillTx/>
                <a:latin typeface="HelveticaNeueLT Com 55 Roman"/>
                <a:ea typeface="+mn-ea"/>
                <a:cs typeface="+mn-cs"/>
              </a:rPr>
              <a:t>Sparkonto plus 2024</a:t>
            </a:r>
            <a:r>
              <a:rPr kumimoji="0" lang="de-CH" sz="1600" b="0" i="0" u="none" strike="noStrike" kern="1200" cap="none" spc="0" normalizeH="0" baseline="0" noProof="0" dirty="0">
                <a:ln>
                  <a:noFill/>
                </a:ln>
                <a:solidFill>
                  <a:schemeClr val="accent1"/>
                </a:solidFill>
                <a:effectLst/>
                <a:uLnTx/>
                <a:uFillTx/>
                <a:latin typeface="HelveticaNeueLT Com 55 Roman"/>
                <a:ea typeface="+mn-ea"/>
                <a:cs typeface="+mn-cs"/>
              </a:rPr>
              <a:t>*</a:t>
            </a:r>
          </a:p>
        </p:txBody>
      </p:sp>
      <p:sp>
        <p:nvSpPr>
          <p:cNvPr id="10" name="Ellipse 9">
            <a:extLst>
              <a:ext uri="{FF2B5EF4-FFF2-40B4-BE49-F238E27FC236}">
                <a16:creationId xmlns:a16="http://schemas.microsoft.com/office/drawing/2014/main" id="{E8B83F8B-F6A9-DEED-9DFE-FF595F0C2AAD}"/>
              </a:ext>
            </a:extLst>
          </p:cNvPr>
          <p:cNvSpPr/>
          <p:nvPr/>
        </p:nvSpPr>
        <p:spPr>
          <a:xfrm>
            <a:off x="4377490" y="2348920"/>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CH" sz="800" b="0" i="0" u="none" strike="noStrike" kern="1200" cap="none" spc="0" normalizeH="0" baseline="0" noProof="0">
                <a:ln>
                  <a:noFill/>
                </a:ln>
                <a:solidFill>
                  <a:srgbClr val="868689"/>
                </a:solidFill>
                <a:effectLst/>
                <a:uLnTx/>
                <a:uFillTx/>
                <a:latin typeface="HelveticaNeueLT Com 55 Roman"/>
                <a:ea typeface="+mn-ea"/>
                <a:cs typeface="+mn-cs"/>
              </a:rPr>
              <a:t>CHF</a:t>
            </a:r>
          </a:p>
        </p:txBody>
      </p:sp>
      <p:sp>
        <p:nvSpPr>
          <p:cNvPr id="12" name="Pfeil: Fünfeck 11">
            <a:extLst>
              <a:ext uri="{FF2B5EF4-FFF2-40B4-BE49-F238E27FC236}">
                <a16:creationId xmlns:a16="http://schemas.microsoft.com/office/drawing/2014/main" id="{197D2895-33EC-B9B7-F4A2-0FCE0BC71D91}"/>
              </a:ext>
            </a:extLst>
          </p:cNvPr>
          <p:cNvSpPr/>
          <p:nvPr/>
        </p:nvSpPr>
        <p:spPr>
          <a:xfrm>
            <a:off x="4881466" y="2391816"/>
            <a:ext cx="648072" cy="288000"/>
          </a:xfrm>
          <a:prstGeom prst="homePlat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de-CH" sz="1600" b="0" i="0" u="none" strike="noStrike" kern="1200" cap="none" spc="0" normalizeH="0" baseline="0" noProof="0" err="1">
              <a:ln>
                <a:noFill/>
              </a:ln>
              <a:solidFill>
                <a:srgbClr val="868689"/>
              </a:solidFill>
              <a:effectLst/>
              <a:uLnTx/>
              <a:uFillTx/>
              <a:latin typeface="HelveticaNeueLT Com 55 Roman"/>
              <a:ea typeface="+mn-ea"/>
              <a:cs typeface="+mn-cs"/>
            </a:endParaRPr>
          </a:p>
        </p:txBody>
      </p:sp>
      <p:sp>
        <p:nvSpPr>
          <p:cNvPr id="13" name="Textfeld 12">
            <a:extLst>
              <a:ext uri="{FF2B5EF4-FFF2-40B4-BE49-F238E27FC236}">
                <a16:creationId xmlns:a16="http://schemas.microsoft.com/office/drawing/2014/main" id="{3C6CFFC4-EF73-90EE-5AEC-FECA3F83096E}"/>
              </a:ext>
            </a:extLst>
          </p:cNvPr>
          <p:cNvSpPr txBox="1"/>
          <p:nvPr/>
        </p:nvSpPr>
        <p:spPr bwMode="auto">
          <a:xfrm>
            <a:off x="5745642" y="2391246"/>
            <a:ext cx="6048632" cy="288032"/>
          </a:xfrm>
          <a:prstGeom prst="rect">
            <a:avLst/>
          </a:prstGeom>
          <a:solidFill>
            <a:srgbClr val="A5BB1A">
              <a:alpha val="20000"/>
            </a:srgbClr>
          </a:solidFill>
          <a:ln>
            <a:noFill/>
          </a:ln>
        </p:spPr>
        <p:txBody>
          <a:bodyPr vert="horz" wrap="none" lIns="144000" tIns="0" rIns="0" bIns="0" numCol="1" rtlCol="0" anchor="t" anchorCtr="0" compatLnSpc="1">
            <a:prstTxWarp prst="textNoShape">
              <a:avLst/>
            </a:prstTxWarp>
            <a:noAutofit/>
          </a:bodyPr>
          <a:lstStyle>
            <a:defPPr>
              <a:defRPr lang="de-DE"/>
            </a:defPPr>
            <a:lvl1pPr>
              <a:spcAft>
                <a:spcPts val="600"/>
              </a:spcAft>
              <a:defRPr sz="1600">
                <a:solidFill>
                  <a:schemeClr val="bg1">
                    <a:lumMod val="50000"/>
                  </a:schemeClr>
                </a:solidFill>
                <a:latin typeface="+mj-lt"/>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CH" sz="1600" b="0" i="0" u="none" strike="noStrike" kern="1200" cap="none" spc="0" normalizeH="0" baseline="0" noProof="0" err="1">
                <a:ln>
                  <a:noFill/>
                </a:ln>
                <a:solidFill>
                  <a:srgbClr val="FFFFFF">
                    <a:lumMod val="50000"/>
                  </a:srgbClr>
                </a:solidFill>
                <a:effectLst/>
                <a:uLnTx/>
                <a:uFillTx/>
                <a:latin typeface="HelveticaNeueLT Com 55 Roman"/>
                <a:ea typeface="+mn-ea"/>
                <a:cs typeface="+mn-cs"/>
              </a:rPr>
              <a:t>Topzins</a:t>
            </a:r>
            <a:r>
              <a:rPr kumimoji="0" lang="de-CH" sz="1600" b="0" i="0" u="none" strike="noStrike" kern="1200" cap="none" spc="0" normalizeH="0" baseline="0" noProof="0">
                <a:ln>
                  <a:noFill/>
                </a:ln>
                <a:solidFill>
                  <a:srgbClr val="FFFFFF">
                    <a:lumMod val="50000"/>
                  </a:srgbClr>
                </a:solidFill>
                <a:effectLst/>
                <a:uLnTx/>
                <a:uFillTx/>
                <a:latin typeface="HelveticaNeueLT Com 55 Roman"/>
                <a:ea typeface="+mn-ea"/>
                <a:cs typeface="+mn-cs"/>
              </a:rPr>
              <a:t> für Neugelder von anderen Finanzinstitutionen</a:t>
            </a:r>
          </a:p>
        </p:txBody>
      </p:sp>
      <p:sp>
        <p:nvSpPr>
          <p:cNvPr id="17" name="Textfeld 16">
            <a:extLst>
              <a:ext uri="{FF2B5EF4-FFF2-40B4-BE49-F238E27FC236}">
                <a16:creationId xmlns:a16="http://schemas.microsoft.com/office/drawing/2014/main" id="{2CB7F608-8E82-A1BE-8A34-2364055FB8DC}"/>
              </a:ext>
            </a:extLst>
          </p:cNvPr>
          <p:cNvSpPr txBox="1"/>
          <p:nvPr/>
        </p:nvSpPr>
        <p:spPr bwMode="auto">
          <a:xfrm>
            <a:off x="1290331" y="6444739"/>
            <a:ext cx="908239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gn="l">
              <a:spcAft>
                <a:spcPts val="800"/>
              </a:spcAft>
            </a:pPr>
            <a:r>
              <a:rPr lang="de-CH" sz="1400" dirty="0">
                <a:solidFill>
                  <a:schemeClr val="accent1"/>
                </a:solidFill>
                <a:latin typeface="+mj-lt"/>
              </a:rPr>
              <a:t>* keine Neueröffnungen mehr ab dem 17.08.2024, bestehende Konten dürfen weiter geäufnet werden.</a:t>
            </a:r>
          </a:p>
        </p:txBody>
      </p:sp>
    </p:spTree>
    <p:extLst>
      <p:ext uri="{BB962C8B-B14F-4D97-AF65-F5344CB8AC3E}">
        <p14:creationId xmlns:p14="http://schemas.microsoft.com/office/powerpoint/2010/main" val="33968375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23A29FC1-9E0F-4253-B83B-CA584F14818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60" imgH="359" progId="TCLayout.ActiveDocument.1">
                  <p:embed/>
                </p:oleObj>
              </mc:Choice>
              <mc:Fallback>
                <p:oleObj name="think-cell Folie" r:id="rId3" imgW="360" imgH="359" progId="TCLayout.ActiveDocument.1">
                  <p:embed/>
                  <p:pic>
                    <p:nvPicPr>
                      <p:cNvPr id="6" name="Objekt 5" hidden="1">
                        <a:extLst>
                          <a:ext uri="{FF2B5EF4-FFF2-40B4-BE49-F238E27FC236}">
                            <a16:creationId xmlns:a16="http://schemas.microsoft.com/office/drawing/2014/main" id="{23A29FC1-9E0F-4253-B83B-CA584F14818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7A92CD9-34DA-47D3-B239-89C32C6C2FC5}"/>
              </a:ext>
            </a:extLst>
          </p:cNvPr>
          <p:cNvSpPr>
            <a:spLocks noGrp="1"/>
          </p:cNvSpPr>
          <p:nvPr>
            <p:ph type="title"/>
          </p:nvPr>
        </p:nvSpPr>
        <p:spPr/>
        <p:txBody>
          <a:bodyPr vert="horz"/>
          <a:lstStyle/>
          <a:p>
            <a:r>
              <a:rPr lang="de-CH" noProof="1"/>
              <a:t>Unsere Sparangebote im Überblick</a:t>
            </a:r>
          </a:p>
        </p:txBody>
      </p:sp>
      <p:graphicFrame>
        <p:nvGraphicFramePr>
          <p:cNvPr id="11" name="Tabelle 11">
            <a:extLst>
              <a:ext uri="{FF2B5EF4-FFF2-40B4-BE49-F238E27FC236}">
                <a16:creationId xmlns:a16="http://schemas.microsoft.com/office/drawing/2014/main" id="{5E7C12EF-C52E-3037-FD4A-48F7CB8444E4}"/>
              </a:ext>
            </a:extLst>
          </p:cNvPr>
          <p:cNvGraphicFramePr>
            <a:graphicFrameLocks noGrp="1"/>
          </p:cNvGraphicFramePr>
          <p:nvPr>
            <p:extLst>
              <p:ext uri="{D42A27DB-BD31-4B8C-83A1-F6EECF244321}">
                <p14:modId xmlns:p14="http://schemas.microsoft.com/office/powerpoint/2010/main" val="43224506"/>
              </p:ext>
            </p:extLst>
          </p:nvPr>
        </p:nvGraphicFramePr>
        <p:xfrm>
          <a:off x="479424" y="1359553"/>
          <a:ext cx="11161716" cy="4718445"/>
        </p:xfrm>
        <a:graphic>
          <a:graphicData uri="http://schemas.openxmlformats.org/drawingml/2006/table">
            <a:tbl>
              <a:tblPr firstRow="1" bandRow="1">
                <a:tableStyleId>{F5AB1C69-6EDB-4FF4-983F-18BD219EF322}</a:tableStyleId>
              </a:tblPr>
              <a:tblGrid>
                <a:gridCol w="2448224">
                  <a:extLst>
                    <a:ext uri="{9D8B030D-6E8A-4147-A177-3AD203B41FA5}">
                      <a16:colId xmlns:a16="http://schemas.microsoft.com/office/drawing/2014/main" val="3765396695"/>
                    </a:ext>
                  </a:extLst>
                </a:gridCol>
                <a:gridCol w="2178373">
                  <a:extLst>
                    <a:ext uri="{9D8B030D-6E8A-4147-A177-3AD203B41FA5}">
                      <a16:colId xmlns:a16="http://schemas.microsoft.com/office/drawing/2014/main" val="4245961811"/>
                    </a:ext>
                  </a:extLst>
                </a:gridCol>
                <a:gridCol w="2178373">
                  <a:extLst>
                    <a:ext uri="{9D8B030D-6E8A-4147-A177-3AD203B41FA5}">
                      <a16:colId xmlns:a16="http://schemas.microsoft.com/office/drawing/2014/main" val="3207082109"/>
                    </a:ext>
                  </a:extLst>
                </a:gridCol>
                <a:gridCol w="2178373">
                  <a:extLst>
                    <a:ext uri="{9D8B030D-6E8A-4147-A177-3AD203B41FA5}">
                      <a16:colId xmlns:a16="http://schemas.microsoft.com/office/drawing/2014/main" val="3911850239"/>
                    </a:ext>
                  </a:extLst>
                </a:gridCol>
                <a:gridCol w="2178373">
                  <a:extLst>
                    <a:ext uri="{9D8B030D-6E8A-4147-A177-3AD203B41FA5}">
                      <a16:colId xmlns:a16="http://schemas.microsoft.com/office/drawing/2014/main" val="4141623749"/>
                    </a:ext>
                  </a:extLst>
                </a:gridCol>
              </a:tblGrid>
              <a:tr h="370840">
                <a:tc>
                  <a:txBody>
                    <a:bodyPr/>
                    <a:lstStyle/>
                    <a:p>
                      <a:pPr algn="l"/>
                      <a:r>
                        <a:rPr lang="de-CH" sz="1400" dirty="0">
                          <a:latin typeface="+mj-lt"/>
                        </a:rPr>
                        <a:t>Angebot</a:t>
                      </a:r>
                    </a:p>
                  </a:txBody>
                  <a:tcPr anchor="ctr"/>
                </a:tc>
                <a:tc>
                  <a:txBody>
                    <a:bodyPr/>
                    <a:lstStyle/>
                    <a:p>
                      <a:pPr algn="l"/>
                      <a:r>
                        <a:rPr lang="de-CH" sz="1400" dirty="0">
                          <a:latin typeface="+mj-lt"/>
                        </a:rPr>
                        <a:t>Sparkonto Plus 2024</a:t>
                      </a:r>
                      <a:r>
                        <a:rPr lang="de-CH" sz="1400" dirty="0">
                          <a:solidFill>
                            <a:schemeClr val="accent1"/>
                          </a:solidFill>
                          <a:latin typeface="+mj-lt"/>
                        </a:rPr>
                        <a:t>*</a:t>
                      </a:r>
                    </a:p>
                  </a:txBody>
                  <a:tcPr anchor="ctr"/>
                </a:tc>
                <a:tc>
                  <a:txBody>
                    <a:bodyPr/>
                    <a:lstStyle/>
                    <a:p>
                      <a:pPr algn="l"/>
                      <a:r>
                        <a:rPr lang="de-CH" sz="1400" dirty="0">
                          <a:latin typeface="+mj-lt"/>
                        </a:rPr>
                        <a:t>Sparkonto</a:t>
                      </a:r>
                    </a:p>
                  </a:txBody>
                  <a:tcPr anchor="ctr"/>
                </a:tc>
                <a:tc>
                  <a:txBody>
                    <a:bodyPr/>
                    <a:lstStyle/>
                    <a:p>
                      <a:pPr algn="l"/>
                      <a:r>
                        <a:rPr lang="de-CH" sz="1400" dirty="0">
                          <a:latin typeface="+mj-lt"/>
                        </a:rPr>
                        <a:t>Beteiligungs-Sparkonto</a:t>
                      </a:r>
                    </a:p>
                  </a:txBody>
                  <a:tcPr anchor="ctr"/>
                </a:tc>
                <a:tc>
                  <a:txBody>
                    <a:bodyPr/>
                    <a:lstStyle/>
                    <a:p>
                      <a:pPr algn="l"/>
                      <a:r>
                        <a:rPr lang="de-CH" sz="1400" dirty="0">
                          <a:latin typeface="+mj-lt"/>
                        </a:rPr>
                        <a:t>Sparkonto 60+</a:t>
                      </a:r>
                    </a:p>
                  </a:txBody>
                  <a:tcPr anchor="ctr"/>
                </a:tc>
                <a:extLst>
                  <a:ext uri="{0D108BD9-81ED-4DB2-BD59-A6C34878D82A}">
                    <a16:rowId xmlns:a16="http://schemas.microsoft.com/office/drawing/2014/main" val="706449811"/>
                  </a:ext>
                </a:extLst>
              </a:tr>
              <a:tr h="370840">
                <a:tc>
                  <a:txBody>
                    <a:bodyPr/>
                    <a:lstStyle/>
                    <a:p>
                      <a:pPr marL="0" algn="l" rtl="0" eaLnBrk="1" fontAlgn="b" latinLnBrk="0" hangingPunct="1"/>
                      <a:r>
                        <a:rPr lang="de-CH" sz="1000" b="0" kern="1200" dirty="0">
                          <a:solidFill>
                            <a:schemeClr val="bg1">
                              <a:lumMod val="50000"/>
                            </a:schemeClr>
                          </a:solidFill>
                          <a:latin typeface="+mj-lt"/>
                          <a:ea typeface="+mn-ea"/>
                          <a:cs typeface="+mn-cs"/>
                        </a:rPr>
                        <a:t>Mit jedem Franken, den Sie heute sparen, machen Sie in Zukunft Wünsche wahr. Jetzt vergleichen. </a:t>
                      </a:r>
                    </a:p>
                    <a:p>
                      <a:pPr marL="0" algn="l" defTabSz="1038917" rtl="0" eaLnBrk="1" fontAlgn="b" latinLnBrk="0" hangingPunct="1"/>
                      <a:endParaRPr lang="de-CH" sz="1000" b="0" kern="1200" dirty="0">
                        <a:solidFill>
                          <a:schemeClr val="bg1">
                            <a:lumMod val="50000"/>
                          </a:schemeClr>
                        </a:solidFill>
                        <a:latin typeface="+mj-lt"/>
                        <a:ea typeface="+mn-ea"/>
                        <a:cs typeface="+mn-cs"/>
                      </a:endParaRPr>
                    </a:p>
                  </a:txBody>
                  <a:tcPr marL="108000" marR="9525" marT="9525" marB="0"/>
                </a:tc>
                <a:tc>
                  <a:txBody>
                    <a:bodyPr/>
                    <a:lstStyle/>
                    <a:p>
                      <a:pPr marL="0" algn="l" rtl="0" eaLnBrk="1" fontAlgn="b" latinLnBrk="0" hangingPunct="1"/>
                      <a:r>
                        <a:rPr lang="de-CH" sz="1000" b="0" kern="1200" dirty="0" err="1">
                          <a:solidFill>
                            <a:schemeClr val="bg1">
                              <a:lumMod val="50000"/>
                            </a:schemeClr>
                          </a:solidFill>
                          <a:latin typeface="+mj-lt"/>
                          <a:ea typeface="+mn-ea"/>
                          <a:cs typeface="+mn-cs"/>
                        </a:rPr>
                        <a:t>Topzins</a:t>
                      </a:r>
                      <a:r>
                        <a:rPr lang="de-CH" sz="1000" b="0" kern="1200" dirty="0">
                          <a:solidFill>
                            <a:schemeClr val="bg1">
                              <a:lumMod val="50000"/>
                            </a:schemeClr>
                          </a:solidFill>
                          <a:latin typeface="+mj-lt"/>
                          <a:ea typeface="+mn-ea"/>
                          <a:cs typeface="+mn-cs"/>
                        </a:rPr>
                        <a:t> bis zum 28.2.2025 bei Überweisung Ihres Guthabens von anderen Finanzinstitutionen. </a:t>
                      </a:r>
                    </a:p>
                    <a:p>
                      <a:pPr marL="0" algn="l" defTabSz="1038917" rtl="0" eaLnBrk="1" fontAlgn="b" latinLnBrk="0" hangingPunct="1"/>
                      <a:endParaRPr lang="de-CH" sz="1000" b="0" kern="1200" dirty="0">
                        <a:solidFill>
                          <a:schemeClr val="bg1">
                            <a:lumMod val="50000"/>
                          </a:schemeClr>
                        </a:solidFill>
                        <a:latin typeface="+mj-lt"/>
                        <a:ea typeface="+mn-ea"/>
                        <a:cs typeface="+mn-cs"/>
                      </a:endParaRPr>
                    </a:p>
                  </a:txBody>
                  <a:tcPr marL="108000" marR="9525" marT="9525" marB="0"/>
                </a:tc>
                <a:tc>
                  <a:txBody>
                    <a:bodyPr/>
                    <a:lstStyle/>
                    <a:p>
                      <a:pPr marL="0" algn="l" defTabSz="1038917" rtl="0" eaLnBrk="1" fontAlgn="b" latinLnBrk="0" hangingPunct="1"/>
                      <a:r>
                        <a:rPr lang="de-CH" sz="1000" b="0" kern="1200" dirty="0">
                          <a:solidFill>
                            <a:schemeClr val="bg1">
                              <a:lumMod val="50000"/>
                            </a:schemeClr>
                          </a:solidFill>
                          <a:latin typeface="+mj-lt"/>
                          <a:ea typeface="+mn-ea"/>
                          <a:cs typeface="+mn-cs"/>
                        </a:rPr>
                        <a:t>Mit dem Sparkonto erreichen Sie Ihre Ziele und bleiben jederzeit flexibel.</a:t>
                      </a:r>
                    </a:p>
                    <a:p>
                      <a:pPr marL="0" algn="l" defTabSz="1038917" rtl="0" eaLnBrk="1" fontAlgn="b" latinLnBrk="0" hangingPunct="1"/>
                      <a:endParaRPr lang="de-CH" sz="1000" b="0" kern="1200">
                        <a:solidFill>
                          <a:schemeClr val="bg1">
                            <a:lumMod val="50000"/>
                          </a:schemeClr>
                        </a:solidFill>
                        <a:latin typeface="+mj-lt"/>
                        <a:ea typeface="+mn-ea"/>
                        <a:cs typeface="+mn-cs"/>
                      </a:endParaRPr>
                    </a:p>
                  </a:txBody>
                  <a:tcPr marL="108000" marR="9525" marT="9525" marB="0"/>
                </a:tc>
                <a:tc>
                  <a:txBody>
                    <a:bodyPr/>
                    <a:lstStyle/>
                    <a:p>
                      <a:pPr marL="0" algn="l" rtl="0" eaLnBrk="1" fontAlgn="b" latinLnBrk="0" hangingPunct="1"/>
                      <a:r>
                        <a:rPr lang="de-CH" sz="1000" b="0" kern="1200" dirty="0">
                          <a:solidFill>
                            <a:schemeClr val="bg1">
                              <a:lumMod val="50000"/>
                            </a:schemeClr>
                          </a:solidFill>
                          <a:latin typeface="+mj-lt"/>
                          <a:ea typeface="+mn-ea"/>
                          <a:cs typeface="+mn-cs"/>
                        </a:rPr>
                        <a:t>Sie sollten sich den Zinsbonus im Beteiligungs-Sparkonto auf keinen </a:t>
                      </a:r>
                      <a:br>
                        <a:rPr lang="de-CH" sz="1000" b="0" kern="1200" dirty="0">
                          <a:solidFill>
                            <a:schemeClr val="bg1">
                              <a:lumMod val="50000"/>
                            </a:schemeClr>
                          </a:solidFill>
                          <a:latin typeface="+mj-lt"/>
                          <a:ea typeface="+mn-ea"/>
                          <a:cs typeface="+mn-cs"/>
                        </a:rPr>
                      </a:br>
                      <a:r>
                        <a:rPr lang="de-CH" sz="1000" b="0" kern="1200" dirty="0">
                          <a:solidFill>
                            <a:schemeClr val="bg1">
                              <a:lumMod val="50000"/>
                            </a:schemeClr>
                          </a:solidFill>
                          <a:latin typeface="+mj-lt"/>
                          <a:ea typeface="+mn-ea"/>
                          <a:cs typeface="+mn-cs"/>
                        </a:rPr>
                        <a:t>Fall entgehen lassen.</a:t>
                      </a:r>
                    </a:p>
                    <a:p>
                      <a:pPr marL="0" algn="l" defTabSz="1038917" rtl="0" eaLnBrk="1" fontAlgn="b" latinLnBrk="0" hangingPunct="1"/>
                      <a:endParaRPr lang="de-CH" sz="1000" b="0" kern="1200">
                        <a:solidFill>
                          <a:schemeClr val="bg1">
                            <a:lumMod val="50000"/>
                          </a:schemeClr>
                        </a:solidFill>
                        <a:latin typeface="+mj-lt"/>
                        <a:ea typeface="+mn-ea"/>
                        <a:cs typeface="+mn-cs"/>
                      </a:endParaRPr>
                    </a:p>
                  </a:txBody>
                  <a:tcPr marL="108000" marR="9525" marT="9525" marB="0"/>
                </a:tc>
                <a:tc>
                  <a:txBody>
                    <a:bodyPr/>
                    <a:lstStyle/>
                    <a:p>
                      <a:pPr marL="0" algn="l" defTabSz="1038917" rtl="0" eaLnBrk="1" fontAlgn="b" latinLnBrk="0" hangingPunct="1"/>
                      <a:r>
                        <a:rPr lang="de-CH" sz="1000" b="0" kern="1200" dirty="0">
                          <a:solidFill>
                            <a:schemeClr val="bg1">
                              <a:lumMod val="50000"/>
                            </a:schemeClr>
                          </a:solidFill>
                          <a:latin typeface="+mj-lt"/>
                          <a:ea typeface="+mn-ea"/>
                          <a:cs typeface="+mn-cs"/>
                        </a:rPr>
                        <a:t>Flexibel sparen und einen Extrazins bekommen mit dem Sparkonto 60+.</a:t>
                      </a:r>
                    </a:p>
                    <a:p>
                      <a:pPr marL="0" algn="l" defTabSz="1038917" rtl="0" eaLnBrk="1" fontAlgn="b" latinLnBrk="0" hangingPunct="1"/>
                      <a:endParaRPr lang="de-CH" sz="1000" b="0" kern="1200">
                        <a:solidFill>
                          <a:schemeClr val="bg1">
                            <a:lumMod val="50000"/>
                          </a:schemeClr>
                        </a:solidFill>
                        <a:latin typeface="+mj-lt"/>
                        <a:ea typeface="+mn-ea"/>
                        <a:cs typeface="+mn-cs"/>
                      </a:endParaRPr>
                    </a:p>
                  </a:txBody>
                  <a:tcPr marL="108000" marR="9525" marT="9525" marB="0"/>
                </a:tc>
                <a:extLst>
                  <a:ext uri="{0D108BD9-81ED-4DB2-BD59-A6C34878D82A}">
                    <a16:rowId xmlns:a16="http://schemas.microsoft.com/office/drawing/2014/main" val="855062673"/>
                  </a:ext>
                </a:extLst>
              </a:tr>
              <a:tr h="370840">
                <a:tc>
                  <a:txBody>
                    <a:bodyPr/>
                    <a:lstStyle/>
                    <a:p>
                      <a:pPr marL="0" algn="l" defTabSz="1038917" rtl="0" eaLnBrk="1" fontAlgn="b" latinLnBrk="0" hangingPunct="1"/>
                      <a:r>
                        <a:rPr lang="de-CH" sz="1000" b="0" kern="1200" dirty="0">
                          <a:solidFill>
                            <a:schemeClr val="bg1">
                              <a:lumMod val="50000"/>
                            </a:schemeClr>
                          </a:solidFill>
                          <a:latin typeface="+mj-lt"/>
                        </a:rPr>
                        <a:t>Zinssatz</a:t>
                      </a:r>
                      <a:endParaRPr lang="de-CH" sz="1000" b="0" kern="1200" dirty="0">
                        <a:solidFill>
                          <a:schemeClr val="bg1">
                            <a:lumMod val="50000"/>
                          </a:schemeClr>
                        </a:solidFill>
                        <a:latin typeface="+mj-lt"/>
                        <a:ea typeface="+mn-ea"/>
                        <a:cs typeface="+mn-cs"/>
                      </a:endParaRPr>
                    </a:p>
                  </a:txBody>
                  <a:tcPr marL="108000" marR="9525" marT="9525" marB="0" anchor="ctr"/>
                </a:tc>
                <a:tc>
                  <a:txBody>
                    <a:bodyPr/>
                    <a:lstStyle/>
                    <a:p>
                      <a:pPr marL="0" algn="l" rtl="0" eaLnBrk="1" fontAlgn="b" latinLnBrk="0" hangingPunct="1"/>
                      <a:r>
                        <a:rPr lang="de-CH" sz="1000" b="0" kern="1200" dirty="0">
                          <a:solidFill>
                            <a:schemeClr val="bg1">
                              <a:lumMod val="50000"/>
                            </a:schemeClr>
                          </a:solidFill>
                          <a:latin typeface="+mj-lt"/>
                        </a:rPr>
                        <a:t>1,80% bis 500 000 CHF </a:t>
                      </a:r>
                      <a:endParaRPr lang="de-CH" sz="1000" b="0" kern="1200" dirty="0">
                        <a:solidFill>
                          <a:schemeClr val="bg1">
                            <a:lumMod val="50000"/>
                          </a:schemeClr>
                        </a:solidFill>
                        <a:latin typeface="+mj-lt"/>
                        <a:ea typeface="+mn-ea"/>
                        <a:cs typeface="+mn-cs"/>
                      </a:endParaRPr>
                    </a:p>
                  </a:txBody>
                  <a:tcPr marL="108000" marR="9525" marT="9525" marB="0" anchor="ctr"/>
                </a:tc>
                <a:tc>
                  <a:txBody>
                    <a:bodyPr/>
                    <a:lstStyle/>
                    <a:p>
                      <a:pPr marL="0" algn="l" rtl="0" eaLnBrk="1" fontAlgn="b" latinLnBrk="0" hangingPunct="1"/>
                      <a:r>
                        <a:rPr lang="de-CH" sz="1000" b="0" kern="1200" dirty="0">
                          <a:solidFill>
                            <a:schemeClr val="bg1">
                              <a:lumMod val="50000"/>
                            </a:schemeClr>
                          </a:solidFill>
                          <a:latin typeface="+mj-lt"/>
                        </a:rPr>
                        <a:t>0,45% bis 500 000 CHF </a:t>
                      </a:r>
                      <a:endParaRPr lang="de-CH" sz="1000" b="0" kern="1200" dirty="0">
                        <a:solidFill>
                          <a:schemeClr val="bg1">
                            <a:lumMod val="50000"/>
                          </a:schemeClr>
                        </a:solidFill>
                        <a:latin typeface="+mj-lt"/>
                        <a:ea typeface="+mn-ea"/>
                        <a:cs typeface="+mn-cs"/>
                      </a:endParaRPr>
                    </a:p>
                  </a:txBody>
                  <a:tcPr marL="108000" marR="9525" marT="9525" marB="0" anchor="ctr"/>
                </a:tc>
                <a:tc>
                  <a:txBody>
                    <a:bodyPr/>
                    <a:lstStyle/>
                    <a:p>
                      <a:pPr marL="0" algn="l" rtl="0" eaLnBrk="1" fontAlgn="b" latinLnBrk="0" hangingPunct="1"/>
                      <a:r>
                        <a:rPr lang="de-CH" sz="1000" b="0" kern="1200" dirty="0">
                          <a:solidFill>
                            <a:schemeClr val="bg1">
                              <a:lumMod val="50000"/>
                            </a:schemeClr>
                          </a:solidFill>
                          <a:latin typeface="+mj-lt"/>
                        </a:rPr>
                        <a:t>0,45% bis 500 000 CHF </a:t>
                      </a:r>
                      <a:endParaRPr lang="de-CH" sz="1000" b="0" kern="1200" dirty="0">
                        <a:solidFill>
                          <a:schemeClr val="bg1">
                            <a:lumMod val="50000"/>
                          </a:schemeClr>
                        </a:solidFill>
                        <a:latin typeface="+mj-lt"/>
                        <a:ea typeface="+mn-ea"/>
                        <a:cs typeface="+mn-cs"/>
                      </a:endParaRPr>
                    </a:p>
                  </a:txBody>
                  <a:tcPr marL="108000" marR="9525" marT="9525" marB="0" anchor="ctr"/>
                </a:tc>
                <a:tc>
                  <a:txBody>
                    <a:bodyPr/>
                    <a:lstStyle/>
                    <a:p>
                      <a:pPr marL="0" algn="l" rtl="0" eaLnBrk="1" fontAlgn="b" latinLnBrk="0" hangingPunct="1"/>
                      <a:r>
                        <a:rPr lang="de-CH" sz="1000" b="0" kern="1200" dirty="0">
                          <a:solidFill>
                            <a:schemeClr val="bg1">
                              <a:lumMod val="50000"/>
                            </a:schemeClr>
                          </a:solidFill>
                          <a:latin typeface="+mj-lt"/>
                        </a:rPr>
                        <a:t>0,60% bis 500 000 CHF </a:t>
                      </a:r>
                      <a:endParaRPr lang="de-CH" sz="1000" b="0" kern="1200" dirty="0">
                        <a:solidFill>
                          <a:schemeClr val="bg1">
                            <a:lumMod val="50000"/>
                          </a:schemeClr>
                        </a:solidFill>
                        <a:latin typeface="+mj-lt"/>
                        <a:ea typeface="+mn-ea"/>
                        <a:cs typeface="+mn-cs"/>
                      </a:endParaRPr>
                    </a:p>
                  </a:txBody>
                  <a:tcPr marL="108000" marR="9525" marT="9525" marB="0" anchor="ctr"/>
                </a:tc>
                <a:extLst>
                  <a:ext uri="{0D108BD9-81ED-4DB2-BD59-A6C34878D82A}">
                    <a16:rowId xmlns:a16="http://schemas.microsoft.com/office/drawing/2014/main" val="344308246"/>
                  </a:ext>
                </a:extLst>
              </a:tr>
              <a:tr h="366155">
                <a:tc>
                  <a:txBody>
                    <a:bodyPr/>
                    <a:lstStyle/>
                    <a:p>
                      <a:pPr marL="0" algn="l" defTabSz="1038917" rtl="0" eaLnBrk="1" fontAlgn="b" latinLnBrk="0" hangingPunct="1"/>
                      <a:r>
                        <a:rPr lang="de-CH" sz="1000" b="0" kern="1200" dirty="0">
                          <a:solidFill>
                            <a:schemeClr val="bg1">
                              <a:lumMod val="50000"/>
                            </a:schemeClr>
                          </a:solidFill>
                          <a:latin typeface="+mj-lt"/>
                          <a:ea typeface="+mn-ea"/>
                          <a:cs typeface="+mn-cs"/>
                        </a:rPr>
                        <a:t>Zinssatz darüber liegende Beträge</a:t>
                      </a:r>
                    </a:p>
                  </a:txBody>
                  <a:tcPr marL="108000" marR="9525" marT="9525" marB="0" anchor="ctr"/>
                </a:tc>
                <a:tc>
                  <a:txBody>
                    <a:bodyPr/>
                    <a:lstStyle/>
                    <a:p>
                      <a:pPr marL="0" algn="l" defTabSz="1038917" rtl="0" eaLnBrk="1" fontAlgn="b" latinLnBrk="0" hangingPunct="1"/>
                      <a:r>
                        <a:rPr lang="de-CH" sz="1000" b="0" kern="1200" dirty="0">
                          <a:solidFill>
                            <a:schemeClr val="bg1">
                              <a:lumMod val="50000"/>
                            </a:schemeClr>
                          </a:solidFill>
                          <a:latin typeface="+mj-lt"/>
                          <a:ea typeface="+mn-ea"/>
                          <a:cs typeface="+mn-cs"/>
                        </a:rPr>
                        <a:t>0,25%</a:t>
                      </a:r>
                    </a:p>
                  </a:txBody>
                  <a:tcPr marL="108000" marR="9525" marT="9525" marB="0" anchor="ctr"/>
                </a:tc>
                <a:tc>
                  <a:txBody>
                    <a:bodyPr/>
                    <a:lstStyle/>
                    <a:p>
                      <a:pPr marL="0" algn="l" defTabSz="1038917" rtl="0" eaLnBrk="1" fontAlgn="b" latinLnBrk="0" hangingPunct="1"/>
                      <a:r>
                        <a:rPr lang="de-CH" sz="1000" b="0" kern="1200" dirty="0">
                          <a:solidFill>
                            <a:schemeClr val="bg1">
                              <a:lumMod val="50000"/>
                            </a:schemeClr>
                          </a:solidFill>
                          <a:latin typeface="+mj-lt"/>
                          <a:ea typeface="+mn-ea"/>
                          <a:cs typeface="+mn-cs"/>
                        </a:rPr>
                        <a:t>0,25%</a:t>
                      </a:r>
                    </a:p>
                  </a:txBody>
                  <a:tcPr marL="108000" marR="9525" marT="9525" marB="0" anchor="ctr"/>
                </a:tc>
                <a:tc>
                  <a:txBody>
                    <a:bodyPr/>
                    <a:lstStyle/>
                    <a:p>
                      <a:pPr marL="0" algn="l" defTabSz="1038917" rtl="0" eaLnBrk="1" fontAlgn="b" latinLnBrk="0" hangingPunct="1"/>
                      <a:r>
                        <a:rPr lang="de-CH" sz="1000" b="0" kern="1200" dirty="0">
                          <a:solidFill>
                            <a:schemeClr val="bg1">
                              <a:lumMod val="50000"/>
                            </a:schemeClr>
                          </a:solidFill>
                          <a:latin typeface="+mj-lt"/>
                          <a:ea typeface="+mn-ea"/>
                          <a:cs typeface="+mn-cs"/>
                        </a:rPr>
                        <a:t>0.25%</a:t>
                      </a:r>
                    </a:p>
                  </a:txBody>
                  <a:tcPr marL="108000" marR="9525" marT="9525" marB="0" anchor="ctr"/>
                </a:tc>
                <a:tc>
                  <a:txBody>
                    <a:bodyPr/>
                    <a:lstStyle/>
                    <a:p>
                      <a:pPr marL="0" algn="l" defTabSz="1038917" rtl="0" eaLnBrk="1" fontAlgn="b" latinLnBrk="0" hangingPunct="1"/>
                      <a:r>
                        <a:rPr lang="de-CH" sz="1000" b="0" kern="1200" dirty="0">
                          <a:solidFill>
                            <a:schemeClr val="bg1">
                              <a:lumMod val="50000"/>
                            </a:schemeClr>
                          </a:solidFill>
                          <a:latin typeface="+mj-lt"/>
                          <a:ea typeface="+mn-ea"/>
                          <a:cs typeface="+mn-cs"/>
                        </a:rPr>
                        <a:t>0,25%</a:t>
                      </a:r>
                    </a:p>
                  </a:txBody>
                  <a:tcPr marL="108000" marR="9525" marT="9525" marB="0" anchor="ctr"/>
                </a:tc>
                <a:extLst>
                  <a:ext uri="{0D108BD9-81ED-4DB2-BD59-A6C34878D82A}">
                    <a16:rowId xmlns:a16="http://schemas.microsoft.com/office/drawing/2014/main" val="476606941"/>
                  </a:ext>
                </a:extLst>
              </a:tr>
              <a:tr h="370840">
                <a:tc>
                  <a:txBody>
                    <a:bodyPr/>
                    <a:lstStyle/>
                    <a:p>
                      <a:pPr marL="0" algn="l" defTabSz="1038917" rtl="0" eaLnBrk="1" fontAlgn="b" latinLnBrk="0" hangingPunct="1"/>
                      <a:r>
                        <a:rPr lang="de-CH" sz="1000" b="0" kern="1200" dirty="0">
                          <a:solidFill>
                            <a:schemeClr val="bg1">
                              <a:lumMod val="50000"/>
                            </a:schemeClr>
                          </a:solidFill>
                          <a:latin typeface="+mj-lt"/>
                        </a:rPr>
                        <a:t>Bonuszins</a:t>
                      </a:r>
                      <a:endParaRPr lang="de-CH" sz="1000" b="0" kern="1200" dirty="0">
                        <a:solidFill>
                          <a:schemeClr val="bg1">
                            <a:lumMod val="50000"/>
                          </a:schemeClr>
                        </a:solidFill>
                        <a:latin typeface="+mj-lt"/>
                        <a:ea typeface="+mn-ea"/>
                        <a:cs typeface="+mn-cs"/>
                      </a:endParaRPr>
                    </a:p>
                  </a:txBody>
                  <a:tcPr marL="108000" marR="9525" marT="9525" marB="0" anchor="ctr"/>
                </a:tc>
                <a:tc>
                  <a:txBody>
                    <a:bodyPr/>
                    <a:lstStyle/>
                    <a:p>
                      <a:pPr marL="0" algn="l" defTabSz="1038917" rtl="0" eaLnBrk="1" fontAlgn="b" latinLnBrk="0" hangingPunct="1"/>
                      <a:r>
                        <a:rPr lang="de-CH" sz="1000" b="0" kern="1200" dirty="0">
                          <a:solidFill>
                            <a:schemeClr val="bg1">
                              <a:lumMod val="50000"/>
                            </a:schemeClr>
                          </a:solidFill>
                          <a:latin typeface="+mj-lt"/>
                        </a:rPr>
                        <a:t>nein</a:t>
                      </a:r>
                      <a:endParaRPr lang="de-CH" sz="1000" b="0" kern="1200" dirty="0">
                        <a:solidFill>
                          <a:schemeClr val="bg1">
                            <a:lumMod val="50000"/>
                          </a:schemeClr>
                        </a:solidFill>
                        <a:latin typeface="+mj-lt"/>
                        <a:ea typeface="+mn-ea"/>
                        <a:cs typeface="+mn-cs"/>
                      </a:endParaRPr>
                    </a:p>
                  </a:txBody>
                  <a:tcPr marL="108000" marR="9525" marT="9525" marB="0" anchor="ctr"/>
                </a:tc>
                <a:tc>
                  <a:txBody>
                    <a:bodyPr/>
                    <a:lstStyle/>
                    <a:p>
                      <a:pPr marL="0" algn="l" defTabSz="1038917" rtl="0" eaLnBrk="1" fontAlgn="b" latinLnBrk="0" hangingPunct="1"/>
                      <a:r>
                        <a:rPr lang="de-CH" sz="1000" b="0" kern="1200" dirty="0">
                          <a:solidFill>
                            <a:schemeClr val="bg1">
                              <a:lumMod val="50000"/>
                            </a:schemeClr>
                          </a:solidFill>
                          <a:latin typeface="+mj-lt"/>
                        </a:rPr>
                        <a:t>nein</a:t>
                      </a:r>
                      <a:endParaRPr lang="de-CH" sz="1000" b="0" kern="1200" dirty="0">
                        <a:solidFill>
                          <a:schemeClr val="bg1">
                            <a:lumMod val="50000"/>
                          </a:schemeClr>
                        </a:solidFill>
                        <a:latin typeface="+mj-lt"/>
                        <a:ea typeface="+mn-ea"/>
                        <a:cs typeface="+mn-cs"/>
                      </a:endParaRPr>
                    </a:p>
                  </a:txBody>
                  <a:tcPr marL="108000" marR="9525" marT="9525" marB="0" anchor="ctr"/>
                </a:tc>
                <a:tc>
                  <a:txBody>
                    <a:bodyPr/>
                    <a:lstStyle/>
                    <a:p>
                      <a:pPr lvl="0" algn="l">
                        <a:lnSpc>
                          <a:spcPct val="100000"/>
                        </a:lnSpc>
                        <a:spcBef>
                          <a:spcPts val="0"/>
                        </a:spcBef>
                        <a:spcAft>
                          <a:spcPts val="0"/>
                        </a:spcAft>
                        <a:buNone/>
                      </a:pPr>
                      <a:r>
                        <a:rPr lang="de-CH" sz="1000" b="0" i="0" u="none" strike="noStrike" kern="1200" noProof="0" dirty="0">
                          <a:solidFill>
                            <a:schemeClr val="bg1">
                              <a:lumMod val="50000"/>
                            </a:schemeClr>
                          </a:solidFill>
                          <a:latin typeface="+mj-lt"/>
                        </a:rPr>
                        <a:t>0,85% Beteiligungsschein-Bonus </a:t>
                      </a:r>
                      <a:endParaRPr lang="de-DE" sz="1000" b="0" i="0" u="none" strike="noStrike" noProof="0" dirty="0">
                        <a:solidFill>
                          <a:schemeClr val="bg1">
                            <a:lumMod val="50000"/>
                          </a:schemeClr>
                        </a:solidFill>
                        <a:latin typeface="+mj-lt"/>
                      </a:endParaRPr>
                    </a:p>
                    <a:p>
                      <a:pPr lvl="0" algn="l">
                        <a:lnSpc>
                          <a:spcPct val="100000"/>
                        </a:lnSpc>
                        <a:spcBef>
                          <a:spcPts val="0"/>
                        </a:spcBef>
                        <a:spcAft>
                          <a:spcPts val="0"/>
                        </a:spcAft>
                        <a:buNone/>
                      </a:pPr>
                      <a:r>
                        <a:rPr lang="de-CH" sz="1000" b="0" i="0" u="none" strike="noStrike" kern="1200" noProof="0" dirty="0">
                          <a:solidFill>
                            <a:schemeClr val="bg1">
                              <a:lumMod val="50000"/>
                            </a:schemeClr>
                          </a:solidFill>
                          <a:latin typeface="+mj-lt"/>
                        </a:rPr>
                        <a:t>für das Halten von mindestens</a:t>
                      </a:r>
                      <a:endParaRPr lang="de-CH" sz="1000" b="0" dirty="0">
                        <a:solidFill>
                          <a:schemeClr val="bg1">
                            <a:lumMod val="50000"/>
                          </a:schemeClr>
                        </a:solidFill>
                        <a:latin typeface="+mj-lt"/>
                      </a:endParaRPr>
                    </a:p>
                    <a:p>
                      <a:pPr lvl="0" algn="l">
                        <a:lnSpc>
                          <a:spcPct val="100000"/>
                        </a:lnSpc>
                        <a:spcBef>
                          <a:spcPts val="0"/>
                        </a:spcBef>
                        <a:spcAft>
                          <a:spcPts val="0"/>
                        </a:spcAft>
                        <a:buNone/>
                      </a:pPr>
                      <a:r>
                        <a:rPr lang="de-CH" sz="1000" b="0" i="0" u="none" strike="noStrike" kern="1200" noProof="0" dirty="0">
                          <a:solidFill>
                            <a:schemeClr val="bg1">
                              <a:lumMod val="50000"/>
                            </a:schemeClr>
                          </a:solidFill>
                          <a:latin typeface="+mj-lt"/>
                        </a:rPr>
                        <a:t>25 Beteiligungsscheinen der</a:t>
                      </a:r>
                      <a:endParaRPr lang="de-CH" sz="1000" b="0" dirty="0">
                        <a:solidFill>
                          <a:schemeClr val="bg1">
                            <a:lumMod val="50000"/>
                          </a:schemeClr>
                        </a:solidFill>
                        <a:latin typeface="+mj-lt"/>
                      </a:endParaRPr>
                    </a:p>
                    <a:p>
                      <a:pPr marL="0" lvl="0" algn="l">
                        <a:buNone/>
                      </a:pPr>
                      <a:r>
                        <a:rPr lang="de-CH" sz="1000" b="0" i="0" u="none" strike="noStrike" kern="1200" noProof="0" dirty="0">
                          <a:solidFill>
                            <a:schemeClr val="bg1">
                              <a:lumMod val="50000"/>
                            </a:schemeClr>
                          </a:solidFill>
                          <a:latin typeface="+mj-lt"/>
                        </a:rPr>
                        <a:t>Bank WIR bis 100 000 CHF</a:t>
                      </a:r>
                      <a:endParaRPr lang="de-CH" sz="1000" b="0" dirty="0">
                        <a:solidFill>
                          <a:schemeClr val="bg1">
                            <a:lumMod val="50000"/>
                          </a:schemeClr>
                        </a:solidFill>
                        <a:latin typeface="+mj-lt"/>
                      </a:endParaRPr>
                    </a:p>
                  </a:txBody>
                  <a:tcPr marL="108000" marR="9525" marT="9525" marB="0" anchor="ctr"/>
                </a:tc>
                <a:tc>
                  <a:txBody>
                    <a:bodyPr/>
                    <a:lstStyle/>
                    <a:p>
                      <a:pPr marL="0" algn="l" defTabSz="1038917" rtl="0" eaLnBrk="1" fontAlgn="b" latinLnBrk="0" hangingPunct="1"/>
                      <a:r>
                        <a:rPr lang="de-CH" sz="1000" b="0" kern="1200" dirty="0">
                          <a:solidFill>
                            <a:schemeClr val="bg1">
                              <a:lumMod val="50000"/>
                            </a:schemeClr>
                          </a:solidFill>
                          <a:latin typeface="+mj-lt"/>
                        </a:rPr>
                        <a:t>nein</a:t>
                      </a:r>
                      <a:endParaRPr lang="de-CH" sz="1000" b="0" kern="1200" dirty="0">
                        <a:solidFill>
                          <a:schemeClr val="bg1">
                            <a:lumMod val="50000"/>
                          </a:schemeClr>
                        </a:solidFill>
                        <a:latin typeface="+mj-lt"/>
                        <a:ea typeface="+mn-ea"/>
                        <a:cs typeface="+mn-cs"/>
                      </a:endParaRPr>
                    </a:p>
                  </a:txBody>
                  <a:tcPr marL="108000" marR="9525" marT="9525" marB="0" anchor="ctr"/>
                </a:tc>
                <a:extLst>
                  <a:ext uri="{0D108BD9-81ED-4DB2-BD59-A6C34878D82A}">
                    <a16:rowId xmlns:a16="http://schemas.microsoft.com/office/drawing/2014/main" val="713343634"/>
                  </a:ext>
                </a:extLst>
              </a:tr>
              <a:tr h="370840">
                <a:tc>
                  <a:txBody>
                    <a:bodyPr/>
                    <a:lstStyle/>
                    <a:p>
                      <a:pPr marL="0" algn="l" defTabSz="1038917" rtl="0" eaLnBrk="1" fontAlgn="b" latinLnBrk="0" hangingPunct="1"/>
                      <a:r>
                        <a:rPr lang="de-CH" sz="1000" b="0" kern="1200" dirty="0">
                          <a:solidFill>
                            <a:schemeClr val="bg1">
                              <a:lumMod val="50000"/>
                            </a:schemeClr>
                          </a:solidFill>
                          <a:latin typeface="+mj-lt"/>
                        </a:rPr>
                        <a:t>Speziell</a:t>
                      </a:r>
                      <a:endParaRPr lang="de-CH" sz="1000" b="0" kern="1200" dirty="0">
                        <a:solidFill>
                          <a:schemeClr val="bg1">
                            <a:lumMod val="50000"/>
                          </a:schemeClr>
                        </a:solidFill>
                        <a:latin typeface="+mj-lt"/>
                        <a:ea typeface="+mn-ea"/>
                        <a:cs typeface="+mn-cs"/>
                      </a:endParaRPr>
                    </a:p>
                  </a:txBody>
                  <a:tcPr marL="108000" marR="9525" marT="9525" marB="0" anchor="ctr"/>
                </a:tc>
                <a:tc>
                  <a:txBody>
                    <a:bodyPr/>
                    <a:lstStyle/>
                    <a:p>
                      <a:pPr marL="0" algn="l" defTabSz="1038917" rtl="0" eaLnBrk="1" fontAlgn="b" latinLnBrk="0" hangingPunct="1"/>
                      <a:r>
                        <a:rPr lang="de-CH" sz="1000" b="0" kern="1200" dirty="0">
                          <a:solidFill>
                            <a:schemeClr val="bg1">
                              <a:lumMod val="50000"/>
                            </a:schemeClr>
                          </a:solidFill>
                          <a:latin typeface="+mj-lt"/>
                        </a:rPr>
                        <a:t>nur für </a:t>
                      </a:r>
                      <a:r>
                        <a:rPr lang="de-CH" sz="1000" b="0" kern="1200" dirty="0" err="1">
                          <a:solidFill>
                            <a:schemeClr val="bg1">
                              <a:lumMod val="50000"/>
                            </a:schemeClr>
                          </a:solidFill>
                          <a:latin typeface="+mj-lt"/>
                        </a:rPr>
                        <a:t>Neugeld</a:t>
                      </a:r>
                      <a:endParaRPr lang="de-CH" sz="1000" b="0" kern="1200" dirty="0" err="1">
                        <a:solidFill>
                          <a:schemeClr val="bg1">
                            <a:lumMod val="50000"/>
                          </a:schemeClr>
                        </a:solidFill>
                        <a:latin typeface="+mj-lt"/>
                        <a:ea typeface="+mn-ea"/>
                        <a:cs typeface="+mn-cs"/>
                      </a:endParaRPr>
                    </a:p>
                  </a:txBody>
                  <a:tcPr marL="108000" marR="9525" marT="9525" marB="0" anchor="ctr"/>
                </a:tc>
                <a:tc>
                  <a:txBody>
                    <a:bodyPr/>
                    <a:lstStyle/>
                    <a:p>
                      <a:pPr marL="0" algn="l" defTabSz="1038917" rtl="0" eaLnBrk="1" fontAlgn="b" latinLnBrk="0" hangingPunct="1"/>
                      <a:r>
                        <a:rPr lang="de-CH" sz="1000" b="0" kern="1200" dirty="0">
                          <a:solidFill>
                            <a:schemeClr val="bg1">
                              <a:lumMod val="50000"/>
                            </a:schemeClr>
                          </a:solidFill>
                          <a:latin typeface="+mj-lt"/>
                        </a:rPr>
                        <a:t>hohe Verfügbarkeit</a:t>
                      </a:r>
                      <a:endParaRPr lang="de-CH" sz="1000" b="0" kern="1200" dirty="0">
                        <a:solidFill>
                          <a:schemeClr val="bg1">
                            <a:lumMod val="50000"/>
                          </a:schemeClr>
                        </a:solidFill>
                        <a:latin typeface="+mj-lt"/>
                        <a:ea typeface="+mn-ea"/>
                        <a:cs typeface="+mn-cs"/>
                      </a:endParaRPr>
                    </a:p>
                  </a:txBody>
                  <a:tcPr marL="108000" marR="9525" marT="9525" marB="0" anchor="ctr"/>
                </a:tc>
                <a:tc>
                  <a:txBody>
                    <a:bodyPr/>
                    <a:lstStyle/>
                    <a:p>
                      <a:pPr marL="0" algn="l" rtl="0" eaLnBrk="1" fontAlgn="b" latinLnBrk="0" hangingPunct="1"/>
                      <a:r>
                        <a:rPr lang="de-CH" sz="1000" b="0" kern="1200" dirty="0">
                          <a:solidFill>
                            <a:schemeClr val="bg1">
                              <a:lumMod val="50000"/>
                            </a:schemeClr>
                          </a:solidFill>
                          <a:latin typeface="+mj-lt"/>
                        </a:rPr>
                        <a:t>Bonussystem </a:t>
                      </a:r>
                      <a:r>
                        <a:rPr lang="de-CH" sz="1000" b="0" i="0" u="none" strike="noStrike" kern="1200" noProof="0" dirty="0">
                          <a:solidFill>
                            <a:schemeClr val="bg1">
                              <a:lumMod val="50000"/>
                            </a:schemeClr>
                          </a:solidFill>
                          <a:latin typeface="+mj-lt"/>
                        </a:rPr>
                        <a:t>bis 1,30% Zins</a:t>
                      </a:r>
                      <a:endParaRPr lang="de-CH" sz="1000" b="0" kern="1200" dirty="0">
                        <a:solidFill>
                          <a:schemeClr val="bg1">
                            <a:lumMod val="50000"/>
                          </a:schemeClr>
                        </a:solidFill>
                        <a:latin typeface="+mj-lt"/>
                        <a:ea typeface="+mn-ea"/>
                        <a:cs typeface="+mn-cs"/>
                      </a:endParaRPr>
                    </a:p>
                  </a:txBody>
                  <a:tcPr marL="108000" marR="9525" marT="9525" marB="0" anchor="ctr"/>
                </a:tc>
                <a:tc>
                  <a:txBody>
                    <a:bodyPr/>
                    <a:lstStyle/>
                    <a:p>
                      <a:pPr marL="0" algn="l" defTabSz="1038917" rtl="0" eaLnBrk="1" fontAlgn="b" latinLnBrk="0" hangingPunct="1"/>
                      <a:r>
                        <a:rPr lang="de-CH" sz="1000" b="0" kern="1200" dirty="0">
                          <a:solidFill>
                            <a:schemeClr val="bg1">
                              <a:lumMod val="50000"/>
                            </a:schemeClr>
                          </a:solidFill>
                          <a:latin typeface="+mj-lt"/>
                        </a:rPr>
                        <a:t>ab dem 60. Altersjahr</a:t>
                      </a:r>
                      <a:endParaRPr lang="de-CH" sz="1000" b="0" kern="1200" dirty="0">
                        <a:solidFill>
                          <a:schemeClr val="bg1">
                            <a:lumMod val="50000"/>
                          </a:schemeClr>
                        </a:solidFill>
                        <a:latin typeface="+mj-lt"/>
                        <a:ea typeface="+mn-ea"/>
                        <a:cs typeface="+mn-cs"/>
                      </a:endParaRPr>
                    </a:p>
                  </a:txBody>
                  <a:tcPr marL="108000" marR="9525" marT="9525" marB="0" anchor="ctr"/>
                </a:tc>
                <a:extLst>
                  <a:ext uri="{0D108BD9-81ED-4DB2-BD59-A6C34878D82A}">
                    <a16:rowId xmlns:a16="http://schemas.microsoft.com/office/drawing/2014/main" val="2164971386"/>
                  </a:ext>
                </a:extLst>
              </a:tr>
              <a:tr h="370840">
                <a:tc>
                  <a:txBody>
                    <a:bodyPr/>
                    <a:lstStyle/>
                    <a:p>
                      <a:pPr marL="0" algn="l" defTabSz="1038917" rtl="0" eaLnBrk="1" fontAlgn="b" latinLnBrk="0" hangingPunct="1"/>
                      <a:r>
                        <a:rPr lang="de-CH" sz="1000" b="0" kern="1200" dirty="0">
                          <a:solidFill>
                            <a:schemeClr val="bg1">
                              <a:lumMod val="50000"/>
                            </a:schemeClr>
                          </a:solidFill>
                          <a:latin typeface="+mj-lt"/>
                        </a:rPr>
                        <a:t>Kontoabschluss</a:t>
                      </a:r>
                      <a:endParaRPr lang="de-CH" sz="1000" b="0" kern="1200" dirty="0">
                        <a:solidFill>
                          <a:schemeClr val="bg1">
                            <a:lumMod val="50000"/>
                          </a:schemeClr>
                        </a:solidFill>
                        <a:latin typeface="+mj-lt"/>
                        <a:ea typeface="+mn-ea"/>
                        <a:cs typeface="+mn-cs"/>
                      </a:endParaRPr>
                    </a:p>
                  </a:txBody>
                  <a:tcPr marL="108000" marR="9525" marT="9525" marB="0" anchor="ctr"/>
                </a:tc>
                <a:tc>
                  <a:txBody>
                    <a:bodyPr/>
                    <a:lstStyle/>
                    <a:p>
                      <a:pPr marL="0" algn="l" defTabSz="1038917" rtl="0" eaLnBrk="1" fontAlgn="b" latinLnBrk="0" hangingPunct="1"/>
                      <a:r>
                        <a:rPr lang="de-CH" sz="1000" b="0" kern="1200" dirty="0">
                          <a:solidFill>
                            <a:schemeClr val="bg1">
                              <a:lumMod val="50000"/>
                            </a:schemeClr>
                          </a:solidFill>
                          <a:latin typeface="+mj-lt"/>
                        </a:rPr>
                        <a:t>jährlich</a:t>
                      </a:r>
                      <a:endParaRPr lang="de-CH" sz="1000" b="0" kern="1200" dirty="0">
                        <a:solidFill>
                          <a:schemeClr val="bg1">
                            <a:lumMod val="50000"/>
                          </a:schemeClr>
                        </a:solidFill>
                        <a:latin typeface="+mj-lt"/>
                        <a:ea typeface="+mn-ea"/>
                        <a:cs typeface="+mn-cs"/>
                      </a:endParaRPr>
                    </a:p>
                  </a:txBody>
                  <a:tcPr marL="108000" marR="9525" marT="9525" marB="0" anchor="ctr"/>
                </a:tc>
                <a:tc>
                  <a:txBody>
                    <a:bodyPr/>
                    <a:lstStyle/>
                    <a:p>
                      <a:pPr marL="0" algn="l" defTabSz="1038917" rtl="0" eaLnBrk="1" fontAlgn="b" latinLnBrk="0" hangingPunct="1"/>
                      <a:r>
                        <a:rPr lang="de-CH" sz="1000" b="0" kern="1200" dirty="0">
                          <a:solidFill>
                            <a:schemeClr val="bg1">
                              <a:lumMod val="50000"/>
                            </a:schemeClr>
                          </a:solidFill>
                          <a:latin typeface="+mj-lt"/>
                        </a:rPr>
                        <a:t>jährlich</a:t>
                      </a:r>
                      <a:endParaRPr lang="de-CH" sz="1000" b="0" kern="1200" dirty="0">
                        <a:solidFill>
                          <a:schemeClr val="bg1">
                            <a:lumMod val="50000"/>
                          </a:schemeClr>
                        </a:solidFill>
                        <a:latin typeface="+mj-lt"/>
                        <a:ea typeface="+mn-ea"/>
                        <a:cs typeface="+mn-cs"/>
                      </a:endParaRPr>
                    </a:p>
                  </a:txBody>
                  <a:tcPr marL="108000" marR="9525" marT="9525" marB="0" anchor="ctr"/>
                </a:tc>
                <a:tc>
                  <a:txBody>
                    <a:bodyPr/>
                    <a:lstStyle/>
                    <a:p>
                      <a:pPr marL="0" algn="l" defTabSz="1038917" rtl="0" eaLnBrk="1" fontAlgn="b" latinLnBrk="0" hangingPunct="1"/>
                      <a:r>
                        <a:rPr lang="de-CH" sz="1000" b="0" kern="1200" dirty="0">
                          <a:solidFill>
                            <a:schemeClr val="bg1">
                              <a:lumMod val="50000"/>
                            </a:schemeClr>
                          </a:solidFill>
                          <a:latin typeface="+mj-lt"/>
                        </a:rPr>
                        <a:t>jährlich</a:t>
                      </a:r>
                      <a:endParaRPr lang="de-CH" sz="1000" b="0" kern="1200" dirty="0">
                        <a:solidFill>
                          <a:schemeClr val="bg1">
                            <a:lumMod val="50000"/>
                          </a:schemeClr>
                        </a:solidFill>
                        <a:latin typeface="+mj-lt"/>
                        <a:ea typeface="+mn-ea"/>
                        <a:cs typeface="+mn-cs"/>
                      </a:endParaRPr>
                    </a:p>
                  </a:txBody>
                  <a:tcPr marL="108000" marR="9525" marT="9525" marB="0" anchor="ctr"/>
                </a:tc>
                <a:tc>
                  <a:txBody>
                    <a:bodyPr/>
                    <a:lstStyle/>
                    <a:p>
                      <a:pPr marL="0" algn="l" defTabSz="1038917" rtl="0" eaLnBrk="1" fontAlgn="b" latinLnBrk="0" hangingPunct="1"/>
                      <a:r>
                        <a:rPr lang="de-CH" sz="1000" b="0" kern="1200" dirty="0">
                          <a:solidFill>
                            <a:schemeClr val="bg1">
                              <a:lumMod val="50000"/>
                            </a:schemeClr>
                          </a:solidFill>
                          <a:latin typeface="+mj-lt"/>
                        </a:rPr>
                        <a:t>jährlich</a:t>
                      </a:r>
                      <a:endParaRPr lang="de-CH" sz="1000" b="0" kern="1200" dirty="0">
                        <a:solidFill>
                          <a:schemeClr val="bg1">
                            <a:lumMod val="50000"/>
                          </a:schemeClr>
                        </a:solidFill>
                        <a:latin typeface="+mj-lt"/>
                        <a:ea typeface="+mn-ea"/>
                        <a:cs typeface="+mn-cs"/>
                      </a:endParaRPr>
                    </a:p>
                  </a:txBody>
                  <a:tcPr marL="108000" marR="9525" marT="9525" marB="0" anchor="ctr"/>
                </a:tc>
                <a:extLst>
                  <a:ext uri="{0D108BD9-81ED-4DB2-BD59-A6C34878D82A}">
                    <a16:rowId xmlns:a16="http://schemas.microsoft.com/office/drawing/2014/main" val="4021785180"/>
                  </a:ext>
                </a:extLst>
              </a:tr>
              <a:tr h="370840">
                <a:tc>
                  <a:txBody>
                    <a:bodyPr/>
                    <a:lstStyle/>
                    <a:p>
                      <a:pPr marL="0" algn="l" defTabSz="1038917" rtl="0" eaLnBrk="1" fontAlgn="b" latinLnBrk="0" hangingPunct="1"/>
                      <a:r>
                        <a:rPr lang="de-CH" sz="1000" b="0" kern="1200" dirty="0">
                          <a:solidFill>
                            <a:schemeClr val="bg1">
                              <a:lumMod val="50000"/>
                            </a:schemeClr>
                          </a:solidFill>
                          <a:latin typeface="+mj-lt"/>
                        </a:rPr>
                        <a:t>Verrechnungssteuer</a:t>
                      </a:r>
                      <a:endParaRPr lang="de-CH" sz="1000" b="0" kern="1200" dirty="0">
                        <a:solidFill>
                          <a:schemeClr val="bg1">
                            <a:lumMod val="50000"/>
                          </a:schemeClr>
                        </a:solidFill>
                        <a:latin typeface="+mj-lt"/>
                        <a:ea typeface="+mn-ea"/>
                        <a:cs typeface="+mn-cs"/>
                      </a:endParaRPr>
                    </a:p>
                  </a:txBody>
                  <a:tcPr marL="108000" marR="9525" marT="9525" marB="0" anchor="ctr"/>
                </a:tc>
                <a:tc>
                  <a:txBody>
                    <a:bodyPr/>
                    <a:lstStyle/>
                    <a:p>
                      <a:pPr marL="0" algn="l" defTabSz="1038917" rtl="0" eaLnBrk="1" fontAlgn="b" latinLnBrk="0" hangingPunct="1"/>
                      <a:r>
                        <a:rPr lang="de-CH" sz="1000" b="0" kern="1200" dirty="0">
                          <a:solidFill>
                            <a:schemeClr val="bg1">
                              <a:lumMod val="50000"/>
                            </a:schemeClr>
                          </a:solidFill>
                          <a:latin typeface="+mj-lt"/>
                        </a:rPr>
                        <a:t>bis 200 CHF VST-frei</a:t>
                      </a:r>
                      <a:endParaRPr lang="de-CH" sz="1000" b="0" kern="1200" dirty="0">
                        <a:solidFill>
                          <a:schemeClr val="bg1">
                            <a:lumMod val="50000"/>
                          </a:schemeClr>
                        </a:solidFill>
                        <a:latin typeface="+mj-lt"/>
                        <a:ea typeface="+mn-ea"/>
                        <a:cs typeface="+mn-cs"/>
                      </a:endParaRPr>
                    </a:p>
                  </a:txBody>
                  <a:tcPr marL="108000" marR="9525" marT="9525" marB="0" anchor="ctr"/>
                </a:tc>
                <a:tc>
                  <a:txBody>
                    <a:bodyPr/>
                    <a:lstStyle/>
                    <a:p>
                      <a:pPr marL="0" algn="l" defTabSz="1038917" rtl="0" eaLnBrk="1" fontAlgn="b" latinLnBrk="0" hangingPunct="1"/>
                      <a:r>
                        <a:rPr lang="de-CH" sz="1000" b="0" kern="1200" dirty="0">
                          <a:solidFill>
                            <a:schemeClr val="bg1">
                              <a:lumMod val="50000"/>
                            </a:schemeClr>
                          </a:solidFill>
                          <a:latin typeface="+mj-lt"/>
                        </a:rPr>
                        <a:t>bis 200 CHF VST-frei</a:t>
                      </a:r>
                      <a:endParaRPr lang="de-CH" sz="1000" b="0" kern="1200" dirty="0">
                        <a:solidFill>
                          <a:schemeClr val="bg1">
                            <a:lumMod val="50000"/>
                          </a:schemeClr>
                        </a:solidFill>
                        <a:latin typeface="+mj-lt"/>
                        <a:ea typeface="+mn-ea"/>
                        <a:cs typeface="+mn-cs"/>
                      </a:endParaRPr>
                    </a:p>
                  </a:txBody>
                  <a:tcPr marL="108000" marR="9525" marT="9525" marB="0" anchor="ctr"/>
                </a:tc>
                <a:tc>
                  <a:txBody>
                    <a:bodyPr/>
                    <a:lstStyle/>
                    <a:p>
                      <a:pPr marL="0" algn="l" defTabSz="1038917" rtl="0" eaLnBrk="1" fontAlgn="b" latinLnBrk="0" hangingPunct="1"/>
                      <a:r>
                        <a:rPr lang="de-CH" sz="1000" b="0" kern="1200" dirty="0">
                          <a:solidFill>
                            <a:schemeClr val="bg1">
                              <a:lumMod val="50000"/>
                            </a:schemeClr>
                          </a:solidFill>
                          <a:latin typeface="+mj-lt"/>
                        </a:rPr>
                        <a:t>bis 200 CHF VST-frei</a:t>
                      </a:r>
                      <a:endParaRPr lang="de-CH" sz="1000" b="0" kern="1200" dirty="0">
                        <a:solidFill>
                          <a:schemeClr val="bg1">
                            <a:lumMod val="50000"/>
                          </a:schemeClr>
                        </a:solidFill>
                        <a:latin typeface="+mj-lt"/>
                        <a:ea typeface="+mn-ea"/>
                        <a:cs typeface="+mn-cs"/>
                      </a:endParaRPr>
                    </a:p>
                  </a:txBody>
                  <a:tcPr marL="108000" marR="9525" marT="9525" marB="0" anchor="ctr"/>
                </a:tc>
                <a:tc>
                  <a:txBody>
                    <a:bodyPr/>
                    <a:lstStyle/>
                    <a:p>
                      <a:pPr marL="0" algn="l" defTabSz="1038917" rtl="0" eaLnBrk="1" fontAlgn="b" latinLnBrk="0" hangingPunct="1"/>
                      <a:r>
                        <a:rPr lang="de-CH" sz="1000" b="0" kern="1200" dirty="0">
                          <a:solidFill>
                            <a:schemeClr val="bg1">
                              <a:lumMod val="50000"/>
                            </a:schemeClr>
                          </a:solidFill>
                          <a:latin typeface="+mj-lt"/>
                        </a:rPr>
                        <a:t>bis 200 CHF VST-frei</a:t>
                      </a:r>
                      <a:endParaRPr lang="de-CH" sz="1000" b="0" kern="1200" dirty="0">
                        <a:solidFill>
                          <a:schemeClr val="bg1">
                            <a:lumMod val="50000"/>
                          </a:schemeClr>
                        </a:solidFill>
                        <a:latin typeface="+mj-lt"/>
                        <a:ea typeface="+mn-ea"/>
                        <a:cs typeface="+mn-cs"/>
                      </a:endParaRPr>
                    </a:p>
                  </a:txBody>
                  <a:tcPr marL="108000" marR="9525" marT="9525" marB="0" anchor="ctr"/>
                </a:tc>
                <a:extLst>
                  <a:ext uri="{0D108BD9-81ED-4DB2-BD59-A6C34878D82A}">
                    <a16:rowId xmlns:a16="http://schemas.microsoft.com/office/drawing/2014/main" val="844395625"/>
                  </a:ext>
                </a:extLst>
              </a:tr>
              <a:tr h="370840">
                <a:tc>
                  <a:txBody>
                    <a:bodyPr/>
                    <a:lstStyle/>
                    <a:p>
                      <a:pPr marL="0" algn="l" defTabSz="1038917" rtl="0" eaLnBrk="1" fontAlgn="b" latinLnBrk="0" hangingPunct="1"/>
                      <a:r>
                        <a:rPr lang="de-CH" sz="1000" b="0" kern="1200" dirty="0">
                          <a:solidFill>
                            <a:schemeClr val="bg1">
                              <a:lumMod val="50000"/>
                            </a:schemeClr>
                          </a:solidFill>
                          <a:latin typeface="+mj-lt"/>
                        </a:rPr>
                        <a:t>Kündigungsfreie Beträge</a:t>
                      </a:r>
                      <a:endParaRPr lang="de-CH" sz="1000" b="0" kern="1200" dirty="0">
                        <a:solidFill>
                          <a:schemeClr val="bg1">
                            <a:lumMod val="50000"/>
                          </a:schemeClr>
                        </a:solidFill>
                        <a:latin typeface="+mj-lt"/>
                        <a:ea typeface="+mn-ea"/>
                        <a:cs typeface="+mn-cs"/>
                      </a:endParaRPr>
                    </a:p>
                  </a:txBody>
                  <a:tcPr marL="108000" marR="9525" marT="9525" marB="0" anchor="ctr"/>
                </a:tc>
                <a:tc>
                  <a:txBody>
                    <a:bodyPr/>
                    <a:lstStyle/>
                    <a:p>
                      <a:pPr marL="0" algn="l" defTabSz="1038917" rtl="0" eaLnBrk="1" fontAlgn="b" latinLnBrk="0" hangingPunct="1"/>
                      <a:r>
                        <a:rPr lang="de-CH" sz="1000" b="0" kern="1200" dirty="0">
                          <a:solidFill>
                            <a:schemeClr val="bg1">
                              <a:lumMod val="50000"/>
                            </a:schemeClr>
                          </a:solidFill>
                          <a:latin typeface="+mj-lt"/>
                        </a:rPr>
                        <a:t>20 000 CHF pro Kalenderjahr</a:t>
                      </a:r>
                      <a:endParaRPr lang="de-CH" sz="1000" b="0" kern="1200" dirty="0">
                        <a:solidFill>
                          <a:schemeClr val="bg1">
                            <a:lumMod val="50000"/>
                          </a:schemeClr>
                        </a:solidFill>
                        <a:latin typeface="+mj-lt"/>
                        <a:ea typeface="+mn-ea"/>
                        <a:cs typeface="+mn-cs"/>
                      </a:endParaRPr>
                    </a:p>
                  </a:txBody>
                  <a:tcPr marL="108000" marR="9525" marT="9525" marB="0" anchor="ctr"/>
                </a:tc>
                <a:tc>
                  <a:txBody>
                    <a:bodyPr/>
                    <a:lstStyle/>
                    <a:p>
                      <a:pPr marL="0" algn="l" defTabSz="1038917" rtl="0" eaLnBrk="1" fontAlgn="b" latinLnBrk="0" hangingPunct="1"/>
                      <a:r>
                        <a:rPr lang="it-IT" sz="1000" b="0" kern="1200" dirty="0">
                          <a:solidFill>
                            <a:schemeClr val="bg1">
                              <a:lumMod val="50000"/>
                            </a:schemeClr>
                          </a:solidFill>
                          <a:latin typeface="+mj-lt"/>
                        </a:rPr>
                        <a:t>30 000 CHF pro </a:t>
                      </a:r>
                      <a:r>
                        <a:rPr lang="it-IT" sz="1000" b="0" kern="1200" dirty="0" err="1">
                          <a:solidFill>
                            <a:schemeClr val="bg1">
                              <a:lumMod val="50000"/>
                            </a:schemeClr>
                          </a:solidFill>
                          <a:latin typeface="+mj-lt"/>
                        </a:rPr>
                        <a:t>Quartal</a:t>
                      </a:r>
                      <a:endParaRPr lang="it-IT" sz="1000" b="0" kern="1200" dirty="0" err="1">
                        <a:solidFill>
                          <a:schemeClr val="bg1">
                            <a:lumMod val="50000"/>
                          </a:schemeClr>
                        </a:solidFill>
                        <a:latin typeface="+mj-lt"/>
                        <a:ea typeface="+mn-ea"/>
                        <a:cs typeface="+mn-cs"/>
                      </a:endParaRPr>
                    </a:p>
                  </a:txBody>
                  <a:tcPr marL="108000" marR="9525" marT="9525" marB="0" anchor="ctr"/>
                </a:tc>
                <a:tc>
                  <a:txBody>
                    <a:bodyPr/>
                    <a:lstStyle/>
                    <a:p>
                      <a:pPr marL="0" algn="l" defTabSz="1038917" rtl="0" eaLnBrk="1" fontAlgn="b" latinLnBrk="0" hangingPunct="1"/>
                      <a:r>
                        <a:rPr lang="de-CH" sz="1000" b="0" kern="1200" dirty="0">
                          <a:solidFill>
                            <a:schemeClr val="bg1">
                              <a:lumMod val="50000"/>
                            </a:schemeClr>
                          </a:solidFill>
                          <a:latin typeface="+mj-lt"/>
                        </a:rPr>
                        <a:t>25 000 CHF pro Kalenderhalbjahr</a:t>
                      </a:r>
                      <a:endParaRPr lang="de-CH" sz="1000" b="0" kern="1200" dirty="0">
                        <a:solidFill>
                          <a:schemeClr val="bg1">
                            <a:lumMod val="50000"/>
                          </a:schemeClr>
                        </a:solidFill>
                        <a:latin typeface="+mj-lt"/>
                        <a:ea typeface="+mn-ea"/>
                        <a:cs typeface="+mn-cs"/>
                      </a:endParaRPr>
                    </a:p>
                  </a:txBody>
                  <a:tcPr marL="108000" marR="9525" marT="9525" marB="0" anchor="ctr"/>
                </a:tc>
                <a:tc>
                  <a:txBody>
                    <a:bodyPr/>
                    <a:lstStyle/>
                    <a:p>
                      <a:pPr marL="0" algn="l" defTabSz="1038917" rtl="0" eaLnBrk="1" fontAlgn="b" latinLnBrk="0" hangingPunct="1"/>
                      <a:r>
                        <a:rPr lang="de-CH" sz="1000" b="0" kern="1200" dirty="0">
                          <a:solidFill>
                            <a:schemeClr val="bg1">
                              <a:lumMod val="50000"/>
                            </a:schemeClr>
                          </a:solidFill>
                          <a:latin typeface="+mj-lt"/>
                        </a:rPr>
                        <a:t>10 000 CHF pro Monat</a:t>
                      </a:r>
                      <a:endParaRPr lang="de-CH" sz="1000" b="0" kern="1200" dirty="0">
                        <a:solidFill>
                          <a:schemeClr val="bg1">
                            <a:lumMod val="50000"/>
                          </a:schemeClr>
                        </a:solidFill>
                        <a:latin typeface="+mj-lt"/>
                        <a:ea typeface="+mn-ea"/>
                        <a:cs typeface="+mn-cs"/>
                      </a:endParaRPr>
                    </a:p>
                  </a:txBody>
                  <a:tcPr marL="108000" marR="9525" marT="9525" marB="0" anchor="ctr"/>
                </a:tc>
                <a:extLst>
                  <a:ext uri="{0D108BD9-81ED-4DB2-BD59-A6C34878D82A}">
                    <a16:rowId xmlns:a16="http://schemas.microsoft.com/office/drawing/2014/main" val="247176730"/>
                  </a:ext>
                </a:extLst>
              </a:tr>
              <a:tr h="370840">
                <a:tc>
                  <a:txBody>
                    <a:bodyPr/>
                    <a:lstStyle/>
                    <a:p>
                      <a:pPr marL="0" algn="l" rtl="0" eaLnBrk="1" fontAlgn="b" latinLnBrk="0" hangingPunct="1"/>
                      <a:r>
                        <a:rPr lang="de-CH" sz="1000" b="0" kern="1200" dirty="0">
                          <a:solidFill>
                            <a:schemeClr val="bg1">
                              <a:lumMod val="50000"/>
                            </a:schemeClr>
                          </a:solidFill>
                          <a:latin typeface="+mj-lt"/>
                        </a:rPr>
                        <a:t>Kündigungsfrist höhere Beträge </a:t>
                      </a:r>
                      <a:endParaRPr lang="de-CH" sz="1000" b="0" kern="1200">
                        <a:solidFill>
                          <a:schemeClr val="bg1">
                            <a:lumMod val="50000"/>
                          </a:schemeClr>
                        </a:solidFill>
                        <a:latin typeface="+mj-lt"/>
                        <a:ea typeface="+mn-ea"/>
                        <a:cs typeface="+mn-cs"/>
                      </a:endParaRPr>
                    </a:p>
                  </a:txBody>
                  <a:tcPr marL="108000" marR="9525" marT="9525" marB="0" anchor="ctr"/>
                </a:tc>
                <a:tc>
                  <a:txBody>
                    <a:bodyPr/>
                    <a:lstStyle/>
                    <a:p>
                      <a:pPr marL="0" algn="l" defTabSz="1038917" rtl="0" eaLnBrk="1" fontAlgn="b" latinLnBrk="0" hangingPunct="1"/>
                      <a:r>
                        <a:rPr lang="de-CH" sz="1000" b="0" kern="1200" dirty="0">
                          <a:solidFill>
                            <a:schemeClr val="bg1">
                              <a:lumMod val="50000"/>
                            </a:schemeClr>
                          </a:solidFill>
                          <a:latin typeface="+mj-lt"/>
                        </a:rPr>
                        <a:t>6 Monate</a:t>
                      </a:r>
                      <a:endParaRPr lang="de-CH" sz="1000" b="0" kern="1200" dirty="0">
                        <a:solidFill>
                          <a:schemeClr val="bg1">
                            <a:lumMod val="50000"/>
                          </a:schemeClr>
                        </a:solidFill>
                        <a:latin typeface="+mj-lt"/>
                        <a:ea typeface="+mn-ea"/>
                        <a:cs typeface="+mn-cs"/>
                      </a:endParaRPr>
                    </a:p>
                  </a:txBody>
                  <a:tcPr marL="108000" marR="9525" marT="9525" marB="0" anchor="ctr"/>
                </a:tc>
                <a:tc>
                  <a:txBody>
                    <a:bodyPr/>
                    <a:lstStyle/>
                    <a:p>
                      <a:pPr marL="0" algn="l" rtl="0" eaLnBrk="1" fontAlgn="b" latinLnBrk="0" hangingPunct="1"/>
                      <a:r>
                        <a:rPr lang="de-CH" sz="1000" b="0" kern="1200" dirty="0">
                          <a:solidFill>
                            <a:schemeClr val="bg1">
                              <a:lumMod val="50000"/>
                            </a:schemeClr>
                          </a:solidFill>
                          <a:latin typeface="+mj-lt"/>
                        </a:rPr>
                        <a:t>3 Monate </a:t>
                      </a:r>
                      <a:endParaRPr lang="de-CH" sz="1000" b="0" kern="1200" dirty="0">
                        <a:solidFill>
                          <a:schemeClr val="bg1">
                            <a:lumMod val="50000"/>
                          </a:schemeClr>
                        </a:solidFill>
                        <a:latin typeface="+mj-lt"/>
                        <a:ea typeface="+mn-ea"/>
                        <a:cs typeface="+mn-cs"/>
                      </a:endParaRPr>
                    </a:p>
                  </a:txBody>
                  <a:tcPr marL="108000" marR="9525" marT="9525" marB="0" anchor="ctr"/>
                </a:tc>
                <a:tc>
                  <a:txBody>
                    <a:bodyPr/>
                    <a:lstStyle/>
                    <a:p>
                      <a:pPr marL="0" algn="l" rtl="0" eaLnBrk="1" fontAlgn="b" latinLnBrk="0" hangingPunct="1"/>
                      <a:r>
                        <a:rPr lang="de-CH" sz="1000" b="0" kern="1200" dirty="0">
                          <a:solidFill>
                            <a:schemeClr val="bg1">
                              <a:lumMod val="50000"/>
                            </a:schemeClr>
                          </a:solidFill>
                          <a:latin typeface="+mj-lt"/>
                        </a:rPr>
                        <a:t>6 Monate </a:t>
                      </a:r>
                      <a:endParaRPr lang="de-CH" sz="1000" b="0" kern="1200" dirty="0">
                        <a:solidFill>
                          <a:schemeClr val="bg1">
                            <a:lumMod val="50000"/>
                          </a:schemeClr>
                        </a:solidFill>
                        <a:latin typeface="+mj-lt"/>
                        <a:ea typeface="+mn-ea"/>
                        <a:cs typeface="+mn-cs"/>
                      </a:endParaRPr>
                    </a:p>
                  </a:txBody>
                  <a:tcPr marL="108000" marR="9525" marT="9525" marB="0" anchor="ctr"/>
                </a:tc>
                <a:tc>
                  <a:txBody>
                    <a:bodyPr/>
                    <a:lstStyle/>
                    <a:p>
                      <a:pPr marL="0" algn="l" rtl="0" eaLnBrk="1" fontAlgn="b" latinLnBrk="0" hangingPunct="1"/>
                      <a:r>
                        <a:rPr lang="de-CH" sz="1000" b="0" kern="1200" dirty="0">
                          <a:solidFill>
                            <a:schemeClr val="bg1">
                              <a:lumMod val="50000"/>
                            </a:schemeClr>
                          </a:solidFill>
                          <a:latin typeface="+mj-lt"/>
                        </a:rPr>
                        <a:t>6 Monate </a:t>
                      </a:r>
                      <a:endParaRPr lang="de-CH" sz="1000" b="0" kern="1200" dirty="0">
                        <a:solidFill>
                          <a:schemeClr val="bg1">
                            <a:lumMod val="50000"/>
                          </a:schemeClr>
                        </a:solidFill>
                        <a:latin typeface="+mj-lt"/>
                        <a:ea typeface="+mn-ea"/>
                        <a:cs typeface="+mn-cs"/>
                      </a:endParaRPr>
                    </a:p>
                  </a:txBody>
                  <a:tcPr marL="108000" marR="9525" marT="9525" marB="0" anchor="ctr"/>
                </a:tc>
                <a:extLst>
                  <a:ext uri="{0D108BD9-81ED-4DB2-BD59-A6C34878D82A}">
                    <a16:rowId xmlns:a16="http://schemas.microsoft.com/office/drawing/2014/main" val="2521981311"/>
                  </a:ext>
                </a:extLst>
              </a:tr>
              <a:tr h="370840">
                <a:tc>
                  <a:txBody>
                    <a:bodyPr/>
                    <a:lstStyle/>
                    <a:p>
                      <a:pPr marL="0" algn="l" defTabSz="1038917" rtl="0" eaLnBrk="1" fontAlgn="b" latinLnBrk="0" hangingPunct="1"/>
                      <a:r>
                        <a:rPr lang="de-CH" sz="1000" b="0" kern="1200" dirty="0">
                          <a:solidFill>
                            <a:schemeClr val="bg1">
                              <a:lumMod val="50000"/>
                            </a:schemeClr>
                          </a:solidFill>
                          <a:latin typeface="+mj-lt"/>
                        </a:rPr>
                        <a:t>Vorbezugsgebühr</a:t>
                      </a:r>
                      <a:endParaRPr lang="de-CH" sz="1000" b="0" kern="1200" dirty="0">
                        <a:solidFill>
                          <a:schemeClr val="bg1">
                            <a:lumMod val="50000"/>
                          </a:schemeClr>
                        </a:solidFill>
                        <a:latin typeface="+mj-lt"/>
                        <a:ea typeface="+mn-ea"/>
                        <a:cs typeface="+mn-cs"/>
                      </a:endParaRPr>
                    </a:p>
                  </a:txBody>
                  <a:tcPr marL="108000" marR="9525" marT="9525" marB="0" anchor="ctr"/>
                </a:tc>
                <a:tc>
                  <a:txBody>
                    <a:bodyPr/>
                    <a:lstStyle/>
                    <a:p>
                      <a:pPr marL="0" algn="l" defTabSz="1038917" rtl="0" eaLnBrk="1" fontAlgn="b" latinLnBrk="0" hangingPunct="1"/>
                      <a:r>
                        <a:rPr lang="de-CH" sz="1000" b="0" kern="1200" dirty="0">
                          <a:solidFill>
                            <a:schemeClr val="bg1">
                              <a:lumMod val="50000"/>
                            </a:schemeClr>
                          </a:solidFill>
                          <a:latin typeface="+mj-lt"/>
                        </a:rPr>
                        <a:t>2%</a:t>
                      </a:r>
                      <a:endParaRPr lang="de-CH" sz="1000" b="0" kern="1200" dirty="0">
                        <a:solidFill>
                          <a:schemeClr val="bg1">
                            <a:lumMod val="50000"/>
                          </a:schemeClr>
                        </a:solidFill>
                        <a:latin typeface="+mj-lt"/>
                        <a:ea typeface="+mn-ea"/>
                        <a:cs typeface="+mn-cs"/>
                      </a:endParaRPr>
                    </a:p>
                  </a:txBody>
                  <a:tcPr marL="108000" marR="9525" marT="9525" marB="0" anchor="ctr"/>
                </a:tc>
                <a:tc>
                  <a:txBody>
                    <a:bodyPr/>
                    <a:lstStyle/>
                    <a:p>
                      <a:pPr marL="0" algn="l" defTabSz="1038917" rtl="0" eaLnBrk="1" fontAlgn="b" latinLnBrk="0" hangingPunct="1"/>
                      <a:r>
                        <a:rPr lang="de-CH" sz="1000" b="0" kern="1200" dirty="0">
                          <a:solidFill>
                            <a:schemeClr val="bg1">
                              <a:lumMod val="50000"/>
                            </a:schemeClr>
                          </a:solidFill>
                          <a:latin typeface="+mj-lt"/>
                        </a:rPr>
                        <a:t>2%</a:t>
                      </a:r>
                      <a:endParaRPr lang="de-CH" sz="1000" b="0" kern="1200" dirty="0">
                        <a:solidFill>
                          <a:schemeClr val="bg1">
                            <a:lumMod val="50000"/>
                          </a:schemeClr>
                        </a:solidFill>
                        <a:latin typeface="+mj-lt"/>
                        <a:ea typeface="+mn-ea"/>
                        <a:cs typeface="+mn-cs"/>
                      </a:endParaRPr>
                    </a:p>
                  </a:txBody>
                  <a:tcPr marL="108000" marR="9525" marT="9525" marB="0" anchor="ctr"/>
                </a:tc>
                <a:tc>
                  <a:txBody>
                    <a:bodyPr/>
                    <a:lstStyle/>
                    <a:p>
                      <a:pPr marL="0" algn="l" defTabSz="1038917" rtl="0" eaLnBrk="1" fontAlgn="b" latinLnBrk="0" hangingPunct="1"/>
                      <a:r>
                        <a:rPr lang="de-CH" sz="1000" b="0" kern="1200" dirty="0">
                          <a:solidFill>
                            <a:schemeClr val="bg1">
                              <a:lumMod val="50000"/>
                            </a:schemeClr>
                          </a:solidFill>
                          <a:latin typeface="+mj-lt"/>
                        </a:rPr>
                        <a:t>2%</a:t>
                      </a:r>
                      <a:endParaRPr lang="de-CH" sz="1000" b="0" kern="1200" dirty="0">
                        <a:solidFill>
                          <a:schemeClr val="bg1">
                            <a:lumMod val="50000"/>
                          </a:schemeClr>
                        </a:solidFill>
                        <a:latin typeface="+mj-lt"/>
                        <a:ea typeface="+mn-ea"/>
                        <a:cs typeface="+mn-cs"/>
                      </a:endParaRPr>
                    </a:p>
                  </a:txBody>
                  <a:tcPr marL="108000" marR="9525" marT="9525" marB="0" anchor="ctr"/>
                </a:tc>
                <a:tc>
                  <a:txBody>
                    <a:bodyPr/>
                    <a:lstStyle/>
                    <a:p>
                      <a:pPr marL="0" algn="l" defTabSz="1038917" rtl="0" eaLnBrk="1" fontAlgn="b" latinLnBrk="0" hangingPunct="1"/>
                      <a:r>
                        <a:rPr lang="de-CH" sz="1000" b="0" kern="1200" dirty="0">
                          <a:solidFill>
                            <a:schemeClr val="bg1">
                              <a:lumMod val="50000"/>
                            </a:schemeClr>
                          </a:solidFill>
                          <a:latin typeface="+mj-lt"/>
                        </a:rPr>
                        <a:t>2%</a:t>
                      </a:r>
                      <a:endParaRPr lang="de-CH" sz="1000" b="0" kern="1200" dirty="0">
                        <a:solidFill>
                          <a:schemeClr val="bg1">
                            <a:lumMod val="50000"/>
                          </a:schemeClr>
                        </a:solidFill>
                        <a:latin typeface="+mj-lt"/>
                        <a:ea typeface="+mn-ea"/>
                        <a:cs typeface="+mn-cs"/>
                      </a:endParaRPr>
                    </a:p>
                  </a:txBody>
                  <a:tcPr marL="108000" marR="9525" marT="9525" marB="0" anchor="ctr"/>
                </a:tc>
                <a:extLst>
                  <a:ext uri="{0D108BD9-81ED-4DB2-BD59-A6C34878D82A}">
                    <a16:rowId xmlns:a16="http://schemas.microsoft.com/office/drawing/2014/main" val="626301431"/>
                  </a:ext>
                </a:extLst>
              </a:tr>
            </a:tbl>
          </a:graphicData>
        </a:graphic>
      </p:graphicFrame>
      <p:sp>
        <p:nvSpPr>
          <p:cNvPr id="3" name="Textfeld 2">
            <a:extLst>
              <a:ext uri="{FF2B5EF4-FFF2-40B4-BE49-F238E27FC236}">
                <a16:creationId xmlns:a16="http://schemas.microsoft.com/office/drawing/2014/main" id="{34FA2EE8-77E6-8519-B575-A2BF0BA4CE55}"/>
              </a:ext>
            </a:extLst>
          </p:cNvPr>
          <p:cNvSpPr txBox="1"/>
          <p:nvPr/>
        </p:nvSpPr>
        <p:spPr bwMode="auto">
          <a:xfrm>
            <a:off x="1290331" y="6378064"/>
            <a:ext cx="839659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1400" b="0" i="0" u="none" strike="noStrike" kern="1200" cap="none" spc="0" normalizeH="0" baseline="0" noProof="0" dirty="0">
                <a:ln>
                  <a:noFill/>
                </a:ln>
                <a:solidFill>
                  <a:srgbClr val="E6140A"/>
                </a:solidFill>
                <a:effectLst/>
                <a:uLnTx/>
                <a:uFillTx/>
                <a:latin typeface="HelveticaNeueLT Com 55 Roman"/>
                <a:ea typeface="+mn-ea"/>
                <a:cs typeface="+mn-cs"/>
              </a:rPr>
              <a:t>* keine Neueröffnungen mehr ab dem 17.08.2024, bestehende Konten dürfen weiter geäufnet werden.</a:t>
            </a:r>
          </a:p>
        </p:txBody>
      </p:sp>
    </p:spTree>
    <p:extLst>
      <p:ext uri="{BB962C8B-B14F-4D97-AF65-F5344CB8AC3E}">
        <p14:creationId xmlns:p14="http://schemas.microsoft.com/office/powerpoint/2010/main" val="2564830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Objekt 47" hidden="1">
            <a:extLst>
              <a:ext uri="{FF2B5EF4-FFF2-40B4-BE49-F238E27FC236}">
                <a16:creationId xmlns:a16="http://schemas.microsoft.com/office/drawing/2014/main" id="{3C885EEF-C91F-F68A-548A-0AB2A299103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94" imgH="94" progId="TCLayout.ActiveDocument.1">
                  <p:embed/>
                </p:oleObj>
              </mc:Choice>
              <mc:Fallback>
                <p:oleObj name="think-cell Folie" r:id="rId3" imgW="94" imgH="94" progId="TCLayout.ActiveDocument.1">
                  <p:embed/>
                  <p:pic>
                    <p:nvPicPr>
                      <p:cNvPr id="48" name="Objekt 47" hidden="1">
                        <a:extLst>
                          <a:ext uri="{FF2B5EF4-FFF2-40B4-BE49-F238E27FC236}">
                            <a16:creationId xmlns:a16="http://schemas.microsoft.com/office/drawing/2014/main" id="{3C885EEF-C91F-F68A-548A-0AB2A29910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2" name="Rechteck 21">
            <a:extLst>
              <a:ext uri="{FF2B5EF4-FFF2-40B4-BE49-F238E27FC236}">
                <a16:creationId xmlns:a16="http://schemas.microsoft.com/office/drawing/2014/main" id="{BD137FE1-C820-F995-EA9F-16ABAD4C0BD9}"/>
              </a:ext>
            </a:extLst>
          </p:cNvPr>
          <p:cNvSpPr/>
          <p:nvPr/>
        </p:nvSpPr>
        <p:spPr>
          <a:xfrm>
            <a:off x="8112618" y="1556792"/>
            <a:ext cx="3672014" cy="4532250"/>
          </a:xfrm>
          <a:prstGeom prst="rect">
            <a:avLst/>
          </a:prstGeom>
          <a:solidFill>
            <a:srgbClr val="EDF1D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de-CH" sz="1600" b="0" i="0" u="none" strike="noStrike" kern="1200" cap="none" spc="0" normalizeH="0" baseline="0" noProof="0" err="1">
              <a:ln>
                <a:noFill/>
              </a:ln>
              <a:solidFill>
                <a:srgbClr val="868689"/>
              </a:solidFill>
              <a:effectLst/>
              <a:uLnTx/>
              <a:uFillTx/>
              <a:latin typeface="HelveticaNeueLT Com 55 Roman"/>
              <a:ea typeface="+mn-ea"/>
              <a:cs typeface="+mn-cs"/>
            </a:endParaRPr>
          </a:p>
        </p:txBody>
      </p:sp>
      <p:sp>
        <p:nvSpPr>
          <p:cNvPr id="20" name="Rechteck 19">
            <a:extLst>
              <a:ext uri="{FF2B5EF4-FFF2-40B4-BE49-F238E27FC236}">
                <a16:creationId xmlns:a16="http://schemas.microsoft.com/office/drawing/2014/main" id="{9FFC9326-DFF5-CB93-5488-4EE624612E18}"/>
              </a:ext>
            </a:extLst>
          </p:cNvPr>
          <p:cNvSpPr/>
          <p:nvPr/>
        </p:nvSpPr>
        <p:spPr>
          <a:xfrm>
            <a:off x="4236996" y="1556791"/>
            <a:ext cx="3672014" cy="4536000"/>
          </a:xfrm>
          <a:prstGeom prst="rect">
            <a:avLst/>
          </a:prstGeom>
          <a:solidFill>
            <a:srgbClr val="EDF1D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de-CH" sz="1600" b="0" i="0" u="none" strike="noStrike" kern="1200" cap="none" spc="0" normalizeH="0" baseline="0" noProof="0" err="1">
              <a:ln>
                <a:noFill/>
              </a:ln>
              <a:solidFill>
                <a:srgbClr val="868689"/>
              </a:solidFill>
              <a:effectLst/>
              <a:uLnTx/>
              <a:uFillTx/>
              <a:latin typeface="HelveticaNeueLT Com 55 Roman"/>
              <a:ea typeface="+mn-ea"/>
              <a:cs typeface="+mn-cs"/>
            </a:endParaRPr>
          </a:p>
        </p:txBody>
      </p:sp>
      <p:sp>
        <p:nvSpPr>
          <p:cNvPr id="2" name="Inhaltsplatzhalter 1">
            <a:extLst>
              <a:ext uri="{FF2B5EF4-FFF2-40B4-BE49-F238E27FC236}">
                <a16:creationId xmlns:a16="http://schemas.microsoft.com/office/drawing/2014/main" id="{02A029D7-B118-E19C-9E2A-B494E35F4774}"/>
              </a:ext>
            </a:extLst>
          </p:cNvPr>
          <p:cNvSpPr>
            <a:spLocks noGrp="1"/>
          </p:cNvSpPr>
          <p:nvPr>
            <p:ph sz="quarter" idx="14"/>
          </p:nvPr>
        </p:nvSpPr>
        <p:spPr>
          <a:xfrm>
            <a:off x="4412751" y="1700808"/>
            <a:ext cx="3527998" cy="4536000"/>
          </a:xfrm>
        </p:spPr>
        <p:txBody>
          <a:bodyPr/>
          <a:lstStyle/>
          <a:p>
            <a:r>
              <a:rPr lang="de-CH" sz="1800" b="1" dirty="0">
                <a:solidFill>
                  <a:srgbClr val="A5BB1A"/>
                </a:solidFill>
              </a:rPr>
              <a:t>Ihre Vorteile</a:t>
            </a:r>
          </a:p>
          <a:p>
            <a:endParaRPr lang="de-CH" b="1" dirty="0"/>
          </a:p>
          <a:p>
            <a:r>
              <a:rPr lang="de-CH" dirty="0"/>
              <a:t>     Zinsertrag ist garantiert und           </a:t>
            </a:r>
            <a:br>
              <a:rPr lang="de-CH" dirty="0"/>
            </a:br>
            <a:r>
              <a:rPr lang="de-CH" dirty="0"/>
              <a:t>     vorher bekannt</a:t>
            </a:r>
          </a:p>
          <a:p>
            <a:r>
              <a:rPr lang="de-CH" dirty="0"/>
              <a:t>     Kostenlose Kontoführung und </a:t>
            </a:r>
            <a:br>
              <a:rPr lang="de-CH" dirty="0"/>
            </a:br>
            <a:r>
              <a:rPr lang="de-CH" dirty="0"/>
              <a:t>     Abschluss</a:t>
            </a:r>
          </a:p>
          <a:p>
            <a:r>
              <a:rPr lang="de-CH" dirty="0"/>
              <a:t>     Höhere Verzinsung als auf dem </a:t>
            </a:r>
            <a:br>
              <a:rPr lang="de-CH" dirty="0"/>
            </a:br>
            <a:r>
              <a:rPr lang="de-CH" dirty="0"/>
              <a:t>     Kontokorrent- oder Sparkonto</a:t>
            </a:r>
          </a:p>
          <a:p>
            <a:r>
              <a:rPr lang="de-CH" dirty="0"/>
              <a:t>     Anlagesumme bis 3 Mio. CHF</a:t>
            </a:r>
          </a:p>
        </p:txBody>
      </p:sp>
      <p:sp>
        <p:nvSpPr>
          <p:cNvPr id="4" name="Inhaltsplatzhalter 3">
            <a:extLst>
              <a:ext uri="{FF2B5EF4-FFF2-40B4-BE49-F238E27FC236}">
                <a16:creationId xmlns:a16="http://schemas.microsoft.com/office/drawing/2014/main" id="{ACA964BD-04A5-FAC8-06F1-8E2B402137FF}"/>
              </a:ext>
            </a:extLst>
          </p:cNvPr>
          <p:cNvSpPr>
            <a:spLocks noGrp="1"/>
          </p:cNvSpPr>
          <p:nvPr>
            <p:ph sz="quarter" idx="16"/>
          </p:nvPr>
        </p:nvSpPr>
        <p:spPr>
          <a:xfrm>
            <a:off x="8328644" y="1714132"/>
            <a:ext cx="3471394" cy="4536000"/>
          </a:xfrm>
        </p:spPr>
        <p:txBody>
          <a:bodyPr/>
          <a:lstStyle/>
          <a:p>
            <a:r>
              <a:rPr lang="de-CH" b="1" dirty="0">
                <a:solidFill>
                  <a:srgbClr val="A5BB1A"/>
                </a:solidFill>
              </a:rPr>
              <a:t>Laufzeiten und Zinsen</a:t>
            </a:r>
            <a:endParaRPr lang="de-CH" dirty="0">
              <a:solidFill>
                <a:srgbClr val="A5BB1A"/>
              </a:solidFill>
            </a:endParaRPr>
          </a:p>
          <a:p>
            <a:endParaRPr lang="de-CH" sz="900" dirty="0"/>
          </a:p>
          <a:p>
            <a:r>
              <a:rPr lang="de-CH" dirty="0"/>
              <a:t>  </a:t>
            </a:r>
            <a:br>
              <a:rPr lang="de-CH" dirty="0"/>
            </a:br>
            <a:r>
              <a:rPr lang="de-CH" dirty="0"/>
              <a:t>     3 bis 12 Monate</a:t>
            </a:r>
          </a:p>
          <a:p>
            <a:r>
              <a:rPr lang="de-CH" dirty="0"/>
              <a:t>     Wöchentlich aktualisierte </a:t>
            </a:r>
            <a:br>
              <a:rPr lang="de-CH" dirty="0"/>
            </a:br>
            <a:r>
              <a:rPr lang="de-CH" dirty="0"/>
              <a:t>     Zinssätze auf Anfrage</a:t>
            </a:r>
          </a:p>
          <a:p>
            <a:r>
              <a:rPr lang="de-CH" dirty="0"/>
              <a:t>       </a:t>
            </a:r>
          </a:p>
          <a:p>
            <a:endParaRPr lang="de-CH" dirty="0"/>
          </a:p>
          <a:p>
            <a:endParaRPr lang="de-CH" dirty="0"/>
          </a:p>
        </p:txBody>
      </p:sp>
      <p:sp>
        <p:nvSpPr>
          <p:cNvPr id="7" name="Titel 4">
            <a:extLst>
              <a:ext uri="{FF2B5EF4-FFF2-40B4-BE49-F238E27FC236}">
                <a16:creationId xmlns:a16="http://schemas.microsoft.com/office/drawing/2014/main" id="{6956D311-16E8-1046-F531-85713C059958}"/>
              </a:ext>
            </a:extLst>
          </p:cNvPr>
          <p:cNvSpPr>
            <a:spLocks noGrp="1"/>
          </p:cNvSpPr>
          <p:nvPr>
            <p:ph type="title"/>
          </p:nvPr>
        </p:nvSpPr>
        <p:spPr>
          <a:xfrm>
            <a:off x="479425" y="476250"/>
            <a:ext cx="11161713" cy="1008063"/>
          </a:xfrm>
        </p:spPr>
        <p:txBody>
          <a:bodyPr vert="horz"/>
          <a:lstStyle/>
          <a:p>
            <a:r>
              <a:rPr lang="de-CH" dirty="0"/>
              <a:t>Festgeldkonto – unterjährige Laufzeiten</a:t>
            </a:r>
            <a:br>
              <a:rPr lang="de-CH" dirty="0"/>
            </a:br>
            <a:endParaRPr lang="de-CH" dirty="0"/>
          </a:p>
        </p:txBody>
      </p:sp>
      <p:sp>
        <p:nvSpPr>
          <p:cNvPr id="8" name="Textfeld 7">
            <a:extLst>
              <a:ext uri="{FF2B5EF4-FFF2-40B4-BE49-F238E27FC236}">
                <a16:creationId xmlns:a16="http://schemas.microsoft.com/office/drawing/2014/main" id="{73AB2A67-F1E8-AC2F-FA96-400546FD7F02}"/>
              </a:ext>
            </a:extLst>
          </p:cNvPr>
          <p:cNvSpPr txBox="1"/>
          <p:nvPr/>
        </p:nvSpPr>
        <p:spPr bwMode="auto">
          <a:xfrm>
            <a:off x="-67000" y="910461"/>
            <a:ext cx="117120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1">
                <a:ln>
                  <a:noFill/>
                </a:ln>
                <a:solidFill>
                  <a:srgbClr val="A5BB1A"/>
                </a:solidFill>
                <a:effectLst/>
                <a:uLnTx/>
                <a:uFillTx/>
                <a:latin typeface="Corona LT" panose="02000604020000090004" pitchFamily="2" charset="0"/>
                <a:ea typeface="+mn-ea"/>
                <a:cs typeface="+mn-cs"/>
              </a:rPr>
              <a:t>Mehr Zins, mehr Sicherheit</a:t>
            </a:r>
            <a:endParaRPr kumimoji="0" lang="de-CH" sz="1800" b="0" i="0" u="none" strike="noStrike" kern="1200" cap="none" spc="0" normalizeH="0" baseline="0" noProof="0">
              <a:ln>
                <a:noFill/>
              </a:ln>
              <a:solidFill>
                <a:srgbClr val="A5BB1A"/>
              </a:solidFill>
              <a:effectLst/>
              <a:uLnTx/>
              <a:uFillTx/>
              <a:latin typeface="Corona LT"/>
              <a:ea typeface="+mn-ea"/>
              <a:cs typeface="+mn-cs"/>
            </a:endParaRPr>
          </a:p>
        </p:txBody>
      </p:sp>
      <p:grpSp>
        <p:nvGrpSpPr>
          <p:cNvPr id="10" name="Gruppieren 9">
            <a:extLst>
              <a:ext uri="{FF2B5EF4-FFF2-40B4-BE49-F238E27FC236}">
                <a16:creationId xmlns:a16="http://schemas.microsoft.com/office/drawing/2014/main" id="{022AE0C5-545A-D11A-DCBF-7E1301677517}"/>
              </a:ext>
            </a:extLst>
          </p:cNvPr>
          <p:cNvGrpSpPr/>
          <p:nvPr/>
        </p:nvGrpSpPr>
        <p:grpSpPr>
          <a:xfrm>
            <a:off x="4340743" y="2357049"/>
            <a:ext cx="362263" cy="325905"/>
            <a:chOff x="767408" y="4759279"/>
            <a:chExt cx="362263" cy="325905"/>
          </a:xfrm>
        </p:grpSpPr>
        <p:sp>
          <p:nvSpPr>
            <p:cNvPr id="11" name="Ellipse 10">
              <a:extLst>
                <a:ext uri="{FF2B5EF4-FFF2-40B4-BE49-F238E27FC236}">
                  <a16:creationId xmlns:a16="http://schemas.microsoft.com/office/drawing/2014/main" id="{BE64737C-C876-0780-A0D5-AF544C766753}"/>
                </a:ext>
              </a:extLst>
            </p:cNvPr>
            <p:cNvSpPr/>
            <p:nvPr/>
          </p:nvSpPr>
          <p:spPr>
            <a:xfrm>
              <a:off x="767408" y="4797152"/>
              <a:ext cx="288032" cy="288032"/>
            </a:xfrm>
            <a:prstGeom prst="ellips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600" b="0" i="0" u="none" strike="noStrike" kern="1200" cap="none" spc="0" normalizeH="0" baseline="0" noProof="0">
                <a:ln>
                  <a:noFill/>
                </a:ln>
                <a:solidFill>
                  <a:srgbClr val="28828B"/>
                </a:solidFill>
                <a:effectLst/>
                <a:uLnTx/>
                <a:uFillTx/>
                <a:latin typeface="72 Light" panose="020B0303030000000003" pitchFamily="34" charset="0"/>
                <a:ea typeface="+mn-ea"/>
                <a:cs typeface="+mn-cs"/>
              </a:endParaRPr>
            </a:p>
          </p:txBody>
        </p:sp>
        <p:sp>
          <p:nvSpPr>
            <p:cNvPr id="12" name="Titel 3">
              <a:extLst>
                <a:ext uri="{FF2B5EF4-FFF2-40B4-BE49-F238E27FC236}">
                  <a16:creationId xmlns:a16="http://schemas.microsoft.com/office/drawing/2014/main" id="{1CA025FE-67B5-2869-AD23-FE91899C1A8E}"/>
                </a:ext>
              </a:extLst>
            </p:cNvPr>
            <p:cNvSpPr txBox="1">
              <a:spLocks/>
            </p:cNvSpPr>
            <p:nvPr/>
          </p:nvSpPr>
          <p:spPr bwMode="auto">
            <a:xfrm>
              <a:off x="837346" y="4759279"/>
              <a:ext cx="292325" cy="28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1035025" rtl="0" eaLnBrk="1" fontAlgn="base" hangingPunct="1">
                <a:lnSpc>
                  <a:spcPct val="100000"/>
                </a:lnSpc>
                <a:spcBef>
                  <a:spcPts val="0"/>
                </a:spcBef>
                <a:spcAft>
                  <a:spcPts val="0"/>
                </a:spcAft>
                <a:defRPr sz="2800" b="1" i="0" kern="1200" cap="none" baseline="0">
                  <a:solidFill>
                    <a:schemeClr val="tx2"/>
                  </a:solidFill>
                  <a:latin typeface="+mj-lt"/>
                  <a:ea typeface="MS PGothic" panose="020B0600070205080204" pitchFamily="34" charset="-128"/>
                  <a:cs typeface="Segoe UI" panose="020B0502040204020203" pitchFamily="34" charset="0"/>
                </a:defRPr>
              </a:lvl1pPr>
              <a:lvl2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2pPr>
              <a:lvl3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3pPr>
              <a:lvl4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4pPr>
              <a:lvl5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5pPr>
              <a:lvl6pPr marL="477049" algn="l" defTabSz="1038577" rtl="0" eaLnBrk="1" fontAlgn="base" hangingPunct="1">
                <a:spcBef>
                  <a:spcPct val="0"/>
                </a:spcBef>
                <a:spcAft>
                  <a:spcPct val="0"/>
                </a:spcAft>
                <a:defRPr sz="3067">
                  <a:solidFill>
                    <a:schemeClr val="tx1"/>
                  </a:solidFill>
                  <a:latin typeface="Arial" pitchFamily="34" charset="0"/>
                </a:defRPr>
              </a:lvl6pPr>
              <a:lvl7pPr marL="954097" algn="l" defTabSz="1038577" rtl="0" eaLnBrk="1" fontAlgn="base" hangingPunct="1">
                <a:spcBef>
                  <a:spcPct val="0"/>
                </a:spcBef>
                <a:spcAft>
                  <a:spcPct val="0"/>
                </a:spcAft>
                <a:defRPr sz="3067">
                  <a:solidFill>
                    <a:schemeClr val="tx1"/>
                  </a:solidFill>
                  <a:latin typeface="Arial" pitchFamily="34" charset="0"/>
                </a:defRPr>
              </a:lvl7pPr>
              <a:lvl8pPr marL="1431147" algn="l" defTabSz="1038577" rtl="0" eaLnBrk="1" fontAlgn="base" hangingPunct="1">
                <a:spcBef>
                  <a:spcPct val="0"/>
                </a:spcBef>
                <a:spcAft>
                  <a:spcPct val="0"/>
                </a:spcAft>
                <a:defRPr sz="3067">
                  <a:solidFill>
                    <a:schemeClr val="tx1"/>
                  </a:solidFill>
                  <a:latin typeface="Arial" pitchFamily="34" charset="0"/>
                </a:defRPr>
              </a:lvl8pPr>
              <a:lvl9pPr marL="1908196" algn="l" defTabSz="1038577" rtl="0" eaLnBrk="1" fontAlgn="base" hangingPunct="1">
                <a:spcBef>
                  <a:spcPct val="0"/>
                </a:spcBef>
                <a:spcAft>
                  <a:spcPct val="0"/>
                </a:spcAft>
                <a:defRPr sz="3067">
                  <a:solidFill>
                    <a:schemeClr val="tx1"/>
                  </a:solidFill>
                  <a:latin typeface="Arial" pitchFamily="34" charset="0"/>
                </a:defRPr>
              </a:lvl9pPr>
            </a:lstStyle>
            <a:p>
              <a:pPr marL="0" marR="0" lvl="0" indent="0" algn="l" defTabSz="1035025" rtl="0" eaLnBrk="1" fontAlgn="base" latinLnBrk="0" hangingPunct="1">
                <a:lnSpc>
                  <a:spcPct val="150000"/>
                </a:lnSpc>
                <a:spcBef>
                  <a:spcPts val="0"/>
                </a:spcBef>
                <a:spcAft>
                  <a:spcPts val="0"/>
                </a:spcAft>
                <a:buClrTx/>
                <a:buSzTx/>
                <a:buFontTx/>
                <a:buNone/>
                <a:tabLst/>
                <a:defRPr/>
              </a:pPr>
              <a:r>
                <a:rPr kumimoji="0" lang="de-CH" sz="1400" b="1" i="0" u="none" strike="noStrike" kern="1200" cap="none" spc="0" normalizeH="0" baseline="0" noProof="0" dirty="0">
                  <a:ln>
                    <a:noFill/>
                  </a:ln>
                  <a:solidFill>
                    <a:srgbClr val="A5BB1A"/>
                  </a:solidFill>
                  <a:effectLst/>
                  <a:uLnTx/>
                  <a:uFillTx/>
                  <a:latin typeface="HelveticaNeueLT Com 55 Roman"/>
                  <a:ea typeface="MS PGothic" panose="020B0600070205080204" pitchFamily="34" charset="-128"/>
                  <a:cs typeface="Segoe UI" panose="020B0502040204020203" pitchFamily="34" charset="0"/>
                </a:rPr>
                <a:t>✔</a:t>
              </a:r>
            </a:p>
          </p:txBody>
        </p:sp>
      </p:grpSp>
      <p:grpSp>
        <p:nvGrpSpPr>
          <p:cNvPr id="13" name="Gruppieren 12">
            <a:extLst>
              <a:ext uri="{FF2B5EF4-FFF2-40B4-BE49-F238E27FC236}">
                <a16:creationId xmlns:a16="http://schemas.microsoft.com/office/drawing/2014/main" id="{BE5B6D98-C079-373B-88A7-DC5194FB0BBB}"/>
              </a:ext>
            </a:extLst>
          </p:cNvPr>
          <p:cNvGrpSpPr/>
          <p:nvPr/>
        </p:nvGrpSpPr>
        <p:grpSpPr>
          <a:xfrm>
            <a:off x="4340743" y="3006848"/>
            <a:ext cx="362263" cy="325905"/>
            <a:chOff x="767408" y="4759279"/>
            <a:chExt cx="362263" cy="325905"/>
          </a:xfrm>
        </p:grpSpPr>
        <p:sp>
          <p:nvSpPr>
            <p:cNvPr id="14" name="Ellipse 13">
              <a:extLst>
                <a:ext uri="{FF2B5EF4-FFF2-40B4-BE49-F238E27FC236}">
                  <a16:creationId xmlns:a16="http://schemas.microsoft.com/office/drawing/2014/main" id="{268358FF-7248-000C-FDE3-75FCEAE00465}"/>
                </a:ext>
              </a:extLst>
            </p:cNvPr>
            <p:cNvSpPr/>
            <p:nvPr/>
          </p:nvSpPr>
          <p:spPr>
            <a:xfrm>
              <a:off x="767408" y="4797152"/>
              <a:ext cx="288032" cy="288032"/>
            </a:xfrm>
            <a:prstGeom prst="ellips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600" b="0" i="0" u="none" strike="noStrike" kern="1200" cap="none" spc="0" normalizeH="0" baseline="0" noProof="0">
                <a:ln>
                  <a:noFill/>
                </a:ln>
                <a:solidFill>
                  <a:srgbClr val="28828B"/>
                </a:solidFill>
                <a:effectLst/>
                <a:uLnTx/>
                <a:uFillTx/>
                <a:latin typeface="72 Light" panose="020B0303030000000003" pitchFamily="34" charset="0"/>
                <a:ea typeface="+mn-ea"/>
                <a:cs typeface="+mn-cs"/>
              </a:endParaRPr>
            </a:p>
          </p:txBody>
        </p:sp>
        <p:sp>
          <p:nvSpPr>
            <p:cNvPr id="15" name="Titel 3">
              <a:extLst>
                <a:ext uri="{FF2B5EF4-FFF2-40B4-BE49-F238E27FC236}">
                  <a16:creationId xmlns:a16="http://schemas.microsoft.com/office/drawing/2014/main" id="{7A198292-885D-3EA7-C0F1-71FD0527484F}"/>
                </a:ext>
              </a:extLst>
            </p:cNvPr>
            <p:cNvSpPr txBox="1">
              <a:spLocks/>
            </p:cNvSpPr>
            <p:nvPr/>
          </p:nvSpPr>
          <p:spPr bwMode="auto">
            <a:xfrm>
              <a:off x="837346" y="4759279"/>
              <a:ext cx="292325" cy="28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1035025" rtl="0" eaLnBrk="1" fontAlgn="base" hangingPunct="1">
                <a:lnSpc>
                  <a:spcPct val="100000"/>
                </a:lnSpc>
                <a:spcBef>
                  <a:spcPts val="0"/>
                </a:spcBef>
                <a:spcAft>
                  <a:spcPts val="0"/>
                </a:spcAft>
                <a:defRPr sz="2800" b="1" i="0" kern="1200" cap="none" baseline="0">
                  <a:solidFill>
                    <a:schemeClr val="tx2"/>
                  </a:solidFill>
                  <a:latin typeface="+mj-lt"/>
                  <a:ea typeface="MS PGothic" panose="020B0600070205080204" pitchFamily="34" charset="-128"/>
                  <a:cs typeface="Segoe UI" panose="020B0502040204020203" pitchFamily="34" charset="0"/>
                </a:defRPr>
              </a:lvl1pPr>
              <a:lvl2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2pPr>
              <a:lvl3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3pPr>
              <a:lvl4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4pPr>
              <a:lvl5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5pPr>
              <a:lvl6pPr marL="477049" algn="l" defTabSz="1038577" rtl="0" eaLnBrk="1" fontAlgn="base" hangingPunct="1">
                <a:spcBef>
                  <a:spcPct val="0"/>
                </a:spcBef>
                <a:spcAft>
                  <a:spcPct val="0"/>
                </a:spcAft>
                <a:defRPr sz="3067">
                  <a:solidFill>
                    <a:schemeClr val="tx1"/>
                  </a:solidFill>
                  <a:latin typeface="Arial" pitchFamily="34" charset="0"/>
                </a:defRPr>
              </a:lvl6pPr>
              <a:lvl7pPr marL="954097" algn="l" defTabSz="1038577" rtl="0" eaLnBrk="1" fontAlgn="base" hangingPunct="1">
                <a:spcBef>
                  <a:spcPct val="0"/>
                </a:spcBef>
                <a:spcAft>
                  <a:spcPct val="0"/>
                </a:spcAft>
                <a:defRPr sz="3067">
                  <a:solidFill>
                    <a:schemeClr val="tx1"/>
                  </a:solidFill>
                  <a:latin typeface="Arial" pitchFamily="34" charset="0"/>
                </a:defRPr>
              </a:lvl7pPr>
              <a:lvl8pPr marL="1431147" algn="l" defTabSz="1038577" rtl="0" eaLnBrk="1" fontAlgn="base" hangingPunct="1">
                <a:spcBef>
                  <a:spcPct val="0"/>
                </a:spcBef>
                <a:spcAft>
                  <a:spcPct val="0"/>
                </a:spcAft>
                <a:defRPr sz="3067">
                  <a:solidFill>
                    <a:schemeClr val="tx1"/>
                  </a:solidFill>
                  <a:latin typeface="Arial" pitchFamily="34" charset="0"/>
                </a:defRPr>
              </a:lvl8pPr>
              <a:lvl9pPr marL="1908196" algn="l" defTabSz="1038577" rtl="0" eaLnBrk="1" fontAlgn="base" hangingPunct="1">
                <a:spcBef>
                  <a:spcPct val="0"/>
                </a:spcBef>
                <a:spcAft>
                  <a:spcPct val="0"/>
                </a:spcAft>
                <a:defRPr sz="3067">
                  <a:solidFill>
                    <a:schemeClr val="tx1"/>
                  </a:solidFill>
                  <a:latin typeface="Arial" pitchFamily="34" charset="0"/>
                </a:defRPr>
              </a:lvl9pPr>
            </a:lstStyle>
            <a:p>
              <a:pPr marL="0" marR="0" lvl="0" indent="0" algn="l" defTabSz="1035025" rtl="0" eaLnBrk="1" fontAlgn="base" latinLnBrk="0" hangingPunct="1">
                <a:lnSpc>
                  <a:spcPct val="150000"/>
                </a:lnSpc>
                <a:spcBef>
                  <a:spcPts val="0"/>
                </a:spcBef>
                <a:spcAft>
                  <a:spcPts val="0"/>
                </a:spcAft>
                <a:buClrTx/>
                <a:buSzTx/>
                <a:buFontTx/>
                <a:buNone/>
                <a:tabLst/>
                <a:defRPr/>
              </a:pPr>
              <a:r>
                <a:rPr kumimoji="0" lang="de-CH" sz="1400" b="1" i="0" u="none" strike="noStrike" kern="1200" cap="none" spc="0" normalizeH="0" baseline="0" noProof="0">
                  <a:ln>
                    <a:noFill/>
                  </a:ln>
                  <a:solidFill>
                    <a:srgbClr val="A5BB1A"/>
                  </a:solidFill>
                  <a:effectLst/>
                  <a:uLnTx/>
                  <a:uFillTx/>
                  <a:latin typeface="HelveticaNeueLT Com 55 Roman"/>
                  <a:ea typeface="MS PGothic" panose="020B0600070205080204" pitchFamily="34" charset="-128"/>
                  <a:cs typeface="Segoe UI" panose="020B0502040204020203" pitchFamily="34" charset="0"/>
                </a:rPr>
                <a:t>✔</a:t>
              </a:r>
            </a:p>
          </p:txBody>
        </p:sp>
      </p:grpSp>
      <p:grpSp>
        <p:nvGrpSpPr>
          <p:cNvPr id="16" name="Gruppieren 15">
            <a:extLst>
              <a:ext uri="{FF2B5EF4-FFF2-40B4-BE49-F238E27FC236}">
                <a16:creationId xmlns:a16="http://schemas.microsoft.com/office/drawing/2014/main" id="{732B219E-D1F9-F830-6AEA-011F8F2893A6}"/>
              </a:ext>
            </a:extLst>
          </p:cNvPr>
          <p:cNvGrpSpPr/>
          <p:nvPr/>
        </p:nvGrpSpPr>
        <p:grpSpPr>
          <a:xfrm>
            <a:off x="4340743" y="3612332"/>
            <a:ext cx="362263" cy="325905"/>
            <a:chOff x="767408" y="4759279"/>
            <a:chExt cx="362263" cy="325905"/>
          </a:xfrm>
        </p:grpSpPr>
        <p:sp>
          <p:nvSpPr>
            <p:cNvPr id="17" name="Ellipse 16">
              <a:extLst>
                <a:ext uri="{FF2B5EF4-FFF2-40B4-BE49-F238E27FC236}">
                  <a16:creationId xmlns:a16="http://schemas.microsoft.com/office/drawing/2014/main" id="{F2854F52-81F7-9D34-29C4-132C49E6201E}"/>
                </a:ext>
              </a:extLst>
            </p:cNvPr>
            <p:cNvSpPr/>
            <p:nvPr/>
          </p:nvSpPr>
          <p:spPr>
            <a:xfrm>
              <a:off x="767408" y="4797152"/>
              <a:ext cx="288032" cy="288032"/>
            </a:xfrm>
            <a:prstGeom prst="ellips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600" b="0" i="0" u="none" strike="noStrike" kern="1200" cap="none" spc="0" normalizeH="0" baseline="0" noProof="0">
                <a:ln>
                  <a:noFill/>
                </a:ln>
                <a:solidFill>
                  <a:srgbClr val="28828B"/>
                </a:solidFill>
                <a:effectLst/>
                <a:uLnTx/>
                <a:uFillTx/>
                <a:latin typeface="72 Light" panose="020B0303030000000003" pitchFamily="34" charset="0"/>
                <a:ea typeface="+mn-ea"/>
                <a:cs typeface="+mn-cs"/>
              </a:endParaRPr>
            </a:p>
          </p:txBody>
        </p:sp>
        <p:sp>
          <p:nvSpPr>
            <p:cNvPr id="18" name="Titel 3">
              <a:extLst>
                <a:ext uri="{FF2B5EF4-FFF2-40B4-BE49-F238E27FC236}">
                  <a16:creationId xmlns:a16="http://schemas.microsoft.com/office/drawing/2014/main" id="{D935E750-1245-DD6A-8270-A127352BF56E}"/>
                </a:ext>
              </a:extLst>
            </p:cNvPr>
            <p:cNvSpPr txBox="1">
              <a:spLocks/>
            </p:cNvSpPr>
            <p:nvPr/>
          </p:nvSpPr>
          <p:spPr bwMode="auto">
            <a:xfrm>
              <a:off x="837346" y="4759279"/>
              <a:ext cx="292325" cy="28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1035025" rtl="0" eaLnBrk="1" fontAlgn="base" hangingPunct="1">
                <a:lnSpc>
                  <a:spcPct val="100000"/>
                </a:lnSpc>
                <a:spcBef>
                  <a:spcPts val="0"/>
                </a:spcBef>
                <a:spcAft>
                  <a:spcPts val="0"/>
                </a:spcAft>
                <a:defRPr sz="2800" b="1" i="0" kern="1200" cap="none" baseline="0">
                  <a:solidFill>
                    <a:schemeClr val="tx2"/>
                  </a:solidFill>
                  <a:latin typeface="+mj-lt"/>
                  <a:ea typeface="MS PGothic" panose="020B0600070205080204" pitchFamily="34" charset="-128"/>
                  <a:cs typeface="Segoe UI" panose="020B0502040204020203" pitchFamily="34" charset="0"/>
                </a:defRPr>
              </a:lvl1pPr>
              <a:lvl2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2pPr>
              <a:lvl3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3pPr>
              <a:lvl4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4pPr>
              <a:lvl5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5pPr>
              <a:lvl6pPr marL="477049" algn="l" defTabSz="1038577" rtl="0" eaLnBrk="1" fontAlgn="base" hangingPunct="1">
                <a:spcBef>
                  <a:spcPct val="0"/>
                </a:spcBef>
                <a:spcAft>
                  <a:spcPct val="0"/>
                </a:spcAft>
                <a:defRPr sz="3067">
                  <a:solidFill>
                    <a:schemeClr val="tx1"/>
                  </a:solidFill>
                  <a:latin typeface="Arial" pitchFamily="34" charset="0"/>
                </a:defRPr>
              </a:lvl6pPr>
              <a:lvl7pPr marL="954097" algn="l" defTabSz="1038577" rtl="0" eaLnBrk="1" fontAlgn="base" hangingPunct="1">
                <a:spcBef>
                  <a:spcPct val="0"/>
                </a:spcBef>
                <a:spcAft>
                  <a:spcPct val="0"/>
                </a:spcAft>
                <a:defRPr sz="3067">
                  <a:solidFill>
                    <a:schemeClr val="tx1"/>
                  </a:solidFill>
                  <a:latin typeface="Arial" pitchFamily="34" charset="0"/>
                </a:defRPr>
              </a:lvl7pPr>
              <a:lvl8pPr marL="1431147" algn="l" defTabSz="1038577" rtl="0" eaLnBrk="1" fontAlgn="base" hangingPunct="1">
                <a:spcBef>
                  <a:spcPct val="0"/>
                </a:spcBef>
                <a:spcAft>
                  <a:spcPct val="0"/>
                </a:spcAft>
                <a:defRPr sz="3067">
                  <a:solidFill>
                    <a:schemeClr val="tx1"/>
                  </a:solidFill>
                  <a:latin typeface="Arial" pitchFamily="34" charset="0"/>
                </a:defRPr>
              </a:lvl8pPr>
              <a:lvl9pPr marL="1908196" algn="l" defTabSz="1038577" rtl="0" eaLnBrk="1" fontAlgn="base" hangingPunct="1">
                <a:spcBef>
                  <a:spcPct val="0"/>
                </a:spcBef>
                <a:spcAft>
                  <a:spcPct val="0"/>
                </a:spcAft>
                <a:defRPr sz="3067">
                  <a:solidFill>
                    <a:schemeClr val="tx1"/>
                  </a:solidFill>
                  <a:latin typeface="Arial" pitchFamily="34" charset="0"/>
                </a:defRPr>
              </a:lvl9pPr>
            </a:lstStyle>
            <a:p>
              <a:pPr marL="0" marR="0" lvl="0" indent="0" algn="l" defTabSz="1035025" rtl="0" eaLnBrk="1" fontAlgn="base" latinLnBrk="0" hangingPunct="1">
                <a:lnSpc>
                  <a:spcPct val="150000"/>
                </a:lnSpc>
                <a:spcBef>
                  <a:spcPts val="0"/>
                </a:spcBef>
                <a:spcAft>
                  <a:spcPts val="0"/>
                </a:spcAft>
                <a:buClrTx/>
                <a:buSzTx/>
                <a:buFontTx/>
                <a:buNone/>
                <a:tabLst/>
                <a:defRPr/>
              </a:pPr>
              <a:r>
                <a:rPr kumimoji="0" lang="de-CH" sz="1400" b="1" i="0" u="none" strike="noStrike" kern="1200" cap="none" spc="0" normalizeH="0" baseline="0" noProof="0">
                  <a:ln>
                    <a:noFill/>
                  </a:ln>
                  <a:solidFill>
                    <a:srgbClr val="A5BB1A"/>
                  </a:solidFill>
                  <a:effectLst/>
                  <a:uLnTx/>
                  <a:uFillTx/>
                  <a:latin typeface="HelveticaNeueLT Com 55 Roman"/>
                  <a:ea typeface="MS PGothic" panose="020B0600070205080204" pitchFamily="34" charset="-128"/>
                  <a:cs typeface="Segoe UI" panose="020B0502040204020203" pitchFamily="34" charset="0"/>
                </a:rPr>
                <a:t>✔</a:t>
              </a:r>
            </a:p>
          </p:txBody>
        </p:sp>
      </p:grpSp>
      <p:grpSp>
        <p:nvGrpSpPr>
          <p:cNvPr id="23" name="Grupo 13">
            <a:extLst>
              <a:ext uri="{FF2B5EF4-FFF2-40B4-BE49-F238E27FC236}">
                <a16:creationId xmlns:a16="http://schemas.microsoft.com/office/drawing/2014/main" id="{906D71EC-FF37-0523-6D6E-B2EBD6A4BDFC}"/>
              </a:ext>
            </a:extLst>
          </p:cNvPr>
          <p:cNvGrpSpPr>
            <a:grpSpLocks noChangeAspect="1"/>
          </p:cNvGrpSpPr>
          <p:nvPr/>
        </p:nvGrpSpPr>
        <p:grpSpPr>
          <a:xfrm>
            <a:off x="11091652" y="1700808"/>
            <a:ext cx="518034" cy="482611"/>
            <a:chOff x="9037935" y="730453"/>
            <a:chExt cx="573635" cy="534409"/>
          </a:xfrm>
          <a:solidFill>
            <a:srgbClr val="A5BB1A"/>
          </a:solidFill>
        </p:grpSpPr>
        <p:sp>
          <p:nvSpPr>
            <p:cNvPr id="24" name="Forma libre 366">
              <a:extLst>
                <a:ext uri="{FF2B5EF4-FFF2-40B4-BE49-F238E27FC236}">
                  <a16:creationId xmlns:a16="http://schemas.microsoft.com/office/drawing/2014/main" id="{01EA1C2D-A2E4-9C23-7A48-54C5F75806E1}"/>
                </a:ext>
              </a:extLst>
            </p:cNvPr>
            <p:cNvSpPr/>
            <p:nvPr/>
          </p:nvSpPr>
          <p:spPr>
            <a:xfrm>
              <a:off x="9037935" y="1066222"/>
              <a:ext cx="135657" cy="193795"/>
            </a:xfrm>
            <a:custGeom>
              <a:avLst/>
              <a:gdLst>
                <a:gd name="connsiteX0" fmla="*/ 70373 w 74076"/>
                <a:gd name="connsiteY0" fmla="*/ 0 h 105823"/>
                <a:gd name="connsiteX1" fmla="*/ 6349 w 74076"/>
                <a:gd name="connsiteY1" fmla="*/ 0 h 105823"/>
                <a:gd name="connsiteX2" fmla="*/ 0 w 74076"/>
                <a:gd name="connsiteY2" fmla="*/ 6350 h 105823"/>
                <a:gd name="connsiteX3" fmla="*/ 0 w 74076"/>
                <a:gd name="connsiteY3" fmla="*/ 104237 h 105823"/>
                <a:gd name="connsiteX4" fmla="*/ 6349 w 74076"/>
                <a:gd name="connsiteY4" fmla="*/ 110586 h 105823"/>
                <a:gd name="connsiteX5" fmla="*/ 70373 w 74076"/>
                <a:gd name="connsiteY5" fmla="*/ 110586 h 105823"/>
                <a:gd name="connsiteX6" fmla="*/ 76722 w 74076"/>
                <a:gd name="connsiteY6" fmla="*/ 104237 h 105823"/>
                <a:gd name="connsiteX7" fmla="*/ 76722 w 74076"/>
                <a:gd name="connsiteY7" fmla="*/ 6350 h 105823"/>
                <a:gd name="connsiteX8" fmla="*/ 70373 w 74076"/>
                <a:gd name="connsiteY8" fmla="*/ 0 h 105823"/>
                <a:gd name="connsiteX9" fmla="*/ 63494 w 74076"/>
                <a:gd name="connsiteY9" fmla="*/ 97887 h 105823"/>
                <a:gd name="connsiteX10" fmla="*/ 12170 w 74076"/>
                <a:gd name="connsiteY10" fmla="*/ 97887 h 105823"/>
                <a:gd name="connsiteX11" fmla="*/ 12170 w 74076"/>
                <a:gd name="connsiteY11" fmla="*/ 12699 h 105823"/>
                <a:gd name="connsiteX12" fmla="*/ 63494 w 74076"/>
                <a:gd name="connsiteY12" fmla="*/ 12699 h 105823"/>
                <a:gd name="connsiteX13" fmla="*/ 63494 w 74076"/>
                <a:gd name="connsiteY13" fmla="*/ 97887 h 105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6" h="105823">
                  <a:moveTo>
                    <a:pt x="70373" y="0"/>
                  </a:moveTo>
                  <a:lnTo>
                    <a:pt x="6349" y="0"/>
                  </a:lnTo>
                  <a:cubicBezTo>
                    <a:pt x="2646" y="0"/>
                    <a:pt x="0" y="2646"/>
                    <a:pt x="0" y="6350"/>
                  </a:cubicBezTo>
                  <a:lnTo>
                    <a:pt x="0" y="104237"/>
                  </a:lnTo>
                  <a:cubicBezTo>
                    <a:pt x="0" y="107940"/>
                    <a:pt x="2646" y="110586"/>
                    <a:pt x="6349" y="110586"/>
                  </a:cubicBezTo>
                  <a:lnTo>
                    <a:pt x="70373" y="110586"/>
                  </a:lnTo>
                  <a:cubicBezTo>
                    <a:pt x="74077" y="110586"/>
                    <a:pt x="76722" y="107940"/>
                    <a:pt x="76722" y="104237"/>
                  </a:cubicBezTo>
                  <a:lnTo>
                    <a:pt x="76722" y="6350"/>
                  </a:lnTo>
                  <a:cubicBezTo>
                    <a:pt x="76722" y="2646"/>
                    <a:pt x="73548" y="0"/>
                    <a:pt x="70373" y="0"/>
                  </a:cubicBezTo>
                  <a:close/>
                  <a:moveTo>
                    <a:pt x="63494" y="97887"/>
                  </a:moveTo>
                  <a:lnTo>
                    <a:pt x="12170" y="97887"/>
                  </a:lnTo>
                  <a:lnTo>
                    <a:pt x="12170" y="12699"/>
                  </a:lnTo>
                  <a:lnTo>
                    <a:pt x="63494" y="12699"/>
                  </a:lnTo>
                  <a:lnTo>
                    <a:pt x="63494" y="97887"/>
                  </a:lnTo>
                  <a:close/>
                </a:path>
              </a:pathLst>
            </a:custGeom>
            <a:grpFill/>
            <a:ln w="52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5" name="Forma libre 367">
              <a:extLst>
                <a:ext uri="{FF2B5EF4-FFF2-40B4-BE49-F238E27FC236}">
                  <a16:creationId xmlns:a16="http://schemas.microsoft.com/office/drawing/2014/main" id="{FF9B579C-2D4E-D1CD-2F1C-222B13251BEF}"/>
                </a:ext>
              </a:extLst>
            </p:cNvPr>
            <p:cNvSpPr/>
            <p:nvPr/>
          </p:nvSpPr>
          <p:spPr>
            <a:xfrm>
              <a:off x="9256924" y="969324"/>
              <a:ext cx="135657" cy="290693"/>
            </a:xfrm>
            <a:custGeom>
              <a:avLst/>
              <a:gdLst>
                <a:gd name="connsiteX0" fmla="*/ 70372 w 74076"/>
                <a:gd name="connsiteY0" fmla="*/ 0 h 158735"/>
                <a:gd name="connsiteX1" fmla="*/ 6349 w 74076"/>
                <a:gd name="connsiteY1" fmla="*/ 0 h 158735"/>
                <a:gd name="connsiteX2" fmla="*/ 0 w 74076"/>
                <a:gd name="connsiteY2" fmla="*/ 6350 h 158735"/>
                <a:gd name="connsiteX3" fmla="*/ 0 w 74076"/>
                <a:gd name="connsiteY3" fmla="*/ 157149 h 158735"/>
                <a:gd name="connsiteX4" fmla="*/ 6349 w 74076"/>
                <a:gd name="connsiteY4" fmla="*/ 163498 h 158735"/>
                <a:gd name="connsiteX5" fmla="*/ 70372 w 74076"/>
                <a:gd name="connsiteY5" fmla="*/ 163498 h 158735"/>
                <a:gd name="connsiteX6" fmla="*/ 76722 w 74076"/>
                <a:gd name="connsiteY6" fmla="*/ 157149 h 158735"/>
                <a:gd name="connsiteX7" fmla="*/ 76722 w 74076"/>
                <a:gd name="connsiteY7" fmla="*/ 6350 h 158735"/>
                <a:gd name="connsiteX8" fmla="*/ 70372 w 74076"/>
                <a:gd name="connsiteY8" fmla="*/ 0 h 158735"/>
                <a:gd name="connsiteX9" fmla="*/ 64023 w 74076"/>
                <a:gd name="connsiteY9" fmla="*/ 150799 h 158735"/>
                <a:gd name="connsiteX10" fmla="*/ 12699 w 74076"/>
                <a:gd name="connsiteY10" fmla="*/ 150799 h 158735"/>
                <a:gd name="connsiteX11" fmla="*/ 12699 w 74076"/>
                <a:gd name="connsiteY11" fmla="*/ 13228 h 158735"/>
                <a:gd name="connsiteX12" fmla="*/ 64023 w 74076"/>
                <a:gd name="connsiteY12" fmla="*/ 13228 h 158735"/>
                <a:gd name="connsiteX13" fmla="*/ 64023 w 74076"/>
                <a:gd name="connsiteY13" fmla="*/ 150799 h 15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6" h="158735">
                  <a:moveTo>
                    <a:pt x="70372" y="0"/>
                  </a:moveTo>
                  <a:lnTo>
                    <a:pt x="6349" y="0"/>
                  </a:lnTo>
                  <a:cubicBezTo>
                    <a:pt x="2646" y="0"/>
                    <a:pt x="0" y="2646"/>
                    <a:pt x="0" y="6350"/>
                  </a:cubicBezTo>
                  <a:lnTo>
                    <a:pt x="0" y="157149"/>
                  </a:lnTo>
                  <a:cubicBezTo>
                    <a:pt x="0" y="160852"/>
                    <a:pt x="2646" y="163498"/>
                    <a:pt x="6349" y="163498"/>
                  </a:cubicBezTo>
                  <a:lnTo>
                    <a:pt x="70372" y="163498"/>
                  </a:lnTo>
                  <a:cubicBezTo>
                    <a:pt x="74077" y="163498"/>
                    <a:pt x="76722" y="160852"/>
                    <a:pt x="76722" y="157149"/>
                  </a:cubicBezTo>
                  <a:lnTo>
                    <a:pt x="76722" y="6350"/>
                  </a:lnTo>
                  <a:cubicBezTo>
                    <a:pt x="76722" y="3175"/>
                    <a:pt x="74077" y="0"/>
                    <a:pt x="70372" y="0"/>
                  </a:cubicBezTo>
                  <a:close/>
                  <a:moveTo>
                    <a:pt x="64023" y="150799"/>
                  </a:moveTo>
                  <a:lnTo>
                    <a:pt x="12699" y="150799"/>
                  </a:lnTo>
                  <a:lnTo>
                    <a:pt x="12699" y="13228"/>
                  </a:lnTo>
                  <a:lnTo>
                    <a:pt x="64023" y="13228"/>
                  </a:lnTo>
                  <a:lnTo>
                    <a:pt x="64023" y="150799"/>
                  </a:lnTo>
                  <a:close/>
                </a:path>
              </a:pathLst>
            </a:custGeom>
            <a:grpFill/>
            <a:ln w="52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6" name="Forma libre 368">
              <a:extLst>
                <a:ext uri="{FF2B5EF4-FFF2-40B4-BE49-F238E27FC236}">
                  <a16:creationId xmlns:a16="http://schemas.microsoft.com/office/drawing/2014/main" id="{9CB11CB2-3300-D516-B730-0E904EBEAAC6}"/>
                </a:ext>
              </a:extLst>
            </p:cNvPr>
            <p:cNvSpPr/>
            <p:nvPr/>
          </p:nvSpPr>
          <p:spPr>
            <a:xfrm>
              <a:off x="9475913" y="886962"/>
              <a:ext cx="135657" cy="377900"/>
            </a:xfrm>
            <a:custGeom>
              <a:avLst/>
              <a:gdLst>
                <a:gd name="connsiteX0" fmla="*/ 70373 w 74076"/>
                <a:gd name="connsiteY0" fmla="*/ 0 h 206356"/>
                <a:gd name="connsiteX1" fmla="*/ 6349 w 74076"/>
                <a:gd name="connsiteY1" fmla="*/ 0 h 206356"/>
                <a:gd name="connsiteX2" fmla="*/ 0 w 74076"/>
                <a:gd name="connsiteY2" fmla="*/ 6350 h 206356"/>
                <a:gd name="connsiteX3" fmla="*/ 0 w 74076"/>
                <a:gd name="connsiteY3" fmla="*/ 202124 h 206356"/>
                <a:gd name="connsiteX4" fmla="*/ 6349 w 74076"/>
                <a:gd name="connsiteY4" fmla="*/ 208473 h 206356"/>
                <a:gd name="connsiteX5" fmla="*/ 70373 w 74076"/>
                <a:gd name="connsiteY5" fmla="*/ 208473 h 206356"/>
                <a:gd name="connsiteX6" fmla="*/ 76722 w 74076"/>
                <a:gd name="connsiteY6" fmla="*/ 202124 h 206356"/>
                <a:gd name="connsiteX7" fmla="*/ 76722 w 74076"/>
                <a:gd name="connsiteY7" fmla="*/ 6350 h 206356"/>
                <a:gd name="connsiteX8" fmla="*/ 70373 w 74076"/>
                <a:gd name="connsiteY8" fmla="*/ 0 h 206356"/>
                <a:gd name="connsiteX9" fmla="*/ 64023 w 74076"/>
                <a:gd name="connsiteY9" fmla="*/ 195774 h 206356"/>
                <a:gd name="connsiteX10" fmla="*/ 12699 w 74076"/>
                <a:gd name="connsiteY10" fmla="*/ 195774 h 206356"/>
                <a:gd name="connsiteX11" fmla="*/ 12699 w 74076"/>
                <a:gd name="connsiteY11" fmla="*/ 12699 h 206356"/>
                <a:gd name="connsiteX12" fmla="*/ 64023 w 74076"/>
                <a:gd name="connsiteY12" fmla="*/ 12699 h 206356"/>
                <a:gd name="connsiteX13" fmla="*/ 64023 w 74076"/>
                <a:gd name="connsiteY13" fmla="*/ 195774 h 20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6" h="206356">
                  <a:moveTo>
                    <a:pt x="70373" y="0"/>
                  </a:moveTo>
                  <a:lnTo>
                    <a:pt x="6349" y="0"/>
                  </a:lnTo>
                  <a:cubicBezTo>
                    <a:pt x="2646" y="0"/>
                    <a:pt x="0" y="2646"/>
                    <a:pt x="0" y="6350"/>
                  </a:cubicBezTo>
                  <a:lnTo>
                    <a:pt x="0" y="202124"/>
                  </a:lnTo>
                  <a:cubicBezTo>
                    <a:pt x="0" y="205827"/>
                    <a:pt x="2646" y="208473"/>
                    <a:pt x="6349" y="208473"/>
                  </a:cubicBezTo>
                  <a:lnTo>
                    <a:pt x="70373" y="208473"/>
                  </a:lnTo>
                  <a:cubicBezTo>
                    <a:pt x="74077" y="208473"/>
                    <a:pt x="76722" y="205827"/>
                    <a:pt x="76722" y="202124"/>
                  </a:cubicBezTo>
                  <a:lnTo>
                    <a:pt x="76722" y="6350"/>
                  </a:lnTo>
                  <a:cubicBezTo>
                    <a:pt x="76722" y="2646"/>
                    <a:pt x="74077" y="0"/>
                    <a:pt x="70373" y="0"/>
                  </a:cubicBezTo>
                  <a:close/>
                  <a:moveTo>
                    <a:pt x="64023" y="195774"/>
                  </a:moveTo>
                  <a:lnTo>
                    <a:pt x="12699" y="195774"/>
                  </a:lnTo>
                  <a:lnTo>
                    <a:pt x="12699" y="12699"/>
                  </a:lnTo>
                  <a:lnTo>
                    <a:pt x="64023" y="12699"/>
                  </a:lnTo>
                  <a:lnTo>
                    <a:pt x="64023" y="195774"/>
                  </a:lnTo>
                  <a:close/>
                </a:path>
              </a:pathLst>
            </a:custGeom>
            <a:grpFill/>
            <a:ln w="52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7" name="Forma libre 369">
              <a:extLst>
                <a:ext uri="{FF2B5EF4-FFF2-40B4-BE49-F238E27FC236}">
                  <a16:creationId xmlns:a16="http://schemas.microsoft.com/office/drawing/2014/main" id="{18EC7699-4591-1A82-D102-46F430F52720}"/>
                </a:ext>
              </a:extLst>
            </p:cNvPr>
            <p:cNvSpPr/>
            <p:nvPr/>
          </p:nvSpPr>
          <p:spPr>
            <a:xfrm>
              <a:off x="9093770" y="730453"/>
              <a:ext cx="513557" cy="281004"/>
            </a:xfrm>
            <a:custGeom>
              <a:avLst/>
              <a:gdLst>
                <a:gd name="connsiteX0" fmla="*/ 6020 w 280433"/>
                <a:gd name="connsiteY0" fmla="*/ 158482 h 153444"/>
                <a:gd name="connsiteX1" fmla="*/ 8666 w 280433"/>
                <a:gd name="connsiteY1" fmla="*/ 157953 h 153444"/>
                <a:gd name="connsiteX2" fmla="*/ 266347 w 280433"/>
                <a:gd name="connsiteY2" fmla="*/ 28848 h 153444"/>
                <a:gd name="connsiteX3" fmla="*/ 262114 w 280433"/>
                <a:gd name="connsiteY3" fmla="*/ 43134 h 153444"/>
                <a:gd name="connsiteX4" fmla="*/ 266347 w 280433"/>
                <a:gd name="connsiteY4" fmla="*/ 51071 h 153444"/>
                <a:gd name="connsiteX5" fmla="*/ 268464 w 280433"/>
                <a:gd name="connsiteY5" fmla="*/ 51599 h 153444"/>
                <a:gd name="connsiteX6" fmla="*/ 274813 w 280433"/>
                <a:gd name="connsiteY6" fmla="*/ 46838 h 153444"/>
                <a:gd name="connsiteX7" fmla="*/ 283808 w 280433"/>
                <a:gd name="connsiteY7" fmla="*/ 18265 h 153444"/>
                <a:gd name="connsiteX8" fmla="*/ 283808 w 280433"/>
                <a:gd name="connsiteY8" fmla="*/ 17207 h 153444"/>
                <a:gd name="connsiteX9" fmla="*/ 283808 w 280433"/>
                <a:gd name="connsiteY9" fmla="*/ 15620 h 153444"/>
                <a:gd name="connsiteX10" fmla="*/ 283279 w 280433"/>
                <a:gd name="connsiteY10" fmla="*/ 14032 h 153444"/>
                <a:gd name="connsiteX11" fmla="*/ 283279 w 280433"/>
                <a:gd name="connsiteY11" fmla="*/ 12974 h 153444"/>
                <a:gd name="connsiteX12" fmla="*/ 283279 w 280433"/>
                <a:gd name="connsiteY12" fmla="*/ 12974 h 153444"/>
                <a:gd name="connsiteX13" fmla="*/ 282221 w 280433"/>
                <a:gd name="connsiteY13" fmla="*/ 11387 h 153444"/>
                <a:gd name="connsiteX14" fmla="*/ 281692 w 280433"/>
                <a:gd name="connsiteY14" fmla="*/ 10858 h 153444"/>
                <a:gd name="connsiteX15" fmla="*/ 281162 w 280433"/>
                <a:gd name="connsiteY15" fmla="*/ 10329 h 153444"/>
                <a:gd name="connsiteX16" fmla="*/ 279575 w 280433"/>
                <a:gd name="connsiteY16" fmla="*/ 9270 h 153444"/>
                <a:gd name="connsiteX17" fmla="*/ 279575 w 280433"/>
                <a:gd name="connsiteY17" fmla="*/ 9270 h 153444"/>
                <a:gd name="connsiteX18" fmla="*/ 251003 w 280433"/>
                <a:gd name="connsiteY18" fmla="*/ 275 h 153444"/>
                <a:gd name="connsiteX19" fmla="*/ 243066 w 280433"/>
                <a:gd name="connsiteY19" fmla="*/ 4508 h 153444"/>
                <a:gd name="connsiteX20" fmla="*/ 247299 w 280433"/>
                <a:gd name="connsiteY20" fmla="*/ 12445 h 153444"/>
                <a:gd name="connsiteX21" fmla="*/ 260527 w 280433"/>
                <a:gd name="connsiteY21" fmla="*/ 16678 h 153444"/>
                <a:gd name="connsiteX22" fmla="*/ 3375 w 280433"/>
                <a:gd name="connsiteY22" fmla="*/ 145254 h 153444"/>
                <a:gd name="connsiteX23" fmla="*/ 729 w 280433"/>
                <a:gd name="connsiteY23" fmla="*/ 153720 h 153444"/>
                <a:gd name="connsiteX24" fmla="*/ 6020 w 280433"/>
                <a:gd name="connsiteY24" fmla="*/ 158482 h 153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0433" h="153444">
                  <a:moveTo>
                    <a:pt x="6020" y="158482"/>
                  </a:moveTo>
                  <a:cubicBezTo>
                    <a:pt x="7079" y="158482"/>
                    <a:pt x="8137" y="158482"/>
                    <a:pt x="8666" y="157953"/>
                  </a:cubicBezTo>
                  <a:lnTo>
                    <a:pt x="266347" y="28848"/>
                  </a:lnTo>
                  <a:lnTo>
                    <a:pt x="262114" y="43134"/>
                  </a:lnTo>
                  <a:cubicBezTo>
                    <a:pt x="261056" y="46308"/>
                    <a:pt x="263173" y="50013"/>
                    <a:pt x="266347" y="51071"/>
                  </a:cubicBezTo>
                  <a:cubicBezTo>
                    <a:pt x="266876" y="51071"/>
                    <a:pt x="267405" y="51599"/>
                    <a:pt x="268464" y="51599"/>
                  </a:cubicBezTo>
                  <a:cubicBezTo>
                    <a:pt x="271109" y="51599"/>
                    <a:pt x="273755" y="50013"/>
                    <a:pt x="274813" y="46838"/>
                  </a:cubicBezTo>
                  <a:lnTo>
                    <a:pt x="283808" y="18265"/>
                  </a:lnTo>
                  <a:cubicBezTo>
                    <a:pt x="283808" y="17736"/>
                    <a:pt x="283808" y="17736"/>
                    <a:pt x="283808" y="17207"/>
                  </a:cubicBezTo>
                  <a:cubicBezTo>
                    <a:pt x="283808" y="16678"/>
                    <a:pt x="283808" y="16149"/>
                    <a:pt x="283808" y="15620"/>
                  </a:cubicBezTo>
                  <a:cubicBezTo>
                    <a:pt x="283808" y="15091"/>
                    <a:pt x="283808" y="14561"/>
                    <a:pt x="283279" y="14032"/>
                  </a:cubicBezTo>
                  <a:cubicBezTo>
                    <a:pt x="283279" y="13503"/>
                    <a:pt x="283279" y="13503"/>
                    <a:pt x="283279" y="12974"/>
                  </a:cubicBezTo>
                  <a:cubicBezTo>
                    <a:pt x="283279" y="12974"/>
                    <a:pt x="283279" y="12974"/>
                    <a:pt x="283279" y="12974"/>
                  </a:cubicBezTo>
                  <a:cubicBezTo>
                    <a:pt x="282750" y="12445"/>
                    <a:pt x="282750" y="11916"/>
                    <a:pt x="282221" y="11387"/>
                  </a:cubicBezTo>
                  <a:cubicBezTo>
                    <a:pt x="282221" y="11387"/>
                    <a:pt x="282221" y="10858"/>
                    <a:pt x="281692" y="10858"/>
                  </a:cubicBezTo>
                  <a:cubicBezTo>
                    <a:pt x="281692" y="10858"/>
                    <a:pt x="281162" y="10858"/>
                    <a:pt x="281162" y="10329"/>
                  </a:cubicBezTo>
                  <a:cubicBezTo>
                    <a:pt x="280633" y="9800"/>
                    <a:pt x="280104" y="9800"/>
                    <a:pt x="279575" y="9270"/>
                  </a:cubicBezTo>
                  <a:cubicBezTo>
                    <a:pt x="279575" y="9270"/>
                    <a:pt x="279575" y="9270"/>
                    <a:pt x="279575" y="9270"/>
                  </a:cubicBezTo>
                  <a:lnTo>
                    <a:pt x="251003" y="275"/>
                  </a:lnTo>
                  <a:cubicBezTo>
                    <a:pt x="247828" y="-783"/>
                    <a:pt x="244124" y="1333"/>
                    <a:pt x="243066" y="4508"/>
                  </a:cubicBezTo>
                  <a:cubicBezTo>
                    <a:pt x="242008" y="7683"/>
                    <a:pt x="244124" y="11387"/>
                    <a:pt x="247299" y="12445"/>
                  </a:cubicBezTo>
                  <a:lnTo>
                    <a:pt x="260527" y="16678"/>
                  </a:lnTo>
                  <a:lnTo>
                    <a:pt x="3375" y="145254"/>
                  </a:lnTo>
                  <a:cubicBezTo>
                    <a:pt x="200" y="146841"/>
                    <a:pt x="-858" y="150545"/>
                    <a:pt x="729" y="153720"/>
                  </a:cubicBezTo>
                  <a:cubicBezTo>
                    <a:pt x="1258" y="157423"/>
                    <a:pt x="3375" y="158482"/>
                    <a:pt x="6020" y="158482"/>
                  </a:cubicBezTo>
                  <a:close/>
                </a:path>
              </a:pathLst>
            </a:custGeom>
            <a:grpFill/>
            <a:ln w="52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400" b="0" i="0" u="none" strike="noStrike" kern="1200" cap="none" spc="0" normalizeH="0" baseline="0" noProof="0">
                <a:ln>
                  <a:noFill/>
                </a:ln>
                <a:solidFill>
                  <a:srgbClr val="000000"/>
                </a:solidFill>
                <a:effectLst/>
                <a:uLnTx/>
                <a:uFillTx/>
                <a:latin typeface="Corona LT"/>
                <a:ea typeface="+mn-ea"/>
                <a:cs typeface="+mn-cs"/>
              </a:endParaRPr>
            </a:p>
          </p:txBody>
        </p:sp>
      </p:grpSp>
      <p:grpSp>
        <p:nvGrpSpPr>
          <p:cNvPr id="31" name="Gruppieren 30">
            <a:extLst>
              <a:ext uri="{FF2B5EF4-FFF2-40B4-BE49-F238E27FC236}">
                <a16:creationId xmlns:a16="http://schemas.microsoft.com/office/drawing/2014/main" id="{D9340E2D-C999-F6FA-0FF9-C6B08198167F}"/>
              </a:ext>
            </a:extLst>
          </p:cNvPr>
          <p:cNvGrpSpPr/>
          <p:nvPr/>
        </p:nvGrpSpPr>
        <p:grpSpPr>
          <a:xfrm>
            <a:off x="4342264" y="4217816"/>
            <a:ext cx="362263" cy="325905"/>
            <a:chOff x="767408" y="4759279"/>
            <a:chExt cx="362263" cy="325905"/>
          </a:xfrm>
        </p:grpSpPr>
        <p:sp>
          <p:nvSpPr>
            <p:cNvPr id="32" name="Ellipse 31">
              <a:extLst>
                <a:ext uri="{FF2B5EF4-FFF2-40B4-BE49-F238E27FC236}">
                  <a16:creationId xmlns:a16="http://schemas.microsoft.com/office/drawing/2014/main" id="{52A03E13-7C50-0B58-CA63-7FB7BD398563}"/>
                </a:ext>
              </a:extLst>
            </p:cNvPr>
            <p:cNvSpPr/>
            <p:nvPr/>
          </p:nvSpPr>
          <p:spPr>
            <a:xfrm>
              <a:off x="767408" y="4797152"/>
              <a:ext cx="288032" cy="288032"/>
            </a:xfrm>
            <a:prstGeom prst="ellips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600" b="0" i="0" u="none" strike="noStrike" kern="1200" cap="none" spc="0" normalizeH="0" baseline="0" noProof="0">
                <a:ln>
                  <a:noFill/>
                </a:ln>
                <a:solidFill>
                  <a:srgbClr val="28828B"/>
                </a:solidFill>
                <a:effectLst/>
                <a:uLnTx/>
                <a:uFillTx/>
                <a:latin typeface="72 Light" panose="020B0303030000000003" pitchFamily="34" charset="0"/>
                <a:ea typeface="+mn-ea"/>
                <a:cs typeface="+mn-cs"/>
              </a:endParaRPr>
            </a:p>
          </p:txBody>
        </p:sp>
        <p:sp>
          <p:nvSpPr>
            <p:cNvPr id="33" name="Titel 3">
              <a:extLst>
                <a:ext uri="{FF2B5EF4-FFF2-40B4-BE49-F238E27FC236}">
                  <a16:creationId xmlns:a16="http://schemas.microsoft.com/office/drawing/2014/main" id="{D3DCEF50-4E74-C8C9-1152-1FB570F3A7A4}"/>
                </a:ext>
              </a:extLst>
            </p:cNvPr>
            <p:cNvSpPr txBox="1">
              <a:spLocks/>
            </p:cNvSpPr>
            <p:nvPr/>
          </p:nvSpPr>
          <p:spPr bwMode="auto">
            <a:xfrm>
              <a:off x="837346" y="4759279"/>
              <a:ext cx="292325" cy="28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1035025" rtl="0" eaLnBrk="1" fontAlgn="base" hangingPunct="1">
                <a:lnSpc>
                  <a:spcPct val="100000"/>
                </a:lnSpc>
                <a:spcBef>
                  <a:spcPts val="0"/>
                </a:spcBef>
                <a:spcAft>
                  <a:spcPts val="0"/>
                </a:spcAft>
                <a:defRPr sz="2800" b="1" i="0" kern="1200" cap="none" baseline="0">
                  <a:solidFill>
                    <a:schemeClr val="tx2"/>
                  </a:solidFill>
                  <a:latin typeface="+mj-lt"/>
                  <a:ea typeface="MS PGothic" panose="020B0600070205080204" pitchFamily="34" charset="-128"/>
                  <a:cs typeface="Segoe UI" panose="020B0502040204020203" pitchFamily="34" charset="0"/>
                </a:defRPr>
              </a:lvl1pPr>
              <a:lvl2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2pPr>
              <a:lvl3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3pPr>
              <a:lvl4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4pPr>
              <a:lvl5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5pPr>
              <a:lvl6pPr marL="477049" algn="l" defTabSz="1038577" rtl="0" eaLnBrk="1" fontAlgn="base" hangingPunct="1">
                <a:spcBef>
                  <a:spcPct val="0"/>
                </a:spcBef>
                <a:spcAft>
                  <a:spcPct val="0"/>
                </a:spcAft>
                <a:defRPr sz="3067">
                  <a:solidFill>
                    <a:schemeClr val="tx1"/>
                  </a:solidFill>
                  <a:latin typeface="Arial" pitchFamily="34" charset="0"/>
                </a:defRPr>
              </a:lvl6pPr>
              <a:lvl7pPr marL="954097" algn="l" defTabSz="1038577" rtl="0" eaLnBrk="1" fontAlgn="base" hangingPunct="1">
                <a:spcBef>
                  <a:spcPct val="0"/>
                </a:spcBef>
                <a:spcAft>
                  <a:spcPct val="0"/>
                </a:spcAft>
                <a:defRPr sz="3067">
                  <a:solidFill>
                    <a:schemeClr val="tx1"/>
                  </a:solidFill>
                  <a:latin typeface="Arial" pitchFamily="34" charset="0"/>
                </a:defRPr>
              </a:lvl7pPr>
              <a:lvl8pPr marL="1431147" algn="l" defTabSz="1038577" rtl="0" eaLnBrk="1" fontAlgn="base" hangingPunct="1">
                <a:spcBef>
                  <a:spcPct val="0"/>
                </a:spcBef>
                <a:spcAft>
                  <a:spcPct val="0"/>
                </a:spcAft>
                <a:defRPr sz="3067">
                  <a:solidFill>
                    <a:schemeClr val="tx1"/>
                  </a:solidFill>
                  <a:latin typeface="Arial" pitchFamily="34" charset="0"/>
                </a:defRPr>
              </a:lvl8pPr>
              <a:lvl9pPr marL="1908196" algn="l" defTabSz="1038577" rtl="0" eaLnBrk="1" fontAlgn="base" hangingPunct="1">
                <a:spcBef>
                  <a:spcPct val="0"/>
                </a:spcBef>
                <a:spcAft>
                  <a:spcPct val="0"/>
                </a:spcAft>
                <a:defRPr sz="3067">
                  <a:solidFill>
                    <a:schemeClr val="tx1"/>
                  </a:solidFill>
                  <a:latin typeface="Arial" pitchFamily="34" charset="0"/>
                </a:defRPr>
              </a:lvl9pPr>
            </a:lstStyle>
            <a:p>
              <a:pPr marL="0" marR="0" lvl="0" indent="0" algn="l" defTabSz="1035025" rtl="0" eaLnBrk="1" fontAlgn="base" latinLnBrk="0" hangingPunct="1">
                <a:lnSpc>
                  <a:spcPct val="150000"/>
                </a:lnSpc>
                <a:spcBef>
                  <a:spcPts val="0"/>
                </a:spcBef>
                <a:spcAft>
                  <a:spcPts val="0"/>
                </a:spcAft>
                <a:buClrTx/>
                <a:buSzTx/>
                <a:buFontTx/>
                <a:buNone/>
                <a:tabLst/>
                <a:defRPr/>
              </a:pPr>
              <a:r>
                <a:rPr kumimoji="0" lang="de-CH" sz="1400" b="1" i="0" u="none" strike="noStrike" kern="1200" cap="none" spc="0" normalizeH="0" baseline="0" noProof="0">
                  <a:ln>
                    <a:noFill/>
                  </a:ln>
                  <a:solidFill>
                    <a:srgbClr val="A5BB1A"/>
                  </a:solidFill>
                  <a:effectLst/>
                  <a:uLnTx/>
                  <a:uFillTx/>
                  <a:latin typeface="HelveticaNeueLT Com 55 Roman"/>
                  <a:ea typeface="MS PGothic" panose="020B0600070205080204" pitchFamily="34" charset="-128"/>
                  <a:cs typeface="Segoe UI" panose="020B0502040204020203" pitchFamily="34" charset="0"/>
                </a:rPr>
                <a:t>✔</a:t>
              </a:r>
            </a:p>
          </p:txBody>
        </p:sp>
      </p:grpSp>
      <p:sp>
        <p:nvSpPr>
          <p:cNvPr id="5" name="Rechteck 4">
            <a:extLst>
              <a:ext uri="{FF2B5EF4-FFF2-40B4-BE49-F238E27FC236}">
                <a16:creationId xmlns:a16="http://schemas.microsoft.com/office/drawing/2014/main" id="{5CE77E23-C8C1-7497-9653-09A9419E2E2E}"/>
              </a:ext>
            </a:extLst>
          </p:cNvPr>
          <p:cNvSpPr/>
          <p:nvPr/>
        </p:nvSpPr>
        <p:spPr>
          <a:xfrm>
            <a:off x="352842" y="1556791"/>
            <a:ext cx="3672014" cy="4532250"/>
          </a:xfrm>
          <a:prstGeom prst="rect">
            <a:avLst/>
          </a:prstGeom>
          <a:solidFill>
            <a:srgbClr val="EDF1D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de-CH" sz="1600" b="0" i="0" u="none" strike="noStrike" kern="1200" cap="none" spc="0" normalizeH="0" baseline="0" noProof="0" err="1">
              <a:ln>
                <a:noFill/>
              </a:ln>
              <a:solidFill>
                <a:srgbClr val="868689"/>
              </a:solidFill>
              <a:effectLst/>
              <a:uLnTx/>
              <a:uFillTx/>
              <a:latin typeface="HelveticaNeueLT Com 55 Roman"/>
              <a:ea typeface="+mn-ea"/>
              <a:cs typeface="+mn-cs"/>
            </a:endParaRPr>
          </a:p>
        </p:txBody>
      </p:sp>
      <p:grpSp>
        <p:nvGrpSpPr>
          <p:cNvPr id="9" name="Gruppieren 8">
            <a:extLst>
              <a:ext uri="{FF2B5EF4-FFF2-40B4-BE49-F238E27FC236}">
                <a16:creationId xmlns:a16="http://schemas.microsoft.com/office/drawing/2014/main" id="{F8FEAB45-E076-8BB5-D5C8-179C0348A0C0}"/>
              </a:ext>
            </a:extLst>
          </p:cNvPr>
          <p:cNvGrpSpPr/>
          <p:nvPr/>
        </p:nvGrpSpPr>
        <p:grpSpPr>
          <a:xfrm>
            <a:off x="8184628" y="2496045"/>
            <a:ext cx="362263" cy="325905"/>
            <a:chOff x="767408" y="4759279"/>
            <a:chExt cx="362263" cy="325905"/>
          </a:xfrm>
        </p:grpSpPr>
        <p:sp>
          <p:nvSpPr>
            <p:cNvPr id="35" name="Ellipse 34">
              <a:extLst>
                <a:ext uri="{FF2B5EF4-FFF2-40B4-BE49-F238E27FC236}">
                  <a16:creationId xmlns:a16="http://schemas.microsoft.com/office/drawing/2014/main" id="{E5FEE286-E575-6FA6-E5C1-967A5ABDBDA1}"/>
                </a:ext>
              </a:extLst>
            </p:cNvPr>
            <p:cNvSpPr/>
            <p:nvPr/>
          </p:nvSpPr>
          <p:spPr>
            <a:xfrm>
              <a:off x="767408" y="4797152"/>
              <a:ext cx="288032" cy="288032"/>
            </a:xfrm>
            <a:prstGeom prst="ellips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600" b="0" i="0" u="none" strike="noStrike" kern="1200" cap="none" spc="0" normalizeH="0" baseline="0" noProof="0">
                <a:ln>
                  <a:noFill/>
                </a:ln>
                <a:solidFill>
                  <a:srgbClr val="28828B"/>
                </a:solidFill>
                <a:effectLst/>
                <a:uLnTx/>
                <a:uFillTx/>
                <a:latin typeface="72 Light" panose="020B0303030000000003" pitchFamily="34" charset="0"/>
                <a:ea typeface="+mn-ea"/>
                <a:cs typeface="+mn-cs"/>
              </a:endParaRPr>
            </a:p>
          </p:txBody>
        </p:sp>
        <p:sp>
          <p:nvSpPr>
            <p:cNvPr id="36" name="Titel 3">
              <a:extLst>
                <a:ext uri="{FF2B5EF4-FFF2-40B4-BE49-F238E27FC236}">
                  <a16:creationId xmlns:a16="http://schemas.microsoft.com/office/drawing/2014/main" id="{D9E3A45E-989C-A268-29F0-6E68F1AFE1E7}"/>
                </a:ext>
              </a:extLst>
            </p:cNvPr>
            <p:cNvSpPr txBox="1">
              <a:spLocks/>
            </p:cNvSpPr>
            <p:nvPr/>
          </p:nvSpPr>
          <p:spPr bwMode="auto">
            <a:xfrm>
              <a:off x="837346" y="4759279"/>
              <a:ext cx="292325" cy="28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1035025" rtl="0" eaLnBrk="1" fontAlgn="base" hangingPunct="1">
                <a:lnSpc>
                  <a:spcPct val="100000"/>
                </a:lnSpc>
                <a:spcBef>
                  <a:spcPts val="0"/>
                </a:spcBef>
                <a:spcAft>
                  <a:spcPts val="0"/>
                </a:spcAft>
                <a:defRPr sz="2800" b="1" i="0" kern="1200" cap="none" baseline="0">
                  <a:solidFill>
                    <a:schemeClr val="tx2"/>
                  </a:solidFill>
                  <a:latin typeface="+mj-lt"/>
                  <a:ea typeface="MS PGothic" panose="020B0600070205080204" pitchFamily="34" charset="-128"/>
                  <a:cs typeface="Segoe UI" panose="020B0502040204020203" pitchFamily="34" charset="0"/>
                </a:defRPr>
              </a:lvl1pPr>
              <a:lvl2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2pPr>
              <a:lvl3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3pPr>
              <a:lvl4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4pPr>
              <a:lvl5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5pPr>
              <a:lvl6pPr marL="477049" algn="l" defTabSz="1038577" rtl="0" eaLnBrk="1" fontAlgn="base" hangingPunct="1">
                <a:spcBef>
                  <a:spcPct val="0"/>
                </a:spcBef>
                <a:spcAft>
                  <a:spcPct val="0"/>
                </a:spcAft>
                <a:defRPr sz="3067">
                  <a:solidFill>
                    <a:schemeClr val="tx1"/>
                  </a:solidFill>
                  <a:latin typeface="Arial" pitchFamily="34" charset="0"/>
                </a:defRPr>
              </a:lvl6pPr>
              <a:lvl7pPr marL="954097" algn="l" defTabSz="1038577" rtl="0" eaLnBrk="1" fontAlgn="base" hangingPunct="1">
                <a:spcBef>
                  <a:spcPct val="0"/>
                </a:spcBef>
                <a:spcAft>
                  <a:spcPct val="0"/>
                </a:spcAft>
                <a:defRPr sz="3067">
                  <a:solidFill>
                    <a:schemeClr val="tx1"/>
                  </a:solidFill>
                  <a:latin typeface="Arial" pitchFamily="34" charset="0"/>
                </a:defRPr>
              </a:lvl7pPr>
              <a:lvl8pPr marL="1431147" algn="l" defTabSz="1038577" rtl="0" eaLnBrk="1" fontAlgn="base" hangingPunct="1">
                <a:spcBef>
                  <a:spcPct val="0"/>
                </a:spcBef>
                <a:spcAft>
                  <a:spcPct val="0"/>
                </a:spcAft>
                <a:defRPr sz="3067">
                  <a:solidFill>
                    <a:schemeClr val="tx1"/>
                  </a:solidFill>
                  <a:latin typeface="Arial" pitchFamily="34" charset="0"/>
                </a:defRPr>
              </a:lvl8pPr>
              <a:lvl9pPr marL="1908196" algn="l" defTabSz="1038577" rtl="0" eaLnBrk="1" fontAlgn="base" hangingPunct="1">
                <a:spcBef>
                  <a:spcPct val="0"/>
                </a:spcBef>
                <a:spcAft>
                  <a:spcPct val="0"/>
                </a:spcAft>
                <a:defRPr sz="3067">
                  <a:solidFill>
                    <a:schemeClr val="tx1"/>
                  </a:solidFill>
                  <a:latin typeface="Arial" pitchFamily="34" charset="0"/>
                </a:defRPr>
              </a:lvl9pPr>
            </a:lstStyle>
            <a:p>
              <a:pPr marL="0" marR="0" lvl="0" indent="0" algn="l" defTabSz="1035025" rtl="0" eaLnBrk="1" fontAlgn="base" latinLnBrk="0" hangingPunct="1">
                <a:lnSpc>
                  <a:spcPct val="150000"/>
                </a:lnSpc>
                <a:spcBef>
                  <a:spcPts val="0"/>
                </a:spcBef>
                <a:spcAft>
                  <a:spcPts val="0"/>
                </a:spcAft>
                <a:buClrTx/>
                <a:buSzTx/>
                <a:buFontTx/>
                <a:buNone/>
                <a:tabLst/>
                <a:defRPr/>
              </a:pPr>
              <a:r>
                <a:rPr kumimoji="0" lang="de-CH" sz="1400" b="1" i="0" u="none" strike="noStrike" kern="1200" cap="none" spc="0" normalizeH="0" baseline="0" noProof="0">
                  <a:ln>
                    <a:noFill/>
                  </a:ln>
                  <a:solidFill>
                    <a:srgbClr val="A5BB1A"/>
                  </a:solidFill>
                  <a:effectLst/>
                  <a:uLnTx/>
                  <a:uFillTx/>
                  <a:latin typeface="HelveticaNeueLT Com 55 Roman"/>
                  <a:ea typeface="MS PGothic" panose="020B0600070205080204" pitchFamily="34" charset="-128"/>
                  <a:cs typeface="Segoe UI" panose="020B0502040204020203" pitchFamily="34" charset="0"/>
                </a:rPr>
                <a:t>✔</a:t>
              </a:r>
            </a:p>
          </p:txBody>
        </p:sp>
      </p:grpSp>
      <p:grpSp>
        <p:nvGrpSpPr>
          <p:cNvPr id="37" name="Gruppieren 36">
            <a:extLst>
              <a:ext uri="{FF2B5EF4-FFF2-40B4-BE49-F238E27FC236}">
                <a16:creationId xmlns:a16="http://schemas.microsoft.com/office/drawing/2014/main" id="{A123A6FF-E023-1FC1-03BB-9CAE43F1D8EB}"/>
              </a:ext>
            </a:extLst>
          </p:cNvPr>
          <p:cNvGrpSpPr/>
          <p:nvPr/>
        </p:nvGrpSpPr>
        <p:grpSpPr>
          <a:xfrm>
            <a:off x="8187011" y="2881768"/>
            <a:ext cx="362263" cy="325905"/>
            <a:chOff x="767408" y="4759279"/>
            <a:chExt cx="362263" cy="325905"/>
          </a:xfrm>
        </p:grpSpPr>
        <p:sp>
          <p:nvSpPr>
            <p:cNvPr id="38" name="Ellipse 37">
              <a:extLst>
                <a:ext uri="{FF2B5EF4-FFF2-40B4-BE49-F238E27FC236}">
                  <a16:creationId xmlns:a16="http://schemas.microsoft.com/office/drawing/2014/main" id="{B769241F-56CC-668E-62D1-CC75736820C1}"/>
                </a:ext>
              </a:extLst>
            </p:cNvPr>
            <p:cNvSpPr/>
            <p:nvPr/>
          </p:nvSpPr>
          <p:spPr>
            <a:xfrm>
              <a:off x="767408" y="4797152"/>
              <a:ext cx="288032" cy="288032"/>
            </a:xfrm>
            <a:prstGeom prst="ellips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600" b="0" i="0" u="none" strike="noStrike" kern="1200" cap="none" spc="0" normalizeH="0" baseline="0" noProof="0">
                <a:ln>
                  <a:noFill/>
                </a:ln>
                <a:solidFill>
                  <a:srgbClr val="28828B"/>
                </a:solidFill>
                <a:effectLst/>
                <a:uLnTx/>
                <a:uFillTx/>
                <a:latin typeface="72 Light" panose="020B0303030000000003" pitchFamily="34" charset="0"/>
                <a:ea typeface="+mn-ea"/>
                <a:cs typeface="+mn-cs"/>
              </a:endParaRPr>
            </a:p>
          </p:txBody>
        </p:sp>
        <p:sp>
          <p:nvSpPr>
            <p:cNvPr id="39" name="Titel 3">
              <a:extLst>
                <a:ext uri="{FF2B5EF4-FFF2-40B4-BE49-F238E27FC236}">
                  <a16:creationId xmlns:a16="http://schemas.microsoft.com/office/drawing/2014/main" id="{BB9C68E8-0726-DF3C-0F52-9EC76D0835D6}"/>
                </a:ext>
              </a:extLst>
            </p:cNvPr>
            <p:cNvSpPr txBox="1">
              <a:spLocks/>
            </p:cNvSpPr>
            <p:nvPr/>
          </p:nvSpPr>
          <p:spPr bwMode="auto">
            <a:xfrm>
              <a:off x="837346" y="4759279"/>
              <a:ext cx="292325" cy="28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1035025" rtl="0" eaLnBrk="1" fontAlgn="base" hangingPunct="1">
                <a:lnSpc>
                  <a:spcPct val="100000"/>
                </a:lnSpc>
                <a:spcBef>
                  <a:spcPts val="0"/>
                </a:spcBef>
                <a:spcAft>
                  <a:spcPts val="0"/>
                </a:spcAft>
                <a:defRPr sz="2800" b="1" i="0" kern="1200" cap="none" baseline="0">
                  <a:solidFill>
                    <a:schemeClr val="tx2"/>
                  </a:solidFill>
                  <a:latin typeface="+mj-lt"/>
                  <a:ea typeface="MS PGothic" panose="020B0600070205080204" pitchFamily="34" charset="-128"/>
                  <a:cs typeface="Segoe UI" panose="020B0502040204020203" pitchFamily="34" charset="0"/>
                </a:defRPr>
              </a:lvl1pPr>
              <a:lvl2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2pPr>
              <a:lvl3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3pPr>
              <a:lvl4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4pPr>
              <a:lvl5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5pPr>
              <a:lvl6pPr marL="477049" algn="l" defTabSz="1038577" rtl="0" eaLnBrk="1" fontAlgn="base" hangingPunct="1">
                <a:spcBef>
                  <a:spcPct val="0"/>
                </a:spcBef>
                <a:spcAft>
                  <a:spcPct val="0"/>
                </a:spcAft>
                <a:defRPr sz="3067">
                  <a:solidFill>
                    <a:schemeClr val="tx1"/>
                  </a:solidFill>
                  <a:latin typeface="Arial" pitchFamily="34" charset="0"/>
                </a:defRPr>
              </a:lvl6pPr>
              <a:lvl7pPr marL="954097" algn="l" defTabSz="1038577" rtl="0" eaLnBrk="1" fontAlgn="base" hangingPunct="1">
                <a:spcBef>
                  <a:spcPct val="0"/>
                </a:spcBef>
                <a:spcAft>
                  <a:spcPct val="0"/>
                </a:spcAft>
                <a:defRPr sz="3067">
                  <a:solidFill>
                    <a:schemeClr val="tx1"/>
                  </a:solidFill>
                  <a:latin typeface="Arial" pitchFamily="34" charset="0"/>
                </a:defRPr>
              </a:lvl7pPr>
              <a:lvl8pPr marL="1431147" algn="l" defTabSz="1038577" rtl="0" eaLnBrk="1" fontAlgn="base" hangingPunct="1">
                <a:spcBef>
                  <a:spcPct val="0"/>
                </a:spcBef>
                <a:spcAft>
                  <a:spcPct val="0"/>
                </a:spcAft>
                <a:defRPr sz="3067">
                  <a:solidFill>
                    <a:schemeClr val="tx1"/>
                  </a:solidFill>
                  <a:latin typeface="Arial" pitchFamily="34" charset="0"/>
                </a:defRPr>
              </a:lvl8pPr>
              <a:lvl9pPr marL="1908196" algn="l" defTabSz="1038577" rtl="0" eaLnBrk="1" fontAlgn="base" hangingPunct="1">
                <a:spcBef>
                  <a:spcPct val="0"/>
                </a:spcBef>
                <a:spcAft>
                  <a:spcPct val="0"/>
                </a:spcAft>
                <a:defRPr sz="3067">
                  <a:solidFill>
                    <a:schemeClr val="tx1"/>
                  </a:solidFill>
                  <a:latin typeface="Arial" pitchFamily="34" charset="0"/>
                </a:defRPr>
              </a:lvl9pPr>
            </a:lstStyle>
            <a:p>
              <a:pPr marL="0" marR="0" lvl="0" indent="0" algn="l" defTabSz="1035025" rtl="0" eaLnBrk="1" fontAlgn="base" latinLnBrk="0" hangingPunct="1">
                <a:lnSpc>
                  <a:spcPct val="150000"/>
                </a:lnSpc>
                <a:spcBef>
                  <a:spcPts val="0"/>
                </a:spcBef>
                <a:spcAft>
                  <a:spcPts val="0"/>
                </a:spcAft>
                <a:buClrTx/>
                <a:buSzTx/>
                <a:buFontTx/>
                <a:buNone/>
                <a:tabLst/>
                <a:defRPr/>
              </a:pPr>
              <a:r>
                <a:rPr kumimoji="0" lang="de-CH" sz="1400" b="1" i="0" u="none" strike="noStrike" kern="1200" cap="none" spc="0" normalizeH="0" baseline="0" noProof="0">
                  <a:ln>
                    <a:noFill/>
                  </a:ln>
                  <a:solidFill>
                    <a:srgbClr val="A5BB1A"/>
                  </a:solidFill>
                  <a:effectLst/>
                  <a:uLnTx/>
                  <a:uFillTx/>
                  <a:latin typeface="HelveticaNeueLT Com 55 Roman"/>
                  <a:ea typeface="MS PGothic" panose="020B0600070205080204" pitchFamily="34" charset="-128"/>
                  <a:cs typeface="Segoe UI" panose="020B0502040204020203" pitchFamily="34" charset="0"/>
                </a:rPr>
                <a:t>✔</a:t>
              </a:r>
            </a:p>
          </p:txBody>
        </p:sp>
      </p:grpSp>
      <p:sp>
        <p:nvSpPr>
          <p:cNvPr id="46" name="Inhaltsplatzhalter 1">
            <a:extLst>
              <a:ext uri="{FF2B5EF4-FFF2-40B4-BE49-F238E27FC236}">
                <a16:creationId xmlns:a16="http://schemas.microsoft.com/office/drawing/2014/main" id="{DF97872E-C1AB-DB6D-C399-1387E6A2671A}"/>
              </a:ext>
            </a:extLst>
          </p:cNvPr>
          <p:cNvSpPr txBox="1">
            <a:spLocks/>
          </p:cNvSpPr>
          <p:nvPr/>
        </p:nvSpPr>
        <p:spPr bwMode="auto">
          <a:xfrm>
            <a:off x="431011" y="1714004"/>
            <a:ext cx="3527998" cy="453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tx2"/>
                </a:solidFill>
                <a:latin typeface="+mj-lt"/>
                <a:ea typeface="MS PGothic" panose="020B0600070205080204" pitchFamily="34" charset="-128"/>
                <a:cs typeface="Segoe UI" panose="020B0502040204020203" pitchFamily="34" charset="0"/>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tx2"/>
                </a:solidFill>
                <a:latin typeface="+mj-lt"/>
                <a:ea typeface="MS PGothic" panose="020B0600070205080204" pitchFamily="34" charset="-128"/>
                <a:cs typeface="Segoe UI" panose="020B0502040204020203" pitchFamily="34" charset="0"/>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kumimoji="0" lang="de-CH" sz="1800" b="1" i="0" u="none" strike="noStrike" kern="1200" cap="none" spc="0" normalizeH="0" baseline="0" noProof="0" dirty="0">
                <a:ln>
                  <a:noFill/>
                </a:ln>
                <a:solidFill>
                  <a:srgbClr val="A5BB1A"/>
                </a:solidFill>
                <a:effectLst/>
                <a:uLnTx/>
                <a:uFillTx/>
                <a:latin typeface="HelveticaNeueLT Com 55 Roman"/>
                <a:ea typeface="MS PGothic" panose="020B0600070205080204" pitchFamily="34" charset="-128"/>
                <a:cs typeface="Segoe UI" panose="020B0502040204020203" pitchFamily="34" charset="0"/>
              </a:rPr>
              <a:t>Angebot</a:t>
            </a: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endParaRPr kumimoji="0" lang="de-CH" sz="1800" b="1" i="0" u="none" strike="noStrike" kern="1200" cap="none" spc="0" normalizeH="0" baseline="0" noProof="0" dirty="0">
              <a:ln>
                <a:noFill/>
              </a:ln>
              <a:solidFill>
                <a:srgbClr val="28828B"/>
              </a:solidFill>
              <a:effectLst/>
              <a:uLnTx/>
              <a:uFillTx/>
              <a:latin typeface="HelveticaNeueLT Com 55 Roman"/>
              <a:ea typeface="MS PGothic" panose="020B0600070205080204" pitchFamily="34" charset="-128"/>
              <a:cs typeface="Segoe UI" panose="020B0502040204020203" pitchFamily="34" charset="0"/>
            </a:endParaRPr>
          </a:p>
          <a:p>
            <a:pPr marL="285750" marR="0" lvl="0" indent="-285750" algn="l" defTabSz="1035025" rtl="0" eaLnBrk="1" fontAlgn="base" latinLnBrk="0" hangingPunct="1">
              <a:lnSpc>
                <a:spcPct val="100000"/>
              </a:lnSpc>
              <a:spcBef>
                <a:spcPts val="0"/>
              </a:spcBef>
              <a:spcAft>
                <a:spcPts val="600"/>
              </a:spcAft>
              <a:buClr>
                <a:srgbClr val="A5BB1A"/>
              </a:buClr>
              <a:buSzTx/>
              <a:buFont typeface="Arial" panose="020B0604020202020204" pitchFamily="34" charset="0"/>
              <a:buChar char="•"/>
              <a:tabLst/>
              <a:defRPr/>
            </a:pPr>
            <a:r>
              <a:rPr kumimoji="0" lang="de-CH" sz="18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Für kurzfristige Rücklagen</a:t>
            </a:r>
          </a:p>
          <a:p>
            <a:pPr marL="285750" marR="0" lvl="0" indent="-285750" algn="l" defTabSz="1035025" rtl="0" eaLnBrk="1" fontAlgn="base" latinLnBrk="0" hangingPunct="1">
              <a:lnSpc>
                <a:spcPct val="100000"/>
              </a:lnSpc>
              <a:spcBef>
                <a:spcPts val="0"/>
              </a:spcBef>
              <a:spcAft>
                <a:spcPts val="600"/>
              </a:spcAft>
              <a:buClr>
                <a:srgbClr val="A5BB1A"/>
              </a:buClr>
              <a:buSzTx/>
              <a:buFont typeface="Arial" panose="020B0604020202020204" pitchFamily="34" charset="0"/>
              <a:buChar char="•"/>
              <a:tabLst/>
              <a:defRPr/>
            </a:pPr>
            <a:r>
              <a:rPr kumimoji="0" lang="de-CH" sz="18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Anlagedauer frei wählbar</a:t>
            </a:r>
          </a:p>
          <a:p>
            <a:pPr marL="285750" marR="0" lvl="0" indent="-285750" algn="l" defTabSz="1035025" rtl="0" eaLnBrk="1" fontAlgn="base" latinLnBrk="0" hangingPunct="1">
              <a:lnSpc>
                <a:spcPct val="100000"/>
              </a:lnSpc>
              <a:spcBef>
                <a:spcPts val="0"/>
              </a:spcBef>
              <a:spcAft>
                <a:spcPts val="600"/>
              </a:spcAft>
              <a:buClr>
                <a:srgbClr val="A5BB1A"/>
              </a:buClr>
              <a:buSzTx/>
              <a:buFont typeface="Arial" panose="020B0604020202020204" pitchFamily="34" charset="0"/>
              <a:buChar char="•"/>
              <a:tabLst/>
              <a:defRPr/>
            </a:pPr>
            <a:r>
              <a:rPr kumimoji="0" lang="de-CH" sz="18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Nicht benötigtes Kapital gewinnbringend anlegen</a:t>
            </a:r>
          </a:p>
          <a:p>
            <a:pPr marL="285750" marR="0" lvl="0" indent="-285750" algn="l" defTabSz="1035025" rtl="0" eaLnBrk="1" fontAlgn="base" latinLnBrk="0" hangingPunct="1">
              <a:lnSpc>
                <a:spcPct val="100000"/>
              </a:lnSpc>
              <a:spcBef>
                <a:spcPts val="0"/>
              </a:spcBef>
              <a:spcAft>
                <a:spcPts val="600"/>
              </a:spcAft>
              <a:buClr>
                <a:srgbClr val="A5BB1A"/>
              </a:buClr>
              <a:buSzTx/>
              <a:buFont typeface="Arial" panose="020B0604020202020204" pitchFamily="34" charset="0"/>
              <a:buChar char="•"/>
              <a:tabLst/>
              <a:defRPr/>
            </a:pPr>
            <a:r>
              <a:rPr kumimoji="0" lang="de-CH" sz="18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Zinssatz gilt für gewählte Laufzeit</a:t>
            </a:r>
          </a:p>
          <a:p>
            <a:pPr marL="285750" marR="0" lvl="0" indent="-285750" algn="l" defTabSz="1035025" rtl="0" eaLnBrk="1" fontAlgn="base" latinLnBrk="0" hangingPunct="1">
              <a:lnSpc>
                <a:spcPct val="100000"/>
              </a:lnSpc>
              <a:spcBef>
                <a:spcPts val="0"/>
              </a:spcBef>
              <a:spcAft>
                <a:spcPts val="600"/>
              </a:spcAft>
              <a:buClr>
                <a:srgbClr val="A5BB1A"/>
              </a:buClr>
              <a:buSzTx/>
              <a:buFont typeface="Arial" panose="020B0604020202020204" pitchFamily="34" charset="0"/>
              <a:buChar char="•"/>
              <a:tabLst/>
              <a:defRPr/>
            </a:pPr>
            <a:r>
              <a:rPr kumimoji="0" lang="de-CH" sz="18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Mindesteinlage 100 000 CHF – höhere Einlagen bis 3 Mio. (jeweils durch 10 000 teilbar)</a:t>
            </a:r>
          </a:p>
          <a:p>
            <a:pPr marL="285750" marR="0" lvl="0" indent="-285750" algn="l" defTabSz="1035025" rtl="0" eaLnBrk="1" fontAlgn="base" latinLnBrk="0" hangingPunct="1">
              <a:lnSpc>
                <a:spcPct val="100000"/>
              </a:lnSpc>
              <a:spcBef>
                <a:spcPts val="0"/>
              </a:spcBef>
              <a:spcAft>
                <a:spcPts val="600"/>
              </a:spcAft>
              <a:buClr>
                <a:srgbClr val="A5BB1A"/>
              </a:buClr>
              <a:buSzTx/>
              <a:buFont typeface="Arial" panose="020B0604020202020204" pitchFamily="34" charset="0"/>
              <a:buChar char="•"/>
              <a:tabLst/>
              <a:defRPr/>
            </a:pPr>
            <a:r>
              <a:rPr kumimoji="0" lang="de-CH" sz="18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Verrechnungskonto (für Zinsen, Ein- und Auszahlung) benötigt</a:t>
            </a: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kumimoji="0" lang="de-CH" sz="18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    </a:t>
            </a:r>
          </a:p>
        </p:txBody>
      </p:sp>
      <p:pic>
        <p:nvPicPr>
          <p:cNvPr id="53" name="Grafik 52" descr="Klemmbrett Silhouette">
            <a:extLst>
              <a:ext uri="{FF2B5EF4-FFF2-40B4-BE49-F238E27FC236}">
                <a16:creationId xmlns:a16="http://schemas.microsoft.com/office/drawing/2014/main" id="{A1D03BC1-6055-2324-90D5-E0AE5FC9C73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134000" y="1601240"/>
            <a:ext cx="683473" cy="683473"/>
          </a:xfrm>
          <a:prstGeom prst="rect">
            <a:avLst/>
          </a:prstGeom>
        </p:spPr>
      </p:pic>
      <p:sp>
        <p:nvSpPr>
          <p:cNvPr id="3" name="Google Shape;105;p13">
            <a:extLst>
              <a:ext uri="{FF2B5EF4-FFF2-40B4-BE49-F238E27FC236}">
                <a16:creationId xmlns:a16="http://schemas.microsoft.com/office/drawing/2014/main" id="{4DF6CDD0-91A1-8C71-DF5B-52DC00F64F13}"/>
              </a:ext>
            </a:extLst>
          </p:cNvPr>
          <p:cNvSpPr/>
          <p:nvPr/>
        </p:nvSpPr>
        <p:spPr>
          <a:xfrm>
            <a:off x="7158561" y="1598542"/>
            <a:ext cx="586925" cy="597044"/>
          </a:xfrm>
          <a:custGeom>
            <a:avLst/>
            <a:gdLst/>
            <a:ahLst/>
            <a:cxnLst/>
            <a:rect l="l" t="t" r="r" b="b"/>
            <a:pathLst>
              <a:path w="306889" h="312180" extrusionOk="0">
                <a:moveTo>
                  <a:pt x="249744" y="198155"/>
                </a:moveTo>
                <a:cubicBezTo>
                  <a:pt x="253448" y="193922"/>
                  <a:pt x="256093" y="188102"/>
                  <a:pt x="256093" y="181752"/>
                </a:cubicBezTo>
                <a:cubicBezTo>
                  <a:pt x="256093" y="168524"/>
                  <a:pt x="244982" y="157413"/>
                  <a:pt x="231754" y="157413"/>
                </a:cubicBezTo>
                <a:lnTo>
                  <a:pt x="162440" y="157413"/>
                </a:lnTo>
                <a:lnTo>
                  <a:pt x="171964" y="129899"/>
                </a:lnTo>
                <a:cubicBezTo>
                  <a:pt x="171964" y="129370"/>
                  <a:pt x="172493" y="128311"/>
                  <a:pt x="172493" y="127782"/>
                </a:cubicBezTo>
                <a:lnTo>
                  <a:pt x="172493" y="116671"/>
                </a:lnTo>
                <a:cubicBezTo>
                  <a:pt x="172493" y="106088"/>
                  <a:pt x="168789" y="95506"/>
                  <a:pt x="161911" y="87040"/>
                </a:cubicBezTo>
                <a:cubicBezTo>
                  <a:pt x="152915" y="75399"/>
                  <a:pt x="138629" y="68521"/>
                  <a:pt x="123814" y="68521"/>
                </a:cubicBezTo>
                <a:lnTo>
                  <a:pt x="119052" y="68521"/>
                </a:lnTo>
                <a:cubicBezTo>
                  <a:pt x="115348" y="68521"/>
                  <a:pt x="112702" y="71167"/>
                  <a:pt x="112702" y="74870"/>
                </a:cubicBezTo>
                <a:lnTo>
                  <a:pt x="112702" y="119846"/>
                </a:lnTo>
                <a:lnTo>
                  <a:pt x="84659" y="183869"/>
                </a:lnTo>
                <a:lnTo>
                  <a:pt x="68785" y="183869"/>
                </a:lnTo>
                <a:lnTo>
                  <a:pt x="68256" y="178578"/>
                </a:lnTo>
                <a:cubicBezTo>
                  <a:pt x="67727" y="175403"/>
                  <a:pt x="65082" y="173286"/>
                  <a:pt x="61907" y="173286"/>
                </a:cubicBezTo>
                <a:lnTo>
                  <a:pt x="6349" y="173286"/>
                </a:lnTo>
                <a:cubicBezTo>
                  <a:pt x="2646" y="173286"/>
                  <a:pt x="0" y="175932"/>
                  <a:pt x="0" y="179636"/>
                </a:cubicBezTo>
                <a:lnTo>
                  <a:pt x="0" y="307683"/>
                </a:lnTo>
                <a:cubicBezTo>
                  <a:pt x="0" y="311386"/>
                  <a:pt x="2646" y="314032"/>
                  <a:pt x="6349" y="314032"/>
                </a:cubicBezTo>
                <a:lnTo>
                  <a:pt x="80426" y="314032"/>
                </a:lnTo>
                <a:cubicBezTo>
                  <a:pt x="82543" y="314032"/>
                  <a:pt x="84130" y="312974"/>
                  <a:pt x="85188" y="311916"/>
                </a:cubicBezTo>
                <a:cubicBezTo>
                  <a:pt x="86246" y="310328"/>
                  <a:pt x="86776" y="308741"/>
                  <a:pt x="86776" y="306625"/>
                </a:cubicBezTo>
                <a:lnTo>
                  <a:pt x="97887" y="312445"/>
                </a:lnTo>
                <a:cubicBezTo>
                  <a:pt x="98945" y="312974"/>
                  <a:pt x="100004" y="312974"/>
                  <a:pt x="101062" y="312974"/>
                </a:cubicBezTo>
                <a:lnTo>
                  <a:pt x="216939" y="312974"/>
                </a:lnTo>
                <a:cubicBezTo>
                  <a:pt x="230167" y="312974"/>
                  <a:pt x="241278" y="301862"/>
                  <a:pt x="241278" y="288634"/>
                </a:cubicBezTo>
                <a:cubicBezTo>
                  <a:pt x="241278" y="283343"/>
                  <a:pt x="239691" y="278581"/>
                  <a:pt x="237045" y="274877"/>
                </a:cubicBezTo>
                <a:cubicBezTo>
                  <a:pt x="245511" y="271174"/>
                  <a:pt x="251332" y="262708"/>
                  <a:pt x="251332" y="252654"/>
                </a:cubicBezTo>
                <a:cubicBezTo>
                  <a:pt x="251332" y="247363"/>
                  <a:pt x="249744" y="242601"/>
                  <a:pt x="247099" y="238897"/>
                </a:cubicBezTo>
                <a:cubicBezTo>
                  <a:pt x="255035" y="235193"/>
                  <a:pt x="260856" y="226727"/>
                  <a:pt x="260856" y="217203"/>
                </a:cubicBezTo>
                <a:cubicBezTo>
                  <a:pt x="259798" y="209796"/>
                  <a:pt x="256093" y="202388"/>
                  <a:pt x="249744" y="198155"/>
                </a:cubicBezTo>
                <a:close/>
                <a:moveTo>
                  <a:pt x="12699" y="301862"/>
                </a:moveTo>
                <a:lnTo>
                  <a:pt x="12699" y="186514"/>
                </a:lnTo>
                <a:lnTo>
                  <a:pt x="56087" y="186514"/>
                </a:lnTo>
                <a:lnTo>
                  <a:pt x="56616" y="190218"/>
                </a:lnTo>
                <a:cubicBezTo>
                  <a:pt x="56616" y="190747"/>
                  <a:pt x="56616" y="191277"/>
                  <a:pt x="56616" y="191806"/>
                </a:cubicBezTo>
                <a:lnTo>
                  <a:pt x="71960" y="296571"/>
                </a:lnTo>
                <a:cubicBezTo>
                  <a:pt x="71960" y="296571"/>
                  <a:pt x="71960" y="296571"/>
                  <a:pt x="71960" y="296571"/>
                </a:cubicBezTo>
                <a:lnTo>
                  <a:pt x="72489" y="301333"/>
                </a:lnTo>
                <a:lnTo>
                  <a:pt x="12699" y="301862"/>
                </a:lnTo>
                <a:close/>
                <a:moveTo>
                  <a:pt x="235458" y="229373"/>
                </a:moveTo>
                <a:lnTo>
                  <a:pt x="217997" y="229373"/>
                </a:lnTo>
                <a:cubicBezTo>
                  <a:pt x="214294" y="229373"/>
                  <a:pt x="211648" y="232019"/>
                  <a:pt x="211648" y="235722"/>
                </a:cubicBezTo>
                <a:cubicBezTo>
                  <a:pt x="211648" y="235722"/>
                  <a:pt x="211648" y="235722"/>
                  <a:pt x="211648" y="235722"/>
                </a:cubicBezTo>
                <a:cubicBezTo>
                  <a:pt x="211648" y="235722"/>
                  <a:pt x="211648" y="235722"/>
                  <a:pt x="211648" y="235722"/>
                </a:cubicBezTo>
                <a:cubicBezTo>
                  <a:pt x="211648" y="239426"/>
                  <a:pt x="214294" y="242072"/>
                  <a:pt x="217997" y="242072"/>
                </a:cubicBezTo>
                <a:lnTo>
                  <a:pt x="225934" y="242072"/>
                </a:lnTo>
                <a:cubicBezTo>
                  <a:pt x="232283" y="242072"/>
                  <a:pt x="237574" y="247363"/>
                  <a:pt x="237574" y="253713"/>
                </a:cubicBezTo>
                <a:cubicBezTo>
                  <a:pt x="237574" y="260062"/>
                  <a:pt x="232283" y="265353"/>
                  <a:pt x="225934" y="265353"/>
                </a:cubicBezTo>
                <a:lnTo>
                  <a:pt x="211648" y="265353"/>
                </a:lnTo>
                <a:cubicBezTo>
                  <a:pt x="207944" y="265353"/>
                  <a:pt x="205298" y="267999"/>
                  <a:pt x="205298" y="271703"/>
                </a:cubicBezTo>
                <a:cubicBezTo>
                  <a:pt x="205298" y="271703"/>
                  <a:pt x="205298" y="271703"/>
                  <a:pt x="205298" y="271703"/>
                </a:cubicBezTo>
                <a:cubicBezTo>
                  <a:pt x="205298" y="271703"/>
                  <a:pt x="205298" y="271703"/>
                  <a:pt x="205298" y="271703"/>
                </a:cubicBezTo>
                <a:cubicBezTo>
                  <a:pt x="205298" y="275406"/>
                  <a:pt x="207944" y="278052"/>
                  <a:pt x="211648" y="278052"/>
                </a:cubicBezTo>
                <a:lnTo>
                  <a:pt x="215880" y="278052"/>
                </a:lnTo>
                <a:cubicBezTo>
                  <a:pt x="222230" y="278052"/>
                  <a:pt x="227522" y="283343"/>
                  <a:pt x="227522" y="289693"/>
                </a:cubicBezTo>
                <a:cubicBezTo>
                  <a:pt x="227522" y="296042"/>
                  <a:pt x="222230" y="301333"/>
                  <a:pt x="215880" y="301333"/>
                </a:cubicBezTo>
                <a:lnTo>
                  <a:pt x="101591" y="301333"/>
                </a:lnTo>
                <a:lnTo>
                  <a:pt x="83601" y="291809"/>
                </a:lnTo>
                <a:lnTo>
                  <a:pt x="70373" y="197626"/>
                </a:lnTo>
                <a:lnTo>
                  <a:pt x="88892" y="197626"/>
                </a:lnTo>
                <a:cubicBezTo>
                  <a:pt x="91538" y="197626"/>
                  <a:pt x="93654" y="196039"/>
                  <a:pt x="94712" y="193922"/>
                </a:cubicBezTo>
                <a:lnTo>
                  <a:pt x="124872" y="124607"/>
                </a:lnTo>
                <a:cubicBezTo>
                  <a:pt x="125401" y="123549"/>
                  <a:pt x="125401" y="123020"/>
                  <a:pt x="125401" y="121962"/>
                </a:cubicBezTo>
                <a:lnTo>
                  <a:pt x="125401" y="81749"/>
                </a:lnTo>
                <a:cubicBezTo>
                  <a:pt x="135455" y="82278"/>
                  <a:pt x="144978" y="87040"/>
                  <a:pt x="151328" y="94977"/>
                </a:cubicBezTo>
                <a:cubicBezTo>
                  <a:pt x="156090" y="101326"/>
                  <a:pt x="158736" y="108734"/>
                  <a:pt x="158736" y="116671"/>
                </a:cubicBezTo>
                <a:lnTo>
                  <a:pt x="158736" y="126724"/>
                </a:lnTo>
                <a:lnTo>
                  <a:pt x="147095" y="161646"/>
                </a:lnTo>
                <a:cubicBezTo>
                  <a:pt x="146566" y="163762"/>
                  <a:pt x="146566" y="165879"/>
                  <a:pt x="148154" y="167466"/>
                </a:cubicBezTo>
                <a:cubicBezTo>
                  <a:pt x="149212" y="169054"/>
                  <a:pt x="151328" y="170112"/>
                  <a:pt x="153445" y="170112"/>
                </a:cubicBezTo>
                <a:lnTo>
                  <a:pt x="231754" y="170112"/>
                </a:lnTo>
                <a:cubicBezTo>
                  <a:pt x="238104" y="170112"/>
                  <a:pt x="243395" y="175403"/>
                  <a:pt x="243395" y="181752"/>
                </a:cubicBezTo>
                <a:cubicBezTo>
                  <a:pt x="243395" y="188102"/>
                  <a:pt x="238104" y="193393"/>
                  <a:pt x="231754" y="193393"/>
                </a:cubicBezTo>
                <a:lnTo>
                  <a:pt x="215880" y="193393"/>
                </a:lnTo>
                <a:cubicBezTo>
                  <a:pt x="212177" y="193393"/>
                  <a:pt x="209531" y="196039"/>
                  <a:pt x="209531" y="199742"/>
                </a:cubicBezTo>
                <a:cubicBezTo>
                  <a:pt x="209531" y="203446"/>
                  <a:pt x="212177" y="206092"/>
                  <a:pt x="215880" y="206092"/>
                </a:cubicBezTo>
                <a:lnTo>
                  <a:pt x="219585" y="206092"/>
                </a:lnTo>
                <a:cubicBezTo>
                  <a:pt x="219585" y="206092"/>
                  <a:pt x="219585" y="206092"/>
                  <a:pt x="219585" y="206092"/>
                </a:cubicBezTo>
                <a:lnTo>
                  <a:pt x="235987" y="206092"/>
                </a:lnTo>
                <a:cubicBezTo>
                  <a:pt x="242336" y="206092"/>
                  <a:pt x="247628" y="211383"/>
                  <a:pt x="247628" y="217733"/>
                </a:cubicBezTo>
                <a:cubicBezTo>
                  <a:pt x="247099" y="224082"/>
                  <a:pt x="241807" y="229373"/>
                  <a:pt x="235458" y="229373"/>
                </a:cubicBezTo>
                <a:close/>
                <a:moveTo>
                  <a:pt x="310593" y="43652"/>
                </a:moveTo>
                <a:cubicBezTo>
                  <a:pt x="309535" y="41007"/>
                  <a:pt x="307418" y="39419"/>
                  <a:pt x="304244" y="39419"/>
                </a:cubicBezTo>
                <a:lnTo>
                  <a:pt x="266676" y="39419"/>
                </a:lnTo>
                <a:lnTo>
                  <a:pt x="255035" y="3968"/>
                </a:lnTo>
                <a:cubicBezTo>
                  <a:pt x="253448" y="-1323"/>
                  <a:pt x="244453" y="-1323"/>
                  <a:pt x="242865" y="3968"/>
                </a:cubicBezTo>
                <a:lnTo>
                  <a:pt x="231225" y="39419"/>
                </a:lnTo>
                <a:lnTo>
                  <a:pt x="193658" y="39419"/>
                </a:lnTo>
                <a:cubicBezTo>
                  <a:pt x="191012" y="39419"/>
                  <a:pt x="188367" y="41007"/>
                  <a:pt x="187308" y="43652"/>
                </a:cubicBezTo>
                <a:cubicBezTo>
                  <a:pt x="186250" y="46298"/>
                  <a:pt x="187308" y="49473"/>
                  <a:pt x="189425" y="51060"/>
                </a:cubicBezTo>
                <a:lnTo>
                  <a:pt x="219585" y="72754"/>
                </a:lnTo>
                <a:lnTo>
                  <a:pt x="207944" y="108205"/>
                </a:lnTo>
                <a:cubicBezTo>
                  <a:pt x="206886" y="110851"/>
                  <a:pt x="207944" y="114025"/>
                  <a:pt x="210060" y="115612"/>
                </a:cubicBezTo>
                <a:cubicBezTo>
                  <a:pt x="212177" y="117200"/>
                  <a:pt x="215352" y="117200"/>
                  <a:pt x="217468" y="115612"/>
                </a:cubicBezTo>
                <a:lnTo>
                  <a:pt x="247628" y="93919"/>
                </a:lnTo>
                <a:lnTo>
                  <a:pt x="277788" y="115612"/>
                </a:lnTo>
                <a:cubicBezTo>
                  <a:pt x="278846" y="116671"/>
                  <a:pt x="280433" y="116671"/>
                  <a:pt x="281491" y="116671"/>
                </a:cubicBezTo>
                <a:cubicBezTo>
                  <a:pt x="283079" y="116671"/>
                  <a:pt x="284137" y="116142"/>
                  <a:pt x="285195" y="115612"/>
                </a:cubicBezTo>
                <a:cubicBezTo>
                  <a:pt x="287312" y="114025"/>
                  <a:pt x="288370" y="110851"/>
                  <a:pt x="287312" y="108205"/>
                </a:cubicBezTo>
                <a:lnTo>
                  <a:pt x="275671" y="72754"/>
                </a:lnTo>
                <a:lnTo>
                  <a:pt x="305831" y="51060"/>
                </a:lnTo>
                <a:cubicBezTo>
                  <a:pt x="310593" y="48944"/>
                  <a:pt x="311122" y="46298"/>
                  <a:pt x="310593" y="43652"/>
                </a:cubicBezTo>
                <a:close/>
                <a:moveTo>
                  <a:pt x="266676" y="64817"/>
                </a:moveTo>
                <a:cubicBezTo>
                  <a:pt x="264560" y="66404"/>
                  <a:pt x="263501" y="69579"/>
                  <a:pt x="264560" y="72225"/>
                </a:cubicBezTo>
                <a:lnTo>
                  <a:pt x="271438" y="93390"/>
                </a:lnTo>
                <a:lnTo>
                  <a:pt x="253448" y="80162"/>
                </a:lnTo>
                <a:cubicBezTo>
                  <a:pt x="251332" y="78574"/>
                  <a:pt x="248157" y="78574"/>
                  <a:pt x="246041" y="80162"/>
                </a:cubicBezTo>
                <a:lnTo>
                  <a:pt x="228050" y="93390"/>
                </a:lnTo>
                <a:lnTo>
                  <a:pt x="234929" y="72225"/>
                </a:lnTo>
                <a:cubicBezTo>
                  <a:pt x="235987" y="69579"/>
                  <a:pt x="234929" y="66404"/>
                  <a:pt x="232813" y="64817"/>
                </a:cubicBezTo>
                <a:lnTo>
                  <a:pt x="214823" y="51589"/>
                </a:lnTo>
                <a:lnTo>
                  <a:pt x="237045" y="51589"/>
                </a:lnTo>
                <a:cubicBezTo>
                  <a:pt x="239691" y="51589"/>
                  <a:pt x="242336" y="50002"/>
                  <a:pt x="243395" y="47356"/>
                </a:cubicBezTo>
                <a:lnTo>
                  <a:pt x="250273" y="26191"/>
                </a:lnTo>
                <a:lnTo>
                  <a:pt x="257152" y="47356"/>
                </a:lnTo>
                <a:cubicBezTo>
                  <a:pt x="258210" y="50002"/>
                  <a:pt x="260327" y="51589"/>
                  <a:pt x="263501" y="51589"/>
                </a:cubicBezTo>
                <a:lnTo>
                  <a:pt x="285725" y="51589"/>
                </a:lnTo>
                <a:lnTo>
                  <a:pt x="266676" y="64817"/>
                </a:lnTo>
                <a:close/>
              </a:path>
            </a:pathLst>
          </a:custGeom>
          <a:solidFill>
            <a:srgbClr val="A5BB1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 name="Textfeld 5">
            <a:extLst>
              <a:ext uri="{FF2B5EF4-FFF2-40B4-BE49-F238E27FC236}">
                <a16:creationId xmlns:a16="http://schemas.microsoft.com/office/drawing/2014/main" id="{A759A20A-AD38-F27E-96D7-D23EFF427688}"/>
              </a:ext>
            </a:extLst>
          </p:cNvPr>
          <p:cNvSpPr txBox="1"/>
          <p:nvPr/>
        </p:nvSpPr>
        <p:spPr bwMode="auto">
          <a:xfrm>
            <a:off x="8332206" y="4072810"/>
            <a:ext cx="3214098" cy="1833351"/>
          </a:xfrm>
          <a:prstGeom prst="rect">
            <a:avLst/>
          </a:prstGeom>
          <a:solidFill>
            <a:schemeClr val="accent3"/>
          </a:solidFill>
          <a:ln w="28575">
            <a:noFill/>
            <a:miter lim="800000"/>
            <a:headEnd/>
            <a:tailEnd/>
          </a:ln>
        </p:spPr>
        <p:txBody>
          <a:bodyPr vert="horz" wrap="square" lIns="72000" tIns="72000" rIns="72000" bIns="72000" numCol="1" rtlCol="0" anchor="t" anchorCtr="0" compatLnSpc="1">
            <a:prstTxWarp prst="textNoShape">
              <a:avLst/>
            </a:prstTxWarp>
            <a:noAutofit/>
          </a:bodyPr>
          <a:lstStyle/>
          <a:p>
            <a:pPr>
              <a:spcAft>
                <a:spcPts val="800"/>
              </a:spcAft>
            </a:pPr>
            <a:r>
              <a:rPr lang="de-CH" sz="1600" b="1" dirty="0">
                <a:solidFill>
                  <a:schemeClr val="bg1"/>
                </a:solidFill>
                <a:latin typeface="+mj-lt"/>
              </a:rPr>
              <a:t>Festgeld-Aktion für </a:t>
            </a:r>
            <a:r>
              <a:rPr lang="de-CH" sz="1600" b="1" dirty="0" err="1">
                <a:solidFill>
                  <a:schemeClr val="accent2"/>
                </a:solidFill>
                <a:latin typeface="+mj-lt"/>
              </a:rPr>
              <a:t>Neugeld</a:t>
            </a:r>
            <a:r>
              <a:rPr lang="de-CH" sz="1600" b="1" dirty="0">
                <a:solidFill>
                  <a:schemeClr val="accent2"/>
                </a:solidFill>
                <a:latin typeface="+mj-lt"/>
              </a:rPr>
              <a:t> </a:t>
            </a:r>
            <a:r>
              <a:rPr lang="de-CH" sz="1600" b="1" dirty="0">
                <a:solidFill>
                  <a:schemeClr val="bg1"/>
                </a:solidFill>
                <a:latin typeface="+mj-lt"/>
              </a:rPr>
              <a:t>mit 0.80% bis auf weiteres</a:t>
            </a:r>
          </a:p>
          <a:p>
            <a:pPr marL="285750" indent="-285750" algn="l">
              <a:spcAft>
                <a:spcPts val="800"/>
              </a:spcAft>
              <a:buFont typeface="Arial" panose="020B0604020202020204" pitchFamily="34" charset="0"/>
              <a:buChar char="•"/>
            </a:pPr>
            <a:r>
              <a:rPr lang="de-CH" sz="1600" b="1" dirty="0">
                <a:solidFill>
                  <a:schemeClr val="bg1"/>
                </a:solidFill>
                <a:latin typeface="+mj-lt"/>
              </a:rPr>
              <a:t>0.80% Zins </a:t>
            </a:r>
            <a:r>
              <a:rPr lang="de-CH" sz="1600" dirty="0">
                <a:solidFill>
                  <a:schemeClr val="bg1"/>
                </a:solidFill>
                <a:latin typeface="+mj-lt"/>
              </a:rPr>
              <a:t>für 1 Jahr</a:t>
            </a:r>
          </a:p>
          <a:p>
            <a:pPr marL="285750" indent="-285750" algn="l">
              <a:spcAft>
                <a:spcPts val="800"/>
              </a:spcAft>
              <a:buFont typeface="Arial" panose="020B0604020202020204" pitchFamily="34" charset="0"/>
              <a:buChar char="•"/>
            </a:pPr>
            <a:r>
              <a:rPr lang="de-CH" sz="1600" dirty="0">
                <a:solidFill>
                  <a:schemeClr val="bg1"/>
                </a:solidFill>
                <a:latin typeface="+mj-lt"/>
              </a:rPr>
              <a:t>Für Beträge ab 50 000 CHF</a:t>
            </a:r>
          </a:p>
          <a:p>
            <a:pPr marL="285750" indent="-285750" algn="l">
              <a:spcAft>
                <a:spcPts val="800"/>
              </a:spcAft>
              <a:buFont typeface="Arial" panose="020B0604020202020204" pitchFamily="34" charset="0"/>
              <a:buChar char="•"/>
            </a:pPr>
            <a:r>
              <a:rPr lang="de-CH" sz="1600" dirty="0">
                <a:solidFill>
                  <a:schemeClr val="bg1"/>
                </a:solidFill>
                <a:latin typeface="+mj-lt"/>
              </a:rPr>
              <a:t>Aktion gültig bis auf weiteres</a:t>
            </a:r>
          </a:p>
        </p:txBody>
      </p:sp>
    </p:spTree>
    <p:extLst>
      <p:ext uri="{BB962C8B-B14F-4D97-AF65-F5344CB8AC3E}">
        <p14:creationId xmlns:p14="http://schemas.microsoft.com/office/powerpoint/2010/main" val="8310888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Objekt 47" hidden="1">
            <a:extLst>
              <a:ext uri="{FF2B5EF4-FFF2-40B4-BE49-F238E27FC236}">
                <a16:creationId xmlns:a16="http://schemas.microsoft.com/office/drawing/2014/main" id="{3C885EEF-C91F-F68A-548A-0AB2A299103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94" imgH="94" progId="TCLayout.ActiveDocument.1">
                  <p:embed/>
                </p:oleObj>
              </mc:Choice>
              <mc:Fallback>
                <p:oleObj name="think-cell Folie" r:id="rId3" imgW="94" imgH="94" progId="TCLayout.ActiveDocument.1">
                  <p:embed/>
                  <p:pic>
                    <p:nvPicPr>
                      <p:cNvPr id="48" name="Objekt 47" hidden="1">
                        <a:extLst>
                          <a:ext uri="{FF2B5EF4-FFF2-40B4-BE49-F238E27FC236}">
                            <a16:creationId xmlns:a16="http://schemas.microsoft.com/office/drawing/2014/main" id="{3C885EEF-C91F-F68A-548A-0AB2A29910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2" name="Rechteck 21">
            <a:extLst>
              <a:ext uri="{FF2B5EF4-FFF2-40B4-BE49-F238E27FC236}">
                <a16:creationId xmlns:a16="http://schemas.microsoft.com/office/drawing/2014/main" id="{BD137FE1-C820-F995-EA9F-16ABAD4C0BD9}"/>
              </a:ext>
            </a:extLst>
          </p:cNvPr>
          <p:cNvSpPr/>
          <p:nvPr/>
        </p:nvSpPr>
        <p:spPr>
          <a:xfrm>
            <a:off x="8112618" y="1556792"/>
            <a:ext cx="3672014" cy="4532250"/>
          </a:xfrm>
          <a:prstGeom prst="rect">
            <a:avLst/>
          </a:prstGeom>
          <a:solidFill>
            <a:srgbClr val="EDF1D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sp>
        <p:nvSpPr>
          <p:cNvPr id="20" name="Rechteck 19">
            <a:extLst>
              <a:ext uri="{FF2B5EF4-FFF2-40B4-BE49-F238E27FC236}">
                <a16:creationId xmlns:a16="http://schemas.microsoft.com/office/drawing/2014/main" id="{9FFC9326-DFF5-CB93-5488-4EE624612E18}"/>
              </a:ext>
            </a:extLst>
          </p:cNvPr>
          <p:cNvSpPr/>
          <p:nvPr/>
        </p:nvSpPr>
        <p:spPr>
          <a:xfrm>
            <a:off x="4223792" y="1556791"/>
            <a:ext cx="3672014" cy="4536000"/>
          </a:xfrm>
          <a:prstGeom prst="rect">
            <a:avLst/>
          </a:prstGeom>
          <a:solidFill>
            <a:srgbClr val="EDF1D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sp>
        <p:nvSpPr>
          <p:cNvPr id="2" name="Inhaltsplatzhalter 1">
            <a:extLst>
              <a:ext uri="{FF2B5EF4-FFF2-40B4-BE49-F238E27FC236}">
                <a16:creationId xmlns:a16="http://schemas.microsoft.com/office/drawing/2014/main" id="{02A029D7-B118-E19C-9E2A-B494E35F4774}"/>
              </a:ext>
            </a:extLst>
          </p:cNvPr>
          <p:cNvSpPr>
            <a:spLocks noGrp="1"/>
          </p:cNvSpPr>
          <p:nvPr>
            <p:ph sz="quarter" idx="14"/>
          </p:nvPr>
        </p:nvSpPr>
        <p:spPr>
          <a:xfrm>
            <a:off x="4412751" y="1700808"/>
            <a:ext cx="3527998" cy="4536000"/>
          </a:xfrm>
        </p:spPr>
        <p:txBody>
          <a:bodyPr/>
          <a:lstStyle/>
          <a:p>
            <a:r>
              <a:rPr lang="de-CH" sz="1800" b="1">
                <a:solidFill>
                  <a:srgbClr val="A5BB1A"/>
                </a:solidFill>
              </a:rPr>
              <a:t>Ihre Vorteile</a:t>
            </a:r>
          </a:p>
          <a:p>
            <a:endParaRPr lang="de-CH" b="1"/>
          </a:p>
          <a:p>
            <a:r>
              <a:rPr lang="de-CH"/>
              <a:t>     Zinsertrag ist garantiert und            </a:t>
            </a:r>
            <a:br>
              <a:rPr lang="de-CH"/>
            </a:br>
            <a:r>
              <a:rPr lang="de-CH"/>
              <a:t>     vorher bekannt</a:t>
            </a:r>
          </a:p>
          <a:p>
            <a:r>
              <a:rPr lang="de-CH"/>
              <a:t>     Kostenlose Kontoführung und </a:t>
            </a:r>
            <a:br>
              <a:rPr lang="de-CH"/>
            </a:br>
            <a:r>
              <a:rPr lang="de-CH"/>
              <a:t>     Abschluss</a:t>
            </a:r>
          </a:p>
          <a:p>
            <a:r>
              <a:rPr lang="de-CH"/>
              <a:t>     Höhere Verzinsung als auf dem </a:t>
            </a:r>
            <a:br>
              <a:rPr lang="de-CH"/>
            </a:br>
            <a:r>
              <a:rPr lang="de-CH"/>
              <a:t>     Kontokorrent- oder Sparkonto</a:t>
            </a:r>
          </a:p>
          <a:p>
            <a:r>
              <a:rPr lang="de-CH"/>
              <a:t>     Anlagesumme bis 1 Mio. CHF</a:t>
            </a:r>
          </a:p>
        </p:txBody>
      </p:sp>
      <p:sp>
        <p:nvSpPr>
          <p:cNvPr id="4" name="Inhaltsplatzhalter 3">
            <a:extLst>
              <a:ext uri="{FF2B5EF4-FFF2-40B4-BE49-F238E27FC236}">
                <a16:creationId xmlns:a16="http://schemas.microsoft.com/office/drawing/2014/main" id="{ACA964BD-04A5-FAC8-06F1-8E2B402137FF}"/>
              </a:ext>
            </a:extLst>
          </p:cNvPr>
          <p:cNvSpPr>
            <a:spLocks noGrp="1"/>
          </p:cNvSpPr>
          <p:nvPr>
            <p:ph sz="quarter" idx="16"/>
          </p:nvPr>
        </p:nvSpPr>
        <p:spPr>
          <a:xfrm>
            <a:off x="8328644" y="1714132"/>
            <a:ext cx="3471394" cy="4536000"/>
          </a:xfrm>
        </p:spPr>
        <p:txBody>
          <a:bodyPr/>
          <a:lstStyle/>
          <a:p>
            <a:r>
              <a:rPr lang="de-CH" b="1">
                <a:solidFill>
                  <a:srgbClr val="A5BB1A"/>
                </a:solidFill>
              </a:rPr>
              <a:t>Laufzeiten und Zinsen</a:t>
            </a:r>
            <a:endParaRPr lang="de-CH">
              <a:solidFill>
                <a:srgbClr val="A5BB1A"/>
              </a:solidFill>
            </a:endParaRPr>
          </a:p>
          <a:p>
            <a:endParaRPr lang="de-CH" sz="900"/>
          </a:p>
          <a:p>
            <a:r>
              <a:rPr lang="de-CH"/>
              <a:t>  </a:t>
            </a:r>
            <a:br>
              <a:rPr lang="de-CH"/>
            </a:br>
            <a:r>
              <a:rPr lang="de-CH"/>
              <a:t>     2 bis 10 Jahre</a:t>
            </a:r>
          </a:p>
          <a:p>
            <a:r>
              <a:rPr lang="de-CH"/>
              <a:t>     Wöchentlich aktualisierte </a:t>
            </a:r>
            <a:br>
              <a:rPr lang="de-CH"/>
            </a:br>
            <a:r>
              <a:rPr lang="de-CH"/>
              <a:t>     Zinssätze</a:t>
            </a:r>
          </a:p>
          <a:p>
            <a:r>
              <a:rPr lang="de-CH"/>
              <a:t>     Aktuelle </a:t>
            </a:r>
            <a:r>
              <a:rPr lang="de-CH">
                <a:hlinkClick r:id="rId5"/>
              </a:rPr>
              <a:t>Zinssätze</a:t>
            </a:r>
            <a:endParaRPr lang="de-CH"/>
          </a:p>
          <a:p>
            <a:endParaRPr lang="de-CH"/>
          </a:p>
          <a:p>
            <a:r>
              <a:rPr lang="de-CH"/>
              <a:t>   </a:t>
            </a:r>
          </a:p>
          <a:p>
            <a:endParaRPr lang="de-CH"/>
          </a:p>
        </p:txBody>
      </p:sp>
      <p:sp>
        <p:nvSpPr>
          <p:cNvPr id="6" name="Foliennummernplatzhalter 5">
            <a:extLst>
              <a:ext uri="{FF2B5EF4-FFF2-40B4-BE49-F238E27FC236}">
                <a16:creationId xmlns:a16="http://schemas.microsoft.com/office/drawing/2014/main" id="{0754FBC9-FC2B-9D9C-2E21-1C200DEE16EE}"/>
              </a:ext>
            </a:extLst>
          </p:cNvPr>
          <p:cNvSpPr>
            <a:spLocks noGrp="1"/>
          </p:cNvSpPr>
          <p:nvPr>
            <p:ph type="sldNum" sz="quarter" idx="19"/>
          </p:nvPr>
        </p:nvSpPr>
        <p:spPr/>
        <p:txBody>
          <a:bodyPr/>
          <a:lstStyle/>
          <a:p>
            <a:pPr>
              <a:defRPr/>
            </a:pPr>
            <a:fld id="{DE15152C-7E44-A94B-BCD8-272D3D1F368E}" type="slidenum">
              <a:rPr lang="de-DE" altLang="de-DE" smtClean="0"/>
              <a:pPr>
                <a:defRPr/>
              </a:pPr>
              <a:t>63</a:t>
            </a:fld>
            <a:endParaRPr lang="de-DE" altLang="de-DE" sz="900"/>
          </a:p>
        </p:txBody>
      </p:sp>
      <p:sp>
        <p:nvSpPr>
          <p:cNvPr id="7" name="Titel 4">
            <a:extLst>
              <a:ext uri="{FF2B5EF4-FFF2-40B4-BE49-F238E27FC236}">
                <a16:creationId xmlns:a16="http://schemas.microsoft.com/office/drawing/2014/main" id="{6956D311-16E8-1046-F531-85713C059958}"/>
              </a:ext>
            </a:extLst>
          </p:cNvPr>
          <p:cNvSpPr>
            <a:spLocks noGrp="1"/>
          </p:cNvSpPr>
          <p:nvPr>
            <p:ph type="title"/>
          </p:nvPr>
        </p:nvSpPr>
        <p:spPr>
          <a:xfrm>
            <a:off x="479425" y="476250"/>
            <a:ext cx="11161713" cy="1008063"/>
          </a:xfrm>
        </p:spPr>
        <p:txBody>
          <a:bodyPr vert="horz"/>
          <a:lstStyle/>
          <a:p>
            <a:r>
              <a:rPr lang="de-CH"/>
              <a:t>Festgeldkonto – mehrjährige Laufzeiten</a:t>
            </a:r>
            <a:br>
              <a:rPr lang="de-CH"/>
            </a:br>
            <a:endParaRPr lang="de-CH"/>
          </a:p>
        </p:txBody>
      </p:sp>
      <p:sp>
        <p:nvSpPr>
          <p:cNvPr id="8" name="Textfeld 7">
            <a:extLst>
              <a:ext uri="{FF2B5EF4-FFF2-40B4-BE49-F238E27FC236}">
                <a16:creationId xmlns:a16="http://schemas.microsoft.com/office/drawing/2014/main" id="{73AB2A67-F1E8-AC2F-FA96-400546FD7F02}"/>
              </a:ext>
            </a:extLst>
          </p:cNvPr>
          <p:cNvSpPr txBox="1"/>
          <p:nvPr/>
        </p:nvSpPr>
        <p:spPr bwMode="auto">
          <a:xfrm>
            <a:off x="-67000" y="910461"/>
            <a:ext cx="117120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1"/>
            <a:r>
              <a:rPr lang="de-CH" sz="1800" b="0" noProof="1">
                <a:solidFill>
                  <a:srgbClr val="A5BB1A"/>
                </a:solidFill>
                <a:latin typeface="Corona LT" panose="02000604020000090004" pitchFamily="2" charset="0"/>
              </a:rPr>
              <a:t>Mehr Zins, mehr Sicherheit</a:t>
            </a:r>
            <a:endParaRPr lang="de-CH" sz="1800">
              <a:solidFill>
                <a:srgbClr val="A5BB1A"/>
              </a:solidFill>
            </a:endParaRPr>
          </a:p>
        </p:txBody>
      </p:sp>
      <p:grpSp>
        <p:nvGrpSpPr>
          <p:cNvPr id="10" name="Gruppieren 9">
            <a:extLst>
              <a:ext uri="{FF2B5EF4-FFF2-40B4-BE49-F238E27FC236}">
                <a16:creationId xmlns:a16="http://schemas.microsoft.com/office/drawing/2014/main" id="{022AE0C5-545A-D11A-DCBF-7E1301677517}"/>
              </a:ext>
            </a:extLst>
          </p:cNvPr>
          <p:cNvGrpSpPr/>
          <p:nvPr/>
        </p:nvGrpSpPr>
        <p:grpSpPr>
          <a:xfrm>
            <a:off x="4340743" y="2357049"/>
            <a:ext cx="362263" cy="325905"/>
            <a:chOff x="767408" y="4759279"/>
            <a:chExt cx="362263" cy="325905"/>
          </a:xfrm>
        </p:grpSpPr>
        <p:sp>
          <p:nvSpPr>
            <p:cNvPr id="11" name="Ellipse 10">
              <a:extLst>
                <a:ext uri="{FF2B5EF4-FFF2-40B4-BE49-F238E27FC236}">
                  <a16:creationId xmlns:a16="http://schemas.microsoft.com/office/drawing/2014/main" id="{BE64737C-C876-0780-A0D5-AF544C766753}"/>
                </a:ext>
              </a:extLst>
            </p:cNvPr>
            <p:cNvSpPr/>
            <p:nvPr/>
          </p:nvSpPr>
          <p:spPr>
            <a:xfrm>
              <a:off x="767408" y="4797152"/>
              <a:ext cx="288032" cy="288032"/>
            </a:xfrm>
            <a:prstGeom prst="ellips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de-CH" sz="1600">
                <a:solidFill>
                  <a:srgbClr val="28828B"/>
                </a:solidFill>
                <a:latin typeface="72 Light" panose="020B0303030000000003" pitchFamily="34" charset="0"/>
              </a:endParaRPr>
            </a:p>
          </p:txBody>
        </p:sp>
        <p:sp>
          <p:nvSpPr>
            <p:cNvPr id="12" name="Titel 3">
              <a:extLst>
                <a:ext uri="{FF2B5EF4-FFF2-40B4-BE49-F238E27FC236}">
                  <a16:creationId xmlns:a16="http://schemas.microsoft.com/office/drawing/2014/main" id="{1CA025FE-67B5-2869-AD23-FE91899C1A8E}"/>
                </a:ext>
              </a:extLst>
            </p:cNvPr>
            <p:cNvSpPr txBox="1">
              <a:spLocks/>
            </p:cNvSpPr>
            <p:nvPr/>
          </p:nvSpPr>
          <p:spPr bwMode="auto">
            <a:xfrm>
              <a:off x="837346" y="4759279"/>
              <a:ext cx="292325" cy="28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1035025" rtl="0" eaLnBrk="1" fontAlgn="base" hangingPunct="1">
                <a:lnSpc>
                  <a:spcPct val="100000"/>
                </a:lnSpc>
                <a:spcBef>
                  <a:spcPts val="0"/>
                </a:spcBef>
                <a:spcAft>
                  <a:spcPts val="0"/>
                </a:spcAft>
                <a:defRPr sz="2800" b="1" i="0" kern="1200" cap="none" baseline="0">
                  <a:solidFill>
                    <a:schemeClr val="tx2"/>
                  </a:solidFill>
                  <a:latin typeface="+mj-lt"/>
                  <a:ea typeface="MS PGothic" panose="020B0600070205080204" pitchFamily="34" charset="-128"/>
                  <a:cs typeface="Segoe UI" panose="020B0502040204020203" pitchFamily="34" charset="0"/>
                </a:defRPr>
              </a:lvl1pPr>
              <a:lvl2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2pPr>
              <a:lvl3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3pPr>
              <a:lvl4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4pPr>
              <a:lvl5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5pPr>
              <a:lvl6pPr marL="477049" algn="l" defTabSz="1038577" rtl="0" eaLnBrk="1" fontAlgn="base" hangingPunct="1">
                <a:spcBef>
                  <a:spcPct val="0"/>
                </a:spcBef>
                <a:spcAft>
                  <a:spcPct val="0"/>
                </a:spcAft>
                <a:defRPr sz="3067">
                  <a:solidFill>
                    <a:schemeClr val="tx1"/>
                  </a:solidFill>
                  <a:latin typeface="Arial" pitchFamily="34" charset="0"/>
                </a:defRPr>
              </a:lvl6pPr>
              <a:lvl7pPr marL="954097" algn="l" defTabSz="1038577" rtl="0" eaLnBrk="1" fontAlgn="base" hangingPunct="1">
                <a:spcBef>
                  <a:spcPct val="0"/>
                </a:spcBef>
                <a:spcAft>
                  <a:spcPct val="0"/>
                </a:spcAft>
                <a:defRPr sz="3067">
                  <a:solidFill>
                    <a:schemeClr val="tx1"/>
                  </a:solidFill>
                  <a:latin typeface="Arial" pitchFamily="34" charset="0"/>
                </a:defRPr>
              </a:lvl7pPr>
              <a:lvl8pPr marL="1431147" algn="l" defTabSz="1038577" rtl="0" eaLnBrk="1" fontAlgn="base" hangingPunct="1">
                <a:spcBef>
                  <a:spcPct val="0"/>
                </a:spcBef>
                <a:spcAft>
                  <a:spcPct val="0"/>
                </a:spcAft>
                <a:defRPr sz="3067">
                  <a:solidFill>
                    <a:schemeClr val="tx1"/>
                  </a:solidFill>
                  <a:latin typeface="Arial" pitchFamily="34" charset="0"/>
                </a:defRPr>
              </a:lvl8pPr>
              <a:lvl9pPr marL="1908196" algn="l" defTabSz="1038577" rtl="0" eaLnBrk="1" fontAlgn="base" hangingPunct="1">
                <a:spcBef>
                  <a:spcPct val="0"/>
                </a:spcBef>
                <a:spcAft>
                  <a:spcPct val="0"/>
                </a:spcAft>
                <a:defRPr sz="3067">
                  <a:solidFill>
                    <a:schemeClr val="tx1"/>
                  </a:solidFill>
                  <a:latin typeface="Arial" pitchFamily="34" charset="0"/>
                </a:defRPr>
              </a:lvl9pPr>
            </a:lstStyle>
            <a:p>
              <a:pPr>
                <a:lnSpc>
                  <a:spcPct val="150000"/>
                </a:lnSpc>
              </a:pPr>
              <a:r>
                <a:rPr lang="de-CH" sz="1400">
                  <a:solidFill>
                    <a:srgbClr val="A5BB1A"/>
                  </a:solidFill>
                </a:rPr>
                <a:t>✔</a:t>
              </a:r>
            </a:p>
          </p:txBody>
        </p:sp>
      </p:grpSp>
      <p:grpSp>
        <p:nvGrpSpPr>
          <p:cNvPr id="13" name="Gruppieren 12">
            <a:extLst>
              <a:ext uri="{FF2B5EF4-FFF2-40B4-BE49-F238E27FC236}">
                <a16:creationId xmlns:a16="http://schemas.microsoft.com/office/drawing/2014/main" id="{BE5B6D98-C079-373B-88A7-DC5194FB0BBB}"/>
              </a:ext>
            </a:extLst>
          </p:cNvPr>
          <p:cNvGrpSpPr/>
          <p:nvPr/>
        </p:nvGrpSpPr>
        <p:grpSpPr>
          <a:xfrm>
            <a:off x="4340743" y="3006848"/>
            <a:ext cx="362263" cy="325905"/>
            <a:chOff x="767408" y="4759279"/>
            <a:chExt cx="362263" cy="325905"/>
          </a:xfrm>
        </p:grpSpPr>
        <p:sp>
          <p:nvSpPr>
            <p:cNvPr id="14" name="Ellipse 13">
              <a:extLst>
                <a:ext uri="{FF2B5EF4-FFF2-40B4-BE49-F238E27FC236}">
                  <a16:creationId xmlns:a16="http://schemas.microsoft.com/office/drawing/2014/main" id="{268358FF-7248-000C-FDE3-75FCEAE00465}"/>
                </a:ext>
              </a:extLst>
            </p:cNvPr>
            <p:cNvSpPr/>
            <p:nvPr/>
          </p:nvSpPr>
          <p:spPr>
            <a:xfrm>
              <a:off x="767408" y="4797152"/>
              <a:ext cx="288032" cy="288032"/>
            </a:xfrm>
            <a:prstGeom prst="ellips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de-CH" sz="1600">
                <a:solidFill>
                  <a:srgbClr val="28828B"/>
                </a:solidFill>
                <a:latin typeface="72 Light" panose="020B0303030000000003" pitchFamily="34" charset="0"/>
              </a:endParaRPr>
            </a:p>
          </p:txBody>
        </p:sp>
        <p:sp>
          <p:nvSpPr>
            <p:cNvPr id="15" name="Titel 3">
              <a:extLst>
                <a:ext uri="{FF2B5EF4-FFF2-40B4-BE49-F238E27FC236}">
                  <a16:creationId xmlns:a16="http://schemas.microsoft.com/office/drawing/2014/main" id="{7A198292-885D-3EA7-C0F1-71FD0527484F}"/>
                </a:ext>
              </a:extLst>
            </p:cNvPr>
            <p:cNvSpPr txBox="1">
              <a:spLocks/>
            </p:cNvSpPr>
            <p:nvPr/>
          </p:nvSpPr>
          <p:spPr bwMode="auto">
            <a:xfrm>
              <a:off x="837346" y="4759279"/>
              <a:ext cx="292325" cy="28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1035025" rtl="0" eaLnBrk="1" fontAlgn="base" hangingPunct="1">
                <a:lnSpc>
                  <a:spcPct val="100000"/>
                </a:lnSpc>
                <a:spcBef>
                  <a:spcPts val="0"/>
                </a:spcBef>
                <a:spcAft>
                  <a:spcPts val="0"/>
                </a:spcAft>
                <a:defRPr sz="2800" b="1" i="0" kern="1200" cap="none" baseline="0">
                  <a:solidFill>
                    <a:schemeClr val="tx2"/>
                  </a:solidFill>
                  <a:latin typeface="+mj-lt"/>
                  <a:ea typeface="MS PGothic" panose="020B0600070205080204" pitchFamily="34" charset="-128"/>
                  <a:cs typeface="Segoe UI" panose="020B0502040204020203" pitchFamily="34" charset="0"/>
                </a:defRPr>
              </a:lvl1pPr>
              <a:lvl2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2pPr>
              <a:lvl3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3pPr>
              <a:lvl4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4pPr>
              <a:lvl5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5pPr>
              <a:lvl6pPr marL="477049" algn="l" defTabSz="1038577" rtl="0" eaLnBrk="1" fontAlgn="base" hangingPunct="1">
                <a:spcBef>
                  <a:spcPct val="0"/>
                </a:spcBef>
                <a:spcAft>
                  <a:spcPct val="0"/>
                </a:spcAft>
                <a:defRPr sz="3067">
                  <a:solidFill>
                    <a:schemeClr val="tx1"/>
                  </a:solidFill>
                  <a:latin typeface="Arial" pitchFamily="34" charset="0"/>
                </a:defRPr>
              </a:lvl6pPr>
              <a:lvl7pPr marL="954097" algn="l" defTabSz="1038577" rtl="0" eaLnBrk="1" fontAlgn="base" hangingPunct="1">
                <a:spcBef>
                  <a:spcPct val="0"/>
                </a:spcBef>
                <a:spcAft>
                  <a:spcPct val="0"/>
                </a:spcAft>
                <a:defRPr sz="3067">
                  <a:solidFill>
                    <a:schemeClr val="tx1"/>
                  </a:solidFill>
                  <a:latin typeface="Arial" pitchFamily="34" charset="0"/>
                </a:defRPr>
              </a:lvl7pPr>
              <a:lvl8pPr marL="1431147" algn="l" defTabSz="1038577" rtl="0" eaLnBrk="1" fontAlgn="base" hangingPunct="1">
                <a:spcBef>
                  <a:spcPct val="0"/>
                </a:spcBef>
                <a:spcAft>
                  <a:spcPct val="0"/>
                </a:spcAft>
                <a:defRPr sz="3067">
                  <a:solidFill>
                    <a:schemeClr val="tx1"/>
                  </a:solidFill>
                  <a:latin typeface="Arial" pitchFamily="34" charset="0"/>
                </a:defRPr>
              </a:lvl8pPr>
              <a:lvl9pPr marL="1908196" algn="l" defTabSz="1038577" rtl="0" eaLnBrk="1" fontAlgn="base" hangingPunct="1">
                <a:spcBef>
                  <a:spcPct val="0"/>
                </a:spcBef>
                <a:spcAft>
                  <a:spcPct val="0"/>
                </a:spcAft>
                <a:defRPr sz="3067">
                  <a:solidFill>
                    <a:schemeClr val="tx1"/>
                  </a:solidFill>
                  <a:latin typeface="Arial" pitchFamily="34" charset="0"/>
                </a:defRPr>
              </a:lvl9pPr>
            </a:lstStyle>
            <a:p>
              <a:pPr>
                <a:lnSpc>
                  <a:spcPct val="150000"/>
                </a:lnSpc>
              </a:pPr>
              <a:r>
                <a:rPr lang="de-CH" sz="1400">
                  <a:solidFill>
                    <a:srgbClr val="A5BB1A"/>
                  </a:solidFill>
                </a:rPr>
                <a:t>✔</a:t>
              </a:r>
            </a:p>
          </p:txBody>
        </p:sp>
      </p:grpSp>
      <p:grpSp>
        <p:nvGrpSpPr>
          <p:cNvPr id="16" name="Gruppieren 15">
            <a:extLst>
              <a:ext uri="{FF2B5EF4-FFF2-40B4-BE49-F238E27FC236}">
                <a16:creationId xmlns:a16="http://schemas.microsoft.com/office/drawing/2014/main" id="{732B219E-D1F9-F830-6AEA-011F8F2893A6}"/>
              </a:ext>
            </a:extLst>
          </p:cNvPr>
          <p:cNvGrpSpPr/>
          <p:nvPr/>
        </p:nvGrpSpPr>
        <p:grpSpPr>
          <a:xfrm>
            <a:off x="4340743" y="3612332"/>
            <a:ext cx="362263" cy="325905"/>
            <a:chOff x="767408" y="4759279"/>
            <a:chExt cx="362263" cy="325905"/>
          </a:xfrm>
        </p:grpSpPr>
        <p:sp>
          <p:nvSpPr>
            <p:cNvPr id="17" name="Ellipse 16">
              <a:extLst>
                <a:ext uri="{FF2B5EF4-FFF2-40B4-BE49-F238E27FC236}">
                  <a16:creationId xmlns:a16="http://schemas.microsoft.com/office/drawing/2014/main" id="{F2854F52-81F7-9D34-29C4-132C49E6201E}"/>
                </a:ext>
              </a:extLst>
            </p:cNvPr>
            <p:cNvSpPr/>
            <p:nvPr/>
          </p:nvSpPr>
          <p:spPr>
            <a:xfrm>
              <a:off x="767408" y="4797152"/>
              <a:ext cx="288032" cy="288032"/>
            </a:xfrm>
            <a:prstGeom prst="ellips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de-CH" sz="1600">
                <a:solidFill>
                  <a:srgbClr val="28828B"/>
                </a:solidFill>
                <a:latin typeface="72 Light" panose="020B0303030000000003" pitchFamily="34" charset="0"/>
              </a:endParaRPr>
            </a:p>
          </p:txBody>
        </p:sp>
        <p:sp>
          <p:nvSpPr>
            <p:cNvPr id="18" name="Titel 3">
              <a:extLst>
                <a:ext uri="{FF2B5EF4-FFF2-40B4-BE49-F238E27FC236}">
                  <a16:creationId xmlns:a16="http://schemas.microsoft.com/office/drawing/2014/main" id="{D935E750-1245-DD6A-8270-A127352BF56E}"/>
                </a:ext>
              </a:extLst>
            </p:cNvPr>
            <p:cNvSpPr txBox="1">
              <a:spLocks/>
            </p:cNvSpPr>
            <p:nvPr/>
          </p:nvSpPr>
          <p:spPr bwMode="auto">
            <a:xfrm>
              <a:off x="837346" y="4759279"/>
              <a:ext cx="292325" cy="28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1035025" rtl="0" eaLnBrk="1" fontAlgn="base" hangingPunct="1">
                <a:lnSpc>
                  <a:spcPct val="100000"/>
                </a:lnSpc>
                <a:spcBef>
                  <a:spcPts val="0"/>
                </a:spcBef>
                <a:spcAft>
                  <a:spcPts val="0"/>
                </a:spcAft>
                <a:defRPr sz="2800" b="1" i="0" kern="1200" cap="none" baseline="0">
                  <a:solidFill>
                    <a:schemeClr val="tx2"/>
                  </a:solidFill>
                  <a:latin typeface="+mj-lt"/>
                  <a:ea typeface="MS PGothic" panose="020B0600070205080204" pitchFamily="34" charset="-128"/>
                  <a:cs typeface="Segoe UI" panose="020B0502040204020203" pitchFamily="34" charset="0"/>
                </a:defRPr>
              </a:lvl1pPr>
              <a:lvl2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2pPr>
              <a:lvl3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3pPr>
              <a:lvl4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4pPr>
              <a:lvl5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5pPr>
              <a:lvl6pPr marL="477049" algn="l" defTabSz="1038577" rtl="0" eaLnBrk="1" fontAlgn="base" hangingPunct="1">
                <a:spcBef>
                  <a:spcPct val="0"/>
                </a:spcBef>
                <a:spcAft>
                  <a:spcPct val="0"/>
                </a:spcAft>
                <a:defRPr sz="3067">
                  <a:solidFill>
                    <a:schemeClr val="tx1"/>
                  </a:solidFill>
                  <a:latin typeface="Arial" pitchFamily="34" charset="0"/>
                </a:defRPr>
              </a:lvl6pPr>
              <a:lvl7pPr marL="954097" algn="l" defTabSz="1038577" rtl="0" eaLnBrk="1" fontAlgn="base" hangingPunct="1">
                <a:spcBef>
                  <a:spcPct val="0"/>
                </a:spcBef>
                <a:spcAft>
                  <a:spcPct val="0"/>
                </a:spcAft>
                <a:defRPr sz="3067">
                  <a:solidFill>
                    <a:schemeClr val="tx1"/>
                  </a:solidFill>
                  <a:latin typeface="Arial" pitchFamily="34" charset="0"/>
                </a:defRPr>
              </a:lvl7pPr>
              <a:lvl8pPr marL="1431147" algn="l" defTabSz="1038577" rtl="0" eaLnBrk="1" fontAlgn="base" hangingPunct="1">
                <a:spcBef>
                  <a:spcPct val="0"/>
                </a:spcBef>
                <a:spcAft>
                  <a:spcPct val="0"/>
                </a:spcAft>
                <a:defRPr sz="3067">
                  <a:solidFill>
                    <a:schemeClr val="tx1"/>
                  </a:solidFill>
                  <a:latin typeface="Arial" pitchFamily="34" charset="0"/>
                </a:defRPr>
              </a:lvl8pPr>
              <a:lvl9pPr marL="1908196" algn="l" defTabSz="1038577" rtl="0" eaLnBrk="1" fontAlgn="base" hangingPunct="1">
                <a:spcBef>
                  <a:spcPct val="0"/>
                </a:spcBef>
                <a:spcAft>
                  <a:spcPct val="0"/>
                </a:spcAft>
                <a:defRPr sz="3067">
                  <a:solidFill>
                    <a:schemeClr val="tx1"/>
                  </a:solidFill>
                  <a:latin typeface="Arial" pitchFamily="34" charset="0"/>
                </a:defRPr>
              </a:lvl9pPr>
            </a:lstStyle>
            <a:p>
              <a:pPr>
                <a:lnSpc>
                  <a:spcPct val="150000"/>
                </a:lnSpc>
              </a:pPr>
              <a:r>
                <a:rPr lang="de-CH" sz="1400">
                  <a:solidFill>
                    <a:srgbClr val="A5BB1A"/>
                  </a:solidFill>
                </a:rPr>
                <a:t>✔</a:t>
              </a:r>
            </a:p>
          </p:txBody>
        </p:sp>
      </p:grpSp>
      <p:grpSp>
        <p:nvGrpSpPr>
          <p:cNvPr id="31" name="Gruppieren 30">
            <a:extLst>
              <a:ext uri="{FF2B5EF4-FFF2-40B4-BE49-F238E27FC236}">
                <a16:creationId xmlns:a16="http://schemas.microsoft.com/office/drawing/2014/main" id="{D9340E2D-C999-F6FA-0FF9-C6B08198167F}"/>
              </a:ext>
            </a:extLst>
          </p:cNvPr>
          <p:cNvGrpSpPr/>
          <p:nvPr/>
        </p:nvGrpSpPr>
        <p:grpSpPr>
          <a:xfrm>
            <a:off x="4342264" y="4217816"/>
            <a:ext cx="362263" cy="325905"/>
            <a:chOff x="767408" y="4759279"/>
            <a:chExt cx="362263" cy="325905"/>
          </a:xfrm>
        </p:grpSpPr>
        <p:sp>
          <p:nvSpPr>
            <p:cNvPr id="32" name="Ellipse 31">
              <a:extLst>
                <a:ext uri="{FF2B5EF4-FFF2-40B4-BE49-F238E27FC236}">
                  <a16:creationId xmlns:a16="http://schemas.microsoft.com/office/drawing/2014/main" id="{52A03E13-7C50-0B58-CA63-7FB7BD398563}"/>
                </a:ext>
              </a:extLst>
            </p:cNvPr>
            <p:cNvSpPr/>
            <p:nvPr/>
          </p:nvSpPr>
          <p:spPr>
            <a:xfrm>
              <a:off x="767408" y="4797152"/>
              <a:ext cx="288032" cy="288032"/>
            </a:xfrm>
            <a:prstGeom prst="ellips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de-CH" sz="1600">
                <a:solidFill>
                  <a:srgbClr val="28828B"/>
                </a:solidFill>
                <a:latin typeface="72 Light" panose="020B0303030000000003" pitchFamily="34" charset="0"/>
              </a:endParaRPr>
            </a:p>
          </p:txBody>
        </p:sp>
        <p:sp>
          <p:nvSpPr>
            <p:cNvPr id="33" name="Titel 3">
              <a:extLst>
                <a:ext uri="{FF2B5EF4-FFF2-40B4-BE49-F238E27FC236}">
                  <a16:creationId xmlns:a16="http://schemas.microsoft.com/office/drawing/2014/main" id="{D3DCEF50-4E74-C8C9-1152-1FB570F3A7A4}"/>
                </a:ext>
              </a:extLst>
            </p:cNvPr>
            <p:cNvSpPr txBox="1">
              <a:spLocks/>
            </p:cNvSpPr>
            <p:nvPr/>
          </p:nvSpPr>
          <p:spPr bwMode="auto">
            <a:xfrm>
              <a:off x="837346" y="4759279"/>
              <a:ext cx="292325" cy="28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1035025" rtl="0" eaLnBrk="1" fontAlgn="base" hangingPunct="1">
                <a:lnSpc>
                  <a:spcPct val="100000"/>
                </a:lnSpc>
                <a:spcBef>
                  <a:spcPts val="0"/>
                </a:spcBef>
                <a:spcAft>
                  <a:spcPts val="0"/>
                </a:spcAft>
                <a:defRPr sz="2800" b="1" i="0" kern="1200" cap="none" baseline="0">
                  <a:solidFill>
                    <a:schemeClr val="tx2"/>
                  </a:solidFill>
                  <a:latin typeface="+mj-lt"/>
                  <a:ea typeface="MS PGothic" panose="020B0600070205080204" pitchFamily="34" charset="-128"/>
                  <a:cs typeface="Segoe UI" panose="020B0502040204020203" pitchFamily="34" charset="0"/>
                </a:defRPr>
              </a:lvl1pPr>
              <a:lvl2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2pPr>
              <a:lvl3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3pPr>
              <a:lvl4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4pPr>
              <a:lvl5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5pPr>
              <a:lvl6pPr marL="477049" algn="l" defTabSz="1038577" rtl="0" eaLnBrk="1" fontAlgn="base" hangingPunct="1">
                <a:spcBef>
                  <a:spcPct val="0"/>
                </a:spcBef>
                <a:spcAft>
                  <a:spcPct val="0"/>
                </a:spcAft>
                <a:defRPr sz="3067">
                  <a:solidFill>
                    <a:schemeClr val="tx1"/>
                  </a:solidFill>
                  <a:latin typeface="Arial" pitchFamily="34" charset="0"/>
                </a:defRPr>
              </a:lvl6pPr>
              <a:lvl7pPr marL="954097" algn="l" defTabSz="1038577" rtl="0" eaLnBrk="1" fontAlgn="base" hangingPunct="1">
                <a:spcBef>
                  <a:spcPct val="0"/>
                </a:spcBef>
                <a:spcAft>
                  <a:spcPct val="0"/>
                </a:spcAft>
                <a:defRPr sz="3067">
                  <a:solidFill>
                    <a:schemeClr val="tx1"/>
                  </a:solidFill>
                  <a:latin typeface="Arial" pitchFamily="34" charset="0"/>
                </a:defRPr>
              </a:lvl7pPr>
              <a:lvl8pPr marL="1431147" algn="l" defTabSz="1038577" rtl="0" eaLnBrk="1" fontAlgn="base" hangingPunct="1">
                <a:spcBef>
                  <a:spcPct val="0"/>
                </a:spcBef>
                <a:spcAft>
                  <a:spcPct val="0"/>
                </a:spcAft>
                <a:defRPr sz="3067">
                  <a:solidFill>
                    <a:schemeClr val="tx1"/>
                  </a:solidFill>
                  <a:latin typeface="Arial" pitchFamily="34" charset="0"/>
                </a:defRPr>
              </a:lvl8pPr>
              <a:lvl9pPr marL="1908196" algn="l" defTabSz="1038577" rtl="0" eaLnBrk="1" fontAlgn="base" hangingPunct="1">
                <a:spcBef>
                  <a:spcPct val="0"/>
                </a:spcBef>
                <a:spcAft>
                  <a:spcPct val="0"/>
                </a:spcAft>
                <a:defRPr sz="3067">
                  <a:solidFill>
                    <a:schemeClr val="tx1"/>
                  </a:solidFill>
                  <a:latin typeface="Arial" pitchFamily="34" charset="0"/>
                </a:defRPr>
              </a:lvl9pPr>
            </a:lstStyle>
            <a:p>
              <a:pPr>
                <a:lnSpc>
                  <a:spcPct val="150000"/>
                </a:lnSpc>
              </a:pPr>
              <a:r>
                <a:rPr lang="de-CH" sz="1400">
                  <a:solidFill>
                    <a:srgbClr val="A5BB1A"/>
                  </a:solidFill>
                </a:rPr>
                <a:t>✔</a:t>
              </a:r>
            </a:p>
          </p:txBody>
        </p:sp>
      </p:grpSp>
      <p:sp>
        <p:nvSpPr>
          <p:cNvPr id="5" name="Rechteck 4">
            <a:extLst>
              <a:ext uri="{FF2B5EF4-FFF2-40B4-BE49-F238E27FC236}">
                <a16:creationId xmlns:a16="http://schemas.microsoft.com/office/drawing/2014/main" id="{5CE77E23-C8C1-7497-9653-09A9419E2E2E}"/>
              </a:ext>
            </a:extLst>
          </p:cNvPr>
          <p:cNvSpPr/>
          <p:nvPr/>
        </p:nvSpPr>
        <p:spPr>
          <a:xfrm>
            <a:off x="352842" y="1556791"/>
            <a:ext cx="3672014" cy="4532250"/>
          </a:xfrm>
          <a:prstGeom prst="rect">
            <a:avLst/>
          </a:prstGeom>
          <a:solidFill>
            <a:srgbClr val="EDF1D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grpSp>
        <p:nvGrpSpPr>
          <p:cNvPr id="9" name="Gruppieren 8">
            <a:extLst>
              <a:ext uri="{FF2B5EF4-FFF2-40B4-BE49-F238E27FC236}">
                <a16:creationId xmlns:a16="http://schemas.microsoft.com/office/drawing/2014/main" id="{F8FEAB45-E076-8BB5-D5C8-179C0348A0C0}"/>
              </a:ext>
            </a:extLst>
          </p:cNvPr>
          <p:cNvGrpSpPr/>
          <p:nvPr/>
        </p:nvGrpSpPr>
        <p:grpSpPr>
          <a:xfrm>
            <a:off x="8184628" y="2496045"/>
            <a:ext cx="362263" cy="325905"/>
            <a:chOff x="767408" y="4759279"/>
            <a:chExt cx="362263" cy="325905"/>
          </a:xfrm>
        </p:grpSpPr>
        <p:sp>
          <p:nvSpPr>
            <p:cNvPr id="35" name="Ellipse 34">
              <a:extLst>
                <a:ext uri="{FF2B5EF4-FFF2-40B4-BE49-F238E27FC236}">
                  <a16:creationId xmlns:a16="http://schemas.microsoft.com/office/drawing/2014/main" id="{E5FEE286-E575-6FA6-E5C1-967A5ABDBDA1}"/>
                </a:ext>
              </a:extLst>
            </p:cNvPr>
            <p:cNvSpPr/>
            <p:nvPr/>
          </p:nvSpPr>
          <p:spPr>
            <a:xfrm>
              <a:off x="767408" y="4797152"/>
              <a:ext cx="288032" cy="288032"/>
            </a:xfrm>
            <a:prstGeom prst="ellips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de-CH" sz="1600">
                <a:solidFill>
                  <a:srgbClr val="28828B"/>
                </a:solidFill>
                <a:latin typeface="72 Light" panose="020B0303030000000003" pitchFamily="34" charset="0"/>
              </a:endParaRPr>
            </a:p>
          </p:txBody>
        </p:sp>
        <p:sp>
          <p:nvSpPr>
            <p:cNvPr id="36" name="Titel 3">
              <a:extLst>
                <a:ext uri="{FF2B5EF4-FFF2-40B4-BE49-F238E27FC236}">
                  <a16:creationId xmlns:a16="http://schemas.microsoft.com/office/drawing/2014/main" id="{D9E3A45E-989C-A268-29F0-6E68F1AFE1E7}"/>
                </a:ext>
              </a:extLst>
            </p:cNvPr>
            <p:cNvSpPr txBox="1">
              <a:spLocks/>
            </p:cNvSpPr>
            <p:nvPr/>
          </p:nvSpPr>
          <p:spPr bwMode="auto">
            <a:xfrm>
              <a:off x="837346" y="4759279"/>
              <a:ext cx="292325" cy="28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1035025" rtl="0" eaLnBrk="1" fontAlgn="base" hangingPunct="1">
                <a:lnSpc>
                  <a:spcPct val="100000"/>
                </a:lnSpc>
                <a:spcBef>
                  <a:spcPts val="0"/>
                </a:spcBef>
                <a:spcAft>
                  <a:spcPts val="0"/>
                </a:spcAft>
                <a:defRPr sz="2800" b="1" i="0" kern="1200" cap="none" baseline="0">
                  <a:solidFill>
                    <a:schemeClr val="tx2"/>
                  </a:solidFill>
                  <a:latin typeface="+mj-lt"/>
                  <a:ea typeface="MS PGothic" panose="020B0600070205080204" pitchFamily="34" charset="-128"/>
                  <a:cs typeface="Segoe UI" panose="020B0502040204020203" pitchFamily="34" charset="0"/>
                </a:defRPr>
              </a:lvl1pPr>
              <a:lvl2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2pPr>
              <a:lvl3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3pPr>
              <a:lvl4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4pPr>
              <a:lvl5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5pPr>
              <a:lvl6pPr marL="477049" algn="l" defTabSz="1038577" rtl="0" eaLnBrk="1" fontAlgn="base" hangingPunct="1">
                <a:spcBef>
                  <a:spcPct val="0"/>
                </a:spcBef>
                <a:spcAft>
                  <a:spcPct val="0"/>
                </a:spcAft>
                <a:defRPr sz="3067">
                  <a:solidFill>
                    <a:schemeClr val="tx1"/>
                  </a:solidFill>
                  <a:latin typeface="Arial" pitchFamily="34" charset="0"/>
                </a:defRPr>
              </a:lvl6pPr>
              <a:lvl7pPr marL="954097" algn="l" defTabSz="1038577" rtl="0" eaLnBrk="1" fontAlgn="base" hangingPunct="1">
                <a:spcBef>
                  <a:spcPct val="0"/>
                </a:spcBef>
                <a:spcAft>
                  <a:spcPct val="0"/>
                </a:spcAft>
                <a:defRPr sz="3067">
                  <a:solidFill>
                    <a:schemeClr val="tx1"/>
                  </a:solidFill>
                  <a:latin typeface="Arial" pitchFamily="34" charset="0"/>
                </a:defRPr>
              </a:lvl7pPr>
              <a:lvl8pPr marL="1431147" algn="l" defTabSz="1038577" rtl="0" eaLnBrk="1" fontAlgn="base" hangingPunct="1">
                <a:spcBef>
                  <a:spcPct val="0"/>
                </a:spcBef>
                <a:spcAft>
                  <a:spcPct val="0"/>
                </a:spcAft>
                <a:defRPr sz="3067">
                  <a:solidFill>
                    <a:schemeClr val="tx1"/>
                  </a:solidFill>
                  <a:latin typeface="Arial" pitchFamily="34" charset="0"/>
                </a:defRPr>
              </a:lvl8pPr>
              <a:lvl9pPr marL="1908196" algn="l" defTabSz="1038577" rtl="0" eaLnBrk="1" fontAlgn="base" hangingPunct="1">
                <a:spcBef>
                  <a:spcPct val="0"/>
                </a:spcBef>
                <a:spcAft>
                  <a:spcPct val="0"/>
                </a:spcAft>
                <a:defRPr sz="3067">
                  <a:solidFill>
                    <a:schemeClr val="tx1"/>
                  </a:solidFill>
                  <a:latin typeface="Arial" pitchFamily="34" charset="0"/>
                </a:defRPr>
              </a:lvl9pPr>
            </a:lstStyle>
            <a:p>
              <a:pPr>
                <a:lnSpc>
                  <a:spcPct val="150000"/>
                </a:lnSpc>
              </a:pPr>
              <a:r>
                <a:rPr lang="de-CH" sz="1400">
                  <a:solidFill>
                    <a:srgbClr val="A5BB1A"/>
                  </a:solidFill>
                </a:rPr>
                <a:t>✔</a:t>
              </a:r>
            </a:p>
          </p:txBody>
        </p:sp>
      </p:grpSp>
      <p:grpSp>
        <p:nvGrpSpPr>
          <p:cNvPr id="37" name="Gruppieren 36">
            <a:extLst>
              <a:ext uri="{FF2B5EF4-FFF2-40B4-BE49-F238E27FC236}">
                <a16:creationId xmlns:a16="http://schemas.microsoft.com/office/drawing/2014/main" id="{A123A6FF-E023-1FC1-03BB-9CAE43F1D8EB}"/>
              </a:ext>
            </a:extLst>
          </p:cNvPr>
          <p:cNvGrpSpPr/>
          <p:nvPr/>
        </p:nvGrpSpPr>
        <p:grpSpPr>
          <a:xfrm>
            <a:off x="8187011" y="2881768"/>
            <a:ext cx="362263" cy="325905"/>
            <a:chOff x="767408" y="4759279"/>
            <a:chExt cx="362263" cy="325905"/>
          </a:xfrm>
        </p:grpSpPr>
        <p:sp>
          <p:nvSpPr>
            <p:cNvPr id="38" name="Ellipse 37">
              <a:extLst>
                <a:ext uri="{FF2B5EF4-FFF2-40B4-BE49-F238E27FC236}">
                  <a16:creationId xmlns:a16="http://schemas.microsoft.com/office/drawing/2014/main" id="{B769241F-56CC-668E-62D1-CC75736820C1}"/>
                </a:ext>
              </a:extLst>
            </p:cNvPr>
            <p:cNvSpPr/>
            <p:nvPr/>
          </p:nvSpPr>
          <p:spPr>
            <a:xfrm>
              <a:off x="767408" y="4797152"/>
              <a:ext cx="288032" cy="288032"/>
            </a:xfrm>
            <a:prstGeom prst="ellips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de-CH" sz="1600">
                <a:solidFill>
                  <a:srgbClr val="28828B"/>
                </a:solidFill>
                <a:latin typeface="72 Light" panose="020B0303030000000003" pitchFamily="34" charset="0"/>
              </a:endParaRPr>
            </a:p>
          </p:txBody>
        </p:sp>
        <p:sp>
          <p:nvSpPr>
            <p:cNvPr id="39" name="Titel 3">
              <a:extLst>
                <a:ext uri="{FF2B5EF4-FFF2-40B4-BE49-F238E27FC236}">
                  <a16:creationId xmlns:a16="http://schemas.microsoft.com/office/drawing/2014/main" id="{BB9C68E8-0726-DF3C-0F52-9EC76D0835D6}"/>
                </a:ext>
              </a:extLst>
            </p:cNvPr>
            <p:cNvSpPr txBox="1">
              <a:spLocks/>
            </p:cNvSpPr>
            <p:nvPr/>
          </p:nvSpPr>
          <p:spPr bwMode="auto">
            <a:xfrm>
              <a:off x="837346" y="4759279"/>
              <a:ext cx="292325" cy="28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1035025" rtl="0" eaLnBrk="1" fontAlgn="base" hangingPunct="1">
                <a:lnSpc>
                  <a:spcPct val="100000"/>
                </a:lnSpc>
                <a:spcBef>
                  <a:spcPts val="0"/>
                </a:spcBef>
                <a:spcAft>
                  <a:spcPts val="0"/>
                </a:spcAft>
                <a:defRPr sz="2800" b="1" i="0" kern="1200" cap="none" baseline="0">
                  <a:solidFill>
                    <a:schemeClr val="tx2"/>
                  </a:solidFill>
                  <a:latin typeface="+mj-lt"/>
                  <a:ea typeface="MS PGothic" panose="020B0600070205080204" pitchFamily="34" charset="-128"/>
                  <a:cs typeface="Segoe UI" panose="020B0502040204020203" pitchFamily="34" charset="0"/>
                </a:defRPr>
              </a:lvl1pPr>
              <a:lvl2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2pPr>
              <a:lvl3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3pPr>
              <a:lvl4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4pPr>
              <a:lvl5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5pPr>
              <a:lvl6pPr marL="477049" algn="l" defTabSz="1038577" rtl="0" eaLnBrk="1" fontAlgn="base" hangingPunct="1">
                <a:spcBef>
                  <a:spcPct val="0"/>
                </a:spcBef>
                <a:spcAft>
                  <a:spcPct val="0"/>
                </a:spcAft>
                <a:defRPr sz="3067">
                  <a:solidFill>
                    <a:schemeClr val="tx1"/>
                  </a:solidFill>
                  <a:latin typeface="Arial" pitchFamily="34" charset="0"/>
                </a:defRPr>
              </a:lvl6pPr>
              <a:lvl7pPr marL="954097" algn="l" defTabSz="1038577" rtl="0" eaLnBrk="1" fontAlgn="base" hangingPunct="1">
                <a:spcBef>
                  <a:spcPct val="0"/>
                </a:spcBef>
                <a:spcAft>
                  <a:spcPct val="0"/>
                </a:spcAft>
                <a:defRPr sz="3067">
                  <a:solidFill>
                    <a:schemeClr val="tx1"/>
                  </a:solidFill>
                  <a:latin typeface="Arial" pitchFamily="34" charset="0"/>
                </a:defRPr>
              </a:lvl7pPr>
              <a:lvl8pPr marL="1431147" algn="l" defTabSz="1038577" rtl="0" eaLnBrk="1" fontAlgn="base" hangingPunct="1">
                <a:spcBef>
                  <a:spcPct val="0"/>
                </a:spcBef>
                <a:spcAft>
                  <a:spcPct val="0"/>
                </a:spcAft>
                <a:defRPr sz="3067">
                  <a:solidFill>
                    <a:schemeClr val="tx1"/>
                  </a:solidFill>
                  <a:latin typeface="Arial" pitchFamily="34" charset="0"/>
                </a:defRPr>
              </a:lvl8pPr>
              <a:lvl9pPr marL="1908196" algn="l" defTabSz="1038577" rtl="0" eaLnBrk="1" fontAlgn="base" hangingPunct="1">
                <a:spcBef>
                  <a:spcPct val="0"/>
                </a:spcBef>
                <a:spcAft>
                  <a:spcPct val="0"/>
                </a:spcAft>
                <a:defRPr sz="3067">
                  <a:solidFill>
                    <a:schemeClr val="tx1"/>
                  </a:solidFill>
                  <a:latin typeface="Arial" pitchFamily="34" charset="0"/>
                </a:defRPr>
              </a:lvl9pPr>
            </a:lstStyle>
            <a:p>
              <a:pPr>
                <a:lnSpc>
                  <a:spcPct val="150000"/>
                </a:lnSpc>
              </a:pPr>
              <a:r>
                <a:rPr lang="de-CH" sz="1400">
                  <a:solidFill>
                    <a:srgbClr val="A5BB1A"/>
                  </a:solidFill>
                </a:rPr>
                <a:t>✔</a:t>
              </a:r>
            </a:p>
          </p:txBody>
        </p:sp>
      </p:grpSp>
      <p:grpSp>
        <p:nvGrpSpPr>
          <p:cNvPr id="40" name="Gruppieren 39">
            <a:extLst>
              <a:ext uri="{FF2B5EF4-FFF2-40B4-BE49-F238E27FC236}">
                <a16:creationId xmlns:a16="http://schemas.microsoft.com/office/drawing/2014/main" id="{C62E21D9-CBA1-591A-7948-C1AED5506570}"/>
              </a:ext>
            </a:extLst>
          </p:cNvPr>
          <p:cNvGrpSpPr/>
          <p:nvPr/>
        </p:nvGrpSpPr>
        <p:grpSpPr>
          <a:xfrm>
            <a:off x="8219596" y="3468316"/>
            <a:ext cx="362263" cy="325905"/>
            <a:chOff x="767408" y="4759279"/>
            <a:chExt cx="362263" cy="325905"/>
          </a:xfrm>
        </p:grpSpPr>
        <p:sp>
          <p:nvSpPr>
            <p:cNvPr id="41" name="Ellipse 40">
              <a:extLst>
                <a:ext uri="{FF2B5EF4-FFF2-40B4-BE49-F238E27FC236}">
                  <a16:creationId xmlns:a16="http://schemas.microsoft.com/office/drawing/2014/main" id="{B67A8E06-4C11-AC51-654E-5435FCEBD4C3}"/>
                </a:ext>
              </a:extLst>
            </p:cNvPr>
            <p:cNvSpPr/>
            <p:nvPr/>
          </p:nvSpPr>
          <p:spPr>
            <a:xfrm>
              <a:off x="767408" y="4797152"/>
              <a:ext cx="288032" cy="288032"/>
            </a:xfrm>
            <a:prstGeom prst="ellips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de-CH" sz="1600">
                <a:solidFill>
                  <a:srgbClr val="28828B"/>
                </a:solidFill>
                <a:latin typeface="72 Light" panose="020B0303030000000003" pitchFamily="34" charset="0"/>
              </a:endParaRPr>
            </a:p>
          </p:txBody>
        </p:sp>
        <p:sp>
          <p:nvSpPr>
            <p:cNvPr id="42" name="Titel 3">
              <a:extLst>
                <a:ext uri="{FF2B5EF4-FFF2-40B4-BE49-F238E27FC236}">
                  <a16:creationId xmlns:a16="http://schemas.microsoft.com/office/drawing/2014/main" id="{ED354E69-EA88-D683-BF1E-913416DBD579}"/>
                </a:ext>
              </a:extLst>
            </p:cNvPr>
            <p:cNvSpPr txBox="1">
              <a:spLocks/>
            </p:cNvSpPr>
            <p:nvPr/>
          </p:nvSpPr>
          <p:spPr bwMode="auto">
            <a:xfrm>
              <a:off x="837346" y="4759279"/>
              <a:ext cx="292325" cy="28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1035025" rtl="0" eaLnBrk="1" fontAlgn="base" hangingPunct="1">
                <a:lnSpc>
                  <a:spcPct val="100000"/>
                </a:lnSpc>
                <a:spcBef>
                  <a:spcPts val="0"/>
                </a:spcBef>
                <a:spcAft>
                  <a:spcPts val="0"/>
                </a:spcAft>
                <a:defRPr sz="2800" b="1" i="0" kern="1200" cap="none" baseline="0">
                  <a:solidFill>
                    <a:schemeClr val="tx2"/>
                  </a:solidFill>
                  <a:latin typeface="+mj-lt"/>
                  <a:ea typeface="MS PGothic" panose="020B0600070205080204" pitchFamily="34" charset="-128"/>
                  <a:cs typeface="Segoe UI" panose="020B0502040204020203" pitchFamily="34" charset="0"/>
                </a:defRPr>
              </a:lvl1pPr>
              <a:lvl2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2pPr>
              <a:lvl3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3pPr>
              <a:lvl4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4pPr>
              <a:lvl5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5pPr>
              <a:lvl6pPr marL="477049" algn="l" defTabSz="1038577" rtl="0" eaLnBrk="1" fontAlgn="base" hangingPunct="1">
                <a:spcBef>
                  <a:spcPct val="0"/>
                </a:spcBef>
                <a:spcAft>
                  <a:spcPct val="0"/>
                </a:spcAft>
                <a:defRPr sz="3067">
                  <a:solidFill>
                    <a:schemeClr val="tx1"/>
                  </a:solidFill>
                  <a:latin typeface="Arial" pitchFamily="34" charset="0"/>
                </a:defRPr>
              </a:lvl6pPr>
              <a:lvl7pPr marL="954097" algn="l" defTabSz="1038577" rtl="0" eaLnBrk="1" fontAlgn="base" hangingPunct="1">
                <a:spcBef>
                  <a:spcPct val="0"/>
                </a:spcBef>
                <a:spcAft>
                  <a:spcPct val="0"/>
                </a:spcAft>
                <a:defRPr sz="3067">
                  <a:solidFill>
                    <a:schemeClr val="tx1"/>
                  </a:solidFill>
                  <a:latin typeface="Arial" pitchFamily="34" charset="0"/>
                </a:defRPr>
              </a:lvl7pPr>
              <a:lvl8pPr marL="1431147" algn="l" defTabSz="1038577" rtl="0" eaLnBrk="1" fontAlgn="base" hangingPunct="1">
                <a:spcBef>
                  <a:spcPct val="0"/>
                </a:spcBef>
                <a:spcAft>
                  <a:spcPct val="0"/>
                </a:spcAft>
                <a:defRPr sz="3067">
                  <a:solidFill>
                    <a:schemeClr val="tx1"/>
                  </a:solidFill>
                  <a:latin typeface="Arial" pitchFamily="34" charset="0"/>
                </a:defRPr>
              </a:lvl8pPr>
              <a:lvl9pPr marL="1908196" algn="l" defTabSz="1038577" rtl="0" eaLnBrk="1" fontAlgn="base" hangingPunct="1">
                <a:spcBef>
                  <a:spcPct val="0"/>
                </a:spcBef>
                <a:spcAft>
                  <a:spcPct val="0"/>
                </a:spcAft>
                <a:defRPr sz="3067">
                  <a:solidFill>
                    <a:schemeClr val="tx1"/>
                  </a:solidFill>
                  <a:latin typeface="Arial" pitchFamily="34" charset="0"/>
                </a:defRPr>
              </a:lvl9pPr>
            </a:lstStyle>
            <a:p>
              <a:pPr>
                <a:lnSpc>
                  <a:spcPct val="150000"/>
                </a:lnSpc>
              </a:pPr>
              <a:r>
                <a:rPr lang="de-CH" sz="1400">
                  <a:solidFill>
                    <a:srgbClr val="A5BB1A"/>
                  </a:solidFill>
                </a:rPr>
                <a:t>✔</a:t>
              </a:r>
            </a:p>
          </p:txBody>
        </p:sp>
      </p:grpSp>
      <p:sp>
        <p:nvSpPr>
          <p:cNvPr id="46" name="Inhaltsplatzhalter 1">
            <a:extLst>
              <a:ext uri="{FF2B5EF4-FFF2-40B4-BE49-F238E27FC236}">
                <a16:creationId xmlns:a16="http://schemas.microsoft.com/office/drawing/2014/main" id="{DF97872E-C1AB-DB6D-C399-1387E6A2671A}"/>
              </a:ext>
            </a:extLst>
          </p:cNvPr>
          <p:cNvSpPr txBox="1">
            <a:spLocks/>
          </p:cNvSpPr>
          <p:nvPr/>
        </p:nvSpPr>
        <p:spPr bwMode="auto">
          <a:xfrm>
            <a:off x="431011" y="1714004"/>
            <a:ext cx="3527998" cy="453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tx2"/>
                </a:solidFill>
                <a:latin typeface="+mj-lt"/>
                <a:ea typeface="MS PGothic" panose="020B0600070205080204" pitchFamily="34" charset="-128"/>
                <a:cs typeface="Segoe UI" panose="020B0502040204020203" pitchFamily="34" charset="0"/>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tx2"/>
                </a:solidFill>
                <a:latin typeface="+mj-lt"/>
                <a:ea typeface="MS PGothic" panose="020B0600070205080204" pitchFamily="34" charset="-128"/>
                <a:cs typeface="Segoe UI" panose="020B0502040204020203" pitchFamily="34" charset="0"/>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r>
              <a:rPr lang="de-CH" b="1">
                <a:solidFill>
                  <a:srgbClr val="A5BB1A"/>
                </a:solidFill>
              </a:rPr>
              <a:t>Angebot</a:t>
            </a:r>
          </a:p>
          <a:p>
            <a:endParaRPr lang="de-CH" b="1">
              <a:solidFill>
                <a:srgbClr val="28828B"/>
              </a:solidFill>
            </a:endParaRPr>
          </a:p>
          <a:p>
            <a:pPr marL="285750" indent="-285750">
              <a:buClr>
                <a:srgbClr val="A5BB1A"/>
              </a:buClr>
              <a:buFont typeface="Arial" panose="020B0604020202020204" pitchFamily="34" charset="0"/>
              <a:buChar char="•"/>
            </a:pPr>
            <a:r>
              <a:rPr lang="de-CH"/>
              <a:t>Für dauerhafte Rücklagen</a:t>
            </a:r>
          </a:p>
          <a:p>
            <a:pPr marL="285750" indent="-285750">
              <a:buClr>
                <a:srgbClr val="A5BB1A"/>
              </a:buClr>
              <a:buFont typeface="Arial" panose="020B0604020202020204" pitchFamily="34" charset="0"/>
              <a:buChar char="•"/>
            </a:pPr>
            <a:r>
              <a:rPr lang="de-CH"/>
              <a:t>Anlagedauer frei wählbar</a:t>
            </a:r>
          </a:p>
          <a:p>
            <a:pPr marL="285750" indent="-285750">
              <a:buClr>
                <a:srgbClr val="A5BB1A"/>
              </a:buClr>
              <a:buFont typeface="Arial" panose="020B0604020202020204" pitchFamily="34" charset="0"/>
              <a:buChar char="•"/>
            </a:pPr>
            <a:r>
              <a:rPr lang="de-CH"/>
              <a:t>Hohe Planbarkeit</a:t>
            </a:r>
          </a:p>
          <a:p>
            <a:pPr marL="285750" indent="-285750">
              <a:buClr>
                <a:srgbClr val="A5BB1A"/>
              </a:buClr>
              <a:buFont typeface="Arial" panose="020B0604020202020204" pitchFamily="34" charset="0"/>
              <a:buChar char="•"/>
            </a:pPr>
            <a:r>
              <a:rPr lang="de-CH"/>
              <a:t>Zinssatz gilt für gewählte Laufzeit</a:t>
            </a:r>
          </a:p>
          <a:p>
            <a:pPr marL="285750" indent="-285750">
              <a:buClr>
                <a:srgbClr val="A5BB1A"/>
              </a:buClr>
              <a:buFont typeface="Arial" panose="020B0604020202020204" pitchFamily="34" charset="0"/>
              <a:buChar char="•"/>
            </a:pPr>
            <a:r>
              <a:rPr lang="de-CH"/>
              <a:t>Mindesteinlage 5 000 CHF – höhere Einlagen bis 1 Mio. (jeweils durch 1 000 teilbar)</a:t>
            </a:r>
          </a:p>
          <a:p>
            <a:pPr marL="285750" indent="-285750">
              <a:buClr>
                <a:srgbClr val="A5BB1A"/>
              </a:buClr>
              <a:buFont typeface="Arial" panose="020B0604020202020204" pitchFamily="34" charset="0"/>
              <a:buChar char="•"/>
            </a:pPr>
            <a:r>
              <a:rPr lang="de-CH"/>
              <a:t>Verrechnungskonto (für Zinsen, Ein- und Auszahlung) benötigt</a:t>
            </a:r>
          </a:p>
          <a:p>
            <a:r>
              <a:rPr lang="de-CH"/>
              <a:t>  </a:t>
            </a:r>
          </a:p>
        </p:txBody>
      </p:sp>
      <p:grpSp>
        <p:nvGrpSpPr>
          <p:cNvPr id="34" name="Grupo 13">
            <a:extLst>
              <a:ext uri="{FF2B5EF4-FFF2-40B4-BE49-F238E27FC236}">
                <a16:creationId xmlns:a16="http://schemas.microsoft.com/office/drawing/2014/main" id="{9AC7C09E-83B0-0B1F-85FC-7B3241EC20FA}"/>
              </a:ext>
            </a:extLst>
          </p:cNvPr>
          <p:cNvGrpSpPr>
            <a:grpSpLocks noChangeAspect="1"/>
          </p:cNvGrpSpPr>
          <p:nvPr/>
        </p:nvGrpSpPr>
        <p:grpSpPr>
          <a:xfrm>
            <a:off x="11091652" y="1700808"/>
            <a:ext cx="518034" cy="482611"/>
            <a:chOff x="9037935" y="730453"/>
            <a:chExt cx="573635" cy="534409"/>
          </a:xfrm>
          <a:solidFill>
            <a:srgbClr val="A5BB1A"/>
          </a:solidFill>
        </p:grpSpPr>
        <p:sp>
          <p:nvSpPr>
            <p:cNvPr id="47" name="Forma libre 366">
              <a:extLst>
                <a:ext uri="{FF2B5EF4-FFF2-40B4-BE49-F238E27FC236}">
                  <a16:creationId xmlns:a16="http://schemas.microsoft.com/office/drawing/2014/main" id="{7A75868C-67FC-614D-25BB-AB6F29FAA266}"/>
                </a:ext>
              </a:extLst>
            </p:cNvPr>
            <p:cNvSpPr/>
            <p:nvPr/>
          </p:nvSpPr>
          <p:spPr>
            <a:xfrm>
              <a:off x="9037935" y="1066222"/>
              <a:ext cx="135657" cy="193795"/>
            </a:xfrm>
            <a:custGeom>
              <a:avLst/>
              <a:gdLst>
                <a:gd name="connsiteX0" fmla="*/ 70373 w 74076"/>
                <a:gd name="connsiteY0" fmla="*/ 0 h 105823"/>
                <a:gd name="connsiteX1" fmla="*/ 6349 w 74076"/>
                <a:gd name="connsiteY1" fmla="*/ 0 h 105823"/>
                <a:gd name="connsiteX2" fmla="*/ 0 w 74076"/>
                <a:gd name="connsiteY2" fmla="*/ 6350 h 105823"/>
                <a:gd name="connsiteX3" fmla="*/ 0 w 74076"/>
                <a:gd name="connsiteY3" fmla="*/ 104237 h 105823"/>
                <a:gd name="connsiteX4" fmla="*/ 6349 w 74076"/>
                <a:gd name="connsiteY4" fmla="*/ 110586 h 105823"/>
                <a:gd name="connsiteX5" fmla="*/ 70373 w 74076"/>
                <a:gd name="connsiteY5" fmla="*/ 110586 h 105823"/>
                <a:gd name="connsiteX6" fmla="*/ 76722 w 74076"/>
                <a:gd name="connsiteY6" fmla="*/ 104237 h 105823"/>
                <a:gd name="connsiteX7" fmla="*/ 76722 w 74076"/>
                <a:gd name="connsiteY7" fmla="*/ 6350 h 105823"/>
                <a:gd name="connsiteX8" fmla="*/ 70373 w 74076"/>
                <a:gd name="connsiteY8" fmla="*/ 0 h 105823"/>
                <a:gd name="connsiteX9" fmla="*/ 63494 w 74076"/>
                <a:gd name="connsiteY9" fmla="*/ 97887 h 105823"/>
                <a:gd name="connsiteX10" fmla="*/ 12170 w 74076"/>
                <a:gd name="connsiteY10" fmla="*/ 97887 h 105823"/>
                <a:gd name="connsiteX11" fmla="*/ 12170 w 74076"/>
                <a:gd name="connsiteY11" fmla="*/ 12699 h 105823"/>
                <a:gd name="connsiteX12" fmla="*/ 63494 w 74076"/>
                <a:gd name="connsiteY12" fmla="*/ 12699 h 105823"/>
                <a:gd name="connsiteX13" fmla="*/ 63494 w 74076"/>
                <a:gd name="connsiteY13" fmla="*/ 97887 h 105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6" h="105823">
                  <a:moveTo>
                    <a:pt x="70373" y="0"/>
                  </a:moveTo>
                  <a:lnTo>
                    <a:pt x="6349" y="0"/>
                  </a:lnTo>
                  <a:cubicBezTo>
                    <a:pt x="2646" y="0"/>
                    <a:pt x="0" y="2646"/>
                    <a:pt x="0" y="6350"/>
                  </a:cubicBezTo>
                  <a:lnTo>
                    <a:pt x="0" y="104237"/>
                  </a:lnTo>
                  <a:cubicBezTo>
                    <a:pt x="0" y="107940"/>
                    <a:pt x="2646" y="110586"/>
                    <a:pt x="6349" y="110586"/>
                  </a:cubicBezTo>
                  <a:lnTo>
                    <a:pt x="70373" y="110586"/>
                  </a:lnTo>
                  <a:cubicBezTo>
                    <a:pt x="74077" y="110586"/>
                    <a:pt x="76722" y="107940"/>
                    <a:pt x="76722" y="104237"/>
                  </a:cubicBezTo>
                  <a:lnTo>
                    <a:pt x="76722" y="6350"/>
                  </a:lnTo>
                  <a:cubicBezTo>
                    <a:pt x="76722" y="2646"/>
                    <a:pt x="73548" y="0"/>
                    <a:pt x="70373" y="0"/>
                  </a:cubicBezTo>
                  <a:close/>
                  <a:moveTo>
                    <a:pt x="63494" y="97887"/>
                  </a:moveTo>
                  <a:lnTo>
                    <a:pt x="12170" y="97887"/>
                  </a:lnTo>
                  <a:lnTo>
                    <a:pt x="12170" y="12699"/>
                  </a:lnTo>
                  <a:lnTo>
                    <a:pt x="63494" y="12699"/>
                  </a:lnTo>
                  <a:lnTo>
                    <a:pt x="63494" y="97887"/>
                  </a:lnTo>
                  <a:close/>
                </a:path>
              </a:pathLst>
            </a:custGeom>
            <a:grpFill/>
            <a:ln w="5286" cap="flat">
              <a:noFill/>
              <a:prstDash val="solid"/>
              <a:miter/>
            </a:ln>
          </p:spPr>
          <p:txBody>
            <a:bodyPr rtlCol="0" anchor="ctr"/>
            <a:lstStyle/>
            <a:p>
              <a:endParaRPr lang="es-MX" sz="2400"/>
            </a:p>
          </p:txBody>
        </p:sp>
        <p:sp>
          <p:nvSpPr>
            <p:cNvPr id="49" name="Forma libre 367">
              <a:extLst>
                <a:ext uri="{FF2B5EF4-FFF2-40B4-BE49-F238E27FC236}">
                  <a16:creationId xmlns:a16="http://schemas.microsoft.com/office/drawing/2014/main" id="{192A3BE9-B226-00CE-E9F2-C0DE9BED4BBD}"/>
                </a:ext>
              </a:extLst>
            </p:cNvPr>
            <p:cNvSpPr/>
            <p:nvPr/>
          </p:nvSpPr>
          <p:spPr>
            <a:xfrm>
              <a:off x="9256924" y="969324"/>
              <a:ext cx="135657" cy="290693"/>
            </a:xfrm>
            <a:custGeom>
              <a:avLst/>
              <a:gdLst>
                <a:gd name="connsiteX0" fmla="*/ 70372 w 74076"/>
                <a:gd name="connsiteY0" fmla="*/ 0 h 158735"/>
                <a:gd name="connsiteX1" fmla="*/ 6349 w 74076"/>
                <a:gd name="connsiteY1" fmla="*/ 0 h 158735"/>
                <a:gd name="connsiteX2" fmla="*/ 0 w 74076"/>
                <a:gd name="connsiteY2" fmla="*/ 6350 h 158735"/>
                <a:gd name="connsiteX3" fmla="*/ 0 w 74076"/>
                <a:gd name="connsiteY3" fmla="*/ 157149 h 158735"/>
                <a:gd name="connsiteX4" fmla="*/ 6349 w 74076"/>
                <a:gd name="connsiteY4" fmla="*/ 163498 h 158735"/>
                <a:gd name="connsiteX5" fmla="*/ 70372 w 74076"/>
                <a:gd name="connsiteY5" fmla="*/ 163498 h 158735"/>
                <a:gd name="connsiteX6" fmla="*/ 76722 w 74076"/>
                <a:gd name="connsiteY6" fmla="*/ 157149 h 158735"/>
                <a:gd name="connsiteX7" fmla="*/ 76722 w 74076"/>
                <a:gd name="connsiteY7" fmla="*/ 6350 h 158735"/>
                <a:gd name="connsiteX8" fmla="*/ 70372 w 74076"/>
                <a:gd name="connsiteY8" fmla="*/ 0 h 158735"/>
                <a:gd name="connsiteX9" fmla="*/ 64023 w 74076"/>
                <a:gd name="connsiteY9" fmla="*/ 150799 h 158735"/>
                <a:gd name="connsiteX10" fmla="*/ 12699 w 74076"/>
                <a:gd name="connsiteY10" fmla="*/ 150799 h 158735"/>
                <a:gd name="connsiteX11" fmla="*/ 12699 w 74076"/>
                <a:gd name="connsiteY11" fmla="*/ 13228 h 158735"/>
                <a:gd name="connsiteX12" fmla="*/ 64023 w 74076"/>
                <a:gd name="connsiteY12" fmla="*/ 13228 h 158735"/>
                <a:gd name="connsiteX13" fmla="*/ 64023 w 74076"/>
                <a:gd name="connsiteY13" fmla="*/ 150799 h 15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6" h="158735">
                  <a:moveTo>
                    <a:pt x="70372" y="0"/>
                  </a:moveTo>
                  <a:lnTo>
                    <a:pt x="6349" y="0"/>
                  </a:lnTo>
                  <a:cubicBezTo>
                    <a:pt x="2646" y="0"/>
                    <a:pt x="0" y="2646"/>
                    <a:pt x="0" y="6350"/>
                  </a:cubicBezTo>
                  <a:lnTo>
                    <a:pt x="0" y="157149"/>
                  </a:lnTo>
                  <a:cubicBezTo>
                    <a:pt x="0" y="160852"/>
                    <a:pt x="2646" y="163498"/>
                    <a:pt x="6349" y="163498"/>
                  </a:cubicBezTo>
                  <a:lnTo>
                    <a:pt x="70372" y="163498"/>
                  </a:lnTo>
                  <a:cubicBezTo>
                    <a:pt x="74077" y="163498"/>
                    <a:pt x="76722" y="160852"/>
                    <a:pt x="76722" y="157149"/>
                  </a:cubicBezTo>
                  <a:lnTo>
                    <a:pt x="76722" y="6350"/>
                  </a:lnTo>
                  <a:cubicBezTo>
                    <a:pt x="76722" y="3175"/>
                    <a:pt x="74077" y="0"/>
                    <a:pt x="70372" y="0"/>
                  </a:cubicBezTo>
                  <a:close/>
                  <a:moveTo>
                    <a:pt x="64023" y="150799"/>
                  </a:moveTo>
                  <a:lnTo>
                    <a:pt x="12699" y="150799"/>
                  </a:lnTo>
                  <a:lnTo>
                    <a:pt x="12699" y="13228"/>
                  </a:lnTo>
                  <a:lnTo>
                    <a:pt x="64023" y="13228"/>
                  </a:lnTo>
                  <a:lnTo>
                    <a:pt x="64023" y="150799"/>
                  </a:lnTo>
                  <a:close/>
                </a:path>
              </a:pathLst>
            </a:custGeom>
            <a:grpFill/>
            <a:ln w="5286" cap="flat">
              <a:noFill/>
              <a:prstDash val="solid"/>
              <a:miter/>
            </a:ln>
          </p:spPr>
          <p:txBody>
            <a:bodyPr rtlCol="0" anchor="ctr"/>
            <a:lstStyle/>
            <a:p>
              <a:endParaRPr lang="es-MX" sz="2400"/>
            </a:p>
          </p:txBody>
        </p:sp>
        <p:sp>
          <p:nvSpPr>
            <p:cNvPr id="50" name="Forma libre 368">
              <a:extLst>
                <a:ext uri="{FF2B5EF4-FFF2-40B4-BE49-F238E27FC236}">
                  <a16:creationId xmlns:a16="http://schemas.microsoft.com/office/drawing/2014/main" id="{CABDBBD0-9D67-0A6D-54EB-3047B9D05557}"/>
                </a:ext>
              </a:extLst>
            </p:cNvPr>
            <p:cNvSpPr/>
            <p:nvPr/>
          </p:nvSpPr>
          <p:spPr>
            <a:xfrm>
              <a:off x="9475913" y="886962"/>
              <a:ext cx="135657" cy="377900"/>
            </a:xfrm>
            <a:custGeom>
              <a:avLst/>
              <a:gdLst>
                <a:gd name="connsiteX0" fmla="*/ 70373 w 74076"/>
                <a:gd name="connsiteY0" fmla="*/ 0 h 206356"/>
                <a:gd name="connsiteX1" fmla="*/ 6349 w 74076"/>
                <a:gd name="connsiteY1" fmla="*/ 0 h 206356"/>
                <a:gd name="connsiteX2" fmla="*/ 0 w 74076"/>
                <a:gd name="connsiteY2" fmla="*/ 6350 h 206356"/>
                <a:gd name="connsiteX3" fmla="*/ 0 w 74076"/>
                <a:gd name="connsiteY3" fmla="*/ 202124 h 206356"/>
                <a:gd name="connsiteX4" fmla="*/ 6349 w 74076"/>
                <a:gd name="connsiteY4" fmla="*/ 208473 h 206356"/>
                <a:gd name="connsiteX5" fmla="*/ 70373 w 74076"/>
                <a:gd name="connsiteY5" fmla="*/ 208473 h 206356"/>
                <a:gd name="connsiteX6" fmla="*/ 76722 w 74076"/>
                <a:gd name="connsiteY6" fmla="*/ 202124 h 206356"/>
                <a:gd name="connsiteX7" fmla="*/ 76722 w 74076"/>
                <a:gd name="connsiteY7" fmla="*/ 6350 h 206356"/>
                <a:gd name="connsiteX8" fmla="*/ 70373 w 74076"/>
                <a:gd name="connsiteY8" fmla="*/ 0 h 206356"/>
                <a:gd name="connsiteX9" fmla="*/ 64023 w 74076"/>
                <a:gd name="connsiteY9" fmla="*/ 195774 h 206356"/>
                <a:gd name="connsiteX10" fmla="*/ 12699 w 74076"/>
                <a:gd name="connsiteY10" fmla="*/ 195774 h 206356"/>
                <a:gd name="connsiteX11" fmla="*/ 12699 w 74076"/>
                <a:gd name="connsiteY11" fmla="*/ 12699 h 206356"/>
                <a:gd name="connsiteX12" fmla="*/ 64023 w 74076"/>
                <a:gd name="connsiteY12" fmla="*/ 12699 h 206356"/>
                <a:gd name="connsiteX13" fmla="*/ 64023 w 74076"/>
                <a:gd name="connsiteY13" fmla="*/ 195774 h 20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6" h="206356">
                  <a:moveTo>
                    <a:pt x="70373" y="0"/>
                  </a:moveTo>
                  <a:lnTo>
                    <a:pt x="6349" y="0"/>
                  </a:lnTo>
                  <a:cubicBezTo>
                    <a:pt x="2646" y="0"/>
                    <a:pt x="0" y="2646"/>
                    <a:pt x="0" y="6350"/>
                  </a:cubicBezTo>
                  <a:lnTo>
                    <a:pt x="0" y="202124"/>
                  </a:lnTo>
                  <a:cubicBezTo>
                    <a:pt x="0" y="205827"/>
                    <a:pt x="2646" y="208473"/>
                    <a:pt x="6349" y="208473"/>
                  </a:cubicBezTo>
                  <a:lnTo>
                    <a:pt x="70373" y="208473"/>
                  </a:lnTo>
                  <a:cubicBezTo>
                    <a:pt x="74077" y="208473"/>
                    <a:pt x="76722" y="205827"/>
                    <a:pt x="76722" y="202124"/>
                  </a:cubicBezTo>
                  <a:lnTo>
                    <a:pt x="76722" y="6350"/>
                  </a:lnTo>
                  <a:cubicBezTo>
                    <a:pt x="76722" y="2646"/>
                    <a:pt x="74077" y="0"/>
                    <a:pt x="70373" y="0"/>
                  </a:cubicBezTo>
                  <a:close/>
                  <a:moveTo>
                    <a:pt x="64023" y="195774"/>
                  </a:moveTo>
                  <a:lnTo>
                    <a:pt x="12699" y="195774"/>
                  </a:lnTo>
                  <a:lnTo>
                    <a:pt x="12699" y="12699"/>
                  </a:lnTo>
                  <a:lnTo>
                    <a:pt x="64023" y="12699"/>
                  </a:lnTo>
                  <a:lnTo>
                    <a:pt x="64023" y="195774"/>
                  </a:lnTo>
                  <a:close/>
                </a:path>
              </a:pathLst>
            </a:custGeom>
            <a:grpFill/>
            <a:ln w="5286" cap="flat">
              <a:noFill/>
              <a:prstDash val="solid"/>
              <a:miter/>
            </a:ln>
          </p:spPr>
          <p:txBody>
            <a:bodyPr rtlCol="0" anchor="ctr"/>
            <a:lstStyle/>
            <a:p>
              <a:endParaRPr lang="es-MX" sz="2400"/>
            </a:p>
          </p:txBody>
        </p:sp>
        <p:sp>
          <p:nvSpPr>
            <p:cNvPr id="51" name="Forma libre 369">
              <a:extLst>
                <a:ext uri="{FF2B5EF4-FFF2-40B4-BE49-F238E27FC236}">
                  <a16:creationId xmlns:a16="http://schemas.microsoft.com/office/drawing/2014/main" id="{1BDE9409-9CE7-633C-CF5E-AB3D2AFE7626}"/>
                </a:ext>
              </a:extLst>
            </p:cNvPr>
            <p:cNvSpPr/>
            <p:nvPr/>
          </p:nvSpPr>
          <p:spPr>
            <a:xfrm>
              <a:off x="9093770" y="730453"/>
              <a:ext cx="513557" cy="281004"/>
            </a:xfrm>
            <a:custGeom>
              <a:avLst/>
              <a:gdLst>
                <a:gd name="connsiteX0" fmla="*/ 6020 w 280433"/>
                <a:gd name="connsiteY0" fmla="*/ 158482 h 153444"/>
                <a:gd name="connsiteX1" fmla="*/ 8666 w 280433"/>
                <a:gd name="connsiteY1" fmla="*/ 157953 h 153444"/>
                <a:gd name="connsiteX2" fmla="*/ 266347 w 280433"/>
                <a:gd name="connsiteY2" fmla="*/ 28848 h 153444"/>
                <a:gd name="connsiteX3" fmla="*/ 262114 w 280433"/>
                <a:gd name="connsiteY3" fmla="*/ 43134 h 153444"/>
                <a:gd name="connsiteX4" fmla="*/ 266347 w 280433"/>
                <a:gd name="connsiteY4" fmla="*/ 51071 h 153444"/>
                <a:gd name="connsiteX5" fmla="*/ 268464 w 280433"/>
                <a:gd name="connsiteY5" fmla="*/ 51599 h 153444"/>
                <a:gd name="connsiteX6" fmla="*/ 274813 w 280433"/>
                <a:gd name="connsiteY6" fmla="*/ 46838 h 153444"/>
                <a:gd name="connsiteX7" fmla="*/ 283808 w 280433"/>
                <a:gd name="connsiteY7" fmla="*/ 18265 h 153444"/>
                <a:gd name="connsiteX8" fmla="*/ 283808 w 280433"/>
                <a:gd name="connsiteY8" fmla="*/ 17207 h 153444"/>
                <a:gd name="connsiteX9" fmla="*/ 283808 w 280433"/>
                <a:gd name="connsiteY9" fmla="*/ 15620 h 153444"/>
                <a:gd name="connsiteX10" fmla="*/ 283279 w 280433"/>
                <a:gd name="connsiteY10" fmla="*/ 14032 h 153444"/>
                <a:gd name="connsiteX11" fmla="*/ 283279 w 280433"/>
                <a:gd name="connsiteY11" fmla="*/ 12974 h 153444"/>
                <a:gd name="connsiteX12" fmla="*/ 283279 w 280433"/>
                <a:gd name="connsiteY12" fmla="*/ 12974 h 153444"/>
                <a:gd name="connsiteX13" fmla="*/ 282221 w 280433"/>
                <a:gd name="connsiteY13" fmla="*/ 11387 h 153444"/>
                <a:gd name="connsiteX14" fmla="*/ 281692 w 280433"/>
                <a:gd name="connsiteY14" fmla="*/ 10858 h 153444"/>
                <a:gd name="connsiteX15" fmla="*/ 281162 w 280433"/>
                <a:gd name="connsiteY15" fmla="*/ 10329 h 153444"/>
                <a:gd name="connsiteX16" fmla="*/ 279575 w 280433"/>
                <a:gd name="connsiteY16" fmla="*/ 9270 h 153444"/>
                <a:gd name="connsiteX17" fmla="*/ 279575 w 280433"/>
                <a:gd name="connsiteY17" fmla="*/ 9270 h 153444"/>
                <a:gd name="connsiteX18" fmla="*/ 251003 w 280433"/>
                <a:gd name="connsiteY18" fmla="*/ 275 h 153444"/>
                <a:gd name="connsiteX19" fmla="*/ 243066 w 280433"/>
                <a:gd name="connsiteY19" fmla="*/ 4508 h 153444"/>
                <a:gd name="connsiteX20" fmla="*/ 247299 w 280433"/>
                <a:gd name="connsiteY20" fmla="*/ 12445 h 153444"/>
                <a:gd name="connsiteX21" fmla="*/ 260527 w 280433"/>
                <a:gd name="connsiteY21" fmla="*/ 16678 h 153444"/>
                <a:gd name="connsiteX22" fmla="*/ 3375 w 280433"/>
                <a:gd name="connsiteY22" fmla="*/ 145254 h 153444"/>
                <a:gd name="connsiteX23" fmla="*/ 729 w 280433"/>
                <a:gd name="connsiteY23" fmla="*/ 153720 h 153444"/>
                <a:gd name="connsiteX24" fmla="*/ 6020 w 280433"/>
                <a:gd name="connsiteY24" fmla="*/ 158482 h 153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0433" h="153444">
                  <a:moveTo>
                    <a:pt x="6020" y="158482"/>
                  </a:moveTo>
                  <a:cubicBezTo>
                    <a:pt x="7079" y="158482"/>
                    <a:pt x="8137" y="158482"/>
                    <a:pt x="8666" y="157953"/>
                  </a:cubicBezTo>
                  <a:lnTo>
                    <a:pt x="266347" y="28848"/>
                  </a:lnTo>
                  <a:lnTo>
                    <a:pt x="262114" y="43134"/>
                  </a:lnTo>
                  <a:cubicBezTo>
                    <a:pt x="261056" y="46308"/>
                    <a:pt x="263173" y="50013"/>
                    <a:pt x="266347" y="51071"/>
                  </a:cubicBezTo>
                  <a:cubicBezTo>
                    <a:pt x="266876" y="51071"/>
                    <a:pt x="267405" y="51599"/>
                    <a:pt x="268464" y="51599"/>
                  </a:cubicBezTo>
                  <a:cubicBezTo>
                    <a:pt x="271109" y="51599"/>
                    <a:pt x="273755" y="50013"/>
                    <a:pt x="274813" y="46838"/>
                  </a:cubicBezTo>
                  <a:lnTo>
                    <a:pt x="283808" y="18265"/>
                  </a:lnTo>
                  <a:cubicBezTo>
                    <a:pt x="283808" y="17736"/>
                    <a:pt x="283808" y="17736"/>
                    <a:pt x="283808" y="17207"/>
                  </a:cubicBezTo>
                  <a:cubicBezTo>
                    <a:pt x="283808" y="16678"/>
                    <a:pt x="283808" y="16149"/>
                    <a:pt x="283808" y="15620"/>
                  </a:cubicBezTo>
                  <a:cubicBezTo>
                    <a:pt x="283808" y="15091"/>
                    <a:pt x="283808" y="14561"/>
                    <a:pt x="283279" y="14032"/>
                  </a:cubicBezTo>
                  <a:cubicBezTo>
                    <a:pt x="283279" y="13503"/>
                    <a:pt x="283279" y="13503"/>
                    <a:pt x="283279" y="12974"/>
                  </a:cubicBezTo>
                  <a:cubicBezTo>
                    <a:pt x="283279" y="12974"/>
                    <a:pt x="283279" y="12974"/>
                    <a:pt x="283279" y="12974"/>
                  </a:cubicBezTo>
                  <a:cubicBezTo>
                    <a:pt x="282750" y="12445"/>
                    <a:pt x="282750" y="11916"/>
                    <a:pt x="282221" y="11387"/>
                  </a:cubicBezTo>
                  <a:cubicBezTo>
                    <a:pt x="282221" y="11387"/>
                    <a:pt x="282221" y="10858"/>
                    <a:pt x="281692" y="10858"/>
                  </a:cubicBezTo>
                  <a:cubicBezTo>
                    <a:pt x="281692" y="10858"/>
                    <a:pt x="281162" y="10858"/>
                    <a:pt x="281162" y="10329"/>
                  </a:cubicBezTo>
                  <a:cubicBezTo>
                    <a:pt x="280633" y="9800"/>
                    <a:pt x="280104" y="9800"/>
                    <a:pt x="279575" y="9270"/>
                  </a:cubicBezTo>
                  <a:cubicBezTo>
                    <a:pt x="279575" y="9270"/>
                    <a:pt x="279575" y="9270"/>
                    <a:pt x="279575" y="9270"/>
                  </a:cubicBezTo>
                  <a:lnTo>
                    <a:pt x="251003" y="275"/>
                  </a:lnTo>
                  <a:cubicBezTo>
                    <a:pt x="247828" y="-783"/>
                    <a:pt x="244124" y="1333"/>
                    <a:pt x="243066" y="4508"/>
                  </a:cubicBezTo>
                  <a:cubicBezTo>
                    <a:pt x="242008" y="7683"/>
                    <a:pt x="244124" y="11387"/>
                    <a:pt x="247299" y="12445"/>
                  </a:cubicBezTo>
                  <a:lnTo>
                    <a:pt x="260527" y="16678"/>
                  </a:lnTo>
                  <a:lnTo>
                    <a:pt x="3375" y="145254"/>
                  </a:lnTo>
                  <a:cubicBezTo>
                    <a:pt x="200" y="146841"/>
                    <a:pt x="-858" y="150545"/>
                    <a:pt x="729" y="153720"/>
                  </a:cubicBezTo>
                  <a:cubicBezTo>
                    <a:pt x="1258" y="157423"/>
                    <a:pt x="3375" y="158482"/>
                    <a:pt x="6020" y="158482"/>
                  </a:cubicBezTo>
                  <a:close/>
                </a:path>
              </a:pathLst>
            </a:custGeom>
            <a:grpFill/>
            <a:ln w="5286" cap="flat">
              <a:noFill/>
              <a:prstDash val="solid"/>
              <a:miter/>
            </a:ln>
          </p:spPr>
          <p:txBody>
            <a:bodyPr rtlCol="0" anchor="ctr"/>
            <a:lstStyle/>
            <a:p>
              <a:endParaRPr lang="es-MX" sz="2400"/>
            </a:p>
          </p:txBody>
        </p:sp>
      </p:grpSp>
      <p:pic>
        <p:nvPicPr>
          <p:cNvPr id="52" name="Grafik 51" descr="Klemmbrett Silhouette">
            <a:extLst>
              <a:ext uri="{FF2B5EF4-FFF2-40B4-BE49-F238E27FC236}">
                <a16:creationId xmlns:a16="http://schemas.microsoft.com/office/drawing/2014/main" id="{4ED7C878-1704-2D60-5C59-1E08A4D30727}"/>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134000" y="1601240"/>
            <a:ext cx="683473" cy="683473"/>
          </a:xfrm>
          <a:prstGeom prst="rect">
            <a:avLst/>
          </a:prstGeom>
        </p:spPr>
      </p:pic>
      <p:sp>
        <p:nvSpPr>
          <p:cNvPr id="54" name="Google Shape;105;p13">
            <a:extLst>
              <a:ext uri="{FF2B5EF4-FFF2-40B4-BE49-F238E27FC236}">
                <a16:creationId xmlns:a16="http://schemas.microsoft.com/office/drawing/2014/main" id="{7FD0B5B2-2D3B-BFC7-76D5-BED01F9FE754}"/>
              </a:ext>
            </a:extLst>
          </p:cNvPr>
          <p:cNvSpPr/>
          <p:nvPr/>
        </p:nvSpPr>
        <p:spPr>
          <a:xfrm>
            <a:off x="7158561" y="1598542"/>
            <a:ext cx="586925" cy="597044"/>
          </a:xfrm>
          <a:custGeom>
            <a:avLst/>
            <a:gdLst/>
            <a:ahLst/>
            <a:cxnLst/>
            <a:rect l="l" t="t" r="r" b="b"/>
            <a:pathLst>
              <a:path w="306889" h="312180" extrusionOk="0">
                <a:moveTo>
                  <a:pt x="249744" y="198155"/>
                </a:moveTo>
                <a:cubicBezTo>
                  <a:pt x="253448" y="193922"/>
                  <a:pt x="256093" y="188102"/>
                  <a:pt x="256093" y="181752"/>
                </a:cubicBezTo>
                <a:cubicBezTo>
                  <a:pt x="256093" y="168524"/>
                  <a:pt x="244982" y="157413"/>
                  <a:pt x="231754" y="157413"/>
                </a:cubicBezTo>
                <a:lnTo>
                  <a:pt x="162440" y="157413"/>
                </a:lnTo>
                <a:lnTo>
                  <a:pt x="171964" y="129899"/>
                </a:lnTo>
                <a:cubicBezTo>
                  <a:pt x="171964" y="129370"/>
                  <a:pt x="172493" y="128311"/>
                  <a:pt x="172493" y="127782"/>
                </a:cubicBezTo>
                <a:lnTo>
                  <a:pt x="172493" y="116671"/>
                </a:lnTo>
                <a:cubicBezTo>
                  <a:pt x="172493" y="106088"/>
                  <a:pt x="168789" y="95506"/>
                  <a:pt x="161911" y="87040"/>
                </a:cubicBezTo>
                <a:cubicBezTo>
                  <a:pt x="152915" y="75399"/>
                  <a:pt x="138629" y="68521"/>
                  <a:pt x="123814" y="68521"/>
                </a:cubicBezTo>
                <a:lnTo>
                  <a:pt x="119052" y="68521"/>
                </a:lnTo>
                <a:cubicBezTo>
                  <a:pt x="115348" y="68521"/>
                  <a:pt x="112702" y="71167"/>
                  <a:pt x="112702" y="74870"/>
                </a:cubicBezTo>
                <a:lnTo>
                  <a:pt x="112702" y="119846"/>
                </a:lnTo>
                <a:lnTo>
                  <a:pt x="84659" y="183869"/>
                </a:lnTo>
                <a:lnTo>
                  <a:pt x="68785" y="183869"/>
                </a:lnTo>
                <a:lnTo>
                  <a:pt x="68256" y="178578"/>
                </a:lnTo>
                <a:cubicBezTo>
                  <a:pt x="67727" y="175403"/>
                  <a:pt x="65082" y="173286"/>
                  <a:pt x="61907" y="173286"/>
                </a:cubicBezTo>
                <a:lnTo>
                  <a:pt x="6349" y="173286"/>
                </a:lnTo>
                <a:cubicBezTo>
                  <a:pt x="2646" y="173286"/>
                  <a:pt x="0" y="175932"/>
                  <a:pt x="0" y="179636"/>
                </a:cubicBezTo>
                <a:lnTo>
                  <a:pt x="0" y="307683"/>
                </a:lnTo>
                <a:cubicBezTo>
                  <a:pt x="0" y="311386"/>
                  <a:pt x="2646" y="314032"/>
                  <a:pt x="6349" y="314032"/>
                </a:cubicBezTo>
                <a:lnTo>
                  <a:pt x="80426" y="314032"/>
                </a:lnTo>
                <a:cubicBezTo>
                  <a:pt x="82543" y="314032"/>
                  <a:pt x="84130" y="312974"/>
                  <a:pt x="85188" y="311916"/>
                </a:cubicBezTo>
                <a:cubicBezTo>
                  <a:pt x="86246" y="310328"/>
                  <a:pt x="86776" y="308741"/>
                  <a:pt x="86776" y="306625"/>
                </a:cubicBezTo>
                <a:lnTo>
                  <a:pt x="97887" y="312445"/>
                </a:lnTo>
                <a:cubicBezTo>
                  <a:pt x="98945" y="312974"/>
                  <a:pt x="100004" y="312974"/>
                  <a:pt x="101062" y="312974"/>
                </a:cubicBezTo>
                <a:lnTo>
                  <a:pt x="216939" y="312974"/>
                </a:lnTo>
                <a:cubicBezTo>
                  <a:pt x="230167" y="312974"/>
                  <a:pt x="241278" y="301862"/>
                  <a:pt x="241278" y="288634"/>
                </a:cubicBezTo>
                <a:cubicBezTo>
                  <a:pt x="241278" y="283343"/>
                  <a:pt x="239691" y="278581"/>
                  <a:pt x="237045" y="274877"/>
                </a:cubicBezTo>
                <a:cubicBezTo>
                  <a:pt x="245511" y="271174"/>
                  <a:pt x="251332" y="262708"/>
                  <a:pt x="251332" y="252654"/>
                </a:cubicBezTo>
                <a:cubicBezTo>
                  <a:pt x="251332" y="247363"/>
                  <a:pt x="249744" y="242601"/>
                  <a:pt x="247099" y="238897"/>
                </a:cubicBezTo>
                <a:cubicBezTo>
                  <a:pt x="255035" y="235193"/>
                  <a:pt x="260856" y="226727"/>
                  <a:pt x="260856" y="217203"/>
                </a:cubicBezTo>
                <a:cubicBezTo>
                  <a:pt x="259798" y="209796"/>
                  <a:pt x="256093" y="202388"/>
                  <a:pt x="249744" y="198155"/>
                </a:cubicBezTo>
                <a:close/>
                <a:moveTo>
                  <a:pt x="12699" y="301862"/>
                </a:moveTo>
                <a:lnTo>
                  <a:pt x="12699" y="186514"/>
                </a:lnTo>
                <a:lnTo>
                  <a:pt x="56087" y="186514"/>
                </a:lnTo>
                <a:lnTo>
                  <a:pt x="56616" y="190218"/>
                </a:lnTo>
                <a:cubicBezTo>
                  <a:pt x="56616" y="190747"/>
                  <a:pt x="56616" y="191277"/>
                  <a:pt x="56616" y="191806"/>
                </a:cubicBezTo>
                <a:lnTo>
                  <a:pt x="71960" y="296571"/>
                </a:lnTo>
                <a:cubicBezTo>
                  <a:pt x="71960" y="296571"/>
                  <a:pt x="71960" y="296571"/>
                  <a:pt x="71960" y="296571"/>
                </a:cubicBezTo>
                <a:lnTo>
                  <a:pt x="72489" y="301333"/>
                </a:lnTo>
                <a:lnTo>
                  <a:pt x="12699" y="301862"/>
                </a:lnTo>
                <a:close/>
                <a:moveTo>
                  <a:pt x="235458" y="229373"/>
                </a:moveTo>
                <a:lnTo>
                  <a:pt x="217997" y="229373"/>
                </a:lnTo>
                <a:cubicBezTo>
                  <a:pt x="214294" y="229373"/>
                  <a:pt x="211648" y="232019"/>
                  <a:pt x="211648" y="235722"/>
                </a:cubicBezTo>
                <a:cubicBezTo>
                  <a:pt x="211648" y="235722"/>
                  <a:pt x="211648" y="235722"/>
                  <a:pt x="211648" y="235722"/>
                </a:cubicBezTo>
                <a:cubicBezTo>
                  <a:pt x="211648" y="235722"/>
                  <a:pt x="211648" y="235722"/>
                  <a:pt x="211648" y="235722"/>
                </a:cubicBezTo>
                <a:cubicBezTo>
                  <a:pt x="211648" y="239426"/>
                  <a:pt x="214294" y="242072"/>
                  <a:pt x="217997" y="242072"/>
                </a:cubicBezTo>
                <a:lnTo>
                  <a:pt x="225934" y="242072"/>
                </a:lnTo>
                <a:cubicBezTo>
                  <a:pt x="232283" y="242072"/>
                  <a:pt x="237574" y="247363"/>
                  <a:pt x="237574" y="253713"/>
                </a:cubicBezTo>
                <a:cubicBezTo>
                  <a:pt x="237574" y="260062"/>
                  <a:pt x="232283" y="265353"/>
                  <a:pt x="225934" y="265353"/>
                </a:cubicBezTo>
                <a:lnTo>
                  <a:pt x="211648" y="265353"/>
                </a:lnTo>
                <a:cubicBezTo>
                  <a:pt x="207944" y="265353"/>
                  <a:pt x="205298" y="267999"/>
                  <a:pt x="205298" y="271703"/>
                </a:cubicBezTo>
                <a:cubicBezTo>
                  <a:pt x="205298" y="271703"/>
                  <a:pt x="205298" y="271703"/>
                  <a:pt x="205298" y="271703"/>
                </a:cubicBezTo>
                <a:cubicBezTo>
                  <a:pt x="205298" y="271703"/>
                  <a:pt x="205298" y="271703"/>
                  <a:pt x="205298" y="271703"/>
                </a:cubicBezTo>
                <a:cubicBezTo>
                  <a:pt x="205298" y="275406"/>
                  <a:pt x="207944" y="278052"/>
                  <a:pt x="211648" y="278052"/>
                </a:cubicBezTo>
                <a:lnTo>
                  <a:pt x="215880" y="278052"/>
                </a:lnTo>
                <a:cubicBezTo>
                  <a:pt x="222230" y="278052"/>
                  <a:pt x="227522" y="283343"/>
                  <a:pt x="227522" y="289693"/>
                </a:cubicBezTo>
                <a:cubicBezTo>
                  <a:pt x="227522" y="296042"/>
                  <a:pt x="222230" y="301333"/>
                  <a:pt x="215880" y="301333"/>
                </a:cubicBezTo>
                <a:lnTo>
                  <a:pt x="101591" y="301333"/>
                </a:lnTo>
                <a:lnTo>
                  <a:pt x="83601" y="291809"/>
                </a:lnTo>
                <a:lnTo>
                  <a:pt x="70373" y="197626"/>
                </a:lnTo>
                <a:lnTo>
                  <a:pt x="88892" y="197626"/>
                </a:lnTo>
                <a:cubicBezTo>
                  <a:pt x="91538" y="197626"/>
                  <a:pt x="93654" y="196039"/>
                  <a:pt x="94712" y="193922"/>
                </a:cubicBezTo>
                <a:lnTo>
                  <a:pt x="124872" y="124607"/>
                </a:lnTo>
                <a:cubicBezTo>
                  <a:pt x="125401" y="123549"/>
                  <a:pt x="125401" y="123020"/>
                  <a:pt x="125401" y="121962"/>
                </a:cubicBezTo>
                <a:lnTo>
                  <a:pt x="125401" y="81749"/>
                </a:lnTo>
                <a:cubicBezTo>
                  <a:pt x="135455" y="82278"/>
                  <a:pt x="144978" y="87040"/>
                  <a:pt x="151328" y="94977"/>
                </a:cubicBezTo>
                <a:cubicBezTo>
                  <a:pt x="156090" y="101326"/>
                  <a:pt x="158736" y="108734"/>
                  <a:pt x="158736" y="116671"/>
                </a:cubicBezTo>
                <a:lnTo>
                  <a:pt x="158736" y="126724"/>
                </a:lnTo>
                <a:lnTo>
                  <a:pt x="147095" y="161646"/>
                </a:lnTo>
                <a:cubicBezTo>
                  <a:pt x="146566" y="163762"/>
                  <a:pt x="146566" y="165879"/>
                  <a:pt x="148154" y="167466"/>
                </a:cubicBezTo>
                <a:cubicBezTo>
                  <a:pt x="149212" y="169054"/>
                  <a:pt x="151328" y="170112"/>
                  <a:pt x="153445" y="170112"/>
                </a:cubicBezTo>
                <a:lnTo>
                  <a:pt x="231754" y="170112"/>
                </a:lnTo>
                <a:cubicBezTo>
                  <a:pt x="238104" y="170112"/>
                  <a:pt x="243395" y="175403"/>
                  <a:pt x="243395" y="181752"/>
                </a:cubicBezTo>
                <a:cubicBezTo>
                  <a:pt x="243395" y="188102"/>
                  <a:pt x="238104" y="193393"/>
                  <a:pt x="231754" y="193393"/>
                </a:cubicBezTo>
                <a:lnTo>
                  <a:pt x="215880" y="193393"/>
                </a:lnTo>
                <a:cubicBezTo>
                  <a:pt x="212177" y="193393"/>
                  <a:pt x="209531" y="196039"/>
                  <a:pt x="209531" y="199742"/>
                </a:cubicBezTo>
                <a:cubicBezTo>
                  <a:pt x="209531" y="203446"/>
                  <a:pt x="212177" y="206092"/>
                  <a:pt x="215880" y="206092"/>
                </a:cubicBezTo>
                <a:lnTo>
                  <a:pt x="219585" y="206092"/>
                </a:lnTo>
                <a:cubicBezTo>
                  <a:pt x="219585" y="206092"/>
                  <a:pt x="219585" y="206092"/>
                  <a:pt x="219585" y="206092"/>
                </a:cubicBezTo>
                <a:lnTo>
                  <a:pt x="235987" y="206092"/>
                </a:lnTo>
                <a:cubicBezTo>
                  <a:pt x="242336" y="206092"/>
                  <a:pt x="247628" y="211383"/>
                  <a:pt x="247628" y="217733"/>
                </a:cubicBezTo>
                <a:cubicBezTo>
                  <a:pt x="247099" y="224082"/>
                  <a:pt x="241807" y="229373"/>
                  <a:pt x="235458" y="229373"/>
                </a:cubicBezTo>
                <a:close/>
                <a:moveTo>
                  <a:pt x="310593" y="43652"/>
                </a:moveTo>
                <a:cubicBezTo>
                  <a:pt x="309535" y="41007"/>
                  <a:pt x="307418" y="39419"/>
                  <a:pt x="304244" y="39419"/>
                </a:cubicBezTo>
                <a:lnTo>
                  <a:pt x="266676" y="39419"/>
                </a:lnTo>
                <a:lnTo>
                  <a:pt x="255035" y="3968"/>
                </a:lnTo>
                <a:cubicBezTo>
                  <a:pt x="253448" y="-1323"/>
                  <a:pt x="244453" y="-1323"/>
                  <a:pt x="242865" y="3968"/>
                </a:cubicBezTo>
                <a:lnTo>
                  <a:pt x="231225" y="39419"/>
                </a:lnTo>
                <a:lnTo>
                  <a:pt x="193658" y="39419"/>
                </a:lnTo>
                <a:cubicBezTo>
                  <a:pt x="191012" y="39419"/>
                  <a:pt x="188367" y="41007"/>
                  <a:pt x="187308" y="43652"/>
                </a:cubicBezTo>
                <a:cubicBezTo>
                  <a:pt x="186250" y="46298"/>
                  <a:pt x="187308" y="49473"/>
                  <a:pt x="189425" y="51060"/>
                </a:cubicBezTo>
                <a:lnTo>
                  <a:pt x="219585" y="72754"/>
                </a:lnTo>
                <a:lnTo>
                  <a:pt x="207944" y="108205"/>
                </a:lnTo>
                <a:cubicBezTo>
                  <a:pt x="206886" y="110851"/>
                  <a:pt x="207944" y="114025"/>
                  <a:pt x="210060" y="115612"/>
                </a:cubicBezTo>
                <a:cubicBezTo>
                  <a:pt x="212177" y="117200"/>
                  <a:pt x="215352" y="117200"/>
                  <a:pt x="217468" y="115612"/>
                </a:cubicBezTo>
                <a:lnTo>
                  <a:pt x="247628" y="93919"/>
                </a:lnTo>
                <a:lnTo>
                  <a:pt x="277788" y="115612"/>
                </a:lnTo>
                <a:cubicBezTo>
                  <a:pt x="278846" y="116671"/>
                  <a:pt x="280433" y="116671"/>
                  <a:pt x="281491" y="116671"/>
                </a:cubicBezTo>
                <a:cubicBezTo>
                  <a:pt x="283079" y="116671"/>
                  <a:pt x="284137" y="116142"/>
                  <a:pt x="285195" y="115612"/>
                </a:cubicBezTo>
                <a:cubicBezTo>
                  <a:pt x="287312" y="114025"/>
                  <a:pt x="288370" y="110851"/>
                  <a:pt x="287312" y="108205"/>
                </a:cubicBezTo>
                <a:lnTo>
                  <a:pt x="275671" y="72754"/>
                </a:lnTo>
                <a:lnTo>
                  <a:pt x="305831" y="51060"/>
                </a:lnTo>
                <a:cubicBezTo>
                  <a:pt x="310593" y="48944"/>
                  <a:pt x="311122" y="46298"/>
                  <a:pt x="310593" y="43652"/>
                </a:cubicBezTo>
                <a:close/>
                <a:moveTo>
                  <a:pt x="266676" y="64817"/>
                </a:moveTo>
                <a:cubicBezTo>
                  <a:pt x="264560" y="66404"/>
                  <a:pt x="263501" y="69579"/>
                  <a:pt x="264560" y="72225"/>
                </a:cubicBezTo>
                <a:lnTo>
                  <a:pt x="271438" y="93390"/>
                </a:lnTo>
                <a:lnTo>
                  <a:pt x="253448" y="80162"/>
                </a:lnTo>
                <a:cubicBezTo>
                  <a:pt x="251332" y="78574"/>
                  <a:pt x="248157" y="78574"/>
                  <a:pt x="246041" y="80162"/>
                </a:cubicBezTo>
                <a:lnTo>
                  <a:pt x="228050" y="93390"/>
                </a:lnTo>
                <a:lnTo>
                  <a:pt x="234929" y="72225"/>
                </a:lnTo>
                <a:cubicBezTo>
                  <a:pt x="235987" y="69579"/>
                  <a:pt x="234929" y="66404"/>
                  <a:pt x="232813" y="64817"/>
                </a:cubicBezTo>
                <a:lnTo>
                  <a:pt x="214823" y="51589"/>
                </a:lnTo>
                <a:lnTo>
                  <a:pt x="237045" y="51589"/>
                </a:lnTo>
                <a:cubicBezTo>
                  <a:pt x="239691" y="51589"/>
                  <a:pt x="242336" y="50002"/>
                  <a:pt x="243395" y="47356"/>
                </a:cubicBezTo>
                <a:lnTo>
                  <a:pt x="250273" y="26191"/>
                </a:lnTo>
                <a:lnTo>
                  <a:pt x="257152" y="47356"/>
                </a:lnTo>
                <a:cubicBezTo>
                  <a:pt x="258210" y="50002"/>
                  <a:pt x="260327" y="51589"/>
                  <a:pt x="263501" y="51589"/>
                </a:cubicBezTo>
                <a:lnTo>
                  <a:pt x="285725" y="51589"/>
                </a:lnTo>
                <a:lnTo>
                  <a:pt x="266676" y="64817"/>
                </a:lnTo>
                <a:close/>
              </a:path>
            </a:pathLst>
          </a:custGeom>
          <a:solidFill>
            <a:srgbClr val="A5BB1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96071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A92CD9-34DA-47D3-B239-89C32C6C2FC5}"/>
              </a:ext>
            </a:extLst>
          </p:cNvPr>
          <p:cNvSpPr>
            <a:spLocks noGrp="1"/>
          </p:cNvSpPr>
          <p:nvPr>
            <p:ph type="title"/>
          </p:nvPr>
        </p:nvSpPr>
        <p:spPr/>
        <p:txBody>
          <a:bodyPr vert="horz"/>
          <a:lstStyle/>
          <a:p>
            <a:r>
              <a:rPr lang="de-CH" dirty="0"/>
              <a:t>Übersicht Bezahlen</a:t>
            </a:r>
          </a:p>
        </p:txBody>
      </p:sp>
      <p:sp>
        <p:nvSpPr>
          <p:cNvPr id="68" name="Inhaltsplatzhalter 8">
            <a:extLst>
              <a:ext uri="{FF2B5EF4-FFF2-40B4-BE49-F238E27FC236}">
                <a16:creationId xmlns:a16="http://schemas.microsoft.com/office/drawing/2014/main" id="{65C71002-350F-488E-BAF7-90A6D6AE0E3E}"/>
              </a:ext>
            </a:extLst>
          </p:cNvPr>
          <p:cNvSpPr txBox="1">
            <a:spLocks/>
          </p:cNvSpPr>
          <p:nvPr/>
        </p:nvSpPr>
        <p:spPr>
          <a:xfrm>
            <a:off x="119336" y="1052736"/>
            <a:ext cx="11378390" cy="723325"/>
          </a:xfrm>
          <a:prstGeom prst="rect">
            <a:avLst/>
          </a:prstGeom>
          <a:noFill/>
        </p:spPr>
        <p:txBody>
          <a:bodyPr lIns="91440" tIns="45720" rIns="91440" bIns="45720" anchor="t"/>
          <a:lst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tx2"/>
                </a:solidFill>
                <a:latin typeface="+mj-lt"/>
                <a:ea typeface="MS PGothic" panose="020B0600070205080204" pitchFamily="34" charset="-128"/>
                <a:cs typeface="Segoe UI" panose="020B0502040204020203" pitchFamily="34" charset="0"/>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tx2"/>
                </a:solidFill>
                <a:latin typeface="+mj-lt"/>
                <a:ea typeface="MS PGothic" panose="020B0600070205080204" pitchFamily="34" charset="-128"/>
                <a:cs typeface="Segoe UI" panose="020B0502040204020203" pitchFamily="34" charset="0"/>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pPr marL="442595" lvl="1" indent="-171450">
              <a:spcAft>
                <a:spcPts val="500"/>
              </a:spcAft>
              <a:buClr>
                <a:schemeClr val="bg1">
                  <a:lumMod val="50000"/>
                </a:schemeClr>
              </a:buClr>
            </a:pPr>
            <a:r>
              <a:rPr lang="de-CH" sz="1600" dirty="0">
                <a:solidFill>
                  <a:schemeClr val="bg1">
                    <a:lumMod val="50000"/>
                  </a:schemeClr>
                </a:solidFill>
              </a:rPr>
              <a:t>Vollwertige Konten für Ihren Zahlungsverkehr in WIR, CHF und Fremdwährungen </a:t>
            </a:r>
            <a:endParaRPr lang="de-DE"/>
          </a:p>
          <a:p>
            <a:pPr marL="442595" lvl="1" indent="-171450">
              <a:spcAft>
                <a:spcPts val="500"/>
              </a:spcAft>
              <a:buClr>
                <a:schemeClr val="bg1">
                  <a:lumMod val="50000"/>
                </a:schemeClr>
              </a:buClr>
            </a:pPr>
            <a:r>
              <a:rPr lang="de-CH" sz="1600" dirty="0">
                <a:solidFill>
                  <a:schemeClr val="bg1">
                    <a:lumMod val="50000"/>
                  </a:schemeClr>
                </a:solidFill>
                <a:ea typeface="MS PGothic"/>
                <a:cs typeface="Segoe UI"/>
              </a:rPr>
              <a:t>E-Banking und Mobile Banking: einfach und schnell Zahlungen erledigen und Konten im Überblick behalten </a:t>
            </a:r>
            <a:endParaRPr lang="de-CH" sz="1600" dirty="0">
              <a:solidFill>
                <a:schemeClr val="bg1">
                  <a:lumMod val="50000"/>
                </a:schemeClr>
              </a:solidFill>
            </a:endParaRPr>
          </a:p>
          <a:p>
            <a:pPr marL="171450" indent="-171450">
              <a:spcAft>
                <a:spcPts val="500"/>
              </a:spcAft>
              <a:buClr>
                <a:schemeClr val="bg1">
                  <a:lumMod val="50000"/>
                </a:schemeClr>
              </a:buClr>
              <a:buFont typeface="Arial" panose="020B0604020202020204" pitchFamily="34" charset="0"/>
              <a:buChar char="•"/>
            </a:pPr>
            <a:endParaRPr lang="de-CH" sz="1600" dirty="0">
              <a:solidFill>
                <a:schemeClr val="bg1">
                  <a:lumMod val="50000"/>
                </a:schemeClr>
              </a:solidFill>
            </a:endParaRPr>
          </a:p>
        </p:txBody>
      </p:sp>
      <p:graphicFrame>
        <p:nvGraphicFramePr>
          <p:cNvPr id="6" name="Objekt 5" hidden="1">
            <a:extLst>
              <a:ext uri="{FF2B5EF4-FFF2-40B4-BE49-F238E27FC236}">
                <a16:creationId xmlns:a16="http://schemas.microsoft.com/office/drawing/2014/main" id="{23A29FC1-9E0F-4253-B83B-CA584F14818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60" imgH="359" progId="TCLayout.ActiveDocument.1">
                  <p:embed/>
                </p:oleObj>
              </mc:Choice>
              <mc:Fallback>
                <p:oleObj name="think-cell Folie" r:id="rId3" imgW="360" imgH="359" progId="TCLayout.ActiveDocument.1">
                  <p:embed/>
                  <p:pic>
                    <p:nvPicPr>
                      <p:cNvPr id="6" name="Objekt 5" hidden="1">
                        <a:extLst>
                          <a:ext uri="{FF2B5EF4-FFF2-40B4-BE49-F238E27FC236}">
                            <a16:creationId xmlns:a16="http://schemas.microsoft.com/office/drawing/2014/main" id="{23A29FC1-9E0F-4253-B83B-CA584F14818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hteck 10">
            <a:extLst>
              <a:ext uri="{FF2B5EF4-FFF2-40B4-BE49-F238E27FC236}">
                <a16:creationId xmlns:a16="http://schemas.microsoft.com/office/drawing/2014/main" id="{EBF6DA66-2F28-42EE-B474-009C9C57A262}"/>
              </a:ext>
            </a:extLst>
          </p:cNvPr>
          <p:cNvSpPr/>
          <p:nvPr/>
        </p:nvSpPr>
        <p:spPr>
          <a:xfrm>
            <a:off x="478251" y="1916832"/>
            <a:ext cx="3817549" cy="288032"/>
          </a:xfrm>
          <a:prstGeom prst="rect">
            <a:avLst/>
          </a:prstGeom>
          <a:solidFill>
            <a:srgbClr val="A5BB1A"/>
          </a:solidFill>
          <a:ln>
            <a:noFill/>
          </a:ln>
        </p:spPr>
        <p:txBody>
          <a:bodyPr vert="horz" wrap="none" lIns="144000" tIns="0" rIns="0" bIns="0" numCol="1" rtlCol="0" anchor="t" anchorCtr="0" compatLnSpc="1">
            <a:prstTxWarp prst="textNoShape">
              <a:avLst/>
            </a:prstTxWarp>
            <a:noAutofit/>
          </a:bodyPr>
          <a:lstStyle/>
          <a:p>
            <a:pPr>
              <a:spcAft>
                <a:spcPts val="600"/>
              </a:spcAft>
            </a:pPr>
            <a:r>
              <a:rPr lang="de-CH" sz="1600" dirty="0">
                <a:solidFill>
                  <a:schemeClr val="bg1"/>
                </a:solidFill>
                <a:latin typeface="+mj-lt"/>
              </a:rPr>
              <a:t>Operative Geschäftskonten</a:t>
            </a:r>
          </a:p>
        </p:txBody>
      </p:sp>
      <p:sp>
        <p:nvSpPr>
          <p:cNvPr id="14" name="Textfeld 13">
            <a:extLst>
              <a:ext uri="{FF2B5EF4-FFF2-40B4-BE49-F238E27FC236}">
                <a16:creationId xmlns:a16="http://schemas.microsoft.com/office/drawing/2014/main" id="{9387583A-06F0-48FF-B96F-8ABFBDFF93F1}"/>
              </a:ext>
            </a:extLst>
          </p:cNvPr>
          <p:cNvSpPr txBox="1"/>
          <p:nvPr/>
        </p:nvSpPr>
        <p:spPr bwMode="auto">
          <a:xfrm>
            <a:off x="469734" y="2312896"/>
            <a:ext cx="3817548" cy="288032"/>
          </a:xfrm>
          <a:prstGeom prst="rect">
            <a:avLst/>
          </a:prstGeom>
          <a:solidFill>
            <a:srgbClr val="A5BB1A">
              <a:alpha val="20000"/>
            </a:srgbClr>
          </a:solidFill>
          <a:ln>
            <a:noFill/>
          </a:ln>
        </p:spPr>
        <p:txBody>
          <a:bodyPr vert="horz" wrap="none" lIns="144000" tIns="0" rIns="0" bIns="0" numCol="1" rtlCol="0" anchor="t" anchorCtr="0" compatLnSpc="1">
            <a:prstTxWarp prst="textNoShape">
              <a:avLst/>
            </a:prstTxWarp>
            <a:noAutofit/>
          </a:bodyPr>
          <a:lstStyle/>
          <a:p>
            <a:pPr>
              <a:spcAft>
                <a:spcPts val="600"/>
              </a:spcAft>
            </a:pPr>
            <a:r>
              <a:rPr lang="de-CH" sz="1600" dirty="0">
                <a:solidFill>
                  <a:schemeClr val="bg1">
                    <a:lumMod val="50000"/>
                  </a:schemeClr>
                </a:solidFill>
                <a:latin typeface="+mj-lt"/>
              </a:rPr>
              <a:t>WIR-Konto</a:t>
            </a:r>
          </a:p>
        </p:txBody>
      </p:sp>
      <p:sp>
        <p:nvSpPr>
          <p:cNvPr id="15" name="Textfeld 14">
            <a:extLst>
              <a:ext uri="{FF2B5EF4-FFF2-40B4-BE49-F238E27FC236}">
                <a16:creationId xmlns:a16="http://schemas.microsoft.com/office/drawing/2014/main" id="{8B1E94BB-B5A7-4414-8B2C-35C88BBB397B}"/>
              </a:ext>
            </a:extLst>
          </p:cNvPr>
          <p:cNvSpPr txBox="1"/>
          <p:nvPr/>
        </p:nvSpPr>
        <p:spPr bwMode="auto">
          <a:xfrm>
            <a:off x="478252" y="2724369"/>
            <a:ext cx="3817548" cy="288032"/>
          </a:xfrm>
          <a:prstGeom prst="rect">
            <a:avLst/>
          </a:prstGeom>
          <a:solidFill>
            <a:srgbClr val="A5BB1A">
              <a:alpha val="20000"/>
            </a:srgbClr>
          </a:solidFill>
          <a:ln>
            <a:noFill/>
          </a:ln>
        </p:spPr>
        <p:txBody>
          <a:bodyPr vert="horz" wrap="none" lIns="144000" tIns="0" rIns="0" bIns="0" numCol="1" rtlCol="0" anchor="t" anchorCtr="0" compatLnSpc="1">
            <a:prstTxWarp prst="textNoShape">
              <a:avLst/>
            </a:prstTxWarp>
            <a:noAutofit/>
          </a:bodyPr>
          <a:lstStyle>
            <a:defPPr>
              <a:defRPr lang="de-DE"/>
            </a:defPPr>
            <a:lvl1pPr>
              <a:spcAft>
                <a:spcPts val="600"/>
              </a:spcAft>
              <a:defRPr sz="1600">
                <a:solidFill>
                  <a:schemeClr val="bg1">
                    <a:lumMod val="50000"/>
                  </a:schemeClr>
                </a:solidFill>
                <a:latin typeface="+mj-lt"/>
              </a:defRPr>
            </a:lvl1pPr>
          </a:lstStyle>
          <a:p>
            <a:pPr>
              <a:spcAft>
                <a:spcPts val="600"/>
              </a:spcAft>
            </a:pPr>
            <a:r>
              <a:rPr lang="de-CH" sz="1600" dirty="0">
                <a:solidFill>
                  <a:schemeClr val="bg1">
                    <a:lumMod val="50000"/>
                  </a:schemeClr>
                </a:solidFill>
                <a:latin typeface="+mj-lt"/>
              </a:rPr>
              <a:t>CHF-Konto</a:t>
            </a:r>
          </a:p>
        </p:txBody>
      </p:sp>
      <p:sp>
        <p:nvSpPr>
          <p:cNvPr id="16" name="Textfeld 15">
            <a:extLst>
              <a:ext uri="{FF2B5EF4-FFF2-40B4-BE49-F238E27FC236}">
                <a16:creationId xmlns:a16="http://schemas.microsoft.com/office/drawing/2014/main" id="{A1900297-823C-436B-A1E9-22818ED70384}"/>
              </a:ext>
            </a:extLst>
          </p:cNvPr>
          <p:cNvSpPr txBox="1"/>
          <p:nvPr/>
        </p:nvSpPr>
        <p:spPr bwMode="auto">
          <a:xfrm>
            <a:off x="478252" y="3140968"/>
            <a:ext cx="3817548" cy="288032"/>
          </a:xfrm>
          <a:prstGeom prst="rect">
            <a:avLst/>
          </a:prstGeom>
          <a:solidFill>
            <a:srgbClr val="A5BB1A">
              <a:alpha val="20000"/>
            </a:srgbClr>
          </a:solidFill>
          <a:ln>
            <a:noFill/>
          </a:ln>
        </p:spPr>
        <p:txBody>
          <a:bodyPr vert="horz" wrap="none" lIns="144000" tIns="0" rIns="0" bIns="0" numCol="1" rtlCol="0" anchor="t" anchorCtr="0" compatLnSpc="1">
            <a:prstTxWarp prst="textNoShape">
              <a:avLst/>
            </a:prstTxWarp>
            <a:noAutofit/>
          </a:bodyPr>
          <a:lstStyle>
            <a:defPPr>
              <a:defRPr lang="de-DE"/>
            </a:defPPr>
            <a:lvl1pPr>
              <a:spcAft>
                <a:spcPts val="600"/>
              </a:spcAft>
              <a:defRPr sz="1600">
                <a:solidFill>
                  <a:schemeClr val="bg1">
                    <a:lumMod val="50000"/>
                  </a:schemeClr>
                </a:solidFill>
                <a:latin typeface="+mj-lt"/>
              </a:defRPr>
            </a:lvl1pPr>
          </a:lstStyle>
          <a:p>
            <a:r>
              <a:rPr lang="de-CH" dirty="0"/>
              <a:t>CHF-Kontokorrent</a:t>
            </a:r>
          </a:p>
        </p:txBody>
      </p:sp>
      <p:sp>
        <p:nvSpPr>
          <p:cNvPr id="44" name="Rechteck 43">
            <a:extLst>
              <a:ext uri="{FF2B5EF4-FFF2-40B4-BE49-F238E27FC236}">
                <a16:creationId xmlns:a16="http://schemas.microsoft.com/office/drawing/2014/main" id="{3C99B23D-FB63-4539-9CDF-783B95366818}"/>
              </a:ext>
            </a:extLst>
          </p:cNvPr>
          <p:cNvSpPr/>
          <p:nvPr/>
        </p:nvSpPr>
        <p:spPr>
          <a:xfrm>
            <a:off x="478252" y="3573016"/>
            <a:ext cx="3817548" cy="288032"/>
          </a:xfrm>
          <a:prstGeom prst="rect">
            <a:avLst/>
          </a:prstGeom>
          <a:solidFill>
            <a:srgbClr val="A5BB1A"/>
          </a:solidFill>
          <a:ln>
            <a:noFill/>
          </a:ln>
        </p:spPr>
        <p:txBody>
          <a:bodyPr vert="horz" wrap="none" lIns="144000" tIns="0" rIns="0" bIns="0" numCol="1" rtlCol="0" anchor="t" anchorCtr="0" compatLnSpc="1">
            <a:prstTxWarp prst="textNoShape">
              <a:avLst/>
            </a:prstTxWarp>
            <a:noAutofit/>
          </a:bodyPr>
          <a:lstStyle/>
          <a:p>
            <a:pPr>
              <a:spcAft>
                <a:spcPts val="600"/>
              </a:spcAft>
            </a:pPr>
            <a:r>
              <a:rPr lang="de-CH" sz="1600" dirty="0">
                <a:solidFill>
                  <a:schemeClr val="bg1"/>
                </a:solidFill>
                <a:latin typeface="+mj-lt"/>
              </a:rPr>
              <a:t>Liegenschaften</a:t>
            </a:r>
          </a:p>
        </p:txBody>
      </p:sp>
      <p:sp>
        <p:nvSpPr>
          <p:cNvPr id="46" name="Rechteck 45">
            <a:extLst>
              <a:ext uri="{FF2B5EF4-FFF2-40B4-BE49-F238E27FC236}">
                <a16:creationId xmlns:a16="http://schemas.microsoft.com/office/drawing/2014/main" id="{CD953125-BEB9-4513-ADC6-94E3FE6C7F56}"/>
              </a:ext>
            </a:extLst>
          </p:cNvPr>
          <p:cNvSpPr/>
          <p:nvPr/>
        </p:nvSpPr>
        <p:spPr>
          <a:xfrm>
            <a:off x="478252" y="5330930"/>
            <a:ext cx="3817548" cy="287586"/>
          </a:xfrm>
          <a:prstGeom prst="rect">
            <a:avLst/>
          </a:prstGeom>
          <a:solidFill>
            <a:srgbClr val="A5BB1A"/>
          </a:solidFill>
          <a:ln>
            <a:noFill/>
          </a:ln>
        </p:spPr>
        <p:txBody>
          <a:bodyPr vert="horz" wrap="none" lIns="144000" tIns="0" rIns="0" bIns="0" numCol="1" rtlCol="0" anchor="t" anchorCtr="0" compatLnSpc="1">
            <a:prstTxWarp prst="textNoShape">
              <a:avLst/>
            </a:prstTxWarp>
            <a:noAutofit/>
          </a:bodyPr>
          <a:lstStyle/>
          <a:p>
            <a:pPr>
              <a:spcAft>
                <a:spcPts val="600"/>
              </a:spcAft>
            </a:pPr>
            <a:r>
              <a:rPr lang="de-CH" sz="1600" dirty="0">
                <a:solidFill>
                  <a:schemeClr val="bg1"/>
                </a:solidFill>
                <a:latin typeface="+mj-lt"/>
              </a:rPr>
              <a:t>Paket für Privatkunden</a:t>
            </a:r>
          </a:p>
        </p:txBody>
      </p:sp>
      <p:sp>
        <p:nvSpPr>
          <p:cNvPr id="47" name="Pfeil: Fünfeck 46">
            <a:extLst>
              <a:ext uri="{FF2B5EF4-FFF2-40B4-BE49-F238E27FC236}">
                <a16:creationId xmlns:a16="http://schemas.microsoft.com/office/drawing/2014/main" id="{A9CF54C1-59CB-4B88-9267-9944FC13F4EE}"/>
              </a:ext>
            </a:extLst>
          </p:cNvPr>
          <p:cNvSpPr/>
          <p:nvPr/>
        </p:nvSpPr>
        <p:spPr>
          <a:xfrm>
            <a:off x="4871864" y="2322656"/>
            <a:ext cx="648072" cy="278272"/>
          </a:xfrm>
          <a:prstGeom prst="homePlat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sp>
        <p:nvSpPr>
          <p:cNvPr id="48" name="Textfeld 47">
            <a:extLst>
              <a:ext uri="{FF2B5EF4-FFF2-40B4-BE49-F238E27FC236}">
                <a16:creationId xmlns:a16="http://schemas.microsoft.com/office/drawing/2014/main" id="{A88CD518-9DE2-4A4E-904B-075ABAE063B0}"/>
              </a:ext>
            </a:extLst>
          </p:cNvPr>
          <p:cNvSpPr txBox="1"/>
          <p:nvPr/>
        </p:nvSpPr>
        <p:spPr bwMode="auto">
          <a:xfrm>
            <a:off x="455407" y="4005064"/>
            <a:ext cx="3817548" cy="288032"/>
          </a:xfrm>
          <a:prstGeom prst="rect">
            <a:avLst/>
          </a:prstGeom>
          <a:solidFill>
            <a:srgbClr val="A5BB1A">
              <a:alpha val="20000"/>
            </a:srgbClr>
          </a:solidFill>
          <a:ln>
            <a:noFill/>
          </a:ln>
        </p:spPr>
        <p:txBody>
          <a:bodyPr vert="horz" wrap="none" lIns="144000" tIns="0" rIns="0" bIns="0" numCol="1" rtlCol="0" anchor="t" anchorCtr="0" compatLnSpc="1">
            <a:prstTxWarp prst="textNoShape">
              <a:avLst/>
            </a:prstTxWarp>
            <a:noAutofit/>
          </a:bodyPr>
          <a:lstStyle>
            <a:defPPr>
              <a:defRPr lang="de-DE"/>
            </a:defPPr>
            <a:lvl1pPr>
              <a:spcAft>
                <a:spcPts val="600"/>
              </a:spcAft>
              <a:defRPr sz="1600">
                <a:solidFill>
                  <a:schemeClr val="bg1">
                    <a:lumMod val="50000"/>
                  </a:schemeClr>
                </a:solidFill>
                <a:latin typeface="+mj-lt"/>
              </a:defRPr>
            </a:lvl1pPr>
          </a:lstStyle>
          <a:p>
            <a:r>
              <a:rPr lang="de-CH" dirty="0"/>
              <a:t>CHF-Mietzinskonto</a:t>
            </a:r>
          </a:p>
        </p:txBody>
      </p:sp>
      <p:sp>
        <p:nvSpPr>
          <p:cNvPr id="51" name="Textfeld 50">
            <a:extLst>
              <a:ext uri="{FF2B5EF4-FFF2-40B4-BE49-F238E27FC236}">
                <a16:creationId xmlns:a16="http://schemas.microsoft.com/office/drawing/2014/main" id="{CA48AAB4-4697-4B73-8848-CAE85FFCBCD4}"/>
              </a:ext>
            </a:extLst>
          </p:cNvPr>
          <p:cNvSpPr txBox="1"/>
          <p:nvPr/>
        </p:nvSpPr>
        <p:spPr bwMode="auto">
          <a:xfrm>
            <a:off x="469734" y="5762978"/>
            <a:ext cx="3817548" cy="288032"/>
          </a:xfrm>
          <a:prstGeom prst="rect">
            <a:avLst/>
          </a:prstGeom>
          <a:solidFill>
            <a:srgbClr val="A5BB1A">
              <a:alpha val="20000"/>
            </a:srgbClr>
          </a:solidFill>
          <a:ln>
            <a:noFill/>
          </a:ln>
        </p:spPr>
        <p:txBody>
          <a:bodyPr vert="horz" wrap="none" lIns="144000" tIns="0" rIns="0" bIns="0" numCol="1" rtlCol="0" anchor="t" anchorCtr="0" compatLnSpc="1">
            <a:prstTxWarp prst="textNoShape">
              <a:avLst/>
            </a:prstTxWarp>
            <a:noAutofit/>
          </a:bodyPr>
          <a:lstStyle/>
          <a:p>
            <a:pPr>
              <a:spcAft>
                <a:spcPts val="600"/>
              </a:spcAft>
            </a:pPr>
            <a:r>
              <a:rPr lang="de-CH" sz="1600" dirty="0">
                <a:solidFill>
                  <a:schemeClr val="bg1">
                    <a:lumMod val="50000"/>
                  </a:schemeClr>
                </a:solidFill>
                <a:latin typeface="+mj-lt"/>
              </a:rPr>
              <a:t>Bankpaket top</a:t>
            </a:r>
          </a:p>
        </p:txBody>
      </p:sp>
      <p:sp>
        <p:nvSpPr>
          <p:cNvPr id="52" name="Textfeld 51">
            <a:extLst>
              <a:ext uri="{FF2B5EF4-FFF2-40B4-BE49-F238E27FC236}">
                <a16:creationId xmlns:a16="http://schemas.microsoft.com/office/drawing/2014/main" id="{FDF7315F-3B4B-4636-8B50-83F87007B414}"/>
              </a:ext>
            </a:extLst>
          </p:cNvPr>
          <p:cNvSpPr txBox="1"/>
          <p:nvPr/>
        </p:nvSpPr>
        <p:spPr bwMode="auto">
          <a:xfrm>
            <a:off x="5736000" y="2312896"/>
            <a:ext cx="5760600" cy="288032"/>
          </a:xfrm>
          <a:prstGeom prst="rect">
            <a:avLst/>
          </a:prstGeom>
          <a:solidFill>
            <a:srgbClr val="A5BB1A">
              <a:alpha val="20000"/>
            </a:srgbClr>
          </a:solidFill>
          <a:ln>
            <a:noFill/>
          </a:ln>
        </p:spPr>
        <p:txBody>
          <a:bodyPr vert="horz" wrap="none" lIns="144000" tIns="0" rIns="0" bIns="0" numCol="1" rtlCol="0" anchor="t" anchorCtr="0" compatLnSpc="1">
            <a:prstTxWarp prst="textNoShape">
              <a:avLst/>
            </a:prstTxWarp>
            <a:noAutofit/>
          </a:bodyPr>
          <a:lstStyle>
            <a:defPPr>
              <a:defRPr lang="de-DE"/>
            </a:defPPr>
            <a:lvl1pPr>
              <a:spcAft>
                <a:spcPts val="600"/>
              </a:spcAft>
              <a:defRPr sz="1600">
                <a:solidFill>
                  <a:schemeClr val="bg1">
                    <a:lumMod val="50000"/>
                  </a:schemeClr>
                </a:solidFill>
                <a:latin typeface="+mj-lt"/>
              </a:defRPr>
            </a:lvl1pPr>
          </a:lstStyle>
          <a:p>
            <a:r>
              <a:rPr lang="de-CH"/>
              <a:t>Das Geschäftskonto im WIR-Netzwerk</a:t>
            </a:r>
          </a:p>
        </p:txBody>
      </p:sp>
      <p:sp>
        <p:nvSpPr>
          <p:cNvPr id="56" name="Ellipse 55">
            <a:extLst>
              <a:ext uri="{FF2B5EF4-FFF2-40B4-BE49-F238E27FC236}">
                <a16:creationId xmlns:a16="http://schemas.microsoft.com/office/drawing/2014/main" id="{95D18C3D-EC70-4598-BD09-6659097317FB}"/>
              </a:ext>
            </a:extLst>
          </p:cNvPr>
          <p:cNvSpPr/>
          <p:nvPr/>
        </p:nvSpPr>
        <p:spPr>
          <a:xfrm>
            <a:off x="4367808" y="2708920"/>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a:solidFill>
                  <a:schemeClr val="tx2"/>
                </a:solidFill>
                <a:latin typeface="+mj-lt"/>
              </a:rPr>
              <a:t>CHF</a:t>
            </a:r>
          </a:p>
        </p:txBody>
      </p:sp>
      <p:sp>
        <p:nvSpPr>
          <p:cNvPr id="57" name="Pfeil: Fünfeck 56">
            <a:extLst>
              <a:ext uri="{FF2B5EF4-FFF2-40B4-BE49-F238E27FC236}">
                <a16:creationId xmlns:a16="http://schemas.microsoft.com/office/drawing/2014/main" id="{992BE99B-B0FD-42E5-A5CC-01B248CC68E3}"/>
              </a:ext>
            </a:extLst>
          </p:cNvPr>
          <p:cNvSpPr/>
          <p:nvPr/>
        </p:nvSpPr>
        <p:spPr>
          <a:xfrm>
            <a:off x="4871824" y="2732867"/>
            <a:ext cx="648072" cy="278272"/>
          </a:xfrm>
          <a:prstGeom prst="homePlat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sp>
        <p:nvSpPr>
          <p:cNvPr id="58" name="Textfeld 57">
            <a:extLst>
              <a:ext uri="{FF2B5EF4-FFF2-40B4-BE49-F238E27FC236}">
                <a16:creationId xmlns:a16="http://schemas.microsoft.com/office/drawing/2014/main" id="{A0A93AEB-410D-4793-98E8-E2BA7A74F398}"/>
              </a:ext>
            </a:extLst>
          </p:cNvPr>
          <p:cNvSpPr txBox="1"/>
          <p:nvPr/>
        </p:nvSpPr>
        <p:spPr bwMode="auto">
          <a:xfrm>
            <a:off x="5735960" y="2708920"/>
            <a:ext cx="5760600" cy="288032"/>
          </a:xfrm>
          <a:prstGeom prst="rect">
            <a:avLst/>
          </a:prstGeom>
          <a:solidFill>
            <a:srgbClr val="A5BB1A">
              <a:alpha val="20000"/>
            </a:srgbClr>
          </a:solidFill>
          <a:ln>
            <a:noFill/>
          </a:ln>
        </p:spPr>
        <p:txBody>
          <a:bodyPr vert="horz" wrap="none" lIns="144000" tIns="0" rIns="0" bIns="0" numCol="1" rtlCol="0" anchor="t" anchorCtr="0" compatLnSpc="1">
            <a:prstTxWarp prst="textNoShape">
              <a:avLst/>
            </a:prstTxWarp>
            <a:noAutofit/>
          </a:bodyPr>
          <a:lstStyle>
            <a:defPPr>
              <a:defRPr lang="de-DE"/>
            </a:defPPr>
            <a:lvl1pPr>
              <a:spcAft>
                <a:spcPts val="600"/>
              </a:spcAft>
              <a:defRPr sz="1600">
                <a:solidFill>
                  <a:schemeClr val="bg1">
                    <a:lumMod val="50000"/>
                  </a:schemeClr>
                </a:solidFill>
                <a:latin typeface="+mj-lt"/>
              </a:defRPr>
            </a:lvl1pPr>
          </a:lstStyle>
          <a:p>
            <a:r>
              <a:rPr lang="de-CH" dirty="0"/>
              <a:t>Vollwertiges CHF-Konto als Ergänzung zum WIR-Konto</a:t>
            </a:r>
          </a:p>
        </p:txBody>
      </p:sp>
      <p:sp>
        <p:nvSpPr>
          <p:cNvPr id="59" name="Ellipse 58">
            <a:extLst>
              <a:ext uri="{FF2B5EF4-FFF2-40B4-BE49-F238E27FC236}">
                <a16:creationId xmlns:a16="http://schemas.microsoft.com/office/drawing/2014/main" id="{38C0F764-9CA4-443B-AE89-4FC534302BA0}"/>
              </a:ext>
            </a:extLst>
          </p:cNvPr>
          <p:cNvSpPr/>
          <p:nvPr/>
        </p:nvSpPr>
        <p:spPr>
          <a:xfrm>
            <a:off x="4367808" y="3058762"/>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a:solidFill>
                  <a:schemeClr val="tx2"/>
                </a:solidFill>
                <a:latin typeface="+mj-lt"/>
              </a:rPr>
              <a:t>CHF</a:t>
            </a:r>
          </a:p>
        </p:txBody>
      </p:sp>
      <p:sp>
        <p:nvSpPr>
          <p:cNvPr id="60" name="Pfeil: Fünfeck 59">
            <a:extLst>
              <a:ext uri="{FF2B5EF4-FFF2-40B4-BE49-F238E27FC236}">
                <a16:creationId xmlns:a16="http://schemas.microsoft.com/office/drawing/2014/main" id="{83EE6C37-D67C-40F3-A1F4-B5CFA0CF701F}"/>
              </a:ext>
            </a:extLst>
          </p:cNvPr>
          <p:cNvSpPr/>
          <p:nvPr/>
        </p:nvSpPr>
        <p:spPr>
          <a:xfrm>
            <a:off x="4871824" y="3110848"/>
            <a:ext cx="648072" cy="278272"/>
          </a:xfrm>
          <a:prstGeom prst="homePlat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sp>
        <p:nvSpPr>
          <p:cNvPr id="61" name="Textfeld 60">
            <a:extLst>
              <a:ext uri="{FF2B5EF4-FFF2-40B4-BE49-F238E27FC236}">
                <a16:creationId xmlns:a16="http://schemas.microsoft.com/office/drawing/2014/main" id="{EC3A7847-F7ED-4267-8C76-5B6B6BD90694}"/>
              </a:ext>
            </a:extLst>
          </p:cNvPr>
          <p:cNvSpPr txBox="1"/>
          <p:nvPr/>
        </p:nvSpPr>
        <p:spPr bwMode="auto">
          <a:xfrm>
            <a:off x="5735960" y="3101088"/>
            <a:ext cx="5760600" cy="288032"/>
          </a:xfrm>
          <a:prstGeom prst="rect">
            <a:avLst/>
          </a:prstGeom>
          <a:solidFill>
            <a:srgbClr val="A5BB1A">
              <a:alpha val="20000"/>
            </a:srgbClr>
          </a:solidFill>
          <a:ln>
            <a:noFill/>
          </a:ln>
        </p:spPr>
        <p:txBody>
          <a:bodyPr vert="horz" wrap="none" lIns="144000" tIns="0" rIns="0" bIns="0" numCol="1" rtlCol="0" anchor="t" anchorCtr="0" compatLnSpc="1">
            <a:prstTxWarp prst="textNoShape">
              <a:avLst/>
            </a:prstTxWarp>
            <a:noAutofit/>
          </a:bodyPr>
          <a:lstStyle>
            <a:defPPr>
              <a:defRPr lang="de-DE"/>
            </a:defPPr>
            <a:lvl1pPr>
              <a:spcAft>
                <a:spcPts val="600"/>
              </a:spcAft>
              <a:defRPr sz="1600">
                <a:solidFill>
                  <a:schemeClr val="bg1">
                    <a:lumMod val="50000"/>
                  </a:schemeClr>
                </a:solidFill>
                <a:latin typeface="+mj-lt"/>
              </a:defRPr>
            </a:lvl1pPr>
          </a:lstStyle>
          <a:p>
            <a:r>
              <a:rPr lang="de-CH"/>
              <a:t>Zusätzliches Geschäftskonto zum CHF-Konto</a:t>
            </a:r>
          </a:p>
        </p:txBody>
      </p:sp>
      <p:sp>
        <p:nvSpPr>
          <p:cNvPr id="62" name="Ellipse 61">
            <a:extLst>
              <a:ext uri="{FF2B5EF4-FFF2-40B4-BE49-F238E27FC236}">
                <a16:creationId xmlns:a16="http://schemas.microsoft.com/office/drawing/2014/main" id="{4714D19B-08BF-4190-B84D-C04EAB9A56A1}"/>
              </a:ext>
            </a:extLst>
          </p:cNvPr>
          <p:cNvSpPr/>
          <p:nvPr/>
        </p:nvSpPr>
        <p:spPr>
          <a:xfrm>
            <a:off x="4367808" y="3933056"/>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a:solidFill>
                  <a:schemeClr val="tx2"/>
                </a:solidFill>
                <a:latin typeface="+mj-lt"/>
              </a:rPr>
              <a:t>CHF</a:t>
            </a:r>
          </a:p>
        </p:txBody>
      </p:sp>
      <p:sp>
        <p:nvSpPr>
          <p:cNvPr id="63" name="Pfeil: Fünfeck 62">
            <a:extLst>
              <a:ext uri="{FF2B5EF4-FFF2-40B4-BE49-F238E27FC236}">
                <a16:creationId xmlns:a16="http://schemas.microsoft.com/office/drawing/2014/main" id="{2206DDFD-8898-4311-89BC-DB91C158EE7A}"/>
              </a:ext>
            </a:extLst>
          </p:cNvPr>
          <p:cNvSpPr/>
          <p:nvPr/>
        </p:nvSpPr>
        <p:spPr>
          <a:xfrm>
            <a:off x="4871864" y="3985142"/>
            <a:ext cx="648072" cy="278272"/>
          </a:xfrm>
          <a:prstGeom prst="homePlat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sp>
        <p:nvSpPr>
          <p:cNvPr id="64" name="Textfeld 63">
            <a:extLst>
              <a:ext uri="{FF2B5EF4-FFF2-40B4-BE49-F238E27FC236}">
                <a16:creationId xmlns:a16="http://schemas.microsoft.com/office/drawing/2014/main" id="{7A298FC5-A775-4CA2-A897-8411FF38343F}"/>
              </a:ext>
            </a:extLst>
          </p:cNvPr>
          <p:cNvSpPr txBox="1"/>
          <p:nvPr/>
        </p:nvSpPr>
        <p:spPr bwMode="auto">
          <a:xfrm>
            <a:off x="5736000" y="3861048"/>
            <a:ext cx="5760600" cy="503976"/>
          </a:xfrm>
          <a:prstGeom prst="rect">
            <a:avLst/>
          </a:prstGeom>
          <a:solidFill>
            <a:srgbClr val="A5BB1A">
              <a:alpha val="20000"/>
            </a:srgbClr>
          </a:solidFill>
          <a:ln>
            <a:noFill/>
          </a:ln>
        </p:spPr>
        <p:txBody>
          <a:bodyPr vert="horz" wrap="none" lIns="144000" tIns="0" rIns="0" bIns="0" numCol="1" rtlCol="0" anchor="t" anchorCtr="0" compatLnSpc="1">
            <a:prstTxWarp prst="textNoShape">
              <a:avLst/>
            </a:prstTxWarp>
            <a:noAutofit/>
          </a:bodyPr>
          <a:lstStyle>
            <a:defPPr>
              <a:defRPr lang="de-DE"/>
            </a:defPPr>
            <a:lvl1pPr>
              <a:spcAft>
                <a:spcPts val="600"/>
              </a:spcAft>
              <a:defRPr sz="1600">
                <a:solidFill>
                  <a:schemeClr val="bg1">
                    <a:lumMod val="50000"/>
                  </a:schemeClr>
                </a:solidFill>
                <a:latin typeface="+mj-lt"/>
              </a:defRPr>
            </a:lvl1pPr>
          </a:lstStyle>
          <a:p>
            <a:r>
              <a:rPr lang="de-CH" dirty="0"/>
              <a:t>Für die Verwaltung der Einnahmen und Ausgaben Ihrer</a:t>
            </a:r>
            <a:br>
              <a:rPr lang="de-CH" dirty="0"/>
            </a:br>
            <a:r>
              <a:rPr lang="de-CH" dirty="0"/>
              <a:t>Liegenschaften</a:t>
            </a:r>
          </a:p>
        </p:txBody>
      </p:sp>
      <p:sp>
        <p:nvSpPr>
          <p:cNvPr id="66" name="Pfeil: Fünfeck 65">
            <a:extLst>
              <a:ext uri="{FF2B5EF4-FFF2-40B4-BE49-F238E27FC236}">
                <a16:creationId xmlns:a16="http://schemas.microsoft.com/office/drawing/2014/main" id="{554BB5DF-F6D4-4D50-920A-C0ADCE84C54F}"/>
              </a:ext>
            </a:extLst>
          </p:cNvPr>
          <p:cNvSpPr/>
          <p:nvPr/>
        </p:nvSpPr>
        <p:spPr>
          <a:xfrm>
            <a:off x="4871864" y="5743096"/>
            <a:ext cx="648072" cy="278272"/>
          </a:xfrm>
          <a:prstGeom prst="homePlat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sp>
        <p:nvSpPr>
          <p:cNvPr id="67" name="Textfeld 66">
            <a:extLst>
              <a:ext uri="{FF2B5EF4-FFF2-40B4-BE49-F238E27FC236}">
                <a16:creationId xmlns:a16="http://schemas.microsoft.com/office/drawing/2014/main" id="{87E46C1C-0A09-4514-AA8E-2B63624D183E}"/>
              </a:ext>
            </a:extLst>
          </p:cNvPr>
          <p:cNvSpPr txBox="1"/>
          <p:nvPr/>
        </p:nvSpPr>
        <p:spPr bwMode="auto">
          <a:xfrm>
            <a:off x="5736000" y="5589240"/>
            <a:ext cx="5760600" cy="503976"/>
          </a:xfrm>
          <a:prstGeom prst="rect">
            <a:avLst/>
          </a:prstGeom>
          <a:solidFill>
            <a:srgbClr val="A5BB1A">
              <a:alpha val="20000"/>
            </a:srgbClr>
          </a:solidFill>
          <a:ln>
            <a:noFill/>
          </a:ln>
        </p:spPr>
        <p:txBody>
          <a:bodyPr vert="horz" wrap="none" lIns="144000" tIns="0" rIns="0" bIns="0" numCol="1" rtlCol="0" anchor="t" anchorCtr="0" compatLnSpc="1">
            <a:prstTxWarp prst="textNoShape">
              <a:avLst/>
            </a:prstTxWarp>
            <a:noAutofit/>
          </a:bodyPr>
          <a:lstStyle>
            <a:defPPr>
              <a:defRPr lang="de-DE"/>
            </a:defPPr>
            <a:lvl1pPr>
              <a:spcAft>
                <a:spcPts val="600"/>
              </a:spcAft>
              <a:defRPr sz="1600">
                <a:solidFill>
                  <a:schemeClr val="bg1">
                    <a:lumMod val="50000"/>
                  </a:schemeClr>
                </a:solidFill>
                <a:latin typeface="+mj-lt"/>
              </a:defRPr>
            </a:lvl1pPr>
          </a:lstStyle>
          <a:p>
            <a:r>
              <a:rPr lang="de-CH" dirty="0"/>
              <a:t>Kostenloses Paket mit Privatkonto, Debit Mastercard,</a:t>
            </a:r>
            <a:br>
              <a:rPr lang="de-CH" dirty="0"/>
            </a:br>
            <a:r>
              <a:rPr lang="de-CH" dirty="0"/>
              <a:t>E-Banking und Mobile-Banking für Privatkunden</a:t>
            </a:r>
          </a:p>
        </p:txBody>
      </p:sp>
      <p:sp>
        <p:nvSpPr>
          <p:cNvPr id="29" name="Ellipse 28">
            <a:extLst>
              <a:ext uri="{FF2B5EF4-FFF2-40B4-BE49-F238E27FC236}">
                <a16:creationId xmlns:a16="http://schemas.microsoft.com/office/drawing/2014/main" id="{B65FA2C7-8B94-4427-9B4D-8320631D1D2E}"/>
              </a:ext>
            </a:extLst>
          </p:cNvPr>
          <p:cNvSpPr/>
          <p:nvPr/>
        </p:nvSpPr>
        <p:spPr>
          <a:xfrm>
            <a:off x="4358660" y="5690970"/>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dirty="0">
                <a:solidFill>
                  <a:schemeClr val="tx2"/>
                </a:solidFill>
                <a:latin typeface="+mj-lt"/>
              </a:rPr>
              <a:t>CHF</a:t>
            </a:r>
          </a:p>
        </p:txBody>
      </p:sp>
      <p:sp>
        <p:nvSpPr>
          <p:cNvPr id="30" name="Ellipse 29">
            <a:extLst>
              <a:ext uri="{FF2B5EF4-FFF2-40B4-BE49-F238E27FC236}">
                <a16:creationId xmlns:a16="http://schemas.microsoft.com/office/drawing/2014/main" id="{B270DBCC-D95F-49E3-98A6-55F84D90F5CE}"/>
              </a:ext>
            </a:extLst>
          </p:cNvPr>
          <p:cNvSpPr/>
          <p:nvPr/>
        </p:nvSpPr>
        <p:spPr>
          <a:xfrm>
            <a:off x="4367848" y="2276912"/>
            <a:ext cx="360000" cy="360000"/>
          </a:xfrm>
          <a:prstGeom prst="ellipse">
            <a:avLst/>
          </a:prstGeom>
          <a:solidFill>
            <a:srgbClr val="D9D9D9"/>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a:solidFill>
                  <a:schemeClr val="bg1">
                    <a:lumMod val="50000"/>
                  </a:schemeClr>
                </a:solidFill>
                <a:latin typeface="+mj-lt"/>
              </a:rPr>
              <a:t>CHW</a:t>
            </a:r>
          </a:p>
        </p:txBody>
      </p:sp>
      <p:grpSp>
        <p:nvGrpSpPr>
          <p:cNvPr id="5" name="Gruppieren 4">
            <a:extLst>
              <a:ext uri="{FF2B5EF4-FFF2-40B4-BE49-F238E27FC236}">
                <a16:creationId xmlns:a16="http://schemas.microsoft.com/office/drawing/2014/main" id="{35D124B5-7145-4C68-8077-41A03D833906}"/>
              </a:ext>
            </a:extLst>
          </p:cNvPr>
          <p:cNvGrpSpPr/>
          <p:nvPr/>
        </p:nvGrpSpPr>
        <p:grpSpPr>
          <a:xfrm>
            <a:off x="3614919" y="5137609"/>
            <a:ext cx="1112929" cy="672342"/>
            <a:chOff x="3394378" y="5106263"/>
            <a:chExt cx="1266133" cy="764896"/>
          </a:xfrm>
        </p:grpSpPr>
        <p:sp>
          <p:nvSpPr>
            <p:cNvPr id="4" name="Ellipse 3">
              <a:extLst>
                <a:ext uri="{FF2B5EF4-FFF2-40B4-BE49-F238E27FC236}">
                  <a16:creationId xmlns:a16="http://schemas.microsoft.com/office/drawing/2014/main" id="{CA468034-760C-8371-835C-78A073927D5C}"/>
                </a:ext>
              </a:extLst>
            </p:cNvPr>
            <p:cNvSpPr/>
            <p:nvPr/>
          </p:nvSpPr>
          <p:spPr>
            <a:xfrm>
              <a:off x="3610166" y="5217374"/>
              <a:ext cx="663133" cy="653785"/>
            </a:xfrm>
            <a:prstGeom prst="ellipse">
              <a:avLst/>
            </a:prstGeom>
            <a:solidFill>
              <a:srgbClr val="E6140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algn="l">
                <a:spcAft>
                  <a:spcPts val="600"/>
                </a:spcAft>
              </a:pPr>
              <a:endParaRPr lang="de-DE" sz="1600" dirty="0" err="1">
                <a:solidFill>
                  <a:schemeClr val="bg1"/>
                </a:solidFill>
                <a:latin typeface="+mj-lt"/>
              </a:endParaRPr>
            </a:p>
          </p:txBody>
        </p:sp>
        <p:sp>
          <p:nvSpPr>
            <p:cNvPr id="31" name="Ellipse 30">
              <a:extLst>
                <a:ext uri="{FF2B5EF4-FFF2-40B4-BE49-F238E27FC236}">
                  <a16:creationId xmlns:a16="http://schemas.microsoft.com/office/drawing/2014/main" id="{256D6054-ED2C-42FA-9D4B-8CEBE4E7D27B}"/>
                </a:ext>
              </a:extLst>
            </p:cNvPr>
            <p:cNvSpPr/>
            <p:nvPr/>
          </p:nvSpPr>
          <p:spPr>
            <a:xfrm>
              <a:off x="3394378" y="5106263"/>
              <a:ext cx="1266133" cy="759562"/>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algn="l">
                <a:spcAft>
                  <a:spcPts val="600"/>
                </a:spcAft>
              </a:pPr>
              <a:r>
                <a:rPr lang="de-CH" sz="1600" dirty="0">
                  <a:solidFill>
                    <a:schemeClr val="bg1"/>
                  </a:solidFill>
                  <a:latin typeface="+mj-lt"/>
                </a:rPr>
                <a:t>Neu</a:t>
              </a:r>
              <a:endParaRPr lang="de-DE" sz="1600" dirty="0" err="1">
                <a:solidFill>
                  <a:schemeClr val="bg1"/>
                </a:solidFill>
                <a:latin typeface="+mj-lt"/>
              </a:endParaRPr>
            </a:p>
          </p:txBody>
        </p:sp>
      </p:grpSp>
      <p:sp>
        <p:nvSpPr>
          <p:cNvPr id="32" name="Rechteck 31">
            <a:extLst>
              <a:ext uri="{FF2B5EF4-FFF2-40B4-BE49-F238E27FC236}">
                <a16:creationId xmlns:a16="http://schemas.microsoft.com/office/drawing/2014/main" id="{C3F7C392-3145-4152-9340-3CEB6BF04BB4}"/>
              </a:ext>
            </a:extLst>
          </p:cNvPr>
          <p:cNvSpPr/>
          <p:nvPr/>
        </p:nvSpPr>
        <p:spPr>
          <a:xfrm>
            <a:off x="478252" y="4437112"/>
            <a:ext cx="3817548" cy="287586"/>
          </a:xfrm>
          <a:prstGeom prst="rect">
            <a:avLst/>
          </a:prstGeom>
          <a:solidFill>
            <a:srgbClr val="A5BB1A"/>
          </a:solidFill>
          <a:ln>
            <a:noFill/>
          </a:ln>
        </p:spPr>
        <p:txBody>
          <a:bodyPr vert="horz" wrap="none" lIns="144000" tIns="0" rIns="0" bIns="0" numCol="1" rtlCol="0" anchor="t" anchorCtr="0" compatLnSpc="1">
            <a:prstTxWarp prst="textNoShape">
              <a:avLst/>
            </a:prstTxWarp>
            <a:noAutofit/>
          </a:bodyPr>
          <a:lstStyle/>
          <a:p>
            <a:pPr>
              <a:spcAft>
                <a:spcPts val="600"/>
              </a:spcAft>
            </a:pPr>
            <a:r>
              <a:rPr lang="de-CH" sz="1600">
                <a:solidFill>
                  <a:schemeClr val="bg1"/>
                </a:solidFill>
                <a:latin typeface="+mj-lt"/>
              </a:rPr>
              <a:t>Fremdwährung</a:t>
            </a:r>
          </a:p>
        </p:txBody>
      </p:sp>
      <p:sp>
        <p:nvSpPr>
          <p:cNvPr id="33" name="Textfeld 32">
            <a:extLst>
              <a:ext uri="{FF2B5EF4-FFF2-40B4-BE49-F238E27FC236}">
                <a16:creationId xmlns:a16="http://schemas.microsoft.com/office/drawing/2014/main" id="{028704E6-3008-44A0-9500-92DC2644471D}"/>
              </a:ext>
            </a:extLst>
          </p:cNvPr>
          <p:cNvSpPr txBox="1"/>
          <p:nvPr/>
        </p:nvSpPr>
        <p:spPr bwMode="auto">
          <a:xfrm>
            <a:off x="469734" y="4869160"/>
            <a:ext cx="3817548" cy="288032"/>
          </a:xfrm>
          <a:prstGeom prst="rect">
            <a:avLst/>
          </a:prstGeom>
          <a:solidFill>
            <a:srgbClr val="A5BB1A">
              <a:alpha val="20000"/>
            </a:srgbClr>
          </a:solidFill>
          <a:ln>
            <a:noFill/>
          </a:ln>
        </p:spPr>
        <p:txBody>
          <a:bodyPr vert="horz" wrap="none" lIns="144000" tIns="0" rIns="0" bIns="0" numCol="1" rtlCol="0" anchor="t" anchorCtr="0" compatLnSpc="1">
            <a:prstTxWarp prst="textNoShape">
              <a:avLst/>
            </a:prstTxWarp>
            <a:noAutofit/>
          </a:bodyPr>
          <a:lstStyle/>
          <a:p>
            <a:pPr>
              <a:spcAft>
                <a:spcPts val="600"/>
              </a:spcAft>
            </a:pPr>
            <a:r>
              <a:rPr lang="de-CH" sz="1600">
                <a:solidFill>
                  <a:schemeClr val="bg1">
                    <a:lumMod val="50000"/>
                  </a:schemeClr>
                </a:solidFill>
                <a:latin typeface="+mj-lt"/>
              </a:rPr>
              <a:t>Fremdwährungskonten</a:t>
            </a:r>
          </a:p>
        </p:txBody>
      </p:sp>
      <p:sp>
        <p:nvSpPr>
          <p:cNvPr id="34" name="Pfeil: Fünfeck 33">
            <a:extLst>
              <a:ext uri="{FF2B5EF4-FFF2-40B4-BE49-F238E27FC236}">
                <a16:creationId xmlns:a16="http://schemas.microsoft.com/office/drawing/2014/main" id="{95A05C46-A618-4144-BC67-B8D370442FAA}"/>
              </a:ext>
            </a:extLst>
          </p:cNvPr>
          <p:cNvSpPr/>
          <p:nvPr/>
        </p:nvSpPr>
        <p:spPr>
          <a:xfrm>
            <a:off x="4871864" y="4849278"/>
            <a:ext cx="648072" cy="278272"/>
          </a:xfrm>
          <a:prstGeom prst="homePlat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sp>
        <p:nvSpPr>
          <p:cNvPr id="35" name="Textfeld 34">
            <a:extLst>
              <a:ext uri="{FF2B5EF4-FFF2-40B4-BE49-F238E27FC236}">
                <a16:creationId xmlns:a16="http://schemas.microsoft.com/office/drawing/2014/main" id="{66455710-9D86-4EBB-8811-49C1BC7CFF54}"/>
              </a:ext>
            </a:extLst>
          </p:cNvPr>
          <p:cNvSpPr txBox="1"/>
          <p:nvPr/>
        </p:nvSpPr>
        <p:spPr bwMode="auto">
          <a:xfrm>
            <a:off x="5736000" y="4839518"/>
            <a:ext cx="5760600" cy="317634"/>
          </a:xfrm>
          <a:prstGeom prst="rect">
            <a:avLst/>
          </a:prstGeom>
          <a:solidFill>
            <a:srgbClr val="A5BB1A">
              <a:alpha val="20000"/>
            </a:srgbClr>
          </a:solidFill>
          <a:ln>
            <a:noFill/>
          </a:ln>
        </p:spPr>
        <p:txBody>
          <a:bodyPr vert="horz" wrap="none" lIns="144000" tIns="0" rIns="0" bIns="0" numCol="1" rtlCol="0" anchor="t" anchorCtr="0" compatLnSpc="1">
            <a:prstTxWarp prst="textNoShape">
              <a:avLst/>
            </a:prstTxWarp>
            <a:noAutofit/>
          </a:bodyPr>
          <a:lstStyle>
            <a:defPPr>
              <a:defRPr lang="de-DE"/>
            </a:defPPr>
            <a:lvl1pPr>
              <a:spcAft>
                <a:spcPts val="600"/>
              </a:spcAft>
              <a:defRPr sz="1600">
                <a:solidFill>
                  <a:schemeClr val="bg1">
                    <a:lumMod val="50000"/>
                  </a:schemeClr>
                </a:solidFill>
                <a:latin typeface="+mj-lt"/>
              </a:defRPr>
            </a:lvl1pPr>
          </a:lstStyle>
          <a:p>
            <a:r>
              <a:rPr lang="de-CH"/>
              <a:t>Euro und US-Dollar ohne Kursverluste verwalten</a:t>
            </a:r>
          </a:p>
        </p:txBody>
      </p:sp>
      <p:sp>
        <p:nvSpPr>
          <p:cNvPr id="36" name="Ellipse 35">
            <a:extLst>
              <a:ext uri="{FF2B5EF4-FFF2-40B4-BE49-F238E27FC236}">
                <a16:creationId xmlns:a16="http://schemas.microsoft.com/office/drawing/2014/main" id="{B07C2BBA-89EB-4FFB-A321-3639D8061E26}"/>
              </a:ext>
            </a:extLst>
          </p:cNvPr>
          <p:cNvSpPr/>
          <p:nvPr/>
        </p:nvSpPr>
        <p:spPr>
          <a:xfrm>
            <a:off x="4079816" y="4797152"/>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a:solidFill>
                  <a:schemeClr val="tx2"/>
                </a:solidFill>
                <a:latin typeface="+mj-lt"/>
              </a:rPr>
              <a:t>EUR</a:t>
            </a:r>
          </a:p>
        </p:txBody>
      </p:sp>
      <p:sp>
        <p:nvSpPr>
          <p:cNvPr id="37" name="Ellipse 36">
            <a:extLst>
              <a:ext uri="{FF2B5EF4-FFF2-40B4-BE49-F238E27FC236}">
                <a16:creationId xmlns:a16="http://schemas.microsoft.com/office/drawing/2014/main" id="{71EEC41A-2FDC-4620-8B29-4483111E2B33}"/>
              </a:ext>
            </a:extLst>
          </p:cNvPr>
          <p:cNvSpPr/>
          <p:nvPr/>
        </p:nvSpPr>
        <p:spPr>
          <a:xfrm>
            <a:off x="4358660" y="4797152"/>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a:solidFill>
                  <a:schemeClr val="tx2"/>
                </a:solidFill>
                <a:latin typeface="+mj-lt"/>
              </a:rPr>
              <a:t>USD</a:t>
            </a:r>
          </a:p>
        </p:txBody>
      </p:sp>
    </p:spTree>
    <p:extLst>
      <p:ext uri="{BB962C8B-B14F-4D97-AF65-F5344CB8AC3E}">
        <p14:creationId xmlns:p14="http://schemas.microsoft.com/office/powerpoint/2010/main" val="30887489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Objekt 47" hidden="1">
            <a:extLst>
              <a:ext uri="{FF2B5EF4-FFF2-40B4-BE49-F238E27FC236}">
                <a16:creationId xmlns:a16="http://schemas.microsoft.com/office/drawing/2014/main" id="{3C885EEF-C91F-F68A-548A-0AB2A299103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94" imgH="94" progId="TCLayout.ActiveDocument.1">
                  <p:embed/>
                </p:oleObj>
              </mc:Choice>
              <mc:Fallback>
                <p:oleObj name="think-cell Folie" r:id="rId3" imgW="94" imgH="94" progId="TCLayout.ActiveDocument.1">
                  <p:embed/>
                  <p:pic>
                    <p:nvPicPr>
                      <p:cNvPr id="48" name="Objekt 47" hidden="1">
                        <a:extLst>
                          <a:ext uri="{FF2B5EF4-FFF2-40B4-BE49-F238E27FC236}">
                            <a16:creationId xmlns:a16="http://schemas.microsoft.com/office/drawing/2014/main" id="{3C885EEF-C91F-F68A-548A-0AB2A29910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2" name="Rechteck 21">
            <a:extLst>
              <a:ext uri="{FF2B5EF4-FFF2-40B4-BE49-F238E27FC236}">
                <a16:creationId xmlns:a16="http://schemas.microsoft.com/office/drawing/2014/main" id="{BD137FE1-C820-F995-EA9F-16ABAD4C0BD9}"/>
              </a:ext>
            </a:extLst>
          </p:cNvPr>
          <p:cNvSpPr/>
          <p:nvPr/>
        </p:nvSpPr>
        <p:spPr>
          <a:xfrm>
            <a:off x="8112618" y="1556792"/>
            <a:ext cx="3672014" cy="4532250"/>
          </a:xfrm>
          <a:prstGeom prst="rect">
            <a:avLst/>
          </a:prstGeom>
          <a:solidFill>
            <a:srgbClr val="EDF1D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dirty="0">
              <a:solidFill>
                <a:schemeClr val="tx2"/>
              </a:solidFill>
              <a:latin typeface="+mj-lt"/>
            </a:endParaRPr>
          </a:p>
        </p:txBody>
      </p:sp>
      <p:sp>
        <p:nvSpPr>
          <p:cNvPr id="20" name="Rechteck 19">
            <a:extLst>
              <a:ext uri="{FF2B5EF4-FFF2-40B4-BE49-F238E27FC236}">
                <a16:creationId xmlns:a16="http://schemas.microsoft.com/office/drawing/2014/main" id="{9FFC9326-DFF5-CB93-5488-4EE624612E18}"/>
              </a:ext>
            </a:extLst>
          </p:cNvPr>
          <p:cNvSpPr/>
          <p:nvPr/>
        </p:nvSpPr>
        <p:spPr>
          <a:xfrm>
            <a:off x="4223792" y="1556791"/>
            <a:ext cx="3672014" cy="4536000"/>
          </a:xfrm>
          <a:prstGeom prst="rect">
            <a:avLst/>
          </a:prstGeom>
          <a:solidFill>
            <a:srgbClr val="EDF1D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sp>
        <p:nvSpPr>
          <p:cNvPr id="2" name="Inhaltsplatzhalter 1">
            <a:extLst>
              <a:ext uri="{FF2B5EF4-FFF2-40B4-BE49-F238E27FC236}">
                <a16:creationId xmlns:a16="http://schemas.microsoft.com/office/drawing/2014/main" id="{02A029D7-B118-E19C-9E2A-B494E35F4774}"/>
              </a:ext>
            </a:extLst>
          </p:cNvPr>
          <p:cNvSpPr>
            <a:spLocks noGrp="1"/>
          </p:cNvSpPr>
          <p:nvPr>
            <p:ph sz="quarter" idx="14"/>
          </p:nvPr>
        </p:nvSpPr>
        <p:spPr>
          <a:xfrm>
            <a:off x="4412751" y="1700808"/>
            <a:ext cx="3527998" cy="4536000"/>
          </a:xfrm>
        </p:spPr>
        <p:txBody>
          <a:bodyPr/>
          <a:lstStyle/>
          <a:p>
            <a:r>
              <a:rPr lang="de-CH" sz="1800" b="1" dirty="0">
                <a:solidFill>
                  <a:srgbClr val="A5BB1A"/>
                </a:solidFill>
              </a:rPr>
              <a:t>Debit </a:t>
            </a:r>
            <a:r>
              <a:rPr lang="de-CH" sz="1800" b="1" dirty="0" err="1">
                <a:solidFill>
                  <a:srgbClr val="A5BB1A"/>
                </a:solidFill>
              </a:rPr>
              <a:t>Mastercard</a:t>
            </a:r>
            <a:endParaRPr lang="de-CH" sz="1800" b="1" dirty="0">
              <a:solidFill>
                <a:srgbClr val="A5BB1A"/>
              </a:solidFill>
            </a:endParaRPr>
          </a:p>
          <a:p>
            <a:pPr marL="285750" indent="-285750">
              <a:buClr>
                <a:schemeClr val="accent3"/>
              </a:buClr>
              <a:buFont typeface="Arial" panose="020B0604020202020204" pitchFamily="34" charset="0"/>
              <a:buChar char="•"/>
            </a:pPr>
            <a:endParaRPr lang="de-CH" sz="1200" b="1" dirty="0"/>
          </a:p>
          <a:p>
            <a:pPr marL="285750" indent="-285750">
              <a:buClr>
                <a:schemeClr val="accent3"/>
              </a:buClr>
              <a:buFont typeface="Arial" panose="020B0604020202020204" pitchFamily="34" charset="0"/>
              <a:buChar char="•"/>
            </a:pPr>
            <a:r>
              <a:rPr lang="de-DE" sz="1400" dirty="0"/>
              <a:t>Keine Kartengebühr </a:t>
            </a:r>
          </a:p>
          <a:p>
            <a:pPr marL="285750" indent="-285750">
              <a:buClr>
                <a:schemeClr val="accent3"/>
              </a:buClr>
              <a:buFont typeface="Arial" panose="020B0604020202020204" pitchFamily="34" charset="0"/>
              <a:buChar char="•"/>
            </a:pPr>
            <a:r>
              <a:rPr lang="de-DE" sz="1400" dirty="0"/>
              <a:t>24 ATM-Bezüge im In- und Ausland kostenlos </a:t>
            </a:r>
          </a:p>
          <a:p>
            <a:pPr marL="285750" indent="-285750">
              <a:buClr>
                <a:schemeClr val="accent3"/>
              </a:buClr>
              <a:buFont typeface="Arial" panose="020B0604020202020204" pitchFamily="34" charset="0"/>
              <a:buChar char="•"/>
            </a:pPr>
            <a:r>
              <a:rPr lang="de-DE" sz="1400" dirty="0"/>
              <a:t>Keine POS-Gebühren im In- und Ausland </a:t>
            </a:r>
          </a:p>
          <a:p>
            <a:pPr marL="285750" indent="-285750">
              <a:buClr>
                <a:schemeClr val="accent3"/>
              </a:buClr>
              <a:buFont typeface="Arial" panose="020B0604020202020204" pitchFamily="34" charset="0"/>
              <a:buChar char="•"/>
            </a:pPr>
            <a:r>
              <a:rPr lang="de-DE" sz="1400" dirty="0"/>
              <a:t>Währungswechsel immer zum Interbankenkurs (Devisen Mittelkurs) </a:t>
            </a:r>
          </a:p>
          <a:p>
            <a:pPr marL="285750" indent="-285750">
              <a:buClr>
                <a:schemeClr val="accent3"/>
              </a:buClr>
              <a:buFont typeface="Arial" panose="020B0604020202020204" pitchFamily="34" charset="0"/>
              <a:buChar char="•"/>
            </a:pPr>
            <a:r>
              <a:rPr lang="de-DE" sz="1400" dirty="0"/>
              <a:t>Keine Gebühren/Währungs-kommissionen auf Ausland-Transaktionen </a:t>
            </a:r>
          </a:p>
          <a:p>
            <a:pPr marL="285750" indent="-285750">
              <a:buClr>
                <a:schemeClr val="accent3"/>
              </a:buClr>
              <a:buFont typeface="Arial" panose="020B0604020202020204" pitchFamily="34" charset="0"/>
              <a:buChar char="•"/>
            </a:pPr>
            <a:r>
              <a:rPr lang="de-DE" sz="1400" dirty="0"/>
              <a:t>Weltweite Akzeptanz </a:t>
            </a:r>
          </a:p>
          <a:p>
            <a:pPr marL="285750" indent="-285750">
              <a:buClr>
                <a:schemeClr val="accent3"/>
              </a:buClr>
              <a:buFont typeface="Arial" panose="020B0604020202020204" pitchFamily="34" charset="0"/>
              <a:buChar char="•"/>
            </a:pPr>
            <a:r>
              <a:rPr lang="de-DE" sz="1400" dirty="0" err="1"/>
              <a:t>debiX</a:t>
            </a:r>
            <a:r>
              <a:rPr lang="de-DE" sz="1400" dirty="0"/>
              <a:t>+ App von SIX </a:t>
            </a:r>
          </a:p>
          <a:p>
            <a:pPr marL="285750" indent="-285750">
              <a:buClr>
                <a:schemeClr val="accent3"/>
              </a:buClr>
              <a:buFont typeface="Arial" panose="020B0604020202020204" pitchFamily="34" charset="0"/>
              <a:buChar char="•"/>
            </a:pPr>
            <a:r>
              <a:rPr lang="de-DE" sz="1400" dirty="0"/>
              <a:t>Mobile Payment (Apple, Google, Samsung Pay…)</a:t>
            </a:r>
            <a:endParaRPr lang="de-CH" sz="1400" dirty="0"/>
          </a:p>
        </p:txBody>
      </p:sp>
      <p:sp>
        <p:nvSpPr>
          <p:cNvPr id="4" name="Inhaltsplatzhalter 3">
            <a:extLst>
              <a:ext uri="{FF2B5EF4-FFF2-40B4-BE49-F238E27FC236}">
                <a16:creationId xmlns:a16="http://schemas.microsoft.com/office/drawing/2014/main" id="{ACA964BD-04A5-FAC8-06F1-8E2B402137FF}"/>
              </a:ext>
            </a:extLst>
          </p:cNvPr>
          <p:cNvSpPr>
            <a:spLocks noGrp="1"/>
          </p:cNvSpPr>
          <p:nvPr>
            <p:ph sz="quarter" idx="16"/>
          </p:nvPr>
        </p:nvSpPr>
        <p:spPr>
          <a:xfrm>
            <a:off x="8328644" y="1714132"/>
            <a:ext cx="3471394" cy="4536000"/>
          </a:xfrm>
        </p:spPr>
        <p:txBody>
          <a:bodyPr/>
          <a:lstStyle/>
          <a:p>
            <a:r>
              <a:rPr lang="de-CH" b="1" dirty="0">
                <a:solidFill>
                  <a:srgbClr val="A5BB1A"/>
                </a:solidFill>
              </a:rPr>
              <a:t>Upgrades für </a:t>
            </a:r>
            <a:br>
              <a:rPr lang="de-CH" b="1" dirty="0">
                <a:solidFill>
                  <a:srgbClr val="A5BB1A"/>
                </a:solidFill>
              </a:rPr>
            </a:br>
            <a:r>
              <a:rPr lang="de-CH" b="1" dirty="0">
                <a:solidFill>
                  <a:srgbClr val="A5BB1A"/>
                </a:solidFill>
              </a:rPr>
              <a:t>Privatkunden</a:t>
            </a:r>
          </a:p>
          <a:p>
            <a:pPr marL="285750" indent="-285750">
              <a:buClr>
                <a:schemeClr val="accent3"/>
              </a:buClr>
              <a:buFont typeface="Arial" panose="020B0604020202020204" pitchFamily="34" charset="0"/>
              <a:buChar char="•"/>
            </a:pPr>
            <a:endParaRPr lang="de-CH" sz="1200" b="1" dirty="0"/>
          </a:p>
          <a:p>
            <a:pPr marL="285750" indent="-285750">
              <a:buClr>
                <a:schemeClr val="accent3"/>
              </a:buClr>
              <a:buFont typeface="Arial" panose="020B0604020202020204" pitchFamily="34" charset="0"/>
              <a:buChar char="•"/>
            </a:pPr>
            <a:r>
              <a:rPr lang="de-DE" sz="1400"/>
              <a:t>Sparkonten</a:t>
            </a:r>
          </a:p>
          <a:p>
            <a:pPr marL="285750" indent="-285750">
              <a:buClr>
                <a:schemeClr val="accent3"/>
              </a:buClr>
              <a:buFont typeface="Arial" panose="020B0604020202020204" pitchFamily="34" charset="0"/>
              <a:buChar char="•"/>
            </a:pPr>
            <a:r>
              <a:rPr lang="de-DE" sz="1400"/>
              <a:t>Vorsorge </a:t>
            </a:r>
            <a:r>
              <a:rPr lang="de-DE" sz="1400" dirty="0"/>
              <a:t>(</a:t>
            </a:r>
            <a:r>
              <a:rPr lang="de-DE" sz="1400" dirty="0" err="1"/>
              <a:t>Terzo</a:t>
            </a:r>
            <a:r>
              <a:rPr lang="de-DE" sz="1400" dirty="0"/>
              <a:t> 3a oder VIAC) </a:t>
            </a:r>
          </a:p>
          <a:p>
            <a:pPr marL="285750" indent="-285750">
              <a:buClr>
                <a:schemeClr val="accent3"/>
              </a:buClr>
              <a:buFont typeface="Arial" panose="020B0604020202020204" pitchFamily="34" charset="0"/>
              <a:buChar char="•"/>
            </a:pPr>
            <a:r>
              <a:rPr lang="de-DE" sz="1400" dirty="0"/>
              <a:t>Finanzierungsangebote </a:t>
            </a:r>
          </a:p>
          <a:p>
            <a:pPr marL="285750" indent="-285750">
              <a:buClr>
                <a:schemeClr val="accent3"/>
              </a:buClr>
              <a:buFont typeface="Arial" panose="020B0604020202020204" pitchFamily="34" charset="0"/>
              <a:buChar char="•"/>
            </a:pPr>
            <a:r>
              <a:rPr lang="de-DE" sz="1400" dirty="0"/>
              <a:t>Beteiligungsscheine </a:t>
            </a:r>
          </a:p>
          <a:p>
            <a:pPr marL="285750" indent="-285750">
              <a:buClr>
                <a:schemeClr val="accent3"/>
              </a:buClr>
              <a:buFont typeface="Arial" panose="020B0604020202020204" pitchFamily="34" charset="0"/>
              <a:buChar char="•"/>
            </a:pPr>
            <a:r>
              <a:rPr lang="de-DE" sz="1400" dirty="0"/>
              <a:t>Anteilschein / Genossenschafter </a:t>
            </a:r>
          </a:p>
          <a:p>
            <a:pPr>
              <a:buClr>
                <a:schemeClr val="accent3"/>
              </a:buClr>
            </a:pPr>
            <a:endParaRPr lang="de-DE" sz="1400" dirty="0"/>
          </a:p>
          <a:p>
            <a:pPr>
              <a:buClr>
                <a:schemeClr val="accent3"/>
              </a:buClr>
            </a:pPr>
            <a:r>
              <a:rPr lang="de-DE" sz="1400" dirty="0"/>
              <a:t>Folgt bis Ende 2024:</a:t>
            </a:r>
          </a:p>
          <a:p>
            <a:pPr marL="285750" indent="-285750">
              <a:buClr>
                <a:schemeClr val="accent3"/>
              </a:buClr>
              <a:buFont typeface="Arial" panose="020B0604020202020204" pitchFamily="34" charset="0"/>
              <a:buChar char="•"/>
            </a:pPr>
            <a:r>
              <a:rPr lang="de-DE" sz="1400" dirty="0" err="1"/>
              <a:t>VIACinvest</a:t>
            </a:r>
            <a:r>
              <a:rPr lang="de-DE" sz="1400" dirty="0"/>
              <a:t> </a:t>
            </a:r>
          </a:p>
          <a:p>
            <a:pPr marL="285750" indent="-285750">
              <a:buClr>
                <a:schemeClr val="accent3"/>
              </a:buClr>
              <a:buFont typeface="Arial" panose="020B0604020202020204" pitchFamily="34" charset="0"/>
              <a:buChar char="•"/>
            </a:pPr>
            <a:r>
              <a:rPr lang="de-DE" sz="1400" dirty="0" err="1"/>
              <a:t>unyt</a:t>
            </a:r>
            <a:r>
              <a:rPr lang="de-DE" sz="1400" dirty="0"/>
              <a:t> </a:t>
            </a:r>
          </a:p>
          <a:p>
            <a:pPr marL="285750" indent="-285750">
              <a:buClr>
                <a:schemeClr val="accent3"/>
              </a:buClr>
              <a:buFont typeface="Arial" panose="020B0604020202020204" pitchFamily="34" charset="0"/>
              <a:buChar char="•"/>
            </a:pPr>
            <a:r>
              <a:rPr lang="de-DE" sz="1400" dirty="0"/>
              <a:t>TWINT</a:t>
            </a:r>
          </a:p>
        </p:txBody>
      </p:sp>
      <p:sp>
        <p:nvSpPr>
          <p:cNvPr id="6" name="Foliennummernplatzhalter 5">
            <a:extLst>
              <a:ext uri="{FF2B5EF4-FFF2-40B4-BE49-F238E27FC236}">
                <a16:creationId xmlns:a16="http://schemas.microsoft.com/office/drawing/2014/main" id="{0754FBC9-FC2B-9D9C-2E21-1C200DEE16EE}"/>
              </a:ext>
            </a:extLst>
          </p:cNvPr>
          <p:cNvSpPr>
            <a:spLocks noGrp="1"/>
          </p:cNvSpPr>
          <p:nvPr>
            <p:ph type="sldNum" sz="quarter" idx="19"/>
          </p:nvPr>
        </p:nvSpPr>
        <p:spPr/>
        <p:txBody>
          <a:bodyPr/>
          <a:lstStyle/>
          <a:p>
            <a:pPr>
              <a:defRPr/>
            </a:pPr>
            <a:fld id="{DE15152C-7E44-A94B-BCD8-272D3D1F368E}" type="slidenum">
              <a:rPr lang="de-DE" altLang="de-DE" smtClean="0"/>
              <a:pPr>
                <a:defRPr/>
              </a:pPr>
              <a:t>65</a:t>
            </a:fld>
            <a:endParaRPr lang="de-DE" altLang="de-DE" sz="900"/>
          </a:p>
        </p:txBody>
      </p:sp>
      <p:sp>
        <p:nvSpPr>
          <p:cNvPr id="7" name="Titel 4">
            <a:extLst>
              <a:ext uri="{FF2B5EF4-FFF2-40B4-BE49-F238E27FC236}">
                <a16:creationId xmlns:a16="http://schemas.microsoft.com/office/drawing/2014/main" id="{6956D311-16E8-1046-F531-85713C059958}"/>
              </a:ext>
            </a:extLst>
          </p:cNvPr>
          <p:cNvSpPr>
            <a:spLocks noGrp="1"/>
          </p:cNvSpPr>
          <p:nvPr>
            <p:ph type="title"/>
          </p:nvPr>
        </p:nvSpPr>
        <p:spPr>
          <a:xfrm>
            <a:off x="479425" y="476250"/>
            <a:ext cx="11161713" cy="1008063"/>
          </a:xfrm>
        </p:spPr>
        <p:txBody>
          <a:bodyPr vert="horz"/>
          <a:lstStyle/>
          <a:p>
            <a:r>
              <a:rPr lang="de-CH" dirty="0"/>
              <a:t>Neu: Bankpaket top für Privatkunden</a:t>
            </a:r>
            <a:br>
              <a:rPr lang="de-CH" dirty="0"/>
            </a:br>
            <a:endParaRPr lang="de-CH" dirty="0"/>
          </a:p>
        </p:txBody>
      </p:sp>
      <p:sp>
        <p:nvSpPr>
          <p:cNvPr id="8" name="Textfeld 7">
            <a:extLst>
              <a:ext uri="{FF2B5EF4-FFF2-40B4-BE49-F238E27FC236}">
                <a16:creationId xmlns:a16="http://schemas.microsoft.com/office/drawing/2014/main" id="{73AB2A67-F1E8-AC2F-FA96-400546FD7F02}"/>
              </a:ext>
            </a:extLst>
          </p:cNvPr>
          <p:cNvSpPr txBox="1"/>
          <p:nvPr/>
        </p:nvSpPr>
        <p:spPr bwMode="auto">
          <a:xfrm>
            <a:off x="-67000" y="910461"/>
            <a:ext cx="117120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1"/>
            <a:r>
              <a:rPr lang="de-DE" noProof="1">
                <a:solidFill>
                  <a:srgbClr val="A5BB1A"/>
                </a:solidFill>
                <a:latin typeface="Corona LT" panose="02000604020000090004" pitchFamily="2" charset="0"/>
              </a:rPr>
              <a:t>Schluss mit versteckten Gebühren im Alltags-Banking</a:t>
            </a:r>
            <a:endParaRPr lang="de-CH" sz="1800" dirty="0">
              <a:solidFill>
                <a:srgbClr val="A5BB1A"/>
              </a:solidFill>
            </a:endParaRPr>
          </a:p>
        </p:txBody>
      </p:sp>
      <p:sp>
        <p:nvSpPr>
          <p:cNvPr id="5" name="Rechteck 4">
            <a:extLst>
              <a:ext uri="{FF2B5EF4-FFF2-40B4-BE49-F238E27FC236}">
                <a16:creationId xmlns:a16="http://schemas.microsoft.com/office/drawing/2014/main" id="{5CE77E23-C8C1-7497-9653-09A9419E2E2E}"/>
              </a:ext>
            </a:extLst>
          </p:cNvPr>
          <p:cNvSpPr/>
          <p:nvPr/>
        </p:nvSpPr>
        <p:spPr>
          <a:xfrm>
            <a:off x="352842" y="1556791"/>
            <a:ext cx="3672014" cy="4532250"/>
          </a:xfrm>
          <a:prstGeom prst="rect">
            <a:avLst/>
          </a:prstGeom>
          <a:solidFill>
            <a:srgbClr val="EDF1D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sp>
        <p:nvSpPr>
          <p:cNvPr id="46" name="Inhaltsplatzhalter 1">
            <a:extLst>
              <a:ext uri="{FF2B5EF4-FFF2-40B4-BE49-F238E27FC236}">
                <a16:creationId xmlns:a16="http://schemas.microsoft.com/office/drawing/2014/main" id="{DF97872E-C1AB-DB6D-C399-1387E6A2671A}"/>
              </a:ext>
            </a:extLst>
          </p:cNvPr>
          <p:cNvSpPr txBox="1">
            <a:spLocks/>
          </p:cNvSpPr>
          <p:nvPr/>
        </p:nvSpPr>
        <p:spPr bwMode="auto">
          <a:xfrm>
            <a:off x="431011" y="1714004"/>
            <a:ext cx="3527998" cy="453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tx2"/>
                </a:solidFill>
                <a:latin typeface="+mj-lt"/>
                <a:ea typeface="MS PGothic" panose="020B0600070205080204" pitchFamily="34" charset="-128"/>
                <a:cs typeface="Segoe UI" panose="020B0502040204020203" pitchFamily="34" charset="0"/>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tx2"/>
                </a:solidFill>
                <a:latin typeface="+mj-lt"/>
                <a:ea typeface="MS PGothic" panose="020B0600070205080204" pitchFamily="34" charset="-128"/>
                <a:cs typeface="Segoe UI" panose="020B0502040204020203" pitchFamily="34" charset="0"/>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r>
              <a:rPr lang="de-CH" b="1" dirty="0">
                <a:solidFill>
                  <a:srgbClr val="A5BB1A"/>
                </a:solidFill>
              </a:rPr>
              <a:t>Privatkonto top</a:t>
            </a:r>
          </a:p>
          <a:p>
            <a:pPr marL="285750" indent="-285750">
              <a:buClr>
                <a:srgbClr val="A5BB1A"/>
              </a:buClr>
              <a:buFont typeface="Arial" panose="020B0604020202020204" pitchFamily="34" charset="0"/>
              <a:buChar char="•"/>
            </a:pPr>
            <a:endParaRPr lang="de-DE" sz="1400" dirty="0"/>
          </a:p>
          <a:p>
            <a:pPr marL="285750" indent="-285750">
              <a:buClr>
                <a:srgbClr val="A5BB1A"/>
              </a:buClr>
              <a:buFont typeface="Arial" panose="020B0604020202020204" pitchFamily="34" charset="0"/>
              <a:buChar char="•"/>
            </a:pPr>
            <a:r>
              <a:rPr lang="de-DE" sz="1400" dirty="0"/>
              <a:t>kostenloser ZV in der Schweiz </a:t>
            </a:r>
          </a:p>
          <a:p>
            <a:pPr marL="285750" indent="-285750">
              <a:buClr>
                <a:srgbClr val="A5BB1A"/>
              </a:buClr>
              <a:buFont typeface="Arial" panose="020B0604020202020204" pitchFamily="34" charset="0"/>
              <a:buChar char="•"/>
            </a:pPr>
            <a:r>
              <a:rPr lang="de-DE" sz="1400" dirty="0"/>
              <a:t>kostenloses E- und Mobile Banking </a:t>
            </a:r>
          </a:p>
          <a:p>
            <a:pPr marL="285750" indent="-285750">
              <a:buClr>
                <a:srgbClr val="A5BB1A"/>
              </a:buClr>
              <a:buFont typeface="Arial" panose="020B0604020202020204" pitchFamily="34" charset="0"/>
              <a:buChar char="•"/>
            </a:pPr>
            <a:r>
              <a:rPr lang="de-DE" sz="1400" dirty="0" err="1"/>
              <a:t>eBill</a:t>
            </a:r>
            <a:r>
              <a:rPr lang="de-DE" sz="1400" dirty="0"/>
              <a:t>, Daueraufträge gratis </a:t>
            </a:r>
          </a:p>
          <a:p>
            <a:pPr marL="285750" indent="-285750">
              <a:buClr>
                <a:srgbClr val="A5BB1A"/>
              </a:buClr>
              <a:buFont typeface="Arial" panose="020B0604020202020204" pitchFamily="34" charset="0"/>
              <a:buChar char="•"/>
            </a:pPr>
            <a:r>
              <a:rPr lang="de-DE" sz="1400" dirty="0"/>
              <a:t>Kostenlose Kontoführung, jährlicher Kontoabschluss </a:t>
            </a:r>
          </a:p>
          <a:p>
            <a:pPr marL="285750" indent="-285750">
              <a:buClr>
                <a:srgbClr val="A5BB1A"/>
              </a:buClr>
              <a:buFont typeface="Arial" panose="020B0604020202020204" pitchFamily="34" charset="0"/>
              <a:buChar char="•"/>
            </a:pPr>
            <a:r>
              <a:rPr lang="de-DE" sz="1400" dirty="0"/>
              <a:t>Zinssatz 0,0% </a:t>
            </a:r>
          </a:p>
          <a:p>
            <a:pPr marL="285750" indent="-285750">
              <a:buClr>
                <a:srgbClr val="A5BB1A"/>
              </a:buClr>
              <a:buFont typeface="Arial" panose="020B0604020202020204" pitchFamily="34" charset="0"/>
              <a:buChar char="•"/>
            </a:pPr>
            <a:r>
              <a:rPr lang="de-DE" sz="1400" dirty="0" err="1"/>
              <a:t>Standardmässig</a:t>
            </a:r>
            <a:r>
              <a:rPr lang="de-DE" sz="1400" dirty="0"/>
              <a:t> E-Dokument </a:t>
            </a:r>
          </a:p>
          <a:p>
            <a:pPr marL="285750" indent="-285750">
              <a:buClr>
                <a:srgbClr val="A5BB1A"/>
              </a:buClr>
              <a:buFont typeface="Arial" panose="020B0604020202020204" pitchFamily="34" charset="0"/>
              <a:buChar char="•"/>
            </a:pPr>
            <a:r>
              <a:rPr lang="de-DE" sz="1400" dirty="0"/>
              <a:t>E-Steuerauszug </a:t>
            </a:r>
            <a:r>
              <a:rPr lang="de-DE" sz="1400"/>
              <a:t>anfangs 2025</a:t>
            </a:r>
            <a:r>
              <a:rPr lang="de-CH" sz="1400"/>
              <a:t>  </a:t>
            </a:r>
            <a:endParaRPr lang="de-CH" sz="1400" dirty="0"/>
          </a:p>
        </p:txBody>
      </p:sp>
      <p:grpSp>
        <p:nvGrpSpPr>
          <p:cNvPr id="14" name="Google Shape;484;p14">
            <a:extLst>
              <a:ext uri="{FF2B5EF4-FFF2-40B4-BE49-F238E27FC236}">
                <a16:creationId xmlns:a16="http://schemas.microsoft.com/office/drawing/2014/main" id="{F9CD5216-EE83-4D89-8DDD-EEB3E782F45B}"/>
              </a:ext>
            </a:extLst>
          </p:cNvPr>
          <p:cNvGrpSpPr/>
          <p:nvPr/>
        </p:nvGrpSpPr>
        <p:grpSpPr>
          <a:xfrm>
            <a:off x="10930017" y="1714004"/>
            <a:ext cx="574879" cy="488161"/>
            <a:chOff x="3025259" y="8688663"/>
            <a:chExt cx="312180" cy="265089"/>
          </a:xfrm>
          <a:solidFill>
            <a:srgbClr val="A5BB1A"/>
          </a:solidFill>
        </p:grpSpPr>
        <p:sp>
          <p:nvSpPr>
            <p:cNvPr id="15" name="Google Shape;485;p14">
              <a:extLst>
                <a:ext uri="{FF2B5EF4-FFF2-40B4-BE49-F238E27FC236}">
                  <a16:creationId xmlns:a16="http://schemas.microsoft.com/office/drawing/2014/main" id="{C0F55D66-FE6D-4DE9-A978-CF05CC3ED494}"/>
                </a:ext>
              </a:extLst>
            </p:cNvPr>
            <p:cNvSpPr/>
            <p:nvPr/>
          </p:nvSpPr>
          <p:spPr>
            <a:xfrm>
              <a:off x="3025259" y="8826763"/>
              <a:ext cx="312180" cy="126989"/>
            </a:xfrm>
            <a:custGeom>
              <a:avLst/>
              <a:gdLst/>
              <a:ahLst/>
              <a:cxnLst/>
              <a:rect l="l" t="t" r="r" b="b"/>
              <a:pathLst>
                <a:path w="312180" h="126988" extrusionOk="0">
                  <a:moveTo>
                    <a:pt x="311122" y="61378"/>
                  </a:moveTo>
                  <a:lnTo>
                    <a:pt x="292074" y="42330"/>
                  </a:lnTo>
                  <a:cubicBezTo>
                    <a:pt x="283608" y="33864"/>
                    <a:pt x="270909" y="31218"/>
                    <a:pt x="259797" y="35451"/>
                  </a:cubicBezTo>
                  <a:lnTo>
                    <a:pt x="209002" y="54500"/>
                  </a:lnTo>
                  <a:lnTo>
                    <a:pt x="193657" y="37568"/>
                  </a:lnTo>
                  <a:cubicBezTo>
                    <a:pt x="188896" y="32277"/>
                    <a:pt x="182017" y="28573"/>
                    <a:pt x="175138" y="28044"/>
                  </a:cubicBezTo>
                  <a:lnTo>
                    <a:pt x="71960" y="15874"/>
                  </a:lnTo>
                  <a:lnTo>
                    <a:pt x="73018" y="7408"/>
                  </a:lnTo>
                  <a:cubicBezTo>
                    <a:pt x="73547" y="5291"/>
                    <a:pt x="72489" y="3704"/>
                    <a:pt x="71431" y="2117"/>
                  </a:cubicBezTo>
                  <a:cubicBezTo>
                    <a:pt x="70373" y="530"/>
                    <a:pt x="68256" y="0"/>
                    <a:pt x="66669" y="0"/>
                  </a:cubicBezTo>
                  <a:lnTo>
                    <a:pt x="6349" y="0"/>
                  </a:lnTo>
                  <a:cubicBezTo>
                    <a:pt x="2646" y="0"/>
                    <a:pt x="0" y="2646"/>
                    <a:pt x="0" y="6350"/>
                  </a:cubicBezTo>
                  <a:lnTo>
                    <a:pt x="0" y="111115"/>
                  </a:lnTo>
                  <a:cubicBezTo>
                    <a:pt x="0" y="114819"/>
                    <a:pt x="2646" y="117465"/>
                    <a:pt x="6349" y="117465"/>
                  </a:cubicBezTo>
                  <a:lnTo>
                    <a:pt x="51854" y="117465"/>
                  </a:lnTo>
                  <a:cubicBezTo>
                    <a:pt x="55028" y="117465"/>
                    <a:pt x="57674" y="115348"/>
                    <a:pt x="58203" y="112174"/>
                  </a:cubicBezTo>
                  <a:lnTo>
                    <a:pt x="59261" y="105295"/>
                  </a:lnTo>
                  <a:lnTo>
                    <a:pt x="144978" y="129634"/>
                  </a:lnTo>
                  <a:cubicBezTo>
                    <a:pt x="148153" y="130693"/>
                    <a:pt x="151857" y="131222"/>
                    <a:pt x="155032" y="131222"/>
                  </a:cubicBezTo>
                  <a:cubicBezTo>
                    <a:pt x="159794" y="131222"/>
                    <a:pt x="164556" y="130164"/>
                    <a:pt x="168789" y="128576"/>
                  </a:cubicBezTo>
                  <a:lnTo>
                    <a:pt x="309005" y="72490"/>
                  </a:lnTo>
                  <a:cubicBezTo>
                    <a:pt x="311122" y="71431"/>
                    <a:pt x="312709" y="69844"/>
                    <a:pt x="312709" y="67727"/>
                  </a:cubicBezTo>
                  <a:cubicBezTo>
                    <a:pt x="313239" y="65082"/>
                    <a:pt x="312709" y="62965"/>
                    <a:pt x="311122" y="61378"/>
                  </a:cubicBezTo>
                  <a:close/>
                  <a:moveTo>
                    <a:pt x="12699" y="104237"/>
                  </a:moveTo>
                  <a:lnTo>
                    <a:pt x="12699" y="12170"/>
                  </a:lnTo>
                  <a:lnTo>
                    <a:pt x="59261" y="12170"/>
                  </a:lnTo>
                  <a:lnTo>
                    <a:pt x="46033" y="104237"/>
                  </a:lnTo>
                  <a:lnTo>
                    <a:pt x="12699" y="104237"/>
                  </a:lnTo>
                  <a:close/>
                  <a:moveTo>
                    <a:pt x="164027" y="115877"/>
                  </a:moveTo>
                  <a:cubicBezTo>
                    <a:pt x="159265" y="117994"/>
                    <a:pt x="153445" y="117994"/>
                    <a:pt x="148153" y="116936"/>
                  </a:cubicBezTo>
                  <a:lnTo>
                    <a:pt x="60849" y="92067"/>
                  </a:lnTo>
                  <a:lnTo>
                    <a:pt x="69844" y="28573"/>
                  </a:lnTo>
                  <a:lnTo>
                    <a:pt x="173551" y="40743"/>
                  </a:lnTo>
                  <a:cubicBezTo>
                    <a:pt x="177784" y="41272"/>
                    <a:pt x="181488" y="42859"/>
                    <a:pt x="184133" y="46034"/>
                  </a:cubicBezTo>
                  <a:lnTo>
                    <a:pt x="196303" y="59262"/>
                  </a:lnTo>
                  <a:lnTo>
                    <a:pt x="165085" y="70902"/>
                  </a:lnTo>
                  <a:cubicBezTo>
                    <a:pt x="159794" y="73019"/>
                    <a:pt x="153974" y="73019"/>
                    <a:pt x="148682" y="71431"/>
                  </a:cubicBezTo>
                  <a:lnTo>
                    <a:pt x="114290" y="59791"/>
                  </a:lnTo>
                  <a:cubicBezTo>
                    <a:pt x="111115" y="58733"/>
                    <a:pt x="107411" y="60320"/>
                    <a:pt x="106353" y="64024"/>
                  </a:cubicBezTo>
                  <a:cubicBezTo>
                    <a:pt x="105294" y="67199"/>
                    <a:pt x="106882" y="70902"/>
                    <a:pt x="110586" y="71961"/>
                  </a:cubicBezTo>
                  <a:lnTo>
                    <a:pt x="144978" y="83601"/>
                  </a:lnTo>
                  <a:cubicBezTo>
                    <a:pt x="152915" y="86247"/>
                    <a:pt x="161910" y="86247"/>
                    <a:pt x="169847" y="83072"/>
                  </a:cubicBezTo>
                  <a:lnTo>
                    <a:pt x="210060" y="67727"/>
                  </a:lnTo>
                  <a:cubicBezTo>
                    <a:pt x="210060" y="67727"/>
                    <a:pt x="210060" y="67727"/>
                    <a:pt x="210060" y="67727"/>
                  </a:cubicBezTo>
                  <a:lnTo>
                    <a:pt x="265089" y="47092"/>
                  </a:lnTo>
                  <a:cubicBezTo>
                    <a:pt x="271438" y="44446"/>
                    <a:pt x="278846" y="46034"/>
                    <a:pt x="283608" y="51325"/>
                  </a:cubicBezTo>
                  <a:lnTo>
                    <a:pt x="295777" y="63494"/>
                  </a:lnTo>
                  <a:lnTo>
                    <a:pt x="164027" y="115877"/>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16" name="Google Shape;486;p14">
              <a:extLst>
                <a:ext uri="{FF2B5EF4-FFF2-40B4-BE49-F238E27FC236}">
                  <a16:creationId xmlns:a16="http://schemas.microsoft.com/office/drawing/2014/main" id="{9DAC8615-D41E-40DF-90CB-F44460EF6893}"/>
                </a:ext>
              </a:extLst>
            </p:cNvPr>
            <p:cNvSpPr/>
            <p:nvPr/>
          </p:nvSpPr>
          <p:spPr>
            <a:xfrm>
              <a:off x="3099088" y="8688663"/>
              <a:ext cx="174609" cy="116406"/>
            </a:xfrm>
            <a:custGeom>
              <a:avLst/>
              <a:gdLst/>
              <a:ahLst/>
              <a:cxnLst/>
              <a:rect l="l" t="t" r="r" b="b"/>
              <a:pathLst>
                <a:path w="174609" h="116406" extrusionOk="0">
                  <a:moveTo>
                    <a:pt x="6068" y="119581"/>
                  </a:moveTo>
                  <a:cubicBezTo>
                    <a:pt x="8185" y="119581"/>
                    <a:pt x="9772" y="118523"/>
                    <a:pt x="11359" y="116935"/>
                  </a:cubicBezTo>
                  <a:lnTo>
                    <a:pt x="51572" y="63494"/>
                  </a:lnTo>
                  <a:lnTo>
                    <a:pt x="76970" y="101591"/>
                  </a:lnTo>
                  <a:cubicBezTo>
                    <a:pt x="78028" y="103178"/>
                    <a:pt x="79616" y="104237"/>
                    <a:pt x="81732" y="104237"/>
                  </a:cubicBezTo>
                  <a:cubicBezTo>
                    <a:pt x="83320" y="104237"/>
                    <a:pt x="85436" y="103707"/>
                    <a:pt x="87023" y="102120"/>
                  </a:cubicBezTo>
                  <a:lnTo>
                    <a:pt x="166920" y="22223"/>
                  </a:lnTo>
                  <a:cubicBezTo>
                    <a:pt x="166920" y="22223"/>
                    <a:pt x="166920" y="22223"/>
                    <a:pt x="166920" y="21694"/>
                  </a:cubicBezTo>
                  <a:lnTo>
                    <a:pt x="166920" y="36509"/>
                  </a:lnTo>
                  <a:cubicBezTo>
                    <a:pt x="166920" y="40213"/>
                    <a:pt x="169566" y="42859"/>
                    <a:pt x="173270" y="42859"/>
                  </a:cubicBezTo>
                  <a:cubicBezTo>
                    <a:pt x="176973" y="42859"/>
                    <a:pt x="179619" y="40213"/>
                    <a:pt x="179619" y="36509"/>
                  </a:cubicBezTo>
                  <a:lnTo>
                    <a:pt x="179619" y="6350"/>
                  </a:lnTo>
                  <a:cubicBezTo>
                    <a:pt x="179619" y="2646"/>
                    <a:pt x="176973" y="0"/>
                    <a:pt x="173270" y="0"/>
                  </a:cubicBezTo>
                  <a:lnTo>
                    <a:pt x="143110" y="0"/>
                  </a:lnTo>
                  <a:cubicBezTo>
                    <a:pt x="139406" y="0"/>
                    <a:pt x="136760" y="2646"/>
                    <a:pt x="136760" y="6350"/>
                  </a:cubicBezTo>
                  <a:cubicBezTo>
                    <a:pt x="136760" y="10053"/>
                    <a:pt x="139406" y="12699"/>
                    <a:pt x="143110" y="12699"/>
                  </a:cubicBezTo>
                  <a:lnTo>
                    <a:pt x="157925" y="12699"/>
                  </a:lnTo>
                  <a:cubicBezTo>
                    <a:pt x="157925" y="12699"/>
                    <a:pt x="157925" y="12699"/>
                    <a:pt x="157396" y="12699"/>
                  </a:cubicBezTo>
                  <a:lnTo>
                    <a:pt x="83320" y="86776"/>
                  </a:lnTo>
                  <a:lnTo>
                    <a:pt x="57393" y="47621"/>
                  </a:lnTo>
                  <a:cubicBezTo>
                    <a:pt x="56334" y="46034"/>
                    <a:pt x="54218" y="44975"/>
                    <a:pt x="52101" y="44975"/>
                  </a:cubicBezTo>
                  <a:cubicBezTo>
                    <a:pt x="49985" y="44975"/>
                    <a:pt x="47869" y="46034"/>
                    <a:pt x="46810" y="47621"/>
                  </a:cubicBezTo>
                  <a:lnTo>
                    <a:pt x="1306" y="108469"/>
                  </a:lnTo>
                  <a:cubicBezTo>
                    <a:pt x="-810" y="111115"/>
                    <a:pt x="-282" y="115348"/>
                    <a:pt x="2364" y="117465"/>
                  </a:cubicBezTo>
                  <a:cubicBezTo>
                    <a:pt x="2893" y="119052"/>
                    <a:pt x="4481" y="119581"/>
                    <a:pt x="6068" y="119581"/>
                  </a:cubicBezTo>
                  <a:close/>
                  <a:moveTo>
                    <a:pt x="166391" y="13228"/>
                  </a:moveTo>
                  <a:lnTo>
                    <a:pt x="166391" y="13757"/>
                  </a:lnTo>
                  <a:cubicBezTo>
                    <a:pt x="166391" y="13757"/>
                    <a:pt x="166391" y="13757"/>
                    <a:pt x="166391" y="13228"/>
                  </a:cubicBezTo>
                  <a:cubicBezTo>
                    <a:pt x="165862" y="13228"/>
                    <a:pt x="165862" y="13228"/>
                    <a:pt x="166391" y="13228"/>
                  </a:cubicBezTo>
                  <a:lnTo>
                    <a:pt x="166391" y="13228"/>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grpSp>
      <p:grpSp>
        <p:nvGrpSpPr>
          <p:cNvPr id="17" name="Google Shape;1447;p18">
            <a:extLst>
              <a:ext uri="{FF2B5EF4-FFF2-40B4-BE49-F238E27FC236}">
                <a16:creationId xmlns:a16="http://schemas.microsoft.com/office/drawing/2014/main" id="{73115148-D346-49C0-AE54-5FF09DB6A974}"/>
              </a:ext>
            </a:extLst>
          </p:cNvPr>
          <p:cNvGrpSpPr/>
          <p:nvPr/>
        </p:nvGrpSpPr>
        <p:grpSpPr>
          <a:xfrm>
            <a:off x="3162744" y="1723653"/>
            <a:ext cx="556992" cy="553219"/>
            <a:chOff x="3774492" y="23672255"/>
            <a:chExt cx="312180" cy="310066"/>
          </a:xfrm>
          <a:solidFill>
            <a:srgbClr val="A5BB1A"/>
          </a:solidFill>
        </p:grpSpPr>
        <p:sp>
          <p:nvSpPr>
            <p:cNvPr id="18" name="Google Shape;1448;p18">
              <a:extLst>
                <a:ext uri="{FF2B5EF4-FFF2-40B4-BE49-F238E27FC236}">
                  <a16:creationId xmlns:a16="http://schemas.microsoft.com/office/drawing/2014/main" id="{2C205C2B-88C0-43F4-AB6A-3C1D7F09336E}"/>
                </a:ext>
              </a:extLst>
            </p:cNvPr>
            <p:cNvSpPr/>
            <p:nvPr/>
          </p:nvSpPr>
          <p:spPr>
            <a:xfrm>
              <a:off x="3774492" y="23855331"/>
              <a:ext cx="312180" cy="126989"/>
            </a:xfrm>
            <a:custGeom>
              <a:avLst/>
              <a:gdLst/>
              <a:ahLst/>
              <a:cxnLst/>
              <a:rect l="l" t="t" r="r" b="b"/>
              <a:pathLst>
                <a:path w="312180" h="126988" extrusionOk="0">
                  <a:moveTo>
                    <a:pt x="312710" y="61908"/>
                  </a:moveTo>
                  <a:lnTo>
                    <a:pt x="293661" y="42859"/>
                  </a:lnTo>
                  <a:cubicBezTo>
                    <a:pt x="285195" y="34393"/>
                    <a:pt x="272496" y="31747"/>
                    <a:pt x="260856" y="35979"/>
                  </a:cubicBezTo>
                  <a:lnTo>
                    <a:pt x="210060" y="55028"/>
                  </a:lnTo>
                  <a:lnTo>
                    <a:pt x="194716" y="37568"/>
                  </a:lnTo>
                  <a:cubicBezTo>
                    <a:pt x="189954" y="32277"/>
                    <a:pt x="183075" y="28572"/>
                    <a:pt x="176197" y="28042"/>
                  </a:cubicBezTo>
                  <a:lnTo>
                    <a:pt x="72489" y="15874"/>
                  </a:lnTo>
                  <a:lnTo>
                    <a:pt x="73548" y="7407"/>
                  </a:lnTo>
                  <a:cubicBezTo>
                    <a:pt x="74077" y="5291"/>
                    <a:pt x="73018" y="3705"/>
                    <a:pt x="71960" y="2116"/>
                  </a:cubicBezTo>
                  <a:cubicBezTo>
                    <a:pt x="70902" y="530"/>
                    <a:pt x="68785" y="0"/>
                    <a:pt x="67198" y="0"/>
                  </a:cubicBezTo>
                  <a:lnTo>
                    <a:pt x="6349" y="0"/>
                  </a:lnTo>
                  <a:cubicBezTo>
                    <a:pt x="2646" y="0"/>
                    <a:pt x="0" y="2646"/>
                    <a:pt x="0" y="6350"/>
                  </a:cubicBezTo>
                  <a:lnTo>
                    <a:pt x="0" y="111645"/>
                  </a:lnTo>
                  <a:cubicBezTo>
                    <a:pt x="0" y="115347"/>
                    <a:pt x="2646" y="117993"/>
                    <a:pt x="6349" y="117993"/>
                  </a:cubicBezTo>
                  <a:lnTo>
                    <a:pt x="52383" y="117993"/>
                  </a:lnTo>
                  <a:cubicBezTo>
                    <a:pt x="55557" y="117993"/>
                    <a:pt x="58203" y="115877"/>
                    <a:pt x="58732" y="112174"/>
                  </a:cubicBezTo>
                  <a:lnTo>
                    <a:pt x="59790" y="105294"/>
                  </a:lnTo>
                  <a:lnTo>
                    <a:pt x="146037" y="130164"/>
                  </a:lnTo>
                  <a:cubicBezTo>
                    <a:pt x="149212" y="131220"/>
                    <a:pt x="152916" y="131750"/>
                    <a:pt x="156090" y="131750"/>
                  </a:cubicBezTo>
                  <a:cubicBezTo>
                    <a:pt x="160852" y="131750"/>
                    <a:pt x="165614" y="130693"/>
                    <a:pt x="169847" y="129105"/>
                  </a:cubicBezTo>
                  <a:lnTo>
                    <a:pt x="310593" y="72490"/>
                  </a:lnTo>
                  <a:cubicBezTo>
                    <a:pt x="312710" y="71431"/>
                    <a:pt x="314297" y="69845"/>
                    <a:pt x="314297" y="67726"/>
                  </a:cubicBezTo>
                  <a:cubicBezTo>
                    <a:pt x="315355" y="65610"/>
                    <a:pt x="314297" y="62965"/>
                    <a:pt x="312710" y="61908"/>
                  </a:cubicBezTo>
                  <a:close/>
                  <a:moveTo>
                    <a:pt x="12699" y="104765"/>
                  </a:moveTo>
                  <a:lnTo>
                    <a:pt x="12699" y="12169"/>
                  </a:lnTo>
                  <a:lnTo>
                    <a:pt x="59790" y="12169"/>
                  </a:lnTo>
                  <a:lnTo>
                    <a:pt x="46562" y="104765"/>
                  </a:lnTo>
                  <a:lnTo>
                    <a:pt x="12699" y="104765"/>
                  </a:lnTo>
                  <a:close/>
                  <a:moveTo>
                    <a:pt x="165085" y="116406"/>
                  </a:moveTo>
                  <a:cubicBezTo>
                    <a:pt x="160323" y="118522"/>
                    <a:pt x="154503" y="118522"/>
                    <a:pt x="149212" y="117465"/>
                  </a:cubicBezTo>
                  <a:lnTo>
                    <a:pt x="61378" y="92596"/>
                  </a:lnTo>
                  <a:lnTo>
                    <a:pt x="70373" y="28572"/>
                  </a:lnTo>
                  <a:lnTo>
                    <a:pt x="174609" y="40743"/>
                  </a:lnTo>
                  <a:cubicBezTo>
                    <a:pt x="178842" y="41270"/>
                    <a:pt x="182546" y="42859"/>
                    <a:pt x="185192" y="46034"/>
                  </a:cubicBezTo>
                  <a:lnTo>
                    <a:pt x="197361" y="59789"/>
                  </a:lnTo>
                  <a:lnTo>
                    <a:pt x="165614" y="71431"/>
                  </a:lnTo>
                  <a:cubicBezTo>
                    <a:pt x="160323" y="73547"/>
                    <a:pt x="154503" y="73547"/>
                    <a:pt x="149212" y="71961"/>
                  </a:cubicBezTo>
                  <a:lnTo>
                    <a:pt x="114290" y="60319"/>
                  </a:lnTo>
                  <a:cubicBezTo>
                    <a:pt x="111115" y="59262"/>
                    <a:pt x="107411" y="60849"/>
                    <a:pt x="106353" y="64554"/>
                  </a:cubicBezTo>
                  <a:cubicBezTo>
                    <a:pt x="105295" y="67726"/>
                    <a:pt x="106882" y="71431"/>
                    <a:pt x="110586" y="72490"/>
                  </a:cubicBezTo>
                  <a:lnTo>
                    <a:pt x="145508" y="84129"/>
                  </a:lnTo>
                  <a:cubicBezTo>
                    <a:pt x="153445" y="86775"/>
                    <a:pt x="162440" y="86775"/>
                    <a:pt x="170376" y="83600"/>
                  </a:cubicBezTo>
                  <a:lnTo>
                    <a:pt x="211119" y="68256"/>
                  </a:lnTo>
                  <a:lnTo>
                    <a:pt x="211119" y="68256"/>
                  </a:lnTo>
                  <a:lnTo>
                    <a:pt x="266147" y="47621"/>
                  </a:lnTo>
                  <a:cubicBezTo>
                    <a:pt x="272496" y="44975"/>
                    <a:pt x="279904" y="46561"/>
                    <a:pt x="285195" y="51853"/>
                  </a:cubicBezTo>
                  <a:lnTo>
                    <a:pt x="297365" y="64024"/>
                  </a:lnTo>
                  <a:lnTo>
                    <a:pt x="165085" y="116406"/>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 name="Google Shape;1449;p18">
              <a:extLst>
                <a:ext uri="{FF2B5EF4-FFF2-40B4-BE49-F238E27FC236}">
                  <a16:creationId xmlns:a16="http://schemas.microsoft.com/office/drawing/2014/main" id="{76D887D5-E8D3-4EAA-86E7-55007450F575}"/>
                </a:ext>
              </a:extLst>
            </p:cNvPr>
            <p:cNvSpPr/>
            <p:nvPr/>
          </p:nvSpPr>
          <p:spPr>
            <a:xfrm>
              <a:off x="3879257" y="23717759"/>
              <a:ext cx="100533" cy="100533"/>
            </a:xfrm>
            <a:custGeom>
              <a:avLst/>
              <a:gdLst/>
              <a:ahLst/>
              <a:cxnLst/>
              <a:rect l="l" t="t" r="r" b="b"/>
              <a:pathLst>
                <a:path w="100532" h="100532" extrusionOk="0">
                  <a:moveTo>
                    <a:pt x="52383" y="104765"/>
                  </a:moveTo>
                  <a:cubicBezTo>
                    <a:pt x="81484" y="104765"/>
                    <a:pt x="104766" y="80954"/>
                    <a:pt x="104766" y="52382"/>
                  </a:cubicBezTo>
                  <a:cubicBezTo>
                    <a:pt x="104766" y="23281"/>
                    <a:pt x="80955" y="0"/>
                    <a:pt x="52383" y="0"/>
                  </a:cubicBezTo>
                  <a:cubicBezTo>
                    <a:pt x="23281" y="0"/>
                    <a:pt x="0" y="23810"/>
                    <a:pt x="0" y="52382"/>
                  </a:cubicBezTo>
                  <a:cubicBezTo>
                    <a:pt x="0" y="80954"/>
                    <a:pt x="23281" y="104765"/>
                    <a:pt x="52383" y="104765"/>
                  </a:cubicBezTo>
                  <a:close/>
                  <a:moveTo>
                    <a:pt x="52383" y="12698"/>
                  </a:moveTo>
                  <a:cubicBezTo>
                    <a:pt x="74077" y="12698"/>
                    <a:pt x="92067" y="30688"/>
                    <a:pt x="92067" y="52382"/>
                  </a:cubicBezTo>
                  <a:cubicBezTo>
                    <a:pt x="92067" y="74077"/>
                    <a:pt x="74077" y="92066"/>
                    <a:pt x="52383" y="92066"/>
                  </a:cubicBezTo>
                  <a:cubicBezTo>
                    <a:pt x="30689" y="92066"/>
                    <a:pt x="12699" y="74077"/>
                    <a:pt x="12699" y="52382"/>
                  </a:cubicBezTo>
                  <a:cubicBezTo>
                    <a:pt x="12699" y="30161"/>
                    <a:pt x="30689" y="12698"/>
                    <a:pt x="52383" y="12698"/>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 name="Google Shape;1450;p18">
              <a:extLst>
                <a:ext uri="{FF2B5EF4-FFF2-40B4-BE49-F238E27FC236}">
                  <a16:creationId xmlns:a16="http://schemas.microsoft.com/office/drawing/2014/main" id="{3EC1EC59-D831-4D8E-A469-810D27CD226E}"/>
                </a:ext>
              </a:extLst>
            </p:cNvPr>
            <p:cNvSpPr/>
            <p:nvPr/>
          </p:nvSpPr>
          <p:spPr>
            <a:xfrm>
              <a:off x="3832166" y="23672255"/>
              <a:ext cx="195774" cy="195774"/>
            </a:xfrm>
            <a:custGeom>
              <a:avLst/>
              <a:gdLst/>
              <a:ahLst/>
              <a:cxnLst/>
              <a:rect l="l" t="t" r="r" b="b"/>
              <a:pathLst>
                <a:path w="195774" h="195774" extrusionOk="0">
                  <a:moveTo>
                    <a:pt x="7407" y="117995"/>
                  </a:moveTo>
                  <a:lnTo>
                    <a:pt x="22223" y="117995"/>
                  </a:lnTo>
                  <a:cubicBezTo>
                    <a:pt x="24339" y="125402"/>
                    <a:pt x="26985" y="131750"/>
                    <a:pt x="30689" y="138101"/>
                  </a:cubicBezTo>
                  <a:lnTo>
                    <a:pt x="20106" y="148683"/>
                  </a:lnTo>
                  <a:cubicBezTo>
                    <a:pt x="19048" y="149742"/>
                    <a:pt x="17990" y="151329"/>
                    <a:pt x="17990" y="153445"/>
                  </a:cubicBezTo>
                  <a:cubicBezTo>
                    <a:pt x="17990" y="155560"/>
                    <a:pt x="18519" y="156620"/>
                    <a:pt x="20106" y="158206"/>
                  </a:cubicBezTo>
                  <a:lnTo>
                    <a:pt x="39684" y="177785"/>
                  </a:lnTo>
                  <a:cubicBezTo>
                    <a:pt x="42330" y="180430"/>
                    <a:pt x="46562" y="180430"/>
                    <a:pt x="48679" y="177785"/>
                  </a:cubicBezTo>
                  <a:lnTo>
                    <a:pt x="59261" y="167202"/>
                  </a:lnTo>
                  <a:cubicBezTo>
                    <a:pt x="65611" y="170907"/>
                    <a:pt x="72489" y="173553"/>
                    <a:pt x="79368" y="175669"/>
                  </a:cubicBezTo>
                  <a:lnTo>
                    <a:pt x="79368" y="190483"/>
                  </a:lnTo>
                  <a:cubicBezTo>
                    <a:pt x="79368" y="194188"/>
                    <a:pt x="82013" y="196833"/>
                    <a:pt x="85717" y="196833"/>
                  </a:cubicBezTo>
                  <a:lnTo>
                    <a:pt x="113231" y="196833"/>
                  </a:lnTo>
                  <a:cubicBezTo>
                    <a:pt x="116935" y="196833"/>
                    <a:pt x="119581" y="194188"/>
                    <a:pt x="119581" y="190483"/>
                  </a:cubicBezTo>
                  <a:lnTo>
                    <a:pt x="119581" y="175669"/>
                  </a:lnTo>
                  <a:cubicBezTo>
                    <a:pt x="126989" y="173553"/>
                    <a:pt x="133338" y="170907"/>
                    <a:pt x="139687" y="167202"/>
                  </a:cubicBezTo>
                  <a:lnTo>
                    <a:pt x="150270" y="177785"/>
                  </a:lnTo>
                  <a:cubicBezTo>
                    <a:pt x="152915" y="180430"/>
                    <a:pt x="157148" y="180430"/>
                    <a:pt x="159265" y="177785"/>
                  </a:cubicBezTo>
                  <a:lnTo>
                    <a:pt x="178842" y="158206"/>
                  </a:lnTo>
                  <a:cubicBezTo>
                    <a:pt x="181488" y="155560"/>
                    <a:pt x="181488" y="151329"/>
                    <a:pt x="178842" y="149213"/>
                  </a:cubicBezTo>
                  <a:lnTo>
                    <a:pt x="168260" y="138630"/>
                  </a:lnTo>
                  <a:cubicBezTo>
                    <a:pt x="171964" y="132280"/>
                    <a:pt x="174609" y="125402"/>
                    <a:pt x="176726" y="118522"/>
                  </a:cubicBezTo>
                  <a:lnTo>
                    <a:pt x="191541" y="118522"/>
                  </a:lnTo>
                  <a:cubicBezTo>
                    <a:pt x="195245" y="118522"/>
                    <a:pt x="197890" y="115877"/>
                    <a:pt x="197890" y="112174"/>
                  </a:cubicBezTo>
                  <a:lnTo>
                    <a:pt x="197890" y="84659"/>
                  </a:lnTo>
                  <a:cubicBezTo>
                    <a:pt x="197890" y="80957"/>
                    <a:pt x="195245" y="78311"/>
                    <a:pt x="191541" y="78311"/>
                  </a:cubicBezTo>
                  <a:lnTo>
                    <a:pt x="176726" y="78311"/>
                  </a:lnTo>
                  <a:cubicBezTo>
                    <a:pt x="175138" y="71431"/>
                    <a:pt x="171964" y="64554"/>
                    <a:pt x="168260" y="58203"/>
                  </a:cubicBezTo>
                  <a:lnTo>
                    <a:pt x="178842" y="47621"/>
                  </a:lnTo>
                  <a:cubicBezTo>
                    <a:pt x="181488" y="44975"/>
                    <a:pt x="181488" y="40743"/>
                    <a:pt x="178842" y="38627"/>
                  </a:cubicBezTo>
                  <a:lnTo>
                    <a:pt x="159265" y="19049"/>
                  </a:lnTo>
                  <a:cubicBezTo>
                    <a:pt x="158206" y="17990"/>
                    <a:pt x="156619" y="16933"/>
                    <a:pt x="154503" y="16933"/>
                  </a:cubicBezTo>
                  <a:cubicBezTo>
                    <a:pt x="152386" y="16933"/>
                    <a:pt x="151328" y="17462"/>
                    <a:pt x="149741" y="19049"/>
                  </a:cubicBezTo>
                  <a:lnTo>
                    <a:pt x="139158" y="29631"/>
                  </a:lnTo>
                  <a:cubicBezTo>
                    <a:pt x="132809" y="25926"/>
                    <a:pt x="125930" y="23281"/>
                    <a:pt x="119052" y="21165"/>
                  </a:cubicBezTo>
                  <a:lnTo>
                    <a:pt x="119052" y="6350"/>
                  </a:lnTo>
                  <a:cubicBezTo>
                    <a:pt x="119052" y="2646"/>
                    <a:pt x="116406" y="0"/>
                    <a:pt x="112702" y="0"/>
                  </a:cubicBezTo>
                  <a:lnTo>
                    <a:pt x="85188" y="0"/>
                  </a:lnTo>
                  <a:cubicBezTo>
                    <a:pt x="81484" y="0"/>
                    <a:pt x="78839" y="2646"/>
                    <a:pt x="78839" y="6350"/>
                  </a:cubicBezTo>
                  <a:lnTo>
                    <a:pt x="78839" y="21165"/>
                  </a:lnTo>
                  <a:cubicBezTo>
                    <a:pt x="71431" y="22754"/>
                    <a:pt x="65082" y="25926"/>
                    <a:pt x="58732" y="29631"/>
                  </a:cubicBezTo>
                  <a:lnTo>
                    <a:pt x="48150" y="19049"/>
                  </a:lnTo>
                  <a:cubicBezTo>
                    <a:pt x="47091" y="17990"/>
                    <a:pt x="45504" y="16933"/>
                    <a:pt x="43388" y="16933"/>
                  </a:cubicBezTo>
                  <a:cubicBezTo>
                    <a:pt x="41271" y="16933"/>
                    <a:pt x="40213" y="17462"/>
                    <a:pt x="38626" y="19049"/>
                  </a:cubicBezTo>
                  <a:lnTo>
                    <a:pt x="19048" y="38627"/>
                  </a:lnTo>
                  <a:cubicBezTo>
                    <a:pt x="17990" y="39684"/>
                    <a:pt x="16932" y="41273"/>
                    <a:pt x="16932" y="43389"/>
                  </a:cubicBezTo>
                  <a:cubicBezTo>
                    <a:pt x="16932" y="45505"/>
                    <a:pt x="17461" y="46564"/>
                    <a:pt x="19048" y="48150"/>
                  </a:cubicBezTo>
                  <a:lnTo>
                    <a:pt x="29631" y="58733"/>
                  </a:lnTo>
                  <a:cubicBezTo>
                    <a:pt x="25927" y="65083"/>
                    <a:pt x="23281" y="71961"/>
                    <a:pt x="21165" y="78838"/>
                  </a:cubicBezTo>
                  <a:lnTo>
                    <a:pt x="6349" y="78838"/>
                  </a:lnTo>
                  <a:cubicBezTo>
                    <a:pt x="2646" y="78838"/>
                    <a:pt x="0" y="81484"/>
                    <a:pt x="0" y="85189"/>
                  </a:cubicBezTo>
                  <a:lnTo>
                    <a:pt x="0" y="112704"/>
                  </a:lnTo>
                  <a:cubicBezTo>
                    <a:pt x="1058" y="114820"/>
                    <a:pt x="3704" y="117995"/>
                    <a:pt x="7407" y="117995"/>
                  </a:cubicBezTo>
                  <a:close/>
                  <a:moveTo>
                    <a:pt x="13757" y="90480"/>
                  </a:moveTo>
                  <a:lnTo>
                    <a:pt x="26985" y="90480"/>
                  </a:lnTo>
                  <a:cubicBezTo>
                    <a:pt x="30160" y="90480"/>
                    <a:pt x="32805" y="88364"/>
                    <a:pt x="33334" y="85189"/>
                  </a:cubicBezTo>
                  <a:cubicBezTo>
                    <a:pt x="34922" y="76193"/>
                    <a:pt x="38626" y="67729"/>
                    <a:pt x="43917" y="59792"/>
                  </a:cubicBezTo>
                  <a:cubicBezTo>
                    <a:pt x="45504" y="57146"/>
                    <a:pt x="45504" y="53971"/>
                    <a:pt x="43388" y="51326"/>
                  </a:cubicBezTo>
                  <a:lnTo>
                    <a:pt x="33863" y="41800"/>
                  </a:lnTo>
                  <a:lnTo>
                    <a:pt x="44446" y="31218"/>
                  </a:lnTo>
                  <a:lnTo>
                    <a:pt x="53970" y="40743"/>
                  </a:lnTo>
                  <a:cubicBezTo>
                    <a:pt x="56086" y="42859"/>
                    <a:pt x="59790" y="43389"/>
                    <a:pt x="62436" y="41273"/>
                  </a:cubicBezTo>
                  <a:cubicBezTo>
                    <a:pt x="69844" y="35982"/>
                    <a:pt x="78310" y="32806"/>
                    <a:pt x="87834" y="30690"/>
                  </a:cubicBezTo>
                  <a:cubicBezTo>
                    <a:pt x="91009" y="30161"/>
                    <a:pt x="93125" y="27515"/>
                    <a:pt x="93125" y="24340"/>
                  </a:cubicBezTo>
                  <a:lnTo>
                    <a:pt x="93125" y="11112"/>
                  </a:lnTo>
                  <a:lnTo>
                    <a:pt x="107940" y="11112"/>
                  </a:lnTo>
                  <a:lnTo>
                    <a:pt x="107940" y="24340"/>
                  </a:lnTo>
                  <a:cubicBezTo>
                    <a:pt x="107940" y="27515"/>
                    <a:pt x="110057" y="30161"/>
                    <a:pt x="113231" y="30690"/>
                  </a:cubicBezTo>
                  <a:cubicBezTo>
                    <a:pt x="122226" y="32277"/>
                    <a:pt x="130692" y="35982"/>
                    <a:pt x="138629" y="41273"/>
                  </a:cubicBezTo>
                  <a:cubicBezTo>
                    <a:pt x="141275" y="42859"/>
                    <a:pt x="144449" y="42859"/>
                    <a:pt x="147095" y="40743"/>
                  </a:cubicBezTo>
                  <a:lnTo>
                    <a:pt x="156619" y="31218"/>
                  </a:lnTo>
                  <a:lnTo>
                    <a:pt x="167201" y="41800"/>
                  </a:lnTo>
                  <a:lnTo>
                    <a:pt x="157677" y="51326"/>
                  </a:lnTo>
                  <a:cubicBezTo>
                    <a:pt x="155561" y="53442"/>
                    <a:pt x="155032" y="57146"/>
                    <a:pt x="157148" y="59792"/>
                  </a:cubicBezTo>
                  <a:cubicBezTo>
                    <a:pt x="162440" y="67199"/>
                    <a:pt x="165614" y="75666"/>
                    <a:pt x="167731" y="85189"/>
                  </a:cubicBezTo>
                  <a:cubicBezTo>
                    <a:pt x="168260" y="88364"/>
                    <a:pt x="170905" y="90480"/>
                    <a:pt x="174080" y="90480"/>
                  </a:cubicBezTo>
                  <a:lnTo>
                    <a:pt x="187308" y="90480"/>
                  </a:lnTo>
                  <a:lnTo>
                    <a:pt x="187308" y="105294"/>
                  </a:lnTo>
                  <a:lnTo>
                    <a:pt x="174080" y="105294"/>
                  </a:lnTo>
                  <a:cubicBezTo>
                    <a:pt x="170905" y="105294"/>
                    <a:pt x="168260" y="107413"/>
                    <a:pt x="167731" y="110585"/>
                  </a:cubicBezTo>
                  <a:cubicBezTo>
                    <a:pt x="166143" y="119581"/>
                    <a:pt x="162440" y="128048"/>
                    <a:pt x="157148" y="135985"/>
                  </a:cubicBezTo>
                  <a:cubicBezTo>
                    <a:pt x="155561" y="138630"/>
                    <a:pt x="155561" y="141805"/>
                    <a:pt x="157677" y="144451"/>
                  </a:cubicBezTo>
                  <a:lnTo>
                    <a:pt x="167201" y="153974"/>
                  </a:lnTo>
                  <a:lnTo>
                    <a:pt x="156619" y="164557"/>
                  </a:lnTo>
                  <a:lnTo>
                    <a:pt x="147095" y="155033"/>
                  </a:lnTo>
                  <a:cubicBezTo>
                    <a:pt x="144978" y="152915"/>
                    <a:pt x="141275" y="152388"/>
                    <a:pt x="138629" y="154504"/>
                  </a:cubicBezTo>
                  <a:cubicBezTo>
                    <a:pt x="131221" y="159795"/>
                    <a:pt x="122756" y="162970"/>
                    <a:pt x="113231" y="165086"/>
                  </a:cubicBezTo>
                  <a:cubicBezTo>
                    <a:pt x="110057" y="165616"/>
                    <a:pt x="107940" y="168261"/>
                    <a:pt x="107940" y="171434"/>
                  </a:cubicBezTo>
                  <a:lnTo>
                    <a:pt x="107940" y="184662"/>
                  </a:lnTo>
                  <a:lnTo>
                    <a:pt x="93125" y="184662"/>
                  </a:lnTo>
                  <a:lnTo>
                    <a:pt x="93125" y="171434"/>
                  </a:lnTo>
                  <a:cubicBezTo>
                    <a:pt x="93125" y="168261"/>
                    <a:pt x="91009" y="165616"/>
                    <a:pt x="87834" y="165086"/>
                  </a:cubicBezTo>
                  <a:cubicBezTo>
                    <a:pt x="78839" y="163497"/>
                    <a:pt x="70373" y="159795"/>
                    <a:pt x="62436" y="154504"/>
                  </a:cubicBezTo>
                  <a:cubicBezTo>
                    <a:pt x="59790" y="152915"/>
                    <a:pt x="56616" y="152915"/>
                    <a:pt x="53970" y="155033"/>
                  </a:cubicBezTo>
                  <a:lnTo>
                    <a:pt x="44446" y="164557"/>
                  </a:lnTo>
                  <a:lnTo>
                    <a:pt x="33863" y="153974"/>
                  </a:lnTo>
                  <a:lnTo>
                    <a:pt x="43388" y="144451"/>
                  </a:lnTo>
                  <a:cubicBezTo>
                    <a:pt x="45504" y="142333"/>
                    <a:pt x="46033" y="138630"/>
                    <a:pt x="43917" y="135985"/>
                  </a:cubicBezTo>
                  <a:cubicBezTo>
                    <a:pt x="38626" y="128577"/>
                    <a:pt x="35451" y="120111"/>
                    <a:pt x="33334" y="110585"/>
                  </a:cubicBezTo>
                  <a:cubicBezTo>
                    <a:pt x="32805" y="107413"/>
                    <a:pt x="30160" y="105294"/>
                    <a:pt x="26985" y="105294"/>
                  </a:cubicBezTo>
                  <a:lnTo>
                    <a:pt x="13757" y="105294"/>
                  </a:lnTo>
                  <a:lnTo>
                    <a:pt x="13757" y="9048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3" name="Google Shape;95;p13">
            <a:extLst>
              <a:ext uri="{FF2B5EF4-FFF2-40B4-BE49-F238E27FC236}">
                <a16:creationId xmlns:a16="http://schemas.microsoft.com/office/drawing/2014/main" id="{264E98BF-C335-45CF-A89C-57183B87B8C6}"/>
              </a:ext>
            </a:extLst>
          </p:cNvPr>
          <p:cNvSpPr/>
          <p:nvPr/>
        </p:nvSpPr>
        <p:spPr>
          <a:xfrm>
            <a:off x="6978211" y="1789605"/>
            <a:ext cx="602507" cy="412560"/>
          </a:xfrm>
          <a:custGeom>
            <a:avLst/>
            <a:gdLst/>
            <a:ahLst/>
            <a:cxnLst/>
            <a:rect l="l" t="t" r="r" b="b"/>
            <a:pathLst>
              <a:path w="312180" h="185191" extrusionOk="0">
                <a:moveTo>
                  <a:pt x="233870" y="133867"/>
                </a:moveTo>
                <a:lnTo>
                  <a:pt x="160323" y="133867"/>
                </a:lnTo>
                <a:cubicBezTo>
                  <a:pt x="153445" y="134396"/>
                  <a:pt x="148682" y="131751"/>
                  <a:pt x="146037" y="126460"/>
                </a:cubicBezTo>
                <a:cubicBezTo>
                  <a:pt x="142333" y="118523"/>
                  <a:pt x="143391" y="108999"/>
                  <a:pt x="149741" y="101062"/>
                </a:cubicBezTo>
                <a:lnTo>
                  <a:pt x="172493" y="72489"/>
                </a:lnTo>
                <a:cubicBezTo>
                  <a:pt x="180429" y="64553"/>
                  <a:pt x="180429" y="51854"/>
                  <a:pt x="172493" y="43917"/>
                </a:cubicBezTo>
                <a:cubicBezTo>
                  <a:pt x="165085" y="36509"/>
                  <a:pt x="151328" y="36509"/>
                  <a:pt x="143920" y="43917"/>
                </a:cubicBezTo>
                <a:lnTo>
                  <a:pt x="109527" y="78310"/>
                </a:lnTo>
                <a:cubicBezTo>
                  <a:pt x="107940" y="79897"/>
                  <a:pt x="105824" y="80955"/>
                  <a:pt x="103707" y="80955"/>
                </a:cubicBezTo>
                <a:cubicBezTo>
                  <a:pt x="94183" y="80955"/>
                  <a:pt x="85188" y="83072"/>
                  <a:pt x="76722" y="87305"/>
                </a:cubicBezTo>
                <a:lnTo>
                  <a:pt x="64023" y="94183"/>
                </a:lnTo>
                <a:lnTo>
                  <a:pt x="64552" y="89950"/>
                </a:lnTo>
                <a:cubicBezTo>
                  <a:pt x="65082" y="87834"/>
                  <a:pt x="64023" y="86246"/>
                  <a:pt x="62965" y="84659"/>
                </a:cubicBezTo>
                <a:cubicBezTo>
                  <a:pt x="61907" y="83072"/>
                  <a:pt x="59790" y="82543"/>
                  <a:pt x="58203" y="82543"/>
                </a:cubicBezTo>
                <a:lnTo>
                  <a:pt x="6349" y="82543"/>
                </a:lnTo>
                <a:cubicBezTo>
                  <a:pt x="2646" y="82543"/>
                  <a:pt x="0" y="85188"/>
                  <a:pt x="0" y="88892"/>
                </a:cubicBezTo>
                <a:lnTo>
                  <a:pt x="0" y="178313"/>
                </a:lnTo>
                <a:cubicBezTo>
                  <a:pt x="0" y="182017"/>
                  <a:pt x="2646" y="184663"/>
                  <a:pt x="6349" y="184663"/>
                </a:cubicBezTo>
                <a:lnTo>
                  <a:pt x="44975" y="184663"/>
                </a:lnTo>
                <a:cubicBezTo>
                  <a:pt x="48150" y="184663"/>
                  <a:pt x="50795" y="182546"/>
                  <a:pt x="51324" y="179371"/>
                </a:cubicBezTo>
                <a:lnTo>
                  <a:pt x="51854" y="174609"/>
                </a:lnTo>
                <a:lnTo>
                  <a:pt x="126459" y="187308"/>
                </a:lnTo>
                <a:cubicBezTo>
                  <a:pt x="132280" y="188367"/>
                  <a:pt x="138629" y="188896"/>
                  <a:pt x="144978" y="188896"/>
                </a:cubicBezTo>
                <a:cubicBezTo>
                  <a:pt x="155561" y="188896"/>
                  <a:pt x="166672" y="187308"/>
                  <a:pt x="176726" y="184133"/>
                </a:cubicBezTo>
                <a:cubicBezTo>
                  <a:pt x="180429" y="183075"/>
                  <a:pt x="184133" y="180959"/>
                  <a:pt x="187837" y="178842"/>
                </a:cubicBezTo>
                <a:lnTo>
                  <a:pt x="237574" y="145508"/>
                </a:lnTo>
                <a:cubicBezTo>
                  <a:pt x="239691" y="143920"/>
                  <a:pt x="240749" y="140746"/>
                  <a:pt x="240220" y="138100"/>
                </a:cubicBezTo>
                <a:cubicBezTo>
                  <a:pt x="239691" y="135984"/>
                  <a:pt x="237045" y="133867"/>
                  <a:pt x="233870" y="133867"/>
                </a:cubicBezTo>
                <a:close/>
                <a:moveTo>
                  <a:pt x="12699" y="171964"/>
                </a:moveTo>
                <a:lnTo>
                  <a:pt x="12699" y="95241"/>
                </a:lnTo>
                <a:lnTo>
                  <a:pt x="50266" y="95241"/>
                </a:lnTo>
                <a:lnTo>
                  <a:pt x="39155" y="171964"/>
                </a:lnTo>
                <a:lnTo>
                  <a:pt x="12699" y="171964"/>
                </a:lnTo>
                <a:close/>
                <a:moveTo>
                  <a:pt x="180429" y="168260"/>
                </a:moveTo>
                <a:cubicBezTo>
                  <a:pt x="178313" y="169847"/>
                  <a:pt x="175667" y="170905"/>
                  <a:pt x="173022" y="171964"/>
                </a:cubicBezTo>
                <a:cubicBezTo>
                  <a:pt x="158736" y="176197"/>
                  <a:pt x="143391" y="177255"/>
                  <a:pt x="128576" y="174609"/>
                </a:cubicBezTo>
                <a:lnTo>
                  <a:pt x="53970" y="161911"/>
                </a:lnTo>
                <a:lnTo>
                  <a:pt x="61378" y="110057"/>
                </a:lnTo>
                <a:lnTo>
                  <a:pt x="82542" y="99474"/>
                </a:lnTo>
                <a:cubicBezTo>
                  <a:pt x="88892" y="96300"/>
                  <a:pt x="96299" y="94183"/>
                  <a:pt x="103707" y="94183"/>
                </a:cubicBezTo>
                <a:cubicBezTo>
                  <a:pt x="109527" y="94183"/>
                  <a:pt x="114819" y="92067"/>
                  <a:pt x="118522" y="87834"/>
                </a:cubicBezTo>
                <a:lnTo>
                  <a:pt x="152915" y="53441"/>
                </a:lnTo>
                <a:cubicBezTo>
                  <a:pt x="155561" y="50796"/>
                  <a:pt x="160323" y="50796"/>
                  <a:pt x="162969" y="53441"/>
                </a:cubicBezTo>
                <a:cubicBezTo>
                  <a:pt x="165614" y="56087"/>
                  <a:pt x="165614" y="60849"/>
                  <a:pt x="162439" y="64024"/>
                </a:cubicBezTo>
                <a:lnTo>
                  <a:pt x="139158" y="93125"/>
                </a:lnTo>
                <a:cubicBezTo>
                  <a:pt x="130163" y="104766"/>
                  <a:pt x="128047" y="120110"/>
                  <a:pt x="134396" y="132280"/>
                </a:cubicBezTo>
                <a:cubicBezTo>
                  <a:pt x="138100" y="139688"/>
                  <a:pt x="145508" y="147624"/>
                  <a:pt x="160852" y="147095"/>
                </a:cubicBezTo>
                <a:lnTo>
                  <a:pt x="212177" y="147095"/>
                </a:lnTo>
                <a:lnTo>
                  <a:pt x="180429" y="168260"/>
                </a:lnTo>
                <a:close/>
                <a:moveTo>
                  <a:pt x="296307" y="0"/>
                </a:moveTo>
                <a:lnTo>
                  <a:pt x="138629" y="0"/>
                </a:lnTo>
                <a:cubicBezTo>
                  <a:pt x="127518" y="0"/>
                  <a:pt x="119052" y="8995"/>
                  <a:pt x="119052" y="19577"/>
                </a:cubicBezTo>
                <a:lnTo>
                  <a:pt x="119052" y="23810"/>
                </a:lnTo>
                <a:lnTo>
                  <a:pt x="119052" y="46562"/>
                </a:lnTo>
                <a:cubicBezTo>
                  <a:pt x="119052" y="50266"/>
                  <a:pt x="121697" y="52912"/>
                  <a:pt x="125401" y="52912"/>
                </a:cubicBezTo>
                <a:cubicBezTo>
                  <a:pt x="129105" y="52912"/>
                  <a:pt x="131750" y="50266"/>
                  <a:pt x="131750" y="46562"/>
                </a:cubicBezTo>
                <a:lnTo>
                  <a:pt x="131750" y="30160"/>
                </a:lnTo>
                <a:lnTo>
                  <a:pt x="303185" y="30160"/>
                </a:lnTo>
                <a:lnTo>
                  <a:pt x="303185" y="93654"/>
                </a:lnTo>
                <a:cubicBezTo>
                  <a:pt x="303185" y="97358"/>
                  <a:pt x="300010" y="100533"/>
                  <a:pt x="296307" y="100533"/>
                </a:cubicBezTo>
                <a:lnTo>
                  <a:pt x="158736" y="100533"/>
                </a:lnTo>
                <a:cubicBezTo>
                  <a:pt x="155032" y="100533"/>
                  <a:pt x="152386" y="103178"/>
                  <a:pt x="152386" y="106882"/>
                </a:cubicBezTo>
                <a:cubicBezTo>
                  <a:pt x="152386" y="110586"/>
                  <a:pt x="155032" y="113232"/>
                  <a:pt x="158736" y="113232"/>
                </a:cubicBezTo>
                <a:lnTo>
                  <a:pt x="296307" y="113232"/>
                </a:lnTo>
                <a:cubicBezTo>
                  <a:pt x="307418" y="113232"/>
                  <a:pt x="315884" y="104237"/>
                  <a:pt x="315884" y="93654"/>
                </a:cubicBezTo>
                <a:lnTo>
                  <a:pt x="315884" y="23810"/>
                </a:lnTo>
                <a:lnTo>
                  <a:pt x="315884" y="19577"/>
                </a:lnTo>
                <a:cubicBezTo>
                  <a:pt x="315884" y="8995"/>
                  <a:pt x="306889" y="0"/>
                  <a:pt x="296307" y="0"/>
                </a:cubicBezTo>
                <a:close/>
                <a:moveTo>
                  <a:pt x="132280" y="17461"/>
                </a:moveTo>
                <a:cubicBezTo>
                  <a:pt x="133338" y="14815"/>
                  <a:pt x="135454" y="12699"/>
                  <a:pt x="138629" y="12699"/>
                </a:cubicBezTo>
                <a:lnTo>
                  <a:pt x="296307" y="12699"/>
                </a:lnTo>
                <a:cubicBezTo>
                  <a:pt x="299481" y="12699"/>
                  <a:pt x="301598" y="14815"/>
                  <a:pt x="302656" y="17461"/>
                </a:cubicBezTo>
                <a:lnTo>
                  <a:pt x="132280" y="17461"/>
                </a:lnTo>
                <a:close/>
                <a:moveTo>
                  <a:pt x="262443" y="91009"/>
                </a:moveTo>
                <a:cubicBezTo>
                  <a:pt x="258739" y="91009"/>
                  <a:pt x="256093" y="88363"/>
                  <a:pt x="256093" y="84659"/>
                </a:cubicBezTo>
                <a:cubicBezTo>
                  <a:pt x="256093" y="80955"/>
                  <a:pt x="258739" y="78310"/>
                  <a:pt x="262443" y="78310"/>
                </a:cubicBezTo>
                <a:lnTo>
                  <a:pt x="292603" y="78310"/>
                </a:lnTo>
                <a:cubicBezTo>
                  <a:pt x="296307" y="78310"/>
                  <a:pt x="298952" y="80955"/>
                  <a:pt x="298952" y="84659"/>
                </a:cubicBezTo>
                <a:cubicBezTo>
                  <a:pt x="298952" y="88363"/>
                  <a:pt x="296307" y="91009"/>
                  <a:pt x="292603" y="91009"/>
                </a:cubicBezTo>
                <a:lnTo>
                  <a:pt x="262443" y="91009"/>
                </a:lnTo>
                <a:close/>
              </a:path>
            </a:pathLst>
          </a:custGeom>
          <a:solidFill>
            <a:srgbClr val="A5BB1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3913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73BA95D9-EFAE-4B38-B17F-90B57D092D1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288" imgH="288" progId="TCLayout.ActiveDocument.1">
                  <p:embed/>
                </p:oleObj>
              </mc:Choice>
              <mc:Fallback>
                <p:oleObj name="think-cell Folie" r:id="rId3" imgW="288" imgH="288" progId="TCLayout.ActiveDocument.1">
                  <p:embed/>
                  <p:pic>
                    <p:nvPicPr>
                      <p:cNvPr id="7" name="Objekt 6" hidden="1">
                        <a:extLst>
                          <a:ext uri="{FF2B5EF4-FFF2-40B4-BE49-F238E27FC236}">
                            <a16:creationId xmlns:a16="http://schemas.microsoft.com/office/drawing/2014/main" id="{73BA95D9-EFAE-4B38-B17F-90B57D092D1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4" name="Ellipse 183">
            <a:extLst>
              <a:ext uri="{FF2B5EF4-FFF2-40B4-BE49-F238E27FC236}">
                <a16:creationId xmlns:a16="http://schemas.microsoft.com/office/drawing/2014/main" id="{F6055BE4-7927-4A79-B898-2EC23B9BF8BD}"/>
              </a:ext>
            </a:extLst>
          </p:cNvPr>
          <p:cNvSpPr/>
          <p:nvPr/>
        </p:nvSpPr>
        <p:spPr>
          <a:xfrm>
            <a:off x="6365592" y="1419165"/>
            <a:ext cx="4197706" cy="4197706"/>
          </a:xfrm>
          <a:prstGeom prst="ellipse">
            <a:avLst/>
          </a:prstGeom>
          <a:noFill/>
          <a:ln w="57150">
            <a:solidFill>
              <a:srgbClr val="7F7F7F"/>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sp>
        <p:nvSpPr>
          <p:cNvPr id="3" name="Ellipse 2">
            <a:extLst>
              <a:ext uri="{FF2B5EF4-FFF2-40B4-BE49-F238E27FC236}">
                <a16:creationId xmlns:a16="http://schemas.microsoft.com/office/drawing/2014/main" id="{0B03CECD-531B-48F1-A2DF-FC21D57795FE}"/>
              </a:ext>
            </a:extLst>
          </p:cNvPr>
          <p:cNvSpPr/>
          <p:nvPr/>
        </p:nvSpPr>
        <p:spPr>
          <a:xfrm>
            <a:off x="1604071" y="1423448"/>
            <a:ext cx="4197706" cy="4197706"/>
          </a:xfrm>
          <a:prstGeom prst="ellipse">
            <a:avLst/>
          </a:prstGeom>
          <a:noFill/>
          <a:ln w="57150">
            <a:solidFill>
              <a:srgbClr val="28828B"/>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sp>
        <p:nvSpPr>
          <p:cNvPr id="159" name="Rechteck: abgerundete Ecken 158">
            <a:extLst>
              <a:ext uri="{FF2B5EF4-FFF2-40B4-BE49-F238E27FC236}">
                <a16:creationId xmlns:a16="http://schemas.microsoft.com/office/drawing/2014/main" id="{9E6036F9-A5B4-41FE-8DBF-EBD7F75E3BC7}"/>
              </a:ext>
            </a:extLst>
          </p:cNvPr>
          <p:cNvSpPr/>
          <p:nvPr/>
        </p:nvSpPr>
        <p:spPr>
          <a:xfrm>
            <a:off x="5422783" y="2042965"/>
            <a:ext cx="1312295" cy="3274438"/>
          </a:xfrm>
          <a:prstGeom prst="roundRect">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sp>
        <p:nvSpPr>
          <p:cNvPr id="2" name="Titel 1">
            <a:extLst>
              <a:ext uri="{FF2B5EF4-FFF2-40B4-BE49-F238E27FC236}">
                <a16:creationId xmlns:a16="http://schemas.microsoft.com/office/drawing/2014/main" id="{25E75560-118D-47E8-9305-3B8E86734CF5}"/>
              </a:ext>
            </a:extLst>
          </p:cNvPr>
          <p:cNvSpPr>
            <a:spLocks noGrp="1"/>
          </p:cNvSpPr>
          <p:nvPr>
            <p:ph type="title"/>
          </p:nvPr>
        </p:nvSpPr>
        <p:spPr>
          <a:xfrm>
            <a:off x="479376" y="498526"/>
            <a:ext cx="11161240" cy="1008112"/>
          </a:xfrm>
        </p:spPr>
        <p:txBody>
          <a:bodyPr vert="horz"/>
          <a:lstStyle/>
          <a:p>
            <a:r>
              <a:rPr lang="de-CH"/>
              <a:t>Bezahlen im Präsenzgeschäft (vor Ort)</a:t>
            </a:r>
          </a:p>
        </p:txBody>
      </p:sp>
      <p:grpSp>
        <p:nvGrpSpPr>
          <p:cNvPr id="202" name="Gruppieren 201">
            <a:extLst>
              <a:ext uri="{FF2B5EF4-FFF2-40B4-BE49-F238E27FC236}">
                <a16:creationId xmlns:a16="http://schemas.microsoft.com/office/drawing/2014/main" id="{AB4DE897-AE87-4ADA-8B22-408729B24862}"/>
              </a:ext>
            </a:extLst>
          </p:cNvPr>
          <p:cNvGrpSpPr/>
          <p:nvPr/>
        </p:nvGrpSpPr>
        <p:grpSpPr>
          <a:xfrm>
            <a:off x="5422783" y="2161768"/>
            <a:ext cx="1412678" cy="2970075"/>
            <a:chOff x="4620473" y="3627005"/>
            <a:chExt cx="1412678" cy="2970075"/>
          </a:xfrm>
        </p:grpSpPr>
        <p:grpSp>
          <p:nvGrpSpPr>
            <p:cNvPr id="203" name="Gruppieren 202">
              <a:extLst>
                <a:ext uri="{FF2B5EF4-FFF2-40B4-BE49-F238E27FC236}">
                  <a16:creationId xmlns:a16="http://schemas.microsoft.com/office/drawing/2014/main" id="{6500B88F-0578-41B0-82C6-715D0CBDBA3D}"/>
                </a:ext>
              </a:extLst>
            </p:cNvPr>
            <p:cNvGrpSpPr/>
            <p:nvPr/>
          </p:nvGrpSpPr>
          <p:grpSpPr>
            <a:xfrm>
              <a:off x="4620473" y="3627005"/>
              <a:ext cx="1412678" cy="2970075"/>
              <a:chOff x="4926766" y="2951056"/>
              <a:chExt cx="1412678" cy="2970075"/>
            </a:xfrm>
          </p:grpSpPr>
          <p:grpSp>
            <p:nvGrpSpPr>
              <p:cNvPr id="212" name="Gruppieren 211">
                <a:extLst>
                  <a:ext uri="{FF2B5EF4-FFF2-40B4-BE49-F238E27FC236}">
                    <a16:creationId xmlns:a16="http://schemas.microsoft.com/office/drawing/2014/main" id="{C78F4970-0BDA-418E-97E0-8BB9F442D2C0}"/>
                  </a:ext>
                </a:extLst>
              </p:cNvPr>
              <p:cNvGrpSpPr/>
              <p:nvPr/>
            </p:nvGrpSpPr>
            <p:grpSpPr>
              <a:xfrm>
                <a:off x="4926766" y="5061839"/>
                <a:ext cx="1412678" cy="859292"/>
                <a:chOff x="4886814" y="4989831"/>
                <a:chExt cx="1412678" cy="859292"/>
              </a:xfrm>
            </p:grpSpPr>
            <p:cxnSp>
              <p:nvCxnSpPr>
                <p:cNvPr id="217" name="Gerader Verbinder 216">
                  <a:extLst>
                    <a:ext uri="{FF2B5EF4-FFF2-40B4-BE49-F238E27FC236}">
                      <a16:creationId xmlns:a16="http://schemas.microsoft.com/office/drawing/2014/main" id="{0D7541F4-D191-4936-A6B9-346D696B4A45}"/>
                    </a:ext>
                  </a:extLst>
                </p:cNvPr>
                <p:cNvCxnSpPr/>
                <p:nvPr/>
              </p:nvCxnSpPr>
              <p:spPr>
                <a:xfrm>
                  <a:off x="5109805" y="4989831"/>
                  <a:ext cx="761358"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18" name="Gerader Verbinder 217">
                  <a:extLst>
                    <a:ext uri="{FF2B5EF4-FFF2-40B4-BE49-F238E27FC236}">
                      <a16:creationId xmlns:a16="http://schemas.microsoft.com/office/drawing/2014/main" id="{287E0A24-2F0B-4AA1-B5A6-009B6E2A1D18}"/>
                    </a:ext>
                  </a:extLst>
                </p:cNvPr>
                <p:cNvCxnSpPr/>
                <p:nvPr/>
              </p:nvCxnSpPr>
              <p:spPr>
                <a:xfrm>
                  <a:off x="5497265" y="4989831"/>
                  <a:ext cx="0" cy="435775"/>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20" name="Textfeld 219">
                  <a:extLst>
                    <a:ext uri="{FF2B5EF4-FFF2-40B4-BE49-F238E27FC236}">
                      <a16:creationId xmlns:a16="http://schemas.microsoft.com/office/drawing/2014/main" id="{56B6D18F-2D0C-4027-BBC3-70F6C7DC801E}"/>
                    </a:ext>
                  </a:extLst>
                </p:cNvPr>
                <p:cNvSpPr txBox="1"/>
                <p:nvPr/>
              </p:nvSpPr>
              <p:spPr bwMode="auto">
                <a:xfrm>
                  <a:off x="4886814" y="5215507"/>
                  <a:ext cx="569584" cy="30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gn="r">
                    <a:spcAft>
                      <a:spcPts val="800"/>
                    </a:spcAft>
                  </a:pPr>
                  <a:r>
                    <a:rPr lang="de-CH" sz="800">
                      <a:solidFill>
                        <a:schemeClr val="bg1">
                          <a:lumMod val="50000"/>
                        </a:schemeClr>
                      </a:solidFill>
                      <a:latin typeface="+mj-lt"/>
                    </a:rPr>
                    <a:t>Belastung</a:t>
                  </a:r>
                  <a:br>
                    <a:rPr lang="de-CH" sz="800">
                      <a:solidFill>
                        <a:schemeClr val="bg1">
                          <a:lumMod val="50000"/>
                        </a:schemeClr>
                      </a:solidFill>
                      <a:latin typeface="+mj-lt"/>
                    </a:rPr>
                  </a:br>
                  <a:r>
                    <a:rPr lang="de-CH" sz="800">
                      <a:solidFill>
                        <a:schemeClr val="bg1">
                          <a:lumMod val="50000"/>
                        </a:schemeClr>
                      </a:solidFill>
                      <a:latin typeface="+mj-lt"/>
                    </a:rPr>
                    <a:t>Käufer/in</a:t>
                  </a:r>
                  <a:r>
                    <a:rPr lang="de-CH" sz="800">
                      <a:solidFill>
                        <a:srgbClr val="FF0000"/>
                      </a:solidFill>
                      <a:latin typeface="+mj-lt"/>
                    </a:rPr>
                    <a:t>	</a:t>
                  </a:r>
                </a:p>
                <a:p>
                  <a:pPr algn="l">
                    <a:spcAft>
                      <a:spcPts val="800"/>
                    </a:spcAft>
                  </a:pPr>
                  <a:r>
                    <a:rPr lang="de-CH" sz="800">
                      <a:solidFill>
                        <a:schemeClr val="tx2"/>
                      </a:solidFill>
                      <a:latin typeface="+mj-lt"/>
                    </a:rPr>
                    <a:t>    </a:t>
                  </a:r>
                </a:p>
              </p:txBody>
            </p:sp>
            <p:sp>
              <p:nvSpPr>
                <p:cNvPr id="221" name="Textfeld 220">
                  <a:extLst>
                    <a:ext uri="{FF2B5EF4-FFF2-40B4-BE49-F238E27FC236}">
                      <a16:creationId xmlns:a16="http://schemas.microsoft.com/office/drawing/2014/main" id="{5153DB55-044E-415F-92DE-92B9932F083B}"/>
                    </a:ext>
                  </a:extLst>
                </p:cNvPr>
                <p:cNvSpPr txBox="1"/>
                <p:nvPr/>
              </p:nvSpPr>
              <p:spPr bwMode="auto">
                <a:xfrm>
                  <a:off x="5538134" y="5215507"/>
                  <a:ext cx="761358" cy="236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gn="l">
                    <a:spcAft>
                      <a:spcPts val="800"/>
                    </a:spcAft>
                  </a:pPr>
                  <a:r>
                    <a:rPr lang="de-CH" sz="800">
                      <a:solidFill>
                        <a:schemeClr val="accent5"/>
                      </a:solidFill>
                      <a:latin typeface="+mj-lt"/>
                    </a:rPr>
                    <a:t>Gutschrift</a:t>
                  </a:r>
                  <a:br>
                    <a:rPr lang="de-CH" sz="800">
                      <a:solidFill>
                        <a:schemeClr val="accent5"/>
                      </a:solidFill>
                      <a:latin typeface="+mj-lt"/>
                    </a:rPr>
                  </a:br>
                  <a:r>
                    <a:rPr lang="de-CH" sz="800">
                      <a:solidFill>
                        <a:schemeClr val="accent5"/>
                      </a:solidFill>
                      <a:latin typeface="+mj-lt"/>
                    </a:rPr>
                    <a:t>Händler/in</a:t>
                  </a:r>
                </a:p>
              </p:txBody>
            </p:sp>
            <p:sp>
              <p:nvSpPr>
                <p:cNvPr id="222" name="Textfeld 221">
                  <a:extLst>
                    <a:ext uri="{FF2B5EF4-FFF2-40B4-BE49-F238E27FC236}">
                      <a16:creationId xmlns:a16="http://schemas.microsoft.com/office/drawing/2014/main" id="{7658E0E3-EFF3-476F-AC73-8108CA45629A}"/>
                    </a:ext>
                  </a:extLst>
                </p:cNvPr>
                <p:cNvSpPr txBox="1"/>
                <p:nvPr/>
              </p:nvSpPr>
              <p:spPr bwMode="auto">
                <a:xfrm>
                  <a:off x="5182850" y="5542013"/>
                  <a:ext cx="939951" cy="30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gn="r">
                    <a:spcAft>
                      <a:spcPts val="800"/>
                    </a:spcAft>
                  </a:pPr>
                  <a:r>
                    <a:rPr lang="de-CH" sz="800">
                      <a:solidFill>
                        <a:schemeClr val="bg1">
                          <a:lumMod val="50000"/>
                        </a:schemeClr>
                      </a:solidFill>
                      <a:latin typeface="+mj-lt"/>
                    </a:rPr>
                    <a:t>In Echtzeit</a:t>
                  </a:r>
                  <a:r>
                    <a:rPr lang="de-CH" sz="800">
                      <a:solidFill>
                        <a:srgbClr val="FF0000"/>
                      </a:solidFill>
                      <a:latin typeface="+mj-lt"/>
                    </a:rPr>
                    <a:t>	</a:t>
                  </a:r>
                </a:p>
                <a:p>
                  <a:pPr algn="l">
                    <a:spcAft>
                      <a:spcPts val="800"/>
                    </a:spcAft>
                  </a:pPr>
                  <a:r>
                    <a:rPr lang="de-CH" sz="800">
                      <a:solidFill>
                        <a:schemeClr val="tx2"/>
                      </a:solidFill>
                      <a:latin typeface="+mj-lt"/>
                    </a:rPr>
                    <a:t>    </a:t>
                  </a:r>
                </a:p>
              </p:txBody>
            </p:sp>
          </p:grpSp>
          <p:pic>
            <p:nvPicPr>
              <p:cNvPr id="213" name="Grafik 212">
                <a:extLst>
                  <a:ext uri="{FF2B5EF4-FFF2-40B4-BE49-F238E27FC236}">
                    <a16:creationId xmlns:a16="http://schemas.microsoft.com/office/drawing/2014/main" id="{4A0F80E8-4940-4B93-9E4E-D8F9953D02F7}"/>
                  </a:ext>
                </a:extLst>
              </p:cNvPr>
              <p:cNvPicPr>
                <a:picLocks noChangeAspect="1"/>
              </p:cNvPicPr>
              <p:nvPr/>
            </p:nvPicPr>
            <p:blipFill>
              <a:blip r:embed="rId5"/>
              <a:stretch>
                <a:fillRect/>
              </a:stretch>
            </p:blipFill>
            <p:spPr>
              <a:xfrm>
                <a:off x="5067666" y="2951056"/>
                <a:ext cx="1007529" cy="490848"/>
              </a:xfrm>
              <a:prstGeom prst="rect">
                <a:avLst/>
              </a:prstGeom>
            </p:spPr>
          </p:pic>
          <p:grpSp>
            <p:nvGrpSpPr>
              <p:cNvPr id="214" name="Gruppieren 213">
                <a:extLst>
                  <a:ext uri="{FF2B5EF4-FFF2-40B4-BE49-F238E27FC236}">
                    <a16:creationId xmlns:a16="http://schemas.microsoft.com/office/drawing/2014/main" id="{C10D82B2-492D-4FB3-B593-449297CEDC6B}"/>
                  </a:ext>
                </a:extLst>
              </p:cNvPr>
              <p:cNvGrpSpPr/>
              <p:nvPr/>
            </p:nvGrpSpPr>
            <p:grpSpPr>
              <a:xfrm>
                <a:off x="5224514" y="4311286"/>
                <a:ext cx="671360" cy="360000"/>
                <a:chOff x="6072672" y="875376"/>
                <a:chExt cx="671360" cy="360000"/>
              </a:xfrm>
            </p:grpSpPr>
            <p:sp>
              <p:nvSpPr>
                <p:cNvPr id="215" name="Ellipse 214">
                  <a:extLst>
                    <a:ext uri="{FF2B5EF4-FFF2-40B4-BE49-F238E27FC236}">
                      <a16:creationId xmlns:a16="http://schemas.microsoft.com/office/drawing/2014/main" id="{34593843-DD6E-48EF-9A00-48025603598E}"/>
                    </a:ext>
                  </a:extLst>
                </p:cNvPr>
                <p:cNvSpPr/>
                <p:nvPr/>
              </p:nvSpPr>
              <p:spPr>
                <a:xfrm>
                  <a:off x="6072672" y="875376"/>
                  <a:ext cx="360000" cy="360000"/>
                </a:xfrm>
                <a:prstGeom prst="ellipse">
                  <a:avLst/>
                </a:prstGeom>
                <a:solidFill>
                  <a:srgbClr val="D9D9D9"/>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noProof="1">
                      <a:solidFill>
                        <a:schemeClr val="bg1">
                          <a:lumMod val="50000"/>
                        </a:schemeClr>
                      </a:solidFill>
                      <a:latin typeface="+mj-lt"/>
                    </a:rPr>
                    <a:t>CHW</a:t>
                  </a:r>
                </a:p>
              </p:txBody>
            </p:sp>
            <p:sp>
              <p:nvSpPr>
                <p:cNvPr id="216" name="Ellipse 215">
                  <a:extLst>
                    <a:ext uri="{FF2B5EF4-FFF2-40B4-BE49-F238E27FC236}">
                      <a16:creationId xmlns:a16="http://schemas.microsoft.com/office/drawing/2014/main" id="{9951A1F2-3D21-4F86-96FB-C05F80B5F832}"/>
                    </a:ext>
                  </a:extLst>
                </p:cNvPr>
                <p:cNvSpPr/>
                <p:nvPr/>
              </p:nvSpPr>
              <p:spPr>
                <a:xfrm>
                  <a:off x="6384032" y="875376"/>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noProof="1">
                      <a:solidFill>
                        <a:schemeClr val="tx2"/>
                      </a:solidFill>
                      <a:latin typeface="+mj-lt"/>
                    </a:rPr>
                    <a:t>CHF</a:t>
                  </a:r>
                </a:p>
              </p:txBody>
            </p:sp>
          </p:grpSp>
        </p:grpSp>
        <p:grpSp>
          <p:nvGrpSpPr>
            <p:cNvPr id="204" name="Google Shape;14286;p145">
              <a:extLst>
                <a:ext uri="{FF2B5EF4-FFF2-40B4-BE49-F238E27FC236}">
                  <a16:creationId xmlns:a16="http://schemas.microsoft.com/office/drawing/2014/main" id="{D48FECB9-C6F7-4A4F-A7DC-50836E633B89}"/>
                </a:ext>
              </a:extLst>
            </p:cNvPr>
            <p:cNvGrpSpPr/>
            <p:nvPr/>
          </p:nvGrpSpPr>
          <p:grpSpPr>
            <a:xfrm>
              <a:off x="4782178" y="4145511"/>
              <a:ext cx="870522" cy="776374"/>
              <a:chOff x="408523" y="3158192"/>
              <a:chExt cx="541612" cy="541613"/>
            </a:xfrm>
            <a:solidFill>
              <a:schemeClr val="bg1">
                <a:lumMod val="50000"/>
              </a:schemeClr>
            </a:solidFill>
          </p:grpSpPr>
          <p:sp>
            <p:nvSpPr>
              <p:cNvPr id="205" name="Google Shape;14287;p145">
                <a:extLst>
                  <a:ext uri="{FF2B5EF4-FFF2-40B4-BE49-F238E27FC236}">
                    <a16:creationId xmlns:a16="http://schemas.microsoft.com/office/drawing/2014/main" id="{67672131-D38D-47EE-9F04-C31FFB973B76}"/>
                  </a:ext>
                </a:extLst>
              </p:cNvPr>
              <p:cNvSpPr/>
              <p:nvPr/>
            </p:nvSpPr>
            <p:spPr>
              <a:xfrm>
                <a:off x="408523" y="3158192"/>
                <a:ext cx="541342" cy="210959"/>
              </a:xfrm>
              <a:custGeom>
                <a:avLst/>
                <a:gdLst/>
                <a:ahLst/>
                <a:cxnLst/>
                <a:rect l="l" t="t" r="r" b="b"/>
                <a:pathLst>
                  <a:path w="541342" h="210959" extrusionOk="0">
                    <a:moveTo>
                      <a:pt x="528073" y="210959"/>
                    </a:moveTo>
                    <a:lnTo>
                      <a:pt x="13540" y="210959"/>
                    </a:lnTo>
                    <a:cubicBezTo>
                      <a:pt x="6062" y="210959"/>
                      <a:pt x="0" y="204897"/>
                      <a:pt x="0" y="197419"/>
                    </a:cubicBezTo>
                    <a:lnTo>
                      <a:pt x="0" y="148944"/>
                    </a:lnTo>
                    <a:cubicBezTo>
                      <a:pt x="44" y="143998"/>
                      <a:pt x="2730" y="139453"/>
                      <a:pt x="7041" y="137029"/>
                    </a:cubicBezTo>
                    <a:lnTo>
                      <a:pt x="264307" y="1626"/>
                    </a:lnTo>
                    <a:cubicBezTo>
                      <a:pt x="268273" y="-542"/>
                      <a:pt x="273069" y="-542"/>
                      <a:pt x="277035" y="1626"/>
                    </a:cubicBezTo>
                    <a:lnTo>
                      <a:pt x="534301" y="137029"/>
                    </a:lnTo>
                    <a:cubicBezTo>
                      <a:pt x="538612" y="139453"/>
                      <a:pt x="541298" y="143998"/>
                      <a:pt x="541342" y="148944"/>
                    </a:cubicBezTo>
                    <a:lnTo>
                      <a:pt x="541342" y="197419"/>
                    </a:lnTo>
                    <a:cubicBezTo>
                      <a:pt x="541344" y="204792"/>
                      <a:pt x="535445" y="210812"/>
                      <a:pt x="528073" y="210959"/>
                    </a:cubicBezTo>
                    <a:close/>
                    <a:moveTo>
                      <a:pt x="27622" y="183878"/>
                    </a:moveTo>
                    <a:lnTo>
                      <a:pt x="515074" y="183878"/>
                    </a:lnTo>
                    <a:lnTo>
                      <a:pt x="515074" y="156798"/>
                    </a:lnTo>
                    <a:lnTo>
                      <a:pt x="271348" y="28436"/>
                    </a:lnTo>
                    <a:lnTo>
                      <a:pt x="27622" y="157339"/>
                    </a:ln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sp>
            <p:nvSpPr>
              <p:cNvPr id="206" name="Google Shape;14288;p145">
                <a:extLst>
                  <a:ext uri="{FF2B5EF4-FFF2-40B4-BE49-F238E27FC236}">
                    <a16:creationId xmlns:a16="http://schemas.microsoft.com/office/drawing/2014/main" id="{BE68FFB3-9B80-4332-815C-31383B9F0CED}"/>
                  </a:ext>
                </a:extLst>
              </p:cNvPr>
              <p:cNvSpPr/>
              <p:nvPr/>
            </p:nvSpPr>
            <p:spPr>
              <a:xfrm>
                <a:off x="408523" y="3622897"/>
                <a:ext cx="541612" cy="76908"/>
              </a:xfrm>
              <a:custGeom>
                <a:avLst/>
                <a:gdLst/>
                <a:ahLst/>
                <a:cxnLst/>
                <a:rect l="l" t="t" r="r" b="b"/>
                <a:pathLst>
                  <a:path w="541612" h="76908" extrusionOk="0">
                    <a:moveTo>
                      <a:pt x="528073" y="76909"/>
                    </a:moveTo>
                    <a:lnTo>
                      <a:pt x="13540" y="76909"/>
                    </a:lnTo>
                    <a:cubicBezTo>
                      <a:pt x="6062" y="76909"/>
                      <a:pt x="0" y="70847"/>
                      <a:pt x="0" y="63369"/>
                    </a:cubicBezTo>
                    <a:lnTo>
                      <a:pt x="0" y="13540"/>
                    </a:lnTo>
                    <a:cubicBezTo>
                      <a:pt x="0" y="6062"/>
                      <a:pt x="6062" y="0"/>
                      <a:pt x="13540" y="0"/>
                    </a:cubicBezTo>
                    <a:lnTo>
                      <a:pt x="528073" y="0"/>
                    </a:lnTo>
                    <a:cubicBezTo>
                      <a:pt x="535551" y="0"/>
                      <a:pt x="541613" y="6062"/>
                      <a:pt x="541613" y="13540"/>
                    </a:cubicBezTo>
                    <a:lnTo>
                      <a:pt x="541613" y="63369"/>
                    </a:lnTo>
                    <a:cubicBezTo>
                      <a:pt x="541613" y="70847"/>
                      <a:pt x="535551" y="76909"/>
                      <a:pt x="528073" y="76909"/>
                    </a:cubicBezTo>
                    <a:close/>
                    <a:moveTo>
                      <a:pt x="27622" y="49828"/>
                    </a:moveTo>
                    <a:lnTo>
                      <a:pt x="515074" y="49828"/>
                    </a:lnTo>
                    <a:lnTo>
                      <a:pt x="515074" y="27081"/>
                    </a:lnTo>
                    <a:lnTo>
                      <a:pt x="27622" y="27081"/>
                    </a:ln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sp>
            <p:nvSpPr>
              <p:cNvPr id="207" name="Google Shape;14289;p145">
                <a:extLst>
                  <a:ext uri="{FF2B5EF4-FFF2-40B4-BE49-F238E27FC236}">
                    <a16:creationId xmlns:a16="http://schemas.microsoft.com/office/drawing/2014/main" id="{558C9A49-884B-48E3-BE43-D4EB697DB55D}"/>
                  </a:ext>
                </a:extLst>
              </p:cNvPr>
              <p:cNvSpPr/>
              <p:nvPr/>
            </p:nvSpPr>
            <p:spPr>
              <a:xfrm>
                <a:off x="469996" y="3377546"/>
                <a:ext cx="88012" cy="236684"/>
              </a:xfrm>
              <a:custGeom>
                <a:avLst/>
                <a:gdLst/>
                <a:ahLst/>
                <a:cxnLst/>
                <a:rect l="l" t="t" r="r" b="b"/>
                <a:pathLst>
                  <a:path w="88012" h="236684" extrusionOk="0">
                    <a:moveTo>
                      <a:pt x="74472" y="236685"/>
                    </a:moveTo>
                    <a:lnTo>
                      <a:pt x="13540" y="236685"/>
                    </a:lnTo>
                    <a:cubicBezTo>
                      <a:pt x="6062" y="236685"/>
                      <a:pt x="0" y="230623"/>
                      <a:pt x="0" y="223144"/>
                    </a:cubicBezTo>
                    <a:lnTo>
                      <a:pt x="0" y="13540"/>
                    </a:lnTo>
                    <a:cubicBezTo>
                      <a:pt x="0" y="6062"/>
                      <a:pt x="6062" y="0"/>
                      <a:pt x="13540" y="0"/>
                    </a:cubicBezTo>
                    <a:lnTo>
                      <a:pt x="74472" y="0"/>
                    </a:lnTo>
                    <a:cubicBezTo>
                      <a:pt x="81889" y="144"/>
                      <a:pt x="87868" y="6123"/>
                      <a:pt x="88012" y="13540"/>
                    </a:cubicBezTo>
                    <a:lnTo>
                      <a:pt x="88012" y="223144"/>
                    </a:lnTo>
                    <a:cubicBezTo>
                      <a:pt x="88012" y="230623"/>
                      <a:pt x="81950" y="236685"/>
                      <a:pt x="74472" y="236685"/>
                    </a:cubicBezTo>
                    <a:close/>
                    <a:moveTo>
                      <a:pt x="27351" y="209604"/>
                    </a:moveTo>
                    <a:lnTo>
                      <a:pt x="60661" y="209604"/>
                    </a:lnTo>
                    <a:lnTo>
                      <a:pt x="60661" y="27081"/>
                    </a:lnTo>
                    <a:lnTo>
                      <a:pt x="27081" y="27081"/>
                    </a:ln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sp>
            <p:nvSpPr>
              <p:cNvPr id="208" name="Google Shape;14290;p145">
                <a:extLst>
                  <a:ext uri="{FF2B5EF4-FFF2-40B4-BE49-F238E27FC236}">
                    <a16:creationId xmlns:a16="http://schemas.microsoft.com/office/drawing/2014/main" id="{03B29A08-4F15-4837-9D9C-EAB98DFF7A75}"/>
                  </a:ext>
                </a:extLst>
              </p:cNvPr>
              <p:cNvSpPr/>
              <p:nvPr/>
            </p:nvSpPr>
            <p:spPr>
              <a:xfrm>
                <a:off x="580485" y="3377546"/>
                <a:ext cx="87741" cy="236684"/>
              </a:xfrm>
              <a:custGeom>
                <a:avLst/>
                <a:gdLst/>
                <a:ahLst/>
                <a:cxnLst/>
                <a:rect l="l" t="t" r="r" b="b"/>
                <a:pathLst>
                  <a:path w="87741" h="236684" extrusionOk="0">
                    <a:moveTo>
                      <a:pt x="74201" y="236685"/>
                    </a:moveTo>
                    <a:lnTo>
                      <a:pt x="13540" y="236685"/>
                    </a:lnTo>
                    <a:cubicBezTo>
                      <a:pt x="6062" y="236685"/>
                      <a:pt x="0" y="230623"/>
                      <a:pt x="0" y="223144"/>
                    </a:cubicBezTo>
                    <a:lnTo>
                      <a:pt x="0" y="13540"/>
                    </a:lnTo>
                    <a:cubicBezTo>
                      <a:pt x="0" y="6062"/>
                      <a:pt x="6062" y="0"/>
                      <a:pt x="13540" y="0"/>
                    </a:cubicBezTo>
                    <a:lnTo>
                      <a:pt x="74201" y="0"/>
                    </a:lnTo>
                    <a:cubicBezTo>
                      <a:pt x="81619" y="144"/>
                      <a:pt x="87597" y="6123"/>
                      <a:pt x="87741" y="13540"/>
                    </a:cubicBezTo>
                    <a:lnTo>
                      <a:pt x="87741" y="223144"/>
                    </a:lnTo>
                    <a:cubicBezTo>
                      <a:pt x="87741" y="230623"/>
                      <a:pt x="81679" y="236685"/>
                      <a:pt x="74201" y="236685"/>
                    </a:cubicBezTo>
                    <a:close/>
                    <a:moveTo>
                      <a:pt x="27081" y="209604"/>
                    </a:moveTo>
                    <a:lnTo>
                      <a:pt x="60661" y="209604"/>
                    </a:lnTo>
                    <a:lnTo>
                      <a:pt x="60661" y="27081"/>
                    </a:lnTo>
                    <a:lnTo>
                      <a:pt x="27081" y="27081"/>
                    </a:ln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sp>
            <p:nvSpPr>
              <p:cNvPr id="209" name="Google Shape;14291;p145">
                <a:extLst>
                  <a:ext uri="{FF2B5EF4-FFF2-40B4-BE49-F238E27FC236}">
                    <a16:creationId xmlns:a16="http://schemas.microsoft.com/office/drawing/2014/main" id="{E9058A85-11AE-44FD-A190-1A9ACE69C217}"/>
                  </a:ext>
                </a:extLst>
              </p:cNvPr>
              <p:cNvSpPr/>
              <p:nvPr/>
            </p:nvSpPr>
            <p:spPr>
              <a:xfrm>
                <a:off x="690974" y="3377546"/>
                <a:ext cx="87470" cy="236684"/>
              </a:xfrm>
              <a:custGeom>
                <a:avLst/>
                <a:gdLst/>
                <a:ahLst/>
                <a:cxnLst/>
                <a:rect l="l" t="t" r="r" b="b"/>
                <a:pathLst>
                  <a:path w="87470" h="236684" extrusionOk="0">
                    <a:moveTo>
                      <a:pt x="73930" y="236685"/>
                    </a:moveTo>
                    <a:lnTo>
                      <a:pt x="13540" y="236685"/>
                    </a:lnTo>
                    <a:cubicBezTo>
                      <a:pt x="6062" y="236685"/>
                      <a:pt x="0" y="230623"/>
                      <a:pt x="0" y="223144"/>
                    </a:cubicBezTo>
                    <a:lnTo>
                      <a:pt x="0" y="13540"/>
                    </a:lnTo>
                    <a:cubicBezTo>
                      <a:pt x="0" y="6062"/>
                      <a:pt x="6062" y="0"/>
                      <a:pt x="13540" y="0"/>
                    </a:cubicBezTo>
                    <a:lnTo>
                      <a:pt x="73930" y="0"/>
                    </a:lnTo>
                    <a:cubicBezTo>
                      <a:pt x="81408" y="0"/>
                      <a:pt x="87470" y="6062"/>
                      <a:pt x="87470" y="13540"/>
                    </a:cubicBezTo>
                    <a:lnTo>
                      <a:pt x="87470" y="223144"/>
                    </a:lnTo>
                    <a:cubicBezTo>
                      <a:pt x="87470" y="230623"/>
                      <a:pt x="81408" y="236685"/>
                      <a:pt x="73930" y="236685"/>
                    </a:cubicBezTo>
                    <a:close/>
                    <a:moveTo>
                      <a:pt x="27081" y="209604"/>
                    </a:moveTo>
                    <a:lnTo>
                      <a:pt x="60390" y="209604"/>
                    </a:lnTo>
                    <a:lnTo>
                      <a:pt x="60390" y="27081"/>
                    </a:lnTo>
                    <a:lnTo>
                      <a:pt x="27081" y="27081"/>
                    </a:ln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sp>
            <p:nvSpPr>
              <p:cNvPr id="210" name="Google Shape;14292;p145">
                <a:extLst>
                  <a:ext uri="{FF2B5EF4-FFF2-40B4-BE49-F238E27FC236}">
                    <a16:creationId xmlns:a16="http://schemas.microsoft.com/office/drawing/2014/main" id="{ECEABE1A-377F-4470-8F07-A872219C86E2}"/>
                  </a:ext>
                </a:extLst>
              </p:cNvPr>
              <p:cNvSpPr/>
              <p:nvPr/>
            </p:nvSpPr>
            <p:spPr>
              <a:xfrm>
                <a:off x="801734" y="3377546"/>
                <a:ext cx="87470" cy="236687"/>
              </a:xfrm>
              <a:custGeom>
                <a:avLst/>
                <a:gdLst/>
                <a:ahLst/>
                <a:cxnLst/>
                <a:rect l="l" t="t" r="r" b="b"/>
                <a:pathLst>
                  <a:path w="87470" h="236687" extrusionOk="0">
                    <a:moveTo>
                      <a:pt x="73659" y="236685"/>
                    </a:moveTo>
                    <a:lnTo>
                      <a:pt x="13540" y="236685"/>
                    </a:lnTo>
                    <a:cubicBezTo>
                      <a:pt x="6062" y="236685"/>
                      <a:pt x="0" y="230623"/>
                      <a:pt x="0" y="223144"/>
                    </a:cubicBezTo>
                    <a:lnTo>
                      <a:pt x="0" y="13540"/>
                    </a:lnTo>
                    <a:cubicBezTo>
                      <a:pt x="0" y="6062"/>
                      <a:pt x="6062" y="0"/>
                      <a:pt x="13540" y="0"/>
                    </a:cubicBezTo>
                    <a:lnTo>
                      <a:pt x="73930" y="0"/>
                    </a:lnTo>
                    <a:cubicBezTo>
                      <a:pt x="81408" y="0"/>
                      <a:pt x="87470" y="6062"/>
                      <a:pt x="87470" y="13540"/>
                    </a:cubicBezTo>
                    <a:lnTo>
                      <a:pt x="87470" y="223144"/>
                    </a:lnTo>
                    <a:cubicBezTo>
                      <a:pt x="87472" y="230623"/>
                      <a:pt x="81411" y="236686"/>
                      <a:pt x="73933" y="236687"/>
                    </a:cubicBezTo>
                    <a:cubicBezTo>
                      <a:pt x="73842" y="236687"/>
                      <a:pt x="73750" y="236687"/>
                      <a:pt x="73659" y="236685"/>
                    </a:cubicBezTo>
                    <a:close/>
                    <a:moveTo>
                      <a:pt x="26810" y="209604"/>
                    </a:moveTo>
                    <a:lnTo>
                      <a:pt x="60119" y="209604"/>
                    </a:lnTo>
                    <a:lnTo>
                      <a:pt x="60119" y="27081"/>
                    </a:lnTo>
                    <a:lnTo>
                      <a:pt x="26810" y="27081"/>
                    </a:ln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sp>
            <p:nvSpPr>
              <p:cNvPr id="211" name="Google Shape;14293;p145">
                <a:extLst>
                  <a:ext uri="{FF2B5EF4-FFF2-40B4-BE49-F238E27FC236}">
                    <a16:creationId xmlns:a16="http://schemas.microsoft.com/office/drawing/2014/main" id="{EA56BEA6-C48C-4D2E-9E4B-0F8120C0B428}"/>
                  </a:ext>
                </a:extLst>
              </p:cNvPr>
              <p:cNvSpPr/>
              <p:nvPr/>
            </p:nvSpPr>
            <p:spPr>
              <a:xfrm>
                <a:off x="408523" y="3293596"/>
                <a:ext cx="541612" cy="27080"/>
              </a:xfrm>
              <a:custGeom>
                <a:avLst/>
                <a:gdLst/>
                <a:ahLst/>
                <a:cxnLst/>
                <a:rect l="l" t="t" r="r" b="b"/>
                <a:pathLst>
                  <a:path w="541612" h="27080" extrusionOk="0">
                    <a:moveTo>
                      <a:pt x="528073" y="27081"/>
                    </a:moveTo>
                    <a:lnTo>
                      <a:pt x="13540" y="27081"/>
                    </a:lnTo>
                    <a:cubicBezTo>
                      <a:pt x="6062" y="27081"/>
                      <a:pt x="0" y="21019"/>
                      <a:pt x="0" y="13540"/>
                    </a:cubicBezTo>
                    <a:cubicBezTo>
                      <a:pt x="0" y="6062"/>
                      <a:pt x="6062" y="0"/>
                      <a:pt x="13540" y="0"/>
                    </a:cubicBezTo>
                    <a:lnTo>
                      <a:pt x="528073" y="0"/>
                    </a:lnTo>
                    <a:cubicBezTo>
                      <a:pt x="535551" y="0"/>
                      <a:pt x="541613" y="6062"/>
                      <a:pt x="541613" y="13540"/>
                    </a:cubicBezTo>
                    <a:cubicBezTo>
                      <a:pt x="541613" y="21019"/>
                      <a:pt x="535551" y="27081"/>
                      <a:pt x="528073" y="27081"/>
                    </a:cubicBez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grpSp>
      </p:grpSp>
      <p:sp>
        <p:nvSpPr>
          <p:cNvPr id="223" name="Textfeld 222">
            <a:extLst>
              <a:ext uri="{FF2B5EF4-FFF2-40B4-BE49-F238E27FC236}">
                <a16:creationId xmlns:a16="http://schemas.microsoft.com/office/drawing/2014/main" id="{D2D3DDE9-DCC7-468C-A927-6A3C94142526}"/>
              </a:ext>
            </a:extLst>
          </p:cNvPr>
          <p:cNvSpPr txBox="1"/>
          <p:nvPr/>
        </p:nvSpPr>
        <p:spPr bwMode="auto">
          <a:xfrm>
            <a:off x="1217942" y="1173739"/>
            <a:ext cx="1973385" cy="369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gn="l">
              <a:spcAft>
                <a:spcPts val="800"/>
              </a:spcAft>
            </a:pPr>
            <a:r>
              <a:rPr lang="de-CH" sz="1600" b="1">
                <a:solidFill>
                  <a:srgbClr val="28828B"/>
                </a:solidFill>
                <a:latin typeface="+mj-lt"/>
              </a:rPr>
              <a:t>Händlerin, Händler</a:t>
            </a:r>
            <a:br>
              <a:rPr lang="de-CH" sz="1600">
                <a:solidFill>
                  <a:srgbClr val="28828B"/>
                </a:solidFill>
                <a:latin typeface="+mj-lt"/>
              </a:rPr>
            </a:br>
            <a:r>
              <a:rPr lang="de-CH" sz="1600">
                <a:solidFill>
                  <a:srgbClr val="28828B"/>
                </a:solidFill>
                <a:latin typeface="+mj-lt"/>
              </a:rPr>
              <a:t>           </a:t>
            </a:r>
          </a:p>
        </p:txBody>
      </p:sp>
      <p:grpSp>
        <p:nvGrpSpPr>
          <p:cNvPr id="14" name="Gruppieren 13">
            <a:extLst>
              <a:ext uri="{FF2B5EF4-FFF2-40B4-BE49-F238E27FC236}">
                <a16:creationId xmlns:a16="http://schemas.microsoft.com/office/drawing/2014/main" id="{1D72B4E7-09E4-4DE0-A0A1-3676B7ECC2B5}"/>
              </a:ext>
            </a:extLst>
          </p:cNvPr>
          <p:cNvGrpSpPr/>
          <p:nvPr/>
        </p:nvGrpSpPr>
        <p:grpSpPr>
          <a:xfrm>
            <a:off x="1266272" y="3756996"/>
            <a:ext cx="1084210" cy="908097"/>
            <a:chOff x="3001931" y="3580722"/>
            <a:chExt cx="1084210" cy="908097"/>
          </a:xfrm>
        </p:grpSpPr>
        <p:sp>
          <p:nvSpPr>
            <p:cNvPr id="13" name="Rechteck 12">
              <a:extLst>
                <a:ext uri="{FF2B5EF4-FFF2-40B4-BE49-F238E27FC236}">
                  <a16:creationId xmlns:a16="http://schemas.microsoft.com/office/drawing/2014/main" id="{A1297F3F-F179-42B6-9F99-DD726726C099}"/>
                </a:ext>
              </a:extLst>
            </p:cNvPr>
            <p:cNvSpPr/>
            <p:nvPr/>
          </p:nvSpPr>
          <p:spPr>
            <a:xfrm>
              <a:off x="3001931" y="3580722"/>
              <a:ext cx="1084210" cy="90809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grpSp>
          <p:nvGrpSpPr>
            <p:cNvPr id="225" name="Gruppieren 224">
              <a:extLst>
                <a:ext uri="{FF2B5EF4-FFF2-40B4-BE49-F238E27FC236}">
                  <a16:creationId xmlns:a16="http://schemas.microsoft.com/office/drawing/2014/main" id="{47832111-E66F-413A-A718-6578675804A1}"/>
                </a:ext>
              </a:extLst>
            </p:cNvPr>
            <p:cNvGrpSpPr/>
            <p:nvPr/>
          </p:nvGrpSpPr>
          <p:grpSpPr>
            <a:xfrm>
              <a:off x="3097223" y="3663406"/>
              <a:ext cx="860323" cy="825413"/>
              <a:chOff x="2068513" y="192088"/>
              <a:chExt cx="690562" cy="630237"/>
            </a:xfrm>
            <a:solidFill>
              <a:srgbClr val="28828B"/>
            </a:solidFill>
          </p:grpSpPr>
          <p:sp>
            <p:nvSpPr>
              <p:cNvPr id="226" name="Freeform 57">
                <a:extLst>
                  <a:ext uri="{FF2B5EF4-FFF2-40B4-BE49-F238E27FC236}">
                    <a16:creationId xmlns:a16="http://schemas.microsoft.com/office/drawing/2014/main" id="{6A3ACAE8-AF3D-48A5-9312-5E14306D31D5}"/>
                  </a:ext>
                </a:extLst>
              </p:cNvPr>
              <p:cNvSpPr>
                <a:spLocks/>
              </p:cNvSpPr>
              <p:nvPr/>
            </p:nvSpPr>
            <p:spPr bwMode="auto">
              <a:xfrm>
                <a:off x="2398713" y="290513"/>
                <a:ext cx="30162" cy="74612"/>
              </a:xfrm>
              <a:custGeom>
                <a:avLst/>
                <a:gdLst>
                  <a:gd name="T0" fmla="*/ 0 w 8"/>
                  <a:gd name="T1" fmla="*/ 18 h 20"/>
                  <a:gd name="T2" fmla="*/ 0 w 8"/>
                  <a:gd name="T3" fmla="*/ 2 h 20"/>
                  <a:gd name="T4" fmla="*/ 8 w 8"/>
                  <a:gd name="T5" fmla="*/ 2 h 20"/>
                  <a:gd name="T6" fmla="*/ 8 w 8"/>
                  <a:gd name="T7" fmla="*/ 18 h 20"/>
                  <a:gd name="T8" fmla="*/ 0 w 8"/>
                  <a:gd name="T9" fmla="*/ 18 h 20"/>
                </a:gdLst>
                <a:ahLst/>
                <a:cxnLst>
                  <a:cxn ang="0">
                    <a:pos x="T0" y="T1"/>
                  </a:cxn>
                  <a:cxn ang="0">
                    <a:pos x="T2" y="T3"/>
                  </a:cxn>
                  <a:cxn ang="0">
                    <a:pos x="T4" y="T5"/>
                  </a:cxn>
                  <a:cxn ang="0">
                    <a:pos x="T6" y="T7"/>
                  </a:cxn>
                  <a:cxn ang="0">
                    <a:pos x="T8" y="T9"/>
                  </a:cxn>
                </a:cxnLst>
                <a:rect l="0" t="0" r="r" b="b"/>
                <a:pathLst>
                  <a:path w="8" h="20">
                    <a:moveTo>
                      <a:pt x="0" y="18"/>
                    </a:moveTo>
                    <a:cubicBezTo>
                      <a:pt x="0" y="2"/>
                      <a:pt x="0" y="2"/>
                      <a:pt x="0" y="2"/>
                    </a:cubicBezTo>
                    <a:cubicBezTo>
                      <a:pt x="0" y="0"/>
                      <a:pt x="8" y="0"/>
                      <a:pt x="8" y="2"/>
                    </a:cubicBezTo>
                    <a:cubicBezTo>
                      <a:pt x="8" y="18"/>
                      <a:pt x="8" y="18"/>
                      <a:pt x="8" y="18"/>
                    </a:cubicBezTo>
                    <a:cubicBezTo>
                      <a:pt x="8" y="20"/>
                      <a:pt x="0" y="20"/>
                      <a:pt x="0" y="1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227" name="Freeform 58">
                <a:extLst>
                  <a:ext uri="{FF2B5EF4-FFF2-40B4-BE49-F238E27FC236}">
                    <a16:creationId xmlns:a16="http://schemas.microsoft.com/office/drawing/2014/main" id="{A4C86049-754E-4480-A298-E8A3F3C441E2}"/>
                  </a:ext>
                </a:extLst>
              </p:cNvPr>
              <p:cNvSpPr>
                <a:spLocks noEditPoints="1"/>
              </p:cNvSpPr>
              <p:nvPr/>
            </p:nvSpPr>
            <p:spPr bwMode="auto">
              <a:xfrm>
                <a:off x="2308225" y="192088"/>
                <a:ext cx="211137" cy="120650"/>
              </a:xfrm>
              <a:custGeom>
                <a:avLst/>
                <a:gdLst>
                  <a:gd name="T0" fmla="*/ 52 w 56"/>
                  <a:gd name="T1" fmla="*/ 32 h 32"/>
                  <a:gd name="T2" fmla="*/ 4 w 56"/>
                  <a:gd name="T3" fmla="*/ 32 h 32"/>
                  <a:gd name="T4" fmla="*/ 0 w 56"/>
                  <a:gd name="T5" fmla="*/ 28 h 32"/>
                  <a:gd name="T6" fmla="*/ 0 w 56"/>
                  <a:gd name="T7" fmla="*/ 4 h 32"/>
                  <a:gd name="T8" fmla="*/ 4 w 56"/>
                  <a:gd name="T9" fmla="*/ 0 h 32"/>
                  <a:gd name="T10" fmla="*/ 52 w 56"/>
                  <a:gd name="T11" fmla="*/ 0 h 32"/>
                  <a:gd name="T12" fmla="*/ 56 w 56"/>
                  <a:gd name="T13" fmla="*/ 4 h 32"/>
                  <a:gd name="T14" fmla="*/ 56 w 56"/>
                  <a:gd name="T15" fmla="*/ 28 h 32"/>
                  <a:gd name="T16" fmla="*/ 52 w 56"/>
                  <a:gd name="T17" fmla="*/ 32 h 32"/>
                  <a:gd name="T18" fmla="*/ 8 w 56"/>
                  <a:gd name="T19" fmla="*/ 24 h 32"/>
                  <a:gd name="T20" fmla="*/ 48 w 56"/>
                  <a:gd name="T21" fmla="*/ 24 h 32"/>
                  <a:gd name="T22" fmla="*/ 48 w 56"/>
                  <a:gd name="T23" fmla="*/ 8 h 32"/>
                  <a:gd name="T24" fmla="*/ 8 w 56"/>
                  <a:gd name="T25" fmla="*/ 8 h 32"/>
                  <a:gd name="T26" fmla="*/ 8 w 56"/>
                  <a:gd name="T27"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32">
                    <a:moveTo>
                      <a:pt x="52" y="32"/>
                    </a:moveTo>
                    <a:cubicBezTo>
                      <a:pt x="4" y="32"/>
                      <a:pt x="4" y="32"/>
                      <a:pt x="4" y="32"/>
                    </a:cubicBezTo>
                    <a:cubicBezTo>
                      <a:pt x="2" y="32"/>
                      <a:pt x="0" y="30"/>
                      <a:pt x="0" y="28"/>
                    </a:cubicBezTo>
                    <a:cubicBezTo>
                      <a:pt x="0" y="4"/>
                      <a:pt x="0" y="4"/>
                      <a:pt x="0" y="4"/>
                    </a:cubicBezTo>
                    <a:cubicBezTo>
                      <a:pt x="0" y="2"/>
                      <a:pt x="2" y="0"/>
                      <a:pt x="4" y="0"/>
                    </a:cubicBezTo>
                    <a:cubicBezTo>
                      <a:pt x="52" y="0"/>
                      <a:pt x="52" y="0"/>
                      <a:pt x="52" y="0"/>
                    </a:cubicBezTo>
                    <a:cubicBezTo>
                      <a:pt x="54" y="0"/>
                      <a:pt x="56" y="2"/>
                      <a:pt x="56" y="4"/>
                    </a:cubicBezTo>
                    <a:cubicBezTo>
                      <a:pt x="56" y="28"/>
                      <a:pt x="56" y="28"/>
                      <a:pt x="56" y="28"/>
                    </a:cubicBezTo>
                    <a:cubicBezTo>
                      <a:pt x="56" y="30"/>
                      <a:pt x="54" y="32"/>
                      <a:pt x="52" y="32"/>
                    </a:cubicBezTo>
                    <a:close/>
                    <a:moveTo>
                      <a:pt x="8" y="24"/>
                    </a:moveTo>
                    <a:cubicBezTo>
                      <a:pt x="48" y="24"/>
                      <a:pt x="48" y="24"/>
                      <a:pt x="48" y="24"/>
                    </a:cubicBezTo>
                    <a:cubicBezTo>
                      <a:pt x="48" y="8"/>
                      <a:pt x="48" y="8"/>
                      <a:pt x="48" y="8"/>
                    </a:cubicBezTo>
                    <a:cubicBezTo>
                      <a:pt x="8" y="8"/>
                      <a:pt x="8" y="8"/>
                      <a:pt x="8" y="8"/>
                    </a:cubicBezTo>
                    <a:lnTo>
                      <a:pt x="8" y="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228" name="Oval 59">
                <a:extLst>
                  <a:ext uri="{FF2B5EF4-FFF2-40B4-BE49-F238E27FC236}">
                    <a16:creationId xmlns:a16="http://schemas.microsoft.com/office/drawing/2014/main" id="{1B7C7CDE-4794-4BC8-89A7-6D8B93CA2C86}"/>
                  </a:ext>
                </a:extLst>
              </p:cNvPr>
              <p:cNvSpPr>
                <a:spLocks noChangeArrowheads="1"/>
              </p:cNvSpPr>
              <p:nvPr/>
            </p:nvSpPr>
            <p:spPr bwMode="auto">
              <a:xfrm>
                <a:off x="2203450" y="612775"/>
                <a:ext cx="60325" cy="3016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229" name="Oval 60">
                <a:extLst>
                  <a:ext uri="{FF2B5EF4-FFF2-40B4-BE49-F238E27FC236}">
                    <a16:creationId xmlns:a16="http://schemas.microsoft.com/office/drawing/2014/main" id="{6A14C0D7-0BF0-476E-A9CF-B6649AE3ADF1}"/>
                  </a:ext>
                </a:extLst>
              </p:cNvPr>
              <p:cNvSpPr>
                <a:spLocks noChangeArrowheads="1"/>
              </p:cNvSpPr>
              <p:nvPr/>
            </p:nvSpPr>
            <p:spPr bwMode="auto">
              <a:xfrm>
                <a:off x="2324100" y="612775"/>
                <a:ext cx="60325" cy="3016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230" name="Oval 61">
                <a:extLst>
                  <a:ext uri="{FF2B5EF4-FFF2-40B4-BE49-F238E27FC236}">
                    <a16:creationId xmlns:a16="http://schemas.microsoft.com/office/drawing/2014/main" id="{464DBA35-9333-4F54-B4DB-77ACDBB3998E}"/>
                  </a:ext>
                </a:extLst>
              </p:cNvPr>
              <p:cNvSpPr>
                <a:spLocks noChangeArrowheads="1"/>
              </p:cNvSpPr>
              <p:nvPr/>
            </p:nvSpPr>
            <p:spPr bwMode="auto">
              <a:xfrm>
                <a:off x="2443163" y="612775"/>
                <a:ext cx="60325" cy="3016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231" name="Oval 62">
                <a:extLst>
                  <a:ext uri="{FF2B5EF4-FFF2-40B4-BE49-F238E27FC236}">
                    <a16:creationId xmlns:a16="http://schemas.microsoft.com/office/drawing/2014/main" id="{D8964568-E8C6-428E-AE27-23D580C79B13}"/>
                  </a:ext>
                </a:extLst>
              </p:cNvPr>
              <p:cNvSpPr>
                <a:spLocks noChangeArrowheads="1"/>
              </p:cNvSpPr>
              <p:nvPr/>
            </p:nvSpPr>
            <p:spPr bwMode="auto">
              <a:xfrm>
                <a:off x="2563813" y="612775"/>
                <a:ext cx="60325" cy="3016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232" name="Oval 63">
                <a:extLst>
                  <a:ext uri="{FF2B5EF4-FFF2-40B4-BE49-F238E27FC236}">
                    <a16:creationId xmlns:a16="http://schemas.microsoft.com/office/drawing/2014/main" id="{8F004F5B-046C-4653-9440-E3EE38A050FF}"/>
                  </a:ext>
                </a:extLst>
              </p:cNvPr>
              <p:cNvSpPr>
                <a:spLocks noChangeArrowheads="1"/>
              </p:cNvSpPr>
              <p:nvPr/>
            </p:nvSpPr>
            <p:spPr bwMode="auto">
              <a:xfrm>
                <a:off x="2263775" y="552450"/>
                <a:ext cx="60325" cy="3016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233" name="Oval 64">
                <a:extLst>
                  <a:ext uri="{FF2B5EF4-FFF2-40B4-BE49-F238E27FC236}">
                    <a16:creationId xmlns:a16="http://schemas.microsoft.com/office/drawing/2014/main" id="{466B28E0-975E-4078-A671-2105CC8A1989}"/>
                  </a:ext>
                </a:extLst>
              </p:cNvPr>
              <p:cNvSpPr>
                <a:spLocks noChangeArrowheads="1"/>
              </p:cNvSpPr>
              <p:nvPr/>
            </p:nvSpPr>
            <p:spPr bwMode="auto">
              <a:xfrm>
                <a:off x="2384425" y="552450"/>
                <a:ext cx="58737" cy="3016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234" name="Oval 65">
                <a:extLst>
                  <a:ext uri="{FF2B5EF4-FFF2-40B4-BE49-F238E27FC236}">
                    <a16:creationId xmlns:a16="http://schemas.microsoft.com/office/drawing/2014/main" id="{484C5BD6-2B8D-43A5-99E4-A64ED8175586}"/>
                  </a:ext>
                </a:extLst>
              </p:cNvPr>
              <p:cNvSpPr>
                <a:spLocks noChangeArrowheads="1"/>
              </p:cNvSpPr>
              <p:nvPr/>
            </p:nvSpPr>
            <p:spPr bwMode="auto">
              <a:xfrm>
                <a:off x="2503488" y="552450"/>
                <a:ext cx="60325" cy="3016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235" name="Freeform 66">
                <a:extLst>
                  <a:ext uri="{FF2B5EF4-FFF2-40B4-BE49-F238E27FC236}">
                    <a16:creationId xmlns:a16="http://schemas.microsoft.com/office/drawing/2014/main" id="{A6D708A9-0257-4AF2-9436-8C9ECD6E9EB0}"/>
                  </a:ext>
                </a:extLst>
              </p:cNvPr>
              <p:cNvSpPr>
                <a:spLocks noEditPoints="1"/>
              </p:cNvSpPr>
              <p:nvPr/>
            </p:nvSpPr>
            <p:spPr bwMode="auto">
              <a:xfrm>
                <a:off x="2233613" y="403225"/>
                <a:ext cx="360362" cy="119062"/>
              </a:xfrm>
              <a:custGeom>
                <a:avLst/>
                <a:gdLst>
                  <a:gd name="T0" fmla="*/ 92 w 96"/>
                  <a:gd name="T1" fmla="*/ 32 h 32"/>
                  <a:gd name="T2" fmla="*/ 4 w 96"/>
                  <a:gd name="T3" fmla="*/ 32 h 32"/>
                  <a:gd name="T4" fmla="*/ 0 w 96"/>
                  <a:gd name="T5" fmla="*/ 28 h 32"/>
                  <a:gd name="T6" fmla="*/ 0 w 96"/>
                  <a:gd name="T7" fmla="*/ 4 h 32"/>
                  <a:gd name="T8" fmla="*/ 4 w 96"/>
                  <a:gd name="T9" fmla="*/ 0 h 32"/>
                  <a:gd name="T10" fmla="*/ 92 w 96"/>
                  <a:gd name="T11" fmla="*/ 0 h 32"/>
                  <a:gd name="T12" fmla="*/ 96 w 96"/>
                  <a:gd name="T13" fmla="*/ 4 h 32"/>
                  <a:gd name="T14" fmla="*/ 96 w 96"/>
                  <a:gd name="T15" fmla="*/ 28 h 32"/>
                  <a:gd name="T16" fmla="*/ 92 w 96"/>
                  <a:gd name="T17" fmla="*/ 32 h 32"/>
                  <a:gd name="T18" fmla="*/ 8 w 96"/>
                  <a:gd name="T19" fmla="*/ 24 h 32"/>
                  <a:gd name="T20" fmla="*/ 88 w 96"/>
                  <a:gd name="T21" fmla="*/ 24 h 32"/>
                  <a:gd name="T22" fmla="*/ 88 w 96"/>
                  <a:gd name="T23" fmla="*/ 8 h 32"/>
                  <a:gd name="T24" fmla="*/ 8 w 96"/>
                  <a:gd name="T25" fmla="*/ 8 h 32"/>
                  <a:gd name="T26" fmla="*/ 8 w 96"/>
                  <a:gd name="T27"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32">
                    <a:moveTo>
                      <a:pt x="92" y="32"/>
                    </a:moveTo>
                    <a:cubicBezTo>
                      <a:pt x="4" y="32"/>
                      <a:pt x="4" y="32"/>
                      <a:pt x="4" y="32"/>
                    </a:cubicBezTo>
                    <a:cubicBezTo>
                      <a:pt x="2" y="32"/>
                      <a:pt x="0" y="30"/>
                      <a:pt x="0" y="28"/>
                    </a:cubicBezTo>
                    <a:cubicBezTo>
                      <a:pt x="0" y="4"/>
                      <a:pt x="0" y="4"/>
                      <a:pt x="0" y="4"/>
                    </a:cubicBezTo>
                    <a:cubicBezTo>
                      <a:pt x="0" y="2"/>
                      <a:pt x="2" y="0"/>
                      <a:pt x="4" y="0"/>
                    </a:cubicBezTo>
                    <a:cubicBezTo>
                      <a:pt x="92" y="0"/>
                      <a:pt x="92" y="0"/>
                      <a:pt x="92" y="0"/>
                    </a:cubicBezTo>
                    <a:cubicBezTo>
                      <a:pt x="94" y="0"/>
                      <a:pt x="96" y="2"/>
                      <a:pt x="96" y="4"/>
                    </a:cubicBezTo>
                    <a:cubicBezTo>
                      <a:pt x="96" y="28"/>
                      <a:pt x="96" y="28"/>
                      <a:pt x="96" y="28"/>
                    </a:cubicBezTo>
                    <a:cubicBezTo>
                      <a:pt x="96" y="30"/>
                      <a:pt x="94" y="32"/>
                      <a:pt x="92" y="32"/>
                    </a:cubicBezTo>
                    <a:close/>
                    <a:moveTo>
                      <a:pt x="8" y="24"/>
                    </a:moveTo>
                    <a:cubicBezTo>
                      <a:pt x="88" y="24"/>
                      <a:pt x="88" y="24"/>
                      <a:pt x="88" y="24"/>
                    </a:cubicBezTo>
                    <a:cubicBezTo>
                      <a:pt x="88" y="8"/>
                      <a:pt x="88" y="8"/>
                      <a:pt x="88" y="8"/>
                    </a:cubicBezTo>
                    <a:cubicBezTo>
                      <a:pt x="8" y="8"/>
                      <a:pt x="8" y="8"/>
                      <a:pt x="8" y="8"/>
                    </a:cubicBezTo>
                    <a:lnTo>
                      <a:pt x="8" y="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236" name="Freeform 67">
                <a:extLst>
                  <a:ext uri="{FF2B5EF4-FFF2-40B4-BE49-F238E27FC236}">
                    <a16:creationId xmlns:a16="http://schemas.microsoft.com/office/drawing/2014/main" id="{EC9D37DA-8CA8-46CA-AD8F-50CD6F4E42A8}"/>
                  </a:ext>
                </a:extLst>
              </p:cNvPr>
              <p:cNvSpPr>
                <a:spLocks/>
              </p:cNvSpPr>
              <p:nvPr/>
            </p:nvSpPr>
            <p:spPr bwMode="auto">
              <a:xfrm>
                <a:off x="2084388" y="673100"/>
                <a:ext cx="658812" cy="30162"/>
              </a:xfrm>
              <a:custGeom>
                <a:avLst/>
                <a:gdLst>
                  <a:gd name="T0" fmla="*/ 172 w 176"/>
                  <a:gd name="T1" fmla="*/ 8 h 8"/>
                  <a:gd name="T2" fmla="*/ 4 w 176"/>
                  <a:gd name="T3" fmla="*/ 8 h 8"/>
                  <a:gd name="T4" fmla="*/ 0 w 176"/>
                  <a:gd name="T5" fmla="*/ 4 h 8"/>
                  <a:gd name="T6" fmla="*/ 4 w 176"/>
                  <a:gd name="T7" fmla="*/ 0 h 8"/>
                  <a:gd name="T8" fmla="*/ 172 w 176"/>
                  <a:gd name="T9" fmla="*/ 0 h 8"/>
                  <a:gd name="T10" fmla="*/ 176 w 176"/>
                  <a:gd name="T11" fmla="*/ 4 h 8"/>
                  <a:gd name="T12" fmla="*/ 172 w 176"/>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76" h="8">
                    <a:moveTo>
                      <a:pt x="172" y="8"/>
                    </a:moveTo>
                    <a:cubicBezTo>
                      <a:pt x="4" y="8"/>
                      <a:pt x="4" y="8"/>
                      <a:pt x="4" y="8"/>
                    </a:cubicBezTo>
                    <a:cubicBezTo>
                      <a:pt x="2" y="8"/>
                      <a:pt x="0" y="6"/>
                      <a:pt x="0" y="4"/>
                    </a:cubicBezTo>
                    <a:cubicBezTo>
                      <a:pt x="0" y="2"/>
                      <a:pt x="2" y="0"/>
                      <a:pt x="4" y="0"/>
                    </a:cubicBezTo>
                    <a:cubicBezTo>
                      <a:pt x="172" y="0"/>
                      <a:pt x="172" y="0"/>
                      <a:pt x="172" y="0"/>
                    </a:cubicBezTo>
                    <a:cubicBezTo>
                      <a:pt x="174" y="0"/>
                      <a:pt x="176" y="2"/>
                      <a:pt x="176" y="4"/>
                    </a:cubicBezTo>
                    <a:cubicBezTo>
                      <a:pt x="176" y="6"/>
                      <a:pt x="174" y="8"/>
                      <a:pt x="172" y="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237" name="Freeform 68">
                <a:extLst>
                  <a:ext uri="{FF2B5EF4-FFF2-40B4-BE49-F238E27FC236}">
                    <a16:creationId xmlns:a16="http://schemas.microsoft.com/office/drawing/2014/main" id="{E009A974-15F4-4AEE-B6FB-10F6A7D754AA}"/>
                  </a:ext>
                </a:extLst>
              </p:cNvPr>
              <p:cNvSpPr>
                <a:spLocks noEditPoints="1"/>
              </p:cNvSpPr>
              <p:nvPr/>
            </p:nvSpPr>
            <p:spPr bwMode="auto">
              <a:xfrm>
                <a:off x="2068513" y="342900"/>
                <a:ext cx="690562" cy="479425"/>
              </a:xfrm>
              <a:custGeom>
                <a:avLst/>
                <a:gdLst>
                  <a:gd name="T0" fmla="*/ 172 w 184"/>
                  <a:gd name="T1" fmla="*/ 128 h 128"/>
                  <a:gd name="T2" fmla="*/ 12 w 184"/>
                  <a:gd name="T3" fmla="*/ 128 h 128"/>
                  <a:gd name="T4" fmla="*/ 0 w 184"/>
                  <a:gd name="T5" fmla="*/ 116 h 128"/>
                  <a:gd name="T6" fmla="*/ 0 w 184"/>
                  <a:gd name="T7" fmla="*/ 92 h 128"/>
                  <a:gd name="T8" fmla="*/ 0 w 184"/>
                  <a:gd name="T9" fmla="*/ 90 h 128"/>
                  <a:gd name="T10" fmla="*/ 20 w 184"/>
                  <a:gd name="T11" fmla="*/ 55 h 128"/>
                  <a:gd name="T12" fmla="*/ 20 w 184"/>
                  <a:gd name="T13" fmla="*/ 12 h 128"/>
                  <a:gd name="T14" fmla="*/ 32 w 184"/>
                  <a:gd name="T15" fmla="*/ 0 h 128"/>
                  <a:gd name="T16" fmla="*/ 152 w 184"/>
                  <a:gd name="T17" fmla="*/ 0 h 128"/>
                  <a:gd name="T18" fmla="*/ 164 w 184"/>
                  <a:gd name="T19" fmla="*/ 12 h 128"/>
                  <a:gd name="T20" fmla="*/ 164 w 184"/>
                  <a:gd name="T21" fmla="*/ 55 h 128"/>
                  <a:gd name="T22" fmla="*/ 183 w 184"/>
                  <a:gd name="T23" fmla="*/ 90 h 128"/>
                  <a:gd name="T24" fmla="*/ 184 w 184"/>
                  <a:gd name="T25" fmla="*/ 92 h 128"/>
                  <a:gd name="T26" fmla="*/ 184 w 184"/>
                  <a:gd name="T27" fmla="*/ 116 h 128"/>
                  <a:gd name="T28" fmla="*/ 172 w 184"/>
                  <a:gd name="T29" fmla="*/ 128 h 128"/>
                  <a:gd name="T30" fmla="*/ 8 w 184"/>
                  <a:gd name="T31" fmla="*/ 93 h 128"/>
                  <a:gd name="T32" fmla="*/ 8 w 184"/>
                  <a:gd name="T33" fmla="*/ 116 h 128"/>
                  <a:gd name="T34" fmla="*/ 12 w 184"/>
                  <a:gd name="T35" fmla="*/ 120 h 128"/>
                  <a:gd name="T36" fmla="*/ 172 w 184"/>
                  <a:gd name="T37" fmla="*/ 120 h 128"/>
                  <a:gd name="T38" fmla="*/ 176 w 184"/>
                  <a:gd name="T39" fmla="*/ 116 h 128"/>
                  <a:gd name="T40" fmla="*/ 176 w 184"/>
                  <a:gd name="T41" fmla="*/ 93 h 128"/>
                  <a:gd name="T42" fmla="*/ 156 w 184"/>
                  <a:gd name="T43" fmla="*/ 58 h 128"/>
                  <a:gd name="T44" fmla="*/ 156 w 184"/>
                  <a:gd name="T45" fmla="*/ 56 h 128"/>
                  <a:gd name="T46" fmla="*/ 156 w 184"/>
                  <a:gd name="T47" fmla="*/ 12 h 128"/>
                  <a:gd name="T48" fmla="*/ 152 w 184"/>
                  <a:gd name="T49" fmla="*/ 8 h 128"/>
                  <a:gd name="T50" fmla="*/ 32 w 184"/>
                  <a:gd name="T51" fmla="*/ 8 h 128"/>
                  <a:gd name="T52" fmla="*/ 28 w 184"/>
                  <a:gd name="T53" fmla="*/ 12 h 128"/>
                  <a:gd name="T54" fmla="*/ 28 w 184"/>
                  <a:gd name="T55" fmla="*/ 56 h 128"/>
                  <a:gd name="T56" fmla="*/ 27 w 184"/>
                  <a:gd name="T57" fmla="*/ 58 h 128"/>
                  <a:gd name="T58" fmla="*/ 8 w 184"/>
                  <a:gd name="T59" fmla="*/ 9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28">
                    <a:moveTo>
                      <a:pt x="172" y="128"/>
                    </a:moveTo>
                    <a:cubicBezTo>
                      <a:pt x="12" y="128"/>
                      <a:pt x="12" y="128"/>
                      <a:pt x="12" y="128"/>
                    </a:cubicBezTo>
                    <a:cubicBezTo>
                      <a:pt x="5" y="128"/>
                      <a:pt x="0" y="123"/>
                      <a:pt x="0" y="116"/>
                    </a:cubicBezTo>
                    <a:cubicBezTo>
                      <a:pt x="0" y="92"/>
                      <a:pt x="0" y="92"/>
                      <a:pt x="0" y="92"/>
                    </a:cubicBezTo>
                    <a:cubicBezTo>
                      <a:pt x="0" y="91"/>
                      <a:pt x="0" y="91"/>
                      <a:pt x="0" y="90"/>
                    </a:cubicBezTo>
                    <a:cubicBezTo>
                      <a:pt x="20" y="55"/>
                      <a:pt x="20" y="55"/>
                      <a:pt x="20" y="55"/>
                    </a:cubicBezTo>
                    <a:cubicBezTo>
                      <a:pt x="20" y="12"/>
                      <a:pt x="20" y="12"/>
                      <a:pt x="20" y="12"/>
                    </a:cubicBezTo>
                    <a:cubicBezTo>
                      <a:pt x="20" y="5"/>
                      <a:pt x="25" y="0"/>
                      <a:pt x="32" y="0"/>
                    </a:cubicBezTo>
                    <a:cubicBezTo>
                      <a:pt x="152" y="0"/>
                      <a:pt x="152" y="0"/>
                      <a:pt x="152" y="0"/>
                    </a:cubicBezTo>
                    <a:cubicBezTo>
                      <a:pt x="159" y="0"/>
                      <a:pt x="164" y="5"/>
                      <a:pt x="164" y="12"/>
                    </a:cubicBezTo>
                    <a:cubicBezTo>
                      <a:pt x="164" y="55"/>
                      <a:pt x="164" y="55"/>
                      <a:pt x="164" y="55"/>
                    </a:cubicBezTo>
                    <a:cubicBezTo>
                      <a:pt x="183" y="90"/>
                      <a:pt x="183" y="90"/>
                      <a:pt x="183" y="90"/>
                    </a:cubicBezTo>
                    <a:cubicBezTo>
                      <a:pt x="184" y="91"/>
                      <a:pt x="184" y="91"/>
                      <a:pt x="184" y="92"/>
                    </a:cubicBezTo>
                    <a:cubicBezTo>
                      <a:pt x="184" y="116"/>
                      <a:pt x="184" y="116"/>
                      <a:pt x="184" y="116"/>
                    </a:cubicBezTo>
                    <a:cubicBezTo>
                      <a:pt x="184" y="123"/>
                      <a:pt x="179" y="128"/>
                      <a:pt x="172" y="128"/>
                    </a:cubicBezTo>
                    <a:close/>
                    <a:moveTo>
                      <a:pt x="8" y="93"/>
                    </a:moveTo>
                    <a:cubicBezTo>
                      <a:pt x="8" y="116"/>
                      <a:pt x="8" y="116"/>
                      <a:pt x="8" y="116"/>
                    </a:cubicBezTo>
                    <a:cubicBezTo>
                      <a:pt x="8" y="118"/>
                      <a:pt x="10" y="120"/>
                      <a:pt x="12" y="120"/>
                    </a:cubicBezTo>
                    <a:cubicBezTo>
                      <a:pt x="172" y="120"/>
                      <a:pt x="172" y="120"/>
                      <a:pt x="172" y="120"/>
                    </a:cubicBezTo>
                    <a:cubicBezTo>
                      <a:pt x="174" y="120"/>
                      <a:pt x="176" y="118"/>
                      <a:pt x="176" y="116"/>
                    </a:cubicBezTo>
                    <a:cubicBezTo>
                      <a:pt x="176" y="93"/>
                      <a:pt x="176" y="93"/>
                      <a:pt x="176" y="93"/>
                    </a:cubicBezTo>
                    <a:cubicBezTo>
                      <a:pt x="156" y="58"/>
                      <a:pt x="156" y="58"/>
                      <a:pt x="156" y="58"/>
                    </a:cubicBezTo>
                    <a:cubicBezTo>
                      <a:pt x="156" y="57"/>
                      <a:pt x="156" y="57"/>
                      <a:pt x="156" y="56"/>
                    </a:cubicBezTo>
                    <a:cubicBezTo>
                      <a:pt x="156" y="12"/>
                      <a:pt x="156" y="12"/>
                      <a:pt x="156" y="12"/>
                    </a:cubicBezTo>
                    <a:cubicBezTo>
                      <a:pt x="156" y="10"/>
                      <a:pt x="154" y="8"/>
                      <a:pt x="152" y="8"/>
                    </a:cubicBezTo>
                    <a:cubicBezTo>
                      <a:pt x="32" y="8"/>
                      <a:pt x="32" y="8"/>
                      <a:pt x="32" y="8"/>
                    </a:cubicBezTo>
                    <a:cubicBezTo>
                      <a:pt x="30" y="8"/>
                      <a:pt x="28" y="10"/>
                      <a:pt x="28" y="12"/>
                    </a:cubicBezTo>
                    <a:cubicBezTo>
                      <a:pt x="28" y="56"/>
                      <a:pt x="28" y="56"/>
                      <a:pt x="28" y="56"/>
                    </a:cubicBezTo>
                    <a:cubicBezTo>
                      <a:pt x="28" y="57"/>
                      <a:pt x="28" y="57"/>
                      <a:pt x="27" y="58"/>
                    </a:cubicBezTo>
                    <a:lnTo>
                      <a:pt x="8" y="9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238" name="Freeform 69">
                <a:extLst>
                  <a:ext uri="{FF2B5EF4-FFF2-40B4-BE49-F238E27FC236}">
                    <a16:creationId xmlns:a16="http://schemas.microsoft.com/office/drawing/2014/main" id="{06787094-3D6F-4BB2-A6ED-5DB75E7C4BF2}"/>
                  </a:ext>
                </a:extLst>
              </p:cNvPr>
              <p:cNvSpPr>
                <a:spLocks/>
              </p:cNvSpPr>
              <p:nvPr/>
            </p:nvSpPr>
            <p:spPr bwMode="auto">
              <a:xfrm>
                <a:off x="2368550" y="733425"/>
                <a:ext cx="90487" cy="30162"/>
              </a:xfrm>
              <a:custGeom>
                <a:avLst/>
                <a:gdLst>
                  <a:gd name="T0" fmla="*/ 20 w 24"/>
                  <a:gd name="T1" fmla="*/ 8 h 8"/>
                  <a:gd name="T2" fmla="*/ 4 w 24"/>
                  <a:gd name="T3" fmla="*/ 8 h 8"/>
                  <a:gd name="T4" fmla="*/ 0 w 24"/>
                  <a:gd name="T5" fmla="*/ 4 h 8"/>
                  <a:gd name="T6" fmla="*/ 4 w 24"/>
                  <a:gd name="T7" fmla="*/ 0 h 8"/>
                  <a:gd name="T8" fmla="*/ 20 w 24"/>
                  <a:gd name="T9" fmla="*/ 0 h 8"/>
                  <a:gd name="T10" fmla="*/ 24 w 24"/>
                  <a:gd name="T11" fmla="*/ 4 h 8"/>
                  <a:gd name="T12" fmla="*/ 20 w 2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24" h="8">
                    <a:moveTo>
                      <a:pt x="20" y="8"/>
                    </a:moveTo>
                    <a:cubicBezTo>
                      <a:pt x="4" y="8"/>
                      <a:pt x="4" y="8"/>
                      <a:pt x="4" y="8"/>
                    </a:cubicBezTo>
                    <a:cubicBezTo>
                      <a:pt x="2" y="8"/>
                      <a:pt x="0" y="6"/>
                      <a:pt x="0" y="4"/>
                    </a:cubicBezTo>
                    <a:cubicBezTo>
                      <a:pt x="0" y="2"/>
                      <a:pt x="2" y="0"/>
                      <a:pt x="4" y="0"/>
                    </a:cubicBezTo>
                    <a:cubicBezTo>
                      <a:pt x="20" y="0"/>
                      <a:pt x="20" y="0"/>
                      <a:pt x="20" y="0"/>
                    </a:cubicBezTo>
                    <a:cubicBezTo>
                      <a:pt x="22" y="0"/>
                      <a:pt x="24" y="2"/>
                      <a:pt x="24" y="4"/>
                    </a:cubicBezTo>
                    <a:cubicBezTo>
                      <a:pt x="24" y="6"/>
                      <a:pt x="22" y="8"/>
                      <a:pt x="20" y="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grpSp>
      </p:grpSp>
      <p:sp>
        <p:nvSpPr>
          <p:cNvPr id="300" name="Textfeld 299">
            <a:extLst>
              <a:ext uri="{FF2B5EF4-FFF2-40B4-BE49-F238E27FC236}">
                <a16:creationId xmlns:a16="http://schemas.microsoft.com/office/drawing/2014/main" id="{E50C6769-3D5E-46DF-938D-22B25D16B1E7}"/>
              </a:ext>
            </a:extLst>
          </p:cNvPr>
          <p:cNvSpPr txBox="1"/>
          <p:nvPr/>
        </p:nvSpPr>
        <p:spPr bwMode="auto">
          <a:xfrm>
            <a:off x="9008346" y="1139891"/>
            <a:ext cx="2277930" cy="339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gn="l">
              <a:spcAft>
                <a:spcPts val="800"/>
              </a:spcAft>
            </a:pPr>
            <a:r>
              <a:rPr lang="de-CH" sz="1600" b="1">
                <a:solidFill>
                  <a:schemeClr val="bg1">
                    <a:lumMod val="50000"/>
                  </a:schemeClr>
                </a:solidFill>
                <a:latin typeface="+mj-lt"/>
              </a:rPr>
              <a:t>Käuferin, Käufer</a:t>
            </a:r>
          </a:p>
        </p:txBody>
      </p:sp>
      <p:grpSp>
        <p:nvGrpSpPr>
          <p:cNvPr id="21" name="Gruppieren 20">
            <a:extLst>
              <a:ext uri="{FF2B5EF4-FFF2-40B4-BE49-F238E27FC236}">
                <a16:creationId xmlns:a16="http://schemas.microsoft.com/office/drawing/2014/main" id="{8B8C3E8E-476F-4FB1-8DAA-69E989B35EB6}"/>
              </a:ext>
            </a:extLst>
          </p:cNvPr>
          <p:cNvGrpSpPr/>
          <p:nvPr/>
        </p:nvGrpSpPr>
        <p:grpSpPr>
          <a:xfrm>
            <a:off x="9953378" y="3255195"/>
            <a:ext cx="1044036" cy="562622"/>
            <a:chOff x="10242240" y="3185725"/>
            <a:chExt cx="1239496" cy="667954"/>
          </a:xfrm>
        </p:grpSpPr>
        <p:sp>
          <p:nvSpPr>
            <p:cNvPr id="20" name="Rechteck 19">
              <a:extLst>
                <a:ext uri="{FF2B5EF4-FFF2-40B4-BE49-F238E27FC236}">
                  <a16:creationId xmlns:a16="http://schemas.microsoft.com/office/drawing/2014/main" id="{E41503D8-40CF-460F-AC4F-04F057697636}"/>
                </a:ext>
              </a:extLst>
            </p:cNvPr>
            <p:cNvSpPr/>
            <p:nvPr/>
          </p:nvSpPr>
          <p:spPr>
            <a:xfrm>
              <a:off x="10242240" y="3185725"/>
              <a:ext cx="1239496" cy="66795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grpSp>
          <p:nvGrpSpPr>
            <p:cNvPr id="331" name="Gruppieren 330">
              <a:extLst>
                <a:ext uri="{FF2B5EF4-FFF2-40B4-BE49-F238E27FC236}">
                  <a16:creationId xmlns:a16="http://schemas.microsoft.com/office/drawing/2014/main" id="{CE7A2343-BEDB-45D3-A11A-BC46FE1922A0}"/>
                </a:ext>
              </a:extLst>
            </p:cNvPr>
            <p:cNvGrpSpPr/>
            <p:nvPr/>
          </p:nvGrpSpPr>
          <p:grpSpPr>
            <a:xfrm>
              <a:off x="10328176" y="3270596"/>
              <a:ext cx="1034757" cy="485854"/>
              <a:chOff x="8335686" y="2009910"/>
              <a:chExt cx="710884" cy="363537"/>
            </a:xfrm>
            <a:solidFill>
              <a:schemeClr val="bg1">
                <a:lumMod val="50000"/>
              </a:schemeClr>
            </a:solidFill>
          </p:grpSpPr>
          <p:grpSp>
            <p:nvGrpSpPr>
              <p:cNvPr id="332" name="Gruppieren 331">
                <a:extLst>
                  <a:ext uri="{FF2B5EF4-FFF2-40B4-BE49-F238E27FC236}">
                    <a16:creationId xmlns:a16="http://schemas.microsoft.com/office/drawing/2014/main" id="{7A125B8D-A725-47D6-A3AD-B3BBC8C7380A}"/>
                  </a:ext>
                </a:extLst>
              </p:cNvPr>
              <p:cNvGrpSpPr/>
              <p:nvPr/>
            </p:nvGrpSpPr>
            <p:grpSpPr>
              <a:xfrm>
                <a:off x="8492533" y="2009910"/>
                <a:ext cx="554037" cy="363537"/>
                <a:chOff x="391244" y="1469206"/>
                <a:chExt cx="554037" cy="363537"/>
              </a:xfrm>
              <a:grpFill/>
            </p:grpSpPr>
            <p:sp>
              <p:nvSpPr>
                <p:cNvPr id="336" name="Freeform 29">
                  <a:extLst>
                    <a:ext uri="{FF2B5EF4-FFF2-40B4-BE49-F238E27FC236}">
                      <a16:creationId xmlns:a16="http://schemas.microsoft.com/office/drawing/2014/main" id="{3303A0F6-61DA-47EB-B07A-E372C7C3858D}"/>
                    </a:ext>
                  </a:extLst>
                </p:cNvPr>
                <p:cNvSpPr>
                  <a:spLocks noEditPoints="1"/>
                </p:cNvSpPr>
                <p:nvPr/>
              </p:nvSpPr>
              <p:spPr bwMode="auto">
                <a:xfrm>
                  <a:off x="391244" y="1469206"/>
                  <a:ext cx="554037" cy="363537"/>
                </a:xfrm>
                <a:custGeom>
                  <a:avLst/>
                  <a:gdLst>
                    <a:gd name="T0" fmla="*/ 140 w 148"/>
                    <a:gd name="T1" fmla="*/ 0 h 97"/>
                    <a:gd name="T2" fmla="*/ 8 w 148"/>
                    <a:gd name="T3" fmla="*/ 0 h 97"/>
                    <a:gd name="T4" fmla="*/ 0 w 148"/>
                    <a:gd name="T5" fmla="*/ 8 h 97"/>
                    <a:gd name="T6" fmla="*/ 0 w 148"/>
                    <a:gd name="T7" fmla="*/ 89 h 97"/>
                    <a:gd name="T8" fmla="*/ 8 w 148"/>
                    <a:gd name="T9" fmla="*/ 97 h 97"/>
                    <a:gd name="T10" fmla="*/ 140 w 148"/>
                    <a:gd name="T11" fmla="*/ 97 h 97"/>
                    <a:gd name="T12" fmla="*/ 148 w 148"/>
                    <a:gd name="T13" fmla="*/ 89 h 97"/>
                    <a:gd name="T14" fmla="*/ 148 w 148"/>
                    <a:gd name="T15" fmla="*/ 8 h 97"/>
                    <a:gd name="T16" fmla="*/ 140 w 148"/>
                    <a:gd name="T17" fmla="*/ 0 h 97"/>
                    <a:gd name="T18" fmla="*/ 141 w 148"/>
                    <a:gd name="T19" fmla="*/ 88 h 97"/>
                    <a:gd name="T20" fmla="*/ 139 w 148"/>
                    <a:gd name="T21" fmla="*/ 90 h 97"/>
                    <a:gd name="T22" fmla="*/ 10 w 148"/>
                    <a:gd name="T23" fmla="*/ 90 h 97"/>
                    <a:gd name="T24" fmla="*/ 8 w 148"/>
                    <a:gd name="T25" fmla="*/ 88 h 97"/>
                    <a:gd name="T26" fmla="*/ 8 w 148"/>
                    <a:gd name="T27" fmla="*/ 9 h 97"/>
                    <a:gd name="T28" fmla="*/ 10 w 148"/>
                    <a:gd name="T29" fmla="*/ 7 h 97"/>
                    <a:gd name="T30" fmla="*/ 139 w 148"/>
                    <a:gd name="T31" fmla="*/ 7 h 97"/>
                    <a:gd name="T32" fmla="*/ 141 w 148"/>
                    <a:gd name="T33" fmla="*/ 9 h 97"/>
                    <a:gd name="T34" fmla="*/ 141 w 148"/>
                    <a:gd name="T35" fmla="*/ 8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8" h="97">
                      <a:moveTo>
                        <a:pt x="140" y="0"/>
                      </a:moveTo>
                      <a:cubicBezTo>
                        <a:pt x="8" y="0"/>
                        <a:pt x="8" y="0"/>
                        <a:pt x="8" y="0"/>
                      </a:cubicBezTo>
                      <a:cubicBezTo>
                        <a:pt x="4" y="0"/>
                        <a:pt x="0" y="3"/>
                        <a:pt x="0" y="8"/>
                      </a:cubicBezTo>
                      <a:cubicBezTo>
                        <a:pt x="0" y="89"/>
                        <a:pt x="0" y="89"/>
                        <a:pt x="0" y="89"/>
                      </a:cubicBezTo>
                      <a:cubicBezTo>
                        <a:pt x="0" y="93"/>
                        <a:pt x="4" y="97"/>
                        <a:pt x="8" y="97"/>
                      </a:cubicBezTo>
                      <a:cubicBezTo>
                        <a:pt x="140" y="97"/>
                        <a:pt x="140" y="97"/>
                        <a:pt x="140" y="97"/>
                      </a:cubicBezTo>
                      <a:cubicBezTo>
                        <a:pt x="144" y="97"/>
                        <a:pt x="148" y="93"/>
                        <a:pt x="148" y="89"/>
                      </a:cubicBezTo>
                      <a:cubicBezTo>
                        <a:pt x="148" y="8"/>
                        <a:pt x="148" y="8"/>
                        <a:pt x="148" y="8"/>
                      </a:cubicBezTo>
                      <a:cubicBezTo>
                        <a:pt x="148" y="3"/>
                        <a:pt x="144" y="0"/>
                        <a:pt x="140" y="0"/>
                      </a:cubicBezTo>
                      <a:close/>
                      <a:moveTo>
                        <a:pt x="141" y="88"/>
                      </a:moveTo>
                      <a:cubicBezTo>
                        <a:pt x="141" y="89"/>
                        <a:pt x="140" y="90"/>
                        <a:pt x="139" y="90"/>
                      </a:cubicBezTo>
                      <a:cubicBezTo>
                        <a:pt x="10" y="90"/>
                        <a:pt x="10" y="90"/>
                        <a:pt x="10" y="90"/>
                      </a:cubicBezTo>
                      <a:cubicBezTo>
                        <a:pt x="9" y="90"/>
                        <a:pt x="8" y="89"/>
                        <a:pt x="8" y="88"/>
                      </a:cubicBezTo>
                      <a:cubicBezTo>
                        <a:pt x="8" y="9"/>
                        <a:pt x="8" y="9"/>
                        <a:pt x="8" y="9"/>
                      </a:cubicBezTo>
                      <a:cubicBezTo>
                        <a:pt x="8" y="8"/>
                        <a:pt x="9" y="7"/>
                        <a:pt x="10" y="7"/>
                      </a:cubicBezTo>
                      <a:cubicBezTo>
                        <a:pt x="139" y="7"/>
                        <a:pt x="139" y="7"/>
                        <a:pt x="139" y="7"/>
                      </a:cubicBezTo>
                      <a:cubicBezTo>
                        <a:pt x="140" y="7"/>
                        <a:pt x="141" y="8"/>
                        <a:pt x="141" y="9"/>
                      </a:cubicBezTo>
                      <a:lnTo>
                        <a:pt x="141" y="8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337" name="Freeform 30">
                  <a:extLst>
                    <a:ext uri="{FF2B5EF4-FFF2-40B4-BE49-F238E27FC236}">
                      <a16:creationId xmlns:a16="http://schemas.microsoft.com/office/drawing/2014/main" id="{C7803E4D-639D-425E-8496-E8FB30800612}"/>
                    </a:ext>
                  </a:extLst>
                </p:cNvPr>
                <p:cNvSpPr>
                  <a:spLocks/>
                </p:cNvSpPr>
                <p:nvPr/>
              </p:nvSpPr>
              <p:spPr bwMode="auto">
                <a:xfrm>
                  <a:off x="476969" y="1742256"/>
                  <a:ext cx="68262" cy="26987"/>
                </a:xfrm>
                <a:custGeom>
                  <a:avLst/>
                  <a:gdLst>
                    <a:gd name="T0" fmla="*/ 15 w 18"/>
                    <a:gd name="T1" fmla="*/ 0 h 7"/>
                    <a:gd name="T2" fmla="*/ 3 w 18"/>
                    <a:gd name="T3" fmla="*/ 0 h 7"/>
                    <a:gd name="T4" fmla="*/ 0 w 18"/>
                    <a:gd name="T5" fmla="*/ 3 h 7"/>
                    <a:gd name="T6" fmla="*/ 3 w 18"/>
                    <a:gd name="T7" fmla="*/ 7 h 7"/>
                    <a:gd name="T8" fmla="*/ 15 w 18"/>
                    <a:gd name="T9" fmla="*/ 7 h 7"/>
                    <a:gd name="T10" fmla="*/ 18 w 18"/>
                    <a:gd name="T11" fmla="*/ 3 h 7"/>
                    <a:gd name="T12" fmla="*/ 15 w 1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8" h="7">
                      <a:moveTo>
                        <a:pt x="15" y="0"/>
                      </a:moveTo>
                      <a:cubicBezTo>
                        <a:pt x="3" y="0"/>
                        <a:pt x="3" y="0"/>
                        <a:pt x="3" y="0"/>
                      </a:cubicBezTo>
                      <a:cubicBezTo>
                        <a:pt x="1" y="0"/>
                        <a:pt x="0" y="1"/>
                        <a:pt x="0" y="3"/>
                      </a:cubicBezTo>
                      <a:cubicBezTo>
                        <a:pt x="0" y="6"/>
                        <a:pt x="1" y="7"/>
                        <a:pt x="3" y="7"/>
                      </a:cubicBezTo>
                      <a:cubicBezTo>
                        <a:pt x="15" y="7"/>
                        <a:pt x="15" y="7"/>
                        <a:pt x="15" y="7"/>
                      </a:cubicBezTo>
                      <a:cubicBezTo>
                        <a:pt x="17" y="7"/>
                        <a:pt x="18" y="6"/>
                        <a:pt x="18" y="3"/>
                      </a:cubicBezTo>
                      <a:cubicBezTo>
                        <a:pt x="18" y="1"/>
                        <a:pt x="17" y="0"/>
                        <a:pt x="15"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338" name="Freeform 31">
                  <a:extLst>
                    <a:ext uri="{FF2B5EF4-FFF2-40B4-BE49-F238E27FC236}">
                      <a16:creationId xmlns:a16="http://schemas.microsoft.com/office/drawing/2014/main" id="{68D3DA06-1019-49B4-BD0D-E4A618C40D5A}"/>
                    </a:ext>
                  </a:extLst>
                </p:cNvPr>
                <p:cNvSpPr>
                  <a:spLocks/>
                </p:cNvSpPr>
                <p:nvPr/>
              </p:nvSpPr>
              <p:spPr bwMode="auto">
                <a:xfrm>
                  <a:off x="581744" y="1742256"/>
                  <a:ext cx="71437" cy="26987"/>
                </a:xfrm>
                <a:custGeom>
                  <a:avLst/>
                  <a:gdLst>
                    <a:gd name="T0" fmla="*/ 15 w 19"/>
                    <a:gd name="T1" fmla="*/ 0 h 7"/>
                    <a:gd name="T2" fmla="*/ 4 w 19"/>
                    <a:gd name="T3" fmla="*/ 0 h 7"/>
                    <a:gd name="T4" fmla="*/ 0 w 19"/>
                    <a:gd name="T5" fmla="*/ 3 h 7"/>
                    <a:gd name="T6" fmla="*/ 4 w 19"/>
                    <a:gd name="T7" fmla="*/ 7 h 7"/>
                    <a:gd name="T8" fmla="*/ 15 w 19"/>
                    <a:gd name="T9" fmla="*/ 7 h 7"/>
                    <a:gd name="T10" fmla="*/ 19 w 19"/>
                    <a:gd name="T11" fmla="*/ 3 h 7"/>
                    <a:gd name="T12" fmla="*/ 15 w 19"/>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9" h="7">
                      <a:moveTo>
                        <a:pt x="15" y="0"/>
                      </a:moveTo>
                      <a:cubicBezTo>
                        <a:pt x="4" y="0"/>
                        <a:pt x="4" y="0"/>
                        <a:pt x="4" y="0"/>
                      </a:cubicBezTo>
                      <a:cubicBezTo>
                        <a:pt x="1" y="0"/>
                        <a:pt x="0" y="1"/>
                        <a:pt x="0" y="3"/>
                      </a:cubicBezTo>
                      <a:cubicBezTo>
                        <a:pt x="0" y="6"/>
                        <a:pt x="1" y="7"/>
                        <a:pt x="4" y="7"/>
                      </a:cubicBezTo>
                      <a:cubicBezTo>
                        <a:pt x="15" y="7"/>
                        <a:pt x="15" y="7"/>
                        <a:pt x="15" y="7"/>
                      </a:cubicBezTo>
                      <a:cubicBezTo>
                        <a:pt x="17" y="7"/>
                        <a:pt x="19" y="6"/>
                        <a:pt x="19" y="3"/>
                      </a:cubicBezTo>
                      <a:cubicBezTo>
                        <a:pt x="19" y="1"/>
                        <a:pt x="17" y="0"/>
                        <a:pt x="15"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339" name="Freeform 32">
                  <a:extLst>
                    <a:ext uri="{FF2B5EF4-FFF2-40B4-BE49-F238E27FC236}">
                      <a16:creationId xmlns:a16="http://schemas.microsoft.com/office/drawing/2014/main" id="{E2AD4EEB-930A-40EC-A2D6-733BE94BB98F}"/>
                    </a:ext>
                  </a:extLst>
                </p:cNvPr>
                <p:cNvSpPr>
                  <a:spLocks/>
                </p:cNvSpPr>
                <p:nvPr/>
              </p:nvSpPr>
              <p:spPr bwMode="auto">
                <a:xfrm>
                  <a:off x="686519" y="1742256"/>
                  <a:ext cx="71437" cy="26987"/>
                </a:xfrm>
                <a:custGeom>
                  <a:avLst/>
                  <a:gdLst>
                    <a:gd name="T0" fmla="*/ 15 w 19"/>
                    <a:gd name="T1" fmla="*/ 0 h 7"/>
                    <a:gd name="T2" fmla="*/ 4 w 19"/>
                    <a:gd name="T3" fmla="*/ 0 h 7"/>
                    <a:gd name="T4" fmla="*/ 0 w 19"/>
                    <a:gd name="T5" fmla="*/ 3 h 7"/>
                    <a:gd name="T6" fmla="*/ 4 w 19"/>
                    <a:gd name="T7" fmla="*/ 7 h 7"/>
                    <a:gd name="T8" fmla="*/ 15 w 19"/>
                    <a:gd name="T9" fmla="*/ 7 h 7"/>
                    <a:gd name="T10" fmla="*/ 19 w 19"/>
                    <a:gd name="T11" fmla="*/ 3 h 7"/>
                    <a:gd name="T12" fmla="*/ 15 w 19"/>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9" h="7">
                      <a:moveTo>
                        <a:pt x="15" y="0"/>
                      </a:moveTo>
                      <a:cubicBezTo>
                        <a:pt x="4" y="0"/>
                        <a:pt x="4" y="0"/>
                        <a:pt x="4" y="0"/>
                      </a:cubicBezTo>
                      <a:cubicBezTo>
                        <a:pt x="2" y="0"/>
                        <a:pt x="0" y="1"/>
                        <a:pt x="0" y="3"/>
                      </a:cubicBezTo>
                      <a:cubicBezTo>
                        <a:pt x="0" y="6"/>
                        <a:pt x="2" y="7"/>
                        <a:pt x="4" y="7"/>
                      </a:cubicBezTo>
                      <a:cubicBezTo>
                        <a:pt x="15" y="7"/>
                        <a:pt x="15" y="7"/>
                        <a:pt x="15" y="7"/>
                      </a:cubicBezTo>
                      <a:cubicBezTo>
                        <a:pt x="17" y="7"/>
                        <a:pt x="19" y="6"/>
                        <a:pt x="19" y="3"/>
                      </a:cubicBezTo>
                      <a:cubicBezTo>
                        <a:pt x="19" y="1"/>
                        <a:pt x="17" y="0"/>
                        <a:pt x="15"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340" name="Freeform 33">
                  <a:extLst>
                    <a:ext uri="{FF2B5EF4-FFF2-40B4-BE49-F238E27FC236}">
                      <a16:creationId xmlns:a16="http://schemas.microsoft.com/office/drawing/2014/main" id="{D39AF36C-89D7-4C59-AEA7-5513E5E228CE}"/>
                    </a:ext>
                  </a:extLst>
                </p:cNvPr>
                <p:cNvSpPr>
                  <a:spLocks/>
                </p:cNvSpPr>
                <p:nvPr/>
              </p:nvSpPr>
              <p:spPr bwMode="auto">
                <a:xfrm>
                  <a:off x="792881" y="1742256"/>
                  <a:ext cx="69850" cy="26987"/>
                </a:xfrm>
                <a:custGeom>
                  <a:avLst/>
                  <a:gdLst>
                    <a:gd name="T0" fmla="*/ 15 w 19"/>
                    <a:gd name="T1" fmla="*/ 0 h 7"/>
                    <a:gd name="T2" fmla="*/ 4 w 19"/>
                    <a:gd name="T3" fmla="*/ 0 h 7"/>
                    <a:gd name="T4" fmla="*/ 0 w 19"/>
                    <a:gd name="T5" fmla="*/ 3 h 7"/>
                    <a:gd name="T6" fmla="*/ 4 w 19"/>
                    <a:gd name="T7" fmla="*/ 7 h 7"/>
                    <a:gd name="T8" fmla="*/ 15 w 19"/>
                    <a:gd name="T9" fmla="*/ 7 h 7"/>
                    <a:gd name="T10" fmla="*/ 19 w 19"/>
                    <a:gd name="T11" fmla="*/ 3 h 7"/>
                    <a:gd name="T12" fmla="*/ 15 w 19"/>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9" h="7">
                      <a:moveTo>
                        <a:pt x="15" y="0"/>
                      </a:moveTo>
                      <a:cubicBezTo>
                        <a:pt x="4" y="0"/>
                        <a:pt x="4" y="0"/>
                        <a:pt x="4" y="0"/>
                      </a:cubicBezTo>
                      <a:cubicBezTo>
                        <a:pt x="2" y="0"/>
                        <a:pt x="0" y="1"/>
                        <a:pt x="0" y="3"/>
                      </a:cubicBezTo>
                      <a:cubicBezTo>
                        <a:pt x="0" y="6"/>
                        <a:pt x="2" y="7"/>
                        <a:pt x="4" y="7"/>
                      </a:cubicBezTo>
                      <a:cubicBezTo>
                        <a:pt x="15" y="7"/>
                        <a:pt x="15" y="7"/>
                        <a:pt x="15" y="7"/>
                      </a:cubicBezTo>
                      <a:cubicBezTo>
                        <a:pt x="17" y="7"/>
                        <a:pt x="19" y="6"/>
                        <a:pt x="19" y="3"/>
                      </a:cubicBezTo>
                      <a:cubicBezTo>
                        <a:pt x="19" y="1"/>
                        <a:pt x="17" y="0"/>
                        <a:pt x="15"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341" name="Freeform 34">
                  <a:extLst>
                    <a:ext uri="{FF2B5EF4-FFF2-40B4-BE49-F238E27FC236}">
                      <a16:creationId xmlns:a16="http://schemas.microsoft.com/office/drawing/2014/main" id="{F227F0E2-97CA-4257-9AF9-FCA95205666A}"/>
                    </a:ext>
                  </a:extLst>
                </p:cNvPr>
                <p:cNvSpPr>
                  <a:spLocks noEditPoints="1"/>
                </p:cNvSpPr>
                <p:nvPr/>
              </p:nvSpPr>
              <p:spPr bwMode="auto">
                <a:xfrm>
                  <a:off x="476969" y="1551756"/>
                  <a:ext cx="112712" cy="112712"/>
                </a:xfrm>
                <a:custGeom>
                  <a:avLst/>
                  <a:gdLst>
                    <a:gd name="T0" fmla="*/ 15 w 30"/>
                    <a:gd name="T1" fmla="*/ 0 h 30"/>
                    <a:gd name="T2" fmla="*/ 0 w 30"/>
                    <a:gd name="T3" fmla="*/ 15 h 30"/>
                    <a:gd name="T4" fmla="*/ 15 w 30"/>
                    <a:gd name="T5" fmla="*/ 30 h 30"/>
                    <a:gd name="T6" fmla="*/ 30 w 30"/>
                    <a:gd name="T7" fmla="*/ 15 h 30"/>
                    <a:gd name="T8" fmla="*/ 15 w 30"/>
                    <a:gd name="T9" fmla="*/ 0 h 30"/>
                    <a:gd name="T10" fmla="*/ 15 w 30"/>
                    <a:gd name="T11" fmla="*/ 23 h 30"/>
                    <a:gd name="T12" fmla="*/ 7 w 30"/>
                    <a:gd name="T13" fmla="*/ 15 h 30"/>
                    <a:gd name="T14" fmla="*/ 15 w 30"/>
                    <a:gd name="T15" fmla="*/ 8 h 30"/>
                    <a:gd name="T16" fmla="*/ 22 w 30"/>
                    <a:gd name="T17" fmla="*/ 15 h 30"/>
                    <a:gd name="T18" fmla="*/ 15 w 30"/>
                    <a:gd name="T19" fmla="*/ 2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15" y="0"/>
                      </a:moveTo>
                      <a:cubicBezTo>
                        <a:pt x="6" y="0"/>
                        <a:pt x="0" y="7"/>
                        <a:pt x="0" y="15"/>
                      </a:cubicBezTo>
                      <a:cubicBezTo>
                        <a:pt x="0" y="23"/>
                        <a:pt x="6" y="30"/>
                        <a:pt x="15" y="30"/>
                      </a:cubicBezTo>
                      <a:cubicBezTo>
                        <a:pt x="23" y="30"/>
                        <a:pt x="30" y="23"/>
                        <a:pt x="30" y="15"/>
                      </a:cubicBezTo>
                      <a:cubicBezTo>
                        <a:pt x="30" y="7"/>
                        <a:pt x="23" y="0"/>
                        <a:pt x="15" y="0"/>
                      </a:cubicBezTo>
                      <a:close/>
                      <a:moveTo>
                        <a:pt x="15" y="23"/>
                      </a:moveTo>
                      <a:cubicBezTo>
                        <a:pt x="11" y="23"/>
                        <a:pt x="7" y="19"/>
                        <a:pt x="7" y="15"/>
                      </a:cubicBezTo>
                      <a:cubicBezTo>
                        <a:pt x="7" y="11"/>
                        <a:pt x="11" y="8"/>
                        <a:pt x="15" y="8"/>
                      </a:cubicBezTo>
                      <a:cubicBezTo>
                        <a:pt x="19" y="8"/>
                        <a:pt x="22" y="11"/>
                        <a:pt x="22" y="15"/>
                      </a:cubicBezTo>
                      <a:cubicBezTo>
                        <a:pt x="22" y="19"/>
                        <a:pt x="19" y="23"/>
                        <a:pt x="15" y="2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342" name="Freeform 35">
                  <a:extLst>
                    <a:ext uri="{FF2B5EF4-FFF2-40B4-BE49-F238E27FC236}">
                      <a16:creationId xmlns:a16="http://schemas.microsoft.com/office/drawing/2014/main" id="{2263E91A-EF91-48A1-835C-BDB06DBA15B2}"/>
                    </a:ext>
                  </a:extLst>
                </p:cNvPr>
                <p:cNvSpPr>
                  <a:spLocks noEditPoints="1"/>
                </p:cNvSpPr>
                <p:nvPr/>
              </p:nvSpPr>
              <p:spPr bwMode="auto">
                <a:xfrm>
                  <a:off x="727794" y="1559873"/>
                  <a:ext cx="134937" cy="93662"/>
                </a:xfrm>
                <a:custGeom>
                  <a:avLst/>
                  <a:gdLst>
                    <a:gd name="T0" fmla="*/ 32 w 36"/>
                    <a:gd name="T1" fmla="*/ 0 h 25"/>
                    <a:gd name="T2" fmla="*/ 4 w 36"/>
                    <a:gd name="T3" fmla="*/ 0 h 25"/>
                    <a:gd name="T4" fmla="*/ 0 w 36"/>
                    <a:gd name="T5" fmla="*/ 4 h 25"/>
                    <a:gd name="T6" fmla="*/ 0 w 36"/>
                    <a:gd name="T7" fmla="*/ 21 h 25"/>
                    <a:gd name="T8" fmla="*/ 4 w 36"/>
                    <a:gd name="T9" fmla="*/ 25 h 25"/>
                    <a:gd name="T10" fmla="*/ 32 w 36"/>
                    <a:gd name="T11" fmla="*/ 25 h 25"/>
                    <a:gd name="T12" fmla="*/ 36 w 36"/>
                    <a:gd name="T13" fmla="*/ 21 h 25"/>
                    <a:gd name="T14" fmla="*/ 36 w 36"/>
                    <a:gd name="T15" fmla="*/ 4 h 25"/>
                    <a:gd name="T16" fmla="*/ 32 w 36"/>
                    <a:gd name="T17" fmla="*/ 0 h 25"/>
                    <a:gd name="T18" fmla="*/ 28 w 36"/>
                    <a:gd name="T19" fmla="*/ 15 h 25"/>
                    <a:gd name="T20" fmla="*/ 26 w 36"/>
                    <a:gd name="T21" fmla="*/ 17 h 25"/>
                    <a:gd name="T22" fmla="*/ 9 w 36"/>
                    <a:gd name="T23" fmla="*/ 17 h 25"/>
                    <a:gd name="T24" fmla="*/ 8 w 36"/>
                    <a:gd name="T25" fmla="*/ 15 h 25"/>
                    <a:gd name="T26" fmla="*/ 8 w 36"/>
                    <a:gd name="T27" fmla="*/ 10 h 25"/>
                    <a:gd name="T28" fmla="*/ 9 w 36"/>
                    <a:gd name="T29" fmla="*/ 8 h 25"/>
                    <a:gd name="T30" fmla="*/ 26 w 36"/>
                    <a:gd name="T31" fmla="*/ 8 h 25"/>
                    <a:gd name="T32" fmla="*/ 28 w 36"/>
                    <a:gd name="T33" fmla="*/ 10 h 25"/>
                    <a:gd name="T34" fmla="*/ 28 w 36"/>
                    <a:gd name="T35"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25">
                      <a:moveTo>
                        <a:pt x="32" y="0"/>
                      </a:moveTo>
                      <a:cubicBezTo>
                        <a:pt x="4" y="0"/>
                        <a:pt x="4" y="0"/>
                        <a:pt x="4" y="0"/>
                      </a:cubicBezTo>
                      <a:cubicBezTo>
                        <a:pt x="2" y="0"/>
                        <a:pt x="0" y="2"/>
                        <a:pt x="0" y="4"/>
                      </a:cubicBezTo>
                      <a:cubicBezTo>
                        <a:pt x="0" y="21"/>
                        <a:pt x="0" y="21"/>
                        <a:pt x="0" y="21"/>
                      </a:cubicBezTo>
                      <a:cubicBezTo>
                        <a:pt x="0" y="23"/>
                        <a:pt x="2" y="25"/>
                        <a:pt x="4" y="25"/>
                      </a:cubicBezTo>
                      <a:cubicBezTo>
                        <a:pt x="32" y="25"/>
                        <a:pt x="32" y="25"/>
                        <a:pt x="32" y="25"/>
                      </a:cubicBezTo>
                      <a:cubicBezTo>
                        <a:pt x="34" y="25"/>
                        <a:pt x="36" y="23"/>
                        <a:pt x="36" y="21"/>
                      </a:cubicBezTo>
                      <a:cubicBezTo>
                        <a:pt x="36" y="4"/>
                        <a:pt x="36" y="4"/>
                        <a:pt x="36" y="4"/>
                      </a:cubicBezTo>
                      <a:cubicBezTo>
                        <a:pt x="36" y="2"/>
                        <a:pt x="34" y="0"/>
                        <a:pt x="32" y="0"/>
                      </a:cubicBezTo>
                      <a:close/>
                      <a:moveTo>
                        <a:pt x="28" y="15"/>
                      </a:moveTo>
                      <a:cubicBezTo>
                        <a:pt x="28" y="16"/>
                        <a:pt x="27" y="17"/>
                        <a:pt x="26" y="17"/>
                      </a:cubicBezTo>
                      <a:cubicBezTo>
                        <a:pt x="9" y="17"/>
                        <a:pt x="9" y="17"/>
                        <a:pt x="9" y="17"/>
                      </a:cubicBezTo>
                      <a:cubicBezTo>
                        <a:pt x="8" y="17"/>
                        <a:pt x="8" y="16"/>
                        <a:pt x="8" y="15"/>
                      </a:cubicBezTo>
                      <a:cubicBezTo>
                        <a:pt x="8" y="10"/>
                        <a:pt x="8" y="10"/>
                        <a:pt x="8" y="10"/>
                      </a:cubicBezTo>
                      <a:cubicBezTo>
                        <a:pt x="8" y="9"/>
                        <a:pt x="8" y="8"/>
                        <a:pt x="9" y="8"/>
                      </a:cubicBezTo>
                      <a:cubicBezTo>
                        <a:pt x="26" y="8"/>
                        <a:pt x="26" y="8"/>
                        <a:pt x="26" y="8"/>
                      </a:cubicBezTo>
                      <a:cubicBezTo>
                        <a:pt x="27" y="8"/>
                        <a:pt x="28" y="9"/>
                        <a:pt x="28" y="10"/>
                      </a:cubicBezTo>
                      <a:lnTo>
                        <a:pt x="28" y="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333" name="Gruppieren 332">
                <a:extLst>
                  <a:ext uri="{FF2B5EF4-FFF2-40B4-BE49-F238E27FC236}">
                    <a16:creationId xmlns:a16="http://schemas.microsoft.com/office/drawing/2014/main" id="{75B7C213-E83E-4E12-BEC8-D86CABC343B0}"/>
                  </a:ext>
                </a:extLst>
              </p:cNvPr>
              <p:cNvGrpSpPr/>
              <p:nvPr/>
            </p:nvGrpSpPr>
            <p:grpSpPr>
              <a:xfrm>
                <a:off x="8335686" y="2076205"/>
                <a:ext cx="92646" cy="223837"/>
                <a:chOff x="10517868" y="3390729"/>
                <a:chExt cx="92646" cy="223837"/>
              </a:xfrm>
              <a:grpFill/>
            </p:grpSpPr>
            <p:sp>
              <p:nvSpPr>
                <p:cNvPr id="334" name="Freeform 52">
                  <a:extLst>
                    <a:ext uri="{FF2B5EF4-FFF2-40B4-BE49-F238E27FC236}">
                      <a16:creationId xmlns:a16="http://schemas.microsoft.com/office/drawing/2014/main" id="{E8647229-16D7-422F-B86D-559B59EAE583}"/>
                    </a:ext>
                  </a:extLst>
                </p:cNvPr>
                <p:cNvSpPr>
                  <a:spLocks/>
                </p:cNvSpPr>
                <p:nvPr/>
              </p:nvSpPr>
              <p:spPr bwMode="auto">
                <a:xfrm>
                  <a:off x="10589876" y="3436766"/>
                  <a:ext cx="20638" cy="130175"/>
                </a:xfrm>
                <a:custGeom>
                  <a:avLst/>
                  <a:gdLst>
                    <a:gd name="T0" fmla="*/ 25 w 25"/>
                    <a:gd name="T1" fmla="*/ 0 h 148"/>
                    <a:gd name="T2" fmla="*/ 25 w 25"/>
                    <a:gd name="T3" fmla="*/ 148 h 148"/>
                  </a:gdLst>
                  <a:ahLst/>
                  <a:cxnLst>
                    <a:cxn ang="0">
                      <a:pos x="T0" y="T1"/>
                    </a:cxn>
                    <a:cxn ang="0">
                      <a:pos x="T2" y="T3"/>
                    </a:cxn>
                  </a:cxnLst>
                  <a:rect l="0" t="0" r="r" b="b"/>
                  <a:pathLst>
                    <a:path w="25" h="148">
                      <a:moveTo>
                        <a:pt x="25" y="0"/>
                      </a:moveTo>
                      <a:cubicBezTo>
                        <a:pt x="0" y="46"/>
                        <a:pt x="0" y="102"/>
                        <a:pt x="25" y="148"/>
                      </a:cubicBezTo>
                    </a:path>
                  </a:pathLst>
                </a:custGeom>
                <a:noFill/>
                <a:ln w="34925"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35" name="Freeform 53">
                  <a:extLst>
                    <a:ext uri="{FF2B5EF4-FFF2-40B4-BE49-F238E27FC236}">
                      <a16:creationId xmlns:a16="http://schemas.microsoft.com/office/drawing/2014/main" id="{FF38801E-224C-40B1-9154-96278D70FA25}"/>
                    </a:ext>
                  </a:extLst>
                </p:cNvPr>
                <p:cNvSpPr>
                  <a:spLocks/>
                </p:cNvSpPr>
                <p:nvPr/>
              </p:nvSpPr>
              <p:spPr bwMode="auto">
                <a:xfrm>
                  <a:off x="10517868" y="3390729"/>
                  <a:ext cx="38100" cy="223837"/>
                </a:xfrm>
                <a:custGeom>
                  <a:avLst/>
                  <a:gdLst>
                    <a:gd name="T0" fmla="*/ 44 w 44"/>
                    <a:gd name="T1" fmla="*/ 0 h 254"/>
                    <a:gd name="T2" fmla="*/ 44 w 44"/>
                    <a:gd name="T3" fmla="*/ 254 h 254"/>
                  </a:gdLst>
                  <a:ahLst/>
                  <a:cxnLst>
                    <a:cxn ang="0">
                      <a:pos x="T0" y="T1"/>
                    </a:cxn>
                    <a:cxn ang="0">
                      <a:pos x="T2" y="T3"/>
                    </a:cxn>
                  </a:cxnLst>
                  <a:rect l="0" t="0" r="r" b="b"/>
                  <a:pathLst>
                    <a:path w="44" h="254">
                      <a:moveTo>
                        <a:pt x="44" y="0"/>
                      </a:moveTo>
                      <a:cubicBezTo>
                        <a:pt x="0" y="78"/>
                        <a:pt x="0" y="176"/>
                        <a:pt x="44" y="254"/>
                      </a:cubicBezTo>
                    </a:path>
                  </a:pathLst>
                </a:custGeom>
                <a:noFill/>
                <a:ln w="34925"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sp>
        <p:nvSpPr>
          <p:cNvPr id="344" name="Textfeld 343">
            <a:extLst>
              <a:ext uri="{FF2B5EF4-FFF2-40B4-BE49-F238E27FC236}">
                <a16:creationId xmlns:a16="http://schemas.microsoft.com/office/drawing/2014/main" id="{9DCF99E9-2A85-431E-973F-055F96732BC8}"/>
              </a:ext>
            </a:extLst>
          </p:cNvPr>
          <p:cNvSpPr txBox="1"/>
          <p:nvPr/>
        </p:nvSpPr>
        <p:spPr bwMode="auto">
          <a:xfrm>
            <a:off x="6773233" y="3448057"/>
            <a:ext cx="1171255" cy="369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gn="l">
              <a:spcAft>
                <a:spcPts val="800"/>
              </a:spcAft>
            </a:pPr>
            <a:r>
              <a:rPr lang="de-CH" sz="1600" b="1">
                <a:solidFill>
                  <a:schemeClr val="bg1">
                    <a:lumMod val="50000"/>
                  </a:schemeClr>
                </a:solidFill>
                <a:latin typeface="+mj-lt"/>
              </a:rPr>
              <a:t>BEZAHLEN</a:t>
            </a:r>
            <a:endParaRPr lang="de-CH" sz="1600">
              <a:solidFill>
                <a:schemeClr val="bg1">
                  <a:lumMod val="50000"/>
                </a:schemeClr>
              </a:solidFill>
              <a:latin typeface="+mj-lt"/>
            </a:endParaRPr>
          </a:p>
        </p:txBody>
      </p:sp>
      <p:grpSp>
        <p:nvGrpSpPr>
          <p:cNvPr id="17" name="Gruppieren 16">
            <a:extLst>
              <a:ext uri="{FF2B5EF4-FFF2-40B4-BE49-F238E27FC236}">
                <a16:creationId xmlns:a16="http://schemas.microsoft.com/office/drawing/2014/main" id="{51809B49-6EB6-414B-A4A4-2263D0539A5D}"/>
              </a:ext>
            </a:extLst>
          </p:cNvPr>
          <p:cNvGrpSpPr/>
          <p:nvPr/>
        </p:nvGrpSpPr>
        <p:grpSpPr>
          <a:xfrm>
            <a:off x="2202110" y="4773330"/>
            <a:ext cx="712818" cy="1088145"/>
            <a:chOff x="3719183" y="4147483"/>
            <a:chExt cx="712818" cy="1088145"/>
          </a:xfrm>
        </p:grpSpPr>
        <p:sp>
          <p:nvSpPr>
            <p:cNvPr id="15" name="Rechteck 14">
              <a:extLst>
                <a:ext uri="{FF2B5EF4-FFF2-40B4-BE49-F238E27FC236}">
                  <a16:creationId xmlns:a16="http://schemas.microsoft.com/office/drawing/2014/main" id="{85A989A8-5540-4D47-97A6-184EFE8C5D7F}"/>
                </a:ext>
              </a:extLst>
            </p:cNvPr>
            <p:cNvSpPr/>
            <p:nvPr/>
          </p:nvSpPr>
          <p:spPr>
            <a:xfrm>
              <a:off x="3719183" y="4147483"/>
              <a:ext cx="712818" cy="108814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grpSp>
          <p:nvGrpSpPr>
            <p:cNvPr id="16" name="Gruppieren 15">
              <a:extLst>
                <a:ext uri="{FF2B5EF4-FFF2-40B4-BE49-F238E27FC236}">
                  <a16:creationId xmlns:a16="http://schemas.microsoft.com/office/drawing/2014/main" id="{1899B054-4DDE-4BEE-B705-0A639297A9D1}"/>
                </a:ext>
              </a:extLst>
            </p:cNvPr>
            <p:cNvGrpSpPr/>
            <p:nvPr/>
          </p:nvGrpSpPr>
          <p:grpSpPr>
            <a:xfrm>
              <a:off x="3804793" y="4204704"/>
              <a:ext cx="530267" cy="942672"/>
              <a:chOff x="2714356" y="5109023"/>
              <a:chExt cx="530267" cy="942672"/>
            </a:xfrm>
          </p:grpSpPr>
          <p:grpSp>
            <p:nvGrpSpPr>
              <p:cNvPr id="275" name="Gruppieren 274">
                <a:extLst>
                  <a:ext uri="{FF2B5EF4-FFF2-40B4-BE49-F238E27FC236}">
                    <a16:creationId xmlns:a16="http://schemas.microsoft.com/office/drawing/2014/main" id="{F4E352F6-393B-4586-857C-BB9A4DC19E8F}"/>
                  </a:ext>
                </a:extLst>
              </p:cNvPr>
              <p:cNvGrpSpPr/>
              <p:nvPr/>
            </p:nvGrpSpPr>
            <p:grpSpPr>
              <a:xfrm>
                <a:off x="2714356" y="5109023"/>
                <a:ext cx="530267" cy="942672"/>
                <a:chOff x="2041118" y="2707388"/>
                <a:chExt cx="382588" cy="776287"/>
              </a:xfrm>
            </p:grpSpPr>
            <p:sp>
              <p:nvSpPr>
                <p:cNvPr id="276" name="AutoShape 130">
                  <a:extLst>
                    <a:ext uri="{FF2B5EF4-FFF2-40B4-BE49-F238E27FC236}">
                      <a16:creationId xmlns:a16="http://schemas.microsoft.com/office/drawing/2014/main" id="{CA8DDCB1-B816-493C-8F7A-56E9170E6D81}"/>
                    </a:ext>
                  </a:extLst>
                </p:cNvPr>
                <p:cNvSpPr>
                  <a:spLocks noChangeAspect="1" noChangeArrowheads="1" noTextEdit="1"/>
                </p:cNvSpPr>
                <p:nvPr/>
              </p:nvSpPr>
              <p:spPr bwMode="auto">
                <a:xfrm>
                  <a:off x="2041118" y="2707388"/>
                  <a:ext cx="382588"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277" name="Freeform 132">
                  <a:extLst>
                    <a:ext uri="{FF2B5EF4-FFF2-40B4-BE49-F238E27FC236}">
                      <a16:creationId xmlns:a16="http://schemas.microsoft.com/office/drawing/2014/main" id="{095EBE4F-CC89-458E-BB07-65156FCBB419}"/>
                    </a:ext>
                  </a:extLst>
                </p:cNvPr>
                <p:cNvSpPr>
                  <a:spLocks/>
                </p:cNvSpPr>
                <p:nvPr/>
              </p:nvSpPr>
              <p:spPr bwMode="auto">
                <a:xfrm>
                  <a:off x="2052231" y="2718500"/>
                  <a:ext cx="360363" cy="750887"/>
                </a:xfrm>
                <a:custGeom>
                  <a:avLst/>
                  <a:gdLst>
                    <a:gd name="T0" fmla="*/ 12 w 96"/>
                    <a:gd name="T1" fmla="*/ 0 h 200"/>
                    <a:gd name="T2" fmla="*/ 84 w 96"/>
                    <a:gd name="T3" fmla="*/ 0 h 200"/>
                    <a:gd name="T4" fmla="*/ 96 w 96"/>
                    <a:gd name="T5" fmla="*/ 12 h 200"/>
                    <a:gd name="T6" fmla="*/ 96 w 96"/>
                    <a:gd name="T7" fmla="*/ 188 h 200"/>
                    <a:gd name="T8" fmla="*/ 84 w 96"/>
                    <a:gd name="T9" fmla="*/ 200 h 200"/>
                    <a:gd name="T10" fmla="*/ 12 w 96"/>
                    <a:gd name="T11" fmla="*/ 200 h 200"/>
                    <a:gd name="T12" fmla="*/ 0 w 96"/>
                    <a:gd name="T13" fmla="*/ 188 h 200"/>
                    <a:gd name="T14" fmla="*/ 0 w 96"/>
                    <a:gd name="T15" fmla="*/ 12 h 200"/>
                    <a:gd name="T16" fmla="*/ 12 w 96"/>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200">
                      <a:moveTo>
                        <a:pt x="12" y="0"/>
                      </a:moveTo>
                      <a:cubicBezTo>
                        <a:pt x="84" y="0"/>
                        <a:pt x="84" y="0"/>
                        <a:pt x="84" y="0"/>
                      </a:cubicBezTo>
                      <a:cubicBezTo>
                        <a:pt x="91" y="0"/>
                        <a:pt x="96" y="5"/>
                        <a:pt x="96" y="12"/>
                      </a:cubicBezTo>
                      <a:cubicBezTo>
                        <a:pt x="96" y="188"/>
                        <a:pt x="96" y="188"/>
                        <a:pt x="96" y="188"/>
                      </a:cubicBezTo>
                      <a:cubicBezTo>
                        <a:pt x="96" y="195"/>
                        <a:pt x="91" y="200"/>
                        <a:pt x="84" y="200"/>
                      </a:cubicBezTo>
                      <a:cubicBezTo>
                        <a:pt x="12" y="200"/>
                        <a:pt x="12" y="200"/>
                        <a:pt x="12" y="200"/>
                      </a:cubicBezTo>
                      <a:cubicBezTo>
                        <a:pt x="5" y="200"/>
                        <a:pt x="0" y="195"/>
                        <a:pt x="0" y="188"/>
                      </a:cubicBezTo>
                      <a:cubicBezTo>
                        <a:pt x="0" y="12"/>
                        <a:pt x="0" y="12"/>
                        <a:pt x="0" y="12"/>
                      </a:cubicBezTo>
                      <a:cubicBezTo>
                        <a:pt x="0" y="5"/>
                        <a:pt x="5" y="0"/>
                        <a:pt x="12" y="0"/>
                      </a:cubicBezTo>
                      <a:close/>
                    </a:path>
                  </a:pathLst>
                </a:custGeom>
                <a:noFill/>
                <a:ln w="30163"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78" name="Line 133">
                  <a:extLst>
                    <a:ext uri="{FF2B5EF4-FFF2-40B4-BE49-F238E27FC236}">
                      <a16:creationId xmlns:a16="http://schemas.microsoft.com/office/drawing/2014/main" id="{0F7CC444-7563-4CE6-8A23-6D3963A31C29}"/>
                    </a:ext>
                  </a:extLst>
                </p:cNvPr>
                <p:cNvSpPr>
                  <a:spLocks noChangeShapeType="1"/>
                </p:cNvSpPr>
                <p:nvPr/>
              </p:nvSpPr>
              <p:spPr bwMode="auto">
                <a:xfrm flipH="1">
                  <a:off x="2052231" y="2808988"/>
                  <a:ext cx="360363" cy="0"/>
                </a:xfrm>
                <a:prstGeom prst="line">
                  <a:avLst/>
                </a:prstGeom>
                <a:noFill/>
                <a:ln w="30163" cap="rnd">
                  <a:no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79" name="Line 134">
                  <a:extLst>
                    <a:ext uri="{FF2B5EF4-FFF2-40B4-BE49-F238E27FC236}">
                      <a16:creationId xmlns:a16="http://schemas.microsoft.com/office/drawing/2014/main" id="{F878E11C-459A-4E30-946C-12AA4EA993B5}"/>
                    </a:ext>
                  </a:extLst>
                </p:cNvPr>
                <p:cNvSpPr>
                  <a:spLocks noChangeShapeType="1"/>
                </p:cNvSpPr>
                <p:nvPr/>
              </p:nvSpPr>
              <p:spPr bwMode="auto">
                <a:xfrm flipH="1">
                  <a:off x="2052231" y="3348738"/>
                  <a:ext cx="360363" cy="0"/>
                </a:xfrm>
                <a:prstGeom prst="line">
                  <a:avLst/>
                </a:prstGeom>
                <a:noFill/>
                <a:ln w="30163" cap="rnd">
                  <a:solidFill>
                    <a:srgbClr val="28828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80" name="Line 135">
                  <a:extLst>
                    <a:ext uri="{FF2B5EF4-FFF2-40B4-BE49-F238E27FC236}">
                      <a16:creationId xmlns:a16="http://schemas.microsoft.com/office/drawing/2014/main" id="{683BD640-6263-402F-B470-FCC7DB4B68CF}"/>
                    </a:ext>
                  </a:extLst>
                </p:cNvPr>
                <p:cNvSpPr>
                  <a:spLocks noChangeShapeType="1"/>
                </p:cNvSpPr>
                <p:nvPr/>
              </p:nvSpPr>
              <p:spPr bwMode="auto">
                <a:xfrm>
                  <a:off x="2203685" y="3425823"/>
                  <a:ext cx="46038" cy="0"/>
                </a:xfrm>
                <a:prstGeom prst="line">
                  <a:avLst/>
                </a:prstGeom>
                <a:noFill/>
                <a:ln w="30163" cap="rnd">
                  <a:solidFill>
                    <a:srgbClr val="28828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81" name="Line 136">
                  <a:extLst>
                    <a:ext uri="{FF2B5EF4-FFF2-40B4-BE49-F238E27FC236}">
                      <a16:creationId xmlns:a16="http://schemas.microsoft.com/office/drawing/2014/main" id="{DC241535-4CEF-4854-9E52-BD73D2936FAC}"/>
                    </a:ext>
                  </a:extLst>
                </p:cNvPr>
                <p:cNvSpPr>
                  <a:spLocks noChangeShapeType="1"/>
                </p:cNvSpPr>
                <p:nvPr/>
              </p:nvSpPr>
              <p:spPr bwMode="auto">
                <a:xfrm>
                  <a:off x="2233206" y="2762950"/>
                  <a:ext cx="0" cy="0"/>
                </a:xfrm>
                <a:prstGeom prst="line">
                  <a:avLst/>
                </a:prstGeom>
                <a:noFill/>
                <a:ln w="30163" cap="rnd">
                  <a:solidFill>
                    <a:srgbClr val="28828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grpSp>
              <p:nvGrpSpPr>
                <p:cNvPr id="282" name="Gruppieren 281">
                  <a:extLst>
                    <a:ext uri="{FF2B5EF4-FFF2-40B4-BE49-F238E27FC236}">
                      <a16:creationId xmlns:a16="http://schemas.microsoft.com/office/drawing/2014/main" id="{1666D659-BE79-4B44-83CE-D9D13F504A92}"/>
                    </a:ext>
                  </a:extLst>
                </p:cNvPr>
                <p:cNvGrpSpPr/>
                <p:nvPr/>
              </p:nvGrpSpPr>
              <p:grpSpPr>
                <a:xfrm>
                  <a:off x="2118905" y="2942430"/>
                  <a:ext cx="227013" cy="228600"/>
                  <a:chOff x="6463521" y="3107867"/>
                  <a:chExt cx="227013" cy="228600"/>
                </a:xfrm>
              </p:grpSpPr>
              <p:sp>
                <p:nvSpPr>
                  <p:cNvPr id="283" name="Freeform 5">
                    <a:extLst>
                      <a:ext uri="{FF2B5EF4-FFF2-40B4-BE49-F238E27FC236}">
                        <a16:creationId xmlns:a16="http://schemas.microsoft.com/office/drawing/2014/main" id="{45AA252B-5FFE-4B5E-88ED-4B424BEF897E}"/>
                      </a:ext>
                    </a:extLst>
                  </p:cNvPr>
                  <p:cNvSpPr>
                    <a:spLocks/>
                  </p:cNvSpPr>
                  <p:nvPr/>
                </p:nvSpPr>
                <p:spPr bwMode="auto">
                  <a:xfrm>
                    <a:off x="6463521" y="3107867"/>
                    <a:ext cx="41275" cy="41275"/>
                  </a:xfrm>
                  <a:custGeom>
                    <a:avLst/>
                    <a:gdLst>
                      <a:gd name="T0" fmla="*/ 0 w 26"/>
                      <a:gd name="T1" fmla="*/ 26 h 26"/>
                      <a:gd name="T2" fmla="*/ 0 w 26"/>
                      <a:gd name="T3" fmla="*/ 0 h 26"/>
                      <a:gd name="T4" fmla="*/ 26 w 26"/>
                      <a:gd name="T5" fmla="*/ 0 h 26"/>
                    </a:gdLst>
                    <a:ahLst/>
                    <a:cxnLst>
                      <a:cxn ang="0">
                        <a:pos x="T0" y="T1"/>
                      </a:cxn>
                      <a:cxn ang="0">
                        <a:pos x="T2" y="T3"/>
                      </a:cxn>
                      <a:cxn ang="0">
                        <a:pos x="T4" y="T5"/>
                      </a:cxn>
                    </a:cxnLst>
                    <a:rect l="0" t="0" r="r" b="b"/>
                    <a:pathLst>
                      <a:path w="26" h="26">
                        <a:moveTo>
                          <a:pt x="0" y="26"/>
                        </a:moveTo>
                        <a:lnTo>
                          <a:pt x="0" y="0"/>
                        </a:lnTo>
                        <a:lnTo>
                          <a:pt x="26" y="0"/>
                        </a:lnTo>
                      </a:path>
                    </a:pathLst>
                  </a:custGeom>
                  <a:noFill/>
                  <a:ln w="20638"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84" name="Freeform 6">
                    <a:extLst>
                      <a:ext uri="{FF2B5EF4-FFF2-40B4-BE49-F238E27FC236}">
                        <a16:creationId xmlns:a16="http://schemas.microsoft.com/office/drawing/2014/main" id="{72A5C58C-C7C2-4CBF-AD05-ADEEB62218C5}"/>
                      </a:ext>
                    </a:extLst>
                  </p:cNvPr>
                  <p:cNvSpPr>
                    <a:spLocks/>
                  </p:cNvSpPr>
                  <p:nvPr/>
                </p:nvSpPr>
                <p:spPr bwMode="auto">
                  <a:xfrm>
                    <a:off x="6463521" y="3295192"/>
                    <a:ext cx="41275" cy="41275"/>
                  </a:xfrm>
                  <a:custGeom>
                    <a:avLst/>
                    <a:gdLst>
                      <a:gd name="T0" fmla="*/ 26 w 26"/>
                      <a:gd name="T1" fmla="*/ 26 h 26"/>
                      <a:gd name="T2" fmla="*/ 0 w 26"/>
                      <a:gd name="T3" fmla="*/ 26 h 26"/>
                      <a:gd name="T4" fmla="*/ 0 w 26"/>
                      <a:gd name="T5" fmla="*/ 0 h 26"/>
                    </a:gdLst>
                    <a:ahLst/>
                    <a:cxnLst>
                      <a:cxn ang="0">
                        <a:pos x="T0" y="T1"/>
                      </a:cxn>
                      <a:cxn ang="0">
                        <a:pos x="T2" y="T3"/>
                      </a:cxn>
                      <a:cxn ang="0">
                        <a:pos x="T4" y="T5"/>
                      </a:cxn>
                    </a:cxnLst>
                    <a:rect l="0" t="0" r="r" b="b"/>
                    <a:pathLst>
                      <a:path w="26" h="26">
                        <a:moveTo>
                          <a:pt x="26" y="26"/>
                        </a:moveTo>
                        <a:lnTo>
                          <a:pt x="0" y="26"/>
                        </a:lnTo>
                        <a:lnTo>
                          <a:pt x="0" y="0"/>
                        </a:lnTo>
                      </a:path>
                    </a:pathLst>
                  </a:custGeom>
                  <a:noFill/>
                  <a:ln w="20638"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85" name="Freeform 7">
                    <a:extLst>
                      <a:ext uri="{FF2B5EF4-FFF2-40B4-BE49-F238E27FC236}">
                        <a16:creationId xmlns:a16="http://schemas.microsoft.com/office/drawing/2014/main" id="{A960A918-15C5-48E2-875D-97C7F20C400C}"/>
                      </a:ext>
                    </a:extLst>
                  </p:cNvPr>
                  <p:cNvSpPr>
                    <a:spLocks/>
                  </p:cNvSpPr>
                  <p:nvPr/>
                </p:nvSpPr>
                <p:spPr bwMode="auto">
                  <a:xfrm>
                    <a:off x="6649259" y="3107867"/>
                    <a:ext cx="41275" cy="41275"/>
                  </a:xfrm>
                  <a:custGeom>
                    <a:avLst/>
                    <a:gdLst>
                      <a:gd name="T0" fmla="*/ 0 w 26"/>
                      <a:gd name="T1" fmla="*/ 0 h 26"/>
                      <a:gd name="T2" fmla="*/ 26 w 26"/>
                      <a:gd name="T3" fmla="*/ 0 h 26"/>
                      <a:gd name="T4" fmla="*/ 26 w 26"/>
                      <a:gd name="T5" fmla="*/ 26 h 26"/>
                    </a:gdLst>
                    <a:ahLst/>
                    <a:cxnLst>
                      <a:cxn ang="0">
                        <a:pos x="T0" y="T1"/>
                      </a:cxn>
                      <a:cxn ang="0">
                        <a:pos x="T2" y="T3"/>
                      </a:cxn>
                      <a:cxn ang="0">
                        <a:pos x="T4" y="T5"/>
                      </a:cxn>
                    </a:cxnLst>
                    <a:rect l="0" t="0" r="r" b="b"/>
                    <a:pathLst>
                      <a:path w="26" h="26">
                        <a:moveTo>
                          <a:pt x="0" y="0"/>
                        </a:moveTo>
                        <a:lnTo>
                          <a:pt x="26" y="0"/>
                        </a:lnTo>
                        <a:lnTo>
                          <a:pt x="26" y="26"/>
                        </a:lnTo>
                      </a:path>
                    </a:pathLst>
                  </a:custGeom>
                  <a:noFill/>
                  <a:ln w="20638"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86" name="Freeform 8">
                    <a:extLst>
                      <a:ext uri="{FF2B5EF4-FFF2-40B4-BE49-F238E27FC236}">
                        <a16:creationId xmlns:a16="http://schemas.microsoft.com/office/drawing/2014/main" id="{65AA591D-3A12-4F7A-94B2-78A7F7A64579}"/>
                      </a:ext>
                    </a:extLst>
                  </p:cNvPr>
                  <p:cNvSpPr>
                    <a:spLocks/>
                  </p:cNvSpPr>
                  <p:nvPr/>
                </p:nvSpPr>
                <p:spPr bwMode="auto">
                  <a:xfrm>
                    <a:off x="6546071" y="3149142"/>
                    <a:ext cx="41275" cy="41275"/>
                  </a:xfrm>
                  <a:custGeom>
                    <a:avLst/>
                    <a:gdLst>
                      <a:gd name="T0" fmla="*/ 26 w 26"/>
                      <a:gd name="T1" fmla="*/ 0 h 26"/>
                      <a:gd name="T2" fmla="*/ 13 w 26"/>
                      <a:gd name="T3" fmla="*/ 0 h 26"/>
                      <a:gd name="T4" fmla="*/ 13 w 26"/>
                      <a:gd name="T5" fmla="*/ 26 h 26"/>
                      <a:gd name="T6" fmla="*/ 0 w 26"/>
                      <a:gd name="T7" fmla="*/ 26 h 26"/>
                    </a:gdLst>
                    <a:ahLst/>
                    <a:cxnLst>
                      <a:cxn ang="0">
                        <a:pos x="T0" y="T1"/>
                      </a:cxn>
                      <a:cxn ang="0">
                        <a:pos x="T2" y="T3"/>
                      </a:cxn>
                      <a:cxn ang="0">
                        <a:pos x="T4" y="T5"/>
                      </a:cxn>
                      <a:cxn ang="0">
                        <a:pos x="T6" y="T7"/>
                      </a:cxn>
                    </a:cxnLst>
                    <a:rect l="0" t="0" r="r" b="b"/>
                    <a:pathLst>
                      <a:path w="26" h="26">
                        <a:moveTo>
                          <a:pt x="26" y="0"/>
                        </a:moveTo>
                        <a:lnTo>
                          <a:pt x="13" y="0"/>
                        </a:lnTo>
                        <a:lnTo>
                          <a:pt x="13" y="26"/>
                        </a:lnTo>
                        <a:lnTo>
                          <a:pt x="0" y="26"/>
                        </a:lnTo>
                      </a:path>
                    </a:pathLst>
                  </a:custGeom>
                  <a:noFill/>
                  <a:ln w="20638"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87" name="Freeform 9">
                    <a:extLst>
                      <a:ext uri="{FF2B5EF4-FFF2-40B4-BE49-F238E27FC236}">
                        <a16:creationId xmlns:a16="http://schemas.microsoft.com/office/drawing/2014/main" id="{419A0A74-3B99-4236-8501-3DE76FA1665E}"/>
                      </a:ext>
                    </a:extLst>
                  </p:cNvPr>
                  <p:cNvSpPr>
                    <a:spLocks/>
                  </p:cNvSpPr>
                  <p:nvPr/>
                </p:nvSpPr>
                <p:spPr bwMode="auto">
                  <a:xfrm>
                    <a:off x="6566709" y="3231692"/>
                    <a:ext cx="20637" cy="63500"/>
                  </a:xfrm>
                  <a:custGeom>
                    <a:avLst/>
                    <a:gdLst>
                      <a:gd name="T0" fmla="*/ 0 w 13"/>
                      <a:gd name="T1" fmla="*/ 40 h 40"/>
                      <a:gd name="T2" fmla="*/ 0 w 13"/>
                      <a:gd name="T3" fmla="*/ 27 h 40"/>
                      <a:gd name="T4" fmla="*/ 0 w 13"/>
                      <a:gd name="T5" fmla="*/ 0 h 40"/>
                      <a:gd name="T6" fmla="*/ 13 w 13"/>
                      <a:gd name="T7" fmla="*/ 0 h 40"/>
                    </a:gdLst>
                    <a:ahLst/>
                    <a:cxnLst>
                      <a:cxn ang="0">
                        <a:pos x="T0" y="T1"/>
                      </a:cxn>
                      <a:cxn ang="0">
                        <a:pos x="T2" y="T3"/>
                      </a:cxn>
                      <a:cxn ang="0">
                        <a:pos x="T4" y="T5"/>
                      </a:cxn>
                      <a:cxn ang="0">
                        <a:pos x="T6" y="T7"/>
                      </a:cxn>
                    </a:cxnLst>
                    <a:rect l="0" t="0" r="r" b="b"/>
                    <a:pathLst>
                      <a:path w="13" h="40">
                        <a:moveTo>
                          <a:pt x="0" y="40"/>
                        </a:moveTo>
                        <a:lnTo>
                          <a:pt x="0" y="27"/>
                        </a:lnTo>
                        <a:lnTo>
                          <a:pt x="0" y="0"/>
                        </a:lnTo>
                        <a:lnTo>
                          <a:pt x="13" y="0"/>
                        </a:lnTo>
                      </a:path>
                    </a:pathLst>
                  </a:custGeom>
                  <a:noFill/>
                  <a:ln w="20638"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88" name="Freeform 10">
                    <a:extLst>
                      <a:ext uri="{FF2B5EF4-FFF2-40B4-BE49-F238E27FC236}">
                        <a16:creationId xmlns:a16="http://schemas.microsoft.com/office/drawing/2014/main" id="{67DDB3AD-1908-43EB-A893-1912E6BD0C1A}"/>
                      </a:ext>
                    </a:extLst>
                  </p:cNvPr>
                  <p:cNvSpPr>
                    <a:spLocks/>
                  </p:cNvSpPr>
                  <p:nvPr/>
                </p:nvSpPr>
                <p:spPr bwMode="auto">
                  <a:xfrm>
                    <a:off x="6628621" y="3211054"/>
                    <a:ext cx="20637" cy="84138"/>
                  </a:xfrm>
                  <a:custGeom>
                    <a:avLst/>
                    <a:gdLst>
                      <a:gd name="T0" fmla="*/ 13 w 13"/>
                      <a:gd name="T1" fmla="*/ 0 h 53"/>
                      <a:gd name="T2" fmla="*/ 13 w 13"/>
                      <a:gd name="T3" fmla="*/ 26 h 53"/>
                      <a:gd name="T4" fmla="*/ 0 w 13"/>
                      <a:gd name="T5" fmla="*/ 26 h 53"/>
                      <a:gd name="T6" fmla="*/ 0 w 13"/>
                      <a:gd name="T7" fmla="*/ 53 h 53"/>
                    </a:gdLst>
                    <a:ahLst/>
                    <a:cxnLst>
                      <a:cxn ang="0">
                        <a:pos x="T0" y="T1"/>
                      </a:cxn>
                      <a:cxn ang="0">
                        <a:pos x="T2" y="T3"/>
                      </a:cxn>
                      <a:cxn ang="0">
                        <a:pos x="T4" y="T5"/>
                      </a:cxn>
                      <a:cxn ang="0">
                        <a:pos x="T6" y="T7"/>
                      </a:cxn>
                    </a:cxnLst>
                    <a:rect l="0" t="0" r="r" b="b"/>
                    <a:pathLst>
                      <a:path w="13" h="53">
                        <a:moveTo>
                          <a:pt x="13" y="0"/>
                        </a:moveTo>
                        <a:lnTo>
                          <a:pt x="13" y="26"/>
                        </a:lnTo>
                        <a:lnTo>
                          <a:pt x="0" y="26"/>
                        </a:lnTo>
                        <a:lnTo>
                          <a:pt x="0" y="53"/>
                        </a:lnTo>
                      </a:path>
                    </a:pathLst>
                  </a:custGeom>
                  <a:noFill/>
                  <a:ln w="20638"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89" name="Freeform 11">
                    <a:extLst>
                      <a:ext uri="{FF2B5EF4-FFF2-40B4-BE49-F238E27FC236}">
                        <a16:creationId xmlns:a16="http://schemas.microsoft.com/office/drawing/2014/main" id="{0CB20834-4AEE-4C09-AB10-91629D5784A3}"/>
                      </a:ext>
                    </a:extLst>
                  </p:cNvPr>
                  <p:cNvSpPr>
                    <a:spLocks/>
                  </p:cNvSpPr>
                  <p:nvPr/>
                </p:nvSpPr>
                <p:spPr bwMode="auto">
                  <a:xfrm>
                    <a:off x="6649259" y="3295192"/>
                    <a:ext cx="41275" cy="41275"/>
                  </a:xfrm>
                  <a:custGeom>
                    <a:avLst/>
                    <a:gdLst>
                      <a:gd name="T0" fmla="*/ 0 w 26"/>
                      <a:gd name="T1" fmla="*/ 26 h 26"/>
                      <a:gd name="T2" fmla="*/ 26 w 26"/>
                      <a:gd name="T3" fmla="*/ 26 h 26"/>
                      <a:gd name="T4" fmla="*/ 26 w 26"/>
                      <a:gd name="T5" fmla="*/ 0 h 26"/>
                    </a:gdLst>
                    <a:ahLst/>
                    <a:cxnLst>
                      <a:cxn ang="0">
                        <a:pos x="T0" y="T1"/>
                      </a:cxn>
                      <a:cxn ang="0">
                        <a:pos x="T2" y="T3"/>
                      </a:cxn>
                      <a:cxn ang="0">
                        <a:pos x="T4" y="T5"/>
                      </a:cxn>
                    </a:cxnLst>
                    <a:rect l="0" t="0" r="r" b="b"/>
                    <a:pathLst>
                      <a:path w="26" h="26">
                        <a:moveTo>
                          <a:pt x="0" y="26"/>
                        </a:moveTo>
                        <a:lnTo>
                          <a:pt x="26" y="26"/>
                        </a:lnTo>
                        <a:lnTo>
                          <a:pt x="26" y="0"/>
                        </a:lnTo>
                      </a:path>
                    </a:pathLst>
                  </a:custGeom>
                  <a:noFill/>
                  <a:ln w="20638"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90" name="Freeform 12">
                    <a:extLst>
                      <a:ext uri="{FF2B5EF4-FFF2-40B4-BE49-F238E27FC236}">
                        <a16:creationId xmlns:a16="http://schemas.microsoft.com/office/drawing/2014/main" id="{D5FDEEBD-6E2A-4F95-B2F9-84E2174A867A}"/>
                      </a:ext>
                    </a:extLst>
                  </p:cNvPr>
                  <p:cNvSpPr>
                    <a:spLocks/>
                  </p:cNvSpPr>
                  <p:nvPr/>
                </p:nvSpPr>
                <p:spPr bwMode="auto">
                  <a:xfrm>
                    <a:off x="6504796" y="3211054"/>
                    <a:ext cx="20637" cy="20638"/>
                  </a:xfrm>
                  <a:custGeom>
                    <a:avLst/>
                    <a:gdLst>
                      <a:gd name="T0" fmla="*/ 13 w 13"/>
                      <a:gd name="T1" fmla="*/ 13 h 13"/>
                      <a:gd name="T2" fmla="*/ 0 w 13"/>
                      <a:gd name="T3" fmla="*/ 13 h 13"/>
                      <a:gd name="T4" fmla="*/ 0 w 13"/>
                      <a:gd name="T5" fmla="*/ 0 h 13"/>
                    </a:gdLst>
                    <a:ahLst/>
                    <a:cxnLst>
                      <a:cxn ang="0">
                        <a:pos x="T0" y="T1"/>
                      </a:cxn>
                      <a:cxn ang="0">
                        <a:pos x="T2" y="T3"/>
                      </a:cxn>
                      <a:cxn ang="0">
                        <a:pos x="T4" y="T5"/>
                      </a:cxn>
                    </a:cxnLst>
                    <a:rect l="0" t="0" r="r" b="b"/>
                    <a:pathLst>
                      <a:path w="13" h="13">
                        <a:moveTo>
                          <a:pt x="13" y="13"/>
                        </a:moveTo>
                        <a:lnTo>
                          <a:pt x="0" y="13"/>
                        </a:lnTo>
                        <a:lnTo>
                          <a:pt x="0" y="0"/>
                        </a:lnTo>
                      </a:path>
                    </a:pathLst>
                  </a:custGeom>
                  <a:noFill/>
                  <a:ln w="20638"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91" name="Line 13">
                    <a:extLst>
                      <a:ext uri="{FF2B5EF4-FFF2-40B4-BE49-F238E27FC236}">
                        <a16:creationId xmlns:a16="http://schemas.microsoft.com/office/drawing/2014/main" id="{07272071-EF6B-494F-B8F1-2C63FFA27B15}"/>
                      </a:ext>
                    </a:extLst>
                  </p:cNvPr>
                  <p:cNvSpPr>
                    <a:spLocks noChangeShapeType="1"/>
                  </p:cNvSpPr>
                  <p:nvPr/>
                </p:nvSpPr>
                <p:spPr bwMode="auto">
                  <a:xfrm flipV="1">
                    <a:off x="6607984" y="3190417"/>
                    <a:ext cx="0" cy="20638"/>
                  </a:xfrm>
                  <a:prstGeom prst="line">
                    <a:avLst/>
                  </a:prstGeom>
                  <a:noFill/>
                  <a:ln w="20638" cap="rnd">
                    <a:solidFill>
                      <a:srgbClr val="28828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92" name="Line 14">
                    <a:extLst>
                      <a:ext uri="{FF2B5EF4-FFF2-40B4-BE49-F238E27FC236}">
                        <a16:creationId xmlns:a16="http://schemas.microsoft.com/office/drawing/2014/main" id="{CDAEB82F-5C50-4826-87E5-C1D1645EA9FF}"/>
                      </a:ext>
                    </a:extLst>
                  </p:cNvPr>
                  <p:cNvSpPr>
                    <a:spLocks noChangeShapeType="1"/>
                  </p:cNvSpPr>
                  <p:nvPr/>
                </p:nvSpPr>
                <p:spPr bwMode="auto">
                  <a:xfrm flipH="1">
                    <a:off x="6607984" y="3295192"/>
                    <a:ext cx="41275" cy="0"/>
                  </a:xfrm>
                  <a:prstGeom prst="line">
                    <a:avLst/>
                  </a:prstGeom>
                  <a:noFill/>
                  <a:ln w="20638" cap="rnd">
                    <a:solidFill>
                      <a:srgbClr val="28828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93" name="Line 15">
                    <a:extLst>
                      <a:ext uri="{FF2B5EF4-FFF2-40B4-BE49-F238E27FC236}">
                        <a16:creationId xmlns:a16="http://schemas.microsoft.com/office/drawing/2014/main" id="{DFD3E164-B3CC-4381-83FB-3D1CA18ABAF5}"/>
                      </a:ext>
                    </a:extLst>
                  </p:cNvPr>
                  <p:cNvSpPr>
                    <a:spLocks noChangeShapeType="1"/>
                  </p:cNvSpPr>
                  <p:nvPr/>
                </p:nvSpPr>
                <p:spPr bwMode="auto">
                  <a:xfrm flipH="1">
                    <a:off x="6566709" y="3274554"/>
                    <a:ext cx="20637" cy="0"/>
                  </a:xfrm>
                  <a:prstGeom prst="line">
                    <a:avLst/>
                  </a:prstGeom>
                  <a:noFill/>
                  <a:ln w="20638" cap="rnd">
                    <a:solidFill>
                      <a:srgbClr val="28828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94" name="Rectangle 16">
                    <a:extLst>
                      <a:ext uri="{FF2B5EF4-FFF2-40B4-BE49-F238E27FC236}">
                        <a16:creationId xmlns:a16="http://schemas.microsoft.com/office/drawing/2014/main" id="{3A2E429A-6D45-44E7-B23F-1F0958EA3F11}"/>
                      </a:ext>
                    </a:extLst>
                  </p:cNvPr>
                  <p:cNvSpPr>
                    <a:spLocks noChangeArrowheads="1"/>
                  </p:cNvSpPr>
                  <p:nvPr/>
                </p:nvSpPr>
                <p:spPr bwMode="auto">
                  <a:xfrm>
                    <a:off x="6504796" y="3149142"/>
                    <a:ext cx="20637" cy="20638"/>
                  </a:xfrm>
                  <a:prstGeom prst="rect">
                    <a:avLst/>
                  </a:prstGeom>
                  <a:noFill/>
                  <a:ln w="20638"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95" name="Rectangle 17">
                    <a:extLst>
                      <a:ext uri="{FF2B5EF4-FFF2-40B4-BE49-F238E27FC236}">
                        <a16:creationId xmlns:a16="http://schemas.microsoft.com/office/drawing/2014/main" id="{C542E611-C7A8-4145-8EA0-0A3A94BC1DFE}"/>
                      </a:ext>
                    </a:extLst>
                  </p:cNvPr>
                  <p:cNvSpPr>
                    <a:spLocks noChangeArrowheads="1"/>
                  </p:cNvSpPr>
                  <p:nvPr/>
                </p:nvSpPr>
                <p:spPr bwMode="auto">
                  <a:xfrm>
                    <a:off x="6504796" y="3274554"/>
                    <a:ext cx="20637" cy="20638"/>
                  </a:xfrm>
                  <a:prstGeom prst="rect">
                    <a:avLst/>
                  </a:prstGeom>
                  <a:noFill/>
                  <a:ln w="20638"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96" name="Rectangle 18">
                    <a:extLst>
                      <a:ext uri="{FF2B5EF4-FFF2-40B4-BE49-F238E27FC236}">
                        <a16:creationId xmlns:a16="http://schemas.microsoft.com/office/drawing/2014/main" id="{5878FF8A-C0A8-4308-808D-96082F2AF47A}"/>
                      </a:ext>
                    </a:extLst>
                  </p:cNvPr>
                  <p:cNvSpPr>
                    <a:spLocks noChangeArrowheads="1"/>
                  </p:cNvSpPr>
                  <p:nvPr/>
                </p:nvSpPr>
                <p:spPr bwMode="auto">
                  <a:xfrm>
                    <a:off x="6628621" y="3149142"/>
                    <a:ext cx="20637" cy="20638"/>
                  </a:xfrm>
                  <a:prstGeom prst="rect">
                    <a:avLst/>
                  </a:prstGeom>
                  <a:noFill/>
                  <a:ln w="20638"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grpSp>
          </p:grpSp>
          <p:pic>
            <p:nvPicPr>
              <p:cNvPr id="158" name="Grafik 157">
                <a:extLst>
                  <a:ext uri="{FF2B5EF4-FFF2-40B4-BE49-F238E27FC236}">
                    <a16:creationId xmlns:a16="http://schemas.microsoft.com/office/drawing/2014/main" id="{6B300202-CDE8-4FBC-83DC-129B5A061128}"/>
                  </a:ext>
                </a:extLst>
              </p:cNvPr>
              <p:cNvPicPr>
                <a:picLocks noChangeAspect="1"/>
              </p:cNvPicPr>
              <p:nvPr/>
            </p:nvPicPr>
            <p:blipFill>
              <a:blip r:embed="rId6"/>
              <a:stretch>
                <a:fillRect/>
              </a:stretch>
            </p:blipFill>
            <p:spPr>
              <a:xfrm>
                <a:off x="2912361" y="5713394"/>
                <a:ext cx="148931" cy="148931"/>
              </a:xfrm>
              <a:prstGeom prst="rect">
                <a:avLst/>
              </a:prstGeom>
            </p:spPr>
          </p:pic>
        </p:grpSp>
      </p:grpSp>
      <p:grpSp>
        <p:nvGrpSpPr>
          <p:cNvPr id="19" name="Gruppieren 18">
            <a:extLst>
              <a:ext uri="{FF2B5EF4-FFF2-40B4-BE49-F238E27FC236}">
                <a16:creationId xmlns:a16="http://schemas.microsoft.com/office/drawing/2014/main" id="{3188569D-3753-4BFA-869E-575CFF12BA3F}"/>
              </a:ext>
            </a:extLst>
          </p:cNvPr>
          <p:cNvGrpSpPr/>
          <p:nvPr/>
        </p:nvGrpSpPr>
        <p:grpSpPr>
          <a:xfrm>
            <a:off x="9505869" y="1778081"/>
            <a:ext cx="945760" cy="739843"/>
            <a:chOff x="8120315" y="1525717"/>
            <a:chExt cx="1078918" cy="844009"/>
          </a:xfrm>
        </p:grpSpPr>
        <p:sp>
          <p:nvSpPr>
            <p:cNvPr id="18" name="Rechteck 17">
              <a:extLst>
                <a:ext uri="{FF2B5EF4-FFF2-40B4-BE49-F238E27FC236}">
                  <a16:creationId xmlns:a16="http://schemas.microsoft.com/office/drawing/2014/main" id="{1A6BD2D2-6661-4A48-A155-D595227816DD}"/>
                </a:ext>
              </a:extLst>
            </p:cNvPr>
            <p:cNvSpPr/>
            <p:nvPr/>
          </p:nvSpPr>
          <p:spPr>
            <a:xfrm>
              <a:off x="8120315" y="1525717"/>
              <a:ext cx="1078918" cy="84400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sp>
          <p:nvSpPr>
            <p:cNvPr id="161" name="Google Shape;2146;p26">
              <a:extLst>
                <a:ext uri="{FF2B5EF4-FFF2-40B4-BE49-F238E27FC236}">
                  <a16:creationId xmlns:a16="http://schemas.microsoft.com/office/drawing/2014/main" id="{315C8635-91AB-4657-8A83-930E042ADC09}"/>
                </a:ext>
              </a:extLst>
            </p:cNvPr>
            <p:cNvSpPr/>
            <p:nvPr/>
          </p:nvSpPr>
          <p:spPr>
            <a:xfrm>
              <a:off x="8213464" y="1643387"/>
              <a:ext cx="903397" cy="648882"/>
            </a:xfrm>
            <a:custGeom>
              <a:avLst/>
              <a:gdLst/>
              <a:ahLst/>
              <a:cxnLst/>
              <a:rect l="l" t="t" r="r" b="b"/>
              <a:pathLst>
                <a:path w="306916" h="216929" extrusionOk="0">
                  <a:moveTo>
                    <a:pt x="214313" y="59788"/>
                  </a:moveTo>
                  <a:lnTo>
                    <a:pt x="17992" y="59788"/>
                  </a:lnTo>
                  <a:cubicBezTo>
                    <a:pt x="7938" y="59788"/>
                    <a:pt x="0" y="67724"/>
                    <a:pt x="0" y="77777"/>
                  </a:cubicBezTo>
                  <a:lnTo>
                    <a:pt x="0" y="202115"/>
                  </a:lnTo>
                  <a:cubicBezTo>
                    <a:pt x="0" y="212168"/>
                    <a:pt x="7938" y="220105"/>
                    <a:pt x="17992" y="220105"/>
                  </a:cubicBezTo>
                  <a:lnTo>
                    <a:pt x="214313" y="220105"/>
                  </a:lnTo>
                  <a:cubicBezTo>
                    <a:pt x="224367" y="220105"/>
                    <a:pt x="232304" y="212168"/>
                    <a:pt x="232304" y="202115"/>
                  </a:cubicBezTo>
                  <a:lnTo>
                    <a:pt x="232304" y="77777"/>
                  </a:lnTo>
                  <a:cubicBezTo>
                    <a:pt x="231775" y="68254"/>
                    <a:pt x="223838" y="59788"/>
                    <a:pt x="214313" y="59788"/>
                  </a:cubicBezTo>
                  <a:close/>
                  <a:moveTo>
                    <a:pt x="219075" y="202115"/>
                  </a:moveTo>
                  <a:cubicBezTo>
                    <a:pt x="219075" y="204761"/>
                    <a:pt x="216958" y="207406"/>
                    <a:pt x="213783" y="207406"/>
                  </a:cubicBezTo>
                  <a:lnTo>
                    <a:pt x="17463" y="207406"/>
                  </a:lnTo>
                  <a:cubicBezTo>
                    <a:pt x="14817" y="207406"/>
                    <a:pt x="12171" y="205290"/>
                    <a:pt x="12171" y="202115"/>
                  </a:cubicBezTo>
                  <a:lnTo>
                    <a:pt x="12171" y="77777"/>
                  </a:lnTo>
                  <a:cubicBezTo>
                    <a:pt x="12171" y="75132"/>
                    <a:pt x="14288" y="72486"/>
                    <a:pt x="17463" y="72486"/>
                  </a:cubicBezTo>
                  <a:lnTo>
                    <a:pt x="213783" y="72486"/>
                  </a:lnTo>
                  <a:cubicBezTo>
                    <a:pt x="216429" y="72486"/>
                    <a:pt x="219075" y="74603"/>
                    <a:pt x="219075" y="77777"/>
                  </a:cubicBezTo>
                  <a:lnTo>
                    <a:pt x="219075" y="202115"/>
                  </a:lnTo>
                  <a:close/>
                  <a:moveTo>
                    <a:pt x="64029" y="88359"/>
                  </a:moveTo>
                  <a:lnTo>
                    <a:pt x="34396" y="88359"/>
                  </a:lnTo>
                  <a:cubicBezTo>
                    <a:pt x="30692" y="88359"/>
                    <a:pt x="28046" y="91005"/>
                    <a:pt x="28046" y="94708"/>
                  </a:cubicBezTo>
                  <a:lnTo>
                    <a:pt x="28046" y="124338"/>
                  </a:lnTo>
                  <a:cubicBezTo>
                    <a:pt x="28046" y="128042"/>
                    <a:pt x="30692" y="130687"/>
                    <a:pt x="34396" y="130687"/>
                  </a:cubicBezTo>
                  <a:lnTo>
                    <a:pt x="64029" y="130687"/>
                  </a:lnTo>
                  <a:cubicBezTo>
                    <a:pt x="67733" y="130687"/>
                    <a:pt x="70379" y="128042"/>
                    <a:pt x="70379" y="124338"/>
                  </a:cubicBezTo>
                  <a:lnTo>
                    <a:pt x="70379" y="94708"/>
                  </a:lnTo>
                  <a:cubicBezTo>
                    <a:pt x="70379" y="91534"/>
                    <a:pt x="67733" y="88359"/>
                    <a:pt x="64029" y="88359"/>
                  </a:cubicBezTo>
                  <a:close/>
                  <a:moveTo>
                    <a:pt x="57679" y="118518"/>
                  </a:moveTo>
                  <a:lnTo>
                    <a:pt x="40746" y="118518"/>
                  </a:lnTo>
                  <a:lnTo>
                    <a:pt x="40746" y="101587"/>
                  </a:lnTo>
                  <a:lnTo>
                    <a:pt x="57679" y="101587"/>
                  </a:lnTo>
                  <a:lnTo>
                    <a:pt x="57679" y="118518"/>
                  </a:lnTo>
                  <a:close/>
                  <a:moveTo>
                    <a:pt x="63500" y="183068"/>
                  </a:moveTo>
                  <a:cubicBezTo>
                    <a:pt x="63500" y="186771"/>
                    <a:pt x="60854" y="189417"/>
                    <a:pt x="57150" y="189417"/>
                  </a:cubicBezTo>
                  <a:lnTo>
                    <a:pt x="33867" y="189417"/>
                  </a:lnTo>
                  <a:cubicBezTo>
                    <a:pt x="30163" y="189417"/>
                    <a:pt x="27517" y="186771"/>
                    <a:pt x="27517" y="183068"/>
                  </a:cubicBezTo>
                  <a:cubicBezTo>
                    <a:pt x="27517" y="179364"/>
                    <a:pt x="30163" y="176719"/>
                    <a:pt x="33867" y="176719"/>
                  </a:cubicBezTo>
                  <a:lnTo>
                    <a:pt x="57150" y="176719"/>
                  </a:lnTo>
                  <a:cubicBezTo>
                    <a:pt x="60854" y="176189"/>
                    <a:pt x="63500" y="179364"/>
                    <a:pt x="63500" y="183068"/>
                  </a:cubicBezTo>
                  <a:close/>
                  <a:moveTo>
                    <a:pt x="110596" y="183068"/>
                  </a:moveTo>
                  <a:cubicBezTo>
                    <a:pt x="110596" y="186771"/>
                    <a:pt x="107950" y="189417"/>
                    <a:pt x="104246" y="189417"/>
                  </a:cubicBezTo>
                  <a:lnTo>
                    <a:pt x="80963" y="189417"/>
                  </a:lnTo>
                  <a:cubicBezTo>
                    <a:pt x="77258" y="189417"/>
                    <a:pt x="74613" y="186771"/>
                    <a:pt x="74613" y="183068"/>
                  </a:cubicBezTo>
                  <a:cubicBezTo>
                    <a:pt x="74613" y="179364"/>
                    <a:pt x="77258" y="176719"/>
                    <a:pt x="80963" y="176719"/>
                  </a:cubicBezTo>
                  <a:lnTo>
                    <a:pt x="104246" y="176719"/>
                  </a:lnTo>
                  <a:cubicBezTo>
                    <a:pt x="107421" y="176189"/>
                    <a:pt x="110596" y="179364"/>
                    <a:pt x="110596" y="183068"/>
                  </a:cubicBezTo>
                  <a:close/>
                  <a:moveTo>
                    <a:pt x="157163" y="183068"/>
                  </a:moveTo>
                  <a:cubicBezTo>
                    <a:pt x="157163" y="186771"/>
                    <a:pt x="154517" y="189417"/>
                    <a:pt x="150813" y="189417"/>
                  </a:cubicBezTo>
                  <a:lnTo>
                    <a:pt x="127529" y="189417"/>
                  </a:lnTo>
                  <a:cubicBezTo>
                    <a:pt x="123825" y="189417"/>
                    <a:pt x="121179" y="186771"/>
                    <a:pt x="121179" y="183068"/>
                  </a:cubicBezTo>
                  <a:cubicBezTo>
                    <a:pt x="121179" y="179364"/>
                    <a:pt x="123825" y="176719"/>
                    <a:pt x="127529" y="176719"/>
                  </a:cubicBezTo>
                  <a:lnTo>
                    <a:pt x="150813" y="176719"/>
                  </a:lnTo>
                  <a:cubicBezTo>
                    <a:pt x="154517" y="176189"/>
                    <a:pt x="157163" y="179364"/>
                    <a:pt x="157163" y="183068"/>
                  </a:cubicBezTo>
                  <a:close/>
                  <a:moveTo>
                    <a:pt x="204258" y="183068"/>
                  </a:moveTo>
                  <a:cubicBezTo>
                    <a:pt x="204258" y="186771"/>
                    <a:pt x="201613" y="189417"/>
                    <a:pt x="197908" y="189417"/>
                  </a:cubicBezTo>
                  <a:lnTo>
                    <a:pt x="174625" y="189417"/>
                  </a:lnTo>
                  <a:cubicBezTo>
                    <a:pt x="170921" y="189417"/>
                    <a:pt x="168275" y="186771"/>
                    <a:pt x="168275" y="183068"/>
                  </a:cubicBezTo>
                  <a:cubicBezTo>
                    <a:pt x="168275" y="179364"/>
                    <a:pt x="170921" y="176719"/>
                    <a:pt x="174625" y="176719"/>
                  </a:cubicBezTo>
                  <a:lnTo>
                    <a:pt x="197908" y="176719"/>
                  </a:lnTo>
                  <a:cubicBezTo>
                    <a:pt x="201083" y="176189"/>
                    <a:pt x="204258" y="179364"/>
                    <a:pt x="204258" y="183068"/>
                  </a:cubicBezTo>
                  <a:close/>
                  <a:moveTo>
                    <a:pt x="159808" y="95237"/>
                  </a:moveTo>
                  <a:lnTo>
                    <a:pt x="159808" y="99470"/>
                  </a:lnTo>
                  <a:cubicBezTo>
                    <a:pt x="159808" y="103174"/>
                    <a:pt x="157163" y="105819"/>
                    <a:pt x="153458" y="105819"/>
                  </a:cubicBezTo>
                  <a:cubicBezTo>
                    <a:pt x="149754" y="105819"/>
                    <a:pt x="147108" y="103174"/>
                    <a:pt x="147108" y="99470"/>
                  </a:cubicBezTo>
                  <a:lnTo>
                    <a:pt x="147108" y="95237"/>
                  </a:lnTo>
                  <a:cubicBezTo>
                    <a:pt x="147108" y="91534"/>
                    <a:pt x="149754" y="88888"/>
                    <a:pt x="153458" y="88888"/>
                  </a:cubicBezTo>
                  <a:cubicBezTo>
                    <a:pt x="156633" y="88888"/>
                    <a:pt x="159808" y="91534"/>
                    <a:pt x="159808" y="95237"/>
                  </a:cubicBezTo>
                  <a:close/>
                  <a:moveTo>
                    <a:pt x="176213" y="99470"/>
                  </a:moveTo>
                  <a:lnTo>
                    <a:pt x="176213" y="95237"/>
                  </a:lnTo>
                  <a:cubicBezTo>
                    <a:pt x="176213" y="91534"/>
                    <a:pt x="178858" y="88888"/>
                    <a:pt x="182563" y="88888"/>
                  </a:cubicBezTo>
                  <a:cubicBezTo>
                    <a:pt x="186267" y="88888"/>
                    <a:pt x="188913" y="91534"/>
                    <a:pt x="188913" y="95237"/>
                  </a:cubicBezTo>
                  <a:lnTo>
                    <a:pt x="188913" y="99470"/>
                  </a:lnTo>
                  <a:cubicBezTo>
                    <a:pt x="188913" y="103174"/>
                    <a:pt x="186267" y="105819"/>
                    <a:pt x="182563" y="105819"/>
                  </a:cubicBezTo>
                  <a:cubicBezTo>
                    <a:pt x="179387" y="105819"/>
                    <a:pt x="176213" y="103174"/>
                    <a:pt x="176213" y="99470"/>
                  </a:cubicBezTo>
                  <a:close/>
                  <a:moveTo>
                    <a:pt x="289983" y="0"/>
                  </a:moveTo>
                  <a:lnTo>
                    <a:pt x="93663" y="0"/>
                  </a:lnTo>
                  <a:cubicBezTo>
                    <a:pt x="83608" y="0"/>
                    <a:pt x="75671" y="7936"/>
                    <a:pt x="75671" y="17989"/>
                  </a:cubicBezTo>
                  <a:lnTo>
                    <a:pt x="75671" y="42328"/>
                  </a:lnTo>
                  <a:cubicBezTo>
                    <a:pt x="75671" y="46032"/>
                    <a:pt x="78317" y="48677"/>
                    <a:pt x="82021" y="48677"/>
                  </a:cubicBezTo>
                  <a:cubicBezTo>
                    <a:pt x="85725" y="48677"/>
                    <a:pt x="88371" y="46032"/>
                    <a:pt x="88371" y="42328"/>
                  </a:cubicBezTo>
                  <a:lnTo>
                    <a:pt x="88371" y="41270"/>
                  </a:lnTo>
                  <a:lnTo>
                    <a:pt x="295275" y="41270"/>
                  </a:lnTo>
                  <a:lnTo>
                    <a:pt x="295275" y="142327"/>
                  </a:lnTo>
                  <a:cubicBezTo>
                    <a:pt x="295275" y="144973"/>
                    <a:pt x="293158" y="147618"/>
                    <a:pt x="289983" y="147618"/>
                  </a:cubicBezTo>
                  <a:lnTo>
                    <a:pt x="257175" y="147618"/>
                  </a:lnTo>
                  <a:cubicBezTo>
                    <a:pt x="253471" y="147618"/>
                    <a:pt x="250825" y="150264"/>
                    <a:pt x="250825" y="153967"/>
                  </a:cubicBezTo>
                  <a:cubicBezTo>
                    <a:pt x="250825" y="157671"/>
                    <a:pt x="253471" y="160316"/>
                    <a:pt x="257175" y="160316"/>
                  </a:cubicBezTo>
                  <a:lnTo>
                    <a:pt x="289983" y="160316"/>
                  </a:lnTo>
                  <a:cubicBezTo>
                    <a:pt x="300038" y="160316"/>
                    <a:pt x="307975" y="152380"/>
                    <a:pt x="307975" y="142327"/>
                  </a:cubicBezTo>
                  <a:lnTo>
                    <a:pt x="307975" y="17989"/>
                  </a:lnTo>
                  <a:cubicBezTo>
                    <a:pt x="307975" y="7936"/>
                    <a:pt x="300038" y="0"/>
                    <a:pt x="289983" y="0"/>
                  </a:cubicBezTo>
                  <a:close/>
                  <a:moveTo>
                    <a:pt x="88371" y="28571"/>
                  </a:moveTo>
                  <a:lnTo>
                    <a:pt x="88371" y="17989"/>
                  </a:lnTo>
                  <a:cubicBezTo>
                    <a:pt x="88371" y="15344"/>
                    <a:pt x="90488" y="12698"/>
                    <a:pt x="93663" y="12698"/>
                  </a:cubicBezTo>
                  <a:lnTo>
                    <a:pt x="289983" y="12698"/>
                  </a:lnTo>
                  <a:cubicBezTo>
                    <a:pt x="292629" y="12698"/>
                    <a:pt x="295275" y="14815"/>
                    <a:pt x="295275" y="17989"/>
                  </a:cubicBezTo>
                  <a:lnTo>
                    <a:pt x="295275" y="28571"/>
                  </a:lnTo>
                  <a:lnTo>
                    <a:pt x="88371" y="28571"/>
                  </a:lnTo>
                  <a:close/>
                  <a:moveTo>
                    <a:pt x="273579" y="129100"/>
                  </a:moveTo>
                  <a:lnTo>
                    <a:pt x="250296" y="129100"/>
                  </a:lnTo>
                  <a:cubicBezTo>
                    <a:pt x="246592" y="129100"/>
                    <a:pt x="243946" y="126454"/>
                    <a:pt x="243946" y="122751"/>
                  </a:cubicBezTo>
                  <a:cubicBezTo>
                    <a:pt x="243946" y="119047"/>
                    <a:pt x="246592" y="116401"/>
                    <a:pt x="250296" y="116401"/>
                  </a:cubicBezTo>
                  <a:lnTo>
                    <a:pt x="273579" y="116401"/>
                  </a:lnTo>
                  <a:cubicBezTo>
                    <a:pt x="277283" y="116401"/>
                    <a:pt x="279929" y="119047"/>
                    <a:pt x="279929" y="122751"/>
                  </a:cubicBezTo>
                  <a:cubicBezTo>
                    <a:pt x="279929" y="126454"/>
                    <a:pt x="277283" y="129100"/>
                    <a:pt x="273579" y="129100"/>
                  </a:cubicBezTo>
                  <a:close/>
                </a:path>
              </a:pathLst>
            </a:custGeom>
            <a:solidFill>
              <a:schemeClr val="bg1">
                <a:lumMod val="5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grpSp>
      <p:sp>
        <p:nvSpPr>
          <p:cNvPr id="150" name="Textfeld 149">
            <a:extLst>
              <a:ext uri="{FF2B5EF4-FFF2-40B4-BE49-F238E27FC236}">
                <a16:creationId xmlns:a16="http://schemas.microsoft.com/office/drawing/2014/main" id="{5F2D6006-B55B-47AA-99F4-5048643B2D2C}"/>
              </a:ext>
            </a:extLst>
          </p:cNvPr>
          <p:cNvSpPr txBox="1"/>
          <p:nvPr/>
        </p:nvSpPr>
        <p:spPr bwMode="auto">
          <a:xfrm>
            <a:off x="5814353" y="4060369"/>
            <a:ext cx="511676" cy="22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gn="l">
              <a:spcAft>
                <a:spcPts val="800"/>
              </a:spcAft>
            </a:pPr>
            <a:r>
              <a:rPr lang="de-CH" sz="1200">
                <a:solidFill>
                  <a:schemeClr val="tx2"/>
                </a:solidFill>
                <a:latin typeface="+mj-lt"/>
              </a:rPr>
              <a:t>S       H</a:t>
            </a:r>
            <a:br>
              <a:rPr lang="de-CH" sz="1200">
                <a:solidFill>
                  <a:schemeClr val="tx2"/>
                </a:solidFill>
                <a:latin typeface="+mj-lt"/>
              </a:rPr>
            </a:br>
            <a:endParaRPr lang="de-CH" sz="900">
              <a:solidFill>
                <a:schemeClr val="tx2"/>
              </a:solidFill>
              <a:latin typeface="+mj-lt"/>
            </a:endParaRPr>
          </a:p>
        </p:txBody>
      </p:sp>
      <p:grpSp>
        <p:nvGrpSpPr>
          <p:cNvPr id="23" name="Gruppieren 22">
            <a:extLst>
              <a:ext uri="{FF2B5EF4-FFF2-40B4-BE49-F238E27FC236}">
                <a16:creationId xmlns:a16="http://schemas.microsoft.com/office/drawing/2014/main" id="{D79EFCDE-A1DE-4285-82BB-4AF572EADB7F}"/>
              </a:ext>
            </a:extLst>
          </p:cNvPr>
          <p:cNvGrpSpPr/>
          <p:nvPr/>
        </p:nvGrpSpPr>
        <p:grpSpPr>
          <a:xfrm>
            <a:off x="9552438" y="4513225"/>
            <a:ext cx="693895" cy="1137595"/>
            <a:chOff x="10419063" y="3968586"/>
            <a:chExt cx="666663" cy="1163257"/>
          </a:xfrm>
        </p:grpSpPr>
        <p:sp>
          <p:nvSpPr>
            <p:cNvPr id="22" name="Rechteck 21">
              <a:extLst>
                <a:ext uri="{FF2B5EF4-FFF2-40B4-BE49-F238E27FC236}">
                  <a16:creationId xmlns:a16="http://schemas.microsoft.com/office/drawing/2014/main" id="{8EF40B5F-8599-48A9-846E-6CD488457336}"/>
                </a:ext>
              </a:extLst>
            </p:cNvPr>
            <p:cNvSpPr/>
            <p:nvPr/>
          </p:nvSpPr>
          <p:spPr>
            <a:xfrm>
              <a:off x="10419063" y="3968586"/>
              <a:ext cx="666663" cy="116325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grpSp>
          <p:nvGrpSpPr>
            <p:cNvPr id="151" name="Gruppieren 150">
              <a:extLst>
                <a:ext uri="{FF2B5EF4-FFF2-40B4-BE49-F238E27FC236}">
                  <a16:creationId xmlns:a16="http://schemas.microsoft.com/office/drawing/2014/main" id="{1C05A668-FB67-423C-9F09-0767FF5116EC}"/>
                </a:ext>
              </a:extLst>
            </p:cNvPr>
            <p:cNvGrpSpPr/>
            <p:nvPr/>
          </p:nvGrpSpPr>
          <p:grpSpPr>
            <a:xfrm>
              <a:off x="10483966" y="4026091"/>
              <a:ext cx="502790" cy="1020181"/>
              <a:chOff x="10899701" y="2527622"/>
              <a:chExt cx="502790" cy="1020181"/>
            </a:xfrm>
            <a:noFill/>
          </p:grpSpPr>
          <p:grpSp>
            <p:nvGrpSpPr>
              <p:cNvPr id="152" name="Gruppieren 151">
                <a:extLst>
                  <a:ext uri="{FF2B5EF4-FFF2-40B4-BE49-F238E27FC236}">
                    <a16:creationId xmlns:a16="http://schemas.microsoft.com/office/drawing/2014/main" id="{44060388-2A76-480D-AD94-A24A4AD21A22}"/>
                  </a:ext>
                </a:extLst>
              </p:cNvPr>
              <p:cNvGrpSpPr/>
              <p:nvPr/>
            </p:nvGrpSpPr>
            <p:grpSpPr>
              <a:xfrm>
                <a:off x="10899701" y="2527622"/>
                <a:ext cx="502790" cy="1020181"/>
                <a:chOff x="2041118" y="2707388"/>
                <a:chExt cx="382588" cy="776287"/>
              </a:xfrm>
              <a:grpFill/>
            </p:grpSpPr>
            <p:sp>
              <p:nvSpPr>
                <p:cNvPr id="155" name="AutoShape 130">
                  <a:extLst>
                    <a:ext uri="{FF2B5EF4-FFF2-40B4-BE49-F238E27FC236}">
                      <a16:creationId xmlns:a16="http://schemas.microsoft.com/office/drawing/2014/main" id="{8818A909-D79C-4CFA-A96F-B2ADE35F0B7F}"/>
                    </a:ext>
                  </a:extLst>
                </p:cNvPr>
                <p:cNvSpPr>
                  <a:spLocks noChangeAspect="1" noChangeArrowheads="1" noTextEdit="1"/>
                </p:cNvSpPr>
                <p:nvPr/>
              </p:nvSpPr>
              <p:spPr bwMode="auto">
                <a:xfrm>
                  <a:off x="2041118" y="2707388"/>
                  <a:ext cx="382588" cy="77628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0" name="Freeform 132">
                  <a:extLst>
                    <a:ext uri="{FF2B5EF4-FFF2-40B4-BE49-F238E27FC236}">
                      <a16:creationId xmlns:a16="http://schemas.microsoft.com/office/drawing/2014/main" id="{EBAB9806-7C04-417B-8DA7-F3D797F17C26}"/>
                    </a:ext>
                  </a:extLst>
                </p:cNvPr>
                <p:cNvSpPr>
                  <a:spLocks/>
                </p:cNvSpPr>
                <p:nvPr/>
              </p:nvSpPr>
              <p:spPr bwMode="auto">
                <a:xfrm>
                  <a:off x="2052231" y="2718500"/>
                  <a:ext cx="360363" cy="750887"/>
                </a:xfrm>
                <a:custGeom>
                  <a:avLst/>
                  <a:gdLst>
                    <a:gd name="T0" fmla="*/ 12 w 96"/>
                    <a:gd name="T1" fmla="*/ 0 h 200"/>
                    <a:gd name="T2" fmla="*/ 84 w 96"/>
                    <a:gd name="T3" fmla="*/ 0 h 200"/>
                    <a:gd name="T4" fmla="*/ 96 w 96"/>
                    <a:gd name="T5" fmla="*/ 12 h 200"/>
                    <a:gd name="T6" fmla="*/ 96 w 96"/>
                    <a:gd name="T7" fmla="*/ 188 h 200"/>
                    <a:gd name="T8" fmla="*/ 84 w 96"/>
                    <a:gd name="T9" fmla="*/ 200 h 200"/>
                    <a:gd name="T10" fmla="*/ 12 w 96"/>
                    <a:gd name="T11" fmla="*/ 200 h 200"/>
                    <a:gd name="T12" fmla="*/ 0 w 96"/>
                    <a:gd name="T13" fmla="*/ 188 h 200"/>
                    <a:gd name="T14" fmla="*/ 0 w 96"/>
                    <a:gd name="T15" fmla="*/ 12 h 200"/>
                    <a:gd name="T16" fmla="*/ 12 w 96"/>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200">
                      <a:moveTo>
                        <a:pt x="12" y="0"/>
                      </a:moveTo>
                      <a:cubicBezTo>
                        <a:pt x="84" y="0"/>
                        <a:pt x="84" y="0"/>
                        <a:pt x="84" y="0"/>
                      </a:cubicBezTo>
                      <a:cubicBezTo>
                        <a:pt x="91" y="0"/>
                        <a:pt x="96" y="5"/>
                        <a:pt x="96" y="12"/>
                      </a:cubicBezTo>
                      <a:cubicBezTo>
                        <a:pt x="96" y="188"/>
                        <a:pt x="96" y="188"/>
                        <a:pt x="96" y="188"/>
                      </a:cubicBezTo>
                      <a:cubicBezTo>
                        <a:pt x="96" y="195"/>
                        <a:pt x="91" y="200"/>
                        <a:pt x="84" y="200"/>
                      </a:cubicBezTo>
                      <a:cubicBezTo>
                        <a:pt x="12" y="200"/>
                        <a:pt x="12" y="200"/>
                        <a:pt x="12" y="200"/>
                      </a:cubicBezTo>
                      <a:cubicBezTo>
                        <a:pt x="5" y="200"/>
                        <a:pt x="0" y="195"/>
                        <a:pt x="0" y="188"/>
                      </a:cubicBezTo>
                      <a:cubicBezTo>
                        <a:pt x="0" y="12"/>
                        <a:pt x="0" y="12"/>
                        <a:pt x="0" y="12"/>
                      </a:cubicBezTo>
                      <a:cubicBezTo>
                        <a:pt x="0" y="5"/>
                        <a:pt x="5" y="0"/>
                        <a:pt x="12" y="0"/>
                      </a:cubicBezTo>
                      <a:close/>
                    </a:path>
                  </a:pathLst>
                </a:custGeom>
                <a:grpFill/>
                <a:ln w="30163"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2" name="Line 133">
                  <a:extLst>
                    <a:ext uri="{FF2B5EF4-FFF2-40B4-BE49-F238E27FC236}">
                      <a16:creationId xmlns:a16="http://schemas.microsoft.com/office/drawing/2014/main" id="{FE82DAF1-1B17-4E5F-AA5F-B26CC4702E0C}"/>
                    </a:ext>
                  </a:extLst>
                </p:cNvPr>
                <p:cNvSpPr>
                  <a:spLocks noChangeShapeType="1"/>
                </p:cNvSpPr>
                <p:nvPr/>
              </p:nvSpPr>
              <p:spPr bwMode="auto">
                <a:xfrm flipH="1">
                  <a:off x="2052231" y="2808988"/>
                  <a:ext cx="360363" cy="0"/>
                </a:xfrm>
                <a:prstGeom prst="line">
                  <a:avLst/>
                </a:prstGeom>
                <a:grpFill/>
                <a:ln w="30163"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3" name="Line 134">
                  <a:extLst>
                    <a:ext uri="{FF2B5EF4-FFF2-40B4-BE49-F238E27FC236}">
                      <a16:creationId xmlns:a16="http://schemas.microsoft.com/office/drawing/2014/main" id="{1BFA0B06-4845-42C6-A59F-1658C3D52644}"/>
                    </a:ext>
                  </a:extLst>
                </p:cNvPr>
                <p:cNvSpPr>
                  <a:spLocks noChangeShapeType="1"/>
                </p:cNvSpPr>
                <p:nvPr/>
              </p:nvSpPr>
              <p:spPr bwMode="auto">
                <a:xfrm flipH="1">
                  <a:off x="2052231" y="3348738"/>
                  <a:ext cx="360363" cy="0"/>
                </a:xfrm>
                <a:prstGeom prst="line">
                  <a:avLst/>
                </a:prstGeom>
                <a:grpFill/>
                <a:ln w="30163"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4" name="Line 135">
                  <a:extLst>
                    <a:ext uri="{FF2B5EF4-FFF2-40B4-BE49-F238E27FC236}">
                      <a16:creationId xmlns:a16="http://schemas.microsoft.com/office/drawing/2014/main" id="{770833AF-79FA-4630-8B8F-BBFDCF5FDB14}"/>
                    </a:ext>
                  </a:extLst>
                </p:cNvPr>
                <p:cNvSpPr>
                  <a:spLocks noChangeShapeType="1"/>
                </p:cNvSpPr>
                <p:nvPr/>
              </p:nvSpPr>
              <p:spPr bwMode="auto">
                <a:xfrm>
                  <a:off x="2203685" y="3425823"/>
                  <a:ext cx="46038" cy="0"/>
                </a:xfrm>
                <a:prstGeom prst="line">
                  <a:avLst/>
                </a:prstGeom>
                <a:grpFill/>
                <a:ln w="30163"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5" name="Line 136">
                  <a:extLst>
                    <a:ext uri="{FF2B5EF4-FFF2-40B4-BE49-F238E27FC236}">
                      <a16:creationId xmlns:a16="http://schemas.microsoft.com/office/drawing/2014/main" id="{040BBB93-36AD-4006-B8D3-EBA8F21020C2}"/>
                    </a:ext>
                  </a:extLst>
                </p:cNvPr>
                <p:cNvSpPr>
                  <a:spLocks noChangeShapeType="1"/>
                </p:cNvSpPr>
                <p:nvPr/>
              </p:nvSpPr>
              <p:spPr bwMode="auto">
                <a:xfrm>
                  <a:off x="2233206" y="2762950"/>
                  <a:ext cx="0" cy="0"/>
                </a:xfrm>
                <a:prstGeom prst="line">
                  <a:avLst/>
                </a:prstGeom>
                <a:grpFill/>
                <a:ln w="30163"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nvGrpSpPr>
                <p:cNvPr id="166" name="Gruppieren 165">
                  <a:extLst>
                    <a:ext uri="{FF2B5EF4-FFF2-40B4-BE49-F238E27FC236}">
                      <a16:creationId xmlns:a16="http://schemas.microsoft.com/office/drawing/2014/main" id="{DC7DF5B6-5723-4450-AC2A-8ECF55468DF2}"/>
                    </a:ext>
                  </a:extLst>
                </p:cNvPr>
                <p:cNvGrpSpPr/>
                <p:nvPr/>
              </p:nvGrpSpPr>
              <p:grpSpPr>
                <a:xfrm>
                  <a:off x="2118905" y="2942430"/>
                  <a:ext cx="227013" cy="228600"/>
                  <a:chOff x="6463521" y="3107867"/>
                  <a:chExt cx="227013" cy="228600"/>
                </a:xfrm>
                <a:grpFill/>
              </p:grpSpPr>
              <p:sp>
                <p:nvSpPr>
                  <p:cNvPr id="167" name="Freeform 5">
                    <a:extLst>
                      <a:ext uri="{FF2B5EF4-FFF2-40B4-BE49-F238E27FC236}">
                        <a16:creationId xmlns:a16="http://schemas.microsoft.com/office/drawing/2014/main" id="{C8DB1CB2-9B39-4486-ACB1-2DD80718FC80}"/>
                      </a:ext>
                    </a:extLst>
                  </p:cNvPr>
                  <p:cNvSpPr>
                    <a:spLocks/>
                  </p:cNvSpPr>
                  <p:nvPr/>
                </p:nvSpPr>
                <p:spPr bwMode="auto">
                  <a:xfrm>
                    <a:off x="6463521" y="3107867"/>
                    <a:ext cx="41275" cy="41275"/>
                  </a:xfrm>
                  <a:custGeom>
                    <a:avLst/>
                    <a:gdLst>
                      <a:gd name="T0" fmla="*/ 0 w 26"/>
                      <a:gd name="T1" fmla="*/ 26 h 26"/>
                      <a:gd name="T2" fmla="*/ 0 w 26"/>
                      <a:gd name="T3" fmla="*/ 0 h 26"/>
                      <a:gd name="T4" fmla="*/ 26 w 26"/>
                      <a:gd name="T5" fmla="*/ 0 h 26"/>
                    </a:gdLst>
                    <a:ahLst/>
                    <a:cxnLst>
                      <a:cxn ang="0">
                        <a:pos x="T0" y="T1"/>
                      </a:cxn>
                      <a:cxn ang="0">
                        <a:pos x="T2" y="T3"/>
                      </a:cxn>
                      <a:cxn ang="0">
                        <a:pos x="T4" y="T5"/>
                      </a:cxn>
                    </a:cxnLst>
                    <a:rect l="0" t="0" r="r" b="b"/>
                    <a:pathLst>
                      <a:path w="26" h="26">
                        <a:moveTo>
                          <a:pt x="0" y="26"/>
                        </a:moveTo>
                        <a:lnTo>
                          <a:pt x="0" y="0"/>
                        </a:lnTo>
                        <a:lnTo>
                          <a:pt x="26" y="0"/>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8" name="Freeform 6">
                    <a:extLst>
                      <a:ext uri="{FF2B5EF4-FFF2-40B4-BE49-F238E27FC236}">
                        <a16:creationId xmlns:a16="http://schemas.microsoft.com/office/drawing/2014/main" id="{9955BF9F-755E-4FE5-9656-9F925190DFB4}"/>
                      </a:ext>
                    </a:extLst>
                  </p:cNvPr>
                  <p:cNvSpPr>
                    <a:spLocks/>
                  </p:cNvSpPr>
                  <p:nvPr/>
                </p:nvSpPr>
                <p:spPr bwMode="auto">
                  <a:xfrm>
                    <a:off x="6463521" y="3295192"/>
                    <a:ext cx="41275" cy="41275"/>
                  </a:xfrm>
                  <a:custGeom>
                    <a:avLst/>
                    <a:gdLst>
                      <a:gd name="T0" fmla="*/ 26 w 26"/>
                      <a:gd name="T1" fmla="*/ 26 h 26"/>
                      <a:gd name="T2" fmla="*/ 0 w 26"/>
                      <a:gd name="T3" fmla="*/ 26 h 26"/>
                      <a:gd name="T4" fmla="*/ 0 w 26"/>
                      <a:gd name="T5" fmla="*/ 0 h 26"/>
                    </a:gdLst>
                    <a:ahLst/>
                    <a:cxnLst>
                      <a:cxn ang="0">
                        <a:pos x="T0" y="T1"/>
                      </a:cxn>
                      <a:cxn ang="0">
                        <a:pos x="T2" y="T3"/>
                      </a:cxn>
                      <a:cxn ang="0">
                        <a:pos x="T4" y="T5"/>
                      </a:cxn>
                    </a:cxnLst>
                    <a:rect l="0" t="0" r="r" b="b"/>
                    <a:pathLst>
                      <a:path w="26" h="26">
                        <a:moveTo>
                          <a:pt x="26" y="26"/>
                        </a:moveTo>
                        <a:lnTo>
                          <a:pt x="0" y="26"/>
                        </a:lnTo>
                        <a:lnTo>
                          <a:pt x="0" y="0"/>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9" name="Freeform 7">
                    <a:extLst>
                      <a:ext uri="{FF2B5EF4-FFF2-40B4-BE49-F238E27FC236}">
                        <a16:creationId xmlns:a16="http://schemas.microsoft.com/office/drawing/2014/main" id="{C913152D-DA0F-4415-8C6D-027D38AFE67A}"/>
                      </a:ext>
                    </a:extLst>
                  </p:cNvPr>
                  <p:cNvSpPr>
                    <a:spLocks/>
                  </p:cNvSpPr>
                  <p:nvPr/>
                </p:nvSpPr>
                <p:spPr bwMode="auto">
                  <a:xfrm>
                    <a:off x="6649259" y="3107867"/>
                    <a:ext cx="41275" cy="41275"/>
                  </a:xfrm>
                  <a:custGeom>
                    <a:avLst/>
                    <a:gdLst>
                      <a:gd name="T0" fmla="*/ 0 w 26"/>
                      <a:gd name="T1" fmla="*/ 0 h 26"/>
                      <a:gd name="T2" fmla="*/ 26 w 26"/>
                      <a:gd name="T3" fmla="*/ 0 h 26"/>
                      <a:gd name="T4" fmla="*/ 26 w 26"/>
                      <a:gd name="T5" fmla="*/ 26 h 26"/>
                    </a:gdLst>
                    <a:ahLst/>
                    <a:cxnLst>
                      <a:cxn ang="0">
                        <a:pos x="T0" y="T1"/>
                      </a:cxn>
                      <a:cxn ang="0">
                        <a:pos x="T2" y="T3"/>
                      </a:cxn>
                      <a:cxn ang="0">
                        <a:pos x="T4" y="T5"/>
                      </a:cxn>
                    </a:cxnLst>
                    <a:rect l="0" t="0" r="r" b="b"/>
                    <a:pathLst>
                      <a:path w="26" h="26">
                        <a:moveTo>
                          <a:pt x="0" y="0"/>
                        </a:moveTo>
                        <a:lnTo>
                          <a:pt x="26" y="0"/>
                        </a:lnTo>
                        <a:lnTo>
                          <a:pt x="26" y="26"/>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 name="Freeform 8">
                    <a:extLst>
                      <a:ext uri="{FF2B5EF4-FFF2-40B4-BE49-F238E27FC236}">
                        <a16:creationId xmlns:a16="http://schemas.microsoft.com/office/drawing/2014/main" id="{4E97CDAD-2479-4F9A-AEFF-2E59F57839E8}"/>
                      </a:ext>
                    </a:extLst>
                  </p:cNvPr>
                  <p:cNvSpPr>
                    <a:spLocks/>
                  </p:cNvSpPr>
                  <p:nvPr/>
                </p:nvSpPr>
                <p:spPr bwMode="auto">
                  <a:xfrm>
                    <a:off x="6546071" y="3149142"/>
                    <a:ext cx="41275" cy="41275"/>
                  </a:xfrm>
                  <a:custGeom>
                    <a:avLst/>
                    <a:gdLst>
                      <a:gd name="T0" fmla="*/ 26 w 26"/>
                      <a:gd name="T1" fmla="*/ 0 h 26"/>
                      <a:gd name="T2" fmla="*/ 13 w 26"/>
                      <a:gd name="T3" fmla="*/ 0 h 26"/>
                      <a:gd name="T4" fmla="*/ 13 w 26"/>
                      <a:gd name="T5" fmla="*/ 26 h 26"/>
                      <a:gd name="T6" fmla="*/ 0 w 26"/>
                      <a:gd name="T7" fmla="*/ 26 h 26"/>
                    </a:gdLst>
                    <a:ahLst/>
                    <a:cxnLst>
                      <a:cxn ang="0">
                        <a:pos x="T0" y="T1"/>
                      </a:cxn>
                      <a:cxn ang="0">
                        <a:pos x="T2" y="T3"/>
                      </a:cxn>
                      <a:cxn ang="0">
                        <a:pos x="T4" y="T5"/>
                      </a:cxn>
                      <a:cxn ang="0">
                        <a:pos x="T6" y="T7"/>
                      </a:cxn>
                    </a:cxnLst>
                    <a:rect l="0" t="0" r="r" b="b"/>
                    <a:pathLst>
                      <a:path w="26" h="26">
                        <a:moveTo>
                          <a:pt x="26" y="0"/>
                        </a:moveTo>
                        <a:lnTo>
                          <a:pt x="13" y="0"/>
                        </a:lnTo>
                        <a:lnTo>
                          <a:pt x="13" y="26"/>
                        </a:lnTo>
                        <a:lnTo>
                          <a:pt x="0" y="26"/>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1" name="Freeform 9">
                    <a:extLst>
                      <a:ext uri="{FF2B5EF4-FFF2-40B4-BE49-F238E27FC236}">
                        <a16:creationId xmlns:a16="http://schemas.microsoft.com/office/drawing/2014/main" id="{4AA89FD6-5358-4D99-BB23-985FCFA0D394}"/>
                      </a:ext>
                    </a:extLst>
                  </p:cNvPr>
                  <p:cNvSpPr>
                    <a:spLocks/>
                  </p:cNvSpPr>
                  <p:nvPr/>
                </p:nvSpPr>
                <p:spPr bwMode="auto">
                  <a:xfrm>
                    <a:off x="6566709" y="3231692"/>
                    <a:ext cx="20637" cy="63500"/>
                  </a:xfrm>
                  <a:custGeom>
                    <a:avLst/>
                    <a:gdLst>
                      <a:gd name="T0" fmla="*/ 0 w 13"/>
                      <a:gd name="T1" fmla="*/ 40 h 40"/>
                      <a:gd name="T2" fmla="*/ 0 w 13"/>
                      <a:gd name="T3" fmla="*/ 27 h 40"/>
                      <a:gd name="T4" fmla="*/ 0 w 13"/>
                      <a:gd name="T5" fmla="*/ 0 h 40"/>
                      <a:gd name="T6" fmla="*/ 13 w 13"/>
                      <a:gd name="T7" fmla="*/ 0 h 40"/>
                    </a:gdLst>
                    <a:ahLst/>
                    <a:cxnLst>
                      <a:cxn ang="0">
                        <a:pos x="T0" y="T1"/>
                      </a:cxn>
                      <a:cxn ang="0">
                        <a:pos x="T2" y="T3"/>
                      </a:cxn>
                      <a:cxn ang="0">
                        <a:pos x="T4" y="T5"/>
                      </a:cxn>
                      <a:cxn ang="0">
                        <a:pos x="T6" y="T7"/>
                      </a:cxn>
                    </a:cxnLst>
                    <a:rect l="0" t="0" r="r" b="b"/>
                    <a:pathLst>
                      <a:path w="13" h="40">
                        <a:moveTo>
                          <a:pt x="0" y="40"/>
                        </a:moveTo>
                        <a:lnTo>
                          <a:pt x="0" y="27"/>
                        </a:lnTo>
                        <a:lnTo>
                          <a:pt x="0" y="0"/>
                        </a:lnTo>
                        <a:lnTo>
                          <a:pt x="13" y="0"/>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2" name="Freeform 10">
                    <a:extLst>
                      <a:ext uri="{FF2B5EF4-FFF2-40B4-BE49-F238E27FC236}">
                        <a16:creationId xmlns:a16="http://schemas.microsoft.com/office/drawing/2014/main" id="{BB8CF85C-0DAE-4273-B76F-1F98D517DE9E}"/>
                      </a:ext>
                    </a:extLst>
                  </p:cNvPr>
                  <p:cNvSpPr>
                    <a:spLocks/>
                  </p:cNvSpPr>
                  <p:nvPr/>
                </p:nvSpPr>
                <p:spPr bwMode="auto">
                  <a:xfrm>
                    <a:off x="6628621" y="3211054"/>
                    <a:ext cx="20637" cy="84138"/>
                  </a:xfrm>
                  <a:custGeom>
                    <a:avLst/>
                    <a:gdLst>
                      <a:gd name="T0" fmla="*/ 13 w 13"/>
                      <a:gd name="T1" fmla="*/ 0 h 53"/>
                      <a:gd name="T2" fmla="*/ 13 w 13"/>
                      <a:gd name="T3" fmla="*/ 26 h 53"/>
                      <a:gd name="T4" fmla="*/ 0 w 13"/>
                      <a:gd name="T5" fmla="*/ 26 h 53"/>
                      <a:gd name="T6" fmla="*/ 0 w 13"/>
                      <a:gd name="T7" fmla="*/ 53 h 53"/>
                    </a:gdLst>
                    <a:ahLst/>
                    <a:cxnLst>
                      <a:cxn ang="0">
                        <a:pos x="T0" y="T1"/>
                      </a:cxn>
                      <a:cxn ang="0">
                        <a:pos x="T2" y="T3"/>
                      </a:cxn>
                      <a:cxn ang="0">
                        <a:pos x="T4" y="T5"/>
                      </a:cxn>
                      <a:cxn ang="0">
                        <a:pos x="T6" y="T7"/>
                      </a:cxn>
                    </a:cxnLst>
                    <a:rect l="0" t="0" r="r" b="b"/>
                    <a:pathLst>
                      <a:path w="13" h="53">
                        <a:moveTo>
                          <a:pt x="13" y="0"/>
                        </a:moveTo>
                        <a:lnTo>
                          <a:pt x="13" y="26"/>
                        </a:lnTo>
                        <a:lnTo>
                          <a:pt x="0" y="26"/>
                        </a:lnTo>
                        <a:lnTo>
                          <a:pt x="0" y="53"/>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3" name="Freeform 11">
                    <a:extLst>
                      <a:ext uri="{FF2B5EF4-FFF2-40B4-BE49-F238E27FC236}">
                        <a16:creationId xmlns:a16="http://schemas.microsoft.com/office/drawing/2014/main" id="{005F150B-8931-470E-AA71-6EDAD433520E}"/>
                      </a:ext>
                    </a:extLst>
                  </p:cNvPr>
                  <p:cNvSpPr>
                    <a:spLocks/>
                  </p:cNvSpPr>
                  <p:nvPr/>
                </p:nvSpPr>
                <p:spPr bwMode="auto">
                  <a:xfrm>
                    <a:off x="6649259" y="3295192"/>
                    <a:ext cx="41275" cy="41275"/>
                  </a:xfrm>
                  <a:custGeom>
                    <a:avLst/>
                    <a:gdLst>
                      <a:gd name="T0" fmla="*/ 0 w 26"/>
                      <a:gd name="T1" fmla="*/ 26 h 26"/>
                      <a:gd name="T2" fmla="*/ 26 w 26"/>
                      <a:gd name="T3" fmla="*/ 26 h 26"/>
                      <a:gd name="T4" fmla="*/ 26 w 26"/>
                      <a:gd name="T5" fmla="*/ 0 h 26"/>
                    </a:gdLst>
                    <a:ahLst/>
                    <a:cxnLst>
                      <a:cxn ang="0">
                        <a:pos x="T0" y="T1"/>
                      </a:cxn>
                      <a:cxn ang="0">
                        <a:pos x="T2" y="T3"/>
                      </a:cxn>
                      <a:cxn ang="0">
                        <a:pos x="T4" y="T5"/>
                      </a:cxn>
                    </a:cxnLst>
                    <a:rect l="0" t="0" r="r" b="b"/>
                    <a:pathLst>
                      <a:path w="26" h="26">
                        <a:moveTo>
                          <a:pt x="0" y="26"/>
                        </a:moveTo>
                        <a:lnTo>
                          <a:pt x="26" y="26"/>
                        </a:lnTo>
                        <a:lnTo>
                          <a:pt x="26" y="0"/>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4" name="Freeform 12">
                    <a:extLst>
                      <a:ext uri="{FF2B5EF4-FFF2-40B4-BE49-F238E27FC236}">
                        <a16:creationId xmlns:a16="http://schemas.microsoft.com/office/drawing/2014/main" id="{1990366C-340B-4B89-97AC-3ADDA2940BF1}"/>
                      </a:ext>
                    </a:extLst>
                  </p:cNvPr>
                  <p:cNvSpPr>
                    <a:spLocks/>
                  </p:cNvSpPr>
                  <p:nvPr/>
                </p:nvSpPr>
                <p:spPr bwMode="auto">
                  <a:xfrm>
                    <a:off x="6504796" y="3211054"/>
                    <a:ext cx="20637" cy="20638"/>
                  </a:xfrm>
                  <a:custGeom>
                    <a:avLst/>
                    <a:gdLst>
                      <a:gd name="T0" fmla="*/ 13 w 13"/>
                      <a:gd name="T1" fmla="*/ 13 h 13"/>
                      <a:gd name="T2" fmla="*/ 0 w 13"/>
                      <a:gd name="T3" fmla="*/ 13 h 13"/>
                      <a:gd name="T4" fmla="*/ 0 w 13"/>
                      <a:gd name="T5" fmla="*/ 0 h 13"/>
                    </a:gdLst>
                    <a:ahLst/>
                    <a:cxnLst>
                      <a:cxn ang="0">
                        <a:pos x="T0" y="T1"/>
                      </a:cxn>
                      <a:cxn ang="0">
                        <a:pos x="T2" y="T3"/>
                      </a:cxn>
                      <a:cxn ang="0">
                        <a:pos x="T4" y="T5"/>
                      </a:cxn>
                    </a:cxnLst>
                    <a:rect l="0" t="0" r="r" b="b"/>
                    <a:pathLst>
                      <a:path w="13" h="13">
                        <a:moveTo>
                          <a:pt x="13" y="13"/>
                        </a:moveTo>
                        <a:lnTo>
                          <a:pt x="0" y="13"/>
                        </a:lnTo>
                        <a:lnTo>
                          <a:pt x="0" y="0"/>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5" name="Line 13">
                    <a:extLst>
                      <a:ext uri="{FF2B5EF4-FFF2-40B4-BE49-F238E27FC236}">
                        <a16:creationId xmlns:a16="http://schemas.microsoft.com/office/drawing/2014/main" id="{00319D42-7DC5-43C8-8B02-5298A3C2A633}"/>
                      </a:ext>
                    </a:extLst>
                  </p:cNvPr>
                  <p:cNvSpPr>
                    <a:spLocks noChangeShapeType="1"/>
                  </p:cNvSpPr>
                  <p:nvPr/>
                </p:nvSpPr>
                <p:spPr bwMode="auto">
                  <a:xfrm flipV="1">
                    <a:off x="6607984" y="3190417"/>
                    <a:ext cx="0" cy="20638"/>
                  </a:xfrm>
                  <a:prstGeom prst="line">
                    <a:avLst/>
                  </a:pr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6" name="Line 14">
                    <a:extLst>
                      <a:ext uri="{FF2B5EF4-FFF2-40B4-BE49-F238E27FC236}">
                        <a16:creationId xmlns:a16="http://schemas.microsoft.com/office/drawing/2014/main" id="{5CC93BD9-4150-4881-8346-FE10F5463A72}"/>
                      </a:ext>
                    </a:extLst>
                  </p:cNvPr>
                  <p:cNvSpPr>
                    <a:spLocks noChangeShapeType="1"/>
                  </p:cNvSpPr>
                  <p:nvPr/>
                </p:nvSpPr>
                <p:spPr bwMode="auto">
                  <a:xfrm flipH="1">
                    <a:off x="6607984" y="3295192"/>
                    <a:ext cx="41275" cy="0"/>
                  </a:xfrm>
                  <a:prstGeom prst="line">
                    <a:avLst/>
                  </a:pr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7" name="Line 15">
                    <a:extLst>
                      <a:ext uri="{FF2B5EF4-FFF2-40B4-BE49-F238E27FC236}">
                        <a16:creationId xmlns:a16="http://schemas.microsoft.com/office/drawing/2014/main" id="{08F6B685-9D00-44C7-9BBD-52CB7F653FED}"/>
                      </a:ext>
                    </a:extLst>
                  </p:cNvPr>
                  <p:cNvSpPr>
                    <a:spLocks noChangeShapeType="1"/>
                  </p:cNvSpPr>
                  <p:nvPr/>
                </p:nvSpPr>
                <p:spPr bwMode="auto">
                  <a:xfrm flipH="1">
                    <a:off x="6566709" y="3274554"/>
                    <a:ext cx="20637" cy="0"/>
                  </a:xfrm>
                  <a:prstGeom prst="line">
                    <a:avLst/>
                  </a:pr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8" name="Rectangle 16">
                    <a:extLst>
                      <a:ext uri="{FF2B5EF4-FFF2-40B4-BE49-F238E27FC236}">
                        <a16:creationId xmlns:a16="http://schemas.microsoft.com/office/drawing/2014/main" id="{E45F8EFD-3BA3-46F5-AA1E-E6B384554AB1}"/>
                      </a:ext>
                    </a:extLst>
                  </p:cNvPr>
                  <p:cNvSpPr>
                    <a:spLocks noChangeArrowheads="1"/>
                  </p:cNvSpPr>
                  <p:nvPr/>
                </p:nvSpPr>
                <p:spPr bwMode="auto">
                  <a:xfrm>
                    <a:off x="6504796" y="3149142"/>
                    <a:ext cx="20637" cy="20638"/>
                  </a:xfrm>
                  <a:prstGeom prst="rect">
                    <a:avLst/>
                  </a:pr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9" name="Rectangle 17">
                    <a:extLst>
                      <a:ext uri="{FF2B5EF4-FFF2-40B4-BE49-F238E27FC236}">
                        <a16:creationId xmlns:a16="http://schemas.microsoft.com/office/drawing/2014/main" id="{F90CBCFD-DF14-42B5-8AF6-E6420B376C6F}"/>
                      </a:ext>
                    </a:extLst>
                  </p:cNvPr>
                  <p:cNvSpPr>
                    <a:spLocks noChangeArrowheads="1"/>
                  </p:cNvSpPr>
                  <p:nvPr/>
                </p:nvSpPr>
                <p:spPr bwMode="auto">
                  <a:xfrm>
                    <a:off x="6504796" y="3274554"/>
                    <a:ext cx="20637" cy="20638"/>
                  </a:xfrm>
                  <a:prstGeom prst="rect">
                    <a:avLst/>
                  </a:pr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0" name="Rectangle 18">
                    <a:extLst>
                      <a:ext uri="{FF2B5EF4-FFF2-40B4-BE49-F238E27FC236}">
                        <a16:creationId xmlns:a16="http://schemas.microsoft.com/office/drawing/2014/main" id="{04017045-BC83-4EBF-A33B-6D3B214024A8}"/>
                      </a:ext>
                    </a:extLst>
                  </p:cNvPr>
                  <p:cNvSpPr>
                    <a:spLocks noChangeArrowheads="1"/>
                  </p:cNvSpPr>
                  <p:nvPr/>
                </p:nvSpPr>
                <p:spPr bwMode="auto">
                  <a:xfrm>
                    <a:off x="6628621" y="3149142"/>
                    <a:ext cx="20637" cy="20638"/>
                  </a:xfrm>
                  <a:prstGeom prst="rect">
                    <a:avLst/>
                  </a:pr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pic>
            <p:nvPicPr>
              <p:cNvPr id="153" name="Grafik 152">
                <a:extLst>
                  <a:ext uri="{FF2B5EF4-FFF2-40B4-BE49-F238E27FC236}">
                    <a16:creationId xmlns:a16="http://schemas.microsoft.com/office/drawing/2014/main" id="{4A12B87C-1BAC-47F0-8676-92D8264D77C4}"/>
                  </a:ext>
                </a:extLst>
              </p:cNvPr>
              <p:cNvPicPr>
                <a:picLocks noChangeAspect="1"/>
              </p:cNvPicPr>
              <p:nvPr/>
            </p:nvPicPr>
            <p:blipFill>
              <a:blip r:embed="rId6"/>
              <a:stretch>
                <a:fillRect/>
              </a:stretch>
            </p:blipFill>
            <p:spPr>
              <a:xfrm>
                <a:off x="11095199" y="3151793"/>
                <a:ext cx="148931" cy="148931"/>
              </a:xfrm>
              <a:prstGeom prst="rect">
                <a:avLst/>
              </a:prstGeom>
              <a:grpFill/>
              <a:ln>
                <a:noFill/>
              </a:ln>
            </p:spPr>
          </p:pic>
        </p:grpSp>
      </p:grpSp>
      <p:grpSp>
        <p:nvGrpSpPr>
          <p:cNvPr id="8" name="Gruppieren 7">
            <a:extLst>
              <a:ext uri="{FF2B5EF4-FFF2-40B4-BE49-F238E27FC236}">
                <a16:creationId xmlns:a16="http://schemas.microsoft.com/office/drawing/2014/main" id="{403F1D55-D0AC-4D72-A60C-71F23C96D43A}"/>
              </a:ext>
            </a:extLst>
          </p:cNvPr>
          <p:cNvGrpSpPr/>
          <p:nvPr/>
        </p:nvGrpSpPr>
        <p:grpSpPr>
          <a:xfrm>
            <a:off x="1919011" y="1693583"/>
            <a:ext cx="594015" cy="853135"/>
            <a:chOff x="1037381" y="1641771"/>
            <a:chExt cx="594015" cy="853135"/>
          </a:xfrm>
        </p:grpSpPr>
        <p:sp>
          <p:nvSpPr>
            <p:cNvPr id="6" name="Rechteck 5">
              <a:extLst>
                <a:ext uri="{FF2B5EF4-FFF2-40B4-BE49-F238E27FC236}">
                  <a16:creationId xmlns:a16="http://schemas.microsoft.com/office/drawing/2014/main" id="{6195FA37-A958-432F-90FF-03483E84A12A}"/>
                </a:ext>
              </a:extLst>
            </p:cNvPr>
            <p:cNvSpPr/>
            <p:nvPr/>
          </p:nvSpPr>
          <p:spPr>
            <a:xfrm>
              <a:off x="1037381" y="1641771"/>
              <a:ext cx="594015" cy="85313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grpSp>
          <p:nvGrpSpPr>
            <p:cNvPr id="255" name="Gruppieren 254">
              <a:extLst>
                <a:ext uri="{FF2B5EF4-FFF2-40B4-BE49-F238E27FC236}">
                  <a16:creationId xmlns:a16="http://schemas.microsoft.com/office/drawing/2014/main" id="{CE2F5716-B44A-43B1-A177-537B7340FAF2}"/>
                </a:ext>
              </a:extLst>
            </p:cNvPr>
            <p:cNvGrpSpPr/>
            <p:nvPr/>
          </p:nvGrpSpPr>
          <p:grpSpPr>
            <a:xfrm>
              <a:off x="1126213" y="1694808"/>
              <a:ext cx="404813" cy="728663"/>
              <a:chOff x="2928938" y="1311275"/>
              <a:chExt cx="404813" cy="728663"/>
            </a:xfrm>
          </p:grpSpPr>
          <p:sp>
            <p:nvSpPr>
              <p:cNvPr id="256" name="Line 73">
                <a:extLst>
                  <a:ext uri="{FF2B5EF4-FFF2-40B4-BE49-F238E27FC236}">
                    <a16:creationId xmlns:a16="http://schemas.microsoft.com/office/drawing/2014/main" id="{971B5661-2EB8-442F-B65B-711C3CE5563A}"/>
                  </a:ext>
                </a:extLst>
              </p:cNvPr>
              <p:cNvSpPr>
                <a:spLocks noChangeShapeType="1"/>
              </p:cNvSpPr>
              <p:nvPr/>
            </p:nvSpPr>
            <p:spPr bwMode="auto">
              <a:xfrm>
                <a:off x="3063876" y="1392238"/>
                <a:ext cx="26988" cy="0"/>
              </a:xfrm>
              <a:prstGeom prst="line">
                <a:avLst/>
              </a:prstGeom>
              <a:noFill/>
              <a:ln w="26988" cap="rnd">
                <a:solidFill>
                  <a:srgbClr val="28828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57" name="Line 74">
                <a:extLst>
                  <a:ext uri="{FF2B5EF4-FFF2-40B4-BE49-F238E27FC236}">
                    <a16:creationId xmlns:a16="http://schemas.microsoft.com/office/drawing/2014/main" id="{2597909F-82D4-4FBD-A613-A848150B6941}"/>
                  </a:ext>
                </a:extLst>
              </p:cNvPr>
              <p:cNvSpPr>
                <a:spLocks noChangeShapeType="1"/>
              </p:cNvSpPr>
              <p:nvPr/>
            </p:nvSpPr>
            <p:spPr bwMode="auto">
              <a:xfrm>
                <a:off x="3144838" y="1392238"/>
                <a:ext cx="53975" cy="0"/>
              </a:xfrm>
              <a:prstGeom prst="line">
                <a:avLst/>
              </a:prstGeom>
              <a:noFill/>
              <a:ln w="26988" cap="rnd">
                <a:solidFill>
                  <a:srgbClr val="28828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58" name="Line 75">
                <a:extLst>
                  <a:ext uri="{FF2B5EF4-FFF2-40B4-BE49-F238E27FC236}">
                    <a16:creationId xmlns:a16="http://schemas.microsoft.com/office/drawing/2014/main" id="{B8FFE8EE-0347-4193-BEA9-8E1834EFBD73}"/>
                  </a:ext>
                </a:extLst>
              </p:cNvPr>
              <p:cNvSpPr>
                <a:spLocks noChangeShapeType="1"/>
              </p:cNvSpPr>
              <p:nvPr/>
            </p:nvSpPr>
            <p:spPr bwMode="auto">
              <a:xfrm>
                <a:off x="3063876" y="1446213"/>
                <a:ext cx="26988" cy="0"/>
              </a:xfrm>
              <a:prstGeom prst="line">
                <a:avLst/>
              </a:prstGeom>
              <a:noFill/>
              <a:ln w="26988" cap="rnd">
                <a:solidFill>
                  <a:srgbClr val="28828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59" name="Line 76">
                <a:extLst>
                  <a:ext uri="{FF2B5EF4-FFF2-40B4-BE49-F238E27FC236}">
                    <a16:creationId xmlns:a16="http://schemas.microsoft.com/office/drawing/2014/main" id="{35CF6A9A-AF54-4539-B554-1A0D906EF028}"/>
                  </a:ext>
                </a:extLst>
              </p:cNvPr>
              <p:cNvSpPr>
                <a:spLocks noChangeShapeType="1"/>
              </p:cNvSpPr>
              <p:nvPr/>
            </p:nvSpPr>
            <p:spPr bwMode="auto">
              <a:xfrm>
                <a:off x="3144838" y="1446213"/>
                <a:ext cx="53975" cy="0"/>
              </a:xfrm>
              <a:prstGeom prst="line">
                <a:avLst/>
              </a:prstGeom>
              <a:noFill/>
              <a:ln w="26988" cap="rnd">
                <a:solidFill>
                  <a:srgbClr val="28828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60" name="Oval 77">
                <a:extLst>
                  <a:ext uri="{FF2B5EF4-FFF2-40B4-BE49-F238E27FC236}">
                    <a16:creationId xmlns:a16="http://schemas.microsoft.com/office/drawing/2014/main" id="{A85E929B-90E0-4E65-BA89-7DFFDF4EAAF0}"/>
                  </a:ext>
                </a:extLst>
              </p:cNvPr>
              <p:cNvSpPr>
                <a:spLocks noChangeArrowheads="1"/>
              </p:cNvSpPr>
              <p:nvPr/>
            </p:nvSpPr>
            <p:spPr bwMode="auto">
              <a:xfrm>
                <a:off x="3105151" y="1865313"/>
                <a:ext cx="53975" cy="53975"/>
              </a:xfrm>
              <a:prstGeom prst="ellipse">
                <a:avLst/>
              </a:prstGeom>
              <a:solidFill>
                <a:srgbClr val="288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261" name="Oval 78">
                <a:extLst>
                  <a:ext uri="{FF2B5EF4-FFF2-40B4-BE49-F238E27FC236}">
                    <a16:creationId xmlns:a16="http://schemas.microsoft.com/office/drawing/2014/main" id="{EB2837D9-61DA-4040-876C-164A78EA1772}"/>
                  </a:ext>
                </a:extLst>
              </p:cNvPr>
              <p:cNvSpPr>
                <a:spLocks noChangeArrowheads="1"/>
              </p:cNvSpPr>
              <p:nvPr/>
            </p:nvSpPr>
            <p:spPr bwMode="auto">
              <a:xfrm>
                <a:off x="2997201" y="1865313"/>
                <a:ext cx="53975" cy="53975"/>
              </a:xfrm>
              <a:prstGeom prst="ellipse">
                <a:avLst/>
              </a:prstGeom>
              <a:solidFill>
                <a:srgbClr val="288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262" name="Oval 79">
                <a:extLst>
                  <a:ext uri="{FF2B5EF4-FFF2-40B4-BE49-F238E27FC236}">
                    <a16:creationId xmlns:a16="http://schemas.microsoft.com/office/drawing/2014/main" id="{B6DFAC14-CACF-473A-9DEB-3676738F3C1C}"/>
                  </a:ext>
                </a:extLst>
              </p:cNvPr>
              <p:cNvSpPr>
                <a:spLocks noChangeArrowheads="1"/>
              </p:cNvSpPr>
              <p:nvPr/>
            </p:nvSpPr>
            <p:spPr bwMode="auto">
              <a:xfrm>
                <a:off x="3213101" y="1865313"/>
                <a:ext cx="53975" cy="53975"/>
              </a:xfrm>
              <a:prstGeom prst="ellipse">
                <a:avLst/>
              </a:prstGeom>
              <a:solidFill>
                <a:srgbClr val="288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263" name="Oval 80">
                <a:extLst>
                  <a:ext uri="{FF2B5EF4-FFF2-40B4-BE49-F238E27FC236}">
                    <a16:creationId xmlns:a16="http://schemas.microsoft.com/office/drawing/2014/main" id="{54EEE26C-87B4-4F4A-8722-05BDDD607DEE}"/>
                  </a:ext>
                </a:extLst>
              </p:cNvPr>
              <p:cNvSpPr>
                <a:spLocks noChangeArrowheads="1"/>
              </p:cNvSpPr>
              <p:nvPr/>
            </p:nvSpPr>
            <p:spPr bwMode="auto">
              <a:xfrm>
                <a:off x="3105151" y="1784350"/>
                <a:ext cx="53975" cy="53975"/>
              </a:xfrm>
              <a:prstGeom prst="ellipse">
                <a:avLst/>
              </a:prstGeom>
              <a:solidFill>
                <a:srgbClr val="288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264" name="Oval 81">
                <a:extLst>
                  <a:ext uri="{FF2B5EF4-FFF2-40B4-BE49-F238E27FC236}">
                    <a16:creationId xmlns:a16="http://schemas.microsoft.com/office/drawing/2014/main" id="{854BB529-3AED-4C8D-B38B-19A8B2581E82}"/>
                  </a:ext>
                </a:extLst>
              </p:cNvPr>
              <p:cNvSpPr>
                <a:spLocks noChangeArrowheads="1"/>
              </p:cNvSpPr>
              <p:nvPr/>
            </p:nvSpPr>
            <p:spPr bwMode="auto">
              <a:xfrm>
                <a:off x="2997201" y="1784350"/>
                <a:ext cx="53975" cy="53975"/>
              </a:xfrm>
              <a:prstGeom prst="ellipse">
                <a:avLst/>
              </a:prstGeom>
              <a:solidFill>
                <a:srgbClr val="288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265" name="Oval 82">
                <a:extLst>
                  <a:ext uri="{FF2B5EF4-FFF2-40B4-BE49-F238E27FC236}">
                    <a16:creationId xmlns:a16="http://schemas.microsoft.com/office/drawing/2014/main" id="{39ECAD68-DF3C-4327-964E-1CFB5877A991}"/>
                  </a:ext>
                </a:extLst>
              </p:cNvPr>
              <p:cNvSpPr>
                <a:spLocks noChangeArrowheads="1"/>
              </p:cNvSpPr>
              <p:nvPr/>
            </p:nvSpPr>
            <p:spPr bwMode="auto">
              <a:xfrm>
                <a:off x="3213101" y="1784350"/>
                <a:ext cx="53975" cy="53975"/>
              </a:xfrm>
              <a:prstGeom prst="ellipse">
                <a:avLst/>
              </a:prstGeom>
              <a:solidFill>
                <a:srgbClr val="288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266" name="Oval 83">
                <a:extLst>
                  <a:ext uri="{FF2B5EF4-FFF2-40B4-BE49-F238E27FC236}">
                    <a16:creationId xmlns:a16="http://schemas.microsoft.com/office/drawing/2014/main" id="{9B1B16DC-67D4-4AD4-A5C1-11FEB45BB147}"/>
                  </a:ext>
                </a:extLst>
              </p:cNvPr>
              <p:cNvSpPr>
                <a:spLocks noChangeArrowheads="1"/>
              </p:cNvSpPr>
              <p:nvPr/>
            </p:nvSpPr>
            <p:spPr bwMode="auto">
              <a:xfrm>
                <a:off x="3105151" y="1946275"/>
                <a:ext cx="53975" cy="53975"/>
              </a:xfrm>
              <a:prstGeom prst="ellipse">
                <a:avLst/>
              </a:prstGeom>
              <a:solidFill>
                <a:srgbClr val="288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267" name="Oval 84">
                <a:extLst>
                  <a:ext uri="{FF2B5EF4-FFF2-40B4-BE49-F238E27FC236}">
                    <a16:creationId xmlns:a16="http://schemas.microsoft.com/office/drawing/2014/main" id="{6C9C3287-9C9D-413B-A588-53ED87FAF035}"/>
                  </a:ext>
                </a:extLst>
              </p:cNvPr>
              <p:cNvSpPr>
                <a:spLocks noChangeArrowheads="1"/>
              </p:cNvSpPr>
              <p:nvPr/>
            </p:nvSpPr>
            <p:spPr bwMode="auto">
              <a:xfrm>
                <a:off x="2997201" y="1946275"/>
                <a:ext cx="53975" cy="53975"/>
              </a:xfrm>
              <a:prstGeom prst="ellipse">
                <a:avLst/>
              </a:prstGeom>
              <a:solidFill>
                <a:srgbClr val="288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268" name="Oval 85">
                <a:extLst>
                  <a:ext uri="{FF2B5EF4-FFF2-40B4-BE49-F238E27FC236}">
                    <a16:creationId xmlns:a16="http://schemas.microsoft.com/office/drawing/2014/main" id="{BF869356-2A6F-4C4B-A28E-FB5C636E3242}"/>
                  </a:ext>
                </a:extLst>
              </p:cNvPr>
              <p:cNvSpPr>
                <a:spLocks noChangeArrowheads="1"/>
              </p:cNvSpPr>
              <p:nvPr/>
            </p:nvSpPr>
            <p:spPr bwMode="auto">
              <a:xfrm>
                <a:off x="3213101" y="1946275"/>
                <a:ext cx="53975" cy="53975"/>
              </a:xfrm>
              <a:prstGeom prst="ellipse">
                <a:avLst/>
              </a:prstGeom>
              <a:solidFill>
                <a:srgbClr val="288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269" name="Rectangle 86">
                <a:extLst>
                  <a:ext uri="{FF2B5EF4-FFF2-40B4-BE49-F238E27FC236}">
                    <a16:creationId xmlns:a16="http://schemas.microsoft.com/office/drawing/2014/main" id="{EF3B92E6-1E1B-443B-88C9-FC2AC486ED48}"/>
                  </a:ext>
                </a:extLst>
              </p:cNvPr>
              <p:cNvSpPr>
                <a:spLocks noChangeArrowheads="1"/>
              </p:cNvSpPr>
              <p:nvPr/>
            </p:nvSpPr>
            <p:spPr bwMode="auto">
              <a:xfrm>
                <a:off x="2982913" y="1581150"/>
                <a:ext cx="296863" cy="161925"/>
              </a:xfrm>
              <a:prstGeom prst="rect">
                <a:avLst/>
              </a:prstGeom>
              <a:noFill/>
              <a:ln w="26988"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70" name="Line 87">
                <a:extLst>
                  <a:ext uri="{FF2B5EF4-FFF2-40B4-BE49-F238E27FC236}">
                    <a16:creationId xmlns:a16="http://schemas.microsoft.com/office/drawing/2014/main" id="{C3EFD9C6-3229-4DC7-893B-A8E8AAA4515B}"/>
                  </a:ext>
                </a:extLst>
              </p:cNvPr>
              <p:cNvSpPr>
                <a:spLocks noChangeShapeType="1"/>
              </p:cNvSpPr>
              <p:nvPr/>
            </p:nvSpPr>
            <p:spPr bwMode="auto">
              <a:xfrm>
                <a:off x="2982913" y="1527175"/>
                <a:ext cx="296863" cy="0"/>
              </a:xfrm>
              <a:prstGeom prst="line">
                <a:avLst/>
              </a:prstGeom>
              <a:noFill/>
              <a:ln w="26988" cap="rnd">
                <a:solidFill>
                  <a:srgbClr val="28828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71" name="Freeform 88">
                <a:extLst>
                  <a:ext uri="{FF2B5EF4-FFF2-40B4-BE49-F238E27FC236}">
                    <a16:creationId xmlns:a16="http://schemas.microsoft.com/office/drawing/2014/main" id="{C30D9D18-5DAD-4990-9457-9A4E4C40A99A}"/>
                  </a:ext>
                </a:extLst>
              </p:cNvPr>
              <p:cNvSpPr>
                <a:spLocks/>
              </p:cNvSpPr>
              <p:nvPr/>
            </p:nvSpPr>
            <p:spPr bwMode="auto">
              <a:xfrm>
                <a:off x="2928938" y="1446213"/>
                <a:ext cx="404813" cy="593725"/>
              </a:xfrm>
              <a:custGeom>
                <a:avLst/>
                <a:gdLst>
                  <a:gd name="T0" fmla="*/ 540 w 600"/>
                  <a:gd name="T1" fmla="*/ 0 h 880"/>
                  <a:gd name="T2" fmla="*/ 600 w 600"/>
                  <a:gd name="T3" fmla="*/ 60 h 880"/>
                  <a:gd name="T4" fmla="*/ 600 w 600"/>
                  <a:gd name="T5" fmla="*/ 820 h 880"/>
                  <a:gd name="T6" fmla="*/ 540 w 600"/>
                  <a:gd name="T7" fmla="*/ 880 h 880"/>
                  <a:gd name="T8" fmla="*/ 60 w 600"/>
                  <a:gd name="T9" fmla="*/ 880 h 880"/>
                  <a:gd name="T10" fmla="*/ 0 w 600"/>
                  <a:gd name="T11" fmla="*/ 820 h 880"/>
                  <a:gd name="T12" fmla="*/ 0 w 600"/>
                  <a:gd name="T13" fmla="*/ 60 h 880"/>
                  <a:gd name="T14" fmla="*/ 60 w 600"/>
                  <a:gd name="T15" fmla="*/ 0 h 8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 h="880">
                    <a:moveTo>
                      <a:pt x="540" y="0"/>
                    </a:moveTo>
                    <a:cubicBezTo>
                      <a:pt x="573" y="0"/>
                      <a:pt x="600" y="27"/>
                      <a:pt x="600" y="60"/>
                    </a:cubicBezTo>
                    <a:cubicBezTo>
                      <a:pt x="600" y="820"/>
                      <a:pt x="600" y="820"/>
                      <a:pt x="600" y="820"/>
                    </a:cubicBezTo>
                    <a:cubicBezTo>
                      <a:pt x="600" y="853"/>
                      <a:pt x="573" y="880"/>
                      <a:pt x="540" y="880"/>
                    </a:cubicBezTo>
                    <a:cubicBezTo>
                      <a:pt x="60" y="880"/>
                      <a:pt x="60" y="880"/>
                      <a:pt x="60" y="880"/>
                    </a:cubicBezTo>
                    <a:cubicBezTo>
                      <a:pt x="27" y="880"/>
                      <a:pt x="0" y="853"/>
                      <a:pt x="0" y="820"/>
                    </a:cubicBezTo>
                    <a:cubicBezTo>
                      <a:pt x="0" y="60"/>
                      <a:pt x="0" y="60"/>
                      <a:pt x="0" y="60"/>
                    </a:cubicBezTo>
                    <a:cubicBezTo>
                      <a:pt x="0" y="27"/>
                      <a:pt x="27" y="0"/>
                      <a:pt x="60" y="0"/>
                    </a:cubicBezTo>
                  </a:path>
                </a:pathLst>
              </a:custGeom>
              <a:noFill/>
              <a:ln w="26988"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72" name="Freeform 89">
                <a:extLst>
                  <a:ext uri="{FF2B5EF4-FFF2-40B4-BE49-F238E27FC236}">
                    <a16:creationId xmlns:a16="http://schemas.microsoft.com/office/drawing/2014/main" id="{392E312B-4E9C-4CDD-926B-66DDEE60F490}"/>
                  </a:ext>
                </a:extLst>
              </p:cNvPr>
              <p:cNvSpPr>
                <a:spLocks/>
              </p:cNvSpPr>
              <p:nvPr/>
            </p:nvSpPr>
            <p:spPr bwMode="auto">
              <a:xfrm>
                <a:off x="3009901" y="1311275"/>
                <a:ext cx="242888" cy="215900"/>
              </a:xfrm>
              <a:custGeom>
                <a:avLst/>
                <a:gdLst>
                  <a:gd name="T0" fmla="*/ 0 w 153"/>
                  <a:gd name="T1" fmla="*/ 136 h 136"/>
                  <a:gd name="T2" fmla="*/ 0 w 153"/>
                  <a:gd name="T3" fmla="*/ 0 h 136"/>
                  <a:gd name="T4" fmla="*/ 26 w 153"/>
                  <a:gd name="T5" fmla="*/ 17 h 136"/>
                  <a:gd name="T6" fmla="*/ 51 w 153"/>
                  <a:gd name="T7" fmla="*/ 0 h 136"/>
                  <a:gd name="T8" fmla="*/ 77 w 153"/>
                  <a:gd name="T9" fmla="*/ 17 h 136"/>
                  <a:gd name="T10" fmla="*/ 102 w 153"/>
                  <a:gd name="T11" fmla="*/ 0 h 136"/>
                  <a:gd name="T12" fmla="*/ 128 w 153"/>
                  <a:gd name="T13" fmla="*/ 17 h 136"/>
                  <a:gd name="T14" fmla="*/ 153 w 153"/>
                  <a:gd name="T15" fmla="*/ 0 h 136"/>
                  <a:gd name="T16" fmla="*/ 153 w 153"/>
                  <a:gd name="T17"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36">
                    <a:moveTo>
                      <a:pt x="0" y="136"/>
                    </a:moveTo>
                    <a:lnTo>
                      <a:pt x="0" y="0"/>
                    </a:lnTo>
                    <a:lnTo>
                      <a:pt x="26" y="17"/>
                    </a:lnTo>
                    <a:lnTo>
                      <a:pt x="51" y="0"/>
                    </a:lnTo>
                    <a:lnTo>
                      <a:pt x="77" y="17"/>
                    </a:lnTo>
                    <a:lnTo>
                      <a:pt x="102" y="0"/>
                    </a:lnTo>
                    <a:lnTo>
                      <a:pt x="128" y="17"/>
                    </a:lnTo>
                    <a:lnTo>
                      <a:pt x="153" y="0"/>
                    </a:lnTo>
                    <a:lnTo>
                      <a:pt x="153" y="136"/>
                    </a:lnTo>
                  </a:path>
                </a:pathLst>
              </a:custGeom>
              <a:noFill/>
              <a:ln w="26988" cap="rnd">
                <a:solidFill>
                  <a:srgbClr val="28828B"/>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sp>
        <p:nvSpPr>
          <p:cNvPr id="9" name="Textfeld 8">
            <a:extLst>
              <a:ext uri="{FF2B5EF4-FFF2-40B4-BE49-F238E27FC236}">
                <a16:creationId xmlns:a16="http://schemas.microsoft.com/office/drawing/2014/main" id="{1F2CB58A-FCDD-4828-8A8B-5A290DE08DA1}"/>
              </a:ext>
            </a:extLst>
          </p:cNvPr>
          <p:cNvSpPr txBox="1"/>
          <p:nvPr/>
        </p:nvSpPr>
        <p:spPr bwMode="auto">
          <a:xfrm>
            <a:off x="2548685" y="2086271"/>
            <a:ext cx="1702843" cy="31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l">
              <a:spcAft>
                <a:spcPts val="800"/>
              </a:spcAft>
            </a:pPr>
            <a:r>
              <a:rPr lang="de-CH" sz="1400">
                <a:solidFill>
                  <a:srgbClr val="68A7AE"/>
                </a:solidFill>
                <a:latin typeface="+mj-lt"/>
              </a:rPr>
              <a:t>EFTPOS-Terminal</a:t>
            </a:r>
          </a:p>
        </p:txBody>
      </p:sp>
      <p:grpSp>
        <p:nvGrpSpPr>
          <p:cNvPr id="12" name="Gruppieren 11">
            <a:extLst>
              <a:ext uri="{FF2B5EF4-FFF2-40B4-BE49-F238E27FC236}">
                <a16:creationId xmlns:a16="http://schemas.microsoft.com/office/drawing/2014/main" id="{07F496A7-4867-4437-8F66-939EB248188F}"/>
              </a:ext>
            </a:extLst>
          </p:cNvPr>
          <p:cNvGrpSpPr/>
          <p:nvPr/>
        </p:nvGrpSpPr>
        <p:grpSpPr>
          <a:xfrm>
            <a:off x="1118160" y="2598186"/>
            <a:ext cx="848966" cy="919832"/>
            <a:chOff x="3155490" y="3071640"/>
            <a:chExt cx="848966" cy="919832"/>
          </a:xfrm>
        </p:grpSpPr>
        <p:sp>
          <p:nvSpPr>
            <p:cNvPr id="11" name="Rechteck 10">
              <a:extLst>
                <a:ext uri="{FF2B5EF4-FFF2-40B4-BE49-F238E27FC236}">
                  <a16:creationId xmlns:a16="http://schemas.microsoft.com/office/drawing/2014/main" id="{0DF96A81-D176-4E99-8A02-D4E01209A55C}"/>
                </a:ext>
              </a:extLst>
            </p:cNvPr>
            <p:cNvSpPr/>
            <p:nvPr/>
          </p:nvSpPr>
          <p:spPr>
            <a:xfrm>
              <a:off x="3155490" y="3071640"/>
              <a:ext cx="848966" cy="91983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grpSp>
          <p:nvGrpSpPr>
            <p:cNvPr id="239" name="Gruppieren 238">
              <a:extLst>
                <a:ext uri="{FF2B5EF4-FFF2-40B4-BE49-F238E27FC236}">
                  <a16:creationId xmlns:a16="http://schemas.microsoft.com/office/drawing/2014/main" id="{31AE675D-55AA-4494-A0F7-325B96F9DC7C}"/>
                </a:ext>
              </a:extLst>
            </p:cNvPr>
            <p:cNvGrpSpPr/>
            <p:nvPr/>
          </p:nvGrpSpPr>
          <p:grpSpPr>
            <a:xfrm>
              <a:off x="3228629" y="3136852"/>
              <a:ext cx="689353" cy="781417"/>
              <a:chOff x="1979712" y="346048"/>
              <a:chExt cx="557114" cy="666750"/>
            </a:xfrm>
          </p:grpSpPr>
          <p:sp>
            <p:nvSpPr>
              <p:cNvPr id="240" name="Line 39">
                <a:extLst>
                  <a:ext uri="{FF2B5EF4-FFF2-40B4-BE49-F238E27FC236}">
                    <a16:creationId xmlns:a16="http://schemas.microsoft.com/office/drawing/2014/main" id="{EB5FD2FE-226F-414E-B0F9-3AA12F087866}"/>
                  </a:ext>
                </a:extLst>
              </p:cNvPr>
              <p:cNvSpPr>
                <a:spLocks noChangeShapeType="1"/>
              </p:cNvSpPr>
              <p:nvPr/>
            </p:nvSpPr>
            <p:spPr bwMode="auto">
              <a:xfrm>
                <a:off x="2325688" y="801661"/>
                <a:ext cx="34925" cy="0"/>
              </a:xfrm>
              <a:prstGeom prst="line">
                <a:avLst/>
              </a:prstGeom>
              <a:noFill/>
              <a:ln w="34925" cap="rnd">
                <a:solidFill>
                  <a:srgbClr val="28828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41" name="Line 40">
                <a:extLst>
                  <a:ext uri="{FF2B5EF4-FFF2-40B4-BE49-F238E27FC236}">
                    <a16:creationId xmlns:a16="http://schemas.microsoft.com/office/drawing/2014/main" id="{4DF5013D-CA69-4151-B46A-028E0A4F22F0}"/>
                  </a:ext>
                </a:extLst>
              </p:cNvPr>
              <p:cNvSpPr>
                <a:spLocks noChangeShapeType="1"/>
              </p:cNvSpPr>
              <p:nvPr/>
            </p:nvSpPr>
            <p:spPr bwMode="auto">
              <a:xfrm>
                <a:off x="2432051" y="801661"/>
                <a:ext cx="34925" cy="0"/>
              </a:xfrm>
              <a:prstGeom prst="line">
                <a:avLst/>
              </a:prstGeom>
              <a:noFill/>
              <a:ln w="34925" cap="rnd">
                <a:solidFill>
                  <a:srgbClr val="28828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42" name="Line 41">
                <a:extLst>
                  <a:ext uri="{FF2B5EF4-FFF2-40B4-BE49-F238E27FC236}">
                    <a16:creationId xmlns:a16="http://schemas.microsoft.com/office/drawing/2014/main" id="{18758B97-A5CA-4DB7-9234-1D4A882B959F}"/>
                  </a:ext>
                </a:extLst>
              </p:cNvPr>
              <p:cNvSpPr>
                <a:spLocks noChangeShapeType="1"/>
              </p:cNvSpPr>
              <p:nvPr/>
            </p:nvSpPr>
            <p:spPr bwMode="auto">
              <a:xfrm>
                <a:off x="2220913" y="801661"/>
                <a:ext cx="34925" cy="0"/>
              </a:xfrm>
              <a:prstGeom prst="line">
                <a:avLst/>
              </a:prstGeom>
              <a:noFill/>
              <a:ln w="34925" cap="rnd">
                <a:solidFill>
                  <a:srgbClr val="28828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43" name="Line 42">
                <a:extLst>
                  <a:ext uri="{FF2B5EF4-FFF2-40B4-BE49-F238E27FC236}">
                    <a16:creationId xmlns:a16="http://schemas.microsoft.com/office/drawing/2014/main" id="{4408962D-C141-489A-BCE2-A8DB86CDA0D0}"/>
                  </a:ext>
                </a:extLst>
              </p:cNvPr>
              <p:cNvSpPr>
                <a:spLocks noChangeShapeType="1"/>
              </p:cNvSpPr>
              <p:nvPr/>
            </p:nvSpPr>
            <p:spPr bwMode="auto">
              <a:xfrm>
                <a:off x="2325688" y="871511"/>
                <a:ext cx="34925" cy="0"/>
              </a:xfrm>
              <a:prstGeom prst="line">
                <a:avLst/>
              </a:prstGeom>
              <a:noFill/>
              <a:ln w="34925" cap="rnd">
                <a:solidFill>
                  <a:srgbClr val="28828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44" name="Line 43">
                <a:extLst>
                  <a:ext uri="{FF2B5EF4-FFF2-40B4-BE49-F238E27FC236}">
                    <a16:creationId xmlns:a16="http://schemas.microsoft.com/office/drawing/2014/main" id="{3F9729BD-7DA1-4BAB-91A1-1C35B68F1ED1}"/>
                  </a:ext>
                </a:extLst>
              </p:cNvPr>
              <p:cNvSpPr>
                <a:spLocks noChangeShapeType="1"/>
              </p:cNvSpPr>
              <p:nvPr/>
            </p:nvSpPr>
            <p:spPr bwMode="auto">
              <a:xfrm>
                <a:off x="2432051" y="871511"/>
                <a:ext cx="34925" cy="0"/>
              </a:xfrm>
              <a:prstGeom prst="line">
                <a:avLst/>
              </a:prstGeom>
              <a:noFill/>
              <a:ln w="34925" cap="rnd">
                <a:solidFill>
                  <a:srgbClr val="28828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45" name="Line 44">
                <a:extLst>
                  <a:ext uri="{FF2B5EF4-FFF2-40B4-BE49-F238E27FC236}">
                    <a16:creationId xmlns:a16="http://schemas.microsoft.com/office/drawing/2014/main" id="{D5018F4F-E7F1-459F-B13A-9D85CE58F8B3}"/>
                  </a:ext>
                </a:extLst>
              </p:cNvPr>
              <p:cNvSpPr>
                <a:spLocks noChangeShapeType="1"/>
              </p:cNvSpPr>
              <p:nvPr/>
            </p:nvSpPr>
            <p:spPr bwMode="auto">
              <a:xfrm>
                <a:off x="2220913" y="871511"/>
                <a:ext cx="34925" cy="0"/>
              </a:xfrm>
              <a:prstGeom prst="line">
                <a:avLst/>
              </a:prstGeom>
              <a:noFill/>
              <a:ln w="34925" cap="rnd">
                <a:solidFill>
                  <a:srgbClr val="28828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46" name="Line 45">
                <a:extLst>
                  <a:ext uri="{FF2B5EF4-FFF2-40B4-BE49-F238E27FC236}">
                    <a16:creationId xmlns:a16="http://schemas.microsoft.com/office/drawing/2014/main" id="{EC5C6383-2F8A-4C92-BCBE-8D54F69E90CE}"/>
                  </a:ext>
                </a:extLst>
              </p:cNvPr>
              <p:cNvSpPr>
                <a:spLocks noChangeShapeType="1"/>
              </p:cNvSpPr>
              <p:nvPr/>
            </p:nvSpPr>
            <p:spPr bwMode="auto">
              <a:xfrm>
                <a:off x="2325688" y="941361"/>
                <a:ext cx="34925" cy="0"/>
              </a:xfrm>
              <a:prstGeom prst="line">
                <a:avLst/>
              </a:prstGeom>
              <a:noFill/>
              <a:ln w="34925" cap="rnd">
                <a:solidFill>
                  <a:srgbClr val="28828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47" name="Line 46">
                <a:extLst>
                  <a:ext uri="{FF2B5EF4-FFF2-40B4-BE49-F238E27FC236}">
                    <a16:creationId xmlns:a16="http://schemas.microsoft.com/office/drawing/2014/main" id="{9F656694-2E54-4008-A68B-FAC65D3FB83E}"/>
                  </a:ext>
                </a:extLst>
              </p:cNvPr>
              <p:cNvSpPr>
                <a:spLocks noChangeShapeType="1"/>
              </p:cNvSpPr>
              <p:nvPr/>
            </p:nvSpPr>
            <p:spPr bwMode="auto">
              <a:xfrm>
                <a:off x="2432051" y="941361"/>
                <a:ext cx="34925" cy="0"/>
              </a:xfrm>
              <a:prstGeom prst="line">
                <a:avLst/>
              </a:prstGeom>
              <a:noFill/>
              <a:ln w="34925" cap="rnd">
                <a:solidFill>
                  <a:srgbClr val="28828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48" name="Line 47">
                <a:extLst>
                  <a:ext uri="{FF2B5EF4-FFF2-40B4-BE49-F238E27FC236}">
                    <a16:creationId xmlns:a16="http://schemas.microsoft.com/office/drawing/2014/main" id="{1A5CEE7E-9595-455D-AFF5-43CBC093186F}"/>
                  </a:ext>
                </a:extLst>
              </p:cNvPr>
              <p:cNvSpPr>
                <a:spLocks noChangeShapeType="1"/>
              </p:cNvSpPr>
              <p:nvPr/>
            </p:nvSpPr>
            <p:spPr bwMode="auto">
              <a:xfrm>
                <a:off x="2220913" y="941361"/>
                <a:ext cx="34925" cy="0"/>
              </a:xfrm>
              <a:prstGeom prst="line">
                <a:avLst/>
              </a:prstGeom>
              <a:noFill/>
              <a:ln w="34925" cap="rnd">
                <a:solidFill>
                  <a:srgbClr val="28828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49" name="Rectangle 48">
                <a:extLst>
                  <a:ext uri="{FF2B5EF4-FFF2-40B4-BE49-F238E27FC236}">
                    <a16:creationId xmlns:a16="http://schemas.microsoft.com/office/drawing/2014/main" id="{3E326FAF-DAF0-4EED-83EB-D2E55675B4D2}"/>
                  </a:ext>
                </a:extLst>
              </p:cNvPr>
              <p:cNvSpPr>
                <a:spLocks noChangeArrowheads="1"/>
              </p:cNvSpPr>
              <p:nvPr/>
            </p:nvSpPr>
            <p:spPr bwMode="auto">
              <a:xfrm>
                <a:off x="2220913" y="625448"/>
                <a:ext cx="246063" cy="106362"/>
              </a:xfrm>
              <a:prstGeom prst="rect">
                <a:avLst/>
              </a:prstGeom>
              <a:noFill/>
              <a:ln w="34925"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50" name="Freeform 49">
                <a:extLst>
                  <a:ext uri="{FF2B5EF4-FFF2-40B4-BE49-F238E27FC236}">
                    <a16:creationId xmlns:a16="http://schemas.microsoft.com/office/drawing/2014/main" id="{BFF8645E-934A-4F14-B070-602251E82943}"/>
                  </a:ext>
                </a:extLst>
              </p:cNvPr>
              <p:cNvSpPr>
                <a:spLocks/>
              </p:cNvSpPr>
              <p:nvPr/>
            </p:nvSpPr>
            <p:spPr bwMode="auto">
              <a:xfrm>
                <a:off x="2151063" y="450823"/>
                <a:ext cx="385763" cy="561975"/>
              </a:xfrm>
              <a:custGeom>
                <a:avLst/>
                <a:gdLst>
                  <a:gd name="T0" fmla="*/ 400 w 440"/>
                  <a:gd name="T1" fmla="*/ 0 h 640"/>
                  <a:gd name="T2" fmla="*/ 440 w 440"/>
                  <a:gd name="T3" fmla="*/ 40 h 640"/>
                  <a:gd name="T4" fmla="*/ 440 w 440"/>
                  <a:gd name="T5" fmla="*/ 600 h 640"/>
                  <a:gd name="T6" fmla="*/ 400 w 440"/>
                  <a:gd name="T7" fmla="*/ 640 h 640"/>
                  <a:gd name="T8" fmla="*/ 40 w 440"/>
                  <a:gd name="T9" fmla="*/ 640 h 640"/>
                  <a:gd name="T10" fmla="*/ 0 w 440"/>
                  <a:gd name="T11" fmla="*/ 600 h 640"/>
                  <a:gd name="T12" fmla="*/ 0 w 440"/>
                  <a:gd name="T13" fmla="*/ 40 h 640"/>
                  <a:gd name="T14" fmla="*/ 40 w 440"/>
                  <a:gd name="T15" fmla="*/ 0 h 6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640">
                    <a:moveTo>
                      <a:pt x="400" y="0"/>
                    </a:moveTo>
                    <a:cubicBezTo>
                      <a:pt x="422" y="0"/>
                      <a:pt x="440" y="18"/>
                      <a:pt x="440" y="40"/>
                    </a:cubicBezTo>
                    <a:cubicBezTo>
                      <a:pt x="440" y="600"/>
                      <a:pt x="440" y="600"/>
                      <a:pt x="440" y="600"/>
                    </a:cubicBezTo>
                    <a:cubicBezTo>
                      <a:pt x="440" y="622"/>
                      <a:pt x="422" y="640"/>
                      <a:pt x="400" y="640"/>
                    </a:cubicBezTo>
                    <a:cubicBezTo>
                      <a:pt x="40" y="640"/>
                      <a:pt x="40" y="640"/>
                      <a:pt x="40" y="640"/>
                    </a:cubicBezTo>
                    <a:cubicBezTo>
                      <a:pt x="18" y="640"/>
                      <a:pt x="0" y="622"/>
                      <a:pt x="0" y="600"/>
                    </a:cubicBezTo>
                    <a:cubicBezTo>
                      <a:pt x="0" y="40"/>
                      <a:pt x="0" y="40"/>
                      <a:pt x="0" y="40"/>
                    </a:cubicBezTo>
                    <a:cubicBezTo>
                      <a:pt x="0" y="18"/>
                      <a:pt x="18" y="0"/>
                      <a:pt x="40" y="0"/>
                    </a:cubicBezTo>
                  </a:path>
                </a:pathLst>
              </a:custGeom>
              <a:noFill/>
              <a:ln w="34925"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51" name="Line 50">
                <a:extLst>
                  <a:ext uri="{FF2B5EF4-FFF2-40B4-BE49-F238E27FC236}">
                    <a16:creationId xmlns:a16="http://schemas.microsoft.com/office/drawing/2014/main" id="{19C1DFC7-1BBB-49F4-8E57-809966629B61}"/>
                  </a:ext>
                </a:extLst>
              </p:cNvPr>
              <p:cNvSpPr>
                <a:spLocks noChangeShapeType="1"/>
              </p:cNvSpPr>
              <p:nvPr/>
            </p:nvSpPr>
            <p:spPr bwMode="auto">
              <a:xfrm>
                <a:off x="2220913" y="555598"/>
                <a:ext cx="246063" cy="0"/>
              </a:xfrm>
              <a:prstGeom prst="line">
                <a:avLst/>
              </a:prstGeom>
              <a:noFill/>
              <a:ln w="34925" cap="rnd">
                <a:solidFill>
                  <a:srgbClr val="28828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52" name="Freeform 51">
                <a:extLst>
                  <a:ext uri="{FF2B5EF4-FFF2-40B4-BE49-F238E27FC236}">
                    <a16:creationId xmlns:a16="http://schemas.microsoft.com/office/drawing/2014/main" id="{8AACEB8B-BF86-4CE6-A2E2-3C281FD2183F}"/>
                  </a:ext>
                </a:extLst>
              </p:cNvPr>
              <p:cNvSpPr>
                <a:spLocks/>
              </p:cNvSpPr>
              <p:nvPr/>
            </p:nvSpPr>
            <p:spPr bwMode="auto">
              <a:xfrm>
                <a:off x="2255838" y="346048"/>
                <a:ext cx="176213" cy="139700"/>
              </a:xfrm>
              <a:custGeom>
                <a:avLst/>
                <a:gdLst>
                  <a:gd name="T0" fmla="*/ 0 w 111"/>
                  <a:gd name="T1" fmla="*/ 88 h 88"/>
                  <a:gd name="T2" fmla="*/ 0 w 111"/>
                  <a:gd name="T3" fmla="*/ 0 h 88"/>
                  <a:gd name="T4" fmla="*/ 111 w 111"/>
                  <a:gd name="T5" fmla="*/ 0 h 88"/>
                  <a:gd name="T6" fmla="*/ 111 w 111"/>
                  <a:gd name="T7" fmla="*/ 88 h 88"/>
                </a:gdLst>
                <a:ahLst/>
                <a:cxnLst>
                  <a:cxn ang="0">
                    <a:pos x="T0" y="T1"/>
                  </a:cxn>
                  <a:cxn ang="0">
                    <a:pos x="T2" y="T3"/>
                  </a:cxn>
                  <a:cxn ang="0">
                    <a:pos x="T4" y="T5"/>
                  </a:cxn>
                  <a:cxn ang="0">
                    <a:pos x="T6" y="T7"/>
                  </a:cxn>
                </a:cxnLst>
                <a:rect l="0" t="0" r="r" b="b"/>
                <a:pathLst>
                  <a:path w="111" h="88">
                    <a:moveTo>
                      <a:pt x="0" y="88"/>
                    </a:moveTo>
                    <a:lnTo>
                      <a:pt x="0" y="0"/>
                    </a:lnTo>
                    <a:lnTo>
                      <a:pt x="111" y="0"/>
                    </a:lnTo>
                    <a:lnTo>
                      <a:pt x="111" y="88"/>
                    </a:lnTo>
                  </a:path>
                </a:pathLst>
              </a:custGeom>
              <a:noFill/>
              <a:ln w="34925"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53" name="Freeform 52">
                <a:extLst>
                  <a:ext uri="{FF2B5EF4-FFF2-40B4-BE49-F238E27FC236}">
                    <a16:creationId xmlns:a16="http://schemas.microsoft.com/office/drawing/2014/main" id="{3BB8AEAF-C7DC-4C52-AD97-35D23D39DCA1}"/>
                  </a:ext>
                </a:extLst>
              </p:cNvPr>
              <p:cNvSpPr>
                <a:spLocks/>
              </p:cNvSpPr>
              <p:nvPr/>
            </p:nvSpPr>
            <p:spPr bwMode="auto">
              <a:xfrm>
                <a:off x="2051720" y="834998"/>
                <a:ext cx="20638" cy="130175"/>
              </a:xfrm>
              <a:custGeom>
                <a:avLst/>
                <a:gdLst>
                  <a:gd name="T0" fmla="*/ 25 w 25"/>
                  <a:gd name="T1" fmla="*/ 0 h 148"/>
                  <a:gd name="T2" fmla="*/ 25 w 25"/>
                  <a:gd name="T3" fmla="*/ 148 h 148"/>
                </a:gdLst>
                <a:ahLst/>
                <a:cxnLst>
                  <a:cxn ang="0">
                    <a:pos x="T0" y="T1"/>
                  </a:cxn>
                  <a:cxn ang="0">
                    <a:pos x="T2" y="T3"/>
                  </a:cxn>
                </a:cxnLst>
                <a:rect l="0" t="0" r="r" b="b"/>
                <a:pathLst>
                  <a:path w="25" h="148">
                    <a:moveTo>
                      <a:pt x="25" y="0"/>
                    </a:moveTo>
                    <a:cubicBezTo>
                      <a:pt x="0" y="46"/>
                      <a:pt x="0" y="102"/>
                      <a:pt x="25" y="148"/>
                    </a:cubicBezTo>
                  </a:path>
                </a:pathLst>
              </a:custGeom>
              <a:noFill/>
              <a:ln w="34925"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54" name="Freeform 53">
                <a:extLst>
                  <a:ext uri="{FF2B5EF4-FFF2-40B4-BE49-F238E27FC236}">
                    <a16:creationId xmlns:a16="http://schemas.microsoft.com/office/drawing/2014/main" id="{498589B0-A129-41BA-AA7F-98A3B10D249B}"/>
                  </a:ext>
                </a:extLst>
              </p:cNvPr>
              <p:cNvSpPr>
                <a:spLocks/>
              </p:cNvSpPr>
              <p:nvPr/>
            </p:nvSpPr>
            <p:spPr bwMode="auto">
              <a:xfrm>
                <a:off x="1979712" y="788961"/>
                <a:ext cx="38100" cy="223837"/>
              </a:xfrm>
              <a:custGeom>
                <a:avLst/>
                <a:gdLst>
                  <a:gd name="T0" fmla="*/ 44 w 44"/>
                  <a:gd name="T1" fmla="*/ 0 h 254"/>
                  <a:gd name="T2" fmla="*/ 44 w 44"/>
                  <a:gd name="T3" fmla="*/ 254 h 254"/>
                </a:gdLst>
                <a:ahLst/>
                <a:cxnLst>
                  <a:cxn ang="0">
                    <a:pos x="T0" y="T1"/>
                  </a:cxn>
                  <a:cxn ang="0">
                    <a:pos x="T2" y="T3"/>
                  </a:cxn>
                </a:cxnLst>
                <a:rect l="0" t="0" r="r" b="b"/>
                <a:pathLst>
                  <a:path w="44" h="254">
                    <a:moveTo>
                      <a:pt x="44" y="0"/>
                    </a:moveTo>
                    <a:cubicBezTo>
                      <a:pt x="0" y="78"/>
                      <a:pt x="0" y="176"/>
                      <a:pt x="44" y="254"/>
                    </a:cubicBezTo>
                  </a:path>
                </a:pathLst>
              </a:custGeom>
              <a:noFill/>
              <a:ln w="34925"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grpSp>
      </p:grpSp>
      <p:sp>
        <p:nvSpPr>
          <p:cNvPr id="181" name="Textfeld 180">
            <a:extLst>
              <a:ext uri="{FF2B5EF4-FFF2-40B4-BE49-F238E27FC236}">
                <a16:creationId xmlns:a16="http://schemas.microsoft.com/office/drawing/2014/main" id="{AB623286-B95A-4F86-B862-E0871BC853D7}"/>
              </a:ext>
            </a:extLst>
          </p:cNvPr>
          <p:cNvSpPr txBox="1"/>
          <p:nvPr/>
        </p:nvSpPr>
        <p:spPr bwMode="auto">
          <a:xfrm>
            <a:off x="1967082" y="2979007"/>
            <a:ext cx="1702843" cy="31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l">
              <a:spcAft>
                <a:spcPts val="800"/>
              </a:spcAft>
            </a:pPr>
            <a:r>
              <a:rPr lang="de-CH" sz="1400" err="1">
                <a:solidFill>
                  <a:srgbClr val="68A7AE"/>
                </a:solidFill>
                <a:latin typeface="+mj-lt"/>
              </a:rPr>
              <a:t>mPOS</a:t>
            </a:r>
            <a:r>
              <a:rPr lang="de-CH" sz="1400">
                <a:solidFill>
                  <a:srgbClr val="68A7AE"/>
                </a:solidFill>
                <a:latin typeface="+mj-lt"/>
              </a:rPr>
              <a:t>-Terminal</a:t>
            </a:r>
          </a:p>
        </p:txBody>
      </p:sp>
      <p:sp>
        <p:nvSpPr>
          <p:cNvPr id="182" name="Textfeld 181">
            <a:extLst>
              <a:ext uri="{FF2B5EF4-FFF2-40B4-BE49-F238E27FC236}">
                <a16:creationId xmlns:a16="http://schemas.microsoft.com/office/drawing/2014/main" id="{94CC4BFD-A408-48EA-B6D2-AE22D9E51306}"/>
              </a:ext>
            </a:extLst>
          </p:cNvPr>
          <p:cNvSpPr txBox="1"/>
          <p:nvPr/>
        </p:nvSpPr>
        <p:spPr bwMode="auto">
          <a:xfrm>
            <a:off x="2259498" y="4075714"/>
            <a:ext cx="1702843" cy="31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l">
              <a:spcAft>
                <a:spcPts val="800"/>
              </a:spcAft>
            </a:pPr>
            <a:r>
              <a:rPr lang="de-CH" sz="1400">
                <a:solidFill>
                  <a:srgbClr val="68A7AE"/>
                </a:solidFill>
                <a:latin typeface="+mj-lt"/>
              </a:rPr>
              <a:t>Kassenlösung</a:t>
            </a:r>
          </a:p>
        </p:txBody>
      </p:sp>
      <p:sp>
        <p:nvSpPr>
          <p:cNvPr id="183" name="Textfeld 182">
            <a:extLst>
              <a:ext uri="{FF2B5EF4-FFF2-40B4-BE49-F238E27FC236}">
                <a16:creationId xmlns:a16="http://schemas.microsoft.com/office/drawing/2014/main" id="{A55E5F33-925C-40B6-A9C0-4B665D8A7156}"/>
              </a:ext>
            </a:extLst>
          </p:cNvPr>
          <p:cNvSpPr txBox="1"/>
          <p:nvPr/>
        </p:nvSpPr>
        <p:spPr bwMode="auto">
          <a:xfrm>
            <a:off x="2872311" y="5048222"/>
            <a:ext cx="1702843" cy="31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l">
              <a:spcAft>
                <a:spcPts val="800"/>
              </a:spcAft>
            </a:pPr>
            <a:r>
              <a:rPr lang="de-CH" sz="1400" err="1">
                <a:solidFill>
                  <a:srgbClr val="68A7AE"/>
                </a:solidFill>
                <a:latin typeface="+mj-lt"/>
              </a:rPr>
              <a:t>WIRpay</a:t>
            </a:r>
            <a:endParaRPr lang="de-CH" sz="1400">
              <a:solidFill>
                <a:srgbClr val="68A7AE"/>
              </a:solidFill>
              <a:latin typeface="+mj-lt"/>
            </a:endParaRPr>
          </a:p>
        </p:txBody>
      </p:sp>
      <p:sp>
        <p:nvSpPr>
          <p:cNvPr id="189" name="Textfeld 188">
            <a:extLst>
              <a:ext uri="{FF2B5EF4-FFF2-40B4-BE49-F238E27FC236}">
                <a16:creationId xmlns:a16="http://schemas.microsoft.com/office/drawing/2014/main" id="{E41EB1A4-22CA-4CE8-992C-188708DC0AD2}"/>
              </a:ext>
            </a:extLst>
          </p:cNvPr>
          <p:cNvSpPr txBox="1"/>
          <p:nvPr/>
        </p:nvSpPr>
        <p:spPr bwMode="auto">
          <a:xfrm>
            <a:off x="3608768" y="3456186"/>
            <a:ext cx="1597700" cy="2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gn="l">
              <a:spcAft>
                <a:spcPts val="800"/>
              </a:spcAft>
            </a:pPr>
            <a:r>
              <a:rPr lang="de-CH" sz="1600" b="1">
                <a:solidFill>
                  <a:srgbClr val="28828B"/>
                </a:solidFill>
                <a:latin typeface="+mj-lt"/>
              </a:rPr>
              <a:t>EINKASSIEREN</a:t>
            </a:r>
            <a:endParaRPr lang="de-CH" sz="1600">
              <a:solidFill>
                <a:schemeClr val="bg1">
                  <a:lumMod val="50000"/>
                </a:schemeClr>
              </a:solidFill>
              <a:latin typeface="+mj-lt"/>
            </a:endParaRPr>
          </a:p>
        </p:txBody>
      </p:sp>
      <p:sp>
        <p:nvSpPr>
          <p:cNvPr id="190" name="Textfeld 189">
            <a:extLst>
              <a:ext uri="{FF2B5EF4-FFF2-40B4-BE49-F238E27FC236}">
                <a16:creationId xmlns:a16="http://schemas.microsoft.com/office/drawing/2014/main" id="{0AEEB800-C72A-48CC-B0B2-5C5C931F08A1}"/>
              </a:ext>
            </a:extLst>
          </p:cNvPr>
          <p:cNvSpPr txBox="1"/>
          <p:nvPr/>
        </p:nvSpPr>
        <p:spPr bwMode="auto">
          <a:xfrm>
            <a:off x="8505508" y="2086803"/>
            <a:ext cx="894648" cy="31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r">
              <a:spcAft>
                <a:spcPts val="800"/>
              </a:spcAft>
            </a:pPr>
            <a:r>
              <a:rPr lang="de-CH" sz="1400" err="1">
                <a:solidFill>
                  <a:srgbClr val="7F7F7F"/>
                </a:solidFill>
                <a:latin typeface="+mj-lt"/>
              </a:rPr>
              <a:t>WIRcard</a:t>
            </a:r>
            <a:endParaRPr lang="de-CH" sz="1400">
              <a:solidFill>
                <a:srgbClr val="7F7F7F"/>
              </a:solidFill>
              <a:latin typeface="+mj-lt"/>
            </a:endParaRPr>
          </a:p>
        </p:txBody>
      </p:sp>
      <p:sp>
        <p:nvSpPr>
          <p:cNvPr id="191" name="Textfeld 190">
            <a:extLst>
              <a:ext uri="{FF2B5EF4-FFF2-40B4-BE49-F238E27FC236}">
                <a16:creationId xmlns:a16="http://schemas.microsoft.com/office/drawing/2014/main" id="{696B17D2-2CD3-4E38-9AFA-F49D83768DFE}"/>
              </a:ext>
            </a:extLst>
          </p:cNvPr>
          <p:cNvSpPr txBox="1"/>
          <p:nvPr/>
        </p:nvSpPr>
        <p:spPr bwMode="auto">
          <a:xfrm>
            <a:off x="8970861" y="3363983"/>
            <a:ext cx="894648" cy="31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r">
              <a:spcAft>
                <a:spcPts val="800"/>
              </a:spcAft>
            </a:pPr>
            <a:r>
              <a:rPr lang="de-CH" sz="1400">
                <a:solidFill>
                  <a:srgbClr val="7F7F7F"/>
                </a:solidFill>
                <a:latin typeface="+mj-lt"/>
              </a:rPr>
              <a:t>DMC </a:t>
            </a:r>
            <a:r>
              <a:rPr lang="de-CH" sz="1400" err="1">
                <a:solidFill>
                  <a:srgbClr val="7F7F7F"/>
                </a:solidFill>
                <a:latin typeface="+mj-lt"/>
              </a:rPr>
              <a:t>WIRcard</a:t>
            </a:r>
            <a:r>
              <a:rPr lang="de-CH" sz="1400">
                <a:solidFill>
                  <a:srgbClr val="7F7F7F"/>
                </a:solidFill>
                <a:latin typeface="+mj-lt"/>
              </a:rPr>
              <a:t> plus</a:t>
            </a:r>
            <a:br>
              <a:rPr lang="de-CH" sz="1400">
                <a:solidFill>
                  <a:srgbClr val="7F7F7F"/>
                </a:solidFill>
                <a:latin typeface="+mj-lt"/>
              </a:rPr>
            </a:br>
            <a:r>
              <a:rPr lang="de-CH" sz="1400">
                <a:solidFill>
                  <a:srgbClr val="7F7F7F"/>
                </a:solidFill>
                <a:latin typeface="+mj-lt"/>
              </a:rPr>
              <a:t>CHW</a:t>
            </a:r>
          </a:p>
        </p:txBody>
      </p:sp>
      <p:sp>
        <p:nvSpPr>
          <p:cNvPr id="192" name="Textfeld 191">
            <a:extLst>
              <a:ext uri="{FF2B5EF4-FFF2-40B4-BE49-F238E27FC236}">
                <a16:creationId xmlns:a16="http://schemas.microsoft.com/office/drawing/2014/main" id="{C3FC528C-5624-4562-9177-056505796312}"/>
              </a:ext>
            </a:extLst>
          </p:cNvPr>
          <p:cNvSpPr txBox="1"/>
          <p:nvPr/>
        </p:nvSpPr>
        <p:spPr bwMode="auto">
          <a:xfrm>
            <a:off x="8579600" y="4841366"/>
            <a:ext cx="894648" cy="31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r">
              <a:spcAft>
                <a:spcPts val="800"/>
              </a:spcAft>
            </a:pPr>
            <a:r>
              <a:rPr lang="de-CH" sz="1400" err="1">
                <a:solidFill>
                  <a:srgbClr val="7F7F7F"/>
                </a:solidFill>
                <a:latin typeface="+mj-lt"/>
              </a:rPr>
              <a:t>WIRpay</a:t>
            </a:r>
            <a:endParaRPr lang="de-CH" sz="1400">
              <a:solidFill>
                <a:srgbClr val="7F7F7F"/>
              </a:solidFill>
              <a:latin typeface="+mj-lt"/>
            </a:endParaRPr>
          </a:p>
        </p:txBody>
      </p:sp>
    </p:spTree>
    <p:extLst>
      <p:ext uri="{BB962C8B-B14F-4D97-AF65-F5344CB8AC3E}">
        <p14:creationId xmlns:p14="http://schemas.microsoft.com/office/powerpoint/2010/main" val="35743862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e 2">
            <a:extLst>
              <a:ext uri="{FF2B5EF4-FFF2-40B4-BE49-F238E27FC236}">
                <a16:creationId xmlns:a16="http://schemas.microsoft.com/office/drawing/2014/main" id="{0B03CECD-531B-48F1-A2DF-FC21D57795FE}"/>
              </a:ext>
            </a:extLst>
          </p:cNvPr>
          <p:cNvSpPr/>
          <p:nvPr/>
        </p:nvSpPr>
        <p:spPr>
          <a:xfrm>
            <a:off x="1604071" y="1423448"/>
            <a:ext cx="4197706" cy="4197706"/>
          </a:xfrm>
          <a:prstGeom prst="ellipse">
            <a:avLst/>
          </a:prstGeom>
          <a:noFill/>
          <a:ln w="57150">
            <a:solidFill>
              <a:srgbClr val="28828B"/>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sp>
        <p:nvSpPr>
          <p:cNvPr id="314" name="Rechteck 313">
            <a:extLst>
              <a:ext uri="{FF2B5EF4-FFF2-40B4-BE49-F238E27FC236}">
                <a16:creationId xmlns:a16="http://schemas.microsoft.com/office/drawing/2014/main" id="{2A4B67EF-3F9B-4F52-B8CE-932ED32A0DE5}"/>
              </a:ext>
            </a:extLst>
          </p:cNvPr>
          <p:cNvSpPr/>
          <p:nvPr/>
        </p:nvSpPr>
        <p:spPr>
          <a:xfrm>
            <a:off x="1615944" y="1543499"/>
            <a:ext cx="1064320" cy="86096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graphicFrame>
        <p:nvGraphicFramePr>
          <p:cNvPr id="7" name="Objekt 6" hidden="1">
            <a:extLst>
              <a:ext uri="{FF2B5EF4-FFF2-40B4-BE49-F238E27FC236}">
                <a16:creationId xmlns:a16="http://schemas.microsoft.com/office/drawing/2014/main" id="{73BA95D9-EFAE-4B38-B17F-90B57D092D1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288" imgH="288" progId="TCLayout.ActiveDocument.1">
                  <p:embed/>
                </p:oleObj>
              </mc:Choice>
              <mc:Fallback>
                <p:oleObj name="think-cell Folie" r:id="rId3" imgW="288" imgH="288" progId="TCLayout.ActiveDocument.1">
                  <p:embed/>
                  <p:pic>
                    <p:nvPicPr>
                      <p:cNvPr id="7" name="Objekt 6" hidden="1">
                        <a:extLst>
                          <a:ext uri="{FF2B5EF4-FFF2-40B4-BE49-F238E27FC236}">
                            <a16:creationId xmlns:a16="http://schemas.microsoft.com/office/drawing/2014/main" id="{73BA95D9-EFAE-4B38-B17F-90B57D092D1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4" name="Ellipse 183">
            <a:extLst>
              <a:ext uri="{FF2B5EF4-FFF2-40B4-BE49-F238E27FC236}">
                <a16:creationId xmlns:a16="http://schemas.microsoft.com/office/drawing/2014/main" id="{F6055BE4-7927-4A79-B898-2EC23B9BF8BD}"/>
              </a:ext>
            </a:extLst>
          </p:cNvPr>
          <p:cNvSpPr/>
          <p:nvPr/>
        </p:nvSpPr>
        <p:spPr>
          <a:xfrm>
            <a:off x="6365592" y="1419165"/>
            <a:ext cx="4197706" cy="4197706"/>
          </a:xfrm>
          <a:prstGeom prst="ellipse">
            <a:avLst/>
          </a:prstGeom>
          <a:noFill/>
          <a:ln w="57150">
            <a:solidFill>
              <a:srgbClr val="7F7F7F"/>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sp>
        <p:nvSpPr>
          <p:cNvPr id="159" name="Rechteck: abgerundete Ecken 158">
            <a:extLst>
              <a:ext uri="{FF2B5EF4-FFF2-40B4-BE49-F238E27FC236}">
                <a16:creationId xmlns:a16="http://schemas.microsoft.com/office/drawing/2014/main" id="{9E6036F9-A5B4-41FE-8DBF-EBD7F75E3BC7}"/>
              </a:ext>
            </a:extLst>
          </p:cNvPr>
          <p:cNvSpPr/>
          <p:nvPr/>
        </p:nvSpPr>
        <p:spPr>
          <a:xfrm>
            <a:off x="5422783" y="2042965"/>
            <a:ext cx="1312295" cy="3274438"/>
          </a:xfrm>
          <a:prstGeom prst="roundRect">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sp>
        <p:nvSpPr>
          <p:cNvPr id="2" name="Titel 1">
            <a:extLst>
              <a:ext uri="{FF2B5EF4-FFF2-40B4-BE49-F238E27FC236}">
                <a16:creationId xmlns:a16="http://schemas.microsoft.com/office/drawing/2014/main" id="{25E75560-118D-47E8-9305-3B8E86734CF5}"/>
              </a:ext>
            </a:extLst>
          </p:cNvPr>
          <p:cNvSpPr>
            <a:spLocks noGrp="1"/>
          </p:cNvSpPr>
          <p:nvPr>
            <p:ph type="title"/>
          </p:nvPr>
        </p:nvSpPr>
        <p:spPr>
          <a:xfrm>
            <a:off x="479376" y="498526"/>
            <a:ext cx="11161240" cy="1008112"/>
          </a:xfrm>
        </p:spPr>
        <p:txBody>
          <a:bodyPr vert="horz"/>
          <a:lstStyle/>
          <a:p>
            <a:r>
              <a:rPr lang="de-CH"/>
              <a:t>Bezahlen mittels Rechnung</a:t>
            </a:r>
          </a:p>
        </p:txBody>
      </p:sp>
      <p:grpSp>
        <p:nvGrpSpPr>
          <p:cNvPr id="202" name="Gruppieren 201">
            <a:extLst>
              <a:ext uri="{FF2B5EF4-FFF2-40B4-BE49-F238E27FC236}">
                <a16:creationId xmlns:a16="http://schemas.microsoft.com/office/drawing/2014/main" id="{AB4DE897-AE87-4ADA-8B22-408729B24862}"/>
              </a:ext>
            </a:extLst>
          </p:cNvPr>
          <p:cNvGrpSpPr/>
          <p:nvPr/>
        </p:nvGrpSpPr>
        <p:grpSpPr>
          <a:xfrm>
            <a:off x="5563683" y="2161768"/>
            <a:ext cx="1007529" cy="2546558"/>
            <a:chOff x="4761373" y="3627005"/>
            <a:chExt cx="1007529" cy="2546558"/>
          </a:xfrm>
        </p:grpSpPr>
        <p:grpSp>
          <p:nvGrpSpPr>
            <p:cNvPr id="203" name="Gruppieren 202">
              <a:extLst>
                <a:ext uri="{FF2B5EF4-FFF2-40B4-BE49-F238E27FC236}">
                  <a16:creationId xmlns:a16="http://schemas.microsoft.com/office/drawing/2014/main" id="{6500B88F-0578-41B0-82C6-715D0CBDBA3D}"/>
                </a:ext>
              </a:extLst>
            </p:cNvPr>
            <p:cNvGrpSpPr/>
            <p:nvPr/>
          </p:nvGrpSpPr>
          <p:grpSpPr>
            <a:xfrm>
              <a:off x="4761373" y="3627005"/>
              <a:ext cx="1007529" cy="2546558"/>
              <a:chOff x="5067666" y="2951056"/>
              <a:chExt cx="1007529" cy="2546558"/>
            </a:xfrm>
          </p:grpSpPr>
          <p:grpSp>
            <p:nvGrpSpPr>
              <p:cNvPr id="212" name="Gruppieren 211">
                <a:extLst>
                  <a:ext uri="{FF2B5EF4-FFF2-40B4-BE49-F238E27FC236}">
                    <a16:creationId xmlns:a16="http://schemas.microsoft.com/office/drawing/2014/main" id="{C78F4970-0BDA-418E-97E0-8BB9F442D2C0}"/>
                  </a:ext>
                </a:extLst>
              </p:cNvPr>
              <p:cNvGrpSpPr/>
              <p:nvPr/>
            </p:nvGrpSpPr>
            <p:grpSpPr>
              <a:xfrm>
                <a:off x="5149757" y="5061839"/>
                <a:ext cx="761358" cy="435775"/>
                <a:chOff x="5109805" y="4989831"/>
                <a:chExt cx="761358" cy="435775"/>
              </a:xfrm>
            </p:grpSpPr>
            <p:cxnSp>
              <p:nvCxnSpPr>
                <p:cNvPr id="217" name="Gerader Verbinder 216">
                  <a:extLst>
                    <a:ext uri="{FF2B5EF4-FFF2-40B4-BE49-F238E27FC236}">
                      <a16:creationId xmlns:a16="http://schemas.microsoft.com/office/drawing/2014/main" id="{0D7541F4-D191-4936-A6B9-346D696B4A45}"/>
                    </a:ext>
                  </a:extLst>
                </p:cNvPr>
                <p:cNvCxnSpPr/>
                <p:nvPr/>
              </p:nvCxnSpPr>
              <p:spPr>
                <a:xfrm>
                  <a:off x="5109805" y="4989831"/>
                  <a:ext cx="761358"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18" name="Gerader Verbinder 217">
                  <a:extLst>
                    <a:ext uri="{FF2B5EF4-FFF2-40B4-BE49-F238E27FC236}">
                      <a16:creationId xmlns:a16="http://schemas.microsoft.com/office/drawing/2014/main" id="{287E0A24-2F0B-4AA1-B5A6-009B6E2A1D18}"/>
                    </a:ext>
                  </a:extLst>
                </p:cNvPr>
                <p:cNvCxnSpPr/>
                <p:nvPr/>
              </p:nvCxnSpPr>
              <p:spPr>
                <a:xfrm>
                  <a:off x="5497265" y="4989831"/>
                  <a:ext cx="0" cy="435775"/>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pic>
            <p:nvPicPr>
              <p:cNvPr id="213" name="Grafik 212">
                <a:extLst>
                  <a:ext uri="{FF2B5EF4-FFF2-40B4-BE49-F238E27FC236}">
                    <a16:creationId xmlns:a16="http://schemas.microsoft.com/office/drawing/2014/main" id="{4A0F80E8-4940-4B93-9E4E-D8F9953D02F7}"/>
                  </a:ext>
                </a:extLst>
              </p:cNvPr>
              <p:cNvPicPr>
                <a:picLocks noChangeAspect="1"/>
              </p:cNvPicPr>
              <p:nvPr/>
            </p:nvPicPr>
            <p:blipFill>
              <a:blip r:embed="rId5"/>
              <a:stretch>
                <a:fillRect/>
              </a:stretch>
            </p:blipFill>
            <p:spPr>
              <a:xfrm>
                <a:off x="5067666" y="2951056"/>
                <a:ext cx="1007529" cy="490848"/>
              </a:xfrm>
              <a:prstGeom prst="rect">
                <a:avLst/>
              </a:prstGeom>
            </p:spPr>
          </p:pic>
          <p:grpSp>
            <p:nvGrpSpPr>
              <p:cNvPr id="214" name="Gruppieren 213">
                <a:extLst>
                  <a:ext uri="{FF2B5EF4-FFF2-40B4-BE49-F238E27FC236}">
                    <a16:creationId xmlns:a16="http://schemas.microsoft.com/office/drawing/2014/main" id="{C10D82B2-492D-4FB3-B593-449297CEDC6B}"/>
                  </a:ext>
                </a:extLst>
              </p:cNvPr>
              <p:cNvGrpSpPr/>
              <p:nvPr/>
            </p:nvGrpSpPr>
            <p:grpSpPr>
              <a:xfrm>
                <a:off x="5224514" y="4311286"/>
                <a:ext cx="671360" cy="360000"/>
                <a:chOff x="6072672" y="875376"/>
                <a:chExt cx="671360" cy="360000"/>
              </a:xfrm>
            </p:grpSpPr>
            <p:sp>
              <p:nvSpPr>
                <p:cNvPr id="215" name="Ellipse 214">
                  <a:extLst>
                    <a:ext uri="{FF2B5EF4-FFF2-40B4-BE49-F238E27FC236}">
                      <a16:creationId xmlns:a16="http://schemas.microsoft.com/office/drawing/2014/main" id="{34593843-DD6E-48EF-9A00-48025603598E}"/>
                    </a:ext>
                  </a:extLst>
                </p:cNvPr>
                <p:cNvSpPr/>
                <p:nvPr/>
              </p:nvSpPr>
              <p:spPr>
                <a:xfrm>
                  <a:off x="6072672" y="875376"/>
                  <a:ext cx="360000" cy="360000"/>
                </a:xfrm>
                <a:prstGeom prst="ellipse">
                  <a:avLst/>
                </a:prstGeom>
                <a:solidFill>
                  <a:srgbClr val="D9D9D9"/>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noProof="1">
                      <a:solidFill>
                        <a:schemeClr val="bg1">
                          <a:lumMod val="50000"/>
                        </a:schemeClr>
                      </a:solidFill>
                      <a:latin typeface="+mj-lt"/>
                    </a:rPr>
                    <a:t>CHW</a:t>
                  </a:r>
                </a:p>
              </p:txBody>
            </p:sp>
            <p:sp>
              <p:nvSpPr>
                <p:cNvPr id="216" name="Ellipse 215">
                  <a:extLst>
                    <a:ext uri="{FF2B5EF4-FFF2-40B4-BE49-F238E27FC236}">
                      <a16:creationId xmlns:a16="http://schemas.microsoft.com/office/drawing/2014/main" id="{9951A1F2-3D21-4F86-96FB-C05F80B5F832}"/>
                    </a:ext>
                  </a:extLst>
                </p:cNvPr>
                <p:cNvSpPr/>
                <p:nvPr/>
              </p:nvSpPr>
              <p:spPr>
                <a:xfrm>
                  <a:off x="6384032" y="875376"/>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noProof="1">
                      <a:solidFill>
                        <a:schemeClr val="tx2"/>
                      </a:solidFill>
                      <a:latin typeface="+mj-lt"/>
                    </a:rPr>
                    <a:t>CHF</a:t>
                  </a:r>
                </a:p>
              </p:txBody>
            </p:sp>
          </p:grpSp>
        </p:grpSp>
        <p:grpSp>
          <p:nvGrpSpPr>
            <p:cNvPr id="204" name="Google Shape;14286;p145">
              <a:extLst>
                <a:ext uri="{FF2B5EF4-FFF2-40B4-BE49-F238E27FC236}">
                  <a16:creationId xmlns:a16="http://schemas.microsoft.com/office/drawing/2014/main" id="{D48FECB9-C6F7-4A4F-A7DC-50836E633B89}"/>
                </a:ext>
              </a:extLst>
            </p:cNvPr>
            <p:cNvGrpSpPr/>
            <p:nvPr/>
          </p:nvGrpSpPr>
          <p:grpSpPr>
            <a:xfrm>
              <a:off x="4782178" y="4145511"/>
              <a:ext cx="870522" cy="776374"/>
              <a:chOff x="408523" y="3158192"/>
              <a:chExt cx="541612" cy="541613"/>
            </a:xfrm>
            <a:solidFill>
              <a:schemeClr val="bg1">
                <a:lumMod val="50000"/>
              </a:schemeClr>
            </a:solidFill>
          </p:grpSpPr>
          <p:sp>
            <p:nvSpPr>
              <p:cNvPr id="205" name="Google Shape;14287;p145">
                <a:extLst>
                  <a:ext uri="{FF2B5EF4-FFF2-40B4-BE49-F238E27FC236}">
                    <a16:creationId xmlns:a16="http://schemas.microsoft.com/office/drawing/2014/main" id="{67672131-D38D-47EE-9F04-C31FFB973B76}"/>
                  </a:ext>
                </a:extLst>
              </p:cNvPr>
              <p:cNvSpPr/>
              <p:nvPr/>
            </p:nvSpPr>
            <p:spPr>
              <a:xfrm>
                <a:off x="408523" y="3158192"/>
                <a:ext cx="541342" cy="210959"/>
              </a:xfrm>
              <a:custGeom>
                <a:avLst/>
                <a:gdLst/>
                <a:ahLst/>
                <a:cxnLst/>
                <a:rect l="l" t="t" r="r" b="b"/>
                <a:pathLst>
                  <a:path w="541342" h="210959" extrusionOk="0">
                    <a:moveTo>
                      <a:pt x="528073" y="210959"/>
                    </a:moveTo>
                    <a:lnTo>
                      <a:pt x="13540" y="210959"/>
                    </a:lnTo>
                    <a:cubicBezTo>
                      <a:pt x="6062" y="210959"/>
                      <a:pt x="0" y="204897"/>
                      <a:pt x="0" y="197419"/>
                    </a:cubicBezTo>
                    <a:lnTo>
                      <a:pt x="0" y="148944"/>
                    </a:lnTo>
                    <a:cubicBezTo>
                      <a:pt x="44" y="143998"/>
                      <a:pt x="2730" y="139453"/>
                      <a:pt x="7041" y="137029"/>
                    </a:cubicBezTo>
                    <a:lnTo>
                      <a:pt x="264307" y="1626"/>
                    </a:lnTo>
                    <a:cubicBezTo>
                      <a:pt x="268273" y="-542"/>
                      <a:pt x="273069" y="-542"/>
                      <a:pt x="277035" y="1626"/>
                    </a:cubicBezTo>
                    <a:lnTo>
                      <a:pt x="534301" y="137029"/>
                    </a:lnTo>
                    <a:cubicBezTo>
                      <a:pt x="538612" y="139453"/>
                      <a:pt x="541298" y="143998"/>
                      <a:pt x="541342" y="148944"/>
                    </a:cubicBezTo>
                    <a:lnTo>
                      <a:pt x="541342" y="197419"/>
                    </a:lnTo>
                    <a:cubicBezTo>
                      <a:pt x="541344" y="204792"/>
                      <a:pt x="535445" y="210812"/>
                      <a:pt x="528073" y="210959"/>
                    </a:cubicBezTo>
                    <a:close/>
                    <a:moveTo>
                      <a:pt x="27622" y="183878"/>
                    </a:moveTo>
                    <a:lnTo>
                      <a:pt x="515074" y="183878"/>
                    </a:lnTo>
                    <a:lnTo>
                      <a:pt x="515074" y="156798"/>
                    </a:lnTo>
                    <a:lnTo>
                      <a:pt x="271348" y="28436"/>
                    </a:lnTo>
                    <a:lnTo>
                      <a:pt x="27622" y="157339"/>
                    </a:ln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sp>
            <p:nvSpPr>
              <p:cNvPr id="206" name="Google Shape;14288;p145">
                <a:extLst>
                  <a:ext uri="{FF2B5EF4-FFF2-40B4-BE49-F238E27FC236}">
                    <a16:creationId xmlns:a16="http://schemas.microsoft.com/office/drawing/2014/main" id="{BE68FFB3-9B80-4332-815C-31383B9F0CED}"/>
                  </a:ext>
                </a:extLst>
              </p:cNvPr>
              <p:cNvSpPr/>
              <p:nvPr/>
            </p:nvSpPr>
            <p:spPr>
              <a:xfrm>
                <a:off x="408523" y="3622897"/>
                <a:ext cx="541612" cy="76908"/>
              </a:xfrm>
              <a:custGeom>
                <a:avLst/>
                <a:gdLst/>
                <a:ahLst/>
                <a:cxnLst/>
                <a:rect l="l" t="t" r="r" b="b"/>
                <a:pathLst>
                  <a:path w="541612" h="76908" extrusionOk="0">
                    <a:moveTo>
                      <a:pt x="528073" y="76909"/>
                    </a:moveTo>
                    <a:lnTo>
                      <a:pt x="13540" y="76909"/>
                    </a:lnTo>
                    <a:cubicBezTo>
                      <a:pt x="6062" y="76909"/>
                      <a:pt x="0" y="70847"/>
                      <a:pt x="0" y="63369"/>
                    </a:cubicBezTo>
                    <a:lnTo>
                      <a:pt x="0" y="13540"/>
                    </a:lnTo>
                    <a:cubicBezTo>
                      <a:pt x="0" y="6062"/>
                      <a:pt x="6062" y="0"/>
                      <a:pt x="13540" y="0"/>
                    </a:cubicBezTo>
                    <a:lnTo>
                      <a:pt x="528073" y="0"/>
                    </a:lnTo>
                    <a:cubicBezTo>
                      <a:pt x="535551" y="0"/>
                      <a:pt x="541613" y="6062"/>
                      <a:pt x="541613" y="13540"/>
                    </a:cubicBezTo>
                    <a:lnTo>
                      <a:pt x="541613" y="63369"/>
                    </a:lnTo>
                    <a:cubicBezTo>
                      <a:pt x="541613" y="70847"/>
                      <a:pt x="535551" y="76909"/>
                      <a:pt x="528073" y="76909"/>
                    </a:cubicBezTo>
                    <a:close/>
                    <a:moveTo>
                      <a:pt x="27622" y="49828"/>
                    </a:moveTo>
                    <a:lnTo>
                      <a:pt x="515074" y="49828"/>
                    </a:lnTo>
                    <a:lnTo>
                      <a:pt x="515074" y="27081"/>
                    </a:lnTo>
                    <a:lnTo>
                      <a:pt x="27622" y="27081"/>
                    </a:ln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sp>
            <p:nvSpPr>
              <p:cNvPr id="207" name="Google Shape;14289;p145">
                <a:extLst>
                  <a:ext uri="{FF2B5EF4-FFF2-40B4-BE49-F238E27FC236}">
                    <a16:creationId xmlns:a16="http://schemas.microsoft.com/office/drawing/2014/main" id="{558C9A49-884B-48E3-BE43-D4EB697DB55D}"/>
                  </a:ext>
                </a:extLst>
              </p:cNvPr>
              <p:cNvSpPr/>
              <p:nvPr/>
            </p:nvSpPr>
            <p:spPr>
              <a:xfrm>
                <a:off x="469996" y="3377546"/>
                <a:ext cx="88012" cy="236684"/>
              </a:xfrm>
              <a:custGeom>
                <a:avLst/>
                <a:gdLst/>
                <a:ahLst/>
                <a:cxnLst/>
                <a:rect l="l" t="t" r="r" b="b"/>
                <a:pathLst>
                  <a:path w="88012" h="236684" extrusionOk="0">
                    <a:moveTo>
                      <a:pt x="74472" y="236685"/>
                    </a:moveTo>
                    <a:lnTo>
                      <a:pt x="13540" y="236685"/>
                    </a:lnTo>
                    <a:cubicBezTo>
                      <a:pt x="6062" y="236685"/>
                      <a:pt x="0" y="230623"/>
                      <a:pt x="0" y="223144"/>
                    </a:cubicBezTo>
                    <a:lnTo>
                      <a:pt x="0" y="13540"/>
                    </a:lnTo>
                    <a:cubicBezTo>
                      <a:pt x="0" y="6062"/>
                      <a:pt x="6062" y="0"/>
                      <a:pt x="13540" y="0"/>
                    </a:cubicBezTo>
                    <a:lnTo>
                      <a:pt x="74472" y="0"/>
                    </a:lnTo>
                    <a:cubicBezTo>
                      <a:pt x="81889" y="144"/>
                      <a:pt x="87868" y="6123"/>
                      <a:pt x="88012" y="13540"/>
                    </a:cubicBezTo>
                    <a:lnTo>
                      <a:pt x="88012" y="223144"/>
                    </a:lnTo>
                    <a:cubicBezTo>
                      <a:pt x="88012" y="230623"/>
                      <a:pt x="81950" y="236685"/>
                      <a:pt x="74472" y="236685"/>
                    </a:cubicBezTo>
                    <a:close/>
                    <a:moveTo>
                      <a:pt x="27351" y="209604"/>
                    </a:moveTo>
                    <a:lnTo>
                      <a:pt x="60661" y="209604"/>
                    </a:lnTo>
                    <a:lnTo>
                      <a:pt x="60661" y="27081"/>
                    </a:lnTo>
                    <a:lnTo>
                      <a:pt x="27081" y="27081"/>
                    </a:ln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sp>
            <p:nvSpPr>
              <p:cNvPr id="208" name="Google Shape;14290;p145">
                <a:extLst>
                  <a:ext uri="{FF2B5EF4-FFF2-40B4-BE49-F238E27FC236}">
                    <a16:creationId xmlns:a16="http://schemas.microsoft.com/office/drawing/2014/main" id="{03B29A08-4F15-4837-9D9C-EAB98DFF7A75}"/>
                  </a:ext>
                </a:extLst>
              </p:cNvPr>
              <p:cNvSpPr/>
              <p:nvPr/>
            </p:nvSpPr>
            <p:spPr>
              <a:xfrm>
                <a:off x="580485" y="3377546"/>
                <a:ext cx="87741" cy="236684"/>
              </a:xfrm>
              <a:custGeom>
                <a:avLst/>
                <a:gdLst/>
                <a:ahLst/>
                <a:cxnLst/>
                <a:rect l="l" t="t" r="r" b="b"/>
                <a:pathLst>
                  <a:path w="87741" h="236684" extrusionOk="0">
                    <a:moveTo>
                      <a:pt x="74201" y="236685"/>
                    </a:moveTo>
                    <a:lnTo>
                      <a:pt x="13540" y="236685"/>
                    </a:lnTo>
                    <a:cubicBezTo>
                      <a:pt x="6062" y="236685"/>
                      <a:pt x="0" y="230623"/>
                      <a:pt x="0" y="223144"/>
                    </a:cubicBezTo>
                    <a:lnTo>
                      <a:pt x="0" y="13540"/>
                    </a:lnTo>
                    <a:cubicBezTo>
                      <a:pt x="0" y="6062"/>
                      <a:pt x="6062" y="0"/>
                      <a:pt x="13540" y="0"/>
                    </a:cubicBezTo>
                    <a:lnTo>
                      <a:pt x="74201" y="0"/>
                    </a:lnTo>
                    <a:cubicBezTo>
                      <a:pt x="81619" y="144"/>
                      <a:pt x="87597" y="6123"/>
                      <a:pt x="87741" y="13540"/>
                    </a:cubicBezTo>
                    <a:lnTo>
                      <a:pt x="87741" y="223144"/>
                    </a:lnTo>
                    <a:cubicBezTo>
                      <a:pt x="87741" y="230623"/>
                      <a:pt x="81679" y="236685"/>
                      <a:pt x="74201" y="236685"/>
                    </a:cubicBezTo>
                    <a:close/>
                    <a:moveTo>
                      <a:pt x="27081" y="209604"/>
                    </a:moveTo>
                    <a:lnTo>
                      <a:pt x="60661" y="209604"/>
                    </a:lnTo>
                    <a:lnTo>
                      <a:pt x="60661" y="27081"/>
                    </a:lnTo>
                    <a:lnTo>
                      <a:pt x="27081" y="27081"/>
                    </a:ln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sp>
            <p:nvSpPr>
              <p:cNvPr id="209" name="Google Shape;14291;p145">
                <a:extLst>
                  <a:ext uri="{FF2B5EF4-FFF2-40B4-BE49-F238E27FC236}">
                    <a16:creationId xmlns:a16="http://schemas.microsoft.com/office/drawing/2014/main" id="{E9058A85-11AE-44FD-A190-1A9ACE69C217}"/>
                  </a:ext>
                </a:extLst>
              </p:cNvPr>
              <p:cNvSpPr/>
              <p:nvPr/>
            </p:nvSpPr>
            <p:spPr>
              <a:xfrm>
                <a:off x="690974" y="3377546"/>
                <a:ext cx="87470" cy="236684"/>
              </a:xfrm>
              <a:custGeom>
                <a:avLst/>
                <a:gdLst/>
                <a:ahLst/>
                <a:cxnLst/>
                <a:rect l="l" t="t" r="r" b="b"/>
                <a:pathLst>
                  <a:path w="87470" h="236684" extrusionOk="0">
                    <a:moveTo>
                      <a:pt x="73930" y="236685"/>
                    </a:moveTo>
                    <a:lnTo>
                      <a:pt x="13540" y="236685"/>
                    </a:lnTo>
                    <a:cubicBezTo>
                      <a:pt x="6062" y="236685"/>
                      <a:pt x="0" y="230623"/>
                      <a:pt x="0" y="223144"/>
                    </a:cubicBezTo>
                    <a:lnTo>
                      <a:pt x="0" y="13540"/>
                    </a:lnTo>
                    <a:cubicBezTo>
                      <a:pt x="0" y="6062"/>
                      <a:pt x="6062" y="0"/>
                      <a:pt x="13540" y="0"/>
                    </a:cubicBezTo>
                    <a:lnTo>
                      <a:pt x="73930" y="0"/>
                    </a:lnTo>
                    <a:cubicBezTo>
                      <a:pt x="81408" y="0"/>
                      <a:pt x="87470" y="6062"/>
                      <a:pt x="87470" y="13540"/>
                    </a:cubicBezTo>
                    <a:lnTo>
                      <a:pt x="87470" y="223144"/>
                    </a:lnTo>
                    <a:cubicBezTo>
                      <a:pt x="87470" y="230623"/>
                      <a:pt x="81408" y="236685"/>
                      <a:pt x="73930" y="236685"/>
                    </a:cubicBezTo>
                    <a:close/>
                    <a:moveTo>
                      <a:pt x="27081" y="209604"/>
                    </a:moveTo>
                    <a:lnTo>
                      <a:pt x="60390" y="209604"/>
                    </a:lnTo>
                    <a:lnTo>
                      <a:pt x="60390" y="27081"/>
                    </a:lnTo>
                    <a:lnTo>
                      <a:pt x="27081" y="27081"/>
                    </a:ln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sp>
            <p:nvSpPr>
              <p:cNvPr id="210" name="Google Shape;14292;p145">
                <a:extLst>
                  <a:ext uri="{FF2B5EF4-FFF2-40B4-BE49-F238E27FC236}">
                    <a16:creationId xmlns:a16="http://schemas.microsoft.com/office/drawing/2014/main" id="{ECEABE1A-377F-4470-8F07-A872219C86E2}"/>
                  </a:ext>
                </a:extLst>
              </p:cNvPr>
              <p:cNvSpPr/>
              <p:nvPr/>
            </p:nvSpPr>
            <p:spPr>
              <a:xfrm>
                <a:off x="801734" y="3377546"/>
                <a:ext cx="87470" cy="236687"/>
              </a:xfrm>
              <a:custGeom>
                <a:avLst/>
                <a:gdLst/>
                <a:ahLst/>
                <a:cxnLst/>
                <a:rect l="l" t="t" r="r" b="b"/>
                <a:pathLst>
                  <a:path w="87470" h="236687" extrusionOk="0">
                    <a:moveTo>
                      <a:pt x="73659" y="236685"/>
                    </a:moveTo>
                    <a:lnTo>
                      <a:pt x="13540" y="236685"/>
                    </a:lnTo>
                    <a:cubicBezTo>
                      <a:pt x="6062" y="236685"/>
                      <a:pt x="0" y="230623"/>
                      <a:pt x="0" y="223144"/>
                    </a:cubicBezTo>
                    <a:lnTo>
                      <a:pt x="0" y="13540"/>
                    </a:lnTo>
                    <a:cubicBezTo>
                      <a:pt x="0" y="6062"/>
                      <a:pt x="6062" y="0"/>
                      <a:pt x="13540" y="0"/>
                    </a:cubicBezTo>
                    <a:lnTo>
                      <a:pt x="73930" y="0"/>
                    </a:lnTo>
                    <a:cubicBezTo>
                      <a:pt x="81408" y="0"/>
                      <a:pt x="87470" y="6062"/>
                      <a:pt x="87470" y="13540"/>
                    </a:cubicBezTo>
                    <a:lnTo>
                      <a:pt x="87470" y="223144"/>
                    </a:lnTo>
                    <a:cubicBezTo>
                      <a:pt x="87472" y="230623"/>
                      <a:pt x="81411" y="236686"/>
                      <a:pt x="73933" y="236687"/>
                    </a:cubicBezTo>
                    <a:cubicBezTo>
                      <a:pt x="73842" y="236687"/>
                      <a:pt x="73750" y="236687"/>
                      <a:pt x="73659" y="236685"/>
                    </a:cubicBezTo>
                    <a:close/>
                    <a:moveTo>
                      <a:pt x="26810" y="209604"/>
                    </a:moveTo>
                    <a:lnTo>
                      <a:pt x="60119" y="209604"/>
                    </a:lnTo>
                    <a:lnTo>
                      <a:pt x="60119" y="27081"/>
                    </a:lnTo>
                    <a:lnTo>
                      <a:pt x="26810" y="27081"/>
                    </a:ln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sp>
            <p:nvSpPr>
              <p:cNvPr id="211" name="Google Shape;14293;p145">
                <a:extLst>
                  <a:ext uri="{FF2B5EF4-FFF2-40B4-BE49-F238E27FC236}">
                    <a16:creationId xmlns:a16="http://schemas.microsoft.com/office/drawing/2014/main" id="{EA56BEA6-C48C-4D2E-9E4B-0F8120C0B428}"/>
                  </a:ext>
                </a:extLst>
              </p:cNvPr>
              <p:cNvSpPr/>
              <p:nvPr/>
            </p:nvSpPr>
            <p:spPr>
              <a:xfrm>
                <a:off x="408523" y="3293596"/>
                <a:ext cx="541612" cy="27080"/>
              </a:xfrm>
              <a:custGeom>
                <a:avLst/>
                <a:gdLst/>
                <a:ahLst/>
                <a:cxnLst/>
                <a:rect l="l" t="t" r="r" b="b"/>
                <a:pathLst>
                  <a:path w="541612" h="27080" extrusionOk="0">
                    <a:moveTo>
                      <a:pt x="528073" y="27081"/>
                    </a:moveTo>
                    <a:lnTo>
                      <a:pt x="13540" y="27081"/>
                    </a:lnTo>
                    <a:cubicBezTo>
                      <a:pt x="6062" y="27081"/>
                      <a:pt x="0" y="21019"/>
                      <a:pt x="0" y="13540"/>
                    </a:cubicBezTo>
                    <a:cubicBezTo>
                      <a:pt x="0" y="6062"/>
                      <a:pt x="6062" y="0"/>
                      <a:pt x="13540" y="0"/>
                    </a:cubicBezTo>
                    <a:lnTo>
                      <a:pt x="528073" y="0"/>
                    </a:lnTo>
                    <a:cubicBezTo>
                      <a:pt x="535551" y="0"/>
                      <a:pt x="541613" y="6062"/>
                      <a:pt x="541613" y="13540"/>
                    </a:cubicBezTo>
                    <a:cubicBezTo>
                      <a:pt x="541613" y="21019"/>
                      <a:pt x="535551" y="27081"/>
                      <a:pt x="528073" y="27081"/>
                    </a:cubicBez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grpSp>
      </p:grpSp>
      <p:sp>
        <p:nvSpPr>
          <p:cNvPr id="223" name="Textfeld 222">
            <a:extLst>
              <a:ext uri="{FF2B5EF4-FFF2-40B4-BE49-F238E27FC236}">
                <a16:creationId xmlns:a16="http://schemas.microsoft.com/office/drawing/2014/main" id="{D2D3DDE9-DCC7-468C-A927-6A3C94142526}"/>
              </a:ext>
            </a:extLst>
          </p:cNvPr>
          <p:cNvSpPr txBox="1"/>
          <p:nvPr/>
        </p:nvSpPr>
        <p:spPr bwMode="auto">
          <a:xfrm>
            <a:off x="1217942" y="1173739"/>
            <a:ext cx="1973385" cy="369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gn="l">
              <a:spcAft>
                <a:spcPts val="800"/>
              </a:spcAft>
            </a:pPr>
            <a:r>
              <a:rPr lang="de-CH" sz="1600" b="1">
                <a:solidFill>
                  <a:srgbClr val="28828B"/>
                </a:solidFill>
                <a:latin typeface="+mj-lt"/>
              </a:rPr>
              <a:t>Händlerin, Händler</a:t>
            </a:r>
            <a:br>
              <a:rPr lang="de-CH" sz="1600">
                <a:solidFill>
                  <a:srgbClr val="28828B"/>
                </a:solidFill>
                <a:latin typeface="+mj-lt"/>
              </a:rPr>
            </a:br>
            <a:r>
              <a:rPr lang="de-CH" sz="1600">
                <a:solidFill>
                  <a:srgbClr val="28828B"/>
                </a:solidFill>
                <a:latin typeface="+mj-lt"/>
              </a:rPr>
              <a:t>           </a:t>
            </a:r>
          </a:p>
        </p:txBody>
      </p:sp>
      <p:sp>
        <p:nvSpPr>
          <p:cNvPr id="300" name="Textfeld 299">
            <a:extLst>
              <a:ext uri="{FF2B5EF4-FFF2-40B4-BE49-F238E27FC236}">
                <a16:creationId xmlns:a16="http://schemas.microsoft.com/office/drawing/2014/main" id="{E50C6769-3D5E-46DF-938D-22B25D16B1E7}"/>
              </a:ext>
            </a:extLst>
          </p:cNvPr>
          <p:cNvSpPr txBox="1"/>
          <p:nvPr/>
        </p:nvSpPr>
        <p:spPr bwMode="auto">
          <a:xfrm>
            <a:off x="9008346" y="1139891"/>
            <a:ext cx="2277930" cy="339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gn="l">
              <a:spcAft>
                <a:spcPts val="800"/>
              </a:spcAft>
            </a:pPr>
            <a:r>
              <a:rPr lang="de-CH" sz="1600" b="1">
                <a:solidFill>
                  <a:schemeClr val="bg1">
                    <a:lumMod val="50000"/>
                  </a:schemeClr>
                </a:solidFill>
                <a:latin typeface="+mj-lt"/>
              </a:rPr>
              <a:t>Käuferin, Käufer</a:t>
            </a:r>
          </a:p>
        </p:txBody>
      </p:sp>
      <p:sp>
        <p:nvSpPr>
          <p:cNvPr id="344" name="Textfeld 343">
            <a:extLst>
              <a:ext uri="{FF2B5EF4-FFF2-40B4-BE49-F238E27FC236}">
                <a16:creationId xmlns:a16="http://schemas.microsoft.com/office/drawing/2014/main" id="{9DCF99E9-2A85-431E-973F-055F96732BC8}"/>
              </a:ext>
            </a:extLst>
          </p:cNvPr>
          <p:cNvSpPr txBox="1"/>
          <p:nvPr/>
        </p:nvSpPr>
        <p:spPr bwMode="auto">
          <a:xfrm>
            <a:off x="6852435" y="3389399"/>
            <a:ext cx="1461221" cy="369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gn="l">
              <a:spcAft>
                <a:spcPts val="800"/>
              </a:spcAft>
            </a:pPr>
            <a:r>
              <a:rPr lang="de-CH" sz="1600" b="1">
                <a:solidFill>
                  <a:schemeClr val="bg1">
                    <a:lumMod val="50000"/>
                  </a:schemeClr>
                </a:solidFill>
                <a:latin typeface="+mj-lt"/>
              </a:rPr>
              <a:t>RECHNUNGS-AUSLÖSUNG</a:t>
            </a:r>
            <a:endParaRPr lang="de-CH" sz="1600">
              <a:solidFill>
                <a:schemeClr val="bg1">
                  <a:lumMod val="50000"/>
                </a:schemeClr>
              </a:solidFill>
              <a:latin typeface="+mj-lt"/>
            </a:endParaRPr>
          </a:p>
        </p:txBody>
      </p:sp>
      <p:sp>
        <p:nvSpPr>
          <p:cNvPr id="150" name="Textfeld 149">
            <a:extLst>
              <a:ext uri="{FF2B5EF4-FFF2-40B4-BE49-F238E27FC236}">
                <a16:creationId xmlns:a16="http://schemas.microsoft.com/office/drawing/2014/main" id="{5F2D6006-B55B-47AA-99F4-5048643B2D2C}"/>
              </a:ext>
            </a:extLst>
          </p:cNvPr>
          <p:cNvSpPr txBox="1"/>
          <p:nvPr/>
        </p:nvSpPr>
        <p:spPr bwMode="auto">
          <a:xfrm>
            <a:off x="5814353" y="4060369"/>
            <a:ext cx="511676" cy="22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gn="l">
              <a:spcAft>
                <a:spcPts val="800"/>
              </a:spcAft>
            </a:pPr>
            <a:r>
              <a:rPr lang="de-CH" sz="1200">
                <a:solidFill>
                  <a:schemeClr val="tx2"/>
                </a:solidFill>
                <a:latin typeface="+mj-lt"/>
              </a:rPr>
              <a:t>S       H</a:t>
            </a:r>
            <a:br>
              <a:rPr lang="de-CH" sz="1200">
                <a:solidFill>
                  <a:schemeClr val="tx2"/>
                </a:solidFill>
                <a:latin typeface="+mj-lt"/>
              </a:rPr>
            </a:br>
            <a:endParaRPr lang="de-CH" sz="900">
              <a:solidFill>
                <a:schemeClr val="tx2"/>
              </a:solidFill>
              <a:latin typeface="+mj-lt"/>
            </a:endParaRPr>
          </a:p>
        </p:txBody>
      </p:sp>
      <p:grpSp>
        <p:nvGrpSpPr>
          <p:cNvPr id="23" name="Gruppieren 22">
            <a:extLst>
              <a:ext uri="{FF2B5EF4-FFF2-40B4-BE49-F238E27FC236}">
                <a16:creationId xmlns:a16="http://schemas.microsoft.com/office/drawing/2014/main" id="{D79EFCDE-A1DE-4285-82BB-4AF572EADB7F}"/>
              </a:ext>
            </a:extLst>
          </p:cNvPr>
          <p:cNvGrpSpPr/>
          <p:nvPr/>
        </p:nvGrpSpPr>
        <p:grpSpPr>
          <a:xfrm>
            <a:off x="10352230" y="2331006"/>
            <a:ext cx="693895" cy="1137595"/>
            <a:chOff x="10419063" y="3968586"/>
            <a:chExt cx="666663" cy="1163257"/>
          </a:xfrm>
        </p:grpSpPr>
        <p:sp>
          <p:nvSpPr>
            <p:cNvPr id="22" name="Rechteck 21">
              <a:extLst>
                <a:ext uri="{FF2B5EF4-FFF2-40B4-BE49-F238E27FC236}">
                  <a16:creationId xmlns:a16="http://schemas.microsoft.com/office/drawing/2014/main" id="{8EF40B5F-8599-48A9-846E-6CD488457336}"/>
                </a:ext>
              </a:extLst>
            </p:cNvPr>
            <p:cNvSpPr/>
            <p:nvPr/>
          </p:nvSpPr>
          <p:spPr>
            <a:xfrm>
              <a:off x="10419063" y="3968586"/>
              <a:ext cx="666663" cy="116325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grpSp>
          <p:nvGrpSpPr>
            <p:cNvPr id="151" name="Gruppieren 150">
              <a:extLst>
                <a:ext uri="{FF2B5EF4-FFF2-40B4-BE49-F238E27FC236}">
                  <a16:creationId xmlns:a16="http://schemas.microsoft.com/office/drawing/2014/main" id="{1C05A668-FB67-423C-9F09-0767FF5116EC}"/>
                </a:ext>
              </a:extLst>
            </p:cNvPr>
            <p:cNvGrpSpPr/>
            <p:nvPr/>
          </p:nvGrpSpPr>
          <p:grpSpPr>
            <a:xfrm>
              <a:off x="10483966" y="4026091"/>
              <a:ext cx="502790" cy="1020181"/>
              <a:chOff x="10899701" y="2527622"/>
              <a:chExt cx="502790" cy="1020181"/>
            </a:xfrm>
            <a:noFill/>
          </p:grpSpPr>
          <p:grpSp>
            <p:nvGrpSpPr>
              <p:cNvPr id="152" name="Gruppieren 151">
                <a:extLst>
                  <a:ext uri="{FF2B5EF4-FFF2-40B4-BE49-F238E27FC236}">
                    <a16:creationId xmlns:a16="http://schemas.microsoft.com/office/drawing/2014/main" id="{44060388-2A76-480D-AD94-A24A4AD21A22}"/>
                  </a:ext>
                </a:extLst>
              </p:cNvPr>
              <p:cNvGrpSpPr/>
              <p:nvPr/>
            </p:nvGrpSpPr>
            <p:grpSpPr>
              <a:xfrm>
                <a:off x="10899701" y="2527622"/>
                <a:ext cx="502790" cy="1020181"/>
                <a:chOff x="2041118" y="2707388"/>
                <a:chExt cx="382588" cy="776287"/>
              </a:xfrm>
              <a:grpFill/>
            </p:grpSpPr>
            <p:sp>
              <p:nvSpPr>
                <p:cNvPr id="155" name="AutoShape 130">
                  <a:extLst>
                    <a:ext uri="{FF2B5EF4-FFF2-40B4-BE49-F238E27FC236}">
                      <a16:creationId xmlns:a16="http://schemas.microsoft.com/office/drawing/2014/main" id="{8818A909-D79C-4CFA-A96F-B2ADE35F0B7F}"/>
                    </a:ext>
                  </a:extLst>
                </p:cNvPr>
                <p:cNvSpPr>
                  <a:spLocks noChangeAspect="1" noChangeArrowheads="1" noTextEdit="1"/>
                </p:cNvSpPr>
                <p:nvPr/>
              </p:nvSpPr>
              <p:spPr bwMode="auto">
                <a:xfrm>
                  <a:off x="2041118" y="2707388"/>
                  <a:ext cx="382588" cy="77628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0" name="Freeform 132">
                  <a:extLst>
                    <a:ext uri="{FF2B5EF4-FFF2-40B4-BE49-F238E27FC236}">
                      <a16:creationId xmlns:a16="http://schemas.microsoft.com/office/drawing/2014/main" id="{EBAB9806-7C04-417B-8DA7-F3D797F17C26}"/>
                    </a:ext>
                  </a:extLst>
                </p:cNvPr>
                <p:cNvSpPr>
                  <a:spLocks/>
                </p:cNvSpPr>
                <p:nvPr/>
              </p:nvSpPr>
              <p:spPr bwMode="auto">
                <a:xfrm>
                  <a:off x="2052231" y="2718500"/>
                  <a:ext cx="360363" cy="750887"/>
                </a:xfrm>
                <a:custGeom>
                  <a:avLst/>
                  <a:gdLst>
                    <a:gd name="T0" fmla="*/ 12 w 96"/>
                    <a:gd name="T1" fmla="*/ 0 h 200"/>
                    <a:gd name="T2" fmla="*/ 84 w 96"/>
                    <a:gd name="T3" fmla="*/ 0 h 200"/>
                    <a:gd name="T4" fmla="*/ 96 w 96"/>
                    <a:gd name="T5" fmla="*/ 12 h 200"/>
                    <a:gd name="T6" fmla="*/ 96 w 96"/>
                    <a:gd name="T7" fmla="*/ 188 h 200"/>
                    <a:gd name="T8" fmla="*/ 84 w 96"/>
                    <a:gd name="T9" fmla="*/ 200 h 200"/>
                    <a:gd name="T10" fmla="*/ 12 w 96"/>
                    <a:gd name="T11" fmla="*/ 200 h 200"/>
                    <a:gd name="T12" fmla="*/ 0 w 96"/>
                    <a:gd name="T13" fmla="*/ 188 h 200"/>
                    <a:gd name="T14" fmla="*/ 0 w 96"/>
                    <a:gd name="T15" fmla="*/ 12 h 200"/>
                    <a:gd name="T16" fmla="*/ 12 w 96"/>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200">
                      <a:moveTo>
                        <a:pt x="12" y="0"/>
                      </a:moveTo>
                      <a:cubicBezTo>
                        <a:pt x="84" y="0"/>
                        <a:pt x="84" y="0"/>
                        <a:pt x="84" y="0"/>
                      </a:cubicBezTo>
                      <a:cubicBezTo>
                        <a:pt x="91" y="0"/>
                        <a:pt x="96" y="5"/>
                        <a:pt x="96" y="12"/>
                      </a:cubicBezTo>
                      <a:cubicBezTo>
                        <a:pt x="96" y="188"/>
                        <a:pt x="96" y="188"/>
                        <a:pt x="96" y="188"/>
                      </a:cubicBezTo>
                      <a:cubicBezTo>
                        <a:pt x="96" y="195"/>
                        <a:pt x="91" y="200"/>
                        <a:pt x="84" y="200"/>
                      </a:cubicBezTo>
                      <a:cubicBezTo>
                        <a:pt x="12" y="200"/>
                        <a:pt x="12" y="200"/>
                        <a:pt x="12" y="200"/>
                      </a:cubicBezTo>
                      <a:cubicBezTo>
                        <a:pt x="5" y="200"/>
                        <a:pt x="0" y="195"/>
                        <a:pt x="0" y="188"/>
                      </a:cubicBezTo>
                      <a:cubicBezTo>
                        <a:pt x="0" y="12"/>
                        <a:pt x="0" y="12"/>
                        <a:pt x="0" y="12"/>
                      </a:cubicBezTo>
                      <a:cubicBezTo>
                        <a:pt x="0" y="5"/>
                        <a:pt x="5" y="0"/>
                        <a:pt x="12" y="0"/>
                      </a:cubicBezTo>
                      <a:close/>
                    </a:path>
                  </a:pathLst>
                </a:custGeom>
                <a:grpFill/>
                <a:ln w="30163"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2" name="Line 133">
                  <a:extLst>
                    <a:ext uri="{FF2B5EF4-FFF2-40B4-BE49-F238E27FC236}">
                      <a16:creationId xmlns:a16="http://schemas.microsoft.com/office/drawing/2014/main" id="{FE82DAF1-1B17-4E5F-AA5F-B26CC4702E0C}"/>
                    </a:ext>
                  </a:extLst>
                </p:cNvPr>
                <p:cNvSpPr>
                  <a:spLocks noChangeShapeType="1"/>
                </p:cNvSpPr>
                <p:nvPr/>
              </p:nvSpPr>
              <p:spPr bwMode="auto">
                <a:xfrm flipH="1">
                  <a:off x="2052231" y="2808988"/>
                  <a:ext cx="360363" cy="0"/>
                </a:xfrm>
                <a:prstGeom prst="line">
                  <a:avLst/>
                </a:prstGeom>
                <a:grpFill/>
                <a:ln w="30163"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3" name="Line 134">
                  <a:extLst>
                    <a:ext uri="{FF2B5EF4-FFF2-40B4-BE49-F238E27FC236}">
                      <a16:creationId xmlns:a16="http://schemas.microsoft.com/office/drawing/2014/main" id="{1BFA0B06-4845-42C6-A59F-1658C3D52644}"/>
                    </a:ext>
                  </a:extLst>
                </p:cNvPr>
                <p:cNvSpPr>
                  <a:spLocks noChangeShapeType="1"/>
                </p:cNvSpPr>
                <p:nvPr/>
              </p:nvSpPr>
              <p:spPr bwMode="auto">
                <a:xfrm flipH="1">
                  <a:off x="2052231" y="3348738"/>
                  <a:ext cx="360363" cy="0"/>
                </a:xfrm>
                <a:prstGeom prst="line">
                  <a:avLst/>
                </a:prstGeom>
                <a:grpFill/>
                <a:ln w="30163"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4" name="Line 135">
                  <a:extLst>
                    <a:ext uri="{FF2B5EF4-FFF2-40B4-BE49-F238E27FC236}">
                      <a16:creationId xmlns:a16="http://schemas.microsoft.com/office/drawing/2014/main" id="{770833AF-79FA-4630-8B8F-BBFDCF5FDB14}"/>
                    </a:ext>
                  </a:extLst>
                </p:cNvPr>
                <p:cNvSpPr>
                  <a:spLocks noChangeShapeType="1"/>
                </p:cNvSpPr>
                <p:nvPr/>
              </p:nvSpPr>
              <p:spPr bwMode="auto">
                <a:xfrm>
                  <a:off x="2203685" y="3425823"/>
                  <a:ext cx="46038" cy="0"/>
                </a:xfrm>
                <a:prstGeom prst="line">
                  <a:avLst/>
                </a:prstGeom>
                <a:grpFill/>
                <a:ln w="30163"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5" name="Line 136">
                  <a:extLst>
                    <a:ext uri="{FF2B5EF4-FFF2-40B4-BE49-F238E27FC236}">
                      <a16:creationId xmlns:a16="http://schemas.microsoft.com/office/drawing/2014/main" id="{040BBB93-36AD-4006-B8D3-EBA8F21020C2}"/>
                    </a:ext>
                  </a:extLst>
                </p:cNvPr>
                <p:cNvSpPr>
                  <a:spLocks noChangeShapeType="1"/>
                </p:cNvSpPr>
                <p:nvPr/>
              </p:nvSpPr>
              <p:spPr bwMode="auto">
                <a:xfrm>
                  <a:off x="2233206" y="2762950"/>
                  <a:ext cx="0" cy="0"/>
                </a:xfrm>
                <a:prstGeom prst="line">
                  <a:avLst/>
                </a:prstGeom>
                <a:grpFill/>
                <a:ln w="30163"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nvGrpSpPr>
                <p:cNvPr id="166" name="Gruppieren 165">
                  <a:extLst>
                    <a:ext uri="{FF2B5EF4-FFF2-40B4-BE49-F238E27FC236}">
                      <a16:creationId xmlns:a16="http://schemas.microsoft.com/office/drawing/2014/main" id="{DC7DF5B6-5723-4450-AC2A-8ECF55468DF2}"/>
                    </a:ext>
                  </a:extLst>
                </p:cNvPr>
                <p:cNvGrpSpPr/>
                <p:nvPr/>
              </p:nvGrpSpPr>
              <p:grpSpPr>
                <a:xfrm>
                  <a:off x="2118905" y="2942430"/>
                  <a:ext cx="227013" cy="228600"/>
                  <a:chOff x="6463521" y="3107867"/>
                  <a:chExt cx="227013" cy="228600"/>
                </a:xfrm>
                <a:grpFill/>
              </p:grpSpPr>
              <p:sp>
                <p:nvSpPr>
                  <p:cNvPr id="167" name="Freeform 5">
                    <a:extLst>
                      <a:ext uri="{FF2B5EF4-FFF2-40B4-BE49-F238E27FC236}">
                        <a16:creationId xmlns:a16="http://schemas.microsoft.com/office/drawing/2014/main" id="{C8DB1CB2-9B39-4486-ACB1-2DD80718FC80}"/>
                      </a:ext>
                    </a:extLst>
                  </p:cNvPr>
                  <p:cNvSpPr>
                    <a:spLocks/>
                  </p:cNvSpPr>
                  <p:nvPr/>
                </p:nvSpPr>
                <p:spPr bwMode="auto">
                  <a:xfrm>
                    <a:off x="6463521" y="3107867"/>
                    <a:ext cx="41275" cy="41275"/>
                  </a:xfrm>
                  <a:custGeom>
                    <a:avLst/>
                    <a:gdLst>
                      <a:gd name="T0" fmla="*/ 0 w 26"/>
                      <a:gd name="T1" fmla="*/ 26 h 26"/>
                      <a:gd name="T2" fmla="*/ 0 w 26"/>
                      <a:gd name="T3" fmla="*/ 0 h 26"/>
                      <a:gd name="T4" fmla="*/ 26 w 26"/>
                      <a:gd name="T5" fmla="*/ 0 h 26"/>
                    </a:gdLst>
                    <a:ahLst/>
                    <a:cxnLst>
                      <a:cxn ang="0">
                        <a:pos x="T0" y="T1"/>
                      </a:cxn>
                      <a:cxn ang="0">
                        <a:pos x="T2" y="T3"/>
                      </a:cxn>
                      <a:cxn ang="0">
                        <a:pos x="T4" y="T5"/>
                      </a:cxn>
                    </a:cxnLst>
                    <a:rect l="0" t="0" r="r" b="b"/>
                    <a:pathLst>
                      <a:path w="26" h="26">
                        <a:moveTo>
                          <a:pt x="0" y="26"/>
                        </a:moveTo>
                        <a:lnTo>
                          <a:pt x="0" y="0"/>
                        </a:lnTo>
                        <a:lnTo>
                          <a:pt x="26" y="0"/>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8" name="Freeform 6">
                    <a:extLst>
                      <a:ext uri="{FF2B5EF4-FFF2-40B4-BE49-F238E27FC236}">
                        <a16:creationId xmlns:a16="http://schemas.microsoft.com/office/drawing/2014/main" id="{9955BF9F-755E-4FE5-9656-9F925190DFB4}"/>
                      </a:ext>
                    </a:extLst>
                  </p:cNvPr>
                  <p:cNvSpPr>
                    <a:spLocks/>
                  </p:cNvSpPr>
                  <p:nvPr/>
                </p:nvSpPr>
                <p:spPr bwMode="auto">
                  <a:xfrm>
                    <a:off x="6463521" y="3295192"/>
                    <a:ext cx="41275" cy="41275"/>
                  </a:xfrm>
                  <a:custGeom>
                    <a:avLst/>
                    <a:gdLst>
                      <a:gd name="T0" fmla="*/ 26 w 26"/>
                      <a:gd name="T1" fmla="*/ 26 h 26"/>
                      <a:gd name="T2" fmla="*/ 0 w 26"/>
                      <a:gd name="T3" fmla="*/ 26 h 26"/>
                      <a:gd name="T4" fmla="*/ 0 w 26"/>
                      <a:gd name="T5" fmla="*/ 0 h 26"/>
                    </a:gdLst>
                    <a:ahLst/>
                    <a:cxnLst>
                      <a:cxn ang="0">
                        <a:pos x="T0" y="T1"/>
                      </a:cxn>
                      <a:cxn ang="0">
                        <a:pos x="T2" y="T3"/>
                      </a:cxn>
                      <a:cxn ang="0">
                        <a:pos x="T4" y="T5"/>
                      </a:cxn>
                    </a:cxnLst>
                    <a:rect l="0" t="0" r="r" b="b"/>
                    <a:pathLst>
                      <a:path w="26" h="26">
                        <a:moveTo>
                          <a:pt x="26" y="26"/>
                        </a:moveTo>
                        <a:lnTo>
                          <a:pt x="0" y="26"/>
                        </a:lnTo>
                        <a:lnTo>
                          <a:pt x="0" y="0"/>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9" name="Freeform 7">
                    <a:extLst>
                      <a:ext uri="{FF2B5EF4-FFF2-40B4-BE49-F238E27FC236}">
                        <a16:creationId xmlns:a16="http://schemas.microsoft.com/office/drawing/2014/main" id="{C913152D-DA0F-4415-8C6D-027D38AFE67A}"/>
                      </a:ext>
                    </a:extLst>
                  </p:cNvPr>
                  <p:cNvSpPr>
                    <a:spLocks/>
                  </p:cNvSpPr>
                  <p:nvPr/>
                </p:nvSpPr>
                <p:spPr bwMode="auto">
                  <a:xfrm>
                    <a:off x="6649259" y="3107867"/>
                    <a:ext cx="41275" cy="41275"/>
                  </a:xfrm>
                  <a:custGeom>
                    <a:avLst/>
                    <a:gdLst>
                      <a:gd name="T0" fmla="*/ 0 w 26"/>
                      <a:gd name="T1" fmla="*/ 0 h 26"/>
                      <a:gd name="T2" fmla="*/ 26 w 26"/>
                      <a:gd name="T3" fmla="*/ 0 h 26"/>
                      <a:gd name="T4" fmla="*/ 26 w 26"/>
                      <a:gd name="T5" fmla="*/ 26 h 26"/>
                    </a:gdLst>
                    <a:ahLst/>
                    <a:cxnLst>
                      <a:cxn ang="0">
                        <a:pos x="T0" y="T1"/>
                      </a:cxn>
                      <a:cxn ang="0">
                        <a:pos x="T2" y="T3"/>
                      </a:cxn>
                      <a:cxn ang="0">
                        <a:pos x="T4" y="T5"/>
                      </a:cxn>
                    </a:cxnLst>
                    <a:rect l="0" t="0" r="r" b="b"/>
                    <a:pathLst>
                      <a:path w="26" h="26">
                        <a:moveTo>
                          <a:pt x="0" y="0"/>
                        </a:moveTo>
                        <a:lnTo>
                          <a:pt x="26" y="0"/>
                        </a:lnTo>
                        <a:lnTo>
                          <a:pt x="26" y="26"/>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 name="Freeform 8">
                    <a:extLst>
                      <a:ext uri="{FF2B5EF4-FFF2-40B4-BE49-F238E27FC236}">
                        <a16:creationId xmlns:a16="http://schemas.microsoft.com/office/drawing/2014/main" id="{4E97CDAD-2479-4F9A-AEFF-2E59F57839E8}"/>
                      </a:ext>
                    </a:extLst>
                  </p:cNvPr>
                  <p:cNvSpPr>
                    <a:spLocks/>
                  </p:cNvSpPr>
                  <p:nvPr/>
                </p:nvSpPr>
                <p:spPr bwMode="auto">
                  <a:xfrm>
                    <a:off x="6546071" y="3149142"/>
                    <a:ext cx="41275" cy="41275"/>
                  </a:xfrm>
                  <a:custGeom>
                    <a:avLst/>
                    <a:gdLst>
                      <a:gd name="T0" fmla="*/ 26 w 26"/>
                      <a:gd name="T1" fmla="*/ 0 h 26"/>
                      <a:gd name="T2" fmla="*/ 13 w 26"/>
                      <a:gd name="T3" fmla="*/ 0 h 26"/>
                      <a:gd name="T4" fmla="*/ 13 w 26"/>
                      <a:gd name="T5" fmla="*/ 26 h 26"/>
                      <a:gd name="T6" fmla="*/ 0 w 26"/>
                      <a:gd name="T7" fmla="*/ 26 h 26"/>
                    </a:gdLst>
                    <a:ahLst/>
                    <a:cxnLst>
                      <a:cxn ang="0">
                        <a:pos x="T0" y="T1"/>
                      </a:cxn>
                      <a:cxn ang="0">
                        <a:pos x="T2" y="T3"/>
                      </a:cxn>
                      <a:cxn ang="0">
                        <a:pos x="T4" y="T5"/>
                      </a:cxn>
                      <a:cxn ang="0">
                        <a:pos x="T6" y="T7"/>
                      </a:cxn>
                    </a:cxnLst>
                    <a:rect l="0" t="0" r="r" b="b"/>
                    <a:pathLst>
                      <a:path w="26" h="26">
                        <a:moveTo>
                          <a:pt x="26" y="0"/>
                        </a:moveTo>
                        <a:lnTo>
                          <a:pt x="13" y="0"/>
                        </a:lnTo>
                        <a:lnTo>
                          <a:pt x="13" y="26"/>
                        </a:lnTo>
                        <a:lnTo>
                          <a:pt x="0" y="26"/>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1" name="Freeform 9">
                    <a:extLst>
                      <a:ext uri="{FF2B5EF4-FFF2-40B4-BE49-F238E27FC236}">
                        <a16:creationId xmlns:a16="http://schemas.microsoft.com/office/drawing/2014/main" id="{4AA89FD6-5358-4D99-BB23-985FCFA0D394}"/>
                      </a:ext>
                    </a:extLst>
                  </p:cNvPr>
                  <p:cNvSpPr>
                    <a:spLocks/>
                  </p:cNvSpPr>
                  <p:nvPr/>
                </p:nvSpPr>
                <p:spPr bwMode="auto">
                  <a:xfrm>
                    <a:off x="6566709" y="3231692"/>
                    <a:ext cx="20637" cy="63500"/>
                  </a:xfrm>
                  <a:custGeom>
                    <a:avLst/>
                    <a:gdLst>
                      <a:gd name="T0" fmla="*/ 0 w 13"/>
                      <a:gd name="T1" fmla="*/ 40 h 40"/>
                      <a:gd name="T2" fmla="*/ 0 w 13"/>
                      <a:gd name="T3" fmla="*/ 27 h 40"/>
                      <a:gd name="T4" fmla="*/ 0 w 13"/>
                      <a:gd name="T5" fmla="*/ 0 h 40"/>
                      <a:gd name="T6" fmla="*/ 13 w 13"/>
                      <a:gd name="T7" fmla="*/ 0 h 40"/>
                    </a:gdLst>
                    <a:ahLst/>
                    <a:cxnLst>
                      <a:cxn ang="0">
                        <a:pos x="T0" y="T1"/>
                      </a:cxn>
                      <a:cxn ang="0">
                        <a:pos x="T2" y="T3"/>
                      </a:cxn>
                      <a:cxn ang="0">
                        <a:pos x="T4" y="T5"/>
                      </a:cxn>
                      <a:cxn ang="0">
                        <a:pos x="T6" y="T7"/>
                      </a:cxn>
                    </a:cxnLst>
                    <a:rect l="0" t="0" r="r" b="b"/>
                    <a:pathLst>
                      <a:path w="13" h="40">
                        <a:moveTo>
                          <a:pt x="0" y="40"/>
                        </a:moveTo>
                        <a:lnTo>
                          <a:pt x="0" y="27"/>
                        </a:lnTo>
                        <a:lnTo>
                          <a:pt x="0" y="0"/>
                        </a:lnTo>
                        <a:lnTo>
                          <a:pt x="13" y="0"/>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2" name="Freeform 10">
                    <a:extLst>
                      <a:ext uri="{FF2B5EF4-FFF2-40B4-BE49-F238E27FC236}">
                        <a16:creationId xmlns:a16="http://schemas.microsoft.com/office/drawing/2014/main" id="{BB8CF85C-0DAE-4273-B76F-1F98D517DE9E}"/>
                      </a:ext>
                    </a:extLst>
                  </p:cNvPr>
                  <p:cNvSpPr>
                    <a:spLocks/>
                  </p:cNvSpPr>
                  <p:nvPr/>
                </p:nvSpPr>
                <p:spPr bwMode="auto">
                  <a:xfrm>
                    <a:off x="6628621" y="3211054"/>
                    <a:ext cx="20637" cy="84138"/>
                  </a:xfrm>
                  <a:custGeom>
                    <a:avLst/>
                    <a:gdLst>
                      <a:gd name="T0" fmla="*/ 13 w 13"/>
                      <a:gd name="T1" fmla="*/ 0 h 53"/>
                      <a:gd name="T2" fmla="*/ 13 w 13"/>
                      <a:gd name="T3" fmla="*/ 26 h 53"/>
                      <a:gd name="T4" fmla="*/ 0 w 13"/>
                      <a:gd name="T5" fmla="*/ 26 h 53"/>
                      <a:gd name="T6" fmla="*/ 0 w 13"/>
                      <a:gd name="T7" fmla="*/ 53 h 53"/>
                    </a:gdLst>
                    <a:ahLst/>
                    <a:cxnLst>
                      <a:cxn ang="0">
                        <a:pos x="T0" y="T1"/>
                      </a:cxn>
                      <a:cxn ang="0">
                        <a:pos x="T2" y="T3"/>
                      </a:cxn>
                      <a:cxn ang="0">
                        <a:pos x="T4" y="T5"/>
                      </a:cxn>
                      <a:cxn ang="0">
                        <a:pos x="T6" y="T7"/>
                      </a:cxn>
                    </a:cxnLst>
                    <a:rect l="0" t="0" r="r" b="b"/>
                    <a:pathLst>
                      <a:path w="13" h="53">
                        <a:moveTo>
                          <a:pt x="13" y="0"/>
                        </a:moveTo>
                        <a:lnTo>
                          <a:pt x="13" y="26"/>
                        </a:lnTo>
                        <a:lnTo>
                          <a:pt x="0" y="26"/>
                        </a:lnTo>
                        <a:lnTo>
                          <a:pt x="0" y="53"/>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3" name="Freeform 11">
                    <a:extLst>
                      <a:ext uri="{FF2B5EF4-FFF2-40B4-BE49-F238E27FC236}">
                        <a16:creationId xmlns:a16="http://schemas.microsoft.com/office/drawing/2014/main" id="{005F150B-8931-470E-AA71-6EDAD433520E}"/>
                      </a:ext>
                    </a:extLst>
                  </p:cNvPr>
                  <p:cNvSpPr>
                    <a:spLocks/>
                  </p:cNvSpPr>
                  <p:nvPr/>
                </p:nvSpPr>
                <p:spPr bwMode="auto">
                  <a:xfrm>
                    <a:off x="6649259" y="3295192"/>
                    <a:ext cx="41275" cy="41275"/>
                  </a:xfrm>
                  <a:custGeom>
                    <a:avLst/>
                    <a:gdLst>
                      <a:gd name="T0" fmla="*/ 0 w 26"/>
                      <a:gd name="T1" fmla="*/ 26 h 26"/>
                      <a:gd name="T2" fmla="*/ 26 w 26"/>
                      <a:gd name="T3" fmla="*/ 26 h 26"/>
                      <a:gd name="T4" fmla="*/ 26 w 26"/>
                      <a:gd name="T5" fmla="*/ 0 h 26"/>
                    </a:gdLst>
                    <a:ahLst/>
                    <a:cxnLst>
                      <a:cxn ang="0">
                        <a:pos x="T0" y="T1"/>
                      </a:cxn>
                      <a:cxn ang="0">
                        <a:pos x="T2" y="T3"/>
                      </a:cxn>
                      <a:cxn ang="0">
                        <a:pos x="T4" y="T5"/>
                      </a:cxn>
                    </a:cxnLst>
                    <a:rect l="0" t="0" r="r" b="b"/>
                    <a:pathLst>
                      <a:path w="26" h="26">
                        <a:moveTo>
                          <a:pt x="0" y="26"/>
                        </a:moveTo>
                        <a:lnTo>
                          <a:pt x="26" y="26"/>
                        </a:lnTo>
                        <a:lnTo>
                          <a:pt x="26" y="0"/>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4" name="Freeform 12">
                    <a:extLst>
                      <a:ext uri="{FF2B5EF4-FFF2-40B4-BE49-F238E27FC236}">
                        <a16:creationId xmlns:a16="http://schemas.microsoft.com/office/drawing/2014/main" id="{1990366C-340B-4B89-97AC-3ADDA2940BF1}"/>
                      </a:ext>
                    </a:extLst>
                  </p:cNvPr>
                  <p:cNvSpPr>
                    <a:spLocks/>
                  </p:cNvSpPr>
                  <p:nvPr/>
                </p:nvSpPr>
                <p:spPr bwMode="auto">
                  <a:xfrm>
                    <a:off x="6504796" y="3211054"/>
                    <a:ext cx="20637" cy="20638"/>
                  </a:xfrm>
                  <a:custGeom>
                    <a:avLst/>
                    <a:gdLst>
                      <a:gd name="T0" fmla="*/ 13 w 13"/>
                      <a:gd name="T1" fmla="*/ 13 h 13"/>
                      <a:gd name="T2" fmla="*/ 0 w 13"/>
                      <a:gd name="T3" fmla="*/ 13 h 13"/>
                      <a:gd name="T4" fmla="*/ 0 w 13"/>
                      <a:gd name="T5" fmla="*/ 0 h 13"/>
                    </a:gdLst>
                    <a:ahLst/>
                    <a:cxnLst>
                      <a:cxn ang="0">
                        <a:pos x="T0" y="T1"/>
                      </a:cxn>
                      <a:cxn ang="0">
                        <a:pos x="T2" y="T3"/>
                      </a:cxn>
                      <a:cxn ang="0">
                        <a:pos x="T4" y="T5"/>
                      </a:cxn>
                    </a:cxnLst>
                    <a:rect l="0" t="0" r="r" b="b"/>
                    <a:pathLst>
                      <a:path w="13" h="13">
                        <a:moveTo>
                          <a:pt x="13" y="13"/>
                        </a:moveTo>
                        <a:lnTo>
                          <a:pt x="0" y="13"/>
                        </a:lnTo>
                        <a:lnTo>
                          <a:pt x="0" y="0"/>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5" name="Line 13">
                    <a:extLst>
                      <a:ext uri="{FF2B5EF4-FFF2-40B4-BE49-F238E27FC236}">
                        <a16:creationId xmlns:a16="http://schemas.microsoft.com/office/drawing/2014/main" id="{00319D42-7DC5-43C8-8B02-5298A3C2A633}"/>
                      </a:ext>
                    </a:extLst>
                  </p:cNvPr>
                  <p:cNvSpPr>
                    <a:spLocks noChangeShapeType="1"/>
                  </p:cNvSpPr>
                  <p:nvPr/>
                </p:nvSpPr>
                <p:spPr bwMode="auto">
                  <a:xfrm flipV="1">
                    <a:off x="6607984" y="3190417"/>
                    <a:ext cx="0" cy="20638"/>
                  </a:xfrm>
                  <a:prstGeom prst="line">
                    <a:avLst/>
                  </a:pr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6" name="Line 14">
                    <a:extLst>
                      <a:ext uri="{FF2B5EF4-FFF2-40B4-BE49-F238E27FC236}">
                        <a16:creationId xmlns:a16="http://schemas.microsoft.com/office/drawing/2014/main" id="{5CC93BD9-4150-4881-8346-FE10F5463A72}"/>
                      </a:ext>
                    </a:extLst>
                  </p:cNvPr>
                  <p:cNvSpPr>
                    <a:spLocks noChangeShapeType="1"/>
                  </p:cNvSpPr>
                  <p:nvPr/>
                </p:nvSpPr>
                <p:spPr bwMode="auto">
                  <a:xfrm flipH="1">
                    <a:off x="6607984" y="3295192"/>
                    <a:ext cx="41275" cy="0"/>
                  </a:xfrm>
                  <a:prstGeom prst="line">
                    <a:avLst/>
                  </a:pr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7" name="Line 15">
                    <a:extLst>
                      <a:ext uri="{FF2B5EF4-FFF2-40B4-BE49-F238E27FC236}">
                        <a16:creationId xmlns:a16="http://schemas.microsoft.com/office/drawing/2014/main" id="{08F6B685-9D00-44C7-9BBD-52CB7F653FED}"/>
                      </a:ext>
                    </a:extLst>
                  </p:cNvPr>
                  <p:cNvSpPr>
                    <a:spLocks noChangeShapeType="1"/>
                  </p:cNvSpPr>
                  <p:nvPr/>
                </p:nvSpPr>
                <p:spPr bwMode="auto">
                  <a:xfrm flipH="1">
                    <a:off x="6566709" y="3274554"/>
                    <a:ext cx="20637" cy="0"/>
                  </a:xfrm>
                  <a:prstGeom prst="line">
                    <a:avLst/>
                  </a:pr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8" name="Rectangle 16">
                    <a:extLst>
                      <a:ext uri="{FF2B5EF4-FFF2-40B4-BE49-F238E27FC236}">
                        <a16:creationId xmlns:a16="http://schemas.microsoft.com/office/drawing/2014/main" id="{E45F8EFD-3BA3-46F5-AA1E-E6B384554AB1}"/>
                      </a:ext>
                    </a:extLst>
                  </p:cNvPr>
                  <p:cNvSpPr>
                    <a:spLocks noChangeArrowheads="1"/>
                  </p:cNvSpPr>
                  <p:nvPr/>
                </p:nvSpPr>
                <p:spPr bwMode="auto">
                  <a:xfrm>
                    <a:off x="6504796" y="3149142"/>
                    <a:ext cx="20637" cy="20638"/>
                  </a:xfrm>
                  <a:prstGeom prst="rect">
                    <a:avLst/>
                  </a:pr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9" name="Rectangle 17">
                    <a:extLst>
                      <a:ext uri="{FF2B5EF4-FFF2-40B4-BE49-F238E27FC236}">
                        <a16:creationId xmlns:a16="http://schemas.microsoft.com/office/drawing/2014/main" id="{F90CBCFD-DF14-42B5-8AF6-E6420B376C6F}"/>
                      </a:ext>
                    </a:extLst>
                  </p:cNvPr>
                  <p:cNvSpPr>
                    <a:spLocks noChangeArrowheads="1"/>
                  </p:cNvSpPr>
                  <p:nvPr/>
                </p:nvSpPr>
                <p:spPr bwMode="auto">
                  <a:xfrm>
                    <a:off x="6504796" y="3274554"/>
                    <a:ext cx="20637" cy="20638"/>
                  </a:xfrm>
                  <a:prstGeom prst="rect">
                    <a:avLst/>
                  </a:pr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0" name="Rectangle 18">
                    <a:extLst>
                      <a:ext uri="{FF2B5EF4-FFF2-40B4-BE49-F238E27FC236}">
                        <a16:creationId xmlns:a16="http://schemas.microsoft.com/office/drawing/2014/main" id="{04017045-BC83-4EBF-A33B-6D3B214024A8}"/>
                      </a:ext>
                    </a:extLst>
                  </p:cNvPr>
                  <p:cNvSpPr>
                    <a:spLocks noChangeArrowheads="1"/>
                  </p:cNvSpPr>
                  <p:nvPr/>
                </p:nvSpPr>
                <p:spPr bwMode="auto">
                  <a:xfrm>
                    <a:off x="6628621" y="3149142"/>
                    <a:ext cx="20637" cy="20638"/>
                  </a:xfrm>
                  <a:prstGeom prst="rect">
                    <a:avLst/>
                  </a:pr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pic>
            <p:nvPicPr>
              <p:cNvPr id="153" name="Grafik 152">
                <a:extLst>
                  <a:ext uri="{FF2B5EF4-FFF2-40B4-BE49-F238E27FC236}">
                    <a16:creationId xmlns:a16="http://schemas.microsoft.com/office/drawing/2014/main" id="{4A12B87C-1BAC-47F0-8676-92D8264D77C4}"/>
                  </a:ext>
                </a:extLst>
              </p:cNvPr>
              <p:cNvPicPr>
                <a:picLocks noChangeAspect="1"/>
              </p:cNvPicPr>
              <p:nvPr/>
            </p:nvPicPr>
            <p:blipFill>
              <a:blip r:embed="rId6"/>
              <a:stretch>
                <a:fillRect/>
              </a:stretch>
            </p:blipFill>
            <p:spPr>
              <a:xfrm>
                <a:off x="11095199" y="3151793"/>
                <a:ext cx="148931" cy="148931"/>
              </a:xfrm>
              <a:prstGeom prst="rect">
                <a:avLst/>
              </a:prstGeom>
              <a:grpFill/>
              <a:ln>
                <a:noFill/>
              </a:ln>
            </p:spPr>
          </p:pic>
        </p:grpSp>
      </p:grpSp>
      <p:sp>
        <p:nvSpPr>
          <p:cNvPr id="9" name="Textfeld 8">
            <a:extLst>
              <a:ext uri="{FF2B5EF4-FFF2-40B4-BE49-F238E27FC236}">
                <a16:creationId xmlns:a16="http://schemas.microsoft.com/office/drawing/2014/main" id="{1F2CB58A-FCDD-4828-8A8B-5A290DE08DA1}"/>
              </a:ext>
            </a:extLst>
          </p:cNvPr>
          <p:cNvSpPr txBox="1"/>
          <p:nvPr/>
        </p:nvSpPr>
        <p:spPr bwMode="auto">
          <a:xfrm>
            <a:off x="2809117" y="2003364"/>
            <a:ext cx="1702843" cy="31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l">
              <a:spcAft>
                <a:spcPts val="800"/>
              </a:spcAft>
            </a:pPr>
            <a:r>
              <a:rPr lang="de-CH" sz="1400">
                <a:solidFill>
                  <a:srgbClr val="68A7AE"/>
                </a:solidFill>
                <a:latin typeface="+mj-lt"/>
              </a:rPr>
              <a:t>ERP-System</a:t>
            </a:r>
          </a:p>
        </p:txBody>
      </p:sp>
      <p:sp>
        <p:nvSpPr>
          <p:cNvPr id="181" name="Textfeld 180">
            <a:extLst>
              <a:ext uri="{FF2B5EF4-FFF2-40B4-BE49-F238E27FC236}">
                <a16:creationId xmlns:a16="http://schemas.microsoft.com/office/drawing/2014/main" id="{AB623286-B95A-4F86-B862-E0871BC853D7}"/>
              </a:ext>
            </a:extLst>
          </p:cNvPr>
          <p:cNvSpPr txBox="1"/>
          <p:nvPr/>
        </p:nvSpPr>
        <p:spPr bwMode="auto">
          <a:xfrm>
            <a:off x="1967082" y="3313902"/>
            <a:ext cx="2093388" cy="31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l">
              <a:spcAft>
                <a:spcPts val="800"/>
              </a:spcAft>
            </a:pPr>
            <a:r>
              <a:rPr lang="de-CH" sz="1400">
                <a:solidFill>
                  <a:srgbClr val="68A7AE"/>
                </a:solidFill>
                <a:latin typeface="+mj-lt"/>
              </a:rPr>
              <a:t>Rechnung mit </a:t>
            </a:r>
            <a:br>
              <a:rPr lang="de-CH" sz="1400">
                <a:solidFill>
                  <a:srgbClr val="68A7AE"/>
                </a:solidFill>
                <a:latin typeface="+mj-lt"/>
              </a:rPr>
            </a:br>
            <a:r>
              <a:rPr lang="de-CH" sz="1400">
                <a:solidFill>
                  <a:srgbClr val="68A7AE"/>
                </a:solidFill>
                <a:latin typeface="+mj-lt"/>
              </a:rPr>
              <a:t>QR-Beleg</a:t>
            </a:r>
          </a:p>
        </p:txBody>
      </p:sp>
      <p:sp>
        <p:nvSpPr>
          <p:cNvPr id="182" name="Textfeld 181">
            <a:extLst>
              <a:ext uri="{FF2B5EF4-FFF2-40B4-BE49-F238E27FC236}">
                <a16:creationId xmlns:a16="http://schemas.microsoft.com/office/drawing/2014/main" id="{94CC4BFD-A408-48EA-B6D2-AE22D9E51306}"/>
              </a:ext>
            </a:extLst>
          </p:cNvPr>
          <p:cNvSpPr txBox="1"/>
          <p:nvPr/>
        </p:nvSpPr>
        <p:spPr bwMode="auto">
          <a:xfrm>
            <a:off x="2769516" y="4620735"/>
            <a:ext cx="1702843" cy="31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l">
              <a:spcAft>
                <a:spcPts val="800"/>
              </a:spcAft>
            </a:pPr>
            <a:r>
              <a:rPr lang="de-CH" sz="1400" err="1">
                <a:solidFill>
                  <a:srgbClr val="68A7AE"/>
                </a:solidFill>
                <a:latin typeface="+mj-lt"/>
              </a:rPr>
              <a:t>eBill</a:t>
            </a:r>
            <a:endParaRPr lang="de-CH" sz="1400">
              <a:solidFill>
                <a:srgbClr val="68A7AE"/>
              </a:solidFill>
              <a:latin typeface="+mj-lt"/>
            </a:endParaRPr>
          </a:p>
        </p:txBody>
      </p:sp>
      <p:sp>
        <p:nvSpPr>
          <p:cNvPr id="189" name="Textfeld 188">
            <a:extLst>
              <a:ext uri="{FF2B5EF4-FFF2-40B4-BE49-F238E27FC236}">
                <a16:creationId xmlns:a16="http://schemas.microsoft.com/office/drawing/2014/main" id="{E41EB1A4-22CA-4CE8-992C-188708DC0AD2}"/>
              </a:ext>
            </a:extLst>
          </p:cNvPr>
          <p:cNvSpPr txBox="1"/>
          <p:nvPr/>
        </p:nvSpPr>
        <p:spPr bwMode="auto">
          <a:xfrm>
            <a:off x="3608768" y="3389399"/>
            <a:ext cx="1597700" cy="2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gn="l">
              <a:spcAft>
                <a:spcPts val="800"/>
              </a:spcAft>
            </a:pPr>
            <a:r>
              <a:rPr lang="de-CH" sz="1600" b="1">
                <a:solidFill>
                  <a:srgbClr val="28828B"/>
                </a:solidFill>
                <a:latin typeface="+mj-lt"/>
              </a:rPr>
              <a:t>RECHNUNGS-STELLUNG</a:t>
            </a:r>
          </a:p>
        </p:txBody>
      </p:sp>
      <p:sp>
        <p:nvSpPr>
          <p:cNvPr id="190" name="Textfeld 189">
            <a:extLst>
              <a:ext uri="{FF2B5EF4-FFF2-40B4-BE49-F238E27FC236}">
                <a16:creationId xmlns:a16="http://schemas.microsoft.com/office/drawing/2014/main" id="{0AEEB800-C72A-48CC-B0B2-5C5C931F08A1}"/>
              </a:ext>
            </a:extLst>
          </p:cNvPr>
          <p:cNvSpPr txBox="1"/>
          <p:nvPr/>
        </p:nvSpPr>
        <p:spPr bwMode="auto">
          <a:xfrm>
            <a:off x="8155252" y="2003364"/>
            <a:ext cx="894648" cy="31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r">
              <a:spcAft>
                <a:spcPts val="800"/>
              </a:spcAft>
            </a:pPr>
            <a:r>
              <a:rPr lang="de-CH" sz="1400">
                <a:solidFill>
                  <a:srgbClr val="7F7F7F"/>
                </a:solidFill>
                <a:latin typeface="+mj-lt"/>
              </a:rPr>
              <a:t>E-Banking</a:t>
            </a:r>
          </a:p>
        </p:txBody>
      </p:sp>
      <p:sp>
        <p:nvSpPr>
          <p:cNvPr id="191" name="Textfeld 190">
            <a:extLst>
              <a:ext uri="{FF2B5EF4-FFF2-40B4-BE49-F238E27FC236}">
                <a16:creationId xmlns:a16="http://schemas.microsoft.com/office/drawing/2014/main" id="{696B17D2-2CD3-4E38-9AFA-F49D83768DFE}"/>
              </a:ext>
            </a:extLst>
          </p:cNvPr>
          <p:cNvSpPr txBox="1"/>
          <p:nvPr/>
        </p:nvSpPr>
        <p:spPr bwMode="auto">
          <a:xfrm>
            <a:off x="8802953" y="2878291"/>
            <a:ext cx="1253147" cy="31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r">
              <a:spcAft>
                <a:spcPts val="800"/>
              </a:spcAft>
            </a:pPr>
            <a:r>
              <a:rPr lang="de-CH" sz="1400" err="1">
                <a:solidFill>
                  <a:srgbClr val="7F7F7F"/>
                </a:solidFill>
                <a:latin typeface="+mj-lt"/>
              </a:rPr>
              <a:t>WIRpay</a:t>
            </a:r>
            <a:endParaRPr lang="de-CH" sz="1400">
              <a:solidFill>
                <a:srgbClr val="7F7F7F"/>
              </a:solidFill>
              <a:latin typeface="+mj-lt"/>
            </a:endParaRPr>
          </a:p>
        </p:txBody>
      </p:sp>
      <p:sp>
        <p:nvSpPr>
          <p:cNvPr id="192" name="Textfeld 191">
            <a:extLst>
              <a:ext uri="{FF2B5EF4-FFF2-40B4-BE49-F238E27FC236}">
                <a16:creationId xmlns:a16="http://schemas.microsoft.com/office/drawing/2014/main" id="{C3FC528C-5624-4562-9177-056505796312}"/>
              </a:ext>
            </a:extLst>
          </p:cNvPr>
          <p:cNvSpPr txBox="1"/>
          <p:nvPr/>
        </p:nvSpPr>
        <p:spPr bwMode="auto">
          <a:xfrm>
            <a:off x="9121851" y="3864611"/>
            <a:ext cx="894648" cy="31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r">
              <a:spcAft>
                <a:spcPts val="800"/>
              </a:spcAft>
            </a:pPr>
            <a:r>
              <a:rPr lang="de-CH" sz="1400">
                <a:solidFill>
                  <a:srgbClr val="7F7F7F"/>
                </a:solidFill>
                <a:latin typeface="+mj-lt"/>
              </a:rPr>
              <a:t>Mobile Banking</a:t>
            </a:r>
          </a:p>
        </p:txBody>
      </p:sp>
      <p:sp>
        <p:nvSpPr>
          <p:cNvPr id="185" name="Textfeld 184">
            <a:extLst>
              <a:ext uri="{FF2B5EF4-FFF2-40B4-BE49-F238E27FC236}">
                <a16:creationId xmlns:a16="http://schemas.microsoft.com/office/drawing/2014/main" id="{88510EE0-658D-4092-B83E-BD676FA6B396}"/>
              </a:ext>
            </a:extLst>
          </p:cNvPr>
          <p:cNvSpPr txBox="1"/>
          <p:nvPr/>
        </p:nvSpPr>
        <p:spPr bwMode="auto">
          <a:xfrm>
            <a:off x="5422782" y="4498227"/>
            <a:ext cx="569584" cy="30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gn="r">
              <a:spcAft>
                <a:spcPts val="800"/>
              </a:spcAft>
            </a:pPr>
            <a:r>
              <a:rPr lang="de-CH" sz="800">
                <a:solidFill>
                  <a:schemeClr val="bg1">
                    <a:lumMod val="50000"/>
                  </a:schemeClr>
                </a:solidFill>
                <a:latin typeface="+mj-lt"/>
              </a:rPr>
              <a:t>Belastung</a:t>
            </a:r>
            <a:br>
              <a:rPr lang="de-CH" sz="800">
                <a:solidFill>
                  <a:schemeClr val="bg1">
                    <a:lumMod val="50000"/>
                  </a:schemeClr>
                </a:solidFill>
                <a:latin typeface="+mj-lt"/>
              </a:rPr>
            </a:br>
            <a:r>
              <a:rPr lang="de-CH" sz="800">
                <a:solidFill>
                  <a:schemeClr val="bg1">
                    <a:lumMod val="50000"/>
                  </a:schemeClr>
                </a:solidFill>
                <a:latin typeface="+mj-lt"/>
              </a:rPr>
              <a:t>Käufer/in</a:t>
            </a:r>
            <a:r>
              <a:rPr lang="de-CH" sz="800">
                <a:solidFill>
                  <a:srgbClr val="FF0000"/>
                </a:solidFill>
                <a:latin typeface="+mj-lt"/>
              </a:rPr>
              <a:t>	</a:t>
            </a:r>
          </a:p>
          <a:p>
            <a:pPr algn="l">
              <a:spcAft>
                <a:spcPts val="800"/>
              </a:spcAft>
            </a:pPr>
            <a:r>
              <a:rPr lang="de-CH" sz="800">
                <a:solidFill>
                  <a:schemeClr val="tx2"/>
                </a:solidFill>
                <a:latin typeface="+mj-lt"/>
              </a:rPr>
              <a:t>    </a:t>
            </a:r>
          </a:p>
        </p:txBody>
      </p:sp>
      <p:sp>
        <p:nvSpPr>
          <p:cNvPr id="186" name="Textfeld 185">
            <a:extLst>
              <a:ext uri="{FF2B5EF4-FFF2-40B4-BE49-F238E27FC236}">
                <a16:creationId xmlns:a16="http://schemas.microsoft.com/office/drawing/2014/main" id="{D82B94CE-1FD3-4A27-B672-0462C5F50B77}"/>
              </a:ext>
            </a:extLst>
          </p:cNvPr>
          <p:cNvSpPr txBox="1"/>
          <p:nvPr/>
        </p:nvSpPr>
        <p:spPr bwMode="auto">
          <a:xfrm>
            <a:off x="6074102" y="4499111"/>
            <a:ext cx="761358" cy="236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gn="l">
              <a:spcAft>
                <a:spcPts val="800"/>
              </a:spcAft>
            </a:pPr>
            <a:r>
              <a:rPr lang="de-CH" sz="800">
                <a:solidFill>
                  <a:schemeClr val="accent5"/>
                </a:solidFill>
                <a:latin typeface="+mj-lt"/>
              </a:rPr>
              <a:t>Gutschrift</a:t>
            </a:r>
            <a:br>
              <a:rPr lang="de-CH" sz="800">
                <a:solidFill>
                  <a:schemeClr val="accent5"/>
                </a:solidFill>
                <a:latin typeface="+mj-lt"/>
              </a:rPr>
            </a:br>
            <a:r>
              <a:rPr lang="de-CH" sz="800">
                <a:solidFill>
                  <a:schemeClr val="accent5"/>
                </a:solidFill>
                <a:latin typeface="+mj-lt"/>
              </a:rPr>
              <a:t>Händler/in</a:t>
            </a:r>
          </a:p>
        </p:txBody>
      </p:sp>
      <p:sp>
        <p:nvSpPr>
          <p:cNvPr id="187" name="Textfeld 186">
            <a:extLst>
              <a:ext uri="{FF2B5EF4-FFF2-40B4-BE49-F238E27FC236}">
                <a16:creationId xmlns:a16="http://schemas.microsoft.com/office/drawing/2014/main" id="{F6BAE0CF-2714-4859-BF03-32DA4BC0E2EE}"/>
              </a:ext>
            </a:extLst>
          </p:cNvPr>
          <p:cNvSpPr txBox="1"/>
          <p:nvPr/>
        </p:nvSpPr>
        <p:spPr bwMode="auto">
          <a:xfrm>
            <a:off x="5575247" y="4683269"/>
            <a:ext cx="939951" cy="30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gn="r">
              <a:spcAft>
                <a:spcPts val="800"/>
              </a:spcAft>
            </a:pPr>
            <a:r>
              <a:rPr lang="de-CH" sz="800">
                <a:solidFill>
                  <a:srgbClr val="FF0000"/>
                </a:solidFill>
                <a:latin typeface="+mj-lt"/>
              </a:rPr>
              <a:t>	am Fälligkeitstermin</a:t>
            </a:r>
          </a:p>
          <a:p>
            <a:pPr algn="l">
              <a:spcAft>
                <a:spcPts val="800"/>
              </a:spcAft>
            </a:pPr>
            <a:r>
              <a:rPr lang="de-CH" sz="800">
                <a:solidFill>
                  <a:schemeClr val="tx2"/>
                </a:solidFill>
                <a:latin typeface="+mj-lt"/>
              </a:rPr>
              <a:t>    </a:t>
            </a:r>
          </a:p>
        </p:txBody>
      </p:sp>
      <p:grpSp>
        <p:nvGrpSpPr>
          <p:cNvPr id="198" name="Gruppieren 197">
            <a:extLst>
              <a:ext uri="{FF2B5EF4-FFF2-40B4-BE49-F238E27FC236}">
                <a16:creationId xmlns:a16="http://schemas.microsoft.com/office/drawing/2014/main" id="{16445E50-4BC6-4A3C-94DA-5E8FB868B802}"/>
              </a:ext>
            </a:extLst>
          </p:cNvPr>
          <p:cNvGrpSpPr/>
          <p:nvPr/>
        </p:nvGrpSpPr>
        <p:grpSpPr>
          <a:xfrm>
            <a:off x="1656476" y="1646955"/>
            <a:ext cx="994237" cy="669513"/>
            <a:chOff x="1482242" y="1765758"/>
            <a:chExt cx="1049668" cy="686232"/>
          </a:xfrm>
        </p:grpSpPr>
        <p:grpSp>
          <p:nvGrpSpPr>
            <p:cNvPr id="199" name="Google Shape;14286;p145">
              <a:extLst>
                <a:ext uri="{FF2B5EF4-FFF2-40B4-BE49-F238E27FC236}">
                  <a16:creationId xmlns:a16="http://schemas.microsoft.com/office/drawing/2014/main" id="{D125977A-6B80-4C7E-891C-71BE59862F36}"/>
                </a:ext>
              </a:extLst>
            </p:cNvPr>
            <p:cNvGrpSpPr/>
            <p:nvPr/>
          </p:nvGrpSpPr>
          <p:grpSpPr>
            <a:xfrm>
              <a:off x="1739890" y="1821783"/>
              <a:ext cx="478114" cy="458788"/>
              <a:chOff x="408523" y="3158192"/>
              <a:chExt cx="541612" cy="541613"/>
            </a:xfrm>
            <a:solidFill>
              <a:srgbClr val="28828B"/>
            </a:solidFill>
          </p:grpSpPr>
          <p:sp>
            <p:nvSpPr>
              <p:cNvPr id="224" name="Google Shape;14287;p145">
                <a:extLst>
                  <a:ext uri="{FF2B5EF4-FFF2-40B4-BE49-F238E27FC236}">
                    <a16:creationId xmlns:a16="http://schemas.microsoft.com/office/drawing/2014/main" id="{384C16A7-CD34-4347-995D-EE235B6EF8F4}"/>
                  </a:ext>
                </a:extLst>
              </p:cNvPr>
              <p:cNvSpPr/>
              <p:nvPr/>
            </p:nvSpPr>
            <p:spPr>
              <a:xfrm>
                <a:off x="408523" y="3158192"/>
                <a:ext cx="541342" cy="210959"/>
              </a:xfrm>
              <a:custGeom>
                <a:avLst/>
                <a:gdLst/>
                <a:ahLst/>
                <a:cxnLst/>
                <a:rect l="l" t="t" r="r" b="b"/>
                <a:pathLst>
                  <a:path w="541342" h="210959" extrusionOk="0">
                    <a:moveTo>
                      <a:pt x="528073" y="210959"/>
                    </a:moveTo>
                    <a:lnTo>
                      <a:pt x="13540" y="210959"/>
                    </a:lnTo>
                    <a:cubicBezTo>
                      <a:pt x="6062" y="210959"/>
                      <a:pt x="0" y="204897"/>
                      <a:pt x="0" y="197419"/>
                    </a:cubicBezTo>
                    <a:lnTo>
                      <a:pt x="0" y="148944"/>
                    </a:lnTo>
                    <a:cubicBezTo>
                      <a:pt x="44" y="143998"/>
                      <a:pt x="2730" y="139453"/>
                      <a:pt x="7041" y="137029"/>
                    </a:cubicBezTo>
                    <a:lnTo>
                      <a:pt x="264307" y="1626"/>
                    </a:lnTo>
                    <a:cubicBezTo>
                      <a:pt x="268273" y="-542"/>
                      <a:pt x="273069" y="-542"/>
                      <a:pt x="277035" y="1626"/>
                    </a:cubicBezTo>
                    <a:lnTo>
                      <a:pt x="534301" y="137029"/>
                    </a:lnTo>
                    <a:cubicBezTo>
                      <a:pt x="538612" y="139453"/>
                      <a:pt x="541298" y="143998"/>
                      <a:pt x="541342" y="148944"/>
                    </a:cubicBezTo>
                    <a:lnTo>
                      <a:pt x="541342" y="197419"/>
                    </a:lnTo>
                    <a:cubicBezTo>
                      <a:pt x="541344" y="204792"/>
                      <a:pt x="535445" y="210812"/>
                      <a:pt x="528073" y="210959"/>
                    </a:cubicBezTo>
                    <a:close/>
                    <a:moveTo>
                      <a:pt x="27622" y="183878"/>
                    </a:moveTo>
                    <a:lnTo>
                      <a:pt x="515074" y="183878"/>
                    </a:lnTo>
                    <a:lnTo>
                      <a:pt x="515074" y="156798"/>
                    </a:lnTo>
                    <a:lnTo>
                      <a:pt x="271348" y="28436"/>
                    </a:lnTo>
                    <a:lnTo>
                      <a:pt x="27622" y="157339"/>
                    </a:ln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sp>
            <p:nvSpPr>
              <p:cNvPr id="273" name="Google Shape;14288;p145">
                <a:extLst>
                  <a:ext uri="{FF2B5EF4-FFF2-40B4-BE49-F238E27FC236}">
                    <a16:creationId xmlns:a16="http://schemas.microsoft.com/office/drawing/2014/main" id="{B42BAACD-27C3-49C0-9F8C-375AE643D62C}"/>
                  </a:ext>
                </a:extLst>
              </p:cNvPr>
              <p:cNvSpPr/>
              <p:nvPr/>
            </p:nvSpPr>
            <p:spPr>
              <a:xfrm>
                <a:off x="408523" y="3622897"/>
                <a:ext cx="541612" cy="76908"/>
              </a:xfrm>
              <a:custGeom>
                <a:avLst/>
                <a:gdLst/>
                <a:ahLst/>
                <a:cxnLst/>
                <a:rect l="l" t="t" r="r" b="b"/>
                <a:pathLst>
                  <a:path w="541612" h="76908" extrusionOk="0">
                    <a:moveTo>
                      <a:pt x="528073" y="76909"/>
                    </a:moveTo>
                    <a:lnTo>
                      <a:pt x="13540" y="76909"/>
                    </a:lnTo>
                    <a:cubicBezTo>
                      <a:pt x="6062" y="76909"/>
                      <a:pt x="0" y="70847"/>
                      <a:pt x="0" y="63369"/>
                    </a:cubicBezTo>
                    <a:lnTo>
                      <a:pt x="0" y="13540"/>
                    </a:lnTo>
                    <a:cubicBezTo>
                      <a:pt x="0" y="6062"/>
                      <a:pt x="6062" y="0"/>
                      <a:pt x="13540" y="0"/>
                    </a:cubicBezTo>
                    <a:lnTo>
                      <a:pt x="528073" y="0"/>
                    </a:lnTo>
                    <a:cubicBezTo>
                      <a:pt x="535551" y="0"/>
                      <a:pt x="541613" y="6062"/>
                      <a:pt x="541613" y="13540"/>
                    </a:cubicBezTo>
                    <a:lnTo>
                      <a:pt x="541613" y="63369"/>
                    </a:lnTo>
                    <a:cubicBezTo>
                      <a:pt x="541613" y="70847"/>
                      <a:pt x="535551" y="76909"/>
                      <a:pt x="528073" y="76909"/>
                    </a:cubicBezTo>
                    <a:close/>
                    <a:moveTo>
                      <a:pt x="27622" y="49828"/>
                    </a:moveTo>
                    <a:lnTo>
                      <a:pt x="515074" y="49828"/>
                    </a:lnTo>
                    <a:lnTo>
                      <a:pt x="515074" y="27081"/>
                    </a:lnTo>
                    <a:lnTo>
                      <a:pt x="27622" y="27081"/>
                    </a:ln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sp>
            <p:nvSpPr>
              <p:cNvPr id="274" name="Google Shape;14289;p145">
                <a:extLst>
                  <a:ext uri="{FF2B5EF4-FFF2-40B4-BE49-F238E27FC236}">
                    <a16:creationId xmlns:a16="http://schemas.microsoft.com/office/drawing/2014/main" id="{38F86C30-2E92-4E19-81C3-5176D86A0BA0}"/>
                  </a:ext>
                </a:extLst>
              </p:cNvPr>
              <p:cNvSpPr/>
              <p:nvPr/>
            </p:nvSpPr>
            <p:spPr>
              <a:xfrm>
                <a:off x="469996" y="3377546"/>
                <a:ext cx="88012" cy="236684"/>
              </a:xfrm>
              <a:custGeom>
                <a:avLst/>
                <a:gdLst/>
                <a:ahLst/>
                <a:cxnLst/>
                <a:rect l="l" t="t" r="r" b="b"/>
                <a:pathLst>
                  <a:path w="88012" h="236684" extrusionOk="0">
                    <a:moveTo>
                      <a:pt x="74472" y="236685"/>
                    </a:moveTo>
                    <a:lnTo>
                      <a:pt x="13540" y="236685"/>
                    </a:lnTo>
                    <a:cubicBezTo>
                      <a:pt x="6062" y="236685"/>
                      <a:pt x="0" y="230623"/>
                      <a:pt x="0" y="223144"/>
                    </a:cubicBezTo>
                    <a:lnTo>
                      <a:pt x="0" y="13540"/>
                    </a:lnTo>
                    <a:cubicBezTo>
                      <a:pt x="0" y="6062"/>
                      <a:pt x="6062" y="0"/>
                      <a:pt x="13540" y="0"/>
                    </a:cubicBezTo>
                    <a:lnTo>
                      <a:pt x="74472" y="0"/>
                    </a:lnTo>
                    <a:cubicBezTo>
                      <a:pt x="81889" y="144"/>
                      <a:pt x="87868" y="6123"/>
                      <a:pt x="88012" y="13540"/>
                    </a:cubicBezTo>
                    <a:lnTo>
                      <a:pt x="88012" y="223144"/>
                    </a:lnTo>
                    <a:cubicBezTo>
                      <a:pt x="88012" y="230623"/>
                      <a:pt x="81950" y="236685"/>
                      <a:pt x="74472" y="236685"/>
                    </a:cubicBezTo>
                    <a:close/>
                    <a:moveTo>
                      <a:pt x="27351" y="209604"/>
                    </a:moveTo>
                    <a:lnTo>
                      <a:pt x="60661" y="209604"/>
                    </a:lnTo>
                    <a:lnTo>
                      <a:pt x="60661" y="27081"/>
                    </a:lnTo>
                    <a:lnTo>
                      <a:pt x="27081" y="27081"/>
                    </a:ln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sp>
            <p:nvSpPr>
              <p:cNvPr id="297" name="Google Shape;14290;p145">
                <a:extLst>
                  <a:ext uri="{FF2B5EF4-FFF2-40B4-BE49-F238E27FC236}">
                    <a16:creationId xmlns:a16="http://schemas.microsoft.com/office/drawing/2014/main" id="{AD8969B4-C971-4F18-B3E1-AE1ED8813A3E}"/>
                  </a:ext>
                </a:extLst>
              </p:cNvPr>
              <p:cNvSpPr/>
              <p:nvPr/>
            </p:nvSpPr>
            <p:spPr>
              <a:xfrm>
                <a:off x="580485" y="3377546"/>
                <a:ext cx="87741" cy="236684"/>
              </a:xfrm>
              <a:custGeom>
                <a:avLst/>
                <a:gdLst/>
                <a:ahLst/>
                <a:cxnLst/>
                <a:rect l="l" t="t" r="r" b="b"/>
                <a:pathLst>
                  <a:path w="87741" h="236684" extrusionOk="0">
                    <a:moveTo>
                      <a:pt x="74201" y="236685"/>
                    </a:moveTo>
                    <a:lnTo>
                      <a:pt x="13540" y="236685"/>
                    </a:lnTo>
                    <a:cubicBezTo>
                      <a:pt x="6062" y="236685"/>
                      <a:pt x="0" y="230623"/>
                      <a:pt x="0" y="223144"/>
                    </a:cubicBezTo>
                    <a:lnTo>
                      <a:pt x="0" y="13540"/>
                    </a:lnTo>
                    <a:cubicBezTo>
                      <a:pt x="0" y="6062"/>
                      <a:pt x="6062" y="0"/>
                      <a:pt x="13540" y="0"/>
                    </a:cubicBezTo>
                    <a:lnTo>
                      <a:pt x="74201" y="0"/>
                    </a:lnTo>
                    <a:cubicBezTo>
                      <a:pt x="81619" y="144"/>
                      <a:pt x="87597" y="6123"/>
                      <a:pt x="87741" y="13540"/>
                    </a:cubicBezTo>
                    <a:lnTo>
                      <a:pt x="87741" y="223144"/>
                    </a:lnTo>
                    <a:cubicBezTo>
                      <a:pt x="87741" y="230623"/>
                      <a:pt x="81679" y="236685"/>
                      <a:pt x="74201" y="236685"/>
                    </a:cubicBezTo>
                    <a:close/>
                    <a:moveTo>
                      <a:pt x="27081" y="209604"/>
                    </a:moveTo>
                    <a:lnTo>
                      <a:pt x="60661" y="209604"/>
                    </a:lnTo>
                    <a:lnTo>
                      <a:pt x="60661" y="27081"/>
                    </a:lnTo>
                    <a:lnTo>
                      <a:pt x="27081" y="27081"/>
                    </a:ln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sp>
            <p:nvSpPr>
              <p:cNvPr id="298" name="Google Shape;14291;p145">
                <a:extLst>
                  <a:ext uri="{FF2B5EF4-FFF2-40B4-BE49-F238E27FC236}">
                    <a16:creationId xmlns:a16="http://schemas.microsoft.com/office/drawing/2014/main" id="{2B5953FD-B2F8-4237-9CB1-949FAE70571C}"/>
                  </a:ext>
                </a:extLst>
              </p:cNvPr>
              <p:cNvSpPr/>
              <p:nvPr/>
            </p:nvSpPr>
            <p:spPr>
              <a:xfrm>
                <a:off x="690974" y="3377546"/>
                <a:ext cx="87470" cy="236684"/>
              </a:xfrm>
              <a:custGeom>
                <a:avLst/>
                <a:gdLst/>
                <a:ahLst/>
                <a:cxnLst/>
                <a:rect l="l" t="t" r="r" b="b"/>
                <a:pathLst>
                  <a:path w="87470" h="236684" extrusionOk="0">
                    <a:moveTo>
                      <a:pt x="73930" y="236685"/>
                    </a:moveTo>
                    <a:lnTo>
                      <a:pt x="13540" y="236685"/>
                    </a:lnTo>
                    <a:cubicBezTo>
                      <a:pt x="6062" y="236685"/>
                      <a:pt x="0" y="230623"/>
                      <a:pt x="0" y="223144"/>
                    </a:cubicBezTo>
                    <a:lnTo>
                      <a:pt x="0" y="13540"/>
                    </a:lnTo>
                    <a:cubicBezTo>
                      <a:pt x="0" y="6062"/>
                      <a:pt x="6062" y="0"/>
                      <a:pt x="13540" y="0"/>
                    </a:cubicBezTo>
                    <a:lnTo>
                      <a:pt x="73930" y="0"/>
                    </a:lnTo>
                    <a:cubicBezTo>
                      <a:pt x="81408" y="0"/>
                      <a:pt x="87470" y="6062"/>
                      <a:pt x="87470" y="13540"/>
                    </a:cubicBezTo>
                    <a:lnTo>
                      <a:pt x="87470" y="223144"/>
                    </a:lnTo>
                    <a:cubicBezTo>
                      <a:pt x="87470" y="230623"/>
                      <a:pt x="81408" y="236685"/>
                      <a:pt x="73930" y="236685"/>
                    </a:cubicBezTo>
                    <a:close/>
                    <a:moveTo>
                      <a:pt x="27081" y="209604"/>
                    </a:moveTo>
                    <a:lnTo>
                      <a:pt x="60390" y="209604"/>
                    </a:lnTo>
                    <a:lnTo>
                      <a:pt x="60390" y="27081"/>
                    </a:lnTo>
                    <a:lnTo>
                      <a:pt x="27081" y="27081"/>
                    </a:ln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sp>
            <p:nvSpPr>
              <p:cNvPr id="299" name="Google Shape;14292;p145">
                <a:extLst>
                  <a:ext uri="{FF2B5EF4-FFF2-40B4-BE49-F238E27FC236}">
                    <a16:creationId xmlns:a16="http://schemas.microsoft.com/office/drawing/2014/main" id="{75D494F9-0FBD-4D20-AF81-AC629D4617CA}"/>
                  </a:ext>
                </a:extLst>
              </p:cNvPr>
              <p:cNvSpPr/>
              <p:nvPr/>
            </p:nvSpPr>
            <p:spPr>
              <a:xfrm>
                <a:off x="801734" y="3377546"/>
                <a:ext cx="87470" cy="236687"/>
              </a:xfrm>
              <a:custGeom>
                <a:avLst/>
                <a:gdLst/>
                <a:ahLst/>
                <a:cxnLst/>
                <a:rect l="l" t="t" r="r" b="b"/>
                <a:pathLst>
                  <a:path w="87470" h="236687" extrusionOk="0">
                    <a:moveTo>
                      <a:pt x="73659" y="236685"/>
                    </a:moveTo>
                    <a:lnTo>
                      <a:pt x="13540" y="236685"/>
                    </a:lnTo>
                    <a:cubicBezTo>
                      <a:pt x="6062" y="236685"/>
                      <a:pt x="0" y="230623"/>
                      <a:pt x="0" y="223144"/>
                    </a:cubicBezTo>
                    <a:lnTo>
                      <a:pt x="0" y="13540"/>
                    </a:lnTo>
                    <a:cubicBezTo>
                      <a:pt x="0" y="6062"/>
                      <a:pt x="6062" y="0"/>
                      <a:pt x="13540" y="0"/>
                    </a:cubicBezTo>
                    <a:lnTo>
                      <a:pt x="73930" y="0"/>
                    </a:lnTo>
                    <a:cubicBezTo>
                      <a:pt x="81408" y="0"/>
                      <a:pt x="87470" y="6062"/>
                      <a:pt x="87470" y="13540"/>
                    </a:cubicBezTo>
                    <a:lnTo>
                      <a:pt x="87470" y="223144"/>
                    </a:lnTo>
                    <a:cubicBezTo>
                      <a:pt x="87472" y="230623"/>
                      <a:pt x="81411" y="236686"/>
                      <a:pt x="73933" y="236687"/>
                    </a:cubicBezTo>
                    <a:cubicBezTo>
                      <a:pt x="73842" y="236687"/>
                      <a:pt x="73750" y="236687"/>
                      <a:pt x="73659" y="236685"/>
                    </a:cubicBezTo>
                    <a:close/>
                    <a:moveTo>
                      <a:pt x="26810" y="209604"/>
                    </a:moveTo>
                    <a:lnTo>
                      <a:pt x="60119" y="209604"/>
                    </a:lnTo>
                    <a:lnTo>
                      <a:pt x="60119" y="27081"/>
                    </a:lnTo>
                    <a:lnTo>
                      <a:pt x="26810" y="27081"/>
                    </a:ln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sp>
            <p:nvSpPr>
              <p:cNvPr id="301" name="Google Shape;14293;p145">
                <a:extLst>
                  <a:ext uri="{FF2B5EF4-FFF2-40B4-BE49-F238E27FC236}">
                    <a16:creationId xmlns:a16="http://schemas.microsoft.com/office/drawing/2014/main" id="{53380622-1A4F-4F91-8C39-EA24B498FD75}"/>
                  </a:ext>
                </a:extLst>
              </p:cNvPr>
              <p:cNvSpPr/>
              <p:nvPr/>
            </p:nvSpPr>
            <p:spPr>
              <a:xfrm>
                <a:off x="408523" y="3293596"/>
                <a:ext cx="541612" cy="27080"/>
              </a:xfrm>
              <a:custGeom>
                <a:avLst/>
                <a:gdLst/>
                <a:ahLst/>
                <a:cxnLst/>
                <a:rect l="l" t="t" r="r" b="b"/>
                <a:pathLst>
                  <a:path w="541612" h="27080" extrusionOk="0">
                    <a:moveTo>
                      <a:pt x="528073" y="27081"/>
                    </a:moveTo>
                    <a:lnTo>
                      <a:pt x="13540" y="27081"/>
                    </a:lnTo>
                    <a:cubicBezTo>
                      <a:pt x="6062" y="27081"/>
                      <a:pt x="0" y="21019"/>
                      <a:pt x="0" y="13540"/>
                    </a:cubicBezTo>
                    <a:cubicBezTo>
                      <a:pt x="0" y="6062"/>
                      <a:pt x="6062" y="0"/>
                      <a:pt x="13540" y="0"/>
                    </a:cubicBezTo>
                    <a:lnTo>
                      <a:pt x="528073" y="0"/>
                    </a:lnTo>
                    <a:cubicBezTo>
                      <a:pt x="535551" y="0"/>
                      <a:pt x="541613" y="6062"/>
                      <a:pt x="541613" y="13540"/>
                    </a:cubicBezTo>
                    <a:cubicBezTo>
                      <a:pt x="541613" y="21019"/>
                      <a:pt x="535551" y="27081"/>
                      <a:pt x="528073" y="27081"/>
                    </a:cubicBez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grpSp>
        <p:grpSp>
          <p:nvGrpSpPr>
            <p:cNvPr id="200" name="Gruppieren 199">
              <a:extLst>
                <a:ext uri="{FF2B5EF4-FFF2-40B4-BE49-F238E27FC236}">
                  <a16:creationId xmlns:a16="http://schemas.microsoft.com/office/drawing/2014/main" id="{191F72D7-D5C9-463B-8C1D-F62363A3329B}"/>
                </a:ext>
              </a:extLst>
            </p:cNvPr>
            <p:cNvGrpSpPr/>
            <p:nvPr/>
          </p:nvGrpSpPr>
          <p:grpSpPr>
            <a:xfrm>
              <a:off x="1482242" y="1765758"/>
              <a:ext cx="1049668" cy="686232"/>
              <a:chOff x="193676" y="4618038"/>
              <a:chExt cx="1800225" cy="1157287"/>
            </a:xfrm>
          </p:grpSpPr>
          <p:sp>
            <p:nvSpPr>
              <p:cNvPr id="201" name="Freeform 127">
                <a:extLst>
                  <a:ext uri="{FF2B5EF4-FFF2-40B4-BE49-F238E27FC236}">
                    <a16:creationId xmlns:a16="http://schemas.microsoft.com/office/drawing/2014/main" id="{AAAE97B8-11AF-4BC4-84C6-23B7FA802F49}"/>
                  </a:ext>
                </a:extLst>
              </p:cNvPr>
              <p:cNvSpPr>
                <a:spLocks/>
              </p:cNvSpPr>
              <p:nvPr/>
            </p:nvSpPr>
            <p:spPr bwMode="auto">
              <a:xfrm>
                <a:off x="360363" y="4618038"/>
                <a:ext cx="1465263" cy="896938"/>
              </a:xfrm>
              <a:custGeom>
                <a:avLst/>
                <a:gdLst>
                  <a:gd name="T0" fmla="*/ 0 w 237"/>
                  <a:gd name="T1" fmla="*/ 145 h 145"/>
                  <a:gd name="T2" fmla="*/ 0 w 237"/>
                  <a:gd name="T3" fmla="*/ 18 h 145"/>
                  <a:gd name="T4" fmla="*/ 18 w 237"/>
                  <a:gd name="T5" fmla="*/ 0 h 145"/>
                  <a:gd name="T6" fmla="*/ 220 w 237"/>
                  <a:gd name="T7" fmla="*/ 0 h 145"/>
                  <a:gd name="T8" fmla="*/ 237 w 237"/>
                  <a:gd name="T9" fmla="*/ 18 h 145"/>
                  <a:gd name="T10" fmla="*/ 237 w 237"/>
                  <a:gd name="T11" fmla="*/ 145 h 145"/>
                </a:gdLst>
                <a:ahLst/>
                <a:cxnLst>
                  <a:cxn ang="0">
                    <a:pos x="T0" y="T1"/>
                  </a:cxn>
                  <a:cxn ang="0">
                    <a:pos x="T2" y="T3"/>
                  </a:cxn>
                  <a:cxn ang="0">
                    <a:pos x="T4" y="T5"/>
                  </a:cxn>
                  <a:cxn ang="0">
                    <a:pos x="T6" y="T7"/>
                  </a:cxn>
                  <a:cxn ang="0">
                    <a:pos x="T8" y="T9"/>
                  </a:cxn>
                  <a:cxn ang="0">
                    <a:pos x="T10" y="T11"/>
                  </a:cxn>
                </a:cxnLst>
                <a:rect l="0" t="0" r="r" b="b"/>
                <a:pathLst>
                  <a:path w="237" h="145">
                    <a:moveTo>
                      <a:pt x="0" y="145"/>
                    </a:moveTo>
                    <a:cubicBezTo>
                      <a:pt x="0" y="18"/>
                      <a:pt x="0" y="18"/>
                      <a:pt x="0" y="18"/>
                    </a:cubicBezTo>
                    <a:cubicBezTo>
                      <a:pt x="0" y="8"/>
                      <a:pt x="8" y="0"/>
                      <a:pt x="18" y="0"/>
                    </a:cubicBezTo>
                    <a:cubicBezTo>
                      <a:pt x="220" y="0"/>
                      <a:pt x="220" y="0"/>
                      <a:pt x="220" y="0"/>
                    </a:cubicBezTo>
                    <a:cubicBezTo>
                      <a:pt x="229" y="0"/>
                      <a:pt x="237" y="8"/>
                      <a:pt x="237" y="18"/>
                    </a:cubicBezTo>
                    <a:cubicBezTo>
                      <a:pt x="237" y="145"/>
                      <a:pt x="237" y="145"/>
                      <a:pt x="237" y="145"/>
                    </a:cubicBezTo>
                  </a:path>
                </a:pathLst>
              </a:custGeom>
              <a:noFill/>
              <a:ln w="25400" cap="flat">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19" name="Freeform 128">
                <a:extLst>
                  <a:ext uri="{FF2B5EF4-FFF2-40B4-BE49-F238E27FC236}">
                    <a16:creationId xmlns:a16="http://schemas.microsoft.com/office/drawing/2014/main" id="{9DD77029-D98F-4065-9014-1CB79A994E5B}"/>
                  </a:ext>
                </a:extLst>
              </p:cNvPr>
              <p:cNvSpPr>
                <a:spLocks/>
              </p:cNvSpPr>
              <p:nvPr/>
            </p:nvSpPr>
            <p:spPr bwMode="auto">
              <a:xfrm>
                <a:off x="193676" y="5632450"/>
                <a:ext cx="1800225" cy="142875"/>
              </a:xfrm>
              <a:custGeom>
                <a:avLst/>
                <a:gdLst>
                  <a:gd name="T0" fmla="*/ 0 w 291"/>
                  <a:gd name="T1" fmla="*/ 0 h 23"/>
                  <a:gd name="T2" fmla="*/ 22 w 291"/>
                  <a:gd name="T3" fmla="*/ 23 h 23"/>
                  <a:gd name="T4" fmla="*/ 270 w 291"/>
                  <a:gd name="T5" fmla="*/ 23 h 23"/>
                  <a:gd name="T6" fmla="*/ 291 w 291"/>
                  <a:gd name="T7" fmla="*/ 0 h 23"/>
                  <a:gd name="T8" fmla="*/ 0 w 291"/>
                  <a:gd name="T9" fmla="*/ 0 h 23"/>
                </a:gdLst>
                <a:ahLst/>
                <a:cxnLst>
                  <a:cxn ang="0">
                    <a:pos x="T0" y="T1"/>
                  </a:cxn>
                  <a:cxn ang="0">
                    <a:pos x="T2" y="T3"/>
                  </a:cxn>
                  <a:cxn ang="0">
                    <a:pos x="T4" y="T5"/>
                  </a:cxn>
                  <a:cxn ang="0">
                    <a:pos x="T6" y="T7"/>
                  </a:cxn>
                  <a:cxn ang="0">
                    <a:pos x="T8" y="T9"/>
                  </a:cxn>
                </a:cxnLst>
                <a:rect l="0" t="0" r="r" b="b"/>
                <a:pathLst>
                  <a:path w="291" h="23">
                    <a:moveTo>
                      <a:pt x="0" y="0"/>
                    </a:moveTo>
                    <a:cubicBezTo>
                      <a:pt x="0" y="0"/>
                      <a:pt x="5" y="23"/>
                      <a:pt x="22" y="23"/>
                    </a:cubicBezTo>
                    <a:cubicBezTo>
                      <a:pt x="270" y="23"/>
                      <a:pt x="270" y="23"/>
                      <a:pt x="270" y="23"/>
                    </a:cubicBezTo>
                    <a:cubicBezTo>
                      <a:pt x="286" y="23"/>
                      <a:pt x="291" y="0"/>
                      <a:pt x="291" y="0"/>
                    </a:cubicBezTo>
                    <a:lnTo>
                      <a:pt x="0" y="0"/>
                    </a:lnTo>
                    <a:close/>
                  </a:path>
                </a:pathLst>
              </a:custGeom>
              <a:noFill/>
              <a:ln w="25400" cap="flat">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grpSp>
      </p:grpSp>
      <p:grpSp>
        <p:nvGrpSpPr>
          <p:cNvPr id="4" name="Gruppieren 3">
            <a:extLst>
              <a:ext uri="{FF2B5EF4-FFF2-40B4-BE49-F238E27FC236}">
                <a16:creationId xmlns:a16="http://schemas.microsoft.com/office/drawing/2014/main" id="{6D25E0A6-29E1-40FE-BD9B-B0F5CB7D1F1C}"/>
              </a:ext>
            </a:extLst>
          </p:cNvPr>
          <p:cNvGrpSpPr/>
          <p:nvPr/>
        </p:nvGrpSpPr>
        <p:grpSpPr>
          <a:xfrm>
            <a:off x="1127888" y="2914187"/>
            <a:ext cx="848966" cy="1019416"/>
            <a:chOff x="448238" y="2192298"/>
            <a:chExt cx="848966" cy="1019416"/>
          </a:xfrm>
        </p:grpSpPr>
        <p:sp>
          <p:nvSpPr>
            <p:cNvPr id="352" name="Rechteck 351">
              <a:extLst>
                <a:ext uri="{FF2B5EF4-FFF2-40B4-BE49-F238E27FC236}">
                  <a16:creationId xmlns:a16="http://schemas.microsoft.com/office/drawing/2014/main" id="{364662F9-7C3B-481B-BE20-F8E7338946B3}"/>
                </a:ext>
              </a:extLst>
            </p:cNvPr>
            <p:cNvSpPr/>
            <p:nvPr/>
          </p:nvSpPr>
          <p:spPr>
            <a:xfrm>
              <a:off x="448238" y="2192298"/>
              <a:ext cx="848966" cy="101941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grpSp>
          <p:nvGrpSpPr>
            <p:cNvPr id="315" name="Gruppieren 314">
              <a:extLst>
                <a:ext uri="{FF2B5EF4-FFF2-40B4-BE49-F238E27FC236}">
                  <a16:creationId xmlns:a16="http://schemas.microsoft.com/office/drawing/2014/main" id="{9DBCA089-2A62-48AA-AAD3-DB802270BD5A}"/>
                </a:ext>
              </a:extLst>
            </p:cNvPr>
            <p:cNvGrpSpPr/>
            <p:nvPr/>
          </p:nvGrpSpPr>
          <p:grpSpPr>
            <a:xfrm>
              <a:off x="634385" y="2248549"/>
              <a:ext cx="545872" cy="926357"/>
              <a:chOff x="2238499" y="1734703"/>
              <a:chExt cx="716170" cy="1073903"/>
            </a:xfrm>
          </p:grpSpPr>
          <p:sp>
            <p:nvSpPr>
              <p:cNvPr id="316" name="Textfeld 315">
                <a:extLst>
                  <a:ext uri="{FF2B5EF4-FFF2-40B4-BE49-F238E27FC236}">
                    <a16:creationId xmlns:a16="http://schemas.microsoft.com/office/drawing/2014/main" id="{FC8D1792-EA17-4FF2-A8C5-2A1A24951D97}"/>
                  </a:ext>
                </a:extLst>
              </p:cNvPr>
              <p:cNvSpPr txBox="1"/>
              <p:nvPr/>
            </p:nvSpPr>
            <p:spPr bwMode="auto">
              <a:xfrm>
                <a:off x="2369337" y="2614286"/>
                <a:ext cx="216024" cy="19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l">
                  <a:spcAft>
                    <a:spcPts val="800"/>
                  </a:spcAft>
                </a:pPr>
                <a:endParaRPr lang="de-CH" sz="1600">
                  <a:solidFill>
                    <a:srgbClr val="28828B"/>
                  </a:solidFill>
                  <a:latin typeface="+mj-lt"/>
                </a:endParaRPr>
              </a:p>
            </p:txBody>
          </p:sp>
          <p:grpSp>
            <p:nvGrpSpPr>
              <p:cNvPr id="317" name="Gruppieren 316">
                <a:extLst>
                  <a:ext uri="{FF2B5EF4-FFF2-40B4-BE49-F238E27FC236}">
                    <a16:creationId xmlns:a16="http://schemas.microsoft.com/office/drawing/2014/main" id="{4D9F7E75-F41C-4B42-BB20-34F612F400CF}"/>
                  </a:ext>
                </a:extLst>
              </p:cNvPr>
              <p:cNvGrpSpPr/>
              <p:nvPr/>
            </p:nvGrpSpPr>
            <p:grpSpPr>
              <a:xfrm>
                <a:off x="2238499" y="1734703"/>
                <a:ext cx="716170" cy="949615"/>
                <a:chOff x="4427538" y="735013"/>
                <a:chExt cx="1068387" cy="1422400"/>
              </a:xfrm>
              <a:solidFill>
                <a:srgbClr val="28828B"/>
              </a:solidFill>
            </p:grpSpPr>
            <p:sp>
              <p:nvSpPr>
                <p:cNvPr id="346" name="Freeform 93">
                  <a:extLst>
                    <a:ext uri="{FF2B5EF4-FFF2-40B4-BE49-F238E27FC236}">
                      <a16:creationId xmlns:a16="http://schemas.microsoft.com/office/drawing/2014/main" id="{C01C8CD9-4987-450B-A7FF-68536612B706}"/>
                    </a:ext>
                  </a:extLst>
                </p:cNvPr>
                <p:cNvSpPr>
                  <a:spLocks/>
                </p:cNvSpPr>
                <p:nvPr/>
              </p:nvSpPr>
              <p:spPr bwMode="auto">
                <a:xfrm>
                  <a:off x="4673600" y="1133476"/>
                  <a:ext cx="585787" cy="58738"/>
                </a:xfrm>
                <a:custGeom>
                  <a:avLst/>
                  <a:gdLst>
                    <a:gd name="T0" fmla="*/ 3 w 69"/>
                    <a:gd name="T1" fmla="*/ 7 h 7"/>
                    <a:gd name="T2" fmla="*/ 0 w 69"/>
                    <a:gd name="T3" fmla="*/ 3 h 7"/>
                    <a:gd name="T4" fmla="*/ 3 w 69"/>
                    <a:gd name="T5" fmla="*/ 0 h 7"/>
                    <a:gd name="T6" fmla="*/ 65 w 69"/>
                    <a:gd name="T7" fmla="*/ 0 h 7"/>
                    <a:gd name="T8" fmla="*/ 69 w 69"/>
                    <a:gd name="T9" fmla="*/ 3 h 7"/>
                    <a:gd name="T10" fmla="*/ 65 w 69"/>
                    <a:gd name="T11" fmla="*/ 7 h 7"/>
                    <a:gd name="T12" fmla="*/ 3 w 69"/>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9" h="7">
                      <a:moveTo>
                        <a:pt x="3" y="7"/>
                      </a:moveTo>
                      <a:cubicBezTo>
                        <a:pt x="1" y="7"/>
                        <a:pt x="0" y="5"/>
                        <a:pt x="0" y="3"/>
                      </a:cubicBezTo>
                      <a:cubicBezTo>
                        <a:pt x="0" y="1"/>
                        <a:pt x="1" y="0"/>
                        <a:pt x="3" y="0"/>
                      </a:cubicBezTo>
                      <a:cubicBezTo>
                        <a:pt x="65" y="0"/>
                        <a:pt x="65" y="0"/>
                        <a:pt x="65" y="0"/>
                      </a:cubicBezTo>
                      <a:cubicBezTo>
                        <a:pt x="67" y="0"/>
                        <a:pt x="69" y="1"/>
                        <a:pt x="69" y="3"/>
                      </a:cubicBezTo>
                      <a:cubicBezTo>
                        <a:pt x="69" y="5"/>
                        <a:pt x="67" y="7"/>
                        <a:pt x="65" y="7"/>
                      </a:cubicBezTo>
                      <a:lnTo>
                        <a:pt x="3"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347" name="Freeform 94">
                  <a:extLst>
                    <a:ext uri="{FF2B5EF4-FFF2-40B4-BE49-F238E27FC236}">
                      <a16:creationId xmlns:a16="http://schemas.microsoft.com/office/drawing/2014/main" id="{98D2DE51-5666-453A-B787-F3CD74EE6D71}"/>
                    </a:ext>
                  </a:extLst>
                </p:cNvPr>
                <p:cNvSpPr>
                  <a:spLocks/>
                </p:cNvSpPr>
                <p:nvPr/>
              </p:nvSpPr>
              <p:spPr bwMode="auto">
                <a:xfrm>
                  <a:off x="4808538" y="938213"/>
                  <a:ext cx="306387" cy="68263"/>
                </a:xfrm>
                <a:custGeom>
                  <a:avLst/>
                  <a:gdLst>
                    <a:gd name="T0" fmla="*/ 4 w 36"/>
                    <a:gd name="T1" fmla="*/ 8 h 8"/>
                    <a:gd name="T2" fmla="*/ 0 w 36"/>
                    <a:gd name="T3" fmla="*/ 4 h 8"/>
                    <a:gd name="T4" fmla="*/ 4 w 36"/>
                    <a:gd name="T5" fmla="*/ 0 h 8"/>
                    <a:gd name="T6" fmla="*/ 32 w 36"/>
                    <a:gd name="T7" fmla="*/ 0 h 8"/>
                    <a:gd name="T8" fmla="*/ 36 w 36"/>
                    <a:gd name="T9" fmla="*/ 4 h 8"/>
                    <a:gd name="T10" fmla="*/ 32 w 36"/>
                    <a:gd name="T11" fmla="*/ 8 h 8"/>
                    <a:gd name="T12" fmla="*/ 4 w 36"/>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36" h="8">
                      <a:moveTo>
                        <a:pt x="4" y="8"/>
                      </a:moveTo>
                      <a:cubicBezTo>
                        <a:pt x="2" y="8"/>
                        <a:pt x="0" y="6"/>
                        <a:pt x="0" y="4"/>
                      </a:cubicBezTo>
                      <a:cubicBezTo>
                        <a:pt x="0" y="2"/>
                        <a:pt x="2" y="0"/>
                        <a:pt x="4" y="0"/>
                      </a:cubicBezTo>
                      <a:cubicBezTo>
                        <a:pt x="32" y="0"/>
                        <a:pt x="32" y="0"/>
                        <a:pt x="32" y="0"/>
                      </a:cubicBezTo>
                      <a:cubicBezTo>
                        <a:pt x="34" y="0"/>
                        <a:pt x="36" y="2"/>
                        <a:pt x="36" y="4"/>
                      </a:cubicBezTo>
                      <a:cubicBezTo>
                        <a:pt x="36" y="6"/>
                        <a:pt x="34" y="8"/>
                        <a:pt x="32" y="8"/>
                      </a:cubicBezTo>
                      <a:lnTo>
                        <a:pt x="4"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348" name="Freeform 95">
                  <a:extLst>
                    <a:ext uri="{FF2B5EF4-FFF2-40B4-BE49-F238E27FC236}">
                      <a16:creationId xmlns:a16="http://schemas.microsoft.com/office/drawing/2014/main" id="{60A09C0D-C879-4980-80EF-9CEC1875CA6E}"/>
                    </a:ext>
                  </a:extLst>
                </p:cNvPr>
                <p:cNvSpPr>
                  <a:spLocks/>
                </p:cNvSpPr>
                <p:nvPr/>
              </p:nvSpPr>
              <p:spPr bwMode="auto">
                <a:xfrm>
                  <a:off x="4673600" y="1319213"/>
                  <a:ext cx="585787" cy="68263"/>
                </a:xfrm>
                <a:custGeom>
                  <a:avLst/>
                  <a:gdLst>
                    <a:gd name="T0" fmla="*/ 3 w 69"/>
                    <a:gd name="T1" fmla="*/ 8 h 8"/>
                    <a:gd name="T2" fmla="*/ 0 w 69"/>
                    <a:gd name="T3" fmla="*/ 4 h 8"/>
                    <a:gd name="T4" fmla="*/ 3 w 69"/>
                    <a:gd name="T5" fmla="*/ 0 h 8"/>
                    <a:gd name="T6" fmla="*/ 65 w 69"/>
                    <a:gd name="T7" fmla="*/ 0 h 8"/>
                    <a:gd name="T8" fmla="*/ 69 w 69"/>
                    <a:gd name="T9" fmla="*/ 4 h 8"/>
                    <a:gd name="T10" fmla="*/ 65 w 69"/>
                    <a:gd name="T11" fmla="*/ 8 h 8"/>
                    <a:gd name="T12" fmla="*/ 3 w 69"/>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69" h="8">
                      <a:moveTo>
                        <a:pt x="3" y="8"/>
                      </a:moveTo>
                      <a:cubicBezTo>
                        <a:pt x="1" y="8"/>
                        <a:pt x="0" y="6"/>
                        <a:pt x="0" y="4"/>
                      </a:cubicBezTo>
                      <a:cubicBezTo>
                        <a:pt x="0" y="2"/>
                        <a:pt x="1" y="0"/>
                        <a:pt x="3" y="0"/>
                      </a:cubicBezTo>
                      <a:cubicBezTo>
                        <a:pt x="65" y="0"/>
                        <a:pt x="65" y="0"/>
                        <a:pt x="65" y="0"/>
                      </a:cubicBezTo>
                      <a:cubicBezTo>
                        <a:pt x="67" y="0"/>
                        <a:pt x="69" y="2"/>
                        <a:pt x="69" y="4"/>
                      </a:cubicBezTo>
                      <a:cubicBezTo>
                        <a:pt x="69" y="6"/>
                        <a:pt x="67" y="8"/>
                        <a:pt x="65" y="8"/>
                      </a:cubicBezTo>
                      <a:lnTo>
                        <a:pt x="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349" name="Freeform 96">
                  <a:extLst>
                    <a:ext uri="{FF2B5EF4-FFF2-40B4-BE49-F238E27FC236}">
                      <a16:creationId xmlns:a16="http://schemas.microsoft.com/office/drawing/2014/main" id="{4638CB0D-8300-4377-B9BF-B21D81DF7A83}"/>
                    </a:ext>
                  </a:extLst>
                </p:cNvPr>
                <p:cNvSpPr>
                  <a:spLocks/>
                </p:cNvSpPr>
                <p:nvPr/>
              </p:nvSpPr>
              <p:spPr bwMode="auto">
                <a:xfrm>
                  <a:off x="4673600" y="1514476"/>
                  <a:ext cx="585787" cy="58738"/>
                </a:xfrm>
                <a:custGeom>
                  <a:avLst/>
                  <a:gdLst>
                    <a:gd name="T0" fmla="*/ 3 w 69"/>
                    <a:gd name="T1" fmla="*/ 7 h 7"/>
                    <a:gd name="T2" fmla="*/ 0 w 69"/>
                    <a:gd name="T3" fmla="*/ 3 h 7"/>
                    <a:gd name="T4" fmla="*/ 3 w 69"/>
                    <a:gd name="T5" fmla="*/ 0 h 7"/>
                    <a:gd name="T6" fmla="*/ 65 w 69"/>
                    <a:gd name="T7" fmla="*/ 0 h 7"/>
                    <a:gd name="T8" fmla="*/ 69 w 69"/>
                    <a:gd name="T9" fmla="*/ 3 h 7"/>
                    <a:gd name="T10" fmla="*/ 65 w 69"/>
                    <a:gd name="T11" fmla="*/ 7 h 7"/>
                    <a:gd name="T12" fmla="*/ 3 w 69"/>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9" h="7">
                      <a:moveTo>
                        <a:pt x="3" y="7"/>
                      </a:moveTo>
                      <a:cubicBezTo>
                        <a:pt x="1" y="7"/>
                        <a:pt x="0" y="5"/>
                        <a:pt x="0" y="3"/>
                      </a:cubicBezTo>
                      <a:cubicBezTo>
                        <a:pt x="0" y="1"/>
                        <a:pt x="1" y="0"/>
                        <a:pt x="3" y="0"/>
                      </a:cubicBezTo>
                      <a:cubicBezTo>
                        <a:pt x="65" y="0"/>
                        <a:pt x="65" y="0"/>
                        <a:pt x="65" y="0"/>
                      </a:cubicBezTo>
                      <a:cubicBezTo>
                        <a:pt x="67" y="0"/>
                        <a:pt x="69" y="1"/>
                        <a:pt x="69" y="3"/>
                      </a:cubicBezTo>
                      <a:cubicBezTo>
                        <a:pt x="69" y="5"/>
                        <a:pt x="67" y="7"/>
                        <a:pt x="65" y="7"/>
                      </a:cubicBezTo>
                      <a:lnTo>
                        <a:pt x="3"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350" name="Freeform 97">
                  <a:extLst>
                    <a:ext uri="{FF2B5EF4-FFF2-40B4-BE49-F238E27FC236}">
                      <a16:creationId xmlns:a16="http://schemas.microsoft.com/office/drawing/2014/main" id="{015EF07A-604E-4F72-A9E2-35B58810860E}"/>
                    </a:ext>
                  </a:extLst>
                </p:cNvPr>
                <p:cNvSpPr>
                  <a:spLocks noEditPoints="1"/>
                </p:cNvSpPr>
                <p:nvPr/>
              </p:nvSpPr>
              <p:spPr bwMode="auto">
                <a:xfrm>
                  <a:off x="4427538" y="735013"/>
                  <a:ext cx="1068387" cy="1422400"/>
                </a:xfrm>
                <a:custGeom>
                  <a:avLst/>
                  <a:gdLst>
                    <a:gd name="T0" fmla="*/ 10 w 126"/>
                    <a:gd name="T1" fmla="*/ 168 h 168"/>
                    <a:gd name="T2" fmla="*/ 0 w 126"/>
                    <a:gd name="T3" fmla="*/ 159 h 168"/>
                    <a:gd name="T4" fmla="*/ 0 w 126"/>
                    <a:gd name="T5" fmla="*/ 9 h 168"/>
                    <a:gd name="T6" fmla="*/ 10 w 126"/>
                    <a:gd name="T7" fmla="*/ 0 h 168"/>
                    <a:gd name="T8" fmla="*/ 117 w 126"/>
                    <a:gd name="T9" fmla="*/ 0 h 168"/>
                    <a:gd name="T10" fmla="*/ 126 w 126"/>
                    <a:gd name="T11" fmla="*/ 9 h 168"/>
                    <a:gd name="T12" fmla="*/ 126 w 126"/>
                    <a:gd name="T13" fmla="*/ 159 h 168"/>
                    <a:gd name="T14" fmla="*/ 117 w 126"/>
                    <a:gd name="T15" fmla="*/ 168 h 168"/>
                    <a:gd name="T16" fmla="*/ 10 w 126"/>
                    <a:gd name="T17" fmla="*/ 168 h 168"/>
                    <a:gd name="T18" fmla="*/ 10 w 126"/>
                    <a:gd name="T19" fmla="*/ 8 h 168"/>
                    <a:gd name="T20" fmla="*/ 8 w 126"/>
                    <a:gd name="T21" fmla="*/ 9 h 168"/>
                    <a:gd name="T22" fmla="*/ 8 w 126"/>
                    <a:gd name="T23" fmla="*/ 159 h 168"/>
                    <a:gd name="T24" fmla="*/ 10 w 126"/>
                    <a:gd name="T25" fmla="*/ 161 h 168"/>
                    <a:gd name="T26" fmla="*/ 117 w 126"/>
                    <a:gd name="T27" fmla="*/ 161 h 168"/>
                    <a:gd name="T28" fmla="*/ 118 w 126"/>
                    <a:gd name="T29" fmla="*/ 159 h 168"/>
                    <a:gd name="T30" fmla="*/ 118 w 126"/>
                    <a:gd name="T31" fmla="*/ 9 h 168"/>
                    <a:gd name="T32" fmla="*/ 118 w 126"/>
                    <a:gd name="T33" fmla="*/ 8 h 168"/>
                    <a:gd name="T34" fmla="*/ 117 w 126"/>
                    <a:gd name="T35" fmla="*/ 8 h 168"/>
                    <a:gd name="T36" fmla="*/ 10 w 126"/>
                    <a:gd name="T37" fmla="*/ 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68">
                      <a:moveTo>
                        <a:pt x="10" y="168"/>
                      </a:moveTo>
                      <a:cubicBezTo>
                        <a:pt x="5" y="168"/>
                        <a:pt x="0" y="164"/>
                        <a:pt x="0" y="159"/>
                      </a:cubicBezTo>
                      <a:cubicBezTo>
                        <a:pt x="0" y="9"/>
                        <a:pt x="0" y="9"/>
                        <a:pt x="0" y="9"/>
                      </a:cubicBezTo>
                      <a:cubicBezTo>
                        <a:pt x="0" y="4"/>
                        <a:pt x="5" y="0"/>
                        <a:pt x="10" y="0"/>
                      </a:cubicBezTo>
                      <a:cubicBezTo>
                        <a:pt x="117" y="0"/>
                        <a:pt x="117" y="0"/>
                        <a:pt x="117" y="0"/>
                      </a:cubicBezTo>
                      <a:cubicBezTo>
                        <a:pt x="122" y="0"/>
                        <a:pt x="126" y="4"/>
                        <a:pt x="126" y="9"/>
                      </a:cubicBezTo>
                      <a:cubicBezTo>
                        <a:pt x="126" y="159"/>
                        <a:pt x="126" y="159"/>
                        <a:pt x="126" y="159"/>
                      </a:cubicBezTo>
                      <a:cubicBezTo>
                        <a:pt x="126" y="164"/>
                        <a:pt x="122" y="168"/>
                        <a:pt x="117" y="168"/>
                      </a:cubicBezTo>
                      <a:lnTo>
                        <a:pt x="10" y="168"/>
                      </a:lnTo>
                      <a:close/>
                      <a:moveTo>
                        <a:pt x="10" y="8"/>
                      </a:moveTo>
                      <a:cubicBezTo>
                        <a:pt x="9" y="8"/>
                        <a:pt x="8" y="8"/>
                        <a:pt x="8" y="9"/>
                      </a:cubicBezTo>
                      <a:cubicBezTo>
                        <a:pt x="8" y="159"/>
                        <a:pt x="8" y="159"/>
                        <a:pt x="8" y="159"/>
                      </a:cubicBezTo>
                      <a:cubicBezTo>
                        <a:pt x="8" y="160"/>
                        <a:pt x="9" y="161"/>
                        <a:pt x="10" y="161"/>
                      </a:cubicBezTo>
                      <a:cubicBezTo>
                        <a:pt x="117" y="161"/>
                        <a:pt x="117" y="161"/>
                        <a:pt x="117" y="161"/>
                      </a:cubicBezTo>
                      <a:cubicBezTo>
                        <a:pt x="118" y="161"/>
                        <a:pt x="118" y="160"/>
                        <a:pt x="118" y="159"/>
                      </a:cubicBezTo>
                      <a:cubicBezTo>
                        <a:pt x="118" y="9"/>
                        <a:pt x="118" y="9"/>
                        <a:pt x="118" y="9"/>
                      </a:cubicBezTo>
                      <a:cubicBezTo>
                        <a:pt x="118" y="9"/>
                        <a:pt x="118" y="8"/>
                        <a:pt x="118" y="8"/>
                      </a:cubicBezTo>
                      <a:cubicBezTo>
                        <a:pt x="118" y="8"/>
                        <a:pt x="117" y="8"/>
                        <a:pt x="117" y="8"/>
                      </a:cubicBezTo>
                      <a:lnTo>
                        <a:pt x="10"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351" name="Freeform 98">
                  <a:extLst>
                    <a:ext uri="{FF2B5EF4-FFF2-40B4-BE49-F238E27FC236}">
                      <a16:creationId xmlns:a16="http://schemas.microsoft.com/office/drawing/2014/main" id="{77951700-F198-4DF9-85A4-499ECFFE6515}"/>
                    </a:ext>
                  </a:extLst>
                </p:cNvPr>
                <p:cNvSpPr>
                  <a:spLocks/>
                </p:cNvSpPr>
                <p:nvPr/>
              </p:nvSpPr>
              <p:spPr bwMode="auto">
                <a:xfrm>
                  <a:off x="5097463" y="1844676"/>
                  <a:ext cx="161925" cy="58738"/>
                </a:xfrm>
                <a:custGeom>
                  <a:avLst/>
                  <a:gdLst>
                    <a:gd name="T0" fmla="*/ 4 w 19"/>
                    <a:gd name="T1" fmla="*/ 7 h 7"/>
                    <a:gd name="T2" fmla="*/ 0 w 19"/>
                    <a:gd name="T3" fmla="*/ 4 h 7"/>
                    <a:gd name="T4" fmla="*/ 4 w 19"/>
                    <a:gd name="T5" fmla="*/ 0 h 7"/>
                    <a:gd name="T6" fmla="*/ 15 w 19"/>
                    <a:gd name="T7" fmla="*/ 0 h 7"/>
                    <a:gd name="T8" fmla="*/ 19 w 19"/>
                    <a:gd name="T9" fmla="*/ 4 h 7"/>
                    <a:gd name="T10" fmla="*/ 15 w 19"/>
                    <a:gd name="T11" fmla="*/ 7 h 7"/>
                    <a:gd name="T12" fmla="*/ 4 w 19"/>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9" h="7">
                      <a:moveTo>
                        <a:pt x="4" y="7"/>
                      </a:moveTo>
                      <a:cubicBezTo>
                        <a:pt x="2" y="7"/>
                        <a:pt x="0" y="6"/>
                        <a:pt x="0" y="4"/>
                      </a:cubicBezTo>
                      <a:cubicBezTo>
                        <a:pt x="0" y="2"/>
                        <a:pt x="2" y="0"/>
                        <a:pt x="4" y="0"/>
                      </a:cubicBezTo>
                      <a:cubicBezTo>
                        <a:pt x="15" y="0"/>
                        <a:pt x="15" y="0"/>
                        <a:pt x="15" y="0"/>
                      </a:cubicBezTo>
                      <a:cubicBezTo>
                        <a:pt x="17" y="0"/>
                        <a:pt x="19" y="2"/>
                        <a:pt x="19" y="4"/>
                      </a:cubicBezTo>
                      <a:cubicBezTo>
                        <a:pt x="19" y="6"/>
                        <a:pt x="17" y="7"/>
                        <a:pt x="15" y="7"/>
                      </a:cubicBezTo>
                      <a:lnTo>
                        <a:pt x="4"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CH"/>
                </a:p>
              </p:txBody>
            </p:sp>
          </p:grpSp>
          <p:grpSp>
            <p:nvGrpSpPr>
              <p:cNvPr id="318" name="Gruppieren 317">
                <a:extLst>
                  <a:ext uri="{FF2B5EF4-FFF2-40B4-BE49-F238E27FC236}">
                    <a16:creationId xmlns:a16="http://schemas.microsoft.com/office/drawing/2014/main" id="{2F3E86E6-D654-4402-B968-555DD7F6AE2D}"/>
                  </a:ext>
                </a:extLst>
              </p:cNvPr>
              <p:cNvGrpSpPr/>
              <p:nvPr/>
            </p:nvGrpSpPr>
            <p:grpSpPr>
              <a:xfrm>
                <a:off x="2338513" y="2343736"/>
                <a:ext cx="260331" cy="244459"/>
                <a:chOff x="6463521" y="3107867"/>
                <a:chExt cx="227013" cy="228600"/>
              </a:xfrm>
            </p:grpSpPr>
            <p:sp>
              <p:nvSpPr>
                <p:cNvPr id="319" name="Freeform 5">
                  <a:extLst>
                    <a:ext uri="{FF2B5EF4-FFF2-40B4-BE49-F238E27FC236}">
                      <a16:creationId xmlns:a16="http://schemas.microsoft.com/office/drawing/2014/main" id="{E0F3EEBF-32C2-4707-B864-66EEAD48CD06}"/>
                    </a:ext>
                  </a:extLst>
                </p:cNvPr>
                <p:cNvSpPr>
                  <a:spLocks/>
                </p:cNvSpPr>
                <p:nvPr/>
              </p:nvSpPr>
              <p:spPr bwMode="auto">
                <a:xfrm>
                  <a:off x="6463521" y="3107867"/>
                  <a:ext cx="41275" cy="41275"/>
                </a:xfrm>
                <a:custGeom>
                  <a:avLst/>
                  <a:gdLst>
                    <a:gd name="T0" fmla="*/ 0 w 26"/>
                    <a:gd name="T1" fmla="*/ 26 h 26"/>
                    <a:gd name="T2" fmla="*/ 0 w 26"/>
                    <a:gd name="T3" fmla="*/ 0 h 26"/>
                    <a:gd name="T4" fmla="*/ 26 w 26"/>
                    <a:gd name="T5" fmla="*/ 0 h 26"/>
                  </a:gdLst>
                  <a:ahLst/>
                  <a:cxnLst>
                    <a:cxn ang="0">
                      <a:pos x="T0" y="T1"/>
                    </a:cxn>
                    <a:cxn ang="0">
                      <a:pos x="T2" y="T3"/>
                    </a:cxn>
                    <a:cxn ang="0">
                      <a:pos x="T4" y="T5"/>
                    </a:cxn>
                  </a:cxnLst>
                  <a:rect l="0" t="0" r="r" b="b"/>
                  <a:pathLst>
                    <a:path w="26" h="26">
                      <a:moveTo>
                        <a:pt x="0" y="26"/>
                      </a:moveTo>
                      <a:lnTo>
                        <a:pt x="0" y="0"/>
                      </a:lnTo>
                      <a:lnTo>
                        <a:pt x="26" y="0"/>
                      </a:lnTo>
                    </a:path>
                  </a:pathLst>
                </a:custGeom>
                <a:noFill/>
                <a:ln w="20638"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320" name="Freeform 6">
                  <a:extLst>
                    <a:ext uri="{FF2B5EF4-FFF2-40B4-BE49-F238E27FC236}">
                      <a16:creationId xmlns:a16="http://schemas.microsoft.com/office/drawing/2014/main" id="{85776FF1-DBF2-4628-AEB8-9030128AD4DD}"/>
                    </a:ext>
                  </a:extLst>
                </p:cNvPr>
                <p:cNvSpPr>
                  <a:spLocks/>
                </p:cNvSpPr>
                <p:nvPr/>
              </p:nvSpPr>
              <p:spPr bwMode="auto">
                <a:xfrm>
                  <a:off x="6463521" y="3295192"/>
                  <a:ext cx="41275" cy="41275"/>
                </a:xfrm>
                <a:custGeom>
                  <a:avLst/>
                  <a:gdLst>
                    <a:gd name="T0" fmla="*/ 26 w 26"/>
                    <a:gd name="T1" fmla="*/ 26 h 26"/>
                    <a:gd name="T2" fmla="*/ 0 w 26"/>
                    <a:gd name="T3" fmla="*/ 26 h 26"/>
                    <a:gd name="T4" fmla="*/ 0 w 26"/>
                    <a:gd name="T5" fmla="*/ 0 h 26"/>
                  </a:gdLst>
                  <a:ahLst/>
                  <a:cxnLst>
                    <a:cxn ang="0">
                      <a:pos x="T0" y="T1"/>
                    </a:cxn>
                    <a:cxn ang="0">
                      <a:pos x="T2" y="T3"/>
                    </a:cxn>
                    <a:cxn ang="0">
                      <a:pos x="T4" y="T5"/>
                    </a:cxn>
                  </a:cxnLst>
                  <a:rect l="0" t="0" r="r" b="b"/>
                  <a:pathLst>
                    <a:path w="26" h="26">
                      <a:moveTo>
                        <a:pt x="26" y="26"/>
                      </a:moveTo>
                      <a:lnTo>
                        <a:pt x="0" y="26"/>
                      </a:lnTo>
                      <a:lnTo>
                        <a:pt x="0" y="0"/>
                      </a:lnTo>
                    </a:path>
                  </a:pathLst>
                </a:custGeom>
                <a:noFill/>
                <a:ln w="20638"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321" name="Freeform 7">
                  <a:extLst>
                    <a:ext uri="{FF2B5EF4-FFF2-40B4-BE49-F238E27FC236}">
                      <a16:creationId xmlns:a16="http://schemas.microsoft.com/office/drawing/2014/main" id="{95FD4522-C5EB-4762-88B7-DD98ABE4E07B}"/>
                    </a:ext>
                  </a:extLst>
                </p:cNvPr>
                <p:cNvSpPr>
                  <a:spLocks/>
                </p:cNvSpPr>
                <p:nvPr/>
              </p:nvSpPr>
              <p:spPr bwMode="auto">
                <a:xfrm>
                  <a:off x="6649259" y="3107867"/>
                  <a:ext cx="41275" cy="41275"/>
                </a:xfrm>
                <a:custGeom>
                  <a:avLst/>
                  <a:gdLst>
                    <a:gd name="T0" fmla="*/ 0 w 26"/>
                    <a:gd name="T1" fmla="*/ 0 h 26"/>
                    <a:gd name="T2" fmla="*/ 26 w 26"/>
                    <a:gd name="T3" fmla="*/ 0 h 26"/>
                    <a:gd name="T4" fmla="*/ 26 w 26"/>
                    <a:gd name="T5" fmla="*/ 26 h 26"/>
                  </a:gdLst>
                  <a:ahLst/>
                  <a:cxnLst>
                    <a:cxn ang="0">
                      <a:pos x="T0" y="T1"/>
                    </a:cxn>
                    <a:cxn ang="0">
                      <a:pos x="T2" y="T3"/>
                    </a:cxn>
                    <a:cxn ang="0">
                      <a:pos x="T4" y="T5"/>
                    </a:cxn>
                  </a:cxnLst>
                  <a:rect l="0" t="0" r="r" b="b"/>
                  <a:pathLst>
                    <a:path w="26" h="26">
                      <a:moveTo>
                        <a:pt x="0" y="0"/>
                      </a:moveTo>
                      <a:lnTo>
                        <a:pt x="26" y="0"/>
                      </a:lnTo>
                      <a:lnTo>
                        <a:pt x="26" y="26"/>
                      </a:lnTo>
                    </a:path>
                  </a:pathLst>
                </a:custGeom>
                <a:noFill/>
                <a:ln w="20638"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322" name="Freeform 8">
                  <a:extLst>
                    <a:ext uri="{FF2B5EF4-FFF2-40B4-BE49-F238E27FC236}">
                      <a16:creationId xmlns:a16="http://schemas.microsoft.com/office/drawing/2014/main" id="{5EC23504-1E61-42FB-97EC-7EE68D3F503A}"/>
                    </a:ext>
                  </a:extLst>
                </p:cNvPr>
                <p:cNvSpPr>
                  <a:spLocks/>
                </p:cNvSpPr>
                <p:nvPr/>
              </p:nvSpPr>
              <p:spPr bwMode="auto">
                <a:xfrm>
                  <a:off x="6546071" y="3149142"/>
                  <a:ext cx="41275" cy="41275"/>
                </a:xfrm>
                <a:custGeom>
                  <a:avLst/>
                  <a:gdLst>
                    <a:gd name="T0" fmla="*/ 26 w 26"/>
                    <a:gd name="T1" fmla="*/ 0 h 26"/>
                    <a:gd name="T2" fmla="*/ 13 w 26"/>
                    <a:gd name="T3" fmla="*/ 0 h 26"/>
                    <a:gd name="T4" fmla="*/ 13 w 26"/>
                    <a:gd name="T5" fmla="*/ 26 h 26"/>
                    <a:gd name="T6" fmla="*/ 0 w 26"/>
                    <a:gd name="T7" fmla="*/ 26 h 26"/>
                  </a:gdLst>
                  <a:ahLst/>
                  <a:cxnLst>
                    <a:cxn ang="0">
                      <a:pos x="T0" y="T1"/>
                    </a:cxn>
                    <a:cxn ang="0">
                      <a:pos x="T2" y="T3"/>
                    </a:cxn>
                    <a:cxn ang="0">
                      <a:pos x="T4" y="T5"/>
                    </a:cxn>
                    <a:cxn ang="0">
                      <a:pos x="T6" y="T7"/>
                    </a:cxn>
                  </a:cxnLst>
                  <a:rect l="0" t="0" r="r" b="b"/>
                  <a:pathLst>
                    <a:path w="26" h="26">
                      <a:moveTo>
                        <a:pt x="26" y="0"/>
                      </a:moveTo>
                      <a:lnTo>
                        <a:pt x="13" y="0"/>
                      </a:lnTo>
                      <a:lnTo>
                        <a:pt x="13" y="26"/>
                      </a:lnTo>
                      <a:lnTo>
                        <a:pt x="0" y="26"/>
                      </a:lnTo>
                    </a:path>
                  </a:pathLst>
                </a:custGeom>
                <a:noFill/>
                <a:ln w="20638"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323" name="Freeform 9">
                  <a:extLst>
                    <a:ext uri="{FF2B5EF4-FFF2-40B4-BE49-F238E27FC236}">
                      <a16:creationId xmlns:a16="http://schemas.microsoft.com/office/drawing/2014/main" id="{D48BECCC-57A7-4C98-8AEE-5A3909059BE1}"/>
                    </a:ext>
                  </a:extLst>
                </p:cNvPr>
                <p:cNvSpPr>
                  <a:spLocks/>
                </p:cNvSpPr>
                <p:nvPr/>
              </p:nvSpPr>
              <p:spPr bwMode="auto">
                <a:xfrm>
                  <a:off x="6566709" y="3231692"/>
                  <a:ext cx="20637" cy="63500"/>
                </a:xfrm>
                <a:custGeom>
                  <a:avLst/>
                  <a:gdLst>
                    <a:gd name="T0" fmla="*/ 0 w 13"/>
                    <a:gd name="T1" fmla="*/ 40 h 40"/>
                    <a:gd name="T2" fmla="*/ 0 w 13"/>
                    <a:gd name="T3" fmla="*/ 27 h 40"/>
                    <a:gd name="T4" fmla="*/ 0 w 13"/>
                    <a:gd name="T5" fmla="*/ 0 h 40"/>
                    <a:gd name="T6" fmla="*/ 13 w 13"/>
                    <a:gd name="T7" fmla="*/ 0 h 40"/>
                  </a:gdLst>
                  <a:ahLst/>
                  <a:cxnLst>
                    <a:cxn ang="0">
                      <a:pos x="T0" y="T1"/>
                    </a:cxn>
                    <a:cxn ang="0">
                      <a:pos x="T2" y="T3"/>
                    </a:cxn>
                    <a:cxn ang="0">
                      <a:pos x="T4" y="T5"/>
                    </a:cxn>
                    <a:cxn ang="0">
                      <a:pos x="T6" y="T7"/>
                    </a:cxn>
                  </a:cxnLst>
                  <a:rect l="0" t="0" r="r" b="b"/>
                  <a:pathLst>
                    <a:path w="13" h="40">
                      <a:moveTo>
                        <a:pt x="0" y="40"/>
                      </a:moveTo>
                      <a:lnTo>
                        <a:pt x="0" y="27"/>
                      </a:lnTo>
                      <a:lnTo>
                        <a:pt x="0" y="0"/>
                      </a:lnTo>
                      <a:lnTo>
                        <a:pt x="13" y="0"/>
                      </a:lnTo>
                    </a:path>
                  </a:pathLst>
                </a:custGeom>
                <a:noFill/>
                <a:ln w="20638"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324" name="Freeform 10">
                  <a:extLst>
                    <a:ext uri="{FF2B5EF4-FFF2-40B4-BE49-F238E27FC236}">
                      <a16:creationId xmlns:a16="http://schemas.microsoft.com/office/drawing/2014/main" id="{FED0D2BC-2082-4DD7-8D32-61D2B73AD9C4}"/>
                    </a:ext>
                  </a:extLst>
                </p:cNvPr>
                <p:cNvSpPr>
                  <a:spLocks/>
                </p:cNvSpPr>
                <p:nvPr/>
              </p:nvSpPr>
              <p:spPr bwMode="auto">
                <a:xfrm>
                  <a:off x="6628621" y="3211054"/>
                  <a:ext cx="20637" cy="84138"/>
                </a:xfrm>
                <a:custGeom>
                  <a:avLst/>
                  <a:gdLst>
                    <a:gd name="T0" fmla="*/ 13 w 13"/>
                    <a:gd name="T1" fmla="*/ 0 h 53"/>
                    <a:gd name="T2" fmla="*/ 13 w 13"/>
                    <a:gd name="T3" fmla="*/ 26 h 53"/>
                    <a:gd name="T4" fmla="*/ 0 w 13"/>
                    <a:gd name="T5" fmla="*/ 26 h 53"/>
                    <a:gd name="T6" fmla="*/ 0 w 13"/>
                    <a:gd name="T7" fmla="*/ 53 h 53"/>
                  </a:gdLst>
                  <a:ahLst/>
                  <a:cxnLst>
                    <a:cxn ang="0">
                      <a:pos x="T0" y="T1"/>
                    </a:cxn>
                    <a:cxn ang="0">
                      <a:pos x="T2" y="T3"/>
                    </a:cxn>
                    <a:cxn ang="0">
                      <a:pos x="T4" y="T5"/>
                    </a:cxn>
                    <a:cxn ang="0">
                      <a:pos x="T6" y="T7"/>
                    </a:cxn>
                  </a:cxnLst>
                  <a:rect l="0" t="0" r="r" b="b"/>
                  <a:pathLst>
                    <a:path w="13" h="53">
                      <a:moveTo>
                        <a:pt x="13" y="0"/>
                      </a:moveTo>
                      <a:lnTo>
                        <a:pt x="13" y="26"/>
                      </a:lnTo>
                      <a:lnTo>
                        <a:pt x="0" y="26"/>
                      </a:lnTo>
                      <a:lnTo>
                        <a:pt x="0" y="53"/>
                      </a:lnTo>
                    </a:path>
                  </a:pathLst>
                </a:custGeom>
                <a:noFill/>
                <a:ln w="20638"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325" name="Freeform 11">
                  <a:extLst>
                    <a:ext uri="{FF2B5EF4-FFF2-40B4-BE49-F238E27FC236}">
                      <a16:creationId xmlns:a16="http://schemas.microsoft.com/office/drawing/2014/main" id="{D3C17D87-3306-428C-BD80-64FA28455166}"/>
                    </a:ext>
                  </a:extLst>
                </p:cNvPr>
                <p:cNvSpPr>
                  <a:spLocks/>
                </p:cNvSpPr>
                <p:nvPr/>
              </p:nvSpPr>
              <p:spPr bwMode="auto">
                <a:xfrm>
                  <a:off x="6649259" y="3295192"/>
                  <a:ext cx="41275" cy="41275"/>
                </a:xfrm>
                <a:custGeom>
                  <a:avLst/>
                  <a:gdLst>
                    <a:gd name="T0" fmla="*/ 0 w 26"/>
                    <a:gd name="T1" fmla="*/ 26 h 26"/>
                    <a:gd name="T2" fmla="*/ 26 w 26"/>
                    <a:gd name="T3" fmla="*/ 26 h 26"/>
                    <a:gd name="T4" fmla="*/ 26 w 26"/>
                    <a:gd name="T5" fmla="*/ 0 h 26"/>
                  </a:gdLst>
                  <a:ahLst/>
                  <a:cxnLst>
                    <a:cxn ang="0">
                      <a:pos x="T0" y="T1"/>
                    </a:cxn>
                    <a:cxn ang="0">
                      <a:pos x="T2" y="T3"/>
                    </a:cxn>
                    <a:cxn ang="0">
                      <a:pos x="T4" y="T5"/>
                    </a:cxn>
                  </a:cxnLst>
                  <a:rect l="0" t="0" r="r" b="b"/>
                  <a:pathLst>
                    <a:path w="26" h="26">
                      <a:moveTo>
                        <a:pt x="0" y="26"/>
                      </a:moveTo>
                      <a:lnTo>
                        <a:pt x="26" y="26"/>
                      </a:lnTo>
                      <a:lnTo>
                        <a:pt x="26" y="0"/>
                      </a:lnTo>
                    </a:path>
                  </a:pathLst>
                </a:custGeom>
                <a:noFill/>
                <a:ln w="20638"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326" name="Freeform 12">
                  <a:extLst>
                    <a:ext uri="{FF2B5EF4-FFF2-40B4-BE49-F238E27FC236}">
                      <a16:creationId xmlns:a16="http://schemas.microsoft.com/office/drawing/2014/main" id="{97130781-720F-477F-B8CF-76DE4638A7C2}"/>
                    </a:ext>
                  </a:extLst>
                </p:cNvPr>
                <p:cNvSpPr>
                  <a:spLocks/>
                </p:cNvSpPr>
                <p:nvPr/>
              </p:nvSpPr>
              <p:spPr bwMode="auto">
                <a:xfrm>
                  <a:off x="6504796" y="3211054"/>
                  <a:ext cx="20637" cy="20638"/>
                </a:xfrm>
                <a:custGeom>
                  <a:avLst/>
                  <a:gdLst>
                    <a:gd name="T0" fmla="*/ 13 w 13"/>
                    <a:gd name="T1" fmla="*/ 13 h 13"/>
                    <a:gd name="T2" fmla="*/ 0 w 13"/>
                    <a:gd name="T3" fmla="*/ 13 h 13"/>
                    <a:gd name="T4" fmla="*/ 0 w 13"/>
                    <a:gd name="T5" fmla="*/ 0 h 13"/>
                  </a:gdLst>
                  <a:ahLst/>
                  <a:cxnLst>
                    <a:cxn ang="0">
                      <a:pos x="T0" y="T1"/>
                    </a:cxn>
                    <a:cxn ang="0">
                      <a:pos x="T2" y="T3"/>
                    </a:cxn>
                    <a:cxn ang="0">
                      <a:pos x="T4" y="T5"/>
                    </a:cxn>
                  </a:cxnLst>
                  <a:rect l="0" t="0" r="r" b="b"/>
                  <a:pathLst>
                    <a:path w="13" h="13">
                      <a:moveTo>
                        <a:pt x="13" y="13"/>
                      </a:moveTo>
                      <a:lnTo>
                        <a:pt x="0" y="13"/>
                      </a:lnTo>
                      <a:lnTo>
                        <a:pt x="0" y="0"/>
                      </a:lnTo>
                    </a:path>
                  </a:pathLst>
                </a:custGeom>
                <a:noFill/>
                <a:ln w="20638"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327" name="Line 13">
                  <a:extLst>
                    <a:ext uri="{FF2B5EF4-FFF2-40B4-BE49-F238E27FC236}">
                      <a16:creationId xmlns:a16="http://schemas.microsoft.com/office/drawing/2014/main" id="{44CC1BB4-A6E5-4A19-9E23-FB578BF67DD1}"/>
                    </a:ext>
                  </a:extLst>
                </p:cNvPr>
                <p:cNvSpPr>
                  <a:spLocks noChangeShapeType="1"/>
                </p:cNvSpPr>
                <p:nvPr/>
              </p:nvSpPr>
              <p:spPr bwMode="auto">
                <a:xfrm flipV="1">
                  <a:off x="6607984" y="3190417"/>
                  <a:ext cx="0" cy="20638"/>
                </a:xfrm>
                <a:prstGeom prst="line">
                  <a:avLst/>
                </a:prstGeom>
                <a:noFill/>
                <a:ln w="20638" cap="rnd">
                  <a:solidFill>
                    <a:srgbClr val="28828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328" name="Line 14">
                  <a:extLst>
                    <a:ext uri="{FF2B5EF4-FFF2-40B4-BE49-F238E27FC236}">
                      <a16:creationId xmlns:a16="http://schemas.microsoft.com/office/drawing/2014/main" id="{7531842A-BA81-46A9-9DF1-503A33AE9DD9}"/>
                    </a:ext>
                  </a:extLst>
                </p:cNvPr>
                <p:cNvSpPr>
                  <a:spLocks noChangeShapeType="1"/>
                </p:cNvSpPr>
                <p:nvPr/>
              </p:nvSpPr>
              <p:spPr bwMode="auto">
                <a:xfrm flipH="1">
                  <a:off x="6607984" y="3295192"/>
                  <a:ext cx="41275" cy="0"/>
                </a:xfrm>
                <a:prstGeom prst="line">
                  <a:avLst/>
                </a:prstGeom>
                <a:noFill/>
                <a:ln w="20638" cap="rnd">
                  <a:solidFill>
                    <a:srgbClr val="28828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329" name="Line 15">
                  <a:extLst>
                    <a:ext uri="{FF2B5EF4-FFF2-40B4-BE49-F238E27FC236}">
                      <a16:creationId xmlns:a16="http://schemas.microsoft.com/office/drawing/2014/main" id="{165A346A-60A2-4580-A426-3BFDD0068E5A}"/>
                    </a:ext>
                  </a:extLst>
                </p:cNvPr>
                <p:cNvSpPr>
                  <a:spLocks noChangeShapeType="1"/>
                </p:cNvSpPr>
                <p:nvPr/>
              </p:nvSpPr>
              <p:spPr bwMode="auto">
                <a:xfrm flipH="1">
                  <a:off x="6566709" y="3274554"/>
                  <a:ext cx="20637" cy="0"/>
                </a:xfrm>
                <a:prstGeom prst="line">
                  <a:avLst/>
                </a:prstGeom>
                <a:noFill/>
                <a:ln w="20638" cap="rnd">
                  <a:solidFill>
                    <a:srgbClr val="28828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330" name="Rectangle 16">
                  <a:extLst>
                    <a:ext uri="{FF2B5EF4-FFF2-40B4-BE49-F238E27FC236}">
                      <a16:creationId xmlns:a16="http://schemas.microsoft.com/office/drawing/2014/main" id="{30E13E37-8ACC-4403-BD5E-46675792039A}"/>
                    </a:ext>
                  </a:extLst>
                </p:cNvPr>
                <p:cNvSpPr>
                  <a:spLocks noChangeArrowheads="1"/>
                </p:cNvSpPr>
                <p:nvPr/>
              </p:nvSpPr>
              <p:spPr bwMode="auto">
                <a:xfrm>
                  <a:off x="6504796" y="3149142"/>
                  <a:ext cx="20637" cy="20638"/>
                </a:xfrm>
                <a:prstGeom prst="rect">
                  <a:avLst/>
                </a:prstGeom>
                <a:noFill/>
                <a:ln w="20638"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343" name="Rectangle 17">
                  <a:extLst>
                    <a:ext uri="{FF2B5EF4-FFF2-40B4-BE49-F238E27FC236}">
                      <a16:creationId xmlns:a16="http://schemas.microsoft.com/office/drawing/2014/main" id="{E4805E3D-B49F-4243-ACAC-1B1173F80309}"/>
                    </a:ext>
                  </a:extLst>
                </p:cNvPr>
                <p:cNvSpPr>
                  <a:spLocks noChangeArrowheads="1"/>
                </p:cNvSpPr>
                <p:nvPr/>
              </p:nvSpPr>
              <p:spPr bwMode="auto">
                <a:xfrm>
                  <a:off x="6504796" y="3274554"/>
                  <a:ext cx="20637" cy="20638"/>
                </a:xfrm>
                <a:prstGeom prst="rect">
                  <a:avLst/>
                </a:prstGeom>
                <a:noFill/>
                <a:ln w="20638"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345" name="Rectangle 18">
                  <a:extLst>
                    <a:ext uri="{FF2B5EF4-FFF2-40B4-BE49-F238E27FC236}">
                      <a16:creationId xmlns:a16="http://schemas.microsoft.com/office/drawing/2014/main" id="{1D547328-1AB2-42DE-AEA5-9499B7F179B5}"/>
                    </a:ext>
                  </a:extLst>
                </p:cNvPr>
                <p:cNvSpPr>
                  <a:spLocks noChangeArrowheads="1"/>
                </p:cNvSpPr>
                <p:nvPr/>
              </p:nvSpPr>
              <p:spPr bwMode="auto">
                <a:xfrm>
                  <a:off x="6628621" y="3149142"/>
                  <a:ext cx="20637" cy="20638"/>
                </a:xfrm>
                <a:prstGeom prst="rect">
                  <a:avLst/>
                </a:prstGeom>
                <a:noFill/>
                <a:ln w="20638"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grpSp>
        </p:grpSp>
      </p:grpSp>
      <p:grpSp>
        <p:nvGrpSpPr>
          <p:cNvPr id="10" name="Gruppieren 9">
            <a:extLst>
              <a:ext uri="{FF2B5EF4-FFF2-40B4-BE49-F238E27FC236}">
                <a16:creationId xmlns:a16="http://schemas.microsoft.com/office/drawing/2014/main" id="{9B9B6926-36C3-4A7A-A6EC-5D2B0FACCD23}"/>
              </a:ext>
            </a:extLst>
          </p:cNvPr>
          <p:cNvGrpSpPr/>
          <p:nvPr/>
        </p:nvGrpSpPr>
        <p:grpSpPr>
          <a:xfrm>
            <a:off x="1581486" y="4422250"/>
            <a:ext cx="980272" cy="947199"/>
            <a:chOff x="1551638" y="4303447"/>
            <a:chExt cx="980272" cy="947199"/>
          </a:xfrm>
        </p:grpSpPr>
        <p:sp>
          <p:nvSpPr>
            <p:cNvPr id="5" name="Ellipse 4">
              <a:extLst>
                <a:ext uri="{FF2B5EF4-FFF2-40B4-BE49-F238E27FC236}">
                  <a16:creationId xmlns:a16="http://schemas.microsoft.com/office/drawing/2014/main" id="{137CDCD4-2738-42D4-A5E5-FC25CE592ED8}"/>
                </a:ext>
              </a:extLst>
            </p:cNvPr>
            <p:cNvSpPr/>
            <p:nvPr/>
          </p:nvSpPr>
          <p:spPr>
            <a:xfrm>
              <a:off x="1551638" y="4303447"/>
              <a:ext cx="980272" cy="94719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pic>
          <p:nvPicPr>
            <p:cNvPr id="353" name="Grafik 352">
              <a:extLst>
                <a:ext uri="{FF2B5EF4-FFF2-40B4-BE49-F238E27FC236}">
                  <a16:creationId xmlns:a16="http://schemas.microsoft.com/office/drawing/2014/main" id="{C2FFD0EC-941E-4A0A-8010-8E830005D52D}"/>
                </a:ext>
              </a:extLst>
            </p:cNvPr>
            <p:cNvPicPr>
              <a:picLocks noChangeAspect="1"/>
            </p:cNvPicPr>
            <p:nvPr/>
          </p:nvPicPr>
          <p:blipFill>
            <a:blip r:embed="rId7"/>
            <a:srcRect/>
            <a:stretch/>
          </p:blipFill>
          <p:spPr>
            <a:xfrm>
              <a:off x="1710025" y="4417368"/>
              <a:ext cx="714475" cy="714475"/>
            </a:xfrm>
            <a:prstGeom prst="rect">
              <a:avLst/>
            </a:prstGeom>
          </p:spPr>
        </p:pic>
      </p:grpSp>
      <p:sp>
        <p:nvSpPr>
          <p:cNvPr id="354" name="Textfeld 353">
            <a:extLst>
              <a:ext uri="{FF2B5EF4-FFF2-40B4-BE49-F238E27FC236}">
                <a16:creationId xmlns:a16="http://schemas.microsoft.com/office/drawing/2014/main" id="{870F8F3B-C3B0-4089-B848-0FCACCD3B53B}"/>
              </a:ext>
            </a:extLst>
          </p:cNvPr>
          <p:cNvSpPr txBox="1"/>
          <p:nvPr/>
        </p:nvSpPr>
        <p:spPr bwMode="auto">
          <a:xfrm>
            <a:off x="8903201" y="4660336"/>
            <a:ext cx="1702843" cy="31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l">
              <a:spcAft>
                <a:spcPts val="800"/>
              </a:spcAft>
            </a:pPr>
            <a:r>
              <a:rPr lang="de-CH" sz="1400" err="1">
                <a:solidFill>
                  <a:schemeClr val="bg1">
                    <a:lumMod val="50000"/>
                  </a:schemeClr>
                </a:solidFill>
                <a:latin typeface="+mj-lt"/>
              </a:rPr>
              <a:t>eBill</a:t>
            </a:r>
            <a:endParaRPr lang="de-CH" sz="1400">
              <a:solidFill>
                <a:schemeClr val="bg1">
                  <a:lumMod val="50000"/>
                </a:schemeClr>
              </a:solidFill>
              <a:latin typeface="+mj-lt"/>
            </a:endParaRPr>
          </a:p>
        </p:txBody>
      </p:sp>
      <p:grpSp>
        <p:nvGrpSpPr>
          <p:cNvPr id="355" name="Gruppieren 354">
            <a:extLst>
              <a:ext uri="{FF2B5EF4-FFF2-40B4-BE49-F238E27FC236}">
                <a16:creationId xmlns:a16="http://schemas.microsoft.com/office/drawing/2014/main" id="{5AC541AD-C44D-4A34-B990-9AF3E2CE88F3}"/>
              </a:ext>
            </a:extLst>
          </p:cNvPr>
          <p:cNvGrpSpPr/>
          <p:nvPr/>
        </p:nvGrpSpPr>
        <p:grpSpPr>
          <a:xfrm>
            <a:off x="9422484" y="4501452"/>
            <a:ext cx="980272" cy="947199"/>
            <a:chOff x="1551638" y="4303447"/>
            <a:chExt cx="980272" cy="947199"/>
          </a:xfrm>
        </p:grpSpPr>
        <p:sp>
          <p:nvSpPr>
            <p:cNvPr id="356" name="Ellipse 355">
              <a:extLst>
                <a:ext uri="{FF2B5EF4-FFF2-40B4-BE49-F238E27FC236}">
                  <a16:creationId xmlns:a16="http://schemas.microsoft.com/office/drawing/2014/main" id="{B02056BC-3578-4F7B-B191-D2E8A13FEE1E}"/>
                </a:ext>
              </a:extLst>
            </p:cNvPr>
            <p:cNvSpPr/>
            <p:nvPr/>
          </p:nvSpPr>
          <p:spPr>
            <a:xfrm>
              <a:off x="1551638" y="4303447"/>
              <a:ext cx="980272" cy="94719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pic>
          <p:nvPicPr>
            <p:cNvPr id="357" name="Grafik 356">
              <a:extLst>
                <a:ext uri="{FF2B5EF4-FFF2-40B4-BE49-F238E27FC236}">
                  <a16:creationId xmlns:a16="http://schemas.microsoft.com/office/drawing/2014/main" id="{AAAE66B3-905C-4D51-89E5-12E58A415C76}"/>
                </a:ext>
              </a:extLst>
            </p:cNvPr>
            <p:cNvPicPr>
              <a:picLocks noChangeAspect="1"/>
            </p:cNvPicPr>
            <p:nvPr/>
          </p:nvPicPr>
          <p:blipFill>
            <a:blip r:embed="rId7"/>
            <a:srcRect/>
            <a:stretch/>
          </p:blipFill>
          <p:spPr>
            <a:xfrm>
              <a:off x="1710025" y="4417368"/>
              <a:ext cx="714475" cy="714475"/>
            </a:xfrm>
            <a:prstGeom prst="rect">
              <a:avLst/>
            </a:prstGeom>
          </p:spPr>
        </p:pic>
      </p:grpSp>
      <p:sp>
        <p:nvSpPr>
          <p:cNvPr id="370" name="Rechteck 369">
            <a:extLst>
              <a:ext uri="{FF2B5EF4-FFF2-40B4-BE49-F238E27FC236}">
                <a16:creationId xmlns:a16="http://schemas.microsoft.com/office/drawing/2014/main" id="{34C1568B-03D2-4C50-9F2D-910227E05BCD}"/>
              </a:ext>
            </a:extLst>
          </p:cNvPr>
          <p:cNvSpPr/>
          <p:nvPr/>
        </p:nvSpPr>
        <p:spPr>
          <a:xfrm>
            <a:off x="8099545" y="2472793"/>
            <a:ext cx="1064320" cy="75433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sp>
        <p:nvSpPr>
          <p:cNvPr id="371" name="Rechteck 370">
            <a:extLst>
              <a:ext uri="{FF2B5EF4-FFF2-40B4-BE49-F238E27FC236}">
                <a16:creationId xmlns:a16="http://schemas.microsoft.com/office/drawing/2014/main" id="{EB11910A-45E3-4DA3-8BDC-C28D396E3128}"/>
              </a:ext>
            </a:extLst>
          </p:cNvPr>
          <p:cNvSpPr/>
          <p:nvPr/>
        </p:nvSpPr>
        <p:spPr>
          <a:xfrm>
            <a:off x="9308722" y="1494123"/>
            <a:ext cx="1064320" cy="86096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grpSp>
        <p:nvGrpSpPr>
          <p:cNvPr id="372" name="Gruppieren 371">
            <a:extLst>
              <a:ext uri="{FF2B5EF4-FFF2-40B4-BE49-F238E27FC236}">
                <a16:creationId xmlns:a16="http://schemas.microsoft.com/office/drawing/2014/main" id="{54D41473-9E40-43ED-A727-CD30395EA29A}"/>
              </a:ext>
            </a:extLst>
          </p:cNvPr>
          <p:cNvGrpSpPr/>
          <p:nvPr/>
        </p:nvGrpSpPr>
        <p:grpSpPr>
          <a:xfrm>
            <a:off x="9343282" y="1554739"/>
            <a:ext cx="1049668" cy="686231"/>
            <a:chOff x="9870215" y="1782752"/>
            <a:chExt cx="1049668" cy="686231"/>
          </a:xfrm>
          <a:solidFill>
            <a:schemeClr val="bg1">
              <a:lumMod val="50000"/>
            </a:schemeClr>
          </a:solidFill>
        </p:grpSpPr>
        <p:grpSp>
          <p:nvGrpSpPr>
            <p:cNvPr id="373" name="Google Shape;14286;p145">
              <a:extLst>
                <a:ext uri="{FF2B5EF4-FFF2-40B4-BE49-F238E27FC236}">
                  <a16:creationId xmlns:a16="http://schemas.microsoft.com/office/drawing/2014/main" id="{58554116-D5A9-47AC-B855-1975EB351EAF}"/>
                </a:ext>
              </a:extLst>
            </p:cNvPr>
            <p:cNvGrpSpPr/>
            <p:nvPr/>
          </p:nvGrpSpPr>
          <p:grpSpPr>
            <a:xfrm>
              <a:off x="10155492" y="1821783"/>
              <a:ext cx="478114" cy="458788"/>
              <a:chOff x="408523" y="3158192"/>
              <a:chExt cx="541612" cy="541613"/>
            </a:xfrm>
            <a:grpFill/>
          </p:grpSpPr>
          <p:sp>
            <p:nvSpPr>
              <p:cNvPr id="377" name="Google Shape;14287;p145">
                <a:extLst>
                  <a:ext uri="{FF2B5EF4-FFF2-40B4-BE49-F238E27FC236}">
                    <a16:creationId xmlns:a16="http://schemas.microsoft.com/office/drawing/2014/main" id="{9F3CF75C-B968-4278-85B0-921FEF21D255}"/>
                  </a:ext>
                </a:extLst>
              </p:cNvPr>
              <p:cNvSpPr/>
              <p:nvPr/>
            </p:nvSpPr>
            <p:spPr>
              <a:xfrm>
                <a:off x="408523" y="3158192"/>
                <a:ext cx="541342" cy="210959"/>
              </a:xfrm>
              <a:custGeom>
                <a:avLst/>
                <a:gdLst/>
                <a:ahLst/>
                <a:cxnLst/>
                <a:rect l="l" t="t" r="r" b="b"/>
                <a:pathLst>
                  <a:path w="541342" h="210959" extrusionOk="0">
                    <a:moveTo>
                      <a:pt x="528073" y="210959"/>
                    </a:moveTo>
                    <a:lnTo>
                      <a:pt x="13540" y="210959"/>
                    </a:lnTo>
                    <a:cubicBezTo>
                      <a:pt x="6062" y="210959"/>
                      <a:pt x="0" y="204897"/>
                      <a:pt x="0" y="197419"/>
                    </a:cubicBezTo>
                    <a:lnTo>
                      <a:pt x="0" y="148944"/>
                    </a:lnTo>
                    <a:cubicBezTo>
                      <a:pt x="44" y="143998"/>
                      <a:pt x="2730" y="139453"/>
                      <a:pt x="7041" y="137029"/>
                    </a:cubicBezTo>
                    <a:lnTo>
                      <a:pt x="264307" y="1626"/>
                    </a:lnTo>
                    <a:cubicBezTo>
                      <a:pt x="268273" y="-542"/>
                      <a:pt x="273069" y="-542"/>
                      <a:pt x="277035" y="1626"/>
                    </a:cubicBezTo>
                    <a:lnTo>
                      <a:pt x="534301" y="137029"/>
                    </a:lnTo>
                    <a:cubicBezTo>
                      <a:pt x="538612" y="139453"/>
                      <a:pt x="541298" y="143998"/>
                      <a:pt x="541342" y="148944"/>
                    </a:cubicBezTo>
                    <a:lnTo>
                      <a:pt x="541342" y="197419"/>
                    </a:lnTo>
                    <a:cubicBezTo>
                      <a:pt x="541344" y="204792"/>
                      <a:pt x="535445" y="210812"/>
                      <a:pt x="528073" y="210959"/>
                    </a:cubicBezTo>
                    <a:close/>
                    <a:moveTo>
                      <a:pt x="27622" y="183878"/>
                    </a:moveTo>
                    <a:lnTo>
                      <a:pt x="515074" y="183878"/>
                    </a:lnTo>
                    <a:lnTo>
                      <a:pt x="515074" y="156798"/>
                    </a:lnTo>
                    <a:lnTo>
                      <a:pt x="271348" y="28436"/>
                    </a:lnTo>
                    <a:lnTo>
                      <a:pt x="27622" y="157339"/>
                    </a:ln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sp>
            <p:nvSpPr>
              <p:cNvPr id="378" name="Google Shape;14288;p145">
                <a:extLst>
                  <a:ext uri="{FF2B5EF4-FFF2-40B4-BE49-F238E27FC236}">
                    <a16:creationId xmlns:a16="http://schemas.microsoft.com/office/drawing/2014/main" id="{0789B137-B77B-4EB8-9532-38D46178D0CC}"/>
                  </a:ext>
                </a:extLst>
              </p:cNvPr>
              <p:cNvSpPr/>
              <p:nvPr/>
            </p:nvSpPr>
            <p:spPr>
              <a:xfrm>
                <a:off x="408523" y="3622897"/>
                <a:ext cx="541612" cy="76908"/>
              </a:xfrm>
              <a:custGeom>
                <a:avLst/>
                <a:gdLst/>
                <a:ahLst/>
                <a:cxnLst/>
                <a:rect l="l" t="t" r="r" b="b"/>
                <a:pathLst>
                  <a:path w="541612" h="76908" extrusionOk="0">
                    <a:moveTo>
                      <a:pt x="528073" y="76909"/>
                    </a:moveTo>
                    <a:lnTo>
                      <a:pt x="13540" y="76909"/>
                    </a:lnTo>
                    <a:cubicBezTo>
                      <a:pt x="6062" y="76909"/>
                      <a:pt x="0" y="70847"/>
                      <a:pt x="0" y="63369"/>
                    </a:cubicBezTo>
                    <a:lnTo>
                      <a:pt x="0" y="13540"/>
                    </a:lnTo>
                    <a:cubicBezTo>
                      <a:pt x="0" y="6062"/>
                      <a:pt x="6062" y="0"/>
                      <a:pt x="13540" y="0"/>
                    </a:cubicBezTo>
                    <a:lnTo>
                      <a:pt x="528073" y="0"/>
                    </a:lnTo>
                    <a:cubicBezTo>
                      <a:pt x="535551" y="0"/>
                      <a:pt x="541613" y="6062"/>
                      <a:pt x="541613" y="13540"/>
                    </a:cubicBezTo>
                    <a:lnTo>
                      <a:pt x="541613" y="63369"/>
                    </a:lnTo>
                    <a:cubicBezTo>
                      <a:pt x="541613" y="70847"/>
                      <a:pt x="535551" y="76909"/>
                      <a:pt x="528073" y="76909"/>
                    </a:cubicBezTo>
                    <a:close/>
                    <a:moveTo>
                      <a:pt x="27622" y="49828"/>
                    </a:moveTo>
                    <a:lnTo>
                      <a:pt x="515074" y="49828"/>
                    </a:lnTo>
                    <a:lnTo>
                      <a:pt x="515074" y="27081"/>
                    </a:lnTo>
                    <a:lnTo>
                      <a:pt x="27622" y="27081"/>
                    </a:ln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sp>
            <p:nvSpPr>
              <p:cNvPr id="379" name="Google Shape;14289;p145">
                <a:extLst>
                  <a:ext uri="{FF2B5EF4-FFF2-40B4-BE49-F238E27FC236}">
                    <a16:creationId xmlns:a16="http://schemas.microsoft.com/office/drawing/2014/main" id="{E931A77F-2F52-4546-8E49-BBB20017A5DC}"/>
                  </a:ext>
                </a:extLst>
              </p:cNvPr>
              <p:cNvSpPr/>
              <p:nvPr/>
            </p:nvSpPr>
            <p:spPr>
              <a:xfrm>
                <a:off x="469996" y="3377546"/>
                <a:ext cx="88012" cy="236684"/>
              </a:xfrm>
              <a:custGeom>
                <a:avLst/>
                <a:gdLst/>
                <a:ahLst/>
                <a:cxnLst/>
                <a:rect l="l" t="t" r="r" b="b"/>
                <a:pathLst>
                  <a:path w="88012" h="236684" extrusionOk="0">
                    <a:moveTo>
                      <a:pt x="74472" y="236685"/>
                    </a:moveTo>
                    <a:lnTo>
                      <a:pt x="13540" y="236685"/>
                    </a:lnTo>
                    <a:cubicBezTo>
                      <a:pt x="6062" y="236685"/>
                      <a:pt x="0" y="230623"/>
                      <a:pt x="0" y="223144"/>
                    </a:cubicBezTo>
                    <a:lnTo>
                      <a:pt x="0" y="13540"/>
                    </a:lnTo>
                    <a:cubicBezTo>
                      <a:pt x="0" y="6062"/>
                      <a:pt x="6062" y="0"/>
                      <a:pt x="13540" y="0"/>
                    </a:cubicBezTo>
                    <a:lnTo>
                      <a:pt x="74472" y="0"/>
                    </a:lnTo>
                    <a:cubicBezTo>
                      <a:pt x="81889" y="144"/>
                      <a:pt x="87868" y="6123"/>
                      <a:pt x="88012" y="13540"/>
                    </a:cubicBezTo>
                    <a:lnTo>
                      <a:pt x="88012" y="223144"/>
                    </a:lnTo>
                    <a:cubicBezTo>
                      <a:pt x="88012" y="230623"/>
                      <a:pt x="81950" y="236685"/>
                      <a:pt x="74472" y="236685"/>
                    </a:cubicBezTo>
                    <a:close/>
                    <a:moveTo>
                      <a:pt x="27351" y="209604"/>
                    </a:moveTo>
                    <a:lnTo>
                      <a:pt x="60661" y="209604"/>
                    </a:lnTo>
                    <a:lnTo>
                      <a:pt x="60661" y="27081"/>
                    </a:lnTo>
                    <a:lnTo>
                      <a:pt x="27081" y="27081"/>
                    </a:ln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sp>
            <p:nvSpPr>
              <p:cNvPr id="380" name="Google Shape;14290;p145">
                <a:extLst>
                  <a:ext uri="{FF2B5EF4-FFF2-40B4-BE49-F238E27FC236}">
                    <a16:creationId xmlns:a16="http://schemas.microsoft.com/office/drawing/2014/main" id="{69FD35D6-3B95-455E-8FED-EFE7A5F06602}"/>
                  </a:ext>
                </a:extLst>
              </p:cNvPr>
              <p:cNvSpPr/>
              <p:nvPr/>
            </p:nvSpPr>
            <p:spPr>
              <a:xfrm>
                <a:off x="580485" y="3377546"/>
                <a:ext cx="87741" cy="236684"/>
              </a:xfrm>
              <a:custGeom>
                <a:avLst/>
                <a:gdLst/>
                <a:ahLst/>
                <a:cxnLst/>
                <a:rect l="l" t="t" r="r" b="b"/>
                <a:pathLst>
                  <a:path w="87741" h="236684" extrusionOk="0">
                    <a:moveTo>
                      <a:pt x="74201" y="236685"/>
                    </a:moveTo>
                    <a:lnTo>
                      <a:pt x="13540" y="236685"/>
                    </a:lnTo>
                    <a:cubicBezTo>
                      <a:pt x="6062" y="236685"/>
                      <a:pt x="0" y="230623"/>
                      <a:pt x="0" y="223144"/>
                    </a:cubicBezTo>
                    <a:lnTo>
                      <a:pt x="0" y="13540"/>
                    </a:lnTo>
                    <a:cubicBezTo>
                      <a:pt x="0" y="6062"/>
                      <a:pt x="6062" y="0"/>
                      <a:pt x="13540" y="0"/>
                    </a:cubicBezTo>
                    <a:lnTo>
                      <a:pt x="74201" y="0"/>
                    </a:lnTo>
                    <a:cubicBezTo>
                      <a:pt x="81619" y="144"/>
                      <a:pt x="87597" y="6123"/>
                      <a:pt x="87741" y="13540"/>
                    </a:cubicBezTo>
                    <a:lnTo>
                      <a:pt x="87741" y="223144"/>
                    </a:lnTo>
                    <a:cubicBezTo>
                      <a:pt x="87741" y="230623"/>
                      <a:pt x="81679" y="236685"/>
                      <a:pt x="74201" y="236685"/>
                    </a:cubicBezTo>
                    <a:close/>
                    <a:moveTo>
                      <a:pt x="27081" y="209604"/>
                    </a:moveTo>
                    <a:lnTo>
                      <a:pt x="60661" y="209604"/>
                    </a:lnTo>
                    <a:lnTo>
                      <a:pt x="60661" y="27081"/>
                    </a:lnTo>
                    <a:lnTo>
                      <a:pt x="27081" y="27081"/>
                    </a:ln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sp>
            <p:nvSpPr>
              <p:cNvPr id="381" name="Google Shape;14291;p145">
                <a:extLst>
                  <a:ext uri="{FF2B5EF4-FFF2-40B4-BE49-F238E27FC236}">
                    <a16:creationId xmlns:a16="http://schemas.microsoft.com/office/drawing/2014/main" id="{BF9EDA24-C532-4848-A821-1CA67F197EE3}"/>
                  </a:ext>
                </a:extLst>
              </p:cNvPr>
              <p:cNvSpPr/>
              <p:nvPr/>
            </p:nvSpPr>
            <p:spPr>
              <a:xfrm>
                <a:off x="690974" y="3377546"/>
                <a:ext cx="87470" cy="236684"/>
              </a:xfrm>
              <a:custGeom>
                <a:avLst/>
                <a:gdLst/>
                <a:ahLst/>
                <a:cxnLst/>
                <a:rect l="l" t="t" r="r" b="b"/>
                <a:pathLst>
                  <a:path w="87470" h="236684" extrusionOk="0">
                    <a:moveTo>
                      <a:pt x="73930" y="236685"/>
                    </a:moveTo>
                    <a:lnTo>
                      <a:pt x="13540" y="236685"/>
                    </a:lnTo>
                    <a:cubicBezTo>
                      <a:pt x="6062" y="236685"/>
                      <a:pt x="0" y="230623"/>
                      <a:pt x="0" y="223144"/>
                    </a:cubicBezTo>
                    <a:lnTo>
                      <a:pt x="0" y="13540"/>
                    </a:lnTo>
                    <a:cubicBezTo>
                      <a:pt x="0" y="6062"/>
                      <a:pt x="6062" y="0"/>
                      <a:pt x="13540" y="0"/>
                    </a:cubicBezTo>
                    <a:lnTo>
                      <a:pt x="73930" y="0"/>
                    </a:lnTo>
                    <a:cubicBezTo>
                      <a:pt x="81408" y="0"/>
                      <a:pt x="87470" y="6062"/>
                      <a:pt x="87470" y="13540"/>
                    </a:cubicBezTo>
                    <a:lnTo>
                      <a:pt x="87470" y="223144"/>
                    </a:lnTo>
                    <a:cubicBezTo>
                      <a:pt x="87470" y="230623"/>
                      <a:pt x="81408" y="236685"/>
                      <a:pt x="73930" y="236685"/>
                    </a:cubicBezTo>
                    <a:close/>
                    <a:moveTo>
                      <a:pt x="27081" y="209604"/>
                    </a:moveTo>
                    <a:lnTo>
                      <a:pt x="60390" y="209604"/>
                    </a:lnTo>
                    <a:lnTo>
                      <a:pt x="60390" y="27081"/>
                    </a:lnTo>
                    <a:lnTo>
                      <a:pt x="27081" y="27081"/>
                    </a:ln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sp>
            <p:nvSpPr>
              <p:cNvPr id="382" name="Google Shape;14292;p145">
                <a:extLst>
                  <a:ext uri="{FF2B5EF4-FFF2-40B4-BE49-F238E27FC236}">
                    <a16:creationId xmlns:a16="http://schemas.microsoft.com/office/drawing/2014/main" id="{6C2A584E-DF60-4634-A528-E8DA73C0992A}"/>
                  </a:ext>
                </a:extLst>
              </p:cNvPr>
              <p:cNvSpPr/>
              <p:nvPr/>
            </p:nvSpPr>
            <p:spPr>
              <a:xfrm>
                <a:off x="801734" y="3377546"/>
                <a:ext cx="87470" cy="236687"/>
              </a:xfrm>
              <a:custGeom>
                <a:avLst/>
                <a:gdLst/>
                <a:ahLst/>
                <a:cxnLst/>
                <a:rect l="l" t="t" r="r" b="b"/>
                <a:pathLst>
                  <a:path w="87470" h="236687" extrusionOk="0">
                    <a:moveTo>
                      <a:pt x="73659" y="236685"/>
                    </a:moveTo>
                    <a:lnTo>
                      <a:pt x="13540" y="236685"/>
                    </a:lnTo>
                    <a:cubicBezTo>
                      <a:pt x="6062" y="236685"/>
                      <a:pt x="0" y="230623"/>
                      <a:pt x="0" y="223144"/>
                    </a:cubicBezTo>
                    <a:lnTo>
                      <a:pt x="0" y="13540"/>
                    </a:lnTo>
                    <a:cubicBezTo>
                      <a:pt x="0" y="6062"/>
                      <a:pt x="6062" y="0"/>
                      <a:pt x="13540" y="0"/>
                    </a:cubicBezTo>
                    <a:lnTo>
                      <a:pt x="73930" y="0"/>
                    </a:lnTo>
                    <a:cubicBezTo>
                      <a:pt x="81408" y="0"/>
                      <a:pt x="87470" y="6062"/>
                      <a:pt x="87470" y="13540"/>
                    </a:cubicBezTo>
                    <a:lnTo>
                      <a:pt x="87470" y="223144"/>
                    </a:lnTo>
                    <a:cubicBezTo>
                      <a:pt x="87472" y="230623"/>
                      <a:pt x="81411" y="236686"/>
                      <a:pt x="73933" y="236687"/>
                    </a:cubicBezTo>
                    <a:cubicBezTo>
                      <a:pt x="73842" y="236687"/>
                      <a:pt x="73750" y="236687"/>
                      <a:pt x="73659" y="236685"/>
                    </a:cubicBezTo>
                    <a:close/>
                    <a:moveTo>
                      <a:pt x="26810" y="209604"/>
                    </a:moveTo>
                    <a:lnTo>
                      <a:pt x="60119" y="209604"/>
                    </a:lnTo>
                    <a:lnTo>
                      <a:pt x="60119" y="27081"/>
                    </a:lnTo>
                    <a:lnTo>
                      <a:pt x="26810" y="27081"/>
                    </a:ln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sp>
            <p:nvSpPr>
              <p:cNvPr id="383" name="Google Shape;14293;p145">
                <a:extLst>
                  <a:ext uri="{FF2B5EF4-FFF2-40B4-BE49-F238E27FC236}">
                    <a16:creationId xmlns:a16="http://schemas.microsoft.com/office/drawing/2014/main" id="{7D2C1EE7-94A3-4FA8-B845-EC5F9323A5C4}"/>
                  </a:ext>
                </a:extLst>
              </p:cNvPr>
              <p:cNvSpPr/>
              <p:nvPr/>
            </p:nvSpPr>
            <p:spPr>
              <a:xfrm>
                <a:off x="408523" y="3293596"/>
                <a:ext cx="541612" cy="27080"/>
              </a:xfrm>
              <a:custGeom>
                <a:avLst/>
                <a:gdLst/>
                <a:ahLst/>
                <a:cxnLst/>
                <a:rect l="l" t="t" r="r" b="b"/>
                <a:pathLst>
                  <a:path w="541612" h="27080" extrusionOk="0">
                    <a:moveTo>
                      <a:pt x="528073" y="27081"/>
                    </a:moveTo>
                    <a:lnTo>
                      <a:pt x="13540" y="27081"/>
                    </a:lnTo>
                    <a:cubicBezTo>
                      <a:pt x="6062" y="27081"/>
                      <a:pt x="0" y="21019"/>
                      <a:pt x="0" y="13540"/>
                    </a:cubicBezTo>
                    <a:cubicBezTo>
                      <a:pt x="0" y="6062"/>
                      <a:pt x="6062" y="0"/>
                      <a:pt x="13540" y="0"/>
                    </a:cubicBezTo>
                    <a:lnTo>
                      <a:pt x="528073" y="0"/>
                    </a:lnTo>
                    <a:cubicBezTo>
                      <a:pt x="535551" y="0"/>
                      <a:pt x="541613" y="6062"/>
                      <a:pt x="541613" y="13540"/>
                    </a:cubicBezTo>
                    <a:cubicBezTo>
                      <a:pt x="541613" y="21019"/>
                      <a:pt x="535551" y="27081"/>
                      <a:pt x="528073" y="27081"/>
                    </a:cubicBez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grpSp>
        <p:grpSp>
          <p:nvGrpSpPr>
            <p:cNvPr id="374" name="Gruppieren 373">
              <a:extLst>
                <a:ext uri="{FF2B5EF4-FFF2-40B4-BE49-F238E27FC236}">
                  <a16:creationId xmlns:a16="http://schemas.microsoft.com/office/drawing/2014/main" id="{919BBD88-F619-4EBC-8739-E0ACE1F2C5A5}"/>
                </a:ext>
              </a:extLst>
            </p:cNvPr>
            <p:cNvGrpSpPr/>
            <p:nvPr/>
          </p:nvGrpSpPr>
          <p:grpSpPr>
            <a:xfrm>
              <a:off x="9870215" y="1782752"/>
              <a:ext cx="1049668" cy="686231"/>
              <a:chOff x="160131" y="4618038"/>
              <a:chExt cx="1800226" cy="1157285"/>
            </a:xfrm>
            <a:grpFill/>
          </p:grpSpPr>
          <p:sp>
            <p:nvSpPr>
              <p:cNvPr id="375" name="Freeform 127">
                <a:extLst>
                  <a:ext uri="{FF2B5EF4-FFF2-40B4-BE49-F238E27FC236}">
                    <a16:creationId xmlns:a16="http://schemas.microsoft.com/office/drawing/2014/main" id="{42706B3E-C2EE-48A3-AB76-099B324E0295}"/>
                  </a:ext>
                </a:extLst>
              </p:cNvPr>
              <p:cNvSpPr>
                <a:spLocks/>
              </p:cNvSpPr>
              <p:nvPr/>
            </p:nvSpPr>
            <p:spPr bwMode="auto">
              <a:xfrm>
                <a:off x="324885" y="4618038"/>
                <a:ext cx="1465264" cy="896938"/>
              </a:xfrm>
              <a:custGeom>
                <a:avLst/>
                <a:gdLst>
                  <a:gd name="T0" fmla="*/ 0 w 237"/>
                  <a:gd name="T1" fmla="*/ 145 h 145"/>
                  <a:gd name="T2" fmla="*/ 0 w 237"/>
                  <a:gd name="T3" fmla="*/ 18 h 145"/>
                  <a:gd name="T4" fmla="*/ 18 w 237"/>
                  <a:gd name="T5" fmla="*/ 0 h 145"/>
                  <a:gd name="T6" fmla="*/ 220 w 237"/>
                  <a:gd name="T7" fmla="*/ 0 h 145"/>
                  <a:gd name="T8" fmla="*/ 237 w 237"/>
                  <a:gd name="T9" fmla="*/ 18 h 145"/>
                  <a:gd name="T10" fmla="*/ 237 w 237"/>
                  <a:gd name="T11" fmla="*/ 145 h 145"/>
                </a:gdLst>
                <a:ahLst/>
                <a:cxnLst>
                  <a:cxn ang="0">
                    <a:pos x="T0" y="T1"/>
                  </a:cxn>
                  <a:cxn ang="0">
                    <a:pos x="T2" y="T3"/>
                  </a:cxn>
                  <a:cxn ang="0">
                    <a:pos x="T4" y="T5"/>
                  </a:cxn>
                  <a:cxn ang="0">
                    <a:pos x="T6" y="T7"/>
                  </a:cxn>
                  <a:cxn ang="0">
                    <a:pos x="T8" y="T9"/>
                  </a:cxn>
                  <a:cxn ang="0">
                    <a:pos x="T10" y="T11"/>
                  </a:cxn>
                </a:cxnLst>
                <a:rect l="0" t="0" r="r" b="b"/>
                <a:pathLst>
                  <a:path w="237" h="145">
                    <a:moveTo>
                      <a:pt x="0" y="145"/>
                    </a:moveTo>
                    <a:cubicBezTo>
                      <a:pt x="0" y="18"/>
                      <a:pt x="0" y="18"/>
                      <a:pt x="0" y="18"/>
                    </a:cubicBezTo>
                    <a:cubicBezTo>
                      <a:pt x="0" y="8"/>
                      <a:pt x="8" y="0"/>
                      <a:pt x="18" y="0"/>
                    </a:cubicBezTo>
                    <a:cubicBezTo>
                      <a:pt x="220" y="0"/>
                      <a:pt x="220" y="0"/>
                      <a:pt x="220" y="0"/>
                    </a:cubicBezTo>
                    <a:cubicBezTo>
                      <a:pt x="229" y="0"/>
                      <a:pt x="237" y="8"/>
                      <a:pt x="237" y="18"/>
                    </a:cubicBezTo>
                    <a:cubicBezTo>
                      <a:pt x="237" y="145"/>
                      <a:pt x="237" y="145"/>
                      <a:pt x="237" y="145"/>
                    </a:cubicBezTo>
                  </a:path>
                </a:pathLst>
              </a:custGeom>
              <a:noFill/>
              <a:ln w="25400" cap="flat">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76" name="Freeform 128">
                <a:extLst>
                  <a:ext uri="{FF2B5EF4-FFF2-40B4-BE49-F238E27FC236}">
                    <a16:creationId xmlns:a16="http://schemas.microsoft.com/office/drawing/2014/main" id="{EA191177-E58A-442A-A9B3-A36E2301FFCB}"/>
                  </a:ext>
                </a:extLst>
              </p:cNvPr>
              <p:cNvSpPr>
                <a:spLocks/>
              </p:cNvSpPr>
              <p:nvPr/>
            </p:nvSpPr>
            <p:spPr bwMode="auto">
              <a:xfrm>
                <a:off x="160131" y="5632450"/>
                <a:ext cx="1800225" cy="142875"/>
              </a:xfrm>
              <a:custGeom>
                <a:avLst/>
                <a:gdLst>
                  <a:gd name="T0" fmla="*/ 0 w 291"/>
                  <a:gd name="T1" fmla="*/ 0 h 23"/>
                  <a:gd name="T2" fmla="*/ 22 w 291"/>
                  <a:gd name="T3" fmla="*/ 23 h 23"/>
                  <a:gd name="T4" fmla="*/ 270 w 291"/>
                  <a:gd name="T5" fmla="*/ 23 h 23"/>
                  <a:gd name="T6" fmla="*/ 291 w 291"/>
                  <a:gd name="T7" fmla="*/ 0 h 23"/>
                  <a:gd name="T8" fmla="*/ 0 w 291"/>
                  <a:gd name="T9" fmla="*/ 0 h 23"/>
                </a:gdLst>
                <a:ahLst/>
                <a:cxnLst>
                  <a:cxn ang="0">
                    <a:pos x="T0" y="T1"/>
                  </a:cxn>
                  <a:cxn ang="0">
                    <a:pos x="T2" y="T3"/>
                  </a:cxn>
                  <a:cxn ang="0">
                    <a:pos x="T4" y="T5"/>
                  </a:cxn>
                  <a:cxn ang="0">
                    <a:pos x="T6" y="T7"/>
                  </a:cxn>
                  <a:cxn ang="0">
                    <a:pos x="T8" y="T9"/>
                  </a:cxn>
                </a:cxnLst>
                <a:rect l="0" t="0" r="r" b="b"/>
                <a:pathLst>
                  <a:path w="291" h="23">
                    <a:moveTo>
                      <a:pt x="0" y="0"/>
                    </a:moveTo>
                    <a:cubicBezTo>
                      <a:pt x="0" y="0"/>
                      <a:pt x="5" y="23"/>
                      <a:pt x="22" y="23"/>
                    </a:cubicBezTo>
                    <a:cubicBezTo>
                      <a:pt x="270" y="23"/>
                      <a:pt x="270" y="23"/>
                      <a:pt x="270" y="23"/>
                    </a:cubicBezTo>
                    <a:cubicBezTo>
                      <a:pt x="286" y="23"/>
                      <a:pt x="291" y="0"/>
                      <a:pt x="291" y="0"/>
                    </a:cubicBezTo>
                    <a:lnTo>
                      <a:pt x="0" y="0"/>
                    </a:lnTo>
                    <a:close/>
                  </a:path>
                </a:pathLst>
              </a:custGeom>
              <a:solidFill>
                <a:srgbClr val="FFFFFF"/>
              </a:solidFill>
              <a:ln w="25400" cap="flat">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24" name="Gruppieren 23">
            <a:extLst>
              <a:ext uri="{FF2B5EF4-FFF2-40B4-BE49-F238E27FC236}">
                <a16:creationId xmlns:a16="http://schemas.microsoft.com/office/drawing/2014/main" id="{FCE6C05E-5F8C-4476-A3BB-F81CBF32512E}"/>
              </a:ext>
            </a:extLst>
          </p:cNvPr>
          <p:cNvGrpSpPr/>
          <p:nvPr/>
        </p:nvGrpSpPr>
        <p:grpSpPr>
          <a:xfrm>
            <a:off x="10391831" y="3637839"/>
            <a:ext cx="693895" cy="1137595"/>
            <a:chOff x="10917017" y="3570731"/>
            <a:chExt cx="693895" cy="1137595"/>
          </a:xfrm>
        </p:grpSpPr>
        <p:sp>
          <p:nvSpPr>
            <p:cNvPr id="432" name="Rechteck 431">
              <a:extLst>
                <a:ext uri="{FF2B5EF4-FFF2-40B4-BE49-F238E27FC236}">
                  <a16:creationId xmlns:a16="http://schemas.microsoft.com/office/drawing/2014/main" id="{16444F06-3B37-48CB-969A-BC2172E2ECC4}"/>
                </a:ext>
              </a:extLst>
            </p:cNvPr>
            <p:cNvSpPr/>
            <p:nvPr/>
          </p:nvSpPr>
          <p:spPr>
            <a:xfrm>
              <a:off x="10917017" y="3570731"/>
              <a:ext cx="693895" cy="113759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grpSp>
          <p:nvGrpSpPr>
            <p:cNvPr id="384" name="Gruppieren 383">
              <a:extLst>
                <a:ext uri="{FF2B5EF4-FFF2-40B4-BE49-F238E27FC236}">
                  <a16:creationId xmlns:a16="http://schemas.microsoft.com/office/drawing/2014/main" id="{46ECB6B0-22AF-4263-9191-ED862996DBFF}"/>
                </a:ext>
              </a:extLst>
            </p:cNvPr>
            <p:cNvGrpSpPr/>
            <p:nvPr/>
          </p:nvGrpSpPr>
          <p:grpSpPr>
            <a:xfrm>
              <a:off x="10997896" y="3663088"/>
              <a:ext cx="502790" cy="1020181"/>
              <a:chOff x="2041118" y="2707388"/>
              <a:chExt cx="382588" cy="776287"/>
            </a:xfrm>
            <a:noFill/>
          </p:grpSpPr>
          <p:sp>
            <p:nvSpPr>
              <p:cNvPr id="385" name="AutoShape 130">
                <a:extLst>
                  <a:ext uri="{FF2B5EF4-FFF2-40B4-BE49-F238E27FC236}">
                    <a16:creationId xmlns:a16="http://schemas.microsoft.com/office/drawing/2014/main" id="{C97EC6C1-4AF2-4A8F-BFB5-6706A680C3F8}"/>
                  </a:ext>
                </a:extLst>
              </p:cNvPr>
              <p:cNvSpPr>
                <a:spLocks noChangeAspect="1" noChangeArrowheads="1" noTextEdit="1"/>
              </p:cNvSpPr>
              <p:nvPr/>
            </p:nvSpPr>
            <p:spPr bwMode="auto">
              <a:xfrm>
                <a:off x="2041118" y="2707388"/>
                <a:ext cx="382588" cy="77628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86" name="Freeform 132">
                <a:extLst>
                  <a:ext uri="{FF2B5EF4-FFF2-40B4-BE49-F238E27FC236}">
                    <a16:creationId xmlns:a16="http://schemas.microsoft.com/office/drawing/2014/main" id="{66B3CE20-FB34-4A9F-8FDD-4AF6F25B2FDD}"/>
                  </a:ext>
                </a:extLst>
              </p:cNvPr>
              <p:cNvSpPr>
                <a:spLocks/>
              </p:cNvSpPr>
              <p:nvPr/>
            </p:nvSpPr>
            <p:spPr bwMode="auto">
              <a:xfrm>
                <a:off x="2052231" y="2718500"/>
                <a:ext cx="360363" cy="750887"/>
              </a:xfrm>
              <a:custGeom>
                <a:avLst/>
                <a:gdLst>
                  <a:gd name="T0" fmla="*/ 12 w 96"/>
                  <a:gd name="T1" fmla="*/ 0 h 200"/>
                  <a:gd name="T2" fmla="*/ 84 w 96"/>
                  <a:gd name="T3" fmla="*/ 0 h 200"/>
                  <a:gd name="T4" fmla="*/ 96 w 96"/>
                  <a:gd name="T5" fmla="*/ 12 h 200"/>
                  <a:gd name="T6" fmla="*/ 96 w 96"/>
                  <a:gd name="T7" fmla="*/ 188 h 200"/>
                  <a:gd name="T8" fmla="*/ 84 w 96"/>
                  <a:gd name="T9" fmla="*/ 200 h 200"/>
                  <a:gd name="T10" fmla="*/ 12 w 96"/>
                  <a:gd name="T11" fmla="*/ 200 h 200"/>
                  <a:gd name="T12" fmla="*/ 0 w 96"/>
                  <a:gd name="T13" fmla="*/ 188 h 200"/>
                  <a:gd name="T14" fmla="*/ 0 w 96"/>
                  <a:gd name="T15" fmla="*/ 12 h 200"/>
                  <a:gd name="T16" fmla="*/ 12 w 96"/>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200">
                    <a:moveTo>
                      <a:pt x="12" y="0"/>
                    </a:moveTo>
                    <a:cubicBezTo>
                      <a:pt x="84" y="0"/>
                      <a:pt x="84" y="0"/>
                      <a:pt x="84" y="0"/>
                    </a:cubicBezTo>
                    <a:cubicBezTo>
                      <a:pt x="91" y="0"/>
                      <a:pt x="96" y="5"/>
                      <a:pt x="96" y="12"/>
                    </a:cubicBezTo>
                    <a:cubicBezTo>
                      <a:pt x="96" y="188"/>
                      <a:pt x="96" y="188"/>
                      <a:pt x="96" y="188"/>
                    </a:cubicBezTo>
                    <a:cubicBezTo>
                      <a:pt x="96" y="195"/>
                      <a:pt x="91" y="200"/>
                      <a:pt x="84" y="200"/>
                    </a:cubicBezTo>
                    <a:cubicBezTo>
                      <a:pt x="12" y="200"/>
                      <a:pt x="12" y="200"/>
                      <a:pt x="12" y="200"/>
                    </a:cubicBezTo>
                    <a:cubicBezTo>
                      <a:pt x="5" y="200"/>
                      <a:pt x="0" y="195"/>
                      <a:pt x="0" y="188"/>
                    </a:cubicBezTo>
                    <a:cubicBezTo>
                      <a:pt x="0" y="12"/>
                      <a:pt x="0" y="12"/>
                      <a:pt x="0" y="12"/>
                    </a:cubicBezTo>
                    <a:cubicBezTo>
                      <a:pt x="0" y="5"/>
                      <a:pt x="5" y="0"/>
                      <a:pt x="12" y="0"/>
                    </a:cubicBezTo>
                    <a:close/>
                  </a:path>
                </a:pathLst>
              </a:custGeom>
              <a:grpFill/>
              <a:ln w="30163"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87" name="Line 133">
                <a:extLst>
                  <a:ext uri="{FF2B5EF4-FFF2-40B4-BE49-F238E27FC236}">
                    <a16:creationId xmlns:a16="http://schemas.microsoft.com/office/drawing/2014/main" id="{E0926764-270F-4170-A2D8-3361A7ECDA7F}"/>
                  </a:ext>
                </a:extLst>
              </p:cNvPr>
              <p:cNvSpPr>
                <a:spLocks noChangeShapeType="1"/>
              </p:cNvSpPr>
              <p:nvPr/>
            </p:nvSpPr>
            <p:spPr bwMode="auto">
              <a:xfrm flipH="1">
                <a:off x="2052231" y="2808988"/>
                <a:ext cx="360363" cy="0"/>
              </a:xfrm>
              <a:prstGeom prst="line">
                <a:avLst/>
              </a:prstGeom>
              <a:grpFill/>
              <a:ln w="30163"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88" name="Line 134">
                <a:extLst>
                  <a:ext uri="{FF2B5EF4-FFF2-40B4-BE49-F238E27FC236}">
                    <a16:creationId xmlns:a16="http://schemas.microsoft.com/office/drawing/2014/main" id="{D8B4F6E6-0A3E-4289-9172-BB0D604D7E57}"/>
                  </a:ext>
                </a:extLst>
              </p:cNvPr>
              <p:cNvSpPr>
                <a:spLocks noChangeShapeType="1"/>
              </p:cNvSpPr>
              <p:nvPr/>
            </p:nvSpPr>
            <p:spPr bwMode="auto">
              <a:xfrm flipH="1">
                <a:off x="2052231" y="3348738"/>
                <a:ext cx="360363" cy="0"/>
              </a:xfrm>
              <a:prstGeom prst="line">
                <a:avLst/>
              </a:prstGeom>
              <a:grpFill/>
              <a:ln w="30163"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89" name="Line 135">
                <a:extLst>
                  <a:ext uri="{FF2B5EF4-FFF2-40B4-BE49-F238E27FC236}">
                    <a16:creationId xmlns:a16="http://schemas.microsoft.com/office/drawing/2014/main" id="{BBB702D5-CCD4-4CDB-846D-8839838891B2}"/>
                  </a:ext>
                </a:extLst>
              </p:cNvPr>
              <p:cNvSpPr>
                <a:spLocks noChangeShapeType="1"/>
              </p:cNvSpPr>
              <p:nvPr/>
            </p:nvSpPr>
            <p:spPr bwMode="auto">
              <a:xfrm>
                <a:off x="2203685" y="3425823"/>
                <a:ext cx="46038" cy="0"/>
              </a:xfrm>
              <a:prstGeom prst="line">
                <a:avLst/>
              </a:prstGeom>
              <a:grpFill/>
              <a:ln w="30163"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90" name="Line 136">
                <a:extLst>
                  <a:ext uri="{FF2B5EF4-FFF2-40B4-BE49-F238E27FC236}">
                    <a16:creationId xmlns:a16="http://schemas.microsoft.com/office/drawing/2014/main" id="{D71873DA-AD6C-4AD2-A2F0-4C719A31D939}"/>
                  </a:ext>
                </a:extLst>
              </p:cNvPr>
              <p:cNvSpPr>
                <a:spLocks noChangeShapeType="1"/>
              </p:cNvSpPr>
              <p:nvPr/>
            </p:nvSpPr>
            <p:spPr bwMode="auto">
              <a:xfrm>
                <a:off x="2233206" y="2762950"/>
                <a:ext cx="0" cy="0"/>
              </a:xfrm>
              <a:prstGeom prst="line">
                <a:avLst/>
              </a:prstGeom>
              <a:grpFill/>
              <a:ln w="30163"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nvGrpSpPr>
              <p:cNvPr id="391" name="Gruppieren 390">
                <a:extLst>
                  <a:ext uri="{FF2B5EF4-FFF2-40B4-BE49-F238E27FC236}">
                    <a16:creationId xmlns:a16="http://schemas.microsoft.com/office/drawing/2014/main" id="{8C0C26C2-D0F4-4825-BE49-3FDD1AEDF0E2}"/>
                  </a:ext>
                </a:extLst>
              </p:cNvPr>
              <p:cNvGrpSpPr/>
              <p:nvPr/>
            </p:nvGrpSpPr>
            <p:grpSpPr>
              <a:xfrm>
                <a:off x="2118905" y="2942430"/>
                <a:ext cx="227013" cy="228600"/>
                <a:chOff x="6463521" y="3107867"/>
                <a:chExt cx="227013" cy="228600"/>
              </a:xfrm>
              <a:grpFill/>
            </p:grpSpPr>
            <p:sp>
              <p:nvSpPr>
                <p:cNvPr id="392" name="Freeform 5">
                  <a:extLst>
                    <a:ext uri="{FF2B5EF4-FFF2-40B4-BE49-F238E27FC236}">
                      <a16:creationId xmlns:a16="http://schemas.microsoft.com/office/drawing/2014/main" id="{5D869F7D-58B8-4034-96BD-C12ACC4FADA8}"/>
                    </a:ext>
                  </a:extLst>
                </p:cNvPr>
                <p:cNvSpPr>
                  <a:spLocks/>
                </p:cNvSpPr>
                <p:nvPr/>
              </p:nvSpPr>
              <p:spPr bwMode="auto">
                <a:xfrm>
                  <a:off x="6463521" y="3107867"/>
                  <a:ext cx="41275" cy="41275"/>
                </a:xfrm>
                <a:custGeom>
                  <a:avLst/>
                  <a:gdLst>
                    <a:gd name="T0" fmla="*/ 0 w 26"/>
                    <a:gd name="T1" fmla="*/ 26 h 26"/>
                    <a:gd name="T2" fmla="*/ 0 w 26"/>
                    <a:gd name="T3" fmla="*/ 0 h 26"/>
                    <a:gd name="T4" fmla="*/ 26 w 26"/>
                    <a:gd name="T5" fmla="*/ 0 h 26"/>
                  </a:gdLst>
                  <a:ahLst/>
                  <a:cxnLst>
                    <a:cxn ang="0">
                      <a:pos x="T0" y="T1"/>
                    </a:cxn>
                    <a:cxn ang="0">
                      <a:pos x="T2" y="T3"/>
                    </a:cxn>
                    <a:cxn ang="0">
                      <a:pos x="T4" y="T5"/>
                    </a:cxn>
                  </a:cxnLst>
                  <a:rect l="0" t="0" r="r" b="b"/>
                  <a:pathLst>
                    <a:path w="26" h="26">
                      <a:moveTo>
                        <a:pt x="0" y="26"/>
                      </a:moveTo>
                      <a:lnTo>
                        <a:pt x="0" y="0"/>
                      </a:lnTo>
                      <a:lnTo>
                        <a:pt x="26" y="0"/>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93" name="Freeform 6">
                  <a:extLst>
                    <a:ext uri="{FF2B5EF4-FFF2-40B4-BE49-F238E27FC236}">
                      <a16:creationId xmlns:a16="http://schemas.microsoft.com/office/drawing/2014/main" id="{AC6E2007-943C-49D9-812E-3E8537377423}"/>
                    </a:ext>
                  </a:extLst>
                </p:cNvPr>
                <p:cNvSpPr>
                  <a:spLocks/>
                </p:cNvSpPr>
                <p:nvPr/>
              </p:nvSpPr>
              <p:spPr bwMode="auto">
                <a:xfrm>
                  <a:off x="6463521" y="3295192"/>
                  <a:ext cx="41275" cy="41275"/>
                </a:xfrm>
                <a:custGeom>
                  <a:avLst/>
                  <a:gdLst>
                    <a:gd name="T0" fmla="*/ 26 w 26"/>
                    <a:gd name="T1" fmla="*/ 26 h 26"/>
                    <a:gd name="T2" fmla="*/ 0 w 26"/>
                    <a:gd name="T3" fmla="*/ 26 h 26"/>
                    <a:gd name="T4" fmla="*/ 0 w 26"/>
                    <a:gd name="T5" fmla="*/ 0 h 26"/>
                  </a:gdLst>
                  <a:ahLst/>
                  <a:cxnLst>
                    <a:cxn ang="0">
                      <a:pos x="T0" y="T1"/>
                    </a:cxn>
                    <a:cxn ang="0">
                      <a:pos x="T2" y="T3"/>
                    </a:cxn>
                    <a:cxn ang="0">
                      <a:pos x="T4" y="T5"/>
                    </a:cxn>
                  </a:cxnLst>
                  <a:rect l="0" t="0" r="r" b="b"/>
                  <a:pathLst>
                    <a:path w="26" h="26">
                      <a:moveTo>
                        <a:pt x="26" y="26"/>
                      </a:moveTo>
                      <a:lnTo>
                        <a:pt x="0" y="26"/>
                      </a:lnTo>
                      <a:lnTo>
                        <a:pt x="0" y="0"/>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94" name="Freeform 7">
                  <a:extLst>
                    <a:ext uri="{FF2B5EF4-FFF2-40B4-BE49-F238E27FC236}">
                      <a16:creationId xmlns:a16="http://schemas.microsoft.com/office/drawing/2014/main" id="{A913A216-472D-47E7-914A-6E0824B87788}"/>
                    </a:ext>
                  </a:extLst>
                </p:cNvPr>
                <p:cNvSpPr>
                  <a:spLocks/>
                </p:cNvSpPr>
                <p:nvPr/>
              </p:nvSpPr>
              <p:spPr bwMode="auto">
                <a:xfrm>
                  <a:off x="6649259" y="3107867"/>
                  <a:ext cx="41275" cy="41275"/>
                </a:xfrm>
                <a:custGeom>
                  <a:avLst/>
                  <a:gdLst>
                    <a:gd name="T0" fmla="*/ 0 w 26"/>
                    <a:gd name="T1" fmla="*/ 0 h 26"/>
                    <a:gd name="T2" fmla="*/ 26 w 26"/>
                    <a:gd name="T3" fmla="*/ 0 h 26"/>
                    <a:gd name="T4" fmla="*/ 26 w 26"/>
                    <a:gd name="T5" fmla="*/ 26 h 26"/>
                  </a:gdLst>
                  <a:ahLst/>
                  <a:cxnLst>
                    <a:cxn ang="0">
                      <a:pos x="T0" y="T1"/>
                    </a:cxn>
                    <a:cxn ang="0">
                      <a:pos x="T2" y="T3"/>
                    </a:cxn>
                    <a:cxn ang="0">
                      <a:pos x="T4" y="T5"/>
                    </a:cxn>
                  </a:cxnLst>
                  <a:rect l="0" t="0" r="r" b="b"/>
                  <a:pathLst>
                    <a:path w="26" h="26">
                      <a:moveTo>
                        <a:pt x="0" y="0"/>
                      </a:moveTo>
                      <a:lnTo>
                        <a:pt x="26" y="0"/>
                      </a:lnTo>
                      <a:lnTo>
                        <a:pt x="26" y="26"/>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95" name="Freeform 8">
                  <a:extLst>
                    <a:ext uri="{FF2B5EF4-FFF2-40B4-BE49-F238E27FC236}">
                      <a16:creationId xmlns:a16="http://schemas.microsoft.com/office/drawing/2014/main" id="{F2C05CFA-5A87-4052-B603-DB34BEF6776F}"/>
                    </a:ext>
                  </a:extLst>
                </p:cNvPr>
                <p:cNvSpPr>
                  <a:spLocks/>
                </p:cNvSpPr>
                <p:nvPr/>
              </p:nvSpPr>
              <p:spPr bwMode="auto">
                <a:xfrm>
                  <a:off x="6546071" y="3149142"/>
                  <a:ext cx="41275" cy="41275"/>
                </a:xfrm>
                <a:custGeom>
                  <a:avLst/>
                  <a:gdLst>
                    <a:gd name="T0" fmla="*/ 26 w 26"/>
                    <a:gd name="T1" fmla="*/ 0 h 26"/>
                    <a:gd name="T2" fmla="*/ 13 w 26"/>
                    <a:gd name="T3" fmla="*/ 0 h 26"/>
                    <a:gd name="T4" fmla="*/ 13 w 26"/>
                    <a:gd name="T5" fmla="*/ 26 h 26"/>
                    <a:gd name="T6" fmla="*/ 0 w 26"/>
                    <a:gd name="T7" fmla="*/ 26 h 26"/>
                  </a:gdLst>
                  <a:ahLst/>
                  <a:cxnLst>
                    <a:cxn ang="0">
                      <a:pos x="T0" y="T1"/>
                    </a:cxn>
                    <a:cxn ang="0">
                      <a:pos x="T2" y="T3"/>
                    </a:cxn>
                    <a:cxn ang="0">
                      <a:pos x="T4" y="T5"/>
                    </a:cxn>
                    <a:cxn ang="0">
                      <a:pos x="T6" y="T7"/>
                    </a:cxn>
                  </a:cxnLst>
                  <a:rect l="0" t="0" r="r" b="b"/>
                  <a:pathLst>
                    <a:path w="26" h="26">
                      <a:moveTo>
                        <a:pt x="26" y="0"/>
                      </a:moveTo>
                      <a:lnTo>
                        <a:pt x="13" y="0"/>
                      </a:lnTo>
                      <a:lnTo>
                        <a:pt x="13" y="26"/>
                      </a:lnTo>
                      <a:lnTo>
                        <a:pt x="0" y="26"/>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96" name="Freeform 9">
                  <a:extLst>
                    <a:ext uri="{FF2B5EF4-FFF2-40B4-BE49-F238E27FC236}">
                      <a16:creationId xmlns:a16="http://schemas.microsoft.com/office/drawing/2014/main" id="{6ED7344D-E8EF-4075-9159-925ACFA71C0E}"/>
                    </a:ext>
                  </a:extLst>
                </p:cNvPr>
                <p:cNvSpPr>
                  <a:spLocks/>
                </p:cNvSpPr>
                <p:nvPr/>
              </p:nvSpPr>
              <p:spPr bwMode="auto">
                <a:xfrm>
                  <a:off x="6566709" y="3231692"/>
                  <a:ext cx="20637" cy="63500"/>
                </a:xfrm>
                <a:custGeom>
                  <a:avLst/>
                  <a:gdLst>
                    <a:gd name="T0" fmla="*/ 0 w 13"/>
                    <a:gd name="T1" fmla="*/ 40 h 40"/>
                    <a:gd name="T2" fmla="*/ 0 w 13"/>
                    <a:gd name="T3" fmla="*/ 27 h 40"/>
                    <a:gd name="T4" fmla="*/ 0 w 13"/>
                    <a:gd name="T5" fmla="*/ 0 h 40"/>
                    <a:gd name="T6" fmla="*/ 13 w 13"/>
                    <a:gd name="T7" fmla="*/ 0 h 40"/>
                  </a:gdLst>
                  <a:ahLst/>
                  <a:cxnLst>
                    <a:cxn ang="0">
                      <a:pos x="T0" y="T1"/>
                    </a:cxn>
                    <a:cxn ang="0">
                      <a:pos x="T2" y="T3"/>
                    </a:cxn>
                    <a:cxn ang="0">
                      <a:pos x="T4" y="T5"/>
                    </a:cxn>
                    <a:cxn ang="0">
                      <a:pos x="T6" y="T7"/>
                    </a:cxn>
                  </a:cxnLst>
                  <a:rect l="0" t="0" r="r" b="b"/>
                  <a:pathLst>
                    <a:path w="13" h="40">
                      <a:moveTo>
                        <a:pt x="0" y="40"/>
                      </a:moveTo>
                      <a:lnTo>
                        <a:pt x="0" y="27"/>
                      </a:lnTo>
                      <a:lnTo>
                        <a:pt x="0" y="0"/>
                      </a:lnTo>
                      <a:lnTo>
                        <a:pt x="13" y="0"/>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97" name="Freeform 10">
                  <a:extLst>
                    <a:ext uri="{FF2B5EF4-FFF2-40B4-BE49-F238E27FC236}">
                      <a16:creationId xmlns:a16="http://schemas.microsoft.com/office/drawing/2014/main" id="{C3C7B86C-5D02-46DC-B751-5B6B443D0383}"/>
                    </a:ext>
                  </a:extLst>
                </p:cNvPr>
                <p:cNvSpPr>
                  <a:spLocks/>
                </p:cNvSpPr>
                <p:nvPr/>
              </p:nvSpPr>
              <p:spPr bwMode="auto">
                <a:xfrm>
                  <a:off x="6628621" y="3211054"/>
                  <a:ext cx="20637" cy="84138"/>
                </a:xfrm>
                <a:custGeom>
                  <a:avLst/>
                  <a:gdLst>
                    <a:gd name="T0" fmla="*/ 13 w 13"/>
                    <a:gd name="T1" fmla="*/ 0 h 53"/>
                    <a:gd name="T2" fmla="*/ 13 w 13"/>
                    <a:gd name="T3" fmla="*/ 26 h 53"/>
                    <a:gd name="T4" fmla="*/ 0 w 13"/>
                    <a:gd name="T5" fmla="*/ 26 h 53"/>
                    <a:gd name="T6" fmla="*/ 0 w 13"/>
                    <a:gd name="T7" fmla="*/ 53 h 53"/>
                  </a:gdLst>
                  <a:ahLst/>
                  <a:cxnLst>
                    <a:cxn ang="0">
                      <a:pos x="T0" y="T1"/>
                    </a:cxn>
                    <a:cxn ang="0">
                      <a:pos x="T2" y="T3"/>
                    </a:cxn>
                    <a:cxn ang="0">
                      <a:pos x="T4" y="T5"/>
                    </a:cxn>
                    <a:cxn ang="0">
                      <a:pos x="T6" y="T7"/>
                    </a:cxn>
                  </a:cxnLst>
                  <a:rect l="0" t="0" r="r" b="b"/>
                  <a:pathLst>
                    <a:path w="13" h="53">
                      <a:moveTo>
                        <a:pt x="13" y="0"/>
                      </a:moveTo>
                      <a:lnTo>
                        <a:pt x="13" y="26"/>
                      </a:lnTo>
                      <a:lnTo>
                        <a:pt x="0" y="26"/>
                      </a:lnTo>
                      <a:lnTo>
                        <a:pt x="0" y="53"/>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98" name="Freeform 11">
                  <a:extLst>
                    <a:ext uri="{FF2B5EF4-FFF2-40B4-BE49-F238E27FC236}">
                      <a16:creationId xmlns:a16="http://schemas.microsoft.com/office/drawing/2014/main" id="{7A7BC48A-9CB2-403F-A598-6F9BBF72CBE4}"/>
                    </a:ext>
                  </a:extLst>
                </p:cNvPr>
                <p:cNvSpPr>
                  <a:spLocks/>
                </p:cNvSpPr>
                <p:nvPr/>
              </p:nvSpPr>
              <p:spPr bwMode="auto">
                <a:xfrm>
                  <a:off x="6649259" y="3295192"/>
                  <a:ext cx="41275" cy="41275"/>
                </a:xfrm>
                <a:custGeom>
                  <a:avLst/>
                  <a:gdLst>
                    <a:gd name="T0" fmla="*/ 0 w 26"/>
                    <a:gd name="T1" fmla="*/ 26 h 26"/>
                    <a:gd name="T2" fmla="*/ 26 w 26"/>
                    <a:gd name="T3" fmla="*/ 26 h 26"/>
                    <a:gd name="T4" fmla="*/ 26 w 26"/>
                    <a:gd name="T5" fmla="*/ 0 h 26"/>
                  </a:gdLst>
                  <a:ahLst/>
                  <a:cxnLst>
                    <a:cxn ang="0">
                      <a:pos x="T0" y="T1"/>
                    </a:cxn>
                    <a:cxn ang="0">
                      <a:pos x="T2" y="T3"/>
                    </a:cxn>
                    <a:cxn ang="0">
                      <a:pos x="T4" y="T5"/>
                    </a:cxn>
                  </a:cxnLst>
                  <a:rect l="0" t="0" r="r" b="b"/>
                  <a:pathLst>
                    <a:path w="26" h="26">
                      <a:moveTo>
                        <a:pt x="0" y="26"/>
                      </a:moveTo>
                      <a:lnTo>
                        <a:pt x="26" y="26"/>
                      </a:lnTo>
                      <a:lnTo>
                        <a:pt x="26" y="0"/>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99" name="Freeform 12">
                  <a:extLst>
                    <a:ext uri="{FF2B5EF4-FFF2-40B4-BE49-F238E27FC236}">
                      <a16:creationId xmlns:a16="http://schemas.microsoft.com/office/drawing/2014/main" id="{F41897E6-3ECB-4DB1-99EA-42A706E6BA9F}"/>
                    </a:ext>
                  </a:extLst>
                </p:cNvPr>
                <p:cNvSpPr>
                  <a:spLocks/>
                </p:cNvSpPr>
                <p:nvPr/>
              </p:nvSpPr>
              <p:spPr bwMode="auto">
                <a:xfrm>
                  <a:off x="6504796" y="3211054"/>
                  <a:ext cx="20637" cy="20638"/>
                </a:xfrm>
                <a:custGeom>
                  <a:avLst/>
                  <a:gdLst>
                    <a:gd name="T0" fmla="*/ 13 w 13"/>
                    <a:gd name="T1" fmla="*/ 13 h 13"/>
                    <a:gd name="T2" fmla="*/ 0 w 13"/>
                    <a:gd name="T3" fmla="*/ 13 h 13"/>
                    <a:gd name="T4" fmla="*/ 0 w 13"/>
                    <a:gd name="T5" fmla="*/ 0 h 13"/>
                  </a:gdLst>
                  <a:ahLst/>
                  <a:cxnLst>
                    <a:cxn ang="0">
                      <a:pos x="T0" y="T1"/>
                    </a:cxn>
                    <a:cxn ang="0">
                      <a:pos x="T2" y="T3"/>
                    </a:cxn>
                    <a:cxn ang="0">
                      <a:pos x="T4" y="T5"/>
                    </a:cxn>
                  </a:cxnLst>
                  <a:rect l="0" t="0" r="r" b="b"/>
                  <a:pathLst>
                    <a:path w="13" h="13">
                      <a:moveTo>
                        <a:pt x="13" y="13"/>
                      </a:moveTo>
                      <a:lnTo>
                        <a:pt x="0" y="13"/>
                      </a:lnTo>
                      <a:lnTo>
                        <a:pt x="0" y="0"/>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00" name="Line 13">
                  <a:extLst>
                    <a:ext uri="{FF2B5EF4-FFF2-40B4-BE49-F238E27FC236}">
                      <a16:creationId xmlns:a16="http://schemas.microsoft.com/office/drawing/2014/main" id="{AA1629BA-3872-4EF1-B02B-EF8579C7D6C8}"/>
                    </a:ext>
                  </a:extLst>
                </p:cNvPr>
                <p:cNvSpPr>
                  <a:spLocks noChangeShapeType="1"/>
                </p:cNvSpPr>
                <p:nvPr/>
              </p:nvSpPr>
              <p:spPr bwMode="auto">
                <a:xfrm flipV="1">
                  <a:off x="6607984" y="3190417"/>
                  <a:ext cx="0" cy="20638"/>
                </a:xfrm>
                <a:prstGeom prst="line">
                  <a:avLst/>
                </a:pr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01" name="Line 14">
                  <a:extLst>
                    <a:ext uri="{FF2B5EF4-FFF2-40B4-BE49-F238E27FC236}">
                      <a16:creationId xmlns:a16="http://schemas.microsoft.com/office/drawing/2014/main" id="{EAB46A5F-2A96-45B9-A985-F71C99EB9CE1}"/>
                    </a:ext>
                  </a:extLst>
                </p:cNvPr>
                <p:cNvSpPr>
                  <a:spLocks noChangeShapeType="1"/>
                </p:cNvSpPr>
                <p:nvPr/>
              </p:nvSpPr>
              <p:spPr bwMode="auto">
                <a:xfrm flipH="1">
                  <a:off x="6607984" y="3295192"/>
                  <a:ext cx="41275" cy="0"/>
                </a:xfrm>
                <a:prstGeom prst="line">
                  <a:avLst/>
                </a:pr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02" name="Line 15">
                  <a:extLst>
                    <a:ext uri="{FF2B5EF4-FFF2-40B4-BE49-F238E27FC236}">
                      <a16:creationId xmlns:a16="http://schemas.microsoft.com/office/drawing/2014/main" id="{C72BDCFB-47D3-45EE-A2AE-15E4FBAA6985}"/>
                    </a:ext>
                  </a:extLst>
                </p:cNvPr>
                <p:cNvSpPr>
                  <a:spLocks noChangeShapeType="1"/>
                </p:cNvSpPr>
                <p:nvPr/>
              </p:nvSpPr>
              <p:spPr bwMode="auto">
                <a:xfrm flipH="1">
                  <a:off x="6566709" y="3274554"/>
                  <a:ext cx="20637" cy="0"/>
                </a:xfrm>
                <a:prstGeom prst="line">
                  <a:avLst/>
                </a:pr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03" name="Rectangle 16">
                  <a:extLst>
                    <a:ext uri="{FF2B5EF4-FFF2-40B4-BE49-F238E27FC236}">
                      <a16:creationId xmlns:a16="http://schemas.microsoft.com/office/drawing/2014/main" id="{529F0C11-7592-47EC-AEA8-FA2142FD2D24}"/>
                    </a:ext>
                  </a:extLst>
                </p:cNvPr>
                <p:cNvSpPr>
                  <a:spLocks noChangeArrowheads="1"/>
                </p:cNvSpPr>
                <p:nvPr/>
              </p:nvSpPr>
              <p:spPr bwMode="auto">
                <a:xfrm>
                  <a:off x="6504796" y="3149142"/>
                  <a:ext cx="20637" cy="20638"/>
                </a:xfrm>
                <a:prstGeom prst="rect">
                  <a:avLst/>
                </a:pr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04" name="Rectangle 17">
                  <a:extLst>
                    <a:ext uri="{FF2B5EF4-FFF2-40B4-BE49-F238E27FC236}">
                      <a16:creationId xmlns:a16="http://schemas.microsoft.com/office/drawing/2014/main" id="{B8306969-073D-4D0B-81B4-89C2E23DDE2E}"/>
                    </a:ext>
                  </a:extLst>
                </p:cNvPr>
                <p:cNvSpPr>
                  <a:spLocks noChangeArrowheads="1"/>
                </p:cNvSpPr>
                <p:nvPr/>
              </p:nvSpPr>
              <p:spPr bwMode="auto">
                <a:xfrm>
                  <a:off x="6504796" y="3274554"/>
                  <a:ext cx="20637" cy="20638"/>
                </a:xfrm>
                <a:prstGeom prst="rect">
                  <a:avLst/>
                </a:pr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05" name="Rectangle 18">
                  <a:extLst>
                    <a:ext uri="{FF2B5EF4-FFF2-40B4-BE49-F238E27FC236}">
                      <a16:creationId xmlns:a16="http://schemas.microsoft.com/office/drawing/2014/main" id="{525B0268-6AD1-46B3-A589-1A1FDB18F26D}"/>
                    </a:ext>
                  </a:extLst>
                </p:cNvPr>
                <p:cNvSpPr>
                  <a:spLocks noChangeArrowheads="1"/>
                </p:cNvSpPr>
                <p:nvPr/>
              </p:nvSpPr>
              <p:spPr bwMode="auto">
                <a:xfrm>
                  <a:off x="6628621" y="3149142"/>
                  <a:ext cx="20637" cy="20638"/>
                </a:xfrm>
                <a:prstGeom prst="rect">
                  <a:avLst/>
                </a:pr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spTree>
    <p:extLst>
      <p:ext uri="{BB962C8B-B14F-4D97-AF65-F5344CB8AC3E}">
        <p14:creationId xmlns:p14="http://schemas.microsoft.com/office/powerpoint/2010/main" val="39263081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e 2">
            <a:extLst>
              <a:ext uri="{FF2B5EF4-FFF2-40B4-BE49-F238E27FC236}">
                <a16:creationId xmlns:a16="http://schemas.microsoft.com/office/drawing/2014/main" id="{0B03CECD-531B-48F1-A2DF-FC21D57795FE}"/>
              </a:ext>
            </a:extLst>
          </p:cNvPr>
          <p:cNvSpPr/>
          <p:nvPr/>
        </p:nvSpPr>
        <p:spPr>
          <a:xfrm>
            <a:off x="1604071" y="1423448"/>
            <a:ext cx="4197706" cy="4197706"/>
          </a:xfrm>
          <a:prstGeom prst="ellipse">
            <a:avLst/>
          </a:prstGeom>
          <a:noFill/>
          <a:ln w="57150">
            <a:solidFill>
              <a:srgbClr val="28828B"/>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sp>
        <p:nvSpPr>
          <p:cNvPr id="314" name="Rechteck 313">
            <a:extLst>
              <a:ext uri="{FF2B5EF4-FFF2-40B4-BE49-F238E27FC236}">
                <a16:creationId xmlns:a16="http://schemas.microsoft.com/office/drawing/2014/main" id="{2A4B67EF-3F9B-4F52-B8CE-932ED32A0DE5}"/>
              </a:ext>
            </a:extLst>
          </p:cNvPr>
          <p:cNvSpPr/>
          <p:nvPr/>
        </p:nvSpPr>
        <p:spPr>
          <a:xfrm>
            <a:off x="1823999" y="1409349"/>
            <a:ext cx="1064320" cy="86096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graphicFrame>
        <p:nvGraphicFramePr>
          <p:cNvPr id="7" name="Objekt 6" hidden="1">
            <a:extLst>
              <a:ext uri="{FF2B5EF4-FFF2-40B4-BE49-F238E27FC236}">
                <a16:creationId xmlns:a16="http://schemas.microsoft.com/office/drawing/2014/main" id="{73BA95D9-EFAE-4B38-B17F-90B57D092D1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288" imgH="288" progId="TCLayout.ActiveDocument.1">
                  <p:embed/>
                </p:oleObj>
              </mc:Choice>
              <mc:Fallback>
                <p:oleObj name="think-cell Folie" r:id="rId3" imgW="288" imgH="288" progId="TCLayout.ActiveDocument.1">
                  <p:embed/>
                  <p:pic>
                    <p:nvPicPr>
                      <p:cNvPr id="7" name="Objekt 6" hidden="1">
                        <a:extLst>
                          <a:ext uri="{FF2B5EF4-FFF2-40B4-BE49-F238E27FC236}">
                            <a16:creationId xmlns:a16="http://schemas.microsoft.com/office/drawing/2014/main" id="{73BA95D9-EFAE-4B38-B17F-90B57D092D1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4" name="Ellipse 183">
            <a:extLst>
              <a:ext uri="{FF2B5EF4-FFF2-40B4-BE49-F238E27FC236}">
                <a16:creationId xmlns:a16="http://schemas.microsoft.com/office/drawing/2014/main" id="{F6055BE4-7927-4A79-B898-2EC23B9BF8BD}"/>
              </a:ext>
            </a:extLst>
          </p:cNvPr>
          <p:cNvSpPr/>
          <p:nvPr/>
        </p:nvSpPr>
        <p:spPr>
          <a:xfrm>
            <a:off x="6365592" y="1419165"/>
            <a:ext cx="4197706" cy="4197706"/>
          </a:xfrm>
          <a:prstGeom prst="ellipse">
            <a:avLst/>
          </a:prstGeom>
          <a:noFill/>
          <a:ln w="57150">
            <a:solidFill>
              <a:srgbClr val="7F7F7F"/>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sp>
        <p:nvSpPr>
          <p:cNvPr id="159" name="Rechteck: abgerundete Ecken 158">
            <a:extLst>
              <a:ext uri="{FF2B5EF4-FFF2-40B4-BE49-F238E27FC236}">
                <a16:creationId xmlns:a16="http://schemas.microsoft.com/office/drawing/2014/main" id="{9E6036F9-A5B4-41FE-8DBF-EBD7F75E3BC7}"/>
              </a:ext>
            </a:extLst>
          </p:cNvPr>
          <p:cNvSpPr/>
          <p:nvPr/>
        </p:nvSpPr>
        <p:spPr>
          <a:xfrm>
            <a:off x="5422783" y="2042965"/>
            <a:ext cx="1312295" cy="3274438"/>
          </a:xfrm>
          <a:prstGeom prst="roundRect">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sp>
        <p:nvSpPr>
          <p:cNvPr id="2" name="Titel 1">
            <a:extLst>
              <a:ext uri="{FF2B5EF4-FFF2-40B4-BE49-F238E27FC236}">
                <a16:creationId xmlns:a16="http://schemas.microsoft.com/office/drawing/2014/main" id="{25E75560-118D-47E8-9305-3B8E86734CF5}"/>
              </a:ext>
            </a:extLst>
          </p:cNvPr>
          <p:cNvSpPr>
            <a:spLocks noGrp="1"/>
          </p:cNvSpPr>
          <p:nvPr>
            <p:ph type="title"/>
          </p:nvPr>
        </p:nvSpPr>
        <p:spPr>
          <a:xfrm>
            <a:off x="479376" y="498526"/>
            <a:ext cx="11161240" cy="1008112"/>
          </a:xfrm>
        </p:spPr>
        <p:txBody>
          <a:bodyPr vert="horz"/>
          <a:lstStyle/>
          <a:p>
            <a:r>
              <a:rPr lang="de-CH"/>
              <a:t>Bezahlen im Webshop</a:t>
            </a:r>
          </a:p>
        </p:txBody>
      </p:sp>
      <p:grpSp>
        <p:nvGrpSpPr>
          <p:cNvPr id="202" name="Gruppieren 201">
            <a:extLst>
              <a:ext uri="{FF2B5EF4-FFF2-40B4-BE49-F238E27FC236}">
                <a16:creationId xmlns:a16="http://schemas.microsoft.com/office/drawing/2014/main" id="{AB4DE897-AE87-4ADA-8B22-408729B24862}"/>
              </a:ext>
            </a:extLst>
          </p:cNvPr>
          <p:cNvGrpSpPr/>
          <p:nvPr/>
        </p:nvGrpSpPr>
        <p:grpSpPr>
          <a:xfrm>
            <a:off x="5563683" y="2161768"/>
            <a:ext cx="1007529" cy="2546558"/>
            <a:chOff x="4761373" y="3627005"/>
            <a:chExt cx="1007529" cy="2546558"/>
          </a:xfrm>
        </p:grpSpPr>
        <p:grpSp>
          <p:nvGrpSpPr>
            <p:cNvPr id="203" name="Gruppieren 202">
              <a:extLst>
                <a:ext uri="{FF2B5EF4-FFF2-40B4-BE49-F238E27FC236}">
                  <a16:creationId xmlns:a16="http://schemas.microsoft.com/office/drawing/2014/main" id="{6500B88F-0578-41B0-82C6-715D0CBDBA3D}"/>
                </a:ext>
              </a:extLst>
            </p:cNvPr>
            <p:cNvGrpSpPr/>
            <p:nvPr/>
          </p:nvGrpSpPr>
          <p:grpSpPr>
            <a:xfrm>
              <a:off x="4761373" y="3627005"/>
              <a:ext cx="1007529" cy="2546558"/>
              <a:chOff x="5067666" y="2951056"/>
              <a:chExt cx="1007529" cy="2546558"/>
            </a:xfrm>
          </p:grpSpPr>
          <p:grpSp>
            <p:nvGrpSpPr>
              <p:cNvPr id="212" name="Gruppieren 211">
                <a:extLst>
                  <a:ext uri="{FF2B5EF4-FFF2-40B4-BE49-F238E27FC236}">
                    <a16:creationId xmlns:a16="http://schemas.microsoft.com/office/drawing/2014/main" id="{C78F4970-0BDA-418E-97E0-8BB9F442D2C0}"/>
                  </a:ext>
                </a:extLst>
              </p:cNvPr>
              <p:cNvGrpSpPr/>
              <p:nvPr/>
            </p:nvGrpSpPr>
            <p:grpSpPr>
              <a:xfrm>
                <a:off x="5149757" y="5061839"/>
                <a:ext cx="761358" cy="435775"/>
                <a:chOff x="5109805" y="4989831"/>
                <a:chExt cx="761358" cy="435775"/>
              </a:xfrm>
            </p:grpSpPr>
            <p:cxnSp>
              <p:nvCxnSpPr>
                <p:cNvPr id="217" name="Gerader Verbinder 216">
                  <a:extLst>
                    <a:ext uri="{FF2B5EF4-FFF2-40B4-BE49-F238E27FC236}">
                      <a16:creationId xmlns:a16="http://schemas.microsoft.com/office/drawing/2014/main" id="{0D7541F4-D191-4936-A6B9-346D696B4A45}"/>
                    </a:ext>
                  </a:extLst>
                </p:cNvPr>
                <p:cNvCxnSpPr/>
                <p:nvPr/>
              </p:nvCxnSpPr>
              <p:spPr>
                <a:xfrm>
                  <a:off x="5109805" y="4989831"/>
                  <a:ext cx="761358"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18" name="Gerader Verbinder 217">
                  <a:extLst>
                    <a:ext uri="{FF2B5EF4-FFF2-40B4-BE49-F238E27FC236}">
                      <a16:creationId xmlns:a16="http://schemas.microsoft.com/office/drawing/2014/main" id="{287E0A24-2F0B-4AA1-B5A6-009B6E2A1D18}"/>
                    </a:ext>
                  </a:extLst>
                </p:cNvPr>
                <p:cNvCxnSpPr/>
                <p:nvPr/>
              </p:nvCxnSpPr>
              <p:spPr>
                <a:xfrm>
                  <a:off x="5497265" y="4989831"/>
                  <a:ext cx="0" cy="435775"/>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pic>
            <p:nvPicPr>
              <p:cNvPr id="213" name="Grafik 212">
                <a:extLst>
                  <a:ext uri="{FF2B5EF4-FFF2-40B4-BE49-F238E27FC236}">
                    <a16:creationId xmlns:a16="http://schemas.microsoft.com/office/drawing/2014/main" id="{4A0F80E8-4940-4B93-9E4E-D8F9953D02F7}"/>
                  </a:ext>
                </a:extLst>
              </p:cNvPr>
              <p:cNvPicPr>
                <a:picLocks noChangeAspect="1"/>
              </p:cNvPicPr>
              <p:nvPr/>
            </p:nvPicPr>
            <p:blipFill>
              <a:blip r:embed="rId5"/>
              <a:stretch>
                <a:fillRect/>
              </a:stretch>
            </p:blipFill>
            <p:spPr>
              <a:xfrm>
                <a:off x="5067666" y="2951056"/>
                <a:ext cx="1007529" cy="490848"/>
              </a:xfrm>
              <a:prstGeom prst="rect">
                <a:avLst/>
              </a:prstGeom>
            </p:spPr>
          </p:pic>
          <p:grpSp>
            <p:nvGrpSpPr>
              <p:cNvPr id="214" name="Gruppieren 213">
                <a:extLst>
                  <a:ext uri="{FF2B5EF4-FFF2-40B4-BE49-F238E27FC236}">
                    <a16:creationId xmlns:a16="http://schemas.microsoft.com/office/drawing/2014/main" id="{C10D82B2-492D-4FB3-B593-449297CEDC6B}"/>
                  </a:ext>
                </a:extLst>
              </p:cNvPr>
              <p:cNvGrpSpPr/>
              <p:nvPr/>
            </p:nvGrpSpPr>
            <p:grpSpPr>
              <a:xfrm>
                <a:off x="5224514" y="4311286"/>
                <a:ext cx="671360" cy="360000"/>
                <a:chOff x="6072672" y="875376"/>
                <a:chExt cx="671360" cy="360000"/>
              </a:xfrm>
            </p:grpSpPr>
            <p:sp>
              <p:nvSpPr>
                <p:cNvPr id="215" name="Ellipse 214">
                  <a:extLst>
                    <a:ext uri="{FF2B5EF4-FFF2-40B4-BE49-F238E27FC236}">
                      <a16:creationId xmlns:a16="http://schemas.microsoft.com/office/drawing/2014/main" id="{34593843-DD6E-48EF-9A00-48025603598E}"/>
                    </a:ext>
                  </a:extLst>
                </p:cNvPr>
                <p:cNvSpPr/>
                <p:nvPr/>
              </p:nvSpPr>
              <p:spPr>
                <a:xfrm>
                  <a:off x="6072672" y="875376"/>
                  <a:ext cx="360000" cy="360000"/>
                </a:xfrm>
                <a:prstGeom prst="ellipse">
                  <a:avLst/>
                </a:prstGeom>
                <a:solidFill>
                  <a:srgbClr val="D9D9D9"/>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noProof="1">
                      <a:solidFill>
                        <a:schemeClr val="bg1">
                          <a:lumMod val="50000"/>
                        </a:schemeClr>
                      </a:solidFill>
                      <a:latin typeface="+mj-lt"/>
                    </a:rPr>
                    <a:t>CHW</a:t>
                  </a:r>
                </a:p>
              </p:txBody>
            </p:sp>
            <p:sp>
              <p:nvSpPr>
                <p:cNvPr id="216" name="Ellipse 215">
                  <a:extLst>
                    <a:ext uri="{FF2B5EF4-FFF2-40B4-BE49-F238E27FC236}">
                      <a16:creationId xmlns:a16="http://schemas.microsoft.com/office/drawing/2014/main" id="{9951A1F2-3D21-4F86-96FB-C05F80B5F832}"/>
                    </a:ext>
                  </a:extLst>
                </p:cNvPr>
                <p:cNvSpPr/>
                <p:nvPr/>
              </p:nvSpPr>
              <p:spPr>
                <a:xfrm>
                  <a:off x="6384032" y="875376"/>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noProof="1">
                      <a:solidFill>
                        <a:schemeClr val="tx2"/>
                      </a:solidFill>
                      <a:latin typeface="+mj-lt"/>
                    </a:rPr>
                    <a:t>CHF</a:t>
                  </a:r>
                </a:p>
              </p:txBody>
            </p:sp>
          </p:grpSp>
        </p:grpSp>
        <p:grpSp>
          <p:nvGrpSpPr>
            <p:cNvPr id="204" name="Google Shape;14286;p145">
              <a:extLst>
                <a:ext uri="{FF2B5EF4-FFF2-40B4-BE49-F238E27FC236}">
                  <a16:creationId xmlns:a16="http://schemas.microsoft.com/office/drawing/2014/main" id="{D48FECB9-C6F7-4A4F-A7DC-50836E633B89}"/>
                </a:ext>
              </a:extLst>
            </p:cNvPr>
            <p:cNvGrpSpPr/>
            <p:nvPr/>
          </p:nvGrpSpPr>
          <p:grpSpPr>
            <a:xfrm>
              <a:off x="4782178" y="4145511"/>
              <a:ext cx="870522" cy="776374"/>
              <a:chOff x="408523" y="3158192"/>
              <a:chExt cx="541612" cy="541613"/>
            </a:xfrm>
            <a:solidFill>
              <a:schemeClr val="bg1">
                <a:lumMod val="50000"/>
              </a:schemeClr>
            </a:solidFill>
          </p:grpSpPr>
          <p:sp>
            <p:nvSpPr>
              <p:cNvPr id="205" name="Google Shape;14287;p145">
                <a:extLst>
                  <a:ext uri="{FF2B5EF4-FFF2-40B4-BE49-F238E27FC236}">
                    <a16:creationId xmlns:a16="http://schemas.microsoft.com/office/drawing/2014/main" id="{67672131-D38D-47EE-9F04-C31FFB973B76}"/>
                  </a:ext>
                </a:extLst>
              </p:cNvPr>
              <p:cNvSpPr/>
              <p:nvPr/>
            </p:nvSpPr>
            <p:spPr>
              <a:xfrm>
                <a:off x="408523" y="3158192"/>
                <a:ext cx="541342" cy="210959"/>
              </a:xfrm>
              <a:custGeom>
                <a:avLst/>
                <a:gdLst/>
                <a:ahLst/>
                <a:cxnLst/>
                <a:rect l="l" t="t" r="r" b="b"/>
                <a:pathLst>
                  <a:path w="541342" h="210959" extrusionOk="0">
                    <a:moveTo>
                      <a:pt x="528073" y="210959"/>
                    </a:moveTo>
                    <a:lnTo>
                      <a:pt x="13540" y="210959"/>
                    </a:lnTo>
                    <a:cubicBezTo>
                      <a:pt x="6062" y="210959"/>
                      <a:pt x="0" y="204897"/>
                      <a:pt x="0" y="197419"/>
                    </a:cubicBezTo>
                    <a:lnTo>
                      <a:pt x="0" y="148944"/>
                    </a:lnTo>
                    <a:cubicBezTo>
                      <a:pt x="44" y="143998"/>
                      <a:pt x="2730" y="139453"/>
                      <a:pt x="7041" y="137029"/>
                    </a:cubicBezTo>
                    <a:lnTo>
                      <a:pt x="264307" y="1626"/>
                    </a:lnTo>
                    <a:cubicBezTo>
                      <a:pt x="268273" y="-542"/>
                      <a:pt x="273069" y="-542"/>
                      <a:pt x="277035" y="1626"/>
                    </a:cubicBezTo>
                    <a:lnTo>
                      <a:pt x="534301" y="137029"/>
                    </a:lnTo>
                    <a:cubicBezTo>
                      <a:pt x="538612" y="139453"/>
                      <a:pt x="541298" y="143998"/>
                      <a:pt x="541342" y="148944"/>
                    </a:cubicBezTo>
                    <a:lnTo>
                      <a:pt x="541342" y="197419"/>
                    </a:lnTo>
                    <a:cubicBezTo>
                      <a:pt x="541344" y="204792"/>
                      <a:pt x="535445" y="210812"/>
                      <a:pt x="528073" y="210959"/>
                    </a:cubicBezTo>
                    <a:close/>
                    <a:moveTo>
                      <a:pt x="27622" y="183878"/>
                    </a:moveTo>
                    <a:lnTo>
                      <a:pt x="515074" y="183878"/>
                    </a:lnTo>
                    <a:lnTo>
                      <a:pt x="515074" y="156798"/>
                    </a:lnTo>
                    <a:lnTo>
                      <a:pt x="271348" y="28436"/>
                    </a:lnTo>
                    <a:lnTo>
                      <a:pt x="27622" y="157339"/>
                    </a:ln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sp>
            <p:nvSpPr>
              <p:cNvPr id="206" name="Google Shape;14288;p145">
                <a:extLst>
                  <a:ext uri="{FF2B5EF4-FFF2-40B4-BE49-F238E27FC236}">
                    <a16:creationId xmlns:a16="http://schemas.microsoft.com/office/drawing/2014/main" id="{BE68FFB3-9B80-4332-815C-31383B9F0CED}"/>
                  </a:ext>
                </a:extLst>
              </p:cNvPr>
              <p:cNvSpPr/>
              <p:nvPr/>
            </p:nvSpPr>
            <p:spPr>
              <a:xfrm>
                <a:off x="408523" y="3622897"/>
                <a:ext cx="541612" cy="76908"/>
              </a:xfrm>
              <a:custGeom>
                <a:avLst/>
                <a:gdLst/>
                <a:ahLst/>
                <a:cxnLst/>
                <a:rect l="l" t="t" r="r" b="b"/>
                <a:pathLst>
                  <a:path w="541612" h="76908" extrusionOk="0">
                    <a:moveTo>
                      <a:pt x="528073" y="76909"/>
                    </a:moveTo>
                    <a:lnTo>
                      <a:pt x="13540" y="76909"/>
                    </a:lnTo>
                    <a:cubicBezTo>
                      <a:pt x="6062" y="76909"/>
                      <a:pt x="0" y="70847"/>
                      <a:pt x="0" y="63369"/>
                    </a:cubicBezTo>
                    <a:lnTo>
                      <a:pt x="0" y="13540"/>
                    </a:lnTo>
                    <a:cubicBezTo>
                      <a:pt x="0" y="6062"/>
                      <a:pt x="6062" y="0"/>
                      <a:pt x="13540" y="0"/>
                    </a:cubicBezTo>
                    <a:lnTo>
                      <a:pt x="528073" y="0"/>
                    </a:lnTo>
                    <a:cubicBezTo>
                      <a:pt x="535551" y="0"/>
                      <a:pt x="541613" y="6062"/>
                      <a:pt x="541613" y="13540"/>
                    </a:cubicBezTo>
                    <a:lnTo>
                      <a:pt x="541613" y="63369"/>
                    </a:lnTo>
                    <a:cubicBezTo>
                      <a:pt x="541613" y="70847"/>
                      <a:pt x="535551" y="76909"/>
                      <a:pt x="528073" y="76909"/>
                    </a:cubicBezTo>
                    <a:close/>
                    <a:moveTo>
                      <a:pt x="27622" y="49828"/>
                    </a:moveTo>
                    <a:lnTo>
                      <a:pt x="515074" y="49828"/>
                    </a:lnTo>
                    <a:lnTo>
                      <a:pt x="515074" y="27081"/>
                    </a:lnTo>
                    <a:lnTo>
                      <a:pt x="27622" y="27081"/>
                    </a:ln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sp>
            <p:nvSpPr>
              <p:cNvPr id="207" name="Google Shape;14289;p145">
                <a:extLst>
                  <a:ext uri="{FF2B5EF4-FFF2-40B4-BE49-F238E27FC236}">
                    <a16:creationId xmlns:a16="http://schemas.microsoft.com/office/drawing/2014/main" id="{558C9A49-884B-48E3-BE43-D4EB697DB55D}"/>
                  </a:ext>
                </a:extLst>
              </p:cNvPr>
              <p:cNvSpPr/>
              <p:nvPr/>
            </p:nvSpPr>
            <p:spPr>
              <a:xfrm>
                <a:off x="469996" y="3377546"/>
                <a:ext cx="88012" cy="236684"/>
              </a:xfrm>
              <a:custGeom>
                <a:avLst/>
                <a:gdLst/>
                <a:ahLst/>
                <a:cxnLst/>
                <a:rect l="l" t="t" r="r" b="b"/>
                <a:pathLst>
                  <a:path w="88012" h="236684" extrusionOk="0">
                    <a:moveTo>
                      <a:pt x="74472" y="236685"/>
                    </a:moveTo>
                    <a:lnTo>
                      <a:pt x="13540" y="236685"/>
                    </a:lnTo>
                    <a:cubicBezTo>
                      <a:pt x="6062" y="236685"/>
                      <a:pt x="0" y="230623"/>
                      <a:pt x="0" y="223144"/>
                    </a:cubicBezTo>
                    <a:lnTo>
                      <a:pt x="0" y="13540"/>
                    </a:lnTo>
                    <a:cubicBezTo>
                      <a:pt x="0" y="6062"/>
                      <a:pt x="6062" y="0"/>
                      <a:pt x="13540" y="0"/>
                    </a:cubicBezTo>
                    <a:lnTo>
                      <a:pt x="74472" y="0"/>
                    </a:lnTo>
                    <a:cubicBezTo>
                      <a:pt x="81889" y="144"/>
                      <a:pt x="87868" y="6123"/>
                      <a:pt x="88012" y="13540"/>
                    </a:cubicBezTo>
                    <a:lnTo>
                      <a:pt x="88012" y="223144"/>
                    </a:lnTo>
                    <a:cubicBezTo>
                      <a:pt x="88012" y="230623"/>
                      <a:pt x="81950" y="236685"/>
                      <a:pt x="74472" y="236685"/>
                    </a:cubicBezTo>
                    <a:close/>
                    <a:moveTo>
                      <a:pt x="27351" y="209604"/>
                    </a:moveTo>
                    <a:lnTo>
                      <a:pt x="60661" y="209604"/>
                    </a:lnTo>
                    <a:lnTo>
                      <a:pt x="60661" y="27081"/>
                    </a:lnTo>
                    <a:lnTo>
                      <a:pt x="27081" y="27081"/>
                    </a:ln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sp>
            <p:nvSpPr>
              <p:cNvPr id="208" name="Google Shape;14290;p145">
                <a:extLst>
                  <a:ext uri="{FF2B5EF4-FFF2-40B4-BE49-F238E27FC236}">
                    <a16:creationId xmlns:a16="http://schemas.microsoft.com/office/drawing/2014/main" id="{03B29A08-4F15-4837-9D9C-EAB98DFF7A75}"/>
                  </a:ext>
                </a:extLst>
              </p:cNvPr>
              <p:cNvSpPr/>
              <p:nvPr/>
            </p:nvSpPr>
            <p:spPr>
              <a:xfrm>
                <a:off x="580485" y="3377546"/>
                <a:ext cx="87741" cy="236684"/>
              </a:xfrm>
              <a:custGeom>
                <a:avLst/>
                <a:gdLst/>
                <a:ahLst/>
                <a:cxnLst/>
                <a:rect l="l" t="t" r="r" b="b"/>
                <a:pathLst>
                  <a:path w="87741" h="236684" extrusionOk="0">
                    <a:moveTo>
                      <a:pt x="74201" y="236685"/>
                    </a:moveTo>
                    <a:lnTo>
                      <a:pt x="13540" y="236685"/>
                    </a:lnTo>
                    <a:cubicBezTo>
                      <a:pt x="6062" y="236685"/>
                      <a:pt x="0" y="230623"/>
                      <a:pt x="0" y="223144"/>
                    </a:cubicBezTo>
                    <a:lnTo>
                      <a:pt x="0" y="13540"/>
                    </a:lnTo>
                    <a:cubicBezTo>
                      <a:pt x="0" y="6062"/>
                      <a:pt x="6062" y="0"/>
                      <a:pt x="13540" y="0"/>
                    </a:cubicBezTo>
                    <a:lnTo>
                      <a:pt x="74201" y="0"/>
                    </a:lnTo>
                    <a:cubicBezTo>
                      <a:pt x="81619" y="144"/>
                      <a:pt x="87597" y="6123"/>
                      <a:pt x="87741" y="13540"/>
                    </a:cubicBezTo>
                    <a:lnTo>
                      <a:pt x="87741" y="223144"/>
                    </a:lnTo>
                    <a:cubicBezTo>
                      <a:pt x="87741" y="230623"/>
                      <a:pt x="81679" y="236685"/>
                      <a:pt x="74201" y="236685"/>
                    </a:cubicBezTo>
                    <a:close/>
                    <a:moveTo>
                      <a:pt x="27081" y="209604"/>
                    </a:moveTo>
                    <a:lnTo>
                      <a:pt x="60661" y="209604"/>
                    </a:lnTo>
                    <a:lnTo>
                      <a:pt x="60661" y="27081"/>
                    </a:lnTo>
                    <a:lnTo>
                      <a:pt x="27081" y="27081"/>
                    </a:ln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sp>
            <p:nvSpPr>
              <p:cNvPr id="209" name="Google Shape;14291;p145">
                <a:extLst>
                  <a:ext uri="{FF2B5EF4-FFF2-40B4-BE49-F238E27FC236}">
                    <a16:creationId xmlns:a16="http://schemas.microsoft.com/office/drawing/2014/main" id="{E9058A85-11AE-44FD-A190-1A9ACE69C217}"/>
                  </a:ext>
                </a:extLst>
              </p:cNvPr>
              <p:cNvSpPr/>
              <p:nvPr/>
            </p:nvSpPr>
            <p:spPr>
              <a:xfrm>
                <a:off x="690974" y="3377546"/>
                <a:ext cx="87470" cy="236684"/>
              </a:xfrm>
              <a:custGeom>
                <a:avLst/>
                <a:gdLst/>
                <a:ahLst/>
                <a:cxnLst/>
                <a:rect l="l" t="t" r="r" b="b"/>
                <a:pathLst>
                  <a:path w="87470" h="236684" extrusionOk="0">
                    <a:moveTo>
                      <a:pt x="73930" y="236685"/>
                    </a:moveTo>
                    <a:lnTo>
                      <a:pt x="13540" y="236685"/>
                    </a:lnTo>
                    <a:cubicBezTo>
                      <a:pt x="6062" y="236685"/>
                      <a:pt x="0" y="230623"/>
                      <a:pt x="0" y="223144"/>
                    </a:cubicBezTo>
                    <a:lnTo>
                      <a:pt x="0" y="13540"/>
                    </a:lnTo>
                    <a:cubicBezTo>
                      <a:pt x="0" y="6062"/>
                      <a:pt x="6062" y="0"/>
                      <a:pt x="13540" y="0"/>
                    </a:cubicBezTo>
                    <a:lnTo>
                      <a:pt x="73930" y="0"/>
                    </a:lnTo>
                    <a:cubicBezTo>
                      <a:pt x="81408" y="0"/>
                      <a:pt x="87470" y="6062"/>
                      <a:pt x="87470" y="13540"/>
                    </a:cubicBezTo>
                    <a:lnTo>
                      <a:pt x="87470" y="223144"/>
                    </a:lnTo>
                    <a:cubicBezTo>
                      <a:pt x="87470" y="230623"/>
                      <a:pt x="81408" y="236685"/>
                      <a:pt x="73930" y="236685"/>
                    </a:cubicBezTo>
                    <a:close/>
                    <a:moveTo>
                      <a:pt x="27081" y="209604"/>
                    </a:moveTo>
                    <a:lnTo>
                      <a:pt x="60390" y="209604"/>
                    </a:lnTo>
                    <a:lnTo>
                      <a:pt x="60390" y="27081"/>
                    </a:lnTo>
                    <a:lnTo>
                      <a:pt x="27081" y="27081"/>
                    </a:ln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sp>
            <p:nvSpPr>
              <p:cNvPr id="210" name="Google Shape;14292;p145">
                <a:extLst>
                  <a:ext uri="{FF2B5EF4-FFF2-40B4-BE49-F238E27FC236}">
                    <a16:creationId xmlns:a16="http://schemas.microsoft.com/office/drawing/2014/main" id="{ECEABE1A-377F-4470-8F07-A872219C86E2}"/>
                  </a:ext>
                </a:extLst>
              </p:cNvPr>
              <p:cNvSpPr/>
              <p:nvPr/>
            </p:nvSpPr>
            <p:spPr>
              <a:xfrm>
                <a:off x="801734" y="3377546"/>
                <a:ext cx="87470" cy="236687"/>
              </a:xfrm>
              <a:custGeom>
                <a:avLst/>
                <a:gdLst/>
                <a:ahLst/>
                <a:cxnLst/>
                <a:rect l="l" t="t" r="r" b="b"/>
                <a:pathLst>
                  <a:path w="87470" h="236687" extrusionOk="0">
                    <a:moveTo>
                      <a:pt x="73659" y="236685"/>
                    </a:moveTo>
                    <a:lnTo>
                      <a:pt x="13540" y="236685"/>
                    </a:lnTo>
                    <a:cubicBezTo>
                      <a:pt x="6062" y="236685"/>
                      <a:pt x="0" y="230623"/>
                      <a:pt x="0" y="223144"/>
                    </a:cubicBezTo>
                    <a:lnTo>
                      <a:pt x="0" y="13540"/>
                    </a:lnTo>
                    <a:cubicBezTo>
                      <a:pt x="0" y="6062"/>
                      <a:pt x="6062" y="0"/>
                      <a:pt x="13540" y="0"/>
                    </a:cubicBezTo>
                    <a:lnTo>
                      <a:pt x="73930" y="0"/>
                    </a:lnTo>
                    <a:cubicBezTo>
                      <a:pt x="81408" y="0"/>
                      <a:pt x="87470" y="6062"/>
                      <a:pt x="87470" y="13540"/>
                    </a:cubicBezTo>
                    <a:lnTo>
                      <a:pt x="87470" y="223144"/>
                    </a:lnTo>
                    <a:cubicBezTo>
                      <a:pt x="87472" y="230623"/>
                      <a:pt x="81411" y="236686"/>
                      <a:pt x="73933" y="236687"/>
                    </a:cubicBezTo>
                    <a:cubicBezTo>
                      <a:pt x="73842" y="236687"/>
                      <a:pt x="73750" y="236687"/>
                      <a:pt x="73659" y="236685"/>
                    </a:cubicBezTo>
                    <a:close/>
                    <a:moveTo>
                      <a:pt x="26810" y="209604"/>
                    </a:moveTo>
                    <a:lnTo>
                      <a:pt x="60119" y="209604"/>
                    </a:lnTo>
                    <a:lnTo>
                      <a:pt x="60119" y="27081"/>
                    </a:lnTo>
                    <a:lnTo>
                      <a:pt x="26810" y="27081"/>
                    </a:ln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sp>
            <p:nvSpPr>
              <p:cNvPr id="211" name="Google Shape;14293;p145">
                <a:extLst>
                  <a:ext uri="{FF2B5EF4-FFF2-40B4-BE49-F238E27FC236}">
                    <a16:creationId xmlns:a16="http://schemas.microsoft.com/office/drawing/2014/main" id="{EA56BEA6-C48C-4D2E-9E4B-0F8120C0B428}"/>
                  </a:ext>
                </a:extLst>
              </p:cNvPr>
              <p:cNvSpPr/>
              <p:nvPr/>
            </p:nvSpPr>
            <p:spPr>
              <a:xfrm>
                <a:off x="408523" y="3293596"/>
                <a:ext cx="541612" cy="27080"/>
              </a:xfrm>
              <a:custGeom>
                <a:avLst/>
                <a:gdLst/>
                <a:ahLst/>
                <a:cxnLst/>
                <a:rect l="l" t="t" r="r" b="b"/>
                <a:pathLst>
                  <a:path w="541612" h="27080" extrusionOk="0">
                    <a:moveTo>
                      <a:pt x="528073" y="27081"/>
                    </a:moveTo>
                    <a:lnTo>
                      <a:pt x="13540" y="27081"/>
                    </a:lnTo>
                    <a:cubicBezTo>
                      <a:pt x="6062" y="27081"/>
                      <a:pt x="0" y="21019"/>
                      <a:pt x="0" y="13540"/>
                    </a:cubicBezTo>
                    <a:cubicBezTo>
                      <a:pt x="0" y="6062"/>
                      <a:pt x="6062" y="0"/>
                      <a:pt x="13540" y="0"/>
                    </a:cubicBezTo>
                    <a:lnTo>
                      <a:pt x="528073" y="0"/>
                    </a:lnTo>
                    <a:cubicBezTo>
                      <a:pt x="535551" y="0"/>
                      <a:pt x="541613" y="6062"/>
                      <a:pt x="541613" y="13540"/>
                    </a:cubicBezTo>
                    <a:cubicBezTo>
                      <a:pt x="541613" y="21019"/>
                      <a:pt x="535551" y="27081"/>
                      <a:pt x="528073" y="27081"/>
                    </a:cubicBez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grpSp>
      </p:grpSp>
      <p:sp>
        <p:nvSpPr>
          <p:cNvPr id="223" name="Textfeld 222">
            <a:extLst>
              <a:ext uri="{FF2B5EF4-FFF2-40B4-BE49-F238E27FC236}">
                <a16:creationId xmlns:a16="http://schemas.microsoft.com/office/drawing/2014/main" id="{D2D3DDE9-DCC7-468C-A927-6A3C94142526}"/>
              </a:ext>
            </a:extLst>
          </p:cNvPr>
          <p:cNvSpPr txBox="1"/>
          <p:nvPr/>
        </p:nvSpPr>
        <p:spPr bwMode="auto">
          <a:xfrm>
            <a:off x="1217942" y="1173739"/>
            <a:ext cx="1973385" cy="369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gn="l">
              <a:spcAft>
                <a:spcPts val="800"/>
              </a:spcAft>
            </a:pPr>
            <a:r>
              <a:rPr lang="de-CH" sz="1600" b="1">
                <a:solidFill>
                  <a:srgbClr val="28828B"/>
                </a:solidFill>
                <a:latin typeface="+mj-lt"/>
              </a:rPr>
              <a:t>Händlerin, Händler</a:t>
            </a:r>
            <a:br>
              <a:rPr lang="de-CH" sz="1600">
                <a:solidFill>
                  <a:srgbClr val="28828B"/>
                </a:solidFill>
                <a:latin typeface="+mj-lt"/>
              </a:rPr>
            </a:br>
            <a:r>
              <a:rPr lang="de-CH" sz="1600">
                <a:solidFill>
                  <a:srgbClr val="28828B"/>
                </a:solidFill>
                <a:latin typeface="+mj-lt"/>
              </a:rPr>
              <a:t>           </a:t>
            </a:r>
          </a:p>
        </p:txBody>
      </p:sp>
      <p:sp>
        <p:nvSpPr>
          <p:cNvPr id="300" name="Textfeld 299">
            <a:extLst>
              <a:ext uri="{FF2B5EF4-FFF2-40B4-BE49-F238E27FC236}">
                <a16:creationId xmlns:a16="http://schemas.microsoft.com/office/drawing/2014/main" id="{E50C6769-3D5E-46DF-938D-22B25D16B1E7}"/>
              </a:ext>
            </a:extLst>
          </p:cNvPr>
          <p:cNvSpPr txBox="1"/>
          <p:nvPr/>
        </p:nvSpPr>
        <p:spPr bwMode="auto">
          <a:xfrm>
            <a:off x="9008346" y="1139891"/>
            <a:ext cx="2277930" cy="339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gn="l">
              <a:spcAft>
                <a:spcPts val="800"/>
              </a:spcAft>
            </a:pPr>
            <a:r>
              <a:rPr lang="de-CH" sz="1600" b="1">
                <a:solidFill>
                  <a:schemeClr val="bg1">
                    <a:lumMod val="50000"/>
                  </a:schemeClr>
                </a:solidFill>
                <a:latin typeface="+mj-lt"/>
              </a:rPr>
              <a:t>Käuferin, Käufer</a:t>
            </a:r>
          </a:p>
        </p:txBody>
      </p:sp>
      <p:sp>
        <p:nvSpPr>
          <p:cNvPr id="344" name="Textfeld 343">
            <a:extLst>
              <a:ext uri="{FF2B5EF4-FFF2-40B4-BE49-F238E27FC236}">
                <a16:creationId xmlns:a16="http://schemas.microsoft.com/office/drawing/2014/main" id="{9DCF99E9-2A85-431E-973F-055F96732BC8}"/>
              </a:ext>
            </a:extLst>
          </p:cNvPr>
          <p:cNvSpPr txBox="1"/>
          <p:nvPr/>
        </p:nvSpPr>
        <p:spPr bwMode="auto">
          <a:xfrm>
            <a:off x="6852435" y="3389399"/>
            <a:ext cx="1461221" cy="369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gn="l">
              <a:spcAft>
                <a:spcPts val="800"/>
              </a:spcAft>
            </a:pPr>
            <a:r>
              <a:rPr lang="de-CH" sz="1600" b="1">
                <a:solidFill>
                  <a:schemeClr val="bg1">
                    <a:lumMod val="50000"/>
                  </a:schemeClr>
                </a:solidFill>
                <a:latin typeface="+mj-lt"/>
              </a:rPr>
              <a:t>RECHNUNGS-AUSLÖSUNG</a:t>
            </a:r>
            <a:endParaRPr lang="de-CH" sz="1600">
              <a:solidFill>
                <a:schemeClr val="bg1">
                  <a:lumMod val="50000"/>
                </a:schemeClr>
              </a:solidFill>
              <a:latin typeface="+mj-lt"/>
            </a:endParaRPr>
          </a:p>
        </p:txBody>
      </p:sp>
      <p:sp>
        <p:nvSpPr>
          <p:cNvPr id="150" name="Textfeld 149">
            <a:extLst>
              <a:ext uri="{FF2B5EF4-FFF2-40B4-BE49-F238E27FC236}">
                <a16:creationId xmlns:a16="http://schemas.microsoft.com/office/drawing/2014/main" id="{5F2D6006-B55B-47AA-99F4-5048643B2D2C}"/>
              </a:ext>
            </a:extLst>
          </p:cNvPr>
          <p:cNvSpPr txBox="1"/>
          <p:nvPr/>
        </p:nvSpPr>
        <p:spPr bwMode="auto">
          <a:xfrm>
            <a:off x="5814353" y="4060369"/>
            <a:ext cx="511676" cy="22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gn="l">
              <a:spcAft>
                <a:spcPts val="800"/>
              </a:spcAft>
            </a:pPr>
            <a:r>
              <a:rPr lang="de-CH" sz="1200">
                <a:solidFill>
                  <a:schemeClr val="tx2"/>
                </a:solidFill>
                <a:latin typeface="+mj-lt"/>
              </a:rPr>
              <a:t>S       H</a:t>
            </a:r>
            <a:br>
              <a:rPr lang="de-CH" sz="1200">
                <a:solidFill>
                  <a:schemeClr val="tx2"/>
                </a:solidFill>
                <a:latin typeface="+mj-lt"/>
              </a:rPr>
            </a:br>
            <a:endParaRPr lang="de-CH" sz="900">
              <a:solidFill>
                <a:schemeClr val="tx2"/>
              </a:solidFill>
              <a:latin typeface="+mj-lt"/>
            </a:endParaRPr>
          </a:p>
        </p:txBody>
      </p:sp>
      <p:grpSp>
        <p:nvGrpSpPr>
          <p:cNvPr id="23" name="Gruppieren 22">
            <a:extLst>
              <a:ext uri="{FF2B5EF4-FFF2-40B4-BE49-F238E27FC236}">
                <a16:creationId xmlns:a16="http://schemas.microsoft.com/office/drawing/2014/main" id="{D79EFCDE-A1DE-4285-82BB-4AF572EADB7F}"/>
              </a:ext>
            </a:extLst>
          </p:cNvPr>
          <p:cNvGrpSpPr/>
          <p:nvPr/>
        </p:nvGrpSpPr>
        <p:grpSpPr>
          <a:xfrm>
            <a:off x="9618962" y="1484415"/>
            <a:ext cx="693895" cy="1137595"/>
            <a:chOff x="10419063" y="3968586"/>
            <a:chExt cx="666663" cy="1163257"/>
          </a:xfrm>
        </p:grpSpPr>
        <p:sp>
          <p:nvSpPr>
            <p:cNvPr id="22" name="Rechteck 21">
              <a:extLst>
                <a:ext uri="{FF2B5EF4-FFF2-40B4-BE49-F238E27FC236}">
                  <a16:creationId xmlns:a16="http://schemas.microsoft.com/office/drawing/2014/main" id="{8EF40B5F-8599-48A9-846E-6CD488457336}"/>
                </a:ext>
              </a:extLst>
            </p:cNvPr>
            <p:cNvSpPr/>
            <p:nvPr/>
          </p:nvSpPr>
          <p:spPr>
            <a:xfrm>
              <a:off x="10419063" y="3968586"/>
              <a:ext cx="666663" cy="116325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grpSp>
          <p:nvGrpSpPr>
            <p:cNvPr id="151" name="Gruppieren 150">
              <a:extLst>
                <a:ext uri="{FF2B5EF4-FFF2-40B4-BE49-F238E27FC236}">
                  <a16:creationId xmlns:a16="http://schemas.microsoft.com/office/drawing/2014/main" id="{1C05A668-FB67-423C-9F09-0767FF5116EC}"/>
                </a:ext>
              </a:extLst>
            </p:cNvPr>
            <p:cNvGrpSpPr/>
            <p:nvPr/>
          </p:nvGrpSpPr>
          <p:grpSpPr>
            <a:xfrm>
              <a:off x="10483966" y="4026091"/>
              <a:ext cx="502790" cy="1020181"/>
              <a:chOff x="10899701" y="2527622"/>
              <a:chExt cx="502790" cy="1020181"/>
            </a:xfrm>
            <a:noFill/>
          </p:grpSpPr>
          <p:grpSp>
            <p:nvGrpSpPr>
              <p:cNvPr id="152" name="Gruppieren 151">
                <a:extLst>
                  <a:ext uri="{FF2B5EF4-FFF2-40B4-BE49-F238E27FC236}">
                    <a16:creationId xmlns:a16="http://schemas.microsoft.com/office/drawing/2014/main" id="{44060388-2A76-480D-AD94-A24A4AD21A22}"/>
                  </a:ext>
                </a:extLst>
              </p:cNvPr>
              <p:cNvGrpSpPr/>
              <p:nvPr/>
            </p:nvGrpSpPr>
            <p:grpSpPr>
              <a:xfrm>
                <a:off x="10899701" y="2527622"/>
                <a:ext cx="502790" cy="1020181"/>
                <a:chOff x="2041118" y="2707388"/>
                <a:chExt cx="382588" cy="776287"/>
              </a:xfrm>
              <a:grpFill/>
            </p:grpSpPr>
            <p:sp>
              <p:nvSpPr>
                <p:cNvPr id="155" name="AutoShape 130">
                  <a:extLst>
                    <a:ext uri="{FF2B5EF4-FFF2-40B4-BE49-F238E27FC236}">
                      <a16:creationId xmlns:a16="http://schemas.microsoft.com/office/drawing/2014/main" id="{8818A909-D79C-4CFA-A96F-B2ADE35F0B7F}"/>
                    </a:ext>
                  </a:extLst>
                </p:cNvPr>
                <p:cNvSpPr>
                  <a:spLocks noChangeAspect="1" noChangeArrowheads="1" noTextEdit="1"/>
                </p:cNvSpPr>
                <p:nvPr/>
              </p:nvSpPr>
              <p:spPr bwMode="auto">
                <a:xfrm>
                  <a:off x="2041118" y="2707388"/>
                  <a:ext cx="382588" cy="77628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0" name="Freeform 132">
                  <a:extLst>
                    <a:ext uri="{FF2B5EF4-FFF2-40B4-BE49-F238E27FC236}">
                      <a16:creationId xmlns:a16="http://schemas.microsoft.com/office/drawing/2014/main" id="{EBAB9806-7C04-417B-8DA7-F3D797F17C26}"/>
                    </a:ext>
                  </a:extLst>
                </p:cNvPr>
                <p:cNvSpPr>
                  <a:spLocks/>
                </p:cNvSpPr>
                <p:nvPr/>
              </p:nvSpPr>
              <p:spPr bwMode="auto">
                <a:xfrm>
                  <a:off x="2052231" y="2718500"/>
                  <a:ext cx="360363" cy="750887"/>
                </a:xfrm>
                <a:custGeom>
                  <a:avLst/>
                  <a:gdLst>
                    <a:gd name="T0" fmla="*/ 12 w 96"/>
                    <a:gd name="T1" fmla="*/ 0 h 200"/>
                    <a:gd name="T2" fmla="*/ 84 w 96"/>
                    <a:gd name="T3" fmla="*/ 0 h 200"/>
                    <a:gd name="T4" fmla="*/ 96 w 96"/>
                    <a:gd name="T5" fmla="*/ 12 h 200"/>
                    <a:gd name="T6" fmla="*/ 96 w 96"/>
                    <a:gd name="T7" fmla="*/ 188 h 200"/>
                    <a:gd name="T8" fmla="*/ 84 w 96"/>
                    <a:gd name="T9" fmla="*/ 200 h 200"/>
                    <a:gd name="T10" fmla="*/ 12 w 96"/>
                    <a:gd name="T11" fmla="*/ 200 h 200"/>
                    <a:gd name="T12" fmla="*/ 0 w 96"/>
                    <a:gd name="T13" fmla="*/ 188 h 200"/>
                    <a:gd name="T14" fmla="*/ 0 w 96"/>
                    <a:gd name="T15" fmla="*/ 12 h 200"/>
                    <a:gd name="T16" fmla="*/ 12 w 96"/>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200">
                      <a:moveTo>
                        <a:pt x="12" y="0"/>
                      </a:moveTo>
                      <a:cubicBezTo>
                        <a:pt x="84" y="0"/>
                        <a:pt x="84" y="0"/>
                        <a:pt x="84" y="0"/>
                      </a:cubicBezTo>
                      <a:cubicBezTo>
                        <a:pt x="91" y="0"/>
                        <a:pt x="96" y="5"/>
                        <a:pt x="96" y="12"/>
                      </a:cubicBezTo>
                      <a:cubicBezTo>
                        <a:pt x="96" y="188"/>
                        <a:pt x="96" y="188"/>
                        <a:pt x="96" y="188"/>
                      </a:cubicBezTo>
                      <a:cubicBezTo>
                        <a:pt x="96" y="195"/>
                        <a:pt x="91" y="200"/>
                        <a:pt x="84" y="200"/>
                      </a:cubicBezTo>
                      <a:cubicBezTo>
                        <a:pt x="12" y="200"/>
                        <a:pt x="12" y="200"/>
                        <a:pt x="12" y="200"/>
                      </a:cubicBezTo>
                      <a:cubicBezTo>
                        <a:pt x="5" y="200"/>
                        <a:pt x="0" y="195"/>
                        <a:pt x="0" y="188"/>
                      </a:cubicBezTo>
                      <a:cubicBezTo>
                        <a:pt x="0" y="12"/>
                        <a:pt x="0" y="12"/>
                        <a:pt x="0" y="12"/>
                      </a:cubicBezTo>
                      <a:cubicBezTo>
                        <a:pt x="0" y="5"/>
                        <a:pt x="5" y="0"/>
                        <a:pt x="12" y="0"/>
                      </a:cubicBezTo>
                      <a:close/>
                    </a:path>
                  </a:pathLst>
                </a:custGeom>
                <a:grpFill/>
                <a:ln w="30163"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2" name="Line 133">
                  <a:extLst>
                    <a:ext uri="{FF2B5EF4-FFF2-40B4-BE49-F238E27FC236}">
                      <a16:creationId xmlns:a16="http://schemas.microsoft.com/office/drawing/2014/main" id="{FE82DAF1-1B17-4E5F-AA5F-B26CC4702E0C}"/>
                    </a:ext>
                  </a:extLst>
                </p:cNvPr>
                <p:cNvSpPr>
                  <a:spLocks noChangeShapeType="1"/>
                </p:cNvSpPr>
                <p:nvPr/>
              </p:nvSpPr>
              <p:spPr bwMode="auto">
                <a:xfrm flipH="1">
                  <a:off x="2052231" y="2808988"/>
                  <a:ext cx="360363" cy="0"/>
                </a:xfrm>
                <a:prstGeom prst="line">
                  <a:avLst/>
                </a:prstGeom>
                <a:grpFill/>
                <a:ln w="30163"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3" name="Line 134">
                  <a:extLst>
                    <a:ext uri="{FF2B5EF4-FFF2-40B4-BE49-F238E27FC236}">
                      <a16:creationId xmlns:a16="http://schemas.microsoft.com/office/drawing/2014/main" id="{1BFA0B06-4845-42C6-A59F-1658C3D52644}"/>
                    </a:ext>
                  </a:extLst>
                </p:cNvPr>
                <p:cNvSpPr>
                  <a:spLocks noChangeShapeType="1"/>
                </p:cNvSpPr>
                <p:nvPr/>
              </p:nvSpPr>
              <p:spPr bwMode="auto">
                <a:xfrm flipH="1">
                  <a:off x="2052231" y="3348738"/>
                  <a:ext cx="360363" cy="0"/>
                </a:xfrm>
                <a:prstGeom prst="line">
                  <a:avLst/>
                </a:prstGeom>
                <a:grpFill/>
                <a:ln w="30163"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4" name="Line 135">
                  <a:extLst>
                    <a:ext uri="{FF2B5EF4-FFF2-40B4-BE49-F238E27FC236}">
                      <a16:creationId xmlns:a16="http://schemas.microsoft.com/office/drawing/2014/main" id="{770833AF-79FA-4630-8B8F-BBFDCF5FDB14}"/>
                    </a:ext>
                  </a:extLst>
                </p:cNvPr>
                <p:cNvSpPr>
                  <a:spLocks noChangeShapeType="1"/>
                </p:cNvSpPr>
                <p:nvPr/>
              </p:nvSpPr>
              <p:spPr bwMode="auto">
                <a:xfrm>
                  <a:off x="2203685" y="3425823"/>
                  <a:ext cx="46038" cy="0"/>
                </a:xfrm>
                <a:prstGeom prst="line">
                  <a:avLst/>
                </a:prstGeom>
                <a:grpFill/>
                <a:ln w="30163"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5" name="Line 136">
                  <a:extLst>
                    <a:ext uri="{FF2B5EF4-FFF2-40B4-BE49-F238E27FC236}">
                      <a16:creationId xmlns:a16="http://schemas.microsoft.com/office/drawing/2014/main" id="{040BBB93-36AD-4006-B8D3-EBA8F21020C2}"/>
                    </a:ext>
                  </a:extLst>
                </p:cNvPr>
                <p:cNvSpPr>
                  <a:spLocks noChangeShapeType="1"/>
                </p:cNvSpPr>
                <p:nvPr/>
              </p:nvSpPr>
              <p:spPr bwMode="auto">
                <a:xfrm>
                  <a:off x="2233206" y="2762950"/>
                  <a:ext cx="0" cy="0"/>
                </a:xfrm>
                <a:prstGeom prst="line">
                  <a:avLst/>
                </a:prstGeom>
                <a:grpFill/>
                <a:ln w="30163"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nvGrpSpPr>
                <p:cNvPr id="166" name="Gruppieren 165">
                  <a:extLst>
                    <a:ext uri="{FF2B5EF4-FFF2-40B4-BE49-F238E27FC236}">
                      <a16:creationId xmlns:a16="http://schemas.microsoft.com/office/drawing/2014/main" id="{DC7DF5B6-5723-4450-AC2A-8ECF55468DF2}"/>
                    </a:ext>
                  </a:extLst>
                </p:cNvPr>
                <p:cNvGrpSpPr/>
                <p:nvPr/>
              </p:nvGrpSpPr>
              <p:grpSpPr>
                <a:xfrm>
                  <a:off x="2118905" y="2942430"/>
                  <a:ext cx="227013" cy="228600"/>
                  <a:chOff x="6463521" y="3107867"/>
                  <a:chExt cx="227013" cy="228600"/>
                </a:xfrm>
                <a:grpFill/>
              </p:grpSpPr>
              <p:sp>
                <p:nvSpPr>
                  <p:cNvPr id="167" name="Freeform 5">
                    <a:extLst>
                      <a:ext uri="{FF2B5EF4-FFF2-40B4-BE49-F238E27FC236}">
                        <a16:creationId xmlns:a16="http://schemas.microsoft.com/office/drawing/2014/main" id="{C8DB1CB2-9B39-4486-ACB1-2DD80718FC80}"/>
                      </a:ext>
                    </a:extLst>
                  </p:cNvPr>
                  <p:cNvSpPr>
                    <a:spLocks/>
                  </p:cNvSpPr>
                  <p:nvPr/>
                </p:nvSpPr>
                <p:spPr bwMode="auto">
                  <a:xfrm>
                    <a:off x="6463521" y="3107867"/>
                    <a:ext cx="41275" cy="41275"/>
                  </a:xfrm>
                  <a:custGeom>
                    <a:avLst/>
                    <a:gdLst>
                      <a:gd name="T0" fmla="*/ 0 w 26"/>
                      <a:gd name="T1" fmla="*/ 26 h 26"/>
                      <a:gd name="T2" fmla="*/ 0 w 26"/>
                      <a:gd name="T3" fmla="*/ 0 h 26"/>
                      <a:gd name="T4" fmla="*/ 26 w 26"/>
                      <a:gd name="T5" fmla="*/ 0 h 26"/>
                    </a:gdLst>
                    <a:ahLst/>
                    <a:cxnLst>
                      <a:cxn ang="0">
                        <a:pos x="T0" y="T1"/>
                      </a:cxn>
                      <a:cxn ang="0">
                        <a:pos x="T2" y="T3"/>
                      </a:cxn>
                      <a:cxn ang="0">
                        <a:pos x="T4" y="T5"/>
                      </a:cxn>
                    </a:cxnLst>
                    <a:rect l="0" t="0" r="r" b="b"/>
                    <a:pathLst>
                      <a:path w="26" h="26">
                        <a:moveTo>
                          <a:pt x="0" y="26"/>
                        </a:moveTo>
                        <a:lnTo>
                          <a:pt x="0" y="0"/>
                        </a:lnTo>
                        <a:lnTo>
                          <a:pt x="26" y="0"/>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8" name="Freeform 6">
                    <a:extLst>
                      <a:ext uri="{FF2B5EF4-FFF2-40B4-BE49-F238E27FC236}">
                        <a16:creationId xmlns:a16="http://schemas.microsoft.com/office/drawing/2014/main" id="{9955BF9F-755E-4FE5-9656-9F925190DFB4}"/>
                      </a:ext>
                    </a:extLst>
                  </p:cNvPr>
                  <p:cNvSpPr>
                    <a:spLocks/>
                  </p:cNvSpPr>
                  <p:nvPr/>
                </p:nvSpPr>
                <p:spPr bwMode="auto">
                  <a:xfrm>
                    <a:off x="6463521" y="3295192"/>
                    <a:ext cx="41275" cy="41275"/>
                  </a:xfrm>
                  <a:custGeom>
                    <a:avLst/>
                    <a:gdLst>
                      <a:gd name="T0" fmla="*/ 26 w 26"/>
                      <a:gd name="T1" fmla="*/ 26 h 26"/>
                      <a:gd name="T2" fmla="*/ 0 w 26"/>
                      <a:gd name="T3" fmla="*/ 26 h 26"/>
                      <a:gd name="T4" fmla="*/ 0 w 26"/>
                      <a:gd name="T5" fmla="*/ 0 h 26"/>
                    </a:gdLst>
                    <a:ahLst/>
                    <a:cxnLst>
                      <a:cxn ang="0">
                        <a:pos x="T0" y="T1"/>
                      </a:cxn>
                      <a:cxn ang="0">
                        <a:pos x="T2" y="T3"/>
                      </a:cxn>
                      <a:cxn ang="0">
                        <a:pos x="T4" y="T5"/>
                      </a:cxn>
                    </a:cxnLst>
                    <a:rect l="0" t="0" r="r" b="b"/>
                    <a:pathLst>
                      <a:path w="26" h="26">
                        <a:moveTo>
                          <a:pt x="26" y="26"/>
                        </a:moveTo>
                        <a:lnTo>
                          <a:pt x="0" y="26"/>
                        </a:lnTo>
                        <a:lnTo>
                          <a:pt x="0" y="0"/>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9" name="Freeform 7">
                    <a:extLst>
                      <a:ext uri="{FF2B5EF4-FFF2-40B4-BE49-F238E27FC236}">
                        <a16:creationId xmlns:a16="http://schemas.microsoft.com/office/drawing/2014/main" id="{C913152D-DA0F-4415-8C6D-027D38AFE67A}"/>
                      </a:ext>
                    </a:extLst>
                  </p:cNvPr>
                  <p:cNvSpPr>
                    <a:spLocks/>
                  </p:cNvSpPr>
                  <p:nvPr/>
                </p:nvSpPr>
                <p:spPr bwMode="auto">
                  <a:xfrm>
                    <a:off x="6649259" y="3107867"/>
                    <a:ext cx="41275" cy="41275"/>
                  </a:xfrm>
                  <a:custGeom>
                    <a:avLst/>
                    <a:gdLst>
                      <a:gd name="T0" fmla="*/ 0 w 26"/>
                      <a:gd name="T1" fmla="*/ 0 h 26"/>
                      <a:gd name="T2" fmla="*/ 26 w 26"/>
                      <a:gd name="T3" fmla="*/ 0 h 26"/>
                      <a:gd name="T4" fmla="*/ 26 w 26"/>
                      <a:gd name="T5" fmla="*/ 26 h 26"/>
                    </a:gdLst>
                    <a:ahLst/>
                    <a:cxnLst>
                      <a:cxn ang="0">
                        <a:pos x="T0" y="T1"/>
                      </a:cxn>
                      <a:cxn ang="0">
                        <a:pos x="T2" y="T3"/>
                      </a:cxn>
                      <a:cxn ang="0">
                        <a:pos x="T4" y="T5"/>
                      </a:cxn>
                    </a:cxnLst>
                    <a:rect l="0" t="0" r="r" b="b"/>
                    <a:pathLst>
                      <a:path w="26" h="26">
                        <a:moveTo>
                          <a:pt x="0" y="0"/>
                        </a:moveTo>
                        <a:lnTo>
                          <a:pt x="26" y="0"/>
                        </a:lnTo>
                        <a:lnTo>
                          <a:pt x="26" y="26"/>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 name="Freeform 8">
                    <a:extLst>
                      <a:ext uri="{FF2B5EF4-FFF2-40B4-BE49-F238E27FC236}">
                        <a16:creationId xmlns:a16="http://schemas.microsoft.com/office/drawing/2014/main" id="{4E97CDAD-2479-4F9A-AEFF-2E59F57839E8}"/>
                      </a:ext>
                    </a:extLst>
                  </p:cNvPr>
                  <p:cNvSpPr>
                    <a:spLocks/>
                  </p:cNvSpPr>
                  <p:nvPr/>
                </p:nvSpPr>
                <p:spPr bwMode="auto">
                  <a:xfrm>
                    <a:off x="6546071" y="3149142"/>
                    <a:ext cx="41275" cy="41275"/>
                  </a:xfrm>
                  <a:custGeom>
                    <a:avLst/>
                    <a:gdLst>
                      <a:gd name="T0" fmla="*/ 26 w 26"/>
                      <a:gd name="T1" fmla="*/ 0 h 26"/>
                      <a:gd name="T2" fmla="*/ 13 w 26"/>
                      <a:gd name="T3" fmla="*/ 0 h 26"/>
                      <a:gd name="T4" fmla="*/ 13 w 26"/>
                      <a:gd name="T5" fmla="*/ 26 h 26"/>
                      <a:gd name="T6" fmla="*/ 0 w 26"/>
                      <a:gd name="T7" fmla="*/ 26 h 26"/>
                    </a:gdLst>
                    <a:ahLst/>
                    <a:cxnLst>
                      <a:cxn ang="0">
                        <a:pos x="T0" y="T1"/>
                      </a:cxn>
                      <a:cxn ang="0">
                        <a:pos x="T2" y="T3"/>
                      </a:cxn>
                      <a:cxn ang="0">
                        <a:pos x="T4" y="T5"/>
                      </a:cxn>
                      <a:cxn ang="0">
                        <a:pos x="T6" y="T7"/>
                      </a:cxn>
                    </a:cxnLst>
                    <a:rect l="0" t="0" r="r" b="b"/>
                    <a:pathLst>
                      <a:path w="26" h="26">
                        <a:moveTo>
                          <a:pt x="26" y="0"/>
                        </a:moveTo>
                        <a:lnTo>
                          <a:pt x="13" y="0"/>
                        </a:lnTo>
                        <a:lnTo>
                          <a:pt x="13" y="26"/>
                        </a:lnTo>
                        <a:lnTo>
                          <a:pt x="0" y="26"/>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1" name="Freeform 9">
                    <a:extLst>
                      <a:ext uri="{FF2B5EF4-FFF2-40B4-BE49-F238E27FC236}">
                        <a16:creationId xmlns:a16="http://schemas.microsoft.com/office/drawing/2014/main" id="{4AA89FD6-5358-4D99-BB23-985FCFA0D394}"/>
                      </a:ext>
                    </a:extLst>
                  </p:cNvPr>
                  <p:cNvSpPr>
                    <a:spLocks/>
                  </p:cNvSpPr>
                  <p:nvPr/>
                </p:nvSpPr>
                <p:spPr bwMode="auto">
                  <a:xfrm>
                    <a:off x="6566709" y="3231692"/>
                    <a:ext cx="20637" cy="63500"/>
                  </a:xfrm>
                  <a:custGeom>
                    <a:avLst/>
                    <a:gdLst>
                      <a:gd name="T0" fmla="*/ 0 w 13"/>
                      <a:gd name="T1" fmla="*/ 40 h 40"/>
                      <a:gd name="T2" fmla="*/ 0 w 13"/>
                      <a:gd name="T3" fmla="*/ 27 h 40"/>
                      <a:gd name="T4" fmla="*/ 0 w 13"/>
                      <a:gd name="T5" fmla="*/ 0 h 40"/>
                      <a:gd name="T6" fmla="*/ 13 w 13"/>
                      <a:gd name="T7" fmla="*/ 0 h 40"/>
                    </a:gdLst>
                    <a:ahLst/>
                    <a:cxnLst>
                      <a:cxn ang="0">
                        <a:pos x="T0" y="T1"/>
                      </a:cxn>
                      <a:cxn ang="0">
                        <a:pos x="T2" y="T3"/>
                      </a:cxn>
                      <a:cxn ang="0">
                        <a:pos x="T4" y="T5"/>
                      </a:cxn>
                      <a:cxn ang="0">
                        <a:pos x="T6" y="T7"/>
                      </a:cxn>
                    </a:cxnLst>
                    <a:rect l="0" t="0" r="r" b="b"/>
                    <a:pathLst>
                      <a:path w="13" h="40">
                        <a:moveTo>
                          <a:pt x="0" y="40"/>
                        </a:moveTo>
                        <a:lnTo>
                          <a:pt x="0" y="27"/>
                        </a:lnTo>
                        <a:lnTo>
                          <a:pt x="0" y="0"/>
                        </a:lnTo>
                        <a:lnTo>
                          <a:pt x="13" y="0"/>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2" name="Freeform 10">
                    <a:extLst>
                      <a:ext uri="{FF2B5EF4-FFF2-40B4-BE49-F238E27FC236}">
                        <a16:creationId xmlns:a16="http://schemas.microsoft.com/office/drawing/2014/main" id="{BB8CF85C-0DAE-4273-B76F-1F98D517DE9E}"/>
                      </a:ext>
                    </a:extLst>
                  </p:cNvPr>
                  <p:cNvSpPr>
                    <a:spLocks/>
                  </p:cNvSpPr>
                  <p:nvPr/>
                </p:nvSpPr>
                <p:spPr bwMode="auto">
                  <a:xfrm>
                    <a:off x="6628621" y="3211054"/>
                    <a:ext cx="20637" cy="84138"/>
                  </a:xfrm>
                  <a:custGeom>
                    <a:avLst/>
                    <a:gdLst>
                      <a:gd name="T0" fmla="*/ 13 w 13"/>
                      <a:gd name="T1" fmla="*/ 0 h 53"/>
                      <a:gd name="T2" fmla="*/ 13 w 13"/>
                      <a:gd name="T3" fmla="*/ 26 h 53"/>
                      <a:gd name="T4" fmla="*/ 0 w 13"/>
                      <a:gd name="T5" fmla="*/ 26 h 53"/>
                      <a:gd name="T6" fmla="*/ 0 w 13"/>
                      <a:gd name="T7" fmla="*/ 53 h 53"/>
                    </a:gdLst>
                    <a:ahLst/>
                    <a:cxnLst>
                      <a:cxn ang="0">
                        <a:pos x="T0" y="T1"/>
                      </a:cxn>
                      <a:cxn ang="0">
                        <a:pos x="T2" y="T3"/>
                      </a:cxn>
                      <a:cxn ang="0">
                        <a:pos x="T4" y="T5"/>
                      </a:cxn>
                      <a:cxn ang="0">
                        <a:pos x="T6" y="T7"/>
                      </a:cxn>
                    </a:cxnLst>
                    <a:rect l="0" t="0" r="r" b="b"/>
                    <a:pathLst>
                      <a:path w="13" h="53">
                        <a:moveTo>
                          <a:pt x="13" y="0"/>
                        </a:moveTo>
                        <a:lnTo>
                          <a:pt x="13" y="26"/>
                        </a:lnTo>
                        <a:lnTo>
                          <a:pt x="0" y="26"/>
                        </a:lnTo>
                        <a:lnTo>
                          <a:pt x="0" y="53"/>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3" name="Freeform 11">
                    <a:extLst>
                      <a:ext uri="{FF2B5EF4-FFF2-40B4-BE49-F238E27FC236}">
                        <a16:creationId xmlns:a16="http://schemas.microsoft.com/office/drawing/2014/main" id="{005F150B-8931-470E-AA71-6EDAD433520E}"/>
                      </a:ext>
                    </a:extLst>
                  </p:cNvPr>
                  <p:cNvSpPr>
                    <a:spLocks/>
                  </p:cNvSpPr>
                  <p:nvPr/>
                </p:nvSpPr>
                <p:spPr bwMode="auto">
                  <a:xfrm>
                    <a:off x="6649259" y="3295192"/>
                    <a:ext cx="41275" cy="41275"/>
                  </a:xfrm>
                  <a:custGeom>
                    <a:avLst/>
                    <a:gdLst>
                      <a:gd name="T0" fmla="*/ 0 w 26"/>
                      <a:gd name="T1" fmla="*/ 26 h 26"/>
                      <a:gd name="T2" fmla="*/ 26 w 26"/>
                      <a:gd name="T3" fmla="*/ 26 h 26"/>
                      <a:gd name="T4" fmla="*/ 26 w 26"/>
                      <a:gd name="T5" fmla="*/ 0 h 26"/>
                    </a:gdLst>
                    <a:ahLst/>
                    <a:cxnLst>
                      <a:cxn ang="0">
                        <a:pos x="T0" y="T1"/>
                      </a:cxn>
                      <a:cxn ang="0">
                        <a:pos x="T2" y="T3"/>
                      </a:cxn>
                      <a:cxn ang="0">
                        <a:pos x="T4" y="T5"/>
                      </a:cxn>
                    </a:cxnLst>
                    <a:rect l="0" t="0" r="r" b="b"/>
                    <a:pathLst>
                      <a:path w="26" h="26">
                        <a:moveTo>
                          <a:pt x="0" y="26"/>
                        </a:moveTo>
                        <a:lnTo>
                          <a:pt x="26" y="26"/>
                        </a:lnTo>
                        <a:lnTo>
                          <a:pt x="26" y="0"/>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4" name="Freeform 12">
                    <a:extLst>
                      <a:ext uri="{FF2B5EF4-FFF2-40B4-BE49-F238E27FC236}">
                        <a16:creationId xmlns:a16="http://schemas.microsoft.com/office/drawing/2014/main" id="{1990366C-340B-4B89-97AC-3ADDA2940BF1}"/>
                      </a:ext>
                    </a:extLst>
                  </p:cNvPr>
                  <p:cNvSpPr>
                    <a:spLocks/>
                  </p:cNvSpPr>
                  <p:nvPr/>
                </p:nvSpPr>
                <p:spPr bwMode="auto">
                  <a:xfrm>
                    <a:off x="6504796" y="3211054"/>
                    <a:ext cx="20637" cy="20638"/>
                  </a:xfrm>
                  <a:custGeom>
                    <a:avLst/>
                    <a:gdLst>
                      <a:gd name="T0" fmla="*/ 13 w 13"/>
                      <a:gd name="T1" fmla="*/ 13 h 13"/>
                      <a:gd name="T2" fmla="*/ 0 w 13"/>
                      <a:gd name="T3" fmla="*/ 13 h 13"/>
                      <a:gd name="T4" fmla="*/ 0 w 13"/>
                      <a:gd name="T5" fmla="*/ 0 h 13"/>
                    </a:gdLst>
                    <a:ahLst/>
                    <a:cxnLst>
                      <a:cxn ang="0">
                        <a:pos x="T0" y="T1"/>
                      </a:cxn>
                      <a:cxn ang="0">
                        <a:pos x="T2" y="T3"/>
                      </a:cxn>
                      <a:cxn ang="0">
                        <a:pos x="T4" y="T5"/>
                      </a:cxn>
                    </a:cxnLst>
                    <a:rect l="0" t="0" r="r" b="b"/>
                    <a:pathLst>
                      <a:path w="13" h="13">
                        <a:moveTo>
                          <a:pt x="13" y="13"/>
                        </a:moveTo>
                        <a:lnTo>
                          <a:pt x="0" y="13"/>
                        </a:lnTo>
                        <a:lnTo>
                          <a:pt x="0" y="0"/>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5" name="Line 13">
                    <a:extLst>
                      <a:ext uri="{FF2B5EF4-FFF2-40B4-BE49-F238E27FC236}">
                        <a16:creationId xmlns:a16="http://schemas.microsoft.com/office/drawing/2014/main" id="{00319D42-7DC5-43C8-8B02-5298A3C2A633}"/>
                      </a:ext>
                    </a:extLst>
                  </p:cNvPr>
                  <p:cNvSpPr>
                    <a:spLocks noChangeShapeType="1"/>
                  </p:cNvSpPr>
                  <p:nvPr/>
                </p:nvSpPr>
                <p:spPr bwMode="auto">
                  <a:xfrm flipV="1">
                    <a:off x="6607984" y="3190417"/>
                    <a:ext cx="0" cy="20638"/>
                  </a:xfrm>
                  <a:prstGeom prst="line">
                    <a:avLst/>
                  </a:pr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6" name="Line 14">
                    <a:extLst>
                      <a:ext uri="{FF2B5EF4-FFF2-40B4-BE49-F238E27FC236}">
                        <a16:creationId xmlns:a16="http://schemas.microsoft.com/office/drawing/2014/main" id="{5CC93BD9-4150-4881-8346-FE10F5463A72}"/>
                      </a:ext>
                    </a:extLst>
                  </p:cNvPr>
                  <p:cNvSpPr>
                    <a:spLocks noChangeShapeType="1"/>
                  </p:cNvSpPr>
                  <p:nvPr/>
                </p:nvSpPr>
                <p:spPr bwMode="auto">
                  <a:xfrm flipH="1">
                    <a:off x="6607984" y="3295192"/>
                    <a:ext cx="41275" cy="0"/>
                  </a:xfrm>
                  <a:prstGeom prst="line">
                    <a:avLst/>
                  </a:pr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7" name="Line 15">
                    <a:extLst>
                      <a:ext uri="{FF2B5EF4-FFF2-40B4-BE49-F238E27FC236}">
                        <a16:creationId xmlns:a16="http://schemas.microsoft.com/office/drawing/2014/main" id="{08F6B685-9D00-44C7-9BBD-52CB7F653FED}"/>
                      </a:ext>
                    </a:extLst>
                  </p:cNvPr>
                  <p:cNvSpPr>
                    <a:spLocks noChangeShapeType="1"/>
                  </p:cNvSpPr>
                  <p:nvPr/>
                </p:nvSpPr>
                <p:spPr bwMode="auto">
                  <a:xfrm flipH="1">
                    <a:off x="6566709" y="3274554"/>
                    <a:ext cx="20637" cy="0"/>
                  </a:xfrm>
                  <a:prstGeom prst="line">
                    <a:avLst/>
                  </a:pr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8" name="Rectangle 16">
                    <a:extLst>
                      <a:ext uri="{FF2B5EF4-FFF2-40B4-BE49-F238E27FC236}">
                        <a16:creationId xmlns:a16="http://schemas.microsoft.com/office/drawing/2014/main" id="{E45F8EFD-3BA3-46F5-AA1E-E6B384554AB1}"/>
                      </a:ext>
                    </a:extLst>
                  </p:cNvPr>
                  <p:cNvSpPr>
                    <a:spLocks noChangeArrowheads="1"/>
                  </p:cNvSpPr>
                  <p:nvPr/>
                </p:nvSpPr>
                <p:spPr bwMode="auto">
                  <a:xfrm>
                    <a:off x="6504796" y="3149142"/>
                    <a:ext cx="20637" cy="20638"/>
                  </a:xfrm>
                  <a:prstGeom prst="rect">
                    <a:avLst/>
                  </a:pr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9" name="Rectangle 17">
                    <a:extLst>
                      <a:ext uri="{FF2B5EF4-FFF2-40B4-BE49-F238E27FC236}">
                        <a16:creationId xmlns:a16="http://schemas.microsoft.com/office/drawing/2014/main" id="{F90CBCFD-DF14-42B5-8AF6-E6420B376C6F}"/>
                      </a:ext>
                    </a:extLst>
                  </p:cNvPr>
                  <p:cNvSpPr>
                    <a:spLocks noChangeArrowheads="1"/>
                  </p:cNvSpPr>
                  <p:nvPr/>
                </p:nvSpPr>
                <p:spPr bwMode="auto">
                  <a:xfrm>
                    <a:off x="6504796" y="3274554"/>
                    <a:ext cx="20637" cy="20638"/>
                  </a:xfrm>
                  <a:prstGeom prst="rect">
                    <a:avLst/>
                  </a:pr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0" name="Rectangle 18">
                    <a:extLst>
                      <a:ext uri="{FF2B5EF4-FFF2-40B4-BE49-F238E27FC236}">
                        <a16:creationId xmlns:a16="http://schemas.microsoft.com/office/drawing/2014/main" id="{04017045-BC83-4EBF-A33B-6D3B214024A8}"/>
                      </a:ext>
                    </a:extLst>
                  </p:cNvPr>
                  <p:cNvSpPr>
                    <a:spLocks noChangeArrowheads="1"/>
                  </p:cNvSpPr>
                  <p:nvPr/>
                </p:nvSpPr>
                <p:spPr bwMode="auto">
                  <a:xfrm>
                    <a:off x="6628621" y="3149142"/>
                    <a:ext cx="20637" cy="20638"/>
                  </a:xfrm>
                  <a:prstGeom prst="rect">
                    <a:avLst/>
                  </a:pr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pic>
            <p:nvPicPr>
              <p:cNvPr id="153" name="Grafik 152">
                <a:extLst>
                  <a:ext uri="{FF2B5EF4-FFF2-40B4-BE49-F238E27FC236}">
                    <a16:creationId xmlns:a16="http://schemas.microsoft.com/office/drawing/2014/main" id="{4A12B87C-1BAC-47F0-8676-92D8264D77C4}"/>
                  </a:ext>
                </a:extLst>
              </p:cNvPr>
              <p:cNvPicPr>
                <a:picLocks noChangeAspect="1"/>
              </p:cNvPicPr>
              <p:nvPr/>
            </p:nvPicPr>
            <p:blipFill>
              <a:blip r:embed="rId6"/>
              <a:stretch>
                <a:fillRect/>
              </a:stretch>
            </p:blipFill>
            <p:spPr>
              <a:xfrm>
                <a:off x="11095199" y="3151793"/>
                <a:ext cx="148931" cy="148931"/>
              </a:xfrm>
              <a:prstGeom prst="rect">
                <a:avLst/>
              </a:prstGeom>
              <a:grpFill/>
              <a:ln>
                <a:noFill/>
              </a:ln>
            </p:spPr>
          </p:pic>
        </p:grpSp>
      </p:grpSp>
      <p:sp>
        <p:nvSpPr>
          <p:cNvPr id="9" name="Textfeld 8">
            <a:extLst>
              <a:ext uri="{FF2B5EF4-FFF2-40B4-BE49-F238E27FC236}">
                <a16:creationId xmlns:a16="http://schemas.microsoft.com/office/drawing/2014/main" id="{1F2CB58A-FCDD-4828-8A8B-5A290DE08DA1}"/>
              </a:ext>
            </a:extLst>
          </p:cNvPr>
          <p:cNvSpPr txBox="1"/>
          <p:nvPr/>
        </p:nvSpPr>
        <p:spPr bwMode="auto">
          <a:xfrm>
            <a:off x="3012587" y="1924162"/>
            <a:ext cx="2093388" cy="623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l">
              <a:spcAft>
                <a:spcPts val="800"/>
              </a:spcAft>
            </a:pPr>
            <a:r>
              <a:rPr lang="de-CH" sz="1400">
                <a:solidFill>
                  <a:srgbClr val="68A7AE"/>
                </a:solidFill>
                <a:latin typeface="+mj-lt"/>
              </a:rPr>
              <a:t>Webshop mit Checkout-</a:t>
            </a:r>
            <a:br>
              <a:rPr lang="de-CH" sz="1400">
                <a:solidFill>
                  <a:srgbClr val="68A7AE"/>
                </a:solidFill>
                <a:latin typeface="+mj-lt"/>
              </a:rPr>
            </a:br>
            <a:r>
              <a:rPr lang="de-CH" sz="1400">
                <a:solidFill>
                  <a:srgbClr val="68A7AE"/>
                </a:solidFill>
                <a:latin typeface="+mj-lt"/>
              </a:rPr>
              <a:t>Anbindung </a:t>
            </a:r>
            <a:r>
              <a:rPr lang="de-CH" sz="1400" err="1">
                <a:solidFill>
                  <a:srgbClr val="68A7AE"/>
                </a:solidFill>
                <a:latin typeface="+mj-lt"/>
              </a:rPr>
              <a:t>Payrexx</a:t>
            </a:r>
            <a:endParaRPr lang="de-CH" sz="1400">
              <a:solidFill>
                <a:srgbClr val="68A7AE"/>
              </a:solidFill>
              <a:latin typeface="+mj-lt"/>
            </a:endParaRPr>
          </a:p>
        </p:txBody>
      </p:sp>
      <p:sp>
        <p:nvSpPr>
          <p:cNvPr id="181" name="Textfeld 180">
            <a:extLst>
              <a:ext uri="{FF2B5EF4-FFF2-40B4-BE49-F238E27FC236}">
                <a16:creationId xmlns:a16="http://schemas.microsoft.com/office/drawing/2014/main" id="{AB623286-B95A-4F86-B862-E0871BC853D7}"/>
              </a:ext>
            </a:extLst>
          </p:cNvPr>
          <p:cNvSpPr txBox="1"/>
          <p:nvPr/>
        </p:nvSpPr>
        <p:spPr bwMode="auto">
          <a:xfrm>
            <a:off x="2175501" y="2878291"/>
            <a:ext cx="2093388" cy="31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l">
              <a:spcAft>
                <a:spcPts val="800"/>
              </a:spcAft>
            </a:pPr>
            <a:r>
              <a:rPr lang="de-CH" sz="1400">
                <a:solidFill>
                  <a:srgbClr val="68A7AE"/>
                </a:solidFill>
                <a:latin typeface="+mj-lt"/>
              </a:rPr>
              <a:t>Vorauskasse</a:t>
            </a:r>
          </a:p>
        </p:txBody>
      </p:sp>
      <p:sp>
        <p:nvSpPr>
          <p:cNvPr id="189" name="Textfeld 188">
            <a:extLst>
              <a:ext uri="{FF2B5EF4-FFF2-40B4-BE49-F238E27FC236}">
                <a16:creationId xmlns:a16="http://schemas.microsoft.com/office/drawing/2014/main" id="{E41EB1A4-22CA-4CE8-992C-188708DC0AD2}"/>
              </a:ext>
            </a:extLst>
          </p:cNvPr>
          <p:cNvSpPr txBox="1"/>
          <p:nvPr/>
        </p:nvSpPr>
        <p:spPr bwMode="auto">
          <a:xfrm>
            <a:off x="3608768" y="3389399"/>
            <a:ext cx="1597700" cy="28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gn="l">
              <a:spcAft>
                <a:spcPts val="800"/>
              </a:spcAft>
            </a:pPr>
            <a:r>
              <a:rPr lang="de-CH" sz="1600" b="1">
                <a:solidFill>
                  <a:srgbClr val="28828B"/>
                </a:solidFill>
                <a:latin typeface="+mj-lt"/>
              </a:rPr>
              <a:t>RECHNUNGS-STELLUNG</a:t>
            </a:r>
          </a:p>
        </p:txBody>
      </p:sp>
      <p:sp>
        <p:nvSpPr>
          <p:cNvPr id="190" name="Textfeld 189">
            <a:extLst>
              <a:ext uri="{FF2B5EF4-FFF2-40B4-BE49-F238E27FC236}">
                <a16:creationId xmlns:a16="http://schemas.microsoft.com/office/drawing/2014/main" id="{0AEEB800-C72A-48CC-B0B2-5C5C931F08A1}"/>
              </a:ext>
            </a:extLst>
          </p:cNvPr>
          <p:cNvSpPr txBox="1"/>
          <p:nvPr/>
        </p:nvSpPr>
        <p:spPr bwMode="auto">
          <a:xfrm>
            <a:off x="9105676" y="3393104"/>
            <a:ext cx="894648" cy="31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r">
              <a:spcAft>
                <a:spcPts val="800"/>
              </a:spcAft>
            </a:pPr>
            <a:r>
              <a:rPr lang="de-CH" sz="1400">
                <a:solidFill>
                  <a:srgbClr val="7F7F7F"/>
                </a:solidFill>
                <a:latin typeface="+mj-lt"/>
              </a:rPr>
              <a:t>E-Banking</a:t>
            </a:r>
          </a:p>
        </p:txBody>
      </p:sp>
      <p:sp>
        <p:nvSpPr>
          <p:cNvPr id="191" name="Textfeld 190">
            <a:extLst>
              <a:ext uri="{FF2B5EF4-FFF2-40B4-BE49-F238E27FC236}">
                <a16:creationId xmlns:a16="http://schemas.microsoft.com/office/drawing/2014/main" id="{696B17D2-2CD3-4E38-9AFA-F49D83768DFE}"/>
              </a:ext>
            </a:extLst>
          </p:cNvPr>
          <p:cNvSpPr txBox="1"/>
          <p:nvPr/>
        </p:nvSpPr>
        <p:spPr bwMode="auto">
          <a:xfrm>
            <a:off x="8105451" y="2058597"/>
            <a:ext cx="1253147" cy="31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r">
              <a:spcAft>
                <a:spcPts val="800"/>
              </a:spcAft>
            </a:pPr>
            <a:r>
              <a:rPr lang="de-CH" sz="1400" err="1">
                <a:solidFill>
                  <a:srgbClr val="7F7F7F"/>
                </a:solidFill>
                <a:latin typeface="+mj-lt"/>
              </a:rPr>
              <a:t>WIRpay</a:t>
            </a:r>
            <a:endParaRPr lang="de-CH" sz="1400">
              <a:solidFill>
                <a:srgbClr val="7F7F7F"/>
              </a:solidFill>
              <a:latin typeface="+mj-lt"/>
            </a:endParaRPr>
          </a:p>
        </p:txBody>
      </p:sp>
      <p:sp>
        <p:nvSpPr>
          <p:cNvPr id="192" name="Textfeld 191">
            <a:extLst>
              <a:ext uri="{FF2B5EF4-FFF2-40B4-BE49-F238E27FC236}">
                <a16:creationId xmlns:a16="http://schemas.microsoft.com/office/drawing/2014/main" id="{C3FC528C-5624-4562-9177-056505796312}"/>
              </a:ext>
            </a:extLst>
          </p:cNvPr>
          <p:cNvSpPr txBox="1"/>
          <p:nvPr/>
        </p:nvSpPr>
        <p:spPr bwMode="auto">
          <a:xfrm>
            <a:off x="8768510" y="4617030"/>
            <a:ext cx="894648" cy="31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r">
              <a:spcAft>
                <a:spcPts val="800"/>
              </a:spcAft>
            </a:pPr>
            <a:r>
              <a:rPr lang="de-CH" sz="1400">
                <a:solidFill>
                  <a:srgbClr val="7F7F7F"/>
                </a:solidFill>
                <a:latin typeface="+mj-lt"/>
              </a:rPr>
              <a:t>Mobile Banking</a:t>
            </a:r>
          </a:p>
        </p:txBody>
      </p:sp>
      <p:sp>
        <p:nvSpPr>
          <p:cNvPr id="185" name="Textfeld 184">
            <a:extLst>
              <a:ext uri="{FF2B5EF4-FFF2-40B4-BE49-F238E27FC236}">
                <a16:creationId xmlns:a16="http://schemas.microsoft.com/office/drawing/2014/main" id="{88510EE0-658D-4092-B83E-BD676FA6B396}"/>
              </a:ext>
            </a:extLst>
          </p:cNvPr>
          <p:cNvSpPr txBox="1"/>
          <p:nvPr/>
        </p:nvSpPr>
        <p:spPr bwMode="auto">
          <a:xfrm>
            <a:off x="5422782" y="4498227"/>
            <a:ext cx="569584" cy="30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gn="r">
              <a:spcAft>
                <a:spcPts val="800"/>
              </a:spcAft>
            </a:pPr>
            <a:r>
              <a:rPr lang="de-CH" sz="800">
                <a:solidFill>
                  <a:schemeClr val="bg1">
                    <a:lumMod val="50000"/>
                  </a:schemeClr>
                </a:solidFill>
                <a:latin typeface="+mj-lt"/>
              </a:rPr>
              <a:t>Belastung</a:t>
            </a:r>
            <a:br>
              <a:rPr lang="de-CH" sz="800">
                <a:solidFill>
                  <a:schemeClr val="bg1">
                    <a:lumMod val="50000"/>
                  </a:schemeClr>
                </a:solidFill>
                <a:latin typeface="+mj-lt"/>
              </a:rPr>
            </a:br>
            <a:r>
              <a:rPr lang="de-CH" sz="800">
                <a:solidFill>
                  <a:schemeClr val="bg1">
                    <a:lumMod val="50000"/>
                  </a:schemeClr>
                </a:solidFill>
                <a:latin typeface="+mj-lt"/>
              </a:rPr>
              <a:t>Käufer/in</a:t>
            </a:r>
            <a:r>
              <a:rPr lang="de-CH" sz="800">
                <a:solidFill>
                  <a:srgbClr val="FF0000"/>
                </a:solidFill>
                <a:latin typeface="+mj-lt"/>
              </a:rPr>
              <a:t>	</a:t>
            </a:r>
          </a:p>
          <a:p>
            <a:pPr algn="l">
              <a:spcAft>
                <a:spcPts val="800"/>
              </a:spcAft>
            </a:pPr>
            <a:r>
              <a:rPr lang="de-CH" sz="800">
                <a:solidFill>
                  <a:schemeClr val="tx2"/>
                </a:solidFill>
                <a:latin typeface="+mj-lt"/>
              </a:rPr>
              <a:t>    </a:t>
            </a:r>
          </a:p>
        </p:txBody>
      </p:sp>
      <p:sp>
        <p:nvSpPr>
          <p:cNvPr id="186" name="Textfeld 185">
            <a:extLst>
              <a:ext uri="{FF2B5EF4-FFF2-40B4-BE49-F238E27FC236}">
                <a16:creationId xmlns:a16="http://schemas.microsoft.com/office/drawing/2014/main" id="{D82B94CE-1FD3-4A27-B672-0462C5F50B77}"/>
              </a:ext>
            </a:extLst>
          </p:cNvPr>
          <p:cNvSpPr txBox="1"/>
          <p:nvPr/>
        </p:nvSpPr>
        <p:spPr bwMode="auto">
          <a:xfrm>
            <a:off x="6074102" y="4499111"/>
            <a:ext cx="761358" cy="236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gn="l">
              <a:spcAft>
                <a:spcPts val="800"/>
              </a:spcAft>
            </a:pPr>
            <a:r>
              <a:rPr lang="de-CH" sz="800">
                <a:solidFill>
                  <a:schemeClr val="accent5"/>
                </a:solidFill>
                <a:latin typeface="+mj-lt"/>
              </a:rPr>
              <a:t>Gutschrift</a:t>
            </a:r>
            <a:br>
              <a:rPr lang="de-CH" sz="800">
                <a:solidFill>
                  <a:schemeClr val="accent5"/>
                </a:solidFill>
                <a:latin typeface="+mj-lt"/>
              </a:rPr>
            </a:br>
            <a:r>
              <a:rPr lang="de-CH" sz="800">
                <a:solidFill>
                  <a:schemeClr val="accent5"/>
                </a:solidFill>
                <a:latin typeface="+mj-lt"/>
              </a:rPr>
              <a:t>Händler/in</a:t>
            </a:r>
          </a:p>
        </p:txBody>
      </p:sp>
      <p:sp>
        <p:nvSpPr>
          <p:cNvPr id="187" name="Textfeld 186">
            <a:extLst>
              <a:ext uri="{FF2B5EF4-FFF2-40B4-BE49-F238E27FC236}">
                <a16:creationId xmlns:a16="http://schemas.microsoft.com/office/drawing/2014/main" id="{F6BAE0CF-2714-4859-BF03-32DA4BC0E2EE}"/>
              </a:ext>
            </a:extLst>
          </p:cNvPr>
          <p:cNvSpPr txBox="1"/>
          <p:nvPr/>
        </p:nvSpPr>
        <p:spPr bwMode="auto">
          <a:xfrm>
            <a:off x="5575247" y="4683269"/>
            <a:ext cx="939951" cy="30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gn="r">
              <a:spcAft>
                <a:spcPts val="800"/>
              </a:spcAft>
            </a:pPr>
            <a:r>
              <a:rPr lang="de-CH" sz="800">
                <a:solidFill>
                  <a:srgbClr val="FF0000"/>
                </a:solidFill>
                <a:latin typeface="+mj-lt"/>
              </a:rPr>
              <a:t>	am Fälligkeitstermin</a:t>
            </a:r>
          </a:p>
          <a:p>
            <a:pPr algn="l">
              <a:spcAft>
                <a:spcPts val="800"/>
              </a:spcAft>
            </a:pPr>
            <a:r>
              <a:rPr lang="de-CH" sz="800">
                <a:solidFill>
                  <a:schemeClr val="tx2"/>
                </a:solidFill>
                <a:latin typeface="+mj-lt"/>
              </a:rPr>
              <a:t>    </a:t>
            </a:r>
          </a:p>
        </p:txBody>
      </p:sp>
      <p:sp>
        <p:nvSpPr>
          <p:cNvPr id="370" name="Rechteck 369">
            <a:extLst>
              <a:ext uri="{FF2B5EF4-FFF2-40B4-BE49-F238E27FC236}">
                <a16:creationId xmlns:a16="http://schemas.microsoft.com/office/drawing/2014/main" id="{34C1568B-03D2-4C50-9F2D-910227E05BCD}"/>
              </a:ext>
            </a:extLst>
          </p:cNvPr>
          <p:cNvSpPr/>
          <p:nvPr/>
        </p:nvSpPr>
        <p:spPr>
          <a:xfrm>
            <a:off x="8099545" y="2472793"/>
            <a:ext cx="1064320" cy="75433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sp>
        <p:nvSpPr>
          <p:cNvPr id="371" name="Rechteck 370">
            <a:extLst>
              <a:ext uri="{FF2B5EF4-FFF2-40B4-BE49-F238E27FC236}">
                <a16:creationId xmlns:a16="http://schemas.microsoft.com/office/drawing/2014/main" id="{EB11910A-45E3-4DA3-8BDC-C28D396E3128}"/>
              </a:ext>
            </a:extLst>
          </p:cNvPr>
          <p:cNvSpPr/>
          <p:nvPr/>
        </p:nvSpPr>
        <p:spPr>
          <a:xfrm>
            <a:off x="10095701" y="2993389"/>
            <a:ext cx="1064320" cy="86096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grpSp>
        <p:nvGrpSpPr>
          <p:cNvPr id="372" name="Gruppieren 371">
            <a:extLst>
              <a:ext uri="{FF2B5EF4-FFF2-40B4-BE49-F238E27FC236}">
                <a16:creationId xmlns:a16="http://schemas.microsoft.com/office/drawing/2014/main" id="{54D41473-9E40-43ED-A727-CD30395EA29A}"/>
              </a:ext>
            </a:extLst>
          </p:cNvPr>
          <p:cNvGrpSpPr/>
          <p:nvPr/>
        </p:nvGrpSpPr>
        <p:grpSpPr>
          <a:xfrm>
            <a:off x="10135302" y="3099178"/>
            <a:ext cx="1049668" cy="686231"/>
            <a:chOff x="9870215" y="1782752"/>
            <a:chExt cx="1049668" cy="686231"/>
          </a:xfrm>
          <a:solidFill>
            <a:schemeClr val="bg1">
              <a:lumMod val="50000"/>
            </a:schemeClr>
          </a:solidFill>
        </p:grpSpPr>
        <p:grpSp>
          <p:nvGrpSpPr>
            <p:cNvPr id="373" name="Google Shape;14286;p145">
              <a:extLst>
                <a:ext uri="{FF2B5EF4-FFF2-40B4-BE49-F238E27FC236}">
                  <a16:creationId xmlns:a16="http://schemas.microsoft.com/office/drawing/2014/main" id="{58554116-D5A9-47AC-B855-1975EB351EAF}"/>
                </a:ext>
              </a:extLst>
            </p:cNvPr>
            <p:cNvGrpSpPr/>
            <p:nvPr/>
          </p:nvGrpSpPr>
          <p:grpSpPr>
            <a:xfrm>
              <a:off x="10155492" y="1821783"/>
              <a:ext cx="478114" cy="458788"/>
              <a:chOff x="408523" y="3158192"/>
              <a:chExt cx="541612" cy="541613"/>
            </a:xfrm>
            <a:grpFill/>
          </p:grpSpPr>
          <p:sp>
            <p:nvSpPr>
              <p:cNvPr id="377" name="Google Shape;14287;p145">
                <a:extLst>
                  <a:ext uri="{FF2B5EF4-FFF2-40B4-BE49-F238E27FC236}">
                    <a16:creationId xmlns:a16="http://schemas.microsoft.com/office/drawing/2014/main" id="{9F3CF75C-B968-4278-85B0-921FEF21D255}"/>
                  </a:ext>
                </a:extLst>
              </p:cNvPr>
              <p:cNvSpPr/>
              <p:nvPr/>
            </p:nvSpPr>
            <p:spPr>
              <a:xfrm>
                <a:off x="408523" y="3158192"/>
                <a:ext cx="541342" cy="210959"/>
              </a:xfrm>
              <a:custGeom>
                <a:avLst/>
                <a:gdLst/>
                <a:ahLst/>
                <a:cxnLst/>
                <a:rect l="l" t="t" r="r" b="b"/>
                <a:pathLst>
                  <a:path w="541342" h="210959" extrusionOk="0">
                    <a:moveTo>
                      <a:pt x="528073" y="210959"/>
                    </a:moveTo>
                    <a:lnTo>
                      <a:pt x="13540" y="210959"/>
                    </a:lnTo>
                    <a:cubicBezTo>
                      <a:pt x="6062" y="210959"/>
                      <a:pt x="0" y="204897"/>
                      <a:pt x="0" y="197419"/>
                    </a:cubicBezTo>
                    <a:lnTo>
                      <a:pt x="0" y="148944"/>
                    </a:lnTo>
                    <a:cubicBezTo>
                      <a:pt x="44" y="143998"/>
                      <a:pt x="2730" y="139453"/>
                      <a:pt x="7041" y="137029"/>
                    </a:cubicBezTo>
                    <a:lnTo>
                      <a:pt x="264307" y="1626"/>
                    </a:lnTo>
                    <a:cubicBezTo>
                      <a:pt x="268273" y="-542"/>
                      <a:pt x="273069" y="-542"/>
                      <a:pt x="277035" y="1626"/>
                    </a:cubicBezTo>
                    <a:lnTo>
                      <a:pt x="534301" y="137029"/>
                    </a:lnTo>
                    <a:cubicBezTo>
                      <a:pt x="538612" y="139453"/>
                      <a:pt x="541298" y="143998"/>
                      <a:pt x="541342" y="148944"/>
                    </a:cubicBezTo>
                    <a:lnTo>
                      <a:pt x="541342" y="197419"/>
                    </a:lnTo>
                    <a:cubicBezTo>
                      <a:pt x="541344" y="204792"/>
                      <a:pt x="535445" y="210812"/>
                      <a:pt x="528073" y="210959"/>
                    </a:cubicBezTo>
                    <a:close/>
                    <a:moveTo>
                      <a:pt x="27622" y="183878"/>
                    </a:moveTo>
                    <a:lnTo>
                      <a:pt x="515074" y="183878"/>
                    </a:lnTo>
                    <a:lnTo>
                      <a:pt x="515074" y="156798"/>
                    </a:lnTo>
                    <a:lnTo>
                      <a:pt x="271348" y="28436"/>
                    </a:lnTo>
                    <a:lnTo>
                      <a:pt x="27622" y="157339"/>
                    </a:ln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sp>
            <p:nvSpPr>
              <p:cNvPr id="378" name="Google Shape;14288;p145">
                <a:extLst>
                  <a:ext uri="{FF2B5EF4-FFF2-40B4-BE49-F238E27FC236}">
                    <a16:creationId xmlns:a16="http://schemas.microsoft.com/office/drawing/2014/main" id="{0789B137-B77B-4EB8-9532-38D46178D0CC}"/>
                  </a:ext>
                </a:extLst>
              </p:cNvPr>
              <p:cNvSpPr/>
              <p:nvPr/>
            </p:nvSpPr>
            <p:spPr>
              <a:xfrm>
                <a:off x="408523" y="3622897"/>
                <a:ext cx="541612" cy="76908"/>
              </a:xfrm>
              <a:custGeom>
                <a:avLst/>
                <a:gdLst/>
                <a:ahLst/>
                <a:cxnLst/>
                <a:rect l="l" t="t" r="r" b="b"/>
                <a:pathLst>
                  <a:path w="541612" h="76908" extrusionOk="0">
                    <a:moveTo>
                      <a:pt x="528073" y="76909"/>
                    </a:moveTo>
                    <a:lnTo>
                      <a:pt x="13540" y="76909"/>
                    </a:lnTo>
                    <a:cubicBezTo>
                      <a:pt x="6062" y="76909"/>
                      <a:pt x="0" y="70847"/>
                      <a:pt x="0" y="63369"/>
                    </a:cubicBezTo>
                    <a:lnTo>
                      <a:pt x="0" y="13540"/>
                    </a:lnTo>
                    <a:cubicBezTo>
                      <a:pt x="0" y="6062"/>
                      <a:pt x="6062" y="0"/>
                      <a:pt x="13540" y="0"/>
                    </a:cubicBezTo>
                    <a:lnTo>
                      <a:pt x="528073" y="0"/>
                    </a:lnTo>
                    <a:cubicBezTo>
                      <a:pt x="535551" y="0"/>
                      <a:pt x="541613" y="6062"/>
                      <a:pt x="541613" y="13540"/>
                    </a:cubicBezTo>
                    <a:lnTo>
                      <a:pt x="541613" y="63369"/>
                    </a:lnTo>
                    <a:cubicBezTo>
                      <a:pt x="541613" y="70847"/>
                      <a:pt x="535551" y="76909"/>
                      <a:pt x="528073" y="76909"/>
                    </a:cubicBezTo>
                    <a:close/>
                    <a:moveTo>
                      <a:pt x="27622" y="49828"/>
                    </a:moveTo>
                    <a:lnTo>
                      <a:pt x="515074" y="49828"/>
                    </a:lnTo>
                    <a:lnTo>
                      <a:pt x="515074" y="27081"/>
                    </a:lnTo>
                    <a:lnTo>
                      <a:pt x="27622" y="27081"/>
                    </a:ln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sp>
            <p:nvSpPr>
              <p:cNvPr id="379" name="Google Shape;14289;p145">
                <a:extLst>
                  <a:ext uri="{FF2B5EF4-FFF2-40B4-BE49-F238E27FC236}">
                    <a16:creationId xmlns:a16="http://schemas.microsoft.com/office/drawing/2014/main" id="{E931A77F-2F52-4546-8E49-BBB20017A5DC}"/>
                  </a:ext>
                </a:extLst>
              </p:cNvPr>
              <p:cNvSpPr/>
              <p:nvPr/>
            </p:nvSpPr>
            <p:spPr>
              <a:xfrm>
                <a:off x="469996" y="3377546"/>
                <a:ext cx="88012" cy="236684"/>
              </a:xfrm>
              <a:custGeom>
                <a:avLst/>
                <a:gdLst/>
                <a:ahLst/>
                <a:cxnLst/>
                <a:rect l="l" t="t" r="r" b="b"/>
                <a:pathLst>
                  <a:path w="88012" h="236684" extrusionOk="0">
                    <a:moveTo>
                      <a:pt x="74472" y="236685"/>
                    </a:moveTo>
                    <a:lnTo>
                      <a:pt x="13540" y="236685"/>
                    </a:lnTo>
                    <a:cubicBezTo>
                      <a:pt x="6062" y="236685"/>
                      <a:pt x="0" y="230623"/>
                      <a:pt x="0" y="223144"/>
                    </a:cubicBezTo>
                    <a:lnTo>
                      <a:pt x="0" y="13540"/>
                    </a:lnTo>
                    <a:cubicBezTo>
                      <a:pt x="0" y="6062"/>
                      <a:pt x="6062" y="0"/>
                      <a:pt x="13540" y="0"/>
                    </a:cubicBezTo>
                    <a:lnTo>
                      <a:pt x="74472" y="0"/>
                    </a:lnTo>
                    <a:cubicBezTo>
                      <a:pt x="81889" y="144"/>
                      <a:pt x="87868" y="6123"/>
                      <a:pt x="88012" y="13540"/>
                    </a:cubicBezTo>
                    <a:lnTo>
                      <a:pt x="88012" y="223144"/>
                    </a:lnTo>
                    <a:cubicBezTo>
                      <a:pt x="88012" y="230623"/>
                      <a:pt x="81950" y="236685"/>
                      <a:pt x="74472" y="236685"/>
                    </a:cubicBezTo>
                    <a:close/>
                    <a:moveTo>
                      <a:pt x="27351" y="209604"/>
                    </a:moveTo>
                    <a:lnTo>
                      <a:pt x="60661" y="209604"/>
                    </a:lnTo>
                    <a:lnTo>
                      <a:pt x="60661" y="27081"/>
                    </a:lnTo>
                    <a:lnTo>
                      <a:pt x="27081" y="27081"/>
                    </a:ln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sp>
            <p:nvSpPr>
              <p:cNvPr id="380" name="Google Shape;14290;p145">
                <a:extLst>
                  <a:ext uri="{FF2B5EF4-FFF2-40B4-BE49-F238E27FC236}">
                    <a16:creationId xmlns:a16="http://schemas.microsoft.com/office/drawing/2014/main" id="{69FD35D6-3B95-455E-8FED-EFE7A5F06602}"/>
                  </a:ext>
                </a:extLst>
              </p:cNvPr>
              <p:cNvSpPr/>
              <p:nvPr/>
            </p:nvSpPr>
            <p:spPr>
              <a:xfrm>
                <a:off x="580485" y="3377546"/>
                <a:ext cx="87741" cy="236684"/>
              </a:xfrm>
              <a:custGeom>
                <a:avLst/>
                <a:gdLst/>
                <a:ahLst/>
                <a:cxnLst/>
                <a:rect l="l" t="t" r="r" b="b"/>
                <a:pathLst>
                  <a:path w="87741" h="236684" extrusionOk="0">
                    <a:moveTo>
                      <a:pt x="74201" y="236685"/>
                    </a:moveTo>
                    <a:lnTo>
                      <a:pt x="13540" y="236685"/>
                    </a:lnTo>
                    <a:cubicBezTo>
                      <a:pt x="6062" y="236685"/>
                      <a:pt x="0" y="230623"/>
                      <a:pt x="0" y="223144"/>
                    </a:cubicBezTo>
                    <a:lnTo>
                      <a:pt x="0" y="13540"/>
                    </a:lnTo>
                    <a:cubicBezTo>
                      <a:pt x="0" y="6062"/>
                      <a:pt x="6062" y="0"/>
                      <a:pt x="13540" y="0"/>
                    </a:cubicBezTo>
                    <a:lnTo>
                      <a:pt x="74201" y="0"/>
                    </a:lnTo>
                    <a:cubicBezTo>
                      <a:pt x="81619" y="144"/>
                      <a:pt x="87597" y="6123"/>
                      <a:pt x="87741" y="13540"/>
                    </a:cubicBezTo>
                    <a:lnTo>
                      <a:pt x="87741" y="223144"/>
                    </a:lnTo>
                    <a:cubicBezTo>
                      <a:pt x="87741" y="230623"/>
                      <a:pt x="81679" y="236685"/>
                      <a:pt x="74201" y="236685"/>
                    </a:cubicBezTo>
                    <a:close/>
                    <a:moveTo>
                      <a:pt x="27081" y="209604"/>
                    </a:moveTo>
                    <a:lnTo>
                      <a:pt x="60661" y="209604"/>
                    </a:lnTo>
                    <a:lnTo>
                      <a:pt x="60661" y="27081"/>
                    </a:lnTo>
                    <a:lnTo>
                      <a:pt x="27081" y="27081"/>
                    </a:ln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sp>
            <p:nvSpPr>
              <p:cNvPr id="381" name="Google Shape;14291;p145">
                <a:extLst>
                  <a:ext uri="{FF2B5EF4-FFF2-40B4-BE49-F238E27FC236}">
                    <a16:creationId xmlns:a16="http://schemas.microsoft.com/office/drawing/2014/main" id="{BF9EDA24-C532-4848-A821-1CA67F197EE3}"/>
                  </a:ext>
                </a:extLst>
              </p:cNvPr>
              <p:cNvSpPr/>
              <p:nvPr/>
            </p:nvSpPr>
            <p:spPr>
              <a:xfrm>
                <a:off x="690974" y="3377546"/>
                <a:ext cx="87470" cy="236684"/>
              </a:xfrm>
              <a:custGeom>
                <a:avLst/>
                <a:gdLst/>
                <a:ahLst/>
                <a:cxnLst/>
                <a:rect l="l" t="t" r="r" b="b"/>
                <a:pathLst>
                  <a:path w="87470" h="236684" extrusionOk="0">
                    <a:moveTo>
                      <a:pt x="73930" y="236685"/>
                    </a:moveTo>
                    <a:lnTo>
                      <a:pt x="13540" y="236685"/>
                    </a:lnTo>
                    <a:cubicBezTo>
                      <a:pt x="6062" y="236685"/>
                      <a:pt x="0" y="230623"/>
                      <a:pt x="0" y="223144"/>
                    </a:cubicBezTo>
                    <a:lnTo>
                      <a:pt x="0" y="13540"/>
                    </a:lnTo>
                    <a:cubicBezTo>
                      <a:pt x="0" y="6062"/>
                      <a:pt x="6062" y="0"/>
                      <a:pt x="13540" y="0"/>
                    </a:cubicBezTo>
                    <a:lnTo>
                      <a:pt x="73930" y="0"/>
                    </a:lnTo>
                    <a:cubicBezTo>
                      <a:pt x="81408" y="0"/>
                      <a:pt x="87470" y="6062"/>
                      <a:pt x="87470" y="13540"/>
                    </a:cubicBezTo>
                    <a:lnTo>
                      <a:pt x="87470" y="223144"/>
                    </a:lnTo>
                    <a:cubicBezTo>
                      <a:pt x="87470" y="230623"/>
                      <a:pt x="81408" y="236685"/>
                      <a:pt x="73930" y="236685"/>
                    </a:cubicBezTo>
                    <a:close/>
                    <a:moveTo>
                      <a:pt x="27081" y="209604"/>
                    </a:moveTo>
                    <a:lnTo>
                      <a:pt x="60390" y="209604"/>
                    </a:lnTo>
                    <a:lnTo>
                      <a:pt x="60390" y="27081"/>
                    </a:lnTo>
                    <a:lnTo>
                      <a:pt x="27081" y="27081"/>
                    </a:ln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sp>
            <p:nvSpPr>
              <p:cNvPr id="382" name="Google Shape;14292;p145">
                <a:extLst>
                  <a:ext uri="{FF2B5EF4-FFF2-40B4-BE49-F238E27FC236}">
                    <a16:creationId xmlns:a16="http://schemas.microsoft.com/office/drawing/2014/main" id="{6C2A584E-DF60-4634-A528-E8DA73C0992A}"/>
                  </a:ext>
                </a:extLst>
              </p:cNvPr>
              <p:cNvSpPr/>
              <p:nvPr/>
            </p:nvSpPr>
            <p:spPr>
              <a:xfrm>
                <a:off x="801734" y="3377546"/>
                <a:ext cx="87470" cy="236687"/>
              </a:xfrm>
              <a:custGeom>
                <a:avLst/>
                <a:gdLst/>
                <a:ahLst/>
                <a:cxnLst/>
                <a:rect l="l" t="t" r="r" b="b"/>
                <a:pathLst>
                  <a:path w="87470" h="236687" extrusionOk="0">
                    <a:moveTo>
                      <a:pt x="73659" y="236685"/>
                    </a:moveTo>
                    <a:lnTo>
                      <a:pt x="13540" y="236685"/>
                    </a:lnTo>
                    <a:cubicBezTo>
                      <a:pt x="6062" y="236685"/>
                      <a:pt x="0" y="230623"/>
                      <a:pt x="0" y="223144"/>
                    </a:cubicBezTo>
                    <a:lnTo>
                      <a:pt x="0" y="13540"/>
                    </a:lnTo>
                    <a:cubicBezTo>
                      <a:pt x="0" y="6062"/>
                      <a:pt x="6062" y="0"/>
                      <a:pt x="13540" y="0"/>
                    </a:cubicBezTo>
                    <a:lnTo>
                      <a:pt x="73930" y="0"/>
                    </a:lnTo>
                    <a:cubicBezTo>
                      <a:pt x="81408" y="0"/>
                      <a:pt x="87470" y="6062"/>
                      <a:pt x="87470" y="13540"/>
                    </a:cubicBezTo>
                    <a:lnTo>
                      <a:pt x="87470" y="223144"/>
                    </a:lnTo>
                    <a:cubicBezTo>
                      <a:pt x="87472" y="230623"/>
                      <a:pt x="81411" y="236686"/>
                      <a:pt x="73933" y="236687"/>
                    </a:cubicBezTo>
                    <a:cubicBezTo>
                      <a:pt x="73842" y="236687"/>
                      <a:pt x="73750" y="236687"/>
                      <a:pt x="73659" y="236685"/>
                    </a:cubicBezTo>
                    <a:close/>
                    <a:moveTo>
                      <a:pt x="26810" y="209604"/>
                    </a:moveTo>
                    <a:lnTo>
                      <a:pt x="60119" y="209604"/>
                    </a:lnTo>
                    <a:lnTo>
                      <a:pt x="60119" y="27081"/>
                    </a:lnTo>
                    <a:lnTo>
                      <a:pt x="26810" y="27081"/>
                    </a:ln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sp>
            <p:nvSpPr>
              <p:cNvPr id="383" name="Google Shape;14293;p145">
                <a:extLst>
                  <a:ext uri="{FF2B5EF4-FFF2-40B4-BE49-F238E27FC236}">
                    <a16:creationId xmlns:a16="http://schemas.microsoft.com/office/drawing/2014/main" id="{7D2C1EE7-94A3-4FA8-B845-EC5F9323A5C4}"/>
                  </a:ext>
                </a:extLst>
              </p:cNvPr>
              <p:cNvSpPr/>
              <p:nvPr/>
            </p:nvSpPr>
            <p:spPr>
              <a:xfrm>
                <a:off x="408523" y="3293596"/>
                <a:ext cx="541612" cy="27080"/>
              </a:xfrm>
              <a:custGeom>
                <a:avLst/>
                <a:gdLst/>
                <a:ahLst/>
                <a:cxnLst/>
                <a:rect l="l" t="t" r="r" b="b"/>
                <a:pathLst>
                  <a:path w="541612" h="27080" extrusionOk="0">
                    <a:moveTo>
                      <a:pt x="528073" y="27081"/>
                    </a:moveTo>
                    <a:lnTo>
                      <a:pt x="13540" y="27081"/>
                    </a:lnTo>
                    <a:cubicBezTo>
                      <a:pt x="6062" y="27081"/>
                      <a:pt x="0" y="21019"/>
                      <a:pt x="0" y="13540"/>
                    </a:cubicBezTo>
                    <a:cubicBezTo>
                      <a:pt x="0" y="6062"/>
                      <a:pt x="6062" y="0"/>
                      <a:pt x="13540" y="0"/>
                    </a:cubicBezTo>
                    <a:lnTo>
                      <a:pt x="528073" y="0"/>
                    </a:lnTo>
                    <a:cubicBezTo>
                      <a:pt x="535551" y="0"/>
                      <a:pt x="541613" y="6062"/>
                      <a:pt x="541613" y="13540"/>
                    </a:cubicBezTo>
                    <a:cubicBezTo>
                      <a:pt x="541613" y="21019"/>
                      <a:pt x="535551" y="27081"/>
                      <a:pt x="528073" y="27081"/>
                    </a:cubicBezTo>
                    <a:close/>
                  </a:path>
                </a:pathLst>
              </a:custGeom>
              <a:grpFill/>
              <a:ln>
                <a:noFill/>
              </a:ln>
            </p:spPr>
            <p:txBody>
              <a:bodyPr spcFirstLastPara="1" wrap="square" lIns="121900" tIns="60933" rIns="121900" bIns="60933" anchor="ctr" anchorCtr="0">
                <a:noAutofit/>
              </a:bodyPr>
              <a:lstStyle/>
              <a:p>
                <a:endParaRPr lang="de-CH" sz="2400">
                  <a:solidFill>
                    <a:srgbClr val="000000"/>
                  </a:solidFill>
                  <a:latin typeface="Calibri"/>
                  <a:ea typeface="Calibri"/>
                  <a:cs typeface="Calibri"/>
                  <a:sym typeface="Calibri"/>
                </a:endParaRPr>
              </a:p>
            </p:txBody>
          </p:sp>
        </p:grpSp>
        <p:grpSp>
          <p:nvGrpSpPr>
            <p:cNvPr id="374" name="Gruppieren 373">
              <a:extLst>
                <a:ext uri="{FF2B5EF4-FFF2-40B4-BE49-F238E27FC236}">
                  <a16:creationId xmlns:a16="http://schemas.microsoft.com/office/drawing/2014/main" id="{919BBD88-F619-4EBC-8739-E0ACE1F2C5A5}"/>
                </a:ext>
              </a:extLst>
            </p:cNvPr>
            <p:cNvGrpSpPr/>
            <p:nvPr/>
          </p:nvGrpSpPr>
          <p:grpSpPr>
            <a:xfrm>
              <a:off x="9870215" y="1782752"/>
              <a:ext cx="1049668" cy="686231"/>
              <a:chOff x="160131" y="4618038"/>
              <a:chExt cx="1800226" cy="1157285"/>
            </a:xfrm>
            <a:grpFill/>
          </p:grpSpPr>
          <p:sp>
            <p:nvSpPr>
              <p:cNvPr id="375" name="Freeform 127">
                <a:extLst>
                  <a:ext uri="{FF2B5EF4-FFF2-40B4-BE49-F238E27FC236}">
                    <a16:creationId xmlns:a16="http://schemas.microsoft.com/office/drawing/2014/main" id="{42706B3E-C2EE-48A3-AB76-099B324E0295}"/>
                  </a:ext>
                </a:extLst>
              </p:cNvPr>
              <p:cNvSpPr>
                <a:spLocks/>
              </p:cNvSpPr>
              <p:nvPr/>
            </p:nvSpPr>
            <p:spPr bwMode="auto">
              <a:xfrm>
                <a:off x="324885" y="4618038"/>
                <a:ext cx="1465264" cy="896938"/>
              </a:xfrm>
              <a:custGeom>
                <a:avLst/>
                <a:gdLst>
                  <a:gd name="T0" fmla="*/ 0 w 237"/>
                  <a:gd name="T1" fmla="*/ 145 h 145"/>
                  <a:gd name="T2" fmla="*/ 0 w 237"/>
                  <a:gd name="T3" fmla="*/ 18 h 145"/>
                  <a:gd name="T4" fmla="*/ 18 w 237"/>
                  <a:gd name="T5" fmla="*/ 0 h 145"/>
                  <a:gd name="T6" fmla="*/ 220 w 237"/>
                  <a:gd name="T7" fmla="*/ 0 h 145"/>
                  <a:gd name="T8" fmla="*/ 237 w 237"/>
                  <a:gd name="T9" fmla="*/ 18 h 145"/>
                  <a:gd name="T10" fmla="*/ 237 w 237"/>
                  <a:gd name="T11" fmla="*/ 145 h 145"/>
                </a:gdLst>
                <a:ahLst/>
                <a:cxnLst>
                  <a:cxn ang="0">
                    <a:pos x="T0" y="T1"/>
                  </a:cxn>
                  <a:cxn ang="0">
                    <a:pos x="T2" y="T3"/>
                  </a:cxn>
                  <a:cxn ang="0">
                    <a:pos x="T4" y="T5"/>
                  </a:cxn>
                  <a:cxn ang="0">
                    <a:pos x="T6" y="T7"/>
                  </a:cxn>
                  <a:cxn ang="0">
                    <a:pos x="T8" y="T9"/>
                  </a:cxn>
                  <a:cxn ang="0">
                    <a:pos x="T10" y="T11"/>
                  </a:cxn>
                </a:cxnLst>
                <a:rect l="0" t="0" r="r" b="b"/>
                <a:pathLst>
                  <a:path w="237" h="145">
                    <a:moveTo>
                      <a:pt x="0" y="145"/>
                    </a:moveTo>
                    <a:cubicBezTo>
                      <a:pt x="0" y="18"/>
                      <a:pt x="0" y="18"/>
                      <a:pt x="0" y="18"/>
                    </a:cubicBezTo>
                    <a:cubicBezTo>
                      <a:pt x="0" y="8"/>
                      <a:pt x="8" y="0"/>
                      <a:pt x="18" y="0"/>
                    </a:cubicBezTo>
                    <a:cubicBezTo>
                      <a:pt x="220" y="0"/>
                      <a:pt x="220" y="0"/>
                      <a:pt x="220" y="0"/>
                    </a:cubicBezTo>
                    <a:cubicBezTo>
                      <a:pt x="229" y="0"/>
                      <a:pt x="237" y="8"/>
                      <a:pt x="237" y="18"/>
                    </a:cubicBezTo>
                    <a:cubicBezTo>
                      <a:pt x="237" y="145"/>
                      <a:pt x="237" y="145"/>
                      <a:pt x="237" y="145"/>
                    </a:cubicBezTo>
                  </a:path>
                </a:pathLst>
              </a:custGeom>
              <a:noFill/>
              <a:ln w="25400" cap="flat">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76" name="Freeform 128">
                <a:extLst>
                  <a:ext uri="{FF2B5EF4-FFF2-40B4-BE49-F238E27FC236}">
                    <a16:creationId xmlns:a16="http://schemas.microsoft.com/office/drawing/2014/main" id="{EA191177-E58A-442A-A9B3-A36E2301FFCB}"/>
                  </a:ext>
                </a:extLst>
              </p:cNvPr>
              <p:cNvSpPr>
                <a:spLocks/>
              </p:cNvSpPr>
              <p:nvPr/>
            </p:nvSpPr>
            <p:spPr bwMode="auto">
              <a:xfrm>
                <a:off x="160131" y="5632450"/>
                <a:ext cx="1800225" cy="142875"/>
              </a:xfrm>
              <a:custGeom>
                <a:avLst/>
                <a:gdLst>
                  <a:gd name="T0" fmla="*/ 0 w 291"/>
                  <a:gd name="T1" fmla="*/ 0 h 23"/>
                  <a:gd name="T2" fmla="*/ 22 w 291"/>
                  <a:gd name="T3" fmla="*/ 23 h 23"/>
                  <a:gd name="T4" fmla="*/ 270 w 291"/>
                  <a:gd name="T5" fmla="*/ 23 h 23"/>
                  <a:gd name="T6" fmla="*/ 291 w 291"/>
                  <a:gd name="T7" fmla="*/ 0 h 23"/>
                  <a:gd name="T8" fmla="*/ 0 w 291"/>
                  <a:gd name="T9" fmla="*/ 0 h 23"/>
                </a:gdLst>
                <a:ahLst/>
                <a:cxnLst>
                  <a:cxn ang="0">
                    <a:pos x="T0" y="T1"/>
                  </a:cxn>
                  <a:cxn ang="0">
                    <a:pos x="T2" y="T3"/>
                  </a:cxn>
                  <a:cxn ang="0">
                    <a:pos x="T4" y="T5"/>
                  </a:cxn>
                  <a:cxn ang="0">
                    <a:pos x="T6" y="T7"/>
                  </a:cxn>
                  <a:cxn ang="0">
                    <a:pos x="T8" y="T9"/>
                  </a:cxn>
                </a:cxnLst>
                <a:rect l="0" t="0" r="r" b="b"/>
                <a:pathLst>
                  <a:path w="291" h="23">
                    <a:moveTo>
                      <a:pt x="0" y="0"/>
                    </a:moveTo>
                    <a:cubicBezTo>
                      <a:pt x="0" y="0"/>
                      <a:pt x="5" y="23"/>
                      <a:pt x="22" y="23"/>
                    </a:cubicBezTo>
                    <a:cubicBezTo>
                      <a:pt x="270" y="23"/>
                      <a:pt x="270" y="23"/>
                      <a:pt x="270" y="23"/>
                    </a:cubicBezTo>
                    <a:cubicBezTo>
                      <a:pt x="286" y="23"/>
                      <a:pt x="291" y="0"/>
                      <a:pt x="291" y="0"/>
                    </a:cubicBezTo>
                    <a:lnTo>
                      <a:pt x="0" y="0"/>
                    </a:lnTo>
                    <a:close/>
                  </a:path>
                </a:pathLst>
              </a:custGeom>
              <a:solidFill>
                <a:srgbClr val="FFFFFF"/>
              </a:solidFill>
              <a:ln w="25400" cap="flat">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24" name="Gruppieren 23">
            <a:extLst>
              <a:ext uri="{FF2B5EF4-FFF2-40B4-BE49-F238E27FC236}">
                <a16:creationId xmlns:a16="http://schemas.microsoft.com/office/drawing/2014/main" id="{FCE6C05E-5F8C-4476-A3BB-F81CBF32512E}"/>
              </a:ext>
            </a:extLst>
          </p:cNvPr>
          <p:cNvGrpSpPr/>
          <p:nvPr/>
        </p:nvGrpSpPr>
        <p:grpSpPr>
          <a:xfrm>
            <a:off x="9829462" y="4316956"/>
            <a:ext cx="693895" cy="1137595"/>
            <a:chOff x="10975541" y="3570731"/>
            <a:chExt cx="693895" cy="1137595"/>
          </a:xfrm>
        </p:grpSpPr>
        <p:sp>
          <p:nvSpPr>
            <p:cNvPr id="432" name="Rechteck 431">
              <a:extLst>
                <a:ext uri="{FF2B5EF4-FFF2-40B4-BE49-F238E27FC236}">
                  <a16:creationId xmlns:a16="http://schemas.microsoft.com/office/drawing/2014/main" id="{16444F06-3B37-48CB-969A-BC2172E2ECC4}"/>
                </a:ext>
              </a:extLst>
            </p:cNvPr>
            <p:cNvSpPr/>
            <p:nvPr/>
          </p:nvSpPr>
          <p:spPr>
            <a:xfrm>
              <a:off x="10975541" y="3570731"/>
              <a:ext cx="693895" cy="113759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grpSp>
          <p:nvGrpSpPr>
            <p:cNvPr id="384" name="Gruppieren 383">
              <a:extLst>
                <a:ext uri="{FF2B5EF4-FFF2-40B4-BE49-F238E27FC236}">
                  <a16:creationId xmlns:a16="http://schemas.microsoft.com/office/drawing/2014/main" id="{46ECB6B0-22AF-4263-9191-ED862996DBFF}"/>
                </a:ext>
              </a:extLst>
            </p:cNvPr>
            <p:cNvGrpSpPr/>
            <p:nvPr/>
          </p:nvGrpSpPr>
          <p:grpSpPr>
            <a:xfrm>
              <a:off x="10997896" y="3663088"/>
              <a:ext cx="502790" cy="1020181"/>
              <a:chOff x="2041118" y="2707388"/>
              <a:chExt cx="382588" cy="776287"/>
            </a:xfrm>
            <a:noFill/>
          </p:grpSpPr>
          <p:sp>
            <p:nvSpPr>
              <p:cNvPr id="385" name="AutoShape 130">
                <a:extLst>
                  <a:ext uri="{FF2B5EF4-FFF2-40B4-BE49-F238E27FC236}">
                    <a16:creationId xmlns:a16="http://schemas.microsoft.com/office/drawing/2014/main" id="{C97EC6C1-4AF2-4A8F-BFB5-6706A680C3F8}"/>
                  </a:ext>
                </a:extLst>
              </p:cNvPr>
              <p:cNvSpPr>
                <a:spLocks noChangeAspect="1" noChangeArrowheads="1" noTextEdit="1"/>
              </p:cNvSpPr>
              <p:nvPr/>
            </p:nvSpPr>
            <p:spPr bwMode="auto">
              <a:xfrm>
                <a:off x="2041118" y="2707388"/>
                <a:ext cx="382588" cy="77628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86" name="Freeform 132">
                <a:extLst>
                  <a:ext uri="{FF2B5EF4-FFF2-40B4-BE49-F238E27FC236}">
                    <a16:creationId xmlns:a16="http://schemas.microsoft.com/office/drawing/2014/main" id="{66B3CE20-FB34-4A9F-8FDD-4AF6F25B2FDD}"/>
                  </a:ext>
                </a:extLst>
              </p:cNvPr>
              <p:cNvSpPr>
                <a:spLocks/>
              </p:cNvSpPr>
              <p:nvPr/>
            </p:nvSpPr>
            <p:spPr bwMode="auto">
              <a:xfrm>
                <a:off x="2052231" y="2718500"/>
                <a:ext cx="360363" cy="750887"/>
              </a:xfrm>
              <a:custGeom>
                <a:avLst/>
                <a:gdLst>
                  <a:gd name="T0" fmla="*/ 12 w 96"/>
                  <a:gd name="T1" fmla="*/ 0 h 200"/>
                  <a:gd name="T2" fmla="*/ 84 w 96"/>
                  <a:gd name="T3" fmla="*/ 0 h 200"/>
                  <a:gd name="T4" fmla="*/ 96 w 96"/>
                  <a:gd name="T5" fmla="*/ 12 h 200"/>
                  <a:gd name="T6" fmla="*/ 96 w 96"/>
                  <a:gd name="T7" fmla="*/ 188 h 200"/>
                  <a:gd name="T8" fmla="*/ 84 w 96"/>
                  <a:gd name="T9" fmla="*/ 200 h 200"/>
                  <a:gd name="T10" fmla="*/ 12 w 96"/>
                  <a:gd name="T11" fmla="*/ 200 h 200"/>
                  <a:gd name="T12" fmla="*/ 0 w 96"/>
                  <a:gd name="T13" fmla="*/ 188 h 200"/>
                  <a:gd name="T14" fmla="*/ 0 w 96"/>
                  <a:gd name="T15" fmla="*/ 12 h 200"/>
                  <a:gd name="T16" fmla="*/ 12 w 96"/>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200">
                    <a:moveTo>
                      <a:pt x="12" y="0"/>
                    </a:moveTo>
                    <a:cubicBezTo>
                      <a:pt x="84" y="0"/>
                      <a:pt x="84" y="0"/>
                      <a:pt x="84" y="0"/>
                    </a:cubicBezTo>
                    <a:cubicBezTo>
                      <a:pt x="91" y="0"/>
                      <a:pt x="96" y="5"/>
                      <a:pt x="96" y="12"/>
                    </a:cubicBezTo>
                    <a:cubicBezTo>
                      <a:pt x="96" y="188"/>
                      <a:pt x="96" y="188"/>
                      <a:pt x="96" y="188"/>
                    </a:cubicBezTo>
                    <a:cubicBezTo>
                      <a:pt x="96" y="195"/>
                      <a:pt x="91" y="200"/>
                      <a:pt x="84" y="200"/>
                    </a:cubicBezTo>
                    <a:cubicBezTo>
                      <a:pt x="12" y="200"/>
                      <a:pt x="12" y="200"/>
                      <a:pt x="12" y="200"/>
                    </a:cubicBezTo>
                    <a:cubicBezTo>
                      <a:pt x="5" y="200"/>
                      <a:pt x="0" y="195"/>
                      <a:pt x="0" y="188"/>
                    </a:cubicBezTo>
                    <a:cubicBezTo>
                      <a:pt x="0" y="12"/>
                      <a:pt x="0" y="12"/>
                      <a:pt x="0" y="12"/>
                    </a:cubicBezTo>
                    <a:cubicBezTo>
                      <a:pt x="0" y="5"/>
                      <a:pt x="5" y="0"/>
                      <a:pt x="12" y="0"/>
                    </a:cubicBezTo>
                    <a:close/>
                  </a:path>
                </a:pathLst>
              </a:custGeom>
              <a:grpFill/>
              <a:ln w="30163"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87" name="Line 133">
                <a:extLst>
                  <a:ext uri="{FF2B5EF4-FFF2-40B4-BE49-F238E27FC236}">
                    <a16:creationId xmlns:a16="http://schemas.microsoft.com/office/drawing/2014/main" id="{E0926764-270F-4170-A2D8-3361A7ECDA7F}"/>
                  </a:ext>
                </a:extLst>
              </p:cNvPr>
              <p:cNvSpPr>
                <a:spLocks noChangeShapeType="1"/>
              </p:cNvSpPr>
              <p:nvPr/>
            </p:nvSpPr>
            <p:spPr bwMode="auto">
              <a:xfrm flipH="1">
                <a:off x="2052231" y="2808988"/>
                <a:ext cx="360363" cy="0"/>
              </a:xfrm>
              <a:prstGeom prst="line">
                <a:avLst/>
              </a:prstGeom>
              <a:grpFill/>
              <a:ln w="30163"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88" name="Line 134">
                <a:extLst>
                  <a:ext uri="{FF2B5EF4-FFF2-40B4-BE49-F238E27FC236}">
                    <a16:creationId xmlns:a16="http://schemas.microsoft.com/office/drawing/2014/main" id="{D8B4F6E6-0A3E-4289-9172-BB0D604D7E57}"/>
                  </a:ext>
                </a:extLst>
              </p:cNvPr>
              <p:cNvSpPr>
                <a:spLocks noChangeShapeType="1"/>
              </p:cNvSpPr>
              <p:nvPr/>
            </p:nvSpPr>
            <p:spPr bwMode="auto">
              <a:xfrm flipH="1">
                <a:off x="2052231" y="3348738"/>
                <a:ext cx="360363" cy="0"/>
              </a:xfrm>
              <a:prstGeom prst="line">
                <a:avLst/>
              </a:prstGeom>
              <a:grpFill/>
              <a:ln w="30163"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89" name="Line 135">
                <a:extLst>
                  <a:ext uri="{FF2B5EF4-FFF2-40B4-BE49-F238E27FC236}">
                    <a16:creationId xmlns:a16="http://schemas.microsoft.com/office/drawing/2014/main" id="{BBB702D5-CCD4-4CDB-846D-8839838891B2}"/>
                  </a:ext>
                </a:extLst>
              </p:cNvPr>
              <p:cNvSpPr>
                <a:spLocks noChangeShapeType="1"/>
              </p:cNvSpPr>
              <p:nvPr/>
            </p:nvSpPr>
            <p:spPr bwMode="auto">
              <a:xfrm>
                <a:off x="2203685" y="3425823"/>
                <a:ext cx="46038" cy="0"/>
              </a:xfrm>
              <a:prstGeom prst="line">
                <a:avLst/>
              </a:prstGeom>
              <a:grpFill/>
              <a:ln w="30163"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90" name="Line 136">
                <a:extLst>
                  <a:ext uri="{FF2B5EF4-FFF2-40B4-BE49-F238E27FC236}">
                    <a16:creationId xmlns:a16="http://schemas.microsoft.com/office/drawing/2014/main" id="{D71873DA-AD6C-4AD2-A2F0-4C719A31D939}"/>
                  </a:ext>
                </a:extLst>
              </p:cNvPr>
              <p:cNvSpPr>
                <a:spLocks noChangeShapeType="1"/>
              </p:cNvSpPr>
              <p:nvPr/>
            </p:nvSpPr>
            <p:spPr bwMode="auto">
              <a:xfrm>
                <a:off x="2233206" y="2762950"/>
                <a:ext cx="0" cy="0"/>
              </a:xfrm>
              <a:prstGeom prst="line">
                <a:avLst/>
              </a:prstGeom>
              <a:grpFill/>
              <a:ln w="30163"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nvGrpSpPr>
              <p:cNvPr id="391" name="Gruppieren 390">
                <a:extLst>
                  <a:ext uri="{FF2B5EF4-FFF2-40B4-BE49-F238E27FC236}">
                    <a16:creationId xmlns:a16="http://schemas.microsoft.com/office/drawing/2014/main" id="{8C0C26C2-D0F4-4825-BE49-3FDD1AEDF0E2}"/>
                  </a:ext>
                </a:extLst>
              </p:cNvPr>
              <p:cNvGrpSpPr/>
              <p:nvPr/>
            </p:nvGrpSpPr>
            <p:grpSpPr>
              <a:xfrm>
                <a:off x="2118905" y="2942430"/>
                <a:ext cx="227013" cy="228600"/>
                <a:chOff x="6463521" y="3107867"/>
                <a:chExt cx="227013" cy="228600"/>
              </a:xfrm>
              <a:grpFill/>
            </p:grpSpPr>
            <p:sp>
              <p:nvSpPr>
                <p:cNvPr id="392" name="Freeform 5">
                  <a:extLst>
                    <a:ext uri="{FF2B5EF4-FFF2-40B4-BE49-F238E27FC236}">
                      <a16:creationId xmlns:a16="http://schemas.microsoft.com/office/drawing/2014/main" id="{5D869F7D-58B8-4034-96BD-C12ACC4FADA8}"/>
                    </a:ext>
                  </a:extLst>
                </p:cNvPr>
                <p:cNvSpPr>
                  <a:spLocks/>
                </p:cNvSpPr>
                <p:nvPr/>
              </p:nvSpPr>
              <p:spPr bwMode="auto">
                <a:xfrm>
                  <a:off x="6463521" y="3107867"/>
                  <a:ext cx="41275" cy="41275"/>
                </a:xfrm>
                <a:custGeom>
                  <a:avLst/>
                  <a:gdLst>
                    <a:gd name="T0" fmla="*/ 0 w 26"/>
                    <a:gd name="T1" fmla="*/ 26 h 26"/>
                    <a:gd name="T2" fmla="*/ 0 w 26"/>
                    <a:gd name="T3" fmla="*/ 0 h 26"/>
                    <a:gd name="T4" fmla="*/ 26 w 26"/>
                    <a:gd name="T5" fmla="*/ 0 h 26"/>
                  </a:gdLst>
                  <a:ahLst/>
                  <a:cxnLst>
                    <a:cxn ang="0">
                      <a:pos x="T0" y="T1"/>
                    </a:cxn>
                    <a:cxn ang="0">
                      <a:pos x="T2" y="T3"/>
                    </a:cxn>
                    <a:cxn ang="0">
                      <a:pos x="T4" y="T5"/>
                    </a:cxn>
                  </a:cxnLst>
                  <a:rect l="0" t="0" r="r" b="b"/>
                  <a:pathLst>
                    <a:path w="26" h="26">
                      <a:moveTo>
                        <a:pt x="0" y="26"/>
                      </a:moveTo>
                      <a:lnTo>
                        <a:pt x="0" y="0"/>
                      </a:lnTo>
                      <a:lnTo>
                        <a:pt x="26" y="0"/>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93" name="Freeform 6">
                  <a:extLst>
                    <a:ext uri="{FF2B5EF4-FFF2-40B4-BE49-F238E27FC236}">
                      <a16:creationId xmlns:a16="http://schemas.microsoft.com/office/drawing/2014/main" id="{AC6E2007-943C-49D9-812E-3E8537377423}"/>
                    </a:ext>
                  </a:extLst>
                </p:cNvPr>
                <p:cNvSpPr>
                  <a:spLocks/>
                </p:cNvSpPr>
                <p:nvPr/>
              </p:nvSpPr>
              <p:spPr bwMode="auto">
                <a:xfrm>
                  <a:off x="6463521" y="3295192"/>
                  <a:ext cx="41275" cy="41275"/>
                </a:xfrm>
                <a:custGeom>
                  <a:avLst/>
                  <a:gdLst>
                    <a:gd name="T0" fmla="*/ 26 w 26"/>
                    <a:gd name="T1" fmla="*/ 26 h 26"/>
                    <a:gd name="T2" fmla="*/ 0 w 26"/>
                    <a:gd name="T3" fmla="*/ 26 h 26"/>
                    <a:gd name="T4" fmla="*/ 0 w 26"/>
                    <a:gd name="T5" fmla="*/ 0 h 26"/>
                  </a:gdLst>
                  <a:ahLst/>
                  <a:cxnLst>
                    <a:cxn ang="0">
                      <a:pos x="T0" y="T1"/>
                    </a:cxn>
                    <a:cxn ang="0">
                      <a:pos x="T2" y="T3"/>
                    </a:cxn>
                    <a:cxn ang="0">
                      <a:pos x="T4" y="T5"/>
                    </a:cxn>
                  </a:cxnLst>
                  <a:rect l="0" t="0" r="r" b="b"/>
                  <a:pathLst>
                    <a:path w="26" h="26">
                      <a:moveTo>
                        <a:pt x="26" y="26"/>
                      </a:moveTo>
                      <a:lnTo>
                        <a:pt x="0" y="26"/>
                      </a:lnTo>
                      <a:lnTo>
                        <a:pt x="0" y="0"/>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94" name="Freeform 7">
                  <a:extLst>
                    <a:ext uri="{FF2B5EF4-FFF2-40B4-BE49-F238E27FC236}">
                      <a16:creationId xmlns:a16="http://schemas.microsoft.com/office/drawing/2014/main" id="{A913A216-472D-47E7-914A-6E0824B87788}"/>
                    </a:ext>
                  </a:extLst>
                </p:cNvPr>
                <p:cNvSpPr>
                  <a:spLocks/>
                </p:cNvSpPr>
                <p:nvPr/>
              </p:nvSpPr>
              <p:spPr bwMode="auto">
                <a:xfrm>
                  <a:off x="6649259" y="3107867"/>
                  <a:ext cx="41275" cy="41275"/>
                </a:xfrm>
                <a:custGeom>
                  <a:avLst/>
                  <a:gdLst>
                    <a:gd name="T0" fmla="*/ 0 w 26"/>
                    <a:gd name="T1" fmla="*/ 0 h 26"/>
                    <a:gd name="T2" fmla="*/ 26 w 26"/>
                    <a:gd name="T3" fmla="*/ 0 h 26"/>
                    <a:gd name="T4" fmla="*/ 26 w 26"/>
                    <a:gd name="T5" fmla="*/ 26 h 26"/>
                  </a:gdLst>
                  <a:ahLst/>
                  <a:cxnLst>
                    <a:cxn ang="0">
                      <a:pos x="T0" y="T1"/>
                    </a:cxn>
                    <a:cxn ang="0">
                      <a:pos x="T2" y="T3"/>
                    </a:cxn>
                    <a:cxn ang="0">
                      <a:pos x="T4" y="T5"/>
                    </a:cxn>
                  </a:cxnLst>
                  <a:rect l="0" t="0" r="r" b="b"/>
                  <a:pathLst>
                    <a:path w="26" h="26">
                      <a:moveTo>
                        <a:pt x="0" y="0"/>
                      </a:moveTo>
                      <a:lnTo>
                        <a:pt x="26" y="0"/>
                      </a:lnTo>
                      <a:lnTo>
                        <a:pt x="26" y="26"/>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95" name="Freeform 8">
                  <a:extLst>
                    <a:ext uri="{FF2B5EF4-FFF2-40B4-BE49-F238E27FC236}">
                      <a16:creationId xmlns:a16="http://schemas.microsoft.com/office/drawing/2014/main" id="{F2C05CFA-5A87-4052-B603-DB34BEF6776F}"/>
                    </a:ext>
                  </a:extLst>
                </p:cNvPr>
                <p:cNvSpPr>
                  <a:spLocks/>
                </p:cNvSpPr>
                <p:nvPr/>
              </p:nvSpPr>
              <p:spPr bwMode="auto">
                <a:xfrm>
                  <a:off x="6546071" y="3149142"/>
                  <a:ext cx="41275" cy="41275"/>
                </a:xfrm>
                <a:custGeom>
                  <a:avLst/>
                  <a:gdLst>
                    <a:gd name="T0" fmla="*/ 26 w 26"/>
                    <a:gd name="T1" fmla="*/ 0 h 26"/>
                    <a:gd name="T2" fmla="*/ 13 w 26"/>
                    <a:gd name="T3" fmla="*/ 0 h 26"/>
                    <a:gd name="T4" fmla="*/ 13 w 26"/>
                    <a:gd name="T5" fmla="*/ 26 h 26"/>
                    <a:gd name="T6" fmla="*/ 0 w 26"/>
                    <a:gd name="T7" fmla="*/ 26 h 26"/>
                  </a:gdLst>
                  <a:ahLst/>
                  <a:cxnLst>
                    <a:cxn ang="0">
                      <a:pos x="T0" y="T1"/>
                    </a:cxn>
                    <a:cxn ang="0">
                      <a:pos x="T2" y="T3"/>
                    </a:cxn>
                    <a:cxn ang="0">
                      <a:pos x="T4" y="T5"/>
                    </a:cxn>
                    <a:cxn ang="0">
                      <a:pos x="T6" y="T7"/>
                    </a:cxn>
                  </a:cxnLst>
                  <a:rect l="0" t="0" r="r" b="b"/>
                  <a:pathLst>
                    <a:path w="26" h="26">
                      <a:moveTo>
                        <a:pt x="26" y="0"/>
                      </a:moveTo>
                      <a:lnTo>
                        <a:pt x="13" y="0"/>
                      </a:lnTo>
                      <a:lnTo>
                        <a:pt x="13" y="26"/>
                      </a:lnTo>
                      <a:lnTo>
                        <a:pt x="0" y="26"/>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96" name="Freeform 9">
                  <a:extLst>
                    <a:ext uri="{FF2B5EF4-FFF2-40B4-BE49-F238E27FC236}">
                      <a16:creationId xmlns:a16="http://schemas.microsoft.com/office/drawing/2014/main" id="{6ED7344D-E8EF-4075-9159-925ACFA71C0E}"/>
                    </a:ext>
                  </a:extLst>
                </p:cNvPr>
                <p:cNvSpPr>
                  <a:spLocks/>
                </p:cNvSpPr>
                <p:nvPr/>
              </p:nvSpPr>
              <p:spPr bwMode="auto">
                <a:xfrm>
                  <a:off x="6566709" y="3231692"/>
                  <a:ext cx="20637" cy="63500"/>
                </a:xfrm>
                <a:custGeom>
                  <a:avLst/>
                  <a:gdLst>
                    <a:gd name="T0" fmla="*/ 0 w 13"/>
                    <a:gd name="T1" fmla="*/ 40 h 40"/>
                    <a:gd name="T2" fmla="*/ 0 w 13"/>
                    <a:gd name="T3" fmla="*/ 27 h 40"/>
                    <a:gd name="T4" fmla="*/ 0 w 13"/>
                    <a:gd name="T5" fmla="*/ 0 h 40"/>
                    <a:gd name="T6" fmla="*/ 13 w 13"/>
                    <a:gd name="T7" fmla="*/ 0 h 40"/>
                  </a:gdLst>
                  <a:ahLst/>
                  <a:cxnLst>
                    <a:cxn ang="0">
                      <a:pos x="T0" y="T1"/>
                    </a:cxn>
                    <a:cxn ang="0">
                      <a:pos x="T2" y="T3"/>
                    </a:cxn>
                    <a:cxn ang="0">
                      <a:pos x="T4" y="T5"/>
                    </a:cxn>
                    <a:cxn ang="0">
                      <a:pos x="T6" y="T7"/>
                    </a:cxn>
                  </a:cxnLst>
                  <a:rect l="0" t="0" r="r" b="b"/>
                  <a:pathLst>
                    <a:path w="13" h="40">
                      <a:moveTo>
                        <a:pt x="0" y="40"/>
                      </a:moveTo>
                      <a:lnTo>
                        <a:pt x="0" y="27"/>
                      </a:lnTo>
                      <a:lnTo>
                        <a:pt x="0" y="0"/>
                      </a:lnTo>
                      <a:lnTo>
                        <a:pt x="13" y="0"/>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97" name="Freeform 10">
                  <a:extLst>
                    <a:ext uri="{FF2B5EF4-FFF2-40B4-BE49-F238E27FC236}">
                      <a16:creationId xmlns:a16="http://schemas.microsoft.com/office/drawing/2014/main" id="{C3C7B86C-5D02-46DC-B751-5B6B443D0383}"/>
                    </a:ext>
                  </a:extLst>
                </p:cNvPr>
                <p:cNvSpPr>
                  <a:spLocks/>
                </p:cNvSpPr>
                <p:nvPr/>
              </p:nvSpPr>
              <p:spPr bwMode="auto">
                <a:xfrm>
                  <a:off x="6628621" y="3211054"/>
                  <a:ext cx="20637" cy="84138"/>
                </a:xfrm>
                <a:custGeom>
                  <a:avLst/>
                  <a:gdLst>
                    <a:gd name="T0" fmla="*/ 13 w 13"/>
                    <a:gd name="T1" fmla="*/ 0 h 53"/>
                    <a:gd name="T2" fmla="*/ 13 w 13"/>
                    <a:gd name="T3" fmla="*/ 26 h 53"/>
                    <a:gd name="T4" fmla="*/ 0 w 13"/>
                    <a:gd name="T5" fmla="*/ 26 h 53"/>
                    <a:gd name="T6" fmla="*/ 0 w 13"/>
                    <a:gd name="T7" fmla="*/ 53 h 53"/>
                  </a:gdLst>
                  <a:ahLst/>
                  <a:cxnLst>
                    <a:cxn ang="0">
                      <a:pos x="T0" y="T1"/>
                    </a:cxn>
                    <a:cxn ang="0">
                      <a:pos x="T2" y="T3"/>
                    </a:cxn>
                    <a:cxn ang="0">
                      <a:pos x="T4" y="T5"/>
                    </a:cxn>
                    <a:cxn ang="0">
                      <a:pos x="T6" y="T7"/>
                    </a:cxn>
                  </a:cxnLst>
                  <a:rect l="0" t="0" r="r" b="b"/>
                  <a:pathLst>
                    <a:path w="13" h="53">
                      <a:moveTo>
                        <a:pt x="13" y="0"/>
                      </a:moveTo>
                      <a:lnTo>
                        <a:pt x="13" y="26"/>
                      </a:lnTo>
                      <a:lnTo>
                        <a:pt x="0" y="26"/>
                      </a:lnTo>
                      <a:lnTo>
                        <a:pt x="0" y="53"/>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98" name="Freeform 11">
                  <a:extLst>
                    <a:ext uri="{FF2B5EF4-FFF2-40B4-BE49-F238E27FC236}">
                      <a16:creationId xmlns:a16="http://schemas.microsoft.com/office/drawing/2014/main" id="{7A7BC48A-9CB2-403F-A598-6F9BBF72CBE4}"/>
                    </a:ext>
                  </a:extLst>
                </p:cNvPr>
                <p:cNvSpPr>
                  <a:spLocks/>
                </p:cNvSpPr>
                <p:nvPr/>
              </p:nvSpPr>
              <p:spPr bwMode="auto">
                <a:xfrm>
                  <a:off x="6649259" y="3295192"/>
                  <a:ext cx="41275" cy="41275"/>
                </a:xfrm>
                <a:custGeom>
                  <a:avLst/>
                  <a:gdLst>
                    <a:gd name="T0" fmla="*/ 0 w 26"/>
                    <a:gd name="T1" fmla="*/ 26 h 26"/>
                    <a:gd name="T2" fmla="*/ 26 w 26"/>
                    <a:gd name="T3" fmla="*/ 26 h 26"/>
                    <a:gd name="T4" fmla="*/ 26 w 26"/>
                    <a:gd name="T5" fmla="*/ 0 h 26"/>
                  </a:gdLst>
                  <a:ahLst/>
                  <a:cxnLst>
                    <a:cxn ang="0">
                      <a:pos x="T0" y="T1"/>
                    </a:cxn>
                    <a:cxn ang="0">
                      <a:pos x="T2" y="T3"/>
                    </a:cxn>
                    <a:cxn ang="0">
                      <a:pos x="T4" y="T5"/>
                    </a:cxn>
                  </a:cxnLst>
                  <a:rect l="0" t="0" r="r" b="b"/>
                  <a:pathLst>
                    <a:path w="26" h="26">
                      <a:moveTo>
                        <a:pt x="0" y="26"/>
                      </a:moveTo>
                      <a:lnTo>
                        <a:pt x="26" y="26"/>
                      </a:lnTo>
                      <a:lnTo>
                        <a:pt x="26" y="0"/>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99" name="Freeform 12">
                  <a:extLst>
                    <a:ext uri="{FF2B5EF4-FFF2-40B4-BE49-F238E27FC236}">
                      <a16:creationId xmlns:a16="http://schemas.microsoft.com/office/drawing/2014/main" id="{F41897E6-3ECB-4DB1-99EA-42A706E6BA9F}"/>
                    </a:ext>
                  </a:extLst>
                </p:cNvPr>
                <p:cNvSpPr>
                  <a:spLocks/>
                </p:cNvSpPr>
                <p:nvPr/>
              </p:nvSpPr>
              <p:spPr bwMode="auto">
                <a:xfrm>
                  <a:off x="6504796" y="3211054"/>
                  <a:ext cx="20637" cy="20638"/>
                </a:xfrm>
                <a:custGeom>
                  <a:avLst/>
                  <a:gdLst>
                    <a:gd name="T0" fmla="*/ 13 w 13"/>
                    <a:gd name="T1" fmla="*/ 13 h 13"/>
                    <a:gd name="T2" fmla="*/ 0 w 13"/>
                    <a:gd name="T3" fmla="*/ 13 h 13"/>
                    <a:gd name="T4" fmla="*/ 0 w 13"/>
                    <a:gd name="T5" fmla="*/ 0 h 13"/>
                  </a:gdLst>
                  <a:ahLst/>
                  <a:cxnLst>
                    <a:cxn ang="0">
                      <a:pos x="T0" y="T1"/>
                    </a:cxn>
                    <a:cxn ang="0">
                      <a:pos x="T2" y="T3"/>
                    </a:cxn>
                    <a:cxn ang="0">
                      <a:pos x="T4" y="T5"/>
                    </a:cxn>
                  </a:cxnLst>
                  <a:rect l="0" t="0" r="r" b="b"/>
                  <a:pathLst>
                    <a:path w="13" h="13">
                      <a:moveTo>
                        <a:pt x="13" y="13"/>
                      </a:moveTo>
                      <a:lnTo>
                        <a:pt x="0" y="13"/>
                      </a:lnTo>
                      <a:lnTo>
                        <a:pt x="0" y="0"/>
                      </a:lnTo>
                    </a:path>
                  </a:pathLst>
                </a:cu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00" name="Line 13">
                  <a:extLst>
                    <a:ext uri="{FF2B5EF4-FFF2-40B4-BE49-F238E27FC236}">
                      <a16:creationId xmlns:a16="http://schemas.microsoft.com/office/drawing/2014/main" id="{AA1629BA-3872-4EF1-B02B-EF8579C7D6C8}"/>
                    </a:ext>
                  </a:extLst>
                </p:cNvPr>
                <p:cNvSpPr>
                  <a:spLocks noChangeShapeType="1"/>
                </p:cNvSpPr>
                <p:nvPr/>
              </p:nvSpPr>
              <p:spPr bwMode="auto">
                <a:xfrm flipV="1">
                  <a:off x="6607984" y="3190417"/>
                  <a:ext cx="0" cy="20638"/>
                </a:xfrm>
                <a:prstGeom prst="line">
                  <a:avLst/>
                </a:pr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01" name="Line 14">
                  <a:extLst>
                    <a:ext uri="{FF2B5EF4-FFF2-40B4-BE49-F238E27FC236}">
                      <a16:creationId xmlns:a16="http://schemas.microsoft.com/office/drawing/2014/main" id="{EAB46A5F-2A96-45B9-A985-F71C99EB9CE1}"/>
                    </a:ext>
                  </a:extLst>
                </p:cNvPr>
                <p:cNvSpPr>
                  <a:spLocks noChangeShapeType="1"/>
                </p:cNvSpPr>
                <p:nvPr/>
              </p:nvSpPr>
              <p:spPr bwMode="auto">
                <a:xfrm flipH="1">
                  <a:off x="6607984" y="3295192"/>
                  <a:ext cx="41275" cy="0"/>
                </a:xfrm>
                <a:prstGeom prst="line">
                  <a:avLst/>
                </a:pr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02" name="Line 15">
                  <a:extLst>
                    <a:ext uri="{FF2B5EF4-FFF2-40B4-BE49-F238E27FC236}">
                      <a16:creationId xmlns:a16="http://schemas.microsoft.com/office/drawing/2014/main" id="{C72BDCFB-47D3-45EE-A2AE-15E4FBAA6985}"/>
                    </a:ext>
                  </a:extLst>
                </p:cNvPr>
                <p:cNvSpPr>
                  <a:spLocks noChangeShapeType="1"/>
                </p:cNvSpPr>
                <p:nvPr/>
              </p:nvSpPr>
              <p:spPr bwMode="auto">
                <a:xfrm flipH="1">
                  <a:off x="6566709" y="3274554"/>
                  <a:ext cx="20637" cy="0"/>
                </a:xfrm>
                <a:prstGeom prst="line">
                  <a:avLst/>
                </a:pr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03" name="Rectangle 16">
                  <a:extLst>
                    <a:ext uri="{FF2B5EF4-FFF2-40B4-BE49-F238E27FC236}">
                      <a16:creationId xmlns:a16="http://schemas.microsoft.com/office/drawing/2014/main" id="{529F0C11-7592-47EC-AEA8-FA2142FD2D24}"/>
                    </a:ext>
                  </a:extLst>
                </p:cNvPr>
                <p:cNvSpPr>
                  <a:spLocks noChangeArrowheads="1"/>
                </p:cNvSpPr>
                <p:nvPr/>
              </p:nvSpPr>
              <p:spPr bwMode="auto">
                <a:xfrm>
                  <a:off x="6504796" y="3149142"/>
                  <a:ext cx="20637" cy="20638"/>
                </a:xfrm>
                <a:prstGeom prst="rect">
                  <a:avLst/>
                </a:pr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04" name="Rectangle 17">
                  <a:extLst>
                    <a:ext uri="{FF2B5EF4-FFF2-40B4-BE49-F238E27FC236}">
                      <a16:creationId xmlns:a16="http://schemas.microsoft.com/office/drawing/2014/main" id="{B8306969-073D-4D0B-81B4-89C2E23DDE2E}"/>
                    </a:ext>
                  </a:extLst>
                </p:cNvPr>
                <p:cNvSpPr>
                  <a:spLocks noChangeArrowheads="1"/>
                </p:cNvSpPr>
                <p:nvPr/>
              </p:nvSpPr>
              <p:spPr bwMode="auto">
                <a:xfrm>
                  <a:off x="6504796" y="3274554"/>
                  <a:ext cx="20637" cy="20638"/>
                </a:xfrm>
                <a:prstGeom prst="rect">
                  <a:avLst/>
                </a:pr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05" name="Rectangle 18">
                  <a:extLst>
                    <a:ext uri="{FF2B5EF4-FFF2-40B4-BE49-F238E27FC236}">
                      <a16:creationId xmlns:a16="http://schemas.microsoft.com/office/drawing/2014/main" id="{525B0268-6AD1-46B3-A589-1A1FDB18F26D}"/>
                    </a:ext>
                  </a:extLst>
                </p:cNvPr>
                <p:cNvSpPr>
                  <a:spLocks noChangeArrowheads="1"/>
                </p:cNvSpPr>
                <p:nvPr/>
              </p:nvSpPr>
              <p:spPr bwMode="auto">
                <a:xfrm>
                  <a:off x="6628621" y="3149142"/>
                  <a:ext cx="20637" cy="20638"/>
                </a:xfrm>
                <a:prstGeom prst="rect">
                  <a:avLst/>
                </a:prstGeom>
                <a:grpFill/>
                <a:ln w="20638" cap="rnd">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grpSp>
        <p:nvGrpSpPr>
          <p:cNvPr id="148" name="Gruppieren 147">
            <a:extLst>
              <a:ext uri="{FF2B5EF4-FFF2-40B4-BE49-F238E27FC236}">
                <a16:creationId xmlns:a16="http://schemas.microsoft.com/office/drawing/2014/main" id="{3C0B6F8B-73DA-4F33-B26D-75AF6988C8E1}"/>
              </a:ext>
            </a:extLst>
          </p:cNvPr>
          <p:cNvGrpSpPr/>
          <p:nvPr/>
        </p:nvGrpSpPr>
        <p:grpSpPr>
          <a:xfrm>
            <a:off x="1799050" y="1528152"/>
            <a:ext cx="1049668" cy="686232"/>
            <a:chOff x="193676" y="4618038"/>
            <a:chExt cx="1800225" cy="1157287"/>
          </a:xfrm>
        </p:grpSpPr>
        <p:grpSp>
          <p:nvGrpSpPr>
            <p:cNvPr id="149" name="Google Shape;1751;p25">
              <a:extLst>
                <a:ext uri="{FF2B5EF4-FFF2-40B4-BE49-F238E27FC236}">
                  <a16:creationId xmlns:a16="http://schemas.microsoft.com/office/drawing/2014/main" id="{DCCBFE60-F2BA-406F-A994-79CA872EC51C}"/>
                </a:ext>
              </a:extLst>
            </p:cNvPr>
            <p:cNvGrpSpPr/>
            <p:nvPr/>
          </p:nvGrpSpPr>
          <p:grpSpPr>
            <a:xfrm>
              <a:off x="649996" y="4776589"/>
              <a:ext cx="803333" cy="695670"/>
              <a:chOff x="3881628" y="4843528"/>
              <a:chExt cx="277445" cy="240262"/>
            </a:xfrm>
          </p:grpSpPr>
          <p:sp>
            <p:nvSpPr>
              <p:cNvPr id="157" name="Google Shape;1752;p25">
                <a:extLst>
                  <a:ext uri="{FF2B5EF4-FFF2-40B4-BE49-F238E27FC236}">
                    <a16:creationId xmlns:a16="http://schemas.microsoft.com/office/drawing/2014/main" id="{29215F31-5939-4B23-9483-24BA396C2D29}"/>
                  </a:ext>
                </a:extLst>
              </p:cNvPr>
              <p:cNvSpPr/>
              <p:nvPr/>
            </p:nvSpPr>
            <p:spPr>
              <a:xfrm>
                <a:off x="3881628" y="4843528"/>
                <a:ext cx="277445" cy="240262"/>
              </a:xfrm>
              <a:custGeom>
                <a:avLst/>
                <a:gdLst/>
                <a:ahLst/>
                <a:cxnLst/>
                <a:rect l="l" t="t" r="r" b="b"/>
                <a:pathLst>
                  <a:path w="427" h="369" extrusionOk="0">
                    <a:moveTo>
                      <a:pt x="392" y="79"/>
                    </a:moveTo>
                    <a:lnTo>
                      <a:pt x="392" y="79"/>
                    </a:lnTo>
                    <a:cubicBezTo>
                      <a:pt x="286" y="79"/>
                      <a:pt x="286" y="79"/>
                      <a:pt x="286" y="79"/>
                    </a:cubicBezTo>
                    <a:cubicBezTo>
                      <a:pt x="249" y="8"/>
                      <a:pt x="249" y="8"/>
                      <a:pt x="249" y="8"/>
                    </a:cubicBezTo>
                    <a:cubicBezTo>
                      <a:pt x="246" y="2"/>
                      <a:pt x="241" y="0"/>
                      <a:pt x="235" y="2"/>
                    </a:cubicBezTo>
                    <a:cubicBezTo>
                      <a:pt x="233" y="5"/>
                      <a:pt x="230" y="10"/>
                      <a:pt x="233" y="16"/>
                    </a:cubicBezTo>
                    <a:cubicBezTo>
                      <a:pt x="264" y="79"/>
                      <a:pt x="264" y="79"/>
                      <a:pt x="264" y="79"/>
                    </a:cubicBezTo>
                    <a:cubicBezTo>
                      <a:pt x="167" y="79"/>
                      <a:pt x="167" y="79"/>
                      <a:pt x="167" y="79"/>
                    </a:cubicBezTo>
                    <a:cubicBezTo>
                      <a:pt x="201" y="16"/>
                      <a:pt x="201" y="16"/>
                      <a:pt x="201" y="16"/>
                    </a:cubicBezTo>
                    <a:cubicBezTo>
                      <a:pt x="204" y="10"/>
                      <a:pt x="201" y="5"/>
                      <a:pt x="196" y="2"/>
                    </a:cubicBezTo>
                    <a:cubicBezTo>
                      <a:pt x="193" y="0"/>
                      <a:pt x="188" y="2"/>
                      <a:pt x="185" y="8"/>
                    </a:cubicBezTo>
                    <a:cubicBezTo>
                      <a:pt x="148" y="79"/>
                      <a:pt x="148" y="79"/>
                      <a:pt x="148" y="79"/>
                    </a:cubicBezTo>
                    <a:cubicBezTo>
                      <a:pt x="34" y="79"/>
                      <a:pt x="34" y="79"/>
                      <a:pt x="34" y="79"/>
                    </a:cubicBezTo>
                    <a:cubicBezTo>
                      <a:pt x="16" y="79"/>
                      <a:pt x="0" y="95"/>
                      <a:pt x="0" y="114"/>
                    </a:cubicBezTo>
                    <a:cubicBezTo>
                      <a:pt x="0" y="124"/>
                      <a:pt x="0" y="124"/>
                      <a:pt x="0" y="124"/>
                    </a:cubicBezTo>
                    <a:cubicBezTo>
                      <a:pt x="0" y="143"/>
                      <a:pt x="16" y="159"/>
                      <a:pt x="34" y="159"/>
                    </a:cubicBezTo>
                    <a:cubicBezTo>
                      <a:pt x="37" y="159"/>
                      <a:pt x="37" y="159"/>
                      <a:pt x="37" y="159"/>
                    </a:cubicBezTo>
                    <a:cubicBezTo>
                      <a:pt x="69" y="339"/>
                      <a:pt x="69" y="339"/>
                      <a:pt x="69" y="339"/>
                    </a:cubicBezTo>
                    <a:cubicBezTo>
                      <a:pt x="71" y="357"/>
                      <a:pt x="85" y="368"/>
                      <a:pt x="103" y="368"/>
                    </a:cubicBezTo>
                    <a:cubicBezTo>
                      <a:pt x="325" y="368"/>
                      <a:pt x="325" y="368"/>
                      <a:pt x="325" y="368"/>
                    </a:cubicBezTo>
                    <a:cubicBezTo>
                      <a:pt x="341" y="368"/>
                      <a:pt x="357" y="357"/>
                      <a:pt x="360" y="339"/>
                    </a:cubicBezTo>
                    <a:cubicBezTo>
                      <a:pt x="389" y="159"/>
                      <a:pt x="389" y="159"/>
                      <a:pt x="389" y="159"/>
                    </a:cubicBezTo>
                    <a:cubicBezTo>
                      <a:pt x="392" y="159"/>
                      <a:pt x="392" y="159"/>
                      <a:pt x="392" y="159"/>
                    </a:cubicBezTo>
                    <a:cubicBezTo>
                      <a:pt x="410" y="159"/>
                      <a:pt x="426" y="143"/>
                      <a:pt x="426" y="124"/>
                    </a:cubicBezTo>
                    <a:cubicBezTo>
                      <a:pt x="426" y="114"/>
                      <a:pt x="426" y="114"/>
                      <a:pt x="426" y="114"/>
                    </a:cubicBezTo>
                    <a:cubicBezTo>
                      <a:pt x="426" y="95"/>
                      <a:pt x="410" y="79"/>
                      <a:pt x="392" y="79"/>
                    </a:cubicBezTo>
                    <a:close/>
                    <a:moveTo>
                      <a:pt x="341" y="336"/>
                    </a:moveTo>
                    <a:lnTo>
                      <a:pt x="341" y="336"/>
                    </a:lnTo>
                    <a:cubicBezTo>
                      <a:pt x="341" y="344"/>
                      <a:pt x="333" y="349"/>
                      <a:pt x="325" y="349"/>
                    </a:cubicBezTo>
                    <a:cubicBezTo>
                      <a:pt x="103" y="349"/>
                      <a:pt x="103" y="349"/>
                      <a:pt x="103" y="349"/>
                    </a:cubicBezTo>
                    <a:cubicBezTo>
                      <a:pt x="95" y="349"/>
                      <a:pt x="87" y="344"/>
                      <a:pt x="85" y="336"/>
                    </a:cubicBezTo>
                    <a:cubicBezTo>
                      <a:pt x="55" y="159"/>
                      <a:pt x="55" y="159"/>
                      <a:pt x="55" y="159"/>
                    </a:cubicBezTo>
                    <a:cubicBezTo>
                      <a:pt x="373" y="159"/>
                      <a:pt x="373" y="159"/>
                      <a:pt x="373" y="159"/>
                    </a:cubicBezTo>
                    <a:lnTo>
                      <a:pt x="341" y="336"/>
                    </a:lnTo>
                    <a:close/>
                    <a:moveTo>
                      <a:pt x="410" y="124"/>
                    </a:moveTo>
                    <a:lnTo>
                      <a:pt x="410" y="124"/>
                    </a:lnTo>
                    <a:cubicBezTo>
                      <a:pt x="410" y="132"/>
                      <a:pt x="402" y="140"/>
                      <a:pt x="392" y="140"/>
                    </a:cubicBezTo>
                    <a:cubicBezTo>
                      <a:pt x="34" y="140"/>
                      <a:pt x="34" y="140"/>
                      <a:pt x="34" y="140"/>
                    </a:cubicBezTo>
                    <a:cubicBezTo>
                      <a:pt x="26" y="140"/>
                      <a:pt x="18" y="132"/>
                      <a:pt x="18" y="124"/>
                    </a:cubicBezTo>
                    <a:cubicBezTo>
                      <a:pt x="18" y="114"/>
                      <a:pt x="18" y="114"/>
                      <a:pt x="18" y="114"/>
                    </a:cubicBezTo>
                    <a:cubicBezTo>
                      <a:pt x="18" y="106"/>
                      <a:pt x="26" y="98"/>
                      <a:pt x="34" y="98"/>
                    </a:cubicBezTo>
                    <a:cubicBezTo>
                      <a:pt x="140" y="98"/>
                      <a:pt x="140" y="98"/>
                      <a:pt x="140" y="98"/>
                    </a:cubicBezTo>
                    <a:cubicBezTo>
                      <a:pt x="137" y="103"/>
                      <a:pt x="137" y="103"/>
                      <a:pt x="137" y="103"/>
                    </a:cubicBezTo>
                    <a:cubicBezTo>
                      <a:pt x="135" y="108"/>
                      <a:pt x="137" y="114"/>
                      <a:pt x="140" y="114"/>
                    </a:cubicBezTo>
                    <a:cubicBezTo>
                      <a:pt x="143" y="116"/>
                      <a:pt x="143" y="116"/>
                      <a:pt x="145" y="116"/>
                    </a:cubicBezTo>
                    <a:cubicBezTo>
                      <a:pt x="148" y="116"/>
                      <a:pt x="151" y="114"/>
                      <a:pt x="153" y="111"/>
                    </a:cubicBezTo>
                    <a:cubicBezTo>
                      <a:pt x="159" y="98"/>
                      <a:pt x="159" y="98"/>
                      <a:pt x="159" y="98"/>
                    </a:cubicBezTo>
                    <a:cubicBezTo>
                      <a:pt x="275" y="98"/>
                      <a:pt x="275" y="98"/>
                      <a:pt x="275" y="98"/>
                    </a:cubicBezTo>
                    <a:cubicBezTo>
                      <a:pt x="280" y="111"/>
                      <a:pt x="280" y="111"/>
                      <a:pt x="280" y="111"/>
                    </a:cubicBezTo>
                    <a:cubicBezTo>
                      <a:pt x="283" y="114"/>
                      <a:pt x="286" y="116"/>
                      <a:pt x="288" y="116"/>
                    </a:cubicBezTo>
                    <a:cubicBezTo>
                      <a:pt x="291" y="116"/>
                      <a:pt x="291" y="116"/>
                      <a:pt x="294" y="114"/>
                    </a:cubicBezTo>
                    <a:cubicBezTo>
                      <a:pt x="296" y="114"/>
                      <a:pt x="299" y="108"/>
                      <a:pt x="296" y="103"/>
                    </a:cubicBezTo>
                    <a:cubicBezTo>
                      <a:pt x="294" y="98"/>
                      <a:pt x="294" y="98"/>
                      <a:pt x="294" y="98"/>
                    </a:cubicBezTo>
                    <a:cubicBezTo>
                      <a:pt x="392" y="98"/>
                      <a:pt x="392" y="98"/>
                      <a:pt x="392" y="98"/>
                    </a:cubicBezTo>
                    <a:cubicBezTo>
                      <a:pt x="402" y="98"/>
                      <a:pt x="410" y="106"/>
                      <a:pt x="410" y="114"/>
                    </a:cubicBezTo>
                    <a:lnTo>
                      <a:pt x="410" y="124"/>
                    </a:lnTo>
                    <a:close/>
                  </a:path>
                </a:pathLst>
              </a:custGeom>
              <a:solidFill>
                <a:srgbClr val="28828B"/>
              </a:solidFill>
              <a:ln w="25400">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35">
                  <a:solidFill>
                    <a:srgbClr val="000000"/>
                  </a:solidFill>
                  <a:latin typeface="Calibri"/>
                  <a:ea typeface="Calibri"/>
                  <a:cs typeface="Calibri"/>
                  <a:sym typeface="Calibri"/>
                </a:endParaRPr>
              </a:p>
            </p:txBody>
          </p:sp>
          <p:sp>
            <p:nvSpPr>
              <p:cNvPr id="158" name="Google Shape;1753;p25">
                <a:extLst>
                  <a:ext uri="{FF2B5EF4-FFF2-40B4-BE49-F238E27FC236}">
                    <a16:creationId xmlns:a16="http://schemas.microsoft.com/office/drawing/2014/main" id="{085478FF-A756-4386-AF41-F5DC4A6A2FB3}"/>
                  </a:ext>
                </a:extLst>
              </p:cNvPr>
              <p:cNvSpPr/>
              <p:nvPr/>
            </p:nvSpPr>
            <p:spPr>
              <a:xfrm>
                <a:off x="4013200" y="4966520"/>
                <a:ext cx="11441" cy="77226"/>
              </a:xfrm>
              <a:custGeom>
                <a:avLst/>
                <a:gdLst/>
                <a:ahLst/>
                <a:cxnLst/>
                <a:rect l="l" t="t" r="r" b="b"/>
                <a:pathLst>
                  <a:path w="17" h="120" extrusionOk="0">
                    <a:moveTo>
                      <a:pt x="8" y="119"/>
                    </a:moveTo>
                    <a:lnTo>
                      <a:pt x="8" y="119"/>
                    </a:lnTo>
                    <a:cubicBezTo>
                      <a:pt x="14" y="119"/>
                      <a:pt x="16" y="116"/>
                      <a:pt x="16" y="111"/>
                    </a:cubicBezTo>
                    <a:cubicBezTo>
                      <a:pt x="16" y="8"/>
                      <a:pt x="16" y="8"/>
                      <a:pt x="16" y="8"/>
                    </a:cubicBezTo>
                    <a:cubicBezTo>
                      <a:pt x="16" y="2"/>
                      <a:pt x="14" y="0"/>
                      <a:pt x="8" y="0"/>
                    </a:cubicBezTo>
                    <a:cubicBezTo>
                      <a:pt x="3" y="0"/>
                      <a:pt x="0" y="2"/>
                      <a:pt x="0" y="8"/>
                    </a:cubicBezTo>
                    <a:cubicBezTo>
                      <a:pt x="0" y="111"/>
                      <a:pt x="0" y="111"/>
                      <a:pt x="0" y="111"/>
                    </a:cubicBezTo>
                    <a:cubicBezTo>
                      <a:pt x="0" y="116"/>
                      <a:pt x="3" y="119"/>
                      <a:pt x="8" y="119"/>
                    </a:cubicBezTo>
                  </a:path>
                </a:pathLst>
              </a:custGeom>
              <a:solidFill>
                <a:srgbClr val="28828B"/>
              </a:solidFill>
              <a:ln w="25400">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35">
                  <a:solidFill>
                    <a:srgbClr val="000000"/>
                  </a:solidFill>
                  <a:latin typeface="Calibri"/>
                  <a:ea typeface="Calibri"/>
                  <a:cs typeface="Calibri"/>
                  <a:sym typeface="Calibri"/>
                </a:endParaRPr>
              </a:p>
            </p:txBody>
          </p:sp>
          <p:sp>
            <p:nvSpPr>
              <p:cNvPr id="161" name="Google Shape;1754;p25">
                <a:extLst>
                  <a:ext uri="{FF2B5EF4-FFF2-40B4-BE49-F238E27FC236}">
                    <a16:creationId xmlns:a16="http://schemas.microsoft.com/office/drawing/2014/main" id="{9DE73F00-026B-4EAC-BCA9-FBC7758648EB}"/>
                  </a:ext>
                </a:extLst>
              </p:cNvPr>
              <p:cNvSpPr/>
              <p:nvPr/>
            </p:nvSpPr>
            <p:spPr>
              <a:xfrm>
                <a:off x="4053244" y="4966520"/>
                <a:ext cx="14300" cy="77226"/>
              </a:xfrm>
              <a:custGeom>
                <a:avLst/>
                <a:gdLst/>
                <a:ahLst/>
                <a:cxnLst/>
                <a:rect l="l" t="t" r="r" b="b"/>
                <a:pathLst>
                  <a:path w="20" h="120" extrusionOk="0">
                    <a:moveTo>
                      <a:pt x="11" y="119"/>
                    </a:moveTo>
                    <a:lnTo>
                      <a:pt x="11" y="119"/>
                    </a:lnTo>
                    <a:cubicBezTo>
                      <a:pt x="16" y="119"/>
                      <a:pt x="19" y="116"/>
                      <a:pt x="19" y="111"/>
                    </a:cubicBezTo>
                    <a:cubicBezTo>
                      <a:pt x="19" y="8"/>
                      <a:pt x="19" y="8"/>
                      <a:pt x="19" y="8"/>
                    </a:cubicBezTo>
                    <a:cubicBezTo>
                      <a:pt x="19" y="2"/>
                      <a:pt x="16" y="0"/>
                      <a:pt x="11" y="0"/>
                    </a:cubicBezTo>
                    <a:cubicBezTo>
                      <a:pt x="6" y="0"/>
                      <a:pt x="0" y="2"/>
                      <a:pt x="0" y="8"/>
                    </a:cubicBezTo>
                    <a:cubicBezTo>
                      <a:pt x="0" y="111"/>
                      <a:pt x="0" y="111"/>
                      <a:pt x="0" y="111"/>
                    </a:cubicBezTo>
                    <a:cubicBezTo>
                      <a:pt x="0" y="116"/>
                      <a:pt x="6" y="119"/>
                      <a:pt x="11" y="119"/>
                    </a:cubicBezTo>
                  </a:path>
                </a:pathLst>
              </a:custGeom>
              <a:solidFill>
                <a:srgbClr val="28828B"/>
              </a:solidFill>
              <a:ln w="25400">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35">
                  <a:solidFill>
                    <a:srgbClr val="000000"/>
                  </a:solidFill>
                  <a:latin typeface="Calibri"/>
                  <a:ea typeface="Calibri"/>
                  <a:cs typeface="Calibri"/>
                  <a:sym typeface="Calibri"/>
                </a:endParaRPr>
              </a:p>
            </p:txBody>
          </p:sp>
          <p:sp>
            <p:nvSpPr>
              <p:cNvPr id="183" name="Google Shape;1755;p25">
                <a:extLst>
                  <a:ext uri="{FF2B5EF4-FFF2-40B4-BE49-F238E27FC236}">
                    <a16:creationId xmlns:a16="http://schemas.microsoft.com/office/drawing/2014/main" id="{773372CB-E456-49AE-9046-B0240F37EC4B}"/>
                  </a:ext>
                </a:extLst>
              </p:cNvPr>
              <p:cNvSpPr/>
              <p:nvPr/>
            </p:nvSpPr>
            <p:spPr>
              <a:xfrm>
                <a:off x="3976016" y="4966520"/>
                <a:ext cx="11441" cy="77226"/>
              </a:xfrm>
              <a:custGeom>
                <a:avLst/>
                <a:gdLst/>
                <a:ahLst/>
                <a:cxnLst/>
                <a:rect l="l" t="t" r="r" b="b"/>
                <a:pathLst>
                  <a:path w="17" h="120" extrusionOk="0">
                    <a:moveTo>
                      <a:pt x="8" y="119"/>
                    </a:moveTo>
                    <a:lnTo>
                      <a:pt x="8" y="119"/>
                    </a:lnTo>
                    <a:cubicBezTo>
                      <a:pt x="14" y="119"/>
                      <a:pt x="16" y="116"/>
                      <a:pt x="16" y="111"/>
                    </a:cubicBezTo>
                    <a:cubicBezTo>
                      <a:pt x="16" y="8"/>
                      <a:pt x="16" y="8"/>
                      <a:pt x="16" y="8"/>
                    </a:cubicBezTo>
                    <a:cubicBezTo>
                      <a:pt x="16" y="2"/>
                      <a:pt x="14" y="0"/>
                      <a:pt x="8" y="0"/>
                    </a:cubicBezTo>
                    <a:cubicBezTo>
                      <a:pt x="3" y="0"/>
                      <a:pt x="0" y="2"/>
                      <a:pt x="0" y="8"/>
                    </a:cubicBezTo>
                    <a:cubicBezTo>
                      <a:pt x="0" y="111"/>
                      <a:pt x="0" y="111"/>
                      <a:pt x="0" y="111"/>
                    </a:cubicBezTo>
                    <a:cubicBezTo>
                      <a:pt x="0" y="116"/>
                      <a:pt x="3" y="119"/>
                      <a:pt x="8" y="119"/>
                    </a:cubicBezTo>
                  </a:path>
                </a:pathLst>
              </a:custGeom>
              <a:solidFill>
                <a:srgbClr val="28828B"/>
              </a:solidFill>
              <a:ln w="25400">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35">
                  <a:solidFill>
                    <a:srgbClr val="000000"/>
                  </a:solidFill>
                  <a:latin typeface="Calibri"/>
                  <a:ea typeface="Calibri"/>
                  <a:cs typeface="Calibri"/>
                  <a:sym typeface="Calibri"/>
                </a:endParaRPr>
              </a:p>
            </p:txBody>
          </p:sp>
        </p:grpSp>
        <p:sp>
          <p:nvSpPr>
            <p:cNvPr id="154" name="Freeform 127">
              <a:extLst>
                <a:ext uri="{FF2B5EF4-FFF2-40B4-BE49-F238E27FC236}">
                  <a16:creationId xmlns:a16="http://schemas.microsoft.com/office/drawing/2014/main" id="{A5834FEE-BF62-4878-8B0A-3F6113AD0298}"/>
                </a:ext>
              </a:extLst>
            </p:cNvPr>
            <p:cNvSpPr>
              <a:spLocks/>
            </p:cNvSpPr>
            <p:nvPr/>
          </p:nvSpPr>
          <p:spPr bwMode="auto">
            <a:xfrm>
              <a:off x="360363" y="4618038"/>
              <a:ext cx="1465263" cy="896938"/>
            </a:xfrm>
            <a:custGeom>
              <a:avLst/>
              <a:gdLst>
                <a:gd name="T0" fmla="*/ 0 w 237"/>
                <a:gd name="T1" fmla="*/ 145 h 145"/>
                <a:gd name="T2" fmla="*/ 0 w 237"/>
                <a:gd name="T3" fmla="*/ 18 h 145"/>
                <a:gd name="T4" fmla="*/ 18 w 237"/>
                <a:gd name="T5" fmla="*/ 0 h 145"/>
                <a:gd name="T6" fmla="*/ 220 w 237"/>
                <a:gd name="T7" fmla="*/ 0 h 145"/>
                <a:gd name="T8" fmla="*/ 237 w 237"/>
                <a:gd name="T9" fmla="*/ 18 h 145"/>
                <a:gd name="T10" fmla="*/ 237 w 237"/>
                <a:gd name="T11" fmla="*/ 145 h 145"/>
              </a:gdLst>
              <a:ahLst/>
              <a:cxnLst>
                <a:cxn ang="0">
                  <a:pos x="T0" y="T1"/>
                </a:cxn>
                <a:cxn ang="0">
                  <a:pos x="T2" y="T3"/>
                </a:cxn>
                <a:cxn ang="0">
                  <a:pos x="T4" y="T5"/>
                </a:cxn>
                <a:cxn ang="0">
                  <a:pos x="T6" y="T7"/>
                </a:cxn>
                <a:cxn ang="0">
                  <a:pos x="T8" y="T9"/>
                </a:cxn>
                <a:cxn ang="0">
                  <a:pos x="T10" y="T11"/>
                </a:cxn>
              </a:cxnLst>
              <a:rect l="0" t="0" r="r" b="b"/>
              <a:pathLst>
                <a:path w="237" h="145">
                  <a:moveTo>
                    <a:pt x="0" y="145"/>
                  </a:moveTo>
                  <a:cubicBezTo>
                    <a:pt x="0" y="18"/>
                    <a:pt x="0" y="18"/>
                    <a:pt x="0" y="18"/>
                  </a:cubicBezTo>
                  <a:cubicBezTo>
                    <a:pt x="0" y="8"/>
                    <a:pt x="8" y="0"/>
                    <a:pt x="18" y="0"/>
                  </a:cubicBezTo>
                  <a:cubicBezTo>
                    <a:pt x="220" y="0"/>
                    <a:pt x="220" y="0"/>
                    <a:pt x="220" y="0"/>
                  </a:cubicBezTo>
                  <a:cubicBezTo>
                    <a:pt x="229" y="0"/>
                    <a:pt x="237" y="8"/>
                    <a:pt x="237" y="18"/>
                  </a:cubicBezTo>
                  <a:cubicBezTo>
                    <a:pt x="237" y="145"/>
                    <a:pt x="237" y="145"/>
                    <a:pt x="237" y="145"/>
                  </a:cubicBezTo>
                </a:path>
              </a:pathLst>
            </a:custGeom>
            <a:noFill/>
            <a:ln w="25400" cap="flat">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56" name="Freeform 128">
              <a:extLst>
                <a:ext uri="{FF2B5EF4-FFF2-40B4-BE49-F238E27FC236}">
                  <a16:creationId xmlns:a16="http://schemas.microsoft.com/office/drawing/2014/main" id="{FF69174F-DA6A-44F0-8E3E-42DC1E686281}"/>
                </a:ext>
              </a:extLst>
            </p:cNvPr>
            <p:cNvSpPr>
              <a:spLocks/>
            </p:cNvSpPr>
            <p:nvPr/>
          </p:nvSpPr>
          <p:spPr bwMode="auto">
            <a:xfrm>
              <a:off x="193676" y="5632450"/>
              <a:ext cx="1800225" cy="142875"/>
            </a:xfrm>
            <a:custGeom>
              <a:avLst/>
              <a:gdLst>
                <a:gd name="T0" fmla="*/ 0 w 291"/>
                <a:gd name="T1" fmla="*/ 0 h 23"/>
                <a:gd name="T2" fmla="*/ 22 w 291"/>
                <a:gd name="T3" fmla="*/ 23 h 23"/>
                <a:gd name="T4" fmla="*/ 270 w 291"/>
                <a:gd name="T5" fmla="*/ 23 h 23"/>
                <a:gd name="T6" fmla="*/ 291 w 291"/>
                <a:gd name="T7" fmla="*/ 0 h 23"/>
                <a:gd name="T8" fmla="*/ 0 w 291"/>
                <a:gd name="T9" fmla="*/ 0 h 23"/>
              </a:gdLst>
              <a:ahLst/>
              <a:cxnLst>
                <a:cxn ang="0">
                  <a:pos x="T0" y="T1"/>
                </a:cxn>
                <a:cxn ang="0">
                  <a:pos x="T2" y="T3"/>
                </a:cxn>
                <a:cxn ang="0">
                  <a:pos x="T4" y="T5"/>
                </a:cxn>
                <a:cxn ang="0">
                  <a:pos x="T6" y="T7"/>
                </a:cxn>
                <a:cxn ang="0">
                  <a:pos x="T8" y="T9"/>
                </a:cxn>
              </a:cxnLst>
              <a:rect l="0" t="0" r="r" b="b"/>
              <a:pathLst>
                <a:path w="291" h="23">
                  <a:moveTo>
                    <a:pt x="0" y="0"/>
                  </a:moveTo>
                  <a:cubicBezTo>
                    <a:pt x="0" y="0"/>
                    <a:pt x="5" y="23"/>
                    <a:pt x="22" y="23"/>
                  </a:cubicBezTo>
                  <a:cubicBezTo>
                    <a:pt x="270" y="23"/>
                    <a:pt x="270" y="23"/>
                    <a:pt x="270" y="23"/>
                  </a:cubicBezTo>
                  <a:cubicBezTo>
                    <a:pt x="286" y="23"/>
                    <a:pt x="291" y="0"/>
                    <a:pt x="291" y="0"/>
                  </a:cubicBezTo>
                  <a:lnTo>
                    <a:pt x="0" y="0"/>
                  </a:lnTo>
                  <a:close/>
                </a:path>
              </a:pathLst>
            </a:custGeom>
            <a:noFill/>
            <a:ln w="25400" cap="flat">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grpSp>
      <p:grpSp>
        <p:nvGrpSpPr>
          <p:cNvPr id="188" name="Gruppieren 187">
            <a:extLst>
              <a:ext uri="{FF2B5EF4-FFF2-40B4-BE49-F238E27FC236}">
                <a16:creationId xmlns:a16="http://schemas.microsoft.com/office/drawing/2014/main" id="{6A63D030-A9B7-4238-BE0A-49CE00DAC409}"/>
              </a:ext>
            </a:extLst>
          </p:cNvPr>
          <p:cNvGrpSpPr/>
          <p:nvPr/>
        </p:nvGrpSpPr>
        <p:grpSpPr>
          <a:xfrm>
            <a:off x="816748" y="1933045"/>
            <a:ext cx="923142" cy="228723"/>
            <a:chOff x="3975117" y="1082415"/>
            <a:chExt cx="1229181" cy="356585"/>
          </a:xfrm>
        </p:grpSpPr>
        <p:sp>
          <p:nvSpPr>
            <p:cNvPr id="193" name="Rechteck: abgerundete Ecken 192">
              <a:extLst>
                <a:ext uri="{FF2B5EF4-FFF2-40B4-BE49-F238E27FC236}">
                  <a16:creationId xmlns:a16="http://schemas.microsoft.com/office/drawing/2014/main" id="{6FC35344-CCF5-4B88-ACE1-AA550B217D8D}"/>
                </a:ext>
              </a:extLst>
            </p:cNvPr>
            <p:cNvSpPr/>
            <p:nvPr/>
          </p:nvSpPr>
          <p:spPr>
            <a:xfrm>
              <a:off x="3975117" y="1082415"/>
              <a:ext cx="1229181" cy="356585"/>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pic>
          <p:nvPicPr>
            <p:cNvPr id="194" name="Grafik 193">
              <a:extLst>
                <a:ext uri="{FF2B5EF4-FFF2-40B4-BE49-F238E27FC236}">
                  <a16:creationId xmlns:a16="http://schemas.microsoft.com/office/drawing/2014/main" id="{C1203348-C56E-4AFD-9BC7-5280EACC1B2F}"/>
                </a:ext>
              </a:extLst>
            </p:cNvPr>
            <p:cNvPicPr>
              <a:picLocks noChangeAspect="1"/>
            </p:cNvPicPr>
            <p:nvPr/>
          </p:nvPicPr>
          <p:blipFill>
            <a:blip r:embed="rId7"/>
            <a:stretch>
              <a:fillRect/>
            </a:stretch>
          </p:blipFill>
          <p:spPr>
            <a:xfrm>
              <a:off x="4122370" y="1105972"/>
              <a:ext cx="960066" cy="299150"/>
            </a:xfrm>
            <a:prstGeom prst="rect">
              <a:avLst/>
            </a:prstGeom>
          </p:spPr>
        </p:pic>
      </p:grpSp>
      <p:grpSp>
        <p:nvGrpSpPr>
          <p:cNvPr id="6" name="Gruppieren 5">
            <a:extLst>
              <a:ext uri="{FF2B5EF4-FFF2-40B4-BE49-F238E27FC236}">
                <a16:creationId xmlns:a16="http://schemas.microsoft.com/office/drawing/2014/main" id="{80EEA6D3-03FB-4769-83E9-1F14F7133A25}"/>
              </a:ext>
            </a:extLst>
          </p:cNvPr>
          <p:cNvGrpSpPr/>
          <p:nvPr/>
        </p:nvGrpSpPr>
        <p:grpSpPr>
          <a:xfrm>
            <a:off x="1185476" y="2466738"/>
            <a:ext cx="848966" cy="962262"/>
            <a:chOff x="1185476" y="2498483"/>
            <a:chExt cx="848966" cy="962262"/>
          </a:xfrm>
        </p:grpSpPr>
        <p:sp>
          <p:nvSpPr>
            <p:cNvPr id="234" name="Rechteck 233">
              <a:extLst>
                <a:ext uri="{FF2B5EF4-FFF2-40B4-BE49-F238E27FC236}">
                  <a16:creationId xmlns:a16="http://schemas.microsoft.com/office/drawing/2014/main" id="{2CCD22F0-2F2C-4569-AC7C-715013EF1B06}"/>
                </a:ext>
              </a:extLst>
            </p:cNvPr>
            <p:cNvSpPr/>
            <p:nvPr/>
          </p:nvSpPr>
          <p:spPr>
            <a:xfrm>
              <a:off x="1185476" y="2498483"/>
              <a:ext cx="848966" cy="96226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grpSp>
          <p:nvGrpSpPr>
            <p:cNvPr id="235" name="Gruppieren 234">
              <a:extLst>
                <a:ext uri="{FF2B5EF4-FFF2-40B4-BE49-F238E27FC236}">
                  <a16:creationId xmlns:a16="http://schemas.microsoft.com/office/drawing/2014/main" id="{065580E0-1EC2-43C4-A53B-1FEBD3B8618E}"/>
                </a:ext>
              </a:extLst>
            </p:cNvPr>
            <p:cNvGrpSpPr/>
            <p:nvPr/>
          </p:nvGrpSpPr>
          <p:grpSpPr>
            <a:xfrm>
              <a:off x="1185476" y="2559241"/>
              <a:ext cx="808072" cy="750956"/>
              <a:chOff x="1327828" y="2795384"/>
              <a:chExt cx="808072" cy="750956"/>
            </a:xfrm>
          </p:grpSpPr>
          <p:sp>
            <p:nvSpPr>
              <p:cNvPr id="236" name="Google Shape;2157;p26">
                <a:extLst>
                  <a:ext uri="{FF2B5EF4-FFF2-40B4-BE49-F238E27FC236}">
                    <a16:creationId xmlns:a16="http://schemas.microsoft.com/office/drawing/2014/main" id="{39B71AAC-67E3-4B3F-9DDA-E7BA25AF118B}"/>
                  </a:ext>
                </a:extLst>
              </p:cNvPr>
              <p:cNvSpPr/>
              <p:nvPr/>
            </p:nvSpPr>
            <p:spPr>
              <a:xfrm>
                <a:off x="1541410" y="2795384"/>
                <a:ext cx="594490" cy="750956"/>
              </a:xfrm>
              <a:custGeom>
                <a:avLst/>
                <a:gdLst/>
                <a:ahLst/>
                <a:cxnLst/>
                <a:rect l="l" t="t" r="r" b="b"/>
                <a:pathLst>
                  <a:path w="232833" h="306876" extrusionOk="0">
                    <a:moveTo>
                      <a:pt x="176212" y="236507"/>
                    </a:moveTo>
                    <a:lnTo>
                      <a:pt x="176212" y="289416"/>
                    </a:lnTo>
                    <a:cubicBezTo>
                      <a:pt x="176212" y="300527"/>
                      <a:pt x="167217" y="309522"/>
                      <a:pt x="156104" y="309522"/>
                    </a:cubicBezTo>
                    <a:lnTo>
                      <a:pt x="20108" y="309522"/>
                    </a:lnTo>
                    <a:cubicBezTo>
                      <a:pt x="8996" y="309522"/>
                      <a:pt x="0" y="300527"/>
                      <a:pt x="0" y="289416"/>
                    </a:cubicBezTo>
                    <a:lnTo>
                      <a:pt x="0" y="20106"/>
                    </a:lnTo>
                    <a:cubicBezTo>
                      <a:pt x="0" y="8995"/>
                      <a:pt x="8996" y="0"/>
                      <a:pt x="20108" y="0"/>
                    </a:cubicBezTo>
                    <a:lnTo>
                      <a:pt x="156104" y="0"/>
                    </a:lnTo>
                    <a:cubicBezTo>
                      <a:pt x="167217" y="0"/>
                      <a:pt x="176212" y="8995"/>
                      <a:pt x="176212" y="20106"/>
                    </a:cubicBezTo>
                    <a:lnTo>
                      <a:pt x="176212" y="73016"/>
                    </a:lnTo>
                    <a:cubicBezTo>
                      <a:pt x="176212" y="76719"/>
                      <a:pt x="173567" y="79365"/>
                      <a:pt x="169862" y="79365"/>
                    </a:cubicBezTo>
                    <a:cubicBezTo>
                      <a:pt x="166158" y="79365"/>
                      <a:pt x="163512" y="76719"/>
                      <a:pt x="163512" y="73016"/>
                    </a:cubicBezTo>
                    <a:lnTo>
                      <a:pt x="163512" y="20106"/>
                    </a:lnTo>
                    <a:cubicBezTo>
                      <a:pt x="163512" y="15873"/>
                      <a:pt x="160337" y="12698"/>
                      <a:pt x="156104" y="12698"/>
                    </a:cubicBezTo>
                    <a:lnTo>
                      <a:pt x="20108" y="12698"/>
                    </a:lnTo>
                    <a:cubicBezTo>
                      <a:pt x="15875" y="12698"/>
                      <a:pt x="12700" y="15873"/>
                      <a:pt x="12700" y="20106"/>
                    </a:cubicBezTo>
                    <a:lnTo>
                      <a:pt x="12700" y="289416"/>
                    </a:lnTo>
                    <a:cubicBezTo>
                      <a:pt x="12700" y="293649"/>
                      <a:pt x="15875" y="296824"/>
                      <a:pt x="20108" y="296824"/>
                    </a:cubicBezTo>
                    <a:lnTo>
                      <a:pt x="156104" y="296824"/>
                    </a:lnTo>
                    <a:cubicBezTo>
                      <a:pt x="160337" y="296824"/>
                      <a:pt x="163512" y="293649"/>
                      <a:pt x="163512" y="289416"/>
                    </a:cubicBezTo>
                    <a:lnTo>
                      <a:pt x="163512" y="236507"/>
                    </a:lnTo>
                    <a:cubicBezTo>
                      <a:pt x="163512" y="232803"/>
                      <a:pt x="166158" y="230157"/>
                      <a:pt x="169862" y="230157"/>
                    </a:cubicBezTo>
                    <a:cubicBezTo>
                      <a:pt x="173567" y="230157"/>
                      <a:pt x="176212" y="233332"/>
                      <a:pt x="176212" y="236507"/>
                    </a:cubicBezTo>
                    <a:close/>
                    <a:moveTo>
                      <a:pt x="47625" y="22751"/>
                    </a:moveTo>
                    <a:cubicBezTo>
                      <a:pt x="43921" y="22751"/>
                      <a:pt x="41275" y="25397"/>
                      <a:pt x="41275" y="29100"/>
                    </a:cubicBezTo>
                    <a:cubicBezTo>
                      <a:pt x="41275" y="32804"/>
                      <a:pt x="43921" y="35450"/>
                      <a:pt x="47625" y="35450"/>
                    </a:cubicBezTo>
                    <a:lnTo>
                      <a:pt x="129116" y="35450"/>
                    </a:lnTo>
                    <a:cubicBezTo>
                      <a:pt x="132821" y="35450"/>
                      <a:pt x="135467" y="32804"/>
                      <a:pt x="135467" y="29100"/>
                    </a:cubicBezTo>
                    <a:cubicBezTo>
                      <a:pt x="135467" y="25397"/>
                      <a:pt x="132821" y="22751"/>
                      <a:pt x="129116" y="22751"/>
                    </a:cubicBezTo>
                    <a:lnTo>
                      <a:pt x="47625" y="22751"/>
                    </a:lnTo>
                    <a:close/>
                    <a:moveTo>
                      <a:pt x="95250" y="287300"/>
                    </a:moveTo>
                    <a:cubicBezTo>
                      <a:pt x="98954" y="287300"/>
                      <a:pt x="101600" y="284654"/>
                      <a:pt x="101600" y="280951"/>
                    </a:cubicBezTo>
                    <a:cubicBezTo>
                      <a:pt x="101600" y="277247"/>
                      <a:pt x="98954" y="274601"/>
                      <a:pt x="95250" y="274601"/>
                    </a:cubicBezTo>
                    <a:lnTo>
                      <a:pt x="81491" y="274601"/>
                    </a:lnTo>
                    <a:cubicBezTo>
                      <a:pt x="77788" y="274601"/>
                      <a:pt x="75142" y="277247"/>
                      <a:pt x="75142" y="280951"/>
                    </a:cubicBezTo>
                    <a:cubicBezTo>
                      <a:pt x="75142" y="284654"/>
                      <a:pt x="77788" y="287300"/>
                      <a:pt x="81491" y="287300"/>
                    </a:cubicBezTo>
                    <a:lnTo>
                      <a:pt x="95250" y="287300"/>
                    </a:lnTo>
                    <a:close/>
                    <a:moveTo>
                      <a:pt x="234950" y="109523"/>
                    </a:moveTo>
                    <a:lnTo>
                      <a:pt x="234950" y="201057"/>
                    </a:lnTo>
                    <a:cubicBezTo>
                      <a:pt x="234950" y="208993"/>
                      <a:pt x="228071" y="215872"/>
                      <a:pt x="220133" y="215872"/>
                    </a:cubicBezTo>
                    <a:lnTo>
                      <a:pt x="74612" y="215872"/>
                    </a:lnTo>
                    <a:cubicBezTo>
                      <a:pt x="67204" y="215872"/>
                      <a:pt x="60854" y="209523"/>
                      <a:pt x="60854" y="202115"/>
                    </a:cubicBezTo>
                    <a:lnTo>
                      <a:pt x="60854" y="109523"/>
                    </a:lnTo>
                    <a:cubicBezTo>
                      <a:pt x="60854" y="101587"/>
                      <a:pt x="67733" y="94708"/>
                      <a:pt x="75671" y="94708"/>
                    </a:cubicBezTo>
                    <a:lnTo>
                      <a:pt x="220133" y="94708"/>
                    </a:lnTo>
                    <a:cubicBezTo>
                      <a:pt x="228071" y="94708"/>
                      <a:pt x="234950" y="101587"/>
                      <a:pt x="234950" y="109523"/>
                    </a:cubicBezTo>
                    <a:close/>
                    <a:moveTo>
                      <a:pt x="73025" y="109523"/>
                    </a:moveTo>
                    <a:lnTo>
                      <a:pt x="73025" y="115343"/>
                    </a:lnTo>
                    <a:lnTo>
                      <a:pt x="222250" y="115343"/>
                    </a:lnTo>
                    <a:lnTo>
                      <a:pt x="222250" y="109523"/>
                    </a:lnTo>
                    <a:cubicBezTo>
                      <a:pt x="222250" y="108465"/>
                      <a:pt x="221192" y="107407"/>
                      <a:pt x="220133" y="107407"/>
                    </a:cubicBezTo>
                    <a:lnTo>
                      <a:pt x="75671" y="107407"/>
                    </a:lnTo>
                    <a:cubicBezTo>
                      <a:pt x="74083" y="107407"/>
                      <a:pt x="73025" y="108465"/>
                      <a:pt x="73025" y="109523"/>
                    </a:cubicBezTo>
                    <a:close/>
                    <a:moveTo>
                      <a:pt x="222250" y="201057"/>
                    </a:moveTo>
                    <a:lnTo>
                      <a:pt x="222250" y="128571"/>
                    </a:lnTo>
                    <a:lnTo>
                      <a:pt x="73025" y="128571"/>
                    </a:lnTo>
                    <a:lnTo>
                      <a:pt x="73025" y="202115"/>
                    </a:lnTo>
                    <a:cubicBezTo>
                      <a:pt x="73025" y="202644"/>
                      <a:pt x="73554" y="203173"/>
                      <a:pt x="74083" y="203173"/>
                    </a:cubicBezTo>
                    <a:lnTo>
                      <a:pt x="219604" y="203173"/>
                    </a:lnTo>
                    <a:cubicBezTo>
                      <a:pt x="221192" y="203173"/>
                      <a:pt x="222250" y="202115"/>
                      <a:pt x="222250" y="201057"/>
                    </a:cubicBezTo>
                    <a:close/>
                    <a:moveTo>
                      <a:pt x="207962" y="180423"/>
                    </a:moveTo>
                    <a:lnTo>
                      <a:pt x="191029" y="180423"/>
                    </a:lnTo>
                    <a:cubicBezTo>
                      <a:pt x="187325" y="180423"/>
                      <a:pt x="184679" y="183068"/>
                      <a:pt x="184679" y="186771"/>
                    </a:cubicBezTo>
                    <a:cubicBezTo>
                      <a:pt x="184679" y="190475"/>
                      <a:pt x="187325" y="193120"/>
                      <a:pt x="191029" y="193120"/>
                    </a:cubicBezTo>
                    <a:lnTo>
                      <a:pt x="207962" y="193120"/>
                    </a:lnTo>
                    <a:cubicBezTo>
                      <a:pt x="211667" y="193120"/>
                      <a:pt x="214313" y="190475"/>
                      <a:pt x="214313" y="186771"/>
                    </a:cubicBezTo>
                    <a:cubicBezTo>
                      <a:pt x="214313" y="183068"/>
                      <a:pt x="211667" y="180423"/>
                      <a:pt x="207962" y="180423"/>
                    </a:cubicBezTo>
                    <a:close/>
                  </a:path>
                </a:pathLst>
              </a:custGeom>
              <a:solidFill>
                <a:srgbClr val="2882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237" name="Freeform 52">
                <a:extLst>
                  <a:ext uri="{FF2B5EF4-FFF2-40B4-BE49-F238E27FC236}">
                    <a16:creationId xmlns:a16="http://schemas.microsoft.com/office/drawing/2014/main" id="{29475161-68BA-495E-9F6B-5C58794DF552}"/>
                  </a:ext>
                </a:extLst>
              </p:cNvPr>
              <p:cNvSpPr>
                <a:spLocks/>
              </p:cNvSpPr>
              <p:nvPr/>
            </p:nvSpPr>
            <p:spPr bwMode="auto">
              <a:xfrm>
                <a:off x="1432642" y="3292522"/>
                <a:ext cx="30041" cy="173974"/>
              </a:xfrm>
              <a:custGeom>
                <a:avLst/>
                <a:gdLst>
                  <a:gd name="T0" fmla="*/ 25 w 25"/>
                  <a:gd name="T1" fmla="*/ 0 h 148"/>
                  <a:gd name="T2" fmla="*/ 25 w 25"/>
                  <a:gd name="T3" fmla="*/ 148 h 148"/>
                </a:gdLst>
                <a:ahLst/>
                <a:cxnLst>
                  <a:cxn ang="0">
                    <a:pos x="T0" y="T1"/>
                  </a:cxn>
                  <a:cxn ang="0">
                    <a:pos x="T2" y="T3"/>
                  </a:cxn>
                </a:cxnLst>
                <a:rect l="0" t="0" r="r" b="b"/>
                <a:pathLst>
                  <a:path w="25" h="148">
                    <a:moveTo>
                      <a:pt x="25" y="0"/>
                    </a:moveTo>
                    <a:cubicBezTo>
                      <a:pt x="0" y="46"/>
                      <a:pt x="0" y="102"/>
                      <a:pt x="25" y="148"/>
                    </a:cubicBezTo>
                  </a:path>
                </a:pathLst>
              </a:custGeom>
              <a:noFill/>
              <a:ln w="34925" cap="rnd">
                <a:solidFill>
                  <a:srgbClr val="28828B"/>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8" name="Freeform 53">
                <a:extLst>
                  <a:ext uri="{FF2B5EF4-FFF2-40B4-BE49-F238E27FC236}">
                    <a16:creationId xmlns:a16="http://schemas.microsoft.com/office/drawing/2014/main" id="{40E73295-3CE7-4D78-A951-CF6CE4245CA1}"/>
                  </a:ext>
                </a:extLst>
              </p:cNvPr>
              <p:cNvSpPr>
                <a:spLocks/>
              </p:cNvSpPr>
              <p:nvPr/>
            </p:nvSpPr>
            <p:spPr bwMode="auto">
              <a:xfrm>
                <a:off x="1327828" y="3230995"/>
                <a:ext cx="55458" cy="299150"/>
              </a:xfrm>
              <a:custGeom>
                <a:avLst/>
                <a:gdLst>
                  <a:gd name="T0" fmla="*/ 44 w 44"/>
                  <a:gd name="T1" fmla="*/ 0 h 254"/>
                  <a:gd name="T2" fmla="*/ 44 w 44"/>
                  <a:gd name="T3" fmla="*/ 254 h 254"/>
                </a:gdLst>
                <a:ahLst/>
                <a:cxnLst>
                  <a:cxn ang="0">
                    <a:pos x="T0" y="T1"/>
                  </a:cxn>
                  <a:cxn ang="0">
                    <a:pos x="T2" y="T3"/>
                  </a:cxn>
                </a:cxnLst>
                <a:rect l="0" t="0" r="r" b="b"/>
                <a:pathLst>
                  <a:path w="44" h="254">
                    <a:moveTo>
                      <a:pt x="44" y="0"/>
                    </a:moveTo>
                    <a:cubicBezTo>
                      <a:pt x="0" y="78"/>
                      <a:pt x="0" y="176"/>
                      <a:pt x="44" y="254"/>
                    </a:cubicBezTo>
                  </a:path>
                </a:pathLst>
              </a:custGeom>
              <a:noFill/>
              <a:ln w="34925" cap="rnd">
                <a:solidFill>
                  <a:srgbClr val="28828B"/>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239" name="Gruppieren 238">
            <a:extLst>
              <a:ext uri="{FF2B5EF4-FFF2-40B4-BE49-F238E27FC236}">
                <a16:creationId xmlns:a16="http://schemas.microsoft.com/office/drawing/2014/main" id="{1C9FC969-8F20-4D87-8F6B-B1FAF62AB13F}"/>
              </a:ext>
            </a:extLst>
          </p:cNvPr>
          <p:cNvGrpSpPr/>
          <p:nvPr/>
        </p:nvGrpSpPr>
        <p:grpSpPr>
          <a:xfrm>
            <a:off x="1207732" y="3676816"/>
            <a:ext cx="848966" cy="1019416"/>
            <a:chOff x="448238" y="2192298"/>
            <a:chExt cx="848966" cy="1019416"/>
          </a:xfrm>
        </p:grpSpPr>
        <p:sp>
          <p:nvSpPr>
            <p:cNvPr id="240" name="Rechteck 239">
              <a:extLst>
                <a:ext uri="{FF2B5EF4-FFF2-40B4-BE49-F238E27FC236}">
                  <a16:creationId xmlns:a16="http://schemas.microsoft.com/office/drawing/2014/main" id="{3DA037DA-A8ED-4521-A468-6558F3047DF7}"/>
                </a:ext>
              </a:extLst>
            </p:cNvPr>
            <p:cNvSpPr/>
            <p:nvPr/>
          </p:nvSpPr>
          <p:spPr>
            <a:xfrm>
              <a:off x="448238" y="2192298"/>
              <a:ext cx="848966" cy="101941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grpSp>
          <p:nvGrpSpPr>
            <p:cNvPr id="241" name="Gruppieren 240">
              <a:extLst>
                <a:ext uri="{FF2B5EF4-FFF2-40B4-BE49-F238E27FC236}">
                  <a16:creationId xmlns:a16="http://schemas.microsoft.com/office/drawing/2014/main" id="{600A356F-66FC-443B-B4DF-27182DB3A072}"/>
                </a:ext>
              </a:extLst>
            </p:cNvPr>
            <p:cNvGrpSpPr/>
            <p:nvPr/>
          </p:nvGrpSpPr>
          <p:grpSpPr>
            <a:xfrm>
              <a:off x="634385" y="2248549"/>
              <a:ext cx="545872" cy="926357"/>
              <a:chOff x="2238499" y="1734703"/>
              <a:chExt cx="716170" cy="1073903"/>
            </a:xfrm>
          </p:grpSpPr>
          <p:sp>
            <p:nvSpPr>
              <p:cNvPr id="242" name="Textfeld 241">
                <a:extLst>
                  <a:ext uri="{FF2B5EF4-FFF2-40B4-BE49-F238E27FC236}">
                    <a16:creationId xmlns:a16="http://schemas.microsoft.com/office/drawing/2014/main" id="{BD9944E3-3EB4-4808-8890-B449144CCF7C}"/>
                  </a:ext>
                </a:extLst>
              </p:cNvPr>
              <p:cNvSpPr txBox="1"/>
              <p:nvPr/>
            </p:nvSpPr>
            <p:spPr bwMode="auto">
              <a:xfrm>
                <a:off x="2369337" y="2614286"/>
                <a:ext cx="216024" cy="19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l">
                  <a:spcAft>
                    <a:spcPts val="800"/>
                  </a:spcAft>
                </a:pPr>
                <a:endParaRPr lang="de-CH" sz="1600">
                  <a:solidFill>
                    <a:srgbClr val="28828B"/>
                  </a:solidFill>
                  <a:latin typeface="+mj-lt"/>
                </a:endParaRPr>
              </a:p>
            </p:txBody>
          </p:sp>
          <p:grpSp>
            <p:nvGrpSpPr>
              <p:cNvPr id="243" name="Gruppieren 242">
                <a:extLst>
                  <a:ext uri="{FF2B5EF4-FFF2-40B4-BE49-F238E27FC236}">
                    <a16:creationId xmlns:a16="http://schemas.microsoft.com/office/drawing/2014/main" id="{4D6E1248-D211-40AE-85A0-2E56040A3020}"/>
                  </a:ext>
                </a:extLst>
              </p:cNvPr>
              <p:cNvGrpSpPr/>
              <p:nvPr/>
            </p:nvGrpSpPr>
            <p:grpSpPr>
              <a:xfrm>
                <a:off x="2238499" y="1734703"/>
                <a:ext cx="716170" cy="949615"/>
                <a:chOff x="4427538" y="735013"/>
                <a:chExt cx="1068387" cy="1422400"/>
              </a:xfrm>
              <a:solidFill>
                <a:srgbClr val="28828B"/>
              </a:solidFill>
            </p:grpSpPr>
            <p:sp>
              <p:nvSpPr>
                <p:cNvPr id="259" name="Freeform 93">
                  <a:extLst>
                    <a:ext uri="{FF2B5EF4-FFF2-40B4-BE49-F238E27FC236}">
                      <a16:creationId xmlns:a16="http://schemas.microsoft.com/office/drawing/2014/main" id="{B33F52DC-DFCD-44BB-8A14-5279DA2A9FA4}"/>
                    </a:ext>
                  </a:extLst>
                </p:cNvPr>
                <p:cNvSpPr>
                  <a:spLocks/>
                </p:cNvSpPr>
                <p:nvPr/>
              </p:nvSpPr>
              <p:spPr bwMode="auto">
                <a:xfrm>
                  <a:off x="4673600" y="1133476"/>
                  <a:ext cx="585787" cy="58738"/>
                </a:xfrm>
                <a:custGeom>
                  <a:avLst/>
                  <a:gdLst>
                    <a:gd name="T0" fmla="*/ 3 w 69"/>
                    <a:gd name="T1" fmla="*/ 7 h 7"/>
                    <a:gd name="T2" fmla="*/ 0 w 69"/>
                    <a:gd name="T3" fmla="*/ 3 h 7"/>
                    <a:gd name="T4" fmla="*/ 3 w 69"/>
                    <a:gd name="T5" fmla="*/ 0 h 7"/>
                    <a:gd name="T6" fmla="*/ 65 w 69"/>
                    <a:gd name="T7" fmla="*/ 0 h 7"/>
                    <a:gd name="T8" fmla="*/ 69 w 69"/>
                    <a:gd name="T9" fmla="*/ 3 h 7"/>
                    <a:gd name="T10" fmla="*/ 65 w 69"/>
                    <a:gd name="T11" fmla="*/ 7 h 7"/>
                    <a:gd name="T12" fmla="*/ 3 w 69"/>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9" h="7">
                      <a:moveTo>
                        <a:pt x="3" y="7"/>
                      </a:moveTo>
                      <a:cubicBezTo>
                        <a:pt x="1" y="7"/>
                        <a:pt x="0" y="5"/>
                        <a:pt x="0" y="3"/>
                      </a:cubicBezTo>
                      <a:cubicBezTo>
                        <a:pt x="0" y="1"/>
                        <a:pt x="1" y="0"/>
                        <a:pt x="3" y="0"/>
                      </a:cubicBezTo>
                      <a:cubicBezTo>
                        <a:pt x="65" y="0"/>
                        <a:pt x="65" y="0"/>
                        <a:pt x="65" y="0"/>
                      </a:cubicBezTo>
                      <a:cubicBezTo>
                        <a:pt x="67" y="0"/>
                        <a:pt x="69" y="1"/>
                        <a:pt x="69" y="3"/>
                      </a:cubicBezTo>
                      <a:cubicBezTo>
                        <a:pt x="69" y="5"/>
                        <a:pt x="67" y="7"/>
                        <a:pt x="65" y="7"/>
                      </a:cubicBezTo>
                      <a:lnTo>
                        <a:pt x="3"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260" name="Freeform 94">
                  <a:extLst>
                    <a:ext uri="{FF2B5EF4-FFF2-40B4-BE49-F238E27FC236}">
                      <a16:creationId xmlns:a16="http://schemas.microsoft.com/office/drawing/2014/main" id="{98C96785-C467-443B-916C-B0A5921D5CA7}"/>
                    </a:ext>
                  </a:extLst>
                </p:cNvPr>
                <p:cNvSpPr>
                  <a:spLocks/>
                </p:cNvSpPr>
                <p:nvPr/>
              </p:nvSpPr>
              <p:spPr bwMode="auto">
                <a:xfrm>
                  <a:off x="4808538" y="938213"/>
                  <a:ext cx="306387" cy="68263"/>
                </a:xfrm>
                <a:custGeom>
                  <a:avLst/>
                  <a:gdLst>
                    <a:gd name="T0" fmla="*/ 4 w 36"/>
                    <a:gd name="T1" fmla="*/ 8 h 8"/>
                    <a:gd name="T2" fmla="*/ 0 w 36"/>
                    <a:gd name="T3" fmla="*/ 4 h 8"/>
                    <a:gd name="T4" fmla="*/ 4 w 36"/>
                    <a:gd name="T5" fmla="*/ 0 h 8"/>
                    <a:gd name="T6" fmla="*/ 32 w 36"/>
                    <a:gd name="T7" fmla="*/ 0 h 8"/>
                    <a:gd name="T8" fmla="*/ 36 w 36"/>
                    <a:gd name="T9" fmla="*/ 4 h 8"/>
                    <a:gd name="T10" fmla="*/ 32 w 36"/>
                    <a:gd name="T11" fmla="*/ 8 h 8"/>
                    <a:gd name="T12" fmla="*/ 4 w 36"/>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36" h="8">
                      <a:moveTo>
                        <a:pt x="4" y="8"/>
                      </a:moveTo>
                      <a:cubicBezTo>
                        <a:pt x="2" y="8"/>
                        <a:pt x="0" y="6"/>
                        <a:pt x="0" y="4"/>
                      </a:cubicBezTo>
                      <a:cubicBezTo>
                        <a:pt x="0" y="2"/>
                        <a:pt x="2" y="0"/>
                        <a:pt x="4" y="0"/>
                      </a:cubicBezTo>
                      <a:cubicBezTo>
                        <a:pt x="32" y="0"/>
                        <a:pt x="32" y="0"/>
                        <a:pt x="32" y="0"/>
                      </a:cubicBezTo>
                      <a:cubicBezTo>
                        <a:pt x="34" y="0"/>
                        <a:pt x="36" y="2"/>
                        <a:pt x="36" y="4"/>
                      </a:cubicBezTo>
                      <a:cubicBezTo>
                        <a:pt x="36" y="6"/>
                        <a:pt x="34" y="8"/>
                        <a:pt x="32" y="8"/>
                      </a:cubicBezTo>
                      <a:lnTo>
                        <a:pt x="4"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261" name="Freeform 95">
                  <a:extLst>
                    <a:ext uri="{FF2B5EF4-FFF2-40B4-BE49-F238E27FC236}">
                      <a16:creationId xmlns:a16="http://schemas.microsoft.com/office/drawing/2014/main" id="{53C2BD63-CB67-4108-AC12-FD820CB1452F}"/>
                    </a:ext>
                  </a:extLst>
                </p:cNvPr>
                <p:cNvSpPr>
                  <a:spLocks/>
                </p:cNvSpPr>
                <p:nvPr/>
              </p:nvSpPr>
              <p:spPr bwMode="auto">
                <a:xfrm>
                  <a:off x="4673600" y="1319213"/>
                  <a:ext cx="585787" cy="68263"/>
                </a:xfrm>
                <a:custGeom>
                  <a:avLst/>
                  <a:gdLst>
                    <a:gd name="T0" fmla="*/ 3 w 69"/>
                    <a:gd name="T1" fmla="*/ 8 h 8"/>
                    <a:gd name="T2" fmla="*/ 0 w 69"/>
                    <a:gd name="T3" fmla="*/ 4 h 8"/>
                    <a:gd name="T4" fmla="*/ 3 w 69"/>
                    <a:gd name="T5" fmla="*/ 0 h 8"/>
                    <a:gd name="T6" fmla="*/ 65 w 69"/>
                    <a:gd name="T7" fmla="*/ 0 h 8"/>
                    <a:gd name="T8" fmla="*/ 69 w 69"/>
                    <a:gd name="T9" fmla="*/ 4 h 8"/>
                    <a:gd name="T10" fmla="*/ 65 w 69"/>
                    <a:gd name="T11" fmla="*/ 8 h 8"/>
                    <a:gd name="T12" fmla="*/ 3 w 69"/>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69" h="8">
                      <a:moveTo>
                        <a:pt x="3" y="8"/>
                      </a:moveTo>
                      <a:cubicBezTo>
                        <a:pt x="1" y="8"/>
                        <a:pt x="0" y="6"/>
                        <a:pt x="0" y="4"/>
                      </a:cubicBezTo>
                      <a:cubicBezTo>
                        <a:pt x="0" y="2"/>
                        <a:pt x="1" y="0"/>
                        <a:pt x="3" y="0"/>
                      </a:cubicBezTo>
                      <a:cubicBezTo>
                        <a:pt x="65" y="0"/>
                        <a:pt x="65" y="0"/>
                        <a:pt x="65" y="0"/>
                      </a:cubicBezTo>
                      <a:cubicBezTo>
                        <a:pt x="67" y="0"/>
                        <a:pt x="69" y="2"/>
                        <a:pt x="69" y="4"/>
                      </a:cubicBezTo>
                      <a:cubicBezTo>
                        <a:pt x="69" y="6"/>
                        <a:pt x="67" y="8"/>
                        <a:pt x="65" y="8"/>
                      </a:cubicBezTo>
                      <a:lnTo>
                        <a:pt x="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262" name="Freeform 96">
                  <a:extLst>
                    <a:ext uri="{FF2B5EF4-FFF2-40B4-BE49-F238E27FC236}">
                      <a16:creationId xmlns:a16="http://schemas.microsoft.com/office/drawing/2014/main" id="{329FB66E-6AAE-4099-90F0-0B7CC518F7E2}"/>
                    </a:ext>
                  </a:extLst>
                </p:cNvPr>
                <p:cNvSpPr>
                  <a:spLocks/>
                </p:cNvSpPr>
                <p:nvPr/>
              </p:nvSpPr>
              <p:spPr bwMode="auto">
                <a:xfrm>
                  <a:off x="4673600" y="1514476"/>
                  <a:ext cx="585787" cy="58738"/>
                </a:xfrm>
                <a:custGeom>
                  <a:avLst/>
                  <a:gdLst>
                    <a:gd name="T0" fmla="*/ 3 w 69"/>
                    <a:gd name="T1" fmla="*/ 7 h 7"/>
                    <a:gd name="T2" fmla="*/ 0 w 69"/>
                    <a:gd name="T3" fmla="*/ 3 h 7"/>
                    <a:gd name="T4" fmla="*/ 3 w 69"/>
                    <a:gd name="T5" fmla="*/ 0 h 7"/>
                    <a:gd name="T6" fmla="*/ 65 w 69"/>
                    <a:gd name="T7" fmla="*/ 0 h 7"/>
                    <a:gd name="T8" fmla="*/ 69 w 69"/>
                    <a:gd name="T9" fmla="*/ 3 h 7"/>
                    <a:gd name="T10" fmla="*/ 65 w 69"/>
                    <a:gd name="T11" fmla="*/ 7 h 7"/>
                    <a:gd name="T12" fmla="*/ 3 w 69"/>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9" h="7">
                      <a:moveTo>
                        <a:pt x="3" y="7"/>
                      </a:moveTo>
                      <a:cubicBezTo>
                        <a:pt x="1" y="7"/>
                        <a:pt x="0" y="5"/>
                        <a:pt x="0" y="3"/>
                      </a:cubicBezTo>
                      <a:cubicBezTo>
                        <a:pt x="0" y="1"/>
                        <a:pt x="1" y="0"/>
                        <a:pt x="3" y="0"/>
                      </a:cubicBezTo>
                      <a:cubicBezTo>
                        <a:pt x="65" y="0"/>
                        <a:pt x="65" y="0"/>
                        <a:pt x="65" y="0"/>
                      </a:cubicBezTo>
                      <a:cubicBezTo>
                        <a:pt x="67" y="0"/>
                        <a:pt x="69" y="1"/>
                        <a:pt x="69" y="3"/>
                      </a:cubicBezTo>
                      <a:cubicBezTo>
                        <a:pt x="69" y="5"/>
                        <a:pt x="67" y="7"/>
                        <a:pt x="65" y="7"/>
                      </a:cubicBezTo>
                      <a:lnTo>
                        <a:pt x="3"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263" name="Freeform 97">
                  <a:extLst>
                    <a:ext uri="{FF2B5EF4-FFF2-40B4-BE49-F238E27FC236}">
                      <a16:creationId xmlns:a16="http://schemas.microsoft.com/office/drawing/2014/main" id="{9B2ACAAD-2D35-45B3-B9DB-A8EE07118EB8}"/>
                    </a:ext>
                  </a:extLst>
                </p:cNvPr>
                <p:cNvSpPr>
                  <a:spLocks noEditPoints="1"/>
                </p:cNvSpPr>
                <p:nvPr/>
              </p:nvSpPr>
              <p:spPr bwMode="auto">
                <a:xfrm>
                  <a:off x="4427538" y="735013"/>
                  <a:ext cx="1068387" cy="1422400"/>
                </a:xfrm>
                <a:custGeom>
                  <a:avLst/>
                  <a:gdLst>
                    <a:gd name="T0" fmla="*/ 10 w 126"/>
                    <a:gd name="T1" fmla="*/ 168 h 168"/>
                    <a:gd name="T2" fmla="*/ 0 w 126"/>
                    <a:gd name="T3" fmla="*/ 159 h 168"/>
                    <a:gd name="T4" fmla="*/ 0 w 126"/>
                    <a:gd name="T5" fmla="*/ 9 h 168"/>
                    <a:gd name="T6" fmla="*/ 10 w 126"/>
                    <a:gd name="T7" fmla="*/ 0 h 168"/>
                    <a:gd name="T8" fmla="*/ 117 w 126"/>
                    <a:gd name="T9" fmla="*/ 0 h 168"/>
                    <a:gd name="T10" fmla="*/ 126 w 126"/>
                    <a:gd name="T11" fmla="*/ 9 h 168"/>
                    <a:gd name="T12" fmla="*/ 126 w 126"/>
                    <a:gd name="T13" fmla="*/ 159 h 168"/>
                    <a:gd name="T14" fmla="*/ 117 w 126"/>
                    <a:gd name="T15" fmla="*/ 168 h 168"/>
                    <a:gd name="T16" fmla="*/ 10 w 126"/>
                    <a:gd name="T17" fmla="*/ 168 h 168"/>
                    <a:gd name="T18" fmla="*/ 10 w 126"/>
                    <a:gd name="T19" fmla="*/ 8 h 168"/>
                    <a:gd name="T20" fmla="*/ 8 w 126"/>
                    <a:gd name="T21" fmla="*/ 9 h 168"/>
                    <a:gd name="T22" fmla="*/ 8 w 126"/>
                    <a:gd name="T23" fmla="*/ 159 h 168"/>
                    <a:gd name="T24" fmla="*/ 10 w 126"/>
                    <a:gd name="T25" fmla="*/ 161 h 168"/>
                    <a:gd name="T26" fmla="*/ 117 w 126"/>
                    <a:gd name="T27" fmla="*/ 161 h 168"/>
                    <a:gd name="T28" fmla="*/ 118 w 126"/>
                    <a:gd name="T29" fmla="*/ 159 h 168"/>
                    <a:gd name="T30" fmla="*/ 118 w 126"/>
                    <a:gd name="T31" fmla="*/ 9 h 168"/>
                    <a:gd name="T32" fmla="*/ 118 w 126"/>
                    <a:gd name="T33" fmla="*/ 8 h 168"/>
                    <a:gd name="T34" fmla="*/ 117 w 126"/>
                    <a:gd name="T35" fmla="*/ 8 h 168"/>
                    <a:gd name="T36" fmla="*/ 10 w 126"/>
                    <a:gd name="T37" fmla="*/ 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68">
                      <a:moveTo>
                        <a:pt x="10" y="168"/>
                      </a:moveTo>
                      <a:cubicBezTo>
                        <a:pt x="5" y="168"/>
                        <a:pt x="0" y="164"/>
                        <a:pt x="0" y="159"/>
                      </a:cubicBezTo>
                      <a:cubicBezTo>
                        <a:pt x="0" y="9"/>
                        <a:pt x="0" y="9"/>
                        <a:pt x="0" y="9"/>
                      </a:cubicBezTo>
                      <a:cubicBezTo>
                        <a:pt x="0" y="4"/>
                        <a:pt x="5" y="0"/>
                        <a:pt x="10" y="0"/>
                      </a:cubicBezTo>
                      <a:cubicBezTo>
                        <a:pt x="117" y="0"/>
                        <a:pt x="117" y="0"/>
                        <a:pt x="117" y="0"/>
                      </a:cubicBezTo>
                      <a:cubicBezTo>
                        <a:pt x="122" y="0"/>
                        <a:pt x="126" y="4"/>
                        <a:pt x="126" y="9"/>
                      </a:cubicBezTo>
                      <a:cubicBezTo>
                        <a:pt x="126" y="159"/>
                        <a:pt x="126" y="159"/>
                        <a:pt x="126" y="159"/>
                      </a:cubicBezTo>
                      <a:cubicBezTo>
                        <a:pt x="126" y="164"/>
                        <a:pt x="122" y="168"/>
                        <a:pt x="117" y="168"/>
                      </a:cubicBezTo>
                      <a:lnTo>
                        <a:pt x="10" y="168"/>
                      </a:lnTo>
                      <a:close/>
                      <a:moveTo>
                        <a:pt x="10" y="8"/>
                      </a:moveTo>
                      <a:cubicBezTo>
                        <a:pt x="9" y="8"/>
                        <a:pt x="8" y="8"/>
                        <a:pt x="8" y="9"/>
                      </a:cubicBezTo>
                      <a:cubicBezTo>
                        <a:pt x="8" y="159"/>
                        <a:pt x="8" y="159"/>
                        <a:pt x="8" y="159"/>
                      </a:cubicBezTo>
                      <a:cubicBezTo>
                        <a:pt x="8" y="160"/>
                        <a:pt x="9" y="161"/>
                        <a:pt x="10" y="161"/>
                      </a:cubicBezTo>
                      <a:cubicBezTo>
                        <a:pt x="117" y="161"/>
                        <a:pt x="117" y="161"/>
                        <a:pt x="117" y="161"/>
                      </a:cubicBezTo>
                      <a:cubicBezTo>
                        <a:pt x="118" y="161"/>
                        <a:pt x="118" y="160"/>
                        <a:pt x="118" y="159"/>
                      </a:cubicBezTo>
                      <a:cubicBezTo>
                        <a:pt x="118" y="9"/>
                        <a:pt x="118" y="9"/>
                        <a:pt x="118" y="9"/>
                      </a:cubicBezTo>
                      <a:cubicBezTo>
                        <a:pt x="118" y="9"/>
                        <a:pt x="118" y="8"/>
                        <a:pt x="118" y="8"/>
                      </a:cubicBezTo>
                      <a:cubicBezTo>
                        <a:pt x="118" y="8"/>
                        <a:pt x="117" y="8"/>
                        <a:pt x="117" y="8"/>
                      </a:cubicBezTo>
                      <a:lnTo>
                        <a:pt x="10"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264" name="Freeform 98">
                  <a:extLst>
                    <a:ext uri="{FF2B5EF4-FFF2-40B4-BE49-F238E27FC236}">
                      <a16:creationId xmlns:a16="http://schemas.microsoft.com/office/drawing/2014/main" id="{0CD79DEF-6BDF-441C-AF76-3426633D83E1}"/>
                    </a:ext>
                  </a:extLst>
                </p:cNvPr>
                <p:cNvSpPr>
                  <a:spLocks/>
                </p:cNvSpPr>
                <p:nvPr/>
              </p:nvSpPr>
              <p:spPr bwMode="auto">
                <a:xfrm>
                  <a:off x="5097463" y="1844676"/>
                  <a:ext cx="161925" cy="58738"/>
                </a:xfrm>
                <a:custGeom>
                  <a:avLst/>
                  <a:gdLst>
                    <a:gd name="T0" fmla="*/ 4 w 19"/>
                    <a:gd name="T1" fmla="*/ 7 h 7"/>
                    <a:gd name="T2" fmla="*/ 0 w 19"/>
                    <a:gd name="T3" fmla="*/ 4 h 7"/>
                    <a:gd name="T4" fmla="*/ 4 w 19"/>
                    <a:gd name="T5" fmla="*/ 0 h 7"/>
                    <a:gd name="T6" fmla="*/ 15 w 19"/>
                    <a:gd name="T7" fmla="*/ 0 h 7"/>
                    <a:gd name="T8" fmla="*/ 19 w 19"/>
                    <a:gd name="T9" fmla="*/ 4 h 7"/>
                    <a:gd name="T10" fmla="*/ 15 w 19"/>
                    <a:gd name="T11" fmla="*/ 7 h 7"/>
                    <a:gd name="T12" fmla="*/ 4 w 19"/>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9" h="7">
                      <a:moveTo>
                        <a:pt x="4" y="7"/>
                      </a:moveTo>
                      <a:cubicBezTo>
                        <a:pt x="2" y="7"/>
                        <a:pt x="0" y="6"/>
                        <a:pt x="0" y="4"/>
                      </a:cubicBezTo>
                      <a:cubicBezTo>
                        <a:pt x="0" y="2"/>
                        <a:pt x="2" y="0"/>
                        <a:pt x="4" y="0"/>
                      </a:cubicBezTo>
                      <a:cubicBezTo>
                        <a:pt x="15" y="0"/>
                        <a:pt x="15" y="0"/>
                        <a:pt x="15" y="0"/>
                      </a:cubicBezTo>
                      <a:cubicBezTo>
                        <a:pt x="17" y="0"/>
                        <a:pt x="19" y="2"/>
                        <a:pt x="19" y="4"/>
                      </a:cubicBezTo>
                      <a:cubicBezTo>
                        <a:pt x="19" y="6"/>
                        <a:pt x="17" y="7"/>
                        <a:pt x="15" y="7"/>
                      </a:cubicBezTo>
                      <a:lnTo>
                        <a:pt x="4"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CH"/>
                </a:p>
              </p:txBody>
            </p:sp>
          </p:grpSp>
          <p:grpSp>
            <p:nvGrpSpPr>
              <p:cNvPr id="244" name="Gruppieren 243">
                <a:extLst>
                  <a:ext uri="{FF2B5EF4-FFF2-40B4-BE49-F238E27FC236}">
                    <a16:creationId xmlns:a16="http://schemas.microsoft.com/office/drawing/2014/main" id="{C4A7F962-CB34-4588-B5E0-C547FF126144}"/>
                  </a:ext>
                </a:extLst>
              </p:cNvPr>
              <p:cNvGrpSpPr/>
              <p:nvPr/>
            </p:nvGrpSpPr>
            <p:grpSpPr>
              <a:xfrm>
                <a:off x="2338513" y="2343736"/>
                <a:ext cx="260331" cy="244459"/>
                <a:chOff x="6463521" y="3107867"/>
                <a:chExt cx="227013" cy="228600"/>
              </a:xfrm>
            </p:grpSpPr>
            <p:sp>
              <p:nvSpPr>
                <p:cNvPr id="245" name="Freeform 5">
                  <a:extLst>
                    <a:ext uri="{FF2B5EF4-FFF2-40B4-BE49-F238E27FC236}">
                      <a16:creationId xmlns:a16="http://schemas.microsoft.com/office/drawing/2014/main" id="{48CC056D-FD6D-4744-9FA7-0F36236EE597}"/>
                    </a:ext>
                  </a:extLst>
                </p:cNvPr>
                <p:cNvSpPr>
                  <a:spLocks/>
                </p:cNvSpPr>
                <p:nvPr/>
              </p:nvSpPr>
              <p:spPr bwMode="auto">
                <a:xfrm>
                  <a:off x="6463521" y="3107867"/>
                  <a:ext cx="41275" cy="41275"/>
                </a:xfrm>
                <a:custGeom>
                  <a:avLst/>
                  <a:gdLst>
                    <a:gd name="T0" fmla="*/ 0 w 26"/>
                    <a:gd name="T1" fmla="*/ 26 h 26"/>
                    <a:gd name="T2" fmla="*/ 0 w 26"/>
                    <a:gd name="T3" fmla="*/ 0 h 26"/>
                    <a:gd name="T4" fmla="*/ 26 w 26"/>
                    <a:gd name="T5" fmla="*/ 0 h 26"/>
                  </a:gdLst>
                  <a:ahLst/>
                  <a:cxnLst>
                    <a:cxn ang="0">
                      <a:pos x="T0" y="T1"/>
                    </a:cxn>
                    <a:cxn ang="0">
                      <a:pos x="T2" y="T3"/>
                    </a:cxn>
                    <a:cxn ang="0">
                      <a:pos x="T4" y="T5"/>
                    </a:cxn>
                  </a:cxnLst>
                  <a:rect l="0" t="0" r="r" b="b"/>
                  <a:pathLst>
                    <a:path w="26" h="26">
                      <a:moveTo>
                        <a:pt x="0" y="26"/>
                      </a:moveTo>
                      <a:lnTo>
                        <a:pt x="0" y="0"/>
                      </a:lnTo>
                      <a:lnTo>
                        <a:pt x="26" y="0"/>
                      </a:lnTo>
                    </a:path>
                  </a:pathLst>
                </a:custGeom>
                <a:noFill/>
                <a:ln w="20638"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46" name="Freeform 6">
                  <a:extLst>
                    <a:ext uri="{FF2B5EF4-FFF2-40B4-BE49-F238E27FC236}">
                      <a16:creationId xmlns:a16="http://schemas.microsoft.com/office/drawing/2014/main" id="{D5B2528A-B8AE-4473-B283-2FAFC8D36A69}"/>
                    </a:ext>
                  </a:extLst>
                </p:cNvPr>
                <p:cNvSpPr>
                  <a:spLocks/>
                </p:cNvSpPr>
                <p:nvPr/>
              </p:nvSpPr>
              <p:spPr bwMode="auto">
                <a:xfrm>
                  <a:off x="6463521" y="3295192"/>
                  <a:ext cx="41275" cy="41275"/>
                </a:xfrm>
                <a:custGeom>
                  <a:avLst/>
                  <a:gdLst>
                    <a:gd name="T0" fmla="*/ 26 w 26"/>
                    <a:gd name="T1" fmla="*/ 26 h 26"/>
                    <a:gd name="T2" fmla="*/ 0 w 26"/>
                    <a:gd name="T3" fmla="*/ 26 h 26"/>
                    <a:gd name="T4" fmla="*/ 0 w 26"/>
                    <a:gd name="T5" fmla="*/ 0 h 26"/>
                  </a:gdLst>
                  <a:ahLst/>
                  <a:cxnLst>
                    <a:cxn ang="0">
                      <a:pos x="T0" y="T1"/>
                    </a:cxn>
                    <a:cxn ang="0">
                      <a:pos x="T2" y="T3"/>
                    </a:cxn>
                    <a:cxn ang="0">
                      <a:pos x="T4" y="T5"/>
                    </a:cxn>
                  </a:cxnLst>
                  <a:rect l="0" t="0" r="r" b="b"/>
                  <a:pathLst>
                    <a:path w="26" h="26">
                      <a:moveTo>
                        <a:pt x="26" y="26"/>
                      </a:moveTo>
                      <a:lnTo>
                        <a:pt x="0" y="26"/>
                      </a:lnTo>
                      <a:lnTo>
                        <a:pt x="0" y="0"/>
                      </a:lnTo>
                    </a:path>
                  </a:pathLst>
                </a:custGeom>
                <a:noFill/>
                <a:ln w="20638"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47" name="Freeform 7">
                  <a:extLst>
                    <a:ext uri="{FF2B5EF4-FFF2-40B4-BE49-F238E27FC236}">
                      <a16:creationId xmlns:a16="http://schemas.microsoft.com/office/drawing/2014/main" id="{C7258F42-C1D6-4EC8-8E44-5EF8B4E9DD41}"/>
                    </a:ext>
                  </a:extLst>
                </p:cNvPr>
                <p:cNvSpPr>
                  <a:spLocks/>
                </p:cNvSpPr>
                <p:nvPr/>
              </p:nvSpPr>
              <p:spPr bwMode="auto">
                <a:xfrm>
                  <a:off x="6649259" y="3107867"/>
                  <a:ext cx="41275" cy="41275"/>
                </a:xfrm>
                <a:custGeom>
                  <a:avLst/>
                  <a:gdLst>
                    <a:gd name="T0" fmla="*/ 0 w 26"/>
                    <a:gd name="T1" fmla="*/ 0 h 26"/>
                    <a:gd name="T2" fmla="*/ 26 w 26"/>
                    <a:gd name="T3" fmla="*/ 0 h 26"/>
                    <a:gd name="T4" fmla="*/ 26 w 26"/>
                    <a:gd name="T5" fmla="*/ 26 h 26"/>
                  </a:gdLst>
                  <a:ahLst/>
                  <a:cxnLst>
                    <a:cxn ang="0">
                      <a:pos x="T0" y="T1"/>
                    </a:cxn>
                    <a:cxn ang="0">
                      <a:pos x="T2" y="T3"/>
                    </a:cxn>
                    <a:cxn ang="0">
                      <a:pos x="T4" y="T5"/>
                    </a:cxn>
                  </a:cxnLst>
                  <a:rect l="0" t="0" r="r" b="b"/>
                  <a:pathLst>
                    <a:path w="26" h="26">
                      <a:moveTo>
                        <a:pt x="0" y="0"/>
                      </a:moveTo>
                      <a:lnTo>
                        <a:pt x="26" y="0"/>
                      </a:lnTo>
                      <a:lnTo>
                        <a:pt x="26" y="26"/>
                      </a:lnTo>
                    </a:path>
                  </a:pathLst>
                </a:custGeom>
                <a:noFill/>
                <a:ln w="20638"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48" name="Freeform 8">
                  <a:extLst>
                    <a:ext uri="{FF2B5EF4-FFF2-40B4-BE49-F238E27FC236}">
                      <a16:creationId xmlns:a16="http://schemas.microsoft.com/office/drawing/2014/main" id="{A6A2FA2A-DE44-4ACE-A971-42CCDC87C58D}"/>
                    </a:ext>
                  </a:extLst>
                </p:cNvPr>
                <p:cNvSpPr>
                  <a:spLocks/>
                </p:cNvSpPr>
                <p:nvPr/>
              </p:nvSpPr>
              <p:spPr bwMode="auto">
                <a:xfrm>
                  <a:off x="6546071" y="3149142"/>
                  <a:ext cx="41275" cy="41275"/>
                </a:xfrm>
                <a:custGeom>
                  <a:avLst/>
                  <a:gdLst>
                    <a:gd name="T0" fmla="*/ 26 w 26"/>
                    <a:gd name="T1" fmla="*/ 0 h 26"/>
                    <a:gd name="T2" fmla="*/ 13 w 26"/>
                    <a:gd name="T3" fmla="*/ 0 h 26"/>
                    <a:gd name="T4" fmla="*/ 13 w 26"/>
                    <a:gd name="T5" fmla="*/ 26 h 26"/>
                    <a:gd name="T6" fmla="*/ 0 w 26"/>
                    <a:gd name="T7" fmla="*/ 26 h 26"/>
                  </a:gdLst>
                  <a:ahLst/>
                  <a:cxnLst>
                    <a:cxn ang="0">
                      <a:pos x="T0" y="T1"/>
                    </a:cxn>
                    <a:cxn ang="0">
                      <a:pos x="T2" y="T3"/>
                    </a:cxn>
                    <a:cxn ang="0">
                      <a:pos x="T4" y="T5"/>
                    </a:cxn>
                    <a:cxn ang="0">
                      <a:pos x="T6" y="T7"/>
                    </a:cxn>
                  </a:cxnLst>
                  <a:rect l="0" t="0" r="r" b="b"/>
                  <a:pathLst>
                    <a:path w="26" h="26">
                      <a:moveTo>
                        <a:pt x="26" y="0"/>
                      </a:moveTo>
                      <a:lnTo>
                        <a:pt x="13" y="0"/>
                      </a:lnTo>
                      <a:lnTo>
                        <a:pt x="13" y="26"/>
                      </a:lnTo>
                      <a:lnTo>
                        <a:pt x="0" y="26"/>
                      </a:lnTo>
                    </a:path>
                  </a:pathLst>
                </a:custGeom>
                <a:noFill/>
                <a:ln w="20638"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49" name="Freeform 9">
                  <a:extLst>
                    <a:ext uri="{FF2B5EF4-FFF2-40B4-BE49-F238E27FC236}">
                      <a16:creationId xmlns:a16="http://schemas.microsoft.com/office/drawing/2014/main" id="{8E382E9A-B991-46CD-8E7D-F4C4CE5CE2C1}"/>
                    </a:ext>
                  </a:extLst>
                </p:cNvPr>
                <p:cNvSpPr>
                  <a:spLocks/>
                </p:cNvSpPr>
                <p:nvPr/>
              </p:nvSpPr>
              <p:spPr bwMode="auto">
                <a:xfrm>
                  <a:off x="6566709" y="3231692"/>
                  <a:ext cx="20637" cy="63500"/>
                </a:xfrm>
                <a:custGeom>
                  <a:avLst/>
                  <a:gdLst>
                    <a:gd name="T0" fmla="*/ 0 w 13"/>
                    <a:gd name="T1" fmla="*/ 40 h 40"/>
                    <a:gd name="T2" fmla="*/ 0 w 13"/>
                    <a:gd name="T3" fmla="*/ 27 h 40"/>
                    <a:gd name="T4" fmla="*/ 0 w 13"/>
                    <a:gd name="T5" fmla="*/ 0 h 40"/>
                    <a:gd name="T6" fmla="*/ 13 w 13"/>
                    <a:gd name="T7" fmla="*/ 0 h 40"/>
                  </a:gdLst>
                  <a:ahLst/>
                  <a:cxnLst>
                    <a:cxn ang="0">
                      <a:pos x="T0" y="T1"/>
                    </a:cxn>
                    <a:cxn ang="0">
                      <a:pos x="T2" y="T3"/>
                    </a:cxn>
                    <a:cxn ang="0">
                      <a:pos x="T4" y="T5"/>
                    </a:cxn>
                    <a:cxn ang="0">
                      <a:pos x="T6" y="T7"/>
                    </a:cxn>
                  </a:cxnLst>
                  <a:rect l="0" t="0" r="r" b="b"/>
                  <a:pathLst>
                    <a:path w="13" h="40">
                      <a:moveTo>
                        <a:pt x="0" y="40"/>
                      </a:moveTo>
                      <a:lnTo>
                        <a:pt x="0" y="27"/>
                      </a:lnTo>
                      <a:lnTo>
                        <a:pt x="0" y="0"/>
                      </a:lnTo>
                      <a:lnTo>
                        <a:pt x="13" y="0"/>
                      </a:lnTo>
                    </a:path>
                  </a:pathLst>
                </a:custGeom>
                <a:noFill/>
                <a:ln w="20638"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50" name="Freeform 10">
                  <a:extLst>
                    <a:ext uri="{FF2B5EF4-FFF2-40B4-BE49-F238E27FC236}">
                      <a16:creationId xmlns:a16="http://schemas.microsoft.com/office/drawing/2014/main" id="{4DCD82E8-F459-4E80-92EF-71181D31BFD2}"/>
                    </a:ext>
                  </a:extLst>
                </p:cNvPr>
                <p:cNvSpPr>
                  <a:spLocks/>
                </p:cNvSpPr>
                <p:nvPr/>
              </p:nvSpPr>
              <p:spPr bwMode="auto">
                <a:xfrm>
                  <a:off x="6628621" y="3211054"/>
                  <a:ext cx="20637" cy="84138"/>
                </a:xfrm>
                <a:custGeom>
                  <a:avLst/>
                  <a:gdLst>
                    <a:gd name="T0" fmla="*/ 13 w 13"/>
                    <a:gd name="T1" fmla="*/ 0 h 53"/>
                    <a:gd name="T2" fmla="*/ 13 w 13"/>
                    <a:gd name="T3" fmla="*/ 26 h 53"/>
                    <a:gd name="T4" fmla="*/ 0 w 13"/>
                    <a:gd name="T5" fmla="*/ 26 h 53"/>
                    <a:gd name="T6" fmla="*/ 0 w 13"/>
                    <a:gd name="T7" fmla="*/ 53 h 53"/>
                  </a:gdLst>
                  <a:ahLst/>
                  <a:cxnLst>
                    <a:cxn ang="0">
                      <a:pos x="T0" y="T1"/>
                    </a:cxn>
                    <a:cxn ang="0">
                      <a:pos x="T2" y="T3"/>
                    </a:cxn>
                    <a:cxn ang="0">
                      <a:pos x="T4" y="T5"/>
                    </a:cxn>
                    <a:cxn ang="0">
                      <a:pos x="T6" y="T7"/>
                    </a:cxn>
                  </a:cxnLst>
                  <a:rect l="0" t="0" r="r" b="b"/>
                  <a:pathLst>
                    <a:path w="13" h="53">
                      <a:moveTo>
                        <a:pt x="13" y="0"/>
                      </a:moveTo>
                      <a:lnTo>
                        <a:pt x="13" y="26"/>
                      </a:lnTo>
                      <a:lnTo>
                        <a:pt x="0" y="26"/>
                      </a:lnTo>
                      <a:lnTo>
                        <a:pt x="0" y="53"/>
                      </a:lnTo>
                    </a:path>
                  </a:pathLst>
                </a:custGeom>
                <a:noFill/>
                <a:ln w="20638"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51" name="Freeform 11">
                  <a:extLst>
                    <a:ext uri="{FF2B5EF4-FFF2-40B4-BE49-F238E27FC236}">
                      <a16:creationId xmlns:a16="http://schemas.microsoft.com/office/drawing/2014/main" id="{354C38FB-776F-4FCA-856F-719C29D371D8}"/>
                    </a:ext>
                  </a:extLst>
                </p:cNvPr>
                <p:cNvSpPr>
                  <a:spLocks/>
                </p:cNvSpPr>
                <p:nvPr/>
              </p:nvSpPr>
              <p:spPr bwMode="auto">
                <a:xfrm>
                  <a:off x="6649259" y="3295192"/>
                  <a:ext cx="41275" cy="41275"/>
                </a:xfrm>
                <a:custGeom>
                  <a:avLst/>
                  <a:gdLst>
                    <a:gd name="T0" fmla="*/ 0 w 26"/>
                    <a:gd name="T1" fmla="*/ 26 h 26"/>
                    <a:gd name="T2" fmla="*/ 26 w 26"/>
                    <a:gd name="T3" fmla="*/ 26 h 26"/>
                    <a:gd name="T4" fmla="*/ 26 w 26"/>
                    <a:gd name="T5" fmla="*/ 0 h 26"/>
                  </a:gdLst>
                  <a:ahLst/>
                  <a:cxnLst>
                    <a:cxn ang="0">
                      <a:pos x="T0" y="T1"/>
                    </a:cxn>
                    <a:cxn ang="0">
                      <a:pos x="T2" y="T3"/>
                    </a:cxn>
                    <a:cxn ang="0">
                      <a:pos x="T4" y="T5"/>
                    </a:cxn>
                  </a:cxnLst>
                  <a:rect l="0" t="0" r="r" b="b"/>
                  <a:pathLst>
                    <a:path w="26" h="26">
                      <a:moveTo>
                        <a:pt x="0" y="26"/>
                      </a:moveTo>
                      <a:lnTo>
                        <a:pt x="26" y="26"/>
                      </a:lnTo>
                      <a:lnTo>
                        <a:pt x="26" y="0"/>
                      </a:lnTo>
                    </a:path>
                  </a:pathLst>
                </a:custGeom>
                <a:noFill/>
                <a:ln w="20638"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52" name="Freeform 12">
                  <a:extLst>
                    <a:ext uri="{FF2B5EF4-FFF2-40B4-BE49-F238E27FC236}">
                      <a16:creationId xmlns:a16="http://schemas.microsoft.com/office/drawing/2014/main" id="{FE9D53C2-FBE2-4832-9DC9-AF01BC500297}"/>
                    </a:ext>
                  </a:extLst>
                </p:cNvPr>
                <p:cNvSpPr>
                  <a:spLocks/>
                </p:cNvSpPr>
                <p:nvPr/>
              </p:nvSpPr>
              <p:spPr bwMode="auto">
                <a:xfrm>
                  <a:off x="6504796" y="3211054"/>
                  <a:ext cx="20637" cy="20638"/>
                </a:xfrm>
                <a:custGeom>
                  <a:avLst/>
                  <a:gdLst>
                    <a:gd name="T0" fmla="*/ 13 w 13"/>
                    <a:gd name="T1" fmla="*/ 13 h 13"/>
                    <a:gd name="T2" fmla="*/ 0 w 13"/>
                    <a:gd name="T3" fmla="*/ 13 h 13"/>
                    <a:gd name="T4" fmla="*/ 0 w 13"/>
                    <a:gd name="T5" fmla="*/ 0 h 13"/>
                  </a:gdLst>
                  <a:ahLst/>
                  <a:cxnLst>
                    <a:cxn ang="0">
                      <a:pos x="T0" y="T1"/>
                    </a:cxn>
                    <a:cxn ang="0">
                      <a:pos x="T2" y="T3"/>
                    </a:cxn>
                    <a:cxn ang="0">
                      <a:pos x="T4" y="T5"/>
                    </a:cxn>
                  </a:cxnLst>
                  <a:rect l="0" t="0" r="r" b="b"/>
                  <a:pathLst>
                    <a:path w="13" h="13">
                      <a:moveTo>
                        <a:pt x="13" y="13"/>
                      </a:moveTo>
                      <a:lnTo>
                        <a:pt x="0" y="13"/>
                      </a:lnTo>
                      <a:lnTo>
                        <a:pt x="0" y="0"/>
                      </a:lnTo>
                    </a:path>
                  </a:pathLst>
                </a:custGeom>
                <a:noFill/>
                <a:ln w="20638"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53" name="Line 13">
                  <a:extLst>
                    <a:ext uri="{FF2B5EF4-FFF2-40B4-BE49-F238E27FC236}">
                      <a16:creationId xmlns:a16="http://schemas.microsoft.com/office/drawing/2014/main" id="{C6388AC0-0E8D-4221-81AB-7D0520E7C90C}"/>
                    </a:ext>
                  </a:extLst>
                </p:cNvPr>
                <p:cNvSpPr>
                  <a:spLocks noChangeShapeType="1"/>
                </p:cNvSpPr>
                <p:nvPr/>
              </p:nvSpPr>
              <p:spPr bwMode="auto">
                <a:xfrm flipV="1">
                  <a:off x="6607984" y="3190417"/>
                  <a:ext cx="0" cy="20638"/>
                </a:xfrm>
                <a:prstGeom prst="line">
                  <a:avLst/>
                </a:prstGeom>
                <a:noFill/>
                <a:ln w="20638" cap="rnd">
                  <a:solidFill>
                    <a:srgbClr val="28828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54" name="Line 14">
                  <a:extLst>
                    <a:ext uri="{FF2B5EF4-FFF2-40B4-BE49-F238E27FC236}">
                      <a16:creationId xmlns:a16="http://schemas.microsoft.com/office/drawing/2014/main" id="{4B9A6F63-5D00-4101-9B1D-313EA8FDC4AE}"/>
                    </a:ext>
                  </a:extLst>
                </p:cNvPr>
                <p:cNvSpPr>
                  <a:spLocks noChangeShapeType="1"/>
                </p:cNvSpPr>
                <p:nvPr/>
              </p:nvSpPr>
              <p:spPr bwMode="auto">
                <a:xfrm flipH="1">
                  <a:off x="6607984" y="3295192"/>
                  <a:ext cx="41275" cy="0"/>
                </a:xfrm>
                <a:prstGeom prst="line">
                  <a:avLst/>
                </a:prstGeom>
                <a:noFill/>
                <a:ln w="20638" cap="rnd">
                  <a:solidFill>
                    <a:srgbClr val="28828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55" name="Line 15">
                  <a:extLst>
                    <a:ext uri="{FF2B5EF4-FFF2-40B4-BE49-F238E27FC236}">
                      <a16:creationId xmlns:a16="http://schemas.microsoft.com/office/drawing/2014/main" id="{592CB825-4014-4161-8B1E-6BE29A850507}"/>
                    </a:ext>
                  </a:extLst>
                </p:cNvPr>
                <p:cNvSpPr>
                  <a:spLocks noChangeShapeType="1"/>
                </p:cNvSpPr>
                <p:nvPr/>
              </p:nvSpPr>
              <p:spPr bwMode="auto">
                <a:xfrm flipH="1">
                  <a:off x="6566709" y="3274554"/>
                  <a:ext cx="20637" cy="0"/>
                </a:xfrm>
                <a:prstGeom prst="line">
                  <a:avLst/>
                </a:prstGeom>
                <a:noFill/>
                <a:ln w="20638" cap="rnd">
                  <a:solidFill>
                    <a:srgbClr val="28828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56" name="Rectangle 16">
                  <a:extLst>
                    <a:ext uri="{FF2B5EF4-FFF2-40B4-BE49-F238E27FC236}">
                      <a16:creationId xmlns:a16="http://schemas.microsoft.com/office/drawing/2014/main" id="{FF900DB0-5C53-4C14-9CC1-41FC6F8BB970}"/>
                    </a:ext>
                  </a:extLst>
                </p:cNvPr>
                <p:cNvSpPr>
                  <a:spLocks noChangeArrowheads="1"/>
                </p:cNvSpPr>
                <p:nvPr/>
              </p:nvSpPr>
              <p:spPr bwMode="auto">
                <a:xfrm>
                  <a:off x="6504796" y="3149142"/>
                  <a:ext cx="20637" cy="20638"/>
                </a:xfrm>
                <a:prstGeom prst="rect">
                  <a:avLst/>
                </a:prstGeom>
                <a:noFill/>
                <a:ln w="20638"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57" name="Rectangle 17">
                  <a:extLst>
                    <a:ext uri="{FF2B5EF4-FFF2-40B4-BE49-F238E27FC236}">
                      <a16:creationId xmlns:a16="http://schemas.microsoft.com/office/drawing/2014/main" id="{2618B696-DCB0-43C9-BB6F-87570CE0B562}"/>
                    </a:ext>
                  </a:extLst>
                </p:cNvPr>
                <p:cNvSpPr>
                  <a:spLocks noChangeArrowheads="1"/>
                </p:cNvSpPr>
                <p:nvPr/>
              </p:nvSpPr>
              <p:spPr bwMode="auto">
                <a:xfrm>
                  <a:off x="6504796" y="3274554"/>
                  <a:ext cx="20637" cy="20638"/>
                </a:xfrm>
                <a:prstGeom prst="rect">
                  <a:avLst/>
                </a:prstGeom>
                <a:noFill/>
                <a:ln w="20638"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58" name="Rectangle 18">
                  <a:extLst>
                    <a:ext uri="{FF2B5EF4-FFF2-40B4-BE49-F238E27FC236}">
                      <a16:creationId xmlns:a16="http://schemas.microsoft.com/office/drawing/2014/main" id="{906225BD-DC5F-4BA2-A8E6-FA4106898952}"/>
                    </a:ext>
                  </a:extLst>
                </p:cNvPr>
                <p:cNvSpPr>
                  <a:spLocks noChangeArrowheads="1"/>
                </p:cNvSpPr>
                <p:nvPr/>
              </p:nvSpPr>
              <p:spPr bwMode="auto">
                <a:xfrm>
                  <a:off x="6628621" y="3149142"/>
                  <a:ext cx="20637" cy="20638"/>
                </a:xfrm>
                <a:prstGeom prst="rect">
                  <a:avLst/>
                </a:prstGeom>
                <a:noFill/>
                <a:ln w="20638"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grpSp>
        </p:grpSp>
      </p:grpSp>
      <p:grpSp>
        <p:nvGrpSpPr>
          <p:cNvPr id="265" name="Gruppieren 264">
            <a:extLst>
              <a:ext uri="{FF2B5EF4-FFF2-40B4-BE49-F238E27FC236}">
                <a16:creationId xmlns:a16="http://schemas.microsoft.com/office/drawing/2014/main" id="{96F0180A-47F4-469D-ABF3-D23D896CEF8E}"/>
              </a:ext>
            </a:extLst>
          </p:cNvPr>
          <p:cNvGrpSpPr/>
          <p:nvPr/>
        </p:nvGrpSpPr>
        <p:grpSpPr>
          <a:xfrm>
            <a:off x="2135900" y="4537828"/>
            <a:ext cx="712818" cy="1088145"/>
            <a:chOff x="3719183" y="4147483"/>
            <a:chExt cx="712818" cy="1088145"/>
          </a:xfrm>
        </p:grpSpPr>
        <p:sp>
          <p:nvSpPr>
            <p:cNvPr id="266" name="Rechteck 265">
              <a:extLst>
                <a:ext uri="{FF2B5EF4-FFF2-40B4-BE49-F238E27FC236}">
                  <a16:creationId xmlns:a16="http://schemas.microsoft.com/office/drawing/2014/main" id="{7F259AA9-651E-4BCC-8422-D49555411AF5}"/>
                </a:ext>
              </a:extLst>
            </p:cNvPr>
            <p:cNvSpPr/>
            <p:nvPr/>
          </p:nvSpPr>
          <p:spPr>
            <a:xfrm>
              <a:off x="3719183" y="4147483"/>
              <a:ext cx="712818" cy="108814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grpSp>
          <p:nvGrpSpPr>
            <p:cNvPr id="267" name="Gruppieren 266">
              <a:extLst>
                <a:ext uri="{FF2B5EF4-FFF2-40B4-BE49-F238E27FC236}">
                  <a16:creationId xmlns:a16="http://schemas.microsoft.com/office/drawing/2014/main" id="{55056AA8-1134-4BB9-9195-96393D4D034F}"/>
                </a:ext>
              </a:extLst>
            </p:cNvPr>
            <p:cNvGrpSpPr/>
            <p:nvPr/>
          </p:nvGrpSpPr>
          <p:grpSpPr>
            <a:xfrm>
              <a:off x="3804793" y="4204704"/>
              <a:ext cx="530267" cy="942672"/>
              <a:chOff x="2714356" y="5109023"/>
              <a:chExt cx="530267" cy="942672"/>
            </a:xfrm>
          </p:grpSpPr>
          <p:grpSp>
            <p:nvGrpSpPr>
              <p:cNvPr id="268" name="Gruppieren 267">
                <a:extLst>
                  <a:ext uri="{FF2B5EF4-FFF2-40B4-BE49-F238E27FC236}">
                    <a16:creationId xmlns:a16="http://schemas.microsoft.com/office/drawing/2014/main" id="{0F05C9ED-5285-4100-A271-4784CB1BCA8E}"/>
                  </a:ext>
                </a:extLst>
              </p:cNvPr>
              <p:cNvGrpSpPr/>
              <p:nvPr/>
            </p:nvGrpSpPr>
            <p:grpSpPr>
              <a:xfrm>
                <a:off x="2714356" y="5109023"/>
                <a:ext cx="530267" cy="942672"/>
                <a:chOff x="2041118" y="2707388"/>
                <a:chExt cx="382588" cy="776287"/>
              </a:xfrm>
            </p:grpSpPr>
            <p:sp>
              <p:nvSpPr>
                <p:cNvPr id="270" name="AutoShape 130">
                  <a:extLst>
                    <a:ext uri="{FF2B5EF4-FFF2-40B4-BE49-F238E27FC236}">
                      <a16:creationId xmlns:a16="http://schemas.microsoft.com/office/drawing/2014/main" id="{AA028DA1-8974-41C3-8592-26E9E57E4A6B}"/>
                    </a:ext>
                  </a:extLst>
                </p:cNvPr>
                <p:cNvSpPr>
                  <a:spLocks noChangeAspect="1" noChangeArrowheads="1" noTextEdit="1"/>
                </p:cNvSpPr>
                <p:nvPr/>
              </p:nvSpPr>
              <p:spPr bwMode="auto">
                <a:xfrm>
                  <a:off x="2041118" y="2707388"/>
                  <a:ext cx="382588"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271" name="Freeform 132">
                  <a:extLst>
                    <a:ext uri="{FF2B5EF4-FFF2-40B4-BE49-F238E27FC236}">
                      <a16:creationId xmlns:a16="http://schemas.microsoft.com/office/drawing/2014/main" id="{C2F0FBA2-65ED-4C50-AF51-EB0B2468F545}"/>
                    </a:ext>
                  </a:extLst>
                </p:cNvPr>
                <p:cNvSpPr>
                  <a:spLocks/>
                </p:cNvSpPr>
                <p:nvPr/>
              </p:nvSpPr>
              <p:spPr bwMode="auto">
                <a:xfrm>
                  <a:off x="2052231" y="2718500"/>
                  <a:ext cx="360363" cy="750887"/>
                </a:xfrm>
                <a:custGeom>
                  <a:avLst/>
                  <a:gdLst>
                    <a:gd name="T0" fmla="*/ 12 w 96"/>
                    <a:gd name="T1" fmla="*/ 0 h 200"/>
                    <a:gd name="T2" fmla="*/ 84 w 96"/>
                    <a:gd name="T3" fmla="*/ 0 h 200"/>
                    <a:gd name="T4" fmla="*/ 96 w 96"/>
                    <a:gd name="T5" fmla="*/ 12 h 200"/>
                    <a:gd name="T6" fmla="*/ 96 w 96"/>
                    <a:gd name="T7" fmla="*/ 188 h 200"/>
                    <a:gd name="T8" fmla="*/ 84 w 96"/>
                    <a:gd name="T9" fmla="*/ 200 h 200"/>
                    <a:gd name="T10" fmla="*/ 12 w 96"/>
                    <a:gd name="T11" fmla="*/ 200 h 200"/>
                    <a:gd name="T12" fmla="*/ 0 w 96"/>
                    <a:gd name="T13" fmla="*/ 188 h 200"/>
                    <a:gd name="T14" fmla="*/ 0 w 96"/>
                    <a:gd name="T15" fmla="*/ 12 h 200"/>
                    <a:gd name="T16" fmla="*/ 12 w 96"/>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200">
                      <a:moveTo>
                        <a:pt x="12" y="0"/>
                      </a:moveTo>
                      <a:cubicBezTo>
                        <a:pt x="84" y="0"/>
                        <a:pt x="84" y="0"/>
                        <a:pt x="84" y="0"/>
                      </a:cubicBezTo>
                      <a:cubicBezTo>
                        <a:pt x="91" y="0"/>
                        <a:pt x="96" y="5"/>
                        <a:pt x="96" y="12"/>
                      </a:cubicBezTo>
                      <a:cubicBezTo>
                        <a:pt x="96" y="188"/>
                        <a:pt x="96" y="188"/>
                        <a:pt x="96" y="188"/>
                      </a:cubicBezTo>
                      <a:cubicBezTo>
                        <a:pt x="96" y="195"/>
                        <a:pt x="91" y="200"/>
                        <a:pt x="84" y="200"/>
                      </a:cubicBezTo>
                      <a:cubicBezTo>
                        <a:pt x="12" y="200"/>
                        <a:pt x="12" y="200"/>
                        <a:pt x="12" y="200"/>
                      </a:cubicBezTo>
                      <a:cubicBezTo>
                        <a:pt x="5" y="200"/>
                        <a:pt x="0" y="195"/>
                        <a:pt x="0" y="188"/>
                      </a:cubicBezTo>
                      <a:cubicBezTo>
                        <a:pt x="0" y="12"/>
                        <a:pt x="0" y="12"/>
                        <a:pt x="0" y="12"/>
                      </a:cubicBezTo>
                      <a:cubicBezTo>
                        <a:pt x="0" y="5"/>
                        <a:pt x="5" y="0"/>
                        <a:pt x="12" y="0"/>
                      </a:cubicBezTo>
                      <a:close/>
                    </a:path>
                  </a:pathLst>
                </a:custGeom>
                <a:noFill/>
                <a:ln w="30163"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72" name="Line 133">
                  <a:extLst>
                    <a:ext uri="{FF2B5EF4-FFF2-40B4-BE49-F238E27FC236}">
                      <a16:creationId xmlns:a16="http://schemas.microsoft.com/office/drawing/2014/main" id="{094B958A-D465-4C8B-BA47-E176F6C76FE5}"/>
                    </a:ext>
                  </a:extLst>
                </p:cNvPr>
                <p:cNvSpPr>
                  <a:spLocks noChangeShapeType="1"/>
                </p:cNvSpPr>
                <p:nvPr/>
              </p:nvSpPr>
              <p:spPr bwMode="auto">
                <a:xfrm flipH="1">
                  <a:off x="2052231" y="2808988"/>
                  <a:ext cx="360363" cy="0"/>
                </a:xfrm>
                <a:prstGeom prst="line">
                  <a:avLst/>
                </a:prstGeom>
                <a:noFill/>
                <a:ln w="30163" cap="rnd">
                  <a:no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75" name="Line 134">
                  <a:extLst>
                    <a:ext uri="{FF2B5EF4-FFF2-40B4-BE49-F238E27FC236}">
                      <a16:creationId xmlns:a16="http://schemas.microsoft.com/office/drawing/2014/main" id="{0E1A83E4-ABC5-45F9-B5C4-E3823B8A4F6E}"/>
                    </a:ext>
                  </a:extLst>
                </p:cNvPr>
                <p:cNvSpPr>
                  <a:spLocks noChangeShapeType="1"/>
                </p:cNvSpPr>
                <p:nvPr/>
              </p:nvSpPr>
              <p:spPr bwMode="auto">
                <a:xfrm flipH="1">
                  <a:off x="2052231" y="3348738"/>
                  <a:ext cx="360363" cy="0"/>
                </a:xfrm>
                <a:prstGeom prst="line">
                  <a:avLst/>
                </a:prstGeom>
                <a:noFill/>
                <a:ln w="30163" cap="rnd">
                  <a:solidFill>
                    <a:srgbClr val="28828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76" name="Line 135">
                  <a:extLst>
                    <a:ext uri="{FF2B5EF4-FFF2-40B4-BE49-F238E27FC236}">
                      <a16:creationId xmlns:a16="http://schemas.microsoft.com/office/drawing/2014/main" id="{A9BDBE81-9149-4800-AB11-6BDC865415C4}"/>
                    </a:ext>
                  </a:extLst>
                </p:cNvPr>
                <p:cNvSpPr>
                  <a:spLocks noChangeShapeType="1"/>
                </p:cNvSpPr>
                <p:nvPr/>
              </p:nvSpPr>
              <p:spPr bwMode="auto">
                <a:xfrm>
                  <a:off x="2203685" y="3425823"/>
                  <a:ext cx="46038" cy="0"/>
                </a:xfrm>
                <a:prstGeom prst="line">
                  <a:avLst/>
                </a:prstGeom>
                <a:noFill/>
                <a:ln w="30163" cap="rnd">
                  <a:solidFill>
                    <a:srgbClr val="28828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77" name="Line 136">
                  <a:extLst>
                    <a:ext uri="{FF2B5EF4-FFF2-40B4-BE49-F238E27FC236}">
                      <a16:creationId xmlns:a16="http://schemas.microsoft.com/office/drawing/2014/main" id="{76398711-7552-43F7-B739-6A241D4DB1A3}"/>
                    </a:ext>
                  </a:extLst>
                </p:cNvPr>
                <p:cNvSpPr>
                  <a:spLocks noChangeShapeType="1"/>
                </p:cNvSpPr>
                <p:nvPr/>
              </p:nvSpPr>
              <p:spPr bwMode="auto">
                <a:xfrm>
                  <a:off x="2233206" y="2762950"/>
                  <a:ext cx="0" cy="0"/>
                </a:xfrm>
                <a:prstGeom prst="line">
                  <a:avLst/>
                </a:prstGeom>
                <a:noFill/>
                <a:ln w="30163" cap="rnd">
                  <a:solidFill>
                    <a:srgbClr val="28828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grpSp>
              <p:nvGrpSpPr>
                <p:cNvPr id="278" name="Gruppieren 277">
                  <a:extLst>
                    <a:ext uri="{FF2B5EF4-FFF2-40B4-BE49-F238E27FC236}">
                      <a16:creationId xmlns:a16="http://schemas.microsoft.com/office/drawing/2014/main" id="{89960DDD-F33F-4996-BAE6-63F1F2FB18D2}"/>
                    </a:ext>
                  </a:extLst>
                </p:cNvPr>
                <p:cNvGrpSpPr/>
                <p:nvPr/>
              </p:nvGrpSpPr>
              <p:grpSpPr>
                <a:xfrm>
                  <a:off x="2118905" y="2942430"/>
                  <a:ext cx="227013" cy="228600"/>
                  <a:chOff x="6463521" y="3107867"/>
                  <a:chExt cx="227013" cy="228600"/>
                </a:xfrm>
              </p:grpSpPr>
              <p:sp>
                <p:nvSpPr>
                  <p:cNvPr id="279" name="Freeform 5">
                    <a:extLst>
                      <a:ext uri="{FF2B5EF4-FFF2-40B4-BE49-F238E27FC236}">
                        <a16:creationId xmlns:a16="http://schemas.microsoft.com/office/drawing/2014/main" id="{6FEA0EE7-9819-406F-88D9-17ADF53DA756}"/>
                      </a:ext>
                    </a:extLst>
                  </p:cNvPr>
                  <p:cNvSpPr>
                    <a:spLocks/>
                  </p:cNvSpPr>
                  <p:nvPr/>
                </p:nvSpPr>
                <p:spPr bwMode="auto">
                  <a:xfrm>
                    <a:off x="6463521" y="3107867"/>
                    <a:ext cx="41275" cy="41275"/>
                  </a:xfrm>
                  <a:custGeom>
                    <a:avLst/>
                    <a:gdLst>
                      <a:gd name="T0" fmla="*/ 0 w 26"/>
                      <a:gd name="T1" fmla="*/ 26 h 26"/>
                      <a:gd name="T2" fmla="*/ 0 w 26"/>
                      <a:gd name="T3" fmla="*/ 0 h 26"/>
                      <a:gd name="T4" fmla="*/ 26 w 26"/>
                      <a:gd name="T5" fmla="*/ 0 h 26"/>
                    </a:gdLst>
                    <a:ahLst/>
                    <a:cxnLst>
                      <a:cxn ang="0">
                        <a:pos x="T0" y="T1"/>
                      </a:cxn>
                      <a:cxn ang="0">
                        <a:pos x="T2" y="T3"/>
                      </a:cxn>
                      <a:cxn ang="0">
                        <a:pos x="T4" y="T5"/>
                      </a:cxn>
                    </a:cxnLst>
                    <a:rect l="0" t="0" r="r" b="b"/>
                    <a:pathLst>
                      <a:path w="26" h="26">
                        <a:moveTo>
                          <a:pt x="0" y="26"/>
                        </a:moveTo>
                        <a:lnTo>
                          <a:pt x="0" y="0"/>
                        </a:lnTo>
                        <a:lnTo>
                          <a:pt x="26" y="0"/>
                        </a:lnTo>
                      </a:path>
                    </a:pathLst>
                  </a:custGeom>
                  <a:noFill/>
                  <a:ln w="20638"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80" name="Freeform 6">
                    <a:extLst>
                      <a:ext uri="{FF2B5EF4-FFF2-40B4-BE49-F238E27FC236}">
                        <a16:creationId xmlns:a16="http://schemas.microsoft.com/office/drawing/2014/main" id="{E770247F-9F6B-425D-9378-85956E1ABF23}"/>
                      </a:ext>
                    </a:extLst>
                  </p:cNvPr>
                  <p:cNvSpPr>
                    <a:spLocks/>
                  </p:cNvSpPr>
                  <p:nvPr/>
                </p:nvSpPr>
                <p:spPr bwMode="auto">
                  <a:xfrm>
                    <a:off x="6463521" y="3295192"/>
                    <a:ext cx="41275" cy="41275"/>
                  </a:xfrm>
                  <a:custGeom>
                    <a:avLst/>
                    <a:gdLst>
                      <a:gd name="T0" fmla="*/ 26 w 26"/>
                      <a:gd name="T1" fmla="*/ 26 h 26"/>
                      <a:gd name="T2" fmla="*/ 0 w 26"/>
                      <a:gd name="T3" fmla="*/ 26 h 26"/>
                      <a:gd name="T4" fmla="*/ 0 w 26"/>
                      <a:gd name="T5" fmla="*/ 0 h 26"/>
                    </a:gdLst>
                    <a:ahLst/>
                    <a:cxnLst>
                      <a:cxn ang="0">
                        <a:pos x="T0" y="T1"/>
                      </a:cxn>
                      <a:cxn ang="0">
                        <a:pos x="T2" y="T3"/>
                      </a:cxn>
                      <a:cxn ang="0">
                        <a:pos x="T4" y="T5"/>
                      </a:cxn>
                    </a:cxnLst>
                    <a:rect l="0" t="0" r="r" b="b"/>
                    <a:pathLst>
                      <a:path w="26" h="26">
                        <a:moveTo>
                          <a:pt x="26" y="26"/>
                        </a:moveTo>
                        <a:lnTo>
                          <a:pt x="0" y="26"/>
                        </a:lnTo>
                        <a:lnTo>
                          <a:pt x="0" y="0"/>
                        </a:lnTo>
                      </a:path>
                    </a:pathLst>
                  </a:custGeom>
                  <a:noFill/>
                  <a:ln w="20638"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81" name="Freeform 7">
                    <a:extLst>
                      <a:ext uri="{FF2B5EF4-FFF2-40B4-BE49-F238E27FC236}">
                        <a16:creationId xmlns:a16="http://schemas.microsoft.com/office/drawing/2014/main" id="{9B5AC863-6670-4B7E-A201-C06D27C3AA8B}"/>
                      </a:ext>
                    </a:extLst>
                  </p:cNvPr>
                  <p:cNvSpPr>
                    <a:spLocks/>
                  </p:cNvSpPr>
                  <p:nvPr/>
                </p:nvSpPr>
                <p:spPr bwMode="auto">
                  <a:xfrm>
                    <a:off x="6649259" y="3107867"/>
                    <a:ext cx="41275" cy="41275"/>
                  </a:xfrm>
                  <a:custGeom>
                    <a:avLst/>
                    <a:gdLst>
                      <a:gd name="T0" fmla="*/ 0 w 26"/>
                      <a:gd name="T1" fmla="*/ 0 h 26"/>
                      <a:gd name="T2" fmla="*/ 26 w 26"/>
                      <a:gd name="T3" fmla="*/ 0 h 26"/>
                      <a:gd name="T4" fmla="*/ 26 w 26"/>
                      <a:gd name="T5" fmla="*/ 26 h 26"/>
                    </a:gdLst>
                    <a:ahLst/>
                    <a:cxnLst>
                      <a:cxn ang="0">
                        <a:pos x="T0" y="T1"/>
                      </a:cxn>
                      <a:cxn ang="0">
                        <a:pos x="T2" y="T3"/>
                      </a:cxn>
                      <a:cxn ang="0">
                        <a:pos x="T4" y="T5"/>
                      </a:cxn>
                    </a:cxnLst>
                    <a:rect l="0" t="0" r="r" b="b"/>
                    <a:pathLst>
                      <a:path w="26" h="26">
                        <a:moveTo>
                          <a:pt x="0" y="0"/>
                        </a:moveTo>
                        <a:lnTo>
                          <a:pt x="26" y="0"/>
                        </a:lnTo>
                        <a:lnTo>
                          <a:pt x="26" y="26"/>
                        </a:lnTo>
                      </a:path>
                    </a:pathLst>
                  </a:custGeom>
                  <a:noFill/>
                  <a:ln w="20638"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82" name="Freeform 8">
                    <a:extLst>
                      <a:ext uri="{FF2B5EF4-FFF2-40B4-BE49-F238E27FC236}">
                        <a16:creationId xmlns:a16="http://schemas.microsoft.com/office/drawing/2014/main" id="{EB28B39D-55EE-45A1-907D-C2DBFDD6432A}"/>
                      </a:ext>
                    </a:extLst>
                  </p:cNvPr>
                  <p:cNvSpPr>
                    <a:spLocks/>
                  </p:cNvSpPr>
                  <p:nvPr/>
                </p:nvSpPr>
                <p:spPr bwMode="auto">
                  <a:xfrm>
                    <a:off x="6546071" y="3149142"/>
                    <a:ext cx="41275" cy="41275"/>
                  </a:xfrm>
                  <a:custGeom>
                    <a:avLst/>
                    <a:gdLst>
                      <a:gd name="T0" fmla="*/ 26 w 26"/>
                      <a:gd name="T1" fmla="*/ 0 h 26"/>
                      <a:gd name="T2" fmla="*/ 13 w 26"/>
                      <a:gd name="T3" fmla="*/ 0 h 26"/>
                      <a:gd name="T4" fmla="*/ 13 w 26"/>
                      <a:gd name="T5" fmla="*/ 26 h 26"/>
                      <a:gd name="T6" fmla="*/ 0 w 26"/>
                      <a:gd name="T7" fmla="*/ 26 h 26"/>
                    </a:gdLst>
                    <a:ahLst/>
                    <a:cxnLst>
                      <a:cxn ang="0">
                        <a:pos x="T0" y="T1"/>
                      </a:cxn>
                      <a:cxn ang="0">
                        <a:pos x="T2" y="T3"/>
                      </a:cxn>
                      <a:cxn ang="0">
                        <a:pos x="T4" y="T5"/>
                      </a:cxn>
                      <a:cxn ang="0">
                        <a:pos x="T6" y="T7"/>
                      </a:cxn>
                    </a:cxnLst>
                    <a:rect l="0" t="0" r="r" b="b"/>
                    <a:pathLst>
                      <a:path w="26" h="26">
                        <a:moveTo>
                          <a:pt x="26" y="0"/>
                        </a:moveTo>
                        <a:lnTo>
                          <a:pt x="13" y="0"/>
                        </a:lnTo>
                        <a:lnTo>
                          <a:pt x="13" y="26"/>
                        </a:lnTo>
                        <a:lnTo>
                          <a:pt x="0" y="26"/>
                        </a:lnTo>
                      </a:path>
                    </a:pathLst>
                  </a:custGeom>
                  <a:noFill/>
                  <a:ln w="20638"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83" name="Freeform 9">
                    <a:extLst>
                      <a:ext uri="{FF2B5EF4-FFF2-40B4-BE49-F238E27FC236}">
                        <a16:creationId xmlns:a16="http://schemas.microsoft.com/office/drawing/2014/main" id="{4EA0D4D9-6269-4D7A-883D-DC1E7941E0C8}"/>
                      </a:ext>
                    </a:extLst>
                  </p:cNvPr>
                  <p:cNvSpPr>
                    <a:spLocks/>
                  </p:cNvSpPr>
                  <p:nvPr/>
                </p:nvSpPr>
                <p:spPr bwMode="auto">
                  <a:xfrm>
                    <a:off x="6566709" y="3231692"/>
                    <a:ext cx="20637" cy="63500"/>
                  </a:xfrm>
                  <a:custGeom>
                    <a:avLst/>
                    <a:gdLst>
                      <a:gd name="T0" fmla="*/ 0 w 13"/>
                      <a:gd name="T1" fmla="*/ 40 h 40"/>
                      <a:gd name="T2" fmla="*/ 0 w 13"/>
                      <a:gd name="T3" fmla="*/ 27 h 40"/>
                      <a:gd name="T4" fmla="*/ 0 w 13"/>
                      <a:gd name="T5" fmla="*/ 0 h 40"/>
                      <a:gd name="T6" fmla="*/ 13 w 13"/>
                      <a:gd name="T7" fmla="*/ 0 h 40"/>
                    </a:gdLst>
                    <a:ahLst/>
                    <a:cxnLst>
                      <a:cxn ang="0">
                        <a:pos x="T0" y="T1"/>
                      </a:cxn>
                      <a:cxn ang="0">
                        <a:pos x="T2" y="T3"/>
                      </a:cxn>
                      <a:cxn ang="0">
                        <a:pos x="T4" y="T5"/>
                      </a:cxn>
                      <a:cxn ang="0">
                        <a:pos x="T6" y="T7"/>
                      </a:cxn>
                    </a:cxnLst>
                    <a:rect l="0" t="0" r="r" b="b"/>
                    <a:pathLst>
                      <a:path w="13" h="40">
                        <a:moveTo>
                          <a:pt x="0" y="40"/>
                        </a:moveTo>
                        <a:lnTo>
                          <a:pt x="0" y="27"/>
                        </a:lnTo>
                        <a:lnTo>
                          <a:pt x="0" y="0"/>
                        </a:lnTo>
                        <a:lnTo>
                          <a:pt x="13" y="0"/>
                        </a:lnTo>
                      </a:path>
                    </a:pathLst>
                  </a:custGeom>
                  <a:noFill/>
                  <a:ln w="20638"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84" name="Freeform 10">
                    <a:extLst>
                      <a:ext uri="{FF2B5EF4-FFF2-40B4-BE49-F238E27FC236}">
                        <a16:creationId xmlns:a16="http://schemas.microsoft.com/office/drawing/2014/main" id="{C59618C4-E0FB-489A-A329-193C9BC59D55}"/>
                      </a:ext>
                    </a:extLst>
                  </p:cNvPr>
                  <p:cNvSpPr>
                    <a:spLocks/>
                  </p:cNvSpPr>
                  <p:nvPr/>
                </p:nvSpPr>
                <p:spPr bwMode="auto">
                  <a:xfrm>
                    <a:off x="6628621" y="3211054"/>
                    <a:ext cx="20637" cy="84138"/>
                  </a:xfrm>
                  <a:custGeom>
                    <a:avLst/>
                    <a:gdLst>
                      <a:gd name="T0" fmla="*/ 13 w 13"/>
                      <a:gd name="T1" fmla="*/ 0 h 53"/>
                      <a:gd name="T2" fmla="*/ 13 w 13"/>
                      <a:gd name="T3" fmla="*/ 26 h 53"/>
                      <a:gd name="T4" fmla="*/ 0 w 13"/>
                      <a:gd name="T5" fmla="*/ 26 h 53"/>
                      <a:gd name="T6" fmla="*/ 0 w 13"/>
                      <a:gd name="T7" fmla="*/ 53 h 53"/>
                    </a:gdLst>
                    <a:ahLst/>
                    <a:cxnLst>
                      <a:cxn ang="0">
                        <a:pos x="T0" y="T1"/>
                      </a:cxn>
                      <a:cxn ang="0">
                        <a:pos x="T2" y="T3"/>
                      </a:cxn>
                      <a:cxn ang="0">
                        <a:pos x="T4" y="T5"/>
                      </a:cxn>
                      <a:cxn ang="0">
                        <a:pos x="T6" y="T7"/>
                      </a:cxn>
                    </a:cxnLst>
                    <a:rect l="0" t="0" r="r" b="b"/>
                    <a:pathLst>
                      <a:path w="13" h="53">
                        <a:moveTo>
                          <a:pt x="13" y="0"/>
                        </a:moveTo>
                        <a:lnTo>
                          <a:pt x="13" y="26"/>
                        </a:lnTo>
                        <a:lnTo>
                          <a:pt x="0" y="26"/>
                        </a:lnTo>
                        <a:lnTo>
                          <a:pt x="0" y="53"/>
                        </a:lnTo>
                      </a:path>
                    </a:pathLst>
                  </a:custGeom>
                  <a:noFill/>
                  <a:ln w="20638"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85" name="Freeform 11">
                    <a:extLst>
                      <a:ext uri="{FF2B5EF4-FFF2-40B4-BE49-F238E27FC236}">
                        <a16:creationId xmlns:a16="http://schemas.microsoft.com/office/drawing/2014/main" id="{BA770C3B-6981-43DB-9B2D-799BBEEFEDA1}"/>
                      </a:ext>
                    </a:extLst>
                  </p:cNvPr>
                  <p:cNvSpPr>
                    <a:spLocks/>
                  </p:cNvSpPr>
                  <p:nvPr/>
                </p:nvSpPr>
                <p:spPr bwMode="auto">
                  <a:xfrm>
                    <a:off x="6649259" y="3295192"/>
                    <a:ext cx="41275" cy="41275"/>
                  </a:xfrm>
                  <a:custGeom>
                    <a:avLst/>
                    <a:gdLst>
                      <a:gd name="T0" fmla="*/ 0 w 26"/>
                      <a:gd name="T1" fmla="*/ 26 h 26"/>
                      <a:gd name="T2" fmla="*/ 26 w 26"/>
                      <a:gd name="T3" fmla="*/ 26 h 26"/>
                      <a:gd name="T4" fmla="*/ 26 w 26"/>
                      <a:gd name="T5" fmla="*/ 0 h 26"/>
                    </a:gdLst>
                    <a:ahLst/>
                    <a:cxnLst>
                      <a:cxn ang="0">
                        <a:pos x="T0" y="T1"/>
                      </a:cxn>
                      <a:cxn ang="0">
                        <a:pos x="T2" y="T3"/>
                      </a:cxn>
                      <a:cxn ang="0">
                        <a:pos x="T4" y="T5"/>
                      </a:cxn>
                    </a:cxnLst>
                    <a:rect l="0" t="0" r="r" b="b"/>
                    <a:pathLst>
                      <a:path w="26" h="26">
                        <a:moveTo>
                          <a:pt x="0" y="26"/>
                        </a:moveTo>
                        <a:lnTo>
                          <a:pt x="26" y="26"/>
                        </a:lnTo>
                        <a:lnTo>
                          <a:pt x="26" y="0"/>
                        </a:lnTo>
                      </a:path>
                    </a:pathLst>
                  </a:custGeom>
                  <a:noFill/>
                  <a:ln w="20638"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86" name="Freeform 12">
                    <a:extLst>
                      <a:ext uri="{FF2B5EF4-FFF2-40B4-BE49-F238E27FC236}">
                        <a16:creationId xmlns:a16="http://schemas.microsoft.com/office/drawing/2014/main" id="{94D89BBB-F615-44DE-8B0A-24D8D1BD8661}"/>
                      </a:ext>
                    </a:extLst>
                  </p:cNvPr>
                  <p:cNvSpPr>
                    <a:spLocks/>
                  </p:cNvSpPr>
                  <p:nvPr/>
                </p:nvSpPr>
                <p:spPr bwMode="auto">
                  <a:xfrm>
                    <a:off x="6504796" y="3211054"/>
                    <a:ext cx="20637" cy="20638"/>
                  </a:xfrm>
                  <a:custGeom>
                    <a:avLst/>
                    <a:gdLst>
                      <a:gd name="T0" fmla="*/ 13 w 13"/>
                      <a:gd name="T1" fmla="*/ 13 h 13"/>
                      <a:gd name="T2" fmla="*/ 0 w 13"/>
                      <a:gd name="T3" fmla="*/ 13 h 13"/>
                      <a:gd name="T4" fmla="*/ 0 w 13"/>
                      <a:gd name="T5" fmla="*/ 0 h 13"/>
                    </a:gdLst>
                    <a:ahLst/>
                    <a:cxnLst>
                      <a:cxn ang="0">
                        <a:pos x="T0" y="T1"/>
                      </a:cxn>
                      <a:cxn ang="0">
                        <a:pos x="T2" y="T3"/>
                      </a:cxn>
                      <a:cxn ang="0">
                        <a:pos x="T4" y="T5"/>
                      </a:cxn>
                    </a:cxnLst>
                    <a:rect l="0" t="0" r="r" b="b"/>
                    <a:pathLst>
                      <a:path w="13" h="13">
                        <a:moveTo>
                          <a:pt x="13" y="13"/>
                        </a:moveTo>
                        <a:lnTo>
                          <a:pt x="0" y="13"/>
                        </a:lnTo>
                        <a:lnTo>
                          <a:pt x="0" y="0"/>
                        </a:lnTo>
                      </a:path>
                    </a:pathLst>
                  </a:custGeom>
                  <a:noFill/>
                  <a:ln w="20638"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87" name="Line 13">
                    <a:extLst>
                      <a:ext uri="{FF2B5EF4-FFF2-40B4-BE49-F238E27FC236}">
                        <a16:creationId xmlns:a16="http://schemas.microsoft.com/office/drawing/2014/main" id="{3E9D0D44-FE6A-40C4-8C30-89700DF6D4D0}"/>
                      </a:ext>
                    </a:extLst>
                  </p:cNvPr>
                  <p:cNvSpPr>
                    <a:spLocks noChangeShapeType="1"/>
                  </p:cNvSpPr>
                  <p:nvPr/>
                </p:nvSpPr>
                <p:spPr bwMode="auto">
                  <a:xfrm flipV="1">
                    <a:off x="6607984" y="3190417"/>
                    <a:ext cx="0" cy="20638"/>
                  </a:xfrm>
                  <a:prstGeom prst="line">
                    <a:avLst/>
                  </a:prstGeom>
                  <a:noFill/>
                  <a:ln w="20638" cap="rnd">
                    <a:solidFill>
                      <a:srgbClr val="28828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88" name="Line 14">
                    <a:extLst>
                      <a:ext uri="{FF2B5EF4-FFF2-40B4-BE49-F238E27FC236}">
                        <a16:creationId xmlns:a16="http://schemas.microsoft.com/office/drawing/2014/main" id="{2A539315-CA2F-43FD-B07E-29EB29B5937D}"/>
                      </a:ext>
                    </a:extLst>
                  </p:cNvPr>
                  <p:cNvSpPr>
                    <a:spLocks noChangeShapeType="1"/>
                  </p:cNvSpPr>
                  <p:nvPr/>
                </p:nvSpPr>
                <p:spPr bwMode="auto">
                  <a:xfrm flipH="1">
                    <a:off x="6607984" y="3295192"/>
                    <a:ext cx="41275" cy="0"/>
                  </a:xfrm>
                  <a:prstGeom prst="line">
                    <a:avLst/>
                  </a:prstGeom>
                  <a:noFill/>
                  <a:ln w="20638" cap="rnd">
                    <a:solidFill>
                      <a:srgbClr val="28828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89" name="Line 15">
                    <a:extLst>
                      <a:ext uri="{FF2B5EF4-FFF2-40B4-BE49-F238E27FC236}">
                        <a16:creationId xmlns:a16="http://schemas.microsoft.com/office/drawing/2014/main" id="{2329D559-E554-4E7B-A460-DD305F0D7B05}"/>
                      </a:ext>
                    </a:extLst>
                  </p:cNvPr>
                  <p:cNvSpPr>
                    <a:spLocks noChangeShapeType="1"/>
                  </p:cNvSpPr>
                  <p:nvPr/>
                </p:nvSpPr>
                <p:spPr bwMode="auto">
                  <a:xfrm flipH="1">
                    <a:off x="6566709" y="3274554"/>
                    <a:ext cx="20637" cy="0"/>
                  </a:xfrm>
                  <a:prstGeom prst="line">
                    <a:avLst/>
                  </a:prstGeom>
                  <a:noFill/>
                  <a:ln w="20638" cap="rnd">
                    <a:solidFill>
                      <a:srgbClr val="28828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90" name="Rectangle 16">
                    <a:extLst>
                      <a:ext uri="{FF2B5EF4-FFF2-40B4-BE49-F238E27FC236}">
                        <a16:creationId xmlns:a16="http://schemas.microsoft.com/office/drawing/2014/main" id="{F7A17A70-7DC4-40EE-9FBC-6C22F63952E3}"/>
                      </a:ext>
                    </a:extLst>
                  </p:cNvPr>
                  <p:cNvSpPr>
                    <a:spLocks noChangeArrowheads="1"/>
                  </p:cNvSpPr>
                  <p:nvPr/>
                </p:nvSpPr>
                <p:spPr bwMode="auto">
                  <a:xfrm>
                    <a:off x="6504796" y="3149142"/>
                    <a:ext cx="20637" cy="20638"/>
                  </a:xfrm>
                  <a:prstGeom prst="rect">
                    <a:avLst/>
                  </a:prstGeom>
                  <a:noFill/>
                  <a:ln w="20638"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91" name="Rectangle 17">
                    <a:extLst>
                      <a:ext uri="{FF2B5EF4-FFF2-40B4-BE49-F238E27FC236}">
                        <a16:creationId xmlns:a16="http://schemas.microsoft.com/office/drawing/2014/main" id="{66947F3E-8C07-4F43-B449-3A2B97B5396A}"/>
                      </a:ext>
                    </a:extLst>
                  </p:cNvPr>
                  <p:cNvSpPr>
                    <a:spLocks noChangeArrowheads="1"/>
                  </p:cNvSpPr>
                  <p:nvPr/>
                </p:nvSpPr>
                <p:spPr bwMode="auto">
                  <a:xfrm>
                    <a:off x="6504796" y="3274554"/>
                    <a:ext cx="20637" cy="20638"/>
                  </a:xfrm>
                  <a:prstGeom prst="rect">
                    <a:avLst/>
                  </a:prstGeom>
                  <a:noFill/>
                  <a:ln w="20638"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92" name="Rectangle 18">
                    <a:extLst>
                      <a:ext uri="{FF2B5EF4-FFF2-40B4-BE49-F238E27FC236}">
                        <a16:creationId xmlns:a16="http://schemas.microsoft.com/office/drawing/2014/main" id="{D47D73C7-93FA-42BA-96E3-71845A184310}"/>
                      </a:ext>
                    </a:extLst>
                  </p:cNvPr>
                  <p:cNvSpPr>
                    <a:spLocks noChangeArrowheads="1"/>
                  </p:cNvSpPr>
                  <p:nvPr/>
                </p:nvSpPr>
                <p:spPr bwMode="auto">
                  <a:xfrm>
                    <a:off x="6628621" y="3149142"/>
                    <a:ext cx="20637" cy="20638"/>
                  </a:xfrm>
                  <a:prstGeom prst="rect">
                    <a:avLst/>
                  </a:prstGeom>
                  <a:noFill/>
                  <a:ln w="20638" cap="rnd">
                    <a:solidFill>
                      <a:srgbClr val="2882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grpSp>
          </p:grpSp>
          <p:pic>
            <p:nvPicPr>
              <p:cNvPr id="269" name="Grafik 268">
                <a:extLst>
                  <a:ext uri="{FF2B5EF4-FFF2-40B4-BE49-F238E27FC236}">
                    <a16:creationId xmlns:a16="http://schemas.microsoft.com/office/drawing/2014/main" id="{51445C12-F8AB-4B02-851F-276AEC92AD7B}"/>
                  </a:ext>
                </a:extLst>
              </p:cNvPr>
              <p:cNvPicPr>
                <a:picLocks noChangeAspect="1"/>
              </p:cNvPicPr>
              <p:nvPr/>
            </p:nvPicPr>
            <p:blipFill>
              <a:blip r:embed="rId6"/>
              <a:stretch>
                <a:fillRect/>
              </a:stretch>
            </p:blipFill>
            <p:spPr>
              <a:xfrm>
                <a:off x="2912361" y="5713394"/>
                <a:ext cx="148931" cy="148931"/>
              </a:xfrm>
              <a:prstGeom prst="rect">
                <a:avLst/>
              </a:prstGeom>
            </p:spPr>
          </p:pic>
        </p:grpSp>
      </p:grpSp>
      <p:sp>
        <p:nvSpPr>
          <p:cNvPr id="293" name="Textfeld 292">
            <a:extLst>
              <a:ext uri="{FF2B5EF4-FFF2-40B4-BE49-F238E27FC236}">
                <a16:creationId xmlns:a16="http://schemas.microsoft.com/office/drawing/2014/main" id="{370351F7-1F6C-4665-9173-705945075EC4}"/>
              </a:ext>
            </a:extLst>
          </p:cNvPr>
          <p:cNvSpPr txBox="1"/>
          <p:nvPr/>
        </p:nvSpPr>
        <p:spPr bwMode="auto">
          <a:xfrm>
            <a:off x="2872311" y="4617030"/>
            <a:ext cx="1702843" cy="31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l">
              <a:spcAft>
                <a:spcPts val="800"/>
              </a:spcAft>
            </a:pPr>
            <a:r>
              <a:rPr lang="de-CH" sz="1400" err="1">
                <a:solidFill>
                  <a:srgbClr val="68A7AE"/>
                </a:solidFill>
                <a:latin typeface="+mj-lt"/>
              </a:rPr>
              <a:t>WIRpay</a:t>
            </a:r>
            <a:endParaRPr lang="de-CH" sz="1400">
              <a:solidFill>
                <a:srgbClr val="68A7AE"/>
              </a:solidFill>
              <a:latin typeface="+mj-lt"/>
            </a:endParaRPr>
          </a:p>
        </p:txBody>
      </p:sp>
      <p:sp>
        <p:nvSpPr>
          <p:cNvPr id="294" name="Textfeld 293">
            <a:extLst>
              <a:ext uri="{FF2B5EF4-FFF2-40B4-BE49-F238E27FC236}">
                <a16:creationId xmlns:a16="http://schemas.microsoft.com/office/drawing/2014/main" id="{5A7762F7-D87E-407D-92B0-E88F36217DE6}"/>
              </a:ext>
            </a:extLst>
          </p:cNvPr>
          <p:cNvSpPr txBox="1"/>
          <p:nvPr/>
        </p:nvSpPr>
        <p:spPr bwMode="auto">
          <a:xfrm>
            <a:off x="2114111" y="3864611"/>
            <a:ext cx="2093388" cy="31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l">
              <a:spcAft>
                <a:spcPts val="800"/>
              </a:spcAft>
            </a:pPr>
            <a:r>
              <a:rPr lang="de-CH" sz="1400">
                <a:solidFill>
                  <a:srgbClr val="68A7AE"/>
                </a:solidFill>
                <a:latin typeface="+mj-lt"/>
              </a:rPr>
              <a:t>Rechnung</a:t>
            </a:r>
          </a:p>
        </p:txBody>
      </p:sp>
    </p:spTree>
    <p:extLst>
      <p:ext uri="{BB962C8B-B14F-4D97-AF65-F5344CB8AC3E}">
        <p14:creationId xmlns:p14="http://schemas.microsoft.com/office/powerpoint/2010/main" val="7417860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23A29FC1-9E0F-4253-B83B-CA584F14818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60" imgH="359" progId="TCLayout.ActiveDocument.1">
                  <p:embed/>
                </p:oleObj>
              </mc:Choice>
              <mc:Fallback>
                <p:oleObj name="think-cell Folie" r:id="rId3" imgW="360" imgH="359" progId="TCLayout.ActiveDocument.1">
                  <p:embed/>
                  <p:pic>
                    <p:nvPicPr>
                      <p:cNvPr id="6" name="Objekt 5" hidden="1">
                        <a:extLst>
                          <a:ext uri="{FF2B5EF4-FFF2-40B4-BE49-F238E27FC236}">
                            <a16:creationId xmlns:a16="http://schemas.microsoft.com/office/drawing/2014/main" id="{23A29FC1-9E0F-4253-B83B-CA584F14818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7A92CD9-34DA-47D3-B239-89C32C6C2FC5}"/>
              </a:ext>
            </a:extLst>
          </p:cNvPr>
          <p:cNvSpPr>
            <a:spLocks noGrp="1"/>
          </p:cNvSpPr>
          <p:nvPr>
            <p:ph type="title"/>
          </p:nvPr>
        </p:nvSpPr>
        <p:spPr/>
        <p:txBody>
          <a:bodyPr vert="horz"/>
          <a:lstStyle/>
          <a:p>
            <a:r>
              <a:rPr lang="de-CH" noProof="1"/>
              <a:t>Übersicht Zahlungsmittel / Käufer/in</a:t>
            </a:r>
          </a:p>
        </p:txBody>
      </p:sp>
      <p:sp>
        <p:nvSpPr>
          <p:cNvPr id="45" name="Textfeld 44">
            <a:extLst>
              <a:ext uri="{FF2B5EF4-FFF2-40B4-BE49-F238E27FC236}">
                <a16:creationId xmlns:a16="http://schemas.microsoft.com/office/drawing/2014/main" id="{D6F57889-DEEA-4A5C-B632-D8B7660A4C99}"/>
              </a:ext>
            </a:extLst>
          </p:cNvPr>
          <p:cNvSpPr txBox="1"/>
          <p:nvPr/>
        </p:nvSpPr>
        <p:spPr bwMode="auto">
          <a:xfrm>
            <a:off x="2356631" y="1654772"/>
            <a:ext cx="1692000" cy="216024"/>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defPPr>
              <a:defRPr lang="de-DE"/>
            </a:defPPr>
            <a:lvl1pPr>
              <a:spcAft>
                <a:spcPts val="800"/>
              </a:spcAft>
              <a:defRPr sz="800" b="1">
                <a:solidFill>
                  <a:schemeClr val="tx2"/>
                </a:solidFill>
                <a:latin typeface="+mj-lt"/>
              </a:defRPr>
            </a:lvl1pPr>
          </a:lstStyle>
          <a:p>
            <a:r>
              <a:rPr lang="de-CH" sz="1000" b="0" noProof="1">
                <a:solidFill>
                  <a:srgbClr val="FF0000"/>
                </a:solidFill>
                <a:latin typeface="+mn-lt"/>
              </a:rPr>
              <a:t>WIRcard</a:t>
            </a:r>
          </a:p>
        </p:txBody>
      </p:sp>
      <p:sp>
        <p:nvSpPr>
          <p:cNvPr id="46" name="Textfeld 45">
            <a:extLst>
              <a:ext uri="{FF2B5EF4-FFF2-40B4-BE49-F238E27FC236}">
                <a16:creationId xmlns:a16="http://schemas.microsoft.com/office/drawing/2014/main" id="{749D31E3-EA64-4E73-BE16-DEC16B2CFB5E}"/>
              </a:ext>
            </a:extLst>
          </p:cNvPr>
          <p:cNvSpPr txBox="1"/>
          <p:nvPr/>
        </p:nvSpPr>
        <p:spPr bwMode="auto">
          <a:xfrm>
            <a:off x="4251388" y="1654772"/>
            <a:ext cx="1692000" cy="216024"/>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defPPr>
              <a:defRPr lang="de-DE"/>
            </a:defPPr>
            <a:lvl1pPr>
              <a:spcAft>
                <a:spcPts val="800"/>
              </a:spcAft>
              <a:defRPr sz="800" b="1">
                <a:solidFill>
                  <a:schemeClr val="tx2"/>
                </a:solidFill>
                <a:latin typeface="+mj-lt"/>
              </a:defRPr>
            </a:lvl1pPr>
          </a:lstStyle>
          <a:p>
            <a:r>
              <a:rPr lang="de-CH" sz="1000" b="0" noProof="1">
                <a:solidFill>
                  <a:srgbClr val="FF0000"/>
                </a:solidFill>
                <a:latin typeface="+mn-lt"/>
              </a:rPr>
              <a:t>DMC/WIRcard plus</a:t>
            </a:r>
          </a:p>
        </p:txBody>
      </p:sp>
      <p:sp>
        <p:nvSpPr>
          <p:cNvPr id="47" name="Textfeld 46">
            <a:extLst>
              <a:ext uri="{FF2B5EF4-FFF2-40B4-BE49-F238E27FC236}">
                <a16:creationId xmlns:a16="http://schemas.microsoft.com/office/drawing/2014/main" id="{C6F54625-A80D-4B22-82D6-848BDCDCF95F}"/>
              </a:ext>
            </a:extLst>
          </p:cNvPr>
          <p:cNvSpPr txBox="1"/>
          <p:nvPr/>
        </p:nvSpPr>
        <p:spPr bwMode="auto">
          <a:xfrm>
            <a:off x="6146145" y="1654772"/>
            <a:ext cx="1692000" cy="216024"/>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defPPr>
              <a:defRPr lang="de-DE"/>
            </a:defPPr>
            <a:lvl1pPr>
              <a:spcAft>
                <a:spcPts val="800"/>
              </a:spcAft>
              <a:defRPr sz="800" b="1">
                <a:solidFill>
                  <a:schemeClr val="tx2"/>
                </a:solidFill>
                <a:latin typeface="+mj-lt"/>
              </a:defRPr>
            </a:lvl1pPr>
          </a:lstStyle>
          <a:p>
            <a:r>
              <a:rPr lang="de-CH" sz="1000" b="0" noProof="1">
                <a:solidFill>
                  <a:srgbClr val="FF0000"/>
                </a:solidFill>
                <a:latin typeface="+mn-lt"/>
              </a:rPr>
              <a:t>WIRpay</a:t>
            </a:r>
          </a:p>
        </p:txBody>
      </p:sp>
      <p:sp>
        <p:nvSpPr>
          <p:cNvPr id="48" name="Textfeld 47">
            <a:extLst>
              <a:ext uri="{FF2B5EF4-FFF2-40B4-BE49-F238E27FC236}">
                <a16:creationId xmlns:a16="http://schemas.microsoft.com/office/drawing/2014/main" id="{7130D58B-E286-4A2C-BF24-37E57475A0D6}"/>
              </a:ext>
            </a:extLst>
          </p:cNvPr>
          <p:cNvSpPr txBox="1"/>
          <p:nvPr/>
        </p:nvSpPr>
        <p:spPr bwMode="auto">
          <a:xfrm>
            <a:off x="8040902" y="1654772"/>
            <a:ext cx="1692000" cy="216024"/>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defPPr>
              <a:defRPr lang="de-DE"/>
            </a:defPPr>
            <a:lvl1pPr>
              <a:spcAft>
                <a:spcPts val="800"/>
              </a:spcAft>
              <a:defRPr sz="800" b="1">
                <a:solidFill>
                  <a:schemeClr val="tx2"/>
                </a:solidFill>
                <a:latin typeface="+mj-lt"/>
              </a:defRPr>
            </a:lvl1pPr>
          </a:lstStyle>
          <a:p>
            <a:r>
              <a:rPr lang="de-CH" sz="1000" b="0" noProof="1">
                <a:solidFill>
                  <a:srgbClr val="FF0000"/>
                </a:solidFill>
                <a:latin typeface="+mn-lt"/>
              </a:rPr>
              <a:t>E-Banking</a:t>
            </a:r>
          </a:p>
        </p:txBody>
      </p:sp>
      <p:sp>
        <p:nvSpPr>
          <p:cNvPr id="51" name="Textfeld 50">
            <a:extLst>
              <a:ext uri="{FF2B5EF4-FFF2-40B4-BE49-F238E27FC236}">
                <a16:creationId xmlns:a16="http://schemas.microsoft.com/office/drawing/2014/main" id="{B79DD6CD-B424-4A40-82F0-5B801E57C745}"/>
              </a:ext>
            </a:extLst>
          </p:cNvPr>
          <p:cNvSpPr txBox="1"/>
          <p:nvPr/>
        </p:nvSpPr>
        <p:spPr bwMode="auto">
          <a:xfrm>
            <a:off x="9935659" y="1654772"/>
            <a:ext cx="1692000" cy="216024"/>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defPPr>
              <a:defRPr lang="de-DE"/>
            </a:defPPr>
            <a:lvl1pPr>
              <a:spcAft>
                <a:spcPts val="800"/>
              </a:spcAft>
              <a:defRPr sz="800" b="1">
                <a:solidFill>
                  <a:schemeClr val="tx2"/>
                </a:solidFill>
                <a:latin typeface="+mj-lt"/>
              </a:defRPr>
            </a:lvl1pPr>
          </a:lstStyle>
          <a:p>
            <a:r>
              <a:rPr lang="de-CH" sz="1000" b="0" noProof="1">
                <a:solidFill>
                  <a:srgbClr val="FF0000"/>
                </a:solidFill>
                <a:latin typeface="+mn-lt"/>
              </a:rPr>
              <a:t>Mobile Banking</a:t>
            </a:r>
          </a:p>
        </p:txBody>
      </p:sp>
      <p:sp>
        <p:nvSpPr>
          <p:cNvPr id="53" name="Textfeld 52">
            <a:extLst>
              <a:ext uri="{FF2B5EF4-FFF2-40B4-BE49-F238E27FC236}">
                <a16:creationId xmlns:a16="http://schemas.microsoft.com/office/drawing/2014/main" id="{C91952E5-9326-4AE5-BA63-949ABF9ECFF7}"/>
              </a:ext>
            </a:extLst>
          </p:cNvPr>
          <p:cNvSpPr txBox="1"/>
          <p:nvPr/>
        </p:nvSpPr>
        <p:spPr bwMode="auto">
          <a:xfrm>
            <a:off x="2356631" y="2014812"/>
            <a:ext cx="1692000" cy="5760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Debit-Zahlkarte im WIR-Netzwerk	</a:t>
            </a:r>
          </a:p>
        </p:txBody>
      </p:sp>
      <p:sp>
        <p:nvSpPr>
          <p:cNvPr id="54" name="Textfeld 53">
            <a:extLst>
              <a:ext uri="{FF2B5EF4-FFF2-40B4-BE49-F238E27FC236}">
                <a16:creationId xmlns:a16="http://schemas.microsoft.com/office/drawing/2014/main" id="{D74C844B-05BB-4E63-BD83-076DF692466F}"/>
              </a:ext>
            </a:extLst>
          </p:cNvPr>
          <p:cNvSpPr txBox="1"/>
          <p:nvPr/>
        </p:nvSpPr>
        <p:spPr bwMode="auto">
          <a:xfrm>
            <a:off x="4251388" y="2014812"/>
            <a:ext cx="1692000" cy="5760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Kombinierte Debit Mastercard/WIR für Bezahlen im WIR-Netzwerk und Bezahlen/Geldbezüge im In- und Ausland	</a:t>
            </a:r>
          </a:p>
        </p:txBody>
      </p:sp>
      <p:sp>
        <p:nvSpPr>
          <p:cNvPr id="55" name="Textfeld 54">
            <a:extLst>
              <a:ext uri="{FF2B5EF4-FFF2-40B4-BE49-F238E27FC236}">
                <a16:creationId xmlns:a16="http://schemas.microsoft.com/office/drawing/2014/main" id="{50750D11-716B-4F0D-9D4B-9A932AE5427D}"/>
              </a:ext>
            </a:extLst>
          </p:cNvPr>
          <p:cNvSpPr txBox="1"/>
          <p:nvPr/>
        </p:nvSpPr>
        <p:spPr bwMode="auto">
          <a:xfrm>
            <a:off x="6146145" y="2014812"/>
            <a:ext cx="1692000" cy="5760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Mobile Bezahl-App im WIR-Netzwerk</a:t>
            </a:r>
          </a:p>
        </p:txBody>
      </p:sp>
      <p:sp>
        <p:nvSpPr>
          <p:cNvPr id="56" name="Textfeld 55">
            <a:extLst>
              <a:ext uri="{FF2B5EF4-FFF2-40B4-BE49-F238E27FC236}">
                <a16:creationId xmlns:a16="http://schemas.microsoft.com/office/drawing/2014/main" id="{C1DD39F7-EECD-4C96-8237-4692DE45B7AA}"/>
              </a:ext>
            </a:extLst>
          </p:cNvPr>
          <p:cNvSpPr txBox="1"/>
          <p:nvPr/>
        </p:nvSpPr>
        <p:spPr bwMode="auto">
          <a:xfrm>
            <a:off x="8040902" y="2014812"/>
            <a:ext cx="1692000" cy="5760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Am PC sämtliche Zahlungsmöglichkeiten nutzen und jederzeit Übersicht über alle Konten</a:t>
            </a:r>
          </a:p>
        </p:txBody>
      </p:sp>
      <p:sp>
        <p:nvSpPr>
          <p:cNvPr id="57" name="Textfeld 56">
            <a:extLst>
              <a:ext uri="{FF2B5EF4-FFF2-40B4-BE49-F238E27FC236}">
                <a16:creationId xmlns:a16="http://schemas.microsoft.com/office/drawing/2014/main" id="{F27F7C40-3343-47AA-851A-D5F3A73586D4}"/>
              </a:ext>
            </a:extLst>
          </p:cNvPr>
          <p:cNvSpPr txBox="1"/>
          <p:nvPr/>
        </p:nvSpPr>
        <p:spPr bwMode="auto">
          <a:xfrm>
            <a:off x="9935659" y="2014812"/>
            <a:ext cx="1692000" cy="5760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Unterwegs Zahlungen einfach und schnell erfassen sowie laufend die Kontostände und Bewegungen abrufen</a:t>
            </a:r>
          </a:p>
        </p:txBody>
      </p:sp>
      <p:sp>
        <p:nvSpPr>
          <p:cNvPr id="18" name="Textfeld 17">
            <a:extLst>
              <a:ext uri="{FF2B5EF4-FFF2-40B4-BE49-F238E27FC236}">
                <a16:creationId xmlns:a16="http://schemas.microsoft.com/office/drawing/2014/main" id="{C904830E-1547-4229-9B2C-E40FD4FBA977}"/>
              </a:ext>
            </a:extLst>
          </p:cNvPr>
          <p:cNvSpPr txBox="1"/>
          <p:nvPr/>
        </p:nvSpPr>
        <p:spPr bwMode="auto">
          <a:xfrm>
            <a:off x="461874" y="2662884"/>
            <a:ext cx="1692000" cy="216000"/>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p>
            <a:pPr algn="l">
              <a:spcAft>
                <a:spcPts val="800"/>
              </a:spcAft>
            </a:pPr>
            <a:r>
              <a:rPr lang="de-CH" sz="1000" noProof="1">
                <a:solidFill>
                  <a:srgbClr val="FF0000"/>
                </a:solidFill>
              </a:rPr>
              <a:t>Geeignet für</a:t>
            </a:r>
          </a:p>
        </p:txBody>
      </p:sp>
      <p:sp>
        <p:nvSpPr>
          <p:cNvPr id="19" name="Textfeld 18">
            <a:extLst>
              <a:ext uri="{FF2B5EF4-FFF2-40B4-BE49-F238E27FC236}">
                <a16:creationId xmlns:a16="http://schemas.microsoft.com/office/drawing/2014/main" id="{99938ECB-62A1-47B2-81E2-5CA8C9FD21CF}"/>
              </a:ext>
            </a:extLst>
          </p:cNvPr>
          <p:cNvSpPr txBox="1"/>
          <p:nvPr/>
        </p:nvSpPr>
        <p:spPr bwMode="auto">
          <a:xfrm>
            <a:off x="2356631" y="2661585"/>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Alle WIR-Teilnehmer/innen und deren Arbeitnehmer/innen</a:t>
            </a:r>
          </a:p>
          <a:p>
            <a:pPr algn="l">
              <a:spcAft>
                <a:spcPts val="800"/>
              </a:spcAft>
            </a:pPr>
            <a:r>
              <a:rPr lang="de-CH" sz="800" noProof="1">
                <a:solidFill>
                  <a:schemeClr val="tx2"/>
                </a:solidFill>
                <a:latin typeface="+mj-lt"/>
              </a:rPr>
              <a:t>	</a:t>
            </a:r>
          </a:p>
          <a:p>
            <a:pPr algn="l">
              <a:spcAft>
                <a:spcPts val="800"/>
              </a:spcAft>
            </a:pPr>
            <a:endParaRPr lang="de-CH" sz="800" noProof="1">
              <a:solidFill>
                <a:schemeClr val="tx2"/>
              </a:solidFill>
              <a:latin typeface="+mj-lt"/>
            </a:endParaRPr>
          </a:p>
          <a:p>
            <a:pPr algn="l">
              <a:spcAft>
                <a:spcPts val="800"/>
              </a:spcAft>
            </a:pPr>
            <a:br>
              <a:rPr lang="de-CH" sz="800" noProof="1">
                <a:solidFill>
                  <a:schemeClr val="tx2"/>
                </a:solidFill>
                <a:latin typeface="+mj-lt"/>
              </a:rPr>
            </a:br>
            <a:endParaRPr lang="de-CH" sz="800" noProof="1">
              <a:solidFill>
                <a:schemeClr val="tx2"/>
              </a:solidFill>
              <a:latin typeface="+mj-lt"/>
            </a:endParaRPr>
          </a:p>
        </p:txBody>
      </p:sp>
      <p:sp>
        <p:nvSpPr>
          <p:cNvPr id="20" name="Textfeld 19">
            <a:extLst>
              <a:ext uri="{FF2B5EF4-FFF2-40B4-BE49-F238E27FC236}">
                <a16:creationId xmlns:a16="http://schemas.microsoft.com/office/drawing/2014/main" id="{C5B683F1-07C3-496E-B88A-924870298BC0}"/>
              </a:ext>
            </a:extLst>
          </p:cNvPr>
          <p:cNvSpPr txBox="1"/>
          <p:nvPr/>
        </p:nvSpPr>
        <p:spPr bwMode="auto">
          <a:xfrm>
            <a:off x="4251388" y="2661585"/>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Alle WIR-Teilnehmer/innen mit KMU-Paket, Personal, ausgewählte Privatkunden</a:t>
            </a:r>
          </a:p>
        </p:txBody>
      </p:sp>
      <p:sp>
        <p:nvSpPr>
          <p:cNvPr id="21" name="Textfeld 20">
            <a:extLst>
              <a:ext uri="{FF2B5EF4-FFF2-40B4-BE49-F238E27FC236}">
                <a16:creationId xmlns:a16="http://schemas.microsoft.com/office/drawing/2014/main" id="{474AC8B8-3A84-412B-950A-3F77FB974A4D}"/>
              </a:ext>
            </a:extLst>
          </p:cNvPr>
          <p:cNvSpPr txBox="1"/>
          <p:nvPr/>
        </p:nvSpPr>
        <p:spPr bwMode="auto">
          <a:xfrm>
            <a:off x="6146145" y="2661585"/>
            <a:ext cx="1692000" cy="3638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Alle WIR-Teilnehmer/innen</a:t>
            </a:r>
          </a:p>
        </p:txBody>
      </p:sp>
      <p:sp>
        <p:nvSpPr>
          <p:cNvPr id="22" name="Textfeld 21">
            <a:extLst>
              <a:ext uri="{FF2B5EF4-FFF2-40B4-BE49-F238E27FC236}">
                <a16:creationId xmlns:a16="http://schemas.microsoft.com/office/drawing/2014/main" id="{7D5D8057-C329-4258-93C2-78D62C6B1B82}"/>
              </a:ext>
            </a:extLst>
          </p:cNvPr>
          <p:cNvSpPr txBox="1"/>
          <p:nvPr/>
        </p:nvSpPr>
        <p:spPr bwMode="auto">
          <a:xfrm>
            <a:off x="8040216" y="2661584"/>
            <a:ext cx="1692000" cy="39486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Alle Kundinnen und Kunden der Bank WIR</a:t>
            </a:r>
            <a:br>
              <a:rPr lang="de-CH" sz="800" noProof="1">
                <a:solidFill>
                  <a:schemeClr val="tx2"/>
                </a:solidFill>
                <a:latin typeface="+mj-lt"/>
              </a:rPr>
            </a:br>
            <a:endParaRPr lang="de-CH" sz="800" noProof="1">
              <a:solidFill>
                <a:schemeClr val="tx2"/>
              </a:solidFill>
              <a:latin typeface="+mj-lt"/>
            </a:endParaRPr>
          </a:p>
          <a:p>
            <a:pPr algn="l">
              <a:spcAft>
                <a:spcPts val="800"/>
              </a:spcAft>
            </a:pPr>
            <a:r>
              <a:rPr lang="de-CH" sz="800" noProof="1">
                <a:solidFill>
                  <a:schemeClr val="tx2"/>
                </a:solidFill>
                <a:latin typeface="+mj-lt"/>
              </a:rPr>
              <a:t> </a:t>
            </a:r>
          </a:p>
        </p:txBody>
      </p:sp>
      <p:sp>
        <p:nvSpPr>
          <p:cNvPr id="23" name="Textfeld 22">
            <a:extLst>
              <a:ext uri="{FF2B5EF4-FFF2-40B4-BE49-F238E27FC236}">
                <a16:creationId xmlns:a16="http://schemas.microsoft.com/office/drawing/2014/main" id="{A964DE22-2F3E-439F-9FBA-A677B3651DF3}"/>
              </a:ext>
            </a:extLst>
          </p:cNvPr>
          <p:cNvSpPr txBox="1"/>
          <p:nvPr/>
        </p:nvSpPr>
        <p:spPr bwMode="auto">
          <a:xfrm>
            <a:off x="9935659" y="2661585"/>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Alle Kundinnen und Kunden der Bank WIR mit einem bestehenden </a:t>
            </a:r>
            <a:br>
              <a:rPr lang="de-CH" sz="800" noProof="1">
                <a:solidFill>
                  <a:schemeClr val="tx2"/>
                </a:solidFill>
                <a:latin typeface="+mj-lt"/>
              </a:rPr>
            </a:br>
            <a:r>
              <a:rPr lang="de-CH" sz="800" noProof="1">
                <a:solidFill>
                  <a:schemeClr val="tx2"/>
                </a:solidFill>
                <a:latin typeface="+mj-lt"/>
              </a:rPr>
              <a:t>E-Banking-Zugang</a:t>
            </a:r>
          </a:p>
        </p:txBody>
      </p:sp>
      <p:sp>
        <p:nvSpPr>
          <p:cNvPr id="24" name="Textfeld 23">
            <a:extLst>
              <a:ext uri="{FF2B5EF4-FFF2-40B4-BE49-F238E27FC236}">
                <a16:creationId xmlns:a16="http://schemas.microsoft.com/office/drawing/2014/main" id="{4EA2DF60-6622-4C8D-B070-F77942DCC6B1}"/>
              </a:ext>
            </a:extLst>
          </p:cNvPr>
          <p:cNvSpPr txBox="1"/>
          <p:nvPr/>
        </p:nvSpPr>
        <p:spPr bwMode="auto">
          <a:xfrm>
            <a:off x="469504" y="3199829"/>
            <a:ext cx="1692000" cy="134120"/>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p>
            <a:pPr algn="l">
              <a:spcAft>
                <a:spcPts val="800"/>
              </a:spcAft>
            </a:pPr>
            <a:r>
              <a:rPr lang="de-CH" sz="1000" noProof="1">
                <a:solidFill>
                  <a:srgbClr val="FF0000"/>
                </a:solidFill>
              </a:rPr>
              <a:t>Einsatzbereich</a:t>
            </a:r>
          </a:p>
        </p:txBody>
      </p:sp>
      <p:sp>
        <p:nvSpPr>
          <p:cNvPr id="25" name="Textfeld 24">
            <a:extLst>
              <a:ext uri="{FF2B5EF4-FFF2-40B4-BE49-F238E27FC236}">
                <a16:creationId xmlns:a16="http://schemas.microsoft.com/office/drawing/2014/main" id="{96CFE3F1-F9FC-4A2F-AA1A-19AD46850AD4}"/>
              </a:ext>
            </a:extLst>
          </p:cNvPr>
          <p:cNvSpPr txBox="1"/>
          <p:nvPr/>
        </p:nvSpPr>
        <p:spPr bwMode="auto">
          <a:xfrm>
            <a:off x="2364261" y="3198530"/>
            <a:ext cx="1692000" cy="1341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Nur am POS-Terminal bei WIR-Teilnehmer/innen</a:t>
            </a:r>
          </a:p>
        </p:txBody>
      </p:sp>
      <p:sp>
        <p:nvSpPr>
          <p:cNvPr id="26" name="Textfeld 25">
            <a:extLst>
              <a:ext uri="{FF2B5EF4-FFF2-40B4-BE49-F238E27FC236}">
                <a16:creationId xmlns:a16="http://schemas.microsoft.com/office/drawing/2014/main" id="{6315858E-7882-4AF2-B1CB-194B5D1FA3A1}"/>
              </a:ext>
            </a:extLst>
          </p:cNvPr>
          <p:cNvSpPr txBox="1"/>
          <p:nvPr/>
        </p:nvSpPr>
        <p:spPr bwMode="auto">
          <a:xfrm>
            <a:off x="4259018" y="3212753"/>
            <a:ext cx="1692000" cy="2718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POS-Terminal bei WIR-TN</a:t>
            </a:r>
            <a:br>
              <a:rPr lang="de-CH" sz="800" noProof="1">
                <a:solidFill>
                  <a:schemeClr val="tx2"/>
                </a:solidFill>
                <a:latin typeface="+mj-lt"/>
              </a:rPr>
            </a:br>
            <a:r>
              <a:rPr lang="de-CH" sz="800" noProof="1">
                <a:solidFill>
                  <a:schemeClr val="tx2"/>
                </a:solidFill>
                <a:latin typeface="+mj-lt"/>
              </a:rPr>
              <a:t>Inland / Ausland (Europa)</a:t>
            </a:r>
          </a:p>
          <a:p>
            <a:pPr algn="l">
              <a:spcAft>
                <a:spcPts val="800"/>
              </a:spcAft>
            </a:pPr>
            <a:r>
              <a:rPr lang="de-CH" sz="800" noProof="1">
                <a:solidFill>
                  <a:schemeClr val="tx2"/>
                </a:solidFill>
                <a:latin typeface="+mj-lt"/>
              </a:rPr>
              <a:t> </a:t>
            </a:r>
          </a:p>
        </p:txBody>
      </p:sp>
      <p:sp>
        <p:nvSpPr>
          <p:cNvPr id="27" name="Textfeld 26">
            <a:extLst>
              <a:ext uri="{FF2B5EF4-FFF2-40B4-BE49-F238E27FC236}">
                <a16:creationId xmlns:a16="http://schemas.microsoft.com/office/drawing/2014/main" id="{97073DED-7E25-4E51-94C8-FA2E729FD6A7}"/>
              </a:ext>
            </a:extLst>
          </p:cNvPr>
          <p:cNvSpPr txBox="1"/>
          <p:nvPr/>
        </p:nvSpPr>
        <p:spPr bwMode="auto">
          <a:xfrm>
            <a:off x="6153775" y="3212454"/>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Bei allen WIR-Teilnehmer/innen	</a:t>
            </a:r>
          </a:p>
        </p:txBody>
      </p:sp>
      <p:sp>
        <p:nvSpPr>
          <p:cNvPr id="28" name="Textfeld 27">
            <a:extLst>
              <a:ext uri="{FF2B5EF4-FFF2-40B4-BE49-F238E27FC236}">
                <a16:creationId xmlns:a16="http://schemas.microsoft.com/office/drawing/2014/main" id="{73CE601E-6765-430F-BC93-48A0C90139DC}"/>
              </a:ext>
            </a:extLst>
          </p:cNvPr>
          <p:cNvSpPr txBox="1"/>
          <p:nvPr/>
        </p:nvSpPr>
        <p:spPr bwMode="auto">
          <a:xfrm>
            <a:off x="8023048" y="3136922"/>
            <a:ext cx="1692000" cy="37520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Für Zahlungen weltweit in 9 Fremdwährungen in der Schweiz und im WIR-Netzwerk</a:t>
            </a:r>
          </a:p>
        </p:txBody>
      </p:sp>
      <p:sp>
        <p:nvSpPr>
          <p:cNvPr id="29" name="Textfeld 28">
            <a:extLst>
              <a:ext uri="{FF2B5EF4-FFF2-40B4-BE49-F238E27FC236}">
                <a16:creationId xmlns:a16="http://schemas.microsoft.com/office/drawing/2014/main" id="{75FB1ECF-D45D-4517-85EB-3EC72849D6B8}"/>
              </a:ext>
            </a:extLst>
          </p:cNvPr>
          <p:cNvSpPr txBox="1"/>
          <p:nvPr/>
        </p:nvSpPr>
        <p:spPr bwMode="auto">
          <a:xfrm>
            <a:off x="9922577" y="3192817"/>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endParaRPr lang="de-CH" sz="800" noProof="1">
              <a:solidFill>
                <a:schemeClr val="tx2"/>
              </a:solidFill>
              <a:latin typeface="+mj-lt"/>
            </a:endParaRPr>
          </a:p>
        </p:txBody>
      </p:sp>
      <p:sp>
        <p:nvSpPr>
          <p:cNvPr id="30" name="Textfeld 29">
            <a:extLst>
              <a:ext uri="{FF2B5EF4-FFF2-40B4-BE49-F238E27FC236}">
                <a16:creationId xmlns:a16="http://schemas.microsoft.com/office/drawing/2014/main" id="{9114EF74-3E60-456D-A869-FD31B895AA37}"/>
              </a:ext>
            </a:extLst>
          </p:cNvPr>
          <p:cNvSpPr txBox="1"/>
          <p:nvPr/>
        </p:nvSpPr>
        <p:spPr bwMode="auto">
          <a:xfrm>
            <a:off x="458928" y="3532729"/>
            <a:ext cx="1692000" cy="216000"/>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p>
            <a:pPr algn="l">
              <a:spcAft>
                <a:spcPts val="800"/>
              </a:spcAft>
            </a:pPr>
            <a:r>
              <a:rPr lang="de-CH" sz="1000" noProof="1">
                <a:solidFill>
                  <a:srgbClr val="FF0000"/>
                </a:solidFill>
              </a:rPr>
              <a:t>Laufzeit</a:t>
            </a:r>
          </a:p>
        </p:txBody>
      </p:sp>
      <p:sp>
        <p:nvSpPr>
          <p:cNvPr id="31" name="Textfeld 30">
            <a:extLst>
              <a:ext uri="{FF2B5EF4-FFF2-40B4-BE49-F238E27FC236}">
                <a16:creationId xmlns:a16="http://schemas.microsoft.com/office/drawing/2014/main" id="{6426E924-EF13-49D5-B79E-F7F3F5F33C70}"/>
              </a:ext>
            </a:extLst>
          </p:cNvPr>
          <p:cNvSpPr txBox="1"/>
          <p:nvPr/>
        </p:nvSpPr>
        <p:spPr bwMode="auto">
          <a:xfrm>
            <a:off x="2353685" y="3488758"/>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4 Jahre Gültigkeit</a:t>
            </a:r>
          </a:p>
        </p:txBody>
      </p:sp>
      <p:sp>
        <p:nvSpPr>
          <p:cNvPr id="32" name="Textfeld 31">
            <a:extLst>
              <a:ext uri="{FF2B5EF4-FFF2-40B4-BE49-F238E27FC236}">
                <a16:creationId xmlns:a16="http://schemas.microsoft.com/office/drawing/2014/main" id="{CC823E67-0548-43DC-9605-63A9BC4E0C38}"/>
              </a:ext>
            </a:extLst>
          </p:cNvPr>
          <p:cNvSpPr txBox="1"/>
          <p:nvPr/>
        </p:nvSpPr>
        <p:spPr bwMode="auto">
          <a:xfrm>
            <a:off x="4248442" y="3488758"/>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3 Jahre Gültigkeit	</a:t>
            </a:r>
          </a:p>
        </p:txBody>
      </p:sp>
      <p:sp>
        <p:nvSpPr>
          <p:cNvPr id="33" name="Textfeld 32">
            <a:extLst>
              <a:ext uri="{FF2B5EF4-FFF2-40B4-BE49-F238E27FC236}">
                <a16:creationId xmlns:a16="http://schemas.microsoft.com/office/drawing/2014/main" id="{FBAB35E3-7718-47EE-93F5-0682F638B745}"/>
              </a:ext>
            </a:extLst>
          </p:cNvPr>
          <p:cNvSpPr txBox="1"/>
          <p:nvPr/>
        </p:nvSpPr>
        <p:spPr bwMode="auto">
          <a:xfrm>
            <a:off x="6153775" y="3492266"/>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Bis auf weiteres einsetzbar</a:t>
            </a:r>
          </a:p>
        </p:txBody>
      </p:sp>
      <p:sp>
        <p:nvSpPr>
          <p:cNvPr id="35" name="Textfeld 34">
            <a:extLst>
              <a:ext uri="{FF2B5EF4-FFF2-40B4-BE49-F238E27FC236}">
                <a16:creationId xmlns:a16="http://schemas.microsoft.com/office/drawing/2014/main" id="{6055D2A2-9D57-4A5D-95BD-CED7492D6B6D}"/>
              </a:ext>
            </a:extLst>
          </p:cNvPr>
          <p:cNvSpPr txBox="1"/>
          <p:nvPr/>
        </p:nvSpPr>
        <p:spPr bwMode="auto">
          <a:xfrm>
            <a:off x="9932713" y="3488758"/>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Unbeschränkt nach Freigabe im E-Banking </a:t>
            </a:r>
          </a:p>
        </p:txBody>
      </p:sp>
      <p:sp>
        <p:nvSpPr>
          <p:cNvPr id="36" name="Textfeld 35">
            <a:extLst>
              <a:ext uri="{FF2B5EF4-FFF2-40B4-BE49-F238E27FC236}">
                <a16:creationId xmlns:a16="http://schemas.microsoft.com/office/drawing/2014/main" id="{2AB62EFC-D4ED-49F7-9A39-058EC61DBEB1}"/>
              </a:ext>
            </a:extLst>
          </p:cNvPr>
          <p:cNvSpPr txBox="1"/>
          <p:nvPr/>
        </p:nvSpPr>
        <p:spPr bwMode="auto">
          <a:xfrm>
            <a:off x="458928" y="3820170"/>
            <a:ext cx="1692000" cy="405658"/>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p>
            <a:pPr>
              <a:spcAft>
                <a:spcPts val="800"/>
              </a:spcAft>
            </a:pPr>
            <a:r>
              <a:rPr lang="de-CH" sz="1000" noProof="1">
                <a:solidFill>
                  <a:srgbClr val="FF0000"/>
                </a:solidFill>
              </a:rPr>
              <a:t>Kosten</a:t>
            </a:r>
          </a:p>
        </p:txBody>
      </p:sp>
      <p:sp>
        <p:nvSpPr>
          <p:cNvPr id="37" name="Textfeld 36">
            <a:extLst>
              <a:ext uri="{FF2B5EF4-FFF2-40B4-BE49-F238E27FC236}">
                <a16:creationId xmlns:a16="http://schemas.microsoft.com/office/drawing/2014/main" id="{216D430A-F311-4C28-ADD7-3B591A860182}"/>
              </a:ext>
            </a:extLst>
          </p:cNvPr>
          <p:cNvSpPr txBox="1"/>
          <p:nvPr/>
        </p:nvSpPr>
        <p:spPr bwMode="auto">
          <a:xfrm>
            <a:off x="2353685" y="3818870"/>
            <a:ext cx="1692000" cy="5704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Kostenlos – keine Jahresgebühr</a:t>
            </a:r>
          </a:p>
        </p:txBody>
      </p:sp>
      <p:sp>
        <p:nvSpPr>
          <p:cNvPr id="38" name="Textfeld 37">
            <a:extLst>
              <a:ext uri="{FF2B5EF4-FFF2-40B4-BE49-F238E27FC236}">
                <a16:creationId xmlns:a16="http://schemas.microsoft.com/office/drawing/2014/main" id="{E75D15A1-5562-4A4B-A383-950CC8BB7746}"/>
              </a:ext>
            </a:extLst>
          </p:cNvPr>
          <p:cNvSpPr txBox="1"/>
          <p:nvPr/>
        </p:nvSpPr>
        <p:spPr bwMode="auto">
          <a:xfrm>
            <a:off x="4248442" y="3818871"/>
            <a:ext cx="1692000" cy="56001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endParaRPr lang="de-CH" sz="800" noProof="1">
              <a:solidFill>
                <a:schemeClr val="tx2"/>
              </a:solidFill>
              <a:latin typeface="+mj-lt"/>
            </a:endParaRPr>
          </a:p>
        </p:txBody>
      </p:sp>
      <p:sp>
        <p:nvSpPr>
          <p:cNvPr id="39" name="Textfeld 38">
            <a:extLst>
              <a:ext uri="{FF2B5EF4-FFF2-40B4-BE49-F238E27FC236}">
                <a16:creationId xmlns:a16="http://schemas.microsoft.com/office/drawing/2014/main" id="{B3A74EDB-90DC-41E6-9D23-A10B92106FB3}"/>
              </a:ext>
            </a:extLst>
          </p:cNvPr>
          <p:cNvSpPr txBox="1"/>
          <p:nvPr/>
        </p:nvSpPr>
        <p:spPr bwMode="auto">
          <a:xfrm>
            <a:off x="6137375" y="3818869"/>
            <a:ext cx="1692000" cy="5704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bg1">
                    <a:lumMod val="50000"/>
                  </a:schemeClr>
                </a:solidFill>
                <a:latin typeface="+mj-lt"/>
              </a:rPr>
              <a:t> </a:t>
            </a:r>
          </a:p>
        </p:txBody>
      </p:sp>
      <p:sp>
        <p:nvSpPr>
          <p:cNvPr id="40" name="Textfeld 39">
            <a:extLst>
              <a:ext uri="{FF2B5EF4-FFF2-40B4-BE49-F238E27FC236}">
                <a16:creationId xmlns:a16="http://schemas.microsoft.com/office/drawing/2014/main" id="{FCD7A5B5-94A5-4B36-A416-0F8A9DE151A3}"/>
              </a:ext>
            </a:extLst>
          </p:cNvPr>
          <p:cNvSpPr txBox="1"/>
          <p:nvPr/>
        </p:nvSpPr>
        <p:spPr bwMode="auto">
          <a:xfrm>
            <a:off x="8037956" y="3818870"/>
            <a:ext cx="1692000" cy="5704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 </a:t>
            </a:r>
          </a:p>
        </p:txBody>
      </p:sp>
      <p:sp>
        <p:nvSpPr>
          <p:cNvPr id="42" name="Textfeld 41">
            <a:extLst>
              <a:ext uri="{FF2B5EF4-FFF2-40B4-BE49-F238E27FC236}">
                <a16:creationId xmlns:a16="http://schemas.microsoft.com/office/drawing/2014/main" id="{39A8B67F-DB74-4F42-ADE6-43128938DB56}"/>
              </a:ext>
            </a:extLst>
          </p:cNvPr>
          <p:cNvSpPr txBox="1"/>
          <p:nvPr/>
        </p:nvSpPr>
        <p:spPr bwMode="auto">
          <a:xfrm>
            <a:off x="462727" y="4330544"/>
            <a:ext cx="1692000" cy="178576"/>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p>
            <a:pPr algn="l">
              <a:spcAft>
                <a:spcPts val="800"/>
              </a:spcAft>
            </a:pPr>
            <a:r>
              <a:rPr lang="de-CH" sz="1000" noProof="1">
                <a:solidFill>
                  <a:srgbClr val="FF0000"/>
                </a:solidFill>
              </a:rPr>
              <a:t>Gebühren</a:t>
            </a:r>
          </a:p>
        </p:txBody>
      </p:sp>
      <p:sp>
        <p:nvSpPr>
          <p:cNvPr id="43" name="Textfeld 42">
            <a:extLst>
              <a:ext uri="{FF2B5EF4-FFF2-40B4-BE49-F238E27FC236}">
                <a16:creationId xmlns:a16="http://schemas.microsoft.com/office/drawing/2014/main" id="{39BF24E0-B5E3-48A0-9B85-7EE416DFF57E}"/>
              </a:ext>
            </a:extLst>
          </p:cNvPr>
          <p:cNvSpPr txBox="1"/>
          <p:nvPr/>
        </p:nvSpPr>
        <p:spPr bwMode="auto">
          <a:xfrm>
            <a:off x="2339788" y="4322875"/>
            <a:ext cx="1750429" cy="38279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Keine für Karteninhaber/innen	</a:t>
            </a:r>
          </a:p>
        </p:txBody>
      </p:sp>
      <p:sp>
        <p:nvSpPr>
          <p:cNvPr id="44" name="Textfeld 43">
            <a:extLst>
              <a:ext uri="{FF2B5EF4-FFF2-40B4-BE49-F238E27FC236}">
                <a16:creationId xmlns:a16="http://schemas.microsoft.com/office/drawing/2014/main" id="{D42DFBB1-E5B1-485B-8C4B-393D8B6FC40A}"/>
              </a:ext>
            </a:extLst>
          </p:cNvPr>
          <p:cNvSpPr txBox="1"/>
          <p:nvPr/>
        </p:nvSpPr>
        <p:spPr bwMode="auto">
          <a:xfrm>
            <a:off x="4259018" y="4343195"/>
            <a:ext cx="1692000" cy="38279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endParaRPr lang="de-CH" sz="800" noProof="1">
              <a:solidFill>
                <a:schemeClr val="tx2"/>
              </a:solidFill>
              <a:latin typeface="+mj-lt"/>
            </a:endParaRPr>
          </a:p>
        </p:txBody>
      </p:sp>
      <p:sp>
        <p:nvSpPr>
          <p:cNvPr id="60" name="Textfeld 59">
            <a:extLst>
              <a:ext uri="{FF2B5EF4-FFF2-40B4-BE49-F238E27FC236}">
                <a16:creationId xmlns:a16="http://schemas.microsoft.com/office/drawing/2014/main" id="{D2476CEF-15A6-4D83-9849-DC6B1A354348}"/>
              </a:ext>
            </a:extLst>
          </p:cNvPr>
          <p:cNvSpPr txBox="1"/>
          <p:nvPr/>
        </p:nvSpPr>
        <p:spPr bwMode="auto">
          <a:xfrm>
            <a:off x="2365519" y="4866863"/>
            <a:ext cx="1692000" cy="15327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	</a:t>
            </a:r>
          </a:p>
        </p:txBody>
      </p:sp>
      <p:sp>
        <p:nvSpPr>
          <p:cNvPr id="61" name="Textfeld 60">
            <a:extLst>
              <a:ext uri="{FF2B5EF4-FFF2-40B4-BE49-F238E27FC236}">
                <a16:creationId xmlns:a16="http://schemas.microsoft.com/office/drawing/2014/main" id="{C14E1148-E884-4D07-977D-96F5E40F4EA0}"/>
              </a:ext>
            </a:extLst>
          </p:cNvPr>
          <p:cNvSpPr txBox="1"/>
          <p:nvPr/>
        </p:nvSpPr>
        <p:spPr bwMode="auto">
          <a:xfrm>
            <a:off x="4239956" y="4958232"/>
            <a:ext cx="1692000" cy="54085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171450" indent="-171450" algn="l">
              <a:spcAft>
                <a:spcPts val="800"/>
              </a:spcAft>
              <a:buFont typeface="Arial" panose="020B0604020202020204" pitchFamily="34" charset="0"/>
              <a:buChar char="•"/>
            </a:pPr>
            <a:r>
              <a:rPr lang="de-CH" sz="800" noProof="1">
                <a:solidFill>
                  <a:schemeClr val="tx2"/>
                </a:solidFill>
                <a:latin typeface="+mj-lt"/>
              </a:rPr>
              <a:t>Monatslimite und Tageslimite nur bei Bezügen am ATM und POS ausserhalb Bank WIR</a:t>
            </a:r>
          </a:p>
          <a:p>
            <a:pPr marL="171450" indent="-171450" algn="l">
              <a:spcAft>
                <a:spcPts val="800"/>
              </a:spcAft>
              <a:buFont typeface="Arial" panose="020B0604020202020204" pitchFamily="34" charset="0"/>
              <a:buChar char="•"/>
            </a:pPr>
            <a:r>
              <a:rPr lang="de-CH" sz="800" noProof="1">
                <a:solidFill>
                  <a:schemeClr val="tx2"/>
                </a:solidFill>
                <a:latin typeface="+mj-lt"/>
              </a:rPr>
              <a:t>Transaktionen bei WIR-TN im Rahmen des Kontoguthabens WIR/CHF möglich</a:t>
            </a:r>
          </a:p>
          <a:p>
            <a:pPr marL="171450" indent="-171450" algn="l">
              <a:spcAft>
                <a:spcPts val="800"/>
              </a:spcAft>
              <a:buFont typeface="Arial" panose="020B0604020202020204" pitchFamily="34" charset="0"/>
              <a:buChar char="•"/>
            </a:pPr>
            <a:r>
              <a:rPr lang="de-CH" sz="800" noProof="1">
                <a:solidFill>
                  <a:schemeClr val="tx2"/>
                </a:solidFill>
                <a:latin typeface="+mj-lt"/>
              </a:rPr>
              <a:t>Bezahlen im e-Commerce (Internet) möglich</a:t>
            </a:r>
          </a:p>
          <a:p>
            <a:pPr marL="171450" indent="-171450" algn="l">
              <a:spcAft>
                <a:spcPts val="800"/>
              </a:spcAft>
              <a:buFont typeface="Arial" panose="020B0604020202020204" pitchFamily="34" charset="0"/>
              <a:buChar char="•"/>
            </a:pPr>
            <a:r>
              <a:rPr lang="de-CH" sz="800" noProof="1">
                <a:solidFill>
                  <a:schemeClr val="tx2"/>
                </a:solidFill>
                <a:latin typeface="+mj-lt"/>
              </a:rPr>
              <a:t>Mobile Payment für CHF (Apple Pay, Google Pay, Samsung Pay)</a:t>
            </a:r>
          </a:p>
        </p:txBody>
      </p:sp>
      <p:sp>
        <p:nvSpPr>
          <p:cNvPr id="62" name="Textfeld 61">
            <a:extLst>
              <a:ext uri="{FF2B5EF4-FFF2-40B4-BE49-F238E27FC236}">
                <a16:creationId xmlns:a16="http://schemas.microsoft.com/office/drawing/2014/main" id="{5A109070-4614-4400-92DD-6797C6848203}"/>
              </a:ext>
            </a:extLst>
          </p:cNvPr>
          <p:cNvSpPr txBox="1"/>
          <p:nvPr/>
        </p:nvSpPr>
        <p:spPr bwMode="auto">
          <a:xfrm>
            <a:off x="6137375" y="4966177"/>
            <a:ext cx="1692000" cy="46796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171450" indent="-171450" algn="l">
              <a:spcAft>
                <a:spcPts val="800"/>
              </a:spcAft>
              <a:buFont typeface="Arial" panose="020B0604020202020204" pitchFamily="34" charset="0"/>
              <a:buChar char="•"/>
            </a:pPr>
            <a:r>
              <a:rPr lang="de-CH" sz="800" noProof="1">
                <a:solidFill>
                  <a:schemeClr val="tx2"/>
                </a:solidFill>
                <a:latin typeface="+mj-lt"/>
              </a:rPr>
              <a:t>Smartphone mit iOS- oder Android-Betriebssystem notwendig</a:t>
            </a:r>
          </a:p>
        </p:txBody>
      </p:sp>
      <p:sp>
        <p:nvSpPr>
          <p:cNvPr id="71" name="Textfeld 70">
            <a:extLst>
              <a:ext uri="{FF2B5EF4-FFF2-40B4-BE49-F238E27FC236}">
                <a16:creationId xmlns:a16="http://schemas.microsoft.com/office/drawing/2014/main" id="{D603D869-6B92-4F11-BC6B-2CDBF7C3E946}"/>
              </a:ext>
            </a:extLst>
          </p:cNvPr>
          <p:cNvSpPr txBox="1"/>
          <p:nvPr/>
        </p:nvSpPr>
        <p:spPr bwMode="auto">
          <a:xfrm>
            <a:off x="469504" y="4941168"/>
            <a:ext cx="1692000" cy="1008112"/>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p>
            <a:pPr algn="l">
              <a:spcAft>
                <a:spcPts val="800"/>
              </a:spcAft>
            </a:pPr>
            <a:r>
              <a:rPr lang="de-CH" sz="1000" noProof="1">
                <a:solidFill>
                  <a:srgbClr val="FF0000"/>
                </a:solidFill>
              </a:rPr>
              <a:t>Besonderes</a:t>
            </a:r>
          </a:p>
        </p:txBody>
      </p:sp>
      <p:sp>
        <p:nvSpPr>
          <p:cNvPr id="72" name="Textfeld 71">
            <a:extLst>
              <a:ext uri="{FF2B5EF4-FFF2-40B4-BE49-F238E27FC236}">
                <a16:creationId xmlns:a16="http://schemas.microsoft.com/office/drawing/2014/main" id="{4DA4378A-F658-4561-AD57-66B23545E133}"/>
              </a:ext>
            </a:extLst>
          </p:cNvPr>
          <p:cNvSpPr txBox="1"/>
          <p:nvPr/>
        </p:nvSpPr>
        <p:spPr bwMode="auto">
          <a:xfrm>
            <a:off x="2327642" y="4958232"/>
            <a:ext cx="1692000" cy="117941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171450" indent="-171450" algn="l">
              <a:spcAft>
                <a:spcPts val="800"/>
              </a:spcAft>
              <a:buFont typeface="Arial" panose="020B0604020202020204" pitchFamily="34" charset="0"/>
              <a:buChar char="•"/>
            </a:pPr>
            <a:r>
              <a:rPr lang="de-CH" sz="800" noProof="1">
                <a:solidFill>
                  <a:schemeClr val="tx2"/>
                </a:solidFill>
                <a:latin typeface="+mj-lt"/>
              </a:rPr>
              <a:t>Keine Kartenlimite vorgegeben</a:t>
            </a:r>
          </a:p>
          <a:p>
            <a:pPr marL="171450" indent="-171450" algn="l">
              <a:spcAft>
                <a:spcPts val="800"/>
              </a:spcAft>
              <a:buFont typeface="Arial" panose="020B0604020202020204" pitchFamily="34" charset="0"/>
              <a:buChar char="•"/>
            </a:pPr>
            <a:r>
              <a:rPr lang="de-CH" sz="800" noProof="1">
                <a:solidFill>
                  <a:schemeClr val="tx2"/>
                </a:solidFill>
                <a:latin typeface="+mj-lt"/>
              </a:rPr>
              <a:t>Kann im vollen Rahmen des Kontoguthabens WIR/CHF eingesetzt werden</a:t>
            </a:r>
          </a:p>
        </p:txBody>
      </p:sp>
      <p:cxnSp>
        <p:nvCxnSpPr>
          <p:cNvPr id="8" name="Gerader Verbinder 7">
            <a:extLst>
              <a:ext uri="{FF2B5EF4-FFF2-40B4-BE49-F238E27FC236}">
                <a16:creationId xmlns:a16="http://schemas.microsoft.com/office/drawing/2014/main" id="{06317A06-FC91-4037-AFB6-77128FBF7A2E}"/>
              </a:ext>
            </a:extLst>
          </p:cNvPr>
          <p:cNvCxnSpPr>
            <a:cxnSpLocks/>
          </p:cNvCxnSpPr>
          <p:nvPr/>
        </p:nvCxnSpPr>
        <p:spPr>
          <a:xfrm>
            <a:off x="467415" y="2496264"/>
            <a:ext cx="11165785" cy="0"/>
          </a:xfrm>
          <a:prstGeom prst="line">
            <a:avLst/>
          </a:prstGeom>
          <a:ln w="6350" cmpd="sng">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7" name="Gerader Verbinder 76">
            <a:extLst>
              <a:ext uri="{FF2B5EF4-FFF2-40B4-BE49-F238E27FC236}">
                <a16:creationId xmlns:a16="http://schemas.microsoft.com/office/drawing/2014/main" id="{68536F59-6800-4D95-BD81-92E0A7A06E22}"/>
              </a:ext>
            </a:extLst>
          </p:cNvPr>
          <p:cNvCxnSpPr>
            <a:cxnSpLocks/>
          </p:cNvCxnSpPr>
          <p:nvPr/>
        </p:nvCxnSpPr>
        <p:spPr>
          <a:xfrm>
            <a:off x="455333" y="3111455"/>
            <a:ext cx="11165785" cy="0"/>
          </a:xfrm>
          <a:prstGeom prst="line">
            <a:avLst/>
          </a:prstGeom>
          <a:ln w="6350" cmpd="sng">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8" name="Gerader Verbinder 77">
            <a:extLst>
              <a:ext uri="{FF2B5EF4-FFF2-40B4-BE49-F238E27FC236}">
                <a16:creationId xmlns:a16="http://schemas.microsoft.com/office/drawing/2014/main" id="{564C4F2A-5A07-4BFA-9AE4-DF864A5E2F5D}"/>
              </a:ext>
            </a:extLst>
          </p:cNvPr>
          <p:cNvCxnSpPr>
            <a:cxnSpLocks/>
          </p:cNvCxnSpPr>
          <p:nvPr/>
        </p:nvCxnSpPr>
        <p:spPr>
          <a:xfrm>
            <a:off x="485564" y="3496378"/>
            <a:ext cx="11165785" cy="0"/>
          </a:xfrm>
          <a:prstGeom prst="line">
            <a:avLst/>
          </a:prstGeom>
          <a:ln w="6350" cmpd="sng">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9" name="Gerader Verbinder 78">
            <a:extLst>
              <a:ext uri="{FF2B5EF4-FFF2-40B4-BE49-F238E27FC236}">
                <a16:creationId xmlns:a16="http://schemas.microsoft.com/office/drawing/2014/main" id="{74AFAEAB-AF10-493D-BF03-631654E2EE9E}"/>
              </a:ext>
            </a:extLst>
          </p:cNvPr>
          <p:cNvCxnSpPr>
            <a:cxnSpLocks/>
          </p:cNvCxnSpPr>
          <p:nvPr/>
        </p:nvCxnSpPr>
        <p:spPr>
          <a:xfrm>
            <a:off x="445368" y="3794692"/>
            <a:ext cx="11165785" cy="0"/>
          </a:xfrm>
          <a:prstGeom prst="line">
            <a:avLst/>
          </a:prstGeom>
          <a:ln w="6350" cmpd="sng">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0" name="Gerader Verbinder 79">
            <a:extLst>
              <a:ext uri="{FF2B5EF4-FFF2-40B4-BE49-F238E27FC236}">
                <a16:creationId xmlns:a16="http://schemas.microsoft.com/office/drawing/2014/main" id="{7E9BDAEC-C851-42F1-8189-FE8F51C94E7D}"/>
              </a:ext>
            </a:extLst>
          </p:cNvPr>
          <p:cNvCxnSpPr>
            <a:cxnSpLocks/>
          </p:cNvCxnSpPr>
          <p:nvPr/>
        </p:nvCxnSpPr>
        <p:spPr>
          <a:xfrm>
            <a:off x="455529" y="4242894"/>
            <a:ext cx="11165785" cy="0"/>
          </a:xfrm>
          <a:prstGeom prst="line">
            <a:avLst/>
          </a:prstGeom>
          <a:ln w="6350" cmpd="sng">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1" name="Gerader Verbinder 80">
            <a:extLst>
              <a:ext uri="{FF2B5EF4-FFF2-40B4-BE49-F238E27FC236}">
                <a16:creationId xmlns:a16="http://schemas.microsoft.com/office/drawing/2014/main" id="{4C64330E-5BC5-4E37-B318-3CA03C401DE8}"/>
              </a:ext>
            </a:extLst>
          </p:cNvPr>
          <p:cNvCxnSpPr>
            <a:cxnSpLocks/>
          </p:cNvCxnSpPr>
          <p:nvPr/>
        </p:nvCxnSpPr>
        <p:spPr>
          <a:xfrm>
            <a:off x="485564" y="4833677"/>
            <a:ext cx="11165785" cy="0"/>
          </a:xfrm>
          <a:prstGeom prst="line">
            <a:avLst/>
          </a:prstGeom>
          <a:ln w="6350" cmpd="sng">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98" name="Textfeld 97">
            <a:extLst>
              <a:ext uri="{FF2B5EF4-FFF2-40B4-BE49-F238E27FC236}">
                <a16:creationId xmlns:a16="http://schemas.microsoft.com/office/drawing/2014/main" id="{2915BA39-BF07-4D41-84B7-58BB7A939540}"/>
              </a:ext>
            </a:extLst>
          </p:cNvPr>
          <p:cNvSpPr txBox="1"/>
          <p:nvPr/>
        </p:nvSpPr>
        <p:spPr bwMode="auto">
          <a:xfrm>
            <a:off x="4239956" y="5208452"/>
            <a:ext cx="1692000" cy="3494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	</a:t>
            </a:r>
          </a:p>
        </p:txBody>
      </p:sp>
      <p:sp>
        <p:nvSpPr>
          <p:cNvPr id="82" name="Ellipse 81">
            <a:extLst>
              <a:ext uri="{FF2B5EF4-FFF2-40B4-BE49-F238E27FC236}">
                <a16:creationId xmlns:a16="http://schemas.microsoft.com/office/drawing/2014/main" id="{3B8F19AF-1202-4970-9088-B375CC07235E}"/>
              </a:ext>
            </a:extLst>
          </p:cNvPr>
          <p:cNvSpPr/>
          <p:nvPr/>
        </p:nvSpPr>
        <p:spPr>
          <a:xfrm>
            <a:off x="2339012" y="1287077"/>
            <a:ext cx="360000" cy="360000"/>
          </a:xfrm>
          <a:prstGeom prst="ellipse">
            <a:avLst/>
          </a:prstGeom>
          <a:solidFill>
            <a:srgbClr val="D9D9D9"/>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noProof="1">
                <a:solidFill>
                  <a:schemeClr val="bg1">
                    <a:lumMod val="50000"/>
                  </a:schemeClr>
                </a:solidFill>
                <a:latin typeface="+mj-lt"/>
              </a:rPr>
              <a:t>CHW</a:t>
            </a:r>
          </a:p>
        </p:txBody>
      </p:sp>
      <p:sp>
        <p:nvSpPr>
          <p:cNvPr id="84" name="Ellipse 83">
            <a:extLst>
              <a:ext uri="{FF2B5EF4-FFF2-40B4-BE49-F238E27FC236}">
                <a16:creationId xmlns:a16="http://schemas.microsoft.com/office/drawing/2014/main" id="{45AD33F2-2287-43F5-9DDD-DAEC5E5B07FC}"/>
              </a:ext>
            </a:extLst>
          </p:cNvPr>
          <p:cNvSpPr/>
          <p:nvPr/>
        </p:nvSpPr>
        <p:spPr>
          <a:xfrm>
            <a:off x="4203255" y="1255702"/>
            <a:ext cx="360000" cy="360000"/>
          </a:xfrm>
          <a:prstGeom prst="ellipse">
            <a:avLst/>
          </a:prstGeom>
          <a:solidFill>
            <a:srgbClr val="D9D9D9"/>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noProof="1">
                <a:solidFill>
                  <a:schemeClr val="bg1">
                    <a:lumMod val="50000"/>
                  </a:schemeClr>
                </a:solidFill>
                <a:latin typeface="+mj-lt"/>
              </a:rPr>
              <a:t>CHW</a:t>
            </a:r>
          </a:p>
        </p:txBody>
      </p:sp>
      <p:sp>
        <p:nvSpPr>
          <p:cNvPr id="85" name="Ellipse 84">
            <a:extLst>
              <a:ext uri="{FF2B5EF4-FFF2-40B4-BE49-F238E27FC236}">
                <a16:creationId xmlns:a16="http://schemas.microsoft.com/office/drawing/2014/main" id="{925C9641-338E-43C0-9AB0-CFA03A82DC73}"/>
              </a:ext>
            </a:extLst>
          </p:cNvPr>
          <p:cNvSpPr/>
          <p:nvPr/>
        </p:nvSpPr>
        <p:spPr>
          <a:xfrm>
            <a:off x="6153775" y="1244410"/>
            <a:ext cx="360000" cy="360000"/>
          </a:xfrm>
          <a:prstGeom prst="ellipse">
            <a:avLst/>
          </a:prstGeom>
          <a:solidFill>
            <a:srgbClr val="D9D9D9"/>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noProof="1">
                <a:solidFill>
                  <a:schemeClr val="bg1">
                    <a:lumMod val="50000"/>
                  </a:schemeClr>
                </a:solidFill>
                <a:latin typeface="+mj-lt"/>
              </a:rPr>
              <a:t>CHW</a:t>
            </a:r>
          </a:p>
        </p:txBody>
      </p:sp>
      <p:sp>
        <p:nvSpPr>
          <p:cNvPr id="89" name="Textfeld 88">
            <a:extLst>
              <a:ext uri="{FF2B5EF4-FFF2-40B4-BE49-F238E27FC236}">
                <a16:creationId xmlns:a16="http://schemas.microsoft.com/office/drawing/2014/main" id="{4017E863-E487-4023-ABF2-9EA43F9AD05D}"/>
              </a:ext>
            </a:extLst>
          </p:cNvPr>
          <p:cNvSpPr txBox="1"/>
          <p:nvPr/>
        </p:nvSpPr>
        <p:spPr bwMode="auto">
          <a:xfrm>
            <a:off x="2506085" y="3641158"/>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endParaRPr lang="de-CH" sz="800" noProof="1">
              <a:solidFill>
                <a:schemeClr val="tx2"/>
              </a:solidFill>
              <a:latin typeface="+mj-lt"/>
            </a:endParaRPr>
          </a:p>
        </p:txBody>
      </p:sp>
      <p:sp>
        <p:nvSpPr>
          <p:cNvPr id="90" name="Textfeld 89">
            <a:extLst>
              <a:ext uri="{FF2B5EF4-FFF2-40B4-BE49-F238E27FC236}">
                <a16:creationId xmlns:a16="http://schemas.microsoft.com/office/drawing/2014/main" id="{C7EB74A7-FD35-400E-BBCE-6868EFE6A504}"/>
              </a:ext>
            </a:extLst>
          </p:cNvPr>
          <p:cNvSpPr txBox="1"/>
          <p:nvPr/>
        </p:nvSpPr>
        <p:spPr bwMode="auto">
          <a:xfrm>
            <a:off x="8024060" y="3502596"/>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Unbeschränkt nach Vertragsunterzeichnung</a:t>
            </a:r>
          </a:p>
        </p:txBody>
      </p:sp>
      <p:sp>
        <p:nvSpPr>
          <p:cNvPr id="91" name="Textfeld 90">
            <a:extLst>
              <a:ext uri="{FF2B5EF4-FFF2-40B4-BE49-F238E27FC236}">
                <a16:creationId xmlns:a16="http://schemas.microsoft.com/office/drawing/2014/main" id="{1A83A87E-1A19-42E8-9F50-C180C546F245}"/>
              </a:ext>
            </a:extLst>
          </p:cNvPr>
          <p:cNvSpPr txBox="1"/>
          <p:nvPr/>
        </p:nvSpPr>
        <p:spPr bwMode="auto">
          <a:xfrm>
            <a:off x="4248442" y="4323202"/>
            <a:ext cx="1750429" cy="38279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Keine bei Karteneinsatz von Inhaber eines WIR-KMU Pakets/sonst 24 Trx kostenlos &gt;25 Trx 2  CHF/POS Ausland 1.50 CHF	</a:t>
            </a:r>
          </a:p>
        </p:txBody>
      </p:sp>
      <p:sp>
        <p:nvSpPr>
          <p:cNvPr id="92" name="Textfeld 91">
            <a:extLst>
              <a:ext uri="{FF2B5EF4-FFF2-40B4-BE49-F238E27FC236}">
                <a16:creationId xmlns:a16="http://schemas.microsoft.com/office/drawing/2014/main" id="{51A6837B-6E6E-4876-8EC0-1932FB9CAE85}"/>
              </a:ext>
            </a:extLst>
          </p:cNvPr>
          <p:cNvSpPr txBox="1"/>
          <p:nvPr/>
        </p:nvSpPr>
        <p:spPr bwMode="auto">
          <a:xfrm>
            <a:off x="6129302" y="4303419"/>
            <a:ext cx="1750429" cy="38279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Keine für App-Inhaber/innen	</a:t>
            </a:r>
          </a:p>
        </p:txBody>
      </p:sp>
      <p:sp>
        <p:nvSpPr>
          <p:cNvPr id="94" name="Textfeld 93">
            <a:extLst>
              <a:ext uri="{FF2B5EF4-FFF2-40B4-BE49-F238E27FC236}">
                <a16:creationId xmlns:a16="http://schemas.microsoft.com/office/drawing/2014/main" id="{60FA4072-428E-4376-B53B-2612A3881C94}"/>
              </a:ext>
            </a:extLst>
          </p:cNvPr>
          <p:cNvSpPr txBox="1"/>
          <p:nvPr/>
        </p:nvSpPr>
        <p:spPr bwMode="auto">
          <a:xfrm>
            <a:off x="8026308" y="4305111"/>
            <a:ext cx="1750429" cy="38279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CH- und SEPA-ZV kostenlos</a:t>
            </a:r>
            <a:br>
              <a:rPr lang="de-CH" sz="800" noProof="1">
                <a:solidFill>
                  <a:schemeClr val="tx2"/>
                </a:solidFill>
                <a:latin typeface="+mj-lt"/>
              </a:rPr>
            </a:br>
            <a:r>
              <a:rPr lang="de-CH" sz="800" noProof="1">
                <a:solidFill>
                  <a:schemeClr val="tx2"/>
                </a:solidFill>
                <a:latin typeface="+mj-lt"/>
              </a:rPr>
              <a:t>Ausland-ZV 5 CHF pro Zahlung 	</a:t>
            </a:r>
          </a:p>
        </p:txBody>
      </p:sp>
      <p:sp>
        <p:nvSpPr>
          <p:cNvPr id="95" name="Textfeld 94">
            <a:extLst>
              <a:ext uri="{FF2B5EF4-FFF2-40B4-BE49-F238E27FC236}">
                <a16:creationId xmlns:a16="http://schemas.microsoft.com/office/drawing/2014/main" id="{E365876E-FBAD-4629-9237-F50F50933F17}"/>
              </a:ext>
            </a:extLst>
          </p:cNvPr>
          <p:cNvSpPr txBox="1"/>
          <p:nvPr/>
        </p:nvSpPr>
        <p:spPr bwMode="auto">
          <a:xfrm>
            <a:off x="9938537" y="4299417"/>
            <a:ext cx="1750429" cy="38279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CH- und SEPA-ZV kostenlos</a:t>
            </a:r>
            <a:br>
              <a:rPr lang="de-CH" sz="800" noProof="1">
                <a:solidFill>
                  <a:schemeClr val="tx2"/>
                </a:solidFill>
                <a:latin typeface="+mj-lt"/>
              </a:rPr>
            </a:br>
            <a:r>
              <a:rPr lang="de-CH" sz="800" noProof="1">
                <a:solidFill>
                  <a:schemeClr val="tx2"/>
                </a:solidFill>
                <a:latin typeface="+mj-lt"/>
              </a:rPr>
              <a:t>Ausland-ZV 5 CHF pro Zahlung 	</a:t>
            </a:r>
          </a:p>
        </p:txBody>
      </p:sp>
      <p:sp>
        <p:nvSpPr>
          <p:cNvPr id="104" name="Textfeld 103">
            <a:extLst>
              <a:ext uri="{FF2B5EF4-FFF2-40B4-BE49-F238E27FC236}">
                <a16:creationId xmlns:a16="http://schemas.microsoft.com/office/drawing/2014/main" id="{F2797BB6-7DCA-4118-A215-2F63DD220F1B}"/>
              </a:ext>
            </a:extLst>
          </p:cNvPr>
          <p:cNvSpPr txBox="1"/>
          <p:nvPr/>
        </p:nvSpPr>
        <p:spPr bwMode="auto">
          <a:xfrm>
            <a:off x="8024060" y="5193250"/>
            <a:ext cx="1692000" cy="3494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	</a:t>
            </a:r>
          </a:p>
        </p:txBody>
      </p:sp>
      <p:sp>
        <p:nvSpPr>
          <p:cNvPr id="105" name="Textfeld 104">
            <a:extLst>
              <a:ext uri="{FF2B5EF4-FFF2-40B4-BE49-F238E27FC236}">
                <a16:creationId xmlns:a16="http://schemas.microsoft.com/office/drawing/2014/main" id="{F83318AA-D369-4DB7-B964-0C7C56F3440B}"/>
              </a:ext>
            </a:extLst>
          </p:cNvPr>
          <p:cNvSpPr txBox="1"/>
          <p:nvPr/>
        </p:nvSpPr>
        <p:spPr bwMode="auto">
          <a:xfrm>
            <a:off x="9943014" y="4947217"/>
            <a:ext cx="1692000" cy="3494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171450" indent="-171450" algn="l">
              <a:spcAft>
                <a:spcPts val="800"/>
              </a:spcAft>
              <a:buFont typeface="Arial" panose="020B0604020202020204" pitchFamily="34" charset="0"/>
              <a:buChar char="•"/>
            </a:pPr>
            <a:r>
              <a:rPr lang="de-CH" sz="800" noProof="1">
                <a:solidFill>
                  <a:schemeClr val="tx2"/>
                </a:solidFill>
                <a:latin typeface="+mj-lt"/>
              </a:rPr>
              <a:t>Mobile Banking bedingt </a:t>
            </a:r>
            <a:br>
              <a:rPr lang="de-CH" sz="800" noProof="1">
                <a:solidFill>
                  <a:schemeClr val="tx2"/>
                </a:solidFill>
                <a:latin typeface="+mj-lt"/>
              </a:rPr>
            </a:br>
            <a:r>
              <a:rPr lang="de-CH" sz="800" noProof="1">
                <a:solidFill>
                  <a:schemeClr val="tx2"/>
                </a:solidFill>
                <a:latin typeface="+mj-lt"/>
              </a:rPr>
              <a:t>den Abschluss eines </a:t>
            </a:r>
            <a:br>
              <a:rPr lang="de-CH" sz="800" noProof="1">
                <a:solidFill>
                  <a:schemeClr val="tx2"/>
                </a:solidFill>
                <a:latin typeface="+mj-lt"/>
              </a:rPr>
            </a:br>
            <a:r>
              <a:rPr lang="de-CH" sz="800" noProof="1">
                <a:solidFill>
                  <a:schemeClr val="tx2"/>
                </a:solidFill>
                <a:latin typeface="+mj-lt"/>
              </a:rPr>
              <a:t>E-Bankingertrags	</a:t>
            </a:r>
          </a:p>
        </p:txBody>
      </p:sp>
      <p:sp>
        <p:nvSpPr>
          <p:cNvPr id="106" name="Textfeld 105">
            <a:extLst>
              <a:ext uri="{FF2B5EF4-FFF2-40B4-BE49-F238E27FC236}">
                <a16:creationId xmlns:a16="http://schemas.microsoft.com/office/drawing/2014/main" id="{AA04F247-C4CC-4363-93C0-9AB51DAF4191}"/>
              </a:ext>
            </a:extLst>
          </p:cNvPr>
          <p:cNvSpPr txBox="1"/>
          <p:nvPr/>
        </p:nvSpPr>
        <p:spPr bwMode="auto">
          <a:xfrm>
            <a:off x="8004000" y="4957592"/>
            <a:ext cx="1692000" cy="24227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171450" indent="-171450" algn="l">
              <a:spcAft>
                <a:spcPts val="800"/>
              </a:spcAft>
              <a:buFont typeface="Arial" panose="020B0604020202020204" pitchFamily="34" charset="0"/>
              <a:buChar char="•"/>
            </a:pPr>
            <a:r>
              <a:rPr lang="de-CH" sz="800" noProof="1">
                <a:solidFill>
                  <a:schemeClr val="tx2"/>
                </a:solidFill>
                <a:latin typeface="+mj-lt"/>
              </a:rPr>
              <a:t>Verträge, die 400 Tage nicht benutzt werden, werden gesperrt und nach 600 Tagen definitiv aufgehoben</a:t>
            </a:r>
          </a:p>
        </p:txBody>
      </p:sp>
      <p:sp>
        <p:nvSpPr>
          <p:cNvPr id="100" name="Ellipse 99">
            <a:extLst>
              <a:ext uri="{FF2B5EF4-FFF2-40B4-BE49-F238E27FC236}">
                <a16:creationId xmlns:a16="http://schemas.microsoft.com/office/drawing/2014/main" id="{94AE29C1-1826-41C2-8C40-706980173C71}"/>
              </a:ext>
            </a:extLst>
          </p:cNvPr>
          <p:cNvSpPr/>
          <p:nvPr/>
        </p:nvSpPr>
        <p:spPr>
          <a:xfrm>
            <a:off x="2646370" y="1291802"/>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noProof="1">
                <a:solidFill>
                  <a:schemeClr val="tx2"/>
                </a:solidFill>
                <a:latin typeface="+mj-lt"/>
              </a:rPr>
              <a:t>CHF</a:t>
            </a:r>
          </a:p>
        </p:txBody>
      </p:sp>
      <p:sp>
        <p:nvSpPr>
          <p:cNvPr id="101" name="Ellipse 100">
            <a:extLst>
              <a:ext uri="{FF2B5EF4-FFF2-40B4-BE49-F238E27FC236}">
                <a16:creationId xmlns:a16="http://schemas.microsoft.com/office/drawing/2014/main" id="{BBF1F3E2-AC9A-44A2-9398-5CB70C17B3CB}"/>
              </a:ext>
            </a:extLst>
          </p:cNvPr>
          <p:cNvSpPr/>
          <p:nvPr/>
        </p:nvSpPr>
        <p:spPr>
          <a:xfrm>
            <a:off x="4528450" y="1247753"/>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noProof="1">
                <a:solidFill>
                  <a:schemeClr val="tx2"/>
                </a:solidFill>
                <a:latin typeface="+mj-lt"/>
              </a:rPr>
              <a:t>CHF</a:t>
            </a:r>
          </a:p>
        </p:txBody>
      </p:sp>
      <p:sp>
        <p:nvSpPr>
          <p:cNvPr id="102" name="Ellipse 101">
            <a:extLst>
              <a:ext uri="{FF2B5EF4-FFF2-40B4-BE49-F238E27FC236}">
                <a16:creationId xmlns:a16="http://schemas.microsoft.com/office/drawing/2014/main" id="{3AA90400-BFA7-4ED7-8177-3F7F0C234104}"/>
              </a:ext>
            </a:extLst>
          </p:cNvPr>
          <p:cNvSpPr/>
          <p:nvPr/>
        </p:nvSpPr>
        <p:spPr>
          <a:xfrm>
            <a:off x="6482057" y="1226053"/>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noProof="1">
                <a:solidFill>
                  <a:schemeClr val="tx2"/>
                </a:solidFill>
                <a:latin typeface="+mj-lt"/>
              </a:rPr>
              <a:t>CHF</a:t>
            </a:r>
          </a:p>
        </p:txBody>
      </p:sp>
      <p:sp>
        <p:nvSpPr>
          <p:cNvPr id="108" name="Ellipse 107">
            <a:extLst>
              <a:ext uri="{FF2B5EF4-FFF2-40B4-BE49-F238E27FC236}">
                <a16:creationId xmlns:a16="http://schemas.microsoft.com/office/drawing/2014/main" id="{E3446412-3028-4C1F-8F68-2B7652C34C86}"/>
              </a:ext>
            </a:extLst>
          </p:cNvPr>
          <p:cNvSpPr/>
          <p:nvPr/>
        </p:nvSpPr>
        <p:spPr>
          <a:xfrm>
            <a:off x="8060631" y="1223951"/>
            <a:ext cx="360000" cy="360000"/>
          </a:xfrm>
          <a:prstGeom prst="ellipse">
            <a:avLst/>
          </a:prstGeom>
          <a:solidFill>
            <a:srgbClr val="D9D9D9"/>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noProof="1">
                <a:solidFill>
                  <a:schemeClr val="bg1">
                    <a:lumMod val="50000"/>
                  </a:schemeClr>
                </a:solidFill>
                <a:latin typeface="+mj-lt"/>
              </a:rPr>
              <a:t>CHW</a:t>
            </a:r>
          </a:p>
        </p:txBody>
      </p:sp>
      <p:sp>
        <p:nvSpPr>
          <p:cNvPr id="109" name="Ellipse 108">
            <a:extLst>
              <a:ext uri="{FF2B5EF4-FFF2-40B4-BE49-F238E27FC236}">
                <a16:creationId xmlns:a16="http://schemas.microsoft.com/office/drawing/2014/main" id="{82A0B97C-5E74-4F43-A0AB-6FFDA4EFC989}"/>
              </a:ext>
            </a:extLst>
          </p:cNvPr>
          <p:cNvSpPr/>
          <p:nvPr/>
        </p:nvSpPr>
        <p:spPr>
          <a:xfrm>
            <a:off x="8388913" y="1217169"/>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noProof="1">
                <a:solidFill>
                  <a:schemeClr val="tx2"/>
                </a:solidFill>
                <a:latin typeface="+mj-lt"/>
              </a:rPr>
              <a:t>CHF</a:t>
            </a:r>
          </a:p>
        </p:txBody>
      </p:sp>
      <p:sp>
        <p:nvSpPr>
          <p:cNvPr id="110" name="Ellipse 109">
            <a:extLst>
              <a:ext uri="{FF2B5EF4-FFF2-40B4-BE49-F238E27FC236}">
                <a16:creationId xmlns:a16="http://schemas.microsoft.com/office/drawing/2014/main" id="{08EB2A7E-F4AF-4F69-96DC-2E9623CA0A03}"/>
              </a:ext>
            </a:extLst>
          </p:cNvPr>
          <p:cNvSpPr/>
          <p:nvPr/>
        </p:nvSpPr>
        <p:spPr>
          <a:xfrm>
            <a:off x="8690060" y="1219439"/>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noProof="1">
                <a:solidFill>
                  <a:schemeClr val="tx2"/>
                </a:solidFill>
                <a:latin typeface="+mj-lt"/>
              </a:rPr>
              <a:t>FW</a:t>
            </a:r>
          </a:p>
        </p:txBody>
      </p:sp>
      <p:sp>
        <p:nvSpPr>
          <p:cNvPr id="111" name="Ellipse 110">
            <a:extLst>
              <a:ext uri="{FF2B5EF4-FFF2-40B4-BE49-F238E27FC236}">
                <a16:creationId xmlns:a16="http://schemas.microsoft.com/office/drawing/2014/main" id="{4D67B0C5-F673-46AA-9EE6-D1DC42A1D247}"/>
              </a:ext>
            </a:extLst>
          </p:cNvPr>
          <p:cNvSpPr/>
          <p:nvPr/>
        </p:nvSpPr>
        <p:spPr>
          <a:xfrm>
            <a:off x="9926455" y="1189331"/>
            <a:ext cx="360000" cy="360000"/>
          </a:xfrm>
          <a:prstGeom prst="ellipse">
            <a:avLst/>
          </a:prstGeom>
          <a:solidFill>
            <a:srgbClr val="D9D9D9"/>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noProof="1">
                <a:solidFill>
                  <a:schemeClr val="bg1">
                    <a:lumMod val="50000"/>
                  </a:schemeClr>
                </a:solidFill>
                <a:latin typeface="+mj-lt"/>
              </a:rPr>
              <a:t>CHW</a:t>
            </a:r>
          </a:p>
        </p:txBody>
      </p:sp>
      <p:sp>
        <p:nvSpPr>
          <p:cNvPr id="112" name="Ellipse 111">
            <a:extLst>
              <a:ext uri="{FF2B5EF4-FFF2-40B4-BE49-F238E27FC236}">
                <a16:creationId xmlns:a16="http://schemas.microsoft.com/office/drawing/2014/main" id="{950BD39E-259C-4F46-A532-04BF619EF32E}"/>
              </a:ext>
            </a:extLst>
          </p:cNvPr>
          <p:cNvSpPr/>
          <p:nvPr/>
        </p:nvSpPr>
        <p:spPr>
          <a:xfrm>
            <a:off x="10254737" y="1182549"/>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noProof="1">
                <a:solidFill>
                  <a:schemeClr val="tx2"/>
                </a:solidFill>
                <a:latin typeface="+mj-lt"/>
              </a:rPr>
              <a:t>CHF</a:t>
            </a:r>
          </a:p>
        </p:txBody>
      </p:sp>
      <p:sp>
        <p:nvSpPr>
          <p:cNvPr id="113" name="Ellipse 112">
            <a:extLst>
              <a:ext uri="{FF2B5EF4-FFF2-40B4-BE49-F238E27FC236}">
                <a16:creationId xmlns:a16="http://schemas.microsoft.com/office/drawing/2014/main" id="{7561DF16-F7A1-47D7-A16F-7B12E8768EB1}"/>
              </a:ext>
            </a:extLst>
          </p:cNvPr>
          <p:cNvSpPr/>
          <p:nvPr/>
        </p:nvSpPr>
        <p:spPr>
          <a:xfrm>
            <a:off x="10555884" y="1184819"/>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noProof="1">
                <a:solidFill>
                  <a:schemeClr val="tx2"/>
                </a:solidFill>
                <a:latin typeface="+mj-lt"/>
              </a:rPr>
              <a:t>FW</a:t>
            </a:r>
          </a:p>
        </p:txBody>
      </p:sp>
      <p:sp>
        <p:nvSpPr>
          <p:cNvPr id="114" name="Textfeld 113">
            <a:extLst>
              <a:ext uri="{FF2B5EF4-FFF2-40B4-BE49-F238E27FC236}">
                <a16:creationId xmlns:a16="http://schemas.microsoft.com/office/drawing/2014/main" id="{9B2E13D8-183C-4197-9342-265E8C4B6C00}"/>
              </a:ext>
            </a:extLst>
          </p:cNvPr>
          <p:cNvSpPr txBox="1"/>
          <p:nvPr/>
        </p:nvSpPr>
        <p:spPr bwMode="auto">
          <a:xfrm>
            <a:off x="4245872" y="3829436"/>
            <a:ext cx="1692000" cy="2718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1 Karte für WIR-TN mit KMU-Paket kostenlos / sonst CHF 40 p.a.</a:t>
            </a:r>
          </a:p>
          <a:p>
            <a:pPr algn="l">
              <a:spcAft>
                <a:spcPts val="800"/>
              </a:spcAft>
            </a:pPr>
            <a:r>
              <a:rPr lang="de-CH" sz="800" noProof="1">
                <a:solidFill>
                  <a:schemeClr val="tx2"/>
                </a:solidFill>
                <a:latin typeface="+mj-lt"/>
              </a:rPr>
              <a:t> </a:t>
            </a:r>
          </a:p>
        </p:txBody>
      </p:sp>
      <p:sp>
        <p:nvSpPr>
          <p:cNvPr id="115" name="Textfeld 114">
            <a:extLst>
              <a:ext uri="{FF2B5EF4-FFF2-40B4-BE49-F238E27FC236}">
                <a16:creationId xmlns:a16="http://schemas.microsoft.com/office/drawing/2014/main" id="{7CB3D7B4-DB8D-42DA-9CEC-D76C91E2B697}"/>
              </a:ext>
            </a:extLst>
          </p:cNvPr>
          <p:cNvSpPr txBox="1"/>
          <p:nvPr/>
        </p:nvSpPr>
        <p:spPr bwMode="auto">
          <a:xfrm>
            <a:off x="6153775" y="3837299"/>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Kostenlos – keine Nutzungsgebühr	</a:t>
            </a:r>
          </a:p>
        </p:txBody>
      </p:sp>
      <p:sp>
        <p:nvSpPr>
          <p:cNvPr id="116" name="Textfeld 115">
            <a:extLst>
              <a:ext uri="{FF2B5EF4-FFF2-40B4-BE49-F238E27FC236}">
                <a16:creationId xmlns:a16="http://schemas.microsoft.com/office/drawing/2014/main" id="{D9115087-D52B-4D05-B886-6B1199AF0003}"/>
              </a:ext>
            </a:extLst>
          </p:cNvPr>
          <p:cNvSpPr txBox="1"/>
          <p:nvPr/>
        </p:nvSpPr>
        <p:spPr bwMode="auto">
          <a:xfrm>
            <a:off x="8004000" y="3861719"/>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Kostenlos – keine Nutzungsgebühr</a:t>
            </a:r>
          </a:p>
        </p:txBody>
      </p:sp>
      <p:sp>
        <p:nvSpPr>
          <p:cNvPr id="117" name="Textfeld 116">
            <a:extLst>
              <a:ext uri="{FF2B5EF4-FFF2-40B4-BE49-F238E27FC236}">
                <a16:creationId xmlns:a16="http://schemas.microsoft.com/office/drawing/2014/main" id="{BB0F8454-A82C-4439-B3FD-50463FE748E8}"/>
              </a:ext>
            </a:extLst>
          </p:cNvPr>
          <p:cNvSpPr txBox="1"/>
          <p:nvPr/>
        </p:nvSpPr>
        <p:spPr bwMode="auto">
          <a:xfrm>
            <a:off x="9932713" y="3885219"/>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Kostenlos – keine Nutzungsgebühr</a:t>
            </a:r>
          </a:p>
        </p:txBody>
      </p:sp>
      <p:sp>
        <p:nvSpPr>
          <p:cNvPr id="118" name="Textfeld 117">
            <a:extLst>
              <a:ext uri="{FF2B5EF4-FFF2-40B4-BE49-F238E27FC236}">
                <a16:creationId xmlns:a16="http://schemas.microsoft.com/office/drawing/2014/main" id="{1DC2A6B2-6EA3-401A-B58D-294EF7EB7A0F}"/>
              </a:ext>
            </a:extLst>
          </p:cNvPr>
          <p:cNvSpPr txBox="1"/>
          <p:nvPr/>
        </p:nvSpPr>
        <p:spPr bwMode="auto">
          <a:xfrm>
            <a:off x="9943014" y="3136922"/>
            <a:ext cx="1692000" cy="37520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Für Zahlungen weltweit in 9 Fremdwährungen in der Schweiz und im WIR-Netzwerk</a:t>
            </a:r>
          </a:p>
        </p:txBody>
      </p:sp>
      <p:sp>
        <p:nvSpPr>
          <p:cNvPr id="86" name="Textfeld 85">
            <a:extLst>
              <a:ext uri="{FF2B5EF4-FFF2-40B4-BE49-F238E27FC236}">
                <a16:creationId xmlns:a16="http://schemas.microsoft.com/office/drawing/2014/main" id="{D0EBA61F-3569-485D-B333-D1A07BBE6625}"/>
              </a:ext>
            </a:extLst>
          </p:cNvPr>
          <p:cNvSpPr txBox="1"/>
          <p:nvPr/>
        </p:nvSpPr>
        <p:spPr bwMode="auto">
          <a:xfrm>
            <a:off x="456169" y="1988840"/>
            <a:ext cx="1692000" cy="576064"/>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p>
            <a:pPr algn="l">
              <a:spcAft>
                <a:spcPts val="800"/>
              </a:spcAft>
            </a:pPr>
            <a:r>
              <a:rPr lang="de-CH" sz="1000" noProof="1">
                <a:solidFill>
                  <a:srgbClr val="FF0000"/>
                </a:solidFill>
              </a:rPr>
              <a:t>Merkmale</a:t>
            </a:r>
          </a:p>
        </p:txBody>
      </p:sp>
    </p:spTree>
    <p:extLst>
      <p:ext uri="{BB962C8B-B14F-4D97-AF65-F5344CB8AC3E}">
        <p14:creationId xmlns:p14="http://schemas.microsoft.com/office/powerpoint/2010/main" val="2894301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CC329855-0FD9-42F3-82C7-D5B694BC7945}"/>
              </a:ext>
            </a:extLst>
          </p:cNvPr>
          <p:cNvGraphicFramePr>
            <a:graphicFrameLocks noChangeAspect="1"/>
          </p:cNvGraphicFramePr>
          <p:nvPr>
            <p:custDataLst>
              <p:tags r:id="rId1"/>
            </p:custDataLst>
            <p:extLst>
              <p:ext uri="{D42A27DB-BD31-4B8C-83A1-F6EECF244321}">
                <p14:modId xmlns:p14="http://schemas.microsoft.com/office/powerpoint/2010/main" val="22967060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5" name="Objekt 4" hidden="1">
                        <a:extLst>
                          <a:ext uri="{FF2B5EF4-FFF2-40B4-BE49-F238E27FC236}">
                            <a16:creationId xmlns:a16="http://schemas.microsoft.com/office/drawing/2014/main" id="{CC329855-0FD9-42F3-82C7-D5B694BC794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FEB92E2B-F067-42CA-9A9C-68A69CC388CC}"/>
              </a:ext>
            </a:extLst>
          </p:cNvPr>
          <p:cNvSpPr>
            <a:spLocks noGrp="1"/>
          </p:cNvSpPr>
          <p:nvPr>
            <p:ph type="title"/>
          </p:nvPr>
        </p:nvSpPr>
        <p:spPr>
          <a:xfrm>
            <a:off x="469234" y="476672"/>
            <a:ext cx="11161240" cy="861994"/>
          </a:xfrm>
        </p:spPr>
        <p:txBody>
          <a:bodyPr vert="horz"/>
          <a:lstStyle/>
          <a:p>
            <a:r>
              <a:rPr lang="de-CH"/>
              <a:t>Unsere Geschichte</a:t>
            </a:r>
            <a:br>
              <a:rPr lang="de-CH"/>
            </a:br>
            <a:endParaRPr lang="de-CH" b="0"/>
          </a:p>
        </p:txBody>
      </p:sp>
      <p:sp>
        <p:nvSpPr>
          <p:cNvPr id="34" name="Textplatzhalter 4">
            <a:extLst>
              <a:ext uri="{FF2B5EF4-FFF2-40B4-BE49-F238E27FC236}">
                <a16:creationId xmlns:a16="http://schemas.microsoft.com/office/drawing/2014/main" id="{DE130247-016B-4BED-8B3D-7AE62F645986}"/>
              </a:ext>
            </a:extLst>
          </p:cNvPr>
          <p:cNvSpPr txBox="1">
            <a:spLocks/>
          </p:cNvSpPr>
          <p:nvPr/>
        </p:nvSpPr>
        <p:spPr>
          <a:xfrm>
            <a:off x="551609" y="2924944"/>
            <a:ext cx="2015999" cy="720688"/>
          </a:xfrm>
          <a:prstGeom prst="rect">
            <a:avLst/>
          </a:prstGeom>
        </p:spPr>
        <p:txBody>
          <a:bodyPr anchor="t"/>
          <a:lst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tx2"/>
                </a:solidFill>
                <a:latin typeface="+mj-lt"/>
                <a:ea typeface="MS PGothic" panose="020B0600070205080204" pitchFamily="34" charset="-128"/>
                <a:cs typeface="Segoe UI" panose="020B0502040204020203" pitchFamily="34" charset="0"/>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tx2"/>
                </a:solidFill>
                <a:latin typeface="+mj-lt"/>
                <a:ea typeface="MS PGothic" panose="020B0600070205080204" pitchFamily="34" charset="-128"/>
                <a:cs typeface="Segoe UI" panose="020B0502040204020203" pitchFamily="34" charset="0"/>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r>
              <a:rPr lang="de-CH" sz="2600">
                <a:solidFill>
                  <a:schemeClr val="accent1"/>
                </a:solidFill>
                <a:latin typeface="+mn-lt"/>
              </a:rPr>
              <a:t>1934</a:t>
            </a:r>
            <a:r>
              <a:rPr lang="de-CH" sz="2400">
                <a:solidFill>
                  <a:schemeClr val="accent1"/>
                </a:solidFill>
                <a:latin typeface="+mn-lt"/>
              </a:rPr>
              <a:t> </a:t>
            </a:r>
            <a:br>
              <a:rPr lang="de-CH" sz="2400">
                <a:solidFill>
                  <a:schemeClr val="accent1"/>
                </a:solidFill>
                <a:latin typeface="+mn-lt"/>
              </a:rPr>
            </a:br>
            <a:r>
              <a:rPr lang="de-CH" sz="1600"/>
              <a:t>Gründung</a:t>
            </a:r>
          </a:p>
        </p:txBody>
      </p:sp>
      <p:sp>
        <p:nvSpPr>
          <p:cNvPr id="39" name="Textplatzhalter 4">
            <a:extLst>
              <a:ext uri="{FF2B5EF4-FFF2-40B4-BE49-F238E27FC236}">
                <a16:creationId xmlns:a16="http://schemas.microsoft.com/office/drawing/2014/main" id="{9C025696-4D98-4F71-A691-17FCB7998618}"/>
              </a:ext>
            </a:extLst>
          </p:cNvPr>
          <p:cNvSpPr txBox="1">
            <a:spLocks/>
          </p:cNvSpPr>
          <p:nvPr/>
        </p:nvSpPr>
        <p:spPr bwMode="auto">
          <a:xfrm>
            <a:off x="911424" y="4293096"/>
            <a:ext cx="2376000" cy="7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1035025" rtl="0" eaLnBrk="0" fontAlgn="base" hangingPunct="0">
              <a:lnSpc>
                <a:spcPct val="100000"/>
              </a:lnSpc>
              <a:spcBef>
                <a:spcPts val="0"/>
              </a:spcBef>
              <a:spcAft>
                <a:spcPts val="600"/>
              </a:spcAft>
              <a:buClr>
                <a:schemeClr val="accent1"/>
              </a:buClr>
              <a:buFont typeface="Arial" panose="020B0604020202020204" pitchFamily="34" charset="0"/>
              <a:buNone/>
              <a:defRPr sz="1800" b="0" i="0" kern="1200">
                <a:solidFill>
                  <a:schemeClr val="bg1"/>
                </a:solidFill>
                <a:latin typeface="+mj-lt"/>
                <a:ea typeface="MS PGothic" panose="020B0600070205080204" pitchFamily="34" charset="-128"/>
                <a:cs typeface="Segoe UI" panose="020B0502040204020203" pitchFamily="34" charset="0"/>
              </a:defRPr>
            </a:lvl1pPr>
            <a:lvl2pPr marL="271463" indent="-271463" algn="l" defTabSz="1035025" rtl="0" eaLnBrk="0" fontAlgn="base" hangingPunct="0">
              <a:lnSpc>
                <a:spcPct val="100000"/>
              </a:lnSpc>
              <a:spcBef>
                <a:spcPts val="0"/>
              </a:spcBef>
              <a:spcAft>
                <a:spcPts val="600"/>
              </a:spcAft>
              <a:buClrTx/>
              <a:buFont typeface="Arial" panose="020B0604020202020204" pitchFamily="34" charset="0"/>
              <a:buChar char="•"/>
              <a:defRPr sz="1800" b="0" i="0" kern="1200">
                <a:solidFill>
                  <a:schemeClr val="bg1"/>
                </a:solidFill>
                <a:latin typeface="+mj-lt"/>
                <a:ea typeface="MS PGothic" panose="020B0600070205080204" pitchFamily="34" charset="-128"/>
                <a:cs typeface="Segoe UI" panose="020B0502040204020203" pitchFamily="34" charset="0"/>
              </a:defRPr>
            </a:lvl2pPr>
            <a:lvl3pPr marL="539750" indent="-269875" algn="l" defTabSz="1035025" rtl="0" eaLnBrk="0" fontAlgn="base" hangingPunct="0">
              <a:lnSpc>
                <a:spcPct val="100000"/>
              </a:lnSpc>
              <a:spcBef>
                <a:spcPts val="0"/>
              </a:spcBef>
              <a:spcAft>
                <a:spcPts val="600"/>
              </a:spcAft>
              <a:buClrTx/>
              <a:buFont typeface="Arial" panose="020B0604020202020204" pitchFamily="34" charset="0"/>
              <a:buChar char="•"/>
              <a:defRPr sz="1800" b="0" i="0" kern="1200">
                <a:solidFill>
                  <a:schemeClr val="bg1"/>
                </a:solidFill>
                <a:latin typeface="+mj-lt"/>
                <a:ea typeface="MS PGothic" panose="020B0600070205080204" pitchFamily="34" charset="-128"/>
                <a:cs typeface="Segoe UI" panose="020B0502040204020203" pitchFamily="34" charset="0"/>
              </a:defRPr>
            </a:lvl3pPr>
            <a:lvl4pPr marL="809625" indent="-269875" algn="l" defTabSz="1035025" rtl="0" eaLnBrk="0" fontAlgn="base" hangingPunct="0">
              <a:lnSpc>
                <a:spcPct val="100000"/>
              </a:lnSpc>
              <a:spcBef>
                <a:spcPts val="0"/>
              </a:spcBef>
              <a:spcAft>
                <a:spcPts val="600"/>
              </a:spcAft>
              <a:buClrTx/>
              <a:buFont typeface="Arial" panose="020B0604020202020204" pitchFamily="34" charset="0"/>
              <a:buChar char="•"/>
              <a:tabLst>
                <a:tab pos="539750" algn="l"/>
              </a:tabLst>
              <a:defRPr sz="1800" b="0" i="0" kern="1200">
                <a:solidFill>
                  <a:schemeClr val="bg1"/>
                </a:solidFill>
                <a:latin typeface="+mj-lt"/>
                <a:ea typeface="MS PGothic" panose="020B0600070205080204" pitchFamily="34" charset="-128"/>
                <a:cs typeface="Segoe UI" panose="020B0502040204020203" pitchFamily="34" charset="0"/>
              </a:defRPr>
            </a:lvl4pPr>
            <a:lvl5pPr marL="1079500" indent="-269875" algn="l" defTabSz="1035025" rtl="0" eaLnBrk="0" fontAlgn="base" hangingPunct="0">
              <a:lnSpc>
                <a:spcPct val="100000"/>
              </a:lnSpc>
              <a:spcBef>
                <a:spcPts val="0"/>
              </a:spcBef>
              <a:spcAft>
                <a:spcPts val="600"/>
              </a:spcAft>
              <a:buClrTx/>
              <a:buFont typeface="Arial" panose="020B0604020202020204" pitchFamily="34" charset="0"/>
              <a:buChar char="•"/>
              <a:defRPr sz="1800" b="0" i="0" kern="1200">
                <a:solidFill>
                  <a:schemeClr val="bg1"/>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r>
              <a:rPr lang="de-CH" sz="2600">
                <a:solidFill>
                  <a:srgbClr val="E6140A"/>
                </a:solidFill>
                <a:latin typeface="+mn-lt"/>
              </a:rPr>
              <a:t>1936</a:t>
            </a:r>
            <a:r>
              <a:rPr lang="de-CH" sz="2600">
                <a:solidFill>
                  <a:schemeClr val="tx2"/>
                </a:solidFill>
                <a:latin typeface="+mn-lt"/>
              </a:rPr>
              <a:t> </a:t>
            </a:r>
            <a:br>
              <a:rPr lang="de-CH" sz="2600">
                <a:solidFill>
                  <a:schemeClr val="tx2"/>
                </a:solidFill>
                <a:latin typeface="+mn-lt"/>
              </a:rPr>
            </a:br>
            <a:r>
              <a:rPr lang="de-CH" sz="1600">
                <a:solidFill>
                  <a:schemeClr val="tx2"/>
                </a:solidFill>
              </a:rPr>
              <a:t>Bankenstatus</a:t>
            </a:r>
          </a:p>
        </p:txBody>
      </p:sp>
      <p:sp>
        <p:nvSpPr>
          <p:cNvPr id="40" name="Textplatzhalter 4">
            <a:extLst>
              <a:ext uri="{FF2B5EF4-FFF2-40B4-BE49-F238E27FC236}">
                <a16:creationId xmlns:a16="http://schemas.microsoft.com/office/drawing/2014/main" id="{54C4D36B-E29E-4858-AD18-988A08CCCC81}"/>
              </a:ext>
            </a:extLst>
          </p:cNvPr>
          <p:cNvSpPr txBox="1">
            <a:spLocks/>
          </p:cNvSpPr>
          <p:nvPr/>
        </p:nvSpPr>
        <p:spPr bwMode="auto">
          <a:xfrm>
            <a:off x="3432201" y="2924944"/>
            <a:ext cx="2015999" cy="7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1035025" rtl="0" eaLnBrk="0" fontAlgn="base" hangingPunct="0">
              <a:lnSpc>
                <a:spcPct val="100000"/>
              </a:lnSpc>
              <a:spcBef>
                <a:spcPts val="0"/>
              </a:spcBef>
              <a:spcAft>
                <a:spcPts val="600"/>
              </a:spcAft>
              <a:buClr>
                <a:schemeClr val="accent1"/>
              </a:buClr>
              <a:buFont typeface="Arial" panose="020B0604020202020204" pitchFamily="34" charset="0"/>
              <a:buNone/>
              <a:defRPr sz="1800" b="0" i="0" kern="1200">
                <a:solidFill>
                  <a:schemeClr val="bg1"/>
                </a:solidFill>
                <a:latin typeface="+mj-lt"/>
                <a:ea typeface="MS PGothic" panose="020B0600070205080204" pitchFamily="34" charset="-128"/>
                <a:cs typeface="Segoe UI" panose="020B0502040204020203" pitchFamily="34" charset="0"/>
              </a:defRPr>
            </a:lvl1pPr>
            <a:lvl2pPr marL="271463" indent="-271463" algn="l" defTabSz="1035025" rtl="0" eaLnBrk="0" fontAlgn="base" hangingPunct="0">
              <a:lnSpc>
                <a:spcPct val="100000"/>
              </a:lnSpc>
              <a:spcBef>
                <a:spcPts val="0"/>
              </a:spcBef>
              <a:spcAft>
                <a:spcPts val="600"/>
              </a:spcAft>
              <a:buClrTx/>
              <a:buFont typeface="Arial" panose="020B0604020202020204" pitchFamily="34" charset="0"/>
              <a:buChar char="•"/>
              <a:defRPr sz="1800" b="0" i="0" kern="1200">
                <a:solidFill>
                  <a:schemeClr val="bg1"/>
                </a:solidFill>
                <a:latin typeface="+mj-lt"/>
                <a:ea typeface="MS PGothic" panose="020B0600070205080204" pitchFamily="34" charset="-128"/>
                <a:cs typeface="Segoe UI" panose="020B0502040204020203" pitchFamily="34" charset="0"/>
              </a:defRPr>
            </a:lvl2pPr>
            <a:lvl3pPr marL="539750" indent="-269875" algn="l" defTabSz="1035025" rtl="0" eaLnBrk="0" fontAlgn="base" hangingPunct="0">
              <a:lnSpc>
                <a:spcPct val="100000"/>
              </a:lnSpc>
              <a:spcBef>
                <a:spcPts val="0"/>
              </a:spcBef>
              <a:spcAft>
                <a:spcPts val="600"/>
              </a:spcAft>
              <a:buClrTx/>
              <a:buFont typeface="Arial" panose="020B0604020202020204" pitchFamily="34" charset="0"/>
              <a:buChar char="•"/>
              <a:defRPr sz="1800" b="0" i="0" kern="1200">
                <a:solidFill>
                  <a:schemeClr val="bg1"/>
                </a:solidFill>
                <a:latin typeface="+mj-lt"/>
                <a:ea typeface="MS PGothic" panose="020B0600070205080204" pitchFamily="34" charset="-128"/>
                <a:cs typeface="Segoe UI" panose="020B0502040204020203" pitchFamily="34" charset="0"/>
              </a:defRPr>
            </a:lvl3pPr>
            <a:lvl4pPr marL="809625" indent="-269875" algn="l" defTabSz="1035025" rtl="0" eaLnBrk="0" fontAlgn="base" hangingPunct="0">
              <a:lnSpc>
                <a:spcPct val="100000"/>
              </a:lnSpc>
              <a:spcBef>
                <a:spcPts val="0"/>
              </a:spcBef>
              <a:spcAft>
                <a:spcPts val="600"/>
              </a:spcAft>
              <a:buClrTx/>
              <a:buFont typeface="Arial" panose="020B0604020202020204" pitchFamily="34" charset="0"/>
              <a:buChar char="•"/>
              <a:tabLst>
                <a:tab pos="539750" algn="l"/>
              </a:tabLst>
              <a:defRPr sz="1800" b="0" i="0" kern="1200">
                <a:solidFill>
                  <a:schemeClr val="bg1"/>
                </a:solidFill>
                <a:latin typeface="+mj-lt"/>
                <a:ea typeface="MS PGothic" panose="020B0600070205080204" pitchFamily="34" charset="-128"/>
                <a:cs typeface="Segoe UI" panose="020B0502040204020203" pitchFamily="34" charset="0"/>
              </a:defRPr>
            </a:lvl4pPr>
            <a:lvl5pPr marL="1079500" indent="-269875" algn="l" defTabSz="1035025" rtl="0" eaLnBrk="0" fontAlgn="base" hangingPunct="0">
              <a:lnSpc>
                <a:spcPct val="100000"/>
              </a:lnSpc>
              <a:spcBef>
                <a:spcPts val="0"/>
              </a:spcBef>
              <a:spcAft>
                <a:spcPts val="600"/>
              </a:spcAft>
              <a:buClrTx/>
              <a:buFont typeface="Arial" panose="020B0604020202020204" pitchFamily="34" charset="0"/>
              <a:buChar char="•"/>
              <a:defRPr sz="1800" b="0" i="0" kern="1200">
                <a:solidFill>
                  <a:schemeClr val="bg1"/>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r>
              <a:rPr lang="de-CH" sz="2600">
                <a:solidFill>
                  <a:schemeClr val="accent1"/>
                </a:solidFill>
                <a:latin typeface="+mn-lt"/>
              </a:rPr>
              <a:t>1998</a:t>
            </a:r>
            <a:r>
              <a:rPr lang="de-CH" sz="2400">
                <a:solidFill>
                  <a:schemeClr val="accent1"/>
                </a:solidFill>
                <a:latin typeface="+mn-lt"/>
              </a:rPr>
              <a:t> </a:t>
            </a:r>
            <a:br>
              <a:rPr lang="de-CH" sz="2400">
                <a:solidFill>
                  <a:schemeClr val="accent1"/>
                </a:solidFill>
                <a:latin typeface="+mn-lt"/>
              </a:rPr>
            </a:br>
            <a:r>
              <a:rPr lang="de-CH" sz="1600">
                <a:solidFill>
                  <a:schemeClr val="tx2"/>
                </a:solidFill>
              </a:rPr>
              <a:t>WIR Bank</a:t>
            </a:r>
          </a:p>
        </p:txBody>
      </p:sp>
      <p:sp>
        <p:nvSpPr>
          <p:cNvPr id="41" name="Textplatzhalter 4">
            <a:extLst>
              <a:ext uri="{FF2B5EF4-FFF2-40B4-BE49-F238E27FC236}">
                <a16:creationId xmlns:a16="http://schemas.microsoft.com/office/drawing/2014/main" id="{C94E8FE3-A28B-433C-9B53-3498C4C641B6}"/>
              </a:ext>
            </a:extLst>
          </p:cNvPr>
          <p:cNvSpPr txBox="1">
            <a:spLocks/>
          </p:cNvSpPr>
          <p:nvPr/>
        </p:nvSpPr>
        <p:spPr bwMode="auto">
          <a:xfrm>
            <a:off x="3431976" y="4293096"/>
            <a:ext cx="2448000" cy="7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1035025" rtl="0" eaLnBrk="0" fontAlgn="base" hangingPunct="0">
              <a:lnSpc>
                <a:spcPct val="100000"/>
              </a:lnSpc>
              <a:spcBef>
                <a:spcPts val="0"/>
              </a:spcBef>
              <a:spcAft>
                <a:spcPts val="600"/>
              </a:spcAft>
              <a:buClr>
                <a:schemeClr val="accent1"/>
              </a:buClr>
              <a:buFont typeface="Arial" panose="020B0604020202020204" pitchFamily="34" charset="0"/>
              <a:buNone/>
              <a:defRPr sz="1800" b="0" i="0" kern="1200">
                <a:solidFill>
                  <a:schemeClr val="bg1"/>
                </a:solidFill>
                <a:latin typeface="+mj-lt"/>
                <a:ea typeface="MS PGothic" panose="020B0600070205080204" pitchFamily="34" charset="-128"/>
                <a:cs typeface="Segoe UI" panose="020B0502040204020203" pitchFamily="34" charset="0"/>
              </a:defRPr>
            </a:lvl1pPr>
            <a:lvl2pPr marL="271463" indent="-271463" algn="l" defTabSz="1035025" rtl="0" eaLnBrk="0" fontAlgn="base" hangingPunct="0">
              <a:lnSpc>
                <a:spcPct val="100000"/>
              </a:lnSpc>
              <a:spcBef>
                <a:spcPts val="0"/>
              </a:spcBef>
              <a:spcAft>
                <a:spcPts val="600"/>
              </a:spcAft>
              <a:buClrTx/>
              <a:buFont typeface="Arial" panose="020B0604020202020204" pitchFamily="34" charset="0"/>
              <a:buChar char="•"/>
              <a:defRPr sz="1800" b="0" i="0" kern="1200">
                <a:solidFill>
                  <a:schemeClr val="bg1"/>
                </a:solidFill>
                <a:latin typeface="+mj-lt"/>
                <a:ea typeface="MS PGothic" panose="020B0600070205080204" pitchFamily="34" charset="-128"/>
                <a:cs typeface="Segoe UI" panose="020B0502040204020203" pitchFamily="34" charset="0"/>
              </a:defRPr>
            </a:lvl2pPr>
            <a:lvl3pPr marL="539750" indent="-269875" algn="l" defTabSz="1035025" rtl="0" eaLnBrk="0" fontAlgn="base" hangingPunct="0">
              <a:lnSpc>
                <a:spcPct val="100000"/>
              </a:lnSpc>
              <a:spcBef>
                <a:spcPts val="0"/>
              </a:spcBef>
              <a:spcAft>
                <a:spcPts val="600"/>
              </a:spcAft>
              <a:buClrTx/>
              <a:buFont typeface="Arial" panose="020B0604020202020204" pitchFamily="34" charset="0"/>
              <a:buChar char="•"/>
              <a:defRPr sz="1800" b="0" i="0" kern="1200">
                <a:solidFill>
                  <a:schemeClr val="bg1"/>
                </a:solidFill>
                <a:latin typeface="+mj-lt"/>
                <a:ea typeface="MS PGothic" panose="020B0600070205080204" pitchFamily="34" charset="-128"/>
                <a:cs typeface="Segoe UI" panose="020B0502040204020203" pitchFamily="34" charset="0"/>
              </a:defRPr>
            </a:lvl3pPr>
            <a:lvl4pPr marL="809625" indent="-269875" algn="l" defTabSz="1035025" rtl="0" eaLnBrk="0" fontAlgn="base" hangingPunct="0">
              <a:lnSpc>
                <a:spcPct val="100000"/>
              </a:lnSpc>
              <a:spcBef>
                <a:spcPts val="0"/>
              </a:spcBef>
              <a:spcAft>
                <a:spcPts val="600"/>
              </a:spcAft>
              <a:buClrTx/>
              <a:buFont typeface="Arial" panose="020B0604020202020204" pitchFamily="34" charset="0"/>
              <a:buChar char="•"/>
              <a:tabLst>
                <a:tab pos="539750" algn="l"/>
              </a:tabLst>
              <a:defRPr sz="1800" b="0" i="0" kern="1200">
                <a:solidFill>
                  <a:schemeClr val="bg1"/>
                </a:solidFill>
                <a:latin typeface="+mj-lt"/>
                <a:ea typeface="MS PGothic" panose="020B0600070205080204" pitchFamily="34" charset="-128"/>
                <a:cs typeface="Segoe UI" panose="020B0502040204020203" pitchFamily="34" charset="0"/>
              </a:defRPr>
            </a:lvl4pPr>
            <a:lvl5pPr marL="1079500" indent="-269875" algn="l" defTabSz="1035025" rtl="0" eaLnBrk="0" fontAlgn="base" hangingPunct="0">
              <a:lnSpc>
                <a:spcPct val="100000"/>
              </a:lnSpc>
              <a:spcBef>
                <a:spcPts val="0"/>
              </a:spcBef>
              <a:spcAft>
                <a:spcPts val="600"/>
              </a:spcAft>
              <a:buClrTx/>
              <a:buFont typeface="Arial" panose="020B0604020202020204" pitchFamily="34" charset="0"/>
              <a:buChar char="•"/>
              <a:defRPr sz="1800" b="0" i="0" kern="1200">
                <a:solidFill>
                  <a:schemeClr val="bg1"/>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r>
              <a:rPr lang="de-CH" sz="2600">
                <a:solidFill>
                  <a:srgbClr val="E6140A"/>
                </a:solidFill>
                <a:latin typeface="+mn-lt"/>
              </a:rPr>
              <a:t>1998 </a:t>
            </a:r>
            <a:br>
              <a:rPr lang="de-CH" sz="2600">
                <a:solidFill>
                  <a:schemeClr val="tx2"/>
                </a:solidFill>
                <a:latin typeface="+mn-lt"/>
              </a:rPr>
            </a:br>
            <a:r>
              <a:rPr lang="de-CH" sz="1600">
                <a:solidFill>
                  <a:schemeClr val="tx2"/>
                </a:solidFill>
              </a:rPr>
              <a:t>Anlagekonto </a:t>
            </a:r>
            <a:br>
              <a:rPr lang="de-CH" sz="1600">
                <a:solidFill>
                  <a:schemeClr val="tx2"/>
                </a:solidFill>
              </a:rPr>
            </a:br>
            <a:r>
              <a:rPr lang="de-CH" sz="1600">
                <a:solidFill>
                  <a:schemeClr val="tx2"/>
                </a:solidFill>
              </a:rPr>
              <a:t>CHF</a:t>
            </a:r>
          </a:p>
        </p:txBody>
      </p:sp>
      <p:sp>
        <p:nvSpPr>
          <p:cNvPr id="42" name="Textplatzhalter 4">
            <a:extLst>
              <a:ext uri="{FF2B5EF4-FFF2-40B4-BE49-F238E27FC236}">
                <a16:creationId xmlns:a16="http://schemas.microsoft.com/office/drawing/2014/main" id="{A4DC6A01-05BC-490F-BE84-C904EDE0ECCB}"/>
              </a:ext>
            </a:extLst>
          </p:cNvPr>
          <p:cNvSpPr txBox="1">
            <a:spLocks/>
          </p:cNvSpPr>
          <p:nvPr/>
        </p:nvSpPr>
        <p:spPr bwMode="auto">
          <a:xfrm>
            <a:off x="4944136" y="5660640"/>
            <a:ext cx="2376000" cy="7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1035025" rtl="0" eaLnBrk="0" fontAlgn="base" hangingPunct="0">
              <a:lnSpc>
                <a:spcPct val="100000"/>
              </a:lnSpc>
              <a:spcBef>
                <a:spcPts val="0"/>
              </a:spcBef>
              <a:spcAft>
                <a:spcPts val="600"/>
              </a:spcAft>
              <a:buClr>
                <a:schemeClr val="accent1"/>
              </a:buClr>
              <a:buFont typeface="Arial" panose="020B0604020202020204" pitchFamily="34" charset="0"/>
              <a:buNone/>
              <a:defRPr sz="1800" b="0" i="0" kern="1200">
                <a:solidFill>
                  <a:schemeClr val="bg1"/>
                </a:solidFill>
                <a:latin typeface="+mj-lt"/>
                <a:ea typeface="MS PGothic" panose="020B0600070205080204" pitchFamily="34" charset="-128"/>
                <a:cs typeface="Segoe UI" panose="020B0502040204020203" pitchFamily="34" charset="0"/>
              </a:defRPr>
            </a:lvl1pPr>
            <a:lvl2pPr marL="271463" indent="-271463" algn="l" defTabSz="1035025" rtl="0" eaLnBrk="0" fontAlgn="base" hangingPunct="0">
              <a:lnSpc>
                <a:spcPct val="100000"/>
              </a:lnSpc>
              <a:spcBef>
                <a:spcPts val="0"/>
              </a:spcBef>
              <a:spcAft>
                <a:spcPts val="600"/>
              </a:spcAft>
              <a:buClrTx/>
              <a:buFont typeface="Arial" panose="020B0604020202020204" pitchFamily="34" charset="0"/>
              <a:buChar char="•"/>
              <a:defRPr sz="1800" b="0" i="0" kern="1200">
                <a:solidFill>
                  <a:schemeClr val="bg1"/>
                </a:solidFill>
                <a:latin typeface="+mj-lt"/>
                <a:ea typeface="MS PGothic" panose="020B0600070205080204" pitchFamily="34" charset="-128"/>
                <a:cs typeface="Segoe UI" panose="020B0502040204020203" pitchFamily="34" charset="0"/>
              </a:defRPr>
            </a:lvl2pPr>
            <a:lvl3pPr marL="539750" indent="-269875" algn="l" defTabSz="1035025" rtl="0" eaLnBrk="0" fontAlgn="base" hangingPunct="0">
              <a:lnSpc>
                <a:spcPct val="100000"/>
              </a:lnSpc>
              <a:spcBef>
                <a:spcPts val="0"/>
              </a:spcBef>
              <a:spcAft>
                <a:spcPts val="600"/>
              </a:spcAft>
              <a:buClrTx/>
              <a:buFont typeface="Arial" panose="020B0604020202020204" pitchFamily="34" charset="0"/>
              <a:buChar char="•"/>
              <a:defRPr sz="1800" b="0" i="0" kern="1200">
                <a:solidFill>
                  <a:schemeClr val="bg1"/>
                </a:solidFill>
                <a:latin typeface="+mj-lt"/>
                <a:ea typeface="MS PGothic" panose="020B0600070205080204" pitchFamily="34" charset="-128"/>
                <a:cs typeface="Segoe UI" panose="020B0502040204020203" pitchFamily="34" charset="0"/>
              </a:defRPr>
            </a:lvl3pPr>
            <a:lvl4pPr marL="809625" indent="-269875" algn="l" defTabSz="1035025" rtl="0" eaLnBrk="0" fontAlgn="base" hangingPunct="0">
              <a:lnSpc>
                <a:spcPct val="100000"/>
              </a:lnSpc>
              <a:spcBef>
                <a:spcPts val="0"/>
              </a:spcBef>
              <a:spcAft>
                <a:spcPts val="600"/>
              </a:spcAft>
              <a:buClrTx/>
              <a:buFont typeface="Arial" panose="020B0604020202020204" pitchFamily="34" charset="0"/>
              <a:buChar char="•"/>
              <a:tabLst>
                <a:tab pos="539750" algn="l"/>
              </a:tabLst>
              <a:defRPr sz="1800" b="0" i="0" kern="1200">
                <a:solidFill>
                  <a:schemeClr val="bg1"/>
                </a:solidFill>
                <a:latin typeface="+mj-lt"/>
                <a:ea typeface="MS PGothic" panose="020B0600070205080204" pitchFamily="34" charset="-128"/>
                <a:cs typeface="Segoe UI" panose="020B0502040204020203" pitchFamily="34" charset="0"/>
              </a:defRPr>
            </a:lvl4pPr>
            <a:lvl5pPr marL="1079500" indent="-269875" algn="l" defTabSz="1035025" rtl="0" eaLnBrk="0" fontAlgn="base" hangingPunct="0">
              <a:lnSpc>
                <a:spcPct val="100000"/>
              </a:lnSpc>
              <a:spcBef>
                <a:spcPts val="0"/>
              </a:spcBef>
              <a:spcAft>
                <a:spcPts val="600"/>
              </a:spcAft>
              <a:buClrTx/>
              <a:buFont typeface="Arial" panose="020B0604020202020204" pitchFamily="34" charset="0"/>
              <a:buChar char="•"/>
              <a:defRPr sz="1800" b="0" i="0" kern="1200">
                <a:solidFill>
                  <a:schemeClr val="bg1"/>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r>
              <a:rPr lang="de-CH" sz="2600">
                <a:solidFill>
                  <a:srgbClr val="E6140A"/>
                </a:solidFill>
                <a:latin typeface="+mn-lt"/>
              </a:rPr>
              <a:t>1999 </a:t>
            </a:r>
            <a:br>
              <a:rPr lang="de-CH" sz="2600">
                <a:solidFill>
                  <a:schemeClr val="tx2"/>
                </a:solidFill>
                <a:latin typeface="+mn-lt"/>
              </a:rPr>
            </a:br>
            <a:r>
              <a:rPr lang="de-CH" sz="1600">
                <a:solidFill>
                  <a:schemeClr val="tx2"/>
                </a:solidFill>
              </a:rPr>
              <a:t>CHF-Kredite</a:t>
            </a:r>
          </a:p>
        </p:txBody>
      </p:sp>
      <p:sp>
        <p:nvSpPr>
          <p:cNvPr id="43" name="Textplatzhalter 4">
            <a:extLst>
              <a:ext uri="{FF2B5EF4-FFF2-40B4-BE49-F238E27FC236}">
                <a16:creationId xmlns:a16="http://schemas.microsoft.com/office/drawing/2014/main" id="{42651DE7-6974-4DC7-8EAB-D5A2B8E8AD98}"/>
              </a:ext>
            </a:extLst>
          </p:cNvPr>
          <p:cNvSpPr txBox="1">
            <a:spLocks/>
          </p:cNvSpPr>
          <p:nvPr/>
        </p:nvSpPr>
        <p:spPr bwMode="auto">
          <a:xfrm>
            <a:off x="6023992" y="4292488"/>
            <a:ext cx="2376000" cy="7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1035025" rtl="0" eaLnBrk="0" fontAlgn="base" hangingPunct="0">
              <a:lnSpc>
                <a:spcPct val="100000"/>
              </a:lnSpc>
              <a:spcBef>
                <a:spcPts val="0"/>
              </a:spcBef>
              <a:spcAft>
                <a:spcPts val="600"/>
              </a:spcAft>
              <a:buClr>
                <a:schemeClr val="accent1"/>
              </a:buClr>
              <a:buFont typeface="Arial" panose="020B0604020202020204" pitchFamily="34" charset="0"/>
              <a:buNone/>
              <a:defRPr sz="1800" b="0" i="0" kern="1200">
                <a:solidFill>
                  <a:schemeClr val="bg1"/>
                </a:solidFill>
                <a:latin typeface="+mj-lt"/>
                <a:ea typeface="MS PGothic" panose="020B0600070205080204" pitchFamily="34" charset="-128"/>
                <a:cs typeface="Segoe UI" panose="020B0502040204020203" pitchFamily="34" charset="0"/>
              </a:defRPr>
            </a:lvl1pPr>
            <a:lvl2pPr marL="271463" indent="-271463" algn="l" defTabSz="1035025" rtl="0" eaLnBrk="0" fontAlgn="base" hangingPunct="0">
              <a:lnSpc>
                <a:spcPct val="100000"/>
              </a:lnSpc>
              <a:spcBef>
                <a:spcPts val="0"/>
              </a:spcBef>
              <a:spcAft>
                <a:spcPts val="600"/>
              </a:spcAft>
              <a:buClrTx/>
              <a:buFont typeface="Arial" panose="020B0604020202020204" pitchFamily="34" charset="0"/>
              <a:buChar char="•"/>
              <a:defRPr sz="1800" b="0" i="0" kern="1200">
                <a:solidFill>
                  <a:schemeClr val="bg1"/>
                </a:solidFill>
                <a:latin typeface="+mj-lt"/>
                <a:ea typeface="MS PGothic" panose="020B0600070205080204" pitchFamily="34" charset="-128"/>
                <a:cs typeface="Segoe UI" panose="020B0502040204020203" pitchFamily="34" charset="0"/>
              </a:defRPr>
            </a:lvl2pPr>
            <a:lvl3pPr marL="539750" indent="-269875" algn="l" defTabSz="1035025" rtl="0" eaLnBrk="0" fontAlgn="base" hangingPunct="0">
              <a:lnSpc>
                <a:spcPct val="100000"/>
              </a:lnSpc>
              <a:spcBef>
                <a:spcPts val="0"/>
              </a:spcBef>
              <a:spcAft>
                <a:spcPts val="600"/>
              </a:spcAft>
              <a:buClrTx/>
              <a:buFont typeface="Arial" panose="020B0604020202020204" pitchFamily="34" charset="0"/>
              <a:buChar char="•"/>
              <a:defRPr sz="1800" b="0" i="0" kern="1200">
                <a:solidFill>
                  <a:schemeClr val="bg1"/>
                </a:solidFill>
                <a:latin typeface="+mj-lt"/>
                <a:ea typeface="MS PGothic" panose="020B0600070205080204" pitchFamily="34" charset="-128"/>
                <a:cs typeface="Segoe UI" panose="020B0502040204020203" pitchFamily="34" charset="0"/>
              </a:defRPr>
            </a:lvl3pPr>
            <a:lvl4pPr marL="809625" indent="-269875" algn="l" defTabSz="1035025" rtl="0" eaLnBrk="0" fontAlgn="base" hangingPunct="0">
              <a:lnSpc>
                <a:spcPct val="100000"/>
              </a:lnSpc>
              <a:spcBef>
                <a:spcPts val="0"/>
              </a:spcBef>
              <a:spcAft>
                <a:spcPts val="600"/>
              </a:spcAft>
              <a:buClrTx/>
              <a:buFont typeface="Arial" panose="020B0604020202020204" pitchFamily="34" charset="0"/>
              <a:buChar char="•"/>
              <a:tabLst>
                <a:tab pos="539750" algn="l"/>
              </a:tabLst>
              <a:defRPr sz="1800" b="0" i="0" kern="1200">
                <a:solidFill>
                  <a:schemeClr val="bg1"/>
                </a:solidFill>
                <a:latin typeface="+mj-lt"/>
                <a:ea typeface="MS PGothic" panose="020B0600070205080204" pitchFamily="34" charset="-128"/>
                <a:cs typeface="Segoe UI" panose="020B0502040204020203" pitchFamily="34" charset="0"/>
              </a:defRPr>
            </a:lvl4pPr>
            <a:lvl5pPr marL="1079500" indent="-269875" algn="l" defTabSz="1035025" rtl="0" eaLnBrk="0" fontAlgn="base" hangingPunct="0">
              <a:lnSpc>
                <a:spcPct val="100000"/>
              </a:lnSpc>
              <a:spcBef>
                <a:spcPts val="0"/>
              </a:spcBef>
              <a:spcAft>
                <a:spcPts val="600"/>
              </a:spcAft>
              <a:buClrTx/>
              <a:buFont typeface="Arial" panose="020B0604020202020204" pitchFamily="34" charset="0"/>
              <a:buChar char="•"/>
              <a:defRPr sz="1800" b="0" i="0" kern="1200">
                <a:solidFill>
                  <a:schemeClr val="bg1"/>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r>
              <a:rPr lang="de-CH" sz="2600">
                <a:solidFill>
                  <a:srgbClr val="E6140A"/>
                </a:solidFill>
                <a:latin typeface="+mn-lt"/>
              </a:rPr>
              <a:t>2000</a:t>
            </a:r>
            <a:r>
              <a:rPr lang="de-CH" sz="2600">
                <a:solidFill>
                  <a:schemeClr val="tx2"/>
                </a:solidFill>
                <a:latin typeface="+mn-lt"/>
              </a:rPr>
              <a:t> </a:t>
            </a:r>
            <a:br>
              <a:rPr lang="de-CH" sz="2600">
                <a:solidFill>
                  <a:schemeClr val="tx2"/>
                </a:solidFill>
                <a:latin typeface="+mn-lt"/>
              </a:rPr>
            </a:br>
            <a:r>
              <a:rPr lang="de-CH" sz="1600">
                <a:solidFill>
                  <a:schemeClr val="tx2"/>
                </a:solidFill>
              </a:rPr>
              <a:t>Privatkunden</a:t>
            </a:r>
          </a:p>
        </p:txBody>
      </p:sp>
      <p:sp>
        <p:nvSpPr>
          <p:cNvPr id="44" name="Textplatzhalter 4">
            <a:extLst>
              <a:ext uri="{FF2B5EF4-FFF2-40B4-BE49-F238E27FC236}">
                <a16:creationId xmlns:a16="http://schemas.microsoft.com/office/drawing/2014/main" id="{EB8C906C-9CB2-4E48-912D-D31281826A14}"/>
              </a:ext>
            </a:extLst>
          </p:cNvPr>
          <p:cNvSpPr txBox="1">
            <a:spLocks/>
          </p:cNvSpPr>
          <p:nvPr/>
        </p:nvSpPr>
        <p:spPr bwMode="auto">
          <a:xfrm>
            <a:off x="6744297" y="2924944"/>
            <a:ext cx="2015999" cy="7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1035025" rtl="0" eaLnBrk="0" fontAlgn="base" hangingPunct="0">
              <a:lnSpc>
                <a:spcPct val="100000"/>
              </a:lnSpc>
              <a:spcBef>
                <a:spcPts val="0"/>
              </a:spcBef>
              <a:spcAft>
                <a:spcPts val="600"/>
              </a:spcAft>
              <a:buClr>
                <a:schemeClr val="accent1"/>
              </a:buClr>
              <a:buFont typeface="Arial" panose="020B0604020202020204" pitchFamily="34" charset="0"/>
              <a:buNone/>
              <a:defRPr sz="1800" b="0" i="0" kern="1200">
                <a:solidFill>
                  <a:schemeClr val="bg1"/>
                </a:solidFill>
                <a:latin typeface="+mj-lt"/>
                <a:ea typeface="MS PGothic" panose="020B0600070205080204" pitchFamily="34" charset="-128"/>
                <a:cs typeface="Segoe UI" panose="020B0502040204020203" pitchFamily="34" charset="0"/>
              </a:defRPr>
            </a:lvl1pPr>
            <a:lvl2pPr marL="271463" indent="-271463" algn="l" defTabSz="1035025" rtl="0" eaLnBrk="0" fontAlgn="base" hangingPunct="0">
              <a:lnSpc>
                <a:spcPct val="100000"/>
              </a:lnSpc>
              <a:spcBef>
                <a:spcPts val="0"/>
              </a:spcBef>
              <a:spcAft>
                <a:spcPts val="600"/>
              </a:spcAft>
              <a:buClrTx/>
              <a:buFont typeface="Arial" panose="020B0604020202020204" pitchFamily="34" charset="0"/>
              <a:buChar char="•"/>
              <a:defRPr sz="1800" b="0" i="0" kern="1200">
                <a:solidFill>
                  <a:schemeClr val="bg1"/>
                </a:solidFill>
                <a:latin typeface="+mj-lt"/>
                <a:ea typeface="MS PGothic" panose="020B0600070205080204" pitchFamily="34" charset="-128"/>
                <a:cs typeface="Segoe UI" panose="020B0502040204020203" pitchFamily="34" charset="0"/>
              </a:defRPr>
            </a:lvl2pPr>
            <a:lvl3pPr marL="539750" indent="-269875" algn="l" defTabSz="1035025" rtl="0" eaLnBrk="0" fontAlgn="base" hangingPunct="0">
              <a:lnSpc>
                <a:spcPct val="100000"/>
              </a:lnSpc>
              <a:spcBef>
                <a:spcPts val="0"/>
              </a:spcBef>
              <a:spcAft>
                <a:spcPts val="600"/>
              </a:spcAft>
              <a:buClrTx/>
              <a:buFont typeface="Arial" panose="020B0604020202020204" pitchFamily="34" charset="0"/>
              <a:buChar char="•"/>
              <a:defRPr sz="1800" b="0" i="0" kern="1200">
                <a:solidFill>
                  <a:schemeClr val="bg1"/>
                </a:solidFill>
                <a:latin typeface="+mj-lt"/>
                <a:ea typeface="MS PGothic" panose="020B0600070205080204" pitchFamily="34" charset="-128"/>
                <a:cs typeface="Segoe UI" panose="020B0502040204020203" pitchFamily="34" charset="0"/>
              </a:defRPr>
            </a:lvl3pPr>
            <a:lvl4pPr marL="809625" indent="-269875" algn="l" defTabSz="1035025" rtl="0" eaLnBrk="0" fontAlgn="base" hangingPunct="0">
              <a:lnSpc>
                <a:spcPct val="100000"/>
              </a:lnSpc>
              <a:spcBef>
                <a:spcPts val="0"/>
              </a:spcBef>
              <a:spcAft>
                <a:spcPts val="600"/>
              </a:spcAft>
              <a:buClrTx/>
              <a:buFont typeface="Arial" panose="020B0604020202020204" pitchFamily="34" charset="0"/>
              <a:buChar char="•"/>
              <a:tabLst>
                <a:tab pos="539750" algn="l"/>
              </a:tabLst>
              <a:defRPr sz="1800" b="0" i="0" kern="1200">
                <a:solidFill>
                  <a:schemeClr val="bg1"/>
                </a:solidFill>
                <a:latin typeface="+mj-lt"/>
                <a:ea typeface="MS PGothic" panose="020B0600070205080204" pitchFamily="34" charset="-128"/>
                <a:cs typeface="Segoe UI" panose="020B0502040204020203" pitchFamily="34" charset="0"/>
              </a:defRPr>
            </a:lvl4pPr>
            <a:lvl5pPr marL="1079500" indent="-269875" algn="l" defTabSz="1035025" rtl="0" eaLnBrk="0" fontAlgn="base" hangingPunct="0">
              <a:lnSpc>
                <a:spcPct val="100000"/>
              </a:lnSpc>
              <a:spcBef>
                <a:spcPts val="0"/>
              </a:spcBef>
              <a:spcAft>
                <a:spcPts val="600"/>
              </a:spcAft>
              <a:buClrTx/>
              <a:buFont typeface="Arial" panose="020B0604020202020204" pitchFamily="34" charset="0"/>
              <a:buChar char="•"/>
              <a:defRPr sz="1800" b="0" i="0" kern="1200">
                <a:solidFill>
                  <a:schemeClr val="bg1"/>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r>
              <a:rPr lang="de-CH" sz="2600">
                <a:solidFill>
                  <a:schemeClr val="accent1"/>
                </a:solidFill>
                <a:latin typeface="+mn-lt"/>
              </a:rPr>
              <a:t>2016</a:t>
            </a:r>
            <a:r>
              <a:rPr lang="de-CH" sz="2400">
                <a:solidFill>
                  <a:schemeClr val="accent1"/>
                </a:solidFill>
                <a:latin typeface="+mn-lt"/>
              </a:rPr>
              <a:t> </a:t>
            </a:r>
            <a:br>
              <a:rPr lang="de-CH" sz="2400">
                <a:solidFill>
                  <a:schemeClr val="accent1"/>
                </a:solidFill>
                <a:latin typeface="+mn-lt"/>
              </a:rPr>
            </a:br>
            <a:r>
              <a:rPr lang="de-CH" sz="1600">
                <a:solidFill>
                  <a:schemeClr val="tx2"/>
                </a:solidFill>
              </a:rPr>
              <a:t>Relaunch</a:t>
            </a:r>
          </a:p>
        </p:txBody>
      </p:sp>
      <p:sp>
        <p:nvSpPr>
          <p:cNvPr id="45" name="Textplatzhalter 4">
            <a:extLst>
              <a:ext uri="{FF2B5EF4-FFF2-40B4-BE49-F238E27FC236}">
                <a16:creationId xmlns:a16="http://schemas.microsoft.com/office/drawing/2014/main" id="{C2E9C0B3-4AF7-4187-B78D-AC69B9A643BE}"/>
              </a:ext>
            </a:extLst>
          </p:cNvPr>
          <p:cNvSpPr txBox="1">
            <a:spLocks/>
          </p:cNvSpPr>
          <p:nvPr/>
        </p:nvSpPr>
        <p:spPr bwMode="auto">
          <a:xfrm>
            <a:off x="8976545" y="2924944"/>
            <a:ext cx="2015999" cy="7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1035025" rtl="0" eaLnBrk="0" fontAlgn="base" hangingPunct="0">
              <a:lnSpc>
                <a:spcPct val="100000"/>
              </a:lnSpc>
              <a:spcBef>
                <a:spcPts val="0"/>
              </a:spcBef>
              <a:spcAft>
                <a:spcPts val="600"/>
              </a:spcAft>
              <a:buClr>
                <a:schemeClr val="accent1"/>
              </a:buClr>
              <a:buFont typeface="Arial" panose="020B0604020202020204" pitchFamily="34" charset="0"/>
              <a:buNone/>
              <a:defRPr sz="1800" b="0" i="0" kern="1200">
                <a:solidFill>
                  <a:schemeClr val="bg1"/>
                </a:solidFill>
                <a:latin typeface="+mj-lt"/>
                <a:ea typeface="MS PGothic" panose="020B0600070205080204" pitchFamily="34" charset="-128"/>
                <a:cs typeface="Segoe UI" panose="020B0502040204020203" pitchFamily="34" charset="0"/>
              </a:defRPr>
            </a:lvl1pPr>
            <a:lvl2pPr marL="271463" indent="-271463" algn="l" defTabSz="1035025" rtl="0" eaLnBrk="0" fontAlgn="base" hangingPunct="0">
              <a:lnSpc>
                <a:spcPct val="100000"/>
              </a:lnSpc>
              <a:spcBef>
                <a:spcPts val="0"/>
              </a:spcBef>
              <a:spcAft>
                <a:spcPts val="600"/>
              </a:spcAft>
              <a:buClrTx/>
              <a:buFont typeface="Arial" panose="020B0604020202020204" pitchFamily="34" charset="0"/>
              <a:buChar char="•"/>
              <a:defRPr sz="1800" b="0" i="0" kern="1200">
                <a:solidFill>
                  <a:schemeClr val="bg1"/>
                </a:solidFill>
                <a:latin typeface="+mj-lt"/>
                <a:ea typeface="MS PGothic" panose="020B0600070205080204" pitchFamily="34" charset="-128"/>
                <a:cs typeface="Segoe UI" panose="020B0502040204020203" pitchFamily="34" charset="0"/>
              </a:defRPr>
            </a:lvl2pPr>
            <a:lvl3pPr marL="539750" indent="-269875" algn="l" defTabSz="1035025" rtl="0" eaLnBrk="0" fontAlgn="base" hangingPunct="0">
              <a:lnSpc>
                <a:spcPct val="100000"/>
              </a:lnSpc>
              <a:spcBef>
                <a:spcPts val="0"/>
              </a:spcBef>
              <a:spcAft>
                <a:spcPts val="600"/>
              </a:spcAft>
              <a:buClrTx/>
              <a:buFont typeface="Arial" panose="020B0604020202020204" pitchFamily="34" charset="0"/>
              <a:buChar char="•"/>
              <a:defRPr sz="1800" b="0" i="0" kern="1200">
                <a:solidFill>
                  <a:schemeClr val="bg1"/>
                </a:solidFill>
                <a:latin typeface="+mj-lt"/>
                <a:ea typeface="MS PGothic" panose="020B0600070205080204" pitchFamily="34" charset="-128"/>
                <a:cs typeface="Segoe UI" panose="020B0502040204020203" pitchFamily="34" charset="0"/>
              </a:defRPr>
            </a:lvl3pPr>
            <a:lvl4pPr marL="809625" indent="-269875" algn="l" defTabSz="1035025" rtl="0" eaLnBrk="0" fontAlgn="base" hangingPunct="0">
              <a:lnSpc>
                <a:spcPct val="100000"/>
              </a:lnSpc>
              <a:spcBef>
                <a:spcPts val="0"/>
              </a:spcBef>
              <a:spcAft>
                <a:spcPts val="600"/>
              </a:spcAft>
              <a:buClrTx/>
              <a:buFont typeface="Arial" panose="020B0604020202020204" pitchFamily="34" charset="0"/>
              <a:buChar char="•"/>
              <a:tabLst>
                <a:tab pos="539750" algn="l"/>
              </a:tabLst>
              <a:defRPr sz="1800" b="0" i="0" kern="1200">
                <a:solidFill>
                  <a:schemeClr val="bg1"/>
                </a:solidFill>
                <a:latin typeface="+mj-lt"/>
                <a:ea typeface="MS PGothic" panose="020B0600070205080204" pitchFamily="34" charset="-128"/>
                <a:cs typeface="Segoe UI" panose="020B0502040204020203" pitchFamily="34" charset="0"/>
              </a:defRPr>
            </a:lvl4pPr>
            <a:lvl5pPr marL="1079500" indent="-269875" algn="l" defTabSz="1035025" rtl="0" eaLnBrk="0" fontAlgn="base" hangingPunct="0">
              <a:lnSpc>
                <a:spcPct val="100000"/>
              </a:lnSpc>
              <a:spcBef>
                <a:spcPts val="0"/>
              </a:spcBef>
              <a:spcAft>
                <a:spcPts val="600"/>
              </a:spcAft>
              <a:buClrTx/>
              <a:buFont typeface="Arial" panose="020B0604020202020204" pitchFamily="34" charset="0"/>
              <a:buChar char="•"/>
              <a:defRPr sz="1800" b="0" i="0" kern="1200">
                <a:solidFill>
                  <a:schemeClr val="bg1"/>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r>
              <a:rPr lang="de-CH" sz="2600">
                <a:solidFill>
                  <a:schemeClr val="accent1"/>
                </a:solidFill>
                <a:latin typeface="+mn-lt"/>
              </a:rPr>
              <a:t>2021 </a:t>
            </a:r>
            <a:br>
              <a:rPr lang="de-CH" sz="2600">
                <a:solidFill>
                  <a:schemeClr val="accent1"/>
                </a:solidFill>
                <a:latin typeface="+mn-lt"/>
              </a:rPr>
            </a:br>
            <a:r>
              <a:rPr lang="de-CH" sz="1600">
                <a:solidFill>
                  <a:schemeClr val="tx2"/>
                </a:solidFill>
              </a:rPr>
              <a:t>Rebranding</a:t>
            </a:r>
          </a:p>
        </p:txBody>
      </p:sp>
      <p:pic>
        <p:nvPicPr>
          <p:cNvPr id="46" name="Grafik 45">
            <a:extLst>
              <a:ext uri="{FF2B5EF4-FFF2-40B4-BE49-F238E27FC236}">
                <a16:creationId xmlns:a16="http://schemas.microsoft.com/office/drawing/2014/main" id="{4F6FF709-D385-44BF-8E88-B4960720646A}"/>
              </a:ext>
            </a:extLst>
          </p:cNvPr>
          <p:cNvPicPr>
            <a:picLocks noChangeAspect="1"/>
          </p:cNvPicPr>
          <p:nvPr/>
        </p:nvPicPr>
        <p:blipFill>
          <a:blip r:embed="rId5"/>
          <a:stretch>
            <a:fillRect/>
          </a:stretch>
        </p:blipFill>
        <p:spPr>
          <a:xfrm>
            <a:off x="3499652" y="1844824"/>
            <a:ext cx="1588236" cy="540000"/>
          </a:xfrm>
          <a:prstGeom prst="rect">
            <a:avLst/>
          </a:prstGeom>
        </p:spPr>
      </p:pic>
      <p:pic>
        <p:nvPicPr>
          <p:cNvPr id="47" name="Grafik 46">
            <a:extLst>
              <a:ext uri="{FF2B5EF4-FFF2-40B4-BE49-F238E27FC236}">
                <a16:creationId xmlns:a16="http://schemas.microsoft.com/office/drawing/2014/main" id="{B3675E68-26F4-43D4-946D-E538DAB61D92}"/>
              </a:ext>
            </a:extLst>
          </p:cNvPr>
          <p:cNvPicPr>
            <a:picLocks noChangeAspect="1"/>
          </p:cNvPicPr>
          <p:nvPr/>
        </p:nvPicPr>
        <p:blipFill>
          <a:blip r:embed="rId6"/>
          <a:stretch>
            <a:fillRect/>
          </a:stretch>
        </p:blipFill>
        <p:spPr>
          <a:xfrm>
            <a:off x="9022923" y="822618"/>
            <a:ext cx="1442968" cy="648000"/>
          </a:xfrm>
          <a:prstGeom prst="rect">
            <a:avLst/>
          </a:prstGeom>
        </p:spPr>
      </p:pic>
      <p:pic>
        <p:nvPicPr>
          <p:cNvPr id="48" name="Grafik 47">
            <a:extLst>
              <a:ext uri="{FF2B5EF4-FFF2-40B4-BE49-F238E27FC236}">
                <a16:creationId xmlns:a16="http://schemas.microsoft.com/office/drawing/2014/main" id="{29040768-4646-47D6-B30F-EBE2B9275A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52656" y="1693512"/>
            <a:ext cx="1935632" cy="811048"/>
          </a:xfrm>
          <a:prstGeom prst="rect">
            <a:avLst/>
          </a:prstGeom>
        </p:spPr>
      </p:pic>
      <p:pic>
        <p:nvPicPr>
          <p:cNvPr id="49" name="Grafik 48">
            <a:extLst>
              <a:ext uri="{FF2B5EF4-FFF2-40B4-BE49-F238E27FC236}">
                <a16:creationId xmlns:a16="http://schemas.microsoft.com/office/drawing/2014/main" id="{2F1A73A1-1675-4862-BCA8-8D18C901014B}"/>
              </a:ext>
            </a:extLst>
          </p:cNvPr>
          <p:cNvPicPr>
            <a:picLocks noChangeAspect="1"/>
          </p:cNvPicPr>
          <p:nvPr/>
        </p:nvPicPr>
        <p:blipFill>
          <a:blip r:embed="rId8"/>
          <a:stretch>
            <a:fillRect/>
          </a:stretch>
        </p:blipFill>
        <p:spPr>
          <a:xfrm>
            <a:off x="626047" y="1700808"/>
            <a:ext cx="786461" cy="792000"/>
          </a:xfrm>
          <a:prstGeom prst="rect">
            <a:avLst/>
          </a:prstGeom>
        </p:spPr>
      </p:pic>
      <p:cxnSp>
        <p:nvCxnSpPr>
          <p:cNvPr id="50" name="Gerade Verbindung 51">
            <a:extLst>
              <a:ext uri="{FF2B5EF4-FFF2-40B4-BE49-F238E27FC236}">
                <a16:creationId xmlns:a16="http://schemas.microsoft.com/office/drawing/2014/main" id="{7154545C-D31C-4F13-8D9A-DD28F3106635}"/>
              </a:ext>
            </a:extLst>
          </p:cNvPr>
          <p:cNvCxnSpPr>
            <a:cxnSpLocks/>
          </p:cNvCxnSpPr>
          <p:nvPr/>
        </p:nvCxnSpPr>
        <p:spPr>
          <a:xfrm>
            <a:off x="839416" y="3933056"/>
            <a:ext cx="0" cy="935800"/>
          </a:xfrm>
          <a:prstGeom prst="line">
            <a:avLst/>
          </a:prstGeom>
          <a:ln w="190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51" name="Gerade Verbindung 55">
            <a:extLst>
              <a:ext uri="{FF2B5EF4-FFF2-40B4-BE49-F238E27FC236}">
                <a16:creationId xmlns:a16="http://schemas.microsoft.com/office/drawing/2014/main" id="{6214C1DF-AD76-430B-A437-7691B2C9B59C}"/>
              </a:ext>
            </a:extLst>
          </p:cNvPr>
          <p:cNvCxnSpPr>
            <a:cxnSpLocks/>
          </p:cNvCxnSpPr>
          <p:nvPr/>
        </p:nvCxnSpPr>
        <p:spPr>
          <a:xfrm>
            <a:off x="3359968" y="3933056"/>
            <a:ext cx="0" cy="1224136"/>
          </a:xfrm>
          <a:prstGeom prst="line">
            <a:avLst/>
          </a:prstGeom>
          <a:ln w="190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Gerade Verbindung 59">
            <a:extLst>
              <a:ext uri="{FF2B5EF4-FFF2-40B4-BE49-F238E27FC236}">
                <a16:creationId xmlns:a16="http://schemas.microsoft.com/office/drawing/2014/main" id="{13DAE1F0-0E9D-4173-920B-4E08A5ABA63A}"/>
              </a:ext>
            </a:extLst>
          </p:cNvPr>
          <p:cNvCxnSpPr>
            <a:cxnSpLocks/>
          </p:cNvCxnSpPr>
          <p:nvPr/>
        </p:nvCxnSpPr>
        <p:spPr>
          <a:xfrm>
            <a:off x="3359968" y="1988840"/>
            <a:ext cx="0" cy="1944000"/>
          </a:xfrm>
          <a:prstGeom prst="line">
            <a:avLst/>
          </a:prstGeom>
          <a:ln w="190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53" name="Gerade Verbindung 61">
            <a:extLst>
              <a:ext uri="{FF2B5EF4-FFF2-40B4-BE49-F238E27FC236}">
                <a16:creationId xmlns:a16="http://schemas.microsoft.com/office/drawing/2014/main" id="{4D6FFCD9-0487-467D-8C07-2EFC8DCA8E81}"/>
              </a:ext>
            </a:extLst>
          </p:cNvPr>
          <p:cNvCxnSpPr>
            <a:cxnSpLocks/>
          </p:cNvCxnSpPr>
          <p:nvPr/>
        </p:nvCxnSpPr>
        <p:spPr>
          <a:xfrm>
            <a:off x="479376" y="1988840"/>
            <a:ext cx="0" cy="1944000"/>
          </a:xfrm>
          <a:prstGeom prst="line">
            <a:avLst/>
          </a:prstGeom>
          <a:ln w="190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54" name="Gerade Verbindung 62">
            <a:extLst>
              <a:ext uri="{FF2B5EF4-FFF2-40B4-BE49-F238E27FC236}">
                <a16:creationId xmlns:a16="http://schemas.microsoft.com/office/drawing/2014/main" id="{8E26C081-9334-43E6-820D-4254962B836A}"/>
              </a:ext>
            </a:extLst>
          </p:cNvPr>
          <p:cNvCxnSpPr>
            <a:cxnSpLocks/>
          </p:cNvCxnSpPr>
          <p:nvPr/>
        </p:nvCxnSpPr>
        <p:spPr>
          <a:xfrm>
            <a:off x="6672064" y="1988840"/>
            <a:ext cx="0" cy="1944000"/>
          </a:xfrm>
          <a:prstGeom prst="line">
            <a:avLst/>
          </a:prstGeom>
          <a:ln w="190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55" name="Gerade Verbindung 63">
            <a:extLst>
              <a:ext uri="{FF2B5EF4-FFF2-40B4-BE49-F238E27FC236}">
                <a16:creationId xmlns:a16="http://schemas.microsoft.com/office/drawing/2014/main" id="{7BF81FA4-26B3-489F-BD20-4D81E44C3B19}"/>
              </a:ext>
            </a:extLst>
          </p:cNvPr>
          <p:cNvCxnSpPr>
            <a:cxnSpLocks/>
          </p:cNvCxnSpPr>
          <p:nvPr/>
        </p:nvCxnSpPr>
        <p:spPr>
          <a:xfrm>
            <a:off x="8904312" y="1052736"/>
            <a:ext cx="0" cy="2880104"/>
          </a:xfrm>
          <a:prstGeom prst="line">
            <a:avLst/>
          </a:prstGeom>
          <a:ln w="190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56" name="Gerade Verbindung 64">
            <a:extLst>
              <a:ext uri="{FF2B5EF4-FFF2-40B4-BE49-F238E27FC236}">
                <a16:creationId xmlns:a16="http://schemas.microsoft.com/office/drawing/2014/main" id="{15A99F87-6D8F-479E-9210-BAFF181C5C4B}"/>
              </a:ext>
            </a:extLst>
          </p:cNvPr>
          <p:cNvCxnSpPr>
            <a:cxnSpLocks/>
          </p:cNvCxnSpPr>
          <p:nvPr/>
        </p:nvCxnSpPr>
        <p:spPr>
          <a:xfrm>
            <a:off x="5951984" y="3933360"/>
            <a:ext cx="0" cy="1007808"/>
          </a:xfrm>
          <a:prstGeom prst="line">
            <a:avLst/>
          </a:prstGeom>
          <a:ln w="190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Gerade Verbindung 65">
            <a:extLst>
              <a:ext uri="{FF2B5EF4-FFF2-40B4-BE49-F238E27FC236}">
                <a16:creationId xmlns:a16="http://schemas.microsoft.com/office/drawing/2014/main" id="{2680AC96-E925-43E3-AA2F-540DE6FCF7F6}"/>
              </a:ext>
            </a:extLst>
          </p:cNvPr>
          <p:cNvCxnSpPr>
            <a:cxnSpLocks/>
          </p:cNvCxnSpPr>
          <p:nvPr/>
        </p:nvCxnSpPr>
        <p:spPr>
          <a:xfrm>
            <a:off x="4872128" y="3933056"/>
            <a:ext cx="0" cy="2304256"/>
          </a:xfrm>
          <a:prstGeom prst="line">
            <a:avLst/>
          </a:prstGeom>
          <a:ln w="190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58" name="Gerade Verbindung 68">
            <a:extLst>
              <a:ext uri="{FF2B5EF4-FFF2-40B4-BE49-F238E27FC236}">
                <a16:creationId xmlns:a16="http://schemas.microsoft.com/office/drawing/2014/main" id="{576E9370-3CCF-4844-A36E-F3219AE9CEBA}"/>
              </a:ext>
            </a:extLst>
          </p:cNvPr>
          <p:cNvCxnSpPr>
            <a:cxnSpLocks/>
          </p:cNvCxnSpPr>
          <p:nvPr/>
        </p:nvCxnSpPr>
        <p:spPr>
          <a:xfrm>
            <a:off x="7752184" y="3933272"/>
            <a:ext cx="0" cy="2304040"/>
          </a:xfrm>
          <a:prstGeom prst="line">
            <a:avLst/>
          </a:prstGeom>
          <a:ln w="190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59" name="Rechteck 58">
            <a:extLst>
              <a:ext uri="{FF2B5EF4-FFF2-40B4-BE49-F238E27FC236}">
                <a16:creationId xmlns:a16="http://schemas.microsoft.com/office/drawing/2014/main" id="{04576165-780D-498B-91B3-49E38C126C9F}"/>
              </a:ext>
            </a:extLst>
          </p:cNvPr>
          <p:cNvSpPr/>
          <p:nvPr/>
        </p:nvSpPr>
        <p:spPr>
          <a:xfrm>
            <a:off x="0" y="3933056"/>
            <a:ext cx="12192000" cy="45719"/>
          </a:xfrm>
          <a:prstGeom prst="rect">
            <a:avLst/>
          </a:prstGeom>
          <a:solidFill>
            <a:srgbClr val="E6140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sp>
        <p:nvSpPr>
          <p:cNvPr id="3" name="Textfeld 2">
            <a:extLst>
              <a:ext uri="{FF2B5EF4-FFF2-40B4-BE49-F238E27FC236}">
                <a16:creationId xmlns:a16="http://schemas.microsoft.com/office/drawing/2014/main" id="{859AF5BD-7788-A7DC-4447-C2AACCC9364A}"/>
              </a:ext>
            </a:extLst>
          </p:cNvPr>
          <p:cNvSpPr txBox="1"/>
          <p:nvPr/>
        </p:nvSpPr>
        <p:spPr bwMode="auto">
          <a:xfrm>
            <a:off x="10442771" y="1844824"/>
            <a:ext cx="16202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de-CH" sz="1600">
                <a:solidFill>
                  <a:schemeClr val="bg1">
                    <a:lumMod val="50000"/>
                  </a:schemeClr>
                </a:solidFill>
                <a:effectLst/>
                <a:latin typeface="+mj-lt"/>
                <a:ea typeface="Calibri" panose="020F0502020204030204" pitchFamily="34" charset="0"/>
              </a:rPr>
              <a:t>Öffnung der </a:t>
            </a:r>
          </a:p>
          <a:p>
            <a:r>
              <a:rPr lang="de-CH" sz="1600">
                <a:solidFill>
                  <a:schemeClr val="bg1">
                    <a:lumMod val="50000"/>
                  </a:schemeClr>
                </a:solidFill>
                <a:effectLst/>
                <a:latin typeface="+mj-lt"/>
                <a:ea typeface="Calibri" panose="020F0502020204030204" pitchFamily="34" charset="0"/>
              </a:rPr>
              <a:t>Mitglieder- und Kapitalstruktur</a:t>
            </a:r>
          </a:p>
        </p:txBody>
      </p:sp>
      <p:sp>
        <p:nvSpPr>
          <p:cNvPr id="7" name="Textplatzhalter 4">
            <a:extLst>
              <a:ext uri="{FF2B5EF4-FFF2-40B4-BE49-F238E27FC236}">
                <a16:creationId xmlns:a16="http://schemas.microsoft.com/office/drawing/2014/main" id="{A22EC1B7-0A9B-4A8B-B330-CC3207DA844A}"/>
              </a:ext>
            </a:extLst>
          </p:cNvPr>
          <p:cNvSpPr txBox="1">
            <a:spLocks/>
          </p:cNvSpPr>
          <p:nvPr/>
        </p:nvSpPr>
        <p:spPr bwMode="auto">
          <a:xfrm>
            <a:off x="10560497" y="2924336"/>
            <a:ext cx="1439936" cy="7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1035025" rtl="0" eaLnBrk="0" fontAlgn="base" hangingPunct="0">
              <a:lnSpc>
                <a:spcPct val="100000"/>
              </a:lnSpc>
              <a:spcBef>
                <a:spcPts val="0"/>
              </a:spcBef>
              <a:spcAft>
                <a:spcPts val="600"/>
              </a:spcAft>
              <a:buClr>
                <a:schemeClr val="accent1"/>
              </a:buClr>
              <a:buFont typeface="Arial" panose="020B0604020202020204" pitchFamily="34" charset="0"/>
              <a:buNone/>
              <a:defRPr sz="1800" b="0" i="0" kern="1200">
                <a:solidFill>
                  <a:schemeClr val="bg1"/>
                </a:solidFill>
                <a:latin typeface="+mj-lt"/>
                <a:ea typeface="MS PGothic" panose="020B0600070205080204" pitchFamily="34" charset="-128"/>
                <a:cs typeface="Segoe UI" panose="020B0502040204020203" pitchFamily="34" charset="0"/>
              </a:defRPr>
            </a:lvl1pPr>
            <a:lvl2pPr marL="271463" indent="-271463" algn="l" defTabSz="1035025" rtl="0" eaLnBrk="0" fontAlgn="base" hangingPunct="0">
              <a:lnSpc>
                <a:spcPct val="100000"/>
              </a:lnSpc>
              <a:spcBef>
                <a:spcPts val="0"/>
              </a:spcBef>
              <a:spcAft>
                <a:spcPts val="600"/>
              </a:spcAft>
              <a:buClrTx/>
              <a:buFont typeface="Arial" panose="020B0604020202020204" pitchFamily="34" charset="0"/>
              <a:buChar char="•"/>
              <a:defRPr sz="1800" b="0" i="0" kern="1200">
                <a:solidFill>
                  <a:schemeClr val="bg1"/>
                </a:solidFill>
                <a:latin typeface="+mj-lt"/>
                <a:ea typeface="MS PGothic" panose="020B0600070205080204" pitchFamily="34" charset="-128"/>
                <a:cs typeface="Segoe UI" panose="020B0502040204020203" pitchFamily="34" charset="0"/>
              </a:defRPr>
            </a:lvl2pPr>
            <a:lvl3pPr marL="539750" indent="-269875" algn="l" defTabSz="1035025" rtl="0" eaLnBrk="0" fontAlgn="base" hangingPunct="0">
              <a:lnSpc>
                <a:spcPct val="100000"/>
              </a:lnSpc>
              <a:spcBef>
                <a:spcPts val="0"/>
              </a:spcBef>
              <a:spcAft>
                <a:spcPts val="600"/>
              </a:spcAft>
              <a:buClrTx/>
              <a:buFont typeface="Arial" panose="020B0604020202020204" pitchFamily="34" charset="0"/>
              <a:buChar char="•"/>
              <a:defRPr sz="1800" b="0" i="0" kern="1200">
                <a:solidFill>
                  <a:schemeClr val="bg1"/>
                </a:solidFill>
                <a:latin typeface="+mj-lt"/>
                <a:ea typeface="MS PGothic" panose="020B0600070205080204" pitchFamily="34" charset="-128"/>
                <a:cs typeface="Segoe UI" panose="020B0502040204020203" pitchFamily="34" charset="0"/>
              </a:defRPr>
            </a:lvl3pPr>
            <a:lvl4pPr marL="809625" indent="-269875" algn="l" defTabSz="1035025" rtl="0" eaLnBrk="0" fontAlgn="base" hangingPunct="0">
              <a:lnSpc>
                <a:spcPct val="100000"/>
              </a:lnSpc>
              <a:spcBef>
                <a:spcPts val="0"/>
              </a:spcBef>
              <a:spcAft>
                <a:spcPts val="600"/>
              </a:spcAft>
              <a:buClrTx/>
              <a:buFont typeface="Arial" panose="020B0604020202020204" pitchFamily="34" charset="0"/>
              <a:buChar char="•"/>
              <a:tabLst>
                <a:tab pos="539750" algn="l"/>
              </a:tabLst>
              <a:defRPr sz="1800" b="0" i="0" kern="1200">
                <a:solidFill>
                  <a:schemeClr val="bg1"/>
                </a:solidFill>
                <a:latin typeface="+mj-lt"/>
                <a:ea typeface="MS PGothic" panose="020B0600070205080204" pitchFamily="34" charset="-128"/>
                <a:cs typeface="Segoe UI" panose="020B0502040204020203" pitchFamily="34" charset="0"/>
              </a:defRPr>
            </a:lvl4pPr>
            <a:lvl5pPr marL="1079500" indent="-269875" algn="l" defTabSz="1035025" rtl="0" eaLnBrk="0" fontAlgn="base" hangingPunct="0">
              <a:lnSpc>
                <a:spcPct val="100000"/>
              </a:lnSpc>
              <a:spcBef>
                <a:spcPts val="0"/>
              </a:spcBef>
              <a:spcAft>
                <a:spcPts val="600"/>
              </a:spcAft>
              <a:buClrTx/>
              <a:buFont typeface="Arial" panose="020B0604020202020204" pitchFamily="34" charset="0"/>
              <a:buChar char="•"/>
              <a:defRPr sz="1800" b="0" i="0" kern="1200">
                <a:solidFill>
                  <a:schemeClr val="bg1"/>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r>
              <a:rPr lang="de-CH" sz="2600">
                <a:solidFill>
                  <a:schemeClr val="accent1"/>
                </a:solidFill>
                <a:latin typeface="+mn-lt"/>
              </a:rPr>
              <a:t>2022 </a:t>
            </a:r>
            <a:br>
              <a:rPr lang="de-CH" sz="2600">
                <a:solidFill>
                  <a:schemeClr val="accent1"/>
                </a:solidFill>
                <a:latin typeface="+mn-lt"/>
              </a:rPr>
            </a:br>
            <a:endParaRPr lang="de-CH" sz="1600">
              <a:solidFill>
                <a:schemeClr val="tx2"/>
              </a:solidFill>
            </a:endParaRPr>
          </a:p>
        </p:txBody>
      </p:sp>
      <p:cxnSp>
        <p:nvCxnSpPr>
          <p:cNvPr id="8" name="Gerade Verbindung 63">
            <a:extLst>
              <a:ext uri="{FF2B5EF4-FFF2-40B4-BE49-F238E27FC236}">
                <a16:creationId xmlns:a16="http://schemas.microsoft.com/office/drawing/2014/main" id="{0BDB735D-D39C-F61B-186C-E8B5EFCFFCFE}"/>
              </a:ext>
            </a:extLst>
          </p:cNvPr>
          <p:cNvCxnSpPr>
            <a:cxnSpLocks/>
          </p:cNvCxnSpPr>
          <p:nvPr/>
        </p:nvCxnSpPr>
        <p:spPr>
          <a:xfrm>
            <a:off x="10465891" y="1988840"/>
            <a:ext cx="0" cy="1944000"/>
          </a:xfrm>
          <a:prstGeom prst="line">
            <a:avLst/>
          </a:prstGeom>
          <a:ln w="190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pic>
        <p:nvPicPr>
          <p:cNvPr id="4" name="Grafik 3" descr="Ein Bild, das Text, Screenshot, Schrift, Grafiken enthält.&#10;&#10;Beschreibung automatisch generiert.">
            <a:extLst>
              <a:ext uri="{FF2B5EF4-FFF2-40B4-BE49-F238E27FC236}">
                <a16:creationId xmlns:a16="http://schemas.microsoft.com/office/drawing/2014/main" id="{7315C709-6DF8-3C81-9549-5A2C913D0164}"/>
              </a:ext>
            </a:extLst>
          </p:cNvPr>
          <p:cNvPicPr>
            <a:picLocks noChangeAspect="1"/>
          </p:cNvPicPr>
          <p:nvPr/>
        </p:nvPicPr>
        <p:blipFill>
          <a:blip r:embed="rId9"/>
          <a:stretch>
            <a:fillRect/>
          </a:stretch>
        </p:blipFill>
        <p:spPr>
          <a:xfrm>
            <a:off x="7941252" y="4707515"/>
            <a:ext cx="1726623" cy="1086716"/>
          </a:xfrm>
          <a:prstGeom prst="rect">
            <a:avLst/>
          </a:prstGeom>
        </p:spPr>
      </p:pic>
    </p:spTree>
    <p:extLst>
      <p:ext uri="{BB962C8B-B14F-4D97-AF65-F5344CB8AC3E}">
        <p14:creationId xmlns:p14="http://schemas.microsoft.com/office/powerpoint/2010/main" val="10840517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23A29FC1-9E0F-4253-B83B-CA584F14818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60" imgH="359" progId="TCLayout.ActiveDocument.1">
                  <p:embed/>
                </p:oleObj>
              </mc:Choice>
              <mc:Fallback>
                <p:oleObj name="think-cell Folie" r:id="rId3" imgW="360" imgH="359" progId="TCLayout.ActiveDocument.1">
                  <p:embed/>
                  <p:pic>
                    <p:nvPicPr>
                      <p:cNvPr id="6" name="Objekt 5" hidden="1">
                        <a:extLst>
                          <a:ext uri="{FF2B5EF4-FFF2-40B4-BE49-F238E27FC236}">
                            <a16:creationId xmlns:a16="http://schemas.microsoft.com/office/drawing/2014/main" id="{23A29FC1-9E0F-4253-B83B-CA584F14818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7A92CD9-34DA-47D3-B239-89C32C6C2FC5}"/>
              </a:ext>
            </a:extLst>
          </p:cNvPr>
          <p:cNvSpPr>
            <a:spLocks noGrp="1"/>
          </p:cNvSpPr>
          <p:nvPr>
            <p:ph type="title"/>
          </p:nvPr>
        </p:nvSpPr>
        <p:spPr/>
        <p:txBody>
          <a:bodyPr vert="horz"/>
          <a:lstStyle/>
          <a:p>
            <a:r>
              <a:rPr lang="de-CH" noProof="1"/>
              <a:t>Übersicht Zahlungsmittel / Händler/in</a:t>
            </a:r>
          </a:p>
        </p:txBody>
      </p:sp>
      <p:sp>
        <p:nvSpPr>
          <p:cNvPr id="45" name="Textfeld 44">
            <a:extLst>
              <a:ext uri="{FF2B5EF4-FFF2-40B4-BE49-F238E27FC236}">
                <a16:creationId xmlns:a16="http://schemas.microsoft.com/office/drawing/2014/main" id="{D6F57889-DEEA-4A5C-B632-D8B7660A4C99}"/>
              </a:ext>
            </a:extLst>
          </p:cNvPr>
          <p:cNvSpPr txBox="1"/>
          <p:nvPr/>
        </p:nvSpPr>
        <p:spPr bwMode="auto">
          <a:xfrm>
            <a:off x="2356631" y="1654772"/>
            <a:ext cx="1692000" cy="216024"/>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defPPr>
              <a:defRPr lang="de-DE"/>
            </a:defPPr>
            <a:lvl1pPr>
              <a:spcAft>
                <a:spcPts val="800"/>
              </a:spcAft>
              <a:defRPr sz="800" b="1">
                <a:solidFill>
                  <a:schemeClr val="tx2"/>
                </a:solidFill>
                <a:latin typeface="+mj-lt"/>
              </a:defRPr>
            </a:lvl1pPr>
          </a:lstStyle>
          <a:p>
            <a:r>
              <a:rPr lang="de-CH" sz="1000" b="0" noProof="1">
                <a:solidFill>
                  <a:srgbClr val="FF0000"/>
                </a:solidFill>
                <a:latin typeface="+mn-lt"/>
              </a:rPr>
              <a:t>EFTPOS-Terminal</a:t>
            </a:r>
          </a:p>
        </p:txBody>
      </p:sp>
      <p:sp>
        <p:nvSpPr>
          <p:cNvPr id="46" name="Textfeld 45">
            <a:extLst>
              <a:ext uri="{FF2B5EF4-FFF2-40B4-BE49-F238E27FC236}">
                <a16:creationId xmlns:a16="http://schemas.microsoft.com/office/drawing/2014/main" id="{749D31E3-EA64-4E73-BE16-DEC16B2CFB5E}"/>
              </a:ext>
            </a:extLst>
          </p:cNvPr>
          <p:cNvSpPr txBox="1"/>
          <p:nvPr/>
        </p:nvSpPr>
        <p:spPr bwMode="auto">
          <a:xfrm>
            <a:off x="4251388" y="1654772"/>
            <a:ext cx="1692000" cy="216024"/>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defPPr>
              <a:defRPr lang="de-DE"/>
            </a:defPPr>
            <a:lvl1pPr>
              <a:spcAft>
                <a:spcPts val="800"/>
              </a:spcAft>
              <a:defRPr sz="800" b="1">
                <a:solidFill>
                  <a:schemeClr val="tx2"/>
                </a:solidFill>
                <a:latin typeface="+mj-lt"/>
              </a:defRPr>
            </a:lvl1pPr>
          </a:lstStyle>
          <a:p>
            <a:r>
              <a:rPr lang="de-CH" sz="1000" b="0" noProof="1">
                <a:solidFill>
                  <a:srgbClr val="FF0000"/>
                </a:solidFill>
                <a:latin typeface="+mn-lt"/>
              </a:rPr>
              <a:t>E-Commerce	</a:t>
            </a:r>
          </a:p>
        </p:txBody>
      </p:sp>
      <p:sp>
        <p:nvSpPr>
          <p:cNvPr id="47" name="Textfeld 46">
            <a:extLst>
              <a:ext uri="{FF2B5EF4-FFF2-40B4-BE49-F238E27FC236}">
                <a16:creationId xmlns:a16="http://schemas.microsoft.com/office/drawing/2014/main" id="{C6F54625-A80D-4B22-82D6-848BDCDCF95F}"/>
              </a:ext>
            </a:extLst>
          </p:cNvPr>
          <p:cNvSpPr txBox="1"/>
          <p:nvPr/>
        </p:nvSpPr>
        <p:spPr bwMode="auto">
          <a:xfrm>
            <a:off x="6146145" y="1654772"/>
            <a:ext cx="1692000" cy="216024"/>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defPPr>
              <a:defRPr lang="de-DE"/>
            </a:defPPr>
            <a:lvl1pPr>
              <a:spcAft>
                <a:spcPts val="800"/>
              </a:spcAft>
              <a:defRPr sz="800" b="1">
                <a:solidFill>
                  <a:schemeClr val="tx2"/>
                </a:solidFill>
                <a:latin typeface="+mj-lt"/>
              </a:defRPr>
            </a:lvl1pPr>
          </a:lstStyle>
          <a:p>
            <a:r>
              <a:rPr lang="de-CH" sz="1000" b="0" noProof="1">
                <a:solidFill>
                  <a:srgbClr val="FF0000"/>
                </a:solidFill>
                <a:latin typeface="+mn-lt"/>
              </a:rPr>
              <a:t>WIRpay</a:t>
            </a:r>
          </a:p>
        </p:txBody>
      </p:sp>
      <p:sp>
        <p:nvSpPr>
          <p:cNvPr id="48" name="Textfeld 47">
            <a:extLst>
              <a:ext uri="{FF2B5EF4-FFF2-40B4-BE49-F238E27FC236}">
                <a16:creationId xmlns:a16="http://schemas.microsoft.com/office/drawing/2014/main" id="{7130D58B-E286-4A2C-BF24-37E57475A0D6}"/>
              </a:ext>
            </a:extLst>
          </p:cNvPr>
          <p:cNvSpPr txBox="1"/>
          <p:nvPr/>
        </p:nvSpPr>
        <p:spPr bwMode="auto">
          <a:xfrm>
            <a:off x="8040902" y="1654772"/>
            <a:ext cx="1692000" cy="216024"/>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defPPr>
              <a:defRPr lang="de-DE"/>
            </a:defPPr>
            <a:lvl1pPr>
              <a:spcAft>
                <a:spcPts val="800"/>
              </a:spcAft>
              <a:defRPr sz="800" b="1">
                <a:solidFill>
                  <a:schemeClr val="tx2"/>
                </a:solidFill>
                <a:latin typeface="+mj-lt"/>
              </a:defRPr>
            </a:lvl1pPr>
          </a:lstStyle>
          <a:p>
            <a:r>
              <a:rPr lang="de-CH" sz="1000" b="0" noProof="1">
                <a:solidFill>
                  <a:srgbClr val="FF0000"/>
                </a:solidFill>
                <a:latin typeface="+mn-lt"/>
              </a:rPr>
              <a:t>E-Banking</a:t>
            </a:r>
          </a:p>
        </p:txBody>
      </p:sp>
      <p:sp>
        <p:nvSpPr>
          <p:cNvPr id="51" name="Textfeld 50">
            <a:extLst>
              <a:ext uri="{FF2B5EF4-FFF2-40B4-BE49-F238E27FC236}">
                <a16:creationId xmlns:a16="http://schemas.microsoft.com/office/drawing/2014/main" id="{B79DD6CD-B424-4A40-82F0-5B801E57C745}"/>
              </a:ext>
            </a:extLst>
          </p:cNvPr>
          <p:cNvSpPr txBox="1"/>
          <p:nvPr/>
        </p:nvSpPr>
        <p:spPr bwMode="auto">
          <a:xfrm>
            <a:off x="9935659" y="1654772"/>
            <a:ext cx="1692000" cy="216024"/>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defPPr>
              <a:defRPr lang="de-DE"/>
            </a:defPPr>
            <a:lvl1pPr>
              <a:spcAft>
                <a:spcPts val="800"/>
              </a:spcAft>
              <a:defRPr sz="800" b="1">
                <a:solidFill>
                  <a:schemeClr val="tx2"/>
                </a:solidFill>
                <a:latin typeface="+mj-lt"/>
              </a:defRPr>
            </a:lvl1pPr>
          </a:lstStyle>
          <a:p>
            <a:r>
              <a:rPr lang="de-CH" sz="1000" b="0" noProof="1">
                <a:solidFill>
                  <a:srgbClr val="FF0000"/>
                </a:solidFill>
                <a:latin typeface="+mn-lt"/>
              </a:rPr>
              <a:t>Mobile Banking</a:t>
            </a:r>
          </a:p>
        </p:txBody>
      </p:sp>
      <p:sp>
        <p:nvSpPr>
          <p:cNvPr id="53" name="Textfeld 52">
            <a:extLst>
              <a:ext uri="{FF2B5EF4-FFF2-40B4-BE49-F238E27FC236}">
                <a16:creationId xmlns:a16="http://schemas.microsoft.com/office/drawing/2014/main" id="{C91952E5-9326-4AE5-BA63-949ABF9ECFF7}"/>
              </a:ext>
            </a:extLst>
          </p:cNvPr>
          <p:cNvSpPr txBox="1"/>
          <p:nvPr/>
        </p:nvSpPr>
        <p:spPr bwMode="auto">
          <a:xfrm>
            <a:off x="2356631" y="2014812"/>
            <a:ext cx="1692000" cy="5760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Bezahlterminal ep2 für die Akzeptanz der Kartenprodukte der Bank WIR	</a:t>
            </a:r>
          </a:p>
        </p:txBody>
      </p:sp>
      <p:sp>
        <p:nvSpPr>
          <p:cNvPr id="54" name="Textfeld 53">
            <a:extLst>
              <a:ext uri="{FF2B5EF4-FFF2-40B4-BE49-F238E27FC236}">
                <a16:creationId xmlns:a16="http://schemas.microsoft.com/office/drawing/2014/main" id="{D74C844B-05BB-4E63-BD83-076DF692466F}"/>
              </a:ext>
            </a:extLst>
          </p:cNvPr>
          <p:cNvSpPr txBox="1"/>
          <p:nvPr/>
        </p:nvSpPr>
        <p:spPr bwMode="auto">
          <a:xfrm>
            <a:off x="4251388" y="2014812"/>
            <a:ext cx="1692000" cy="5760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Webshop mit Checkoutprozess für Zahlungsmittel der Bank WIR	</a:t>
            </a:r>
          </a:p>
        </p:txBody>
      </p:sp>
      <p:sp>
        <p:nvSpPr>
          <p:cNvPr id="55" name="Textfeld 54">
            <a:extLst>
              <a:ext uri="{FF2B5EF4-FFF2-40B4-BE49-F238E27FC236}">
                <a16:creationId xmlns:a16="http://schemas.microsoft.com/office/drawing/2014/main" id="{50750D11-716B-4F0D-9D4B-9A932AE5427D}"/>
              </a:ext>
            </a:extLst>
          </p:cNvPr>
          <p:cNvSpPr txBox="1"/>
          <p:nvPr/>
        </p:nvSpPr>
        <p:spPr bwMode="auto">
          <a:xfrm>
            <a:off x="6146145" y="2014812"/>
            <a:ext cx="1692000" cy="5760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Mobile Bezahlapp zum Einnehmen von Beträgen im WIR-Netzwerk</a:t>
            </a:r>
          </a:p>
        </p:txBody>
      </p:sp>
      <p:sp>
        <p:nvSpPr>
          <p:cNvPr id="56" name="Textfeld 55">
            <a:extLst>
              <a:ext uri="{FF2B5EF4-FFF2-40B4-BE49-F238E27FC236}">
                <a16:creationId xmlns:a16="http://schemas.microsoft.com/office/drawing/2014/main" id="{C1DD39F7-EECD-4C96-8237-4692DE45B7AA}"/>
              </a:ext>
            </a:extLst>
          </p:cNvPr>
          <p:cNvSpPr txBox="1"/>
          <p:nvPr/>
        </p:nvSpPr>
        <p:spPr bwMode="auto">
          <a:xfrm>
            <a:off x="8040902" y="2014812"/>
            <a:ext cx="1692000" cy="5760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Am PC sämtliche Zahlungsmöglich-keiten nutzen und jederzeit Übersicht über alle Konten</a:t>
            </a:r>
          </a:p>
        </p:txBody>
      </p:sp>
      <p:sp>
        <p:nvSpPr>
          <p:cNvPr id="57" name="Textfeld 56">
            <a:extLst>
              <a:ext uri="{FF2B5EF4-FFF2-40B4-BE49-F238E27FC236}">
                <a16:creationId xmlns:a16="http://schemas.microsoft.com/office/drawing/2014/main" id="{F27F7C40-3343-47AA-851A-D5F3A73586D4}"/>
              </a:ext>
            </a:extLst>
          </p:cNvPr>
          <p:cNvSpPr txBox="1"/>
          <p:nvPr/>
        </p:nvSpPr>
        <p:spPr bwMode="auto">
          <a:xfrm>
            <a:off x="9935659" y="2014812"/>
            <a:ext cx="1692000" cy="5760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Unterwegs Zahlungen einfach und schnell erfassen sowie laufend die Kontostände und -bewegungen abrufen</a:t>
            </a:r>
          </a:p>
        </p:txBody>
      </p:sp>
      <p:sp>
        <p:nvSpPr>
          <p:cNvPr id="18" name="Textfeld 17">
            <a:extLst>
              <a:ext uri="{FF2B5EF4-FFF2-40B4-BE49-F238E27FC236}">
                <a16:creationId xmlns:a16="http://schemas.microsoft.com/office/drawing/2014/main" id="{C904830E-1547-4229-9B2C-E40FD4FBA977}"/>
              </a:ext>
            </a:extLst>
          </p:cNvPr>
          <p:cNvSpPr txBox="1"/>
          <p:nvPr/>
        </p:nvSpPr>
        <p:spPr bwMode="auto">
          <a:xfrm>
            <a:off x="461874" y="2662884"/>
            <a:ext cx="1692000" cy="216000"/>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p>
            <a:pPr algn="l">
              <a:spcAft>
                <a:spcPts val="800"/>
              </a:spcAft>
            </a:pPr>
            <a:r>
              <a:rPr lang="de-CH" sz="1000" noProof="1">
                <a:solidFill>
                  <a:srgbClr val="FF0000"/>
                </a:solidFill>
              </a:rPr>
              <a:t>Geeignet für</a:t>
            </a:r>
          </a:p>
        </p:txBody>
      </p:sp>
      <p:sp>
        <p:nvSpPr>
          <p:cNvPr id="19" name="Textfeld 18">
            <a:extLst>
              <a:ext uri="{FF2B5EF4-FFF2-40B4-BE49-F238E27FC236}">
                <a16:creationId xmlns:a16="http://schemas.microsoft.com/office/drawing/2014/main" id="{99938ECB-62A1-47B2-81E2-5CA8C9FD21CF}"/>
              </a:ext>
            </a:extLst>
          </p:cNvPr>
          <p:cNvSpPr txBox="1"/>
          <p:nvPr/>
        </p:nvSpPr>
        <p:spPr bwMode="auto">
          <a:xfrm>
            <a:off x="2356631" y="2661585"/>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WIR-Teilnehmer/innen aus den Bereichen Gastronomie, Detailhandel</a:t>
            </a:r>
          </a:p>
          <a:p>
            <a:pPr algn="l">
              <a:spcAft>
                <a:spcPts val="800"/>
              </a:spcAft>
            </a:pPr>
            <a:r>
              <a:rPr lang="de-CH" sz="800" noProof="1">
                <a:solidFill>
                  <a:schemeClr val="tx2"/>
                </a:solidFill>
                <a:latin typeface="+mj-lt"/>
              </a:rPr>
              <a:t>	</a:t>
            </a:r>
          </a:p>
          <a:p>
            <a:pPr algn="l">
              <a:spcAft>
                <a:spcPts val="800"/>
              </a:spcAft>
            </a:pPr>
            <a:endParaRPr lang="de-CH" sz="800" noProof="1">
              <a:solidFill>
                <a:schemeClr val="tx2"/>
              </a:solidFill>
              <a:latin typeface="+mj-lt"/>
            </a:endParaRPr>
          </a:p>
          <a:p>
            <a:pPr algn="l">
              <a:spcAft>
                <a:spcPts val="800"/>
              </a:spcAft>
            </a:pPr>
            <a:br>
              <a:rPr lang="de-CH" sz="800" noProof="1">
                <a:solidFill>
                  <a:schemeClr val="tx2"/>
                </a:solidFill>
                <a:latin typeface="+mj-lt"/>
              </a:rPr>
            </a:br>
            <a:endParaRPr lang="de-CH" sz="800" noProof="1">
              <a:solidFill>
                <a:schemeClr val="tx2"/>
              </a:solidFill>
              <a:latin typeface="+mj-lt"/>
            </a:endParaRPr>
          </a:p>
        </p:txBody>
      </p:sp>
      <p:sp>
        <p:nvSpPr>
          <p:cNvPr id="20" name="Textfeld 19">
            <a:extLst>
              <a:ext uri="{FF2B5EF4-FFF2-40B4-BE49-F238E27FC236}">
                <a16:creationId xmlns:a16="http://schemas.microsoft.com/office/drawing/2014/main" id="{C5B683F1-07C3-496E-B88A-924870298BC0}"/>
              </a:ext>
            </a:extLst>
          </p:cNvPr>
          <p:cNvSpPr txBox="1"/>
          <p:nvPr/>
        </p:nvSpPr>
        <p:spPr bwMode="auto">
          <a:xfrm>
            <a:off x="4251388" y="2661585"/>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WIR-Teilnehmer/innen mit einem eigenen Webshop oder Anbindung ihres Angebots über WIRmarket</a:t>
            </a:r>
          </a:p>
        </p:txBody>
      </p:sp>
      <p:sp>
        <p:nvSpPr>
          <p:cNvPr id="21" name="Textfeld 20">
            <a:extLst>
              <a:ext uri="{FF2B5EF4-FFF2-40B4-BE49-F238E27FC236}">
                <a16:creationId xmlns:a16="http://schemas.microsoft.com/office/drawing/2014/main" id="{474AC8B8-3A84-412B-950A-3F77FB974A4D}"/>
              </a:ext>
            </a:extLst>
          </p:cNvPr>
          <p:cNvSpPr txBox="1"/>
          <p:nvPr/>
        </p:nvSpPr>
        <p:spPr bwMode="auto">
          <a:xfrm>
            <a:off x="6146145" y="2661585"/>
            <a:ext cx="1692000" cy="3638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Alle WIR-Teilnehmer/innen</a:t>
            </a:r>
          </a:p>
        </p:txBody>
      </p:sp>
      <p:sp>
        <p:nvSpPr>
          <p:cNvPr id="22" name="Textfeld 21">
            <a:extLst>
              <a:ext uri="{FF2B5EF4-FFF2-40B4-BE49-F238E27FC236}">
                <a16:creationId xmlns:a16="http://schemas.microsoft.com/office/drawing/2014/main" id="{7D5D8057-C329-4258-93C2-78D62C6B1B82}"/>
              </a:ext>
            </a:extLst>
          </p:cNvPr>
          <p:cNvSpPr txBox="1"/>
          <p:nvPr/>
        </p:nvSpPr>
        <p:spPr bwMode="auto">
          <a:xfrm>
            <a:off x="8040216" y="2661584"/>
            <a:ext cx="1692000" cy="39486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Alle Kundinnen und Kunden der Bank WIR</a:t>
            </a:r>
            <a:br>
              <a:rPr lang="de-CH" sz="800" noProof="1">
                <a:solidFill>
                  <a:schemeClr val="tx2"/>
                </a:solidFill>
                <a:latin typeface="+mj-lt"/>
              </a:rPr>
            </a:br>
            <a:endParaRPr lang="de-CH" sz="800" noProof="1">
              <a:solidFill>
                <a:schemeClr val="tx2"/>
              </a:solidFill>
              <a:latin typeface="+mj-lt"/>
            </a:endParaRPr>
          </a:p>
          <a:p>
            <a:pPr algn="l">
              <a:spcAft>
                <a:spcPts val="800"/>
              </a:spcAft>
            </a:pPr>
            <a:r>
              <a:rPr lang="de-CH" sz="800" noProof="1">
                <a:solidFill>
                  <a:schemeClr val="tx2"/>
                </a:solidFill>
                <a:latin typeface="+mj-lt"/>
              </a:rPr>
              <a:t> </a:t>
            </a:r>
          </a:p>
        </p:txBody>
      </p:sp>
      <p:sp>
        <p:nvSpPr>
          <p:cNvPr id="23" name="Textfeld 22">
            <a:extLst>
              <a:ext uri="{FF2B5EF4-FFF2-40B4-BE49-F238E27FC236}">
                <a16:creationId xmlns:a16="http://schemas.microsoft.com/office/drawing/2014/main" id="{A964DE22-2F3E-439F-9FBA-A677B3651DF3}"/>
              </a:ext>
            </a:extLst>
          </p:cNvPr>
          <p:cNvSpPr txBox="1"/>
          <p:nvPr/>
        </p:nvSpPr>
        <p:spPr bwMode="auto">
          <a:xfrm>
            <a:off x="9935659" y="2661585"/>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Alle Kundinnen und Kunden der Bank WIR mit einem bestehenden </a:t>
            </a:r>
            <a:br>
              <a:rPr lang="de-CH" sz="800" noProof="1">
                <a:solidFill>
                  <a:schemeClr val="tx2"/>
                </a:solidFill>
                <a:latin typeface="+mj-lt"/>
              </a:rPr>
            </a:br>
            <a:r>
              <a:rPr lang="de-CH" sz="800" noProof="1">
                <a:solidFill>
                  <a:schemeClr val="tx2"/>
                </a:solidFill>
                <a:latin typeface="+mj-lt"/>
              </a:rPr>
              <a:t>E-Banking-Zugang</a:t>
            </a:r>
          </a:p>
        </p:txBody>
      </p:sp>
      <p:sp>
        <p:nvSpPr>
          <p:cNvPr id="24" name="Textfeld 23">
            <a:extLst>
              <a:ext uri="{FF2B5EF4-FFF2-40B4-BE49-F238E27FC236}">
                <a16:creationId xmlns:a16="http://schemas.microsoft.com/office/drawing/2014/main" id="{4EA2DF60-6622-4C8D-B070-F77942DCC6B1}"/>
              </a:ext>
            </a:extLst>
          </p:cNvPr>
          <p:cNvSpPr txBox="1"/>
          <p:nvPr/>
        </p:nvSpPr>
        <p:spPr bwMode="auto">
          <a:xfrm>
            <a:off x="469504" y="3199829"/>
            <a:ext cx="1692000" cy="134120"/>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p>
            <a:pPr algn="l">
              <a:spcAft>
                <a:spcPts val="800"/>
              </a:spcAft>
            </a:pPr>
            <a:r>
              <a:rPr lang="de-CH" sz="1000" noProof="1">
                <a:solidFill>
                  <a:srgbClr val="FF0000"/>
                </a:solidFill>
              </a:rPr>
              <a:t>Einsatzbereich</a:t>
            </a:r>
          </a:p>
        </p:txBody>
      </p:sp>
      <p:sp>
        <p:nvSpPr>
          <p:cNvPr id="25" name="Textfeld 24">
            <a:extLst>
              <a:ext uri="{FF2B5EF4-FFF2-40B4-BE49-F238E27FC236}">
                <a16:creationId xmlns:a16="http://schemas.microsoft.com/office/drawing/2014/main" id="{96CFE3F1-F9FC-4A2F-AA1A-19AD46850AD4}"/>
              </a:ext>
            </a:extLst>
          </p:cNvPr>
          <p:cNvSpPr txBox="1"/>
          <p:nvPr/>
        </p:nvSpPr>
        <p:spPr bwMode="auto">
          <a:xfrm>
            <a:off x="2364261" y="3198529"/>
            <a:ext cx="1692000" cy="260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Am Verkaufspunkt</a:t>
            </a:r>
          </a:p>
        </p:txBody>
      </p:sp>
      <p:sp>
        <p:nvSpPr>
          <p:cNvPr id="26" name="Textfeld 25">
            <a:extLst>
              <a:ext uri="{FF2B5EF4-FFF2-40B4-BE49-F238E27FC236}">
                <a16:creationId xmlns:a16="http://schemas.microsoft.com/office/drawing/2014/main" id="{6315858E-7882-4AF2-B1CB-194B5D1FA3A1}"/>
              </a:ext>
            </a:extLst>
          </p:cNvPr>
          <p:cNvSpPr txBox="1"/>
          <p:nvPr/>
        </p:nvSpPr>
        <p:spPr bwMode="auto">
          <a:xfrm>
            <a:off x="4259018" y="3212753"/>
            <a:ext cx="1692000" cy="2718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Online im Webshop</a:t>
            </a:r>
          </a:p>
          <a:p>
            <a:pPr algn="l">
              <a:spcAft>
                <a:spcPts val="800"/>
              </a:spcAft>
            </a:pPr>
            <a:r>
              <a:rPr lang="de-CH" sz="800" noProof="1">
                <a:solidFill>
                  <a:schemeClr val="tx2"/>
                </a:solidFill>
                <a:latin typeface="+mj-lt"/>
              </a:rPr>
              <a:t> </a:t>
            </a:r>
          </a:p>
        </p:txBody>
      </p:sp>
      <p:sp>
        <p:nvSpPr>
          <p:cNvPr id="27" name="Textfeld 26">
            <a:extLst>
              <a:ext uri="{FF2B5EF4-FFF2-40B4-BE49-F238E27FC236}">
                <a16:creationId xmlns:a16="http://schemas.microsoft.com/office/drawing/2014/main" id="{97073DED-7E25-4E51-94C8-FA2E729FD6A7}"/>
              </a:ext>
            </a:extLst>
          </p:cNvPr>
          <p:cNvSpPr txBox="1"/>
          <p:nvPr/>
        </p:nvSpPr>
        <p:spPr bwMode="auto">
          <a:xfrm>
            <a:off x="6153775" y="3212454"/>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spcAft>
                <a:spcPts val="800"/>
              </a:spcAft>
            </a:pPr>
            <a:r>
              <a:rPr lang="de-CH" sz="800" noProof="1">
                <a:solidFill>
                  <a:schemeClr val="tx2"/>
                </a:solidFill>
                <a:latin typeface="+mj-lt"/>
              </a:rPr>
              <a:t>WIR-TN, welche Beträge in WIR und/oder CHF einfordern	</a:t>
            </a:r>
          </a:p>
        </p:txBody>
      </p:sp>
      <p:sp>
        <p:nvSpPr>
          <p:cNvPr id="28" name="Textfeld 27">
            <a:extLst>
              <a:ext uri="{FF2B5EF4-FFF2-40B4-BE49-F238E27FC236}">
                <a16:creationId xmlns:a16="http://schemas.microsoft.com/office/drawing/2014/main" id="{73CE601E-6765-430F-BC93-48A0C90139DC}"/>
              </a:ext>
            </a:extLst>
          </p:cNvPr>
          <p:cNvSpPr txBox="1"/>
          <p:nvPr/>
        </p:nvSpPr>
        <p:spPr bwMode="auto">
          <a:xfrm>
            <a:off x="8023048" y="3136922"/>
            <a:ext cx="1692000" cy="37520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Nebst dem Auslösen von Zahlungen, können auch Zahlungseingänge via camt-File abgeholt werden</a:t>
            </a:r>
          </a:p>
        </p:txBody>
      </p:sp>
      <p:sp>
        <p:nvSpPr>
          <p:cNvPr id="29" name="Textfeld 28">
            <a:extLst>
              <a:ext uri="{FF2B5EF4-FFF2-40B4-BE49-F238E27FC236}">
                <a16:creationId xmlns:a16="http://schemas.microsoft.com/office/drawing/2014/main" id="{75FB1ECF-D45D-4517-85EB-3EC72849D6B8}"/>
              </a:ext>
            </a:extLst>
          </p:cNvPr>
          <p:cNvSpPr txBox="1"/>
          <p:nvPr/>
        </p:nvSpPr>
        <p:spPr bwMode="auto">
          <a:xfrm>
            <a:off x="9922577" y="3192817"/>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endParaRPr lang="de-CH" sz="800" noProof="1">
              <a:solidFill>
                <a:schemeClr val="tx2"/>
              </a:solidFill>
              <a:latin typeface="+mj-lt"/>
            </a:endParaRPr>
          </a:p>
        </p:txBody>
      </p:sp>
      <p:sp>
        <p:nvSpPr>
          <p:cNvPr id="30" name="Textfeld 29">
            <a:extLst>
              <a:ext uri="{FF2B5EF4-FFF2-40B4-BE49-F238E27FC236}">
                <a16:creationId xmlns:a16="http://schemas.microsoft.com/office/drawing/2014/main" id="{9114EF74-3E60-456D-A869-FD31B895AA37}"/>
              </a:ext>
            </a:extLst>
          </p:cNvPr>
          <p:cNvSpPr txBox="1"/>
          <p:nvPr/>
        </p:nvSpPr>
        <p:spPr bwMode="auto">
          <a:xfrm>
            <a:off x="458928" y="3532729"/>
            <a:ext cx="1692000" cy="216000"/>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p>
            <a:pPr algn="l">
              <a:spcAft>
                <a:spcPts val="800"/>
              </a:spcAft>
            </a:pPr>
            <a:r>
              <a:rPr lang="de-CH" sz="1000" noProof="1">
                <a:solidFill>
                  <a:srgbClr val="FF0000"/>
                </a:solidFill>
              </a:rPr>
              <a:t>Laufzeit</a:t>
            </a:r>
          </a:p>
        </p:txBody>
      </p:sp>
      <p:sp>
        <p:nvSpPr>
          <p:cNvPr id="31" name="Textfeld 30">
            <a:extLst>
              <a:ext uri="{FF2B5EF4-FFF2-40B4-BE49-F238E27FC236}">
                <a16:creationId xmlns:a16="http://schemas.microsoft.com/office/drawing/2014/main" id="{6426E924-EF13-49D5-B79E-F7F3F5F33C70}"/>
              </a:ext>
            </a:extLst>
          </p:cNvPr>
          <p:cNvSpPr txBox="1"/>
          <p:nvPr/>
        </p:nvSpPr>
        <p:spPr bwMode="auto">
          <a:xfrm>
            <a:off x="2353685" y="3488758"/>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Unbeschränkt nach Unterzeichnung eines Annahmestellenvertrags</a:t>
            </a:r>
          </a:p>
        </p:txBody>
      </p:sp>
      <p:sp>
        <p:nvSpPr>
          <p:cNvPr id="32" name="Textfeld 31">
            <a:extLst>
              <a:ext uri="{FF2B5EF4-FFF2-40B4-BE49-F238E27FC236}">
                <a16:creationId xmlns:a16="http://schemas.microsoft.com/office/drawing/2014/main" id="{CC823E67-0548-43DC-9605-63A9BC4E0C38}"/>
              </a:ext>
            </a:extLst>
          </p:cNvPr>
          <p:cNvSpPr txBox="1"/>
          <p:nvPr/>
        </p:nvSpPr>
        <p:spPr bwMode="auto">
          <a:xfrm>
            <a:off x="4248442" y="3488758"/>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Unbeschränkt		</a:t>
            </a:r>
          </a:p>
        </p:txBody>
      </p:sp>
      <p:sp>
        <p:nvSpPr>
          <p:cNvPr id="33" name="Textfeld 32">
            <a:extLst>
              <a:ext uri="{FF2B5EF4-FFF2-40B4-BE49-F238E27FC236}">
                <a16:creationId xmlns:a16="http://schemas.microsoft.com/office/drawing/2014/main" id="{FBAB35E3-7718-47EE-93F5-0682F638B745}"/>
              </a:ext>
            </a:extLst>
          </p:cNvPr>
          <p:cNvSpPr txBox="1"/>
          <p:nvPr/>
        </p:nvSpPr>
        <p:spPr bwMode="auto">
          <a:xfrm>
            <a:off x="6153775" y="3492266"/>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Bis auf weiteres einsetzbar</a:t>
            </a:r>
          </a:p>
        </p:txBody>
      </p:sp>
      <p:sp>
        <p:nvSpPr>
          <p:cNvPr id="35" name="Textfeld 34">
            <a:extLst>
              <a:ext uri="{FF2B5EF4-FFF2-40B4-BE49-F238E27FC236}">
                <a16:creationId xmlns:a16="http://schemas.microsoft.com/office/drawing/2014/main" id="{6055D2A2-9D57-4A5D-95BD-CED7492D6B6D}"/>
              </a:ext>
            </a:extLst>
          </p:cNvPr>
          <p:cNvSpPr txBox="1"/>
          <p:nvPr/>
        </p:nvSpPr>
        <p:spPr bwMode="auto">
          <a:xfrm>
            <a:off x="9932713" y="3488758"/>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Unbeschränkt nach Freigabe im </a:t>
            </a:r>
            <a:br>
              <a:rPr lang="de-CH" sz="800" noProof="1">
                <a:solidFill>
                  <a:schemeClr val="tx2"/>
                </a:solidFill>
                <a:latin typeface="+mj-lt"/>
              </a:rPr>
            </a:br>
            <a:r>
              <a:rPr lang="de-CH" sz="800" noProof="1">
                <a:solidFill>
                  <a:schemeClr val="tx2"/>
                </a:solidFill>
                <a:latin typeface="+mj-lt"/>
              </a:rPr>
              <a:t>E-Banking </a:t>
            </a:r>
          </a:p>
        </p:txBody>
      </p:sp>
      <p:sp>
        <p:nvSpPr>
          <p:cNvPr id="36" name="Textfeld 35">
            <a:extLst>
              <a:ext uri="{FF2B5EF4-FFF2-40B4-BE49-F238E27FC236}">
                <a16:creationId xmlns:a16="http://schemas.microsoft.com/office/drawing/2014/main" id="{2AB62EFC-D4ED-49F7-9A39-058EC61DBEB1}"/>
              </a:ext>
            </a:extLst>
          </p:cNvPr>
          <p:cNvSpPr txBox="1"/>
          <p:nvPr/>
        </p:nvSpPr>
        <p:spPr bwMode="auto">
          <a:xfrm>
            <a:off x="458928" y="3820170"/>
            <a:ext cx="1692000" cy="405658"/>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p>
            <a:pPr>
              <a:spcAft>
                <a:spcPts val="800"/>
              </a:spcAft>
            </a:pPr>
            <a:r>
              <a:rPr lang="de-CH" sz="1000" noProof="1">
                <a:solidFill>
                  <a:srgbClr val="FF0000"/>
                </a:solidFill>
              </a:rPr>
              <a:t>Kosten</a:t>
            </a:r>
          </a:p>
        </p:txBody>
      </p:sp>
      <p:sp>
        <p:nvSpPr>
          <p:cNvPr id="37" name="Textfeld 36">
            <a:extLst>
              <a:ext uri="{FF2B5EF4-FFF2-40B4-BE49-F238E27FC236}">
                <a16:creationId xmlns:a16="http://schemas.microsoft.com/office/drawing/2014/main" id="{216D430A-F311-4C28-ADD7-3B591A860182}"/>
              </a:ext>
            </a:extLst>
          </p:cNvPr>
          <p:cNvSpPr txBox="1"/>
          <p:nvPr/>
        </p:nvSpPr>
        <p:spPr bwMode="auto">
          <a:xfrm>
            <a:off x="2353685" y="3818870"/>
            <a:ext cx="1692000" cy="5704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Aufschalten der WIR-Karten ist kostenlos</a:t>
            </a:r>
          </a:p>
        </p:txBody>
      </p:sp>
      <p:sp>
        <p:nvSpPr>
          <p:cNvPr id="38" name="Textfeld 37">
            <a:extLst>
              <a:ext uri="{FF2B5EF4-FFF2-40B4-BE49-F238E27FC236}">
                <a16:creationId xmlns:a16="http://schemas.microsoft.com/office/drawing/2014/main" id="{E75D15A1-5562-4A4B-A383-950CC8BB7746}"/>
              </a:ext>
            </a:extLst>
          </p:cNvPr>
          <p:cNvSpPr txBox="1"/>
          <p:nvPr/>
        </p:nvSpPr>
        <p:spPr bwMode="auto">
          <a:xfrm>
            <a:off x="4248442" y="3818871"/>
            <a:ext cx="1692000" cy="56001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endParaRPr lang="de-CH" sz="800" noProof="1">
              <a:solidFill>
                <a:schemeClr val="tx2"/>
              </a:solidFill>
              <a:latin typeface="+mj-lt"/>
            </a:endParaRPr>
          </a:p>
        </p:txBody>
      </p:sp>
      <p:sp>
        <p:nvSpPr>
          <p:cNvPr id="39" name="Textfeld 38">
            <a:extLst>
              <a:ext uri="{FF2B5EF4-FFF2-40B4-BE49-F238E27FC236}">
                <a16:creationId xmlns:a16="http://schemas.microsoft.com/office/drawing/2014/main" id="{B3A74EDB-90DC-41E6-9D23-A10B92106FB3}"/>
              </a:ext>
            </a:extLst>
          </p:cNvPr>
          <p:cNvSpPr txBox="1"/>
          <p:nvPr/>
        </p:nvSpPr>
        <p:spPr bwMode="auto">
          <a:xfrm>
            <a:off x="6137375" y="3818869"/>
            <a:ext cx="1692000" cy="5704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bg1">
                    <a:lumMod val="50000"/>
                  </a:schemeClr>
                </a:solidFill>
                <a:latin typeface="+mj-lt"/>
              </a:rPr>
              <a:t> </a:t>
            </a:r>
          </a:p>
        </p:txBody>
      </p:sp>
      <p:sp>
        <p:nvSpPr>
          <p:cNvPr id="40" name="Textfeld 39">
            <a:extLst>
              <a:ext uri="{FF2B5EF4-FFF2-40B4-BE49-F238E27FC236}">
                <a16:creationId xmlns:a16="http://schemas.microsoft.com/office/drawing/2014/main" id="{FCD7A5B5-94A5-4B36-A416-0F8A9DE151A3}"/>
              </a:ext>
            </a:extLst>
          </p:cNvPr>
          <p:cNvSpPr txBox="1"/>
          <p:nvPr/>
        </p:nvSpPr>
        <p:spPr bwMode="auto">
          <a:xfrm>
            <a:off x="8037956" y="3818870"/>
            <a:ext cx="1692000" cy="5704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 </a:t>
            </a:r>
          </a:p>
        </p:txBody>
      </p:sp>
      <p:sp>
        <p:nvSpPr>
          <p:cNvPr id="42" name="Textfeld 41">
            <a:extLst>
              <a:ext uri="{FF2B5EF4-FFF2-40B4-BE49-F238E27FC236}">
                <a16:creationId xmlns:a16="http://schemas.microsoft.com/office/drawing/2014/main" id="{39A8B67F-DB74-4F42-ADE6-43128938DB56}"/>
              </a:ext>
            </a:extLst>
          </p:cNvPr>
          <p:cNvSpPr txBox="1"/>
          <p:nvPr/>
        </p:nvSpPr>
        <p:spPr bwMode="auto">
          <a:xfrm>
            <a:off x="469504" y="4327765"/>
            <a:ext cx="1692000" cy="178576"/>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p>
            <a:pPr algn="l">
              <a:spcAft>
                <a:spcPts val="800"/>
              </a:spcAft>
            </a:pPr>
            <a:r>
              <a:rPr lang="de-CH" sz="1000" noProof="1">
                <a:solidFill>
                  <a:srgbClr val="FF0000"/>
                </a:solidFill>
              </a:rPr>
              <a:t>Gebühren</a:t>
            </a:r>
          </a:p>
        </p:txBody>
      </p:sp>
      <p:sp>
        <p:nvSpPr>
          <p:cNvPr id="43" name="Textfeld 42">
            <a:extLst>
              <a:ext uri="{FF2B5EF4-FFF2-40B4-BE49-F238E27FC236}">
                <a16:creationId xmlns:a16="http://schemas.microsoft.com/office/drawing/2014/main" id="{39BF24E0-B5E3-48A0-9B85-7EE416DFF57E}"/>
              </a:ext>
            </a:extLst>
          </p:cNvPr>
          <p:cNvSpPr txBox="1"/>
          <p:nvPr/>
        </p:nvSpPr>
        <p:spPr bwMode="auto">
          <a:xfrm>
            <a:off x="2339788" y="4322875"/>
            <a:ext cx="1750429" cy="38279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Netzwerkbeitrag 2% auf WIR-Einnahmen / CHF-Einnahmen sind kommissionsfrei!</a:t>
            </a:r>
          </a:p>
          <a:p>
            <a:pPr algn="l">
              <a:spcAft>
                <a:spcPts val="800"/>
              </a:spcAft>
            </a:pPr>
            <a:r>
              <a:rPr lang="de-CH" sz="800" noProof="1">
                <a:solidFill>
                  <a:schemeClr val="tx2"/>
                </a:solidFill>
                <a:latin typeface="+mj-lt"/>
              </a:rPr>
              <a:t>	</a:t>
            </a:r>
          </a:p>
        </p:txBody>
      </p:sp>
      <p:sp>
        <p:nvSpPr>
          <p:cNvPr id="44" name="Textfeld 43">
            <a:extLst>
              <a:ext uri="{FF2B5EF4-FFF2-40B4-BE49-F238E27FC236}">
                <a16:creationId xmlns:a16="http://schemas.microsoft.com/office/drawing/2014/main" id="{D42DFBB1-E5B1-485B-8C4B-393D8B6FC40A}"/>
              </a:ext>
            </a:extLst>
          </p:cNvPr>
          <p:cNvSpPr txBox="1"/>
          <p:nvPr/>
        </p:nvSpPr>
        <p:spPr bwMode="auto">
          <a:xfrm>
            <a:off x="4259018" y="4343195"/>
            <a:ext cx="1692000" cy="38279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endParaRPr lang="de-CH" sz="800" noProof="1">
              <a:solidFill>
                <a:schemeClr val="tx2"/>
              </a:solidFill>
              <a:latin typeface="+mj-lt"/>
            </a:endParaRPr>
          </a:p>
        </p:txBody>
      </p:sp>
      <p:sp>
        <p:nvSpPr>
          <p:cNvPr id="60" name="Textfeld 59">
            <a:extLst>
              <a:ext uri="{FF2B5EF4-FFF2-40B4-BE49-F238E27FC236}">
                <a16:creationId xmlns:a16="http://schemas.microsoft.com/office/drawing/2014/main" id="{D2476CEF-15A6-4D83-9849-DC6B1A354348}"/>
              </a:ext>
            </a:extLst>
          </p:cNvPr>
          <p:cNvSpPr txBox="1"/>
          <p:nvPr/>
        </p:nvSpPr>
        <p:spPr bwMode="auto">
          <a:xfrm>
            <a:off x="2365519" y="4866863"/>
            <a:ext cx="1692000" cy="15327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	</a:t>
            </a:r>
          </a:p>
        </p:txBody>
      </p:sp>
      <p:sp>
        <p:nvSpPr>
          <p:cNvPr id="61" name="Textfeld 60">
            <a:extLst>
              <a:ext uri="{FF2B5EF4-FFF2-40B4-BE49-F238E27FC236}">
                <a16:creationId xmlns:a16="http://schemas.microsoft.com/office/drawing/2014/main" id="{C14E1148-E884-4D07-977D-96F5E40F4EA0}"/>
              </a:ext>
            </a:extLst>
          </p:cNvPr>
          <p:cNvSpPr txBox="1"/>
          <p:nvPr/>
        </p:nvSpPr>
        <p:spPr bwMode="auto">
          <a:xfrm>
            <a:off x="4239956" y="4958232"/>
            <a:ext cx="1692000" cy="54085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171450" indent="-171450" algn="l">
              <a:spcAft>
                <a:spcPts val="800"/>
              </a:spcAft>
              <a:buFont typeface="Arial" panose="020B0604020202020204" pitchFamily="34" charset="0"/>
              <a:buChar char="•"/>
            </a:pPr>
            <a:r>
              <a:rPr lang="de-CH" sz="800" noProof="1">
                <a:solidFill>
                  <a:schemeClr val="tx2"/>
                </a:solidFill>
                <a:latin typeface="+mj-lt"/>
              </a:rPr>
              <a:t>Für die Aktivierung von WIRpay muss eine Anbindung an den Kooperationspartner Payrexx erfolgen</a:t>
            </a:r>
          </a:p>
          <a:p>
            <a:pPr marL="171450" indent="-171450" algn="l">
              <a:spcAft>
                <a:spcPts val="800"/>
              </a:spcAft>
              <a:buFont typeface="Arial" panose="020B0604020202020204" pitchFamily="34" charset="0"/>
              <a:buChar char="•"/>
            </a:pPr>
            <a:r>
              <a:rPr lang="de-CH" sz="800" noProof="1">
                <a:solidFill>
                  <a:schemeClr val="tx2"/>
                </a:solidFill>
                <a:latin typeface="+mj-lt"/>
              </a:rPr>
              <a:t>Eigene Webshoplösung kann via API von Payrexx angebunden werden</a:t>
            </a:r>
          </a:p>
          <a:p>
            <a:pPr algn="l">
              <a:spcAft>
                <a:spcPts val="800"/>
              </a:spcAft>
            </a:pPr>
            <a:endParaRPr lang="de-CH" sz="800" noProof="1">
              <a:solidFill>
                <a:schemeClr val="tx2"/>
              </a:solidFill>
              <a:latin typeface="+mj-lt"/>
            </a:endParaRPr>
          </a:p>
        </p:txBody>
      </p:sp>
      <p:sp>
        <p:nvSpPr>
          <p:cNvPr id="62" name="Textfeld 61">
            <a:extLst>
              <a:ext uri="{FF2B5EF4-FFF2-40B4-BE49-F238E27FC236}">
                <a16:creationId xmlns:a16="http://schemas.microsoft.com/office/drawing/2014/main" id="{5A109070-4614-4400-92DD-6797C6848203}"/>
              </a:ext>
            </a:extLst>
          </p:cNvPr>
          <p:cNvSpPr txBox="1"/>
          <p:nvPr/>
        </p:nvSpPr>
        <p:spPr bwMode="auto">
          <a:xfrm>
            <a:off x="6137375" y="4966177"/>
            <a:ext cx="1692000" cy="46796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171450" indent="-171450" algn="l">
              <a:spcAft>
                <a:spcPts val="800"/>
              </a:spcAft>
              <a:buFont typeface="Arial" panose="020B0604020202020204" pitchFamily="34" charset="0"/>
              <a:buChar char="•"/>
            </a:pPr>
            <a:r>
              <a:rPr lang="de-CH" sz="800" noProof="1">
                <a:solidFill>
                  <a:schemeClr val="tx2"/>
                </a:solidFill>
                <a:latin typeface="+mj-lt"/>
              </a:rPr>
              <a:t>Smartphone mit iOS- oder Android-Betriebssystem notwendig</a:t>
            </a:r>
          </a:p>
        </p:txBody>
      </p:sp>
      <p:sp>
        <p:nvSpPr>
          <p:cNvPr id="71" name="Textfeld 70">
            <a:extLst>
              <a:ext uri="{FF2B5EF4-FFF2-40B4-BE49-F238E27FC236}">
                <a16:creationId xmlns:a16="http://schemas.microsoft.com/office/drawing/2014/main" id="{D603D869-6B92-4F11-BC6B-2CDBF7C3E946}"/>
              </a:ext>
            </a:extLst>
          </p:cNvPr>
          <p:cNvSpPr txBox="1"/>
          <p:nvPr/>
        </p:nvSpPr>
        <p:spPr bwMode="auto">
          <a:xfrm>
            <a:off x="469504" y="4941168"/>
            <a:ext cx="1692000" cy="1008112"/>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p>
            <a:pPr algn="l">
              <a:spcAft>
                <a:spcPts val="800"/>
              </a:spcAft>
            </a:pPr>
            <a:r>
              <a:rPr lang="de-CH" sz="1000" noProof="1">
                <a:solidFill>
                  <a:srgbClr val="FF0000"/>
                </a:solidFill>
              </a:rPr>
              <a:t>Besonderes</a:t>
            </a:r>
          </a:p>
        </p:txBody>
      </p:sp>
      <p:sp>
        <p:nvSpPr>
          <p:cNvPr id="72" name="Textfeld 71">
            <a:extLst>
              <a:ext uri="{FF2B5EF4-FFF2-40B4-BE49-F238E27FC236}">
                <a16:creationId xmlns:a16="http://schemas.microsoft.com/office/drawing/2014/main" id="{4DA4378A-F658-4561-AD57-66B23545E133}"/>
              </a:ext>
            </a:extLst>
          </p:cNvPr>
          <p:cNvSpPr txBox="1"/>
          <p:nvPr/>
        </p:nvSpPr>
        <p:spPr bwMode="auto">
          <a:xfrm>
            <a:off x="2327642" y="4958232"/>
            <a:ext cx="1692000" cy="117941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171450" indent="-171450">
              <a:spcAft>
                <a:spcPts val="800"/>
              </a:spcAft>
              <a:buFont typeface="Arial" panose="020B0604020202020204" pitchFamily="34" charset="0"/>
              <a:buChar char="•"/>
            </a:pPr>
            <a:r>
              <a:rPr lang="de-CH" sz="800" noProof="1">
                <a:solidFill>
                  <a:schemeClr val="tx2"/>
                </a:solidFill>
                <a:latin typeface="+mj-lt"/>
              </a:rPr>
              <a:t>Terminal muss bei einem Anbieter gekauft/gemietet werden</a:t>
            </a:r>
          </a:p>
          <a:p>
            <a:pPr marL="171450" indent="-171450" algn="l">
              <a:spcAft>
                <a:spcPts val="800"/>
              </a:spcAft>
              <a:buFont typeface="Arial" panose="020B0604020202020204" pitchFamily="34" charset="0"/>
              <a:buChar char="•"/>
            </a:pPr>
            <a:r>
              <a:rPr lang="de-CH" sz="800" noProof="1">
                <a:solidFill>
                  <a:schemeClr val="tx2"/>
                </a:solidFill>
                <a:latin typeface="+mj-lt"/>
              </a:rPr>
              <a:t>Splitfunktion soll auf Terminals eines weiteren Anbieters erweitert werden (im Jahr 2022)</a:t>
            </a:r>
          </a:p>
        </p:txBody>
      </p:sp>
      <p:cxnSp>
        <p:nvCxnSpPr>
          <p:cNvPr id="8" name="Gerader Verbinder 7">
            <a:extLst>
              <a:ext uri="{FF2B5EF4-FFF2-40B4-BE49-F238E27FC236}">
                <a16:creationId xmlns:a16="http://schemas.microsoft.com/office/drawing/2014/main" id="{06317A06-FC91-4037-AFB6-77128FBF7A2E}"/>
              </a:ext>
            </a:extLst>
          </p:cNvPr>
          <p:cNvCxnSpPr>
            <a:cxnSpLocks/>
          </p:cNvCxnSpPr>
          <p:nvPr/>
        </p:nvCxnSpPr>
        <p:spPr>
          <a:xfrm>
            <a:off x="467415" y="2496264"/>
            <a:ext cx="11165785" cy="0"/>
          </a:xfrm>
          <a:prstGeom prst="line">
            <a:avLst/>
          </a:prstGeom>
          <a:ln w="6350" cmpd="sng">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7" name="Gerader Verbinder 76">
            <a:extLst>
              <a:ext uri="{FF2B5EF4-FFF2-40B4-BE49-F238E27FC236}">
                <a16:creationId xmlns:a16="http://schemas.microsoft.com/office/drawing/2014/main" id="{68536F59-6800-4D95-BD81-92E0A7A06E22}"/>
              </a:ext>
            </a:extLst>
          </p:cNvPr>
          <p:cNvCxnSpPr>
            <a:cxnSpLocks/>
          </p:cNvCxnSpPr>
          <p:nvPr/>
        </p:nvCxnSpPr>
        <p:spPr>
          <a:xfrm>
            <a:off x="455333" y="3111455"/>
            <a:ext cx="11165785" cy="0"/>
          </a:xfrm>
          <a:prstGeom prst="line">
            <a:avLst/>
          </a:prstGeom>
          <a:ln w="6350" cmpd="sng">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8" name="Gerader Verbinder 77">
            <a:extLst>
              <a:ext uri="{FF2B5EF4-FFF2-40B4-BE49-F238E27FC236}">
                <a16:creationId xmlns:a16="http://schemas.microsoft.com/office/drawing/2014/main" id="{564C4F2A-5A07-4BFA-9AE4-DF864A5E2F5D}"/>
              </a:ext>
            </a:extLst>
          </p:cNvPr>
          <p:cNvCxnSpPr>
            <a:cxnSpLocks/>
          </p:cNvCxnSpPr>
          <p:nvPr/>
        </p:nvCxnSpPr>
        <p:spPr>
          <a:xfrm>
            <a:off x="485564" y="3496378"/>
            <a:ext cx="11165785" cy="0"/>
          </a:xfrm>
          <a:prstGeom prst="line">
            <a:avLst/>
          </a:prstGeom>
          <a:ln w="6350" cmpd="sng">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9" name="Gerader Verbinder 78">
            <a:extLst>
              <a:ext uri="{FF2B5EF4-FFF2-40B4-BE49-F238E27FC236}">
                <a16:creationId xmlns:a16="http://schemas.microsoft.com/office/drawing/2014/main" id="{74AFAEAB-AF10-493D-BF03-631654E2EE9E}"/>
              </a:ext>
            </a:extLst>
          </p:cNvPr>
          <p:cNvCxnSpPr>
            <a:cxnSpLocks/>
          </p:cNvCxnSpPr>
          <p:nvPr/>
        </p:nvCxnSpPr>
        <p:spPr>
          <a:xfrm>
            <a:off x="445368" y="3794692"/>
            <a:ext cx="11165785" cy="0"/>
          </a:xfrm>
          <a:prstGeom prst="line">
            <a:avLst/>
          </a:prstGeom>
          <a:ln w="6350" cmpd="sng">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0" name="Gerader Verbinder 79">
            <a:extLst>
              <a:ext uri="{FF2B5EF4-FFF2-40B4-BE49-F238E27FC236}">
                <a16:creationId xmlns:a16="http://schemas.microsoft.com/office/drawing/2014/main" id="{7E9BDAEC-C851-42F1-8189-FE8F51C94E7D}"/>
              </a:ext>
            </a:extLst>
          </p:cNvPr>
          <p:cNvCxnSpPr>
            <a:cxnSpLocks/>
          </p:cNvCxnSpPr>
          <p:nvPr/>
        </p:nvCxnSpPr>
        <p:spPr>
          <a:xfrm>
            <a:off x="455529" y="4242894"/>
            <a:ext cx="11165785" cy="0"/>
          </a:xfrm>
          <a:prstGeom prst="line">
            <a:avLst/>
          </a:prstGeom>
          <a:ln w="6350" cmpd="sng">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1" name="Gerader Verbinder 80">
            <a:extLst>
              <a:ext uri="{FF2B5EF4-FFF2-40B4-BE49-F238E27FC236}">
                <a16:creationId xmlns:a16="http://schemas.microsoft.com/office/drawing/2014/main" id="{4C64330E-5BC5-4E37-B318-3CA03C401DE8}"/>
              </a:ext>
            </a:extLst>
          </p:cNvPr>
          <p:cNvCxnSpPr>
            <a:cxnSpLocks/>
          </p:cNvCxnSpPr>
          <p:nvPr/>
        </p:nvCxnSpPr>
        <p:spPr>
          <a:xfrm>
            <a:off x="485564" y="4833677"/>
            <a:ext cx="11165785" cy="0"/>
          </a:xfrm>
          <a:prstGeom prst="line">
            <a:avLst/>
          </a:prstGeom>
          <a:ln w="6350" cmpd="sng">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98" name="Textfeld 97">
            <a:extLst>
              <a:ext uri="{FF2B5EF4-FFF2-40B4-BE49-F238E27FC236}">
                <a16:creationId xmlns:a16="http://schemas.microsoft.com/office/drawing/2014/main" id="{2915BA39-BF07-4D41-84B7-58BB7A939540}"/>
              </a:ext>
            </a:extLst>
          </p:cNvPr>
          <p:cNvSpPr txBox="1"/>
          <p:nvPr/>
        </p:nvSpPr>
        <p:spPr bwMode="auto">
          <a:xfrm>
            <a:off x="4239956" y="5208452"/>
            <a:ext cx="1692000" cy="3494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	</a:t>
            </a:r>
          </a:p>
        </p:txBody>
      </p:sp>
      <p:sp>
        <p:nvSpPr>
          <p:cNvPr id="82" name="Ellipse 81">
            <a:extLst>
              <a:ext uri="{FF2B5EF4-FFF2-40B4-BE49-F238E27FC236}">
                <a16:creationId xmlns:a16="http://schemas.microsoft.com/office/drawing/2014/main" id="{3B8F19AF-1202-4970-9088-B375CC07235E}"/>
              </a:ext>
            </a:extLst>
          </p:cNvPr>
          <p:cNvSpPr/>
          <p:nvPr/>
        </p:nvSpPr>
        <p:spPr>
          <a:xfrm>
            <a:off x="2339012" y="1287077"/>
            <a:ext cx="360000" cy="360000"/>
          </a:xfrm>
          <a:prstGeom prst="ellipse">
            <a:avLst/>
          </a:prstGeom>
          <a:solidFill>
            <a:srgbClr val="D9D9D9"/>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noProof="1">
                <a:solidFill>
                  <a:schemeClr val="bg1">
                    <a:lumMod val="50000"/>
                  </a:schemeClr>
                </a:solidFill>
                <a:latin typeface="+mj-lt"/>
              </a:rPr>
              <a:t>CHW</a:t>
            </a:r>
          </a:p>
        </p:txBody>
      </p:sp>
      <p:sp>
        <p:nvSpPr>
          <p:cNvPr id="84" name="Ellipse 83">
            <a:extLst>
              <a:ext uri="{FF2B5EF4-FFF2-40B4-BE49-F238E27FC236}">
                <a16:creationId xmlns:a16="http://schemas.microsoft.com/office/drawing/2014/main" id="{45AD33F2-2287-43F5-9DDD-DAEC5E5B07FC}"/>
              </a:ext>
            </a:extLst>
          </p:cNvPr>
          <p:cNvSpPr/>
          <p:nvPr/>
        </p:nvSpPr>
        <p:spPr>
          <a:xfrm>
            <a:off x="4203255" y="1255702"/>
            <a:ext cx="360000" cy="360000"/>
          </a:xfrm>
          <a:prstGeom prst="ellipse">
            <a:avLst/>
          </a:prstGeom>
          <a:solidFill>
            <a:srgbClr val="D9D9D9"/>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noProof="1">
                <a:solidFill>
                  <a:schemeClr val="bg1">
                    <a:lumMod val="50000"/>
                  </a:schemeClr>
                </a:solidFill>
                <a:latin typeface="+mj-lt"/>
              </a:rPr>
              <a:t>CHW</a:t>
            </a:r>
          </a:p>
        </p:txBody>
      </p:sp>
      <p:sp>
        <p:nvSpPr>
          <p:cNvPr id="85" name="Ellipse 84">
            <a:extLst>
              <a:ext uri="{FF2B5EF4-FFF2-40B4-BE49-F238E27FC236}">
                <a16:creationId xmlns:a16="http://schemas.microsoft.com/office/drawing/2014/main" id="{925C9641-338E-43C0-9AB0-CFA03A82DC73}"/>
              </a:ext>
            </a:extLst>
          </p:cNvPr>
          <p:cNvSpPr/>
          <p:nvPr/>
        </p:nvSpPr>
        <p:spPr>
          <a:xfrm>
            <a:off x="6153775" y="1244410"/>
            <a:ext cx="360000" cy="360000"/>
          </a:xfrm>
          <a:prstGeom prst="ellipse">
            <a:avLst/>
          </a:prstGeom>
          <a:solidFill>
            <a:srgbClr val="D9D9D9"/>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noProof="1">
                <a:solidFill>
                  <a:schemeClr val="bg1">
                    <a:lumMod val="50000"/>
                  </a:schemeClr>
                </a:solidFill>
                <a:latin typeface="+mj-lt"/>
              </a:rPr>
              <a:t>CHW</a:t>
            </a:r>
          </a:p>
        </p:txBody>
      </p:sp>
      <p:sp>
        <p:nvSpPr>
          <p:cNvPr id="89" name="Textfeld 88">
            <a:extLst>
              <a:ext uri="{FF2B5EF4-FFF2-40B4-BE49-F238E27FC236}">
                <a16:creationId xmlns:a16="http://schemas.microsoft.com/office/drawing/2014/main" id="{4017E863-E487-4023-ABF2-9EA43F9AD05D}"/>
              </a:ext>
            </a:extLst>
          </p:cNvPr>
          <p:cNvSpPr txBox="1"/>
          <p:nvPr/>
        </p:nvSpPr>
        <p:spPr bwMode="auto">
          <a:xfrm>
            <a:off x="2506085" y="3641158"/>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endParaRPr lang="de-CH" sz="800" noProof="1">
              <a:solidFill>
                <a:schemeClr val="tx2"/>
              </a:solidFill>
              <a:latin typeface="+mj-lt"/>
            </a:endParaRPr>
          </a:p>
        </p:txBody>
      </p:sp>
      <p:sp>
        <p:nvSpPr>
          <p:cNvPr id="90" name="Textfeld 89">
            <a:extLst>
              <a:ext uri="{FF2B5EF4-FFF2-40B4-BE49-F238E27FC236}">
                <a16:creationId xmlns:a16="http://schemas.microsoft.com/office/drawing/2014/main" id="{C7EB74A7-FD35-400E-BBCE-6868EFE6A504}"/>
              </a:ext>
            </a:extLst>
          </p:cNvPr>
          <p:cNvSpPr txBox="1"/>
          <p:nvPr/>
        </p:nvSpPr>
        <p:spPr bwMode="auto">
          <a:xfrm>
            <a:off x="8024060" y="3502596"/>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Unbeschränkt nach Vertragsunterzeichnung</a:t>
            </a:r>
          </a:p>
        </p:txBody>
      </p:sp>
      <p:sp>
        <p:nvSpPr>
          <p:cNvPr id="91" name="Textfeld 90">
            <a:extLst>
              <a:ext uri="{FF2B5EF4-FFF2-40B4-BE49-F238E27FC236}">
                <a16:creationId xmlns:a16="http://schemas.microsoft.com/office/drawing/2014/main" id="{1A83A87E-1A19-42E8-9F50-C180C546F245}"/>
              </a:ext>
            </a:extLst>
          </p:cNvPr>
          <p:cNvSpPr txBox="1"/>
          <p:nvPr/>
        </p:nvSpPr>
        <p:spPr bwMode="auto">
          <a:xfrm>
            <a:off x="4248442" y="4323202"/>
            <a:ext cx="1750429" cy="38279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spcAft>
                <a:spcPts val="800"/>
              </a:spcAft>
            </a:pPr>
            <a:r>
              <a:rPr lang="de-CH" sz="800" noProof="1">
                <a:solidFill>
                  <a:schemeClr val="tx2"/>
                </a:solidFill>
                <a:latin typeface="+mj-lt"/>
              </a:rPr>
              <a:t>Netzwerkbeitrag 2% auf WIR-Einnahmen / CHF-Einnahmen sind kommissionsfrei!</a:t>
            </a:r>
          </a:p>
        </p:txBody>
      </p:sp>
      <p:sp>
        <p:nvSpPr>
          <p:cNvPr id="92" name="Textfeld 91">
            <a:extLst>
              <a:ext uri="{FF2B5EF4-FFF2-40B4-BE49-F238E27FC236}">
                <a16:creationId xmlns:a16="http://schemas.microsoft.com/office/drawing/2014/main" id="{51A6837B-6E6E-4876-8EC0-1932FB9CAE85}"/>
              </a:ext>
            </a:extLst>
          </p:cNvPr>
          <p:cNvSpPr txBox="1"/>
          <p:nvPr/>
        </p:nvSpPr>
        <p:spPr bwMode="auto">
          <a:xfrm>
            <a:off x="6129302" y="4303419"/>
            <a:ext cx="1750429" cy="38279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spcAft>
                <a:spcPts val="800"/>
              </a:spcAft>
            </a:pPr>
            <a:r>
              <a:rPr lang="de-CH" sz="800" noProof="1">
                <a:solidFill>
                  <a:schemeClr val="tx2"/>
                </a:solidFill>
                <a:latin typeface="+mj-lt"/>
              </a:rPr>
              <a:t>Netzwerkbeitrag 2% auf WIR-Einnahmen / CHF-Einnahmen sind kommissionsfrei!</a:t>
            </a:r>
          </a:p>
          <a:p>
            <a:pPr algn="l">
              <a:spcAft>
                <a:spcPts val="800"/>
              </a:spcAft>
            </a:pPr>
            <a:endParaRPr lang="de-CH" sz="800" noProof="1">
              <a:solidFill>
                <a:schemeClr val="tx2"/>
              </a:solidFill>
              <a:latin typeface="+mj-lt"/>
            </a:endParaRPr>
          </a:p>
        </p:txBody>
      </p:sp>
      <p:sp>
        <p:nvSpPr>
          <p:cNvPr id="94" name="Textfeld 93">
            <a:extLst>
              <a:ext uri="{FF2B5EF4-FFF2-40B4-BE49-F238E27FC236}">
                <a16:creationId xmlns:a16="http://schemas.microsoft.com/office/drawing/2014/main" id="{60FA4072-428E-4376-B53B-2612A3881C94}"/>
              </a:ext>
            </a:extLst>
          </p:cNvPr>
          <p:cNvSpPr txBox="1"/>
          <p:nvPr/>
        </p:nvSpPr>
        <p:spPr bwMode="auto">
          <a:xfrm>
            <a:off x="8026308" y="4305111"/>
            <a:ext cx="1750429" cy="38279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Abholen von Zahlungseingängen ist kostenlos	</a:t>
            </a:r>
          </a:p>
        </p:txBody>
      </p:sp>
      <p:sp>
        <p:nvSpPr>
          <p:cNvPr id="95" name="Textfeld 94">
            <a:extLst>
              <a:ext uri="{FF2B5EF4-FFF2-40B4-BE49-F238E27FC236}">
                <a16:creationId xmlns:a16="http://schemas.microsoft.com/office/drawing/2014/main" id="{E365876E-FBAD-4629-9237-F50F50933F17}"/>
              </a:ext>
            </a:extLst>
          </p:cNvPr>
          <p:cNvSpPr txBox="1"/>
          <p:nvPr/>
        </p:nvSpPr>
        <p:spPr bwMode="auto">
          <a:xfrm>
            <a:off x="9938537" y="4299417"/>
            <a:ext cx="1750429" cy="38279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Kostenlos 	</a:t>
            </a:r>
          </a:p>
        </p:txBody>
      </p:sp>
      <p:sp>
        <p:nvSpPr>
          <p:cNvPr id="104" name="Textfeld 103">
            <a:extLst>
              <a:ext uri="{FF2B5EF4-FFF2-40B4-BE49-F238E27FC236}">
                <a16:creationId xmlns:a16="http://schemas.microsoft.com/office/drawing/2014/main" id="{F2797BB6-7DCA-4118-A215-2F63DD220F1B}"/>
              </a:ext>
            </a:extLst>
          </p:cNvPr>
          <p:cNvSpPr txBox="1"/>
          <p:nvPr/>
        </p:nvSpPr>
        <p:spPr bwMode="auto">
          <a:xfrm>
            <a:off x="8024060" y="5193250"/>
            <a:ext cx="1692000" cy="3494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	</a:t>
            </a:r>
          </a:p>
        </p:txBody>
      </p:sp>
      <p:sp>
        <p:nvSpPr>
          <p:cNvPr id="105" name="Textfeld 104">
            <a:extLst>
              <a:ext uri="{FF2B5EF4-FFF2-40B4-BE49-F238E27FC236}">
                <a16:creationId xmlns:a16="http://schemas.microsoft.com/office/drawing/2014/main" id="{F83318AA-D369-4DB7-B964-0C7C56F3440B}"/>
              </a:ext>
            </a:extLst>
          </p:cNvPr>
          <p:cNvSpPr txBox="1"/>
          <p:nvPr/>
        </p:nvSpPr>
        <p:spPr bwMode="auto">
          <a:xfrm>
            <a:off x="9943014" y="4947217"/>
            <a:ext cx="1692000" cy="3494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171450" indent="-171450" algn="l">
              <a:spcAft>
                <a:spcPts val="800"/>
              </a:spcAft>
              <a:buFont typeface="Arial" panose="020B0604020202020204" pitchFamily="34" charset="0"/>
              <a:buChar char="•"/>
            </a:pPr>
            <a:r>
              <a:rPr lang="de-CH" sz="800" noProof="1">
                <a:solidFill>
                  <a:schemeClr val="tx2"/>
                </a:solidFill>
                <a:latin typeface="+mj-lt"/>
              </a:rPr>
              <a:t>Mobile Banking bedingt </a:t>
            </a:r>
            <a:br>
              <a:rPr lang="de-CH" sz="800" noProof="1">
                <a:solidFill>
                  <a:schemeClr val="tx2"/>
                </a:solidFill>
                <a:latin typeface="+mj-lt"/>
              </a:rPr>
            </a:br>
            <a:r>
              <a:rPr lang="de-CH" sz="800" noProof="1">
                <a:solidFill>
                  <a:schemeClr val="tx2"/>
                </a:solidFill>
                <a:latin typeface="+mj-lt"/>
              </a:rPr>
              <a:t>den Abschluss eines </a:t>
            </a:r>
            <a:br>
              <a:rPr lang="de-CH" sz="800" noProof="1">
                <a:solidFill>
                  <a:schemeClr val="tx2"/>
                </a:solidFill>
                <a:latin typeface="+mj-lt"/>
              </a:rPr>
            </a:br>
            <a:r>
              <a:rPr lang="de-CH" sz="800" noProof="1">
                <a:solidFill>
                  <a:schemeClr val="tx2"/>
                </a:solidFill>
                <a:latin typeface="+mj-lt"/>
              </a:rPr>
              <a:t>E-Bankingvertrags	</a:t>
            </a:r>
          </a:p>
        </p:txBody>
      </p:sp>
      <p:sp>
        <p:nvSpPr>
          <p:cNvPr id="106" name="Textfeld 105">
            <a:extLst>
              <a:ext uri="{FF2B5EF4-FFF2-40B4-BE49-F238E27FC236}">
                <a16:creationId xmlns:a16="http://schemas.microsoft.com/office/drawing/2014/main" id="{AA04F247-C4CC-4363-93C0-9AB51DAF4191}"/>
              </a:ext>
            </a:extLst>
          </p:cNvPr>
          <p:cNvSpPr txBox="1"/>
          <p:nvPr/>
        </p:nvSpPr>
        <p:spPr bwMode="auto">
          <a:xfrm>
            <a:off x="8004000" y="4957592"/>
            <a:ext cx="1692000" cy="24227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marL="171450" indent="-171450" algn="l">
              <a:spcAft>
                <a:spcPts val="800"/>
              </a:spcAft>
              <a:buFont typeface="Arial" panose="020B0604020202020204" pitchFamily="34" charset="0"/>
              <a:buChar char="•"/>
            </a:pPr>
            <a:r>
              <a:rPr lang="de-CH" sz="800" noProof="1">
                <a:solidFill>
                  <a:schemeClr val="tx2"/>
                </a:solidFill>
                <a:latin typeface="+mj-lt"/>
              </a:rPr>
              <a:t>Anbindung an ERP-Systeme möglich</a:t>
            </a:r>
          </a:p>
          <a:p>
            <a:pPr marL="171450" indent="-171450" algn="l">
              <a:spcAft>
                <a:spcPts val="800"/>
              </a:spcAft>
              <a:buFont typeface="Arial" panose="020B0604020202020204" pitchFamily="34" charset="0"/>
              <a:buChar char="•"/>
            </a:pPr>
            <a:r>
              <a:rPr lang="de-CH" sz="800" noProof="1">
                <a:solidFill>
                  <a:schemeClr val="tx2"/>
                </a:solidFill>
                <a:latin typeface="+mj-lt"/>
              </a:rPr>
              <a:t>Direkte Übermittlung via KeyFile von der Offlinesoftware des/der Kund/in zur Bank WIR</a:t>
            </a:r>
          </a:p>
          <a:p>
            <a:pPr marL="171450" indent="-171450" algn="l">
              <a:spcAft>
                <a:spcPts val="800"/>
              </a:spcAft>
              <a:buFont typeface="Arial" panose="020B0604020202020204" pitchFamily="34" charset="0"/>
              <a:buChar char="•"/>
            </a:pPr>
            <a:r>
              <a:rPr lang="de-CH" sz="800" noProof="1">
                <a:solidFill>
                  <a:schemeClr val="tx2"/>
                </a:solidFill>
                <a:latin typeface="+mj-lt"/>
              </a:rPr>
              <a:t>Rechnungsversand via eBill in WIR und CHF möglich. </a:t>
            </a:r>
          </a:p>
        </p:txBody>
      </p:sp>
      <p:sp>
        <p:nvSpPr>
          <p:cNvPr id="100" name="Ellipse 99">
            <a:extLst>
              <a:ext uri="{FF2B5EF4-FFF2-40B4-BE49-F238E27FC236}">
                <a16:creationId xmlns:a16="http://schemas.microsoft.com/office/drawing/2014/main" id="{94AE29C1-1826-41C2-8C40-706980173C71}"/>
              </a:ext>
            </a:extLst>
          </p:cNvPr>
          <p:cNvSpPr/>
          <p:nvPr/>
        </p:nvSpPr>
        <p:spPr>
          <a:xfrm>
            <a:off x="2646370" y="1291802"/>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noProof="1">
                <a:solidFill>
                  <a:schemeClr val="tx2"/>
                </a:solidFill>
                <a:latin typeface="+mj-lt"/>
              </a:rPr>
              <a:t>CHF</a:t>
            </a:r>
          </a:p>
        </p:txBody>
      </p:sp>
      <p:sp>
        <p:nvSpPr>
          <p:cNvPr id="101" name="Ellipse 100">
            <a:extLst>
              <a:ext uri="{FF2B5EF4-FFF2-40B4-BE49-F238E27FC236}">
                <a16:creationId xmlns:a16="http://schemas.microsoft.com/office/drawing/2014/main" id="{BBF1F3E2-AC9A-44A2-9398-5CB70C17B3CB}"/>
              </a:ext>
            </a:extLst>
          </p:cNvPr>
          <p:cNvSpPr/>
          <p:nvPr/>
        </p:nvSpPr>
        <p:spPr>
          <a:xfrm>
            <a:off x="4528450" y="1247753"/>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noProof="1">
                <a:solidFill>
                  <a:schemeClr val="tx2"/>
                </a:solidFill>
                <a:latin typeface="+mj-lt"/>
              </a:rPr>
              <a:t>CHF</a:t>
            </a:r>
          </a:p>
        </p:txBody>
      </p:sp>
      <p:sp>
        <p:nvSpPr>
          <p:cNvPr id="102" name="Ellipse 101">
            <a:extLst>
              <a:ext uri="{FF2B5EF4-FFF2-40B4-BE49-F238E27FC236}">
                <a16:creationId xmlns:a16="http://schemas.microsoft.com/office/drawing/2014/main" id="{3AA90400-BFA7-4ED7-8177-3F7F0C234104}"/>
              </a:ext>
            </a:extLst>
          </p:cNvPr>
          <p:cNvSpPr/>
          <p:nvPr/>
        </p:nvSpPr>
        <p:spPr>
          <a:xfrm>
            <a:off x="6482057" y="1226053"/>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noProof="1">
                <a:solidFill>
                  <a:schemeClr val="tx2"/>
                </a:solidFill>
                <a:latin typeface="+mj-lt"/>
              </a:rPr>
              <a:t>CHF</a:t>
            </a:r>
          </a:p>
        </p:txBody>
      </p:sp>
      <p:sp>
        <p:nvSpPr>
          <p:cNvPr id="108" name="Ellipse 107">
            <a:extLst>
              <a:ext uri="{FF2B5EF4-FFF2-40B4-BE49-F238E27FC236}">
                <a16:creationId xmlns:a16="http://schemas.microsoft.com/office/drawing/2014/main" id="{E3446412-3028-4C1F-8F68-2B7652C34C86}"/>
              </a:ext>
            </a:extLst>
          </p:cNvPr>
          <p:cNvSpPr/>
          <p:nvPr/>
        </p:nvSpPr>
        <p:spPr>
          <a:xfrm>
            <a:off x="8060631" y="1223951"/>
            <a:ext cx="360000" cy="360000"/>
          </a:xfrm>
          <a:prstGeom prst="ellipse">
            <a:avLst/>
          </a:prstGeom>
          <a:solidFill>
            <a:srgbClr val="D9D9D9"/>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noProof="1">
                <a:solidFill>
                  <a:schemeClr val="bg1">
                    <a:lumMod val="50000"/>
                  </a:schemeClr>
                </a:solidFill>
                <a:latin typeface="+mj-lt"/>
              </a:rPr>
              <a:t>CHW</a:t>
            </a:r>
          </a:p>
        </p:txBody>
      </p:sp>
      <p:sp>
        <p:nvSpPr>
          <p:cNvPr id="109" name="Ellipse 108">
            <a:extLst>
              <a:ext uri="{FF2B5EF4-FFF2-40B4-BE49-F238E27FC236}">
                <a16:creationId xmlns:a16="http://schemas.microsoft.com/office/drawing/2014/main" id="{82A0B97C-5E74-4F43-A0AB-6FFDA4EFC989}"/>
              </a:ext>
            </a:extLst>
          </p:cNvPr>
          <p:cNvSpPr/>
          <p:nvPr/>
        </p:nvSpPr>
        <p:spPr>
          <a:xfrm>
            <a:off x="8388913" y="1217169"/>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noProof="1">
                <a:solidFill>
                  <a:schemeClr val="tx2"/>
                </a:solidFill>
                <a:latin typeface="+mj-lt"/>
              </a:rPr>
              <a:t>CHF</a:t>
            </a:r>
          </a:p>
        </p:txBody>
      </p:sp>
      <p:sp>
        <p:nvSpPr>
          <p:cNvPr id="110" name="Ellipse 109">
            <a:extLst>
              <a:ext uri="{FF2B5EF4-FFF2-40B4-BE49-F238E27FC236}">
                <a16:creationId xmlns:a16="http://schemas.microsoft.com/office/drawing/2014/main" id="{08EB2A7E-F4AF-4F69-96DC-2E9623CA0A03}"/>
              </a:ext>
            </a:extLst>
          </p:cNvPr>
          <p:cNvSpPr/>
          <p:nvPr/>
        </p:nvSpPr>
        <p:spPr>
          <a:xfrm>
            <a:off x="8690060" y="1219439"/>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noProof="1">
                <a:solidFill>
                  <a:schemeClr val="tx2"/>
                </a:solidFill>
                <a:latin typeface="+mj-lt"/>
              </a:rPr>
              <a:t>FW</a:t>
            </a:r>
          </a:p>
        </p:txBody>
      </p:sp>
      <p:sp>
        <p:nvSpPr>
          <p:cNvPr id="111" name="Ellipse 110">
            <a:extLst>
              <a:ext uri="{FF2B5EF4-FFF2-40B4-BE49-F238E27FC236}">
                <a16:creationId xmlns:a16="http://schemas.microsoft.com/office/drawing/2014/main" id="{4D67B0C5-F673-46AA-9EE6-D1DC42A1D247}"/>
              </a:ext>
            </a:extLst>
          </p:cNvPr>
          <p:cNvSpPr/>
          <p:nvPr/>
        </p:nvSpPr>
        <p:spPr>
          <a:xfrm>
            <a:off x="9926455" y="1189331"/>
            <a:ext cx="360000" cy="360000"/>
          </a:xfrm>
          <a:prstGeom prst="ellipse">
            <a:avLst/>
          </a:prstGeom>
          <a:solidFill>
            <a:srgbClr val="D9D9D9"/>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noProof="1">
                <a:solidFill>
                  <a:schemeClr val="bg1">
                    <a:lumMod val="50000"/>
                  </a:schemeClr>
                </a:solidFill>
                <a:latin typeface="+mj-lt"/>
              </a:rPr>
              <a:t>CHW</a:t>
            </a:r>
          </a:p>
        </p:txBody>
      </p:sp>
      <p:sp>
        <p:nvSpPr>
          <p:cNvPr id="112" name="Ellipse 111">
            <a:extLst>
              <a:ext uri="{FF2B5EF4-FFF2-40B4-BE49-F238E27FC236}">
                <a16:creationId xmlns:a16="http://schemas.microsoft.com/office/drawing/2014/main" id="{950BD39E-259C-4F46-A532-04BF619EF32E}"/>
              </a:ext>
            </a:extLst>
          </p:cNvPr>
          <p:cNvSpPr/>
          <p:nvPr/>
        </p:nvSpPr>
        <p:spPr>
          <a:xfrm>
            <a:off x="10254737" y="1182549"/>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noProof="1">
                <a:solidFill>
                  <a:schemeClr val="tx2"/>
                </a:solidFill>
                <a:latin typeface="+mj-lt"/>
              </a:rPr>
              <a:t>CHF</a:t>
            </a:r>
          </a:p>
        </p:txBody>
      </p:sp>
      <p:sp>
        <p:nvSpPr>
          <p:cNvPr id="113" name="Ellipse 112">
            <a:extLst>
              <a:ext uri="{FF2B5EF4-FFF2-40B4-BE49-F238E27FC236}">
                <a16:creationId xmlns:a16="http://schemas.microsoft.com/office/drawing/2014/main" id="{7561DF16-F7A1-47D7-A16F-7B12E8768EB1}"/>
              </a:ext>
            </a:extLst>
          </p:cNvPr>
          <p:cNvSpPr/>
          <p:nvPr/>
        </p:nvSpPr>
        <p:spPr>
          <a:xfrm>
            <a:off x="10555884" y="1184819"/>
            <a:ext cx="360000" cy="360000"/>
          </a:xfrm>
          <a:prstGeom prst="ellipse">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de-CH" sz="800" noProof="1">
                <a:solidFill>
                  <a:schemeClr val="tx2"/>
                </a:solidFill>
                <a:latin typeface="+mj-lt"/>
              </a:rPr>
              <a:t>FW</a:t>
            </a:r>
          </a:p>
        </p:txBody>
      </p:sp>
      <p:sp>
        <p:nvSpPr>
          <p:cNvPr id="114" name="Textfeld 113">
            <a:extLst>
              <a:ext uri="{FF2B5EF4-FFF2-40B4-BE49-F238E27FC236}">
                <a16:creationId xmlns:a16="http://schemas.microsoft.com/office/drawing/2014/main" id="{9B2E13D8-183C-4197-9342-265E8C4B6C00}"/>
              </a:ext>
            </a:extLst>
          </p:cNvPr>
          <p:cNvSpPr txBox="1"/>
          <p:nvPr/>
        </p:nvSpPr>
        <p:spPr bwMode="auto">
          <a:xfrm>
            <a:off x="4245872" y="3829436"/>
            <a:ext cx="1692000" cy="2718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Paketpreis des Drittanbieters Payrexx</a:t>
            </a:r>
          </a:p>
          <a:p>
            <a:pPr algn="l">
              <a:spcAft>
                <a:spcPts val="800"/>
              </a:spcAft>
            </a:pPr>
            <a:r>
              <a:rPr lang="de-CH" sz="800" noProof="1">
                <a:solidFill>
                  <a:schemeClr val="tx2"/>
                </a:solidFill>
                <a:latin typeface="+mj-lt"/>
              </a:rPr>
              <a:t> </a:t>
            </a:r>
          </a:p>
        </p:txBody>
      </p:sp>
      <p:sp>
        <p:nvSpPr>
          <p:cNvPr id="115" name="Textfeld 114">
            <a:extLst>
              <a:ext uri="{FF2B5EF4-FFF2-40B4-BE49-F238E27FC236}">
                <a16:creationId xmlns:a16="http://schemas.microsoft.com/office/drawing/2014/main" id="{7CB3D7B4-DB8D-42DA-9CEC-D76C91E2B697}"/>
              </a:ext>
            </a:extLst>
          </p:cNvPr>
          <p:cNvSpPr txBox="1"/>
          <p:nvPr/>
        </p:nvSpPr>
        <p:spPr bwMode="auto">
          <a:xfrm>
            <a:off x="6153775" y="3837299"/>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Kostenlos – keine Nutzungsgebühr	</a:t>
            </a:r>
          </a:p>
        </p:txBody>
      </p:sp>
      <p:sp>
        <p:nvSpPr>
          <p:cNvPr id="116" name="Textfeld 115">
            <a:extLst>
              <a:ext uri="{FF2B5EF4-FFF2-40B4-BE49-F238E27FC236}">
                <a16:creationId xmlns:a16="http://schemas.microsoft.com/office/drawing/2014/main" id="{D9115087-D52B-4D05-B886-6B1199AF0003}"/>
              </a:ext>
            </a:extLst>
          </p:cNvPr>
          <p:cNvSpPr txBox="1"/>
          <p:nvPr/>
        </p:nvSpPr>
        <p:spPr bwMode="auto">
          <a:xfrm>
            <a:off x="8004000" y="3861719"/>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Kostenlos – keine Nutzungsgebühr</a:t>
            </a:r>
          </a:p>
        </p:txBody>
      </p:sp>
      <p:sp>
        <p:nvSpPr>
          <p:cNvPr id="117" name="Textfeld 116">
            <a:extLst>
              <a:ext uri="{FF2B5EF4-FFF2-40B4-BE49-F238E27FC236}">
                <a16:creationId xmlns:a16="http://schemas.microsoft.com/office/drawing/2014/main" id="{BB0F8454-A82C-4439-B3FD-50463FE748E8}"/>
              </a:ext>
            </a:extLst>
          </p:cNvPr>
          <p:cNvSpPr txBox="1"/>
          <p:nvPr/>
        </p:nvSpPr>
        <p:spPr bwMode="auto">
          <a:xfrm>
            <a:off x="9932713" y="3885219"/>
            <a:ext cx="1692000" cy="2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Kostenlos – keine Nutzungsgebühr</a:t>
            </a:r>
          </a:p>
        </p:txBody>
      </p:sp>
      <p:sp>
        <p:nvSpPr>
          <p:cNvPr id="118" name="Textfeld 117">
            <a:extLst>
              <a:ext uri="{FF2B5EF4-FFF2-40B4-BE49-F238E27FC236}">
                <a16:creationId xmlns:a16="http://schemas.microsoft.com/office/drawing/2014/main" id="{1DC2A6B2-6EA3-401A-B58D-294EF7EB7A0F}"/>
              </a:ext>
            </a:extLst>
          </p:cNvPr>
          <p:cNvSpPr txBox="1"/>
          <p:nvPr/>
        </p:nvSpPr>
        <p:spPr bwMode="auto">
          <a:xfrm>
            <a:off x="9943014" y="3136922"/>
            <a:ext cx="1692000" cy="37520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noAutofit/>
          </a:bodyPr>
          <a:lstStyle/>
          <a:p>
            <a:pPr algn="l">
              <a:spcAft>
                <a:spcPts val="800"/>
              </a:spcAft>
            </a:pPr>
            <a:r>
              <a:rPr lang="de-CH" sz="800" noProof="1">
                <a:solidFill>
                  <a:schemeClr val="tx2"/>
                </a:solidFill>
                <a:latin typeface="+mj-lt"/>
              </a:rPr>
              <a:t>Nebst dem Aslösen von Zahlungen, können Kontobewegungen und Kontostände abgefragt werden</a:t>
            </a:r>
          </a:p>
        </p:txBody>
      </p:sp>
      <p:sp>
        <p:nvSpPr>
          <p:cNvPr id="87" name="Textfeld 86">
            <a:extLst>
              <a:ext uri="{FF2B5EF4-FFF2-40B4-BE49-F238E27FC236}">
                <a16:creationId xmlns:a16="http://schemas.microsoft.com/office/drawing/2014/main" id="{73BD963B-33E0-4995-8382-F06782A4F323}"/>
              </a:ext>
            </a:extLst>
          </p:cNvPr>
          <p:cNvSpPr txBox="1"/>
          <p:nvPr/>
        </p:nvSpPr>
        <p:spPr bwMode="auto">
          <a:xfrm>
            <a:off x="456169" y="1988840"/>
            <a:ext cx="1692000" cy="576064"/>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p>
            <a:pPr algn="l">
              <a:spcAft>
                <a:spcPts val="800"/>
              </a:spcAft>
            </a:pPr>
            <a:r>
              <a:rPr lang="de-CH" sz="1000" noProof="1">
                <a:solidFill>
                  <a:srgbClr val="FF0000"/>
                </a:solidFill>
              </a:rPr>
              <a:t>Merkmale</a:t>
            </a:r>
          </a:p>
        </p:txBody>
      </p:sp>
    </p:spTree>
    <p:extLst>
      <p:ext uri="{BB962C8B-B14F-4D97-AF65-F5344CB8AC3E}">
        <p14:creationId xmlns:p14="http://schemas.microsoft.com/office/powerpoint/2010/main" val="11565230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0E4F4F4F-42C7-44B6-BCD6-5D4C38B4243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240" imgH="240" progId="TCLayout.ActiveDocument.1">
                  <p:embed/>
                </p:oleObj>
              </mc:Choice>
              <mc:Fallback>
                <p:oleObj name="think-cell Folie" r:id="rId3" imgW="240" imgH="240" progId="TCLayout.ActiveDocument.1">
                  <p:embed/>
                  <p:pic>
                    <p:nvPicPr>
                      <p:cNvPr id="7" name="Objekt 6" hidden="1">
                        <a:extLst>
                          <a:ext uri="{FF2B5EF4-FFF2-40B4-BE49-F238E27FC236}">
                            <a16:creationId xmlns:a16="http://schemas.microsoft.com/office/drawing/2014/main" id="{0E4F4F4F-42C7-44B6-BCD6-5D4C38B4243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59859F3D-94A5-4978-A44C-A9D535243A25}"/>
              </a:ext>
            </a:extLst>
          </p:cNvPr>
          <p:cNvSpPr>
            <a:spLocks noGrp="1"/>
          </p:cNvSpPr>
          <p:nvPr>
            <p:ph type="title"/>
          </p:nvPr>
        </p:nvSpPr>
        <p:spPr/>
        <p:txBody>
          <a:bodyPr vert="horz"/>
          <a:lstStyle/>
          <a:p>
            <a:r>
              <a:rPr lang="de-CH" noProof="1"/>
              <a:t>Vorsorge</a:t>
            </a:r>
          </a:p>
        </p:txBody>
      </p:sp>
      <p:sp>
        <p:nvSpPr>
          <p:cNvPr id="9" name="Rechteck 8">
            <a:extLst>
              <a:ext uri="{FF2B5EF4-FFF2-40B4-BE49-F238E27FC236}">
                <a16:creationId xmlns:a16="http://schemas.microsoft.com/office/drawing/2014/main" id="{E5F830B1-073A-42E9-A062-D03D532BC920}"/>
              </a:ext>
            </a:extLst>
          </p:cNvPr>
          <p:cNvSpPr/>
          <p:nvPr/>
        </p:nvSpPr>
        <p:spPr>
          <a:xfrm>
            <a:off x="3219667" y="1654265"/>
            <a:ext cx="3809622" cy="43204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l">
              <a:spcAft>
                <a:spcPts val="600"/>
              </a:spcAft>
            </a:pPr>
            <a:r>
              <a:rPr lang="de-CH" sz="1600" b="1" noProof="1">
                <a:solidFill>
                  <a:schemeClr val="tx2"/>
                </a:solidFill>
                <a:latin typeface="+mj-lt"/>
              </a:rPr>
              <a:t>2. Säule</a:t>
            </a:r>
          </a:p>
        </p:txBody>
      </p:sp>
      <p:sp>
        <p:nvSpPr>
          <p:cNvPr id="10" name="Textfeld 9">
            <a:extLst>
              <a:ext uri="{FF2B5EF4-FFF2-40B4-BE49-F238E27FC236}">
                <a16:creationId xmlns:a16="http://schemas.microsoft.com/office/drawing/2014/main" id="{4E823D25-FF08-4DBB-B5D7-0B7AB45CCDA0}"/>
              </a:ext>
            </a:extLst>
          </p:cNvPr>
          <p:cNvSpPr txBox="1"/>
          <p:nvPr/>
        </p:nvSpPr>
        <p:spPr bwMode="auto">
          <a:xfrm>
            <a:off x="2602205" y="2080304"/>
            <a:ext cx="4427084" cy="1800000"/>
          </a:xfrm>
          <a:prstGeom prst="rect">
            <a:avLst/>
          </a:prstGeom>
          <a:solidFill>
            <a:schemeClr val="bg1">
              <a:lumMod val="50000"/>
              <a:alpha val="10000"/>
            </a:schemeClr>
          </a:solidFill>
          <a:ln>
            <a:noFill/>
          </a:ln>
        </p:spPr>
        <p:style>
          <a:lnRef idx="0">
            <a:scrgbClr r="0" g="0" b="0"/>
          </a:lnRef>
          <a:fillRef idx="0">
            <a:scrgbClr r="0" g="0" b="0"/>
          </a:fillRef>
          <a:effectRef idx="0">
            <a:scrgbClr r="0" g="0" b="0"/>
          </a:effectRef>
          <a:fontRef idx="minor">
            <a:schemeClr val="lt1"/>
          </a:fontRef>
        </p:style>
        <p:txBody>
          <a:bodyPr vert="horz" wrap="square" lIns="144000" tIns="72000" rIns="72000" bIns="72000" numCol="1" rtlCol="0" anchor="t" anchorCtr="0" compatLnSpc="1">
            <a:prstTxWarp prst="textNoShape">
              <a:avLst/>
            </a:prstTxWarp>
            <a:noAutofit/>
          </a:bodyPr>
          <a:lstStyle/>
          <a:p>
            <a:pPr algn="l">
              <a:spcAft>
                <a:spcPts val="800"/>
              </a:spcAft>
            </a:pPr>
            <a:r>
              <a:rPr lang="de-CH" sz="1200" b="1" noProof="1">
                <a:solidFill>
                  <a:schemeClr val="bg1">
                    <a:lumMod val="50000"/>
                  </a:schemeClr>
                </a:solidFill>
                <a:latin typeface="+mj-lt"/>
              </a:rPr>
              <a:t>Freizügigkeitskonto</a:t>
            </a:r>
          </a:p>
          <a:p>
            <a:pPr marL="171450" indent="-171450" algn="l">
              <a:spcAft>
                <a:spcPts val="800"/>
              </a:spcAft>
              <a:buFont typeface="Arial" panose="020B0604020202020204" pitchFamily="34" charset="0"/>
              <a:buChar char="•"/>
            </a:pPr>
            <a:r>
              <a:rPr lang="de-CH" sz="1200" noProof="1">
                <a:solidFill>
                  <a:schemeClr val="bg1">
                    <a:lumMod val="50000"/>
                  </a:schemeClr>
                </a:solidFill>
                <a:latin typeface="+mj-lt"/>
              </a:rPr>
              <a:t>Verzinsung von 0,40%</a:t>
            </a:r>
          </a:p>
          <a:p>
            <a:pPr marL="171450" indent="-171450" algn="l">
              <a:spcAft>
                <a:spcPts val="800"/>
              </a:spcAft>
              <a:buFont typeface="Arial" panose="020B0604020202020204" pitchFamily="34" charset="0"/>
              <a:buChar char="•"/>
            </a:pPr>
            <a:r>
              <a:rPr lang="de-CH" sz="1200" noProof="1">
                <a:solidFill>
                  <a:schemeClr val="tx2"/>
                </a:solidFill>
                <a:latin typeface="+mj-lt"/>
              </a:rPr>
              <a:t>Kontoführung kostenlos </a:t>
            </a:r>
          </a:p>
          <a:p>
            <a:pPr marL="171450" indent="-171450" algn="l">
              <a:spcAft>
                <a:spcPts val="800"/>
              </a:spcAft>
              <a:buFont typeface="Arial" panose="020B0604020202020204" pitchFamily="34" charset="0"/>
              <a:buChar char="•"/>
            </a:pPr>
            <a:r>
              <a:rPr lang="de-CH" sz="1200" noProof="1">
                <a:solidFill>
                  <a:schemeClr val="tx2"/>
                </a:solidFill>
                <a:latin typeface="+mj-lt"/>
              </a:rPr>
              <a:t>Ihr 2. Säule Guthaben ohne Wertschwankungen parkieren</a:t>
            </a:r>
          </a:p>
        </p:txBody>
      </p:sp>
      <p:sp>
        <p:nvSpPr>
          <p:cNvPr id="12" name="Rechteck 11">
            <a:extLst>
              <a:ext uri="{FF2B5EF4-FFF2-40B4-BE49-F238E27FC236}">
                <a16:creationId xmlns:a16="http://schemas.microsoft.com/office/drawing/2014/main" id="{0A3A71BB-80D8-446D-B818-8F1DDBF482A0}"/>
              </a:ext>
            </a:extLst>
          </p:cNvPr>
          <p:cNvSpPr/>
          <p:nvPr/>
        </p:nvSpPr>
        <p:spPr>
          <a:xfrm>
            <a:off x="7985023" y="1648256"/>
            <a:ext cx="3871617" cy="43204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l">
              <a:spcAft>
                <a:spcPts val="600"/>
              </a:spcAft>
            </a:pPr>
            <a:r>
              <a:rPr lang="de-CH" sz="1600" b="1" noProof="1">
                <a:solidFill>
                  <a:schemeClr val="tx2"/>
                </a:solidFill>
                <a:latin typeface="+mj-lt"/>
              </a:rPr>
              <a:t>3. Säule</a:t>
            </a:r>
          </a:p>
        </p:txBody>
      </p:sp>
      <p:sp>
        <p:nvSpPr>
          <p:cNvPr id="13" name="Textfeld 12">
            <a:extLst>
              <a:ext uri="{FF2B5EF4-FFF2-40B4-BE49-F238E27FC236}">
                <a16:creationId xmlns:a16="http://schemas.microsoft.com/office/drawing/2014/main" id="{FC5540E0-9148-4074-BBBF-A48B4B1B3393}"/>
              </a:ext>
            </a:extLst>
          </p:cNvPr>
          <p:cNvSpPr txBox="1"/>
          <p:nvPr/>
        </p:nvSpPr>
        <p:spPr bwMode="auto">
          <a:xfrm>
            <a:off x="2602205" y="4043776"/>
            <a:ext cx="4427084" cy="1800000"/>
          </a:xfrm>
          <a:prstGeom prst="rect">
            <a:avLst/>
          </a:prstGeom>
          <a:solidFill>
            <a:srgbClr val="00C75A">
              <a:alpha val="10000"/>
            </a:srgbClr>
          </a:solidFill>
          <a:ln>
            <a:noFill/>
          </a:ln>
        </p:spPr>
        <p:style>
          <a:lnRef idx="0">
            <a:scrgbClr r="0" g="0" b="0"/>
          </a:lnRef>
          <a:fillRef idx="0">
            <a:scrgbClr r="0" g="0" b="0"/>
          </a:fillRef>
          <a:effectRef idx="0">
            <a:scrgbClr r="0" g="0" b="0"/>
          </a:effectRef>
          <a:fontRef idx="minor">
            <a:schemeClr val="lt1"/>
          </a:fontRef>
        </p:style>
        <p:txBody>
          <a:bodyPr vert="horz" wrap="square" lIns="144000" tIns="72000" rIns="72000" bIns="72000" numCol="1" rtlCol="0" anchor="t" anchorCtr="0" compatLnSpc="1">
            <a:prstTxWarp prst="textNoShape">
              <a:avLst/>
            </a:prstTxWarp>
            <a:noAutofit/>
          </a:bodyPr>
          <a:lstStyle/>
          <a:p>
            <a:pPr algn="l">
              <a:spcAft>
                <a:spcPts val="800"/>
              </a:spcAft>
            </a:pPr>
            <a:r>
              <a:rPr lang="de-CH" sz="1200" b="1" noProof="1">
                <a:solidFill>
                  <a:schemeClr val="tx2"/>
                </a:solidFill>
                <a:latin typeface="+mj-lt"/>
              </a:rPr>
              <a:t>Freizügigkeitslösung (Konto und Depot)</a:t>
            </a:r>
          </a:p>
          <a:p>
            <a:pPr marL="171450" indent="-171450" algn="l">
              <a:spcAft>
                <a:spcPts val="800"/>
              </a:spcAft>
              <a:buFont typeface="Arial" panose="020B0604020202020204" pitchFamily="34" charset="0"/>
              <a:buChar char="•"/>
            </a:pPr>
            <a:r>
              <a:rPr lang="de-CH" sz="1200" noProof="1">
                <a:solidFill>
                  <a:schemeClr val="tx2"/>
                </a:solidFill>
                <a:latin typeface="+mj-lt"/>
              </a:rPr>
              <a:t>Wertschriftensparen mit individueller Anlagestrategie</a:t>
            </a:r>
          </a:p>
          <a:p>
            <a:pPr marL="171450" indent="-171450" algn="l">
              <a:spcAft>
                <a:spcPts val="800"/>
              </a:spcAft>
              <a:buFont typeface="Arial" panose="020B0604020202020204" pitchFamily="34" charset="0"/>
              <a:buChar char="•"/>
            </a:pPr>
            <a:r>
              <a:rPr lang="de-CH" sz="1200" noProof="1">
                <a:solidFill>
                  <a:schemeClr val="tx2"/>
                </a:solidFill>
                <a:latin typeface="+mj-lt"/>
              </a:rPr>
              <a:t>Inkl. kostenloser Todesfall- oder Invaliditätsabsicherung</a:t>
            </a:r>
          </a:p>
          <a:p>
            <a:pPr marL="171450" indent="-171450" algn="l">
              <a:spcAft>
                <a:spcPts val="800"/>
              </a:spcAft>
              <a:buFont typeface="Arial" panose="020B0604020202020204" pitchFamily="34" charset="0"/>
              <a:buChar char="•"/>
            </a:pPr>
            <a:r>
              <a:rPr lang="de-CH" sz="1200" noProof="1">
                <a:solidFill>
                  <a:schemeClr val="tx2"/>
                </a:solidFill>
                <a:latin typeface="+mj-lt"/>
              </a:rPr>
              <a:t>Keine Kontospesen oder -gebühren</a:t>
            </a:r>
          </a:p>
          <a:p>
            <a:pPr marL="171450" indent="-171450" algn="l">
              <a:spcAft>
                <a:spcPts val="800"/>
              </a:spcAft>
              <a:buFont typeface="Arial" panose="020B0604020202020204" pitchFamily="34" charset="0"/>
              <a:buChar char="•"/>
            </a:pPr>
            <a:r>
              <a:rPr lang="de-CH" sz="1200" noProof="1">
                <a:solidFill>
                  <a:schemeClr val="tx2"/>
                </a:solidFill>
                <a:latin typeface="+mj-lt"/>
              </a:rPr>
              <a:t>Keine Mindesteinlage und -laufzeit</a:t>
            </a:r>
          </a:p>
          <a:p>
            <a:pPr marL="171450" indent="-171450" algn="l">
              <a:spcAft>
                <a:spcPts val="800"/>
              </a:spcAft>
              <a:buFont typeface="Arial" panose="020B0604020202020204" pitchFamily="34" charset="0"/>
              <a:buChar char="•"/>
            </a:pPr>
            <a:r>
              <a:rPr lang="de-CH" sz="1200" noProof="1">
                <a:solidFill>
                  <a:schemeClr val="tx2"/>
                </a:solidFill>
                <a:latin typeface="+mj-lt"/>
              </a:rPr>
              <a:t>Keine Retrozessionen und Provisionen</a:t>
            </a:r>
          </a:p>
          <a:p>
            <a:pPr algn="l">
              <a:spcAft>
                <a:spcPts val="800"/>
              </a:spcAft>
            </a:pPr>
            <a:endParaRPr lang="de-CH" sz="1200" noProof="1">
              <a:solidFill>
                <a:schemeClr val="tx2"/>
              </a:solidFill>
              <a:latin typeface="+mj-lt"/>
            </a:endParaRPr>
          </a:p>
        </p:txBody>
      </p:sp>
      <p:sp>
        <p:nvSpPr>
          <p:cNvPr id="14" name="Textfeld 13">
            <a:extLst>
              <a:ext uri="{FF2B5EF4-FFF2-40B4-BE49-F238E27FC236}">
                <a16:creationId xmlns:a16="http://schemas.microsoft.com/office/drawing/2014/main" id="{ED4D9550-0F66-426E-B077-2C1BBFFDF74F}"/>
              </a:ext>
            </a:extLst>
          </p:cNvPr>
          <p:cNvSpPr txBox="1"/>
          <p:nvPr/>
        </p:nvSpPr>
        <p:spPr bwMode="auto">
          <a:xfrm>
            <a:off x="7282724" y="2080304"/>
            <a:ext cx="4427084" cy="1800000"/>
          </a:xfrm>
          <a:prstGeom prst="rect">
            <a:avLst/>
          </a:prstGeom>
          <a:solidFill>
            <a:schemeClr val="bg1">
              <a:lumMod val="50000"/>
              <a:alpha val="10000"/>
            </a:schemeClr>
          </a:solidFill>
          <a:ln>
            <a:noFill/>
          </a:ln>
        </p:spPr>
        <p:style>
          <a:lnRef idx="0">
            <a:scrgbClr r="0" g="0" b="0"/>
          </a:lnRef>
          <a:fillRef idx="0">
            <a:scrgbClr r="0" g="0" b="0"/>
          </a:fillRef>
          <a:effectRef idx="0">
            <a:scrgbClr r="0" g="0" b="0"/>
          </a:effectRef>
          <a:fontRef idx="minor">
            <a:schemeClr val="lt1"/>
          </a:fontRef>
        </p:style>
        <p:txBody>
          <a:bodyPr vert="horz" wrap="square" lIns="144000" tIns="72000" rIns="72000" bIns="72000" numCol="1" rtlCol="0" anchor="t" anchorCtr="0" compatLnSpc="1">
            <a:prstTxWarp prst="textNoShape">
              <a:avLst/>
            </a:prstTxWarp>
            <a:noAutofit/>
          </a:bodyPr>
          <a:lstStyle/>
          <a:p>
            <a:pPr algn="l">
              <a:spcAft>
                <a:spcPts val="800"/>
              </a:spcAft>
            </a:pPr>
            <a:r>
              <a:rPr lang="de-CH" sz="1200" b="1" noProof="1">
                <a:solidFill>
                  <a:schemeClr val="bg1">
                    <a:lumMod val="50000"/>
                  </a:schemeClr>
                </a:solidFill>
                <a:latin typeface="+mj-lt"/>
              </a:rPr>
              <a:t>Terzo-Konto</a:t>
            </a:r>
          </a:p>
          <a:p>
            <a:pPr marL="171450" indent="-171450" algn="l">
              <a:spcAft>
                <a:spcPts val="800"/>
              </a:spcAft>
              <a:buFont typeface="Arial" panose="020B0604020202020204" pitchFamily="34" charset="0"/>
              <a:buChar char="•"/>
            </a:pPr>
            <a:r>
              <a:rPr lang="de-CH" sz="1200" noProof="1">
                <a:solidFill>
                  <a:schemeClr val="bg1">
                    <a:lumMod val="50000"/>
                  </a:schemeClr>
                </a:solidFill>
                <a:latin typeface="+mj-lt"/>
              </a:rPr>
              <a:t>Verzinsung von 0,90%</a:t>
            </a:r>
          </a:p>
          <a:p>
            <a:pPr marL="171450" indent="-171450" algn="l">
              <a:spcAft>
                <a:spcPts val="800"/>
              </a:spcAft>
              <a:buFont typeface="Arial" panose="020B0604020202020204" pitchFamily="34" charset="0"/>
              <a:buChar char="•"/>
            </a:pPr>
            <a:r>
              <a:rPr lang="de-CH" sz="1200" noProof="1">
                <a:solidFill>
                  <a:schemeClr val="bg1">
                    <a:lumMod val="50000"/>
                  </a:schemeClr>
                </a:solidFill>
                <a:latin typeface="+mj-lt"/>
              </a:rPr>
              <a:t>Kontoführung kostenlos</a:t>
            </a:r>
          </a:p>
          <a:p>
            <a:pPr marL="171450" indent="-171450" algn="l">
              <a:spcAft>
                <a:spcPts val="800"/>
              </a:spcAft>
              <a:buFont typeface="Arial" panose="020B0604020202020204" pitchFamily="34" charset="0"/>
              <a:buChar char="•"/>
            </a:pPr>
            <a:r>
              <a:rPr lang="de-CH" sz="1200" noProof="1">
                <a:solidFill>
                  <a:schemeClr val="bg1">
                    <a:lumMod val="50000"/>
                  </a:schemeClr>
                </a:solidFill>
                <a:latin typeface="+mj-lt"/>
              </a:rPr>
              <a:t>Einzahlungshöhe und -zeitpunkt frei wählbar</a:t>
            </a:r>
          </a:p>
          <a:p>
            <a:pPr marL="171450" indent="-171450" algn="l">
              <a:spcAft>
                <a:spcPts val="800"/>
              </a:spcAft>
              <a:buFont typeface="Arial" panose="020B0604020202020204" pitchFamily="34" charset="0"/>
              <a:buChar char="•"/>
            </a:pPr>
            <a:r>
              <a:rPr lang="de-CH" sz="1200" noProof="1">
                <a:solidFill>
                  <a:schemeClr val="bg1">
                    <a:lumMod val="50000"/>
                  </a:schemeClr>
                </a:solidFill>
                <a:latin typeface="+mj-lt"/>
              </a:rPr>
              <a:t>Steuerersparnis bei Einzahlung</a:t>
            </a:r>
          </a:p>
        </p:txBody>
      </p:sp>
      <p:sp>
        <p:nvSpPr>
          <p:cNvPr id="15" name="Textfeld 14">
            <a:extLst>
              <a:ext uri="{FF2B5EF4-FFF2-40B4-BE49-F238E27FC236}">
                <a16:creationId xmlns:a16="http://schemas.microsoft.com/office/drawing/2014/main" id="{00794E94-BA6C-4E00-8014-5D83E0FD7E4D}"/>
              </a:ext>
            </a:extLst>
          </p:cNvPr>
          <p:cNvSpPr txBox="1"/>
          <p:nvPr/>
        </p:nvSpPr>
        <p:spPr bwMode="auto">
          <a:xfrm>
            <a:off x="7282724" y="4043776"/>
            <a:ext cx="4427084" cy="1800000"/>
          </a:xfrm>
          <a:prstGeom prst="rect">
            <a:avLst/>
          </a:prstGeom>
          <a:solidFill>
            <a:srgbClr val="00C75A">
              <a:alpha val="10000"/>
            </a:srgbClr>
          </a:solidFill>
          <a:ln>
            <a:noFill/>
          </a:ln>
        </p:spPr>
        <p:style>
          <a:lnRef idx="0">
            <a:scrgbClr r="0" g="0" b="0"/>
          </a:lnRef>
          <a:fillRef idx="0">
            <a:scrgbClr r="0" g="0" b="0"/>
          </a:fillRef>
          <a:effectRef idx="0">
            <a:scrgbClr r="0" g="0" b="0"/>
          </a:effectRef>
          <a:fontRef idx="minor">
            <a:schemeClr val="lt1"/>
          </a:fontRef>
        </p:style>
        <p:txBody>
          <a:bodyPr vert="horz" wrap="square" lIns="144000" tIns="72000" rIns="72000" bIns="72000" numCol="1" rtlCol="0" anchor="t" anchorCtr="0" compatLnSpc="1">
            <a:prstTxWarp prst="textNoShape">
              <a:avLst/>
            </a:prstTxWarp>
            <a:noAutofit/>
          </a:bodyPr>
          <a:lstStyle/>
          <a:p>
            <a:pPr algn="l">
              <a:spcAft>
                <a:spcPts val="800"/>
              </a:spcAft>
            </a:pPr>
            <a:r>
              <a:rPr lang="de-CH" sz="1200" b="1" spc="-20" noProof="1">
                <a:solidFill>
                  <a:schemeClr val="tx2"/>
                </a:solidFill>
                <a:latin typeface="+mj-lt"/>
              </a:rPr>
              <a:t>3. Säule mit individueller Anlagestrategie (Konto und Depot)</a:t>
            </a:r>
          </a:p>
          <a:p>
            <a:pPr marL="171450" indent="-171450" algn="l">
              <a:spcAft>
                <a:spcPts val="800"/>
              </a:spcAft>
              <a:buFont typeface="Arial" panose="020B0604020202020204" pitchFamily="34" charset="0"/>
              <a:buChar char="•"/>
            </a:pPr>
            <a:r>
              <a:rPr lang="de-CH" sz="1200" noProof="1">
                <a:solidFill>
                  <a:schemeClr val="tx2"/>
                </a:solidFill>
                <a:latin typeface="+mj-lt"/>
              </a:rPr>
              <a:t>Wertschriftensparen mit individueller Anlagestrategie</a:t>
            </a:r>
          </a:p>
          <a:p>
            <a:pPr marL="171450" indent="-171450" algn="l">
              <a:spcAft>
                <a:spcPts val="800"/>
              </a:spcAft>
              <a:buFont typeface="Arial" panose="020B0604020202020204" pitchFamily="34" charset="0"/>
              <a:buChar char="•"/>
            </a:pPr>
            <a:r>
              <a:rPr lang="de-CH" sz="1200" noProof="1">
                <a:solidFill>
                  <a:schemeClr val="tx2"/>
                </a:solidFill>
                <a:latin typeface="+mj-lt"/>
              </a:rPr>
              <a:t>Inkl. kostenloser Todesfall- oder Invaliditätsabsicherung</a:t>
            </a:r>
          </a:p>
          <a:p>
            <a:pPr marL="171450" indent="-171450" algn="l">
              <a:spcAft>
                <a:spcPts val="800"/>
              </a:spcAft>
              <a:buFont typeface="Arial" panose="020B0604020202020204" pitchFamily="34" charset="0"/>
              <a:buChar char="•"/>
            </a:pPr>
            <a:r>
              <a:rPr lang="de-CH" sz="1200" noProof="1">
                <a:solidFill>
                  <a:schemeClr val="tx2"/>
                </a:solidFill>
                <a:latin typeface="+mj-lt"/>
              </a:rPr>
              <a:t>Keine Kontospesen oder -gebühren</a:t>
            </a:r>
          </a:p>
          <a:p>
            <a:pPr marL="171450" indent="-171450" algn="l">
              <a:spcAft>
                <a:spcPts val="800"/>
              </a:spcAft>
              <a:buFont typeface="Arial" panose="020B0604020202020204" pitchFamily="34" charset="0"/>
              <a:buChar char="•"/>
            </a:pPr>
            <a:r>
              <a:rPr lang="de-CH" sz="1200" noProof="1">
                <a:solidFill>
                  <a:schemeClr val="tx2"/>
                </a:solidFill>
                <a:latin typeface="+mj-lt"/>
              </a:rPr>
              <a:t>Keine Mindesteinlage und -laufzeit</a:t>
            </a:r>
          </a:p>
          <a:p>
            <a:pPr marL="171450" indent="-171450" algn="l">
              <a:spcAft>
                <a:spcPts val="800"/>
              </a:spcAft>
              <a:buFont typeface="Arial" panose="020B0604020202020204" pitchFamily="34" charset="0"/>
              <a:buChar char="•"/>
            </a:pPr>
            <a:r>
              <a:rPr lang="de-CH" sz="1200" noProof="1">
                <a:solidFill>
                  <a:schemeClr val="tx2"/>
                </a:solidFill>
                <a:latin typeface="+mj-lt"/>
              </a:rPr>
              <a:t>Keine Retrozessionen und Provisionen</a:t>
            </a:r>
          </a:p>
        </p:txBody>
      </p:sp>
      <p:pic>
        <p:nvPicPr>
          <p:cNvPr id="8" name="Grafik 7">
            <a:extLst>
              <a:ext uri="{FF2B5EF4-FFF2-40B4-BE49-F238E27FC236}">
                <a16:creationId xmlns:a16="http://schemas.microsoft.com/office/drawing/2014/main" id="{B971B640-0EB2-48D8-ADC9-7FE09B039067}"/>
              </a:ext>
            </a:extLst>
          </p:cNvPr>
          <p:cNvPicPr>
            <a:picLocks noChangeAspect="1"/>
          </p:cNvPicPr>
          <p:nvPr/>
        </p:nvPicPr>
        <p:blipFill>
          <a:blip r:embed="rId5"/>
          <a:srcRect/>
          <a:stretch/>
        </p:blipFill>
        <p:spPr>
          <a:xfrm>
            <a:off x="615795" y="4835129"/>
            <a:ext cx="1708966" cy="530368"/>
          </a:xfrm>
          <a:prstGeom prst="rect">
            <a:avLst/>
          </a:prstGeom>
        </p:spPr>
      </p:pic>
      <p:pic>
        <p:nvPicPr>
          <p:cNvPr id="23" name="Grafik 22">
            <a:extLst>
              <a:ext uri="{FF2B5EF4-FFF2-40B4-BE49-F238E27FC236}">
                <a16:creationId xmlns:a16="http://schemas.microsoft.com/office/drawing/2014/main" id="{78F03F1C-F828-416A-B140-DE3414F5C141}"/>
              </a:ext>
            </a:extLst>
          </p:cNvPr>
          <p:cNvPicPr>
            <a:picLocks noChangeAspect="1"/>
          </p:cNvPicPr>
          <p:nvPr/>
        </p:nvPicPr>
        <p:blipFill>
          <a:blip r:embed="rId6"/>
          <a:stretch>
            <a:fillRect/>
          </a:stretch>
        </p:blipFill>
        <p:spPr>
          <a:xfrm>
            <a:off x="551384" y="2564131"/>
            <a:ext cx="1592583" cy="720853"/>
          </a:xfrm>
          <a:prstGeom prst="rect">
            <a:avLst/>
          </a:prstGeom>
        </p:spPr>
      </p:pic>
      <p:grpSp>
        <p:nvGrpSpPr>
          <p:cNvPr id="4" name="Gruppieren 3">
            <a:extLst>
              <a:ext uri="{FF2B5EF4-FFF2-40B4-BE49-F238E27FC236}">
                <a16:creationId xmlns:a16="http://schemas.microsoft.com/office/drawing/2014/main" id="{78497500-8D0C-4E61-BE3D-6E9B94468D6B}"/>
              </a:ext>
            </a:extLst>
          </p:cNvPr>
          <p:cNvGrpSpPr/>
          <p:nvPr/>
        </p:nvGrpSpPr>
        <p:grpSpPr>
          <a:xfrm>
            <a:off x="2565642" y="1268760"/>
            <a:ext cx="696913" cy="692150"/>
            <a:chOff x="4546610" y="1218673"/>
            <a:chExt cx="696913" cy="692150"/>
          </a:xfrm>
        </p:grpSpPr>
        <p:sp>
          <p:nvSpPr>
            <p:cNvPr id="18" name="Rechteck 17">
              <a:extLst>
                <a:ext uri="{FF2B5EF4-FFF2-40B4-BE49-F238E27FC236}">
                  <a16:creationId xmlns:a16="http://schemas.microsoft.com/office/drawing/2014/main" id="{37F551D2-4ED4-4CEE-978F-8AAB5834D301}"/>
                </a:ext>
              </a:extLst>
            </p:cNvPr>
            <p:cNvSpPr/>
            <p:nvPr/>
          </p:nvSpPr>
          <p:spPr>
            <a:xfrm flipH="1">
              <a:off x="4868492" y="1447731"/>
              <a:ext cx="45719" cy="319075"/>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noProof="1">
                <a:solidFill>
                  <a:schemeClr val="tx2"/>
                </a:solidFill>
                <a:latin typeface="+mj-lt"/>
              </a:endParaRPr>
            </a:p>
          </p:txBody>
        </p:sp>
        <p:sp>
          <p:nvSpPr>
            <p:cNvPr id="26" name="Freeform 6">
              <a:extLst>
                <a:ext uri="{FF2B5EF4-FFF2-40B4-BE49-F238E27FC236}">
                  <a16:creationId xmlns:a16="http://schemas.microsoft.com/office/drawing/2014/main" id="{D923FB8D-D10B-4141-9097-4BBA801A8044}"/>
                </a:ext>
              </a:extLst>
            </p:cNvPr>
            <p:cNvSpPr>
              <a:spLocks noEditPoints="1"/>
            </p:cNvSpPr>
            <p:nvPr/>
          </p:nvSpPr>
          <p:spPr bwMode="auto">
            <a:xfrm>
              <a:off x="4546610" y="1218673"/>
              <a:ext cx="696913" cy="692150"/>
            </a:xfrm>
            <a:custGeom>
              <a:avLst/>
              <a:gdLst>
                <a:gd name="T0" fmla="*/ 172 w 186"/>
                <a:gd name="T1" fmla="*/ 159 h 185"/>
                <a:gd name="T2" fmla="*/ 168 w 186"/>
                <a:gd name="T3" fmla="*/ 142 h 185"/>
                <a:gd name="T4" fmla="*/ 158 w 186"/>
                <a:gd name="T5" fmla="*/ 67 h 185"/>
                <a:gd name="T6" fmla="*/ 185 w 186"/>
                <a:gd name="T7" fmla="*/ 64 h 185"/>
                <a:gd name="T8" fmla="*/ 95 w 186"/>
                <a:gd name="T9" fmla="*/ 1 h 185"/>
                <a:gd name="T10" fmla="*/ 2 w 186"/>
                <a:gd name="T11" fmla="*/ 60 h 185"/>
                <a:gd name="T12" fmla="*/ 4 w 186"/>
                <a:gd name="T13" fmla="*/ 67 h 185"/>
                <a:gd name="T14" fmla="*/ 27 w 186"/>
                <a:gd name="T15" fmla="*/ 142 h 185"/>
                <a:gd name="T16" fmla="*/ 14 w 186"/>
                <a:gd name="T17" fmla="*/ 145 h 185"/>
                <a:gd name="T18" fmla="*/ 5 w 186"/>
                <a:gd name="T19" fmla="*/ 159 h 185"/>
                <a:gd name="T20" fmla="*/ 1 w 186"/>
                <a:gd name="T21" fmla="*/ 181 h 185"/>
                <a:gd name="T22" fmla="*/ 182 w 186"/>
                <a:gd name="T23" fmla="*/ 185 h 185"/>
                <a:gd name="T24" fmla="*/ 185 w 186"/>
                <a:gd name="T25" fmla="*/ 163 h 185"/>
                <a:gd name="T26" fmla="*/ 151 w 186"/>
                <a:gd name="T27" fmla="*/ 142 h 185"/>
                <a:gd name="T28" fmla="*/ 141 w 186"/>
                <a:gd name="T29" fmla="*/ 67 h 185"/>
                <a:gd name="T30" fmla="*/ 151 w 186"/>
                <a:gd name="T31" fmla="*/ 142 h 185"/>
                <a:gd name="T32" fmla="*/ 105 w 186"/>
                <a:gd name="T33" fmla="*/ 142 h 185"/>
                <a:gd name="T34" fmla="*/ 133 w 186"/>
                <a:gd name="T35" fmla="*/ 67 h 185"/>
                <a:gd name="T36" fmla="*/ 105 w 186"/>
                <a:gd name="T37" fmla="*/ 142 h 185"/>
                <a:gd name="T38" fmla="*/ 52 w 186"/>
                <a:gd name="T39" fmla="*/ 142 h 185"/>
                <a:gd name="T40" fmla="*/ 80 w 186"/>
                <a:gd name="T41" fmla="*/ 67 h 185"/>
                <a:gd name="T42" fmla="*/ 52 w 186"/>
                <a:gd name="T43" fmla="*/ 142 h 185"/>
                <a:gd name="T44" fmla="*/ 87 w 186"/>
                <a:gd name="T45" fmla="*/ 67 h 185"/>
                <a:gd name="T46" fmla="*/ 97 w 186"/>
                <a:gd name="T47" fmla="*/ 142 h 185"/>
                <a:gd name="T48" fmla="*/ 87 w 186"/>
                <a:gd name="T49" fmla="*/ 67 h 185"/>
                <a:gd name="T50" fmla="*/ 92 w 186"/>
                <a:gd name="T51" fmla="*/ 9 h 185"/>
                <a:gd name="T52" fmla="*/ 154 w 186"/>
                <a:gd name="T53" fmla="*/ 59 h 185"/>
                <a:gd name="T54" fmla="*/ 101 w 186"/>
                <a:gd name="T55" fmla="*/ 59 h 185"/>
                <a:gd name="T56" fmla="*/ 48 w 186"/>
                <a:gd name="T57" fmla="*/ 59 h 185"/>
                <a:gd name="T58" fmla="*/ 16 w 186"/>
                <a:gd name="T59" fmla="*/ 59 h 185"/>
                <a:gd name="T60" fmla="*/ 92 w 186"/>
                <a:gd name="T61" fmla="*/ 9 h 185"/>
                <a:gd name="T62" fmla="*/ 44 w 186"/>
                <a:gd name="T63" fmla="*/ 67 h 185"/>
                <a:gd name="T64" fmla="*/ 34 w 186"/>
                <a:gd name="T65" fmla="*/ 142 h 185"/>
                <a:gd name="T66" fmla="*/ 34 w 186"/>
                <a:gd name="T67" fmla="*/ 67 h 185"/>
                <a:gd name="T68" fmla="*/ 31 w 186"/>
                <a:gd name="T69" fmla="*/ 149 h 185"/>
                <a:gd name="T70" fmla="*/ 84 w 186"/>
                <a:gd name="T71" fmla="*/ 149 h 185"/>
                <a:gd name="T72" fmla="*/ 137 w 186"/>
                <a:gd name="T73" fmla="*/ 149 h 185"/>
                <a:gd name="T74" fmla="*/ 164 w 186"/>
                <a:gd name="T75" fmla="*/ 149 h 185"/>
                <a:gd name="T76" fmla="*/ 21 w 186"/>
                <a:gd name="T77" fmla="*/ 159 h 185"/>
                <a:gd name="T78" fmla="*/ 21 w 186"/>
                <a:gd name="T79" fmla="*/ 149 h 185"/>
                <a:gd name="T80" fmla="*/ 8 w 186"/>
                <a:gd name="T81" fmla="*/ 177 h 185"/>
                <a:gd name="T82" fmla="*/ 17 w 186"/>
                <a:gd name="T83" fmla="*/ 167 h 185"/>
                <a:gd name="T84" fmla="*/ 177 w 186"/>
                <a:gd name="T85" fmla="*/ 167 h 185"/>
                <a:gd name="T86" fmla="*/ 177 w 186"/>
                <a:gd name="T87" fmla="*/ 17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6" h="185">
                  <a:moveTo>
                    <a:pt x="181" y="159"/>
                  </a:moveTo>
                  <a:cubicBezTo>
                    <a:pt x="172" y="159"/>
                    <a:pt x="172" y="159"/>
                    <a:pt x="172" y="159"/>
                  </a:cubicBezTo>
                  <a:cubicBezTo>
                    <a:pt x="172" y="145"/>
                    <a:pt x="172" y="145"/>
                    <a:pt x="172" y="145"/>
                  </a:cubicBezTo>
                  <a:cubicBezTo>
                    <a:pt x="172" y="143"/>
                    <a:pt x="170" y="142"/>
                    <a:pt x="168" y="142"/>
                  </a:cubicBezTo>
                  <a:cubicBezTo>
                    <a:pt x="158" y="142"/>
                    <a:pt x="158" y="142"/>
                    <a:pt x="158" y="142"/>
                  </a:cubicBezTo>
                  <a:cubicBezTo>
                    <a:pt x="158" y="67"/>
                    <a:pt x="158" y="67"/>
                    <a:pt x="158" y="67"/>
                  </a:cubicBezTo>
                  <a:cubicBezTo>
                    <a:pt x="181" y="67"/>
                    <a:pt x="181" y="67"/>
                    <a:pt x="181" y="67"/>
                  </a:cubicBezTo>
                  <a:cubicBezTo>
                    <a:pt x="183" y="67"/>
                    <a:pt x="184" y="66"/>
                    <a:pt x="185" y="64"/>
                  </a:cubicBezTo>
                  <a:cubicBezTo>
                    <a:pt x="186" y="62"/>
                    <a:pt x="185" y="61"/>
                    <a:pt x="183" y="60"/>
                  </a:cubicBezTo>
                  <a:cubicBezTo>
                    <a:pt x="95" y="1"/>
                    <a:pt x="95" y="1"/>
                    <a:pt x="95" y="1"/>
                  </a:cubicBezTo>
                  <a:cubicBezTo>
                    <a:pt x="94" y="0"/>
                    <a:pt x="92" y="0"/>
                    <a:pt x="91" y="1"/>
                  </a:cubicBezTo>
                  <a:cubicBezTo>
                    <a:pt x="2" y="60"/>
                    <a:pt x="2" y="60"/>
                    <a:pt x="2" y="60"/>
                  </a:cubicBezTo>
                  <a:cubicBezTo>
                    <a:pt x="1" y="61"/>
                    <a:pt x="0" y="62"/>
                    <a:pt x="1" y="64"/>
                  </a:cubicBezTo>
                  <a:cubicBezTo>
                    <a:pt x="1" y="66"/>
                    <a:pt x="3" y="67"/>
                    <a:pt x="4" y="67"/>
                  </a:cubicBezTo>
                  <a:cubicBezTo>
                    <a:pt x="27" y="67"/>
                    <a:pt x="27" y="67"/>
                    <a:pt x="27" y="67"/>
                  </a:cubicBezTo>
                  <a:cubicBezTo>
                    <a:pt x="27" y="142"/>
                    <a:pt x="27" y="142"/>
                    <a:pt x="27" y="142"/>
                  </a:cubicBezTo>
                  <a:cubicBezTo>
                    <a:pt x="18" y="142"/>
                    <a:pt x="18" y="142"/>
                    <a:pt x="18" y="142"/>
                  </a:cubicBezTo>
                  <a:cubicBezTo>
                    <a:pt x="16" y="142"/>
                    <a:pt x="14" y="143"/>
                    <a:pt x="14" y="145"/>
                  </a:cubicBezTo>
                  <a:cubicBezTo>
                    <a:pt x="14" y="159"/>
                    <a:pt x="14" y="159"/>
                    <a:pt x="14" y="159"/>
                  </a:cubicBezTo>
                  <a:cubicBezTo>
                    <a:pt x="5" y="159"/>
                    <a:pt x="5" y="159"/>
                    <a:pt x="5" y="159"/>
                  </a:cubicBezTo>
                  <a:cubicBezTo>
                    <a:pt x="3" y="159"/>
                    <a:pt x="1" y="161"/>
                    <a:pt x="1" y="163"/>
                  </a:cubicBezTo>
                  <a:cubicBezTo>
                    <a:pt x="1" y="181"/>
                    <a:pt x="1" y="181"/>
                    <a:pt x="1" y="181"/>
                  </a:cubicBezTo>
                  <a:cubicBezTo>
                    <a:pt x="1" y="183"/>
                    <a:pt x="3" y="185"/>
                    <a:pt x="5" y="185"/>
                  </a:cubicBezTo>
                  <a:cubicBezTo>
                    <a:pt x="182" y="185"/>
                    <a:pt x="182" y="185"/>
                    <a:pt x="182" y="185"/>
                  </a:cubicBezTo>
                  <a:cubicBezTo>
                    <a:pt x="184" y="185"/>
                    <a:pt x="185" y="183"/>
                    <a:pt x="185" y="181"/>
                  </a:cubicBezTo>
                  <a:cubicBezTo>
                    <a:pt x="185" y="163"/>
                    <a:pt x="185" y="163"/>
                    <a:pt x="185" y="163"/>
                  </a:cubicBezTo>
                  <a:cubicBezTo>
                    <a:pt x="185" y="161"/>
                    <a:pt x="183" y="159"/>
                    <a:pt x="181" y="159"/>
                  </a:cubicBezTo>
                  <a:close/>
                  <a:moveTo>
                    <a:pt x="151" y="142"/>
                  </a:moveTo>
                  <a:cubicBezTo>
                    <a:pt x="141" y="142"/>
                    <a:pt x="141" y="142"/>
                    <a:pt x="141" y="142"/>
                  </a:cubicBezTo>
                  <a:cubicBezTo>
                    <a:pt x="141" y="67"/>
                    <a:pt x="141" y="67"/>
                    <a:pt x="141" y="67"/>
                  </a:cubicBezTo>
                  <a:cubicBezTo>
                    <a:pt x="151" y="67"/>
                    <a:pt x="151" y="67"/>
                    <a:pt x="151" y="67"/>
                  </a:cubicBezTo>
                  <a:cubicBezTo>
                    <a:pt x="151" y="142"/>
                    <a:pt x="151" y="142"/>
                    <a:pt x="151" y="142"/>
                  </a:cubicBezTo>
                  <a:cubicBezTo>
                    <a:pt x="151" y="142"/>
                    <a:pt x="151" y="142"/>
                    <a:pt x="151" y="142"/>
                  </a:cubicBezTo>
                  <a:close/>
                  <a:moveTo>
                    <a:pt x="105" y="142"/>
                  </a:moveTo>
                  <a:cubicBezTo>
                    <a:pt x="105" y="67"/>
                    <a:pt x="105" y="67"/>
                    <a:pt x="105" y="67"/>
                  </a:cubicBezTo>
                  <a:cubicBezTo>
                    <a:pt x="133" y="67"/>
                    <a:pt x="133" y="67"/>
                    <a:pt x="133" y="67"/>
                  </a:cubicBezTo>
                  <a:cubicBezTo>
                    <a:pt x="133" y="142"/>
                    <a:pt x="133" y="142"/>
                    <a:pt x="133" y="142"/>
                  </a:cubicBezTo>
                  <a:cubicBezTo>
                    <a:pt x="105" y="142"/>
                    <a:pt x="105" y="142"/>
                    <a:pt x="105" y="142"/>
                  </a:cubicBezTo>
                  <a:cubicBezTo>
                    <a:pt x="105" y="142"/>
                    <a:pt x="105" y="142"/>
                    <a:pt x="105" y="142"/>
                  </a:cubicBezTo>
                  <a:close/>
                  <a:moveTo>
                    <a:pt x="52" y="142"/>
                  </a:moveTo>
                  <a:cubicBezTo>
                    <a:pt x="52" y="67"/>
                    <a:pt x="52" y="67"/>
                    <a:pt x="52" y="67"/>
                  </a:cubicBezTo>
                  <a:cubicBezTo>
                    <a:pt x="80" y="67"/>
                    <a:pt x="80" y="67"/>
                    <a:pt x="80" y="67"/>
                  </a:cubicBezTo>
                  <a:cubicBezTo>
                    <a:pt x="80" y="142"/>
                    <a:pt x="80" y="142"/>
                    <a:pt x="80" y="142"/>
                  </a:cubicBezTo>
                  <a:cubicBezTo>
                    <a:pt x="52" y="142"/>
                    <a:pt x="52" y="142"/>
                    <a:pt x="52" y="142"/>
                  </a:cubicBezTo>
                  <a:cubicBezTo>
                    <a:pt x="52" y="142"/>
                    <a:pt x="52" y="142"/>
                    <a:pt x="52" y="142"/>
                  </a:cubicBezTo>
                  <a:close/>
                  <a:moveTo>
                    <a:pt x="87" y="67"/>
                  </a:moveTo>
                  <a:cubicBezTo>
                    <a:pt x="97" y="67"/>
                    <a:pt x="97" y="67"/>
                    <a:pt x="97" y="67"/>
                  </a:cubicBezTo>
                  <a:cubicBezTo>
                    <a:pt x="97" y="142"/>
                    <a:pt x="97" y="142"/>
                    <a:pt x="97" y="142"/>
                  </a:cubicBezTo>
                  <a:cubicBezTo>
                    <a:pt x="87" y="142"/>
                    <a:pt x="87" y="142"/>
                    <a:pt x="87" y="142"/>
                  </a:cubicBezTo>
                  <a:cubicBezTo>
                    <a:pt x="87" y="67"/>
                    <a:pt x="87" y="67"/>
                    <a:pt x="87" y="67"/>
                  </a:cubicBezTo>
                  <a:cubicBezTo>
                    <a:pt x="87" y="67"/>
                    <a:pt x="87" y="67"/>
                    <a:pt x="87" y="67"/>
                  </a:cubicBezTo>
                  <a:close/>
                  <a:moveTo>
                    <a:pt x="92" y="9"/>
                  </a:moveTo>
                  <a:cubicBezTo>
                    <a:pt x="168" y="59"/>
                    <a:pt x="168" y="59"/>
                    <a:pt x="168" y="59"/>
                  </a:cubicBezTo>
                  <a:cubicBezTo>
                    <a:pt x="154" y="59"/>
                    <a:pt x="154" y="59"/>
                    <a:pt x="154" y="59"/>
                  </a:cubicBezTo>
                  <a:cubicBezTo>
                    <a:pt x="137" y="59"/>
                    <a:pt x="137" y="59"/>
                    <a:pt x="137" y="59"/>
                  </a:cubicBezTo>
                  <a:cubicBezTo>
                    <a:pt x="101" y="59"/>
                    <a:pt x="101" y="59"/>
                    <a:pt x="101" y="59"/>
                  </a:cubicBezTo>
                  <a:cubicBezTo>
                    <a:pt x="84" y="59"/>
                    <a:pt x="84" y="59"/>
                    <a:pt x="84" y="59"/>
                  </a:cubicBezTo>
                  <a:cubicBezTo>
                    <a:pt x="48" y="59"/>
                    <a:pt x="48" y="59"/>
                    <a:pt x="48" y="59"/>
                  </a:cubicBezTo>
                  <a:cubicBezTo>
                    <a:pt x="31" y="59"/>
                    <a:pt x="31" y="59"/>
                    <a:pt x="31" y="59"/>
                  </a:cubicBezTo>
                  <a:cubicBezTo>
                    <a:pt x="16" y="59"/>
                    <a:pt x="16" y="59"/>
                    <a:pt x="16" y="59"/>
                  </a:cubicBezTo>
                  <a:cubicBezTo>
                    <a:pt x="92" y="9"/>
                    <a:pt x="92" y="9"/>
                    <a:pt x="92" y="9"/>
                  </a:cubicBezTo>
                  <a:cubicBezTo>
                    <a:pt x="92" y="9"/>
                    <a:pt x="92" y="9"/>
                    <a:pt x="92" y="9"/>
                  </a:cubicBezTo>
                  <a:close/>
                  <a:moveTo>
                    <a:pt x="34" y="67"/>
                  </a:moveTo>
                  <a:cubicBezTo>
                    <a:pt x="44" y="67"/>
                    <a:pt x="44" y="67"/>
                    <a:pt x="44" y="67"/>
                  </a:cubicBezTo>
                  <a:cubicBezTo>
                    <a:pt x="44" y="142"/>
                    <a:pt x="44" y="142"/>
                    <a:pt x="44" y="142"/>
                  </a:cubicBezTo>
                  <a:cubicBezTo>
                    <a:pt x="34" y="142"/>
                    <a:pt x="34" y="142"/>
                    <a:pt x="34" y="142"/>
                  </a:cubicBezTo>
                  <a:cubicBezTo>
                    <a:pt x="34" y="67"/>
                    <a:pt x="34" y="67"/>
                    <a:pt x="34" y="67"/>
                  </a:cubicBezTo>
                  <a:cubicBezTo>
                    <a:pt x="34" y="67"/>
                    <a:pt x="34" y="67"/>
                    <a:pt x="34" y="67"/>
                  </a:cubicBezTo>
                  <a:close/>
                  <a:moveTo>
                    <a:pt x="21" y="149"/>
                  </a:moveTo>
                  <a:cubicBezTo>
                    <a:pt x="31" y="149"/>
                    <a:pt x="31" y="149"/>
                    <a:pt x="31" y="149"/>
                  </a:cubicBezTo>
                  <a:cubicBezTo>
                    <a:pt x="48" y="149"/>
                    <a:pt x="48" y="149"/>
                    <a:pt x="48" y="149"/>
                  </a:cubicBezTo>
                  <a:cubicBezTo>
                    <a:pt x="84" y="149"/>
                    <a:pt x="84" y="149"/>
                    <a:pt x="84" y="149"/>
                  </a:cubicBezTo>
                  <a:cubicBezTo>
                    <a:pt x="101" y="149"/>
                    <a:pt x="101" y="149"/>
                    <a:pt x="101" y="149"/>
                  </a:cubicBezTo>
                  <a:cubicBezTo>
                    <a:pt x="137" y="149"/>
                    <a:pt x="137" y="149"/>
                    <a:pt x="137" y="149"/>
                  </a:cubicBezTo>
                  <a:cubicBezTo>
                    <a:pt x="154" y="149"/>
                    <a:pt x="154" y="149"/>
                    <a:pt x="154" y="149"/>
                  </a:cubicBezTo>
                  <a:cubicBezTo>
                    <a:pt x="164" y="149"/>
                    <a:pt x="164" y="149"/>
                    <a:pt x="164" y="149"/>
                  </a:cubicBezTo>
                  <a:cubicBezTo>
                    <a:pt x="164" y="159"/>
                    <a:pt x="164" y="159"/>
                    <a:pt x="164" y="159"/>
                  </a:cubicBezTo>
                  <a:cubicBezTo>
                    <a:pt x="21" y="159"/>
                    <a:pt x="21" y="159"/>
                    <a:pt x="21" y="159"/>
                  </a:cubicBezTo>
                  <a:cubicBezTo>
                    <a:pt x="21" y="149"/>
                    <a:pt x="21" y="149"/>
                    <a:pt x="21" y="149"/>
                  </a:cubicBezTo>
                  <a:cubicBezTo>
                    <a:pt x="21" y="149"/>
                    <a:pt x="21" y="149"/>
                    <a:pt x="21" y="149"/>
                  </a:cubicBezTo>
                  <a:close/>
                  <a:moveTo>
                    <a:pt x="177" y="177"/>
                  </a:moveTo>
                  <a:cubicBezTo>
                    <a:pt x="8" y="177"/>
                    <a:pt x="8" y="177"/>
                    <a:pt x="8" y="177"/>
                  </a:cubicBezTo>
                  <a:cubicBezTo>
                    <a:pt x="8" y="167"/>
                    <a:pt x="8" y="167"/>
                    <a:pt x="8" y="167"/>
                  </a:cubicBezTo>
                  <a:cubicBezTo>
                    <a:pt x="17" y="167"/>
                    <a:pt x="17" y="167"/>
                    <a:pt x="17" y="167"/>
                  </a:cubicBezTo>
                  <a:cubicBezTo>
                    <a:pt x="168" y="167"/>
                    <a:pt x="168" y="167"/>
                    <a:pt x="168" y="167"/>
                  </a:cubicBezTo>
                  <a:cubicBezTo>
                    <a:pt x="177" y="167"/>
                    <a:pt x="177" y="167"/>
                    <a:pt x="177" y="167"/>
                  </a:cubicBezTo>
                  <a:cubicBezTo>
                    <a:pt x="177" y="177"/>
                    <a:pt x="177" y="177"/>
                    <a:pt x="177" y="177"/>
                  </a:cubicBezTo>
                  <a:cubicBezTo>
                    <a:pt x="177" y="177"/>
                    <a:pt x="177" y="177"/>
                    <a:pt x="177" y="177"/>
                  </a:cubicBez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de-CH" noProof="1"/>
            </a:p>
          </p:txBody>
        </p:sp>
      </p:grpSp>
      <p:grpSp>
        <p:nvGrpSpPr>
          <p:cNvPr id="29" name="Gruppieren 28">
            <a:extLst>
              <a:ext uri="{FF2B5EF4-FFF2-40B4-BE49-F238E27FC236}">
                <a16:creationId xmlns:a16="http://schemas.microsoft.com/office/drawing/2014/main" id="{3CC7D2F9-A564-485D-A688-A9866C01A510}"/>
              </a:ext>
            </a:extLst>
          </p:cNvPr>
          <p:cNvGrpSpPr/>
          <p:nvPr/>
        </p:nvGrpSpPr>
        <p:grpSpPr>
          <a:xfrm>
            <a:off x="7298294" y="1292982"/>
            <a:ext cx="696913" cy="692150"/>
            <a:chOff x="4546610" y="1218673"/>
            <a:chExt cx="696913" cy="692150"/>
          </a:xfrm>
        </p:grpSpPr>
        <p:sp>
          <p:nvSpPr>
            <p:cNvPr id="30" name="Rechteck 29">
              <a:extLst>
                <a:ext uri="{FF2B5EF4-FFF2-40B4-BE49-F238E27FC236}">
                  <a16:creationId xmlns:a16="http://schemas.microsoft.com/office/drawing/2014/main" id="{E5F7FCDE-2C73-4CB1-9634-1FC8628D4115}"/>
                </a:ext>
              </a:extLst>
            </p:cNvPr>
            <p:cNvSpPr/>
            <p:nvPr/>
          </p:nvSpPr>
          <p:spPr>
            <a:xfrm flipH="1">
              <a:off x="5072508" y="1447731"/>
              <a:ext cx="45719" cy="319075"/>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noProof="1">
                <a:solidFill>
                  <a:schemeClr val="tx2"/>
                </a:solidFill>
                <a:latin typeface="+mj-lt"/>
              </a:endParaRPr>
            </a:p>
          </p:txBody>
        </p:sp>
        <p:sp>
          <p:nvSpPr>
            <p:cNvPr id="31" name="Freeform 6">
              <a:extLst>
                <a:ext uri="{FF2B5EF4-FFF2-40B4-BE49-F238E27FC236}">
                  <a16:creationId xmlns:a16="http://schemas.microsoft.com/office/drawing/2014/main" id="{5D4D41D8-7A08-4987-9B24-CD52D48C14E4}"/>
                </a:ext>
              </a:extLst>
            </p:cNvPr>
            <p:cNvSpPr>
              <a:spLocks noEditPoints="1"/>
            </p:cNvSpPr>
            <p:nvPr/>
          </p:nvSpPr>
          <p:spPr bwMode="auto">
            <a:xfrm>
              <a:off x="4546610" y="1218673"/>
              <a:ext cx="696913" cy="692150"/>
            </a:xfrm>
            <a:custGeom>
              <a:avLst/>
              <a:gdLst>
                <a:gd name="T0" fmla="*/ 172 w 186"/>
                <a:gd name="T1" fmla="*/ 159 h 185"/>
                <a:gd name="T2" fmla="*/ 168 w 186"/>
                <a:gd name="T3" fmla="*/ 142 h 185"/>
                <a:gd name="T4" fmla="*/ 158 w 186"/>
                <a:gd name="T5" fmla="*/ 67 h 185"/>
                <a:gd name="T6" fmla="*/ 185 w 186"/>
                <a:gd name="T7" fmla="*/ 64 h 185"/>
                <a:gd name="T8" fmla="*/ 95 w 186"/>
                <a:gd name="T9" fmla="*/ 1 h 185"/>
                <a:gd name="T10" fmla="*/ 2 w 186"/>
                <a:gd name="T11" fmla="*/ 60 h 185"/>
                <a:gd name="T12" fmla="*/ 4 w 186"/>
                <a:gd name="T13" fmla="*/ 67 h 185"/>
                <a:gd name="T14" fmla="*/ 27 w 186"/>
                <a:gd name="T15" fmla="*/ 142 h 185"/>
                <a:gd name="T16" fmla="*/ 14 w 186"/>
                <a:gd name="T17" fmla="*/ 145 h 185"/>
                <a:gd name="T18" fmla="*/ 5 w 186"/>
                <a:gd name="T19" fmla="*/ 159 h 185"/>
                <a:gd name="T20" fmla="*/ 1 w 186"/>
                <a:gd name="T21" fmla="*/ 181 h 185"/>
                <a:gd name="T22" fmla="*/ 182 w 186"/>
                <a:gd name="T23" fmla="*/ 185 h 185"/>
                <a:gd name="T24" fmla="*/ 185 w 186"/>
                <a:gd name="T25" fmla="*/ 163 h 185"/>
                <a:gd name="T26" fmla="*/ 151 w 186"/>
                <a:gd name="T27" fmla="*/ 142 h 185"/>
                <a:gd name="T28" fmla="*/ 141 w 186"/>
                <a:gd name="T29" fmla="*/ 67 h 185"/>
                <a:gd name="T30" fmla="*/ 151 w 186"/>
                <a:gd name="T31" fmla="*/ 142 h 185"/>
                <a:gd name="T32" fmla="*/ 105 w 186"/>
                <a:gd name="T33" fmla="*/ 142 h 185"/>
                <a:gd name="T34" fmla="*/ 133 w 186"/>
                <a:gd name="T35" fmla="*/ 67 h 185"/>
                <a:gd name="T36" fmla="*/ 105 w 186"/>
                <a:gd name="T37" fmla="*/ 142 h 185"/>
                <a:gd name="T38" fmla="*/ 52 w 186"/>
                <a:gd name="T39" fmla="*/ 142 h 185"/>
                <a:gd name="T40" fmla="*/ 80 w 186"/>
                <a:gd name="T41" fmla="*/ 67 h 185"/>
                <a:gd name="T42" fmla="*/ 52 w 186"/>
                <a:gd name="T43" fmla="*/ 142 h 185"/>
                <a:gd name="T44" fmla="*/ 87 w 186"/>
                <a:gd name="T45" fmla="*/ 67 h 185"/>
                <a:gd name="T46" fmla="*/ 97 w 186"/>
                <a:gd name="T47" fmla="*/ 142 h 185"/>
                <a:gd name="T48" fmla="*/ 87 w 186"/>
                <a:gd name="T49" fmla="*/ 67 h 185"/>
                <a:gd name="T50" fmla="*/ 92 w 186"/>
                <a:gd name="T51" fmla="*/ 9 h 185"/>
                <a:gd name="T52" fmla="*/ 154 w 186"/>
                <a:gd name="T53" fmla="*/ 59 h 185"/>
                <a:gd name="T54" fmla="*/ 101 w 186"/>
                <a:gd name="T55" fmla="*/ 59 h 185"/>
                <a:gd name="T56" fmla="*/ 48 w 186"/>
                <a:gd name="T57" fmla="*/ 59 h 185"/>
                <a:gd name="T58" fmla="*/ 16 w 186"/>
                <a:gd name="T59" fmla="*/ 59 h 185"/>
                <a:gd name="T60" fmla="*/ 92 w 186"/>
                <a:gd name="T61" fmla="*/ 9 h 185"/>
                <a:gd name="T62" fmla="*/ 44 w 186"/>
                <a:gd name="T63" fmla="*/ 67 h 185"/>
                <a:gd name="T64" fmla="*/ 34 w 186"/>
                <a:gd name="T65" fmla="*/ 142 h 185"/>
                <a:gd name="T66" fmla="*/ 34 w 186"/>
                <a:gd name="T67" fmla="*/ 67 h 185"/>
                <a:gd name="T68" fmla="*/ 31 w 186"/>
                <a:gd name="T69" fmla="*/ 149 h 185"/>
                <a:gd name="T70" fmla="*/ 84 w 186"/>
                <a:gd name="T71" fmla="*/ 149 h 185"/>
                <a:gd name="T72" fmla="*/ 137 w 186"/>
                <a:gd name="T73" fmla="*/ 149 h 185"/>
                <a:gd name="T74" fmla="*/ 164 w 186"/>
                <a:gd name="T75" fmla="*/ 149 h 185"/>
                <a:gd name="T76" fmla="*/ 21 w 186"/>
                <a:gd name="T77" fmla="*/ 159 h 185"/>
                <a:gd name="T78" fmla="*/ 21 w 186"/>
                <a:gd name="T79" fmla="*/ 149 h 185"/>
                <a:gd name="T80" fmla="*/ 8 w 186"/>
                <a:gd name="T81" fmla="*/ 177 h 185"/>
                <a:gd name="T82" fmla="*/ 17 w 186"/>
                <a:gd name="T83" fmla="*/ 167 h 185"/>
                <a:gd name="T84" fmla="*/ 177 w 186"/>
                <a:gd name="T85" fmla="*/ 167 h 185"/>
                <a:gd name="T86" fmla="*/ 177 w 186"/>
                <a:gd name="T87" fmla="*/ 17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6" h="185">
                  <a:moveTo>
                    <a:pt x="181" y="159"/>
                  </a:moveTo>
                  <a:cubicBezTo>
                    <a:pt x="172" y="159"/>
                    <a:pt x="172" y="159"/>
                    <a:pt x="172" y="159"/>
                  </a:cubicBezTo>
                  <a:cubicBezTo>
                    <a:pt x="172" y="145"/>
                    <a:pt x="172" y="145"/>
                    <a:pt x="172" y="145"/>
                  </a:cubicBezTo>
                  <a:cubicBezTo>
                    <a:pt x="172" y="143"/>
                    <a:pt x="170" y="142"/>
                    <a:pt x="168" y="142"/>
                  </a:cubicBezTo>
                  <a:cubicBezTo>
                    <a:pt x="158" y="142"/>
                    <a:pt x="158" y="142"/>
                    <a:pt x="158" y="142"/>
                  </a:cubicBezTo>
                  <a:cubicBezTo>
                    <a:pt x="158" y="67"/>
                    <a:pt x="158" y="67"/>
                    <a:pt x="158" y="67"/>
                  </a:cubicBezTo>
                  <a:cubicBezTo>
                    <a:pt x="181" y="67"/>
                    <a:pt x="181" y="67"/>
                    <a:pt x="181" y="67"/>
                  </a:cubicBezTo>
                  <a:cubicBezTo>
                    <a:pt x="183" y="67"/>
                    <a:pt x="184" y="66"/>
                    <a:pt x="185" y="64"/>
                  </a:cubicBezTo>
                  <a:cubicBezTo>
                    <a:pt x="186" y="62"/>
                    <a:pt x="185" y="61"/>
                    <a:pt x="183" y="60"/>
                  </a:cubicBezTo>
                  <a:cubicBezTo>
                    <a:pt x="95" y="1"/>
                    <a:pt x="95" y="1"/>
                    <a:pt x="95" y="1"/>
                  </a:cubicBezTo>
                  <a:cubicBezTo>
                    <a:pt x="94" y="0"/>
                    <a:pt x="92" y="0"/>
                    <a:pt x="91" y="1"/>
                  </a:cubicBezTo>
                  <a:cubicBezTo>
                    <a:pt x="2" y="60"/>
                    <a:pt x="2" y="60"/>
                    <a:pt x="2" y="60"/>
                  </a:cubicBezTo>
                  <a:cubicBezTo>
                    <a:pt x="1" y="61"/>
                    <a:pt x="0" y="62"/>
                    <a:pt x="1" y="64"/>
                  </a:cubicBezTo>
                  <a:cubicBezTo>
                    <a:pt x="1" y="66"/>
                    <a:pt x="3" y="67"/>
                    <a:pt x="4" y="67"/>
                  </a:cubicBezTo>
                  <a:cubicBezTo>
                    <a:pt x="27" y="67"/>
                    <a:pt x="27" y="67"/>
                    <a:pt x="27" y="67"/>
                  </a:cubicBezTo>
                  <a:cubicBezTo>
                    <a:pt x="27" y="142"/>
                    <a:pt x="27" y="142"/>
                    <a:pt x="27" y="142"/>
                  </a:cubicBezTo>
                  <a:cubicBezTo>
                    <a:pt x="18" y="142"/>
                    <a:pt x="18" y="142"/>
                    <a:pt x="18" y="142"/>
                  </a:cubicBezTo>
                  <a:cubicBezTo>
                    <a:pt x="16" y="142"/>
                    <a:pt x="14" y="143"/>
                    <a:pt x="14" y="145"/>
                  </a:cubicBezTo>
                  <a:cubicBezTo>
                    <a:pt x="14" y="159"/>
                    <a:pt x="14" y="159"/>
                    <a:pt x="14" y="159"/>
                  </a:cubicBezTo>
                  <a:cubicBezTo>
                    <a:pt x="5" y="159"/>
                    <a:pt x="5" y="159"/>
                    <a:pt x="5" y="159"/>
                  </a:cubicBezTo>
                  <a:cubicBezTo>
                    <a:pt x="3" y="159"/>
                    <a:pt x="1" y="161"/>
                    <a:pt x="1" y="163"/>
                  </a:cubicBezTo>
                  <a:cubicBezTo>
                    <a:pt x="1" y="181"/>
                    <a:pt x="1" y="181"/>
                    <a:pt x="1" y="181"/>
                  </a:cubicBezTo>
                  <a:cubicBezTo>
                    <a:pt x="1" y="183"/>
                    <a:pt x="3" y="185"/>
                    <a:pt x="5" y="185"/>
                  </a:cubicBezTo>
                  <a:cubicBezTo>
                    <a:pt x="182" y="185"/>
                    <a:pt x="182" y="185"/>
                    <a:pt x="182" y="185"/>
                  </a:cubicBezTo>
                  <a:cubicBezTo>
                    <a:pt x="184" y="185"/>
                    <a:pt x="185" y="183"/>
                    <a:pt x="185" y="181"/>
                  </a:cubicBezTo>
                  <a:cubicBezTo>
                    <a:pt x="185" y="163"/>
                    <a:pt x="185" y="163"/>
                    <a:pt x="185" y="163"/>
                  </a:cubicBezTo>
                  <a:cubicBezTo>
                    <a:pt x="185" y="161"/>
                    <a:pt x="183" y="159"/>
                    <a:pt x="181" y="159"/>
                  </a:cubicBezTo>
                  <a:close/>
                  <a:moveTo>
                    <a:pt x="151" y="142"/>
                  </a:moveTo>
                  <a:cubicBezTo>
                    <a:pt x="141" y="142"/>
                    <a:pt x="141" y="142"/>
                    <a:pt x="141" y="142"/>
                  </a:cubicBezTo>
                  <a:cubicBezTo>
                    <a:pt x="141" y="67"/>
                    <a:pt x="141" y="67"/>
                    <a:pt x="141" y="67"/>
                  </a:cubicBezTo>
                  <a:cubicBezTo>
                    <a:pt x="151" y="67"/>
                    <a:pt x="151" y="67"/>
                    <a:pt x="151" y="67"/>
                  </a:cubicBezTo>
                  <a:cubicBezTo>
                    <a:pt x="151" y="142"/>
                    <a:pt x="151" y="142"/>
                    <a:pt x="151" y="142"/>
                  </a:cubicBezTo>
                  <a:cubicBezTo>
                    <a:pt x="151" y="142"/>
                    <a:pt x="151" y="142"/>
                    <a:pt x="151" y="142"/>
                  </a:cubicBezTo>
                  <a:close/>
                  <a:moveTo>
                    <a:pt x="105" y="142"/>
                  </a:moveTo>
                  <a:cubicBezTo>
                    <a:pt x="105" y="67"/>
                    <a:pt x="105" y="67"/>
                    <a:pt x="105" y="67"/>
                  </a:cubicBezTo>
                  <a:cubicBezTo>
                    <a:pt x="133" y="67"/>
                    <a:pt x="133" y="67"/>
                    <a:pt x="133" y="67"/>
                  </a:cubicBezTo>
                  <a:cubicBezTo>
                    <a:pt x="133" y="142"/>
                    <a:pt x="133" y="142"/>
                    <a:pt x="133" y="142"/>
                  </a:cubicBezTo>
                  <a:cubicBezTo>
                    <a:pt x="105" y="142"/>
                    <a:pt x="105" y="142"/>
                    <a:pt x="105" y="142"/>
                  </a:cubicBezTo>
                  <a:cubicBezTo>
                    <a:pt x="105" y="142"/>
                    <a:pt x="105" y="142"/>
                    <a:pt x="105" y="142"/>
                  </a:cubicBezTo>
                  <a:close/>
                  <a:moveTo>
                    <a:pt x="52" y="142"/>
                  </a:moveTo>
                  <a:cubicBezTo>
                    <a:pt x="52" y="67"/>
                    <a:pt x="52" y="67"/>
                    <a:pt x="52" y="67"/>
                  </a:cubicBezTo>
                  <a:cubicBezTo>
                    <a:pt x="80" y="67"/>
                    <a:pt x="80" y="67"/>
                    <a:pt x="80" y="67"/>
                  </a:cubicBezTo>
                  <a:cubicBezTo>
                    <a:pt x="80" y="142"/>
                    <a:pt x="80" y="142"/>
                    <a:pt x="80" y="142"/>
                  </a:cubicBezTo>
                  <a:cubicBezTo>
                    <a:pt x="52" y="142"/>
                    <a:pt x="52" y="142"/>
                    <a:pt x="52" y="142"/>
                  </a:cubicBezTo>
                  <a:cubicBezTo>
                    <a:pt x="52" y="142"/>
                    <a:pt x="52" y="142"/>
                    <a:pt x="52" y="142"/>
                  </a:cubicBezTo>
                  <a:close/>
                  <a:moveTo>
                    <a:pt x="87" y="67"/>
                  </a:moveTo>
                  <a:cubicBezTo>
                    <a:pt x="97" y="67"/>
                    <a:pt x="97" y="67"/>
                    <a:pt x="97" y="67"/>
                  </a:cubicBezTo>
                  <a:cubicBezTo>
                    <a:pt x="97" y="142"/>
                    <a:pt x="97" y="142"/>
                    <a:pt x="97" y="142"/>
                  </a:cubicBezTo>
                  <a:cubicBezTo>
                    <a:pt x="87" y="142"/>
                    <a:pt x="87" y="142"/>
                    <a:pt x="87" y="142"/>
                  </a:cubicBezTo>
                  <a:cubicBezTo>
                    <a:pt x="87" y="67"/>
                    <a:pt x="87" y="67"/>
                    <a:pt x="87" y="67"/>
                  </a:cubicBezTo>
                  <a:cubicBezTo>
                    <a:pt x="87" y="67"/>
                    <a:pt x="87" y="67"/>
                    <a:pt x="87" y="67"/>
                  </a:cubicBezTo>
                  <a:close/>
                  <a:moveTo>
                    <a:pt x="92" y="9"/>
                  </a:moveTo>
                  <a:cubicBezTo>
                    <a:pt x="168" y="59"/>
                    <a:pt x="168" y="59"/>
                    <a:pt x="168" y="59"/>
                  </a:cubicBezTo>
                  <a:cubicBezTo>
                    <a:pt x="154" y="59"/>
                    <a:pt x="154" y="59"/>
                    <a:pt x="154" y="59"/>
                  </a:cubicBezTo>
                  <a:cubicBezTo>
                    <a:pt x="137" y="59"/>
                    <a:pt x="137" y="59"/>
                    <a:pt x="137" y="59"/>
                  </a:cubicBezTo>
                  <a:cubicBezTo>
                    <a:pt x="101" y="59"/>
                    <a:pt x="101" y="59"/>
                    <a:pt x="101" y="59"/>
                  </a:cubicBezTo>
                  <a:cubicBezTo>
                    <a:pt x="84" y="59"/>
                    <a:pt x="84" y="59"/>
                    <a:pt x="84" y="59"/>
                  </a:cubicBezTo>
                  <a:cubicBezTo>
                    <a:pt x="48" y="59"/>
                    <a:pt x="48" y="59"/>
                    <a:pt x="48" y="59"/>
                  </a:cubicBezTo>
                  <a:cubicBezTo>
                    <a:pt x="31" y="59"/>
                    <a:pt x="31" y="59"/>
                    <a:pt x="31" y="59"/>
                  </a:cubicBezTo>
                  <a:cubicBezTo>
                    <a:pt x="16" y="59"/>
                    <a:pt x="16" y="59"/>
                    <a:pt x="16" y="59"/>
                  </a:cubicBezTo>
                  <a:cubicBezTo>
                    <a:pt x="92" y="9"/>
                    <a:pt x="92" y="9"/>
                    <a:pt x="92" y="9"/>
                  </a:cubicBezTo>
                  <a:cubicBezTo>
                    <a:pt x="92" y="9"/>
                    <a:pt x="92" y="9"/>
                    <a:pt x="92" y="9"/>
                  </a:cubicBezTo>
                  <a:close/>
                  <a:moveTo>
                    <a:pt x="34" y="67"/>
                  </a:moveTo>
                  <a:cubicBezTo>
                    <a:pt x="44" y="67"/>
                    <a:pt x="44" y="67"/>
                    <a:pt x="44" y="67"/>
                  </a:cubicBezTo>
                  <a:cubicBezTo>
                    <a:pt x="44" y="142"/>
                    <a:pt x="44" y="142"/>
                    <a:pt x="44" y="142"/>
                  </a:cubicBezTo>
                  <a:cubicBezTo>
                    <a:pt x="34" y="142"/>
                    <a:pt x="34" y="142"/>
                    <a:pt x="34" y="142"/>
                  </a:cubicBezTo>
                  <a:cubicBezTo>
                    <a:pt x="34" y="67"/>
                    <a:pt x="34" y="67"/>
                    <a:pt x="34" y="67"/>
                  </a:cubicBezTo>
                  <a:cubicBezTo>
                    <a:pt x="34" y="67"/>
                    <a:pt x="34" y="67"/>
                    <a:pt x="34" y="67"/>
                  </a:cubicBezTo>
                  <a:close/>
                  <a:moveTo>
                    <a:pt x="21" y="149"/>
                  </a:moveTo>
                  <a:cubicBezTo>
                    <a:pt x="31" y="149"/>
                    <a:pt x="31" y="149"/>
                    <a:pt x="31" y="149"/>
                  </a:cubicBezTo>
                  <a:cubicBezTo>
                    <a:pt x="48" y="149"/>
                    <a:pt x="48" y="149"/>
                    <a:pt x="48" y="149"/>
                  </a:cubicBezTo>
                  <a:cubicBezTo>
                    <a:pt x="84" y="149"/>
                    <a:pt x="84" y="149"/>
                    <a:pt x="84" y="149"/>
                  </a:cubicBezTo>
                  <a:cubicBezTo>
                    <a:pt x="101" y="149"/>
                    <a:pt x="101" y="149"/>
                    <a:pt x="101" y="149"/>
                  </a:cubicBezTo>
                  <a:cubicBezTo>
                    <a:pt x="137" y="149"/>
                    <a:pt x="137" y="149"/>
                    <a:pt x="137" y="149"/>
                  </a:cubicBezTo>
                  <a:cubicBezTo>
                    <a:pt x="154" y="149"/>
                    <a:pt x="154" y="149"/>
                    <a:pt x="154" y="149"/>
                  </a:cubicBezTo>
                  <a:cubicBezTo>
                    <a:pt x="164" y="149"/>
                    <a:pt x="164" y="149"/>
                    <a:pt x="164" y="149"/>
                  </a:cubicBezTo>
                  <a:cubicBezTo>
                    <a:pt x="164" y="159"/>
                    <a:pt x="164" y="159"/>
                    <a:pt x="164" y="159"/>
                  </a:cubicBezTo>
                  <a:cubicBezTo>
                    <a:pt x="21" y="159"/>
                    <a:pt x="21" y="159"/>
                    <a:pt x="21" y="159"/>
                  </a:cubicBezTo>
                  <a:cubicBezTo>
                    <a:pt x="21" y="149"/>
                    <a:pt x="21" y="149"/>
                    <a:pt x="21" y="149"/>
                  </a:cubicBezTo>
                  <a:cubicBezTo>
                    <a:pt x="21" y="149"/>
                    <a:pt x="21" y="149"/>
                    <a:pt x="21" y="149"/>
                  </a:cubicBezTo>
                  <a:close/>
                  <a:moveTo>
                    <a:pt x="177" y="177"/>
                  </a:moveTo>
                  <a:cubicBezTo>
                    <a:pt x="8" y="177"/>
                    <a:pt x="8" y="177"/>
                    <a:pt x="8" y="177"/>
                  </a:cubicBezTo>
                  <a:cubicBezTo>
                    <a:pt x="8" y="167"/>
                    <a:pt x="8" y="167"/>
                    <a:pt x="8" y="167"/>
                  </a:cubicBezTo>
                  <a:cubicBezTo>
                    <a:pt x="17" y="167"/>
                    <a:pt x="17" y="167"/>
                    <a:pt x="17" y="167"/>
                  </a:cubicBezTo>
                  <a:cubicBezTo>
                    <a:pt x="168" y="167"/>
                    <a:pt x="168" y="167"/>
                    <a:pt x="168" y="167"/>
                  </a:cubicBezTo>
                  <a:cubicBezTo>
                    <a:pt x="177" y="167"/>
                    <a:pt x="177" y="167"/>
                    <a:pt x="177" y="167"/>
                  </a:cubicBezTo>
                  <a:cubicBezTo>
                    <a:pt x="177" y="177"/>
                    <a:pt x="177" y="177"/>
                    <a:pt x="177" y="177"/>
                  </a:cubicBezTo>
                  <a:cubicBezTo>
                    <a:pt x="177" y="177"/>
                    <a:pt x="177" y="177"/>
                    <a:pt x="177" y="177"/>
                  </a:cubicBez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de-CH" noProof="1"/>
            </a:p>
          </p:txBody>
        </p:sp>
      </p:grpSp>
    </p:spTree>
    <p:extLst>
      <p:ext uri="{BB962C8B-B14F-4D97-AF65-F5344CB8AC3E}">
        <p14:creationId xmlns:p14="http://schemas.microsoft.com/office/powerpoint/2010/main" val="24658587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240E6135-F520-4DFF-9EAE-4BF16DB26EA9}"/>
              </a:ext>
            </a:extLst>
          </p:cNvPr>
          <p:cNvPicPr>
            <a:picLocks noGrp="1" noChangeAspect="1"/>
          </p:cNvPicPr>
          <p:nvPr>
            <p:ph type="pic" sz="quarter" idx="18"/>
          </p:nvPr>
        </p:nvPicPr>
        <p:blipFill>
          <a:blip r:embed="rId2"/>
          <a:srcRect/>
          <a:stretch/>
        </p:blipFill>
        <p:spPr>
          <a:xfrm>
            <a:off x="-1" y="0"/>
            <a:ext cx="12192000" cy="6858000"/>
          </a:xfrm>
        </p:spPr>
      </p:pic>
      <p:sp>
        <p:nvSpPr>
          <p:cNvPr id="32" name="Bildplatzhalter 31">
            <a:extLst>
              <a:ext uri="{FF2B5EF4-FFF2-40B4-BE49-F238E27FC236}">
                <a16:creationId xmlns:a16="http://schemas.microsoft.com/office/drawing/2014/main" id="{69770FAB-4275-6046-8068-771C0ABEA6E0}"/>
              </a:ext>
            </a:extLst>
          </p:cNvPr>
          <p:cNvSpPr>
            <a:spLocks noGrp="1"/>
          </p:cNvSpPr>
          <p:nvPr>
            <p:ph type="pic" sz="quarter" idx="19"/>
          </p:nvPr>
        </p:nvSpPr>
        <p:spPr/>
        <p:txBody>
          <a:bodyPr/>
          <a:lstStyle/>
          <a:p>
            <a:endParaRPr lang="de-CH"/>
          </a:p>
        </p:txBody>
      </p:sp>
      <p:sp>
        <p:nvSpPr>
          <p:cNvPr id="4" name="Textplatzhalter 3">
            <a:extLst>
              <a:ext uri="{FF2B5EF4-FFF2-40B4-BE49-F238E27FC236}">
                <a16:creationId xmlns:a16="http://schemas.microsoft.com/office/drawing/2014/main" id="{2BD9EA5B-C46B-3E4D-A554-11ED4499612D}"/>
              </a:ext>
            </a:extLst>
          </p:cNvPr>
          <p:cNvSpPr>
            <a:spLocks noGrp="1"/>
          </p:cNvSpPr>
          <p:nvPr>
            <p:ph type="body" sz="quarter" idx="20"/>
          </p:nvPr>
        </p:nvSpPr>
        <p:spPr>
          <a:xfrm>
            <a:off x="1558926" y="4067863"/>
            <a:ext cx="8450666" cy="1264550"/>
          </a:xfrm>
          <a:solidFill>
            <a:srgbClr val="E6140A"/>
          </a:solidFill>
        </p:spPr>
        <p:txBody>
          <a:bodyPr/>
          <a:lstStyle/>
          <a:p>
            <a:pPr marL="0" indent="0">
              <a:buNone/>
            </a:pPr>
            <a:r>
              <a:rPr lang="de-CH" dirty="0" err="1">
                <a:latin typeface="HelveticaNeueLT Com 55 Roman" panose="020B0604020202020204" pitchFamily="34" charset="0"/>
              </a:rPr>
              <a:t>amnis</a:t>
            </a:r>
            <a:r>
              <a:rPr lang="de-CH" dirty="0">
                <a:latin typeface="HelveticaNeueLT Com 55 Roman" panose="020B0604020202020204" pitchFamily="34" charset="0"/>
              </a:rPr>
              <a:t> </a:t>
            </a:r>
          </a:p>
          <a:p>
            <a:pPr marL="0" indent="0">
              <a:buNone/>
            </a:pPr>
            <a:r>
              <a:rPr lang="de-CH" sz="3200" b="0" dirty="0">
                <a:latin typeface="Corona LT" panose="02000604020000090004" pitchFamily="2" charset="0"/>
              </a:rPr>
              <a:t>All-in-</a:t>
            </a:r>
            <a:r>
              <a:rPr lang="de-CH" sz="3200" b="0" dirty="0" err="1">
                <a:latin typeface="Corona LT" panose="02000604020000090004" pitchFamily="2" charset="0"/>
              </a:rPr>
              <a:t>One</a:t>
            </a:r>
            <a:r>
              <a:rPr lang="de-CH" sz="3200" b="0" dirty="0">
                <a:latin typeface="Corona LT" panose="02000604020000090004" pitchFamily="2" charset="0"/>
              </a:rPr>
              <a:t> Konto für Ihr Global Banking</a:t>
            </a:r>
            <a:endParaRPr lang="de-CH" sz="3200" dirty="0">
              <a:latin typeface="Corona LT" panose="02000604020000090004" pitchFamily="2" charset="0"/>
            </a:endParaRPr>
          </a:p>
        </p:txBody>
      </p:sp>
      <p:sp>
        <p:nvSpPr>
          <p:cNvPr id="11" name="Textplatzhalter 10">
            <a:extLst>
              <a:ext uri="{FF2B5EF4-FFF2-40B4-BE49-F238E27FC236}">
                <a16:creationId xmlns:a16="http://schemas.microsoft.com/office/drawing/2014/main" id="{198DCC86-07EE-0E47-B8D1-D5EF190F5C7B}"/>
              </a:ext>
            </a:extLst>
          </p:cNvPr>
          <p:cNvSpPr>
            <a:spLocks noGrp="1"/>
          </p:cNvSpPr>
          <p:nvPr>
            <p:ph type="body" sz="quarter" idx="21"/>
          </p:nvPr>
        </p:nvSpPr>
        <p:spPr>
          <a:xfrm rot="16200000">
            <a:off x="11334983" y="5596318"/>
            <a:ext cx="514582" cy="1199455"/>
          </a:xfrm>
        </p:spPr>
        <p:txBody>
          <a:bodyPr/>
          <a:lstStyle/>
          <a:p>
            <a:r>
              <a:rPr lang="de-CH" dirty="0">
                <a:solidFill>
                  <a:srgbClr val="E6140A"/>
                </a:solidFill>
              </a:rPr>
              <a:t>wir</a:t>
            </a:r>
            <a:r>
              <a:rPr lang="de-CH" dirty="0">
                <a:solidFill>
                  <a:schemeClr val="bg1">
                    <a:lumMod val="50000"/>
                  </a:schemeClr>
                </a:solidFill>
              </a:rPr>
              <a:t>.ch</a:t>
            </a:r>
          </a:p>
        </p:txBody>
      </p:sp>
      <p:grpSp>
        <p:nvGrpSpPr>
          <p:cNvPr id="34" name="Gruppieren 33">
            <a:extLst>
              <a:ext uri="{FF2B5EF4-FFF2-40B4-BE49-F238E27FC236}">
                <a16:creationId xmlns:a16="http://schemas.microsoft.com/office/drawing/2014/main" id="{3801553F-94AD-3440-81EE-1A955B7EB04C}"/>
              </a:ext>
            </a:extLst>
          </p:cNvPr>
          <p:cNvGrpSpPr>
            <a:grpSpLocks/>
          </p:cNvGrpSpPr>
          <p:nvPr/>
        </p:nvGrpSpPr>
        <p:grpSpPr bwMode="auto">
          <a:xfrm>
            <a:off x="1" y="575693"/>
            <a:ext cx="1847528" cy="798612"/>
            <a:chOff x="1060156" y="1339914"/>
            <a:chExt cx="4435100" cy="1917364"/>
          </a:xfrm>
        </p:grpSpPr>
        <p:pic>
          <p:nvPicPr>
            <p:cNvPr id="36" name="Picture 11" descr="tile_paper_medgray">
              <a:extLst>
                <a:ext uri="{FF2B5EF4-FFF2-40B4-BE49-F238E27FC236}">
                  <a16:creationId xmlns:a16="http://schemas.microsoft.com/office/drawing/2014/main" id="{4A3724F8-6C4A-6E42-836E-DF7EB01643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037" r="-1"/>
            <a:stretch/>
          </p:blipFill>
          <p:spPr bwMode="auto">
            <a:xfrm>
              <a:off x="1060156" y="1339914"/>
              <a:ext cx="4435100" cy="1917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rafik 5">
              <a:extLst>
                <a:ext uri="{FF2B5EF4-FFF2-40B4-BE49-F238E27FC236}">
                  <a16:creationId xmlns:a16="http://schemas.microsoft.com/office/drawing/2014/main" id="{04597F0A-3E3B-B842-8126-B200F5F2E0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2238" y="1673424"/>
              <a:ext cx="2780970" cy="1258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004399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4F0B7DF5-3B2F-4F83-9A47-E79023383AD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6" name="Objekt 5" hidden="1">
                        <a:extLst>
                          <a:ext uri="{FF2B5EF4-FFF2-40B4-BE49-F238E27FC236}">
                            <a16:creationId xmlns:a16="http://schemas.microsoft.com/office/drawing/2014/main" id="{4F0B7DF5-3B2F-4F83-9A47-E79023383A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0297B270-C359-4ADB-88AF-8B9FE31B115A}"/>
              </a:ext>
            </a:extLst>
          </p:cNvPr>
          <p:cNvSpPr>
            <a:spLocks noGrp="1"/>
          </p:cNvSpPr>
          <p:nvPr>
            <p:ph type="title"/>
          </p:nvPr>
        </p:nvSpPr>
        <p:spPr>
          <a:xfrm>
            <a:off x="479376" y="476672"/>
            <a:ext cx="11233248" cy="1008112"/>
          </a:xfrm>
        </p:spPr>
        <p:txBody>
          <a:bodyPr vert="horz"/>
          <a:lstStyle/>
          <a:p>
            <a:r>
              <a:rPr lang="de-CH" dirty="0" err="1"/>
              <a:t>amnis</a:t>
            </a:r>
            <a:r>
              <a:rPr lang="de-CH" dirty="0"/>
              <a:t> – Die All-in-</a:t>
            </a:r>
            <a:r>
              <a:rPr lang="de-CH" dirty="0" err="1"/>
              <a:t>One</a:t>
            </a:r>
            <a:r>
              <a:rPr lang="de-CH" dirty="0"/>
              <a:t> Lösung für Ihr globales Banking</a:t>
            </a:r>
            <a:br>
              <a:rPr lang="de-CH" dirty="0"/>
            </a:br>
            <a:r>
              <a:rPr lang="de-CH" sz="1900" b="0" noProof="1">
                <a:solidFill>
                  <a:srgbClr val="28828B"/>
                </a:solidFill>
                <a:latin typeface="Corona LT" panose="02000604020000090004" pitchFamily="2" charset="0"/>
              </a:rPr>
              <a:t>Vereinfacht internationale Währungsgeschäfte und senkt Ihre Kosten</a:t>
            </a:r>
            <a:endParaRPr lang="de-CH" sz="1900" dirty="0"/>
          </a:p>
        </p:txBody>
      </p:sp>
      <p:sp>
        <p:nvSpPr>
          <p:cNvPr id="9" name="Freeform 2">
            <a:extLst>
              <a:ext uri="{FF2B5EF4-FFF2-40B4-BE49-F238E27FC236}">
                <a16:creationId xmlns:a16="http://schemas.microsoft.com/office/drawing/2014/main" id="{B313C498-0053-494C-9011-9D79368CE401}"/>
              </a:ext>
            </a:extLst>
          </p:cNvPr>
          <p:cNvSpPr>
            <a:spLocks noChangeArrowheads="1"/>
          </p:cNvSpPr>
          <p:nvPr/>
        </p:nvSpPr>
        <p:spPr bwMode="auto">
          <a:xfrm>
            <a:off x="3329662" y="1832469"/>
            <a:ext cx="2628000" cy="3960000"/>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rgbClr val="28828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0" rIns="121920" bIns="6096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CH" altLang="de-DE" sz="1800" b="1" i="0" u="none" strike="noStrike" kern="1200" cap="none" spc="0" normalizeH="0" baseline="0" noProof="0" dirty="0">
                <a:ln>
                  <a:noFill/>
                </a:ln>
                <a:solidFill>
                  <a:srgbClr val="FFFFFF"/>
                </a:solidFill>
                <a:effectLst/>
                <a:uLnTx/>
                <a:uFillTx/>
                <a:latin typeface="HelveticaNeueLT Pro 55 Roman" pitchFamily="34" charset="0"/>
                <a:ea typeface="+mn-ea"/>
                <a:cs typeface="+mn-cs"/>
                <a:sym typeface="Lato" charset="0"/>
              </a:rPr>
              <a:t>Globales Firmen-konto für Zahlungs-eingänge </a:t>
            </a:r>
            <a:endParaRPr kumimoji="0" lang="de-CH" sz="1400" b="0" i="0" u="none" strike="noStrike" kern="1200" cap="none" spc="0" normalizeH="0" baseline="0" noProof="0" dirty="0">
              <a:ln>
                <a:noFill/>
              </a:ln>
              <a:solidFill>
                <a:srgbClr val="FFFFFF"/>
              </a:solidFill>
              <a:effectLst/>
              <a:uLnTx/>
              <a:uFillTx/>
              <a:latin typeface="Corona LT"/>
              <a:ea typeface="+mn-ea"/>
              <a:cs typeface="+mn-cs"/>
            </a:endParaRPr>
          </a:p>
        </p:txBody>
      </p:sp>
      <p:sp>
        <p:nvSpPr>
          <p:cNvPr id="10" name="Freeform 2">
            <a:extLst>
              <a:ext uri="{FF2B5EF4-FFF2-40B4-BE49-F238E27FC236}">
                <a16:creationId xmlns:a16="http://schemas.microsoft.com/office/drawing/2014/main" id="{09D43EE5-45D8-4FCD-BE89-DFDFC12528AB}"/>
              </a:ext>
            </a:extLst>
          </p:cNvPr>
          <p:cNvSpPr>
            <a:spLocks noChangeArrowheads="1"/>
          </p:cNvSpPr>
          <p:nvPr/>
        </p:nvSpPr>
        <p:spPr bwMode="auto">
          <a:xfrm>
            <a:off x="8845874" y="1835908"/>
            <a:ext cx="2628000" cy="3960000"/>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rgbClr val="28828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0" rIns="121920" bIns="6096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CH" altLang="de-DE" sz="1800" b="1" i="0" u="none" strike="noStrike" kern="1200" cap="none" spc="0" normalizeH="0" baseline="0" noProof="0" dirty="0">
                <a:ln>
                  <a:noFill/>
                </a:ln>
                <a:solidFill>
                  <a:srgbClr val="FFFFFF"/>
                </a:solidFill>
                <a:effectLst/>
                <a:uLnTx/>
                <a:uFillTx/>
                <a:latin typeface="HelveticaNeueLT Pro 55 Roman" pitchFamily="34" charset="0"/>
                <a:ea typeface="+mn-ea"/>
                <a:cs typeface="+mn-cs"/>
                <a:sym typeface="Lato" charset="0"/>
              </a:rPr>
              <a:t>Multi-Währungs-Debitkarten mit Spesenverwaltung</a:t>
            </a:r>
            <a:endParaRPr kumimoji="0" lang="de-CH" altLang="de-DE" sz="1400" b="0" i="0" u="none" strike="noStrike" kern="1200" cap="none" spc="0" normalizeH="0" baseline="0" noProof="0" dirty="0">
              <a:ln>
                <a:noFill/>
              </a:ln>
              <a:solidFill>
                <a:srgbClr val="FFFFFF"/>
              </a:solidFill>
              <a:effectLst/>
              <a:uLnTx/>
              <a:uFillTx/>
              <a:latin typeface="HelveticaNeueLT Pro 55 Roman" pitchFamily="34" charset="0"/>
              <a:ea typeface="+mn-ea"/>
              <a:cs typeface="+mn-cs"/>
            </a:endParaRPr>
          </a:p>
        </p:txBody>
      </p:sp>
      <p:sp>
        <p:nvSpPr>
          <p:cNvPr id="11" name="Freeform 2">
            <a:extLst>
              <a:ext uri="{FF2B5EF4-FFF2-40B4-BE49-F238E27FC236}">
                <a16:creationId xmlns:a16="http://schemas.microsoft.com/office/drawing/2014/main" id="{1058835F-1319-4495-A566-91289D1FFE95}"/>
              </a:ext>
            </a:extLst>
          </p:cNvPr>
          <p:cNvSpPr>
            <a:spLocks noChangeArrowheads="1"/>
          </p:cNvSpPr>
          <p:nvPr/>
        </p:nvSpPr>
        <p:spPr bwMode="auto">
          <a:xfrm>
            <a:off x="479376" y="1809014"/>
            <a:ext cx="2628000" cy="3960000"/>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rgbClr val="28828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0" rIns="121920" bIns="6096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altLang="de-DE" sz="1800" b="1" i="0" u="none" strike="noStrike" kern="1200" cap="none" spc="0" normalizeH="0" baseline="0" noProof="0" dirty="0">
                <a:ln>
                  <a:noFill/>
                </a:ln>
                <a:solidFill>
                  <a:srgbClr val="FFFFFF"/>
                </a:solidFill>
                <a:effectLst/>
                <a:uLnTx/>
                <a:uFillTx/>
                <a:latin typeface="HelveticaNeueLT Pro 55 Roman" pitchFamily="34" charset="0"/>
                <a:ea typeface="+mn-ea"/>
                <a:cs typeface="+mn-cs"/>
                <a:sym typeface="Lato" charset="0"/>
              </a:rPr>
              <a:t>Schnellste und günstigste Auslands-Zahlungen	</a:t>
            </a:r>
          </a:p>
        </p:txBody>
      </p:sp>
      <p:sp>
        <p:nvSpPr>
          <p:cNvPr id="12" name="Textfeld 11">
            <a:extLst>
              <a:ext uri="{FF2B5EF4-FFF2-40B4-BE49-F238E27FC236}">
                <a16:creationId xmlns:a16="http://schemas.microsoft.com/office/drawing/2014/main" id="{86FBE3E9-7341-4986-B90C-3673A28768BF}"/>
              </a:ext>
            </a:extLst>
          </p:cNvPr>
          <p:cNvSpPr txBox="1"/>
          <p:nvPr/>
        </p:nvSpPr>
        <p:spPr bwMode="auto">
          <a:xfrm>
            <a:off x="3362566" y="1439737"/>
            <a:ext cx="2468435"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de-CH" sz="1800" b="1" i="0" u="none" strike="noStrike" kern="1200" cap="none" spc="0" normalizeH="0" baseline="0" noProof="0">
                <a:ln>
                  <a:noFill/>
                </a:ln>
                <a:solidFill>
                  <a:srgbClr val="28828B"/>
                </a:solidFill>
                <a:effectLst/>
                <a:uLnTx/>
                <a:uFillTx/>
                <a:latin typeface="HelveticaNeueLT Com 55 Roman"/>
                <a:ea typeface="+mn-ea"/>
                <a:cs typeface="+mn-cs"/>
              </a:rPr>
              <a:t>COLLECT</a:t>
            </a:r>
          </a:p>
        </p:txBody>
      </p:sp>
      <p:sp>
        <p:nvSpPr>
          <p:cNvPr id="13" name="Textfeld 12">
            <a:extLst>
              <a:ext uri="{FF2B5EF4-FFF2-40B4-BE49-F238E27FC236}">
                <a16:creationId xmlns:a16="http://schemas.microsoft.com/office/drawing/2014/main" id="{CA8933B7-F876-42AF-8F0E-DE730AC7070F}"/>
              </a:ext>
            </a:extLst>
          </p:cNvPr>
          <p:cNvSpPr txBox="1"/>
          <p:nvPr/>
        </p:nvSpPr>
        <p:spPr bwMode="auto">
          <a:xfrm>
            <a:off x="566368" y="1438726"/>
            <a:ext cx="2519999" cy="337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de-CH" sz="1800" b="1" i="0" u="none" strike="noStrike" kern="1200" cap="none" spc="0" normalizeH="0" baseline="0" noProof="0">
                <a:ln>
                  <a:noFill/>
                </a:ln>
                <a:solidFill>
                  <a:srgbClr val="28828B"/>
                </a:solidFill>
                <a:effectLst/>
                <a:uLnTx/>
                <a:uFillTx/>
                <a:latin typeface="HelveticaNeueLT Com 55 Roman"/>
                <a:ea typeface="+mn-ea"/>
                <a:cs typeface="+mn-cs"/>
              </a:rPr>
              <a:t>PAY</a:t>
            </a:r>
          </a:p>
        </p:txBody>
      </p:sp>
      <p:sp>
        <p:nvSpPr>
          <p:cNvPr id="14" name="Textfeld 13">
            <a:extLst>
              <a:ext uri="{FF2B5EF4-FFF2-40B4-BE49-F238E27FC236}">
                <a16:creationId xmlns:a16="http://schemas.microsoft.com/office/drawing/2014/main" id="{95F32FA2-5172-465B-96AB-4E720FEA9C3A}"/>
              </a:ext>
            </a:extLst>
          </p:cNvPr>
          <p:cNvSpPr txBox="1"/>
          <p:nvPr/>
        </p:nvSpPr>
        <p:spPr bwMode="auto">
          <a:xfrm>
            <a:off x="8863123" y="1438726"/>
            <a:ext cx="2479725" cy="337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de-CH" sz="1800" b="1" i="0" u="none" strike="noStrike" kern="1200" cap="none" spc="0" normalizeH="0" baseline="0" noProof="0" dirty="0">
                <a:ln>
                  <a:noFill/>
                </a:ln>
                <a:solidFill>
                  <a:srgbClr val="28828B"/>
                </a:solidFill>
                <a:effectLst/>
                <a:uLnTx/>
                <a:uFillTx/>
                <a:latin typeface="HelveticaNeueLT Com 55 Roman"/>
                <a:ea typeface="+mn-ea"/>
                <a:cs typeface="+mn-cs"/>
              </a:rPr>
              <a:t>CARDS</a:t>
            </a:r>
          </a:p>
        </p:txBody>
      </p:sp>
      <p:sp>
        <p:nvSpPr>
          <p:cNvPr id="15" name="Textfeld 14">
            <a:extLst>
              <a:ext uri="{FF2B5EF4-FFF2-40B4-BE49-F238E27FC236}">
                <a16:creationId xmlns:a16="http://schemas.microsoft.com/office/drawing/2014/main" id="{61110E6E-4F44-4AC8-ADC6-05F44F1BEDD3}"/>
              </a:ext>
            </a:extLst>
          </p:cNvPr>
          <p:cNvSpPr txBox="1"/>
          <p:nvPr/>
        </p:nvSpPr>
        <p:spPr bwMode="auto">
          <a:xfrm>
            <a:off x="754377" y="3689237"/>
            <a:ext cx="200253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1400" b="0" i="0" u="none" strike="noStrike" kern="1200" cap="none" spc="0" normalizeH="0" baseline="0" noProof="0" dirty="0">
                <a:ln>
                  <a:noFill/>
                </a:ln>
                <a:solidFill>
                  <a:srgbClr val="FFFFFF"/>
                </a:solidFill>
                <a:effectLst/>
                <a:uLnTx/>
                <a:uFillTx/>
                <a:latin typeface="HelveticaNeueLT Com 55 Roman"/>
                <a:ea typeface="+mn-ea"/>
                <a:cs typeface="+mn-cs"/>
              </a:rPr>
              <a:t>PAY ermöglicht es KMU, Lieferanten weltweit direkt zu bezahlen und einfach und günstig internationale Überweisungen auszulösen</a:t>
            </a:r>
          </a:p>
        </p:txBody>
      </p:sp>
      <p:sp>
        <p:nvSpPr>
          <p:cNvPr id="34" name="Textfeld 33">
            <a:extLst>
              <a:ext uri="{FF2B5EF4-FFF2-40B4-BE49-F238E27FC236}">
                <a16:creationId xmlns:a16="http://schemas.microsoft.com/office/drawing/2014/main" id="{F58C61FF-F043-4A96-99D1-05F80C7EA3AF}"/>
              </a:ext>
            </a:extLst>
          </p:cNvPr>
          <p:cNvSpPr txBox="1"/>
          <p:nvPr/>
        </p:nvSpPr>
        <p:spPr bwMode="auto">
          <a:xfrm>
            <a:off x="3488186" y="3689237"/>
            <a:ext cx="207187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1400" b="0" i="0" u="none" strike="noStrike" kern="1200" cap="none" spc="0" normalizeH="0" baseline="0" noProof="0" dirty="0">
                <a:ln>
                  <a:noFill/>
                </a:ln>
                <a:solidFill>
                  <a:srgbClr val="FFFFFF"/>
                </a:solidFill>
                <a:effectLst/>
                <a:uLnTx/>
                <a:uFillTx/>
                <a:latin typeface="HelveticaNeueLT Com 55 Roman"/>
                <a:ea typeface="+mn-ea"/>
                <a:cs typeface="+mn-cs"/>
              </a:rPr>
              <a:t>Mit den IBAN Konten von </a:t>
            </a:r>
            <a:r>
              <a:rPr kumimoji="0" lang="de-CH" sz="1400" b="0" i="0" u="none" strike="noStrike" kern="1200" cap="none" spc="0" normalizeH="0" baseline="0" noProof="0" dirty="0" err="1">
                <a:ln>
                  <a:noFill/>
                </a:ln>
                <a:solidFill>
                  <a:srgbClr val="FFFFFF"/>
                </a:solidFill>
                <a:effectLst/>
                <a:uLnTx/>
                <a:uFillTx/>
                <a:latin typeface="HelveticaNeueLT Com 55 Roman"/>
                <a:ea typeface="+mn-ea"/>
                <a:cs typeface="+mn-cs"/>
              </a:rPr>
              <a:t>amnis</a:t>
            </a:r>
            <a:r>
              <a:rPr kumimoji="0" lang="de-CH" sz="1400" b="0" i="0" u="none" strike="noStrike" kern="1200" cap="none" spc="0" normalizeH="0" baseline="0" noProof="0" dirty="0">
                <a:ln>
                  <a:noFill/>
                </a:ln>
                <a:solidFill>
                  <a:srgbClr val="FFFFFF"/>
                </a:solidFill>
                <a:effectLst/>
                <a:uLnTx/>
                <a:uFillTx/>
                <a:latin typeface="HelveticaNeueLT Com 55 Roman"/>
                <a:ea typeface="+mn-ea"/>
                <a:cs typeface="+mn-cs"/>
              </a:rPr>
              <a:t> können Sie Zahlungen in 20+ Währungen empfangen - ohne ein zusätzliches Fremdwährungskonto bei der Bank</a:t>
            </a:r>
          </a:p>
        </p:txBody>
      </p:sp>
      <p:sp>
        <p:nvSpPr>
          <p:cNvPr id="37" name="Textfeld 36">
            <a:extLst>
              <a:ext uri="{FF2B5EF4-FFF2-40B4-BE49-F238E27FC236}">
                <a16:creationId xmlns:a16="http://schemas.microsoft.com/office/drawing/2014/main" id="{72C7DCAB-0A47-4580-99C9-293747DED5FE}"/>
              </a:ext>
            </a:extLst>
          </p:cNvPr>
          <p:cNvSpPr txBox="1"/>
          <p:nvPr/>
        </p:nvSpPr>
        <p:spPr bwMode="auto">
          <a:xfrm>
            <a:off x="9040217" y="3689237"/>
            <a:ext cx="228249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lvl="0">
              <a:spcAft>
                <a:spcPts val="800"/>
              </a:spcAft>
            </a:pPr>
            <a:r>
              <a:rPr lang="de-DE" sz="1400" dirty="0">
                <a:solidFill>
                  <a:schemeClr val="bg1"/>
                </a:solidFill>
                <a:latin typeface="+mj-lt"/>
              </a:rPr>
              <a:t>Entdecken Sie die ultimative Firmen-Debitkarte – online, offline und überall dort, wo Sie und Ihr Team unterwegs sind. Vereinfachen Sie Ihre Ausgaben und konzentrieren Sie sich auf Ihr Kerngeschäft</a:t>
            </a:r>
            <a:endParaRPr kumimoji="0" lang="de-CH" sz="1100" b="0" i="0" u="none" strike="noStrike" kern="1200" cap="none" spc="0" normalizeH="0" baseline="0" noProof="0" dirty="0">
              <a:ln>
                <a:noFill/>
              </a:ln>
              <a:solidFill>
                <a:schemeClr val="bg1"/>
              </a:solidFill>
              <a:effectLst/>
              <a:uLnTx/>
              <a:uFillTx/>
              <a:latin typeface="+mj-lt"/>
              <a:ea typeface="+mn-ea"/>
              <a:cs typeface="+mn-cs"/>
            </a:endParaRPr>
          </a:p>
        </p:txBody>
      </p:sp>
      <p:grpSp>
        <p:nvGrpSpPr>
          <p:cNvPr id="16" name="Group 5">
            <a:extLst>
              <a:ext uri="{FF2B5EF4-FFF2-40B4-BE49-F238E27FC236}">
                <a16:creationId xmlns:a16="http://schemas.microsoft.com/office/drawing/2014/main" id="{31136A16-0687-4E85-9085-B334AA7E74B9}"/>
              </a:ext>
            </a:extLst>
          </p:cNvPr>
          <p:cNvGrpSpPr>
            <a:grpSpLocks noChangeAspect="1"/>
          </p:cNvGrpSpPr>
          <p:nvPr/>
        </p:nvGrpSpPr>
        <p:grpSpPr bwMode="auto">
          <a:xfrm>
            <a:off x="10739242" y="5937662"/>
            <a:ext cx="714754" cy="718931"/>
            <a:chOff x="2200" y="754"/>
            <a:chExt cx="1198" cy="1205"/>
          </a:xfrm>
        </p:grpSpPr>
        <p:sp>
          <p:nvSpPr>
            <p:cNvPr id="17" name="AutoShape 4">
              <a:extLst>
                <a:ext uri="{FF2B5EF4-FFF2-40B4-BE49-F238E27FC236}">
                  <a16:creationId xmlns:a16="http://schemas.microsoft.com/office/drawing/2014/main" id="{A84ACD41-7BD9-4A64-BFFB-175995B486BA}"/>
                </a:ext>
              </a:extLst>
            </p:cNvPr>
            <p:cNvSpPr>
              <a:spLocks noChangeAspect="1" noChangeArrowheads="1" noTextEdit="1"/>
            </p:cNvSpPr>
            <p:nvPr/>
          </p:nvSpPr>
          <p:spPr bwMode="auto">
            <a:xfrm>
              <a:off x="2200" y="754"/>
              <a:ext cx="1198" cy="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grpSp>
          <p:nvGrpSpPr>
            <p:cNvPr id="18" name="Group 206">
              <a:extLst>
                <a:ext uri="{FF2B5EF4-FFF2-40B4-BE49-F238E27FC236}">
                  <a16:creationId xmlns:a16="http://schemas.microsoft.com/office/drawing/2014/main" id="{515303FA-274E-447F-8285-A8725D1B15EC}"/>
                </a:ext>
              </a:extLst>
            </p:cNvPr>
            <p:cNvGrpSpPr>
              <a:grpSpLocks/>
            </p:cNvGrpSpPr>
            <p:nvPr/>
          </p:nvGrpSpPr>
          <p:grpSpPr bwMode="auto">
            <a:xfrm>
              <a:off x="2198" y="756"/>
              <a:ext cx="1200" cy="322"/>
              <a:chOff x="2198" y="756"/>
              <a:chExt cx="1200" cy="322"/>
            </a:xfrm>
          </p:grpSpPr>
          <p:sp>
            <p:nvSpPr>
              <p:cNvPr id="636" name="Rectangle 6">
                <a:extLst>
                  <a:ext uri="{FF2B5EF4-FFF2-40B4-BE49-F238E27FC236}">
                    <a16:creationId xmlns:a16="http://schemas.microsoft.com/office/drawing/2014/main" id="{358EB2FB-1E08-409E-8DE7-0666FF83EC90}"/>
                  </a:ext>
                </a:extLst>
              </p:cNvPr>
              <p:cNvSpPr>
                <a:spLocks noChangeArrowheads="1"/>
              </p:cNvSpPr>
              <p:nvPr/>
            </p:nvSpPr>
            <p:spPr bwMode="auto">
              <a:xfrm>
                <a:off x="2198" y="756"/>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37" name="Rectangle 7">
                <a:extLst>
                  <a:ext uri="{FF2B5EF4-FFF2-40B4-BE49-F238E27FC236}">
                    <a16:creationId xmlns:a16="http://schemas.microsoft.com/office/drawing/2014/main" id="{A67FCAD9-24E8-4A9D-8CBD-B83CD9620C1A}"/>
                  </a:ext>
                </a:extLst>
              </p:cNvPr>
              <p:cNvSpPr>
                <a:spLocks noChangeArrowheads="1"/>
              </p:cNvSpPr>
              <p:nvPr/>
            </p:nvSpPr>
            <p:spPr bwMode="auto">
              <a:xfrm>
                <a:off x="2226" y="756"/>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38" name="Rectangle 8">
                <a:extLst>
                  <a:ext uri="{FF2B5EF4-FFF2-40B4-BE49-F238E27FC236}">
                    <a16:creationId xmlns:a16="http://schemas.microsoft.com/office/drawing/2014/main" id="{991161B6-0153-4924-BB76-DC014AF3B593}"/>
                  </a:ext>
                </a:extLst>
              </p:cNvPr>
              <p:cNvSpPr>
                <a:spLocks noChangeArrowheads="1"/>
              </p:cNvSpPr>
              <p:nvPr/>
            </p:nvSpPr>
            <p:spPr bwMode="auto">
              <a:xfrm>
                <a:off x="2257" y="756"/>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39" name="Rectangle 9">
                <a:extLst>
                  <a:ext uri="{FF2B5EF4-FFF2-40B4-BE49-F238E27FC236}">
                    <a16:creationId xmlns:a16="http://schemas.microsoft.com/office/drawing/2014/main" id="{392958AB-AA1D-4510-AB1C-DA1F8F18F6C5}"/>
                  </a:ext>
                </a:extLst>
              </p:cNvPr>
              <p:cNvSpPr>
                <a:spLocks noChangeArrowheads="1"/>
              </p:cNvSpPr>
              <p:nvPr/>
            </p:nvSpPr>
            <p:spPr bwMode="auto">
              <a:xfrm>
                <a:off x="2285" y="756"/>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40" name="Rectangle 10">
                <a:extLst>
                  <a:ext uri="{FF2B5EF4-FFF2-40B4-BE49-F238E27FC236}">
                    <a16:creationId xmlns:a16="http://schemas.microsoft.com/office/drawing/2014/main" id="{C79734F9-4F91-4CA3-ABF4-3ACC0BEA1382}"/>
                  </a:ext>
                </a:extLst>
              </p:cNvPr>
              <p:cNvSpPr>
                <a:spLocks noChangeArrowheads="1"/>
              </p:cNvSpPr>
              <p:nvPr/>
            </p:nvSpPr>
            <p:spPr bwMode="auto">
              <a:xfrm>
                <a:off x="2316" y="756"/>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41" name="Rectangle 11">
                <a:extLst>
                  <a:ext uri="{FF2B5EF4-FFF2-40B4-BE49-F238E27FC236}">
                    <a16:creationId xmlns:a16="http://schemas.microsoft.com/office/drawing/2014/main" id="{5A46AB6D-1A04-4493-9056-8A855B4C499A}"/>
                  </a:ext>
                </a:extLst>
              </p:cNvPr>
              <p:cNvSpPr>
                <a:spLocks noChangeArrowheads="1"/>
              </p:cNvSpPr>
              <p:nvPr/>
            </p:nvSpPr>
            <p:spPr bwMode="auto">
              <a:xfrm>
                <a:off x="2344" y="756"/>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42" name="Rectangle 12">
                <a:extLst>
                  <a:ext uri="{FF2B5EF4-FFF2-40B4-BE49-F238E27FC236}">
                    <a16:creationId xmlns:a16="http://schemas.microsoft.com/office/drawing/2014/main" id="{DF15D4DE-23B1-420F-B776-58FD57C64EB2}"/>
                  </a:ext>
                </a:extLst>
              </p:cNvPr>
              <p:cNvSpPr>
                <a:spLocks noChangeArrowheads="1"/>
              </p:cNvSpPr>
              <p:nvPr/>
            </p:nvSpPr>
            <p:spPr bwMode="auto">
              <a:xfrm>
                <a:off x="2372" y="756"/>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43" name="Rectangle 13">
                <a:extLst>
                  <a:ext uri="{FF2B5EF4-FFF2-40B4-BE49-F238E27FC236}">
                    <a16:creationId xmlns:a16="http://schemas.microsoft.com/office/drawing/2014/main" id="{82F64DD4-BD7F-4323-BEAD-36195A800E46}"/>
                  </a:ext>
                </a:extLst>
              </p:cNvPr>
              <p:cNvSpPr>
                <a:spLocks noChangeArrowheads="1"/>
              </p:cNvSpPr>
              <p:nvPr/>
            </p:nvSpPr>
            <p:spPr bwMode="auto">
              <a:xfrm>
                <a:off x="2462" y="756"/>
                <a:ext cx="29"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44" name="Rectangle 14">
                <a:extLst>
                  <a:ext uri="{FF2B5EF4-FFF2-40B4-BE49-F238E27FC236}">
                    <a16:creationId xmlns:a16="http://schemas.microsoft.com/office/drawing/2014/main" id="{7D34D434-881B-4B71-A1F9-A8F9A0C21384}"/>
                  </a:ext>
                </a:extLst>
              </p:cNvPr>
              <p:cNvSpPr>
                <a:spLocks noChangeArrowheads="1"/>
              </p:cNvSpPr>
              <p:nvPr/>
            </p:nvSpPr>
            <p:spPr bwMode="auto">
              <a:xfrm>
                <a:off x="2519" y="756"/>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45" name="Rectangle 15">
                <a:extLst>
                  <a:ext uri="{FF2B5EF4-FFF2-40B4-BE49-F238E27FC236}">
                    <a16:creationId xmlns:a16="http://schemas.microsoft.com/office/drawing/2014/main" id="{D2A60F88-ABBE-4F61-B8C1-9D985C6CD8F6}"/>
                  </a:ext>
                </a:extLst>
              </p:cNvPr>
              <p:cNvSpPr>
                <a:spLocks noChangeArrowheads="1"/>
              </p:cNvSpPr>
              <p:nvPr/>
            </p:nvSpPr>
            <p:spPr bwMode="auto">
              <a:xfrm>
                <a:off x="2606" y="756"/>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46" name="Rectangle 16">
                <a:extLst>
                  <a:ext uri="{FF2B5EF4-FFF2-40B4-BE49-F238E27FC236}">
                    <a16:creationId xmlns:a16="http://schemas.microsoft.com/office/drawing/2014/main" id="{83C178BC-18C5-4FA5-857C-C0737D300851}"/>
                  </a:ext>
                </a:extLst>
              </p:cNvPr>
              <p:cNvSpPr>
                <a:spLocks noChangeArrowheads="1"/>
              </p:cNvSpPr>
              <p:nvPr/>
            </p:nvSpPr>
            <p:spPr bwMode="auto">
              <a:xfrm>
                <a:off x="2665" y="756"/>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47" name="Rectangle 17">
                <a:extLst>
                  <a:ext uri="{FF2B5EF4-FFF2-40B4-BE49-F238E27FC236}">
                    <a16:creationId xmlns:a16="http://schemas.microsoft.com/office/drawing/2014/main" id="{1B1841C9-AF11-4FDA-822A-0A55243BD37A}"/>
                  </a:ext>
                </a:extLst>
              </p:cNvPr>
              <p:cNvSpPr>
                <a:spLocks noChangeArrowheads="1"/>
              </p:cNvSpPr>
              <p:nvPr/>
            </p:nvSpPr>
            <p:spPr bwMode="auto">
              <a:xfrm>
                <a:off x="2930" y="756"/>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48" name="Rectangle 18">
                <a:extLst>
                  <a:ext uri="{FF2B5EF4-FFF2-40B4-BE49-F238E27FC236}">
                    <a16:creationId xmlns:a16="http://schemas.microsoft.com/office/drawing/2014/main" id="{F4859A4E-D764-4E41-9509-2404D704AF32}"/>
                  </a:ext>
                </a:extLst>
              </p:cNvPr>
              <p:cNvSpPr>
                <a:spLocks noChangeArrowheads="1"/>
              </p:cNvSpPr>
              <p:nvPr/>
            </p:nvSpPr>
            <p:spPr bwMode="auto">
              <a:xfrm>
                <a:off x="2958" y="756"/>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49" name="Rectangle 19">
                <a:extLst>
                  <a:ext uri="{FF2B5EF4-FFF2-40B4-BE49-F238E27FC236}">
                    <a16:creationId xmlns:a16="http://schemas.microsoft.com/office/drawing/2014/main" id="{8A08D697-E4BF-4370-BEA7-1E71A5FC2C81}"/>
                  </a:ext>
                </a:extLst>
              </p:cNvPr>
              <p:cNvSpPr>
                <a:spLocks noChangeArrowheads="1"/>
              </p:cNvSpPr>
              <p:nvPr/>
            </p:nvSpPr>
            <p:spPr bwMode="auto">
              <a:xfrm>
                <a:off x="3018" y="756"/>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50" name="Rectangle 20">
                <a:extLst>
                  <a:ext uri="{FF2B5EF4-FFF2-40B4-BE49-F238E27FC236}">
                    <a16:creationId xmlns:a16="http://schemas.microsoft.com/office/drawing/2014/main" id="{B0AC543B-4CDB-4468-9290-3555A3E295F9}"/>
                  </a:ext>
                </a:extLst>
              </p:cNvPr>
              <p:cNvSpPr>
                <a:spLocks noChangeArrowheads="1"/>
              </p:cNvSpPr>
              <p:nvPr/>
            </p:nvSpPr>
            <p:spPr bwMode="auto">
              <a:xfrm>
                <a:off x="3192" y="756"/>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51" name="Rectangle 21">
                <a:extLst>
                  <a:ext uri="{FF2B5EF4-FFF2-40B4-BE49-F238E27FC236}">
                    <a16:creationId xmlns:a16="http://schemas.microsoft.com/office/drawing/2014/main" id="{D04397CF-CB53-4BF3-892E-BF9521F0F6D7}"/>
                  </a:ext>
                </a:extLst>
              </p:cNvPr>
              <p:cNvSpPr>
                <a:spLocks noChangeArrowheads="1"/>
              </p:cNvSpPr>
              <p:nvPr/>
            </p:nvSpPr>
            <p:spPr bwMode="auto">
              <a:xfrm>
                <a:off x="3223" y="756"/>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52" name="Rectangle 22">
                <a:extLst>
                  <a:ext uri="{FF2B5EF4-FFF2-40B4-BE49-F238E27FC236}">
                    <a16:creationId xmlns:a16="http://schemas.microsoft.com/office/drawing/2014/main" id="{B00DFA9F-1A4B-426F-9F87-A8FC199C6D02}"/>
                  </a:ext>
                </a:extLst>
              </p:cNvPr>
              <p:cNvSpPr>
                <a:spLocks noChangeArrowheads="1"/>
              </p:cNvSpPr>
              <p:nvPr/>
            </p:nvSpPr>
            <p:spPr bwMode="auto">
              <a:xfrm>
                <a:off x="3251" y="756"/>
                <a:ext cx="29"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53" name="Rectangle 23">
                <a:extLst>
                  <a:ext uri="{FF2B5EF4-FFF2-40B4-BE49-F238E27FC236}">
                    <a16:creationId xmlns:a16="http://schemas.microsoft.com/office/drawing/2014/main" id="{71F47DDD-C39F-49DD-BC62-57FCE075F4B0}"/>
                  </a:ext>
                </a:extLst>
              </p:cNvPr>
              <p:cNvSpPr>
                <a:spLocks noChangeArrowheads="1"/>
              </p:cNvSpPr>
              <p:nvPr/>
            </p:nvSpPr>
            <p:spPr bwMode="auto">
              <a:xfrm>
                <a:off x="3280" y="756"/>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54" name="Rectangle 24">
                <a:extLst>
                  <a:ext uri="{FF2B5EF4-FFF2-40B4-BE49-F238E27FC236}">
                    <a16:creationId xmlns:a16="http://schemas.microsoft.com/office/drawing/2014/main" id="{42186F69-0460-4862-8E43-384C8B55FBCF}"/>
                  </a:ext>
                </a:extLst>
              </p:cNvPr>
              <p:cNvSpPr>
                <a:spLocks noChangeArrowheads="1"/>
              </p:cNvSpPr>
              <p:nvPr/>
            </p:nvSpPr>
            <p:spPr bwMode="auto">
              <a:xfrm>
                <a:off x="3311" y="756"/>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55" name="Rectangle 25">
                <a:extLst>
                  <a:ext uri="{FF2B5EF4-FFF2-40B4-BE49-F238E27FC236}">
                    <a16:creationId xmlns:a16="http://schemas.microsoft.com/office/drawing/2014/main" id="{8A8C8DCD-BB8E-4B69-BEF0-1BFCF30A7FC3}"/>
                  </a:ext>
                </a:extLst>
              </p:cNvPr>
              <p:cNvSpPr>
                <a:spLocks noChangeArrowheads="1"/>
              </p:cNvSpPr>
              <p:nvPr/>
            </p:nvSpPr>
            <p:spPr bwMode="auto">
              <a:xfrm>
                <a:off x="3339" y="756"/>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56" name="Rectangle 26">
                <a:extLst>
                  <a:ext uri="{FF2B5EF4-FFF2-40B4-BE49-F238E27FC236}">
                    <a16:creationId xmlns:a16="http://schemas.microsoft.com/office/drawing/2014/main" id="{8FAB8F80-167A-404E-BA14-35F3D87483DA}"/>
                  </a:ext>
                </a:extLst>
              </p:cNvPr>
              <p:cNvSpPr>
                <a:spLocks noChangeArrowheads="1"/>
              </p:cNvSpPr>
              <p:nvPr/>
            </p:nvSpPr>
            <p:spPr bwMode="auto">
              <a:xfrm>
                <a:off x="3370" y="756"/>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57" name="Rectangle 27">
                <a:extLst>
                  <a:ext uri="{FF2B5EF4-FFF2-40B4-BE49-F238E27FC236}">
                    <a16:creationId xmlns:a16="http://schemas.microsoft.com/office/drawing/2014/main" id="{D05CB25F-7512-422E-A1A4-6DEF59C8FD60}"/>
                  </a:ext>
                </a:extLst>
              </p:cNvPr>
              <p:cNvSpPr>
                <a:spLocks noChangeArrowheads="1"/>
              </p:cNvSpPr>
              <p:nvPr/>
            </p:nvSpPr>
            <p:spPr bwMode="auto">
              <a:xfrm>
                <a:off x="2198" y="785"/>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58" name="Rectangle 28">
                <a:extLst>
                  <a:ext uri="{FF2B5EF4-FFF2-40B4-BE49-F238E27FC236}">
                    <a16:creationId xmlns:a16="http://schemas.microsoft.com/office/drawing/2014/main" id="{3CAE9982-F8E8-49F1-90C0-D053D8660509}"/>
                  </a:ext>
                </a:extLst>
              </p:cNvPr>
              <p:cNvSpPr>
                <a:spLocks noChangeArrowheads="1"/>
              </p:cNvSpPr>
              <p:nvPr/>
            </p:nvSpPr>
            <p:spPr bwMode="auto">
              <a:xfrm>
                <a:off x="2372" y="785"/>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59" name="Rectangle 29">
                <a:extLst>
                  <a:ext uri="{FF2B5EF4-FFF2-40B4-BE49-F238E27FC236}">
                    <a16:creationId xmlns:a16="http://schemas.microsoft.com/office/drawing/2014/main" id="{E8FF9E9C-C3FB-49DA-82DA-26625BA208B9}"/>
                  </a:ext>
                </a:extLst>
              </p:cNvPr>
              <p:cNvSpPr>
                <a:spLocks noChangeArrowheads="1"/>
              </p:cNvSpPr>
              <p:nvPr/>
            </p:nvSpPr>
            <p:spPr bwMode="auto">
              <a:xfrm>
                <a:off x="2462" y="785"/>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60" name="Rectangle 30">
                <a:extLst>
                  <a:ext uri="{FF2B5EF4-FFF2-40B4-BE49-F238E27FC236}">
                    <a16:creationId xmlns:a16="http://schemas.microsoft.com/office/drawing/2014/main" id="{64136EE7-7CE8-425D-9983-B1C5737C783F}"/>
                  </a:ext>
                </a:extLst>
              </p:cNvPr>
              <p:cNvSpPr>
                <a:spLocks noChangeArrowheads="1"/>
              </p:cNvSpPr>
              <p:nvPr/>
            </p:nvSpPr>
            <p:spPr bwMode="auto">
              <a:xfrm>
                <a:off x="2578" y="785"/>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61" name="Rectangle 31">
                <a:extLst>
                  <a:ext uri="{FF2B5EF4-FFF2-40B4-BE49-F238E27FC236}">
                    <a16:creationId xmlns:a16="http://schemas.microsoft.com/office/drawing/2014/main" id="{A8229143-A46E-4E9C-9834-0AC774D5D9B9}"/>
                  </a:ext>
                </a:extLst>
              </p:cNvPr>
              <p:cNvSpPr>
                <a:spLocks noChangeArrowheads="1"/>
              </p:cNvSpPr>
              <p:nvPr/>
            </p:nvSpPr>
            <p:spPr bwMode="auto">
              <a:xfrm>
                <a:off x="2606" y="785"/>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62" name="Rectangle 32">
                <a:extLst>
                  <a:ext uri="{FF2B5EF4-FFF2-40B4-BE49-F238E27FC236}">
                    <a16:creationId xmlns:a16="http://schemas.microsoft.com/office/drawing/2014/main" id="{ED3ED8F6-FAA8-42E4-B7FF-09372289FC61}"/>
                  </a:ext>
                </a:extLst>
              </p:cNvPr>
              <p:cNvSpPr>
                <a:spLocks noChangeArrowheads="1"/>
              </p:cNvSpPr>
              <p:nvPr/>
            </p:nvSpPr>
            <p:spPr bwMode="auto">
              <a:xfrm>
                <a:off x="2696" y="785"/>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63" name="Rectangle 33">
                <a:extLst>
                  <a:ext uri="{FF2B5EF4-FFF2-40B4-BE49-F238E27FC236}">
                    <a16:creationId xmlns:a16="http://schemas.microsoft.com/office/drawing/2014/main" id="{44089ECA-54C2-4CE0-929F-0B07E21135E6}"/>
                  </a:ext>
                </a:extLst>
              </p:cNvPr>
              <p:cNvSpPr>
                <a:spLocks noChangeArrowheads="1"/>
              </p:cNvSpPr>
              <p:nvPr/>
            </p:nvSpPr>
            <p:spPr bwMode="auto">
              <a:xfrm>
                <a:off x="2784" y="785"/>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64" name="Rectangle 34">
                <a:extLst>
                  <a:ext uri="{FF2B5EF4-FFF2-40B4-BE49-F238E27FC236}">
                    <a16:creationId xmlns:a16="http://schemas.microsoft.com/office/drawing/2014/main" id="{B57A71B1-8BFD-4908-9404-34A043E4ADB2}"/>
                  </a:ext>
                </a:extLst>
              </p:cNvPr>
              <p:cNvSpPr>
                <a:spLocks noChangeArrowheads="1"/>
              </p:cNvSpPr>
              <p:nvPr/>
            </p:nvSpPr>
            <p:spPr bwMode="auto">
              <a:xfrm>
                <a:off x="2812" y="785"/>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65" name="Rectangle 35">
                <a:extLst>
                  <a:ext uri="{FF2B5EF4-FFF2-40B4-BE49-F238E27FC236}">
                    <a16:creationId xmlns:a16="http://schemas.microsoft.com/office/drawing/2014/main" id="{61067E55-F975-4F22-B7D2-E0971F9B47C8}"/>
                  </a:ext>
                </a:extLst>
              </p:cNvPr>
              <p:cNvSpPr>
                <a:spLocks noChangeArrowheads="1"/>
              </p:cNvSpPr>
              <p:nvPr/>
            </p:nvSpPr>
            <p:spPr bwMode="auto">
              <a:xfrm>
                <a:off x="2843" y="785"/>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66" name="Rectangle 36">
                <a:extLst>
                  <a:ext uri="{FF2B5EF4-FFF2-40B4-BE49-F238E27FC236}">
                    <a16:creationId xmlns:a16="http://schemas.microsoft.com/office/drawing/2014/main" id="{62B56894-F2A1-49EF-A951-F9A01CC32EE1}"/>
                  </a:ext>
                </a:extLst>
              </p:cNvPr>
              <p:cNvSpPr>
                <a:spLocks noChangeArrowheads="1"/>
              </p:cNvSpPr>
              <p:nvPr/>
            </p:nvSpPr>
            <p:spPr bwMode="auto">
              <a:xfrm>
                <a:off x="2899" y="785"/>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67" name="Rectangle 37">
                <a:extLst>
                  <a:ext uri="{FF2B5EF4-FFF2-40B4-BE49-F238E27FC236}">
                    <a16:creationId xmlns:a16="http://schemas.microsoft.com/office/drawing/2014/main" id="{A9A3C477-85FF-479C-ABAC-3A1A4BAF2838}"/>
                  </a:ext>
                </a:extLst>
              </p:cNvPr>
              <p:cNvSpPr>
                <a:spLocks noChangeArrowheads="1"/>
              </p:cNvSpPr>
              <p:nvPr/>
            </p:nvSpPr>
            <p:spPr bwMode="auto">
              <a:xfrm>
                <a:off x="2958" y="785"/>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68" name="Rectangle 38">
                <a:extLst>
                  <a:ext uri="{FF2B5EF4-FFF2-40B4-BE49-F238E27FC236}">
                    <a16:creationId xmlns:a16="http://schemas.microsoft.com/office/drawing/2014/main" id="{5ACFEC41-B3E7-4774-BE66-AA551AFD9419}"/>
                  </a:ext>
                </a:extLst>
              </p:cNvPr>
              <p:cNvSpPr>
                <a:spLocks noChangeArrowheads="1"/>
              </p:cNvSpPr>
              <p:nvPr/>
            </p:nvSpPr>
            <p:spPr bwMode="auto">
              <a:xfrm>
                <a:off x="3077" y="785"/>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69" name="Rectangle 39">
                <a:extLst>
                  <a:ext uri="{FF2B5EF4-FFF2-40B4-BE49-F238E27FC236}">
                    <a16:creationId xmlns:a16="http://schemas.microsoft.com/office/drawing/2014/main" id="{25565643-4118-481E-8803-0F9175CB40FC}"/>
                  </a:ext>
                </a:extLst>
              </p:cNvPr>
              <p:cNvSpPr>
                <a:spLocks noChangeArrowheads="1"/>
              </p:cNvSpPr>
              <p:nvPr/>
            </p:nvSpPr>
            <p:spPr bwMode="auto">
              <a:xfrm>
                <a:off x="3192" y="785"/>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70" name="Rectangle 40">
                <a:extLst>
                  <a:ext uri="{FF2B5EF4-FFF2-40B4-BE49-F238E27FC236}">
                    <a16:creationId xmlns:a16="http://schemas.microsoft.com/office/drawing/2014/main" id="{E00FBB26-EA96-41E8-8D10-827E979BCF51}"/>
                  </a:ext>
                </a:extLst>
              </p:cNvPr>
              <p:cNvSpPr>
                <a:spLocks noChangeArrowheads="1"/>
              </p:cNvSpPr>
              <p:nvPr/>
            </p:nvSpPr>
            <p:spPr bwMode="auto">
              <a:xfrm>
                <a:off x="3370" y="785"/>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71" name="Rectangle 41">
                <a:extLst>
                  <a:ext uri="{FF2B5EF4-FFF2-40B4-BE49-F238E27FC236}">
                    <a16:creationId xmlns:a16="http://schemas.microsoft.com/office/drawing/2014/main" id="{224DC347-9BF0-4D0F-8F63-24ECB931FB39}"/>
                  </a:ext>
                </a:extLst>
              </p:cNvPr>
              <p:cNvSpPr>
                <a:spLocks noChangeArrowheads="1"/>
              </p:cNvSpPr>
              <p:nvPr/>
            </p:nvSpPr>
            <p:spPr bwMode="auto">
              <a:xfrm>
                <a:off x="2198" y="816"/>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72" name="Rectangle 42">
                <a:extLst>
                  <a:ext uri="{FF2B5EF4-FFF2-40B4-BE49-F238E27FC236}">
                    <a16:creationId xmlns:a16="http://schemas.microsoft.com/office/drawing/2014/main" id="{0A364BB6-A44B-466D-AE87-0370D1ECAF00}"/>
                  </a:ext>
                </a:extLst>
              </p:cNvPr>
              <p:cNvSpPr>
                <a:spLocks noChangeArrowheads="1"/>
              </p:cNvSpPr>
              <p:nvPr/>
            </p:nvSpPr>
            <p:spPr bwMode="auto">
              <a:xfrm>
                <a:off x="2257" y="816"/>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73" name="Rectangle 43">
                <a:extLst>
                  <a:ext uri="{FF2B5EF4-FFF2-40B4-BE49-F238E27FC236}">
                    <a16:creationId xmlns:a16="http://schemas.microsoft.com/office/drawing/2014/main" id="{AC4EAA75-3E87-4E28-904C-E19DB62266BE}"/>
                  </a:ext>
                </a:extLst>
              </p:cNvPr>
              <p:cNvSpPr>
                <a:spLocks noChangeArrowheads="1"/>
              </p:cNvSpPr>
              <p:nvPr/>
            </p:nvSpPr>
            <p:spPr bwMode="auto">
              <a:xfrm>
                <a:off x="2285" y="816"/>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74" name="Rectangle 44">
                <a:extLst>
                  <a:ext uri="{FF2B5EF4-FFF2-40B4-BE49-F238E27FC236}">
                    <a16:creationId xmlns:a16="http://schemas.microsoft.com/office/drawing/2014/main" id="{43440912-46B1-41DB-A918-9430BADCB5A4}"/>
                  </a:ext>
                </a:extLst>
              </p:cNvPr>
              <p:cNvSpPr>
                <a:spLocks noChangeArrowheads="1"/>
              </p:cNvSpPr>
              <p:nvPr/>
            </p:nvSpPr>
            <p:spPr bwMode="auto">
              <a:xfrm>
                <a:off x="2316" y="816"/>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75" name="Rectangle 45">
                <a:extLst>
                  <a:ext uri="{FF2B5EF4-FFF2-40B4-BE49-F238E27FC236}">
                    <a16:creationId xmlns:a16="http://schemas.microsoft.com/office/drawing/2014/main" id="{7F0128AE-5C6E-47CC-A88A-39664E1B228E}"/>
                  </a:ext>
                </a:extLst>
              </p:cNvPr>
              <p:cNvSpPr>
                <a:spLocks noChangeArrowheads="1"/>
              </p:cNvSpPr>
              <p:nvPr/>
            </p:nvSpPr>
            <p:spPr bwMode="auto">
              <a:xfrm>
                <a:off x="2372" y="816"/>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76" name="Rectangle 46">
                <a:extLst>
                  <a:ext uri="{FF2B5EF4-FFF2-40B4-BE49-F238E27FC236}">
                    <a16:creationId xmlns:a16="http://schemas.microsoft.com/office/drawing/2014/main" id="{C409C8F8-3D65-43A7-8172-9B69FBDDF7CC}"/>
                  </a:ext>
                </a:extLst>
              </p:cNvPr>
              <p:cNvSpPr>
                <a:spLocks noChangeArrowheads="1"/>
              </p:cNvSpPr>
              <p:nvPr/>
            </p:nvSpPr>
            <p:spPr bwMode="auto">
              <a:xfrm>
                <a:off x="2462" y="816"/>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77" name="Rectangle 47">
                <a:extLst>
                  <a:ext uri="{FF2B5EF4-FFF2-40B4-BE49-F238E27FC236}">
                    <a16:creationId xmlns:a16="http://schemas.microsoft.com/office/drawing/2014/main" id="{FED944B1-0834-4340-9B74-28BF0C66FF26}"/>
                  </a:ext>
                </a:extLst>
              </p:cNvPr>
              <p:cNvSpPr>
                <a:spLocks noChangeArrowheads="1"/>
              </p:cNvSpPr>
              <p:nvPr/>
            </p:nvSpPr>
            <p:spPr bwMode="auto">
              <a:xfrm>
                <a:off x="2491" y="816"/>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78" name="Rectangle 48">
                <a:extLst>
                  <a:ext uri="{FF2B5EF4-FFF2-40B4-BE49-F238E27FC236}">
                    <a16:creationId xmlns:a16="http://schemas.microsoft.com/office/drawing/2014/main" id="{E684F3A8-C42A-4A81-8EAE-0FF9BC665292}"/>
                  </a:ext>
                </a:extLst>
              </p:cNvPr>
              <p:cNvSpPr>
                <a:spLocks noChangeArrowheads="1"/>
              </p:cNvSpPr>
              <p:nvPr/>
            </p:nvSpPr>
            <p:spPr bwMode="auto">
              <a:xfrm>
                <a:off x="2519" y="816"/>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79" name="Rectangle 49">
                <a:extLst>
                  <a:ext uri="{FF2B5EF4-FFF2-40B4-BE49-F238E27FC236}">
                    <a16:creationId xmlns:a16="http://schemas.microsoft.com/office/drawing/2014/main" id="{C5A83BD8-360B-478F-8012-0BD259DDF226}"/>
                  </a:ext>
                </a:extLst>
              </p:cNvPr>
              <p:cNvSpPr>
                <a:spLocks noChangeArrowheads="1"/>
              </p:cNvSpPr>
              <p:nvPr/>
            </p:nvSpPr>
            <p:spPr bwMode="auto">
              <a:xfrm>
                <a:off x="2578" y="816"/>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80" name="Rectangle 50">
                <a:extLst>
                  <a:ext uri="{FF2B5EF4-FFF2-40B4-BE49-F238E27FC236}">
                    <a16:creationId xmlns:a16="http://schemas.microsoft.com/office/drawing/2014/main" id="{9CAF3346-78A7-439A-93CE-22991F8F62D2}"/>
                  </a:ext>
                </a:extLst>
              </p:cNvPr>
              <p:cNvSpPr>
                <a:spLocks noChangeArrowheads="1"/>
              </p:cNvSpPr>
              <p:nvPr/>
            </p:nvSpPr>
            <p:spPr bwMode="auto">
              <a:xfrm>
                <a:off x="2696" y="816"/>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81" name="Rectangle 51">
                <a:extLst>
                  <a:ext uri="{FF2B5EF4-FFF2-40B4-BE49-F238E27FC236}">
                    <a16:creationId xmlns:a16="http://schemas.microsoft.com/office/drawing/2014/main" id="{F30FF12D-F2BA-4ABB-BF65-30D1BC947438}"/>
                  </a:ext>
                </a:extLst>
              </p:cNvPr>
              <p:cNvSpPr>
                <a:spLocks noChangeArrowheads="1"/>
              </p:cNvSpPr>
              <p:nvPr/>
            </p:nvSpPr>
            <p:spPr bwMode="auto">
              <a:xfrm>
                <a:off x="2725" y="816"/>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82" name="Rectangle 52">
                <a:extLst>
                  <a:ext uri="{FF2B5EF4-FFF2-40B4-BE49-F238E27FC236}">
                    <a16:creationId xmlns:a16="http://schemas.microsoft.com/office/drawing/2014/main" id="{C56DD57D-8DFA-48BD-A588-D2FBE643CC3E}"/>
                  </a:ext>
                </a:extLst>
              </p:cNvPr>
              <p:cNvSpPr>
                <a:spLocks noChangeArrowheads="1"/>
              </p:cNvSpPr>
              <p:nvPr/>
            </p:nvSpPr>
            <p:spPr bwMode="auto">
              <a:xfrm>
                <a:off x="2753" y="816"/>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83" name="Rectangle 53">
                <a:extLst>
                  <a:ext uri="{FF2B5EF4-FFF2-40B4-BE49-F238E27FC236}">
                    <a16:creationId xmlns:a16="http://schemas.microsoft.com/office/drawing/2014/main" id="{91549781-A396-4F0F-89E7-C61BF7BE6CD2}"/>
                  </a:ext>
                </a:extLst>
              </p:cNvPr>
              <p:cNvSpPr>
                <a:spLocks noChangeArrowheads="1"/>
              </p:cNvSpPr>
              <p:nvPr/>
            </p:nvSpPr>
            <p:spPr bwMode="auto">
              <a:xfrm>
                <a:off x="2784" y="816"/>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84" name="Rectangle 54">
                <a:extLst>
                  <a:ext uri="{FF2B5EF4-FFF2-40B4-BE49-F238E27FC236}">
                    <a16:creationId xmlns:a16="http://schemas.microsoft.com/office/drawing/2014/main" id="{11142F12-DDD3-4D52-ADB8-391E0F3F7A50}"/>
                  </a:ext>
                </a:extLst>
              </p:cNvPr>
              <p:cNvSpPr>
                <a:spLocks noChangeArrowheads="1"/>
              </p:cNvSpPr>
              <p:nvPr/>
            </p:nvSpPr>
            <p:spPr bwMode="auto">
              <a:xfrm>
                <a:off x="2812" y="816"/>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85" name="Rectangle 55">
                <a:extLst>
                  <a:ext uri="{FF2B5EF4-FFF2-40B4-BE49-F238E27FC236}">
                    <a16:creationId xmlns:a16="http://schemas.microsoft.com/office/drawing/2014/main" id="{AF1040F6-FE5B-4578-ACB4-281FFA364A6A}"/>
                  </a:ext>
                </a:extLst>
              </p:cNvPr>
              <p:cNvSpPr>
                <a:spLocks noChangeArrowheads="1"/>
              </p:cNvSpPr>
              <p:nvPr/>
            </p:nvSpPr>
            <p:spPr bwMode="auto">
              <a:xfrm>
                <a:off x="2871" y="816"/>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86" name="Rectangle 56">
                <a:extLst>
                  <a:ext uri="{FF2B5EF4-FFF2-40B4-BE49-F238E27FC236}">
                    <a16:creationId xmlns:a16="http://schemas.microsoft.com/office/drawing/2014/main" id="{2DC5E363-4DE0-4A8A-A68D-5B5131D39C15}"/>
                  </a:ext>
                </a:extLst>
              </p:cNvPr>
              <p:cNvSpPr>
                <a:spLocks noChangeArrowheads="1"/>
              </p:cNvSpPr>
              <p:nvPr/>
            </p:nvSpPr>
            <p:spPr bwMode="auto">
              <a:xfrm>
                <a:off x="2989" y="816"/>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87" name="Rectangle 57">
                <a:extLst>
                  <a:ext uri="{FF2B5EF4-FFF2-40B4-BE49-F238E27FC236}">
                    <a16:creationId xmlns:a16="http://schemas.microsoft.com/office/drawing/2014/main" id="{17666905-C832-4ECA-9726-B9BE5052CD66}"/>
                  </a:ext>
                </a:extLst>
              </p:cNvPr>
              <p:cNvSpPr>
                <a:spLocks noChangeArrowheads="1"/>
              </p:cNvSpPr>
              <p:nvPr/>
            </p:nvSpPr>
            <p:spPr bwMode="auto">
              <a:xfrm>
                <a:off x="3133" y="816"/>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88" name="Rectangle 58">
                <a:extLst>
                  <a:ext uri="{FF2B5EF4-FFF2-40B4-BE49-F238E27FC236}">
                    <a16:creationId xmlns:a16="http://schemas.microsoft.com/office/drawing/2014/main" id="{4E8292C2-4C67-4E1E-A39F-978670C90938}"/>
                  </a:ext>
                </a:extLst>
              </p:cNvPr>
              <p:cNvSpPr>
                <a:spLocks noChangeArrowheads="1"/>
              </p:cNvSpPr>
              <p:nvPr/>
            </p:nvSpPr>
            <p:spPr bwMode="auto">
              <a:xfrm>
                <a:off x="3192" y="816"/>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89" name="Rectangle 59">
                <a:extLst>
                  <a:ext uri="{FF2B5EF4-FFF2-40B4-BE49-F238E27FC236}">
                    <a16:creationId xmlns:a16="http://schemas.microsoft.com/office/drawing/2014/main" id="{600C75BB-8C27-4345-AD61-0B38BBC09593}"/>
                  </a:ext>
                </a:extLst>
              </p:cNvPr>
              <p:cNvSpPr>
                <a:spLocks noChangeArrowheads="1"/>
              </p:cNvSpPr>
              <p:nvPr/>
            </p:nvSpPr>
            <p:spPr bwMode="auto">
              <a:xfrm>
                <a:off x="3251" y="816"/>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90" name="Rectangle 60">
                <a:extLst>
                  <a:ext uri="{FF2B5EF4-FFF2-40B4-BE49-F238E27FC236}">
                    <a16:creationId xmlns:a16="http://schemas.microsoft.com/office/drawing/2014/main" id="{CC0ACA5F-FF4C-456A-801A-FDBD08157467}"/>
                  </a:ext>
                </a:extLst>
              </p:cNvPr>
              <p:cNvSpPr>
                <a:spLocks noChangeArrowheads="1"/>
              </p:cNvSpPr>
              <p:nvPr/>
            </p:nvSpPr>
            <p:spPr bwMode="auto">
              <a:xfrm>
                <a:off x="3280" y="816"/>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91" name="Rectangle 61">
                <a:extLst>
                  <a:ext uri="{FF2B5EF4-FFF2-40B4-BE49-F238E27FC236}">
                    <a16:creationId xmlns:a16="http://schemas.microsoft.com/office/drawing/2014/main" id="{33028BA5-0987-407B-B1AF-F814DFE10A2E}"/>
                  </a:ext>
                </a:extLst>
              </p:cNvPr>
              <p:cNvSpPr>
                <a:spLocks noChangeArrowheads="1"/>
              </p:cNvSpPr>
              <p:nvPr/>
            </p:nvSpPr>
            <p:spPr bwMode="auto">
              <a:xfrm>
                <a:off x="3311" y="816"/>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92" name="Rectangle 62">
                <a:extLst>
                  <a:ext uri="{FF2B5EF4-FFF2-40B4-BE49-F238E27FC236}">
                    <a16:creationId xmlns:a16="http://schemas.microsoft.com/office/drawing/2014/main" id="{AB8BD309-EC0A-4F17-AD64-A91F7E910C61}"/>
                  </a:ext>
                </a:extLst>
              </p:cNvPr>
              <p:cNvSpPr>
                <a:spLocks noChangeArrowheads="1"/>
              </p:cNvSpPr>
              <p:nvPr/>
            </p:nvSpPr>
            <p:spPr bwMode="auto">
              <a:xfrm>
                <a:off x="3370" y="816"/>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93" name="Rectangle 63">
                <a:extLst>
                  <a:ext uri="{FF2B5EF4-FFF2-40B4-BE49-F238E27FC236}">
                    <a16:creationId xmlns:a16="http://schemas.microsoft.com/office/drawing/2014/main" id="{DE5DE5B4-4788-4891-AA11-82173F3E33B6}"/>
                  </a:ext>
                </a:extLst>
              </p:cNvPr>
              <p:cNvSpPr>
                <a:spLocks noChangeArrowheads="1"/>
              </p:cNvSpPr>
              <p:nvPr/>
            </p:nvSpPr>
            <p:spPr bwMode="auto">
              <a:xfrm>
                <a:off x="2198" y="844"/>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94" name="Rectangle 64">
                <a:extLst>
                  <a:ext uri="{FF2B5EF4-FFF2-40B4-BE49-F238E27FC236}">
                    <a16:creationId xmlns:a16="http://schemas.microsoft.com/office/drawing/2014/main" id="{2BF481E3-64A2-4F29-90F1-B68951E065D2}"/>
                  </a:ext>
                </a:extLst>
              </p:cNvPr>
              <p:cNvSpPr>
                <a:spLocks noChangeArrowheads="1"/>
              </p:cNvSpPr>
              <p:nvPr/>
            </p:nvSpPr>
            <p:spPr bwMode="auto">
              <a:xfrm>
                <a:off x="2257" y="844"/>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95" name="Rectangle 65">
                <a:extLst>
                  <a:ext uri="{FF2B5EF4-FFF2-40B4-BE49-F238E27FC236}">
                    <a16:creationId xmlns:a16="http://schemas.microsoft.com/office/drawing/2014/main" id="{D97DD852-F165-46CE-AE23-5323BD00C985}"/>
                  </a:ext>
                </a:extLst>
              </p:cNvPr>
              <p:cNvSpPr>
                <a:spLocks noChangeArrowheads="1"/>
              </p:cNvSpPr>
              <p:nvPr/>
            </p:nvSpPr>
            <p:spPr bwMode="auto">
              <a:xfrm>
                <a:off x="2285" y="844"/>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96" name="Rectangle 66">
                <a:extLst>
                  <a:ext uri="{FF2B5EF4-FFF2-40B4-BE49-F238E27FC236}">
                    <a16:creationId xmlns:a16="http://schemas.microsoft.com/office/drawing/2014/main" id="{B9AA3F70-6966-4FD7-A9A5-4DFE3BFE3C5B}"/>
                  </a:ext>
                </a:extLst>
              </p:cNvPr>
              <p:cNvSpPr>
                <a:spLocks noChangeArrowheads="1"/>
              </p:cNvSpPr>
              <p:nvPr/>
            </p:nvSpPr>
            <p:spPr bwMode="auto">
              <a:xfrm>
                <a:off x="2316" y="844"/>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97" name="Rectangle 67">
                <a:extLst>
                  <a:ext uri="{FF2B5EF4-FFF2-40B4-BE49-F238E27FC236}">
                    <a16:creationId xmlns:a16="http://schemas.microsoft.com/office/drawing/2014/main" id="{75C00327-D439-410E-92BB-851F860E24B4}"/>
                  </a:ext>
                </a:extLst>
              </p:cNvPr>
              <p:cNvSpPr>
                <a:spLocks noChangeArrowheads="1"/>
              </p:cNvSpPr>
              <p:nvPr/>
            </p:nvSpPr>
            <p:spPr bwMode="auto">
              <a:xfrm>
                <a:off x="2372" y="844"/>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98" name="Rectangle 68">
                <a:extLst>
                  <a:ext uri="{FF2B5EF4-FFF2-40B4-BE49-F238E27FC236}">
                    <a16:creationId xmlns:a16="http://schemas.microsoft.com/office/drawing/2014/main" id="{1C67D9E1-9B4A-44C7-B721-EB2CF8356BEC}"/>
                  </a:ext>
                </a:extLst>
              </p:cNvPr>
              <p:cNvSpPr>
                <a:spLocks noChangeArrowheads="1"/>
              </p:cNvSpPr>
              <p:nvPr/>
            </p:nvSpPr>
            <p:spPr bwMode="auto">
              <a:xfrm>
                <a:off x="2431" y="844"/>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99" name="Rectangle 69">
                <a:extLst>
                  <a:ext uri="{FF2B5EF4-FFF2-40B4-BE49-F238E27FC236}">
                    <a16:creationId xmlns:a16="http://schemas.microsoft.com/office/drawing/2014/main" id="{C57BECA9-1FB7-4971-9579-7294247CF73B}"/>
                  </a:ext>
                </a:extLst>
              </p:cNvPr>
              <p:cNvSpPr>
                <a:spLocks noChangeArrowheads="1"/>
              </p:cNvSpPr>
              <p:nvPr/>
            </p:nvSpPr>
            <p:spPr bwMode="auto">
              <a:xfrm>
                <a:off x="2550" y="844"/>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00" name="Rectangle 70">
                <a:extLst>
                  <a:ext uri="{FF2B5EF4-FFF2-40B4-BE49-F238E27FC236}">
                    <a16:creationId xmlns:a16="http://schemas.microsoft.com/office/drawing/2014/main" id="{2F10A5F7-9717-40D3-9E04-A6A89051EF6F}"/>
                  </a:ext>
                </a:extLst>
              </p:cNvPr>
              <p:cNvSpPr>
                <a:spLocks noChangeArrowheads="1"/>
              </p:cNvSpPr>
              <p:nvPr/>
            </p:nvSpPr>
            <p:spPr bwMode="auto">
              <a:xfrm>
                <a:off x="2753" y="844"/>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01" name="Rectangle 71">
                <a:extLst>
                  <a:ext uri="{FF2B5EF4-FFF2-40B4-BE49-F238E27FC236}">
                    <a16:creationId xmlns:a16="http://schemas.microsoft.com/office/drawing/2014/main" id="{49A88F49-39ED-4F21-9939-FC052E13481C}"/>
                  </a:ext>
                </a:extLst>
              </p:cNvPr>
              <p:cNvSpPr>
                <a:spLocks noChangeArrowheads="1"/>
              </p:cNvSpPr>
              <p:nvPr/>
            </p:nvSpPr>
            <p:spPr bwMode="auto">
              <a:xfrm>
                <a:off x="2812" y="844"/>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02" name="Rectangle 72">
                <a:extLst>
                  <a:ext uri="{FF2B5EF4-FFF2-40B4-BE49-F238E27FC236}">
                    <a16:creationId xmlns:a16="http://schemas.microsoft.com/office/drawing/2014/main" id="{82046A34-BB0D-4A5C-9C99-D02077FB195D}"/>
                  </a:ext>
                </a:extLst>
              </p:cNvPr>
              <p:cNvSpPr>
                <a:spLocks noChangeArrowheads="1"/>
              </p:cNvSpPr>
              <p:nvPr/>
            </p:nvSpPr>
            <p:spPr bwMode="auto">
              <a:xfrm>
                <a:off x="2871" y="844"/>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03" name="Rectangle 73">
                <a:extLst>
                  <a:ext uri="{FF2B5EF4-FFF2-40B4-BE49-F238E27FC236}">
                    <a16:creationId xmlns:a16="http://schemas.microsoft.com/office/drawing/2014/main" id="{C9807F98-77FB-4118-B4B3-D4F1C96E04C0}"/>
                  </a:ext>
                </a:extLst>
              </p:cNvPr>
              <p:cNvSpPr>
                <a:spLocks noChangeArrowheads="1"/>
              </p:cNvSpPr>
              <p:nvPr/>
            </p:nvSpPr>
            <p:spPr bwMode="auto">
              <a:xfrm>
                <a:off x="2899" y="844"/>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04" name="Rectangle 74">
                <a:extLst>
                  <a:ext uri="{FF2B5EF4-FFF2-40B4-BE49-F238E27FC236}">
                    <a16:creationId xmlns:a16="http://schemas.microsoft.com/office/drawing/2014/main" id="{2C60E7E5-BC7A-428C-8B9F-282D96151A06}"/>
                  </a:ext>
                </a:extLst>
              </p:cNvPr>
              <p:cNvSpPr>
                <a:spLocks noChangeArrowheads="1"/>
              </p:cNvSpPr>
              <p:nvPr/>
            </p:nvSpPr>
            <p:spPr bwMode="auto">
              <a:xfrm>
                <a:off x="2930" y="844"/>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05" name="Rectangle 75">
                <a:extLst>
                  <a:ext uri="{FF2B5EF4-FFF2-40B4-BE49-F238E27FC236}">
                    <a16:creationId xmlns:a16="http://schemas.microsoft.com/office/drawing/2014/main" id="{C8B8E2FD-503E-4A65-BBA9-61BAC9039902}"/>
                  </a:ext>
                </a:extLst>
              </p:cNvPr>
              <p:cNvSpPr>
                <a:spLocks noChangeArrowheads="1"/>
              </p:cNvSpPr>
              <p:nvPr/>
            </p:nvSpPr>
            <p:spPr bwMode="auto">
              <a:xfrm>
                <a:off x="2989" y="844"/>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06" name="Rectangle 76">
                <a:extLst>
                  <a:ext uri="{FF2B5EF4-FFF2-40B4-BE49-F238E27FC236}">
                    <a16:creationId xmlns:a16="http://schemas.microsoft.com/office/drawing/2014/main" id="{EDFC6035-30C1-4832-9663-49456D686354}"/>
                  </a:ext>
                </a:extLst>
              </p:cNvPr>
              <p:cNvSpPr>
                <a:spLocks noChangeArrowheads="1"/>
              </p:cNvSpPr>
              <p:nvPr/>
            </p:nvSpPr>
            <p:spPr bwMode="auto">
              <a:xfrm>
                <a:off x="3046" y="844"/>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07" name="Rectangle 77">
                <a:extLst>
                  <a:ext uri="{FF2B5EF4-FFF2-40B4-BE49-F238E27FC236}">
                    <a16:creationId xmlns:a16="http://schemas.microsoft.com/office/drawing/2014/main" id="{AAAC4A92-66D3-4D89-97B7-5172D497D12A}"/>
                  </a:ext>
                </a:extLst>
              </p:cNvPr>
              <p:cNvSpPr>
                <a:spLocks noChangeArrowheads="1"/>
              </p:cNvSpPr>
              <p:nvPr/>
            </p:nvSpPr>
            <p:spPr bwMode="auto">
              <a:xfrm>
                <a:off x="3133" y="844"/>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08" name="Rectangle 78">
                <a:extLst>
                  <a:ext uri="{FF2B5EF4-FFF2-40B4-BE49-F238E27FC236}">
                    <a16:creationId xmlns:a16="http://schemas.microsoft.com/office/drawing/2014/main" id="{4FCE33F5-0EB4-4394-ADAF-E00EA08A35D0}"/>
                  </a:ext>
                </a:extLst>
              </p:cNvPr>
              <p:cNvSpPr>
                <a:spLocks noChangeArrowheads="1"/>
              </p:cNvSpPr>
              <p:nvPr/>
            </p:nvSpPr>
            <p:spPr bwMode="auto">
              <a:xfrm>
                <a:off x="3192" y="844"/>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09" name="Rectangle 79">
                <a:extLst>
                  <a:ext uri="{FF2B5EF4-FFF2-40B4-BE49-F238E27FC236}">
                    <a16:creationId xmlns:a16="http://schemas.microsoft.com/office/drawing/2014/main" id="{7A531FC3-5CAE-4182-881F-99F435AB637D}"/>
                  </a:ext>
                </a:extLst>
              </p:cNvPr>
              <p:cNvSpPr>
                <a:spLocks noChangeArrowheads="1"/>
              </p:cNvSpPr>
              <p:nvPr/>
            </p:nvSpPr>
            <p:spPr bwMode="auto">
              <a:xfrm>
                <a:off x="3251" y="844"/>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10" name="Rectangle 80">
                <a:extLst>
                  <a:ext uri="{FF2B5EF4-FFF2-40B4-BE49-F238E27FC236}">
                    <a16:creationId xmlns:a16="http://schemas.microsoft.com/office/drawing/2014/main" id="{61AEDA9E-421B-4450-9901-C3E0212EBD08}"/>
                  </a:ext>
                </a:extLst>
              </p:cNvPr>
              <p:cNvSpPr>
                <a:spLocks noChangeArrowheads="1"/>
              </p:cNvSpPr>
              <p:nvPr/>
            </p:nvSpPr>
            <p:spPr bwMode="auto">
              <a:xfrm>
                <a:off x="3280" y="844"/>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11" name="Rectangle 81">
                <a:extLst>
                  <a:ext uri="{FF2B5EF4-FFF2-40B4-BE49-F238E27FC236}">
                    <a16:creationId xmlns:a16="http://schemas.microsoft.com/office/drawing/2014/main" id="{FA234762-1FD7-4935-A616-1481FCFF8E16}"/>
                  </a:ext>
                </a:extLst>
              </p:cNvPr>
              <p:cNvSpPr>
                <a:spLocks noChangeArrowheads="1"/>
              </p:cNvSpPr>
              <p:nvPr/>
            </p:nvSpPr>
            <p:spPr bwMode="auto">
              <a:xfrm>
                <a:off x="3311" y="844"/>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12" name="Rectangle 82">
                <a:extLst>
                  <a:ext uri="{FF2B5EF4-FFF2-40B4-BE49-F238E27FC236}">
                    <a16:creationId xmlns:a16="http://schemas.microsoft.com/office/drawing/2014/main" id="{27051835-95AB-4DEF-8CCD-826CB03E4E97}"/>
                  </a:ext>
                </a:extLst>
              </p:cNvPr>
              <p:cNvSpPr>
                <a:spLocks noChangeArrowheads="1"/>
              </p:cNvSpPr>
              <p:nvPr/>
            </p:nvSpPr>
            <p:spPr bwMode="auto">
              <a:xfrm>
                <a:off x="3370" y="844"/>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13" name="Rectangle 83">
                <a:extLst>
                  <a:ext uri="{FF2B5EF4-FFF2-40B4-BE49-F238E27FC236}">
                    <a16:creationId xmlns:a16="http://schemas.microsoft.com/office/drawing/2014/main" id="{77F4BAA1-F7A6-4898-B7C2-810A589958B0}"/>
                  </a:ext>
                </a:extLst>
              </p:cNvPr>
              <p:cNvSpPr>
                <a:spLocks noChangeArrowheads="1"/>
              </p:cNvSpPr>
              <p:nvPr/>
            </p:nvSpPr>
            <p:spPr bwMode="auto">
              <a:xfrm>
                <a:off x="2198" y="87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14" name="Rectangle 84">
                <a:extLst>
                  <a:ext uri="{FF2B5EF4-FFF2-40B4-BE49-F238E27FC236}">
                    <a16:creationId xmlns:a16="http://schemas.microsoft.com/office/drawing/2014/main" id="{051D091E-6C18-4388-9E96-C0F20733BBE2}"/>
                  </a:ext>
                </a:extLst>
              </p:cNvPr>
              <p:cNvSpPr>
                <a:spLocks noChangeArrowheads="1"/>
              </p:cNvSpPr>
              <p:nvPr/>
            </p:nvSpPr>
            <p:spPr bwMode="auto">
              <a:xfrm>
                <a:off x="2257" y="87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15" name="Rectangle 85">
                <a:extLst>
                  <a:ext uri="{FF2B5EF4-FFF2-40B4-BE49-F238E27FC236}">
                    <a16:creationId xmlns:a16="http://schemas.microsoft.com/office/drawing/2014/main" id="{C9E0FA01-13F1-4E82-BF27-0DE337F84DAD}"/>
                  </a:ext>
                </a:extLst>
              </p:cNvPr>
              <p:cNvSpPr>
                <a:spLocks noChangeArrowheads="1"/>
              </p:cNvSpPr>
              <p:nvPr/>
            </p:nvSpPr>
            <p:spPr bwMode="auto">
              <a:xfrm>
                <a:off x="2285" y="875"/>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16" name="Rectangle 86">
                <a:extLst>
                  <a:ext uri="{FF2B5EF4-FFF2-40B4-BE49-F238E27FC236}">
                    <a16:creationId xmlns:a16="http://schemas.microsoft.com/office/drawing/2014/main" id="{0DCB5C8F-1F83-4B27-9CD7-578F4F615128}"/>
                  </a:ext>
                </a:extLst>
              </p:cNvPr>
              <p:cNvSpPr>
                <a:spLocks noChangeArrowheads="1"/>
              </p:cNvSpPr>
              <p:nvPr/>
            </p:nvSpPr>
            <p:spPr bwMode="auto">
              <a:xfrm>
                <a:off x="2316" y="87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17" name="Rectangle 87">
                <a:extLst>
                  <a:ext uri="{FF2B5EF4-FFF2-40B4-BE49-F238E27FC236}">
                    <a16:creationId xmlns:a16="http://schemas.microsoft.com/office/drawing/2014/main" id="{70A2AAF2-013D-4EE2-8880-2DACAD2384FC}"/>
                  </a:ext>
                </a:extLst>
              </p:cNvPr>
              <p:cNvSpPr>
                <a:spLocks noChangeArrowheads="1"/>
              </p:cNvSpPr>
              <p:nvPr/>
            </p:nvSpPr>
            <p:spPr bwMode="auto">
              <a:xfrm>
                <a:off x="2372" y="875"/>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18" name="Rectangle 88">
                <a:extLst>
                  <a:ext uri="{FF2B5EF4-FFF2-40B4-BE49-F238E27FC236}">
                    <a16:creationId xmlns:a16="http://schemas.microsoft.com/office/drawing/2014/main" id="{08DE33F0-67DE-4446-8697-C42BCED3ACE9}"/>
                  </a:ext>
                </a:extLst>
              </p:cNvPr>
              <p:cNvSpPr>
                <a:spLocks noChangeArrowheads="1"/>
              </p:cNvSpPr>
              <p:nvPr/>
            </p:nvSpPr>
            <p:spPr bwMode="auto">
              <a:xfrm>
                <a:off x="2431" y="875"/>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19" name="Rectangle 89">
                <a:extLst>
                  <a:ext uri="{FF2B5EF4-FFF2-40B4-BE49-F238E27FC236}">
                    <a16:creationId xmlns:a16="http://schemas.microsoft.com/office/drawing/2014/main" id="{66A13879-E9F0-47C9-B104-CF77F7C74BE5}"/>
                  </a:ext>
                </a:extLst>
              </p:cNvPr>
              <p:cNvSpPr>
                <a:spLocks noChangeArrowheads="1"/>
              </p:cNvSpPr>
              <p:nvPr/>
            </p:nvSpPr>
            <p:spPr bwMode="auto">
              <a:xfrm>
                <a:off x="2550" y="87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20" name="Rectangle 90">
                <a:extLst>
                  <a:ext uri="{FF2B5EF4-FFF2-40B4-BE49-F238E27FC236}">
                    <a16:creationId xmlns:a16="http://schemas.microsoft.com/office/drawing/2014/main" id="{60013F17-B966-4549-90C7-116D506ED20F}"/>
                  </a:ext>
                </a:extLst>
              </p:cNvPr>
              <p:cNvSpPr>
                <a:spLocks noChangeArrowheads="1"/>
              </p:cNvSpPr>
              <p:nvPr/>
            </p:nvSpPr>
            <p:spPr bwMode="auto">
              <a:xfrm>
                <a:off x="2637" y="87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21" name="Rectangle 91">
                <a:extLst>
                  <a:ext uri="{FF2B5EF4-FFF2-40B4-BE49-F238E27FC236}">
                    <a16:creationId xmlns:a16="http://schemas.microsoft.com/office/drawing/2014/main" id="{F03D219D-A8E8-41B1-87CA-52CCE03658FE}"/>
                  </a:ext>
                </a:extLst>
              </p:cNvPr>
              <p:cNvSpPr>
                <a:spLocks noChangeArrowheads="1"/>
              </p:cNvSpPr>
              <p:nvPr/>
            </p:nvSpPr>
            <p:spPr bwMode="auto">
              <a:xfrm>
                <a:off x="2725" y="87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22" name="Rectangle 92">
                <a:extLst>
                  <a:ext uri="{FF2B5EF4-FFF2-40B4-BE49-F238E27FC236}">
                    <a16:creationId xmlns:a16="http://schemas.microsoft.com/office/drawing/2014/main" id="{6ED198FE-2866-4F15-BE97-4F308E4587C7}"/>
                  </a:ext>
                </a:extLst>
              </p:cNvPr>
              <p:cNvSpPr>
                <a:spLocks noChangeArrowheads="1"/>
              </p:cNvSpPr>
              <p:nvPr/>
            </p:nvSpPr>
            <p:spPr bwMode="auto">
              <a:xfrm>
                <a:off x="2812" y="875"/>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23" name="Rectangle 93">
                <a:extLst>
                  <a:ext uri="{FF2B5EF4-FFF2-40B4-BE49-F238E27FC236}">
                    <a16:creationId xmlns:a16="http://schemas.microsoft.com/office/drawing/2014/main" id="{39AD8B8A-D114-4B4A-8616-FB45209D7EBA}"/>
                  </a:ext>
                </a:extLst>
              </p:cNvPr>
              <p:cNvSpPr>
                <a:spLocks noChangeArrowheads="1"/>
              </p:cNvSpPr>
              <p:nvPr/>
            </p:nvSpPr>
            <p:spPr bwMode="auto">
              <a:xfrm>
                <a:off x="2843" y="87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24" name="Rectangle 94">
                <a:extLst>
                  <a:ext uri="{FF2B5EF4-FFF2-40B4-BE49-F238E27FC236}">
                    <a16:creationId xmlns:a16="http://schemas.microsoft.com/office/drawing/2014/main" id="{E0170257-23A0-45B2-B13E-273FA68F3B6B}"/>
                  </a:ext>
                </a:extLst>
              </p:cNvPr>
              <p:cNvSpPr>
                <a:spLocks noChangeArrowheads="1"/>
              </p:cNvSpPr>
              <p:nvPr/>
            </p:nvSpPr>
            <p:spPr bwMode="auto">
              <a:xfrm>
                <a:off x="2871" y="87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25" name="Rectangle 95">
                <a:extLst>
                  <a:ext uri="{FF2B5EF4-FFF2-40B4-BE49-F238E27FC236}">
                    <a16:creationId xmlns:a16="http://schemas.microsoft.com/office/drawing/2014/main" id="{738A476E-4E1E-4428-BC3E-74B2666D88D5}"/>
                  </a:ext>
                </a:extLst>
              </p:cNvPr>
              <p:cNvSpPr>
                <a:spLocks noChangeArrowheads="1"/>
              </p:cNvSpPr>
              <p:nvPr/>
            </p:nvSpPr>
            <p:spPr bwMode="auto">
              <a:xfrm>
                <a:off x="2930" y="87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26" name="Rectangle 96">
                <a:extLst>
                  <a:ext uri="{FF2B5EF4-FFF2-40B4-BE49-F238E27FC236}">
                    <a16:creationId xmlns:a16="http://schemas.microsoft.com/office/drawing/2014/main" id="{E71A803D-E687-4926-9B0F-F0DC755348D6}"/>
                  </a:ext>
                </a:extLst>
              </p:cNvPr>
              <p:cNvSpPr>
                <a:spLocks noChangeArrowheads="1"/>
              </p:cNvSpPr>
              <p:nvPr/>
            </p:nvSpPr>
            <p:spPr bwMode="auto">
              <a:xfrm>
                <a:off x="2958" y="875"/>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27" name="Rectangle 97">
                <a:extLst>
                  <a:ext uri="{FF2B5EF4-FFF2-40B4-BE49-F238E27FC236}">
                    <a16:creationId xmlns:a16="http://schemas.microsoft.com/office/drawing/2014/main" id="{6BA34433-6D00-43A6-9694-A3D3584A3D11}"/>
                  </a:ext>
                </a:extLst>
              </p:cNvPr>
              <p:cNvSpPr>
                <a:spLocks noChangeArrowheads="1"/>
              </p:cNvSpPr>
              <p:nvPr/>
            </p:nvSpPr>
            <p:spPr bwMode="auto">
              <a:xfrm>
                <a:off x="3018" y="87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28" name="Rectangle 98">
                <a:extLst>
                  <a:ext uri="{FF2B5EF4-FFF2-40B4-BE49-F238E27FC236}">
                    <a16:creationId xmlns:a16="http://schemas.microsoft.com/office/drawing/2014/main" id="{99BDF87E-D43D-4C0E-A9AF-FA68662F1860}"/>
                  </a:ext>
                </a:extLst>
              </p:cNvPr>
              <p:cNvSpPr>
                <a:spLocks noChangeArrowheads="1"/>
              </p:cNvSpPr>
              <p:nvPr/>
            </p:nvSpPr>
            <p:spPr bwMode="auto">
              <a:xfrm>
                <a:off x="3077" y="87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29" name="Rectangle 99">
                <a:extLst>
                  <a:ext uri="{FF2B5EF4-FFF2-40B4-BE49-F238E27FC236}">
                    <a16:creationId xmlns:a16="http://schemas.microsoft.com/office/drawing/2014/main" id="{47B631D0-A4BC-43E8-895A-DC72C004212C}"/>
                  </a:ext>
                </a:extLst>
              </p:cNvPr>
              <p:cNvSpPr>
                <a:spLocks noChangeArrowheads="1"/>
              </p:cNvSpPr>
              <p:nvPr/>
            </p:nvSpPr>
            <p:spPr bwMode="auto">
              <a:xfrm>
                <a:off x="3105" y="87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30" name="Rectangle 100">
                <a:extLst>
                  <a:ext uri="{FF2B5EF4-FFF2-40B4-BE49-F238E27FC236}">
                    <a16:creationId xmlns:a16="http://schemas.microsoft.com/office/drawing/2014/main" id="{FF2F6ED9-AD3E-4574-B301-1C98CF7F026D}"/>
                  </a:ext>
                </a:extLst>
              </p:cNvPr>
              <p:cNvSpPr>
                <a:spLocks noChangeArrowheads="1"/>
              </p:cNvSpPr>
              <p:nvPr/>
            </p:nvSpPr>
            <p:spPr bwMode="auto">
              <a:xfrm>
                <a:off x="3133" y="875"/>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31" name="Rectangle 101">
                <a:extLst>
                  <a:ext uri="{FF2B5EF4-FFF2-40B4-BE49-F238E27FC236}">
                    <a16:creationId xmlns:a16="http://schemas.microsoft.com/office/drawing/2014/main" id="{E9626502-C2C4-4E5A-A848-3C4C31348710}"/>
                  </a:ext>
                </a:extLst>
              </p:cNvPr>
              <p:cNvSpPr>
                <a:spLocks noChangeArrowheads="1"/>
              </p:cNvSpPr>
              <p:nvPr/>
            </p:nvSpPr>
            <p:spPr bwMode="auto">
              <a:xfrm>
                <a:off x="3192" y="875"/>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32" name="Rectangle 102">
                <a:extLst>
                  <a:ext uri="{FF2B5EF4-FFF2-40B4-BE49-F238E27FC236}">
                    <a16:creationId xmlns:a16="http://schemas.microsoft.com/office/drawing/2014/main" id="{051EC1C7-C5B0-4101-9BF1-11D7A0FBA0E7}"/>
                  </a:ext>
                </a:extLst>
              </p:cNvPr>
              <p:cNvSpPr>
                <a:spLocks noChangeArrowheads="1"/>
              </p:cNvSpPr>
              <p:nvPr/>
            </p:nvSpPr>
            <p:spPr bwMode="auto">
              <a:xfrm>
                <a:off x="3251" y="875"/>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33" name="Rectangle 103">
                <a:extLst>
                  <a:ext uri="{FF2B5EF4-FFF2-40B4-BE49-F238E27FC236}">
                    <a16:creationId xmlns:a16="http://schemas.microsoft.com/office/drawing/2014/main" id="{DE5A524A-F4D2-4171-A5D4-0B67E8E1002E}"/>
                  </a:ext>
                </a:extLst>
              </p:cNvPr>
              <p:cNvSpPr>
                <a:spLocks noChangeArrowheads="1"/>
              </p:cNvSpPr>
              <p:nvPr/>
            </p:nvSpPr>
            <p:spPr bwMode="auto">
              <a:xfrm>
                <a:off x="3280" y="875"/>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34" name="Rectangle 104">
                <a:extLst>
                  <a:ext uri="{FF2B5EF4-FFF2-40B4-BE49-F238E27FC236}">
                    <a16:creationId xmlns:a16="http://schemas.microsoft.com/office/drawing/2014/main" id="{DAF4478F-0610-4F3B-B8BC-D90B4D1F7B1A}"/>
                  </a:ext>
                </a:extLst>
              </p:cNvPr>
              <p:cNvSpPr>
                <a:spLocks noChangeArrowheads="1"/>
              </p:cNvSpPr>
              <p:nvPr/>
            </p:nvSpPr>
            <p:spPr bwMode="auto">
              <a:xfrm>
                <a:off x="3311" y="87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35" name="Rectangle 105">
                <a:extLst>
                  <a:ext uri="{FF2B5EF4-FFF2-40B4-BE49-F238E27FC236}">
                    <a16:creationId xmlns:a16="http://schemas.microsoft.com/office/drawing/2014/main" id="{94A6AAA3-409F-4A9C-A6CA-10889FEFFC4B}"/>
                  </a:ext>
                </a:extLst>
              </p:cNvPr>
              <p:cNvSpPr>
                <a:spLocks noChangeArrowheads="1"/>
              </p:cNvSpPr>
              <p:nvPr/>
            </p:nvSpPr>
            <p:spPr bwMode="auto">
              <a:xfrm>
                <a:off x="3370" y="87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36" name="Rectangle 106">
                <a:extLst>
                  <a:ext uri="{FF2B5EF4-FFF2-40B4-BE49-F238E27FC236}">
                    <a16:creationId xmlns:a16="http://schemas.microsoft.com/office/drawing/2014/main" id="{61C50A46-DD90-49C0-A964-89E75B02276A}"/>
                  </a:ext>
                </a:extLst>
              </p:cNvPr>
              <p:cNvSpPr>
                <a:spLocks noChangeArrowheads="1"/>
              </p:cNvSpPr>
              <p:nvPr/>
            </p:nvSpPr>
            <p:spPr bwMode="auto">
              <a:xfrm>
                <a:off x="2198" y="903"/>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37" name="Rectangle 107">
                <a:extLst>
                  <a:ext uri="{FF2B5EF4-FFF2-40B4-BE49-F238E27FC236}">
                    <a16:creationId xmlns:a16="http://schemas.microsoft.com/office/drawing/2014/main" id="{C3C73DAF-8EA7-440B-8A4D-6D235E6A7340}"/>
                  </a:ext>
                </a:extLst>
              </p:cNvPr>
              <p:cNvSpPr>
                <a:spLocks noChangeArrowheads="1"/>
              </p:cNvSpPr>
              <p:nvPr/>
            </p:nvSpPr>
            <p:spPr bwMode="auto">
              <a:xfrm>
                <a:off x="2372" y="903"/>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38" name="Rectangle 108">
                <a:extLst>
                  <a:ext uri="{FF2B5EF4-FFF2-40B4-BE49-F238E27FC236}">
                    <a16:creationId xmlns:a16="http://schemas.microsoft.com/office/drawing/2014/main" id="{D1AE942B-331D-49F3-8858-BF8CC1E765ED}"/>
                  </a:ext>
                </a:extLst>
              </p:cNvPr>
              <p:cNvSpPr>
                <a:spLocks noChangeArrowheads="1"/>
              </p:cNvSpPr>
              <p:nvPr/>
            </p:nvSpPr>
            <p:spPr bwMode="auto">
              <a:xfrm>
                <a:off x="2491" y="903"/>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39" name="Rectangle 109">
                <a:extLst>
                  <a:ext uri="{FF2B5EF4-FFF2-40B4-BE49-F238E27FC236}">
                    <a16:creationId xmlns:a16="http://schemas.microsoft.com/office/drawing/2014/main" id="{D4083FE2-9FDF-4DCB-B66B-63501737AA9B}"/>
                  </a:ext>
                </a:extLst>
              </p:cNvPr>
              <p:cNvSpPr>
                <a:spLocks noChangeArrowheads="1"/>
              </p:cNvSpPr>
              <p:nvPr/>
            </p:nvSpPr>
            <p:spPr bwMode="auto">
              <a:xfrm>
                <a:off x="2550" y="903"/>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40" name="Rectangle 110">
                <a:extLst>
                  <a:ext uri="{FF2B5EF4-FFF2-40B4-BE49-F238E27FC236}">
                    <a16:creationId xmlns:a16="http://schemas.microsoft.com/office/drawing/2014/main" id="{AF8C0B1E-C31E-4703-91CD-06A4996CDB41}"/>
                  </a:ext>
                </a:extLst>
              </p:cNvPr>
              <p:cNvSpPr>
                <a:spLocks noChangeArrowheads="1"/>
              </p:cNvSpPr>
              <p:nvPr/>
            </p:nvSpPr>
            <p:spPr bwMode="auto">
              <a:xfrm>
                <a:off x="2578" y="903"/>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41" name="Rectangle 111">
                <a:extLst>
                  <a:ext uri="{FF2B5EF4-FFF2-40B4-BE49-F238E27FC236}">
                    <a16:creationId xmlns:a16="http://schemas.microsoft.com/office/drawing/2014/main" id="{8BA38991-E259-4E66-9FEC-88CBD1877989}"/>
                  </a:ext>
                </a:extLst>
              </p:cNvPr>
              <p:cNvSpPr>
                <a:spLocks noChangeArrowheads="1"/>
              </p:cNvSpPr>
              <p:nvPr/>
            </p:nvSpPr>
            <p:spPr bwMode="auto">
              <a:xfrm>
                <a:off x="2606" y="903"/>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42" name="Rectangle 112">
                <a:extLst>
                  <a:ext uri="{FF2B5EF4-FFF2-40B4-BE49-F238E27FC236}">
                    <a16:creationId xmlns:a16="http://schemas.microsoft.com/office/drawing/2014/main" id="{AF306311-A8BB-4342-B596-BA0A6C81F669}"/>
                  </a:ext>
                </a:extLst>
              </p:cNvPr>
              <p:cNvSpPr>
                <a:spLocks noChangeArrowheads="1"/>
              </p:cNvSpPr>
              <p:nvPr/>
            </p:nvSpPr>
            <p:spPr bwMode="auto">
              <a:xfrm>
                <a:off x="2665" y="903"/>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43" name="Rectangle 113">
                <a:extLst>
                  <a:ext uri="{FF2B5EF4-FFF2-40B4-BE49-F238E27FC236}">
                    <a16:creationId xmlns:a16="http://schemas.microsoft.com/office/drawing/2014/main" id="{C18F3321-CA4A-45D6-A5C4-07A60465BB09}"/>
                  </a:ext>
                </a:extLst>
              </p:cNvPr>
              <p:cNvSpPr>
                <a:spLocks noChangeArrowheads="1"/>
              </p:cNvSpPr>
              <p:nvPr/>
            </p:nvSpPr>
            <p:spPr bwMode="auto">
              <a:xfrm>
                <a:off x="2784" y="903"/>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44" name="Rectangle 114">
                <a:extLst>
                  <a:ext uri="{FF2B5EF4-FFF2-40B4-BE49-F238E27FC236}">
                    <a16:creationId xmlns:a16="http://schemas.microsoft.com/office/drawing/2014/main" id="{DD44468B-AC15-4C31-A8D1-6BDD75D2F24A}"/>
                  </a:ext>
                </a:extLst>
              </p:cNvPr>
              <p:cNvSpPr>
                <a:spLocks noChangeArrowheads="1"/>
              </p:cNvSpPr>
              <p:nvPr/>
            </p:nvSpPr>
            <p:spPr bwMode="auto">
              <a:xfrm>
                <a:off x="2930" y="903"/>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45" name="Rectangle 115">
                <a:extLst>
                  <a:ext uri="{FF2B5EF4-FFF2-40B4-BE49-F238E27FC236}">
                    <a16:creationId xmlns:a16="http://schemas.microsoft.com/office/drawing/2014/main" id="{A34B3DBB-C49B-405E-906C-49108B966B64}"/>
                  </a:ext>
                </a:extLst>
              </p:cNvPr>
              <p:cNvSpPr>
                <a:spLocks noChangeArrowheads="1"/>
              </p:cNvSpPr>
              <p:nvPr/>
            </p:nvSpPr>
            <p:spPr bwMode="auto">
              <a:xfrm>
                <a:off x="2958" y="903"/>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46" name="Rectangle 116">
                <a:extLst>
                  <a:ext uri="{FF2B5EF4-FFF2-40B4-BE49-F238E27FC236}">
                    <a16:creationId xmlns:a16="http://schemas.microsoft.com/office/drawing/2014/main" id="{3977CA87-E2A0-4C50-B9D2-29D30D3B35C4}"/>
                  </a:ext>
                </a:extLst>
              </p:cNvPr>
              <p:cNvSpPr>
                <a:spLocks noChangeArrowheads="1"/>
              </p:cNvSpPr>
              <p:nvPr/>
            </p:nvSpPr>
            <p:spPr bwMode="auto">
              <a:xfrm>
                <a:off x="3018" y="903"/>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47" name="Rectangle 117">
                <a:extLst>
                  <a:ext uri="{FF2B5EF4-FFF2-40B4-BE49-F238E27FC236}">
                    <a16:creationId xmlns:a16="http://schemas.microsoft.com/office/drawing/2014/main" id="{AD56A3A4-859D-4E96-A01D-51212A270581}"/>
                  </a:ext>
                </a:extLst>
              </p:cNvPr>
              <p:cNvSpPr>
                <a:spLocks noChangeArrowheads="1"/>
              </p:cNvSpPr>
              <p:nvPr/>
            </p:nvSpPr>
            <p:spPr bwMode="auto">
              <a:xfrm>
                <a:off x="3046" y="903"/>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48" name="Rectangle 118">
                <a:extLst>
                  <a:ext uri="{FF2B5EF4-FFF2-40B4-BE49-F238E27FC236}">
                    <a16:creationId xmlns:a16="http://schemas.microsoft.com/office/drawing/2014/main" id="{1E430A08-45AF-4812-B91C-38C9A936C3D1}"/>
                  </a:ext>
                </a:extLst>
              </p:cNvPr>
              <p:cNvSpPr>
                <a:spLocks noChangeArrowheads="1"/>
              </p:cNvSpPr>
              <p:nvPr/>
            </p:nvSpPr>
            <p:spPr bwMode="auto">
              <a:xfrm>
                <a:off x="3077" y="903"/>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49" name="Rectangle 119">
                <a:extLst>
                  <a:ext uri="{FF2B5EF4-FFF2-40B4-BE49-F238E27FC236}">
                    <a16:creationId xmlns:a16="http://schemas.microsoft.com/office/drawing/2014/main" id="{FFB8AFFE-9720-46B2-BD16-28A64037DF50}"/>
                  </a:ext>
                </a:extLst>
              </p:cNvPr>
              <p:cNvSpPr>
                <a:spLocks noChangeArrowheads="1"/>
              </p:cNvSpPr>
              <p:nvPr/>
            </p:nvSpPr>
            <p:spPr bwMode="auto">
              <a:xfrm>
                <a:off x="3133" y="903"/>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50" name="Rectangle 120">
                <a:extLst>
                  <a:ext uri="{FF2B5EF4-FFF2-40B4-BE49-F238E27FC236}">
                    <a16:creationId xmlns:a16="http://schemas.microsoft.com/office/drawing/2014/main" id="{CE2173C9-A7F3-45C6-B428-35E5A23DBAA4}"/>
                  </a:ext>
                </a:extLst>
              </p:cNvPr>
              <p:cNvSpPr>
                <a:spLocks noChangeArrowheads="1"/>
              </p:cNvSpPr>
              <p:nvPr/>
            </p:nvSpPr>
            <p:spPr bwMode="auto">
              <a:xfrm>
                <a:off x="3192" y="903"/>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51" name="Rectangle 121">
                <a:extLst>
                  <a:ext uri="{FF2B5EF4-FFF2-40B4-BE49-F238E27FC236}">
                    <a16:creationId xmlns:a16="http://schemas.microsoft.com/office/drawing/2014/main" id="{4F009163-6AAD-4DF5-BE76-D35100A35D8E}"/>
                  </a:ext>
                </a:extLst>
              </p:cNvPr>
              <p:cNvSpPr>
                <a:spLocks noChangeArrowheads="1"/>
              </p:cNvSpPr>
              <p:nvPr/>
            </p:nvSpPr>
            <p:spPr bwMode="auto">
              <a:xfrm>
                <a:off x="3370" y="903"/>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52" name="Rectangle 122">
                <a:extLst>
                  <a:ext uri="{FF2B5EF4-FFF2-40B4-BE49-F238E27FC236}">
                    <a16:creationId xmlns:a16="http://schemas.microsoft.com/office/drawing/2014/main" id="{049BA0E3-42E5-4E38-977E-86B43B658A3B}"/>
                  </a:ext>
                </a:extLst>
              </p:cNvPr>
              <p:cNvSpPr>
                <a:spLocks noChangeArrowheads="1"/>
              </p:cNvSpPr>
              <p:nvPr/>
            </p:nvSpPr>
            <p:spPr bwMode="auto">
              <a:xfrm>
                <a:off x="2198" y="93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53" name="Rectangle 123">
                <a:extLst>
                  <a:ext uri="{FF2B5EF4-FFF2-40B4-BE49-F238E27FC236}">
                    <a16:creationId xmlns:a16="http://schemas.microsoft.com/office/drawing/2014/main" id="{5F3E9670-A6B6-4909-93B8-FD06A4C4D8ED}"/>
                  </a:ext>
                </a:extLst>
              </p:cNvPr>
              <p:cNvSpPr>
                <a:spLocks noChangeArrowheads="1"/>
              </p:cNvSpPr>
              <p:nvPr/>
            </p:nvSpPr>
            <p:spPr bwMode="auto">
              <a:xfrm>
                <a:off x="2226" y="931"/>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54" name="Rectangle 124">
                <a:extLst>
                  <a:ext uri="{FF2B5EF4-FFF2-40B4-BE49-F238E27FC236}">
                    <a16:creationId xmlns:a16="http://schemas.microsoft.com/office/drawing/2014/main" id="{5FD500E1-D3AE-407C-B8A1-AA23631312D3}"/>
                  </a:ext>
                </a:extLst>
              </p:cNvPr>
              <p:cNvSpPr>
                <a:spLocks noChangeArrowheads="1"/>
              </p:cNvSpPr>
              <p:nvPr/>
            </p:nvSpPr>
            <p:spPr bwMode="auto">
              <a:xfrm>
                <a:off x="2257" y="93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55" name="Rectangle 125">
                <a:extLst>
                  <a:ext uri="{FF2B5EF4-FFF2-40B4-BE49-F238E27FC236}">
                    <a16:creationId xmlns:a16="http://schemas.microsoft.com/office/drawing/2014/main" id="{6BF4BA91-F7AC-464F-A36C-993E213628AB}"/>
                  </a:ext>
                </a:extLst>
              </p:cNvPr>
              <p:cNvSpPr>
                <a:spLocks noChangeArrowheads="1"/>
              </p:cNvSpPr>
              <p:nvPr/>
            </p:nvSpPr>
            <p:spPr bwMode="auto">
              <a:xfrm>
                <a:off x="2285" y="931"/>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56" name="Rectangle 126">
                <a:extLst>
                  <a:ext uri="{FF2B5EF4-FFF2-40B4-BE49-F238E27FC236}">
                    <a16:creationId xmlns:a16="http://schemas.microsoft.com/office/drawing/2014/main" id="{20F6F036-5D63-41B4-A1FD-AF4467F7FEC9}"/>
                  </a:ext>
                </a:extLst>
              </p:cNvPr>
              <p:cNvSpPr>
                <a:spLocks noChangeArrowheads="1"/>
              </p:cNvSpPr>
              <p:nvPr/>
            </p:nvSpPr>
            <p:spPr bwMode="auto">
              <a:xfrm>
                <a:off x="2316" y="93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57" name="Rectangle 127">
                <a:extLst>
                  <a:ext uri="{FF2B5EF4-FFF2-40B4-BE49-F238E27FC236}">
                    <a16:creationId xmlns:a16="http://schemas.microsoft.com/office/drawing/2014/main" id="{0177A1D3-BAE5-44A1-AEA5-B7255674F142}"/>
                  </a:ext>
                </a:extLst>
              </p:cNvPr>
              <p:cNvSpPr>
                <a:spLocks noChangeArrowheads="1"/>
              </p:cNvSpPr>
              <p:nvPr/>
            </p:nvSpPr>
            <p:spPr bwMode="auto">
              <a:xfrm>
                <a:off x="2344" y="93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58" name="Rectangle 128">
                <a:extLst>
                  <a:ext uri="{FF2B5EF4-FFF2-40B4-BE49-F238E27FC236}">
                    <a16:creationId xmlns:a16="http://schemas.microsoft.com/office/drawing/2014/main" id="{9B696BA6-F3E3-4C1C-A91B-72EF697219F5}"/>
                  </a:ext>
                </a:extLst>
              </p:cNvPr>
              <p:cNvSpPr>
                <a:spLocks noChangeArrowheads="1"/>
              </p:cNvSpPr>
              <p:nvPr/>
            </p:nvSpPr>
            <p:spPr bwMode="auto">
              <a:xfrm>
                <a:off x="2372" y="931"/>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59" name="Rectangle 129">
                <a:extLst>
                  <a:ext uri="{FF2B5EF4-FFF2-40B4-BE49-F238E27FC236}">
                    <a16:creationId xmlns:a16="http://schemas.microsoft.com/office/drawing/2014/main" id="{2DC4E8EA-D1C5-49E0-8432-33E692452873}"/>
                  </a:ext>
                </a:extLst>
              </p:cNvPr>
              <p:cNvSpPr>
                <a:spLocks noChangeArrowheads="1"/>
              </p:cNvSpPr>
              <p:nvPr/>
            </p:nvSpPr>
            <p:spPr bwMode="auto">
              <a:xfrm>
                <a:off x="2431" y="931"/>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60" name="Rectangle 130">
                <a:extLst>
                  <a:ext uri="{FF2B5EF4-FFF2-40B4-BE49-F238E27FC236}">
                    <a16:creationId xmlns:a16="http://schemas.microsoft.com/office/drawing/2014/main" id="{97DA9994-67CA-448F-94CA-61D389846A82}"/>
                  </a:ext>
                </a:extLst>
              </p:cNvPr>
              <p:cNvSpPr>
                <a:spLocks noChangeArrowheads="1"/>
              </p:cNvSpPr>
              <p:nvPr/>
            </p:nvSpPr>
            <p:spPr bwMode="auto">
              <a:xfrm>
                <a:off x="2491" y="93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61" name="Rectangle 131">
                <a:extLst>
                  <a:ext uri="{FF2B5EF4-FFF2-40B4-BE49-F238E27FC236}">
                    <a16:creationId xmlns:a16="http://schemas.microsoft.com/office/drawing/2014/main" id="{DD36EF31-51D1-4A0E-B4E4-71F8B74F5C47}"/>
                  </a:ext>
                </a:extLst>
              </p:cNvPr>
              <p:cNvSpPr>
                <a:spLocks noChangeArrowheads="1"/>
              </p:cNvSpPr>
              <p:nvPr/>
            </p:nvSpPr>
            <p:spPr bwMode="auto">
              <a:xfrm>
                <a:off x="2550" y="93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62" name="Rectangle 132">
                <a:extLst>
                  <a:ext uri="{FF2B5EF4-FFF2-40B4-BE49-F238E27FC236}">
                    <a16:creationId xmlns:a16="http://schemas.microsoft.com/office/drawing/2014/main" id="{9C75A8FA-0A54-4087-880A-B08033038401}"/>
                  </a:ext>
                </a:extLst>
              </p:cNvPr>
              <p:cNvSpPr>
                <a:spLocks noChangeArrowheads="1"/>
              </p:cNvSpPr>
              <p:nvPr/>
            </p:nvSpPr>
            <p:spPr bwMode="auto">
              <a:xfrm>
                <a:off x="2606" y="931"/>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63" name="Rectangle 133">
                <a:extLst>
                  <a:ext uri="{FF2B5EF4-FFF2-40B4-BE49-F238E27FC236}">
                    <a16:creationId xmlns:a16="http://schemas.microsoft.com/office/drawing/2014/main" id="{87A01E2F-6E05-4997-A662-4C6BB0EFE4D5}"/>
                  </a:ext>
                </a:extLst>
              </p:cNvPr>
              <p:cNvSpPr>
                <a:spLocks noChangeArrowheads="1"/>
              </p:cNvSpPr>
              <p:nvPr/>
            </p:nvSpPr>
            <p:spPr bwMode="auto">
              <a:xfrm>
                <a:off x="2665" y="931"/>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64" name="Rectangle 134">
                <a:extLst>
                  <a:ext uri="{FF2B5EF4-FFF2-40B4-BE49-F238E27FC236}">
                    <a16:creationId xmlns:a16="http://schemas.microsoft.com/office/drawing/2014/main" id="{9FD4A4C5-2B89-4125-BA6A-186B780799EE}"/>
                  </a:ext>
                </a:extLst>
              </p:cNvPr>
              <p:cNvSpPr>
                <a:spLocks noChangeArrowheads="1"/>
              </p:cNvSpPr>
              <p:nvPr/>
            </p:nvSpPr>
            <p:spPr bwMode="auto">
              <a:xfrm>
                <a:off x="2725" y="93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65" name="Rectangle 135">
                <a:extLst>
                  <a:ext uri="{FF2B5EF4-FFF2-40B4-BE49-F238E27FC236}">
                    <a16:creationId xmlns:a16="http://schemas.microsoft.com/office/drawing/2014/main" id="{43874C2E-A7C8-4F3C-B539-7789045CB41B}"/>
                  </a:ext>
                </a:extLst>
              </p:cNvPr>
              <p:cNvSpPr>
                <a:spLocks noChangeArrowheads="1"/>
              </p:cNvSpPr>
              <p:nvPr/>
            </p:nvSpPr>
            <p:spPr bwMode="auto">
              <a:xfrm>
                <a:off x="2784" y="93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66" name="Rectangle 136">
                <a:extLst>
                  <a:ext uri="{FF2B5EF4-FFF2-40B4-BE49-F238E27FC236}">
                    <a16:creationId xmlns:a16="http://schemas.microsoft.com/office/drawing/2014/main" id="{AF0866A5-A3DF-4547-9A57-6414AF44A683}"/>
                  </a:ext>
                </a:extLst>
              </p:cNvPr>
              <p:cNvSpPr>
                <a:spLocks noChangeArrowheads="1"/>
              </p:cNvSpPr>
              <p:nvPr/>
            </p:nvSpPr>
            <p:spPr bwMode="auto">
              <a:xfrm>
                <a:off x="2843" y="93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67" name="Rectangle 137">
                <a:extLst>
                  <a:ext uri="{FF2B5EF4-FFF2-40B4-BE49-F238E27FC236}">
                    <a16:creationId xmlns:a16="http://schemas.microsoft.com/office/drawing/2014/main" id="{C836BF16-667B-4807-BAFE-CF0CC6D4B938}"/>
                  </a:ext>
                </a:extLst>
              </p:cNvPr>
              <p:cNvSpPr>
                <a:spLocks noChangeArrowheads="1"/>
              </p:cNvSpPr>
              <p:nvPr/>
            </p:nvSpPr>
            <p:spPr bwMode="auto">
              <a:xfrm>
                <a:off x="2899" y="931"/>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68" name="Rectangle 138">
                <a:extLst>
                  <a:ext uri="{FF2B5EF4-FFF2-40B4-BE49-F238E27FC236}">
                    <a16:creationId xmlns:a16="http://schemas.microsoft.com/office/drawing/2014/main" id="{88B88F1C-38C6-4973-96BF-5BC5B5F1FDFB}"/>
                  </a:ext>
                </a:extLst>
              </p:cNvPr>
              <p:cNvSpPr>
                <a:spLocks noChangeArrowheads="1"/>
              </p:cNvSpPr>
              <p:nvPr/>
            </p:nvSpPr>
            <p:spPr bwMode="auto">
              <a:xfrm>
                <a:off x="2958" y="931"/>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69" name="Rectangle 139">
                <a:extLst>
                  <a:ext uri="{FF2B5EF4-FFF2-40B4-BE49-F238E27FC236}">
                    <a16:creationId xmlns:a16="http://schemas.microsoft.com/office/drawing/2014/main" id="{F6C2047F-CD1D-4FF6-B3D7-359FBA48B4C6}"/>
                  </a:ext>
                </a:extLst>
              </p:cNvPr>
              <p:cNvSpPr>
                <a:spLocks noChangeArrowheads="1"/>
              </p:cNvSpPr>
              <p:nvPr/>
            </p:nvSpPr>
            <p:spPr bwMode="auto">
              <a:xfrm>
                <a:off x="3018" y="93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70" name="Rectangle 140">
                <a:extLst>
                  <a:ext uri="{FF2B5EF4-FFF2-40B4-BE49-F238E27FC236}">
                    <a16:creationId xmlns:a16="http://schemas.microsoft.com/office/drawing/2014/main" id="{D30D0474-C10C-4CC3-8D3E-AA7CF05F1A5B}"/>
                  </a:ext>
                </a:extLst>
              </p:cNvPr>
              <p:cNvSpPr>
                <a:spLocks noChangeArrowheads="1"/>
              </p:cNvSpPr>
              <p:nvPr/>
            </p:nvSpPr>
            <p:spPr bwMode="auto">
              <a:xfrm>
                <a:off x="3077" y="93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71" name="Rectangle 141">
                <a:extLst>
                  <a:ext uri="{FF2B5EF4-FFF2-40B4-BE49-F238E27FC236}">
                    <a16:creationId xmlns:a16="http://schemas.microsoft.com/office/drawing/2014/main" id="{98D18E81-3F68-4480-8D19-B49C030D1BC3}"/>
                  </a:ext>
                </a:extLst>
              </p:cNvPr>
              <p:cNvSpPr>
                <a:spLocks noChangeArrowheads="1"/>
              </p:cNvSpPr>
              <p:nvPr/>
            </p:nvSpPr>
            <p:spPr bwMode="auto">
              <a:xfrm>
                <a:off x="3133" y="931"/>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72" name="Rectangle 142">
                <a:extLst>
                  <a:ext uri="{FF2B5EF4-FFF2-40B4-BE49-F238E27FC236}">
                    <a16:creationId xmlns:a16="http://schemas.microsoft.com/office/drawing/2014/main" id="{AEC37C38-8100-4EE7-AE9C-7D069E96569A}"/>
                  </a:ext>
                </a:extLst>
              </p:cNvPr>
              <p:cNvSpPr>
                <a:spLocks noChangeArrowheads="1"/>
              </p:cNvSpPr>
              <p:nvPr/>
            </p:nvSpPr>
            <p:spPr bwMode="auto">
              <a:xfrm>
                <a:off x="3192" y="931"/>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73" name="Rectangle 143">
                <a:extLst>
                  <a:ext uri="{FF2B5EF4-FFF2-40B4-BE49-F238E27FC236}">
                    <a16:creationId xmlns:a16="http://schemas.microsoft.com/office/drawing/2014/main" id="{2C996170-C8D4-4C1D-9C1E-1995F05CA91E}"/>
                  </a:ext>
                </a:extLst>
              </p:cNvPr>
              <p:cNvSpPr>
                <a:spLocks noChangeArrowheads="1"/>
              </p:cNvSpPr>
              <p:nvPr/>
            </p:nvSpPr>
            <p:spPr bwMode="auto">
              <a:xfrm>
                <a:off x="3223" y="93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74" name="Rectangle 144">
                <a:extLst>
                  <a:ext uri="{FF2B5EF4-FFF2-40B4-BE49-F238E27FC236}">
                    <a16:creationId xmlns:a16="http://schemas.microsoft.com/office/drawing/2014/main" id="{391A97F2-2AD7-41B4-9AFA-EA5D6518D32B}"/>
                  </a:ext>
                </a:extLst>
              </p:cNvPr>
              <p:cNvSpPr>
                <a:spLocks noChangeArrowheads="1"/>
              </p:cNvSpPr>
              <p:nvPr/>
            </p:nvSpPr>
            <p:spPr bwMode="auto">
              <a:xfrm>
                <a:off x="3251" y="931"/>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75" name="Rectangle 145">
                <a:extLst>
                  <a:ext uri="{FF2B5EF4-FFF2-40B4-BE49-F238E27FC236}">
                    <a16:creationId xmlns:a16="http://schemas.microsoft.com/office/drawing/2014/main" id="{669322A3-9DF7-4ECC-9621-CAFE232B3CC2}"/>
                  </a:ext>
                </a:extLst>
              </p:cNvPr>
              <p:cNvSpPr>
                <a:spLocks noChangeArrowheads="1"/>
              </p:cNvSpPr>
              <p:nvPr/>
            </p:nvSpPr>
            <p:spPr bwMode="auto">
              <a:xfrm>
                <a:off x="3280" y="931"/>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76" name="Rectangle 146">
                <a:extLst>
                  <a:ext uri="{FF2B5EF4-FFF2-40B4-BE49-F238E27FC236}">
                    <a16:creationId xmlns:a16="http://schemas.microsoft.com/office/drawing/2014/main" id="{3A1D9A04-1E43-4BA9-B651-75AA4AC10BBA}"/>
                  </a:ext>
                </a:extLst>
              </p:cNvPr>
              <p:cNvSpPr>
                <a:spLocks noChangeArrowheads="1"/>
              </p:cNvSpPr>
              <p:nvPr/>
            </p:nvSpPr>
            <p:spPr bwMode="auto">
              <a:xfrm>
                <a:off x="3311" y="93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77" name="Rectangle 147">
                <a:extLst>
                  <a:ext uri="{FF2B5EF4-FFF2-40B4-BE49-F238E27FC236}">
                    <a16:creationId xmlns:a16="http://schemas.microsoft.com/office/drawing/2014/main" id="{19DC8DDF-F46B-4805-973E-A5776199D766}"/>
                  </a:ext>
                </a:extLst>
              </p:cNvPr>
              <p:cNvSpPr>
                <a:spLocks noChangeArrowheads="1"/>
              </p:cNvSpPr>
              <p:nvPr/>
            </p:nvSpPr>
            <p:spPr bwMode="auto">
              <a:xfrm>
                <a:off x="3339" y="931"/>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78" name="Rectangle 148">
                <a:extLst>
                  <a:ext uri="{FF2B5EF4-FFF2-40B4-BE49-F238E27FC236}">
                    <a16:creationId xmlns:a16="http://schemas.microsoft.com/office/drawing/2014/main" id="{28989533-56AE-4FC9-9065-8565AA44D7A2}"/>
                  </a:ext>
                </a:extLst>
              </p:cNvPr>
              <p:cNvSpPr>
                <a:spLocks noChangeArrowheads="1"/>
              </p:cNvSpPr>
              <p:nvPr/>
            </p:nvSpPr>
            <p:spPr bwMode="auto">
              <a:xfrm>
                <a:off x="3370" y="93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79" name="Rectangle 149">
                <a:extLst>
                  <a:ext uri="{FF2B5EF4-FFF2-40B4-BE49-F238E27FC236}">
                    <a16:creationId xmlns:a16="http://schemas.microsoft.com/office/drawing/2014/main" id="{8BCF025F-6295-42F9-B32E-BBA9E2DBAF85}"/>
                  </a:ext>
                </a:extLst>
              </p:cNvPr>
              <p:cNvSpPr>
                <a:spLocks noChangeArrowheads="1"/>
              </p:cNvSpPr>
              <p:nvPr/>
            </p:nvSpPr>
            <p:spPr bwMode="auto">
              <a:xfrm>
                <a:off x="2462" y="962"/>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80" name="Rectangle 150">
                <a:extLst>
                  <a:ext uri="{FF2B5EF4-FFF2-40B4-BE49-F238E27FC236}">
                    <a16:creationId xmlns:a16="http://schemas.microsoft.com/office/drawing/2014/main" id="{89C8DA00-9C16-4990-AE1F-3136A32A7436}"/>
                  </a:ext>
                </a:extLst>
              </p:cNvPr>
              <p:cNvSpPr>
                <a:spLocks noChangeArrowheads="1"/>
              </p:cNvSpPr>
              <p:nvPr/>
            </p:nvSpPr>
            <p:spPr bwMode="auto">
              <a:xfrm>
                <a:off x="2491" y="962"/>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81" name="Rectangle 151">
                <a:extLst>
                  <a:ext uri="{FF2B5EF4-FFF2-40B4-BE49-F238E27FC236}">
                    <a16:creationId xmlns:a16="http://schemas.microsoft.com/office/drawing/2014/main" id="{3303D975-CB2E-4720-9E00-31C55AF37D09}"/>
                  </a:ext>
                </a:extLst>
              </p:cNvPr>
              <p:cNvSpPr>
                <a:spLocks noChangeArrowheads="1"/>
              </p:cNvSpPr>
              <p:nvPr/>
            </p:nvSpPr>
            <p:spPr bwMode="auto">
              <a:xfrm>
                <a:off x="2519" y="962"/>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82" name="Rectangle 152">
                <a:extLst>
                  <a:ext uri="{FF2B5EF4-FFF2-40B4-BE49-F238E27FC236}">
                    <a16:creationId xmlns:a16="http://schemas.microsoft.com/office/drawing/2014/main" id="{A47E685D-DE26-40BB-A243-B11AF5AE249A}"/>
                  </a:ext>
                </a:extLst>
              </p:cNvPr>
              <p:cNvSpPr>
                <a:spLocks noChangeArrowheads="1"/>
              </p:cNvSpPr>
              <p:nvPr/>
            </p:nvSpPr>
            <p:spPr bwMode="auto">
              <a:xfrm>
                <a:off x="2871" y="962"/>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83" name="Rectangle 153">
                <a:extLst>
                  <a:ext uri="{FF2B5EF4-FFF2-40B4-BE49-F238E27FC236}">
                    <a16:creationId xmlns:a16="http://schemas.microsoft.com/office/drawing/2014/main" id="{BDEB740D-C234-49F2-92CE-A4E36317AD54}"/>
                  </a:ext>
                </a:extLst>
              </p:cNvPr>
              <p:cNvSpPr>
                <a:spLocks noChangeArrowheads="1"/>
              </p:cNvSpPr>
              <p:nvPr/>
            </p:nvSpPr>
            <p:spPr bwMode="auto">
              <a:xfrm>
                <a:off x="2958" y="962"/>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84" name="Rectangle 154">
                <a:extLst>
                  <a:ext uri="{FF2B5EF4-FFF2-40B4-BE49-F238E27FC236}">
                    <a16:creationId xmlns:a16="http://schemas.microsoft.com/office/drawing/2014/main" id="{F00079F0-91CE-4DF6-8C53-CCE3E417CAB4}"/>
                  </a:ext>
                </a:extLst>
              </p:cNvPr>
              <p:cNvSpPr>
                <a:spLocks noChangeArrowheads="1"/>
              </p:cNvSpPr>
              <p:nvPr/>
            </p:nvSpPr>
            <p:spPr bwMode="auto">
              <a:xfrm>
                <a:off x="3018" y="962"/>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85" name="Rectangle 155">
                <a:extLst>
                  <a:ext uri="{FF2B5EF4-FFF2-40B4-BE49-F238E27FC236}">
                    <a16:creationId xmlns:a16="http://schemas.microsoft.com/office/drawing/2014/main" id="{8FA92399-ECC3-4CA0-B5AC-72D81029203B}"/>
                  </a:ext>
                </a:extLst>
              </p:cNvPr>
              <p:cNvSpPr>
                <a:spLocks noChangeArrowheads="1"/>
              </p:cNvSpPr>
              <p:nvPr/>
            </p:nvSpPr>
            <p:spPr bwMode="auto">
              <a:xfrm>
                <a:off x="3077" y="962"/>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86" name="Rectangle 156">
                <a:extLst>
                  <a:ext uri="{FF2B5EF4-FFF2-40B4-BE49-F238E27FC236}">
                    <a16:creationId xmlns:a16="http://schemas.microsoft.com/office/drawing/2014/main" id="{362F7F0F-C17F-4EF4-9544-8AE2AD84737E}"/>
                  </a:ext>
                </a:extLst>
              </p:cNvPr>
              <p:cNvSpPr>
                <a:spLocks noChangeArrowheads="1"/>
              </p:cNvSpPr>
              <p:nvPr/>
            </p:nvSpPr>
            <p:spPr bwMode="auto">
              <a:xfrm>
                <a:off x="2198" y="990"/>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87" name="Rectangle 157">
                <a:extLst>
                  <a:ext uri="{FF2B5EF4-FFF2-40B4-BE49-F238E27FC236}">
                    <a16:creationId xmlns:a16="http://schemas.microsoft.com/office/drawing/2014/main" id="{1E8C56E3-B576-4B05-9766-DC5F69C057AA}"/>
                  </a:ext>
                </a:extLst>
              </p:cNvPr>
              <p:cNvSpPr>
                <a:spLocks noChangeArrowheads="1"/>
              </p:cNvSpPr>
              <p:nvPr/>
            </p:nvSpPr>
            <p:spPr bwMode="auto">
              <a:xfrm>
                <a:off x="2226" y="990"/>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88" name="Rectangle 158">
                <a:extLst>
                  <a:ext uri="{FF2B5EF4-FFF2-40B4-BE49-F238E27FC236}">
                    <a16:creationId xmlns:a16="http://schemas.microsoft.com/office/drawing/2014/main" id="{588EAC1F-5250-49BD-8342-9A88A8BADB0B}"/>
                  </a:ext>
                </a:extLst>
              </p:cNvPr>
              <p:cNvSpPr>
                <a:spLocks noChangeArrowheads="1"/>
              </p:cNvSpPr>
              <p:nvPr/>
            </p:nvSpPr>
            <p:spPr bwMode="auto">
              <a:xfrm>
                <a:off x="2344" y="990"/>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89" name="Rectangle 159">
                <a:extLst>
                  <a:ext uri="{FF2B5EF4-FFF2-40B4-BE49-F238E27FC236}">
                    <a16:creationId xmlns:a16="http://schemas.microsoft.com/office/drawing/2014/main" id="{BB6A8A61-E29A-4874-8830-0AF1B14D8D47}"/>
                  </a:ext>
                </a:extLst>
              </p:cNvPr>
              <p:cNvSpPr>
                <a:spLocks noChangeArrowheads="1"/>
              </p:cNvSpPr>
              <p:nvPr/>
            </p:nvSpPr>
            <p:spPr bwMode="auto">
              <a:xfrm>
                <a:off x="2372" y="990"/>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90" name="Rectangle 160">
                <a:extLst>
                  <a:ext uri="{FF2B5EF4-FFF2-40B4-BE49-F238E27FC236}">
                    <a16:creationId xmlns:a16="http://schemas.microsoft.com/office/drawing/2014/main" id="{0308AFBD-A669-4487-8F42-93BD172E99CA}"/>
                  </a:ext>
                </a:extLst>
              </p:cNvPr>
              <p:cNvSpPr>
                <a:spLocks noChangeArrowheads="1"/>
              </p:cNvSpPr>
              <p:nvPr/>
            </p:nvSpPr>
            <p:spPr bwMode="auto">
              <a:xfrm>
                <a:off x="2403" y="990"/>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91" name="Rectangle 161">
                <a:extLst>
                  <a:ext uri="{FF2B5EF4-FFF2-40B4-BE49-F238E27FC236}">
                    <a16:creationId xmlns:a16="http://schemas.microsoft.com/office/drawing/2014/main" id="{7280D741-603C-4A01-8E74-A316B7DC4155}"/>
                  </a:ext>
                </a:extLst>
              </p:cNvPr>
              <p:cNvSpPr>
                <a:spLocks noChangeArrowheads="1"/>
              </p:cNvSpPr>
              <p:nvPr/>
            </p:nvSpPr>
            <p:spPr bwMode="auto">
              <a:xfrm>
                <a:off x="2491" y="990"/>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92" name="Rectangle 162">
                <a:extLst>
                  <a:ext uri="{FF2B5EF4-FFF2-40B4-BE49-F238E27FC236}">
                    <a16:creationId xmlns:a16="http://schemas.microsoft.com/office/drawing/2014/main" id="{0785F3FF-19F7-43AD-814C-38931B201639}"/>
                  </a:ext>
                </a:extLst>
              </p:cNvPr>
              <p:cNvSpPr>
                <a:spLocks noChangeArrowheads="1"/>
              </p:cNvSpPr>
              <p:nvPr/>
            </p:nvSpPr>
            <p:spPr bwMode="auto">
              <a:xfrm>
                <a:off x="2550" y="990"/>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93" name="Rectangle 163">
                <a:extLst>
                  <a:ext uri="{FF2B5EF4-FFF2-40B4-BE49-F238E27FC236}">
                    <a16:creationId xmlns:a16="http://schemas.microsoft.com/office/drawing/2014/main" id="{E13FFCD1-7ACC-424A-B653-745AAEF77A5B}"/>
                  </a:ext>
                </a:extLst>
              </p:cNvPr>
              <p:cNvSpPr>
                <a:spLocks noChangeArrowheads="1"/>
              </p:cNvSpPr>
              <p:nvPr/>
            </p:nvSpPr>
            <p:spPr bwMode="auto">
              <a:xfrm>
                <a:off x="2578" y="990"/>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94" name="Rectangle 164">
                <a:extLst>
                  <a:ext uri="{FF2B5EF4-FFF2-40B4-BE49-F238E27FC236}">
                    <a16:creationId xmlns:a16="http://schemas.microsoft.com/office/drawing/2014/main" id="{70863CAD-95C4-4ED9-A377-60439C5B7B34}"/>
                  </a:ext>
                </a:extLst>
              </p:cNvPr>
              <p:cNvSpPr>
                <a:spLocks noChangeArrowheads="1"/>
              </p:cNvSpPr>
              <p:nvPr/>
            </p:nvSpPr>
            <p:spPr bwMode="auto">
              <a:xfrm>
                <a:off x="2606" y="990"/>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95" name="Rectangle 165">
                <a:extLst>
                  <a:ext uri="{FF2B5EF4-FFF2-40B4-BE49-F238E27FC236}">
                    <a16:creationId xmlns:a16="http://schemas.microsoft.com/office/drawing/2014/main" id="{1A1DDB6F-F675-4FCA-BFB0-11A7CD1BC8B3}"/>
                  </a:ext>
                </a:extLst>
              </p:cNvPr>
              <p:cNvSpPr>
                <a:spLocks noChangeArrowheads="1"/>
              </p:cNvSpPr>
              <p:nvPr/>
            </p:nvSpPr>
            <p:spPr bwMode="auto">
              <a:xfrm>
                <a:off x="2637" y="990"/>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96" name="Rectangle 166">
                <a:extLst>
                  <a:ext uri="{FF2B5EF4-FFF2-40B4-BE49-F238E27FC236}">
                    <a16:creationId xmlns:a16="http://schemas.microsoft.com/office/drawing/2014/main" id="{50FF747C-0854-4EF4-916C-C1B326315DA6}"/>
                  </a:ext>
                </a:extLst>
              </p:cNvPr>
              <p:cNvSpPr>
                <a:spLocks noChangeArrowheads="1"/>
              </p:cNvSpPr>
              <p:nvPr/>
            </p:nvSpPr>
            <p:spPr bwMode="auto">
              <a:xfrm>
                <a:off x="2665" y="990"/>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97" name="Rectangle 167">
                <a:extLst>
                  <a:ext uri="{FF2B5EF4-FFF2-40B4-BE49-F238E27FC236}">
                    <a16:creationId xmlns:a16="http://schemas.microsoft.com/office/drawing/2014/main" id="{A0D76F8B-FD0A-4372-B0A1-0924898B0D0C}"/>
                  </a:ext>
                </a:extLst>
              </p:cNvPr>
              <p:cNvSpPr>
                <a:spLocks noChangeArrowheads="1"/>
              </p:cNvSpPr>
              <p:nvPr/>
            </p:nvSpPr>
            <p:spPr bwMode="auto">
              <a:xfrm>
                <a:off x="2696" y="990"/>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98" name="Rectangle 168">
                <a:extLst>
                  <a:ext uri="{FF2B5EF4-FFF2-40B4-BE49-F238E27FC236}">
                    <a16:creationId xmlns:a16="http://schemas.microsoft.com/office/drawing/2014/main" id="{9F66C55F-8BB9-4FEA-8A3F-224B8A56A6C6}"/>
                  </a:ext>
                </a:extLst>
              </p:cNvPr>
              <p:cNvSpPr>
                <a:spLocks noChangeArrowheads="1"/>
              </p:cNvSpPr>
              <p:nvPr/>
            </p:nvSpPr>
            <p:spPr bwMode="auto">
              <a:xfrm>
                <a:off x="2843" y="990"/>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99" name="Rectangle 169">
                <a:extLst>
                  <a:ext uri="{FF2B5EF4-FFF2-40B4-BE49-F238E27FC236}">
                    <a16:creationId xmlns:a16="http://schemas.microsoft.com/office/drawing/2014/main" id="{D63F13A8-4220-41ED-B424-22A58575B024}"/>
                  </a:ext>
                </a:extLst>
              </p:cNvPr>
              <p:cNvSpPr>
                <a:spLocks noChangeArrowheads="1"/>
              </p:cNvSpPr>
              <p:nvPr/>
            </p:nvSpPr>
            <p:spPr bwMode="auto">
              <a:xfrm>
                <a:off x="2871" y="990"/>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00" name="Rectangle 170">
                <a:extLst>
                  <a:ext uri="{FF2B5EF4-FFF2-40B4-BE49-F238E27FC236}">
                    <a16:creationId xmlns:a16="http://schemas.microsoft.com/office/drawing/2014/main" id="{6693C560-D731-4EDB-9134-1A302F089DB0}"/>
                  </a:ext>
                </a:extLst>
              </p:cNvPr>
              <p:cNvSpPr>
                <a:spLocks noChangeArrowheads="1"/>
              </p:cNvSpPr>
              <p:nvPr/>
            </p:nvSpPr>
            <p:spPr bwMode="auto">
              <a:xfrm>
                <a:off x="2899" y="990"/>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01" name="Rectangle 171">
                <a:extLst>
                  <a:ext uri="{FF2B5EF4-FFF2-40B4-BE49-F238E27FC236}">
                    <a16:creationId xmlns:a16="http://schemas.microsoft.com/office/drawing/2014/main" id="{36EDEB56-C18A-4DA2-A15E-C6B4B8AA2350}"/>
                  </a:ext>
                </a:extLst>
              </p:cNvPr>
              <p:cNvSpPr>
                <a:spLocks noChangeArrowheads="1"/>
              </p:cNvSpPr>
              <p:nvPr/>
            </p:nvSpPr>
            <p:spPr bwMode="auto">
              <a:xfrm>
                <a:off x="2930" y="990"/>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02" name="Rectangle 172">
                <a:extLst>
                  <a:ext uri="{FF2B5EF4-FFF2-40B4-BE49-F238E27FC236}">
                    <a16:creationId xmlns:a16="http://schemas.microsoft.com/office/drawing/2014/main" id="{59873ABE-8272-4A2E-95FB-DFB05D1F221A}"/>
                  </a:ext>
                </a:extLst>
              </p:cNvPr>
              <p:cNvSpPr>
                <a:spLocks noChangeArrowheads="1"/>
              </p:cNvSpPr>
              <p:nvPr/>
            </p:nvSpPr>
            <p:spPr bwMode="auto">
              <a:xfrm>
                <a:off x="2958" y="990"/>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03" name="Rectangle 173">
                <a:extLst>
                  <a:ext uri="{FF2B5EF4-FFF2-40B4-BE49-F238E27FC236}">
                    <a16:creationId xmlns:a16="http://schemas.microsoft.com/office/drawing/2014/main" id="{5915D429-727D-4A20-AE16-7F7B0454EC22}"/>
                  </a:ext>
                </a:extLst>
              </p:cNvPr>
              <p:cNvSpPr>
                <a:spLocks noChangeArrowheads="1"/>
              </p:cNvSpPr>
              <p:nvPr/>
            </p:nvSpPr>
            <p:spPr bwMode="auto">
              <a:xfrm>
                <a:off x="3046" y="990"/>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04" name="Rectangle 174">
                <a:extLst>
                  <a:ext uri="{FF2B5EF4-FFF2-40B4-BE49-F238E27FC236}">
                    <a16:creationId xmlns:a16="http://schemas.microsoft.com/office/drawing/2014/main" id="{F0CABDA7-F418-4590-96AA-3C7ED78D8073}"/>
                  </a:ext>
                </a:extLst>
              </p:cNvPr>
              <p:cNvSpPr>
                <a:spLocks noChangeArrowheads="1"/>
              </p:cNvSpPr>
              <p:nvPr/>
            </p:nvSpPr>
            <p:spPr bwMode="auto">
              <a:xfrm>
                <a:off x="3133" y="990"/>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05" name="Rectangle 175">
                <a:extLst>
                  <a:ext uri="{FF2B5EF4-FFF2-40B4-BE49-F238E27FC236}">
                    <a16:creationId xmlns:a16="http://schemas.microsoft.com/office/drawing/2014/main" id="{EB16B19E-F163-4C39-B1E1-DB18066C978F}"/>
                  </a:ext>
                </a:extLst>
              </p:cNvPr>
              <p:cNvSpPr>
                <a:spLocks noChangeArrowheads="1"/>
              </p:cNvSpPr>
              <p:nvPr/>
            </p:nvSpPr>
            <p:spPr bwMode="auto">
              <a:xfrm>
                <a:off x="3251" y="990"/>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06" name="Rectangle 176">
                <a:extLst>
                  <a:ext uri="{FF2B5EF4-FFF2-40B4-BE49-F238E27FC236}">
                    <a16:creationId xmlns:a16="http://schemas.microsoft.com/office/drawing/2014/main" id="{1DDE5E0D-0FBD-45BF-95DD-63C1C434B0A2}"/>
                  </a:ext>
                </a:extLst>
              </p:cNvPr>
              <p:cNvSpPr>
                <a:spLocks noChangeArrowheads="1"/>
              </p:cNvSpPr>
              <p:nvPr/>
            </p:nvSpPr>
            <p:spPr bwMode="auto">
              <a:xfrm>
                <a:off x="3280" y="990"/>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07" name="Rectangle 177">
                <a:extLst>
                  <a:ext uri="{FF2B5EF4-FFF2-40B4-BE49-F238E27FC236}">
                    <a16:creationId xmlns:a16="http://schemas.microsoft.com/office/drawing/2014/main" id="{05B87DA4-8B23-4F90-93F7-0F947F6C1709}"/>
                  </a:ext>
                </a:extLst>
              </p:cNvPr>
              <p:cNvSpPr>
                <a:spLocks noChangeArrowheads="1"/>
              </p:cNvSpPr>
              <p:nvPr/>
            </p:nvSpPr>
            <p:spPr bwMode="auto">
              <a:xfrm>
                <a:off x="2257" y="1021"/>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08" name="Rectangle 178">
                <a:extLst>
                  <a:ext uri="{FF2B5EF4-FFF2-40B4-BE49-F238E27FC236}">
                    <a16:creationId xmlns:a16="http://schemas.microsoft.com/office/drawing/2014/main" id="{CB7AE1DA-BB5C-4604-9CAC-5599C5237B94}"/>
                  </a:ext>
                </a:extLst>
              </p:cNvPr>
              <p:cNvSpPr>
                <a:spLocks noChangeArrowheads="1"/>
              </p:cNvSpPr>
              <p:nvPr/>
            </p:nvSpPr>
            <p:spPr bwMode="auto">
              <a:xfrm>
                <a:off x="2285" y="1021"/>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09" name="Rectangle 179">
                <a:extLst>
                  <a:ext uri="{FF2B5EF4-FFF2-40B4-BE49-F238E27FC236}">
                    <a16:creationId xmlns:a16="http://schemas.microsoft.com/office/drawing/2014/main" id="{ED6DE1E5-FEC5-45DB-B8C0-39B83940CF2D}"/>
                  </a:ext>
                </a:extLst>
              </p:cNvPr>
              <p:cNvSpPr>
                <a:spLocks noChangeArrowheads="1"/>
              </p:cNvSpPr>
              <p:nvPr/>
            </p:nvSpPr>
            <p:spPr bwMode="auto">
              <a:xfrm>
                <a:off x="2316" y="1021"/>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10" name="Rectangle 180">
                <a:extLst>
                  <a:ext uri="{FF2B5EF4-FFF2-40B4-BE49-F238E27FC236}">
                    <a16:creationId xmlns:a16="http://schemas.microsoft.com/office/drawing/2014/main" id="{F988E498-9908-4144-9FC9-ABC9FF20C713}"/>
                  </a:ext>
                </a:extLst>
              </p:cNvPr>
              <p:cNvSpPr>
                <a:spLocks noChangeArrowheads="1"/>
              </p:cNvSpPr>
              <p:nvPr/>
            </p:nvSpPr>
            <p:spPr bwMode="auto">
              <a:xfrm>
                <a:off x="2462" y="1021"/>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11" name="Rectangle 181">
                <a:extLst>
                  <a:ext uri="{FF2B5EF4-FFF2-40B4-BE49-F238E27FC236}">
                    <a16:creationId xmlns:a16="http://schemas.microsoft.com/office/drawing/2014/main" id="{DEE97692-DDA8-41A5-BFB0-B207F4A1E6BE}"/>
                  </a:ext>
                </a:extLst>
              </p:cNvPr>
              <p:cNvSpPr>
                <a:spLocks noChangeArrowheads="1"/>
              </p:cNvSpPr>
              <p:nvPr/>
            </p:nvSpPr>
            <p:spPr bwMode="auto">
              <a:xfrm>
                <a:off x="2491" y="1021"/>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12" name="Rectangle 182">
                <a:extLst>
                  <a:ext uri="{FF2B5EF4-FFF2-40B4-BE49-F238E27FC236}">
                    <a16:creationId xmlns:a16="http://schemas.microsoft.com/office/drawing/2014/main" id="{35965B28-B262-48ED-9D76-0F2CA74ED719}"/>
                  </a:ext>
                </a:extLst>
              </p:cNvPr>
              <p:cNvSpPr>
                <a:spLocks noChangeArrowheads="1"/>
              </p:cNvSpPr>
              <p:nvPr/>
            </p:nvSpPr>
            <p:spPr bwMode="auto">
              <a:xfrm>
                <a:off x="2519" y="1021"/>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13" name="Rectangle 183">
                <a:extLst>
                  <a:ext uri="{FF2B5EF4-FFF2-40B4-BE49-F238E27FC236}">
                    <a16:creationId xmlns:a16="http://schemas.microsoft.com/office/drawing/2014/main" id="{D41606F8-84C5-4305-BBAC-FD2D106B8957}"/>
                  </a:ext>
                </a:extLst>
              </p:cNvPr>
              <p:cNvSpPr>
                <a:spLocks noChangeArrowheads="1"/>
              </p:cNvSpPr>
              <p:nvPr/>
            </p:nvSpPr>
            <p:spPr bwMode="auto">
              <a:xfrm>
                <a:off x="2550" y="1021"/>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14" name="Rectangle 184">
                <a:extLst>
                  <a:ext uri="{FF2B5EF4-FFF2-40B4-BE49-F238E27FC236}">
                    <a16:creationId xmlns:a16="http://schemas.microsoft.com/office/drawing/2014/main" id="{CB703C6A-1C49-4655-B05E-D524FFBFAA83}"/>
                  </a:ext>
                </a:extLst>
              </p:cNvPr>
              <p:cNvSpPr>
                <a:spLocks noChangeArrowheads="1"/>
              </p:cNvSpPr>
              <p:nvPr/>
            </p:nvSpPr>
            <p:spPr bwMode="auto">
              <a:xfrm>
                <a:off x="2637" y="1021"/>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15" name="Rectangle 185">
                <a:extLst>
                  <a:ext uri="{FF2B5EF4-FFF2-40B4-BE49-F238E27FC236}">
                    <a16:creationId xmlns:a16="http://schemas.microsoft.com/office/drawing/2014/main" id="{84643B41-A7E2-4111-AA2B-856F05C15453}"/>
                  </a:ext>
                </a:extLst>
              </p:cNvPr>
              <p:cNvSpPr>
                <a:spLocks noChangeArrowheads="1"/>
              </p:cNvSpPr>
              <p:nvPr/>
            </p:nvSpPr>
            <p:spPr bwMode="auto">
              <a:xfrm>
                <a:off x="2753" y="1021"/>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16" name="Rectangle 186">
                <a:extLst>
                  <a:ext uri="{FF2B5EF4-FFF2-40B4-BE49-F238E27FC236}">
                    <a16:creationId xmlns:a16="http://schemas.microsoft.com/office/drawing/2014/main" id="{A9EBDDB9-34CC-4042-ADE5-1091567CBA42}"/>
                  </a:ext>
                </a:extLst>
              </p:cNvPr>
              <p:cNvSpPr>
                <a:spLocks noChangeArrowheads="1"/>
              </p:cNvSpPr>
              <p:nvPr/>
            </p:nvSpPr>
            <p:spPr bwMode="auto">
              <a:xfrm>
                <a:off x="2843" y="1021"/>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17" name="Rectangle 187">
                <a:extLst>
                  <a:ext uri="{FF2B5EF4-FFF2-40B4-BE49-F238E27FC236}">
                    <a16:creationId xmlns:a16="http://schemas.microsoft.com/office/drawing/2014/main" id="{2B7F498E-141D-4E13-8417-F99B42348899}"/>
                  </a:ext>
                </a:extLst>
              </p:cNvPr>
              <p:cNvSpPr>
                <a:spLocks noChangeArrowheads="1"/>
              </p:cNvSpPr>
              <p:nvPr/>
            </p:nvSpPr>
            <p:spPr bwMode="auto">
              <a:xfrm>
                <a:off x="2871" y="1021"/>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18" name="Rectangle 188">
                <a:extLst>
                  <a:ext uri="{FF2B5EF4-FFF2-40B4-BE49-F238E27FC236}">
                    <a16:creationId xmlns:a16="http://schemas.microsoft.com/office/drawing/2014/main" id="{5CB9F6C6-7D5B-44FD-A3E9-4A6677974284}"/>
                  </a:ext>
                </a:extLst>
              </p:cNvPr>
              <p:cNvSpPr>
                <a:spLocks noChangeArrowheads="1"/>
              </p:cNvSpPr>
              <p:nvPr/>
            </p:nvSpPr>
            <p:spPr bwMode="auto">
              <a:xfrm>
                <a:off x="2899" y="1021"/>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19" name="Rectangle 189">
                <a:extLst>
                  <a:ext uri="{FF2B5EF4-FFF2-40B4-BE49-F238E27FC236}">
                    <a16:creationId xmlns:a16="http://schemas.microsoft.com/office/drawing/2014/main" id="{356AB512-2C61-4A4E-9735-35EC2FB8579A}"/>
                  </a:ext>
                </a:extLst>
              </p:cNvPr>
              <p:cNvSpPr>
                <a:spLocks noChangeArrowheads="1"/>
              </p:cNvSpPr>
              <p:nvPr/>
            </p:nvSpPr>
            <p:spPr bwMode="auto">
              <a:xfrm>
                <a:off x="2958" y="1021"/>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20" name="Rectangle 190">
                <a:extLst>
                  <a:ext uri="{FF2B5EF4-FFF2-40B4-BE49-F238E27FC236}">
                    <a16:creationId xmlns:a16="http://schemas.microsoft.com/office/drawing/2014/main" id="{8A6E9D08-1972-471C-A78E-F2EF5DBDF3FD}"/>
                  </a:ext>
                </a:extLst>
              </p:cNvPr>
              <p:cNvSpPr>
                <a:spLocks noChangeArrowheads="1"/>
              </p:cNvSpPr>
              <p:nvPr/>
            </p:nvSpPr>
            <p:spPr bwMode="auto">
              <a:xfrm>
                <a:off x="2989" y="1021"/>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21" name="Rectangle 191">
                <a:extLst>
                  <a:ext uri="{FF2B5EF4-FFF2-40B4-BE49-F238E27FC236}">
                    <a16:creationId xmlns:a16="http://schemas.microsoft.com/office/drawing/2014/main" id="{DBB1E18D-071D-4100-B46F-98E26294F887}"/>
                  </a:ext>
                </a:extLst>
              </p:cNvPr>
              <p:cNvSpPr>
                <a:spLocks noChangeArrowheads="1"/>
              </p:cNvSpPr>
              <p:nvPr/>
            </p:nvSpPr>
            <p:spPr bwMode="auto">
              <a:xfrm>
                <a:off x="3077" y="1021"/>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22" name="Rectangle 192">
                <a:extLst>
                  <a:ext uri="{FF2B5EF4-FFF2-40B4-BE49-F238E27FC236}">
                    <a16:creationId xmlns:a16="http://schemas.microsoft.com/office/drawing/2014/main" id="{8D8614B0-B159-43B5-876F-2712D6F437B8}"/>
                  </a:ext>
                </a:extLst>
              </p:cNvPr>
              <p:cNvSpPr>
                <a:spLocks noChangeArrowheads="1"/>
              </p:cNvSpPr>
              <p:nvPr/>
            </p:nvSpPr>
            <p:spPr bwMode="auto">
              <a:xfrm>
                <a:off x="3105" y="1021"/>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23" name="Rectangle 193">
                <a:extLst>
                  <a:ext uri="{FF2B5EF4-FFF2-40B4-BE49-F238E27FC236}">
                    <a16:creationId xmlns:a16="http://schemas.microsoft.com/office/drawing/2014/main" id="{B6679A6A-A152-416C-B041-66DD2750B7EF}"/>
                  </a:ext>
                </a:extLst>
              </p:cNvPr>
              <p:cNvSpPr>
                <a:spLocks noChangeArrowheads="1"/>
              </p:cNvSpPr>
              <p:nvPr/>
            </p:nvSpPr>
            <p:spPr bwMode="auto">
              <a:xfrm>
                <a:off x="3164" y="1021"/>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24" name="Rectangle 194">
                <a:extLst>
                  <a:ext uri="{FF2B5EF4-FFF2-40B4-BE49-F238E27FC236}">
                    <a16:creationId xmlns:a16="http://schemas.microsoft.com/office/drawing/2014/main" id="{67084068-A4D7-430C-9768-0DAB88E1818D}"/>
                  </a:ext>
                </a:extLst>
              </p:cNvPr>
              <p:cNvSpPr>
                <a:spLocks noChangeArrowheads="1"/>
              </p:cNvSpPr>
              <p:nvPr/>
            </p:nvSpPr>
            <p:spPr bwMode="auto">
              <a:xfrm>
                <a:off x="3223" y="1021"/>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25" name="Rectangle 195">
                <a:extLst>
                  <a:ext uri="{FF2B5EF4-FFF2-40B4-BE49-F238E27FC236}">
                    <a16:creationId xmlns:a16="http://schemas.microsoft.com/office/drawing/2014/main" id="{90F439F6-A33B-4A58-A510-2762122082B9}"/>
                  </a:ext>
                </a:extLst>
              </p:cNvPr>
              <p:cNvSpPr>
                <a:spLocks noChangeArrowheads="1"/>
              </p:cNvSpPr>
              <p:nvPr/>
            </p:nvSpPr>
            <p:spPr bwMode="auto">
              <a:xfrm>
                <a:off x="3251" y="1021"/>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26" name="Rectangle 196">
                <a:extLst>
                  <a:ext uri="{FF2B5EF4-FFF2-40B4-BE49-F238E27FC236}">
                    <a16:creationId xmlns:a16="http://schemas.microsoft.com/office/drawing/2014/main" id="{2272B307-105A-4009-A5D4-8398A4E17858}"/>
                  </a:ext>
                </a:extLst>
              </p:cNvPr>
              <p:cNvSpPr>
                <a:spLocks noChangeArrowheads="1"/>
              </p:cNvSpPr>
              <p:nvPr/>
            </p:nvSpPr>
            <p:spPr bwMode="auto">
              <a:xfrm>
                <a:off x="3280" y="1021"/>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27" name="Rectangle 197">
                <a:extLst>
                  <a:ext uri="{FF2B5EF4-FFF2-40B4-BE49-F238E27FC236}">
                    <a16:creationId xmlns:a16="http://schemas.microsoft.com/office/drawing/2014/main" id="{B4A538E5-598B-45F6-AB29-F900F16B6E2B}"/>
                  </a:ext>
                </a:extLst>
              </p:cNvPr>
              <p:cNvSpPr>
                <a:spLocks noChangeArrowheads="1"/>
              </p:cNvSpPr>
              <p:nvPr/>
            </p:nvSpPr>
            <p:spPr bwMode="auto">
              <a:xfrm>
                <a:off x="3311" y="1021"/>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28" name="Rectangle 198">
                <a:extLst>
                  <a:ext uri="{FF2B5EF4-FFF2-40B4-BE49-F238E27FC236}">
                    <a16:creationId xmlns:a16="http://schemas.microsoft.com/office/drawing/2014/main" id="{643E7F55-7C4F-42D6-B770-20CD6CF25ACD}"/>
                  </a:ext>
                </a:extLst>
              </p:cNvPr>
              <p:cNvSpPr>
                <a:spLocks noChangeArrowheads="1"/>
              </p:cNvSpPr>
              <p:nvPr/>
            </p:nvSpPr>
            <p:spPr bwMode="auto">
              <a:xfrm>
                <a:off x="3339" y="1021"/>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29" name="Rectangle 199">
                <a:extLst>
                  <a:ext uri="{FF2B5EF4-FFF2-40B4-BE49-F238E27FC236}">
                    <a16:creationId xmlns:a16="http://schemas.microsoft.com/office/drawing/2014/main" id="{8D0691AE-D852-4403-8A2F-7D6822888082}"/>
                  </a:ext>
                </a:extLst>
              </p:cNvPr>
              <p:cNvSpPr>
                <a:spLocks noChangeArrowheads="1"/>
              </p:cNvSpPr>
              <p:nvPr/>
            </p:nvSpPr>
            <p:spPr bwMode="auto">
              <a:xfrm>
                <a:off x="2285" y="1049"/>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30" name="Rectangle 200">
                <a:extLst>
                  <a:ext uri="{FF2B5EF4-FFF2-40B4-BE49-F238E27FC236}">
                    <a16:creationId xmlns:a16="http://schemas.microsoft.com/office/drawing/2014/main" id="{D2CCB4B9-8773-4662-849D-EDB578F6B86E}"/>
                  </a:ext>
                </a:extLst>
              </p:cNvPr>
              <p:cNvSpPr>
                <a:spLocks noChangeArrowheads="1"/>
              </p:cNvSpPr>
              <p:nvPr/>
            </p:nvSpPr>
            <p:spPr bwMode="auto">
              <a:xfrm>
                <a:off x="2316" y="1049"/>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31" name="Rectangle 201">
                <a:extLst>
                  <a:ext uri="{FF2B5EF4-FFF2-40B4-BE49-F238E27FC236}">
                    <a16:creationId xmlns:a16="http://schemas.microsoft.com/office/drawing/2014/main" id="{7ED94665-99D9-4943-9608-892C9C86F9B4}"/>
                  </a:ext>
                </a:extLst>
              </p:cNvPr>
              <p:cNvSpPr>
                <a:spLocks noChangeArrowheads="1"/>
              </p:cNvSpPr>
              <p:nvPr/>
            </p:nvSpPr>
            <p:spPr bwMode="auto">
              <a:xfrm>
                <a:off x="2372" y="1049"/>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32" name="Rectangle 202">
                <a:extLst>
                  <a:ext uri="{FF2B5EF4-FFF2-40B4-BE49-F238E27FC236}">
                    <a16:creationId xmlns:a16="http://schemas.microsoft.com/office/drawing/2014/main" id="{F76BAA6D-AD17-459C-8CE1-60A20B313C9C}"/>
                  </a:ext>
                </a:extLst>
              </p:cNvPr>
              <p:cNvSpPr>
                <a:spLocks noChangeArrowheads="1"/>
              </p:cNvSpPr>
              <p:nvPr/>
            </p:nvSpPr>
            <p:spPr bwMode="auto">
              <a:xfrm>
                <a:off x="2403" y="1049"/>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33" name="Rectangle 203">
                <a:extLst>
                  <a:ext uri="{FF2B5EF4-FFF2-40B4-BE49-F238E27FC236}">
                    <a16:creationId xmlns:a16="http://schemas.microsoft.com/office/drawing/2014/main" id="{E44C4F1E-469B-4814-9327-DCEAC1CE75AA}"/>
                  </a:ext>
                </a:extLst>
              </p:cNvPr>
              <p:cNvSpPr>
                <a:spLocks noChangeArrowheads="1"/>
              </p:cNvSpPr>
              <p:nvPr/>
            </p:nvSpPr>
            <p:spPr bwMode="auto">
              <a:xfrm>
                <a:off x="2431" y="1049"/>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34" name="Rectangle 204">
                <a:extLst>
                  <a:ext uri="{FF2B5EF4-FFF2-40B4-BE49-F238E27FC236}">
                    <a16:creationId xmlns:a16="http://schemas.microsoft.com/office/drawing/2014/main" id="{C89C3A6C-BA18-414D-9E2B-1B23B469ACBC}"/>
                  </a:ext>
                </a:extLst>
              </p:cNvPr>
              <p:cNvSpPr>
                <a:spLocks noChangeArrowheads="1"/>
              </p:cNvSpPr>
              <p:nvPr/>
            </p:nvSpPr>
            <p:spPr bwMode="auto">
              <a:xfrm>
                <a:off x="2462" y="1049"/>
                <a:ext cx="29"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35" name="Rectangle 205">
                <a:extLst>
                  <a:ext uri="{FF2B5EF4-FFF2-40B4-BE49-F238E27FC236}">
                    <a16:creationId xmlns:a16="http://schemas.microsoft.com/office/drawing/2014/main" id="{4844F959-9ADE-4D4A-8457-F62E21445E0D}"/>
                  </a:ext>
                </a:extLst>
              </p:cNvPr>
              <p:cNvSpPr>
                <a:spLocks noChangeArrowheads="1"/>
              </p:cNvSpPr>
              <p:nvPr/>
            </p:nvSpPr>
            <p:spPr bwMode="auto">
              <a:xfrm>
                <a:off x="2519" y="1049"/>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grpSp>
        <p:grpSp>
          <p:nvGrpSpPr>
            <p:cNvPr id="19" name="Group 407">
              <a:extLst>
                <a:ext uri="{FF2B5EF4-FFF2-40B4-BE49-F238E27FC236}">
                  <a16:creationId xmlns:a16="http://schemas.microsoft.com/office/drawing/2014/main" id="{B01B660A-750A-4667-B0DC-A82B5D9B5468}"/>
                </a:ext>
              </a:extLst>
            </p:cNvPr>
            <p:cNvGrpSpPr>
              <a:grpSpLocks/>
            </p:cNvGrpSpPr>
            <p:nvPr/>
          </p:nvGrpSpPr>
          <p:grpSpPr bwMode="auto">
            <a:xfrm>
              <a:off x="2198" y="1049"/>
              <a:ext cx="1200" cy="293"/>
              <a:chOff x="2198" y="1049"/>
              <a:chExt cx="1200" cy="293"/>
            </a:xfrm>
          </p:grpSpPr>
          <p:sp>
            <p:nvSpPr>
              <p:cNvPr id="436" name="Rectangle 207">
                <a:extLst>
                  <a:ext uri="{FF2B5EF4-FFF2-40B4-BE49-F238E27FC236}">
                    <a16:creationId xmlns:a16="http://schemas.microsoft.com/office/drawing/2014/main" id="{52296600-805D-4B82-A72B-E5EDD373773C}"/>
                  </a:ext>
                </a:extLst>
              </p:cNvPr>
              <p:cNvSpPr>
                <a:spLocks noChangeArrowheads="1"/>
              </p:cNvSpPr>
              <p:nvPr/>
            </p:nvSpPr>
            <p:spPr bwMode="auto">
              <a:xfrm>
                <a:off x="2550" y="1049"/>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37" name="Rectangle 208">
                <a:extLst>
                  <a:ext uri="{FF2B5EF4-FFF2-40B4-BE49-F238E27FC236}">
                    <a16:creationId xmlns:a16="http://schemas.microsoft.com/office/drawing/2014/main" id="{9FEBA44D-102B-4F35-BEC0-7B7A47626E60}"/>
                  </a:ext>
                </a:extLst>
              </p:cNvPr>
              <p:cNvSpPr>
                <a:spLocks noChangeArrowheads="1"/>
              </p:cNvSpPr>
              <p:nvPr/>
            </p:nvSpPr>
            <p:spPr bwMode="auto">
              <a:xfrm>
                <a:off x="2637" y="1049"/>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38" name="Rectangle 209">
                <a:extLst>
                  <a:ext uri="{FF2B5EF4-FFF2-40B4-BE49-F238E27FC236}">
                    <a16:creationId xmlns:a16="http://schemas.microsoft.com/office/drawing/2014/main" id="{EBFEC211-FA61-4C76-852E-7340D4BB76A0}"/>
                  </a:ext>
                </a:extLst>
              </p:cNvPr>
              <p:cNvSpPr>
                <a:spLocks noChangeArrowheads="1"/>
              </p:cNvSpPr>
              <p:nvPr/>
            </p:nvSpPr>
            <p:spPr bwMode="auto">
              <a:xfrm>
                <a:off x="2665" y="1049"/>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39" name="Rectangle 210">
                <a:extLst>
                  <a:ext uri="{FF2B5EF4-FFF2-40B4-BE49-F238E27FC236}">
                    <a16:creationId xmlns:a16="http://schemas.microsoft.com/office/drawing/2014/main" id="{082E6FFC-62A1-422B-B237-5CBFCC959255}"/>
                  </a:ext>
                </a:extLst>
              </p:cNvPr>
              <p:cNvSpPr>
                <a:spLocks noChangeArrowheads="1"/>
              </p:cNvSpPr>
              <p:nvPr/>
            </p:nvSpPr>
            <p:spPr bwMode="auto">
              <a:xfrm>
                <a:off x="2725" y="1049"/>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40" name="Rectangle 211">
                <a:extLst>
                  <a:ext uri="{FF2B5EF4-FFF2-40B4-BE49-F238E27FC236}">
                    <a16:creationId xmlns:a16="http://schemas.microsoft.com/office/drawing/2014/main" id="{E531AC93-6D68-4F92-BC36-F4014A2CB7C4}"/>
                  </a:ext>
                </a:extLst>
              </p:cNvPr>
              <p:cNvSpPr>
                <a:spLocks noChangeArrowheads="1"/>
              </p:cNvSpPr>
              <p:nvPr/>
            </p:nvSpPr>
            <p:spPr bwMode="auto">
              <a:xfrm>
                <a:off x="2784" y="1049"/>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41" name="Rectangle 212">
                <a:extLst>
                  <a:ext uri="{FF2B5EF4-FFF2-40B4-BE49-F238E27FC236}">
                    <a16:creationId xmlns:a16="http://schemas.microsoft.com/office/drawing/2014/main" id="{0E2B31DE-F165-49AF-979F-ED32AAD1A2E2}"/>
                  </a:ext>
                </a:extLst>
              </p:cNvPr>
              <p:cNvSpPr>
                <a:spLocks noChangeArrowheads="1"/>
              </p:cNvSpPr>
              <p:nvPr/>
            </p:nvSpPr>
            <p:spPr bwMode="auto">
              <a:xfrm>
                <a:off x="2812" y="1049"/>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42" name="Rectangle 213">
                <a:extLst>
                  <a:ext uri="{FF2B5EF4-FFF2-40B4-BE49-F238E27FC236}">
                    <a16:creationId xmlns:a16="http://schemas.microsoft.com/office/drawing/2014/main" id="{8C9DA378-451E-4E3A-887F-0A97A9FCEC41}"/>
                  </a:ext>
                </a:extLst>
              </p:cNvPr>
              <p:cNvSpPr>
                <a:spLocks noChangeArrowheads="1"/>
              </p:cNvSpPr>
              <p:nvPr/>
            </p:nvSpPr>
            <p:spPr bwMode="auto">
              <a:xfrm>
                <a:off x="2843" y="1049"/>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43" name="Rectangle 214">
                <a:extLst>
                  <a:ext uri="{FF2B5EF4-FFF2-40B4-BE49-F238E27FC236}">
                    <a16:creationId xmlns:a16="http://schemas.microsoft.com/office/drawing/2014/main" id="{C34C5582-9AD0-4EDF-8D1D-E4715F7EFCC2}"/>
                  </a:ext>
                </a:extLst>
              </p:cNvPr>
              <p:cNvSpPr>
                <a:spLocks noChangeArrowheads="1"/>
              </p:cNvSpPr>
              <p:nvPr/>
            </p:nvSpPr>
            <p:spPr bwMode="auto">
              <a:xfrm>
                <a:off x="2899" y="1049"/>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44" name="Rectangle 215">
                <a:extLst>
                  <a:ext uri="{FF2B5EF4-FFF2-40B4-BE49-F238E27FC236}">
                    <a16:creationId xmlns:a16="http://schemas.microsoft.com/office/drawing/2014/main" id="{47B211B6-721D-43CD-B148-7BC1A1766E9A}"/>
                  </a:ext>
                </a:extLst>
              </p:cNvPr>
              <p:cNvSpPr>
                <a:spLocks noChangeArrowheads="1"/>
              </p:cNvSpPr>
              <p:nvPr/>
            </p:nvSpPr>
            <p:spPr bwMode="auto">
              <a:xfrm>
                <a:off x="2930" y="1049"/>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45" name="Rectangle 216">
                <a:extLst>
                  <a:ext uri="{FF2B5EF4-FFF2-40B4-BE49-F238E27FC236}">
                    <a16:creationId xmlns:a16="http://schemas.microsoft.com/office/drawing/2014/main" id="{71D68D2E-670B-48AD-9058-1449ED4C1D0E}"/>
                  </a:ext>
                </a:extLst>
              </p:cNvPr>
              <p:cNvSpPr>
                <a:spLocks noChangeArrowheads="1"/>
              </p:cNvSpPr>
              <p:nvPr/>
            </p:nvSpPr>
            <p:spPr bwMode="auto">
              <a:xfrm>
                <a:off x="2989" y="1049"/>
                <a:ext cx="29"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46" name="Rectangle 217">
                <a:extLst>
                  <a:ext uri="{FF2B5EF4-FFF2-40B4-BE49-F238E27FC236}">
                    <a16:creationId xmlns:a16="http://schemas.microsoft.com/office/drawing/2014/main" id="{73BCE50B-643D-4FCC-B0F8-00E83EEA8DFB}"/>
                  </a:ext>
                </a:extLst>
              </p:cNvPr>
              <p:cNvSpPr>
                <a:spLocks noChangeArrowheads="1"/>
              </p:cNvSpPr>
              <p:nvPr/>
            </p:nvSpPr>
            <p:spPr bwMode="auto">
              <a:xfrm>
                <a:off x="3018" y="1049"/>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47" name="Rectangle 218">
                <a:extLst>
                  <a:ext uri="{FF2B5EF4-FFF2-40B4-BE49-F238E27FC236}">
                    <a16:creationId xmlns:a16="http://schemas.microsoft.com/office/drawing/2014/main" id="{F646D86F-146A-4183-B731-EC772DF56765}"/>
                  </a:ext>
                </a:extLst>
              </p:cNvPr>
              <p:cNvSpPr>
                <a:spLocks noChangeArrowheads="1"/>
              </p:cNvSpPr>
              <p:nvPr/>
            </p:nvSpPr>
            <p:spPr bwMode="auto">
              <a:xfrm>
                <a:off x="3046" y="1049"/>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48" name="Rectangle 219">
                <a:extLst>
                  <a:ext uri="{FF2B5EF4-FFF2-40B4-BE49-F238E27FC236}">
                    <a16:creationId xmlns:a16="http://schemas.microsoft.com/office/drawing/2014/main" id="{89F3DCD4-1EA5-4531-90BD-F4A91466EA42}"/>
                  </a:ext>
                </a:extLst>
              </p:cNvPr>
              <p:cNvSpPr>
                <a:spLocks noChangeArrowheads="1"/>
              </p:cNvSpPr>
              <p:nvPr/>
            </p:nvSpPr>
            <p:spPr bwMode="auto">
              <a:xfrm>
                <a:off x="3133" y="1049"/>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49" name="Rectangle 220">
                <a:extLst>
                  <a:ext uri="{FF2B5EF4-FFF2-40B4-BE49-F238E27FC236}">
                    <a16:creationId xmlns:a16="http://schemas.microsoft.com/office/drawing/2014/main" id="{96859C84-5D8E-4ADE-BB3C-28BB350C2245}"/>
                  </a:ext>
                </a:extLst>
              </p:cNvPr>
              <p:cNvSpPr>
                <a:spLocks noChangeArrowheads="1"/>
              </p:cNvSpPr>
              <p:nvPr/>
            </p:nvSpPr>
            <p:spPr bwMode="auto">
              <a:xfrm>
                <a:off x="3223" y="1049"/>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50" name="Rectangle 221">
                <a:extLst>
                  <a:ext uri="{FF2B5EF4-FFF2-40B4-BE49-F238E27FC236}">
                    <a16:creationId xmlns:a16="http://schemas.microsoft.com/office/drawing/2014/main" id="{40BB964B-240E-4B25-9275-6A31C12E67C4}"/>
                  </a:ext>
                </a:extLst>
              </p:cNvPr>
              <p:cNvSpPr>
                <a:spLocks noChangeArrowheads="1"/>
              </p:cNvSpPr>
              <p:nvPr/>
            </p:nvSpPr>
            <p:spPr bwMode="auto">
              <a:xfrm>
                <a:off x="2226" y="1078"/>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51" name="Rectangle 222">
                <a:extLst>
                  <a:ext uri="{FF2B5EF4-FFF2-40B4-BE49-F238E27FC236}">
                    <a16:creationId xmlns:a16="http://schemas.microsoft.com/office/drawing/2014/main" id="{CF59B214-8836-47CC-B4EC-3BDECDD12021}"/>
                  </a:ext>
                </a:extLst>
              </p:cNvPr>
              <p:cNvSpPr>
                <a:spLocks noChangeArrowheads="1"/>
              </p:cNvSpPr>
              <p:nvPr/>
            </p:nvSpPr>
            <p:spPr bwMode="auto">
              <a:xfrm>
                <a:off x="2257" y="1078"/>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52" name="Rectangle 223">
                <a:extLst>
                  <a:ext uri="{FF2B5EF4-FFF2-40B4-BE49-F238E27FC236}">
                    <a16:creationId xmlns:a16="http://schemas.microsoft.com/office/drawing/2014/main" id="{B981B4F9-5520-41F9-84C3-2F89A1E77EE6}"/>
                  </a:ext>
                </a:extLst>
              </p:cNvPr>
              <p:cNvSpPr>
                <a:spLocks noChangeArrowheads="1"/>
              </p:cNvSpPr>
              <p:nvPr/>
            </p:nvSpPr>
            <p:spPr bwMode="auto">
              <a:xfrm>
                <a:off x="2462" y="1078"/>
                <a:ext cx="29"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53" name="Rectangle 224">
                <a:extLst>
                  <a:ext uri="{FF2B5EF4-FFF2-40B4-BE49-F238E27FC236}">
                    <a16:creationId xmlns:a16="http://schemas.microsoft.com/office/drawing/2014/main" id="{B51E5CE8-FF0E-42F0-9ED9-9DF6946CFCED}"/>
                  </a:ext>
                </a:extLst>
              </p:cNvPr>
              <p:cNvSpPr>
                <a:spLocks noChangeArrowheads="1"/>
              </p:cNvSpPr>
              <p:nvPr/>
            </p:nvSpPr>
            <p:spPr bwMode="auto">
              <a:xfrm>
                <a:off x="2519" y="1078"/>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54" name="Rectangle 225">
                <a:extLst>
                  <a:ext uri="{FF2B5EF4-FFF2-40B4-BE49-F238E27FC236}">
                    <a16:creationId xmlns:a16="http://schemas.microsoft.com/office/drawing/2014/main" id="{D83AD60A-A318-4AA4-B231-BDBBCF2D112D}"/>
                  </a:ext>
                </a:extLst>
              </p:cNvPr>
              <p:cNvSpPr>
                <a:spLocks noChangeArrowheads="1"/>
              </p:cNvSpPr>
              <p:nvPr/>
            </p:nvSpPr>
            <p:spPr bwMode="auto">
              <a:xfrm>
                <a:off x="2550" y="1078"/>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55" name="Rectangle 226">
                <a:extLst>
                  <a:ext uri="{FF2B5EF4-FFF2-40B4-BE49-F238E27FC236}">
                    <a16:creationId xmlns:a16="http://schemas.microsoft.com/office/drawing/2014/main" id="{AFF06D43-795C-430E-ACC2-46219B28B0AB}"/>
                  </a:ext>
                </a:extLst>
              </p:cNvPr>
              <p:cNvSpPr>
                <a:spLocks noChangeArrowheads="1"/>
              </p:cNvSpPr>
              <p:nvPr/>
            </p:nvSpPr>
            <p:spPr bwMode="auto">
              <a:xfrm>
                <a:off x="2606" y="1078"/>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56" name="Rectangle 227">
                <a:extLst>
                  <a:ext uri="{FF2B5EF4-FFF2-40B4-BE49-F238E27FC236}">
                    <a16:creationId xmlns:a16="http://schemas.microsoft.com/office/drawing/2014/main" id="{21699503-FFB2-4D69-A5CF-26D31F809BAF}"/>
                  </a:ext>
                </a:extLst>
              </p:cNvPr>
              <p:cNvSpPr>
                <a:spLocks noChangeArrowheads="1"/>
              </p:cNvSpPr>
              <p:nvPr/>
            </p:nvSpPr>
            <p:spPr bwMode="auto">
              <a:xfrm>
                <a:off x="2665" y="1078"/>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57" name="Rectangle 228">
                <a:extLst>
                  <a:ext uri="{FF2B5EF4-FFF2-40B4-BE49-F238E27FC236}">
                    <a16:creationId xmlns:a16="http://schemas.microsoft.com/office/drawing/2014/main" id="{3968D6BC-5F3A-48CC-838F-8D4C6B8CF4C0}"/>
                  </a:ext>
                </a:extLst>
              </p:cNvPr>
              <p:cNvSpPr>
                <a:spLocks noChangeArrowheads="1"/>
              </p:cNvSpPr>
              <p:nvPr/>
            </p:nvSpPr>
            <p:spPr bwMode="auto">
              <a:xfrm>
                <a:off x="2753" y="1078"/>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58" name="Rectangle 229">
                <a:extLst>
                  <a:ext uri="{FF2B5EF4-FFF2-40B4-BE49-F238E27FC236}">
                    <a16:creationId xmlns:a16="http://schemas.microsoft.com/office/drawing/2014/main" id="{C71020F2-1DFD-43CA-866D-C222A026D8C7}"/>
                  </a:ext>
                </a:extLst>
              </p:cNvPr>
              <p:cNvSpPr>
                <a:spLocks noChangeArrowheads="1"/>
              </p:cNvSpPr>
              <p:nvPr/>
            </p:nvSpPr>
            <p:spPr bwMode="auto">
              <a:xfrm>
                <a:off x="2871" y="1078"/>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59" name="Rectangle 230">
                <a:extLst>
                  <a:ext uri="{FF2B5EF4-FFF2-40B4-BE49-F238E27FC236}">
                    <a16:creationId xmlns:a16="http://schemas.microsoft.com/office/drawing/2014/main" id="{7C6909AC-A1D9-45C6-9943-9F83539B9F6E}"/>
                  </a:ext>
                </a:extLst>
              </p:cNvPr>
              <p:cNvSpPr>
                <a:spLocks noChangeArrowheads="1"/>
              </p:cNvSpPr>
              <p:nvPr/>
            </p:nvSpPr>
            <p:spPr bwMode="auto">
              <a:xfrm>
                <a:off x="2899" y="1078"/>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60" name="Rectangle 231">
                <a:extLst>
                  <a:ext uri="{FF2B5EF4-FFF2-40B4-BE49-F238E27FC236}">
                    <a16:creationId xmlns:a16="http://schemas.microsoft.com/office/drawing/2014/main" id="{3DEE57F3-C51F-4EBF-B2A1-ADA4F7F50E32}"/>
                  </a:ext>
                </a:extLst>
              </p:cNvPr>
              <p:cNvSpPr>
                <a:spLocks noChangeArrowheads="1"/>
              </p:cNvSpPr>
              <p:nvPr/>
            </p:nvSpPr>
            <p:spPr bwMode="auto">
              <a:xfrm>
                <a:off x="2989" y="1078"/>
                <a:ext cx="29"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61" name="Rectangle 232">
                <a:extLst>
                  <a:ext uri="{FF2B5EF4-FFF2-40B4-BE49-F238E27FC236}">
                    <a16:creationId xmlns:a16="http://schemas.microsoft.com/office/drawing/2014/main" id="{AA2AFFFD-ADD2-4A58-B778-C8DEB44D73E4}"/>
                  </a:ext>
                </a:extLst>
              </p:cNvPr>
              <p:cNvSpPr>
                <a:spLocks noChangeArrowheads="1"/>
              </p:cNvSpPr>
              <p:nvPr/>
            </p:nvSpPr>
            <p:spPr bwMode="auto">
              <a:xfrm>
                <a:off x="3105" y="1078"/>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62" name="Rectangle 233">
                <a:extLst>
                  <a:ext uri="{FF2B5EF4-FFF2-40B4-BE49-F238E27FC236}">
                    <a16:creationId xmlns:a16="http://schemas.microsoft.com/office/drawing/2014/main" id="{91233FF1-8C9F-49E3-84E3-FDDA01172E48}"/>
                  </a:ext>
                </a:extLst>
              </p:cNvPr>
              <p:cNvSpPr>
                <a:spLocks noChangeArrowheads="1"/>
              </p:cNvSpPr>
              <p:nvPr/>
            </p:nvSpPr>
            <p:spPr bwMode="auto">
              <a:xfrm>
                <a:off x="3223" y="1078"/>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63" name="Rectangle 234">
                <a:extLst>
                  <a:ext uri="{FF2B5EF4-FFF2-40B4-BE49-F238E27FC236}">
                    <a16:creationId xmlns:a16="http://schemas.microsoft.com/office/drawing/2014/main" id="{C3AFC816-D4C2-4117-817E-E57955BB13CC}"/>
                  </a:ext>
                </a:extLst>
              </p:cNvPr>
              <p:cNvSpPr>
                <a:spLocks noChangeArrowheads="1"/>
              </p:cNvSpPr>
              <p:nvPr/>
            </p:nvSpPr>
            <p:spPr bwMode="auto">
              <a:xfrm>
                <a:off x="3251" y="1078"/>
                <a:ext cx="29"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64" name="Rectangle 235">
                <a:extLst>
                  <a:ext uri="{FF2B5EF4-FFF2-40B4-BE49-F238E27FC236}">
                    <a16:creationId xmlns:a16="http://schemas.microsoft.com/office/drawing/2014/main" id="{CA974D82-A7A6-4866-9884-A54B6FB01313}"/>
                  </a:ext>
                </a:extLst>
              </p:cNvPr>
              <p:cNvSpPr>
                <a:spLocks noChangeArrowheads="1"/>
              </p:cNvSpPr>
              <p:nvPr/>
            </p:nvSpPr>
            <p:spPr bwMode="auto">
              <a:xfrm>
                <a:off x="3280" y="1078"/>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65" name="Rectangle 236">
                <a:extLst>
                  <a:ext uri="{FF2B5EF4-FFF2-40B4-BE49-F238E27FC236}">
                    <a16:creationId xmlns:a16="http://schemas.microsoft.com/office/drawing/2014/main" id="{8655EF26-A284-4A76-923C-2A77E1D7F11F}"/>
                  </a:ext>
                </a:extLst>
              </p:cNvPr>
              <p:cNvSpPr>
                <a:spLocks noChangeArrowheads="1"/>
              </p:cNvSpPr>
              <p:nvPr/>
            </p:nvSpPr>
            <p:spPr bwMode="auto">
              <a:xfrm>
                <a:off x="3339" y="1078"/>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66" name="Rectangle 237">
                <a:extLst>
                  <a:ext uri="{FF2B5EF4-FFF2-40B4-BE49-F238E27FC236}">
                    <a16:creationId xmlns:a16="http://schemas.microsoft.com/office/drawing/2014/main" id="{D83D62F1-D421-4FF5-A6FA-FEEA5A0A266B}"/>
                  </a:ext>
                </a:extLst>
              </p:cNvPr>
              <p:cNvSpPr>
                <a:spLocks noChangeArrowheads="1"/>
              </p:cNvSpPr>
              <p:nvPr/>
            </p:nvSpPr>
            <p:spPr bwMode="auto">
              <a:xfrm>
                <a:off x="2226" y="1108"/>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67" name="Rectangle 238">
                <a:extLst>
                  <a:ext uri="{FF2B5EF4-FFF2-40B4-BE49-F238E27FC236}">
                    <a16:creationId xmlns:a16="http://schemas.microsoft.com/office/drawing/2014/main" id="{91C85096-43D9-4031-B033-DFE6B75CE3D0}"/>
                  </a:ext>
                </a:extLst>
              </p:cNvPr>
              <p:cNvSpPr>
                <a:spLocks noChangeArrowheads="1"/>
              </p:cNvSpPr>
              <p:nvPr/>
            </p:nvSpPr>
            <p:spPr bwMode="auto">
              <a:xfrm>
                <a:off x="2257" y="110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68" name="Rectangle 239">
                <a:extLst>
                  <a:ext uri="{FF2B5EF4-FFF2-40B4-BE49-F238E27FC236}">
                    <a16:creationId xmlns:a16="http://schemas.microsoft.com/office/drawing/2014/main" id="{B8D1ED3C-94B7-4868-8ED8-33B205EF94F8}"/>
                  </a:ext>
                </a:extLst>
              </p:cNvPr>
              <p:cNvSpPr>
                <a:spLocks noChangeArrowheads="1"/>
              </p:cNvSpPr>
              <p:nvPr/>
            </p:nvSpPr>
            <p:spPr bwMode="auto">
              <a:xfrm>
                <a:off x="2285" y="1108"/>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69" name="Rectangle 240">
                <a:extLst>
                  <a:ext uri="{FF2B5EF4-FFF2-40B4-BE49-F238E27FC236}">
                    <a16:creationId xmlns:a16="http://schemas.microsoft.com/office/drawing/2014/main" id="{64E1AE6B-834E-4DAD-94D5-51B8D9307F93}"/>
                  </a:ext>
                </a:extLst>
              </p:cNvPr>
              <p:cNvSpPr>
                <a:spLocks noChangeArrowheads="1"/>
              </p:cNvSpPr>
              <p:nvPr/>
            </p:nvSpPr>
            <p:spPr bwMode="auto">
              <a:xfrm>
                <a:off x="2316" y="110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70" name="Rectangle 241">
                <a:extLst>
                  <a:ext uri="{FF2B5EF4-FFF2-40B4-BE49-F238E27FC236}">
                    <a16:creationId xmlns:a16="http://schemas.microsoft.com/office/drawing/2014/main" id="{DCDB1568-4DA4-4E58-B6F7-6A39AAC154AE}"/>
                  </a:ext>
                </a:extLst>
              </p:cNvPr>
              <p:cNvSpPr>
                <a:spLocks noChangeArrowheads="1"/>
              </p:cNvSpPr>
              <p:nvPr/>
            </p:nvSpPr>
            <p:spPr bwMode="auto">
              <a:xfrm>
                <a:off x="2372" y="1108"/>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71" name="Rectangle 242">
                <a:extLst>
                  <a:ext uri="{FF2B5EF4-FFF2-40B4-BE49-F238E27FC236}">
                    <a16:creationId xmlns:a16="http://schemas.microsoft.com/office/drawing/2014/main" id="{78A9AED2-32DB-45F5-8549-E052BFE0383E}"/>
                  </a:ext>
                </a:extLst>
              </p:cNvPr>
              <p:cNvSpPr>
                <a:spLocks noChangeArrowheads="1"/>
              </p:cNvSpPr>
              <p:nvPr/>
            </p:nvSpPr>
            <p:spPr bwMode="auto">
              <a:xfrm>
                <a:off x="2431" y="1108"/>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72" name="Rectangle 243">
                <a:extLst>
                  <a:ext uri="{FF2B5EF4-FFF2-40B4-BE49-F238E27FC236}">
                    <a16:creationId xmlns:a16="http://schemas.microsoft.com/office/drawing/2014/main" id="{D8F614CB-67EF-492C-99DD-A3481DC44DCB}"/>
                  </a:ext>
                </a:extLst>
              </p:cNvPr>
              <p:cNvSpPr>
                <a:spLocks noChangeArrowheads="1"/>
              </p:cNvSpPr>
              <p:nvPr/>
            </p:nvSpPr>
            <p:spPr bwMode="auto">
              <a:xfrm>
                <a:off x="2519" y="1108"/>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73" name="Rectangle 244">
                <a:extLst>
                  <a:ext uri="{FF2B5EF4-FFF2-40B4-BE49-F238E27FC236}">
                    <a16:creationId xmlns:a16="http://schemas.microsoft.com/office/drawing/2014/main" id="{58636553-7765-48A1-B6B3-A694E32C5E7B}"/>
                  </a:ext>
                </a:extLst>
              </p:cNvPr>
              <p:cNvSpPr>
                <a:spLocks noChangeArrowheads="1"/>
              </p:cNvSpPr>
              <p:nvPr/>
            </p:nvSpPr>
            <p:spPr bwMode="auto">
              <a:xfrm>
                <a:off x="2550" y="110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74" name="Rectangle 245">
                <a:extLst>
                  <a:ext uri="{FF2B5EF4-FFF2-40B4-BE49-F238E27FC236}">
                    <a16:creationId xmlns:a16="http://schemas.microsoft.com/office/drawing/2014/main" id="{2AC27E6E-1FD3-4632-8D9B-0998EB853C7C}"/>
                  </a:ext>
                </a:extLst>
              </p:cNvPr>
              <p:cNvSpPr>
                <a:spLocks noChangeArrowheads="1"/>
              </p:cNvSpPr>
              <p:nvPr/>
            </p:nvSpPr>
            <p:spPr bwMode="auto">
              <a:xfrm>
                <a:off x="2578" y="110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75" name="Rectangle 246">
                <a:extLst>
                  <a:ext uri="{FF2B5EF4-FFF2-40B4-BE49-F238E27FC236}">
                    <a16:creationId xmlns:a16="http://schemas.microsoft.com/office/drawing/2014/main" id="{263BFEF4-A601-42B8-BB3A-B7A2192CE75C}"/>
                  </a:ext>
                </a:extLst>
              </p:cNvPr>
              <p:cNvSpPr>
                <a:spLocks noChangeArrowheads="1"/>
              </p:cNvSpPr>
              <p:nvPr/>
            </p:nvSpPr>
            <p:spPr bwMode="auto">
              <a:xfrm>
                <a:off x="2606" y="1108"/>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76" name="Rectangle 247">
                <a:extLst>
                  <a:ext uri="{FF2B5EF4-FFF2-40B4-BE49-F238E27FC236}">
                    <a16:creationId xmlns:a16="http://schemas.microsoft.com/office/drawing/2014/main" id="{008E1CE6-7B68-498B-B587-F21EC08F0DB4}"/>
                  </a:ext>
                </a:extLst>
              </p:cNvPr>
              <p:cNvSpPr>
                <a:spLocks noChangeArrowheads="1"/>
              </p:cNvSpPr>
              <p:nvPr/>
            </p:nvSpPr>
            <p:spPr bwMode="auto">
              <a:xfrm>
                <a:off x="2637" y="110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77" name="Rectangle 248">
                <a:extLst>
                  <a:ext uri="{FF2B5EF4-FFF2-40B4-BE49-F238E27FC236}">
                    <a16:creationId xmlns:a16="http://schemas.microsoft.com/office/drawing/2014/main" id="{33A7CE38-1D56-4456-9D5A-966A89DAD6A5}"/>
                  </a:ext>
                </a:extLst>
              </p:cNvPr>
              <p:cNvSpPr>
                <a:spLocks noChangeArrowheads="1"/>
              </p:cNvSpPr>
              <p:nvPr/>
            </p:nvSpPr>
            <p:spPr bwMode="auto">
              <a:xfrm>
                <a:off x="2665" y="1108"/>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78" name="Rectangle 249">
                <a:extLst>
                  <a:ext uri="{FF2B5EF4-FFF2-40B4-BE49-F238E27FC236}">
                    <a16:creationId xmlns:a16="http://schemas.microsoft.com/office/drawing/2014/main" id="{17F5353C-3BBE-4E8A-AC18-FFEDC6A7D562}"/>
                  </a:ext>
                </a:extLst>
              </p:cNvPr>
              <p:cNvSpPr>
                <a:spLocks noChangeArrowheads="1"/>
              </p:cNvSpPr>
              <p:nvPr/>
            </p:nvSpPr>
            <p:spPr bwMode="auto">
              <a:xfrm>
                <a:off x="2696" y="1108"/>
                <a:ext cx="29"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79" name="Rectangle 250">
                <a:extLst>
                  <a:ext uri="{FF2B5EF4-FFF2-40B4-BE49-F238E27FC236}">
                    <a16:creationId xmlns:a16="http://schemas.microsoft.com/office/drawing/2014/main" id="{C9E29CB8-56D6-4679-946E-7B42C3126284}"/>
                  </a:ext>
                </a:extLst>
              </p:cNvPr>
              <p:cNvSpPr>
                <a:spLocks noChangeArrowheads="1"/>
              </p:cNvSpPr>
              <p:nvPr/>
            </p:nvSpPr>
            <p:spPr bwMode="auto">
              <a:xfrm>
                <a:off x="2725" y="110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80" name="Rectangle 251">
                <a:extLst>
                  <a:ext uri="{FF2B5EF4-FFF2-40B4-BE49-F238E27FC236}">
                    <a16:creationId xmlns:a16="http://schemas.microsoft.com/office/drawing/2014/main" id="{8C8D1C47-9409-48E6-A2ED-FE6FF537C0CD}"/>
                  </a:ext>
                </a:extLst>
              </p:cNvPr>
              <p:cNvSpPr>
                <a:spLocks noChangeArrowheads="1"/>
              </p:cNvSpPr>
              <p:nvPr/>
            </p:nvSpPr>
            <p:spPr bwMode="auto">
              <a:xfrm>
                <a:off x="2753" y="1108"/>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81" name="Rectangle 252">
                <a:extLst>
                  <a:ext uri="{FF2B5EF4-FFF2-40B4-BE49-F238E27FC236}">
                    <a16:creationId xmlns:a16="http://schemas.microsoft.com/office/drawing/2014/main" id="{6E4CAD41-AF45-48CC-BAE7-0D66723ED42B}"/>
                  </a:ext>
                </a:extLst>
              </p:cNvPr>
              <p:cNvSpPr>
                <a:spLocks noChangeArrowheads="1"/>
              </p:cNvSpPr>
              <p:nvPr/>
            </p:nvSpPr>
            <p:spPr bwMode="auto">
              <a:xfrm>
                <a:off x="2784" y="110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82" name="Rectangle 253">
                <a:extLst>
                  <a:ext uri="{FF2B5EF4-FFF2-40B4-BE49-F238E27FC236}">
                    <a16:creationId xmlns:a16="http://schemas.microsoft.com/office/drawing/2014/main" id="{5D28DC3E-4C37-4263-A001-7D66B5D0DE77}"/>
                  </a:ext>
                </a:extLst>
              </p:cNvPr>
              <p:cNvSpPr>
                <a:spLocks noChangeArrowheads="1"/>
              </p:cNvSpPr>
              <p:nvPr/>
            </p:nvSpPr>
            <p:spPr bwMode="auto">
              <a:xfrm>
                <a:off x="2871" y="110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83" name="Rectangle 254">
                <a:extLst>
                  <a:ext uri="{FF2B5EF4-FFF2-40B4-BE49-F238E27FC236}">
                    <a16:creationId xmlns:a16="http://schemas.microsoft.com/office/drawing/2014/main" id="{C975D636-E000-4997-B5DC-6D54E78A8AD5}"/>
                  </a:ext>
                </a:extLst>
              </p:cNvPr>
              <p:cNvSpPr>
                <a:spLocks noChangeArrowheads="1"/>
              </p:cNvSpPr>
              <p:nvPr/>
            </p:nvSpPr>
            <p:spPr bwMode="auto">
              <a:xfrm>
                <a:off x="2899" y="1108"/>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84" name="Rectangle 255">
                <a:extLst>
                  <a:ext uri="{FF2B5EF4-FFF2-40B4-BE49-F238E27FC236}">
                    <a16:creationId xmlns:a16="http://schemas.microsoft.com/office/drawing/2014/main" id="{2ED63592-D2D8-48A6-AFD0-655D451C35A4}"/>
                  </a:ext>
                </a:extLst>
              </p:cNvPr>
              <p:cNvSpPr>
                <a:spLocks noChangeArrowheads="1"/>
              </p:cNvSpPr>
              <p:nvPr/>
            </p:nvSpPr>
            <p:spPr bwMode="auto">
              <a:xfrm>
                <a:off x="2989" y="1108"/>
                <a:ext cx="29"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85" name="Rectangle 256">
                <a:extLst>
                  <a:ext uri="{FF2B5EF4-FFF2-40B4-BE49-F238E27FC236}">
                    <a16:creationId xmlns:a16="http://schemas.microsoft.com/office/drawing/2014/main" id="{E1B49F21-12CE-4DD6-924F-969F64C8120F}"/>
                  </a:ext>
                </a:extLst>
              </p:cNvPr>
              <p:cNvSpPr>
                <a:spLocks noChangeArrowheads="1"/>
              </p:cNvSpPr>
              <p:nvPr/>
            </p:nvSpPr>
            <p:spPr bwMode="auto">
              <a:xfrm>
                <a:off x="3018" y="110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86" name="Rectangle 257">
                <a:extLst>
                  <a:ext uri="{FF2B5EF4-FFF2-40B4-BE49-F238E27FC236}">
                    <a16:creationId xmlns:a16="http://schemas.microsoft.com/office/drawing/2014/main" id="{F81965C4-5BB7-49D4-878C-8CD426224F8B}"/>
                  </a:ext>
                </a:extLst>
              </p:cNvPr>
              <p:cNvSpPr>
                <a:spLocks noChangeArrowheads="1"/>
              </p:cNvSpPr>
              <p:nvPr/>
            </p:nvSpPr>
            <p:spPr bwMode="auto">
              <a:xfrm>
                <a:off x="3105" y="110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87" name="Rectangle 258">
                <a:extLst>
                  <a:ext uri="{FF2B5EF4-FFF2-40B4-BE49-F238E27FC236}">
                    <a16:creationId xmlns:a16="http://schemas.microsoft.com/office/drawing/2014/main" id="{FC996E13-00B5-437A-B8B3-8E345B199D3B}"/>
                  </a:ext>
                </a:extLst>
              </p:cNvPr>
              <p:cNvSpPr>
                <a:spLocks noChangeArrowheads="1"/>
              </p:cNvSpPr>
              <p:nvPr/>
            </p:nvSpPr>
            <p:spPr bwMode="auto">
              <a:xfrm>
                <a:off x="3133" y="1108"/>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88" name="Rectangle 259">
                <a:extLst>
                  <a:ext uri="{FF2B5EF4-FFF2-40B4-BE49-F238E27FC236}">
                    <a16:creationId xmlns:a16="http://schemas.microsoft.com/office/drawing/2014/main" id="{ABF9AF6A-66F4-42FF-BD52-656B980528FC}"/>
                  </a:ext>
                </a:extLst>
              </p:cNvPr>
              <p:cNvSpPr>
                <a:spLocks noChangeArrowheads="1"/>
              </p:cNvSpPr>
              <p:nvPr/>
            </p:nvSpPr>
            <p:spPr bwMode="auto">
              <a:xfrm>
                <a:off x="3192" y="1108"/>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89" name="Rectangle 260">
                <a:extLst>
                  <a:ext uri="{FF2B5EF4-FFF2-40B4-BE49-F238E27FC236}">
                    <a16:creationId xmlns:a16="http://schemas.microsoft.com/office/drawing/2014/main" id="{27C55DE7-5CF2-4453-AE8E-9D283F25982B}"/>
                  </a:ext>
                </a:extLst>
              </p:cNvPr>
              <p:cNvSpPr>
                <a:spLocks noChangeArrowheads="1"/>
              </p:cNvSpPr>
              <p:nvPr/>
            </p:nvSpPr>
            <p:spPr bwMode="auto">
              <a:xfrm>
                <a:off x="2226" y="1137"/>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90" name="Rectangle 261">
                <a:extLst>
                  <a:ext uri="{FF2B5EF4-FFF2-40B4-BE49-F238E27FC236}">
                    <a16:creationId xmlns:a16="http://schemas.microsoft.com/office/drawing/2014/main" id="{878AD4E6-690D-437F-9F1F-A0B4D29943CA}"/>
                  </a:ext>
                </a:extLst>
              </p:cNvPr>
              <p:cNvSpPr>
                <a:spLocks noChangeArrowheads="1"/>
              </p:cNvSpPr>
              <p:nvPr/>
            </p:nvSpPr>
            <p:spPr bwMode="auto">
              <a:xfrm>
                <a:off x="2257" y="1137"/>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91" name="Rectangle 262">
                <a:extLst>
                  <a:ext uri="{FF2B5EF4-FFF2-40B4-BE49-F238E27FC236}">
                    <a16:creationId xmlns:a16="http://schemas.microsoft.com/office/drawing/2014/main" id="{72220636-347E-4BD9-B257-11D119C6ED51}"/>
                  </a:ext>
                </a:extLst>
              </p:cNvPr>
              <p:cNvSpPr>
                <a:spLocks noChangeArrowheads="1"/>
              </p:cNvSpPr>
              <p:nvPr/>
            </p:nvSpPr>
            <p:spPr bwMode="auto">
              <a:xfrm>
                <a:off x="2403" y="1137"/>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92" name="Rectangle 263">
                <a:extLst>
                  <a:ext uri="{FF2B5EF4-FFF2-40B4-BE49-F238E27FC236}">
                    <a16:creationId xmlns:a16="http://schemas.microsoft.com/office/drawing/2014/main" id="{17017D31-05EA-4496-85CD-6F194F2205E6}"/>
                  </a:ext>
                </a:extLst>
              </p:cNvPr>
              <p:cNvSpPr>
                <a:spLocks noChangeArrowheads="1"/>
              </p:cNvSpPr>
              <p:nvPr/>
            </p:nvSpPr>
            <p:spPr bwMode="auto">
              <a:xfrm>
                <a:off x="2462" y="1137"/>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93" name="Rectangle 264">
                <a:extLst>
                  <a:ext uri="{FF2B5EF4-FFF2-40B4-BE49-F238E27FC236}">
                    <a16:creationId xmlns:a16="http://schemas.microsoft.com/office/drawing/2014/main" id="{1B4EFDFB-C54F-4614-81AF-BF816894412A}"/>
                  </a:ext>
                </a:extLst>
              </p:cNvPr>
              <p:cNvSpPr>
                <a:spLocks noChangeArrowheads="1"/>
              </p:cNvSpPr>
              <p:nvPr/>
            </p:nvSpPr>
            <p:spPr bwMode="auto">
              <a:xfrm>
                <a:off x="2606" y="1137"/>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94" name="Rectangle 265">
                <a:extLst>
                  <a:ext uri="{FF2B5EF4-FFF2-40B4-BE49-F238E27FC236}">
                    <a16:creationId xmlns:a16="http://schemas.microsoft.com/office/drawing/2014/main" id="{BD65413B-92B0-4AFC-9903-A56F676728B5}"/>
                  </a:ext>
                </a:extLst>
              </p:cNvPr>
              <p:cNvSpPr>
                <a:spLocks noChangeArrowheads="1"/>
              </p:cNvSpPr>
              <p:nvPr/>
            </p:nvSpPr>
            <p:spPr bwMode="auto">
              <a:xfrm>
                <a:off x="2665" y="1137"/>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95" name="Rectangle 266">
                <a:extLst>
                  <a:ext uri="{FF2B5EF4-FFF2-40B4-BE49-F238E27FC236}">
                    <a16:creationId xmlns:a16="http://schemas.microsoft.com/office/drawing/2014/main" id="{BE6E5AB9-714F-4C51-B080-24B898C7550B}"/>
                  </a:ext>
                </a:extLst>
              </p:cNvPr>
              <p:cNvSpPr>
                <a:spLocks noChangeArrowheads="1"/>
              </p:cNvSpPr>
              <p:nvPr/>
            </p:nvSpPr>
            <p:spPr bwMode="auto">
              <a:xfrm>
                <a:off x="2784" y="1137"/>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96" name="Rectangle 267">
                <a:extLst>
                  <a:ext uri="{FF2B5EF4-FFF2-40B4-BE49-F238E27FC236}">
                    <a16:creationId xmlns:a16="http://schemas.microsoft.com/office/drawing/2014/main" id="{D6101FAE-0DF1-4C01-9264-19FB62497872}"/>
                  </a:ext>
                </a:extLst>
              </p:cNvPr>
              <p:cNvSpPr>
                <a:spLocks noChangeArrowheads="1"/>
              </p:cNvSpPr>
              <p:nvPr/>
            </p:nvSpPr>
            <p:spPr bwMode="auto">
              <a:xfrm>
                <a:off x="2812" y="1137"/>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97" name="Rectangle 268">
                <a:extLst>
                  <a:ext uri="{FF2B5EF4-FFF2-40B4-BE49-F238E27FC236}">
                    <a16:creationId xmlns:a16="http://schemas.microsoft.com/office/drawing/2014/main" id="{3D3653FA-8C4E-43B2-B9E4-E8E693CB306D}"/>
                  </a:ext>
                </a:extLst>
              </p:cNvPr>
              <p:cNvSpPr>
                <a:spLocks noChangeArrowheads="1"/>
              </p:cNvSpPr>
              <p:nvPr/>
            </p:nvSpPr>
            <p:spPr bwMode="auto">
              <a:xfrm>
                <a:off x="2871" y="1137"/>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98" name="Rectangle 269">
                <a:extLst>
                  <a:ext uri="{FF2B5EF4-FFF2-40B4-BE49-F238E27FC236}">
                    <a16:creationId xmlns:a16="http://schemas.microsoft.com/office/drawing/2014/main" id="{0C33FFE1-607B-4217-BCD4-36372C1D90B6}"/>
                  </a:ext>
                </a:extLst>
              </p:cNvPr>
              <p:cNvSpPr>
                <a:spLocks noChangeArrowheads="1"/>
              </p:cNvSpPr>
              <p:nvPr/>
            </p:nvSpPr>
            <p:spPr bwMode="auto">
              <a:xfrm>
                <a:off x="2930" y="1137"/>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99" name="Rectangle 270">
                <a:extLst>
                  <a:ext uri="{FF2B5EF4-FFF2-40B4-BE49-F238E27FC236}">
                    <a16:creationId xmlns:a16="http://schemas.microsoft.com/office/drawing/2014/main" id="{5C3D7222-8418-4535-A222-D8246CE323A8}"/>
                  </a:ext>
                </a:extLst>
              </p:cNvPr>
              <p:cNvSpPr>
                <a:spLocks noChangeArrowheads="1"/>
              </p:cNvSpPr>
              <p:nvPr/>
            </p:nvSpPr>
            <p:spPr bwMode="auto">
              <a:xfrm>
                <a:off x="2989" y="1137"/>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00" name="Rectangle 271">
                <a:extLst>
                  <a:ext uri="{FF2B5EF4-FFF2-40B4-BE49-F238E27FC236}">
                    <a16:creationId xmlns:a16="http://schemas.microsoft.com/office/drawing/2014/main" id="{0971ECA6-8DEE-4178-BFD3-261D8799A362}"/>
                  </a:ext>
                </a:extLst>
              </p:cNvPr>
              <p:cNvSpPr>
                <a:spLocks noChangeArrowheads="1"/>
              </p:cNvSpPr>
              <p:nvPr/>
            </p:nvSpPr>
            <p:spPr bwMode="auto">
              <a:xfrm>
                <a:off x="3077" y="1137"/>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01" name="Rectangle 272">
                <a:extLst>
                  <a:ext uri="{FF2B5EF4-FFF2-40B4-BE49-F238E27FC236}">
                    <a16:creationId xmlns:a16="http://schemas.microsoft.com/office/drawing/2014/main" id="{0CA39950-6AB5-4593-8863-68BD15082586}"/>
                  </a:ext>
                </a:extLst>
              </p:cNvPr>
              <p:cNvSpPr>
                <a:spLocks noChangeArrowheads="1"/>
              </p:cNvSpPr>
              <p:nvPr/>
            </p:nvSpPr>
            <p:spPr bwMode="auto">
              <a:xfrm>
                <a:off x="3105" y="1137"/>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02" name="Rectangle 273">
                <a:extLst>
                  <a:ext uri="{FF2B5EF4-FFF2-40B4-BE49-F238E27FC236}">
                    <a16:creationId xmlns:a16="http://schemas.microsoft.com/office/drawing/2014/main" id="{B23CCEF8-3BB6-4BDF-831D-AAA3735AFDD7}"/>
                  </a:ext>
                </a:extLst>
              </p:cNvPr>
              <p:cNvSpPr>
                <a:spLocks noChangeArrowheads="1"/>
              </p:cNvSpPr>
              <p:nvPr/>
            </p:nvSpPr>
            <p:spPr bwMode="auto">
              <a:xfrm>
                <a:off x="3133" y="1137"/>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03" name="Rectangle 274">
                <a:extLst>
                  <a:ext uri="{FF2B5EF4-FFF2-40B4-BE49-F238E27FC236}">
                    <a16:creationId xmlns:a16="http://schemas.microsoft.com/office/drawing/2014/main" id="{86B57082-51D3-4EE8-AEAE-45C64D536462}"/>
                  </a:ext>
                </a:extLst>
              </p:cNvPr>
              <p:cNvSpPr>
                <a:spLocks noChangeArrowheads="1"/>
              </p:cNvSpPr>
              <p:nvPr/>
            </p:nvSpPr>
            <p:spPr bwMode="auto">
              <a:xfrm>
                <a:off x="3192" y="1137"/>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04" name="Rectangle 275">
                <a:extLst>
                  <a:ext uri="{FF2B5EF4-FFF2-40B4-BE49-F238E27FC236}">
                    <a16:creationId xmlns:a16="http://schemas.microsoft.com/office/drawing/2014/main" id="{6BA1C5D4-018A-4911-A373-1A3586674DC9}"/>
                  </a:ext>
                </a:extLst>
              </p:cNvPr>
              <p:cNvSpPr>
                <a:spLocks noChangeArrowheads="1"/>
              </p:cNvSpPr>
              <p:nvPr/>
            </p:nvSpPr>
            <p:spPr bwMode="auto">
              <a:xfrm>
                <a:off x="3223" y="1137"/>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05" name="Rectangle 276">
                <a:extLst>
                  <a:ext uri="{FF2B5EF4-FFF2-40B4-BE49-F238E27FC236}">
                    <a16:creationId xmlns:a16="http://schemas.microsoft.com/office/drawing/2014/main" id="{FBAA2AE3-1DB2-4E96-B9EB-8FCAD62C64FF}"/>
                  </a:ext>
                </a:extLst>
              </p:cNvPr>
              <p:cNvSpPr>
                <a:spLocks noChangeArrowheads="1"/>
              </p:cNvSpPr>
              <p:nvPr/>
            </p:nvSpPr>
            <p:spPr bwMode="auto">
              <a:xfrm>
                <a:off x="3251" y="1137"/>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06" name="Rectangle 277">
                <a:extLst>
                  <a:ext uri="{FF2B5EF4-FFF2-40B4-BE49-F238E27FC236}">
                    <a16:creationId xmlns:a16="http://schemas.microsoft.com/office/drawing/2014/main" id="{40207A1E-57D4-4675-8310-35E2EE5B81D0}"/>
                  </a:ext>
                </a:extLst>
              </p:cNvPr>
              <p:cNvSpPr>
                <a:spLocks noChangeArrowheads="1"/>
              </p:cNvSpPr>
              <p:nvPr/>
            </p:nvSpPr>
            <p:spPr bwMode="auto">
              <a:xfrm>
                <a:off x="3339" y="1137"/>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07" name="Rectangle 278">
                <a:extLst>
                  <a:ext uri="{FF2B5EF4-FFF2-40B4-BE49-F238E27FC236}">
                    <a16:creationId xmlns:a16="http://schemas.microsoft.com/office/drawing/2014/main" id="{261A3B38-7899-4CA6-8CA7-A6625480C14E}"/>
                  </a:ext>
                </a:extLst>
              </p:cNvPr>
              <p:cNvSpPr>
                <a:spLocks noChangeArrowheads="1"/>
              </p:cNvSpPr>
              <p:nvPr/>
            </p:nvSpPr>
            <p:spPr bwMode="auto">
              <a:xfrm>
                <a:off x="3370" y="1137"/>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08" name="Rectangle 279">
                <a:extLst>
                  <a:ext uri="{FF2B5EF4-FFF2-40B4-BE49-F238E27FC236}">
                    <a16:creationId xmlns:a16="http://schemas.microsoft.com/office/drawing/2014/main" id="{9FF27783-B56E-4D65-ABE1-127E97C58FA3}"/>
                  </a:ext>
                </a:extLst>
              </p:cNvPr>
              <p:cNvSpPr>
                <a:spLocks noChangeArrowheads="1"/>
              </p:cNvSpPr>
              <p:nvPr/>
            </p:nvSpPr>
            <p:spPr bwMode="auto">
              <a:xfrm>
                <a:off x="2198" y="1165"/>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09" name="Rectangle 280">
                <a:extLst>
                  <a:ext uri="{FF2B5EF4-FFF2-40B4-BE49-F238E27FC236}">
                    <a16:creationId xmlns:a16="http://schemas.microsoft.com/office/drawing/2014/main" id="{C64FBBFD-8C2D-4F46-A16B-B251E7BEB6D5}"/>
                  </a:ext>
                </a:extLst>
              </p:cNvPr>
              <p:cNvSpPr>
                <a:spLocks noChangeArrowheads="1"/>
              </p:cNvSpPr>
              <p:nvPr/>
            </p:nvSpPr>
            <p:spPr bwMode="auto">
              <a:xfrm>
                <a:off x="2226" y="1165"/>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10" name="Rectangle 281">
                <a:extLst>
                  <a:ext uri="{FF2B5EF4-FFF2-40B4-BE49-F238E27FC236}">
                    <a16:creationId xmlns:a16="http://schemas.microsoft.com/office/drawing/2014/main" id="{55CBE775-605C-4BDD-AB48-678AE132953B}"/>
                  </a:ext>
                </a:extLst>
              </p:cNvPr>
              <p:cNvSpPr>
                <a:spLocks noChangeArrowheads="1"/>
              </p:cNvSpPr>
              <p:nvPr/>
            </p:nvSpPr>
            <p:spPr bwMode="auto">
              <a:xfrm>
                <a:off x="2344" y="1165"/>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11" name="Rectangle 282">
                <a:extLst>
                  <a:ext uri="{FF2B5EF4-FFF2-40B4-BE49-F238E27FC236}">
                    <a16:creationId xmlns:a16="http://schemas.microsoft.com/office/drawing/2014/main" id="{5EAE871F-34CB-47A7-961C-BDC73953A676}"/>
                  </a:ext>
                </a:extLst>
              </p:cNvPr>
              <p:cNvSpPr>
                <a:spLocks noChangeArrowheads="1"/>
              </p:cNvSpPr>
              <p:nvPr/>
            </p:nvSpPr>
            <p:spPr bwMode="auto">
              <a:xfrm>
                <a:off x="2372" y="1165"/>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12" name="Rectangle 283">
                <a:extLst>
                  <a:ext uri="{FF2B5EF4-FFF2-40B4-BE49-F238E27FC236}">
                    <a16:creationId xmlns:a16="http://schemas.microsoft.com/office/drawing/2014/main" id="{5D9056AD-A71C-4423-86A0-3E3FABD33F9A}"/>
                  </a:ext>
                </a:extLst>
              </p:cNvPr>
              <p:cNvSpPr>
                <a:spLocks noChangeArrowheads="1"/>
              </p:cNvSpPr>
              <p:nvPr/>
            </p:nvSpPr>
            <p:spPr bwMode="auto">
              <a:xfrm>
                <a:off x="2431" y="1165"/>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13" name="Rectangle 284">
                <a:extLst>
                  <a:ext uri="{FF2B5EF4-FFF2-40B4-BE49-F238E27FC236}">
                    <a16:creationId xmlns:a16="http://schemas.microsoft.com/office/drawing/2014/main" id="{41077E5D-9921-4CC7-9A3E-5884953F34E1}"/>
                  </a:ext>
                </a:extLst>
              </p:cNvPr>
              <p:cNvSpPr>
                <a:spLocks noChangeArrowheads="1"/>
              </p:cNvSpPr>
              <p:nvPr/>
            </p:nvSpPr>
            <p:spPr bwMode="auto">
              <a:xfrm>
                <a:off x="2462" y="1165"/>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14" name="Rectangle 285">
                <a:extLst>
                  <a:ext uri="{FF2B5EF4-FFF2-40B4-BE49-F238E27FC236}">
                    <a16:creationId xmlns:a16="http://schemas.microsoft.com/office/drawing/2014/main" id="{FE30D4FF-98C4-43DA-ADF8-75CB05C0AC75}"/>
                  </a:ext>
                </a:extLst>
              </p:cNvPr>
              <p:cNvSpPr>
                <a:spLocks noChangeArrowheads="1"/>
              </p:cNvSpPr>
              <p:nvPr/>
            </p:nvSpPr>
            <p:spPr bwMode="auto">
              <a:xfrm>
                <a:off x="2519" y="1165"/>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15" name="Rectangle 286">
                <a:extLst>
                  <a:ext uri="{FF2B5EF4-FFF2-40B4-BE49-F238E27FC236}">
                    <a16:creationId xmlns:a16="http://schemas.microsoft.com/office/drawing/2014/main" id="{3DF9B6A1-6E05-45D1-B087-B383963BBE97}"/>
                  </a:ext>
                </a:extLst>
              </p:cNvPr>
              <p:cNvSpPr>
                <a:spLocks noChangeArrowheads="1"/>
              </p:cNvSpPr>
              <p:nvPr/>
            </p:nvSpPr>
            <p:spPr bwMode="auto">
              <a:xfrm>
                <a:off x="2550" y="1165"/>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16" name="Rectangle 287">
                <a:extLst>
                  <a:ext uri="{FF2B5EF4-FFF2-40B4-BE49-F238E27FC236}">
                    <a16:creationId xmlns:a16="http://schemas.microsoft.com/office/drawing/2014/main" id="{EDB525CB-FDB9-4D2C-B626-50F4A1F037DD}"/>
                  </a:ext>
                </a:extLst>
              </p:cNvPr>
              <p:cNvSpPr>
                <a:spLocks noChangeArrowheads="1"/>
              </p:cNvSpPr>
              <p:nvPr/>
            </p:nvSpPr>
            <p:spPr bwMode="auto">
              <a:xfrm>
                <a:off x="2606" y="1165"/>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17" name="Rectangle 288">
                <a:extLst>
                  <a:ext uri="{FF2B5EF4-FFF2-40B4-BE49-F238E27FC236}">
                    <a16:creationId xmlns:a16="http://schemas.microsoft.com/office/drawing/2014/main" id="{F8B17249-7A6C-4B17-9183-5F3B3FB3633D}"/>
                  </a:ext>
                </a:extLst>
              </p:cNvPr>
              <p:cNvSpPr>
                <a:spLocks noChangeArrowheads="1"/>
              </p:cNvSpPr>
              <p:nvPr/>
            </p:nvSpPr>
            <p:spPr bwMode="auto">
              <a:xfrm>
                <a:off x="2696" y="1165"/>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18" name="Rectangle 289">
                <a:extLst>
                  <a:ext uri="{FF2B5EF4-FFF2-40B4-BE49-F238E27FC236}">
                    <a16:creationId xmlns:a16="http://schemas.microsoft.com/office/drawing/2014/main" id="{97ADFF1C-F437-4761-924E-5F87AF60BFDD}"/>
                  </a:ext>
                </a:extLst>
              </p:cNvPr>
              <p:cNvSpPr>
                <a:spLocks noChangeArrowheads="1"/>
              </p:cNvSpPr>
              <p:nvPr/>
            </p:nvSpPr>
            <p:spPr bwMode="auto">
              <a:xfrm>
                <a:off x="2725" y="1165"/>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19" name="Rectangle 290">
                <a:extLst>
                  <a:ext uri="{FF2B5EF4-FFF2-40B4-BE49-F238E27FC236}">
                    <a16:creationId xmlns:a16="http://schemas.microsoft.com/office/drawing/2014/main" id="{2AD06A00-EA7E-4A93-89A6-0353F7E77311}"/>
                  </a:ext>
                </a:extLst>
              </p:cNvPr>
              <p:cNvSpPr>
                <a:spLocks noChangeArrowheads="1"/>
              </p:cNvSpPr>
              <p:nvPr/>
            </p:nvSpPr>
            <p:spPr bwMode="auto">
              <a:xfrm>
                <a:off x="2753" y="1165"/>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20" name="Rectangle 291">
                <a:extLst>
                  <a:ext uri="{FF2B5EF4-FFF2-40B4-BE49-F238E27FC236}">
                    <a16:creationId xmlns:a16="http://schemas.microsoft.com/office/drawing/2014/main" id="{BE0CAFE4-AF33-416D-B8C0-BD31522DF0C2}"/>
                  </a:ext>
                </a:extLst>
              </p:cNvPr>
              <p:cNvSpPr>
                <a:spLocks noChangeArrowheads="1"/>
              </p:cNvSpPr>
              <p:nvPr/>
            </p:nvSpPr>
            <p:spPr bwMode="auto">
              <a:xfrm>
                <a:off x="2812" y="1165"/>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21" name="Rectangle 292">
                <a:extLst>
                  <a:ext uri="{FF2B5EF4-FFF2-40B4-BE49-F238E27FC236}">
                    <a16:creationId xmlns:a16="http://schemas.microsoft.com/office/drawing/2014/main" id="{58BE8CAD-E26C-48D1-965D-61C80A10D56B}"/>
                  </a:ext>
                </a:extLst>
              </p:cNvPr>
              <p:cNvSpPr>
                <a:spLocks noChangeArrowheads="1"/>
              </p:cNvSpPr>
              <p:nvPr/>
            </p:nvSpPr>
            <p:spPr bwMode="auto">
              <a:xfrm>
                <a:off x="2958" y="1165"/>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22" name="Rectangle 293">
                <a:extLst>
                  <a:ext uri="{FF2B5EF4-FFF2-40B4-BE49-F238E27FC236}">
                    <a16:creationId xmlns:a16="http://schemas.microsoft.com/office/drawing/2014/main" id="{46BE547B-6B5E-48B0-BFA0-33D3E3F9FB59}"/>
                  </a:ext>
                </a:extLst>
              </p:cNvPr>
              <p:cNvSpPr>
                <a:spLocks noChangeArrowheads="1"/>
              </p:cNvSpPr>
              <p:nvPr/>
            </p:nvSpPr>
            <p:spPr bwMode="auto">
              <a:xfrm>
                <a:off x="2989" y="1165"/>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23" name="Rectangle 294">
                <a:extLst>
                  <a:ext uri="{FF2B5EF4-FFF2-40B4-BE49-F238E27FC236}">
                    <a16:creationId xmlns:a16="http://schemas.microsoft.com/office/drawing/2014/main" id="{1B3D1339-A918-4AF6-BC1A-00FA25AAF313}"/>
                  </a:ext>
                </a:extLst>
              </p:cNvPr>
              <p:cNvSpPr>
                <a:spLocks noChangeArrowheads="1"/>
              </p:cNvSpPr>
              <p:nvPr/>
            </p:nvSpPr>
            <p:spPr bwMode="auto">
              <a:xfrm>
                <a:off x="3223" y="1165"/>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24" name="Rectangle 295">
                <a:extLst>
                  <a:ext uri="{FF2B5EF4-FFF2-40B4-BE49-F238E27FC236}">
                    <a16:creationId xmlns:a16="http://schemas.microsoft.com/office/drawing/2014/main" id="{065D109E-F4E8-406C-8F38-147C82DB3E24}"/>
                  </a:ext>
                </a:extLst>
              </p:cNvPr>
              <p:cNvSpPr>
                <a:spLocks noChangeArrowheads="1"/>
              </p:cNvSpPr>
              <p:nvPr/>
            </p:nvSpPr>
            <p:spPr bwMode="auto">
              <a:xfrm>
                <a:off x="3251" y="1165"/>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25" name="Rectangle 296">
                <a:extLst>
                  <a:ext uri="{FF2B5EF4-FFF2-40B4-BE49-F238E27FC236}">
                    <a16:creationId xmlns:a16="http://schemas.microsoft.com/office/drawing/2014/main" id="{076975F0-C3C0-42CC-A711-D0574802FD03}"/>
                  </a:ext>
                </a:extLst>
              </p:cNvPr>
              <p:cNvSpPr>
                <a:spLocks noChangeArrowheads="1"/>
              </p:cNvSpPr>
              <p:nvPr/>
            </p:nvSpPr>
            <p:spPr bwMode="auto">
              <a:xfrm>
                <a:off x="3280" y="1165"/>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26" name="Rectangle 297">
                <a:extLst>
                  <a:ext uri="{FF2B5EF4-FFF2-40B4-BE49-F238E27FC236}">
                    <a16:creationId xmlns:a16="http://schemas.microsoft.com/office/drawing/2014/main" id="{AB6CEED4-2E99-4A94-8E02-A996FCDAD310}"/>
                  </a:ext>
                </a:extLst>
              </p:cNvPr>
              <p:cNvSpPr>
                <a:spLocks noChangeArrowheads="1"/>
              </p:cNvSpPr>
              <p:nvPr/>
            </p:nvSpPr>
            <p:spPr bwMode="auto">
              <a:xfrm>
                <a:off x="2198" y="1196"/>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27" name="Rectangle 298">
                <a:extLst>
                  <a:ext uri="{FF2B5EF4-FFF2-40B4-BE49-F238E27FC236}">
                    <a16:creationId xmlns:a16="http://schemas.microsoft.com/office/drawing/2014/main" id="{F7450998-34FC-4C4D-AFDC-FF205AC94561}"/>
                  </a:ext>
                </a:extLst>
              </p:cNvPr>
              <p:cNvSpPr>
                <a:spLocks noChangeArrowheads="1"/>
              </p:cNvSpPr>
              <p:nvPr/>
            </p:nvSpPr>
            <p:spPr bwMode="auto">
              <a:xfrm>
                <a:off x="2226" y="1196"/>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28" name="Rectangle 299">
                <a:extLst>
                  <a:ext uri="{FF2B5EF4-FFF2-40B4-BE49-F238E27FC236}">
                    <a16:creationId xmlns:a16="http://schemas.microsoft.com/office/drawing/2014/main" id="{C8645B26-C7D8-4AEF-BAC1-72DE84B8A420}"/>
                  </a:ext>
                </a:extLst>
              </p:cNvPr>
              <p:cNvSpPr>
                <a:spLocks noChangeArrowheads="1"/>
              </p:cNvSpPr>
              <p:nvPr/>
            </p:nvSpPr>
            <p:spPr bwMode="auto">
              <a:xfrm>
                <a:off x="2285" y="1196"/>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29" name="Rectangle 300">
                <a:extLst>
                  <a:ext uri="{FF2B5EF4-FFF2-40B4-BE49-F238E27FC236}">
                    <a16:creationId xmlns:a16="http://schemas.microsoft.com/office/drawing/2014/main" id="{59D294A3-BD8A-4BE3-BC53-EFCBC6AEB7D4}"/>
                  </a:ext>
                </a:extLst>
              </p:cNvPr>
              <p:cNvSpPr>
                <a:spLocks noChangeArrowheads="1"/>
              </p:cNvSpPr>
              <p:nvPr/>
            </p:nvSpPr>
            <p:spPr bwMode="auto">
              <a:xfrm>
                <a:off x="2316" y="1196"/>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30" name="Rectangle 301">
                <a:extLst>
                  <a:ext uri="{FF2B5EF4-FFF2-40B4-BE49-F238E27FC236}">
                    <a16:creationId xmlns:a16="http://schemas.microsoft.com/office/drawing/2014/main" id="{F6B22F39-32E3-4E12-810A-139F4A595DDA}"/>
                  </a:ext>
                </a:extLst>
              </p:cNvPr>
              <p:cNvSpPr>
                <a:spLocks noChangeArrowheads="1"/>
              </p:cNvSpPr>
              <p:nvPr/>
            </p:nvSpPr>
            <p:spPr bwMode="auto">
              <a:xfrm>
                <a:off x="2403" y="1196"/>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31" name="Rectangle 302">
                <a:extLst>
                  <a:ext uri="{FF2B5EF4-FFF2-40B4-BE49-F238E27FC236}">
                    <a16:creationId xmlns:a16="http://schemas.microsoft.com/office/drawing/2014/main" id="{FCB553C7-8356-4D5F-850E-DE1428D3B83F}"/>
                  </a:ext>
                </a:extLst>
              </p:cNvPr>
              <p:cNvSpPr>
                <a:spLocks noChangeArrowheads="1"/>
              </p:cNvSpPr>
              <p:nvPr/>
            </p:nvSpPr>
            <p:spPr bwMode="auto">
              <a:xfrm>
                <a:off x="2519" y="1196"/>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32" name="Rectangle 303">
                <a:extLst>
                  <a:ext uri="{FF2B5EF4-FFF2-40B4-BE49-F238E27FC236}">
                    <a16:creationId xmlns:a16="http://schemas.microsoft.com/office/drawing/2014/main" id="{5A25D1FB-5D3D-43CB-A379-DCE2994F8402}"/>
                  </a:ext>
                </a:extLst>
              </p:cNvPr>
              <p:cNvSpPr>
                <a:spLocks noChangeArrowheads="1"/>
              </p:cNvSpPr>
              <p:nvPr/>
            </p:nvSpPr>
            <p:spPr bwMode="auto">
              <a:xfrm>
                <a:off x="2637" y="1196"/>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33" name="Rectangle 304">
                <a:extLst>
                  <a:ext uri="{FF2B5EF4-FFF2-40B4-BE49-F238E27FC236}">
                    <a16:creationId xmlns:a16="http://schemas.microsoft.com/office/drawing/2014/main" id="{FC6B762C-0749-48B2-AEF1-2C822F74E5B7}"/>
                  </a:ext>
                </a:extLst>
              </p:cNvPr>
              <p:cNvSpPr>
                <a:spLocks noChangeArrowheads="1"/>
              </p:cNvSpPr>
              <p:nvPr/>
            </p:nvSpPr>
            <p:spPr bwMode="auto">
              <a:xfrm>
                <a:off x="2725" y="1196"/>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34" name="Rectangle 305">
                <a:extLst>
                  <a:ext uri="{FF2B5EF4-FFF2-40B4-BE49-F238E27FC236}">
                    <a16:creationId xmlns:a16="http://schemas.microsoft.com/office/drawing/2014/main" id="{DA94C486-5BC5-4716-B56F-963F24036E3D}"/>
                  </a:ext>
                </a:extLst>
              </p:cNvPr>
              <p:cNvSpPr>
                <a:spLocks noChangeArrowheads="1"/>
              </p:cNvSpPr>
              <p:nvPr/>
            </p:nvSpPr>
            <p:spPr bwMode="auto">
              <a:xfrm>
                <a:off x="2753" y="1196"/>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35" name="Rectangle 306">
                <a:extLst>
                  <a:ext uri="{FF2B5EF4-FFF2-40B4-BE49-F238E27FC236}">
                    <a16:creationId xmlns:a16="http://schemas.microsoft.com/office/drawing/2014/main" id="{5F1903BF-1BE0-4510-A47B-0493AE2BB31E}"/>
                  </a:ext>
                </a:extLst>
              </p:cNvPr>
              <p:cNvSpPr>
                <a:spLocks noChangeArrowheads="1"/>
              </p:cNvSpPr>
              <p:nvPr/>
            </p:nvSpPr>
            <p:spPr bwMode="auto">
              <a:xfrm>
                <a:off x="2843" y="1196"/>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36" name="Rectangle 307">
                <a:extLst>
                  <a:ext uri="{FF2B5EF4-FFF2-40B4-BE49-F238E27FC236}">
                    <a16:creationId xmlns:a16="http://schemas.microsoft.com/office/drawing/2014/main" id="{7D5C34AA-F89E-47DC-913C-D57D4FF58A86}"/>
                  </a:ext>
                </a:extLst>
              </p:cNvPr>
              <p:cNvSpPr>
                <a:spLocks noChangeArrowheads="1"/>
              </p:cNvSpPr>
              <p:nvPr/>
            </p:nvSpPr>
            <p:spPr bwMode="auto">
              <a:xfrm>
                <a:off x="2871" y="1196"/>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37" name="Rectangle 308">
                <a:extLst>
                  <a:ext uri="{FF2B5EF4-FFF2-40B4-BE49-F238E27FC236}">
                    <a16:creationId xmlns:a16="http://schemas.microsoft.com/office/drawing/2014/main" id="{C0093BBF-4BDD-4B17-A7C7-73AA14281569}"/>
                  </a:ext>
                </a:extLst>
              </p:cNvPr>
              <p:cNvSpPr>
                <a:spLocks noChangeArrowheads="1"/>
              </p:cNvSpPr>
              <p:nvPr/>
            </p:nvSpPr>
            <p:spPr bwMode="auto">
              <a:xfrm>
                <a:off x="2899" y="1196"/>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38" name="Rectangle 309">
                <a:extLst>
                  <a:ext uri="{FF2B5EF4-FFF2-40B4-BE49-F238E27FC236}">
                    <a16:creationId xmlns:a16="http://schemas.microsoft.com/office/drawing/2014/main" id="{71AB9006-A274-4E79-84DC-3B3F73F0F31A}"/>
                  </a:ext>
                </a:extLst>
              </p:cNvPr>
              <p:cNvSpPr>
                <a:spLocks noChangeArrowheads="1"/>
              </p:cNvSpPr>
              <p:nvPr/>
            </p:nvSpPr>
            <p:spPr bwMode="auto">
              <a:xfrm>
                <a:off x="2958" y="1196"/>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39" name="Rectangle 310">
                <a:extLst>
                  <a:ext uri="{FF2B5EF4-FFF2-40B4-BE49-F238E27FC236}">
                    <a16:creationId xmlns:a16="http://schemas.microsoft.com/office/drawing/2014/main" id="{96BA1E2D-9DE8-4E59-BD8D-62BB123D5DF0}"/>
                  </a:ext>
                </a:extLst>
              </p:cNvPr>
              <p:cNvSpPr>
                <a:spLocks noChangeArrowheads="1"/>
              </p:cNvSpPr>
              <p:nvPr/>
            </p:nvSpPr>
            <p:spPr bwMode="auto">
              <a:xfrm>
                <a:off x="3018" y="1196"/>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40" name="Rectangle 311">
                <a:extLst>
                  <a:ext uri="{FF2B5EF4-FFF2-40B4-BE49-F238E27FC236}">
                    <a16:creationId xmlns:a16="http://schemas.microsoft.com/office/drawing/2014/main" id="{DFA3B72D-843D-4252-A907-68ACBCB9F3AE}"/>
                  </a:ext>
                </a:extLst>
              </p:cNvPr>
              <p:cNvSpPr>
                <a:spLocks noChangeArrowheads="1"/>
              </p:cNvSpPr>
              <p:nvPr/>
            </p:nvSpPr>
            <p:spPr bwMode="auto">
              <a:xfrm>
                <a:off x="3133" y="1196"/>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41" name="Rectangle 312">
                <a:extLst>
                  <a:ext uri="{FF2B5EF4-FFF2-40B4-BE49-F238E27FC236}">
                    <a16:creationId xmlns:a16="http://schemas.microsoft.com/office/drawing/2014/main" id="{129B3671-0182-4DA5-B8A5-E53C6FB2AD42}"/>
                  </a:ext>
                </a:extLst>
              </p:cNvPr>
              <p:cNvSpPr>
                <a:spLocks noChangeArrowheads="1"/>
              </p:cNvSpPr>
              <p:nvPr/>
            </p:nvSpPr>
            <p:spPr bwMode="auto">
              <a:xfrm>
                <a:off x="3164" y="1196"/>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42" name="Rectangle 313">
                <a:extLst>
                  <a:ext uri="{FF2B5EF4-FFF2-40B4-BE49-F238E27FC236}">
                    <a16:creationId xmlns:a16="http://schemas.microsoft.com/office/drawing/2014/main" id="{61A0FC52-6FAC-4955-AD47-14DE00131DD9}"/>
                  </a:ext>
                </a:extLst>
              </p:cNvPr>
              <p:cNvSpPr>
                <a:spLocks noChangeArrowheads="1"/>
              </p:cNvSpPr>
              <p:nvPr/>
            </p:nvSpPr>
            <p:spPr bwMode="auto">
              <a:xfrm>
                <a:off x="3223" y="1196"/>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43" name="Rectangle 314">
                <a:extLst>
                  <a:ext uri="{FF2B5EF4-FFF2-40B4-BE49-F238E27FC236}">
                    <a16:creationId xmlns:a16="http://schemas.microsoft.com/office/drawing/2014/main" id="{2BB95DCC-3FF7-4078-92A5-67EF4B82C34C}"/>
                  </a:ext>
                </a:extLst>
              </p:cNvPr>
              <p:cNvSpPr>
                <a:spLocks noChangeArrowheads="1"/>
              </p:cNvSpPr>
              <p:nvPr/>
            </p:nvSpPr>
            <p:spPr bwMode="auto">
              <a:xfrm>
                <a:off x="3251" y="1196"/>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44" name="Rectangle 315">
                <a:extLst>
                  <a:ext uri="{FF2B5EF4-FFF2-40B4-BE49-F238E27FC236}">
                    <a16:creationId xmlns:a16="http://schemas.microsoft.com/office/drawing/2014/main" id="{9A273238-59C3-4E23-83C0-90E37E3378B5}"/>
                  </a:ext>
                </a:extLst>
              </p:cNvPr>
              <p:cNvSpPr>
                <a:spLocks noChangeArrowheads="1"/>
              </p:cNvSpPr>
              <p:nvPr/>
            </p:nvSpPr>
            <p:spPr bwMode="auto">
              <a:xfrm>
                <a:off x="3280" y="1196"/>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45" name="Rectangle 316">
                <a:extLst>
                  <a:ext uri="{FF2B5EF4-FFF2-40B4-BE49-F238E27FC236}">
                    <a16:creationId xmlns:a16="http://schemas.microsoft.com/office/drawing/2014/main" id="{2F1BB560-9FA9-4E25-A046-986A15E89700}"/>
                  </a:ext>
                </a:extLst>
              </p:cNvPr>
              <p:cNvSpPr>
                <a:spLocks noChangeArrowheads="1"/>
              </p:cNvSpPr>
              <p:nvPr/>
            </p:nvSpPr>
            <p:spPr bwMode="auto">
              <a:xfrm>
                <a:off x="3311" y="1196"/>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46" name="Rectangle 317">
                <a:extLst>
                  <a:ext uri="{FF2B5EF4-FFF2-40B4-BE49-F238E27FC236}">
                    <a16:creationId xmlns:a16="http://schemas.microsoft.com/office/drawing/2014/main" id="{FF201026-7721-4E8D-A792-CBEF260DB802}"/>
                  </a:ext>
                </a:extLst>
              </p:cNvPr>
              <p:cNvSpPr>
                <a:spLocks noChangeArrowheads="1"/>
              </p:cNvSpPr>
              <p:nvPr/>
            </p:nvSpPr>
            <p:spPr bwMode="auto">
              <a:xfrm>
                <a:off x="3370" y="1196"/>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47" name="Rectangle 318">
                <a:extLst>
                  <a:ext uri="{FF2B5EF4-FFF2-40B4-BE49-F238E27FC236}">
                    <a16:creationId xmlns:a16="http://schemas.microsoft.com/office/drawing/2014/main" id="{07D29634-A9E7-4AC2-99C1-AE43740B0A5F}"/>
                  </a:ext>
                </a:extLst>
              </p:cNvPr>
              <p:cNvSpPr>
                <a:spLocks noChangeArrowheads="1"/>
              </p:cNvSpPr>
              <p:nvPr/>
            </p:nvSpPr>
            <p:spPr bwMode="auto">
              <a:xfrm>
                <a:off x="2198" y="1224"/>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48" name="Rectangle 319">
                <a:extLst>
                  <a:ext uri="{FF2B5EF4-FFF2-40B4-BE49-F238E27FC236}">
                    <a16:creationId xmlns:a16="http://schemas.microsoft.com/office/drawing/2014/main" id="{76779D10-1352-458D-928D-E4855566F1FE}"/>
                  </a:ext>
                </a:extLst>
              </p:cNvPr>
              <p:cNvSpPr>
                <a:spLocks noChangeArrowheads="1"/>
              </p:cNvSpPr>
              <p:nvPr/>
            </p:nvSpPr>
            <p:spPr bwMode="auto">
              <a:xfrm>
                <a:off x="2226" y="1224"/>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49" name="Rectangle 320">
                <a:extLst>
                  <a:ext uri="{FF2B5EF4-FFF2-40B4-BE49-F238E27FC236}">
                    <a16:creationId xmlns:a16="http://schemas.microsoft.com/office/drawing/2014/main" id="{28D950DC-330E-4E6F-B885-54C2BA30128A}"/>
                  </a:ext>
                </a:extLst>
              </p:cNvPr>
              <p:cNvSpPr>
                <a:spLocks noChangeArrowheads="1"/>
              </p:cNvSpPr>
              <p:nvPr/>
            </p:nvSpPr>
            <p:spPr bwMode="auto">
              <a:xfrm>
                <a:off x="2257" y="1224"/>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50" name="Rectangle 321">
                <a:extLst>
                  <a:ext uri="{FF2B5EF4-FFF2-40B4-BE49-F238E27FC236}">
                    <a16:creationId xmlns:a16="http://schemas.microsoft.com/office/drawing/2014/main" id="{382C9081-810C-4381-9CC4-B18EDFB10C4B}"/>
                  </a:ext>
                </a:extLst>
              </p:cNvPr>
              <p:cNvSpPr>
                <a:spLocks noChangeArrowheads="1"/>
              </p:cNvSpPr>
              <p:nvPr/>
            </p:nvSpPr>
            <p:spPr bwMode="auto">
              <a:xfrm>
                <a:off x="2316" y="1224"/>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51" name="Rectangle 322">
                <a:extLst>
                  <a:ext uri="{FF2B5EF4-FFF2-40B4-BE49-F238E27FC236}">
                    <a16:creationId xmlns:a16="http://schemas.microsoft.com/office/drawing/2014/main" id="{35C63F67-8857-4C31-949D-428569076175}"/>
                  </a:ext>
                </a:extLst>
              </p:cNvPr>
              <p:cNvSpPr>
                <a:spLocks noChangeArrowheads="1"/>
              </p:cNvSpPr>
              <p:nvPr/>
            </p:nvSpPr>
            <p:spPr bwMode="auto">
              <a:xfrm>
                <a:off x="2344" y="1224"/>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52" name="Rectangle 323">
                <a:extLst>
                  <a:ext uri="{FF2B5EF4-FFF2-40B4-BE49-F238E27FC236}">
                    <a16:creationId xmlns:a16="http://schemas.microsoft.com/office/drawing/2014/main" id="{5C2D60CC-EA6D-433D-82CD-D2592A3EB4EB}"/>
                  </a:ext>
                </a:extLst>
              </p:cNvPr>
              <p:cNvSpPr>
                <a:spLocks noChangeArrowheads="1"/>
              </p:cNvSpPr>
              <p:nvPr/>
            </p:nvSpPr>
            <p:spPr bwMode="auto">
              <a:xfrm>
                <a:off x="2372" y="1224"/>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53" name="Rectangle 324">
                <a:extLst>
                  <a:ext uri="{FF2B5EF4-FFF2-40B4-BE49-F238E27FC236}">
                    <a16:creationId xmlns:a16="http://schemas.microsoft.com/office/drawing/2014/main" id="{E82B58FC-116A-4A53-B2D6-0E3C3FAB3A06}"/>
                  </a:ext>
                </a:extLst>
              </p:cNvPr>
              <p:cNvSpPr>
                <a:spLocks noChangeArrowheads="1"/>
              </p:cNvSpPr>
              <p:nvPr/>
            </p:nvSpPr>
            <p:spPr bwMode="auto">
              <a:xfrm>
                <a:off x="2431" y="1224"/>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54" name="Rectangle 325">
                <a:extLst>
                  <a:ext uri="{FF2B5EF4-FFF2-40B4-BE49-F238E27FC236}">
                    <a16:creationId xmlns:a16="http://schemas.microsoft.com/office/drawing/2014/main" id="{4AA9905D-F5CF-4BBF-BE38-6298C0187FB0}"/>
                  </a:ext>
                </a:extLst>
              </p:cNvPr>
              <p:cNvSpPr>
                <a:spLocks noChangeArrowheads="1"/>
              </p:cNvSpPr>
              <p:nvPr/>
            </p:nvSpPr>
            <p:spPr bwMode="auto">
              <a:xfrm>
                <a:off x="2491" y="1224"/>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55" name="Rectangle 326">
                <a:extLst>
                  <a:ext uri="{FF2B5EF4-FFF2-40B4-BE49-F238E27FC236}">
                    <a16:creationId xmlns:a16="http://schemas.microsoft.com/office/drawing/2014/main" id="{A9B84F84-1D2A-4B17-A907-48342A83A6FE}"/>
                  </a:ext>
                </a:extLst>
              </p:cNvPr>
              <p:cNvSpPr>
                <a:spLocks noChangeArrowheads="1"/>
              </p:cNvSpPr>
              <p:nvPr/>
            </p:nvSpPr>
            <p:spPr bwMode="auto">
              <a:xfrm>
                <a:off x="2519" y="1224"/>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56" name="Rectangle 327">
                <a:extLst>
                  <a:ext uri="{FF2B5EF4-FFF2-40B4-BE49-F238E27FC236}">
                    <a16:creationId xmlns:a16="http://schemas.microsoft.com/office/drawing/2014/main" id="{E8C11474-FEA6-4DA5-BD56-BE49F44B7EFF}"/>
                  </a:ext>
                </a:extLst>
              </p:cNvPr>
              <p:cNvSpPr>
                <a:spLocks noChangeArrowheads="1"/>
              </p:cNvSpPr>
              <p:nvPr/>
            </p:nvSpPr>
            <p:spPr bwMode="auto">
              <a:xfrm>
                <a:off x="2550" y="1224"/>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57" name="Rectangle 328">
                <a:extLst>
                  <a:ext uri="{FF2B5EF4-FFF2-40B4-BE49-F238E27FC236}">
                    <a16:creationId xmlns:a16="http://schemas.microsoft.com/office/drawing/2014/main" id="{07D87CAD-DD72-47B8-BFBE-4549E0DFFDDD}"/>
                  </a:ext>
                </a:extLst>
              </p:cNvPr>
              <p:cNvSpPr>
                <a:spLocks noChangeArrowheads="1"/>
              </p:cNvSpPr>
              <p:nvPr/>
            </p:nvSpPr>
            <p:spPr bwMode="auto">
              <a:xfrm>
                <a:off x="2578" y="1224"/>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58" name="Rectangle 329">
                <a:extLst>
                  <a:ext uri="{FF2B5EF4-FFF2-40B4-BE49-F238E27FC236}">
                    <a16:creationId xmlns:a16="http://schemas.microsoft.com/office/drawing/2014/main" id="{E13C1074-B96D-4D0C-80B7-F6742427BED4}"/>
                  </a:ext>
                </a:extLst>
              </p:cNvPr>
              <p:cNvSpPr>
                <a:spLocks noChangeArrowheads="1"/>
              </p:cNvSpPr>
              <p:nvPr/>
            </p:nvSpPr>
            <p:spPr bwMode="auto">
              <a:xfrm>
                <a:off x="2606" y="1224"/>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59" name="Rectangle 330">
                <a:extLst>
                  <a:ext uri="{FF2B5EF4-FFF2-40B4-BE49-F238E27FC236}">
                    <a16:creationId xmlns:a16="http://schemas.microsoft.com/office/drawing/2014/main" id="{8AC5E9BA-2CB5-48E1-A783-64AD41DB6510}"/>
                  </a:ext>
                </a:extLst>
              </p:cNvPr>
              <p:cNvSpPr>
                <a:spLocks noChangeArrowheads="1"/>
              </p:cNvSpPr>
              <p:nvPr/>
            </p:nvSpPr>
            <p:spPr bwMode="auto">
              <a:xfrm>
                <a:off x="2696" y="1224"/>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60" name="Rectangle 331">
                <a:extLst>
                  <a:ext uri="{FF2B5EF4-FFF2-40B4-BE49-F238E27FC236}">
                    <a16:creationId xmlns:a16="http://schemas.microsoft.com/office/drawing/2014/main" id="{40FE6E04-376B-4195-8121-524D28F34A77}"/>
                  </a:ext>
                </a:extLst>
              </p:cNvPr>
              <p:cNvSpPr>
                <a:spLocks noChangeArrowheads="1"/>
              </p:cNvSpPr>
              <p:nvPr/>
            </p:nvSpPr>
            <p:spPr bwMode="auto">
              <a:xfrm>
                <a:off x="2753" y="1224"/>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61" name="Rectangle 332">
                <a:extLst>
                  <a:ext uri="{FF2B5EF4-FFF2-40B4-BE49-F238E27FC236}">
                    <a16:creationId xmlns:a16="http://schemas.microsoft.com/office/drawing/2014/main" id="{BEC68DD7-3235-4F35-9F0E-9353A17755B0}"/>
                  </a:ext>
                </a:extLst>
              </p:cNvPr>
              <p:cNvSpPr>
                <a:spLocks noChangeArrowheads="1"/>
              </p:cNvSpPr>
              <p:nvPr/>
            </p:nvSpPr>
            <p:spPr bwMode="auto">
              <a:xfrm>
                <a:off x="2784" y="1224"/>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62" name="Rectangle 333">
                <a:extLst>
                  <a:ext uri="{FF2B5EF4-FFF2-40B4-BE49-F238E27FC236}">
                    <a16:creationId xmlns:a16="http://schemas.microsoft.com/office/drawing/2014/main" id="{F4F4B9CA-72B4-4EB9-8B17-3BB933E1E331}"/>
                  </a:ext>
                </a:extLst>
              </p:cNvPr>
              <p:cNvSpPr>
                <a:spLocks noChangeArrowheads="1"/>
              </p:cNvSpPr>
              <p:nvPr/>
            </p:nvSpPr>
            <p:spPr bwMode="auto">
              <a:xfrm>
                <a:off x="2843" y="1224"/>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63" name="Rectangle 334">
                <a:extLst>
                  <a:ext uri="{FF2B5EF4-FFF2-40B4-BE49-F238E27FC236}">
                    <a16:creationId xmlns:a16="http://schemas.microsoft.com/office/drawing/2014/main" id="{FE52ED9C-AA5E-407D-B686-2524C2F5B287}"/>
                  </a:ext>
                </a:extLst>
              </p:cNvPr>
              <p:cNvSpPr>
                <a:spLocks noChangeArrowheads="1"/>
              </p:cNvSpPr>
              <p:nvPr/>
            </p:nvSpPr>
            <p:spPr bwMode="auto">
              <a:xfrm>
                <a:off x="2930" y="1224"/>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64" name="Rectangle 335">
                <a:extLst>
                  <a:ext uri="{FF2B5EF4-FFF2-40B4-BE49-F238E27FC236}">
                    <a16:creationId xmlns:a16="http://schemas.microsoft.com/office/drawing/2014/main" id="{179B6B29-45A5-474A-AF49-DC12A653F98B}"/>
                  </a:ext>
                </a:extLst>
              </p:cNvPr>
              <p:cNvSpPr>
                <a:spLocks noChangeArrowheads="1"/>
              </p:cNvSpPr>
              <p:nvPr/>
            </p:nvSpPr>
            <p:spPr bwMode="auto">
              <a:xfrm>
                <a:off x="2958" y="1224"/>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65" name="Rectangle 336">
                <a:extLst>
                  <a:ext uri="{FF2B5EF4-FFF2-40B4-BE49-F238E27FC236}">
                    <a16:creationId xmlns:a16="http://schemas.microsoft.com/office/drawing/2014/main" id="{CA5BB3ED-BA75-411B-B0E2-A48009BD0310}"/>
                  </a:ext>
                </a:extLst>
              </p:cNvPr>
              <p:cNvSpPr>
                <a:spLocks noChangeArrowheads="1"/>
              </p:cNvSpPr>
              <p:nvPr/>
            </p:nvSpPr>
            <p:spPr bwMode="auto">
              <a:xfrm>
                <a:off x="3046" y="1224"/>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66" name="Rectangle 337">
                <a:extLst>
                  <a:ext uri="{FF2B5EF4-FFF2-40B4-BE49-F238E27FC236}">
                    <a16:creationId xmlns:a16="http://schemas.microsoft.com/office/drawing/2014/main" id="{449BA1FF-4605-4802-A355-1D40C361199D}"/>
                  </a:ext>
                </a:extLst>
              </p:cNvPr>
              <p:cNvSpPr>
                <a:spLocks noChangeArrowheads="1"/>
              </p:cNvSpPr>
              <p:nvPr/>
            </p:nvSpPr>
            <p:spPr bwMode="auto">
              <a:xfrm>
                <a:off x="3133" y="1224"/>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67" name="Rectangle 338">
                <a:extLst>
                  <a:ext uri="{FF2B5EF4-FFF2-40B4-BE49-F238E27FC236}">
                    <a16:creationId xmlns:a16="http://schemas.microsoft.com/office/drawing/2014/main" id="{24D2C3D8-2F29-456A-9691-053A8477302E}"/>
                  </a:ext>
                </a:extLst>
              </p:cNvPr>
              <p:cNvSpPr>
                <a:spLocks noChangeArrowheads="1"/>
              </p:cNvSpPr>
              <p:nvPr/>
            </p:nvSpPr>
            <p:spPr bwMode="auto">
              <a:xfrm>
                <a:off x="3164" y="1224"/>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68" name="Rectangle 339">
                <a:extLst>
                  <a:ext uri="{FF2B5EF4-FFF2-40B4-BE49-F238E27FC236}">
                    <a16:creationId xmlns:a16="http://schemas.microsoft.com/office/drawing/2014/main" id="{5461EDA5-96F1-40C5-8C90-1093069601F7}"/>
                  </a:ext>
                </a:extLst>
              </p:cNvPr>
              <p:cNvSpPr>
                <a:spLocks noChangeArrowheads="1"/>
              </p:cNvSpPr>
              <p:nvPr/>
            </p:nvSpPr>
            <p:spPr bwMode="auto">
              <a:xfrm>
                <a:off x="3223" y="1224"/>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69" name="Rectangle 340">
                <a:extLst>
                  <a:ext uri="{FF2B5EF4-FFF2-40B4-BE49-F238E27FC236}">
                    <a16:creationId xmlns:a16="http://schemas.microsoft.com/office/drawing/2014/main" id="{41FDE554-EA31-49B2-B73F-D5F50610F181}"/>
                  </a:ext>
                </a:extLst>
              </p:cNvPr>
              <p:cNvSpPr>
                <a:spLocks noChangeArrowheads="1"/>
              </p:cNvSpPr>
              <p:nvPr/>
            </p:nvSpPr>
            <p:spPr bwMode="auto">
              <a:xfrm>
                <a:off x="3280" y="1224"/>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70" name="Rectangle 341">
                <a:extLst>
                  <a:ext uri="{FF2B5EF4-FFF2-40B4-BE49-F238E27FC236}">
                    <a16:creationId xmlns:a16="http://schemas.microsoft.com/office/drawing/2014/main" id="{89AE5151-9819-4BA6-B2E1-75B50E206FD6}"/>
                  </a:ext>
                </a:extLst>
              </p:cNvPr>
              <p:cNvSpPr>
                <a:spLocks noChangeArrowheads="1"/>
              </p:cNvSpPr>
              <p:nvPr/>
            </p:nvSpPr>
            <p:spPr bwMode="auto">
              <a:xfrm>
                <a:off x="3311" y="1224"/>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71" name="Rectangle 342">
                <a:extLst>
                  <a:ext uri="{FF2B5EF4-FFF2-40B4-BE49-F238E27FC236}">
                    <a16:creationId xmlns:a16="http://schemas.microsoft.com/office/drawing/2014/main" id="{400394B9-1481-4618-BD9A-E95E90CBD9F2}"/>
                  </a:ext>
                </a:extLst>
              </p:cNvPr>
              <p:cNvSpPr>
                <a:spLocks noChangeArrowheads="1"/>
              </p:cNvSpPr>
              <p:nvPr/>
            </p:nvSpPr>
            <p:spPr bwMode="auto">
              <a:xfrm>
                <a:off x="2198" y="125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72" name="Rectangle 343">
                <a:extLst>
                  <a:ext uri="{FF2B5EF4-FFF2-40B4-BE49-F238E27FC236}">
                    <a16:creationId xmlns:a16="http://schemas.microsoft.com/office/drawing/2014/main" id="{5EF53BA7-AF3E-4B4E-9BEE-0C4DCFA54FD7}"/>
                  </a:ext>
                </a:extLst>
              </p:cNvPr>
              <p:cNvSpPr>
                <a:spLocks noChangeArrowheads="1"/>
              </p:cNvSpPr>
              <p:nvPr/>
            </p:nvSpPr>
            <p:spPr bwMode="auto">
              <a:xfrm>
                <a:off x="2257" y="125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73" name="Rectangle 344">
                <a:extLst>
                  <a:ext uri="{FF2B5EF4-FFF2-40B4-BE49-F238E27FC236}">
                    <a16:creationId xmlns:a16="http://schemas.microsoft.com/office/drawing/2014/main" id="{FF52F336-8070-4E42-B389-290A098D2693}"/>
                  </a:ext>
                </a:extLst>
              </p:cNvPr>
              <p:cNvSpPr>
                <a:spLocks noChangeArrowheads="1"/>
              </p:cNvSpPr>
              <p:nvPr/>
            </p:nvSpPr>
            <p:spPr bwMode="auto">
              <a:xfrm>
                <a:off x="2285" y="1255"/>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74" name="Rectangle 345">
                <a:extLst>
                  <a:ext uri="{FF2B5EF4-FFF2-40B4-BE49-F238E27FC236}">
                    <a16:creationId xmlns:a16="http://schemas.microsoft.com/office/drawing/2014/main" id="{D47FAC76-F562-43B1-836E-0E1D3E8945E0}"/>
                  </a:ext>
                </a:extLst>
              </p:cNvPr>
              <p:cNvSpPr>
                <a:spLocks noChangeArrowheads="1"/>
              </p:cNvSpPr>
              <p:nvPr/>
            </p:nvSpPr>
            <p:spPr bwMode="auto">
              <a:xfrm>
                <a:off x="2316" y="125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75" name="Rectangle 346">
                <a:extLst>
                  <a:ext uri="{FF2B5EF4-FFF2-40B4-BE49-F238E27FC236}">
                    <a16:creationId xmlns:a16="http://schemas.microsoft.com/office/drawing/2014/main" id="{BF7E9277-C5AC-4A3A-9928-02E93CAC2339}"/>
                  </a:ext>
                </a:extLst>
              </p:cNvPr>
              <p:cNvSpPr>
                <a:spLocks noChangeArrowheads="1"/>
              </p:cNvSpPr>
              <p:nvPr/>
            </p:nvSpPr>
            <p:spPr bwMode="auto">
              <a:xfrm>
                <a:off x="2344" y="125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76" name="Rectangle 347">
                <a:extLst>
                  <a:ext uri="{FF2B5EF4-FFF2-40B4-BE49-F238E27FC236}">
                    <a16:creationId xmlns:a16="http://schemas.microsoft.com/office/drawing/2014/main" id="{08F17CA2-FC0B-4A4B-9F64-3ABEDD8CC5CF}"/>
                  </a:ext>
                </a:extLst>
              </p:cNvPr>
              <p:cNvSpPr>
                <a:spLocks noChangeArrowheads="1"/>
              </p:cNvSpPr>
              <p:nvPr/>
            </p:nvSpPr>
            <p:spPr bwMode="auto">
              <a:xfrm>
                <a:off x="2403" y="125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77" name="Rectangle 348">
                <a:extLst>
                  <a:ext uri="{FF2B5EF4-FFF2-40B4-BE49-F238E27FC236}">
                    <a16:creationId xmlns:a16="http://schemas.microsoft.com/office/drawing/2014/main" id="{F010FD90-0594-473B-B063-623C8C24EB2E}"/>
                  </a:ext>
                </a:extLst>
              </p:cNvPr>
              <p:cNvSpPr>
                <a:spLocks noChangeArrowheads="1"/>
              </p:cNvSpPr>
              <p:nvPr/>
            </p:nvSpPr>
            <p:spPr bwMode="auto">
              <a:xfrm>
                <a:off x="2431" y="1255"/>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78" name="Rectangle 349">
                <a:extLst>
                  <a:ext uri="{FF2B5EF4-FFF2-40B4-BE49-F238E27FC236}">
                    <a16:creationId xmlns:a16="http://schemas.microsoft.com/office/drawing/2014/main" id="{D509A930-860F-42B2-B99E-89B114BF8B50}"/>
                  </a:ext>
                </a:extLst>
              </p:cNvPr>
              <p:cNvSpPr>
                <a:spLocks noChangeArrowheads="1"/>
              </p:cNvSpPr>
              <p:nvPr/>
            </p:nvSpPr>
            <p:spPr bwMode="auto">
              <a:xfrm>
                <a:off x="2519" y="1255"/>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79" name="Rectangle 350">
                <a:extLst>
                  <a:ext uri="{FF2B5EF4-FFF2-40B4-BE49-F238E27FC236}">
                    <a16:creationId xmlns:a16="http://schemas.microsoft.com/office/drawing/2014/main" id="{5D85FCA7-85EA-4D1F-B647-716090A2D441}"/>
                  </a:ext>
                </a:extLst>
              </p:cNvPr>
              <p:cNvSpPr>
                <a:spLocks noChangeArrowheads="1"/>
              </p:cNvSpPr>
              <p:nvPr/>
            </p:nvSpPr>
            <p:spPr bwMode="auto">
              <a:xfrm>
                <a:off x="2578" y="125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80" name="Rectangle 351">
                <a:extLst>
                  <a:ext uri="{FF2B5EF4-FFF2-40B4-BE49-F238E27FC236}">
                    <a16:creationId xmlns:a16="http://schemas.microsoft.com/office/drawing/2014/main" id="{F61B80E8-79E2-42D3-8C83-15455FC4AF7F}"/>
                  </a:ext>
                </a:extLst>
              </p:cNvPr>
              <p:cNvSpPr>
                <a:spLocks noChangeArrowheads="1"/>
              </p:cNvSpPr>
              <p:nvPr/>
            </p:nvSpPr>
            <p:spPr bwMode="auto">
              <a:xfrm>
                <a:off x="2606" y="1255"/>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81" name="Rectangle 352">
                <a:extLst>
                  <a:ext uri="{FF2B5EF4-FFF2-40B4-BE49-F238E27FC236}">
                    <a16:creationId xmlns:a16="http://schemas.microsoft.com/office/drawing/2014/main" id="{4BC4C5C2-312B-40FC-A52F-1CF78478D994}"/>
                  </a:ext>
                </a:extLst>
              </p:cNvPr>
              <p:cNvSpPr>
                <a:spLocks noChangeArrowheads="1"/>
              </p:cNvSpPr>
              <p:nvPr/>
            </p:nvSpPr>
            <p:spPr bwMode="auto">
              <a:xfrm>
                <a:off x="2637" y="125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82" name="Rectangle 353">
                <a:extLst>
                  <a:ext uri="{FF2B5EF4-FFF2-40B4-BE49-F238E27FC236}">
                    <a16:creationId xmlns:a16="http://schemas.microsoft.com/office/drawing/2014/main" id="{B00CDBE8-E014-496C-A1B9-67F5D9942FDC}"/>
                  </a:ext>
                </a:extLst>
              </p:cNvPr>
              <p:cNvSpPr>
                <a:spLocks noChangeArrowheads="1"/>
              </p:cNvSpPr>
              <p:nvPr/>
            </p:nvSpPr>
            <p:spPr bwMode="auto">
              <a:xfrm>
                <a:off x="2665" y="1255"/>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83" name="Rectangle 354">
                <a:extLst>
                  <a:ext uri="{FF2B5EF4-FFF2-40B4-BE49-F238E27FC236}">
                    <a16:creationId xmlns:a16="http://schemas.microsoft.com/office/drawing/2014/main" id="{6AE913DE-E5C8-465E-8896-9DABE020564B}"/>
                  </a:ext>
                </a:extLst>
              </p:cNvPr>
              <p:cNvSpPr>
                <a:spLocks noChangeArrowheads="1"/>
              </p:cNvSpPr>
              <p:nvPr/>
            </p:nvSpPr>
            <p:spPr bwMode="auto">
              <a:xfrm>
                <a:off x="2696" y="1255"/>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84" name="Rectangle 355">
                <a:extLst>
                  <a:ext uri="{FF2B5EF4-FFF2-40B4-BE49-F238E27FC236}">
                    <a16:creationId xmlns:a16="http://schemas.microsoft.com/office/drawing/2014/main" id="{B5E9F2D6-AC77-4654-A197-566EB434D081}"/>
                  </a:ext>
                </a:extLst>
              </p:cNvPr>
              <p:cNvSpPr>
                <a:spLocks noChangeArrowheads="1"/>
              </p:cNvSpPr>
              <p:nvPr/>
            </p:nvSpPr>
            <p:spPr bwMode="auto">
              <a:xfrm>
                <a:off x="2725" y="125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85" name="Rectangle 356">
                <a:extLst>
                  <a:ext uri="{FF2B5EF4-FFF2-40B4-BE49-F238E27FC236}">
                    <a16:creationId xmlns:a16="http://schemas.microsoft.com/office/drawing/2014/main" id="{2C207EEF-7748-4005-AD55-BFFDB0B10522}"/>
                  </a:ext>
                </a:extLst>
              </p:cNvPr>
              <p:cNvSpPr>
                <a:spLocks noChangeArrowheads="1"/>
              </p:cNvSpPr>
              <p:nvPr/>
            </p:nvSpPr>
            <p:spPr bwMode="auto">
              <a:xfrm>
                <a:off x="2753" y="1255"/>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86" name="Rectangle 357">
                <a:extLst>
                  <a:ext uri="{FF2B5EF4-FFF2-40B4-BE49-F238E27FC236}">
                    <a16:creationId xmlns:a16="http://schemas.microsoft.com/office/drawing/2014/main" id="{D69365B1-DF41-43CE-BC23-09234BEEB312}"/>
                  </a:ext>
                </a:extLst>
              </p:cNvPr>
              <p:cNvSpPr>
                <a:spLocks noChangeArrowheads="1"/>
              </p:cNvSpPr>
              <p:nvPr/>
            </p:nvSpPr>
            <p:spPr bwMode="auto">
              <a:xfrm>
                <a:off x="2784" y="125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87" name="Rectangle 358">
                <a:extLst>
                  <a:ext uri="{FF2B5EF4-FFF2-40B4-BE49-F238E27FC236}">
                    <a16:creationId xmlns:a16="http://schemas.microsoft.com/office/drawing/2014/main" id="{F4785197-6688-4713-99CA-B87570776479}"/>
                  </a:ext>
                </a:extLst>
              </p:cNvPr>
              <p:cNvSpPr>
                <a:spLocks noChangeArrowheads="1"/>
              </p:cNvSpPr>
              <p:nvPr/>
            </p:nvSpPr>
            <p:spPr bwMode="auto">
              <a:xfrm>
                <a:off x="2843" y="125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88" name="Rectangle 359">
                <a:extLst>
                  <a:ext uri="{FF2B5EF4-FFF2-40B4-BE49-F238E27FC236}">
                    <a16:creationId xmlns:a16="http://schemas.microsoft.com/office/drawing/2014/main" id="{9A6F1025-FC43-44E9-ABFA-8D05DAB7A9D6}"/>
                  </a:ext>
                </a:extLst>
              </p:cNvPr>
              <p:cNvSpPr>
                <a:spLocks noChangeArrowheads="1"/>
              </p:cNvSpPr>
              <p:nvPr/>
            </p:nvSpPr>
            <p:spPr bwMode="auto">
              <a:xfrm>
                <a:off x="2989" y="1255"/>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89" name="Rectangle 360">
                <a:extLst>
                  <a:ext uri="{FF2B5EF4-FFF2-40B4-BE49-F238E27FC236}">
                    <a16:creationId xmlns:a16="http://schemas.microsoft.com/office/drawing/2014/main" id="{093E4D66-EB76-41D7-90E2-E92656C44E4B}"/>
                  </a:ext>
                </a:extLst>
              </p:cNvPr>
              <p:cNvSpPr>
                <a:spLocks noChangeArrowheads="1"/>
              </p:cNvSpPr>
              <p:nvPr/>
            </p:nvSpPr>
            <p:spPr bwMode="auto">
              <a:xfrm>
                <a:off x="3018" y="125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90" name="Rectangle 361">
                <a:extLst>
                  <a:ext uri="{FF2B5EF4-FFF2-40B4-BE49-F238E27FC236}">
                    <a16:creationId xmlns:a16="http://schemas.microsoft.com/office/drawing/2014/main" id="{7D009238-61C8-4D81-AB4A-D8B6B5A612EE}"/>
                  </a:ext>
                </a:extLst>
              </p:cNvPr>
              <p:cNvSpPr>
                <a:spLocks noChangeArrowheads="1"/>
              </p:cNvSpPr>
              <p:nvPr/>
            </p:nvSpPr>
            <p:spPr bwMode="auto">
              <a:xfrm>
                <a:off x="3046" y="1255"/>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91" name="Rectangle 362">
                <a:extLst>
                  <a:ext uri="{FF2B5EF4-FFF2-40B4-BE49-F238E27FC236}">
                    <a16:creationId xmlns:a16="http://schemas.microsoft.com/office/drawing/2014/main" id="{C2A16D54-B2A8-4D67-B290-EFF2C4579464}"/>
                  </a:ext>
                </a:extLst>
              </p:cNvPr>
              <p:cNvSpPr>
                <a:spLocks noChangeArrowheads="1"/>
              </p:cNvSpPr>
              <p:nvPr/>
            </p:nvSpPr>
            <p:spPr bwMode="auto">
              <a:xfrm>
                <a:off x="3077" y="125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92" name="Rectangle 363">
                <a:extLst>
                  <a:ext uri="{FF2B5EF4-FFF2-40B4-BE49-F238E27FC236}">
                    <a16:creationId xmlns:a16="http://schemas.microsoft.com/office/drawing/2014/main" id="{A7F13465-4B0C-4CB9-9B99-C58A4852CC90}"/>
                  </a:ext>
                </a:extLst>
              </p:cNvPr>
              <p:cNvSpPr>
                <a:spLocks noChangeArrowheads="1"/>
              </p:cNvSpPr>
              <p:nvPr/>
            </p:nvSpPr>
            <p:spPr bwMode="auto">
              <a:xfrm>
                <a:off x="3105" y="125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93" name="Rectangle 364">
                <a:extLst>
                  <a:ext uri="{FF2B5EF4-FFF2-40B4-BE49-F238E27FC236}">
                    <a16:creationId xmlns:a16="http://schemas.microsoft.com/office/drawing/2014/main" id="{E8C1C561-A06C-4629-9828-80FA7E5335A1}"/>
                  </a:ext>
                </a:extLst>
              </p:cNvPr>
              <p:cNvSpPr>
                <a:spLocks noChangeArrowheads="1"/>
              </p:cNvSpPr>
              <p:nvPr/>
            </p:nvSpPr>
            <p:spPr bwMode="auto">
              <a:xfrm>
                <a:off x="3133" y="1255"/>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94" name="Rectangle 365">
                <a:extLst>
                  <a:ext uri="{FF2B5EF4-FFF2-40B4-BE49-F238E27FC236}">
                    <a16:creationId xmlns:a16="http://schemas.microsoft.com/office/drawing/2014/main" id="{36472936-AE1C-48DE-A68D-730D5F54E633}"/>
                  </a:ext>
                </a:extLst>
              </p:cNvPr>
              <p:cNvSpPr>
                <a:spLocks noChangeArrowheads="1"/>
              </p:cNvSpPr>
              <p:nvPr/>
            </p:nvSpPr>
            <p:spPr bwMode="auto">
              <a:xfrm>
                <a:off x="3192" y="1255"/>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95" name="Rectangle 366">
                <a:extLst>
                  <a:ext uri="{FF2B5EF4-FFF2-40B4-BE49-F238E27FC236}">
                    <a16:creationId xmlns:a16="http://schemas.microsoft.com/office/drawing/2014/main" id="{C3759C9C-FF3D-403B-BF4F-48D570AB42A6}"/>
                  </a:ext>
                </a:extLst>
              </p:cNvPr>
              <p:cNvSpPr>
                <a:spLocks noChangeArrowheads="1"/>
              </p:cNvSpPr>
              <p:nvPr/>
            </p:nvSpPr>
            <p:spPr bwMode="auto">
              <a:xfrm>
                <a:off x="3223" y="125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96" name="Rectangle 367">
                <a:extLst>
                  <a:ext uri="{FF2B5EF4-FFF2-40B4-BE49-F238E27FC236}">
                    <a16:creationId xmlns:a16="http://schemas.microsoft.com/office/drawing/2014/main" id="{27189A0D-3ECA-4BA1-9156-BCF62B6E86CE}"/>
                  </a:ext>
                </a:extLst>
              </p:cNvPr>
              <p:cNvSpPr>
                <a:spLocks noChangeArrowheads="1"/>
              </p:cNvSpPr>
              <p:nvPr/>
            </p:nvSpPr>
            <p:spPr bwMode="auto">
              <a:xfrm>
                <a:off x="3251" y="1255"/>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97" name="Rectangle 368">
                <a:extLst>
                  <a:ext uri="{FF2B5EF4-FFF2-40B4-BE49-F238E27FC236}">
                    <a16:creationId xmlns:a16="http://schemas.microsoft.com/office/drawing/2014/main" id="{6397DEBC-86D6-4702-BB1E-6D5968F40C24}"/>
                  </a:ext>
                </a:extLst>
              </p:cNvPr>
              <p:cNvSpPr>
                <a:spLocks noChangeArrowheads="1"/>
              </p:cNvSpPr>
              <p:nvPr/>
            </p:nvSpPr>
            <p:spPr bwMode="auto">
              <a:xfrm>
                <a:off x="3339" y="1255"/>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98" name="Rectangle 369">
                <a:extLst>
                  <a:ext uri="{FF2B5EF4-FFF2-40B4-BE49-F238E27FC236}">
                    <a16:creationId xmlns:a16="http://schemas.microsoft.com/office/drawing/2014/main" id="{3349767D-C7A7-4E86-AAFF-9EBCEB19C38F}"/>
                  </a:ext>
                </a:extLst>
              </p:cNvPr>
              <p:cNvSpPr>
                <a:spLocks noChangeArrowheads="1"/>
              </p:cNvSpPr>
              <p:nvPr/>
            </p:nvSpPr>
            <p:spPr bwMode="auto">
              <a:xfrm>
                <a:off x="3370" y="1255"/>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99" name="Rectangle 370">
                <a:extLst>
                  <a:ext uri="{FF2B5EF4-FFF2-40B4-BE49-F238E27FC236}">
                    <a16:creationId xmlns:a16="http://schemas.microsoft.com/office/drawing/2014/main" id="{E3BEAA14-84F0-4482-924B-FC803763C14A}"/>
                  </a:ext>
                </a:extLst>
              </p:cNvPr>
              <p:cNvSpPr>
                <a:spLocks noChangeArrowheads="1"/>
              </p:cNvSpPr>
              <p:nvPr/>
            </p:nvSpPr>
            <p:spPr bwMode="auto">
              <a:xfrm>
                <a:off x="2198" y="1283"/>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00" name="Rectangle 371">
                <a:extLst>
                  <a:ext uri="{FF2B5EF4-FFF2-40B4-BE49-F238E27FC236}">
                    <a16:creationId xmlns:a16="http://schemas.microsoft.com/office/drawing/2014/main" id="{B44D5355-A3CC-418B-B028-7DE52DDE127E}"/>
                  </a:ext>
                </a:extLst>
              </p:cNvPr>
              <p:cNvSpPr>
                <a:spLocks noChangeArrowheads="1"/>
              </p:cNvSpPr>
              <p:nvPr/>
            </p:nvSpPr>
            <p:spPr bwMode="auto">
              <a:xfrm>
                <a:off x="2257" y="1283"/>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01" name="Rectangle 372">
                <a:extLst>
                  <a:ext uri="{FF2B5EF4-FFF2-40B4-BE49-F238E27FC236}">
                    <a16:creationId xmlns:a16="http://schemas.microsoft.com/office/drawing/2014/main" id="{9E36B6AA-83BA-44A7-81EA-54C0E5FE68B4}"/>
                  </a:ext>
                </a:extLst>
              </p:cNvPr>
              <p:cNvSpPr>
                <a:spLocks noChangeArrowheads="1"/>
              </p:cNvSpPr>
              <p:nvPr/>
            </p:nvSpPr>
            <p:spPr bwMode="auto">
              <a:xfrm>
                <a:off x="2285" y="1283"/>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02" name="Rectangle 373">
                <a:extLst>
                  <a:ext uri="{FF2B5EF4-FFF2-40B4-BE49-F238E27FC236}">
                    <a16:creationId xmlns:a16="http://schemas.microsoft.com/office/drawing/2014/main" id="{85A11E98-D736-40BD-97DB-C69CD08BA57C}"/>
                  </a:ext>
                </a:extLst>
              </p:cNvPr>
              <p:cNvSpPr>
                <a:spLocks noChangeArrowheads="1"/>
              </p:cNvSpPr>
              <p:nvPr/>
            </p:nvSpPr>
            <p:spPr bwMode="auto">
              <a:xfrm>
                <a:off x="2344" y="1283"/>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03" name="Rectangle 374">
                <a:extLst>
                  <a:ext uri="{FF2B5EF4-FFF2-40B4-BE49-F238E27FC236}">
                    <a16:creationId xmlns:a16="http://schemas.microsoft.com/office/drawing/2014/main" id="{C1283C79-A88C-4739-AC40-C5194EF3D6ED}"/>
                  </a:ext>
                </a:extLst>
              </p:cNvPr>
              <p:cNvSpPr>
                <a:spLocks noChangeArrowheads="1"/>
              </p:cNvSpPr>
              <p:nvPr/>
            </p:nvSpPr>
            <p:spPr bwMode="auto">
              <a:xfrm>
                <a:off x="2372" y="1283"/>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04" name="Rectangle 375">
                <a:extLst>
                  <a:ext uri="{FF2B5EF4-FFF2-40B4-BE49-F238E27FC236}">
                    <a16:creationId xmlns:a16="http://schemas.microsoft.com/office/drawing/2014/main" id="{02E1BA33-4DE7-44BE-A5CA-617C8421A9F2}"/>
                  </a:ext>
                </a:extLst>
              </p:cNvPr>
              <p:cNvSpPr>
                <a:spLocks noChangeArrowheads="1"/>
              </p:cNvSpPr>
              <p:nvPr/>
            </p:nvSpPr>
            <p:spPr bwMode="auto">
              <a:xfrm>
                <a:off x="2431" y="1283"/>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05" name="Rectangle 376">
                <a:extLst>
                  <a:ext uri="{FF2B5EF4-FFF2-40B4-BE49-F238E27FC236}">
                    <a16:creationId xmlns:a16="http://schemas.microsoft.com/office/drawing/2014/main" id="{55B7A59C-1454-4D14-9827-CFFFC591F123}"/>
                  </a:ext>
                </a:extLst>
              </p:cNvPr>
              <p:cNvSpPr>
                <a:spLocks noChangeArrowheads="1"/>
              </p:cNvSpPr>
              <p:nvPr/>
            </p:nvSpPr>
            <p:spPr bwMode="auto">
              <a:xfrm>
                <a:off x="2519" y="1283"/>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06" name="Rectangle 377">
                <a:extLst>
                  <a:ext uri="{FF2B5EF4-FFF2-40B4-BE49-F238E27FC236}">
                    <a16:creationId xmlns:a16="http://schemas.microsoft.com/office/drawing/2014/main" id="{36ACF0AB-B9BB-42AF-B6D1-EE9D599AAEE6}"/>
                  </a:ext>
                </a:extLst>
              </p:cNvPr>
              <p:cNvSpPr>
                <a:spLocks noChangeArrowheads="1"/>
              </p:cNvSpPr>
              <p:nvPr/>
            </p:nvSpPr>
            <p:spPr bwMode="auto">
              <a:xfrm>
                <a:off x="2550" y="1283"/>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07" name="Rectangle 378">
                <a:extLst>
                  <a:ext uri="{FF2B5EF4-FFF2-40B4-BE49-F238E27FC236}">
                    <a16:creationId xmlns:a16="http://schemas.microsoft.com/office/drawing/2014/main" id="{26903526-1809-41E0-B270-6774575EE8A3}"/>
                  </a:ext>
                </a:extLst>
              </p:cNvPr>
              <p:cNvSpPr>
                <a:spLocks noChangeArrowheads="1"/>
              </p:cNvSpPr>
              <p:nvPr/>
            </p:nvSpPr>
            <p:spPr bwMode="auto">
              <a:xfrm>
                <a:off x="2637" y="1283"/>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08" name="Rectangle 379">
                <a:extLst>
                  <a:ext uri="{FF2B5EF4-FFF2-40B4-BE49-F238E27FC236}">
                    <a16:creationId xmlns:a16="http://schemas.microsoft.com/office/drawing/2014/main" id="{7A1273FE-36A3-48C2-A57C-300EF87F4BFF}"/>
                  </a:ext>
                </a:extLst>
              </p:cNvPr>
              <p:cNvSpPr>
                <a:spLocks noChangeArrowheads="1"/>
              </p:cNvSpPr>
              <p:nvPr/>
            </p:nvSpPr>
            <p:spPr bwMode="auto">
              <a:xfrm>
                <a:off x="2753" y="1283"/>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09" name="Rectangle 380">
                <a:extLst>
                  <a:ext uri="{FF2B5EF4-FFF2-40B4-BE49-F238E27FC236}">
                    <a16:creationId xmlns:a16="http://schemas.microsoft.com/office/drawing/2014/main" id="{B24039E3-676B-4F3C-80A2-BD4ED5012010}"/>
                  </a:ext>
                </a:extLst>
              </p:cNvPr>
              <p:cNvSpPr>
                <a:spLocks noChangeArrowheads="1"/>
              </p:cNvSpPr>
              <p:nvPr/>
            </p:nvSpPr>
            <p:spPr bwMode="auto">
              <a:xfrm>
                <a:off x="2812" y="1283"/>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10" name="Rectangle 381">
                <a:extLst>
                  <a:ext uri="{FF2B5EF4-FFF2-40B4-BE49-F238E27FC236}">
                    <a16:creationId xmlns:a16="http://schemas.microsoft.com/office/drawing/2014/main" id="{89BC1D19-4598-4200-B729-7046B2DE8540}"/>
                  </a:ext>
                </a:extLst>
              </p:cNvPr>
              <p:cNvSpPr>
                <a:spLocks noChangeArrowheads="1"/>
              </p:cNvSpPr>
              <p:nvPr/>
            </p:nvSpPr>
            <p:spPr bwMode="auto">
              <a:xfrm>
                <a:off x="2871" y="1283"/>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11" name="Rectangle 382">
                <a:extLst>
                  <a:ext uri="{FF2B5EF4-FFF2-40B4-BE49-F238E27FC236}">
                    <a16:creationId xmlns:a16="http://schemas.microsoft.com/office/drawing/2014/main" id="{AB4074B1-D784-40C9-9506-9399B74A92B2}"/>
                  </a:ext>
                </a:extLst>
              </p:cNvPr>
              <p:cNvSpPr>
                <a:spLocks noChangeArrowheads="1"/>
              </p:cNvSpPr>
              <p:nvPr/>
            </p:nvSpPr>
            <p:spPr bwMode="auto">
              <a:xfrm>
                <a:off x="2930" y="1283"/>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12" name="Rectangle 383">
                <a:extLst>
                  <a:ext uri="{FF2B5EF4-FFF2-40B4-BE49-F238E27FC236}">
                    <a16:creationId xmlns:a16="http://schemas.microsoft.com/office/drawing/2014/main" id="{AAA7B50C-1688-4739-94FC-4D452AB2056E}"/>
                  </a:ext>
                </a:extLst>
              </p:cNvPr>
              <p:cNvSpPr>
                <a:spLocks noChangeArrowheads="1"/>
              </p:cNvSpPr>
              <p:nvPr/>
            </p:nvSpPr>
            <p:spPr bwMode="auto">
              <a:xfrm>
                <a:off x="2958" y="1283"/>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13" name="Rectangle 384">
                <a:extLst>
                  <a:ext uri="{FF2B5EF4-FFF2-40B4-BE49-F238E27FC236}">
                    <a16:creationId xmlns:a16="http://schemas.microsoft.com/office/drawing/2014/main" id="{5A2280F8-9F58-4E60-A09C-59ED26B77F34}"/>
                  </a:ext>
                </a:extLst>
              </p:cNvPr>
              <p:cNvSpPr>
                <a:spLocks noChangeArrowheads="1"/>
              </p:cNvSpPr>
              <p:nvPr/>
            </p:nvSpPr>
            <p:spPr bwMode="auto">
              <a:xfrm>
                <a:off x="2989" y="1283"/>
                <a:ext cx="29"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14" name="Rectangle 385">
                <a:extLst>
                  <a:ext uri="{FF2B5EF4-FFF2-40B4-BE49-F238E27FC236}">
                    <a16:creationId xmlns:a16="http://schemas.microsoft.com/office/drawing/2014/main" id="{8DEDCBE0-6E83-496A-A1A1-E56C3E61E8CF}"/>
                  </a:ext>
                </a:extLst>
              </p:cNvPr>
              <p:cNvSpPr>
                <a:spLocks noChangeArrowheads="1"/>
              </p:cNvSpPr>
              <p:nvPr/>
            </p:nvSpPr>
            <p:spPr bwMode="auto">
              <a:xfrm>
                <a:off x="3018" y="1283"/>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15" name="Rectangle 386">
                <a:extLst>
                  <a:ext uri="{FF2B5EF4-FFF2-40B4-BE49-F238E27FC236}">
                    <a16:creationId xmlns:a16="http://schemas.microsoft.com/office/drawing/2014/main" id="{C7018A5A-D9B4-4CBB-A2A5-B238A8886B46}"/>
                  </a:ext>
                </a:extLst>
              </p:cNvPr>
              <p:cNvSpPr>
                <a:spLocks noChangeArrowheads="1"/>
              </p:cNvSpPr>
              <p:nvPr/>
            </p:nvSpPr>
            <p:spPr bwMode="auto">
              <a:xfrm>
                <a:off x="3105" y="1283"/>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16" name="Rectangle 387">
                <a:extLst>
                  <a:ext uri="{FF2B5EF4-FFF2-40B4-BE49-F238E27FC236}">
                    <a16:creationId xmlns:a16="http://schemas.microsoft.com/office/drawing/2014/main" id="{80BE0AF9-CBB8-47EE-9F5E-EDB1C3545DF0}"/>
                  </a:ext>
                </a:extLst>
              </p:cNvPr>
              <p:cNvSpPr>
                <a:spLocks noChangeArrowheads="1"/>
              </p:cNvSpPr>
              <p:nvPr/>
            </p:nvSpPr>
            <p:spPr bwMode="auto">
              <a:xfrm>
                <a:off x="3280" y="1283"/>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17" name="Rectangle 388">
                <a:extLst>
                  <a:ext uri="{FF2B5EF4-FFF2-40B4-BE49-F238E27FC236}">
                    <a16:creationId xmlns:a16="http://schemas.microsoft.com/office/drawing/2014/main" id="{94D82401-1535-4991-AF74-71F8723A1F17}"/>
                  </a:ext>
                </a:extLst>
              </p:cNvPr>
              <p:cNvSpPr>
                <a:spLocks noChangeArrowheads="1"/>
              </p:cNvSpPr>
              <p:nvPr/>
            </p:nvSpPr>
            <p:spPr bwMode="auto">
              <a:xfrm>
                <a:off x="3311" y="1283"/>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18" name="Rectangle 389">
                <a:extLst>
                  <a:ext uri="{FF2B5EF4-FFF2-40B4-BE49-F238E27FC236}">
                    <a16:creationId xmlns:a16="http://schemas.microsoft.com/office/drawing/2014/main" id="{C941475B-AFE6-434A-99C0-6DD06108AF84}"/>
                  </a:ext>
                </a:extLst>
              </p:cNvPr>
              <p:cNvSpPr>
                <a:spLocks noChangeArrowheads="1"/>
              </p:cNvSpPr>
              <p:nvPr/>
            </p:nvSpPr>
            <p:spPr bwMode="auto">
              <a:xfrm>
                <a:off x="3339" y="1283"/>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19" name="Rectangle 390">
                <a:extLst>
                  <a:ext uri="{FF2B5EF4-FFF2-40B4-BE49-F238E27FC236}">
                    <a16:creationId xmlns:a16="http://schemas.microsoft.com/office/drawing/2014/main" id="{95333F9E-E21A-48F4-B7B1-2A9A477BFF49}"/>
                  </a:ext>
                </a:extLst>
              </p:cNvPr>
              <p:cNvSpPr>
                <a:spLocks noChangeArrowheads="1"/>
              </p:cNvSpPr>
              <p:nvPr/>
            </p:nvSpPr>
            <p:spPr bwMode="auto">
              <a:xfrm>
                <a:off x="3370" y="1283"/>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20" name="Rectangle 391">
                <a:extLst>
                  <a:ext uri="{FF2B5EF4-FFF2-40B4-BE49-F238E27FC236}">
                    <a16:creationId xmlns:a16="http://schemas.microsoft.com/office/drawing/2014/main" id="{D6154FCE-5455-46FD-B347-ED6959009663}"/>
                  </a:ext>
                </a:extLst>
              </p:cNvPr>
              <p:cNvSpPr>
                <a:spLocks noChangeArrowheads="1"/>
              </p:cNvSpPr>
              <p:nvPr/>
            </p:nvSpPr>
            <p:spPr bwMode="auto">
              <a:xfrm>
                <a:off x="2226" y="1312"/>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21" name="Rectangle 392">
                <a:extLst>
                  <a:ext uri="{FF2B5EF4-FFF2-40B4-BE49-F238E27FC236}">
                    <a16:creationId xmlns:a16="http://schemas.microsoft.com/office/drawing/2014/main" id="{222B61C8-7201-49CA-AC15-5CA14D72503A}"/>
                  </a:ext>
                </a:extLst>
              </p:cNvPr>
              <p:cNvSpPr>
                <a:spLocks noChangeArrowheads="1"/>
              </p:cNvSpPr>
              <p:nvPr/>
            </p:nvSpPr>
            <p:spPr bwMode="auto">
              <a:xfrm>
                <a:off x="2285" y="1312"/>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22" name="Rectangle 393">
                <a:extLst>
                  <a:ext uri="{FF2B5EF4-FFF2-40B4-BE49-F238E27FC236}">
                    <a16:creationId xmlns:a16="http://schemas.microsoft.com/office/drawing/2014/main" id="{0733A7DC-1559-4BA9-89CA-E34B59D1A3EB}"/>
                  </a:ext>
                </a:extLst>
              </p:cNvPr>
              <p:cNvSpPr>
                <a:spLocks noChangeArrowheads="1"/>
              </p:cNvSpPr>
              <p:nvPr/>
            </p:nvSpPr>
            <p:spPr bwMode="auto">
              <a:xfrm>
                <a:off x="2316" y="1312"/>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23" name="Rectangle 394">
                <a:extLst>
                  <a:ext uri="{FF2B5EF4-FFF2-40B4-BE49-F238E27FC236}">
                    <a16:creationId xmlns:a16="http://schemas.microsoft.com/office/drawing/2014/main" id="{DAE5D961-9821-4146-98AA-42A039B86A05}"/>
                  </a:ext>
                </a:extLst>
              </p:cNvPr>
              <p:cNvSpPr>
                <a:spLocks noChangeArrowheads="1"/>
              </p:cNvSpPr>
              <p:nvPr/>
            </p:nvSpPr>
            <p:spPr bwMode="auto">
              <a:xfrm>
                <a:off x="2344" y="1312"/>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24" name="Rectangle 395">
                <a:extLst>
                  <a:ext uri="{FF2B5EF4-FFF2-40B4-BE49-F238E27FC236}">
                    <a16:creationId xmlns:a16="http://schemas.microsoft.com/office/drawing/2014/main" id="{99404255-6993-428A-9461-83B21BA75BA1}"/>
                  </a:ext>
                </a:extLst>
              </p:cNvPr>
              <p:cNvSpPr>
                <a:spLocks noChangeArrowheads="1"/>
              </p:cNvSpPr>
              <p:nvPr/>
            </p:nvSpPr>
            <p:spPr bwMode="auto">
              <a:xfrm>
                <a:off x="2491" y="1312"/>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25" name="Rectangle 396">
                <a:extLst>
                  <a:ext uri="{FF2B5EF4-FFF2-40B4-BE49-F238E27FC236}">
                    <a16:creationId xmlns:a16="http://schemas.microsoft.com/office/drawing/2014/main" id="{ABE03C9F-6E10-4FDC-B305-606AE64F96F9}"/>
                  </a:ext>
                </a:extLst>
              </p:cNvPr>
              <p:cNvSpPr>
                <a:spLocks noChangeArrowheads="1"/>
              </p:cNvSpPr>
              <p:nvPr/>
            </p:nvSpPr>
            <p:spPr bwMode="auto">
              <a:xfrm>
                <a:off x="2578" y="1312"/>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26" name="Rectangle 397">
                <a:extLst>
                  <a:ext uri="{FF2B5EF4-FFF2-40B4-BE49-F238E27FC236}">
                    <a16:creationId xmlns:a16="http://schemas.microsoft.com/office/drawing/2014/main" id="{82402AB0-773F-44DB-884E-70AAB37C247C}"/>
                  </a:ext>
                </a:extLst>
              </p:cNvPr>
              <p:cNvSpPr>
                <a:spLocks noChangeArrowheads="1"/>
              </p:cNvSpPr>
              <p:nvPr/>
            </p:nvSpPr>
            <p:spPr bwMode="auto">
              <a:xfrm>
                <a:off x="2696" y="1312"/>
                <a:ext cx="29"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27" name="Rectangle 398">
                <a:extLst>
                  <a:ext uri="{FF2B5EF4-FFF2-40B4-BE49-F238E27FC236}">
                    <a16:creationId xmlns:a16="http://schemas.microsoft.com/office/drawing/2014/main" id="{12DB44B6-8C05-4589-B150-ED4C8356D136}"/>
                  </a:ext>
                </a:extLst>
              </p:cNvPr>
              <p:cNvSpPr>
                <a:spLocks noChangeArrowheads="1"/>
              </p:cNvSpPr>
              <p:nvPr/>
            </p:nvSpPr>
            <p:spPr bwMode="auto">
              <a:xfrm>
                <a:off x="2725" y="1312"/>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28" name="Rectangle 399">
                <a:extLst>
                  <a:ext uri="{FF2B5EF4-FFF2-40B4-BE49-F238E27FC236}">
                    <a16:creationId xmlns:a16="http://schemas.microsoft.com/office/drawing/2014/main" id="{CCEF12DA-2FB9-407D-8E25-ACD8511A77A2}"/>
                  </a:ext>
                </a:extLst>
              </p:cNvPr>
              <p:cNvSpPr>
                <a:spLocks noChangeArrowheads="1"/>
              </p:cNvSpPr>
              <p:nvPr/>
            </p:nvSpPr>
            <p:spPr bwMode="auto">
              <a:xfrm>
                <a:off x="2753" y="1312"/>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29" name="Rectangle 400">
                <a:extLst>
                  <a:ext uri="{FF2B5EF4-FFF2-40B4-BE49-F238E27FC236}">
                    <a16:creationId xmlns:a16="http://schemas.microsoft.com/office/drawing/2014/main" id="{94AF17BF-C88F-443A-954A-EDF1F1873622}"/>
                  </a:ext>
                </a:extLst>
              </p:cNvPr>
              <p:cNvSpPr>
                <a:spLocks noChangeArrowheads="1"/>
              </p:cNvSpPr>
              <p:nvPr/>
            </p:nvSpPr>
            <p:spPr bwMode="auto">
              <a:xfrm>
                <a:off x="2784" y="1312"/>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30" name="Rectangle 401">
                <a:extLst>
                  <a:ext uri="{FF2B5EF4-FFF2-40B4-BE49-F238E27FC236}">
                    <a16:creationId xmlns:a16="http://schemas.microsoft.com/office/drawing/2014/main" id="{D93F09EC-DDD9-407D-8791-859AC91B8DCC}"/>
                  </a:ext>
                </a:extLst>
              </p:cNvPr>
              <p:cNvSpPr>
                <a:spLocks noChangeArrowheads="1"/>
              </p:cNvSpPr>
              <p:nvPr/>
            </p:nvSpPr>
            <p:spPr bwMode="auto">
              <a:xfrm>
                <a:off x="2843" y="1312"/>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31" name="Rectangle 402">
                <a:extLst>
                  <a:ext uri="{FF2B5EF4-FFF2-40B4-BE49-F238E27FC236}">
                    <a16:creationId xmlns:a16="http://schemas.microsoft.com/office/drawing/2014/main" id="{28A87FA2-07B6-4064-9E09-7148C90E88E1}"/>
                  </a:ext>
                </a:extLst>
              </p:cNvPr>
              <p:cNvSpPr>
                <a:spLocks noChangeArrowheads="1"/>
              </p:cNvSpPr>
              <p:nvPr/>
            </p:nvSpPr>
            <p:spPr bwMode="auto">
              <a:xfrm>
                <a:off x="2899" y="1312"/>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32" name="Rectangle 403">
                <a:extLst>
                  <a:ext uri="{FF2B5EF4-FFF2-40B4-BE49-F238E27FC236}">
                    <a16:creationId xmlns:a16="http://schemas.microsoft.com/office/drawing/2014/main" id="{3969130F-AE51-4E1A-A312-1BAA66C3258B}"/>
                  </a:ext>
                </a:extLst>
              </p:cNvPr>
              <p:cNvSpPr>
                <a:spLocks noChangeArrowheads="1"/>
              </p:cNvSpPr>
              <p:nvPr/>
            </p:nvSpPr>
            <p:spPr bwMode="auto">
              <a:xfrm>
                <a:off x="2958" y="1312"/>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33" name="Rectangle 404">
                <a:extLst>
                  <a:ext uri="{FF2B5EF4-FFF2-40B4-BE49-F238E27FC236}">
                    <a16:creationId xmlns:a16="http://schemas.microsoft.com/office/drawing/2014/main" id="{1AA9DE1F-7469-4949-963E-749062E7F6E5}"/>
                  </a:ext>
                </a:extLst>
              </p:cNvPr>
              <p:cNvSpPr>
                <a:spLocks noChangeArrowheads="1"/>
              </p:cNvSpPr>
              <p:nvPr/>
            </p:nvSpPr>
            <p:spPr bwMode="auto">
              <a:xfrm>
                <a:off x="2989" y="1312"/>
                <a:ext cx="29"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34" name="Rectangle 405">
                <a:extLst>
                  <a:ext uri="{FF2B5EF4-FFF2-40B4-BE49-F238E27FC236}">
                    <a16:creationId xmlns:a16="http://schemas.microsoft.com/office/drawing/2014/main" id="{3C2BAD00-5158-48BC-B125-B3C7CF3582E6}"/>
                  </a:ext>
                </a:extLst>
              </p:cNvPr>
              <p:cNvSpPr>
                <a:spLocks noChangeArrowheads="1"/>
              </p:cNvSpPr>
              <p:nvPr/>
            </p:nvSpPr>
            <p:spPr bwMode="auto">
              <a:xfrm>
                <a:off x="3018" y="1312"/>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35" name="Rectangle 406">
                <a:extLst>
                  <a:ext uri="{FF2B5EF4-FFF2-40B4-BE49-F238E27FC236}">
                    <a16:creationId xmlns:a16="http://schemas.microsoft.com/office/drawing/2014/main" id="{06BF35A3-8DC9-427D-B3AC-C35B6DF7E412}"/>
                  </a:ext>
                </a:extLst>
              </p:cNvPr>
              <p:cNvSpPr>
                <a:spLocks noChangeArrowheads="1"/>
              </p:cNvSpPr>
              <p:nvPr/>
            </p:nvSpPr>
            <p:spPr bwMode="auto">
              <a:xfrm>
                <a:off x="3077" y="1312"/>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grpSp>
        <p:grpSp>
          <p:nvGrpSpPr>
            <p:cNvPr id="20" name="Group 608">
              <a:extLst>
                <a:ext uri="{FF2B5EF4-FFF2-40B4-BE49-F238E27FC236}">
                  <a16:creationId xmlns:a16="http://schemas.microsoft.com/office/drawing/2014/main" id="{741A1584-9446-4971-9D74-9575BFCEF5B0}"/>
                </a:ext>
              </a:extLst>
            </p:cNvPr>
            <p:cNvGrpSpPr>
              <a:grpSpLocks/>
            </p:cNvGrpSpPr>
            <p:nvPr/>
          </p:nvGrpSpPr>
          <p:grpSpPr bwMode="auto">
            <a:xfrm>
              <a:off x="2198" y="1312"/>
              <a:ext cx="1200" cy="352"/>
              <a:chOff x="2198" y="1312"/>
              <a:chExt cx="1200" cy="352"/>
            </a:xfrm>
          </p:grpSpPr>
          <p:sp>
            <p:nvSpPr>
              <p:cNvPr id="236" name="Rectangle 408">
                <a:extLst>
                  <a:ext uri="{FF2B5EF4-FFF2-40B4-BE49-F238E27FC236}">
                    <a16:creationId xmlns:a16="http://schemas.microsoft.com/office/drawing/2014/main" id="{6F8A4A03-643C-4BEC-9F77-5C9B46C1C8F5}"/>
                  </a:ext>
                </a:extLst>
              </p:cNvPr>
              <p:cNvSpPr>
                <a:spLocks noChangeArrowheads="1"/>
              </p:cNvSpPr>
              <p:nvPr/>
            </p:nvSpPr>
            <p:spPr bwMode="auto">
              <a:xfrm>
                <a:off x="3164" y="1312"/>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37" name="Rectangle 409">
                <a:extLst>
                  <a:ext uri="{FF2B5EF4-FFF2-40B4-BE49-F238E27FC236}">
                    <a16:creationId xmlns:a16="http://schemas.microsoft.com/office/drawing/2014/main" id="{6596F062-AD88-43F2-9FDA-CFC1D856B911}"/>
                  </a:ext>
                </a:extLst>
              </p:cNvPr>
              <p:cNvSpPr>
                <a:spLocks noChangeArrowheads="1"/>
              </p:cNvSpPr>
              <p:nvPr/>
            </p:nvSpPr>
            <p:spPr bwMode="auto">
              <a:xfrm>
                <a:off x="3223" y="1312"/>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38" name="Rectangle 410">
                <a:extLst>
                  <a:ext uri="{FF2B5EF4-FFF2-40B4-BE49-F238E27FC236}">
                    <a16:creationId xmlns:a16="http://schemas.microsoft.com/office/drawing/2014/main" id="{27109819-040B-4482-8132-6407CBBB5027}"/>
                  </a:ext>
                </a:extLst>
              </p:cNvPr>
              <p:cNvSpPr>
                <a:spLocks noChangeArrowheads="1"/>
              </p:cNvSpPr>
              <p:nvPr/>
            </p:nvSpPr>
            <p:spPr bwMode="auto">
              <a:xfrm>
                <a:off x="3251" y="1312"/>
                <a:ext cx="29"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39" name="Rectangle 411">
                <a:extLst>
                  <a:ext uri="{FF2B5EF4-FFF2-40B4-BE49-F238E27FC236}">
                    <a16:creationId xmlns:a16="http://schemas.microsoft.com/office/drawing/2014/main" id="{3B053A98-D530-4D5F-8DFB-C26B7184AF18}"/>
                  </a:ext>
                </a:extLst>
              </p:cNvPr>
              <p:cNvSpPr>
                <a:spLocks noChangeArrowheads="1"/>
              </p:cNvSpPr>
              <p:nvPr/>
            </p:nvSpPr>
            <p:spPr bwMode="auto">
              <a:xfrm>
                <a:off x="3280" y="1312"/>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40" name="Rectangle 412">
                <a:extLst>
                  <a:ext uri="{FF2B5EF4-FFF2-40B4-BE49-F238E27FC236}">
                    <a16:creationId xmlns:a16="http://schemas.microsoft.com/office/drawing/2014/main" id="{AE29B52A-C28D-4A0D-85A1-BAE42B69DD3B}"/>
                  </a:ext>
                </a:extLst>
              </p:cNvPr>
              <p:cNvSpPr>
                <a:spLocks noChangeArrowheads="1"/>
              </p:cNvSpPr>
              <p:nvPr/>
            </p:nvSpPr>
            <p:spPr bwMode="auto">
              <a:xfrm>
                <a:off x="3339" y="1312"/>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41" name="Rectangle 413">
                <a:extLst>
                  <a:ext uri="{FF2B5EF4-FFF2-40B4-BE49-F238E27FC236}">
                    <a16:creationId xmlns:a16="http://schemas.microsoft.com/office/drawing/2014/main" id="{A3527C13-C6FC-4801-8639-3D0A2C9A0794}"/>
                  </a:ext>
                </a:extLst>
              </p:cNvPr>
              <p:cNvSpPr>
                <a:spLocks noChangeArrowheads="1"/>
              </p:cNvSpPr>
              <p:nvPr/>
            </p:nvSpPr>
            <p:spPr bwMode="auto">
              <a:xfrm>
                <a:off x="2226" y="1342"/>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42" name="Rectangle 414">
                <a:extLst>
                  <a:ext uri="{FF2B5EF4-FFF2-40B4-BE49-F238E27FC236}">
                    <a16:creationId xmlns:a16="http://schemas.microsoft.com/office/drawing/2014/main" id="{F89FF909-9017-4232-B1FE-417799DD6289}"/>
                  </a:ext>
                </a:extLst>
              </p:cNvPr>
              <p:cNvSpPr>
                <a:spLocks noChangeArrowheads="1"/>
              </p:cNvSpPr>
              <p:nvPr/>
            </p:nvSpPr>
            <p:spPr bwMode="auto">
              <a:xfrm>
                <a:off x="2257" y="1342"/>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43" name="Rectangle 415">
                <a:extLst>
                  <a:ext uri="{FF2B5EF4-FFF2-40B4-BE49-F238E27FC236}">
                    <a16:creationId xmlns:a16="http://schemas.microsoft.com/office/drawing/2014/main" id="{611346BF-EA5A-4443-8190-880454339A1B}"/>
                  </a:ext>
                </a:extLst>
              </p:cNvPr>
              <p:cNvSpPr>
                <a:spLocks noChangeArrowheads="1"/>
              </p:cNvSpPr>
              <p:nvPr/>
            </p:nvSpPr>
            <p:spPr bwMode="auto">
              <a:xfrm>
                <a:off x="2316" y="1342"/>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44" name="Rectangle 416">
                <a:extLst>
                  <a:ext uri="{FF2B5EF4-FFF2-40B4-BE49-F238E27FC236}">
                    <a16:creationId xmlns:a16="http://schemas.microsoft.com/office/drawing/2014/main" id="{0BE15FB1-3FD0-4CA0-A0ED-3C27B15560EF}"/>
                  </a:ext>
                </a:extLst>
              </p:cNvPr>
              <p:cNvSpPr>
                <a:spLocks noChangeArrowheads="1"/>
              </p:cNvSpPr>
              <p:nvPr/>
            </p:nvSpPr>
            <p:spPr bwMode="auto">
              <a:xfrm>
                <a:off x="2372" y="1342"/>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45" name="Rectangle 417">
                <a:extLst>
                  <a:ext uri="{FF2B5EF4-FFF2-40B4-BE49-F238E27FC236}">
                    <a16:creationId xmlns:a16="http://schemas.microsoft.com/office/drawing/2014/main" id="{1800A8B9-9FA9-47AD-8AC3-CDDDEFECD965}"/>
                  </a:ext>
                </a:extLst>
              </p:cNvPr>
              <p:cNvSpPr>
                <a:spLocks noChangeArrowheads="1"/>
              </p:cNvSpPr>
              <p:nvPr/>
            </p:nvSpPr>
            <p:spPr bwMode="auto">
              <a:xfrm>
                <a:off x="2403" y="1342"/>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46" name="Rectangle 418">
                <a:extLst>
                  <a:ext uri="{FF2B5EF4-FFF2-40B4-BE49-F238E27FC236}">
                    <a16:creationId xmlns:a16="http://schemas.microsoft.com/office/drawing/2014/main" id="{85141BB5-104F-4DF4-BFBB-EC040EEAE321}"/>
                  </a:ext>
                </a:extLst>
              </p:cNvPr>
              <p:cNvSpPr>
                <a:spLocks noChangeArrowheads="1"/>
              </p:cNvSpPr>
              <p:nvPr/>
            </p:nvSpPr>
            <p:spPr bwMode="auto">
              <a:xfrm>
                <a:off x="2606" y="1342"/>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47" name="Rectangle 419">
                <a:extLst>
                  <a:ext uri="{FF2B5EF4-FFF2-40B4-BE49-F238E27FC236}">
                    <a16:creationId xmlns:a16="http://schemas.microsoft.com/office/drawing/2014/main" id="{1CA03156-B3CC-4359-8B1E-F08F2C09B3AB}"/>
                  </a:ext>
                </a:extLst>
              </p:cNvPr>
              <p:cNvSpPr>
                <a:spLocks noChangeArrowheads="1"/>
              </p:cNvSpPr>
              <p:nvPr/>
            </p:nvSpPr>
            <p:spPr bwMode="auto">
              <a:xfrm>
                <a:off x="2665" y="1342"/>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48" name="Rectangle 420">
                <a:extLst>
                  <a:ext uri="{FF2B5EF4-FFF2-40B4-BE49-F238E27FC236}">
                    <a16:creationId xmlns:a16="http://schemas.microsoft.com/office/drawing/2014/main" id="{762738EA-6D91-4839-9DBB-34BE787C4607}"/>
                  </a:ext>
                </a:extLst>
              </p:cNvPr>
              <p:cNvSpPr>
                <a:spLocks noChangeArrowheads="1"/>
              </p:cNvSpPr>
              <p:nvPr/>
            </p:nvSpPr>
            <p:spPr bwMode="auto">
              <a:xfrm>
                <a:off x="2753" y="1342"/>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49" name="Rectangle 421">
                <a:extLst>
                  <a:ext uri="{FF2B5EF4-FFF2-40B4-BE49-F238E27FC236}">
                    <a16:creationId xmlns:a16="http://schemas.microsoft.com/office/drawing/2014/main" id="{BDEF3D86-05BD-4B3C-9C57-DD3E9904C25B}"/>
                  </a:ext>
                </a:extLst>
              </p:cNvPr>
              <p:cNvSpPr>
                <a:spLocks noChangeArrowheads="1"/>
              </p:cNvSpPr>
              <p:nvPr/>
            </p:nvSpPr>
            <p:spPr bwMode="auto">
              <a:xfrm>
                <a:off x="2843" y="1342"/>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50" name="Rectangle 422">
                <a:extLst>
                  <a:ext uri="{FF2B5EF4-FFF2-40B4-BE49-F238E27FC236}">
                    <a16:creationId xmlns:a16="http://schemas.microsoft.com/office/drawing/2014/main" id="{FC8F0BC7-B48D-4B1E-849B-B3F0E70E37EE}"/>
                  </a:ext>
                </a:extLst>
              </p:cNvPr>
              <p:cNvSpPr>
                <a:spLocks noChangeArrowheads="1"/>
              </p:cNvSpPr>
              <p:nvPr/>
            </p:nvSpPr>
            <p:spPr bwMode="auto">
              <a:xfrm>
                <a:off x="2871" y="1342"/>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51" name="Rectangle 423">
                <a:extLst>
                  <a:ext uri="{FF2B5EF4-FFF2-40B4-BE49-F238E27FC236}">
                    <a16:creationId xmlns:a16="http://schemas.microsoft.com/office/drawing/2014/main" id="{5046D8BF-AE8E-4F48-BED6-FB1C2D450684}"/>
                  </a:ext>
                </a:extLst>
              </p:cNvPr>
              <p:cNvSpPr>
                <a:spLocks noChangeArrowheads="1"/>
              </p:cNvSpPr>
              <p:nvPr/>
            </p:nvSpPr>
            <p:spPr bwMode="auto">
              <a:xfrm>
                <a:off x="2899" y="1342"/>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52" name="Rectangle 424">
                <a:extLst>
                  <a:ext uri="{FF2B5EF4-FFF2-40B4-BE49-F238E27FC236}">
                    <a16:creationId xmlns:a16="http://schemas.microsoft.com/office/drawing/2014/main" id="{C4C735D9-D0F6-43F1-B6A3-25C46BDC2582}"/>
                  </a:ext>
                </a:extLst>
              </p:cNvPr>
              <p:cNvSpPr>
                <a:spLocks noChangeArrowheads="1"/>
              </p:cNvSpPr>
              <p:nvPr/>
            </p:nvSpPr>
            <p:spPr bwMode="auto">
              <a:xfrm>
                <a:off x="2930" y="1342"/>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53" name="Rectangle 425">
                <a:extLst>
                  <a:ext uri="{FF2B5EF4-FFF2-40B4-BE49-F238E27FC236}">
                    <a16:creationId xmlns:a16="http://schemas.microsoft.com/office/drawing/2014/main" id="{EB08921A-D92B-4DF1-BCBD-2AF06CBAE379}"/>
                  </a:ext>
                </a:extLst>
              </p:cNvPr>
              <p:cNvSpPr>
                <a:spLocks noChangeArrowheads="1"/>
              </p:cNvSpPr>
              <p:nvPr/>
            </p:nvSpPr>
            <p:spPr bwMode="auto">
              <a:xfrm>
                <a:off x="3018" y="1342"/>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54" name="Rectangle 426">
                <a:extLst>
                  <a:ext uri="{FF2B5EF4-FFF2-40B4-BE49-F238E27FC236}">
                    <a16:creationId xmlns:a16="http://schemas.microsoft.com/office/drawing/2014/main" id="{A473D3B8-6E34-46BA-9CCC-F79871EF1413}"/>
                  </a:ext>
                </a:extLst>
              </p:cNvPr>
              <p:cNvSpPr>
                <a:spLocks noChangeArrowheads="1"/>
              </p:cNvSpPr>
              <p:nvPr/>
            </p:nvSpPr>
            <p:spPr bwMode="auto">
              <a:xfrm>
                <a:off x="3046" y="1342"/>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55" name="Rectangle 427">
                <a:extLst>
                  <a:ext uri="{FF2B5EF4-FFF2-40B4-BE49-F238E27FC236}">
                    <a16:creationId xmlns:a16="http://schemas.microsoft.com/office/drawing/2014/main" id="{32A2BC2D-194B-4E0E-B275-50DCE8F4B52A}"/>
                  </a:ext>
                </a:extLst>
              </p:cNvPr>
              <p:cNvSpPr>
                <a:spLocks noChangeArrowheads="1"/>
              </p:cNvSpPr>
              <p:nvPr/>
            </p:nvSpPr>
            <p:spPr bwMode="auto">
              <a:xfrm>
                <a:off x="3077" y="1342"/>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56" name="Rectangle 428">
                <a:extLst>
                  <a:ext uri="{FF2B5EF4-FFF2-40B4-BE49-F238E27FC236}">
                    <a16:creationId xmlns:a16="http://schemas.microsoft.com/office/drawing/2014/main" id="{EC8C7473-3BCD-4546-B15F-CDECDE1596C2}"/>
                  </a:ext>
                </a:extLst>
              </p:cNvPr>
              <p:cNvSpPr>
                <a:spLocks noChangeArrowheads="1"/>
              </p:cNvSpPr>
              <p:nvPr/>
            </p:nvSpPr>
            <p:spPr bwMode="auto">
              <a:xfrm>
                <a:off x="3105" y="1342"/>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57" name="Rectangle 429">
                <a:extLst>
                  <a:ext uri="{FF2B5EF4-FFF2-40B4-BE49-F238E27FC236}">
                    <a16:creationId xmlns:a16="http://schemas.microsoft.com/office/drawing/2014/main" id="{B1D0640F-BBC4-4106-B414-7C636D19B060}"/>
                  </a:ext>
                </a:extLst>
              </p:cNvPr>
              <p:cNvSpPr>
                <a:spLocks noChangeArrowheads="1"/>
              </p:cNvSpPr>
              <p:nvPr/>
            </p:nvSpPr>
            <p:spPr bwMode="auto">
              <a:xfrm>
                <a:off x="3133" y="1342"/>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58" name="Rectangle 430">
                <a:extLst>
                  <a:ext uri="{FF2B5EF4-FFF2-40B4-BE49-F238E27FC236}">
                    <a16:creationId xmlns:a16="http://schemas.microsoft.com/office/drawing/2014/main" id="{14EF9030-B79A-41CC-A17F-98D5AA55775E}"/>
                  </a:ext>
                </a:extLst>
              </p:cNvPr>
              <p:cNvSpPr>
                <a:spLocks noChangeArrowheads="1"/>
              </p:cNvSpPr>
              <p:nvPr/>
            </p:nvSpPr>
            <p:spPr bwMode="auto">
              <a:xfrm>
                <a:off x="3223" y="1342"/>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59" name="Rectangle 431">
                <a:extLst>
                  <a:ext uri="{FF2B5EF4-FFF2-40B4-BE49-F238E27FC236}">
                    <a16:creationId xmlns:a16="http://schemas.microsoft.com/office/drawing/2014/main" id="{66C64A76-96F3-4D26-B02A-F8BFB1FFF924}"/>
                  </a:ext>
                </a:extLst>
              </p:cNvPr>
              <p:cNvSpPr>
                <a:spLocks noChangeArrowheads="1"/>
              </p:cNvSpPr>
              <p:nvPr/>
            </p:nvSpPr>
            <p:spPr bwMode="auto">
              <a:xfrm>
                <a:off x="3280" y="1342"/>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60" name="Rectangle 432">
                <a:extLst>
                  <a:ext uri="{FF2B5EF4-FFF2-40B4-BE49-F238E27FC236}">
                    <a16:creationId xmlns:a16="http://schemas.microsoft.com/office/drawing/2014/main" id="{B15FA6B2-0620-4A27-9817-116B2696ECD8}"/>
                  </a:ext>
                </a:extLst>
              </p:cNvPr>
              <p:cNvSpPr>
                <a:spLocks noChangeArrowheads="1"/>
              </p:cNvSpPr>
              <p:nvPr/>
            </p:nvSpPr>
            <p:spPr bwMode="auto">
              <a:xfrm>
                <a:off x="3311" y="1342"/>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61" name="Rectangle 433">
                <a:extLst>
                  <a:ext uri="{FF2B5EF4-FFF2-40B4-BE49-F238E27FC236}">
                    <a16:creationId xmlns:a16="http://schemas.microsoft.com/office/drawing/2014/main" id="{B584D504-6E8D-4CC0-8CC9-76903AEE0486}"/>
                  </a:ext>
                </a:extLst>
              </p:cNvPr>
              <p:cNvSpPr>
                <a:spLocks noChangeArrowheads="1"/>
              </p:cNvSpPr>
              <p:nvPr/>
            </p:nvSpPr>
            <p:spPr bwMode="auto">
              <a:xfrm>
                <a:off x="3370" y="1342"/>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62" name="Rectangle 434">
                <a:extLst>
                  <a:ext uri="{FF2B5EF4-FFF2-40B4-BE49-F238E27FC236}">
                    <a16:creationId xmlns:a16="http://schemas.microsoft.com/office/drawing/2014/main" id="{9CBFB1AB-B49F-4C84-A813-FC8FE8D248A3}"/>
                  </a:ext>
                </a:extLst>
              </p:cNvPr>
              <p:cNvSpPr>
                <a:spLocks noChangeArrowheads="1"/>
              </p:cNvSpPr>
              <p:nvPr/>
            </p:nvSpPr>
            <p:spPr bwMode="auto">
              <a:xfrm>
                <a:off x="2198" y="1371"/>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63" name="Rectangle 435">
                <a:extLst>
                  <a:ext uri="{FF2B5EF4-FFF2-40B4-BE49-F238E27FC236}">
                    <a16:creationId xmlns:a16="http://schemas.microsoft.com/office/drawing/2014/main" id="{B6D19DEE-68EB-4046-9605-01A492A42A4A}"/>
                  </a:ext>
                </a:extLst>
              </p:cNvPr>
              <p:cNvSpPr>
                <a:spLocks noChangeArrowheads="1"/>
              </p:cNvSpPr>
              <p:nvPr/>
            </p:nvSpPr>
            <p:spPr bwMode="auto">
              <a:xfrm>
                <a:off x="2226" y="1371"/>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64" name="Rectangle 436">
                <a:extLst>
                  <a:ext uri="{FF2B5EF4-FFF2-40B4-BE49-F238E27FC236}">
                    <a16:creationId xmlns:a16="http://schemas.microsoft.com/office/drawing/2014/main" id="{4B632830-F3F3-4CF9-A9B3-A93314C6F293}"/>
                  </a:ext>
                </a:extLst>
              </p:cNvPr>
              <p:cNvSpPr>
                <a:spLocks noChangeArrowheads="1"/>
              </p:cNvSpPr>
              <p:nvPr/>
            </p:nvSpPr>
            <p:spPr bwMode="auto">
              <a:xfrm>
                <a:off x="2257" y="1371"/>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65" name="Rectangle 437">
                <a:extLst>
                  <a:ext uri="{FF2B5EF4-FFF2-40B4-BE49-F238E27FC236}">
                    <a16:creationId xmlns:a16="http://schemas.microsoft.com/office/drawing/2014/main" id="{E9F97175-6B12-4123-9D9B-DBE288C545C8}"/>
                  </a:ext>
                </a:extLst>
              </p:cNvPr>
              <p:cNvSpPr>
                <a:spLocks noChangeArrowheads="1"/>
              </p:cNvSpPr>
              <p:nvPr/>
            </p:nvSpPr>
            <p:spPr bwMode="auto">
              <a:xfrm>
                <a:off x="2462" y="1371"/>
                <a:ext cx="29"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66" name="Rectangle 438">
                <a:extLst>
                  <a:ext uri="{FF2B5EF4-FFF2-40B4-BE49-F238E27FC236}">
                    <a16:creationId xmlns:a16="http://schemas.microsoft.com/office/drawing/2014/main" id="{C6B9D78B-60EA-4051-8854-B3E584B25A02}"/>
                  </a:ext>
                </a:extLst>
              </p:cNvPr>
              <p:cNvSpPr>
                <a:spLocks noChangeArrowheads="1"/>
              </p:cNvSpPr>
              <p:nvPr/>
            </p:nvSpPr>
            <p:spPr bwMode="auto">
              <a:xfrm>
                <a:off x="2491" y="1371"/>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67" name="Rectangle 439">
                <a:extLst>
                  <a:ext uri="{FF2B5EF4-FFF2-40B4-BE49-F238E27FC236}">
                    <a16:creationId xmlns:a16="http://schemas.microsoft.com/office/drawing/2014/main" id="{ECDD471D-7137-4FA3-91A6-93DB5A237F10}"/>
                  </a:ext>
                </a:extLst>
              </p:cNvPr>
              <p:cNvSpPr>
                <a:spLocks noChangeArrowheads="1"/>
              </p:cNvSpPr>
              <p:nvPr/>
            </p:nvSpPr>
            <p:spPr bwMode="auto">
              <a:xfrm>
                <a:off x="2550" y="1371"/>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68" name="Rectangle 440">
                <a:extLst>
                  <a:ext uri="{FF2B5EF4-FFF2-40B4-BE49-F238E27FC236}">
                    <a16:creationId xmlns:a16="http://schemas.microsoft.com/office/drawing/2014/main" id="{62E3BCC2-6D8A-4492-B145-015FB89505C4}"/>
                  </a:ext>
                </a:extLst>
              </p:cNvPr>
              <p:cNvSpPr>
                <a:spLocks noChangeArrowheads="1"/>
              </p:cNvSpPr>
              <p:nvPr/>
            </p:nvSpPr>
            <p:spPr bwMode="auto">
              <a:xfrm>
                <a:off x="2606" y="1371"/>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69" name="Rectangle 441">
                <a:extLst>
                  <a:ext uri="{FF2B5EF4-FFF2-40B4-BE49-F238E27FC236}">
                    <a16:creationId xmlns:a16="http://schemas.microsoft.com/office/drawing/2014/main" id="{CD472AA9-30D3-4BDF-B50B-0EE1310D61AE}"/>
                  </a:ext>
                </a:extLst>
              </p:cNvPr>
              <p:cNvSpPr>
                <a:spLocks noChangeArrowheads="1"/>
              </p:cNvSpPr>
              <p:nvPr/>
            </p:nvSpPr>
            <p:spPr bwMode="auto">
              <a:xfrm>
                <a:off x="2665" y="1371"/>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70" name="Rectangle 442">
                <a:extLst>
                  <a:ext uri="{FF2B5EF4-FFF2-40B4-BE49-F238E27FC236}">
                    <a16:creationId xmlns:a16="http://schemas.microsoft.com/office/drawing/2014/main" id="{CC1AD722-E265-4192-A3FD-2AACE3D9E102}"/>
                  </a:ext>
                </a:extLst>
              </p:cNvPr>
              <p:cNvSpPr>
                <a:spLocks noChangeArrowheads="1"/>
              </p:cNvSpPr>
              <p:nvPr/>
            </p:nvSpPr>
            <p:spPr bwMode="auto">
              <a:xfrm>
                <a:off x="2725" y="1371"/>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71" name="Rectangle 443">
                <a:extLst>
                  <a:ext uri="{FF2B5EF4-FFF2-40B4-BE49-F238E27FC236}">
                    <a16:creationId xmlns:a16="http://schemas.microsoft.com/office/drawing/2014/main" id="{98C9971D-C0FA-4536-8349-9EB46106EFB6}"/>
                  </a:ext>
                </a:extLst>
              </p:cNvPr>
              <p:cNvSpPr>
                <a:spLocks noChangeArrowheads="1"/>
              </p:cNvSpPr>
              <p:nvPr/>
            </p:nvSpPr>
            <p:spPr bwMode="auto">
              <a:xfrm>
                <a:off x="2784" y="1371"/>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72" name="Rectangle 444">
                <a:extLst>
                  <a:ext uri="{FF2B5EF4-FFF2-40B4-BE49-F238E27FC236}">
                    <a16:creationId xmlns:a16="http://schemas.microsoft.com/office/drawing/2014/main" id="{49079119-065F-473C-9C73-398EFD1F350E}"/>
                  </a:ext>
                </a:extLst>
              </p:cNvPr>
              <p:cNvSpPr>
                <a:spLocks noChangeArrowheads="1"/>
              </p:cNvSpPr>
              <p:nvPr/>
            </p:nvSpPr>
            <p:spPr bwMode="auto">
              <a:xfrm>
                <a:off x="2843" y="1371"/>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73" name="Rectangle 445">
                <a:extLst>
                  <a:ext uri="{FF2B5EF4-FFF2-40B4-BE49-F238E27FC236}">
                    <a16:creationId xmlns:a16="http://schemas.microsoft.com/office/drawing/2014/main" id="{54A90FC3-AD45-4810-A734-8F22A2324757}"/>
                  </a:ext>
                </a:extLst>
              </p:cNvPr>
              <p:cNvSpPr>
                <a:spLocks noChangeArrowheads="1"/>
              </p:cNvSpPr>
              <p:nvPr/>
            </p:nvSpPr>
            <p:spPr bwMode="auto">
              <a:xfrm>
                <a:off x="2871" y="1371"/>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74" name="Rectangle 446">
                <a:extLst>
                  <a:ext uri="{FF2B5EF4-FFF2-40B4-BE49-F238E27FC236}">
                    <a16:creationId xmlns:a16="http://schemas.microsoft.com/office/drawing/2014/main" id="{3ACE3252-5441-4384-BD82-B2E67D22CC26}"/>
                  </a:ext>
                </a:extLst>
              </p:cNvPr>
              <p:cNvSpPr>
                <a:spLocks noChangeArrowheads="1"/>
              </p:cNvSpPr>
              <p:nvPr/>
            </p:nvSpPr>
            <p:spPr bwMode="auto">
              <a:xfrm>
                <a:off x="2930" y="1371"/>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75" name="Rectangle 447">
                <a:extLst>
                  <a:ext uri="{FF2B5EF4-FFF2-40B4-BE49-F238E27FC236}">
                    <a16:creationId xmlns:a16="http://schemas.microsoft.com/office/drawing/2014/main" id="{7CA6B1C8-74FD-4986-8D10-49CB4A4BCACB}"/>
                  </a:ext>
                </a:extLst>
              </p:cNvPr>
              <p:cNvSpPr>
                <a:spLocks noChangeArrowheads="1"/>
              </p:cNvSpPr>
              <p:nvPr/>
            </p:nvSpPr>
            <p:spPr bwMode="auto">
              <a:xfrm>
                <a:off x="2958" y="1371"/>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76" name="Rectangle 448">
                <a:extLst>
                  <a:ext uri="{FF2B5EF4-FFF2-40B4-BE49-F238E27FC236}">
                    <a16:creationId xmlns:a16="http://schemas.microsoft.com/office/drawing/2014/main" id="{B62E69A0-293D-4390-938E-9E137AD0F269}"/>
                  </a:ext>
                </a:extLst>
              </p:cNvPr>
              <p:cNvSpPr>
                <a:spLocks noChangeArrowheads="1"/>
              </p:cNvSpPr>
              <p:nvPr/>
            </p:nvSpPr>
            <p:spPr bwMode="auto">
              <a:xfrm>
                <a:off x="2989" y="1371"/>
                <a:ext cx="29"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77" name="Rectangle 449">
                <a:extLst>
                  <a:ext uri="{FF2B5EF4-FFF2-40B4-BE49-F238E27FC236}">
                    <a16:creationId xmlns:a16="http://schemas.microsoft.com/office/drawing/2014/main" id="{AA5C3D13-BB45-4C7B-BA21-4F6B1A8F3CA3}"/>
                  </a:ext>
                </a:extLst>
              </p:cNvPr>
              <p:cNvSpPr>
                <a:spLocks noChangeArrowheads="1"/>
              </p:cNvSpPr>
              <p:nvPr/>
            </p:nvSpPr>
            <p:spPr bwMode="auto">
              <a:xfrm>
                <a:off x="3105" y="1371"/>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78" name="Rectangle 450">
                <a:extLst>
                  <a:ext uri="{FF2B5EF4-FFF2-40B4-BE49-F238E27FC236}">
                    <a16:creationId xmlns:a16="http://schemas.microsoft.com/office/drawing/2014/main" id="{F843B127-3DD7-4CF2-819C-413CC767A187}"/>
                  </a:ext>
                </a:extLst>
              </p:cNvPr>
              <p:cNvSpPr>
                <a:spLocks noChangeArrowheads="1"/>
              </p:cNvSpPr>
              <p:nvPr/>
            </p:nvSpPr>
            <p:spPr bwMode="auto">
              <a:xfrm>
                <a:off x="3164" y="1371"/>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79" name="Rectangle 451">
                <a:extLst>
                  <a:ext uri="{FF2B5EF4-FFF2-40B4-BE49-F238E27FC236}">
                    <a16:creationId xmlns:a16="http://schemas.microsoft.com/office/drawing/2014/main" id="{D20D8F8A-B13E-4A70-B8C2-685153C29257}"/>
                  </a:ext>
                </a:extLst>
              </p:cNvPr>
              <p:cNvSpPr>
                <a:spLocks noChangeArrowheads="1"/>
              </p:cNvSpPr>
              <p:nvPr/>
            </p:nvSpPr>
            <p:spPr bwMode="auto">
              <a:xfrm>
                <a:off x="3192" y="1371"/>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80" name="Rectangle 452">
                <a:extLst>
                  <a:ext uri="{FF2B5EF4-FFF2-40B4-BE49-F238E27FC236}">
                    <a16:creationId xmlns:a16="http://schemas.microsoft.com/office/drawing/2014/main" id="{CB4A7E76-F322-44BE-90FD-5655FED60066}"/>
                  </a:ext>
                </a:extLst>
              </p:cNvPr>
              <p:cNvSpPr>
                <a:spLocks noChangeArrowheads="1"/>
              </p:cNvSpPr>
              <p:nvPr/>
            </p:nvSpPr>
            <p:spPr bwMode="auto">
              <a:xfrm>
                <a:off x="3223" y="1371"/>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81" name="Rectangle 453">
                <a:extLst>
                  <a:ext uri="{FF2B5EF4-FFF2-40B4-BE49-F238E27FC236}">
                    <a16:creationId xmlns:a16="http://schemas.microsoft.com/office/drawing/2014/main" id="{15CB98E6-43A5-4EC6-891D-7EF3813F327B}"/>
                  </a:ext>
                </a:extLst>
              </p:cNvPr>
              <p:cNvSpPr>
                <a:spLocks noChangeArrowheads="1"/>
              </p:cNvSpPr>
              <p:nvPr/>
            </p:nvSpPr>
            <p:spPr bwMode="auto">
              <a:xfrm>
                <a:off x="3251" y="1371"/>
                <a:ext cx="29"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82" name="Rectangle 454">
                <a:extLst>
                  <a:ext uri="{FF2B5EF4-FFF2-40B4-BE49-F238E27FC236}">
                    <a16:creationId xmlns:a16="http://schemas.microsoft.com/office/drawing/2014/main" id="{7DDC3FF5-F2B6-4871-9A50-E9646829D9E9}"/>
                  </a:ext>
                </a:extLst>
              </p:cNvPr>
              <p:cNvSpPr>
                <a:spLocks noChangeArrowheads="1"/>
              </p:cNvSpPr>
              <p:nvPr/>
            </p:nvSpPr>
            <p:spPr bwMode="auto">
              <a:xfrm>
                <a:off x="3311" y="1371"/>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83" name="Rectangle 455">
                <a:extLst>
                  <a:ext uri="{FF2B5EF4-FFF2-40B4-BE49-F238E27FC236}">
                    <a16:creationId xmlns:a16="http://schemas.microsoft.com/office/drawing/2014/main" id="{0B9D093B-6E56-43BD-9317-203D35D83A8E}"/>
                  </a:ext>
                </a:extLst>
              </p:cNvPr>
              <p:cNvSpPr>
                <a:spLocks noChangeArrowheads="1"/>
              </p:cNvSpPr>
              <p:nvPr/>
            </p:nvSpPr>
            <p:spPr bwMode="auto">
              <a:xfrm>
                <a:off x="3339" y="1371"/>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84" name="Rectangle 456">
                <a:extLst>
                  <a:ext uri="{FF2B5EF4-FFF2-40B4-BE49-F238E27FC236}">
                    <a16:creationId xmlns:a16="http://schemas.microsoft.com/office/drawing/2014/main" id="{7E6BFEC4-FC1F-4E1A-AF2C-4C3768499FA4}"/>
                  </a:ext>
                </a:extLst>
              </p:cNvPr>
              <p:cNvSpPr>
                <a:spLocks noChangeArrowheads="1"/>
              </p:cNvSpPr>
              <p:nvPr/>
            </p:nvSpPr>
            <p:spPr bwMode="auto">
              <a:xfrm>
                <a:off x="2257" y="1401"/>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85" name="Rectangle 457">
                <a:extLst>
                  <a:ext uri="{FF2B5EF4-FFF2-40B4-BE49-F238E27FC236}">
                    <a16:creationId xmlns:a16="http://schemas.microsoft.com/office/drawing/2014/main" id="{1680DE9F-9465-4E9D-B700-A99F67164811}"/>
                  </a:ext>
                </a:extLst>
              </p:cNvPr>
              <p:cNvSpPr>
                <a:spLocks noChangeArrowheads="1"/>
              </p:cNvSpPr>
              <p:nvPr/>
            </p:nvSpPr>
            <p:spPr bwMode="auto">
              <a:xfrm>
                <a:off x="2316" y="1401"/>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86" name="Rectangle 458">
                <a:extLst>
                  <a:ext uri="{FF2B5EF4-FFF2-40B4-BE49-F238E27FC236}">
                    <a16:creationId xmlns:a16="http://schemas.microsoft.com/office/drawing/2014/main" id="{A1D9D7CC-3BA7-46A2-A3CB-6328F3C99066}"/>
                  </a:ext>
                </a:extLst>
              </p:cNvPr>
              <p:cNvSpPr>
                <a:spLocks noChangeArrowheads="1"/>
              </p:cNvSpPr>
              <p:nvPr/>
            </p:nvSpPr>
            <p:spPr bwMode="auto">
              <a:xfrm>
                <a:off x="2372" y="1401"/>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87" name="Rectangle 459">
                <a:extLst>
                  <a:ext uri="{FF2B5EF4-FFF2-40B4-BE49-F238E27FC236}">
                    <a16:creationId xmlns:a16="http://schemas.microsoft.com/office/drawing/2014/main" id="{63853F92-A922-42F5-8586-743C7277C9A1}"/>
                  </a:ext>
                </a:extLst>
              </p:cNvPr>
              <p:cNvSpPr>
                <a:spLocks noChangeArrowheads="1"/>
              </p:cNvSpPr>
              <p:nvPr/>
            </p:nvSpPr>
            <p:spPr bwMode="auto">
              <a:xfrm>
                <a:off x="2606" y="1401"/>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88" name="Rectangle 460">
                <a:extLst>
                  <a:ext uri="{FF2B5EF4-FFF2-40B4-BE49-F238E27FC236}">
                    <a16:creationId xmlns:a16="http://schemas.microsoft.com/office/drawing/2014/main" id="{923CD7D8-B2A2-419B-B5E0-48E38B7C477F}"/>
                  </a:ext>
                </a:extLst>
              </p:cNvPr>
              <p:cNvSpPr>
                <a:spLocks noChangeArrowheads="1"/>
              </p:cNvSpPr>
              <p:nvPr/>
            </p:nvSpPr>
            <p:spPr bwMode="auto">
              <a:xfrm>
                <a:off x="2637" y="1401"/>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89" name="Rectangle 461">
                <a:extLst>
                  <a:ext uri="{FF2B5EF4-FFF2-40B4-BE49-F238E27FC236}">
                    <a16:creationId xmlns:a16="http://schemas.microsoft.com/office/drawing/2014/main" id="{402B8EB7-149F-4F41-A525-3D1DD642888F}"/>
                  </a:ext>
                </a:extLst>
              </p:cNvPr>
              <p:cNvSpPr>
                <a:spLocks noChangeArrowheads="1"/>
              </p:cNvSpPr>
              <p:nvPr/>
            </p:nvSpPr>
            <p:spPr bwMode="auto">
              <a:xfrm>
                <a:off x="2665" y="1401"/>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90" name="Rectangle 462">
                <a:extLst>
                  <a:ext uri="{FF2B5EF4-FFF2-40B4-BE49-F238E27FC236}">
                    <a16:creationId xmlns:a16="http://schemas.microsoft.com/office/drawing/2014/main" id="{D3374EBA-A136-4976-9D0A-0F30E0F4BC22}"/>
                  </a:ext>
                </a:extLst>
              </p:cNvPr>
              <p:cNvSpPr>
                <a:spLocks noChangeArrowheads="1"/>
              </p:cNvSpPr>
              <p:nvPr/>
            </p:nvSpPr>
            <p:spPr bwMode="auto">
              <a:xfrm>
                <a:off x="2696" y="1401"/>
                <a:ext cx="29"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91" name="Rectangle 463">
                <a:extLst>
                  <a:ext uri="{FF2B5EF4-FFF2-40B4-BE49-F238E27FC236}">
                    <a16:creationId xmlns:a16="http://schemas.microsoft.com/office/drawing/2014/main" id="{EC3620DD-5A3E-4C0C-9339-C423E280ED00}"/>
                  </a:ext>
                </a:extLst>
              </p:cNvPr>
              <p:cNvSpPr>
                <a:spLocks noChangeArrowheads="1"/>
              </p:cNvSpPr>
              <p:nvPr/>
            </p:nvSpPr>
            <p:spPr bwMode="auto">
              <a:xfrm>
                <a:off x="2725" y="1401"/>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92" name="Rectangle 464">
                <a:extLst>
                  <a:ext uri="{FF2B5EF4-FFF2-40B4-BE49-F238E27FC236}">
                    <a16:creationId xmlns:a16="http://schemas.microsoft.com/office/drawing/2014/main" id="{14D8399B-A6A8-4777-9ACF-1C4597A763D9}"/>
                  </a:ext>
                </a:extLst>
              </p:cNvPr>
              <p:cNvSpPr>
                <a:spLocks noChangeArrowheads="1"/>
              </p:cNvSpPr>
              <p:nvPr/>
            </p:nvSpPr>
            <p:spPr bwMode="auto">
              <a:xfrm>
                <a:off x="2784" y="1401"/>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93" name="Rectangle 465">
                <a:extLst>
                  <a:ext uri="{FF2B5EF4-FFF2-40B4-BE49-F238E27FC236}">
                    <a16:creationId xmlns:a16="http://schemas.microsoft.com/office/drawing/2014/main" id="{CCC001E4-FD3A-47F7-87C9-3C5EAC4E05BF}"/>
                  </a:ext>
                </a:extLst>
              </p:cNvPr>
              <p:cNvSpPr>
                <a:spLocks noChangeArrowheads="1"/>
              </p:cNvSpPr>
              <p:nvPr/>
            </p:nvSpPr>
            <p:spPr bwMode="auto">
              <a:xfrm>
                <a:off x="2812" y="1401"/>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94" name="Rectangle 466">
                <a:extLst>
                  <a:ext uri="{FF2B5EF4-FFF2-40B4-BE49-F238E27FC236}">
                    <a16:creationId xmlns:a16="http://schemas.microsoft.com/office/drawing/2014/main" id="{D4E0CA2C-0AF4-4F55-8DFD-7FA985A2F55F}"/>
                  </a:ext>
                </a:extLst>
              </p:cNvPr>
              <p:cNvSpPr>
                <a:spLocks noChangeArrowheads="1"/>
              </p:cNvSpPr>
              <p:nvPr/>
            </p:nvSpPr>
            <p:spPr bwMode="auto">
              <a:xfrm>
                <a:off x="2930" y="1401"/>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95" name="Rectangle 467">
                <a:extLst>
                  <a:ext uri="{FF2B5EF4-FFF2-40B4-BE49-F238E27FC236}">
                    <a16:creationId xmlns:a16="http://schemas.microsoft.com/office/drawing/2014/main" id="{040400D0-53DE-4326-8FFC-DA120A8AE24D}"/>
                  </a:ext>
                </a:extLst>
              </p:cNvPr>
              <p:cNvSpPr>
                <a:spLocks noChangeArrowheads="1"/>
              </p:cNvSpPr>
              <p:nvPr/>
            </p:nvSpPr>
            <p:spPr bwMode="auto">
              <a:xfrm>
                <a:off x="2958" y="1401"/>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96" name="Rectangle 468">
                <a:extLst>
                  <a:ext uri="{FF2B5EF4-FFF2-40B4-BE49-F238E27FC236}">
                    <a16:creationId xmlns:a16="http://schemas.microsoft.com/office/drawing/2014/main" id="{B15BE910-A648-4E4F-A7B9-CA5C0AEE3F12}"/>
                  </a:ext>
                </a:extLst>
              </p:cNvPr>
              <p:cNvSpPr>
                <a:spLocks noChangeArrowheads="1"/>
              </p:cNvSpPr>
              <p:nvPr/>
            </p:nvSpPr>
            <p:spPr bwMode="auto">
              <a:xfrm>
                <a:off x="2989" y="1401"/>
                <a:ext cx="29"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97" name="Rectangle 469">
                <a:extLst>
                  <a:ext uri="{FF2B5EF4-FFF2-40B4-BE49-F238E27FC236}">
                    <a16:creationId xmlns:a16="http://schemas.microsoft.com/office/drawing/2014/main" id="{EFF15A7D-D178-4C61-8C9F-97F4F1CDAA43}"/>
                  </a:ext>
                </a:extLst>
              </p:cNvPr>
              <p:cNvSpPr>
                <a:spLocks noChangeArrowheads="1"/>
              </p:cNvSpPr>
              <p:nvPr/>
            </p:nvSpPr>
            <p:spPr bwMode="auto">
              <a:xfrm>
                <a:off x="3077" y="1401"/>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98" name="Rectangle 470">
                <a:extLst>
                  <a:ext uri="{FF2B5EF4-FFF2-40B4-BE49-F238E27FC236}">
                    <a16:creationId xmlns:a16="http://schemas.microsoft.com/office/drawing/2014/main" id="{708FACDE-2977-4506-B503-6A2B6937ADF8}"/>
                  </a:ext>
                </a:extLst>
              </p:cNvPr>
              <p:cNvSpPr>
                <a:spLocks noChangeArrowheads="1"/>
              </p:cNvSpPr>
              <p:nvPr/>
            </p:nvSpPr>
            <p:spPr bwMode="auto">
              <a:xfrm>
                <a:off x="3133" y="1401"/>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99" name="Rectangle 471">
                <a:extLst>
                  <a:ext uri="{FF2B5EF4-FFF2-40B4-BE49-F238E27FC236}">
                    <a16:creationId xmlns:a16="http://schemas.microsoft.com/office/drawing/2014/main" id="{8360D0D3-0E55-4C2B-9D21-A47B0D6E298C}"/>
                  </a:ext>
                </a:extLst>
              </p:cNvPr>
              <p:cNvSpPr>
                <a:spLocks noChangeArrowheads="1"/>
              </p:cNvSpPr>
              <p:nvPr/>
            </p:nvSpPr>
            <p:spPr bwMode="auto">
              <a:xfrm>
                <a:off x="3192" y="1401"/>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00" name="Rectangle 472">
                <a:extLst>
                  <a:ext uri="{FF2B5EF4-FFF2-40B4-BE49-F238E27FC236}">
                    <a16:creationId xmlns:a16="http://schemas.microsoft.com/office/drawing/2014/main" id="{3A986F71-7B98-47C6-8FCE-1C6992C52AD5}"/>
                  </a:ext>
                </a:extLst>
              </p:cNvPr>
              <p:cNvSpPr>
                <a:spLocks noChangeArrowheads="1"/>
              </p:cNvSpPr>
              <p:nvPr/>
            </p:nvSpPr>
            <p:spPr bwMode="auto">
              <a:xfrm>
                <a:off x="3311" y="1401"/>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01" name="Rectangle 473">
                <a:extLst>
                  <a:ext uri="{FF2B5EF4-FFF2-40B4-BE49-F238E27FC236}">
                    <a16:creationId xmlns:a16="http://schemas.microsoft.com/office/drawing/2014/main" id="{8DAE7F0D-023A-4643-96D9-FEDBCE0C58BC}"/>
                  </a:ext>
                </a:extLst>
              </p:cNvPr>
              <p:cNvSpPr>
                <a:spLocks noChangeArrowheads="1"/>
              </p:cNvSpPr>
              <p:nvPr/>
            </p:nvSpPr>
            <p:spPr bwMode="auto">
              <a:xfrm>
                <a:off x="2198" y="1430"/>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02" name="Rectangle 474">
                <a:extLst>
                  <a:ext uri="{FF2B5EF4-FFF2-40B4-BE49-F238E27FC236}">
                    <a16:creationId xmlns:a16="http://schemas.microsoft.com/office/drawing/2014/main" id="{74DADFBF-1440-4CBC-9802-5044AA798C54}"/>
                  </a:ext>
                </a:extLst>
              </p:cNvPr>
              <p:cNvSpPr>
                <a:spLocks noChangeArrowheads="1"/>
              </p:cNvSpPr>
              <p:nvPr/>
            </p:nvSpPr>
            <p:spPr bwMode="auto">
              <a:xfrm>
                <a:off x="2226" y="1430"/>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03" name="Rectangle 475">
                <a:extLst>
                  <a:ext uri="{FF2B5EF4-FFF2-40B4-BE49-F238E27FC236}">
                    <a16:creationId xmlns:a16="http://schemas.microsoft.com/office/drawing/2014/main" id="{BAC2991B-C700-430A-AA59-7B8CDF6BDE79}"/>
                  </a:ext>
                </a:extLst>
              </p:cNvPr>
              <p:cNvSpPr>
                <a:spLocks noChangeArrowheads="1"/>
              </p:cNvSpPr>
              <p:nvPr/>
            </p:nvSpPr>
            <p:spPr bwMode="auto">
              <a:xfrm>
                <a:off x="2257" y="1430"/>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04" name="Rectangle 476">
                <a:extLst>
                  <a:ext uri="{FF2B5EF4-FFF2-40B4-BE49-F238E27FC236}">
                    <a16:creationId xmlns:a16="http://schemas.microsoft.com/office/drawing/2014/main" id="{C05A5193-C3CE-4B58-B0F4-2CA15F64E83A}"/>
                  </a:ext>
                </a:extLst>
              </p:cNvPr>
              <p:cNvSpPr>
                <a:spLocks noChangeArrowheads="1"/>
              </p:cNvSpPr>
              <p:nvPr/>
            </p:nvSpPr>
            <p:spPr bwMode="auto">
              <a:xfrm>
                <a:off x="2285" y="1430"/>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05" name="Rectangle 477">
                <a:extLst>
                  <a:ext uri="{FF2B5EF4-FFF2-40B4-BE49-F238E27FC236}">
                    <a16:creationId xmlns:a16="http://schemas.microsoft.com/office/drawing/2014/main" id="{FBE53950-F13A-4ECE-9535-15EA04D33383}"/>
                  </a:ext>
                </a:extLst>
              </p:cNvPr>
              <p:cNvSpPr>
                <a:spLocks noChangeArrowheads="1"/>
              </p:cNvSpPr>
              <p:nvPr/>
            </p:nvSpPr>
            <p:spPr bwMode="auto">
              <a:xfrm>
                <a:off x="2316" y="1430"/>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06" name="Rectangle 478">
                <a:extLst>
                  <a:ext uri="{FF2B5EF4-FFF2-40B4-BE49-F238E27FC236}">
                    <a16:creationId xmlns:a16="http://schemas.microsoft.com/office/drawing/2014/main" id="{5C92667C-F1F1-4700-ACD4-F1258F27B37A}"/>
                  </a:ext>
                </a:extLst>
              </p:cNvPr>
              <p:cNvSpPr>
                <a:spLocks noChangeArrowheads="1"/>
              </p:cNvSpPr>
              <p:nvPr/>
            </p:nvSpPr>
            <p:spPr bwMode="auto">
              <a:xfrm>
                <a:off x="2431" y="1430"/>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07" name="Rectangle 479">
                <a:extLst>
                  <a:ext uri="{FF2B5EF4-FFF2-40B4-BE49-F238E27FC236}">
                    <a16:creationId xmlns:a16="http://schemas.microsoft.com/office/drawing/2014/main" id="{8AF36CAD-0664-4130-A3E8-E3504294DFF8}"/>
                  </a:ext>
                </a:extLst>
              </p:cNvPr>
              <p:cNvSpPr>
                <a:spLocks noChangeArrowheads="1"/>
              </p:cNvSpPr>
              <p:nvPr/>
            </p:nvSpPr>
            <p:spPr bwMode="auto">
              <a:xfrm>
                <a:off x="2462" y="1430"/>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08" name="Rectangle 480">
                <a:extLst>
                  <a:ext uri="{FF2B5EF4-FFF2-40B4-BE49-F238E27FC236}">
                    <a16:creationId xmlns:a16="http://schemas.microsoft.com/office/drawing/2014/main" id="{743BE30C-101C-40D7-80D8-9AB6A9BC43E5}"/>
                  </a:ext>
                </a:extLst>
              </p:cNvPr>
              <p:cNvSpPr>
                <a:spLocks noChangeArrowheads="1"/>
              </p:cNvSpPr>
              <p:nvPr/>
            </p:nvSpPr>
            <p:spPr bwMode="auto">
              <a:xfrm>
                <a:off x="2550" y="1430"/>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09" name="Rectangle 481">
                <a:extLst>
                  <a:ext uri="{FF2B5EF4-FFF2-40B4-BE49-F238E27FC236}">
                    <a16:creationId xmlns:a16="http://schemas.microsoft.com/office/drawing/2014/main" id="{90675DDB-1FD5-492F-8D0F-6CEBA43FF16D}"/>
                  </a:ext>
                </a:extLst>
              </p:cNvPr>
              <p:cNvSpPr>
                <a:spLocks noChangeArrowheads="1"/>
              </p:cNvSpPr>
              <p:nvPr/>
            </p:nvSpPr>
            <p:spPr bwMode="auto">
              <a:xfrm>
                <a:off x="2784" y="1430"/>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10" name="Rectangle 482">
                <a:extLst>
                  <a:ext uri="{FF2B5EF4-FFF2-40B4-BE49-F238E27FC236}">
                    <a16:creationId xmlns:a16="http://schemas.microsoft.com/office/drawing/2014/main" id="{6E16E285-64AA-4910-9379-3A808F95F0C3}"/>
                  </a:ext>
                </a:extLst>
              </p:cNvPr>
              <p:cNvSpPr>
                <a:spLocks noChangeArrowheads="1"/>
              </p:cNvSpPr>
              <p:nvPr/>
            </p:nvSpPr>
            <p:spPr bwMode="auto">
              <a:xfrm>
                <a:off x="2871" y="1430"/>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11" name="Rectangle 483">
                <a:extLst>
                  <a:ext uri="{FF2B5EF4-FFF2-40B4-BE49-F238E27FC236}">
                    <a16:creationId xmlns:a16="http://schemas.microsoft.com/office/drawing/2014/main" id="{36F1B1BE-6B82-47AD-AA7E-1BFBDFFB8A06}"/>
                  </a:ext>
                </a:extLst>
              </p:cNvPr>
              <p:cNvSpPr>
                <a:spLocks noChangeArrowheads="1"/>
              </p:cNvSpPr>
              <p:nvPr/>
            </p:nvSpPr>
            <p:spPr bwMode="auto">
              <a:xfrm>
                <a:off x="2958" y="1430"/>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12" name="Rectangle 484">
                <a:extLst>
                  <a:ext uri="{FF2B5EF4-FFF2-40B4-BE49-F238E27FC236}">
                    <a16:creationId xmlns:a16="http://schemas.microsoft.com/office/drawing/2014/main" id="{3A99C459-C3CA-4BE6-9029-5E11739C9C7F}"/>
                  </a:ext>
                </a:extLst>
              </p:cNvPr>
              <p:cNvSpPr>
                <a:spLocks noChangeArrowheads="1"/>
              </p:cNvSpPr>
              <p:nvPr/>
            </p:nvSpPr>
            <p:spPr bwMode="auto">
              <a:xfrm>
                <a:off x="2989" y="1430"/>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13" name="Rectangle 485">
                <a:extLst>
                  <a:ext uri="{FF2B5EF4-FFF2-40B4-BE49-F238E27FC236}">
                    <a16:creationId xmlns:a16="http://schemas.microsoft.com/office/drawing/2014/main" id="{48D1C673-FA43-4764-BC91-97F24CCC760D}"/>
                  </a:ext>
                </a:extLst>
              </p:cNvPr>
              <p:cNvSpPr>
                <a:spLocks noChangeArrowheads="1"/>
              </p:cNvSpPr>
              <p:nvPr/>
            </p:nvSpPr>
            <p:spPr bwMode="auto">
              <a:xfrm>
                <a:off x="3018" y="1430"/>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14" name="Rectangle 486">
                <a:extLst>
                  <a:ext uri="{FF2B5EF4-FFF2-40B4-BE49-F238E27FC236}">
                    <a16:creationId xmlns:a16="http://schemas.microsoft.com/office/drawing/2014/main" id="{96294CB0-2763-4FE9-869A-7C9307AEE63E}"/>
                  </a:ext>
                </a:extLst>
              </p:cNvPr>
              <p:cNvSpPr>
                <a:spLocks noChangeArrowheads="1"/>
              </p:cNvSpPr>
              <p:nvPr/>
            </p:nvSpPr>
            <p:spPr bwMode="auto">
              <a:xfrm>
                <a:off x="3133" y="1430"/>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15" name="Rectangle 487">
                <a:extLst>
                  <a:ext uri="{FF2B5EF4-FFF2-40B4-BE49-F238E27FC236}">
                    <a16:creationId xmlns:a16="http://schemas.microsoft.com/office/drawing/2014/main" id="{F6B2B440-A73E-4A8A-B488-321C7326FB7F}"/>
                  </a:ext>
                </a:extLst>
              </p:cNvPr>
              <p:cNvSpPr>
                <a:spLocks noChangeArrowheads="1"/>
              </p:cNvSpPr>
              <p:nvPr/>
            </p:nvSpPr>
            <p:spPr bwMode="auto">
              <a:xfrm>
                <a:off x="3192" y="1430"/>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16" name="Rectangle 488">
                <a:extLst>
                  <a:ext uri="{FF2B5EF4-FFF2-40B4-BE49-F238E27FC236}">
                    <a16:creationId xmlns:a16="http://schemas.microsoft.com/office/drawing/2014/main" id="{814EF1DC-CE27-4C3D-A8CB-F83D44F2D73A}"/>
                  </a:ext>
                </a:extLst>
              </p:cNvPr>
              <p:cNvSpPr>
                <a:spLocks noChangeArrowheads="1"/>
              </p:cNvSpPr>
              <p:nvPr/>
            </p:nvSpPr>
            <p:spPr bwMode="auto">
              <a:xfrm>
                <a:off x="3223" y="1430"/>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17" name="Rectangle 489">
                <a:extLst>
                  <a:ext uri="{FF2B5EF4-FFF2-40B4-BE49-F238E27FC236}">
                    <a16:creationId xmlns:a16="http://schemas.microsoft.com/office/drawing/2014/main" id="{97F7CE70-9296-434E-AB54-51059CEFE77D}"/>
                  </a:ext>
                </a:extLst>
              </p:cNvPr>
              <p:cNvSpPr>
                <a:spLocks noChangeArrowheads="1"/>
              </p:cNvSpPr>
              <p:nvPr/>
            </p:nvSpPr>
            <p:spPr bwMode="auto">
              <a:xfrm>
                <a:off x="3251" y="1430"/>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18" name="Rectangle 490">
                <a:extLst>
                  <a:ext uri="{FF2B5EF4-FFF2-40B4-BE49-F238E27FC236}">
                    <a16:creationId xmlns:a16="http://schemas.microsoft.com/office/drawing/2014/main" id="{6C0F963C-A5E7-46C0-85DB-22051A87E35E}"/>
                  </a:ext>
                </a:extLst>
              </p:cNvPr>
              <p:cNvSpPr>
                <a:spLocks noChangeArrowheads="1"/>
              </p:cNvSpPr>
              <p:nvPr/>
            </p:nvSpPr>
            <p:spPr bwMode="auto">
              <a:xfrm>
                <a:off x="3280" y="1430"/>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19" name="Rectangle 491">
                <a:extLst>
                  <a:ext uri="{FF2B5EF4-FFF2-40B4-BE49-F238E27FC236}">
                    <a16:creationId xmlns:a16="http://schemas.microsoft.com/office/drawing/2014/main" id="{17DA077C-9521-4EFB-B52A-5257B2CA31FD}"/>
                  </a:ext>
                </a:extLst>
              </p:cNvPr>
              <p:cNvSpPr>
                <a:spLocks noChangeArrowheads="1"/>
              </p:cNvSpPr>
              <p:nvPr/>
            </p:nvSpPr>
            <p:spPr bwMode="auto">
              <a:xfrm>
                <a:off x="2257" y="1458"/>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20" name="Rectangle 492">
                <a:extLst>
                  <a:ext uri="{FF2B5EF4-FFF2-40B4-BE49-F238E27FC236}">
                    <a16:creationId xmlns:a16="http://schemas.microsoft.com/office/drawing/2014/main" id="{3E99F77E-65ED-491E-A5AF-0A37255E4D43}"/>
                  </a:ext>
                </a:extLst>
              </p:cNvPr>
              <p:cNvSpPr>
                <a:spLocks noChangeArrowheads="1"/>
              </p:cNvSpPr>
              <p:nvPr/>
            </p:nvSpPr>
            <p:spPr bwMode="auto">
              <a:xfrm>
                <a:off x="2285" y="1458"/>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21" name="Rectangle 493">
                <a:extLst>
                  <a:ext uri="{FF2B5EF4-FFF2-40B4-BE49-F238E27FC236}">
                    <a16:creationId xmlns:a16="http://schemas.microsoft.com/office/drawing/2014/main" id="{011DE093-92E4-411C-9CE1-F6750A32DB17}"/>
                  </a:ext>
                </a:extLst>
              </p:cNvPr>
              <p:cNvSpPr>
                <a:spLocks noChangeArrowheads="1"/>
              </p:cNvSpPr>
              <p:nvPr/>
            </p:nvSpPr>
            <p:spPr bwMode="auto">
              <a:xfrm>
                <a:off x="2372" y="1458"/>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22" name="Rectangle 494">
                <a:extLst>
                  <a:ext uri="{FF2B5EF4-FFF2-40B4-BE49-F238E27FC236}">
                    <a16:creationId xmlns:a16="http://schemas.microsoft.com/office/drawing/2014/main" id="{0887E5EC-41AF-4EB7-9CB0-7821B1E05828}"/>
                  </a:ext>
                </a:extLst>
              </p:cNvPr>
              <p:cNvSpPr>
                <a:spLocks noChangeArrowheads="1"/>
              </p:cNvSpPr>
              <p:nvPr/>
            </p:nvSpPr>
            <p:spPr bwMode="auto">
              <a:xfrm>
                <a:off x="2462" y="1458"/>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23" name="Rectangle 495">
                <a:extLst>
                  <a:ext uri="{FF2B5EF4-FFF2-40B4-BE49-F238E27FC236}">
                    <a16:creationId xmlns:a16="http://schemas.microsoft.com/office/drawing/2014/main" id="{3F6117FD-E671-4159-9EC6-E962191CA4FF}"/>
                  </a:ext>
                </a:extLst>
              </p:cNvPr>
              <p:cNvSpPr>
                <a:spLocks noChangeArrowheads="1"/>
              </p:cNvSpPr>
              <p:nvPr/>
            </p:nvSpPr>
            <p:spPr bwMode="auto">
              <a:xfrm>
                <a:off x="2491" y="1458"/>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24" name="Rectangle 496">
                <a:extLst>
                  <a:ext uri="{FF2B5EF4-FFF2-40B4-BE49-F238E27FC236}">
                    <a16:creationId xmlns:a16="http://schemas.microsoft.com/office/drawing/2014/main" id="{D1235B33-7DA0-48F9-A249-9B3E29CE997F}"/>
                  </a:ext>
                </a:extLst>
              </p:cNvPr>
              <p:cNvSpPr>
                <a:spLocks noChangeArrowheads="1"/>
              </p:cNvSpPr>
              <p:nvPr/>
            </p:nvSpPr>
            <p:spPr bwMode="auto">
              <a:xfrm>
                <a:off x="2519" y="1458"/>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25" name="Rectangle 497">
                <a:extLst>
                  <a:ext uri="{FF2B5EF4-FFF2-40B4-BE49-F238E27FC236}">
                    <a16:creationId xmlns:a16="http://schemas.microsoft.com/office/drawing/2014/main" id="{3AAA0DED-36CE-44FD-9CDA-ED453A41EAF7}"/>
                  </a:ext>
                </a:extLst>
              </p:cNvPr>
              <p:cNvSpPr>
                <a:spLocks noChangeArrowheads="1"/>
              </p:cNvSpPr>
              <p:nvPr/>
            </p:nvSpPr>
            <p:spPr bwMode="auto">
              <a:xfrm>
                <a:off x="2550" y="1458"/>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26" name="Rectangle 498">
                <a:extLst>
                  <a:ext uri="{FF2B5EF4-FFF2-40B4-BE49-F238E27FC236}">
                    <a16:creationId xmlns:a16="http://schemas.microsoft.com/office/drawing/2014/main" id="{B7FAA85D-3421-4F91-89C4-628860A36D14}"/>
                  </a:ext>
                </a:extLst>
              </p:cNvPr>
              <p:cNvSpPr>
                <a:spLocks noChangeArrowheads="1"/>
              </p:cNvSpPr>
              <p:nvPr/>
            </p:nvSpPr>
            <p:spPr bwMode="auto">
              <a:xfrm>
                <a:off x="2637" y="1458"/>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27" name="Rectangle 499">
                <a:extLst>
                  <a:ext uri="{FF2B5EF4-FFF2-40B4-BE49-F238E27FC236}">
                    <a16:creationId xmlns:a16="http://schemas.microsoft.com/office/drawing/2014/main" id="{2DAD3FC5-E420-4193-8B2D-49B036870A61}"/>
                  </a:ext>
                </a:extLst>
              </p:cNvPr>
              <p:cNvSpPr>
                <a:spLocks noChangeArrowheads="1"/>
              </p:cNvSpPr>
              <p:nvPr/>
            </p:nvSpPr>
            <p:spPr bwMode="auto">
              <a:xfrm>
                <a:off x="2753" y="1458"/>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28" name="Rectangle 500">
                <a:extLst>
                  <a:ext uri="{FF2B5EF4-FFF2-40B4-BE49-F238E27FC236}">
                    <a16:creationId xmlns:a16="http://schemas.microsoft.com/office/drawing/2014/main" id="{D455A75A-2D23-40EA-96F6-2BADAC535152}"/>
                  </a:ext>
                </a:extLst>
              </p:cNvPr>
              <p:cNvSpPr>
                <a:spLocks noChangeArrowheads="1"/>
              </p:cNvSpPr>
              <p:nvPr/>
            </p:nvSpPr>
            <p:spPr bwMode="auto">
              <a:xfrm>
                <a:off x="2843" y="1458"/>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29" name="Rectangle 501">
                <a:extLst>
                  <a:ext uri="{FF2B5EF4-FFF2-40B4-BE49-F238E27FC236}">
                    <a16:creationId xmlns:a16="http://schemas.microsoft.com/office/drawing/2014/main" id="{626E9219-EDDB-48FA-A424-AA7D67062044}"/>
                  </a:ext>
                </a:extLst>
              </p:cNvPr>
              <p:cNvSpPr>
                <a:spLocks noChangeArrowheads="1"/>
              </p:cNvSpPr>
              <p:nvPr/>
            </p:nvSpPr>
            <p:spPr bwMode="auto">
              <a:xfrm>
                <a:off x="2899" y="1458"/>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30" name="Rectangle 502">
                <a:extLst>
                  <a:ext uri="{FF2B5EF4-FFF2-40B4-BE49-F238E27FC236}">
                    <a16:creationId xmlns:a16="http://schemas.microsoft.com/office/drawing/2014/main" id="{4EC3CB5F-0ED3-4171-9A78-3D50B0EF0619}"/>
                  </a:ext>
                </a:extLst>
              </p:cNvPr>
              <p:cNvSpPr>
                <a:spLocks noChangeArrowheads="1"/>
              </p:cNvSpPr>
              <p:nvPr/>
            </p:nvSpPr>
            <p:spPr bwMode="auto">
              <a:xfrm>
                <a:off x="2989" y="1458"/>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31" name="Rectangle 503">
                <a:extLst>
                  <a:ext uri="{FF2B5EF4-FFF2-40B4-BE49-F238E27FC236}">
                    <a16:creationId xmlns:a16="http://schemas.microsoft.com/office/drawing/2014/main" id="{6CCE6705-1FAF-4DB3-BBD5-1B13F90BBCA4}"/>
                  </a:ext>
                </a:extLst>
              </p:cNvPr>
              <p:cNvSpPr>
                <a:spLocks noChangeArrowheads="1"/>
              </p:cNvSpPr>
              <p:nvPr/>
            </p:nvSpPr>
            <p:spPr bwMode="auto">
              <a:xfrm>
                <a:off x="3018" y="1458"/>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32" name="Rectangle 504">
                <a:extLst>
                  <a:ext uri="{FF2B5EF4-FFF2-40B4-BE49-F238E27FC236}">
                    <a16:creationId xmlns:a16="http://schemas.microsoft.com/office/drawing/2014/main" id="{C58587C1-A3CD-4405-AAB3-A862EC0CC7A9}"/>
                  </a:ext>
                </a:extLst>
              </p:cNvPr>
              <p:cNvSpPr>
                <a:spLocks noChangeArrowheads="1"/>
              </p:cNvSpPr>
              <p:nvPr/>
            </p:nvSpPr>
            <p:spPr bwMode="auto">
              <a:xfrm>
                <a:off x="3133" y="1458"/>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33" name="Rectangle 505">
                <a:extLst>
                  <a:ext uri="{FF2B5EF4-FFF2-40B4-BE49-F238E27FC236}">
                    <a16:creationId xmlns:a16="http://schemas.microsoft.com/office/drawing/2014/main" id="{6843B5BB-3257-4557-B03A-EAEB4FCB804B}"/>
                  </a:ext>
                </a:extLst>
              </p:cNvPr>
              <p:cNvSpPr>
                <a:spLocks noChangeArrowheads="1"/>
              </p:cNvSpPr>
              <p:nvPr/>
            </p:nvSpPr>
            <p:spPr bwMode="auto">
              <a:xfrm>
                <a:off x="3192" y="1458"/>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34" name="Rectangle 506">
                <a:extLst>
                  <a:ext uri="{FF2B5EF4-FFF2-40B4-BE49-F238E27FC236}">
                    <a16:creationId xmlns:a16="http://schemas.microsoft.com/office/drawing/2014/main" id="{6DE4D331-3C1B-4241-B6C3-3510688BFC15}"/>
                  </a:ext>
                </a:extLst>
              </p:cNvPr>
              <p:cNvSpPr>
                <a:spLocks noChangeArrowheads="1"/>
              </p:cNvSpPr>
              <p:nvPr/>
            </p:nvSpPr>
            <p:spPr bwMode="auto">
              <a:xfrm>
                <a:off x="3339" y="1458"/>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35" name="Rectangle 507">
                <a:extLst>
                  <a:ext uri="{FF2B5EF4-FFF2-40B4-BE49-F238E27FC236}">
                    <a16:creationId xmlns:a16="http://schemas.microsoft.com/office/drawing/2014/main" id="{590231B3-0772-4458-8659-CDD59AA7901D}"/>
                  </a:ext>
                </a:extLst>
              </p:cNvPr>
              <p:cNvSpPr>
                <a:spLocks noChangeArrowheads="1"/>
              </p:cNvSpPr>
              <p:nvPr/>
            </p:nvSpPr>
            <p:spPr bwMode="auto">
              <a:xfrm>
                <a:off x="2462" y="1489"/>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36" name="Rectangle 508">
                <a:extLst>
                  <a:ext uri="{FF2B5EF4-FFF2-40B4-BE49-F238E27FC236}">
                    <a16:creationId xmlns:a16="http://schemas.microsoft.com/office/drawing/2014/main" id="{5609BA04-F536-4D93-B1CD-74384FC44353}"/>
                  </a:ext>
                </a:extLst>
              </p:cNvPr>
              <p:cNvSpPr>
                <a:spLocks noChangeArrowheads="1"/>
              </p:cNvSpPr>
              <p:nvPr/>
            </p:nvSpPr>
            <p:spPr bwMode="auto">
              <a:xfrm>
                <a:off x="2519" y="1489"/>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37" name="Rectangle 509">
                <a:extLst>
                  <a:ext uri="{FF2B5EF4-FFF2-40B4-BE49-F238E27FC236}">
                    <a16:creationId xmlns:a16="http://schemas.microsoft.com/office/drawing/2014/main" id="{CE19D15D-4405-491C-8CAE-337FA5A2095B}"/>
                  </a:ext>
                </a:extLst>
              </p:cNvPr>
              <p:cNvSpPr>
                <a:spLocks noChangeArrowheads="1"/>
              </p:cNvSpPr>
              <p:nvPr/>
            </p:nvSpPr>
            <p:spPr bwMode="auto">
              <a:xfrm>
                <a:off x="2637" y="1489"/>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38" name="Rectangle 510">
                <a:extLst>
                  <a:ext uri="{FF2B5EF4-FFF2-40B4-BE49-F238E27FC236}">
                    <a16:creationId xmlns:a16="http://schemas.microsoft.com/office/drawing/2014/main" id="{D5D01351-6CE5-46A2-86C6-7A7440690972}"/>
                  </a:ext>
                </a:extLst>
              </p:cNvPr>
              <p:cNvSpPr>
                <a:spLocks noChangeArrowheads="1"/>
              </p:cNvSpPr>
              <p:nvPr/>
            </p:nvSpPr>
            <p:spPr bwMode="auto">
              <a:xfrm>
                <a:off x="2665" y="1489"/>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39" name="Rectangle 511">
                <a:extLst>
                  <a:ext uri="{FF2B5EF4-FFF2-40B4-BE49-F238E27FC236}">
                    <a16:creationId xmlns:a16="http://schemas.microsoft.com/office/drawing/2014/main" id="{B5B7DB03-8F19-40F1-974B-3938BB88E085}"/>
                  </a:ext>
                </a:extLst>
              </p:cNvPr>
              <p:cNvSpPr>
                <a:spLocks noChangeArrowheads="1"/>
              </p:cNvSpPr>
              <p:nvPr/>
            </p:nvSpPr>
            <p:spPr bwMode="auto">
              <a:xfrm>
                <a:off x="2725" y="1489"/>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40" name="Rectangle 512">
                <a:extLst>
                  <a:ext uri="{FF2B5EF4-FFF2-40B4-BE49-F238E27FC236}">
                    <a16:creationId xmlns:a16="http://schemas.microsoft.com/office/drawing/2014/main" id="{2D78F51F-A3BE-41E3-89F4-18B0D42198F2}"/>
                  </a:ext>
                </a:extLst>
              </p:cNvPr>
              <p:cNvSpPr>
                <a:spLocks noChangeArrowheads="1"/>
              </p:cNvSpPr>
              <p:nvPr/>
            </p:nvSpPr>
            <p:spPr bwMode="auto">
              <a:xfrm>
                <a:off x="2784" y="1489"/>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41" name="Rectangle 513">
                <a:extLst>
                  <a:ext uri="{FF2B5EF4-FFF2-40B4-BE49-F238E27FC236}">
                    <a16:creationId xmlns:a16="http://schemas.microsoft.com/office/drawing/2014/main" id="{DCB13B99-C969-402F-8CF9-8ED8FC49AD1B}"/>
                  </a:ext>
                </a:extLst>
              </p:cNvPr>
              <p:cNvSpPr>
                <a:spLocks noChangeArrowheads="1"/>
              </p:cNvSpPr>
              <p:nvPr/>
            </p:nvSpPr>
            <p:spPr bwMode="auto">
              <a:xfrm>
                <a:off x="2812" y="1489"/>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42" name="Rectangle 514">
                <a:extLst>
                  <a:ext uri="{FF2B5EF4-FFF2-40B4-BE49-F238E27FC236}">
                    <a16:creationId xmlns:a16="http://schemas.microsoft.com/office/drawing/2014/main" id="{34D34C69-5436-41BB-AC6E-B5F65F54A54C}"/>
                  </a:ext>
                </a:extLst>
              </p:cNvPr>
              <p:cNvSpPr>
                <a:spLocks noChangeArrowheads="1"/>
              </p:cNvSpPr>
              <p:nvPr/>
            </p:nvSpPr>
            <p:spPr bwMode="auto">
              <a:xfrm>
                <a:off x="2843" y="1489"/>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43" name="Rectangle 515">
                <a:extLst>
                  <a:ext uri="{FF2B5EF4-FFF2-40B4-BE49-F238E27FC236}">
                    <a16:creationId xmlns:a16="http://schemas.microsoft.com/office/drawing/2014/main" id="{AA453D17-4EDE-4282-A934-F188516B2ABC}"/>
                  </a:ext>
                </a:extLst>
              </p:cNvPr>
              <p:cNvSpPr>
                <a:spLocks noChangeArrowheads="1"/>
              </p:cNvSpPr>
              <p:nvPr/>
            </p:nvSpPr>
            <p:spPr bwMode="auto">
              <a:xfrm>
                <a:off x="2989" y="1489"/>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44" name="Rectangle 516">
                <a:extLst>
                  <a:ext uri="{FF2B5EF4-FFF2-40B4-BE49-F238E27FC236}">
                    <a16:creationId xmlns:a16="http://schemas.microsoft.com/office/drawing/2014/main" id="{458E7FCF-3D5A-4018-A31C-A09C9F1EEE82}"/>
                  </a:ext>
                </a:extLst>
              </p:cNvPr>
              <p:cNvSpPr>
                <a:spLocks noChangeArrowheads="1"/>
              </p:cNvSpPr>
              <p:nvPr/>
            </p:nvSpPr>
            <p:spPr bwMode="auto">
              <a:xfrm>
                <a:off x="3046" y="1489"/>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45" name="Rectangle 517">
                <a:extLst>
                  <a:ext uri="{FF2B5EF4-FFF2-40B4-BE49-F238E27FC236}">
                    <a16:creationId xmlns:a16="http://schemas.microsoft.com/office/drawing/2014/main" id="{8E281ABF-DA56-494A-B5A3-1953C7A53C1E}"/>
                  </a:ext>
                </a:extLst>
              </p:cNvPr>
              <p:cNvSpPr>
                <a:spLocks noChangeArrowheads="1"/>
              </p:cNvSpPr>
              <p:nvPr/>
            </p:nvSpPr>
            <p:spPr bwMode="auto">
              <a:xfrm>
                <a:off x="3105" y="1489"/>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46" name="Rectangle 518">
                <a:extLst>
                  <a:ext uri="{FF2B5EF4-FFF2-40B4-BE49-F238E27FC236}">
                    <a16:creationId xmlns:a16="http://schemas.microsoft.com/office/drawing/2014/main" id="{34240F11-164A-4347-B6AD-E0EB804A25EA}"/>
                  </a:ext>
                </a:extLst>
              </p:cNvPr>
              <p:cNvSpPr>
                <a:spLocks noChangeArrowheads="1"/>
              </p:cNvSpPr>
              <p:nvPr/>
            </p:nvSpPr>
            <p:spPr bwMode="auto">
              <a:xfrm>
                <a:off x="3133" y="1489"/>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47" name="Rectangle 519">
                <a:extLst>
                  <a:ext uri="{FF2B5EF4-FFF2-40B4-BE49-F238E27FC236}">
                    <a16:creationId xmlns:a16="http://schemas.microsoft.com/office/drawing/2014/main" id="{7D38718B-4881-49D3-A96B-D7CB836D661F}"/>
                  </a:ext>
                </a:extLst>
              </p:cNvPr>
              <p:cNvSpPr>
                <a:spLocks noChangeArrowheads="1"/>
              </p:cNvSpPr>
              <p:nvPr/>
            </p:nvSpPr>
            <p:spPr bwMode="auto">
              <a:xfrm>
                <a:off x="3192" y="1489"/>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48" name="Rectangle 520">
                <a:extLst>
                  <a:ext uri="{FF2B5EF4-FFF2-40B4-BE49-F238E27FC236}">
                    <a16:creationId xmlns:a16="http://schemas.microsoft.com/office/drawing/2014/main" id="{3657FC41-D0D7-41E8-93C6-C7AD5C3B5008}"/>
                  </a:ext>
                </a:extLst>
              </p:cNvPr>
              <p:cNvSpPr>
                <a:spLocks noChangeArrowheads="1"/>
              </p:cNvSpPr>
              <p:nvPr/>
            </p:nvSpPr>
            <p:spPr bwMode="auto">
              <a:xfrm>
                <a:off x="3223" y="1489"/>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49" name="Rectangle 521">
                <a:extLst>
                  <a:ext uri="{FF2B5EF4-FFF2-40B4-BE49-F238E27FC236}">
                    <a16:creationId xmlns:a16="http://schemas.microsoft.com/office/drawing/2014/main" id="{F03D4146-70E0-412D-BDE0-5FD80821C03A}"/>
                  </a:ext>
                </a:extLst>
              </p:cNvPr>
              <p:cNvSpPr>
                <a:spLocks noChangeArrowheads="1"/>
              </p:cNvSpPr>
              <p:nvPr/>
            </p:nvSpPr>
            <p:spPr bwMode="auto">
              <a:xfrm>
                <a:off x="3251" y="1489"/>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50" name="Rectangle 522">
                <a:extLst>
                  <a:ext uri="{FF2B5EF4-FFF2-40B4-BE49-F238E27FC236}">
                    <a16:creationId xmlns:a16="http://schemas.microsoft.com/office/drawing/2014/main" id="{1FF7CEE7-040B-4FB5-8AE2-A6E59E4C0086}"/>
                  </a:ext>
                </a:extLst>
              </p:cNvPr>
              <p:cNvSpPr>
                <a:spLocks noChangeArrowheads="1"/>
              </p:cNvSpPr>
              <p:nvPr/>
            </p:nvSpPr>
            <p:spPr bwMode="auto">
              <a:xfrm>
                <a:off x="3370" y="1489"/>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51" name="Rectangle 523">
                <a:extLst>
                  <a:ext uri="{FF2B5EF4-FFF2-40B4-BE49-F238E27FC236}">
                    <a16:creationId xmlns:a16="http://schemas.microsoft.com/office/drawing/2014/main" id="{61FD7816-B97E-4593-8E62-E9259A438AEB}"/>
                  </a:ext>
                </a:extLst>
              </p:cNvPr>
              <p:cNvSpPr>
                <a:spLocks noChangeArrowheads="1"/>
              </p:cNvSpPr>
              <p:nvPr/>
            </p:nvSpPr>
            <p:spPr bwMode="auto">
              <a:xfrm>
                <a:off x="2198" y="1517"/>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52" name="Rectangle 524">
                <a:extLst>
                  <a:ext uri="{FF2B5EF4-FFF2-40B4-BE49-F238E27FC236}">
                    <a16:creationId xmlns:a16="http://schemas.microsoft.com/office/drawing/2014/main" id="{1AE64C45-4A4B-4F0C-A8D7-E92ACEA65B61}"/>
                  </a:ext>
                </a:extLst>
              </p:cNvPr>
              <p:cNvSpPr>
                <a:spLocks noChangeArrowheads="1"/>
              </p:cNvSpPr>
              <p:nvPr/>
            </p:nvSpPr>
            <p:spPr bwMode="auto">
              <a:xfrm>
                <a:off x="2285" y="1517"/>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53" name="Rectangle 525">
                <a:extLst>
                  <a:ext uri="{FF2B5EF4-FFF2-40B4-BE49-F238E27FC236}">
                    <a16:creationId xmlns:a16="http://schemas.microsoft.com/office/drawing/2014/main" id="{EF42A88F-8D0A-45C2-B855-427D07B38E66}"/>
                  </a:ext>
                </a:extLst>
              </p:cNvPr>
              <p:cNvSpPr>
                <a:spLocks noChangeArrowheads="1"/>
              </p:cNvSpPr>
              <p:nvPr/>
            </p:nvSpPr>
            <p:spPr bwMode="auto">
              <a:xfrm>
                <a:off x="2372" y="1517"/>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54" name="Rectangle 526">
                <a:extLst>
                  <a:ext uri="{FF2B5EF4-FFF2-40B4-BE49-F238E27FC236}">
                    <a16:creationId xmlns:a16="http://schemas.microsoft.com/office/drawing/2014/main" id="{7B54002F-9265-4FF9-8C07-AAA24A34AB92}"/>
                  </a:ext>
                </a:extLst>
              </p:cNvPr>
              <p:cNvSpPr>
                <a:spLocks noChangeArrowheads="1"/>
              </p:cNvSpPr>
              <p:nvPr/>
            </p:nvSpPr>
            <p:spPr bwMode="auto">
              <a:xfrm>
                <a:off x="2431" y="1517"/>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55" name="Rectangle 527">
                <a:extLst>
                  <a:ext uri="{FF2B5EF4-FFF2-40B4-BE49-F238E27FC236}">
                    <a16:creationId xmlns:a16="http://schemas.microsoft.com/office/drawing/2014/main" id="{9CF7F8B6-DF72-45D6-A7F6-9FFB1C99A19A}"/>
                  </a:ext>
                </a:extLst>
              </p:cNvPr>
              <p:cNvSpPr>
                <a:spLocks noChangeArrowheads="1"/>
              </p:cNvSpPr>
              <p:nvPr/>
            </p:nvSpPr>
            <p:spPr bwMode="auto">
              <a:xfrm>
                <a:off x="2462" y="1517"/>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56" name="Rectangle 528">
                <a:extLst>
                  <a:ext uri="{FF2B5EF4-FFF2-40B4-BE49-F238E27FC236}">
                    <a16:creationId xmlns:a16="http://schemas.microsoft.com/office/drawing/2014/main" id="{208169A4-F221-4DDF-BB37-55C2A15F877E}"/>
                  </a:ext>
                </a:extLst>
              </p:cNvPr>
              <p:cNvSpPr>
                <a:spLocks noChangeArrowheads="1"/>
              </p:cNvSpPr>
              <p:nvPr/>
            </p:nvSpPr>
            <p:spPr bwMode="auto">
              <a:xfrm>
                <a:off x="2637" y="1517"/>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57" name="Rectangle 529">
                <a:extLst>
                  <a:ext uri="{FF2B5EF4-FFF2-40B4-BE49-F238E27FC236}">
                    <a16:creationId xmlns:a16="http://schemas.microsoft.com/office/drawing/2014/main" id="{C19FD728-F43B-4018-928F-7DC15A3B2530}"/>
                  </a:ext>
                </a:extLst>
              </p:cNvPr>
              <p:cNvSpPr>
                <a:spLocks noChangeArrowheads="1"/>
              </p:cNvSpPr>
              <p:nvPr/>
            </p:nvSpPr>
            <p:spPr bwMode="auto">
              <a:xfrm>
                <a:off x="2725" y="1517"/>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58" name="Rectangle 530">
                <a:extLst>
                  <a:ext uri="{FF2B5EF4-FFF2-40B4-BE49-F238E27FC236}">
                    <a16:creationId xmlns:a16="http://schemas.microsoft.com/office/drawing/2014/main" id="{628312B9-0593-4030-A2CE-E506DFE264EB}"/>
                  </a:ext>
                </a:extLst>
              </p:cNvPr>
              <p:cNvSpPr>
                <a:spLocks noChangeArrowheads="1"/>
              </p:cNvSpPr>
              <p:nvPr/>
            </p:nvSpPr>
            <p:spPr bwMode="auto">
              <a:xfrm>
                <a:off x="2784" y="1517"/>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59" name="Rectangle 531">
                <a:extLst>
                  <a:ext uri="{FF2B5EF4-FFF2-40B4-BE49-F238E27FC236}">
                    <a16:creationId xmlns:a16="http://schemas.microsoft.com/office/drawing/2014/main" id="{A60ECB0E-6AF2-449F-ADF4-F6BF37FC54BC}"/>
                  </a:ext>
                </a:extLst>
              </p:cNvPr>
              <p:cNvSpPr>
                <a:spLocks noChangeArrowheads="1"/>
              </p:cNvSpPr>
              <p:nvPr/>
            </p:nvSpPr>
            <p:spPr bwMode="auto">
              <a:xfrm>
                <a:off x="2843" y="1517"/>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60" name="Rectangle 532">
                <a:extLst>
                  <a:ext uri="{FF2B5EF4-FFF2-40B4-BE49-F238E27FC236}">
                    <a16:creationId xmlns:a16="http://schemas.microsoft.com/office/drawing/2014/main" id="{A9929F69-D0A5-46BE-877B-5807B24E4504}"/>
                  </a:ext>
                </a:extLst>
              </p:cNvPr>
              <p:cNvSpPr>
                <a:spLocks noChangeArrowheads="1"/>
              </p:cNvSpPr>
              <p:nvPr/>
            </p:nvSpPr>
            <p:spPr bwMode="auto">
              <a:xfrm>
                <a:off x="2930" y="1517"/>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61" name="Rectangle 533">
                <a:extLst>
                  <a:ext uri="{FF2B5EF4-FFF2-40B4-BE49-F238E27FC236}">
                    <a16:creationId xmlns:a16="http://schemas.microsoft.com/office/drawing/2014/main" id="{6E109A82-6DC6-446F-9E62-05B94CA8CF7B}"/>
                  </a:ext>
                </a:extLst>
              </p:cNvPr>
              <p:cNvSpPr>
                <a:spLocks noChangeArrowheads="1"/>
              </p:cNvSpPr>
              <p:nvPr/>
            </p:nvSpPr>
            <p:spPr bwMode="auto">
              <a:xfrm>
                <a:off x="2958" y="1517"/>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62" name="Rectangle 534">
                <a:extLst>
                  <a:ext uri="{FF2B5EF4-FFF2-40B4-BE49-F238E27FC236}">
                    <a16:creationId xmlns:a16="http://schemas.microsoft.com/office/drawing/2014/main" id="{8374239D-811B-4F94-BCA5-F6CCFB0DB5F4}"/>
                  </a:ext>
                </a:extLst>
              </p:cNvPr>
              <p:cNvSpPr>
                <a:spLocks noChangeArrowheads="1"/>
              </p:cNvSpPr>
              <p:nvPr/>
            </p:nvSpPr>
            <p:spPr bwMode="auto">
              <a:xfrm>
                <a:off x="2989" y="1517"/>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63" name="Rectangle 535">
                <a:extLst>
                  <a:ext uri="{FF2B5EF4-FFF2-40B4-BE49-F238E27FC236}">
                    <a16:creationId xmlns:a16="http://schemas.microsoft.com/office/drawing/2014/main" id="{65252482-B289-442D-B874-A3424B29274C}"/>
                  </a:ext>
                </a:extLst>
              </p:cNvPr>
              <p:cNvSpPr>
                <a:spLocks noChangeArrowheads="1"/>
              </p:cNvSpPr>
              <p:nvPr/>
            </p:nvSpPr>
            <p:spPr bwMode="auto">
              <a:xfrm>
                <a:off x="3018" y="1517"/>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64" name="Rectangle 536">
                <a:extLst>
                  <a:ext uri="{FF2B5EF4-FFF2-40B4-BE49-F238E27FC236}">
                    <a16:creationId xmlns:a16="http://schemas.microsoft.com/office/drawing/2014/main" id="{D6F4D5AA-0EB0-437A-A931-44F27CBD4FE4}"/>
                  </a:ext>
                </a:extLst>
              </p:cNvPr>
              <p:cNvSpPr>
                <a:spLocks noChangeArrowheads="1"/>
              </p:cNvSpPr>
              <p:nvPr/>
            </p:nvSpPr>
            <p:spPr bwMode="auto">
              <a:xfrm>
                <a:off x="3192" y="1517"/>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65" name="Rectangle 537">
                <a:extLst>
                  <a:ext uri="{FF2B5EF4-FFF2-40B4-BE49-F238E27FC236}">
                    <a16:creationId xmlns:a16="http://schemas.microsoft.com/office/drawing/2014/main" id="{9AFBC264-2667-437E-A79B-B00ED7AE67BC}"/>
                  </a:ext>
                </a:extLst>
              </p:cNvPr>
              <p:cNvSpPr>
                <a:spLocks noChangeArrowheads="1"/>
              </p:cNvSpPr>
              <p:nvPr/>
            </p:nvSpPr>
            <p:spPr bwMode="auto">
              <a:xfrm>
                <a:off x="3223" y="1517"/>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66" name="Rectangle 538">
                <a:extLst>
                  <a:ext uri="{FF2B5EF4-FFF2-40B4-BE49-F238E27FC236}">
                    <a16:creationId xmlns:a16="http://schemas.microsoft.com/office/drawing/2014/main" id="{07F7C30B-E5F7-4BF6-83CB-05AD9FED2FB4}"/>
                  </a:ext>
                </a:extLst>
              </p:cNvPr>
              <p:cNvSpPr>
                <a:spLocks noChangeArrowheads="1"/>
              </p:cNvSpPr>
              <p:nvPr/>
            </p:nvSpPr>
            <p:spPr bwMode="auto">
              <a:xfrm>
                <a:off x="3280" y="1517"/>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67" name="Rectangle 539">
                <a:extLst>
                  <a:ext uri="{FF2B5EF4-FFF2-40B4-BE49-F238E27FC236}">
                    <a16:creationId xmlns:a16="http://schemas.microsoft.com/office/drawing/2014/main" id="{68A3872C-1CFA-49AC-A5C9-C692D48F2283}"/>
                  </a:ext>
                </a:extLst>
              </p:cNvPr>
              <p:cNvSpPr>
                <a:spLocks noChangeArrowheads="1"/>
              </p:cNvSpPr>
              <p:nvPr/>
            </p:nvSpPr>
            <p:spPr bwMode="auto">
              <a:xfrm>
                <a:off x="3311" y="1517"/>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68" name="Rectangle 540">
                <a:extLst>
                  <a:ext uri="{FF2B5EF4-FFF2-40B4-BE49-F238E27FC236}">
                    <a16:creationId xmlns:a16="http://schemas.microsoft.com/office/drawing/2014/main" id="{D693290B-C109-4532-9CBC-79BD88939299}"/>
                  </a:ext>
                </a:extLst>
              </p:cNvPr>
              <p:cNvSpPr>
                <a:spLocks noChangeArrowheads="1"/>
              </p:cNvSpPr>
              <p:nvPr/>
            </p:nvSpPr>
            <p:spPr bwMode="auto">
              <a:xfrm>
                <a:off x="2226" y="1548"/>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69" name="Rectangle 541">
                <a:extLst>
                  <a:ext uri="{FF2B5EF4-FFF2-40B4-BE49-F238E27FC236}">
                    <a16:creationId xmlns:a16="http://schemas.microsoft.com/office/drawing/2014/main" id="{4F8CCF70-E464-4C78-B08A-2143957B5743}"/>
                  </a:ext>
                </a:extLst>
              </p:cNvPr>
              <p:cNvSpPr>
                <a:spLocks noChangeArrowheads="1"/>
              </p:cNvSpPr>
              <p:nvPr/>
            </p:nvSpPr>
            <p:spPr bwMode="auto">
              <a:xfrm>
                <a:off x="2285" y="1548"/>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70" name="Rectangle 542">
                <a:extLst>
                  <a:ext uri="{FF2B5EF4-FFF2-40B4-BE49-F238E27FC236}">
                    <a16:creationId xmlns:a16="http://schemas.microsoft.com/office/drawing/2014/main" id="{6F10DC8F-1C40-47A1-8605-E4A50327F184}"/>
                  </a:ext>
                </a:extLst>
              </p:cNvPr>
              <p:cNvSpPr>
                <a:spLocks noChangeArrowheads="1"/>
              </p:cNvSpPr>
              <p:nvPr/>
            </p:nvSpPr>
            <p:spPr bwMode="auto">
              <a:xfrm>
                <a:off x="2316" y="1548"/>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71" name="Rectangle 543">
                <a:extLst>
                  <a:ext uri="{FF2B5EF4-FFF2-40B4-BE49-F238E27FC236}">
                    <a16:creationId xmlns:a16="http://schemas.microsoft.com/office/drawing/2014/main" id="{890DCD74-9FF5-4CC0-B925-0D12859CF1D1}"/>
                  </a:ext>
                </a:extLst>
              </p:cNvPr>
              <p:cNvSpPr>
                <a:spLocks noChangeArrowheads="1"/>
              </p:cNvSpPr>
              <p:nvPr/>
            </p:nvSpPr>
            <p:spPr bwMode="auto">
              <a:xfrm>
                <a:off x="2344" y="1548"/>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72" name="Rectangle 544">
                <a:extLst>
                  <a:ext uri="{FF2B5EF4-FFF2-40B4-BE49-F238E27FC236}">
                    <a16:creationId xmlns:a16="http://schemas.microsoft.com/office/drawing/2014/main" id="{25AF71FB-06FF-4582-8DAB-BBA4F8770CDB}"/>
                  </a:ext>
                </a:extLst>
              </p:cNvPr>
              <p:cNvSpPr>
                <a:spLocks noChangeArrowheads="1"/>
              </p:cNvSpPr>
              <p:nvPr/>
            </p:nvSpPr>
            <p:spPr bwMode="auto">
              <a:xfrm>
                <a:off x="2462" y="1548"/>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73" name="Rectangle 545">
                <a:extLst>
                  <a:ext uri="{FF2B5EF4-FFF2-40B4-BE49-F238E27FC236}">
                    <a16:creationId xmlns:a16="http://schemas.microsoft.com/office/drawing/2014/main" id="{2AB3E100-EBB4-4969-B351-AD571E2ED78F}"/>
                  </a:ext>
                </a:extLst>
              </p:cNvPr>
              <p:cNvSpPr>
                <a:spLocks noChangeArrowheads="1"/>
              </p:cNvSpPr>
              <p:nvPr/>
            </p:nvSpPr>
            <p:spPr bwMode="auto">
              <a:xfrm>
                <a:off x="2843" y="1548"/>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74" name="Rectangle 546">
                <a:extLst>
                  <a:ext uri="{FF2B5EF4-FFF2-40B4-BE49-F238E27FC236}">
                    <a16:creationId xmlns:a16="http://schemas.microsoft.com/office/drawing/2014/main" id="{2DA42C80-15FE-4179-9580-8C3F0CFD9B11}"/>
                  </a:ext>
                </a:extLst>
              </p:cNvPr>
              <p:cNvSpPr>
                <a:spLocks noChangeArrowheads="1"/>
              </p:cNvSpPr>
              <p:nvPr/>
            </p:nvSpPr>
            <p:spPr bwMode="auto">
              <a:xfrm>
                <a:off x="2871" y="1548"/>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75" name="Rectangle 547">
                <a:extLst>
                  <a:ext uri="{FF2B5EF4-FFF2-40B4-BE49-F238E27FC236}">
                    <a16:creationId xmlns:a16="http://schemas.microsoft.com/office/drawing/2014/main" id="{3FE36366-76BF-48F0-AD6A-5480FF555354}"/>
                  </a:ext>
                </a:extLst>
              </p:cNvPr>
              <p:cNvSpPr>
                <a:spLocks noChangeArrowheads="1"/>
              </p:cNvSpPr>
              <p:nvPr/>
            </p:nvSpPr>
            <p:spPr bwMode="auto">
              <a:xfrm>
                <a:off x="2958" y="1548"/>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76" name="Rectangle 548">
                <a:extLst>
                  <a:ext uri="{FF2B5EF4-FFF2-40B4-BE49-F238E27FC236}">
                    <a16:creationId xmlns:a16="http://schemas.microsoft.com/office/drawing/2014/main" id="{012A901F-CCAF-44A8-9AA2-F6D08BA76456}"/>
                  </a:ext>
                </a:extLst>
              </p:cNvPr>
              <p:cNvSpPr>
                <a:spLocks noChangeArrowheads="1"/>
              </p:cNvSpPr>
              <p:nvPr/>
            </p:nvSpPr>
            <p:spPr bwMode="auto">
              <a:xfrm>
                <a:off x="3018" y="1548"/>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77" name="Rectangle 549">
                <a:extLst>
                  <a:ext uri="{FF2B5EF4-FFF2-40B4-BE49-F238E27FC236}">
                    <a16:creationId xmlns:a16="http://schemas.microsoft.com/office/drawing/2014/main" id="{C2499AC6-4DD5-418C-8575-9DA8E1ADB922}"/>
                  </a:ext>
                </a:extLst>
              </p:cNvPr>
              <p:cNvSpPr>
                <a:spLocks noChangeArrowheads="1"/>
              </p:cNvSpPr>
              <p:nvPr/>
            </p:nvSpPr>
            <p:spPr bwMode="auto">
              <a:xfrm>
                <a:off x="3105" y="1548"/>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78" name="Rectangle 550">
                <a:extLst>
                  <a:ext uri="{FF2B5EF4-FFF2-40B4-BE49-F238E27FC236}">
                    <a16:creationId xmlns:a16="http://schemas.microsoft.com/office/drawing/2014/main" id="{F000CC38-EA5D-4059-8BEC-E412C9B2742B}"/>
                  </a:ext>
                </a:extLst>
              </p:cNvPr>
              <p:cNvSpPr>
                <a:spLocks noChangeArrowheads="1"/>
              </p:cNvSpPr>
              <p:nvPr/>
            </p:nvSpPr>
            <p:spPr bwMode="auto">
              <a:xfrm>
                <a:off x="3164" y="1548"/>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79" name="Rectangle 551">
                <a:extLst>
                  <a:ext uri="{FF2B5EF4-FFF2-40B4-BE49-F238E27FC236}">
                    <a16:creationId xmlns:a16="http://schemas.microsoft.com/office/drawing/2014/main" id="{C61618A3-9C7E-4C91-9508-93F5359DCC1A}"/>
                  </a:ext>
                </a:extLst>
              </p:cNvPr>
              <p:cNvSpPr>
                <a:spLocks noChangeArrowheads="1"/>
              </p:cNvSpPr>
              <p:nvPr/>
            </p:nvSpPr>
            <p:spPr bwMode="auto">
              <a:xfrm>
                <a:off x="3223" y="1548"/>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80" name="Rectangle 552">
                <a:extLst>
                  <a:ext uri="{FF2B5EF4-FFF2-40B4-BE49-F238E27FC236}">
                    <a16:creationId xmlns:a16="http://schemas.microsoft.com/office/drawing/2014/main" id="{F978AE7E-48F3-470B-BB7C-0ADDE4380B4A}"/>
                  </a:ext>
                </a:extLst>
              </p:cNvPr>
              <p:cNvSpPr>
                <a:spLocks noChangeArrowheads="1"/>
              </p:cNvSpPr>
              <p:nvPr/>
            </p:nvSpPr>
            <p:spPr bwMode="auto">
              <a:xfrm>
                <a:off x="3311" y="1548"/>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81" name="Rectangle 553">
                <a:extLst>
                  <a:ext uri="{FF2B5EF4-FFF2-40B4-BE49-F238E27FC236}">
                    <a16:creationId xmlns:a16="http://schemas.microsoft.com/office/drawing/2014/main" id="{FE97C365-B5F9-4D59-9325-C123D6BDCFC4}"/>
                  </a:ext>
                </a:extLst>
              </p:cNvPr>
              <p:cNvSpPr>
                <a:spLocks noChangeArrowheads="1"/>
              </p:cNvSpPr>
              <p:nvPr/>
            </p:nvSpPr>
            <p:spPr bwMode="auto">
              <a:xfrm>
                <a:off x="3339" y="1548"/>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82" name="Rectangle 554">
                <a:extLst>
                  <a:ext uri="{FF2B5EF4-FFF2-40B4-BE49-F238E27FC236}">
                    <a16:creationId xmlns:a16="http://schemas.microsoft.com/office/drawing/2014/main" id="{2A1AD3FE-7E63-46E8-9128-8AD4861934D4}"/>
                  </a:ext>
                </a:extLst>
              </p:cNvPr>
              <p:cNvSpPr>
                <a:spLocks noChangeArrowheads="1"/>
              </p:cNvSpPr>
              <p:nvPr/>
            </p:nvSpPr>
            <p:spPr bwMode="auto">
              <a:xfrm>
                <a:off x="3370" y="1548"/>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83" name="Rectangle 555">
                <a:extLst>
                  <a:ext uri="{FF2B5EF4-FFF2-40B4-BE49-F238E27FC236}">
                    <a16:creationId xmlns:a16="http://schemas.microsoft.com/office/drawing/2014/main" id="{03BFBC53-EA5C-4B8C-9ABF-74E7225B518E}"/>
                  </a:ext>
                </a:extLst>
              </p:cNvPr>
              <p:cNvSpPr>
                <a:spLocks noChangeArrowheads="1"/>
              </p:cNvSpPr>
              <p:nvPr/>
            </p:nvSpPr>
            <p:spPr bwMode="auto">
              <a:xfrm>
                <a:off x="2226" y="1576"/>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84" name="Rectangle 556">
                <a:extLst>
                  <a:ext uri="{FF2B5EF4-FFF2-40B4-BE49-F238E27FC236}">
                    <a16:creationId xmlns:a16="http://schemas.microsoft.com/office/drawing/2014/main" id="{CF6DCCB7-163C-471B-8F69-41E534199FA1}"/>
                  </a:ext>
                </a:extLst>
              </p:cNvPr>
              <p:cNvSpPr>
                <a:spLocks noChangeArrowheads="1"/>
              </p:cNvSpPr>
              <p:nvPr/>
            </p:nvSpPr>
            <p:spPr bwMode="auto">
              <a:xfrm>
                <a:off x="2257" y="1576"/>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85" name="Rectangle 557">
                <a:extLst>
                  <a:ext uri="{FF2B5EF4-FFF2-40B4-BE49-F238E27FC236}">
                    <a16:creationId xmlns:a16="http://schemas.microsoft.com/office/drawing/2014/main" id="{A04F6FAB-9523-4F16-8F36-B44177E7E7C7}"/>
                  </a:ext>
                </a:extLst>
              </p:cNvPr>
              <p:cNvSpPr>
                <a:spLocks noChangeArrowheads="1"/>
              </p:cNvSpPr>
              <p:nvPr/>
            </p:nvSpPr>
            <p:spPr bwMode="auto">
              <a:xfrm>
                <a:off x="2316" y="1576"/>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86" name="Rectangle 558">
                <a:extLst>
                  <a:ext uri="{FF2B5EF4-FFF2-40B4-BE49-F238E27FC236}">
                    <a16:creationId xmlns:a16="http://schemas.microsoft.com/office/drawing/2014/main" id="{B62E1011-BB12-4BDD-92CF-D4DD441DFF39}"/>
                  </a:ext>
                </a:extLst>
              </p:cNvPr>
              <p:cNvSpPr>
                <a:spLocks noChangeArrowheads="1"/>
              </p:cNvSpPr>
              <p:nvPr/>
            </p:nvSpPr>
            <p:spPr bwMode="auto">
              <a:xfrm>
                <a:off x="2372" y="1576"/>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87" name="Rectangle 559">
                <a:extLst>
                  <a:ext uri="{FF2B5EF4-FFF2-40B4-BE49-F238E27FC236}">
                    <a16:creationId xmlns:a16="http://schemas.microsoft.com/office/drawing/2014/main" id="{F331FE31-40A6-45D5-AC42-70E651264215}"/>
                  </a:ext>
                </a:extLst>
              </p:cNvPr>
              <p:cNvSpPr>
                <a:spLocks noChangeArrowheads="1"/>
              </p:cNvSpPr>
              <p:nvPr/>
            </p:nvSpPr>
            <p:spPr bwMode="auto">
              <a:xfrm>
                <a:off x="2491" y="1576"/>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88" name="Rectangle 560">
                <a:extLst>
                  <a:ext uri="{FF2B5EF4-FFF2-40B4-BE49-F238E27FC236}">
                    <a16:creationId xmlns:a16="http://schemas.microsoft.com/office/drawing/2014/main" id="{2F0E6717-5EAB-43C1-9E0C-570B17E20D64}"/>
                  </a:ext>
                </a:extLst>
              </p:cNvPr>
              <p:cNvSpPr>
                <a:spLocks noChangeArrowheads="1"/>
              </p:cNvSpPr>
              <p:nvPr/>
            </p:nvSpPr>
            <p:spPr bwMode="auto">
              <a:xfrm>
                <a:off x="2550" y="1576"/>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89" name="Rectangle 561">
                <a:extLst>
                  <a:ext uri="{FF2B5EF4-FFF2-40B4-BE49-F238E27FC236}">
                    <a16:creationId xmlns:a16="http://schemas.microsoft.com/office/drawing/2014/main" id="{36138B0C-37B8-4738-8C12-FCAD49348C7D}"/>
                  </a:ext>
                </a:extLst>
              </p:cNvPr>
              <p:cNvSpPr>
                <a:spLocks noChangeArrowheads="1"/>
              </p:cNvSpPr>
              <p:nvPr/>
            </p:nvSpPr>
            <p:spPr bwMode="auto">
              <a:xfrm>
                <a:off x="2725" y="1576"/>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90" name="Rectangle 562">
                <a:extLst>
                  <a:ext uri="{FF2B5EF4-FFF2-40B4-BE49-F238E27FC236}">
                    <a16:creationId xmlns:a16="http://schemas.microsoft.com/office/drawing/2014/main" id="{1ECE3ED7-97E6-4848-8EA6-B7F5D1C7CD29}"/>
                  </a:ext>
                </a:extLst>
              </p:cNvPr>
              <p:cNvSpPr>
                <a:spLocks noChangeArrowheads="1"/>
              </p:cNvSpPr>
              <p:nvPr/>
            </p:nvSpPr>
            <p:spPr bwMode="auto">
              <a:xfrm>
                <a:off x="2753" y="1576"/>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91" name="Rectangle 563">
                <a:extLst>
                  <a:ext uri="{FF2B5EF4-FFF2-40B4-BE49-F238E27FC236}">
                    <a16:creationId xmlns:a16="http://schemas.microsoft.com/office/drawing/2014/main" id="{46EF7508-FA2C-4FC7-8DA0-8D4A69B10BD7}"/>
                  </a:ext>
                </a:extLst>
              </p:cNvPr>
              <p:cNvSpPr>
                <a:spLocks noChangeArrowheads="1"/>
              </p:cNvSpPr>
              <p:nvPr/>
            </p:nvSpPr>
            <p:spPr bwMode="auto">
              <a:xfrm>
                <a:off x="2843" y="1576"/>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92" name="Rectangle 564">
                <a:extLst>
                  <a:ext uri="{FF2B5EF4-FFF2-40B4-BE49-F238E27FC236}">
                    <a16:creationId xmlns:a16="http://schemas.microsoft.com/office/drawing/2014/main" id="{B1ACA43D-8A03-460E-9471-8F597C52E2EC}"/>
                  </a:ext>
                </a:extLst>
              </p:cNvPr>
              <p:cNvSpPr>
                <a:spLocks noChangeArrowheads="1"/>
              </p:cNvSpPr>
              <p:nvPr/>
            </p:nvSpPr>
            <p:spPr bwMode="auto">
              <a:xfrm>
                <a:off x="2930" y="1576"/>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93" name="Rectangle 565">
                <a:extLst>
                  <a:ext uri="{FF2B5EF4-FFF2-40B4-BE49-F238E27FC236}">
                    <a16:creationId xmlns:a16="http://schemas.microsoft.com/office/drawing/2014/main" id="{54902602-C701-4ABB-BAE2-922E8835C999}"/>
                  </a:ext>
                </a:extLst>
              </p:cNvPr>
              <p:cNvSpPr>
                <a:spLocks noChangeArrowheads="1"/>
              </p:cNvSpPr>
              <p:nvPr/>
            </p:nvSpPr>
            <p:spPr bwMode="auto">
              <a:xfrm>
                <a:off x="2958" y="1576"/>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94" name="Rectangle 566">
                <a:extLst>
                  <a:ext uri="{FF2B5EF4-FFF2-40B4-BE49-F238E27FC236}">
                    <a16:creationId xmlns:a16="http://schemas.microsoft.com/office/drawing/2014/main" id="{8DC04D47-B242-4A46-8C51-7FF7F017AD9F}"/>
                  </a:ext>
                </a:extLst>
              </p:cNvPr>
              <p:cNvSpPr>
                <a:spLocks noChangeArrowheads="1"/>
              </p:cNvSpPr>
              <p:nvPr/>
            </p:nvSpPr>
            <p:spPr bwMode="auto">
              <a:xfrm>
                <a:off x="3046" y="1576"/>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95" name="Rectangle 567">
                <a:extLst>
                  <a:ext uri="{FF2B5EF4-FFF2-40B4-BE49-F238E27FC236}">
                    <a16:creationId xmlns:a16="http://schemas.microsoft.com/office/drawing/2014/main" id="{C395BCED-728B-4B57-B3A3-A04EC39EA0AA}"/>
                  </a:ext>
                </a:extLst>
              </p:cNvPr>
              <p:cNvSpPr>
                <a:spLocks noChangeArrowheads="1"/>
              </p:cNvSpPr>
              <p:nvPr/>
            </p:nvSpPr>
            <p:spPr bwMode="auto">
              <a:xfrm>
                <a:off x="3105" y="1576"/>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96" name="Rectangle 568">
                <a:extLst>
                  <a:ext uri="{FF2B5EF4-FFF2-40B4-BE49-F238E27FC236}">
                    <a16:creationId xmlns:a16="http://schemas.microsoft.com/office/drawing/2014/main" id="{CCD2E710-68FF-4DFF-8B9B-AD7E876BB4BE}"/>
                  </a:ext>
                </a:extLst>
              </p:cNvPr>
              <p:cNvSpPr>
                <a:spLocks noChangeArrowheads="1"/>
              </p:cNvSpPr>
              <p:nvPr/>
            </p:nvSpPr>
            <p:spPr bwMode="auto">
              <a:xfrm>
                <a:off x="3280" y="1576"/>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97" name="Rectangle 569">
                <a:extLst>
                  <a:ext uri="{FF2B5EF4-FFF2-40B4-BE49-F238E27FC236}">
                    <a16:creationId xmlns:a16="http://schemas.microsoft.com/office/drawing/2014/main" id="{775167D5-138D-4562-B730-B61C5EFCB6C0}"/>
                  </a:ext>
                </a:extLst>
              </p:cNvPr>
              <p:cNvSpPr>
                <a:spLocks noChangeArrowheads="1"/>
              </p:cNvSpPr>
              <p:nvPr/>
            </p:nvSpPr>
            <p:spPr bwMode="auto">
              <a:xfrm>
                <a:off x="3311" y="1576"/>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98" name="Rectangle 570">
                <a:extLst>
                  <a:ext uri="{FF2B5EF4-FFF2-40B4-BE49-F238E27FC236}">
                    <a16:creationId xmlns:a16="http://schemas.microsoft.com/office/drawing/2014/main" id="{DACD1CD2-B946-4405-A33B-86A05EEF9FCA}"/>
                  </a:ext>
                </a:extLst>
              </p:cNvPr>
              <p:cNvSpPr>
                <a:spLocks noChangeArrowheads="1"/>
              </p:cNvSpPr>
              <p:nvPr/>
            </p:nvSpPr>
            <p:spPr bwMode="auto">
              <a:xfrm>
                <a:off x="2198" y="1605"/>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99" name="Rectangle 571">
                <a:extLst>
                  <a:ext uri="{FF2B5EF4-FFF2-40B4-BE49-F238E27FC236}">
                    <a16:creationId xmlns:a16="http://schemas.microsoft.com/office/drawing/2014/main" id="{8F88DA29-3D3A-4777-95D1-FCD060AC513E}"/>
                  </a:ext>
                </a:extLst>
              </p:cNvPr>
              <p:cNvSpPr>
                <a:spLocks noChangeArrowheads="1"/>
              </p:cNvSpPr>
              <p:nvPr/>
            </p:nvSpPr>
            <p:spPr bwMode="auto">
              <a:xfrm>
                <a:off x="2257" y="1605"/>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00" name="Rectangle 572">
                <a:extLst>
                  <a:ext uri="{FF2B5EF4-FFF2-40B4-BE49-F238E27FC236}">
                    <a16:creationId xmlns:a16="http://schemas.microsoft.com/office/drawing/2014/main" id="{D2C6B53E-E253-4515-B5F1-C1EDD52AA03D}"/>
                  </a:ext>
                </a:extLst>
              </p:cNvPr>
              <p:cNvSpPr>
                <a:spLocks noChangeArrowheads="1"/>
              </p:cNvSpPr>
              <p:nvPr/>
            </p:nvSpPr>
            <p:spPr bwMode="auto">
              <a:xfrm>
                <a:off x="2285" y="1605"/>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01" name="Rectangle 573">
                <a:extLst>
                  <a:ext uri="{FF2B5EF4-FFF2-40B4-BE49-F238E27FC236}">
                    <a16:creationId xmlns:a16="http://schemas.microsoft.com/office/drawing/2014/main" id="{D173FA08-945F-42BB-B10F-265EF0813778}"/>
                  </a:ext>
                </a:extLst>
              </p:cNvPr>
              <p:cNvSpPr>
                <a:spLocks noChangeArrowheads="1"/>
              </p:cNvSpPr>
              <p:nvPr/>
            </p:nvSpPr>
            <p:spPr bwMode="auto">
              <a:xfrm>
                <a:off x="2316" y="1605"/>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02" name="Rectangle 574">
                <a:extLst>
                  <a:ext uri="{FF2B5EF4-FFF2-40B4-BE49-F238E27FC236}">
                    <a16:creationId xmlns:a16="http://schemas.microsoft.com/office/drawing/2014/main" id="{72349D82-ABEA-4A67-85C0-E903F4A70F47}"/>
                  </a:ext>
                </a:extLst>
              </p:cNvPr>
              <p:cNvSpPr>
                <a:spLocks noChangeArrowheads="1"/>
              </p:cNvSpPr>
              <p:nvPr/>
            </p:nvSpPr>
            <p:spPr bwMode="auto">
              <a:xfrm>
                <a:off x="2403" y="1605"/>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03" name="Rectangle 575">
                <a:extLst>
                  <a:ext uri="{FF2B5EF4-FFF2-40B4-BE49-F238E27FC236}">
                    <a16:creationId xmlns:a16="http://schemas.microsoft.com/office/drawing/2014/main" id="{81FA3368-D023-4BE4-91D6-298909B3121C}"/>
                  </a:ext>
                </a:extLst>
              </p:cNvPr>
              <p:cNvSpPr>
                <a:spLocks noChangeArrowheads="1"/>
              </p:cNvSpPr>
              <p:nvPr/>
            </p:nvSpPr>
            <p:spPr bwMode="auto">
              <a:xfrm>
                <a:off x="2431" y="1605"/>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04" name="Rectangle 576">
                <a:extLst>
                  <a:ext uri="{FF2B5EF4-FFF2-40B4-BE49-F238E27FC236}">
                    <a16:creationId xmlns:a16="http://schemas.microsoft.com/office/drawing/2014/main" id="{9566CA23-DEA6-4C48-841C-13B895001900}"/>
                  </a:ext>
                </a:extLst>
              </p:cNvPr>
              <p:cNvSpPr>
                <a:spLocks noChangeArrowheads="1"/>
              </p:cNvSpPr>
              <p:nvPr/>
            </p:nvSpPr>
            <p:spPr bwMode="auto">
              <a:xfrm>
                <a:off x="2462" y="1605"/>
                <a:ext cx="29"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05" name="Rectangle 577">
                <a:extLst>
                  <a:ext uri="{FF2B5EF4-FFF2-40B4-BE49-F238E27FC236}">
                    <a16:creationId xmlns:a16="http://schemas.microsoft.com/office/drawing/2014/main" id="{E8A5D0F4-99F6-43BB-8F22-A34F2E41F967}"/>
                  </a:ext>
                </a:extLst>
              </p:cNvPr>
              <p:cNvSpPr>
                <a:spLocks noChangeArrowheads="1"/>
              </p:cNvSpPr>
              <p:nvPr/>
            </p:nvSpPr>
            <p:spPr bwMode="auto">
              <a:xfrm>
                <a:off x="2578" y="1605"/>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06" name="Rectangle 578">
                <a:extLst>
                  <a:ext uri="{FF2B5EF4-FFF2-40B4-BE49-F238E27FC236}">
                    <a16:creationId xmlns:a16="http://schemas.microsoft.com/office/drawing/2014/main" id="{772A1B1C-3C06-485B-8876-F17AD820E4C7}"/>
                  </a:ext>
                </a:extLst>
              </p:cNvPr>
              <p:cNvSpPr>
                <a:spLocks noChangeArrowheads="1"/>
              </p:cNvSpPr>
              <p:nvPr/>
            </p:nvSpPr>
            <p:spPr bwMode="auto">
              <a:xfrm>
                <a:off x="2606" y="1605"/>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07" name="Rectangle 579">
                <a:extLst>
                  <a:ext uri="{FF2B5EF4-FFF2-40B4-BE49-F238E27FC236}">
                    <a16:creationId xmlns:a16="http://schemas.microsoft.com/office/drawing/2014/main" id="{E69A4B34-3111-4140-8710-497F1D8B657A}"/>
                  </a:ext>
                </a:extLst>
              </p:cNvPr>
              <p:cNvSpPr>
                <a:spLocks noChangeArrowheads="1"/>
              </p:cNvSpPr>
              <p:nvPr/>
            </p:nvSpPr>
            <p:spPr bwMode="auto">
              <a:xfrm>
                <a:off x="2665" y="1605"/>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08" name="Rectangle 580">
                <a:extLst>
                  <a:ext uri="{FF2B5EF4-FFF2-40B4-BE49-F238E27FC236}">
                    <a16:creationId xmlns:a16="http://schemas.microsoft.com/office/drawing/2014/main" id="{2A319ED8-1AD0-4AA7-9C2B-9D8A7B1A82B2}"/>
                  </a:ext>
                </a:extLst>
              </p:cNvPr>
              <p:cNvSpPr>
                <a:spLocks noChangeArrowheads="1"/>
              </p:cNvSpPr>
              <p:nvPr/>
            </p:nvSpPr>
            <p:spPr bwMode="auto">
              <a:xfrm>
                <a:off x="2753" y="1605"/>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09" name="Rectangle 581">
                <a:extLst>
                  <a:ext uri="{FF2B5EF4-FFF2-40B4-BE49-F238E27FC236}">
                    <a16:creationId xmlns:a16="http://schemas.microsoft.com/office/drawing/2014/main" id="{3E72495F-4310-4C36-BBC5-D045F4CAD07E}"/>
                  </a:ext>
                </a:extLst>
              </p:cNvPr>
              <p:cNvSpPr>
                <a:spLocks noChangeArrowheads="1"/>
              </p:cNvSpPr>
              <p:nvPr/>
            </p:nvSpPr>
            <p:spPr bwMode="auto">
              <a:xfrm>
                <a:off x="2784" y="1605"/>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10" name="Rectangle 582">
                <a:extLst>
                  <a:ext uri="{FF2B5EF4-FFF2-40B4-BE49-F238E27FC236}">
                    <a16:creationId xmlns:a16="http://schemas.microsoft.com/office/drawing/2014/main" id="{D86C24E7-C67E-4159-B28F-37A14017F2B6}"/>
                  </a:ext>
                </a:extLst>
              </p:cNvPr>
              <p:cNvSpPr>
                <a:spLocks noChangeArrowheads="1"/>
              </p:cNvSpPr>
              <p:nvPr/>
            </p:nvSpPr>
            <p:spPr bwMode="auto">
              <a:xfrm>
                <a:off x="2812" y="1605"/>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11" name="Rectangle 583">
                <a:extLst>
                  <a:ext uri="{FF2B5EF4-FFF2-40B4-BE49-F238E27FC236}">
                    <a16:creationId xmlns:a16="http://schemas.microsoft.com/office/drawing/2014/main" id="{A918416D-3FB3-4EBD-9FF2-6AA78675F55D}"/>
                  </a:ext>
                </a:extLst>
              </p:cNvPr>
              <p:cNvSpPr>
                <a:spLocks noChangeArrowheads="1"/>
              </p:cNvSpPr>
              <p:nvPr/>
            </p:nvSpPr>
            <p:spPr bwMode="auto">
              <a:xfrm>
                <a:off x="2843" y="1605"/>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12" name="Rectangle 584">
                <a:extLst>
                  <a:ext uri="{FF2B5EF4-FFF2-40B4-BE49-F238E27FC236}">
                    <a16:creationId xmlns:a16="http://schemas.microsoft.com/office/drawing/2014/main" id="{6CA9D3ED-502F-4D3E-B721-C1F51F85A365}"/>
                  </a:ext>
                </a:extLst>
              </p:cNvPr>
              <p:cNvSpPr>
                <a:spLocks noChangeArrowheads="1"/>
              </p:cNvSpPr>
              <p:nvPr/>
            </p:nvSpPr>
            <p:spPr bwMode="auto">
              <a:xfrm>
                <a:off x="2958" y="1605"/>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13" name="Rectangle 585">
                <a:extLst>
                  <a:ext uri="{FF2B5EF4-FFF2-40B4-BE49-F238E27FC236}">
                    <a16:creationId xmlns:a16="http://schemas.microsoft.com/office/drawing/2014/main" id="{D165DCD4-7413-48B3-B9E4-D92FCAAAF638}"/>
                  </a:ext>
                </a:extLst>
              </p:cNvPr>
              <p:cNvSpPr>
                <a:spLocks noChangeArrowheads="1"/>
              </p:cNvSpPr>
              <p:nvPr/>
            </p:nvSpPr>
            <p:spPr bwMode="auto">
              <a:xfrm>
                <a:off x="2989" y="1605"/>
                <a:ext cx="29"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14" name="Rectangle 586">
                <a:extLst>
                  <a:ext uri="{FF2B5EF4-FFF2-40B4-BE49-F238E27FC236}">
                    <a16:creationId xmlns:a16="http://schemas.microsoft.com/office/drawing/2014/main" id="{8D518A86-5745-41BB-BD06-1BD256F5FE4F}"/>
                  </a:ext>
                </a:extLst>
              </p:cNvPr>
              <p:cNvSpPr>
                <a:spLocks noChangeArrowheads="1"/>
              </p:cNvSpPr>
              <p:nvPr/>
            </p:nvSpPr>
            <p:spPr bwMode="auto">
              <a:xfrm>
                <a:off x="3018" y="1605"/>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15" name="Rectangle 587">
                <a:extLst>
                  <a:ext uri="{FF2B5EF4-FFF2-40B4-BE49-F238E27FC236}">
                    <a16:creationId xmlns:a16="http://schemas.microsoft.com/office/drawing/2014/main" id="{4DA5F294-5B11-4C9A-A6BB-D434CC9AB7A3}"/>
                  </a:ext>
                </a:extLst>
              </p:cNvPr>
              <p:cNvSpPr>
                <a:spLocks noChangeArrowheads="1"/>
              </p:cNvSpPr>
              <p:nvPr/>
            </p:nvSpPr>
            <p:spPr bwMode="auto">
              <a:xfrm>
                <a:off x="3077" y="1605"/>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16" name="Rectangle 588">
                <a:extLst>
                  <a:ext uri="{FF2B5EF4-FFF2-40B4-BE49-F238E27FC236}">
                    <a16:creationId xmlns:a16="http://schemas.microsoft.com/office/drawing/2014/main" id="{1BB69D65-7E1C-4221-B75D-00FD974172F0}"/>
                  </a:ext>
                </a:extLst>
              </p:cNvPr>
              <p:cNvSpPr>
                <a:spLocks noChangeArrowheads="1"/>
              </p:cNvSpPr>
              <p:nvPr/>
            </p:nvSpPr>
            <p:spPr bwMode="auto">
              <a:xfrm>
                <a:off x="3105" y="1605"/>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17" name="Rectangle 589">
                <a:extLst>
                  <a:ext uri="{FF2B5EF4-FFF2-40B4-BE49-F238E27FC236}">
                    <a16:creationId xmlns:a16="http://schemas.microsoft.com/office/drawing/2014/main" id="{F4C65784-0092-42B0-B8D2-5183E3D9820C}"/>
                  </a:ext>
                </a:extLst>
              </p:cNvPr>
              <p:cNvSpPr>
                <a:spLocks noChangeArrowheads="1"/>
              </p:cNvSpPr>
              <p:nvPr/>
            </p:nvSpPr>
            <p:spPr bwMode="auto">
              <a:xfrm>
                <a:off x="3133" y="1605"/>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18" name="Rectangle 590">
                <a:extLst>
                  <a:ext uri="{FF2B5EF4-FFF2-40B4-BE49-F238E27FC236}">
                    <a16:creationId xmlns:a16="http://schemas.microsoft.com/office/drawing/2014/main" id="{091F252F-05DA-464D-AC90-9A85F7A0F14B}"/>
                  </a:ext>
                </a:extLst>
              </p:cNvPr>
              <p:cNvSpPr>
                <a:spLocks noChangeArrowheads="1"/>
              </p:cNvSpPr>
              <p:nvPr/>
            </p:nvSpPr>
            <p:spPr bwMode="auto">
              <a:xfrm>
                <a:off x="3192" y="1605"/>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19" name="Rectangle 591">
                <a:extLst>
                  <a:ext uri="{FF2B5EF4-FFF2-40B4-BE49-F238E27FC236}">
                    <a16:creationId xmlns:a16="http://schemas.microsoft.com/office/drawing/2014/main" id="{C49FDAF3-3021-4E89-8434-8425AA3C7569}"/>
                  </a:ext>
                </a:extLst>
              </p:cNvPr>
              <p:cNvSpPr>
                <a:spLocks noChangeArrowheads="1"/>
              </p:cNvSpPr>
              <p:nvPr/>
            </p:nvSpPr>
            <p:spPr bwMode="auto">
              <a:xfrm>
                <a:off x="3251" y="1605"/>
                <a:ext cx="29"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20" name="Rectangle 592">
                <a:extLst>
                  <a:ext uri="{FF2B5EF4-FFF2-40B4-BE49-F238E27FC236}">
                    <a16:creationId xmlns:a16="http://schemas.microsoft.com/office/drawing/2014/main" id="{9ADF2432-DB80-42AE-A3FB-AF068B24899A}"/>
                  </a:ext>
                </a:extLst>
              </p:cNvPr>
              <p:cNvSpPr>
                <a:spLocks noChangeArrowheads="1"/>
              </p:cNvSpPr>
              <p:nvPr/>
            </p:nvSpPr>
            <p:spPr bwMode="auto">
              <a:xfrm>
                <a:off x="3280" y="1605"/>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21" name="Rectangle 593">
                <a:extLst>
                  <a:ext uri="{FF2B5EF4-FFF2-40B4-BE49-F238E27FC236}">
                    <a16:creationId xmlns:a16="http://schemas.microsoft.com/office/drawing/2014/main" id="{207D7880-DD85-42DF-BC9B-0441B55BB574}"/>
                  </a:ext>
                </a:extLst>
              </p:cNvPr>
              <p:cNvSpPr>
                <a:spLocks noChangeArrowheads="1"/>
              </p:cNvSpPr>
              <p:nvPr/>
            </p:nvSpPr>
            <p:spPr bwMode="auto">
              <a:xfrm>
                <a:off x="3370" y="1605"/>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22" name="Rectangle 594">
                <a:extLst>
                  <a:ext uri="{FF2B5EF4-FFF2-40B4-BE49-F238E27FC236}">
                    <a16:creationId xmlns:a16="http://schemas.microsoft.com/office/drawing/2014/main" id="{DF22363A-60B9-411D-83D6-CFAFC1062B0D}"/>
                  </a:ext>
                </a:extLst>
              </p:cNvPr>
              <p:cNvSpPr>
                <a:spLocks noChangeArrowheads="1"/>
              </p:cNvSpPr>
              <p:nvPr/>
            </p:nvSpPr>
            <p:spPr bwMode="auto">
              <a:xfrm>
                <a:off x="2198" y="1635"/>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23" name="Rectangle 595">
                <a:extLst>
                  <a:ext uri="{FF2B5EF4-FFF2-40B4-BE49-F238E27FC236}">
                    <a16:creationId xmlns:a16="http://schemas.microsoft.com/office/drawing/2014/main" id="{2688C21F-B7D1-4FA4-89E6-BE2FB0AB55F7}"/>
                  </a:ext>
                </a:extLst>
              </p:cNvPr>
              <p:cNvSpPr>
                <a:spLocks noChangeArrowheads="1"/>
              </p:cNvSpPr>
              <p:nvPr/>
            </p:nvSpPr>
            <p:spPr bwMode="auto">
              <a:xfrm>
                <a:off x="2226" y="1635"/>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24" name="Rectangle 596">
                <a:extLst>
                  <a:ext uri="{FF2B5EF4-FFF2-40B4-BE49-F238E27FC236}">
                    <a16:creationId xmlns:a16="http://schemas.microsoft.com/office/drawing/2014/main" id="{B6C29A24-61FE-4A4F-841D-313E36CE9DF1}"/>
                  </a:ext>
                </a:extLst>
              </p:cNvPr>
              <p:cNvSpPr>
                <a:spLocks noChangeArrowheads="1"/>
              </p:cNvSpPr>
              <p:nvPr/>
            </p:nvSpPr>
            <p:spPr bwMode="auto">
              <a:xfrm>
                <a:off x="2257" y="1635"/>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25" name="Rectangle 597">
                <a:extLst>
                  <a:ext uri="{FF2B5EF4-FFF2-40B4-BE49-F238E27FC236}">
                    <a16:creationId xmlns:a16="http://schemas.microsoft.com/office/drawing/2014/main" id="{E6C9E721-0879-47CA-A1D5-D7C6DDCFB109}"/>
                  </a:ext>
                </a:extLst>
              </p:cNvPr>
              <p:cNvSpPr>
                <a:spLocks noChangeArrowheads="1"/>
              </p:cNvSpPr>
              <p:nvPr/>
            </p:nvSpPr>
            <p:spPr bwMode="auto">
              <a:xfrm>
                <a:off x="2285" y="1635"/>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26" name="Rectangle 598">
                <a:extLst>
                  <a:ext uri="{FF2B5EF4-FFF2-40B4-BE49-F238E27FC236}">
                    <a16:creationId xmlns:a16="http://schemas.microsoft.com/office/drawing/2014/main" id="{A93A9632-B965-4218-BB20-1F3C1FBF28E9}"/>
                  </a:ext>
                </a:extLst>
              </p:cNvPr>
              <p:cNvSpPr>
                <a:spLocks noChangeArrowheads="1"/>
              </p:cNvSpPr>
              <p:nvPr/>
            </p:nvSpPr>
            <p:spPr bwMode="auto">
              <a:xfrm>
                <a:off x="2316" y="1635"/>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27" name="Rectangle 599">
                <a:extLst>
                  <a:ext uri="{FF2B5EF4-FFF2-40B4-BE49-F238E27FC236}">
                    <a16:creationId xmlns:a16="http://schemas.microsoft.com/office/drawing/2014/main" id="{B536DFA4-A247-4599-83EF-052311448283}"/>
                  </a:ext>
                </a:extLst>
              </p:cNvPr>
              <p:cNvSpPr>
                <a:spLocks noChangeArrowheads="1"/>
              </p:cNvSpPr>
              <p:nvPr/>
            </p:nvSpPr>
            <p:spPr bwMode="auto">
              <a:xfrm>
                <a:off x="2344" y="1635"/>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28" name="Rectangle 600">
                <a:extLst>
                  <a:ext uri="{FF2B5EF4-FFF2-40B4-BE49-F238E27FC236}">
                    <a16:creationId xmlns:a16="http://schemas.microsoft.com/office/drawing/2014/main" id="{074C6B50-3E31-4120-B6CB-C6B986B781FD}"/>
                  </a:ext>
                </a:extLst>
              </p:cNvPr>
              <p:cNvSpPr>
                <a:spLocks noChangeArrowheads="1"/>
              </p:cNvSpPr>
              <p:nvPr/>
            </p:nvSpPr>
            <p:spPr bwMode="auto">
              <a:xfrm>
                <a:off x="2372" y="1635"/>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29" name="Rectangle 601">
                <a:extLst>
                  <a:ext uri="{FF2B5EF4-FFF2-40B4-BE49-F238E27FC236}">
                    <a16:creationId xmlns:a16="http://schemas.microsoft.com/office/drawing/2014/main" id="{1F64196F-40A8-4460-BFBB-73FE1DDC8826}"/>
                  </a:ext>
                </a:extLst>
              </p:cNvPr>
              <p:cNvSpPr>
                <a:spLocks noChangeArrowheads="1"/>
              </p:cNvSpPr>
              <p:nvPr/>
            </p:nvSpPr>
            <p:spPr bwMode="auto">
              <a:xfrm>
                <a:off x="2431" y="1635"/>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30" name="Rectangle 602">
                <a:extLst>
                  <a:ext uri="{FF2B5EF4-FFF2-40B4-BE49-F238E27FC236}">
                    <a16:creationId xmlns:a16="http://schemas.microsoft.com/office/drawing/2014/main" id="{F7F49805-EF59-4016-BB08-FD95BFF0615A}"/>
                  </a:ext>
                </a:extLst>
              </p:cNvPr>
              <p:cNvSpPr>
                <a:spLocks noChangeArrowheads="1"/>
              </p:cNvSpPr>
              <p:nvPr/>
            </p:nvSpPr>
            <p:spPr bwMode="auto">
              <a:xfrm>
                <a:off x="2462" y="1635"/>
                <a:ext cx="29"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31" name="Rectangle 603">
                <a:extLst>
                  <a:ext uri="{FF2B5EF4-FFF2-40B4-BE49-F238E27FC236}">
                    <a16:creationId xmlns:a16="http://schemas.microsoft.com/office/drawing/2014/main" id="{0AFD9E5B-2D8B-484F-9370-10C6EF3143F2}"/>
                  </a:ext>
                </a:extLst>
              </p:cNvPr>
              <p:cNvSpPr>
                <a:spLocks noChangeArrowheads="1"/>
              </p:cNvSpPr>
              <p:nvPr/>
            </p:nvSpPr>
            <p:spPr bwMode="auto">
              <a:xfrm>
                <a:off x="2491" y="1635"/>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32" name="Rectangle 604">
                <a:extLst>
                  <a:ext uri="{FF2B5EF4-FFF2-40B4-BE49-F238E27FC236}">
                    <a16:creationId xmlns:a16="http://schemas.microsoft.com/office/drawing/2014/main" id="{DE489B14-3E63-45A7-9A5A-70FFCEB3F7F6}"/>
                  </a:ext>
                </a:extLst>
              </p:cNvPr>
              <p:cNvSpPr>
                <a:spLocks noChangeArrowheads="1"/>
              </p:cNvSpPr>
              <p:nvPr/>
            </p:nvSpPr>
            <p:spPr bwMode="auto">
              <a:xfrm>
                <a:off x="2550" y="1635"/>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33" name="Rectangle 605">
                <a:extLst>
                  <a:ext uri="{FF2B5EF4-FFF2-40B4-BE49-F238E27FC236}">
                    <a16:creationId xmlns:a16="http://schemas.microsoft.com/office/drawing/2014/main" id="{1980CFA2-32E2-448A-BC27-451C5BE874BB}"/>
                  </a:ext>
                </a:extLst>
              </p:cNvPr>
              <p:cNvSpPr>
                <a:spLocks noChangeArrowheads="1"/>
              </p:cNvSpPr>
              <p:nvPr/>
            </p:nvSpPr>
            <p:spPr bwMode="auto">
              <a:xfrm>
                <a:off x="2578" y="1635"/>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34" name="Rectangle 606">
                <a:extLst>
                  <a:ext uri="{FF2B5EF4-FFF2-40B4-BE49-F238E27FC236}">
                    <a16:creationId xmlns:a16="http://schemas.microsoft.com/office/drawing/2014/main" id="{FE127C7B-9E5D-49B7-98E1-A307BD0E6476}"/>
                  </a:ext>
                </a:extLst>
              </p:cNvPr>
              <p:cNvSpPr>
                <a:spLocks noChangeArrowheads="1"/>
              </p:cNvSpPr>
              <p:nvPr/>
            </p:nvSpPr>
            <p:spPr bwMode="auto">
              <a:xfrm>
                <a:off x="2665" y="1635"/>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35" name="Rectangle 607">
                <a:extLst>
                  <a:ext uri="{FF2B5EF4-FFF2-40B4-BE49-F238E27FC236}">
                    <a16:creationId xmlns:a16="http://schemas.microsoft.com/office/drawing/2014/main" id="{395DD0F0-736E-4925-9BAB-DD26883B2625}"/>
                  </a:ext>
                </a:extLst>
              </p:cNvPr>
              <p:cNvSpPr>
                <a:spLocks noChangeArrowheads="1"/>
              </p:cNvSpPr>
              <p:nvPr/>
            </p:nvSpPr>
            <p:spPr bwMode="auto">
              <a:xfrm>
                <a:off x="2696" y="1635"/>
                <a:ext cx="29"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grpSp>
        <p:grpSp>
          <p:nvGrpSpPr>
            <p:cNvPr id="21" name="Group 809">
              <a:extLst>
                <a:ext uri="{FF2B5EF4-FFF2-40B4-BE49-F238E27FC236}">
                  <a16:creationId xmlns:a16="http://schemas.microsoft.com/office/drawing/2014/main" id="{6E8DD583-9A33-40B5-B70E-8F6DB0023C1F}"/>
                </a:ext>
              </a:extLst>
            </p:cNvPr>
            <p:cNvGrpSpPr>
              <a:grpSpLocks/>
            </p:cNvGrpSpPr>
            <p:nvPr/>
          </p:nvGrpSpPr>
          <p:grpSpPr bwMode="auto">
            <a:xfrm>
              <a:off x="2198" y="1635"/>
              <a:ext cx="1200" cy="322"/>
              <a:chOff x="2198" y="1635"/>
              <a:chExt cx="1200" cy="322"/>
            </a:xfrm>
          </p:grpSpPr>
          <p:sp>
            <p:nvSpPr>
              <p:cNvPr id="33" name="Rectangle 609">
                <a:extLst>
                  <a:ext uri="{FF2B5EF4-FFF2-40B4-BE49-F238E27FC236}">
                    <a16:creationId xmlns:a16="http://schemas.microsoft.com/office/drawing/2014/main" id="{620420E9-FB43-49AA-AA89-99B6CA6B5A2B}"/>
                  </a:ext>
                </a:extLst>
              </p:cNvPr>
              <p:cNvSpPr>
                <a:spLocks noChangeArrowheads="1"/>
              </p:cNvSpPr>
              <p:nvPr/>
            </p:nvSpPr>
            <p:spPr bwMode="auto">
              <a:xfrm>
                <a:off x="2753" y="1635"/>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5" name="Rectangle 610">
                <a:extLst>
                  <a:ext uri="{FF2B5EF4-FFF2-40B4-BE49-F238E27FC236}">
                    <a16:creationId xmlns:a16="http://schemas.microsoft.com/office/drawing/2014/main" id="{9B6AF451-DBD9-491F-8327-5F6993C24DF9}"/>
                  </a:ext>
                </a:extLst>
              </p:cNvPr>
              <p:cNvSpPr>
                <a:spLocks noChangeArrowheads="1"/>
              </p:cNvSpPr>
              <p:nvPr/>
            </p:nvSpPr>
            <p:spPr bwMode="auto">
              <a:xfrm>
                <a:off x="2784" y="1635"/>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6" name="Rectangle 611">
                <a:extLst>
                  <a:ext uri="{FF2B5EF4-FFF2-40B4-BE49-F238E27FC236}">
                    <a16:creationId xmlns:a16="http://schemas.microsoft.com/office/drawing/2014/main" id="{E6CB3A69-4A8B-4933-9A82-8E54DCD96714}"/>
                  </a:ext>
                </a:extLst>
              </p:cNvPr>
              <p:cNvSpPr>
                <a:spLocks noChangeArrowheads="1"/>
              </p:cNvSpPr>
              <p:nvPr/>
            </p:nvSpPr>
            <p:spPr bwMode="auto">
              <a:xfrm>
                <a:off x="2871" y="1635"/>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8" name="Rectangle 612">
                <a:extLst>
                  <a:ext uri="{FF2B5EF4-FFF2-40B4-BE49-F238E27FC236}">
                    <a16:creationId xmlns:a16="http://schemas.microsoft.com/office/drawing/2014/main" id="{97830A5E-0370-4701-91B5-70E1A272627D}"/>
                  </a:ext>
                </a:extLst>
              </p:cNvPr>
              <p:cNvSpPr>
                <a:spLocks noChangeArrowheads="1"/>
              </p:cNvSpPr>
              <p:nvPr/>
            </p:nvSpPr>
            <p:spPr bwMode="auto">
              <a:xfrm>
                <a:off x="2989" y="1635"/>
                <a:ext cx="29"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9" name="Rectangle 613">
                <a:extLst>
                  <a:ext uri="{FF2B5EF4-FFF2-40B4-BE49-F238E27FC236}">
                    <a16:creationId xmlns:a16="http://schemas.microsoft.com/office/drawing/2014/main" id="{57F7FC21-FD17-4B21-AC34-93C1EA1552B5}"/>
                  </a:ext>
                </a:extLst>
              </p:cNvPr>
              <p:cNvSpPr>
                <a:spLocks noChangeArrowheads="1"/>
              </p:cNvSpPr>
              <p:nvPr/>
            </p:nvSpPr>
            <p:spPr bwMode="auto">
              <a:xfrm>
                <a:off x="3077" y="1635"/>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0" name="Rectangle 614">
                <a:extLst>
                  <a:ext uri="{FF2B5EF4-FFF2-40B4-BE49-F238E27FC236}">
                    <a16:creationId xmlns:a16="http://schemas.microsoft.com/office/drawing/2014/main" id="{21959DAB-75BC-4B39-85F2-472DE9F22526}"/>
                  </a:ext>
                </a:extLst>
              </p:cNvPr>
              <p:cNvSpPr>
                <a:spLocks noChangeArrowheads="1"/>
              </p:cNvSpPr>
              <p:nvPr/>
            </p:nvSpPr>
            <p:spPr bwMode="auto">
              <a:xfrm>
                <a:off x="3105" y="1635"/>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1" name="Rectangle 615">
                <a:extLst>
                  <a:ext uri="{FF2B5EF4-FFF2-40B4-BE49-F238E27FC236}">
                    <a16:creationId xmlns:a16="http://schemas.microsoft.com/office/drawing/2014/main" id="{D2E680A9-866E-4CA9-8B5E-B9FE5890964C}"/>
                  </a:ext>
                </a:extLst>
              </p:cNvPr>
              <p:cNvSpPr>
                <a:spLocks noChangeArrowheads="1"/>
              </p:cNvSpPr>
              <p:nvPr/>
            </p:nvSpPr>
            <p:spPr bwMode="auto">
              <a:xfrm>
                <a:off x="3164" y="1635"/>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2" name="Rectangle 616">
                <a:extLst>
                  <a:ext uri="{FF2B5EF4-FFF2-40B4-BE49-F238E27FC236}">
                    <a16:creationId xmlns:a16="http://schemas.microsoft.com/office/drawing/2014/main" id="{BC726C64-37BD-4BBD-9E4F-98E524B25A42}"/>
                  </a:ext>
                </a:extLst>
              </p:cNvPr>
              <p:cNvSpPr>
                <a:spLocks noChangeArrowheads="1"/>
              </p:cNvSpPr>
              <p:nvPr/>
            </p:nvSpPr>
            <p:spPr bwMode="auto">
              <a:xfrm>
                <a:off x="3192" y="1635"/>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3" name="Rectangle 617">
                <a:extLst>
                  <a:ext uri="{FF2B5EF4-FFF2-40B4-BE49-F238E27FC236}">
                    <a16:creationId xmlns:a16="http://schemas.microsoft.com/office/drawing/2014/main" id="{2739BD2B-1205-4608-A954-6680DE057169}"/>
                  </a:ext>
                </a:extLst>
              </p:cNvPr>
              <p:cNvSpPr>
                <a:spLocks noChangeArrowheads="1"/>
              </p:cNvSpPr>
              <p:nvPr/>
            </p:nvSpPr>
            <p:spPr bwMode="auto">
              <a:xfrm>
                <a:off x="3223" y="1635"/>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5" name="Rectangle 618">
                <a:extLst>
                  <a:ext uri="{FF2B5EF4-FFF2-40B4-BE49-F238E27FC236}">
                    <a16:creationId xmlns:a16="http://schemas.microsoft.com/office/drawing/2014/main" id="{2944A2A7-594F-48E0-9917-37CCCE0047EA}"/>
                  </a:ext>
                </a:extLst>
              </p:cNvPr>
              <p:cNvSpPr>
                <a:spLocks noChangeArrowheads="1"/>
              </p:cNvSpPr>
              <p:nvPr/>
            </p:nvSpPr>
            <p:spPr bwMode="auto">
              <a:xfrm>
                <a:off x="3251" y="1635"/>
                <a:ext cx="29"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6" name="Rectangle 619">
                <a:extLst>
                  <a:ext uri="{FF2B5EF4-FFF2-40B4-BE49-F238E27FC236}">
                    <a16:creationId xmlns:a16="http://schemas.microsoft.com/office/drawing/2014/main" id="{0A2CB94A-DAAF-4A8E-B9EB-C050624E1437}"/>
                  </a:ext>
                </a:extLst>
              </p:cNvPr>
              <p:cNvSpPr>
                <a:spLocks noChangeArrowheads="1"/>
              </p:cNvSpPr>
              <p:nvPr/>
            </p:nvSpPr>
            <p:spPr bwMode="auto">
              <a:xfrm>
                <a:off x="3311" y="1635"/>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7" name="Rectangle 620">
                <a:extLst>
                  <a:ext uri="{FF2B5EF4-FFF2-40B4-BE49-F238E27FC236}">
                    <a16:creationId xmlns:a16="http://schemas.microsoft.com/office/drawing/2014/main" id="{622DD699-26CA-4DAB-8633-154B726BE2DB}"/>
                  </a:ext>
                </a:extLst>
              </p:cNvPr>
              <p:cNvSpPr>
                <a:spLocks noChangeArrowheads="1"/>
              </p:cNvSpPr>
              <p:nvPr/>
            </p:nvSpPr>
            <p:spPr bwMode="auto">
              <a:xfrm>
                <a:off x="3370" y="1635"/>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8" name="Rectangle 621">
                <a:extLst>
                  <a:ext uri="{FF2B5EF4-FFF2-40B4-BE49-F238E27FC236}">
                    <a16:creationId xmlns:a16="http://schemas.microsoft.com/office/drawing/2014/main" id="{1B1E97A4-38F5-434E-905C-C8287B06FF91}"/>
                  </a:ext>
                </a:extLst>
              </p:cNvPr>
              <p:cNvSpPr>
                <a:spLocks noChangeArrowheads="1"/>
              </p:cNvSpPr>
              <p:nvPr/>
            </p:nvSpPr>
            <p:spPr bwMode="auto">
              <a:xfrm>
                <a:off x="2198" y="1664"/>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49" name="Rectangle 622">
                <a:extLst>
                  <a:ext uri="{FF2B5EF4-FFF2-40B4-BE49-F238E27FC236}">
                    <a16:creationId xmlns:a16="http://schemas.microsoft.com/office/drawing/2014/main" id="{0F0297AB-996F-45B2-A602-D1E11F24FC94}"/>
                  </a:ext>
                </a:extLst>
              </p:cNvPr>
              <p:cNvSpPr>
                <a:spLocks noChangeArrowheads="1"/>
              </p:cNvSpPr>
              <p:nvPr/>
            </p:nvSpPr>
            <p:spPr bwMode="auto">
              <a:xfrm>
                <a:off x="2257" y="1664"/>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0" name="Rectangle 623">
                <a:extLst>
                  <a:ext uri="{FF2B5EF4-FFF2-40B4-BE49-F238E27FC236}">
                    <a16:creationId xmlns:a16="http://schemas.microsoft.com/office/drawing/2014/main" id="{AB190026-16CF-4E63-8ED7-B8B1F6BB9CD9}"/>
                  </a:ext>
                </a:extLst>
              </p:cNvPr>
              <p:cNvSpPr>
                <a:spLocks noChangeArrowheads="1"/>
              </p:cNvSpPr>
              <p:nvPr/>
            </p:nvSpPr>
            <p:spPr bwMode="auto">
              <a:xfrm>
                <a:off x="2344" y="1664"/>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1" name="Rectangle 624">
                <a:extLst>
                  <a:ext uri="{FF2B5EF4-FFF2-40B4-BE49-F238E27FC236}">
                    <a16:creationId xmlns:a16="http://schemas.microsoft.com/office/drawing/2014/main" id="{E8A1BD14-169C-4539-886B-6A0FA6637AFB}"/>
                  </a:ext>
                </a:extLst>
              </p:cNvPr>
              <p:cNvSpPr>
                <a:spLocks noChangeArrowheads="1"/>
              </p:cNvSpPr>
              <p:nvPr/>
            </p:nvSpPr>
            <p:spPr bwMode="auto">
              <a:xfrm>
                <a:off x="2403" y="1664"/>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2" name="Rectangle 625">
                <a:extLst>
                  <a:ext uri="{FF2B5EF4-FFF2-40B4-BE49-F238E27FC236}">
                    <a16:creationId xmlns:a16="http://schemas.microsoft.com/office/drawing/2014/main" id="{F2BFC52F-984F-41D9-85EF-7C6AC07EC3C5}"/>
                  </a:ext>
                </a:extLst>
              </p:cNvPr>
              <p:cNvSpPr>
                <a:spLocks noChangeArrowheads="1"/>
              </p:cNvSpPr>
              <p:nvPr/>
            </p:nvSpPr>
            <p:spPr bwMode="auto">
              <a:xfrm>
                <a:off x="2491" y="1664"/>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3" name="Rectangle 626">
                <a:extLst>
                  <a:ext uri="{FF2B5EF4-FFF2-40B4-BE49-F238E27FC236}">
                    <a16:creationId xmlns:a16="http://schemas.microsoft.com/office/drawing/2014/main" id="{6E4B169E-822F-4315-BAA6-37F1ACE059FF}"/>
                  </a:ext>
                </a:extLst>
              </p:cNvPr>
              <p:cNvSpPr>
                <a:spLocks noChangeArrowheads="1"/>
              </p:cNvSpPr>
              <p:nvPr/>
            </p:nvSpPr>
            <p:spPr bwMode="auto">
              <a:xfrm>
                <a:off x="2519" y="1664"/>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4" name="Rectangle 627">
                <a:extLst>
                  <a:ext uri="{FF2B5EF4-FFF2-40B4-BE49-F238E27FC236}">
                    <a16:creationId xmlns:a16="http://schemas.microsoft.com/office/drawing/2014/main" id="{0E568E75-8E37-49DB-913D-F238CAB51554}"/>
                  </a:ext>
                </a:extLst>
              </p:cNvPr>
              <p:cNvSpPr>
                <a:spLocks noChangeArrowheads="1"/>
              </p:cNvSpPr>
              <p:nvPr/>
            </p:nvSpPr>
            <p:spPr bwMode="auto">
              <a:xfrm>
                <a:off x="2606" y="1664"/>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5" name="Rectangle 628">
                <a:extLst>
                  <a:ext uri="{FF2B5EF4-FFF2-40B4-BE49-F238E27FC236}">
                    <a16:creationId xmlns:a16="http://schemas.microsoft.com/office/drawing/2014/main" id="{6496A4FE-F278-4F54-A995-9E9A7DD2F708}"/>
                  </a:ext>
                </a:extLst>
              </p:cNvPr>
              <p:cNvSpPr>
                <a:spLocks noChangeArrowheads="1"/>
              </p:cNvSpPr>
              <p:nvPr/>
            </p:nvSpPr>
            <p:spPr bwMode="auto">
              <a:xfrm>
                <a:off x="2637" y="1664"/>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6" name="Rectangle 629">
                <a:extLst>
                  <a:ext uri="{FF2B5EF4-FFF2-40B4-BE49-F238E27FC236}">
                    <a16:creationId xmlns:a16="http://schemas.microsoft.com/office/drawing/2014/main" id="{E989160C-D3EC-4D1E-8E2E-90E35B611C07}"/>
                  </a:ext>
                </a:extLst>
              </p:cNvPr>
              <p:cNvSpPr>
                <a:spLocks noChangeArrowheads="1"/>
              </p:cNvSpPr>
              <p:nvPr/>
            </p:nvSpPr>
            <p:spPr bwMode="auto">
              <a:xfrm>
                <a:off x="2665" y="1664"/>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7" name="Rectangle 630">
                <a:extLst>
                  <a:ext uri="{FF2B5EF4-FFF2-40B4-BE49-F238E27FC236}">
                    <a16:creationId xmlns:a16="http://schemas.microsoft.com/office/drawing/2014/main" id="{728CB27A-6099-4DAD-8858-8C1F81DAB3FF}"/>
                  </a:ext>
                </a:extLst>
              </p:cNvPr>
              <p:cNvSpPr>
                <a:spLocks noChangeArrowheads="1"/>
              </p:cNvSpPr>
              <p:nvPr/>
            </p:nvSpPr>
            <p:spPr bwMode="auto">
              <a:xfrm>
                <a:off x="2784" y="1664"/>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8" name="Rectangle 631">
                <a:extLst>
                  <a:ext uri="{FF2B5EF4-FFF2-40B4-BE49-F238E27FC236}">
                    <a16:creationId xmlns:a16="http://schemas.microsoft.com/office/drawing/2014/main" id="{3DE8E231-08CB-4544-806D-A86D1DCC702D}"/>
                  </a:ext>
                </a:extLst>
              </p:cNvPr>
              <p:cNvSpPr>
                <a:spLocks noChangeArrowheads="1"/>
              </p:cNvSpPr>
              <p:nvPr/>
            </p:nvSpPr>
            <p:spPr bwMode="auto">
              <a:xfrm>
                <a:off x="2843" y="1664"/>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59" name="Rectangle 632">
                <a:extLst>
                  <a:ext uri="{FF2B5EF4-FFF2-40B4-BE49-F238E27FC236}">
                    <a16:creationId xmlns:a16="http://schemas.microsoft.com/office/drawing/2014/main" id="{212E6C05-7C0B-4687-8D21-E672C0D8A941}"/>
                  </a:ext>
                </a:extLst>
              </p:cNvPr>
              <p:cNvSpPr>
                <a:spLocks noChangeArrowheads="1"/>
              </p:cNvSpPr>
              <p:nvPr/>
            </p:nvSpPr>
            <p:spPr bwMode="auto">
              <a:xfrm>
                <a:off x="2958" y="1664"/>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0" name="Rectangle 633">
                <a:extLst>
                  <a:ext uri="{FF2B5EF4-FFF2-40B4-BE49-F238E27FC236}">
                    <a16:creationId xmlns:a16="http://schemas.microsoft.com/office/drawing/2014/main" id="{DEB87333-6889-48CA-9CA9-C8A0CF337FC8}"/>
                  </a:ext>
                </a:extLst>
              </p:cNvPr>
              <p:cNvSpPr>
                <a:spLocks noChangeArrowheads="1"/>
              </p:cNvSpPr>
              <p:nvPr/>
            </p:nvSpPr>
            <p:spPr bwMode="auto">
              <a:xfrm>
                <a:off x="3018" y="1664"/>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1" name="Rectangle 634">
                <a:extLst>
                  <a:ext uri="{FF2B5EF4-FFF2-40B4-BE49-F238E27FC236}">
                    <a16:creationId xmlns:a16="http://schemas.microsoft.com/office/drawing/2014/main" id="{DC3BA18B-40A9-4094-85BA-62B6692E9CEC}"/>
                  </a:ext>
                </a:extLst>
              </p:cNvPr>
              <p:cNvSpPr>
                <a:spLocks noChangeArrowheads="1"/>
              </p:cNvSpPr>
              <p:nvPr/>
            </p:nvSpPr>
            <p:spPr bwMode="auto">
              <a:xfrm>
                <a:off x="3164" y="1664"/>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2" name="Rectangle 635">
                <a:extLst>
                  <a:ext uri="{FF2B5EF4-FFF2-40B4-BE49-F238E27FC236}">
                    <a16:creationId xmlns:a16="http://schemas.microsoft.com/office/drawing/2014/main" id="{8CDE98E4-BACE-441A-A40A-E3C5891BB1D6}"/>
                  </a:ext>
                </a:extLst>
              </p:cNvPr>
              <p:cNvSpPr>
                <a:spLocks noChangeArrowheads="1"/>
              </p:cNvSpPr>
              <p:nvPr/>
            </p:nvSpPr>
            <p:spPr bwMode="auto">
              <a:xfrm>
                <a:off x="3223" y="1664"/>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3" name="Rectangle 636">
                <a:extLst>
                  <a:ext uri="{FF2B5EF4-FFF2-40B4-BE49-F238E27FC236}">
                    <a16:creationId xmlns:a16="http://schemas.microsoft.com/office/drawing/2014/main" id="{79BF1A3B-0D60-4438-9E2D-BA9405601B42}"/>
                  </a:ext>
                </a:extLst>
              </p:cNvPr>
              <p:cNvSpPr>
                <a:spLocks noChangeArrowheads="1"/>
              </p:cNvSpPr>
              <p:nvPr/>
            </p:nvSpPr>
            <p:spPr bwMode="auto">
              <a:xfrm>
                <a:off x="3280" y="1664"/>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4" name="Rectangle 637">
                <a:extLst>
                  <a:ext uri="{FF2B5EF4-FFF2-40B4-BE49-F238E27FC236}">
                    <a16:creationId xmlns:a16="http://schemas.microsoft.com/office/drawing/2014/main" id="{B4051282-3F41-4A9D-B8D3-B55FD44F7671}"/>
                  </a:ext>
                </a:extLst>
              </p:cNvPr>
              <p:cNvSpPr>
                <a:spLocks noChangeArrowheads="1"/>
              </p:cNvSpPr>
              <p:nvPr/>
            </p:nvSpPr>
            <p:spPr bwMode="auto">
              <a:xfrm>
                <a:off x="3339" y="1664"/>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5" name="Rectangle 638">
                <a:extLst>
                  <a:ext uri="{FF2B5EF4-FFF2-40B4-BE49-F238E27FC236}">
                    <a16:creationId xmlns:a16="http://schemas.microsoft.com/office/drawing/2014/main" id="{3B7FA0A9-BB93-41A7-B672-7A23ADEC4366}"/>
                  </a:ext>
                </a:extLst>
              </p:cNvPr>
              <p:cNvSpPr>
                <a:spLocks noChangeArrowheads="1"/>
              </p:cNvSpPr>
              <p:nvPr/>
            </p:nvSpPr>
            <p:spPr bwMode="auto">
              <a:xfrm>
                <a:off x="2198" y="1692"/>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6" name="Rectangle 639">
                <a:extLst>
                  <a:ext uri="{FF2B5EF4-FFF2-40B4-BE49-F238E27FC236}">
                    <a16:creationId xmlns:a16="http://schemas.microsoft.com/office/drawing/2014/main" id="{6FEC1234-6AB6-460A-87DB-312C06AD1AE8}"/>
                  </a:ext>
                </a:extLst>
              </p:cNvPr>
              <p:cNvSpPr>
                <a:spLocks noChangeArrowheads="1"/>
              </p:cNvSpPr>
              <p:nvPr/>
            </p:nvSpPr>
            <p:spPr bwMode="auto">
              <a:xfrm>
                <a:off x="2257" y="1692"/>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7" name="Rectangle 640">
                <a:extLst>
                  <a:ext uri="{FF2B5EF4-FFF2-40B4-BE49-F238E27FC236}">
                    <a16:creationId xmlns:a16="http://schemas.microsoft.com/office/drawing/2014/main" id="{B6146780-8113-40B4-9686-58D2038490E4}"/>
                  </a:ext>
                </a:extLst>
              </p:cNvPr>
              <p:cNvSpPr>
                <a:spLocks noChangeArrowheads="1"/>
              </p:cNvSpPr>
              <p:nvPr/>
            </p:nvSpPr>
            <p:spPr bwMode="auto">
              <a:xfrm>
                <a:off x="2285" y="1692"/>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8" name="Rectangle 641">
                <a:extLst>
                  <a:ext uri="{FF2B5EF4-FFF2-40B4-BE49-F238E27FC236}">
                    <a16:creationId xmlns:a16="http://schemas.microsoft.com/office/drawing/2014/main" id="{29AB3450-CFBB-498C-BF9B-8AEE6A15600F}"/>
                  </a:ext>
                </a:extLst>
              </p:cNvPr>
              <p:cNvSpPr>
                <a:spLocks noChangeArrowheads="1"/>
              </p:cNvSpPr>
              <p:nvPr/>
            </p:nvSpPr>
            <p:spPr bwMode="auto">
              <a:xfrm>
                <a:off x="2316" y="1692"/>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69" name="Rectangle 642">
                <a:extLst>
                  <a:ext uri="{FF2B5EF4-FFF2-40B4-BE49-F238E27FC236}">
                    <a16:creationId xmlns:a16="http://schemas.microsoft.com/office/drawing/2014/main" id="{B8ABA1E4-F813-4985-8D4B-82B55933C1FE}"/>
                  </a:ext>
                </a:extLst>
              </p:cNvPr>
              <p:cNvSpPr>
                <a:spLocks noChangeArrowheads="1"/>
              </p:cNvSpPr>
              <p:nvPr/>
            </p:nvSpPr>
            <p:spPr bwMode="auto">
              <a:xfrm>
                <a:off x="2344" y="1692"/>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0" name="Rectangle 643">
                <a:extLst>
                  <a:ext uri="{FF2B5EF4-FFF2-40B4-BE49-F238E27FC236}">
                    <a16:creationId xmlns:a16="http://schemas.microsoft.com/office/drawing/2014/main" id="{BE66963B-5435-4BC5-90AA-F6B6C3F141C1}"/>
                  </a:ext>
                </a:extLst>
              </p:cNvPr>
              <p:cNvSpPr>
                <a:spLocks noChangeArrowheads="1"/>
              </p:cNvSpPr>
              <p:nvPr/>
            </p:nvSpPr>
            <p:spPr bwMode="auto">
              <a:xfrm>
                <a:off x="2372" y="1692"/>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1" name="Rectangle 644">
                <a:extLst>
                  <a:ext uri="{FF2B5EF4-FFF2-40B4-BE49-F238E27FC236}">
                    <a16:creationId xmlns:a16="http://schemas.microsoft.com/office/drawing/2014/main" id="{85326BB1-7DA0-4F65-821F-6463DA4A4FFC}"/>
                  </a:ext>
                </a:extLst>
              </p:cNvPr>
              <p:cNvSpPr>
                <a:spLocks noChangeArrowheads="1"/>
              </p:cNvSpPr>
              <p:nvPr/>
            </p:nvSpPr>
            <p:spPr bwMode="auto">
              <a:xfrm>
                <a:off x="2431" y="1692"/>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2" name="Rectangle 645">
                <a:extLst>
                  <a:ext uri="{FF2B5EF4-FFF2-40B4-BE49-F238E27FC236}">
                    <a16:creationId xmlns:a16="http://schemas.microsoft.com/office/drawing/2014/main" id="{E600DB2E-287D-435B-8851-81FCFC64C975}"/>
                  </a:ext>
                </a:extLst>
              </p:cNvPr>
              <p:cNvSpPr>
                <a:spLocks noChangeArrowheads="1"/>
              </p:cNvSpPr>
              <p:nvPr/>
            </p:nvSpPr>
            <p:spPr bwMode="auto">
              <a:xfrm>
                <a:off x="2462" y="1692"/>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3" name="Rectangle 646">
                <a:extLst>
                  <a:ext uri="{FF2B5EF4-FFF2-40B4-BE49-F238E27FC236}">
                    <a16:creationId xmlns:a16="http://schemas.microsoft.com/office/drawing/2014/main" id="{D66B143D-101F-4B78-A703-B0ADFE92B7A6}"/>
                  </a:ext>
                </a:extLst>
              </p:cNvPr>
              <p:cNvSpPr>
                <a:spLocks noChangeArrowheads="1"/>
              </p:cNvSpPr>
              <p:nvPr/>
            </p:nvSpPr>
            <p:spPr bwMode="auto">
              <a:xfrm>
                <a:off x="2519" y="1692"/>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4" name="Rectangle 647">
                <a:extLst>
                  <a:ext uri="{FF2B5EF4-FFF2-40B4-BE49-F238E27FC236}">
                    <a16:creationId xmlns:a16="http://schemas.microsoft.com/office/drawing/2014/main" id="{CF581674-BA0F-4788-A697-5A2E9ED986E6}"/>
                  </a:ext>
                </a:extLst>
              </p:cNvPr>
              <p:cNvSpPr>
                <a:spLocks noChangeArrowheads="1"/>
              </p:cNvSpPr>
              <p:nvPr/>
            </p:nvSpPr>
            <p:spPr bwMode="auto">
              <a:xfrm>
                <a:off x="2550" y="1692"/>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5" name="Rectangle 648">
                <a:extLst>
                  <a:ext uri="{FF2B5EF4-FFF2-40B4-BE49-F238E27FC236}">
                    <a16:creationId xmlns:a16="http://schemas.microsoft.com/office/drawing/2014/main" id="{E75BE63D-482B-4147-97F0-6E2114D0D8D1}"/>
                  </a:ext>
                </a:extLst>
              </p:cNvPr>
              <p:cNvSpPr>
                <a:spLocks noChangeArrowheads="1"/>
              </p:cNvSpPr>
              <p:nvPr/>
            </p:nvSpPr>
            <p:spPr bwMode="auto">
              <a:xfrm>
                <a:off x="2606" y="1692"/>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6" name="Rectangle 649">
                <a:extLst>
                  <a:ext uri="{FF2B5EF4-FFF2-40B4-BE49-F238E27FC236}">
                    <a16:creationId xmlns:a16="http://schemas.microsoft.com/office/drawing/2014/main" id="{63E0FF6E-507A-4A11-8459-D4FB45E3D094}"/>
                  </a:ext>
                </a:extLst>
              </p:cNvPr>
              <p:cNvSpPr>
                <a:spLocks noChangeArrowheads="1"/>
              </p:cNvSpPr>
              <p:nvPr/>
            </p:nvSpPr>
            <p:spPr bwMode="auto">
              <a:xfrm>
                <a:off x="2696" y="1692"/>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7" name="Rectangle 650">
                <a:extLst>
                  <a:ext uri="{FF2B5EF4-FFF2-40B4-BE49-F238E27FC236}">
                    <a16:creationId xmlns:a16="http://schemas.microsoft.com/office/drawing/2014/main" id="{FB5672AD-FD16-4CD5-920D-B58E0B2AD355}"/>
                  </a:ext>
                </a:extLst>
              </p:cNvPr>
              <p:cNvSpPr>
                <a:spLocks noChangeArrowheads="1"/>
              </p:cNvSpPr>
              <p:nvPr/>
            </p:nvSpPr>
            <p:spPr bwMode="auto">
              <a:xfrm>
                <a:off x="2725" y="1692"/>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8" name="Rectangle 651">
                <a:extLst>
                  <a:ext uri="{FF2B5EF4-FFF2-40B4-BE49-F238E27FC236}">
                    <a16:creationId xmlns:a16="http://schemas.microsoft.com/office/drawing/2014/main" id="{8F70CF27-667C-4191-8F77-7C93A4A598E5}"/>
                  </a:ext>
                </a:extLst>
              </p:cNvPr>
              <p:cNvSpPr>
                <a:spLocks noChangeArrowheads="1"/>
              </p:cNvSpPr>
              <p:nvPr/>
            </p:nvSpPr>
            <p:spPr bwMode="auto">
              <a:xfrm>
                <a:off x="2843" y="1692"/>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79" name="Rectangle 652">
                <a:extLst>
                  <a:ext uri="{FF2B5EF4-FFF2-40B4-BE49-F238E27FC236}">
                    <a16:creationId xmlns:a16="http://schemas.microsoft.com/office/drawing/2014/main" id="{19E68F51-5FEB-49E4-810B-DA90F141DACC}"/>
                  </a:ext>
                </a:extLst>
              </p:cNvPr>
              <p:cNvSpPr>
                <a:spLocks noChangeArrowheads="1"/>
              </p:cNvSpPr>
              <p:nvPr/>
            </p:nvSpPr>
            <p:spPr bwMode="auto">
              <a:xfrm>
                <a:off x="2871" y="1692"/>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0" name="Rectangle 653">
                <a:extLst>
                  <a:ext uri="{FF2B5EF4-FFF2-40B4-BE49-F238E27FC236}">
                    <a16:creationId xmlns:a16="http://schemas.microsoft.com/office/drawing/2014/main" id="{5D32C503-4B90-4042-87F3-6AF6509C634C}"/>
                  </a:ext>
                </a:extLst>
              </p:cNvPr>
              <p:cNvSpPr>
                <a:spLocks noChangeArrowheads="1"/>
              </p:cNvSpPr>
              <p:nvPr/>
            </p:nvSpPr>
            <p:spPr bwMode="auto">
              <a:xfrm>
                <a:off x="2930" y="1692"/>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1" name="Rectangle 654">
                <a:extLst>
                  <a:ext uri="{FF2B5EF4-FFF2-40B4-BE49-F238E27FC236}">
                    <a16:creationId xmlns:a16="http://schemas.microsoft.com/office/drawing/2014/main" id="{F33DA1E5-E152-4567-A1E8-9060C03723BD}"/>
                  </a:ext>
                </a:extLst>
              </p:cNvPr>
              <p:cNvSpPr>
                <a:spLocks noChangeArrowheads="1"/>
              </p:cNvSpPr>
              <p:nvPr/>
            </p:nvSpPr>
            <p:spPr bwMode="auto">
              <a:xfrm>
                <a:off x="2958" y="1692"/>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2" name="Rectangle 655">
                <a:extLst>
                  <a:ext uri="{FF2B5EF4-FFF2-40B4-BE49-F238E27FC236}">
                    <a16:creationId xmlns:a16="http://schemas.microsoft.com/office/drawing/2014/main" id="{E9EE8DF8-1939-4732-8E70-19C8F424081B}"/>
                  </a:ext>
                </a:extLst>
              </p:cNvPr>
              <p:cNvSpPr>
                <a:spLocks noChangeArrowheads="1"/>
              </p:cNvSpPr>
              <p:nvPr/>
            </p:nvSpPr>
            <p:spPr bwMode="auto">
              <a:xfrm>
                <a:off x="3018" y="1692"/>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3" name="Rectangle 656">
                <a:extLst>
                  <a:ext uri="{FF2B5EF4-FFF2-40B4-BE49-F238E27FC236}">
                    <a16:creationId xmlns:a16="http://schemas.microsoft.com/office/drawing/2014/main" id="{3E27C387-31C2-4FEA-91FD-745C5EA23716}"/>
                  </a:ext>
                </a:extLst>
              </p:cNvPr>
              <p:cNvSpPr>
                <a:spLocks noChangeArrowheads="1"/>
              </p:cNvSpPr>
              <p:nvPr/>
            </p:nvSpPr>
            <p:spPr bwMode="auto">
              <a:xfrm>
                <a:off x="3046" y="1692"/>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4" name="Rectangle 657">
                <a:extLst>
                  <a:ext uri="{FF2B5EF4-FFF2-40B4-BE49-F238E27FC236}">
                    <a16:creationId xmlns:a16="http://schemas.microsoft.com/office/drawing/2014/main" id="{ADEF4E16-D052-4040-813E-C7CC7615A28D}"/>
                  </a:ext>
                </a:extLst>
              </p:cNvPr>
              <p:cNvSpPr>
                <a:spLocks noChangeArrowheads="1"/>
              </p:cNvSpPr>
              <p:nvPr/>
            </p:nvSpPr>
            <p:spPr bwMode="auto">
              <a:xfrm>
                <a:off x="3133" y="1692"/>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5" name="Rectangle 658">
                <a:extLst>
                  <a:ext uri="{FF2B5EF4-FFF2-40B4-BE49-F238E27FC236}">
                    <a16:creationId xmlns:a16="http://schemas.microsoft.com/office/drawing/2014/main" id="{98EF2E9A-13DD-4471-912F-5F04A1549E1D}"/>
                  </a:ext>
                </a:extLst>
              </p:cNvPr>
              <p:cNvSpPr>
                <a:spLocks noChangeArrowheads="1"/>
              </p:cNvSpPr>
              <p:nvPr/>
            </p:nvSpPr>
            <p:spPr bwMode="auto">
              <a:xfrm>
                <a:off x="3164" y="1692"/>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6" name="Rectangle 659">
                <a:extLst>
                  <a:ext uri="{FF2B5EF4-FFF2-40B4-BE49-F238E27FC236}">
                    <a16:creationId xmlns:a16="http://schemas.microsoft.com/office/drawing/2014/main" id="{B24DAFEE-3D6B-496E-8A5E-F818CA819E31}"/>
                  </a:ext>
                </a:extLst>
              </p:cNvPr>
              <p:cNvSpPr>
                <a:spLocks noChangeArrowheads="1"/>
              </p:cNvSpPr>
              <p:nvPr/>
            </p:nvSpPr>
            <p:spPr bwMode="auto">
              <a:xfrm>
                <a:off x="3192" y="1692"/>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7" name="Rectangle 660">
                <a:extLst>
                  <a:ext uri="{FF2B5EF4-FFF2-40B4-BE49-F238E27FC236}">
                    <a16:creationId xmlns:a16="http://schemas.microsoft.com/office/drawing/2014/main" id="{2784EFEC-5E57-4AF7-B70C-6198D563C1C5}"/>
                  </a:ext>
                </a:extLst>
              </p:cNvPr>
              <p:cNvSpPr>
                <a:spLocks noChangeArrowheads="1"/>
              </p:cNvSpPr>
              <p:nvPr/>
            </p:nvSpPr>
            <p:spPr bwMode="auto">
              <a:xfrm>
                <a:off x="3223" y="1692"/>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8" name="Rectangle 661">
                <a:extLst>
                  <a:ext uri="{FF2B5EF4-FFF2-40B4-BE49-F238E27FC236}">
                    <a16:creationId xmlns:a16="http://schemas.microsoft.com/office/drawing/2014/main" id="{EA4BBB25-F99E-4529-A09B-02A229BE3305}"/>
                  </a:ext>
                </a:extLst>
              </p:cNvPr>
              <p:cNvSpPr>
                <a:spLocks noChangeArrowheads="1"/>
              </p:cNvSpPr>
              <p:nvPr/>
            </p:nvSpPr>
            <p:spPr bwMode="auto">
              <a:xfrm>
                <a:off x="3251" y="1692"/>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9" name="Rectangle 662">
                <a:extLst>
                  <a:ext uri="{FF2B5EF4-FFF2-40B4-BE49-F238E27FC236}">
                    <a16:creationId xmlns:a16="http://schemas.microsoft.com/office/drawing/2014/main" id="{6FD49792-0B58-4B5B-9C82-0159E8C8F3B9}"/>
                  </a:ext>
                </a:extLst>
              </p:cNvPr>
              <p:cNvSpPr>
                <a:spLocks noChangeArrowheads="1"/>
              </p:cNvSpPr>
              <p:nvPr/>
            </p:nvSpPr>
            <p:spPr bwMode="auto">
              <a:xfrm>
                <a:off x="3280" y="1692"/>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90" name="Rectangle 663">
                <a:extLst>
                  <a:ext uri="{FF2B5EF4-FFF2-40B4-BE49-F238E27FC236}">
                    <a16:creationId xmlns:a16="http://schemas.microsoft.com/office/drawing/2014/main" id="{5B92C7C5-0F65-4CE1-AB3F-260E3392CC5E}"/>
                  </a:ext>
                </a:extLst>
              </p:cNvPr>
              <p:cNvSpPr>
                <a:spLocks noChangeArrowheads="1"/>
              </p:cNvSpPr>
              <p:nvPr/>
            </p:nvSpPr>
            <p:spPr bwMode="auto">
              <a:xfrm>
                <a:off x="3311" y="1692"/>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91" name="Rectangle 664">
                <a:extLst>
                  <a:ext uri="{FF2B5EF4-FFF2-40B4-BE49-F238E27FC236}">
                    <a16:creationId xmlns:a16="http://schemas.microsoft.com/office/drawing/2014/main" id="{4FEB6CCC-9742-4FF5-9EEE-76A80725A2E0}"/>
                  </a:ext>
                </a:extLst>
              </p:cNvPr>
              <p:cNvSpPr>
                <a:spLocks noChangeArrowheads="1"/>
              </p:cNvSpPr>
              <p:nvPr/>
            </p:nvSpPr>
            <p:spPr bwMode="auto">
              <a:xfrm>
                <a:off x="3339" y="1692"/>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92" name="Rectangle 665">
                <a:extLst>
                  <a:ext uri="{FF2B5EF4-FFF2-40B4-BE49-F238E27FC236}">
                    <a16:creationId xmlns:a16="http://schemas.microsoft.com/office/drawing/2014/main" id="{4A52ECC4-7C4F-4914-AAE3-DC6D394FE519}"/>
                  </a:ext>
                </a:extLst>
              </p:cNvPr>
              <p:cNvSpPr>
                <a:spLocks noChangeArrowheads="1"/>
              </p:cNvSpPr>
              <p:nvPr/>
            </p:nvSpPr>
            <p:spPr bwMode="auto">
              <a:xfrm>
                <a:off x="2431" y="1723"/>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93" name="Rectangle 666">
                <a:extLst>
                  <a:ext uri="{FF2B5EF4-FFF2-40B4-BE49-F238E27FC236}">
                    <a16:creationId xmlns:a16="http://schemas.microsoft.com/office/drawing/2014/main" id="{9E07E18C-4525-4B4E-AD16-33E15A405C20}"/>
                  </a:ext>
                </a:extLst>
              </p:cNvPr>
              <p:cNvSpPr>
                <a:spLocks noChangeArrowheads="1"/>
              </p:cNvSpPr>
              <p:nvPr/>
            </p:nvSpPr>
            <p:spPr bwMode="auto">
              <a:xfrm>
                <a:off x="2462" y="1723"/>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94" name="Rectangle 667">
                <a:extLst>
                  <a:ext uri="{FF2B5EF4-FFF2-40B4-BE49-F238E27FC236}">
                    <a16:creationId xmlns:a16="http://schemas.microsoft.com/office/drawing/2014/main" id="{CC586D86-DCE9-4CF8-8427-FA0585AF4D9B}"/>
                  </a:ext>
                </a:extLst>
              </p:cNvPr>
              <p:cNvSpPr>
                <a:spLocks noChangeArrowheads="1"/>
              </p:cNvSpPr>
              <p:nvPr/>
            </p:nvSpPr>
            <p:spPr bwMode="auto">
              <a:xfrm>
                <a:off x="2519" y="1723"/>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95" name="Rectangle 668">
                <a:extLst>
                  <a:ext uri="{FF2B5EF4-FFF2-40B4-BE49-F238E27FC236}">
                    <a16:creationId xmlns:a16="http://schemas.microsoft.com/office/drawing/2014/main" id="{07A84B37-05E0-4195-8F83-0B866E8E0FF9}"/>
                  </a:ext>
                </a:extLst>
              </p:cNvPr>
              <p:cNvSpPr>
                <a:spLocks noChangeArrowheads="1"/>
              </p:cNvSpPr>
              <p:nvPr/>
            </p:nvSpPr>
            <p:spPr bwMode="auto">
              <a:xfrm>
                <a:off x="2578" y="1723"/>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96" name="Rectangle 669">
                <a:extLst>
                  <a:ext uri="{FF2B5EF4-FFF2-40B4-BE49-F238E27FC236}">
                    <a16:creationId xmlns:a16="http://schemas.microsoft.com/office/drawing/2014/main" id="{839D9506-3B90-4D60-941D-C7BE2F8A6BA5}"/>
                  </a:ext>
                </a:extLst>
              </p:cNvPr>
              <p:cNvSpPr>
                <a:spLocks noChangeArrowheads="1"/>
              </p:cNvSpPr>
              <p:nvPr/>
            </p:nvSpPr>
            <p:spPr bwMode="auto">
              <a:xfrm>
                <a:off x="2637" y="1723"/>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97" name="Rectangle 670">
                <a:extLst>
                  <a:ext uri="{FF2B5EF4-FFF2-40B4-BE49-F238E27FC236}">
                    <a16:creationId xmlns:a16="http://schemas.microsoft.com/office/drawing/2014/main" id="{77B673AF-CA44-4D19-9DF3-B1A07544F94C}"/>
                  </a:ext>
                </a:extLst>
              </p:cNvPr>
              <p:cNvSpPr>
                <a:spLocks noChangeArrowheads="1"/>
              </p:cNvSpPr>
              <p:nvPr/>
            </p:nvSpPr>
            <p:spPr bwMode="auto">
              <a:xfrm>
                <a:off x="2696" y="1723"/>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98" name="Rectangle 671">
                <a:extLst>
                  <a:ext uri="{FF2B5EF4-FFF2-40B4-BE49-F238E27FC236}">
                    <a16:creationId xmlns:a16="http://schemas.microsoft.com/office/drawing/2014/main" id="{CA65CBC6-5DFF-4387-972C-C6E9C261B7D6}"/>
                  </a:ext>
                </a:extLst>
              </p:cNvPr>
              <p:cNvSpPr>
                <a:spLocks noChangeArrowheads="1"/>
              </p:cNvSpPr>
              <p:nvPr/>
            </p:nvSpPr>
            <p:spPr bwMode="auto">
              <a:xfrm>
                <a:off x="2753" y="1723"/>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99" name="Rectangle 672">
                <a:extLst>
                  <a:ext uri="{FF2B5EF4-FFF2-40B4-BE49-F238E27FC236}">
                    <a16:creationId xmlns:a16="http://schemas.microsoft.com/office/drawing/2014/main" id="{47BEF58D-46A3-4DC8-A685-2AD87FC4E4AF}"/>
                  </a:ext>
                </a:extLst>
              </p:cNvPr>
              <p:cNvSpPr>
                <a:spLocks noChangeArrowheads="1"/>
              </p:cNvSpPr>
              <p:nvPr/>
            </p:nvSpPr>
            <p:spPr bwMode="auto">
              <a:xfrm>
                <a:off x="2958" y="1723"/>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00" name="Rectangle 673">
                <a:extLst>
                  <a:ext uri="{FF2B5EF4-FFF2-40B4-BE49-F238E27FC236}">
                    <a16:creationId xmlns:a16="http://schemas.microsoft.com/office/drawing/2014/main" id="{09C787CB-1C57-4E49-A30B-912CC232E0C6}"/>
                  </a:ext>
                </a:extLst>
              </p:cNvPr>
              <p:cNvSpPr>
                <a:spLocks noChangeArrowheads="1"/>
              </p:cNvSpPr>
              <p:nvPr/>
            </p:nvSpPr>
            <p:spPr bwMode="auto">
              <a:xfrm>
                <a:off x="2989" y="1723"/>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01" name="Rectangle 674">
                <a:extLst>
                  <a:ext uri="{FF2B5EF4-FFF2-40B4-BE49-F238E27FC236}">
                    <a16:creationId xmlns:a16="http://schemas.microsoft.com/office/drawing/2014/main" id="{D4EB5BF5-AE1F-4CC3-919F-ED4A16A74E13}"/>
                  </a:ext>
                </a:extLst>
              </p:cNvPr>
              <p:cNvSpPr>
                <a:spLocks noChangeArrowheads="1"/>
              </p:cNvSpPr>
              <p:nvPr/>
            </p:nvSpPr>
            <p:spPr bwMode="auto">
              <a:xfrm>
                <a:off x="3133" y="1723"/>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02" name="Rectangle 675">
                <a:extLst>
                  <a:ext uri="{FF2B5EF4-FFF2-40B4-BE49-F238E27FC236}">
                    <a16:creationId xmlns:a16="http://schemas.microsoft.com/office/drawing/2014/main" id="{C8C3232A-EBD1-4BCD-A9D0-AE7C73A19076}"/>
                  </a:ext>
                </a:extLst>
              </p:cNvPr>
              <p:cNvSpPr>
                <a:spLocks noChangeArrowheads="1"/>
              </p:cNvSpPr>
              <p:nvPr/>
            </p:nvSpPr>
            <p:spPr bwMode="auto">
              <a:xfrm>
                <a:off x="3251" y="1723"/>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03" name="Rectangle 676">
                <a:extLst>
                  <a:ext uri="{FF2B5EF4-FFF2-40B4-BE49-F238E27FC236}">
                    <a16:creationId xmlns:a16="http://schemas.microsoft.com/office/drawing/2014/main" id="{390F73C8-0ED8-40D7-B5E9-8C875AFBA541}"/>
                  </a:ext>
                </a:extLst>
              </p:cNvPr>
              <p:cNvSpPr>
                <a:spLocks noChangeArrowheads="1"/>
              </p:cNvSpPr>
              <p:nvPr/>
            </p:nvSpPr>
            <p:spPr bwMode="auto">
              <a:xfrm>
                <a:off x="3339" y="1723"/>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04" name="Rectangle 677">
                <a:extLst>
                  <a:ext uri="{FF2B5EF4-FFF2-40B4-BE49-F238E27FC236}">
                    <a16:creationId xmlns:a16="http://schemas.microsoft.com/office/drawing/2014/main" id="{E7656803-B6BA-45E9-ACFB-3868EFF6CDB8}"/>
                  </a:ext>
                </a:extLst>
              </p:cNvPr>
              <p:cNvSpPr>
                <a:spLocks noChangeArrowheads="1"/>
              </p:cNvSpPr>
              <p:nvPr/>
            </p:nvSpPr>
            <p:spPr bwMode="auto">
              <a:xfrm>
                <a:off x="2198" y="175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05" name="Rectangle 678">
                <a:extLst>
                  <a:ext uri="{FF2B5EF4-FFF2-40B4-BE49-F238E27FC236}">
                    <a16:creationId xmlns:a16="http://schemas.microsoft.com/office/drawing/2014/main" id="{6A498A0F-2BE6-434F-A146-DF1E0AC682C0}"/>
                  </a:ext>
                </a:extLst>
              </p:cNvPr>
              <p:cNvSpPr>
                <a:spLocks noChangeArrowheads="1"/>
              </p:cNvSpPr>
              <p:nvPr/>
            </p:nvSpPr>
            <p:spPr bwMode="auto">
              <a:xfrm>
                <a:off x="2226" y="1751"/>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06" name="Rectangle 679">
                <a:extLst>
                  <a:ext uri="{FF2B5EF4-FFF2-40B4-BE49-F238E27FC236}">
                    <a16:creationId xmlns:a16="http://schemas.microsoft.com/office/drawing/2014/main" id="{D95249C5-188C-4812-937B-6D9138EFB5D2}"/>
                  </a:ext>
                </a:extLst>
              </p:cNvPr>
              <p:cNvSpPr>
                <a:spLocks noChangeArrowheads="1"/>
              </p:cNvSpPr>
              <p:nvPr/>
            </p:nvSpPr>
            <p:spPr bwMode="auto">
              <a:xfrm>
                <a:off x="2257" y="175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07" name="Rectangle 680">
                <a:extLst>
                  <a:ext uri="{FF2B5EF4-FFF2-40B4-BE49-F238E27FC236}">
                    <a16:creationId xmlns:a16="http://schemas.microsoft.com/office/drawing/2014/main" id="{D72091E9-951C-42D9-9534-6612466A0D59}"/>
                  </a:ext>
                </a:extLst>
              </p:cNvPr>
              <p:cNvSpPr>
                <a:spLocks noChangeArrowheads="1"/>
              </p:cNvSpPr>
              <p:nvPr/>
            </p:nvSpPr>
            <p:spPr bwMode="auto">
              <a:xfrm>
                <a:off x="2285" y="1751"/>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08" name="Rectangle 681">
                <a:extLst>
                  <a:ext uri="{FF2B5EF4-FFF2-40B4-BE49-F238E27FC236}">
                    <a16:creationId xmlns:a16="http://schemas.microsoft.com/office/drawing/2014/main" id="{C6E9A722-2AFA-4680-B80B-3CDDAF9F8AB4}"/>
                  </a:ext>
                </a:extLst>
              </p:cNvPr>
              <p:cNvSpPr>
                <a:spLocks noChangeArrowheads="1"/>
              </p:cNvSpPr>
              <p:nvPr/>
            </p:nvSpPr>
            <p:spPr bwMode="auto">
              <a:xfrm>
                <a:off x="2316" y="175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09" name="Rectangle 682">
                <a:extLst>
                  <a:ext uri="{FF2B5EF4-FFF2-40B4-BE49-F238E27FC236}">
                    <a16:creationId xmlns:a16="http://schemas.microsoft.com/office/drawing/2014/main" id="{312ADDF3-CDC7-400E-AC9E-F21C63A49107}"/>
                  </a:ext>
                </a:extLst>
              </p:cNvPr>
              <p:cNvSpPr>
                <a:spLocks noChangeArrowheads="1"/>
              </p:cNvSpPr>
              <p:nvPr/>
            </p:nvSpPr>
            <p:spPr bwMode="auto">
              <a:xfrm>
                <a:off x="2344" y="175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10" name="Rectangle 683">
                <a:extLst>
                  <a:ext uri="{FF2B5EF4-FFF2-40B4-BE49-F238E27FC236}">
                    <a16:creationId xmlns:a16="http://schemas.microsoft.com/office/drawing/2014/main" id="{F48F6B1C-6AE9-4834-A346-7728A726CE5B}"/>
                  </a:ext>
                </a:extLst>
              </p:cNvPr>
              <p:cNvSpPr>
                <a:spLocks noChangeArrowheads="1"/>
              </p:cNvSpPr>
              <p:nvPr/>
            </p:nvSpPr>
            <p:spPr bwMode="auto">
              <a:xfrm>
                <a:off x="2372" y="1751"/>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11" name="Rectangle 684">
                <a:extLst>
                  <a:ext uri="{FF2B5EF4-FFF2-40B4-BE49-F238E27FC236}">
                    <a16:creationId xmlns:a16="http://schemas.microsoft.com/office/drawing/2014/main" id="{49BA83B1-5C47-43FD-8BDA-54BA40B6D1F5}"/>
                  </a:ext>
                </a:extLst>
              </p:cNvPr>
              <p:cNvSpPr>
                <a:spLocks noChangeArrowheads="1"/>
              </p:cNvSpPr>
              <p:nvPr/>
            </p:nvSpPr>
            <p:spPr bwMode="auto">
              <a:xfrm>
                <a:off x="2431" y="1751"/>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12" name="Rectangle 685">
                <a:extLst>
                  <a:ext uri="{FF2B5EF4-FFF2-40B4-BE49-F238E27FC236}">
                    <a16:creationId xmlns:a16="http://schemas.microsoft.com/office/drawing/2014/main" id="{04CABE00-D3C2-44FB-BDA9-40FB87020458}"/>
                  </a:ext>
                </a:extLst>
              </p:cNvPr>
              <p:cNvSpPr>
                <a:spLocks noChangeArrowheads="1"/>
              </p:cNvSpPr>
              <p:nvPr/>
            </p:nvSpPr>
            <p:spPr bwMode="auto">
              <a:xfrm>
                <a:off x="2491" y="175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13" name="Rectangle 686">
                <a:extLst>
                  <a:ext uri="{FF2B5EF4-FFF2-40B4-BE49-F238E27FC236}">
                    <a16:creationId xmlns:a16="http://schemas.microsoft.com/office/drawing/2014/main" id="{D0FBEDF0-A3C3-4C24-9307-2C474C9FC4B8}"/>
                  </a:ext>
                </a:extLst>
              </p:cNvPr>
              <p:cNvSpPr>
                <a:spLocks noChangeArrowheads="1"/>
              </p:cNvSpPr>
              <p:nvPr/>
            </p:nvSpPr>
            <p:spPr bwMode="auto">
              <a:xfrm>
                <a:off x="2578" y="175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14" name="Rectangle 687">
                <a:extLst>
                  <a:ext uri="{FF2B5EF4-FFF2-40B4-BE49-F238E27FC236}">
                    <a16:creationId xmlns:a16="http://schemas.microsoft.com/office/drawing/2014/main" id="{373D885C-10F3-40EA-9114-9FF2E0EEE4E8}"/>
                  </a:ext>
                </a:extLst>
              </p:cNvPr>
              <p:cNvSpPr>
                <a:spLocks noChangeArrowheads="1"/>
              </p:cNvSpPr>
              <p:nvPr/>
            </p:nvSpPr>
            <p:spPr bwMode="auto">
              <a:xfrm>
                <a:off x="2606" y="1751"/>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15" name="Rectangle 688">
                <a:extLst>
                  <a:ext uri="{FF2B5EF4-FFF2-40B4-BE49-F238E27FC236}">
                    <a16:creationId xmlns:a16="http://schemas.microsoft.com/office/drawing/2014/main" id="{4E9EE174-8618-4E8B-BC6D-0FC4A690ABE9}"/>
                  </a:ext>
                </a:extLst>
              </p:cNvPr>
              <p:cNvSpPr>
                <a:spLocks noChangeArrowheads="1"/>
              </p:cNvSpPr>
              <p:nvPr/>
            </p:nvSpPr>
            <p:spPr bwMode="auto">
              <a:xfrm>
                <a:off x="2637" y="175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16" name="Rectangle 689">
                <a:extLst>
                  <a:ext uri="{FF2B5EF4-FFF2-40B4-BE49-F238E27FC236}">
                    <a16:creationId xmlns:a16="http://schemas.microsoft.com/office/drawing/2014/main" id="{5E73E564-8148-4E2D-B849-17620D10D49E}"/>
                  </a:ext>
                </a:extLst>
              </p:cNvPr>
              <p:cNvSpPr>
                <a:spLocks noChangeArrowheads="1"/>
              </p:cNvSpPr>
              <p:nvPr/>
            </p:nvSpPr>
            <p:spPr bwMode="auto">
              <a:xfrm>
                <a:off x="2696" y="1751"/>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17" name="Rectangle 690">
                <a:extLst>
                  <a:ext uri="{FF2B5EF4-FFF2-40B4-BE49-F238E27FC236}">
                    <a16:creationId xmlns:a16="http://schemas.microsoft.com/office/drawing/2014/main" id="{CCBBB65E-5250-48EE-A111-AC3EC08E0CFC}"/>
                  </a:ext>
                </a:extLst>
              </p:cNvPr>
              <p:cNvSpPr>
                <a:spLocks noChangeArrowheads="1"/>
              </p:cNvSpPr>
              <p:nvPr/>
            </p:nvSpPr>
            <p:spPr bwMode="auto">
              <a:xfrm>
                <a:off x="2812" y="1751"/>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18" name="Rectangle 691">
                <a:extLst>
                  <a:ext uri="{FF2B5EF4-FFF2-40B4-BE49-F238E27FC236}">
                    <a16:creationId xmlns:a16="http://schemas.microsoft.com/office/drawing/2014/main" id="{5C233360-B097-45B9-AC06-0C0D76A8E740}"/>
                  </a:ext>
                </a:extLst>
              </p:cNvPr>
              <p:cNvSpPr>
                <a:spLocks noChangeArrowheads="1"/>
              </p:cNvSpPr>
              <p:nvPr/>
            </p:nvSpPr>
            <p:spPr bwMode="auto">
              <a:xfrm>
                <a:off x="2843" y="175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19" name="Rectangle 692">
                <a:extLst>
                  <a:ext uri="{FF2B5EF4-FFF2-40B4-BE49-F238E27FC236}">
                    <a16:creationId xmlns:a16="http://schemas.microsoft.com/office/drawing/2014/main" id="{DBE488DF-BEFE-4853-B14A-70BB852D9223}"/>
                  </a:ext>
                </a:extLst>
              </p:cNvPr>
              <p:cNvSpPr>
                <a:spLocks noChangeArrowheads="1"/>
              </p:cNvSpPr>
              <p:nvPr/>
            </p:nvSpPr>
            <p:spPr bwMode="auto">
              <a:xfrm>
                <a:off x="2899" y="1751"/>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20" name="Rectangle 693">
                <a:extLst>
                  <a:ext uri="{FF2B5EF4-FFF2-40B4-BE49-F238E27FC236}">
                    <a16:creationId xmlns:a16="http://schemas.microsoft.com/office/drawing/2014/main" id="{598EC0B9-9C41-42F6-8942-ECC489C8FDAA}"/>
                  </a:ext>
                </a:extLst>
              </p:cNvPr>
              <p:cNvSpPr>
                <a:spLocks noChangeArrowheads="1"/>
              </p:cNvSpPr>
              <p:nvPr/>
            </p:nvSpPr>
            <p:spPr bwMode="auto">
              <a:xfrm>
                <a:off x="2958" y="1751"/>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21" name="Rectangle 694">
                <a:extLst>
                  <a:ext uri="{FF2B5EF4-FFF2-40B4-BE49-F238E27FC236}">
                    <a16:creationId xmlns:a16="http://schemas.microsoft.com/office/drawing/2014/main" id="{13C92073-0AC8-4235-B46E-A3563D2CC2D5}"/>
                  </a:ext>
                </a:extLst>
              </p:cNvPr>
              <p:cNvSpPr>
                <a:spLocks noChangeArrowheads="1"/>
              </p:cNvSpPr>
              <p:nvPr/>
            </p:nvSpPr>
            <p:spPr bwMode="auto">
              <a:xfrm>
                <a:off x="2989" y="1751"/>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22" name="Rectangle 695">
                <a:extLst>
                  <a:ext uri="{FF2B5EF4-FFF2-40B4-BE49-F238E27FC236}">
                    <a16:creationId xmlns:a16="http://schemas.microsoft.com/office/drawing/2014/main" id="{D289E83F-8411-4A18-875D-8A1E8728EF7C}"/>
                  </a:ext>
                </a:extLst>
              </p:cNvPr>
              <p:cNvSpPr>
                <a:spLocks noChangeArrowheads="1"/>
              </p:cNvSpPr>
              <p:nvPr/>
            </p:nvSpPr>
            <p:spPr bwMode="auto">
              <a:xfrm>
                <a:off x="3077" y="175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23" name="Rectangle 696">
                <a:extLst>
                  <a:ext uri="{FF2B5EF4-FFF2-40B4-BE49-F238E27FC236}">
                    <a16:creationId xmlns:a16="http://schemas.microsoft.com/office/drawing/2014/main" id="{50C204C3-657A-491E-B031-12368873FF32}"/>
                  </a:ext>
                </a:extLst>
              </p:cNvPr>
              <p:cNvSpPr>
                <a:spLocks noChangeArrowheads="1"/>
              </p:cNvSpPr>
              <p:nvPr/>
            </p:nvSpPr>
            <p:spPr bwMode="auto">
              <a:xfrm>
                <a:off x="3105" y="175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24" name="Rectangle 697">
                <a:extLst>
                  <a:ext uri="{FF2B5EF4-FFF2-40B4-BE49-F238E27FC236}">
                    <a16:creationId xmlns:a16="http://schemas.microsoft.com/office/drawing/2014/main" id="{36CA7F34-19FD-42EE-A9B2-6E58193F698B}"/>
                  </a:ext>
                </a:extLst>
              </p:cNvPr>
              <p:cNvSpPr>
                <a:spLocks noChangeArrowheads="1"/>
              </p:cNvSpPr>
              <p:nvPr/>
            </p:nvSpPr>
            <p:spPr bwMode="auto">
              <a:xfrm>
                <a:off x="3133" y="1751"/>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25" name="Rectangle 698">
                <a:extLst>
                  <a:ext uri="{FF2B5EF4-FFF2-40B4-BE49-F238E27FC236}">
                    <a16:creationId xmlns:a16="http://schemas.microsoft.com/office/drawing/2014/main" id="{DC75122A-C181-4982-8F94-80EF0E3C66B2}"/>
                  </a:ext>
                </a:extLst>
              </p:cNvPr>
              <p:cNvSpPr>
                <a:spLocks noChangeArrowheads="1"/>
              </p:cNvSpPr>
              <p:nvPr/>
            </p:nvSpPr>
            <p:spPr bwMode="auto">
              <a:xfrm>
                <a:off x="3192" y="1751"/>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26" name="Rectangle 699">
                <a:extLst>
                  <a:ext uri="{FF2B5EF4-FFF2-40B4-BE49-F238E27FC236}">
                    <a16:creationId xmlns:a16="http://schemas.microsoft.com/office/drawing/2014/main" id="{D26B4B44-9AB1-400C-A9BD-4D7E6DC58B4B}"/>
                  </a:ext>
                </a:extLst>
              </p:cNvPr>
              <p:cNvSpPr>
                <a:spLocks noChangeArrowheads="1"/>
              </p:cNvSpPr>
              <p:nvPr/>
            </p:nvSpPr>
            <p:spPr bwMode="auto">
              <a:xfrm>
                <a:off x="3251" y="1751"/>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27" name="Rectangle 700">
                <a:extLst>
                  <a:ext uri="{FF2B5EF4-FFF2-40B4-BE49-F238E27FC236}">
                    <a16:creationId xmlns:a16="http://schemas.microsoft.com/office/drawing/2014/main" id="{D91DCE16-80A8-43D0-8953-3E49E291D496}"/>
                  </a:ext>
                </a:extLst>
              </p:cNvPr>
              <p:cNvSpPr>
                <a:spLocks noChangeArrowheads="1"/>
              </p:cNvSpPr>
              <p:nvPr/>
            </p:nvSpPr>
            <p:spPr bwMode="auto">
              <a:xfrm>
                <a:off x="3311" y="1751"/>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28" name="Rectangle 701">
                <a:extLst>
                  <a:ext uri="{FF2B5EF4-FFF2-40B4-BE49-F238E27FC236}">
                    <a16:creationId xmlns:a16="http://schemas.microsoft.com/office/drawing/2014/main" id="{7E182A7B-4E3B-4E00-B7BF-4757C27952C8}"/>
                  </a:ext>
                </a:extLst>
              </p:cNvPr>
              <p:cNvSpPr>
                <a:spLocks noChangeArrowheads="1"/>
              </p:cNvSpPr>
              <p:nvPr/>
            </p:nvSpPr>
            <p:spPr bwMode="auto">
              <a:xfrm>
                <a:off x="2198" y="1782"/>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29" name="Rectangle 702">
                <a:extLst>
                  <a:ext uri="{FF2B5EF4-FFF2-40B4-BE49-F238E27FC236}">
                    <a16:creationId xmlns:a16="http://schemas.microsoft.com/office/drawing/2014/main" id="{23EDAA67-25A1-4CB1-9D8D-098C444ADB90}"/>
                  </a:ext>
                </a:extLst>
              </p:cNvPr>
              <p:cNvSpPr>
                <a:spLocks noChangeArrowheads="1"/>
              </p:cNvSpPr>
              <p:nvPr/>
            </p:nvSpPr>
            <p:spPr bwMode="auto">
              <a:xfrm>
                <a:off x="2372" y="1782"/>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30" name="Rectangle 703">
                <a:extLst>
                  <a:ext uri="{FF2B5EF4-FFF2-40B4-BE49-F238E27FC236}">
                    <a16:creationId xmlns:a16="http://schemas.microsoft.com/office/drawing/2014/main" id="{821A4E3E-0D42-4284-881B-FF5BF7DDE19A}"/>
                  </a:ext>
                </a:extLst>
              </p:cNvPr>
              <p:cNvSpPr>
                <a:spLocks noChangeArrowheads="1"/>
              </p:cNvSpPr>
              <p:nvPr/>
            </p:nvSpPr>
            <p:spPr bwMode="auto">
              <a:xfrm>
                <a:off x="2431" y="1782"/>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31" name="Rectangle 704">
                <a:extLst>
                  <a:ext uri="{FF2B5EF4-FFF2-40B4-BE49-F238E27FC236}">
                    <a16:creationId xmlns:a16="http://schemas.microsoft.com/office/drawing/2014/main" id="{7FDA9EE2-1121-485B-A6F3-308A46B08596}"/>
                  </a:ext>
                </a:extLst>
              </p:cNvPr>
              <p:cNvSpPr>
                <a:spLocks noChangeArrowheads="1"/>
              </p:cNvSpPr>
              <p:nvPr/>
            </p:nvSpPr>
            <p:spPr bwMode="auto">
              <a:xfrm>
                <a:off x="2462" y="1782"/>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32" name="Rectangle 705">
                <a:extLst>
                  <a:ext uri="{FF2B5EF4-FFF2-40B4-BE49-F238E27FC236}">
                    <a16:creationId xmlns:a16="http://schemas.microsoft.com/office/drawing/2014/main" id="{CE21521A-C2B6-4E7E-914D-7266C1CAB072}"/>
                  </a:ext>
                </a:extLst>
              </p:cNvPr>
              <p:cNvSpPr>
                <a:spLocks noChangeArrowheads="1"/>
              </p:cNvSpPr>
              <p:nvPr/>
            </p:nvSpPr>
            <p:spPr bwMode="auto">
              <a:xfrm>
                <a:off x="2578" y="1782"/>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33" name="Rectangle 706">
                <a:extLst>
                  <a:ext uri="{FF2B5EF4-FFF2-40B4-BE49-F238E27FC236}">
                    <a16:creationId xmlns:a16="http://schemas.microsoft.com/office/drawing/2014/main" id="{25799BD5-48B6-4122-AB4B-C732B5E01C73}"/>
                  </a:ext>
                </a:extLst>
              </p:cNvPr>
              <p:cNvSpPr>
                <a:spLocks noChangeArrowheads="1"/>
              </p:cNvSpPr>
              <p:nvPr/>
            </p:nvSpPr>
            <p:spPr bwMode="auto">
              <a:xfrm>
                <a:off x="2637" y="1782"/>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34" name="Rectangle 707">
                <a:extLst>
                  <a:ext uri="{FF2B5EF4-FFF2-40B4-BE49-F238E27FC236}">
                    <a16:creationId xmlns:a16="http://schemas.microsoft.com/office/drawing/2014/main" id="{15BBBDF2-F12F-4104-9548-336F407791AD}"/>
                  </a:ext>
                </a:extLst>
              </p:cNvPr>
              <p:cNvSpPr>
                <a:spLocks noChangeArrowheads="1"/>
              </p:cNvSpPr>
              <p:nvPr/>
            </p:nvSpPr>
            <p:spPr bwMode="auto">
              <a:xfrm>
                <a:off x="2665" y="1782"/>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35" name="Rectangle 708">
                <a:extLst>
                  <a:ext uri="{FF2B5EF4-FFF2-40B4-BE49-F238E27FC236}">
                    <a16:creationId xmlns:a16="http://schemas.microsoft.com/office/drawing/2014/main" id="{710725BD-DD5C-4328-9629-26D9AEAC4974}"/>
                  </a:ext>
                </a:extLst>
              </p:cNvPr>
              <p:cNvSpPr>
                <a:spLocks noChangeArrowheads="1"/>
              </p:cNvSpPr>
              <p:nvPr/>
            </p:nvSpPr>
            <p:spPr bwMode="auto">
              <a:xfrm>
                <a:off x="2696" y="1782"/>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36" name="Rectangle 709">
                <a:extLst>
                  <a:ext uri="{FF2B5EF4-FFF2-40B4-BE49-F238E27FC236}">
                    <a16:creationId xmlns:a16="http://schemas.microsoft.com/office/drawing/2014/main" id="{BA884F94-552A-4FBE-B3B9-A08C59527424}"/>
                  </a:ext>
                </a:extLst>
              </p:cNvPr>
              <p:cNvSpPr>
                <a:spLocks noChangeArrowheads="1"/>
              </p:cNvSpPr>
              <p:nvPr/>
            </p:nvSpPr>
            <p:spPr bwMode="auto">
              <a:xfrm>
                <a:off x="2725" y="1782"/>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37" name="Rectangle 710">
                <a:extLst>
                  <a:ext uri="{FF2B5EF4-FFF2-40B4-BE49-F238E27FC236}">
                    <a16:creationId xmlns:a16="http://schemas.microsoft.com/office/drawing/2014/main" id="{8A8D0927-B08D-4770-9DEA-33DDC3603A52}"/>
                  </a:ext>
                </a:extLst>
              </p:cNvPr>
              <p:cNvSpPr>
                <a:spLocks noChangeArrowheads="1"/>
              </p:cNvSpPr>
              <p:nvPr/>
            </p:nvSpPr>
            <p:spPr bwMode="auto">
              <a:xfrm>
                <a:off x="2784" y="1782"/>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38" name="Rectangle 711">
                <a:extLst>
                  <a:ext uri="{FF2B5EF4-FFF2-40B4-BE49-F238E27FC236}">
                    <a16:creationId xmlns:a16="http://schemas.microsoft.com/office/drawing/2014/main" id="{E8634CCF-5966-4ED8-B322-EEECD847051C}"/>
                  </a:ext>
                </a:extLst>
              </p:cNvPr>
              <p:cNvSpPr>
                <a:spLocks noChangeArrowheads="1"/>
              </p:cNvSpPr>
              <p:nvPr/>
            </p:nvSpPr>
            <p:spPr bwMode="auto">
              <a:xfrm>
                <a:off x="2871" y="1782"/>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39" name="Rectangle 712">
                <a:extLst>
                  <a:ext uri="{FF2B5EF4-FFF2-40B4-BE49-F238E27FC236}">
                    <a16:creationId xmlns:a16="http://schemas.microsoft.com/office/drawing/2014/main" id="{E54CFA17-7FC2-4085-9872-6FF372DFD66F}"/>
                  </a:ext>
                </a:extLst>
              </p:cNvPr>
              <p:cNvSpPr>
                <a:spLocks noChangeArrowheads="1"/>
              </p:cNvSpPr>
              <p:nvPr/>
            </p:nvSpPr>
            <p:spPr bwMode="auto">
              <a:xfrm>
                <a:off x="2958" y="1782"/>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40" name="Rectangle 713">
                <a:extLst>
                  <a:ext uri="{FF2B5EF4-FFF2-40B4-BE49-F238E27FC236}">
                    <a16:creationId xmlns:a16="http://schemas.microsoft.com/office/drawing/2014/main" id="{75D8CAC7-BA23-4DF9-9DE8-CC7139F1DAF3}"/>
                  </a:ext>
                </a:extLst>
              </p:cNvPr>
              <p:cNvSpPr>
                <a:spLocks noChangeArrowheads="1"/>
              </p:cNvSpPr>
              <p:nvPr/>
            </p:nvSpPr>
            <p:spPr bwMode="auto">
              <a:xfrm>
                <a:off x="2989" y="1782"/>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41" name="Rectangle 714">
                <a:extLst>
                  <a:ext uri="{FF2B5EF4-FFF2-40B4-BE49-F238E27FC236}">
                    <a16:creationId xmlns:a16="http://schemas.microsoft.com/office/drawing/2014/main" id="{D91AE22A-6AE1-43AA-8D92-66D06232DB9F}"/>
                  </a:ext>
                </a:extLst>
              </p:cNvPr>
              <p:cNvSpPr>
                <a:spLocks noChangeArrowheads="1"/>
              </p:cNvSpPr>
              <p:nvPr/>
            </p:nvSpPr>
            <p:spPr bwMode="auto">
              <a:xfrm>
                <a:off x="3105" y="1782"/>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42" name="Rectangle 715">
                <a:extLst>
                  <a:ext uri="{FF2B5EF4-FFF2-40B4-BE49-F238E27FC236}">
                    <a16:creationId xmlns:a16="http://schemas.microsoft.com/office/drawing/2014/main" id="{23652BCD-1D94-42A7-9838-40933D6CB443}"/>
                  </a:ext>
                </a:extLst>
              </p:cNvPr>
              <p:cNvSpPr>
                <a:spLocks noChangeArrowheads="1"/>
              </p:cNvSpPr>
              <p:nvPr/>
            </p:nvSpPr>
            <p:spPr bwMode="auto">
              <a:xfrm>
                <a:off x="3133" y="1782"/>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43" name="Rectangle 716">
                <a:extLst>
                  <a:ext uri="{FF2B5EF4-FFF2-40B4-BE49-F238E27FC236}">
                    <a16:creationId xmlns:a16="http://schemas.microsoft.com/office/drawing/2014/main" id="{8DEB8A21-D6E9-466C-9F39-5E84843EABA1}"/>
                  </a:ext>
                </a:extLst>
              </p:cNvPr>
              <p:cNvSpPr>
                <a:spLocks noChangeArrowheads="1"/>
              </p:cNvSpPr>
              <p:nvPr/>
            </p:nvSpPr>
            <p:spPr bwMode="auto">
              <a:xfrm>
                <a:off x="3251" y="1782"/>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44" name="Rectangle 717">
                <a:extLst>
                  <a:ext uri="{FF2B5EF4-FFF2-40B4-BE49-F238E27FC236}">
                    <a16:creationId xmlns:a16="http://schemas.microsoft.com/office/drawing/2014/main" id="{BBBE5B93-DA2D-43FD-8673-1285C9311B43}"/>
                  </a:ext>
                </a:extLst>
              </p:cNvPr>
              <p:cNvSpPr>
                <a:spLocks noChangeArrowheads="1"/>
              </p:cNvSpPr>
              <p:nvPr/>
            </p:nvSpPr>
            <p:spPr bwMode="auto">
              <a:xfrm>
                <a:off x="3339" y="1782"/>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45" name="Rectangle 718">
                <a:extLst>
                  <a:ext uri="{FF2B5EF4-FFF2-40B4-BE49-F238E27FC236}">
                    <a16:creationId xmlns:a16="http://schemas.microsoft.com/office/drawing/2014/main" id="{DBA5EDEC-4BC8-4808-BF44-7367E1344EA4}"/>
                  </a:ext>
                </a:extLst>
              </p:cNvPr>
              <p:cNvSpPr>
                <a:spLocks noChangeArrowheads="1"/>
              </p:cNvSpPr>
              <p:nvPr/>
            </p:nvSpPr>
            <p:spPr bwMode="auto">
              <a:xfrm>
                <a:off x="2198" y="1810"/>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46" name="Rectangle 719">
                <a:extLst>
                  <a:ext uri="{FF2B5EF4-FFF2-40B4-BE49-F238E27FC236}">
                    <a16:creationId xmlns:a16="http://schemas.microsoft.com/office/drawing/2014/main" id="{E94E7B42-E1E8-46D4-B830-5D924C49BC54}"/>
                  </a:ext>
                </a:extLst>
              </p:cNvPr>
              <p:cNvSpPr>
                <a:spLocks noChangeArrowheads="1"/>
              </p:cNvSpPr>
              <p:nvPr/>
            </p:nvSpPr>
            <p:spPr bwMode="auto">
              <a:xfrm>
                <a:off x="2257" y="1810"/>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47" name="Rectangle 720">
                <a:extLst>
                  <a:ext uri="{FF2B5EF4-FFF2-40B4-BE49-F238E27FC236}">
                    <a16:creationId xmlns:a16="http://schemas.microsoft.com/office/drawing/2014/main" id="{24CF7629-AC52-4464-BE4A-44327F453C70}"/>
                  </a:ext>
                </a:extLst>
              </p:cNvPr>
              <p:cNvSpPr>
                <a:spLocks noChangeArrowheads="1"/>
              </p:cNvSpPr>
              <p:nvPr/>
            </p:nvSpPr>
            <p:spPr bwMode="auto">
              <a:xfrm>
                <a:off x="2285" y="1810"/>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48" name="Rectangle 721">
                <a:extLst>
                  <a:ext uri="{FF2B5EF4-FFF2-40B4-BE49-F238E27FC236}">
                    <a16:creationId xmlns:a16="http://schemas.microsoft.com/office/drawing/2014/main" id="{AF2B723F-0588-4D58-9CFD-3806FF91FE23}"/>
                  </a:ext>
                </a:extLst>
              </p:cNvPr>
              <p:cNvSpPr>
                <a:spLocks noChangeArrowheads="1"/>
              </p:cNvSpPr>
              <p:nvPr/>
            </p:nvSpPr>
            <p:spPr bwMode="auto">
              <a:xfrm>
                <a:off x="2316" y="1810"/>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49" name="Rectangle 722">
                <a:extLst>
                  <a:ext uri="{FF2B5EF4-FFF2-40B4-BE49-F238E27FC236}">
                    <a16:creationId xmlns:a16="http://schemas.microsoft.com/office/drawing/2014/main" id="{3234CF94-C06E-403E-913F-BD99E6FCBB4B}"/>
                  </a:ext>
                </a:extLst>
              </p:cNvPr>
              <p:cNvSpPr>
                <a:spLocks noChangeArrowheads="1"/>
              </p:cNvSpPr>
              <p:nvPr/>
            </p:nvSpPr>
            <p:spPr bwMode="auto">
              <a:xfrm>
                <a:off x="2372" y="1810"/>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50" name="Rectangle 723">
                <a:extLst>
                  <a:ext uri="{FF2B5EF4-FFF2-40B4-BE49-F238E27FC236}">
                    <a16:creationId xmlns:a16="http://schemas.microsoft.com/office/drawing/2014/main" id="{DC2E3B51-54E6-4F14-9530-1BB42750A341}"/>
                  </a:ext>
                </a:extLst>
              </p:cNvPr>
              <p:cNvSpPr>
                <a:spLocks noChangeArrowheads="1"/>
              </p:cNvSpPr>
              <p:nvPr/>
            </p:nvSpPr>
            <p:spPr bwMode="auto">
              <a:xfrm>
                <a:off x="2462" y="1810"/>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51" name="Rectangle 724">
                <a:extLst>
                  <a:ext uri="{FF2B5EF4-FFF2-40B4-BE49-F238E27FC236}">
                    <a16:creationId xmlns:a16="http://schemas.microsoft.com/office/drawing/2014/main" id="{E695D96F-3E5A-4735-8A6C-C065B6002B62}"/>
                  </a:ext>
                </a:extLst>
              </p:cNvPr>
              <p:cNvSpPr>
                <a:spLocks noChangeArrowheads="1"/>
              </p:cNvSpPr>
              <p:nvPr/>
            </p:nvSpPr>
            <p:spPr bwMode="auto">
              <a:xfrm>
                <a:off x="2578" y="1810"/>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52" name="Rectangle 725">
                <a:extLst>
                  <a:ext uri="{FF2B5EF4-FFF2-40B4-BE49-F238E27FC236}">
                    <a16:creationId xmlns:a16="http://schemas.microsoft.com/office/drawing/2014/main" id="{A871948B-641A-4CC3-AC21-598D5F3C90E6}"/>
                  </a:ext>
                </a:extLst>
              </p:cNvPr>
              <p:cNvSpPr>
                <a:spLocks noChangeArrowheads="1"/>
              </p:cNvSpPr>
              <p:nvPr/>
            </p:nvSpPr>
            <p:spPr bwMode="auto">
              <a:xfrm>
                <a:off x="2637" y="1810"/>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53" name="Rectangle 726">
                <a:extLst>
                  <a:ext uri="{FF2B5EF4-FFF2-40B4-BE49-F238E27FC236}">
                    <a16:creationId xmlns:a16="http://schemas.microsoft.com/office/drawing/2014/main" id="{10C8478A-41C0-492D-B963-ADAC097F4F08}"/>
                  </a:ext>
                </a:extLst>
              </p:cNvPr>
              <p:cNvSpPr>
                <a:spLocks noChangeArrowheads="1"/>
              </p:cNvSpPr>
              <p:nvPr/>
            </p:nvSpPr>
            <p:spPr bwMode="auto">
              <a:xfrm>
                <a:off x="2696" y="1810"/>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54" name="Rectangle 727">
                <a:extLst>
                  <a:ext uri="{FF2B5EF4-FFF2-40B4-BE49-F238E27FC236}">
                    <a16:creationId xmlns:a16="http://schemas.microsoft.com/office/drawing/2014/main" id="{AC5403A8-FC4B-4B83-ABB9-CBC0F32CD2CD}"/>
                  </a:ext>
                </a:extLst>
              </p:cNvPr>
              <p:cNvSpPr>
                <a:spLocks noChangeArrowheads="1"/>
              </p:cNvSpPr>
              <p:nvPr/>
            </p:nvSpPr>
            <p:spPr bwMode="auto">
              <a:xfrm>
                <a:off x="2753" y="1810"/>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55" name="Rectangle 728">
                <a:extLst>
                  <a:ext uri="{FF2B5EF4-FFF2-40B4-BE49-F238E27FC236}">
                    <a16:creationId xmlns:a16="http://schemas.microsoft.com/office/drawing/2014/main" id="{5D1DB10B-9DCF-418B-A86B-A1AAE16B2937}"/>
                  </a:ext>
                </a:extLst>
              </p:cNvPr>
              <p:cNvSpPr>
                <a:spLocks noChangeArrowheads="1"/>
              </p:cNvSpPr>
              <p:nvPr/>
            </p:nvSpPr>
            <p:spPr bwMode="auto">
              <a:xfrm>
                <a:off x="2784" y="1810"/>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56" name="Rectangle 729">
                <a:extLst>
                  <a:ext uri="{FF2B5EF4-FFF2-40B4-BE49-F238E27FC236}">
                    <a16:creationId xmlns:a16="http://schemas.microsoft.com/office/drawing/2014/main" id="{09A49FAD-4E22-4AAB-91C4-980E0245B2A4}"/>
                  </a:ext>
                </a:extLst>
              </p:cNvPr>
              <p:cNvSpPr>
                <a:spLocks noChangeArrowheads="1"/>
              </p:cNvSpPr>
              <p:nvPr/>
            </p:nvSpPr>
            <p:spPr bwMode="auto">
              <a:xfrm>
                <a:off x="2843" y="1810"/>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57" name="Rectangle 730">
                <a:extLst>
                  <a:ext uri="{FF2B5EF4-FFF2-40B4-BE49-F238E27FC236}">
                    <a16:creationId xmlns:a16="http://schemas.microsoft.com/office/drawing/2014/main" id="{41347DF9-4C6D-4816-8D7A-FAF863BB1CD1}"/>
                  </a:ext>
                </a:extLst>
              </p:cNvPr>
              <p:cNvSpPr>
                <a:spLocks noChangeArrowheads="1"/>
              </p:cNvSpPr>
              <p:nvPr/>
            </p:nvSpPr>
            <p:spPr bwMode="auto">
              <a:xfrm>
                <a:off x="2899" y="1810"/>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58" name="Rectangle 731">
                <a:extLst>
                  <a:ext uri="{FF2B5EF4-FFF2-40B4-BE49-F238E27FC236}">
                    <a16:creationId xmlns:a16="http://schemas.microsoft.com/office/drawing/2014/main" id="{2D1988FD-DEDC-45E4-AD2A-928526E4BE87}"/>
                  </a:ext>
                </a:extLst>
              </p:cNvPr>
              <p:cNvSpPr>
                <a:spLocks noChangeArrowheads="1"/>
              </p:cNvSpPr>
              <p:nvPr/>
            </p:nvSpPr>
            <p:spPr bwMode="auto">
              <a:xfrm>
                <a:off x="2989" y="1810"/>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59" name="Rectangle 732">
                <a:extLst>
                  <a:ext uri="{FF2B5EF4-FFF2-40B4-BE49-F238E27FC236}">
                    <a16:creationId xmlns:a16="http://schemas.microsoft.com/office/drawing/2014/main" id="{43B20798-CAC7-4AEF-BD5E-C19FB27A8A59}"/>
                  </a:ext>
                </a:extLst>
              </p:cNvPr>
              <p:cNvSpPr>
                <a:spLocks noChangeArrowheads="1"/>
              </p:cNvSpPr>
              <p:nvPr/>
            </p:nvSpPr>
            <p:spPr bwMode="auto">
              <a:xfrm>
                <a:off x="3018" y="1810"/>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60" name="Rectangle 733">
                <a:extLst>
                  <a:ext uri="{FF2B5EF4-FFF2-40B4-BE49-F238E27FC236}">
                    <a16:creationId xmlns:a16="http://schemas.microsoft.com/office/drawing/2014/main" id="{998C5658-F162-43B3-B046-F95578EC8201}"/>
                  </a:ext>
                </a:extLst>
              </p:cNvPr>
              <p:cNvSpPr>
                <a:spLocks noChangeArrowheads="1"/>
              </p:cNvSpPr>
              <p:nvPr/>
            </p:nvSpPr>
            <p:spPr bwMode="auto">
              <a:xfrm>
                <a:off x="3105" y="1810"/>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61" name="Rectangle 734">
                <a:extLst>
                  <a:ext uri="{FF2B5EF4-FFF2-40B4-BE49-F238E27FC236}">
                    <a16:creationId xmlns:a16="http://schemas.microsoft.com/office/drawing/2014/main" id="{201C3998-7576-4E93-85CE-E67F3D9ADB9D}"/>
                  </a:ext>
                </a:extLst>
              </p:cNvPr>
              <p:cNvSpPr>
                <a:spLocks noChangeArrowheads="1"/>
              </p:cNvSpPr>
              <p:nvPr/>
            </p:nvSpPr>
            <p:spPr bwMode="auto">
              <a:xfrm>
                <a:off x="3133" y="1810"/>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62" name="Rectangle 735">
                <a:extLst>
                  <a:ext uri="{FF2B5EF4-FFF2-40B4-BE49-F238E27FC236}">
                    <a16:creationId xmlns:a16="http://schemas.microsoft.com/office/drawing/2014/main" id="{026E8421-630B-441F-81D4-718498A24D55}"/>
                  </a:ext>
                </a:extLst>
              </p:cNvPr>
              <p:cNvSpPr>
                <a:spLocks noChangeArrowheads="1"/>
              </p:cNvSpPr>
              <p:nvPr/>
            </p:nvSpPr>
            <p:spPr bwMode="auto">
              <a:xfrm>
                <a:off x="3164" y="1810"/>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63" name="Rectangle 736">
                <a:extLst>
                  <a:ext uri="{FF2B5EF4-FFF2-40B4-BE49-F238E27FC236}">
                    <a16:creationId xmlns:a16="http://schemas.microsoft.com/office/drawing/2014/main" id="{3D57BE6C-D436-4717-A701-2DFC718505E0}"/>
                  </a:ext>
                </a:extLst>
              </p:cNvPr>
              <p:cNvSpPr>
                <a:spLocks noChangeArrowheads="1"/>
              </p:cNvSpPr>
              <p:nvPr/>
            </p:nvSpPr>
            <p:spPr bwMode="auto">
              <a:xfrm>
                <a:off x="3192" y="1810"/>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64" name="Rectangle 737">
                <a:extLst>
                  <a:ext uri="{FF2B5EF4-FFF2-40B4-BE49-F238E27FC236}">
                    <a16:creationId xmlns:a16="http://schemas.microsoft.com/office/drawing/2014/main" id="{2DD6A95F-26E9-4C72-A0C3-1B6492A09F2A}"/>
                  </a:ext>
                </a:extLst>
              </p:cNvPr>
              <p:cNvSpPr>
                <a:spLocks noChangeArrowheads="1"/>
              </p:cNvSpPr>
              <p:nvPr/>
            </p:nvSpPr>
            <p:spPr bwMode="auto">
              <a:xfrm>
                <a:off x="3223" y="1810"/>
                <a:ext cx="28"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65" name="Rectangle 738">
                <a:extLst>
                  <a:ext uri="{FF2B5EF4-FFF2-40B4-BE49-F238E27FC236}">
                    <a16:creationId xmlns:a16="http://schemas.microsoft.com/office/drawing/2014/main" id="{116EE6B5-8D37-4B95-AFEB-0CD934BAF54F}"/>
                  </a:ext>
                </a:extLst>
              </p:cNvPr>
              <p:cNvSpPr>
                <a:spLocks noChangeArrowheads="1"/>
              </p:cNvSpPr>
              <p:nvPr/>
            </p:nvSpPr>
            <p:spPr bwMode="auto">
              <a:xfrm>
                <a:off x="3251" y="1810"/>
                <a:ext cx="29"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66" name="Rectangle 739">
                <a:extLst>
                  <a:ext uri="{FF2B5EF4-FFF2-40B4-BE49-F238E27FC236}">
                    <a16:creationId xmlns:a16="http://schemas.microsoft.com/office/drawing/2014/main" id="{A216E487-6F72-4799-A275-2ABFC9D5E37D}"/>
                  </a:ext>
                </a:extLst>
              </p:cNvPr>
              <p:cNvSpPr>
                <a:spLocks noChangeArrowheads="1"/>
              </p:cNvSpPr>
              <p:nvPr/>
            </p:nvSpPr>
            <p:spPr bwMode="auto">
              <a:xfrm>
                <a:off x="3280" y="1810"/>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67" name="Rectangle 740">
                <a:extLst>
                  <a:ext uri="{FF2B5EF4-FFF2-40B4-BE49-F238E27FC236}">
                    <a16:creationId xmlns:a16="http://schemas.microsoft.com/office/drawing/2014/main" id="{51883AEE-FD82-46E3-B470-B2F7A67847C1}"/>
                  </a:ext>
                </a:extLst>
              </p:cNvPr>
              <p:cNvSpPr>
                <a:spLocks noChangeArrowheads="1"/>
              </p:cNvSpPr>
              <p:nvPr/>
            </p:nvSpPr>
            <p:spPr bwMode="auto">
              <a:xfrm>
                <a:off x="3339" y="1810"/>
                <a:ext cx="31" cy="28"/>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68" name="Rectangle 741">
                <a:extLst>
                  <a:ext uri="{FF2B5EF4-FFF2-40B4-BE49-F238E27FC236}">
                    <a16:creationId xmlns:a16="http://schemas.microsoft.com/office/drawing/2014/main" id="{25F7AA35-AAB9-4D37-91E7-27B14CBFBBBA}"/>
                  </a:ext>
                </a:extLst>
              </p:cNvPr>
              <p:cNvSpPr>
                <a:spLocks noChangeArrowheads="1"/>
              </p:cNvSpPr>
              <p:nvPr/>
            </p:nvSpPr>
            <p:spPr bwMode="auto">
              <a:xfrm>
                <a:off x="2198" y="1838"/>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69" name="Rectangle 742">
                <a:extLst>
                  <a:ext uri="{FF2B5EF4-FFF2-40B4-BE49-F238E27FC236}">
                    <a16:creationId xmlns:a16="http://schemas.microsoft.com/office/drawing/2014/main" id="{022E2167-A8B1-4DAD-A627-677B7CB62B81}"/>
                  </a:ext>
                </a:extLst>
              </p:cNvPr>
              <p:cNvSpPr>
                <a:spLocks noChangeArrowheads="1"/>
              </p:cNvSpPr>
              <p:nvPr/>
            </p:nvSpPr>
            <p:spPr bwMode="auto">
              <a:xfrm>
                <a:off x="2257" y="1838"/>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70" name="Rectangle 743">
                <a:extLst>
                  <a:ext uri="{FF2B5EF4-FFF2-40B4-BE49-F238E27FC236}">
                    <a16:creationId xmlns:a16="http://schemas.microsoft.com/office/drawing/2014/main" id="{7A6C7A4E-8F36-46FC-9041-69303DCBFA61}"/>
                  </a:ext>
                </a:extLst>
              </p:cNvPr>
              <p:cNvSpPr>
                <a:spLocks noChangeArrowheads="1"/>
              </p:cNvSpPr>
              <p:nvPr/>
            </p:nvSpPr>
            <p:spPr bwMode="auto">
              <a:xfrm>
                <a:off x="2285" y="1838"/>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71" name="Rectangle 744">
                <a:extLst>
                  <a:ext uri="{FF2B5EF4-FFF2-40B4-BE49-F238E27FC236}">
                    <a16:creationId xmlns:a16="http://schemas.microsoft.com/office/drawing/2014/main" id="{13424070-D32F-4FD4-AD18-CB0D6FDC330D}"/>
                  </a:ext>
                </a:extLst>
              </p:cNvPr>
              <p:cNvSpPr>
                <a:spLocks noChangeArrowheads="1"/>
              </p:cNvSpPr>
              <p:nvPr/>
            </p:nvSpPr>
            <p:spPr bwMode="auto">
              <a:xfrm>
                <a:off x="2316" y="1838"/>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72" name="Rectangle 745">
                <a:extLst>
                  <a:ext uri="{FF2B5EF4-FFF2-40B4-BE49-F238E27FC236}">
                    <a16:creationId xmlns:a16="http://schemas.microsoft.com/office/drawing/2014/main" id="{B339654C-3968-401A-A054-F9A944545278}"/>
                  </a:ext>
                </a:extLst>
              </p:cNvPr>
              <p:cNvSpPr>
                <a:spLocks noChangeArrowheads="1"/>
              </p:cNvSpPr>
              <p:nvPr/>
            </p:nvSpPr>
            <p:spPr bwMode="auto">
              <a:xfrm>
                <a:off x="2372" y="1838"/>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73" name="Rectangle 746">
                <a:extLst>
                  <a:ext uri="{FF2B5EF4-FFF2-40B4-BE49-F238E27FC236}">
                    <a16:creationId xmlns:a16="http://schemas.microsoft.com/office/drawing/2014/main" id="{60A76400-4490-4A76-B444-F81770469C27}"/>
                  </a:ext>
                </a:extLst>
              </p:cNvPr>
              <p:cNvSpPr>
                <a:spLocks noChangeArrowheads="1"/>
              </p:cNvSpPr>
              <p:nvPr/>
            </p:nvSpPr>
            <p:spPr bwMode="auto">
              <a:xfrm>
                <a:off x="2550" y="1838"/>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74" name="Rectangle 747">
                <a:extLst>
                  <a:ext uri="{FF2B5EF4-FFF2-40B4-BE49-F238E27FC236}">
                    <a16:creationId xmlns:a16="http://schemas.microsoft.com/office/drawing/2014/main" id="{471C133B-55DF-40BE-AE05-AE1B442F1EBF}"/>
                  </a:ext>
                </a:extLst>
              </p:cNvPr>
              <p:cNvSpPr>
                <a:spLocks noChangeArrowheads="1"/>
              </p:cNvSpPr>
              <p:nvPr/>
            </p:nvSpPr>
            <p:spPr bwMode="auto">
              <a:xfrm>
                <a:off x="2578" y="1838"/>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75" name="Rectangle 748">
                <a:extLst>
                  <a:ext uri="{FF2B5EF4-FFF2-40B4-BE49-F238E27FC236}">
                    <a16:creationId xmlns:a16="http://schemas.microsoft.com/office/drawing/2014/main" id="{9BC2A628-1A43-4D3F-A14E-F9C08AC6E2AD}"/>
                  </a:ext>
                </a:extLst>
              </p:cNvPr>
              <p:cNvSpPr>
                <a:spLocks noChangeArrowheads="1"/>
              </p:cNvSpPr>
              <p:nvPr/>
            </p:nvSpPr>
            <p:spPr bwMode="auto">
              <a:xfrm>
                <a:off x="2696" y="1838"/>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76" name="Rectangle 749">
                <a:extLst>
                  <a:ext uri="{FF2B5EF4-FFF2-40B4-BE49-F238E27FC236}">
                    <a16:creationId xmlns:a16="http://schemas.microsoft.com/office/drawing/2014/main" id="{E0AC7EB7-D45F-48E6-A07F-49BBA2E42DEC}"/>
                  </a:ext>
                </a:extLst>
              </p:cNvPr>
              <p:cNvSpPr>
                <a:spLocks noChangeArrowheads="1"/>
              </p:cNvSpPr>
              <p:nvPr/>
            </p:nvSpPr>
            <p:spPr bwMode="auto">
              <a:xfrm>
                <a:off x="2725" y="1838"/>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77" name="Rectangle 750">
                <a:extLst>
                  <a:ext uri="{FF2B5EF4-FFF2-40B4-BE49-F238E27FC236}">
                    <a16:creationId xmlns:a16="http://schemas.microsoft.com/office/drawing/2014/main" id="{C5D8D164-6E4C-43CF-803F-E517B92D3900}"/>
                  </a:ext>
                </a:extLst>
              </p:cNvPr>
              <p:cNvSpPr>
                <a:spLocks noChangeArrowheads="1"/>
              </p:cNvSpPr>
              <p:nvPr/>
            </p:nvSpPr>
            <p:spPr bwMode="auto">
              <a:xfrm>
                <a:off x="2753" y="1838"/>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78" name="Rectangle 751">
                <a:extLst>
                  <a:ext uri="{FF2B5EF4-FFF2-40B4-BE49-F238E27FC236}">
                    <a16:creationId xmlns:a16="http://schemas.microsoft.com/office/drawing/2014/main" id="{B9087741-40E9-48D4-8E1B-C48CF33678D4}"/>
                  </a:ext>
                </a:extLst>
              </p:cNvPr>
              <p:cNvSpPr>
                <a:spLocks noChangeArrowheads="1"/>
              </p:cNvSpPr>
              <p:nvPr/>
            </p:nvSpPr>
            <p:spPr bwMode="auto">
              <a:xfrm>
                <a:off x="2784" y="1838"/>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79" name="Rectangle 752">
                <a:extLst>
                  <a:ext uri="{FF2B5EF4-FFF2-40B4-BE49-F238E27FC236}">
                    <a16:creationId xmlns:a16="http://schemas.microsoft.com/office/drawing/2014/main" id="{41E3F0C4-939E-411A-A592-9B88717DAF83}"/>
                  </a:ext>
                </a:extLst>
              </p:cNvPr>
              <p:cNvSpPr>
                <a:spLocks noChangeArrowheads="1"/>
              </p:cNvSpPr>
              <p:nvPr/>
            </p:nvSpPr>
            <p:spPr bwMode="auto">
              <a:xfrm>
                <a:off x="2843" y="1838"/>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80" name="Rectangle 753">
                <a:extLst>
                  <a:ext uri="{FF2B5EF4-FFF2-40B4-BE49-F238E27FC236}">
                    <a16:creationId xmlns:a16="http://schemas.microsoft.com/office/drawing/2014/main" id="{B6BEB4C9-8C8E-47E7-92F5-F41E2E7B13EC}"/>
                  </a:ext>
                </a:extLst>
              </p:cNvPr>
              <p:cNvSpPr>
                <a:spLocks noChangeArrowheads="1"/>
              </p:cNvSpPr>
              <p:nvPr/>
            </p:nvSpPr>
            <p:spPr bwMode="auto">
              <a:xfrm>
                <a:off x="2871" y="1838"/>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81" name="Rectangle 754">
                <a:extLst>
                  <a:ext uri="{FF2B5EF4-FFF2-40B4-BE49-F238E27FC236}">
                    <a16:creationId xmlns:a16="http://schemas.microsoft.com/office/drawing/2014/main" id="{2DA031B9-F229-4730-8959-7A7E5F13EB65}"/>
                  </a:ext>
                </a:extLst>
              </p:cNvPr>
              <p:cNvSpPr>
                <a:spLocks noChangeArrowheads="1"/>
              </p:cNvSpPr>
              <p:nvPr/>
            </p:nvSpPr>
            <p:spPr bwMode="auto">
              <a:xfrm>
                <a:off x="2930" y="1838"/>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82" name="Rectangle 755">
                <a:extLst>
                  <a:ext uri="{FF2B5EF4-FFF2-40B4-BE49-F238E27FC236}">
                    <a16:creationId xmlns:a16="http://schemas.microsoft.com/office/drawing/2014/main" id="{E212D6A6-9357-44F9-AA7D-A0626144D507}"/>
                  </a:ext>
                </a:extLst>
              </p:cNvPr>
              <p:cNvSpPr>
                <a:spLocks noChangeArrowheads="1"/>
              </p:cNvSpPr>
              <p:nvPr/>
            </p:nvSpPr>
            <p:spPr bwMode="auto">
              <a:xfrm>
                <a:off x="2958" y="1838"/>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83" name="Rectangle 756">
                <a:extLst>
                  <a:ext uri="{FF2B5EF4-FFF2-40B4-BE49-F238E27FC236}">
                    <a16:creationId xmlns:a16="http://schemas.microsoft.com/office/drawing/2014/main" id="{A5A7AD14-328D-43B9-B00F-0829EFDDE0E6}"/>
                  </a:ext>
                </a:extLst>
              </p:cNvPr>
              <p:cNvSpPr>
                <a:spLocks noChangeArrowheads="1"/>
              </p:cNvSpPr>
              <p:nvPr/>
            </p:nvSpPr>
            <p:spPr bwMode="auto">
              <a:xfrm>
                <a:off x="2989" y="1838"/>
                <a:ext cx="29"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84" name="Rectangle 757">
                <a:extLst>
                  <a:ext uri="{FF2B5EF4-FFF2-40B4-BE49-F238E27FC236}">
                    <a16:creationId xmlns:a16="http://schemas.microsoft.com/office/drawing/2014/main" id="{6B93E925-E731-442F-B233-805335D5ED1B}"/>
                  </a:ext>
                </a:extLst>
              </p:cNvPr>
              <p:cNvSpPr>
                <a:spLocks noChangeArrowheads="1"/>
              </p:cNvSpPr>
              <p:nvPr/>
            </p:nvSpPr>
            <p:spPr bwMode="auto">
              <a:xfrm>
                <a:off x="3077" y="1838"/>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85" name="Rectangle 758">
                <a:extLst>
                  <a:ext uri="{FF2B5EF4-FFF2-40B4-BE49-F238E27FC236}">
                    <a16:creationId xmlns:a16="http://schemas.microsoft.com/office/drawing/2014/main" id="{B1376527-6BD8-41BC-9A83-6DB2BE04DB06}"/>
                  </a:ext>
                </a:extLst>
              </p:cNvPr>
              <p:cNvSpPr>
                <a:spLocks noChangeArrowheads="1"/>
              </p:cNvSpPr>
              <p:nvPr/>
            </p:nvSpPr>
            <p:spPr bwMode="auto">
              <a:xfrm>
                <a:off x="3105" y="1838"/>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86" name="Rectangle 759">
                <a:extLst>
                  <a:ext uri="{FF2B5EF4-FFF2-40B4-BE49-F238E27FC236}">
                    <a16:creationId xmlns:a16="http://schemas.microsoft.com/office/drawing/2014/main" id="{A406E800-EC82-4523-92F6-A2ECEC23E108}"/>
                  </a:ext>
                </a:extLst>
              </p:cNvPr>
              <p:cNvSpPr>
                <a:spLocks noChangeArrowheads="1"/>
              </p:cNvSpPr>
              <p:nvPr/>
            </p:nvSpPr>
            <p:spPr bwMode="auto">
              <a:xfrm>
                <a:off x="3164" y="1838"/>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87" name="Rectangle 760">
                <a:extLst>
                  <a:ext uri="{FF2B5EF4-FFF2-40B4-BE49-F238E27FC236}">
                    <a16:creationId xmlns:a16="http://schemas.microsoft.com/office/drawing/2014/main" id="{6FA5A0A2-2430-4CD7-8DFB-7CF99CD2C56B}"/>
                  </a:ext>
                </a:extLst>
              </p:cNvPr>
              <p:cNvSpPr>
                <a:spLocks noChangeArrowheads="1"/>
              </p:cNvSpPr>
              <p:nvPr/>
            </p:nvSpPr>
            <p:spPr bwMode="auto">
              <a:xfrm>
                <a:off x="3339" y="1838"/>
                <a:ext cx="31"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88" name="Rectangle 761">
                <a:extLst>
                  <a:ext uri="{FF2B5EF4-FFF2-40B4-BE49-F238E27FC236}">
                    <a16:creationId xmlns:a16="http://schemas.microsoft.com/office/drawing/2014/main" id="{8119322B-DF71-4084-9C47-B211F5801DB1}"/>
                  </a:ext>
                </a:extLst>
              </p:cNvPr>
              <p:cNvSpPr>
                <a:spLocks noChangeArrowheads="1"/>
              </p:cNvSpPr>
              <p:nvPr/>
            </p:nvSpPr>
            <p:spPr bwMode="auto">
              <a:xfrm>
                <a:off x="3370" y="1838"/>
                <a:ext cx="28" cy="31"/>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89" name="Rectangle 762">
                <a:extLst>
                  <a:ext uri="{FF2B5EF4-FFF2-40B4-BE49-F238E27FC236}">
                    <a16:creationId xmlns:a16="http://schemas.microsoft.com/office/drawing/2014/main" id="{F2FA050D-A56B-4E85-A01F-A6E6A609941B}"/>
                  </a:ext>
                </a:extLst>
              </p:cNvPr>
              <p:cNvSpPr>
                <a:spLocks noChangeArrowheads="1"/>
              </p:cNvSpPr>
              <p:nvPr/>
            </p:nvSpPr>
            <p:spPr bwMode="auto">
              <a:xfrm>
                <a:off x="2198" y="1869"/>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90" name="Rectangle 763">
                <a:extLst>
                  <a:ext uri="{FF2B5EF4-FFF2-40B4-BE49-F238E27FC236}">
                    <a16:creationId xmlns:a16="http://schemas.microsoft.com/office/drawing/2014/main" id="{2FC588C6-4E8D-40DB-A2FB-0E2D4EDC2C0A}"/>
                  </a:ext>
                </a:extLst>
              </p:cNvPr>
              <p:cNvSpPr>
                <a:spLocks noChangeArrowheads="1"/>
              </p:cNvSpPr>
              <p:nvPr/>
            </p:nvSpPr>
            <p:spPr bwMode="auto">
              <a:xfrm>
                <a:off x="2257" y="1869"/>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91" name="Rectangle 764">
                <a:extLst>
                  <a:ext uri="{FF2B5EF4-FFF2-40B4-BE49-F238E27FC236}">
                    <a16:creationId xmlns:a16="http://schemas.microsoft.com/office/drawing/2014/main" id="{61ACDDFE-AD67-457D-B14C-BB52FEB475F4}"/>
                  </a:ext>
                </a:extLst>
              </p:cNvPr>
              <p:cNvSpPr>
                <a:spLocks noChangeArrowheads="1"/>
              </p:cNvSpPr>
              <p:nvPr/>
            </p:nvSpPr>
            <p:spPr bwMode="auto">
              <a:xfrm>
                <a:off x="2285" y="1869"/>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92" name="Rectangle 765">
                <a:extLst>
                  <a:ext uri="{FF2B5EF4-FFF2-40B4-BE49-F238E27FC236}">
                    <a16:creationId xmlns:a16="http://schemas.microsoft.com/office/drawing/2014/main" id="{8453A2A3-3C94-48BA-B882-E81CA0EB42D7}"/>
                  </a:ext>
                </a:extLst>
              </p:cNvPr>
              <p:cNvSpPr>
                <a:spLocks noChangeArrowheads="1"/>
              </p:cNvSpPr>
              <p:nvPr/>
            </p:nvSpPr>
            <p:spPr bwMode="auto">
              <a:xfrm>
                <a:off x="2316" y="1869"/>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93" name="Rectangle 766">
                <a:extLst>
                  <a:ext uri="{FF2B5EF4-FFF2-40B4-BE49-F238E27FC236}">
                    <a16:creationId xmlns:a16="http://schemas.microsoft.com/office/drawing/2014/main" id="{8DE9B071-DDA8-4AAB-9E1D-ADF3687EB965}"/>
                  </a:ext>
                </a:extLst>
              </p:cNvPr>
              <p:cNvSpPr>
                <a:spLocks noChangeArrowheads="1"/>
              </p:cNvSpPr>
              <p:nvPr/>
            </p:nvSpPr>
            <p:spPr bwMode="auto">
              <a:xfrm>
                <a:off x="2372" y="1869"/>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94" name="Rectangle 767">
                <a:extLst>
                  <a:ext uri="{FF2B5EF4-FFF2-40B4-BE49-F238E27FC236}">
                    <a16:creationId xmlns:a16="http://schemas.microsoft.com/office/drawing/2014/main" id="{03D9E346-92EE-4463-9196-A793D40ACC16}"/>
                  </a:ext>
                </a:extLst>
              </p:cNvPr>
              <p:cNvSpPr>
                <a:spLocks noChangeArrowheads="1"/>
              </p:cNvSpPr>
              <p:nvPr/>
            </p:nvSpPr>
            <p:spPr bwMode="auto">
              <a:xfrm>
                <a:off x="2491" y="1869"/>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95" name="Rectangle 768">
                <a:extLst>
                  <a:ext uri="{FF2B5EF4-FFF2-40B4-BE49-F238E27FC236}">
                    <a16:creationId xmlns:a16="http://schemas.microsoft.com/office/drawing/2014/main" id="{705A9F83-E09B-4F84-8307-7CB10E48917A}"/>
                  </a:ext>
                </a:extLst>
              </p:cNvPr>
              <p:cNvSpPr>
                <a:spLocks noChangeArrowheads="1"/>
              </p:cNvSpPr>
              <p:nvPr/>
            </p:nvSpPr>
            <p:spPr bwMode="auto">
              <a:xfrm>
                <a:off x="2578" y="1869"/>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96" name="Rectangle 769">
                <a:extLst>
                  <a:ext uri="{FF2B5EF4-FFF2-40B4-BE49-F238E27FC236}">
                    <a16:creationId xmlns:a16="http://schemas.microsoft.com/office/drawing/2014/main" id="{89FA89E7-99BF-4EB1-8454-9DC4553209DC}"/>
                  </a:ext>
                </a:extLst>
              </p:cNvPr>
              <p:cNvSpPr>
                <a:spLocks noChangeArrowheads="1"/>
              </p:cNvSpPr>
              <p:nvPr/>
            </p:nvSpPr>
            <p:spPr bwMode="auto">
              <a:xfrm>
                <a:off x="2606" y="1869"/>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97" name="Rectangle 770">
                <a:extLst>
                  <a:ext uri="{FF2B5EF4-FFF2-40B4-BE49-F238E27FC236}">
                    <a16:creationId xmlns:a16="http://schemas.microsoft.com/office/drawing/2014/main" id="{30C815F1-C0A2-4DF6-BC59-40D377CECFFE}"/>
                  </a:ext>
                </a:extLst>
              </p:cNvPr>
              <p:cNvSpPr>
                <a:spLocks noChangeArrowheads="1"/>
              </p:cNvSpPr>
              <p:nvPr/>
            </p:nvSpPr>
            <p:spPr bwMode="auto">
              <a:xfrm>
                <a:off x="2637" y="1869"/>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98" name="Rectangle 771">
                <a:extLst>
                  <a:ext uri="{FF2B5EF4-FFF2-40B4-BE49-F238E27FC236}">
                    <a16:creationId xmlns:a16="http://schemas.microsoft.com/office/drawing/2014/main" id="{52AAE3D6-5802-4F48-A1FC-E28A1A69181D}"/>
                  </a:ext>
                </a:extLst>
              </p:cNvPr>
              <p:cNvSpPr>
                <a:spLocks noChangeArrowheads="1"/>
              </p:cNvSpPr>
              <p:nvPr/>
            </p:nvSpPr>
            <p:spPr bwMode="auto">
              <a:xfrm>
                <a:off x="2665" y="1869"/>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199" name="Rectangle 772">
                <a:extLst>
                  <a:ext uri="{FF2B5EF4-FFF2-40B4-BE49-F238E27FC236}">
                    <a16:creationId xmlns:a16="http://schemas.microsoft.com/office/drawing/2014/main" id="{E46B292D-C8AD-4773-B888-55B7424A05C3}"/>
                  </a:ext>
                </a:extLst>
              </p:cNvPr>
              <p:cNvSpPr>
                <a:spLocks noChangeArrowheads="1"/>
              </p:cNvSpPr>
              <p:nvPr/>
            </p:nvSpPr>
            <p:spPr bwMode="auto">
              <a:xfrm>
                <a:off x="2784" y="1869"/>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00" name="Rectangle 773">
                <a:extLst>
                  <a:ext uri="{FF2B5EF4-FFF2-40B4-BE49-F238E27FC236}">
                    <a16:creationId xmlns:a16="http://schemas.microsoft.com/office/drawing/2014/main" id="{05C3EC7D-3B2C-4127-9647-C84873D3718B}"/>
                  </a:ext>
                </a:extLst>
              </p:cNvPr>
              <p:cNvSpPr>
                <a:spLocks noChangeArrowheads="1"/>
              </p:cNvSpPr>
              <p:nvPr/>
            </p:nvSpPr>
            <p:spPr bwMode="auto">
              <a:xfrm>
                <a:off x="2812" y="1869"/>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01" name="Rectangle 774">
                <a:extLst>
                  <a:ext uri="{FF2B5EF4-FFF2-40B4-BE49-F238E27FC236}">
                    <a16:creationId xmlns:a16="http://schemas.microsoft.com/office/drawing/2014/main" id="{898D44D6-BC1B-46C8-BAB6-7D5D23FF1129}"/>
                  </a:ext>
                </a:extLst>
              </p:cNvPr>
              <p:cNvSpPr>
                <a:spLocks noChangeArrowheads="1"/>
              </p:cNvSpPr>
              <p:nvPr/>
            </p:nvSpPr>
            <p:spPr bwMode="auto">
              <a:xfrm>
                <a:off x="2843" y="1869"/>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02" name="Rectangle 775">
                <a:extLst>
                  <a:ext uri="{FF2B5EF4-FFF2-40B4-BE49-F238E27FC236}">
                    <a16:creationId xmlns:a16="http://schemas.microsoft.com/office/drawing/2014/main" id="{FD428C58-9085-413B-B37D-8600A0D73E25}"/>
                  </a:ext>
                </a:extLst>
              </p:cNvPr>
              <p:cNvSpPr>
                <a:spLocks noChangeArrowheads="1"/>
              </p:cNvSpPr>
              <p:nvPr/>
            </p:nvSpPr>
            <p:spPr bwMode="auto">
              <a:xfrm>
                <a:off x="2899" y="1869"/>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03" name="Rectangle 776">
                <a:extLst>
                  <a:ext uri="{FF2B5EF4-FFF2-40B4-BE49-F238E27FC236}">
                    <a16:creationId xmlns:a16="http://schemas.microsoft.com/office/drawing/2014/main" id="{F0719795-0AF8-495A-810E-BEBA19D8BE31}"/>
                  </a:ext>
                </a:extLst>
              </p:cNvPr>
              <p:cNvSpPr>
                <a:spLocks noChangeArrowheads="1"/>
              </p:cNvSpPr>
              <p:nvPr/>
            </p:nvSpPr>
            <p:spPr bwMode="auto">
              <a:xfrm>
                <a:off x="2989" y="1869"/>
                <a:ext cx="29"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04" name="Rectangle 777">
                <a:extLst>
                  <a:ext uri="{FF2B5EF4-FFF2-40B4-BE49-F238E27FC236}">
                    <a16:creationId xmlns:a16="http://schemas.microsoft.com/office/drawing/2014/main" id="{683BC4E8-5369-4DC0-9C19-F5477860B130}"/>
                  </a:ext>
                </a:extLst>
              </p:cNvPr>
              <p:cNvSpPr>
                <a:spLocks noChangeArrowheads="1"/>
              </p:cNvSpPr>
              <p:nvPr/>
            </p:nvSpPr>
            <p:spPr bwMode="auto">
              <a:xfrm>
                <a:off x="3018" y="1869"/>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05" name="Rectangle 778">
                <a:extLst>
                  <a:ext uri="{FF2B5EF4-FFF2-40B4-BE49-F238E27FC236}">
                    <a16:creationId xmlns:a16="http://schemas.microsoft.com/office/drawing/2014/main" id="{0436E545-9BA1-41D0-B027-56FFA61D6966}"/>
                  </a:ext>
                </a:extLst>
              </p:cNvPr>
              <p:cNvSpPr>
                <a:spLocks noChangeArrowheads="1"/>
              </p:cNvSpPr>
              <p:nvPr/>
            </p:nvSpPr>
            <p:spPr bwMode="auto">
              <a:xfrm>
                <a:off x="3105" y="1869"/>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06" name="Rectangle 779">
                <a:extLst>
                  <a:ext uri="{FF2B5EF4-FFF2-40B4-BE49-F238E27FC236}">
                    <a16:creationId xmlns:a16="http://schemas.microsoft.com/office/drawing/2014/main" id="{168884F4-DF21-4175-8F7F-B7493CB0AAA7}"/>
                  </a:ext>
                </a:extLst>
              </p:cNvPr>
              <p:cNvSpPr>
                <a:spLocks noChangeArrowheads="1"/>
              </p:cNvSpPr>
              <p:nvPr/>
            </p:nvSpPr>
            <p:spPr bwMode="auto">
              <a:xfrm>
                <a:off x="3133" y="1869"/>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07" name="Rectangle 780">
                <a:extLst>
                  <a:ext uri="{FF2B5EF4-FFF2-40B4-BE49-F238E27FC236}">
                    <a16:creationId xmlns:a16="http://schemas.microsoft.com/office/drawing/2014/main" id="{895F07CB-BF35-4422-9F71-531408C9F67B}"/>
                  </a:ext>
                </a:extLst>
              </p:cNvPr>
              <p:cNvSpPr>
                <a:spLocks noChangeArrowheads="1"/>
              </p:cNvSpPr>
              <p:nvPr/>
            </p:nvSpPr>
            <p:spPr bwMode="auto">
              <a:xfrm>
                <a:off x="3164" y="1869"/>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08" name="Rectangle 781">
                <a:extLst>
                  <a:ext uri="{FF2B5EF4-FFF2-40B4-BE49-F238E27FC236}">
                    <a16:creationId xmlns:a16="http://schemas.microsoft.com/office/drawing/2014/main" id="{F0279C17-2709-4440-BA35-645BF2510AD9}"/>
                  </a:ext>
                </a:extLst>
              </p:cNvPr>
              <p:cNvSpPr>
                <a:spLocks noChangeArrowheads="1"/>
              </p:cNvSpPr>
              <p:nvPr/>
            </p:nvSpPr>
            <p:spPr bwMode="auto">
              <a:xfrm>
                <a:off x="3192" y="1869"/>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09" name="Rectangle 782">
                <a:extLst>
                  <a:ext uri="{FF2B5EF4-FFF2-40B4-BE49-F238E27FC236}">
                    <a16:creationId xmlns:a16="http://schemas.microsoft.com/office/drawing/2014/main" id="{E3190493-5409-4397-996D-0066AEB15653}"/>
                  </a:ext>
                </a:extLst>
              </p:cNvPr>
              <p:cNvSpPr>
                <a:spLocks noChangeArrowheads="1"/>
              </p:cNvSpPr>
              <p:nvPr/>
            </p:nvSpPr>
            <p:spPr bwMode="auto">
              <a:xfrm>
                <a:off x="3251" y="1869"/>
                <a:ext cx="29"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10" name="Rectangle 783">
                <a:extLst>
                  <a:ext uri="{FF2B5EF4-FFF2-40B4-BE49-F238E27FC236}">
                    <a16:creationId xmlns:a16="http://schemas.microsoft.com/office/drawing/2014/main" id="{3F422D40-28B2-4F22-AD17-F465B88CB32D}"/>
                  </a:ext>
                </a:extLst>
              </p:cNvPr>
              <p:cNvSpPr>
                <a:spLocks noChangeArrowheads="1"/>
              </p:cNvSpPr>
              <p:nvPr/>
            </p:nvSpPr>
            <p:spPr bwMode="auto">
              <a:xfrm>
                <a:off x="3311" y="1869"/>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11" name="Rectangle 784">
                <a:extLst>
                  <a:ext uri="{FF2B5EF4-FFF2-40B4-BE49-F238E27FC236}">
                    <a16:creationId xmlns:a16="http://schemas.microsoft.com/office/drawing/2014/main" id="{52F26D09-9FC6-45C4-BEB4-6C0075D06F2C}"/>
                  </a:ext>
                </a:extLst>
              </p:cNvPr>
              <p:cNvSpPr>
                <a:spLocks noChangeArrowheads="1"/>
              </p:cNvSpPr>
              <p:nvPr/>
            </p:nvSpPr>
            <p:spPr bwMode="auto">
              <a:xfrm>
                <a:off x="2198" y="1898"/>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12" name="Rectangle 785">
                <a:extLst>
                  <a:ext uri="{FF2B5EF4-FFF2-40B4-BE49-F238E27FC236}">
                    <a16:creationId xmlns:a16="http://schemas.microsoft.com/office/drawing/2014/main" id="{2B05C565-3AFD-4B72-9BF5-F5CFE3E47790}"/>
                  </a:ext>
                </a:extLst>
              </p:cNvPr>
              <p:cNvSpPr>
                <a:spLocks noChangeArrowheads="1"/>
              </p:cNvSpPr>
              <p:nvPr/>
            </p:nvSpPr>
            <p:spPr bwMode="auto">
              <a:xfrm>
                <a:off x="2372" y="1898"/>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13" name="Rectangle 786">
                <a:extLst>
                  <a:ext uri="{FF2B5EF4-FFF2-40B4-BE49-F238E27FC236}">
                    <a16:creationId xmlns:a16="http://schemas.microsoft.com/office/drawing/2014/main" id="{6045B57C-9204-4A5D-9383-4D3FBE851A13}"/>
                  </a:ext>
                </a:extLst>
              </p:cNvPr>
              <p:cNvSpPr>
                <a:spLocks noChangeArrowheads="1"/>
              </p:cNvSpPr>
              <p:nvPr/>
            </p:nvSpPr>
            <p:spPr bwMode="auto">
              <a:xfrm>
                <a:off x="2431" y="1898"/>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14" name="Rectangle 787">
                <a:extLst>
                  <a:ext uri="{FF2B5EF4-FFF2-40B4-BE49-F238E27FC236}">
                    <a16:creationId xmlns:a16="http://schemas.microsoft.com/office/drawing/2014/main" id="{C0B497C6-E660-4AA2-85E4-71CE2024DCBA}"/>
                  </a:ext>
                </a:extLst>
              </p:cNvPr>
              <p:cNvSpPr>
                <a:spLocks noChangeArrowheads="1"/>
              </p:cNvSpPr>
              <p:nvPr/>
            </p:nvSpPr>
            <p:spPr bwMode="auto">
              <a:xfrm>
                <a:off x="2550" y="1898"/>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15" name="Rectangle 788">
                <a:extLst>
                  <a:ext uri="{FF2B5EF4-FFF2-40B4-BE49-F238E27FC236}">
                    <a16:creationId xmlns:a16="http://schemas.microsoft.com/office/drawing/2014/main" id="{1FBBCFC9-9407-4792-BF0E-A0E05D106C8B}"/>
                  </a:ext>
                </a:extLst>
              </p:cNvPr>
              <p:cNvSpPr>
                <a:spLocks noChangeArrowheads="1"/>
              </p:cNvSpPr>
              <p:nvPr/>
            </p:nvSpPr>
            <p:spPr bwMode="auto">
              <a:xfrm>
                <a:off x="2665" y="1898"/>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16" name="Rectangle 789">
                <a:extLst>
                  <a:ext uri="{FF2B5EF4-FFF2-40B4-BE49-F238E27FC236}">
                    <a16:creationId xmlns:a16="http://schemas.microsoft.com/office/drawing/2014/main" id="{200192AA-C835-4032-861C-99161DF3C58C}"/>
                  </a:ext>
                </a:extLst>
              </p:cNvPr>
              <p:cNvSpPr>
                <a:spLocks noChangeArrowheads="1"/>
              </p:cNvSpPr>
              <p:nvPr/>
            </p:nvSpPr>
            <p:spPr bwMode="auto">
              <a:xfrm>
                <a:off x="3192" y="1898"/>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17" name="Rectangle 790">
                <a:extLst>
                  <a:ext uri="{FF2B5EF4-FFF2-40B4-BE49-F238E27FC236}">
                    <a16:creationId xmlns:a16="http://schemas.microsoft.com/office/drawing/2014/main" id="{53F239FF-6027-4232-A569-95D11BC60BDB}"/>
                  </a:ext>
                </a:extLst>
              </p:cNvPr>
              <p:cNvSpPr>
                <a:spLocks noChangeArrowheads="1"/>
              </p:cNvSpPr>
              <p:nvPr/>
            </p:nvSpPr>
            <p:spPr bwMode="auto">
              <a:xfrm>
                <a:off x="3223" y="1898"/>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18" name="Rectangle 791">
                <a:extLst>
                  <a:ext uri="{FF2B5EF4-FFF2-40B4-BE49-F238E27FC236}">
                    <a16:creationId xmlns:a16="http://schemas.microsoft.com/office/drawing/2014/main" id="{736FB38B-9321-4DE3-A238-F358CC52B50D}"/>
                  </a:ext>
                </a:extLst>
              </p:cNvPr>
              <p:cNvSpPr>
                <a:spLocks noChangeArrowheads="1"/>
              </p:cNvSpPr>
              <p:nvPr/>
            </p:nvSpPr>
            <p:spPr bwMode="auto">
              <a:xfrm>
                <a:off x="3280" y="1898"/>
                <a:ext cx="31"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19" name="Rectangle 792">
                <a:extLst>
                  <a:ext uri="{FF2B5EF4-FFF2-40B4-BE49-F238E27FC236}">
                    <a16:creationId xmlns:a16="http://schemas.microsoft.com/office/drawing/2014/main" id="{434209A3-7517-445F-A636-29EA0F0123F2}"/>
                  </a:ext>
                </a:extLst>
              </p:cNvPr>
              <p:cNvSpPr>
                <a:spLocks noChangeArrowheads="1"/>
              </p:cNvSpPr>
              <p:nvPr/>
            </p:nvSpPr>
            <p:spPr bwMode="auto">
              <a:xfrm>
                <a:off x="3311" y="1898"/>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20" name="Rectangle 793">
                <a:extLst>
                  <a:ext uri="{FF2B5EF4-FFF2-40B4-BE49-F238E27FC236}">
                    <a16:creationId xmlns:a16="http://schemas.microsoft.com/office/drawing/2014/main" id="{976E27C5-E32E-4829-9247-7EDC19D8FC71}"/>
                  </a:ext>
                </a:extLst>
              </p:cNvPr>
              <p:cNvSpPr>
                <a:spLocks noChangeArrowheads="1"/>
              </p:cNvSpPr>
              <p:nvPr/>
            </p:nvSpPr>
            <p:spPr bwMode="auto">
              <a:xfrm>
                <a:off x="3370" y="1898"/>
                <a:ext cx="28" cy="30"/>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21" name="Rectangle 794">
                <a:extLst>
                  <a:ext uri="{FF2B5EF4-FFF2-40B4-BE49-F238E27FC236}">
                    <a16:creationId xmlns:a16="http://schemas.microsoft.com/office/drawing/2014/main" id="{19CC7368-BC7D-4EBE-B0AC-961EC5E657BF}"/>
                  </a:ext>
                </a:extLst>
              </p:cNvPr>
              <p:cNvSpPr>
                <a:spLocks noChangeArrowheads="1"/>
              </p:cNvSpPr>
              <p:nvPr/>
            </p:nvSpPr>
            <p:spPr bwMode="auto">
              <a:xfrm>
                <a:off x="2198" y="192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22" name="Rectangle 795">
                <a:extLst>
                  <a:ext uri="{FF2B5EF4-FFF2-40B4-BE49-F238E27FC236}">
                    <a16:creationId xmlns:a16="http://schemas.microsoft.com/office/drawing/2014/main" id="{85A590FA-4734-4782-9DF8-6C62CF30FA1D}"/>
                  </a:ext>
                </a:extLst>
              </p:cNvPr>
              <p:cNvSpPr>
                <a:spLocks noChangeArrowheads="1"/>
              </p:cNvSpPr>
              <p:nvPr/>
            </p:nvSpPr>
            <p:spPr bwMode="auto">
              <a:xfrm>
                <a:off x="2226" y="1928"/>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23" name="Rectangle 796">
                <a:extLst>
                  <a:ext uri="{FF2B5EF4-FFF2-40B4-BE49-F238E27FC236}">
                    <a16:creationId xmlns:a16="http://schemas.microsoft.com/office/drawing/2014/main" id="{4723DA02-E08A-45BD-8823-2C2EA1A26A4E}"/>
                  </a:ext>
                </a:extLst>
              </p:cNvPr>
              <p:cNvSpPr>
                <a:spLocks noChangeArrowheads="1"/>
              </p:cNvSpPr>
              <p:nvPr/>
            </p:nvSpPr>
            <p:spPr bwMode="auto">
              <a:xfrm>
                <a:off x="2257" y="192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24" name="Rectangle 797">
                <a:extLst>
                  <a:ext uri="{FF2B5EF4-FFF2-40B4-BE49-F238E27FC236}">
                    <a16:creationId xmlns:a16="http://schemas.microsoft.com/office/drawing/2014/main" id="{9D1567EA-73D6-4155-9543-4097FFEE22D7}"/>
                  </a:ext>
                </a:extLst>
              </p:cNvPr>
              <p:cNvSpPr>
                <a:spLocks noChangeArrowheads="1"/>
              </p:cNvSpPr>
              <p:nvPr/>
            </p:nvSpPr>
            <p:spPr bwMode="auto">
              <a:xfrm>
                <a:off x="2285" y="1928"/>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25" name="Rectangle 798">
                <a:extLst>
                  <a:ext uri="{FF2B5EF4-FFF2-40B4-BE49-F238E27FC236}">
                    <a16:creationId xmlns:a16="http://schemas.microsoft.com/office/drawing/2014/main" id="{9928DE05-1A0F-424D-A9C7-D7825DE4BC77}"/>
                  </a:ext>
                </a:extLst>
              </p:cNvPr>
              <p:cNvSpPr>
                <a:spLocks noChangeArrowheads="1"/>
              </p:cNvSpPr>
              <p:nvPr/>
            </p:nvSpPr>
            <p:spPr bwMode="auto">
              <a:xfrm>
                <a:off x="2316" y="192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26" name="Rectangle 799">
                <a:extLst>
                  <a:ext uri="{FF2B5EF4-FFF2-40B4-BE49-F238E27FC236}">
                    <a16:creationId xmlns:a16="http://schemas.microsoft.com/office/drawing/2014/main" id="{1B26F8C6-0681-4B47-949A-E0A1D3D9B870}"/>
                  </a:ext>
                </a:extLst>
              </p:cNvPr>
              <p:cNvSpPr>
                <a:spLocks noChangeArrowheads="1"/>
              </p:cNvSpPr>
              <p:nvPr/>
            </p:nvSpPr>
            <p:spPr bwMode="auto">
              <a:xfrm>
                <a:off x="2344" y="192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27" name="Rectangle 800">
                <a:extLst>
                  <a:ext uri="{FF2B5EF4-FFF2-40B4-BE49-F238E27FC236}">
                    <a16:creationId xmlns:a16="http://schemas.microsoft.com/office/drawing/2014/main" id="{199E5F43-611B-4C58-BC7B-7B48DBF7AA35}"/>
                  </a:ext>
                </a:extLst>
              </p:cNvPr>
              <p:cNvSpPr>
                <a:spLocks noChangeArrowheads="1"/>
              </p:cNvSpPr>
              <p:nvPr/>
            </p:nvSpPr>
            <p:spPr bwMode="auto">
              <a:xfrm>
                <a:off x="2372" y="1928"/>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28" name="Rectangle 801">
                <a:extLst>
                  <a:ext uri="{FF2B5EF4-FFF2-40B4-BE49-F238E27FC236}">
                    <a16:creationId xmlns:a16="http://schemas.microsoft.com/office/drawing/2014/main" id="{3561ECDD-0C08-4EE6-99C3-814FAC367F70}"/>
                  </a:ext>
                </a:extLst>
              </p:cNvPr>
              <p:cNvSpPr>
                <a:spLocks noChangeArrowheads="1"/>
              </p:cNvSpPr>
              <p:nvPr/>
            </p:nvSpPr>
            <p:spPr bwMode="auto">
              <a:xfrm>
                <a:off x="2431" y="1928"/>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29" name="Rectangle 802">
                <a:extLst>
                  <a:ext uri="{FF2B5EF4-FFF2-40B4-BE49-F238E27FC236}">
                    <a16:creationId xmlns:a16="http://schemas.microsoft.com/office/drawing/2014/main" id="{420161A6-0D93-488A-A3E3-EA6697974D27}"/>
                  </a:ext>
                </a:extLst>
              </p:cNvPr>
              <p:cNvSpPr>
                <a:spLocks noChangeArrowheads="1"/>
              </p:cNvSpPr>
              <p:nvPr/>
            </p:nvSpPr>
            <p:spPr bwMode="auto">
              <a:xfrm>
                <a:off x="2462" y="1928"/>
                <a:ext cx="29"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30" name="Rectangle 803">
                <a:extLst>
                  <a:ext uri="{FF2B5EF4-FFF2-40B4-BE49-F238E27FC236}">
                    <a16:creationId xmlns:a16="http://schemas.microsoft.com/office/drawing/2014/main" id="{299A1FF9-D99D-4BEC-965D-8233A34AB8C3}"/>
                  </a:ext>
                </a:extLst>
              </p:cNvPr>
              <p:cNvSpPr>
                <a:spLocks noChangeArrowheads="1"/>
              </p:cNvSpPr>
              <p:nvPr/>
            </p:nvSpPr>
            <p:spPr bwMode="auto">
              <a:xfrm>
                <a:off x="2550" y="192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31" name="Rectangle 804">
                <a:extLst>
                  <a:ext uri="{FF2B5EF4-FFF2-40B4-BE49-F238E27FC236}">
                    <a16:creationId xmlns:a16="http://schemas.microsoft.com/office/drawing/2014/main" id="{CF6860C1-974D-49CF-939B-8B31E8710C63}"/>
                  </a:ext>
                </a:extLst>
              </p:cNvPr>
              <p:cNvSpPr>
                <a:spLocks noChangeArrowheads="1"/>
              </p:cNvSpPr>
              <p:nvPr/>
            </p:nvSpPr>
            <p:spPr bwMode="auto">
              <a:xfrm>
                <a:off x="2578" y="192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32" name="Rectangle 805">
                <a:extLst>
                  <a:ext uri="{FF2B5EF4-FFF2-40B4-BE49-F238E27FC236}">
                    <a16:creationId xmlns:a16="http://schemas.microsoft.com/office/drawing/2014/main" id="{6BA60862-2BDB-45BF-AF8B-6B8189061EE6}"/>
                  </a:ext>
                </a:extLst>
              </p:cNvPr>
              <p:cNvSpPr>
                <a:spLocks noChangeArrowheads="1"/>
              </p:cNvSpPr>
              <p:nvPr/>
            </p:nvSpPr>
            <p:spPr bwMode="auto">
              <a:xfrm>
                <a:off x="2606" y="1928"/>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33" name="Rectangle 806">
                <a:extLst>
                  <a:ext uri="{FF2B5EF4-FFF2-40B4-BE49-F238E27FC236}">
                    <a16:creationId xmlns:a16="http://schemas.microsoft.com/office/drawing/2014/main" id="{184A5E5C-91C7-469E-88CE-3B6A93167CE0}"/>
                  </a:ext>
                </a:extLst>
              </p:cNvPr>
              <p:cNvSpPr>
                <a:spLocks noChangeArrowheads="1"/>
              </p:cNvSpPr>
              <p:nvPr/>
            </p:nvSpPr>
            <p:spPr bwMode="auto">
              <a:xfrm>
                <a:off x="2637" y="192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34" name="Rectangle 807">
                <a:extLst>
                  <a:ext uri="{FF2B5EF4-FFF2-40B4-BE49-F238E27FC236}">
                    <a16:creationId xmlns:a16="http://schemas.microsoft.com/office/drawing/2014/main" id="{E72E7CC7-A6F9-4B29-B13C-4F8F892D28D7}"/>
                  </a:ext>
                </a:extLst>
              </p:cNvPr>
              <p:cNvSpPr>
                <a:spLocks noChangeArrowheads="1"/>
              </p:cNvSpPr>
              <p:nvPr/>
            </p:nvSpPr>
            <p:spPr bwMode="auto">
              <a:xfrm>
                <a:off x="2696" y="1928"/>
                <a:ext cx="29"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35" name="Rectangle 808">
                <a:extLst>
                  <a:ext uri="{FF2B5EF4-FFF2-40B4-BE49-F238E27FC236}">
                    <a16:creationId xmlns:a16="http://schemas.microsoft.com/office/drawing/2014/main" id="{72D5EBA3-1DD7-4488-9907-CE514681C4FB}"/>
                  </a:ext>
                </a:extLst>
              </p:cNvPr>
              <p:cNvSpPr>
                <a:spLocks noChangeArrowheads="1"/>
              </p:cNvSpPr>
              <p:nvPr/>
            </p:nvSpPr>
            <p:spPr bwMode="auto">
              <a:xfrm>
                <a:off x="2753" y="1928"/>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grpSp>
        <p:sp>
          <p:nvSpPr>
            <p:cNvPr id="22" name="Rectangle 810">
              <a:extLst>
                <a:ext uri="{FF2B5EF4-FFF2-40B4-BE49-F238E27FC236}">
                  <a16:creationId xmlns:a16="http://schemas.microsoft.com/office/drawing/2014/main" id="{70B30CA7-053A-4B0D-93EE-6B8738671ED8}"/>
                </a:ext>
              </a:extLst>
            </p:cNvPr>
            <p:cNvSpPr>
              <a:spLocks noChangeArrowheads="1"/>
            </p:cNvSpPr>
            <p:nvPr/>
          </p:nvSpPr>
          <p:spPr bwMode="auto">
            <a:xfrm>
              <a:off x="2784" y="192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3" name="Rectangle 811">
              <a:extLst>
                <a:ext uri="{FF2B5EF4-FFF2-40B4-BE49-F238E27FC236}">
                  <a16:creationId xmlns:a16="http://schemas.microsoft.com/office/drawing/2014/main" id="{2C4A27C1-3681-49A2-83E6-E951704DE973}"/>
                </a:ext>
              </a:extLst>
            </p:cNvPr>
            <p:cNvSpPr>
              <a:spLocks noChangeArrowheads="1"/>
            </p:cNvSpPr>
            <p:nvPr/>
          </p:nvSpPr>
          <p:spPr bwMode="auto">
            <a:xfrm>
              <a:off x="2843" y="192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4" name="Rectangle 812">
              <a:extLst>
                <a:ext uri="{FF2B5EF4-FFF2-40B4-BE49-F238E27FC236}">
                  <a16:creationId xmlns:a16="http://schemas.microsoft.com/office/drawing/2014/main" id="{37200F95-DBB7-4225-8C77-098EBE59B5AC}"/>
                </a:ext>
              </a:extLst>
            </p:cNvPr>
            <p:cNvSpPr>
              <a:spLocks noChangeArrowheads="1"/>
            </p:cNvSpPr>
            <p:nvPr/>
          </p:nvSpPr>
          <p:spPr bwMode="auto">
            <a:xfrm>
              <a:off x="2899" y="1928"/>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5" name="Rectangle 813">
              <a:extLst>
                <a:ext uri="{FF2B5EF4-FFF2-40B4-BE49-F238E27FC236}">
                  <a16:creationId xmlns:a16="http://schemas.microsoft.com/office/drawing/2014/main" id="{DB168795-1A37-4107-89F6-2A44B83FECF8}"/>
                </a:ext>
              </a:extLst>
            </p:cNvPr>
            <p:cNvSpPr>
              <a:spLocks noChangeArrowheads="1"/>
            </p:cNvSpPr>
            <p:nvPr/>
          </p:nvSpPr>
          <p:spPr bwMode="auto">
            <a:xfrm>
              <a:off x="2930" y="192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6" name="Rectangle 814">
              <a:extLst>
                <a:ext uri="{FF2B5EF4-FFF2-40B4-BE49-F238E27FC236}">
                  <a16:creationId xmlns:a16="http://schemas.microsoft.com/office/drawing/2014/main" id="{3DA4387C-52CD-4B6D-B9A2-CB317FF2436C}"/>
                </a:ext>
              </a:extLst>
            </p:cNvPr>
            <p:cNvSpPr>
              <a:spLocks noChangeArrowheads="1"/>
            </p:cNvSpPr>
            <p:nvPr/>
          </p:nvSpPr>
          <p:spPr bwMode="auto">
            <a:xfrm>
              <a:off x="2958" y="1928"/>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7" name="Rectangle 815">
              <a:extLst>
                <a:ext uri="{FF2B5EF4-FFF2-40B4-BE49-F238E27FC236}">
                  <a16:creationId xmlns:a16="http://schemas.microsoft.com/office/drawing/2014/main" id="{1BEDCCF4-C9DD-4AC2-B321-86686D212EB9}"/>
                </a:ext>
              </a:extLst>
            </p:cNvPr>
            <p:cNvSpPr>
              <a:spLocks noChangeArrowheads="1"/>
            </p:cNvSpPr>
            <p:nvPr/>
          </p:nvSpPr>
          <p:spPr bwMode="auto">
            <a:xfrm>
              <a:off x="3018" y="192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8" name="Rectangle 816">
              <a:extLst>
                <a:ext uri="{FF2B5EF4-FFF2-40B4-BE49-F238E27FC236}">
                  <a16:creationId xmlns:a16="http://schemas.microsoft.com/office/drawing/2014/main" id="{343EF46C-7FE6-40A1-8FA8-51DE75206F7C}"/>
                </a:ext>
              </a:extLst>
            </p:cNvPr>
            <p:cNvSpPr>
              <a:spLocks noChangeArrowheads="1"/>
            </p:cNvSpPr>
            <p:nvPr/>
          </p:nvSpPr>
          <p:spPr bwMode="auto">
            <a:xfrm>
              <a:off x="3046" y="1928"/>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29" name="Rectangle 817">
              <a:extLst>
                <a:ext uri="{FF2B5EF4-FFF2-40B4-BE49-F238E27FC236}">
                  <a16:creationId xmlns:a16="http://schemas.microsoft.com/office/drawing/2014/main" id="{418F69FB-33DB-4D3A-824B-CD62966A9BA7}"/>
                </a:ext>
              </a:extLst>
            </p:cNvPr>
            <p:cNvSpPr>
              <a:spLocks noChangeArrowheads="1"/>
            </p:cNvSpPr>
            <p:nvPr/>
          </p:nvSpPr>
          <p:spPr bwMode="auto">
            <a:xfrm>
              <a:off x="3105" y="192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0" name="Rectangle 818">
              <a:extLst>
                <a:ext uri="{FF2B5EF4-FFF2-40B4-BE49-F238E27FC236}">
                  <a16:creationId xmlns:a16="http://schemas.microsoft.com/office/drawing/2014/main" id="{268B86CE-EBFA-4685-8383-FD2A631684A3}"/>
                </a:ext>
              </a:extLst>
            </p:cNvPr>
            <p:cNvSpPr>
              <a:spLocks noChangeArrowheads="1"/>
            </p:cNvSpPr>
            <p:nvPr/>
          </p:nvSpPr>
          <p:spPr bwMode="auto">
            <a:xfrm>
              <a:off x="3192" y="1928"/>
              <a:ext cx="31"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1" name="Rectangle 819">
              <a:extLst>
                <a:ext uri="{FF2B5EF4-FFF2-40B4-BE49-F238E27FC236}">
                  <a16:creationId xmlns:a16="http://schemas.microsoft.com/office/drawing/2014/main" id="{F8286E64-9C41-40D6-9D68-83304BEB5DCD}"/>
                </a:ext>
              </a:extLst>
            </p:cNvPr>
            <p:cNvSpPr>
              <a:spLocks noChangeArrowheads="1"/>
            </p:cNvSpPr>
            <p:nvPr/>
          </p:nvSpPr>
          <p:spPr bwMode="auto">
            <a:xfrm>
              <a:off x="3223" y="192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sp>
          <p:nvSpPr>
            <p:cNvPr id="32" name="Rectangle 820">
              <a:extLst>
                <a:ext uri="{FF2B5EF4-FFF2-40B4-BE49-F238E27FC236}">
                  <a16:creationId xmlns:a16="http://schemas.microsoft.com/office/drawing/2014/main" id="{A2A84B2A-267C-4785-9540-4DF8F888A7BA}"/>
                </a:ext>
              </a:extLst>
            </p:cNvPr>
            <p:cNvSpPr>
              <a:spLocks noChangeArrowheads="1"/>
            </p:cNvSpPr>
            <p:nvPr/>
          </p:nvSpPr>
          <p:spPr bwMode="auto">
            <a:xfrm>
              <a:off x="3311" y="1928"/>
              <a:ext cx="28" cy="29"/>
            </a:xfrm>
            <a:prstGeom prst="rect">
              <a:avLst/>
            </a:prstGeom>
            <a:solidFill>
              <a:srgbClr val="7D8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Corona LT"/>
                <a:ea typeface="+mn-ea"/>
                <a:cs typeface="+mn-cs"/>
              </a:endParaRPr>
            </a:p>
          </p:txBody>
        </p:sp>
      </p:grpSp>
      <p:sp>
        <p:nvSpPr>
          <p:cNvPr id="837" name="Freeform 2">
            <a:extLst>
              <a:ext uri="{FF2B5EF4-FFF2-40B4-BE49-F238E27FC236}">
                <a16:creationId xmlns:a16="http://schemas.microsoft.com/office/drawing/2014/main" id="{405EEA13-2FFA-4500-9831-027D67933601}"/>
              </a:ext>
            </a:extLst>
          </p:cNvPr>
          <p:cNvSpPr>
            <a:spLocks noChangeArrowheads="1"/>
          </p:cNvSpPr>
          <p:nvPr/>
        </p:nvSpPr>
        <p:spPr bwMode="auto">
          <a:xfrm>
            <a:off x="6087768" y="1835905"/>
            <a:ext cx="2628000" cy="3960000"/>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rgbClr val="28828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0" rIns="121920" bIns="6096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altLang="de-DE" sz="1800" b="1" i="0" u="none" strike="noStrike" kern="1200" cap="none" spc="0" normalizeH="0" baseline="0" noProof="0" dirty="0">
                <a:ln>
                  <a:noFill/>
                </a:ln>
                <a:solidFill>
                  <a:srgbClr val="FFFFFF"/>
                </a:solidFill>
                <a:effectLst/>
                <a:uLnTx/>
                <a:uFillTx/>
                <a:latin typeface="HelveticaNeueLT Pro 55 Roman" pitchFamily="34" charset="0"/>
                <a:ea typeface="+mn-ea"/>
                <a:cs typeface="+mn-cs"/>
                <a:sym typeface="Lato" charset="0"/>
              </a:rPr>
              <a:t>Transparenter Self-Service Währungswechsel </a:t>
            </a:r>
            <a:endParaRPr kumimoji="0" lang="de-CH" sz="1400" b="0" i="0" u="none" strike="noStrike" kern="1200" cap="none" spc="0" normalizeH="0" baseline="0" noProof="0" dirty="0">
              <a:ln>
                <a:noFill/>
              </a:ln>
              <a:solidFill>
                <a:srgbClr val="FFFFFF"/>
              </a:solidFill>
              <a:effectLst/>
              <a:uLnTx/>
              <a:uFillTx/>
              <a:latin typeface="Corona LT"/>
              <a:ea typeface="+mn-ea"/>
              <a:cs typeface="+mn-cs"/>
            </a:endParaRPr>
          </a:p>
        </p:txBody>
      </p:sp>
      <p:sp>
        <p:nvSpPr>
          <p:cNvPr id="838" name="Textfeld 837">
            <a:extLst>
              <a:ext uri="{FF2B5EF4-FFF2-40B4-BE49-F238E27FC236}">
                <a16:creationId xmlns:a16="http://schemas.microsoft.com/office/drawing/2014/main" id="{A0F70DD0-E18A-42BF-A9B8-E9923F01EB2F}"/>
              </a:ext>
            </a:extLst>
          </p:cNvPr>
          <p:cNvSpPr txBox="1"/>
          <p:nvPr/>
        </p:nvSpPr>
        <p:spPr bwMode="auto">
          <a:xfrm>
            <a:off x="6107200" y="1438726"/>
            <a:ext cx="2479725" cy="337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de-CH" sz="1800" b="1" i="0" u="none" strike="noStrike" kern="1200" cap="none" spc="0" normalizeH="0" baseline="0" noProof="0">
                <a:ln>
                  <a:noFill/>
                </a:ln>
                <a:solidFill>
                  <a:srgbClr val="28828B"/>
                </a:solidFill>
                <a:effectLst/>
                <a:uLnTx/>
                <a:uFillTx/>
                <a:latin typeface="HelveticaNeueLT Com 55 Roman"/>
                <a:ea typeface="+mn-ea"/>
                <a:cs typeface="+mn-cs"/>
              </a:rPr>
              <a:t>EXCHANGE</a:t>
            </a:r>
          </a:p>
        </p:txBody>
      </p:sp>
      <p:sp>
        <p:nvSpPr>
          <p:cNvPr id="839" name="Textfeld 838">
            <a:extLst>
              <a:ext uri="{FF2B5EF4-FFF2-40B4-BE49-F238E27FC236}">
                <a16:creationId xmlns:a16="http://schemas.microsoft.com/office/drawing/2014/main" id="{D107418A-53EB-4C44-ABB7-41B41B54D28B}"/>
              </a:ext>
            </a:extLst>
          </p:cNvPr>
          <p:cNvSpPr txBox="1"/>
          <p:nvPr/>
        </p:nvSpPr>
        <p:spPr bwMode="auto">
          <a:xfrm>
            <a:off x="6280512" y="3689237"/>
            <a:ext cx="213310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1400" b="0" i="0" u="none" strike="noStrike" kern="1200" cap="none" spc="0" normalizeH="0" baseline="0" noProof="0" dirty="0">
                <a:ln>
                  <a:noFill/>
                </a:ln>
                <a:solidFill>
                  <a:srgbClr val="FFFFFF"/>
                </a:solidFill>
                <a:effectLst/>
                <a:uLnTx/>
                <a:uFillTx/>
                <a:latin typeface="HelveticaNeueLT Com 55 Roman"/>
                <a:ea typeface="+mn-ea"/>
                <a:cs typeface="+mn-cs"/>
              </a:rPr>
              <a:t>Wurde an die Bedürfnisse von KMU angepasst, damit Sie Ihren Währungswechsel effizient und zu besten Kursen ausführen können</a:t>
            </a:r>
          </a:p>
        </p:txBody>
      </p:sp>
      <p:pic>
        <p:nvPicPr>
          <p:cNvPr id="3" name="Grafik 2">
            <a:extLst>
              <a:ext uri="{FF2B5EF4-FFF2-40B4-BE49-F238E27FC236}">
                <a16:creationId xmlns:a16="http://schemas.microsoft.com/office/drawing/2014/main" id="{BE9F26BC-3EE0-5106-43D8-8D1016676983}"/>
              </a:ext>
            </a:extLst>
          </p:cNvPr>
          <p:cNvPicPr>
            <a:picLocks noChangeAspect="1"/>
          </p:cNvPicPr>
          <p:nvPr/>
        </p:nvPicPr>
        <p:blipFill rotWithShape="1">
          <a:blip r:embed="rId5"/>
          <a:srcRect l="39174" r="-3221" b="12134"/>
          <a:stretch/>
        </p:blipFill>
        <p:spPr>
          <a:xfrm>
            <a:off x="10614713" y="406111"/>
            <a:ext cx="1352665" cy="571988"/>
          </a:xfrm>
          <a:prstGeom prst="rect">
            <a:avLst/>
          </a:prstGeom>
        </p:spPr>
      </p:pic>
    </p:spTree>
    <p:extLst>
      <p:ext uri="{BB962C8B-B14F-4D97-AF65-F5344CB8AC3E}">
        <p14:creationId xmlns:p14="http://schemas.microsoft.com/office/powerpoint/2010/main" val="12446166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eform 6">
            <a:extLst>
              <a:ext uri="{FF2B5EF4-FFF2-40B4-BE49-F238E27FC236}">
                <a16:creationId xmlns:a16="http://schemas.microsoft.com/office/drawing/2014/main" id="{491D2989-6D26-441D-A13E-C112FF9BB8A4}"/>
              </a:ext>
            </a:extLst>
          </p:cNvPr>
          <p:cNvSpPr>
            <a:spLocks noChangeArrowheads="1"/>
          </p:cNvSpPr>
          <p:nvPr/>
        </p:nvSpPr>
        <p:spPr bwMode="auto">
          <a:xfrm>
            <a:off x="4191814" y="1799549"/>
            <a:ext cx="1728000" cy="3960000"/>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rgbClr val="28828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080000" rIns="121920" bIns="6096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1800" b="1" i="0" u="none" strike="noStrike" kern="1200" cap="none" spc="0" normalizeH="0" baseline="0" noProof="0">
                <a:ln>
                  <a:noFill/>
                </a:ln>
                <a:solidFill>
                  <a:srgbClr val="FFFFFF"/>
                </a:solidFill>
                <a:effectLst/>
                <a:uLnTx/>
                <a:uFillTx/>
                <a:latin typeface="HelveticaNeueLT Pro 55 Roman" pitchFamily="34" charset="0"/>
                <a:ea typeface="+mn-ea"/>
                <a:cs typeface="+mn-cs"/>
                <a:sym typeface="Lato" charset="0"/>
              </a:rPr>
              <a:t>Preisvorteil</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de-DE" altLang="de-DE" sz="1400" b="0" i="0" u="none" strike="noStrike" kern="1200" cap="none" spc="0" normalizeH="0" baseline="0" noProof="0">
              <a:ln>
                <a:noFill/>
              </a:ln>
              <a:solidFill>
                <a:srgbClr val="FFFFFF"/>
              </a:solidFill>
              <a:effectLst/>
              <a:uLnTx/>
              <a:uFillTx/>
              <a:latin typeface="HelveticaNeueLT Pro 55 Roman" pitchFamily="34" charset="0"/>
              <a:ea typeface="+mn-ea"/>
              <a:cs typeface="+mn-cs"/>
              <a:sym typeface="Lato"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de-DE" altLang="de-DE" sz="1500" b="0" i="0" u="none" strike="noStrike" kern="1200" cap="none" spc="0" normalizeH="0" baseline="0" noProof="0">
              <a:ln>
                <a:noFill/>
              </a:ln>
              <a:solidFill>
                <a:srgbClr val="FFFFFF"/>
              </a:solidFill>
              <a:effectLst/>
              <a:uLnTx/>
              <a:uFillTx/>
              <a:latin typeface="HelveticaNeueLT Pro 55 Roman" pitchFamily="34" charset="0"/>
              <a:ea typeface="+mn-ea"/>
              <a:cs typeface="+mn-cs"/>
              <a:sym typeface="Lato"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altLang="de-DE" sz="1400" b="0" i="0" u="none" strike="noStrike" kern="1200" cap="none" spc="0" normalizeH="0" baseline="0" noProof="0">
                <a:ln>
                  <a:noFill/>
                </a:ln>
                <a:solidFill>
                  <a:srgbClr val="FFFFFF"/>
                </a:solidFill>
                <a:effectLst/>
                <a:uLnTx/>
                <a:uFillTx/>
                <a:latin typeface="HelveticaNeueLT Pro 55 Roman" pitchFamily="34" charset="0"/>
                <a:ea typeface="+mn-ea"/>
                <a:cs typeface="+mn-cs"/>
                <a:sym typeface="Lato" charset="0"/>
              </a:rPr>
              <a:t>Transparente Konditionen und tiefe Zahlungs-verkehrs-</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altLang="de-DE" sz="1400" b="0" i="0" u="none" strike="noStrike" kern="1200" cap="none" spc="0" normalizeH="0" baseline="0" noProof="0">
                <a:ln>
                  <a:noFill/>
                </a:ln>
                <a:solidFill>
                  <a:srgbClr val="FFFFFF"/>
                </a:solidFill>
                <a:effectLst/>
                <a:uLnTx/>
                <a:uFillTx/>
                <a:latin typeface="HelveticaNeueLT Pro 55 Roman" pitchFamily="34" charset="0"/>
                <a:ea typeface="+mn-ea"/>
                <a:cs typeface="+mn-cs"/>
                <a:sym typeface="Lato" charset="0"/>
              </a:rPr>
              <a:t>gebühren</a:t>
            </a:r>
            <a:endParaRPr kumimoji="0" lang="de-CH" altLang="de-DE" sz="1400" b="0" i="0" u="none" strike="noStrike" kern="1200" cap="none" spc="0" normalizeH="0" baseline="0" noProof="0">
              <a:ln>
                <a:noFill/>
              </a:ln>
              <a:solidFill>
                <a:srgbClr val="FFFFFF"/>
              </a:solidFill>
              <a:effectLst/>
              <a:uLnTx/>
              <a:uFillTx/>
              <a:latin typeface="HelveticaNeueLT Pro 55 Roman" pitchFamily="34" charset="0"/>
              <a:ea typeface="+mn-ea"/>
              <a:cs typeface="+mn-cs"/>
            </a:endParaRPr>
          </a:p>
        </p:txBody>
      </p:sp>
      <p:sp>
        <p:nvSpPr>
          <p:cNvPr id="1702" name="Freeform 2">
            <a:extLst>
              <a:ext uri="{FF2B5EF4-FFF2-40B4-BE49-F238E27FC236}">
                <a16:creationId xmlns:a16="http://schemas.microsoft.com/office/drawing/2014/main" id="{AA21D54A-FD55-4FAC-BBEF-22C69518AE2D}"/>
              </a:ext>
            </a:extLst>
          </p:cNvPr>
          <p:cNvSpPr>
            <a:spLocks noChangeArrowheads="1"/>
          </p:cNvSpPr>
          <p:nvPr/>
        </p:nvSpPr>
        <p:spPr bwMode="auto">
          <a:xfrm>
            <a:off x="479376" y="1809014"/>
            <a:ext cx="1728000" cy="3960000"/>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rgbClr val="28828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080000" rIns="121920" bIns="6096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altLang="de-DE" sz="1800" b="1" i="0" u="none" strike="noStrike" kern="1200" cap="none" spc="0" normalizeH="0" baseline="0" noProof="0" dirty="0">
                <a:ln>
                  <a:noFill/>
                </a:ln>
                <a:solidFill>
                  <a:srgbClr val="FFFFFF"/>
                </a:solidFill>
                <a:effectLst/>
                <a:uLnTx/>
                <a:uFillTx/>
                <a:latin typeface="HelveticaNeueLT Pro 55 Roman" pitchFamily="34" charset="0"/>
                <a:ea typeface="+mn-ea"/>
                <a:cs typeface="+mn-cs"/>
                <a:sym typeface="Lato" charset="0"/>
              </a:rPr>
              <a:t>Einfach</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de-DE" altLang="de-DE" sz="1400" b="0" i="0" u="none" strike="noStrike" kern="1200" cap="none" spc="0" normalizeH="0" baseline="0" noProof="0" dirty="0">
              <a:ln>
                <a:noFill/>
              </a:ln>
              <a:solidFill>
                <a:srgbClr val="FFFFFF"/>
              </a:solidFill>
              <a:effectLst/>
              <a:uLnTx/>
              <a:uFillTx/>
              <a:latin typeface="HelveticaNeueLT Pro 55 Roman" pitchFamily="34" charset="0"/>
              <a:ea typeface="+mn-ea"/>
              <a:cs typeface="+mn-cs"/>
              <a:sym typeface="Lato"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de-DE" altLang="de-DE" sz="1400" b="0" i="0" u="none" strike="noStrike" kern="1200" cap="none" spc="0" normalizeH="0" baseline="0" noProof="0" dirty="0">
              <a:ln>
                <a:noFill/>
              </a:ln>
              <a:solidFill>
                <a:srgbClr val="FFFFFF"/>
              </a:solidFill>
              <a:effectLst/>
              <a:uLnTx/>
              <a:uFillTx/>
              <a:latin typeface="HelveticaNeueLT Pro 55 Roman" pitchFamily="34" charset="0"/>
              <a:ea typeface="+mn-ea"/>
              <a:cs typeface="+mn-cs"/>
              <a:sym typeface="Lato"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altLang="de-DE" sz="1400" b="0" i="0" u="none" strike="noStrike" kern="1200" cap="none" spc="0" normalizeH="0" baseline="0" noProof="0" dirty="0">
                <a:ln>
                  <a:noFill/>
                </a:ln>
                <a:solidFill>
                  <a:srgbClr val="FFFFFF"/>
                </a:solidFill>
                <a:effectLst/>
                <a:uLnTx/>
                <a:uFillTx/>
                <a:latin typeface="HelveticaNeueLT Pro 55 Roman" pitchFamily="34" charset="0"/>
                <a:ea typeface="+mn-ea"/>
                <a:cs typeface="+mn-cs"/>
                <a:sym typeface="Lato" charset="0"/>
              </a:rPr>
              <a:t>Intuitives Powertool mit Fokus auf Benutzer-freundlichkeit</a:t>
            </a:r>
            <a:endParaRPr kumimoji="0" lang="de-CH" altLang="de-DE" sz="1400" b="0" i="0" u="none" strike="noStrike" kern="1200" cap="none" spc="0" normalizeH="0" baseline="0" noProof="0" dirty="0">
              <a:ln>
                <a:noFill/>
              </a:ln>
              <a:solidFill>
                <a:srgbClr val="FFFFFF"/>
              </a:solidFill>
              <a:effectLst/>
              <a:uLnTx/>
              <a:uFillTx/>
              <a:latin typeface="HelveticaNeueLT Pro 55 Roman" pitchFamily="34" charset="0"/>
              <a:ea typeface="+mn-ea"/>
              <a:cs typeface="+mn-cs"/>
            </a:endParaRPr>
          </a:p>
        </p:txBody>
      </p:sp>
      <p:sp>
        <p:nvSpPr>
          <p:cNvPr id="1703" name="Freeform 2">
            <a:extLst>
              <a:ext uri="{FF2B5EF4-FFF2-40B4-BE49-F238E27FC236}">
                <a16:creationId xmlns:a16="http://schemas.microsoft.com/office/drawing/2014/main" id="{AA21D54A-FD55-4FAC-BBEF-22C69518AE2D}"/>
              </a:ext>
            </a:extLst>
          </p:cNvPr>
          <p:cNvSpPr>
            <a:spLocks noChangeArrowheads="1"/>
          </p:cNvSpPr>
          <p:nvPr/>
        </p:nvSpPr>
        <p:spPr bwMode="auto">
          <a:xfrm>
            <a:off x="9763610" y="1797555"/>
            <a:ext cx="1728000" cy="3960000"/>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rgbClr val="28828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080000" rIns="121920" bIns="6096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sz="1600" b="1" dirty="0">
                <a:solidFill>
                  <a:srgbClr val="FFFFFF"/>
                </a:solidFill>
                <a:latin typeface="HelveticaNeueLT Pro 55 Roman" pitchFamily="34" charset="0"/>
                <a:sym typeface="Lato" charset="0"/>
              </a:rPr>
              <a:t>Guthaben </a:t>
            </a:r>
            <a:r>
              <a:rPr lang="de-DE" altLang="de-DE" sz="1600" b="1" dirty="0" err="1">
                <a:solidFill>
                  <a:srgbClr val="FFFFFF"/>
                </a:solidFill>
                <a:latin typeface="HelveticaNeueLT Pro 55 Roman" pitchFamily="34" charset="0"/>
                <a:sym typeface="Lato" charset="0"/>
              </a:rPr>
              <a:t>Cashback</a:t>
            </a:r>
            <a:endParaRPr kumimoji="0" lang="de-DE" altLang="de-DE" sz="1600" b="1" i="0" u="none" strike="noStrike" kern="1200" cap="none" spc="0" normalizeH="0" baseline="0" noProof="0" dirty="0">
              <a:ln>
                <a:noFill/>
              </a:ln>
              <a:solidFill>
                <a:srgbClr val="FFFFFF"/>
              </a:solidFill>
              <a:effectLst/>
              <a:uLnTx/>
              <a:uFillTx/>
              <a:latin typeface="HelveticaNeueLT Pro 55 Roman" pitchFamily="34" charset="0"/>
              <a:ea typeface="+mn-ea"/>
              <a:cs typeface="+mn-cs"/>
              <a:sym typeface="Lato"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de-DE" altLang="de-DE" sz="1100" b="0" i="0" u="none" strike="noStrike" kern="1200" cap="none" spc="0" normalizeH="0" baseline="0" noProof="0" dirty="0">
              <a:ln>
                <a:noFill/>
              </a:ln>
              <a:solidFill>
                <a:srgbClr val="FFFFFF"/>
              </a:solidFill>
              <a:effectLst/>
              <a:uLnTx/>
              <a:uFillTx/>
              <a:latin typeface="HelveticaNeueLT Pro 55 Roman" pitchFamily="34" charset="0"/>
              <a:ea typeface="+mn-ea"/>
              <a:cs typeface="+mn-cs"/>
              <a:sym typeface="Lato"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de-DE" altLang="de-DE" sz="200" b="0" i="0" u="none" strike="noStrike" kern="1200" cap="none" spc="0" normalizeH="0" baseline="0" noProof="0" dirty="0">
              <a:ln>
                <a:noFill/>
              </a:ln>
              <a:solidFill>
                <a:srgbClr val="FFFFFF"/>
              </a:solidFill>
              <a:effectLst/>
              <a:uLnTx/>
              <a:uFillTx/>
              <a:latin typeface="HelveticaNeueLT Pro 55 Roman" pitchFamily="34" charset="0"/>
              <a:ea typeface="+mn-ea"/>
              <a:cs typeface="+mn-cs"/>
              <a:sym typeface="Lato"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de-DE" altLang="de-DE" sz="200" b="0" i="0" u="none" strike="noStrike" kern="1200" cap="none" spc="0" normalizeH="0" baseline="0" noProof="0" dirty="0">
              <a:ln>
                <a:noFill/>
              </a:ln>
              <a:solidFill>
                <a:srgbClr val="FFFFFF"/>
              </a:solidFill>
              <a:effectLst/>
              <a:uLnTx/>
              <a:uFillTx/>
              <a:latin typeface="HelveticaNeueLT Pro 55 Roman" pitchFamily="34" charset="0"/>
              <a:ea typeface="+mn-ea"/>
              <a:cs typeface="+mn-cs"/>
              <a:sym typeface="Lato"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de-CH" altLang="de-DE" sz="1400" b="0" i="0" u="none" strike="noStrike" kern="1200" cap="none" spc="0" normalizeH="0" baseline="0" noProof="0" dirty="0">
                <a:ln>
                  <a:noFill/>
                </a:ln>
                <a:solidFill>
                  <a:srgbClr val="FFFFFF"/>
                </a:solidFill>
                <a:effectLst/>
                <a:uLnTx/>
                <a:uFillTx/>
                <a:latin typeface="HelveticaNeueLT Pro 55 Roman" pitchFamily="34" charset="0"/>
                <a:ea typeface="+mn-ea"/>
                <a:cs typeface="+mn-cs"/>
                <a:sym typeface="Lato" charset="0"/>
              </a:rPr>
              <a:t>Erträge auf Ihren Guthaben in EUR, USD, GBP und CZK</a:t>
            </a:r>
            <a:endParaRPr kumimoji="0" lang="de-CH" altLang="de-DE" sz="1400" b="0" i="0" u="none" strike="noStrike" kern="1200" cap="none" spc="0" normalizeH="0" baseline="0" noProof="0" dirty="0">
              <a:ln>
                <a:noFill/>
              </a:ln>
              <a:solidFill>
                <a:srgbClr val="FFFFFF"/>
              </a:solidFill>
              <a:effectLst/>
              <a:uLnTx/>
              <a:uFillTx/>
              <a:latin typeface="HelveticaNeueLT Pro 55 Roman" pitchFamily="34" charset="0"/>
              <a:ea typeface="+mn-ea"/>
              <a:cs typeface="+mn-cs"/>
            </a:endParaRPr>
          </a:p>
        </p:txBody>
      </p:sp>
      <p:sp>
        <p:nvSpPr>
          <p:cNvPr id="1704" name="Freeform 2">
            <a:extLst>
              <a:ext uri="{FF2B5EF4-FFF2-40B4-BE49-F238E27FC236}">
                <a16:creationId xmlns:a16="http://schemas.microsoft.com/office/drawing/2014/main" id="{AA21D54A-FD55-4FAC-BBEF-22C69518AE2D}"/>
              </a:ext>
            </a:extLst>
          </p:cNvPr>
          <p:cNvSpPr>
            <a:spLocks noChangeArrowheads="1"/>
          </p:cNvSpPr>
          <p:nvPr/>
        </p:nvSpPr>
        <p:spPr bwMode="auto">
          <a:xfrm>
            <a:off x="2336222" y="1811905"/>
            <a:ext cx="1728000" cy="3960000"/>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rgbClr val="28828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080000" rIns="121920" bIns="6096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1800" b="1" i="0" u="none" strike="noStrike" kern="1200" cap="none" spc="0" normalizeH="0" baseline="0" noProof="0" dirty="0">
                <a:ln>
                  <a:noFill/>
                </a:ln>
                <a:solidFill>
                  <a:srgbClr val="FFFFFF"/>
                </a:solidFill>
                <a:effectLst/>
                <a:uLnTx/>
                <a:uFillTx/>
                <a:latin typeface="HelveticaNeueLT Pro 55 Roman" pitchFamily="34" charset="0"/>
                <a:ea typeface="+mn-ea"/>
                <a:cs typeface="+mn-cs"/>
                <a:sym typeface="Lato" charset="0"/>
              </a:rPr>
              <a:t>24/7 sicherer Zugang </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de-DE" altLang="de-DE" sz="1400" b="0" i="0" u="none" strike="noStrike" kern="1200" cap="none" spc="0" normalizeH="0" baseline="0" noProof="0" dirty="0">
              <a:ln>
                <a:noFill/>
              </a:ln>
              <a:solidFill>
                <a:srgbClr val="FFFFFF"/>
              </a:solidFill>
              <a:effectLst/>
              <a:uLnTx/>
              <a:uFillTx/>
              <a:latin typeface="HelveticaNeueLT Pro 55 Roman" pitchFamily="34" charset="0"/>
              <a:ea typeface="+mn-ea"/>
              <a:cs typeface="+mn-cs"/>
              <a:sym typeface="Lato"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altLang="de-DE" sz="1400" b="0" i="0" u="none" strike="noStrike" kern="1200" cap="none" spc="0" normalizeH="0" baseline="0" noProof="0" dirty="0">
                <a:ln>
                  <a:noFill/>
                </a:ln>
                <a:solidFill>
                  <a:srgbClr val="FFFFFF"/>
                </a:solidFill>
                <a:effectLst/>
                <a:uLnTx/>
                <a:uFillTx/>
                <a:latin typeface="HelveticaNeueLT Pro 55 Roman" pitchFamily="34" charset="0"/>
                <a:ea typeface="+mn-ea"/>
                <a:cs typeface="+mn-cs"/>
                <a:sym typeface="Lato" charset="0"/>
              </a:rPr>
              <a:t>Rund um die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altLang="de-DE" sz="1400" b="0" i="0" u="none" strike="noStrike" kern="1200" cap="none" spc="0" normalizeH="0" baseline="0" noProof="0" dirty="0">
                <a:ln>
                  <a:noFill/>
                </a:ln>
                <a:solidFill>
                  <a:srgbClr val="FFFFFF"/>
                </a:solidFill>
                <a:effectLst/>
                <a:uLnTx/>
                <a:uFillTx/>
                <a:latin typeface="HelveticaNeueLT Pro 55 Roman" pitchFamily="34" charset="0"/>
                <a:ea typeface="+mn-ea"/>
                <a:cs typeface="+mn-cs"/>
                <a:sym typeface="Lato" charset="0"/>
              </a:rPr>
              <a:t>Uhr Devisen wechseln und Zahlungen tätigen</a:t>
            </a:r>
            <a:endParaRPr kumimoji="0" lang="de-CH" altLang="de-DE" sz="1400" b="0" i="0" u="none" strike="noStrike" kern="1200" cap="none" spc="0" normalizeH="0" baseline="0" noProof="0" dirty="0">
              <a:ln>
                <a:noFill/>
              </a:ln>
              <a:solidFill>
                <a:srgbClr val="FFFFFF"/>
              </a:solidFill>
              <a:effectLst/>
              <a:uLnTx/>
              <a:uFillTx/>
              <a:latin typeface="HelveticaNeueLT Pro 55 Roman" pitchFamily="34" charset="0"/>
              <a:ea typeface="+mn-ea"/>
              <a:cs typeface="+mn-cs"/>
            </a:endParaRPr>
          </a:p>
        </p:txBody>
      </p:sp>
      <p:sp>
        <p:nvSpPr>
          <p:cNvPr id="1705" name="Freeform 4">
            <a:extLst>
              <a:ext uri="{FF2B5EF4-FFF2-40B4-BE49-F238E27FC236}">
                <a16:creationId xmlns:a16="http://schemas.microsoft.com/office/drawing/2014/main" id="{0165DE01-0993-4B6F-BF6B-FD1C730DA7FE}"/>
              </a:ext>
            </a:extLst>
          </p:cNvPr>
          <p:cNvSpPr>
            <a:spLocks noChangeArrowheads="1"/>
          </p:cNvSpPr>
          <p:nvPr/>
        </p:nvSpPr>
        <p:spPr bwMode="auto">
          <a:xfrm>
            <a:off x="6036392" y="1803359"/>
            <a:ext cx="1728000" cy="3960000"/>
          </a:xfrm>
          <a:custGeom>
            <a:avLst/>
            <a:gdLst>
              <a:gd name="T0" fmla="*/ 0 w 3678"/>
              <a:gd name="T1" fmla="*/ 0 h 3653"/>
              <a:gd name="T2" fmla="*/ 3677 w 3678"/>
              <a:gd name="T3" fmla="*/ 0 h 3653"/>
              <a:gd name="T4" fmla="*/ 3677 w 3678"/>
              <a:gd name="T5" fmla="*/ 3652 h 3653"/>
              <a:gd name="T6" fmla="*/ 0 w 3678"/>
              <a:gd name="T7" fmla="*/ 3652 h 3653"/>
              <a:gd name="T8" fmla="*/ 0 w 3678"/>
              <a:gd name="T9" fmla="*/ 0 h 3653"/>
            </a:gdLst>
            <a:ahLst/>
            <a:cxnLst>
              <a:cxn ang="0">
                <a:pos x="T0" y="T1"/>
              </a:cxn>
              <a:cxn ang="0">
                <a:pos x="T2" y="T3"/>
              </a:cxn>
              <a:cxn ang="0">
                <a:pos x="T4" y="T5"/>
              </a:cxn>
              <a:cxn ang="0">
                <a:pos x="T6" y="T7"/>
              </a:cxn>
              <a:cxn ang="0">
                <a:pos x="T8" y="T9"/>
              </a:cxn>
            </a:cxnLst>
            <a:rect l="0" t="0" r="r" b="b"/>
            <a:pathLst>
              <a:path w="3678" h="3653">
                <a:moveTo>
                  <a:pt x="0" y="0"/>
                </a:moveTo>
                <a:lnTo>
                  <a:pt x="3677" y="0"/>
                </a:lnTo>
                <a:lnTo>
                  <a:pt x="3677" y="3652"/>
                </a:lnTo>
                <a:lnTo>
                  <a:pt x="0" y="3652"/>
                </a:lnTo>
                <a:lnTo>
                  <a:pt x="0" y="0"/>
                </a:lnTo>
              </a:path>
            </a:pathLst>
          </a:custGeom>
          <a:solidFill>
            <a:srgbClr val="28828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080000" rIns="121920" bIns="6096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1800" b="1" i="0" u="none" strike="noStrike" kern="1200" cap="none" spc="0" normalizeH="0" baseline="0" noProof="0" dirty="0" err="1">
                <a:ln>
                  <a:noFill/>
                </a:ln>
                <a:solidFill>
                  <a:srgbClr val="FFFFFF"/>
                </a:solidFill>
                <a:effectLst/>
                <a:uLnTx/>
                <a:uFillTx/>
                <a:latin typeface="HelveticaNeueLT Pro 55 Roman" pitchFamily="34" charset="0"/>
                <a:ea typeface="+mn-ea"/>
                <a:cs typeface="+mn-cs"/>
                <a:sym typeface="Lato" charset="0"/>
              </a:rPr>
              <a:t>Automati-sierungen</a:t>
            </a:r>
            <a:endParaRPr kumimoji="0" lang="de-DE" altLang="de-DE" sz="1800" b="1" i="0" u="none" strike="noStrike" kern="1200" cap="none" spc="0" normalizeH="0" baseline="0" noProof="0" dirty="0">
              <a:ln>
                <a:noFill/>
              </a:ln>
              <a:solidFill>
                <a:srgbClr val="FFFFFF"/>
              </a:solidFill>
              <a:effectLst/>
              <a:uLnTx/>
              <a:uFillTx/>
              <a:latin typeface="HelveticaNeueLT Pro 55 Roman" pitchFamily="34" charset="0"/>
              <a:ea typeface="+mn-ea"/>
              <a:cs typeface="+mn-cs"/>
              <a:sym typeface="Lato"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de-DE" altLang="de-DE" sz="1400" b="0" i="0" u="none" strike="noStrike" kern="1200" cap="none" spc="0" normalizeH="0" baseline="0" noProof="0" dirty="0">
              <a:ln>
                <a:noFill/>
              </a:ln>
              <a:solidFill>
                <a:srgbClr val="FFFFFF"/>
              </a:solidFill>
              <a:effectLst/>
              <a:uLnTx/>
              <a:uFillTx/>
              <a:latin typeface="HelveticaNeueLT Pro 55 Roman" pitchFamily="34" charset="0"/>
              <a:ea typeface="+mn-ea"/>
              <a:cs typeface="+mn-cs"/>
              <a:sym typeface="Lato"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altLang="de-DE" sz="1400" b="0" i="0" u="none" strike="noStrike" kern="1200" cap="none" spc="0" normalizeH="0" baseline="0" noProof="0" dirty="0">
                <a:ln>
                  <a:noFill/>
                </a:ln>
                <a:solidFill>
                  <a:srgbClr val="FFFFFF"/>
                </a:solidFill>
                <a:effectLst/>
                <a:uLnTx/>
                <a:uFillTx/>
                <a:latin typeface="HelveticaNeueLT Pro 55 Roman" pitchFamily="34" charset="0"/>
                <a:ea typeface="+mn-ea"/>
                <a:cs typeface="+mn-cs"/>
                <a:sym typeface="Lato" charset="0"/>
              </a:rPr>
              <a:t>Buchhaltungs-anbindungen, Integrationen, Schnittstellen, und Prozessauto-</a:t>
            </a:r>
            <a:r>
              <a:rPr kumimoji="0" lang="de-DE" altLang="de-DE" sz="1400" b="0" i="0" u="none" strike="noStrike" kern="1200" cap="none" spc="0" normalizeH="0" baseline="0" noProof="0" dirty="0" err="1">
                <a:ln>
                  <a:noFill/>
                </a:ln>
                <a:solidFill>
                  <a:srgbClr val="FFFFFF"/>
                </a:solidFill>
                <a:effectLst/>
                <a:uLnTx/>
                <a:uFillTx/>
                <a:latin typeface="HelveticaNeueLT Pro 55 Roman" pitchFamily="34" charset="0"/>
                <a:ea typeface="+mn-ea"/>
                <a:cs typeface="+mn-cs"/>
                <a:sym typeface="Lato" charset="0"/>
              </a:rPr>
              <a:t>matisierungen</a:t>
            </a:r>
            <a:endParaRPr kumimoji="0" lang="de-CH" altLang="de-DE" sz="1400" b="0" i="0" u="none" strike="noStrike" kern="1200" cap="none" spc="0" normalizeH="0" baseline="0" noProof="0" dirty="0">
              <a:ln>
                <a:noFill/>
              </a:ln>
              <a:solidFill>
                <a:srgbClr val="FFFFFF"/>
              </a:solidFill>
              <a:effectLst/>
              <a:uLnTx/>
              <a:uFillTx/>
              <a:latin typeface="HelveticaNeueLT Pro 55 Roman" pitchFamily="34" charset="0"/>
              <a:ea typeface="+mn-ea"/>
              <a:cs typeface="+mn-cs"/>
            </a:endParaRPr>
          </a:p>
        </p:txBody>
      </p:sp>
      <p:sp>
        <p:nvSpPr>
          <p:cNvPr id="51" name="Freeform 4">
            <a:extLst>
              <a:ext uri="{FF2B5EF4-FFF2-40B4-BE49-F238E27FC236}">
                <a16:creationId xmlns:a16="http://schemas.microsoft.com/office/drawing/2014/main" id="{7AAF68B7-24B4-486F-9CBA-45F5B0C7EDB0}"/>
              </a:ext>
            </a:extLst>
          </p:cNvPr>
          <p:cNvSpPr>
            <a:spLocks noChangeArrowheads="1"/>
          </p:cNvSpPr>
          <p:nvPr/>
        </p:nvSpPr>
        <p:spPr bwMode="auto">
          <a:xfrm>
            <a:off x="7919965" y="1797555"/>
            <a:ext cx="1728000" cy="3960000"/>
          </a:xfrm>
          <a:custGeom>
            <a:avLst/>
            <a:gdLst>
              <a:gd name="T0" fmla="*/ 0 w 3678"/>
              <a:gd name="T1" fmla="*/ 0 h 3653"/>
              <a:gd name="T2" fmla="*/ 3677 w 3678"/>
              <a:gd name="T3" fmla="*/ 0 h 3653"/>
              <a:gd name="T4" fmla="*/ 3677 w 3678"/>
              <a:gd name="T5" fmla="*/ 3652 h 3653"/>
              <a:gd name="T6" fmla="*/ 0 w 3678"/>
              <a:gd name="T7" fmla="*/ 3652 h 3653"/>
              <a:gd name="T8" fmla="*/ 0 w 3678"/>
              <a:gd name="T9" fmla="*/ 0 h 3653"/>
            </a:gdLst>
            <a:ahLst/>
            <a:cxnLst>
              <a:cxn ang="0">
                <a:pos x="T0" y="T1"/>
              </a:cxn>
              <a:cxn ang="0">
                <a:pos x="T2" y="T3"/>
              </a:cxn>
              <a:cxn ang="0">
                <a:pos x="T4" y="T5"/>
              </a:cxn>
              <a:cxn ang="0">
                <a:pos x="T6" y="T7"/>
              </a:cxn>
              <a:cxn ang="0">
                <a:pos x="T8" y="T9"/>
              </a:cxn>
            </a:cxnLst>
            <a:rect l="0" t="0" r="r" b="b"/>
            <a:pathLst>
              <a:path w="3678" h="3653">
                <a:moveTo>
                  <a:pt x="0" y="0"/>
                </a:moveTo>
                <a:lnTo>
                  <a:pt x="3677" y="0"/>
                </a:lnTo>
                <a:lnTo>
                  <a:pt x="3677" y="3652"/>
                </a:lnTo>
                <a:lnTo>
                  <a:pt x="0" y="3652"/>
                </a:lnTo>
                <a:lnTo>
                  <a:pt x="0" y="0"/>
                </a:lnTo>
              </a:path>
            </a:pathLst>
          </a:custGeom>
          <a:solidFill>
            <a:srgbClr val="28828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080000" rIns="121920" bIns="6096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1800" b="1" i="0" u="none" strike="noStrike" kern="1200" cap="none" spc="0" normalizeH="0" baseline="0" noProof="0" dirty="0">
                <a:ln>
                  <a:noFill/>
                </a:ln>
                <a:solidFill>
                  <a:srgbClr val="FFFFFF"/>
                </a:solidFill>
                <a:effectLst/>
                <a:uLnTx/>
                <a:uFillTx/>
                <a:latin typeface="HelveticaNeueLT Pro 55 Roman" pitchFamily="34" charset="0"/>
                <a:ea typeface="+mn-ea"/>
                <a:cs typeface="+mn-cs"/>
                <a:sym typeface="Lato" charset="0"/>
              </a:rPr>
              <a:t>Business-Debitkarte</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de-DE" altLang="de-DE" sz="1400" b="0" i="0" u="none" strike="noStrike" kern="1200" cap="none" spc="0" normalizeH="0" baseline="0" noProof="0" dirty="0">
              <a:ln>
                <a:noFill/>
              </a:ln>
              <a:solidFill>
                <a:srgbClr val="FFFFFF"/>
              </a:solidFill>
              <a:effectLst/>
              <a:uLnTx/>
              <a:uFillTx/>
              <a:latin typeface="HelveticaNeueLT Pro 55 Roman" pitchFamily="34" charset="0"/>
              <a:ea typeface="+mn-ea"/>
              <a:cs typeface="+mn-cs"/>
              <a:sym typeface="Lato"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altLang="de-DE" sz="1400" b="0" i="0" u="none" strike="noStrike" kern="1200" cap="none" spc="0" normalizeH="0" baseline="0" noProof="0" dirty="0">
                <a:ln>
                  <a:noFill/>
                </a:ln>
                <a:solidFill>
                  <a:srgbClr val="FFFFFF"/>
                </a:solidFill>
                <a:effectLst/>
                <a:uLnTx/>
                <a:uFillTx/>
                <a:latin typeface="HelveticaNeueLT Pro 55 Roman" pitchFamily="34" charset="0"/>
                <a:ea typeface="+mn-ea"/>
                <a:cs typeface="+mn-cs"/>
                <a:sym typeface="Lato" charset="0"/>
              </a:rPr>
              <a:t>Multiwährungs-Debitkarten mit Spesenmanagement für Ihr gesamtes KMU</a:t>
            </a:r>
            <a:endParaRPr kumimoji="0" lang="de-CH" altLang="de-DE" sz="1400" b="0" i="0" u="none" strike="noStrike" kern="1200" cap="none" spc="0" normalizeH="0" baseline="0" noProof="0" dirty="0">
              <a:ln>
                <a:noFill/>
              </a:ln>
              <a:solidFill>
                <a:srgbClr val="FFFFFF"/>
              </a:solidFill>
              <a:effectLst/>
              <a:uLnTx/>
              <a:uFillTx/>
              <a:latin typeface="HelveticaNeueLT Pro 55 Roman" pitchFamily="34" charset="0"/>
              <a:ea typeface="+mn-ea"/>
              <a:cs typeface="+mn-cs"/>
            </a:endParaRPr>
          </a:p>
        </p:txBody>
      </p:sp>
      <p:pic>
        <p:nvPicPr>
          <p:cNvPr id="47" name="Grafik 46">
            <a:extLst>
              <a:ext uri="{FF2B5EF4-FFF2-40B4-BE49-F238E27FC236}">
                <a16:creationId xmlns:a16="http://schemas.microsoft.com/office/drawing/2014/main" id="{B2C99972-F2EA-429C-B2F3-B937EA4C60DD}"/>
              </a:ext>
            </a:extLst>
          </p:cNvPr>
          <p:cNvPicPr>
            <a:picLocks noChangeAspect="1"/>
          </p:cNvPicPr>
          <p:nvPr/>
        </p:nvPicPr>
        <p:blipFill rotWithShape="1">
          <a:blip r:embed="rId3"/>
          <a:srcRect l="39174" r="-3221" b="12134"/>
          <a:stretch/>
        </p:blipFill>
        <p:spPr>
          <a:xfrm>
            <a:off x="10614713" y="406111"/>
            <a:ext cx="1352665" cy="571988"/>
          </a:xfrm>
          <a:prstGeom prst="rect">
            <a:avLst/>
          </a:prstGeom>
        </p:spPr>
      </p:pic>
      <p:sp>
        <p:nvSpPr>
          <p:cNvPr id="49" name="Titel 1">
            <a:extLst>
              <a:ext uri="{FF2B5EF4-FFF2-40B4-BE49-F238E27FC236}">
                <a16:creationId xmlns:a16="http://schemas.microsoft.com/office/drawing/2014/main" id="{CE39C8ED-42E3-441A-B0E8-299738502F31}"/>
              </a:ext>
            </a:extLst>
          </p:cNvPr>
          <p:cNvSpPr>
            <a:spLocks noGrp="1"/>
          </p:cNvSpPr>
          <p:nvPr>
            <p:ph type="title"/>
          </p:nvPr>
        </p:nvSpPr>
        <p:spPr>
          <a:xfrm>
            <a:off x="482486" y="475753"/>
            <a:ext cx="11161240" cy="1008112"/>
          </a:xfrm>
        </p:spPr>
        <p:txBody>
          <a:bodyPr vert="horz"/>
          <a:lstStyle/>
          <a:p>
            <a:r>
              <a:rPr lang="de-CH" dirty="0" err="1"/>
              <a:t>amnis</a:t>
            </a:r>
            <a:r>
              <a:rPr lang="de-CH" dirty="0"/>
              <a:t> – globales Banking mit Mehrwert</a:t>
            </a:r>
            <a:br>
              <a:rPr lang="de-CH" dirty="0"/>
            </a:br>
            <a:r>
              <a:rPr lang="de-CH" sz="1800" b="0" dirty="0">
                <a:solidFill>
                  <a:srgbClr val="28828B"/>
                </a:solidFill>
                <a:latin typeface="+mn-lt"/>
              </a:rPr>
              <a:t>Ihre Wettbewerbsvorteile</a:t>
            </a:r>
            <a:endParaRPr lang="de-CH" sz="1800" b="0" dirty="0">
              <a:solidFill>
                <a:srgbClr val="28828B"/>
              </a:solidFill>
            </a:endParaRPr>
          </a:p>
        </p:txBody>
      </p:sp>
      <p:grpSp>
        <p:nvGrpSpPr>
          <p:cNvPr id="50" name="Google Shape;310;p14"/>
          <p:cNvGrpSpPr/>
          <p:nvPr/>
        </p:nvGrpSpPr>
        <p:grpSpPr>
          <a:xfrm>
            <a:off x="911424" y="1950204"/>
            <a:ext cx="677123" cy="677122"/>
            <a:chOff x="3024201" y="5664748"/>
            <a:chExt cx="313370" cy="313370"/>
          </a:xfrm>
          <a:solidFill>
            <a:schemeClr val="bg1"/>
          </a:solidFill>
        </p:grpSpPr>
        <p:sp>
          <p:nvSpPr>
            <p:cNvPr id="59" name="Google Shape;311;p14"/>
            <p:cNvSpPr/>
            <p:nvPr/>
          </p:nvSpPr>
          <p:spPr>
            <a:xfrm>
              <a:off x="3024201" y="5664748"/>
              <a:ext cx="312180" cy="222230"/>
            </a:xfrm>
            <a:custGeom>
              <a:avLst/>
              <a:gdLst/>
              <a:ahLst/>
              <a:cxnLst/>
              <a:rect l="l" t="t" r="r" b="b"/>
              <a:pathLst>
                <a:path w="312180" h="222229" extrusionOk="0">
                  <a:moveTo>
                    <a:pt x="295778" y="0"/>
                  </a:moveTo>
                  <a:lnTo>
                    <a:pt x="19048" y="0"/>
                  </a:lnTo>
                  <a:cubicBezTo>
                    <a:pt x="8466" y="0"/>
                    <a:pt x="0" y="8466"/>
                    <a:pt x="0" y="18519"/>
                  </a:cubicBezTo>
                  <a:lnTo>
                    <a:pt x="0" y="43917"/>
                  </a:lnTo>
                  <a:lnTo>
                    <a:pt x="0" y="204769"/>
                  </a:lnTo>
                  <a:cubicBezTo>
                    <a:pt x="0" y="215352"/>
                    <a:pt x="8466" y="223289"/>
                    <a:pt x="19048" y="223289"/>
                  </a:cubicBezTo>
                  <a:lnTo>
                    <a:pt x="119581" y="223289"/>
                  </a:lnTo>
                  <a:cubicBezTo>
                    <a:pt x="123285" y="223289"/>
                    <a:pt x="125930" y="220643"/>
                    <a:pt x="125930" y="216939"/>
                  </a:cubicBezTo>
                  <a:cubicBezTo>
                    <a:pt x="125930" y="213235"/>
                    <a:pt x="123285" y="210590"/>
                    <a:pt x="119581" y="210590"/>
                  </a:cubicBezTo>
                  <a:lnTo>
                    <a:pt x="19048" y="210590"/>
                  </a:lnTo>
                  <a:cubicBezTo>
                    <a:pt x="15874" y="210590"/>
                    <a:pt x="13228" y="207944"/>
                    <a:pt x="13228" y="204769"/>
                  </a:cubicBezTo>
                  <a:lnTo>
                    <a:pt x="13228" y="50266"/>
                  </a:lnTo>
                  <a:lnTo>
                    <a:pt x="301598" y="50266"/>
                  </a:lnTo>
                  <a:lnTo>
                    <a:pt x="301598" y="204769"/>
                  </a:lnTo>
                  <a:cubicBezTo>
                    <a:pt x="301598" y="207944"/>
                    <a:pt x="298952" y="210590"/>
                    <a:pt x="295778" y="210590"/>
                  </a:cubicBezTo>
                  <a:lnTo>
                    <a:pt x="262972" y="210590"/>
                  </a:lnTo>
                  <a:cubicBezTo>
                    <a:pt x="259268" y="210590"/>
                    <a:pt x="256623" y="213235"/>
                    <a:pt x="256623" y="216939"/>
                  </a:cubicBezTo>
                  <a:cubicBezTo>
                    <a:pt x="256623" y="220643"/>
                    <a:pt x="259268" y="223289"/>
                    <a:pt x="262972" y="223289"/>
                  </a:cubicBezTo>
                  <a:lnTo>
                    <a:pt x="295778" y="223289"/>
                  </a:lnTo>
                  <a:cubicBezTo>
                    <a:pt x="306360" y="223289"/>
                    <a:pt x="314297" y="214822"/>
                    <a:pt x="314297" y="204769"/>
                  </a:cubicBezTo>
                  <a:lnTo>
                    <a:pt x="314297" y="44446"/>
                  </a:lnTo>
                  <a:lnTo>
                    <a:pt x="314297" y="19048"/>
                  </a:lnTo>
                  <a:cubicBezTo>
                    <a:pt x="314826" y="8466"/>
                    <a:pt x="306360" y="0"/>
                    <a:pt x="295778" y="0"/>
                  </a:cubicBezTo>
                  <a:close/>
                  <a:moveTo>
                    <a:pt x="13228" y="38097"/>
                  </a:moveTo>
                  <a:lnTo>
                    <a:pt x="13228" y="19048"/>
                  </a:lnTo>
                  <a:cubicBezTo>
                    <a:pt x="13228" y="15874"/>
                    <a:pt x="15874" y="13228"/>
                    <a:pt x="19048" y="13228"/>
                  </a:cubicBezTo>
                  <a:lnTo>
                    <a:pt x="295778" y="13228"/>
                  </a:lnTo>
                  <a:cubicBezTo>
                    <a:pt x="298952" y="13228"/>
                    <a:pt x="301598" y="15874"/>
                    <a:pt x="301598" y="19048"/>
                  </a:cubicBezTo>
                  <a:lnTo>
                    <a:pt x="301598" y="38097"/>
                  </a:lnTo>
                  <a:lnTo>
                    <a:pt x="13228" y="38097"/>
                  </a:lnTo>
                  <a:close/>
                </a:path>
              </a:pathLst>
            </a:custGeom>
            <a:grp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0" name="Google Shape;312;p14"/>
            <p:cNvSpPr/>
            <p:nvPr/>
          </p:nvSpPr>
          <p:spPr>
            <a:xfrm>
              <a:off x="3046424" y="5684326"/>
              <a:ext cx="10582" cy="10582"/>
            </a:xfrm>
            <a:custGeom>
              <a:avLst/>
              <a:gdLst/>
              <a:ahLst/>
              <a:cxnLst/>
              <a:rect l="l" t="t" r="r" b="b"/>
              <a:pathLst>
                <a:path w="10582" h="10582" extrusionOk="0">
                  <a:moveTo>
                    <a:pt x="6878" y="0"/>
                  </a:moveTo>
                  <a:cubicBezTo>
                    <a:pt x="3175" y="0"/>
                    <a:pt x="0" y="3175"/>
                    <a:pt x="0" y="6878"/>
                  </a:cubicBezTo>
                  <a:cubicBezTo>
                    <a:pt x="0" y="10582"/>
                    <a:pt x="3175" y="13757"/>
                    <a:pt x="6878" y="13757"/>
                  </a:cubicBezTo>
                  <a:cubicBezTo>
                    <a:pt x="10582" y="13757"/>
                    <a:pt x="13757" y="10582"/>
                    <a:pt x="13757" y="6878"/>
                  </a:cubicBezTo>
                  <a:cubicBezTo>
                    <a:pt x="13757" y="3175"/>
                    <a:pt x="10582" y="0"/>
                    <a:pt x="6878" y="0"/>
                  </a:cubicBezTo>
                  <a:close/>
                </a:path>
              </a:pathLst>
            </a:custGeom>
            <a:grp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313;p14"/>
            <p:cNvSpPr/>
            <p:nvPr/>
          </p:nvSpPr>
          <p:spPr>
            <a:xfrm>
              <a:off x="3069176" y="5684326"/>
              <a:ext cx="10582" cy="10582"/>
            </a:xfrm>
            <a:custGeom>
              <a:avLst/>
              <a:gdLst/>
              <a:ahLst/>
              <a:cxnLst/>
              <a:rect l="l" t="t" r="r" b="b"/>
              <a:pathLst>
                <a:path w="10582" h="10582" extrusionOk="0">
                  <a:moveTo>
                    <a:pt x="6878" y="0"/>
                  </a:moveTo>
                  <a:cubicBezTo>
                    <a:pt x="3175" y="0"/>
                    <a:pt x="0" y="3175"/>
                    <a:pt x="0" y="6878"/>
                  </a:cubicBezTo>
                  <a:cubicBezTo>
                    <a:pt x="0" y="10582"/>
                    <a:pt x="3175" y="13757"/>
                    <a:pt x="6878" y="13757"/>
                  </a:cubicBezTo>
                  <a:cubicBezTo>
                    <a:pt x="10582" y="13757"/>
                    <a:pt x="13757" y="10582"/>
                    <a:pt x="13757" y="6878"/>
                  </a:cubicBezTo>
                  <a:cubicBezTo>
                    <a:pt x="13757" y="3175"/>
                    <a:pt x="10582" y="0"/>
                    <a:pt x="6878" y="0"/>
                  </a:cubicBezTo>
                  <a:close/>
                </a:path>
              </a:pathLst>
            </a:custGeom>
            <a:grp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314;p14"/>
            <p:cNvSpPr/>
            <p:nvPr/>
          </p:nvSpPr>
          <p:spPr>
            <a:xfrm>
              <a:off x="3091928" y="5684326"/>
              <a:ext cx="10582" cy="10582"/>
            </a:xfrm>
            <a:custGeom>
              <a:avLst/>
              <a:gdLst/>
              <a:ahLst/>
              <a:cxnLst/>
              <a:rect l="l" t="t" r="r" b="b"/>
              <a:pathLst>
                <a:path w="10582" h="10582" extrusionOk="0">
                  <a:moveTo>
                    <a:pt x="6878" y="0"/>
                  </a:moveTo>
                  <a:cubicBezTo>
                    <a:pt x="3175" y="0"/>
                    <a:pt x="0" y="3175"/>
                    <a:pt x="0" y="6878"/>
                  </a:cubicBezTo>
                  <a:cubicBezTo>
                    <a:pt x="0" y="10582"/>
                    <a:pt x="3175" y="13757"/>
                    <a:pt x="6878" y="13757"/>
                  </a:cubicBezTo>
                  <a:cubicBezTo>
                    <a:pt x="10582" y="13757"/>
                    <a:pt x="13757" y="10582"/>
                    <a:pt x="13757" y="6878"/>
                  </a:cubicBezTo>
                  <a:cubicBezTo>
                    <a:pt x="13757" y="3175"/>
                    <a:pt x="10053" y="0"/>
                    <a:pt x="6878" y="0"/>
                  </a:cubicBezTo>
                  <a:close/>
                </a:path>
              </a:pathLst>
            </a:custGeom>
            <a:grp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4" name="Google Shape;315;p14"/>
            <p:cNvSpPr/>
            <p:nvPr/>
          </p:nvSpPr>
          <p:spPr>
            <a:xfrm>
              <a:off x="3247621" y="5888168"/>
              <a:ext cx="89950" cy="89950"/>
            </a:xfrm>
            <a:custGeom>
              <a:avLst/>
              <a:gdLst/>
              <a:ahLst/>
              <a:cxnLst/>
              <a:rect l="l" t="t" r="r" b="b"/>
              <a:pathLst>
                <a:path w="89950" h="89950" extrusionOk="0">
                  <a:moveTo>
                    <a:pt x="43256" y="19445"/>
                  </a:moveTo>
                  <a:cubicBezTo>
                    <a:pt x="43256" y="17858"/>
                    <a:pt x="42726" y="15742"/>
                    <a:pt x="41668" y="14154"/>
                  </a:cubicBezTo>
                  <a:lnTo>
                    <a:pt x="29498" y="1984"/>
                  </a:lnTo>
                  <a:cubicBezTo>
                    <a:pt x="26853" y="-661"/>
                    <a:pt x="22620" y="-661"/>
                    <a:pt x="20503" y="1984"/>
                  </a:cubicBezTo>
                  <a:lnTo>
                    <a:pt x="1984" y="20503"/>
                  </a:lnTo>
                  <a:cubicBezTo>
                    <a:pt x="-661" y="23149"/>
                    <a:pt x="-661" y="27382"/>
                    <a:pt x="1984" y="29499"/>
                  </a:cubicBezTo>
                  <a:lnTo>
                    <a:pt x="14154" y="41668"/>
                  </a:lnTo>
                  <a:cubicBezTo>
                    <a:pt x="15212" y="42727"/>
                    <a:pt x="17329" y="43785"/>
                    <a:pt x="18916" y="43785"/>
                  </a:cubicBezTo>
                  <a:cubicBezTo>
                    <a:pt x="19445" y="43785"/>
                    <a:pt x="19445" y="43785"/>
                    <a:pt x="19974" y="43785"/>
                  </a:cubicBezTo>
                  <a:lnTo>
                    <a:pt x="58071" y="86114"/>
                  </a:lnTo>
                  <a:cubicBezTo>
                    <a:pt x="61775" y="89818"/>
                    <a:pt x="67066" y="91934"/>
                    <a:pt x="71828" y="91934"/>
                  </a:cubicBezTo>
                  <a:cubicBezTo>
                    <a:pt x="76590" y="91934"/>
                    <a:pt x="81881" y="89818"/>
                    <a:pt x="85585" y="86114"/>
                  </a:cubicBezTo>
                  <a:cubicBezTo>
                    <a:pt x="92993" y="78706"/>
                    <a:pt x="92993" y="66008"/>
                    <a:pt x="85585" y="58600"/>
                  </a:cubicBezTo>
                  <a:lnTo>
                    <a:pt x="43256" y="19445"/>
                  </a:lnTo>
                  <a:close/>
                  <a:moveTo>
                    <a:pt x="24737" y="15742"/>
                  </a:moveTo>
                  <a:lnTo>
                    <a:pt x="27911" y="18916"/>
                  </a:lnTo>
                  <a:lnTo>
                    <a:pt x="18916" y="27911"/>
                  </a:lnTo>
                  <a:lnTo>
                    <a:pt x="15741" y="24737"/>
                  </a:lnTo>
                  <a:lnTo>
                    <a:pt x="24737" y="15742"/>
                  </a:lnTo>
                  <a:close/>
                  <a:moveTo>
                    <a:pt x="76061" y="76061"/>
                  </a:moveTo>
                  <a:cubicBezTo>
                    <a:pt x="73415" y="78706"/>
                    <a:pt x="69182" y="78706"/>
                    <a:pt x="67066" y="76061"/>
                  </a:cubicBezTo>
                  <a:lnTo>
                    <a:pt x="29498" y="34790"/>
                  </a:lnTo>
                  <a:lnTo>
                    <a:pt x="35319" y="28970"/>
                  </a:lnTo>
                  <a:lnTo>
                    <a:pt x="76061" y="66537"/>
                  </a:lnTo>
                  <a:cubicBezTo>
                    <a:pt x="78706" y="69712"/>
                    <a:pt x="78706" y="73945"/>
                    <a:pt x="76061" y="76061"/>
                  </a:cubicBezTo>
                  <a:close/>
                </a:path>
              </a:pathLst>
            </a:custGeom>
            <a:grp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5" name="Google Shape;316;p14"/>
            <p:cNvSpPr/>
            <p:nvPr/>
          </p:nvSpPr>
          <p:spPr>
            <a:xfrm>
              <a:off x="3084521" y="5816018"/>
              <a:ext cx="10582" cy="42330"/>
            </a:xfrm>
            <a:custGeom>
              <a:avLst/>
              <a:gdLst/>
              <a:ahLst/>
              <a:cxnLst/>
              <a:rect l="l" t="t" r="r" b="b"/>
              <a:pathLst>
                <a:path w="10582" h="42329" extrusionOk="0">
                  <a:moveTo>
                    <a:pt x="0" y="6408"/>
                  </a:moveTo>
                  <a:lnTo>
                    <a:pt x="0" y="36567"/>
                  </a:lnTo>
                  <a:cubicBezTo>
                    <a:pt x="0" y="40271"/>
                    <a:pt x="2646" y="42917"/>
                    <a:pt x="6349" y="42917"/>
                  </a:cubicBezTo>
                  <a:cubicBezTo>
                    <a:pt x="10053" y="42917"/>
                    <a:pt x="12699" y="40271"/>
                    <a:pt x="12699" y="36567"/>
                  </a:cubicBezTo>
                  <a:lnTo>
                    <a:pt x="12699" y="6408"/>
                  </a:lnTo>
                  <a:cubicBezTo>
                    <a:pt x="12699" y="2703"/>
                    <a:pt x="10053" y="58"/>
                    <a:pt x="6349" y="58"/>
                  </a:cubicBezTo>
                  <a:cubicBezTo>
                    <a:pt x="3175" y="-471"/>
                    <a:pt x="0" y="2703"/>
                    <a:pt x="0" y="6408"/>
                  </a:cubicBezTo>
                  <a:close/>
                </a:path>
              </a:pathLst>
            </a:custGeom>
            <a:grp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6" name="Google Shape;317;p14"/>
            <p:cNvSpPr/>
            <p:nvPr/>
          </p:nvSpPr>
          <p:spPr>
            <a:xfrm>
              <a:off x="3114680" y="5785916"/>
              <a:ext cx="10582" cy="68785"/>
            </a:xfrm>
            <a:custGeom>
              <a:avLst/>
              <a:gdLst/>
              <a:ahLst/>
              <a:cxnLst/>
              <a:rect l="l" t="t" r="r" b="b"/>
              <a:pathLst>
                <a:path w="10582" h="68785" extrusionOk="0">
                  <a:moveTo>
                    <a:pt x="0" y="6349"/>
                  </a:moveTo>
                  <a:lnTo>
                    <a:pt x="0" y="66669"/>
                  </a:lnTo>
                  <a:cubicBezTo>
                    <a:pt x="0" y="70373"/>
                    <a:pt x="2646" y="73019"/>
                    <a:pt x="6349" y="73019"/>
                  </a:cubicBezTo>
                  <a:cubicBezTo>
                    <a:pt x="10053" y="73019"/>
                    <a:pt x="12699" y="70373"/>
                    <a:pt x="12699" y="66669"/>
                  </a:cubicBezTo>
                  <a:lnTo>
                    <a:pt x="12699" y="6349"/>
                  </a:lnTo>
                  <a:cubicBezTo>
                    <a:pt x="12699" y="2646"/>
                    <a:pt x="10053" y="0"/>
                    <a:pt x="6349" y="0"/>
                  </a:cubicBezTo>
                  <a:cubicBezTo>
                    <a:pt x="2646" y="0"/>
                    <a:pt x="0" y="2646"/>
                    <a:pt x="0" y="6349"/>
                  </a:cubicBezTo>
                  <a:close/>
                </a:path>
              </a:pathLst>
            </a:custGeom>
            <a:grp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7" name="Google Shape;318;p14"/>
            <p:cNvSpPr/>
            <p:nvPr/>
          </p:nvSpPr>
          <p:spPr>
            <a:xfrm>
              <a:off x="3145369" y="5740941"/>
              <a:ext cx="132280" cy="169318"/>
            </a:xfrm>
            <a:custGeom>
              <a:avLst/>
              <a:gdLst/>
              <a:ahLst/>
              <a:cxnLst/>
              <a:rect l="l" t="t" r="r" b="b"/>
              <a:pathLst>
                <a:path w="132279" h="169318" extrusionOk="0">
                  <a:moveTo>
                    <a:pt x="128576" y="117464"/>
                  </a:moveTo>
                  <a:cubicBezTo>
                    <a:pt x="131221" y="116406"/>
                    <a:pt x="133338" y="114290"/>
                    <a:pt x="133338" y="111644"/>
                  </a:cubicBezTo>
                  <a:lnTo>
                    <a:pt x="133338" y="51324"/>
                  </a:lnTo>
                  <a:cubicBezTo>
                    <a:pt x="133338" y="47621"/>
                    <a:pt x="130692" y="44975"/>
                    <a:pt x="126989" y="44975"/>
                  </a:cubicBezTo>
                  <a:cubicBezTo>
                    <a:pt x="123285" y="44975"/>
                    <a:pt x="120639" y="47621"/>
                    <a:pt x="120639" y="51324"/>
                  </a:cubicBezTo>
                  <a:lnTo>
                    <a:pt x="120639" y="79897"/>
                  </a:lnTo>
                  <a:cubicBezTo>
                    <a:pt x="116406" y="72489"/>
                    <a:pt x="110586" y="66140"/>
                    <a:pt x="103178" y="60849"/>
                  </a:cubicBezTo>
                  <a:lnTo>
                    <a:pt x="103178" y="21165"/>
                  </a:lnTo>
                  <a:cubicBezTo>
                    <a:pt x="103178" y="17461"/>
                    <a:pt x="100533" y="14816"/>
                    <a:pt x="96829" y="14816"/>
                  </a:cubicBezTo>
                  <a:cubicBezTo>
                    <a:pt x="93125" y="14816"/>
                    <a:pt x="90479" y="17461"/>
                    <a:pt x="90479" y="21165"/>
                  </a:cubicBezTo>
                  <a:lnTo>
                    <a:pt x="90479" y="53441"/>
                  </a:lnTo>
                  <a:cubicBezTo>
                    <a:pt x="85188" y="51324"/>
                    <a:pt x="79368" y="50266"/>
                    <a:pt x="73018" y="49208"/>
                  </a:cubicBezTo>
                  <a:lnTo>
                    <a:pt x="73018" y="21165"/>
                  </a:lnTo>
                  <a:cubicBezTo>
                    <a:pt x="73018" y="17461"/>
                    <a:pt x="70373" y="14816"/>
                    <a:pt x="66669" y="14816"/>
                  </a:cubicBezTo>
                  <a:cubicBezTo>
                    <a:pt x="62965" y="14816"/>
                    <a:pt x="60319" y="17461"/>
                    <a:pt x="60319" y="21165"/>
                  </a:cubicBezTo>
                  <a:lnTo>
                    <a:pt x="60319" y="49208"/>
                  </a:lnTo>
                  <a:cubicBezTo>
                    <a:pt x="54499" y="49737"/>
                    <a:pt x="48679" y="51324"/>
                    <a:pt x="42859" y="53441"/>
                  </a:cubicBezTo>
                  <a:lnTo>
                    <a:pt x="42859" y="6349"/>
                  </a:lnTo>
                  <a:cubicBezTo>
                    <a:pt x="42859" y="2646"/>
                    <a:pt x="40213" y="0"/>
                    <a:pt x="36509" y="0"/>
                  </a:cubicBezTo>
                  <a:cubicBezTo>
                    <a:pt x="32805" y="0"/>
                    <a:pt x="30160" y="2646"/>
                    <a:pt x="30160" y="6349"/>
                  </a:cubicBezTo>
                  <a:lnTo>
                    <a:pt x="30160" y="60849"/>
                  </a:lnTo>
                  <a:cubicBezTo>
                    <a:pt x="23281" y="66140"/>
                    <a:pt x="17461" y="72489"/>
                    <a:pt x="12699" y="79897"/>
                  </a:cubicBezTo>
                  <a:lnTo>
                    <a:pt x="12699" y="66669"/>
                  </a:lnTo>
                  <a:cubicBezTo>
                    <a:pt x="12699" y="62965"/>
                    <a:pt x="10053" y="60320"/>
                    <a:pt x="6349" y="60320"/>
                  </a:cubicBezTo>
                  <a:cubicBezTo>
                    <a:pt x="2646" y="60320"/>
                    <a:pt x="0" y="62965"/>
                    <a:pt x="0" y="66669"/>
                  </a:cubicBezTo>
                  <a:lnTo>
                    <a:pt x="0" y="111644"/>
                  </a:lnTo>
                  <a:cubicBezTo>
                    <a:pt x="0" y="114290"/>
                    <a:pt x="2116" y="116935"/>
                    <a:pt x="4762" y="117464"/>
                  </a:cubicBezTo>
                  <a:cubicBezTo>
                    <a:pt x="7937" y="149211"/>
                    <a:pt x="34393" y="174080"/>
                    <a:pt x="67198" y="174080"/>
                  </a:cubicBezTo>
                  <a:cubicBezTo>
                    <a:pt x="98945" y="174080"/>
                    <a:pt x="125401" y="149211"/>
                    <a:pt x="128576" y="117464"/>
                  </a:cubicBezTo>
                  <a:close/>
                  <a:moveTo>
                    <a:pt x="66140" y="161381"/>
                  </a:moveTo>
                  <a:cubicBezTo>
                    <a:pt x="38626" y="161381"/>
                    <a:pt x="16403" y="139159"/>
                    <a:pt x="16403" y="111644"/>
                  </a:cubicBezTo>
                  <a:cubicBezTo>
                    <a:pt x="16403" y="98416"/>
                    <a:pt x="21694" y="86776"/>
                    <a:pt x="29631" y="77780"/>
                  </a:cubicBezTo>
                  <a:lnTo>
                    <a:pt x="29631" y="111644"/>
                  </a:lnTo>
                  <a:cubicBezTo>
                    <a:pt x="29631" y="115348"/>
                    <a:pt x="32276" y="117994"/>
                    <a:pt x="35980" y="117994"/>
                  </a:cubicBezTo>
                  <a:cubicBezTo>
                    <a:pt x="39684" y="117994"/>
                    <a:pt x="42330" y="115348"/>
                    <a:pt x="42330" y="111644"/>
                  </a:cubicBezTo>
                  <a:lnTo>
                    <a:pt x="42330" y="67727"/>
                  </a:lnTo>
                  <a:cubicBezTo>
                    <a:pt x="47621" y="65082"/>
                    <a:pt x="53441" y="62965"/>
                    <a:pt x="59790" y="61907"/>
                  </a:cubicBezTo>
                  <a:lnTo>
                    <a:pt x="59790" y="111115"/>
                  </a:lnTo>
                  <a:cubicBezTo>
                    <a:pt x="59790" y="114819"/>
                    <a:pt x="62436" y="117464"/>
                    <a:pt x="66140" y="117464"/>
                  </a:cubicBezTo>
                  <a:cubicBezTo>
                    <a:pt x="69843" y="117464"/>
                    <a:pt x="72489" y="114819"/>
                    <a:pt x="72489" y="111115"/>
                  </a:cubicBezTo>
                  <a:lnTo>
                    <a:pt x="72489" y="61907"/>
                  </a:lnTo>
                  <a:cubicBezTo>
                    <a:pt x="78839" y="62965"/>
                    <a:pt x="84659" y="64552"/>
                    <a:pt x="89950" y="67727"/>
                  </a:cubicBezTo>
                  <a:lnTo>
                    <a:pt x="89950" y="111644"/>
                  </a:lnTo>
                  <a:cubicBezTo>
                    <a:pt x="89950" y="115348"/>
                    <a:pt x="92596" y="117994"/>
                    <a:pt x="96299" y="117994"/>
                  </a:cubicBezTo>
                  <a:cubicBezTo>
                    <a:pt x="100003" y="117994"/>
                    <a:pt x="102649" y="115348"/>
                    <a:pt x="102649" y="111644"/>
                  </a:cubicBezTo>
                  <a:lnTo>
                    <a:pt x="102649" y="77780"/>
                  </a:lnTo>
                  <a:cubicBezTo>
                    <a:pt x="110586" y="86776"/>
                    <a:pt x="115877" y="98416"/>
                    <a:pt x="115877" y="111644"/>
                  </a:cubicBezTo>
                  <a:cubicBezTo>
                    <a:pt x="116406" y="138629"/>
                    <a:pt x="93654" y="161381"/>
                    <a:pt x="66140" y="161381"/>
                  </a:cubicBezTo>
                  <a:close/>
                </a:path>
              </a:pathLst>
            </a:custGeom>
            <a:grp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68" name="Google Shape;1948;p23"/>
          <p:cNvSpPr/>
          <p:nvPr/>
        </p:nvSpPr>
        <p:spPr>
          <a:xfrm>
            <a:off x="2855640" y="1927959"/>
            <a:ext cx="627526" cy="627359"/>
          </a:xfrm>
          <a:custGeom>
            <a:avLst/>
            <a:gdLst/>
            <a:ahLst/>
            <a:cxnLst/>
            <a:rect l="l" t="t" r="r" b="b"/>
            <a:pathLst>
              <a:path w="736641" h="736444" extrusionOk="0">
                <a:moveTo>
                  <a:pt x="368321" y="0"/>
                </a:moveTo>
                <a:cubicBezTo>
                  <a:pt x="165109" y="0"/>
                  <a:pt x="0" y="165065"/>
                  <a:pt x="0" y="368222"/>
                </a:cubicBezTo>
                <a:cubicBezTo>
                  <a:pt x="0" y="571380"/>
                  <a:pt x="165109" y="736445"/>
                  <a:pt x="368321" y="736445"/>
                </a:cubicBezTo>
                <a:cubicBezTo>
                  <a:pt x="571532" y="736445"/>
                  <a:pt x="736642" y="571380"/>
                  <a:pt x="736642" y="368222"/>
                </a:cubicBezTo>
                <a:cubicBezTo>
                  <a:pt x="737912" y="165065"/>
                  <a:pt x="571532" y="0"/>
                  <a:pt x="368321" y="0"/>
                </a:cubicBezTo>
                <a:close/>
                <a:moveTo>
                  <a:pt x="368321" y="707240"/>
                </a:moveTo>
                <a:cubicBezTo>
                  <a:pt x="181620" y="707240"/>
                  <a:pt x="30482" y="554872"/>
                  <a:pt x="30482" y="369492"/>
                </a:cubicBezTo>
                <a:cubicBezTo>
                  <a:pt x="30482" y="182840"/>
                  <a:pt x="182890" y="31743"/>
                  <a:pt x="368321" y="31743"/>
                </a:cubicBezTo>
                <a:cubicBezTo>
                  <a:pt x="553751" y="31743"/>
                  <a:pt x="706160" y="184111"/>
                  <a:pt x="706160" y="369492"/>
                </a:cubicBezTo>
                <a:cubicBezTo>
                  <a:pt x="707430" y="554872"/>
                  <a:pt x="555021" y="707240"/>
                  <a:pt x="368321" y="707240"/>
                </a:cubicBezTo>
                <a:close/>
                <a:moveTo>
                  <a:pt x="368321" y="68564"/>
                </a:moveTo>
                <a:cubicBezTo>
                  <a:pt x="203212" y="68564"/>
                  <a:pt x="68584" y="203157"/>
                  <a:pt x="68584" y="368222"/>
                </a:cubicBezTo>
                <a:cubicBezTo>
                  <a:pt x="68584" y="533288"/>
                  <a:pt x="203212" y="667879"/>
                  <a:pt x="368321" y="667879"/>
                </a:cubicBezTo>
                <a:cubicBezTo>
                  <a:pt x="533430" y="667879"/>
                  <a:pt x="668058" y="533288"/>
                  <a:pt x="668058" y="368222"/>
                </a:cubicBezTo>
                <a:cubicBezTo>
                  <a:pt x="668058" y="203157"/>
                  <a:pt x="533430" y="68564"/>
                  <a:pt x="368321" y="68564"/>
                </a:cubicBezTo>
                <a:close/>
                <a:moveTo>
                  <a:pt x="368321" y="638674"/>
                </a:moveTo>
                <a:cubicBezTo>
                  <a:pt x="219722" y="638674"/>
                  <a:pt x="99065" y="518050"/>
                  <a:pt x="99065" y="369492"/>
                </a:cubicBezTo>
                <a:cubicBezTo>
                  <a:pt x="99065" y="220932"/>
                  <a:pt x="219722" y="100308"/>
                  <a:pt x="368321" y="100308"/>
                </a:cubicBezTo>
                <a:cubicBezTo>
                  <a:pt x="516919" y="100308"/>
                  <a:pt x="637576" y="220932"/>
                  <a:pt x="637576" y="369492"/>
                </a:cubicBezTo>
                <a:cubicBezTo>
                  <a:pt x="637576" y="516780"/>
                  <a:pt x="516919" y="638674"/>
                  <a:pt x="368321" y="638674"/>
                </a:cubicBezTo>
                <a:close/>
                <a:moveTo>
                  <a:pt x="514379" y="387268"/>
                </a:moveTo>
                <a:cubicBezTo>
                  <a:pt x="514379" y="396156"/>
                  <a:pt x="508029" y="402505"/>
                  <a:pt x="499138" y="402505"/>
                </a:cubicBezTo>
                <a:cubicBezTo>
                  <a:pt x="499138" y="402505"/>
                  <a:pt x="499138" y="402505"/>
                  <a:pt x="499138" y="402505"/>
                </a:cubicBezTo>
                <a:lnTo>
                  <a:pt x="349270" y="402505"/>
                </a:lnTo>
                <a:cubicBezTo>
                  <a:pt x="348000" y="402505"/>
                  <a:pt x="348000" y="402505"/>
                  <a:pt x="346729" y="402505"/>
                </a:cubicBezTo>
                <a:cubicBezTo>
                  <a:pt x="345460" y="402505"/>
                  <a:pt x="344189" y="402505"/>
                  <a:pt x="342919" y="401235"/>
                </a:cubicBezTo>
                <a:cubicBezTo>
                  <a:pt x="342919" y="401235"/>
                  <a:pt x="341649" y="401235"/>
                  <a:pt x="341649" y="399966"/>
                </a:cubicBezTo>
                <a:cubicBezTo>
                  <a:pt x="340379" y="398695"/>
                  <a:pt x="339109" y="398695"/>
                  <a:pt x="337839" y="397425"/>
                </a:cubicBezTo>
                <a:cubicBezTo>
                  <a:pt x="336569" y="396156"/>
                  <a:pt x="336569" y="396156"/>
                  <a:pt x="336569" y="394886"/>
                </a:cubicBezTo>
                <a:cubicBezTo>
                  <a:pt x="336569" y="393617"/>
                  <a:pt x="335299" y="393617"/>
                  <a:pt x="335299" y="392346"/>
                </a:cubicBezTo>
                <a:cubicBezTo>
                  <a:pt x="335299" y="391077"/>
                  <a:pt x="335299" y="389807"/>
                  <a:pt x="334029" y="388538"/>
                </a:cubicBezTo>
                <a:cubicBezTo>
                  <a:pt x="334029" y="387268"/>
                  <a:pt x="334029" y="387268"/>
                  <a:pt x="334029" y="385997"/>
                </a:cubicBezTo>
                <a:lnTo>
                  <a:pt x="334029" y="192999"/>
                </a:lnTo>
                <a:cubicBezTo>
                  <a:pt x="334029" y="184111"/>
                  <a:pt x="340379" y="177763"/>
                  <a:pt x="349270" y="177763"/>
                </a:cubicBezTo>
                <a:cubicBezTo>
                  <a:pt x="358160" y="177763"/>
                  <a:pt x="364511" y="184111"/>
                  <a:pt x="364511" y="192999"/>
                </a:cubicBezTo>
                <a:lnTo>
                  <a:pt x="364511" y="370761"/>
                </a:lnTo>
                <a:lnTo>
                  <a:pt x="499138" y="370761"/>
                </a:lnTo>
                <a:cubicBezTo>
                  <a:pt x="506759" y="372031"/>
                  <a:pt x="514379" y="379649"/>
                  <a:pt x="514379" y="387268"/>
                </a:cubicBezTo>
                <a:close/>
              </a:path>
            </a:pathLst>
          </a:custGeom>
          <a:solidFill>
            <a:schemeClr val="bg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69" name="Google Shape;14423;p145"/>
          <p:cNvGrpSpPr/>
          <p:nvPr/>
        </p:nvGrpSpPr>
        <p:grpSpPr>
          <a:xfrm>
            <a:off x="4799856" y="1909712"/>
            <a:ext cx="576064" cy="573598"/>
            <a:chOff x="7559858" y="5543081"/>
            <a:chExt cx="543772" cy="541445"/>
          </a:xfrm>
          <a:solidFill>
            <a:schemeClr val="bg1"/>
          </a:solidFill>
        </p:grpSpPr>
        <p:sp>
          <p:nvSpPr>
            <p:cNvPr id="70" name="Google Shape;14424;p145"/>
            <p:cNvSpPr/>
            <p:nvPr/>
          </p:nvSpPr>
          <p:spPr>
            <a:xfrm>
              <a:off x="7559858" y="5543081"/>
              <a:ext cx="543772" cy="541445"/>
            </a:xfrm>
            <a:custGeom>
              <a:avLst/>
              <a:gdLst/>
              <a:ahLst/>
              <a:cxnLst/>
              <a:rect l="l" t="t" r="r" b="b"/>
              <a:pathLst>
                <a:path w="543772" h="541445" extrusionOk="0">
                  <a:moveTo>
                    <a:pt x="529006" y="310177"/>
                  </a:moveTo>
                  <a:lnTo>
                    <a:pt x="506800" y="310177"/>
                  </a:lnTo>
                  <a:lnTo>
                    <a:pt x="506800" y="256016"/>
                  </a:lnTo>
                  <a:cubicBezTo>
                    <a:pt x="507787" y="227383"/>
                    <a:pt x="486306" y="202934"/>
                    <a:pt x="457784" y="200230"/>
                  </a:cubicBezTo>
                  <a:lnTo>
                    <a:pt x="52658" y="200230"/>
                  </a:lnTo>
                  <a:cubicBezTo>
                    <a:pt x="34336" y="195218"/>
                    <a:pt x="23546" y="176303"/>
                    <a:pt x="28558" y="157982"/>
                  </a:cubicBezTo>
                  <a:cubicBezTo>
                    <a:pt x="31766" y="146253"/>
                    <a:pt x="40929" y="137091"/>
                    <a:pt x="52658" y="133882"/>
                  </a:cubicBezTo>
                  <a:lnTo>
                    <a:pt x="101944" y="133882"/>
                  </a:lnTo>
                  <a:lnTo>
                    <a:pt x="86508" y="148235"/>
                  </a:lnTo>
                  <a:cubicBezTo>
                    <a:pt x="80975" y="153264"/>
                    <a:pt x="80565" y="161828"/>
                    <a:pt x="85595" y="167362"/>
                  </a:cubicBezTo>
                  <a:cubicBezTo>
                    <a:pt x="88185" y="170211"/>
                    <a:pt x="91865" y="171823"/>
                    <a:pt x="95716" y="171795"/>
                  </a:cubicBezTo>
                  <a:cubicBezTo>
                    <a:pt x="99149" y="171720"/>
                    <a:pt x="102432" y="170368"/>
                    <a:pt x="104923" y="168004"/>
                  </a:cubicBezTo>
                  <a:lnTo>
                    <a:pt x="146356" y="130091"/>
                  </a:lnTo>
                  <a:lnTo>
                    <a:pt x="146356" y="130091"/>
                  </a:lnTo>
                  <a:lnTo>
                    <a:pt x="253054" y="32059"/>
                  </a:lnTo>
                  <a:lnTo>
                    <a:pt x="370043" y="157442"/>
                  </a:lnTo>
                  <a:cubicBezTo>
                    <a:pt x="375203" y="162902"/>
                    <a:pt x="383811" y="163144"/>
                    <a:pt x="389270" y="157984"/>
                  </a:cubicBezTo>
                  <a:cubicBezTo>
                    <a:pt x="394729" y="152824"/>
                    <a:pt x="394971" y="144216"/>
                    <a:pt x="389811" y="138757"/>
                  </a:cubicBezTo>
                  <a:lnTo>
                    <a:pt x="385208" y="133882"/>
                  </a:lnTo>
                  <a:lnTo>
                    <a:pt x="412288" y="133882"/>
                  </a:lnTo>
                  <a:cubicBezTo>
                    <a:pt x="429528" y="137045"/>
                    <a:pt x="441367" y="153028"/>
                    <a:pt x="439369" y="170441"/>
                  </a:cubicBezTo>
                  <a:cubicBezTo>
                    <a:pt x="439369" y="177919"/>
                    <a:pt x="445431" y="183981"/>
                    <a:pt x="452909" y="183981"/>
                  </a:cubicBezTo>
                  <a:cubicBezTo>
                    <a:pt x="460388" y="183981"/>
                    <a:pt x="466450" y="177919"/>
                    <a:pt x="466450" y="170441"/>
                  </a:cubicBezTo>
                  <a:cubicBezTo>
                    <a:pt x="468501" y="138097"/>
                    <a:pt x="444544" y="109948"/>
                    <a:pt x="412288" y="106801"/>
                  </a:cubicBezTo>
                  <a:lnTo>
                    <a:pt x="358127" y="106801"/>
                  </a:lnTo>
                  <a:lnTo>
                    <a:pt x="261720" y="3895"/>
                  </a:lnTo>
                  <a:cubicBezTo>
                    <a:pt x="256363" y="-1298"/>
                    <a:pt x="247850" y="-1298"/>
                    <a:pt x="242493" y="3895"/>
                  </a:cubicBezTo>
                  <a:lnTo>
                    <a:pt x="130921" y="106531"/>
                  </a:lnTo>
                  <a:lnTo>
                    <a:pt x="52658" y="106531"/>
                  </a:lnTo>
                  <a:cubicBezTo>
                    <a:pt x="21546" y="108842"/>
                    <a:pt x="-1896" y="135788"/>
                    <a:pt x="121" y="166920"/>
                  </a:cubicBezTo>
                  <a:cubicBezTo>
                    <a:pt x="121" y="166920"/>
                    <a:pt x="121" y="168816"/>
                    <a:pt x="121" y="169899"/>
                  </a:cubicBezTo>
                  <a:lnTo>
                    <a:pt x="121" y="169899"/>
                  </a:lnTo>
                  <a:lnTo>
                    <a:pt x="121" y="485660"/>
                  </a:lnTo>
                  <a:cubicBezTo>
                    <a:pt x="-877" y="514197"/>
                    <a:pt x="20452" y="538608"/>
                    <a:pt x="48866" y="541446"/>
                  </a:cubicBezTo>
                  <a:lnTo>
                    <a:pt x="458867" y="541446"/>
                  </a:lnTo>
                  <a:cubicBezTo>
                    <a:pt x="487389" y="538741"/>
                    <a:pt x="508871" y="514292"/>
                    <a:pt x="507883" y="485660"/>
                  </a:cubicBezTo>
                  <a:lnTo>
                    <a:pt x="507883" y="420395"/>
                  </a:lnTo>
                  <a:lnTo>
                    <a:pt x="530089" y="420395"/>
                  </a:lnTo>
                  <a:cubicBezTo>
                    <a:pt x="537568" y="420395"/>
                    <a:pt x="543630" y="414333"/>
                    <a:pt x="543630" y="406855"/>
                  </a:cubicBezTo>
                  <a:lnTo>
                    <a:pt x="543630" y="325613"/>
                  </a:lnTo>
                  <a:cubicBezTo>
                    <a:pt x="544707" y="318213"/>
                    <a:pt x="539582" y="311340"/>
                    <a:pt x="532182" y="310263"/>
                  </a:cubicBezTo>
                  <a:cubicBezTo>
                    <a:pt x="531131" y="310110"/>
                    <a:pt x="530065" y="310081"/>
                    <a:pt x="529006" y="310177"/>
                  </a:cubicBezTo>
                  <a:close/>
                  <a:moveTo>
                    <a:pt x="479719" y="485660"/>
                  </a:moveTo>
                  <a:cubicBezTo>
                    <a:pt x="479719" y="501096"/>
                    <a:pt x="469699" y="514365"/>
                    <a:pt x="457784" y="514365"/>
                  </a:cubicBezTo>
                  <a:lnTo>
                    <a:pt x="48596" y="514365"/>
                  </a:lnTo>
                  <a:cubicBezTo>
                    <a:pt x="36951" y="514365"/>
                    <a:pt x="26931" y="501096"/>
                    <a:pt x="26931" y="485660"/>
                  </a:cubicBezTo>
                  <a:lnTo>
                    <a:pt x="26931" y="219457"/>
                  </a:lnTo>
                  <a:cubicBezTo>
                    <a:pt x="34366" y="224505"/>
                    <a:pt x="43130" y="227237"/>
                    <a:pt x="52115" y="227310"/>
                  </a:cubicBezTo>
                  <a:lnTo>
                    <a:pt x="458326" y="227311"/>
                  </a:lnTo>
                  <a:cubicBezTo>
                    <a:pt x="470241" y="227311"/>
                    <a:pt x="480261" y="240580"/>
                    <a:pt x="480261" y="256016"/>
                  </a:cubicBezTo>
                  <a:lnTo>
                    <a:pt x="480261" y="310177"/>
                  </a:lnTo>
                  <a:lnTo>
                    <a:pt x="422308" y="310177"/>
                  </a:lnTo>
                  <a:cubicBezTo>
                    <a:pt x="403164" y="310177"/>
                    <a:pt x="387645" y="325697"/>
                    <a:pt x="387645" y="344840"/>
                  </a:cubicBezTo>
                  <a:lnTo>
                    <a:pt x="387645" y="385190"/>
                  </a:lnTo>
                  <a:cubicBezTo>
                    <a:pt x="387645" y="404334"/>
                    <a:pt x="403165" y="419854"/>
                    <a:pt x="422308" y="419854"/>
                  </a:cubicBezTo>
                  <a:lnTo>
                    <a:pt x="480261" y="419854"/>
                  </a:lnTo>
                  <a:close/>
                  <a:moveTo>
                    <a:pt x="515466" y="393315"/>
                  </a:moveTo>
                  <a:lnTo>
                    <a:pt x="421767" y="393315"/>
                  </a:lnTo>
                  <a:cubicBezTo>
                    <a:pt x="417579" y="393315"/>
                    <a:pt x="414184" y="389920"/>
                    <a:pt x="414184" y="385732"/>
                  </a:cubicBezTo>
                  <a:lnTo>
                    <a:pt x="414184" y="344840"/>
                  </a:lnTo>
                  <a:cubicBezTo>
                    <a:pt x="414032" y="340805"/>
                    <a:pt x="417179" y="337410"/>
                    <a:pt x="421215" y="337258"/>
                  </a:cubicBezTo>
                  <a:cubicBezTo>
                    <a:pt x="421399" y="337251"/>
                    <a:pt x="421583" y="337251"/>
                    <a:pt x="421767" y="337258"/>
                  </a:cubicBezTo>
                  <a:lnTo>
                    <a:pt x="515466" y="337258"/>
                  </a:lnTo>
                  <a:close/>
                </a:path>
              </a:pathLst>
            </a:custGeom>
            <a:grp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1" name="Google Shape;14425;p145"/>
            <p:cNvSpPr/>
            <p:nvPr/>
          </p:nvSpPr>
          <p:spPr>
            <a:xfrm>
              <a:off x="7986499" y="5893335"/>
              <a:ext cx="27080" cy="27083"/>
            </a:xfrm>
            <a:custGeom>
              <a:avLst/>
              <a:gdLst/>
              <a:ahLst/>
              <a:cxnLst/>
              <a:rect l="l" t="t" r="r" b="b"/>
              <a:pathLst>
                <a:path w="27080" h="27083" extrusionOk="0">
                  <a:moveTo>
                    <a:pt x="13269" y="3"/>
                  </a:moveTo>
                  <a:cubicBezTo>
                    <a:pt x="5897" y="150"/>
                    <a:pt x="-2" y="6170"/>
                    <a:pt x="0" y="13543"/>
                  </a:cubicBezTo>
                  <a:cubicBezTo>
                    <a:pt x="0" y="21021"/>
                    <a:pt x="6062" y="27084"/>
                    <a:pt x="13540" y="27084"/>
                  </a:cubicBezTo>
                  <a:cubicBezTo>
                    <a:pt x="21019" y="27084"/>
                    <a:pt x="27081" y="21021"/>
                    <a:pt x="27081" y="13543"/>
                  </a:cubicBezTo>
                  <a:cubicBezTo>
                    <a:pt x="27082" y="6065"/>
                    <a:pt x="21021" y="2"/>
                    <a:pt x="13543" y="0"/>
                  </a:cubicBezTo>
                  <a:cubicBezTo>
                    <a:pt x="13452" y="0"/>
                    <a:pt x="13360" y="1"/>
                    <a:pt x="13269" y="3"/>
                  </a:cubicBezTo>
                  <a:close/>
                </a:path>
              </a:pathLst>
            </a:custGeom>
            <a:grp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2" name="Google Shape;332;p14"/>
          <p:cNvGrpSpPr/>
          <p:nvPr/>
        </p:nvGrpSpPr>
        <p:grpSpPr>
          <a:xfrm>
            <a:off x="6662437" y="1954703"/>
            <a:ext cx="657699" cy="667869"/>
            <a:chOff x="5276661" y="5665807"/>
            <a:chExt cx="307947" cy="312709"/>
          </a:xfrm>
          <a:solidFill>
            <a:schemeClr val="bg1"/>
          </a:solidFill>
        </p:grpSpPr>
        <p:sp>
          <p:nvSpPr>
            <p:cNvPr id="73" name="Google Shape;333;p14"/>
            <p:cNvSpPr/>
            <p:nvPr/>
          </p:nvSpPr>
          <p:spPr>
            <a:xfrm>
              <a:off x="5276661" y="5665807"/>
              <a:ext cx="269851" cy="269851"/>
            </a:xfrm>
            <a:custGeom>
              <a:avLst/>
              <a:gdLst/>
              <a:ahLst/>
              <a:cxnLst/>
              <a:rect l="l" t="t" r="r" b="b"/>
              <a:pathLst>
                <a:path w="269850" h="269850" extrusionOk="0">
                  <a:moveTo>
                    <a:pt x="132280" y="257152"/>
                  </a:moveTo>
                  <a:lnTo>
                    <a:pt x="121168" y="257152"/>
                  </a:lnTo>
                  <a:lnTo>
                    <a:pt x="121168" y="239162"/>
                  </a:lnTo>
                  <a:cubicBezTo>
                    <a:pt x="121168" y="238104"/>
                    <a:pt x="120639" y="237045"/>
                    <a:pt x="120110" y="235987"/>
                  </a:cubicBezTo>
                  <a:cubicBezTo>
                    <a:pt x="120110" y="232812"/>
                    <a:pt x="117993" y="230167"/>
                    <a:pt x="114819" y="229108"/>
                  </a:cubicBezTo>
                  <a:cubicBezTo>
                    <a:pt x="102120" y="226463"/>
                    <a:pt x="89950" y="221700"/>
                    <a:pt x="79368" y="214293"/>
                  </a:cubicBezTo>
                  <a:cubicBezTo>
                    <a:pt x="76722" y="212706"/>
                    <a:pt x="73547" y="212706"/>
                    <a:pt x="70902" y="214822"/>
                  </a:cubicBezTo>
                  <a:lnTo>
                    <a:pt x="56086" y="229637"/>
                  </a:lnTo>
                  <a:lnTo>
                    <a:pt x="38097" y="211648"/>
                  </a:lnTo>
                  <a:lnTo>
                    <a:pt x="52912" y="196832"/>
                  </a:lnTo>
                  <a:cubicBezTo>
                    <a:pt x="55028" y="194715"/>
                    <a:pt x="55557" y="191012"/>
                    <a:pt x="53441" y="188366"/>
                  </a:cubicBezTo>
                  <a:cubicBezTo>
                    <a:pt x="46033" y="177255"/>
                    <a:pt x="40742" y="165085"/>
                    <a:pt x="38626" y="152386"/>
                  </a:cubicBezTo>
                  <a:cubicBezTo>
                    <a:pt x="38097" y="149211"/>
                    <a:pt x="35451" y="147095"/>
                    <a:pt x="32276" y="147095"/>
                  </a:cubicBezTo>
                  <a:lnTo>
                    <a:pt x="11111" y="147095"/>
                  </a:lnTo>
                  <a:lnTo>
                    <a:pt x="11111" y="121168"/>
                  </a:lnTo>
                  <a:lnTo>
                    <a:pt x="32276" y="121168"/>
                  </a:lnTo>
                  <a:cubicBezTo>
                    <a:pt x="35451" y="121168"/>
                    <a:pt x="38097" y="119052"/>
                    <a:pt x="38626" y="115877"/>
                  </a:cubicBezTo>
                  <a:cubicBezTo>
                    <a:pt x="41271" y="102649"/>
                    <a:pt x="46033" y="90479"/>
                    <a:pt x="53441" y="79897"/>
                  </a:cubicBezTo>
                  <a:cubicBezTo>
                    <a:pt x="55028" y="77251"/>
                    <a:pt x="55028" y="74077"/>
                    <a:pt x="52912" y="71431"/>
                  </a:cubicBezTo>
                  <a:lnTo>
                    <a:pt x="38097" y="56615"/>
                  </a:lnTo>
                  <a:lnTo>
                    <a:pt x="56086" y="38625"/>
                  </a:lnTo>
                  <a:lnTo>
                    <a:pt x="70902" y="53441"/>
                  </a:lnTo>
                  <a:cubicBezTo>
                    <a:pt x="73018" y="55557"/>
                    <a:pt x="76722" y="56086"/>
                    <a:pt x="79368" y="53970"/>
                  </a:cubicBezTo>
                  <a:cubicBezTo>
                    <a:pt x="90479" y="46562"/>
                    <a:pt x="102649" y="41271"/>
                    <a:pt x="115877" y="39154"/>
                  </a:cubicBezTo>
                  <a:cubicBezTo>
                    <a:pt x="119052" y="38625"/>
                    <a:pt x="121168" y="35980"/>
                    <a:pt x="121168" y="32805"/>
                  </a:cubicBezTo>
                  <a:lnTo>
                    <a:pt x="121168" y="11640"/>
                  </a:lnTo>
                  <a:lnTo>
                    <a:pt x="147095" y="11640"/>
                  </a:lnTo>
                  <a:lnTo>
                    <a:pt x="147095" y="32805"/>
                  </a:lnTo>
                  <a:cubicBezTo>
                    <a:pt x="147095" y="35980"/>
                    <a:pt x="149212" y="38625"/>
                    <a:pt x="152386" y="39154"/>
                  </a:cubicBezTo>
                  <a:cubicBezTo>
                    <a:pt x="165614" y="41800"/>
                    <a:pt x="177784" y="46562"/>
                    <a:pt x="188896" y="53970"/>
                  </a:cubicBezTo>
                  <a:cubicBezTo>
                    <a:pt x="191541" y="55557"/>
                    <a:pt x="194716" y="55557"/>
                    <a:pt x="197361" y="53441"/>
                  </a:cubicBezTo>
                  <a:lnTo>
                    <a:pt x="212177" y="38625"/>
                  </a:lnTo>
                  <a:lnTo>
                    <a:pt x="230166" y="56615"/>
                  </a:lnTo>
                  <a:lnTo>
                    <a:pt x="215352" y="71431"/>
                  </a:lnTo>
                  <a:cubicBezTo>
                    <a:pt x="213235" y="73547"/>
                    <a:pt x="212706" y="77251"/>
                    <a:pt x="214823" y="79897"/>
                  </a:cubicBezTo>
                  <a:cubicBezTo>
                    <a:pt x="222230" y="90479"/>
                    <a:pt x="226992" y="102649"/>
                    <a:pt x="229637" y="115348"/>
                  </a:cubicBezTo>
                  <a:cubicBezTo>
                    <a:pt x="230166" y="118522"/>
                    <a:pt x="233342" y="120639"/>
                    <a:pt x="236516" y="120639"/>
                  </a:cubicBezTo>
                  <a:cubicBezTo>
                    <a:pt x="237574" y="121168"/>
                    <a:pt x="238633" y="121697"/>
                    <a:pt x="239691" y="121697"/>
                  </a:cubicBezTo>
                  <a:lnTo>
                    <a:pt x="257681" y="121697"/>
                  </a:lnTo>
                  <a:lnTo>
                    <a:pt x="257681" y="132809"/>
                  </a:lnTo>
                  <a:cubicBezTo>
                    <a:pt x="257681" y="136512"/>
                    <a:pt x="260327" y="139158"/>
                    <a:pt x="264030" y="139158"/>
                  </a:cubicBezTo>
                  <a:cubicBezTo>
                    <a:pt x="267734" y="139158"/>
                    <a:pt x="270380" y="136512"/>
                    <a:pt x="270380" y="132809"/>
                  </a:cubicBezTo>
                  <a:lnTo>
                    <a:pt x="270380" y="115348"/>
                  </a:lnTo>
                  <a:cubicBezTo>
                    <a:pt x="270380" y="111644"/>
                    <a:pt x="267734" y="108998"/>
                    <a:pt x="264030" y="108998"/>
                  </a:cubicBezTo>
                  <a:lnTo>
                    <a:pt x="241278" y="108998"/>
                  </a:lnTo>
                  <a:cubicBezTo>
                    <a:pt x="238633" y="97887"/>
                    <a:pt x="234400" y="87305"/>
                    <a:pt x="228579" y="77780"/>
                  </a:cubicBezTo>
                  <a:lnTo>
                    <a:pt x="244453" y="61907"/>
                  </a:lnTo>
                  <a:cubicBezTo>
                    <a:pt x="247099" y="59261"/>
                    <a:pt x="247099" y="55028"/>
                    <a:pt x="244453" y="52912"/>
                  </a:cubicBezTo>
                  <a:lnTo>
                    <a:pt x="216938" y="25397"/>
                  </a:lnTo>
                  <a:cubicBezTo>
                    <a:pt x="214293" y="22752"/>
                    <a:pt x="210060" y="22752"/>
                    <a:pt x="207944" y="25397"/>
                  </a:cubicBezTo>
                  <a:lnTo>
                    <a:pt x="192070" y="41271"/>
                  </a:lnTo>
                  <a:cubicBezTo>
                    <a:pt x="182546" y="35451"/>
                    <a:pt x="171963" y="31218"/>
                    <a:pt x="160852" y="28572"/>
                  </a:cubicBezTo>
                  <a:lnTo>
                    <a:pt x="160852" y="6349"/>
                  </a:lnTo>
                  <a:cubicBezTo>
                    <a:pt x="160852" y="2646"/>
                    <a:pt x="158206" y="0"/>
                    <a:pt x="154503" y="0"/>
                  </a:cubicBezTo>
                  <a:lnTo>
                    <a:pt x="115877" y="0"/>
                  </a:lnTo>
                  <a:cubicBezTo>
                    <a:pt x="112173" y="0"/>
                    <a:pt x="109528" y="2646"/>
                    <a:pt x="109528" y="6349"/>
                  </a:cubicBezTo>
                  <a:lnTo>
                    <a:pt x="109528" y="28572"/>
                  </a:lnTo>
                  <a:cubicBezTo>
                    <a:pt x="98416" y="31218"/>
                    <a:pt x="87834" y="35451"/>
                    <a:pt x="78310" y="41271"/>
                  </a:cubicBezTo>
                  <a:lnTo>
                    <a:pt x="62436" y="25397"/>
                  </a:lnTo>
                  <a:cubicBezTo>
                    <a:pt x="61378" y="24339"/>
                    <a:pt x="59790" y="23281"/>
                    <a:pt x="57674" y="23281"/>
                  </a:cubicBezTo>
                  <a:cubicBezTo>
                    <a:pt x="56086" y="23281"/>
                    <a:pt x="54499" y="23810"/>
                    <a:pt x="52912" y="25397"/>
                  </a:cubicBezTo>
                  <a:lnTo>
                    <a:pt x="25398" y="52912"/>
                  </a:lnTo>
                  <a:cubicBezTo>
                    <a:pt x="24339" y="53970"/>
                    <a:pt x="23281" y="55557"/>
                    <a:pt x="23281" y="57673"/>
                  </a:cubicBezTo>
                  <a:cubicBezTo>
                    <a:pt x="23281" y="59790"/>
                    <a:pt x="23810" y="60849"/>
                    <a:pt x="25398" y="62436"/>
                  </a:cubicBezTo>
                  <a:lnTo>
                    <a:pt x="41271" y="78309"/>
                  </a:lnTo>
                  <a:cubicBezTo>
                    <a:pt x="35451" y="87834"/>
                    <a:pt x="31218" y="98416"/>
                    <a:pt x="28572" y="109527"/>
                  </a:cubicBezTo>
                  <a:lnTo>
                    <a:pt x="6349" y="109527"/>
                  </a:lnTo>
                  <a:cubicBezTo>
                    <a:pt x="2646" y="109527"/>
                    <a:pt x="0" y="112173"/>
                    <a:pt x="0" y="115877"/>
                  </a:cubicBezTo>
                  <a:lnTo>
                    <a:pt x="0" y="154503"/>
                  </a:lnTo>
                  <a:cubicBezTo>
                    <a:pt x="0" y="158206"/>
                    <a:pt x="2646" y="160852"/>
                    <a:pt x="6349" y="160852"/>
                  </a:cubicBezTo>
                  <a:lnTo>
                    <a:pt x="28572" y="160852"/>
                  </a:lnTo>
                  <a:cubicBezTo>
                    <a:pt x="31218" y="171964"/>
                    <a:pt x="35451" y="182546"/>
                    <a:pt x="41271" y="192070"/>
                  </a:cubicBezTo>
                  <a:lnTo>
                    <a:pt x="25398" y="207943"/>
                  </a:lnTo>
                  <a:cubicBezTo>
                    <a:pt x="22752" y="210589"/>
                    <a:pt x="22752" y="214822"/>
                    <a:pt x="25398" y="216939"/>
                  </a:cubicBezTo>
                  <a:lnTo>
                    <a:pt x="52912" y="244453"/>
                  </a:lnTo>
                  <a:cubicBezTo>
                    <a:pt x="53970" y="245511"/>
                    <a:pt x="56086" y="246569"/>
                    <a:pt x="57674" y="246569"/>
                  </a:cubicBezTo>
                  <a:cubicBezTo>
                    <a:pt x="59261" y="246569"/>
                    <a:pt x="60849" y="246040"/>
                    <a:pt x="62436" y="244453"/>
                  </a:cubicBezTo>
                  <a:lnTo>
                    <a:pt x="78310" y="228579"/>
                  </a:lnTo>
                  <a:cubicBezTo>
                    <a:pt x="87834" y="234399"/>
                    <a:pt x="98416" y="238633"/>
                    <a:pt x="109528" y="241278"/>
                  </a:cubicBezTo>
                  <a:lnTo>
                    <a:pt x="109528" y="264030"/>
                  </a:lnTo>
                  <a:cubicBezTo>
                    <a:pt x="109528" y="267734"/>
                    <a:pt x="112173" y="270380"/>
                    <a:pt x="115877" y="270380"/>
                  </a:cubicBezTo>
                  <a:lnTo>
                    <a:pt x="133338" y="270380"/>
                  </a:lnTo>
                  <a:cubicBezTo>
                    <a:pt x="137042" y="270380"/>
                    <a:pt x="139687" y="267734"/>
                    <a:pt x="139687" y="264030"/>
                  </a:cubicBezTo>
                  <a:cubicBezTo>
                    <a:pt x="139687" y="260326"/>
                    <a:pt x="135984" y="257152"/>
                    <a:pt x="132280" y="257152"/>
                  </a:cubicBezTo>
                  <a:close/>
                </a:path>
              </a:pathLst>
            </a:custGeom>
            <a:grp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4" name="Google Shape;334;p14"/>
            <p:cNvSpPr/>
            <p:nvPr/>
          </p:nvSpPr>
          <p:spPr>
            <a:xfrm>
              <a:off x="5339626" y="5729830"/>
              <a:ext cx="137571" cy="137571"/>
            </a:xfrm>
            <a:custGeom>
              <a:avLst/>
              <a:gdLst/>
              <a:ahLst/>
              <a:cxnLst/>
              <a:rect l="l" t="t" r="r" b="b"/>
              <a:pathLst>
                <a:path w="137570" h="137570" extrusionOk="0">
                  <a:moveTo>
                    <a:pt x="70902" y="12699"/>
                  </a:moveTo>
                  <a:cubicBezTo>
                    <a:pt x="96829" y="12699"/>
                    <a:pt x="119581" y="30160"/>
                    <a:pt x="126460" y="55557"/>
                  </a:cubicBezTo>
                  <a:cubicBezTo>
                    <a:pt x="127518" y="59261"/>
                    <a:pt x="130693" y="60849"/>
                    <a:pt x="134396" y="60320"/>
                  </a:cubicBezTo>
                  <a:cubicBezTo>
                    <a:pt x="137571" y="59261"/>
                    <a:pt x="139688" y="55557"/>
                    <a:pt x="139159" y="52383"/>
                  </a:cubicBezTo>
                  <a:cubicBezTo>
                    <a:pt x="130693" y="21694"/>
                    <a:pt x="102649" y="0"/>
                    <a:pt x="70902" y="0"/>
                  </a:cubicBezTo>
                  <a:cubicBezTo>
                    <a:pt x="31747" y="0"/>
                    <a:pt x="0" y="31747"/>
                    <a:pt x="0" y="70902"/>
                  </a:cubicBezTo>
                  <a:cubicBezTo>
                    <a:pt x="0" y="102649"/>
                    <a:pt x="21694" y="130692"/>
                    <a:pt x="52383" y="139158"/>
                  </a:cubicBezTo>
                  <a:cubicBezTo>
                    <a:pt x="52912" y="139158"/>
                    <a:pt x="53441" y="139158"/>
                    <a:pt x="53970" y="139158"/>
                  </a:cubicBezTo>
                  <a:cubicBezTo>
                    <a:pt x="56616" y="139158"/>
                    <a:pt x="59261" y="137042"/>
                    <a:pt x="60320" y="134396"/>
                  </a:cubicBezTo>
                  <a:cubicBezTo>
                    <a:pt x="61378" y="130692"/>
                    <a:pt x="59261" y="127518"/>
                    <a:pt x="55557" y="126460"/>
                  </a:cubicBezTo>
                  <a:cubicBezTo>
                    <a:pt x="30160" y="119581"/>
                    <a:pt x="12699" y="96828"/>
                    <a:pt x="12699" y="70902"/>
                  </a:cubicBezTo>
                  <a:cubicBezTo>
                    <a:pt x="13228" y="38625"/>
                    <a:pt x="39155" y="12699"/>
                    <a:pt x="70902" y="12699"/>
                  </a:cubicBezTo>
                  <a:close/>
                </a:path>
              </a:pathLst>
            </a:custGeom>
            <a:grp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5" name="Google Shape;335;p14"/>
            <p:cNvSpPr/>
            <p:nvPr/>
          </p:nvSpPr>
          <p:spPr>
            <a:xfrm>
              <a:off x="5446508" y="5836183"/>
              <a:ext cx="95241" cy="95241"/>
            </a:xfrm>
            <a:custGeom>
              <a:avLst/>
              <a:gdLst/>
              <a:ahLst/>
              <a:cxnLst/>
              <a:rect l="l" t="t" r="r" b="b"/>
              <a:pathLst>
                <a:path w="95241" h="95241" extrusionOk="0">
                  <a:moveTo>
                    <a:pt x="49737" y="0"/>
                  </a:moveTo>
                  <a:cubicBezTo>
                    <a:pt x="22223" y="0"/>
                    <a:pt x="0" y="22223"/>
                    <a:pt x="0" y="49737"/>
                  </a:cubicBezTo>
                  <a:cubicBezTo>
                    <a:pt x="0" y="77251"/>
                    <a:pt x="22223" y="99475"/>
                    <a:pt x="49737" y="99475"/>
                  </a:cubicBezTo>
                  <a:cubicBezTo>
                    <a:pt x="77251" y="99475"/>
                    <a:pt x="99474" y="77251"/>
                    <a:pt x="99474" y="49737"/>
                  </a:cubicBezTo>
                  <a:cubicBezTo>
                    <a:pt x="99474" y="22223"/>
                    <a:pt x="77251" y="0"/>
                    <a:pt x="49737" y="0"/>
                  </a:cubicBezTo>
                  <a:close/>
                  <a:moveTo>
                    <a:pt x="49737" y="86776"/>
                  </a:moveTo>
                  <a:cubicBezTo>
                    <a:pt x="29631" y="86776"/>
                    <a:pt x="12698" y="70373"/>
                    <a:pt x="12698" y="49737"/>
                  </a:cubicBezTo>
                  <a:cubicBezTo>
                    <a:pt x="12698" y="29631"/>
                    <a:pt x="29102" y="12699"/>
                    <a:pt x="49737" y="12699"/>
                  </a:cubicBezTo>
                  <a:cubicBezTo>
                    <a:pt x="70372" y="12699"/>
                    <a:pt x="86775" y="29102"/>
                    <a:pt x="86775" y="49737"/>
                  </a:cubicBezTo>
                  <a:cubicBezTo>
                    <a:pt x="86775" y="70373"/>
                    <a:pt x="70372" y="86776"/>
                    <a:pt x="49737" y="86776"/>
                  </a:cubicBezTo>
                  <a:close/>
                </a:path>
              </a:pathLst>
            </a:custGeom>
            <a:grp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6" name="Google Shape;336;p14"/>
            <p:cNvSpPr/>
            <p:nvPr/>
          </p:nvSpPr>
          <p:spPr>
            <a:xfrm>
              <a:off x="5404708" y="5793324"/>
              <a:ext cx="179900" cy="185192"/>
            </a:xfrm>
            <a:custGeom>
              <a:avLst/>
              <a:gdLst/>
              <a:ahLst/>
              <a:cxnLst/>
              <a:rect l="l" t="t" r="r" b="b"/>
              <a:pathLst>
                <a:path w="179900" h="185191" extrusionOk="0">
                  <a:moveTo>
                    <a:pt x="178313" y="73548"/>
                  </a:moveTo>
                  <a:lnTo>
                    <a:pt x="165085" y="73548"/>
                  </a:lnTo>
                  <a:cubicBezTo>
                    <a:pt x="163498" y="67198"/>
                    <a:pt x="160852" y="60849"/>
                    <a:pt x="157677" y="55029"/>
                  </a:cubicBezTo>
                  <a:lnTo>
                    <a:pt x="167201" y="45504"/>
                  </a:lnTo>
                  <a:cubicBezTo>
                    <a:pt x="169847" y="42859"/>
                    <a:pt x="169847" y="38625"/>
                    <a:pt x="167201" y="36509"/>
                  </a:cubicBezTo>
                  <a:lnTo>
                    <a:pt x="148682" y="17990"/>
                  </a:lnTo>
                  <a:cubicBezTo>
                    <a:pt x="146037" y="15345"/>
                    <a:pt x="141804" y="15345"/>
                    <a:pt x="139688" y="17990"/>
                  </a:cubicBezTo>
                  <a:lnTo>
                    <a:pt x="130163" y="27514"/>
                  </a:lnTo>
                  <a:cubicBezTo>
                    <a:pt x="124343" y="24339"/>
                    <a:pt x="117993" y="21694"/>
                    <a:pt x="111644" y="19577"/>
                  </a:cubicBezTo>
                  <a:lnTo>
                    <a:pt x="111644" y="6349"/>
                  </a:lnTo>
                  <a:cubicBezTo>
                    <a:pt x="111644" y="2646"/>
                    <a:pt x="108998" y="0"/>
                    <a:pt x="105295" y="0"/>
                  </a:cubicBezTo>
                  <a:lnTo>
                    <a:pt x="79368" y="0"/>
                  </a:lnTo>
                  <a:cubicBezTo>
                    <a:pt x="75664" y="0"/>
                    <a:pt x="73018" y="2646"/>
                    <a:pt x="73018" y="6349"/>
                  </a:cubicBezTo>
                  <a:lnTo>
                    <a:pt x="73018" y="19577"/>
                  </a:lnTo>
                  <a:cubicBezTo>
                    <a:pt x="66669" y="21165"/>
                    <a:pt x="60320" y="23810"/>
                    <a:pt x="54499" y="27514"/>
                  </a:cubicBezTo>
                  <a:lnTo>
                    <a:pt x="44975" y="17990"/>
                  </a:lnTo>
                  <a:cubicBezTo>
                    <a:pt x="42330" y="15345"/>
                    <a:pt x="38096" y="15345"/>
                    <a:pt x="35980" y="17990"/>
                  </a:cubicBezTo>
                  <a:lnTo>
                    <a:pt x="17461" y="36509"/>
                  </a:lnTo>
                  <a:cubicBezTo>
                    <a:pt x="14815" y="39155"/>
                    <a:pt x="14815" y="43388"/>
                    <a:pt x="17461" y="45504"/>
                  </a:cubicBezTo>
                  <a:lnTo>
                    <a:pt x="26985" y="55029"/>
                  </a:lnTo>
                  <a:cubicBezTo>
                    <a:pt x="23810" y="60849"/>
                    <a:pt x="21165" y="67198"/>
                    <a:pt x="19577" y="73548"/>
                  </a:cubicBezTo>
                  <a:lnTo>
                    <a:pt x="6349" y="73548"/>
                  </a:lnTo>
                  <a:cubicBezTo>
                    <a:pt x="2646" y="73548"/>
                    <a:pt x="0" y="76193"/>
                    <a:pt x="0" y="79897"/>
                  </a:cubicBezTo>
                  <a:lnTo>
                    <a:pt x="0" y="105824"/>
                  </a:lnTo>
                  <a:cubicBezTo>
                    <a:pt x="0" y="109527"/>
                    <a:pt x="2646" y="112173"/>
                    <a:pt x="6349" y="112173"/>
                  </a:cubicBezTo>
                  <a:lnTo>
                    <a:pt x="19577" y="112173"/>
                  </a:lnTo>
                  <a:cubicBezTo>
                    <a:pt x="21165" y="118523"/>
                    <a:pt x="23810" y="124872"/>
                    <a:pt x="26985" y="130692"/>
                  </a:cubicBezTo>
                  <a:lnTo>
                    <a:pt x="17461" y="140217"/>
                  </a:lnTo>
                  <a:cubicBezTo>
                    <a:pt x="16403" y="141275"/>
                    <a:pt x="15345" y="142862"/>
                    <a:pt x="15345" y="144979"/>
                  </a:cubicBezTo>
                  <a:cubicBezTo>
                    <a:pt x="15345" y="146566"/>
                    <a:pt x="15874" y="148153"/>
                    <a:pt x="17461" y="149740"/>
                  </a:cubicBezTo>
                  <a:lnTo>
                    <a:pt x="35980" y="168259"/>
                  </a:lnTo>
                  <a:cubicBezTo>
                    <a:pt x="38625" y="170905"/>
                    <a:pt x="42859" y="170905"/>
                    <a:pt x="44975" y="168259"/>
                  </a:cubicBezTo>
                  <a:lnTo>
                    <a:pt x="54499" y="158736"/>
                  </a:lnTo>
                  <a:cubicBezTo>
                    <a:pt x="60320" y="161910"/>
                    <a:pt x="66669" y="164556"/>
                    <a:pt x="73018" y="166144"/>
                  </a:cubicBezTo>
                  <a:lnTo>
                    <a:pt x="73018" y="179371"/>
                  </a:lnTo>
                  <a:cubicBezTo>
                    <a:pt x="73018" y="183075"/>
                    <a:pt x="75664" y="185721"/>
                    <a:pt x="79368" y="185721"/>
                  </a:cubicBezTo>
                  <a:lnTo>
                    <a:pt x="105295" y="185721"/>
                  </a:lnTo>
                  <a:cubicBezTo>
                    <a:pt x="108998" y="185721"/>
                    <a:pt x="111644" y="183075"/>
                    <a:pt x="111644" y="179371"/>
                  </a:cubicBezTo>
                  <a:lnTo>
                    <a:pt x="111644" y="166144"/>
                  </a:lnTo>
                  <a:cubicBezTo>
                    <a:pt x="117993" y="164556"/>
                    <a:pt x="124343" y="161910"/>
                    <a:pt x="130163" y="158736"/>
                  </a:cubicBezTo>
                  <a:lnTo>
                    <a:pt x="139688" y="168259"/>
                  </a:lnTo>
                  <a:cubicBezTo>
                    <a:pt x="142333" y="170905"/>
                    <a:pt x="146566" y="170905"/>
                    <a:pt x="148682" y="168259"/>
                  </a:cubicBezTo>
                  <a:lnTo>
                    <a:pt x="167201" y="149740"/>
                  </a:lnTo>
                  <a:cubicBezTo>
                    <a:pt x="168259" y="148682"/>
                    <a:pt x="169318" y="147095"/>
                    <a:pt x="169318" y="144979"/>
                  </a:cubicBezTo>
                  <a:cubicBezTo>
                    <a:pt x="169318" y="143391"/>
                    <a:pt x="168789" y="141804"/>
                    <a:pt x="167201" y="140217"/>
                  </a:cubicBezTo>
                  <a:lnTo>
                    <a:pt x="157677" y="130692"/>
                  </a:lnTo>
                  <a:cubicBezTo>
                    <a:pt x="160852" y="124872"/>
                    <a:pt x="163498" y="118523"/>
                    <a:pt x="165085" y="112173"/>
                  </a:cubicBezTo>
                  <a:lnTo>
                    <a:pt x="178313" y="112173"/>
                  </a:lnTo>
                  <a:cubicBezTo>
                    <a:pt x="182017" y="112173"/>
                    <a:pt x="184663" y="109527"/>
                    <a:pt x="184663" y="105824"/>
                  </a:cubicBezTo>
                  <a:lnTo>
                    <a:pt x="184663" y="79897"/>
                  </a:lnTo>
                  <a:cubicBezTo>
                    <a:pt x="184663" y="76193"/>
                    <a:pt x="182017" y="73548"/>
                    <a:pt x="178313" y="73548"/>
                  </a:cubicBezTo>
                  <a:close/>
                  <a:moveTo>
                    <a:pt x="171964" y="99474"/>
                  </a:moveTo>
                  <a:lnTo>
                    <a:pt x="159794" y="99474"/>
                  </a:lnTo>
                  <a:cubicBezTo>
                    <a:pt x="156619" y="99474"/>
                    <a:pt x="153974" y="101591"/>
                    <a:pt x="153445" y="104765"/>
                  </a:cubicBezTo>
                  <a:cubicBezTo>
                    <a:pt x="151857" y="113232"/>
                    <a:pt x="148682" y="121168"/>
                    <a:pt x="143920" y="128047"/>
                  </a:cubicBezTo>
                  <a:cubicBezTo>
                    <a:pt x="142333" y="130692"/>
                    <a:pt x="142333" y="133867"/>
                    <a:pt x="144449" y="136512"/>
                  </a:cubicBezTo>
                  <a:lnTo>
                    <a:pt x="152916" y="144979"/>
                  </a:lnTo>
                  <a:lnTo>
                    <a:pt x="143920" y="153974"/>
                  </a:lnTo>
                  <a:lnTo>
                    <a:pt x="135454" y="145508"/>
                  </a:lnTo>
                  <a:cubicBezTo>
                    <a:pt x="133338" y="143391"/>
                    <a:pt x="129634" y="142862"/>
                    <a:pt x="126989" y="144979"/>
                  </a:cubicBezTo>
                  <a:cubicBezTo>
                    <a:pt x="120110" y="149740"/>
                    <a:pt x="112173" y="152916"/>
                    <a:pt x="103707" y="154503"/>
                  </a:cubicBezTo>
                  <a:cubicBezTo>
                    <a:pt x="100533" y="155031"/>
                    <a:pt x="98416" y="157677"/>
                    <a:pt x="98416" y="160852"/>
                  </a:cubicBezTo>
                  <a:lnTo>
                    <a:pt x="98416" y="173022"/>
                  </a:lnTo>
                  <a:lnTo>
                    <a:pt x="85188" y="173022"/>
                  </a:lnTo>
                  <a:lnTo>
                    <a:pt x="85188" y="160852"/>
                  </a:lnTo>
                  <a:cubicBezTo>
                    <a:pt x="85188" y="157677"/>
                    <a:pt x="83071" y="155031"/>
                    <a:pt x="79897" y="154503"/>
                  </a:cubicBezTo>
                  <a:cubicBezTo>
                    <a:pt x="71431" y="152916"/>
                    <a:pt x="63494" y="149740"/>
                    <a:pt x="56615" y="144979"/>
                  </a:cubicBezTo>
                  <a:cubicBezTo>
                    <a:pt x="53970" y="143391"/>
                    <a:pt x="50795" y="143391"/>
                    <a:pt x="48150" y="145508"/>
                  </a:cubicBezTo>
                  <a:lnTo>
                    <a:pt x="39684" y="153974"/>
                  </a:lnTo>
                  <a:lnTo>
                    <a:pt x="30689" y="144979"/>
                  </a:lnTo>
                  <a:lnTo>
                    <a:pt x="39155" y="136512"/>
                  </a:lnTo>
                  <a:cubicBezTo>
                    <a:pt x="41271" y="134396"/>
                    <a:pt x="41801" y="130692"/>
                    <a:pt x="39684" y="128047"/>
                  </a:cubicBezTo>
                  <a:cubicBezTo>
                    <a:pt x="34922" y="121168"/>
                    <a:pt x="31747" y="113232"/>
                    <a:pt x="30160" y="104765"/>
                  </a:cubicBezTo>
                  <a:cubicBezTo>
                    <a:pt x="29631" y="101591"/>
                    <a:pt x="26985" y="99474"/>
                    <a:pt x="23810" y="99474"/>
                  </a:cubicBezTo>
                  <a:lnTo>
                    <a:pt x="11640" y="99474"/>
                  </a:lnTo>
                  <a:lnTo>
                    <a:pt x="11640" y="86246"/>
                  </a:lnTo>
                  <a:lnTo>
                    <a:pt x="23810" y="86246"/>
                  </a:lnTo>
                  <a:cubicBezTo>
                    <a:pt x="26985" y="86246"/>
                    <a:pt x="29631" y="84130"/>
                    <a:pt x="30160" y="80955"/>
                  </a:cubicBezTo>
                  <a:cubicBezTo>
                    <a:pt x="31747" y="72489"/>
                    <a:pt x="34922" y="64552"/>
                    <a:pt x="39684" y="57674"/>
                  </a:cubicBezTo>
                  <a:cubicBezTo>
                    <a:pt x="41271" y="55029"/>
                    <a:pt x="41271" y="51853"/>
                    <a:pt x="39155" y="49208"/>
                  </a:cubicBezTo>
                  <a:lnTo>
                    <a:pt x="30689" y="40742"/>
                  </a:lnTo>
                  <a:lnTo>
                    <a:pt x="39684" y="31747"/>
                  </a:lnTo>
                  <a:lnTo>
                    <a:pt x="48150" y="40213"/>
                  </a:lnTo>
                  <a:cubicBezTo>
                    <a:pt x="50266" y="42330"/>
                    <a:pt x="53970" y="42859"/>
                    <a:pt x="56615" y="40742"/>
                  </a:cubicBezTo>
                  <a:cubicBezTo>
                    <a:pt x="63494" y="35980"/>
                    <a:pt x="71431" y="32805"/>
                    <a:pt x="79897" y="31218"/>
                  </a:cubicBezTo>
                  <a:cubicBezTo>
                    <a:pt x="83071" y="30689"/>
                    <a:pt x="85188" y="28043"/>
                    <a:pt x="85188" y="24868"/>
                  </a:cubicBezTo>
                  <a:lnTo>
                    <a:pt x="85188" y="12699"/>
                  </a:lnTo>
                  <a:lnTo>
                    <a:pt x="98416" y="12699"/>
                  </a:lnTo>
                  <a:lnTo>
                    <a:pt x="98416" y="24868"/>
                  </a:lnTo>
                  <a:cubicBezTo>
                    <a:pt x="98416" y="28043"/>
                    <a:pt x="100533" y="30689"/>
                    <a:pt x="103707" y="31218"/>
                  </a:cubicBezTo>
                  <a:cubicBezTo>
                    <a:pt x="112173" y="32805"/>
                    <a:pt x="120110" y="35980"/>
                    <a:pt x="126989" y="40742"/>
                  </a:cubicBezTo>
                  <a:cubicBezTo>
                    <a:pt x="129634" y="42330"/>
                    <a:pt x="132809" y="42330"/>
                    <a:pt x="135454" y="40213"/>
                  </a:cubicBezTo>
                  <a:lnTo>
                    <a:pt x="143920" y="31747"/>
                  </a:lnTo>
                  <a:lnTo>
                    <a:pt x="152916" y="40742"/>
                  </a:lnTo>
                  <a:lnTo>
                    <a:pt x="144449" y="49208"/>
                  </a:lnTo>
                  <a:cubicBezTo>
                    <a:pt x="142333" y="51324"/>
                    <a:pt x="141804" y="55029"/>
                    <a:pt x="143920" y="57674"/>
                  </a:cubicBezTo>
                  <a:cubicBezTo>
                    <a:pt x="148682" y="64552"/>
                    <a:pt x="151857" y="72489"/>
                    <a:pt x="153445" y="80955"/>
                  </a:cubicBezTo>
                  <a:cubicBezTo>
                    <a:pt x="153974" y="84130"/>
                    <a:pt x="156619" y="86246"/>
                    <a:pt x="159794" y="86246"/>
                  </a:cubicBezTo>
                  <a:lnTo>
                    <a:pt x="171964" y="86246"/>
                  </a:lnTo>
                  <a:lnTo>
                    <a:pt x="171964" y="99474"/>
                  </a:lnTo>
                  <a:close/>
                </a:path>
              </a:pathLst>
            </a:custGeom>
            <a:grp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7" name="Google Shape;92;p13"/>
          <p:cNvSpPr/>
          <p:nvPr/>
        </p:nvSpPr>
        <p:spPr>
          <a:xfrm>
            <a:off x="8400256" y="1879021"/>
            <a:ext cx="648072" cy="648072"/>
          </a:xfrm>
          <a:custGeom>
            <a:avLst/>
            <a:gdLst/>
            <a:ahLst/>
            <a:cxnLst/>
            <a:rect l="l" t="t" r="r" b="b"/>
            <a:pathLst>
              <a:path w="312180" h="312180" extrusionOk="0">
                <a:moveTo>
                  <a:pt x="294190" y="79897"/>
                </a:moveTo>
                <a:cubicBezTo>
                  <a:pt x="293661" y="78839"/>
                  <a:pt x="293132" y="77781"/>
                  <a:pt x="292074" y="76722"/>
                </a:cubicBezTo>
                <a:cubicBezTo>
                  <a:pt x="264560" y="31218"/>
                  <a:pt x="215351" y="529"/>
                  <a:pt x="159265" y="0"/>
                </a:cubicBezTo>
                <a:lnTo>
                  <a:pt x="159265" y="0"/>
                </a:lnTo>
                <a:cubicBezTo>
                  <a:pt x="159265" y="0"/>
                  <a:pt x="158736" y="0"/>
                  <a:pt x="158736" y="0"/>
                </a:cubicBezTo>
                <a:cubicBezTo>
                  <a:pt x="158736" y="0"/>
                  <a:pt x="157148" y="0"/>
                  <a:pt x="157148" y="0"/>
                </a:cubicBezTo>
                <a:lnTo>
                  <a:pt x="155032" y="0"/>
                </a:lnTo>
                <a:cubicBezTo>
                  <a:pt x="133867" y="0"/>
                  <a:pt x="113761" y="4762"/>
                  <a:pt x="95241" y="12699"/>
                </a:cubicBezTo>
                <a:cubicBezTo>
                  <a:pt x="76722" y="20636"/>
                  <a:pt x="59261" y="32276"/>
                  <a:pt x="44975" y="47092"/>
                </a:cubicBezTo>
                <a:cubicBezTo>
                  <a:pt x="35980" y="56616"/>
                  <a:pt x="28043" y="67198"/>
                  <a:pt x="21694" y="77781"/>
                </a:cubicBezTo>
                <a:cubicBezTo>
                  <a:pt x="21165" y="78310"/>
                  <a:pt x="21165" y="78839"/>
                  <a:pt x="20636" y="79368"/>
                </a:cubicBezTo>
                <a:cubicBezTo>
                  <a:pt x="7408" y="102649"/>
                  <a:pt x="0" y="129105"/>
                  <a:pt x="0" y="156619"/>
                </a:cubicBezTo>
                <a:cubicBezTo>
                  <a:pt x="0" y="184133"/>
                  <a:pt x="7408" y="210589"/>
                  <a:pt x="20636" y="234400"/>
                </a:cubicBezTo>
                <a:cubicBezTo>
                  <a:pt x="21165" y="234929"/>
                  <a:pt x="21694" y="235987"/>
                  <a:pt x="22223" y="236516"/>
                </a:cubicBezTo>
                <a:cubicBezTo>
                  <a:pt x="28572" y="247628"/>
                  <a:pt x="35980" y="257681"/>
                  <a:pt x="45504" y="267205"/>
                </a:cubicBezTo>
                <a:cubicBezTo>
                  <a:pt x="74606" y="296836"/>
                  <a:pt x="113761" y="313768"/>
                  <a:pt x="155561" y="314297"/>
                </a:cubicBezTo>
                <a:lnTo>
                  <a:pt x="155561" y="314297"/>
                </a:lnTo>
                <a:cubicBezTo>
                  <a:pt x="155561" y="314297"/>
                  <a:pt x="155561" y="314297"/>
                  <a:pt x="155561" y="314297"/>
                </a:cubicBezTo>
                <a:cubicBezTo>
                  <a:pt x="155561" y="314297"/>
                  <a:pt x="155561" y="314297"/>
                  <a:pt x="155561" y="314297"/>
                </a:cubicBezTo>
                <a:lnTo>
                  <a:pt x="159265" y="314297"/>
                </a:lnTo>
                <a:cubicBezTo>
                  <a:pt x="159265" y="314297"/>
                  <a:pt x="158736" y="314297"/>
                  <a:pt x="158736" y="314297"/>
                </a:cubicBezTo>
                <a:cubicBezTo>
                  <a:pt x="158736" y="314297"/>
                  <a:pt x="159265" y="314297"/>
                  <a:pt x="159265" y="314297"/>
                </a:cubicBezTo>
                <a:lnTo>
                  <a:pt x="159265" y="314297"/>
                </a:lnTo>
                <a:lnTo>
                  <a:pt x="159265" y="314297"/>
                </a:lnTo>
                <a:cubicBezTo>
                  <a:pt x="187308" y="313768"/>
                  <a:pt x="213764" y="305831"/>
                  <a:pt x="236516" y="292603"/>
                </a:cubicBezTo>
                <a:cubicBezTo>
                  <a:pt x="259268" y="278846"/>
                  <a:pt x="278317" y="259797"/>
                  <a:pt x="292074" y="237575"/>
                </a:cubicBezTo>
                <a:cubicBezTo>
                  <a:pt x="292603" y="236516"/>
                  <a:pt x="293132" y="235458"/>
                  <a:pt x="294190" y="234400"/>
                </a:cubicBezTo>
                <a:cubicBezTo>
                  <a:pt x="306889" y="211648"/>
                  <a:pt x="314826" y="185192"/>
                  <a:pt x="314826" y="157148"/>
                </a:cubicBezTo>
                <a:cubicBezTo>
                  <a:pt x="314826" y="129105"/>
                  <a:pt x="306889" y="102649"/>
                  <a:pt x="294190" y="79897"/>
                </a:cubicBezTo>
                <a:close/>
                <a:moveTo>
                  <a:pt x="138629" y="29102"/>
                </a:moveTo>
                <a:cubicBezTo>
                  <a:pt x="140746" y="26985"/>
                  <a:pt x="142862" y="24869"/>
                  <a:pt x="144979" y="22752"/>
                </a:cubicBezTo>
                <a:cubicBezTo>
                  <a:pt x="146037" y="21694"/>
                  <a:pt x="147624" y="20636"/>
                  <a:pt x="148682" y="19577"/>
                </a:cubicBezTo>
                <a:cubicBezTo>
                  <a:pt x="149212" y="19048"/>
                  <a:pt x="149741" y="18519"/>
                  <a:pt x="150799" y="17990"/>
                </a:cubicBezTo>
                <a:lnTo>
                  <a:pt x="150799" y="75135"/>
                </a:lnTo>
                <a:lnTo>
                  <a:pt x="106353" y="75135"/>
                </a:lnTo>
                <a:cubicBezTo>
                  <a:pt x="109528" y="68256"/>
                  <a:pt x="113231" y="61378"/>
                  <a:pt x="117464" y="55029"/>
                </a:cubicBezTo>
                <a:cubicBezTo>
                  <a:pt x="120110" y="50795"/>
                  <a:pt x="122756" y="47092"/>
                  <a:pt x="125930" y="43388"/>
                </a:cubicBezTo>
                <a:cubicBezTo>
                  <a:pt x="126989" y="42330"/>
                  <a:pt x="128047" y="41271"/>
                  <a:pt x="128576" y="40213"/>
                </a:cubicBezTo>
                <a:cubicBezTo>
                  <a:pt x="130692" y="37567"/>
                  <a:pt x="132809" y="35451"/>
                  <a:pt x="134925" y="32805"/>
                </a:cubicBezTo>
                <a:cubicBezTo>
                  <a:pt x="136513" y="31218"/>
                  <a:pt x="137571" y="30160"/>
                  <a:pt x="138629" y="29102"/>
                </a:cubicBezTo>
                <a:close/>
                <a:moveTo>
                  <a:pt x="150799" y="163498"/>
                </a:moveTo>
                <a:lnTo>
                  <a:pt x="150799" y="225934"/>
                </a:lnTo>
                <a:lnTo>
                  <a:pt x="101062" y="225934"/>
                </a:lnTo>
                <a:cubicBezTo>
                  <a:pt x="93654" y="206356"/>
                  <a:pt x="89421" y="185192"/>
                  <a:pt x="88892" y="163498"/>
                </a:cubicBezTo>
                <a:lnTo>
                  <a:pt x="150799" y="163498"/>
                </a:lnTo>
                <a:close/>
                <a:moveTo>
                  <a:pt x="88892" y="150270"/>
                </a:moveTo>
                <a:cubicBezTo>
                  <a:pt x="89421" y="128576"/>
                  <a:pt x="93654" y="107411"/>
                  <a:pt x="101062" y="87834"/>
                </a:cubicBezTo>
                <a:lnTo>
                  <a:pt x="150799" y="87834"/>
                </a:lnTo>
                <a:lnTo>
                  <a:pt x="150799" y="150270"/>
                </a:lnTo>
                <a:lnTo>
                  <a:pt x="88892" y="150270"/>
                </a:lnTo>
                <a:close/>
                <a:moveTo>
                  <a:pt x="54499" y="56086"/>
                </a:moveTo>
                <a:cubicBezTo>
                  <a:pt x="76193" y="33864"/>
                  <a:pt x="104236" y="19577"/>
                  <a:pt x="134925" y="14815"/>
                </a:cubicBezTo>
                <a:cubicBezTo>
                  <a:pt x="133867" y="15344"/>
                  <a:pt x="133338" y="16403"/>
                  <a:pt x="132280" y="17461"/>
                </a:cubicBezTo>
                <a:cubicBezTo>
                  <a:pt x="129105" y="20636"/>
                  <a:pt x="125401" y="24340"/>
                  <a:pt x="122226" y="28043"/>
                </a:cubicBezTo>
                <a:cubicBezTo>
                  <a:pt x="121168" y="29631"/>
                  <a:pt x="119581" y="31218"/>
                  <a:pt x="118523" y="32276"/>
                </a:cubicBezTo>
                <a:cubicBezTo>
                  <a:pt x="114290" y="37567"/>
                  <a:pt x="110586" y="42859"/>
                  <a:pt x="106882" y="48150"/>
                </a:cubicBezTo>
                <a:cubicBezTo>
                  <a:pt x="101062" y="57145"/>
                  <a:pt x="96300" y="66140"/>
                  <a:pt x="92067" y="75664"/>
                </a:cubicBezTo>
                <a:lnTo>
                  <a:pt x="38097" y="75664"/>
                </a:lnTo>
                <a:cubicBezTo>
                  <a:pt x="43388" y="68256"/>
                  <a:pt x="48679" y="61907"/>
                  <a:pt x="54499" y="56086"/>
                </a:cubicBezTo>
                <a:close/>
                <a:moveTo>
                  <a:pt x="30689" y="87834"/>
                </a:moveTo>
                <a:lnTo>
                  <a:pt x="87305" y="87834"/>
                </a:lnTo>
                <a:cubicBezTo>
                  <a:pt x="80426" y="107411"/>
                  <a:pt x="76193" y="128576"/>
                  <a:pt x="75664" y="150270"/>
                </a:cubicBezTo>
                <a:lnTo>
                  <a:pt x="13228" y="150270"/>
                </a:lnTo>
                <a:cubicBezTo>
                  <a:pt x="14286" y="128576"/>
                  <a:pt x="20106" y="107411"/>
                  <a:pt x="30689" y="87834"/>
                </a:cubicBezTo>
                <a:close/>
                <a:moveTo>
                  <a:pt x="13228" y="163498"/>
                </a:moveTo>
                <a:lnTo>
                  <a:pt x="75664" y="163498"/>
                </a:lnTo>
                <a:cubicBezTo>
                  <a:pt x="76193" y="185192"/>
                  <a:pt x="80426" y="206356"/>
                  <a:pt x="87305" y="225934"/>
                </a:cubicBezTo>
                <a:lnTo>
                  <a:pt x="30689" y="225934"/>
                </a:lnTo>
                <a:cubicBezTo>
                  <a:pt x="20106" y="206885"/>
                  <a:pt x="14286" y="185721"/>
                  <a:pt x="13228" y="163498"/>
                </a:cubicBezTo>
                <a:close/>
                <a:moveTo>
                  <a:pt x="54499" y="257681"/>
                </a:moveTo>
                <a:cubicBezTo>
                  <a:pt x="48679" y="251861"/>
                  <a:pt x="43388" y="245511"/>
                  <a:pt x="38626" y="238633"/>
                </a:cubicBezTo>
                <a:lnTo>
                  <a:pt x="92067" y="238633"/>
                </a:lnTo>
                <a:cubicBezTo>
                  <a:pt x="96300" y="248157"/>
                  <a:pt x="101062" y="257152"/>
                  <a:pt x="106882" y="266147"/>
                </a:cubicBezTo>
                <a:cubicBezTo>
                  <a:pt x="110586" y="271967"/>
                  <a:pt x="114290" y="277259"/>
                  <a:pt x="118523" y="282020"/>
                </a:cubicBezTo>
                <a:cubicBezTo>
                  <a:pt x="119581" y="283608"/>
                  <a:pt x="121168" y="285195"/>
                  <a:pt x="122226" y="286253"/>
                </a:cubicBezTo>
                <a:cubicBezTo>
                  <a:pt x="125401" y="289957"/>
                  <a:pt x="128576" y="293132"/>
                  <a:pt x="132280" y="296836"/>
                </a:cubicBezTo>
                <a:cubicBezTo>
                  <a:pt x="133338" y="297365"/>
                  <a:pt x="133867" y="298423"/>
                  <a:pt x="134925" y="299481"/>
                </a:cubicBezTo>
                <a:cubicBezTo>
                  <a:pt x="104236" y="294719"/>
                  <a:pt x="76193" y="280433"/>
                  <a:pt x="54499" y="257681"/>
                </a:cubicBezTo>
                <a:close/>
                <a:moveTo>
                  <a:pt x="148682" y="294190"/>
                </a:moveTo>
                <a:cubicBezTo>
                  <a:pt x="147624" y="293132"/>
                  <a:pt x="146037" y="292074"/>
                  <a:pt x="144979" y="291015"/>
                </a:cubicBezTo>
                <a:cubicBezTo>
                  <a:pt x="142862" y="288899"/>
                  <a:pt x="140746" y="286783"/>
                  <a:pt x="138629" y="284666"/>
                </a:cubicBezTo>
                <a:cubicBezTo>
                  <a:pt x="137571" y="283608"/>
                  <a:pt x="135984" y="282020"/>
                  <a:pt x="134925" y="280962"/>
                </a:cubicBezTo>
                <a:cubicBezTo>
                  <a:pt x="132809" y="278846"/>
                  <a:pt x="130692" y="276200"/>
                  <a:pt x="128576" y="273555"/>
                </a:cubicBezTo>
                <a:cubicBezTo>
                  <a:pt x="127518" y="272496"/>
                  <a:pt x="126459" y="271438"/>
                  <a:pt x="125401" y="270380"/>
                </a:cubicBezTo>
                <a:cubicBezTo>
                  <a:pt x="122226" y="266676"/>
                  <a:pt x="119581" y="262972"/>
                  <a:pt x="116935" y="258739"/>
                </a:cubicBezTo>
                <a:cubicBezTo>
                  <a:pt x="112702" y="252390"/>
                  <a:pt x="108998" y="245511"/>
                  <a:pt x="105824" y="238633"/>
                </a:cubicBezTo>
                <a:lnTo>
                  <a:pt x="150270" y="238633"/>
                </a:lnTo>
                <a:lnTo>
                  <a:pt x="150270" y="295778"/>
                </a:lnTo>
                <a:cubicBezTo>
                  <a:pt x="149741" y="295778"/>
                  <a:pt x="149741" y="295248"/>
                  <a:pt x="149212" y="295248"/>
                </a:cubicBezTo>
                <a:cubicBezTo>
                  <a:pt x="149741" y="294719"/>
                  <a:pt x="149212" y="294719"/>
                  <a:pt x="148682" y="294190"/>
                </a:cubicBezTo>
                <a:close/>
                <a:moveTo>
                  <a:pt x="301598" y="150270"/>
                </a:moveTo>
                <a:lnTo>
                  <a:pt x="239162" y="150270"/>
                </a:lnTo>
                <a:cubicBezTo>
                  <a:pt x="238633" y="128576"/>
                  <a:pt x="234929" y="107411"/>
                  <a:pt x="227521" y="87834"/>
                </a:cubicBezTo>
                <a:lnTo>
                  <a:pt x="284137" y="87834"/>
                </a:lnTo>
                <a:cubicBezTo>
                  <a:pt x="294190" y="106882"/>
                  <a:pt x="300540" y="128047"/>
                  <a:pt x="301598" y="150270"/>
                </a:cubicBezTo>
                <a:close/>
                <a:moveTo>
                  <a:pt x="275671" y="75135"/>
                </a:moveTo>
                <a:lnTo>
                  <a:pt x="222230" y="75135"/>
                </a:lnTo>
                <a:cubicBezTo>
                  <a:pt x="217997" y="65611"/>
                  <a:pt x="213235" y="56616"/>
                  <a:pt x="207415" y="47621"/>
                </a:cubicBezTo>
                <a:cubicBezTo>
                  <a:pt x="203711" y="41800"/>
                  <a:pt x="200007" y="36509"/>
                  <a:pt x="195774" y="31747"/>
                </a:cubicBezTo>
                <a:cubicBezTo>
                  <a:pt x="194716" y="30160"/>
                  <a:pt x="193128" y="28572"/>
                  <a:pt x="192070" y="27514"/>
                </a:cubicBezTo>
                <a:cubicBezTo>
                  <a:pt x="188895" y="23810"/>
                  <a:pt x="185721" y="20636"/>
                  <a:pt x="182017" y="17461"/>
                </a:cubicBezTo>
                <a:cubicBezTo>
                  <a:pt x="181488" y="16403"/>
                  <a:pt x="180430" y="15344"/>
                  <a:pt x="179371" y="14815"/>
                </a:cubicBezTo>
                <a:cubicBezTo>
                  <a:pt x="219584" y="20636"/>
                  <a:pt x="253977" y="43388"/>
                  <a:pt x="275671" y="75135"/>
                </a:cubicBezTo>
                <a:close/>
                <a:moveTo>
                  <a:pt x="164027" y="17990"/>
                </a:moveTo>
                <a:cubicBezTo>
                  <a:pt x="164556" y="18519"/>
                  <a:pt x="165085" y="19048"/>
                  <a:pt x="166143" y="19577"/>
                </a:cubicBezTo>
                <a:cubicBezTo>
                  <a:pt x="167202" y="20636"/>
                  <a:pt x="168789" y="21694"/>
                  <a:pt x="169847" y="22752"/>
                </a:cubicBezTo>
                <a:cubicBezTo>
                  <a:pt x="171964" y="24869"/>
                  <a:pt x="174080" y="26985"/>
                  <a:pt x="176197" y="29102"/>
                </a:cubicBezTo>
                <a:cubicBezTo>
                  <a:pt x="177255" y="30160"/>
                  <a:pt x="178313" y="31747"/>
                  <a:pt x="179371" y="32805"/>
                </a:cubicBezTo>
                <a:cubicBezTo>
                  <a:pt x="181488" y="35451"/>
                  <a:pt x="183604" y="37567"/>
                  <a:pt x="185721" y="40213"/>
                </a:cubicBezTo>
                <a:cubicBezTo>
                  <a:pt x="186779" y="41271"/>
                  <a:pt x="187837" y="42330"/>
                  <a:pt x="188366" y="43388"/>
                </a:cubicBezTo>
                <a:cubicBezTo>
                  <a:pt x="191541" y="47092"/>
                  <a:pt x="194187" y="50795"/>
                  <a:pt x="196832" y="55029"/>
                </a:cubicBezTo>
                <a:cubicBezTo>
                  <a:pt x="201065" y="61378"/>
                  <a:pt x="204769" y="68256"/>
                  <a:pt x="207944" y="75135"/>
                </a:cubicBezTo>
                <a:lnTo>
                  <a:pt x="164027" y="75135"/>
                </a:lnTo>
                <a:lnTo>
                  <a:pt x="164027" y="17990"/>
                </a:lnTo>
                <a:close/>
                <a:moveTo>
                  <a:pt x="164027" y="87834"/>
                </a:moveTo>
                <a:lnTo>
                  <a:pt x="213764" y="87834"/>
                </a:lnTo>
                <a:cubicBezTo>
                  <a:pt x="221172" y="107411"/>
                  <a:pt x="225405" y="128576"/>
                  <a:pt x="225934" y="150270"/>
                </a:cubicBezTo>
                <a:lnTo>
                  <a:pt x="164027" y="150270"/>
                </a:lnTo>
                <a:lnTo>
                  <a:pt x="164027" y="87834"/>
                </a:lnTo>
                <a:close/>
                <a:moveTo>
                  <a:pt x="164027" y="163498"/>
                </a:moveTo>
                <a:lnTo>
                  <a:pt x="225934" y="163498"/>
                </a:lnTo>
                <a:cubicBezTo>
                  <a:pt x="225405" y="185192"/>
                  <a:pt x="221172" y="206356"/>
                  <a:pt x="213764" y="225934"/>
                </a:cubicBezTo>
                <a:lnTo>
                  <a:pt x="164027" y="225934"/>
                </a:lnTo>
                <a:lnTo>
                  <a:pt x="164027" y="163498"/>
                </a:lnTo>
                <a:close/>
                <a:moveTo>
                  <a:pt x="176197" y="284666"/>
                </a:moveTo>
                <a:cubicBezTo>
                  <a:pt x="174080" y="286783"/>
                  <a:pt x="171964" y="288899"/>
                  <a:pt x="169847" y="291015"/>
                </a:cubicBezTo>
                <a:cubicBezTo>
                  <a:pt x="168789" y="292074"/>
                  <a:pt x="167202" y="293132"/>
                  <a:pt x="166143" y="294190"/>
                </a:cubicBezTo>
                <a:cubicBezTo>
                  <a:pt x="165614" y="294719"/>
                  <a:pt x="165085" y="295248"/>
                  <a:pt x="164027" y="295778"/>
                </a:cubicBezTo>
                <a:cubicBezTo>
                  <a:pt x="164556" y="295248"/>
                  <a:pt x="165085" y="294719"/>
                  <a:pt x="166143" y="294190"/>
                </a:cubicBezTo>
                <a:cubicBezTo>
                  <a:pt x="165614" y="294719"/>
                  <a:pt x="165085" y="295248"/>
                  <a:pt x="164027" y="295778"/>
                </a:cubicBezTo>
                <a:lnTo>
                  <a:pt x="164027" y="238633"/>
                </a:lnTo>
                <a:lnTo>
                  <a:pt x="207944" y="238633"/>
                </a:lnTo>
                <a:cubicBezTo>
                  <a:pt x="204769" y="245511"/>
                  <a:pt x="201065" y="252390"/>
                  <a:pt x="196832" y="258739"/>
                </a:cubicBezTo>
                <a:cubicBezTo>
                  <a:pt x="194187" y="262972"/>
                  <a:pt x="191541" y="266676"/>
                  <a:pt x="188366" y="270380"/>
                </a:cubicBezTo>
                <a:cubicBezTo>
                  <a:pt x="187308" y="271438"/>
                  <a:pt x="186250" y="272496"/>
                  <a:pt x="185721" y="273555"/>
                </a:cubicBezTo>
                <a:cubicBezTo>
                  <a:pt x="183604" y="276200"/>
                  <a:pt x="181488" y="278316"/>
                  <a:pt x="179371" y="280962"/>
                </a:cubicBezTo>
                <a:cubicBezTo>
                  <a:pt x="178313" y="282550"/>
                  <a:pt x="177255" y="283608"/>
                  <a:pt x="176197" y="284666"/>
                </a:cubicBezTo>
                <a:close/>
                <a:moveTo>
                  <a:pt x="179900" y="299481"/>
                </a:moveTo>
                <a:cubicBezTo>
                  <a:pt x="180959" y="298952"/>
                  <a:pt x="181488" y="297894"/>
                  <a:pt x="182546" y="296836"/>
                </a:cubicBezTo>
                <a:cubicBezTo>
                  <a:pt x="185721" y="293661"/>
                  <a:pt x="189425" y="289957"/>
                  <a:pt x="192599" y="286783"/>
                </a:cubicBezTo>
                <a:cubicBezTo>
                  <a:pt x="193658" y="285195"/>
                  <a:pt x="195245" y="283608"/>
                  <a:pt x="196303" y="282550"/>
                </a:cubicBezTo>
                <a:cubicBezTo>
                  <a:pt x="200536" y="277259"/>
                  <a:pt x="204240" y="271967"/>
                  <a:pt x="207944" y="266676"/>
                </a:cubicBezTo>
                <a:cubicBezTo>
                  <a:pt x="213764" y="257681"/>
                  <a:pt x="218526" y="248686"/>
                  <a:pt x="222759" y="239162"/>
                </a:cubicBezTo>
                <a:lnTo>
                  <a:pt x="276200" y="239162"/>
                </a:lnTo>
                <a:cubicBezTo>
                  <a:pt x="253977" y="270380"/>
                  <a:pt x="219584" y="293132"/>
                  <a:pt x="179900" y="299481"/>
                </a:cubicBezTo>
                <a:close/>
                <a:moveTo>
                  <a:pt x="283608" y="225934"/>
                </a:moveTo>
                <a:lnTo>
                  <a:pt x="226992" y="225934"/>
                </a:lnTo>
                <a:cubicBezTo>
                  <a:pt x="233871" y="206356"/>
                  <a:pt x="238104" y="185192"/>
                  <a:pt x="238633" y="163498"/>
                </a:cubicBezTo>
                <a:lnTo>
                  <a:pt x="301069" y="163498"/>
                </a:lnTo>
                <a:cubicBezTo>
                  <a:pt x="300540" y="185721"/>
                  <a:pt x="294190" y="206885"/>
                  <a:pt x="283608" y="225934"/>
                </a:cubicBezTo>
                <a:close/>
              </a:path>
            </a:pathLst>
          </a:custGeom>
          <a:solidFill>
            <a:schemeClr val="bg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 name="Google Shape;2222;p27"/>
          <p:cNvSpPr/>
          <p:nvPr/>
        </p:nvSpPr>
        <p:spPr>
          <a:xfrm>
            <a:off x="10390454" y="1998669"/>
            <a:ext cx="606019" cy="470125"/>
          </a:xfrm>
          <a:custGeom>
            <a:avLst/>
            <a:gdLst/>
            <a:ahLst/>
            <a:cxnLst/>
            <a:rect l="l" t="t" r="r" b="b"/>
            <a:pathLst>
              <a:path w="306916" h="238093" extrusionOk="0">
                <a:moveTo>
                  <a:pt x="307975" y="21713"/>
                </a:moveTo>
                <a:lnTo>
                  <a:pt x="307975" y="188379"/>
                </a:lnTo>
                <a:cubicBezTo>
                  <a:pt x="307975" y="200548"/>
                  <a:pt x="297921" y="210072"/>
                  <a:pt x="286279" y="210072"/>
                </a:cubicBezTo>
                <a:lnTo>
                  <a:pt x="177271" y="210072"/>
                </a:lnTo>
                <a:cubicBezTo>
                  <a:pt x="173567" y="210072"/>
                  <a:pt x="170921" y="207426"/>
                  <a:pt x="170921" y="203722"/>
                </a:cubicBezTo>
                <a:cubicBezTo>
                  <a:pt x="170921" y="200019"/>
                  <a:pt x="173567" y="197373"/>
                  <a:pt x="177271" y="197373"/>
                </a:cubicBezTo>
                <a:lnTo>
                  <a:pt x="286279" y="197373"/>
                </a:lnTo>
                <a:cubicBezTo>
                  <a:pt x="291571" y="197373"/>
                  <a:pt x="295275" y="193140"/>
                  <a:pt x="295275" y="188379"/>
                </a:cubicBezTo>
                <a:lnTo>
                  <a:pt x="295275" y="49226"/>
                </a:lnTo>
                <a:lnTo>
                  <a:pt x="273050" y="49226"/>
                </a:lnTo>
                <a:cubicBezTo>
                  <a:pt x="269346" y="49226"/>
                  <a:pt x="266700" y="46581"/>
                  <a:pt x="266700" y="42877"/>
                </a:cubicBezTo>
                <a:cubicBezTo>
                  <a:pt x="266700" y="39173"/>
                  <a:pt x="269346" y="36528"/>
                  <a:pt x="273050" y="36528"/>
                </a:cubicBezTo>
                <a:lnTo>
                  <a:pt x="294746" y="36528"/>
                </a:lnTo>
                <a:lnTo>
                  <a:pt x="294746" y="21184"/>
                </a:lnTo>
                <a:cubicBezTo>
                  <a:pt x="294746" y="15893"/>
                  <a:pt x="290512" y="12189"/>
                  <a:pt x="285750" y="12189"/>
                </a:cubicBezTo>
                <a:lnTo>
                  <a:pt x="21696" y="12189"/>
                </a:lnTo>
                <a:cubicBezTo>
                  <a:pt x="16404" y="12189"/>
                  <a:pt x="12700" y="16422"/>
                  <a:pt x="12700" y="21184"/>
                </a:cubicBezTo>
                <a:lnTo>
                  <a:pt x="12700" y="37586"/>
                </a:lnTo>
                <a:lnTo>
                  <a:pt x="155575" y="37586"/>
                </a:lnTo>
                <a:cubicBezTo>
                  <a:pt x="159279" y="37586"/>
                  <a:pt x="161925" y="40232"/>
                  <a:pt x="161925" y="43935"/>
                </a:cubicBezTo>
                <a:cubicBezTo>
                  <a:pt x="161925" y="47639"/>
                  <a:pt x="159279" y="50284"/>
                  <a:pt x="155575" y="50284"/>
                </a:cubicBezTo>
                <a:lnTo>
                  <a:pt x="12700" y="50284"/>
                </a:lnTo>
                <a:lnTo>
                  <a:pt x="12700" y="185204"/>
                </a:lnTo>
                <a:cubicBezTo>
                  <a:pt x="12700" y="192082"/>
                  <a:pt x="17991" y="197373"/>
                  <a:pt x="24871" y="197373"/>
                </a:cubicBezTo>
                <a:lnTo>
                  <a:pt x="65616" y="197373"/>
                </a:lnTo>
                <a:cubicBezTo>
                  <a:pt x="69321" y="197373"/>
                  <a:pt x="71967" y="200019"/>
                  <a:pt x="71967" y="203722"/>
                </a:cubicBezTo>
                <a:cubicBezTo>
                  <a:pt x="71967" y="207426"/>
                  <a:pt x="69321" y="210072"/>
                  <a:pt x="65616" y="210072"/>
                </a:cubicBezTo>
                <a:lnTo>
                  <a:pt x="24871" y="210072"/>
                </a:lnTo>
                <a:cubicBezTo>
                  <a:pt x="11112" y="210072"/>
                  <a:pt x="0" y="198961"/>
                  <a:pt x="0" y="185204"/>
                </a:cubicBezTo>
                <a:lnTo>
                  <a:pt x="0" y="21713"/>
                </a:lnTo>
                <a:cubicBezTo>
                  <a:pt x="0" y="9544"/>
                  <a:pt x="10054" y="20"/>
                  <a:pt x="21696" y="20"/>
                </a:cubicBezTo>
                <a:lnTo>
                  <a:pt x="285750" y="20"/>
                </a:lnTo>
                <a:cubicBezTo>
                  <a:pt x="297921" y="-509"/>
                  <a:pt x="307975" y="9544"/>
                  <a:pt x="307975" y="21713"/>
                </a:cubicBezTo>
                <a:close/>
                <a:moveTo>
                  <a:pt x="132292" y="85734"/>
                </a:moveTo>
                <a:cubicBezTo>
                  <a:pt x="135996" y="85734"/>
                  <a:pt x="138641" y="83089"/>
                  <a:pt x="138641" y="79385"/>
                </a:cubicBezTo>
                <a:cubicBezTo>
                  <a:pt x="138641" y="75681"/>
                  <a:pt x="135996" y="73036"/>
                  <a:pt x="132292" y="73036"/>
                </a:cubicBezTo>
                <a:lnTo>
                  <a:pt x="65616" y="73036"/>
                </a:lnTo>
                <a:cubicBezTo>
                  <a:pt x="61912" y="73036"/>
                  <a:pt x="59266" y="75681"/>
                  <a:pt x="59266" y="79385"/>
                </a:cubicBezTo>
                <a:lnTo>
                  <a:pt x="59266" y="109014"/>
                </a:lnTo>
                <a:cubicBezTo>
                  <a:pt x="59266" y="112718"/>
                  <a:pt x="61912" y="115363"/>
                  <a:pt x="65616" y="115363"/>
                </a:cubicBezTo>
                <a:lnTo>
                  <a:pt x="132292" y="115363"/>
                </a:lnTo>
                <a:cubicBezTo>
                  <a:pt x="135996" y="115363"/>
                  <a:pt x="138641" y="112718"/>
                  <a:pt x="138641" y="109014"/>
                </a:cubicBezTo>
                <a:cubicBezTo>
                  <a:pt x="138641" y="105310"/>
                  <a:pt x="135996" y="102665"/>
                  <a:pt x="132292" y="102665"/>
                </a:cubicBezTo>
                <a:lnTo>
                  <a:pt x="71967" y="102665"/>
                </a:lnTo>
                <a:lnTo>
                  <a:pt x="71967" y="85734"/>
                </a:lnTo>
                <a:lnTo>
                  <a:pt x="132292" y="85734"/>
                </a:lnTo>
                <a:close/>
                <a:moveTo>
                  <a:pt x="148696" y="105839"/>
                </a:moveTo>
                <a:cubicBezTo>
                  <a:pt x="148696" y="67745"/>
                  <a:pt x="179917" y="37057"/>
                  <a:pt x="217487" y="37057"/>
                </a:cubicBezTo>
                <a:cubicBezTo>
                  <a:pt x="255058" y="37057"/>
                  <a:pt x="286279" y="68274"/>
                  <a:pt x="286279" y="105839"/>
                </a:cubicBezTo>
                <a:cubicBezTo>
                  <a:pt x="286279" y="143935"/>
                  <a:pt x="255058" y="174622"/>
                  <a:pt x="217487" y="174622"/>
                </a:cubicBezTo>
                <a:cubicBezTo>
                  <a:pt x="179917" y="174622"/>
                  <a:pt x="148696" y="143935"/>
                  <a:pt x="148696" y="105839"/>
                </a:cubicBezTo>
                <a:close/>
                <a:moveTo>
                  <a:pt x="161396" y="105839"/>
                </a:moveTo>
                <a:cubicBezTo>
                  <a:pt x="161396" y="137056"/>
                  <a:pt x="186796" y="161924"/>
                  <a:pt x="217487" y="161924"/>
                </a:cubicBezTo>
                <a:cubicBezTo>
                  <a:pt x="248179" y="161924"/>
                  <a:pt x="273579" y="136527"/>
                  <a:pt x="273579" y="105839"/>
                </a:cubicBezTo>
                <a:cubicBezTo>
                  <a:pt x="273579" y="74623"/>
                  <a:pt x="248179" y="49755"/>
                  <a:pt x="217487" y="49755"/>
                </a:cubicBezTo>
                <a:cubicBezTo>
                  <a:pt x="186796" y="49755"/>
                  <a:pt x="161396" y="74623"/>
                  <a:pt x="161396" y="105839"/>
                </a:cubicBezTo>
                <a:close/>
                <a:moveTo>
                  <a:pt x="170391" y="180443"/>
                </a:moveTo>
                <a:lnTo>
                  <a:pt x="158221" y="192611"/>
                </a:lnTo>
                <a:cubicBezTo>
                  <a:pt x="157162" y="193670"/>
                  <a:pt x="155575" y="194728"/>
                  <a:pt x="153458" y="194728"/>
                </a:cubicBezTo>
                <a:cubicBezTo>
                  <a:pt x="152929" y="194728"/>
                  <a:pt x="152929" y="194728"/>
                  <a:pt x="152400" y="194728"/>
                </a:cubicBezTo>
                <a:lnTo>
                  <a:pt x="114300" y="236527"/>
                </a:lnTo>
                <a:cubicBezTo>
                  <a:pt x="110596" y="240230"/>
                  <a:pt x="105833" y="242347"/>
                  <a:pt x="100542" y="242347"/>
                </a:cubicBezTo>
                <a:lnTo>
                  <a:pt x="100542" y="242347"/>
                </a:lnTo>
                <a:cubicBezTo>
                  <a:pt x="95250" y="242347"/>
                  <a:pt x="90487" y="240230"/>
                  <a:pt x="86783" y="236527"/>
                </a:cubicBezTo>
                <a:cubicBezTo>
                  <a:pt x="79375" y="229119"/>
                  <a:pt x="79375" y="216950"/>
                  <a:pt x="86783" y="209013"/>
                </a:cubicBezTo>
                <a:lnTo>
                  <a:pt x="128587" y="170390"/>
                </a:lnTo>
                <a:cubicBezTo>
                  <a:pt x="128587" y="168802"/>
                  <a:pt x="129116" y="166686"/>
                  <a:pt x="130175" y="165099"/>
                </a:cubicBezTo>
                <a:lnTo>
                  <a:pt x="142346" y="152929"/>
                </a:lnTo>
                <a:cubicBezTo>
                  <a:pt x="144462" y="150813"/>
                  <a:pt x="148696" y="150284"/>
                  <a:pt x="151342" y="152929"/>
                </a:cubicBezTo>
                <a:lnTo>
                  <a:pt x="169862" y="171448"/>
                </a:lnTo>
                <a:cubicBezTo>
                  <a:pt x="170921" y="172506"/>
                  <a:pt x="171979" y="174093"/>
                  <a:pt x="171979" y="176210"/>
                </a:cubicBezTo>
                <a:cubicBezTo>
                  <a:pt x="172508" y="177797"/>
                  <a:pt x="171979" y="179384"/>
                  <a:pt x="170391" y="180443"/>
                </a:cubicBezTo>
                <a:close/>
                <a:moveTo>
                  <a:pt x="142875" y="186262"/>
                </a:moveTo>
                <a:lnTo>
                  <a:pt x="137054" y="180443"/>
                </a:lnTo>
                <a:lnTo>
                  <a:pt x="95779" y="218008"/>
                </a:lnTo>
                <a:cubicBezTo>
                  <a:pt x="93133" y="220654"/>
                  <a:pt x="93133" y="224357"/>
                  <a:pt x="95779" y="227003"/>
                </a:cubicBezTo>
                <a:cubicBezTo>
                  <a:pt x="96837" y="228061"/>
                  <a:pt x="98954" y="229119"/>
                  <a:pt x="100542" y="229119"/>
                </a:cubicBezTo>
                <a:cubicBezTo>
                  <a:pt x="102129" y="229119"/>
                  <a:pt x="103717" y="228590"/>
                  <a:pt x="105304" y="227003"/>
                </a:cubicBezTo>
                <a:lnTo>
                  <a:pt x="142875" y="186262"/>
                </a:lnTo>
                <a:close/>
                <a:moveTo>
                  <a:pt x="157162" y="176210"/>
                </a:moveTo>
                <a:lnTo>
                  <a:pt x="147637" y="166686"/>
                </a:lnTo>
                <a:lnTo>
                  <a:pt x="144462" y="169861"/>
                </a:lnTo>
                <a:lnTo>
                  <a:pt x="153987" y="179384"/>
                </a:lnTo>
                <a:lnTo>
                  <a:pt x="157162" y="176210"/>
                </a:lnTo>
                <a:close/>
                <a:moveTo>
                  <a:pt x="29633" y="154517"/>
                </a:moveTo>
                <a:cubicBezTo>
                  <a:pt x="29633" y="158220"/>
                  <a:pt x="32279" y="160866"/>
                  <a:pt x="35983" y="160866"/>
                </a:cubicBezTo>
                <a:lnTo>
                  <a:pt x="115887" y="160866"/>
                </a:lnTo>
                <a:cubicBezTo>
                  <a:pt x="119592" y="160866"/>
                  <a:pt x="122237" y="158220"/>
                  <a:pt x="122237" y="154517"/>
                </a:cubicBezTo>
                <a:cubicBezTo>
                  <a:pt x="122237" y="150813"/>
                  <a:pt x="119592" y="148167"/>
                  <a:pt x="115887" y="148167"/>
                </a:cubicBezTo>
                <a:lnTo>
                  <a:pt x="35983" y="148167"/>
                </a:lnTo>
                <a:cubicBezTo>
                  <a:pt x="32279" y="148167"/>
                  <a:pt x="29633" y="150813"/>
                  <a:pt x="29633" y="154517"/>
                </a:cubicBezTo>
                <a:close/>
                <a:moveTo>
                  <a:pt x="186266" y="121712"/>
                </a:moveTo>
                <a:lnTo>
                  <a:pt x="187854" y="118009"/>
                </a:lnTo>
                <a:lnTo>
                  <a:pt x="189442" y="121712"/>
                </a:lnTo>
                <a:cubicBezTo>
                  <a:pt x="190500" y="123829"/>
                  <a:pt x="192616" y="125416"/>
                  <a:pt x="195262" y="125416"/>
                </a:cubicBezTo>
                <a:cubicBezTo>
                  <a:pt x="196321" y="125416"/>
                  <a:pt x="197379" y="125416"/>
                  <a:pt x="197908" y="124887"/>
                </a:cubicBezTo>
                <a:cubicBezTo>
                  <a:pt x="201083" y="123300"/>
                  <a:pt x="202141" y="119596"/>
                  <a:pt x="200554" y="116421"/>
                </a:cubicBezTo>
                <a:lnTo>
                  <a:pt x="194733" y="104252"/>
                </a:lnTo>
                <a:lnTo>
                  <a:pt x="200554" y="92083"/>
                </a:lnTo>
                <a:cubicBezTo>
                  <a:pt x="202141" y="88909"/>
                  <a:pt x="201083" y="85205"/>
                  <a:pt x="197908" y="83618"/>
                </a:cubicBezTo>
                <a:cubicBezTo>
                  <a:pt x="194733" y="82030"/>
                  <a:pt x="191029" y="83089"/>
                  <a:pt x="189442" y="86263"/>
                </a:cubicBezTo>
                <a:lnTo>
                  <a:pt x="187854" y="89966"/>
                </a:lnTo>
                <a:lnTo>
                  <a:pt x="186266" y="86263"/>
                </a:lnTo>
                <a:cubicBezTo>
                  <a:pt x="184679" y="83089"/>
                  <a:pt x="180975" y="82030"/>
                  <a:pt x="177800" y="83618"/>
                </a:cubicBezTo>
                <a:cubicBezTo>
                  <a:pt x="174625" y="85205"/>
                  <a:pt x="173567" y="88909"/>
                  <a:pt x="175154" y="92083"/>
                </a:cubicBezTo>
                <a:lnTo>
                  <a:pt x="180975" y="104252"/>
                </a:lnTo>
                <a:lnTo>
                  <a:pt x="175154" y="116421"/>
                </a:lnTo>
                <a:cubicBezTo>
                  <a:pt x="173567" y="119596"/>
                  <a:pt x="174625" y="123300"/>
                  <a:pt x="177800" y="124887"/>
                </a:cubicBezTo>
                <a:cubicBezTo>
                  <a:pt x="178858" y="125416"/>
                  <a:pt x="179917" y="125416"/>
                  <a:pt x="180446" y="125416"/>
                </a:cubicBezTo>
                <a:cubicBezTo>
                  <a:pt x="183092" y="125416"/>
                  <a:pt x="185208" y="123829"/>
                  <a:pt x="186266" y="121712"/>
                </a:cubicBezTo>
                <a:close/>
                <a:moveTo>
                  <a:pt x="207433" y="124358"/>
                </a:moveTo>
                <a:cubicBezTo>
                  <a:pt x="208491" y="124887"/>
                  <a:pt x="209550" y="124887"/>
                  <a:pt x="210079" y="124887"/>
                </a:cubicBezTo>
                <a:cubicBezTo>
                  <a:pt x="212196" y="124887"/>
                  <a:pt x="214842" y="123829"/>
                  <a:pt x="215900" y="121183"/>
                </a:cubicBezTo>
                <a:lnTo>
                  <a:pt x="217487" y="117480"/>
                </a:lnTo>
                <a:lnTo>
                  <a:pt x="219075" y="121183"/>
                </a:lnTo>
                <a:cubicBezTo>
                  <a:pt x="220133" y="123300"/>
                  <a:pt x="222250" y="124887"/>
                  <a:pt x="224896" y="124887"/>
                </a:cubicBezTo>
                <a:cubicBezTo>
                  <a:pt x="225954" y="124887"/>
                  <a:pt x="227012" y="124887"/>
                  <a:pt x="227542" y="124358"/>
                </a:cubicBezTo>
                <a:cubicBezTo>
                  <a:pt x="230717" y="122771"/>
                  <a:pt x="231775" y="119067"/>
                  <a:pt x="230188" y="115892"/>
                </a:cubicBezTo>
                <a:lnTo>
                  <a:pt x="224366" y="103723"/>
                </a:lnTo>
                <a:lnTo>
                  <a:pt x="230188" y="91554"/>
                </a:lnTo>
                <a:cubicBezTo>
                  <a:pt x="231775" y="88380"/>
                  <a:pt x="230717" y="84675"/>
                  <a:pt x="227542" y="83089"/>
                </a:cubicBezTo>
                <a:cubicBezTo>
                  <a:pt x="224366" y="81501"/>
                  <a:pt x="220662" y="82560"/>
                  <a:pt x="219075" y="85734"/>
                </a:cubicBezTo>
                <a:lnTo>
                  <a:pt x="217487" y="89437"/>
                </a:lnTo>
                <a:lnTo>
                  <a:pt x="215900" y="85734"/>
                </a:lnTo>
                <a:cubicBezTo>
                  <a:pt x="214313" y="82560"/>
                  <a:pt x="210608" y="81501"/>
                  <a:pt x="207433" y="83089"/>
                </a:cubicBezTo>
                <a:cubicBezTo>
                  <a:pt x="204258" y="84675"/>
                  <a:pt x="203200" y="88380"/>
                  <a:pt x="204787" y="91554"/>
                </a:cubicBezTo>
                <a:lnTo>
                  <a:pt x="210608" y="103723"/>
                </a:lnTo>
                <a:lnTo>
                  <a:pt x="204787" y="115892"/>
                </a:lnTo>
                <a:cubicBezTo>
                  <a:pt x="203200" y="119067"/>
                  <a:pt x="204258" y="122771"/>
                  <a:pt x="207433" y="124358"/>
                </a:cubicBezTo>
                <a:close/>
                <a:moveTo>
                  <a:pt x="237067" y="124358"/>
                </a:moveTo>
                <a:cubicBezTo>
                  <a:pt x="238125" y="124887"/>
                  <a:pt x="239183" y="124887"/>
                  <a:pt x="239712" y="124887"/>
                </a:cubicBezTo>
                <a:cubicBezTo>
                  <a:pt x="241829" y="124887"/>
                  <a:pt x="244475" y="123829"/>
                  <a:pt x="245533" y="121183"/>
                </a:cubicBezTo>
                <a:lnTo>
                  <a:pt x="247121" y="117480"/>
                </a:lnTo>
                <a:lnTo>
                  <a:pt x="248708" y="121183"/>
                </a:lnTo>
                <a:cubicBezTo>
                  <a:pt x="249766" y="123300"/>
                  <a:pt x="251883" y="124887"/>
                  <a:pt x="254529" y="124887"/>
                </a:cubicBezTo>
                <a:cubicBezTo>
                  <a:pt x="255587" y="124887"/>
                  <a:pt x="256646" y="124887"/>
                  <a:pt x="257175" y="124358"/>
                </a:cubicBezTo>
                <a:cubicBezTo>
                  <a:pt x="260350" y="122771"/>
                  <a:pt x="261408" y="119067"/>
                  <a:pt x="259821" y="115892"/>
                </a:cubicBezTo>
                <a:lnTo>
                  <a:pt x="254000" y="103723"/>
                </a:lnTo>
                <a:lnTo>
                  <a:pt x="259821" y="91554"/>
                </a:lnTo>
                <a:cubicBezTo>
                  <a:pt x="261408" y="88380"/>
                  <a:pt x="260350" y="84675"/>
                  <a:pt x="257175" y="83089"/>
                </a:cubicBezTo>
                <a:cubicBezTo>
                  <a:pt x="254000" y="81501"/>
                  <a:pt x="250296" y="82560"/>
                  <a:pt x="248708" y="85734"/>
                </a:cubicBezTo>
                <a:lnTo>
                  <a:pt x="247121" y="89437"/>
                </a:lnTo>
                <a:lnTo>
                  <a:pt x="245533" y="85734"/>
                </a:lnTo>
                <a:cubicBezTo>
                  <a:pt x="243946" y="82560"/>
                  <a:pt x="240241" y="81501"/>
                  <a:pt x="237067" y="83089"/>
                </a:cubicBezTo>
                <a:cubicBezTo>
                  <a:pt x="233891" y="84675"/>
                  <a:pt x="232833" y="88380"/>
                  <a:pt x="234421" y="91554"/>
                </a:cubicBezTo>
                <a:lnTo>
                  <a:pt x="240241" y="103723"/>
                </a:lnTo>
                <a:lnTo>
                  <a:pt x="234421" y="115892"/>
                </a:lnTo>
                <a:cubicBezTo>
                  <a:pt x="232833" y="119067"/>
                  <a:pt x="234421" y="122771"/>
                  <a:pt x="237067" y="124358"/>
                </a:cubicBezTo>
                <a:close/>
              </a:path>
            </a:pathLst>
          </a:custGeom>
          <a:solidFill>
            <a:schemeClr val="bg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910824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1A3F06DB-51F0-4893-A45B-2784C14750B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60" imgH="359" progId="TCLayout.ActiveDocument.1">
                  <p:embed/>
                </p:oleObj>
              </mc:Choice>
              <mc:Fallback>
                <p:oleObj name="think-cell Folie" r:id="rId4" imgW="360" imgH="359" progId="TCLayout.ActiveDocument.1">
                  <p:embed/>
                  <p:pic>
                    <p:nvPicPr>
                      <p:cNvPr id="5" name="Objekt 4" hidden="1">
                        <a:extLst>
                          <a:ext uri="{FF2B5EF4-FFF2-40B4-BE49-F238E27FC236}">
                            <a16:creationId xmlns:a16="http://schemas.microsoft.com/office/drawing/2014/main" id="{1A3F06DB-51F0-4893-A45B-2784C14750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Rechteck 14">
            <a:extLst>
              <a:ext uri="{FF2B5EF4-FFF2-40B4-BE49-F238E27FC236}">
                <a16:creationId xmlns:a16="http://schemas.microsoft.com/office/drawing/2014/main" id="{8982A51C-0EA9-494D-BA52-786D9AAE58E2}"/>
              </a:ext>
            </a:extLst>
          </p:cNvPr>
          <p:cNvSpPr/>
          <p:nvPr/>
        </p:nvSpPr>
        <p:spPr>
          <a:xfrm>
            <a:off x="1349297" y="1670984"/>
            <a:ext cx="3814043" cy="4143612"/>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0" tIns="144000" rIns="144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de-CH" altLang="de-DE" sz="1200" b="0" i="0" u="none" strike="noStrike" kern="1200" cap="none" spc="0" normalizeH="0" baseline="0" noProof="0">
              <a:ln>
                <a:noFill/>
              </a:ln>
              <a:solidFill>
                <a:srgbClr val="FFFFFF"/>
              </a:solidFill>
              <a:effectLst/>
              <a:uLnTx/>
              <a:uFillTx/>
              <a:latin typeface="HelveticaNeueLT Pro 55 Roman" pitchFamily="34" charset="0"/>
              <a:ea typeface="+mn-ea"/>
              <a:cs typeface="+mn-cs"/>
            </a:endParaRPr>
          </a:p>
        </p:txBody>
      </p:sp>
      <p:sp>
        <p:nvSpPr>
          <p:cNvPr id="22" name="Rechteck 21">
            <a:extLst>
              <a:ext uri="{FF2B5EF4-FFF2-40B4-BE49-F238E27FC236}">
                <a16:creationId xmlns:a16="http://schemas.microsoft.com/office/drawing/2014/main" id="{4A704E81-A661-4947-B146-2A16527E80D1}"/>
              </a:ext>
            </a:extLst>
          </p:cNvPr>
          <p:cNvSpPr/>
          <p:nvPr/>
        </p:nvSpPr>
        <p:spPr>
          <a:xfrm>
            <a:off x="5904074" y="1670984"/>
            <a:ext cx="5027162" cy="4143612"/>
          </a:xfrm>
          <a:prstGeom prst="rect">
            <a:avLst/>
          </a:prstGeom>
          <a:solidFill>
            <a:srgbClr val="2882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144000" rIns="144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altLang="de-DE" sz="1200" b="0" i="0" u="none" strike="noStrike" kern="1200" cap="none" spc="0" normalizeH="0" baseline="0" noProof="0">
              <a:ln>
                <a:noFill/>
              </a:ln>
              <a:solidFill>
                <a:srgbClr val="FFFFFF"/>
              </a:solidFill>
              <a:effectLst/>
              <a:uLnTx/>
              <a:uFillTx/>
              <a:latin typeface="HelveticaNeueLT Pro 55 Roman" pitchFamily="34" charset="0"/>
              <a:ea typeface="+mn-ea"/>
              <a:cs typeface="+mn-cs"/>
            </a:endParaRPr>
          </a:p>
        </p:txBody>
      </p:sp>
      <p:pic>
        <p:nvPicPr>
          <p:cNvPr id="16" name="Grafik 15">
            <a:extLst>
              <a:ext uri="{FF2B5EF4-FFF2-40B4-BE49-F238E27FC236}">
                <a16:creationId xmlns:a16="http://schemas.microsoft.com/office/drawing/2014/main" id="{780288D6-DD78-4716-8203-993B32061381}"/>
              </a:ext>
            </a:extLst>
          </p:cNvPr>
          <p:cNvPicPr>
            <a:picLocks noChangeAspect="1"/>
          </p:cNvPicPr>
          <p:nvPr/>
        </p:nvPicPr>
        <p:blipFill rotWithShape="1">
          <a:blip r:embed="rId6"/>
          <a:srcRect l="39174" r="-3221" b="12134"/>
          <a:stretch/>
        </p:blipFill>
        <p:spPr>
          <a:xfrm>
            <a:off x="10614713" y="406111"/>
            <a:ext cx="1352665" cy="571988"/>
          </a:xfrm>
          <a:prstGeom prst="rect">
            <a:avLst/>
          </a:prstGeom>
        </p:spPr>
      </p:pic>
      <p:sp>
        <p:nvSpPr>
          <p:cNvPr id="18" name="Rechteck 17">
            <a:extLst>
              <a:ext uri="{FF2B5EF4-FFF2-40B4-BE49-F238E27FC236}">
                <a16:creationId xmlns:a16="http://schemas.microsoft.com/office/drawing/2014/main" id="{8982A51C-0EA9-494D-BA52-786D9AAE58E2}"/>
              </a:ext>
            </a:extLst>
          </p:cNvPr>
          <p:cNvSpPr/>
          <p:nvPr/>
        </p:nvSpPr>
        <p:spPr>
          <a:xfrm>
            <a:off x="1563655" y="1696840"/>
            <a:ext cx="3580954" cy="47120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144000" rIns="144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CH" sz="1800" b="1" i="0" u="none" strike="noStrike" kern="1200" cap="none" spc="0" normalizeH="0" baseline="0" noProof="0">
                <a:ln>
                  <a:noFill/>
                </a:ln>
                <a:solidFill>
                  <a:srgbClr val="28828B"/>
                </a:solidFill>
                <a:effectLst/>
                <a:uLnTx/>
                <a:uFillTx/>
                <a:latin typeface="HelveticaNeueLT Com 55 Roman"/>
                <a:ea typeface="+mn-ea"/>
                <a:cs typeface="+mn-cs"/>
              </a:rPr>
              <a:t>Traditionelle Banken</a:t>
            </a:r>
          </a:p>
        </p:txBody>
      </p:sp>
      <p:sp>
        <p:nvSpPr>
          <p:cNvPr id="21" name="Rechteck 20">
            <a:extLst>
              <a:ext uri="{FF2B5EF4-FFF2-40B4-BE49-F238E27FC236}">
                <a16:creationId xmlns:a16="http://schemas.microsoft.com/office/drawing/2014/main" id="{8982A51C-0EA9-494D-BA52-786D9AAE58E2}"/>
              </a:ext>
            </a:extLst>
          </p:cNvPr>
          <p:cNvSpPr/>
          <p:nvPr/>
        </p:nvSpPr>
        <p:spPr>
          <a:xfrm>
            <a:off x="6094158" y="2446457"/>
            <a:ext cx="4837078" cy="35681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144000" rIns="144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de-CH" sz="1200" b="0" i="0" u="none" strike="noStrike" kern="1200" cap="none" spc="0" normalizeH="0" baseline="0" noProof="0" dirty="0">
                <a:ln>
                  <a:noFill/>
                </a:ln>
                <a:solidFill>
                  <a:srgbClr val="FFFFFF"/>
                </a:solidFill>
                <a:effectLst/>
                <a:uLnTx/>
                <a:uFillTx/>
                <a:latin typeface="Corona LT"/>
                <a:ea typeface="+mn-ea"/>
                <a:cs typeface="+mn-cs"/>
              </a:rPr>
              <a:t>Online Devisenhandel 24/7</a:t>
            </a:r>
          </a:p>
          <a:p>
            <a:pPr marL="0" marR="0" lvl="0" indent="0" algn="l" defTabSz="914400" rtl="0" eaLnBrk="1" fontAlgn="auto" latinLnBrk="0" hangingPunct="1">
              <a:lnSpc>
                <a:spcPts val="3000"/>
              </a:lnSpc>
              <a:spcBef>
                <a:spcPts val="0"/>
              </a:spcBef>
              <a:spcAft>
                <a:spcPts val="0"/>
              </a:spcAft>
              <a:buClrTx/>
              <a:buSzTx/>
              <a:buFontTx/>
              <a:buNone/>
              <a:tabLst/>
              <a:defRPr/>
            </a:pPr>
            <a:r>
              <a:rPr kumimoji="0" lang="de-CH" sz="1200" b="0" i="0" u="none" strike="noStrike" kern="1200" cap="none" spc="0" normalizeH="0" baseline="0" noProof="0" dirty="0">
                <a:ln>
                  <a:noFill/>
                </a:ln>
                <a:solidFill>
                  <a:srgbClr val="FFFFFF"/>
                </a:solidFill>
                <a:effectLst/>
                <a:uLnTx/>
                <a:uFillTx/>
                <a:latin typeface="Corona LT"/>
                <a:ea typeface="+mn-ea"/>
                <a:cs typeface="+mn-cs"/>
              </a:rPr>
              <a:t>Tiefe Kundenmarge (max. 0.40%)</a:t>
            </a:r>
          </a:p>
          <a:p>
            <a:pPr marL="0" marR="0" lvl="0" indent="0" algn="l" defTabSz="914400" rtl="0" eaLnBrk="1" fontAlgn="auto" latinLnBrk="0" hangingPunct="1">
              <a:lnSpc>
                <a:spcPts val="3000"/>
              </a:lnSpc>
              <a:spcBef>
                <a:spcPts val="0"/>
              </a:spcBef>
              <a:spcAft>
                <a:spcPts val="0"/>
              </a:spcAft>
              <a:buClrTx/>
              <a:buSzTx/>
              <a:buFontTx/>
              <a:buNone/>
              <a:tabLst/>
              <a:defRPr/>
            </a:pPr>
            <a:r>
              <a:rPr kumimoji="0" lang="de-CH" sz="1200" b="0" i="0" u="none" strike="noStrike" kern="1200" cap="none" spc="0" normalizeH="0" baseline="0" noProof="0" dirty="0">
                <a:ln>
                  <a:noFill/>
                </a:ln>
                <a:solidFill>
                  <a:srgbClr val="FFFFFF"/>
                </a:solidFill>
                <a:effectLst/>
                <a:uLnTx/>
                <a:uFillTx/>
                <a:latin typeface="Corona LT"/>
                <a:ea typeface="+mn-ea"/>
                <a:cs typeface="+mn-cs"/>
              </a:rPr>
              <a:t>Einfacher Währungswechsel ohne Mindestbetrag</a:t>
            </a:r>
          </a:p>
          <a:p>
            <a:pPr marL="0" marR="0" lvl="0" indent="0" algn="l" defTabSz="914400" rtl="0" eaLnBrk="1" fontAlgn="auto" latinLnBrk="0" hangingPunct="1">
              <a:lnSpc>
                <a:spcPts val="3000"/>
              </a:lnSpc>
              <a:spcBef>
                <a:spcPts val="0"/>
              </a:spcBef>
              <a:spcAft>
                <a:spcPts val="0"/>
              </a:spcAft>
              <a:buClrTx/>
              <a:buSzTx/>
              <a:buFontTx/>
              <a:buNone/>
              <a:tabLst/>
              <a:defRPr/>
            </a:pPr>
            <a:r>
              <a:rPr kumimoji="0" lang="de-CH" sz="1200" b="0" i="0" u="none" strike="noStrike" kern="1200" cap="none" spc="0" normalizeH="0" baseline="0" noProof="0" dirty="0" err="1">
                <a:ln>
                  <a:noFill/>
                </a:ln>
                <a:solidFill>
                  <a:srgbClr val="FFFFFF"/>
                </a:solidFill>
                <a:effectLst/>
                <a:uLnTx/>
                <a:uFillTx/>
                <a:latin typeface="Corona LT"/>
                <a:ea typeface="+mn-ea"/>
                <a:cs typeface="+mn-cs"/>
              </a:rPr>
              <a:t>Cashback</a:t>
            </a:r>
            <a:r>
              <a:rPr kumimoji="0" lang="de-CH" sz="1200" b="0" i="0" u="none" strike="noStrike" kern="1200" cap="none" spc="0" normalizeH="0" baseline="0" noProof="0" dirty="0">
                <a:ln>
                  <a:noFill/>
                </a:ln>
                <a:solidFill>
                  <a:srgbClr val="FFFFFF"/>
                </a:solidFill>
                <a:effectLst/>
                <a:uLnTx/>
                <a:uFillTx/>
                <a:latin typeface="Corona LT"/>
                <a:ea typeface="+mn-ea"/>
                <a:cs typeface="+mn-cs"/>
              </a:rPr>
              <a:t> auf Devisenpositionen</a:t>
            </a:r>
          </a:p>
          <a:p>
            <a:pPr marL="0" marR="0" lvl="0" indent="0" algn="l" defTabSz="914400" rtl="0" eaLnBrk="1" fontAlgn="auto" latinLnBrk="0" hangingPunct="1">
              <a:lnSpc>
                <a:spcPts val="3000"/>
              </a:lnSpc>
              <a:spcBef>
                <a:spcPts val="0"/>
              </a:spcBef>
              <a:spcAft>
                <a:spcPts val="0"/>
              </a:spcAft>
              <a:buClrTx/>
              <a:buSzTx/>
              <a:buFontTx/>
              <a:buNone/>
              <a:tabLst/>
              <a:defRPr/>
            </a:pPr>
            <a:r>
              <a:rPr kumimoji="0" lang="de-CH" sz="1200" b="0" i="0" u="none" strike="noStrike" kern="1200" cap="none" spc="0" normalizeH="0" baseline="0" noProof="0" dirty="0">
                <a:ln>
                  <a:noFill/>
                </a:ln>
                <a:solidFill>
                  <a:srgbClr val="FFFFFF"/>
                </a:solidFill>
                <a:effectLst/>
                <a:uLnTx/>
                <a:uFillTx/>
                <a:latin typeface="Corona LT"/>
                <a:ea typeface="+mn-ea"/>
                <a:cs typeface="+mn-cs"/>
              </a:rPr>
              <a:t>Kostenlose Multiwährungs-Debitkarte</a:t>
            </a:r>
          </a:p>
          <a:p>
            <a:pPr marL="0" marR="0" lvl="0" indent="0" algn="l" defTabSz="914400" rtl="0" eaLnBrk="1" fontAlgn="auto" latinLnBrk="0" hangingPunct="1">
              <a:lnSpc>
                <a:spcPts val="3000"/>
              </a:lnSpc>
              <a:spcBef>
                <a:spcPts val="0"/>
              </a:spcBef>
              <a:spcAft>
                <a:spcPts val="0"/>
              </a:spcAft>
              <a:buClrTx/>
              <a:buSzTx/>
              <a:buFontTx/>
              <a:buNone/>
              <a:tabLst/>
              <a:defRPr/>
            </a:pPr>
            <a:r>
              <a:rPr kumimoji="0" lang="de-CH" sz="1200" b="0" i="0" u="none" strike="noStrike" kern="1200" cap="none" spc="0" normalizeH="0" baseline="0" noProof="0" dirty="0">
                <a:ln>
                  <a:noFill/>
                </a:ln>
                <a:solidFill>
                  <a:srgbClr val="FFFFFF"/>
                </a:solidFill>
                <a:effectLst/>
                <a:uLnTx/>
                <a:uFillTx/>
                <a:latin typeface="Corona LT"/>
                <a:ea typeface="+mn-ea"/>
                <a:cs typeface="+mn-cs"/>
              </a:rPr>
              <a:t>Einfach und sicher</a:t>
            </a:r>
          </a:p>
        </p:txBody>
      </p:sp>
      <p:sp>
        <p:nvSpPr>
          <p:cNvPr id="24" name="Ellipse 23">
            <a:extLst>
              <a:ext uri="{FF2B5EF4-FFF2-40B4-BE49-F238E27FC236}">
                <a16:creationId xmlns:a16="http://schemas.microsoft.com/office/drawing/2014/main" id="{471C4FA3-6EC6-49FE-BCB3-36B93B9F4DAD}"/>
              </a:ext>
            </a:extLst>
          </p:cNvPr>
          <p:cNvSpPr/>
          <p:nvPr/>
        </p:nvSpPr>
        <p:spPr>
          <a:xfrm>
            <a:off x="1562492" y="2744390"/>
            <a:ext cx="288000" cy="288032"/>
          </a:xfrm>
          <a:prstGeom prst="ellips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CH" sz="1500" b="0" i="0" u="none" strike="noStrike" kern="1200" cap="none" spc="0" normalizeH="0" baseline="0" noProof="0" dirty="0">
                <a:ln>
                  <a:noFill/>
                </a:ln>
                <a:solidFill>
                  <a:srgbClr val="FFFFFF">
                    <a:lumMod val="50000"/>
                  </a:srgbClr>
                </a:solidFill>
                <a:effectLst/>
                <a:uLnTx/>
                <a:uFillTx/>
                <a:latin typeface="HelveticaNeueLT Com 55 Roman"/>
                <a:ea typeface="+mn-ea"/>
                <a:cs typeface="+mn-cs"/>
              </a:rPr>
              <a:t>X</a:t>
            </a:r>
          </a:p>
        </p:txBody>
      </p:sp>
      <p:sp>
        <p:nvSpPr>
          <p:cNvPr id="65" name="Rechteck 64">
            <a:extLst>
              <a:ext uri="{FF2B5EF4-FFF2-40B4-BE49-F238E27FC236}">
                <a16:creationId xmlns:a16="http://schemas.microsoft.com/office/drawing/2014/main" id="{8982A51C-0EA9-494D-BA52-786D9AAE58E2}"/>
              </a:ext>
            </a:extLst>
          </p:cNvPr>
          <p:cNvSpPr/>
          <p:nvPr/>
        </p:nvSpPr>
        <p:spPr>
          <a:xfrm>
            <a:off x="1275622" y="2523831"/>
            <a:ext cx="3961395" cy="35681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144000" rIns="144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de-CH" sz="1200" b="0" i="0" u="none" strike="noStrike" kern="1200" cap="none" spc="0" normalizeH="0" baseline="0" noProof="0" dirty="0">
                <a:ln>
                  <a:noFill/>
                </a:ln>
                <a:solidFill>
                  <a:srgbClr val="28828B"/>
                </a:solidFill>
                <a:effectLst/>
                <a:uLnTx/>
                <a:uFillTx/>
                <a:latin typeface="Corona LT"/>
                <a:ea typeface="+mn-ea"/>
                <a:cs typeface="+mn-cs"/>
              </a:rPr>
              <a:t>Devisenhandel nur während</a:t>
            </a:r>
          </a:p>
          <a:p>
            <a:pPr marL="0" marR="0" lvl="0" indent="0" algn="l" defTabSz="914400" rtl="0" eaLnBrk="1" fontAlgn="auto" latinLnBrk="0" hangingPunct="1">
              <a:lnSpc>
                <a:spcPts val="2000"/>
              </a:lnSpc>
              <a:spcBef>
                <a:spcPts val="0"/>
              </a:spcBef>
              <a:spcAft>
                <a:spcPts val="0"/>
              </a:spcAft>
              <a:buClrTx/>
              <a:buSzTx/>
              <a:buFontTx/>
              <a:buNone/>
              <a:tabLst/>
              <a:defRPr/>
            </a:pPr>
            <a:r>
              <a:rPr kumimoji="0" lang="de-CH" sz="1200" b="0" i="0" u="none" strike="noStrike" kern="1200" cap="none" spc="0" normalizeH="0" baseline="0" noProof="0" dirty="0">
                <a:ln>
                  <a:noFill/>
                </a:ln>
                <a:solidFill>
                  <a:srgbClr val="28828B"/>
                </a:solidFill>
                <a:effectLst/>
                <a:uLnTx/>
                <a:uFillTx/>
                <a:latin typeface="Corona LT"/>
                <a:ea typeface="+mn-ea"/>
                <a:cs typeface="+mn-cs"/>
              </a:rPr>
              <a:t>Banköffnungszeiten</a:t>
            </a:r>
          </a:p>
          <a:p>
            <a:pPr marL="0" marR="0" lvl="0" indent="0" algn="l" defTabSz="914400" rtl="0" eaLnBrk="1" fontAlgn="auto" latinLnBrk="0" hangingPunct="1">
              <a:lnSpc>
                <a:spcPts val="3000"/>
              </a:lnSpc>
              <a:spcBef>
                <a:spcPts val="0"/>
              </a:spcBef>
              <a:spcAft>
                <a:spcPts val="0"/>
              </a:spcAft>
              <a:buClrTx/>
              <a:buSzTx/>
              <a:buFontTx/>
              <a:buNone/>
              <a:tabLst/>
              <a:defRPr/>
            </a:pPr>
            <a:r>
              <a:rPr kumimoji="0" lang="de-CH" sz="1200" b="0" i="0" u="none" strike="noStrike" kern="1200" cap="none" spc="0" normalizeH="0" baseline="0" noProof="0" dirty="0">
                <a:ln>
                  <a:noFill/>
                </a:ln>
                <a:solidFill>
                  <a:srgbClr val="28828B"/>
                </a:solidFill>
                <a:effectLst/>
                <a:uLnTx/>
                <a:uFillTx/>
                <a:latin typeface="Corona LT"/>
                <a:ea typeface="+mn-ea"/>
                <a:cs typeface="+mn-cs"/>
              </a:rPr>
              <a:t>Kundenmarge zwischen 1 – 2,5%</a:t>
            </a:r>
          </a:p>
          <a:p>
            <a:pPr marL="0" marR="0" lvl="0" indent="0" algn="l" defTabSz="914400" rtl="0" eaLnBrk="1" fontAlgn="auto" latinLnBrk="0" hangingPunct="1">
              <a:lnSpc>
                <a:spcPts val="3000"/>
              </a:lnSpc>
              <a:spcBef>
                <a:spcPts val="0"/>
              </a:spcBef>
              <a:spcAft>
                <a:spcPts val="0"/>
              </a:spcAft>
              <a:buClrTx/>
              <a:buSzTx/>
              <a:buFontTx/>
              <a:buNone/>
              <a:tabLst/>
              <a:defRPr/>
            </a:pPr>
            <a:r>
              <a:rPr kumimoji="0" lang="de-CH" sz="1200" b="0" i="0" u="none" strike="noStrike" kern="1200" cap="none" spc="0" normalizeH="0" baseline="0" noProof="0" dirty="0">
                <a:ln>
                  <a:noFill/>
                </a:ln>
                <a:solidFill>
                  <a:srgbClr val="28828B"/>
                </a:solidFill>
                <a:effectLst/>
                <a:uLnTx/>
                <a:uFillTx/>
                <a:latin typeface="Corona LT"/>
                <a:ea typeface="+mn-ea"/>
                <a:cs typeface="+mn-cs"/>
              </a:rPr>
              <a:t>Mindestbetrag erforderlich</a:t>
            </a:r>
          </a:p>
          <a:p>
            <a:pPr marL="0" marR="0" lvl="0" indent="0" algn="l" defTabSz="914400" rtl="0" eaLnBrk="1" fontAlgn="auto" latinLnBrk="0" hangingPunct="1">
              <a:lnSpc>
                <a:spcPts val="3000"/>
              </a:lnSpc>
              <a:spcBef>
                <a:spcPts val="0"/>
              </a:spcBef>
              <a:spcAft>
                <a:spcPts val="0"/>
              </a:spcAft>
              <a:buClrTx/>
              <a:buSzTx/>
              <a:buFontTx/>
              <a:buNone/>
              <a:tabLst/>
              <a:defRPr/>
            </a:pPr>
            <a:r>
              <a:rPr kumimoji="0" lang="de-CH" sz="1200" b="0" i="0" u="none" strike="noStrike" kern="1200" cap="none" spc="0" normalizeH="0" baseline="0" noProof="0" dirty="0">
                <a:ln>
                  <a:noFill/>
                </a:ln>
                <a:solidFill>
                  <a:srgbClr val="28828B"/>
                </a:solidFill>
                <a:effectLst/>
                <a:uLnTx/>
                <a:uFillTx/>
                <a:latin typeface="Corona LT"/>
                <a:ea typeface="+mn-ea"/>
                <a:cs typeface="+mn-cs"/>
              </a:rPr>
              <a:t>Keine Verzinsung auf Fremdwährungen</a:t>
            </a:r>
          </a:p>
          <a:p>
            <a:pPr>
              <a:lnSpc>
                <a:spcPts val="3000"/>
              </a:lnSpc>
            </a:pPr>
            <a:r>
              <a:rPr kumimoji="0" lang="de-CH" sz="1200" b="0" i="0" u="none" strike="noStrike" kern="1200" cap="none" spc="0" normalizeH="0" baseline="0" noProof="0" dirty="0">
                <a:ln>
                  <a:noFill/>
                </a:ln>
                <a:solidFill>
                  <a:srgbClr val="28828B"/>
                </a:solidFill>
                <a:effectLst/>
                <a:uLnTx/>
                <a:uFillTx/>
                <a:latin typeface="Corona LT"/>
                <a:ea typeface="+mn-ea"/>
                <a:cs typeface="+mn-cs"/>
              </a:rPr>
              <a:t>Kostenpflichtiges Kartenangebot</a:t>
            </a:r>
          </a:p>
          <a:p>
            <a:pPr marL="0" marR="0" lvl="0" indent="0" algn="l" defTabSz="914400" rtl="0" eaLnBrk="1" fontAlgn="auto" latinLnBrk="0" hangingPunct="1">
              <a:lnSpc>
                <a:spcPts val="3000"/>
              </a:lnSpc>
              <a:spcBef>
                <a:spcPts val="0"/>
              </a:spcBef>
              <a:spcAft>
                <a:spcPts val="0"/>
              </a:spcAft>
              <a:buClrTx/>
              <a:buSzTx/>
              <a:buFontTx/>
              <a:buNone/>
              <a:tabLst/>
              <a:defRPr/>
            </a:pPr>
            <a:r>
              <a:rPr kumimoji="0" lang="de-CH" sz="1200" b="0" i="0" u="none" strike="noStrike" kern="1200" cap="none" spc="0" normalizeH="0" baseline="0" noProof="0" dirty="0">
                <a:ln>
                  <a:noFill/>
                </a:ln>
                <a:solidFill>
                  <a:srgbClr val="28828B"/>
                </a:solidFill>
                <a:effectLst/>
                <a:uLnTx/>
                <a:uFillTx/>
                <a:latin typeface="Corona LT"/>
                <a:ea typeface="+mn-ea"/>
                <a:cs typeface="+mn-cs"/>
              </a:rPr>
              <a:t>Sicher, aber zeitaufwändig</a:t>
            </a:r>
          </a:p>
        </p:txBody>
      </p:sp>
      <p:sp>
        <p:nvSpPr>
          <p:cNvPr id="66" name="Rechteck 65">
            <a:extLst>
              <a:ext uri="{FF2B5EF4-FFF2-40B4-BE49-F238E27FC236}">
                <a16:creationId xmlns:a16="http://schemas.microsoft.com/office/drawing/2014/main" id="{8982A51C-0EA9-494D-BA52-786D9AAE58E2}"/>
              </a:ext>
            </a:extLst>
          </p:cNvPr>
          <p:cNvSpPr/>
          <p:nvPr/>
        </p:nvSpPr>
        <p:spPr>
          <a:xfrm>
            <a:off x="6166167" y="1700808"/>
            <a:ext cx="3921348" cy="47120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144000" rIns="144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CH" sz="1800" b="1" i="0" u="none" strike="noStrike" kern="1200" cap="none" spc="0" normalizeH="0" baseline="0" noProof="0">
                <a:ln>
                  <a:noFill/>
                </a:ln>
                <a:solidFill>
                  <a:srgbClr val="FFFFFF"/>
                </a:solidFill>
                <a:effectLst/>
                <a:uLnTx/>
                <a:uFillTx/>
                <a:latin typeface="HelveticaNeueLT Com 55 Roman"/>
                <a:ea typeface="+mn-ea"/>
                <a:cs typeface="+mn-cs"/>
              </a:rPr>
              <a:t>Web-App </a:t>
            </a:r>
            <a:r>
              <a:rPr kumimoji="0" lang="de-CH" sz="1800" b="1" i="0" u="none" strike="noStrike" kern="1200" cap="none" spc="0" normalizeH="0" baseline="0" noProof="0" err="1">
                <a:ln>
                  <a:noFill/>
                </a:ln>
                <a:solidFill>
                  <a:srgbClr val="FFFFFF"/>
                </a:solidFill>
                <a:effectLst/>
                <a:uLnTx/>
                <a:uFillTx/>
                <a:latin typeface="HelveticaNeueLT Com 55 Roman"/>
                <a:ea typeface="+mn-ea"/>
                <a:cs typeface="+mn-cs"/>
              </a:rPr>
              <a:t>amnis</a:t>
            </a:r>
            <a:endParaRPr kumimoji="0" lang="de-CH" sz="1800" b="1" i="0" u="none" strike="noStrike" kern="1200" cap="none" spc="0" normalizeH="0" baseline="0" noProof="0">
              <a:ln>
                <a:noFill/>
              </a:ln>
              <a:solidFill>
                <a:srgbClr val="FFFFFF"/>
              </a:solidFill>
              <a:effectLst/>
              <a:uLnTx/>
              <a:uFillTx/>
              <a:latin typeface="HelveticaNeueLT Com 55 Roman"/>
              <a:ea typeface="+mn-ea"/>
              <a:cs typeface="+mn-cs"/>
            </a:endParaRPr>
          </a:p>
        </p:txBody>
      </p:sp>
      <p:sp>
        <p:nvSpPr>
          <p:cNvPr id="69" name="Titel 3">
            <a:extLst>
              <a:ext uri="{FF2B5EF4-FFF2-40B4-BE49-F238E27FC236}">
                <a16:creationId xmlns:a16="http://schemas.microsoft.com/office/drawing/2014/main" id="{41338E64-746C-42F4-B5A5-97E5A6DEDFDF}"/>
              </a:ext>
            </a:extLst>
          </p:cNvPr>
          <p:cNvSpPr txBox="1">
            <a:spLocks/>
          </p:cNvSpPr>
          <p:nvPr/>
        </p:nvSpPr>
        <p:spPr bwMode="auto">
          <a:xfrm>
            <a:off x="505315" y="518475"/>
            <a:ext cx="10751363"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1035025" rtl="0" eaLnBrk="1" fontAlgn="base" hangingPunct="1">
              <a:lnSpc>
                <a:spcPct val="100000"/>
              </a:lnSpc>
              <a:spcBef>
                <a:spcPts val="0"/>
              </a:spcBef>
              <a:spcAft>
                <a:spcPts val="0"/>
              </a:spcAft>
              <a:defRPr sz="2800" b="1" i="0" kern="1200" cap="none" baseline="0">
                <a:solidFill>
                  <a:schemeClr val="tx2"/>
                </a:solidFill>
                <a:latin typeface="+mj-lt"/>
                <a:ea typeface="MS PGothic" panose="020B0600070205080204" pitchFamily="34" charset="-128"/>
                <a:cs typeface="Segoe UI" panose="020B0502040204020203" pitchFamily="34" charset="0"/>
              </a:defRPr>
            </a:lvl1pPr>
            <a:lvl2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2pPr>
            <a:lvl3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3pPr>
            <a:lvl4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4pPr>
            <a:lvl5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5pPr>
            <a:lvl6pPr marL="477049" algn="l" defTabSz="1038577" rtl="0" eaLnBrk="1" fontAlgn="base" hangingPunct="1">
              <a:spcBef>
                <a:spcPct val="0"/>
              </a:spcBef>
              <a:spcAft>
                <a:spcPct val="0"/>
              </a:spcAft>
              <a:defRPr sz="3067">
                <a:solidFill>
                  <a:schemeClr val="tx1"/>
                </a:solidFill>
                <a:latin typeface="Arial" pitchFamily="34" charset="0"/>
              </a:defRPr>
            </a:lvl6pPr>
            <a:lvl7pPr marL="954097" algn="l" defTabSz="1038577" rtl="0" eaLnBrk="1" fontAlgn="base" hangingPunct="1">
              <a:spcBef>
                <a:spcPct val="0"/>
              </a:spcBef>
              <a:spcAft>
                <a:spcPct val="0"/>
              </a:spcAft>
              <a:defRPr sz="3067">
                <a:solidFill>
                  <a:schemeClr val="tx1"/>
                </a:solidFill>
                <a:latin typeface="Arial" pitchFamily="34" charset="0"/>
              </a:defRPr>
            </a:lvl7pPr>
            <a:lvl8pPr marL="1431147" algn="l" defTabSz="1038577" rtl="0" eaLnBrk="1" fontAlgn="base" hangingPunct="1">
              <a:spcBef>
                <a:spcPct val="0"/>
              </a:spcBef>
              <a:spcAft>
                <a:spcPct val="0"/>
              </a:spcAft>
              <a:defRPr sz="3067">
                <a:solidFill>
                  <a:schemeClr val="tx1"/>
                </a:solidFill>
                <a:latin typeface="Arial" pitchFamily="34" charset="0"/>
              </a:defRPr>
            </a:lvl8pPr>
            <a:lvl9pPr marL="1908196" algn="l" defTabSz="1038577" rtl="0" eaLnBrk="1" fontAlgn="base" hangingPunct="1">
              <a:spcBef>
                <a:spcPct val="0"/>
              </a:spcBef>
              <a:spcAft>
                <a:spcPct val="0"/>
              </a:spcAft>
              <a:defRPr sz="3067">
                <a:solidFill>
                  <a:schemeClr val="tx1"/>
                </a:solidFill>
                <a:latin typeface="Arial" pitchFamily="34" charset="0"/>
              </a:defRPr>
            </a:lvl9pPr>
          </a:lstStyle>
          <a:p>
            <a:pPr marL="0" marR="0" lvl="0" indent="0" algn="l" defTabSz="1035025" rtl="0" eaLnBrk="1" fontAlgn="base" latinLnBrk="0" hangingPunct="1">
              <a:lnSpc>
                <a:spcPct val="100000"/>
              </a:lnSpc>
              <a:spcBef>
                <a:spcPts val="0"/>
              </a:spcBef>
              <a:spcAft>
                <a:spcPts val="0"/>
              </a:spcAft>
              <a:buClrTx/>
              <a:buSzTx/>
              <a:buFontTx/>
              <a:buNone/>
              <a:tabLst/>
              <a:defRPr/>
            </a:pPr>
            <a:r>
              <a:rPr lang="de-CH" dirty="0"/>
              <a:t>FX Trading</a:t>
            </a:r>
            <a:br>
              <a:rPr kumimoji="0" lang="de-DE" sz="2800" b="1" i="0" u="none" strike="noStrike" kern="1200" cap="none" spc="0" normalizeH="0" baseline="0" noProof="1">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br>
            <a:r>
              <a:rPr kumimoji="0" lang="de-DE" sz="1800" b="0" i="0" u="none" strike="noStrike" kern="1200" cap="none" spc="0" normalizeH="0" baseline="0" noProof="1">
                <a:ln>
                  <a:noFill/>
                </a:ln>
                <a:solidFill>
                  <a:srgbClr val="28828B"/>
                </a:solidFill>
                <a:effectLst/>
                <a:uLnTx/>
                <a:uFillTx/>
                <a:latin typeface="Corona LT" panose="02000604020000090004" pitchFamily="2" charset="0"/>
                <a:ea typeface="MS PGothic" panose="020B0600070205080204" pitchFamily="34" charset="-128"/>
                <a:cs typeface="Segoe UI" panose="020B0502040204020203" pitchFamily="34" charset="0"/>
              </a:rPr>
              <a:t>Ihre Alternative zu traditionellen Zahlungslösungen</a:t>
            </a:r>
            <a:endParaRPr kumimoji="0" lang="de-DE" sz="1800" b="0" i="0" u="none" strike="noStrike" kern="1200" cap="none" spc="0" normalizeH="0" baseline="0" noProof="1">
              <a:ln>
                <a:noFill/>
              </a:ln>
              <a:solidFill>
                <a:srgbClr val="FFFFFF">
                  <a:lumMod val="50000"/>
                </a:srgbClr>
              </a:solidFill>
              <a:effectLst/>
              <a:uLnTx/>
              <a:uFillTx/>
              <a:latin typeface="Corona LT" panose="02000604020000090004" pitchFamily="2" charset="0"/>
              <a:ea typeface="MS PGothic" panose="020B0600070205080204" pitchFamily="34" charset="-128"/>
              <a:cs typeface="Segoe UI" panose="020B0502040204020203" pitchFamily="34" charset="0"/>
            </a:endParaRPr>
          </a:p>
        </p:txBody>
      </p:sp>
      <p:grpSp>
        <p:nvGrpSpPr>
          <p:cNvPr id="2" name="Gruppieren 1">
            <a:extLst>
              <a:ext uri="{FF2B5EF4-FFF2-40B4-BE49-F238E27FC236}">
                <a16:creationId xmlns:a16="http://schemas.microsoft.com/office/drawing/2014/main" id="{6ABCDE1E-BBA3-4D2E-84FA-DB17DC6D4381}"/>
              </a:ext>
            </a:extLst>
          </p:cNvPr>
          <p:cNvGrpSpPr/>
          <p:nvPr/>
        </p:nvGrpSpPr>
        <p:grpSpPr>
          <a:xfrm>
            <a:off x="1555863" y="4812397"/>
            <a:ext cx="357921" cy="320073"/>
            <a:chOff x="767408" y="4526118"/>
            <a:chExt cx="347186" cy="320073"/>
          </a:xfrm>
        </p:grpSpPr>
        <p:sp>
          <p:nvSpPr>
            <p:cNvPr id="39" name="Ellipse 38">
              <a:extLst>
                <a:ext uri="{FF2B5EF4-FFF2-40B4-BE49-F238E27FC236}">
                  <a16:creationId xmlns:a16="http://schemas.microsoft.com/office/drawing/2014/main" id="{471C4FA3-6EC6-49FE-BCB3-36B93B9F4DAD}"/>
                </a:ext>
              </a:extLst>
            </p:cNvPr>
            <p:cNvSpPr/>
            <p:nvPr/>
          </p:nvSpPr>
          <p:spPr>
            <a:xfrm>
              <a:off x="767408" y="4558159"/>
              <a:ext cx="279362" cy="288032"/>
            </a:xfrm>
            <a:prstGeom prst="ellipse">
              <a:avLst/>
            </a:prstGeom>
            <a:solidFill>
              <a:srgbClr val="28828B"/>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600" b="0" i="0" u="none" strike="noStrike" kern="1200" cap="none" spc="0" normalizeH="0" baseline="0" noProof="0" dirty="0">
                <a:ln>
                  <a:noFill/>
                </a:ln>
                <a:solidFill>
                  <a:srgbClr val="28828B"/>
                </a:solidFill>
                <a:effectLst/>
                <a:uLnTx/>
                <a:uFillTx/>
                <a:latin typeface="72 Light" panose="020B0303030000000003" pitchFamily="34" charset="0"/>
                <a:ea typeface="+mn-ea"/>
                <a:cs typeface="+mn-cs"/>
              </a:endParaRPr>
            </a:p>
          </p:txBody>
        </p:sp>
        <p:sp>
          <p:nvSpPr>
            <p:cNvPr id="70" name="Titel 3">
              <a:extLst>
                <a:ext uri="{FF2B5EF4-FFF2-40B4-BE49-F238E27FC236}">
                  <a16:creationId xmlns:a16="http://schemas.microsoft.com/office/drawing/2014/main" id="{466456DE-6435-43F5-AF0C-59748555C978}"/>
                </a:ext>
              </a:extLst>
            </p:cNvPr>
            <p:cNvSpPr txBox="1">
              <a:spLocks/>
            </p:cNvSpPr>
            <p:nvPr/>
          </p:nvSpPr>
          <p:spPr bwMode="auto">
            <a:xfrm>
              <a:off x="822269" y="4526118"/>
              <a:ext cx="292325" cy="28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1035025" rtl="0" eaLnBrk="1" fontAlgn="base" hangingPunct="1">
                <a:lnSpc>
                  <a:spcPct val="100000"/>
                </a:lnSpc>
                <a:spcBef>
                  <a:spcPts val="0"/>
                </a:spcBef>
                <a:spcAft>
                  <a:spcPts val="0"/>
                </a:spcAft>
                <a:defRPr sz="2800" b="1" i="0" kern="1200" cap="none" baseline="0">
                  <a:solidFill>
                    <a:schemeClr val="tx2"/>
                  </a:solidFill>
                  <a:latin typeface="+mj-lt"/>
                  <a:ea typeface="MS PGothic" panose="020B0600070205080204" pitchFamily="34" charset="-128"/>
                  <a:cs typeface="Segoe UI" panose="020B0502040204020203" pitchFamily="34" charset="0"/>
                </a:defRPr>
              </a:lvl1pPr>
              <a:lvl2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2pPr>
              <a:lvl3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3pPr>
              <a:lvl4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4pPr>
              <a:lvl5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5pPr>
              <a:lvl6pPr marL="477049" algn="l" defTabSz="1038577" rtl="0" eaLnBrk="1" fontAlgn="base" hangingPunct="1">
                <a:spcBef>
                  <a:spcPct val="0"/>
                </a:spcBef>
                <a:spcAft>
                  <a:spcPct val="0"/>
                </a:spcAft>
                <a:defRPr sz="3067">
                  <a:solidFill>
                    <a:schemeClr val="tx1"/>
                  </a:solidFill>
                  <a:latin typeface="Arial" pitchFamily="34" charset="0"/>
                </a:defRPr>
              </a:lvl6pPr>
              <a:lvl7pPr marL="954097" algn="l" defTabSz="1038577" rtl="0" eaLnBrk="1" fontAlgn="base" hangingPunct="1">
                <a:spcBef>
                  <a:spcPct val="0"/>
                </a:spcBef>
                <a:spcAft>
                  <a:spcPct val="0"/>
                </a:spcAft>
                <a:defRPr sz="3067">
                  <a:solidFill>
                    <a:schemeClr val="tx1"/>
                  </a:solidFill>
                  <a:latin typeface="Arial" pitchFamily="34" charset="0"/>
                </a:defRPr>
              </a:lvl7pPr>
              <a:lvl8pPr marL="1431147" algn="l" defTabSz="1038577" rtl="0" eaLnBrk="1" fontAlgn="base" hangingPunct="1">
                <a:spcBef>
                  <a:spcPct val="0"/>
                </a:spcBef>
                <a:spcAft>
                  <a:spcPct val="0"/>
                </a:spcAft>
                <a:defRPr sz="3067">
                  <a:solidFill>
                    <a:schemeClr val="tx1"/>
                  </a:solidFill>
                  <a:latin typeface="Arial" pitchFamily="34" charset="0"/>
                </a:defRPr>
              </a:lvl8pPr>
              <a:lvl9pPr marL="1908196" algn="l" defTabSz="1038577" rtl="0" eaLnBrk="1" fontAlgn="base" hangingPunct="1">
                <a:spcBef>
                  <a:spcPct val="0"/>
                </a:spcBef>
                <a:spcAft>
                  <a:spcPct val="0"/>
                </a:spcAft>
                <a:defRPr sz="3067">
                  <a:solidFill>
                    <a:schemeClr val="tx1"/>
                  </a:solidFill>
                  <a:latin typeface="Arial" pitchFamily="34" charset="0"/>
                </a:defRPr>
              </a:lvl9pPr>
            </a:lstStyle>
            <a:p>
              <a:pPr marL="0" marR="0" lvl="0" indent="0" algn="l" defTabSz="1035025" rtl="0" eaLnBrk="1" fontAlgn="base" latinLnBrk="0" hangingPunct="1">
                <a:lnSpc>
                  <a:spcPct val="150000"/>
                </a:lnSpc>
                <a:spcBef>
                  <a:spcPts val="0"/>
                </a:spcBef>
                <a:spcAft>
                  <a:spcPts val="0"/>
                </a:spcAft>
                <a:buClrTx/>
                <a:buSzTx/>
                <a:buFontTx/>
                <a:buNone/>
                <a:tabLst/>
                <a:defRPr/>
              </a:pPr>
              <a:r>
                <a:rPr kumimoji="0" lang="de-CH" sz="1400" b="1" i="0" u="none" strike="noStrike" kern="1200" cap="none" spc="0" normalizeH="0" baseline="0" noProof="0" dirty="0">
                  <a:ln>
                    <a:noFill/>
                  </a:ln>
                  <a:solidFill>
                    <a:srgbClr val="FFFFFF"/>
                  </a:solidFill>
                  <a:effectLst/>
                  <a:uLnTx/>
                  <a:uFillTx/>
                  <a:latin typeface="HelveticaNeueLT Com 55 Roman"/>
                  <a:ea typeface="MS PGothic" panose="020B0600070205080204" pitchFamily="34" charset="-128"/>
                  <a:cs typeface="Segoe UI" panose="020B0502040204020203" pitchFamily="34" charset="0"/>
                </a:rPr>
                <a:t>✔</a:t>
              </a:r>
            </a:p>
          </p:txBody>
        </p:sp>
      </p:grpSp>
      <p:grpSp>
        <p:nvGrpSpPr>
          <p:cNvPr id="74" name="Gruppieren 73">
            <a:extLst>
              <a:ext uri="{FF2B5EF4-FFF2-40B4-BE49-F238E27FC236}">
                <a16:creationId xmlns:a16="http://schemas.microsoft.com/office/drawing/2014/main" id="{61D088C4-7EBE-4ACD-BBAA-323DBF263B32}"/>
              </a:ext>
            </a:extLst>
          </p:cNvPr>
          <p:cNvGrpSpPr/>
          <p:nvPr/>
        </p:nvGrpSpPr>
        <p:grpSpPr>
          <a:xfrm rot="20585589">
            <a:off x="4977385" y="1326111"/>
            <a:ext cx="1260000" cy="1260000"/>
            <a:chOff x="7320136" y="620689"/>
            <a:chExt cx="1260000" cy="1260000"/>
          </a:xfrm>
        </p:grpSpPr>
        <p:sp>
          <p:nvSpPr>
            <p:cNvPr id="75" name="Ellipse 74">
              <a:extLst>
                <a:ext uri="{FF2B5EF4-FFF2-40B4-BE49-F238E27FC236}">
                  <a16:creationId xmlns:a16="http://schemas.microsoft.com/office/drawing/2014/main" id="{3F1AB958-EE5B-4DCD-A011-BF348B32A384}"/>
                </a:ext>
              </a:extLst>
            </p:cNvPr>
            <p:cNvSpPr/>
            <p:nvPr/>
          </p:nvSpPr>
          <p:spPr>
            <a:xfrm>
              <a:off x="7320136" y="620689"/>
              <a:ext cx="1260000" cy="1260000"/>
            </a:xfrm>
            <a:prstGeom prst="ellipse">
              <a:avLst/>
            </a:prstGeom>
            <a:solidFill>
              <a:srgbClr val="A5BB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de-CH" sz="1600" b="0" i="0" u="none" strike="noStrike" kern="1200" cap="none" spc="0" normalizeH="0" baseline="0" noProof="0" err="1">
                <a:ln>
                  <a:noFill/>
                </a:ln>
                <a:solidFill>
                  <a:srgbClr val="868689"/>
                </a:solidFill>
                <a:effectLst/>
                <a:uLnTx/>
                <a:uFillTx/>
                <a:latin typeface="HelveticaNeueLT Com 55 Roman"/>
                <a:ea typeface="+mn-ea"/>
                <a:cs typeface="+mn-cs"/>
              </a:endParaRPr>
            </a:p>
          </p:txBody>
        </p:sp>
        <p:sp>
          <p:nvSpPr>
            <p:cNvPr id="76" name="Rechteck 75">
              <a:extLst>
                <a:ext uri="{FF2B5EF4-FFF2-40B4-BE49-F238E27FC236}">
                  <a16:creationId xmlns:a16="http://schemas.microsoft.com/office/drawing/2014/main" id="{B7E0BD3F-9A2A-42A9-A52B-BE32AF8BD547}"/>
                </a:ext>
              </a:extLst>
            </p:cNvPr>
            <p:cNvSpPr/>
            <p:nvPr/>
          </p:nvSpPr>
          <p:spPr>
            <a:xfrm>
              <a:off x="7425389" y="982470"/>
              <a:ext cx="1085104"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CH" sz="1200" b="1" dirty="0" err="1">
                  <a:solidFill>
                    <a:srgbClr val="FFFFFF"/>
                  </a:solidFill>
                  <a:latin typeface="HelveticaNeueLT Com 55 Roman"/>
                  <a:hlinkClick r:id="rId7">
                    <a:extLst>
                      <a:ext uri="{A12FA001-AC4F-418D-AE19-62706E023703}">
                        <ahyp:hlinkClr xmlns:ahyp="http://schemas.microsoft.com/office/drawing/2018/hyperlinkcolor" val="tx"/>
                      </a:ext>
                    </a:extLst>
                  </a:hlinkClick>
                </a:rPr>
                <a:t>amnis</a:t>
              </a:r>
              <a:r>
                <a:rPr lang="de-CH" sz="1200" b="1" dirty="0">
                  <a:solidFill>
                    <a:srgbClr val="FFFFFF"/>
                  </a:solidFill>
                  <a:latin typeface="HelveticaNeueLT Com 55 Roman"/>
                  <a:hlinkClick r:id="rId7">
                    <a:extLst>
                      <a:ext uri="{A12FA001-AC4F-418D-AE19-62706E023703}">
                        <ahyp:hlinkClr xmlns:ahyp="http://schemas.microsoft.com/office/drawing/2018/hyperlinkcolor" val="tx"/>
                      </a:ext>
                    </a:extLst>
                  </a:hlinkClick>
                </a:rPr>
                <a:t> </a:t>
              </a:r>
              <a:br>
                <a:rPr lang="de-CH" sz="1200" b="1" dirty="0">
                  <a:solidFill>
                    <a:srgbClr val="FFFFFF"/>
                  </a:solidFill>
                  <a:latin typeface="HelveticaNeueLT Com 55 Roman"/>
                  <a:hlinkClick r:id="rId7">
                    <a:extLst>
                      <a:ext uri="{A12FA001-AC4F-418D-AE19-62706E023703}">
                        <ahyp:hlinkClr xmlns:ahyp="http://schemas.microsoft.com/office/drawing/2018/hyperlinkcolor" val="tx"/>
                      </a:ext>
                    </a:extLst>
                  </a:hlinkClick>
                </a:rPr>
              </a:br>
              <a:r>
                <a:rPr lang="de-CH" sz="1200" b="1" dirty="0">
                  <a:solidFill>
                    <a:srgbClr val="FFFFFF"/>
                  </a:solidFill>
                  <a:latin typeface="HelveticaNeueLT Com 55 Roman"/>
                  <a:hlinkClick r:id="rId7">
                    <a:extLst>
                      <a:ext uri="{A12FA001-AC4F-418D-AE19-62706E023703}">
                        <ahyp:hlinkClr xmlns:ahyp="http://schemas.microsoft.com/office/drawing/2018/hyperlinkcolor" val="tx"/>
                      </a:ext>
                    </a:extLst>
                  </a:hlinkClick>
                </a:rPr>
                <a:t>im Vergleich</a:t>
              </a:r>
              <a:endParaRPr kumimoji="0" lang="de-CH" sz="1200" b="1" i="0" strike="noStrike" kern="1200" cap="none" spc="0" normalizeH="0" baseline="0" noProof="0" dirty="0">
                <a:ln>
                  <a:noFill/>
                </a:ln>
                <a:solidFill>
                  <a:srgbClr val="FFFFFF"/>
                </a:solidFill>
                <a:effectLst/>
                <a:uLnTx/>
                <a:uFillTx/>
                <a:latin typeface="HelveticaNeueLT Com 55 Roman"/>
                <a:ea typeface="+mn-ea"/>
                <a:cs typeface="+mn-cs"/>
                <a:hlinkClick r:id="rId7">
                  <a:extLst>
                    <a:ext uri="{A12FA001-AC4F-418D-AE19-62706E023703}">
                      <ahyp:hlinkClr xmlns:ahyp="http://schemas.microsoft.com/office/drawing/2018/hyperlinkcolor" val="tx"/>
                    </a:ext>
                  </a:extLst>
                </a:hlinkClick>
              </a:endParaRPr>
            </a:p>
          </p:txBody>
        </p:sp>
      </p:grpSp>
      <p:sp>
        <p:nvSpPr>
          <p:cNvPr id="3" name="Ellipse 2">
            <a:extLst>
              <a:ext uri="{FF2B5EF4-FFF2-40B4-BE49-F238E27FC236}">
                <a16:creationId xmlns:a16="http://schemas.microsoft.com/office/drawing/2014/main" id="{2497829F-2495-CE28-1DAF-13C9E7550EF0}"/>
              </a:ext>
            </a:extLst>
          </p:cNvPr>
          <p:cNvSpPr/>
          <p:nvPr/>
        </p:nvSpPr>
        <p:spPr>
          <a:xfrm>
            <a:off x="1571190" y="3275265"/>
            <a:ext cx="288000" cy="288032"/>
          </a:xfrm>
          <a:prstGeom prst="ellips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CH" sz="1500" b="0" i="0" u="none" strike="noStrike" kern="1200" cap="none" spc="0" normalizeH="0" baseline="0" noProof="0" dirty="0">
                <a:ln>
                  <a:noFill/>
                </a:ln>
                <a:solidFill>
                  <a:srgbClr val="FFFFFF">
                    <a:lumMod val="50000"/>
                  </a:srgbClr>
                </a:solidFill>
                <a:effectLst/>
                <a:uLnTx/>
                <a:uFillTx/>
                <a:latin typeface="HelveticaNeueLT Com 55 Roman"/>
                <a:ea typeface="+mn-ea"/>
                <a:cs typeface="+mn-cs"/>
              </a:rPr>
              <a:t>X</a:t>
            </a:r>
          </a:p>
        </p:txBody>
      </p:sp>
      <p:sp>
        <p:nvSpPr>
          <p:cNvPr id="4" name="Ellipse 3">
            <a:extLst>
              <a:ext uri="{FF2B5EF4-FFF2-40B4-BE49-F238E27FC236}">
                <a16:creationId xmlns:a16="http://schemas.microsoft.com/office/drawing/2014/main" id="{9E704604-D358-31FC-D7B1-11829BE12602}"/>
              </a:ext>
            </a:extLst>
          </p:cNvPr>
          <p:cNvSpPr/>
          <p:nvPr/>
        </p:nvSpPr>
        <p:spPr>
          <a:xfrm>
            <a:off x="1571178" y="3659486"/>
            <a:ext cx="288000" cy="288032"/>
          </a:xfrm>
          <a:prstGeom prst="ellips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CH" sz="1500" b="0" i="0" u="none" strike="noStrike" kern="1200" cap="none" spc="0" normalizeH="0" baseline="0" noProof="0" dirty="0">
                <a:ln>
                  <a:noFill/>
                </a:ln>
                <a:solidFill>
                  <a:srgbClr val="FFFFFF">
                    <a:lumMod val="50000"/>
                  </a:srgbClr>
                </a:solidFill>
                <a:effectLst/>
                <a:uLnTx/>
                <a:uFillTx/>
                <a:latin typeface="HelveticaNeueLT Com 55 Roman"/>
                <a:ea typeface="+mn-ea"/>
                <a:cs typeface="+mn-cs"/>
              </a:rPr>
              <a:t>X</a:t>
            </a:r>
          </a:p>
        </p:txBody>
      </p:sp>
      <p:sp>
        <p:nvSpPr>
          <p:cNvPr id="6" name="Ellipse 5">
            <a:extLst>
              <a:ext uri="{FF2B5EF4-FFF2-40B4-BE49-F238E27FC236}">
                <a16:creationId xmlns:a16="http://schemas.microsoft.com/office/drawing/2014/main" id="{29245534-DF3D-6A46-B517-E9283C464A1B}"/>
              </a:ext>
            </a:extLst>
          </p:cNvPr>
          <p:cNvSpPr/>
          <p:nvPr/>
        </p:nvSpPr>
        <p:spPr>
          <a:xfrm>
            <a:off x="1555866" y="4049491"/>
            <a:ext cx="288000" cy="288032"/>
          </a:xfrm>
          <a:prstGeom prst="ellips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CH" sz="1500" b="0" i="0" u="none" strike="noStrike" kern="1200" cap="none" spc="0" normalizeH="0" baseline="0" noProof="0" dirty="0">
                <a:ln>
                  <a:noFill/>
                </a:ln>
                <a:solidFill>
                  <a:srgbClr val="FFFFFF">
                    <a:lumMod val="50000"/>
                  </a:srgbClr>
                </a:solidFill>
                <a:effectLst/>
                <a:uLnTx/>
                <a:uFillTx/>
                <a:latin typeface="HelveticaNeueLT Com 55 Roman"/>
                <a:ea typeface="+mn-ea"/>
                <a:cs typeface="+mn-cs"/>
              </a:rPr>
              <a:t>X</a:t>
            </a:r>
          </a:p>
        </p:txBody>
      </p:sp>
      <p:sp>
        <p:nvSpPr>
          <p:cNvPr id="7" name="Ellipse 6">
            <a:extLst>
              <a:ext uri="{FF2B5EF4-FFF2-40B4-BE49-F238E27FC236}">
                <a16:creationId xmlns:a16="http://schemas.microsoft.com/office/drawing/2014/main" id="{FB243642-35CD-9205-F05B-8421D9A53369}"/>
              </a:ext>
            </a:extLst>
          </p:cNvPr>
          <p:cNvSpPr/>
          <p:nvPr/>
        </p:nvSpPr>
        <p:spPr>
          <a:xfrm>
            <a:off x="1562370" y="4439496"/>
            <a:ext cx="288000" cy="288032"/>
          </a:xfrm>
          <a:prstGeom prst="ellips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CH" sz="1500" b="0" i="0" u="none" strike="noStrike" kern="1200" cap="none" spc="0" normalizeH="0" baseline="0" noProof="0" dirty="0">
                <a:ln>
                  <a:noFill/>
                </a:ln>
                <a:solidFill>
                  <a:srgbClr val="FFFFFF">
                    <a:lumMod val="50000"/>
                  </a:srgbClr>
                </a:solidFill>
                <a:effectLst/>
                <a:uLnTx/>
                <a:uFillTx/>
                <a:latin typeface="HelveticaNeueLT Com 55 Roman"/>
                <a:ea typeface="+mn-ea"/>
                <a:cs typeface="+mn-cs"/>
              </a:rPr>
              <a:t>X</a:t>
            </a:r>
          </a:p>
        </p:txBody>
      </p:sp>
      <p:grpSp>
        <p:nvGrpSpPr>
          <p:cNvPr id="11" name="Gruppieren 10">
            <a:extLst>
              <a:ext uri="{FF2B5EF4-FFF2-40B4-BE49-F238E27FC236}">
                <a16:creationId xmlns:a16="http://schemas.microsoft.com/office/drawing/2014/main" id="{D210D00F-F782-3DC9-B787-C9A003277217}"/>
              </a:ext>
            </a:extLst>
          </p:cNvPr>
          <p:cNvGrpSpPr/>
          <p:nvPr/>
        </p:nvGrpSpPr>
        <p:grpSpPr>
          <a:xfrm>
            <a:off x="6294066" y="3023355"/>
            <a:ext cx="357921" cy="320073"/>
            <a:chOff x="767408" y="4526118"/>
            <a:chExt cx="347186" cy="320073"/>
          </a:xfrm>
        </p:grpSpPr>
        <p:sp>
          <p:nvSpPr>
            <p:cNvPr id="12" name="Ellipse 11">
              <a:extLst>
                <a:ext uri="{FF2B5EF4-FFF2-40B4-BE49-F238E27FC236}">
                  <a16:creationId xmlns:a16="http://schemas.microsoft.com/office/drawing/2014/main" id="{E5C193D4-4AF2-287E-A160-E0C4DE89176E}"/>
                </a:ext>
              </a:extLst>
            </p:cNvPr>
            <p:cNvSpPr/>
            <p:nvPr/>
          </p:nvSpPr>
          <p:spPr>
            <a:xfrm>
              <a:off x="767408" y="4558159"/>
              <a:ext cx="279362" cy="288032"/>
            </a:xfrm>
            <a:prstGeom prst="ellips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600" b="0" i="0" u="none" strike="noStrike" kern="1200" cap="none" spc="0" normalizeH="0" baseline="0" noProof="0" dirty="0">
                <a:ln>
                  <a:noFill/>
                </a:ln>
                <a:solidFill>
                  <a:srgbClr val="28828B"/>
                </a:solidFill>
                <a:effectLst/>
                <a:uLnTx/>
                <a:uFillTx/>
                <a:latin typeface="72 Light" panose="020B0303030000000003" pitchFamily="34" charset="0"/>
                <a:ea typeface="+mn-ea"/>
                <a:cs typeface="+mn-cs"/>
              </a:endParaRPr>
            </a:p>
          </p:txBody>
        </p:sp>
        <p:sp>
          <p:nvSpPr>
            <p:cNvPr id="13" name="Titel 3">
              <a:extLst>
                <a:ext uri="{FF2B5EF4-FFF2-40B4-BE49-F238E27FC236}">
                  <a16:creationId xmlns:a16="http://schemas.microsoft.com/office/drawing/2014/main" id="{D2F855C5-030E-D55F-19FA-691EFB37D511}"/>
                </a:ext>
              </a:extLst>
            </p:cNvPr>
            <p:cNvSpPr txBox="1">
              <a:spLocks/>
            </p:cNvSpPr>
            <p:nvPr/>
          </p:nvSpPr>
          <p:spPr bwMode="auto">
            <a:xfrm>
              <a:off x="822269" y="4526118"/>
              <a:ext cx="292325" cy="28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1035025" rtl="0" eaLnBrk="1" fontAlgn="base" hangingPunct="1">
                <a:lnSpc>
                  <a:spcPct val="100000"/>
                </a:lnSpc>
                <a:spcBef>
                  <a:spcPts val="0"/>
                </a:spcBef>
                <a:spcAft>
                  <a:spcPts val="0"/>
                </a:spcAft>
                <a:defRPr sz="2800" b="1" i="0" kern="1200" cap="none" baseline="0">
                  <a:solidFill>
                    <a:schemeClr val="tx2"/>
                  </a:solidFill>
                  <a:latin typeface="+mj-lt"/>
                  <a:ea typeface="MS PGothic" panose="020B0600070205080204" pitchFamily="34" charset="-128"/>
                  <a:cs typeface="Segoe UI" panose="020B0502040204020203" pitchFamily="34" charset="0"/>
                </a:defRPr>
              </a:lvl1pPr>
              <a:lvl2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2pPr>
              <a:lvl3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3pPr>
              <a:lvl4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4pPr>
              <a:lvl5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5pPr>
              <a:lvl6pPr marL="477049" algn="l" defTabSz="1038577" rtl="0" eaLnBrk="1" fontAlgn="base" hangingPunct="1">
                <a:spcBef>
                  <a:spcPct val="0"/>
                </a:spcBef>
                <a:spcAft>
                  <a:spcPct val="0"/>
                </a:spcAft>
                <a:defRPr sz="3067">
                  <a:solidFill>
                    <a:schemeClr val="tx1"/>
                  </a:solidFill>
                  <a:latin typeface="Arial" pitchFamily="34" charset="0"/>
                </a:defRPr>
              </a:lvl6pPr>
              <a:lvl7pPr marL="954097" algn="l" defTabSz="1038577" rtl="0" eaLnBrk="1" fontAlgn="base" hangingPunct="1">
                <a:spcBef>
                  <a:spcPct val="0"/>
                </a:spcBef>
                <a:spcAft>
                  <a:spcPct val="0"/>
                </a:spcAft>
                <a:defRPr sz="3067">
                  <a:solidFill>
                    <a:schemeClr val="tx1"/>
                  </a:solidFill>
                  <a:latin typeface="Arial" pitchFamily="34" charset="0"/>
                </a:defRPr>
              </a:lvl7pPr>
              <a:lvl8pPr marL="1431147" algn="l" defTabSz="1038577" rtl="0" eaLnBrk="1" fontAlgn="base" hangingPunct="1">
                <a:spcBef>
                  <a:spcPct val="0"/>
                </a:spcBef>
                <a:spcAft>
                  <a:spcPct val="0"/>
                </a:spcAft>
                <a:defRPr sz="3067">
                  <a:solidFill>
                    <a:schemeClr val="tx1"/>
                  </a:solidFill>
                  <a:latin typeface="Arial" pitchFamily="34" charset="0"/>
                </a:defRPr>
              </a:lvl8pPr>
              <a:lvl9pPr marL="1908196" algn="l" defTabSz="1038577" rtl="0" eaLnBrk="1" fontAlgn="base" hangingPunct="1">
                <a:spcBef>
                  <a:spcPct val="0"/>
                </a:spcBef>
                <a:spcAft>
                  <a:spcPct val="0"/>
                </a:spcAft>
                <a:defRPr sz="3067">
                  <a:solidFill>
                    <a:schemeClr val="tx1"/>
                  </a:solidFill>
                  <a:latin typeface="Arial" pitchFamily="34" charset="0"/>
                </a:defRPr>
              </a:lvl9pPr>
            </a:lstStyle>
            <a:p>
              <a:pPr marL="0" marR="0" lvl="0" indent="0" algn="l" defTabSz="1035025" rtl="0" eaLnBrk="1" fontAlgn="base" latinLnBrk="0" hangingPunct="1">
                <a:lnSpc>
                  <a:spcPct val="150000"/>
                </a:lnSpc>
                <a:spcBef>
                  <a:spcPts val="0"/>
                </a:spcBef>
                <a:spcAft>
                  <a:spcPts val="0"/>
                </a:spcAft>
                <a:buClrTx/>
                <a:buSzTx/>
                <a:buFontTx/>
                <a:buNone/>
                <a:tabLst/>
                <a:defRPr/>
              </a:pPr>
              <a:r>
                <a:rPr kumimoji="0" lang="de-CH" sz="1400" b="1" i="0" u="none" strike="noStrike" kern="1200" cap="none" spc="0" normalizeH="0" baseline="0" noProof="0" dirty="0">
                  <a:ln>
                    <a:noFill/>
                  </a:ln>
                  <a:solidFill>
                    <a:schemeClr val="accent2"/>
                  </a:solidFill>
                  <a:effectLst/>
                  <a:uLnTx/>
                  <a:uFillTx/>
                  <a:latin typeface="HelveticaNeueLT Com 55 Roman"/>
                  <a:ea typeface="MS PGothic" panose="020B0600070205080204" pitchFamily="34" charset="-128"/>
                  <a:cs typeface="Segoe UI" panose="020B0502040204020203" pitchFamily="34" charset="0"/>
                </a:rPr>
                <a:t>✔</a:t>
              </a:r>
            </a:p>
          </p:txBody>
        </p:sp>
      </p:grpSp>
      <p:grpSp>
        <p:nvGrpSpPr>
          <p:cNvPr id="14" name="Gruppieren 13">
            <a:extLst>
              <a:ext uri="{FF2B5EF4-FFF2-40B4-BE49-F238E27FC236}">
                <a16:creationId xmlns:a16="http://schemas.microsoft.com/office/drawing/2014/main" id="{B3B6DCE5-B862-94C1-F5A1-B7E446C7A0B4}"/>
              </a:ext>
            </a:extLst>
          </p:cNvPr>
          <p:cNvGrpSpPr/>
          <p:nvPr/>
        </p:nvGrpSpPr>
        <p:grpSpPr>
          <a:xfrm>
            <a:off x="6309037" y="2646089"/>
            <a:ext cx="357921" cy="320073"/>
            <a:chOff x="767408" y="4526118"/>
            <a:chExt cx="347186" cy="320073"/>
          </a:xfrm>
        </p:grpSpPr>
        <p:sp>
          <p:nvSpPr>
            <p:cNvPr id="17" name="Ellipse 16">
              <a:extLst>
                <a:ext uri="{FF2B5EF4-FFF2-40B4-BE49-F238E27FC236}">
                  <a16:creationId xmlns:a16="http://schemas.microsoft.com/office/drawing/2014/main" id="{0BBDE5F1-9D06-21BA-F4C0-7F0C7005EF5C}"/>
                </a:ext>
              </a:extLst>
            </p:cNvPr>
            <p:cNvSpPr/>
            <p:nvPr/>
          </p:nvSpPr>
          <p:spPr>
            <a:xfrm>
              <a:off x="767408" y="4558159"/>
              <a:ext cx="279362" cy="288032"/>
            </a:xfrm>
            <a:prstGeom prst="ellips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600" b="0" i="0" u="none" strike="noStrike" kern="1200" cap="none" spc="0" normalizeH="0" baseline="0" noProof="0" dirty="0">
                <a:ln>
                  <a:noFill/>
                </a:ln>
                <a:solidFill>
                  <a:srgbClr val="28828B"/>
                </a:solidFill>
                <a:effectLst/>
                <a:uLnTx/>
                <a:uFillTx/>
                <a:latin typeface="72 Light" panose="020B0303030000000003" pitchFamily="34" charset="0"/>
                <a:ea typeface="+mn-ea"/>
                <a:cs typeface="+mn-cs"/>
              </a:endParaRPr>
            </a:p>
          </p:txBody>
        </p:sp>
        <p:sp>
          <p:nvSpPr>
            <p:cNvPr id="19" name="Titel 3">
              <a:extLst>
                <a:ext uri="{FF2B5EF4-FFF2-40B4-BE49-F238E27FC236}">
                  <a16:creationId xmlns:a16="http://schemas.microsoft.com/office/drawing/2014/main" id="{1FF52F03-519C-CE18-0F9C-F6741A55C9F1}"/>
                </a:ext>
              </a:extLst>
            </p:cNvPr>
            <p:cNvSpPr txBox="1">
              <a:spLocks/>
            </p:cNvSpPr>
            <p:nvPr/>
          </p:nvSpPr>
          <p:spPr bwMode="auto">
            <a:xfrm>
              <a:off x="822269" y="4526118"/>
              <a:ext cx="292325" cy="28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1035025" rtl="0" eaLnBrk="1" fontAlgn="base" hangingPunct="1">
                <a:lnSpc>
                  <a:spcPct val="100000"/>
                </a:lnSpc>
                <a:spcBef>
                  <a:spcPts val="0"/>
                </a:spcBef>
                <a:spcAft>
                  <a:spcPts val="0"/>
                </a:spcAft>
                <a:defRPr sz="2800" b="1" i="0" kern="1200" cap="none" baseline="0">
                  <a:solidFill>
                    <a:schemeClr val="tx2"/>
                  </a:solidFill>
                  <a:latin typeface="+mj-lt"/>
                  <a:ea typeface="MS PGothic" panose="020B0600070205080204" pitchFamily="34" charset="-128"/>
                  <a:cs typeface="Segoe UI" panose="020B0502040204020203" pitchFamily="34" charset="0"/>
                </a:defRPr>
              </a:lvl1pPr>
              <a:lvl2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2pPr>
              <a:lvl3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3pPr>
              <a:lvl4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4pPr>
              <a:lvl5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5pPr>
              <a:lvl6pPr marL="477049" algn="l" defTabSz="1038577" rtl="0" eaLnBrk="1" fontAlgn="base" hangingPunct="1">
                <a:spcBef>
                  <a:spcPct val="0"/>
                </a:spcBef>
                <a:spcAft>
                  <a:spcPct val="0"/>
                </a:spcAft>
                <a:defRPr sz="3067">
                  <a:solidFill>
                    <a:schemeClr val="tx1"/>
                  </a:solidFill>
                  <a:latin typeface="Arial" pitchFamily="34" charset="0"/>
                </a:defRPr>
              </a:lvl6pPr>
              <a:lvl7pPr marL="954097" algn="l" defTabSz="1038577" rtl="0" eaLnBrk="1" fontAlgn="base" hangingPunct="1">
                <a:spcBef>
                  <a:spcPct val="0"/>
                </a:spcBef>
                <a:spcAft>
                  <a:spcPct val="0"/>
                </a:spcAft>
                <a:defRPr sz="3067">
                  <a:solidFill>
                    <a:schemeClr val="tx1"/>
                  </a:solidFill>
                  <a:latin typeface="Arial" pitchFamily="34" charset="0"/>
                </a:defRPr>
              </a:lvl7pPr>
              <a:lvl8pPr marL="1431147" algn="l" defTabSz="1038577" rtl="0" eaLnBrk="1" fontAlgn="base" hangingPunct="1">
                <a:spcBef>
                  <a:spcPct val="0"/>
                </a:spcBef>
                <a:spcAft>
                  <a:spcPct val="0"/>
                </a:spcAft>
                <a:defRPr sz="3067">
                  <a:solidFill>
                    <a:schemeClr val="tx1"/>
                  </a:solidFill>
                  <a:latin typeface="Arial" pitchFamily="34" charset="0"/>
                </a:defRPr>
              </a:lvl8pPr>
              <a:lvl9pPr marL="1908196" algn="l" defTabSz="1038577" rtl="0" eaLnBrk="1" fontAlgn="base" hangingPunct="1">
                <a:spcBef>
                  <a:spcPct val="0"/>
                </a:spcBef>
                <a:spcAft>
                  <a:spcPct val="0"/>
                </a:spcAft>
                <a:defRPr sz="3067">
                  <a:solidFill>
                    <a:schemeClr val="tx1"/>
                  </a:solidFill>
                  <a:latin typeface="Arial" pitchFamily="34" charset="0"/>
                </a:defRPr>
              </a:lvl9pPr>
            </a:lstStyle>
            <a:p>
              <a:pPr marL="0" marR="0" lvl="0" indent="0" algn="l" defTabSz="1035025" rtl="0" eaLnBrk="1" fontAlgn="base" latinLnBrk="0" hangingPunct="1">
                <a:lnSpc>
                  <a:spcPct val="150000"/>
                </a:lnSpc>
                <a:spcBef>
                  <a:spcPts val="0"/>
                </a:spcBef>
                <a:spcAft>
                  <a:spcPts val="0"/>
                </a:spcAft>
                <a:buClrTx/>
                <a:buSzTx/>
                <a:buFontTx/>
                <a:buNone/>
                <a:tabLst/>
                <a:defRPr/>
              </a:pPr>
              <a:r>
                <a:rPr kumimoji="0" lang="de-CH" sz="1400" b="1" i="0" u="none" strike="noStrike" kern="1200" cap="none" spc="0" normalizeH="0" baseline="0" noProof="0" dirty="0">
                  <a:ln>
                    <a:noFill/>
                  </a:ln>
                  <a:solidFill>
                    <a:schemeClr val="accent2"/>
                  </a:solidFill>
                  <a:effectLst/>
                  <a:uLnTx/>
                  <a:uFillTx/>
                  <a:latin typeface="HelveticaNeueLT Com 55 Roman"/>
                  <a:ea typeface="MS PGothic" panose="020B0600070205080204" pitchFamily="34" charset="-128"/>
                  <a:cs typeface="Segoe UI" panose="020B0502040204020203" pitchFamily="34" charset="0"/>
                </a:rPr>
                <a:t>✔</a:t>
              </a:r>
            </a:p>
          </p:txBody>
        </p:sp>
      </p:grpSp>
      <p:grpSp>
        <p:nvGrpSpPr>
          <p:cNvPr id="20" name="Gruppieren 19">
            <a:extLst>
              <a:ext uri="{FF2B5EF4-FFF2-40B4-BE49-F238E27FC236}">
                <a16:creationId xmlns:a16="http://schemas.microsoft.com/office/drawing/2014/main" id="{B0096282-C91C-6CBE-BE56-F791AAC03E51}"/>
              </a:ext>
            </a:extLst>
          </p:cNvPr>
          <p:cNvGrpSpPr/>
          <p:nvPr/>
        </p:nvGrpSpPr>
        <p:grpSpPr>
          <a:xfrm>
            <a:off x="6315718" y="3420683"/>
            <a:ext cx="357921" cy="320073"/>
            <a:chOff x="767408" y="4526118"/>
            <a:chExt cx="347186" cy="320073"/>
          </a:xfrm>
        </p:grpSpPr>
        <p:sp>
          <p:nvSpPr>
            <p:cNvPr id="23" name="Ellipse 22">
              <a:extLst>
                <a:ext uri="{FF2B5EF4-FFF2-40B4-BE49-F238E27FC236}">
                  <a16:creationId xmlns:a16="http://schemas.microsoft.com/office/drawing/2014/main" id="{A1DD068A-4FAF-34EE-6227-6E5C7DC878DB}"/>
                </a:ext>
              </a:extLst>
            </p:cNvPr>
            <p:cNvSpPr/>
            <p:nvPr/>
          </p:nvSpPr>
          <p:spPr>
            <a:xfrm>
              <a:off x="767408" y="4558159"/>
              <a:ext cx="279362" cy="288032"/>
            </a:xfrm>
            <a:prstGeom prst="ellips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600" b="0" i="0" u="none" strike="noStrike" kern="1200" cap="none" spc="0" normalizeH="0" baseline="0" noProof="0" dirty="0">
                <a:ln>
                  <a:noFill/>
                </a:ln>
                <a:solidFill>
                  <a:srgbClr val="28828B"/>
                </a:solidFill>
                <a:effectLst/>
                <a:uLnTx/>
                <a:uFillTx/>
                <a:latin typeface="72 Light" panose="020B0303030000000003" pitchFamily="34" charset="0"/>
                <a:ea typeface="+mn-ea"/>
                <a:cs typeface="+mn-cs"/>
              </a:endParaRPr>
            </a:p>
          </p:txBody>
        </p:sp>
        <p:sp>
          <p:nvSpPr>
            <p:cNvPr id="25" name="Titel 3">
              <a:extLst>
                <a:ext uri="{FF2B5EF4-FFF2-40B4-BE49-F238E27FC236}">
                  <a16:creationId xmlns:a16="http://schemas.microsoft.com/office/drawing/2014/main" id="{EACA61E3-9A5C-F8A7-01B7-6707B6E912F0}"/>
                </a:ext>
              </a:extLst>
            </p:cNvPr>
            <p:cNvSpPr txBox="1">
              <a:spLocks/>
            </p:cNvSpPr>
            <p:nvPr/>
          </p:nvSpPr>
          <p:spPr bwMode="auto">
            <a:xfrm>
              <a:off x="822269" y="4526118"/>
              <a:ext cx="292325" cy="28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1035025" rtl="0" eaLnBrk="1" fontAlgn="base" hangingPunct="1">
                <a:lnSpc>
                  <a:spcPct val="100000"/>
                </a:lnSpc>
                <a:spcBef>
                  <a:spcPts val="0"/>
                </a:spcBef>
                <a:spcAft>
                  <a:spcPts val="0"/>
                </a:spcAft>
                <a:defRPr sz="2800" b="1" i="0" kern="1200" cap="none" baseline="0">
                  <a:solidFill>
                    <a:schemeClr val="tx2"/>
                  </a:solidFill>
                  <a:latin typeface="+mj-lt"/>
                  <a:ea typeface="MS PGothic" panose="020B0600070205080204" pitchFamily="34" charset="-128"/>
                  <a:cs typeface="Segoe UI" panose="020B0502040204020203" pitchFamily="34" charset="0"/>
                </a:defRPr>
              </a:lvl1pPr>
              <a:lvl2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2pPr>
              <a:lvl3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3pPr>
              <a:lvl4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4pPr>
              <a:lvl5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5pPr>
              <a:lvl6pPr marL="477049" algn="l" defTabSz="1038577" rtl="0" eaLnBrk="1" fontAlgn="base" hangingPunct="1">
                <a:spcBef>
                  <a:spcPct val="0"/>
                </a:spcBef>
                <a:spcAft>
                  <a:spcPct val="0"/>
                </a:spcAft>
                <a:defRPr sz="3067">
                  <a:solidFill>
                    <a:schemeClr val="tx1"/>
                  </a:solidFill>
                  <a:latin typeface="Arial" pitchFamily="34" charset="0"/>
                </a:defRPr>
              </a:lvl6pPr>
              <a:lvl7pPr marL="954097" algn="l" defTabSz="1038577" rtl="0" eaLnBrk="1" fontAlgn="base" hangingPunct="1">
                <a:spcBef>
                  <a:spcPct val="0"/>
                </a:spcBef>
                <a:spcAft>
                  <a:spcPct val="0"/>
                </a:spcAft>
                <a:defRPr sz="3067">
                  <a:solidFill>
                    <a:schemeClr val="tx1"/>
                  </a:solidFill>
                  <a:latin typeface="Arial" pitchFamily="34" charset="0"/>
                </a:defRPr>
              </a:lvl7pPr>
              <a:lvl8pPr marL="1431147" algn="l" defTabSz="1038577" rtl="0" eaLnBrk="1" fontAlgn="base" hangingPunct="1">
                <a:spcBef>
                  <a:spcPct val="0"/>
                </a:spcBef>
                <a:spcAft>
                  <a:spcPct val="0"/>
                </a:spcAft>
                <a:defRPr sz="3067">
                  <a:solidFill>
                    <a:schemeClr val="tx1"/>
                  </a:solidFill>
                  <a:latin typeface="Arial" pitchFamily="34" charset="0"/>
                </a:defRPr>
              </a:lvl8pPr>
              <a:lvl9pPr marL="1908196" algn="l" defTabSz="1038577" rtl="0" eaLnBrk="1" fontAlgn="base" hangingPunct="1">
                <a:spcBef>
                  <a:spcPct val="0"/>
                </a:spcBef>
                <a:spcAft>
                  <a:spcPct val="0"/>
                </a:spcAft>
                <a:defRPr sz="3067">
                  <a:solidFill>
                    <a:schemeClr val="tx1"/>
                  </a:solidFill>
                  <a:latin typeface="Arial" pitchFamily="34" charset="0"/>
                </a:defRPr>
              </a:lvl9pPr>
            </a:lstStyle>
            <a:p>
              <a:pPr marL="0" marR="0" lvl="0" indent="0" algn="l" defTabSz="1035025" rtl="0" eaLnBrk="1" fontAlgn="base" latinLnBrk="0" hangingPunct="1">
                <a:lnSpc>
                  <a:spcPct val="150000"/>
                </a:lnSpc>
                <a:spcBef>
                  <a:spcPts val="0"/>
                </a:spcBef>
                <a:spcAft>
                  <a:spcPts val="0"/>
                </a:spcAft>
                <a:buClrTx/>
                <a:buSzTx/>
                <a:buFontTx/>
                <a:buNone/>
                <a:tabLst/>
                <a:defRPr/>
              </a:pPr>
              <a:r>
                <a:rPr kumimoji="0" lang="de-CH" sz="1400" b="1" i="0" u="none" strike="noStrike" kern="1200" cap="none" spc="0" normalizeH="0" baseline="0" noProof="0" dirty="0">
                  <a:ln>
                    <a:noFill/>
                  </a:ln>
                  <a:solidFill>
                    <a:schemeClr val="accent2"/>
                  </a:solidFill>
                  <a:effectLst/>
                  <a:uLnTx/>
                  <a:uFillTx/>
                  <a:latin typeface="HelveticaNeueLT Com 55 Roman"/>
                  <a:ea typeface="MS PGothic" panose="020B0600070205080204" pitchFamily="34" charset="-128"/>
                  <a:cs typeface="Segoe UI" panose="020B0502040204020203" pitchFamily="34" charset="0"/>
                </a:rPr>
                <a:t>✔</a:t>
              </a:r>
            </a:p>
          </p:txBody>
        </p:sp>
      </p:grpSp>
      <p:grpSp>
        <p:nvGrpSpPr>
          <p:cNvPr id="26" name="Gruppieren 25">
            <a:extLst>
              <a:ext uri="{FF2B5EF4-FFF2-40B4-BE49-F238E27FC236}">
                <a16:creationId xmlns:a16="http://schemas.microsoft.com/office/drawing/2014/main" id="{0E91F3D3-DDE6-97D0-A6D9-B1DE631BFD05}"/>
              </a:ext>
            </a:extLst>
          </p:cNvPr>
          <p:cNvGrpSpPr/>
          <p:nvPr/>
        </p:nvGrpSpPr>
        <p:grpSpPr>
          <a:xfrm>
            <a:off x="6322344" y="3809928"/>
            <a:ext cx="357921" cy="320073"/>
            <a:chOff x="767408" y="4526118"/>
            <a:chExt cx="347186" cy="320073"/>
          </a:xfrm>
        </p:grpSpPr>
        <p:sp>
          <p:nvSpPr>
            <p:cNvPr id="27" name="Ellipse 26">
              <a:extLst>
                <a:ext uri="{FF2B5EF4-FFF2-40B4-BE49-F238E27FC236}">
                  <a16:creationId xmlns:a16="http://schemas.microsoft.com/office/drawing/2014/main" id="{054F0623-F43F-26A9-DBD9-897490539DFC}"/>
                </a:ext>
              </a:extLst>
            </p:cNvPr>
            <p:cNvSpPr/>
            <p:nvPr/>
          </p:nvSpPr>
          <p:spPr>
            <a:xfrm>
              <a:off x="767408" y="4558159"/>
              <a:ext cx="279362" cy="288032"/>
            </a:xfrm>
            <a:prstGeom prst="ellips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600" b="0" i="0" u="none" strike="noStrike" kern="1200" cap="none" spc="0" normalizeH="0" baseline="0" noProof="0" dirty="0">
                <a:ln>
                  <a:noFill/>
                </a:ln>
                <a:solidFill>
                  <a:srgbClr val="28828B"/>
                </a:solidFill>
                <a:effectLst/>
                <a:uLnTx/>
                <a:uFillTx/>
                <a:latin typeface="72 Light" panose="020B0303030000000003" pitchFamily="34" charset="0"/>
                <a:ea typeface="+mn-ea"/>
                <a:cs typeface="+mn-cs"/>
              </a:endParaRPr>
            </a:p>
          </p:txBody>
        </p:sp>
        <p:sp>
          <p:nvSpPr>
            <p:cNvPr id="29" name="Titel 3">
              <a:extLst>
                <a:ext uri="{FF2B5EF4-FFF2-40B4-BE49-F238E27FC236}">
                  <a16:creationId xmlns:a16="http://schemas.microsoft.com/office/drawing/2014/main" id="{DCBC9B14-46A9-D42D-0EF0-A812B3639D15}"/>
                </a:ext>
              </a:extLst>
            </p:cNvPr>
            <p:cNvSpPr txBox="1">
              <a:spLocks/>
            </p:cNvSpPr>
            <p:nvPr/>
          </p:nvSpPr>
          <p:spPr bwMode="auto">
            <a:xfrm>
              <a:off x="822269" y="4526118"/>
              <a:ext cx="292325" cy="28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1035025" rtl="0" eaLnBrk="1" fontAlgn="base" hangingPunct="1">
                <a:lnSpc>
                  <a:spcPct val="100000"/>
                </a:lnSpc>
                <a:spcBef>
                  <a:spcPts val="0"/>
                </a:spcBef>
                <a:spcAft>
                  <a:spcPts val="0"/>
                </a:spcAft>
                <a:defRPr sz="2800" b="1" i="0" kern="1200" cap="none" baseline="0">
                  <a:solidFill>
                    <a:schemeClr val="tx2"/>
                  </a:solidFill>
                  <a:latin typeface="+mj-lt"/>
                  <a:ea typeface="MS PGothic" panose="020B0600070205080204" pitchFamily="34" charset="-128"/>
                  <a:cs typeface="Segoe UI" panose="020B0502040204020203" pitchFamily="34" charset="0"/>
                </a:defRPr>
              </a:lvl1pPr>
              <a:lvl2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2pPr>
              <a:lvl3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3pPr>
              <a:lvl4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4pPr>
              <a:lvl5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5pPr>
              <a:lvl6pPr marL="477049" algn="l" defTabSz="1038577" rtl="0" eaLnBrk="1" fontAlgn="base" hangingPunct="1">
                <a:spcBef>
                  <a:spcPct val="0"/>
                </a:spcBef>
                <a:spcAft>
                  <a:spcPct val="0"/>
                </a:spcAft>
                <a:defRPr sz="3067">
                  <a:solidFill>
                    <a:schemeClr val="tx1"/>
                  </a:solidFill>
                  <a:latin typeface="Arial" pitchFamily="34" charset="0"/>
                </a:defRPr>
              </a:lvl6pPr>
              <a:lvl7pPr marL="954097" algn="l" defTabSz="1038577" rtl="0" eaLnBrk="1" fontAlgn="base" hangingPunct="1">
                <a:spcBef>
                  <a:spcPct val="0"/>
                </a:spcBef>
                <a:spcAft>
                  <a:spcPct val="0"/>
                </a:spcAft>
                <a:defRPr sz="3067">
                  <a:solidFill>
                    <a:schemeClr val="tx1"/>
                  </a:solidFill>
                  <a:latin typeface="Arial" pitchFamily="34" charset="0"/>
                </a:defRPr>
              </a:lvl7pPr>
              <a:lvl8pPr marL="1431147" algn="l" defTabSz="1038577" rtl="0" eaLnBrk="1" fontAlgn="base" hangingPunct="1">
                <a:spcBef>
                  <a:spcPct val="0"/>
                </a:spcBef>
                <a:spcAft>
                  <a:spcPct val="0"/>
                </a:spcAft>
                <a:defRPr sz="3067">
                  <a:solidFill>
                    <a:schemeClr val="tx1"/>
                  </a:solidFill>
                  <a:latin typeface="Arial" pitchFamily="34" charset="0"/>
                </a:defRPr>
              </a:lvl8pPr>
              <a:lvl9pPr marL="1908196" algn="l" defTabSz="1038577" rtl="0" eaLnBrk="1" fontAlgn="base" hangingPunct="1">
                <a:spcBef>
                  <a:spcPct val="0"/>
                </a:spcBef>
                <a:spcAft>
                  <a:spcPct val="0"/>
                </a:spcAft>
                <a:defRPr sz="3067">
                  <a:solidFill>
                    <a:schemeClr val="tx1"/>
                  </a:solidFill>
                  <a:latin typeface="Arial" pitchFamily="34" charset="0"/>
                </a:defRPr>
              </a:lvl9pPr>
            </a:lstStyle>
            <a:p>
              <a:pPr marL="0" marR="0" lvl="0" indent="0" algn="l" defTabSz="1035025" rtl="0" eaLnBrk="1" fontAlgn="base" latinLnBrk="0" hangingPunct="1">
                <a:lnSpc>
                  <a:spcPct val="150000"/>
                </a:lnSpc>
                <a:spcBef>
                  <a:spcPts val="0"/>
                </a:spcBef>
                <a:spcAft>
                  <a:spcPts val="0"/>
                </a:spcAft>
                <a:buClrTx/>
                <a:buSzTx/>
                <a:buFontTx/>
                <a:buNone/>
                <a:tabLst/>
                <a:defRPr/>
              </a:pPr>
              <a:r>
                <a:rPr kumimoji="0" lang="de-CH" sz="1400" b="1" i="0" u="none" strike="noStrike" kern="1200" cap="none" spc="0" normalizeH="0" baseline="0" noProof="0" dirty="0">
                  <a:ln>
                    <a:noFill/>
                  </a:ln>
                  <a:solidFill>
                    <a:schemeClr val="accent2"/>
                  </a:solidFill>
                  <a:effectLst/>
                  <a:uLnTx/>
                  <a:uFillTx/>
                  <a:latin typeface="HelveticaNeueLT Com 55 Roman"/>
                  <a:ea typeface="MS PGothic" panose="020B0600070205080204" pitchFamily="34" charset="-128"/>
                  <a:cs typeface="Segoe UI" panose="020B0502040204020203" pitchFamily="34" charset="0"/>
                </a:rPr>
                <a:t>✔</a:t>
              </a:r>
            </a:p>
          </p:txBody>
        </p:sp>
      </p:grpSp>
      <p:grpSp>
        <p:nvGrpSpPr>
          <p:cNvPr id="31" name="Gruppieren 30">
            <a:extLst>
              <a:ext uri="{FF2B5EF4-FFF2-40B4-BE49-F238E27FC236}">
                <a16:creationId xmlns:a16="http://schemas.microsoft.com/office/drawing/2014/main" id="{74DDC2CF-3BE5-C286-E672-0AE30045032B}"/>
              </a:ext>
            </a:extLst>
          </p:cNvPr>
          <p:cNvGrpSpPr/>
          <p:nvPr/>
        </p:nvGrpSpPr>
        <p:grpSpPr>
          <a:xfrm>
            <a:off x="6322344" y="4181428"/>
            <a:ext cx="357921" cy="320073"/>
            <a:chOff x="767408" y="4526118"/>
            <a:chExt cx="347186" cy="320073"/>
          </a:xfrm>
        </p:grpSpPr>
        <p:sp>
          <p:nvSpPr>
            <p:cNvPr id="32" name="Ellipse 31">
              <a:extLst>
                <a:ext uri="{FF2B5EF4-FFF2-40B4-BE49-F238E27FC236}">
                  <a16:creationId xmlns:a16="http://schemas.microsoft.com/office/drawing/2014/main" id="{E2B9613E-D6AF-BC2F-89ED-37E98A5A315E}"/>
                </a:ext>
              </a:extLst>
            </p:cNvPr>
            <p:cNvSpPr/>
            <p:nvPr/>
          </p:nvSpPr>
          <p:spPr>
            <a:xfrm>
              <a:off x="767408" y="4558159"/>
              <a:ext cx="279362" cy="288032"/>
            </a:xfrm>
            <a:prstGeom prst="ellips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600" b="0" i="0" u="none" strike="noStrike" kern="1200" cap="none" spc="0" normalizeH="0" baseline="0" noProof="0" dirty="0">
                <a:ln>
                  <a:noFill/>
                </a:ln>
                <a:solidFill>
                  <a:srgbClr val="28828B"/>
                </a:solidFill>
                <a:effectLst/>
                <a:uLnTx/>
                <a:uFillTx/>
                <a:latin typeface="72 Light" panose="020B0303030000000003" pitchFamily="34" charset="0"/>
                <a:ea typeface="+mn-ea"/>
                <a:cs typeface="+mn-cs"/>
              </a:endParaRPr>
            </a:p>
          </p:txBody>
        </p:sp>
        <p:sp>
          <p:nvSpPr>
            <p:cNvPr id="33" name="Titel 3">
              <a:extLst>
                <a:ext uri="{FF2B5EF4-FFF2-40B4-BE49-F238E27FC236}">
                  <a16:creationId xmlns:a16="http://schemas.microsoft.com/office/drawing/2014/main" id="{BA6B8DBF-8D3F-451F-1963-482EB37E9887}"/>
                </a:ext>
              </a:extLst>
            </p:cNvPr>
            <p:cNvSpPr txBox="1">
              <a:spLocks/>
            </p:cNvSpPr>
            <p:nvPr/>
          </p:nvSpPr>
          <p:spPr bwMode="auto">
            <a:xfrm>
              <a:off x="822269" y="4526118"/>
              <a:ext cx="292325" cy="28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1035025" rtl="0" eaLnBrk="1" fontAlgn="base" hangingPunct="1">
                <a:lnSpc>
                  <a:spcPct val="100000"/>
                </a:lnSpc>
                <a:spcBef>
                  <a:spcPts val="0"/>
                </a:spcBef>
                <a:spcAft>
                  <a:spcPts val="0"/>
                </a:spcAft>
                <a:defRPr sz="2800" b="1" i="0" kern="1200" cap="none" baseline="0">
                  <a:solidFill>
                    <a:schemeClr val="tx2"/>
                  </a:solidFill>
                  <a:latin typeface="+mj-lt"/>
                  <a:ea typeface="MS PGothic" panose="020B0600070205080204" pitchFamily="34" charset="-128"/>
                  <a:cs typeface="Segoe UI" panose="020B0502040204020203" pitchFamily="34" charset="0"/>
                </a:defRPr>
              </a:lvl1pPr>
              <a:lvl2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2pPr>
              <a:lvl3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3pPr>
              <a:lvl4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4pPr>
              <a:lvl5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5pPr>
              <a:lvl6pPr marL="477049" algn="l" defTabSz="1038577" rtl="0" eaLnBrk="1" fontAlgn="base" hangingPunct="1">
                <a:spcBef>
                  <a:spcPct val="0"/>
                </a:spcBef>
                <a:spcAft>
                  <a:spcPct val="0"/>
                </a:spcAft>
                <a:defRPr sz="3067">
                  <a:solidFill>
                    <a:schemeClr val="tx1"/>
                  </a:solidFill>
                  <a:latin typeface="Arial" pitchFamily="34" charset="0"/>
                </a:defRPr>
              </a:lvl6pPr>
              <a:lvl7pPr marL="954097" algn="l" defTabSz="1038577" rtl="0" eaLnBrk="1" fontAlgn="base" hangingPunct="1">
                <a:spcBef>
                  <a:spcPct val="0"/>
                </a:spcBef>
                <a:spcAft>
                  <a:spcPct val="0"/>
                </a:spcAft>
                <a:defRPr sz="3067">
                  <a:solidFill>
                    <a:schemeClr val="tx1"/>
                  </a:solidFill>
                  <a:latin typeface="Arial" pitchFamily="34" charset="0"/>
                </a:defRPr>
              </a:lvl7pPr>
              <a:lvl8pPr marL="1431147" algn="l" defTabSz="1038577" rtl="0" eaLnBrk="1" fontAlgn="base" hangingPunct="1">
                <a:spcBef>
                  <a:spcPct val="0"/>
                </a:spcBef>
                <a:spcAft>
                  <a:spcPct val="0"/>
                </a:spcAft>
                <a:defRPr sz="3067">
                  <a:solidFill>
                    <a:schemeClr val="tx1"/>
                  </a:solidFill>
                  <a:latin typeface="Arial" pitchFamily="34" charset="0"/>
                </a:defRPr>
              </a:lvl8pPr>
              <a:lvl9pPr marL="1908196" algn="l" defTabSz="1038577" rtl="0" eaLnBrk="1" fontAlgn="base" hangingPunct="1">
                <a:spcBef>
                  <a:spcPct val="0"/>
                </a:spcBef>
                <a:spcAft>
                  <a:spcPct val="0"/>
                </a:spcAft>
                <a:defRPr sz="3067">
                  <a:solidFill>
                    <a:schemeClr val="tx1"/>
                  </a:solidFill>
                  <a:latin typeface="Arial" pitchFamily="34" charset="0"/>
                </a:defRPr>
              </a:lvl9pPr>
            </a:lstStyle>
            <a:p>
              <a:pPr marL="0" marR="0" lvl="0" indent="0" algn="l" defTabSz="1035025" rtl="0" eaLnBrk="1" fontAlgn="base" latinLnBrk="0" hangingPunct="1">
                <a:lnSpc>
                  <a:spcPct val="150000"/>
                </a:lnSpc>
                <a:spcBef>
                  <a:spcPts val="0"/>
                </a:spcBef>
                <a:spcAft>
                  <a:spcPts val="0"/>
                </a:spcAft>
                <a:buClrTx/>
                <a:buSzTx/>
                <a:buFontTx/>
                <a:buNone/>
                <a:tabLst/>
                <a:defRPr/>
              </a:pPr>
              <a:r>
                <a:rPr kumimoji="0" lang="de-CH" sz="1400" b="1" i="0" u="none" strike="noStrike" kern="1200" cap="none" spc="0" normalizeH="0" baseline="0" noProof="0" dirty="0">
                  <a:ln>
                    <a:noFill/>
                  </a:ln>
                  <a:solidFill>
                    <a:schemeClr val="accent2"/>
                  </a:solidFill>
                  <a:effectLst/>
                  <a:uLnTx/>
                  <a:uFillTx/>
                  <a:latin typeface="HelveticaNeueLT Com 55 Roman"/>
                  <a:ea typeface="MS PGothic" panose="020B0600070205080204" pitchFamily="34" charset="-128"/>
                  <a:cs typeface="Segoe UI" panose="020B0502040204020203" pitchFamily="34" charset="0"/>
                </a:rPr>
                <a:t>✔</a:t>
              </a:r>
            </a:p>
          </p:txBody>
        </p:sp>
      </p:grpSp>
      <p:grpSp>
        <p:nvGrpSpPr>
          <p:cNvPr id="35" name="Gruppieren 34">
            <a:extLst>
              <a:ext uri="{FF2B5EF4-FFF2-40B4-BE49-F238E27FC236}">
                <a16:creationId xmlns:a16="http://schemas.microsoft.com/office/drawing/2014/main" id="{8241DF7E-2F25-F24C-26CF-395A3F2606F1}"/>
              </a:ext>
            </a:extLst>
          </p:cNvPr>
          <p:cNvGrpSpPr/>
          <p:nvPr/>
        </p:nvGrpSpPr>
        <p:grpSpPr>
          <a:xfrm>
            <a:off x="6322344" y="4567761"/>
            <a:ext cx="357921" cy="320073"/>
            <a:chOff x="767408" y="4526118"/>
            <a:chExt cx="347186" cy="320073"/>
          </a:xfrm>
        </p:grpSpPr>
        <p:sp>
          <p:nvSpPr>
            <p:cNvPr id="36" name="Ellipse 35">
              <a:extLst>
                <a:ext uri="{FF2B5EF4-FFF2-40B4-BE49-F238E27FC236}">
                  <a16:creationId xmlns:a16="http://schemas.microsoft.com/office/drawing/2014/main" id="{6BFDFD27-0ED8-491E-430B-ADD864C60857}"/>
                </a:ext>
              </a:extLst>
            </p:cNvPr>
            <p:cNvSpPr/>
            <p:nvPr/>
          </p:nvSpPr>
          <p:spPr>
            <a:xfrm>
              <a:off x="767408" y="4558159"/>
              <a:ext cx="279362" cy="288032"/>
            </a:xfrm>
            <a:prstGeom prst="ellips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600" b="0" i="0" u="none" strike="noStrike" kern="1200" cap="none" spc="0" normalizeH="0" baseline="0" noProof="0" dirty="0">
                <a:ln>
                  <a:noFill/>
                </a:ln>
                <a:solidFill>
                  <a:srgbClr val="28828B"/>
                </a:solidFill>
                <a:effectLst/>
                <a:uLnTx/>
                <a:uFillTx/>
                <a:latin typeface="72 Light" panose="020B0303030000000003" pitchFamily="34" charset="0"/>
                <a:ea typeface="+mn-ea"/>
                <a:cs typeface="+mn-cs"/>
              </a:endParaRPr>
            </a:p>
          </p:txBody>
        </p:sp>
        <p:sp>
          <p:nvSpPr>
            <p:cNvPr id="37" name="Titel 3">
              <a:extLst>
                <a:ext uri="{FF2B5EF4-FFF2-40B4-BE49-F238E27FC236}">
                  <a16:creationId xmlns:a16="http://schemas.microsoft.com/office/drawing/2014/main" id="{203B9CF8-7BDA-D0F6-ABD3-DE4004EEFE01}"/>
                </a:ext>
              </a:extLst>
            </p:cNvPr>
            <p:cNvSpPr txBox="1">
              <a:spLocks/>
            </p:cNvSpPr>
            <p:nvPr/>
          </p:nvSpPr>
          <p:spPr bwMode="auto">
            <a:xfrm>
              <a:off x="822269" y="4526118"/>
              <a:ext cx="292325" cy="28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1035025" rtl="0" eaLnBrk="1" fontAlgn="base" hangingPunct="1">
                <a:lnSpc>
                  <a:spcPct val="100000"/>
                </a:lnSpc>
                <a:spcBef>
                  <a:spcPts val="0"/>
                </a:spcBef>
                <a:spcAft>
                  <a:spcPts val="0"/>
                </a:spcAft>
                <a:defRPr sz="2800" b="1" i="0" kern="1200" cap="none" baseline="0">
                  <a:solidFill>
                    <a:schemeClr val="tx2"/>
                  </a:solidFill>
                  <a:latin typeface="+mj-lt"/>
                  <a:ea typeface="MS PGothic" panose="020B0600070205080204" pitchFamily="34" charset="-128"/>
                  <a:cs typeface="Segoe UI" panose="020B0502040204020203" pitchFamily="34" charset="0"/>
                </a:defRPr>
              </a:lvl1pPr>
              <a:lvl2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2pPr>
              <a:lvl3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3pPr>
              <a:lvl4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4pPr>
              <a:lvl5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5pPr>
              <a:lvl6pPr marL="477049" algn="l" defTabSz="1038577" rtl="0" eaLnBrk="1" fontAlgn="base" hangingPunct="1">
                <a:spcBef>
                  <a:spcPct val="0"/>
                </a:spcBef>
                <a:spcAft>
                  <a:spcPct val="0"/>
                </a:spcAft>
                <a:defRPr sz="3067">
                  <a:solidFill>
                    <a:schemeClr val="tx1"/>
                  </a:solidFill>
                  <a:latin typeface="Arial" pitchFamily="34" charset="0"/>
                </a:defRPr>
              </a:lvl6pPr>
              <a:lvl7pPr marL="954097" algn="l" defTabSz="1038577" rtl="0" eaLnBrk="1" fontAlgn="base" hangingPunct="1">
                <a:spcBef>
                  <a:spcPct val="0"/>
                </a:spcBef>
                <a:spcAft>
                  <a:spcPct val="0"/>
                </a:spcAft>
                <a:defRPr sz="3067">
                  <a:solidFill>
                    <a:schemeClr val="tx1"/>
                  </a:solidFill>
                  <a:latin typeface="Arial" pitchFamily="34" charset="0"/>
                </a:defRPr>
              </a:lvl7pPr>
              <a:lvl8pPr marL="1431147" algn="l" defTabSz="1038577" rtl="0" eaLnBrk="1" fontAlgn="base" hangingPunct="1">
                <a:spcBef>
                  <a:spcPct val="0"/>
                </a:spcBef>
                <a:spcAft>
                  <a:spcPct val="0"/>
                </a:spcAft>
                <a:defRPr sz="3067">
                  <a:solidFill>
                    <a:schemeClr val="tx1"/>
                  </a:solidFill>
                  <a:latin typeface="Arial" pitchFamily="34" charset="0"/>
                </a:defRPr>
              </a:lvl8pPr>
              <a:lvl9pPr marL="1908196" algn="l" defTabSz="1038577" rtl="0" eaLnBrk="1" fontAlgn="base" hangingPunct="1">
                <a:spcBef>
                  <a:spcPct val="0"/>
                </a:spcBef>
                <a:spcAft>
                  <a:spcPct val="0"/>
                </a:spcAft>
                <a:defRPr sz="3067">
                  <a:solidFill>
                    <a:schemeClr val="tx1"/>
                  </a:solidFill>
                  <a:latin typeface="Arial" pitchFamily="34" charset="0"/>
                </a:defRPr>
              </a:lvl9pPr>
            </a:lstStyle>
            <a:p>
              <a:pPr marL="0" marR="0" lvl="0" indent="0" algn="l" defTabSz="1035025" rtl="0" eaLnBrk="1" fontAlgn="base" latinLnBrk="0" hangingPunct="1">
                <a:lnSpc>
                  <a:spcPct val="150000"/>
                </a:lnSpc>
                <a:spcBef>
                  <a:spcPts val="0"/>
                </a:spcBef>
                <a:spcAft>
                  <a:spcPts val="0"/>
                </a:spcAft>
                <a:buClrTx/>
                <a:buSzTx/>
                <a:buFontTx/>
                <a:buNone/>
                <a:tabLst/>
                <a:defRPr/>
              </a:pPr>
              <a:r>
                <a:rPr kumimoji="0" lang="de-CH" sz="1400" b="1" i="0" u="none" strike="noStrike" kern="1200" cap="none" spc="0" normalizeH="0" baseline="0" noProof="0" dirty="0">
                  <a:ln>
                    <a:noFill/>
                  </a:ln>
                  <a:solidFill>
                    <a:schemeClr val="accent2"/>
                  </a:solidFill>
                  <a:effectLst/>
                  <a:uLnTx/>
                  <a:uFillTx/>
                  <a:latin typeface="HelveticaNeueLT Com 55 Roman"/>
                  <a:ea typeface="MS PGothic" panose="020B0600070205080204" pitchFamily="34" charset="-128"/>
                  <a:cs typeface="Segoe UI" panose="020B0502040204020203" pitchFamily="34" charset="0"/>
                </a:rPr>
                <a:t>✔</a:t>
              </a:r>
            </a:p>
          </p:txBody>
        </p:sp>
      </p:grpSp>
    </p:spTree>
    <p:extLst>
      <p:ext uri="{BB962C8B-B14F-4D97-AF65-F5344CB8AC3E}">
        <p14:creationId xmlns:p14="http://schemas.microsoft.com/office/powerpoint/2010/main" val="22620456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4F0B7DF5-3B2F-4F83-9A47-E79023383AD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6" name="Objekt 5" hidden="1">
                        <a:extLst>
                          <a:ext uri="{FF2B5EF4-FFF2-40B4-BE49-F238E27FC236}">
                            <a16:creationId xmlns:a16="http://schemas.microsoft.com/office/drawing/2014/main" id="{4F0B7DF5-3B2F-4F83-9A47-E79023383A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echteck 2">
            <a:extLst>
              <a:ext uri="{FF2B5EF4-FFF2-40B4-BE49-F238E27FC236}">
                <a16:creationId xmlns:a16="http://schemas.microsoft.com/office/drawing/2014/main" id="{26E25B91-39E6-434C-8598-0991E4B381B4}"/>
              </a:ext>
            </a:extLst>
          </p:cNvPr>
          <p:cNvSpPr/>
          <p:nvPr/>
        </p:nvSpPr>
        <p:spPr>
          <a:xfrm>
            <a:off x="2506269" y="1831688"/>
            <a:ext cx="2783707" cy="425352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de-CH" sz="1600" b="0" i="0" u="none" strike="noStrike" kern="1200" cap="none" spc="0" normalizeH="0" baseline="0" noProof="0" err="1">
              <a:ln>
                <a:noFill/>
              </a:ln>
              <a:solidFill>
                <a:srgbClr val="868689"/>
              </a:solidFill>
              <a:effectLst/>
              <a:uLnTx/>
              <a:uFillTx/>
              <a:latin typeface="HelveticaNeueLT Com 55 Roman"/>
              <a:ea typeface="+mn-ea"/>
              <a:cs typeface="+mn-cs"/>
            </a:endParaRPr>
          </a:p>
        </p:txBody>
      </p:sp>
      <p:sp>
        <p:nvSpPr>
          <p:cNvPr id="38" name="Rechteck 37">
            <a:extLst>
              <a:ext uri="{FF2B5EF4-FFF2-40B4-BE49-F238E27FC236}">
                <a16:creationId xmlns:a16="http://schemas.microsoft.com/office/drawing/2014/main" id="{76A82216-D25E-407A-BC16-2E82685B4B54}"/>
              </a:ext>
            </a:extLst>
          </p:cNvPr>
          <p:cNvSpPr/>
          <p:nvPr/>
        </p:nvSpPr>
        <p:spPr>
          <a:xfrm>
            <a:off x="5734850" y="1840951"/>
            <a:ext cx="2783707" cy="425352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de-CH" sz="1600" b="0" i="0" u="none" strike="noStrike" kern="1200" cap="none" spc="0" normalizeH="0" baseline="0" noProof="0" err="1">
              <a:ln>
                <a:noFill/>
              </a:ln>
              <a:solidFill>
                <a:srgbClr val="868689"/>
              </a:solidFill>
              <a:effectLst/>
              <a:uLnTx/>
              <a:uFillTx/>
              <a:latin typeface="HelveticaNeueLT Com 55 Roman"/>
              <a:ea typeface="+mn-ea"/>
              <a:cs typeface="+mn-cs"/>
            </a:endParaRPr>
          </a:p>
        </p:txBody>
      </p:sp>
      <p:sp>
        <p:nvSpPr>
          <p:cNvPr id="39" name="Rechteck 38">
            <a:extLst>
              <a:ext uri="{FF2B5EF4-FFF2-40B4-BE49-F238E27FC236}">
                <a16:creationId xmlns:a16="http://schemas.microsoft.com/office/drawing/2014/main" id="{568EC621-3E19-4470-ABD5-4AD09B7417C5}"/>
              </a:ext>
            </a:extLst>
          </p:cNvPr>
          <p:cNvSpPr/>
          <p:nvPr/>
        </p:nvSpPr>
        <p:spPr>
          <a:xfrm>
            <a:off x="8963431" y="1822424"/>
            <a:ext cx="2783707" cy="425352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de-CH" sz="1600" b="0" i="0" u="none" strike="noStrike" kern="1200" cap="none" spc="0" normalizeH="0" baseline="0" noProof="0" err="1">
              <a:ln>
                <a:noFill/>
              </a:ln>
              <a:solidFill>
                <a:srgbClr val="868689"/>
              </a:solidFill>
              <a:effectLst/>
              <a:uLnTx/>
              <a:uFillTx/>
              <a:latin typeface="HelveticaNeueLT Com 55 Roman"/>
              <a:ea typeface="+mn-ea"/>
              <a:cs typeface="+mn-cs"/>
            </a:endParaRPr>
          </a:p>
        </p:txBody>
      </p:sp>
      <p:sp>
        <p:nvSpPr>
          <p:cNvPr id="2" name="Titel 1">
            <a:extLst>
              <a:ext uri="{FF2B5EF4-FFF2-40B4-BE49-F238E27FC236}">
                <a16:creationId xmlns:a16="http://schemas.microsoft.com/office/drawing/2014/main" id="{0297B270-C359-4ADB-88AF-8B9FE31B115A}"/>
              </a:ext>
            </a:extLst>
          </p:cNvPr>
          <p:cNvSpPr>
            <a:spLocks noGrp="1"/>
          </p:cNvSpPr>
          <p:nvPr>
            <p:ph type="title"/>
          </p:nvPr>
        </p:nvSpPr>
        <p:spPr>
          <a:xfrm>
            <a:off x="479376" y="476672"/>
            <a:ext cx="11233248" cy="1008112"/>
          </a:xfrm>
        </p:spPr>
        <p:txBody>
          <a:bodyPr vert="horz"/>
          <a:lstStyle/>
          <a:p>
            <a:r>
              <a:rPr lang="de-CH" dirty="0"/>
              <a:t>PAY – für schnelle internationale Zahlungen weltweit</a:t>
            </a:r>
            <a:br>
              <a:rPr lang="de-CH" dirty="0"/>
            </a:br>
            <a:r>
              <a:rPr lang="de-CH" sz="1900" b="0" noProof="1">
                <a:solidFill>
                  <a:srgbClr val="28828B"/>
                </a:solidFill>
                <a:latin typeface="Corona LT" panose="02000604020000090004" pitchFamily="2" charset="0"/>
              </a:rPr>
              <a:t>amnis Leistungen für Sie</a:t>
            </a:r>
            <a:endParaRPr lang="de-CH" sz="1900" dirty="0"/>
          </a:p>
        </p:txBody>
      </p:sp>
      <p:sp>
        <p:nvSpPr>
          <p:cNvPr id="13" name="Textfeld 12">
            <a:extLst>
              <a:ext uri="{FF2B5EF4-FFF2-40B4-BE49-F238E27FC236}">
                <a16:creationId xmlns:a16="http://schemas.microsoft.com/office/drawing/2014/main" id="{CA8933B7-F876-42AF-8F0E-DE730AC7070F}"/>
              </a:ext>
            </a:extLst>
          </p:cNvPr>
          <p:cNvSpPr txBox="1"/>
          <p:nvPr/>
        </p:nvSpPr>
        <p:spPr bwMode="auto">
          <a:xfrm>
            <a:off x="479376" y="1462385"/>
            <a:ext cx="1728192"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1800" b="1" i="0" u="none" strike="noStrike" kern="1200" cap="none" spc="0" normalizeH="0" baseline="0" noProof="0">
                <a:ln>
                  <a:noFill/>
                </a:ln>
                <a:solidFill>
                  <a:srgbClr val="28828B"/>
                </a:solidFill>
                <a:effectLst/>
                <a:uLnTx/>
                <a:uFillTx/>
                <a:latin typeface="HelveticaNeueLT Com 55 Roman"/>
                <a:ea typeface="+mn-ea"/>
                <a:cs typeface="+mn-cs"/>
              </a:rPr>
              <a:t>PAY</a:t>
            </a:r>
          </a:p>
        </p:txBody>
      </p:sp>
      <p:sp>
        <p:nvSpPr>
          <p:cNvPr id="839" name="Freeform 2">
            <a:extLst>
              <a:ext uri="{FF2B5EF4-FFF2-40B4-BE49-F238E27FC236}">
                <a16:creationId xmlns:a16="http://schemas.microsoft.com/office/drawing/2014/main" id="{210519CB-FB9B-453F-9E19-245C402347B2}"/>
              </a:ext>
            </a:extLst>
          </p:cNvPr>
          <p:cNvSpPr>
            <a:spLocks noChangeArrowheads="1"/>
          </p:cNvSpPr>
          <p:nvPr/>
        </p:nvSpPr>
        <p:spPr bwMode="auto">
          <a:xfrm>
            <a:off x="479376" y="1822425"/>
            <a:ext cx="1728192" cy="4272048"/>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rgbClr val="28828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0" rIns="121920" bIns="6096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CH" altLang="de-DE" sz="1800" b="1" i="0" u="none" strike="noStrike" kern="1200" cap="none" spc="0" normalizeH="0" baseline="0" noProof="0">
                <a:ln>
                  <a:noFill/>
                </a:ln>
                <a:solidFill>
                  <a:srgbClr val="FFFFFF"/>
                </a:solidFill>
                <a:effectLst/>
                <a:uLnTx/>
                <a:uFillTx/>
                <a:latin typeface="HelveticaNeueLT Pro 55 Roman" pitchFamily="34" charset="0"/>
                <a:ea typeface="+mn-ea"/>
                <a:cs typeface="+mn-cs"/>
                <a:sym typeface="Lato" charset="0"/>
              </a:rPr>
              <a:t>Einfache, schnelle und günstige inter-nationale Zahlungen</a:t>
            </a:r>
          </a:p>
        </p:txBody>
      </p:sp>
      <p:sp>
        <p:nvSpPr>
          <p:cNvPr id="32" name="Inhaltsplatzhalter 5">
            <a:extLst>
              <a:ext uri="{FF2B5EF4-FFF2-40B4-BE49-F238E27FC236}">
                <a16:creationId xmlns:a16="http://schemas.microsoft.com/office/drawing/2014/main" id="{0922BF43-7724-42CC-BEA9-1377077E5119}"/>
              </a:ext>
            </a:extLst>
          </p:cNvPr>
          <p:cNvSpPr txBox="1">
            <a:spLocks/>
          </p:cNvSpPr>
          <p:nvPr/>
        </p:nvSpPr>
        <p:spPr>
          <a:xfrm>
            <a:off x="2538330" y="1837047"/>
            <a:ext cx="2711699" cy="2053279"/>
          </a:xfrm>
          <a:prstGeom prst="rect">
            <a:avLst/>
          </a:prstGeom>
        </p:spPr>
        <p:txBody>
          <a:bodyPr>
            <a:noAutofit/>
          </a:bodyPr>
          <a:lst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tx2"/>
                </a:solidFill>
                <a:latin typeface="+mj-lt"/>
                <a:ea typeface="MS PGothic" panose="020B0600070205080204" pitchFamily="34" charset="-128"/>
                <a:cs typeface="Segoe UI" panose="020B0502040204020203" pitchFamily="34" charset="0"/>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tx2"/>
                </a:solidFill>
                <a:latin typeface="+mj-lt"/>
                <a:ea typeface="MS PGothic" panose="020B0600070205080204" pitchFamily="34" charset="-128"/>
                <a:cs typeface="Segoe UI" panose="020B0502040204020203" pitchFamily="34" charset="0"/>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kumimoji="0" lang="de-CH" sz="1600" b="1" i="0" u="none" strike="noStrike" kern="1200" cap="none" spc="0" normalizeH="0" baseline="0" noProof="0" dirty="0">
                <a:ln>
                  <a:noFill/>
                </a:ln>
                <a:solidFill>
                  <a:srgbClr val="28828B"/>
                </a:solidFill>
                <a:effectLst/>
                <a:uLnTx/>
                <a:uFillTx/>
                <a:latin typeface="HelveticaNeueLT Com 55 Roman"/>
                <a:ea typeface="MS PGothic" panose="020B0600070205080204" pitchFamily="34" charset="-128"/>
                <a:cs typeface="Segoe UI" panose="020B0502040204020203" pitchFamily="34" charset="0"/>
              </a:rPr>
              <a:t>«Lokale» </a:t>
            </a:r>
            <a:r>
              <a:rPr kumimoji="0" lang="de-CH" sz="1600" b="0" i="0" u="none" strike="noStrike" kern="1200" cap="none" spc="0" normalizeH="0" baseline="0" noProof="0" dirty="0">
                <a:ln>
                  <a:noFill/>
                </a:ln>
                <a:solidFill>
                  <a:srgbClr val="919194"/>
                </a:solidFill>
                <a:effectLst/>
                <a:uLnTx/>
                <a:uFillTx/>
                <a:latin typeface="HelveticaNeueLT Com 55 Roman"/>
                <a:ea typeface="MS PGothic" panose="020B0600070205080204" pitchFamily="34" charset="-128"/>
                <a:cs typeface="Segoe UI" panose="020B0502040204020203" pitchFamily="34" charset="0"/>
              </a:rPr>
              <a:t>Überweisungen</a:t>
            </a: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endParaRPr kumimoji="0" lang="de-CH" sz="11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endParaRP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endParaRPr kumimoji="0" lang="de-CH" sz="11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endParaRP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kumimoji="0" lang="de-CH" sz="12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Über unser Netzwerk ermöglichen wir Ihnen </a:t>
            </a:r>
            <a:r>
              <a:rPr kumimoji="0" lang="de-CH" sz="1200" b="1" i="0" u="none" strike="noStrike" kern="1200" cap="none" spc="0" normalizeH="0" baseline="0" noProof="0" dirty="0">
                <a:ln>
                  <a:noFill/>
                </a:ln>
                <a:solidFill>
                  <a:srgbClr val="28828B"/>
                </a:solidFill>
                <a:effectLst/>
                <a:uLnTx/>
                <a:uFillTx/>
                <a:latin typeface="HelveticaNeueLT Com 55 Roman"/>
                <a:ea typeface="MS PGothic" panose="020B0600070205080204" pitchFamily="34" charset="-128"/>
                <a:cs typeface="Segoe UI" panose="020B0502040204020203" pitchFamily="34" charset="0"/>
              </a:rPr>
              <a:t>in mehr als 25 Ländern Lokalzahlungen</a:t>
            </a:r>
            <a:r>
              <a:rPr kumimoji="0" lang="de-CH" sz="12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 zu tiefsten Kosten. </a:t>
            </a: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endParaRPr kumimoji="0" lang="de-CH" sz="12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endParaRP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kumimoji="0" lang="de-CH" sz="1200" b="1"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Gutschrift bei Zahlungsempfänger:</a:t>
            </a: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kumimoji="0" lang="de-CH" sz="12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sym typeface="Wingdings" panose="05000000000000000000" pitchFamily="2" charset="2"/>
              </a:rPr>
              <a:t> </a:t>
            </a:r>
            <a:r>
              <a:rPr kumimoji="0" lang="de-CH" sz="12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voller Betrag in der jeweiligen Landeswährung</a:t>
            </a:r>
          </a:p>
        </p:txBody>
      </p:sp>
      <p:sp>
        <p:nvSpPr>
          <p:cNvPr id="34" name="Inhaltsplatzhalter 5">
            <a:extLst>
              <a:ext uri="{FF2B5EF4-FFF2-40B4-BE49-F238E27FC236}">
                <a16:creationId xmlns:a16="http://schemas.microsoft.com/office/drawing/2014/main" id="{B4B8B9BF-CAB5-4257-83E7-9145B379918E}"/>
              </a:ext>
            </a:extLst>
          </p:cNvPr>
          <p:cNvSpPr txBox="1">
            <a:spLocks/>
          </p:cNvSpPr>
          <p:nvPr/>
        </p:nvSpPr>
        <p:spPr>
          <a:xfrm>
            <a:off x="5738567" y="1857779"/>
            <a:ext cx="2783707" cy="2053279"/>
          </a:xfrm>
          <a:prstGeom prst="rect">
            <a:avLst/>
          </a:prstGeom>
        </p:spPr>
        <p:txBody>
          <a:bodyPr>
            <a:noAutofit/>
          </a:bodyPr>
          <a:lst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tx2"/>
                </a:solidFill>
                <a:latin typeface="+mj-lt"/>
                <a:ea typeface="MS PGothic" panose="020B0600070205080204" pitchFamily="34" charset="-128"/>
                <a:cs typeface="Segoe UI" panose="020B0502040204020203" pitchFamily="34" charset="0"/>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tx2"/>
                </a:solidFill>
                <a:latin typeface="+mj-lt"/>
                <a:ea typeface="MS PGothic" panose="020B0600070205080204" pitchFamily="34" charset="-128"/>
                <a:cs typeface="Segoe UI" panose="020B0502040204020203" pitchFamily="34" charset="0"/>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kumimoji="0" lang="de-CH" sz="1600" b="1" i="0" u="none" strike="noStrike" kern="1200" cap="none" spc="0" normalizeH="0" baseline="0" noProof="0" dirty="0">
                <a:ln>
                  <a:noFill/>
                </a:ln>
                <a:solidFill>
                  <a:srgbClr val="28828B"/>
                </a:solidFill>
                <a:effectLst/>
                <a:uLnTx/>
                <a:uFillTx/>
                <a:latin typeface="HelveticaNeueLT Com 55 Roman"/>
                <a:ea typeface="MS PGothic" panose="020B0600070205080204" pitchFamily="34" charset="-128"/>
                <a:cs typeface="Segoe UI" panose="020B0502040204020203" pitchFamily="34" charset="0"/>
              </a:rPr>
              <a:t>«Schnelle»,  </a:t>
            </a:r>
            <a:r>
              <a:rPr kumimoji="0" lang="de-CH" sz="1600" b="0" i="0" u="none" strike="noStrike" kern="1200" cap="none" spc="0" normalizeH="0" baseline="0" noProof="0" dirty="0">
                <a:ln>
                  <a:noFill/>
                </a:ln>
                <a:solidFill>
                  <a:srgbClr val="919194"/>
                </a:solidFill>
                <a:effectLst/>
                <a:uLnTx/>
                <a:uFillTx/>
                <a:latin typeface="HelveticaNeueLT Com 55 Roman"/>
                <a:ea typeface="MS PGothic" panose="020B0600070205080204" pitchFamily="34" charset="-128"/>
                <a:cs typeface="Segoe UI" panose="020B0502040204020203" pitchFamily="34" charset="0"/>
              </a:rPr>
              <a:t>grenzüber-schreitende Zahlungen</a:t>
            </a: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endParaRPr kumimoji="0" lang="de-CH" sz="11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endParaRP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kumimoji="0" lang="de-CH" sz="1200" b="0" i="0" u="none" strike="noStrike" kern="1200" cap="none" spc="0" normalizeH="0" baseline="0" noProof="0" dirty="0" err="1">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amnis</a:t>
            </a:r>
            <a:r>
              <a:rPr kumimoji="0" lang="de-CH" sz="12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 PAY ist der einfache und </a:t>
            </a:r>
            <a:br>
              <a:rPr kumimoji="0" lang="de-CH" sz="12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br>
            <a:r>
              <a:rPr kumimoji="0" lang="de-CH" sz="12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schnelle Weg, </a:t>
            </a:r>
            <a:r>
              <a:rPr kumimoji="0" lang="de-CH" sz="1200" b="1" i="0" u="none" strike="noStrike" kern="1200" cap="none" spc="0" normalizeH="0" baseline="0" noProof="0" dirty="0">
                <a:ln>
                  <a:noFill/>
                </a:ln>
                <a:solidFill>
                  <a:srgbClr val="28828B"/>
                </a:solidFill>
                <a:effectLst/>
                <a:uLnTx/>
                <a:uFillTx/>
                <a:latin typeface="HelveticaNeueLT Com 55 Roman"/>
                <a:ea typeface="MS PGothic" panose="020B0600070205080204" pitchFamily="34" charset="-128"/>
                <a:cs typeface="Segoe UI" panose="020B0502040204020203" pitchFamily="34" charset="0"/>
              </a:rPr>
              <a:t>internationale</a:t>
            </a:r>
            <a:br>
              <a:rPr kumimoji="0" lang="de-CH" sz="1200" b="1" i="0" u="none" strike="noStrike" kern="1200" cap="none" spc="0" normalizeH="0" baseline="0" noProof="0" dirty="0">
                <a:ln>
                  <a:noFill/>
                </a:ln>
                <a:solidFill>
                  <a:srgbClr val="28828B"/>
                </a:solidFill>
                <a:effectLst/>
                <a:uLnTx/>
                <a:uFillTx/>
                <a:latin typeface="HelveticaNeueLT Com 55 Roman"/>
                <a:ea typeface="MS PGothic" panose="020B0600070205080204" pitchFamily="34" charset="-128"/>
                <a:cs typeface="Segoe UI" panose="020B0502040204020203" pitchFamily="34" charset="0"/>
              </a:rPr>
            </a:br>
            <a:r>
              <a:rPr kumimoji="0" lang="de-CH" sz="1200" b="1" i="0" u="none" strike="noStrike" kern="1200" cap="none" spc="0" normalizeH="0" baseline="0" noProof="0" dirty="0">
                <a:ln>
                  <a:noFill/>
                </a:ln>
                <a:solidFill>
                  <a:srgbClr val="28828B"/>
                </a:solidFill>
                <a:effectLst/>
                <a:uLnTx/>
                <a:uFillTx/>
                <a:latin typeface="HelveticaNeueLT Com 55 Roman"/>
                <a:ea typeface="MS PGothic" panose="020B0600070205080204" pitchFamily="34" charset="-128"/>
                <a:cs typeface="Segoe UI" panose="020B0502040204020203" pitchFamily="34" charset="0"/>
              </a:rPr>
              <a:t>Zahlungen </a:t>
            </a:r>
            <a:r>
              <a:rPr kumimoji="0" lang="de-CH" sz="12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auszuführen – und das</a:t>
            </a:r>
            <a:br>
              <a:rPr kumimoji="0" lang="de-CH" sz="12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br>
            <a:r>
              <a:rPr kumimoji="0" lang="de-CH" sz="1200" b="1" i="0" u="none" strike="noStrike" kern="1200" cap="none" spc="0" normalizeH="0" baseline="0" noProof="0" dirty="0">
                <a:ln>
                  <a:noFill/>
                </a:ln>
                <a:solidFill>
                  <a:srgbClr val="28828B"/>
                </a:solidFill>
                <a:effectLst/>
                <a:uLnTx/>
                <a:uFillTx/>
                <a:latin typeface="HelveticaNeueLT Com 55 Roman"/>
                <a:ea typeface="MS PGothic" panose="020B0600070205080204" pitchFamily="34" charset="-128"/>
                <a:cs typeface="Segoe UI" panose="020B0502040204020203" pitchFamily="34" charset="0"/>
              </a:rPr>
              <a:t>in mehr als 120 Ländern.</a:t>
            </a:r>
          </a:p>
        </p:txBody>
      </p:sp>
      <p:sp>
        <p:nvSpPr>
          <p:cNvPr id="36" name="Inhaltsplatzhalter 5">
            <a:extLst>
              <a:ext uri="{FF2B5EF4-FFF2-40B4-BE49-F238E27FC236}">
                <a16:creationId xmlns:a16="http://schemas.microsoft.com/office/drawing/2014/main" id="{7F04A3B1-D791-4E46-8CBC-BF1F9A020B1F}"/>
              </a:ext>
            </a:extLst>
          </p:cNvPr>
          <p:cNvSpPr txBox="1">
            <a:spLocks/>
          </p:cNvSpPr>
          <p:nvPr/>
        </p:nvSpPr>
        <p:spPr>
          <a:xfrm>
            <a:off x="8955588" y="1839516"/>
            <a:ext cx="2808313" cy="2053279"/>
          </a:xfrm>
          <a:prstGeom prst="rect">
            <a:avLst/>
          </a:prstGeom>
        </p:spPr>
        <p:txBody>
          <a:bodyPr>
            <a:noAutofit/>
          </a:bodyPr>
          <a:lst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tx2"/>
                </a:solidFill>
                <a:latin typeface="+mj-lt"/>
                <a:ea typeface="MS PGothic" panose="020B0600070205080204" pitchFamily="34" charset="-128"/>
                <a:cs typeface="Segoe UI" panose="020B0502040204020203" pitchFamily="34" charset="0"/>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tx2"/>
                </a:solidFill>
                <a:latin typeface="+mj-lt"/>
                <a:ea typeface="MS PGothic" panose="020B0600070205080204" pitchFamily="34" charset="-128"/>
                <a:cs typeface="Segoe UI" panose="020B0502040204020203" pitchFamily="34" charset="0"/>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kumimoji="0" lang="de-CH" sz="1600" b="1" i="0" u="none" strike="noStrike" kern="1200" cap="none" spc="0" normalizeH="0" baseline="0" noProof="0" dirty="0">
                <a:ln>
                  <a:noFill/>
                </a:ln>
                <a:solidFill>
                  <a:srgbClr val="28828B"/>
                </a:solidFill>
                <a:effectLst/>
                <a:uLnTx/>
                <a:uFillTx/>
                <a:latin typeface="HelveticaNeueLT Com 55 Roman"/>
                <a:ea typeface="MS PGothic" panose="020B0600070205080204" pitchFamily="34" charset="-128"/>
                <a:cs typeface="Segoe UI" panose="020B0502040204020203" pitchFamily="34" charset="0"/>
              </a:rPr>
              <a:t>«Sammelzahlungen»</a:t>
            </a:r>
            <a:endParaRPr kumimoji="0" lang="de-CH" sz="1600" b="0" i="0" u="none" strike="noStrike" kern="1200" cap="none" spc="0" normalizeH="0" baseline="0" noProof="0" dirty="0">
              <a:ln>
                <a:noFill/>
              </a:ln>
              <a:solidFill>
                <a:srgbClr val="919194"/>
              </a:solidFill>
              <a:effectLst/>
              <a:uLnTx/>
              <a:uFillTx/>
              <a:latin typeface="HelveticaNeueLT Com 55 Roman"/>
              <a:ea typeface="MS PGothic" panose="020B0600070205080204" pitchFamily="34" charset="-128"/>
              <a:cs typeface="Segoe UI" panose="020B0502040204020203" pitchFamily="34" charset="0"/>
            </a:endParaRP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endParaRPr kumimoji="0" lang="de-CH" sz="11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endParaRP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endParaRPr kumimoji="0" lang="de-CH" sz="11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endParaRP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kumimoji="0" lang="de-CH" sz="12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Mit der «Datei-Upload» Funktion internationale </a:t>
            </a:r>
            <a:r>
              <a:rPr kumimoji="0" lang="de-CH" sz="1200" b="1" i="0" u="none" strike="noStrike" kern="1200" cap="none" spc="0" normalizeH="0" baseline="0" noProof="0" dirty="0">
                <a:ln>
                  <a:noFill/>
                </a:ln>
                <a:solidFill>
                  <a:srgbClr val="28828B"/>
                </a:solidFill>
                <a:effectLst/>
                <a:uLnTx/>
                <a:uFillTx/>
                <a:latin typeface="HelveticaNeueLT Com 55 Roman"/>
                <a:ea typeface="MS PGothic" panose="020B0600070205080204" pitchFamily="34" charset="-128"/>
                <a:cs typeface="Segoe UI" panose="020B0502040204020203" pitchFamily="34" charset="0"/>
              </a:rPr>
              <a:t>Zahlungen effizienter erfassen</a:t>
            </a:r>
            <a:r>
              <a:rPr kumimoji="0" lang="de-CH" sz="12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 und ausführen. </a:t>
            </a: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endParaRPr kumimoji="0" lang="de-CH" sz="12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endParaRP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kumimoji="0" lang="de-CH" sz="12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Mit nur einem Klick Geld an mehrere Empfänger gleichzeitig überweisen</a:t>
            </a:r>
          </a:p>
        </p:txBody>
      </p:sp>
      <p:pic>
        <p:nvPicPr>
          <p:cNvPr id="14" name="Grafik 13">
            <a:extLst>
              <a:ext uri="{FF2B5EF4-FFF2-40B4-BE49-F238E27FC236}">
                <a16:creationId xmlns:a16="http://schemas.microsoft.com/office/drawing/2014/main" id="{DB4B88AE-7C2D-4989-8A39-828C3446B0C3}"/>
              </a:ext>
            </a:extLst>
          </p:cNvPr>
          <p:cNvPicPr>
            <a:picLocks noChangeAspect="1"/>
          </p:cNvPicPr>
          <p:nvPr/>
        </p:nvPicPr>
        <p:blipFill rotWithShape="1">
          <a:blip r:embed="rId5"/>
          <a:srcRect l="39174" r="-3221" b="12134"/>
          <a:stretch/>
        </p:blipFill>
        <p:spPr>
          <a:xfrm>
            <a:off x="10614713" y="406111"/>
            <a:ext cx="1352665" cy="571988"/>
          </a:xfrm>
          <a:prstGeom prst="rect">
            <a:avLst/>
          </a:prstGeom>
        </p:spPr>
      </p:pic>
    </p:spTree>
    <p:extLst>
      <p:ext uri="{BB962C8B-B14F-4D97-AF65-F5344CB8AC3E}">
        <p14:creationId xmlns:p14="http://schemas.microsoft.com/office/powerpoint/2010/main" val="37347986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4F0B7DF5-3B2F-4F83-9A47-E79023383AD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6" name="Objekt 5" hidden="1">
                        <a:extLst>
                          <a:ext uri="{FF2B5EF4-FFF2-40B4-BE49-F238E27FC236}">
                            <a16:creationId xmlns:a16="http://schemas.microsoft.com/office/drawing/2014/main" id="{4F0B7DF5-3B2F-4F83-9A47-E79023383A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echteck 2">
            <a:extLst>
              <a:ext uri="{FF2B5EF4-FFF2-40B4-BE49-F238E27FC236}">
                <a16:creationId xmlns:a16="http://schemas.microsoft.com/office/drawing/2014/main" id="{26E25B91-39E6-434C-8598-0991E4B381B4}"/>
              </a:ext>
            </a:extLst>
          </p:cNvPr>
          <p:cNvSpPr/>
          <p:nvPr/>
        </p:nvSpPr>
        <p:spPr>
          <a:xfrm>
            <a:off x="2506269" y="1831688"/>
            <a:ext cx="2783707" cy="425352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de-CH" sz="1600" b="0" i="0" u="none" strike="noStrike" kern="1200" cap="none" spc="0" normalizeH="0" baseline="0" noProof="0" err="1">
              <a:ln>
                <a:noFill/>
              </a:ln>
              <a:solidFill>
                <a:srgbClr val="868689"/>
              </a:solidFill>
              <a:effectLst/>
              <a:uLnTx/>
              <a:uFillTx/>
              <a:latin typeface="HelveticaNeueLT Com 55 Roman"/>
              <a:ea typeface="+mn-ea"/>
              <a:cs typeface="+mn-cs"/>
            </a:endParaRPr>
          </a:p>
        </p:txBody>
      </p:sp>
      <p:sp>
        <p:nvSpPr>
          <p:cNvPr id="38" name="Rechteck 37">
            <a:extLst>
              <a:ext uri="{FF2B5EF4-FFF2-40B4-BE49-F238E27FC236}">
                <a16:creationId xmlns:a16="http://schemas.microsoft.com/office/drawing/2014/main" id="{76A82216-D25E-407A-BC16-2E82685B4B54}"/>
              </a:ext>
            </a:extLst>
          </p:cNvPr>
          <p:cNvSpPr/>
          <p:nvPr/>
        </p:nvSpPr>
        <p:spPr>
          <a:xfrm>
            <a:off x="5734850" y="1840951"/>
            <a:ext cx="2783707" cy="425352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de-CH" sz="1600" b="0" i="0" u="none" strike="noStrike" kern="1200" cap="none" spc="0" normalizeH="0" baseline="0" noProof="0" err="1">
              <a:ln>
                <a:noFill/>
              </a:ln>
              <a:solidFill>
                <a:srgbClr val="868689"/>
              </a:solidFill>
              <a:effectLst/>
              <a:uLnTx/>
              <a:uFillTx/>
              <a:latin typeface="HelveticaNeueLT Com 55 Roman"/>
              <a:ea typeface="+mn-ea"/>
              <a:cs typeface="+mn-cs"/>
            </a:endParaRPr>
          </a:p>
        </p:txBody>
      </p:sp>
      <p:sp>
        <p:nvSpPr>
          <p:cNvPr id="39" name="Rechteck 38">
            <a:extLst>
              <a:ext uri="{FF2B5EF4-FFF2-40B4-BE49-F238E27FC236}">
                <a16:creationId xmlns:a16="http://schemas.microsoft.com/office/drawing/2014/main" id="{568EC621-3E19-4470-ABD5-4AD09B7417C5}"/>
              </a:ext>
            </a:extLst>
          </p:cNvPr>
          <p:cNvSpPr/>
          <p:nvPr/>
        </p:nvSpPr>
        <p:spPr>
          <a:xfrm>
            <a:off x="8963431" y="1822424"/>
            <a:ext cx="2783707" cy="425352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de-CH" sz="1600" b="0" i="0" u="none" strike="noStrike" kern="1200" cap="none" spc="0" normalizeH="0" baseline="0" noProof="0" err="1">
              <a:ln>
                <a:noFill/>
              </a:ln>
              <a:solidFill>
                <a:srgbClr val="868689"/>
              </a:solidFill>
              <a:effectLst/>
              <a:uLnTx/>
              <a:uFillTx/>
              <a:latin typeface="HelveticaNeueLT Com 55 Roman"/>
              <a:ea typeface="+mn-ea"/>
              <a:cs typeface="+mn-cs"/>
            </a:endParaRPr>
          </a:p>
        </p:txBody>
      </p:sp>
      <p:sp>
        <p:nvSpPr>
          <p:cNvPr id="2" name="Titel 1">
            <a:extLst>
              <a:ext uri="{FF2B5EF4-FFF2-40B4-BE49-F238E27FC236}">
                <a16:creationId xmlns:a16="http://schemas.microsoft.com/office/drawing/2014/main" id="{0297B270-C359-4ADB-88AF-8B9FE31B115A}"/>
              </a:ext>
            </a:extLst>
          </p:cNvPr>
          <p:cNvSpPr>
            <a:spLocks noGrp="1"/>
          </p:cNvSpPr>
          <p:nvPr>
            <p:ph type="title"/>
          </p:nvPr>
        </p:nvSpPr>
        <p:spPr>
          <a:xfrm>
            <a:off x="479376" y="476672"/>
            <a:ext cx="11233248" cy="1008112"/>
          </a:xfrm>
        </p:spPr>
        <p:txBody>
          <a:bodyPr vert="horz"/>
          <a:lstStyle/>
          <a:p>
            <a:r>
              <a:rPr lang="de-CH" dirty="0"/>
              <a:t>COLLECT – Globales Firmenkonto für Zahlungseingänge</a:t>
            </a:r>
            <a:br>
              <a:rPr lang="de-CH" dirty="0"/>
            </a:br>
            <a:r>
              <a:rPr lang="de-CH" sz="1900" b="0" noProof="1">
                <a:solidFill>
                  <a:srgbClr val="28828B"/>
                </a:solidFill>
                <a:latin typeface="Corona LT" panose="02000604020000090004" pitchFamily="2" charset="0"/>
              </a:rPr>
              <a:t>amnis Leistungen für Sie</a:t>
            </a:r>
            <a:endParaRPr lang="de-CH" sz="1900" dirty="0"/>
          </a:p>
        </p:txBody>
      </p:sp>
      <p:sp>
        <p:nvSpPr>
          <p:cNvPr id="13" name="Textfeld 12">
            <a:extLst>
              <a:ext uri="{FF2B5EF4-FFF2-40B4-BE49-F238E27FC236}">
                <a16:creationId xmlns:a16="http://schemas.microsoft.com/office/drawing/2014/main" id="{CA8933B7-F876-42AF-8F0E-DE730AC7070F}"/>
              </a:ext>
            </a:extLst>
          </p:cNvPr>
          <p:cNvSpPr txBox="1"/>
          <p:nvPr/>
        </p:nvSpPr>
        <p:spPr bwMode="auto">
          <a:xfrm>
            <a:off x="479376" y="1462385"/>
            <a:ext cx="1728192"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1800" b="1" i="0" u="none" strike="noStrike" kern="1200" cap="none" spc="0" normalizeH="0" baseline="0" noProof="0">
                <a:ln>
                  <a:noFill/>
                </a:ln>
                <a:solidFill>
                  <a:srgbClr val="28828B"/>
                </a:solidFill>
                <a:effectLst/>
                <a:uLnTx/>
                <a:uFillTx/>
                <a:latin typeface="HelveticaNeueLT Com 55 Roman"/>
                <a:ea typeface="+mn-ea"/>
                <a:cs typeface="+mn-cs"/>
              </a:rPr>
              <a:t>COLLECT</a:t>
            </a:r>
          </a:p>
        </p:txBody>
      </p:sp>
      <p:sp>
        <p:nvSpPr>
          <p:cNvPr id="839" name="Freeform 2">
            <a:extLst>
              <a:ext uri="{FF2B5EF4-FFF2-40B4-BE49-F238E27FC236}">
                <a16:creationId xmlns:a16="http://schemas.microsoft.com/office/drawing/2014/main" id="{210519CB-FB9B-453F-9E19-245C402347B2}"/>
              </a:ext>
            </a:extLst>
          </p:cNvPr>
          <p:cNvSpPr>
            <a:spLocks noChangeArrowheads="1"/>
          </p:cNvSpPr>
          <p:nvPr/>
        </p:nvSpPr>
        <p:spPr bwMode="auto">
          <a:xfrm>
            <a:off x="479376" y="1822425"/>
            <a:ext cx="1728192" cy="4272048"/>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rgbClr val="28828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0" rIns="121920" bIns="6096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CH" altLang="de-DE" sz="1800" b="1" i="0" u="none" strike="noStrike" kern="1200" cap="none" spc="0" normalizeH="0" baseline="0" noProof="0">
                <a:ln>
                  <a:noFill/>
                </a:ln>
                <a:solidFill>
                  <a:srgbClr val="FFFFFF"/>
                </a:solidFill>
                <a:effectLst/>
                <a:uLnTx/>
                <a:uFillTx/>
                <a:latin typeface="HelveticaNeueLT Pro 55 Roman" pitchFamily="34" charset="0"/>
                <a:ea typeface="+mn-ea"/>
                <a:cs typeface="+mn-cs"/>
                <a:sym typeface="Lato" charset="0"/>
              </a:rPr>
              <a:t>Globales Firmen-konto für Zahlungs-eingänge</a:t>
            </a:r>
            <a:endParaRPr kumimoji="0" lang="de-CH" sz="1400" b="0" i="0" u="none" strike="noStrike" kern="1200" cap="none" spc="0" normalizeH="0" baseline="0" noProof="0">
              <a:ln>
                <a:noFill/>
              </a:ln>
              <a:solidFill>
                <a:srgbClr val="FFFFFF"/>
              </a:solidFill>
              <a:effectLst/>
              <a:uLnTx/>
              <a:uFillTx/>
              <a:latin typeface="Corona LT"/>
              <a:ea typeface="+mn-ea"/>
              <a:cs typeface="+mn-cs"/>
            </a:endParaRPr>
          </a:p>
        </p:txBody>
      </p:sp>
      <p:sp>
        <p:nvSpPr>
          <p:cNvPr id="32" name="Inhaltsplatzhalter 5">
            <a:extLst>
              <a:ext uri="{FF2B5EF4-FFF2-40B4-BE49-F238E27FC236}">
                <a16:creationId xmlns:a16="http://schemas.microsoft.com/office/drawing/2014/main" id="{0922BF43-7724-42CC-BEA9-1377077E5119}"/>
              </a:ext>
            </a:extLst>
          </p:cNvPr>
          <p:cNvSpPr txBox="1">
            <a:spLocks/>
          </p:cNvSpPr>
          <p:nvPr/>
        </p:nvSpPr>
        <p:spPr>
          <a:xfrm>
            <a:off x="2538330" y="1837047"/>
            <a:ext cx="2711699" cy="3365574"/>
          </a:xfrm>
          <a:prstGeom prst="rect">
            <a:avLst/>
          </a:prstGeom>
        </p:spPr>
        <p:txBody>
          <a:bodyPr>
            <a:noAutofit/>
          </a:bodyPr>
          <a:lst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tx2"/>
                </a:solidFill>
                <a:latin typeface="+mj-lt"/>
                <a:ea typeface="MS PGothic" panose="020B0600070205080204" pitchFamily="34" charset="-128"/>
                <a:cs typeface="Segoe UI" panose="020B0502040204020203" pitchFamily="34" charset="0"/>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tx2"/>
                </a:solidFill>
                <a:latin typeface="+mj-lt"/>
                <a:ea typeface="MS PGothic" panose="020B0600070205080204" pitchFamily="34" charset="-128"/>
                <a:cs typeface="Segoe UI" panose="020B0502040204020203" pitchFamily="34" charset="0"/>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kumimoji="0" lang="de-CH" sz="1600" i="0" u="none" strike="noStrike" kern="1200" cap="none" spc="0" normalizeH="0" baseline="0" noProof="0" dirty="0">
                <a:ln>
                  <a:noFill/>
                </a:ln>
                <a:solidFill>
                  <a:schemeClr val="bg1">
                    <a:lumMod val="50000"/>
                  </a:schemeClr>
                </a:solidFill>
                <a:effectLst/>
                <a:uLnTx/>
                <a:uFillTx/>
                <a:latin typeface="HelveticaNeueLT Com 55 Roman"/>
                <a:ea typeface="MS PGothic" panose="020B0600070205080204" pitchFamily="34" charset="-128"/>
                <a:cs typeface="Segoe UI" panose="020B0502040204020203" pitchFamily="34" charset="0"/>
              </a:rPr>
              <a:t>Lokale</a:t>
            </a:r>
            <a:r>
              <a:rPr kumimoji="0" lang="de-CH" sz="1600" b="1" i="0" u="none" strike="noStrike" kern="1200" cap="none" spc="0" normalizeH="0" baseline="0" noProof="0" dirty="0">
                <a:ln>
                  <a:noFill/>
                </a:ln>
                <a:solidFill>
                  <a:srgbClr val="28828B"/>
                </a:solidFill>
                <a:effectLst/>
                <a:uLnTx/>
                <a:uFillTx/>
                <a:latin typeface="HelveticaNeueLT Com 55 Roman"/>
                <a:ea typeface="MS PGothic" panose="020B0600070205080204" pitchFamily="34" charset="-128"/>
                <a:cs typeface="Segoe UI" panose="020B0502040204020203" pitchFamily="34" charset="0"/>
              </a:rPr>
              <a:t> IBAN-Konten </a:t>
            </a:r>
            <a:r>
              <a:rPr kumimoji="0" lang="de-CH" sz="1600" i="0" u="none" strike="noStrike" kern="1200" cap="none" spc="0" normalizeH="0" baseline="0" noProof="0" dirty="0">
                <a:ln>
                  <a:noFill/>
                </a:ln>
                <a:solidFill>
                  <a:schemeClr val="bg1">
                    <a:lumMod val="50000"/>
                  </a:schemeClr>
                </a:solidFill>
                <a:effectLst/>
                <a:uLnTx/>
                <a:uFillTx/>
                <a:latin typeface="HelveticaNeueLT Com 55 Roman"/>
                <a:ea typeface="MS PGothic" panose="020B0600070205080204" pitchFamily="34" charset="-128"/>
                <a:cs typeface="Segoe UI" panose="020B0502040204020203" pitchFamily="34" charset="0"/>
              </a:rPr>
              <a:t>für</a:t>
            </a:r>
            <a:r>
              <a:rPr kumimoji="0" lang="de-CH" sz="1600" b="0" i="0" u="none" strike="noStrike" kern="1200" cap="none" spc="0" normalizeH="0" baseline="0" noProof="0" dirty="0">
                <a:ln>
                  <a:noFill/>
                </a:ln>
                <a:solidFill>
                  <a:srgbClr val="919194"/>
                </a:solidFill>
                <a:effectLst/>
                <a:uLnTx/>
                <a:uFillTx/>
                <a:latin typeface="HelveticaNeueLT Com 55 Roman"/>
                <a:ea typeface="MS PGothic" panose="020B0600070205080204" pitchFamily="34" charset="-128"/>
                <a:cs typeface="Segoe UI" panose="020B0502040204020203" pitchFamily="34" charset="0"/>
              </a:rPr>
              <a:t> </a:t>
            </a:r>
            <a:r>
              <a:rPr kumimoji="0" lang="de-CH" sz="1600" b="1" i="0" u="none" strike="noStrike" kern="1200" cap="none" spc="0" normalizeH="0" baseline="0" noProof="0" dirty="0">
                <a:ln>
                  <a:noFill/>
                </a:ln>
                <a:solidFill>
                  <a:schemeClr val="accent2"/>
                </a:solidFill>
                <a:effectLst/>
                <a:uLnTx/>
                <a:uFillTx/>
                <a:latin typeface="HelveticaNeueLT Com 55 Roman"/>
                <a:ea typeface="MS PGothic" panose="020B0600070205080204" pitchFamily="34" charset="-128"/>
                <a:cs typeface="Segoe UI" panose="020B0502040204020203" pitchFamily="34" charset="0"/>
              </a:rPr>
              <a:t>CH</a:t>
            </a:r>
            <a:r>
              <a:rPr kumimoji="0" lang="de-CH" sz="1600" b="0" i="0" u="none" strike="noStrike" kern="1200" cap="none" spc="0" normalizeH="0" baseline="0" noProof="0" dirty="0">
                <a:ln>
                  <a:noFill/>
                </a:ln>
                <a:solidFill>
                  <a:srgbClr val="919194"/>
                </a:solidFill>
                <a:effectLst/>
                <a:uLnTx/>
                <a:uFillTx/>
                <a:latin typeface="HelveticaNeueLT Com 55 Roman"/>
                <a:ea typeface="MS PGothic" panose="020B0600070205080204" pitchFamily="34" charset="-128"/>
                <a:cs typeface="Segoe UI" panose="020B0502040204020203" pitchFamily="34" charset="0"/>
              </a:rPr>
              <a:t>, </a:t>
            </a:r>
            <a:r>
              <a:rPr kumimoji="0" lang="de-CH" sz="1600" b="1" i="0" u="none" strike="noStrike" kern="1200" cap="none" spc="0" normalizeH="0" baseline="0" noProof="0" dirty="0">
                <a:ln>
                  <a:noFill/>
                </a:ln>
                <a:solidFill>
                  <a:schemeClr val="accent2"/>
                </a:solidFill>
                <a:effectLst/>
                <a:uLnTx/>
                <a:uFillTx/>
                <a:latin typeface="HelveticaNeueLT Com 55 Roman"/>
                <a:ea typeface="MS PGothic" panose="020B0600070205080204" pitchFamily="34" charset="-128"/>
                <a:cs typeface="Segoe UI" panose="020B0502040204020203" pitchFamily="34" charset="0"/>
              </a:rPr>
              <a:t>EUR</a:t>
            </a:r>
            <a:r>
              <a:rPr kumimoji="0" lang="de-CH" sz="1600" b="0" i="0" u="none" strike="noStrike" kern="1200" cap="none" spc="0" normalizeH="0" baseline="0" noProof="0" dirty="0">
                <a:ln>
                  <a:noFill/>
                </a:ln>
                <a:solidFill>
                  <a:srgbClr val="919194"/>
                </a:solidFill>
                <a:effectLst/>
                <a:uLnTx/>
                <a:uFillTx/>
                <a:latin typeface="HelveticaNeueLT Com 55 Roman"/>
                <a:ea typeface="MS PGothic" panose="020B0600070205080204" pitchFamily="34" charset="-128"/>
                <a:cs typeface="Segoe UI" panose="020B0502040204020203" pitchFamily="34" charset="0"/>
              </a:rPr>
              <a:t> &amp; </a:t>
            </a:r>
            <a:r>
              <a:rPr kumimoji="0" lang="de-CH" sz="1600" b="1" i="0" u="none" strike="noStrike" kern="1200" cap="none" spc="0" normalizeH="0" baseline="0" noProof="0" dirty="0">
                <a:ln>
                  <a:noFill/>
                </a:ln>
                <a:solidFill>
                  <a:schemeClr val="accent2"/>
                </a:solidFill>
                <a:effectLst/>
                <a:uLnTx/>
                <a:uFillTx/>
                <a:latin typeface="HelveticaNeueLT Com 55 Roman"/>
                <a:ea typeface="MS PGothic" panose="020B0600070205080204" pitchFamily="34" charset="-128"/>
                <a:cs typeface="Segoe UI" panose="020B0502040204020203" pitchFamily="34" charset="0"/>
              </a:rPr>
              <a:t>GB</a:t>
            </a:r>
            <a:r>
              <a:rPr kumimoji="0" lang="de-CH" sz="1600" b="0" i="0" u="none" strike="noStrike" kern="1200" cap="none" spc="0" normalizeH="0" baseline="0" noProof="0" dirty="0">
                <a:ln>
                  <a:noFill/>
                </a:ln>
                <a:solidFill>
                  <a:srgbClr val="919194"/>
                </a:solidFill>
                <a:effectLst/>
                <a:uLnTx/>
                <a:uFillTx/>
                <a:latin typeface="HelveticaNeueLT Com 55 Roman"/>
                <a:ea typeface="MS PGothic" panose="020B0600070205080204" pitchFamily="34" charset="-128"/>
                <a:cs typeface="Segoe UI" panose="020B0502040204020203" pitchFamily="34" charset="0"/>
              </a:rPr>
              <a:t> lautend auf Ihren Namen</a:t>
            </a:r>
            <a:endParaRPr kumimoji="0" lang="de-CH" sz="1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endParaRP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endParaRPr kumimoji="0" lang="de-CH" sz="7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endParaRP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kumimoji="0" lang="de-CH" sz="12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Über unser Netzwerk ermöglichen wir Ihnen </a:t>
            </a:r>
            <a:r>
              <a:rPr kumimoji="0" lang="de-CH" sz="1200" b="1" i="0" u="none" strike="noStrike" kern="1200" cap="none" spc="0" normalizeH="0" baseline="0" noProof="0" dirty="0">
                <a:ln>
                  <a:noFill/>
                </a:ln>
                <a:solidFill>
                  <a:srgbClr val="28828B"/>
                </a:solidFill>
                <a:effectLst/>
                <a:uLnTx/>
                <a:uFillTx/>
                <a:latin typeface="HelveticaNeueLT Com 55 Roman"/>
                <a:ea typeface="MS PGothic" panose="020B0600070205080204" pitchFamily="34" charset="-128"/>
                <a:cs typeface="Segoe UI" panose="020B0502040204020203" pitchFamily="34" charset="0"/>
              </a:rPr>
              <a:t>in mehr als 25 Ländern Lokalzahlungen</a:t>
            </a:r>
            <a:r>
              <a:rPr kumimoji="0" lang="de-CH" sz="12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 zu tiefsten Kosten.</a:t>
            </a: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kumimoji="0" lang="de-CH" sz="12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Zum Beispiel EUR-Konto mit einer </a:t>
            </a:r>
            <a:r>
              <a:rPr kumimoji="0" lang="de-CH" sz="1200" b="1" i="0" u="none" strike="noStrike" kern="1200" cap="none" spc="0" normalizeH="0" baseline="0" noProof="0" dirty="0">
                <a:ln>
                  <a:noFill/>
                </a:ln>
                <a:solidFill>
                  <a:srgbClr val="28828B"/>
                </a:solidFill>
                <a:effectLst/>
                <a:uLnTx/>
                <a:uFillTx/>
                <a:latin typeface="HelveticaNeueLT Com 55 Roman"/>
                <a:ea typeface="MS PGothic" panose="020B0600070205080204" pitchFamily="34" charset="-128"/>
                <a:cs typeface="Segoe UI" panose="020B0502040204020203" pitchFamily="34" charset="0"/>
              </a:rPr>
              <a:t>deutschen IBAN</a:t>
            </a:r>
            <a:r>
              <a:rPr kumimoji="0" lang="de-CH" sz="12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 die für lokale Zahlungseingänge ausgestattet ist.</a:t>
            </a: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lang="de-CH" sz="1200" dirty="0">
                <a:solidFill>
                  <a:srgbClr val="868689"/>
                </a:solidFill>
                <a:latin typeface="HelveticaNeueLT Com 55 Roman"/>
              </a:rPr>
              <a:t>Mit der </a:t>
            </a:r>
            <a:r>
              <a:rPr lang="de-CH" sz="1200" b="1" dirty="0">
                <a:solidFill>
                  <a:schemeClr val="accent2"/>
                </a:solidFill>
                <a:latin typeface="HelveticaNeueLT Com 55 Roman"/>
              </a:rPr>
              <a:t>Schweizer IBAN </a:t>
            </a:r>
            <a:r>
              <a:rPr lang="de-CH" sz="1200" dirty="0">
                <a:solidFill>
                  <a:srgbClr val="868689"/>
                </a:solidFill>
                <a:latin typeface="HelveticaNeueLT Com 55 Roman"/>
              </a:rPr>
              <a:t>lassen sich das </a:t>
            </a:r>
            <a:r>
              <a:rPr lang="de-CH" sz="1200" dirty="0" err="1">
                <a:solidFill>
                  <a:srgbClr val="868689"/>
                </a:solidFill>
                <a:latin typeface="HelveticaNeueLT Com 55 Roman"/>
              </a:rPr>
              <a:t>amnis</a:t>
            </a:r>
            <a:r>
              <a:rPr lang="de-CH" sz="1200" dirty="0">
                <a:solidFill>
                  <a:srgbClr val="868689"/>
                </a:solidFill>
                <a:latin typeface="HelveticaNeueLT Com 55 Roman"/>
              </a:rPr>
              <a:t> Konto mühelos mit CHF befüllen und lässt sich mit Online-Plattformen verknüpfen. </a:t>
            </a:r>
            <a:endParaRPr kumimoji="0" lang="de-CH" sz="12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endParaRPr>
          </a:p>
        </p:txBody>
      </p:sp>
      <p:sp>
        <p:nvSpPr>
          <p:cNvPr id="34" name="Inhaltsplatzhalter 5">
            <a:extLst>
              <a:ext uri="{FF2B5EF4-FFF2-40B4-BE49-F238E27FC236}">
                <a16:creationId xmlns:a16="http://schemas.microsoft.com/office/drawing/2014/main" id="{B4B8B9BF-CAB5-4257-83E7-9145B379918E}"/>
              </a:ext>
            </a:extLst>
          </p:cNvPr>
          <p:cNvSpPr txBox="1">
            <a:spLocks/>
          </p:cNvSpPr>
          <p:nvPr/>
        </p:nvSpPr>
        <p:spPr>
          <a:xfrm>
            <a:off x="5738567" y="1857779"/>
            <a:ext cx="2783707" cy="2053279"/>
          </a:xfrm>
          <a:prstGeom prst="rect">
            <a:avLst/>
          </a:prstGeom>
        </p:spPr>
        <p:txBody>
          <a:bodyPr>
            <a:noAutofit/>
          </a:bodyPr>
          <a:lst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tx2"/>
                </a:solidFill>
                <a:latin typeface="+mj-lt"/>
                <a:ea typeface="MS PGothic" panose="020B0600070205080204" pitchFamily="34" charset="-128"/>
                <a:cs typeface="Segoe UI" panose="020B0502040204020203" pitchFamily="34" charset="0"/>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tx2"/>
                </a:solidFill>
                <a:latin typeface="+mj-lt"/>
                <a:ea typeface="MS PGothic" panose="020B0600070205080204" pitchFamily="34" charset="-128"/>
                <a:cs typeface="Segoe UI" panose="020B0502040204020203" pitchFamily="34" charset="0"/>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kumimoji="0" lang="de-CH" sz="1600" b="1" i="0" u="none" strike="noStrike" kern="1200" cap="none" spc="0" normalizeH="0" baseline="0" noProof="0" dirty="0">
                <a:ln>
                  <a:noFill/>
                </a:ln>
                <a:solidFill>
                  <a:srgbClr val="28828B"/>
                </a:solidFill>
                <a:effectLst/>
                <a:uLnTx/>
                <a:uFillTx/>
                <a:latin typeface="HelveticaNeueLT Com 55 Roman"/>
                <a:ea typeface="MS PGothic" panose="020B0600070205080204" pitchFamily="34" charset="-128"/>
                <a:cs typeface="Segoe UI" panose="020B0502040204020203" pitchFamily="34" charset="0"/>
              </a:rPr>
              <a:t>«Lokale»</a:t>
            </a:r>
            <a:r>
              <a:rPr kumimoji="0" lang="de-CH" sz="1600" b="0" i="0" u="none" strike="noStrike" kern="1200" cap="none" spc="0" normalizeH="0" baseline="0" noProof="0" dirty="0">
                <a:ln>
                  <a:noFill/>
                </a:ln>
                <a:solidFill>
                  <a:srgbClr val="919194"/>
                </a:solidFill>
                <a:effectLst/>
                <a:uLnTx/>
                <a:uFillTx/>
                <a:latin typeface="HelveticaNeueLT Com 55 Roman"/>
                <a:ea typeface="MS PGothic" panose="020B0600070205080204" pitchFamily="34" charset="-128"/>
                <a:cs typeface="Segoe UI" panose="020B0502040204020203" pitchFamily="34" charset="0"/>
              </a:rPr>
              <a:t> Kontonummern in USD &amp; CAD</a:t>
            </a:r>
            <a:endParaRPr kumimoji="0" lang="de-CH" sz="11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endParaRP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endParaRPr kumimoji="0" lang="de-CH" sz="200" b="1" i="0" u="none" strike="noStrike" kern="1200" cap="none" spc="0" normalizeH="0" baseline="0" noProof="0" dirty="0">
              <a:ln>
                <a:noFill/>
              </a:ln>
              <a:solidFill>
                <a:srgbClr val="28828B"/>
              </a:solidFill>
              <a:effectLst/>
              <a:uLnTx/>
              <a:uFillTx/>
              <a:latin typeface="HelveticaNeueLT Com 55 Roman"/>
              <a:ea typeface="MS PGothic" panose="020B0600070205080204" pitchFamily="34" charset="-128"/>
              <a:cs typeface="Segoe UI" panose="020B0502040204020203" pitchFamily="34" charset="0"/>
            </a:endParaRP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endParaRPr kumimoji="0" lang="de-CH" sz="1300" b="1" i="0" u="none" strike="noStrike" kern="1200" cap="none" spc="0" normalizeH="0" baseline="0" noProof="0" dirty="0">
              <a:ln>
                <a:noFill/>
              </a:ln>
              <a:solidFill>
                <a:srgbClr val="28828B"/>
              </a:solidFill>
              <a:effectLst/>
              <a:uLnTx/>
              <a:uFillTx/>
              <a:latin typeface="HelveticaNeueLT Com 55 Roman"/>
              <a:ea typeface="MS PGothic" panose="020B0600070205080204" pitchFamily="34" charset="-128"/>
              <a:cs typeface="Segoe UI" panose="020B0502040204020203" pitchFamily="34" charset="0"/>
            </a:endParaRP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kumimoji="0" lang="de-CH" sz="1200" b="1" i="0" u="none" strike="noStrike" kern="1200" cap="none" spc="0" normalizeH="0" baseline="0" noProof="0" dirty="0">
                <a:ln>
                  <a:noFill/>
                </a:ln>
                <a:solidFill>
                  <a:srgbClr val="28828B"/>
                </a:solidFill>
                <a:effectLst/>
                <a:uLnTx/>
                <a:uFillTx/>
                <a:latin typeface="HelveticaNeueLT Com 55 Roman"/>
                <a:ea typeface="MS PGothic" panose="020B0600070205080204" pitchFamily="34" charset="-128"/>
                <a:cs typeface="Segoe UI" panose="020B0502040204020203" pitchFamily="34" charset="0"/>
              </a:rPr>
              <a:t>Auslandszahlungen in USD und CAD tätigen </a:t>
            </a:r>
            <a:r>
              <a:rPr kumimoji="0" lang="de-CH" sz="12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und empfangen - so als wären Sie selbst vor Ort.</a:t>
            </a:r>
          </a:p>
        </p:txBody>
      </p:sp>
      <p:sp>
        <p:nvSpPr>
          <p:cNvPr id="36" name="Inhaltsplatzhalter 5">
            <a:extLst>
              <a:ext uri="{FF2B5EF4-FFF2-40B4-BE49-F238E27FC236}">
                <a16:creationId xmlns:a16="http://schemas.microsoft.com/office/drawing/2014/main" id="{7F04A3B1-D791-4E46-8CBC-BF1F9A020B1F}"/>
              </a:ext>
            </a:extLst>
          </p:cNvPr>
          <p:cNvSpPr txBox="1">
            <a:spLocks/>
          </p:cNvSpPr>
          <p:nvPr/>
        </p:nvSpPr>
        <p:spPr>
          <a:xfrm>
            <a:off x="8955588" y="1839516"/>
            <a:ext cx="2808313" cy="2053279"/>
          </a:xfrm>
          <a:prstGeom prst="rect">
            <a:avLst/>
          </a:prstGeom>
        </p:spPr>
        <p:txBody>
          <a:bodyPr>
            <a:noAutofit/>
          </a:bodyPr>
          <a:lst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tx2"/>
                </a:solidFill>
                <a:latin typeface="+mj-lt"/>
                <a:ea typeface="MS PGothic" panose="020B0600070205080204" pitchFamily="34" charset="-128"/>
                <a:cs typeface="Segoe UI" panose="020B0502040204020203" pitchFamily="34" charset="0"/>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tx2"/>
                </a:solidFill>
                <a:latin typeface="+mj-lt"/>
                <a:ea typeface="MS PGothic" panose="020B0600070205080204" pitchFamily="34" charset="-128"/>
                <a:cs typeface="Segoe UI" panose="020B0502040204020203" pitchFamily="34" charset="0"/>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kumimoji="0" lang="de-CH" sz="1600" b="1" i="0" u="none" strike="noStrike" kern="1200" cap="none" spc="0" normalizeH="0" baseline="0" noProof="0" dirty="0">
                <a:ln>
                  <a:noFill/>
                </a:ln>
                <a:solidFill>
                  <a:srgbClr val="28828B"/>
                </a:solidFill>
                <a:effectLst/>
                <a:uLnTx/>
                <a:uFillTx/>
                <a:latin typeface="HelveticaNeueLT Com 55 Roman"/>
                <a:ea typeface="MS PGothic" panose="020B0600070205080204" pitchFamily="34" charset="-128"/>
                <a:cs typeface="Segoe UI" panose="020B0502040204020203" pitchFamily="34" charset="0"/>
              </a:rPr>
              <a:t>«Multi-Währungskonto» </a:t>
            </a:r>
            <a:r>
              <a:rPr kumimoji="0" lang="de-CH" sz="1600" b="0" i="0" u="none" strike="noStrike" kern="1200" cap="none" spc="0" normalizeH="0" baseline="0" noProof="0" dirty="0">
                <a:ln>
                  <a:noFill/>
                </a:ln>
                <a:solidFill>
                  <a:srgbClr val="919194"/>
                </a:solidFill>
                <a:effectLst/>
                <a:uLnTx/>
                <a:uFillTx/>
                <a:latin typeface="HelveticaNeueLT Com 55 Roman"/>
                <a:ea typeface="MS PGothic" panose="020B0600070205080204" pitchFamily="34" charset="-128"/>
                <a:cs typeface="Segoe UI" panose="020B0502040204020203" pitchFamily="34" charset="0"/>
              </a:rPr>
              <a:t>in 20+ Währungen</a:t>
            </a:r>
            <a:endParaRPr kumimoji="0" lang="de-CH" sz="11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endParaRP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endParaRPr kumimoji="0" lang="de-CH" sz="5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endParaRP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endParaRPr kumimoji="0" lang="de-CH" sz="11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endParaRP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kumimoji="0" lang="de-CH" sz="1200" b="1" i="0" u="none" strike="noStrike" kern="1200" cap="none" spc="0" normalizeH="0" baseline="0" noProof="0" dirty="0">
                <a:ln>
                  <a:noFill/>
                </a:ln>
                <a:solidFill>
                  <a:srgbClr val="28828B"/>
                </a:solidFill>
                <a:effectLst/>
                <a:uLnTx/>
                <a:uFillTx/>
                <a:latin typeface="HelveticaNeueLT Com 55 Roman"/>
                <a:ea typeface="MS PGothic" panose="020B0600070205080204" pitchFamily="34" charset="-128"/>
                <a:cs typeface="Segoe UI" panose="020B0502040204020203" pitchFamily="34" charset="0"/>
              </a:rPr>
              <a:t>Das Multi-Währungskonto lautet auf den Namen Ihrer Firma</a:t>
            </a:r>
            <a:r>
              <a:rPr kumimoji="0" lang="de-CH" sz="12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 und ist eine clevere Lösung für internationale Zahlungseingänge. Dieselbe IBAN kann bis zu 34 Währungen virtuell verlinkt haben. </a:t>
            </a:r>
            <a:br>
              <a:rPr kumimoji="0" lang="de-CH" sz="12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br>
            <a:br>
              <a:rPr kumimoji="0" lang="de-CH" sz="12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br>
            <a:r>
              <a:rPr kumimoji="0" lang="de-CH" sz="12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Dadurch können Sie </a:t>
            </a:r>
            <a:r>
              <a:rPr kumimoji="0" lang="de-CH" sz="1200" b="1" i="0" u="none" strike="noStrike" kern="1200" cap="none" spc="0" normalizeH="0" baseline="0" noProof="0" dirty="0">
                <a:ln>
                  <a:noFill/>
                </a:ln>
                <a:solidFill>
                  <a:srgbClr val="28828B"/>
                </a:solidFill>
                <a:effectLst/>
                <a:uLnTx/>
                <a:uFillTx/>
                <a:latin typeface="HelveticaNeueLT Com 55 Roman"/>
                <a:ea typeface="MS PGothic" panose="020B0600070205080204" pitchFamily="34" charset="-128"/>
                <a:cs typeface="Segoe UI" panose="020B0502040204020203" pitchFamily="34" charset="0"/>
              </a:rPr>
              <a:t>verschiedene Währungen an einem Ort empfangen </a:t>
            </a:r>
            <a:r>
              <a:rPr kumimoji="0" lang="de-CH" sz="12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und so Ihr Konto-Management vereinfachen.</a:t>
            </a:r>
          </a:p>
        </p:txBody>
      </p:sp>
      <p:pic>
        <p:nvPicPr>
          <p:cNvPr id="14" name="Grafik 13">
            <a:extLst>
              <a:ext uri="{FF2B5EF4-FFF2-40B4-BE49-F238E27FC236}">
                <a16:creationId xmlns:a16="http://schemas.microsoft.com/office/drawing/2014/main" id="{DB4B88AE-7C2D-4989-8A39-828C3446B0C3}"/>
              </a:ext>
            </a:extLst>
          </p:cNvPr>
          <p:cNvPicPr>
            <a:picLocks noChangeAspect="1"/>
          </p:cNvPicPr>
          <p:nvPr/>
        </p:nvPicPr>
        <p:blipFill rotWithShape="1">
          <a:blip r:embed="rId5"/>
          <a:srcRect l="39174" r="-3221" b="12134"/>
          <a:stretch/>
        </p:blipFill>
        <p:spPr>
          <a:xfrm>
            <a:off x="10614713" y="406111"/>
            <a:ext cx="1352665" cy="571988"/>
          </a:xfrm>
          <a:prstGeom prst="rect">
            <a:avLst/>
          </a:prstGeom>
        </p:spPr>
      </p:pic>
    </p:spTree>
    <p:extLst>
      <p:ext uri="{BB962C8B-B14F-4D97-AF65-F5344CB8AC3E}">
        <p14:creationId xmlns:p14="http://schemas.microsoft.com/office/powerpoint/2010/main" val="18204657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 name="Rechteck 874">
            <a:extLst>
              <a:ext uri="{FF2B5EF4-FFF2-40B4-BE49-F238E27FC236}">
                <a16:creationId xmlns:a16="http://schemas.microsoft.com/office/drawing/2014/main" id="{A978A669-A025-416B-B78D-C9BB89251FB5}"/>
              </a:ext>
            </a:extLst>
          </p:cNvPr>
          <p:cNvSpPr/>
          <p:nvPr/>
        </p:nvSpPr>
        <p:spPr>
          <a:xfrm>
            <a:off x="2506269" y="1831687"/>
            <a:ext cx="2957052" cy="2053279"/>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de-CH" sz="1600" b="0" i="0" u="none" strike="noStrike" kern="1200" cap="none" spc="0" normalizeH="0" baseline="0" noProof="0" err="1">
              <a:ln>
                <a:noFill/>
              </a:ln>
              <a:solidFill>
                <a:srgbClr val="868689"/>
              </a:solidFill>
              <a:effectLst/>
              <a:uLnTx/>
              <a:uFillTx/>
              <a:latin typeface="HelveticaNeueLT Com 55 Roman"/>
              <a:ea typeface="+mn-ea"/>
              <a:cs typeface="+mn-cs"/>
            </a:endParaRPr>
          </a:p>
        </p:txBody>
      </p:sp>
      <p:sp>
        <p:nvSpPr>
          <p:cNvPr id="854" name="Inhaltsplatzhalter 5">
            <a:extLst>
              <a:ext uri="{FF2B5EF4-FFF2-40B4-BE49-F238E27FC236}">
                <a16:creationId xmlns:a16="http://schemas.microsoft.com/office/drawing/2014/main" id="{F1C1E59D-9357-4E54-AE63-0DA7DA614C29}"/>
              </a:ext>
            </a:extLst>
          </p:cNvPr>
          <p:cNvSpPr txBox="1">
            <a:spLocks/>
          </p:cNvSpPr>
          <p:nvPr/>
        </p:nvSpPr>
        <p:spPr>
          <a:xfrm>
            <a:off x="2567608" y="1807769"/>
            <a:ext cx="2711699" cy="2053279"/>
          </a:xfrm>
          <a:prstGeom prst="rect">
            <a:avLst/>
          </a:prstGeom>
        </p:spPr>
        <p:txBody>
          <a:bodyPr>
            <a:noAutofit/>
          </a:bodyPr>
          <a:lst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tx2"/>
                </a:solidFill>
                <a:latin typeface="+mj-lt"/>
                <a:ea typeface="MS PGothic" panose="020B0600070205080204" pitchFamily="34" charset="-128"/>
                <a:cs typeface="Segoe UI" panose="020B0502040204020203" pitchFamily="34" charset="0"/>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tx2"/>
                </a:solidFill>
                <a:latin typeface="+mj-lt"/>
                <a:ea typeface="MS PGothic" panose="020B0600070205080204" pitchFamily="34" charset="-128"/>
                <a:cs typeface="Segoe UI" panose="020B0502040204020203" pitchFamily="34" charset="0"/>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kumimoji="0" lang="de-CH" sz="16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Kassageschäft </a:t>
            </a:r>
            <a:br>
              <a:rPr kumimoji="0" lang="de-CH" sz="16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br>
            <a:r>
              <a:rPr kumimoji="0" lang="de-CH" sz="1600" b="1" i="0" u="none" strike="noStrike" kern="1200" cap="none" spc="0" normalizeH="0" baseline="0" noProof="0" dirty="0">
                <a:ln>
                  <a:noFill/>
                </a:ln>
                <a:solidFill>
                  <a:srgbClr val="28828B"/>
                </a:solidFill>
                <a:effectLst/>
                <a:uLnTx/>
                <a:uFillTx/>
                <a:latin typeface="HelveticaNeueLT Com 55 Roman"/>
                <a:ea typeface="MS PGothic" panose="020B0600070205080204" pitchFamily="34" charset="-128"/>
                <a:cs typeface="Segoe UI" panose="020B0502040204020203" pitchFamily="34" charset="0"/>
              </a:rPr>
              <a:t>«Spot»</a:t>
            </a: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endParaRPr kumimoji="0" lang="de-CH" sz="1200" b="1"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endParaRPr>
          </a:p>
          <a:p>
            <a:pPr marL="457589" marR="0" lvl="0" indent="-457189" algn="l" defTabSz="1035025" rtl="0" eaLnBrk="1" fontAlgn="base" latinLnBrk="0" hangingPunct="1">
              <a:lnSpc>
                <a:spcPct val="100000"/>
              </a:lnSpc>
              <a:spcBef>
                <a:spcPts val="0"/>
              </a:spcBef>
              <a:spcAft>
                <a:spcPts val="600"/>
              </a:spcAft>
              <a:buClr>
                <a:srgbClr val="FFFFFF">
                  <a:lumMod val="50000"/>
                </a:srgbClr>
              </a:buClr>
              <a:buSzTx/>
              <a:buFont typeface="+mj-lt"/>
              <a:buAutoNum type="arabicPeriod"/>
              <a:tabLst/>
              <a:defRPr/>
            </a:pPr>
            <a:r>
              <a:rPr kumimoji="0" lang="de-CH" sz="1200" b="1" i="0" u="none" strike="noStrike" kern="1200" cap="none" spc="0" normalizeH="0" baseline="0" noProof="0" dirty="0">
                <a:ln>
                  <a:noFill/>
                </a:ln>
                <a:solidFill>
                  <a:srgbClr val="28828B"/>
                </a:solidFill>
                <a:effectLst/>
                <a:uLnTx/>
                <a:uFillTx/>
                <a:latin typeface="HelveticaNeueLT Com 55 Roman"/>
                <a:ea typeface="MS PGothic" panose="020B0600070205080204" pitchFamily="34" charset="-128"/>
                <a:cs typeface="Segoe UI" panose="020B0502040204020203" pitchFamily="34" charset="0"/>
              </a:rPr>
              <a:t>Währungspaar auswählen</a:t>
            </a:r>
          </a:p>
          <a:p>
            <a:pPr marL="457589" marR="0" lvl="0" indent="-457189" algn="l" defTabSz="1035025" rtl="0" eaLnBrk="1" fontAlgn="base" latinLnBrk="0" hangingPunct="1">
              <a:lnSpc>
                <a:spcPct val="100000"/>
              </a:lnSpc>
              <a:spcBef>
                <a:spcPts val="0"/>
              </a:spcBef>
              <a:spcAft>
                <a:spcPts val="600"/>
              </a:spcAft>
              <a:buClr>
                <a:srgbClr val="FFFFFF">
                  <a:lumMod val="50000"/>
                </a:srgbClr>
              </a:buClr>
              <a:buSzTx/>
              <a:buFont typeface="+mj-lt"/>
              <a:buAutoNum type="arabicPeriod"/>
              <a:tabLst/>
              <a:defRPr/>
            </a:pPr>
            <a:r>
              <a:rPr kumimoji="0" lang="de-CH" sz="12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Betrag festlegen</a:t>
            </a:r>
          </a:p>
          <a:p>
            <a:pPr marL="457589" marR="0" lvl="0" indent="-457189" algn="l" defTabSz="1035025" rtl="0" eaLnBrk="1" fontAlgn="base" latinLnBrk="0" hangingPunct="1">
              <a:lnSpc>
                <a:spcPct val="100000"/>
              </a:lnSpc>
              <a:spcBef>
                <a:spcPts val="0"/>
              </a:spcBef>
              <a:spcAft>
                <a:spcPts val="600"/>
              </a:spcAft>
              <a:buClr>
                <a:srgbClr val="FFFFFF">
                  <a:lumMod val="50000"/>
                </a:srgbClr>
              </a:buClr>
              <a:buSzTx/>
              <a:buFont typeface="+mj-lt"/>
              <a:buAutoNum type="arabicPeriod"/>
              <a:tabLst/>
              <a:defRPr/>
            </a:pPr>
            <a:r>
              <a:rPr kumimoji="0" lang="de-CH" sz="12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Wechselkurs fixieren</a:t>
            </a:r>
          </a:p>
          <a:p>
            <a:pPr marL="381390" marR="0" lvl="0" indent="-380990" algn="l" defTabSz="1035025" rtl="0" eaLnBrk="1" fontAlgn="base" latinLnBrk="0" hangingPunct="1">
              <a:lnSpc>
                <a:spcPct val="100000"/>
              </a:lnSpc>
              <a:spcBef>
                <a:spcPts val="0"/>
              </a:spcBef>
              <a:spcAft>
                <a:spcPts val="600"/>
              </a:spcAft>
              <a:buClr>
                <a:srgbClr val="FFFFFF">
                  <a:lumMod val="50000"/>
                </a:srgbClr>
              </a:buClr>
              <a:buSzTx/>
              <a:buFont typeface="Wingdings" pitchFamily="2" charset="2"/>
              <a:buChar char="Ø"/>
              <a:tabLst/>
              <a:defRPr/>
            </a:pPr>
            <a:r>
              <a:rPr kumimoji="0" lang="de-CH" sz="1200" b="0" i="0" u="none" strike="noStrike" kern="1200" cap="none" spc="0" normalizeH="0" baseline="0" noProof="0" dirty="0">
                <a:ln>
                  <a:noFill/>
                </a:ln>
                <a:solidFill>
                  <a:srgbClr val="28828B"/>
                </a:solidFill>
                <a:effectLst/>
                <a:uLnTx/>
                <a:uFillTx/>
                <a:latin typeface="HelveticaNeueLT Com 55 Roman"/>
                <a:ea typeface="MS PGothic" panose="020B0600070205080204" pitchFamily="34" charset="-128"/>
                <a:cs typeface="Segoe UI" panose="020B0502040204020203" pitchFamily="34" charset="0"/>
              </a:rPr>
              <a:t>Ausführung am gleichen Tag</a:t>
            </a:r>
          </a:p>
        </p:txBody>
      </p:sp>
      <p:sp>
        <p:nvSpPr>
          <p:cNvPr id="879" name="Rechteck 878">
            <a:extLst>
              <a:ext uri="{FF2B5EF4-FFF2-40B4-BE49-F238E27FC236}">
                <a16:creationId xmlns:a16="http://schemas.microsoft.com/office/drawing/2014/main" id="{0AADED79-0213-4E13-B80E-539D09127779}"/>
              </a:ext>
            </a:extLst>
          </p:cNvPr>
          <p:cNvSpPr/>
          <p:nvPr/>
        </p:nvSpPr>
        <p:spPr>
          <a:xfrm>
            <a:off x="5620945" y="1831686"/>
            <a:ext cx="2957052" cy="2053279"/>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de-CH" sz="1600" b="0" i="0" u="none" strike="noStrike" kern="1200" cap="none" spc="0" normalizeH="0" baseline="0" noProof="0" err="1">
              <a:ln>
                <a:noFill/>
              </a:ln>
              <a:solidFill>
                <a:srgbClr val="868689"/>
              </a:solidFill>
              <a:effectLst/>
              <a:uLnTx/>
              <a:uFillTx/>
              <a:latin typeface="HelveticaNeueLT Com 55 Roman"/>
              <a:ea typeface="+mn-ea"/>
              <a:cs typeface="+mn-cs"/>
            </a:endParaRPr>
          </a:p>
        </p:txBody>
      </p:sp>
      <p:sp>
        <p:nvSpPr>
          <p:cNvPr id="855" name="Inhaltsplatzhalter 8">
            <a:extLst>
              <a:ext uri="{FF2B5EF4-FFF2-40B4-BE49-F238E27FC236}">
                <a16:creationId xmlns:a16="http://schemas.microsoft.com/office/drawing/2014/main" id="{DF20CE51-5BA2-4BAE-9F90-28356375F44B}"/>
              </a:ext>
            </a:extLst>
          </p:cNvPr>
          <p:cNvSpPr txBox="1">
            <a:spLocks/>
          </p:cNvSpPr>
          <p:nvPr/>
        </p:nvSpPr>
        <p:spPr bwMode="auto">
          <a:xfrm>
            <a:off x="5625466" y="1807769"/>
            <a:ext cx="2957052" cy="2053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noAutofit/>
          </a:bodyPr>
          <a:lst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tx2"/>
                </a:solidFill>
                <a:latin typeface="+mj-lt"/>
                <a:ea typeface="MS PGothic" panose="020B0600070205080204" pitchFamily="34" charset="-128"/>
                <a:cs typeface="Segoe UI" panose="020B0502040204020203" pitchFamily="34" charset="0"/>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tx2"/>
                </a:solidFill>
                <a:latin typeface="+mj-lt"/>
                <a:ea typeface="MS PGothic" panose="020B0600070205080204" pitchFamily="34" charset="-128"/>
                <a:cs typeface="Segoe UI" panose="020B0502040204020203" pitchFamily="34" charset="0"/>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kumimoji="0" lang="de-CH" sz="16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Termingeschäft</a:t>
            </a:r>
            <a:br>
              <a:rPr kumimoji="0" lang="de-CH" sz="1600" b="0" i="0" u="none" strike="noStrike" kern="1200" cap="none" spc="0" normalizeH="0" baseline="0" noProof="0" dirty="0">
                <a:ln>
                  <a:noFill/>
                </a:ln>
                <a:solidFill>
                  <a:srgbClr val="28828B"/>
                </a:solidFill>
                <a:effectLst/>
                <a:uLnTx/>
                <a:uFillTx/>
                <a:latin typeface="HelveticaNeueLT Com 55 Roman"/>
                <a:ea typeface="MS PGothic" panose="020B0600070205080204" pitchFamily="34" charset="-128"/>
                <a:cs typeface="Segoe UI" panose="020B0502040204020203" pitchFamily="34" charset="0"/>
              </a:rPr>
            </a:br>
            <a:r>
              <a:rPr kumimoji="0" lang="de-CH" sz="1600" b="1" i="0" u="none" strike="noStrike" kern="1200" cap="none" spc="0" normalizeH="0" baseline="0" noProof="0" dirty="0">
                <a:ln>
                  <a:noFill/>
                </a:ln>
                <a:solidFill>
                  <a:srgbClr val="28828B"/>
                </a:solidFill>
                <a:effectLst/>
                <a:uLnTx/>
                <a:uFillTx/>
                <a:latin typeface="HelveticaNeueLT Com 55 Roman"/>
                <a:ea typeface="MS PGothic" panose="020B0600070205080204" pitchFamily="34" charset="-128"/>
                <a:cs typeface="Segoe UI" panose="020B0502040204020203" pitchFamily="34" charset="0"/>
              </a:rPr>
              <a:t>«Forward»</a:t>
            </a: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endParaRPr kumimoji="0" lang="de-CH" sz="1200" b="1"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endParaRPr>
          </a:p>
          <a:p>
            <a:pPr marL="457589" marR="0" lvl="0" indent="-457189" algn="l" defTabSz="1035025" rtl="0" eaLnBrk="1" fontAlgn="base" latinLnBrk="0" hangingPunct="1">
              <a:lnSpc>
                <a:spcPct val="100000"/>
              </a:lnSpc>
              <a:spcBef>
                <a:spcPts val="0"/>
              </a:spcBef>
              <a:spcAft>
                <a:spcPts val="600"/>
              </a:spcAft>
              <a:buClr>
                <a:srgbClr val="FFFFFF">
                  <a:lumMod val="50000"/>
                </a:srgbClr>
              </a:buClr>
              <a:buSzTx/>
              <a:buFont typeface="+mj-lt"/>
              <a:buAutoNum type="arabicPeriod"/>
              <a:tabLst/>
              <a:defRPr/>
            </a:pPr>
            <a:r>
              <a:rPr kumimoji="0" lang="de-CH" sz="12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Betrag festlegen</a:t>
            </a:r>
          </a:p>
          <a:p>
            <a:pPr marL="457589" marR="0" lvl="0" indent="-457189" algn="l" defTabSz="1035025" rtl="0" eaLnBrk="1" fontAlgn="base" latinLnBrk="0" hangingPunct="1">
              <a:lnSpc>
                <a:spcPct val="100000"/>
              </a:lnSpc>
              <a:spcBef>
                <a:spcPts val="0"/>
              </a:spcBef>
              <a:spcAft>
                <a:spcPts val="600"/>
              </a:spcAft>
              <a:buClr>
                <a:srgbClr val="FFFFFF">
                  <a:lumMod val="50000"/>
                </a:srgbClr>
              </a:buClr>
              <a:buSzTx/>
              <a:buFont typeface="+mj-lt"/>
              <a:buAutoNum type="arabicPeriod"/>
              <a:tabLst/>
              <a:defRPr/>
            </a:pPr>
            <a:r>
              <a:rPr kumimoji="0" lang="de-CH" sz="1200" b="1" i="0" u="none" strike="noStrike" kern="1200" cap="none" spc="0" normalizeH="0" baseline="0" noProof="0" dirty="0">
                <a:ln>
                  <a:noFill/>
                </a:ln>
                <a:solidFill>
                  <a:srgbClr val="28828B"/>
                </a:solidFill>
                <a:effectLst/>
                <a:uLnTx/>
                <a:uFillTx/>
                <a:latin typeface="HelveticaNeueLT Com 55 Roman"/>
                <a:ea typeface="MS PGothic" panose="020B0600070205080204" pitchFamily="34" charset="-128"/>
                <a:cs typeface="Segoe UI" panose="020B0502040204020203" pitchFamily="34" charset="0"/>
              </a:rPr>
              <a:t>Fälligkeit definieren</a:t>
            </a:r>
          </a:p>
          <a:p>
            <a:pPr marL="457589" marR="0" lvl="0" indent="-457189" algn="l" defTabSz="1035025" rtl="0" eaLnBrk="1" fontAlgn="base" latinLnBrk="0" hangingPunct="1">
              <a:lnSpc>
                <a:spcPct val="100000"/>
              </a:lnSpc>
              <a:spcBef>
                <a:spcPts val="0"/>
              </a:spcBef>
              <a:spcAft>
                <a:spcPts val="600"/>
              </a:spcAft>
              <a:buClr>
                <a:srgbClr val="FFFFFF">
                  <a:lumMod val="50000"/>
                </a:srgbClr>
              </a:buClr>
              <a:buSzTx/>
              <a:buFont typeface="+mj-lt"/>
              <a:buAutoNum type="arabicPeriod"/>
              <a:tabLst/>
              <a:defRPr/>
            </a:pPr>
            <a:r>
              <a:rPr kumimoji="0" lang="de-CH" sz="12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Wechselkurs fixieren</a:t>
            </a:r>
          </a:p>
          <a:p>
            <a:pPr marL="457589" marR="0" lvl="0" indent="-457189" algn="l" defTabSz="1035025" rtl="0" eaLnBrk="1" fontAlgn="base" latinLnBrk="0" hangingPunct="1">
              <a:lnSpc>
                <a:spcPct val="100000"/>
              </a:lnSpc>
              <a:spcBef>
                <a:spcPts val="0"/>
              </a:spcBef>
              <a:spcAft>
                <a:spcPts val="600"/>
              </a:spcAft>
              <a:buClr>
                <a:srgbClr val="FFFFFF">
                  <a:lumMod val="50000"/>
                </a:srgbClr>
              </a:buClr>
              <a:buSzTx/>
              <a:buFont typeface="+mj-lt"/>
              <a:buAutoNum type="arabicPeriod"/>
              <a:tabLst/>
              <a:defRPr/>
            </a:pPr>
            <a:r>
              <a:rPr kumimoji="0" lang="de-CH" sz="12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Fremdwährung flexibel beziehen</a:t>
            </a:r>
          </a:p>
          <a:p>
            <a:pPr marL="457589" marR="0" lvl="0" indent="-457189" algn="l" defTabSz="1035025" rtl="0" eaLnBrk="1" fontAlgn="base" latinLnBrk="0" hangingPunct="1">
              <a:lnSpc>
                <a:spcPct val="100000"/>
              </a:lnSpc>
              <a:spcBef>
                <a:spcPts val="0"/>
              </a:spcBef>
              <a:spcAft>
                <a:spcPts val="600"/>
              </a:spcAft>
              <a:buClr>
                <a:srgbClr val="FFFFFF">
                  <a:lumMod val="50000"/>
                </a:srgbClr>
              </a:buClr>
              <a:buSzTx/>
              <a:buFont typeface="Wingdings" pitchFamily="2" charset="2"/>
              <a:buChar char="Ø"/>
              <a:tabLst/>
              <a:defRPr/>
            </a:pPr>
            <a:r>
              <a:rPr kumimoji="0" lang="de-CH" sz="1200" b="0" i="0" u="none" strike="noStrike" kern="1200" cap="none" spc="0" normalizeH="0" baseline="0" noProof="0" dirty="0">
                <a:ln>
                  <a:noFill/>
                </a:ln>
                <a:solidFill>
                  <a:srgbClr val="28828B"/>
                </a:solidFill>
                <a:effectLst/>
                <a:uLnTx/>
                <a:uFillTx/>
                <a:latin typeface="HelveticaNeueLT Com 55 Roman"/>
                <a:ea typeface="MS PGothic" panose="020B0600070205080204" pitchFamily="34" charset="-128"/>
                <a:cs typeface="Segoe UI" panose="020B0502040204020203" pitchFamily="34" charset="0"/>
              </a:rPr>
              <a:t>Ausführung bei Termin</a:t>
            </a:r>
          </a:p>
        </p:txBody>
      </p:sp>
      <p:sp>
        <p:nvSpPr>
          <p:cNvPr id="881" name="Rechteck 880">
            <a:extLst>
              <a:ext uri="{FF2B5EF4-FFF2-40B4-BE49-F238E27FC236}">
                <a16:creationId xmlns:a16="http://schemas.microsoft.com/office/drawing/2014/main" id="{11C5D7DE-4CB0-4DF2-9172-BA7A420AA1A4}"/>
              </a:ext>
            </a:extLst>
          </p:cNvPr>
          <p:cNvSpPr/>
          <p:nvPr/>
        </p:nvSpPr>
        <p:spPr>
          <a:xfrm>
            <a:off x="8693705" y="1801286"/>
            <a:ext cx="3038149" cy="2053279"/>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de-CH" sz="1600" b="0" i="0" u="none" strike="noStrike" kern="1200" cap="none" spc="0" normalizeH="0" baseline="0" noProof="0" err="1">
              <a:ln>
                <a:noFill/>
              </a:ln>
              <a:solidFill>
                <a:srgbClr val="868689"/>
              </a:solidFill>
              <a:effectLst/>
              <a:uLnTx/>
              <a:uFillTx/>
              <a:latin typeface="HelveticaNeueLT Com 55 Roman"/>
              <a:ea typeface="+mn-ea"/>
              <a:cs typeface="+mn-cs"/>
            </a:endParaRPr>
          </a:p>
        </p:txBody>
      </p:sp>
      <p:sp>
        <p:nvSpPr>
          <p:cNvPr id="856" name="Inhaltsplatzhalter 7">
            <a:extLst>
              <a:ext uri="{FF2B5EF4-FFF2-40B4-BE49-F238E27FC236}">
                <a16:creationId xmlns:a16="http://schemas.microsoft.com/office/drawing/2014/main" id="{04734ABD-8EB6-43FD-98E3-7C9D072E5C8E}"/>
              </a:ext>
            </a:extLst>
          </p:cNvPr>
          <p:cNvSpPr txBox="1">
            <a:spLocks/>
          </p:cNvSpPr>
          <p:nvPr/>
        </p:nvSpPr>
        <p:spPr bwMode="auto">
          <a:xfrm>
            <a:off x="8676315" y="1788182"/>
            <a:ext cx="3119437" cy="2053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noAutofit/>
          </a:bodyPr>
          <a:lst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tx2"/>
                </a:solidFill>
                <a:latin typeface="+mj-lt"/>
                <a:ea typeface="MS PGothic" panose="020B0600070205080204" pitchFamily="34" charset="-128"/>
                <a:cs typeface="Segoe UI" panose="020B0502040204020203" pitchFamily="34" charset="0"/>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tx2"/>
                </a:solidFill>
                <a:latin typeface="+mj-lt"/>
                <a:ea typeface="MS PGothic" panose="020B0600070205080204" pitchFamily="34" charset="-128"/>
                <a:cs typeface="Segoe UI" panose="020B0502040204020203" pitchFamily="34" charset="0"/>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kumimoji="0" lang="de-CH" sz="16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Teilbezüge</a:t>
            </a:r>
            <a:br>
              <a:rPr kumimoji="0" lang="de-CH" sz="16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br>
            <a:r>
              <a:rPr kumimoji="0" lang="de-CH" sz="1600" b="1" i="0" u="none" strike="noStrike" kern="1200" cap="none" spc="0" normalizeH="0" baseline="0" noProof="0" dirty="0">
                <a:ln>
                  <a:noFill/>
                </a:ln>
                <a:solidFill>
                  <a:srgbClr val="28828B"/>
                </a:solidFill>
                <a:effectLst/>
                <a:uLnTx/>
                <a:uFillTx/>
                <a:latin typeface="HelveticaNeueLT Com 55 Roman"/>
                <a:ea typeface="MS PGothic" panose="020B0600070205080204" pitchFamily="34" charset="-128"/>
                <a:cs typeface="Segoe UI" panose="020B0502040204020203" pitchFamily="34" charset="0"/>
              </a:rPr>
              <a:t>«Flexibel»</a:t>
            </a: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endParaRPr kumimoji="0" lang="de-CH" sz="1400" b="1"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endParaRPr>
          </a:p>
          <a:p>
            <a:pPr marL="457589" marR="0" lvl="0" indent="-457189" algn="l" defTabSz="1035025" rtl="0" eaLnBrk="1" fontAlgn="base" latinLnBrk="0" hangingPunct="1">
              <a:lnSpc>
                <a:spcPct val="100000"/>
              </a:lnSpc>
              <a:spcBef>
                <a:spcPts val="0"/>
              </a:spcBef>
              <a:spcAft>
                <a:spcPts val="600"/>
              </a:spcAft>
              <a:buClr>
                <a:srgbClr val="FFFFFF">
                  <a:lumMod val="50000"/>
                </a:srgbClr>
              </a:buClr>
              <a:buSzTx/>
              <a:buFont typeface="+mj-lt"/>
              <a:buAutoNum type="arabicPeriod"/>
              <a:tabLst/>
              <a:defRPr/>
            </a:pPr>
            <a:r>
              <a:rPr kumimoji="0" lang="de-CH" sz="1200" b="1" i="0" u="none" strike="noStrike" kern="1200" cap="none" spc="0" normalizeH="0" baseline="0" noProof="0" dirty="0">
                <a:ln>
                  <a:noFill/>
                </a:ln>
                <a:solidFill>
                  <a:srgbClr val="28828B"/>
                </a:solidFill>
                <a:effectLst/>
                <a:uLnTx/>
                <a:uFillTx/>
                <a:latin typeface="HelveticaNeueLT Com 55 Roman"/>
                <a:ea typeface="MS PGothic" panose="020B0600070205080204" pitchFamily="34" charset="-128"/>
                <a:cs typeface="Segoe UI" panose="020B0502040204020203" pitchFamily="34" charset="0"/>
              </a:rPr>
              <a:t>Forward für Teilbezug auswählen</a:t>
            </a:r>
          </a:p>
          <a:p>
            <a:pPr marL="457589" marR="0" lvl="0" indent="-457189" algn="l" defTabSz="1035025" rtl="0" eaLnBrk="1" fontAlgn="base" latinLnBrk="0" hangingPunct="1">
              <a:lnSpc>
                <a:spcPct val="100000"/>
              </a:lnSpc>
              <a:spcBef>
                <a:spcPts val="0"/>
              </a:spcBef>
              <a:spcAft>
                <a:spcPts val="600"/>
              </a:spcAft>
              <a:buClr>
                <a:srgbClr val="FFFFFF">
                  <a:lumMod val="50000"/>
                </a:srgbClr>
              </a:buClr>
              <a:buSzTx/>
              <a:buFont typeface="+mj-lt"/>
              <a:buAutoNum type="arabicPeriod"/>
              <a:tabLst/>
              <a:defRPr/>
            </a:pPr>
            <a:r>
              <a:rPr kumimoji="0" lang="de-CH" sz="12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Fälligkeit definieren</a:t>
            </a:r>
          </a:p>
          <a:p>
            <a:pPr marL="457589" marR="0" lvl="0" indent="-457189" algn="l" defTabSz="1035025" rtl="0" eaLnBrk="1" fontAlgn="base" latinLnBrk="0" hangingPunct="1">
              <a:lnSpc>
                <a:spcPct val="100000"/>
              </a:lnSpc>
              <a:spcBef>
                <a:spcPts val="0"/>
              </a:spcBef>
              <a:spcAft>
                <a:spcPts val="600"/>
              </a:spcAft>
              <a:buClr>
                <a:srgbClr val="FFFFFF">
                  <a:lumMod val="50000"/>
                </a:srgbClr>
              </a:buClr>
              <a:buSzTx/>
              <a:buFont typeface="+mj-lt"/>
              <a:buAutoNum type="arabicPeriod"/>
              <a:tabLst/>
              <a:defRPr/>
            </a:pPr>
            <a:r>
              <a:rPr kumimoji="0" lang="de-CH" sz="12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Betrag festlegen</a:t>
            </a:r>
          </a:p>
          <a:p>
            <a:pPr marL="457589" marR="0" lvl="0" indent="-457189" algn="l" defTabSz="1035025" rtl="0" eaLnBrk="1" fontAlgn="base" latinLnBrk="0" hangingPunct="1">
              <a:lnSpc>
                <a:spcPct val="100000"/>
              </a:lnSpc>
              <a:spcBef>
                <a:spcPts val="0"/>
              </a:spcBef>
              <a:spcAft>
                <a:spcPts val="600"/>
              </a:spcAft>
              <a:buClr>
                <a:srgbClr val="FFFFFF">
                  <a:lumMod val="50000"/>
                </a:srgbClr>
              </a:buClr>
              <a:buSzTx/>
              <a:buFont typeface="Wingdings" pitchFamily="2" charset="2"/>
              <a:buChar char="Ø"/>
              <a:tabLst/>
              <a:defRPr/>
            </a:pPr>
            <a:r>
              <a:rPr kumimoji="0" lang="de-CH" sz="1200" b="0" i="0" u="none" strike="noStrike" kern="1200" cap="none" spc="0" normalizeH="0" baseline="0" noProof="0" dirty="0">
                <a:ln>
                  <a:noFill/>
                </a:ln>
                <a:solidFill>
                  <a:srgbClr val="28828B"/>
                </a:solidFill>
                <a:effectLst/>
                <a:uLnTx/>
                <a:uFillTx/>
                <a:latin typeface="HelveticaNeueLT Com 55 Roman"/>
                <a:ea typeface="MS PGothic" panose="020B0600070205080204" pitchFamily="34" charset="-128"/>
                <a:cs typeface="Segoe UI" panose="020B0502040204020203" pitchFamily="34" charset="0"/>
              </a:rPr>
              <a:t>Ausführung bei Teilbezugstermin</a:t>
            </a:r>
          </a:p>
        </p:txBody>
      </p:sp>
      <p:graphicFrame>
        <p:nvGraphicFramePr>
          <p:cNvPr id="6" name="Objekt 5" hidden="1">
            <a:extLst>
              <a:ext uri="{FF2B5EF4-FFF2-40B4-BE49-F238E27FC236}">
                <a16:creationId xmlns:a16="http://schemas.microsoft.com/office/drawing/2014/main" id="{4F0B7DF5-3B2F-4F83-9A47-E79023383AD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6" name="Objekt 5" hidden="1">
                        <a:extLst>
                          <a:ext uri="{FF2B5EF4-FFF2-40B4-BE49-F238E27FC236}">
                            <a16:creationId xmlns:a16="http://schemas.microsoft.com/office/drawing/2014/main" id="{4F0B7DF5-3B2F-4F83-9A47-E79023383A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77" name="Rechteck 876">
            <a:extLst>
              <a:ext uri="{FF2B5EF4-FFF2-40B4-BE49-F238E27FC236}">
                <a16:creationId xmlns:a16="http://schemas.microsoft.com/office/drawing/2014/main" id="{1B768F68-CC6E-44B2-AB0D-45A419A9469B}"/>
              </a:ext>
            </a:extLst>
          </p:cNvPr>
          <p:cNvSpPr/>
          <p:nvPr/>
        </p:nvSpPr>
        <p:spPr>
          <a:xfrm>
            <a:off x="2516542" y="4053029"/>
            <a:ext cx="2946779" cy="2053279"/>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de-CH" sz="1600" b="0" i="0" u="none" strike="noStrike" kern="1200" cap="none" spc="0" normalizeH="0" baseline="0" noProof="0" err="1">
              <a:ln>
                <a:noFill/>
              </a:ln>
              <a:solidFill>
                <a:srgbClr val="868689"/>
              </a:solidFill>
              <a:effectLst/>
              <a:uLnTx/>
              <a:uFillTx/>
              <a:latin typeface="HelveticaNeueLT Com 55 Roman"/>
              <a:ea typeface="+mn-ea"/>
              <a:cs typeface="+mn-cs"/>
            </a:endParaRPr>
          </a:p>
        </p:txBody>
      </p:sp>
      <p:sp>
        <p:nvSpPr>
          <p:cNvPr id="878" name="Rechteck 877">
            <a:extLst>
              <a:ext uri="{FF2B5EF4-FFF2-40B4-BE49-F238E27FC236}">
                <a16:creationId xmlns:a16="http://schemas.microsoft.com/office/drawing/2014/main" id="{A49D2DCB-817C-4293-A197-F65E62CF8D70}"/>
              </a:ext>
            </a:extLst>
          </p:cNvPr>
          <p:cNvSpPr/>
          <p:nvPr/>
        </p:nvSpPr>
        <p:spPr>
          <a:xfrm>
            <a:off x="5636081" y="4035990"/>
            <a:ext cx="2957052" cy="2053279"/>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de-CH" sz="1600" b="0" i="0" u="none" strike="noStrike" kern="1200" cap="none" spc="0" normalizeH="0" baseline="0" noProof="0" err="1">
              <a:ln>
                <a:noFill/>
              </a:ln>
              <a:solidFill>
                <a:srgbClr val="868689"/>
              </a:solidFill>
              <a:effectLst/>
              <a:uLnTx/>
              <a:uFillTx/>
              <a:latin typeface="HelveticaNeueLT Com 55 Roman"/>
              <a:ea typeface="+mn-ea"/>
              <a:cs typeface="+mn-cs"/>
            </a:endParaRPr>
          </a:p>
        </p:txBody>
      </p:sp>
      <p:sp>
        <p:nvSpPr>
          <p:cNvPr id="2" name="Titel 1">
            <a:extLst>
              <a:ext uri="{FF2B5EF4-FFF2-40B4-BE49-F238E27FC236}">
                <a16:creationId xmlns:a16="http://schemas.microsoft.com/office/drawing/2014/main" id="{0297B270-C359-4ADB-88AF-8B9FE31B115A}"/>
              </a:ext>
            </a:extLst>
          </p:cNvPr>
          <p:cNvSpPr>
            <a:spLocks noGrp="1"/>
          </p:cNvSpPr>
          <p:nvPr>
            <p:ph type="title"/>
          </p:nvPr>
        </p:nvSpPr>
        <p:spPr>
          <a:xfrm>
            <a:off x="479376" y="476672"/>
            <a:ext cx="11233248" cy="1008112"/>
          </a:xfrm>
        </p:spPr>
        <p:txBody>
          <a:bodyPr vert="horz"/>
          <a:lstStyle/>
          <a:p>
            <a:r>
              <a:rPr lang="de-CH" dirty="0"/>
              <a:t>EXCHANGE – Viele Möglichkeiten im Devisenhandel</a:t>
            </a:r>
            <a:br>
              <a:rPr lang="de-CH" dirty="0"/>
            </a:br>
            <a:r>
              <a:rPr lang="de-CH" sz="1900" b="0" noProof="1">
                <a:solidFill>
                  <a:srgbClr val="28828B"/>
                </a:solidFill>
                <a:latin typeface="Corona LT" panose="02000604020000090004" pitchFamily="2" charset="0"/>
              </a:rPr>
              <a:t>amnis Leistungen für Sie</a:t>
            </a:r>
            <a:endParaRPr lang="de-CH" sz="1900" dirty="0"/>
          </a:p>
        </p:txBody>
      </p:sp>
      <p:sp>
        <p:nvSpPr>
          <p:cNvPr id="13" name="Textfeld 12">
            <a:extLst>
              <a:ext uri="{FF2B5EF4-FFF2-40B4-BE49-F238E27FC236}">
                <a16:creationId xmlns:a16="http://schemas.microsoft.com/office/drawing/2014/main" id="{CA8933B7-F876-42AF-8F0E-DE730AC7070F}"/>
              </a:ext>
            </a:extLst>
          </p:cNvPr>
          <p:cNvSpPr txBox="1"/>
          <p:nvPr/>
        </p:nvSpPr>
        <p:spPr bwMode="auto">
          <a:xfrm>
            <a:off x="268258" y="1462385"/>
            <a:ext cx="1728192"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de-CH" sz="1800" b="1" i="0" u="none" strike="noStrike" kern="1200" cap="none" spc="0" normalizeH="0" baseline="0" noProof="0">
                <a:ln>
                  <a:noFill/>
                </a:ln>
                <a:solidFill>
                  <a:srgbClr val="28828B"/>
                </a:solidFill>
                <a:effectLst/>
                <a:uLnTx/>
                <a:uFillTx/>
                <a:latin typeface="HelveticaNeueLT Com 55 Roman"/>
                <a:ea typeface="+mn-ea"/>
                <a:cs typeface="+mn-cs"/>
              </a:rPr>
              <a:t>EXCHANGE</a:t>
            </a:r>
          </a:p>
        </p:txBody>
      </p:sp>
      <p:sp>
        <p:nvSpPr>
          <p:cNvPr id="839" name="Freeform 2">
            <a:extLst>
              <a:ext uri="{FF2B5EF4-FFF2-40B4-BE49-F238E27FC236}">
                <a16:creationId xmlns:a16="http://schemas.microsoft.com/office/drawing/2014/main" id="{210519CB-FB9B-453F-9E19-245C402347B2}"/>
              </a:ext>
            </a:extLst>
          </p:cNvPr>
          <p:cNvSpPr>
            <a:spLocks noChangeArrowheads="1"/>
          </p:cNvSpPr>
          <p:nvPr/>
        </p:nvSpPr>
        <p:spPr bwMode="auto">
          <a:xfrm>
            <a:off x="479376" y="1822425"/>
            <a:ext cx="1728192" cy="4272048"/>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rgbClr val="28828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0" rIns="121920" bIns="6096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altLang="de-DE" sz="1800" b="1" i="0" u="none" strike="noStrike" kern="1200" cap="none" spc="0" normalizeH="0" baseline="0" noProof="0">
                <a:ln>
                  <a:noFill/>
                </a:ln>
                <a:solidFill>
                  <a:srgbClr val="FFFFFF"/>
                </a:solidFill>
                <a:effectLst/>
                <a:uLnTx/>
                <a:uFillTx/>
                <a:latin typeface="HelveticaNeueLT Pro 55 Roman" pitchFamily="34" charset="0"/>
                <a:ea typeface="+mn-ea"/>
                <a:cs typeface="+mn-cs"/>
                <a:sym typeface="Lato" charset="0"/>
              </a:rPr>
              <a:t>Währungen zu Top-Konditionen kaufen und verkaufen</a:t>
            </a:r>
            <a:endParaRPr kumimoji="0" lang="de-CH" sz="1400" b="0" i="0" u="none" strike="noStrike" kern="1200" cap="none" spc="0" normalizeH="0" baseline="0" noProof="0">
              <a:ln>
                <a:noFill/>
              </a:ln>
              <a:solidFill>
                <a:srgbClr val="FFFFFF"/>
              </a:solidFill>
              <a:effectLst/>
              <a:uLnTx/>
              <a:uFillTx/>
              <a:latin typeface="Corona LT"/>
              <a:ea typeface="+mn-ea"/>
              <a:cs typeface="+mn-cs"/>
            </a:endParaRPr>
          </a:p>
        </p:txBody>
      </p:sp>
      <p:grpSp>
        <p:nvGrpSpPr>
          <p:cNvPr id="841" name="Grupo 50">
            <a:extLst>
              <a:ext uri="{FF2B5EF4-FFF2-40B4-BE49-F238E27FC236}">
                <a16:creationId xmlns:a16="http://schemas.microsoft.com/office/drawing/2014/main" id="{CB8B69CE-EF76-4B23-A335-C8EA04A8D9E3}"/>
              </a:ext>
            </a:extLst>
          </p:cNvPr>
          <p:cNvGrpSpPr>
            <a:grpSpLocks noChangeAspect="1"/>
          </p:cNvGrpSpPr>
          <p:nvPr/>
        </p:nvGrpSpPr>
        <p:grpSpPr>
          <a:xfrm>
            <a:off x="4519944" y="1928191"/>
            <a:ext cx="590835" cy="578875"/>
            <a:chOff x="3024201" y="12418953"/>
            <a:chExt cx="313768" cy="307417"/>
          </a:xfrm>
          <a:solidFill>
            <a:srgbClr val="28828B"/>
          </a:solidFill>
        </p:grpSpPr>
        <p:sp>
          <p:nvSpPr>
            <p:cNvPr id="842" name="Forma libre 490">
              <a:extLst>
                <a:ext uri="{FF2B5EF4-FFF2-40B4-BE49-F238E27FC236}">
                  <a16:creationId xmlns:a16="http://schemas.microsoft.com/office/drawing/2014/main" id="{4CA65B9A-89BA-40A6-B936-0DD3C837A2F7}"/>
                </a:ext>
              </a:extLst>
            </p:cNvPr>
            <p:cNvSpPr/>
            <p:nvPr/>
          </p:nvSpPr>
          <p:spPr>
            <a:xfrm>
              <a:off x="3024201" y="12604673"/>
              <a:ext cx="216939" cy="121697"/>
            </a:xfrm>
            <a:custGeom>
              <a:avLst/>
              <a:gdLst>
                <a:gd name="connsiteX0" fmla="*/ 213235 w 216938"/>
                <a:gd name="connsiteY0" fmla="*/ 0 h 121697"/>
                <a:gd name="connsiteX1" fmla="*/ 6349 w 216938"/>
                <a:gd name="connsiteY1" fmla="*/ 0 h 121697"/>
                <a:gd name="connsiteX2" fmla="*/ 0 w 216938"/>
                <a:gd name="connsiteY2" fmla="*/ 6349 h 121697"/>
                <a:gd name="connsiteX3" fmla="*/ 0 w 216938"/>
                <a:gd name="connsiteY3" fmla="*/ 119581 h 121697"/>
                <a:gd name="connsiteX4" fmla="*/ 2117 w 216938"/>
                <a:gd name="connsiteY4" fmla="*/ 124343 h 121697"/>
                <a:gd name="connsiteX5" fmla="*/ 6878 w 216938"/>
                <a:gd name="connsiteY5" fmla="*/ 126460 h 121697"/>
                <a:gd name="connsiteX6" fmla="*/ 6878 w 216938"/>
                <a:gd name="connsiteY6" fmla="*/ 126460 h 121697"/>
                <a:gd name="connsiteX7" fmla="*/ 213764 w 216938"/>
                <a:gd name="connsiteY7" fmla="*/ 126460 h 121697"/>
                <a:gd name="connsiteX8" fmla="*/ 220113 w 216938"/>
                <a:gd name="connsiteY8" fmla="*/ 120110 h 121697"/>
                <a:gd name="connsiteX9" fmla="*/ 220113 w 216938"/>
                <a:gd name="connsiteY9" fmla="*/ 7408 h 121697"/>
                <a:gd name="connsiteX10" fmla="*/ 213235 w 216938"/>
                <a:gd name="connsiteY10" fmla="*/ 0 h 121697"/>
                <a:gd name="connsiteX11" fmla="*/ 206356 w 216938"/>
                <a:gd name="connsiteY11" fmla="*/ 113232 h 121697"/>
                <a:gd name="connsiteX12" fmla="*/ 43388 w 216938"/>
                <a:gd name="connsiteY12" fmla="*/ 113232 h 121697"/>
                <a:gd name="connsiteX13" fmla="*/ 43388 w 216938"/>
                <a:gd name="connsiteY13" fmla="*/ 113232 h 121697"/>
                <a:gd name="connsiteX14" fmla="*/ 12170 w 216938"/>
                <a:gd name="connsiteY14" fmla="*/ 113232 h 121697"/>
                <a:gd name="connsiteX15" fmla="*/ 12170 w 216938"/>
                <a:gd name="connsiteY15" fmla="*/ 13228 h 121697"/>
                <a:gd name="connsiteX16" fmla="*/ 206356 w 216938"/>
                <a:gd name="connsiteY16" fmla="*/ 13228 h 121697"/>
                <a:gd name="connsiteX17" fmla="*/ 206356 w 216938"/>
                <a:gd name="connsiteY17" fmla="*/ 113232 h 12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6938" h="121697">
                  <a:moveTo>
                    <a:pt x="213235" y="0"/>
                  </a:moveTo>
                  <a:lnTo>
                    <a:pt x="6349" y="0"/>
                  </a:lnTo>
                  <a:cubicBezTo>
                    <a:pt x="2646" y="0"/>
                    <a:pt x="0" y="2646"/>
                    <a:pt x="0" y="6349"/>
                  </a:cubicBezTo>
                  <a:lnTo>
                    <a:pt x="0" y="119581"/>
                  </a:lnTo>
                  <a:cubicBezTo>
                    <a:pt x="0" y="121169"/>
                    <a:pt x="529" y="122755"/>
                    <a:pt x="2117" y="124343"/>
                  </a:cubicBezTo>
                  <a:cubicBezTo>
                    <a:pt x="3175" y="125401"/>
                    <a:pt x="4762" y="126460"/>
                    <a:pt x="6878" y="126460"/>
                  </a:cubicBezTo>
                  <a:cubicBezTo>
                    <a:pt x="6878" y="126460"/>
                    <a:pt x="6878" y="126460"/>
                    <a:pt x="6878" y="126460"/>
                  </a:cubicBezTo>
                  <a:lnTo>
                    <a:pt x="213764" y="126460"/>
                  </a:lnTo>
                  <a:cubicBezTo>
                    <a:pt x="217468" y="126460"/>
                    <a:pt x="220113" y="123815"/>
                    <a:pt x="220113" y="120110"/>
                  </a:cubicBezTo>
                  <a:lnTo>
                    <a:pt x="220113" y="7408"/>
                  </a:lnTo>
                  <a:cubicBezTo>
                    <a:pt x="219584" y="3175"/>
                    <a:pt x="216410" y="0"/>
                    <a:pt x="213235" y="0"/>
                  </a:cubicBezTo>
                  <a:close/>
                  <a:moveTo>
                    <a:pt x="206356" y="113232"/>
                  </a:moveTo>
                  <a:lnTo>
                    <a:pt x="43388" y="113232"/>
                  </a:lnTo>
                  <a:cubicBezTo>
                    <a:pt x="43388" y="113232"/>
                    <a:pt x="43388" y="113232"/>
                    <a:pt x="43388" y="113232"/>
                  </a:cubicBezTo>
                  <a:lnTo>
                    <a:pt x="12170" y="113232"/>
                  </a:lnTo>
                  <a:lnTo>
                    <a:pt x="12170" y="13228"/>
                  </a:lnTo>
                  <a:lnTo>
                    <a:pt x="206356" y="13228"/>
                  </a:lnTo>
                  <a:lnTo>
                    <a:pt x="206356" y="113232"/>
                  </a:lnTo>
                  <a:close/>
                </a:path>
              </a:pathLst>
            </a:custGeom>
            <a:grpFill/>
            <a:ln w="52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43" name="Forma libre 491">
              <a:extLst>
                <a:ext uri="{FF2B5EF4-FFF2-40B4-BE49-F238E27FC236}">
                  <a16:creationId xmlns:a16="http://schemas.microsoft.com/office/drawing/2014/main" id="{E02AE538-0381-4743-AAB1-C09DAEF0B4E1}"/>
                </a:ext>
              </a:extLst>
            </p:cNvPr>
            <p:cNvSpPr/>
            <p:nvPr/>
          </p:nvSpPr>
          <p:spPr>
            <a:xfrm>
              <a:off x="3096690" y="12630601"/>
              <a:ext cx="74077" cy="74077"/>
            </a:xfrm>
            <a:custGeom>
              <a:avLst/>
              <a:gdLst>
                <a:gd name="connsiteX0" fmla="*/ 37038 w 74076"/>
                <a:gd name="connsiteY0" fmla="*/ 74077 h 74076"/>
                <a:gd name="connsiteX1" fmla="*/ 74077 w 74076"/>
                <a:gd name="connsiteY1" fmla="*/ 37038 h 74076"/>
                <a:gd name="connsiteX2" fmla="*/ 37038 w 74076"/>
                <a:gd name="connsiteY2" fmla="*/ 0 h 74076"/>
                <a:gd name="connsiteX3" fmla="*/ 0 w 74076"/>
                <a:gd name="connsiteY3" fmla="*/ 37038 h 74076"/>
                <a:gd name="connsiteX4" fmla="*/ 37038 w 74076"/>
                <a:gd name="connsiteY4" fmla="*/ 74077 h 74076"/>
                <a:gd name="connsiteX5" fmla="*/ 37038 w 74076"/>
                <a:gd name="connsiteY5" fmla="*/ 12698 h 74076"/>
                <a:gd name="connsiteX6" fmla="*/ 61378 w 74076"/>
                <a:gd name="connsiteY6" fmla="*/ 37038 h 74076"/>
                <a:gd name="connsiteX7" fmla="*/ 37038 w 74076"/>
                <a:gd name="connsiteY7" fmla="*/ 61377 h 74076"/>
                <a:gd name="connsiteX8" fmla="*/ 12699 w 74076"/>
                <a:gd name="connsiteY8" fmla="*/ 37038 h 74076"/>
                <a:gd name="connsiteX9" fmla="*/ 37038 w 74076"/>
                <a:gd name="connsiteY9" fmla="*/ 12698 h 7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76" h="74076">
                  <a:moveTo>
                    <a:pt x="37038" y="74077"/>
                  </a:moveTo>
                  <a:cubicBezTo>
                    <a:pt x="57674" y="74077"/>
                    <a:pt x="74077" y="57144"/>
                    <a:pt x="74077" y="37038"/>
                  </a:cubicBezTo>
                  <a:cubicBezTo>
                    <a:pt x="74077" y="16402"/>
                    <a:pt x="57145" y="0"/>
                    <a:pt x="37038" y="0"/>
                  </a:cubicBezTo>
                  <a:cubicBezTo>
                    <a:pt x="16932" y="0"/>
                    <a:pt x="0" y="16932"/>
                    <a:pt x="0" y="37038"/>
                  </a:cubicBezTo>
                  <a:cubicBezTo>
                    <a:pt x="0" y="57673"/>
                    <a:pt x="16403" y="74077"/>
                    <a:pt x="37038" y="74077"/>
                  </a:cubicBezTo>
                  <a:close/>
                  <a:moveTo>
                    <a:pt x="37038" y="12698"/>
                  </a:moveTo>
                  <a:cubicBezTo>
                    <a:pt x="50266" y="12698"/>
                    <a:pt x="61378" y="23810"/>
                    <a:pt x="61378" y="37038"/>
                  </a:cubicBezTo>
                  <a:cubicBezTo>
                    <a:pt x="61378" y="50266"/>
                    <a:pt x="50266" y="61377"/>
                    <a:pt x="37038" y="61377"/>
                  </a:cubicBezTo>
                  <a:cubicBezTo>
                    <a:pt x="23810" y="61377"/>
                    <a:pt x="12699" y="50266"/>
                    <a:pt x="12699" y="37038"/>
                  </a:cubicBezTo>
                  <a:cubicBezTo>
                    <a:pt x="12699" y="23810"/>
                    <a:pt x="23810" y="12698"/>
                    <a:pt x="37038" y="12698"/>
                  </a:cubicBezTo>
                  <a:close/>
                </a:path>
              </a:pathLst>
            </a:custGeom>
            <a:grpFill/>
            <a:ln w="52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44" name="Forma libre 492">
              <a:extLst>
                <a:ext uri="{FF2B5EF4-FFF2-40B4-BE49-F238E27FC236}">
                  <a16:creationId xmlns:a16="http://schemas.microsoft.com/office/drawing/2014/main" id="{D4DEBF78-A052-4B01-B666-9AD9BF44F991}"/>
                </a:ext>
              </a:extLst>
            </p:cNvPr>
            <p:cNvSpPr/>
            <p:nvPr/>
          </p:nvSpPr>
          <p:spPr>
            <a:xfrm>
              <a:off x="3171296" y="12630601"/>
              <a:ext cx="37038" cy="74077"/>
            </a:xfrm>
            <a:custGeom>
              <a:avLst/>
              <a:gdLst>
                <a:gd name="connsiteX0" fmla="*/ 17461 w 37038"/>
                <a:gd name="connsiteY0" fmla="*/ 61907 h 74076"/>
                <a:gd name="connsiteX1" fmla="*/ 6349 w 37038"/>
                <a:gd name="connsiteY1" fmla="*/ 61907 h 74076"/>
                <a:gd name="connsiteX2" fmla="*/ 0 w 37038"/>
                <a:gd name="connsiteY2" fmla="*/ 68256 h 74076"/>
                <a:gd name="connsiteX3" fmla="*/ 6349 w 37038"/>
                <a:gd name="connsiteY3" fmla="*/ 74605 h 74076"/>
                <a:gd name="connsiteX4" fmla="*/ 19577 w 37038"/>
                <a:gd name="connsiteY4" fmla="*/ 74605 h 74076"/>
                <a:gd name="connsiteX5" fmla="*/ 23281 w 37038"/>
                <a:gd name="connsiteY5" fmla="*/ 73547 h 74076"/>
                <a:gd name="connsiteX6" fmla="*/ 38097 w 37038"/>
                <a:gd name="connsiteY6" fmla="*/ 64023 h 74076"/>
                <a:gd name="connsiteX7" fmla="*/ 41271 w 37038"/>
                <a:gd name="connsiteY7" fmla="*/ 58731 h 74076"/>
                <a:gd name="connsiteX8" fmla="*/ 41271 w 37038"/>
                <a:gd name="connsiteY8" fmla="*/ 13756 h 74076"/>
                <a:gd name="connsiteX9" fmla="*/ 37568 w 37038"/>
                <a:gd name="connsiteY9" fmla="*/ 7937 h 74076"/>
                <a:gd name="connsiteX10" fmla="*/ 22752 w 37038"/>
                <a:gd name="connsiteY10" fmla="*/ 528 h 74076"/>
                <a:gd name="connsiteX11" fmla="*/ 20106 w 37038"/>
                <a:gd name="connsiteY11" fmla="*/ 0 h 74076"/>
                <a:gd name="connsiteX12" fmla="*/ 6878 w 37038"/>
                <a:gd name="connsiteY12" fmla="*/ 0 h 74076"/>
                <a:gd name="connsiteX13" fmla="*/ 529 w 37038"/>
                <a:gd name="connsiteY13" fmla="*/ 6349 h 74076"/>
                <a:gd name="connsiteX14" fmla="*/ 6878 w 37038"/>
                <a:gd name="connsiteY14" fmla="*/ 12698 h 74076"/>
                <a:gd name="connsiteX15" fmla="*/ 18519 w 37038"/>
                <a:gd name="connsiteY15" fmla="*/ 12698 h 74076"/>
                <a:gd name="connsiteX16" fmla="*/ 28573 w 37038"/>
                <a:gd name="connsiteY16" fmla="*/ 17990 h 74076"/>
                <a:gd name="connsiteX17" fmla="*/ 28573 w 37038"/>
                <a:gd name="connsiteY17" fmla="*/ 55557 h 74076"/>
                <a:gd name="connsiteX18" fmla="*/ 17461 w 37038"/>
                <a:gd name="connsiteY18" fmla="*/ 61907 h 7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038" h="74076">
                  <a:moveTo>
                    <a:pt x="17461" y="61907"/>
                  </a:moveTo>
                  <a:lnTo>
                    <a:pt x="6349" y="61907"/>
                  </a:lnTo>
                  <a:cubicBezTo>
                    <a:pt x="2646" y="61907"/>
                    <a:pt x="0" y="64552"/>
                    <a:pt x="0" y="68256"/>
                  </a:cubicBezTo>
                  <a:cubicBezTo>
                    <a:pt x="0" y="71959"/>
                    <a:pt x="2646" y="74605"/>
                    <a:pt x="6349" y="74605"/>
                  </a:cubicBezTo>
                  <a:lnTo>
                    <a:pt x="19577" y="74605"/>
                  </a:lnTo>
                  <a:cubicBezTo>
                    <a:pt x="20636" y="74605"/>
                    <a:pt x="22223" y="74077"/>
                    <a:pt x="23281" y="73547"/>
                  </a:cubicBezTo>
                  <a:lnTo>
                    <a:pt x="38097" y="64023"/>
                  </a:lnTo>
                  <a:cubicBezTo>
                    <a:pt x="40213" y="62965"/>
                    <a:pt x="41271" y="60849"/>
                    <a:pt x="41271" y="58731"/>
                  </a:cubicBezTo>
                  <a:lnTo>
                    <a:pt x="41271" y="13756"/>
                  </a:lnTo>
                  <a:cubicBezTo>
                    <a:pt x="41271" y="11111"/>
                    <a:pt x="39684" y="8995"/>
                    <a:pt x="37568" y="7937"/>
                  </a:cubicBezTo>
                  <a:lnTo>
                    <a:pt x="22752" y="528"/>
                  </a:lnTo>
                  <a:cubicBezTo>
                    <a:pt x="21694" y="0"/>
                    <a:pt x="20636" y="0"/>
                    <a:pt x="20106" y="0"/>
                  </a:cubicBezTo>
                  <a:lnTo>
                    <a:pt x="6878" y="0"/>
                  </a:lnTo>
                  <a:cubicBezTo>
                    <a:pt x="3175" y="0"/>
                    <a:pt x="529" y="2646"/>
                    <a:pt x="529" y="6349"/>
                  </a:cubicBezTo>
                  <a:cubicBezTo>
                    <a:pt x="529" y="10053"/>
                    <a:pt x="3175" y="12698"/>
                    <a:pt x="6878" y="12698"/>
                  </a:cubicBezTo>
                  <a:lnTo>
                    <a:pt x="18519" y="12698"/>
                  </a:lnTo>
                  <a:lnTo>
                    <a:pt x="28573" y="17990"/>
                  </a:lnTo>
                  <a:lnTo>
                    <a:pt x="28573" y="55557"/>
                  </a:lnTo>
                  <a:lnTo>
                    <a:pt x="17461" y="61907"/>
                  </a:lnTo>
                  <a:close/>
                </a:path>
              </a:pathLst>
            </a:custGeom>
            <a:grpFill/>
            <a:ln w="52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45" name="Forma libre 493">
              <a:extLst>
                <a:ext uri="{FF2B5EF4-FFF2-40B4-BE49-F238E27FC236}">
                  <a16:creationId xmlns:a16="http://schemas.microsoft.com/office/drawing/2014/main" id="{8B5CF971-377B-4389-BC7A-FA83945C1CE3}"/>
                </a:ext>
              </a:extLst>
            </p:cNvPr>
            <p:cNvSpPr/>
            <p:nvPr/>
          </p:nvSpPr>
          <p:spPr>
            <a:xfrm>
              <a:off x="3054361" y="12630601"/>
              <a:ext cx="37038" cy="74077"/>
            </a:xfrm>
            <a:custGeom>
              <a:avLst/>
              <a:gdLst>
                <a:gd name="connsiteX0" fmla="*/ 4233 w 37038"/>
                <a:gd name="connsiteY0" fmla="*/ 66668 h 74076"/>
                <a:gd name="connsiteX1" fmla="*/ 19048 w 37038"/>
                <a:gd name="connsiteY1" fmla="*/ 74077 h 74076"/>
                <a:gd name="connsiteX2" fmla="*/ 21694 w 37038"/>
                <a:gd name="connsiteY2" fmla="*/ 74605 h 74076"/>
                <a:gd name="connsiteX3" fmla="*/ 34922 w 37038"/>
                <a:gd name="connsiteY3" fmla="*/ 74605 h 74076"/>
                <a:gd name="connsiteX4" fmla="*/ 41271 w 37038"/>
                <a:gd name="connsiteY4" fmla="*/ 68256 h 74076"/>
                <a:gd name="connsiteX5" fmla="*/ 34922 w 37038"/>
                <a:gd name="connsiteY5" fmla="*/ 61907 h 74076"/>
                <a:gd name="connsiteX6" fmla="*/ 23281 w 37038"/>
                <a:gd name="connsiteY6" fmla="*/ 61907 h 74076"/>
                <a:gd name="connsiteX7" fmla="*/ 13228 w 37038"/>
                <a:gd name="connsiteY7" fmla="*/ 56615 h 74076"/>
                <a:gd name="connsiteX8" fmla="*/ 13228 w 37038"/>
                <a:gd name="connsiteY8" fmla="*/ 19048 h 74076"/>
                <a:gd name="connsiteX9" fmla="*/ 23810 w 37038"/>
                <a:gd name="connsiteY9" fmla="*/ 12698 h 74076"/>
                <a:gd name="connsiteX10" fmla="*/ 34922 w 37038"/>
                <a:gd name="connsiteY10" fmla="*/ 12698 h 74076"/>
                <a:gd name="connsiteX11" fmla="*/ 41271 w 37038"/>
                <a:gd name="connsiteY11" fmla="*/ 6349 h 74076"/>
                <a:gd name="connsiteX12" fmla="*/ 34922 w 37038"/>
                <a:gd name="connsiteY12" fmla="*/ 0 h 74076"/>
                <a:gd name="connsiteX13" fmla="*/ 21694 w 37038"/>
                <a:gd name="connsiteY13" fmla="*/ 0 h 74076"/>
                <a:gd name="connsiteX14" fmla="*/ 17990 w 37038"/>
                <a:gd name="connsiteY14" fmla="*/ 1058 h 74076"/>
                <a:gd name="connsiteX15" fmla="*/ 3175 w 37038"/>
                <a:gd name="connsiteY15" fmla="*/ 10582 h 74076"/>
                <a:gd name="connsiteX16" fmla="*/ 0 w 37038"/>
                <a:gd name="connsiteY16" fmla="*/ 15874 h 74076"/>
                <a:gd name="connsiteX17" fmla="*/ 0 w 37038"/>
                <a:gd name="connsiteY17" fmla="*/ 60849 h 74076"/>
                <a:gd name="connsiteX18" fmla="*/ 4233 w 37038"/>
                <a:gd name="connsiteY18" fmla="*/ 66668 h 7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038" h="74076">
                  <a:moveTo>
                    <a:pt x="4233" y="66668"/>
                  </a:moveTo>
                  <a:lnTo>
                    <a:pt x="19048" y="74077"/>
                  </a:lnTo>
                  <a:cubicBezTo>
                    <a:pt x="20106" y="74605"/>
                    <a:pt x="21165" y="74605"/>
                    <a:pt x="21694" y="74605"/>
                  </a:cubicBezTo>
                  <a:lnTo>
                    <a:pt x="34922" y="74605"/>
                  </a:lnTo>
                  <a:cubicBezTo>
                    <a:pt x="38626" y="74605"/>
                    <a:pt x="41271" y="71959"/>
                    <a:pt x="41271" y="68256"/>
                  </a:cubicBezTo>
                  <a:cubicBezTo>
                    <a:pt x="41271" y="64552"/>
                    <a:pt x="38626" y="61907"/>
                    <a:pt x="34922" y="61907"/>
                  </a:cubicBezTo>
                  <a:lnTo>
                    <a:pt x="23281" y="61907"/>
                  </a:lnTo>
                  <a:lnTo>
                    <a:pt x="13228" y="56615"/>
                  </a:lnTo>
                  <a:lnTo>
                    <a:pt x="13228" y="19048"/>
                  </a:lnTo>
                  <a:lnTo>
                    <a:pt x="23810" y="12698"/>
                  </a:lnTo>
                  <a:lnTo>
                    <a:pt x="34922" y="12698"/>
                  </a:lnTo>
                  <a:cubicBezTo>
                    <a:pt x="38626" y="12698"/>
                    <a:pt x="41271" y="10053"/>
                    <a:pt x="41271" y="6349"/>
                  </a:cubicBezTo>
                  <a:cubicBezTo>
                    <a:pt x="41271" y="2646"/>
                    <a:pt x="38626" y="0"/>
                    <a:pt x="34922" y="0"/>
                  </a:cubicBezTo>
                  <a:lnTo>
                    <a:pt x="21694" y="0"/>
                  </a:lnTo>
                  <a:cubicBezTo>
                    <a:pt x="20635" y="0"/>
                    <a:pt x="19048" y="528"/>
                    <a:pt x="17990" y="1058"/>
                  </a:cubicBezTo>
                  <a:lnTo>
                    <a:pt x="3175" y="10582"/>
                  </a:lnTo>
                  <a:cubicBezTo>
                    <a:pt x="1058" y="11640"/>
                    <a:pt x="0" y="13756"/>
                    <a:pt x="0" y="15874"/>
                  </a:cubicBezTo>
                  <a:lnTo>
                    <a:pt x="0" y="60849"/>
                  </a:lnTo>
                  <a:cubicBezTo>
                    <a:pt x="1058" y="62965"/>
                    <a:pt x="2116" y="65610"/>
                    <a:pt x="4233" y="66668"/>
                  </a:cubicBezTo>
                  <a:close/>
                </a:path>
              </a:pathLst>
            </a:custGeom>
            <a:grpFill/>
            <a:ln w="52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46" name="Forma libre 494">
              <a:extLst>
                <a:ext uri="{FF2B5EF4-FFF2-40B4-BE49-F238E27FC236}">
                  <a16:creationId xmlns:a16="http://schemas.microsoft.com/office/drawing/2014/main" id="{251A67EE-62E9-466F-9D97-0E1379398B56}"/>
                </a:ext>
              </a:extLst>
            </p:cNvPr>
            <p:cNvSpPr/>
            <p:nvPr/>
          </p:nvSpPr>
          <p:spPr>
            <a:xfrm>
              <a:off x="3179233" y="12418953"/>
              <a:ext cx="158736" cy="158736"/>
            </a:xfrm>
            <a:custGeom>
              <a:avLst/>
              <a:gdLst>
                <a:gd name="connsiteX0" fmla="*/ 159794 w 158735"/>
                <a:gd name="connsiteY0" fmla="*/ 79896 h 158735"/>
                <a:gd name="connsiteX1" fmla="*/ 79897 w 158735"/>
                <a:gd name="connsiteY1" fmla="*/ 0 h 158735"/>
                <a:gd name="connsiteX2" fmla="*/ 0 w 158735"/>
                <a:gd name="connsiteY2" fmla="*/ 79896 h 158735"/>
                <a:gd name="connsiteX3" fmla="*/ 79897 w 158735"/>
                <a:gd name="connsiteY3" fmla="*/ 159794 h 158735"/>
                <a:gd name="connsiteX4" fmla="*/ 159794 w 158735"/>
                <a:gd name="connsiteY4" fmla="*/ 79896 h 158735"/>
                <a:gd name="connsiteX5" fmla="*/ 79897 w 158735"/>
                <a:gd name="connsiteY5" fmla="*/ 147094 h 158735"/>
                <a:gd name="connsiteX6" fmla="*/ 12699 w 158735"/>
                <a:gd name="connsiteY6" fmla="*/ 79896 h 158735"/>
                <a:gd name="connsiteX7" fmla="*/ 79897 w 158735"/>
                <a:gd name="connsiteY7" fmla="*/ 12698 h 158735"/>
                <a:gd name="connsiteX8" fmla="*/ 147095 w 158735"/>
                <a:gd name="connsiteY8" fmla="*/ 79896 h 158735"/>
                <a:gd name="connsiteX9" fmla="*/ 79897 w 158735"/>
                <a:gd name="connsiteY9" fmla="*/ 147094 h 15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735" h="158735">
                  <a:moveTo>
                    <a:pt x="159794" y="79896"/>
                  </a:moveTo>
                  <a:cubicBezTo>
                    <a:pt x="159794" y="35451"/>
                    <a:pt x="123814" y="0"/>
                    <a:pt x="79897" y="0"/>
                  </a:cubicBezTo>
                  <a:cubicBezTo>
                    <a:pt x="35980" y="0"/>
                    <a:pt x="0" y="35979"/>
                    <a:pt x="0" y="79896"/>
                  </a:cubicBezTo>
                  <a:cubicBezTo>
                    <a:pt x="0" y="124343"/>
                    <a:pt x="35980" y="159794"/>
                    <a:pt x="79897" y="159794"/>
                  </a:cubicBezTo>
                  <a:cubicBezTo>
                    <a:pt x="123814" y="159794"/>
                    <a:pt x="159794" y="123813"/>
                    <a:pt x="159794" y="79896"/>
                  </a:cubicBezTo>
                  <a:close/>
                  <a:moveTo>
                    <a:pt x="79897" y="147094"/>
                  </a:moveTo>
                  <a:cubicBezTo>
                    <a:pt x="42859" y="147094"/>
                    <a:pt x="12699" y="116935"/>
                    <a:pt x="12699" y="79896"/>
                  </a:cubicBezTo>
                  <a:cubicBezTo>
                    <a:pt x="12699" y="42858"/>
                    <a:pt x="42859" y="12698"/>
                    <a:pt x="79897" y="12698"/>
                  </a:cubicBezTo>
                  <a:cubicBezTo>
                    <a:pt x="116935" y="12698"/>
                    <a:pt x="147095" y="42858"/>
                    <a:pt x="147095" y="79896"/>
                  </a:cubicBezTo>
                  <a:cubicBezTo>
                    <a:pt x="147095" y="116935"/>
                    <a:pt x="116935" y="147094"/>
                    <a:pt x="79897" y="147094"/>
                  </a:cubicBezTo>
                  <a:close/>
                </a:path>
              </a:pathLst>
            </a:custGeom>
            <a:grpFill/>
            <a:ln w="52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47" name="Forma libre 495">
              <a:extLst>
                <a:ext uri="{FF2B5EF4-FFF2-40B4-BE49-F238E27FC236}">
                  <a16:creationId xmlns:a16="http://schemas.microsoft.com/office/drawing/2014/main" id="{34A05DF1-4D43-43DE-8DD6-47FA85046B17}"/>
                </a:ext>
              </a:extLst>
            </p:cNvPr>
            <p:cNvSpPr/>
            <p:nvPr/>
          </p:nvSpPr>
          <p:spPr>
            <a:xfrm>
              <a:off x="3252781" y="12441176"/>
              <a:ext cx="10582" cy="21165"/>
            </a:xfrm>
            <a:custGeom>
              <a:avLst/>
              <a:gdLst>
                <a:gd name="connsiteX0" fmla="*/ 6349 w 10582"/>
                <a:gd name="connsiteY0" fmla="*/ 21693 h 21164"/>
                <a:gd name="connsiteX1" fmla="*/ 12699 w 10582"/>
                <a:gd name="connsiteY1" fmla="*/ 15344 h 21164"/>
                <a:gd name="connsiteX2" fmla="*/ 12699 w 10582"/>
                <a:gd name="connsiteY2" fmla="*/ 6349 h 21164"/>
                <a:gd name="connsiteX3" fmla="*/ 6349 w 10582"/>
                <a:gd name="connsiteY3" fmla="*/ 0 h 21164"/>
                <a:gd name="connsiteX4" fmla="*/ 0 w 10582"/>
                <a:gd name="connsiteY4" fmla="*/ 6349 h 21164"/>
                <a:gd name="connsiteX5" fmla="*/ 0 w 10582"/>
                <a:gd name="connsiteY5" fmla="*/ 15344 h 21164"/>
                <a:gd name="connsiteX6" fmla="*/ 6349 w 10582"/>
                <a:gd name="connsiteY6" fmla="*/ 21693 h 2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82" h="21164">
                  <a:moveTo>
                    <a:pt x="6349" y="21693"/>
                  </a:moveTo>
                  <a:cubicBezTo>
                    <a:pt x="10053" y="21693"/>
                    <a:pt x="12699" y="19048"/>
                    <a:pt x="12699" y="15344"/>
                  </a:cubicBezTo>
                  <a:lnTo>
                    <a:pt x="12699" y="6349"/>
                  </a:lnTo>
                  <a:cubicBezTo>
                    <a:pt x="12699" y="2646"/>
                    <a:pt x="10053" y="0"/>
                    <a:pt x="6349" y="0"/>
                  </a:cubicBezTo>
                  <a:cubicBezTo>
                    <a:pt x="2646" y="0"/>
                    <a:pt x="0" y="2646"/>
                    <a:pt x="0" y="6349"/>
                  </a:cubicBezTo>
                  <a:lnTo>
                    <a:pt x="0" y="15344"/>
                  </a:lnTo>
                  <a:cubicBezTo>
                    <a:pt x="0" y="19048"/>
                    <a:pt x="2646" y="21693"/>
                    <a:pt x="6349" y="21693"/>
                  </a:cubicBezTo>
                  <a:close/>
                </a:path>
              </a:pathLst>
            </a:custGeom>
            <a:grpFill/>
            <a:ln w="52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48" name="Forma libre 496">
              <a:extLst>
                <a:ext uri="{FF2B5EF4-FFF2-40B4-BE49-F238E27FC236}">
                  <a16:creationId xmlns:a16="http://schemas.microsoft.com/office/drawing/2014/main" id="{48DF5B82-3D0C-478E-93F8-66EB5315D7A3}"/>
                </a:ext>
              </a:extLst>
            </p:cNvPr>
            <p:cNvSpPr/>
            <p:nvPr/>
          </p:nvSpPr>
          <p:spPr>
            <a:xfrm>
              <a:off x="3252781" y="12534300"/>
              <a:ext cx="10582" cy="15874"/>
            </a:xfrm>
            <a:custGeom>
              <a:avLst/>
              <a:gdLst>
                <a:gd name="connsiteX0" fmla="*/ 6349 w 10582"/>
                <a:gd name="connsiteY0" fmla="*/ 0 h 15873"/>
                <a:gd name="connsiteX1" fmla="*/ 0 w 10582"/>
                <a:gd name="connsiteY1" fmla="*/ 6350 h 15873"/>
                <a:gd name="connsiteX2" fmla="*/ 0 w 10582"/>
                <a:gd name="connsiteY2" fmla="*/ 13758 h 15873"/>
                <a:gd name="connsiteX3" fmla="*/ 6349 w 10582"/>
                <a:gd name="connsiteY3" fmla="*/ 20107 h 15873"/>
                <a:gd name="connsiteX4" fmla="*/ 12699 w 10582"/>
                <a:gd name="connsiteY4" fmla="*/ 13758 h 15873"/>
                <a:gd name="connsiteX5" fmla="*/ 12699 w 10582"/>
                <a:gd name="connsiteY5" fmla="*/ 6350 h 15873"/>
                <a:gd name="connsiteX6" fmla="*/ 6349 w 10582"/>
                <a:gd name="connsiteY6" fmla="*/ 0 h 1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82" h="15873">
                  <a:moveTo>
                    <a:pt x="6349" y="0"/>
                  </a:moveTo>
                  <a:cubicBezTo>
                    <a:pt x="2646" y="0"/>
                    <a:pt x="0" y="2646"/>
                    <a:pt x="0" y="6350"/>
                  </a:cubicBezTo>
                  <a:lnTo>
                    <a:pt x="0" y="13758"/>
                  </a:lnTo>
                  <a:cubicBezTo>
                    <a:pt x="0" y="17461"/>
                    <a:pt x="2646" y="20107"/>
                    <a:pt x="6349" y="20107"/>
                  </a:cubicBezTo>
                  <a:cubicBezTo>
                    <a:pt x="10053" y="20107"/>
                    <a:pt x="12699" y="17461"/>
                    <a:pt x="12699" y="13758"/>
                  </a:cubicBezTo>
                  <a:lnTo>
                    <a:pt x="12699" y="6350"/>
                  </a:lnTo>
                  <a:cubicBezTo>
                    <a:pt x="12699" y="2646"/>
                    <a:pt x="10053" y="0"/>
                    <a:pt x="6349" y="0"/>
                  </a:cubicBezTo>
                  <a:close/>
                </a:path>
              </a:pathLst>
            </a:custGeom>
            <a:grpFill/>
            <a:ln w="52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49" name="Forma libre 497">
              <a:extLst>
                <a:ext uri="{FF2B5EF4-FFF2-40B4-BE49-F238E27FC236}">
                  <a16:creationId xmlns:a16="http://schemas.microsoft.com/office/drawing/2014/main" id="{B90EF94E-DCB5-4EAB-9C69-92A6D6A612FE}"/>
                </a:ext>
              </a:extLst>
            </p:cNvPr>
            <p:cNvSpPr/>
            <p:nvPr/>
          </p:nvSpPr>
          <p:spPr>
            <a:xfrm>
              <a:off x="3230557" y="12470806"/>
              <a:ext cx="52912" cy="52912"/>
            </a:xfrm>
            <a:custGeom>
              <a:avLst/>
              <a:gdLst>
                <a:gd name="connsiteX0" fmla="*/ 39684 w 52911"/>
                <a:gd name="connsiteY0" fmla="*/ 21165 h 52911"/>
                <a:gd name="connsiteX1" fmla="*/ 28573 w 52911"/>
                <a:gd name="connsiteY1" fmla="*/ 21165 h 52911"/>
                <a:gd name="connsiteX2" fmla="*/ 17461 w 52911"/>
                <a:gd name="connsiteY2" fmla="*/ 21165 h 52911"/>
                <a:gd name="connsiteX3" fmla="*/ 13228 w 52911"/>
                <a:gd name="connsiteY3" fmla="*/ 16933 h 52911"/>
                <a:gd name="connsiteX4" fmla="*/ 17461 w 52911"/>
                <a:gd name="connsiteY4" fmla="*/ 12700 h 52911"/>
                <a:gd name="connsiteX5" fmla="*/ 50266 w 52911"/>
                <a:gd name="connsiteY5" fmla="*/ 12700 h 52911"/>
                <a:gd name="connsiteX6" fmla="*/ 56616 w 52911"/>
                <a:gd name="connsiteY6" fmla="*/ 6350 h 52911"/>
                <a:gd name="connsiteX7" fmla="*/ 50266 w 52911"/>
                <a:gd name="connsiteY7" fmla="*/ 0 h 52911"/>
                <a:gd name="connsiteX8" fmla="*/ 17461 w 52911"/>
                <a:gd name="connsiteY8" fmla="*/ 0 h 52911"/>
                <a:gd name="connsiteX9" fmla="*/ 0 w 52911"/>
                <a:gd name="connsiteY9" fmla="*/ 17461 h 52911"/>
                <a:gd name="connsiteX10" fmla="*/ 17461 w 52911"/>
                <a:gd name="connsiteY10" fmla="*/ 34922 h 52911"/>
                <a:gd name="connsiteX11" fmla="*/ 28573 w 52911"/>
                <a:gd name="connsiteY11" fmla="*/ 34922 h 52911"/>
                <a:gd name="connsiteX12" fmla="*/ 39684 w 52911"/>
                <a:gd name="connsiteY12" fmla="*/ 34922 h 52911"/>
                <a:gd name="connsiteX13" fmla="*/ 43917 w 52911"/>
                <a:gd name="connsiteY13" fmla="*/ 39156 h 52911"/>
                <a:gd name="connsiteX14" fmla="*/ 39684 w 52911"/>
                <a:gd name="connsiteY14" fmla="*/ 43389 h 52911"/>
                <a:gd name="connsiteX15" fmla="*/ 6349 w 52911"/>
                <a:gd name="connsiteY15" fmla="*/ 43389 h 52911"/>
                <a:gd name="connsiteX16" fmla="*/ 0 w 52911"/>
                <a:gd name="connsiteY16" fmla="*/ 49738 h 52911"/>
                <a:gd name="connsiteX17" fmla="*/ 6349 w 52911"/>
                <a:gd name="connsiteY17" fmla="*/ 56087 h 52911"/>
                <a:gd name="connsiteX18" fmla="*/ 39684 w 52911"/>
                <a:gd name="connsiteY18" fmla="*/ 56087 h 52911"/>
                <a:gd name="connsiteX19" fmla="*/ 57145 w 52911"/>
                <a:gd name="connsiteY19" fmla="*/ 38626 h 52911"/>
                <a:gd name="connsiteX20" fmla="*/ 39684 w 52911"/>
                <a:gd name="connsiteY20" fmla="*/ 21165 h 5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911" h="52911">
                  <a:moveTo>
                    <a:pt x="39684" y="21165"/>
                  </a:moveTo>
                  <a:lnTo>
                    <a:pt x="28573" y="21165"/>
                  </a:lnTo>
                  <a:lnTo>
                    <a:pt x="17461" y="21165"/>
                  </a:lnTo>
                  <a:cubicBezTo>
                    <a:pt x="14815" y="21165"/>
                    <a:pt x="13228" y="19049"/>
                    <a:pt x="13228" y="16933"/>
                  </a:cubicBezTo>
                  <a:cubicBezTo>
                    <a:pt x="13228" y="14287"/>
                    <a:pt x="15345" y="12700"/>
                    <a:pt x="17461" y="12700"/>
                  </a:cubicBezTo>
                  <a:lnTo>
                    <a:pt x="50266" y="12700"/>
                  </a:lnTo>
                  <a:cubicBezTo>
                    <a:pt x="53970" y="12700"/>
                    <a:pt x="56616" y="10054"/>
                    <a:pt x="56616" y="6350"/>
                  </a:cubicBezTo>
                  <a:cubicBezTo>
                    <a:pt x="56616" y="2646"/>
                    <a:pt x="53970" y="0"/>
                    <a:pt x="50266" y="0"/>
                  </a:cubicBezTo>
                  <a:lnTo>
                    <a:pt x="17461" y="0"/>
                  </a:lnTo>
                  <a:cubicBezTo>
                    <a:pt x="7937" y="0"/>
                    <a:pt x="0" y="7937"/>
                    <a:pt x="0" y="17461"/>
                  </a:cubicBezTo>
                  <a:cubicBezTo>
                    <a:pt x="0" y="26986"/>
                    <a:pt x="7937" y="34922"/>
                    <a:pt x="17461" y="34922"/>
                  </a:cubicBezTo>
                  <a:lnTo>
                    <a:pt x="28573" y="34922"/>
                  </a:lnTo>
                  <a:lnTo>
                    <a:pt x="39684" y="34922"/>
                  </a:lnTo>
                  <a:cubicBezTo>
                    <a:pt x="42330" y="34922"/>
                    <a:pt x="43917" y="37038"/>
                    <a:pt x="43917" y="39156"/>
                  </a:cubicBezTo>
                  <a:cubicBezTo>
                    <a:pt x="43917" y="41801"/>
                    <a:pt x="41801" y="43389"/>
                    <a:pt x="39684" y="43389"/>
                  </a:cubicBezTo>
                  <a:lnTo>
                    <a:pt x="6349" y="43389"/>
                  </a:lnTo>
                  <a:cubicBezTo>
                    <a:pt x="2646" y="43389"/>
                    <a:pt x="0" y="46034"/>
                    <a:pt x="0" y="49738"/>
                  </a:cubicBezTo>
                  <a:cubicBezTo>
                    <a:pt x="0" y="53442"/>
                    <a:pt x="2646" y="56087"/>
                    <a:pt x="6349" y="56087"/>
                  </a:cubicBezTo>
                  <a:lnTo>
                    <a:pt x="39684" y="56087"/>
                  </a:lnTo>
                  <a:cubicBezTo>
                    <a:pt x="49208" y="56087"/>
                    <a:pt x="57145" y="48150"/>
                    <a:pt x="57145" y="38626"/>
                  </a:cubicBezTo>
                  <a:cubicBezTo>
                    <a:pt x="57145" y="29102"/>
                    <a:pt x="49208" y="21165"/>
                    <a:pt x="39684" y="21165"/>
                  </a:cubicBezTo>
                  <a:close/>
                </a:path>
              </a:pathLst>
            </a:custGeom>
            <a:grpFill/>
            <a:ln w="52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50" name="Forma libre 498">
              <a:extLst>
                <a:ext uri="{FF2B5EF4-FFF2-40B4-BE49-F238E27FC236}">
                  <a16:creationId xmlns:a16="http://schemas.microsoft.com/office/drawing/2014/main" id="{D54AC523-0A41-419A-A730-ABE50C41D6EF}"/>
                </a:ext>
              </a:extLst>
            </p:cNvPr>
            <p:cNvSpPr/>
            <p:nvPr/>
          </p:nvSpPr>
          <p:spPr>
            <a:xfrm>
              <a:off x="3026509" y="12439059"/>
              <a:ext cx="158736" cy="142862"/>
            </a:xfrm>
            <a:custGeom>
              <a:avLst/>
              <a:gdLst>
                <a:gd name="connsiteX0" fmla="*/ 16740 w 158735"/>
                <a:gd name="connsiteY0" fmla="*/ 141276 h 142862"/>
                <a:gd name="connsiteX1" fmla="*/ 16740 w 158735"/>
                <a:gd name="connsiteY1" fmla="*/ 141276 h 142862"/>
                <a:gd name="connsiteX2" fmla="*/ 17799 w 158735"/>
                <a:gd name="connsiteY2" fmla="*/ 142862 h 142862"/>
                <a:gd name="connsiteX3" fmla="*/ 18328 w 158735"/>
                <a:gd name="connsiteY3" fmla="*/ 143392 h 142862"/>
                <a:gd name="connsiteX4" fmla="*/ 18857 w 158735"/>
                <a:gd name="connsiteY4" fmla="*/ 143921 h 142862"/>
                <a:gd name="connsiteX5" fmla="*/ 21502 w 158735"/>
                <a:gd name="connsiteY5" fmla="*/ 144450 h 142862"/>
                <a:gd name="connsiteX6" fmla="*/ 23090 w 158735"/>
                <a:gd name="connsiteY6" fmla="*/ 144450 h 142862"/>
                <a:gd name="connsiteX7" fmla="*/ 23619 w 158735"/>
                <a:gd name="connsiteY7" fmla="*/ 144450 h 142862"/>
                <a:gd name="connsiteX8" fmla="*/ 26265 w 158735"/>
                <a:gd name="connsiteY8" fmla="*/ 142862 h 142862"/>
                <a:gd name="connsiteX9" fmla="*/ 45313 w 158735"/>
                <a:gd name="connsiteY9" fmla="*/ 120111 h 142862"/>
                <a:gd name="connsiteX10" fmla="*/ 44784 w 158735"/>
                <a:gd name="connsiteY10" fmla="*/ 111115 h 142862"/>
                <a:gd name="connsiteX11" fmla="*/ 35789 w 158735"/>
                <a:gd name="connsiteY11" fmla="*/ 111645 h 142862"/>
                <a:gd name="connsiteX12" fmla="*/ 29439 w 158735"/>
                <a:gd name="connsiteY12" fmla="*/ 119052 h 142862"/>
                <a:gd name="connsiteX13" fmla="*/ 153782 w 158735"/>
                <a:gd name="connsiteY13" fmla="*/ 12700 h 142862"/>
                <a:gd name="connsiteX14" fmla="*/ 160132 w 158735"/>
                <a:gd name="connsiteY14" fmla="*/ 6350 h 142862"/>
                <a:gd name="connsiteX15" fmla="*/ 153782 w 158735"/>
                <a:gd name="connsiteY15" fmla="*/ 0 h 142862"/>
                <a:gd name="connsiteX16" fmla="*/ 16211 w 158735"/>
                <a:gd name="connsiteY16" fmla="*/ 119052 h 142862"/>
                <a:gd name="connsiteX17" fmla="*/ 11978 w 158735"/>
                <a:gd name="connsiteY17" fmla="*/ 112703 h 142862"/>
                <a:gd name="connsiteX18" fmla="*/ 2983 w 158735"/>
                <a:gd name="connsiteY18" fmla="*/ 110587 h 142862"/>
                <a:gd name="connsiteX19" fmla="*/ 867 w 158735"/>
                <a:gd name="connsiteY19" fmla="*/ 119581 h 142862"/>
                <a:gd name="connsiteX20" fmla="*/ 16740 w 158735"/>
                <a:gd name="connsiteY20" fmla="*/ 141276 h 14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735" h="142862">
                  <a:moveTo>
                    <a:pt x="16740" y="141276"/>
                  </a:moveTo>
                  <a:cubicBezTo>
                    <a:pt x="16740" y="141276"/>
                    <a:pt x="17270" y="141276"/>
                    <a:pt x="16740" y="141276"/>
                  </a:cubicBezTo>
                  <a:cubicBezTo>
                    <a:pt x="17270" y="141804"/>
                    <a:pt x="17799" y="142334"/>
                    <a:pt x="17799" y="142862"/>
                  </a:cubicBezTo>
                  <a:cubicBezTo>
                    <a:pt x="17799" y="142862"/>
                    <a:pt x="18328" y="143392"/>
                    <a:pt x="18328" y="143392"/>
                  </a:cubicBezTo>
                  <a:cubicBezTo>
                    <a:pt x="18328" y="143392"/>
                    <a:pt x="18857" y="143921"/>
                    <a:pt x="18857" y="143921"/>
                  </a:cubicBezTo>
                  <a:cubicBezTo>
                    <a:pt x="19915" y="144450"/>
                    <a:pt x="20444" y="144450"/>
                    <a:pt x="21502" y="144450"/>
                  </a:cubicBezTo>
                  <a:cubicBezTo>
                    <a:pt x="22031" y="144450"/>
                    <a:pt x="22561" y="144450"/>
                    <a:pt x="23090" y="144450"/>
                  </a:cubicBezTo>
                  <a:cubicBezTo>
                    <a:pt x="23090" y="144450"/>
                    <a:pt x="23090" y="144450"/>
                    <a:pt x="23619" y="144450"/>
                  </a:cubicBezTo>
                  <a:cubicBezTo>
                    <a:pt x="24677" y="143921"/>
                    <a:pt x="25735" y="143392"/>
                    <a:pt x="26265" y="142862"/>
                  </a:cubicBezTo>
                  <a:lnTo>
                    <a:pt x="45313" y="120111"/>
                  </a:lnTo>
                  <a:cubicBezTo>
                    <a:pt x="47429" y="117465"/>
                    <a:pt x="47429" y="113232"/>
                    <a:pt x="44784" y="111115"/>
                  </a:cubicBezTo>
                  <a:cubicBezTo>
                    <a:pt x="42138" y="108999"/>
                    <a:pt x="37905" y="108999"/>
                    <a:pt x="35789" y="111645"/>
                  </a:cubicBezTo>
                  <a:lnTo>
                    <a:pt x="29439" y="119052"/>
                  </a:lnTo>
                  <a:cubicBezTo>
                    <a:pt x="38963" y="58733"/>
                    <a:pt x="90817" y="12700"/>
                    <a:pt x="153782" y="12700"/>
                  </a:cubicBezTo>
                  <a:cubicBezTo>
                    <a:pt x="157486" y="12700"/>
                    <a:pt x="160132" y="10054"/>
                    <a:pt x="160132" y="6350"/>
                  </a:cubicBezTo>
                  <a:cubicBezTo>
                    <a:pt x="160132" y="2646"/>
                    <a:pt x="157486" y="0"/>
                    <a:pt x="153782" y="0"/>
                  </a:cubicBezTo>
                  <a:cubicBezTo>
                    <a:pt x="83938" y="0"/>
                    <a:pt x="26265" y="51854"/>
                    <a:pt x="16211" y="119052"/>
                  </a:cubicBezTo>
                  <a:lnTo>
                    <a:pt x="11978" y="112703"/>
                  </a:lnTo>
                  <a:cubicBezTo>
                    <a:pt x="9862" y="109529"/>
                    <a:pt x="6158" y="108999"/>
                    <a:pt x="2983" y="110587"/>
                  </a:cubicBezTo>
                  <a:cubicBezTo>
                    <a:pt x="-191" y="112703"/>
                    <a:pt x="-721" y="116406"/>
                    <a:pt x="867" y="119581"/>
                  </a:cubicBezTo>
                  <a:lnTo>
                    <a:pt x="16740" y="141276"/>
                  </a:lnTo>
                  <a:close/>
                </a:path>
              </a:pathLst>
            </a:custGeom>
            <a:grpFill/>
            <a:ln w="52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51" name="Forma libre 499">
              <a:extLst>
                <a:ext uri="{FF2B5EF4-FFF2-40B4-BE49-F238E27FC236}">
                  <a16:creationId xmlns:a16="http://schemas.microsoft.com/office/drawing/2014/main" id="{225ED7B5-BAE9-4616-89D3-875627E47500}"/>
                </a:ext>
              </a:extLst>
            </p:cNvPr>
            <p:cNvSpPr/>
            <p:nvPr/>
          </p:nvSpPr>
          <p:spPr>
            <a:xfrm>
              <a:off x="3260036" y="12570280"/>
              <a:ext cx="68785" cy="116406"/>
            </a:xfrm>
            <a:custGeom>
              <a:avLst/>
              <a:gdLst>
                <a:gd name="connsiteX0" fmla="*/ 57297 w 68785"/>
                <a:gd name="connsiteY0" fmla="*/ 3175 h 116406"/>
                <a:gd name="connsiteX1" fmla="*/ 52006 w 68785"/>
                <a:gd name="connsiteY1" fmla="*/ 0 h 116406"/>
                <a:gd name="connsiteX2" fmla="*/ 46185 w 68785"/>
                <a:gd name="connsiteY2" fmla="*/ 2646 h 116406"/>
                <a:gd name="connsiteX3" fmla="*/ 28724 w 68785"/>
                <a:gd name="connsiteY3" fmla="*/ 25398 h 116406"/>
                <a:gd name="connsiteX4" fmla="*/ 29783 w 68785"/>
                <a:gd name="connsiteY4" fmla="*/ 34393 h 116406"/>
                <a:gd name="connsiteX5" fmla="*/ 38778 w 68785"/>
                <a:gd name="connsiteY5" fmla="*/ 33335 h 116406"/>
                <a:gd name="connsiteX6" fmla="*/ 43011 w 68785"/>
                <a:gd name="connsiteY6" fmla="*/ 28044 h 116406"/>
                <a:gd name="connsiteX7" fmla="*/ 2268 w 68785"/>
                <a:gd name="connsiteY7" fmla="*/ 110057 h 116406"/>
                <a:gd name="connsiteX8" fmla="*/ 1739 w 68785"/>
                <a:gd name="connsiteY8" fmla="*/ 119052 h 116406"/>
                <a:gd name="connsiteX9" fmla="*/ 6501 w 68785"/>
                <a:gd name="connsiteY9" fmla="*/ 121169 h 116406"/>
                <a:gd name="connsiteX10" fmla="*/ 10734 w 68785"/>
                <a:gd name="connsiteY10" fmla="*/ 119581 h 116406"/>
                <a:gd name="connsiteX11" fmla="*/ 55709 w 68785"/>
                <a:gd name="connsiteY11" fmla="*/ 28573 h 116406"/>
                <a:gd name="connsiteX12" fmla="*/ 57826 w 68785"/>
                <a:gd name="connsiteY12" fmla="*/ 32277 h 116406"/>
                <a:gd name="connsiteX13" fmla="*/ 63646 w 68785"/>
                <a:gd name="connsiteY13" fmla="*/ 35451 h 116406"/>
                <a:gd name="connsiteX14" fmla="*/ 66821 w 68785"/>
                <a:gd name="connsiteY14" fmla="*/ 34393 h 116406"/>
                <a:gd name="connsiteX15" fmla="*/ 69467 w 68785"/>
                <a:gd name="connsiteY15" fmla="*/ 25398 h 116406"/>
                <a:gd name="connsiteX16" fmla="*/ 57297 w 68785"/>
                <a:gd name="connsiteY16" fmla="*/ 3175 h 11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785" h="116406">
                  <a:moveTo>
                    <a:pt x="57297" y="3175"/>
                  </a:moveTo>
                  <a:cubicBezTo>
                    <a:pt x="56239" y="1058"/>
                    <a:pt x="54122" y="0"/>
                    <a:pt x="52006" y="0"/>
                  </a:cubicBezTo>
                  <a:cubicBezTo>
                    <a:pt x="49889" y="0"/>
                    <a:pt x="47773" y="530"/>
                    <a:pt x="46185" y="2646"/>
                  </a:cubicBezTo>
                  <a:lnTo>
                    <a:pt x="28724" y="25398"/>
                  </a:lnTo>
                  <a:cubicBezTo>
                    <a:pt x="26608" y="28044"/>
                    <a:pt x="27137" y="32277"/>
                    <a:pt x="29783" y="34393"/>
                  </a:cubicBezTo>
                  <a:cubicBezTo>
                    <a:pt x="32428" y="36510"/>
                    <a:pt x="36661" y="35980"/>
                    <a:pt x="38778" y="33335"/>
                  </a:cubicBezTo>
                  <a:lnTo>
                    <a:pt x="43011" y="28044"/>
                  </a:lnTo>
                  <a:cubicBezTo>
                    <a:pt x="40894" y="59791"/>
                    <a:pt x="26079" y="89422"/>
                    <a:pt x="2268" y="110057"/>
                  </a:cubicBezTo>
                  <a:cubicBezTo>
                    <a:pt x="-377" y="112173"/>
                    <a:pt x="-906" y="116406"/>
                    <a:pt x="1739" y="119052"/>
                  </a:cubicBezTo>
                  <a:cubicBezTo>
                    <a:pt x="2797" y="120639"/>
                    <a:pt x="4914" y="121169"/>
                    <a:pt x="6501" y="121169"/>
                  </a:cubicBezTo>
                  <a:cubicBezTo>
                    <a:pt x="8089" y="121169"/>
                    <a:pt x="9676" y="120639"/>
                    <a:pt x="10734" y="119581"/>
                  </a:cubicBezTo>
                  <a:cubicBezTo>
                    <a:pt x="37190" y="96299"/>
                    <a:pt x="53593" y="63494"/>
                    <a:pt x="55709" y="28573"/>
                  </a:cubicBezTo>
                  <a:lnTo>
                    <a:pt x="57826" y="32277"/>
                  </a:lnTo>
                  <a:cubicBezTo>
                    <a:pt x="58884" y="34393"/>
                    <a:pt x="61000" y="35451"/>
                    <a:pt x="63646" y="35451"/>
                  </a:cubicBezTo>
                  <a:cubicBezTo>
                    <a:pt x="64704" y="35451"/>
                    <a:pt x="65763" y="34922"/>
                    <a:pt x="66821" y="34393"/>
                  </a:cubicBezTo>
                  <a:cubicBezTo>
                    <a:pt x="69996" y="32805"/>
                    <a:pt x="71054" y="28573"/>
                    <a:pt x="69467" y="25398"/>
                  </a:cubicBezTo>
                  <a:lnTo>
                    <a:pt x="57297" y="3175"/>
                  </a:lnTo>
                  <a:close/>
                </a:path>
              </a:pathLst>
            </a:custGeom>
            <a:grpFill/>
            <a:ln w="52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400" b="0" i="0" u="none" strike="noStrike" kern="1200" cap="none" spc="0" normalizeH="0" baseline="0" noProof="0">
                <a:ln>
                  <a:noFill/>
                </a:ln>
                <a:solidFill>
                  <a:srgbClr val="000000"/>
                </a:solidFill>
                <a:effectLst/>
                <a:uLnTx/>
                <a:uFillTx/>
                <a:latin typeface="Corona LT"/>
                <a:ea typeface="+mn-ea"/>
                <a:cs typeface="+mn-cs"/>
              </a:endParaRPr>
            </a:p>
          </p:txBody>
        </p:sp>
      </p:grpSp>
      <p:sp>
        <p:nvSpPr>
          <p:cNvPr id="852" name="Freeform 36">
            <a:extLst>
              <a:ext uri="{FF2B5EF4-FFF2-40B4-BE49-F238E27FC236}">
                <a16:creationId xmlns:a16="http://schemas.microsoft.com/office/drawing/2014/main" id="{9216260D-3D36-4773-834D-35E474E5B8FC}"/>
              </a:ext>
            </a:extLst>
          </p:cNvPr>
          <p:cNvSpPr>
            <a:spLocks noChangeAspect="1"/>
          </p:cNvSpPr>
          <p:nvPr/>
        </p:nvSpPr>
        <p:spPr>
          <a:xfrm>
            <a:off x="7623298" y="1873074"/>
            <a:ext cx="598792" cy="602752"/>
          </a:xfrm>
          <a:custGeom>
            <a:avLst/>
            <a:gdLst>
              <a:gd name="connsiteX0" fmla="*/ 197488 w 199259"/>
              <a:gd name="connsiteY0" fmla="*/ 32105 h 200577"/>
              <a:gd name="connsiteX1" fmla="*/ 164667 w 199259"/>
              <a:gd name="connsiteY1" fmla="*/ 32105 h 200577"/>
              <a:gd name="connsiteX2" fmla="*/ 164667 w 199259"/>
              <a:gd name="connsiteY2" fmla="*/ 4710 h 200577"/>
              <a:gd name="connsiteX3" fmla="*/ 159957 w 199259"/>
              <a:gd name="connsiteY3" fmla="*/ 0 h 200577"/>
              <a:gd name="connsiteX4" fmla="*/ 150047 w 199259"/>
              <a:gd name="connsiteY4" fmla="*/ 0 h 200577"/>
              <a:gd name="connsiteX5" fmla="*/ 145337 w 199259"/>
              <a:gd name="connsiteY5" fmla="*/ 4710 h 200577"/>
              <a:gd name="connsiteX6" fmla="*/ 145337 w 199259"/>
              <a:gd name="connsiteY6" fmla="*/ 32180 h 200577"/>
              <a:gd name="connsiteX7" fmla="*/ 53960 w 199259"/>
              <a:gd name="connsiteY7" fmla="*/ 32180 h 200577"/>
              <a:gd name="connsiteX8" fmla="*/ 53960 w 199259"/>
              <a:gd name="connsiteY8" fmla="*/ 4710 h 200577"/>
              <a:gd name="connsiteX9" fmla="*/ 49250 w 199259"/>
              <a:gd name="connsiteY9" fmla="*/ 0 h 200577"/>
              <a:gd name="connsiteX10" fmla="*/ 39452 w 199259"/>
              <a:gd name="connsiteY10" fmla="*/ 0 h 200577"/>
              <a:gd name="connsiteX11" fmla="*/ 34742 w 199259"/>
              <a:gd name="connsiteY11" fmla="*/ 4710 h 200577"/>
              <a:gd name="connsiteX12" fmla="*/ 34742 w 199259"/>
              <a:gd name="connsiteY12" fmla="*/ 32180 h 200577"/>
              <a:gd name="connsiteX13" fmla="*/ 1884 w 199259"/>
              <a:gd name="connsiteY13" fmla="*/ 32180 h 200577"/>
              <a:gd name="connsiteX14" fmla="*/ 0 w 199259"/>
              <a:gd name="connsiteY14" fmla="*/ 34064 h 200577"/>
              <a:gd name="connsiteX15" fmla="*/ 0 w 199259"/>
              <a:gd name="connsiteY15" fmla="*/ 198694 h 200577"/>
              <a:gd name="connsiteX16" fmla="*/ 1884 w 199259"/>
              <a:gd name="connsiteY16" fmla="*/ 200578 h 200577"/>
              <a:gd name="connsiteX17" fmla="*/ 197375 w 199259"/>
              <a:gd name="connsiteY17" fmla="*/ 200578 h 200577"/>
              <a:gd name="connsiteX18" fmla="*/ 199259 w 199259"/>
              <a:gd name="connsiteY18" fmla="*/ 198694 h 200577"/>
              <a:gd name="connsiteX19" fmla="*/ 199259 w 199259"/>
              <a:gd name="connsiteY19" fmla="*/ 33989 h 200577"/>
              <a:gd name="connsiteX20" fmla="*/ 197488 w 199259"/>
              <a:gd name="connsiteY20" fmla="*/ 32105 h 200577"/>
              <a:gd name="connsiteX21" fmla="*/ 149218 w 199259"/>
              <a:gd name="connsiteY21" fmla="*/ 4710 h 200577"/>
              <a:gd name="connsiteX22" fmla="*/ 150160 w 199259"/>
              <a:gd name="connsiteY22" fmla="*/ 3768 h 200577"/>
              <a:gd name="connsiteX23" fmla="*/ 159957 w 199259"/>
              <a:gd name="connsiteY23" fmla="*/ 3768 h 200577"/>
              <a:gd name="connsiteX24" fmla="*/ 160899 w 199259"/>
              <a:gd name="connsiteY24" fmla="*/ 4710 h 200577"/>
              <a:gd name="connsiteX25" fmla="*/ 160899 w 199259"/>
              <a:gd name="connsiteY25" fmla="*/ 45368 h 200577"/>
              <a:gd name="connsiteX26" fmla="*/ 159957 w 199259"/>
              <a:gd name="connsiteY26" fmla="*/ 46310 h 200577"/>
              <a:gd name="connsiteX27" fmla="*/ 150047 w 199259"/>
              <a:gd name="connsiteY27" fmla="*/ 46310 h 200577"/>
              <a:gd name="connsiteX28" fmla="*/ 149105 w 199259"/>
              <a:gd name="connsiteY28" fmla="*/ 45368 h 200577"/>
              <a:gd name="connsiteX29" fmla="*/ 38623 w 199259"/>
              <a:gd name="connsiteY29" fmla="*/ 4710 h 200577"/>
              <a:gd name="connsiteX30" fmla="*/ 39565 w 199259"/>
              <a:gd name="connsiteY30" fmla="*/ 3768 h 200577"/>
              <a:gd name="connsiteX31" fmla="*/ 49363 w 199259"/>
              <a:gd name="connsiteY31" fmla="*/ 3768 h 200577"/>
              <a:gd name="connsiteX32" fmla="*/ 50305 w 199259"/>
              <a:gd name="connsiteY32" fmla="*/ 4710 h 200577"/>
              <a:gd name="connsiteX33" fmla="*/ 50305 w 199259"/>
              <a:gd name="connsiteY33" fmla="*/ 45368 h 200577"/>
              <a:gd name="connsiteX34" fmla="*/ 49363 w 199259"/>
              <a:gd name="connsiteY34" fmla="*/ 46310 h 200577"/>
              <a:gd name="connsiteX35" fmla="*/ 39565 w 199259"/>
              <a:gd name="connsiteY35" fmla="*/ 46310 h 200577"/>
              <a:gd name="connsiteX36" fmla="*/ 38623 w 199259"/>
              <a:gd name="connsiteY36" fmla="*/ 45368 h 200577"/>
              <a:gd name="connsiteX37" fmla="*/ 34855 w 199259"/>
              <a:gd name="connsiteY37" fmla="*/ 35948 h 200577"/>
              <a:gd name="connsiteX38" fmla="*/ 34855 w 199259"/>
              <a:gd name="connsiteY38" fmla="*/ 45368 h 200577"/>
              <a:gd name="connsiteX39" fmla="*/ 39565 w 199259"/>
              <a:gd name="connsiteY39" fmla="*/ 50078 h 200577"/>
              <a:gd name="connsiteX40" fmla="*/ 49363 w 199259"/>
              <a:gd name="connsiteY40" fmla="*/ 50078 h 200577"/>
              <a:gd name="connsiteX41" fmla="*/ 54073 w 199259"/>
              <a:gd name="connsiteY41" fmla="*/ 45368 h 200577"/>
              <a:gd name="connsiteX42" fmla="*/ 54073 w 199259"/>
              <a:gd name="connsiteY42" fmla="*/ 35948 h 200577"/>
              <a:gd name="connsiteX43" fmla="*/ 145450 w 199259"/>
              <a:gd name="connsiteY43" fmla="*/ 35948 h 200577"/>
              <a:gd name="connsiteX44" fmla="*/ 145450 w 199259"/>
              <a:gd name="connsiteY44" fmla="*/ 45368 h 200577"/>
              <a:gd name="connsiteX45" fmla="*/ 150047 w 199259"/>
              <a:gd name="connsiteY45" fmla="*/ 49928 h 200577"/>
              <a:gd name="connsiteX46" fmla="*/ 159844 w 199259"/>
              <a:gd name="connsiteY46" fmla="*/ 49928 h 200577"/>
              <a:gd name="connsiteX47" fmla="*/ 164554 w 199259"/>
              <a:gd name="connsiteY47" fmla="*/ 45218 h 200577"/>
              <a:gd name="connsiteX48" fmla="*/ 164554 w 199259"/>
              <a:gd name="connsiteY48" fmla="*/ 35797 h 200577"/>
              <a:gd name="connsiteX49" fmla="*/ 195491 w 199259"/>
              <a:gd name="connsiteY49" fmla="*/ 35797 h 200577"/>
              <a:gd name="connsiteX50" fmla="*/ 195491 w 199259"/>
              <a:gd name="connsiteY50" fmla="*/ 62890 h 200577"/>
              <a:gd name="connsiteX51" fmla="*/ 3768 w 199259"/>
              <a:gd name="connsiteY51" fmla="*/ 62890 h 200577"/>
              <a:gd name="connsiteX52" fmla="*/ 3768 w 199259"/>
              <a:gd name="connsiteY52" fmla="*/ 35797 h 200577"/>
              <a:gd name="connsiteX53" fmla="*/ 3881 w 199259"/>
              <a:gd name="connsiteY53" fmla="*/ 196885 h 200577"/>
              <a:gd name="connsiteX54" fmla="*/ 3881 w 199259"/>
              <a:gd name="connsiteY54" fmla="*/ 66884 h 200577"/>
              <a:gd name="connsiteX55" fmla="*/ 195604 w 199259"/>
              <a:gd name="connsiteY55" fmla="*/ 66884 h 200577"/>
              <a:gd name="connsiteX56" fmla="*/ 195604 w 199259"/>
              <a:gd name="connsiteY56" fmla="*/ 196885 h 200577"/>
              <a:gd name="connsiteX57" fmla="*/ 83728 w 199259"/>
              <a:gd name="connsiteY57" fmla="*/ 97180 h 200577"/>
              <a:gd name="connsiteX58" fmla="*/ 83728 w 199259"/>
              <a:gd name="connsiteY58" fmla="*/ 157734 h 200577"/>
              <a:gd name="connsiteX59" fmla="*/ 77661 w 199259"/>
              <a:gd name="connsiteY59" fmla="*/ 161502 h 200577"/>
              <a:gd name="connsiteX60" fmla="*/ 71595 w 199259"/>
              <a:gd name="connsiteY60" fmla="*/ 157734 h 200577"/>
              <a:gd name="connsiteX61" fmla="*/ 71595 w 199259"/>
              <a:gd name="connsiteY61" fmla="*/ 107995 h 200577"/>
              <a:gd name="connsiteX62" fmla="*/ 68618 w 199259"/>
              <a:gd name="connsiteY62" fmla="*/ 110972 h 200577"/>
              <a:gd name="connsiteX63" fmla="*/ 66395 w 199259"/>
              <a:gd name="connsiteY63" fmla="*/ 111800 h 200577"/>
              <a:gd name="connsiteX64" fmla="*/ 62627 w 199259"/>
              <a:gd name="connsiteY64" fmla="*/ 106940 h 200577"/>
              <a:gd name="connsiteX65" fmla="*/ 64963 w 199259"/>
              <a:gd name="connsiteY65" fmla="*/ 102569 h 200577"/>
              <a:gd name="connsiteX66" fmla="*/ 75965 w 199259"/>
              <a:gd name="connsiteY66" fmla="*/ 94203 h 200577"/>
              <a:gd name="connsiteX67" fmla="*/ 78453 w 199259"/>
              <a:gd name="connsiteY67" fmla="*/ 93261 h 200577"/>
              <a:gd name="connsiteX68" fmla="*/ 83728 w 199259"/>
              <a:gd name="connsiteY68" fmla="*/ 97029 h 200577"/>
              <a:gd name="connsiteX69" fmla="*/ 115154 w 199259"/>
              <a:gd name="connsiteY69" fmla="*/ 93412 h 200577"/>
              <a:gd name="connsiteX70" fmla="*/ 93336 w 199259"/>
              <a:gd name="connsiteY70" fmla="*/ 114740 h 200577"/>
              <a:gd name="connsiteX71" fmla="*/ 93336 w 199259"/>
              <a:gd name="connsiteY71" fmla="*/ 140740 h 200577"/>
              <a:gd name="connsiteX72" fmla="*/ 115154 w 199259"/>
              <a:gd name="connsiteY72" fmla="*/ 162067 h 200577"/>
              <a:gd name="connsiteX73" fmla="*/ 137047 w 199259"/>
              <a:gd name="connsiteY73" fmla="*/ 140740 h 200577"/>
              <a:gd name="connsiteX74" fmla="*/ 137047 w 199259"/>
              <a:gd name="connsiteY74" fmla="*/ 114740 h 200577"/>
              <a:gd name="connsiteX75" fmla="*/ 115154 w 199259"/>
              <a:gd name="connsiteY75" fmla="*/ 93299 h 200577"/>
              <a:gd name="connsiteX76" fmla="*/ 124913 w 199259"/>
              <a:gd name="connsiteY76" fmla="*/ 140740 h 200577"/>
              <a:gd name="connsiteX77" fmla="*/ 115154 w 199259"/>
              <a:gd name="connsiteY77" fmla="*/ 151441 h 200577"/>
              <a:gd name="connsiteX78" fmla="*/ 105432 w 199259"/>
              <a:gd name="connsiteY78" fmla="*/ 140740 h 200577"/>
              <a:gd name="connsiteX79" fmla="*/ 105432 w 199259"/>
              <a:gd name="connsiteY79" fmla="*/ 114740 h 200577"/>
              <a:gd name="connsiteX80" fmla="*/ 115154 w 199259"/>
              <a:gd name="connsiteY80" fmla="*/ 104038 h 200577"/>
              <a:gd name="connsiteX81" fmla="*/ 124913 w 199259"/>
              <a:gd name="connsiteY81" fmla="*/ 114740 h 20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99259" h="200577">
                <a:moveTo>
                  <a:pt x="197488" y="32105"/>
                </a:moveTo>
                <a:lnTo>
                  <a:pt x="164667" y="32105"/>
                </a:lnTo>
                <a:lnTo>
                  <a:pt x="164667" y="4710"/>
                </a:lnTo>
                <a:cubicBezTo>
                  <a:pt x="164667" y="2109"/>
                  <a:pt x="162558" y="0"/>
                  <a:pt x="159957" y="0"/>
                </a:cubicBezTo>
                <a:lnTo>
                  <a:pt x="150047" y="0"/>
                </a:lnTo>
                <a:cubicBezTo>
                  <a:pt x="147446" y="0"/>
                  <a:pt x="145337" y="2109"/>
                  <a:pt x="145337" y="4710"/>
                </a:cubicBezTo>
                <a:lnTo>
                  <a:pt x="145337" y="32180"/>
                </a:lnTo>
                <a:lnTo>
                  <a:pt x="53960" y="32180"/>
                </a:lnTo>
                <a:lnTo>
                  <a:pt x="53960" y="4710"/>
                </a:lnTo>
                <a:cubicBezTo>
                  <a:pt x="53939" y="2117"/>
                  <a:pt x="51842" y="20"/>
                  <a:pt x="49250" y="0"/>
                </a:cubicBezTo>
                <a:lnTo>
                  <a:pt x="39452" y="0"/>
                </a:lnTo>
                <a:cubicBezTo>
                  <a:pt x="36851" y="0"/>
                  <a:pt x="34742" y="2109"/>
                  <a:pt x="34742" y="4710"/>
                </a:cubicBezTo>
                <a:lnTo>
                  <a:pt x="34742" y="32180"/>
                </a:lnTo>
                <a:lnTo>
                  <a:pt x="1884" y="32180"/>
                </a:lnTo>
                <a:cubicBezTo>
                  <a:pt x="844" y="32180"/>
                  <a:pt x="0" y="33023"/>
                  <a:pt x="0" y="34064"/>
                </a:cubicBezTo>
                <a:lnTo>
                  <a:pt x="0" y="198694"/>
                </a:lnTo>
                <a:cubicBezTo>
                  <a:pt x="0" y="199734"/>
                  <a:pt x="844" y="200578"/>
                  <a:pt x="1884" y="200578"/>
                </a:cubicBezTo>
                <a:lnTo>
                  <a:pt x="197375" y="200578"/>
                </a:lnTo>
                <a:cubicBezTo>
                  <a:pt x="198415" y="200578"/>
                  <a:pt x="199259" y="199734"/>
                  <a:pt x="199259" y="198694"/>
                </a:cubicBezTo>
                <a:lnTo>
                  <a:pt x="199259" y="33989"/>
                </a:lnTo>
                <a:cubicBezTo>
                  <a:pt x="199261" y="32991"/>
                  <a:pt x="198484" y="32164"/>
                  <a:pt x="197488" y="32105"/>
                </a:cubicBezTo>
                <a:close/>
                <a:moveTo>
                  <a:pt x="149218" y="4710"/>
                </a:moveTo>
                <a:cubicBezTo>
                  <a:pt x="149237" y="4198"/>
                  <a:pt x="149648" y="3787"/>
                  <a:pt x="150160" y="3768"/>
                </a:cubicBezTo>
                <a:lnTo>
                  <a:pt x="159957" y="3768"/>
                </a:lnTo>
                <a:cubicBezTo>
                  <a:pt x="160477" y="3768"/>
                  <a:pt x="160899" y="4190"/>
                  <a:pt x="160899" y="4710"/>
                </a:cubicBezTo>
                <a:lnTo>
                  <a:pt x="160899" y="45368"/>
                </a:lnTo>
                <a:cubicBezTo>
                  <a:pt x="160899" y="45888"/>
                  <a:pt x="160477" y="46310"/>
                  <a:pt x="159957" y="46310"/>
                </a:cubicBezTo>
                <a:lnTo>
                  <a:pt x="150047" y="46310"/>
                </a:lnTo>
                <a:cubicBezTo>
                  <a:pt x="149527" y="46310"/>
                  <a:pt x="149105" y="45888"/>
                  <a:pt x="149105" y="45368"/>
                </a:cubicBezTo>
                <a:close/>
                <a:moveTo>
                  <a:pt x="38623" y="4710"/>
                </a:moveTo>
                <a:cubicBezTo>
                  <a:pt x="38623" y="4190"/>
                  <a:pt x="39045" y="3768"/>
                  <a:pt x="39565" y="3768"/>
                </a:cubicBezTo>
                <a:lnTo>
                  <a:pt x="49363" y="3768"/>
                </a:lnTo>
                <a:cubicBezTo>
                  <a:pt x="49875" y="3787"/>
                  <a:pt x="50285" y="4198"/>
                  <a:pt x="50305" y="4710"/>
                </a:cubicBezTo>
                <a:lnTo>
                  <a:pt x="50305" y="45368"/>
                </a:lnTo>
                <a:cubicBezTo>
                  <a:pt x="50305" y="45888"/>
                  <a:pt x="49883" y="46310"/>
                  <a:pt x="49363" y="46310"/>
                </a:cubicBezTo>
                <a:lnTo>
                  <a:pt x="39565" y="46310"/>
                </a:lnTo>
                <a:cubicBezTo>
                  <a:pt x="39045" y="46310"/>
                  <a:pt x="38623" y="45888"/>
                  <a:pt x="38623" y="45368"/>
                </a:cubicBezTo>
                <a:close/>
                <a:moveTo>
                  <a:pt x="34855" y="35948"/>
                </a:moveTo>
                <a:lnTo>
                  <a:pt x="34855" y="45368"/>
                </a:lnTo>
                <a:cubicBezTo>
                  <a:pt x="34855" y="47970"/>
                  <a:pt x="36964" y="50078"/>
                  <a:pt x="39565" y="50078"/>
                </a:cubicBezTo>
                <a:lnTo>
                  <a:pt x="49363" y="50078"/>
                </a:lnTo>
                <a:cubicBezTo>
                  <a:pt x="51956" y="50058"/>
                  <a:pt x="54052" y="47961"/>
                  <a:pt x="54073" y="45368"/>
                </a:cubicBezTo>
                <a:lnTo>
                  <a:pt x="54073" y="35948"/>
                </a:lnTo>
                <a:lnTo>
                  <a:pt x="145450" y="35948"/>
                </a:lnTo>
                <a:lnTo>
                  <a:pt x="145450" y="45368"/>
                </a:lnTo>
                <a:cubicBezTo>
                  <a:pt x="145529" y="47867"/>
                  <a:pt x="147548" y="49869"/>
                  <a:pt x="150047" y="49928"/>
                </a:cubicBezTo>
                <a:lnTo>
                  <a:pt x="159844" y="49928"/>
                </a:lnTo>
                <a:cubicBezTo>
                  <a:pt x="162445" y="49928"/>
                  <a:pt x="164554" y="47819"/>
                  <a:pt x="164554" y="45218"/>
                </a:cubicBezTo>
                <a:lnTo>
                  <a:pt x="164554" y="35797"/>
                </a:lnTo>
                <a:lnTo>
                  <a:pt x="195491" y="35797"/>
                </a:lnTo>
                <a:lnTo>
                  <a:pt x="195491" y="62890"/>
                </a:lnTo>
                <a:lnTo>
                  <a:pt x="3768" y="62890"/>
                </a:lnTo>
                <a:lnTo>
                  <a:pt x="3768" y="35797"/>
                </a:lnTo>
                <a:close/>
                <a:moveTo>
                  <a:pt x="3881" y="196885"/>
                </a:moveTo>
                <a:lnTo>
                  <a:pt x="3881" y="66884"/>
                </a:lnTo>
                <a:lnTo>
                  <a:pt x="195604" y="66884"/>
                </a:lnTo>
                <a:lnTo>
                  <a:pt x="195604" y="196885"/>
                </a:lnTo>
                <a:close/>
                <a:moveTo>
                  <a:pt x="83728" y="97180"/>
                </a:moveTo>
                <a:lnTo>
                  <a:pt x="83728" y="157734"/>
                </a:lnTo>
                <a:cubicBezTo>
                  <a:pt x="83728" y="160259"/>
                  <a:pt x="80638" y="161502"/>
                  <a:pt x="77661" y="161502"/>
                </a:cubicBezTo>
                <a:cubicBezTo>
                  <a:pt x="74684" y="161502"/>
                  <a:pt x="71595" y="160221"/>
                  <a:pt x="71595" y="157734"/>
                </a:cubicBezTo>
                <a:lnTo>
                  <a:pt x="71595" y="107995"/>
                </a:lnTo>
                <a:lnTo>
                  <a:pt x="68618" y="110972"/>
                </a:lnTo>
                <a:cubicBezTo>
                  <a:pt x="68002" y="111509"/>
                  <a:pt x="67212" y="111804"/>
                  <a:pt x="66395" y="111800"/>
                </a:cubicBezTo>
                <a:cubicBezTo>
                  <a:pt x="64050" y="111432"/>
                  <a:pt x="62398" y="109302"/>
                  <a:pt x="62627" y="106940"/>
                </a:cubicBezTo>
                <a:cubicBezTo>
                  <a:pt x="62623" y="105183"/>
                  <a:pt x="63501" y="103542"/>
                  <a:pt x="64963" y="102569"/>
                </a:cubicBezTo>
                <a:lnTo>
                  <a:pt x="75965" y="94203"/>
                </a:lnTo>
                <a:cubicBezTo>
                  <a:pt x="76652" y="93598"/>
                  <a:pt x="77536" y="93263"/>
                  <a:pt x="78453" y="93261"/>
                </a:cubicBezTo>
                <a:cubicBezTo>
                  <a:pt x="80826" y="93111"/>
                  <a:pt x="83728" y="94580"/>
                  <a:pt x="83728" y="97029"/>
                </a:cubicBezTo>
                <a:close/>
                <a:moveTo>
                  <a:pt x="115154" y="93412"/>
                </a:moveTo>
                <a:cubicBezTo>
                  <a:pt x="102832" y="93412"/>
                  <a:pt x="93336" y="99177"/>
                  <a:pt x="93336" y="114740"/>
                </a:cubicBezTo>
                <a:lnTo>
                  <a:pt x="93336" y="140740"/>
                </a:lnTo>
                <a:cubicBezTo>
                  <a:pt x="93336" y="156302"/>
                  <a:pt x="102832" y="162067"/>
                  <a:pt x="115154" y="162067"/>
                </a:cubicBezTo>
                <a:cubicBezTo>
                  <a:pt x="127476" y="162067"/>
                  <a:pt x="137047" y="156302"/>
                  <a:pt x="137047" y="140740"/>
                </a:cubicBezTo>
                <a:lnTo>
                  <a:pt x="137047" y="114740"/>
                </a:lnTo>
                <a:cubicBezTo>
                  <a:pt x="137047" y="98913"/>
                  <a:pt x="127438" y="93299"/>
                  <a:pt x="115154" y="93299"/>
                </a:cubicBezTo>
                <a:close/>
                <a:moveTo>
                  <a:pt x="124913" y="140740"/>
                </a:moveTo>
                <a:cubicBezTo>
                  <a:pt x="124913" y="148088"/>
                  <a:pt x="121145" y="151441"/>
                  <a:pt x="115154" y="151441"/>
                </a:cubicBezTo>
                <a:cubicBezTo>
                  <a:pt x="109163" y="151441"/>
                  <a:pt x="105432" y="148088"/>
                  <a:pt x="105432" y="140740"/>
                </a:cubicBezTo>
                <a:lnTo>
                  <a:pt x="105432" y="114740"/>
                </a:lnTo>
                <a:cubicBezTo>
                  <a:pt x="105432" y="107392"/>
                  <a:pt x="108974" y="104038"/>
                  <a:pt x="115154" y="104038"/>
                </a:cubicBezTo>
                <a:cubicBezTo>
                  <a:pt x="121334" y="104038"/>
                  <a:pt x="124913" y="107392"/>
                  <a:pt x="124913" y="114740"/>
                </a:cubicBezTo>
                <a:close/>
              </a:path>
            </a:pathLst>
          </a:custGeom>
          <a:solidFill>
            <a:srgbClr val="28828B"/>
          </a:solidFill>
          <a:ln w="3762" cap="flat">
            <a:solidFill>
              <a:srgbClr val="28828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dirty="0">
              <a:ln>
                <a:noFill/>
              </a:ln>
              <a:solidFill>
                <a:srgbClr val="000000"/>
              </a:solidFill>
              <a:effectLst/>
              <a:uLnTx/>
              <a:uFillTx/>
              <a:latin typeface="Corona LT"/>
              <a:ea typeface="+mn-ea"/>
              <a:cs typeface="+mn-cs"/>
            </a:endParaRPr>
          </a:p>
        </p:txBody>
      </p:sp>
      <p:sp>
        <p:nvSpPr>
          <p:cNvPr id="853" name="Forma libre 45">
            <a:extLst>
              <a:ext uri="{FF2B5EF4-FFF2-40B4-BE49-F238E27FC236}">
                <a16:creationId xmlns:a16="http://schemas.microsoft.com/office/drawing/2014/main" id="{8C21FDE4-39F3-4656-80CB-EF542F60FEB9}"/>
              </a:ext>
            </a:extLst>
          </p:cNvPr>
          <p:cNvSpPr>
            <a:spLocks noChangeAspect="1"/>
          </p:cNvSpPr>
          <p:nvPr/>
        </p:nvSpPr>
        <p:spPr>
          <a:xfrm>
            <a:off x="10671400" y="1892222"/>
            <a:ext cx="571817" cy="571742"/>
          </a:xfrm>
          <a:custGeom>
            <a:avLst/>
            <a:gdLst>
              <a:gd name="connsiteX0" fmla="*/ 180975 w 306916"/>
              <a:gd name="connsiteY0" fmla="*/ 52380 h 306876"/>
              <a:gd name="connsiteX1" fmla="*/ 174625 w 306916"/>
              <a:gd name="connsiteY1" fmla="*/ 58730 h 306876"/>
              <a:gd name="connsiteX2" fmla="*/ 174625 w 306916"/>
              <a:gd name="connsiteY2" fmla="*/ 178305 h 306876"/>
              <a:gd name="connsiteX3" fmla="*/ 94721 w 306916"/>
              <a:gd name="connsiteY3" fmla="*/ 257670 h 306876"/>
              <a:gd name="connsiteX4" fmla="*/ 65617 w 306916"/>
              <a:gd name="connsiteY4" fmla="*/ 180951 h 306876"/>
              <a:gd name="connsiteX5" fmla="*/ 59267 w 306916"/>
              <a:gd name="connsiteY5" fmla="*/ 174602 h 306876"/>
              <a:gd name="connsiteX6" fmla="*/ 52917 w 306916"/>
              <a:gd name="connsiteY6" fmla="*/ 180951 h 306876"/>
              <a:gd name="connsiteX7" fmla="*/ 181504 w 306916"/>
              <a:gd name="connsiteY7" fmla="*/ 309522 h 306876"/>
              <a:gd name="connsiteX8" fmla="*/ 310092 w 306916"/>
              <a:gd name="connsiteY8" fmla="*/ 180951 h 306876"/>
              <a:gd name="connsiteX9" fmla="*/ 180975 w 306916"/>
              <a:gd name="connsiteY9" fmla="*/ 52380 h 306876"/>
              <a:gd name="connsiteX10" fmla="*/ 296333 w 306916"/>
              <a:gd name="connsiteY10" fmla="*/ 174602 h 306876"/>
              <a:gd name="connsiteX11" fmla="*/ 187325 w 306916"/>
              <a:gd name="connsiteY11" fmla="*/ 174602 h 306876"/>
              <a:gd name="connsiteX12" fmla="*/ 187325 w 306916"/>
              <a:gd name="connsiteY12" fmla="*/ 65608 h 306876"/>
              <a:gd name="connsiteX13" fmla="*/ 296333 w 306916"/>
              <a:gd name="connsiteY13" fmla="*/ 174602 h 306876"/>
              <a:gd name="connsiteX14" fmla="*/ 180975 w 306916"/>
              <a:gd name="connsiteY14" fmla="*/ 296823 h 306876"/>
              <a:gd name="connsiteX15" fmla="*/ 103717 w 306916"/>
              <a:gd name="connsiteY15" fmla="*/ 266664 h 306876"/>
              <a:gd name="connsiteX16" fmla="*/ 183621 w 306916"/>
              <a:gd name="connsiteY16" fmla="*/ 187300 h 306876"/>
              <a:gd name="connsiteX17" fmla="*/ 296333 w 306916"/>
              <a:gd name="connsiteY17" fmla="*/ 187300 h 306876"/>
              <a:gd name="connsiteX18" fmla="*/ 180975 w 306916"/>
              <a:gd name="connsiteY18" fmla="*/ 296823 h 306876"/>
              <a:gd name="connsiteX19" fmla="*/ 152400 w 306916"/>
              <a:gd name="connsiteY19" fmla="*/ 76189 h 306876"/>
              <a:gd name="connsiteX20" fmla="*/ 76200 w 306916"/>
              <a:gd name="connsiteY20" fmla="*/ 0 h 306876"/>
              <a:gd name="connsiteX21" fmla="*/ 0 w 306916"/>
              <a:gd name="connsiteY21" fmla="*/ 76189 h 306876"/>
              <a:gd name="connsiteX22" fmla="*/ 76200 w 306916"/>
              <a:gd name="connsiteY22" fmla="*/ 152380 h 306876"/>
              <a:gd name="connsiteX23" fmla="*/ 152400 w 306916"/>
              <a:gd name="connsiteY23" fmla="*/ 76189 h 306876"/>
              <a:gd name="connsiteX24" fmla="*/ 13229 w 306916"/>
              <a:gd name="connsiteY24" fmla="*/ 76189 h 306876"/>
              <a:gd name="connsiteX25" fmla="*/ 76729 w 306916"/>
              <a:gd name="connsiteY25" fmla="*/ 12698 h 306876"/>
              <a:gd name="connsiteX26" fmla="*/ 140229 w 306916"/>
              <a:gd name="connsiteY26" fmla="*/ 76189 h 306876"/>
              <a:gd name="connsiteX27" fmla="*/ 76729 w 306916"/>
              <a:gd name="connsiteY27" fmla="*/ 139681 h 306876"/>
              <a:gd name="connsiteX28" fmla="*/ 13229 w 306916"/>
              <a:gd name="connsiteY28" fmla="*/ 76189 h 306876"/>
              <a:gd name="connsiteX29" fmla="*/ 71438 w 306916"/>
              <a:gd name="connsiteY29" fmla="*/ 38624 h 306876"/>
              <a:gd name="connsiteX30" fmla="*/ 71438 w 306916"/>
              <a:gd name="connsiteY30" fmla="*/ 30687 h 306876"/>
              <a:gd name="connsiteX31" fmla="*/ 77787 w 306916"/>
              <a:gd name="connsiteY31" fmla="*/ 24338 h 306876"/>
              <a:gd name="connsiteX32" fmla="*/ 84137 w 306916"/>
              <a:gd name="connsiteY32" fmla="*/ 30687 h 306876"/>
              <a:gd name="connsiteX33" fmla="*/ 84137 w 306916"/>
              <a:gd name="connsiteY33" fmla="*/ 38624 h 306876"/>
              <a:gd name="connsiteX34" fmla="*/ 77787 w 306916"/>
              <a:gd name="connsiteY34" fmla="*/ 44973 h 306876"/>
              <a:gd name="connsiteX35" fmla="*/ 71438 w 306916"/>
              <a:gd name="connsiteY35" fmla="*/ 38624 h 306876"/>
              <a:gd name="connsiteX36" fmla="*/ 77787 w 306916"/>
              <a:gd name="connsiteY36" fmla="*/ 128570 h 306876"/>
              <a:gd name="connsiteX37" fmla="*/ 71438 w 306916"/>
              <a:gd name="connsiteY37" fmla="*/ 122221 h 306876"/>
              <a:gd name="connsiteX38" fmla="*/ 71438 w 306916"/>
              <a:gd name="connsiteY38" fmla="*/ 114814 h 306876"/>
              <a:gd name="connsiteX39" fmla="*/ 77787 w 306916"/>
              <a:gd name="connsiteY39" fmla="*/ 108465 h 306876"/>
              <a:gd name="connsiteX40" fmla="*/ 84137 w 306916"/>
              <a:gd name="connsiteY40" fmla="*/ 114814 h 306876"/>
              <a:gd name="connsiteX41" fmla="*/ 84137 w 306916"/>
              <a:gd name="connsiteY41" fmla="*/ 122221 h 306876"/>
              <a:gd name="connsiteX42" fmla="*/ 77787 w 306916"/>
              <a:gd name="connsiteY42" fmla="*/ 128570 h 306876"/>
              <a:gd name="connsiteX43" fmla="*/ 88371 w 306916"/>
              <a:gd name="connsiteY43" fmla="*/ 103174 h 306876"/>
              <a:gd name="connsiteX44" fmla="*/ 57150 w 306916"/>
              <a:gd name="connsiteY44" fmla="*/ 103174 h 306876"/>
              <a:gd name="connsiteX45" fmla="*/ 50800 w 306916"/>
              <a:gd name="connsiteY45" fmla="*/ 96824 h 306876"/>
              <a:gd name="connsiteX46" fmla="*/ 57150 w 306916"/>
              <a:gd name="connsiteY46" fmla="*/ 90475 h 306876"/>
              <a:gd name="connsiteX47" fmla="*/ 88371 w 306916"/>
              <a:gd name="connsiteY47" fmla="*/ 90475 h 306876"/>
              <a:gd name="connsiteX48" fmla="*/ 92604 w 306916"/>
              <a:gd name="connsiteY48" fmla="*/ 86242 h 306876"/>
              <a:gd name="connsiteX49" fmla="*/ 88371 w 306916"/>
              <a:gd name="connsiteY49" fmla="*/ 82010 h 306876"/>
              <a:gd name="connsiteX50" fmla="*/ 77787 w 306916"/>
              <a:gd name="connsiteY50" fmla="*/ 82010 h 306876"/>
              <a:gd name="connsiteX51" fmla="*/ 77787 w 306916"/>
              <a:gd name="connsiteY51" fmla="*/ 82010 h 306876"/>
              <a:gd name="connsiteX52" fmla="*/ 67733 w 306916"/>
              <a:gd name="connsiteY52" fmla="*/ 82010 h 306876"/>
              <a:gd name="connsiteX53" fmla="*/ 50800 w 306916"/>
              <a:gd name="connsiteY53" fmla="*/ 65079 h 306876"/>
              <a:gd name="connsiteX54" fmla="*/ 67733 w 306916"/>
              <a:gd name="connsiteY54" fmla="*/ 48148 h 306876"/>
              <a:gd name="connsiteX55" fmla="*/ 98954 w 306916"/>
              <a:gd name="connsiteY55" fmla="*/ 48148 h 306876"/>
              <a:gd name="connsiteX56" fmla="*/ 105304 w 306916"/>
              <a:gd name="connsiteY56" fmla="*/ 54497 h 306876"/>
              <a:gd name="connsiteX57" fmla="*/ 98954 w 306916"/>
              <a:gd name="connsiteY57" fmla="*/ 60846 h 306876"/>
              <a:gd name="connsiteX58" fmla="*/ 67733 w 306916"/>
              <a:gd name="connsiteY58" fmla="*/ 60846 h 306876"/>
              <a:gd name="connsiteX59" fmla="*/ 63500 w 306916"/>
              <a:gd name="connsiteY59" fmla="*/ 65079 h 306876"/>
              <a:gd name="connsiteX60" fmla="*/ 67733 w 306916"/>
              <a:gd name="connsiteY60" fmla="*/ 69312 h 306876"/>
              <a:gd name="connsiteX61" fmla="*/ 77787 w 306916"/>
              <a:gd name="connsiteY61" fmla="*/ 69312 h 306876"/>
              <a:gd name="connsiteX62" fmla="*/ 77787 w 306916"/>
              <a:gd name="connsiteY62" fmla="*/ 69312 h 306876"/>
              <a:gd name="connsiteX63" fmla="*/ 88371 w 306916"/>
              <a:gd name="connsiteY63" fmla="*/ 69312 h 306876"/>
              <a:gd name="connsiteX64" fmla="*/ 105304 w 306916"/>
              <a:gd name="connsiteY64" fmla="*/ 86242 h 306876"/>
              <a:gd name="connsiteX65" fmla="*/ 88371 w 306916"/>
              <a:gd name="connsiteY65" fmla="*/ 103174 h 30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06916" h="306876">
                <a:moveTo>
                  <a:pt x="180975" y="52380"/>
                </a:moveTo>
                <a:cubicBezTo>
                  <a:pt x="177271" y="52380"/>
                  <a:pt x="174625" y="55026"/>
                  <a:pt x="174625" y="58730"/>
                </a:cubicBezTo>
                <a:lnTo>
                  <a:pt x="174625" y="178305"/>
                </a:lnTo>
                <a:lnTo>
                  <a:pt x="94721" y="257670"/>
                </a:lnTo>
                <a:cubicBezTo>
                  <a:pt x="76729" y="237035"/>
                  <a:pt x="65617" y="210580"/>
                  <a:pt x="65617" y="180951"/>
                </a:cubicBezTo>
                <a:cubicBezTo>
                  <a:pt x="65617" y="177247"/>
                  <a:pt x="62971" y="174602"/>
                  <a:pt x="59267" y="174602"/>
                </a:cubicBezTo>
                <a:cubicBezTo>
                  <a:pt x="55563" y="174602"/>
                  <a:pt x="52917" y="177247"/>
                  <a:pt x="52917" y="180951"/>
                </a:cubicBezTo>
                <a:cubicBezTo>
                  <a:pt x="52917" y="251850"/>
                  <a:pt x="110596" y="309522"/>
                  <a:pt x="181504" y="309522"/>
                </a:cubicBezTo>
                <a:cubicBezTo>
                  <a:pt x="252412" y="309522"/>
                  <a:pt x="310092" y="251850"/>
                  <a:pt x="310092" y="180951"/>
                </a:cubicBezTo>
                <a:cubicBezTo>
                  <a:pt x="309563" y="110052"/>
                  <a:pt x="251883" y="52380"/>
                  <a:pt x="180975" y="52380"/>
                </a:cubicBezTo>
                <a:close/>
                <a:moveTo>
                  <a:pt x="296333" y="174602"/>
                </a:moveTo>
                <a:lnTo>
                  <a:pt x="187325" y="174602"/>
                </a:lnTo>
                <a:lnTo>
                  <a:pt x="187325" y="65608"/>
                </a:lnTo>
                <a:cubicBezTo>
                  <a:pt x="246063" y="68783"/>
                  <a:pt x="293158" y="115872"/>
                  <a:pt x="296333" y="174602"/>
                </a:cubicBezTo>
                <a:close/>
                <a:moveTo>
                  <a:pt x="180975" y="296823"/>
                </a:moveTo>
                <a:cubicBezTo>
                  <a:pt x="151342" y="296823"/>
                  <a:pt x="123825" y="285183"/>
                  <a:pt x="103717" y="266664"/>
                </a:cubicBezTo>
                <a:lnTo>
                  <a:pt x="183621" y="187300"/>
                </a:lnTo>
                <a:lnTo>
                  <a:pt x="296333" y="187300"/>
                </a:lnTo>
                <a:cubicBezTo>
                  <a:pt x="293158" y="248146"/>
                  <a:pt x="242887" y="296823"/>
                  <a:pt x="180975" y="296823"/>
                </a:cubicBezTo>
                <a:close/>
                <a:moveTo>
                  <a:pt x="152400" y="76189"/>
                </a:moveTo>
                <a:cubicBezTo>
                  <a:pt x="152400" y="34391"/>
                  <a:pt x="118004" y="0"/>
                  <a:pt x="76200" y="0"/>
                </a:cubicBezTo>
                <a:cubicBezTo>
                  <a:pt x="34396" y="0"/>
                  <a:pt x="0" y="34391"/>
                  <a:pt x="0" y="76189"/>
                </a:cubicBezTo>
                <a:cubicBezTo>
                  <a:pt x="0" y="117988"/>
                  <a:pt x="34396" y="152380"/>
                  <a:pt x="76200" y="152380"/>
                </a:cubicBezTo>
                <a:cubicBezTo>
                  <a:pt x="118533" y="152380"/>
                  <a:pt x="152400" y="118517"/>
                  <a:pt x="152400" y="76189"/>
                </a:cubicBezTo>
                <a:close/>
                <a:moveTo>
                  <a:pt x="13229" y="76189"/>
                </a:moveTo>
                <a:cubicBezTo>
                  <a:pt x="13229" y="41269"/>
                  <a:pt x="41804" y="12698"/>
                  <a:pt x="76729" y="12698"/>
                </a:cubicBezTo>
                <a:cubicBezTo>
                  <a:pt x="111654" y="12698"/>
                  <a:pt x="140229" y="41269"/>
                  <a:pt x="140229" y="76189"/>
                </a:cubicBezTo>
                <a:cubicBezTo>
                  <a:pt x="140229" y="111110"/>
                  <a:pt x="111654" y="139681"/>
                  <a:pt x="76729" y="139681"/>
                </a:cubicBezTo>
                <a:cubicBezTo>
                  <a:pt x="41275" y="139681"/>
                  <a:pt x="13229" y="111110"/>
                  <a:pt x="13229" y="76189"/>
                </a:cubicBezTo>
                <a:close/>
                <a:moveTo>
                  <a:pt x="71438" y="38624"/>
                </a:moveTo>
                <a:lnTo>
                  <a:pt x="71438" y="30687"/>
                </a:lnTo>
                <a:cubicBezTo>
                  <a:pt x="71438" y="26984"/>
                  <a:pt x="74083" y="24338"/>
                  <a:pt x="77787" y="24338"/>
                </a:cubicBezTo>
                <a:cubicBezTo>
                  <a:pt x="81492" y="24338"/>
                  <a:pt x="84137" y="26984"/>
                  <a:pt x="84137" y="30687"/>
                </a:cubicBezTo>
                <a:lnTo>
                  <a:pt x="84137" y="38624"/>
                </a:lnTo>
                <a:cubicBezTo>
                  <a:pt x="84137" y="42328"/>
                  <a:pt x="81492" y="44973"/>
                  <a:pt x="77787" y="44973"/>
                </a:cubicBezTo>
                <a:cubicBezTo>
                  <a:pt x="74083" y="44973"/>
                  <a:pt x="71438" y="41798"/>
                  <a:pt x="71438" y="38624"/>
                </a:cubicBezTo>
                <a:close/>
                <a:moveTo>
                  <a:pt x="77787" y="128570"/>
                </a:moveTo>
                <a:cubicBezTo>
                  <a:pt x="74083" y="128570"/>
                  <a:pt x="71438" y="125925"/>
                  <a:pt x="71438" y="122221"/>
                </a:cubicBezTo>
                <a:lnTo>
                  <a:pt x="71438" y="114814"/>
                </a:lnTo>
                <a:cubicBezTo>
                  <a:pt x="71438" y="111110"/>
                  <a:pt x="74083" y="108465"/>
                  <a:pt x="77787" y="108465"/>
                </a:cubicBezTo>
                <a:cubicBezTo>
                  <a:pt x="81492" y="108465"/>
                  <a:pt x="84137" y="111110"/>
                  <a:pt x="84137" y="114814"/>
                </a:cubicBezTo>
                <a:lnTo>
                  <a:pt x="84137" y="122221"/>
                </a:lnTo>
                <a:cubicBezTo>
                  <a:pt x="84137" y="125925"/>
                  <a:pt x="80962" y="128570"/>
                  <a:pt x="77787" y="128570"/>
                </a:cubicBezTo>
                <a:close/>
                <a:moveTo>
                  <a:pt x="88371" y="103174"/>
                </a:moveTo>
                <a:lnTo>
                  <a:pt x="57150" y="103174"/>
                </a:lnTo>
                <a:cubicBezTo>
                  <a:pt x="53446" y="103174"/>
                  <a:pt x="50800" y="100528"/>
                  <a:pt x="50800" y="96824"/>
                </a:cubicBezTo>
                <a:cubicBezTo>
                  <a:pt x="50800" y="93121"/>
                  <a:pt x="53446" y="90475"/>
                  <a:pt x="57150" y="90475"/>
                </a:cubicBezTo>
                <a:lnTo>
                  <a:pt x="88371" y="90475"/>
                </a:lnTo>
                <a:cubicBezTo>
                  <a:pt x="90487" y="90475"/>
                  <a:pt x="92604" y="88888"/>
                  <a:pt x="92604" y="86242"/>
                </a:cubicBezTo>
                <a:cubicBezTo>
                  <a:pt x="92604" y="83597"/>
                  <a:pt x="91017" y="82010"/>
                  <a:pt x="88371" y="82010"/>
                </a:cubicBezTo>
                <a:lnTo>
                  <a:pt x="77787" y="82010"/>
                </a:lnTo>
                <a:lnTo>
                  <a:pt x="77787" y="82010"/>
                </a:lnTo>
                <a:lnTo>
                  <a:pt x="67733" y="82010"/>
                </a:lnTo>
                <a:cubicBezTo>
                  <a:pt x="58737" y="82010"/>
                  <a:pt x="50800" y="74603"/>
                  <a:pt x="50800" y="65079"/>
                </a:cubicBezTo>
                <a:cubicBezTo>
                  <a:pt x="50800" y="56084"/>
                  <a:pt x="58208" y="48148"/>
                  <a:pt x="67733" y="48148"/>
                </a:cubicBezTo>
                <a:lnTo>
                  <a:pt x="98954" y="48148"/>
                </a:lnTo>
                <a:cubicBezTo>
                  <a:pt x="102658" y="48148"/>
                  <a:pt x="105304" y="50793"/>
                  <a:pt x="105304" y="54497"/>
                </a:cubicBezTo>
                <a:cubicBezTo>
                  <a:pt x="105304" y="58201"/>
                  <a:pt x="102658" y="60846"/>
                  <a:pt x="98954" y="60846"/>
                </a:cubicBezTo>
                <a:lnTo>
                  <a:pt x="67733" y="60846"/>
                </a:lnTo>
                <a:cubicBezTo>
                  <a:pt x="65617" y="60846"/>
                  <a:pt x="63500" y="62433"/>
                  <a:pt x="63500" y="65079"/>
                </a:cubicBezTo>
                <a:cubicBezTo>
                  <a:pt x="63500" y="67724"/>
                  <a:pt x="65087" y="69312"/>
                  <a:pt x="67733" y="69312"/>
                </a:cubicBezTo>
                <a:lnTo>
                  <a:pt x="77787" y="69312"/>
                </a:lnTo>
                <a:lnTo>
                  <a:pt x="77787" y="69312"/>
                </a:lnTo>
                <a:lnTo>
                  <a:pt x="88371" y="69312"/>
                </a:lnTo>
                <a:cubicBezTo>
                  <a:pt x="97367" y="69312"/>
                  <a:pt x="105304" y="76719"/>
                  <a:pt x="105304" y="86242"/>
                </a:cubicBezTo>
                <a:cubicBezTo>
                  <a:pt x="105304" y="95766"/>
                  <a:pt x="97896" y="103174"/>
                  <a:pt x="88371" y="103174"/>
                </a:cubicBezTo>
                <a:close/>
              </a:path>
            </a:pathLst>
          </a:custGeom>
          <a:solidFill>
            <a:srgbClr val="28828B"/>
          </a:solidFill>
          <a:ln w="52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400" b="0" i="0" u="none" strike="noStrike" kern="1200" cap="none" spc="0" normalizeH="0" baseline="0" noProof="0">
              <a:ln>
                <a:noFill/>
              </a:ln>
              <a:solidFill>
                <a:srgbClr val="000000"/>
              </a:solidFill>
              <a:effectLst/>
              <a:uLnTx/>
              <a:uFillTx/>
              <a:latin typeface="Corona LT"/>
              <a:ea typeface="+mn-ea"/>
              <a:cs typeface="+mn-cs"/>
            </a:endParaRPr>
          </a:p>
        </p:txBody>
      </p:sp>
      <p:grpSp>
        <p:nvGrpSpPr>
          <p:cNvPr id="858" name="Grupo 13">
            <a:extLst>
              <a:ext uri="{FF2B5EF4-FFF2-40B4-BE49-F238E27FC236}">
                <a16:creationId xmlns:a16="http://schemas.microsoft.com/office/drawing/2014/main" id="{26A4E808-8643-496D-98C7-213F5A66B3B2}"/>
              </a:ext>
            </a:extLst>
          </p:cNvPr>
          <p:cNvGrpSpPr>
            <a:grpSpLocks noChangeAspect="1"/>
          </p:cNvGrpSpPr>
          <p:nvPr/>
        </p:nvGrpSpPr>
        <p:grpSpPr>
          <a:xfrm>
            <a:off x="4591152" y="4116708"/>
            <a:ext cx="518034" cy="482611"/>
            <a:chOff x="9037935" y="730453"/>
            <a:chExt cx="573635" cy="534409"/>
          </a:xfrm>
          <a:solidFill>
            <a:srgbClr val="28828B"/>
          </a:solidFill>
        </p:grpSpPr>
        <p:sp>
          <p:nvSpPr>
            <p:cNvPr id="859" name="Forma libre 366">
              <a:extLst>
                <a:ext uri="{FF2B5EF4-FFF2-40B4-BE49-F238E27FC236}">
                  <a16:creationId xmlns:a16="http://schemas.microsoft.com/office/drawing/2014/main" id="{B3CD7A0A-D94A-44C2-844F-A876328400EE}"/>
                </a:ext>
              </a:extLst>
            </p:cNvPr>
            <p:cNvSpPr/>
            <p:nvPr/>
          </p:nvSpPr>
          <p:spPr>
            <a:xfrm>
              <a:off x="9037935" y="1066222"/>
              <a:ext cx="135657" cy="193795"/>
            </a:xfrm>
            <a:custGeom>
              <a:avLst/>
              <a:gdLst>
                <a:gd name="connsiteX0" fmla="*/ 70373 w 74076"/>
                <a:gd name="connsiteY0" fmla="*/ 0 h 105823"/>
                <a:gd name="connsiteX1" fmla="*/ 6349 w 74076"/>
                <a:gd name="connsiteY1" fmla="*/ 0 h 105823"/>
                <a:gd name="connsiteX2" fmla="*/ 0 w 74076"/>
                <a:gd name="connsiteY2" fmla="*/ 6350 h 105823"/>
                <a:gd name="connsiteX3" fmla="*/ 0 w 74076"/>
                <a:gd name="connsiteY3" fmla="*/ 104237 h 105823"/>
                <a:gd name="connsiteX4" fmla="*/ 6349 w 74076"/>
                <a:gd name="connsiteY4" fmla="*/ 110586 h 105823"/>
                <a:gd name="connsiteX5" fmla="*/ 70373 w 74076"/>
                <a:gd name="connsiteY5" fmla="*/ 110586 h 105823"/>
                <a:gd name="connsiteX6" fmla="*/ 76722 w 74076"/>
                <a:gd name="connsiteY6" fmla="*/ 104237 h 105823"/>
                <a:gd name="connsiteX7" fmla="*/ 76722 w 74076"/>
                <a:gd name="connsiteY7" fmla="*/ 6350 h 105823"/>
                <a:gd name="connsiteX8" fmla="*/ 70373 w 74076"/>
                <a:gd name="connsiteY8" fmla="*/ 0 h 105823"/>
                <a:gd name="connsiteX9" fmla="*/ 63494 w 74076"/>
                <a:gd name="connsiteY9" fmla="*/ 97887 h 105823"/>
                <a:gd name="connsiteX10" fmla="*/ 12170 w 74076"/>
                <a:gd name="connsiteY10" fmla="*/ 97887 h 105823"/>
                <a:gd name="connsiteX11" fmla="*/ 12170 w 74076"/>
                <a:gd name="connsiteY11" fmla="*/ 12699 h 105823"/>
                <a:gd name="connsiteX12" fmla="*/ 63494 w 74076"/>
                <a:gd name="connsiteY12" fmla="*/ 12699 h 105823"/>
                <a:gd name="connsiteX13" fmla="*/ 63494 w 74076"/>
                <a:gd name="connsiteY13" fmla="*/ 97887 h 105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6" h="105823">
                  <a:moveTo>
                    <a:pt x="70373" y="0"/>
                  </a:moveTo>
                  <a:lnTo>
                    <a:pt x="6349" y="0"/>
                  </a:lnTo>
                  <a:cubicBezTo>
                    <a:pt x="2646" y="0"/>
                    <a:pt x="0" y="2646"/>
                    <a:pt x="0" y="6350"/>
                  </a:cubicBezTo>
                  <a:lnTo>
                    <a:pt x="0" y="104237"/>
                  </a:lnTo>
                  <a:cubicBezTo>
                    <a:pt x="0" y="107940"/>
                    <a:pt x="2646" y="110586"/>
                    <a:pt x="6349" y="110586"/>
                  </a:cubicBezTo>
                  <a:lnTo>
                    <a:pt x="70373" y="110586"/>
                  </a:lnTo>
                  <a:cubicBezTo>
                    <a:pt x="74077" y="110586"/>
                    <a:pt x="76722" y="107940"/>
                    <a:pt x="76722" y="104237"/>
                  </a:cubicBezTo>
                  <a:lnTo>
                    <a:pt x="76722" y="6350"/>
                  </a:lnTo>
                  <a:cubicBezTo>
                    <a:pt x="76722" y="2646"/>
                    <a:pt x="73548" y="0"/>
                    <a:pt x="70373" y="0"/>
                  </a:cubicBezTo>
                  <a:close/>
                  <a:moveTo>
                    <a:pt x="63494" y="97887"/>
                  </a:moveTo>
                  <a:lnTo>
                    <a:pt x="12170" y="97887"/>
                  </a:lnTo>
                  <a:lnTo>
                    <a:pt x="12170" y="12699"/>
                  </a:lnTo>
                  <a:lnTo>
                    <a:pt x="63494" y="12699"/>
                  </a:lnTo>
                  <a:lnTo>
                    <a:pt x="63494" y="97887"/>
                  </a:lnTo>
                  <a:close/>
                </a:path>
              </a:pathLst>
            </a:custGeom>
            <a:grpFill/>
            <a:ln w="52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60" name="Forma libre 367">
              <a:extLst>
                <a:ext uri="{FF2B5EF4-FFF2-40B4-BE49-F238E27FC236}">
                  <a16:creationId xmlns:a16="http://schemas.microsoft.com/office/drawing/2014/main" id="{F6407A50-289F-47AA-B496-2AC19A0ADF5E}"/>
                </a:ext>
              </a:extLst>
            </p:cNvPr>
            <p:cNvSpPr/>
            <p:nvPr/>
          </p:nvSpPr>
          <p:spPr>
            <a:xfrm>
              <a:off x="9256924" y="969324"/>
              <a:ext cx="135657" cy="290693"/>
            </a:xfrm>
            <a:custGeom>
              <a:avLst/>
              <a:gdLst>
                <a:gd name="connsiteX0" fmla="*/ 70372 w 74076"/>
                <a:gd name="connsiteY0" fmla="*/ 0 h 158735"/>
                <a:gd name="connsiteX1" fmla="*/ 6349 w 74076"/>
                <a:gd name="connsiteY1" fmla="*/ 0 h 158735"/>
                <a:gd name="connsiteX2" fmla="*/ 0 w 74076"/>
                <a:gd name="connsiteY2" fmla="*/ 6350 h 158735"/>
                <a:gd name="connsiteX3" fmla="*/ 0 w 74076"/>
                <a:gd name="connsiteY3" fmla="*/ 157149 h 158735"/>
                <a:gd name="connsiteX4" fmla="*/ 6349 w 74076"/>
                <a:gd name="connsiteY4" fmla="*/ 163498 h 158735"/>
                <a:gd name="connsiteX5" fmla="*/ 70372 w 74076"/>
                <a:gd name="connsiteY5" fmla="*/ 163498 h 158735"/>
                <a:gd name="connsiteX6" fmla="*/ 76722 w 74076"/>
                <a:gd name="connsiteY6" fmla="*/ 157149 h 158735"/>
                <a:gd name="connsiteX7" fmla="*/ 76722 w 74076"/>
                <a:gd name="connsiteY7" fmla="*/ 6350 h 158735"/>
                <a:gd name="connsiteX8" fmla="*/ 70372 w 74076"/>
                <a:gd name="connsiteY8" fmla="*/ 0 h 158735"/>
                <a:gd name="connsiteX9" fmla="*/ 64023 w 74076"/>
                <a:gd name="connsiteY9" fmla="*/ 150799 h 158735"/>
                <a:gd name="connsiteX10" fmla="*/ 12699 w 74076"/>
                <a:gd name="connsiteY10" fmla="*/ 150799 h 158735"/>
                <a:gd name="connsiteX11" fmla="*/ 12699 w 74076"/>
                <a:gd name="connsiteY11" fmla="*/ 13228 h 158735"/>
                <a:gd name="connsiteX12" fmla="*/ 64023 w 74076"/>
                <a:gd name="connsiteY12" fmla="*/ 13228 h 158735"/>
                <a:gd name="connsiteX13" fmla="*/ 64023 w 74076"/>
                <a:gd name="connsiteY13" fmla="*/ 150799 h 15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6" h="158735">
                  <a:moveTo>
                    <a:pt x="70372" y="0"/>
                  </a:moveTo>
                  <a:lnTo>
                    <a:pt x="6349" y="0"/>
                  </a:lnTo>
                  <a:cubicBezTo>
                    <a:pt x="2646" y="0"/>
                    <a:pt x="0" y="2646"/>
                    <a:pt x="0" y="6350"/>
                  </a:cubicBezTo>
                  <a:lnTo>
                    <a:pt x="0" y="157149"/>
                  </a:lnTo>
                  <a:cubicBezTo>
                    <a:pt x="0" y="160852"/>
                    <a:pt x="2646" y="163498"/>
                    <a:pt x="6349" y="163498"/>
                  </a:cubicBezTo>
                  <a:lnTo>
                    <a:pt x="70372" y="163498"/>
                  </a:lnTo>
                  <a:cubicBezTo>
                    <a:pt x="74077" y="163498"/>
                    <a:pt x="76722" y="160852"/>
                    <a:pt x="76722" y="157149"/>
                  </a:cubicBezTo>
                  <a:lnTo>
                    <a:pt x="76722" y="6350"/>
                  </a:lnTo>
                  <a:cubicBezTo>
                    <a:pt x="76722" y="3175"/>
                    <a:pt x="74077" y="0"/>
                    <a:pt x="70372" y="0"/>
                  </a:cubicBezTo>
                  <a:close/>
                  <a:moveTo>
                    <a:pt x="64023" y="150799"/>
                  </a:moveTo>
                  <a:lnTo>
                    <a:pt x="12699" y="150799"/>
                  </a:lnTo>
                  <a:lnTo>
                    <a:pt x="12699" y="13228"/>
                  </a:lnTo>
                  <a:lnTo>
                    <a:pt x="64023" y="13228"/>
                  </a:lnTo>
                  <a:lnTo>
                    <a:pt x="64023" y="150799"/>
                  </a:lnTo>
                  <a:close/>
                </a:path>
              </a:pathLst>
            </a:custGeom>
            <a:grpFill/>
            <a:ln w="52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61" name="Forma libre 368">
              <a:extLst>
                <a:ext uri="{FF2B5EF4-FFF2-40B4-BE49-F238E27FC236}">
                  <a16:creationId xmlns:a16="http://schemas.microsoft.com/office/drawing/2014/main" id="{8B2E2032-B971-4B81-BB32-8D24E33DF0AD}"/>
                </a:ext>
              </a:extLst>
            </p:cNvPr>
            <p:cNvSpPr/>
            <p:nvPr/>
          </p:nvSpPr>
          <p:spPr>
            <a:xfrm>
              <a:off x="9475913" y="886962"/>
              <a:ext cx="135657" cy="377900"/>
            </a:xfrm>
            <a:custGeom>
              <a:avLst/>
              <a:gdLst>
                <a:gd name="connsiteX0" fmla="*/ 70373 w 74076"/>
                <a:gd name="connsiteY0" fmla="*/ 0 h 206356"/>
                <a:gd name="connsiteX1" fmla="*/ 6349 w 74076"/>
                <a:gd name="connsiteY1" fmla="*/ 0 h 206356"/>
                <a:gd name="connsiteX2" fmla="*/ 0 w 74076"/>
                <a:gd name="connsiteY2" fmla="*/ 6350 h 206356"/>
                <a:gd name="connsiteX3" fmla="*/ 0 w 74076"/>
                <a:gd name="connsiteY3" fmla="*/ 202124 h 206356"/>
                <a:gd name="connsiteX4" fmla="*/ 6349 w 74076"/>
                <a:gd name="connsiteY4" fmla="*/ 208473 h 206356"/>
                <a:gd name="connsiteX5" fmla="*/ 70373 w 74076"/>
                <a:gd name="connsiteY5" fmla="*/ 208473 h 206356"/>
                <a:gd name="connsiteX6" fmla="*/ 76722 w 74076"/>
                <a:gd name="connsiteY6" fmla="*/ 202124 h 206356"/>
                <a:gd name="connsiteX7" fmla="*/ 76722 w 74076"/>
                <a:gd name="connsiteY7" fmla="*/ 6350 h 206356"/>
                <a:gd name="connsiteX8" fmla="*/ 70373 w 74076"/>
                <a:gd name="connsiteY8" fmla="*/ 0 h 206356"/>
                <a:gd name="connsiteX9" fmla="*/ 64023 w 74076"/>
                <a:gd name="connsiteY9" fmla="*/ 195774 h 206356"/>
                <a:gd name="connsiteX10" fmla="*/ 12699 w 74076"/>
                <a:gd name="connsiteY10" fmla="*/ 195774 h 206356"/>
                <a:gd name="connsiteX11" fmla="*/ 12699 w 74076"/>
                <a:gd name="connsiteY11" fmla="*/ 12699 h 206356"/>
                <a:gd name="connsiteX12" fmla="*/ 64023 w 74076"/>
                <a:gd name="connsiteY12" fmla="*/ 12699 h 206356"/>
                <a:gd name="connsiteX13" fmla="*/ 64023 w 74076"/>
                <a:gd name="connsiteY13" fmla="*/ 195774 h 20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6" h="206356">
                  <a:moveTo>
                    <a:pt x="70373" y="0"/>
                  </a:moveTo>
                  <a:lnTo>
                    <a:pt x="6349" y="0"/>
                  </a:lnTo>
                  <a:cubicBezTo>
                    <a:pt x="2646" y="0"/>
                    <a:pt x="0" y="2646"/>
                    <a:pt x="0" y="6350"/>
                  </a:cubicBezTo>
                  <a:lnTo>
                    <a:pt x="0" y="202124"/>
                  </a:lnTo>
                  <a:cubicBezTo>
                    <a:pt x="0" y="205827"/>
                    <a:pt x="2646" y="208473"/>
                    <a:pt x="6349" y="208473"/>
                  </a:cubicBezTo>
                  <a:lnTo>
                    <a:pt x="70373" y="208473"/>
                  </a:lnTo>
                  <a:cubicBezTo>
                    <a:pt x="74077" y="208473"/>
                    <a:pt x="76722" y="205827"/>
                    <a:pt x="76722" y="202124"/>
                  </a:cubicBezTo>
                  <a:lnTo>
                    <a:pt x="76722" y="6350"/>
                  </a:lnTo>
                  <a:cubicBezTo>
                    <a:pt x="76722" y="2646"/>
                    <a:pt x="74077" y="0"/>
                    <a:pt x="70373" y="0"/>
                  </a:cubicBezTo>
                  <a:close/>
                  <a:moveTo>
                    <a:pt x="64023" y="195774"/>
                  </a:moveTo>
                  <a:lnTo>
                    <a:pt x="12699" y="195774"/>
                  </a:lnTo>
                  <a:lnTo>
                    <a:pt x="12699" y="12699"/>
                  </a:lnTo>
                  <a:lnTo>
                    <a:pt x="64023" y="12699"/>
                  </a:lnTo>
                  <a:lnTo>
                    <a:pt x="64023" y="195774"/>
                  </a:lnTo>
                  <a:close/>
                </a:path>
              </a:pathLst>
            </a:custGeom>
            <a:grpFill/>
            <a:ln w="52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62" name="Forma libre 369">
              <a:extLst>
                <a:ext uri="{FF2B5EF4-FFF2-40B4-BE49-F238E27FC236}">
                  <a16:creationId xmlns:a16="http://schemas.microsoft.com/office/drawing/2014/main" id="{4175CBD5-2766-4CCD-A858-A1ECBE88CF7E}"/>
                </a:ext>
              </a:extLst>
            </p:cNvPr>
            <p:cNvSpPr/>
            <p:nvPr/>
          </p:nvSpPr>
          <p:spPr>
            <a:xfrm>
              <a:off x="9093770" y="730453"/>
              <a:ext cx="513557" cy="281004"/>
            </a:xfrm>
            <a:custGeom>
              <a:avLst/>
              <a:gdLst>
                <a:gd name="connsiteX0" fmla="*/ 6020 w 280433"/>
                <a:gd name="connsiteY0" fmla="*/ 158482 h 153444"/>
                <a:gd name="connsiteX1" fmla="*/ 8666 w 280433"/>
                <a:gd name="connsiteY1" fmla="*/ 157953 h 153444"/>
                <a:gd name="connsiteX2" fmla="*/ 266347 w 280433"/>
                <a:gd name="connsiteY2" fmla="*/ 28848 h 153444"/>
                <a:gd name="connsiteX3" fmla="*/ 262114 w 280433"/>
                <a:gd name="connsiteY3" fmla="*/ 43134 h 153444"/>
                <a:gd name="connsiteX4" fmla="*/ 266347 w 280433"/>
                <a:gd name="connsiteY4" fmla="*/ 51071 h 153444"/>
                <a:gd name="connsiteX5" fmla="*/ 268464 w 280433"/>
                <a:gd name="connsiteY5" fmla="*/ 51599 h 153444"/>
                <a:gd name="connsiteX6" fmla="*/ 274813 w 280433"/>
                <a:gd name="connsiteY6" fmla="*/ 46838 h 153444"/>
                <a:gd name="connsiteX7" fmla="*/ 283808 w 280433"/>
                <a:gd name="connsiteY7" fmla="*/ 18265 h 153444"/>
                <a:gd name="connsiteX8" fmla="*/ 283808 w 280433"/>
                <a:gd name="connsiteY8" fmla="*/ 17207 h 153444"/>
                <a:gd name="connsiteX9" fmla="*/ 283808 w 280433"/>
                <a:gd name="connsiteY9" fmla="*/ 15620 h 153444"/>
                <a:gd name="connsiteX10" fmla="*/ 283279 w 280433"/>
                <a:gd name="connsiteY10" fmla="*/ 14032 h 153444"/>
                <a:gd name="connsiteX11" fmla="*/ 283279 w 280433"/>
                <a:gd name="connsiteY11" fmla="*/ 12974 h 153444"/>
                <a:gd name="connsiteX12" fmla="*/ 283279 w 280433"/>
                <a:gd name="connsiteY12" fmla="*/ 12974 h 153444"/>
                <a:gd name="connsiteX13" fmla="*/ 282221 w 280433"/>
                <a:gd name="connsiteY13" fmla="*/ 11387 h 153444"/>
                <a:gd name="connsiteX14" fmla="*/ 281692 w 280433"/>
                <a:gd name="connsiteY14" fmla="*/ 10858 h 153444"/>
                <a:gd name="connsiteX15" fmla="*/ 281162 w 280433"/>
                <a:gd name="connsiteY15" fmla="*/ 10329 h 153444"/>
                <a:gd name="connsiteX16" fmla="*/ 279575 w 280433"/>
                <a:gd name="connsiteY16" fmla="*/ 9270 h 153444"/>
                <a:gd name="connsiteX17" fmla="*/ 279575 w 280433"/>
                <a:gd name="connsiteY17" fmla="*/ 9270 h 153444"/>
                <a:gd name="connsiteX18" fmla="*/ 251003 w 280433"/>
                <a:gd name="connsiteY18" fmla="*/ 275 h 153444"/>
                <a:gd name="connsiteX19" fmla="*/ 243066 w 280433"/>
                <a:gd name="connsiteY19" fmla="*/ 4508 h 153444"/>
                <a:gd name="connsiteX20" fmla="*/ 247299 w 280433"/>
                <a:gd name="connsiteY20" fmla="*/ 12445 h 153444"/>
                <a:gd name="connsiteX21" fmla="*/ 260527 w 280433"/>
                <a:gd name="connsiteY21" fmla="*/ 16678 h 153444"/>
                <a:gd name="connsiteX22" fmla="*/ 3375 w 280433"/>
                <a:gd name="connsiteY22" fmla="*/ 145254 h 153444"/>
                <a:gd name="connsiteX23" fmla="*/ 729 w 280433"/>
                <a:gd name="connsiteY23" fmla="*/ 153720 h 153444"/>
                <a:gd name="connsiteX24" fmla="*/ 6020 w 280433"/>
                <a:gd name="connsiteY24" fmla="*/ 158482 h 153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0433" h="153444">
                  <a:moveTo>
                    <a:pt x="6020" y="158482"/>
                  </a:moveTo>
                  <a:cubicBezTo>
                    <a:pt x="7079" y="158482"/>
                    <a:pt x="8137" y="158482"/>
                    <a:pt x="8666" y="157953"/>
                  </a:cubicBezTo>
                  <a:lnTo>
                    <a:pt x="266347" y="28848"/>
                  </a:lnTo>
                  <a:lnTo>
                    <a:pt x="262114" y="43134"/>
                  </a:lnTo>
                  <a:cubicBezTo>
                    <a:pt x="261056" y="46308"/>
                    <a:pt x="263173" y="50013"/>
                    <a:pt x="266347" y="51071"/>
                  </a:cubicBezTo>
                  <a:cubicBezTo>
                    <a:pt x="266876" y="51071"/>
                    <a:pt x="267405" y="51599"/>
                    <a:pt x="268464" y="51599"/>
                  </a:cubicBezTo>
                  <a:cubicBezTo>
                    <a:pt x="271109" y="51599"/>
                    <a:pt x="273755" y="50013"/>
                    <a:pt x="274813" y="46838"/>
                  </a:cubicBezTo>
                  <a:lnTo>
                    <a:pt x="283808" y="18265"/>
                  </a:lnTo>
                  <a:cubicBezTo>
                    <a:pt x="283808" y="17736"/>
                    <a:pt x="283808" y="17736"/>
                    <a:pt x="283808" y="17207"/>
                  </a:cubicBezTo>
                  <a:cubicBezTo>
                    <a:pt x="283808" y="16678"/>
                    <a:pt x="283808" y="16149"/>
                    <a:pt x="283808" y="15620"/>
                  </a:cubicBezTo>
                  <a:cubicBezTo>
                    <a:pt x="283808" y="15091"/>
                    <a:pt x="283808" y="14561"/>
                    <a:pt x="283279" y="14032"/>
                  </a:cubicBezTo>
                  <a:cubicBezTo>
                    <a:pt x="283279" y="13503"/>
                    <a:pt x="283279" y="13503"/>
                    <a:pt x="283279" y="12974"/>
                  </a:cubicBezTo>
                  <a:cubicBezTo>
                    <a:pt x="283279" y="12974"/>
                    <a:pt x="283279" y="12974"/>
                    <a:pt x="283279" y="12974"/>
                  </a:cubicBezTo>
                  <a:cubicBezTo>
                    <a:pt x="282750" y="12445"/>
                    <a:pt x="282750" y="11916"/>
                    <a:pt x="282221" y="11387"/>
                  </a:cubicBezTo>
                  <a:cubicBezTo>
                    <a:pt x="282221" y="11387"/>
                    <a:pt x="282221" y="10858"/>
                    <a:pt x="281692" y="10858"/>
                  </a:cubicBezTo>
                  <a:cubicBezTo>
                    <a:pt x="281692" y="10858"/>
                    <a:pt x="281162" y="10858"/>
                    <a:pt x="281162" y="10329"/>
                  </a:cubicBezTo>
                  <a:cubicBezTo>
                    <a:pt x="280633" y="9800"/>
                    <a:pt x="280104" y="9800"/>
                    <a:pt x="279575" y="9270"/>
                  </a:cubicBezTo>
                  <a:cubicBezTo>
                    <a:pt x="279575" y="9270"/>
                    <a:pt x="279575" y="9270"/>
                    <a:pt x="279575" y="9270"/>
                  </a:cubicBezTo>
                  <a:lnTo>
                    <a:pt x="251003" y="275"/>
                  </a:lnTo>
                  <a:cubicBezTo>
                    <a:pt x="247828" y="-783"/>
                    <a:pt x="244124" y="1333"/>
                    <a:pt x="243066" y="4508"/>
                  </a:cubicBezTo>
                  <a:cubicBezTo>
                    <a:pt x="242008" y="7683"/>
                    <a:pt x="244124" y="11387"/>
                    <a:pt x="247299" y="12445"/>
                  </a:cubicBezTo>
                  <a:lnTo>
                    <a:pt x="260527" y="16678"/>
                  </a:lnTo>
                  <a:lnTo>
                    <a:pt x="3375" y="145254"/>
                  </a:lnTo>
                  <a:cubicBezTo>
                    <a:pt x="200" y="146841"/>
                    <a:pt x="-858" y="150545"/>
                    <a:pt x="729" y="153720"/>
                  </a:cubicBezTo>
                  <a:cubicBezTo>
                    <a:pt x="1258" y="157423"/>
                    <a:pt x="3375" y="158482"/>
                    <a:pt x="6020" y="158482"/>
                  </a:cubicBezTo>
                  <a:close/>
                </a:path>
              </a:pathLst>
            </a:custGeom>
            <a:grpFill/>
            <a:ln w="52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400" b="0" i="0" u="none" strike="noStrike" kern="1200" cap="none" spc="0" normalizeH="0" baseline="0" noProof="0">
                <a:ln>
                  <a:noFill/>
                </a:ln>
                <a:solidFill>
                  <a:srgbClr val="000000"/>
                </a:solidFill>
                <a:effectLst/>
                <a:uLnTx/>
                <a:uFillTx/>
                <a:latin typeface="Corona LT"/>
                <a:ea typeface="+mn-ea"/>
                <a:cs typeface="+mn-cs"/>
              </a:endParaRPr>
            </a:p>
          </p:txBody>
        </p:sp>
      </p:grpSp>
      <p:sp>
        <p:nvSpPr>
          <p:cNvPr id="870" name="Inhaltsplatzhalter 5">
            <a:extLst>
              <a:ext uri="{FF2B5EF4-FFF2-40B4-BE49-F238E27FC236}">
                <a16:creationId xmlns:a16="http://schemas.microsoft.com/office/drawing/2014/main" id="{B3CD68AE-3C17-4A2F-91F7-8AE188D841CF}"/>
              </a:ext>
            </a:extLst>
          </p:cNvPr>
          <p:cNvSpPr txBox="1">
            <a:spLocks/>
          </p:cNvSpPr>
          <p:nvPr/>
        </p:nvSpPr>
        <p:spPr>
          <a:xfrm>
            <a:off x="2604885" y="4035990"/>
            <a:ext cx="2711699" cy="2053279"/>
          </a:xfrm>
          <a:prstGeom prst="rect">
            <a:avLst/>
          </a:prstGeom>
        </p:spPr>
        <p:txBody>
          <a:bodyPr>
            <a:noAutofit/>
          </a:bodyPr>
          <a:lst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tx2"/>
                </a:solidFill>
                <a:latin typeface="+mj-lt"/>
                <a:ea typeface="MS PGothic" panose="020B0600070205080204" pitchFamily="34" charset="-128"/>
                <a:cs typeface="Segoe UI" panose="020B0502040204020203" pitchFamily="34" charset="0"/>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tx2"/>
                </a:solidFill>
                <a:latin typeface="+mj-lt"/>
                <a:ea typeface="MS PGothic" panose="020B0600070205080204" pitchFamily="34" charset="-128"/>
                <a:cs typeface="Segoe UI" panose="020B0502040204020203" pitchFamily="34" charset="0"/>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kumimoji="0" lang="de-CH" sz="16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Marktpreisorder </a:t>
            </a:r>
            <a:br>
              <a:rPr kumimoji="0" lang="de-CH" sz="16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br>
            <a:r>
              <a:rPr kumimoji="0" lang="de-CH" sz="1600" b="1" i="0" u="none" strike="noStrike" kern="1200" cap="none" spc="0" normalizeH="0" baseline="0" noProof="0" dirty="0">
                <a:ln>
                  <a:noFill/>
                </a:ln>
                <a:solidFill>
                  <a:srgbClr val="28828B"/>
                </a:solidFill>
                <a:effectLst/>
                <a:uLnTx/>
                <a:uFillTx/>
                <a:latin typeface="HelveticaNeueLT Com 55 Roman"/>
                <a:ea typeface="MS PGothic" panose="020B0600070205080204" pitchFamily="34" charset="-128"/>
                <a:cs typeface="Segoe UI" panose="020B0502040204020203" pitchFamily="34" charset="0"/>
              </a:rPr>
              <a:t>«Limit»</a:t>
            </a:r>
            <a:endParaRPr kumimoji="0" lang="de-CH" sz="1600" b="1"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endParaRPr>
          </a:p>
          <a:p>
            <a:pPr marL="457589" marR="0" lvl="0" indent="-457189" algn="l" defTabSz="1035025" rtl="0" eaLnBrk="1" fontAlgn="base" latinLnBrk="0" hangingPunct="1">
              <a:lnSpc>
                <a:spcPct val="100000"/>
              </a:lnSpc>
              <a:spcBef>
                <a:spcPts val="0"/>
              </a:spcBef>
              <a:spcAft>
                <a:spcPts val="600"/>
              </a:spcAft>
              <a:buClr>
                <a:srgbClr val="FFFFFF">
                  <a:lumMod val="50000"/>
                </a:srgbClr>
              </a:buClr>
              <a:buSzTx/>
              <a:buFont typeface="+mj-lt"/>
              <a:buAutoNum type="arabicPeriod"/>
              <a:tabLst/>
              <a:defRPr/>
            </a:pPr>
            <a:r>
              <a:rPr kumimoji="0" lang="de-CH" sz="1200" b="0" i="0" u="none" strike="noStrike" kern="1200" cap="none" spc="0" normalizeH="0" baseline="0" noProof="0" dirty="0">
                <a:ln>
                  <a:noFill/>
                </a:ln>
                <a:solidFill>
                  <a:srgbClr val="8C8C8F"/>
                </a:solidFill>
                <a:effectLst/>
                <a:uLnTx/>
                <a:uFillTx/>
                <a:latin typeface="HelveticaNeueLT Com 55 Roman"/>
                <a:ea typeface="MS PGothic" panose="020B0600070205080204" pitchFamily="34" charset="-128"/>
                <a:cs typeface="Segoe UI" panose="020B0502040204020203" pitchFamily="34" charset="0"/>
              </a:rPr>
              <a:t>Währungspaar auswählen</a:t>
            </a:r>
          </a:p>
          <a:p>
            <a:pPr marL="457589" marR="0" lvl="0" indent="-457189" algn="l" defTabSz="1035025" rtl="0" eaLnBrk="1" fontAlgn="base" latinLnBrk="0" hangingPunct="1">
              <a:lnSpc>
                <a:spcPct val="100000"/>
              </a:lnSpc>
              <a:spcBef>
                <a:spcPts val="0"/>
              </a:spcBef>
              <a:spcAft>
                <a:spcPts val="600"/>
              </a:spcAft>
              <a:buClr>
                <a:srgbClr val="FFFFFF">
                  <a:lumMod val="50000"/>
                </a:srgbClr>
              </a:buClr>
              <a:buSzTx/>
              <a:buFont typeface="+mj-lt"/>
              <a:buAutoNum type="arabicPeriod"/>
              <a:tabLst/>
              <a:defRPr/>
            </a:pPr>
            <a:r>
              <a:rPr kumimoji="0" lang="de-CH" sz="12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Betrag erfassen</a:t>
            </a:r>
          </a:p>
          <a:p>
            <a:pPr marL="457589" marR="0" lvl="0" indent="-457189" algn="l" defTabSz="1035025" rtl="0" eaLnBrk="1" fontAlgn="base" latinLnBrk="0" hangingPunct="1">
              <a:lnSpc>
                <a:spcPct val="100000"/>
              </a:lnSpc>
              <a:spcBef>
                <a:spcPts val="0"/>
              </a:spcBef>
              <a:spcAft>
                <a:spcPts val="600"/>
              </a:spcAft>
              <a:buClr>
                <a:srgbClr val="FFFFFF">
                  <a:lumMod val="50000"/>
                </a:srgbClr>
              </a:buClr>
              <a:buSzTx/>
              <a:buFont typeface="+mj-lt"/>
              <a:buAutoNum type="arabicPeriod"/>
              <a:tabLst/>
              <a:defRPr/>
            </a:pPr>
            <a:r>
              <a:rPr kumimoji="0" lang="de-CH" sz="1200" b="1" i="0" u="none" strike="noStrike" kern="1200" cap="none" spc="0" normalizeH="0" baseline="0" noProof="0" dirty="0">
                <a:ln>
                  <a:noFill/>
                </a:ln>
                <a:solidFill>
                  <a:srgbClr val="28828B"/>
                </a:solidFill>
                <a:effectLst/>
                <a:uLnTx/>
                <a:uFillTx/>
                <a:latin typeface="HelveticaNeueLT Com 55 Roman"/>
                <a:ea typeface="MS PGothic" panose="020B0600070205080204" pitchFamily="34" charset="-128"/>
                <a:cs typeface="Segoe UI" panose="020B0502040204020203" pitchFamily="34" charset="0"/>
              </a:rPr>
              <a:t>Zielkurs definieren</a:t>
            </a:r>
          </a:p>
          <a:p>
            <a:pPr marL="457589" marR="0" lvl="0" indent="-457189" algn="l" defTabSz="1035025" rtl="0" eaLnBrk="1" fontAlgn="base" latinLnBrk="0" hangingPunct="1">
              <a:lnSpc>
                <a:spcPct val="100000"/>
              </a:lnSpc>
              <a:spcBef>
                <a:spcPts val="0"/>
              </a:spcBef>
              <a:spcAft>
                <a:spcPts val="600"/>
              </a:spcAft>
              <a:buClr>
                <a:srgbClr val="FFFFFF">
                  <a:lumMod val="50000"/>
                </a:srgbClr>
              </a:buClr>
              <a:buSzTx/>
              <a:buFont typeface="+mj-lt"/>
              <a:buAutoNum type="arabicPeriod"/>
              <a:tabLst/>
              <a:defRPr/>
            </a:pPr>
            <a:r>
              <a:rPr kumimoji="0" lang="de-CH" sz="12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Gültigkeit festlegen</a:t>
            </a:r>
          </a:p>
          <a:p>
            <a:pPr marL="381390" marR="0" lvl="0" indent="-380990" algn="l" defTabSz="1035025" rtl="0" eaLnBrk="1" fontAlgn="base" latinLnBrk="0" hangingPunct="1">
              <a:lnSpc>
                <a:spcPct val="100000"/>
              </a:lnSpc>
              <a:spcBef>
                <a:spcPts val="0"/>
              </a:spcBef>
              <a:spcAft>
                <a:spcPts val="600"/>
              </a:spcAft>
              <a:buClr>
                <a:srgbClr val="FFFFFF">
                  <a:lumMod val="50000"/>
                </a:srgbClr>
              </a:buClr>
              <a:buSzTx/>
              <a:buFont typeface="Wingdings" pitchFamily="2" charset="2"/>
              <a:buChar char="Ø"/>
              <a:tabLst/>
              <a:defRPr/>
            </a:pPr>
            <a:r>
              <a:rPr kumimoji="0" lang="de-CH" sz="1200" b="0" i="0" u="none" strike="noStrike" kern="1200" cap="none" spc="0" normalizeH="0" baseline="0" noProof="0" dirty="0">
                <a:ln>
                  <a:noFill/>
                </a:ln>
                <a:solidFill>
                  <a:srgbClr val="28828B"/>
                </a:solidFill>
                <a:effectLst/>
                <a:uLnTx/>
                <a:uFillTx/>
                <a:latin typeface="HelveticaNeueLT Com 55 Roman"/>
                <a:ea typeface="MS PGothic" panose="020B0600070205080204" pitchFamily="34" charset="-128"/>
                <a:cs typeface="Segoe UI" panose="020B0502040204020203" pitchFamily="34" charset="0"/>
              </a:rPr>
              <a:t>  Ausführung bei Zielkurs</a:t>
            </a:r>
          </a:p>
        </p:txBody>
      </p:sp>
      <p:sp>
        <p:nvSpPr>
          <p:cNvPr id="871" name="Forma libre 80">
            <a:extLst>
              <a:ext uri="{FF2B5EF4-FFF2-40B4-BE49-F238E27FC236}">
                <a16:creationId xmlns:a16="http://schemas.microsoft.com/office/drawing/2014/main" id="{D4A5DEBD-2758-4C21-B67C-84D79CD23F40}"/>
              </a:ext>
            </a:extLst>
          </p:cNvPr>
          <p:cNvSpPr>
            <a:spLocks noChangeAspect="1"/>
          </p:cNvSpPr>
          <p:nvPr/>
        </p:nvSpPr>
        <p:spPr>
          <a:xfrm>
            <a:off x="7933413" y="4099547"/>
            <a:ext cx="302237" cy="584251"/>
          </a:xfrm>
          <a:custGeom>
            <a:avLst/>
            <a:gdLst>
              <a:gd name="connsiteX0" fmla="*/ 81492 w 158750"/>
              <a:gd name="connsiteY0" fmla="*/ 168252 h 306876"/>
              <a:gd name="connsiteX1" fmla="*/ 87842 w 158750"/>
              <a:gd name="connsiteY1" fmla="*/ 174602 h 306876"/>
              <a:gd name="connsiteX2" fmla="*/ 87842 w 158750"/>
              <a:gd name="connsiteY2" fmla="*/ 180951 h 306876"/>
              <a:gd name="connsiteX3" fmla="*/ 81492 w 158750"/>
              <a:gd name="connsiteY3" fmla="*/ 187300 h 306876"/>
              <a:gd name="connsiteX4" fmla="*/ 75142 w 158750"/>
              <a:gd name="connsiteY4" fmla="*/ 180951 h 306876"/>
              <a:gd name="connsiteX5" fmla="*/ 75142 w 158750"/>
              <a:gd name="connsiteY5" fmla="*/ 174602 h 306876"/>
              <a:gd name="connsiteX6" fmla="*/ 81492 w 158750"/>
              <a:gd name="connsiteY6" fmla="*/ 168252 h 306876"/>
              <a:gd name="connsiteX7" fmla="*/ 81492 w 158750"/>
              <a:gd name="connsiteY7" fmla="*/ 237035 h 306876"/>
              <a:gd name="connsiteX8" fmla="*/ 75142 w 158750"/>
              <a:gd name="connsiteY8" fmla="*/ 243385 h 306876"/>
              <a:gd name="connsiteX9" fmla="*/ 75142 w 158750"/>
              <a:gd name="connsiteY9" fmla="*/ 249205 h 306876"/>
              <a:gd name="connsiteX10" fmla="*/ 81492 w 158750"/>
              <a:gd name="connsiteY10" fmla="*/ 255553 h 306876"/>
              <a:gd name="connsiteX11" fmla="*/ 87842 w 158750"/>
              <a:gd name="connsiteY11" fmla="*/ 249205 h 306876"/>
              <a:gd name="connsiteX12" fmla="*/ 87842 w 158750"/>
              <a:gd name="connsiteY12" fmla="*/ 243385 h 306876"/>
              <a:gd name="connsiteX13" fmla="*/ 81492 w 158750"/>
              <a:gd name="connsiteY13" fmla="*/ 237035 h 306876"/>
              <a:gd name="connsiteX14" fmla="*/ 58208 w 158750"/>
              <a:gd name="connsiteY14" fmla="*/ 203702 h 306876"/>
              <a:gd name="connsiteX15" fmla="*/ 73025 w 158750"/>
              <a:gd name="connsiteY15" fmla="*/ 218517 h 306876"/>
              <a:gd name="connsiteX16" fmla="*/ 81492 w 158750"/>
              <a:gd name="connsiteY16" fmla="*/ 218517 h 306876"/>
              <a:gd name="connsiteX17" fmla="*/ 81492 w 158750"/>
              <a:gd name="connsiteY17" fmla="*/ 218517 h 306876"/>
              <a:gd name="connsiteX18" fmla="*/ 89958 w 158750"/>
              <a:gd name="connsiteY18" fmla="*/ 218517 h 306876"/>
              <a:gd name="connsiteX19" fmla="*/ 92075 w 158750"/>
              <a:gd name="connsiteY19" fmla="*/ 220633 h 306876"/>
              <a:gd name="connsiteX20" fmla="*/ 89958 w 158750"/>
              <a:gd name="connsiteY20" fmla="*/ 222750 h 306876"/>
              <a:gd name="connsiteX21" fmla="*/ 64558 w 158750"/>
              <a:gd name="connsiteY21" fmla="*/ 222750 h 306876"/>
              <a:gd name="connsiteX22" fmla="*/ 58208 w 158750"/>
              <a:gd name="connsiteY22" fmla="*/ 229099 h 306876"/>
              <a:gd name="connsiteX23" fmla="*/ 64558 w 158750"/>
              <a:gd name="connsiteY23" fmla="*/ 235448 h 306876"/>
              <a:gd name="connsiteX24" fmla="*/ 89958 w 158750"/>
              <a:gd name="connsiteY24" fmla="*/ 235448 h 306876"/>
              <a:gd name="connsiteX25" fmla="*/ 104775 w 158750"/>
              <a:gd name="connsiteY25" fmla="*/ 220633 h 306876"/>
              <a:gd name="connsiteX26" fmla="*/ 89958 w 158750"/>
              <a:gd name="connsiteY26" fmla="*/ 205818 h 306876"/>
              <a:gd name="connsiteX27" fmla="*/ 81492 w 158750"/>
              <a:gd name="connsiteY27" fmla="*/ 205818 h 306876"/>
              <a:gd name="connsiteX28" fmla="*/ 81492 w 158750"/>
              <a:gd name="connsiteY28" fmla="*/ 205818 h 306876"/>
              <a:gd name="connsiteX29" fmla="*/ 73025 w 158750"/>
              <a:gd name="connsiteY29" fmla="*/ 205818 h 306876"/>
              <a:gd name="connsiteX30" fmla="*/ 70908 w 158750"/>
              <a:gd name="connsiteY30" fmla="*/ 203702 h 306876"/>
              <a:gd name="connsiteX31" fmla="*/ 73025 w 158750"/>
              <a:gd name="connsiteY31" fmla="*/ 201586 h 306876"/>
              <a:gd name="connsiteX32" fmla="*/ 98425 w 158750"/>
              <a:gd name="connsiteY32" fmla="*/ 201586 h 306876"/>
              <a:gd name="connsiteX33" fmla="*/ 104775 w 158750"/>
              <a:gd name="connsiteY33" fmla="*/ 195236 h 306876"/>
              <a:gd name="connsiteX34" fmla="*/ 98425 w 158750"/>
              <a:gd name="connsiteY34" fmla="*/ 188887 h 306876"/>
              <a:gd name="connsiteX35" fmla="*/ 73025 w 158750"/>
              <a:gd name="connsiteY35" fmla="*/ 188887 h 306876"/>
              <a:gd name="connsiteX36" fmla="*/ 58208 w 158750"/>
              <a:gd name="connsiteY36" fmla="*/ 203702 h 306876"/>
              <a:gd name="connsiteX37" fmla="*/ 97367 w 158750"/>
              <a:gd name="connsiteY37" fmla="*/ 151851 h 306876"/>
              <a:gd name="connsiteX38" fmla="*/ 143404 w 158750"/>
              <a:gd name="connsiteY38" fmla="*/ 212168 h 306876"/>
              <a:gd name="connsiteX39" fmla="*/ 116946 w 158750"/>
              <a:gd name="connsiteY39" fmla="*/ 263490 h 306876"/>
              <a:gd name="connsiteX40" fmla="*/ 154517 w 158750"/>
              <a:gd name="connsiteY40" fmla="*/ 263490 h 306876"/>
              <a:gd name="connsiteX41" fmla="*/ 160867 w 158750"/>
              <a:gd name="connsiteY41" fmla="*/ 269839 h 306876"/>
              <a:gd name="connsiteX42" fmla="*/ 160867 w 158750"/>
              <a:gd name="connsiteY42" fmla="*/ 302643 h 306876"/>
              <a:gd name="connsiteX43" fmla="*/ 154517 w 158750"/>
              <a:gd name="connsiteY43" fmla="*/ 308992 h 306876"/>
              <a:gd name="connsiteX44" fmla="*/ 6350 w 158750"/>
              <a:gd name="connsiteY44" fmla="*/ 308992 h 306876"/>
              <a:gd name="connsiteX45" fmla="*/ 0 w 158750"/>
              <a:gd name="connsiteY45" fmla="*/ 302643 h 306876"/>
              <a:gd name="connsiteX46" fmla="*/ 0 w 158750"/>
              <a:gd name="connsiteY46" fmla="*/ 269839 h 306876"/>
              <a:gd name="connsiteX47" fmla="*/ 6350 w 158750"/>
              <a:gd name="connsiteY47" fmla="*/ 263490 h 306876"/>
              <a:gd name="connsiteX48" fmla="*/ 43921 w 158750"/>
              <a:gd name="connsiteY48" fmla="*/ 263490 h 306876"/>
              <a:gd name="connsiteX49" fmla="*/ 17463 w 158750"/>
              <a:gd name="connsiteY49" fmla="*/ 212168 h 306876"/>
              <a:gd name="connsiteX50" fmla="*/ 63500 w 158750"/>
              <a:gd name="connsiteY50" fmla="*/ 151851 h 306876"/>
              <a:gd name="connsiteX51" fmla="*/ 27517 w 158750"/>
              <a:gd name="connsiteY51" fmla="*/ 108994 h 306876"/>
              <a:gd name="connsiteX52" fmla="*/ 26458 w 158750"/>
              <a:gd name="connsiteY52" fmla="*/ 106877 h 306876"/>
              <a:gd name="connsiteX53" fmla="*/ 16404 w 158750"/>
              <a:gd name="connsiteY53" fmla="*/ 61904 h 306876"/>
              <a:gd name="connsiteX54" fmla="*/ 16404 w 158750"/>
              <a:gd name="connsiteY54" fmla="*/ 45502 h 306876"/>
              <a:gd name="connsiteX55" fmla="*/ 6350 w 158750"/>
              <a:gd name="connsiteY55" fmla="*/ 45502 h 306876"/>
              <a:gd name="connsiteX56" fmla="*/ 0 w 158750"/>
              <a:gd name="connsiteY56" fmla="*/ 39153 h 306876"/>
              <a:gd name="connsiteX57" fmla="*/ 0 w 158750"/>
              <a:gd name="connsiteY57" fmla="*/ 6349 h 306876"/>
              <a:gd name="connsiteX58" fmla="*/ 6350 w 158750"/>
              <a:gd name="connsiteY58" fmla="*/ 0 h 306876"/>
              <a:gd name="connsiteX59" fmla="*/ 154517 w 158750"/>
              <a:gd name="connsiteY59" fmla="*/ 0 h 306876"/>
              <a:gd name="connsiteX60" fmla="*/ 160867 w 158750"/>
              <a:gd name="connsiteY60" fmla="*/ 6349 h 306876"/>
              <a:gd name="connsiteX61" fmla="*/ 160867 w 158750"/>
              <a:gd name="connsiteY61" fmla="*/ 39153 h 306876"/>
              <a:gd name="connsiteX62" fmla="*/ 154517 w 158750"/>
              <a:gd name="connsiteY62" fmla="*/ 45502 h 306876"/>
              <a:gd name="connsiteX63" fmla="*/ 144463 w 158750"/>
              <a:gd name="connsiteY63" fmla="*/ 45502 h 306876"/>
              <a:gd name="connsiteX64" fmla="*/ 144463 w 158750"/>
              <a:gd name="connsiteY64" fmla="*/ 61904 h 306876"/>
              <a:gd name="connsiteX65" fmla="*/ 97367 w 158750"/>
              <a:gd name="connsiteY65" fmla="*/ 151851 h 306876"/>
              <a:gd name="connsiteX66" fmla="*/ 12700 w 158750"/>
              <a:gd name="connsiteY66" fmla="*/ 32804 h 306876"/>
              <a:gd name="connsiteX67" fmla="*/ 148167 w 158750"/>
              <a:gd name="connsiteY67" fmla="*/ 32804 h 306876"/>
              <a:gd name="connsiteX68" fmla="*/ 148167 w 158750"/>
              <a:gd name="connsiteY68" fmla="*/ 12698 h 306876"/>
              <a:gd name="connsiteX69" fmla="*/ 12700 w 158750"/>
              <a:gd name="connsiteY69" fmla="*/ 12698 h 306876"/>
              <a:gd name="connsiteX70" fmla="*/ 12700 w 158750"/>
              <a:gd name="connsiteY70" fmla="*/ 32804 h 306876"/>
              <a:gd name="connsiteX71" fmla="*/ 148167 w 158750"/>
              <a:gd name="connsiteY71" fmla="*/ 276188 h 306876"/>
              <a:gd name="connsiteX72" fmla="*/ 12700 w 158750"/>
              <a:gd name="connsiteY72" fmla="*/ 276188 h 306876"/>
              <a:gd name="connsiteX73" fmla="*/ 12700 w 158750"/>
              <a:gd name="connsiteY73" fmla="*/ 296294 h 306876"/>
              <a:gd name="connsiteX74" fmla="*/ 148167 w 158750"/>
              <a:gd name="connsiteY74" fmla="*/ 296294 h 306876"/>
              <a:gd name="connsiteX75" fmla="*/ 148167 w 158750"/>
              <a:gd name="connsiteY75" fmla="*/ 276188 h 306876"/>
              <a:gd name="connsiteX76" fmla="*/ 36513 w 158750"/>
              <a:gd name="connsiteY76" fmla="*/ 98941 h 306876"/>
              <a:gd name="connsiteX77" fmla="*/ 124354 w 158750"/>
              <a:gd name="connsiteY77" fmla="*/ 98941 h 306876"/>
              <a:gd name="connsiteX78" fmla="*/ 131763 w 158750"/>
              <a:gd name="connsiteY78" fmla="*/ 62433 h 306876"/>
              <a:gd name="connsiteX79" fmla="*/ 131763 w 158750"/>
              <a:gd name="connsiteY79" fmla="*/ 46031 h 306876"/>
              <a:gd name="connsiteX80" fmla="*/ 29104 w 158750"/>
              <a:gd name="connsiteY80" fmla="*/ 46031 h 306876"/>
              <a:gd name="connsiteX81" fmla="*/ 29104 w 158750"/>
              <a:gd name="connsiteY81" fmla="*/ 62433 h 306876"/>
              <a:gd name="connsiteX82" fmla="*/ 36513 w 158750"/>
              <a:gd name="connsiteY82" fmla="*/ 98941 h 306876"/>
              <a:gd name="connsiteX83" fmla="*/ 80433 w 158750"/>
              <a:gd name="connsiteY83" fmla="*/ 161904 h 306876"/>
              <a:gd name="connsiteX84" fmla="*/ 30163 w 158750"/>
              <a:gd name="connsiteY84" fmla="*/ 212168 h 306876"/>
              <a:gd name="connsiteX85" fmla="*/ 80433 w 158750"/>
              <a:gd name="connsiteY85" fmla="*/ 262432 h 306876"/>
              <a:gd name="connsiteX86" fmla="*/ 130704 w 158750"/>
              <a:gd name="connsiteY86" fmla="*/ 212168 h 306876"/>
              <a:gd name="connsiteX87" fmla="*/ 80433 w 158750"/>
              <a:gd name="connsiteY87" fmla="*/ 161904 h 306876"/>
              <a:gd name="connsiteX88" fmla="*/ 118004 w 158750"/>
              <a:gd name="connsiteY88" fmla="*/ 111639 h 306876"/>
              <a:gd name="connsiteX89" fmla="*/ 42863 w 158750"/>
              <a:gd name="connsiteY89" fmla="*/ 111639 h 306876"/>
              <a:gd name="connsiteX90" fmla="*/ 80433 w 158750"/>
              <a:gd name="connsiteY90" fmla="*/ 147618 h 306876"/>
              <a:gd name="connsiteX91" fmla="*/ 118004 w 158750"/>
              <a:gd name="connsiteY91" fmla="*/ 111639 h 30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58750" h="306876">
                <a:moveTo>
                  <a:pt x="81492" y="168252"/>
                </a:moveTo>
                <a:cubicBezTo>
                  <a:pt x="85196" y="168252"/>
                  <a:pt x="87842" y="170898"/>
                  <a:pt x="87842" y="174602"/>
                </a:cubicBezTo>
                <a:lnTo>
                  <a:pt x="87842" y="180951"/>
                </a:lnTo>
                <a:cubicBezTo>
                  <a:pt x="87842" y="184654"/>
                  <a:pt x="85196" y="187300"/>
                  <a:pt x="81492" y="187300"/>
                </a:cubicBezTo>
                <a:cubicBezTo>
                  <a:pt x="77788" y="187300"/>
                  <a:pt x="75142" y="184654"/>
                  <a:pt x="75142" y="180951"/>
                </a:cubicBezTo>
                <a:lnTo>
                  <a:pt x="75142" y="174602"/>
                </a:lnTo>
                <a:cubicBezTo>
                  <a:pt x="75142" y="171427"/>
                  <a:pt x="77788" y="168252"/>
                  <a:pt x="81492" y="168252"/>
                </a:cubicBezTo>
                <a:close/>
                <a:moveTo>
                  <a:pt x="81492" y="237035"/>
                </a:moveTo>
                <a:cubicBezTo>
                  <a:pt x="77788" y="237035"/>
                  <a:pt x="75142" y="239681"/>
                  <a:pt x="75142" y="243385"/>
                </a:cubicBezTo>
                <a:lnTo>
                  <a:pt x="75142" y="249205"/>
                </a:lnTo>
                <a:cubicBezTo>
                  <a:pt x="75142" y="252908"/>
                  <a:pt x="77788" y="255553"/>
                  <a:pt x="81492" y="255553"/>
                </a:cubicBezTo>
                <a:cubicBezTo>
                  <a:pt x="85196" y="255553"/>
                  <a:pt x="87842" y="252908"/>
                  <a:pt x="87842" y="249205"/>
                </a:cubicBezTo>
                <a:lnTo>
                  <a:pt x="87842" y="243385"/>
                </a:lnTo>
                <a:cubicBezTo>
                  <a:pt x="87842" y="240210"/>
                  <a:pt x="84667" y="237035"/>
                  <a:pt x="81492" y="237035"/>
                </a:cubicBezTo>
                <a:close/>
                <a:moveTo>
                  <a:pt x="58208" y="203702"/>
                </a:moveTo>
                <a:cubicBezTo>
                  <a:pt x="58208" y="211639"/>
                  <a:pt x="65088" y="218517"/>
                  <a:pt x="73025" y="218517"/>
                </a:cubicBezTo>
                <a:lnTo>
                  <a:pt x="81492" y="218517"/>
                </a:lnTo>
                <a:lnTo>
                  <a:pt x="81492" y="218517"/>
                </a:lnTo>
                <a:lnTo>
                  <a:pt x="89958" y="218517"/>
                </a:lnTo>
                <a:cubicBezTo>
                  <a:pt x="91017" y="218517"/>
                  <a:pt x="92075" y="219575"/>
                  <a:pt x="92075" y="220633"/>
                </a:cubicBezTo>
                <a:cubicBezTo>
                  <a:pt x="92075" y="221691"/>
                  <a:pt x="91017" y="222750"/>
                  <a:pt x="89958" y="222750"/>
                </a:cubicBezTo>
                <a:lnTo>
                  <a:pt x="64558" y="222750"/>
                </a:lnTo>
                <a:cubicBezTo>
                  <a:pt x="60854" y="222750"/>
                  <a:pt x="58208" y="225395"/>
                  <a:pt x="58208" y="229099"/>
                </a:cubicBezTo>
                <a:cubicBezTo>
                  <a:pt x="58208" y="232803"/>
                  <a:pt x="60854" y="235448"/>
                  <a:pt x="64558" y="235448"/>
                </a:cubicBezTo>
                <a:lnTo>
                  <a:pt x="89958" y="235448"/>
                </a:lnTo>
                <a:cubicBezTo>
                  <a:pt x="97896" y="235448"/>
                  <a:pt x="104775" y="228570"/>
                  <a:pt x="104775" y="220633"/>
                </a:cubicBezTo>
                <a:cubicBezTo>
                  <a:pt x="104775" y="212697"/>
                  <a:pt x="97896" y="205818"/>
                  <a:pt x="89958" y="205818"/>
                </a:cubicBezTo>
                <a:lnTo>
                  <a:pt x="81492" y="205818"/>
                </a:lnTo>
                <a:lnTo>
                  <a:pt x="81492" y="205818"/>
                </a:lnTo>
                <a:lnTo>
                  <a:pt x="73025" y="205818"/>
                </a:lnTo>
                <a:cubicBezTo>
                  <a:pt x="71967" y="205818"/>
                  <a:pt x="70908" y="204760"/>
                  <a:pt x="70908" y="203702"/>
                </a:cubicBezTo>
                <a:cubicBezTo>
                  <a:pt x="70908" y="202644"/>
                  <a:pt x="71967" y="201586"/>
                  <a:pt x="73025" y="201586"/>
                </a:cubicBezTo>
                <a:lnTo>
                  <a:pt x="98425" y="201586"/>
                </a:lnTo>
                <a:cubicBezTo>
                  <a:pt x="102129" y="201586"/>
                  <a:pt x="104775" y="198940"/>
                  <a:pt x="104775" y="195236"/>
                </a:cubicBezTo>
                <a:cubicBezTo>
                  <a:pt x="104775" y="191533"/>
                  <a:pt x="102129" y="188887"/>
                  <a:pt x="98425" y="188887"/>
                </a:cubicBezTo>
                <a:lnTo>
                  <a:pt x="73025" y="188887"/>
                </a:lnTo>
                <a:cubicBezTo>
                  <a:pt x="65088" y="188887"/>
                  <a:pt x="58208" y="195766"/>
                  <a:pt x="58208" y="203702"/>
                </a:cubicBezTo>
                <a:close/>
                <a:moveTo>
                  <a:pt x="97367" y="151851"/>
                </a:moveTo>
                <a:cubicBezTo>
                  <a:pt x="123825" y="159258"/>
                  <a:pt x="143404" y="183596"/>
                  <a:pt x="143404" y="212168"/>
                </a:cubicBezTo>
                <a:cubicBezTo>
                  <a:pt x="143404" y="233332"/>
                  <a:pt x="132821" y="251850"/>
                  <a:pt x="116946" y="263490"/>
                </a:cubicBezTo>
                <a:lnTo>
                  <a:pt x="154517" y="263490"/>
                </a:lnTo>
                <a:cubicBezTo>
                  <a:pt x="158221" y="263490"/>
                  <a:pt x="160867" y="266135"/>
                  <a:pt x="160867" y="269839"/>
                </a:cubicBezTo>
                <a:lnTo>
                  <a:pt x="160867" y="302643"/>
                </a:lnTo>
                <a:cubicBezTo>
                  <a:pt x="160867" y="306347"/>
                  <a:pt x="158221" y="308992"/>
                  <a:pt x="154517" y="308992"/>
                </a:cubicBezTo>
                <a:lnTo>
                  <a:pt x="6350" y="308992"/>
                </a:lnTo>
                <a:cubicBezTo>
                  <a:pt x="2646" y="308992"/>
                  <a:pt x="0" y="306347"/>
                  <a:pt x="0" y="302643"/>
                </a:cubicBezTo>
                <a:lnTo>
                  <a:pt x="0" y="269839"/>
                </a:lnTo>
                <a:cubicBezTo>
                  <a:pt x="0" y="266135"/>
                  <a:pt x="2646" y="263490"/>
                  <a:pt x="6350" y="263490"/>
                </a:cubicBezTo>
                <a:lnTo>
                  <a:pt x="43921" y="263490"/>
                </a:lnTo>
                <a:cubicBezTo>
                  <a:pt x="28046" y="251850"/>
                  <a:pt x="17463" y="233332"/>
                  <a:pt x="17463" y="212168"/>
                </a:cubicBezTo>
                <a:cubicBezTo>
                  <a:pt x="17463" y="183067"/>
                  <a:pt x="37042" y="159258"/>
                  <a:pt x="63500" y="151851"/>
                </a:cubicBezTo>
                <a:cubicBezTo>
                  <a:pt x="48154" y="140740"/>
                  <a:pt x="35454" y="125925"/>
                  <a:pt x="27517" y="108994"/>
                </a:cubicBezTo>
                <a:cubicBezTo>
                  <a:pt x="26988" y="108465"/>
                  <a:pt x="26988" y="107935"/>
                  <a:pt x="26458" y="106877"/>
                </a:cubicBezTo>
                <a:cubicBezTo>
                  <a:pt x="20108" y="93121"/>
                  <a:pt x="16404" y="77777"/>
                  <a:pt x="16404" y="61904"/>
                </a:cubicBezTo>
                <a:lnTo>
                  <a:pt x="16404" y="45502"/>
                </a:lnTo>
                <a:lnTo>
                  <a:pt x="6350" y="45502"/>
                </a:lnTo>
                <a:cubicBezTo>
                  <a:pt x="2646" y="45502"/>
                  <a:pt x="0" y="42857"/>
                  <a:pt x="0" y="39153"/>
                </a:cubicBezTo>
                <a:lnTo>
                  <a:pt x="0" y="6349"/>
                </a:lnTo>
                <a:cubicBezTo>
                  <a:pt x="0" y="2645"/>
                  <a:pt x="2646" y="0"/>
                  <a:pt x="6350" y="0"/>
                </a:cubicBezTo>
                <a:lnTo>
                  <a:pt x="154517" y="0"/>
                </a:lnTo>
                <a:cubicBezTo>
                  <a:pt x="158221" y="0"/>
                  <a:pt x="160867" y="2645"/>
                  <a:pt x="160867" y="6349"/>
                </a:cubicBezTo>
                <a:lnTo>
                  <a:pt x="160867" y="39153"/>
                </a:lnTo>
                <a:cubicBezTo>
                  <a:pt x="160867" y="42857"/>
                  <a:pt x="158221" y="45502"/>
                  <a:pt x="154517" y="45502"/>
                </a:cubicBezTo>
                <a:lnTo>
                  <a:pt x="144463" y="45502"/>
                </a:lnTo>
                <a:lnTo>
                  <a:pt x="144463" y="61904"/>
                </a:lnTo>
                <a:cubicBezTo>
                  <a:pt x="144463" y="97883"/>
                  <a:pt x="126471" y="131216"/>
                  <a:pt x="97367" y="151851"/>
                </a:cubicBezTo>
                <a:close/>
                <a:moveTo>
                  <a:pt x="12700" y="32804"/>
                </a:moveTo>
                <a:lnTo>
                  <a:pt x="148167" y="32804"/>
                </a:lnTo>
                <a:lnTo>
                  <a:pt x="148167" y="12698"/>
                </a:lnTo>
                <a:lnTo>
                  <a:pt x="12700" y="12698"/>
                </a:lnTo>
                <a:lnTo>
                  <a:pt x="12700" y="32804"/>
                </a:lnTo>
                <a:close/>
                <a:moveTo>
                  <a:pt x="148167" y="276188"/>
                </a:moveTo>
                <a:lnTo>
                  <a:pt x="12700" y="276188"/>
                </a:lnTo>
                <a:lnTo>
                  <a:pt x="12700" y="296294"/>
                </a:lnTo>
                <a:lnTo>
                  <a:pt x="148167" y="296294"/>
                </a:lnTo>
                <a:lnTo>
                  <a:pt x="148167" y="276188"/>
                </a:lnTo>
                <a:close/>
                <a:moveTo>
                  <a:pt x="36513" y="98941"/>
                </a:moveTo>
                <a:lnTo>
                  <a:pt x="124354" y="98941"/>
                </a:lnTo>
                <a:cubicBezTo>
                  <a:pt x="129117" y="87301"/>
                  <a:pt x="131763" y="75132"/>
                  <a:pt x="131763" y="62433"/>
                </a:cubicBezTo>
                <a:lnTo>
                  <a:pt x="131763" y="46031"/>
                </a:lnTo>
                <a:lnTo>
                  <a:pt x="29104" y="46031"/>
                </a:lnTo>
                <a:lnTo>
                  <a:pt x="29104" y="62433"/>
                </a:lnTo>
                <a:cubicBezTo>
                  <a:pt x="29104" y="74603"/>
                  <a:pt x="31750" y="87301"/>
                  <a:pt x="36513" y="98941"/>
                </a:cubicBezTo>
                <a:close/>
                <a:moveTo>
                  <a:pt x="80433" y="161904"/>
                </a:moveTo>
                <a:cubicBezTo>
                  <a:pt x="52388" y="161904"/>
                  <a:pt x="30163" y="184654"/>
                  <a:pt x="30163" y="212168"/>
                </a:cubicBezTo>
                <a:cubicBezTo>
                  <a:pt x="30163" y="240210"/>
                  <a:pt x="52917" y="262432"/>
                  <a:pt x="80433" y="262432"/>
                </a:cubicBezTo>
                <a:cubicBezTo>
                  <a:pt x="108479" y="262432"/>
                  <a:pt x="130704" y="239681"/>
                  <a:pt x="130704" y="212168"/>
                </a:cubicBezTo>
                <a:cubicBezTo>
                  <a:pt x="130704" y="184125"/>
                  <a:pt x="107950" y="161904"/>
                  <a:pt x="80433" y="161904"/>
                </a:cubicBezTo>
                <a:close/>
                <a:moveTo>
                  <a:pt x="118004" y="111639"/>
                </a:moveTo>
                <a:lnTo>
                  <a:pt x="42863" y="111639"/>
                </a:lnTo>
                <a:cubicBezTo>
                  <a:pt x="51858" y="126454"/>
                  <a:pt x="64558" y="139152"/>
                  <a:pt x="80433" y="147618"/>
                </a:cubicBezTo>
                <a:cubicBezTo>
                  <a:pt x="96308" y="139152"/>
                  <a:pt x="109008" y="126454"/>
                  <a:pt x="118004" y="111639"/>
                </a:cubicBezTo>
                <a:close/>
              </a:path>
            </a:pathLst>
          </a:custGeom>
          <a:solidFill>
            <a:srgbClr val="28828B"/>
          </a:solidFill>
          <a:ln w="52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400" b="0" i="0" u="none" strike="noStrike" kern="1200" cap="none" spc="0" normalizeH="0" baseline="0" noProof="0">
              <a:ln>
                <a:noFill/>
              </a:ln>
              <a:solidFill>
                <a:srgbClr val="000000"/>
              </a:solidFill>
              <a:effectLst/>
              <a:uLnTx/>
              <a:uFillTx/>
              <a:latin typeface="Corona LT"/>
              <a:ea typeface="+mn-ea"/>
              <a:cs typeface="+mn-cs"/>
            </a:endParaRPr>
          </a:p>
        </p:txBody>
      </p:sp>
      <p:sp>
        <p:nvSpPr>
          <p:cNvPr id="873" name="Inhaltsplatzhalter 5">
            <a:extLst>
              <a:ext uri="{FF2B5EF4-FFF2-40B4-BE49-F238E27FC236}">
                <a16:creationId xmlns:a16="http://schemas.microsoft.com/office/drawing/2014/main" id="{6FA95E53-400D-4139-B1CB-1AD5C4CEC5AB}"/>
              </a:ext>
            </a:extLst>
          </p:cNvPr>
          <p:cNvSpPr txBox="1">
            <a:spLocks/>
          </p:cNvSpPr>
          <p:nvPr/>
        </p:nvSpPr>
        <p:spPr>
          <a:xfrm>
            <a:off x="5636082" y="4040017"/>
            <a:ext cx="2768570" cy="2053279"/>
          </a:xfrm>
          <a:prstGeom prst="rect">
            <a:avLst/>
          </a:prstGeom>
        </p:spPr>
        <p:txBody>
          <a:bodyPr>
            <a:noAutofit/>
          </a:bodyPr>
          <a:lst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tx2"/>
                </a:solidFill>
                <a:latin typeface="+mj-lt"/>
                <a:ea typeface="MS PGothic" panose="020B0600070205080204" pitchFamily="34" charset="-128"/>
                <a:cs typeface="Segoe UI" panose="020B0502040204020203" pitchFamily="34" charset="0"/>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tx2"/>
                </a:solidFill>
                <a:latin typeface="+mj-lt"/>
                <a:ea typeface="MS PGothic" panose="020B0600070205080204" pitchFamily="34" charset="-128"/>
                <a:cs typeface="Segoe UI" panose="020B0502040204020203" pitchFamily="34" charset="0"/>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kumimoji="0" lang="de-CH" sz="16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Devisenmärkte </a:t>
            </a:r>
            <a:br>
              <a:rPr kumimoji="0" lang="de-CH" sz="16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br>
            <a:r>
              <a:rPr kumimoji="0" lang="de-CH" sz="1600" b="1" i="0" u="none" strike="noStrike" kern="1200" cap="none" spc="0" normalizeH="0" baseline="0" noProof="0" dirty="0">
                <a:ln>
                  <a:noFill/>
                </a:ln>
                <a:solidFill>
                  <a:srgbClr val="28828B"/>
                </a:solidFill>
                <a:effectLst/>
                <a:uLnTx/>
                <a:uFillTx/>
                <a:latin typeface="HelveticaNeueLT Com 55 Roman"/>
                <a:ea typeface="MS PGothic" panose="020B0600070205080204" pitchFamily="34" charset="-128"/>
                <a:cs typeface="Segoe UI" panose="020B0502040204020203" pitchFamily="34" charset="0"/>
              </a:rPr>
              <a:t>«Wechselkurs-Alarm»</a:t>
            </a:r>
          </a:p>
          <a:p>
            <a:pPr marL="457589" marR="0" lvl="0" indent="-457189" algn="l" defTabSz="1035025" rtl="0" eaLnBrk="1" fontAlgn="base" latinLnBrk="0" hangingPunct="1">
              <a:lnSpc>
                <a:spcPct val="100000"/>
              </a:lnSpc>
              <a:spcBef>
                <a:spcPts val="0"/>
              </a:spcBef>
              <a:spcAft>
                <a:spcPts val="600"/>
              </a:spcAft>
              <a:buClr>
                <a:srgbClr val="FFFFFF">
                  <a:lumMod val="50000"/>
                </a:srgbClr>
              </a:buClr>
              <a:buSzTx/>
              <a:buFont typeface="+mj-lt"/>
              <a:buAutoNum type="arabicPeriod"/>
              <a:tabLst/>
              <a:defRPr/>
            </a:pPr>
            <a:r>
              <a:rPr kumimoji="0" lang="de-CH" sz="1200" b="0" i="0" u="none" strike="noStrike" kern="1200" cap="none" spc="0" normalizeH="0" baseline="0" noProof="0" dirty="0">
                <a:ln>
                  <a:noFill/>
                </a:ln>
                <a:solidFill>
                  <a:srgbClr val="8C8C8F"/>
                </a:solidFill>
                <a:effectLst/>
                <a:uLnTx/>
                <a:uFillTx/>
                <a:latin typeface="HelveticaNeueLT Com 55 Roman"/>
                <a:ea typeface="MS PGothic" panose="020B0600070205080204" pitchFamily="34" charset="-128"/>
                <a:cs typeface="Segoe UI" panose="020B0502040204020203" pitchFamily="34" charset="0"/>
              </a:rPr>
              <a:t>Zielkurs definieren</a:t>
            </a:r>
            <a:endParaRPr kumimoji="0" lang="de-CH" sz="12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endParaRPr>
          </a:p>
          <a:p>
            <a:pPr marL="457589" marR="0" lvl="0" indent="-457189" algn="l" defTabSz="1035025" rtl="0" eaLnBrk="1" fontAlgn="base" latinLnBrk="0" hangingPunct="1">
              <a:lnSpc>
                <a:spcPct val="100000"/>
              </a:lnSpc>
              <a:spcBef>
                <a:spcPts val="0"/>
              </a:spcBef>
              <a:spcAft>
                <a:spcPts val="600"/>
              </a:spcAft>
              <a:buClr>
                <a:srgbClr val="FFFFFF">
                  <a:lumMod val="50000"/>
                </a:srgbClr>
              </a:buClr>
              <a:buSzTx/>
              <a:buFont typeface="+mj-lt"/>
              <a:buAutoNum type="arabicPeriod"/>
              <a:tabLst/>
              <a:defRPr/>
            </a:pPr>
            <a:r>
              <a:rPr kumimoji="0" lang="de-CH" sz="1200" b="1" i="0" u="none" strike="noStrike" kern="1200" cap="none" spc="0" normalizeH="0" baseline="0" noProof="0" dirty="0">
                <a:ln>
                  <a:noFill/>
                </a:ln>
                <a:solidFill>
                  <a:srgbClr val="28828B"/>
                </a:solidFill>
                <a:effectLst/>
                <a:uLnTx/>
                <a:uFillTx/>
                <a:latin typeface="HelveticaNeueLT Com 55 Roman"/>
                <a:ea typeface="MS PGothic" panose="020B0600070205080204" pitchFamily="34" charset="-128"/>
                <a:cs typeface="Segoe UI" panose="020B0502040204020203" pitchFamily="34" charset="0"/>
              </a:rPr>
              <a:t>Täglichen oder individuellen Kursalarm einrichten</a:t>
            </a:r>
          </a:p>
          <a:p>
            <a:pPr marL="381390" marR="0" lvl="0" indent="-380990" algn="l" defTabSz="1035025" rtl="0" eaLnBrk="1" fontAlgn="base" latinLnBrk="0" hangingPunct="1">
              <a:lnSpc>
                <a:spcPct val="100000"/>
              </a:lnSpc>
              <a:spcBef>
                <a:spcPts val="0"/>
              </a:spcBef>
              <a:spcAft>
                <a:spcPts val="600"/>
              </a:spcAft>
              <a:buClr>
                <a:srgbClr val="FFFFFF">
                  <a:lumMod val="50000"/>
                </a:srgbClr>
              </a:buClr>
              <a:buSzTx/>
              <a:buFont typeface="Wingdings" pitchFamily="2" charset="2"/>
              <a:buChar char="Ø"/>
              <a:tabLst/>
              <a:defRPr/>
            </a:pPr>
            <a:r>
              <a:rPr kumimoji="0" lang="de-CH" sz="1200" b="0" i="0" u="none" strike="noStrike" kern="1200" cap="none" spc="0" normalizeH="0" baseline="0" noProof="0" dirty="0">
                <a:ln>
                  <a:noFill/>
                </a:ln>
                <a:solidFill>
                  <a:srgbClr val="28828B"/>
                </a:solidFill>
                <a:effectLst/>
                <a:uLnTx/>
                <a:uFillTx/>
                <a:latin typeface="HelveticaNeueLT Com 55 Roman"/>
                <a:ea typeface="MS PGothic" panose="020B0600070205080204" pitchFamily="34" charset="-128"/>
                <a:cs typeface="Segoe UI" panose="020B0502040204020203" pitchFamily="34" charset="0"/>
              </a:rPr>
              <a:t>  Nie mehr einen guten FX-Deal   </a:t>
            </a:r>
            <a:br>
              <a:rPr kumimoji="0" lang="de-CH" sz="1200" b="0" i="0" u="none" strike="noStrike" kern="1200" cap="none" spc="0" normalizeH="0" baseline="0" noProof="0" dirty="0">
                <a:ln>
                  <a:noFill/>
                </a:ln>
                <a:solidFill>
                  <a:srgbClr val="28828B"/>
                </a:solidFill>
                <a:effectLst/>
                <a:uLnTx/>
                <a:uFillTx/>
                <a:latin typeface="HelveticaNeueLT Com 55 Roman"/>
                <a:ea typeface="MS PGothic" panose="020B0600070205080204" pitchFamily="34" charset="-128"/>
                <a:cs typeface="Segoe UI" panose="020B0502040204020203" pitchFamily="34" charset="0"/>
              </a:rPr>
            </a:br>
            <a:r>
              <a:rPr kumimoji="0" lang="de-CH" sz="1200" b="0" i="0" u="none" strike="noStrike" kern="1200" cap="none" spc="0" normalizeH="0" baseline="0" noProof="0" dirty="0">
                <a:ln>
                  <a:noFill/>
                </a:ln>
                <a:solidFill>
                  <a:srgbClr val="28828B"/>
                </a:solidFill>
                <a:effectLst/>
                <a:uLnTx/>
                <a:uFillTx/>
                <a:latin typeface="HelveticaNeueLT Com 55 Roman"/>
                <a:ea typeface="MS PGothic" panose="020B0600070205080204" pitchFamily="34" charset="-128"/>
                <a:cs typeface="Segoe UI" panose="020B0502040204020203" pitchFamily="34" charset="0"/>
              </a:rPr>
              <a:t>  verpassen</a:t>
            </a:r>
          </a:p>
        </p:txBody>
      </p:sp>
      <p:pic>
        <p:nvPicPr>
          <p:cNvPr id="36" name="Grafik 35">
            <a:extLst>
              <a:ext uri="{FF2B5EF4-FFF2-40B4-BE49-F238E27FC236}">
                <a16:creationId xmlns:a16="http://schemas.microsoft.com/office/drawing/2014/main" id="{3B0DA47D-EDDF-47F1-B227-AE66D0D3531F}"/>
              </a:ext>
            </a:extLst>
          </p:cNvPr>
          <p:cNvPicPr>
            <a:picLocks noChangeAspect="1"/>
          </p:cNvPicPr>
          <p:nvPr/>
        </p:nvPicPr>
        <p:blipFill rotWithShape="1">
          <a:blip r:embed="rId5"/>
          <a:srcRect l="39174" r="-3221" b="12134"/>
          <a:stretch/>
        </p:blipFill>
        <p:spPr>
          <a:xfrm>
            <a:off x="10614713" y="406111"/>
            <a:ext cx="1352665" cy="571988"/>
          </a:xfrm>
          <a:prstGeom prst="rect">
            <a:avLst/>
          </a:prstGeom>
        </p:spPr>
      </p:pic>
    </p:spTree>
    <p:extLst>
      <p:ext uri="{BB962C8B-B14F-4D97-AF65-F5344CB8AC3E}">
        <p14:creationId xmlns:p14="http://schemas.microsoft.com/office/powerpoint/2010/main" val="13654664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4F0B7DF5-3B2F-4F83-9A47-E79023383AD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6" name="Objekt 5" hidden="1">
                        <a:extLst>
                          <a:ext uri="{FF2B5EF4-FFF2-40B4-BE49-F238E27FC236}">
                            <a16:creationId xmlns:a16="http://schemas.microsoft.com/office/drawing/2014/main" id="{4F0B7DF5-3B2F-4F83-9A47-E79023383A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echteck 2">
            <a:extLst>
              <a:ext uri="{FF2B5EF4-FFF2-40B4-BE49-F238E27FC236}">
                <a16:creationId xmlns:a16="http://schemas.microsoft.com/office/drawing/2014/main" id="{26E25B91-39E6-434C-8598-0991E4B381B4}"/>
              </a:ext>
            </a:extLst>
          </p:cNvPr>
          <p:cNvSpPr/>
          <p:nvPr/>
        </p:nvSpPr>
        <p:spPr>
          <a:xfrm>
            <a:off x="2506269" y="1844824"/>
            <a:ext cx="2783707" cy="425352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de-CH" sz="1600" b="0" i="0" u="none" strike="noStrike" kern="1200" cap="none" spc="0" normalizeH="0" baseline="0" noProof="0" err="1">
              <a:ln>
                <a:noFill/>
              </a:ln>
              <a:solidFill>
                <a:srgbClr val="868689"/>
              </a:solidFill>
              <a:effectLst/>
              <a:uLnTx/>
              <a:uFillTx/>
              <a:latin typeface="HelveticaNeueLT Com 55 Roman"/>
              <a:ea typeface="+mn-ea"/>
              <a:cs typeface="+mn-cs"/>
            </a:endParaRPr>
          </a:p>
        </p:txBody>
      </p:sp>
      <p:sp>
        <p:nvSpPr>
          <p:cNvPr id="38" name="Rechteck 37">
            <a:extLst>
              <a:ext uri="{FF2B5EF4-FFF2-40B4-BE49-F238E27FC236}">
                <a16:creationId xmlns:a16="http://schemas.microsoft.com/office/drawing/2014/main" id="{76A82216-D25E-407A-BC16-2E82685B4B54}"/>
              </a:ext>
            </a:extLst>
          </p:cNvPr>
          <p:cNvSpPr/>
          <p:nvPr/>
        </p:nvSpPr>
        <p:spPr>
          <a:xfrm>
            <a:off x="5734850" y="1840951"/>
            <a:ext cx="2783707" cy="425352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de-CH" sz="1600" b="0" i="0" u="none" strike="noStrike" kern="1200" cap="none" spc="0" normalizeH="0" baseline="0" noProof="0" err="1">
              <a:ln>
                <a:noFill/>
              </a:ln>
              <a:solidFill>
                <a:srgbClr val="868689"/>
              </a:solidFill>
              <a:effectLst/>
              <a:uLnTx/>
              <a:uFillTx/>
              <a:latin typeface="HelveticaNeueLT Com 55 Roman"/>
              <a:ea typeface="+mn-ea"/>
              <a:cs typeface="+mn-cs"/>
            </a:endParaRPr>
          </a:p>
        </p:txBody>
      </p:sp>
      <p:sp>
        <p:nvSpPr>
          <p:cNvPr id="39" name="Rechteck 38">
            <a:extLst>
              <a:ext uri="{FF2B5EF4-FFF2-40B4-BE49-F238E27FC236}">
                <a16:creationId xmlns:a16="http://schemas.microsoft.com/office/drawing/2014/main" id="{568EC621-3E19-4470-ABD5-4AD09B7417C5}"/>
              </a:ext>
            </a:extLst>
          </p:cNvPr>
          <p:cNvSpPr/>
          <p:nvPr/>
        </p:nvSpPr>
        <p:spPr>
          <a:xfrm>
            <a:off x="8963431" y="1822424"/>
            <a:ext cx="2783707" cy="425352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de-CH" sz="1600" b="0" i="0" u="none" strike="noStrike" kern="1200" cap="none" spc="0" normalizeH="0" baseline="0" noProof="0" err="1">
              <a:ln>
                <a:noFill/>
              </a:ln>
              <a:solidFill>
                <a:srgbClr val="868689"/>
              </a:solidFill>
              <a:effectLst/>
              <a:uLnTx/>
              <a:uFillTx/>
              <a:latin typeface="HelveticaNeueLT Com 55 Roman"/>
              <a:ea typeface="+mn-ea"/>
              <a:cs typeface="+mn-cs"/>
            </a:endParaRPr>
          </a:p>
        </p:txBody>
      </p:sp>
      <p:sp>
        <p:nvSpPr>
          <p:cNvPr id="2" name="Titel 1">
            <a:extLst>
              <a:ext uri="{FF2B5EF4-FFF2-40B4-BE49-F238E27FC236}">
                <a16:creationId xmlns:a16="http://schemas.microsoft.com/office/drawing/2014/main" id="{0297B270-C359-4ADB-88AF-8B9FE31B115A}"/>
              </a:ext>
            </a:extLst>
          </p:cNvPr>
          <p:cNvSpPr>
            <a:spLocks noGrp="1"/>
          </p:cNvSpPr>
          <p:nvPr>
            <p:ph type="title"/>
          </p:nvPr>
        </p:nvSpPr>
        <p:spPr>
          <a:xfrm>
            <a:off x="479376" y="476672"/>
            <a:ext cx="11233248" cy="1008112"/>
          </a:xfrm>
        </p:spPr>
        <p:txBody>
          <a:bodyPr vert="horz"/>
          <a:lstStyle/>
          <a:p>
            <a:r>
              <a:rPr lang="de-CH" dirty="0"/>
              <a:t>CARDS – Multiwährungs-Debitkarten für Ihr Business</a:t>
            </a:r>
            <a:br>
              <a:rPr lang="de-CH" dirty="0"/>
            </a:br>
            <a:r>
              <a:rPr lang="de-CH" sz="1900" b="0" noProof="1">
                <a:solidFill>
                  <a:srgbClr val="28828B"/>
                </a:solidFill>
                <a:latin typeface="Corona LT" panose="02000604020000090004" pitchFamily="2" charset="0"/>
              </a:rPr>
              <a:t>amnis Leistungen für Sie</a:t>
            </a:r>
            <a:endParaRPr lang="de-CH" sz="1900" dirty="0"/>
          </a:p>
        </p:txBody>
      </p:sp>
      <p:sp>
        <p:nvSpPr>
          <p:cNvPr id="13" name="Textfeld 12">
            <a:extLst>
              <a:ext uri="{FF2B5EF4-FFF2-40B4-BE49-F238E27FC236}">
                <a16:creationId xmlns:a16="http://schemas.microsoft.com/office/drawing/2014/main" id="{CA8933B7-F876-42AF-8F0E-DE730AC7070F}"/>
              </a:ext>
            </a:extLst>
          </p:cNvPr>
          <p:cNvSpPr txBox="1"/>
          <p:nvPr/>
        </p:nvSpPr>
        <p:spPr bwMode="auto">
          <a:xfrm>
            <a:off x="479376" y="1462385"/>
            <a:ext cx="1728192"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1800" b="1" i="0" u="none" strike="noStrike" kern="1200" cap="none" spc="0" normalizeH="0" baseline="0" noProof="0" dirty="0">
                <a:ln>
                  <a:noFill/>
                </a:ln>
                <a:solidFill>
                  <a:srgbClr val="28828B"/>
                </a:solidFill>
                <a:effectLst/>
                <a:uLnTx/>
                <a:uFillTx/>
                <a:latin typeface="HelveticaNeueLT Com 55 Roman"/>
                <a:ea typeface="+mn-ea"/>
                <a:cs typeface="+mn-cs"/>
              </a:rPr>
              <a:t>CARDS</a:t>
            </a:r>
          </a:p>
        </p:txBody>
      </p:sp>
      <p:sp>
        <p:nvSpPr>
          <p:cNvPr id="839" name="Freeform 2">
            <a:extLst>
              <a:ext uri="{FF2B5EF4-FFF2-40B4-BE49-F238E27FC236}">
                <a16:creationId xmlns:a16="http://schemas.microsoft.com/office/drawing/2014/main" id="{210519CB-FB9B-453F-9E19-245C402347B2}"/>
              </a:ext>
            </a:extLst>
          </p:cNvPr>
          <p:cNvSpPr>
            <a:spLocks noChangeArrowheads="1"/>
          </p:cNvSpPr>
          <p:nvPr/>
        </p:nvSpPr>
        <p:spPr bwMode="auto">
          <a:xfrm>
            <a:off x="479376" y="1822425"/>
            <a:ext cx="1728192" cy="4272048"/>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rgbClr val="28828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0" rIns="121920" bIns="6096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CH" altLang="de-DE" sz="1800" b="1" i="0" u="none" strike="noStrike" kern="1200" cap="none" spc="0" normalizeH="0" baseline="0" noProof="0" dirty="0">
                <a:ln>
                  <a:noFill/>
                </a:ln>
                <a:solidFill>
                  <a:srgbClr val="FFFFFF"/>
                </a:solidFill>
                <a:effectLst/>
                <a:uLnTx/>
                <a:uFillTx/>
                <a:latin typeface="HelveticaNeueLT Pro 55 Roman" pitchFamily="34" charset="0"/>
                <a:ea typeface="+mn-ea"/>
                <a:cs typeface="+mn-cs"/>
                <a:sym typeface="Lato" charset="0"/>
              </a:rPr>
              <a:t>Multi-</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de-CH" altLang="de-DE" sz="1800" b="1" i="0" u="none" strike="noStrike" kern="1200" cap="none" spc="0" normalizeH="0" baseline="0" noProof="0" dirty="0">
                <a:ln>
                  <a:noFill/>
                </a:ln>
                <a:solidFill>
                  <a:srgbClr val="FFFFFF"/>
                </a:solidFill>
                <a:effectLst/>
                <a:uLnTx/>
                <a:uFillTx/>
                <a:latin typeface="HelveticaNeueLT Pro 55 Roman" pitchFamily="34" charset="0"/>
                <a:ea typeface="+mn-ea"/>
                <a:cs typeface="+mn-cs"/>
                <a:sym typeface="Lato" charset="0"/>
              </a:rPr>
              <a:t>währungs-Debitkarten mit Spesen-management</a:t>
            </a:r>
          </a:p>
        </p:txBody>
      </p:sp>
      <p:sp>
        <p:nvSpPr>
          <p:cNvPr id="32" name="Inhaltsplatzhalter 5">
            <a:extLst>
              <a:ext uri="{FF2B5EF4-FFF2-40B4-BE49-F238E27FC236}">
                <a16:creationId xmlns:a16="http://schemas.microsoft.com/office/drawing/2014/main" id="{0922BF43-7724-42CC-BEA9-1377077E5119}"/>
              </a:ext>
            </a:extLst>
          </p:cNvPr>
          <p:cNvSpPr txBox="1">
            <a:spLocks/>
          </p:cNvSpPr>
          <p:nvPr/>
        </p:nvSpPr>
        <p:spPr>
          <a:xfrm>
            <a:off x="2538330" y="1837047"/>
            <a:ext cx="2711699" cy="4238899"/>
          </a:xfrm>
          <a:prstGeom prst="rect">
            <a:avLst/>
          </a:prstGeom>
        </p:spPr>
        <p:txBody>
          <a:bodyPr>
            <a:noAutofit/>
          </a:bodyPr>
          <a:lst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tx2"/>
                </a:solidFill>
                <a:latin typeface="+mj-lt"/>
                <a:ea typeface="MS PGothic" panose="020B0600070205080204" pitchFamily="34" charset="-128"/>
                <a:cs typeface="Segoe UI" panose="020B0502040204020203" pitchFamily="34" charset="0"/>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tx2"/>
                </a:solidFill>
                <a:latin typeface="+mj-lt"/>
                <a:ea typeface="MS PGothic" panose="020B0600070205080204" pitchFamily="34" charset="-128"/>
                <a:cs typeface="Segoe UI" panose="020B0502040204020203" pitchFamily="34" charset="0"/>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lang="de-CH" sz="1600" b="1" dirty="0">
                <a:solidFill>
                  <a:srgbClr val="28828B"/>
                </a:solidFill>
                <a:latin typeface="HelveticaNeueLT Com 55 Roman"/>
              </a:rPr>
              <a:t>Eine Karte, unzählige Möglichkeiten</a:t>
            </a:r>
            <a:endParaRPr kumimoji="0" lang="de-CH" sz="11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endParaRP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endParaRPr kumimoji="0" lang="de-CH" sz="11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endParaRPr>
          </a:p>
          <a:p>
            <a:pPr marL="171450" marR="0" lvl="0" indent="-171450" algn="l" defTabSz="1035025" rtl="0" eaLnBrk="1" fontAlgn="base" latinLnBrk="0" hangingPunct="1">
              <a:lnSpc>
                <a:spcPct val="100000"/>
              </a:lnSpc>
              <a:spcBef>
                <a:spcPts val="0"/>
              </a:spcBef>
              <a:spcAft>
                <a:spcPts val="600"/>
              </a:spcAft>
              <a:buClr>
                <a:srgbClr val="28828B"/>
              </a:buClr>
              <a:buSzTx/>
              <a:buFont typeface="Wingdings" panose="05000000000000000000" pitchFamily="2" charset="2"/>
              <a:buChar char="Ø"/>
              <a:tabLst/>
              <a:defRPr/>
            </a:pPr>
            <a:r>
              <a:rPr kumimoji="0" lang="de-CH" sz="12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Mittagessen mit Kunden</a:t>
            </a:r>
          </a:p>
          <a:p>
            <a:pPr marL="171450" marR="0" lvl="0" indent="-171450" algn="l" defTabSz="1035025" rtl="0" eaLnBrk="1" fontAlgn="base" latinLnBrk="0" hangingPunct="1">
              <a:lnSpc>
                <a:spcPct val="100000"/>
              </a:lnSpc>
              <a:spcBef>
                <a:spcPts val="0"/>
              </a:spcBef>
              <a:spcAft>
                <a:spcPts val="600"/>
              </a:spcAft>
              <a:buClr>
                <a:srgbClr val="28828B"/>
              </a:buClr>
              <a:buSzTx/>
              <a:buFont typeface="Wingdings" panose="05000000000000000000" pitchFamily="2" charset="2"/>
              <a:buChar char="Ø"/>
              <a:tabLst/>
              <a:defRPr/>
            </a:pPr>
            <a:r>
              <a:rPr lang="de-CH" sz="1200" dirty="0">
                <a:solidFill>
                  <a:srgbClr val="868689"/>
                </a:solidFill>
                <a:latin typeface="HelveticaNeueLT Com 55 Roman"/>
              </a:rPr>
              <a:t>Firmenwagen auftanken</a:t>
            </a:r>
          </a:p>
          <a:p>
            <a:pPr marL="171450" marR="0" lvl="0" indent="-171450" algn="l" defTabSz="1035025" rtl="0" eaLnBrk="1" fontAlgn="base" latinLnBrk="0" hangingPunct="1">
              <a:lnSpc>
                <a:spcPct val="100000"/>
              </a:lnSpc>
              <a:spcBef>
                <a:spcPts val="0"/>
              </a:spcBef>
              <a:spcAft>
                <a:spcPts val="600"/>
              </a:spcAft>
              <a:buClr>
                <a:srgbClr val="28828B"/>
              </a:buClr>
              <a:buSzTx/>
              <a:buFont typeface="Wingdings" panose="05000000000000000000" pitchFamily="2" charset="2"/>
              <a:buChar char="Ø"/>
              <a:tabLst/>
              <a:defRPr/>
            </a:pPr>
            <a:r>
              <a:rPr kumimoji="0" lang="de-CH" sz="12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Ba</a:t>
            </a:r>
            <a:r>
              <a:rPr lang="de-CH" sz="1200" dirty="0" err="1">
                <a:solidFill>
                  <a:srgbClr val="868689"/>
                </a:solidFill>
                <a:latin typeface="HelveticaNeueLT Com 55 Roman"/>
              </a:rPr>
              <a:t>hntickets</a:t>
            </a:r>
            <a:r>
              <a:rPr lang="de-CH" sz="1200" dirty="0">
                <a:solidFill>
                  <a:srgbClr val="868689"/>
                </a:solidFill>
                <a:latin typeface="HelveticaNeueLT Com 55 Roman"/>
              </a:rPr>
              <a:t> buchen</a:t>
            </a:r>
          </a:p>
          <a:p>
            <a:pPr marL="171450" marR="0" lvl="0" indent="-171450" algn="l" defTabSz="1035025" rtl="0" eaLnBrk="1" fontAlgn="base" latinLnBrk="0" hangingPunct="1">
              <a:lnSpc>
                <a:spcPct val="100000"/>
              </a:lnSpc>
              <a:spcBef>
                <a:spcPts val="0"/>
              </a:spcBef>
              <a:spcAft>
                <a:spcPts val="600"/>
              </a:spcAft>
              <a:buClr>
                <a:srgbClr val="28828B"/>
              </a:buClr>
              <a:buSzTx/>
              <a:buFont typeface="Wingdings" panose="05000000000000000000" pitchFamily="2" charset="2"/>
              <a:buChar char="Ø"/>
              <a:tabLst/>
              <a:defRPr/>
            </a:pPr>
            <a:r>
              <a:rPr kumimoji="0" lang="de-CH" sz="12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Gebühren für Online Tools bezahlen</a:t>
            </a:r>
          </a:p>
          <a:p>
            <a:pPr marL="171450" marR="0" lvl="0" indent="-171450" algn="l" defTabSz="1035025" rtl="0" eaLnBrk="1" fontAlgn="base" latinLnBrk="0" hangingPunct="1">
              <a:lnSpc>
                <a:spcPct val="100000"/>
              </a:lnSpc>
              <a:spcBef>
                <a:spcPts val="0"/>
              </a:spcBef>
              <a:spcAft>
                <a:spcPts val="600"/>
              </a:spcAft>
              <a:buClr>
                <a:srgbClr val="28828B"/>
              </a:buClr>
              <a:buSzTx/>
              <a:buFont typeface="Wingdings" panose="05000000000000000000" pitchFamily="2" charset="2"/>
              <a:buChar char="Ø"/>
              <a:tabLst/>
              <a:defRPr/>
            </a:pPr>
            <a:r>
              <a:rPr lang="de-CH" sz="1200" dirty="0">
                <a:solidFill>
                  <a:srgbClr val="868689"/>
                </a:solidFill>
                <a:latin typeface="HelveticaNeueLT Com 55 Roman"/>
              </a:rPr>
              <a:t>Hotelbuchungen im Ausland</a:t>
            </a:r>
            <a:endParaRPr kumimoji="0" lang="de-CH" sz="12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endParaRPr>
          </a:p>
          <a:p>
            <a:pPr marR="0" lvl="0" algn="l" defTabSz="1035025" rtl="0" eaLnBrk="1" fontAlgn="base" latinLnBrk="0" hangingPunct="1">
              <a:lnSpc>
                <a:spcPct val="100000"/>
              </a:lnSpc>
              <a:spcBef>
                <a:spcPts val="0"/>
              </a:spcBef>
              <a:spcAft>
                <a:spcPts val="600"/>
              </a:spcAft>
              <a:buClr>
                <a:srgbClr val="28828B"/>
              </a:buClr>
              <a:buSzTx/>
              <a:tabLst/>
              <a:defRPr/>
            </a:pPr>
            <a:endParaRPr lang="de-CH" sz="1200" dirty="0">
              <a:solidFill>
                <a:srgbClr val="868689"/>
              </a:solidFill>
              <a:latin typeface="HelveticaNeueLT Com 55 Roman"/>
            </a:endParaRPr>
          </a:p>
          <a:p>
            <a:pPr marR="0" lvl="0" algn="l" defTabSz="1035025" rtl="0" eaLnBrk="1" fontAlgn="base" latinLnBrk="0" hangingPunct="1">
              <a:lnSpc>
                <a:spcPct val="100000"/>
              </a:lnSpc>
              <a:spcBef>
                <a:spcPts val="0"/>
              </a:spcBef>
              <a:spcAft>
                <a:spcPts val="600"/>
              </a:spcAft>
              <a:buClr>
                <a:srgbClr val="28828B"/>
              </a:buClr>
              <a:buSzTx/>
              <a:tabLst/>
              <a:defRPr/>
            </a:pPr>
            <a:r>
              <a:rPr kumimoji="0" lang="de-CH" sz="12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Mit der </a:t>
            </a:r>
            <a:r>
              <a:rPr kumimoji="0" lang="de-CH" sz="1200" b="0" i="0" u="none" strike="noStrike" kern="1200" cap="none" spc="0" normalizeH="0" baseline="0" noProof="0" dirty="0" err="1">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amnis</a:t>
            </a:r>
            <a:r>
              <a:rPr kumimoji="0" lang="de-CH" sz="12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 </a:t>
            </a:r>
            <a:r>
              <a:rPr kumimoji="0" lang="de-CH" sz="1200" b="1" i="0" u="none" strike="noStrike" kern="1200" cap="none" spc="0" normalizeH="0" baseline="0" noProof="0" dirty="0">
                <a:ln>
                  <a:noFill/>
                </a:ln>
                <a:solidFill>
                  <a:schemeClr val="accent2"/>
                </a:solidFill>
                <a:effectLst/>
                <a:uLnTx/>
                <a:uFillTx/>
                <a:latin typeface="HelveticaNeueLT Com 55 Roman"/>
                <a:ea typeface="MS PGothic" panose="020B0600070205080204" pitchFamily="34" charset="-128"/>
                <a:cs typeface="Segoe UI" panose="020B0502040204020203" pitchFamily="34" charset="0"/>
              </a:rPr>
              <a:t>Business Debit Mastercard</a:t>
            </a:r>
            <a:r>
              <a:rPr kumimoji="0" lang="de-CH" sz="12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 können Sie und Ihr KMU weltweit mit physischen und virtuellen Firmen-Debitkarten zahlen und dabei stets die Kontrolle über alle Ausgaben bezahlten.</a:t>
            </a:r>
          </a:p>
          <a:p>
            <a:pPr marR="0" lvl="0" algn="l" defTabSz="1035025" rtl="0" eaLnBrk="1" fontAlgn="base" latinLnBrk="0" hangingPunct="1">
              <a:lnSpc>
                <a:spcPct val="100000"/>
              </a:lnSpc>
              <a:spcBef>
                <a:spcPts val="0"/>
              </a:spcBef>
              <a:spcAft>
                <a:spcPts val="600"/>
              </a:spcAft>
              <a:buClr>
                <a:srgbClr val="28828B"/>
              </a:buClr>
              <a:buSzTx/>
              <a:tabLst/>
              <a:defRPr/>
            </a:pPr>
            <a:endParaRPr kumimoji="0" lang="de-CH" sz="11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endParaRPr>
          </a:p>
        </p:txBody>
      </p:sp>
      <p:sp>
        <p:nvSpPr>
          <p:cNvPr id="34" name="Inhaltsplatzhalter 5">
            <a:extLst>
              <a:ext uri="{FF2B5EF4-FFF2-40B4-BE49-F238E27FC236}">
                <a16:creationId xmlns:a16="http://schemas.microsoft.com/office/drawing/2014/main" id="{B4B8B9BF-CAB5-4257-83E7-9145B379918E}"/>
              </a:ext>
            </a:extLst>
          </p:cNvPr>
          <p:cNvSpPr txBox="1">
            <a:spLocks/>
          </p:cNvSpPr>
          <p:nvPr/>
        </p:nvSpPr>
        <p:spPr>
          <a:xfrm>
            <a:off x="5738567" y="1857779"/>
            <a:ext cx="2783707" cy="3155397"/>
          </a:xfrm>
          <a:prstGeom prst="rect">
            <a:avLst/>
          </a:prstGeom>
        </p:spPr>
        <p:txBody>
          <a:bodyPr>
            <a:noAutofit/>
          </a:bodyPr>
          <a:lst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tx2"/>
                </a:solidFill>
                <a:latin typeface="+mj-lt"/>
                <a:ea typeface="MS PGothic" panose="020B0600070205080204" pitchFamily="34" charset="-128"/>
                <a:cs typeface="Segoe UI" panose="020B0502040204020203" pitchFamily="34" charset="0"/>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tx2"/>
                </a:solidFill>
                <a:latin typeface="+mj-lt"/>
                <a:ea typeface="MS PGothic" panose="020B0600070205080204" pitchFamily="34" charset="-128"/>
                <a:cs typeface="Segoe UI" panose="020B0502040204020203" pitchFamily="34" charset="0"/>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kumimoji="0" lang="de-CH" sz="1600" b="0" i="0" u="none" strike="noStrike" kern="1200" cap="none" spc="0" normalizeH="0" baseline="0" noProof="0" dirty="0">
                <a:ln>
                  <a:noFill/>
                </a:ln>
                <a:solidFill>
                  <a:srgbClr val="919194"/>
                </a:solidFill>
                <a:effectLst/>
                <a:uLnTx/>
                <a:uFillTx/>
                <a:latin typeface="HelveticaNeueLT Com 55 Roman"/>
                <a:ea typeface="MS PGothic" panose="020B0600070205080204" pitchFamily="34" charset="-128"/>
                <a:cs typeface="Segoe UI" panose="020B0502040204020203" pitchFamily="34" charset="0"/>
              </a:rPr>
              <a:t>Multi-Währungskarte mit </a:t>
            </a:r>
            <a:r>
              <a:rPr kumimoji="0" lang="de-CH" sz="1600" b="1" i="0" u="none" strike="noStrike" kern="1200" cap="none" spc="0" normalizeH="0" baseline="0" noProof="0" dirty="0">
                <a:ln>
                  <a:noFill/>
                </a:ln>
                <a:solidFill>
                  <a:schemeClr val="accent2"/>
                </a:solidFill>
                <a:effectLst/>
                <a:uLnTx/>
                <a:uFillTx/>
                <a:latin typeface="HelveticaNeueLT Com 55 Roman"/>
                <a:ea typeface="MS PGothic" panose="020B0600070205080204" pitchFamily="34" charset="-128"/>
                <a:cs typeface="Segoe UI" panose="020B0502040204020203" pitchFamily="34" charset="0"/>
              </a:rPr>
              <a:t>0% Bearbeitungsgebühren</a:t>
            </a: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endParaRPr kumimoji="0" lang="de-CH" sz="11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endParaRP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kumimoji="0" lang="de-CH" sz="1200" b="1" i="0" u="none" strike="noStrike" kern="1200" cap="none" spc="0" normalizeH="0" baseline="0" noProof="0" dirty="0">
                <a:ln>
                  <a:noFill/>
                </a:ln>
                <a:solidFill>
                  <a:srgbClr val="28828B"/>
                </a:solidFill>
                <a:effectLst/>
                <a:uLnTx/>
                <a:uFillTx/>
                <a:latin typeface="HelveticaNeueLT Com 55 Roman"/>
                <a:ea typeface="MS PGothic" panose="020B0600070205080204" pitchFamily="34" charset="-128"/>
                <a:cs typeface="Segoe UI" panose="020B0502040204020203" pitchFamily="34" charset="0"/>
              </a:rPr>
              <a:t>Zahlungen in 20+ Währungskonten </a:t>
            </a:r>
            <a:r>
              <a:rPr kumimoji="0" lang="de-CH" sz="1200" i="0" u="none" strike="noStrike" kern="1200" cap="none" spc="0" normalizeH="0" baseline="0" noProof="0" dirty="0">
                <a:ln>
                  <a:noFill/>
                </a:ln>
                <a:solidFill>
                  <a:schemeClr val="bg1">
                    <a:lumMod val="50000"/>
                  </a:schemeClr>
                </a:solidFill>
                <a:effectLst/>
                <a:uLnTx/>
                <a:uFillTx/>
                <a:latin typeface="HelveticaNeueLT Com 55 Roman"/>
                <a:ea typeface="MS PGothic" panose="020B0600070205080204" pitchFamily="34" charset="-128"/>
                <a:cs typeface="Segoe UI" panose="020B0502040204020203" pitchFamily="34" charset="0"/>
              </a:rPr>
              <a:t>erledigen: </a:t>
            </a: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lang="de-CH" sz="1200" dirty="0">
                <a:solidFill>
                  <a:schemeClr val="bg1">
                    <a:lumMod val="50000"/>
                  </a:schemeClr>
                </a:solidFill>
                <a:latin typeface="HelveticaNeueLT Com 55 Roman"/>
              </a:rPr>
              <a:t>Die Transaktionen werden direkt vom jeweiligen Währungskonto </a:t>
            </a:r>
            <a:r>
              <a:rPr lang="de-CH" sz="1200" dirty="0" err="1">
                <a:solidFill>
                  <a:schemeClr val="bg1">
                    <a:lumMod val="50000"/>
                  </a:schemeClr>
                </a:solidFill>
                <a:latin typeface="HelveticaNeueLT Com 55 Roman"/>
              </a:rPr>
              <a:t>abge</a:t>
            </a:r>
            <a:r>
              <a:rPr lang="de-CH" sz="1200" dirty="0">
                <a:solidFill>
                  <a:schemeClr val="bg1">
                    <a:lumMod val="50000"/>
                  </a:schemeClr>
                </a:solidFill>
                <a:latin typeface="HelveticaNeueLT Com 55 Roman"/>
              </a:rPr>
              <a:t>-bucht, wodurch unnötige Währungs-wechsel vermieden werden. </a:t>
            </a: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kumimoji="0" lang="de-CH" sz="1200" i="0" u="none" strike="noStrike" kern="1200" cap="none" spc="0" normalizeH="0" baseline="0" noProof="0" dirty="0">
                <a:ln>
                  <a:noFill/>
                </a:ln>
                <a:solidFill>
                  <a:schemeClr val="bg1">
                    <a:lumMod val="50000"/>
                  </a:schemeClr>
                </a:solidFill>
                <a:effectLst/>
                <a:uLnTx/>
                <a:uFillTx/>
                <a:latin typeface="HelveticaNeueLT Com 55 Roman"/>
                <a:ea typeface="MS PGothic" panose="020B0600070205080204" pitchFamily="34" charset="-128"/>
                <a:cs typeface="Segoe UI" panose="020B0502040204020203" pitchFamily="34" charset="0"/>
              </a:rPr>
              <a:t>Eine Währung nicht gedeckt? Solange Ihr Gesamtsaldo ausreicht, wird einfach über das Referenzkonto (CHF, EUR) in die Transaktions-währung umgerechnet – mit 0% Bearbeitungsgebühren. </a:t>
            </a: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lang="de-CH" sz="1200" b="1" dirty="0">
                <a:solidFill>
                  <a:srgbClr val="28828B"/>
                </a:solidFill>
                <a:latin typeface="HelveticaNeueLT Com 55 Roman"/>
              </a:rPr>
              <a:t>Sparen Sie mit der </a:t>
            </a:r>
            <a:r>
              <a:rPr lang="de-CH" sz="1200" b="1" dirty="0" err="1">
                <a:solidFill>
                  <a:srgbClr val="28828B"/>
                </a:solidFill>
                <a:latin typeface="HelveticaNeueLT Com 55 Roman"/>
              </a:rPr>
              <a:t>amnis</a:t>
            </a:r>
            <a:r>
              <a:rPr lang="de-CH" sz="1200" b="1" dirty="0">
                <a:solidFill>
                  <a:srgbClr val="28828B"/>
                </a:solidFill>
                <a:latin typeface="HelveticaNeueLT Com 55 Roman"/>
              </a:rPr>
              <a:t> Debit-karte bis zu 5% gegenüber her-</a:t>
            </a:r>
            <a:r>
              <a:rPr lang="de-CH" sz="1200" b="1" dirty="0" err="1">
                <a:solidFill>
                  <a:srgbClr val="28828B"/>
                </a:solidFill>
                <a:latin typeface="HelveticaNeueLT Com 55 Roman"/>
              </a:rPr>
              <a:t>kömmlichen</a:t>
            </a:r>
            <a:r>
              <a:rPr lang="de-CH" sz="1200" b="1" dirty="0">
                <a:solidFill>
                  <a:srgbClr val="28828B"/>
                </a:solidFill>
                <a:latin typeface="HelveticaNeueLT Com 55 Roman"/>
              </a:rPr>
              <a:t> Kartentransaktionen.</a:t>
            </a:r>
            <a:endParaRPr kumimoji="0" lang="de-CH" sz="12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endParaRP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endParaRPr kumimoji="0" lang="de-CH" sz="11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endParaRPr>
          </a:p>
        </p:txBody>
      </p:sp>
      <p:sp>
        <p:nvSpPr>
          <p:cNvPr id="14" name="Inhaltsplatzhalter 5">
            <a:extLst>
              <a:ext uri="{FF2B5EF4-FFF2-40B4-BE49-F238E27FC236}">
                <a16:creationId xmlns:a16="http://schemas.microsoft.com/office/drawing/2014/main" id="{B04045DC-D333-4FF0-87B9-52B92674C8AE}"/>
              </a:ext>
            </a:extLst>
          </p:cNvPr>
          <p:cNvSpPr txBox="1">
            <a:spLocks/>
          </p:cNvSpPr>
          <p:nvPr/>
        </p:nvSpPr>
        <p:spPr>
          <a:xfrm>
            <a:off x="8977740" y="1838357"/>
            <a:ext cx="2783707" cy="3155397"/>
          </a:xfrm>
          <a:prstGeom prst="rect">
            <a:avLst/>
          </a:prstGeom>
        </p:spPr>
        <p:txBody>
          <a:bodyPr>
            <a:noAutofit/>
          </a:bodyPr>
          <a:lst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tx2"/>
                </a:solidFill>
                <a:latin typeface="+mj-lt"/>
                <a:ea typeface="MS PGothic" panose="020B0600070205080204" pitchFamily="34" charset="-128"/>
                <a:cs typeface="Segoe UI" panose="020B0502040204020203" pitchFamily="34" charset="0"/>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tx2"/>
                </a:solidFill>
                <a:latin typeface="+mj-lt"/>
                <a:ea typeface="MS PGothic" panose="020B0600070205080204" pitchFamily="34" charset="-128"/>
                <a:cs typeface="Segoe UI" panose="020B0502040204020203" pitchFamily="34" charset="0"/>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kumimoji="0" lang="de-CH" sz="1600" b="0" i="0" u="none" strike="noStrike" kern="1200" cap="none" spc="0" normalizeH="0" baseline="0" noProof="0" dirty="0">
                <a:ln>
                  <a:noFill/>
                </a:ln>
                <a:solidFill>
                  <a:srgbClr val="919194"/>
                </a:solidFill>
                <a:effectLst/>
                <a:uLnTx/>
                <a:uFillTx/>
                <a:latin typeface="HelveticaNeueLT Com 55 Roman"/>
                <a:ea typeface="MS PGothic" panose="020B0600070205080204" pitchFamily="34" charset="-128"/>
                <a:cs typeface="Segoe UI" panose="020B0502040204020203" pitchFamily="34" charset="0"/>
              </a:rPr>
              <a:t>Effektives </a:t>
            </a:r>
            <a:r>
              <a:rPr kumimoji="0" lang="de-CH" sz="1600" b="1" i="0" u="none" strike="noStrike" kern="1200" cap="none" spc="0" normalizeH="0" baseline="0" noProof="0" dirty="0">
                <a:ln>
                  <a:noFill/>
                </a:ln>
                <a:solidFill>
                  <a:srgbClr val="28828B"/>
                </a:solidFill>
                <a:effectLst/>
                <a:uLnTx/>
                <a:uFillTx/>
                <a:latin typeface="HelveticaNeueLT Com 55 Roman"/>
                <a:ea typeface="MS PGothic" panose="020B0600070205080204" pitchFamily="34" charset="-128"/>
                <a:cs typeface="Segoe UI" panose="020B0502040204020203" pitchFamily="34" charset="0"/>
              </a:rPr>
              <a:t>«Karten- und Spesenmanagement»</a:t>
            </a: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endParaRPr kumimoji="0" lang="de-CH" sz="1600" b="1" i="0" u="none" strike="noStrike" kern="1200" cap="none" spc="0" normalizeH="0" baseline="0" noProof="0" dirty="0">
              <a:ln>
                <a:noFill/>
              </a:ln>
              <a:solidFill>
                <a:srgbClr val="28828B"/>
              </a:solidFill>
              <a:effectLst/>
              <a:uLnTx/>
              <a:uFillTx/>
              <a:latin typeface="HelveticaNeueLT Com 55 Roman"/>
              <a:ea typeface="MS PGothic" panose="020B0600070205080204" pitchFamily="34" charset="-128"/>
              <a:cs typeface="Segoe UI" panose="020B0502040204020203" pitchFamily="34" charset="0"/>
            </a:endParaRPr>
          </a:p>
          <a:p>
            <a:pPr marL="171450" marR="0" lvl="0" indent="-171450" algn="l" defTabSz="1035025" rtl="0" eaLnBrk="1" fontAlgn="base" latinLnBrk="0" hangingPunct="1">
              <a:lnSpc>
                <a:spcPct val="100000"/>
              </a:lnSpc>
              <a:spcBef>
                <a:spcPts val="0"/>
              </a:spcBef>
              <a:spcAft>
                <a:spcPts val="600"/>
              </a:spcAft>
              <a:buClr>
                <a:schemeClr val="accent2"/>
              </a:buClr>
              <a:buSzTx/>
              <a:buFont typeface="Wingdings" panose="05000000000000000000" pitchFamily="2" charset="2"/>
              <a:buChar char="Ø"/>
              <a:tabLst/>
              <a:defRPr/>
            </a:pPr>
            <a:r>
              <a:rPr lang="de-CH" sz="1200" dirty="0">
                <a:solidFill>
                  <a:schemeClr val="bg1">
                    <a:lumMod val="50000"/>
                  </a:schemeClr>
                </a:solidFill>
                <a:latin typeface="HelveticaNeueLT Com 55 Roman"/>
              </a:rPr>
              <a:t>Digitale Kartenerstellung in Echtzeit + Self-Service</a:t>
            </a:r>
          </a:p>
          <a:p>
            <a:pPr marL="171450" marR="0" lvl="0" indent="-171450" algn="l" defTabSz="1035025" rtl="0" eaLnBrk="1" fontAlgn="base" latinLnBrk="0" hangingPunct="1">
              <a:lnSpc>
                <a:spcPct val="100000"/>
              </a:lnSpc>
              <a:spcBef>
                <a:spcPts val="0"/>
              </a:spcBef>
              <a:spcAft>
                <a:spcPts val="600"/>
              </a:spcAft>
              <a:buClr>
                <a:schemeClr val="accent2"/>
              </a:buClr>
              <a:buSzTx/>
              <a:buFont typeface="Wingdings" panose="05000000000000000000" pitchFamily="2" charset="2"/>
              <a:buChar char="Ø"/>
              <a:tabLst/>
              <a:defRPr/>
            </a:pPr>
            <a:r>
              <a:rPr lang="de-CH" sz="1200" dirty="0">
                <a:solidFill>
                  <a:schemeClr val="bg1">
                    <a:lumMod val="50000"/>
                  </a:schemeClr>
                </a:solidFill>
                <a:latin typeface="HelveticaNeueLT Com 55 Roman"/>
              </a:rPr>
              <a:t>Unlimitierte Anzahl virtueller Karten kostenlos</a:t>
            </a:r>
          </a:p>
          <a:p>
            <a:pPr marL="171450" marR="0" lvl="0" indent="-171450" algn="l" defTabSz="1035025" rtl="0" eaLnBrk="1" fontAlgn="base" latinLnBrk="0" hangingPunct="1">
              <a:lnSpc>
                <a:spcPct val="100000"/>
              </a:lnSpc>
              <a:spcBef>
                <a:spcPts val="0"/>
              </a:spcBef>
              <a:spcAft>
                <a:spcPts val="600"/>
              </a:spcAft>
              <a:buClr>
                <a:schemeClr val="accent2"/>
              </a:buClr>
              <a:buSzTx/>
              <a:buFont typeface="Wingdings" panose="05000000000000000000" pitchFamily="2" charset="2"/>
              <a:buChar char="Ø"/>
              <a:tabLst/>
              <a:defRPr/>
            </a:pPr>
            <a:r>
              <a:rPr kumimoji="0" lang="de-CH" sz="1200" i="0" u="none" strike="noStrike" kern="1200" cap="none" spc="0" normalizeH="0" baseline="0" noProof="0" dirty="0">
                <a:ln>
                  <a:noFill/>
                </a:ln>
                <a:solidFill>
                  <a:schemeClr val="bg1">
                    <a:lumMod val="50000"/>
                  </a:schemeClr>
                </a:solidFill>
                <a:effectLst/>
                <a:uLnTx/>
                <a:uFillTx/>
                <a:latin typeface="HelveticaNeueLT Com 55 Roman"/>
                <a:ea typeface="MS PGothic" panose="020B0600070205080204" pitchFamily="34" charset="-128"/>
                <a:cs typeface="Segoe UI" panose="020B0502040204020203" pitchFamily="34" charset="0"/>
              </a:rPr>
              <a:t>Hohe </a:t>
            </a:r>
            <a:r>
              <a:rPr kumimoji="0" lang="de-CH" sz="1200" i="0" u="none" strike="noStrike" kern="1200" cap="none" spc="0" normalizeH="0" baseline="0" noProof="0" dirty="0" err="1">
                <a:ln>
                  <a:noFill/>
                </a:ln>
                <a:solidFill>
                  <a:schemeClr val="bg1">
                    <a:lumMod val="50000"/>
                  </a:schemeClr>
                </a:solidFill>
                <a:effectLst/>
                <a:uLnTx/>
                <a:uFillTx/>
                <a:latin typeface="HelveticaNeueLT Com 55 Roman"/>
                <a:ea typeface="MS PGothic" panose="020B0600070205080204" pitchFamily="34" charset="-128"/>
                <a:cs typeface="Segoe UI" panose="020B0502040204020203" pitchFamily="34" charset="0"/>
              </a:rPr>
              <a:t>Ausga</a:t>
            </a:r>
            <a:r>
              <a:rPr lang="de-CH" sz="1200" dirty="0" err="1">
                <a:solidFill>
                  <a:schemeClr val="bg1">
                    <a:lumMod val="50000"/>
                  </a:schemeClr>
                </a:solidFill>
                <a:latin typeface="HelveticaNeueLT Com 55 Roman"/>
              </a:rPr>
              <a:t>benlimits</a:t>
            </a:r>
            <a:r>
              <a:rPr lang="de-CH" sz="1200" dirty="0">
                <a:solidFill>
                  <a:schemeClr val="bg1">
                    <a:lumMod val="50000"/>
                  </a:schemeClr>
                </a:solidFill>
                <a:latin typeface="HelveticaNeueLT Com 55 Roman"/>
              </a:rPr>
              <a:t>, einfach online anpassbar</a:t>
            </a:r>
          </a:p>
          <a:p>
            <a:pPr marL="171450" marR="0" lvl="0" indent="-171450" algn="l" defTabSz="1035025" rtl="0" eaLnBrk="1" fontAlgn="base" latinLnBrk="0" hangingPunct="1">
              <a:lnSpc>
                <a:spcPct val="100000"/>
              </a:lnSpc>
              <a:spcBef>
                <a:spcPts val="0"/>
              </a:spcBef>
              <a:spcAft>
                <a:spcPts val="600"/>
              </a:spcAft>
              <a:buClr>
                <a:schemeClr val="accent2"/>
              </a:buClr>
              <a:buSzTx/>
              <a:buFont typeface="Wingdings" panose="05000000000000000000" pitchFamily="2" charset="2"/>
              <a:buChar char="Ø"/>
              <a:tabLst/>
              <a:defRPr/>
            </a:pPr>
            <a:r>
              <a:rPr kumimoji="0" lang="de-CH" sz="1200" i="0" u="none" strike="noStrike" kern="1200" cap="none" spc="0" normalizeH="0" baseline="0" noProof="0" dirty="0">
                <a:ln>
                  <a:noFill/>
                </a:ln>
                <a:solidFill>
                  <a:schemeClr val="bg1">
                    <a:lumMod val="50000"/>
                  </a:schemeClr>
                </a:solidFill>
                <a:effectLst/>
                <a:uLnTx/>
                <a:uFillTx/>
                <a:latin typeface="HelveticaNeueLT Com 55 Roman"/>
                <a:ea typeface="MS PGothic" panose="020B0600070205080204" pitchFamily="34" charset="-128"/>
                <a:cs typeface="Segoe UI" panose="020B0502040204020203" pitchFamily="34" charset="0"/>
              </a:rPr>
              <a:t>Budgetkontrolle mit individuellen Einschränkungen</a:t>
            </a:r>
          </a:p>
          <a:p>
            <a:pPr marL="171450" marR="0" lvl="0" indent="-171450" algn="l" defTabSz="1035025" rtl="0" eaLnBrk="1" fontAlgn="base" latinLnBrk="0" hangingPunct="1">
              <a:lnSpc>
                <a:spcPct val="100000"/>
              </a:lnSpc>
              <a:spcBef>
                <a:spcPts val="0"/>
              </a:spcBef>
              <a:spcAft>
                <a:spcPts val="600"/>
              </a:spcAft>
              <a:buClr>
                <a:schemeClr val="accent2"/>
              </a:buClr>
              <a:buSzTx/>
              <a:buFont typeface="Wingdings" panose="05000000000000000000" pitchFamily="2" charset="2"/>
              <a:buChar char="Ø"/>
              <a:tabLst/>
              <a:defRPr/>
            </a:pPr>
            <a:r>
              <a:rPr lang="de-CH" sz="1200" dirty="0">
                <a:solidFill>
                  <a:schemeClr val="bg1">
                    <a:lumMod val="50000"/>
                  </a:schemeClr>
                </a:solidFill>
                <a:latin typeface="HelveticaNeueLT Com 55 Roman"/>
              </a:rPr>
              <a:t>Flexible De- und Reaktivierung von Karten</a:t>
            </a:r>
          </a:p>
          <a:p>
            <a:pPr marL="171450" marR="0" lvl="0" indent="-171450" algn="l" defTabSz="1035025" rtl="0" eaLnBrk="1" fontAlgn="base" latinLnBrk="0" hangingPunct="1">
              <a:lnSpc>
                <a:spcPct val="100000"/>
              </a:lnSpc>
              <a:spcBef>
                <a:spcPts val="0"/>
              </a:spcBef>
              <a:spcAft>
                <a:spcPts val="600"/>
              </a:spcAft>
              <a:buClr>
                <a:schemeClr val="accent2"/>
              </a:buClr>
              <a:buSzTx/>
              <a:buFont typeface="Wingdings" panose="05000000000000000000" pitchFamily="2" charset="2"/>
              <a:buChar char="Ø"/>
              <a:tabLst/>
              <a:defRPr/>
            </a:pPr>
            <a:r>
              <a:rPr lang="de-CH" sz="1200" dirty="0">
                <a:solidFill>
                  <a:schemeClr val="bg1">
                    <a:lumMod val="50000"/>
                  </a:schemeClr>
                </a:solidFill>
                <a:latin typeface="HelveticaNeueLT Com 55 Roman"/>
              </a:rPr>
              <a:t>Individuelle Ländereinstellungen</a:t>
            </a:r>
          </a:p>
          <a:p>
            <a:pPr marL="171450" marR="0" lvl="0" indent="-171450" algn="l" defTabSz="1035025" rtl="0" eaLnBrk="1" fontAlgn="base" latinLnBrk="0" hangingPunct="1">
              <a:lnSpc>
                <a:spcPct val="100000"/>
              </a:lnSpc>
              <a:spcBef>
                <a:spcPts val="0"/>
              </a:spcBef>
              <a:spcAft>
                <a:spcPts val="600"/>
              </a:spcAft>
              <a:buClr>
                <a:schemeClr val="accent2"/>
              </a:buClr>
              <a:buSzTx/>
              <a:buFont typeface="Wingdings" panose="05000000000000000000" pitchFamily="2" charset="2"/>
              <a:buChar char="Ø"/>
              <a:tabLst/>
              <a:defRPr/>
            </a:pPr>
            <a:r>
              <a:rPr kumimoji="0" lang="de-CH" sz="1200" i="0" u="none" strike="noStrike" kern="1200" cap="none" spc="0" normalizeH="0" baseline="0" noProof="0" dirty="0">
                <a:ln>
                  <a:noFill/>
                </a:ln>
                <a:solidFill>
                  <a:schemeClr val="bg1">
                    <a:lumMod val="50000"/>
                  </a:schemeClr>
                </a:solidFill>
                <a:effectLst/>
                <a:uLnTx/>
                <a:uFillTx/>
                <a:latin typeface="HelveticaNeueLT Com 55 Roman"/>
                <a:ea typeface="MS PGothic" panose="020B0600070205080204" pitchFamily="34" charset="-128"/>
                <a:cs typeface="Segoe UI" panose="020B0502040204020203" pitchFamily="34" charset="0"/>
              </a:rPr>
              <a:t>Multi</a:t>
            </a:r>
            <a:r>
              <a:rPr lang="de-CH" sz="1200" dirty="0">
                <a:solidFill>
                  <a:schemeClr val="bg1">
                    <a:lumMod val="50000"/>
                  </a:schemeClr>
                </a:solidFill>
                <a:latin typeface="HelveticaNeueLT Com 55 Roman"/>
              </a:rPr>
              <a:t>währungs-Abrechnung</a:t>
            </a:r>
          </a:p>
          <a:p>
            <a:pPr marL="171450" marR="0" lvl="0" indent="-171450" algn="l" defTabSz="1035025" rtl="0" eaLnBrk="1" fontAlgn="base" latinLnBrk="0" hangingPunct="1">
              <a:lnSpc>
                <a:spcPct val="100000"/>
              </a:lnSpc>
              <a:spcBef>
                <a:spcPts val="0"/>
              </a:spcBef>
              <a:spcAft>
                <a:spcPts val="600"/>
              </a:spcAft>
              <a:buClr>
                <a:schemeClr val="accent2"/>
              </a:buClr>
              <a:buSzTx/>
              <a:buFont typeface="Wingdings" panose="05000000000000000000" pitchFamily="2" charset="2"/>
              <a:buChar char="Ø"/>
              <a:tabLst/>
              <a:defRPr/>
            </a:pPr>
            <a:r>
              <a:rPr kumimoji="0" lang="de-CH" sz="1200" i="0" u="none" strike="noStrike" kern="1200" cap="none" spc="0" normalizeH="0" baseline="0" noProof="0" dirty="0" err="1">
                <a:ln>
                  <a:noFill/>
                </a:ln>
                <a:solidFill>
                  <a:schemeClr val="bg1">
                    <a:lumMod val="50000"/>
                  </a:schemeClr>
                </a:solidFill>
                <a:effectLst/>
                <a:uLnTx/>
                <a:uFillTx/>
                <a:latin typeface="HelveticaNeueLT Com 55 Roman"/>
                <a:ea typeface="MS PGothic" panose="020B0600070205080204" pitchFamily="34" charset="-128"/>
                <a:cs typeface="Segoe UI" panose="020B0502040204020203" pitchFamily="34" charset="0"/>
              </a:rPr>
              <a:t>Spes</a:t>
            </a:r>
            <a:r>
              <a:rPr lang="de-CH" sz="1200" dirty="0" err="1">
                <a:solidFill>
                  <a:schemeClr val="bg1">
                    <a:lumMod val="50000"/>
                  </a:schemeClr>
                </a:solidFill>
                <a:latin typeface="HelveticaNeueLT Com 55 Roman"/>
              </a:rPr>
              <a:t>enmanagement</a:t>
            </a:r>
            <a:r>
              <a:rPr lang="de-CH" sz="1200" dirty="0">
                <a:solidFill>
                  <a:schemeClr val="bg1">
                    <a:lumMod val="50000"/>
                  </a:schemeClr>
                </a:solidFill>
                <a:latin typeface="HelveticaNeueLT Com 55 Roman"/>
              </a:rPr>
              <a:t> mit Beleg-erfassung</a:t>
            </a:r>
            <a:br>
              <a:rPr kumimoji="0" lang="de-CH" sz="1200" i="0" u="none" strike="noStrike" kern="1200" cap="none" spc="0" normalizeH="0" baseline="0" noProof="0" dirty="0">
                <a:ln>
                  <a:noFill/>
                </a:ln>
                <a:solidFill>
                  <a:srgbClr val="28828B"/>
                </a:solidFill>
                <a:effectLst/>
                <a:uLnTx/>
                <a:uFillTx/>
                <a:latin typeface="HelveticaNeueLT Com 55 Roman"/>
                <a:ea typeface="MS PGothic" panose="020B0600070205080204" pitchFamily="34" charset="-128"/>
                <a:cs typeface="Segoe UI" panose="020B0502040204020203" pitchFamily="34" charset="0"/>
              </a:rPr>
            </a:br>
            <a:br>
              <a:rPr kumimoji="0" lang="de-CH" sz="1600" b="1" i="0" u="none" strike="noStrike" kern="1200" cap="none" spc="0" normalizeH="0" baseline="0" noProof="0" dirty="0">
                <a:ln>
                  <a:noFill/>
                </a:ln>
                <a:solidFill>
                  <a:srgbClr val="28828B"/>
                </a:solidFill>
                <a:effectLst/>
                <a:uLnTx/>
                <a:uFillTx/>
                <a:latin typeface="HelveticaNeueLT Com 55 Roman"/>
                <a:ea typeface="MS PGothic" panose="020B0600070205080204" pitchFamily="34" charset="-128"/>
                <a:cs typeface="Segoe UI" panose="020B0502040204020203" pitchFamily="34" charset="0"/>
              </a:rPr>
            </a:br>
            <a:endParaRPr kumimoji="0" lang="de-CH" sz="11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endParaRP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kumimoji="0" lang="de-CH" sz="11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a:t>
            </a:r>
          </a:p>
        </p:txBody>
      </p:sp>
      <p:pic>
        <p:nvPicPr>
          <p:cNvPr id="15" name="Grafik 14">
            <a:extLst>
              <a:ext uri="{FF2B5EF4-FFF2-40B4-BE49-F238E27FC236}">
                <a16:creationId xmlns:a16="http://schemas.microsoft.com/office/drawing/2014/main" id="{41DD8D13-CEFB-40BA-95CD-71ECB62CBC7E}"/>
              </a:ext>
            </a:extLst>
          </p:cNvPr>
          <p:cNvPicPr>
            <a:picLocks noChangeAspect="1"/>
          </p:cNvPicPr>
          <p:nvPr/>
        </p:nvPicPr>
        <p:blipFill rotWithShape="1">
          <a:blip r:embed="rId5"/>
          <a:srcRect l="39174" r="-3221" b="12134"/>
          <a:stretch/>
        </p:blipFill>
        <p:spPr>
          <a:xfrm>
            <a:off x="10614713" y="406111"/>
            <a:ext cx="1352665" cy="571988"/>
          </a:xfrm>
          <a:prstGeom prst="rect">
            <a:avLst/>
          </a:prstGeom>
        </p:spPr>
      </p:pic>
    </p:spTree>
    <p:extLst>
      <p:ext uri="{BB962C8B-B14F-4D97-AF65-F5344CB8AC3E}">
        <p14:creationId xmlns:p14="http://schemas.microsoft.com/office/powerpoint/2010/main" val="854260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04B4F78-E0C3-884A-9703-EA76A44F2375}"/>
              </a:ext>
            </a:extLst>
          </p:cNvPr>
          <p:cNvSpPr>
            <a:spLocks noGrp="1"/>
          </p:cNvSpPr>
          <p:nvPr>
            <p:ph type="title"/>
          </p:nvPr>
        </p:nvSpPr>
        <p:spPr/>
        <p:txBody>
          <a:bodyPr/>
          <a:lstStyle/>
          <a:p>
            <a:r>
              <a:rPr lang="de-CH"/>
              <a:t>Organigramm</a:t>
            </a:r>
          </a:p>
        </p:txBody>
      </p:sp>
      <p:sp>
        <p:nvSpPr>
          <p:cNvPr id="17" name="Rechteck 16">
            <a:extLst>
              <a:ext uri="{FF2B5EF4-FFF2-40B4-BE49-F238E27FC236}">
                <a16:creationId xmlns:a16="http://schemas.microsoft.com/office/drawing/2014/main" id="{65FDDC6E-C656-424E-8AA0-9CCCDF654D78}"/>
              </a:ext>
            </a:extLst>
          </p:cNvPr>
          <p:cNvSpPr/>
          <p:nvPr/>
        </p:nvSpPr>
        <p:spPr>
          <a:xfrm>
            <a:off x="4727911" y="836608"/>
            <a:ext cx="2880000" cy="720000"/>
          </a:xfrm>
          <a:prstGeom prst="rect">
            <a:avLst/>
          </a:prstGeom>
          <a:solidFill>
            <a:schemeClr val="tx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0" rIns="144000" bIns="180000" numCol="1" spcCol="0" rtlCol="0" fromWordArt="0" anchor="b" anchorCtr="0" forceAA="0" compatLnSpc="1">
            <a:prstTxWarp prst="textNoShape">
              <a:avLst/>
            </a:prstTxWarp>
            <a:noAutofit/>
          </a:bodyPr>
          <a:lstStyle/>
          <a:p>
            <a:pPr algn="ctr">
              <a:spcAft>
                <a:spcPts val="400"/>
              </a:spcAft>
            </a:pPr>
            <a:endParaRPr lang="de-CH" sz="1100" b="1">
              <a:solidFill>
                <a:schemeClr val="bg1"/>
              </a:solidFill>
              <a:latin typeface="+mj-lt"/>
            </a:endParaRPr>
          </a:p>
          <a:p>
            <a:pPr algn="ctr"/>
            <a:r>
              <a:rPr lang="de-CH" sz="1100" b="1">
                <a:solidFill>
                  <a:schemeClr val="bg1"/>
                </a:solidFill>
                <a:latin typeface="+mj-lt"/>
              </a:rPr>
              <a:t>Verwaltungsratspräsident</a:t>
            </a:r>
          </a:p>
          <a:p>
            <a:pPr algn="ctr"/>
            <a:r>
              <a:rPr lang="de-CH" sz="1100">
                <a:solidFill>
                  <a:schemeClr val="bg1"/>
                </a:solidFill>
                <a:latin typeface="+mj-lt"/>
              </a:rPr>
              <a:t>Marc Reimann</a:t>
            </a:r>
          </a:p>
        </p:txBody>
      </p:sp>
      <p:sp>
        <p:nvSpPr>
          <p:cNvPr id="18" name="Rechteck 17">
            <a:extLst>
              <a:ext uri="{FF2B5EF4-FFF2-40B4-BE49-F238E27FC236}">
                <a16:creationId xmlns:a16="http://schemas.microsoft.com/office/drawing/2014/main" id="{07BF912D-47D7-7047-9DC3-857D3DD71844}"/>
              </a:ext>
            </a:extLst>
          </p:cNvPr>
          <p:cNvSpPr/>
          <p:nvPr/>
        </p:nvSpPr>
        <p:spPr>
          <a:xfrm>
            <a:off x="2423592" y="1772816"/>
            <a:ext cx="2880000" cy="576000"/>
          </a:xfrm>
          <a:prstGeom prst="rect">
            <a:avLst/>
          </a:prstGeom>
          <a:solidFill>
            <a:schemeClr val="tx2">
              <a:lumMod val="20000"/>
              <a:lumOff val="80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08000" numCol="1" spcCol="0" rtlCol="0" fromWordArt="0" anchor="ctr" anchorCtr="0" forceAA="0" compatLnSpc="1">
            <a:prstTxWarp prst="textNoShape">
              <a:avLst/>
            </a:prstTxWarp>
            <a:noAutofit/>
          </a:bodyPr>
          <a:lstStyle/>
          <a:p>
            <a:pPr>
              <a:spcAft>
                <a:spcPts val="400"/>
              </a:spcAft>
            </a:pPr>
            <a:r>
              <a:rPr lang="de-CH" sz="1100" b="1" err="1">
                <a:solidFill>
                  <a:schemeClr val="tx2"/>
                </a:solidFill>
                <a:latin typeface="+mj-lt"/>
              </a:rPr>
              <a:t>Externe Revision</a:t>
            </a:r>
          </a:p>
          <a:p>
            <a:pPr>
              <a:spcAft>
                <a:spcPts val="400"/>
              </a:spcAft>
            </a:pPr>
            <a:r>
              <a:rPr lang="de-CH" sz="1100" err="1">
                <a:solidFill>
                  <a:schemeClr val="tx2"/>
                </a:solidFill>
                <a:latin typeface="+mj-lt"/>
              </a:rPr>
              <a:t>Deloitte</a:t>
            </a:r>
          </a:p>
        </p:txBody>
      </p:sp>
      <p:sp>
        <p:nvSpPr>
          <p:cNvPr id="19" name="Rechteck 18">
            <a:extLst>
              <a:ext uri="{FF2B5EF4-FFF2-40B4-BE49-F238E27FC236}">
                <a16:creationId xmlns:a16="http://schemas.microsoft.com/office/drawing/2014/main" id="{A1A1CBBD-5828-8144-926E-42CD6EE38BDC}"/>
              </a:ext>
            </a:extLst>
          </p:cNvPr>
          <p:cNvSpPr/>
          <p:nvPr/>
        </p:nvSpPr>
        <p:spPr>
          <a:xfrm>
            <a:off x="7104432" y="1772816"/>
            <a:ext cx="2880000" cy="576000"/>
          </a:xfrm>
          <a:prstGeom prst="rect">
            <a:avLst/>
          </a:prstGeom>
          <a:solidFill>
            <a:schemeClr val="tx2">
              <a:lumMod val="20000"/>
              <a:lumOff val="80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08000" numCol="1" spcCol="0" rtlCol="0" fromWordArt="0" anchor="ctr" anchorCtr="0" forceAA="0" compatLnSpc="1">
            <a:prstTxWarp prst="textNoShape">
              <a:avLst/>
            </a:prstTxWarp>
            <a:noAutofit/>
          </a:bodyPr>
          <a:lstStyle/>
          <a:p>
            <a:pPr>
              <a:spcAft>
                <a:spcPts val="400"/>
              </a:spcAft>
            </a:pPr>
            <a:r>
              <a:rPr lang="de-CH" sz="1100" b="1" err="1">
                <a:solidFill>
                  <a:schemeClr val="tx2"/>
                </a:solidFill>
                <a:latin typeface="+mj-lt"/>
              </a:rPr>
              <a:t>Interne Revision</a:t>
            </a:r>
          </a:p>
          <a:p>
            <a:pPr>
              <a:spcAft>
                <a:spcPts val="400"/>
              </a:spcAft>
            </a:pPr>
            <a:r>
              <a:rPr lang="de-CH" sz="1100" err="1">
                <a:solidFill>
                  <a:schemeClr val="tx2"/>
                </a:solidFill>
                <a:latin typeface="+mj-lt"/>
              </a:rPr>
              <a:t>PWC</a:t>
            </a:r>
          </a:p>
        </p:txBody>
      </p:sp>
      <p:pic>
        <p:nvPicPr>
          <p:cNvPr id="26" name="Picture 3">
            <a:extLst>
              <a:ext uri="{FF2B5EF4-FFF2-40B4-BE49-F238E27FC236}">
                <a16:creationId xmlns:a16="http://schemas.microsoft.com/office/drawing/2014/main" id="{78DD195E-1740-314B-88C6-B3A50ACB5E51}"/>
              </a:ext>
            </a:extLst>
          </p:cNvPr>
          <p:cNvPicPr>
            <a:picLocks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520056" y="45124"/>
            <a:ext cx="1080000" cy="1079000"/>
          </a:xfrm>
          <a:prstGeom prst="ellipse">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33" name="Gerade Verbindung 32">
            <a:extLst>
              <a:ext uri="{FF2B5EF4-FFF2-40B4-BE49-F238E27FC236}">
                <a16:creationId xmlns:a16="http://schemas.microsoft.com/office/drawing/2014/main" id="{5522AA2C-776E-BA4E-91FF-88DC5196F89A}"/>
              </a:ext>
            </a:extLst>
          </p:cNvPr>
          <p:cNvCxnSpPr>
            <a:cxnSpLocks/>
          </p:cNvCxnSpPr>
          <p:nvPr/>
        </p:nvCxnSpPr>
        <p:spPr>
          <a:xfrm>
            <a:off x="6059881" y="1556608"/>
            <a:ext cx="175" cy="2448456"/>
          </a:xfrm>
          <a:prstGeom prst="line">
            <a:avLst/>
          </a:prstGeom>
          <a:ln w="190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Gerade Verbindung 33">
            <a:extLst>
              <a:ext uri="{FF2B5EF4-FFF2-40B4-BE49-F238E27FC236}">
                <a16:creationId xmlns:a16="http://schemas.microsoft.com/office/drawing/2014/main" id="{C935D8A9-9C7E-914B-AD32-287EF50EB7DA}"/>
              </a:ext>
            </a:extLst>
          </p:cNvPr>
          <p:cNvCxnSpPr>
            <a:cxnSpLocks/>
            <a:stCxn id="18" idx="3"/>
            <a:endCxn id="19" idx="1"/>
          </p:cNvCxnSpPr>
          <p:nvPr/>
        </p:nvCxnSpPr>
        <p:spPr>
          <a:xfrm>
            <a:off x="5303592" y="2060816"/>
            <a:ext cx="1800840" cy="0"/>
          </a:xfrm>
          <a:prstGeom prst="line">
            <a:avLst/>
          </a:prstGeom>
          <a:ln w="190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37" name="Gerade Verbindung 36">
            <a:extLst>
              <a:ext uri="{FF2B5EF4-FFF2-40B4-BE49-F238E27FC236}">
                <a16:creationId xmlns:a16="http://schemas.microsoft.com/office/drawing/2014/main" id="{2DC063D0-3701-B742-96E8-AAA3F44932AF}"/>
              </a:ext>
            </a:extLst>
          </p:cNvPr>
          <p:cNvCxnSpPr>
            <a:cxnSpLocks/>
          </p:cNvCxnSpPr>
          <p:nvPr/>
        </p:nvCxnSpPr>
        <p:spPr>
          <a:xfrm>
            <a:off x="1559496" y="4004991"/>
            <a:ext cx="9001000" cy="0"/>
          </a:xfrm>
          <a:prstGeom prst="line">
            <a:avLst/>
          </a:prstGeom>
          <a:ln w="190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40" name="Gerade Verbindung 39">
            <a:extLst>
              <a:ext uri="{FF2B5EF4-FFF2-40B4-BE49-F238E27FC236}">
                <a16:creationId xmlns:a16="http://schemas.microsoft.com/office/drawing/2014/main" id="{47F03B03-D026-6B47-AD8C-183E8F3C0E40}"/>
              </a:ext>
            </a:extLst>
          </p:cNvPr>
          <p:cNvCxnSpPr>
            <a:cxnSpLocks/>
          </p:cNvCxnSpPr>
          <p:nvPr/>
        </p:nvCxnSpPr>
        <p:spPr>
          <a:xfrm>
            <a:off x="1559496" y="4005064"/>
            <a:ext cx="0" cy="216000"/>
          </a:xfrm>
          <a:prstGeom prst="line">
            <a:avLst/>
          </a:prstGeom>
          <a:ln w="190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Gerade Verbindung 40">
            <a:extLst>
              <a:ext uri="{FF2B5EF4-FFF2-40B4-BE49-F238E27FC236}">
                <a16:creationId xmlns:a16="http://schemas.microsoft.com/office/drawing/2014/main" id="{A8839081-8227-314B-9379-7B2F2A2B6999}"/>
              </a:ext>
            </a:extLst>
          </p:cNvPr>
          <p:cNvCxnSpPr>
            <a:cxnSpLocks/>
          </p:cNvCxnSpPr>
          <p:nvPr/>
        </p:nvCxnSpPr>
        <p:spPr>
          <a:xfrm>
            <a:off x="7608168" y="4005064"/>
            <a:ext cx="0" cy="216000"/>
          </a:xfrm>
          <a:prstGeom prst="line">
            <a:avLst/>
          </a:prstGeom>
          <a:ln w="190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42" name="Gerade Verbindung 41">
            <a:extLst>
              <a:ext uri="{FF2B5EF4-FFF2-40B4-BE49-F238E27FC236}">
                <a16:creationId xmlns:a16="http://schemas.microsoft.com/office/drawing/2014/main" id="{66DC8D6B-19D3-AC48-BA33-7AF69CCB4CDD}"/>
              </a:ext>
            </a:extLst>
          </p:cNvPr>
          <p:cNvCxnSpPr>
            <a:cxnSpLocks/>
          </p:cNvCxnSpPr>
          <p:nvPr/>
        </p:nvCxnSpPr>
        <p:spPr>
          <a:xfrm>
            <a:off x="10560496" y="4005064"/>
            <a:ext cx="0" cy="216000"/>
          </a:xfrm>
          <a:prstGeom prst="line">
            <a:avLst/>
          </a:prstGeom>
          <a:ln w="190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45" name="Fußzeilenplatzhalter 44">
            <a:extLst>
              <a:ext uri="{FF2B5EF4-FFF2-40B4-BE49-F238E27FC236}">
                <a16:creationId xmlns:a16="http://schemas.microsoft.com/office/drawing/2014/main" id="{F4CCE2B2-CD22-C94E-BF7B-2DF4AB70FB7F}"/>
              </a:ext>
            </a:extLst>
          </p:cNvPr>
          <p:cNvSpPr>
            <a:spLocks noGrp="1"/>
          </p:cNvSpPr>
          <p:nvPr>
            <p:ph type="ftr" sz="quarter" idx="12"/>
          </p:nvPr>
        </p:nvSpPr>
        <p:spPr/>
        <p:txBody>
          <a:bodyPr/>
          <a:lstStyle/>
          <a:p>
            <a:pPr>
              <a:defRPr/>
            </a:pPr>
            <a:r>
              <a:rPr lang="de-DE" altLang="de-DE" err="1">
                <a:solidFill>
                  <a:schemeClr val="tx2"/>
                </a:solidFill>
              </a:rPr>
              <a:t>Fusszeile</a:t>
            </a:r>
            <a:endParaRPr lang="de-DE" altLang="de-DE">
              <a:solidFill>
                <a:schemeClr val="tx2"/>
              </a:solidFill>
            </a:endParaRPr>
          </a:p>
        </p:txBody>
      </p:sp>
      <p:sp>
        <p:nvSpPr>
          <p:cNvPr id="46" name="Foliennummernplatzhalter 45">
            <a:extLst>
              <a:ext uri="{FF2B5EF4-FFF2-40B4-BE49-F238E27FC236}">
                <a16:creationId xmlns:a16="http://schemas.microsoft.com/office/drawing/2014/main" id="{9BE43DDF-CD56-2549-966F-7B8BDE109157}"/>
              </a:ext>
            </a:extLst>
          </p:cNvPr>
          <p:cNvSpPr>
            <a:spLocks noGrp="1"/>
          </p:cNvSpPr>
          <p:nvPr>
            <p:ph type="sldNum" sz="quarter" idx="13"/>
          </p:nvPr>
        </p:nvSpPr>
        <p:spPr/>
        <p:txBody>
          <a:bodyPr/>
          <a:lstStyle/>
          <a:p>
            <a:pPr>
              <a:defRPr/>
            </a:pPr>
            <a:fld id="{DE15152C-7E44-A94B-BCD8-272D3D1F368E}" type="slidenum">
              <a:rPr lang="de-DE" altLang="de-DE" smtClean="0"/>
              <a:pPr>
                <a:defRPr/>
              </a:pPr>
              <a:t>8</a:t>
            </a:fld>
            <a:endParaRPr lang="de-DE" altLang="de-DE" sz="900"/>
          </a:p>
        </p:txBody>
      </p:sp>
      <p:sp>
        <p:nvSpPr>
          <p:cNvPr id="2" name="Datumsplatzhalter 1">
            <a:extLst>
              <a:ext uri="{FF2B5EF4-FFF2-40B4-BE49-F238E27FC236}">
                <a16:creationId xmlns:a16="http://schemas.microsoft.com/office/drawing/2014/main" id="{8A3A35E7-236F-2145-9A69-695936FD78A5}"/>
              </a:ext>
            </a:extLst>
          </p:cNvPr>
          <p:cNvSpPr>
            <a:spLocks noGrp="1"/>
          </p:cNvSpPr>
          <p:nvPr>
            <p:ph type="dt" sz="half" idx="11"/>
          </p:nvPr>
        </p:nvSpPr>
        <p:spPr/>
        <p:txBody>
          <a:bodyPr/>
          <a:lstStyle/>
          <a:p>
            <a:pPr>
              <a:defRPr/>
            </a:pPr>
            <a:fld id="{2AAF6427-475C-1D44-B3DD-82CE2E1B6ACB}" type="datetime1">
              <a:rPr lang="de-CH" smtClean="0"/>
              <a:t>31.10.2024</a:t>
            </a:fld>
            <a:endParaRPr lang="de-DE"/>
          </a:p>
        </p:txBody>
      </p:sp>
      <p:sp>
        <p:nvSpPr>
          <p:cNvPr id="20" name="Rechteck 19">
            <a:extLst>
              <a:ext uri="{FF2B5EF4-FFF2-40B4-BE49-F238E27FC236}">
                <a16:creationId xmlns:a16="http://schemas.microsoft.com/office/drawing/2014/main" id="{2F5C7DB6-B8AD-2F43-AA36-CFDB288BC124}"/>
              </a:ext>
            </a:extLst>
          </p:cNvPr>
          <p:cNvSpPr/>
          <p:nvPr/>
        </p:nvSpPr>
        <p:spPr>
          <a:xfrm>
            <a:off x="4727911" y="2853040"/>
            <a:ext cx="2880000" cy="720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0" rIns="144000" bIns="180000" numCol="1" spcCol="0" rtlCol="0" fromWordArt="0" anchor="b" anchorCtr="0" forceAA="0" compatLnSpc="1">
            <a:prstTxWarp prst="textNoShape">
              <a:avLst/>
            </a:prstTxWarp>
            <a:noAutofit/>
          </a:bodyPr>
          <a:lstStyle/>
          <a:p>
            <a:pPr algn="ctr"/>
            <a:r>
              <a:rPr lang="de-CH" sz="1100" b="1">
                <a:solidFill>
                  <a:schemeClr val="bg1"/>
                </a:solidFill>
                <a:latin typeface="+mj-lt"/>
              </a:rPr>
              <a:t>CEO / Gesamtbanksteuerung </a:t>
            </a:r>
          </a:p>
          <a:p>
            <a:pPr algn="ctr"/>
            <a:r>
              <a:rPr lang="de-CH" sz="1100">
                <a:solidFill>
                  <a:schemeClr val="bg1"/>
                </a:solidFill>
                <a:latin typeface="+mj-lt"/>
              </a:rPr>
              <a:t>Bruno Stiegeler</a:t>
            </a:r>
          </a:p>
        </p:txBody>
      </p:sp>
      <p:pic>
        <p:nvPicPr>
          <p:cNvPr id="32" name="Picture 5">
            <a:extLst>
              <a:ext uri="{FF2B5EF4-FFF2-40B4-BE49-F238E27FC236}">
                <a16:creationId xmlns:a16="http://schemas.microsoft.com/office/drawing/2014/main" id="{1CCB107D-24C4-45FE-B3B3-05B76173B108}"/>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19911" y="1989888"/>
            <a:ext cx="1080000" cy="1079000"/>
          </a:xfrm>
          <a:prstGeom prst="ellipse">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35" name="Rechteck 34">
            <a:extLst>
              <a:ext uri="{FF2B5EF4-FFF2-40B4-BE49-F238E27FC236}">
                <a16:creationId xmlns:a16="http://schemas.microsoft.com/office/drawing/2014/main" id="{2F5C7DB6-B8AD-2F43-AA36-CFDB288BC124}"/>
              </a:ext>
            </a:extLst>
          </p:cNvPr>
          <p:cNvSpPr/>
          <p:nvPr/>
        </p:nvSpPr>
        <p:spPr>
          <a:xfrm>
            <a:off x="119656" y="4992289"/>
            <a:ext cx="2880000" cy="720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0" rIns="144000" bIns="180000" numCol="1" spcCol="0" rtlCol="0" fromWordArt="0" anchor="b" anchorCtr="0" forceAA="0" compatLnSpc="1">
            <a:prstTxWarp prst="textNoShape">
              <a:avLst/>
            </a:prstTxWarp>
            <a:noAutofit/>
          </a:bodyPr>
          <a:lstStyle/>
          <a:p>
            <a:pPr algn="ctr"/>
            <a:r>
              <a:rPr lang="de-CH" sz="1100" b="1">
                <a:solidFill>
                  <a:schemeClr val="bg1"/>
                </a:solidFill>
                <a:latin typeface="+mj-lt"/>
              </a:rPr>
              <a:t>Finanzen</a:t>
            </a:r>
          </a:p>
          <a:p>
            <a:pPr algn="ctr"/>
            <a:r>
              <a:rPr lang="de-CH" sz="1100">
                <a:solidFill>
                  <a:schemeClr val="bg1"/>
                </a:solidFill>
                <a:latin typeface="+mj-lt"/>
              </a:rPr>
              <a:t>Mathias </a:t>
            </a:r>
            <a:r>
              <a:rPr lang="de-CH" sz="1100" err="1">
                <a:solidFill>
                  <a:schemeClr val="bg1"/>
                </a:solidFill>
                <a:latin typeface="+mj-lt"/>
              </a:rPr>
              <a:t>Thurneysen</a:t>
            </a:r>
            <a:endParaRPr lang="de-CH" sz="1100">
              <a:solidFill>
                <a:schemeClr val="bg1"/>
              </a:solidFill>
              <a:latin typeface="+mj-lt"/>
            </a:endParaRPr>
          </a:p>
        </p:txBody>
      </p:sp>
      <p:pic>
        <p:nvPicPr>
          <p:cNvPr id="27" name="Picture 5">
            <a:extLst>
              <a:ext uri="{FF2B5EF4-FFF2-40B4-BE49-F238E27FC236}">
                <a16:creationId xmlns:a16="http://schemas.microsoft.com/office/drawing/2014/main" id="{3591A789-F6E8-7C43-B6D5-A78D518CBC24}"/>
              </a:ext>
            </a:extLst>
          </p:cNvPr>
          <p:cNvPicPr>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83552" y="4149491"/>
            <a:ext cx="1080000" cy="1079000"/>
          </a:xfrm>
          <a:prstGeom prst="ellipse">
            <a:avLst/>
          </a:prstGeom>
          <a:solidFill>
            <a:srgbClr val="F5F5F5"/>
          </a:solidFill>
          <a:ln w="9525">
            <a:noFill/>
            <a:miter lim="800000"/>
            <a:headEnd/>
            <a:tailEnd/>
          </a:ln>
        </p:spPr>
      </p:pic>
      <p:sp>
        <p:nvSpPr>
          <p:cNvPr id="39" name="Rechteck 38">
            <a:extLst>
              <a:ext uri="{FF2B5EF4-FFF2-40B4-BE49-F238E27FC236}">
                <a16:creationId xmlns:a16="http://schemas.microsoft.com/office/drawing/2014/main" id="{2F5C7DB6-B8AD-2F43-AA36-CFDB288BC124}"/>
              </a:ext>
            </a:extLst>
          </p:cNvPr>
          <p:cNvSpPr/>
          <p:nvPr/>
        </p:nvSpPr>
        <p:spPr>
          <a:xfrm>
            <a:off x="3143672" y="4992289"/>
            <a:ext cx="2880000" cy="720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0" rIns="144000" bIns="180000" numCol="1" spcCol="0" rtlCol="0" fromWordArt="0" anchor="b" anchorCtr="0" forceAA="0" compatLnSpc="1">
            <a:prstTxWarp prst="textNoShape">
              <a:avLst/>
            </a:prstTxWarp>
            <a:noAutofit/>
          </a:bodyPr>
          <a:lstStyle/>
          <a:p>
            <a:pPr algn="ctr"/>
            <a:r>
              <a:rPr lang="de-CH" sz="1100" b="1">
                <a:solidFill>
                  <a:schemeClr val="bg1"/>
                </a:solidFill>
                <a:latin typeface="+mj-lt"/>
              </a:rPr>
              <a:t>Privat- &amp; Firmenkunden</a:t>
            </a:r>
          </a:p>
          <a:p>
            <a:pPr algn="ctr"/>
            <a:r>
              <a:rPr lang="de-CH" sz="1100">
                <a:solidFill>
                  <a:schemeClr val="bg1"/>
                </a:solidFill>
                <a:latin typeface="+mj-lt"/>
              </a:rPr>
              <a:t>Matthias Pfeifer</a:t>
            </a:r>
          </a:p>
        </p:txBody>
      </p:sp>
      <p:sp>
        <p:nvSpPr>
          <p:cNvPr id="44" name="Rechteck 43">
            <a:extLst>
              <a:ext uri="{FF2B5EF4-FFF2-40B4-BE49-F238E27FC236}">
                <a16:creationId xmlns:a16="http://schemas.microsoft.com/office/drawing/2014/main" id="{2F5C7DB6-B8AD-2F43-AA36-CFDB288BC124}"/>
              </a:ext>
            </a:extLst>
          </p:cNvPr>
          <p:cNvSpPr/>
          <p:nvPr/>
        </p:nvSpPr>
        <p:spPr>
          <a:xfrm>
            <a:off x="6168008" y="4992289"/>
            <a:ext cx="2880000" cy="720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0" rIns="144000" bIns="180000" numCol="1" spcCol="0" rtlCol="0" fromWordArt="0" anchor="b" anchorCtr="0" forceAA="0" compatLnSpc="1">
            <a:prstTxWarp prst="textNoShape">
              <a:avLst/>
            </a:prstTxWarp>
            <a:noAutofit/>
          </a:bodyPr>
          <a:lstStyle/>
          <a:p>
            <a:pPr algn="ctr"/>
            <a:r>
              <a:rPr lang="de-CH" sz="1100" b="1">
                <a:solidFill>
                  <a:schemeClr val="bg1"/>
                </a:solidFill>
                <a:latin typeface="+mj-lt"/>
              </a:rPr>
              <a:t>Banking </a:t>
            </a:r>
            <a:r>
              <a:rPr lang="de-CH" sz="1100" b="1" err="1">
                <a:solidFill>
                  <a:schemeClr val="bg1"/>
                </a:solidFill>
                <a:latin typeface="+mj-lt"/>
              </a:rPr>
              <a:t>Operations</a:t>
            </a:r>
            <a:endParaRPr lang="de-CH" sz="1100" b="1">
              <a:solidFill>
                <a:schemeClr val="bg1"/>
              </a:solidFill>
              <a:latin typeface="+mj-lt"/>
            </a:endParaRPr>
          </a:p>
          <a:p>
            <a:pPr algn="ctr"/>
            <a:r>
              <a:rPr lang="de-CH" sz="1100">
                <a:solidFill>
                  <a:schemeClr val="bg1"/>
                </a:solidFill>
                <a:latin typeface="+mj-lt"/>
              </a:rPr>
              <a:t>Alexander Rohrbach</a:t>
            </a:r>
          </a:p>
        </p:txBody>
      </p:sp>
      <p:sp>
        <p:nvSpPr>
          <p:cNvPr id="48" name="Rechteck 47">
            <a:extLst>
              <a:ext uri="{FF2B5EF4-FFF2-40B4-BE49-F238E27FC236}">
                <a16:creationId xmlns:a16="http://schemas.microsoft.com/office/drawing/2014/main" id="{2F5C7DB6-B8AD-2F43-AA36-CFDB288BC124}"/>
              </a:ext>
            </a:extLst>
          </p:cNvPr>
          <p:cNvSpPr/>
          <p:nvPr/>
        </p:nvSpPr>
        <p:spPr>
          <a:xfrm>
            <a:off x="9192344" y="4992289"/>
            <a:ext cx="2880000" cy="720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0" rIns="144000" bIns="180000" numCol="1" spcCol="0" rtlCol="0" fromWordArt="0" anchor="b" anchorCtr="0" forceAA="0" compatLnSpc="1">
            <a:prstTxWarp prst="textNoShape">
              <a:avLst/>
            </a:prstTxWarp>
            <a:noAutofit/>
          </a:bodyPr>
          <a:lstStyle/>
          <a:p>
            <a:pPr algn="ctr"/>
            <a:r>
              <a:rPr lang="de-CH" sz="1100" b="1">
                <a:solidFill>
                  <a:schemeClr val="bg1"/>
                </a:solidFill>
                <a:latin typeface="+mj-lt"/>
              </a:rPr>
              <a:t>IT &amp; Services</a:t>
            </a:r>
          </a:p>
          <a:p>
            <a:pPr algn="ctr"/>
            <a:r>
              <a:rPr lang="de-CH" sz="1100">
                <a:solidFill>
                  <a:schemeClr val="bg1"/>
                </a:solidFill>
                <a:latin typeface="+mj-lt"/>
              </a:rPr>
              <a:t>Andreas Rogler</a:t>
            </a:r>
          </a:p>
        </p:txBody>
      </p:sp>
      <p:pic>
        <p:nvPicPr>
          <p:cNvPr id="49" name="Picture 5">
            <a:extLst>
              <a:ext uri="{FF2B5EF4-FFF2-40B4-BE49-F238E27FC236}">
                <a16:creationId xmlns:a16="http://schemas.microsoft.com/office/drawing/2014/main" id="{1CCB107D-24C4-45FE-B3B3-05B76173B108}"/>
              </a:ext>
            </a:extLst>
          </p:cNvPr>
          <p:cNvPicPr>
            <a:picLocks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056560" y="4129137"/>
            <a:ext cx="1079999" cy="1078999"/>
          </a:xfrm>
          <a:prstGeom prst="ellipse">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50" name="Gerade Verbindung 49">
            <a:extLst>
              <a:ext uri="{FF2B5EF4-FFF2-40B4-BE49-F238E27FC236}">
                <a16:creationId xmlns:a16="http://schemas.microsoft.com/office/drawing/2014/main" id="{47F03B03-D026-6B47-AD8C-183E8F3C0E40}"/>
              </a:ext>
            </a:extLst>
          </p:cNvPr>
          <p:cNvCxnSpPr>
            <a:cxnSpLocks/>
          </p:cNvCxnSpPr>
          <p:nvPr/>
        </p:nvCxnSpPr>
        <p:spPr>
          <a:xfrm>
            <a:off x="4637687" y="4004991"/>
            <a:ext cx="0" cy="216000"/>
          </a:xfrm>
          <a:prstGeom prst="line">
            <a:avLst/>
          </a:prstGeom>
          <a:ln w="190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pic>
        <p:nvPicPr>
          <p:cNvPr id="31" name="Picture 10">
            <a:extLst>
              <a:ext uri="{FF2B5EF4-FFF2-40B4-BE49-F238E27FC236}">
                <a16:creationId xmlns:a16="http://schemas.microsoft.com/office/drawing/2014/main" id="{7C7E31DF-7875-A94B-94CC-011F89E7F2BD}"/>
              </a:ext>
            </a:extLst>
          </p:cNvPr>
          <p:cNvPicPr>
            <a:picLocks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067911" y="4165546"/>
            <a:ext cx="1080000" cy="1079000"/>
          </a:xfrm>
          <a:prstGeom prst="ellipse">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9" name="Picture 7">
            <a:extLst>
              <a:ext uri="{FF2B5EF4-FFF2-40B4-BE49-F238E27FC236}">
                <a16:creationId xmlns:a16="http://schemas.microsoft.com/office/drawing/2014/main" id="{7C109ADD-A1ED-EB4D-86C6-D6E20079E335}"/>
              </a:ext>
            </a:extLst>
          </p:cNvPr>
          <p:cNvPicPr>
            <a:picLocks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097687" y="4149491"/>
            <a:ext cx="1080000" cy="1079000"/>
          </a:xfrm>
          <a:prstGeom prst="ellipse">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714912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4F0B7DF5-3B2F-4F83-9A47-E79023383AD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6" name="Objekt 5" hidden="1">
                        <a:extLst>
                          <a:ext uri="{FF2B5EF4-FFF2-40B4-BE49-F238E27FC236}">
                            <a16:creationId xmlns:a16="http://schemas.microsoft.com/office/drawing/2014/main" id="{4F0B7DF5-3B2F-4F83-9A47-E79023383A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echteck 2">
            <a:extLst>
              <a:ext uri="{FF2B5EF4-FFF2-40B4-BE49-F238E27FC236}">
                <a16:creationId xmlns:a16="http://schemas.microsoft.com/office/drawing/2014/main" id="{26E25B91-39E6-434C-8598-0991E4B381B4}"/>
              </a:ext>
            </a:extLst>
          </p:cNvPr>
          <p:cNvSpPr/>
          <p:nvPr/>
        </p:nvSpPr>
        <p:spPr>
          <a:xfrm>
            <a:off x="2506269" y="1844824"/>
            <a:ext cx="2783707" cy="425352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de-CH" sz="1600" b="0" i="0" u="none" strike="noStrike" kern="1200" cap="none" spc="0" normalizeH="0" baseline="0" noProof="0" err="1">
              <a:ln>
                <a:noFill/>
              </a:ln>
              <a:solidFill>
                <a:srgbClr val="868689"/>
              </a:solidFill>
              <a:effectLst/>
              <a:uLnTx/>
              <a:uFillTx/>
              <a:latin typeface="HelveticaNeueLT Com 55 Roman"/>
              <a:ea typeface="+mn-ea"/>
              <a:cs typeface="+mn-cs"/>
            </a:endParaRPr>
          </a:p>
        </p:txBody>
      </p:sp>
      <p:sp>
        <p:nvSpPr>
          <p:cNvPr id="38" name="Rechteck 37">
            <a:extLst>
              <a:ext uri="{FF2B5EF4-FFF2-40B4-BE49-F238E27FC236}">
                <a16:creationId xmlns:a16="http://schemas.microsoft.com/office/drawing/2014/main" id="{76A82216-D25E-407A-BC16-2E82685B4B54}"/>
              </a:ext>
            </a:extLst>
          </p:cNvPr>
          <p:cNvSpPr/>
          <p:nvPr/>
        </p:nvSpPr>
        <p:spPr>
          <a:xfrm>
            <a:off x="5734850" y="1840951"/>
            <a:ext cx="2783707" cy="425352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de-CH" sz="1600" b="0" i="0" u="none" strike="noStrike" kern="1200" cap="none" spc="0" normalizeH="0" baseline="0" noProof="0" err="1">
              <a:ln>
                <a:noFill/>
              </a:ln>
              <a:solidFill>
                <a:srgbClr val="868689"/>
              </a:solidFill>
              <a:effectLst/>
              <a:uLnTx/>
              <a:uFillTx/>
              <a:latin typeface="HelveticaNeueLT Com 55 Roman"/>
              <a:ea typeface="+mn-ea"/>
              <a:cs typeface="+mn-cs"/>
            </a:endParaRPr>
          </a:p>
        </p:txBody>
      </p:sp>
      <p:sp>
        <p:nvSpPr>
          <p:cNvPr id="39" name="Rechteck 38">
            <a:extLst>
              <a:ext uri="{FF2B5EF4-FFF2-40B4-BE49-F238E27FC236}">
                <a16:creationId xmlns:a16="http://schemas.microsoft.com/office/drawing/2014/main" id="{568EC621-3E19-4470-ABD5-4AD09B7417C5}"/>
              </a:ext>
            </a:extLst>
          </p:cNvPr>
          <p:cNvSpPr/>
          <p:nvPr/>
        </p:nvSpPr>
        <p:spPr>
          <a:xfrm>
            <a:off x="8963431" y="1822424"/>
            <a:ext cx="2783707" cy="425352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de-CH" sz="1600" b="0" i="0" u="none" strike="noStrike" kern="1200" cap="none" spc="0" normalizeH="0" baseline="0" noProof="0" err="1">
              <a:ln>
                <a:noFill/>
              </a:ln>
              <a:solidFill>
                <a:srgbClr val="868689"/>
              </a:solidFill>
              <a:effectLst/>
              <a:uLnTx/>
              <a:uFillTx/>
              <a:latin typeface="HelveticaNeueLT Com 55 Roman"/>
              <a:ea typeface="+mn-ea"/>
              <a:cs typeface="+mn-cs"/>
            </a:endParaRPr>
          </a:p>
        </p:txBody>
      </p:sp>
      <p:sp>
        <p:nvSpPr>
          <p:cNvPr id="2" name="Titel 1">
            <a:extLst>
              <a:ext uri="{FF2B5EF4-FFF2-40B4-BE49-F238E27FC236}">
                <a16:creationId xmlns:a16="http://schemas.microsoft.com/office/drawing/2014/main" id="{0297B270-C359-4ADB-88AF-8B9FE31B115A}"/>
              </a:ext>
            </a:extLst>
          </p:cNvPr>
          <p:cNvSpPr>
            <a:spLocks noGrp="1"/>
          </p:cNvSpPr>
          <p:nvPr>
            <p:ph type="title"/>
          </p:nvPr>
        </p:nvSpPr>
        <p:spPr>
          <a:xfrm>
            <a:off x="479376" y="476672"/>
            <a:ext cx="11233248" cy="1008112"/>
          </a:xfrm>
        </p:spPr>
        <p:txBody>
          <a:bodyPr vert="horz"/>
          <a:lstStyle/>
          <a:p>
            <a:r>
              <a:rPr lang="de-CH" dirty="0"/>
              <a:t>EARN – </a:t>
            </a:r>
            <a:r>
              <a:rPr lang="de-CH" dirty="0" err="1"/>
              <a:t>Cashback</a:t>
            </a:r>
            <a:r>
              <a:rPr lang="de-CH" dirty="0"/>
              <a:t> Guthaben auf Ihren Fremdwährungen</a:t>
            </a:r>
            <a:br>
              <a:rPr lang="de-CH" dirty="0"/>
            </a:br>
            <a:r>
              <a:rPr lang="de-CH" sz="1900" b="0" noProof="1">
                <a:solidFill>
                  <a:srgbClr val="28828B"/>
                </a:solidFill>
                <a:latin typeface="Corona LT" panose="02000604020000090004" pitchFamily="2" charset="0"/>
              </a:rPr>
              <a:t>amnis Leistungen für Sie</a:t>
            </a:r>
            <a:endParaRPr lang="de-CH" sz="1900" dirty="0"/>
          </a:p>
        </p:txBody>
      </p:sp>
      <p:sp>
        <p:nvSpPr>
          <p:cNvPr id="13" name="Textfeld 12">
            <a:extLst>
              <a:ext uri="{FF2B5EF4-FFF2-40B4-BE49-F238E27FC236}">
                <a16:creationId xmlns:a16="http://schemas.microsoft.com/office/drawing/2014/main" id="{CA8933B7-F876-42AF-8F0E-DE730AC7070F}"/>
              </a:ext>
            </a:extLst>
          </p:cNvPr>
          <p:cNvSpPr txBox="1"/>
          <p:nvPr/>
        </p:nvSpPr>
        <p:spPr bwMode="auto">
          <a:xfrm>
            <a:off x="479376" y="1462385"/>
            <a:ext cx="1728192"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1800" b="1" i="0" u="none" strike="noStrike" kern="1200" cap="none" spc="0" normalizeH="0" baseline="0" noProof="0" dirty="0">
                <a:ln>
                  <a:noFill/>
                </a:ln>
                <a:solidFill>
                  <a:srgbClr val="28828B"/>
                </a:solidFill>
                <a:effectLst/>
                <a:uLnTx/>
                <a:uFillTx/>
                <a:latin typeface="HelveticaNeueLT Com 55 Roman"/>
                <a:ea typeface="+mn-ea"/>
                <a:cs typeface="+mn-cs"/>
              </a:rPr>
              <a:t>EARN</a:t>
            </a:r>
          </a:p>
        </p:txBody>
      </p:sp>
      <p:sp>
        <p:nvSpPr>
          <p:cNvPr id="839" name="Freeform 2">
            <a:extLst>
              <a:ext uri="{FF2B5EF4-FFF2-40B4-BE49-F238E27FC236}">
                <a16:creationId xmlns:a16="http://schemas.microsoft.com/office/drawing/2014/main" id="{210519CB-FB9B-453F-9E19-245C402347B2}"/>
              </a:ext>
            </a:extLst>
          </p:cNvPr>
          <p:cNvSpPr>
            <a:spLocks noChangeArrowheads="1"/>
          </p:cNvSpPr>
          <p:nvPr/>
        </p:nvSpPr>
        <p:spPr bwMode="auto">
          <a:xfrm>
            <a:off x="479376" y="1822425"/>
            <a:ext cx="1728192" cy="4272048"/>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rgbClr val="28828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0" rIns="121920" bIns="6096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CH" altLang="de-DE" sz="1800" b="1" i="0" u="none" strike="noStrike" kern="1200" cap="none" spc="0" normalizeH="0" baseline="0" noProof="0" dirty="0">
                <a:ln>
                  <a:noFill/>
                </a:ln>
                <a:solidFill>
                  <a:srgbClr val="FFFFFF"/>
                </a:solidFill>
                <a:effectLst/>
                <a:uLnTx/>
                <a:uFillTx/>
                <a:latin typeface="HelveticaNeueLT Pro 55 Roman" pitchFamily="34" charset="0"/>
                <a:ea typeface="+mn-ea"/>
                <a:cs typeface="+mn-cs"/>
                <a:sym typeface="Lato" charset="0"/>
              </a:rPr>
              <a:t>Erträge auf Ihren Fremd-währungs-Guthaben</a:t>
            </a:r>
          </a:p>
        </p:txBody>
      </p:sp>
      <p:sp>
        <p:nvSpPr>
          <p:cNvPr id="32" name="Inhaltsplatzhalter 5">
            <a:extLst>
              <a:ext uri="{FF2B5EF4-FFF2-40B4-BE49-F238E27FC236}">
                <a16:creationId xmlns:a16="http://schemas.microsoft.com/office/drawing/2014/main" id="{0922BF43-7724-42CC-BEA9-1377077E5119}"/>
              </a:ext>
            </a:extLst>
          </p:cNvPr>
          <p:cNvSpPr txBox="1">
            <a:spLocks/>
          </p:cNvSpPr>
          <p:nvPr/>
        </p:nvSpPr>
        <p:spPr>
          <a:xfrm>
            <a:off x="2538330" y="1837047"/>
            <a:ext cx="2711699" cy="2053279"/>
          </a:xfrm>
          <a:prstGeom prst="rect">
            <a:avLst/>
          </a:prstGeom>
        </p:spPr>
        <p:txBody>
          <a:bodyPr>
            <a:noAutofit/>
          </a:bodyPr>
          <a:lst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tx2"/>
                </a:solidFill>
                <a:latin typeface="+mj-lt"/>
                <a:ea typeface="MS PGothic" panose="020B0600070205080204" pitchFamily="34" charset="-128"/>
                <a:cs typeface="Segoe UI" panose="020B0502040204020203" pitchFamily="34" charset="0"/>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tx2"/>
                </a:solidFill>
                <a:latin typeface="+mj-lt"/>
                <a:ea typeface="MS PGothic" panose="020B0600070205080204" pitchFamily="34" charset="-128"/>
                <a:cs typeface="Segoe UI" panose="020B0502040204020203" pitchFamily="34" charset="0"/>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kumimoji="0" lang="de-CH" sz="1600" b="1" i="0" u="none" strike="noStrike" kern="1200" cap="none" spc="0" normalizeH="0" baseline="0" noProof="0" dirty="0">
                <a:ln>
                  <a:noFill/>
                </a:ln>
                <a:solidFill>
                  <a:srgbClr val="28828B"/>
                </a:solidFill>
                <a:effectLst/>
                <a:uLnTx/>
                <a:uFillTx/>
                <a:latin typeface="HelveticaNeueLT Com 55 Roman"/>
                <a:ea typeface="MS PGothic" panose="020B0600070205080204" pitchFamily="34" charset="-128"/>
                <a:cs typeface="Segoe UI" panose="020B0502040204020203" pitchFamily="34" charset="0"/>
              </a:rPr>
              <a:t>«Guthaben </a:t>
            </a:r>
            <a:r>
              <a:rPr kumimoji="0" lang="de-CH" sz="1600" b="1" i="0" u="none" strike="noStrike" kern="1200" cap="none" spc="0" normalizeH="0" baseline="0" noProof="0" dirty="0" err="1">
                <a:ln>
                  <a:noFill/>
                </a:ln>
                <a:solidFill>
                  <a:srgbClr val="28828B"/>
                </a:solidFill>
                <a:effectLst/>
                <a:uLnTx/>
                <a:uFillTx/>
                <a:latin typeface="HelveticaNeueLT Com 55 Roman"/>
                <a:ea typeface="MS PGothic" panose="020B0600070205080204" pitchFamily="34" charset="-128"/>
                <a:cs typeface="Segoe UI" panose="020B0502040204020203" pitchFamily="34" charset="0"/>
              </a:rPr>
              <a:t>Cashback</a:t>
            </a:r>
            <a:r>
              <a:rPr kumimoji="0" lang="de-CH" sz="1600" b="1" i="0" u="none" strike="noStrike" kern="1200" cap="none" spc="0" normalizeH="0" baseline="0" noProof="0" dirty="0">
                <a:ln>
                  <a:noFill/>
                </a:ln>
                <a:solidFill>
                  <a:srgbClr val="28828B"/>
                </a:solidFill>
                <a:effectLst/>
                <a:uLnTx/>
                <a:uFillTx/>
                <a:latin typeface="HelveticaNeueLT Com 55 Roman"/>
                <a:ea typeface="MS PGothic" panose="020B0600070205080204" pitchFamily="34" charset="-128"/>
                <a:cs typeface="Segoe UI" panose="020B0502040204020203" pitchFamily="34" charset="0"/>
              </a:rPr>
              <a:t>» auf Ihre konkursgeschützten Zahlungskonten</a:t>
            </a:r>
            <a:endParaRPr kumimoji="0" lang="de-CH" sz="11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endParaRP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endParaRPr kumimoji="0" lang="de-CH" sz="11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endParaRPr>
          </a:p>
          <a:p>
            <a:pPr marL="171450" marR="0" lvl="0" indent="-171450" algn="l" defTabSz="1035025" rtl="0" eaLnBrk="1" fontAlgn="base" latinLnBrk="0" hangingPunct="1">
              <a:lnSpc>
                <a:spcPct val="100000"/>
              </a:lnSpc>
              <a:spcBef>
                <a:spcPts val="0"/>
              </a:spcBef>
              <a:spcAft>
                <a:spcPts val="600"/>
              </a:spcAft>
              <a:buClr>
                <a:srgbClr val="28828B"/>
              </a:buClr>
              <a:buSzTx/>
              <a:buFont typeface="Wingdings" panose="05000000000000000000" pitchFamily="2" charset="2"/>
              <a:buChar char="Ø"/>
              <a:tabLst/>
              <a:defRPr/>
            </a:pPr>
            <a:r>
              <a:rPr lang="de-DE" sz="1200" b="0" i="0" dirty="0">
                <a:solidFill>
                  <a:schemeClr val="bg1">
                    <a:lumMod val="50000"/>
                  </a:schemeClr>
                </a:solidFill>
                <a:effectLst/>
              </a:rPr>
              <a:t>Während Ihr Geld in konkurs-geschützten Treuhand-Sammel-konten nach höchsten Standards gehalten wird, erhalten Sie bei </a:t>
            </a:r>
            <a:r>
              <a:rPr lang="de-DE" sz="1200" b="0" i="0" dirty="0" err="1">
                <a:solidFill>
                  <a:schemeClr val="bg1">
                    <a:lumMod val="50000"/>
                  </a:schemeClr>
                </a:solidFill>
                <a:effectLst/>
              </a:rPr>
              <a:t>amnis</a:t>
            </a:r>
            <a:r>
              <a:rPr lang="de-DE" sz="1200" b="0" i="0" dirty="0">
                <a:solidFill>
                  <a:schemeClr val="bg1">
                    <a:lumMod val="50000"/>
                  </a:schemeClr>
                </a:solidFill>
                <a:effectLst/>
              </a:rPr>
              <a:t> auch </a:t>
            </a:r>
            <a:r>
              <a:rPr lang="de-DE" sz="1200" b="1" i="0" dirty="0">
                <a:solidFill>
                  <a:schemeClr val="accent2"/>
                </a:solidFill>
                <a:effectLst/>
              </a:rPr>
              <a:t>attraktive Zinsen auf Ihr Geschäftskonto</a:t>
            </a:r>
            <a:r>
              <a:rPr lang="de-DE" sz="1200" b="0" i="0" dirty="0">
                <a:solidFill>
                  <a:schemeClr val="bg1">
                    <a:lumMod val="50000"/>
                  </a:schemeClr>
                </a:solidFill>
                <a:effectLst/>
              </a:rPr>
              <a:t>. Als einer der wenigen Anbieter leiten wir Zinsen auch auf Fremdwährungskonten weiter, so dass Sie Ihr </a:t>
            </a:r>
            <a:r>
              <a:rPr lang="de-DE" sz="1200" b="0" i="0" dirty="0" err="1">
                <a:solidFill>
                  <a:schemeClr val="bg1">
                    <a:lumMod val="50000"/>
                  </a:schemeClr>
                </a:solidFill>
                <a:effectLst/>
              </a:rPr>
              <a:t>Cashback</a:t>
            </a:r>
            <a:r>
              <a:rPr lang="de-DE" sz="1200" b="0" i="0" dirty="0">
                <a:solidFill>
                  <a:schemeClr val="bg1">
                    <a:lumMod val="50000"/>
                  </a:schemeClr>
                </a:solidFill>
                <a:effectLst/>
              </a:rPr>
              <a:t> nicht nur in Ihrer Landeswährung erhalten.</a:t>
            </a:r>
            <a:endParaRPr kumimoji="0" lang="de-CH" sz="1200" b="0" i="0" u="none" strike="noStrike" kern="1200" cap="none" spc="0" normalizeH="0" baseline="0" noProof="0" dirty="0">
              <a:ln>
                <a:noFill/>
              </a:ln>
              <a:solidFill>
                <a:schemeClr val="bg1">
                  <a:lumMod val="50000"/>
                </a:schemeClr>
              </a:solidFill>
              <a:effectLst/>
              <a:uLnTx/>
              <a:uFillTx/>
              <a:ea typeface="MS PGothic" panose="020B0600070205080204" pitchFamily="34" charset="-128"/>
              <a:cs typeface="Segoe UI" panose="020B0502040204020203" pitchFamily="34" charset="0"/>
            </a:endParaRPr>
          </a:p>
        </p:txBody>
      </p:sp>
      <p:sp>
        <p:nvSpPr>
          <p:cNvPr id="34" name="Inhaltsplatzhalter 5">
            <a:extLst>
              <a:ext uri="{FF2B5EF4-FFF2-40B4-BE49-F238E27FC236}">
                <a16:creationId xmlns:a16="http://schemas.microsoft.com/office/drawing/2014/main" id="{B4B8B9BF-CAB5-4257-83E7-9145B379918E}"/>
              </a:ext>
            </a:extLst>
          </p:cNvPr>
          <p:cNvSpPr txBox="1">
            <a:spLocks/>
          </p:cNvSpPr>
          <p:nvPr/>
        </p:nvSpPr>
        <p:spPr>
          <a:xfrm>
            <a:off x="5738567" y="1857779"/>
            <a:ext cx="2783707" cy="3586580"/>
          </a:xfrm>
          <a:prstGeom prst="rect">
            <a:avLst/>
          </a:prstGeom>
        </p:spPr>
        <p:txBody>
          <a:bodyPr>
            <a:noAutofit/>
          </a:bodyPr>
          <a:lst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tx2"/>
                </a:solidFill>
                <a:latin typeface="+mj-lt"/>
                <a:ea typeface="MS PGothic" panose="020B0600070205080204" pitchFamily="34" charset="-128"/>
                <a:cs typeface="Segoe UI" panose="020B0502040204020203" pitchFamily="34" charset="0"/>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tx2"/>
                </a:solidFill>
                <a:latin typeface="+mj-lt"/>
                <a:ea typeface="MS PGothic" panose="020B0600070205080204" pitchFamily="34" charset="-128"/>
                <a:cs typeface="Segoe UI" panose="020B0502040204020203" pitchFamily="34" charset="0"/>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lang="de-DE" sz="1200" b="0" i="0" dirty="0" err="1">
                <a:solidFill>
                  <a:schemeClr val="bg1">
                    <a:lumMod val="50000"/>
                  </a:schemeClr>
                </a:solidFill>
                <a:effectLst/>
                <a:latin typeface="HelveticaNeueLT Com 55 Roman" panose="020B0604020202020204" pitchFamily="34" charset="0"/>
              </a:rPr>
              <a:t>Amnis</a:t>
            </a:r>
            <a:r>
              <a:rPr lang="de-DE" sz="1200" b="0" i="0" dirty="0">
                <a:solidFill>
                  <a:schemeClr val="bg1">
                    <a:lumMod val="50000"/>
                  </a:schemeClr>
                </a:solidFill>
                <a:effectLst/>
                <a:latin typeface="HelveticaNeueLT Com 55 Roman" panose="020B0604020202020204" pitchFamily="34" charset="0"/>
              </a:rPr>
              <a:t> leitet die Zinsen jeden Monat basierend auf den EUR, USD, GBP und CZK Guthaben in Ihren </a:t>
            </a:r>
            <a:r>
              <a:rPr lang="de-DE" sz="1200" b="0" i="0" dirty="0" err="1">
                <a:solidFill>
                  <a:schemeClr val="bg1">
                    <a:lumMod val="50000"/>
                  </a:schemeClr>
                </a:solidFill>
                <a:effectLst/>
                <a:latin typeface="HelveticaNeueLT Com 55 Roman" panose="020B0604020202020204" pitchFamily="34" charset="0"/>
              </a:rPr>
              <a:t>amnis</a:t>
            </a:r>
            <a:r>
              <a:rPr lang="de-DE" sz="1200" b="0" i="0" dirty="0">
                <a:solidFill>
                  <a:schemeClr val="bg1">
                    <a:lumMod val="50000"/>
                  </a:schemeClr>
                </a:solidFill>
                <a:effectLst/>
                <a:latin typeface="HelveticaNeueLT Com 55 Roman" panose="020B0604020202020204" pitchFamily="34" charset="0"/>
              </a:rPr>
              <a:t> Konten in den ersten 10 Tagen des nächsten Monats weiter. </a:t>
            </a: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lang="de-DE" sz="1200" b="0" i="0" dirty="0">
                <a:solidFill>
                  <a:schemeClr val="bg1">
                    <a:lumMod val="50000"/>
                  </a:schemeClr>
                </a:solidFill>
                <a:effectLst/>
                <a:latin typeface="HelveticaNeueLT Com 55 Roman" panose="020B0604020202020204" pitchFamily="34" charset="0"/>
              </a:rPr>
              <a:t>Die Zinsen werden nach der </a:t>
            </a:r>
            <a:br>
              <a:rPr lang="de-DE" sz="1200" dirty="0">
                <a:solidFill>
                  <a:schemeClr val="bg1">
                    <a:lumMod val="50000"/>
                  </a:schemeClr>
                </a:solidFill>
                <a:latin typeface="HelveticaNeueLT Com 55 Roman" panose="020B0604020202020204" pitchFamily="34" charset="0"/>
              </a:rPr>
            </a:br>
            <a:r>
              <a:rPr lang="de-DE" sz="1200" b="0" i="0" dirty="0" err="1">
                <a:solidFill>
                  <a:schemeClr val="bg1">
                    <a:lumMod val="50000"/>
                  </a:schemeClr>
                </a:solidFill>
                <a:effectLst/>
                <a:latin typeface="HelveticaNeueLT Com 55 Roman" panose="020B0604020202020204" pitchFamily="34" charset="0"/>
              </a:rPr>
              <a:t>act</a:t>
            </a:r>
            <a:r>
              <a:rPr lang="de-DE" sz="1200" b="0" i="0" dirty="0">
                <a:solidFill>
                  <a:schemeClr val="bg1">
                    <a:lumMod val="50000"/>
                  </a:schemeClr>
                </a:solidFill>
                <a:effectLst/>
                <a:latin typeface="HelveticaNeueLT Com 55 Roman" panose="020B0604020202020204" pitchFamily="34" charset="0"/>
              </a:rPr>
              <a:t>/360-Zinsmethode berechnet.</a:t>
            </a: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lang="de-DE" sz="1200" b="0" i="0" dirty="0">
                <a:solidFill>
                  <a:schemeClr val="bg1">
                    <a:lumMod val="50000"/>
                  </a:schemeClr>
                </a:solidFill>
                <a:effectLst/>
                <a:latin typeface="HelveticaNeueLT Com 55 Roman" panose="020B0604020202020204" pitchFamily="34" charset="0"/>
              </a:rPr>
              <a:t>Der </a:t>
            </a:r>
            <a:r>
              <a:rPr lang="de-DE" sz="1200" b="0" i="0" dirty="0" err="1">
                <a:solidFill>
                  <a:schemeClr val="bg1">
                    <a:lumMod val="50000"/>
                  </a:schemeClr>
                </a:solidFill>
                <a:effectLst/>
                <a:latin typeface="HelveticaNeueLT Com 55 Roman" panose="020B0604020202020204" pitchFamily="34" charset="0"/>
              </a:rPr>
              <a:t>Cashback</a:t>
            </a:r>
            <a:r>
              <a:rPr lang="de-DE" sz="1200" b="0" i="0" dirty="0">
                <a:solidFill>
                  <a:schemeClr val="bg1">
                    <a:lumMod val="50000"/>
                  </a:schemeClr>
                </a:solidFill>
                <a:effectLst/>
                <a:latin typeface="HelveticaNeueLT Com 55 Roman" panose="020B0604020202020204" pitchFamily="34" charset="0"/>
              </a:rPr>
              <a:t>-Zinssatz ist variabel und wird monatlich auf der </a:t>
            </a:r>
            <a:r>
              <a:rPr lang="de-DE" sz="1200" b="0" i="0" dirty="0" err="1">
                <a:solidFill>
                  <a:schemeClr val="bg1">
                    <a:lumMod val="50000"/>
                  </a:schemeClr>
                </a:solidFill>
                <a:effectLst/>
                <a:latin typeface="HelveticaNeueLT Com 55 Roman" panose="020B0604020202020204" pitchFamily="34" charset="0"/>
              </a:rPr>
              <a:t>amnis</a:t>
            </a:r>
            <a:r>
              <a:rPr lang="de-DE" sz="1200" b="0" i="0" dirty="0">
                <a:solidFill>
                  <a:schemeClr val="bg1">
                    <a:lumMod val="50000"/>
                  </a:schemeClr>
                </a:solidFill>
                <a:effectLst/>
                <a:latin typeface="HelveticaNeueLT Com 55 Roman" panose="020B0604020202020204" pitchFamily="34" charset="0"/>
              </a:rPr>
              <a:t> Webseite publiziert. </a:t>
            </a: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lang="de-DE" sz="1200" b="0" i="0" dirty="0">
                <a:solidFill>
                  <a:schemeClr val="bg1">
                    <a:lumMod val="50000"/>
                  </a:schemeClr>
                </a:solidFill>
                <a:effectLst/>
                <a:latin typeface="HelveticaNeueLT Com 55 Roman" panose="020B0604020202020204" pitchFamily="34" charset="0"/>
              </a:rPr>
              <a:t>Bitte beachten Sie, dass wir uns das Recht vorbehalten, den Zinssatz zu ändern oder die </a:t>
            </a:r>
            <a:r>
              <a:rPr lang="de-DE" sz="1200" b="0" i="0" dirty="0" err="1">
                <a:solidFill>
                  <a:schemeClr val="bg1">
                    <a:lumMod val="50000"/>
                  </a:schemeClr>
                </a:solidFill>
                <a:effectLst/>
                <a:latin typeface="HelveticaNeueLT Com 55 Roman" panose="020B0604020202020204" pitchFamily="34" charset="0"/>
              </a:rPr>
              <a:t>Cashback</a:t>
            </a:r>
            <a:r>
              <a:rPr lang="de-DE" sz="1200" b="0" i="0" dirty="0">
                <a:solidFill>
                  <a:schemeClr val="bg1">
                    <a:lumMod val="50000"/>
                  </a:schemeClr>
                </a:solidFill>
                <a:effectLst/>
                <a:latin typeface="HelveticaNeueLT Com 55 Roman" panose="020B0604020202020204" pitchFamily="34" charset="0"/>
              </a:rPr>
              <a:t>-Zahlungen jederzeit einzustellen. Es gibt keinen Mindestbetrag oder Limit; daher leiten wir </a:t>
            </a:r>
            <a:r>
              <a:rPr lang="de-DE" sz="1200" b="1" i="0" dirty="0">
                <a:solidFill>
                  <a:schemeClr val="accent2"/>
                </a:solidFill>
                <a:effectLst/>
                <a:latin typeface="HelveticaNeueLT Com 55 Roman" panose="020B0604020202020204" pitchFamily="34" charset="0"/>
              </a:rPr>
              <a:t>Zinsen für den gesamten Betrag in Ihrem </a:t>
            </a:r>
            <a:r>
              <a:rPr lang="de-DE" sz="1200" b="1" i="0" dirty="0" err="1">
                <a:solidFill>
                  <a:schemeClr val="accent2"/>
                </a:solidFill>
                <a:effectLst/>
                <a:latin typeface="HelveticaNeueLT Com 55 Roman" panose="020B0604020202020204" pitchFamily="34" charset="0"/>
              </a:rPr>
              <a:t>amnis</a:t>
            </a:r>
            <a:r>
              <a:rPr lang="de-DE" sz="1200" b="1" i="0" dirty="0">
                <a:solidFill>
                  <a:schemeClr val="accent2"/>
                </a:solidFill>
                <a:effectLst/>
                <a:latin typeface="HelveticaNeueLT Com 55 Roman" panose="020B0604020202020204" pitchFamily="34" charset="0"/>
              </a:rPr>
              <a:t> Konto</a:t>
            </a:r>
            <a:r>
              <a:rPr lang="de-DE" sz="1200" b="0" i="0" dirty="0">
                <a:solidFill>
                  <a:schemeClr val="bg1">
                    <a:lumMod val="50000"/>
                  </a:schemeClr>
                </a:solidFill>
                <a:effectLst/>
                <a:latin typeface="HelveticaNeueLT Com 55 Roman" panose="020B0604020202020204" pitchFamily="34" charset="0"/>
              </a:rPr>
              <a:t> weiter.</a:t>
            </a:r>
            <a:endParaRPr kumimoji="0" lang="de-CH" sz="1200" b="1" i="0" u="none" strike="noStrike" kern="1200" cap="none" spc="0" normalizeH="0" baseline="0" noProof="0" dirty="0">
              <a:ln>
                <a:noFill/>
              </a:ln>
              <a:solidFill>
                <a:schemeClr val="bg1">
                  <a:lumMod val="50000"/>
                </a:schemeClr>
              </a:solidFill>
              <a:effectLst/>
              <a:uLnTx/>
              <a:uFillTx/>
              <a:latin typeface="HelveticaNeueLT Com 55 Roman" panose="020B0604020202020204" pitchFamily="34" charset="0"/>
            </a:endParaRPr>
          </a:p>
        </p:txBody>
      </p:sp>
      <p:sp>
        <p:nvSpPr>
          <p:cNvPr id="14" name="Inhaltsplatzhalter 5">
            <a:extLst>
              <a:ext uri="{FF2B5EF4-FFF2-40B4-BE49-F238E27FC236}">
                <a16:creationId xmlns:a16="http://schemas.microsoft.com/office/drawing/2014/main" id="{B04045DC-D333-4FF0-87B9-52B92674C8AE}"/>
              </a:ext>
            </a:extLst>
          </p:cNvPr>
          <p:cNvSpPr txBox="1">
            <a:spLocks/>
          </p:cNvSpPr>
          <p:nvPr/>
        </p:nvSpPr>
        <p:spPr>
          <a:xfrm>
            <a:off x="8977740" y="1838357"/>
            <a:ext cx="2783707" cy="3155397"/>
          </a:xfrm>
          <a:prstGeom prst="rect">
            <a:avLst/>
          </a:prstGeom>
        </p:spPr>
        <p:txBody>
          <a:bodyPr>
            <a:noAutofit/>
          </a:bodyPr>
          <a:lst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tx2"/>
                </a:solidFill>
                <a:latin typeface="+mj-lt"/>
                <a:ea typeface="MS PGothic" panose="020B0600070205080204" pitchFamily="34" charset="-128"/>
                <a:cs typeface="Segoe UI" panose="020B0502040204020203" pitchFamily="34" charset="0"/>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tx2"/>
                </a:solidFill>
                <a:latin typeface="+mj-lt"/>
                <a:ea typeface="MS PGothic" panose="020B0600070205080204" pitchFamily="34" charset="-128"/>
                <a:cs typeface="Segoe UI" panose="020B0502040204020203" pitchFamily="34" charset="0"/>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lang="de-CH" sz="1400" dirty="0">
                <a:solidFill>
                  <a:srgbClr val="919194"/>
                </a:solidFill>
                <a:latin typeface="HelveticaNeueLT Com 55 Roman"/>
              </a:rPr>
              <a:t>Wieviel Erträge als </a:t>
            </a:r>
            <a:r>
              <a:rPr lang="de-CH" sz="1400" dirty="0" err="1">
                <a:solidFill>
                  <a:srgbClr val="919194"/>
                </a:solidFill>
                <a:latin typeface="HelveticaNeueLT Com 55 Roman"/>
              </a:rPr>
              <a:t>Cashback</a:t>
            </a:r>
            <a:r>
              <a:rPr lang="de-CH" sz="1400" dirty="0">
                <a:solidFill>
                  <a:srgbClr val="919194"/>
                </a:solidFill>
                <a:latin typeface="HelveticaNeueLT Com 55 Roman"/>
              </a:rPr>
              <a:t> kann erwartet werden?</a:t>
            </a: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endParaRPr lang="de-CH" sz="1200" dirty="0">
              <a:solidFill>
                <a:srgbClr val="919194"/>
              </a:solidFill>
              <a:latin typeface="HelveticaNeueLT Com 55 Roman"/>
            </a:endParaRP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kumimoji="0" lang="de-CH" sz="1200" b="0" i="0" u="none" strike="noStrike" kern="1200" cap="none" spc="0" normalizeH="0" baseline="0" noProof="0" dirty="0">
                <a:ln>
                  <a:noFill/>
                </a:ln>
                <a:solidFill>
                  <a:srgbClr val="919194"/>
                </a:solidFill>
                <a:effectLst/>
                <a:uLnTx/>
                <a:uFillTx/>
                <a:latin typeface="HelveticaNeueLT Com 55 Roman"/>
                <a:ea typeface="+mn-ea"/>
                <a:cs typeface="+mn-cs"/>
              </a:rPr>
              <a:t>Stand September 2024:</a:t>
            </a: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kumimoji="0" lang="de-CH" sz="1600" b="1" i="0" u="none" strike="noStrike" kern="1200" cap="none" spc="0" normalizeH="0" baseline="0" noProof="0" dirty="0">
                <a:ln>
                  <a:noFill/>
                </a:ln>
                <a:solidFill>
                  <a:srgbClr val="28828B"/>
                </a:solidFill>
                <a:effectLst/>
                <a:uLnTx/>
                <a:uFillTx/>
                <a:latin typeface="HelveticaNeueLT Com 55 Roman"/>
                <a:ea typeface="+mn-ea"/>
                <a:cs typeface="+mn-cs"/>
              </a:rPr>
              <a:t>EUR 1,33%</a:t>
            </a: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kumimoji="0" lang="de-CH" sz="1600" b="1" i="0" u="none" strike="noStrike" kern="1200" cap="none" spc="0" normalizeH="0" baseline="0" noProof="0" dirty="0">
                <a:ln>
                  <a:noFill/>
                </a:ln>
                <a:solidFill>
                  <a:srgbClr val="28828B"/>
                </a:solidFill>
                <a:effectLst/>
                <a:uLnTx/>
                <a:uFillTx/>
                <a:latin typeface="HelveticaNeueLT Com 55 Roman"/>
                <a:ea typeface="+mn-ea"/>
                <a:cs typeface="+mn-cs"/>
              </a:rPr>
              <a:t>USD </a:t>
            </a:r>
            <a:r>
              <a:rPr lang="de-CH" sz="1600" b="1" dirty="0">
                <a:solidFill>
                  <a:srgbClr val="28828B"/>
                </a:solidFill>
                <a:latin typeface="HelveticaNeueLT Com 55 Roman"/>
                <a:ea typeface="+mn-ea"/>
                <a:cs typeface="+mn-cs"/>
              </a:rPr>
              <a:t>1,78</a:t>
            </a:r>
            <a:r>
              <a:rPr kumimoji="0" lang="de-CH" sz="1600" b="1" i="0" u="none" strike="noStrike" kern="1200" cap="none" spc="0" normalizeH="0" baseline="0" noProof="0" dirty="0">
                <a:ln>
                  <a:noFill/>
                </a:ln>
                <a:solidFill>
                  <a:srgbClr val="28828B"/>
                </a:solidFill>
                <a:effectLst/>
                <a:uLnTx/>
                <a:uFillTx/>
                <a:latin typeface="HelveticaNeueLT Com 55 Roman"/>
                <a:ea typeface="+mn-ea"/>
                <a:cs typeface="+mn-cs"/>
              </a:rPr>
              <a:t>%</a:t>
            </a: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kumimoji="0" lang="de-CH" sz="1600" b="1" i="0" u="none" strike="noStrike" kern="1200" cap="none" spc="0" normalizeH="0" baseline="0" noProof="0" dirty="0">
                <a:ln>
                  <a:noFill/>
                </a:ln>
                <a:solidFill>
                  <a:srgbClr val="28828B"/>
                </a:solidFill>
                <a:effectLst/>
                <a:uLnTx/>
                <a:uFillTx/>
                <a:latin typeface="HelveticaNeueLT Com 55 Roman"/>
                <a:ea typeface="+mn-ea"/>
                <a:cs typeface="+mn-cs"/>
              </a:rPr>
              <a:t>GBP </a:t>
            </a:r>
            <a:r>
              <a:rPr lang="de-CH" sz="1600" b="1" dirty="0">
                <a:solidFill>
                  <a:srgbClr val="28828B"/>
                </a:solidFill>
                <a:latin typeface="HelveticaNeueLT Com 55 Roman"/>
                <a:ea typeface="+mn-ea"/>
                <a:cs typeface="+mn-cs"/>
              </a:rPr>
              <a:t>1,95</a:t>
            </a:r>
            <a:r>
              <a:rPr kumimoji="0" lang="de-CH" sz="1600" b="1" i="0" u="none" strike="noStrike" kern="1200" cap="none" spc="0" normalizeH="0" baseline="0" noProof="0" dirty="0">
                <a:ln>
                  <a:noFill/>
                </a:ln>
                <a:solidFill>
                  <a:srgbClr val="28828B"/>
                </a:solidFill>
                <a:effectLst/>
                <a:uLnTx/>
                <a:uFillTx/>
                <a:latin typeface="HelveticaNeueLT Com 55 Roman"/>
                <a:ea typeface="+mn-ea"/>
                <a:cs typeface="+mn-cs"/>
              </a:rPr>
              <a:t>%</a:t>
            </a: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kumimoji="0" lang="de-CH" sz="1600" b="1" i="0" u="none" strike="noStrike" kern="1200" cap="none" spc="0" normalizeH="0" baseline="0" noProof="0" dirty="0">
                <a:ln>
                  <a:noFill/>
                </a:ln>
                <a:solidFill>
                  <a:srgbClr val="28828B"/>
                </a:solidFill>
                <a:effectLst/>
                <a:uLnTx/>
                <a:uFillTx/>
                <a:latin typeface="HelveticaNeueLT Com 55 Roman"/>
                <a:ea typeface="+mn-ea"/>
                <a:cs typeface="+mn-cs"/>
              </a:rPr>
              <a:t>CZK</a:t>
            </a:r>
            <a:r>
              <a:rPr kumimoji="0" lang="de-CH" sz="1600" b="1" i="0" u="none" strike="noStrike" kern="1200" cap="none" spc="0" normalizeH="0" baseline="0" noProof="0">
                <a:ln>
                  <a:noFill/>
                </a:ln>
                <a:solidFill>
                  <a:srgbClr val="28828B"/>
                </a:solidFill>
                <a:effectLst/>
                <a:uLnTx/>
                <a:uFillTx/>
                <a:latin typeface="HelveticaNeueLT Com 55 Roman"/>
                <a:ea typeface="+mn-ea"/>
                <a:cs typeface="+mn-cs"/>
              </a:rPr>
              <a:t>: 2,33%</a:t>
            </a:r>
            <a:endParaRPr kumimoji="0" lang="de-CH" sz="1600" b="1" i="0" u="none" strike="noStrike" kern="1200" cap="none" spc="0" normalizeH="0" baseline="0" noProof="0" dirty="0">
              <a:ln>
                <a:noFill/>
              </a:ln>
              <a:solidFill>
                <a:srgbClr val="28828B"/>
              </a:solidFill>
              <a:effectLst/>
              <a:uLnTx/>
              <a:uFillTx/>
              <a:latin typeface="HelveticaNeueLT Com 55 Roman"/>
              <a:ea typeface="+mn-ea"/>
              <a:cs typeface="+mn-cs"/>
            </a:endParaRP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lang="de-CH" sz="1200" dirty="0">
                <a:solidFill>
                  <a:srgbClr val="919194"/>
                </a:solidFill>
                <a:latin typeface="HelveticaNeueLT Com 55 Roman"/>
              </a:rPr>
              <a:t>(Angaben ohne Gewähr)</a:t>
            </a:r>
          </a:p>
          <a:p>
            <a:pPr marL="0" marR="0" lvl="0" indent="0" algn="l" defTabSz="1035025" rtl="0" eaLnBrk="1" fontAlgn="base" latinLnBrk="0" hangingPunct="1">
              <a:lnSpc>
                <a:spcPct val="100000"/>
              </a:lnSpc>
              <a:spcBef>
                <a:spcPts val="0"/>
              </a:spcBef>
              <a:spcAft>
                <a:spcPts val="600"/>
              </a:spcAft>
              <a:buClr>
                <a:srgbClr val="E6140A"/>
              </a:buClr>
              <a:buSzTx/>
              <a:buFont typeface="Arial" panose="020B0604020202020204" pitchFamily="34" charset="0"/>
              <a:buNone/>
              <a:tabLst/>
              <a:defRPr/>
            </a:pPr>
            <a:r>
              <a:rPr lang="de-CH" sz="1600" dirty="0">
                <a:solidFill>
                  <a:srgbClr val="919194"/>
                </a:solidFill>
                <a:latin typeface="HelveticaNeueLT Com 55 Roman"/>
              </a:rPr>
              <a:t> </a:t>
            </a:r>
            <a:endParaRPr kumimoji="0" lang="de-CH" sz="1100" b="0"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endParaRPr>
          </a:p>
        </p:txBody>
      </p:sp>
      <p:pic>
        <p:nvPicPr>
          <p:cNvPr id="15" name="Grafik 14">
            <a:extLst>
              <a:ext uri="{FF2B5EF4-FFF2-40B4-BE49-F238E27FC236}">
                <a16:creationId xmlns:a16="http://schemas.microsoft.com/office/drawing/2014/main" id="{41DD8D13-CEFB-40BA-95CD-71ECB62CBC7E}"/>
              </a:ext>
            </a:extLst>
          </p:cNvPr>
          <p:cNvPicPr>
            <a:picLocks noChangeAspect="1"/>
          </p:cNvPicPr>
          <p:nvPr/>
        </p:nvPicPr>
        <p:blipFill rotWithShape="1">
          <a:blip r:embed="rId5"/>
          <a:srcRect l="39174" r="-3221" b="12134"/>
          <a:stretch/>
        </p:blipFill>
        <p:spPr>
          <a:xfrm>
            <a:off x="10614713" y="406111"/>
            <a:ext cx="1352665" cy="571988"/>
          </a:xfrm>
          <a:prstGeom prst="rect">
            <a:avLst/>
          </a:prstGeom>
        </p:spPr>
      </p:pic>
      <p:pic>
        <p:nvPicPr>
          <p:cNvPr id="4" name="Grafik 3" descr="Ein Bild, das Muster, Quadrat, Pixel, Kreuzworträtsel enthält.&#10;&#10;Automatisch generierte Beschreibung">
            <a:extLst>
              <a:ext uri="{FF2B5EF4-FFF2-40B4-BE49-F238E27FC236}">
                <a16:creationId xmlns:a16="http://schemas.microsoft.com/office/drawing/2014/main" id="{312DED3E-FC7A-572F-C75C-7213B3A59CDB}"/>
              </a:ext>
            </a:extLst>
          </p:cNvPr>
          <p:cNvPicPr>
            <a:picLocks noChangeAspect="1"/>
          </p:cNvPicPr>
          <p:nvPr/>
        </p:nvPicPr>
        <p:blipFill>
          <a:blip r:embed="rId6"/>
          <a:stretch>
            <a:fillRect/>
          </a:stretch>
        </p:blipFill>
        <p:spPr>
          <a:xfrm>
            <a:off x="8967148" y="5015953"/>
            <a:ext cx="1080000" cy="1080000"/>
          </a:xfrm>
          <a:prstGeom prst="rect">
            <a:avLst/>
          </a:prstGeom>
        </p:spPr>
      </p:pic>
    </p:spTree>
    <p:extLst>
      <p:ext uri="{BB962C8B-B14F-4D97-AF65-F5344CB8AC3E}">
        <p14:creationId xmlns:p14="http://schemas.microsoft.com/office/powerpoint/2010/main" val="12635380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p:cNvGrpSpPr/>
          <p:nvPr/>
        </p:nvGrpSpPr>
        <p:grpSpPr>
          <a:xfrm>
            <a:off x="479768" y="1619819"/>
            <a:ext cx="10944823" cy="565328"/>
            <a:chOff x="2711623" y="1351086"/>
            <a:chExt cx="10504785" cy="646881"/>
          </a:xfrm>
        </p:grpSpPr>
        <p:sp>
          <p:nvSpPr>
            <p:cNvPr id="75" name="Rechteck 74">
              <a:extLst>
                <a:ext uri="{FF2B5EF4-FFF2-40B4-BE49-F238E27FC236}">
                  <a16:creationId xmlns:a16="http://schemas.microsoft.com/office/drawing/2014/main" id="{4A704E81-A661-4947-B146-2A16527E80D1}"/>
                </a:ext>
              </a:extLst>
            </p:cNvPr>
            <p:cNvSpPr/>
            <p:nvPr/>
          </p:nvSpPr>
          <p:spPr>
            <a:xfrm>
              <a:off x="5220710" y="1351087"/>
              <a:ext cx="2520280" cy="618175"/>
            </a:xfrm>
            <a:prstGeom prst="rect">
              <a:avLst/>
            </a:prstGeom>
            <a:solidFill>
              <a:srgbClr val="D4E6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144000" rIns="144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altLang="de-DE" sz="1200" b="0" i="0" u="none" strike="noStrike" kern="1200" cap="none" spc="0" normalizeH="0" baseline="0" noProof="0">
                <a:ln>
                  <a:noFill/>
                </a:ln>
                <a:solidFill>
                  <a:srgbClr val="FFFFFF"/>
                </a:solidFill>
                <a:effectLst/>
                <a:uLnTx/>
                <a:uFillTx/>
                <a:latin typeface="HelveticaNeueLT Pro 55 Roman" pitchFamily="34" charset="0"/>
                <a:ea typeface="+mn-ea"/>
                <a:cs typeface="+mn-cs"/>
              </a:endParaRPr>
            </a:p>
          </p:txBody>
        </p:sp>
        <p:sp>
          <p:nvSpPr>
            <p:cNvPr id="74" name="Rechteck 73">
              <a:extLst>
                <a:ext uri="{FF2B5EF4-FFF2-40B4-BE49-F238E27FC236}">
                  <a16:creationId xmlns:a16="http://schemas.microsoft.com/office/drawing/2014/main" id="{4A704E81-A661-4947-B146-2A16527E80D1}"/>
                </a:ext>
              </a:extLst>
            </p:cNvPr>
            <p:cNvSpPr/>
            <p:nvPr/>
          </p:nvSpPr>
          <p:spPr>
            <a:xfrm>
              <a:off x="2711623" y="1351086"/>
              <a:ext cx="10504785" cy="618175"/>
            </a:xfrm>
            <a:prstGeom prst="rect">
              <a:avLst/>
            </a:prstGeom>
            <a:solidFill>
              <a:srgbClr val="2882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144000" rIns="144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altLang="de-DE" sz="1200" b="0" i="0" u="none" strike="noStrike" kern="1200" cap="none" spc="0" normalizeH="0" baseline="0" noProof="0">
                <a:ln>
                  <a:noFill/>
                </a:ln>
                <a:solidFill>
                  <a:srgbClr val="FFFFFF"/>
                </a:solidFill>
                <a:effectLst/>
                <a:uLnTx/>
                <a:uFillTx/>
                <a:latin typeface="HelveticaNeueLT Pro 55 Roman" pitchFamily="34" charset="0"/>
                <a:ea typeface="+mn-ea"/>
                <a:cs typeface="+mn-cs"/>
              </a:endParaRPr>
            </a:p>
          </p:txBody>
        </p:sp>
        <p:sp>
          <p:nvSpPr>
            <p:cNvPr id="73" name="Titel 3">
              <a:extLst>
                <a:ext uri="{FF2B5EF4-FFF2-40B4-BE49-F238E27FC236}">
                  <a16:creationId xmlns:a16="http://schemas.microsoft.com/office/drawing/2014/main" id="{41338E64-746C-42F4-B5A5-97E5A6DEDFDF}"/>
                </a:ext>
              </a:extLst>
            </p:cNvPr>
            <p:cNvSpPr txBox="1">
              <a:spLocks/>
            </p:cNvSpPr>
            <p:nvPr/>
          </p:nvSpPr>
          <p:spPr bwMode="auto">
            <a:xfrm>
              <a:off x="2711623" y="1429277"/>
              <a:ext cx="10504785" cy="568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1035025" rtl="0" eaLnBrk="1" fontAlgn="base" hangingPunct="1">
                <a:lnSpc>
                  <a:spcPct val="100000"/>
                </a:lnSpc>
                <a:spcBef>
                  <a:spcPts val="0"/>
                </a:spcBef>
                <a:spcAft>
                  <a:spcPts val="0"/>
                </a:spcAft>
                <a:defRPr sz="2800" b="1" i="0" kern="1200" cap="none" baseline="0">
                  <a:solidFill>
                    <a:schemeClr val="tx2"/>
                  </a:solidFill>
                  <a:latin typeface="+mj-lt"/>
                  <a:ea typeface="MS PGothic" panose="020B0600070205080204" pitchFamily="34" charset="-128"/>
                  <a:cs typeface="Segoe UI" panose="020B0502040204020203" pitchFamily="34" charset="0"/>
                </a:defRPr>
              </a:lvl1pPr>
              <a:lvl2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2pPr>
              <a:lvl3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3pPr>
              <a:lvl4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4pPr>
              <a:lvl5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5pPr>
              <a:lvl6pPr marL="477049" algn="l" defTabSz="1038577" rtl="0" eaLnBrk="1" fontAlgn="base" hangingPunct="1">
                <a:spcBef>
                  <a:spcPct val="0"/>
                </a:spcBef>
                <a:spcAft>
                  <a:spcPct val="0"/>
                </a:spcAft>
                <a:defRPr sz="3067">
                  <a:solidFill>
                    <a:schemeClr val="tx1"/>
                  </a:solidFill>
                  <a:latin typeface="Arial" pitchFamily="34" charset="0"/>
                </a:defRPr>
              </a:lvl6pPr>
              <a:lvl7pPr marL="954097" algn="l" defTabSz="1038577" rtl="0" eaLnBrk="1" fontAlgn="base" hangingPunct="1">
                <a:spcBef>
                  <a:spcPct val="0"/>
                </a:spcBef>
                <a:spcAft>
                  <a:spcPct val="0"/>
                </a:spcAft>
                <a:defRPr sz="3067">
                  <a:solidFill>
                    <a:schemeClr val="tx1"/>
                  </a:solidFill>
                  <a:latin typeface="Arial" pitchFamily="34" charset="0"/>
                </a:defRPr>
              </a:lvl7pPr>
              <a:lvl8pPr marL="1431147" algn="l" defTabSz="1038577" rtl="0" eaLnBrk="1" fontAlgn="base" hangingPunct="1">
                <a:spcBef>
                  <a:spcPct val="0"/>
                </a:spcBef>
                <a:spcAft>
                  <a:spcPct val="0"/>
                </a:spcAft>
                <a:defRPr sz="3067">
                  <a:solidFill>
                    <a:schemeClr val="tx1"/>
                  </a:solidFill>
                  <a:latin typeface="Arial" pitchFamily="34" charset="0"/>
                </a:defRPr>
              </a:lvl8pPr>
              <a:lvl9pPr marL="1908196" algn="l" defTabSz="1038577" rtl="0" eaLnBrk="1" fontAlgn="base" hangingPunct="1">
                <a:spcBef>
                  <a:spcPct val="0"/>
                </a:spcBef>
                <a:spcAft>
                  <a:spcPct val="0"/>
                </a:spcAft>
                <a:defRPr sz="3067">
                  <a:solidFill>
                    <a:schemeClr val="tx1"/>
                  </a:solidFill>
                  <a:latin typeface="Arial" pitchFamily="34" charset="0"/>
                </a:defRPr>
              </a:lvl9pPr>
            </a:lstStyle>
            <a:p>
              <a:pPr marL="0" marR="0" lvl="0" indent="0" algn="ctr" defTabSz="1035025" rtl="0" eaLnBrk="1" fontAlgn="base" latinLnBrk="0" hangingPunct="1">
                <a:lnSpc>
                  <a:spcPct val="100000"/>
                </a:lnSpc>
                <a:spcBef>
                  <a:spcPts val="0"/>
                </a:spcBef>
                <a:spcAft>
                  <a:spcPts val="0"/>
                </a:spcAft>
                <a:buClrTx/>
                <a:buSzTx/>
                <a:buFontTx/>
                <a:buNone/>
                <a:tabLst/>
                <a:defRPr/>
              </a:pPr>
              <a:r>
                <a:rPr kumimoji="0" lang="de-CH" sz="1400" b="1" i="0" u="none" strike="noStrike" kern="1200" cap="none" spc="0" normalizeH="0" baseline="0" noProof="0" dirty="0">
                  <a:ln>
                    <a:noFill/>
                  </a:ln>
                  <a:solidFill>
                    <a:srgbClr val="FFFFFF"/>
                  </a:solidFill>
                  <a:effectLst/>
                  <a:uLnTx/>
                  <a:uFillTx/>
                  <a:latin typeface="HelveticaNeueLT Com 55 Roman"/>
                  <a:ea typeface="MS PGothic" panose="020B0600070205080204" pitchFamily="34" charset="-128"/>
                  <a:cs typeface="Segoe UI" panose="020B0502040204020203" pitchFamily="34" charset="0"/>
                </a:rPr>
                <a:t>Jährliche Zahlung</a:t>
              </a:r>
              <a:endParaRPr kumimoji="0" lang="de-CH" sz="1400" b="1" i="0" u="none" strike="noStrike" kern="1200" cap="none" spc="0" normalizeH="0" baseline="0" noProof="0" dirty="0">
                <a:ln>
                  <a:noFill/>
                </a:ln>
                <a:solidFill>
                  <a:srgbClr val="868689"/>
                </a:solidFill>
                <a:effectLst/>
                <a:uLnTx/>
                <a:uFillTx/>
                <a:latin typeface="HelveticaNeueLT Com 55 Roman"/>
                <a:ea typeface="MS PGothic" panose="020B0600070205080204" pitchFamily="34" charset="-128"/>
                <a:cs typeface="Segoe UI" panose="020B0502040204020203" pitchFamily="34" charset="0"/>
              </a:endParaRPr>
            </a:p>
            <a:p>
              <a:pPr marL="0" marR="0" lvl="0" indent="0" algn="ctr" defTabSz="1035025" rtl="0" eaLnBrk="1" fontAlgn="base" latinLnBrk="0" hangingPunct="1">
                <a:lnSpc>
                  <a:spcPct val="100000"/>
                </a:lnSpc>
                <a:spcBef>
                  <a:spcPts val="0"/>
                </a:spcBef>
                <a:spcAft>
                  <a:spcPts val="0"/>
                </a:spcAft>
                <a:buClrTx/>
                <a:buSzTx/>
                <a:buFontTx/>
                <a:buNone/>
                <a:tabLst/>
                <a:defRPr/>
              </a:pPr>
              <a:r>
                <a:rPr kumimoji="0" lang="de-CH" sz="1400" b="0" i="0" u="none" strike="noStrike" kern="1200" cap="none" spc="0" normalizeH="0" baseline="0" noProof="0" dirty="0">
                  <a:ln>
                    <a:noFill/>
                  </a:ln>
                  <a:solidFill>
                    <a:srgbClr val="FFFFFF"/>
                  </a:solidFill>
                  <a:effectLst/>
                  <a:uLnTx/>
                  <a:uFillTx/>
                  <a:latin typeface="HelveticaNeueLT Com 55 Roman"/>
                  <a:ea typeface="MS PGothic" panose="020B0600070205080204" pitchFamily="34" charset="-128"/>
                  <a:cs typeface="Segoe UI" panose="020B0502040204020203" pitchFamily="34" charset="0"/>
                </a:rPr>
                <a:t>16% sparen -&gt; 2 Monate kostenlos</a:t>
              </a:r>
            </a:p>
          </p:txBody>
        </p:sp>
      </p:grpSp>
      <p:sp>
        <p:nvSpPr>
          <p:cNvPr id="68" name="Rechteck 67">
            <a:extLst>
              <a:ext uri="{FF2B5EF4-FFF2-40B4-BE49-F238E27FC236}">
                <a16:creationId xmlns:a16="http://schemas.microsoft.com/office/drawing/2014/main" id="{4A704E81-A661-4947-B146-2A16527E80D1}"/>
              </a:ext>
            </a:extLst>
          </p:cNvPr>
          <p:cNvSpPr/>
          <p:nvPr/>
        </p:nvSpPr>
        <p:spPr>
          <a:xfrm>
            <a:off x="4178754" y="2396714"/>
            <a:ext cx="3528392" cy="395856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144000" rIns="144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de-CH" altLang="de-DE" sz="1200" b="0" i="0" u="none" strike="noStrike" kern="1200" cap="none" spc="0" normalizeH="0" baseline="0" noProof="0">
              <a:ln>
                <a:noFill/>
              </a:ln>
              <a:solidFill>
                <a:srgbClr val="FFFFFF"/>
              </a:solidFill>
              <a:effectLst/>
              <a:uLnTx/>
              <a:uFillTx/>
              <a:latin typeface="HelveticaNeueLT Pro 55 Roman" pitchFamily="34" charset="0"/>
              <a:ea typeface="+mn-ea"/>
              <a:cs typeface="+mn-cs"/>
            </a:endParaRPr>
          </a:p>
        </p:txBody>
      </p:sp>
      <p:graphicFrame>
        <p:nvGraphicFramePr>
          <p:cNvPr id="5" name="Objekt 4" hidden="1">
            <a:extLst>
              <a:ext uri="{FF2B5EF4-FFF2-40B4-BE49-F238E27FC236}">
                <a16:creationId xmlns:a16="http://schemas.microsoft.com/office/drawing/2014/main" id="{1A3F06DB-51F0-4893-A45B-2784C14750B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60" imgH="359" progId="TCLayout.ActiveDocument.1">
                  <p:embed/>
                </p:oleObj>
              </mc:Choice>
              <mc:Fallback>
                <p:oleObj name="think-cell Folie" r:id="rId4" imgW="360" imgH="359" progId="TCLayout.ActiveDocument.1">
                  <p:embed/>
                  <p:pic>
                    <p:nvPicPr>
                      <p:cNvPr id="5" name="Objekt 4" hidden="1">
                        <a:extLst>
                          <a:ext uri="{FF2B5EF4-FFF2-40B4-BE49-F238E27FC236}">
                            <a16:creationId xmlns:a16="http://schemas.microsoft.com/office/drawing/2014/main" id="{1A3F06DB-51F0-4893-A45B-2784C14750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Rechteck 14">
            <a:extLst>
              <a:ext uri="{FF2B5EF4-FFF2-40B4-BE49-F238E27FC236}">
                <a16:creationId xmlns:a16="http://schemas.microsoft.com/office/drawing/2014/main" id="{8982A51C-0EA9-494D-BA52-786D9AAE58E2}"/>
              </a:ext>
            </a:extLst>
          </p:cNvPr>
          <p:cNvSpPr/>
          <p:nvPr/>
        </p:nvSpPr>
        <p:spPr>
          <a:xfrm>
            <a:off x="479768" y="2396713"/>
            <a:ext cx="3528392" cy="3958569"/>
          </a:xfrm>
          <a:prstGeom prst="rect">
            <a:avLst/>
          </a:prstGeom>
          <a:solidFill>
            <a:srgbClr val="D4E6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0" tIns="144000" rIns="144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de-CH" altLang="de-DE" sz="1200" b="0" i="0" u="none" strike="noStrike" kern="1200" cap="none" spc="0" normalizeH="0" baseline="0" noProof="0">
              <a:ln>
                <a:noFill/>
              </a:ln>
              <a:solidFill>
                <a:srgbClr val="FFFFFF"/>
              </a:solidFill>
              <a:effectLst/>
              <a:uLnTx/>
              <a:uFillTx/>
              <a:latin typeface="HelveticaNeueLT Pro 55 Roman" pitchFamily="34" charset="0"/>
              <a:ea typeface="+mn-ea"/>
              <a:cs typeface="+mn-cs"/>
            </a:endParaRPr>
          </a:p>
        </p:txBody>
      </p:sp>
      <p:sp>
        <p:nvSpPr>
          <p:cNvPr id="62" name="Google Shape;2233;p27">
            <a:extLst>
              <a:ext uri="{FF2B5EF4-FFF2-40B4-BE49-F238E27FC236}">
                <a16:creationId xmlns:a16="http://schemas.microsoft.com/office/drawing/2014/main" id="{7E94D69A-D7DC-4B14-AF49-75854757DEC1}"/>
              </a:ext>
            </a:extLst>
          </p:cNvPr>
          <p:cNvSpPr/>
          <p:nvPr/>
        </p:nvSpPr>
        <p:spPr>
          <a:xfrm>
            <a:off x="8531524" y="2643218"/>
            <a:ext cx="732828" cy="353733"/>
          </a:xfrm>
          <a:custGeom>
            <a:avLst/>
            <a:gdLst/>
            <a:ahLst/>
            <a:cxnLst/>
            <a:rect l="l" t="t" r="r" b="b"/>
            <a:pathLst>
              <a:path w="306916" h="148147" extrusionOk="0">
                <a:moveTo>
                  <a:pt x="160338" y="145040"/>
                </a:moveTo>
                <a:cubicBezTo>
                  <a:pt x="160338" y="148744"/>
                  <a:pt x="157692" y="151390"/>
                  <a:pt x="153987" y="151390"/>
                </a:cubicBezTo>
                <a:lnTo>
                  <a:pt x="27517" y="151390"/>
                </a:lnTo>
                <a:lnTo>
                  <a:pt x="27517" y="151390"/>
                </a:lnTo>
                <a:cubicBezTo>
                  <a:pt x="25929" y="151390"/>
                  <a:pt x="24342" y="150860"/>
                  <a:pt x="22754" y="149273"/>
                </a:cubicBezTo>
                <a:cubicBezTo>
                  <a:pt x="21696" y="148215"/>
                  <a:pt x="20637" y="146628"/>
                  <a:pt x="20637" y="144511"/>
                </a:cubicBezTo>
                <a:lnTo>
                  <a:pt x="20637" y="81549"/>
                </a:lnTo>
                <a:lnTo>
                  <a:pt x="6350" y="81549"/>
                </a:lnTo>
                <a:cubicBezTo>
                  <a:pt x="2646" y="81549"/>
                  <a:pt x="0" y="78903"/>
                  <a:pt x="0" y="75200"/>
                </a:cubicBezTo>
                <a:lnTo>
                  <a:pt x="0" y="23348"/>
                </a:lnTo>
                <a:cubicBezTo>
                  <a:pt x="0" y="19644"/>
                  <a:pt x="2646" y="16999"/>
                  <a:pt x="6350" y="16999"/>
                </a:cubicBezTo>
                <a:lnTo>
                  <a:pt x="112183" y="16999"/>
                </a:lnTo>
                <a:lnTo>
                  <a:pt x="104246" y="11708"/>
                </a:lnTo>
                <a:cubicBezTo>
                  <a:pt x="101600" y="9591"/>
                  <a:pt x="100542" y="5888"/>
                  <a:pt x="102658" y="2713"/>
                </a:cubicBezTo>
                <a:cubicBezTo>
                  <a:pt x="104775" y="67"/>
                  <a:pt x="108479" y="-990"/>
                  <a:pt x="111654" y="1126"/>
                </a:cubicBezTo>
                <a:lnTo>
                  <a:pt x="135996" y="18057"/>
                </a:lnTo>
                <a:cubicBezTo>
                  <a:pt x="137583" y="19115"/>
                  <a:pt x="138642" y="21231"/>
                  <a:pt x="138642" y="23348"/>
                </a:cubicBezTo>
                <a:cubicBezTo>
                  <a:pt x="138642" y="25464"/>
                  <a:pt x="137583" y="27581"/>
                  <a:pt x="135467" y="28639"/>
                </a:cubicBezTo>
                <a:lnTo>
                  <a:pt x="111125" y="42395"/>
                </a:lnTo>
                <a:cubicBezTo>
                  <a:pt x="110067" y="42925"/>
                  <a:pt x="109008" y="43454"/>
                  <a:pt x="107950" y="43454"/>
                </a:cubicBezTo>
                <a:cubicBezTo>
                  <a:pt x="105833" y="43454"/>
                  <a:pt x="103717" y="42395"/>
                  <a:pt x="102658" y="40279"/>
                </a:cubicBezTo>
                <a:cubicBezTo>
                  <a:pt x="101071" y="37104"/>
                  <a:pt x="102129" y="33401"/>
                  <a:pt x="105304" y="31813"/>
                </a:cubicBezTo>
                <a:lnTo>
                  <a:pt x="109008" y="29697"/>
                </a:lnTo>
                <a:lnTo>
                  <a:pt x="13229" y="29697"/>
                </a:lnTo>
                <a:lnTo>
                  <a:pt x="13229" y="68850"/>
                </a:lnTo>
                <a:lnTo>
                  <a:pt x="21696" y="68850"/>
                </a:lnTo>
                <a:lnTo>
                  <a:pt x="21696" y="42925"/>
                </a:lnTo>
                <a:cubicBezTo>
                  <a:pt x="21696" y="39221"/>
                  <a:pt x="24342" y="36575"/>
                  <a:pt x="28046" y="36575"/>
                </a:cubicBezTo>
                <a:cubicBezTo>
                  <a:pt x="31750" y="36575"/>
                  <a:pt x="34396" y="39221"/>
                  <a:pt x="34396" y="42925"/>
                </a:cubicBezTo>
                <a:lnTo>
                  <a:pt x="34396" y="138162"/>
                </a:lnTo>
                <a:lnTo>
                  <a:pt x="154517" y="138162"/>
                </a:lnTo>
                <a:lnTo>
                  <a:pt x="154517" y="138162"/>
                </a:lnTo>
                <a:cubicBezTo>
                  <a:pt x="157692" y="138691"/>
                  <a:pt x="160338" y="141337"/>
                  <a:pt x="160338" y="145040"/>
                </a:cubicBezTo>
                <a:close/>
                <a:moveTo>
                  <a:pt x="153987" y="31813"/>
                </a:moveTo>
                <a:cubicBezTo>
                  <a:pt x="178329" y="31813"/>
                  <a:pt x="197908" y="51390"/>
                  <a:pt x="197908" y="75729"/>
                </a:cubicBezTo>
                <a:cubicBezTo>
                  <a:pt x="197908" y="100067"/>
                  <a:pt x="178329" y="119644"/>
                  <a:pt x="153987" y="119644"/>
                </a:cubicBezTo>
                <a:cubicBezTo>
                  <a:pt x="129646" y="119644"/>
                  <a:pt x="110067" y="100067"/>
                  <a:pt x="110067" y="75729"/>
                </a:cubicBezTo>
                <a:cubicBezTo>
                  <a:pt x="110067" y="51390"/>
                  <a:pt x="129646" y="31813"/>
                  <a:pt x="153987" y="31813"/>
                </a:cubicBezTo>
                <a:close/>
                <a:moveTo>
                  <a:pt x="122767" y="75729"/>
                </a:moveTo>
                <a:cubicBezTo>
                  <a:pt x="122767" y="93189"/>
                  <a:pt x="136525" y="106945"/>
                  <a:pt x="153987" y="106945"/>
                </a:cubicBezTo>
                <a:cubicBezTo>
                  <a:pt x="171450" y="106945"/>
                  <a:pt x="185208" y="93189"/>
                  <a:pt x="185208" y="75729"/>
                </a:cubicBezTo>
                <a:cubicBezTo>
                  <a:pt x="185208" y="58268"/>
                  <a:pt x="171450" y="44512"/>
                  <a:pt x="153987" y="44512"/>
                </a:cubicBezTo>
                <a:cubicBezTo>
                  <a:pt x="136525" y="44512"/>
                  <a:pt x="122767" y="58798"/>
                  <a:pt x="122767" y="75729"/>
                </a:cubicBezTo>
                <a:close/>
                <a:moveTo>
                  <a:pt x="241829" y="108532"/>
                </a:moveTo>
                <a:cubicBezTo>
                  <a:pt x="245533" y="108532"/>
                  <a:pt x="248179" y="105887"/>
                  <a:pt x="248179" y="102183"/>
                </a:cubicBezTo>
                <a:lnTo>
                  <a:pt x="248179" y="47157"/>
                </a:lnTo>
                <a:cubicBezTo>
                  <a:pt x="248179" y="44512"/>
                  <a:pt x="246592" y="42395"/>
                  <a:pt x="244475" y="41337"/>
                </a:cubicBezTo>
                <a:lnTo>
                  <a:pt x="225954" y="32343"/>
                </a:lnTo>
                <a:cubicBezTo>
                  <a:pt x="224896" y="31813"/>
                  <a:pt x="223838" y="31813"/>
                  <a:pt x="223308" y="31813"/>
                </a:cubicBezTo>
                <a:lnTo>
                  <a:pt x="207433" y="31813"/>
                </a:lnTo>
                <a:cubicBezTo>
                  <a:pt x="203729" y="31813"/>
                  <a:pt x="201083" y="34459"/>
                  <a:pt x="201083" y="38163"/>
                </a:cubicBezTo>
                <a:cubicBezTo>
                  <a:pt x="201083" y="41866"/>
                  <a:pt x="203729" y="44512"/>
                  <a:pt x="207433" y="44512"/>
                </a:cubicBezTo>
                <a:lnTo>
                  <a:pt x="222250" y="44512"/>
                </a:lnTo>
                <a:lnTo>
                  <a:pt x="236008" y="51390"/>
                </a:lnTo>
                <a:lnTo>
                  <a:pt x="236008" y="102712"/>
                </a:lnTo>
                <a:cubicBezTo>
                  <a:pt x="235479" y="105887"/>
                  <a:pt x="238654" y="108532"/>
                  <a:pt x="241829" y="108532"/>
                </a:cubicBezTo>
                <a:close/>
                <a:moveTo>
                  <a:pt x="65617" y="42925"/>
                </a:moveTo>
                <a:cubicBezTo>
                  <a:pt x="61912" y="42925"/>
                  <a:pt x="59267" y="45570"/>
                  <a:pt x="59267" y="49274"/>
                </a:cubicBezTo>
                <a:lnTo>
                  <a:pt x="59267" y="104300"/>
                </a:lnTo>
                <a:cubicBezTo>
                  <a:pt x="59267" y="106945"/>
                  <a:pt x="60854" y="109062"/>
                  <a:pt x="62971" y="110120"/>
                </a:cubicBezTo>
                <a:lnTo>
                  <a:pt x="81492" y="119114"/>
                </a:lnTo>
                <a:cubicBezTo>
                  <a:pt x="82550" y="119644"/>
                  <a:pt x="83608" y="119644"/>
                  <a:pt x="84137" y="119644"/>
                </a:cubicBezTo>
                <a:lnTo>
                  <a:pt x="100012" y="119644"/>
                </a:lnTo>
                <a:cubicBezTo>
                  <a:pt x="103717" y="119644"/>
                  <a:pt x="106362" y="116998"/>
                  <a:pt x="106362" y="113294"/>
                </a:cubicBezTo>
                <a:cubicBezTo>
                  <a:pt x="106362" y="109591"/>
                  <a:pt x="103717" y="106945"/>
                  <a:pt x="100012" y="106945"/>
                </a:cubicBezTo>
                <a:lnTo>
                  <a:pt x="85725" y="106945"/>
                </a:lnTo>
                <a:lnTo>
                  <a:pt x="71967" y="100067"/>
                </a:lnTo>
                <a:lnTo>
                  <a:pt x="71967" y="48745"/>
                </a:lnTo>
                <a:cubicBezTo>
                  <a:pt x="71967" y="45570"/>
                  <a:pt x="69321" y="42925"/>
                  <a:pt x="65617" y="42925"/>
                </a:cubicBezTo>
                <a:close/>
                <a:moveTo>
                  <a:pt x="302683" y="69380"/>
                </a:moveTo>
                <a:lnTo>
                  <a:pt x="286808" y="69380"/>
                </a:lnTo>
                <a:lnTo>
                  <a:pt x="286808" y="6946"/>
                </a:lnTo>
                <a:cubicBezTo>
                  <a:pt x="286808" y="3243"/>
                  <a:pt x="284162" y="597"/>
                  <a:pt x="280458" y="597"/>
                </a:cubicBezTo>
                <a:lnTo>
                  <a:pt x="153987" y="597"/>
                </a:lnTo>
                <a:cubicBezTo>
                  <a:pt x="150283" y="597"/>
                  <a:pt x="147637" y="3243"/>
                  <a:pt x="147637" y="6946"/>
                </a:cubicBezTo>
                <a:cubicBezTo>
                  <a:pt x="147637" y="10649"/>
                  <a:pt x="150283" y="13295"/>
                  <a:pt x="153987" y="13295"/>
                </a:cubicBezTo>
                <a:lnTo>
                  <a:pt x="274108" y="13295"/>
                </a:lnTo>
                <a:lnTo>
                  <a:pt x="274108" y="105887"/>
                </a:lnTo>
                <a:cubicBezTo>
                  <a:pt x="274108" y="109591"/>
                  <a:pt x="276754" y="112236"/>
                  <a:pt x="280458" y="112236"/>
                </a:cubicBezTo>
                <a:cubicBezTo>
                  <a:pt x="284162" y="112236"/>
                  <a:pt x="286808" y="109591"/>
                  <a:pt x="286808" y="105887"/>
                </a:cubicBezTo>
                <a:lnTo>
                  <a:pt x="286808" y="82607"/>
                </a:lnTo>
                <a:lnTo>
                  <a:pt x="296333" y="82607"/>
                </a:lnTo>
                <a:lnTo>
                  <a:pt x="296333" y="121760"/>
                </a:lnTo>
                <a:lnTo>
                  <a:pt x="200554" y="121760"/>
                </a:lnTo>
                <a:lnTo>
                  <a:pt x="204258" y="119644"/>
                </a:lnTo>
                <a:cubicBezTo>
                  <a:pt x="207433" y="118056"/>
                  <a:pt x="208492" y="113823"/>
                  <a:pt x="206904" y="111178"/>
                </a:cubicBezTo>
                <a:cubicBezTo>
                  <a:pt x="205317" y="108003"/>
                  <a:pt x="201083" y="106945"/>
                  <a:pt x="198438" y="108532"/>
                </a:cubicBezTo>
                <a:lnTo>
                  <a:pt x="174096" y="122289"/>
                </a:lnTo>
                <a:cubicBezTo>
                  <a:pt x="171979" y="123347"/>
                  <a:pt x="170921" y="125464"/>
                  <a:pt x="170921" y="127580"/>
                </a:cubicBezTo>
                <a:cubicBezTo>
                  <a:pt x="170921" y="129696"/>
                  <a:pt x="171979" y="131813"/>
                  <a:pt x="173567" y="132871"/>
                </a:cubicBezTo>
                <a:lnTo>
                  <a:pt x="197908" y="149802"/>
                </a:lnTo>
                <a:cubicBezTo>
                  <a:pt x="198967" y="150331"/>
                  <a:pt x="200025" y="150860"/>
                  <a:pt x="201612" y="150860"/>
                </a:cubicBezTo>
                <a:cubicBezTo>
                  <a:pt x="203729" y="150860"/>
                  <a:pt x="205846" y="149802"/>
                  <a:pt x="206904" y="148215"/>
                </a:cubicBezTo>
                <a:cubicBezTo>
                  <a:pt x="209021" y="145569"/>
                  <a:pt x="207963" y="141337"/>
                  <a:pt x="205317" y="139220"/>
                </a:cubicBezTo>
                <a:lnTo>
                  <a:pt x="197379" y="133929"/>
                </a:lnTo>
                <a:lnTo>
                  <a:pt x="303213" y="133929"/>
                </a:lnTo>
                <a:cubicBezTo>
                  <a:pt x="306917" y="133929"/>
                  <a:pt x="309563" y="131284"/>
                  <a:pt x="309563" y="127580"/>
                </a:cubicBezTo>
                <a:lnTo>
                  <a:pt x="309563" y="75729"/>
                </a:lnTo>
                <a:cubicBezTo>
                  <a:pt x="309033" y="72025"/>
                  <a:pt x="306387" y="69380"/>
                  <a:pt x="302683" y="69380"/>
                </a:cubicBezTo>
                <a:close/>
              </a:path>
            </a:pathLst>
          </a:custGeom>
          <a:solidFill>
            <a:schemeClr val="bg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 name="Rechteck 28">
            <a:extLst>
              <a:ext uri="{FF2B5EF4-FFF2-40B4-BE49-F238E27FC236}">
                <a16:creationId xmlns:a16="http://schemas.microsoft.com/office/drawing/2014/main" id="{4A704E81-A661-4947-B146-2A16527E80D1}"/>
              </a:ext>
            </a:extLst>
          </p:cNvPr>
          <p:cNvSpPr/>
          <p:nvPr/>
        </p:nvSpPr>
        <p:spPr>
          <a:xfrm>
            <a:off x="7896200" y="2396714"/>
            <a:ext cx="3528392" cy="395856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6000" tIns="144000" rIns="144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de-CH" altLang="de-DE" sz="1200" b="0" i="0" u="none" strike="noStrike" kern="1200" cap="none" spc="0" normalizeH="0" baseline="0" noProof="0">
              <a:ln>
                <a:noFill/>
              </a:ln>
              <a:solidFill>
                <a:srgbClr val="FFFFFF"/>
              </a:solidFill>
              <a:effectLst/>
              <a:uLnTx/>
              <a:uFillTx/>
              <a:latin typeface="HelveticaNeueLT Pro 55 Roman" pitchFamily="34" charset="0"/>
              <a:ea typeface="+mn-ea"/>
              <a:cs typeface="+mn-cs"/>
            </a:endParaRPr>
          </a:p>
        </p:txBody>
      </p:sp>
      <p:pic>
        <p:nvPicPr>
          <p:cNvPr id="16" name="Grafik 15">
            <a:extLst>
              <a:ext uri="{FF2B5EF4-FFF2-40B4-BE49-F238E27FC236}">
                <a16:creationId xmlns:a16="http://schemas.microsoft.com/office/drawing/2014/main" id="{780288D6-DD78-4716-8203-993B32061381}"/>
              </a:ext>
            </a:extLst>
          </p:cNvPr>
          <p:cNvPicPr>
            <a:picLocks noChangeAspect="1"/>
          </p:cNvPicPr>
          <p:nvPr/>
        </p:nvPicPr>
        <p:blipFill rotWithShape="1">
          <a:blip r:embed="rId6"/>
          <a:srcRect l="39174" r="-3221" b="12134"/>
          <a:stretch/>
        </p:blipFill>
        <p:spPr>
          <a:xfrm>
            <a:off x="10614713" y="406111"/>
            <a:ext cx="1352665" cy="571988"/>
          </a:xfrm>
          <a:prstGeom prst="rect">
            <a:avLst/>
          </a:prstGeom>
        </p:spPr>
      </p:pic>
      <p:sp>
        <p:nvSpPr>
          <p:cNvPr id="18" name="Rechteck 17">
            <a:extLst>
              <a:ext uri="{FF2B5EF4-FFF2-40B4-BE49-F238E27FC236}">
                <a16:creationId xmlns:a16="http://schemas.microsoft.com/office/drawing/2014/main" id="{8982A51C-0EA9-494D-BA52-786D9AAE58E2}"/>
              </a:ext>
            </a:extLst>
          </p:cNvPr>
          <p:cNvSpPr/>
          <p:nvPr/>
        </p:nvSpPr>
        <p:spPr>
          <a:xfrm>
            <a:off x="479768" y="2204864"/>
            <a:ext cx="3528392" cy="47120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144000" rIns="144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CH" sz="1800" b="1" i="0" u="none" strike="noStrike" kern="1200" cap="none" spc="0" normalizeH="0" baseline="0" noProof="0">
                <a:ln>
                  <a:noFill/>
                </a:ln>
                <a:solidFill>
                  <a:srgbClr val="28828B"/>
                </a:solidFill>
                <a:effectLst/>
                <a:uLnTx/>
                <a:uFillTx/>
                <a:latin typeface="HelveticaNeueLT Com 55 Roman"/>
                <a:ea typeface="+mn-ea"/>
                <a:cs typeface="+mn-cs"/>
              </a:rPr>
              <a:t>Starter</a:t>
            </a:r>
          </a:p>
        </p:txBody>
      </p:sp>
      <p:sp>
        <p:nvSpPr>
          <p:cNvPr id="21" name="Rechteck 20">
            <a:extLst>
              <a:ext uri="{FF2B5EF4-FFF2-40B4-BE49-F238E27FC236}">
                <a16:creationId xmlns:a16="http://schemas.microsoft.com/office/drawing/2014/main" id="{8982A51C-0EA9-494D-BA52-786D9AAE58E2}"/>
              </a:ext>
            </a:extLst>
          </p:cNvPr>
          <p:cNvSpPr/>
          <p:nvPr/>
        </p:nvSpPr>
        <p:spPr>
          <a:xfrm>
            <a:off x="4178754" y="2453156"/>
            <a:ext cx="3528392" cy="35681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0" tIns="144000" rIns="144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400" dirty="0">
              <a:solidFill>
                <a:srgbClr val="28828B"/>
              </a:solidFill>
              <a:latin typeface="Corona 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600" b="1" i="0" u="none" strike="noStrike" kern="1200" cap="none" spc="0" normalizeH="0" baseline="0" noProof="0" dirty="0">
                <a:ln>
                  <a:noFill/>
                </a:ln>
                <a:solidFill>
                  <a:srgbClr val="28828B"/>
                </a:solidFill>
                <a:effectLst/>
                <a:uLnTx/>
                <a:uFillTx/>
                <a:latin typeface="HelveticaNeueLT Com 55 Roman"/>
                <a:ea typeface="+mn-ea"/>
                <a:cs typeface="+mn-cs"/>
              </a:rPr>
              <a:t>CHF 49/Monat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dirty="0">
              <a:ln>
                <a:noFill/>
              </a:ln>
              <a:solidFill>
                <a:srgbClr val="28828B"/>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1" i="0" u="sng" strike="noStrike" kern="1200" cap="none" spc="0" normalizeH="0" baseline="0" noProof="0" dirty="0">
                <a:ln>
                  <a:noFill/>
                </a:ln>
                <a:solidFill>
                  <a:srgbClr val="28828B"/>
                </a:solidFill>
                <a:effectLst/>
                <a:uLnTx/>
                <a:uFillTx/>
                <a:latin typeface="+mj-lt"/>
                <a:ea typeface="+mn-ea"/>
                <a:cs typeface="+mn-cs"/>
              </a:rPr>
              <a:t>PAY &amp; COLLECT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rgbClr val="28828B"/>
                </a:solidFill>
                <a:effectLst/>
                <a:uLnTx/>
                <a:uFillTx/>
                <a:latin typeface="+mj-lt"/>
                <a:ea typeface="+mn-ea"/>
                <a:cs typeface="+mn-cs"/>
              </a:rPr>
              <a:t>Lokale Kontoverbindungen für 5 Währungen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rgbClr val="28828B"/>
                </a:solidFill>
                <a:effectLst/>
                <a:uLnTx/>
                <a:uFillTx/>
                <a:latin typeface="+mj-lt"/>
                <a:ea typeface="+mn-ea"/>
                <a:cs typeface="+mn-cs"/>
              </a:rPr>
              <a:t>Kostenlose lokale Überweisungen und Zahlungseingänge in EUR, CHF, GBP, USD und CAD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rgbClr val="28828B"/>
                </a:solidFill>
                <a:effectLst/>
                <a:uLnTx/>
                <a:uFillTx/>
                <a:latin typeface="+mj-lt"/>
                <a:ea typeface="+mn-ea"/>
                <a:cs typeface="+mn-cs"/>
              </a:rPr>
              <a:t>10 kostenlose monatliche SWIFT-Überweisungen in 200+ Länder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dirty="0">
              <a:ln>
                <a:noFill/>
              </a:ln>
              <a:solidFill>
                <a:srgbClr val="28828B"/>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1" i="0" u="sng" strike="noStrike" kern="1200" cap="none" spc="0" normalizeH="0" baseline="0" noProof="0" dirty="0">
                <a:ln>
                  <a:noFill/>
                </a:ln>
                <a:solidFill>
                  <a:srgbClr val="28828B"/>
                </a:solidFill>
                <a:effectLst/>
                <a:uLnTx/>
                <a:uFillTx/>
                <a:latin typeface="+mj-lt"/>
                <a:ea typeface="+mn-ea"/>
                <a:cs typeface="+mn-cs"/>
              </a:rPr>
              <a:t>CARDS</a:t>
            </a:r>
            <a:endParaRPr kumimoji="0" lang="de-DE" sz="1100" b="0" i="0" u="none" strike="noStrike" kern="1200" cap="none" spc="0" normalizeH="0" baseline="0" noProof="0" dirty="0">
              <a:ln>
                <a:noFill/>
              </a:ln>
              <a:solidFill>
                <a:srgbClr val="28828B"/>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rgbClr val="28828B"/>
                </a:solidFill>
                <a:effectLst/>
                <a:uLnTx/>
                <a:uFillTx/>
                <a:latin typeface="+mj-lt"/>
                <a:ea typeface="+mn-ea"/>
                <a:cs typeface="+mn-cs"/>
              </a:rPr>
              <a:t>50 physische Multi-Währungs-Debitkarten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rgbClr val="28828B"/>
                </a:solidFill>
                <a:effectLst/>
                <a:uLnTx/>
                <a:uFillTx/>
                <a:latin typeface="+mj-lt"/>
                <a:ea typeface="+mn-ea"/>
                <a:cs typeface="+mn-cs"/>
              </a:rPr>
              <a:t>Unbegrenzte virtuelle Karten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rgbClr val="28828B"/>
                </a:solidFill>
                <a:effectLst/>
                <a:uLnTx/>
                <a:uFillTx/>
                <a:latin typeface="+mj-lt"/>
                <a:ea typeface="+mn-ea"/>
                <a:cs typeface="+mn-cs"/>
              </a:rPr>
              <a:t>Spesenmanagement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dirty="0">
              <a:ln>
                <a:noFill/>
              </a:ln>
              <a:solidFill>
                <a:srgbClr val="28828B"/>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1" i="0" u="sng" strike="noStrike" kern="1200" cap="none" spc="0" normalizeH="0" baseline="0" noProof="0" dirty="0">
                <a:ln>
                  <a:noFill/>
                </a:ln>
                <a:solidFill>
                  <a:srgbClr val="28828B"/>
                </a:solidFill>
                <a:effectLst/>
                <a:uLnTx/>
                <a:uFillTx/>
                <a:latin typeface="+mj-lt"/>
                <a:ea typeface="+mn-ea"/>
                <a:cs typeface="+mn-cs"/>
              </a:rPr>
              <a:t>EXCHANGE</a:t>
            </a:r>
            <a:endParaRPr kumimoji="0" lang="de-DE" sz="1100" b="0" i="0" u="none" strike="noStrike" kern="1200" cap="none" spc="0" normalizeH="0" baseline="0" noProof="0" dirty="0">
              <a:ln>
                <a:noFill/>
              </a:ln>
              <a:solidFill>
                <a:srgbClr val="28828B"/>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err="1">
                <a:ln>
                  <a:noFill/>
                </a:ln>
                <a:solidFill>
                  <a:srgbClr val="28828B"/>
                </a:solidFill>
                <a:effectLst/>
                <a:uLnTx/>
                <a:uFillTx/>
                <a:latin typeface="+mj-lt"/>
                <a:ea typeface="+mn-ea"/>
                <a:cs typeface="+mn-cs"/>
              </a:rPr>
              <a:t>Währungswechel</a:t>
            </a:r>
            <a:r>
              <a:rPr kumimoji="0" lang="de-DE" sz="1100" b="0" i="0" u="none" strike="noStrike" kern="1200" cap="none" spc="0" normalizeH="0" baseline="0" noProof="0" dirty="0">
                <a:ln>
                  <a:noFill/>
                </a:ln>
                <a:solidFill>
                  <a:srgbClr val="28828B"/>
                </a:solidFill>
                <a:effectLst/>
                <a:uLnTx/>
                <a:uFillTx/>
                <a:latin typeface="+mj-lt"/>
                <a:ea typeface="+mn-ea"/>
                <a:cs typeface="+mn-cs"/>
              </a:rPr>
              <a:t> zum Mittelkurs </a:t>
            </a:r>
            <a:r>
              <a:rPr kumimoji="0" lang="de-DE" sz="1100" b="1" i="0" u="none" strike="noStrike" kern="1200" cap="none" spc="0" normalizeH="0" baseline="0" noProof="0" dirty="0">
                <a:ln>
                  <a:noFill/>
                </a:ln>
                <a:solidFill>
                  <a:srgbClr val="28828B"/>
                </a:solidFill>
                <a:effectLst/>
                <a:uLnTx/>
                <a:uFillTx/>
                <a:latin typeface="+mj-lt"/>
                <a:ea typeface="+mn-ea"/>
                <a:cs typeface="+mn-cs"/>
              </a:rPr>
              <a:t>+0.30%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dirty="0">
              <a:ln>
                <a:noFill/>
              </a:ln>
              <a:solidFill>
                <a:srgbClr val="28828B"/>
              </a:solidFill>
              <a:effectLst/>
              <a:uLnTx/>
              <a:uFillTx/>
              <a:latin typeface="+mj-lt"/>
              <a:ea typeface="+mn-ea"/>
              <a:cs typeface="+mn-cs"/>
            </a:endParaRPr>
          </a:p>
        </p:txBody>
      </p:sp>
      <p:sp>
        <p:nvSpPr>
          <p:cNvPr id="23" name="Rechteck 22">
            <a:extLst>
              <a:ext uri="{FF2B5EF4-FFF2-40B4-BE49-F238E27FC236}">
                <a16:creationId xmlns:a16="http://schemas.microsoft.com/office/drawing/2014/main" id="{8982A51C-0EA9-494D-BA52-786D9AAE58E2}"/>
              </a:ext>
            </a:extLst>
          </p:cNvPr>
          <p:cNvSpPr/>
          <p:nvPr/>
        </p:nvSpPr>
        <p:spPr>
          <a:xfrm>
            <a:off x="7896200" y="2453156"/>
            <a:ext cx="3528392" cy="35681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0" tIns="144000" rIns="144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de-DE" sz="1400" b="0" i="0" u="none" strike="noStrike" kern="1200" cap="none" spc="0" normalizeH="0" baseline="0" noProof="0" dirty="0">
                <a:ln>
                  <a:noFill/>
                </a:ln>
                <a:solidFill>
                  <a:srgbClr val="28828B"/>
                </a:solidFill>
                <a:effectLst/>
                <a:uLnTx/>
                <a:uFillTx/>
                <a:latin typeface="Corona LT"/>
                <a:ea typeface="+mn-ea"/>
                <a:cs typeface="+mn-cs"/>
              </a:rPr>
            </a:br>
            <a:r>
              <a:rPr kumimoji="0" lang="de-CH" sz="2600" b="1" i="0" u="none" strike="noStrike" kern="1200" cap="none" spc="0" normalizeH="0" baseline="0" noProof="0" dirty="0">
                <a:ln>
                  <a:noFill/>
                </a:ln>
                <a:solidFill>
                  <a:srgbClr val="28828B"/>
                </a:solidFill>
                <a:effectLst/>
                <a:uLnTx/>
                <a:uFillTx/>
                <a:latin typeface="HelveticaNeueLT Com 55 Roman"/>
                <a:ea typeface="+mn-ea"/>
                <a:cs typeface="+mn-cs"/>
              </a:rPr>
              <a:t>CHF 199/Monat</a:t>
            </a:r>
            <a:endParaRPr kumimoji="0" lang="de-DE" sz="2600" b="1" i="0" u="none" strike="noStrike" kern="1200" cap="none" spc="0" normalizeH="0" baseline="0" noProof="0" dirty="0">
              <a:ln>
                <a:noFill/>
              </a:ln>
              <a:solidFill>
                <a:srgbClr val="28828B"/>
              </a:solidFill>
              <a:effectLst/>
              <a:uLnTx/>
              <a:uFillTx/>
              <a:latin typeface="Corona 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srgbClr val="28828B"/>
              </a:solidFill>
              <a:effectLst/>
              <a:uLnTx/>
              <a:uFillTx/>
              <a:latin typeface="Corona 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1" i="0" u="sng" strike="noStrike" kern="1200" cap="none" spc="0" normalizeH="0" baseline="0" noProof="0" dirty="0">
                <a:ln>
                  <a:noFill/>
                </a:ln>
                <a:solidFill>
                  <a:srgbClr val="28828B"/>
                </a:solidFill>
                <a:effectLst/>
                <a:uLnTx/>
                <a:uFillTx/>
                <a:latin typeface="+mj-lt"/>
                <a:ea typeface="+mn-ea"/>
                <a:cs typeface="+mn-cs"/>
              </a:rPr>
              <a:t>PAY &amp; COLLECT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rgbClr val="28828B"/>
                </a:solidFill>
                <a:effectLst/>
                <a:uLnTx/>
                <a:uFillTx/>
                <a:latin typeface="+mj-lt"/>
                <a:ea typeface="+mn-ea"/>
                <a:cs typeface="+mn-cs"/>
              </a:rPr>
              <a:t>Lokale Kontoverbindungen für 5 Währungen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rgbClr val="28828B"/>
                </a:solidFill>
                <a:effectLst/>
                <a:uLnTx/>
                <a:uFillTx/>
                <a:latin typeface="+mj-lt"/>
                <a:ea typeface="+mn-ea"/>
                <a:cs typeface="+mn-cs"/>
              </a:rPr>
              <a:t>Kostenlose lokale Überweisungen und Zahlungseingänge in EUR, CHF, GBP, USD und CAD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rgbClr val="28828B"/>
                </a:solidFill>
                <a:effectLst/>
                <a:uLnTx/>
                <a:uFillTx/>
                <a:latin typeface="+mj-lt"/>
                <a:ea typeface="+mn-ea"/>
                <a:cs typeface="+mn-cs"/>
              </a:rPr>
              <a:t>40 kostenlose monatliche SWIFT-Überweisungen in 200+ Länder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dirty="0">
              <a:ln>
                <a:noFill/>
              </a:ln>
              <a:solidFill>
                <a:srgbClr val="28828B"/>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1" i="0" u="sng" strike="noStrike" kern="1200" cap="none" spc="0" normalizeH="0" baseline="0" noProof="0" dirty="0">
                <a:ln>
                  <a:noFill/>
                </a:ln>
                <a:solidFill>
                  <a:srgbClr val="28828B"/>
                </a:solidFill>
                <a:effectLst/>
                <a:uLnTx/>
                <a:uFillTx/>
                <a:latin typeface="+mj-lt"/>
                <a:ea typeface="+mn-ea"/>
                <a:cs typeface="+mn-cs"/>
              </a:rPr>
              <a:t>CARDS</a:t>
            </a:r>
            <a:endParaRPr kumimoji="0" lang="de-DE" sz="1100" b="0" i="0" u="none" strike="noStrike" kern="1200" cap="none" spc="0" normalizeH="0" baseline="0" noProof="0" dirty="0">
              <a:ln>
                <a:noFill/>
              </a:ln>
              <a:solidFill>
                <a:srgbClr val="28828B"/>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rgbClr val="28828B"/>
                </a:solidFill>
                <a:effectLst/>
                <a:uLnTx/>
                <a:uFillTx/>
                <a:latin typeface="+mj-lt"/>
                <a:ea typeface="+mn-ea"/>
                <a:cs typeface="+mn-cs"/>
              </a:rPr>
              <a:t>250 physische Multi-Währungs-Debitkarten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rgbClr val="28828B"/>
                </a:solidFill>
                <a:effectLst/>
                <a:uLnTx/>
                <a:uFillTx/>
                <a:latin typeface="+mj-lt"/>
                <a:ea typeface="+mn-ea"/>
                <a:cs typeface="+mn-cs"/>
              </a:rPr>
              <a:t>Unbegrenzte virtuelle Karten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rgbClr val="28828B"/>
                </a:solidFill>
                <a:effectLst/>
                <a:uLnTx/>
                <a:uFillTx/>
                <a:latin typeface="+mj-lt"/>
                <a:ea typeface="+mn-ea"/>
                <a:cs typeface="+mn-cs"/>
              </a:rPr>
              <a:t>Spesenmanagement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dirty="0">
              <a:ln>
                <a:noFill/>
              </a:ln>
              <a:solidFill>
                <a:srgbClr val="28828B"/>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1" i="0" u="sng" strike="noStrike" kern="1200" cap="none" spc="0" normalizeH="0" baseline="0" noProof="0" dirty="0">
                <a:ln>
                  <a:noFill/>
                </a:ln>
                <a:solidFill>
                  <a:srgbClr val="28828B"/>
                </a:solidFill>
                <a:effectLst/>
                <a:uLnTx/>
                <a:uFillTx/>
                <a:latin typeface="+mj-lt"/>
                <a:ea typeface="+mn-ea"/>
                <a:cs typeface="+mn-cs"/>
              </a:rPr>
              <a:t>EXCHANGE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rgbClr val="28828B"/>
                </a:solidFill>
                <a:effectLst/>
                <a:uLnTx/>
                <a:uFillTx/>
                <a:latin typeface="+mj-lt"/>
                <a:ea typeface="+mn-ea"/>
                <a:cs typeface="+mn-cs"/>
              </a:rPr>
              <a:t>Währungswechsel zum Mittelkurs </a:t>
            </a:r>
            <a:r>
              <a:rPr kumimoji="0" lang="de-DE" sz="1100" b="1" i="0" u="none" strike="noStrike" kern="1200" cap="none" spc="0" normalizeH="0" baseline="0" noProof="0" dirty="0">
                <a:ln>
                  <a:noFill/>
                </a:ln>
                <a:solidFill>
                  <a:srgbClr val="28828B"/>
                </a:solidFill>
                <a:effectLst/>
                <a:uLnTx/>
                <a:uFillTx/>
                <a:latin typeface="+mj-lt"/>
                <a:ea typeface="+mn-ea"/>
                <a:cs typeface="+mn-cs"/>
              </a:rPr>
              <a:t>+0.20%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dirty="0">
              <a:ln>
                <a:noFill/>
              </a:ln>
              <a:solidFill>
                <a:srgbClr val="28828B"/>
              </a:solidFill>
              <a:effectLst/>
              <a:uLnTx/>
              <a:uFillTx/>
              <a:latin typeface="+mj-lt"/>
              <a:ea typeface="+mn-ea"/>
              <a:cs typeface="+mn-cs"/>
            </a:endParaRPr>
          </a:p>
        </p:txBody>
      </p:sp>
      <p:sp>
        <p:nvSpPr>
          <p:cNvPr id="65" name="Rechteck 64">
            <a:extLst>
              <a:ext uri="{FF2B5EF4-FFF2-40B4-BE49-F238E27FC236}">
                <a16:creationId xmlns:a16="http://schemas.microsoft.com/office/drawing/2014/main" id="{8982A51C-0EA9-494D-BA52-786D9AAE58E2}"/>
              </a:ext>
            </a:extLst>
          </p:cNvPr>
          <p:cNvSpPr/>
          <p:nvPr/>
        </p:nvSpPr>
        <p:spPr>
          <a:xfrm>
            <a:off x="453190" y="2591931"/>
            <a:ext cx="3528392" cy="35681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0" tIns="144000" rIns="144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600" b="1" i="0" u="none" strike="noStrike" kern="1200" cap="none" spc="0" normalizeH="0" baseline="0" noProof="0" dirty="0">
                <a:ln>
                  <a:noFill/>
                </a:ln>
                <a:solidFill>
                  <a:srgbClr val="28828B"/>
                </a:solidFill>
                <a:effectLst/>
                <a:uLnTx/>
                <a:uFillTx/>
                <a:latin typeface="HelveticaNeueLT Com 55 Roman"/>
                <a:ea typeface="+mn-ea"/>
                <a:cs typeface="+mn-cs"/>
              </a:rPr>
              <a:t>CHF 0/Monat</a:t>
            </a:r>
            <a:endParaRPr kumimoji="0" lang="de-DE" sz="1400" b="0" i="0" u="none" strike="noStrike" kern="1200" cap="none" spc="0" normalizeH="0" baseline="0" noProof="0" dirty="0">
              <a:ln>
                <a:noFill/>
              </a:ln>
              <a:solidFill>
                <a:srgbClr val="28828B"/>
              </a:solidFill>
              <a:effectLst/>
              <a:uLnTx/>
              <a:uFillTx/>
              <a:latin typeface="Corona 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srgbClr val="28828B"/>
              </a:solidFill>
              <a:effectLst/>
              <a:uLnTx/>
              <a:uFillTx/>
              <a:latin typeface="HelveticaNeueLT Com 55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1" i="0" u="sng" strike="noStrike" kern="1200" cap="none" spc="0" normalizeH="0" baseline="0" noProof="0" dirty="0">
                <a:ln>
                  <a:noFill/>
                </a:ln>
                <a:solidFill>
                  <a:srgbClr val="28828B"/>
                </a:solidFill>
                <a:effectLst/>
                <a:uLnTx/>
                <a:uFillTx/>
                <a:latin typeface="HelveticaNeueLT Com 55 Roman"/>
                <a:ea typeface="+mn-ea"/>
                <a:cs typeface="+mn-cs"/>
              </a:rPr>
              <a:t>PAY &amp; COLLECT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rgbClr val="28828B"/>
                </a:solidFill>
                <a:effectLst/>
                <a:uLnTx/>
                <a:uFillTx/>
                <a:latin typeface="HelveticaNeueLT Com 55 Roman"/>
                <a:ea typeface="+mn-ea"/>
                <a:cs typeface="+mn-cs"/>
              </a:rPr>
              <a:t>Lokale Kontoverbindungen für 5 Währungen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rgbClr val="28828B"/>
                </a:solidFill>
                <a:effectLst/>
                <a:uLnTx/>
                <a:uFillTx/>
                <a:latin typeface="HelveticaNeueLT Com 55 Roman"/>
                <a:ea typeface="+mn-ea"/>
                <a:cs typeface="+mn-cs"/>
              </a:rPr>
              <a:t>Kostenlose lokale Überweisungen in den Währungen EUR, CHF, GBP, USD und CAD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rgbClr val="28828B"/>
                </a:solidFill>
                <a:effectLst/>
                <a:uLnTx/>
                <a:uFillTx/>
                <a:latin typeface="HelveticaNeueLT Com 55 Roman"/>
                <a:ea typeface="+mn-ea"/>
                <a:cs typeface="+mn-cs"/>
              </a:rPr>
              <a:t>1 kostenlose monatliche SWIFT-Überweisung in 200+ Länder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dirty="0">
              <a:ln>
                <a:noFill/>
              </a:ln>
              <a:solidFill>
                <a:srgbClr val="28828B"/>
              </a:solidFill>
              <a:effectLst/>
              <a:uLnTx/>
              <a:uFillTx/>
              <a:latin typeface="HelveticaNeueLT Com 55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1" i="0" u="sng" strike="noStrike" kern="1200" cap="none" spc="0" normalizeH="0" baseline="0" noProof="0" dirty="0">
                <a:ln>
                  <a:noFill/>
                </a:ln>
                <a:solidFill>
                  <a:srgbClr val="28828B"/>
                </a:solidFill>
                <a:effectLst/>
                <a:uLnTx/>
                <a:uFillTx/>
                <a:latin typeface="HelveticaNeueLT Com 55 Roman"/>
                <a:ea typeface="+mn-ea"/>
                <a:cs typeface="+mn-cs"/>
              </a:rPr>
              <a:t>CARDS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rgbClr val="28828B"/>
                </a:solidFill>
                <a:effectLst/>
                <a:uLnTx/>
                <a:uFillTx/>
                <a:latin typeface="HelveticaNeueLT Com 55 Roman"/>
                <a:ea typeface="+mn-ea"/>
                <a:cs typeface="+mn-cs"/>
              </a:rPr>
              <a:t>10 physische Multi-Währungs-Debitkarten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rgbClr val="28828B"/>
                </a:solidFill>
                <a:effectLst/>
                <a:uLnTx/>
                <a:uFillTx/>
                <a:latin typeface="HelveticaNeueLT Com 55 Roman"/>
                <a:ea typeface="+mn-ea"/>
                <a:cs typeface="+mn-cs"/>
              </a:rPr>
              <a:t>Unbegrenzte virtuelle Karten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rgbClr val="28828B"/>
                </a:solidFill>
                <a:effectLst/>
                <a:uLnTx/>
                <a:uFillTx/>
                <a:latin typeface="HelveticaNeueLT Com 55 Roman"/>
                <a:ea typeface="+mn-ea"/>
                <a:cs typeface="+mn-cs"/>
              </a:rPr>
              <a:t>Spesenmanagement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dirty="0">
              <a:ln>
                <a:noFill/>
              </a:ln>
              <a:solidFill>
                <a:srgbClr val="28828B"/>
              </a:solidFill>
              <a:effectLst/>
              <a:uLnTx/>
              <a:uFillTx/>
              <a:latin typeface="HelveticaNeueLT Com 55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1" i="0" u="sng" strike="noStrike" kern="1200" cap="none" spc="0" normalizeH="0" baseline="0" noProof="0" dirty="0">
                <a:ln>
                  <a:noFill/>
                </a:ln>
                <a:solidFill>
                  <a:srgbClr val="28828B"/>
                </a:solidFill>
                <a:effectLst/>
                <a:uLnTx/>
                <a:uFillTx/>
                <a:latin typeface="HelveticaNeueLT Com 55 Roman"/>
                <a:ea typeface="+mn-ea"/>
                <a:cs typeface="+mn-cs"/>
              </a:rPr>
              <a:t>EXCHANGE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rgbClr val="28828B"/>
                </a:solidFill>
                <a:effectLst/>
                <a:uLnTx/>
                <a:uFillTx/>
                <a:latin typeface="HelveticaNeueLT Com 55 Roman"/>
                <a:ea typeface="+mn-ea"/>
                <a:cs typeface="+mn-cs"/>
              </a:rPr>
              <a:t>Währungswechsel zum Mittelkurs </a:t>
            </a:r>
            <a:r>
              <a:rPr kumimoji="0" lang="de-DE" sz="1100" b="1" i="0" u="none" strike="noStrike" kern="1200" cap="none" spc="0" normalizeH="0" baseline="0" noProof="0" dirty="0">
                <a:ln>
                  <a:noFill/>
                </a:ln>
                <a:solidFill>
                  <a:srgbClr val="28828B"/>
                </a:solidFill>
                <a:effectLst/>
                <a:uLnTx/>
                <a:uFillTx/>
                <a:latin typeface="HelveticaNeueLT Com 55 Roman"/>
                <a:ea typeface="+mn-ea"/>
                <a:cs typeface="+mn-cs"/>
              </a:rPr>
              <a:t>+0.40%</a:t>
            </a:r>
          </a:p>
        </p:txBody>
      </p:sp>
      <p:sp>
        <p:nvSpPr>
          <p:cNvPr id="66" name="Rechteck 65">
            <a:extLst>
              <a:ext uri="{FF2B5EF4-FFF2-40B4-BE49-F238E27FC236}">
                <a16:creationId xmlns:a16="http://schemas.microsoft.com/office/drawing/2014/main" id="{8982A51C-0EA9-494D-BA52-786D9AAE58E2}"/>
              </a:ext>
            </a:extLst>
          </p:cNvPr>
          <p:cNvSpPr/>
          <p:nvPr/>
        </p:nvSpPr>
        <p:spPr>
          <a:xfrm>
            <a:off x="4178754" y="2237716"/>
            <a:ext cx="3501814" cy="47120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144000" rIns="144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CH" sz="1800" b="1" i="0" u="none" strike="noStrike" kern="1200" cap="none" spc="0" normalizeH="0" baseline="0" noProof="0">
                <a:ln>
                  <a:noFill/>
                </a:ln>
                <a:solidFill>
                  <a:srgbClr val="28828B"/>
                </a:solidFill>
                <a:effectLst/>
                <a:uLnTx/>
                <a:uFillTx/>
                <a:latin typeface="HelveticaNeueLT Com 55 Roman"/>
                <a:ea typeface="+mn-ea"/>
                <a:cs typeface="+mn-cs"/>
              </a:rPr>
              <a:t>Essential</a:t>
            </a:r>
          </a:p>
        </p:txBody>
      </p:sp>
      <p:sp>
        <p:nvSpPr>
          <p:cNvPr id="67" name="Rechteck 66">
            <a:extLst>
              <a:ext uri="{FF2B5EF4-FFF2-40B4-BE49-F238E27FC236}">
                <a16:creationId xmlns:a16="http://schemas.microsoft.com/office/drawing/2014/main" id="{8982A51C-0EA9-494D-BA52-786D9AAE58E2}"/>
              </a:ext>
            </a:extLst>
          </p:cNvPr>
          <p:cNvSpPr/>
          <p:nvPr/>
        </p:nvSpPr>
        <p:spPr>
          <a:xfrm>
            <a:off x="7896200" y="2237716"/>
            <a:ext cx="3528392" cy="47120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144000" rIns="144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CH" sz="1800" b="1" i="0" u="none" strike="noStrike" kern="1200" cap="none" spc="0" normalizeH="0" baseline="0" noProof="0">
                <a:ln>
                  <a:noFill/>
                </a:ln>
                <a:solidFill>
                  <a:srgbClr val="28828B"/>
                </a:solidFill>
                <a:effectLst/>
                <a:uLnTx/>
                <a:uFillTx/>
                <a:latin typeface="HelveticaNeueLT Com 55 Roman"/>
                <a:ea typeface="+mn-ea"/>
                <a:cs typeface="+mn-cs"/>
              </a:rPr>
              <a:t>Professional</a:t>
            </a:r>
          </a:p>
        </p:txBody>
      </p:sp>
      <p:sp>
        <p:nvSpPr>
          <p:cNvPr id="69" name="Titel 3">
            <a:extLst>
              <a:ext uri="{FF2B5EF4-FFF2-40B4-BE49-F238E27FC236}">
                <a16:creationId xmlns:a16="http://schemas.microsoft.com/office/drawing/2014/main" id="{41338E64-746C-42F4-B5A5-97E5A6DEDFDF}"/>
              </a:ext>
            </a:extLst>
          </p:cNvPr>
          <p:cNvSpPr txBox="1">
            <a:spLocks/>
          </p:cNvSpPr>
          <p:nvPr/>
        </p:nvSpPr>
        <p:spPr bwMode="auto">
          <a:xfrm>
            <a:off x="479768" y="502717"/>
            <a:ext cx="10751363"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1035025" rtl="0" eaLnBrk="1" fontAlgn="base" hangingPunct="1">
              <a:lnSpc>
                <a:spcPct val="100000"/>
              </a:lnSpc>
              <a:spcBef>
                <a:spcPts val="0"/>
              </a:spcBef>
              <a:spcAft>
                <a:spcPts val="0"/>
              </a:spcAft>
              <a:defRPr sz="2800" b="1" i="0" kern="1200" cap="none" baseline="0">
                <a:solidFill>
                  <a:schemeClr val="tx2"/>
                </a:solidFill>
                <a:latin typeface="+mj-lt"/>
                <a:ea typeface="MS PGothic" panose="020B0600070205080204" pitchFamily="34" charset="-128"/>
                <a:cs typeface="Segoe UI" panose="020B0502040204020203" pitchFamily="34" charset="0"/>
              </a:defRPr>
            </a:lvl1pPr>
            <a:lvl2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2pPr>
            <a:lvl3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3pPr>
            <a:lvl4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4pPr>
            <a:lvl5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5pPr>
            <a:lvl6pPr marL="477049" algn="l" defTabSz="1038577" rtl="0" eaLnBrk="1" fontAlgn="base" hangingPunct="1">
              <a:spcBef>
                <a:spcPct val="0"/>
              </a:spcBef>
              <a:spcAft>
                <a:spcPct val="0"/>
              </a:spcAft>
              <a:defRPr sz="3067">
                <a:solidFill>
                  <a:schemeClr val="tx1"/>
                </a:solidFill>
                <a:latin typeface="Arial" pitchFamily="34" charset="0"/>
              </a:defRPr>
            </a:lvl6pPr>
            <a:lvl7pPr marL="954097" algn="l" defTabSz="1038577" rtl="0" eaLnBrk="1" fontAlgn="base" hangingPunct="1">
              <a:spcBef>
                <a:spcPct val="0"/>
              </a:spcBef>
              <a:spcAft>
                <a:spcPct val="0"/>
              </a:spcAft>
              <a:defRPr sz="3067">
                <a:solidFill>
                  <a:schemeClr val="tx1"/>
                </a:solidFill>
                <a:latin typeface="Arial" pitchFamily="34" charset="0"/>
              </a:defRPr>
            </a:lvl7pPr>
            <a:lvl8pPr marL="1431147" algn="l" defTabSz="1038577" rtl="0" eaLnBrk="1" fontAlgn="base" hangingPunct="1">
              <a:spcBef>
                <a:spcPct val="0"/>
              </a:spcBef>
              <a:spcAft>
                <a:spcPct val="0"/>
              </a:spcAft>
              <a:defRPr sz="3067">
                <a:solidFill>
                  <a:schemeClr val="tx1"/>
                </a:solidFill>
                <a:latin typeface="Arial" pitchFamily="34" charset="0"/>
              </a:defRPr>
            </a:lvl8pPr>
            <a:lvl9pPr marL="1908196" algn="l" defTabSz="1038577" rtl="0" eaLnBrk="1" fontAlgn="base" hangingPunct="1">
              <a:spcBef>
                <a:spcPct val="0"/>
              </a:spcBef>
              <a:spcAft>
                <a:spcPct val="0"/>
              </a:spcAft>
              <a:defRPr sz="3067">
                <a:solidFill>
                  <a:schemeClr val="tx1"/>
                </a:solidFill>
                <a:latin typeface="Arial" pitchFamily="34" charset="0"/>
              </a:defRPr>
            </a:lvl9pPr>
          </a:lstStyle>
          <a:p>
            <a:pPr marL="0" marR="0" lvl="0" indent="0" algn="l" defTabSz="1035025" rtl="0" eaLnBrk="1" fontAlgn="base" latinLnBrk="0" hangingPunct="1">
              <a:lnSpc>
                <a:spcPct val="100000"/>
              </a:lnSpc>
              <a:spcBef>
                <a:spcPts val="0"/>
              </a:spcBef>
              <a:spcAft>
                <a:spcPts val="0"/>
              </a:spcAft>
              <a:buClrTx/>
              <a:buSzTx/>
              <a:buFontTx/>
              <a:buNone/>
              <a:tabLst/>
              <a:defRPr/>
            </a:pPr>
            <a:r>
              <a:rPr kumimoji="0" lang="de-CH" sz="2800" b="1" i="0" u="none" strike="noStrike" kern="1200" cap="none" spc="0" normalizeH="0" baseline="0" noProof="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Flexible Pakete und Preise</a:t>
            </a:r>
            <a:br>
              <a:rPr kumimoji="0" lang="de-DE" sz="2800" b="1" i="0" u="none" strike="noStrike" kern="1200" cap="none" spc="0" normalizeH="0" baseline="0" noProof="1">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br>
            <a:r>
              <a:rPr kumimoji="0" lang="de-DE" sz="1800" b="0" i="0" u="none" strike="noStrike" kern="1200" cap="none" spc="0" normalizeH="0" baseline="0" noProof="1">
                <a:ln>
                  <a:noFill/>
                </a:ln>
                <a:solidFill>
                  <a:srgbClr val="28828B"/>
                </a:solidFill>
                <a:effectLst/>
                <a:uLnTx/>
                <a:uFillTx/>
                <a:latin typeface="Corona LT" panose="02000604020000090004" pitchFamily="2" charset="0"/>
                <a:ea typeface="MS PGothic" panose="020B0600070205080204" pitchFamily="34" charset="-128"/>
                <a:cs typeface="Segoe UI" panose="020B0502040204020203" pitchFamily="34" charset="0"/>
              </a:rPr>
              <a:t>Kostenlos loslegen und flexibel Ihrem Wachstum anpassen.</a:t>
            </a:r>
            <a:endParaRPr kumimoji="0" lang="de-DE" sz="1800" b="0" i="0" u="none" strike="noStrike" kern="1200" cap="none" spc="0" normalizeH="0" baseline="0" noProof="1">
              <a:ln>
                <a:noFill/>
              </a:ln>
              <a:solidFill>
                <a:srgbClr val="FFFFFF">
                  <a:lumMod val="50000"/>
                </a:srgbClr>
              </a:solidFill>
              <a:effectLst/>
              <a:uLnTx/>
              <a:uFillTx/>
              <a:latin typeface="Corona LT" panose="02000604020000090004" pitchFamily="2" charset="0"/>
              <a:ea typeface="MS PGothic" panose="020B0600070205080204" pitchFamily="34" charset="-128"/>
              <a:cs typeface="Segoe UI" panose="020B0502040204020203" pitchFamily="34" charset="0"/>
            </a:endParaRPr>
          </a:p>
        </p:txBody>
      </p:sp>
    </p:spTree>
    <p:extLst>
      <p:ext uri="{BB962C8B-B14F-4D97-AF65-F5344CB8AC3E}">
        <p14:creationId xmlns:p14="http://schemas.microsoft.com/office/powerpoint/2010/main" val="30226198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1A3F06DB-51F0-4893-A45B-2784C14750B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60" imgH="359" progId="TCLayout.ActiveDocument.1">
                  <p:embed/>
                </p:oleObj>
              </mc:Choice>
              <mc:Fallback>
                <p:oleObj name="think-cell Folie" r:id="rId4" imgW="360" imgH="359" progId="TCLayout.ActiveDocument.1">
                  <p:embed/>
                  <p:pic>
                    <p:nvPicPr>
                      <p:cNvPr id="5" name="Objekt 4" hidden="1">
                        <a:extLst>
                          <a:ext uri="{FF2B5EF4-FFF2-40B4-BE49-F238E27FC236}">
                            <a16:creationId xmlns:a16="http://schemas.microsoft.com/office/drawing/2014/main" id="{1A3F06DB-51F0-4893-A45B-2784C14750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6" name="Grafik 15">
            <a:extLst>
              <a:ext uri="{FF2B5EF4-FFF2-40B4-BE49-F238E27FC236}">
                <a16:creationId xmlns:a16="http://schemas.microsoft.com/office/drawing/2014/main" id="{780288D6-DD78-4716-8203-993B32061381}"/>
              </a:ext>
            </a:extLst>
          </p:cNvPr>
          <p:cNvPicPr>
            <a:picLocks noChangeAspect="1"/>
          </p:cNvPicPr>
          <p:nvPr/>
        </p:nvPicPr>
        <p:blipFill rotWithShape="1">
          <a:blip r:embed="rId6"/>
          <a:srcRect l="39174" r="-3221" b="12134"/>
          <a:stretch/>
        </p:blipFill>
        <p:spPr>
          <a:xfrm>
            <a:off x="10614713" y="406111"/>
            <a:ext cx="1352665" cy="571988"/>
          </a:xfrm>
          <a:prstGeom prst="rect">
            <a:avLst/>
          </a:prstGeom>
        </p:spPr>
      </p:pic>
      <p:sp>
        <p:nvSpPr>
          <p:cNvPr id="69" name="Titel 3">
            <a:extLst>
              <a:ext uri="{FF2B5EF4-FFF2-40B4-BE49-F238E27FC236}">
                <a16:creationId xmlns:a16="http://schemas.microsoft.com/office/drawing/2014/main" id="{41338E64-746C-42F4-B5A5-97E5A6DEDFDF}"/>
              </a:ext>
            </a:extLst>
          </p:cNvPr>
          <p:cNvSpPr txBox="1">
            <a:spLocks/>
          </p:cNvSpPr>
          <p:nvPr/>
        </p:nvSpPr>
        <p:spPr bwMode="auto">
          <a:xfrm>
            <a:off x="479376" y="476672"/>
            <a:ext cx="10751363"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1035025" rtl="0" eaLnBrk="1" fontAlgn="base" hangingPunct="1">
              <a:lnSpc>
                <a:spcPct val="100000"/>
              </a:lnSpc>
              <a:spcBef>
                <a:spcPts val="0"/>
              </a:spcBef>
              <a:spcAft>
                <a:spcPts val="0"/>
              </a:spcAft>
              <a:defRPr sz="2800" b="1" i="0" kern="1200" cap="none" baseline="0">
                <a:solidFill>
                  <a:schemeClr val="tx2"/>
                </a:solidFill>
                <a:latin typeface="+mj-lt"/>
                <a:ea typeface="MS PGothic" panose="020B0600070205080204" pitchFamily="34" charset="-128"/>
                <a:cs typeface="Segoe UI" panose="020B0502040204020203" pitchFamily="34" charset="0"/>
              </a:defRPr>
            </a:lvl1pPr>
            <a:lvl2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2pPr>
            <a:lvl3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3pPr>
            <a:lvl4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4pPr>
            <a:lvl5pPr algn="l" defTabSz="1035025" rtl="0" eaLnBrk="1" fontAlgn="base" hangingPunct="1">
              <a:spcBef>
                <a:spcPct val="0"/>
              </a:spcBef>
              <a:spcAft>
                <a:spcPct val="0"/>
              </a:spcAft>
              <a:defRPr sz="3067">
                <a:solidFill>
                  <a:schemeClr val="tx1"/>
                </a:solidFill>
                <a:latin typeface="Arial" pitchFamily="34" charset="0"/>
                <a:ea typeface="MS PGothic" panose="020B0600070205080204" pitchFamily="34" charset="-128"/>
                <a:cs typeface="MS PGothic" charset="0"/>
              </a:defRPr>
            </a:lvl5pPr>
            <a:lvl6pPr marL="477049" algn="l" defTabSz="1038577" rtl="0" eaLnBrk="1" fontAlgn="base" hangingPunct="1">
              <a:spcBef>
                <a:spcPct val="0"/>
              </a:spcBef>
              <a:spcAft>
                <a:spcPct val="0"/>
              </a:spcAft>
              <a:defRPr sz="3067">
                <a:solidFill>
                  <a:schemeClr val="tx1"/>
                </a:solidFill>
                <a:latin typeface="Arial" pitchFamily="34" charset="0"/>
              </a:defRPr>
            </a:lvl6pPr>
            <a:lvl7pPr marL="954097" algn="l" defTabSz="1038577" rtl="0" eaLnBrk="1" fontAlgn="base" hangingPunct="1">
              <a:spcBef>
                <a:spcPct val="0"/>
              </a:spcBef>
              <a:spcAft>
                <a:spcPct val="0"/>
              </a:spcAft>
              <a:defRPr sz="3067">
                <a:solidFill>
                  <a:schemeClr val="tx1"/>
                </a:solidFill>
                <a:latin typeface="Arial" pitchFamily="34" charset="0"/>
              </a:defRPr>
            </a:lvl7pPr>
            <a:lvl8pPr marL="1431147" algn="l" defTabSz="1038577" rtl="0" eaLnBrk="1" fontAlgn="base" hangingPunct="1">
              <a:spcBef>
                <a:spcPct val="0"/>
              </a:spcBef>
              <a:spcAft>
                <a:spcPct val="0"/>
              </a:spcAft>
              <a:defRPr sz="3067">
                <a:solidFill>
                  <a:schemeClr val="tx1"/>
                </a:solidFill>
                <a:latin typeface="Arial" pitchFamily="34" charset="0"/>
              </a:defRPr>
            </a:lvl8pPr>
            <a:lvl9pPr marL="1908196" algn="l" defTabSz="1038577" rtl="0" eaLnBrk="1" fontAlgn="base" hangingPunct="1">
              <a:spcBef>
                <a:spcPct val="0"/>
              </a:spcBef>
              <a:spcAft>
                <a:spcPct val="0"/>
              </a:spcAft>
              <a:defRPr sz="3067">
                <a:solidFill>
                  <a:schemeClr val="tx1"/>
                </a:solidFill>
                <a:latin typeface="Arial" pitchFamily="34" charset="0"/>
              </a:defRPr>
            </a:lvl9pPr>
          </a:lstStyle>
          <a:p>
            <a:pPr marL="0" marR="0" lvl="0" indent="0" algn="l" defTabSz="1035025" rtl="0" eaLnBrk="1" fontAlgn="base" latinLnBrk="0" hangingPunct="1">
              <a:lnSpc>
                <a:spcPct val="100000"/>
              </a:lnSpc>
              <a:spcBef>
                <a:spcPts val="0"/>
              </a:spcBef>
              <a:spcAft>
                <a:spcPts val="0"/>
              </a:spcAft>
              <a:buClrTx/>
              <a:buSzTx/>
              <a:buFontTx/>
              <a:buNone/>
              <a:tabLst/>
              <a:defRPr/>
            </a:pPr>
            <a:r>
              <a:rPr kumimoji="0" lang="de-CH" sz="2800" b="1" i="0" u="none" strike="noStrike" kern="1200" cap="none" spc="0" normalizeH="0" baseline="0" noProof="0">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t>Demokonto eröffnen und Konto aktivieren</a:t>
            </a:r>
            <a:br>
              <a:rPr kumimoji="0" lang="de-DE" sz="2800" b="1" i="0" u="none" strike="noStrike" kern="1200" cap="none" spc="0" normalizeH="0" baseline="0" noProof="1">
                <a:ln>
                  <a:noFill/>
                </a:ln>
                <a:solidFill>
                  <a:srgbClr val="868689"/>
                </a:solidFill>
                <a:effectLst/>
                <a:uLnTx/>
                <a:uFillTx/>
                <a:latin typeface="HelveticaNeueLT Com 55 Roman"/>
                <a:ea typeface="MS PGothic" panose="020B0600070205080204" pitchFamily="34" charset="-128"/>
                <a:cs typeface="Segoe UI" panose="020B0502040204020203" pitchFamily="34" charset="0"/>
              </a:rPr>
            </a:br>
            <a:r>
              <a:rPr kumimoji="0" lang="de-DE" sz="1800" b="0" i="0" u="none" strike="noStrike" kern="1200" cap="none" spc="0" normalizeH="0" baseline="0" noProof="1">
                <a:ln>
                  <a:noFill/>
                </a:ln>
                <a:solidFill>
                  <a:srgbClr val="28828B"/>
                </a:solidFill>
                <a:effectLst/>
                <a:uLnTx/>
                <a:uFillTx/>
                <a:latin typeface="Corona LT" panose="02000604020000090004" pitchFamily="2" charset="0"/>
                <a:ea typeface="MS PGothic" panose="020B0600070205080204" pitchFamily="34" charset="-128"/>
                <a:cs typeface="Segoe UI" panose="020B0502040204020203" pitchFamily="34" charset="0"/>
              </a:rPr>
              <a:t>Kostenlos loslegen und flexibel Ihrem Wachstum anpassen.</a:t>
            </a:r>
            <a:endParaRPr kumimoji="0" lang="de-DE" sz="1800" b="0" i="0" u="none" strike="noStrike" kern="1200" cap="none" spc="0" normalizeH="0" baseline="0" noProof="1">
              <a:ln>
                <a:noFill/>
              </a:ln>
              <a:solidFill>
                <a:srgbClr val="FFFFFF">
                  <a:lumMod val="50000"/>
                </a:srgbClr>
              </a:solidFill>
              <a:effectLst/>
              <a:uLnTx/>
              <a:uFillTx/>
              <a:latin typeface="Corona LT" panose="02000604020000090004" pitchFamily="2" charset="0"/>
              <a:ea typeface="MS PGothic" panose="020B0600070205080204" pitchFamily="34" charset="-128"/>
              <a:cs typeface="Segoe UI" panose="020B0502040204020203" pitchFamily="34" charset="0"/>
            </a:endParaRPr>
          </a:p>
        </p:txBody>
      </p:sp>
      <p:grpSp>
        <p:nvGrpSpPr>
          <p:cNvPr id="3" name="Gruppieren 2"/>
          <p:cNvGrpSpPr/>
          <p:nvPr/>
        </p:nvGrpSpPr>
        <p:grpSpPr>
          <a:xfrm>
            <a:off x="461867" y="2605484"/>
            <a:ext cx="3361791" cy="3274915"/>
            <a:chOff x="7798531" y="1529250"/>
            <a:chExt cx="3945938" cy="3843966"/>
          </a:xfrm>
        </p:grpSpPr>
        <p:pic>
          <p:nvPicPr>
            <p:cNvPr id="24" name="Grafik 23">
              <a:hlinkClick r:id="rId7"/>
              <a:extLst>
                <a:ext uri="{FF2B5EF4-FFF2-40B4-BE49-F238E27FC236}">
                  <a16:creationId xmlns:a16="http://schemas.microsoft.com/office/drawing/2014/main" id="{EFA48FF0-8040-4818-9688-43F09912D895}"/>
                </a:ext>
              </a:extLst>
            </p:cNvPr>
            <p:cNvPicPr>
              <a:picLocks noChangeAspect="1"/>
            </p:cNvPicPr>
            <p:nvPr/>
          </p:nvPicPr>
          <p:blipFill>
            <a:blip r:embed="rId8"/>
            <a:stretch>
              <a:fillRect/>
            </a:stretch>
          </p:blipFill>
          <p:spPr>
            <a:xfrm>
              <a:off x="7798531" y="1529250"/>
              <a:ext cx="3945938" cy="3843966"/>
            </a:xfrm>
            <a:prstGeom prst="rect">
              <a:avLst/>
            </a:prstGeom>
          </p:spPr>
        </p:pic>
        <p:pic>
          <p:nvPicPr>
            <p:cNvPr id="614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7924531" y="1656249"/>
              <a:ext cx="3687738" cy="2465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2" name="Google Shape;14423;p145"/>
          <p:cNvGrpSpPr/>
          <p:nvPr/>
        </p:nvGrpSpPr>
        <p:grpSpPr>
          <a:xfrm>
            <a:off x="10704512" y="3062334"/>
            <a:ext cx="503746" cy="501590"/>
            <a:chOff x="7559858" y="5543081"/>
            <a:chExt cx="543772" cy="541445"/>
          </a:xfrm>
          <a:solidFill>
            <a:srgbClr val="28828B"/>
          </a:solidFill>
        </p:grpSpPr>
        <p:sp>
          <p:nvSpPr>
            <p:cNvPr id="43" name="Google Shape;14424;p145"/>
            <p:cNvSpPr/>
            <p:nvPr/>
          </p:nvSpPr>
          <p:spPr>
            <a:xfrm>
              <a:off x="7559858" y="5543081"/>
              <a:ext cx="543772" cy="541445"/>
            </a:xfrm>
            <a:custGeom>
              <a:avLst/>
              <a:gdLst/>
              <a:ahLst/>
              <a:cxnLst/>
              <a:rect l="l" t="t" r="r" b="b"/>
              <a:pathLst>
                <a:path w="543772" h="541445" extrusionOk="0">
                  <a:moveTo>
                    <a:pt x="529006" y="310177"/>
                  </a:moveTo>
                  <a:lnTo>
                    <a:pt x="506800" y="310177"/>
                  </a:lnTo>
                  <a:lnTo>
                    <a:pt x="506800" y="256016"/>
                  </a:lnTo>
                  <a:cubicBezTo>
                    <a:pt x="507787" y="227383"/>
                    <a:pt x="486306" y="202934"/>
                    <a:pt x="457784" y="200230"/>
                  </a:cubicBezTo>
                  <a:lnTo>
                    <a:pt x="52658" y="200230"/>
                  </a:lnTo>
                  <a:cubicBezTo>
                    <a:pt x="34336" y="195218"/>
                    <a:pt x="23546" y="176303"/>
                    <a:pt x="28558" y="157982"/>
                  </a:cubicBezTo>
                  <a:cubicBezTo>
                    <a:pt x="31766" y="146253"/>
                    <a:pt x="40929" y="137091"/>
                    <a:pt x="52658" y="133882"/>
                  </a:cubicBezTo>
                  <a:lnTo>
                    <a:pt x="101944" y="133882"/>
                  </a:lnTo>
                  <a:lnTo>
                    <a:pt x="86508" y="148235"/>
                  </a:lnTo>
                  <a:cubicBezTo>
                    <a:pt x="80975" y="153264"/>
                    <a:pt x="80565" y="161828"/>
                    <a:pt x="85595" y="167362"/>
                  </a:cubicBezTo>
                  <a:cubicBezTo>
                    <a:pt x="88185" y="170211"/>
                    <a:pt x="91865" y="171823"/>
                    <a:pt x="95716" y="171795"/>
                  </a:cubicBezTo>
                  <a:cubicBezTo>
                    <a:pt x="99149" y="171720"/>
                    <a:pt x="102432" y="170368"/>
                    <a:pt x="104923" y="168004"/>
                  </a:cubicBezTo>
                  <a:lnTo>
                    <a:pt x="146356" y="130091"/>
                  </a:lnTo>
                  <a:lnTo>
                    <a:pt x="146356" y="130091"/>
                  </a:lnTo>
                  <a:lnTo>
                    <a:pt x="253054" y="32059"/>
                  </a:lnTo>
                  <a:lnTo>
                    <a:pt x="370043" y="157442"/>
                  </a:lnTo>
                  <a:cubicBezTo>
                    <a:pt x="375203" y="162902"/>
                    <a:pt x="383811" y="163144"/>
                    <a:pt x="389270" y="157984"/>
                  </a:cubicBezTo>
                  <a:cubicBezTo>
                    <a:pt x="394729" y="152824"/>
                    <a:pt x="394971" y="144216"/>
                    <a:pt x="389811" y="138757"/>
                  </a:cubicBezTo>
                  <a:lnTo>
                    <a:pt x="385208" y="133882"/>
                  </a:lnTo>
                  <a:lnTo>
                    <a:pt x="412288" y="133882"/>
                  </a:lnTo>
                  <a:cubicBezTo>
                    <a:pt x="429528" y="137045"/>
                    <a:pt x="441367" y="153028"/>
                    <a:pt x="439369" y="170441"/>
                  </a:cubicBezTo>
                  <a:cubicBezTo>
                    <a:pt x="439369" y="177919"/>
                    <a:pt x="445431" y="183981"/>
                    <a:pt x="452909" y="183981"/>
                  </a:cubicBezTo>
                  <a:cubicBezTo>
                    <a:pt x="460388" y="183981"/>
                    <a:pt x="466450" y="177919"/>
                    <a:pt x="466450" y="170441"/>
                  </a:cubicBezTo>
                  <a:cubicBezTo>
                    <a:pt x="468501" y="138097"/>
                    <a:pt x="444544" y="109948"/>
                    <a:pt x="412288" y="106801"/>
                  </a:cubicBezTo>
                  <a:lnTo>
                    <a:pt x="358127" y="106801"/>
                  </a:lnTo>
                  <a:lnTo>
                    <a:pt x="261720" y="3895"/>
                  </a:lnTo>
                  <a:cubicBezTo>
                    <a:pt x="256363" y="-1298"/>
                    <a:pt x="247850" y="-1298"/>
                    <a:pt x="242493" y="3895"/>
                  </a:cubicBezTo>
                  <a:lnTo>
                    <a:pt x="130921" y="106531"/>
                  </a:lnTo>
                  <a:lnTo>
                    <a:pt x="52658" y="106531"/>
                  </a:lnTo>
                  <a:cubicBezTo>
                    <a:pt x="21546" y="108842"/>
                    <a:pt x="-1896" y="135788"/>
                    <a:pt x="121" y="166920"/>
                  </a:cubicBezTo>
                  <a:cubicBezTo>
                    <a:pt x="121" y="166920"/>
                    <a:pt x="121" y="168816"/>
                    <a:pt x="121" y="169899"/>
                  </a:cubicBezTo>
                  <a:lnTo>
                    <a:pt x="121" y="169899"/>
                  </a:lnTo>
                  <a:lnTo>
                    <a:pt x="121" y="485660"/>
                  </a:lnTo>
                  <a:cubicBezTo>
                    <a:pt x="-877" y="514197"/>
                    <a:pt x="20452" y="538608"/>
                    <a:pt x="48866" y="541446"/>
                  </a:cubicBezTo>
                  <a:lnTo>
                    <a:pt x="458867" y="541446"/>
                  </a:lnTo>
                  <a:cubicBezTo>
                    <a:pt x="487389" y="538741"/>
                    <a:pt x="508871" y="514292"/>
                    <a:pt x="507883" y="485660"/>
                  </a:cubicBezTo>
                  <a:lnTo>
                    <a:pt x="507883" y="420395"/>
                  </a:lnTo>
                  <a:lnTo>
                    <a:pt x="530089" y="420395"/>
                  </a:lnTo>
                  <a:cubicBezTo>
                    <a:pt x="537568" y="420395"/>
                    <a:pt x="543630" y="414333"/>
                    <a:pt x="543630" y="406855"/>
                  </a:cubicBezTo>
                  <a:lnTo>
                    <a:pt x="543630" y="325613"/>
                  </a:lnTo>
                  <a:cubicBezTo>
                    <a:pt x="544707" y="318213"/>
                    <a:pt x="539582" y="311340"/>
                    <a:pt x="532182" y="310263"/>
                  </a:cubicBezTo>
                  <a:cubicBezTo>
                    <a:pt x="531131" y="310110"/>
                    <a:pt x="530065" y="310081"/>
                    <a:pt x="529006" y="310177"/>
                  </a:cubicBezTo>
                  <a:close/>
                  <a:moveTo>
                    <a:pt x="479719" y="485660"/>
                  </a:moveTo>
                  <a:cubicBezTo>
                    <a:pt x="479719" y="501096"/>
                    <a:pt x="469699" y="514365"/>
                    <a:pt x="457784" y="514365"/>
                  </a:cubicBezTo>
                  <a:lnTo>
                    <a:pt x="48596" y="514365"/>
                  </a:lnTo>
                  <a:cubicBezTo>
                    <a:pt x="36951" y="514365"/>
                    <a:pt x="26931" y="501096"/>
                    <a:pt x="26931" y="485660"/>
                  </a:cubicBezTo>
                  <a:lnTo>
                    <a:pt x="26931" y="219457"/>
                  </a:lnTo>
                  <a:cubicBezTo>
                    <a:pt x="34366" y="224505"/>
                    <a:pt x="43130" y="227237"/>
                    <a:pt x="52115" y="227310"/>
                  </a:cubicBezTo>
                  <a:lnTo>
                    <a:pt x="458326" y="227311"/>
                  </a:lnTo>
                  <a:cubicBezTo>
                    <a:pt x="470241" y="227311"/>
                    <a:pt x="480261" y="240580"/>
                    <a:pt x="480261" y="256016"/>
                  </a:cubicBezTo>
                  <a:lnTo>
                    <a:pt x="480261" y="310177"/>
                  </a:lnTo>
                  <a:lnTo>
                    <a:pt x="422308" y="310177"/>
                  </a:lnTo>
                  <a:cubicBezTo>
                    <a:pt x="403164" y="310177"/>
                    <a:pt x="387645" y="325697"/>
                    <a:pt x="387645" y="344840"/>
                  </a:cubicBezTo>
                  <a:lnTo>
                    <a:pt x="387645" y="385190"/>
                  </a:lnTo>
                  <a:cubicBezTo>
                    <a:pt x="387645" y="404334"/>
                    <a:pt x="403165" y="419854"/>
                    <a:pt x="422308" y="419854"/>
                  </a:cubicBezTo>
                  <a:lnTo>
                    <a:pt x="480261" y="419854"/>
                  </a:lnTo>
                  <a:close/>
                  <a:moveTo>
                    <a:pt x="515466" y="393315"/>
                  </a:moveTo>
                  <a:lnTo>
                    <a:pt x="421767" y="393315"/>
                  </a:lnTo>
                  <a:cubicBezTo>
                    <a:pt x="417579" y="393315"/>
                    <a:pt x="414184" y="389920"/>
                    <a:pt x="414184" y="385732"/>
                  </a:cubicBezTo>
                  <a:lnTo>
                    <a:pt x="414184" y="344840"/>
                  </a:lnTo>
                  <a:cubicBezTo>
                    <a:pt x="414032" y="340805"/>
                    <a:pt x="417179" y="337410"/>
                    <a:pt x="421215" y="337258"/>
                  </a:cubicBezTo>
                  <a:cubicBezTo>
                    <a:pt x="421399" y="337251"/>
                    <a:pt x="421583" y="337251"/>
                    <a:pt x="421767" y="337258"/>
                  </a:cubicBezTo>
                  <a:lnTo>
                    <a:pt x="515466" y="337258"/>
                  </a:lnTo>
                  <a:close/>
                </a:path>
              </a:pathLst>
            </a:custGeom>
            <a:grp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14425;p145"/>
            <p:cNvSpPr/>
            <p:nvPr/>
          </p:nvSpPr>
          <p:spPr>
            <a:xfrm>
              <a:off x="7986499" y="5893335"/>
              <a:ext cx="27080" cy="27083"/>
            </a:xfrm>
            <a:custGeom>
              <a:avLst/>
              <a:gdLst/>
              <a:ahLst/>
              <a:cxnLst/>
              <a:rect l="l" t="t" r="r" b="b"/>
              <a:pathLst>
                <a:path w="27080" h="27083" extrusionOk="0">
                  <a:moveTo>
                    <a:pt x="13269" y="3"/>
                  </a:moveTo>
                  <a:cubicBezTo>
                    <a:pt x="5897" y="150"/>
                    <a:pt x="-2" y="6170"/>
                    <a:pt x="0" y="13543"/>
                  </a:cubicBezTo>
                  <a:cubicBezTo>
                    <a:pt x="0" y="21021"/>
                    <a:pt x="6062" y="27084"/>
                    <a:pt x="13540" y="27084"/>
                  </a:cubicBezTo>
                  <a:cubicBezTo>
                    <a:pt x="21019" y="27084"/>
                    <a:pt x="27081" y="21021"/>
                    <a:pt x="27081" y="13543"/>
                  </a:cubicBezTo>
                  <a:cubicBezTo>
                    <a:pt x="27082" y="6065"/>
                    <a:pt x="21021" y="2"/>
                    <a:pt x="13543" y="0"/>
                  </a:cubicBezTo>
                  <a:cubicBezTo>
                    <a:pt x="13452" y="0"/>
                    <a:pt x="13360" y="1"/>
                    <a:pt x="13269" y="3"/>
                  </a:cubicBezTo>
                  <a:close/>
                </a:path>
              </a:pathLst>
            </a:custGeom>
            <a:grp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45" name="Google Shape;89;p13"/>
          <p:cNvSpPr/>
          <p:nvPr/>
        </p:nvSpPr>
        <p:spPr>
          <a:xfrm>
            <a:off x="10697886" y="3939667"/>
            <a:ext cx="571355" cy="571355"/>
          </a:xfrm>
          <a:custGeom>
            <a:avLst/>
            <a:gdLst/>
            <a:ahLst/>
            <a:cxnLst/>
            <a:rect l="l" t="t" r="r" b="b"/>
            <a:pathLst>
              <a:path w="312180" h="312180" extrusionOk="0">
                <a:moveTo>
                  <a:pt x="314297" y="157148"/>
                </a:moveTo>
                <a:cubicBezTo>
                  <a:pt x="314297" y="243924"/>
                  <a:pt x="243924" y="314297"/>
                  <a:pt x="157148" y="314297"/>
                </a:cubicBezTo>
                <a:cubicBezTo>
                  <a:pt x="70373" y="314297"/>
                  <a:pt x="0" y="243924"/>
                  <a:pt x="0" y="157148"/>
                </a:cubicBezTo>
                <a:cubicBezTo>
                  <a:pt x="0" y="70373"/>
                  <a:pt x="70373" y="0"/>
                  <a:pt x="157148" y="0"/>
                </a:cubicBezTo>
                <a:cubicBezTo>
                  <a:pt x="189425" y="0"/>
                  <a:pt x="220643" y="9524"/>
                  <a:pt x="247099" y="28043"/>
                </a:cubicBezTo>
                <a:cubicBezTo>
                  <a:pt x="250273" y="30160"/>
                  <a:pt x="250803" y="33864"/>
                  <a:pt x="248686" y="37038"/>
                </a:cubicBezTo>
                <a:cubicBezTo>
                  <a:pt x="246570" y="40213"/>
                  <a:pt x="242866" y="40742"/>
                  <a:pt x="239691" y="38626"/>
                </a:cubicBezTo>
                <a:cubicBezTo>
                  <a:pt x="215352" y="21694"/>
                  <a:pt x="186779" y="12699"/>
                  <a:pt x="157148" y="12699"/>
                </a:cubicBezTo>
                <a:cubicBezTo>
                  <a:pt x="77781" y="12699"/>
                  <a:pt x="12699" y="77251"/>
                  <a:pt x="12699" y="157148"/>
                </a:cubicBezTo>
                <a:cubicBezTo>
                  <a:pt x="12699" y="236516"/>
                  <a:pt x="77252" y="301598"/>
                  <a:pt x="157148" y="301598"/>
                </a:cubicBezTo>
                <a:cubicBezTo>
                  <a:pt x="236516" y="301598"/>
                  <a:pt x="301598" y="237045"/>
                  <a:pt x="301598" y="157148"/>
                </a:cubicBezTo>
                <a:cubicBezTo>
                  <a:pt x="301598" y="127518"/>
                  <a:pt x="292603" y="98945"/>
                  <a:pt x="275671" y="74606"/>
                </a:cubicBezTo>
                <a:cubicBezTo>
                  <a:pt x="273555" y="71431"/>
                  <a:pt x="274084" y="67727"/>
                  <a:pt x="277259" y="65611"/>
                </a:cubicBezTo>
                <a:cubicBezTo>
                  <a:pt x="280433" y="63494"/>
                  <a:pt x="284137" y="64552"/>
                  <a:pt x="286254" y="67198"/>
                </a:cubicBezTo>
                <a:cubicBezTo>
                  <a:pt x="304773" y="94183"/>
                  <a:pt x="314297" y="124872"/>
                  <a:pt x="314297" y="157148"/>
                </a:cubicBezTo>
                <a:close/>
                <a:moveTo>
                  <a:pt x="157148" y="118523"/>
                </a:moveTo>
                <a:cubicBezTo>
                  <a:pt x="161381" y="118523"/>
                  <a:pt x="165614" y="119052"/>
                  <a:pt x="169847" y="121168"/>
                </a:cubicBezTo>
                <a:cubicBezTo>
                  <a:pt x="173022" y="122227"/>
                  <a:pt x="176726" y="120639"/>
                  <a:pt x="178313" y="117464"/>
                </a:cubicBezTo>
                <a:cubicBezTo>
                  <a:pt x="179371" y="114290"/>
                  <a:pt x="177784" y="110586"/>
                  <a:pt x="174609" y="108999"/>
                </a:cubicBezTo>
                <a:cubicBezTo>
                  <a:pt x="138629" y="96300"/>
                  <a:pt x="105824" y="123285"/>
                  <a:pt x="105824" y="157677"/>
                </a:cubicBezTo>
                <a:cubicBezTo>
                  <a:pt x="105824" y="186250"/>
                  <a:pt x="129105" y="209531"/>
                  <a:pt x="157677" y="209531"/>
                </a:cubicBezTo>
                <a:cubicBezTo>
                  <a:pt x="186250" y="209531"/>
                  <a:pt x="209531" y="186250"/>
                  <a:pt x="209531" y="157677"/>
                </a:cubicBezTo>
                <a:cubicBezTo>
                  <a:pt x="209531" y="151857"/>
                  <a:pt x="208473" y="146566"/>
                  <a:pt x="206356" y="140217"/>
                </a:cubicBezTo>
                <a:cubicBezTo>
                  <a:pt x="205298" y="137042"/>
                  <a:pt x="201595" y="134925"/>
                  <a:pt x="197891" y="136513"/>
                </a:cubicBezTo>
                <a:cubicBezTo>
                  <a:pt x="194716" y="137571"/>
                  <a:pt x="192599" y="141275"/>
                  <a:pt x="194187" y="144979"/>
                </a:cubicBezTo>
                <a:cubicBezTo>
                  <a:pt x="195774" y="149741"/>
                  <a:pt x="196832" y="153974"/>
                  <a:pt x="196832" y="157677"/>
                </a:cubicBezTo>
                <a:cubicBezTo>
                  <a:pt x="196832" y="178842"/>
                  <a:pt x="179371" y="196303"/>
                  <a:pt x="158207" y="196303"/>
                </a:cubicBezTo>
                <a:cubicBezTo>
                  <a:pt x="137042" y="196303"/>
                  <a:pt x="119581" y="178842"/>
                  <a:pt x="119581" y="157677"/>
                </a:cubicBezTo>
                <a:cubicBezTo>
                  <a:pt x="118523" y="135983"/>
                  <a:pt x="135984" y="118523"/>
                  <a:pt x="157148" y="118523"/>
                </a:cubicBezTo>
                <a:close/>
                <a:moveTo>
                  <a:pt x="222230" y="74077"/>
                </a:moveTo>
                <a:cubicBezTo>
                  <a:pt x="224347" y="70902"/>
                  <a:pt x="223288" y="67198"/>
                  <a:pt x="220643" y="65082"/>
                </a:cubicBezTo>
                <a:cubicBezTo>
                  <a:pt x="202124" y="52383"/>
                  <a:pt x="179900" y="45504"/>
                  <a:pt x="157148" y="45504"/>
                </a:cubicBezTo>
                <a:cubicBezTo>
                  <a:pt x="95241" y="45504"/>
                  <a:pt x="44975" y="95771"/>
                  <a:pt x="44975" y="157677"/>
                </a:cubicBezTo>
                <a:cubicBezTo>
                  <a:pt x="44975" y="219584"/>
                  <a:pt x="95241" y="269851"/>
                  <a:pt x="157148" y="269851"/>
                </a:cubicBezTo>
                <a:cubicBezTo>
                  <a:pt x="219055" y="269851"/>
                  <a:pt x="269322" y="219584"/>
                  <a:pt x="269322" y="157677"/>
                </a:cubicBezTo>
                <a:cubicBezTo>
                  <a:pt x="269322" y="134925"/>
                  <a:pt x="262443" y="113231"/>
                  <a:pt x="249744" y="94183"/>
                </a:cubicBezTo>
                <a:cubicBezTo>
                  <a:pt x="247628" y="91008"/>
                  <a:pt x="243924" y="90479"/>
                  <a:pt x="240749" y="92596"/>
                </a:cubicBezTo>
                <a:cubicBezTo>
                  <a:pt x="237575" y="94712"/>
                  <a:pt x="237045" y="98416"/>
                  <a:pt x="239162" y="101591"/>
                </a:cubicBezTo>
                <a:cubicBezTo>
                  <a:pt x="250273" y="117993"/>
                  <a:pt x="256623" y="137571"/>
                  <a:pt x="256623" y="157677"/>
                </a:cubicBezTo>
                <a:cubicBezTo>
                  <a:pt x="256623" y="212177"/>
                  <a:pt x="212177" y="256623"/>
                  <a:pt x="157677" y="256623"/>
                </a:cubicBezTo>
                <a:cubicBezTo>
                  <a:pt x="103178" y="256623"/>
                  <a:pt x="58732" y="212177"/>
                  <a:pt x="58732" y="157677"/>
                </a:cubicBezTo>
                <a:cubicBezTo>
                  <a:pt x="58732" y="103178"/>
                  <a:pt x="103178" y="58732"/>
                  <a:pt x="157677" y="58732"/>
                </a:cubicBezTo>
                <a:cubicBezTo>
                  <a:pt x="177784" y="58732"/>
                  <a:pt x="196832" y="64552"/>
                  <a:pt x="213764" y="76193"/>
                </a:cubicBezTo>
                <a:cubicBezTo>
                  <a:pt x="216410" y="77780"/>
                  <a:pt x="220114" y="76722"/>
                  <a:pt x="222230" y="74077"/>
                </a:cubicBezTo>
                <a:close/>
                <a:moveTo>
                  <a:pt x="152916" y="152915"/>
                </a:moveTo>
                <a:lnTo>
                  <a:pt x="256623" y="49208"/>
                </a:lnTo>
                <a:lnTo>
                  <a:pt x="256623" y="21694"/>
                </a:lnTo>
                <a:cubicBezTo>
                  <a:pt x="256623" y="21694"/>
                  <a:pt x="256623" y="21694"/>
                  <a:pt x="256623" y="21694"/>
                </a:cubicBezTo>
                <a:cubicBezTo>
                  <a:pt x="256623" y="20636"/>
                  <a:pt x="256623" y="20106"/>
                  <a:pt x="257152" y="19048"/>
                </a:cubicBezTo>
                <a:cubicBezTo>
                  <a:pt x="257681" y="18519"/>
                  <a:pt x="257681" y="17461"/>
                  <a:pt x="258739" y="16932"/>
                </a:cubicBezTo>
                <a:lnTo>
                  <a:pt x="258739" y="16932"/>
                </a:lnTo>
                <a:lnTo>
                  <a:pt x="273555" y="2116"/>
                </a:lnTo>
                <a:cubicBezTo>
                  <a:pt x="275142" y="529"/>
                  <a:pt x="277787" y="0"/>
                  <a:pt x="279904" y="529"/>
                </a:cubicBezTo>
                <a:cubicBezTo>
                  <a:pt x="282020" y="1058"/>
                  <a:pt x="284137" y="2646"/>
                  <a:pt x="284666" y="5291"/>
                </a:cubicBezTo>
                <a:lnTo>
                  <a:pt x="289957" y="24868"/>
                </a:lnTo>
                <a:lnTo>
                  <a:pt x="310593" y="30689"/>
                </a:lnTo>
                <a:cubicBezTo>
                  <a:pt x="312710" y="31218"/>
                  <a:pt x="314297" y="32805"/>
                  <a:pt x="314826" y="35451"/>
                </a:cubicBezTo>
                <a:cubicBezTo>
                  <a:pt x="315355" y="37567"/>
                  <a:pt x="314826" y="40213"/>
                  <a:pt x="313239" y="41800"/>
                </a:cubicBezTo>
                <a:lnTo>
                  <a:pt x="298423" y="56616"/>
                </a:lnTo>
                <a:lnTo>
                  <a:pt x="298423" y="56616"/>
                </a:lnTo>
                <a:cubicBezTo>
                  <a:pt x="297894" y="57145"/>
                  <a:pt x="296836" y="57674"/>
                  <a:pt x="296307" y="58203"/>
                </a:cubicBezTo>
                <a:cubicBezTo>
                  <a:pt x="295778" y="58732"/>
                  <a:pt x="294719" y="58732"/>
                  <a:pt x="293661" y="58732"/>
                </a:cubicBezTo>
                <a:lnTo>
                  <a:pt x="266147" y="58732"/>
                </a:lnTo>
                <a:lnTo>
                  <a:pt x="237045" y="87834"/>
                </a:lnTo>
                <a:lnTo>
                  <a:pt x="162440" y="162439"/>
                </a:lnTo>
                <a:cubicBezTo>
                  <a:pt x="161381" y="163498"/>
                  <a:pt x="159265" y="164556"/>
                  <a:pt x="157677" y="164556"/>
                </a:cubicBezTo>
                <a:cubicBezTo>
                  <a:pt x="156090" y="164556"/>
                  <a:pt x="154503" y="164027"/>
                  <a:pt x="152916" y="162439"/>
                </a:cubicBezTo>
                <a:cubicBezTo>
                  <a:pt x="150270" y="159265"/>
                  <a:pt x="150270" y="155561"/>
                  <a:pt x="152916" y="152915"/>
                </a:cubicBezTo>
                <a:close/>
                <a:moveTo>
                  <a:pt x="269322" y="24340"/>
                </a:moveTo>
                <a:lnTo>
                  <a:pt x="269322" y="45504"/>
                </a:lnTo>
                <a:lnTo>
                  <a:pt x="290486" y="45504"/>
                </a:lnTo>
                <a:lnTo>
                  <a:pt x="295778" y="40213"/>
                </a:lnTo>
                <a:lnTo>
                  <a:pt x="282550" y="36509"/>
                </a:lnTo>
                <a:cubicBezTo>
                  <a:pt x="280433" y="35980"/>
                  <a:pt x="278846" y="34393"/>
                  <a:pt x="278317" y="31747"/>
                </a:cubicBezTo>
                <a:lnTo>
                  <a:pt x="275142" y="19048"/>
                </a:lnTo>
                <a:lnTo>
                  <a:pt x="269322" y="24340"/>
                </a:lnTo>
                <a:close/>
              </a:path>
            </a:pathLst>
          </a:custGeom>
          <a:solidFill>
            <a:srgbClr val="28828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 name="Textfeld 1">
            <a:extLst>
              <a:ext uri="{FF2B5EF4-FFF2-40B4-BE49-F238E27FC236}">
                <a16:creationId xmlns:a16="http://schemas.microsoft.com/office/drawing/2014/main" id="{5562BF86-B62E-4E9C-AC10-AF637E66B129}"/>
              </a:ext>
            </a:extLst>
          </p:cNvPr>
          <p:cNvSpPr txBox="1"/>
          <p:nvPr/>
        </p:nvSpPr>
        <p:spPr bwMode="auto">
          <a:xfrm>
            <a:off x="8376896" y="3078104"/>
            <a:ext cx="2824632" cy="577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1800" b="0" i="0" u="none" strike="noStrike" kern="1200" cap="none" spc="0" normalizeH="0" baseline="0" noProof="0" dirty="0">
                <a:ln>
                  <a:noFill/>
                </a:ln>
                <a:solidFill>
                  <a:srgbClr val="868689"/>
                </a:solidFill>
                <a:effectLst/>
                <a:uLnTx/>
                <a:uFillTx/>
                <a:latin typeface="HelveticaNeueLT Com 55 Roman"/>
                <a:ea typeface="+mn-ea"/>
                <a:cs typeface="+mn-cs"/>
              </a:rPr>
              <a:t>Starter-Angebot</a:t>
            </a:r>
            <a:br>
              <a:rPr kumimoji="0" lang="de-CH" sz="1800" b="0" i="0" u="none" strike="noStrike" kern="1200" cap="none" spc="0" normalizeH="0" baseline="0" noProof="0" dirty="0">
                <a:ln>
                  <a:noFill/>
                </a:ln>
                <a:solidFill>
                  <a:srgbClr val="868689"/>
                </a:solidFill>
                <a:effectLst/>
                <a:uLnTx/>
                <a:uFillTx/>
                <a:latin typeface="HelveticaNeueLT Com 55 Roman"/>
                <a:ea typeface="+mn-ea"/>
                <a:cs typeface="+mn-cs"/>
              </a:rPr>
            </a:br>
            <a:r>
              <a:rPr lang="de-CH" dirty="0">
                <a:solidFill>
                  <a:srgbClr val="868689"/>
                </a:solidFill>
                <a:latin typeface="HelveticaNeueLT Com 55 Roman"/>
              </a:rPr>
              <a:t>kostenlos</a:t>
            </a:r>
            <a:endParaRPr kumimoji="0" lang="de-CH" sz="1800" b="0" i="0" u="none" strike="noStrike" kern="1200" cap="none" spc="0" normalizeH="0" baseline="0" noProof="0" dirty="0">
              <a:ln>
                <a:noFill/>
              </a:ln>
              <a:solidFill>
                <a:srgbClr val="868689"/>
              </a:solidFill>
              <a:effectLst/>
              <a:uLnTx/>
              <a:uFillTx/>
              <a:latin typeface="HelveticaNeueLT Com 55 Roman"/>
              <a:ea typeface="+mn-ea"/>
              <a:cs typeface="+mn-cs"/>
            </a:endParaRPr>
          </a:p>
        </p:txBody>
      </p:sp>
      <p:sp>
        <p:nvSpPr>
          <p:cNvPr id="29" name="Textfeld 28">
            <a:extLst>
              <a:ext uri="{FF2B5EF4-FFF2-40B4-BE49-F238E27FC236}">
                <a16:creationId xmlns:a16="http://schemas.microsoft.com/office/drawing/2014/main" id="{A325D698-7CAA-4780-A290-9B45559CEFE4}"/>
              </a:ext>
            </a:extLst>
          </p:cNvPr>
          <p:cNvSpPr txBox="1"/>
          <p:nvPr/>
        </p:nvSpPr>
        <p:spPr bwMode="auto">
          <a:xfrm>
            <a:off x="8376896" y="3892809"/>
            <a:ext cx="2824632" cy="290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CH" sz="1800" b="0" i="0" u="none" strike="noStrike" kern="1200" cap="none" spc="0" normalizeH="0" baseline="0" noProof="0">
                <a:ln>
                  <a:noFill/>
                </a:ln>
                <a:solidFill>
                  <a:srgbClr val="868689"/>
                </a:solidFill>
                <a:effectLst/>
                <a:uLnTx/>
                <a:uFillTx/>
                <a:latin typeface="HelveticaNeueLT Com 55 Roman"/>
                <a:ea typeface="+mn-ea"/>
                <a:cs typeface="+mn-cs"/>
              </a:rPr>
              <a:t>Direkte Aktivierung </a:t>
            </a:r>
            <a:br>
              <a:rPr kumimoji="0" lang="de-CH" sz="1800" b="0" i="0" u="none" strike="noStrike" kern="1200" cap="none" spc="0" normalizeH="0" baseline="0" noProof="0">
                <a:ln>
                  <a:noFill/>
                </a:ln>
                <a:solidFill>
                  <a:srgbClr val="868689"/>
                </a:solidFill>
                <a:effectLst/>
                <a:uLnTx/>
                <a:uFillTx/>
                <a:latin typeface="HelveticaNeueLT Com 55 Roman"/>
                <a:ea typeface="+mn-ea"/>
                <a:cs typeface="+mn-cs"/>
              </a:rPr>
            </a:br>
            <a:r>
              <a:rPr kumimoji="0" lang="de-CH" sz="1800" b="0" i="0" u="none" strike="noStrike" kern="1200" cap="none" spc="0" normalizeH="0" baseline="0" noProof="0">
                <a:ln>
                  <a:noFill/>
                </a:ln>
                <a:solidFill>
                  <a:srgbClr val="868689"/>
                </a:solidFill>
                <a:effectLst/>
                <a:uLnTx/>
                <a:uFillTx/>
                <a:latin typeface="HelveticaNeueLT Com 55 Roman"/>
                <a:ea typeface="+mn-ea"/>
                <a:cs typeface="+mn-cs"/>
              </a:rPr>
              <a:t>möglich um sofort </a:t>
            </a:r>
            <a:br>
              <a:rPr kumimoji="0" lang="de-CH" sz="1800" b="0" i="0" u="none" strike="noStrike" kern="1200" cap="none" spc="0" normalizeH="0" baseline="0" noProof="0">
                <a:ln>
                  <a:noFill/>
                </a:ln>
                <a:solidFill>
                  <a:srgbClr val="868689"/>
                </a:solidFill>
                <a:effectLst/>
                <a:uLnTx/>
                <a:uFillTx/>
                <a:latin typeface="HelveticaNeueLT Com 55 Roman"/>
                <a:ea typeface="+mn-ea"/>
                <a:cs typeface="+mn-cs"/>
              </a:rPr>
            </a:br>
            <a:r>
              <a:rPr kumimoji="0" lang="de-CH" sz="1800" b="0" i="0" u="none" strike="noStrike" kern="1200" cap="none" spc="0" normalizeH="0" baseline="0" noProof="0">
                <a:ln>
                  <a:noFill/>
                </a:ln>
                <a:solidFill>
                  <a:srgbClr val="868689"/>
                </a:solidFill>
                <a:effectLst/>
                <a:uLnTx/>
                <a:uFillTx/>
                <a:latin typeface="HelveticaNeueLT Com 55 Roman"/>
                <a:ea typeface="+mn-ea"/>
                <a:cs typeface="+mn-cs"/>
              </a:rPr>
              <a:t>zu starten</a:t>
            </a:r>
          </a:p>
        </p:txBody>
      </p:sp>
      <p:pic>
        <p:nvPicPr>
          <p:cNvPr id="8" name="Grafik 7">
            <a:extLst>
              <a:ext uri="{FF2B5EF4-FFF2-40B4-BE49-F238E27FC236}">
                <a16:creationId xmlns:a16="http://schemas.microsoft.com/office/drawing/2014/main" id="{2923ED02-6B8D-46C3-966A-CF2A6A04590C}"/>
              </a:ext>
            </a:extLst>
          </p:cNvPr>
          <p:cNvPicPr>
            <a:picLocks noChangeAspect="1"/>
          </p:cNvPicPr>
          <p:nvPr/>
        </p:nvPicPr>
        <p:blipFill rotWithShape="1">
          <a:blip r:embed="rId10"/>
          <a:srcRect l="26304" t="6713" r="19544" b="14008"/>
          <a:stretch/>
        </p:blipFill>
        <p:spPr>
          <a:xfrm>
            <a:off x="4306594" y="2535461"/>
            <a:ext cx="3877890" cy="3193419"/>
          </a:xfrm>
          <a:prstGeom prst="rect">
            <a:avLst/>
          </a:prstGeom>
        </p:spPr>
      </p:pic>
      <p:sp>
        <p:nvSpPr>
          <p:cNvPr id="9" name="Ellipse 8">
            <a:extLst>
              <a:ext uri="{FF2B5EF4-FFF2-40B4-BE49-F238E27FC236}">
                <a16:creationId xmlns:a16="http://schemas.microsoft.com/office/drawing/2014/main" id="{B6D9B2A7-382E-499C-B916-FD010D0C55E3}"/>
              </a:ext>
            </a:extLst>
          </p:cNvPr>
          <p:cNvSpPr/>
          <p:nvPr/>
        </p:nvSpPr>
        <p:spPr>
          <a:xfrm>
            <a:off x="369274" y="2399430"/>
            <a:ext cx="476212" cy="476212"/>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CH" sz="1600" b="1" i="0" u="none" strike="noStrike" kern="1200" cap="none" spc="0" normalizeH="0" baseline="0" noProof="0">
                <a:ln>
                  <a:noFill/>
                </a:ln>
                <a:solidFill>
                  <a:srgbClr val="FFFFFF"/>
                </a:solidFill>
                <a:effectLst/>
                <a:uLnTx/>
                <a:uFillTx/>
                <a:latin typeface="HelveticaNeueLT Com 55 Roman"/>
                <a:ea typeface="+mn-ea"/>
                <a:cs typeface="+mn-cs"/>
              </a:rPr>
              <a:t>1</a:t>
            </a:r>
          </a:p>
        </p:txBody>
      </p:sp>
      <p:sp>
        <p:nvSpPr>
          <p:cNvPr id="52" name="Ellipse 51">
            <a:extLst>
              <a:ext uri="{FF2B5EF4-FFF2-40B4-BE49-F238E27FC236}">
                <a16:creationId xmlns:a16="http://schemas.microsoft.com/office/drawing/2014/main" id="{CD503D23-5432-4506-BA9A-2DF825E9907E}"/>
              </a:ext>
            </a:extLst>
          </p:cNvPr>
          <p:cNvSpPr/>
          <p:nvPr/>
        </p:nvSpPr>
        <p:spPr>
          <a:xfrm>
            <a:off x="4168867" y="2430172"/>
            <a:ext cx="476212" cy="476212"/>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CH" sz="1600" b="1" i="0" u="none" strike="noStrike" kern="1200" cap="none" spc="0" normalizeH="0" baseline="0" noProof="0">
                <a:ln>
                  <a:noFill/>
                </a:ln>
                <a:solidFill>
                  <a:srgbClr val="FFFFFF"/>
                </a:solidFill>
                <a:effectLst/>
                <a:uLnTx/>
                <a:uFillTx/>
                <a:latin typeface="HelveticaNeueLT Com 55 Roman"/>
                <a:ea typeface="+mn-ea"/>
                <a:cs typeface="+mn-cs"/>
              </a:rPr>
              <a:t>2</a:t>
            </a:r>
          </a:p>
        </p:txBody>
      </p:sp>
      <p:sp>
        <p:nvSpPr>
          <p:cNvPr id="10" name="Rechteck 9">
            <a:extLst>
              <a:ext uri="{FF2B5EF4-FFF2-40B4-BE49-F238E27FC236}">
                <a16:creationId xmlns:a16="http://schemas.microsoft.com/office/drawing/2014/main" id="{FFF49FC7-C896-4FBD-841C-28A36D65F85A}"/>
              </a:ext>
            </a:extLst>
          </p:cNvPr>
          <p:cNvSpPr/>
          <p:nvPr/>
        </p:nvSpPr>
        <p:spPr>
          <a:xfrm>
            <a:off x="7055296" y="2875642"/>
            <a:ext cx="607371" cy="226834"/>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de-CH" sz="1600" b="0" i="0" u="none" strike="noStrike" kern="1200" cap="none" spc="0" normalizeH="0" baseline="0" noProof="0" err="1">
              <a:ln>
                <a:noFill/>
              </a:ln>
              <a:solidFill>
                <a:srgbClr val="868689"/>
              </a:solidFill>
              <a:effectLst/>
              <a:uLnTx/>
              <a:uFillTx/>
              <a:latin typeface="HelveticaNeueLT Com 55 Roman"/>
              <a:ea typeface="+mn-ea"/>
              <a:cs typeface="+mn-cs"/>
            </a:endParaRPr>
          </a:p>
        </p:txBody>
      </p:sp>
      <p:pic>
        <p:nvPicPr>
          <p:cNvPr id="12" name="Grafik 11">
            <a:extLst>
              <a:ext uri="{FF2B5EF4-FFF2-40B4-BE49-F238E27FC236}">
                <a16:creationId xmlns:a16="http://schemas.microsoft.com/office/drawing/2014/main" id="{EB494E31-52C5-47B5-A3D8-BDDDE02708DB}"/>
              </a:ext>
            </a:extLst>
          </p:cNvPr>
          <p:cNvPicPr>
            <a:picLocks noChangeAspect="1"/>
          </p:cNvPicPr>
          <p:nvPr/>
        </p:nvPicPr>
        <p:blipFill>
          <a:blip r:embed="rId11"/>
          <a:stretch>
            <a:fillRect/>
          </a:stretch>
        </p:blipFill>
        <p:spPr>
          <a:xfrm>
            <a:off x="7986136" y="2025534"/>
            <a:ext cx="1419423" cy="847843"/>
          </a:xfrm>
          <a:prstGeom prst="rect">
            <a:avLst/>
          </a:prstGeom>
        </p:spPr>
      </p:pic>
      <p:sp>
        <p:nvSpPr>
          <p:cNvPr id="53" name="Rechteck 52">
            <a:extLst>
              <a:ext uri="{FF2B5EF4-FFF2-40B4-BE49-F238E27FC236}">
                <a16:creationId xmlns:a16="http://schemas.microsoft.com/office/drawing/2014/main" id="{ED28BAAF-1542-4DB2-BF1D-FB31A850C0B5}"/>
              </a:ext>
            </a:extLst>
          </p:cNvPr>
          <p:cNvSpPr/>
          <p:nvPr/>
        </p:nvSpPr>
        <p:spPr>
          <a:xfrm>
            <a:off x="8005199" y="2235184"/>
            <a:ext cx="1393734" cy="476212"/>
          </a:xfrm>
          <a:prstGeom prst="rect">
            <a:avLst/>
          </a:prstGeom>
          <a:no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de-CH" sz="1600" b="0" i="0" u="none" strike="noStrike" kern="1200" cap="none" spc="0" normalizeH="0" baseline="0" noProof="0" err="1">
              <a:ln>
                <a:noFill/>
              </a:ln>
              <a:solidFill>
                <a:srgbClr val="868689"/>
              </a:solidFill>
              <a:effectLst/>
              <a:uLnTx/>
              <a:uFillTx/>
              <a:latin typeface="HelveticaNeueLT Com 55 Roman"/>
              <a:ea typeface="+mn-ea"/>
              <a:cs typeface="+mn-cs"/>
            </a:endParaRPr>
          </a:p>
        </p:txBody>
      </p:sp>
      <p:sp>
        <p:nvSpPr>
          <p:cNvPr id="13" name="Pfeil: nach rechts 12">
            <a:extLst>
              <a:ext uri="{FF2B5EF4-FFF2-40B4-BE49-F238E27FC236}">
                <a16:creationId xmlns:a16="http://schemas.microsoft.com/office/drawing/2014/main" id="{D5716906-70B3-4895-A4D5-0215F2CD3B4B}"/>
              </a:ext>
            </a:extLst>
          </p:cNvPr>
          <p:cNvSpPr/>
          <p:nvPr/>
        </p:nvSpPr>
        <p:spPr>
          <a:xfrm rot="19800000">
            <a:off x="7568567" y="2608968"/>
            <a:ext cx="620228" cy="289302"/>
          </a:xfrm>
          <a:prstGeom prst="right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de-CH" sz="1600" b="0" i="0" u="none" strike="noStrike" kern="1200" cap="none" spc="0" normalizeH="0" baseline="0" noProof="0" err="1">
              <a:ln>
                <a:noFill/>
              </a:ln>
              <a:solidFill>
                <a:srgbClr val="868689"/>
              </a:solidFill>
              <a:effectLst/>
              <a:uLnTx/>
              <a:uFillTx/>
              <a:latin typeface="HelveticaNeueLT Com 55 Roman"/>
              <a:ea typeface="+mn-ea"/>
              <a:cs typeface="+mn-cs"/>
            </a:endParaRPr>
          </a:p>
        </p:txBody>
      </p:sp>
      <p:sp>
        <p:nvSpPr>
          <p:cNvPr id="54" name="Textfeld 53">
            <a:extLst>
              <a:ext uri="{FF2B5EF4-FFF2-40B4-BE49-F238E27FC236}">
                <a16:creationId xmlns:a16="http://schemas.microsoft.com/office/drawing/2014/main" id="{E9F70964-B90B-48C3-BCDC-F310617D0568}"/>
              </a:ext>
            </a:extLst>
          </p:cNvPr>
          <p:cNvSpPr txBox="1"/>
          <p:nvPr/>
        </p:nvSpPr>
        <p:spPr>
          <a:xfrm>
            <a:off x="4431766" y="1809329"/>
            <a:ext cx="362754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2400"/>
              </a:spcBef>
              <a:spcAft>
                <a:spcPts val="0"/>
              </a:spcAft>
              <a:buClrTx/>
              <a:buSzPct val="95000"/>
              <a:buFontTx/>
              <a:buNone/>
              <a:tabLst/>
              <a:defRPr/>
            </a:pPr>
            <a:r>
              <a:rPr kumimoji="0" lang="de-CH" sz="1800" b="1" i="0" u="none" strike="noStrike" kern="1200" cap="none" spc="0" normalizeH="0" baseline="0" noProof="0" dirty="0">
                <a:ln>
                  <a:noFill/>
                </a:ln>
                <a:solidFill>
                  <a:srgbClr val="28828B"/>
                </a:solidFill>
                <a:effectLst/>
                <a:uLnTx/>
                <a:uFillTx/>
                <a:latin typeface="HelveticaNeueLT Com 55 Roman"/>
                <a:ea typeface="+mn-ea"/>
                <a:cs typeface="Arial" pitchFamily="34" charset="0"/>
              </a:rPr>
              <a:t>Registrieren</a:t>
            </a:r>
            <a:r>
              <a:rPr kumimoji="0" lang="de-CH" sz="1800" b="0" i="0" u="none" strike="noStrike" kern="1200" cap="none" spc="0" normalizeH="0" baseline="0" noProof="0" dirty="0">
                <a:ln>
                  <a:noFill/>
                </a:ln>
                <a:solidFill>
                  <a:srgbClr val="868689"/>
                </a:solidFill>
                <a:effectLst/>
                <a:uLnTx/>
                <a:uFillTx/>
                <a:latin typeface="HelveticaNeueLT Com 55 Roman"/>
                <a:ea typeface="+mn-ea"/>
                <a:cs typeface="Arial" pitchFamily="34" charset="0"/>
              </a:rPr>
              <a:t> Sie Ihre Firma </a:t>
            </a:r>
            <a:r>
              <a:rPr kumimoji="0" lang="de-CH" sz="1800" b="1" i="0" u="none" strike="noStrike" kern="1200" cap="none" spc="0" normalizeH="0" baseline="0" noProof="0" dirty="0">
                <a:ln>
                  <a:noFill/>
                </a:ln>
                <a:solidFill>
                  <a:srgbClr val="28828B"/>
                </a:solidFill>
                <a:effectLst/>
                <a:uLnTx/>
                <a:uFillTx/>
                <a:latin typeface="HelveticaNeueLT Com 55 Roman"/>
                <a:ea typeface="+mn-ea"/>
                <a:cs typeface="Arial" pitchFamily="34" charset="0"/>
              </a:rPr>
              <a:t>in</a:t>
            </a:r>
            <a:r>
              <a:rPr kumimoji="0" lang="de-CH" sz="1800" b="0" i="0" u="none" strike="noStrike" kern="1200" cap="none" spc="0" normalizeH="0" baseline="0" noProof="0" dirty="0">
                <a:ln>
                  <a:noFill/>
                </a:ln>
                <a:solidFill>
                  <a:srgbClr val="868689"/>
                </a:solidFill>
                <a:effectLst/>
                <a:uLnTx/>
                <a:uFillTx/>
                <a:latin typeface="HelveticaNeueLT Com 55 Roman"/>
                <a:ea typeface="+mn-ea"/>
                <a:cs typeface="Arial" pitchFamily="34" charset="0"/>
              </a:rPr>
              <a:t> </a:t>
            </a:r>
            <a:r>
              <a:rPr kumimoji="0" lang="de-CH" sz="1800" b="1" i="0" u="none" strike="noStrike" kern="1200" cap="none" spc="0" normalizeH="0" baseline="0" noProof="0" dirty="0">
                <a:ln>
                  <a:noFill/>
                </a:ln>
                <a:solidFill>
                  <a:srgbClr val="28828B"/>
                </a:solidFill>
                <a:effectLst/>
                <a:uLnTx/>
                <a:uFillTx/>
                <a:latin typeface="HelveticaNeueLT Com 55 Roman"/>
                <a:ea typeface="+mn-ea"/>
                <a:cs typeface="Arial" pitchFamily="34" charset="0"/>
              </a:rPr>
              <a:t>nur 10 Minuten</a:t>
            </a:r>
            <a:r>
              <a:rPr kumimoji="0" lang="de-CH" sz="1800" b="0" i="0" u="none" strike="noStrike" kern="1200" cap="none" spc="0" normalizeH="0" baseline="0" noProof="0" dirty="0">
                <a:ln>
                  <a:noFill/>
                </a:ln>
                <a:solidFill>
                  <a:srgbClr val="868689"/>
                </a:solidFill>
                <a:effectLst/>
                <a:uLnTx/>
                <a:uFillTx/>
                <a:latin typeface="HelveticaNeueLT Com 55 Roman"/>
                <a:ea typeface="+mn-ea"/>
                <a:cs typeface="Arial" pitchFamily="34" charset="0"/>
              </a:rPr>
              <a:t> – voll digital!</a:t>
            </a:r>
            <a:endParaRPr kumimoji="0" lang="de-CH" sz="1800" b="0" i="0" u="none" strike="noStrike" kern="1200" cap="none" spc="0" normalizeH="0" baseline="0" noProof="0" dirty="0">
              <a:ln>
                <a:noFill/>
              </a:ln>
              <a:solidFill>
                <a:srgbClr val="000000"/>
              </a:solidFill>
              <a:effectLst/>
              <a:uLnTx/>
              <a:uFillTx/>
              <a:latin typeface="HelveticaNeueLT Com 55 Roman"/>
              <a:ea typeface="+mn-ea"/>
              <a:cs typeface="+mn-cs"/>
            </a:endParaRPr>
          </a:p>
        </p:txBody>
      </p:sp>
      <p:sp>
        <p:nvSpPr>
          <p:cNvPr id="55" name="Textfeld 54">
            <a:extLst>
              <a:ext uri="{FF2B5EF4-FFF2-40B4-BE49-F238E27FC236}">
                <a16:creationId xmlns:a16="http://schemas.microsoft.com/office/drawing/2014/main" id="{96506D9E-AF4C-43FE-877E-392844E82F20}"/>
              </a:ext>
            </a:extLst>
          </p:cNvPr>
          <p:cNvSpPr txBox="1"/>
          <p:nvPr/>
        </p:nvSpPr>
        <p:spPr>
          <a:xfrm>
            <a:off x="483541" y="1772816"/>
            <a:ext cx="362754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2400"/>
              </a:spcBef>
              <a:spcAft>
                <a:spcPts val="0"/>
              </a:spcAft>
              <a:buClrTx/>
              <a:buSzPct val="95000"/>
              <a:buFontTx/>
              <a:buNone/>
              <a:tabLst/>
              <a:defRPr/>
            </a:pPr>
            <a:r>
              <a:rPr kumimoji="0" lang="de-CH" sz="1800" b="0" i="0" u="none" strike="noStrike" kern="1200" cap="none" spc="0" normalizeH="0" baseline="0" noProof="0">
                <a:ln>
                  <a:noFill/>
                </a:ln>
                <a:solidFill>
                  <a:srgbClr val="868689"/>
                </a:solidFill>
                <a:effectLst/>
                <a:uLnTx/>
                <a:uFillTx/>
                <a:latin typeface="HelveticaNeueLT Com 55 Roman"/>
                <a:ea typeface="+mn-ea"/>
                <a:cs typeface="Arial" pitchFamily="34" charset="0"/>
              </a:rPr>
              <a:t>Demokonto eröffnen und </a:t>
            </a:r>
            <a:r>
              <a:rPr kumimoji="0" lang="de-CH" sz="1800" b="1" i="0" u="none" strike="noStrike" kern="1200" cap="none" spc="0" normalizeH="0" baseline="0" noProof="0">
                <a:ln>
                  <a:noFill/>
                </a:ln>
                <a:solidFill>
                  <a:srgbClr val="28828B"/>
                </a:solidFill>
                <a:effectLst/>
                <a:uLnTx/>
                <a:uFillTx/>
                <a:latin typeface="HelveticaNeueLT Com 55 Roman"/>
                <a:ea typeface="+mn-ea"/>
                <a:cs typeface="Arial" pitchFamily="34" charset="0"/>
              </a:rPr>
              <a:t>erste</a:t>
            </a:r>
            <a:br>
              <a:rPr kumimoji="0" lang="de-CH" sz="1800" b="1" i="0" u="none" strike="noStrike" kern="1200" cap="none" spc="0" normalizeH="0" baseline="0" noProof="0">
                <a:ln>
                  <a:noFill/>
                </a:ln>
                <a:solidFill>
                  <a:srgbClr val="28828B"/>
                </a:solidFill>
                <a:effectLst/>
                <a:uLnTx/>
                <a:uFillTx/>
                <a:latin typeface="HelveticaNeueLT Com 55 Roman"/>
                <a:ea typeface="+mn-ea"/>
                <a:cs typeface="Arial" pitchFamily="34" charset="0"/>
              </a:rPr>
            </a:br>
            <a:r>
              <a:rPr kumimoji="0" lang="de-CH" sz="1800" b="1" i="0" u="none" strike="noStrike" kern="1200" cap="none" spc="0" normalizeH="0" baseline="0" noProof="0">
                <a:ln>
                  <a:noFill/>
                </a:ln>
                <a:solidFill>
                  <a:srgbClr val="28828B"/>
                </a:solidFill>
                <a:effectLst/>
                <a:uLnTx/>
                <a:uFillTx/>
                <a:latin typeface="HelveticaNeueLT Com 55 Roman"/>
                <a:ea typeface="+mn-ea"/>
                <a:cs typeface="Arial" pitchFamily="34" charset="0"/>
              </a:rPr>
              <a:t>Erfahrungen</a:t>
            </a:r>
            <a:r>
              <a:rPr kumimoji="0" lang="de-CH" sz="1800" b="0" i="0" u="none" strike="noStrike" kern="1200" cap="none" spc="0" normalizeH="0" baseline="0" noProof="0">
                <a:ln>
                  <a:noFill/>
                </a:ln>
                <a:solidFill>
                  <a:srgbClr val="868689"/>
                </a:solidFill>
                <a:effectLst/>
                <a:uLnTx/>
                <a:uFillTx/>
                <a:latin typeface="HelveticaNeueLT Com 55 Roman"/>
                <a:ea typeface="+mn-ea"/>
                <a:cs typeface="Arial" pitchFamily="34" charset="0"/>
              </a:rPr>
              <a:t> sammeln.</a:t>
            </a:r>
            <a:endParaRPr kumimoji="0" lang="de-CH" sz="1800" b="0" i="0" u="none" strike="noStrike" kern="1200" cap="none" spc="0" normalizeH="0" baseline="0" noProof="0">
              <a:ln>
                <a:noFill/>
              </a:ln>
              <a:solidFill>
                <a:srgbClr val="000000"/>
              </a:solidFill>
              <a:effectLst/>
              <a:uLnTx/>
              <a:uFillTx/>
              <a:latin typeface="HelveticaNeueLT Com 55 Roman"/>
              <a:ea typeface="+mn-ea"/>
              <a:cs typeface="+mn-cs"/>
            </a:endParaRPr>
          </a:p>
        </p:txBody>
      </p:sp>
      <p:sp>
        <p:nvSpPr>
          <p:cNvPr id="56" name="Textfeld 55">
            <a:extLst>
              <a:ext uri="{FF2B5EF4-FFF2-40B4-BE49-F238E27FC236}">
                <a16:creationId xmlns:a16="http://schemas.microsoft.com/office/drawing/2014/main" id="{C6CA1AD9-C2C6-4666-96B1-031394B98414}"/>
              </a:ext>
            </a:extLst>
          </p:cNvPr>
          <p:cNvSpPr txBox="1"/>
          <p:nvPr/>
        </p:nvSpPr>
        <p:spPr bwMode="auto">
          <a:xfrm>
            <a:off x="335360" y="5960313"/>
            <a:ext cx="50157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a:ln>
                  <a:noFill/>
                </a:ln>
                <a:solidFill>
                  <a:srgbClr val="000000"/>
                </a:solidFill>
                <a:effectLst/>
                <a:uLnTx/>
                <a:uFillTx/>
                <a:latin typeface="Corona LT"/>
                <a:ea typeface="+mn-ea"/>
                <a:cs typeface="+mn-cs"/>
                <a:hlinkClick r:id="rId12"/>
              </a:rPr>
              <a:t>https://app.amnistreasury.com/create-a-wir-account</a:t>
            </a:r>
            <a:endParaRPr kumimoji="0" lang="de-CH" sz="1200" b="0" i="0" u="none" strike="noStrike" kern="1200" cap="none" spc="0" normalizeH="0" baseline="0" noProof="0" dirty="0">
              <a:ln>
                <a:noFill/>
              </a:ln>
              <a:solidFill>
                <a:srgbClr val="000000"/>
              </a:solidFill>
              <a:effectLst/>
              <a:uLnTx/>
              <a:uFillTx/>
              <a:latin typeface="Corona LT"/>
              <a:ea typeface="+mn-ea"/>
              <a:cs typeface="+mn-cs"/>
            </a:endParaRPr>
          </a:p>
        </p:txBody>
      </p:sp>
      <p:pic>
        <p:nvPicPr>
          <p:cNvPr id="4" name="Grafik 3">
            <a:extLst>
              <a:ext uri="{FF2B5EF4-FFF2-40B4-BE49-F238E27FC236}">
                <a16:creationId xmlns:a16="http://schemas.microsoft.com/office/drawing/2014/main" id="{78A0296F-FBD4-8B6C-9FCB-65714CEF5336}"/>
              </a:ext>
            </a:extLst>
          </p:cNvPr>
          <p:cNvPicPr>
            <a:picLocks noChangeAspect="1"/>
          </p:cNvPicPr>
          <p:nvPr/>
        </p:nvPicPr>
        <p:blipFill>
          <a:blip r:embed="rId13"/>
          <a:stretch>
            <a:fillRect/>
          </a:stretch>
        </p:blipFill>
        <p:spPr>
          <a:xfrm>
            <a:off x="8322211" y="5000092"/>
            <a:ext cx="1129119" cy="1129119"/>
          </a:xfrm>
          <a:prstGeom prst="rect">
            <a:avLst/>
          </a:prstGeom>
        </p:spPr>
      </p:pic>
    </p:spTree>
    <p:extLst>
      <p:ext uri="{BB962C8B-B14F-4D97-AF65-F5344CB8AC3E}">
        <p14:creationId xmlns:p14="http://schemas.microsoft.com/office/powerpoint/2010/main" val="26112865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hteck 26">
            <a:extLst>
              <a:ext uri="{FF2B5EF4-FFF2-40B4-BE49-F238E27FC236}">
                <a16:creationId xmlns:a16="http://schemas.microsoft.com/office/drawing/2014/main" id="{CB390121-EAB5-659B-71AE-9B1C2CE89DD8}"/>
              </a:ext>
            </a:extLst>
          </p:cNvPr>
          <p:cNvSpPr/>
          <p:nvPr/>
        </p:nvSpPr>
        <p:spPr>
          <a:xfrm>
            <a:off x="283450" y="3526231"/>
            <a:ext cx="11553092" cy="2841294"/>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sp>
        <p:nvSpPr>
          <p:cNvPr id="5" name="Titel 4">
            <a:extLst>
              <a:ext uri="{FF2B5EF4-FFF2-40B4-BE49-F238E27FC236}">
                <a16:creationId xmlns:a16="http://schemas.microsoft.com/office/drawing/2014/main" id="{F3E7219C-BF20-A074-CACE-40E55F29C757}"/>
              </a:ext>
            </a:extLst>
          </p:cNvPr>
          <p:cNvSpPr>
            <a:spLocks noGrp="1"/>
          </p:cNvSpPr>
          <p:nvPr>
            <p:ph type="title"/>
          </p:nvPr>
        </p:nvSpPr>
        <p:spPr/>
        <p:txBody>
          <a:bodyPr/>
          <a:lstStyle/>
          <a:p>
            <a:r>
              <a:rPr lang="de-CH" dirty="0"/>
              <a:t>Die Probleme im Import- und Export-Geschäft</a:t>
            </a:r>
            <a:br>
              <a:rPr lang="de-CH" dirty="0"/>
            </a:br>
            <a:r>
              <a:rPr lang="de-CH" sz="1800" b="0" dirty="0">
                <a:solidFill>
                  <a:srgbClr val="28828B"/>
                </a:solidFill>
                <a:latin typeface="Corona LT" panose="02000604020000090004" pitchFamily="2" charset="0"/>
              </a:rPr>
              <a:t>Kosten, Gebühren und administrative Aufwände sind die Regel.</a:t>
            </a:r>
            <a:br>
              <a:rPr lang="de-CH" sz="1800" b="0" dirty="0">
                <a:solidFill>
                  <a:srgbClr val="28828B"/>
                </a:solidFill>
                <a:latin typeface="Corona LT" panose="02000604020000090004" pitchFamily="2" charset="0"/>
              </a:rPr>
            </a:br>
            <a:endParaRPr lang="de-CH" sz="1800" b="0" dirty="0">
              <a:solidFill>
                <a:srgbClr val="28828B"/>
              </a:solidFill>
              <a:latin typeface="Corona LT" panose="02000604020000090004" pitchFamily="2" charset="0"/>
            </a:endParaRPr>
          </a:p>
        </p:txBody>
      </p:sp>
      <p:sp>
        <p:nvSpPr>
          <p:cNvPr id="6" name="Freeform 2">
            <a:extLst>
              <a:ext uri="{FF2B5EF4-FFF2-40B4-BE49-F238E27FC236}">
                <a16:creationId xmlns:a16="http://schemas.microsoft.com/office/drawing/2014/main" id="{72AA8A6E-689A-884C-707E-ADD723BBFCF1}"/>
              </a:ext>
            </a:extLst>
          </p:cNvPr>
          <p:cNvSpPr>
            <a:spLocks noChangeArrowheads="1"/>
          </p:cNvSpPr>
          <p:nvPr/>
        </p:nvSpPr>
        <p:spPr bwMode="auto">
          <a:xfrm>
            <a:off x="479376" y="1401432"/>
            <a:ext cx="1800000" cy="1044000"/>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altLang="de-DE" sz="1400" b="1" i="0" u="none" strike="noStrike" kern="1200" cap="none" spc="0" normalizeH="0" baseline="0" noProof="0">
                <a:ln>
                  <a:noFill/>
                </a:ln>
                <a:solidFill>
                  <a:schemeClr val="tx1"/>
                </a:solidFill>
                <a:effectLst/>
                <a:uLnTx/>
                <a:uFillTx/>
                <a:latin typeface="HelveticaNeueLT Pro 55 Roman" pitchFamily="34" charset="0"/>
                <a:ea typeface="+mn-ea"/>
                <a:cs typeface="+mn-cs"/>
                <a:sym typeface="Lato" charset="0"/>
              </a:rPr>
              <a:t>Hohe Kundenmarge beim Kauf von Fremdwährungen</a:t>
            </a:r>
          </a:p>
        </p:txBody>
      </p:sp>
      <p:sp>
        <p:nvSpPr>
          <p:cNvPr id="11" name="Freeform 2">
            <a:extLst>
              <a:ext uri="{FF2B5EF4-FFF2-40B4-BE49-F238E27FC236}">
                <a16:creationId xmlns:a16="http://schemas.microsoft.com/office/drawing/2014/main" id="{F7698EB3-4087-8DEE-84D5-3B68FC5B874D}"/>
              </a:ext>
            </a:extLst>
          </p:cNvPr>
          <p:cNvSpPr>
            <a:spLocks noChangeArrowheads="1"/>
          </p:cNvSpPr>
          <p:nvPr/>
        </p:nvSpPr>
        <p:spPr bwMode="auto">
          <a:xfrm>
            <a:off x="2801632" y="1412212"/>
            <a:ext cx="1800000" cy="1044000"/>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altLang="de-DE" sz="1400" b="1" i="0" u="none" strike="noStrike" kern="1200" cap="none" spc="0" normalizeH="0" baseline="0" noProof="0">
                <a:ln>
                  <a:noFill/>
                </a:ln>
                <a:solidFill>
                  <a:schemeClr val="tx1"/>
                </a:solidFill>
                <a:effectLst/>
                <a:uLnTx/>
                <a:uFillTx/>
                <a:latin typeface="HelveticaNeueLT Pro 55 Roman" pitchFamily="34" charset="0"/>
                <a:ea typeface="+mn-ea"/>
                <a:cs typeface="+mn-cs"/>
                <a:sym typeface="Lato" charset="0"/>
              </a:rPr>
              <a:t>Keine Verzinsung von Fremdwährungen</a:t>
            </a:r>
          </a:p>
        </p:txBody>
      </p:sp>
      <p:sp>
        <p:nvSpPr>
          <p:cNvPr id="12" name="Freeform 2">
            <a:extLst>
              <a:ext uri="{FF2B5EF4-FFF2-40B4-BE49-F238E27FC236}">
                <a16:creationId xmlns:a16="http://schemas.microsoft.com/office/drawing/2014/main" id="{59F6036B-F72D-0178-4DAC-6268C5CA4C66}"/>
              </a:ext>
            </a:extLst>
          </p:cNvPr>
          <p:cNvSpPr>
            <a:spLocks noChangeArrowheads="1"/>
          </p:cNvSpPr>
          <p:nvPr/>
        </p:nvSpPr>
        <p:spPr bwMode="auto">
          <a:xfrm>
            <a:off x="5102117" y="1422966"/>
            <a:ext cx="1800000" cy="1044000"/>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de-DE" altLang="de-DE" sz="1400" b="1" dirty="0">
                <a:solidFill>
                  <a:schemeClr val="tx1"/>
                </a:solidFill>
                <a:latin typeface="HelveticaNeueLT Pro 55 Roman" pitchFamily="34" charset="0"/>
                <a:sym typeface="Lato" charset="0"/>
              </a:rPr>
              <a:t>Risiken aufgrund von Währungsschwankungen</a:t>
            </a:r>
            <a:endParaRPr kumimoji="0" lang="de-DE" altLang="de-DE" sz="1400" b="1" i="0" u="none" strike="noStrike" kern="1200" cap="none" spc="0" normalizeH="0" baseline="0" noProof="0" dirty="0">
              <a:ln>
                <a:noFill/>
              </a:ln>
              <a:solidFill>
                <a:schemeClr val="tx1"/>
              </a:solidFill>
              <a:effectLst/>
              <a:uLnTx/>
              <a:uFillTx/>
              <a:latin typeface="HelveticaNeueLT Pro 55 Roman" pitchFamily="34" charset="0"/>
              <a:ea typeface="+mn-ea"/>
              <a:cs typeface="+mn-cs"/>
              <a:sym typeface="Lato" charset="0"/>
            </a:endParaRPr>
          </a:p>
        </p:txBody>
      </p:sp>
      <p:sp>
        <p:nvSpPr>
          <p:cNvPr id="13" name="Textfeld 12">
            <a:extLst>
              <a:ext uri="{FF2B5EF4-FFF2-40B4-BE49-F238E27FC236}">
                <a16:creationId xmlns:a16="http://schemas.microsoft.com/office/drawing/2014/main" id="{BC6FADF7-B11D-D671-A1B7-5BB3D7A769D9}"/>
              </a:ext>
            </a:extLst>
          </p:cNvPr>
          <p:cNvSpPr txBox="1"/>
          <p:nvPr/>
        </p:nvSpPr>
        <p:spPr bwMode="auto">
          <a:xfrm>
            <a:off x="914400" y="2810914"/>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marL="285750" indent="-285750" algn="l">
              <a:spcAft>
                <a:spcPts val="800"/>
              </a:spcAft>
              <a:buFont typeface="Arial" panose="020B0604020202020204" pitchFamily="34" charset="0"/>
              <a:buChar char="•"/>
            </a:pPr>
            <a:endParaRPr lang="de-CH" sz="1600" err="1">
              <a:solidFill>
                <a:schemeClr val="tx2"/>
              </a:solidFill>
              <a:latin typeface="+mj-lt"/>
            </a:endParaRPr>
          </a:p>
        </p:txBody>
      </p:sp>
      <p:sp>
        <p:nvSpPr>
          <p:cNvPr id="15" name="Textfeld 14">
            <a:extLst>
              <a:ext uri="{FF2B5EF4-FFF2-40B4-BE49-F238E27FC236}">
                <a16:creationId xmlns:a16="http://schemas.microsoft.com/office/drawing/2014/main" id="{D54B864C-264F-E422-0686-0360B779DB61}"/>
              </a:ext>
            </a:extLst>
          </p:cNvPr>
          <p:cNvSpPr txBox="1"/>
          <p:nvPr/>
        </p:nvSpPr>
        <p:spPr bwMode="auto">
          <a:xfrm>
            <a:off x="521414" y="2466966"/>
            <a:ext cx="177114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171450" indent="-171450" algn="l">
              <a:spcAft>
                <a:spcPts val="800"/>
              </a:spcAft>
              <a:buFont typeface="Arial" panose="020B0604020202020204" pitchFamily="34" charset="0"/>
              <a:buChar char="•"/>
            </a:pPr>
            <a:r>
              <a:rPr lang="de-CH" sz="1200">
                <a:solidFill>
                  <a:schemeClr val="tx2"/>
                </a:solidFill>
                <a:latin typeface="+mj-lt"/>
              </a:rPr>
              <a:t>Kundenmarge hoch oder häufig gar nicht bekannt</a:t>
            </a:r>
          </a:p>
        </p:txBody>
      </p:sp>
      <p:sp>
        <p:nvSpPr>
          <p:cNvPr id="17" name="Textfeld 16">
            <a:extLst>
              <a:ext uri="{FF2B5EF4-FFF2-40B4-BE49-F238E27FC236}">
                <a16:creationId xmlns:a16="http://schemas.microsoft.com/office/drawing/2014/main" id="{020D9C10-5F0D-62D3-524C-2C4BB79D2B00}"/>
              </a:ext>
            </a:extLst>
          </p:cNvPr>
          <p:cNvSpPr txBox="1"/>
          <p:nvPr/>
        </p:nvSpPr>
        <p:spPr bwMode="auto">
          <a:xfrm>
            <a:off x="2853999" y="2507776"/>
            <a:ext cx="174763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171450" indent="-171450" algn="l">
              <a:buFont typeface="Arial" panose="020B0604020202020204" pitchFamily="34" charset="0"/>
              <a:buChar char="•"/>
            </a:pPr>
            <a:r>
              <a:rPr lang="de-CH" sz="1200">
                <a:solidFill>
                  <a:schemeClr val="tx2"/>
                </a:solidFill>
                <a:latin typeface="+mj-lt"/>
              </a:rPr>
              <a:t>Fremdwährungskonti werden häufig nicht verzinst</a:t>
            </a:r>
          </a:p>
        </p:txBody>
      </p:sp>
      <p:sp>
        <p:nvSpPr>
          <p:cNvPr id="18" name="Textfeld 17">
            <a:extLst>
              <a:ext uri="{FF2B5EF4-FFF2-40B4-BE49-F238E27FC236}">
                <a16:creationId xmlns:a16="http://schemas.microsoft.com/office/drawing/2014/main" id="{C5AD0E76-D6B6-D794-42E2-BA32BD61D96F}"/>
              </a:ext>
            </a:extLst>
          </p:cNvPr>
          <p:cNvSpPr txBox="1"/>
          <p:nvPr/>
        </p:nvSpPr>
        <p:spPr bwMode="auto">
          <a:xfrm>
            <a:off x="5144202" y="2524452"/>
            <a:ext cx="166673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171450" indent="-171450" algn="l">
              <a:buFont typeface="Arial" panose="020B0604020202020204" pitchFamily="34" charset="0"/>
              <a:buChar char="•"/>
            </a:pPr>
            <a:r>
              <a:rPr lang="de-CH" sz="1200">
                <a:solidFill>
                  <a:schemeClr val="tx2"/>
                </a:solidFill>
                <a:latin typeface="+mj-lt"/>
              </a:rPr>
              <a:t>Eingeschränkte Planbarkeit zukünftiger Geschäfte</a:t>
            </a:r>
          </a:p>
        </p:txBody>
      </p:sp>
      <p:sp>
        <p:nvSpPr>
          <p:cNvPr id="2" name="Freeform 2">
            <a:extLst>
              <a:ext uri="{FF2B5EF4-FFF2-40B4-BE49-F238E27FC236}">
                <a16:creationId xmlns:a16="http://schemas.microsoft.com/office/drawing/2014/main" id="{3BA80013-9424-A85A-BFD2-D694ADEF4D02}"/>
              </a:ext>
            </a:extLst>
          </p:cNvPr>
          <p:cNvSpPr>
            <a:spLocks noChangeArrowheads="1"/>
          </p:cNvSpPr>
          <p:nvPr/>
        </p:nvSpPr>
        <p:spPr bwMode="auto">
          <a:xfrm>
            <a:off x="479376" y="4142316"/>
            <a:ext cx="1800000" cy="1044000"/>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rgbClr val="28828B">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144000" rIns="36000" bIns="144000" numCol="1" spcCol="0" rtlCol="0" fromWordArt="0" anchor="ctr" anchorCtr="0" forceAA="0" compatLnSpc="1">
            <a:prstTxWarp prst="textNoShape">
              <a:avLst/>
            </a:prstTxWarp>
            <a:noAutofit/>
          </a:bodyPr>
          <a:lstStyle/>
          <a:p>
            <a:pPr algn="ctr">
              <a:lnSpc>
                <a:spcPct val="120000"/>
              </a:lnSpc>
            </a:pPr>
            <a:r>
              <a:rPr lang="de-DE" altLang="de-DE" sz="1400" b="1" dirty="0">
                <a:solidFill>
                  <a:srgbClr val="FFFFFF"/>
                </a:solidFill>
                <a:latin typeface="HelveticaNeueLT Pro 55 Roman" pitchFamily="34" charset="0"/>
                <a:sym typeface="Lato" charset="0"/>
              </a:rPr>
              <a:t>Günstiger Kauf von Fremdwährungen</a:t>
            </a:r>
          </a:p>
        </p:txBody>
      </p:sp>
      <p:sp>
        <p:nvSpPr>
          <p:cNvPr id="4" name="Freeform 2">
            <a:extLst>
              <a:ext uri="{FF2B5EF4-FFF2-40B4-BE49-F238E27FC236}">
                <a16:creationId xmlns:a16="http://schemas.microsoft.com/office/drawing/2014/main" id="{BC10320F-7FC4-DCD4-4549-57424CFB3C29}"/>
              </a:ext>
            </a:extLst>
          </p:cNvPr>
          <p:cNvSpPr>
            <a:spLocks noChangeArrowheads="1"/>
          </p:cNvSpPr>
          <p:nvPr/>
        </p:nvSpPr>
        <p:spPr bwMode="auto">
          <a:xfrm>
            <a:off x="2801632" y="4142316"/>
            <a:ext cx="1800000" cy="1044000"/>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rgbClr val="28828B">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144000" rIns="36000" bIns="144000" numCol="1" spcCol="0" rtlCol="0" fromWordArt="0" anchor="ctr" anchorCtr="0" forceAA="0" compatLnSpc="1">
            <a:prstTxWarp prst="textNoShape">
              <a:avLst/>
            </a:prstTxWarp>
            <a:noAutofit/>
          </a:bodyPr>
          <a:lstStyle/>
          <a:p>
            <a:pPr algn="ctr">
              <a:lnSpc>
                <a:spcPct val="120000"/>
              </a:lnSpc>
            </a:pPr>
            <a:r>
              <a:rPr lang="de-DE" altLang="de-DE" sz="1400" b="1" dirty="0" err="1">
                <a:solidFill>
                  <a:srgbClr val="FFFFFF"/>
                </a:solidFill>
                <a:latin typeface="HelveticaNeueLT Pro 55 Roman" pitchFamily="34" charset="0"/>
                <a:sym typeface="Lato" charset="0"/>
              </a:rPr>
              <a:t>Cashback</a:t>
            </a:r>
            <a:r>
              <a:rPr lang="de-DE" altLang="de-DE" sz="1400" b="1" dirty="0">
                <a:solidFill>
                  <a:srgbClr val="FFFFFF"/>
                </a:solidFill>
                <a:latin typeface="HelveticaNeueLT Pro 55 Roman" pitchFamily="34" charset="0"/>
                <a:sym typeface="Lato" charset="0"/>
              </a:rPr>
              <a:t>-Zinssatz auf Fremdwährungen</a:t>
            </a:r>
          </a:p>
        </p:txBody>
      </p:sp>
      <p:sp>
        <p:nvSpPr>
          <p:cNvPr id="7" name="Freeform 2">
            <a:extLst>
              <a:ext uri="{FF2B5EF4-FFF2-40B4-BE49-F238E27FC236}">
                <a16:creationId xmlns:a16="http://schemas.microsoft.com/office/drawing/2014/main" id="{2E5F1803-3487-4E16-9206-94FE26D5B83C}"/>
              </a:ext>
            </a:extLst>
          </p:cNvPr>
          <p:cNvSpPr>
            <a:spLocks noChangeArrowheads="1"/>
          </p:cNvSpPr>
          <p:nvPr/>
        </p:nvSpPr>
        <p:spPr bwMode="auto">
          <a:xfrm>
            <a:off x="5102117" y="4142316"/>
            <a:ext cx="1800000" cy="1044000"/>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rgbClr val="28828B">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144000" rIns="36000" bIns="144000" numCol="1" spcCol="0" rtlCol="0" fromWordArt="0" anchor="ctr" anchorCtr="0" forceAA="0" compatLnSpc="1">
            <a:prstTxWarp prst="textNoShape">
              <a:avLst/>
            </a:prstTxWarp>
            <a:noAutofit/>
          </a:bodyPr>
          <a:lstStyle/>
          <a:p>
            <a:pPr algn="ctr">
              <a:lnSpc>
                <a:spcPct val="120000"/>
              </a:lnSpc>
            </a:pPr>
            <a:r>
              <a:rPr lang="de-DE" altLang="de-DE" sz="1400" b="1" dirty="0">
                <a:solidFill>
                  <a:srgbClr val="FFFFFF"/>
                </a:solidFill>
                <a:latin typeface="HelveticaNeueLT Pro 55 Roman" pitchFamily="34" charset="0"/>
                <a:sym typeface="Lato" charset="0"/>
              </a:rPr>
              <a:t>Währungs-absicherung durch Termingeschäft</a:t>
            </a:r>
          </a:p>
        </p:txBody>
      </p:sp>
      <p:sp>
        <p:nvSpPr>
          <p:cNvPr id="8" name="Gleichschenkliges Dreieck 7">
            <a:extLst>
              <a:ext uri="{FF2B5EF4-FFF2-40B4-BE49-F238E27FC236}">
                <a16:creationId xmlns:a16="http://schemas.microsoft.com/office/drawing/2014/main" id="{46C4EDA4-CB01-A522-51CA-187266B7AF15}"/>
              </a:ext>
            </a:extLst>
          </p:cNvPr>
          <p:cNvSpPr/>
          <p:nvPr/>
        </p:nvSpPr>
        <p:spPr>
          <a:xfrm rot="5400000">
            <a:off x="9000463" y="4455152"/>
            <a:ext cx="1016613" cy="388760"/>
          </a:xfrm>
          <a:prstGeom prst="triangle">
            <a:avLst/>
          </a:prstGeom>
          <a:solidFill>
            <a:srgbClr val="86868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sp>
        <p:nvSpPr>
          <p:cNvPr id="9" name="Textfeld 8">
            <a:extLst>
              <a:ext uri="{FF2B5EF4-FFF2-40B4-BE49-F238E27FC236}">
                <a16:creationId xmlns:a16="http://schemas.microsoft.com/office/drawing/2014/main" id="{0CF145DD-7D59-ECC1-E64F-2F91D1027964}"/>
              </a:ext>
            </a:extLst>
          </p:cNvPr>
          <p:cNvSpPr txBox="1"/>
          <p:nvPr/>
        </p:nvSpPr>
        <p:spPr bwMode="auto">
          <a:xfrm>
            <a:off x="2359235" y="4141227"/>
            <a:ext cx="51500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l">
              <a:spcAft>
                <a:spcPts val="800"/>
              </a:spcAft>
            </a:pPr>
            <a:r>
              <a:rPr lang="de-CH" sz="5400" b="1">
                <a:solidFill>
                  <a:schemeClr val="tx2"/>
                </a:solidFill>
                <a:latin typeface="+mj-lt"/>
              </a:rPr>
              <a:t>+</a:t>
            </a:r>
          </a:p>
        </p:txBody>
      </p:sp>
      <p:sp>
        <p:nvSpPr>
          <p:cNvPr id="14" name="Freeform 2">
            <a:extLst>
              <a:ext uri="{FF2B5EF4-FFF2-40B4-BE49-F238E27FC236}">
                <a16:creationId xmlns:a16="http://schemas.microsoft.com/office/drawing/2014/main" id="{19275909-0236-C3C3-D892-B9ECDA030EA4}"/>
              </a:ext>
            </a:extLst>
          </p:cNvPr>
          <p:cNvSpPr>
            <a:spLocks noChangeArrowheads="1"/>
          </p:cNvSpPr>
          <p:nvPr/>
        </p:nvSpPr>
        <p:spPr bwMode="auto">
          <a:xfrm>
            <a:off x="9771305" y="4141225"/>
            <a:ext cx="1800000" cy="1044000"/>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de-DE" altLang="de-DE" sz="1400" b="1" dirty="0">
                <a:solidFill>
                  <a:srgbClr val="FFFFFF"/>
                </a:solidFill>
                <a:latin typeface="HelveticaNeueLT Pro 55 Roman" pitchFamily="34" charset="0"/>
                <a:sym typeface="Lato" charset="0"/>
              </a:rPr>
              <a:t>FX im Griff zu besten Konditionen</a:t>
            </a:r>
            <a:endParaRPr kumimoji="0" lang="de-DE" altLang="de-DE" sz="1400" b="1" i="0" u="none" strike="noStrike" kern="1200" cap="none" spc="0" normalizeH="0" baseline="0" noProof="0" dirty="0">
              <a:ln>
                <a:noFill/>
              </a:ln>
              <a:solidFill>
                <a:srgbClr val="FFFFFF"/>
              </a:solidFill>
              <a:effectLst/>
              <a:uLnTx/>
              <a:uFillTx/>
              <a:latin typeface="HelveticaNeueLT Pro 55 Roman" pitchFamily="34" charset="0"/>
              <a:ea typeface="+mn-ea"/>
              <a:cs typeface="+mn-cs"/>
              <a:sym typeface="Lato" charset="0"/>
            </a:endParaRPr>
          </a:p>
        </p:txBody>
      </p:sp>
      <p:sp>
        <p:nvSpPr>
          <p:cNvPr id="21" name="Textfeld 20">
            <a:extLst>
              <a:ext uri="{FF2B5EF4-FFF2-40B4-BE49-F238E27FC236}">
                <a16:creationId xmlns:a16="http://schemas.microsoft.com/office/drawing/2014/main" id="{7324F039-86D2-31CA-842C-1A0A7A1EB0B7}"/>
              </a:ext>
            </a:extLst>
          </p:cNvPr>
          <p:cNvSpPr txBox="1"/>
          <p:nvPr/>
        </p:nvSpPr>
        <p:spPr bwMode="auto">
          <a:xfrm>
            <a:off x="6996013" y="4141770"/>
            <a:ext cx="51500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l">
              <a:spcAft>
                <a:spcPts val="800"/>
              </a:spcAft>
            </a:pPr>
            <a:r>
              <a:rPr lang="de-CH" sz="5400" b="1" dirty="0">
                <a:solidFill>
                  <a:schemeClr val="tx2"/>
                </a:solidFill>
                <a:latin typeface="+mj-lt"/>
              </a:rPr>
              <a:t>+</a:t>
            </a:r>
          </a:p>
        </p:txBody>
      </p:sp>
      <p:sp>
        <p:nvSpPr>
          <p:cNvPr id="22" name="Textfeld 21">
            <a:extLst>
              <a:ext uri="{FF2B5EF4-FFF2-40B4-BE49-F238E27FC236}">
                <a16:creationId xmlns:a16="http://schemas.microsoft.com/office/drawing/2014/main" id="{868C89A5-CDD4-7F35-DC49-B251869477AA}"/>
              </a:ext>
            </a:extLst>
          </p:cNvPr>
          <p:cNvSpPr txBox="1"/>
          <p:nvPr/>
        </p:nvSpPr>
        <p:spPr bwMode="auto">
          <a:xfrm>
            <a:off x="4630400" y="4141227"/>
            <a:ext cx="51500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l">
              <a:spcAft>
                <a:spcPts val="800"/>
              </a:spcAft>
            </a:pPr>
            <a:r>
              <a:rPr lang="de-CH" sz="5400" b="1">
                <a:solidFill>
                  <a:schemeClr val="tx2"/>
                </a:solidFill>
                <a:latin typeface="+mj-lt"/>
              </a:rPr>
              <a:t>+</a:t>
            </a:r>
          </a:p>
        </p:txBody>
      </p:sp>
      <p:sp>
        <p:nvSpPr>
          <p:cNvPr id="23" name="Textfeld 22">
            <a:extLst>
              <a:ext uri="{FF2B5EF4-FFF2-40B4-BE49-F238E27FC236}">
                <a16:creationId xmlns:a16="http://schemas.microsoft.com/office/drawing/2014/main" id="{46B7B508-1F33-D0BC-77DF-E7E041328ECB}"/>
              </a:ext>
            </a:extLst>
          </p:cNvPr>
          <p:cNvSpPr txBox="1"/>
          <p:nvPr/>
        </p:nvSpPr>
        <p:spPr bwMode="auto">
          <a:xfrm>
            <a:off x="514758" y="5257869"/>
            <a:ext cx="184447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171450" indent="-171450" algn="l">
              <a:spcAft>
                <a:spcPts val="800"/>
              </a:spcAft>
              <a:buFont typeface="Arial" panose="020B0604020202020204" pitchFamily="34" charset="0"/>
              <a:buChar char="•"/>
            </a:pPr>
            <a:r>
              <a:rPr lang="de-CH" sz="1200" err="1">
                <a:solidFill>
                  <a:schemeClr val="tx2"/>
                </a:solidFill>
                <a:latin typeface="+mj-lt"/>
              </a:rPr>
              <a:t>amnis</a:t>
            </a:r>
            <a:r>
              <a:rPr lang="de-CH" sz="1200">
                <a:solidFill>
                  <a:schemeClr val="tx2"/>
                </a:solidFill>
                <a:latin typeface="+mj-lt"/>
              </a:rPr>
              <a:t>-Kundenmarge beträgt lediglich 0.4%</a:t>
            </a:r>
          </a:p>
        </p:txBody>
      </p:sp>
      <p:sp>
        <p:nvSpPr>
          <p:cNvPr id="26" name="Textfeld 25">
            <a:extLst>
              <a:ext uri="{FF2B5EF4-FFF2-40B4-BE49-F238E27FC236}">
                <a16:creationId xmlns:a16="http://schemas.microsoft.com/office/drawing/2014/main" id="{801749BA-2B41-31E7-4A39-DC3F5132A01F}"/>
              </a:ext>
            </a:extLst>
          </p:cNvPr>
          <p:cNvSpPr txBox="1"/>
          <p:nvPr/>
        </p:nvSpPr>
        <p:spPr bwMode="auto">
          <a:xfrm>
            <a:off x="5144202" y="5229326"/>
            <a:ext cx="1896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171450" indent="-171450" algn="l">
              <a:spcAft>
                <a:spcPts val="800"/>
              </a:spcAft>
              <a:buFont typeface="Arial" panose="020B0604020202020204" pitchFamily="34" charset="0"/>
              <a:buChar char="•"/>
            </a:pPr>
            <a:r>
              <a:rPr lang="de-CH" sz="1200">
                <a:solidFill>
                  <a:schemeClr val="tx2"/>
                </a:solidFill>
                <a:latin typeface="+mj-lt"/>
              </a:rPr>
              <a:t>Eliminierung des Einflusses von Kursschwankungen auf zukünftige Geschäfte</a:t>
            </a:r>
          </a:p>
        </p:txBody>
      </p:sp>
      <p:sp>
        <p:nvSpPr>
          <p:cNvPr id="28" name="Textfeld 27">
            <a:extLst>
              <a:ext uri="{FF2B5EF4-FFF2-40B4-BE49-F238E27FC236}">
                <a16:creationId xmlns:a16="http://schemas.microsoft.com/office/drawing/2014/main" id="{4F8DA1F5-6BC6-FD12-B515-AF1EFEA94E53}"/>
              </a:ext>
            </a:extLst>
          </p:cNvPr>
          <p:cNvSpPr txBox="1"/>
          <p:nvPr/>
        </p:nvSpPr>
        <p:spPr bwMode="auto">
          <a:xfrm>
            <a:off x="469384" y="3651674"/>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l">
              <a:spcAft>
                <a:spcPts val="800"/>
              </a:spcAft>
            </a:pPr>
            <a:r>
              <a:rPr lang="de-CH" sz="2400" b="1">
                <a:solidFill>
                  <a:schemeClr val="tx2"/>
                </a:solidFill>
                <a:latin typeface="+mj-lt"/>
              </a:rPr>
              <a:t>Die Antwort von </a:t>
            </a:r>
            <a:r>
              <a:rPr lang="de-CH" sz="2400" b="1" err="1">
                <a:solidFill>
                  <a:schemeClr val="tx2"/>
                </a:solidFill>
                <a:latin typeface="+mj-lt"/>
              </a:rPr>
              <a:t>amnis</a:t>
            </a:r>
            <a:endParaRPr lang="de-CH" sz="2400" b="1">
              <a:solidFill>
                <a:schemeClr val="tx2"/>
              </a:solidFill>
              <a:latin typeface="+mj-lt"/>
            </a:endParaRPr>
          </a:p>
        </p:txBody>
      </p:sp>
      <p:sp>
        <p:nvSpPr>
          <p:cNvPr id="19" name="Textfeld 18">
            <a:extLst>
              <a:ext uri="{FF2B5EF4-FFF2-40B4-BE49-F238E27FC236}">
                <a16:creationId xmlns:a16="http://schemas.microsoft.com/office/drawing/2014/main" id="{369C9466-D2A5-6402-AE01-35F9B051DC20}"/>
              </a:ext>
            </a:extLst>
          </p:cNvPr>
          <p:cNvSpPr txBox="1"/>
          <p:nvPr/>
        </p:nvSpPr>
        <p:spPr bwMode="auto">
          <a:xfrm>
            <a:off x="2891078" y="5229326"/>
            <a:ext cx="211452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171450" indent="-171450" algn="l">
              <a:buFont typeface="Arial" panose="020B0604020202020204" pitchFamily="34" charset="0"/>
              <a:buChar char="•"/>
            </a:pPr>
            <a:r>
              <a:rPr lang="de-CH" sz="1200">
                <a:solidFill>
                  <a:schemeClr val="tx2"/>
                </a:solidFill>
                <a:latin typeface="+mj-lt"/>
              </a:rPr>
              <a:t>Attraktive Zinsen für Fremdwährungen</a:t>
            </a:r>
          </a:p>
        </p:txBody>
      </p:sp>
      <p:sp>
        <p:nvSpPr>
          <p:cNvPr id="20" name="Gleichschenkliges Dreieck 19">
            <a:extLst>
              <a:ext uri="{FF2B5EF4-FFF2-40B4-BE49-F238E27FC236}">
                <a16:creationId xmlns:a16="http://schemas.microsoft.com/office/drawing/2014/main" id="{6820B3C4-35B5-F7E9-B856-447DA27A8077}"/>
              </a:ext>
            </a:extLst>
          </p:cNvPr>
          <p:cNvSpPr/>
          <p:nvPr/>
        </p:nvSpPr>
        <p:spPr>
          <a:xfrm rot="5400000">
            <a:off x="8946348" y="1744526"/>
            <a:ext cx="1016613" cy="388760"/>
          </a:xfrm>
          <a:prstGeom prst="triangle">
            <a:avLst/>
          </a:prstGeom>
          <a:solidFill>
            <a:srgbClr val="86868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sp>
        <p:nvSpPr>
          <p:cNvPr id="29" name="Freeform 2">
            <a:extLst>
              <a:ext uri="{FF2B5EF4-FFF2-40B4-BE49-F238E27FC236}">
                <a16:creationId xmlns:a16="http://schemas.microsoft.com/office/drawing/2014/main" id="{9D149943-B173-5528-342B-A54897516438}"/>
              </a:ext>
            </a:extLst>
          </p:cNvPr>
          <p:cNvSpPr>
            <a:spLocks noChangeArrowheads="1"/>
          </p:cNvSpPr>
          <p:nvPr/>
        </p:nvSpPr>
        <p:spPr bwMode="auto">
          <a:xfrm>
            <a:off x="9717190" y="1430599"/>
            <a:ext cx="1800000" cy="1044000"/>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de-DE" altLang="de-DE" sz="1400" b="1" dirty="0">
                <a:solidFill>
                  <a:srgbClr val="FFFFFF"/>
                </a:solidFill>
                <a:latin typeface="HelveticaNeueLT Pro 55 Roman" pitchFamily="34" charset="0"/>
                <a:sym typeface="Lato" charset="0"/>
              </a:rPr>
              <a:t>Hohe Kosten, Aufwände und Risiken</a:t>
            </a:r>
            <a:endParaRPr kumimoji="0" lang="de-DE" altLang="de-DE" sz="1400" b="1" i="0" u="none" strike="noStrike" kern="1200" cap="none" spc="0" normalizeH="0" baseline="0" noProof="0" dirty="0">
              <a:ln>
                <a:noFill/>
              </a:ln>
              <a:solidFill>
                <a:srgbClr val="FFFFFF"/>
              </a:solidFill>
              <a:effectLst/>
              <a:uLnTx/>
              <a:uFillTx/>
              <a:latin typeface="HelveticaNeueLT Pro 55 Roman" pitchFamily="34" charset="0"/>
              <a:ea typeface="+mn-ea"/>
              <a:cs typeface="+mn-cs"/>
              <a:sym typeface="Lato" charset="0"/>
            </a:endParaRPr>
          </a:p>
        </p:txBody>
      </p:sp>
      <p:sp>
        <p:nvSpPr>
          <p:cNvPr id="30" name="Textfeld 29">
            <a:extLst>
              <a:ext uri="{FF2B5EF4-FFF2-40B4-BE49-F238E27FC236}">
                <a16:creationId xmlns:a16="http://schemas.microsoft.com/office/drawing/2014/main" id="{49DC5947-A23B-EC90-41D6-54874D9E615B}"/>
              </a:ext>
            </a:extLst>
          </p:cNvPr>
          <p:cNvSpPr txBox="1"/>
          <p:nvPr/>
        </p:nvSpPr>
        <p:spPr bwMode="auto">
          <a:xfrm>
            <a:off x="2324217" y="1412212"/>
            <a:ext cx="51500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l">
              <a:spcAft>
                <a:spcPts val="800"/>
              </a:spcAft>
            </a:pPr>
            <a:r>
              <a:rPr lang="de-CH" sz="5400" b="1">
                <a:solidFill>
                  <a:schemeClr val="tx2"/>
                </a:solidFill>
                <a:latin typeface="+mj-lt"/>
              </a:rPr>
              <a:t>+</a:t>
            </a:r>
          </a:p>
        </p:txBody>
      </p:sp>
      <p:sp>
        <p:nvSpPr>
          <p:cNvPr id="31" name="Textfeld 30">
            <a:extLst>
              <a:ext uri="{FF2B5EF4-FFF2-40B4-BE49-F238E27FC236}">
                <a16:creationId xmlns:a16="http://schemas.microsoft.com/office/drawing/2014/main" id="{28D47531-E9D8-C1B7-B6B5-4AE56CED3641}"/>
              </a:ext>
            </a:extLst>
          </p:cNvPr>
          <p:cNvSpPr txBox="1"/>
          <p:nvPr/>
        </p:nvSpPr>
        <p:spPr bwMode="auto">
          <a:xfrm>
            <a:off x="6975352" y="1443976"/>
            <a:ext cx="51500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l">
              <a:spcAft>
                <a:spcPts val="800"/>
              </a:spcAft>
            </a:pPr>
            <a:r>
              <a:rPr lang="de-CH" sz="5400" b="1" dirty="0">
                <a:solidFill>
                  <a:schemeClr val="tx2"/>
                </a:solidFill>
                <a:latin typeface="+mj-lt"/>
              </a:rPr>
              <a:t>+</a:t>
            </a:r>
          </a:p>
        </p:txBody>
      </p:sp>
      <p:sp>
        <p:nvSpPr>
          <p:cNvPr id="32" name="Textfeld 31">
            <a:extLst>
              <a:ext uri="{FF2B5EF4-FFF2-40B4-BE49-F238E27FC236}">
                <a16:creationId xmlns:a16="http://schemas.microsoft.com/office/drawing/2014/main" id="{125000F5-5244-8D8F-14A8-D72671D9A4B7}"/>
              </a:ext>
            </a:extLst>
          </p:cNvPr>
          <p:cNvSpPr txBox="1"/>
          <p:nvPr/>
        </p:nvSpPr>
        <p:spPr bwMode="auto">
          <a:xfrm>
            <a:off x="4650105" y="1443433"/>
            <a:ext cx="51500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l">
              <a:spcAft>
                <a:spcPts val="800"/>
              </a:spcAft>
            </a:pPr>
            <a:r>
              <a:rPr lang="de-CH" sz="5400" b="1">
                <a:solidFill>
                  <a:schemeClr val="tx2"/>
                </a:solidFill>
                <a:latin typeface="+mj-lt"/>
              </a:rPr>
              <a:t>+</a:t>
            </a:r>
          </a:p>
        </p:txBody>
      </p:sp>
      <p:sp>
        <p:nvSpPr>
          <p:cNvPr id="35" name="Freeform 2">
            <a:extLst>
              <a:ext uri="{FF2B5EF4-FFF2-40B4-BE49-F238E27FC236}">
                <a16:creationId xmlns:a16="http://schemas.microsoft.com/office/drawing/2014/main" id="{C24B7318-3ABE-355D-7BFB-5D6EC07E35A3}"/>
              </a:ext>
            </a:extLst>
          </p:cNvPr>
          <p:cNvSpPr>
            <a:spLocks noChangeArrowheads="1"/>
          </p:cNvSpPr>
          <p:nvPr/>
        </p:nvSpPr>
        <p:spPr bwMode="auto">
          <a:xfrm>
            <a:off x="7435008" y="1425897"/>
            <a:ext cx="1800000" cy="1044000"/>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de-DE" altLang="de-DE" sz="1400" b="1" dirty="0">
                <a:solidFill>
                  <a:schemeClr val="tx1"/>
                </a:solidFill>
                <a:latin typeface="HelveticaNeueLT Pro 55 Roman" pitchFamily="34" charset="0"/>
                <a:sym typeface="Lato" charset="0"/>
              </a:rPr>
              <a:t>Intransparenz und Abhängigkeiten </a:t>
            </a:r>
            <a:endParaRPr kumimoji="0" lang="de-DE" altLang="de-DE" sz="1400" b="1" i="0" u="none" strike="noStrike" kern="1200" cap="none" spc="0" normalizeH="0" baseline="0" noProof="0" dirty="0">
              <a:ln>
                <a:noFill/>
              </a:ln>
              <a:solidFill>
                <a:schemeClr val="tx1"/>
              </a:solidFill>
              <a:effectLst/>
              <a:uLnTx/>
              <a:uFillTx/>
              <a:latin typeface="HelveticaNeueLT Pro 55 Roman" pitchFamily="34" charset="0"/>
              <a:ea typeface="+mn-ea"/>
              <a:cs typeface="+mn-cs"/>
              <a:sym typeface="Lato" charset="0"/>
            </a:endParaRPr>
          </a:p>
        </p:txBody>
      </p:sp>
      <p:sp>
        <p:nvSpPr>
          <p:cNvPr id="36" name="Textfeld 35">
            <a:extLst>
              <a:ext uri="{FF2B5EF4-FFF2-40B4-BE49-F238E27FC236}">
                <a16:creationId xmlns:a16="http://schemas.microsoft.com/office/drawing/2014/main" id="{B4B3997D-B020-2D6F-0E33-862502BE69EE}"/>
              </a:ext>
            </a:extLst>
          </p:cNvPr>
          <p:cNvSpPr txBox="1"/>
          <p:nvPr/>
        </p:nvSpPr>
        <p:spPr bwMode="auto">
          <a:xfrm>
            <a:off x="7477093" y="2527383"/>
            <a:ext cx="166673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171450" indent="-171450" algn="l">
              <a:buFont typeface="Arial" panose="020B0604020202020204" pitchFamily="34" charset="0"/>
              <a:buChar char="•"/>
            </a:pPr>
            <a:r>
              <a:rPr lang="de-CH" sz="1200" dirty="0">
                <a:solidFill>
                  <a:schemeClr val="tx2"/>
                </a:solidFill>
                <a:latin typeface="+mj-lt"/>
              </a:rPr>
              <a:t>Keine Transparenz zu Kursen</a:t>
            </a:r>
          </a:p>
          <a:p>
            <a:pPr marL="171450" indent="-171450" algn="l">
              <a:buFont typeface="Arial" panose="020B0604020202020204" pitchFamily="34" charset="0"/>
              <a:buChar char="•"/>
            </a:pPr>
            <a:r>
              <a:rPr lang="de-CH" sz="1200" dirty="0">
                <a:solidFill>
                  <a:schemeClr val="tx2"/>
                </a:solidFill>
                <a:latin typeface="+mj-lt"/>
              </a:rPr>
              <a:t>Abhängigkeit zu Bankberatern</a:t>
            </a:r>
          </a:p>
        </p:txBody>
      </p:sp>
      <p:sp>
        <p:nvSpPr>
          <p:cNvPr id="37" name="Freeform 2">
            <a:extLst>
              <a:ext uri="{FF2B5EF4-FFF2-40B4-BE49-F238E27FC236}">
                <a16:creationId xmlns:a16="http://schemas.microsoft.com/office/drawing/2014/main" id="{DFAA81DD-0B89-2DF5-CE23-21D256EE962C}"/>
              </a:ext>
            </a:extLst>
          </p:cNvPr>
          <p:cNvSpPr>
            <a:spLocks noChangeArrowheads="1"/>
          </p:cNvSpPr>
          <p:nvPr/>
        </p:nvSpPr>
        <p:spPr bwMode="auto">
          <a:xfrm>
            <a:off x="7435008" y="4145247"/>
            <a:ext cx="1800000" cy="1044000"/>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rgbClr val="28828B">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144000" rIns="36000" bIns="144000" numCol="1" spcCol="0" rtlCol="0" fromWordArt="0" anchor="ctr" anchorCtr="0" forceAA="0" compatLnSpc="1">
            <a:prstTxWarp prst="textNoShape">
              <a:avLst/>
            </a:prstTxWarp>
            <a:noAutofit/>
          </a:bodyPr>
          <a:lstStyle/>
          <a:p>
            <a:pPr algn="ctr">
              <a:lnSpc>
                <a:spcPct val="120000"/>
              </a:lnSpc>
            </a:pPr>
            <a:r>
              <a:rPr lang="de-DE" altLang="de-DE" sz="1400" b="1" dirty="0">
                <a:solidFill>
                  <a:srgbClr val="FFFFFF"/>
                </a:solidFill>
                <a:latin typeface="HelveticaNeueLT Pro 55 Roman" pitchFamily="34" charset="0"/>
                <a:sym typeface="Lato" charset="0"/>
              </a:rPr>
              <a:t>Online-Kontrolle </a:t>
            </a:r>
            <a:r>
              <a:rPr lang="de-DE" altLang="de-DE" sz="1400" b="1">
                <a:solidFill>
                  <a:srgbClr val="FFFFFF"/>
                </a:solidFill>
                <a:latin typeface="HelveticaNeueLT Pro 55 Roman" pitchFamily="34" charset="0"/>
                <a:sym typeface="Lato" charset="0"/>
              </a:rPr>
              <a:t>in Echtzeit</a:t>
            </a:r>
            <a:endParaRPr lang="de-DE" altLang="de-DE" sz="1400" b="1" dirty="0">
              <a:solidFill>
                <a:srgbClr val="FFFFFF"/>
              </a:solidFill>
              <a:latin typeface="HelveticaNeueLT Pro 55 Roman" pitchFamily="34" charset="0"/>
              <a:sym typeface="Lato" charset="0"/>
            </a:endParaRPr>
          </a:p>
        </p:txBody>
      </p:sp>
      <p:sp>
        <p:nvSpPr>
          <p:cNvPr id="38" name="Textfeld 37">
            <a:extLst>
              <a:ext uri="{FF2B5EF4-FFF2-40B4-BE49-F238E27FC236}">
                <a16:creationId xmlns:a16="http://schemas.microsoft.com/office/drawing/2014/main" id="{F1DF00B3-F8F3-917B-98D6-93D0D52F8806}"/>
              </a:ext>
            </a:extLst>
          </p:cNvPr>
          <p:cNvSpPr txBox="1"/>
          <p:nvPr/>
        </p:nvSpPr>
        <p:spPr bwMode="auto">
          <a:xfrm>
            <a:off x="7477093" y="5232257"/>
            <a:ext cx="1896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171450" indent="-171450" algn="l">
              <a:buFont typeface="Arial" panose="020B0604020202020204" pitchFamily="34" charset="0"/>
              <a:buChar char="•"/>
            </a:pPr>
            <a:r>
              <a:rPr lang="de-CH" sz="1200" dirty="0">
                <a:solidFill>
                  <a:schemeClr val="tx2"/>
                </a:solidFill>
                <a:latin typeface="+mj-lt"/>
              </a:rPr>
              <a:t>24h Verfügbarkeit</a:t>
            </a:r>
          </a:p>
          <a:p>
            <a:pPr marL="171450" indent="-171450" algn="l">
              <a:buFont typeface="Arial" panose="020B0604020202020204" pitchFamily="34" charset="0"/>
              <a:buChar char="•"/>
            </a:pPr>
            <a:r>
              <a:rPr lang="de-CH" sz="1200" dirty="0">
                <a:solidFill>
                  <a:schemeClr val="tx2"/>
                </a:solidFill>
                <a:latin typeface="+mj-lt"/>
              </a:rPr>
              <a:t>Transparente Echtzeit-Kurse</a:t>
            </a:r>
          </a:p>
          <a:p>
            <a:pPr marL="171450" indent="-171450" algn="l">
              <a:buFont typeface="Arial" panose="020B0604020202020204" pitchFamily="34" charset="0"/>
              <a:buChar char="•"/>
            </a:pPr>
            <a:r>
              <a:rPr lang="de-CH" sz="1200" dirty="0">
                <a:solidFill>
                  <a:schemeClr val="tx2"/>
                </a:solidFill>
                <a:latin typeface="+mj-lt"/>
              </a:rPr>
              <a:t>Keine Abhängigkeit zu Banken</a:t>
            </a:r>
          </a:p>
        </p:txBody>
      </p:sp>
    </p:spTree>
    <p:extLst>
      <p:ext uri="{BB962C8B-B14F-4D97-AF65-F5344CB8AC3E}">
        <p14:creationId xmlns:p14="http://schemas.microsoft.com/office/powerpoint/2010/main" val="15498031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F460C939-FF06-ED24-E5CB-8190CB582A38}"/>
              </a:ext>
            </a:extLst>
          </p:cNvPr>
          <p:cNvSpPr/>
          <p:nvPr/>
        </p:nvSpPr>
        <p:spPr>
          <a:xfrm>
            <a:off x="334108" y="3349869"/>
            <a:ext cx="11051930" cy="3024553"/>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sp>
        <p:nvSpPr>
          <p:cNvPr id="5" name="Titel 4">
            <a:extLst>
              <a:ext uri="{FF2B5EF4-FFF2-40B4-BE49-F238E27FC236}">
                <a16:creationId xmlns:a16="http://schemas.microsoft.com/office/drawing/2014/main" id="{F3E7219C-BF20-A074-CACE-40E55F29C757}"/>
              </a:ext>
            </a:extLst>
          </p:cNvPr>
          <p:cNvSpPr>
            <a:spLocks noGrp="1"/>
          </p:cNvSpPr>
          <p:nvPr>
            <p:ph type="title"/>
          </p:nvPr>
        </p:nvSpPr>
        <p:spPr>
          <a:xfrm>
            <a:off x="479375" y="476672"/>
            <a:ext cx="11495747" cy="1008112"/>
          </a:xfrm>
        </p:spPr>
        <p:txBody>
          <a:bodyPr/>
          <a:lstStyle/>
          <a:p>
            <a:r>
              <a:rPr lang="de-CH"/>
              <a:t>Debitkarten im Ausland sind teuer.</a:t>
            </a:r>
            <a:br>
              <a:rPr lang="de-CH"/>
            </a:br>
            <a:r>
              <a:rPr lang="de-CH" sz="1800" b="0">
                <a:solidFill>
                  <a:srgbClr val="28828B"/>
                </a:solidFill>
                <a:latin typeface="Corona LT" panose="02000604020000090004" pitchFamily="2" charset="0"/>
              </a:rPr>
              <a:t>Kartenzahlungen im Ausland verursachen hohe Spesen und Aufwand.</a:t>
            </a:r>
            <a:br>
              <a:rPr lang="de-CH" sz="1800" b="0">
                <a:solidFill>
                  <a:srgbClr val="28828B"/>
                </a:solidFill>
                <a:latin typeface="Corona LT" panose="02000604020000090004" pitchFamily="2" charset="0"/>
              </a:rPr>
            </a:br>
            <a:endParaRPr lang="de-CH" sz="1800" b="0">
              <a:solidFill>
                <a:srgbClr val="28828B"/>
              </a:solidFill>
              <a:latin typeface="Corona LT" panose="02000604020000090004" pitchFamily="2" charset="0"/>
            </a:endParaRPr>
          </a:p>
        </p:txBody>
      </p:sp>
      <p:sp>
        <p:nvSpPr>
          <p:cNvPr id="12" name="Freeform 2">
            <a:extLst>
              <a:ext uri="{FF2B5EF4-FFF2-40B4-BE49-F238E27FC236}">
                <a16:creationId xmlns:a16="http://schemas.microsoft.com/office/drawing/2014/main" id="{59F6036B-F72D-0178-4DAC-6268C5CA4C66}"/>
              </a:ext>
            </a:extLst>
          </p:cNvPr>
          <p:cNvSpPr>
            <a:spLocks noChangeArrowheads="1"/>
          </p:cNvSpPr>
          <p:nvPr/>
        </p:nvSpPr>
        <p:spPr bwMode="auto">
          <a:xfrm>
            <a:off x="689249" y="1526451"/>
            <a:ext cx="1800000" cy="1116000"/>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altLang="de-DE" sz="1400" b="1" i="0" u="none" strike="noStrike" kern="1200" cap="none" spc="0" normalizeH="0" baseline="0" noProof="0">
                <a:ln>
                  <a:noFill/>
                </a:ln>
                <a:solidFill>
                  <a:schemeClr val="tx1"/>
                </a:solidFill>
                <a:effectLst/>
                <a:uLnTx/>
                <a:uFillTx/>
                <a:latin typeface="HelveticaNeueLT Pro 55 Roman" pitchFamily="34" charset="0"/>
                <a:ea typeface="+mn-ea"/>
                <a:cs typeface="+mn-cs"/>
                <a:sym typeface="Lato" charset="0"/>
              </a:rPr>
              <a:t>Hohe Kosten durch den Einsatz von Karten im Ausland</a:t>
            </a:r>
          </a:p>
        </p:txBody>
      </p:sp>
      <p:sp>
        <p:nvSpPr>
          <p:cNvPr id="13" name="Textfeld 12">
            <a:extLst>
              <a:ext uri="{FF2B5EF4-FFF2-40B4-BE49-F238E27FC236}">
                <a16:creationId xmlns:a16="http://schemas.microsoft.com/office/drawing/2014/main" id="{BC6FADF7-B11D-D671-A1B7-5BB3D7A769D9}"/>
              </a:ext>
            </a:extLst>
          </p:cNvPr>
          <p:cNvSpPr txBox="1"/>
          <p:nvPr/>
        </p:nvSpPr>
        <p:spPr bwMode="auto">
          <a:xfrm>
            <a:off x="914400" y="3136229"/>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marL="285750" indent="-285750" algn="l">
              <a:spcAft>
                <a:spcPts val="800"/>
              </a:spcAft>
              <a:buFont typeface="Arial" panose="020B0604020202020204" pitchFamily="34" charset="0"/>
              <a:buChar char="•"/>
            </a:pPr>
            <a:endParaRPr lang="de-CH" sz="1600" err="1">
              <a:solidFill>
                <a:schemeClr val="tx2"/>
              </a:solidFill>
              <a:latin typeface="+mj-lt"/>
            </a:endParaRPr>
          </a:p>
        </p:txBody>
      </p:sp>
      <p:sp>
        <p:nvSpPr>
          <p:cNvPr id="2" name="Freeform 2">
            <a:extLst>
              <a:ext uri="{FF2B5EF4-FFF2-40B4-BE49-F238E27FC236}">
                <a16:creationId xmlns:a16="http://schemas.microsoft.com/office/drawing/2014/main" id="{C349AE11-0858-CF3C-E34E-A2190856AFCA}"/>
              </a:ext>
            </a:extLst>
          </p:cNvPr>
          <p:cNvSpPr>
            <a:spLocks noChangeArrowheads="1"/>
          </p:cNvSpPr>
          <p:nvPr/>
        </p:nvSpPr>
        <p:spPr bwMode="auto">
          <a:xfrm>
            <a:off x="3580351" y="1528693"/>
            <a:ext cx="1800000" cy="1116000"/>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altLang="de-DE" sz="1400" b="1" i="0" u="none" strike="noStrike" kern="1200" cap="none" spc="0" normalizeH="0" baseline="0" noProof="0" dirty="0">
                <a:ln>
                  <a:noFill/>
                </a:ln>
                <a:solidFill>
                  <a:schemeClr val="tx1"/>
                </a:solidFill>
                <a:effectLst/>
                <a:uLnTx/>
                <a:uFillTx/>
                <a:latin typeface="HelveticaNeueLT Pro 55 Roman" pitchFamily="34" charset="0"/>
                <a:ea typeface="+mn-ea"/>
                <a:cs typeface="+mn-cs"/>
                <a:sym typeface="Lato" charset="0"/>
              </a:rPr>
              <a:t>Spesenverwaltung ist aufwändig</a:t>
            </a:r>
          </a:p>
        </p:txBody>
      </p:sp>
      <p:sp>
        <p:nvSpPr>
          <p:cNvPr id="4" name="Freeform 2">
            <a:extLst>
              <a:ext uri="{FF2B5EF4-FFF2-40B4-BE49-F238E27FC236}">
                <a16:creationId xmlns:a16="http://schemas.microsoft.com/office/drawing/2014/main" id="{BB190513-20D2-B7A5-38BD-2704A7F8DFE6}"/>
              </a:ext>
            </a:extLst>
          </p:cNvPr>
          <p:cNvSpPr>
            <a:spLocks noChangeArrowheads="1"/>
          </p:cNvSpPr>
          <p:nvPr/>
        </p:nvSpPr>
        <p:spPr bwMode="auto">
          <a:xfrm>
            <a:off x="6471453" y="1548719"/>
            <a:ext cx="1800000" cy="1116000"/>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de-DE" altLang="de-DE" sz="1400" b="1">
                <a:solidFill>
                  <a:schemeClr val="tx1"/>
                </a:solidFill>
                <a:latin typeface="HelveticaNeueLT Pro 55 Roman" pitchFamily="34" charset="0"/>
                <a:sym typeface="Lato" charset="0"/>
              </a:rPr>
              <a:t>Übersicht über Karten kann verloren gehen</a:t>
            </a:r>
            <a:r>
              <a:rPr kumimoji="0" lang="de-DE" altLang="de-DE" sz="1400" b="1" i="0" u="none" strike="noStrike" kern="1200" cap="none" spc="0" normalizeH="0" baseline="0" noProof="0">
                <a:ln>
                  <a:noFill/>
                </a:ln>
                <a:solidFill>
                  <a:schemeClr val="tx1"/>
                </a:solidFill>
                <a:effectLst/>
                <a:uLnTx/>
                <a:uFillTx/>
                <a:latin typeface="HelveticaNeueLT Pro 55 Roman" pitchFamily="34" charset="0"/>
                <a:ea typeface="+mn-ea"/>
                <a:cs typeface="+mn-cs"/>
                <a:sym typeface="Lato" charset="0"/>
              </a:rPr>
              <a:t> </a:t>
            </a:r>
          </a:p>
        </p:txBody>
      </p:sp>
      <p:sp>
        <p:nvSpPr>
          <p:cNvPr id="6" name="Freeform 2">
            <a:extLst>
              <a:ext uri="{FF2B5EF4-FFF2-40B4-BE49-F238E27FC236}">
                <a16:creationId xmlns:a16="http://schemas.microsoft.com/office/drawing/2014/main" id="{82D2729E-5FE5-D75F-3420-CDE8AC8AA9AB}"/>
              </a:ext>
            </a:extLst>
          </p:cNvPr>
          <p:cNvSpPr>
            <a:spLocks noChangeArrowheads="1"/>
          </p:cNvSpPr>
          <p:nvPr/>
        </p:nvSpPr>
        <p:spPr bwMode="auto">
          <a:xfrm>
            <a:off x="6455794" y="3923828"/>
            <a:ext cx="1785478" cy="1118824"/>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rgbClr val="28828B">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144000" rIns="36000" bIns="144000" numCol="1" spcCol="0" rtlCol="0" fromWordArt="0" anchor="ctr" anchorCtr="0" forceAA="0" compatLnSpc="1">
            <a:prstTxWarp prst="textNoShape">
              <a:avLst/>
            </a:prstTxWarp>
            <a:noAutofit/>
          </a:bodyPr>
          <a:lstStyle/>
          <a:p>
            <a:pPr algn="ctr">
              <a:lnSpc>
                <a:spcPct val="120000"/>
              </a:lnSpc>
            </a:pPr>
            <a:r>
              <a:rPr lang="de-DE" altLang="de-DE" sz="1400" b="1">
                <a:solidFill>
                  <a:srgbClr val="FFFFFF"/>
                </a:solidFill>
                <a:latin typeface="HelveticaNeueLT Pro 55 Roman" pitchFamily="34" charset="0"/>
                <a:sym typeface="Lato" charset="0"/>
              </a:rPr>
              <a:t>Online-Kontrolle in Echtzeit</a:t>
            </a:r>
            <a:endParaRPr lang="de-DE" altLang="de-DE" sz="1400" b="1" dirty="0">
              <a:solidFill>
                <a:srgbClr val="FFFFFF"/>
              </a:solidFill>
              <a:latin typeface="HelveticaNeueLT Pro 55 Roman" pitchFamily="34" charset="0"/>
              <a:sym typeface="Lato" charset="0"/>
            </a:endParaRPr>
          </a:p>
        </p:txBody>
      </p:sp>
      <p:sp>
        <p:nvSpPr>
          <p:cNvPr id="8" name="Gleichschenkliges Dreieck 7">
            <a:extLst>
              <a:ext uri="{FF2B5EF4-FFF2-40B4-BE49-F238E27FC236}">
                <a16:creationId xmlns:a16="http://schemas.microsoft.com/office/drawing/2014/main" id="{84FCD03D-3067-1A7D-D19B-A0560E0652F5}"/>
              </a:ext>
            </a:extLst>
          </p:cNvPr>
          <p:cNvSpPr/>
          <p:nvPr/>
        </p:nvSpPr>
        <p:spPr>
          <a:xfrm rot="5400000">
            <a:off x="8104133" y="4273734"/>
            <a:ext cx="1118824" cy="388760"/>
          </a:xfrm>
          <a:prstGeom prst="triangle">
            <a:avLst/>
          </a:prstGeom>
          <a:solidFill>
            <a:srgbClr val="86868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sp>
        <p:nvSpPr>
          <p:cNvPr id="9" name="Freeform 2">
            <a:extLst>
              <a:ext uri="{FF2B5EF4-FFF2-40B4-BE49-F238E27FC236}">
                <a16:creationId xmlns:a16="http://schemas.microsoft.com/office/drawing/2014/main" id="{4CDD903A-22D2-1511-7BDE-750215F8E154}"/>
              </a:ext>
            </a:extLst>
          </p:cNvPr>
          <p:cNvSpPr>
            <a:spLocks noChangeArrowheads="1"/>
          </p:cNvSpPr>
          <p:nvPr/>
        </p:nvSpPr>
        <p:spPr bwMode="auto">
          <a:xfrm>
            <a:off x="9077666" y="3908702"/>
            <a:ext cx="1785478" cy="1118824"/>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de-DE" altLang="de-DE" sz="1200" b="1">
                <a:solidFill>
                  <a:srgbClr val="FFFFFF"/>
                </a:solidFill>
                <a:latin typeface="HelveticaNeueLT Pro 55 Roman" pitchFamily="34" charset="0"/>
                <a:sym typeface="Lato" charset="0"/>
              </a:rPr>
              <a:t>Tiefe Gebühren, Risiken und Aufwände beim Einsatz von Karten im Ausland</a:t>
            </a:r>
            <a:endParaRPr kumimoji="0" lang="de-DE" altLang="de-DE" sz="1200" b="1" i="0" u="none" strike="noStrike" kern="1200" cap="none" spc="0" normalizeH="0" baseline="0" noProof="0">
              <a:ln>
                <a:noFill/>
              </a:ln>
              <a:solidFill>
                <a:srgbClr val="FFFFFF"/>
              </a:solidFill>
              <a:effectLst/>
              <a:uLnTx/>
              <a:uFillTx/>
              <a:latin typeface="HelveticaNeueLT Pro 55 Roman" pitchFamily="34" charset="0"/>
              <a:ea typeface="+mn-ea"/>
              <a:cs typeface="+mn-cs"/>
              <a:sym typeface="Lato" charset="0"/>
            </a:endParaRPr>
          </a:p>
        </p:txBody>
      </p:sp>
      <p:sp>
        <p:nvSpPr>
          <p:cNvPr id="10" name="Textfeld 9">
            <a:extLst>
              <a:ext uri="{FF2B5EF4-FFF2-40B4-BE49-F238E27FC236}">
                <a16:creationId xmlns:a16="http://schemas.microsoft.com/office/drawing/2014/main" id="{092E4D19-3180-1462-983C-F4637346183D}"/>
              </a:ext>
            </a:extLst>
          </p:cNvPr>
          <p:cNvSpPr txBox="1"/>
          <p:nvPr/>
        </p:nvSpPr>
        <p:spPr bwMode="auto">
          <a:xfrm>
            <a:off x="2872279" y="4026040"/>
            <a:ext cx="51500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l">
              <a:spcAft>
                <a:spcPts val="800"/>
              </a:spcAft>
            </a:pPr>
            <a:r>
              <a:rPr lang="de-CH" sz="5400" b="1">
                <a:solidFill>
                  <a:schemeClr val="tx2"/>
                </a:solidFill>
                <a:latin typeface="+mj-lt"/>
              </a:rPr>
              <a:t>+</a:t>
            </a:r>
          </a:p>
        </p:txBody>
      </p:sp>
      <p:sp>
        <p:nvSpPr>
          <p:cNvPr id="11" name="Textfeld 10">
            <a:extLst>
              <a:ext uri="{FF2B5EF4-FFF2-40B4-BE49-F238E27FC236}">
                <a16:creationId xmlns:a16="http://schemas.microsoft.com/office/drawing/2014/main" id="{C9F36957-6E5E-FF34-1699-A1EFF21E5E73}"/>
              </a:ext>
            </a:extLst>
          </p:cNvPr>
          <p:cNvSpPr txBox="1"/>
          <p:nvPr/>
        </p:nvSpPr>
        <p:spPr bwMode="auto">
          <a:xfrm>
            <a:off x="5703397" y="4026040"/>
            <a:ext cx="51500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l">
              <a:spcAft>
                <a:spcPts val="800"/>
              </a:spcAft>
            </a:pPr>
            <a:r>
              <a:rPr lang="de-CH" sz="5400" b="1">
                <a:solidFill>
                  <a:schemeClr val="tx2"/>
                </a:solidFill>
                <a:latin typeface="+mj-lt"/>
              </a:rPr>
              <a:t>+</a:t>
            </a:r>
          </a:p>
        </p:txBody>
      </p:sp>
      <p:sp>
        <p:nvSpPr>
          <p:cNvPr id="14" name="Textfeld 13">
            <a:extLst>
              <a:ext uri="{FF2B5EF4-FFF2-40B4-BE49-F238E27FC236}">
                <a16:creationId xmlns:a16="http://schemas.microsoft.com/office/drawing/2014/main" id="{84D44730-9AAB-278E-8BB3-86EF305A31AD}"/>
              </a:ext>
            </a:extLst>
          </p:cNvPr>
          <p:cNvSpPr txBox="1"/>
          <p:nvPr/>
        </p:nvSpPr>
        <p:spPr bwMode="auto">
          <a:xfrm>
            <a:off x="6455794" y="5084816"/>
            <a:ext cx="211452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171450" indent="-171450">
              <a:buFont typeface="Arial" panose="020B0604020202020204" pitchFamily="34" charset="0"/>
              <a:buChar char="•"/>
            </a:pPr>
            <a:r>
              <a:rPr lang="de-CH" sz="1200">
                <a:solidFill>
                  <a:schemeClr val="tx2"/>
                </a:solidFill>
                <a:latin typeface="+mj-lt"/>
                <a:ea typeface="+mn-lt"/>
                <a:cs typeface="+mn-lt"/>
              </a:rPr>
              <a:t>Echtzeitverfolgung von Transaktionen</a:t>
            </a:r>
          </a:p>
          <a:p>
            <a:pPr marL="171450" indent="-171450">
              <a:buFont typeface="Arial" panose="020B0604020202020204" pitchFamily="34" charset="0"/>
              <a:buChar char="•"/>
            </a:pPr>
            <a:r>
              <a:rPr lang="de-CH" sz="1200">
                <a:solidFill>
                  <a:schemeClr val="tx2"/>
                </a:solidFill>
                <a:latin typeface="+mj-lt"/>
                <a:ea typeface="+mn-lt"/>
                <a:cs typeface="+mn-lt"/>
              </a:rPr>
              <a:t>Setzen von Limiten</a:t>
            </a:r>
          </a:p>
          <a:p>
            <a:pPr>
              <a:spcAft>
                <a:spcPts val="800"/>
              </a:spcAft>
            </a:pPr>
            <a:endParaRPr lang="de-DE" sz="1200">
              <a:solidFill>
                <a:schemeClr val="tx2"/>
              </a:solidFill>
              <a:latin typeface="+mj-lt"/>
              <a:cs typeface="Arial"/>
            </a:endParaRPr>
          </a:p>
        </p:txBody>
      </p:sp>
      <p:sp>
        <p:nvSpPr>
          <p:cNvPr id="15" name="Freeform 2">
            <a:extLst>
              <a:ext uri="{FF2B5EF4-FFF2-40B4-BE49-F238E27FC236}">
                <a16:creationId xmlns:a16="http://schemas.microsoft.com/office/drawing/2014/main" id="{B673A669-0F54-C2DA-7BBD-DE31DEAD9A3B}"/>
              </a:ext>
            </a:extLst>
          </p:cNvPr>
          <p:cNvSpPr>
            <a:spLocks noChangeArrowheads="1"/>
          </p:cNvSpPr>
          <p:nvPr/>
        </p:nvSpPr>
        <p:spPr bwMode="auto">
          <a:xfrm>
            <a:off x="3597415" y="3908702"/>
            <a:ext cx="1785478" cy="1118824"/>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rgbClr val="28828B">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144000" rIns="36000" bIns="144000" numCol="1" spcCol="0" rtlCol="0" fromWordArt="0" anchor="ctr" anchorCtr="0" forceAA="0" compatLnSpc="1">
            <a:prstTxWarp prst="textNoShape">
              <a:avLst/>
            </a:prstTxWarp>
            <a:noAutofit/>
          </a:bodyPr>
          <a:lstStyle/>
          <a:p>
            <a:pPr algn="ctr">
              <a:lnSpc>
                <a:spcPct val="120000"/>
              </a:lnSpc>
            </a:pPr>
            <a:r>
              <a:rPr lang="de-DE" altLang="de-DE" sz="1400" b="1">
                <a:solidFill>
                  <a:srgbClr val="FFFFFF"/>
                </a:solidFill>
                <a:latin typeface="HelveticaNeueLT Pro 55 Roman" pitchFamily="34" charset="0"/>
                <a:sym typeface="Lato" charset="0"/>
              </a:rPr>
              <a:t>Smarte Spesenverwaltung</a:t>
            </a:r>
            <a:endParaRPr lang="de-DE" altLang="de-DE" sz="1400" b="1" dirty="0">
              <a:solidFill>
                <a:srgbClr val="FFFFFF"/>
              </a:solidFill>
              <a:latin typeface="HelveticaNeueLT Pro 55 Roman" pitchFamily="34" charset="0"/>
              <a:sym typeface="Lato" charset="0"/>
            </a:endParaRPr>
          </a:p>
        </p:txBody>
      </p:sp>
      <p:sp>
        <p:nvSpPr>
          <p:cNvPr id="16" name="Textfeld 15">
            <a:extLst>
              <a:ext uri="{FF2B5EF4-FFF2-40B4-BE49-F238E27FC236}">
                <a16:creationId xmlns:a16="http://schemas.microsoft.com/office/drawing/2014/main" id="{A0417FB9-6D66-F7BB-79D5-076B7CCA75CA}"/>
              </a:ext>
            </a:extLst>
          </p:cNvPr>
          <p:cNvSpPr txBox="1"/>
          <p:nvPr/>
        </p:nvSpPr>
        <p:spPr bwMode="auto">
          <a:xfrm>
            <a:off x="3597415" y="5066063"/>
            <a:ext cx="178293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171450" indent="-171450" algn="l">
              <a:buFont typeface="Arial" panose="020B0604020202020204" pitchFamily="34" charset="0"/>
              <a:buChar char="•"/>
            </a:pPr>
            <a:r>
              <a:rPr lang="de-CH" sz="1200">
                <a:solidFill>
                  <a:schemeClr val="tx2"/>
                </a:solidFill>
                <a:latin typeface="+mj-lt"/>
              </a:rPr>
              <a:t>Automatische Klassifizierung von Transaktionen</a:t>
            </a:r>
          </a:p>
          <a:p>
            <a:pPr marL="171450" indent="-171450" algn="l">
              <a:buFont typeface="Arial" panose="020B0604020202020204" pitchFamily="34" charset="0"/>
              <a:buChar char="•"/>
            </a:pPr>
            <a:r>
              <a:rPr lang="de-CH" sz="1200">
                <a:solidFill>
                  <a:schemeClr val="tx2"/>
                </a:solidFill>
                <a:latin typeface="+mj-lt"/>
              </a:rPr>
              <a:t>Import von Transaktionsdateien in Buchhaltungssoftware</a:t>
            </a:r>
          </a:p>
        </p:txBody>
      </p:sp>
      <p:sp>
        <p:nvSpPr>
          <p:cNvPr id="17" name="Freeform 2">
            <a:extLst>
              <a:ext uri="{FF2B5EF4-FFF2-40B4-BE49-F238E27FC236}">
                <a16:creationId xmlns:a16="http://schemas.microsoft.com/office/drawing/2014/main" id="{3326C3BB-3F55-4346-4F8D-D69C0DD74A85}"/>
              </a:ext>
            </a:extLst>
          </p:cNvPr>
          <p:cNvSpPr>
            <a:spLocks noChangeArrowheads="1"/>
          </p:cNvSpPr>
          <p:nvPr/>
        </p:nvSpPr>
        <p:spPr bwMode="auto">
          <a:xfrm>
            <a:off x="680456" y="3908702"/>
            <a:ext cx="1785478" cy="1118824"/>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rgbClr val="28828B">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144000" rIns="36000" bIns="144000" numCol="1" spcCol="0" rtlCol="0" fromWordArt="0" anchor="ctr" anchorCtr="0" forceAA="0" compatLnSpc="1">
            <a:prstTxWarp prst="textNoShape">
              <a:avLst/>
            </a:prstTxWarp>
            <a:noAutofit/>
          </a:bodyPr>
          <a:lstStyle/>
          <a:p>
            <a:pPr algn="ctr">
              <a:lnSpc>
                <a:spcPct val="120000"/>
              </a:lnSpc>
            </a:pPr>
            <a:r>
              <a:rPr lang="de-DE" altLang="de-DE" sz="1400" b="1" dirty="0">
                <a:solidFill>
                  <a:srgbClr val="FFFFFF"/>
                </a:solidFill>
                <a:latin typeface="HelveticaNeueLT Pro 55 Roman" pitchFamily="34" charset="0"/>
                <a:sym typeface="Lato" charset="0"/>
              </a:rPr>
              <a:t>Debitkarte mit 0% Fremdwährungs- und Bearbeitungs-gebühren</a:t>
            </a:r>
          </a:p>
        </p:txBody>
      </p:sp>
      <p:sp>
        <p:nvSpPr>
          <p:cNvPr id="23" name="Textfeld 22">
            <a:extLst>
              <a:ext uri="{FF2B5EF4-FFF2-40B4-BE49-F238E27FC236}">
                <a16:creationId xmlns:a16="http://schemas.microsoft.com/office/drawing/2014/main" id="{2B1393A0-B34B-7DDF-15A0-7673244C3AAB}"/>
              </a:ext>
            </a:extLst>
          </p:cNvPr>
          <p:cNvSpPr txBox="1"/>
          <p:nvPr/>
        </p:nvSpPr>
        <p:spPr bwMode="auto">
          <a:xfrm>
            <a:off x="469384" y="3485421"/>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l">
              <a:spcAft>
                <a:spcPts val="800"/>
              </a:spcAft>
            </a:pPr>
            <a:r>
              <a:rPr lang="de-CH" sz="2400" b="1">
                <a:solidFill>
                  <a:schemeClr val="tx2"/>
                </a:solidFill>
                <a:latin typeface="+mj-lt"/>
              </a:rPr>
              <a:t>Die Antwort von </a:t>
            </a:r>
            <a:r>
              <a:rPr lang="de-CH" sz="2400" b="1" err="1">
                <a:solidFill>
                  <a:schemeClr val="tx2"/>
                </a:solidFill>
                <a:latin typeface="+mj-lt"/>
              </a:rPr>
              <a:t>amnis</a:t>
            </a:r>
            <a:endParaRPr lang="de-CH" sz="2400" b="1">
              <a:solidFill>
                <a:schemeClr val="tx2"/>
              </a:solidFill>
              <a:latin typeface="+mj-lt"/>
            </a:endParaRPr>
          </a:p>
        </p:txBody>
      </p:sp>
      <p:sp>
        <p:nvSpPr>
          <p:cNvPr id="19" name="Gleichschenkliges Dreieck 18">
            <a:extLst>
              <a:ext uri="{FF2B5EF4-FFF2-40B4-BE49-F238E27FC236}">
                <a16:creationId xmlns:a16="http://schemas.microsoft.com/office/drawing/2014/main" id="{F887D08A-0178-4FDE-6EEA-8EC7EBA3E215}"/>
              </a:ext>
            </a:extLst>
          </p:cNvPr>
          <p:cNvSpPr/>
          <p:nvPr/>
        </p:nvSpPr>
        <p:spPr>
          <a:xfrm rot="5400000">
            <a:off x="8059132" y="1914468"/>
            <a:ext cx="1118824" cy="388760"/>
          </a:xfrm>
          <a:prstGeom prst="triangle">
            <a:avLst/>
          </a:prstGeom>
          <a:solidFill>
            <a:srgbClr val="86868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sp>
        <p:nvSpPr>
          <p:cNvPr id="20" name="Freeform 2">
            <a:extLst>
              <a:ext uri="{FF2B5EF4-FFF2-40B4-BE49-F238E27FC236}">
                <a16:creationId xmlns:a16="http://schemas.microsoft.com/office/drawing/2014/main" id="{91D5C816-D634-9D6A-BBF9-9DF67BDA14C2}"/>
              </a:ext>
            </a:extLst>
          </p:cNvPr>
          <p:cNvSpPr>
            <a:spLocks noChangeArrowheads="1"/>
          </p:cNvSpPr>
          <p:nvPr/>
        </p:nvSpPr>
        <p:spPr bwMode="auto">
          <a:xfrm>
            <a:off x="9077666" y="1548719"/>
            <a:ext cx="1785478" cy="1118824"/>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de-DE" altLang="de-DE" sz="1200" b="1">
                <a:solidFill>
                  <a:srgbClr val="FFFFFF"/>
                </a:solidFill>
                <a:latin typeface="HelveticaNeueLT Pro 55 Roman" pitchFamily="34" charset="0"/>
                <a:sym typeface="Lato" charset="0"/>
              </a:rPr>
              <a:t>Hohe Kosten, Aufwände und Risiken beim Karteneinsatz im Ausland</a:t>
            </a:r>
            <a:endParaRPr kumimoji="0" lang="de-DE" altLang="de-DE" sz="1200" b="1" i="0" u="none" strike="noStrike" kern="1200" cap="none" spc="0" normalizeH="0" baseline="0" noProof="0">
              <a:ln>
                <a:noFill/>
              </a:ln>
              <a:solidFill>
                <a:srgbClr val="FFFFFF"/>
              </a:solidFill>
              <a:effectLst/>
              <a:uLnTx/>
              <a:uFillTx/>
              <a:latin typeface="HelveticaNeueLT Pro 55 Roman" pitchFamily="34" charset="0"/>
              <a:ea typeface="+mn-ea"/>
              <a:cs typeface="+mn-cs"/>
              <a:sym typeface="Lato" charset="0"/>
            </a:endParaRPr>
          </a:p>
        </p:txBody>
      </p:sp>
      <p:sp>
        <p:nvSpPr>
          <p:cNvPr id="24" name="Textfeld 23">
            <a:extLst>
              <a:ext uri="{FF2B5EF4-FFF2-40B4-BE49-F238E27FC236}">
                <a16:creationId xmlns:a16="http://schemas.microsoft.com/office/drawing/2014/main" id="{61B63FBA-19E8-8877-623A-9070C343ED66}"/>
              </a:ext>
            </a:extLst>
          </p:cNvPr>
          <p:cNvSpPr txBox="1"/>
          <p:nvPr/>
        </p:nvSpPr>
        <p:spPr bwMode="auto">
          <a:xfrm>
            <a:off x="2800602" y="1624560"/>
            <a:ext cx="51500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l">
              <a:spcAft>
                <a:spcPts val="800"/>
              </a:spcAft>
            </a:pPr>
            <a:r>
              <a:rPr lang="de-CH" sz="5400" b="1">
                <a:solidFill>
                  <a:schemeClr val="tx2"/>
                </a:solidFill>
                <a:latin typeface="+mj-lt"/>
              </a:rPr>
              <a:t>+</a:t>
            </a:r>
          </a:p>
        </p:txBody>
      </p:sp>
      <p:sp>
        <p:nvSpPr>
          <p:cNvPr id="25" name="Textfeld 24">
            <a:extLst>
              <a:ext uri="{FF2B5EF4-FFF2-40B4-BE49-F238E27FC236}">
                <a16:creationId xmlns:a16="http://schemas.microsoft.com/office/drawing/2014/main" id="{052C954C-56EB-44EE-5321-475B6B9424F9}"/>
              </a:ext>
            </a:extLst>
          </p:cNvPr>
          <p:cNvSpPr txBox="1"/>
          <p:nvPr/>
        </p:nvSpPr>
        <p:spPr bwMode="auto">
          <a:xfrm>
            <a:off x="5691704" y="1595538"/>
            <a:ext cx="51500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l">
              <a:spcAft>
                <a:spcPts val="800"/>
              </a:spcAft>
            </a:pPr>
            <a:r>
              <a:rPr lang="de-CH" sz="5400" b="1">
                <a:solidFill>
                  <a:schemeClr val="tx2"/>
                </a:solidFill>
                <a:latin typeface="+mj-lt"/>
              </a:rPr>
              <a:t>+</a:t>
            </a:r>
          </a:p>
        </p:txBody>
      </p:sp>
    </p:spTree>
    <p:extLst>
      <p:ext uri="{BB962C8B-B14F-4D97-AF65-F5344CB8AC3E}">
        <p14:creationId xmlns:p14="http://schemas.microsoft.com/office/powerpoint/2010/main" val="2734680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hteck 26">
            <a:extLst>
              <a:ext uri="{FF2B5EF4-FFF2-40B4-BE49-F238E27FC236}">
                <a16:creationId xmlns:a16="http://schemas.microsoft.com/office/drawing/2014/main" id="{CB390121-EAB5-659B-71AE-9B1C2CE89DD8}"/>
              </a:ext>
            </a:extLst>
          </p:cNvPr>
          <p:cNvSpPr/>
          <p:nvPr/>
        </p:nvSpPr>
        <p:spPr>
          <a:xfrm>
            <a:off x="283450" y="3468245"/>
            <a:ext cx="11553092" cy="2893745"/>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sp>
        <p:nvSpPr>
          <p:cNvPr id="5" name="Titel 4">
            <a:extLst>
              <a:ext uri="{FF2B5EF4-FFF2-40B4-BE49-F238E27FC236}">
                <a16:creationId xmlns:a16="http://schemas.microsoft.com/office/drawing/2014/main" id="{F3E7219C-BF20-A074-CACE-40E55F29C757}"/>
              </a:ext>
            </a:extLst>
          </p:cNvPr>
          <p:cNvSpPr>
            <a:spLocks noGrp="1"/>
          </p:cNvSpPr>
          <p:nvPr>
            <p:ph type="title"/>
          </p:nvPr>
        </p:nvSpPr>
        <p:spPr/>
        <p:txBody>
          <a:bodyPr/>
          <a:lstStyle/>
          <a:p>
            <a:r>
              <a:rPr lang="de-CH" dirty="0"/>
              <a:t>Internationale Zahlungen sind teuer und kompliziert.</a:t>
            </a:r>
            <a:br>
              <a:rPr lang="de-CH" dirty="0"/>
            </a:br>
            <a:r>
              <a:rPr lang="de-CH" sz="1800" b="0" dirty="0">
                <a:solidFill>
                  <a:srgbClr val="28828B"/>
                </a:solidFill>
                <a:latin typeface="Corona LT" panose="02000604020000090004" pitchFamily="2" charset="0"/>
              </a:rPr>
              <a:t>Regelmässige Auslandszahlungen verursachen hohe Kosten und Aufwände.</a:t>
            </a:r>
          </a:p>
        </p:txBody>
      </p:sp>
      <p:sp>
        <p:nvSpPr>
          <p:cNvPr id="6" name="Freeform 2">
            <a:extLst>
              <a:ext uri="{FF2B5EF4-FFF2-40B4-BE49-F238E27FC236}">
                <a16:creationId xmlns:a16="http://schemas.microsoft.com/office/drawing/2014/main" id="{72AA8A6E-689A-884C-707E-ADD723BBFCF1}"/>
              </a:ext>
            </a:extLst>
          </p:cNvPr>
          <p:cNvSpPr>
            <a:spLocks noChangeArrowheads="1"/>
          </p:cNvSpPr>
          <p:nvPr/>
        </p:nvSpPr>
        <p:spPr bwMode="auto">
          <a:xfrm>
            <a:off x="479376" y="1457894"/>
            <a:ext cx="1800000" cy="1044000"/>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altLang="de-DE" sz="1400" b="1" i="0" u="none" strike="noStrike" kern="1200" cap="none" spc="0" normalizeH="0" baseline="0" noProof="0">
                <a:ln>
                  <a:noFill/>
                </a:ln>
                <a:solidFill>
                  <a:schemeClr val="tx1"/>
                </a:solidFill>
                <a:effectLst/>
                <a:uLnTx/>
                <a:uFillTx/>
                <a:latin typeface="HelveticaNeueLT Pro 55 Roman" pitchFamily="34" charset="0"/>
                <a:ea typeface="+mn-ea"/>
                <a:cs typeface="+mn-cs"/>
                <a:sym typeface="Lato" charset="0"/>
              </a:rPr>
              <a:t>Hohe Kosten bei internationalen Zahlungen</a:t>
            </a:r>
          </a:p>
        </p:txBody>
      </p:sp>
      <p:sp>
        <p:nvSpPr>
          <p:cNvPr id="10" name="Freeform 2">
            <a:extLst>
              <a:ext uri="{FF2B5EF4-FFF2-40B4-BE49-F238E27FC236}">
                <a16:creationId xmlns:a16="http://schemas.microsoft.com/office/drawing/2014/main" id="{928FEF97-4975-B90C-18B9-2F8153136A7A}"/>
              </a:ext>
            </a:extLst>
          </p:cNvPr>
          <p:cNvSpPr>
            <a:spLocks noChangeArrowheads="1"/>
          </p:cNvSpPr>
          <p:nvPr/>
        </p:nvSpPr>
        <p:spPr bwMode="auto">
          <a:xfrm>
            <a:off x="2787120" y="1464860"/>
            <a:ext cx="1800000" cy="1044000"/>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altLang="de-DE" sz="1400" b="1" i="0" u="none" strike="noStrike" kern="1200" cap="none" spc="0" normalizeH="0" baseline="0" noProof="0">
                <a:ln>
                  <a:noFill/>
                </a:ln>
                <a:solidFill>
                  <a:schemeClr val="tx1"/>
                </a:solidFill>
                <a:effectLst/>
                <a:uLnTx/>
                <a:uFillTx/>
                <a:latin typeface="HelveticaNeueLT Pro 55 Roman" pitchFamily="34" charset="0"/>
                <a:ea typeface="+mn-ea"/>
                <a:cs typeface="+mn-cs"/>
                <a:sym typeface="Lato" charset="0"/>
              </a:rPr>
              <a:t>Lange Abwicklungsdauer internationaler Zahlungen</a:t>
            </a:r>
          </a:p>
        </p:txBody>
      </p:sp>
      <p:sp>
        <p:nvSpPr>
          <p:cNvPr id="11" name="Freeform 2">
            <a:extLst>
              <a:ext uri="{FF2B5EF4-FFF2-40B4-BE49-F238E27FC236}">
                <a16:creationId xmlns:a16="http://schemas.microsoft.com/office/drawing/2014/main" id="{F7698EB3-4087-8DEE-84D5-3B68FC5B874D}"/>
              </a:ext>
            </a:extLst>
          </p:cNvPr>
          <p:cNvSpPr>
            <a:spLocks noChangeArrowheads="1"/>
          </p:cNvSpPr>
          <p:nvPr/>
        </p:nvSpPr>
        <p:spPr bwMode="auto">
          <a:xfrm>
            <a:off x="5091670" y="1468572"/>
            <a:ext cx="1800000" cy="1044000"/>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altLang="de-DE" sz="1400" b="1" i="0" u="none" strike="noStrike" kern="1200" cap="none" spc="0" normalizeH="0" baseline="0" noProof="0">
                <a:ln>
                  <a:noFill/>
                </a:ln>
                <a:solidFill>
                  <a:schemeClr val="tx1"/>
                </a:solidFill>
                <a:effectLst/>
                <a:uLnTx/>
                <a:uFillTx/>
                <a:latin typeface="HelveticaNeueLT Pro 55 Roman" pitchFamily="34" charset="0"/>
                <a:ea typeface="+mn-ea"/>
                <a:cs typeface="+mn-cs"/>
                <a:sym typeface="Lato" charset="0"/>
              </a:rPr>
              <a:t>Intransparenz und Aufwand</a:t>
            </a:r>
          </a:p>
        </p:txBody>
      </p:sp>
      <p:sp>
        <p:nvSpPr>
          <p:cNvPr id="13" name="Textfeld 12">
            <a:extLst>
              <a:ext uri="{FF2B5EF4-FFF2-40B4-BE49-F238E27FC236}">
                <a16:creationId xmlns:a16="http://schemas.microsoft.com/office/drawing/2014/main" id="{BC6FADF7-B11D-D671-A1B7-5BB3D7A769D9}"/>
              </a:ext>
            </a:extLst>
          </p:cNvPr>
          <p:cNvSpPr txBox="1"/>
          <p:nvPr/>
        </p:nvSpPr>
        <p:spPr bwMode="auto">
          <a:xfrm>
            <a:off x="914400" y="2810914"/>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marL="285750" indent="-285750" algn="l">
              <a:spcAft>
                <a:spcPts val="800"/>
              </a:spcAft>
              <a:buFont typeface="Arial" panose="020B0604020202020204" pitchFamily="34" charset="0"/>
              <a:buChar char="•"/>
            </a:pPr>
            <a:endParaRPr lang="de-CH" sz="1600" err="1">
              <a:solidFill>
                <a:schemeClr val="tx2"/>
              </a:solidFill>
              <a:latin typeface="+mj-lt"/>
            </a:endParaRPr>
          </a:p>
        </p:txBody>
      </p:sp>
      <p:sp>
        <p:nvSpPr>
          <p:cNvPr id="15" name="Textfeld 14">
            <a:extLst>
              <a:ext uri="{FF2B5EF4-FFF2-40B4-BE49-F238E27FC236}">
                <a16:creationId xmlns:a16="http://schemas.microsoft.com/office/drawing/2014/main" id="{D54B864C-264F-E422-0686-0360B779DB61}"/>
              </a:ext>
            </a:extLst>
          </p:cNvPr>
          <p:cNvSpPr txBox="1"/>
          <p:nvPr/>
        </p:nvSpPr>
        <p:spPr bwMode="auto">
          <a:xfrm>
            <a:off x="514758" y="2542912"/>
            <a:ext cx="16953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171450" indent="-171450" algn="l">
              <a:spcAft>
                <a:spcPts val="800"/>
              </a:spcAft>
              <a:buFont typeface="Arial" panose="020B0604020202020204" pitchFamily="34" charset="0"/>
              <a:buChar char="•"/>
            </a:pPr>
            <a:r>
              <a:rPr lang="de-CH" sz="1200">
                <a:solidFill>
                  <a:schemeClr val="tx2"/>
                </a:solidFill>
                <a:latin typeface="+mj-lt"/>
              </a:rPr>
              <a:t>Hohe Gebühren zu Lasten des Senders oder des Empfängers</a:t>
            </a:r>
          </a:p>
        </p:txBody>
      </p:sp>
      <p:sp>
        <p:nvSpPr>
          <p:cNvPr id="17" name="Textfeld 16">
            <a:extLst>
              <a:ext uri="{FF2B5EF4-FFF2-40B4-BE49-F238E27FC236}">
                <a16:creationId xmlns:a16="http://schemas.microsoft.com/office/drawing/2014/main" id="{020D9C10-5F0D-62D3-524C-2C4BB79D2B00}"/>
              </a:ext>
            </a:extLst>
          </p:cNvPr>
          <p:cNvSpPr txBox="1"/>
          <p:nvPr/>
        </p:nvSpPr>
        <p:spPr bwMode="auto">
          <a:xfrm>
            <a:off x="5142890" y="2497405"/>
            <a:ext cx="201941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171450" indent="-171450" algn="l">
              <a:buFont typeface="Arial" panose="020B0604020202020204" pitchFamily="34" charset="0"/>
              <a:buChar char="•"/>
            </a:pPr>
            <a:r>
              <a:rPr lang="de-CH" sz="1200">
                <a:solidFill>
                  <a:schemeClr val="tx2"/>
                </a:solidFill>
                <a:latin typeface="+mj-lt"/>
              </a:rPr>
              <a:t>Komplizierte und aufwändige Administration</a:t>
            </a:r>
          </a:p>
          <a:p>
            <a:pPr marL="171450" indent="-171450" algn="l">
              <a:buFont typeface="Arial" panose="020B0604020202020204" pitchFamily="34" charset="0"/>
              <a:buChar char="•"/>
            </a:pPr>
            <a:r>
              <a:rPr lang="de-CH" sz="1200">
                <a:solidFill>
                  <a:schemeClr val="tx2"/>
                </a:solidFill>
                <a:latin typeface="+mj-lt"/>
              </a:rPr>
              <a:t>Intransparenz bezüglich Kosten und Durchführungsstatus</a:t>
            </a:r>
          </a:p>
        </p:txBody>
      </p:sp>
      <p:sp>
        <p:nvSpPr>
          <p:cNvPr id="2" name="Freeform 2">
            <a:extLst>
              <a:ext uri="{FF2B5EF4-FFF2-40B4-BE49-F238E27FC236}">
                <a16:creationId xmlns:a16="http://schemas.microsoft.com/office/drawing/2014/main" id="{3BA80013-9424-A85A-BFD2-D694ADEF4D02}"/>
              </a:ext>
            </a:extLst>
          </p:cNvPr>
          <p:cNvSpPr>
            <a:spLocks noChangeArrowheads="1"/>
          </p:cNvSpPr>
          <p:nvPr/>
        </p:nvSpPr>
        <p:spPr bwMode="auto">
          <a:xfrm>
            <a:off x="479376" y="4129617"/>
            <a:ext cx="1800000" cy="1044000"/>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rgbClr val="28828B">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144000" rIns="36000" bIns="144000" numCol="1" spcCol="0" rtlCol="0" fromWordArt="0" anchor="ctr" anchorCtr="0" forceAA="0" compatLnSpc="1">
            <a:prstTxWarp prst="textNoShape">
              <a:avLst/>
            </a:prstTxWarp>
            <a:noAutofit/>
          </a:bodyPr>
          <a:lstStyle/>
          <a:p>
            <a:pPr algn="ctr">
              <a:lnSpc>
                <a:spcPct val="120000"/>
              </a:lnSpc>
            </a:pPr>
            <a:r>
              <a:rPr lang="de-DE" altLang="de-DE" sz="1400" b="1" dirty="0">
                <a:solidFill>
                  <a:srgbClr val="FFFFFF"/>
                </a:solidFill>
                <a:latin typeface="HelveticaNeueLT Pro 55 Roman" pitchFamily="34" charset="0"/>
                <a:sym typeface="Lato" charset="0"/>
              </a:rPr>
              <a:t>Günstige Auslands-zahlungen</a:t>
            </a:r>
          </a:p>
        </p:txBody>
      </p:sp>
      <p:sp>
        <p:nvSpPr>
          <p:cNvPr id="3" name="Freeform 2">
            <a:extLst>
              <a:ext uri="{FF2B5EF4-FFF2-40B4-BE49-F238E27FC236}">
                <a16:creationId xmlns:a16="http://schemas.microsoft.com/office/drawing/2014/main" id="{084250A7-C09D-09F0-68E9-FA2506F12DC0}"/>
              </a:ext>
            </a:extLst>
          </p:cNvPr>
          <p:cNvSpPr>
            <a:spLocks noChangeArrowheads="1"/>
          </p:cNvSpPr>
          <p:nvPr/>
        </p:nvSpPr>
        <p:spPr bwMode="auto">
          <a:xfrm>
            <a:off x="2795669" y="4128526"/>
            <a:ext cx="1800000" cy="1044000"/>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rgbClr val="28828B">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144000" rIns="36000" bIns="144000" numCol="1" spcCol="0" rtlCol="0" fromWordArt="0" anchor="ctr" anchorCtr="0" forceAA="0" compatLnSpc="1">
            <a:prstTxWarp prst="textNoShape">
              <a:avLst/>
            </a:prstTxWarp>
            <a:noAutofit/>
          </a:bodyPr>
          <a:lstStyle/>
          <a:p>
            <a:pPr algn="ctr">
              <a:lnSpc>
                <a:spcPct val="120000"/>
              </a:lnSpc>
            </a:pPr>
            <a:r>
              <a:rPr lang="de-DE" altLang="de-DE" sz="1400" b="1" dirty="0">
                <a:solidFill>
                  <a:srgbClr val="FFFFFF"/>
                </a:solidFill>
                <a:latin typeface="HelveticaNeueLT Pro 55 Roman" pitchFamily="34" charset="0"/>
                <a:sym typeface="Lato" charset="0"/>
              </a:rPr>
              <a:t>Schnelle grenz-überschreitende Zahlungen</a:t>
            </a:r>
          </a:p>
        </p:txBody>
      </p:sp>
      <p:sp>
        <p:nvSpPr>
          <p:cNvPr id="4" name="Freeform 2">
            <a:extLst>
              <a:ext uri="{FF2B5EF4-FFF2-40B4-BE49-F238E27FC236}">
                <a16:creationId xmlns:a16="http://schemas.microsoft.com/office/drawing/2014/main" id="{BC10320F-7FC4-DCD4-4549-57424CFB3C29}"/>
              </a:ext>
            </a:extLst>
          </p:cNvPr>
          <p:cNvSpPr>
            <a:spLocks noChangeArrowheads="1"/>
          </p:cNvSpPr>
          <p:nvPr/>
        </p:nvSpPr>
        <p:spPr bwMode="auto">
          <a:xfrm>
            <a:off x="5120752" y="4129617"/>
            <a:ext cx="1800000" cy="1044000"/>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rgbClr val="28828B">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144000" rIns="36000" bIns="144000" numCol="1" spcCol="0" rtlCol="0" fromWordArt="0" anchor="ctr" anchorCtr="0" forceAA="0" compatLnSpc="1">
            <a:prstTxWarp prst="textNoShape">
              <a:avLst/>
            </a:prstTxWarp>
            <a:noAutofit/>
          </a:bodyPr>
          <a:lstStyle/>
          <a:p>
            <a:pPr algn="ctr">
              <a:lnSpc>
                <a:spcPct val="120000"/>
              </a:lnSpc>
            </a:pPr>
            <a:r>
              <a:rPr lang="de-DE" altLang="de-DE" sz="1400" b="1" dirty="0">
                <a:solidFill>
                  <a:srgbClr val="FFFFFF"/>
                </a:solidFill>
                <a:latin typeface="HelveticaNeueLT Pro 55 Roman" pitchFamily="34" charset="0"/>
                <a:sym typeface="Lato" charset="0"/>
              </a:rPr>
              <a:t>All-in-</a:t>
            </a:r>
            <a:r>
              <a:rPr lang="de-DE" altLang="de-DE" sz="1400" b="1" dirty="0" err="1">
                <a:solidFill>
                  <a:srgbClr val="FFFFFF"/>
                </a:solidFill>
                <a:latin typeface="HelveticaNeueLT Pro 55 Roman" pitchFamily="34" charset="0"/>
                <a:sym typeface="Lato" charset="0"/>
              </a:rPr>
              <a:t>one</a:t>
            </a:r>
            <a:r>
              <a:rPr lang="de-DE" altLang="de-DE" sz="1400" b="1" dirty="0">
                <a:solidFill>
                  <a:srgbClr val="FFFFFF"/>
                </a:solidFill>
                <a:latin typeface="HelveticaNeueLT Pro 55 Roman" pitchFamily="34" charset="0"/>
                <a:sym typeface="Lato" charset="0"/>
              </a:rPr>
              <a:t>-App mit Überwachungs-funktionen</a:t>
            </a:r>
          </a:p>
        </p:txBody>
      </p:sp>
      <p:sp>
        <p:nvSpPr>
          <p:cNvPr id="8" name="Gleichschenkliges Dreieck 7">
            <a:extLst>
              <a:ext uri="{FF2B5EF4-FFF2-40B4-BE49-F238E27FC236}">
                <a16:creationId xmlns:a16="http://schemas.microsoft.com/office/drawing/2014/main" id="{46C4EDA4-CB01-A522-51CA-187266B7AF15}"/>
              </a:ext>
            </a:extLst>
          </p:cNvPr>
          <p:cNvSpPr/>
          <p:nvPr/>
        </p:nvSpPr>
        <p:spPr>
          <a:xfrm rot="5400000">
            <a:off x="9087588" y="4442453"/>
            <a:ext cx="1016613" cy="388760"/>
          </a:xfrm>
          <a:prstGeom prst="triangle">
            <a:avLst/>
          </a:prstGeom>
          <a:solidFill>
            <a:srgbClr val="86868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sp>
        <p:nvSpPr>
          <p:cNvPr id="9" name="Textfeld 8">
            <a:extLst>
              <a:ext uri="{FF2B5EF4-FFF2-40B4-BE49-F238E27FC236}">
                <a16:creationId xmlns:a16="http://schemas.microsoft.com/office/drawing/2014/main" id="{0CF145DD-7D59-ECC1-E64F-2F91D1027964}"/>
              </a:ext>
            </a:extLst>
          </p:cNvPr>
          <p:cNvSpPr txBox="1"/>
          <p:nvPr/>
        </p:nvSpPr>
        <p:spPr bwMode="auto">
          <a:xfrm>
            <a:off x="2319358" y="4128528"/>
            <a:ext cx="51500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l">
              <a:spcAft>
                <a:spcPts val="800"/>
              </a:spcAft>
            </a:pPr>
            <a:r>
              <a:rPr lang="de-CH" sz="5400" b="1">
                <a:solidFill>
                  <a:schemeClr val="tx2"/>
                </a:solidFill>
                <a:latin typeface="+mj-lt"/>
              </a:rPr>
              <a:t>+</a:t>
            </a:r>
          </a:p>
        </p:txBody>
      </p:sp>
      <p:sp>
        <p:nvSpPr>
          <p:cNvPr id="14" name="Freeform 2">
            <a:extLst>
              <a:ext uri="{FF2B5EF4-FFF2-40B4-BE49-F238E27FC236}">
                <a16:creationId xmlns:a16="http://schemas.microsoft.com/office/drawing/2014/main" id="{19275909-0236-C3C3-D892-B9ECDA030EA4}"/>
              </a:ext>
            </a:extLst>
          </p:cNvPr>
          <p:cNvSpPr>
            <a:spLocks noChangeArrowheads="1"/>
          </p:cNvSpPr>
          <p:nvPr/>
        </p:nvSpPr>
        <p:spPr bwMode="auto">
          <a:xfrm>
            <a:off x="9909941" y="4128527"/>
            <a:ext cx="1785478" cy="1015521"/>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de-DE" altLang="de-DE" sz="1400" b="1">
                <a:solidFill>
                  <a:srgbClr val="FFFFFF"/>
                </a:solidFill>
                <a:latin typeface="HelveticaNeueLT Pro 55 Roman" pitchFamily="34" charset="0"/>
                <a:sym typeface="Lato" charset="0"/>
              </a:rPr>
              <a:t>Einfache, schnelle und günstige internationale Zahlungen</a:t>
            </a:r>
            <a:endParaRPr kumimoji="0" lang="de-DE" altLang="de-DE" sz="1400" b="1" i="0" u="none" strike="noStrike" kern="1200" cap="none" spc="0" normalizeH="0" baseline="0" noProof="0">
              <a:ln>
                <a:noFill/>
              </a:ln>
              <a:solidFill>
                <a:srgbClr val="FFFFFF"/>
              </a:solidFill>
              <a:effectLst/>
              <a:uLnTx/>
              <a:uFillTx/>
              <a:latin typeface="HelveticaNeueLT Pro 55 Roman" pitchFamily="34" charset="0"/>
              <a:ea typeface="+mn-ea"/>
              <a:cs typeface="+mn-cs"/>
              <a:sym typeface="Lato" charset="0"/>
            </a:endParaRPr>
          </a:p>
        </p:txBody>
      </p:sp>
      <p:sp>
        <p:nvSpPr>
          <p:cNvPr id="21" name="Textfeld 20">
            <a:extLst>
              <a:ext uri="{FF2B5EF4-FFF2-40B4-BE49-F238E27FC236}">
                <a16:creationId xmlns:a16="http://schemas.microsoft.com/office/drawing/2014/main" id="{7324F039-86D2-31CA-842C-1A0A7A1EB0B7}"/>
              </a:ext>
            </a:extLst>
          </p:cNvPr>
          <p:cNvSpPr txBox="1"/>
          <p:nvPr/>
        </p:nvSpPr>
        <p:spPr bwMode="auto">
          <a:xfrm>
            <a:off x="4655444" y="4128528"/>
            <a:ext cx="51500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l">
              <a:spcAft>
                <a:spcPts val="800"/>
              </a:spcAft>
            </a:pPr>
            <a:r>
              <a:rPr lang="de-CH" sz="5400" b="1" dirty="0">
                <a:solidFill>
                  <a:schemeClr val="tx2"/>
                </a:solidFill>
                <a:latin typeface="+mj-lt"/>
              </a:rPr>
              <a:t>+</a:t>
            </a:r>
          </a:p>
        </p:txBody>
      </p:sp>
      <p:sp>
        <p:nvSpPr>
          <p:cNvPr id="23" name="Textfeld 22">
            <a:extLst>
              <a:ext uri="{FF2B5EF4-FFF2-40B4-BE49-F238E27FC236}">
                <a16:creationId xmlns:a16="http://schemas.microsoft.com/office/drawing/2014/main" id="{46B7B508-1F33-D0BC-77DF-E7E041328ECB}"/>
              </a:ext>
            </a:extLst>
          </p:cNvPr>
          <p:cNvSpPr txBox="1"/>
          <p:nvPr/>
        </p:nvSpPr>
        <p:spPr bwMode="auto">
          <a:xfrm>
            <a:off x="514758" y="5245170"/>
            <a:ext cx="2193274"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171450" indent="-171450" algn="l">
              <a:buFont typeface="Arial" panose="020B0604020202020204" pitchFamily="34" charset="0"/>
              <a:buChar char="•"/>
            </a:pPr>
            <a:r>
              <a:rPr lang="de-CH" sz="1200">
                <a:solidFill>
                  <a:schemeClr val="tx2"/>
                </a:solidFill>
                <a:latin typeface="+mj-lt"/>
              </a:rPr>
              <a:t>Abwicklung von internationalen Zahlungen als Lokalzahlungen zu tiefsten Kosten</a:t>
            </a:r>
          </a:p>
          <a:p>
            <a:pPr marL="171450" indent="-171450" algn="l">
              <a:buFont typeface="Arial" panose="020B0604020202020204" pitchFamily="34" charset="0"/>
              <a:buChar char="•"/>
            </a:pPr>
            <a:r>
              <a:rPr lang="de-CH" sz="1200">
                <a:solidFill>
                  <a:schemeClr val="tx2"/>
                </a:solidFill>
                <a:latin typeface="+mj-lt"/>
              </a:rPr>
              <a:t>Gutschrift des vollen Betrags für Zahlungsempfänger</a:t>
            </a:r>
          </a:p>
        </p:txBody>
      </p:sp>
      <p:sp>
        <p:nvSpPr>
          <p:cNvPr id="24" name="Textfeld 23">
            <a:extLst>
              <a:ext uri="{FF2B5EF4-FFF2-40B4-BE49-F238E27FC236}">
                <a16:creationId xmlns:a16="http://schemas.microsoft.com/office/drawing/2014/main" id="{9F6AF273-3A86-06AC-D5A4-58A11A455471}"/>
              </a:ext>
            </a:extLst>
          </p:cNvPr>
          <p:cNvSpPr txBox="1"/>
          <p:nvPr/>
        </p:nvSpPr>
        <p:spPr bwMode="auto">
          <a:xfrm>
            <a:off x="2787700" y="5216627"/>
            <a:ext cx="211452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171450" indent="-171450" algn="l">
              <a:buFont typeface="Arial" panose="020B0604020202020204" pitchFamily="34" charset="0"/>
              <a:buChar char="•"/>
            </a:pPr>
            <a:r>
              <a:rPr lang="de-CH" sz="1200" dirty="0">
                <a:solidFill>
                  <a:schemeClr val="tx2"/>
                </a:solidFill>
                <a:latin typeface="+mj-lt"/>
              </a:rPr>
              <a:t>Schnelle Abwicklung durch Anbindung an lokale Zahlungsinfrastruktur</a:t>
            </a:r>
          </a:p>
        </p:txBody>
      </p:sp>
      <p:sp>
        <p:nvSpPr>
          <p:cNvPr id="28" name="Textfeld 27">
            <a:extLst>
              <a:ext uri="{FF2B5EF4-FFF2-40B4-BE49-F238E27FC236}">
                <a16:creationId xmlns:a16="http://schemas.microsoft.com/office/drawing/2014/main" id="{4F8DA1F5-6BC6-FD12-B515-AF1EFEA94E53}"/>
              </a:ext>
            </a:extLst>
          </p:cNvPr>
          <p:cNvSpPr txBox="1"/>
          <p:nvPr/>
        </p:nvSpPr>
        <p:spPr bwMode="auto">
          <a:xfrm>
            <a:off x="469384" y="3657447"/>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l">
              <a:spcAft>
                <a:spcPts val="800"/>
              </a:spcAft>
            </a:pPr>
            <a:r>
              <a:rPr lang="de-CH" sz="2400" b="1">
                <a:solidFill>
                  <a:schemeClr val="tx2"/>
                </a:solidFill>
                <a:latin typeface="+mj-lt"/>
              </a:rPr>
              <a:t>Die Antwort von </a:t>
            </a:r>
            <a:r>
              <a:rPr lang="de-CH" sz="2400" b="1" err="1">
                <a:solidFill>
                  <a:schemeClr val="tx2"/>
                </a:solidFill>
                <a:latin typeface="+mj-lt"/>
              </a:rPr>
              <a:t>amnis</a:t>
            </a:r>
            <a:endParaRPr lang="de-CH" sz="2400" b="1">
              <a:solidFill>
                <a:schemeClr val="tx2"/>
              </a:solidFill>
              <a:latin typeface="+mj-lt"/>
            </a:endParaRPr>
          </a:p>
        </p:txBody>
      </p:sp>
      <p:sp>
        <p:nvSpPr>
          <p:cNvPr id="19" name="Textfeld 18">
            <a:extLst>
              <a:ext uri="{FF2B5EF4-FFF2-40B4-BE49-F238E27FC236}">
                <a16:creationId xmlns:a16="http://schemas.microsoft.com/office/drawing/2014/main" id="{369C9466-D2A5-6402-AE01-35F9B051DC20}"/>
              </a:ext>
            </a:extLst>
          </p:cNvPr>
          <p:cNvSpPr txBox="1"/>
          <p:nvPr/>
        </p:nvSpPr>
        <p:spPr bwMode="auto">
          <a:xfrm>
            <a:off x="5116207" y="5216627"/>
            <a:ext cx="211452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171450" indent="-171450" algn="l">
              <a:buFont typeface="Arial" panose="020B0604020202020204" pitchFamily="34" charset="0"/>
              <a:buChar char="•"/>
            </a:pPr>
            <a:r>
              <a:rPr lang="de-CH" sz="1200">
                <a:solidFill>
                  <a:schemeClr val="tx2"/>
                </a:solidFill>
                <a:latin typeface="+mj-lt"/>
              </a:rPr>
              <a:t>App mit Komplett-Übersicht </a:t>
            </a:r>
          </a:p>
          <a:p>
            <a:pPr marL="171450" indent="-171450" algn="l">
              <a:buFont typeface="Arial" panose="020B0604020202020204" pitchFamily="34" charset="0"/>
              <a:buChar char="•"/>
            </a:pPr>
            <a:r>
              <a:rPr lang="de-CH" sz="1200">
                <a:solidFill>
                  <a:schemeClr val="tx2"/>
                </a:solidFill>
                <a:latin typeface="+mj-lt"/>
              </a:rPr>
              <a:t>Sämtliche Aktionen über App möglich</a:t>
            </a:r>
          </a:p>
          <a:p>
            <a:pPr marL="171450" indent="-171450" algn="l">
              <a:buFont typeface="Arial" panose="020B0604020202020204" pitchFamily="34" charset="0"/>
              <a:buChar char="•"/>
            </a:pPr>
            <a:r>
              <a:rPr lang="de-CH" sz="1200">
                <a:solidFill>
                  <a:schemeClr val="tx2"/>
                </a:solidFill>
                <a:latin typeface="+mj-lt"/>
              </a:rPr>
              <a:t>24h-Verfügbarkeit</a:t>
            </a:r>
          </a:p>
          <a:p>
            <a:pPr marL="171450" indent="-171450" algn="l">
              <a:buFont typeface="Arial" panose="020B0604020202020204" pitchFamily="34" charset="0"/>
              <a:buChar char="•"/>
            </a:pPr>
            <a:r>
              <a:rPr lang="de-CH" sz="1200">
                <a:solidFill>
                  <a:schemeClr val="tx2"/>
                </a:solidFill>
                <a:latin typeface="+mj-lt"/>
              </a:rPr>
              <a:t>Überwachungsfunktionen</a:t>
            </a:r>
          </a:p>
          <a:p>
            <a:pPr marL="171450" indent="-171450" algn="l">
              <a:buFont typeface="Arial" panose="020B0604020202020204" pitchFamily="34" charset="0"/>
              <a:buChar char="•"/>
            </a:pPr>
            <a:endParaRPr lang="de-CH" sz="1200">
              <a:solidFill>
                <a:schemeClr val="tx2"/>
              </a:solidFill>
              <a:latin typeface="+mj-lt"/>
            </a:endParaRPr>
          </a:p>
        </p:txBody>
      </p:sp>
      <p:sp>
        <p:nvSpPr>
          <p:cNvPr id="25" name="Textfeld 24">
            <a:extLst>
              <a:ext uri="{FF2B5EF4-FFF2-40B4-BE49-F238E27FC236}">
                <a16:creationId xmlns:a16="http://schemas.microsoft.com/office/drawing/2014/main" id="{406FC3EC-89C7-5C15-658C-3C077E18D0C7}"/>
              </a:ext>
            </a:extLst>
          </p:cNvPr>
          <p:cNvSpPr txBox="1"/>
          <p:nvPr/>
        </p:nvSpPr>
        <p:spPr bwMode="auto">
          <a:xfrm>
            <a:off x="2272946" y="1491750"/>
            <a:ext cx="515007" cy="914400"/>
          </a:xfrm>
          <a:prstGeom prst="rect">
            <a:avLst/>
          </a:prstGeom>
          <a:noFill/>
          <a:ln>
            <a:noFill/>
          </a:ln>
        </p:spPr>
        <p:txBody>
          <a:bodyPr vert="horz" wrap="none" lIns="0" tIns="0" rIns="0" bIns="0" numCol="1" rtlCol="0" anchor="t" anchorCtr="0" compatLnSpc="1">
            <a:prstTxWarp prst="textNoShape">
              <a:avLst/>
            </a:prstTxWarp>
            <a:noAutofit/>
          </a:bodyPr>
          <a:lstStyle/>
          <a:p>
            <a:pPr algn="l">
              <a:spcAft>
                <a:spcPts val="800"/>
              </a:spcAft>
            </a:pPr>
            <a:r>
              <a:rPr lang="de-CH" sz="5400" b="1">
                <a:solidFill>
                  <a:schemeClr val="tx2"/>
                </a:solidFill>
                <a:latin typeface="+mj-lt"/>
              </a:rPr>
              <a:t>+</a:t>
            </a:r>
          </a:p>
        </p:txBody>
      </p:sp>
      <p:sp>
        <p:nvSpPr>
          <p:cNvPr id="29" name="Textfeld 28">
            <a:extLst>
              <a:ext uri="{FF2B5EF4-FFF2-40B4-BE49-F238E27FC236}">
                <a16:creationId xmlns:a16="http://schemas.microsoft.com/office/drawing/2014/main" id="{167D0D04-E30E-C0E0-015C-AC2D87B3BB3D}"/>
              </a:ext>
            </a:extLst>
          </p:cNvPr>
          <p:cNvSpPr txBox="1"/>
          <p:nvPr/>
        </p:nvSpPr>
        <p:spPr bwMode="auto">
          <a:xfrm>
            <a:off x="4604966" y="1484784"/>
            <a:ext cx="515007" cy="914400"/>
          </a:xfrm>
          <a:prstGeom prst="rect">
            <a:avLst/>
          </a:prstGeom>
          <a:noFill/>
          <a:ln>
            <a:noFill/>
          </a:ln>
        </p:spPr>
        <p:txBody>
          <a:bodyPr vert="horz" wrap="none" lIns="0" tIns="0" rIns="0" bIns="0" numCol="1" rtlCol="0" anchor="t" anchorCtr="0" compatLnSpc="1">
            <a:prstTxWarp prst="textNoShape">
              <a:avLst/>
            </a:prstTxWarp>
            <a:noAutofit/>
          </a:bodyPr>
          <a:lstStyle/>
          <a:p>
            <a:pPr algn="l">
              <a:spcAft>
                <a:spcPts val="800"/>
              </a:spcAft>
            </a:pPr>
            <a:r>
              <a:rPr lang="de-CH" sz="5400" b="1" dirty="0">
                <a:solidFill>
                  <a:schemeClr val="tx2"/>
                </a:solidFill>
                <a:latin typeface="+mj-lt"/>
              </a:rPr>
              <a:t>+</a:t>
            </a:r>
          </a:p>
        </p:txBody>
      </p:sp>
      <p:sp>
        <p:nvSpPr>
          <p:cNvPr id="30" name="Gleichschenkliges Dreieck 29">
            <a:extLst>
              <a:ext uri="{FF2B5EF4-FFF2-40B4-BE49-F238E27FC236}">
                <a16:creationId xmlns:a16="http://schemas.microsoft.com/office/drawing/2014/main" id="{0A3D9C5B-5B73-6B64-680D-79902A0D093A}"/>
              </a:ext>
            </a:extLst>
          </p:cNvPr>
          <p:cNvSpPr/>
          <p:nvPr/>
        </p:nvSpPr>
        <p:spPr>
          <a:xfrm rot="5400000">
            <a:off x="9079675" y="1771820"/>
            <a:ext cx="1016613" cy="388760"/>
          </a:xfrm>
          <a:prstGeom prst="triangle">
            <a:avLst/>
          </a:prstGeom>
          <a:solidFill>
            <a:srgbClr val="86868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CH" sz="1600" err="1">
              <a:solidFill>
                <a:schemeClr val="tx2"/>
              </a:solidFill>
              <a:latin typeface="+mj-lt"/>
            </a:endParaRPr>
          </a:p>
        </p:txBody>
      </p:sp>
      <p:sp>
        <p:nvSpPr>
          <p:cNvPr id="31" name="Freeform 2">
            <a:extLst>
              <a:ext uri="{FF2B5EF4-FFF2-40B4-BE49-F238E27FC236}">
                <a16:creationId xmlns:a16="http://schemas.microsoft.com/office/drawing/2014/main" id="{9F49635A-8EBB-074A-9708-0300D2D43437}"/>
              </a:ext>
            </a:extLst>
          </p:cNvPr>
          <p:cNvSpPr>
            <a:spLocks noChangeArrowheads="1"/>
          </p:cNvSpPr>
          <p:nvPr/>
        </p:nvSpPr>
        <p:spPr bwMode="auto">
          <a:xfrm>
            <a:off x="9902028" y="1457894"/>
            <a:ext cx="1785478" cy="1015521"/>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de-DE" altLang="de-DE" sz="1400" b="1">
                <a:solidFill>
                  <a:srgbClr val="FFFFFF"/>
                </a:solidFill>
                <a:latin typeface="HelveticaNeueLT Pro 55 Roman" pitchFamily="34" charset="0"/>
                <a:sym typeface="Lato" charset="0"/>
              </a:rPr>
              <a:t>Hohe Kosten und Aufwände bei Auslandzahlungen</a:t>
            </a:r>
            <a:endParaRPr kumimoji="0" lang="de-DE" altLang="de-DE" sz="1400" b="1" i="0" u="none" strike="noStrike" kern="1200" cap="none" spc="0" normalizeH="0" baseline="0" noProof="0">
              <a:ln>
                <a:noFill/>
              </a:ln>
              <a:solidFill>
                <a:srgbClr val="FFFFFF"/>
              </a:solidFill>
              <a:effectLst/>
              <a:uLnTx/>
              <a:uFillTx/>
              <a:latin typeface="HelveticaNeueLT Pro 55 Roman" pitchFamily="34" charset="0"/>
              <a:ea typeface="+mn-ea"/>
              <a:cs typeface="+mn-cs"/>
              <a:sym typeface="Lato" charset="0"/>
            </a:endParaRPr>
          </a:p>
        </p:txBody>
      </p:sp>
      <p:sp>
        <p:nvSpPr>
          <p:cNvPr id="12" name="Freeform 2">
            <a:extLst>
              <a:ext uri="{FF2B5EF4-FFF2-40B4-BE49-F238E27FC236}">
                <a16:creationId xmlns:a16="http://schemas.microsoft.com/office/drawing/2014/main" id="{2E3A2BC8-DE5D-AACF-0ED5-4E94F76E480D}"/>
              </a:ext>
            </a:extLst>
          </p:cNvPr>
          <p:cNvSpPr>
            <a:spLocks noChangeArrowheads="1"/>
          </p:cNvSpPr>
          <p:nvPr/>
        </p:nvSpPr>
        <p:spPr bwMode="auto">
          <a:xfrm>
            <a:off x="7450936" y="1471502"/>
            <a:ext cx="1800000" cy="1044000"/>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altLang="de-DE" sz="1400" b="1" i="0" u="none" strike="noStrike" kern="1200" cap="none" spc="0" normalizeH="0" baseline="0" noProof="0" dirty="0">
                <a:ln>
                  <a:noFill/>
                </a:ln>
                <a:solidFill>
                  <a:schemeClr val="tx1"/>
                </a:solidFill>
                <a:effectLst/>
                <a:uLnTx/>
                <a:uFillTx/>
                <a:latin typeface="HelveticaNeueLT Pro 55 Roman" pitchFamily="34" charset="0"/>
                <a:ea typeface="+mn-ea"/>
                <a:cs typeface="+mn-cs"/>
                <a:sym typeface="Lato" charset="0"/>
              </a:rPr>
              <a:t>Administrativer Aufwand</a:t>
            </a:r>
          </a:p>
        </p:txBody>
      </p:sp>
      <p:sp>
        <p:nvSpPr>
          <p:cNvPr id="16" name="Textfeld 15">
            <a:extLst>
              <a:ext uri="{FF2B5EF4-FFF2-40B4-BE49-F238E27FC236}">
                <a16:creationId xmlns:a16="http://schemas.microsoft.com/office/drawing/2014/main" id="{9416DEA0-C2F5-5101-AFC1-11603FA368D8}"/>
              </a:ext>
            </a:extLst>
          </p:cNvPr>
          <p:cNvSpPr txBox="1"/>
          <p:nvPr/>
        </p:nvSpPr>
        <p:spPr bwMode="auto">
          <a:xfrm>
            <a:off x="7502156" y="2500335"/>
            <a:ext cx="201941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171450" indent="-171450" algn="l">
              <a:buFont typeface="Arial" panose="020B0604020202020204" pitchFamily="34" charset="0"/>
              <a:buChar char="•"/>
            </a:pPr>
            <a:r>
              <a:rPr lang="de-CH" sz="1200" dirty="0">
                <a:solidFill>
                  <a:schemeClr val="tx2"/>
                </a:solidFill>
                <a:latin typeface="+mj-lt"/>
              </a:rPr>
              <a:t>Mühseliger Import ins Buchhaltungssystem</a:t>
            </a:r>
          </a:p>
        </p:txBody>
      </p:sp>
      <p:sp>
        <p:nvSpPr>
          <p:cNvPr id="18" name="Freeform 2">
            <a:extLst>
              <a:ext uri="{FF2B5EF4-FFF2-40B4-BE49-F238E27FC236}">
                <a16:creationId xmlns:a16="http://schemas.microsoft.com/office/drawing/2014/main" id="{CCBA3291-78DF-0F4C-FD5D-1C653CD9C853}"/>
              </a:ext>
            </a:extLst>
          </p:cNvPr>
          <p:cNvSpPr>
            <a:spLocks noChangeArrowheads="1"/>
          </p:cNvSpPr>
          <p:nvPr/>
        </p:nvSpPr>
        <p:spPr bwMode="auto">
          <a:xfrm>
            <a:off x="7480018" y="4132547"/>
            <a:ext cx="1800000" cy="1044000"/>
          </a:xfrm>
          <a:custGeom>
            <a:avLst/>
            <a:gdLst>
              <a:gd name="T0" fmla="*/ 0 w 3679"/>
              <a:gd name="T1" fmla="*/ 0 h 3653"/>
              <a:gd name="T2" fmla="*/ 3678 w 3679"/>
              <a:gd name="T3" fmla="*/ 0 h 3653"/>
              <a:gd name="T4" fmla="*/ 3678 w 3679"/>
              <a:gd name="T5" fmla="*/ 3652 h 3653"/>
              <a:gd name="T6" fmla="*/ 0 w 3679"/>
              <a:gd name="T7" fmla="*/ 3652 h 3653"/>
              <a:gd name="T8" fmla="*/ 0 w 3679"/>
              <a:gd name="T9" fmla="*/ 0 h 3653"/>
            </a:gdLst>
            <a:ahLst/>
            <a:cxnLst>
              <a:cxn ang="0">
                <a:pos x="T0" y="T1"/>
              </a:cxn>
              <a:cxn ang="0">
                <a:pos x="T2" y="T3"/>
              </a:cxn>
              <a:cxn ang="0">
                <a:pos x="T4" y="T5"/>
              </a:cxn>
              <a:cxn ang="0">
                <a:pos x="T6" y="T7"/>
              </a:cxn>
              <a:cxn ang="0">
                <a:pos x="T8" y="T9"/>
              </a:cxn>
            </a:cxnLst>
            <a:rect l="0" t="0" r="r" b="b"/>
            <a:pathLst>
              <a:path w="3679" h="3653">
                <a:moveTo>
                  <a:pt x="0" y="0"/>
                </a:moveTo>
                <a:lnTo>
                  <a:pt x="3678" y="0"/>
                </a:lnTo>
                <a:lnTo>
                  <a:pt x="3678" y="3652"/>
                </a:lnTo>
                <a:lnTo>
                  <a:pt x="0" y="3652"/>
                </a:lnTo>
                <a:lnTo>
                  <a:pt x="0" y="0"/>
                </a:lnTo>
              </a:path>
            </a:pathLst>
          </a:custGeom>
          <a:solidFill>
            <a:srgbClr val="28828B">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144000" rIns="36000" bIns="144000" numCol="1" spcCol="0" rtlCol="0" fromWordArt="0" anchor="ctr" anchorCtr="0" forceAA="0" compatLnSpc="1">
            <a:prstTxWarp prst="textNoShape">
              <a:avLst/>
            </a:prstTxWarp>
            <a:noAutofit/>
          </a:bodyPr>
          <a:lstStyle/>
          <a:p>
            <a:pPr algn="ctr">
              <a:lnSpc>
                <a:spcPct val="120000"/>
              </a:lnSpc>
            </a:pPr>
            <a:r>
              <a:rPr lang="de-DE" altLang="de-DE" sz="1400" b="1" dirty="0">
                <a:solidFill>
                  <a:srgbClr val="FFFFFF"/>
                </a:solidFill>
                <a:latin typeface="HelveticaNeueLT Pro 55 Roman" pitchFamily="34" charset="0"/>
                <a:sym typeface="Lato" charset="0"/>
              </a:rPr>
              <a:t>Einfache Prozesse</a:t>
            </a:r>
          </a:p>
        </p:txBody>
      </p:sp>
      <p:sp>
        <p:nvSpPr>
          <p:cNvPr id="20" name="Textfeld 19">
            <a:extLst>
              <a:ext uri="{FF2B5EF4-FFF2-40B4-BE49-F238E27FC236}">
                <a16:creationId xmlns:a16="http://schemas.microsoft.com/office/drawing/2014/main" id="{DE753881-C939-796E-23DE-80A8E872E678}"/>
              </a:ext>
            </a:extLst>
          </p:cNvPr>
          <p:cNvSpPr txBox="1"/>
          <p:nvPr/>
        </p:nvSpPr>
        <p:spPr bwMode="auto">
          <a:xfrm>
            <a:off x="7032297" y="4131458"/>
            <a:ext cx="51500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noAutofit/>
          </a:bodyPr>
          <a:lstStyle/>
          <a:p>
            <a:pPr algn="l">
              <a:spcAft>
                <a:spcPts val="800"/>
              </a:spcAft>
            </a:pPr>
            <a:r>
              <a:rPr lang="de-CH" sz="5400" b="1">
                <a:solidFill>
                  <a:schemeClr val="tx2"/>
                </a:solidFill>
                <a:latin typeface="+mj-lt"/>
              </a:rPr>
              <a:t>+</a:t>
            </a:r>
          </a:p>
        </p:txBody>
      </p:sp>
      <p:sp>
        <p:nvSpPr>
          <p:cNvPr id="22" name="Textfeld 21">
            <a:extLst>
              <a:ext uri="{FF2B5EF4-FFF2-40B4-BE49-F238E27FC236}">
                <a16:creationId xmlns:a16="http://schemas.microsoft.com/office/drawing/2014/main" id="{B9B8B41F-DB0A-BC8D-D852-8072C661FC0B}"/>
              </a:ext>
            </a:extLst>
          </p:cNvPr>
          <p:cNvSpPr txBox="1"/>
          <p:nvPr/>
        </p:nvSpPr>
        <p:spPr bwMode="auto">
          <a:xfrm>
            <a:off x="7475473" y="5219557"/>
            <a:ext cx="211452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marL="171450" indent="-171450" algn="l">
              <a:buFont typeface="Arial" panose="020B0604020202020204" pitchFamily="34" charset="0"/>
              <a:buChar char="•"/>
            </a:pPr>
            <a:r>
              <a:rPr lang="de-CH" sz="1200" dirty="0">
                <a:solidFill>
                  <a:schemeClr val="tx2"/>
                </a:solidFill>
                <a:latin typeface="+mj-lt"/>
              </a:rPr>
              <a:t>Einfache Generierung eines Import-Files mit allen Transaktionen</a:t>
            </a:r>
          </a:p>
          <a:p>
            <a:pPr marL="171450" indent="-171450" algn="l">
              <a:buFont typeface="Arial" panose="020B0604020202020204" pitchFamily="34" charset="0"/>
              <a:buChar char="•"/>
            </a:pPr>
            <a:r>
              <a:rPr lang="de-CH" sz="1200" dirty="0">
                <a:solidFill>
                  <a:schemeClr val="tx2"/>
                </a:solidFill>
                <a:latin typeface="+mj-lt"/>
              </a:rPr>
              <a:t>Fremdwährungszahlungen ohne vorgängigen Währungswechsel</a:t>
            </a:r>
          </a:p>
          <a:p>
            <a:pPr marL="171450" indent="-171450" algn="l">
              <a:buFont typeface="Arial" panose="020B0604020202020204" pitchFamily="34" charset="0"/>
              <a:buChar char="•"/>
            </a:pPr>
            <a:endParaRPr lang="de-CH" sz="1200" dirty="0">
              <a:solidFill>
                <a:schemeClr val="tx2"/>
              </a:solidFill>
              <a:latin typeface="+mj-lt"/>
            </a:endParaRPr>
          </a:p>
        </p:txBody>
      </p:sp>
      <p:sp>
        <p:nvSpPr>
          <p:cNvPr id="26" name="Textfeld 25">
            <a:extLst>
              <a:ext uri="{FF2B5EF4-FFF2-40B4-BE49-F238E27FC236}">
                <a16:creationId xmlns:a16="http://schemas.microsoft.com/office/drawing/2014/main" id="{1FDE8574-DC69-23C6-AD18-8139A23ABDB9}"/>
              </a:ext>
            </a:extLst>
          </p:cNvPr>
          <p:cNvSpPr txBox="1"/>
          <p:nvPr/>
        </p:nvSpPr>
        <p:spPr bwMode="auto">
          <a:xfrm>
            <a:off x="6981819" y="1487714"/>
            <a:ext cx="515007" cy="914400"/>
          </a:xfrm>
          <a:prstGeom prst="rect">
            <a:avLst/>
          </a:prstGeom>
          <a:noFill/>
          <a:ln>
            <a:noFill/>
          </a:ln>
        </p:spPr>
        <p:txBody>
          <a:bodyPr vert="horz" wrap="none" lIns="0" tIns="0" rIns="0" bIns="0" numCol="1" rtlCol="0" anchor="t" anchorCtr="0" compatLnSpc="1">
            <a:prstTxWarp prst="textNoShape">
              <a:avLst/>
            </a:prstTxWarp>
            <a:noAutofit/>
          </a:bodyPr>
          <a:lstStyle/>
          <a:p>
            <a:pPr algn="l">
              <a:spcAft>
                <a:spcPts val="800"/>
              </a:spcAft>
            </a:pPr>
            <a:r>
              <a:rPr lang="de-CH" sz="5400" b="1" dirty="0">
                <a:solidFill>
                  <a:schemeClr val="tx2"/>
                </a:solidFill>
                <a:latin typeface="+mj-lt"/>
              </a:rPr>
              <a:t>+</a:t>
            </a:r>
          </a:p>
        </p:txBody>
      </p:sp>
    </p:spTree>
    <p:extLst>
      <p:ext uri="{BB962C8B-B14F-4D97-AF65-F5344CB8AC3E}">
        <p14:creationId xmlns:p14="http://schemas.microsoft.com/office/powerpoint/2010/main" val="16192264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1414B31C-B651-4262-BA73-45A5CBDF02F7}"/>
              </a:ext>
            </a:extLst>
          </p:cNvPr>
          <p:cNvGraphicFramePr>
            <a:graphicFrameLocks noChangeAspect="1"/>
          </p:cNvGraphicFramePr>
          <p:nvPr>
            <p:custDataLst>
              <p:tags r:id="rId1"/>
            </p:custDataLst>
            <p:extLst>
              <p:ext uri="{D42A27DB-BD31-4B8C-83A1-F6EECF244321}">
                <p14:modId xmlns:p14="http://schemas.microsoft.com/office/powerpoint/2010/main" val="33585338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60" imgH="359" progId="TCLayout.ActiveDocument.1">
                  <p:embed/>
                </p:oleObj>
              </mc:Choice>
              <mc:Fallback>
                <p:oleObj name="think-cell Folie" r:id="rId3" imgW="360" imgH="359" progId="TCLayout.ActiveDocument.1">
                  <p:embed/>
                  <p:pic>
                    <p:nvPicPr>
                      <p:cNvPr id="3" name="Objekt 2" hidden="1">
                        <a:extLst>
                          <a:ext uri="{FF2B5EF4-FFF2-40B4-BE49-F238E27FC236}">
                            <a16:creationId xmlns:a16="http://schemas.microsoft.com/office/drawing/2014/main" id="{1414B31C-B651-4262-BA73-45A5CBDF02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Picture 2">
            <a:extLst>
              <a:ext uri="{FF2B5EF4-FFF2-40B4-BE49-F238E27FC236}">
                <a16:creationId xmlns:a16="http://schemas.microsoft.com/office/drawing/2014/main" id="{321777FE-4898-495A-A190-AD683183D0D5}"/>
              </a:ext>
            </a:extLst>
          </p:cNvPr>
          <p:cNvPicPr>
            <a:picLocks noChangeAspect="1" noChangeArrowheads="1"/>
          </p:cNvPicPr>
          <p:nvPr/>
        </p:nvPicPr>
        <p:blipFill>
          <a:blip r:embed="rId5"/>
          <a:srcRect l="74" r="74"/>
          <a:stretch/>
        </p:blipFill>
        <p:spPr bwMode="auto">
          <a:xfrm>
            <a:off x="0" y="1472977"/>
            <a:ext cx="12192001" cy="4680517"/>
          </a:xfrm>
          <a:prstGeom prst="rect">
            <a:avLst/>
          </a:prstGeom>
          <a:noFill/>
          <a:extLst>
            <a:ext uri="{909E8E84-426E-40DD-AFC4-6F175D3DCCD1}">
              <a14:hiddenFill xmlns:a14="http://schemas.microsoft.com/office/drawing/2010/main">
                <a:solidFill>
                  <a:srgbClr val="FFFFFF"/>
                </a:solidFill>
              </a14:hiddenFill>
            </a:ext>
          </a:extLst>
        </p:spPr>
      </p:pic>
      <p:sp>
        <p:nvSpPr>
          <p:cNvPr id="7" name="Titel 6">
            <a:extLst>
              <a:ext uri="{FF2B5EF4-FFF2-40B4-BE49-F238E27FC236}">
                <a16:creationId xmlns:a16="http://schemas.microsoft.com/office/drawing/2014/main" id="{C0897863-0D84-47C9-820A-CDE48F65A7A0}"/>
              </a:ext>
            </a:extLst>
          </p:cNvPr>
          <p:cNvSpPr>
            <a:spLocks noGrp="1"/>
          </p:cNvSpPr>
          <p:nvPr>
            <p:ph type="title"/>
          </p:nvPr>
        </p:nvSpPr>
        <p:spPr>
          <a:xfrm>
            <a:off x="479376" y="476672"/>
            <a:ext cx="11953328" cy="1008112"/>
          </a:xfrm>
        </p:spPr>
        <p:txBody>
          <a:bodyPr vert="horz"/>
          <a:lstStyle/>
          <a:p>
            <a:r>
              <a:rPr lang="de-CH"/>
              <a:t>Die Lead-Vermittlungsplattform für Schweizer Handwerksbetriebe</a:t>
            </a:r>
          </a:p>
        </p:txBody>
      </p:sp>
    </p:spTree>
    <p:extLst>
      <p:ext uri="{BB962C8B-B14F-4D97-AF65-F5344CB8AC3E}">
        <p14:creationId xmlns:p14="http://schemas.microsoft.com/office/powerpoint/2010/main" val="27473032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Inhaltsverzeichnis</a:t>
            </a:r>
          </a:p>
        </p:txBody>
      </p:sp>
      <p:sp>
        <p:nvSpPr>
          <p:cNvPr id="3" name="Inhaltsplatzhalter 2"/>
          <p:cNvSpPr>
            <a:spLocks noGrp="1"/>
          </p:cNvSpPr>
          <p:nvPr>
            <p:ph sz="quarter" idx="18"/>
          </p:nvPr>
        </p:nvSpPr>
        <p:spPr/>
        <p:txBody>
          <a:bodyPr>
            <a:noAutofit/>
          </a:bodyPr>
          <a:lstStyle/>
          <a:p>
            <a:pPr marL="342900" indent="-342900">
              <a:buClr>
                <a:schemeClr val="bg1">
                  <a:lumMod val="50000"/>
                </a:schemeClr>
              </a:buClr>
              <a:buFont typeface="Arial" panose="020B0604020202020204" pitchFamily="34" charset="0"/>
              <a:buChar char="•"/>
            </a:pPr>
            <a:r>
              <a:rPr lang="de-CH" sz="2400">
                <a:latin typeface="HelveticaNeueLT Com 55 Roman" panose="020B0604020202020204" pitchFamily="34" charset="0"/>
              </a:rPr>
              <a:t>Plattformen unseres Kooperationspartners</a:t>
            </a:r>
          </a:p>
          <a:p>
            <a:pPr marL="342900" indent="-342900">
              <a:buClr>
                <a:schemeClr val="bg1">
                  <a:lumMod val="50000"/>
                </a:schemeClr>
              </a:buClr>
              <a:buFont typeface="Arial" panose="020B0604020202020204" pitchFamily="34" charset="0"/>
              <a:buChar char="•"/>
            </a:pPr>
            <a:r>
              <a:rPr lang="de-CH" sz="2400">
                <a:latin typeface="HelveticaNeueLT Com 55 Roman" panose="020B0604020202020204" pitchFamily="34" charset="0"/>
              </a:rPr>
              <a:t>Das Portal für Renovationsanfragen</a:t>
            </a:r>
          </a:p>
          <a:p>
            <a:pPr marL="342900" indent="-342900">
              <a:buClr>
                <a:schemeClr val="bg1">
                  <a:lumMod val="50000"/>
                </a:schemeClr>
              </a:buClr>
              <a:buFont typeface="Arial" panose="020B0604020202020204" pitchFamily="34" charset="0"/>
              <a:buChar char="•"/>
            </a:pPr>
            <a:r>
              <a:rPr lang="de-CH" sz="2400">
                <a:latin typeface="HelveticaNeueLT Com 55 Roman" panose="020B0604020202020204" pitchFamily="34" charset="0"/>
              </a:rPr>
              <a:t>Wie funktioniert es?</a:t>
            </a:r>
          </a:p>
          <a:p>
            <a:pPr marL="342900" indent="-342900">
              <a:buClr>
                <a:schemeClr val="bg1">
                  <a:lumMod val="50000"/>
                </a:schemeClr>
              </a:buClr>
              <a:buFont typeface="Arial" panose="020B0604020202020204" pitchFamily="34" charset="0"/>
              <a:buChar char="•"/>
            </a:pPr>
            <a:r>
              <a:rPr lang="de-CH" sz="2400">
                <a:latin typeface="HelveticaNeueLT Com 55 Roman" panose="020B0604020202020204" pitchFamily="34" charset="0"/>
              </a:rPr>
              <a:t>Vorteile für Handwerksbetriebe</a:t>
            </a:r>
          </a:p>
          <a:p>
            <a:pPr marL="342900" indent="-342900">
              <a:buClr>
                <a:schemeClr val="bg1">
                  <a:lumMod val="50000"/>
                </a:schemeClr>
              </a:buClr>
              <a:buFont typeface="Arial" panose="020B0604020202020204" pitchFamily="34" charset="0"/>
              <a:buChar char="•"/>
            </a:pPr>
            <a:r>
              <a:rPr lang="de-CH" sz="2400">
                <a:latin typeface="HelveticaNeueLT Com 55 Roman" panose="020B0604020202020204" pitchFamily="34" charset="0"/>
              </a:rPr>
              <a:t>Perspektive der Handwerker</a:t>
            </a:r>
          </a:p>
          <a:p>
            <a:pPr marL="342900" indent="-342900">
              <a:buClr>
                <a:schemeClr val="bg1">
                  <a:lumMod val="50000"/>
                </a:schemeClr>
              </a:buClr>
              <a:buFont typeface="Arial" panose="020B0604020202020204" pitchFamily="34" charset="0"/>
              <a:buChar char="•"/>
            </a:pPr>
            <a:r>
              <a:rPr lang="de-CH" sz="2400">
                <a:latin typeface="HelveticaNeueLT Com 55 Roman" panose="020B0604020202020204" pitchFamily="34" charset="0"/>
              </a:rPr>
              <a:t>Demo und gemeinsame Anmeldung</a:t>
            </a:r>
          </a:p>
          <a:p>
            <a:pPr marL="342900" indent="-342900">
              <a:buClr>
                <a:schemeClr val="bg1">
                  <a:lumMod val="50000"/>
                </a:schemeClr>
              </a:buClr>
              <a:buFont typeface="Arial" panose="020B0604020202020204" pitchFamily="34" charset="0"/>
              <a:buChar char="•"/>
            </a:pPr>
            <a:r>
              <a:rPr lang="de-CH" sz="2400">
                <a:latin typeface="HelveticaNeueLT Com 55 Roman" panose="020B0604020202020204" pitchFamily="34" charset="0"/>
              </a:rPr>
              <a:t>Wichtige Dokumente</a:t>
            </a:r>
          </a:p>
        </p:txBody>
      </p:sp>
      <p:pic>
        <p:nvPicPr>
          <p:cNvPr id="5" name="Grafik 4">
            <a:extLst>
              <a:ext uri="{FF2B5EF4-FFF2-40B4-BE49-F238E27FC236}">
                <a16:creationId xmlns:a16="http://schemas.microsoft.com/office/drawing/2014/main" id="{320A72A4-E513-F149-8FB9-656CD2C31D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35584" y="248131"/>
            <a:ext cx="2000975" cy="482834"/>
          </a:xfrm>
          <a:prstGeom prst="rect">
            <a:avLst/>
          </a:prstGeom>
        </p:spPr>
      </p:pic>
    </p:spTree>
    <p:extLst>
      <p:ext uri="{BB962C8B-B14F-4D97-AF65-F5344CB8AC3E}">
        <p14:creationId xmlns:p14="http://schemas.microsoft.com/office/powerpoint/2010/main" val="2717394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9376" y="476672"/>
            <a:ext cx="11161240" cy="432085"/>
          </a:xfrm>
        </p:spPr>
        <p:txBody>
          <a:bodyPr/>
          <a:lstStyle/>
          <a:p>
            <a:r>
              <a:rPr lang="de-CH"/>
              <a:t>Plattformen unseres Kooperationspartners</a:t>
            </a:r>
          </a:p>
        </p:txBody>
      </p:sp>
      <p:sp>
        <p:nvSpPr>
          <p:cNvPr id="25" name="Inhaltsplatzhalter 9">
            <a:extLst>
              <a:ext uri="{FF2B5EF4-FFF2-40B4-BE49-F238E27FC236}">
                <a16:creationId xmlns:a16="http://schemas.microsoft.com/office/drawing/2014/main" id="{DD1720DF-CEAA-4E21-BD79-6ECAA746EEDC}"/>
              </a:ext>
            </a:extLst>
          </p:cNvPr>
          <p:cNvSpPr txBox="1">
            <a:spLocks/>
          </p:cNvSpPr>
          <p:nvPr/>
        </p:nvSpPr>
        <p:spPr>
          <a:xfrm>
            <a:off x="1055440" y="3885050"/>
            <a:ext cx="5040000" cy="2280253"/>
          </a:xfrm>
          <a:prstGeom prst="rect">
            <a:avLst/>
          </a:prstGeom>
          <a:solidFill>
            <a:srgbClr val="B4270C">
              <a:alpha val="39890"/>
            </a:srgbClr>
          </a:solidFill>
          <a:ln w="25400" cap="flat" cmpd="sng" algn="ctr">
            <a:solidFill>
              <a:srgbClr val="D5313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b"/>
          <a:lst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lt1"/>
                </a:solidFill>
                <a:latin typeface="+mn-lt"/>
                <a:ea typeface="+mn-ea"/>
                <a:cs typeface="+mn-cs"/>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lt1"/>
                </a:solidFill>
                <a:latin typeface="+mn-lt"/>
                <a:ea typeface="+mn-ea"/>
                <a:cs typeface="+mn-cs"/>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lt1"/>
                </a:solidFill>
                <a:latin typeface="+mn-lt"/>
                <a:ea typeface="+mn-ea"/>
                <a:cs typeface="+mn-cs"/>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lt1"/>
                </a:solidFill>
                <a:latin typeface="+mn-lt"/>
                <a:ea typeface="+mn-ea"/>
                <a:cs typeface="+mn-cs"/>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lt1"/>
                </a:solidFill>
                <a:latin typeface="+mn-lt"/>
                <a:ea typeface="+mn-ea"/>
                <a:cs typeface="+mn-cs"/>
              </a:defRPr>
            </a:lvl5pPr>
            <a:lvl6pPr marL="2857023" indent="-259730" algn="l" defTabSz="1038917" rtl="0" eaLnBrk="1" latinLnBrk="0" hangingPunct="1">
              <a:spcBef>
                <a:spcPct val="20000"/>
              </a:spcBef>
              <a:buFont typeface="Arial" pitchFamily="34" charset="0"/>
              <a:buChar char="•"/>
              <a:defRPr sz="2267" kern="1200">
                <a:solidFill>
                  <a:schemeClr val="lt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lt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lt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lt1"/>
                </a:solidFill>
                <a:latin typeface="+mn-lt"/>
                <a:ea typeface="+mn-ea"/>
                <a:cs typeface="+mn-cs"/>
              </a:defRPr>
            </a:lvl9pPr>
          </a:lstStyle>
          <a:p>
            <a:pPr lvl="1">
              <a:buFont typeface="Wingdings" pitchFamily="2" charset="2"/>
              <a:buChar char="Ø"/>
            </a:pPr>
            <a:r>
              <a:rPr lang="de-CH"/>
              <a:t>Renovationsmanagement</a:t>
            </a:r>
          </a:p>
          <a:p>
            <a:pPr lvl="1">
              <a:buFont typeface="Wingdings" pitchFamily="2" charset="2"/>
              <a:buChar char="Ø"/>
            </a:pPr>
            <a:r>
              <a:rPr lang="de-CH"/>
              <a:t>Produktinspiration</a:t>
            </a:r>
          </a:p>
        </p:txBody>
      </p:sp>
      <p:sp>
        <p:nvSpPr>
          <p:cNvPr id="26" name="Inhaltsplatzhalter 10">
            <a:extLst>
              <a:ext uri="{FF2B5EF4-FFF2-40B4-BE49-F238E27FC236}">
                <a16:creationId xmlns:a16="http://schemas.microsoft.com/office/drawing/2014/main" id="{FD003AB0-F92F-49CC-A35A-69FF43F07263}"/>
              </a:ext>
            </a:extLst>
          </p:cNvPr>
          <p:cNvSpPr txBox="1">
            <a:spLocks/>
          </p:cNvSpPr>
          <p:nvPr/>
        </p:nvSpPr>
        <p:spPr>
          <a:xfrm>
            <a:off x="6480602" y="3885050"/>
            <a:ext cx="5040000" cy="2280253"/>
          </a:xfrm>
          <a:prstGeom prst="rect">
            <a:avLst/>
          </a:prstGeom>
          <a:solidFill>
            <a:srgbClr val="B4270C">
              <a:alpha val="40263"/>
            </a:srgb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b"/>
          <a:lst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lt1"/>
                </a:solidFill>
                <a:latin typeface="+mn-lt"/>
                <a:ea typeface="+mn-ea"/>
                <a:cs typeface="+mn-cs"/>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lt1"/>
                </a:solidFill>
                <a:latin typeface="+mn-lt"/>
                <a:ea typeface="+mn-ea"/>
                <a:cs typeface="+mn-cs"/>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lt1"/>
                </a:solidFill>
                <a:latin typeface="+mn-lt"/>
                <a:ea typeface="+mn-ea"/>
                <a:cs typeface="+mn-cs"/>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lt1"/>
                </a:solidFill>
                <a:latin typeface="+mn-lt"/>
                <a:ea typeface="+mn-ea"/>
                <a:cs typeface="+mn-cs"/>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lt1"/>
                </a:solidFill>
                <a:latin typeface="+mn-lt"/>
                <a:ea typeface="+mn-ea"/>
                <a:cs typeface="+mn-cs"/>
              </a:defRPr>
            </a:lvl5pPr>
            <a:lvl6pPr marL="2857023" indent="-259730" algn="l" defTabSz="1038917" rtl="0" eaLnBrk="1" latinLnBrk="0" hangingPunct="1">
              <a:spcBef>
                <a:spcPct val="20000"/>
              </a:spcBef>
              <a:buFont typeface="Arial" pitchFamily="34" charset="0"/>
              <a:buChar char="•"/>
              <a:defRPr sz="2267" kern="1200">
                <a:solidFill>
                  <a:schemeClr val="lt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lt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lt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lt1"/>
                </a:solidFill>
                <a:latin typeface="+mn-lt"/>
                <a:ea typeface="+mn-ea"/>
                <a:cs typeface="+mn-cs"/>
              </a:defRPr>
            </a:lvl9pPr>
          </a:lstStyle>
          <a:p>
            <a:pPr lvl="1">
              <a:buFont typeface="Wingdings" pitchFamily="2" charset="2"/>
              <a:buChar char="Ø"/>
            </a:pPr>
            <a:r>
              <a:rPr lang="de-CH"/>
              <a:t>Gebäudemanagement</a:t>
            </a:r>
          </a:p>
          <a:p>
            <a:pPr lvl="1">
              <a:buFont typeface="Wingdings" pitchFamily="2" charset="2"/>
              <a:buChar char="Ø"/>
            </a:pPr>
            <a:r>
              <a:rPr lang="de-CH"/>
              <a:t>Dienstleistungsmanagement</a:t>
            </a:r>
          </a:p>
        </p:txBody>
      </p:sp>
      <p:pic>
        <p:nvPicPr>
          <p:cNvPr id="32" name="Picture 3">
            <a:hlinkClick r:id="rId3"/>
            <a:extLst>
              <a:ext uri="{FF2B5EF4-FFF2-40B4-BE49-F238E27FC236}">
                <a16:creationId xmlns:a16="http://schemas.microsoft.com/office/drawing/2014/main" id="{4A028A1F-5EF0-44C0-BF12-AF07195DF1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242" t="24423" r="14305" b="23026"/>
          <a:stretch/>
        </p:blipFill>
        <p:spPr bwMode="auto">
          <a:xfrm>
            <a:off x="5303912" y="2306055"/>
            <a:ext cx="1728192" cy="630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4" name="Grafik 33" descr="Ein Bild, das Screenshot, Zeichnung enthält.&#10;&#10;Automatisch generierte Beschreibung">
            <a:extLst>
              <a:ext uri="{FF2B5EF4-FFF2-40B4-BE49-F238E27FC236}">
                <a16:creationId xmlns:a16="http://schemas.microsoft.com/office/drawing/2014/main" id="{84046871-82DB-4993-A928-18AB838CCDB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511824" y="3501007"/>
            <a:ext cx="1877332" cy="1056000"/>
          </a:xfrm>
          <a:prstGeom prst="rect">
            <a:avLst/>
          </a:prstGeom>
        </p:spPr>
      </p:pic>
      <p:sp>
        <p:nvSpPr>
          <p:cNvPr id="36" name="Pfeil nach unten 2">
            <a:extLst>
              <a:ext uri="{FF2B5EF4-FFF2-40B4-BE49-F238E27FC236}">
                <a16:creationId xmlns:a16="http://schemas.microsoft.com/office/drawing/2014/main" id="{BEE11C55-5780-413A-A676-95F7E3153BE0}"/>
              </a:ext>
            </a:extLst>
          </p:cNvPr>
          <p:cNvSpPr/>
          <p:nvPr/>
        </p:nvSpPr>
        <p:spPr>
          <a:xfrm>
            <a:off x="2762880" y="2493028"/>
            <a:ext cx="480000" cy="1200000"/>
          </a:xfrm>
          <a:prstGeom prst="downArrow">
            <a:avLst/>
          </a:prstGeom>
          <a:solidFill>
            <a:srgbClr val="E6140A"/>
          </a:solidFill>
          <a:ln>
            <a:solidFill>
              <a:srgbClr val="E614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400"/>
          </a:p>
        </p:txBody>
      </p:sp>
      <p:pic>
        <p:nvPicPr>
          <p:cNvPr id="4" name="Grafik 3">
            <a:extLst>
              <a:ext uri="{FF2B5EF4-FFF2-40B4-BE49-F238E27FC236}">
                <a16:creationId xmlns:a16="http://schemas.microsoft.com/office/drawing/2014/main" id="{F2070752-B335-F94D-AFB8-7908498AAFB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10267" y="1217091"/>
            <a:ext cx="4115481" cy="780630"/>
          </a:xfrm>
          <a:prstGeom prst="rect">
            <a:avLst/>
          </a:prstGeom>
        </p:spPr>
      </p:pic>
      <p:pic>
        <p:nvPicPr>
          <p:cNvPr id="6" name="Grafik 5">
            <a:extLst>
              <a:ext uri="{FF2B5EF4-FFF2-40B4-BE49-F238E27FC236}">
                <a16:creationId xmlns:a16="http://schemas.microsoft.com/office/drawing/2014/main" id="{347CA56E-9275-6441-A753-E0425E23629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76378" y="4094527"/>
            <a:ext cx="2543125" cy="613654"/>
          </a:xfrm>
          <a:prstGeom prst="rect">
            <a:avLst/>
          </a:prstGeom>
        </p:spPr>
      </p:pic>
      <p:pic>
        <p:nvPicPr>
          <p:cNvPr id="13" name="Grafik 12" descr="Ein Bild, das Screenshot, Zeichnung enthält.&#10;&#10;Automatisch generierte Beschreibung">
            <a:extLst>
              <a:ext uri="{FF2B5EF4-FFF2-40B4-BE49-F238E27FC236}">
                <a16:creationId xmlns:a16="http://schemas.microsoft.com/office/drawing/2014/main" id="{FBCE95E8-C620-FA43-A42A-C0F0C296EC85}"/>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930718" y="3501007"/>
            <a:ext cx="1877332" cy="1056000"/>
          </a:xfrm>
          <a:prstGeom prst="rect">
            <a:avLst/>
          </a:prstGeom>
        </p:spPr>
      </p:pic>
      <p:pic>
        <p:nvPicPr>
          <p:cNvPr id="5" name="Grafik 4">
            <a:extLst>
              <a:ext uri="{FF2B5EF4-FFF2-40B4-BE49-F238E27FC236}">
                <a16:creationId xmlns:a16="http://schemas.microsoft.com/office/drawing/2014/main" id="{3AC21F2D-C73C-7F45-BD40-70F65CDB2D56}"/>
              </a:ext>
            </a:extLst>
          </p:cNvPr>
          <p:cNvPicPr>
            <a:picLocks noChangeAspect="1"/>
          </p:cNvPicPr>
          <p:nvPr/>
        </p:nvPicPr>
        <p:blipFill>
          <a:blip r:embed="rId10"/>
          <a:stretch>
            <a:fillRect/>
          </a:stretch>
        </p:blipFill>
        <p:spPr>
          <a:xfrm>
            <a:off x="4713338" y="3618688"/>
            <a:ext cx="1473548" cy="827241"/>
          </a:xfrm>
          <a:prstGeom prst="rect">
            <a:avLst/>
          </a:prstGeom>
        </p:spPr>
      </p:pic>
      <p:pic>
        <p:nvPicPr>
          <p:cNvPr id="11" name="Grafik 10">
            <a:extLst>
              <a:ext uri="{FF2B5EF4-FFF2-40B4-BE49-F238E27FC236}">
                <a16:creationId xmlns:a16="http://schemas.microsoft.com/office/drawing/2014/main" id="{473ED2FD-32F9-6247-93E4-6076863E7BB7}"/>
              </a:ext>
            </a:extLst>
          </p:cNvPr>
          <p:cNvPicPr>
            <a:picLocks noChangeAspect="1"/>
          </p:cNvPicPr>
          <p:nvPr/>
        </p:nvPicPr>
        <p:blipFill>
          <a:blip r:embed="rId11"/>
          <a:stretch>
            <a:fillRect/>
          </a:stretch>
        </p:blipFill>
        <p:spPr>
          <a:xfrm>
            <a:off x="10142942" y="3609217"/>
            <a:ext cx="1452884" cy="836712"/>
          </a:xfrm>
          <a:prstGeom prst="rect">
            <a:avLst/>
          </a:prstGeom>
        </p:spPr>
      </p:pic>
      <p:pic>
        <p:nvPicPr>
          <p:cNvPr id="8" name="Grafik 7">
            <a:extLst>
              <a:ext uri="{FF2B5EF4-FFF2-40B4-BE49-F238E27FC236}">
                <a16:creationId xmlns:a16="http://schemas.microsoft.com/office/drawing/2014/main" id="{2D4D15C2-98D6-FE40-A52F-3F50F3C940E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57239" y="4040587"/>
            <a:ext cx="2979764" cy="619555"/>
          </a:xfrm>
          <a:prstGeom prst="rect">
            <a:avLst/>
          </a:prstGeom>
        </p:spPr>
      </p:pic>
      <p:pic>
        <p:nvPicPr>
          <p:cNvPr id="14" name="Grafik 13">
            <a:extLst>
              <a:ext uri="{FF2B5EF4-FFF2-40B4-BE49-F238E27FC236}">
                <a16:creationId xmlns:a16="http://schemas.microsoft.com/office/drawing/2014/main" id="{470E7025-7354-4CF2-B89A-2DCF6CB4721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35584" y="248131"/>
            <a:ext cx="2000975" cy="482834"/>
          </a:xfrm>
          <a:prstGeom prst="rect">
            <a:avLst/>
          </a:prstGeom>
        </p:spPr>
      </p:pic>
    </p:spTree>
    <p:extLst>
      <p:ext uri="{BB962C8B-B14F-4D97-AF65-F5344CB8AC3E}">
        <p14:creationId xmlns:p14="http://schemas.microsoft.com/office/powerpoint/2010/main" val="3276060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ihandform 4">
            <a:extLst>
              <a:ext uri="{FF2B5EF4-FFF2-40B4-BE49-F238E27FC236}">
                <a16:creationId xmlns:a16="http://schemas.microsoft.com/office/drawing/2014/main" id="{028EC3A6-06E7-C040-8FFE-C13F65413BCE}"/>
              </a:ext>
            </a:extLst>
          </p:cNvPr>
          <p:cNvSpPr/>
          <p:nvPr/>
        </p:nvSpPr>
        <p:spPr>
          <a:xfrm>
            <a:off x="7183582" y="5153891"/>
            <a:ext cx="4149436" cy="1447800"/>
          </a:xfrm>
          <a:custGeom>
            <a:avLst/>
            <a:gdLst>
              <a:gd name="connsiteX0" fmla="*/ 0 w 4149436"/>
              <a:gd name="connsiteY0" fmla="*/ 367145 h 1447800"/>
              <a:gd name="connsiteX1" fmla="*/ 0 w 4149436"/>
              <a:gd name="connsiteY1" fmla="*/ 1447800 h 1447800"/>
              <a:gd name="connsiteX2" fmla="*/ 4149436 w 4149436"/>
              <a:gd name="connsiteY2" fmla="*/ 1087582 h 1447800"/>
              <a:gd name="connsiteX3" fmla="*/ 4149436 w 4149436"/>
              <a:gd name="connsiteY3" fmla="*/ 0 h 1447800"/>
              <a:gd name="connsiteX4" fmla="*/ 0 w 4149436"/>
              <a:gd name="connsiteY4" fmla="*/ 367145 h 14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436" h="1447800">
                <a:moveTo>
                  <a:pt x="0" y="367145"/>
                </a:moveTo>
                <a:lnTo>
                  <a:pt x="0" y="1447800"/>
                </a:lnTo>
                <a:lnTo>
                  <a:pt x="4149436" y="1087582"/>
                </a:lnTo>
                <a:lnTo>
                  <a:pt x="4149436" y="0"/>
                </a:lnTo>
                <a:lnTo>
                  <a:pt x="0" y="367145"/>
                </a:lnTo>
                <a:close/>
              </a:path>
            </a:pathLst>
          </a:custGeom>
          <a:solidFill>
            <a:srgbClr val="B4270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algn="l">
              <a:spcAft>
                <a:spcPts val="600"/>
              </a:spcAft>
            </a:pPr>
            <a:endParaRPr lang="de-DE" sz="1600" err="1">
              <a:solidFill>
                <a:schemeClr val="tx2"/>
              </a:solidFill>
              <a:latin typeface="+mj-lt"/>
            </a:endParaRPr>
          </a:p>
        </p:txBody>
      </p:sp>
      <p:sp>
        <p:nvSpPr>
          <p:cNvPr id="3" name="Freihandform 2">
            <a:extLst>
              <a:ext uri="{FF2B5EF4-FFF2-40B4-BE49-F238E27FC236}">
                <a16:creationId xmlns:a16="http://schemas.microsoft.com/office/drawing/2014/main" id="{8448405B-B712-414E-87A2-483A2D68EA4A}"/>
              </a:ext>
            </a:extLst>
          </p:cNvPr>
          <p:cNvSpPr/>
          <p:nvPr/>
        </p:nvSpPr>
        <p:spPr>
          <a:xfrm>
            <a:off x="-6188" y="1013489"/>
            <a:ext cx="4066310" cy="616527"/>
          </a:xfrm>
          <a:custGeom>
            <a:avLst/>
            <a:gdLst>
              <a:gd name="connsiteX0" fmla="*/ 0 w 4066310"/>
              <a:gd name="connsiteY0" fmla="*/ 0 h 616527"/>
              <a:gd name="connsiteX1" fmla="*/ 4066310 w 4066310"/>
              <a:gd name="connsiteY1" fmla="*/ 0 h 616527"/>
              <a:gd name="connsiteX2" fmla="*/ 4066310 w 4066310"/>
              <a:gd name="connsiteY2" fmla="*/ 270163 h 616527"/>
              <a:gd name="connsiteX3" fmla="*/ 6928 w 4066310"/>
              <a:gd name="connsiteY3" fmla="*/ 616527 h 616527"/>
              <a:gd name="connsiteX4" fmla="*/ 0 w 4066310"/>
              <a:gd name="connsiteY4" fmla="*/ 0 h 616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6310" h="616527">
                <a:moveTo>
                  <a:pt x="0" y="0"/>
                </a:moveTo>
                <a:lnTo>
                  <a:pt x="4066310" y="0"/>
                </a:lnTo>
                <a:lnTo>
                  <a:pt x="4066310" y="270163"/>
                </a:lnTo>
                <a:lnTo>
                  <a:pt x="6928" y="616527"/>
                </a:lnTo>
                <a:cubicBezTo>
                  <a:pt x="4619" y="411018"/>
                  <a:pt x="2309" y="205509"/>
                  <a:pt x="0" y="0"/>
                </a:cubicBezTo>
                <a:close/>
              </a:path>
            </a:pathLst>
          </a:custGeom>
          <a:solidFill>
            <a:srgbClr val="B4270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DE" sz="1600" err="1">
              <a:solidFill>
                <a:schemeClr val="tx2"/>
              </a:solidFill>
              <a:latin typeface="+mj-lt"/>
            </a:endParaRPr>
          </a:p>
        </p:txBody>
      </p:sp>
      <p:sp>
        <p:nvSpPr>
          <p:cNvPr id="2" name="Titel 1">
            <a:extLst>
              <a:ext uri="{FF2B5EF4-FFF2-40B4-BE49-F238E27FC236}">
                <a16:creationId xmlns:a16="http://schemas.microsoft.com/office/drawing/2014/main" id="{3D79C41B-2D31-4075-B941-6C2B3FDCB389}"/>
              </a:ext>
            </a:extLst>
          </p:cNvPr>
          <p:cNvSpPr>
            <a:spLocks noGrp="1"/>
          </p:cNvSpPr>
          <p:nvPr>
            <p:ph type="title"/>
          </p:nvPr>
        </p:nvSpPr>
        <p:spPr/>
        <p:txBody>
          <a:bodyPr/>
          <a:lstStyle/>
          <a:p>
            <a:r>
              <a:rPr lang="de-CH"/>
              <a:t>Das Portal für Renovationsanfragen</a:t>
            </a:r>
          </a:p>
        </p:txBody>
      </p:sp>
      <p:pic>
        <p:nvPicPr>
          <p:cNvPr id="7" name="Grafik 6" descr="Ein Bild, das Person, sitzend, drinnen, Frau enthält.&#10;&#10;Automatisch generierte Beschreibung">
            <a:extLst>
              <a:ext uri="{FF2B5EF4-FFF2-40B4-BE49-F238E27FC236}">
                <a16:creationId xmlns:a16="http://schemas.microsoft.com/office/drawing/2014/main" id="{EE2814CE-1560-4125-B333-D9EEB5F566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86050" y="1013489"/>
            <a:ext cx="2842431" cy="2064905"/>
          </a:xfrm>
          <a:prstGeom prst="rect">
            <a:avLst/>
          </a:prstGeom>
        </p:spPr>
      </p:pic>
      <p:pic>
        <p:nvPicPr>
          <p:cNvPr id="8" name="Grafik 7" descr="Ein Bild, das Person, Mann, Gebäude, sitzend enthält.&#10;&#10;Automatisch generierte Beschreibung">
            <a:extLst>
              <a:ext uri="{FF2B5EF4-FFF2-40B4-BE49-F238E27FC236}">
                <a16:creationId xmlns:a16="http://schemas.microsoft.com/office/drawing/2014/main" id="{3F73A4C8-EC05-41D6-8B88-E1081BFE6A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7277" y="1013489"/>
            <a:ext cx="2844000" cy="2066045"/>
          </a:xfrm>
          <a:prstGeom prst="rect">
            <a:avLst/>
          </a:prstGeom>
        </p:spPr>
      </p:pic>
      <p:pic>
        <p:nvPicPr>
          <p:cNvPr id="10" name="Grafik 9" descr="Ein Bild, das sitzend, Schild, blau, stehend enthält.&#10;&#10;Automatisch generierte Beschreibung">
            <a:extLst>
              <a:ext uri="{FF2B5EF4-FFF2-40B4-BE49-F238E27FC236}">
                <a16:creationId xmlns:a16="http://schemas.microsoft.com/office/drawing/2014/main" id="{2A569978-1E3E-4861-A075-67EC65F8AB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9767" y="2706947"/>
            <a:ext cx="717528" cy="717528"/>
          </a:xfrm>
          <a:prstGeom prst="rect">
            <a:avLst/>
          </a:prstGeom>
        </p:spPr>
      </p:pic>
      <p:pic>
        <p:nvPicPr>
          <p:cNvPr id="11" name="Grafik 10">
            <a:extLst>
              <a:ext uri="{FF2B5EF4-FFF2-40B4-BE49-F238E27FC236}">
                <a16:creationId xmlns:a16="http://schemas.microsoft.com/office/drawing/2014/main" id="{F50F627E-E6C9-4AC2-9068-A2653135F4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0995" y="2706947"/>
            <a:ext cx="717528" cy="717528"/>
          </a:xfrm>
          <a:prstGeom prst="rect">
            <a:avLst/>
          </a:prstGeom>
        </p:spPr>
      </p:pic>
      <p:sp>
        <p:nvSpPr>
          <p:cNvPr id="12" name="Rechteck 11">
            <a:extLst>
              <a:ext uri="{FF2B5EF4-FFF2-40B4-BE49-F238E27FC236}">
                <a16:creationId xmlns:a16="http://schemas.microsoft.com/office/drawing/2014/main" id="{38460562-CBAA-4915-B14F-6D1CD30C2DDE}"/>
              </a:ext>
            </a:extLst>
          </p:cNvPr>
          <p:cNvSpPr/>
          <p:nvPr/>
        </p:nvSpPr>
        <p:spPr>
          <a:xfrm>
            <a:off x="7152468" y="1013489"/>
            <a:ext cx="1844299" cy="441703"/>
          </a:xfrm>
          <a:prstGeom prst="rect">
            <a:avLst/>
          </a:prstGeom>
          <a:solidFill>
            <a:srgbClr val="B4270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de-DE" sz="2400"/>
          </a:p>
        </p:txBody>
      </p:sp>
      <p:sp>
        <p:nvSpPr>
          <p:cNvPr id="13" name="Rechteck 12">
            <a:extLst>
              <a:ext uri="{FF2B5EF4-FFF2-40B4-BE49-F238E27FC236}">
                <a16:creationId xmlns:a16="http://schemas.microsoft.com/office/drawing/2014/main" id="{8FCAEBEA-1FBE-4B14-88A3-EE26854B4859}"/>
              </a:ext>
            </a:extLst>
          </p:cNvPr>
          <p:cNvSpPr/>
          <p:nvPr/>
        </p:nvSpPr>
        <p:spPr>
          <a:xfrm>
            <a:off x="7152468" y="1557221"/>
            <a:ext cx="1844299" cy="441703"/>
          </a:xfrm>
          <a:prstGeom prst="rect">
            <a:avLst/>
          </a:prstGeom>
          <a:solidFill>
            <a:srgbClr val="B4270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de-DE" sz="2400"/>
          </a:p>
        </p:txBody>
      </p:sp>
      <p:sp>
        <p:nvSpPr>
          <p:cNvPr id="14" name="Rechteck 13">
            <a:extLst>
              <a:ext uri="{FF2B5EF4-FFF2-40B4-BE49-F238E27FC236}">
                <a16:creationId xmlns:a16="http://schemas.microsoft.com/office/drawing/2014/main" id="{A3EE00E7-4F55-4104-9787-7F0F78AB4AA6}"/>
              </a:ext>
            </a:extLst>
          </p:cNvPr>
          <p:cNvSpPr/>
          <p:nvPr/>
        </p:nvSpPr>
        <p:spPr>
          <a:xfrm>
            <a:off x="7152468" y="2100952"/>
            <a:ext cx="1844299" cy="441703"/>
          </a:xfrm>
          <a:prstGeom prst="rect">
            <a:avLst/>
          </a:prstGeom>
          <a:solidFill>
            <a:srgbClr val="B4270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de-DE" sz="2400"/>
          </a:p>
        </p:txBody>
      </p:sp>
      <p:sp>
        <p:nvSpPr>
          <p:cNvPr id="15" name="Rechteck 14">
            <a:extLst>
              <a:ext uri="{FF2B5EF4-FFF2-40B4-BE49-F238E27FC236}">
                <a16:creationId xmlns:a16="http://schemas.microsoft.com/office/drawing/2014/main" id="{C5CE5AD6-976D-4730-90B8-8CD802E7F1EE}"/>
              </a:ext>
            </a:extLst>
          </p:cNvPr>
          <p:cNvSpPr/>
          <p:nvPr/>
        </p:nvSpPr>
        <p:spPr>
          <a:xfrm>
            <a:off x="7152468" y="2637832"/>
            <a:ext cx="1844299" cy="441703"/>
          </a:xfrm>
          <a:prstGeom prst="rect">
            <a:avLst/>
          </a:prstGeom>
          <a:solidFill>
            <a:srgbClr val="B4270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de-DE" sz="2400"/>
          </a:p>
        </p:txBody>
      </p:sp>
      <p:sp>
        <p:nvSpPr>
          <p:cNvPr id="16" name="Textfeld 15">
            <a:extLst>
              <a:ext uri="{FF2B5EF4-FFF2-40B4-BE49-F238E27FC236}">
                <a16:creationId xmlns:a16="http://schemas.microsoft.com/office/drawing/2014/main" id="{EEF77017-C997-433F-88CC-9C88EF7592A2}"/>
              </a:ext>
            </a:extLst>
          </p:cNvPr>
          <p:cNvSpPr txBox="1"/>
          <p:nvPr/>
        </p:nvSpPr>
        <p:spPr>
          <a:xfrm>
            <a:off x="7182159" y="941951"/>
            <a:ext cx="412292" cy="584775"/>
          </a:xfrm>
          <a:prstGeom prst="rect">
            <a:avLst/>
          </a:prstGeom>
          <a:noFill/>
        </p:spPr>
        <p:txBody>
          <a:bodyPr wrap="none" lIns="91440" tIns="45720" rIns="91440" bIns="45720" rtlCol="0">
            <a:spAutoFit/>
          </a:bodyPr>
          <a:lstStyle/>
          <a:p>
            <a:r>
              <a:rPr lang="de-DE" sz="3200">
                <a:solidFill>
                  <a:schemeClr val="bg1">
                    <a:alpha val="40000"/>
                  </a:schemeClr>
                </a:solidFill>
                <a:latin typeface="HelveticaNeueLT Com 65 Md" pitchFamily="34" charset="0"/>
              </a:rPr>
              <a:t>1</a:t>
            </a:r>
          </a:p>
        </p:txBody>
      </p:sp>
      <p:sp>
        <p:nvSpPr>
          <p:cNvPr id="17" name="Textfeld 16">
            <a:extLst>
              <a:ext uri="{FF2B5EF4-FFF2-40B4-BE49-F238E27FC236}">
                <a16:creationId xmlns:a16="http://schemas.microsoft.com/office/drawing/2014/main" id="{A1480EFB-AAAF-4FF5-880E-CD9640F69CAE}"/>
              </a:ext>
            </a:extLst>
          </p:cNvPr>
          <p:cNvSpPr txBox="1"/>
          <p:nvPr/>
        </p:nvSpPr>
        <p:spPr>
          <a:xfrm>
            <a:off x="7182159" y="1485683"/>
            <a:ext cx="412292" cy="584775"/>
          </a:xfrm>
          <a:prstGeom prst="rect">
            <a:avLst/>
          </a:prstGeom>
          <a:noFill/>
        </p:spPr>
        <p:txBody>
          <a:bodyPr wrap="none" lIns="91440" tIns="45720" rIns="91440" bIns="45720" rtlCol="0">
            <a:spAutoFit/>
          </a:bodyPr>
          <a:lstStyle>
            <a:defPPr>
              <a:defRPr lang="de-CH"/>
            </a:defPPr>
            <a:lvl1pPr>
              <a:defRPr sz="2400">
                <a:solidFill>
                  <a:srgbClr val="6BB0AC"/>
                </a:solidFill>
                <a:latin typeface="HelveticaNeueLT Com 65 Md" pitchFamily="34" charset="0"/>
              </a:defRPr>
            </a:lvl1pPr>
          </a:lstStyle>
          <a:p>
            <a:r>
              <a:rPr lang="de-DE" sz="3200">
                <a:solidFill>
                  <a:schemeClr val="bg1">
                    <a:alpha val="40000"/>
                  </a:schemeClr>
                </a:solidFill>
              </a:rPr>
              <a:t>2</a:t>
            </a:r>
          </a:p>
        </p:txBody>
      </p:sp>
      <p:sp>
        <p:nvSpPr>
          <p:cNvPr id="18" name="Textfeld 17">
            <a:extLst>
              <a:ext uri="{FF2B5EF4-FFF2-40B4-BE49-F238E27FC236}">
                <a16:creationId xmlns:a16="http://schemas.microsoft.com/office/drawing/2014/main" id="{582F193D-93C9-447B-86F0-F11952A201FE}"/>
              </a:ext>
            </a:extLst>
          </p:cNvPr>
          <p:cNvSpPr txBox="1"/>
          <p:nvPr/>
        </p:nvSpPr>
        <p:spPr>
          <a:xfrm>
            <a:off x="7182159" y="2029414"/>
            <a:ext cx="412292" cy="584775"/>
          </a:xfrm>
          <a:prstGeom prst="rect">
            <a:avLst/>
          </a:prstGeom>
          <a:noFill/>
        </p:spPr>
        <p:txBody>
          <a:bodyPr wrap="none" lIns="91440" tIns="45720" rIns="91440" bIns="45720" rtlCol="0">
            <a:spAutoFit/>
          </a:bodyPr>
          <a:lstStyle>
            <a:defPPr>
              <a:defRPr lang="de-CH"/>
            </a:defPPr>
            <a:lvl1pPr>
              <a:defRPr sz="2400">
                <a:solidFill>
                  <a:srgbClr val="6BB0AC"/>
                </a:solidFill>
                <a:latin typeface="HelveticaNeueLT Com 65 Md" pitchFamily="34" charset="0"/>
              </a:defRPr>
            </a:lvl1pPr>
          </a:lstStyle>
          <a:p>
            <a:r>
              <a:rPr lang="de-DE" sz="3200">
                <a:solidFill>
                  <a:schemeClr val="bg1">
                    <a:alpha val="40000"/>
                  </a:schemeClr>
                </a:solidFill>
              </a:rPr>
              <a:t>3</a:t>
            </a:r>
          </a:p>
        </p:txBody>
      </p:sp>
      <p:sp>
        <p:nvSpPr>
          <p:cNvPr id="19" name="Textfeld 18">
            <a:extLst>
              <a:ext uri="{FF2B5EF4-FFF2-40B4-BE49-F238E27FC236}">
                <a16:creationId xmlns:a16="http://schemas.microsoft.com/office/drawing/2014/main" id="{338DC095-F12D-4E6A-ADC9-4E2B65DD85D2}"/>
              </a:ext>
            </a:extLst>
          </p:cNvPr>
          <p:cNvSpPr txBox="1"/>
          <p:nvPr/>
        </p:nvSpPr>
        <p:spPr>
          <a:xfrm>
            <a:off x="7182159" y="2580722"/>
            <a:ext cx="412292" cy="584775"/>
          </a:xfrm>
          <a:prstGeom prst="rect">
            <a:avLst/>
          </a:prstGeom>
          <a:noFill/>
        </p:spPr>
        <p:txBody>
          <a:bodyPr wrap="none" lIns="91440" tIns="45720" rIns="91440" bIns="45720" rtlCol="0">
            <a:spAutoFit/>
          </a:bodyPr>
          <a:lstStyle>
            <a:defPPr>
              <a:defRPr lang="de-CH"/>
            </a:defPPr>
            <a:lvl1pPr>
              <a:defRPr sz="2400">
                <a:solidFill>
                  <a:srgbClr val="6BB0AC"/>
                </a:solidFill>
                <a:latin typeface="HelveticaNeueLT Com 65 Md" pitchFamily="34" charset="0"/>
              </a:defRPr>
            </a:lvl1pPr>
          </a:lstStyle>
          <a:p>
            <a:r>
              <a:rPr lang="de-DE" sz="3200">
                <a:solidFill>
                  <a:schemeClr val="bg1">
                    <a:alpha val="40000"/>
                  </a:schemeClr>
                </a:solidFill>
              </a:rPr>
              <a:t>4</a:t>
            </a:r>
          </a:p>
        </p:txBody>
      </p:sp>
      <p:sp>
        <p:nvSpPr>
          <p:cNvPr id="21" name="Textfeld 20">
            <a:extLst>
              <a:ext uri="{FF2B5EF4-FFF2-40B4-BE49-F238E27FC236}">
                <a16:creationId xmlns:a16="http://schemas.microsoft.com/office/drawing/2014/main" id="{E5689172-D628-4D1A-ABC7-3339904D6126}"/>
              </a:ext>
            </a:extLst>
          </p:cNvPr>
          <p:cNvSpPr txBox="1"/>
          <p:nvPr/>
        </p:nvSpPr>
        <p:spPr>
          <a:xfrm rot="21300000">
            <a:off x="7249319" y="5376228"/>
            <a:ext cx="3835546" cy="584775"/>
          </a:xfrm>
          <a:prstGeom prst="rect">
            <a:avLst/>
          </a:prstGeom>
          <a:noFill/>
        </p:spPr>
        <p:txBody>
          <a:bodyPr wrap="square" lIns="91440" tIns="45720" rIns="91440" bIns="45720" rtlCol="0">
            <a:spAutoFit/>
          </a:bodyPr>
          <a:lstStyle/>
          <a:p>
            <a:r>
              <a:rPr lang="de-DE" sz="1600" b="1" spc="67">
                <a:solidFill>
                  <a:schemeClr val="bg1"/>
                </a:solidFill>
                <a:latin typeface="HelveticaNeueLT Com 55 Roman" panose="020B0604020202020204" pitchFamily="34" charset="0"/>
              </a:rPr>
              <a:t>Jetzt profitieren und mit WIR</a:t>
            </a:r>
          </a:p>
          <a:p>
            <a:r>
              <a:rPr lang="de-DE" sz="1600" b="1" spc="67">
                <a:solidFill>
                  <a:schemeClr val="bg1"/>
                </a:solidFill>
                <a:latin typeface="HelveticaNeueLT Com 55 Roman" panose="020B0604020202020204" pitchFamily="34" charset="0"/>
              </a:rPr>
              <a:t>lohnende Aufträge sichern!</a:t>
            </a:r>
          </a:p>
        </p:txBody>
      </p:sp>
      <p:sp>
        <p:nvSpPr>
          <p:cNvPr id="24" name="Textfeld 23">
            <a:extLst>
              <a:ext uri="{FF2B5EF4-FFF2-40B4-BE49-F238E27FC236}">
                <a16:creationId xmlns:a16="http://schemas.microsoft.com/office/drawing/2014/main" id="{E1721E8F-B922-4C85-BBD8-3D85AB27DBEC}"/>
              </a:ext>
            </a:extLst>
          </p:cNvPr>
          <p:cNvSpPr txBox="1"/>
          <p:nvPr/>
        </p:nvSpPr>
        <p:spPr>
          <a:xfrm>
            <a:off x="8247197" y="4400505"/>
            <a:ext cx="448576" cy="769441"/>
          </a:xfrm>
          <a:prstGeom prst="rect">
            <a:avLst/>
          </a:prstGeom>
          <a:noFill/>
        </p:spPr>
        <p:txBody>
          <a:bodyPr wrap="square" rtlCol="0">
            <a:spAutoFit/>
          </a:bodyPr>
          <a:lstStyle/>
          <a:p>
            <a:r>
              <a:rPr lang="de-DE" sz="4400">
                <a:solidFill>
                  <a:srgbClr val="B4270C"/>
                </a:solidFill>
                <a:latin typeface="Anton" pitchFamily="2" charset="77"/>
              </a:rPr>
              <a:t>+</a:t>
            </a:r>
          </a:p>
        </p:txBody>
      </p:sp>
      <p:sp>
        <p:nvSpPr>
          <p:cNvPr id="25" name="Rechteck 24">
            <a:extLst>
              <a:ext uri="{FF2B5EF4-FFF2-40B4-BE49-F238E27FC236}">
                <a16:creationId xmlns:a16="http://schemas.microsoft.com/office/drawing/2014/main" id="{A8927D41-823D-4169-A300-B88DCA3B78BA}"/>
              </a:ext>
            </a:extLst>
          </p:cNvPr>
          <p:cNvSpPr/>
          <p:nvPr/>
        </p:nvSpPr>
        <p:spPr>
          <a:xfrm>
            <a:off x="1664456" y="3614117"/>
            <a:ext cx="5057505" cy="830997"/>
          </a:xfrm>
          <a:prstGeom prst="rect">
            <a:avLst/>
          </a:prstGeom>
        </p:spPr>
        <p:txBody>
          <a:bodyPr wrap="square" lIns="91440" tIns="45720" rIns="91440" bIns="45720">
            <a:spAutoFit/>
          </a:bodyPr>
          <a:lstStyle/>
          <a:p>
            <a:r>
              <a:rPr lang="de-DE" sz="1600">
                <a:latin typeface="HelveticaNeueLT Com 55 Roman" pitchFamily="34" charset="0"/>
              </a:rPr>
              <a:t>Seit 2016 werden mit </a:t>
            </a:r>
            <a:r>
              <a:rPr lang="de-DE" sz="1600" b="1">
                <a:latin typeface="HelveticaNeueLT Com 55 Roman" pitchFamily="34" charset="0"/>
              </a:rPr>
              <a:t>HausHeld.ch</a:t>
            </a:r>
            <a:r>
              <a:rPr lang="de-DE" sz="1600">
                <a:latin typeface="HelveticaNeueLT Com 55 Roman" pitchFamily="34" charset="0"/>
              </a:rPr>
              <a:t> und Partnerportalen hochwertige Aufträge </a:t>
            </a:r>
            <a:r>
              <a:rPr lang="de-DE" sz="1600" b="1">
                <a:latin typeface="HelveticaNeueLT Com 55 Roman" pitchFamily="34" charset="0"/>
              </a:rPr>
              <a:t>für das Schweizer Handwerk</a:t>
            </a:r>
            <a:r>
              <a:rPr lang="de-DE" sz="1600">
                <a:latin typeface="HelveticaNeueLT Com 55 Roman" pitchFamily="34" charset="0"/>
              </a:rPr>
              <a:t> generiert …</a:t>
            </a:r>
          </a:p>
        </p:txBody>
      </p:sp>
      <p:sp>
        <p:nvSpPr>
          <p:cNvPr id="26" name="Rechteck 25">
            <a:extLst>
              <a:ext uri="{FF2B5EF4-FFF2-40B4-BE49-F238E27FC236}">
                <a16:creationId xmlns:a16="http://schemas.microsoft.com/office/drawing/2014/main" id="{4D3AF144-BE75-46BE-B5E7-B21893913CAC}"/>
              </a:ext>
            </a:extLst>
          </p:cNvPr>
          <p:cNvSpPr/>
          <p:nvPr/>
        </p:nvSpPr>
        <p:spPr>
          <a:xfrm>
            <a:off x="7145210" y="3614117"/>
            <a:ext cx="3827591" cy="830997"/>
          </a:xfrm>
          <a:prstGeom prst="rect">
            <a:avLst/>
          </a:prstGeom>
        </p:spPr>
        <p:txBody>
          <a:bodyPr wrap="square" lIns="91440" tIns="45720" rIns="91440" bIns="45720">
            <a:spAutoFit/>
          </a:bodyPr>
          <a:lstStyle/>
          <a:p>
            <a:r>
              <a:rPr lang="de-DE" sz="1600">
                <a:latin typeface="HelveticaNeueLT Com 55 Roman" pitchFamily="34" charset="0"/>
              </a:rPr>
              <a:t>… und mit </a:t>
            </a:r>
            <a:r>
              <a:rPr lang="de-DE" sz="1600" b="1">
                <a:latin typeface="HelveticaNeueLT Com 55 Roman" pitchFamily="34" charset="0"/>
              </a:rPr>
              <a:t>starker WIR-Kooperation </a:t>
            </a:r>
            <a:r>
              <a:rPr lang="de-DE" sz="1600">
                <a:latin typeface="HelveticaNeueLT Com 55 Roman" pitchFamily="34" charset="0"/>
              </a:rPr>
              <a:t>innovative Mehrwerte für Schweizer KMU geschaffen</a:t>
            </a:r>
          </a:p>
        </p:txBody>
      </p:sp>
      <p:sp>
        <p:nvSpPr>
          <p:cNvPr id="27" name="Rechteck 26">
            <a:extLst>
              <a:ext uri="{FF2B5EF4-FFF2-40B4-BE49-F238E27FC236}">
                <a16:creationId xmlns:a16="http://schemas.microsoft.com/office/drawing/2014/main" id="{E31B6343-78ED-47CF-8722-45E9FC207DF5}"/>
              </a:ext>
            </a:extLst>
          </p:cNvPr>
          <p:cNvSpPr/>
          <p:nvPr/>
        </p:nvSpPr>
        <p:spPr>
          <a:xfrm>
            <a:off x="7496727" y="1024026"/>
            <a:ext cx="1440000" cy="420756"/>
          </a:xfrm>
          <a:prstGeom prst="rect">
            <a:avLst/>
          </a:prstGeom>
        </p:spPr>
        <p:txBody>
          <a:bodyPr wrap="square" lIns="91440" tIns="45720" rIns="91440" bIns="45720">
            <a:spAutoFit/>
          </a:bodyPr>
          <a:lstStyle/>
          <a:p>
            <a:r>
              <a:rPr lang="de-DE" sz="1067">
                <a:solidFill>
                  <a:schemeClr val="bg1"/>
                </a:solidFill>
                <a:latin typeface="HelveticaNeueLT Com 55 Roman" pitchFamily="34" charset="0"/>
              </a:rPr>
              <a:t>Digitale </a:t>
            </a:r>
            <a:br>
              <a:rPr lang="de-DE" sz="1067">
                <a:solidFill>
                  <a:schemeClr val="bg1"/>
                </a:solidFill>
                <a:latin typeface="HelveticaNeueLT Com 55 Roman" pitchFamily="34" charset="0"/>
              </a:rPr>
            </a:br>
            <a:r>
              <a:rPr lang="de-DE" sz="1067">
                <a:solidFill>
                  <a:schemeClr val="bg1"/>
                </a:solidFill>
                <a:latin typeface="HelveticaNeueLT Com 55 Roman" pitchFamily="34" charset="0"/>
              </a:rPr>
              <a:t>Bedürfniserfassung</a:t>
            </a:r>
          </a:p>
        </p:txBody>
      </p:sp>
      <p:sp>
        <p:nvSpPr>
          <p:cNvPr id="28" name="Rechteck 27">
            <a:extLst>
              <a:ext uri="{FF2B5EF4-FFF2-40B4-BE49-F238E27FC236}">
                <a16:creationId xmlns:a16="http://schemas.microsoft.com/office/drawing/2014/main" id="{94F17CB0-14C3-43FD-9BB7-7DF7AED28839}"/>
              </a:ext>
            </a:extLst>
          </p:cNvPr>
          <p:cNvSpPr/>
          <p:nvPr/>
        </p:nvSpPr>
        <p:spPr>
          <a:xfrm>
            <a:off x="7496727" y="1567758"/>
            <a:ext cx="1440000" cy="420756"/>
          </a:xfrm>
          <a:prstGeom prst="rect">
            <a:avLst/>
          </a:prstGeom>
        </p:spPr>
        <p:txBody>
          <a:bodyPr wrap="square" lIns="91440" tIns="45720" rIns="91440" bIns="45720">
            <a:spAutoFit/>
          </a:bodyPr>
          <a:lstStyle/>
          <a:p>
            <a:r>
              <a:rPr lang="de-DE" sz="1067">
                <a:solidFill>
                  <a:schemeClr val="bg1"/>
                </a:solidFill>
                <a:latin typeface="HelveticaNeueLT Com 55 Roman" pitchFamily="34" charset="0"/>
              </a:rPr>
              <a:t>Validierung und </a:t>
            </a:r>
            <a:r>
              <a:rPr lang="de-DE" sz="1067" err="1">
                <a:solidFill>
                  <a:schemeClr val="bg1"/>
                </a:solidFill>
                <a:latin typeface="HelveticaNeueLT Com 55 Roman" pitchFamily="34" charset="0"/>
              </a:rPr>
              <a:t>Matching</a:t>
            </a:r>
            <a:endParaRPr lang="de-DE" sz="1067">
              <a:solidFill>
                <a:schemeClr val="bg1"/>
              </a:solidFill>
              <a:latin typeface="HelveticaNeueLT Com 55 Roman" pitchFamily="34" charset="0"/>
            </a:endParaRPr>
          </a:p>
        </p:txBody>
      </p:sp>
      <p:sp>
        <p:nvSpPr>
          <p:cNvPr id="29" name="Rechteck 28">
            <a:extLst>
              <a:ext uri="{FF2B5EF4-FFF2-40B4-BE49-F238E27FC236}">
                <a16:creationId xmlns:a16="http://schemas.microsoft.com/office/drawing/2014/main" id="{07EDC96C-37EC-4440-B9ED-19F80CF4DD81}"/>
              </a:ext>
            </a:extLst>
          </p:cNvPr>
          <p:cNvSpPr/>
          <p:nvPr/>
        </p:nvSpPr>
        <p:spPr>
          <a:xfrm>
            <a:off x="7496727" y="2193562"/>
            <a:ext cx="1471878" cy="256545"/>
          </a:xfrm>
          <a:prstGeom prst="rect">
            <a:avLst/>
          </a:prstGeom>
        </p:spPr>
        <p:txBody>
          <a:bodyPr wrap="none" lIns="91440" tIns="45720" rIns="91440" bIns="45720">
            <a:spAutoFit/>
          </a:bodyPr>
          <a:lstStyle/>
          <a:p>
            <a:r>
              <a:rPr lang="de-DE" sz="1067">
                <a:solidFill>
                  <a:schemeClr val="bg1"/>
                </a:solidFill>
                <a:latin typeface="HelveticaNeueLT Com 55 Roman" pitchFamily="34" charset="0"/>
              </a:rPr>
              <a:t>Beratung und Offerte</a:t>
            </a:r>
          </a:p>
        </p:txBody>
      </p:sp>
      <p:sp>
        <p:nvSpPr>
          <p:cNvPr id="30" name="Rechteck 29">
            <a:extLst>
              <a:ext uri="{FF2B5EF4-FFF2-40B4-BE49-F238E27FC236}">
                <a16:creationId xmlns:a16="http://schemas.microsoft.com/office/drawing/2014/main" id="{68729AD4-337C-4A91-87C4-4E01C568CC15}"/>
              </a:ext>
            </a:extLst>
          </p:cNvPr>
          <p:cNvSpPr/>
          <p:nvPr/>
        </p:nvSpPr>
        <p:spPr>
          <a:xfrm>
            <a:off x="7496727" y="2730442"/>
            <a:ext cx="1192955" cy="256545"/>
          </a:xfrm>
          <a:prstGeom prst="rect">
            <a:avLst/>
          </a:prstGeom>
        </p:spPr>
        <p:txBody>
          <a:bodyPr wrap="none" lIns="91440" tIns="45720" rIns="91440" bIns="45720">
            <a:spAutoFit/>
          </a:bodyPr>
          <a:lstStyle/>
          <a:p>
            <a:r>
              <a:rPr lang="de-DE" sz="1067">
                <a:solidFill>
                  <a:schemeClr val="bg1"/>
                </a:solidFill>
                <a:latin typeface="HelveticaNeueLT Com 55 Roman" pitchFamily="34" charset="0"/>
              </a:rPr>
              <a:t>Auftragsvergabe</a:t>
            </a:r>
          </a:p>
        </p:txBody>
      </p:sp>
      <p:grpSp>
        <p:nvGrpSpPr>
          <p:cNvPr id="31" name="Gruppieren 30">
            <a:extLst>
              <a:ext uri="{FF2B5EF4-FFF2-40B4-BE49-F238E27FC236}">
                <a16:creationId xmlns:a16="http://schemas.microsoft.com/office/drawing/2014/main" id="{1062E0E3-57BE-44DC-92EF-3748F61BD44E}"/>
              </a:ext>
            </a:extLst>
          </p:cNvPr>
          <p:cNvGrpSpPr/>
          <p:nvPr/>
        </p:nvGrpSpPr>
        <p:grpSpPr>
          <a:xfrm>
            <a:off x="2286001" y="4512420"/>
            <a:ext cx="2900138" cy="1832329"/>
            <a:chOff x="5011479" y="4453901"/>
            <a:chExt cx="2900138" cy="1832329"/>
          </a:xfrm>
        </p:grpSpPr>
        <p:sp>
          <p:nvSpPr>
            <p:cNvPr id="35" name="Rechteck 34">
              <a:extLst>
                <a:ext uri="{FF2B5EF4-FFF2-40B4-BE49-F238E27FC236}">
                  <a16:creationId xmlns:a16="http://schemas.microsoft.com/office/drawing/2014/main" id="{B7044ABD-1FFF-457C-B622-F31EBD6D4261}"/>
                </a:ext>
              </a:extLst>
            </p:cNvPr>
            <p:cNvSpPr/>
            <p:nvPr/>
          </p:nvSpPr>
          <p:spPr>
            <a:xfrm>
              <a:off x="5011479" y="4453901"/>
              <a:ext cx="2179110" cy="584775"/>
            </a:xfrm>
            <a:prstGeom prst="rect">
              <a:avLst/>
            </a:prstGeom>
          </p:spPr>
          <p:txBody>
            <a:bodyPr wrap="square">
              <a:spAutoFit/>
            </a:bodyPr>
            <a:lstStyle/>
            <a:p>
              <a:r>
                <a:rPr lang="de-DE" sz="1600" b="1">
                  <a:solidFill>
                    <a:schemeClr val="tx1">
                      <a:lumMod val="85000"/>
                      <a:lumOff val="15000"/>
                    </a:schemeClr>
                  </a:solidFill>
                  <a:latin typeface="HelveticaNeueLT Com 55 Roman" pitchFamily="34" charset="0"/>
                  <a:ea typeface="Roboto" panose="02000000000000000000" pitchFamily="2" charset="0"/>
                </a:rPr>
                <a:t>100 000+</a:t>
              </a:r>
            </a:p>
            <a:p>
              <a:r>
                <a:rPr lang="de-DE" sz="1600">
                  <a:solidFill>
                    <a:schemeClr val="tx1">
                      <a:lumMod val="85000"/>
                      <a:lumOff val="15000"/>
                    </a:schemeClr>
                  </a:solidFill>
                  <a:latin typeface="HelveticaNeueLT Com 55 Roman" panose="020B0604020202020204" pitchFamily="34" charset="0"/>
                </a:rPr>
                <a:t>Vermittlungen</a:t>
              </a:r>
            </a:p>
          </p:txBody>
        </p:sp>
        <p:sp>
          <p:nvSpPr>
            <p:cNvPr id="36" name="Rechteck 35">
              <a:extLst>
                <a:ext uri="{FF2B5EF4-FFF2-40B4-BE49-F238E27FC236}">
                  <a16:creationId xmlns:a16="http://schemas.microsoft.com/office/drawing/2014/main" id="{1332D742-3F70-4ECD-BCBD-E93B748C7DB8}"/>
                </a:ext>
              </a:extLst>
            </p:cNvPr>
            <p:cNvSpPr/>
            <p:nvPr/>
          </p:nvSpPr>
          <p:spPr>
            <a:xfrm>
              <a:off x="5011479" y="5077679"/>
              <a:ext cx="2179110" cy="584775"/>
            </a:xfrm>
            <a:prstGeom prst="rect">
              <a:avLst/>
            </a:prstGeom>
          </p:spPr>
          <p:txBody>
            <a:bodyPr wrap="square">
              <a:spAutoFit/>
            </a:bodyPr>
            <a:lstStyle/>
            <a:p>
              <a:r>
                <a:rPr lang="de-DE" sz="1600" b="1">
                  <a:solidFill>
                    <a:schemeClr val="tx1">
                      <a:lumMod val="85000"/>
                      <a:lumOff val="15000"/>
                    </a:schemeClr>
                  </a:solidFill>
                  <a:latin typeface="HelveticaNeueLT Com 55 Roman" pitchFamily="34" charset="0"/>
                  <a:ea typeface="Roboto" panose="02000000000000000000" pitchFamily="2" charset="0"/>
                </a:rPr>
                <a:t>850+</a:t>
              </a:r>
            </a:p>
            <a:p>
              <a:r>
                <a:rPr lang="de-DE" sz="1600">
                  <a:solidFill>
                    <a:schemeClr val="tx1">
                      <a:lumMod val="85000"/>
                      <a:lumOff val="15000"/>
                    </a:schemeClr>
                  </a:solidFill>
                  <a:latin typeface="HelveticaNeueLT Com 55 Roman" panose="020B0604020202020204" pitchFamily="34" charset="0"/>
                </a:rPr>
                <a:t>Partnerunternehmen</a:t>
              </a:r>
            </a:p>
          </p:txBody>
        </p:sp>
        <p:sp>
          <p:nvSpPr>
            <p:cNvPr id="37" name="Rechteck 36">
              <a:extLst>
                <a:ext uri="{FF2B5EF4-FFF2-40B4-BE49-F238E27FC236}">
                  <a16:creationId xmlns:a16="http://schemas.microsoft.com/office/drawing/2014/main" id="{6E7DAB10-B6FA-4BC4-979F-D45CDA5F36EA}"/>
                </a:ext>
              </a:extLst>
            </p:cNvPr>
            <p:cNvSpPr/>
            <p:nvPr/>
          </p:nvSpPr>
          <p:spPr>
            <a:xfrm>
              <a:off x="5011479" y="5701455"/>
              <a:ext cx="2900138" cy="584775"/>
            </a:xfrm>
            <a:prstGeom prst="rect">
              <a:avLst/>
            </a:prstGeom>
          </p:spPr>
          <p:txBody>
            <a:bodyPr wrap="square">
              <a:spAutoFit/>
            </a:bodyPr>
            <a:lstStyle/>
            <a:p>
              <a:r>
                <a:rPr lang="de-DE" sz="1600" b="1">
                  <a:solidFill>
                    <a:schemeClr val="tx1">
                      <a:lumMod val="85000"/>
                      <a:lumOff val="15000"/>
                    </a:schemeClr>
                  </a:solidFill>
                  <a:latin typeface="HelveticaNeueLT Com 55 Roman" pitchFamily="34" charset="0"/>
                  <a:ea typeface="Roboto" panose="02000000000000000000" pitchFamily="2" charset="0"/>
                </a:rPr>
                <a:t>500+ Mio. CHF </a:t>
              </a:r>
            </a:p>
            <a:p>
              <a:r>
                <a:rPr lang="de-DE" sz="1600">
                  <a:solidFill>
                    <a:schemeClr val="tx1">
                      <a:lumMod val="85000"/>
                      <a:lumOff val="15000"/>
                    </a:schemeClr>
                  </a:solidFill>
                  <a:latin typeface="+mj-lt"/>
                </a:rPr>
                <a:t>vermitteltes Auftragsvolumen</a:t>
              </a:r>
            </a:p>
          </p:txBody>
        </p:sp>
      </p:grpSp>
      <p:sp>
        <p:nvSpPr>
          <p:cNvPr id="38" name="Dreieck 7">
            <a:extLst>
              <a:ext uri="{FF2B5EF4-FFF2-40B4-BE49-F238E27FC236}">
                <a16:creationId xmlns:a16="http://schemas.microsoft.com/office/drawing/2014/main" id="{FEF48231-1713-498C-9B07-2ACE9AFD06A1}"/>
              </a:ext>
            </a:extLst>
          </p:cNvPr>
          <p:cNvSpPr/>
          <p:nvPr/>
        </p:nvSpPr>
        <p:spPr>
          <a:xfrm rot="16200000" flipV="1">
            <a:off x="6804844" y="1981172"/>
            <a:ext cx="436573" cy="120313"/>
          </a:xfrm>
          <a:prstGeom prst="triangle">
            <a:avLst/>
          </a:prstGeom>
          <a:solidFill>
            <a:srgbClr val="B4270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de-DE" sz="2400"/>
          </a:p>
        </p:txBody>
      </p:sp>
      <p:grpSp>
        <p:nvGrpSpPr>
          <p:cNvPr id="39" name="Gruppieren 38">
            <a:extLst>
              <a:ext uri="{FF2B5EF4-FFF2-40B4-BE49-F238E27FC236}">
                <a16:creationId xmlns:a16="http://schemas.microsoft.com/office/drawing/2014/main" id="{A7498486-3D07-402B-8C0B-7EB7FDB2A340}"/>
              </a:ext>
            </a:extLst>
          </p:cNvPr>
          <p:cNvGrpSpPr/>
          <p:nvPr/>
        </p:nvGrpSpPr>
        <p:grpSpPr>
          <a:xfrm>
            <a:off x="7856332" y="1495491"/>
            <a:ext cx="436573" cy="1205544"/>
            <a:chOff x="7867481" y="730559"/>
            <a:chExt cx="436573" cy="1205544"/>
          </a:xfrm>
        </p:grpSpPr>
        <p:sp>
          <p:nvSpPr>
            <p:cNvPr id="40" name="Dreieck 58">
              <a:extLst>
                <a:ext uri="{FF2B5EF4-FFF2-40B4-BE49-F238E27FC236}">
                  <a16:creationId xmlns:a16="http://schemas.microsoft.com/office/drawing/2014/main" id="{0E152DE1-838F-4E44-8AA9-4B68C1C7BE59}"/>
                </a:ext>
              </a:extLst>
            </p:cNvPr>
            <p:cNvSpPr/>
            <p:nvPr/>
          </p:nvSpPr>
          <p:spPr>
            <a:xfrm flipV="1">
              <a:off x="7867481" y="730559"/>
              <a:ext cx="436573" cy="12031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41" name="Dreieck 59">
              <a:extLst>
                <a:ext uri="{FF2B5EF4-FFF2-40B4-BE49-F238E27FC236}">
                  <a16:creationId xmlns:a16="http://schemas.microsoft.com/office/drawing/2014/main" id="{D80082B6-5C60-4A79-A08C-606872B25116}"/>
                </a:ext>
              </a:extLst>
            </p:cNvPr>
            <p:cNvSpPr/>
            <p:nvPr/>
          </p:nvSpPr>
          <p:spPr>
            <a:xfrm flipV="1">
              <a:off x="7867481" y="1271239"/>
              <a:ext cx="436573" cy="12031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42" name="Dreieck 60">
              <a:extLst>
                <a:ext uri="{FF2B5EF4-FFF2-40B4-BE49-F238E27FC236}">
                  <a16:creationId xmlns:a16="http://schemas.microsoft.com/office/drawing/2014/main" id="{1697F437-AB73-4BC4-9963-059C59E086FE}"/>
                </a:ext>
              </a:extLst>
            </p:cNvPr>
            <p:cNvSpPr/>
            <p:nvPr/>
          </p:nvSpPr>
          <p:spPr>
            <a:xfrm flipV="1">
              <a:off x="7867481" y="1815790"/>
              <a:ext cx="436573" cy="12031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grpSp>
      <p:grpSp>
        <p:nvGrpSpPr>
          <p:cNvPr id="43" name="Gruppieren 42">
            <a:extLst>
              <a:ext uri="{FF2B5EF4-FFF2-40B4-BE49-F238E27FC236}">
                <a16:creationId xmlns:a16="http://schemas.microsoft.com/office/drawing/2014/main" id="{2B649E90-3379-4583-B5CE-4B90AE4A9F4F}"/>
              </a:ext>
            </a:extLst>
          </p:cNvPr>
          <p:cNvGrpSpPr/>
          <p:nvPr/>
        </p:nvGrpSpPr>
        <p:grpSpPr>
          <a:xfrm>
            <a:off x="7856332" y="1443452"/>
            <a:ext cx="436573" cy="1205544"/>
            <a:chOff x="7867481" y="678520"/>
            <a:chExt cx="436573" cy="1205544"/>
          </a:xfrm>
          <a:solidFill>
            <a:srgbClr val="B4270C"/>
          </a:solidFill>
        </p:grpSpPr>
        <p:sp>
          <p:nvSpPr>
            <p:cNvPr id="44" name="Dreieck 43">
              <a:extLst>
                <a:ext uri="{FF2B5EF4-FFF2-40B4-BE49-F238E27FC236}">
                  <a16:creationId xmlns:a16="http://schemas.microsoft.com/office/drawing/2014/main" id="{3AC1C29F-3953-4F14-89AB-D6463E2EFCAD}"/>
                </a:ext>
              </a:extLst>
            </p:cNvPr>
            <p:cNvSpPr/>
            <p:nvPr/>
          </p:nvSpPr>
          <p:spPr>
            <a:xfrm flipV="1">
              <a:off x="7867481" y="678520"/>
              <a:ext cx="436573" cy="12031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45" name="Dreieck 55">
              <a:extLst>
                <a:ext uri="{FF2B5EF4-FFF2-40B4-BE49-F238E27FC236}">
                  <a16:creationId xmlns:a16="http://schemas.microsoft.com/office/drawing/2014/main" id="{E72A4008-0098-46F3-80C4-86DB10EB7437}"/>
                </a:ext>
              </a:extLst>
            </p:cNvPr>
            <p:cNvSpPr/>
            <p:nvPr/>
          </p:nvSpPr>
          <p:spPr>
            <a:xfrm flipV="1">
              <a:off x="7867481" y="1219200"/>
              <a:ext cx="436573" cy="12031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46" name="Dreieck 56">
              <a:extLst>
                <a:ext uri="{FF2B5EF4-FFF2-40B4-BE49-F238E27FC236}">
                  <a16:creationId xmlns:a16="http://schemas.microsoft.com/office/drawing/2014/main" id="{184A8030-BC5A-40CD-BECB-F055D420C850}"/>
                </a:ext>
              </a:extLst>
            </p:cNvPr>
            <p:cNvSpPr/>
            <p:nvPr/>
          </p:nvSpPr>
          <p:spPr>
            <a:xfrm flipV="1">
              <a:off x="7867481" y="1763751"/>
              <a:ext cx="436573" cy="12031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grpSp>
      <p:sp>
        <p:nvSpPr>
          <p:cNvPr id="47" name="Dreieck 61">
            <a:extLst>
              <a:ext uri="{FF2B5EF4-FFF2-40B4-BE49-F238E27FC236}">
                <a16:creationId xmlns:a16="http://schemas.microsoft.com/office/drawing/2014/main" id="{0693A46A-799F-4FD0-B95A-0619BE3C39E6}"/>
              </a:ext>
            </a:extLst>
          </p:cNvPr>
          <p:cNvSpPr/>
          <p:nvPr/>
        </p:nvSpPr>
        <p:spPr>
          <a:xfrm rot="16200000" flipV="1">
            <a:off x="8909671" y="1981172"/>
            <a:ext cx="436573" cy="120313"/>
          </a:xfrm>
          <a:prstGeom prst="triangle">
            <a:avLst/>
          </a:prstGeom>
          <a:solidFill>
            <a:srgbClr val="B4270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de-DE" sz="2400"/>
          </a:p>
        </p:txBody>
      </p:sp>
      <p:pic>
        <p:nvPicPr>
          <p:cNvPr id="51" name="Picture 2">
            <a:extLst>
              <a:ext uri="{FF2B5EF4-FFF2-40B4-BE49-F238E27FC236}">
                <a16:creationId xmlns:a16="http://schemas.microsoft.com/office/drawing/2014/main" id="{FF3B8604-4EB8-450C-A53F-D8439F2A402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8760457" y="4507444"/>
            <a:ext cx="1152128" cy="593119"/>
          </a:xfrm>
          <a:prstGeom prst="rect">
            <a:avLst/>
          </a:prstGeom>
          <a:noFill/>
          <a:extLst>
            <a:ext uri="{909E8E84-426E-40DD-AFC4-6F175D3DCCD1}">
              <a14:hiddenFill xmlns:a14="http://schemas.microsoft.com/office/drawing/2010/main">
                <a:solidFill>
                  <a:srgbClr val="FFFFFF"/>
                </a:solidFill>
              </a14:hiddenFill>
            </a:ext>
          </a:extLst>
        </p:spPr>
      </p:pic>
      <p:sp>
        <p:nvSpPr>
          <p:cNvPr id="55" name="Rechteck 54">
            <a:extLst>
              <a:ext uri="{FF2B5EF4-FFF2-40B4-BE49-F238E27FC236}">
                <a16:creationId xmlns:a16="http://schemas.microsoft.com/office/drawing/2014/main" id="{D8435D30-DAC7-4310-B80E-3DF990F7679F}"/>
              </a:ext>
            </a:extLst>
          </p:cNvPr>
          <p:cNvSpPr/>
          <p:nvPr/>
        </p:nvSpPr>
        <p:spPr>
          <a:xfrm rot="21300000">
            <a:off x="371537" y="1012007"/>
            <a:ext cx="3654193" cy="1179875"/>
          </a:xfrm>
          <a:prstGeom prst="rect">
            <a:avLst/>
          </a:prstGeom>
        </p:spPr>
        <p:txBody>
          <a:bodyPr wrap="square" lIns="91440" tIns="45720" rIns="91440" bIns="45720">
            <a:spAutoFit/>
          </a:bodyPr>
          <a:lstStyle/>
          <a:p>
            <a:r>
              <a:rPr lang="de-DE" sz="2400" b="1">
                <a:solidFill>
                  <a:schemeClr val="bg1"/>
                </a:solidFill>
                <a:latin typeface="HelveticaNeueLT Com 65 Md" pitchFamily="34" charset="0"/>
              </a:rPr>
              <a:t>HausHeld.ch</a:t>
            </a:r>
          </a:p>
          <a:p>
            <a:r>
              <a:rPr lang="de-DE" sz="2667">
                <a:solidFill>
                  <a:srgbClr val="B4270C"/>
                </a:solidFill>
                <a:latin typeface="+mj-lt"/>
                <a:ea typeface="Roboto Thin" panose="02000000000000000000" pitchFamily="2" charset="0"/>
              </a:rPr>
              <a:t>Das Qualitätsportal </a:t>
            </a:r>
          </a:p>
          <a:p>
            <a:r>
              <a:rPr lang="de-DE" sz="2000">
                <a:solidFill>
                  <a:srgbClr val="B4270C"/>
                </a:solidFill>
                <a:latin typeface="+mj-lt"/>
                <a:ea typeface="Roboto Thin" panose="02000000000000000000" pitchFamily="2" charset="0"/>
              </a:rPr>
              <a:t>für Renovationsanfragen</a:t>
            </a:r>
          </a:p>
        </p:txBody>
      </p:sp>
      <p:pic>
        <p:nvPicPr>
          <p:cNvPr id="50" name="Grafik 49">
            <a:extLst>
              <a:ext uri="{FF2B5EF4-FFF2-40B4-BE49-F238E27FC236}">
                <a16:creationId xmlns:a16="http://schemas.microsoft.com/office/drawing/2014/main" id="{05C7533C-B8F7-6B49-B99C-051269C5AF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35584" y="248131"/>
            <a:ext cx="2000975" cy="482834"/>
          </a:xfrm>
          <a:prstGeom prst="rect">
            <a:avLst/>
          </a:prstGeom>
        </p:spPr>
      </p:pic>
      <p:sp>
        <p:nvSpPr>
          <p:cNvPr id="4" name="Freihandform 3">
            <a:extLst>
              <a:ext uri="{FF2B5EF4-FFF2-40B4-BE49-F238E27FC236}">
                <a16:creationId xmlns:a16="http://schemas.microsoft.com/office/drawing/2014/main" id="{D6D9D851-8611-1749-8F52-2C0DFD78D30A}"/>
              </a:ext>
            </a:extLst>
          </p:cNvPr>
          <p:cNvSpPr/>
          <p:nvPr/>
        </p:nvSpPr>
        <p:spPr>
          <a:xfrm>
            <a:off x="7239000" y="5576455"/>
            <a:ext cx="0" cy="914400"/>
          </a:xfrm>
          <a:custGeom>
            <a:avLst/>
            <a:gdLst>
              <a:gd name="connsiteX0" fmla="*/ 0 w 0"/>
              <a:gd name="connsiteY0" fmla="*/ 0 h 914400"/>
              <a:gd name="connsiteX1" fmla="*/ 0 w 0"/>
              <a:gd name="connsiteY1" fmla="*/ 914400 h 914400"/>
            </a:gdLst>
            <a:ahLst/>
            <a:cxnLst>
              <a:cxn ang="0">
                <a:pos x="connsiteX0" y="connsiteY0"/>
              </a:cxn>
              <a:cxn ang="0">
                <a:pos x="connsiteX1" y="connsiteY1"/>
              </a:cxn>
            </a:cxnLst>
            <a:rect l="l" t="t" r="r" b="b"/>
            <a:pathLst>
              <a:path h="914400">
                <a:moveTo>
                  <a:pt x="0" y="0"/>
                </a:moveTo>
                <a:lnTo>
                  <a:pt x="0" y="914400"/>
                </a:lnTo>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a:extLst>
              <a:ext uri="{FF2B5EF4-FFF2-40B4-BE49-F238E27FC236}">
                <a16:creationId xmlns:a16="http://schemas.microsoft.com/office/drawing/2014/main" id="{960EB52C-5A98-3E4B-A32E-9CC94BE3B53A}"/>
              </a:ext>
            </a:extLst>
          </p:cNvPr>
          <p:cNvPicPr>
            <a:picLocks noChangeAspect="1"/>
          </p:cNvPicPr>
          <p:nvPr/>
        </p:nvPicPr>
        <p:blipFill>
          <a:blip r:embed="rId9"/>
          <a:stretch>
            <a:fillRect/>
          </a:stretch>
        </p:blipFill>
        <p:spPr>
          <a:xfrm>
            <a:off x="1743069" y="5167263"/>
            <a:ext cx="455432" cy="438871"/>
          </a:xfrm>
          <a:prstGeom prst="rect">
            <a:avLst/>
          </a:prstGeom>
        </p:spPr>
      </p:pic>
      <p:pic>
        <p:nvPicPr>
          <p:cNvPr id="48" name="Grafik 47">
            <a:extLst>
              <a:ext uri="{FF2B5EF4-FFF2-40B4-BE49-F238E27FC236}">
                <a16:creationId xmlns:a16="http://schemas.microsoft.com/office/drawing/2014/main" id="{71DFC9EC-9E2A-0643-AD3D-E08F25D77308}"/>
              </a:ext>
            </a:extLst>
          </p:cNvPr>
          <p:cNvPicPr>
            <a:picLocks noChangeAspect="1"/>
          </p:cNvPicPr>
          <p:nvPr/>
        </p:nvPicPr>
        <p:blipFill>
          <a:blip r:embed="rId10"/>
          <a:stretch>
            <a:fillRect/>
          </a:stretch>
        </p:blipFill>
        <p:spPr>
          <a:xfrm>
            <a:off x="1769313" y="4507444"/>
            <a:ext cx="405749" cy="422310"/>
          </a:xfrm>
          <a:prstGeom prst="rect">
            <a:avLst/>
          </a:prstGeom>
        </p:spPr>
      </p:pic>
      <p:pic>
        <p:nvPicPr>
          <p:cNvPr id="52" name="Grafik 51">
            <a:extLst>
              <a:ext uri="{FF2B5EF4-FFF2-40B4-BE49-F238E27FC236}">
                <a16:creationId xmlns:a16="http://schemas.microsoft.com/office/drawing/2014/main" id="{1BEFC35F-0384-CE49-A103-8D481EBC2969}"/>
              </a:ext>
            </a:extLst>
          </p:cNvPr>
          <p:cNvPicPr>
            <a:picLocks noChangeAspect="1"/>
          </p:cNvPicPr>
          <p:nvPr/>
        </p:nvPicPr>
        <p:blipFill>
          <a:blip r:embed="rId11"/>
          <a:stretch>
            <a:fillRect/>
          </a:stretch>
        </p:blipFill>
        <p:spPr>
          <a:xfrm>
            <a:off x="1702168" y="5759974"/>
            <a:ext cx="463713" cy="438871"/>
          </a:xfrm>
          <a:prstGeom prst="rect">
            <a:avLst/>
          </a:prstGeom>
        </p:spPr>
      </p:pic>
      <p:pic>
        <p:nvPicPr>
          <p:cNvPr id="54" name="Grafik 53">
            <a:extLst>
              <a:ext uri="{FF2B5EF4-FFF2-40B4-BE49-F238E27FC236}">
                <a16:creationId xmlns:a16="http://schemas.microsoft.com/office/drawing/2014/main" id="{A9EE687C-D842-424D-9C34-85C03B7478F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569565" y="4562654"/>
            <a:ext cx="573534" cy="497401"/>
          </a:xfrm>
          <a:prstGeom prst="rect">
            <a:avLst/>
          </a:prstGeom>
        </p:spPr>
      </p:pic>
    </p:spTree>
    <p:extLst>
      <p:ext uri="{BB962C8B-B14F-4D97-AF65-F5344CB8AC3E}">
        <p14:creationId xmlns:p14="http://schemas.microsoft.com/office/powerpoint/2010/main" val="3050826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04B4F78-E0C3-884A-9703-EA76A44F2375}"/>
              </a:ext>
            </a:extLst>
          </p:cNvPr>
          <p:cNvSpPr>
            <a:spLocks noGrp="1"/>
          </p:cNvSpPr>
          <p:nvPr>
            <p:ph type="title"/>
          </p:nvPr>
        </p:nvSpPr>
        <p:spPr>
          <a:xfrm>
            <a:off x="479376" y="476672"/>
            <a:ext cx="11161240" cy="1008112"/>
          </a:xfrm>
        </p:spPr>
        <p:txBody>
          <a:bodyPr/>
          <a:lstStyle/>
          <a:p>
            <a:r>
              <a:rPr lang="de-CH"/>
              <a:t>Unsere Geschäftsfelder</a:t>
            </a:r>
            <a:br>
              <a:rPr lang="de-CH"/>
            </a:br>
            <a:r>
              <a:rPr lang="de-CH" sz="2000" b="0">
                <a:solidFill>
                  <a:prstClr val="white">
                    <a:lumMod val="50000"/>
                  </a:prstClr>
                </a:solidFill>
                <a:latin typeface="Corona LT" panose="02000604020000090004" pitchFamily="2" charset="0"/>
              </a:rPr>
              <a:t>Wir verbinden Menschen Geld und KMU in der Schweiz, packen Chancen und schaffen mehr Wert.</a:t>
            </a:r>
            <a:br>
              <a:rPr lang="en-US" sz="2000">
                <a:solidFill>
                  <a:prstClr val="white">
                    <a:lumMod val="50000"/>
                  </a:prstClr>
                </a:solidFill>
                <a:latin typeface="Corona LT" panose="02000604020000090004" pitchFamily="2" charset="0"/>
              </a:rPr>
            </a:br>
            <a:endParaRPr lang="de-CH"/>
          </a:p>
        </p:txBody>
      </p:sp>
      <p:pic>
        <p:nvPicPr>
          <p:cNvPr id="21" name="Picture 4" descr="HausHeld.ch - Photos | Facebook">
            <a:extLst>
              <a:ext uri="{FF2B5EF4-FFF2-40B4-BE49-F238E27FC236}">
                <a16:creationId xmlns:a16="http://schemas.microsoft.com/office/drawing/2014/main" id="{FE13E501-98ED-48DF-8023-0F72E8176E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877" b="36405"/>
          <a:stretch/>
        </p:blipFill>
        <p:spPr bwMode="auto">
          <a:xfrm>
            <a:off x="8630126" y="5193526"/>
            <a:ext cx="1987055" cy="530913"/>
          </a:xfrm>
          <a:prstGeom prst="rect">
            <a:avLst/>
          </a:prstGeom>
          <a:noFill/>
          <a:extLst>
            <a:ext uri="{909E8E84-426E-40DD-AFC4-6F175D3DCCD1}">
              <a14:hiddenFill xmlns:a14="http://schemas.microsoft.com/office/drawing/2010/main">
                <a:solidFill>
                  <a:srgbClr val="FFFFFF"/>
                </a:solidFill>
              </a14:hiddenFill>
            </a:ext>
          </a:extLst>
        </p:spPr>
      </p:pic>
      <p:pic>
        <p:nvPicPr>
          <p:cNvPr id="26" name="Grafik 25">
            <a:extLst>
              <a:ext uri="{FF2B5EF4-FFF2-40B4-BE49-F238E27FC236}">
                <a16:creationId xmlns:a16="http://schemas.microsoft.com/office/drawing/2014/main" id="{3917C722-1951-418B-879C-23C73FF1AC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9456" y="2209618"/>
            <a:ext cx="1570644" cy="711746"/>
          </a:xfrm>
          <a:prstGeom prst="rect">
            <a:avLst/>
          </a:prstGeom>
        </p:spPr>
      </p:pic>
      <p:pic>
        <p:nvPicPr>
          <p:cNvPr id="28" name="Picture 2" descr="Bildergebnis für rocket emoji">
            <a:extLst>
              <a:ext uri="{FF2B5EF4-FFF2-40B4-BE49-F238E27FC236}">
                <a16:creationId xmlns:a16="http://schemas.microsoft.com/office/drawing/2014/main" id="{A8BA36DC-AB07-438C-9B6F-3E57FCB0B0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67056" y="2040852"/>
            <a:ext cx="1029203" cy="1029203"/>
          </a:xfrm>
          <a:prstGeom prst="rect">
            <a:avLst/>
          </a:prstGeom>
          <a:noFill/>
          <a:extLst>
            <a:ext uri="{909E8E84-426E-40DD-AFC4-6F175D3DCCD1}">
              <a14:hiddenFill xmlns:a14="http://schemas.microsoft.com/office/drawing/2010/main">
                <a:solidFill>
                  <a:srgbClr val="FFFFFF"/>
                </a:solidFill>
              </a14:hiddenFill>
            </a:ext>
          </a:extLst>
        </p:spPr>
      </p:pic>
      <p:sp>
        <p:nvSpPr>
          <p:cNvPr id="30" name="Textfeld 29">
            <a:extLst>
              <a:ext uri="{FF2B5EF4-FFF2-40B4-BE49-F238E27FC236}">
                <a16:creationId xmlns:a16="http://schemas.microsoft.com/office/drawing/2014/main" id="{5B219892-766D-4BB7-BFF7-9189060AC44A}"/>
              </a:ext>
            </a:extLst>
          </p:cNvPr>
          <p:cNvSpPr txBox="1"/>
          <p:nvPr/>
        </p:nvSpPr>
        <p:spPr>
          <a:xfrm>
            <a:off x="479376" y="3192980"/>
            <a:ext cx="2925759" cy="530913"/>
          </a:xfrm>
          <a:prstGeom prst="rect">
            <a:avLst/>
          </a:prstGeom>
          <a:solidFill>
            <a:schemeClr val="bg1">
              <a:lumMod val="50000"/>
            </a:schemeClr>
          </a:solidFill>
        </p:spPr>
        <p:txBody>
          <a:bodyPr wrap="square" lIns="121917" tIns="60959" rIns="121917" bIns="60959"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650" b="1" i="0" u="none" strike="noStrike" kern="1200" cap="none" spc="0" normalizeH="0" baseline="0" noProof="0">
                <a:ln>
                  <a:noFill/>
                </a:ln>
                <a:solidFill>
                  <a:srgbClr val="FFFFFF"/>
                </a:solidFill>
                <a:effectLst/>
                <a:uLnTx/>
                <a:uFillTx/>
                <a:latin typeface="HelveticaNeueLT Com 55 Roman" panose="020B0604020202020204" pitchFamily="34" charset="0"/>
                <a:ea typeface="+mn-ea"/>
                <a:cs typeface="+mn-cs"/>
              </a:rPr>
              <a:t>Banking</a:t>
            </a:r>
          </a:p>
        </p:txBody>
      </p:sp>
      <p:sp>
        <p:nvSpPr>
          <p:cNvPr id="31" name="Textfeld 30">
            <a:extLst>
              <a:ext uri="{FF2B5EF4-FFF2-40B4-BE49-F238E27FC236}">
                <a16:creationId xmlns:a16="http://schemas.microsoft.com/office/drawing/2014/main" id="{E12E1324-617A-43EF-95CE-E5350D549EF1}"/>
              </a:ext>
            </a:extLst>
          </p:cNvPr>
          <p:cNvSpPr txBox="1"/>
          <p:nvPr/>
        </p:nvSpPr>
        <p:spPr>
          <a:xfrm>
            <a:off x="4295800" y="3192980"/>
            <a:ext cx="2925759" cy="530913"/>
          </a:xfrm>
          <a:prstGeom prst="rect">
            <a:avLst/>
          </a:prstGeom>
          <a:solidFill>
            <a:schemeClr val="bg1">
              <a:lumMod val="50000"/>
            </a:schemeClr>
          </a:solidFill>
        </p:spPr>
        <p:txBody>
          <a:bodyPr wrap="square" lIns="121917" tIns="60959" rIns="121917" bIns="60959"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650" b="1" i="0" u="none" strike="noStrike" kern="1200" cap="none" spc="0" normalizeH="0" baseline="0" noProof="0">
                <a:ln>
                  <a:noFill/>
                </a:ln>
                <a:solidFill>
                  <a:srgbClr val="FFFFFF"/>
                </a:solidFill>
                <a:effectLst/>
                <a:uLnTx/>
                <a:uFillTx/>
                <a:latin typeface="HelveticaNeueLT Com 55 Roman" panose="020B0604020202020204" pitchFamily="34" charset="0"/>
                <a:ea typeface="+mn-ea"/>
                <a:cs typeface="+mn-cs"/>
              </a:rPr>
              <a:t>WIR-Netzwerk</a:t>
            </a:r>
          </a:p>
        </p:txBody>
      </p:sp>
      <p:sp>
        <p:nvSpPr>
          <p:cNvPr id="32" name="Textfeld 31">
            <a:extLst>
              <a:ext uri="{FF2B5EF4-FFF2-40B4-BE49-F238E27FC236}">
                <a16:creationId xmlns:a16="http://schemas.microsoft.com/office/drawing/2014/main" id="{44A3E545-3052-4651-8FA3-0B362FDFE2E2}"/>
              </a:ext>
            </a:extLst>
          </p:cNvPr>
          <p:cNvSpPr txBox="1"/>
          <p:nvPr/>
        </p:nvSpPr>
        <p:spPr>
          <a:xfrm>
            <a:off x="8018780" y="3192980"/>
            <a:ext cx="2925759" cy="530913"/>
          </a:xfrm>
          <a:prstGeom prst="rect">
            <a:avLst/>
          </a:prstGeom>
          <a:solidFill>
            <a:schemeClr val="bg1">
              <a:lumMod val="50000"/>
            </a:schemeClr>
          </a:solidFill>
        </p:spPr>
        <p:txBody>
          <a:bodyPr wrap="square" lIns="121917" tIns="60959" rIns="121917" bIns="60959"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650" b="1" i="0" u="none" strike="noStrike" kern="1200" cap="none" spc="0" normalizeH="0" baseline="0" noProof="0">
                <a:ln>
                  <a:noFill/>
                </a:ln>
                <a:solidFill>
                  <a:srgbClr val="FFFFFF"/>
                </a:solidFill>
                <a:effectLst/>
                <a:uLnTx/>
                <a:uFillTx/>
                <a:latin typeface="HelveticaNeueLT Com 55 Roman" panose="020B0604020202020204" pitchFamily="34" charset="0"/>
                <a:ea typeface="+mn-ea"/>
                <a:cs typeface="+mn-cs"/>
              </a:rPr>
              <a:t>Partnerschaften</a:t>
            </a:r>
          </a:p>
        </p:txBody>
      </p:sp>
      <p:sp>
        <p:nvSpPr>
          <p:cNvPr id="33" name="Textfeld 32">
            <a:extLst>
              <a:ext uri="{FF2B5EF4-FFF2-40B4-BE49-F238E27FC236}">
                <a16:creationId xmlns:a16="http://schemas.microsoft.com/office/drawing/2014/main" id="{33FD421E-E624-4354-AECC-2AEABBEE5B13}"/>
              </a:ext>
            </a:extLst>
          </p:cNvPr>
          <p:cNvSpPr txBox="1"/>
          <p:nvPr/>
        </p:nvSpPr>
        <p:spPr>
          <a:xfrm>
            <a:off x="481942" y="4153087"/>
            <a:ext cx="2925759" cy="1354215"/>
          </a:xfrm>
          <a:prstGeom prst="rect">
            <a:avLst/>
          </a:prstGeom>
          <a:noFill/>
        </p:spPr>
        <p:txBody>
          <a:bodyPr wrap="square" lIns="121917" tIns="60959" rIns="121917" bIns="60959" rtlCol="0">
            <a:spAutoFit/>
          </a:bodyPr>
          <a:lstStyle/>
          <a:p>
            <a:pPr marL="239178" marR="0" lvl="0" indent="-23917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CH" sz="2000" b="0" i="0" u="none" strike="noStrike" kern="1200" cap="none" spc="0" normalizeH="0" baseline="0" noProof="0">
                <a:ln>
                  <a:noFill/>
                </a:ln>
                <a:solidFill>
                  <a:srgbClr val="FFFFFF">
                    <a:lumMod val="50000"/>
                  </a:srgbClr>
                </a:solidFill>
                <a:effectLst/>
                <a:uLnTx/>
                <a:uFillTx/>
                <a:latin typeface="HelveticaNeueLT Com 55 Roman" panose="020B0604020202020204" pitchFamily="34" charset="0"/>
                <a:ea typeface="+mn-ea"/>
                <a:cs typeface="+mn-cs"/>
              </a:rPr>
              <a:t>Zahlen und Sparen</a:t>
            </a:r>
          </a:p>
          <a:p>
            <a:pPr marL="239178" marR="0" lvl="0" indent="-23917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CH" sz="2000" b="0" i="0" u="none" strike="noStrike" kern="1200" cap="none" spc="0" normalizeH="0" baseline="0" noProof="0">
                <a:ln>
                  <a:noFill/>
                </a:ln>
                <a:solidFill>
                  <a:srgbClr val="FFFFFF">
                    <a:lumMod val="50000"/>
                  </a:srgbClr>
                </a:solidFill>
                <a:effectLst/>
                <a:uLnTx/>
                <a:uFillTx/>
                <a:latin typeface="HelveticaNeueLT Com 55 Roman" panose="020B0604020202020204" pitchFamily="34" charset="0"/>
                <a:ea typeface="+mn-ea"/>
                <a:cs typeface="+mn-cs"/>
              </a:rPr>
              <a:t>Finanzieren</a:t>
            </a:r>
          </a:p>
          <a:p>
            <a:pPr marL="239178" marR="0" lvl="0" indent="-23917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2000">
                <a:solidFill>
                  <a:srgbClr val="FFFFFF">
                    <a:lumMod val="50000"/>
                  </a:srgbClr>
                </a:solidFill>
                <a:latin typeface="HelveticaNeueLT Com 55 Roman" panose="020B0604020202020204" pitchFamily="34" charset="0"/>
              </a:rPr>
              <a:t>Leasing</a:t>
            </a:r>
            <a:endParaRPr kumimoji="0" lang="de-CH" sz="2000" b="0" i="0" u="none" strike="noStrike" kern="1200" cap="none" spc="0" normalizeH="0" baseline="0" noProof="0">
              <a:ln>
                <a:noFill/>
              </a:ln>
              <a:solidFill>
                <a:srgbClr val="FFFFFF">
                  <a:lumMod val="50000"/>
                </a:srgbClr>
              </a:solidFill>
              <a:effectLst/>
              <a:uLnTx/>
              <a:uFillTx/>
              <a:latin typeface="HelveticaNeueLT Com 55 Roman" panose="020B0604020202020204" pitchFamily="34" charset="0"/>
              <a:ea typeface="+mn-ea"/>
              <a:cs typeface="+mn-cs"/>
            </a:endParaRPr>
          </a:p>
          <a:p>
            <a:pPr marL="239178" marR="0" lvl="0" indent="-23917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CH" sz="2000" b="0" i="0" u="none" strike="noStrike" kern="1200" cap="none" spc="0" normalizeH="0" baseline="0" noProof="0">
                <a:ln>
                  <a:noFill/>
                </a:ln>
                <a:solidFill>
                  <a:srgbClr val="FFFFFF">
                    <a:lumMod val="50000"/>
                  </a:srgbClr>
                </a:solidFill>
                <a:effectLst/>
                <a:uLnTx/>
                <a:uFillTx/>
                <a:latin typeface="HelveticaNeueLT Com 55 Roman" panose="020B0604020202020204" pitchFamily="34" charset="0"/>
                <a:ea typeface="+mn-ea"/>
                <a:cs typeface="+mn-cs"/>
              </a:rPr>
              <a:t>Vorsorgen</a:t>
            </a:r>
          </a:p>
        </p:txBody>
      </p:sp>
      <p:sp>
        <p:nvSpPr>
          <p:cNvPr id="34" name="Textfeld 33">
            <a:extLst>
              <a:ext uri="{FF2B5EF4-FFF2-40B4-BE49-F238E27FC236}">
                <a16:creationId xmlns:a16="http://schemas.microsoft.com/office/drawing/2014/main" id="{2D74D9A9-F25D-4663-8524-AB2F1B17BFA2}"/>
              </a:ext>
            </a:extLst>
          </p:cNvPr>
          <p:cNvSpPr txBox="1"/>
          <p:nvPr/>
        </p:nvSpPr>
        <p:spPr>
          <a:xfrm>
            <a:off x="4295800" y="4153087"/>
            <a:ext cx="2925759" cy="1354215"/>
          </a:xfrm>
          <a:prstGeom prst="rect">
            <a:avLst/>
          </a:prstGeom>
          <a:noFill/>
        </p:spPr>
        <p:txBody>
          <a:bodyPr wrap="square" lIns="121917" tIns="60959" rIns="121917" bIns="60959" rtlCol="0">
            <a:spAutoFit/>
          </a:bodyPr>
          <a:lstStyle/>
          <a:p>
            <a:pPr marL="239178" marR="0" lvl="0" indent="-23917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CH" sz="2000" b="0" i="0" u="none" strike="noStrike" kern="1200" cap="none" spc="0" normalizeH="0" baseline="0" noProof="0">
                <a:ln>
                  <a:noFill/>
                </a:ln>
                <a:solidFill>
                  <a:srgbClr val="FFFFFF">
                    <a:lumMod val="50000"/>
                  </a:srgbClr>
                </a:solidFill>
                <a:effectLst/>
                <a:uLnTx/>
                <a:uFillTx/>
                <a:latin typeface="HelveticaNeueLT Com 55 Roman" panose="020B0604020202020204" pitchFamily="34" charset="0"/>
                <a:ea typeface="+mn-ea"/>
                <a:cs typeface="+mn-cs"/>
              </a:rPr>
              <a:t>KMU-Netzwerk</a:t>
            </a:r>
          </a:p>
          <a:p>
            <a:pPr marL="239178" marR="0" lvl="0" indent="-23917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CH" sz="2000" b="0" i="0" u="none" strike="noStrike" kern="1200" cap="none" spc="0" normalizeH="0" baseline="0" noProof="0">
                <a:ln>
                  <a:noFill/>
                </a:ln>
                <a:solidFill>
                  <a:srgbClr val="FFFFFF">
                    <a:lumMod val="50000"/>
                  </a:srgbClr>
                </a:solidFill>
                <a:effectLst/>
                <a:uLnTx/>
                <a:uFillTx/>
                <a:latin typeface="HelveticaNeueLT Com 55 Roman" panose="020B0604020202020204" pitchFamily="34" charset="0"/>
                <a:ea typeface="+mn-ea"/>
                <a:cs typeface="+mn-cs"/>
              </a:rPr>
              <a:t>Komplementär-währung WIR</a:t>
            </a:r>
          </a:p>
          <a:p>
            <a:pPr marL="239178" marR="0" lvl="0" indent="-23917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CH" sz="2000" b="0" i="0" u="none" strike="noStrike" kern="1200" cap="none" spc="0" normalizeH="0" baseline="0" noProof="0">
                <a:ln>
                  <a:noFill/>
                </a:ln>
                <a:solidFill>
                  <a:srgbClr val="FFFFFF">
                    <a:lumMod val="50000"/>
                  </a:srgbClr>
                </a:solidFill>
                <a:effectLst/>
                <a:uLnTx/>
                <a:uFillTx/>
                <a:latin typeface="HelveticaNeueLT Com 55 Roman" panose="020B0604020202020204" pitchFamily="34" charset="0"/>
                <a:ea typeface="+mn-ea"/>
                <a:cs typeface="+mn-cs"/>
              </a:rPr>
              <a:t>KMU-Paket</a:t>
            </a:r>
          </a:p>
        </p:txBody>
      </p:sp>
      <p:sp>
        <p:nvSpPr>
          <p:cNvPr id="35" name="Rechteck 34">
            <a:extLst>
              <a:ext uri="{FF2B5EF4-FFF2-40B4-BE49-F238E27FC236}">
                <a16:creationId xmlns:a16="http://schemas.microsoft.com/office/drawing/2014/main" id="{F6101F72-786F-4E57-A7E0-A7CF5CC91125}"/>
              </a:ext>
            </a:extLst>
          </p:cNvPr>
          <p:cNvSpPr/>
          <p:nvPr/>
        </p:nvSpPr>
        <p:spPr>
          <a:xfrm>
            <a:off x="479376" y="3197511"/>
            <a:ext cx="2925759" cy="280905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900" b="0" i="0" u="none" strike="noStrike" kern="1200" cap="none" spc="0" normalizeH="0" baseline="0" noProof="0">
              <a:ln>
                <a:noFill/>
              </a:ln>
              <a:solidFill>
                <a:srgbClr val="FFFFFF"/>
              </a:solidFill>
              <a:effectLst/>
              <a:uLnTx/>
              <a:uFillTx/>
              <a:latin typeface="Corona LT"/>
              <a:ea typeface="+mn-ea"/>
              <a:cs typeface="+mn-cs"/>
            </a:endParaRPr>
          </a:p>
        </p:txBody>
      </p:sp>
      <p:sp>
        <p:nvSpPr>
          <p:cNvPr id="36" name="Rechteck 35">
            <a:extLst>
              <a:ext uri="{FF2B5EF4-FFF2-40B4-BE49-F238E27FC236}">
                <a16:creationId xmlns:a16="http://schemas.microsoft.com/office/drawing/2014/main" id="{5C2BD96F-4FA4-4745-BE95-77326174F42D}"/>
              </a:ext>
            </a:extLst>
          </p:cNvPr>
          <p:cNvSpPr/>
          <p:nvPr/>
        </p:nvSpPr>
        <p:spPr>
          <a:xfrm>
            <a:off x="4295800" y="3212229"/>
            <a:ext cx="2925759" cy="280905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900" b="0" i="0" u="none" strike="noStrike" kern="1200" cap="none" spc="0" normalizeH="0" baseline="0" noProof="0">
              <a:ln>
                <a:noFill/>
              </a:ln>
              <a:solidFill>
                <a:srgbClr val="FFFFFF"/>
              </a:solidFill>
              <a:effectLst/>
              <a:uLnTx/>
              <a:uFillTx/>
              <a:latin typeface="Corona LT"/>
              <a:ea typeface="+mn-ea"/>
              <a:cs typeface="+mn-cs"/>
            </a:endParaRPr>
          </a:p>
        </p:txBody>
      </p:sp>
      <p:sp>
        <p:nvSpPr>
          <p:cNvPr id="37" name="Rechteck 36">
            <a:extLst>
              <a:ext uri="{FF2B5EF4-FFF2-40B4-BE49-F238E27FC236}">
                <a16:creationId xmlns:a16="http://schemas.microsoft.com/office/drawing/2014/main" id="{9D04B997-3986-47A2-8819-D719844AAAA0}"/>
              </a:ext>
            </a:extLst>
          </p:cNvPr>
          <p:cNvSpPr/>
          <p:nvPr/>
        </p:nvSpPr>
        <p:spPr>
          <a:xfrm>
            <a:off x="8011100" y="3197511"/>
            <a:ext cx="2925759" cy="280905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900" b="0" i="0" u="none" strike="noStrike" kern="1200" cap="none" spc="0" normalizeH="0" baseline="0" noProof="0">
              <a:ln>
                <a:noFill/>
              </a:ln>
              <a:solidFill>
                <a:srgbClr val="FFFFFF"/>
              </a:solidFill>
              <a:effectLst/>
              <a:uLnTx/>
              <a:uFillTx/>
              <a:latin typeface="Corona LT"/>
              <a:ea typeface="+mn-ea"/>
              <a:cs typeface="+mn-cs"/>
            </a:endParaRPr>
          </a:p>
        </p:txBody>
      </p:sp>
      <p:pic>
        <p:nvPicPr>
          <p:cNvPr id="38" name="Grafik 37">
            <a:extLst>
              <a:ext uri="{FF2B5EF4-FFF2-40B4-BE49-F238E27FC236}">
                <a16:creationId xmlns:a16="http://schemas.microsoft.com/office/drawing/2014/main" id="{9847F367-7BD2-4BBE-9D6F-C5DBC0D39E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941"/>
          <a:stretch/>
        </p:blipFill>
        <p:spPr>
          <a:xfrm>
            <a:off x="5375920" y="2204864"/>
            <a:ext cx="754840" cy="711746"/>
          </a:xfrm>
          <a:prstGeom prst="rect">
            <a:avLst/>
          </a:prstGeom>
        </p:spPr>
      </p:pic>
      <p:pic>
        <p:nvPicPr>
          <p:cNvPr id="1026" name="Picture 2" descr="Nutzungsbestimmungen und Impressum">
            <a:extLst>
              <a:ext uri="{FF2B5EF4-FFF2-40B4-BE49-F238E27FC236}">
                <a16:creationId xmlns:a16="http://schemas.microsoft.com/office/drawing/2014/main" id="{94F16356-1CE9-43F7-B59E-0330E28D46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9525" y="4514926"/>
            <a:ext cx="1087656" cy="290710"/>
          </a:xfrm>
          <a:prstGeom prst="rect">
            <a:avLst/>
          </a:prstGeom>
          <a:noFill/>
          <a:extLst>
            <a:ext uri="{909E8E84-426E-40DD-AFC4-6F175D3DCCD1}">
              <a14:hiddenFill xmlns:a14="http://schemas.microsoft.com/office/drawing/2010/main">
                <a:solidFill>
                  <a:srgbClr val="FFFFFF"/>
                </a:solidFill>
              </a14:hiddenFill>
            </a:ext>
          </a:extLst>
        </p:spPr>
      </p:pic>
      <p:pic>
        <p:nvPicPr>
          <p:cNvPr id="2" name="Grafik 1">
            <a:extLst>
              <a:ext uri="{FF2B5EF4-FFF2-40B4-BE49-F238E27FC236}">
                <a16:creationId xmlns:a16="http://schemas.microsoft.com/office/drawing/2014/main" id="{8774BD79-830E-B113-7877-B65D93D2CBE9}"/>
              </a:ext>
            </a:extLst>
          </p:cNvPr>
          <p:cNvPicPr>
            <a:picLocks noChangeAspect="1"/>
          </p:cNvPicPr>
          <p:nvPr/>
        </p:nvPicPr>
        <p:blipFill>
          <a:blip r:embed="rId7"/>
          <a:srcRect/>
          <a:stretch/>
        </p:blipFill>
        <p:spPr>
          <a:xfrm>
            <a:off x="8211529" y="4008713"/>
            <a:ext cx="1268848" cy="393780"/>
          </a:xfrm>
          <a:prstGeom prst="rect">
            <a:avLst/>
          </a:prstGeom>
        </p:spPr>
      </p:pic>
    </p:spTree>
    <p:extLst>
      <p:ext uri="{BB962C8B-B14F-4D97-AF65-F5344CB8AC3E}">
        <p14:creationId xmlns:p14="http://schemas.microsoft.com/office/powerpoint/2010/main" val="16797758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hteck 25">
            <a:extLst>
              <a:ext uri="{FF2B5EF4-FFF2-40B4-BE49-F238E27FC236}">
                <a16:creationId xmlns:a16="http://schemas.microsoft.com/office/drawing/2014/main" id="{FE1AB576-BBF2-D541-89B4-9D0C2E1F59C1}"/>
              </a:ext>
            </a:extLst>
          </p:cNvPr>
          <p:cNvSpPr/>
          <p:nvPr/>
        </p:nvSpPr>
        <p:spPr>
          <a:xfrm rot="21300000">
            <a:off x="6793927" y="3770653"/>
            <a:ext cx="5444008" cy="729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de-DE" sz="2400"/>
          </a:p>
        </p:txBody>
      </p:sp>
      <p:pic>
        <p:nvPicPr>
          <p:cNvPr id="15" name="Grafik 14" descr="Ein Bild, das Person, Mann, haltend, Spiel enthält.&#10;&#10;Automatisch generierte Beschreibung">
            <a:extLst>
              <a:ext uri="{FF2B5EF4-FFF2-40B4-BE49-F238E27FC236}">
                <a16:creationId xmlns:a16="http://schemas.microsoft.com/office/drawing/2014/main" id="{657F7517-F63F-0243-88E9-B82D02E4594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1827"/>
          <a:stretch/>
        </p:blipFill>
        <p:spPr>
          <a:xfrm>
            <a:off x="9292106" y="1560668"/>
            <a:ext cx="2899895" cy="3323293"/>
          </a:xfrm>
          <a:prstGeom prst="rect">
            <a:avLst/>
          </a:prstGeom>
        </p:spPr>
      </p:pic>
      <p:sp>
        <p:nvSpPr>
          <p:cNvPr id="18" name="Rechteck 17">
            <a:extLst>
              <a:ext uri="{FF2B5EF4-FFF2-40B4-BE49-F238E27FC236}">
                <a16:creationId xmlns:a16="http://schemas.microsoft.com/office/drawing/2014/main" id="{6873EA08-C23D-9247-A45C-79B9661ADB67}"/>
              </a:ext>
            </a:extLst>
          </p:cNvPr>
          <p:cNvSpPr/>
          <p:nvPr/>
        </p:nvSpPr>
        <p:spPr>
          <a:xfrm>
            <a:off x="1067947" y="1708178"/>
            <a:ext cx="2349023" cy="892552"/>
          </a:xfrm>
          <a:prstGeom prst="rect">
            <a:avLst/>
          </a:prstGeom>
        </p:spPr>
        <p:txBody>
          <a:bodyPr wrap="square" lIns="91440" tIns="45720" rIns="91440" bIns="45720">
            <a:spAutoFit/>
          </a:bodyPr>
          <a:lstStyle/>
          <a:p>
            <a:r>
              <a:rPr lang="de-DE" sz="1600">
                <a:solidFill>
                  <a:srgbClr val="B4270C"/>
                </a:solidFill>
                <a:latin typeface="HelveticaNeueLT Com 65 Md" pitchFamily="34" charset="0"/>
              </a:rPr>
              <a:t>1. Marketing</a:t>
            </a:r>
          </a:p>
          <a:p>
            <a:r>
              <a:rPr lang="de-DE" sz="1200">
                <a:latin typeface="HelveticaNeueLT Com 55 Roman" panose="020B0604020202020204" pitchFamily="34" charset="0"/>
              </a:rPr>
              <a:t>Wir machen gezielt Marketing bei Haus- und Stockwerks-eigentümern.</a:t>
            </a:r>
          </a:p>
        </p:txBody>
      </p:sp>
      <p:sp>
        <p:nvSpPr>
          <p:cNvPr id="3" name="Freihandform 2">
            <a:extLst>
              <a:ext uri="{FF2B5EF4-FFF2-40B4-BE49-F238E27FC236}">
                <a16:creationId xmlns:a16="http://schemas.microsoft.com/office/drawing/2014/main" id="{9A7F0D80-DD84-8444-98D8-D3C7D28FC749}"/>
              </a:ext>
            </a:extLst>
          </p:cNvPr>
          <p:cNvSpPr/>
          <p:nvPr/>
        </p:nvSpPr>
        <p:spPr>
          <a:xfrm>
            <a:off x="7148945" y="4322618"/>
            <a:ext cx="5049982" cy="2549237"/>
          </a:xfrm>
          <a:custGeom>
            <a:avLst/>
            <a:gdLst>
              <a:gd name="connsiteX0" fmla="*/ 0 w 5049982"/>
              <a:gd name="connsiteY0" fmla="*/ 436418 h 2549237"/>
              <a:gd name="connsiteX1" fmla="*/ 0 w 5049982"/>
              <a:gd name="connsiteY1" fmla="*/ 2549237 h 2549237"/>
              <a:gd name="connsiteX2" fmla="*/ 5049982 w 5049982"/>
              <a:gd name="connsiteY2" fmla="*/ 2549237 h 2549237"/>
              <a:gd name="connsiteX3" fmla="*/ 5049982 w 5049982"/>
              <a:gd name="connsiteY3" fmla="*/ 0 h 2549237"/>
              <a:gd name="connsiteX4" fmla="*/ 0 w 5049982"/>
              <a:gd name="connsiteY4" fmla="*/ 436418 h 2549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9982" h="2549237">
                <a:moveTo>
                  <a:pt x="0" y="436418"/>
                </a:moveTo>
                <a:lnTo>
                  <a:pt x="0" y="2549237"/>
                </a:lnTo>
                <a:lnTo>
                  <a:pt x="5049982" y="2549237"/>
                </a:lnTo>
                <a:lnTo>
                  <a:pt x="5049982" y="0"/>
                </a:lnTo>
                <a:lnTo>
                  <a:pt x="0" y="436418"/>
                </a:lnTo>
                <a:close/>
              </a:path>
            </a:pathLst>
          </a:custGeom>
          <a:solidFill>
            <a:srgbClr val="B4270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DE" sz="1600" err="1">
              <a:solidFill>
                <a:schemeClr val="tx2"/>
              </a:solidFill>
              <a:latin typeface="+mj-lt"/>
            </a:endParaRPr>
          </a:p>
        </p:txBody>
      </p:sp>
      <p:sp>
        <p:nvSpPr>
          <p:cNvPr id="19" name="Rechteck 18">
            <a:extLst>
              <a:ext uri="{FF2B5EF4-FFF2-40B4-BE49-F238E27FC236}">
                <a16:creationId xmlns:a16="http://schemas.microsoft.com/office/drawing/2014/main" id="{F9270A37-63F2-2649-8C87-DA976631BE99}"/>
              </a:ext>
            </a:extLst>
          </p:cNvPr>
          <p:cNvSpPr/>
          <p:nvPr/>
        </p:nvSpPr>
        <p:spPr>
          <a:xfrm>
            <a:off x="1067947" y="3201090"/>
            <a:ext cx="2349023" cy="892552"/>
          </a:xfrm>
          <a:prstGeom prst="rect">
            <a:avLst/>
          </a:prstGeom>
        </p:spPr>
        <p:txBody>
          <a:bodyPr wrap="square" lIns="91440" tIns="45720" rIns="91440" bIns="45720">
            <a:spAutoFit/>
          </a:bodyPr>
          <a:lstStyle/>
          <a:p>
            <a:r>
              <a:rPr lang="de-DE" sz="1600">
                <a:solidFill>
                  <a:srgbClr val="B4270C"/>
                </a:solidFill>
                <a:latin typeface="HelveticaNeueLT Com 65 Md" pitchFamily="34" charset="0"/>
              </a:rPr>
              <a:t>2. Erfassen </a:t>
            </a:r>
          </a:p>
          <a:p>
            <a:r>
              <a:rPr lang="de-DE" sz="1200">
                <a:latin typeface="HelveticaNeueLT Com 55 Roman" pitchFamily="34" charset="0"/>
              </a:rPr>
              <a:t>Wir erfassen standardisiert und kompetent alle relevanten Daten zur Angebotsstellung.</a:t>
            </a:r>
          </a:p>
        </p:txBody>
      </p:sp>
      <p:sp>
        <p:nvSpPr>
          <p:cNvPr id="20" name="Rechteck 19">
            <a:extLst>
              <a:ext uri="{FF2B5EF4-FFF2-40B4-BE49-F238E27FC236}">
                <a16:creationId xmlns:a16="http://schemas.microsoft.com/office/drawing/2014/main" id="{19252717-6270-7446-8056-0184F434A031}"/>
              </a:ext>
            </a:extLst>
          </p:cNvPr>
          <p:cNvSpPr/>
          <p:nvPr/>
        </p:nvSpPr>
        <p:spPr>
          <a:xfrm>
            <a:off x="1067947" y="4761757"/>
            <a:ext cx="2349023" cy="892552"/>
          </a:xfrm>
          <a:prstGeom prst="rect">
            <a:avLst/>
          </a:prstGeom>
        </p:spPr>
        <p:txBody>
          <a:bodyPr wrap="square" lIns="91440" tIns="45720" rIns="91440" bIns="45720">
            <a:spAutoFit/>
          </a:bodyPr>
          <a:lstStyle/>
          <a:p>
            <a:r>
              <a:rPr lang="de-DE" sz="1600">
                <a:solidFill>
                  <a:srgbClr val="B4270C"/>
                </a:solidFill>
                <a:latin typeface="HelveticaNeueLT Com 65 Md" pitchFamily="34" charset="0"/>
              </a:rPr>
              <a:t>3. Prüfen</a:t>
            </a:r>
          </a:p>
          <a:p>
            <a:r>
              <a:rPr lang="de-DE" sz="1200">
                <a:latin typeface="HelveticaNeueLT Com 55 Roman" pitchFamily="34" charset="0"/>
              </a:rPr>
              <a:t>Wir validieren die Kundendaten und prüfen die Aktualität des Kaufinteresses.</a:t>
            </a:r>
          </a:p>
        </p:txBody>
      </p:sp>
      <p:sp>
        <p:nvSpPr>
          <p:cNvPr id="21" name="Rechteck 20">
            <a:extLst>
              <a:ext uri="{FF2B5EF4-FFF2-40B4-BE49-F238E27FC236}">
                <a16:creationId xmlns:a16="http://schemas.microsoft.com/office/drawing/2014/main" id="{31006CD9-7F19-6547-A7EA-6E1FB3ABAE49}"/>
              </a:ext>
            </a:extLst>
          </p:cNvPr>
          <p:cNvSpPr/>
          <p:nvPr/>
        </p:nvSpPr>
        <p:spPr>
          <a:xfrm>
            <a:off x="4099906" y="1708177"/>
            <a:ext cx="2349023" cy="1261884"/>
          </a:xfrm>
          <a:prstGeom prst="rect">
            <a:avLst/>
          </a:prstGeom>
        </p:spPr>
        <p:txBody>
          <a:bodyPr wrap="square" lIns="91440" tIns="45720" rIns="91440" bIns="45720">
            <a:spAutoFit/>
          </a:bodyPr>
          <a:lstStyle/>
          <a:p>
            <a:r>
              <a:rPr lang="de-DE" sz="1600">
                <a:solidFill>
                  <a:srgbClr val="B4270C"/>
                </a:solidFill>
                <a:latin typeface="HelveticaNeueLT Com 65 Md" pitchFamily="34" charset="0"/>
              </a:rPr>
              <a:t>4. Marketingbudget</a:t>
            </a:r>
          </a:p>
          <a:p>
            <a:r>
              <a:rPr lang="de-DE" sz="1200">
                <a:latin typeface="HelveticaNeueLT Com 55 Roman" pitchFamily="34" charset="0"/>
              </a:rPr>
              <a:t>Sie legen eine monatliche Budgetgrenze fest und bestimmen damit, wie viele Anfragen Sie maximal erhalten möchten.</a:t>
            </a:r>
          </a:p>
        </p:txBody>
      </p:sp>
      <p:sp>
        <p:nvSpPr>
          <p:cNvPr id="22" name="Rechteck 21">
            <a:extLst>
              <a:ext uri="{FF2B5EF4-FFF2-40B4-BE49-F238E27FC236}">
                <a16:creationId xmlns:a16="http://schemas.microsoft.com/office/drawing/2014/main" id="{63ABB369-7615-A44C-BD12-13A729DDDE75}"/>
              </a:ext>
            </a:extLst>
          </p:cNvPr>
          <p:cNvSpPr/>
          <p:nvPr/>
        </p:nvSpPr>
        <p:spPr>
          <a:xfrm>
            <a:off x="4099906" y="3201089"/>
            <a:ext cx="2349023" cy="892552"/>
          </a:xfrm>
          <a:prstGeom prst="rect">
            <a:avLst/>
          </a:prstGeom>
        </p:spPr>
        <p:txBody>
          <a:bodyPr wrap="square" lIns="91440" tIns="45720" rIns="91440" bIns="45720">
            <a:spAutoFit/>
          </a:bodyPr>
          <a:lstStyle/>
          <a:p>
            <a:r>
              <a:rPr lang="de-DE" sz="1600">
                <a:solidFill>
                  <a:srgbClr val="B4270C"/>
                </a:solidFill>
                <a:latin typeface="HelveticaNeueLT Com 65 Md" pitchFamily="34" charset="0"/>
              </a:rPr>
              <a:t>5. Anfragen erhalten</a:t>
            </a:r>
          </a:p>
          <a:p>
            <a:r>
              <a:rPr lang="de-DE" sz="1200">
                <a:latin typeface="HelveticaNeueLT Com 55 Roman" pitchFamily="34" charset="0"/>
              </a:rPr>
              <a:t>Sie erhalten passende </a:t>
            </a:r>
            <a:br>
              <a:rPr lang="de-DE" sz="1200">
                <a:latin typeface="HelveticaNeueLT Com 55 Roman" pitchFamily="34" charset="0"/>
              </a:rPr>
            </a:br>
            <a:r>
              <a:rPr lang="de-DE" sz="1200">
                <a:latin typeface="HelveticaNeueLT Com 55 Roman" pitchFamily="34" charset="0"/>
              </a:rPr>
              <a:t>Anfragen per Mail, beraten die Kunden und offerieren.</a:t>
            </a:r>
          </a:p>
        </p:txBody>
      </p:sp>
      <p:sp>
        <p:nvSpPr>
          <p:cNvPr id="23" name="Rechteck 22">
            <a:extLst>
              <a:ext uri="{FF2B5EF4-FFF2-40B4-BE49-F238E27FC236}">
                <a16:creationId xmlns:a16="http://schemas.microsoft.com/office/drawing/2014/main" id="{B0E84C9E-9753-5D48-A334-84B112738BCC}"/>
              </a:ext>
            </a:extLst>
          </p:cNvPr>
          <p:cNvSpPr/>
          <p:nvPr/>
        </p:nvSpPr>
        <p:spPr>
          <a:xfrm>
            <a:off x="4099906" y="4761756"/>
            <a:ext cx="2349023" cy="1077218"/>
          </a:xfrm>
          <a:prstGeom prst="rect">
            <a:avLst/>
          </a:prstGeom>
        </p:spPr>
        <p:txBody>
          <a:bodyPr wrap="square" lIns="91440" tIns="45720" rIns="91440" bIns="45720">
            <a:spAutoFit/>
          </a:bodyPr>
          <a:lstStyle/>
          <a:p>
            <a:r>
              <a:rPr lang="de-DE" sz="1600">
                <a:solidFill>
                  <a:srgbClr val="B4270C"/>
                </a:solidFill>
                <a:latin typeface="HelveticaNeueLT Com 65 Md" pitchFamily="34" charset="0"/>
              </a:rPr>
              <a:t>6. Auftrag sichern</a:t>
            </a:r>
          </a:p>
          <a:p>
            <a:r>
              <a:rPr lang="de-DE" sz="1200">
                <a:latin typeface="HelveticaNeueLT Com 55 Roman" pitchFamily="34" charset="0"/>
              </a:rPr>
              <a:t>Im Erfolgsfall holen Sie sich den lohnenden Auftrag, </a:t>
            </a:r>
            <a:br>
              <a:rPr lang="de-DE" sz="1200">
                <a:latin typeface="HelveticaNeueLT Com 55 Roman" pitchFamily="34" charset="0"/>
              </a:rPr>
            </a:br>
            <a:r>
              <a:rPr lang="de-DE" sz="1200">
                <a:latin typeface="HelveticaNeueLT Com 55 Roman" pitchFamily="34" charset="0"/>
              </a:rPr>
              <a:t>steigern Ihren Umsatz und gewinnen eine neue Referenz</a:t>
            </a:r>
            <a:r>
              <a:rPr lang="de-DE" sz="1200">
                <a:latin typeface="Roboto Light" panose="02000000000000000000" pitchFamily="2" charset="0"/>
              </a:rPr>
              <a:t>.</a:t>
            </a:r>
          </a:p>
        </p:txBody>
      </p:sp>
      <p:sp>
        <p:nvSpPr>
          <p:cNvPr id="24" name="Rechteck 23">
            <a:extLst>
              <a:ext uri="{FF2B5EF4-FFF2-40B4-BE49-F238E27FC236}">
                <a16:creationId xmlns:a16="http://schemas.microsoft.com/office/drawing/2014/main" id="{1547783A-56D9-0E4B-A5A7-E88A8D272187}"/>
              </a:ext>
            </a:extLst>
          </p:cNvPr>
          <p:cNvSpPr/>
          <p:nvPr/>
        </p:nvSpPr>
        <p:spPr>
          <a:xfrm rot="21300000">
            <a:off x="7399995" y="3672205"/>
            <a:ext cx="6096000" cy="1323439"/>
          </a:xfrm>
          <a:prstGeom prst="rect">
            <a:avLst/>
          </a:prstGeom>
        </p:spPr>
        <p:txBody>
          <a:bodyPr lIns="91440" tIns="45720" rIns="91440" bIns="45720">
            <a:spAutoFit/>
          </a:bodyPr>
          <a:lstStyle/>
          <a:p>
            <a:r>
              <a:rPr lang="de-DE" sz="2400">
                <a:solidFill>
                  <a:srgbClr val="B4270C"/>
                </a:solidFill>
                <a:latin typeface="HelveticaNeueLT Com 55 Roman" panose="020B0604020202020204" pitchFamily="34" charset="0"/>
                <a:ea typeface="Roboto Light" pitchFamily="2" charset="0"/>
              </a:rPr>
              <a:t>Auftragsakquise </a:t>
            </a:r>
          </a:p>
          <a:p>
            <a:r>
              <a:rPr lang="de-DE" sz="2400">
                <a:solidFill>
                  <a:srgbClr val="B4270C"/>
                </a:solidFill>
                <a:latin typeface="HelveticaNeueLT Com 55 Roman" panose="020B0604020202020204" pitchFamily="34" charset="0"/>
                <a:ea typeface="Roboto Light" pitchFamily="2" charset="0"/>
              </a:rPr>
              <a:t>für Handwerker</a:t>
            </a:r>
            <a:r>
              <a:rPr lang="de-DE" sz="2400">
                <a:solidFill>
                  <a:srgbClr val="007770"/>
                </a:solidFill>
                <a:latin typeface="HelveticaNeueLT Com 55 Roman" panose="020B0604020202020204" pitchFamily="34" charset="0"/>
              </a:rPr>
              <a:t> </a:t>
            </a:r>
          </a:p>
          <a:p>
            <a:r>
              <a:rPr lang="de-DE" sz="3200" b="1">
                <a:solidFill>
                  <a:schemeClr val="bg1"/>
                </a:solidFill>
                <a:latin typeface="HelveticaNeueLT Com 65 Md" pitchFamily="34" charset="0"/>
              </a:rPr>
              <a:t>im digitalen Zeitalter</a:t>
            </a:r>
          </a:p>
        </p:txBody>
      </p:sp>
      <p:sp>
        <p:nvSpPr>
          <p:cNvPr id="4" name="Titel 3"/>
          <p:cNvSpPr>
            <a:spLocks noGrp="1"/>
          </p:cNvSpPr>
          <p:nvPr>
            <p:ph type="title"/>
          </p:nvPr>
        </p:nvSpPr>
        <p:spPr/>
        <p:txBody>
          <a:bodyPr/>
          <a:lstStyle/>
          <a:p>
            <a:r>
              <a:rPr lang="de-CH"/>
              <a:t>Wie funktioniert es?</a:t>
            </a:r>
          </a:p>
        </p:txBody>
      </p:sp>
      <p:pic>
        <p:nvPicPr>
          <p:cNvPr id="29" name="Grafik 28">
            <a:extLst>
              <a:ext uri="{FF2B5EF4-FFF2-40B4-BE49-F238E27FC236}">
                <a16:creationId xmlns:a16="http://schemas.microsoft.com/office/drawing/2014/main" id="{276253FA-C4D8-CE43-98C4-4506DB2078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35584" y="248131"/>
            <a:ext cx="2000975" cy="482834"/>
          </a:xfrm>
          <a:prstGeom prst="rect">
            <a:avLst/>
          </a:prstGeom>
        </p:spPr>
      </p:pic>
      <p:pic>
        <p:nvPicPr>
          <p:cNvPr id="6" name="Grafik 5">
            <a:extLst>
              <a:ext uri="{FF2B5EF4-FFF2-40B4-BE49-F238E27FC236}">
                <a16:creationId xmlns:a16="http://schemas.microsoft.com/office/drawing/2014/main" id="{D1CA33CF-54FB-EE43-BCC2-86E78FF6CBF5}"/>
              </a:ext>
            </a:extLst>
          </p:cNvPr>
          <p:cNvPicPr>
            <a:picLocks noChangeAspect="1"/>
          </p:cNvPicPr>
          <p:nvPr/>
        </p:nvPicPr>
        <p:blipFill>
          <a:blip r:embed="rId5"/>
          <a:stretch>
            <a:fillRect/>
          </a:stretch>
        </p:blipFill>
        <p:spPr>
          <a:xfrm>
            <a:off x="399055" y="1759538"/>
            <a:ext cx="571267" cy="562053"/>
          </a:xfrm>
          <a:prstGeom prst="rect">
            <a:avLst/>
          </a:prstGeom>
        </p:spPr>
      </p:pic>
      <p:pic>
        <p:nvPicPr>
          <p:cNvPr id="10" name="Grafik 9">
            <a:extLst>
              <a:ext uri="{FF2B5EF4-FFF2-40B4-BE49-F238E27FC236}">
                <a16:creationId xmlns:a16="http://schemas.microsoft.com/office/drawing/2014/main" id="{65797ECB-5065-0F40-8DCD-27654C4A452A}"/>
              </a:ext>
            </a:extLst>
          </p:cNvPr>
          <p:cNvPicPr>
            <a:picLocks noChangeAspect="1"/>
          </p:cNvPicPr>
          <p:nvPr/>
        </p:nvPicPr>
        <p:blipFill>
          <a:blip r:embed="rId6"/>
          <a:stretch>
            <a:fillRect/>
          </a:stretch>
        </p:blipFill>
        <p:spPr>
          <a:xfrm>
            <a:off x="3527829" y="1777066"/>
            <a:ext cx="442272" cy="562053"/>
          </a:xfrm>
          <a:prstGeom prst="rect">
            <a:avLst/>
          </a:prstGeom>
        </p:spPr>
      </p:pic>
      <p:pic>
        <p:nvPicPr>
          <p:cNvPr id="14" name="Grafik 13" descr="Ein Bild, das Text, Erste Hilfe-Kasten, ClipArt enthält.&#10;&#10;Automatisch generierte Beschreibung">
            <a:extLst>
              <a:ext uri="{FF2B5EF4-FFF2-40B4-BE49-F238E27FC236}">
                <a16:creationId xmlns:a16="http://schemas.microsoft.com/office/drawing/2014/main" id="{359F6A1D-9E05-B94A-8435-3E0C8D5FA7B5}"/>
              </a:ext>
            </a:extLst>
          </p:cNvPr>
          <p:cNvPicPr>
            <a:picLocks noChangeAspect="1"/>
          </p:cNvPicPr>
          <p:nvPr/>
        </p:nvPicPr>
        <p:blipFill>
          <a:blip r:embed="rId7"/>
          <a:stretch>
            <a:fillRect/>
          </a:stretch>
        </p:blipFill>
        <p:spPr>
          <a:xfrm>
            <a:off x="3508837" y="3239287"/>
            <a:ext cx="558765" cy="549753"/>
          </a:xfrm>
          <a:prstGeom prst="rect">
            <a:avLst/>
          </a:prstGeom>
        </p:spPr>
      </p:pic>
      <p:pic>
        <p:nvPicPr>
          <p:cNvPr id="17" name="Grafik 16">
            <a:extLst>
              <a:ext uri="{FF2B5EF4-FFF2-40B4-BE49-F238E27FC236}">
                <a16:creationId xmlns:a16="http://schemas.microsoft.com/office/drawing/2014/main" id="{2044C264-F8D9-0044-B521-B82C95830CD5}"/>
              </a:ext>
            </a:extLst>
          </p:cNvPr>
          <p:cNvPicPr>
            <a:picLocks noChangeAspect="1"/>
          </p:cNvPicPr>
          <p:nvPr/>
        </p:nvPicPr>
        <p:blipFill>
          <a:blip r:embed="rId8"/>
          <a:stretch>
            <a:fillRect/>
          </a:stretch>
        </p:blipFill>
        <p:spPr>
          <a:xfrm>
            <a:off x="394228" y="4813735"/>
            <a:ext cx="613264" cy="533273"/>
          </a:xfrm>
          <a:prstGeom prst="rect">
            <a:avLst/>
          </a:prstGeom>
        </p:spPr>
      </p:pic>
      <p:pic>
        <p:nvPicPr>
          <p:cNvPr id="30" name="Grafik 29" descr="Ein Bild, das Text, ClipArt enthält.&#10;&#10;Automatisch generierte Beschreibung">
            <a:extLst>
              <a:ext uri="{FF2B5EF4-FFF2-40B4-BE49-F238E27FC236}">
                <a16:creationId xmlns:a16="http://schemas.microsoft.com/office/drawing/2014/main" id="{B456C679-C3CE-9E47-AAFD-AA8BB8BED438}"/>
              </a:ext>
            </a:extLst>
          </p:cNvPr>
          <p:cNvPicPr>
            <a:picLocks noChangeAspect="1"/>
          </p:cNvPicPr>
          <p:nvPr/>
        </p:nvPicPr>
        <p:blipFill>
          <a:blip r:embed="rId9"/>
          <a:stretch>
            <a:fillRect/>
          </a:stretch>
        </p:blipFill>
        <p:spPr>
          <a:xfrm>
            <a:off x="403905" y="3290849"/>
            <a:ext cx="496943" cy="487908"/>
          </a:xfrm>
          <a:prstGeom prst="rect">
            <a:avLst/>
          </a:prstGeom>
        </p:spPr>
      </p:pic>
      <p:pic>
        <p:nvPicPr>
          <p:cNvPr id="31" name="Grafik 30">
            <a:extLst>
              <a:ext uri="{FF2B5EF4-FFF2-40B4-BE49-F238E27FC236}">
                <a16:creationId xmlns:a16="http://schemas.microsoft.com/office/drawing/2014/main" id="{42F32964-E7F1-CB43-A8A2-C308EAEACEC7}"/>
              </a:ext>
            </a:extLst>
          </p:cNvPr>
          <p:cNvPicPr>
            <a:picLocks noChangeAspect="1"/>
          </p:cNvPicPr>
          <p:nvPr/>
        </p:nvPicPr>
        <p:blipFill>
          <a:blip r:embed="rId10"/>
          <a:stretch>
            <a:fillRect/>
          </a:stretch>
        </p:blipFill>
        <p:spPr>
          <a:xfrm>
            <a:off x="3564103" y="4813735"/>
            <a:ext cx="405749" cy="422310"/>
          </a:xfrm>
          <a:prstGeom prst="rect">
            <a:avLst/>
          </a:prstGeom>
        </p:spPr>
      </p:pic>
    </p:spTree>
    <p:extLst>
      <p:ext uri="{BB962C8B-B14F-4D97-AF65-F5344CB8AC3E}">
        <p14:creationId xmlns:p14="http://schemas.microsoft.com/office/powerpoint/2010/main" val="31398276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ihandform 30">
            <a:extLst>
              <a:ext uri="{FF2B5EF4-FFF2-40B4-BE49-F238E27FC236}">
                <a16:creationId xmlns:a16="http://schemas.microsoft.com/office/drawing/2014/main" id="{67415480-16F2-1D46-BAFD-50F6E9031652}"/>
              </a:ext>
            </a:extLst>
          </p:cNvPr>
          <p:cNvSpPr/>
          <p:nvPr/>
        </p:nvSpPr>
        <p:spPr>
          <a:xfrm>
            <a:off x="-915494" y="4506722"/>
            <a:ext cx="5049982" cy="2549237"/>
          </a:xfrm>
          <a:custGeom>
            <a:avLst/>
            <a:gdLst>
              <a:gd name="connsiteX0" fmla="*/ 0 w 5049982"/>
              <a:gd name="connsiteY0" fmla="*/ 436418 h 2549237"/>
              <a:gd name="connsiteX1" fmla="*/ 0 w 5049982"/>
              <a:gd name="connsiteY1" fmla="*/ 2549237 h 2549237"/>
              <a:gd name="connsiteX2" fmla="*/ 5049982 w 5049982"/>
              <a:gd name="connsiteY2" fmla="*/ 2549237 h 2549237"/>
              <a:gd name="connsiteX3" fmla="*/ 5049982 w 5049982"/>
              <a:gd name="connsiteY3" fmla="*/ 0 h 2549237"/>
              <a:gd name="connsiteX4" fmla="*/ 0 w 5049982"/>
              <a:gd name="connsiteY4" fmla="*/ 436418 h 2549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9982" h="2549237">
                <a:moveTo>
                  <a:pt x="0" y="436418"/>
                </a:moveTo>
                <a:lnTo>
                  <a:pt x="0" y="2549237"/>
                </a:lnTo>
                <a:lnTo>
                  <a:pt x="5049982" y="2549237"/>
                </a:lnTo>
                <a:lnTo>
                  <a:pt x="5049982" y="0"/>
                </a:lnTo>
                <a:lnTo>
                  <a:pt x="0" y="436418"/>
                </a:lnTo>
                <a:close/>
              </a:path>
            </a:pathLst>
          </a:custGeom>
          <a:solidFill>
            <a:srgbClr val="B4270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285750" indent="-285750" algn="l">
              <a:spcAft>
                <a:spcPts val="600"/>
              </a:spcAft>
              <a:buFont typeface="Arial" panose="020B0604020202020204" pitchFamily="34" charset="0"/>
              <a:buChar char="•"/>
            </a:pPr>
            <a:endParaRPr lang="de-DE" sz="1600" err="1">
              <a:solidFill>
                <a:schemeClr val="tx2"/>
              </a:solidFill>
              <a:latin typeface="+mj-lt"/>
            </a:endParaRPr>
          </a:p>
        </p:txBody>
      </p:sp>
      <p:sp>
        <p:nvSpPr>
          <p:cNvPr id="5" name="Titel 4"/>
          <p:cNvSpPr>
            <a:spLocks noGrp="1"/>
          </p:cNvSpPr>
          <p:nvPr>
            <p:ph type="title"/>
          </p:nvPr>
        </p:nvSpPr>
        <p:spPr/>
        <p:txBody>
          <a:bodyPr/>
          <a:lstStyle/>
          <a:p>
            <a:r>
              <a:rPr lang="de-CH"/>
              <a:t>Vorteile für Handwerksbetriebe</a:t>
            </a:r>
          </a:p>
        </p:txBody>
      </p:sp>
      <p:sp>
        <p:nvSpPr>
          <p:cNvPr id="6" name="Rechteck 5">
            <a:extLst>
              <a:ext uri="{FF2B5EF4-FFF2-40B4-BE49-F238E27FC236}">
                <a16:creationId xmlns:a16="http://schemas.microsoft.com/office/drawing/2014/main" id="{688031BE-0BCF-2347-B8FE-4DBA5400CAE0}"/>
              </a:ext>
            </a:extLst>
          </p:cNvPr>
          <p:cNvSpPr/>
          <p:nvPr/>
        </p:nvSpPr>
        <p:spPr>
          <a:xfrm rot="21300000">
            <a:off x="8810668" y="2050234"/>
            <a:ext cx="3456000" cy="904973"/>
          </a:xfrm>
          <a:prstGeom prst="rect">
            <a:avLst/>
          </a:prstGeom>
          <a:solidFill>
            <a:srgbClr val="B4270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de-DE" sz="2400"/>
          </a:p>
        </p:txBody>
      </p:sp>
      <p:pic>
        <p:nvPicPr>
          <p:cNvPr id="7" name="Inhaltsplatzhalter 7" descr="Ein Bild, das Monitor, Bildschirm, Fernsehen, groß enthält.&#10;&#10;Automatisch generierte Beschreibung">
            <a:extLst>
              <a:ext uri="{FF2B5EF4-FFF2-40B4-BE49-F238E27FC236}">
                <a16:creationId xmlns:a16="http://schemas.microsoft.com/office/drawing/2014/main" id="{1154A39E-9197-2C4C-8251-E8F6E0553B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201" y="203201"/>
            <a:ext cx="46039" cy="46039"/>
          </a:xfrm>
        </p:spPr>
      </p:pic>
      <p:pic>
        <p:nvPicPr>
          <p:cNvPr id="8" name="Grafik 7">
            <a:extLst>
              <a:ext uri="{FF2B5EF4-FFF2-40B4-BE49-F238E27FC236}">
                <a16:creationId xmlns:a16="http://schemas.microsoft.com/office/drawing/2014/main" id="{370795A7-8F1D-394A-98F2-1A93A5DBCF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078" b="4615"/>
          <a:stretch/>
        </p:blipFill>
        <p:spPr>
          <a:xfrm>
            <a:off x="5793297" y="2657938"/>
            <a:ext cx="6398704" cy="4200063"/>
          </a:xfrm>
          <a:prstGeom prst="rect">
            <a:avLst/>
          </a:prstGeom>
        </p:spPr>
      </p:pic>
      <p:sp>
        <p:nvSpPr>
          <p:cNvPr id="10" name="Textfeld 9">
            <a:extLst>
              <a:ext uri="{FF2B5EF4-FFF2-40B4-BE49-F238E27FC236}">
                <a16:creationId xmlns:a16="http://schemas.microsoft.com/office/drawing/2014/main" id="{AD549150-ADE5-FF42-844B-1C4EAE63CAD5}"/>
              </a:ext>
            </a:extLst>
          </p:cNvPr>
          <p:cNvSpPr txBox="1"/>
          <p:nvPr/>
        </p:nvSpPr>
        <p:spPr>
          <a:xfrm rot="21300000">
            <a:off x="914341" y="3886472"/>
            <a:ext cx="1239442" cy="823302"/>
          </a:xfrm>
          <a:prstGeom prst="rect">
            <a:avLst/>
          </a:prstGeom>
          <a:noFill/>
        </p:spPr>
        <p:txBody>
          <a:bodyPr wrap="none" lIns="91440" tIns="45720" rIns="91440" bIns="45720" rtlCol="0">
            <a:spAutoFit/>
          </a:bodyPr>
          <a:lstStyle/>
          <a:p>
            <a:pPr algn="r">
              <a:lnSpc>
                <a:spcPts val="1900"/>
              </a:lnSpc>
            </a:pPr>
            <a:r>
              <a:rPr lang="de-DE" sz="2000">
                <a:solidFill>
                  <a:srgbClr val="B4270C"/>
                </a:solidFill>
                <a:latin typeface="+mj-lt"/>
                <a:ea typeface="Roboto Thin" panose="02000000000000000000" pitchFamily="2" charset="0"/>
              </a:rPr>
              <a:t>Finden</a:t>
            </a:r>
          </a:p>
          <a:p>
            <a:pPr algn="r">
              <a:lnSpc>
                <a:spcPts val="1900"/>
              </a:lnSpc>
            </a:pPr>
            <a:r>
              <a:rPr lang="de-DE" sz="2000">
                <a:solidFill>
                  <a:srgbClr val="B4270C"/>
                </a:solidFill>
                <a:latin typeface="+mj-lt"/>
                <a:ea typeface="Roboto Thin" panose="02000000000000000000" pitchFamily="2" charset="0"/>
              </a:rPr>
              <a:t>Sie</a:t>
            </a:r>
          </a:p>
          <a:p>
            <a:pPr algn="r">
              <a:lnSpc>
                <a:spcPts val="1900"/>
              </a:lnSpc>
            </a:pPr>
            <a:r>
              <a:rPr lang="de-DE" sz="2000">
                <a:solidFill>
                  <a:srgbClr val="B4270C"/>
                </a:solidFill>
                <a:latin typeface="+mj-lt"/>
                <a:ea typeface="Roboto Thin" panose="02000000000000000000" pitchFamily="2" charset="0"/>
              </a:rPr>
              <a:t>einfacher</a:t>
            </a:r>
          </a:p>
        </p:txBody>
      </p:sp>
      <p:sp>
        <p:nvSpPr>
          <p:cNvPr id="11" name="Textfeld 10">
            <a:extLst>
              <a:ext uri="{FF2B5EF4-FFF2-40B4-BE49-F238E27FC236}">
                <a16:creationId xmlns:a16="http://schemas.microsoft.com/office/drawing/2014/main" id="{92AF564F-77FB-5546-976A-4678865C62FA}"/>
              </a:ext>
            </a:extLst>
          </p:cNvPr>
          <p:cNvSpPr txBox="1"/>
          <p:nvPr/>
        </p:nvSpPr>
        <p:spPr>
          <a:xfrm rot="21300000">
            <a:off x="2138016" y="3542254"/>
            <a:ext cx="1971760" cy="1077218"/>
          </a:xfrm>
          <a:prstGeom prst="rect">
            <a:avLst/>
          </a:prstGeom>
          <a:noFill/>
        </p:spPr>
        <p:txBody>
          <a:bodyPr wrap="square" lIns="91440" tIns="45720" rIns="91440" bIns="45720" rtlCol="0">
            <a:spAutoFit/>
          </a:bodyPr>
          <a:lstStyle/>
          <a:p>
            <a:r>
              <a:rPr lang="de-DE" sz="3200" b="1">
                <a:solidFill>
                  <a:srgbClr val="B4270C"/>
                </a:solidFill>
                <a:latin typeface="HelveticaNeueLT Com 65 Md" pitchFamily="34" charset="0"/>
              </a:rPr>
              <a:t>neue</a:t>
            </a:r>
          </a:p>
          <a:p>
            <a:r>
              <a:rPr lang="de-DE" sz="3200" b="1">
                <a:solidFill>
                  <a:srgbClr val="B4270C"/>
                </a:solidFill>
                <a:latin typeface="HelveticaNeueLT Com 65 Md" pitchFamily="34" charset="0"/>
              </a:rPr>
              <a:t>Aufträge</a:t>
            </a:r>
          </a:p>
        </p:txBody>
      </p:sp>
      <p:sp>
        <p:nvSpPr>
          <p:cNvPr id="12" name="Textfeld 11">
            <a:extLst>
              <a:ext uri="{FF2B5EF4-FFF2-40B4-BE49-F238E27FC236}">
                <a16:creationId xmlns:a16="http://schemas.microsoft.com/office/drawing/2014/main" id="{4D457DE5-538B-B446-934E-2F8FE5BEC4D4}"/>
              </a:ext>
            </a:extLst>
          </p:cNvPr>
          <p:cNvSpPr txBox="1"/>
          <p:nvPr/>
        </p:nvSpPr>
        <p:spPr>
          <a:xfrm rot="21300000">
            <a:off x="1055486" y="4646689"/>
            <a:ext cx="2796150" cy="400110"/>
          </a:xfrm>
          <a:prstGeom prst="rect">
            <a:avLst/>
          </a:prstGeom>
          <a:noFill/>
        </p:spPr>
        <p:txBody>
          <a:bodyPr wrap="none" lIns="91440" tIns="45720" rIns="91440" bIns="45720" rtlCol="0">
            <a:spAutoFit/>
          </a:bodyPr>
          <a:lstStyle/>
          <a:p>
            <a:r>
              <a:rPr lang="de-DE" sz="2000">
                <a:solidFill>
                  <a:schemeClr val="bg1"/>
                </a:solidFill>
                <a:latin typeface="+mj-lt"/>
                <a:ea typeface="Roboto Thin" panose="02000000000000000000" pitchFamily="2" charset="0"/>
              </a:rPr>
              <a:t>mit Ihrem persönlichen</a:t>
            </a:r>
          </a:p>
        </p:txBody>
      </p:sp>
      <p:sp>
        <p:nvSpPr>
          <p:cNvPr id="13" name="Textfeld 12">
            <a:extLst>
              <a:ext uri="{FF2B5EF4-FFF2-40B4-BE49-F238E27FC236}">
                <a16:creationId xmlns:a16="http://schemas.microsoft.com/office/drawing/2014/main" id="{62AF421B-2868-4242-BC40-437D8D7A4A83}"/>
              </a:ext>
            </a:extLst>
          </p:cNvPr>
          <p:cNvSpPr txBox="1"/>
          <p:nvPr/>
        </p:nvSpPr>
        <p:spPr>
          <a:xfrm rot="21300000">
            <a:off x="672400" y="4961405"/>
            <a:ext cx="3215945" cy="543675"/>
          </a:xfrm>
          <a:prstGeom prst="rect">
            <a:avLst/>
          </a:prstGeom>
          <a:noFill/>
        </p:spPr>
        <p:txBody>
          <a:bodyPr wrap="none" lIns="91440" tIns="45720" rIns="91440" bIns="45720" rtlCol="0">
            <a:spAutoFit/>
          </a:bodyPr>
          <a:lstStyle/>
          <a:p>
            <a:r>
              <a:rPr lang="de-DE" sz="2933" b="1">
                <a:solidFill>
                  <a:schemeClr val="bg1"/>
                </a:solidFill>
                <a:latin typeface="HelveticaNeueLT Com 65 Md" pitchFamily="34" charset="0"/>
              </a:rPr>
              <a:t>Kundengenerator</a:t>
            </a:r>
          </a:p>
        </p:txBody>
      </p:sp>
      <p:sp>
        <p:nvSpPr>
          <p:cNvPr id="14" name="Textfeld 13">
            <a:extLst>
              <a:ext uri="{FF2B5EF4-FFF2-40B4-BE49-F238E27FC236}">
                <a16:creationId xmlns:a16="http://schemas.microsoft.com/office/drawing/2014/main" id="{3DE5167E-D736-114E-A31C-185B6F1CD02D}"/>
              </a:ext>
            </a:extLst>
          </p:cNvPr>
          <p:cNvSpPr txBox="1"/>
          <p:nvPr/>
        </p:nvSpPr>
        <p:spPr>
          <a:xfrm rot="21300000">
            <a:off x="1486127" y="5329208"/>
            <a:ext cx="2478564" cy="461665"/>
          </a:xfrm>
          <a:prstGeom prst="rect">
            <a:avLst/>
          </a:prstGeom>
          <a:noFill/>
        </p:spPr>
        <p:txBody>
          <a:bodyPr wrap="none" lIns="91440" tIns="45720" rIns="91440" bIns="45720" rtlCol="0">
            <a:spAutoFit/>
          </a:bodyPr>
          <a:lstStyle/>
          <a:p>
            <a:r>
              <a:rPr lang="de-DE" sz="2400">
                <a:solidFill>
                  <a:schemeClr val="bg1"/>
                </a:solidFill>
                <a:latin typeface="HelveticaNeueLT Com 45 Lt" pitchFamily="34" charset="0"/>
                <a:ea typeface="Roboto Thin" panose="02000000000000000000" pitchFamily="2" charset="0"/>
              </a:rPr>
              <a:t>von</a:t>
            </a:r>
            <a:r>
              <a:rPr lang="de-DE" sz="2400">
                <a:solidFill>
                  <a:schemeClr val="bg1"/>
                </a:solidFill>
                <a:latin typeface="HelveticaNeueLT Com 45 Lt" pitchFamily="34" charset="0"/>
                <a:ea typeface="Roboto Light" panose="02000000000000000000" pitchFamily="2" charset="0"/>
              </a:rPr>
              <a:t> </a:t>
            </a:r>
            <a:r>
              <a:rPr lang="de-DE" sz="2400" b="1">
                <a:solidFill>
                  <a:schemeClr val="bg1"/>
                </a:solidFill>
                <a:latin typeface="HelveticaNeueLT Com 65 Md" pitchFamily="34" charset="0"/>
                <a:ea typeface="Roboto" panose="02000000000000000000" pitchFamily="2" charset="0"/>
              </a:rPr>
              <a:t>hausheld.ch</a:t>
            </a:r>
          </a:p>
        </p:txBody>
      </p:sp>
      <p:grpSp>
        <p:nvGrpSpPr>
          <p:cNvPr id="15" name="Gruppieren 14">
            <a:extLst>
              <a:ext uri="{FF2B5EF4-FFF2-40B4-BE49-F238E27FC236}">
                <a16:creationId xmlns:a16="http://schemas.microsoft.com/office/drawing/2014/main" id="{B0333953-5520-CB40-8570-ECF6D1D51AB1}"/>
              </a:ext>
            </a:extLst>
          </p:cNvPr>
          <p:cNvGrpSpPr/>
          <p:nvPr/>
        </p:nvGrpSpPr>
        <p:grpSpPr>
          <a:xfrm>
            <a:off x="5283914" y="1343261"/>
            <a:ext cx="3082899" cy="5158080"/>
            <a:chOff x="5080712" y="1365453"/>
            <a:chExt cx="3082899" cy="5158080"/>
          </a:xfrm>
        </p:grpSpPr>
        <p:sp>
          <p:nvSpPr>
            <p:cNvPr id="22" name="Textfeld 21">
              <a:extLst>
                <a:ext uri="{FF2B5EF4-FFF2-40B4-BE49-F238E27FC236}">
                  <a16:creationId xmlns:a16="http://schemas.microsoft.com/office/drawing/2014/main" id="{FBC3D1B0-16F6-3A44-B2F5-35F59E4357A7}"/>
                </a:ext>
              </a:extLst>
            </p:cNvPr>
            <p:cNvSpPr txBox="1"/>
            <p:nvPr/>
          </p:nvSpPr>
          <p:spPr>
            <a:xfrm>
              <a:off x="5080713" y="1365453"/>
              <a:ext cx="3082898" cy="720000"/>
            </a:xfrm>
            <a:prstGeom prst="rect">
              <a:avLst/>
            </a:prstGeom>
            <a:noFill/>
          </p:spPr>
          <p:txBody>
            <a:bodyPr wrap="square" rtlCol="0">
              <a:noAutofit/>
            </a:bodyPr>
            <a:lstStyle/>
            <a:p>
              <a:r>
                <a:rPr lang="de-CH" sz="1467">
                  <a:latin typeface="HelveticaNeueLT Com 55 Roman" pitchFamily="34" charset="0"/>
                  <a:ea typeface="Roboto Light" panose="02000000000000000000" pitchFamily="2" charset="0"/>
                </a:rPr>
                <a:t>Individuell </a:t>
              </a:r>
              <a:r>
                <a:rPr lang="de-CH" sz="1467" b="1">
                  <a:latin typeface="HelveticaNeueLT Com 55 Roman" pitchFamily="34" charset="0"/>
                  <a:ea typeface="Roboto" panose="02000000000000000000" pitchFamily="2" charset="0"/>
                </a:rPr>
                <a:t>geprüfte Anfragen </a:t>
              </a:r>
              <a:br>
                <a:rPr lang="de-CH" sz="1467" b="1">
                  <a:latin typeface="HelveticaNeueLT Com 55 Roman" pitchFamily="34" charset="0"/>
                  <a:ea typeface="Roboto" panose="02000000000000000000" pitchFamily="2" charset="0"/>
                </a:rPr>
              </a:br>
              <a:r>
                <a:rPr lang="de-CH" sz="1467" b="1">
                  <a:latin typeface="HelveticaNeueLT Com 55 Roman" pitchFamily="34" charset="0"/>
                  <a:ea typeface="Roboto" panose="02000000000000000000" pitchFamily="2" charset="0"/>
                </a:rPr>
                <a:t>von Kunden </a:t>
              </a:r>
              <a:r>
                <a:rPr lang="de-CH" sz="1467">
                  <a:latin typeface="HelveticaNeueLT Com 55 Roman" pitchFamily="34" charset="0"/>
                  <a:ea typeface="Roboto Light" panose="02000000000000000000" pitchFamily="2" charset="0"/>
                </a:rPr>
                <a:t>mit Kaufinteresse</a:t>
              </a:r>
              <a:endParaRPr lang="en-US" sz="1467">
                <a:latin typeface="HelveticaNeueLT Com 55 Roman" pitchFamily="34" charset="0"/>
                <a:ea typeface="Roboto Light" panose="02000000000000000000" pitchFamily="2" charset="0"/>
              </a:endParaRPr>
            </a:p>
          </p:txBody>
        </p:sp>
        <p:sp>
          <p:nvSpPr>
            <p:cNvPr id="23" name="Textfeld 22">
              <a:extLst>
                <a:ext uri="{FF2B5EF4-FFF2-40B4-BE49-F238E27FC236}">
                  <a16:creationId xmlns:a16="http://schemas.microsoft.com/office/drawing/2014/main" id="{5F23745A-3EA9-484B-A11B-0822D93923A8}"/>
                </a:ext>
              </a:extLst>
            </p:cNvPr>
            <p:cNvSpPr txBox="1"/>
            <p:nvPr/>
          </p:nvSpPr>
          <p:spPr>
            <a:xfrm>
              <a:off x="5080712" y="2253069"/>
              <a:ext cx="2677547" cy="543867"/>
            </a:xfrm>
            <a:prstGeom prst="rect">
              <a:avLst/>
            </a:prstGeom>
            <a:noFill/>
          </p:spPr>
          <p:txBody>
            <a:bodyPr wrap="square" rtlCol="0">
              <a:spAutoFit/>
            </a:bodyPr>
            <a:lstStyle/>
            <a:p>
              <a:r>
                <a:rPr lang="de-CH" sz="1467" b="1">
                  <a:latin typeface="HelveticaNeueLT Com 55 Roman" pitchFamily="34" charset="0"/>
                  <a:ea typeface="Roboto" panose="02000000000000000000" pitchFamily="2" charset="0"/>
                </a:rPr>
                <a:t>Volle Kostenkontrolle </a:t>
              </a:r>
              <a:r>
                <a:rPr lang="de-CH" sz="1467">
                  <a:latin typeface="HelveticaNeueLT Com 55 Roman" pitchFamily="34" charset="0"/>
                  <a:ea typeface="Roboto Light" panose="02000000000000000000" pitchFamily="2" charset="0"/>
                </a:rPr>
                <a:t>durch monatliches Budget</a:t>
              </a:r>
              <a:endParaRPr lang="en-US" sz="1467">
                <a:latin typeface="HelveticaNeueLT Com 55 Roman" pitchFamily="34" charset="0"/>
                <a:ea typeface="Roboto Light" panose="02000000000000000000" pitchFamily="2" charset="0"/>
              </a:endParaRPr>
            </a:p>
          </p:txBody>
        </p:sp>
        <p:sp>
          <p:nvSpPr>
            <p:cNvPr id="24" name="Textfeld 23">
              <a:extLst>
                <a:ext uri="{FF2B5EF4-FFF2-40B4-BE49-F238E27FC236}">
                  <a16:creationId xmlns:a16="http://schemas.microsoft.com/office/drawing/2014/main" id="{6E4F1202-DB71-824F-9D5B-9DBE3684DDDB}"/>
                </a:ext>
              </a:extLst>
            </p:cNvPr>
            <p:cNvSpPr txBox="1"/>
            <p:nvPr/>
          </p:nvSpPr>
          <p:spPr>
            <a:xfrm>
              <a:off x="5080713" y="3140685"/>
              <a:ext cx="2649266" cy="720000"/>
            </a:xfrm>
            <a:prstGeom prst="rect">
              <a:avLst/>
            </a:prstGeom>
            <a:noFill/>
          </p:spPr>
          <p:txBody>
            <a:bodyPr wrap="square" rtlCol="0">
              <a:noAutofit/>
            </a:bodyPr>
            <a:lstStyle/>
            <a:p>
              <a:r>
                <a:rPr lang="de-CH" sz="1467" b="1">
                  <a:latin typeface="HelveticaNeueLT Com 55 Roman" pitchFamily="34" charset="0"/>
                  <a:ea typeface="Roboto" panose="02000000000000000000" pitchFamily="2" charset="0"/>
                </a:rPr>
                <a:t>Direkter Kundenkontakt </a:t>
              </a:r>
              <a:r>
                <a:rPr lang="de-CH" sz="1467">
                  <a:latin typeface="HelveticaNeueLT Com 55 Roman" pitchFamily="34" charset="0"/>
                  <a:ea typeface="Roboto Light" panose="02000000000000000000" pitchFamily="2" charset="0"/>
                </a:rPr>
                <a:t>und </a:t>
              </a:r>
              <a:r>
                <a:rPr lang="de-CH" sz="1467" err="1">
                  <a:latin typeface="HelveticaNeueLT Com 55 Roman" pitchFamily="34" charset="0"/>
                  <a:ea typeface="Roboto Light" panose="02000000000000000000" pitchFamily="2" charset="0"/>
                </a:rPr>
                <a:t>Offertenstellung</a:t>
              </a:r>
              <a:endParaRPr lang="en-US" sz="1467">
                <a:latin typeface="HelveticaNeueLT Com 55 Roman" pitchFamily="34" charset="0"/>
                <a:ea typeface="Roboto Light" panose="02000000000000000000" pitchFamily="2" charset="0"/>
              </a:endParaRPr>
            </a:p>
          </p:txBody>
        </p:sp>
        <p:sp>
          <p:nvSpPr>
            <p:cNvPr id="25" name="Textfeld 24">
              <a:extLst>
                <a:ext uri="{FF2B5EF4-FFF2-40B4-BE49-F238E27FC236}">
                  <a16:creationId xmlns:a16="http://schemas.microsoft.com/office/drawing/2014/main" id="{69CF58A3-AD31-DB47-AACE-C04E356A1B84}"/>
                </a:ext>
              </a:extLst>
            </p:cNvPr>
            <p:cNvSpPr txBox="1"/>
            <p:nvPr/>
          </p:nvSpPr>
          <p:spPr>
            <a:xfrm>
              <a:off x="5080712" y="4028301"/>
              <a:ext cx="2771815" cy="720000"/>
            </a:xfrm>
            <a:prstGeom prst="rect">
              <a:avLst/>
            </a:prstGeom>
            <a:noFill/>
          </p:spPr>
          <p:txBody>
            <a:bodyPr wrap="square" rtlCol="0">
              <a:noAutofit/>
            </a:bodyPr>
            <a:lstStyle/>
            <a:p>
              <a:r>
                <a:rPr lang="de-CH" sz="1467" b="1">
                  <a:latin typeface="HelveticaNeueLT Com 55 Roman" pitchFamily="34" charset="0"/>
                  <a:ea typeface="Roboto" panose="02000000000000000000" pitchFamily="2" charset="0"/>
                </a:rPr>
                <a:t>Regionale Eingrenzung </a:t>
              </a:r>
              <a:r>
                <a:rPr lang="de-CH" sz="1467">
                  <a:latin typeface="HelveticaNeueLT Com 55 Roman" pitchFamily="34" charset="0"/>
                  <a:ea typeface="Roboto Light" panose="02000000000000000000" pitchFamily="2" charset="0"/>
                </a:rPr>
                <a:t>der Anfragen nach PLZ-Gebiet</a:t>
              </a:r>
              <a:endParaRPr lang="en-US" sz="1467">
                <a:latin typeface="HelveticaNeueLT Com 55 Roman" pitchFamily="34" charset="0"/>
                <a:ea typeface="Roboto Light" panose="02000000000000000000" pitchFamily="2" charset="0"/>
              </a:endParaRPr>
            </a:p>
          </p:txBody>
        </p:sp>
        <p:sp>
          <p:nvSpPr>
            <p:cNvPr id="26" name="Textfeld 25">
              <a:extLst>
                <a:ext uri="{FF2B5EF4-FFF2-40B4-BE49-F238E27FC236}">
                  <a16:creationId xmlns:a16="http://schemas.microsoft.com/office/drawing/2014/main" id="{7FF2FB47-5460-9142-9C99-4B160F9192AE}"/>
                </a:ext>
              </a:extLst>
            </p:cNvPr>
            <p:cNvSpPr txBox="1"/>
            <p:nvPr/>
          </p:nvSpPr>
          <p:spPr>
            <a:xfrm>
              <a:off x="5080713" y="4915917"/>
              <a:ext cx="2856656" cy="720000"/>
            </a:xfrm>
            <a:prstGeom prst="rect">
              <a:avLst/>
            </a:prstGeom>
            <a:noFill/>
          </p:spPr>
          <p:txBody>
            <a:bodyPr wrap="square" rtlCol="0">
              <a:noAutofit/>
            </a:bodyPr>
            <a:lstStyle/>
            <a:p>
              <a:r>
                <a:rPr lang="de-CH" sz="1467" b="1">
                  <a:latin typeface="HelveticaNeueLT Com 55 Roman" pitchFamily="34" charset="0"/>
                  <a:ea typeface="Roboto" panose="02000000000000000000" pitchFamily="2" charset="0"/>
                </a:rPr>
                <a:t>Faires Wettbewerbsumfeld </a:t>
              </a:r>
              <a:r>
                <a:rPr lang="de-CH" sz="1467">
                  <a:latin typeface="HelveticaNeueLT Com 55 Roman" pitchFamily="34" charset="0"/>
                  <a:ea typeface="Roboto Light" panose="02000000000000000000" pitchFamily="2" charset="0"/>
                </a:rPr>
                <a:t>für Schweizer Fachbetriebe</a:t>
              </a:r>
              <a:endParaRPr lang="en-US" sz="1467">
                <a:latin typeface="HelveticaNeueLT Com 55 Roman" pitchFamily="34" charset="0"/>
                <a:ea typeface="Roboto Light" panose="02000000000000000000" pitchFamily="2" charset="0"/>
              </a:endParaRPr>
            </a:p>
          </p:txBody>
        </p:sp>
        <p:sp>
          <p:nvSpPr>
            <p:cNvPr id="27" name="Textfeld 26">
              <a:extLst>
                <a:ext uri="{FF2B5EF4-FFF2-40B4-BE49-F238E27FC236}">
                  <a16:creationId xmlns:a16="http://schemas.microsoft.com/office/drawing/2014/main" id="{1F6F2033-3B68-3D49-9DA3-B4AE81163061}"/>
                </a:ext>
              </a:extLst>
            </p:cNvPr>
            <p:cNvSpPr txBox="1"/>
            <p:nvPr/>
          </p:nvSpPr>
          <p:spPr>
            <a:xfrm>
              <a:off x="5080712" y="5803533"/>
              <a:ext cx="3082899" cy="720000"/>
            </a:xfrm>
            <a:prstGeom prst="rect">
              <a:avLst/>
            </a:prstGeom>
            <a:noFill/>
          </p:spPr>
          <p:txBody>
            <a:bodyPr wrap="square" rtlCol="0">
              <a:noAutofit/>
            </a:bodyPr>
            <a:lstStyle/>
            <a:p>
              <a:r>
                <a:rPr lang="de-CH" sz="1467">
                  <a:latin typeface="HelveticaNeueLT Com 55 Roman" pitchFamily="34" charset="0"/>
                  <a:ea typeface="Roboto Light" panose="02000000000000000000" pitchFamily="2" charset="0"/>
                </a:rPr>
                <a:t>Maximal </a:t>
              </a:r>
              <a:r>
                <a:rPr lang="de-CH" sz="1467" b="1">
                  <a:latin typeface="HelveticaNeueLT Com 55 Roman" pitchFamily="34" charset="0"/>
                  <a:ea typeface="Roboto" panose="02000000000000000000" pitchFamily="2" charset="0"/>
                </a:rPr>
                <a:t>zwei weitere Anbieter </a:t>
              </a:r>
            </a:p>
            <a:p>
              <a:r>
                <a:rPr lang="de-CH" sz="1467">
                  <a:latin typeface="HelveticaNeueLT Com 55 Roman" pitchFamily="34" charset="0"/>
                  <a:ea typeface="Roboto Light" panose="02000000000000000000" pitchFamily="2" charset="0"/>
                </a:rPr>
                <a:t>pro Anfrage</a:t>
              </a:r>
              <a:endParaRPr lang="en-US" sz="1467">
                <a:latin typeface="HelveticaNeueLT Com 55 Roman" pitchFamily="34" charset="0"/>
                <a:ea typeface="Roboto Light" panose="02000000000000000000" pitchFamily="2" charset="0"/>
              </a:endParaRPr>
            </a:p>
          </p:txBody>
        </p:sp>
      </p:grpSp>
      <p:sp>
        <p:nvSpPr>
          <p:cNvPr id="28" name="Textfeld 27">
            <a:extLst>
              <a:ext uri="{FF2B5EF4-FFF2-40B4-BE49-F238E27FC236}">
                <a16:creationId xmlns:a16="http://schemas.microsoft.com/office/drawing/2014/main" id="{7C6EA3EC-1427-E64A-B095-CC701CFBEE1A}"/>
              </a:ext>
            </a:extLst>
          </p:cNvPr>
          <p:cNvSpPr txBox="1"/>
          <p:nvPr/>
        </p:nvSpPr>
        <p:spPr>
          <a:xfrm rot="21300000">
            <a:off x="9023527" y="2234719"/>
            <a:ext cx="3216000" cy="584775"/>
          </a:xfrm>
          <a:prstGeom prst="rect">
            <a:avLst/>
          </a:prstGeom>
          <a:noFill/>
        </p:spPr>
        <p:txBody>
          <a:bodyPr wrap="square" lIns="91440" tIns="45720" rIns="91440" bIns="45720" rtlCol="0">
            <a:spAutoFit/>
          </a:bodyPr>
          <a:lstStyle/>
          <a:p>
            <a:r>
              <a:rPr lang="de-DE" sz="1600" b="1">
                <a:solidFill>
                  <a:schemeClr val="bg1"/>
                </a:solidFill>
                <a:latin typeface="HelveticaNeueLT Com 65 Md" pitchFamily="34" charset="0"/>
              </a:rPr>
              <a:t>Ihr eigenes Tool, </a:t>
            </a:r>
          </a:p>
          <a:p>
            <a:r>
              <a:rPr lang="de-DE" sz="1600" b="1">
                <a:solidFill>
                  <a:schemeClr val="bg1"/>
                </a:solidFill>
                <a:latin typeface="HelveticaNeueLT Com 65 Md" pitchFamily="34" charset="0"/>
              </a:rPr>
              <a:t>um neue Kunden zu generieren</a:t>
            </a:r>
          </a:p>
        </p:txBody>
      </p:sp>
      <p:pic>
        <p:nvPicPr>
          <p:cNvPr id="29" name="Grafik 28">
            <a:extLst>
              <a:ext uri="{FF2B5EF4-FFF2-40B4-BE49-F238E27FC236}">
                <a16:creationId xmlns:a16="http://schemas.microsoft.com/office/drawing/2014/main" id="{BB099716-AAFA-574C-9669-22B9C5A376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35584" y="248131"/>
            <a:ext cx="2000975" cy="482834"/>
          </a:xfrm>
          <a:prstGeom prst="rect">
            <a:avLst/>
          </a:prstGeom>
        </p:spPr>
      </p:pic>
      <p:pic>
        <p:nvPicPr>
          <p:cNvPr id="3" name="Grafik 2">
            <a:extLst>
              <a:ext uri="{FF2B5EF4-FFF2-40B4-BE49-F238E27FC236}">
                <a16:creationId xmlns:a16="http://schemas.microsoft.com/office/drawing/2014/main" id="{C87BF445-4D57-1B4B-9883-B5619B9F50A3}"/>
              </a:ext>
            </a:extLst>
          </p:cNvPr>
          <p:cNvPicPr>
            <a:picLocks noChangeAspect="1"/>
          </p:cNvPicPr>
          <p:nvPr/>
        </p:nvPicPr>
        <p:blipFill>
          <a:blip r:embed="rId6"/>
          <a:stretch>
            <a:fillRect/>
          </a:stretch>
        </p:blipFill>
        <p:spPr>
          <a:xfrm>
            <a:off x="4721817" y="5733387"/>
            <a:ext cx="474095" cy="465629"/>
          </a:xfrm>
          <a:prstGeom prst="rect">
            <a:avLst/>
          </a:prstGeom>
        </p:spPr>
      </p:pic>
      <p:pic>
        <p:nvPicPr>
          <p:cNvPr id="32" name="Grafik 31">
            <a:extLst>
              <a:ext uri="{FF2B5EF4-FFF2-40B4-BE49-F238E27FC236}">
                <a16:creationId xmlns:a16="http://schemas.microsoft.com/office/drawing/2014/main" id="{A5D19933-8A2E-5E48-BCEB-80D5C19D21B7}"/>
              </a:ext>
            </a:extLst>
          </p:cNvPr>
          <p:cNvPicPr>
            <a:picLocks noChangeAspect="1"/>
          </p:cNvPicPr>
          <p:nvPr/>
        </p:nvPicPr>
        <p:blipFill>
          <a:blip r:embed="rId7"/>
          <a:stretch>
            <a:fillRect/>
          </a:stretch>
        </p:blipFill>
        <p:spPr>
          <a:xfrm>
            <a:off x="4766292" y="4042589"/>
            <a:ext cx="374693" cy="499591"/>
          </a:xfrm>
          <a:prstGeom prst="rect">
            <a:avLst/>
          </a:prstGeom>
        </p:spPr>
      </p:pic>
      <p:pic>
        <p:nvPicPr>
          <p:cNvPr id="34" name="Grafik 33" descr="Ein Bild, das Text, ClipArt enthält.&#10;&#10;Automatisch generierte Beschreibung">
            <a:extLst>
              <a:ext uri="{FF2B5EF4-FFF2-40B4-BE49-F238E27FC236}">
                <a16:creationId xmlns:a16="http://schemas.microsoft.com/office/drawing/2014/main" id="{D8227731-275A-4E4B-AC2A-C626BC0FEB91}"/>
              </a:ext>
            </a:extLst>
          </p:cNvPr>
          <p:cNvPicPr>
            <a:picLocks noChangeAspect="1"/>
          </p:cNvPicPr>
          <p:nvPr/>
        </p:nvPicPr>
        <p:blipFill>
          <a:blip r:embed="rId8"/>
          <a:stretch>
            <a:fillRect/>
          </a:stretch>
        </p:blipFill>
        <p:spPr>
          <a:xfrm>
            <a:off x="4731287" y="1392573"/>
            <a:ext cx="451821" cy="451821"/>
          </a:xfrm>
          <a:prstGeom prst="rect">
            <a:avLst/>
          </a:prstGeom>
        </p:spPr>
      </p:pic>
      <p:pic>
        <p:nvPicPr>
          <p:cNvPr id="36" name="Grafik 35">
            <a:extLst>
              <a:ext uri="{FF2B5EF4-FFF2-40B4-BE49-F238E27FC236}">
                <a16:creationId xmlns:a16="http://schemas.microsoft.com/office/drawing/2014/main" id="{18A71892-F207-CB4B-A13B-6223369009C9}"/>
              </a:ext>
            </a:extLst>
          </p:cNvPr>
          <p:cNvPicPr>
            <a:picLocks noChangeAspect="1"/>
          </p:cNvPicPr>
          <p:nvPr/>
        </p:nvPicPr>
        <p:blipFill>
          <a:blip r:embed="rId9"/>
          <a:stretch>
            <a:fillRect/>
          </a:stretch>
        </p:blipFill>
        <p:spPr>
          <a:xfrm>
            <a:off x="4711957" y="3041626"/>
            <a:ext cx="462886" cy="636468"/>
          </a:xfrm>
          <a:prstGeom prst="rect">
            <a:avLst/>
          </a:prstGeom>
        </p:spPr>
      </p:pic>
      <p:pic>
        <p:nvPicPr>
          <p:cNvPr id="38" name="Grafik 37">
            <a:extLst>
              <a:ext uri="{FF2B5EF4-FFF2-40B4-BE49-F238E27FC236}">
                <a16:creationId xmlns:a16="http://schemas.microsoft.com/office/drawing/2014/main" id="{B42C486D-3A74-3F4F-9CB4-A2A24A93BD78}"/>
              </a:ext>
            </a:extLst>
          </p:cNvPr>
          <p:cNvPicPr>
            <a:picLocks noChangeAspect="1"/>
          </p:cNvPicPr>
          <p:nvPr/>
        </p:nvPicPr>
        <p:blipFill>
          <a:blip r:embed="rId10"/>
          <a:stretch>
            <a:fillRect/>
          </a:stretch>
        </p:blipFill>
        <p:spPr>
          <a:xfrm>
            <a:off x="4783706" y="2197968"/>
            <a:ext cx="365411" cy="543867"/>
          </a:xfrm>
          <a:prstGeom prst="rect">
            <a:avLst/>
          </a:prstGeom>
        </p:spPr>
      </p:pic>
      <p:pic>
        <p:nvPicPr>
          <p:cNvPr id="40" name="Grafik 39" descr="Ein Bild, das Text enthält.&#10;&#10;Automatisch generierte Beschreibung">
            <a:extLst>
              <a:ext uri="{FF2B5EF4-FFF2-40B4-BE49-F238E27FC236}">
                <a16:creationId xmlns:a16="http://schemas.microsoft.com/office/drawing/2014/main" id="{3D4133D9-B146-F84A-935E-5F3FFC02E406}"/>
              </a:ext>
            </a:extLst>
          </p:cNvPr>
          <p:cNvPicPr>
            <a:picLocks noChangeAspect="1"/>
          </p:cNvPicPr>
          <p:nvPr/>
        </p:nvPicPr>
        <p:blipFill>
          <a:blip r:embed="rId11"/>
          <a:stretch>
            <a:fillRect/>
          </a:stretch>
        </p:blipFill>
        <p:spPr>
          <a:xfrm>
            <a:off x="4711957" y="4941965"/>
            <a:ext cx="540133" cy="441927"/>
          </a:xfrm>
          <a:prstGeom prst="rect">
            <a:avLst/>
          </a:prstGeom>
        </p:spPr>
      </p:pic>
    </p:spTree>
    <p:extLst>
      <p:ext uri="{BB962C8B-B14F-4D97-AF65-F5344CB8AC3E}">
        <p14:creationId xmlns:p14="http://schemas.microsoft.com/office/powerpoint/2010/main" val="18247880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Perspektive der Handwerker</a:t>
            </a:r>
          </a:p>
        </p:txBody>
      </p:sp>
      <p:sp>
        <p:nvSpPr>
          <p:cNvPr id="26" name="Textfeld 25">
            <a:extLst>
              <a:ext uri="{FF2B5EF4-FFF2-40B4-BE49-F238E27FC236}">
                <a16:creationId xmlns:a16="http://schemas.microsoft.com/office/drawing/2014/main" id="{D34CA77D-6667-134B-B183-C27897F39C46}"/>
              </a:ext>
            </a:extLst>
          </p:cNvPr>
          <p:cNvSpPr txBox="1"/>
          <p:nvPr/>
        </p:nvSpPr>
        <p:spPr>
          <a:xfrm>
            <a:off x="2112064" y="1426134"/>
            <a:ext cx="4560000" cy="864000"/>
          </a:xfrm>
          <a:prstGeom prst="rect">
            <a:avLst/>
          </a:prstGeom>
          <a:noFill/>
        </p:spPr>
        <p:txBody>
          <a:bodyPr wrap="square" lIns="91440" tIns="45720" rIns="91440" bIns="45720" rtlCol="0">
            <a:noAutofit/>
          </a:bodyPr>
          <a:lstStyle>
            <a:defPPr>
              <a:defRPr lang="de-DE"/>
            </a:defPPr>
            <a:lvl1pPr>
              <a:defRPr sz="1650" b="1">
                <a:solidFill>
                  <a:srgbClr val="157771"/>
                </a:solidFill>
              </a:defRPr>
            </a:lvl1pPr>
          </a:lstStyle>
          <a:p>
            <a:r>
              <a:rPr lang="de-CH" sz="1867">
                <a:solidFill>
                  <a:srgbClr val="B4270C"/>
                </a:solidFill>
                <a:latin typeface="+mj-lt"/>
              </a:rPr>
              <a:t>1. Profil erstellen</a:t>
            </a:r>
          </a:p>
          <a:p>
            <a:r>
              <a:rPr lang="de-CH" sz="1467" b="0">
                <a:solidFill>
                  <a:schemeClr val="tx1"/>
                </a:solidFill>
                <a:latin typeface="+mj-lt"/>
              </a:rPr>
              <a:t>Erstellen Sie Ihr individuelles Profil mit Leistungsangebot und Aktionsradius.</a:t>
            </a:r>
            <a:endParaRPr lang="en-US" sz="1867">
              <a:latin typeface="+mj-lt"/>
            </a:endParaRPr>
          </a:p>
        </p:txBody>
      </p:sp>
      <p:sp>
        <p:nvSpPr>
          <p:cNvPr id="27" name="Textfeld 26">
            <a:extLst>
              <a:ext uri="{FF2B5EF4-FFF2-40B4-BE49-F238E27FC236}">
                <a16:creationId xmlns:a16="http://schemas.microsoft.com/office/drawing/2014/main" id="{04C289B0-860F-5542-986D-DC90EF2D35E5}"/>
              </a:ext>
            </a:extLst>
          </p:cNvPr>
          <p:cNvSpPr txBox="1"/>
          <p:nvPr/>
        </p:nvSpPr>
        <p:spPr>
          <a:xfrm>
            <a:off x="2112064" y="2421405"/>
            <a:ext cx="4560000" cy="864000"/>
          </a:xfrm>
          <a:prstGeom prst="rect">
            <a:avLst/>
          </a:prstGeom>
          <a:noFill/>
        </p:spPr>
        <p:txBody>
          <a:bodyPr wrap="square" lIns="91440" tIns="45720" rIns="91440" bIns="45720" rtlCol="0">
            <a:noAutofit/>
          </a:bodyPr>
          <a:lstStyle>
            <a:defPPr>
              <a:defRPr lang="de-DE"/>
            </a:defPPr>
            <a:lvl1pPr>
              <a:defRPr sz="1650" b="1">
                <a:solidFill>
                  <a:srgbClr val="157771"/>
                </a:solidFill>
              </a:defRPr>
            </a:lvl1pPr>
          </a:lstStyle>
          <a:p>
            <a:r>
              <a:rPr lang="de-CH" sz="1867">
                <a:solidFill>
                  <a:srgbClr val="B4270C"/>
                </a:solidFill>
                <a:latin typeface="+mj-lt"/>
              </a:rPr>
              <a:t>2. Marketing-Budgetgrenze festlegen</a:t>
            </a:r>
          </a:p>
          <a:p>
            <a:r>
              <a:rPr lang="de-CH" sz="1467" b="0">
                <a:solidFill>
                  <a:schemeClr val="tx1"/>
                </a:solidFill>
                <a:latin typeface="+mj-lt"/>
              </a:rPr>
              <a:t>Definieren Sie eine monatliche Marketing-Budgetgrenze passend zu Ihrem Neukundenbedarf.</a:t>
            </a:r>
            <a:endParaRPr lang="en-US" sz="1467" b="0">
              <a:solidFill>
                <a:schemeClr val="tx1"/>
              </a:solidFill>
              <a:latin typeface="+mj-lt"/>
            </a:endParaRPr>
          </a:p>
        </p:txBody>
      </p:sp>
      <p:sp>
        <p:nvSpPr>
          <p:cNvPr id="28" name="Textfeld 27">
            <a:extLst>
              <a:ext uri="{FF2B5EF4-FFF2-40B4-BE49-F238E27FC236}">
                <a16:creationId xmlns:a16="http://schemas.microsoft.com/office/drawing/2014/main" id="{A8EA7069-4A7B-C946-87D8-E17284B51BD9}"/>
              </a:ext>
            </a:extLst>
          </p:cNvPr>
          <p:cNvSpPr txBox="1"/>
          <p:nvPr/>
        </p:nvSpPr>
        <p:spPr>
          <a:xfrm>
            <a:off x="2112064" y="3416676"/>
            <a:ext cx="4560000" cy="864000"/>
          </a:xfrm>
          <a:prstGeom prst="rect">
            <a:avLst/>
          </a:prstGeom>
          <a:noFill/>
        </p:spPr>
        <p:txBody>
          <a:bodyPr wrap="square" lIns="91440" tIns="45720" rIns="91440" bIns="45720" rtlCol="0">
            <a:noAutofit/>
          </a:bodyPr>
          <a:lstStyle>
            <a:defPPr>
              <a:defRPr lang="de-DE"/>
            </a:defPPr>
            <a:lvl1pPr>
              <a:defRPr sz="1650" b="1">
                <a:solidFill>
                  <a:srgbClr val="157771"/>
                </a:solidFill>
              </a:defRPr>
            </a:lvl1pPr>
          </a:lstStyle>
          <a:p>
            <a:r>
              <a:rPr lang="de-CH" sz="1867">
                <a:solidFill>
                  <a:srgbClr val="B4270C"/>
                </a:solidFill>
                <a:latin typeface="+mj-lt"/>
              </a:rPr>
              <a:t>3. Geprüfte Anfragen erhalten</a:t>
            </a:r>
            <a:endParaRPr lang="de-CH" sz="1467">
              <a:solidFill>
                <a:srgbClr val="B4270C"/>
              </a:solidFill>
              <a:latin typeface="+mj-lt"/>
            </a:endParaRPr>
          </a:p>
          <a:p>
            <a:r>
              <a:rPr lang="de-CH" sz="1467" b="0">
                <a:solidFill>
                  <a:schemeClr val="tx1"/>
                </a:solidFill>
                <a:latin typeface="+mj-lt"/>
              </a:rPr>
              <a:t>Sie erhalten passende und geprüfte </a:t>
            </a:r>
            <a:r>
              <a:rPr lang="de-CH" sz="1467" b="0" err="1">
                <a:solidFill>
                  <a:schemeClr val="tx1"/>
                </a:solidFill>
                <a:latin typeface="+mj-lt"/>
              </a:rPr>
              <a:t>Anfragerprofile</a:t>
            </a:r>
            <a:r>
              <a:rPr lang="de-CH" sz="1467" b="0">
                <a:solidFill>
                  <a:schemeClr val="tx1"/>
                </a:solidFill>
                <a:latin typeface="+mj-lt"/>
              </a:rPr>
              <a:t> per E-Mail.</a:t>
            </a:r>
            <a:endParaRPr lang="en-US" sz="1867">
              <a:latin typeface="+mj-lt"/>
            </a:endParaRPr>
          </a:p>
        </p:txBody>
      </p:sp>
      <p:sp>
        <p:nvSpPr>
          <p:cNvPr id="29" name="Textfeld 28">
            <a:extLst>
              <a:ext uri="{FF2B5EF4-FFF2-40B4-BE49-F238E27FC236}">
                <a16:creationId xmlns:a16="http://schemas.microsoft.com/office/drawing/2014/main" id="{8597D779-E5C0-844D-86BF-45A2FE02241C}"/>
              </a:ext>
            </a:extLst>
          </p:cNvPr>
          <p:cNvSpPr txBox="1"/>
          <p:nvPr/>
        </p:nvSpPr>
        <p:spPr>
          <a:xfrm>
            <a:off x="2112064" y="5407216"/>
            <a:ext cx="4560000" cy="864000"/>
          </a:xfrm>
          <a:prstGeom prst="rect">
            <a:avLst/>
          </a:prstGeom>
          <a:noFill/>
        </p:spPr>
        <p:txBody>
          <a:bodyPr wrap="square" lIns="91440" tIns="45720" rIns="91440" bIns="45720" rtlCol="0">
            <a:noAutofit/>
          </a:bodyPr>
          <a:lstStyle>
            <a:defPPr>
              <a:defRPr lang="de-DE"/>
            </a:defPPr>
            <a:lvl1pPr>
              <a:defRPr sz="1650" b="1">
                <a:solidFill>
                  <a:srgbClr val="157771"/>
                </a:solidFill>
              </a:defRPr>
            </a:lvl1pPr>
          </a:lstStyle>
          <a:p>
            <a:r>
              <a:rPr lang="de-CH" sz="1867">
                <a:solidFill>
                  <a:srgbClr val="B4270C"/>
                </a:solidFill>
                <a:latin typeface="+mj-lt"/>
              </a:rPr>
              <a:t>5. Aufträge gewinnen</a:t>
            </a:r>
          </a:p>
          <a:p>
            <a:r>
              <a:rPr lang="de-CH" sz="1467" b="0">
                <a:solidFill>
                  <a:schemeClr val="tx1"/>
                </a:solidFill>
                <a:latin typeface="+mj-lt"/>
              </a:rPr>
              <a:t>Überzeugen Sie die Kunden, gewinnen Sie den Auftrag und erweitern Sie so Ihren Kundenstamm.</a:t>
            </a:r>
            <a:endParaRPr lang="en-US" sz="1467" b="0">
              <a:solidFill>
                <a:schemeClr val="tx1"/>
              </a:solidFill>
              <a:latin typeface="+mj-lt"/>
            </a:endParaRPr>
          </a:p>
        </p:txBody>
      </p:sp>
      <p:sp>
        <p:nvSpPr>
          <p:cNvPr id="30" name="Textfeld 29">
            <a:extLst>
              <a:ext uri="{FF2B5EF4-FFF2-40B4-BE49-F238E27FC236}">
                <a16:creationId xmlns:a16="http://schemas.microsoft.com/office/drawing/2014/main" id="{BFF9CC61-F261-B240-B2FF-3E6BD5E0FE2B}"/>
              </a:ext>
            </a:extLst>
          </p:cNvPr>
          <p:cNvSpPr txBox="1"/>
          <p:nvPr/>
        </p:nvSpPr>
        <p:spPr>
          <a:xfrm>
            <a:off x="2112064" y="4411946"/>
            <a:ext cx="4560000" cy="864000"/>
          </a:xfrm>
          <a:prstGeom prst="rect">
            <a:avLst/>
          </a:prstGeom>
          <a:noFill/>
        </p:spPr>
        <p:txBody>
          <a:bodyPr wrap="square" lIns="91440" tIns="45720" rIns="91440" bIns="45720" rtlCol="0">
            <a:noAutofit/>
          </a:bodyPr>
          <a:lstStyle>
            <a:defPPr>
              <a:defRPr lang="de-DE"/>
            </a:defPPr>
            <a:lvl1pPr>
              <a:defRPr sz="1650" b="1">
                <a:solidFill>
                  <a:srgbClr val="157771"/>
                </a:solidFill>
              </a:defRPr>
            </a:lvl1pPr>
          </a:lstStyle>
          <a:p>
            <a:r>
              <a:rPr lang="de-CH" sz="1867">
                <a:solidFill>
                  <a:srgbClr val="B4270C"/>
                </a:solidFill>
                <a:latin typeface="+mj-lt"/>
              </a:rPr>
              <a:t>4. Beratung und Offerte</a:t>
            </a:r>
          </a:p>
          <a:p>
            <a:r>
              <a:rPr lang="de-CH" sz="1467" b="0">
                <a:solidFill>
                  <a:schemeClr val="tx1"/>
                </a:solidFill>
                <a:latin typeface="+mj-lt"/>
              </a:rPr>
              <a:t>Kontaktieren Sie die Anfrager, vereinbaren Sie einen Beratungstermin und erstellen Sie eine Offerte.</a:t>
            </a:r>
            <a:endParaRPr lang="en-US" sz="1867">
              <a:latin typeface="+mj-lt"/>
            </a:endParaRPr>
          </a:p>
        </p:txBody>
      </p:sp>
      <p:pic>
        <p:nvPicPr>
          <p:cNvPr id="21" name="Grafik 20">
            <a:extLst>
              <a:ext uri="{FF2B5EF4-FFF2-40B4-BE49-F238E27FC236}">
                <a16:creationId xmlns:a16="http://schemas.microsoft.com/office/drawing/2014/main" id="{B80CB021-D1B7-AC44-A880-43AEA9A996C8}"/>
              </a:ext>
            </a:extLst>
          </p:cNvPr>
          <p:cNvPicPr>
            <a:picLocks noChangeAspect="1"/>
          </p:cNvPicPr>
          <p:nvPr/>
        </p:nvPicPr>
        <p:blipFill>
          <a:blip r:embed="rId2"/>
          <a:srcRect/>
          <a:stretch/>
        </p:blipFill>
        <p:spPr>
          <a:xfrm>
            <a:off x="6918832" y="1918518"/>
            <a:ext cx="5273169" cy="3348043"/>
          </a:xfrm>
          <a:prstGeom prst="rect">
            <a:avLst/>
          </a:prstGeom>
        </p:spPr>
      </p:pic>
      <p:pic>
        <p:nvPicPr>
          <p:cNvPr id="15" name="Grafik 14">
            <a:extLst>
              <a:ext uri="{FF2B5EF4-FFF2-40B4-BE49-F238E27FC236}">
                <a16:creationId xmlns:a16="http://schemas.microsoft.com/office/drawing/2014/main" id="{6B159B8E-602B-D444-81BD-43819F694B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35584" y="248131"/>
            <a:ext cx="2000975" cy="482834"/>
          </a:xfrm>
          <a:prstGeom prst="rect">
            <a:avLst/>
          </a:prstGeom>
        </p:spPr>
      </p:pic>
      <p:pic>
        <p:nvPicPr>
          <p:cNvPr id="16" name="Grafik 15" descr="Ein Bild, das Text enthält.&#10;&#10;Automatisch generierte Beschreibung">
            <a:extLst>
              <a:ext uri="{FF2B5EF4-FFF2-40B4-BE49-F238E27FC236}">
                <a16:creationId xmlns:a16="http://schemas.microsoft.com/office/drawing/2014/main" id="{1B941D81-1BCF-0F49-A8DE-80669F669A41}"/>
              </a:ext>
            </a:extLst>
          </p:cNvPr>
          <p:cNvPicPr>
            <a:picLocks noChangeAspect="1"/>
          </p:cNvPicPr>
          <p:nvPr/>
        </p:nvPicPr>
        <p:blipFill>
          <a:blip r:embed="rId5"/>
          <a:stretch>
            <a:fillRect/>
          </a:stretch>
        </p:blipFill>
        <p:spPr>
          <a:xfrm>
            <a:off x="1395861" y="5517232"/>
            <a:ext cx="493940" cy="404133"/>
          </a:xfrm>
          <a:prstGeom prst="rect">
            <a:avLst/>
          </a:prstGeom>
        </p:spPr>
      </p:pic>
      <p:pic>
        <p:nvPicPr>
          <p:cNvPr id="17" name="Grafik 16" descr="Ein Bild, das Text, Erste Hilfe-Kasten, ClipArt enthält.&#10;&#10;Automatisch generierte Beschreibung">
            <a:extLst>
              <a:ext uri="{FF2B5EF4-FFF2-40B4-BE49-F238E27FC236}">
                <a16:creationId xmlns:a16="http://schemas.microsoft.com/office/drawing/2014/main" id="{3BC5BD53-D73B-6F4F-BFD8-562E9C1030DD}"/>
              </a:ext>
            </a:extLst>
          </p:cNvPr>
          <p:cNvPicPr>
            <a:picLocks noChangeAspect="1"/>
          </p:cNvPicPr>
          <p:nvPr/>
        </p:nvPicPr>
        <p:blipFill>
          <a:blip r:embed="rId6"/>
          <a:stretch>
            <a:fillRect/>
          </a:stretch>
        </p:blipFill>
        <p:spPr>
          <a:xfrm>
            <a:off x="1395861" y="3562866"/>
            <a:ext cx="449447" cy="442198"/>
          </a:xfrm>
          <a:prstGeom prst="rect">
            <a:avLst/>
          </a:prstGeom>
        </p:spPr>
      </p:pic>
      <p:pic>
        <p:nvPicPr>
          <p:cNvPr id="4" name="Grafik 3" descr="Ein Bild, das Text, ClipArt, Screenshot enthält.&#10;&#10;Automatisch generierte Beschreibung">
            <a:extLst>
              <a:ext uri="{FF2B5EF4-FFF2-40B4-BE49-F238E27FC236}">
                <a16:creationId xmlns:a16="http://schemas.microsoft.com/office/drawing/2014/main" id="{7954B954-9A2B-684F-A5DB-9DF829E21BF5}"/>
              </a:ext>
            </a:extLst>
          </p:cNvPr>
          <p:cNvPicPr>
            <a:picLocks noChangeAspect="1"/>
          </p:cNvPicPr>
          <p:nvPr/>
        </p:nvPicPr>
        <p:blipFill>
          <a:blip r:embed="rId7"/>
          <a:stretch>
            <a:fillRect/>
          </a:stretch>
        </p:blipFill>
        <p:spPr>
          <a:xfrm>
            <a:off x="1399954" y="1528782"/>
            <a:ext cx="419621" cy="414376"/>
          </a:xfrm>
          <a:prstGeom prst="rect">
            <a:avLst/>
          </a:prstGeom>
        </p:spPr>
      </p:pic>
      <p:pic>
        <p:nvPicPr>
          <p:cNvPr id="6" name="Grafik 5">
            <a:extLst>
              <a:ext uri="{FF2B5EF4-FFF2-40B4-BE49-F238E27FC236}">
                <a16:creationId xmlns:a16="http://schemas.microsoft.com/office/drawing/2014/main" id="{BC460F38-6437-3641-8649-468C5B912AAF}"/>
              </a:ext>
            </a:extLst>
          </p:cNvPr>
          <p:cNvPicPr>
            <a:picLocks noChangeAspect="1"/>
          </p:cNvPicPr>
          <p:nvPr/>
        </p:nvPicPr>
        <p:blipFill>
          <a:blip r:embed="rId8"/>
          <a:stretch>
            <a:fillRect/>
          </a:stretch>
        </p:blipFill>
        <p:spPr>
          <a:xfrm>
            <a:off x="1395861" y="4602028"/>
            <a:ext cx="449447" cy="483156"/>
          </a:xfrm>
          <a:prstGeom prst="rect">
            <a:avLst/>
          </a:prstGeom>
        </p:spPr>
      </p:pic>
      <p:pic>
        <p:nvPicPr>
          <p:cNvPr id="8" name="Grafik 7">
            <a:extLst>
              <a:ext uri="{FF2B5EF4-FFF2-40B4-BE49-F238E27FC236}">
                <a16:creationId xmlns:a16="http://schemas.microsoft.com/office/drawing/2014/main" id="{ED832F70-2967-834B-9BCA-ED7679BD09EC}"/>
              </a:ext>
            </a:extLst>
          </p:cNvPr>
          <p:cNvPicPr>
            <a:picLocks noChangeAspect="1"/>
          </p:cNvPicPr>
          <p:nvPr/>
        </p:nvPicPr>
        <p:blipFill>
          <a:blip r:embed="rId9"/>
          <a:stretch>
            <a:fillRect/>
          </a:stretch>
        </p:blipFill>
        <p:spPr>
          <a:xfrm>
            <a:off x="1409740" y="2564904"/>
            <a:ext cx="400050" cy="482600"/>
          </a:xfrm>
          <a:prstGeom prst="rect">
            <a:avLst/>
          </a:prstGeom>
        </p:spPr>
      </p:pic>
    </p:spTree>
    <p:extLst>
      <p:ext uri="{BB962C8B-B14F-4D97-AF65-F5344CB8AC3E}">
        <p14:creationId xmlns:p14="http://schemas.microsoft.com/office/powerpoint/2010/main" val="39517661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a:t>Demo und gemeinsame Anmeldung</a:t>
            </a:r>
          </a:p>
        </p:txBody>
      </p:sp>
      <p:pic>
        <p:nvPicPr>
          <p:cNvPr id="1028" name="Picture 4">
            <a:hlinkClick r:id="rId2"/>
          </p:cNvPr>
          <p:cNvPicPr>
            <a:picLocks noGrp="1" noChangeAspect="1" noChangeArrowheads="1"/>
          </p:cNvPicPr>
          <p:nvPr>
            <p:ph sz="quarter" idx="18"/>
          </p:nvPr>
        </p:nvPicPr>
        <p:blipFill>
          <a:blip r:embed="rId3"/>
          <a:srcRect t="477" b="477"/>
          <a:stretch/>
        </p:blipFill>
        <p:spPr bwMode="auto">
          <a:xfrm>
            <a:off x="1415480" y="1412777"/>
            <a:ext cx="4464496" cy="46108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7" name="Picture 3">
            <a:hlinkClick r:id="rId4"/>
          </p:cNvPr>
          <p:cNvPicPr>
            <a:picLocks noGrp="1" noChangeAspect="1" noChangeArrowheads="1"/>
          </p:cNvPicPr>
          <p:nvPr>
            <p:ph idx="4294967295"/>
          </p:nvPr>
        </p:nvPicPr>
        <p:blipFill>
          <a:blip r:embed="rId5"/>
          <a:srcRect t="148" b="148"/>
          <a:stretch/>
        </p:blipFill>
        <p:spPr bwMode="auto">
          <a:xfrm>
            <a:off x="6672064" y="1412776"/>
            <a:ext cx="4248472" cy="46085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a:extLst>
              <a:ext uri="{FF2B5EF4-FFF2-40B4-BE49-F238E27FC236}">
                <a16:creationId xmlns:a16="http://schemas.microsoft.com/office/drawing/2014/main" id="{1EA702A7-CB5D-2C4D-9E99-AFFA7E450C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35584" y="248131"/>
            <a:ext cx="2000975" cy="482834"/>
          </a:xfrm>
          <a:prstGeom prst="rect">
            <a:avLst/>
          </a:prstGeom>
        </p:spPr>
      </p:pic>
    </p:spTree>
    <p:extLst>
      <p:ext uri="{BB962C8B-B14F-4D97-AF65-F5344CB8AC3E}">
        <p14:creationId xmlns:p14="http://schemas.microsoft.com/office/powerpoint/2010/main" val="4612183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CH"/>
              <a:t>Gewerke und Dienstleistungen</a:t>
            </a:r>
          </a:p>
        </p:txBody>
      </p:sp>
      <p:pic>
        <p:nvPicPr>
          <p:cNvPr id="11" name="Picture 2">
            <a:hlinkClick r:id="rId2"/>
          </p:cNvPr>
          <p:cNvPicPr>
            <a:picLocks noGrp="1" noChangeAspect="1" noChangeArrowheads="1"/>
          </p:cNvPicPr>
          <p:nvPr>
            <p:ph idx="4294967295"/>
          </p:nvPr>
        </p:nvPicPr>
        <p:blipFill>
          <a:blip r:embed="rId3"/>
          <a:srcRect t="526" b="526"/>
          <a:stretch/>
        </p:blipFill>
        <p:spPr bwMode="auto">
          <a:xfrm>
            <a:off x="6816080" y="1484784"/>
            <a:ext cx="4872223" cy="47525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Inhaltsplatzhalter 7">
            <a:extLst>
              <a:ext uri="{FF2B5EF4-FFF2-40B4-BE49-F238E27FC236}">
                <a16:creationId xmlns:a16="http://schemas.microsoft.com/office/drawing/2014/main" id="{EFA3CB47-C77C-4B35-A6F5-3EA6AF550A08}"/>
              </a:ext>
            </a:extLst>
          </p:cNvPr>
          <p:cNvSpPr txBox="1">
            <a:spLocks/>
          </p:cNvSpPr>
          <p:nvPr/>
        </p:nvSpPr>
        <p:spPr>
          <a:xfrm>
            <a:off x="479376" y="1412776"/>
            <a:ext cx="5832648" cy="3960440"/>
          </a:xfrm>
          <a:prstGeom prst="rect">
            <a:avLst/>
          </a:prstGeom>
        </p:spPr>
        <p:txBody>
          <a:bodyPr numCol="2">
            <a:noAutofit/>
          </a:bodyPr>
          <a:lstStyle>
            <a:lvl1pPr marL="0" indent="0" algn="l" defTabSz="1035025" rtl="0" eaLnBrk="1" fontAlgn="base" hangingPunct="1">
              <a:lnSpc>
                <a:spcPct val="100000"/>
              </a:lnSpc>
              <a:spcBef>
                <a:spcPts val="0"/>
              </a:spcBef>
              <a:spcAft>
                <a:spcPts val="600"/>
              </a:spcAft>
              <a:buClr>
                <a:schemeClr val="accent1"/>
              </a:buClr>
              <a:buFont typeface="Arial" panose="020B0604020202020204" pitchFamily="34" charset="0"/>
              <a:buNone/>
              <a:defRPr sz="1800" b="0" i="0" kern="1200">
                <a:solidFill>
                  <a:schemeClr val="tx2"/>
                </a:solidFill>
                <a:latin typeface="+mj-lt"/>
                <a:ea typeface="MS PGothic" panose="020B0600070205080204" pitchFamily="34" charset="-128"/>
                <a:cs typeface="Segoe UI" panose="020B0502040204020203" pitchFamily="34" charset="0"/>
              </a:defRPr>
            </a:lvl1pPr>
            <a:lvl2pPr marL="271463" indent="-271463"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2pPr>
            <a:lvl3pPr marL="53975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3pPr>
            <a:lvl4pPr marL="809625" indent="-269875" algn="l" defTabSz="1035025" rtl="0" eaLnBrk="1" fontAlgn="base" hangingPunct="1">
              <a:lnSpc>
                <a:spcPct val="100000"/>
              </a:lnSpc>
              <a:spcBef>
                <a:spcPts val="0"/>
              </a:spcBef>
              <a:spcAft>
                <a:spcPts val="600"/>
              </a:spcAft>
              <a:buClrTx/>
              <a:buFont typeface="Arial" panose="020B0604020202020204" pitchFamily="34" charset="0"/>
              <a:buChar char="•"/>
              <a:tabLst>
                <a:tab pos="539750" algn="l"/>
              </a:tabLst>
              <a:defRPr sz="1800" b="0" i="0" kern="1200">
                <a:solidFill>
                  <a:schemeClr val="tx2"/>
                </a:solidFill>
                <a:latin typeface="+mj-lt"/>
                <a:ea typeface="MS PGothic" panose="020B0600070205080204" pitchFamily="34" charset="-128"/>
                <a:cs typeface="Segoe UI" panose="020B0502040204020203" pitchFamily="34" charset="0"/>
              </a:defRPr>
            </a:lvl4pPr>
            <a:lvl5pPr marL="1079500" indent="-269875" algn="l" defTabSz="1035025" rtl="0" eaLnBrk="1" fontAlgn="base" hangingPunct="1">
              <a:lnSpc>
                <a:spcPct val="100000"/>
              </a:lnSpc>
              <a:spcBef>
                <a:spcPts val="0"/>
              </a:spcBef>
              <a:spcAft>
                <a:spcPts val="600"/>
              </a:spcAft>
              <a:buClrTx/>
              <a:buFont typeface="Arial" panose="020B0604020202020204" pitchFamily="34" charset="0"/>
              <a:buChar char="•"/>
              <a:defRPr sz="1800" b="0" i="0" kern="1200">
                <a:solidFill>
                  <a:schemeClr val="tx2"/>
                </a:solidFill>
                <a:latin typeface="+mj-lt"/>
                <a:ea typeface="MS PGothic" panose="020B0600070205080204" pitchFamily="34" charset="-128"/>
                <a:cs typeface="Segoe UI" panose="020B0502040204020203" pitchFamily="34" charset="0"/>
              </a:defRPr>
            </a:lvl5pPr>
            <a:lvl6pPr marL="2857023"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482"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941"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400" indent="-259730" algn="l" defTabSz="1038917" rtl="0" eaLnBrk="1" latinLnBrk="0" hangingPunct="1">
              <a:spcBef>
                <a:spcPct val="20000"/>
              </a:spcBef>
              <a:buFont typeface="Arial" pitchFamily="34" charset="0"/>
              <a:buChar char="•"/>
              <a:defRPr sz="2267" kern="1200">
                <a:solidFill>
                  <a:schemeClr val="tx1"/>
                </a:solidFill>
                <a:latin typeface="+mn-lt"/>
                <a:ea typeface="+mn-ea"/>
                <a:cs typeface="+mn-cs"/>
              </a:defRPr>
            </a:lvl9pPr>
          </a:lstStyle>
          <a:p>
            <a:pPr marL="285750" indent="-285750">
              <a:buClr>
                <a:schemeClr val="bg1">
                  <a:lumMod val="50000"/>
                </a:schemeClr>
              </a:buClr>
              <a:buFont typeface="Arial" panose="020B0604020202020204" pitchFamily="34" charset="0"/>
              <a:buChar char="•"/>
            </a:pPr>
            <a:r>
              <a:rPr lang="de-CH"/>
              <a:t>Fenster und Türen</a:t>
            </a:r>
          </a:p>
          <a:p>
            <a:pPr marL="285750" indent="-285750">
              <a:buClr>
                <a:schemeClr val="bg1">
                  <a:lumMod val="50000"/>
                </a:schemeClr>
              </a:buClr>
              <a:buFont typeface="Arial" panose="020B0604020202020204" pitchFamily="34" charset="0"/>
              <a:buChar char="•"/>
            </a:pPr>
            <a:r>
              <a:rPr lang="de-CH"/>
              <a:t>Bad</a:t>
            </a:r>
          </a:p>
          <a:p>
            <a:pPr marL="285750" indent="-285750">
              <a:buClr>
                <a:schemeClr val="bg1">
                  <a:lumMod val="50000"/>
                </a:schemeClr>
              </a:buClr>
              <a:buFont typeface="Arial" panose="020B0604020202020204" pitchFamily="34" charset="0"/>
              <a:buChar char="•"/>
            </a:pPr>
            <a:r>
              <a:rPr lang="de-CH"/>
              <a:t>Zaun und Sichtschutz</a:t>
            </a:r>
          </a:p>
          <a:p>
            <a:pPr marL="285750" indent="-285750">
              <a:buClr>
                <a:schemeClr val="bg1">
                  <a:lumMod val="50000"/>
                </a:schemeClr>
              </a:buClr>
              <a:buFont typeface="Arial" panose="020B0604020202020204" pitchFamily="34" charset="0"/>
              <a:buChar char="•"/>
            </a:pPr>
            <a:r>
              <a:rPr lang="de-CH"/>
              <a:t>Heizung</a:t>
            </a:r>
          </a:p>
          <a:p>
            <a:pPr marL="285750" indent="-285750">
              <a:buClr>
                <a:schemeClr val="bg1">
                  <a:lumMod val="50000"/>
                </a:schemeClr>
              </a:buClr>
              <a:buFont typeface="Arial" panose="020B0604020202020204" pitchFamily="34" charset="0"/>
              <a:buChar char="•"/>
            </a:pPr>
            <a:r>
              <a:rPr lang="de-CH"/>
              <a:t>Küchen</a:t>
            </a:r>
          </a:p>
          <a:p>
            <a:pPr marL="285750" indent="-285750">
              <a:buClr>
                <a:schemeClr val="bg1">
                  <a:lumMod val="50000"/>
                </a:schemeClr>
              </a:buClr>
              <a:buFont typeface="Arial" panose="020B0604020202020204" pitchFamily="34" charset="0"/>
              <a:buChar char="•"/>
            </a:pPr>
            <a:r>
              <a:rPr lang="de-CH"/>
              <a:t>Solaranlagen</a:t>
            </a:r>
          </a:p>
          <a:p>
            <a:pPr marL="285750" indent="-285750">
              <a:buClr>
                <a:schemeClr val="bg1">
                  <a:lumMod val="50000"/>
                </a:schemeClr>
              </a:buClr>
              <a:buFont typeface="Arial" panose="020B0604020202020204" pitchFamily="34" charset="0"/>
              <a:buChar char="•"/>
            </a:pPr>
            <a:r>
              <a:rPr lang="de-CH"/>
              <a:t>Carport</a:t>
            </a:r>
          </a:p>
          <a:p>
            <a:pPr marL="285750" indent="-285750">
              <a:buClr>
                <a:schemeClr val="bg1">
                  <a:lumMod val="50000"/>
                </a:schemeClr>
              </a:buClr>
              <a:buFont typeface="Arial" panose="020B0604020202020204" pitchFamily="34" charset="0"/>
              <a:buChar char="•"/>
            </a:pPr>
            <a:r>
              <a:rPr lang="de-CH"/>
              <a:t>Energieberatung</a:t>
            </a:r>
          </a:p>
          <a:p>
            <a:pPr marL="285750" indent="-285750">
              <a:buClr>
                <a:schemeClr val="bg1">
                  <a:lumMod val="50000"/>
                </a:schemeClr>
              </a:buClr>
              <a:buFont typeface="Arial" panose="020B0604020202020204" pitchFamily="34" charset="0"/>
              <a:buChar char="•"/>
            </a:pPr>
            <a:r>
              <a:rPr lang="de-CH"/>
              <a:t>Garagen/Tore</a:t>
            </a:r>
          </a:p>
          <a:p>
            <a:pPr marL="285750" indent="-285750">
              <a:buClr>
                <a:schemeClr val="bg1">
                  <a:lumMod val="50000"/>
                </a:schemeClr>
              </a:buClr>
              <a:buFont typeface="Arial" panose="020B0604020202020204" pitchFamily="34" charset="0"/>
              <a:buChar char="•"/>
            </a:pPr>
            <a:r>
              <a:rPr lang="de-CH"/>
              <a:t>Wintergarten</a:t>
            </a:r>
          </a:p>
          <a:p>
            <a:pPr marL="285750" indent="-285750">
              <a:buClr>
                <a:schemeClr val="bg1">
                  <a:lumMod val="50000"/>
                </a:schemeClr>
              </a:buClr>
              <a:buFont typeface="Arial" panose="020B0604020202020204" pitchFamily="34" charset="0"/>
              <a:buChar char="•"/>
            </a:pPr>
            <a:r>
              <a:rPr lang="de-CH"/>
              <a:t>Dachdecker</a:t>
            </a:r>
          </a:p>
          <a:p>
            <a:pPr marL="285750" indent="-285750">
              <a:buClr>
                <a:schemeClr val="bg1">
                  <a:lumMod val="50000"/>
                </a:schemeClr>
              </a:buClr>
              <a:buFont typeface="Arial" panose="020B0604020202020204" pitchFamily="34" charset="0"/>
              <a:buChar char="•"/>
            </a:pPr>
            <a:r>
              <a:rPr lang="de-CH"/>
              <a:t>Maler/Gipser</a:t>
            </a:r>
          </a:p>
          <a:p>
            <a:pPr marL="285750" indent="-285750">
              <a:buClr>
                <a:schemeClr val="bg1">
                  <a:lumMod val="50000"/>
                </a:schemeClr>
              </a:buClr>
              <a:buFont typeface="Arial" panose="020B0604020202020204" pitchFamily="34" charset="0"/>
              <a:buChar char="•"/>
            </a:pPr>
            <a:r>
              <a:rPr lang="de-CH"/>
              <a:t>Bodenleger</a:t>
            </a:r>
          </a:p>
          <a:p>
            <a:pPr marL="285750" indent="-285750">
              <a:buClr>
                <a:schemeClr val="bg1">
                  <a:lumMod val="50000"/>
                </a:schemeClr>
              </a:buClr>
              <a:buFont typeface="Arial" panose="020B0604020202020204" pitchFamily="34" charset="0"/>
              <a:buChar char="•"/>
            </a:pPr>
            <a:r>
              <a:rPr lang="de-CH"/>
              <a:t>Isolation/Fassade</a:t>
            </a:r>
          </a:p>
          <a:p>
            <a:pPr marL="285750" indent="-285750">
              <a:buClr>
                <a:schemeClr val="bg1">
                  <a:lumMod val="50000"/>
                </a:schemeClr>
              </a:buClr>
              <a:buFont typeface="Arial" panose="020B0604020202020204" pitchFamily="34" charset="0"/>
              <a:buChar char="•"/>
            </a:pPr>
            <a:r>
              <a:rPr lang="de-CH"/>
              <a:t>Wasseraufbereitung</a:t>
            </a:r>
          </a:p>
          <a:p>
            <a:pPr marL="285750" indent="-285750">
              <a:buClr>
                <a:schemeClr val="bg1">
                  <a:lumMod val="50000"/>
                </a:schemeClr>
              </a:buClr>
              <a:buFont typeface="Arial" panose="020B0604020202020204" pitchFamily="34" charset="0"/>
              <a:buChar char="•"/>
            </a:pPr>
            <a:r>
              <a:rPr lang="de-CH"/>
              <a:t>Plattenleger</a:t>
            </a:r>
          </a:p>
          <a:p>
            <a:pPr marL="285750" indent="-285750">
              <a:buClr>
                <a:schemeClr val="bg1">
                  <a:lumMod val="50000"/>
                </a:schemeClr>
              </a:buClr>
              <a:buFont typeface="Arial" panose="020B0604020202020204" pitchFamily="34" charset="0"/>
              <a:buChar char="•"/>
            </a:pPr>
            <a:r>
              <a:rPr lang="de-CH"/>
              <a:t>Schreiner</a:t>
            </a:r>
          </a:p>
          <a:p>
            <a:pPr marL="285750" indent="-285750">
              <a:buClr>
                <a:schemeClr val="bg1">
                  <a:lumMod val="50000"/>
                </a:schemeClr>
              </a:buClr>
              <a:buFont typeface="Arial" panose="020B0604020202020204" pitchFamily="34" charset="0"/>
              <a:buChar char="•"/>
            </a:pPr>
            <a:r>
              <a:rPr lang="de-CH"/>
              <a:t>Klima</a:t>
            </a:r>
          </a:p>
          <a:p>
            <a:pPr marL="285750" indent="-285750">
              <a:buClr>
                <a:schemeClr val="bg1">
                  <a:lumMod val="50000"/>
                </a:schemeClr>
              </a:buClr>
              <a:buFont typeface="Arial" panose="020B0604020202020204" pitchFamily="34" charset="0"/>
              <a:buChar char="•"/>
            </a:pPr>
            <a:r>
              <a:rPr lang="de-CH"/>
              <a:t>Zimmermann</a:t>
            </a:r>
          </a:p>
          <a:p>
            <a:pPr marL="285750" indent="-285750">
              <a:buClr>
                <a:schemeClr val="bg1">
                  <a:lumMod val="50000"/>
                </a:schemeClr>
              </a:buClr>
              <a:buFont typeface="Arial" panose="020B0604020202020204" pitchFamily="34" charset="0"/>
              <a:buChar char="•"/>
            </a:pPr>
            <a:r>
              <a:rPr lang="de-CH"/>
              <a:t>Elektriker</a:t>
            </a:r>
          </a:p>
          <a:p>
            <a:pPr marL="285750" indent="-285750">
              <a:buClr>
                <a:schemeClr val="bg1">
                  <a:lumMod val="50000"/>
                </a:schemeClr>
              </a:buClr>
              <a:buFont typeface="Arial" panose="020B0604020202020204" pitchFamily="34" charset="0"/>
              <a:buChar char="•"/>
            </a:pPr>
            <a:r>
              <a:rPr lang="de-CH"/>
              <a:t>Gärtner</a:t>
            </a:r>
          </a:p>
          <a:p>
            <a:pPr marL="285750" indent="-285750">
              <a:buClr>
                <a:schemeClr val="bg1">
                  <a:lumMod val="50000"/>
                </a:schemeClr>
              </a:buClr>
              <a:buFont typeface="Arial" panose="020B0604020202020204" pitchFamily="34" charset="0"/>
              <a:buChar char="•"/>
            </a:pPr>
            <a:r>
              <a:rPr lang="de-CH"/>
              <a:t>Architekt/Bauleiter </a:t>
            </a:r>
          </a:p>
          <a:p>
            <a:pPr marL="285750" indent="-285750">
              <a:buClr>
                <a:schemeClr val="bg1">
                  <a:lumMod val="50000"/>
                </a:schemeClr>
              </a:buClr>
              <a:buFont typeface="Arial" panose="020B0604020202020204" pitchFamily="34" charset="0"/>
              <a:buChar char="•"/>
            </a:pPr>
            <a:r>
              <a:rPr lang="de-CH"/>
              <a:t>Makler</a:t>
            </a:r>
          </a:p>
        </p:txBody>
      </p:sp>
      <p:pic>
        <p:nvPicPr>
          <p:cNvPr id="6" name="Grafik 5">
            <a:extLst>
              <a:ext uri="{FF2B5EF4-FFF2-40B4-BE49-F238E27FC236}">
                <a16:creationId xmlns:a16="http://schemas.microsoft.com/office/drawing/2014/main" id="{B937FA65-BFB9-6A46-A87B-E058491BB0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35584" y="248131"/>
            <a:ext cx="2000975" cy="482834"/>
          </a:xfrm>
          <a:prstGeom prst="rect">
            <a:avLst/>
          </a:prstGeom>
        </p:spPr>
      </p:pic>
    </p:spTree>
    <p:extLst>
      <p:ext uri="{BB962C8B-B14F-4D97-AF65-F5344CB8AC3E}">
        <p14:creationId xmlns:p14="http://schemas.microsoft.com/office/powerpoint/2010/main" val="40905541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Wichtige Dokumente</a:t>
            </a:r>
          </a:p>
        </p:txBody>
      </p:sp>
      <p:pic>
        <p:nvPicPr>
          <p:cNvPr id="4104" name="Picture 8">
            <a:hlinkClick r:id="rId2"/>
          </p:cNvPr>
          <p:cNvPicPr>
            <a:picLocks noGrp="1" noChangeAspect="1" noChangeArrowheads="1"/>
          </p:cNvPicPr>
          <p:nvPr>
            <p:ph sz="quarter" idx="18"/>
          </p:nvPr>
        </p:nvPicPr>
        <p:blipFill rotWithShape="1">
          <a:blip r:embed="rId3" cstate="print">
            <a:extLst>
              <a:ext uri="{28A0092B-C50C-407E-A947-70E740481C1C}">
                <a14:useLocalDpi xmlns:a14="http://schemas.microsoft.com/office/drawing/2010/main" val="0"/>
              </a:ext>
            </a:extLst>
          </a:blip>
          <a:srcRect l="3676" t="3174" r="4718" b="3187"/>
          <a:stretch/>
        </p:blipFill>
        <p:spPr bwMode="auto">
          <a:xfrm>
            <a:off x="1103792" y="1412777"/>
            <a:ext cx="2999641" cy="424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1" name="Picture 5">
            <a:hlinkClick r:id="rId4"/>
          </p:cNvPr>
          <p:cNvPicPr>
            <a:picLocks noGrp="1" noChangeAspect="1" noChangeArrowheads="1"/>
          </p:cNvPicPr>
          <p:nvPr>
            <p:ph idx="4294967295"/>
          </p:nvPr>
        </p:nvPicPr>
        <p:blipFill rotWithShape="1">
          <a:blip r:embed="rId5" cstate="print">
            <a:extLst>
              <a:ext uri="{28A0092B-C50C-407E-A947-70E740481C1C}">
                <a14:useLocalDpi xmlns:a14="http://schemas.microsoft.com/office/drawing/2010/main" val="0"/>
              </a:ext>
            </a:extLst>
          </a:blip>
          <a:srcRect l="4368" t="3356" r="4027" b="2845"/>
          <a:stretch/>
        </p:blipFill>
        <p:spPr bwMode="auto">
          <a:xfrm>
            <a:off x="8712982" y="1412777"/>
            <a:ext cx="2999641" cy="424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2" name="Picture 6">
            <a:hlinkClick r:id="rId6"/>
          </p:cNvPr>
          <p:cNvPicPr>
            <a:picLocks noGrp="1" noChangeAspect="1" noChangeArrowheads="1"/>
          </p:cNvPicPr>
          <p:nvPr>
            <p:ph idx="4294967295"/>
          </p:nvPr>
        </p:nvPicPr>
        <p:blipFill rotWithShape="1">
          <a:blip r:embed="rId7" cstate="print">
            <a:extLst>
              <a:ext uri="{28A0092B-C50C-407E-A947-70E740481C1C}">
                <a14:useLocalDpi xmlns:a14="http://schemas.microsoft.com/office/drawing/2010/main" val="0"/>
              </a:ext>
            </a:extLst>
          </a:blip>
          <a:srcRect l="4718" t="3093" r="3676" b="2852"/>
          <a:stretch/>
        </p:blipFill>
        <p:spPr bwMode="auto">
          <a:xfrm>
            <a:off x="4954369" y="1412778"/>
            <a:ext cx="2999641" cy="424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feld 10"/>
          <p:cNvSpPr txBox="1"/>
          <p:nvPr/>
        </p:nvSpPr>
        <p:spPr>
          <a:xfrm>
            <a:off x="1103792" y="5805264"/>
            <a:ext cx="3120000" cy="461665"/>
          </a:xfrm>
          <a:prstGeom prst="rect">
            <a:avLst/>
          </a:prstGeom>
          <a:noFill/>
        </p:spPr>
        <p:txBody>
          <a:bodyPr wrap="square" rtlCol="0">
            <a:spAutoFit/>
          </a:bodyPr>
          <a:lstStyle/>
          <a:p>
            <a:pPr algn="ctr"/>
            <a:r>
              <a:rPr lang="de-CH" sz="2400" b="1">
                <a:solidFill>
                  <a:srgbClr val="868689"/>
                </a:solidFill>
                <a:latin typeface="HelveticaNeueLT Com 55 Roman" pitchFamily="34" charset="0"/>
              </a:rPr>
              <a:t>Vermittlungsvertrag</a:t>
            </a:r>
          </a:p>
        </p:txBody>
      </p:sp>
      <p:sp>
        <p:nvSpPr>
          <p:cNvPr id="19" name="Textfeld 18"/>
          <p:cNvSpPr txBox="1"/>
          <p:nvPr/>
        </p:nvSpPr>
        <p:spPr>
          <a:xfrm>
            <a:off x="4967784" y="5805264"/>
            <a:ext cx="3120000" cy="461665"/>
          </a:xfrm>
          <a:prstGeom prst="rect">
            <a:avLst/>
          </a:prstGeom>
          <a:noFill/>
        </p:spPr>
        <p:txBody>
          <a:bodyPr wrap="square" rtlCol="0">
            <a:spAutoFit/>
          </a:bodyPr>
          <a:lstStyle/>
          <a:p>
            <a:pPr algn="ctr"/>
            <a:r>
              <a:rPr lang="de-CH" sz="2400" b="1">
                <a:solidFill>
                  <a:srgbClr val="868689"/>
                </a:solidFill>
                <a:latin typeface="HelveticaNeueLT Com 55 Roman" pitchFamily="34" charset="0"/>
              </a:rPr>
              <a:t>Preisliste</a:t>
            </a:r>
          </a:p>
        </p:txBody>
      </p:sp>
      <p:sp>
        <p:nvSpPr>
          <p:cNvPr id="20" name="Textfeld 19"/>
          <p:cNvSpPr txBox="1"/>
          <p:nvPr/>
        </p:nvSpPr>
        <p:spPr>
          <a:xfrm>
            <a:off x="8640233" y="5805264"/>
            <a:ext cx="3120000" cy="461665"/>
          </a:xfrm>
          <a:prstGeom prst="rect">
            <a:avLst/>
          </a:prstGeom>
          <a:noFill/>
        </p:spPr>
        <p:txBody>
          <a:bodyPr wrap="square" rtlCol="0">
            <a:spAutoFit/>
          </a:bodyPr>
          <a:lstStyle/>
          <a:p>
            <a:pPr algn="ctr"/>
            <a:r>
              <a:rPr lang="de-CH" sz="2400" b="1">
                <a:solidFill>
                  <a:srgbClr val="868689"/>
                </a:solidFill>
                <a:latin typeface="HelveticaNeueLT Com 55 Roman" pitchFamily="34" charset="0"/>
              </a:rPr>
              <a:t>AGB</a:t>
            </a:r>
          </a:p>
        </p:txBody>
      </p:sp>
      <p:pic>
        <p:nvPicPr>
          <p:cNvPr id="10" name="Grafik 9">
            <a:extLst>
              <a:ext uri="{FF2B5EF4-FFF2-40B4-BE49-F238E27FC236}">
                <a16:creationId xmlns:a16="http://schemas.microsoft.com/office/drawing/2014/main" id="{80AB1BBC-87A3-994A-B963-EBE59566785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35584" y="248131"/>
            <a:ext cx="2000975" cy="482834"/>
          </a:xfrm>
          <a:prstGeom prst="rect">
            <a:avLst/>
          </a:prstGeom>
        </p:spPr>
      </p:pic>
    </p:spTree>
    <p:extLst>
      <p:ext uri="{BB962C8B-B14F-4D97-AF65-F5344CB8AC3E}">
        <p14:creationId xmlns:p14="http://schemas.microsoft.com/office/powerpoint/2010/main" val="22766464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Print vs. digitale Medien</a:t>
            </a:r>
          </a:p>
        </p:txBody>
      </p:sp>
      <p:pic>
        <p:nvPicPr>
          <p:cNvPr id="5122" name="Picture 2"/>
          <p:cNvPicPr>
            <a:picLocks noGrp="1" noChangeAspect="1" noChangeArrowheads="1"/>
          </p:cNvPicPr>
          <p:nvPr>
            <p:ph sz="quarter" idx="18"/>
          </p:nvPr>
        </p:nvPicPr>
        <p:blipFill>
          <a:blip r:embed="rId2"/>
          <a:srcRect l="4403" r="4403"/>
          <a:stretch/>
        </p:blipFill>
        <p:spPr bwMode="auto">
          <a:xfrm>
            <a:off x="1775519" y="1196752"/>
            <a:ext cx="7704857" cy="47525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a:extLst>
              <a:ext uri="{FF2B5EF4-FFF2-40B4-BE49-F238E27FC236}">
                <a16:creationId xmlns:a16="http://schemas.microsoft.com/office/drawing/2014/main" id="{09510477-0EB8-4444-B14A-31E1975ABD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35584" y="248131"/>
            <a:ext cx="2000975" cy="482834"/>
          </a:xfrm>
          <a:prstGeom prst="rect">
            <a:avLst/>
          </a:prstGeom>
        </p:spPr>
      </p:pic>
    </p:spTree>
    <p:extLst>
      <p:ext uri="{BB962C8B-B14F-4D97-AF65-F5344CB8AC3E}">
        <p14:creationId xmlns:p14="http://schemas.microsoft.com/office/powerpoint/2010/main" val="17720480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AAC5A854-7F61-4AD2-A4F1-6C43F12FC9C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95" imgH="95" progId="TCLayout.ActiveDocument.1">
                  <p:embed/>
                </p:oleObj>
              </mc:Choice>
              <mc:Fallback>
                <p:oleObj name="think-cell Folie" r:id="rId3" imgW="95" imgH="95" progId="TCLayout.ActiveDocument.1">
                  <p:embed/>
                  <p:pic>
                    <p:nvPicPr>
                      <p:cNvPr id="4" name="Objekt 3" hidden="1">
                        <a:extLst>
                          <a:ext uri="{FF2B5EF4-FFF2-40B4-BE49-F238E27FC236}">
                            <a16:creationId xmlns:a16="http://schemas.microsoft.com/office/drawing/2014/main" id="{AAC5A854-7F61-4AD2-A4F1-6C43F12FC9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el 4"/>
          <p:cNvSpPr>
            <a:spLocks noGrp="1"/>
          </p:cNvSpPr>
          <p:nvPr>
            <p:ph type="title"/>
          </p:nvPr>
        </p:nvSpPr>
        <p:spPr/>
        <p:txBody>
          <a:bodyPr vert="horz"/>
          <a:lstStyle/>
          <a:p>
            <a:r>
              <a:rPr lang="de-CH" dirty="0"/>
              <a:t>Aktion für </a:t>
            </a:r>
            <a:r>
              <a:rPr lang="de-CH" dirty="0" err="1"/>
              <a:t>HausHeld</a:t>
            </a:r>
            <a:r>
              <a:rPr lang="de-CH" dirty="0"/>
              <a:t>-Neukunden:</a:t>
            </a:r>
          </a:p>
        </p:txBody>
      </p:sp>
      <p:sp>
        <p:nvSpPr>
          <p:cNvPr id="6" name="Rechteck 5">
            <a:extLst>
              <a:ext uri="{FF2B5EF4-FFF2-40B4-BE49-F238E27FC236}">
                <a16:creationId xmlns:a16="http://schemas.microsoft.com/office/drawing/2014/main" id="{688031BE-0BCF-2347-B8FE-4DBA5400CAE0}"/>
              </a:ext>
            </a:extLst>
          </p:cNvPr>
          <p:cNvSpPr/>
          <p:nvPr/>
        </p:nvSpPr>
        <p:spPr>
          <a:xfrm rot="21300000">
            <a:off x="8810668" y="2050234"/>
            <a:ext cx="3456000" cy="904973"/>
          </a:xfrm>
          <a:prstGeom prst="rect">
            <a:avLst/>
          </a:prstGeom>
          <a:solidFill>
            <a:srgbClr val="B4270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de-DE" sz="2400"/>
          </a:p>
        </p:txBody>
      </p:sp>
      <p:pic>
        <p:nvPicPr>
          <p:cNvPr id="7" name="Inhaltsplatzhalter 7" descr="Ein Bild, das Monitor, Bildschirm, Fernsehen, groß enthält.&#10;&#10;Automatisch generierte Beschreibung">
            <a:extLst>
              <a:ext uri="{FF2B5EF4-FFF2-40B4-BE49-F238E27FC236}">
                <a16:creationId xmlns:a16="http://schemas.microsoft.com/office/drawing/2014/main" id="{1154A39E-9197-2C4C-8251-E8F6E0553B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3201" y="203201"/>
            <a:ext cx="46039" cy="46039"/>
          </a:xfrm>
        </p:spPr>
      </p:pic>
      <p:grpSp>
        <p:nvGrpSpPr>
          <p:cNvPr id="15" name="Gruppieren 14">
            <a:extLst>
              <a:ext uri="{FF2B5EF4-FFF2-40B4-BE49-F238E27FC236}">
                <a16:creationId xmlns:a16="http://schemas.microsoft.com/office/drawing/2014/main" id="{B0333953-5520-CB40-8570-ECF6D1D51AB1}"/>
              </a:ext>
            </a:extLst>
          </p:cNvPr>
          <p:cNvGrpSpPr/>
          <p:nvPr/>
        </p:nvGrpSpPr>
        <p:grpSpPr>
          <a:xfrm>
            <a:off x="1251332" y="1489770"/>
            <a:ext cx="6284827" cy="4171478"/>
            <a:chOff x="5080712" y="1365452"/>
            <a:chExt cx="3310476" cy="4171478"/>
          </a:xfrm>
        </p:grpSpPr>
        <p:sp>
          <p:nvSpPr>
            <p:cNvPr id="22" name="Textfeld 21">
              <a:extLst>
                <a:ext uri="{FF2B5EF4-FFF2-40B4-BE49-F238E27FC236}">
                  <a16:creationId xmlns:a16="http://schemas.microsoft.com/office/drawing/2014/main" id="{FBC3D1B0-16F6-3A44-B2F5-35F59E4357A7}"/>
                </a:ext>
              </a:extLst>
            </p:cNvPr>
            <p:cNvSpPr txBox="1"/>
            <p:nvPr/>
          </p:nvSpPr>
          <p:spPr>
            <a:xfrm>
              <a:off x="5080713" y="1365452"/>
              <a:ext cx="3310475" cy="1293651"/>
            </a:xfrm>
            <a:prstGeom prst="rect">
              <a:avLst/>
            </a:prstGeom>
            <a:noFill/>
          </p:spPr>
          <p:txBody>
            <a:bodyPr wrap="square" rtlCol="0">
              <a:noAutofit/>
            </a:bodyPr>
            <a:lstStyle/>
            <a:p>
              <a:r>
                <a:rPr lang="de-CH" sz="1870" dirty="0">
                  <a:latin typeface="HelveticaNeueLT Com 55 Roman" pitchFamily="34" charset="0"/>
                  <a:ea typeface="Roboto Light" panose="02000000000000000000" pitchFamily="2" charset="0"/>
                </a:rPr>
                <a:t>HausHeld.ch </a:t>
              </a:r>
              <a:r>
                <a:rPr lang="de-CH" sz="1870" b="1" dirty="0">
                  <a:solidFill>
                    <a:srgbClr val="B4270C"/>
                  </a:solidFill>
                  <a:latin typeface="HelveticaNeueLT Com 55 Roman" pitchFamily="34" charset="0"/>
                  <a:ea typeface="Roboto Light" panose="02000000000000000000" pitchFamily="2" charset="0"/>
                </a:rPr>
                <a:t>Starterpaket</a:t>
              </a:r>
              <a:r>
                <a:rPr lang="de-CH" sz="1870" dirty="0">
                  <a:latin typeface="HelveticaNeueLT Com 55 Roman" pitchFamily="34" charset="0"/>
                  <a:ea typeface="Roboto Light" panose="02000000000000000000" pitchFamily="2" charset="0"/>
                </a:rPr>
                <a:t> mit 1000 CHW zzgl. MWST </a:t>
              </a:r>
            </a:p>
            <a:p>
              <a:r>
                <a:rPr lang="de-CH" sz="1870" dirty="0">
                  <a:latin typeface="HelveticaNeueLT Com 55 Roman" pitchFamily="34" charset="0"/>
                  <a:ea typeface="Roboto Light" panose="02000000000000000000" pitchFamily="2" charset="0"/>
                </a:rPr>
                <a:t>als Vorauszahlung (entspricht 1000 CHF Guthaben)</a:t>
              </a:r>
              <a:endParaRPr lang="en-US" sz="1870" dirty="0">
                <a:latin typeface="HelveticaNeueLT Com 55 Roman" pitchFamily="34" charset="0"/>
                <a:ea typeface="Roboto Light" panose="02000000000000000000" pitchFamily="2" charset="0"/>
              </a:endParaRPr>
            </a:p>
          </p:txBody>
        </p:sp>
        <p:sp>
          <p:nvSpPr>
            <p:cNvPr id="24" name="Textfeld 23">
              <a:extLst>
                <a:ext uri="{FF2B5EF4-FFF2-40B4-BE49-F238E27FC236}">
                  <a16:creationId xmlns:a16="http://schemas.microsoft.com/office/drawing/2014/main" id="{6E4F1202-DB71-824F-9D5B-9DBE3684DDDB}"/>
                </a:ext>
              </a:extLst>
            </p:cNvPr>
            <p:cNvSpPr txBox="1"/>
            <p:nvPr/>
          </p:nvSpPr>
          <p:spPr>
            <a:xfrm>
              <a:off x="5080712" y="2767611"/>
              <a:ext cx="3044970" cy="1473175"/>
            </a:xfrm>
            <a:prstGeom prst="rect">
              <a:avLst/>
            </a:prstGeom>
            <a:noFill/>
          </p:spPr>
          <p:txBody>
            <a:bodyPr wrap="square" rtlCol="0">
              <a:noAutofit/>
            </a:bodyPr>
            <a:lstStyle/>
            <a:p>
              <a:r>
                <a:rPr lang="de-CH" sz="1870" b="1" dirty="0">
                  <a:solidFill>
                    <a:srgbClr val="B4270C"/>
                  </a:solidFill>
                  <a:latin typeface="HelveticaNeueLT Com 55 Roman" pitchFamily="34" charset="0"/>
                  <a:ea typeface="Roboto" panose="02000000000000000000" pitchFamily="2" charset="0"/>
                </a:rPr>
                <a:t>Monatsbudget</a:t>
              </a:r>
              <a:r>
                <a:rPr lang="de-CH" sz="1870" dirty="0">
                  <a:latin typeface="HelveticaNeueLT Com 55 Roman" pitchFamily="34" charset="0"/>
                  <a:ea typeface="Roboto" panose="02000000000000000000" pitchFamily="2" charset="0"/>
                </a:rPr>
                <a:t> von z.B. 500 CHF (Ziel) mit 20% WIR-Anteil zzgl. MWST (bis 5000 CHW/Jahr)</a:t>
              </a:r>
              <a:endParaRPr lang="en-US" sz="1870" dirty="0">
                <a:latin typeface="HelveticaNeueLT Com 55 Roman" pitchFamily="34" charset="0"/>
                <a:ea typeface="Roboto Light" panose="02000000000000000000" pitchFamily="2" charset="0"/>
              </a:endParaRPr>
            </a:p>
          </p:txBody>
        </p:sp>
        <p:sp>
          <p:nvSpPr>
            <p:cNvPr id="26" name="Textfeld 25">
              <a:extLst>
                <a:ext uri="{FF2B5EF4-FFF2-40B4-BE49-F238E27FC236}">
                  <a16:creationId xmlns:a16="http://schemas.microsoft.com/office/drawing/2014/main" id="{7FF2FB47-5460-9142-9C99-4B160F9192AE}"/>
                </a:ext>
              </a:extLst>
            </p:cNvPr>
            <p:cNvSpPr txBox="1"/>
            <p:nvPr/>
          </p:nvSpPr>
          <p:spPr>
            <a:xfrm>
              <a:off x="5080713" y="4243280"/>
              <a:ext cx="3077407" cy="1293650"/>
            </a:xfrm>
            <a:prstGeom prst="rect">
              <a:avLst/>
            </a:prstGeom>
            <a:noFill/>
          </p:spPr>
          <p:txBody>
            <a:bodyPr wrap="square" rtlCol="0">
              <a:noAutofit/>
            </a:bodyPr>
            <a:lstStyle/>
            <a:p>
              <a:r>
                <a:rPr lang="de-CH" sz="1870" dirty="0">
                  <a:latin typeface="HelveticaNeueLT Com 55 Roman" pitchFamily="34" charset="0"/>
                  <a:ea typeface="Roboto" panose="02000000000000000000" pitchFamily="2" charset="0"/>
                </a:rPr>
                <a:t>Die ersten </a:t>
              </a:r>
              <a:r>
                <a:rPr lang="de-CH" sz="1870" b="1" dirty="0">
                  <a:solidFill>
                    <a:srgbClr val="B4270C"/>
                  </a:solidFill>
                  <a:latin typeface="HelveticaNeueLT Com 55 Roman" pitchFamily="34" charset="0"/>
                  <a:ea typeface="Roboto" panose="02000000000000000000" pitchFamily="2" charset="0"/>
                </a:rPr>
                <a:t>Rechnungen</a:t>
              </a:r>
              <a:r>
                <a:rPr lang="de-CH" sz="1870" dirty="0">
                  <a:latin typeface="HelveticaNeueLT Com 55 Roman" pitchFamily="34" charset="0"/>
                  <a:ea typeface="Roboto" panose="02000000000000000000" pitchFamily="2" charset="0"/>
                </a:rPr>
                <a:t> </a:t>
              </a:r>
            </a:p>
            <a:p>
              <a:r>
                <a:rPr lang="de-CH" sz="1870" dirty="0">
                  <a:latin typeface="HelveticaNeueLT Com 55 Roman" pitchFamily="34" charset="0"/>
                  <a:ea typeface="Roboto" panose="02000000000000000000" pitchFamily="2" charset="0"/>
                </a:rPr>
                <a:t>werden mit dem Startguthaben zu 100% verrechnet</a:t>
              </a:r>
              <a:endParaRPr lang="en-US" sz="1870" dirty="0">
                <a:latin typeface="HelveticaNeueLT Com 55 Roman" pitchFamily="34" charset="0"/>
                <a:ea typeface="Roboto Light" panose="02000000000000000000" pitchFamily="2" charset="0"/>
              </a:endParaRPr>
            </a:p>
          </p:txBody>
        </p:sp>
      </p:grpSp>
      <p:sp>
        <p:nvSpPr>
          <p:cNvPr id="28" name="Textfeld 27">
            <a:extLst>
              <a:ext uri="{FF2B5EF4-FFF2-40B4-BE49-F238E27FC236}">
                <a16:creationId xmlns:a16="http://schemas.microsoft.com/office/drawing/2014/main" id="{7C6EA3EC-1427-E64A-B095-CC701CFBEE1A}"/>
              </a:ext>
            </a:extLst>
          </p:cNvPr>
          <p:cNvSpPr txBox="1"/>
          <p:nvPr/>
        </p:nvSpPr>
        <p:spPr>
          <a:xfrm rot="21300000">
            <a:off x="9023527" y="2199882"/>
            <a:ext cx="3216000" cy="584775"/>
          </a:xfrm>
          <a:prstGeom prst="rect">
            <a:avLst/>
          </a:prstGeom>
          <a:noFill/>
        </p:spPr>
        <p:txBody>
          <a:bodyPr wrap="square" lIns="91440" tIns="45720" rIns="91440" bIns="45720" rtlCol="0">
            <a:spAutoFit/>
          </a:bodyPr>
          <a:lstStyle/>
          <a:p>
            <a:r>
              <a:rPr lang="de-DE" sz="1600" b="1" dirty="0">
                <a:solidFill>
                  <a:schemeClr val="bg1"/>
                </a:solidFill>
                <a:latin typeface="HelveticaNeueLT Com 65 Md" pitchFamily="34" charset="0"/>
              </a:rPr>
              <a:t>Natürlich auch mit</a:t>
            </a:r>
          </a:p>
          <a:p>
            <a:r>
              <a:rPr lang="de-DE" sz="1600" b="1" dirty="0">
                <a:solidFill>
                  <a:schemeClr val="bg1"/>
                </a:solidFill>
                <a:latin typeface="HelveticaNeueLT Com 65 Md" pitchFamily="34" charset="0"/>
              </a:rPr>
              <a:t>WIR-Anteil</a:t>
            </a:r>
          </a:p>
        </p:txBody>
      </p:sp>
      <p:pic>
        <p:nvPicPr>
          <p:cNvPr id="29" name="Grafik 28">
            <a:extLst>
              <a:ext uri="{FF2B5EF4-FFF2-40B4-BE49-F238E27FC236}">
                <a16:creationId xmlns:a16="http://schemas.microsoft.com/office/drawing/2014/main" id="{BB099716-AAFA-574C-9669-22B9C5A3767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35584" y="248131"/>
            <a:ext cx="2000975" cy="482834"/>
          </a:xfrm>
          <a:prstGeom prst="rect">
            <a:avLst/>
          </a:prstGeom>
        </p:spPr>
      </p:pic>
      <p:grpSp>
        <p:nvGrpSpPr>
          <p:cNvPr id="33" name="Gruppieren 32">
            <a:extLst>
              <a:ext uri="{FF2B5EF4-FFF2-40B4-BE49-F238E27FC236}">
                <a16:creationId xmlns:a16="http://schemas.microsoft.com/office/drawing/2014/main" id="{7EAF0453-4F71-4A9B-9233-2BC37175FF7D}"/>
              </a:ext>
            </a:extLst>
          </p:cNvPr>
          <p:cNvGrpSpPr/>
          <p:nvPr/>
        </p:nvGrpSpPr>
        <p:grpSpPr>
          <a:xfrm>
            <a:off x="479374" y="2940590"/>
            <a:ext cx="515226" cy="488410"/>
            <a:chOff x="3996419" y="3297780"/>
            <a:chExt cx="2121795" cy="2011362"/>
          </a:xfrm>
          <a:solidFill>
            <a:srgbClr val="B4270C"/>
          </a:solidFill>
        </p:grpSpPr>
        <p:sp>
          <p:nvSpPr>
            <p:cNvPr id="35" name="Freeform 65">
              <a:extLst>
                <a:ext uri="{FF2B5EF4-FFF2-40B4-BE49-F238E27FC236}">
                  <a16:creationId xmlns:a16="http://schemas.microsoft.com/office/drawing/2014/main" id="{8F9D9051-E189-4370-9C8B-F5FF9008063F}"/>
                </a:ext>
              </a:extLst>
            </p:cNvPr>
            <p:cNvSpPr>
              <a:spLocks/>
            </p:cNvSpPr>
            <p:nvPr/>
          </p:nvSpPr>
          <p:spPr bwMode="auto">
            <a:xfrm>
              <a:off x="5187464" y="4977859"/>
              <a:ext cx="489038" cy="291845"/>
            </a:xfrm>
            <a:custGeom>
              <a:avLst/>
              <a:gdLst>
                <a:gd name="T0" fmla="*/ 0 w 26"/>
                <a:gd name="T1" fmla="*/ 16 h 16"/>
                <a:gd name="T2" fmla="*/ 26 w 26"/>
                <a:gd name="T3" fmla="*/ 2 h 16"/>
                <a:gd name="T4" fmla="*/ 24 w 26"/>
                <a:gd name="T5" fmla="*/ 0 h 16"/>
                <a:gd name="T6" fmla="*/ 0 w 26"/>
                <a:gd name="T7" fmla="*/ 16 h 16"/>
              </a:gdLst>
              <a:ahLst/>
              <a:cxnLst>
                <a:cxn ang="0">
                  <a:pos x="T0" y="T1"/>
                </a:cxn>
                <a:cxn ang="0">
                  <a:pos x="T2" y="T3"/>
                </a:cxn>
                <a:cxn ang="0">
                  <a:pos x="T4" y="T5"/>
                </a:cxn>
                <a:cxn ang="0">
                  <a:pos x="T6" y="T7"/>
                </a:cxn>
              </a:cxnLst>
              <a:rect l="0" t="0" r="r" b="b"/>
              <a:pathLst>
                <a:path w="26" h="16">
                  <a:moveTo>
                    <a:pt x="0" y="16"/>
                  </a:moveTo>
                  <a:cubicBezTo>
                    <a:pt x="10" y="14"/>
                    <a:pt x="19" y="9"/>
                    <a:pt x="26" y="2"/>
                  </a:cubicBezTo>
                  <a:cubicBezTo>
                    <a:pt x="24" y="0"/>
                    <a:pt x="24" y="0"/>
                    <a:pt x="24" y="0"/>
                  </a:cubicBezTo>
                  <a:lnTo>
                    <a:pt x="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37" name="Freeform 66">
              <a:extLst>
                <a:ext uri="{FF2B5EF4-FFF2-40B4-BE49-F238E27FC236}">
                  <a16:creationId xmlns:a16="http://schemas.microsoft.com/office/drawing/2014/main" id="{A1410315-87DF-4745-A542-772401F31F34}"/>
                </a:ext>
              </a:extLst>
            </p:cNvPr>
            <p:cNvSpPr>
              <a:spLocks/>
            </p:cNvSpPr>
            <p:nvPr/>
          </p:nvSpPr>
          <p:spPr bwMode="auto">
            <a:xfrm>
              <a:off x="4461795" y="4622913"/>
              <a:ext cx="859761" cy="575802"/>
            </a:xfrm>
            <a:custGeom>
              <a:avLst/>
              <a:gdLst>
                <a:gd name="T0" fmla="*/ 46 w 46"/>
                <a:gd name="T1" fmla="*/ 4 h 31"/>
                <a:gd name="T2" fmla="*/ 42 w 46"/>
                <a:gd name="T3" fmla="*/ 0 h 31"/>
                <a:gd name="T4" fmla="*/ 0 w 46"/>
                <a:gd name="T5" fmla="*/ 29 h 31"/>
                <a:gd name="T6" fmla="*/ 5 w 46"/>
                <a:gd name="T7" fmla="*/ 31 h 31"/>
                <a:gd name="T8" fmla="*/ 46 w 46"/>
                <a:gd name="T9" fmla="*/ 4 h 31"/>
              </a:gdLst>
              <a:ahLst/>
              <a:cxnLst>
                <a:cxn ang="0">
                  <a:pos x="T0" y="T1"/>
                </a:cxn>
                <a:cxn ang="0">
                  <a:pos x="T2" y="T3"/>
                </a:cxn>
                <a:cxn ang="0">
                  <a:pos x="T4" y="T5"/>
                </a:cxn>
                <a:cxn ang="0">
                  <a:pos x="T6" y="T7"/>
                </a:cxn>
                <a:cxn ang="0">
                  <a:pos x="T8" y="T9"/>
                </a:cxn>
              </a:cxnLst>
              <a:rect l="0" t="0" r="r" b="b"/>
              <a:pathLst>
                <a:path w="46" h="31">
                  <a:moveTo>
                    <a:pt x="46" y="4"/>
                  </a:moveTo>
                  <a:cubicBezTo>
                    <a:pt x="42" y="0"/>
                    <a:pt x="42" y="0"/>
                    <a:pt x="42" y="0"/>
                  </a:cubicBezTo>
                  <a:cubicBezTo>
                    <a:pt x="0" y="29"/>
                    <a:pt x="0" y="29"/>
                    <a:pt x="0" y="29"/>
                  </a:cubicBezTo>
                  <a:cubicBezTo>
                    <a:pt x="2" y="30"/>
                    <a:pt x="3" y="31"/>
                    <a:pt x="5" y="31"/>
                  </a:cubicBezTo>
                  <a:lnTo>
                    <a:pt x="46"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39" name="Freeform 67">
              <a:extLst>
                <a:ext uri="{FF2B5EF4-FFF2-40B4-BE49-F238E27FC236}">
                  <a16:creationId xmlns:a16="http://schemas.microsoft.com/office/drawing/2014/main" id="{C4AC3B7E-7835-44C3-83D3-558B5B1B0695}"/>
                </a:ext>
              </a:extLst>
            </p:cNvPr>
            <p:cNvSpPr>
              <a:spLocks/>
            </p:cNvSpPr>
            <p:nvPr/>
          </p:nvSpPr>
          <p:spPr bwMode="auto">
            <a:xfrm>
              <a:off x="4651100" y="4749116"/>
              <a:ext cx="796659" cy="520588"/>
            </a:xfrm>
            <a:custGeom>
              <a:avLst/>
              <a:gdLst>
                <a:gd name="T0" fmla="*/ 39 w 43"/>
                <a:gd name="T1" fmla="*/ 0 h 28"/>
                <a:gd name="T2" fmla="*/ 0 w 43"/>
                <a:gd name="T3" fmla="*/ 26 h 28"/>
                <a:gd name="T4" fmla="*/ 6 w 43"/>
                <a:gd name="T5" fmla="*/ 28 h 28"/>
                <a:gd name="T6" fmla="*/ 43 w 43"/>
                <a:gd name="T7" fmla="*/ 3 h 28"/>
                <a:gd name="T8" fmla="*/ 39 w 43"/>
                <a:gd name="T9" fmla="*/ 0 h 28"/>
              </a:gdLst>
              <a:ahLst/>
              <a:cxnLst>
                <a:cxn ang="0">
                  <a:pos x="T0" y="T1"/>
                </a:cxn>
                <a:cxn ang="0">
                  <a:pos x="T2" y="T3"/>
                </a:cxn>
                <a:cxn ang="0">
                  <a:pos x="T4" y="T5"/>
                </a:cxn>
                <a:cxn ang="0">
                  <a:pos x="T6" y="T7"/>
                </a:cxn>
                <a:cxn ang="0">
                  <a:pos x="T8" y="T9"/>
                </a:cxn>
              </a:cxnLst>
              <a:rect l="0" t="0" r="r" b="b"/>
              <a:pathLst>
                <a:path w="43" h="28">
                  <a:moveTo>
                    <a:pt x="39" y="0"/>
                  </a:moveTo>
                  <a:cubicBezTo>
                    <a:pt x="0" y="26"/>
                    <a:pt x="0" y="26"/>
                    <a:pt x="0" y="26"/>
                  </a:cubicBezTo>
                  <a:cubicBezTo>
                    <a:pt x="2" y="27"/>
                    <a:pt x="4" y="28"/>
                    <a:pt x="6" y="28"/>
                  </a:cubicBezTo>
                  <a:cubicBezTo>
                    <a:pt x="43" y="3"/>
                    <a:pt x="43" y="3"/>
                    <a:pt x="43" y="3"/>
                  </a:cubicBezTo>
                  <a:lnTo>
                    <a:pt x="3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41" name="Freeform 68">
              <a:extLst>
                <a:ext uri="{FF2B5EF4-FFF2-40B4-BE49-F238E27FC236}">
                  <a16:creationId xmlns:a16="http://schemas.microsoft.com/office/drawing/2014/main" id="{57B4EF56-8D3E-43CD-A57C-8FC276074E65}"/>
                </a:ext>
              </a:extLst>
            </p:cNvPr>
            <p:cNvSpPr>
              <a:spLocks/>
            </p:cNvSpPr>
            <p:nvPr/>
          </p:nvSpPr>
          <p:spPr bwMode="auto">
            <a:xfrm>
              <a:off x="4311928" y="4488822"/>
              <a:ext cx="875536" cy="615240"/>
            </a:xfrm>
            <a:custGeom>
              <a:avLst/>
              <a:gdLst>
                <a:gd name="T0" fmla="*/ 47 w 47"/>
                <a:gd name="T1" fmla="*/ 4 h 33"/>
                <a:gd name="T2" fmla="*/ 43 w 47"/>
                <a:gd name="T3" fmla="*/ 0 h 33"/>
                <a:gd name="T4" fmla="*/ 0 w 47"/>
                <a:gd name="T5" fmla="*/ 29 h 33"/>
                <a:gd name="T6" fmla="*/ 4 w 47"/>
                <a:gd name="T7" fmla="*/ 33 h 33"/>
                <a:gd name="T8" fmla="*/ 47 w 47"/>
                <a:gd name="T9" fmla="*/ 4 h 33"/>
              </a:gdLst>
              <a:ahLst/>
              <a:cxnLst>
                <a:cxn ang="0">
                  <a:pos x="T0" y="T1"/>
                </a:cxn>
                <a:cxn ang="0">
                  <a:pos x="T2" y="T3"/>
                </a:cxn>
                <a:cxn ang="0">
                  <a:pos x="T4" y="T5"/>
                </a:cxn>
                <a:cxn ang="0">
                  <a:pos x="T6" y="T7"/>
                </a:cxn>
                <a:cxn ang="0">
                  <a:pos x="T8" y="T9"/>
                </a:cxn>
              </a:cxnLst>
              <a:rect l="0" t="0" r="r" b="b"/>
              <a:pathLst>
                <a:path w="47" h="33">
                  <a:moveTo>
                    <a:pt x="47" y="4"/>
                  </a:moveTo>
                  <a:cubicBezTo>
                    <a:pt x="43" y="0"/>
                    <a:pt x="43" y="0"/>
                    <a:pt x="43" y="0"/>
                  </a:cubicBezTo>
                  <a:cubicBezTo>
                    <a:pt x="0" y="29"/>
                    <a:pt x="0" y="29"/>
                    <a:pt x="0" y="29"/>
                  </a:cubicBezTo>
                  <a:cubicBezTo>
                    <a:pt x="1" y="31"/>
                    <a:pt x="3" y="32"/>
                    <a:pt x="4" y="33"/>
                  </a:cubicBezTo>
                  <a:lnTo>
                    <a:pt x="47"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42" name="Freeform 69">
              <a:extLst>
                <a:ext uri="{FF2B5EF4-FFF2-40B4-BE49-F238E27FC236}">
                  <a16:creationId xmlns:a16="http://schemas.microsoft.com/office/drawing/2014/main" id="{884C8BAA-A0C3-4234-AE8F-7CCEBB1FB680}"/>
                </a:ext>
              </a:extLst>
            </p:cNvPr>
            <p:cNvSpPr>
              <a:spLocks/>
            </p:cNvSpPr>
            <p:nvPr/>
          </p:nvSpPr>
          <p:spPr bwMode="auto">
            <a:xfrm>
              <a:off x="4871956" y="4859543"/>
              <a:ext cx="709894" cy="449599"/>
            </a:xfrm>
            <a:custGeom>
              <a:avLst/>
              <a:gdLst>
                <a:gd name="T0" fmla="*/ 34 w 38"/>
                <a:gd name="T1" fmla="*/ 0 h 24"/>
                <a:gd name="T2" fmla="*/ 0 w 38"/>
                <a:gd name="T3" fmla="*/ 23 h 24"/>
                <a:gd name="T4" fmla="*/ 6 w 38"/>
                <a:gd name="T5" fmla="*/ 24 h 24"/>
                <a:gd name="T6" fmla="*/ 8 w 38"/>
                <a:gd name="T7" fmla="*/ 24 h 24"/>
                <a:gd name="T8" fmla="*/ 38 w 38"/>
                <a:gd name="T9" fmla="*/ 3 h 24"/>
                <a:gd name="T10" fmla="*/ 34 w 38"/>
                <a:gd name="T11" fmla="*/ 0 h 24"/>
              </a:gdLst>
              <a:ahLst/>
              <a:cxnLst>
                <a:cxn ang="0">
                  <a:pos x="T0" y="T1"/>
                </a:cxn>
                <a:cxn ang="0">
                  <a:pos x="T2" y="T3"/>
                </a:cxn>
                <a:cxn ang="0">
                  <a:pos x="T4" y="T5"/>
                </a:cxn>
                <a:cxn ang="0">
                  <a:pos x="T6" y="T7"/>
                </a:cxn>
                <a:cxn ang="0">
                  <a:pos x="T8" y="T9"/>
                </a:cxn>
                <a:cxn ang="0">
                  <a:pos x="T10" y="T11"/>
                </a:cxn>
              </a:cxnLst>
              <a:rect l="0" t="0" r="r" b="b"/>
              <a:pathLst>
                <a:path w="38" h="24">
                  <a:moveTo>
                    <a:pt x="34" y="0"/>
                  </a:moveTo>
                  <a:cubicBezTo>
                    <a:pt x="0" y="23"/>
                    <a:pt x="0" y="23"/>
                    <a:pt x="0" y="23"/>
                  </a:cubicBezTo>
                  <a:cubicBezTo>
                    <a:pt x="2" y="23"/>
                    <a:pt x="4" y="24"/>
                    <a:pt x="6" y="24"/>
                  </a:cubicBezTo>
                  <a:cubicBezTo>
                    <a:pt x="6" y="24"/>
                    <a:pt x="7" y="24"/>
                    <a:pt x="8" y="24"/>
                  </a:cubicBezTo>
                  <a:cubicBezTo>
                    <a:pt x="38" y="3"/>
                    <a:pt x="38" y="3"/>
                    <a:pt x="38" y="3"/>
                  </a:cubicBez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43" name="Freeform 70">
              <a:extLst>
                <a:ext uri="{FF2B5EF4-FFF2-40B4-BE49-F238E27FC236}">
                  <a16:creationId xmlns:a16="http://schemas.microsoft.com/office/drawing/2014/main" id="{ED087904-C797-4130-9507-8760B2903BE5}"/>
                </a:ext>
              </a:extLst>
            </p:cNvPr>
            <p:cNvSpPr>
              <a:spLocks/>
            </p:cNvSpPr>
            <p:nvPr/>
          </p:nvSpPr>
          <p:spPr bwMode="auto">
            <a:xfrm>
              <a:off x="5037598" y="4323180"/>
              <a:ext cx="914975" cy="631016"/>
            </a:xfrm>
            <a:custGeom>
              <a:avLst/>
              <a:gdLst>
                <a:gd name="T0" fmla="*/ 37 w 49"/>
                <a:gd name="T1" fmla="*/ 34 h 34"/>
                <a:gd name="T2" fmla="*/ 49 w 49"/>
                <a:gd name="T3" fmla="*/ 0 h 34"/>
                <a:gd name="T4" fmla="*/ 0 w 49"/>
                <a:gd name="T5" fmla="*/ 0 h 34"/>
                <a:gd name="T6" fmla="*/ 37 w 49"/>
                <a:gd name="T7" fmla="*/ 34 h 34"/>
              </a:gdLst>
              <a:ahLst/>
              <a:cxnLst>
                <a:cxn ang="0">
                  <a:pos x="T0" y="T1"/>
                </a:cxn>
                <a:cxn ang="0">
                  <a:pos x="T2" y="T3"/>
                </a:cxn>
                <a:cxn ang="0">
                  <a:pos x="T4" y="T5"/>
                </a:cxn>
                <a:cxn ang="0">
                  <a:pos x="T6" y="T7"/>
                </a:cxn>
              </a:cxnLst>
              <a:rect l="0" t="0" r="r" b="b"/>
              <a:pathLst>
                <a:path w="49" h="34">
                  <a:moveTo>
                    <a:pt x="37" y="34"/>
                  </a:moveTo>
                  <a:cubicBezTo>
                    <a:pt x="44" y="25"/>
                    <a:pt x="49" y="13"/>
                    <a:pt x="49" y="0"/>
                  </a:cubicBezTo>
                  <a:cubicBezTo>
                    <a:pt x="0" y="0"/>
                    <a:pt x="0" y="0"/>
                    <a:pt x="0" y="0"/>
                  </a:cubicBezTo>
                  <a:lnTo>
                    <a:pt x="37"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44" name="Freeform 71">
              <a:extLst>
                <a:ext uri="{FF2B5EF4-FFF2-40B4-BE49-F238E27FC236}">
                  <a16:creationId xmlns:a16="http://schemas.microsoft.com/office/drawing/2014/main" id="{A2CFC381-8D55-479D-A7CA-35FA9C9408B5}"/>
                </a:ext>
              </a:extLst>
            </p:cNvPr>
            <p:cNvSpPr>
              <a:spLocks/>
            </p:cNvSpPr>
            <p:nvPr/>
          </p:nvSpPr>
          <p:spPr bwMode="auto">
            <a:xfrm>
              <a:off x="3996419" y="3352994"/>
              <a:ext cx="1301473" cy="1490774"/>
            </a:xfrm>
            <a:custGeom>
              <a:avLst/>
              <a:gdLst>
                <a:gd name="T0" fmla="*/ 54 w 70"/>
                <a:gd name="T1" fmla="*/ 50 h 80"/>
                <a:gd name="T2" fmla="*/ 70 w 70"/>
                <a:gd name="T3" fmla="*/ 3 h 80"/>
                <a:gd name="T4" fmla="*/ 53 w 70"/>
                <a:gd name="T5" fmla="*/ 0 h 80"/>
                <a:gd name="T6" fmla="*/ 0 w 70"/>
                <a:gd name="T7" fmla="*/ 52 h 80"/>
                <a:gd name="T8" fmla="*/ 8 w 70"/>
                <a:gd name="T9" fmla="*/ 80 h 80"/>
                <a:gd name="T10" fmla="*/ 54 w 70"/>
                <a:gd name="T11" fmla="*/ 50 h 80"/>
              </a:gdLst>
              <a:ahLst/>
              <a:cxnLst>
                <a:cxn ang="0">
                  <a:pos x="T0" y="T1"/>
                </a:cxn>
                <a:cxn ang="0">
                  <a:pos x="T2" y="T3"/>
                </a:cxn>
                <a:cxn ang="0">
                  <a:pos x="T4" y="T5"/>
                </a:cxn>
                <a:cxn ang="0">
                  <a:pos x="T6" y="T7"/>
                </a:cxn>
                <a:cxn ang="0">
                  <a:pos x="T8" y="T9"/>
                </a:cxn>
                <a:cxn ang="0">
                  <a:pos x="T10" y="T11"/>
                </a:cxn>
              </a:cxnLst>
              <a:rect l="0" t="0" r="r" b="b"/>
              <a:pathLst>
                <a:path w="70" h="80">
                  <a:moveTo>
                    <a:pt x="54" y="50"/>
                  </a:moveTo>
                  <a:cubicBezTo>
                    <a:pt x="70" y="3"/>
                    <a:pt x="70" y="3"/>
                    <a:pt x="70" y="3"/>
                  </a:cubicBezTo>
                  <a:cubicBezTo>
                    <a:pt x="65" y="1"/>
                    <a:pt x="59" y="0"/>
                    <a:pt x="53" y="0"/>
                  </a:cubicBezTo>
                  <a:cubicBezTo>
                    <a:pt x="24" y="0"/>
                    <a:pt x="0" y="23"/>
                    <a:pt x="0" y="52"/>
                  </a:cubicBezTo>
                  <a:cubicBezTo>
                    <a:pt x="0" y="63"/>
                    <a:pt x="3" y="72"/>
                    <a:pt x="8" y="80"/>
                  </a:cubicBezTo>
                  <a:lnTo>
                    <a:pt x="54"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45" name="Freeform 72">
              <a:extLst>
                <a:ext uri="{FF2B5EF4-FFF2-40B4-BE49-F238E27FC236}">
                  <a16:creationId xmlns:a16="http://schemas.microsoft.com/office/drawing/2014/main" id="{79A3EB93-E728-4937-9A5E-D4A8A97BEE65}"/>
                </a:ext>
              </a:extLst>
            </p:cNvPr>
            <p:cNvSpPr>
              <a:spLocks/>
            </p:cNvSpPr>
            <p:nvPr/>
          </p:nvSpPr>
          <p:spPr bwMode="auto">
            <a:xfrm>
              <a:off x="4201500" y="4378394"/>
              <a:ext cx="859761" cy="599465"/>
            </a:xfrm>
            <a:custGeom>
              <a:avLst/>
              <a:gdLst>
                <a:gd name="T0" fmla="*/ 46 w 46"/>
                <a:gd name="T1" fmla="*/ 3 h 32"/>
                <a:gd name="T2" fmla="*/ 42 w 46"/>
                <a:gd name="T3" fmla="*/ 0 h 32"/>
                <a:gd name="T4" fmla="*/ 0 w 46"/>
                <a:gd name="T5" fmla="*/ 29 h 32"/>
                <a:gd name="T6" fmla="*/ 3 w 46"/>
                <a:gd name="T7" fmla="*/ 32 h 32"/>
                <a:gd name="T8" fmla="*/ 46 w 46"/>
                <a:gd name="T9" fmla="*/ 3 h 32"/>
              </a:gdLst>
              <a:ahLst/>
              <a:cxnLst>
                <a:cxn ang="0">
                  <a:pos x="T0" y="T1"/>
                </a:cxn>
                <a:cxn ang="0">
                  <a:pos x="T2" y="T3"/>
                </a:cxn>
                <a:cxn ang="0">
                  <a:pos x="T4" y="T5"/>
                </a:cxn>
                <a:cxn ang="0">
                  <a:pos x="T6" y="T7"/>
                </a:cxn>
                <a:cxn ang="0">
                  <a:pos x="T8" y="T9"/>
                </a:cxn>
              </a:cxnLst>
              <a:rect l="0" t="0" r="r" b="b"/>
              <a:pathLst>
                <a:path w="46" h="32">
                  <a:moveTo>
                    <a:pt x="46" y="3"/>
                  </a:moveTo>
                  <a:cubicBezTo>
                    <a:pt x="42" y="0"/>
                    <a:pt x="42" y="0"/>
                    <a:pt x="42" y="0"/>
                  </a:cubicBezTo>
                  <a:cubicBezTo>
                    <a:pt x="0" y="29"/>
                    <a:pt x="0" y="29"/>
                    <a:pt x="0" y="29"/>
                  </a:cubicBezTo>
                  <a:cubicBezTo>
                    <a:pt x="1" y="30"/>
                    <a:pt x="2" y="31"/>
                    <a:pt x="3" y="32"/>
                  </a:cubicBezTo>
                  <a:lnTo>
                    <a:pt x="46"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46" name="Freeform 73">
              <a:extLst>
                <a:ext uri="{FF2B5EF4-FFF2-40B4-BE49-F238E27FC236}">
                  <a16:creationId xmlns:a16="http://schemas.microsoft.com/office/drawing/2014/main" id="{08F728B2-071C-455C-A215-4F28458C025B}"/>
                </a:ext>
              </a:extLst>
            </p:cNvPr>
            <p:cNvSpPr>
              <a:spLocks/>
            </p:cNvSpPr>
            <p:nvPr/>
          </p:nvSpPr>
          <p:spPr bwMode="auto">
            <a:xfrm>
              <a:off x="5187464" y="3297780"/>
              <a:ext cx="930750" cy="891309"/>
            </a:xfrm>
            <a:custGeom>
              <a:avLst/>
              <a:gdLst>
                <a:gd name="T0" fmla="*/ 41 w 50"/>
                <a:gd name="T1" fmla="*/ 48 h 48"/>
                <a:gd name="T2" fmla="*/ 50 w 50"/>
                <a:gd name="T3" fmla="*/ 48 h 48"/>
                <a:gd name="T4" fmla="*/ 48 w 50"/>
                <a:gd name="T5" fmla="*/ 35 h 48"/>
                <a:gd name="T6" fmla="*/ 16 w 50"/>
                <a:gd name="T7" fmla="*/ 0 h 48"/>
                <a:gd name="T8" fmla="*/ 13 w 50"/>
                <a:gd name="T9" fmla="*/ 9 h 48"/>
                <a:gd name="T10" fmla="*/ 0 w 50"/>
                <a:gd name="T11" fmla="*/ 48 h 48"/>
                <a:gd name="T12" fmla="*/ 41 w 5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0" h="48">
                  <a:moveTo>
                    <a:pt x="41" y="48"/>
                  </a:moveTo>
                  <a:cubicBezTo>
                    <a:pt x="50" y="48"/>
                    <a:pt x="50" y="48"/>
                    <a:pt x="50" y="48"/>
                  </a:cubicBezTo>
                  <a:cubicBezTo>
                    <a:pt x="50" y="43"/>
                    <a:pt x="49" y="39"/>
                    <a:pt x="48" y="35"/>
                  </a:cubicBezTo>
                  <a:cubicBezTo>
                    <a:pt x="44" y="19"/>
                    <a:pt x="32" y="6"/>
                    <a:pt x="16" y="0"/>
                  </a:cubicBezTo>
                  <a:cubicBezTo>
                    <a:pt x="13" y="9"/>
                    <a:pt x="13" y="9"/>
                    <a:pt x="13" y="9"/>
                  </a:cubicBezTo>
                  <a:cubicBezTo>
                    <a:pt x="0" y="48"/>
                    <a:pt x="0" y="48"/>
                    <a:pt x="0" y="48"/>
                  </a:cubicBezTo>
                  <a:lnTo>
                    <a:pt x="41" y="48"/>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CH"/>
            </a:p>
          </p:txBody>
        </p:sp>
      </p:grpSp>
      <p:grpSp>
        <p:nvGrpSpPr>
          <p:cNvPr id="47" name="Gruppieren 46">
            <a:extLst>
              <a:ext uri="{FF2B5EF4-FFF2-40B4-BE49-F238E27FC236}">
                <a16:creationId xmlns:a16="http://schemas.microsoft.com/office/drawing/2014/main" id="{6FC3CFAA-D00D-4A84-8BED-322127337EE5}"/>
              </a:ext>
            </a:extLst>
          </p:cNvPr>
          <p:cNvGrpSpPr/>
          <p:nvPr/>
        </p:nvGrpSpPr>
        <p:grpSpPr>
          <a:xfrm>
            <a:off x="623390" y="4442123"/>
            <a:ext cx="349250" cy="427037"/>
            <a:chOff x="6493726" y="4446588"/>
            <a:chExt cx="349250" cy="427037"/>
          </a:xfrm>
          <a:solidFill>
            <a:srgbClr val="B4270C"/>
          </a:solidFill>
        </p:grpSpPr>
        <p:sp>
          <p:nvSpPr>
            <p:cNvPr id="48" name="Freeform 346">
              <a:extLst>
                <a:ext uri="{FF2B5EF4-FFF2-40B4-BE49-F238E27FC236}">
                  <a16:creationId xmlns:a16="http://schemas.microsoft.com/office/drawing/2014/main" id="{595D1FFB-7B47-4411-ADB9-503C0B018F11}"/>
                </a:ext>
              </a:extLst>
            </p:cNvPr>
            <p:cNvSpPr>
              <a:spLocks noEditPoints="1"/>
            </p:cNvSpPr>
            <p:nvPr/>
          </p:nvSpPr>
          <p:spPr bwMode="auto">
            <a:xfrm>
              <a:off x="6493726" y="4446588"/>
              <a:ext cx="349250" cy="427037"/>
            </a:xfrm>
            <a:custGeom>
              <a:avLst/>
              <a:gdLst>
                <a:gd name="T0" fmla="*/ 26 w 220"/>
                <a:gd name="T1" fmla="*/ 243 h 269"/>
                <a:gd name="T2" fmla="*/ 26 w 220"/>
                <a:gd name="T3" fmla="*/ 26 h 269"/>
                <a:gd name="T4" fmla="*/ 147 w 220"/>
                <a:gd name="T5" fmla="*/ 26 h 269"/>
                <a:gd name="T6" fmla="*/ 147 w 220"/>
                <a:gd name="T7" fmla="*/ 73 h 269"/>
                <a:gd name="T8" fmla="*/ 197 w 220"/>
                <a:gd name="T9" fmla="*/ 73 h 269"/>
                <a:gd name="T10" fmla="*/ 197 w 220"/>
                <a:gd name="T11" fmla="*/ 243 h 269"/>
                <a:gd name="T12" fmla="*/ 26 w 220"/>
                <a:gd name="T13" fmla="*/ 243 h 269"/>
                <a:gd name="T14" fmla="*/ 159 w 220"/>
                <a:gd name="T15" fmla="*/ 0 h 269"/>
                <a:gd name="T16" fmla="*/ 0 w 220"/>
                <a:gd name="T17" fmla="*/ 0 h 269"/>
                <a:gd name="T18" fmla="*/ 0 w 220"/>
                <a:gd name="T19" fmla="*/ 269 h 269"/>
                <a:gd name="T20" fmla="*/ 220 w 220"/>
                <a:gd name="T21" fmla="*/ 269 h 269"/>
                <a:gd name="T22" fmla="*/ 220 w 220"/>
                <a:gd name="T23" fmla="*/ 61 h 269"/>
                <a:gd name="T24" fmla="*/ 159 w 220"/>
                <a:gd name="T25"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0" h="269">
                  <a:moveTo>
                    <a:pt x="26" y="243"/>
                  </a:moveTo>
                  <a:lnTo>
                    <a:pt x="26" y="26"/>
                  </a:lnTo>
                  <a:lnTo>
                    <a:pt x="147" y="26"/>
                  </a:lnTo>
                  <a:lnTo>
                    <a:pt x="147" y="73"/>
                  </a:lnTo>
                  <a:lnTo>
                    <a:pt x="197" y="73"/>
                  </a:lnTo>
                  <a:lnTo>
                    <a:pt x="197" y="243"/>
                  </a:lnTo>
                  <a:lnTo>
                    <a:pt x="26" y="243"/>
                  </a:lnTo>
                  <a:close/>
                  <a:moveTo>
                    <a:pt x="159" y="0"/>
                  </a:moveTo>
                  <a:lnTo>
                    <a:pt x="0" y="0"/>
                  </a:lnTo>
                  <a:lnTo>
                    <a:pt x="0" y="269"/>
                  </a:lnTo>
                  <a:lnTo>
                    <a:pt x="220" y="269"/>
                  </a:lnTo>
                  <a:lnTo>
                    <a:pt x="220" y="61"/>
                  </a:lnTo>
                  <a:lnTo>
                    <a:pt x="15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49" name="Rectangle 347">
              <a:extLst>
                <a:ext uri="{FF2B5EF4-FFF2-40B4-BE49-F238E27FC236}">
                  <a16:creationId xmlns:a16="http://schemas.microsoft.com/office/drawing/2014/main" id="{0E644835-DA77-478D-BE0B-5DA5A73AC586}"/>
                </a:ext>
              </a:extLst>
            </p:cNvPr>
            <p:cNvSpPr>
              <a:spLocks noChangeArrowheads="1"/>
            </p:cNvSpPr>
            <p:nvPr/>
          </p:nvSpPr>
          <p:spPr bwMode="auto">
            <a:xfrm>
              <a:off x="6561989" y="4768850"/>
              <a:ext cx="120650" cy="22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50" name="Rectangle 348">
              <a:extLst>
                <a:ext uri="{FF2B5EF4-FFF2-40B4-BE49-F238E27FC236}">
                  <a16:creationId xmlns:a16="http://schemas.microsoft.com/office/drawing/2014/main" id="{0F1E400D-922A-4492-8585-12646CEF1823}"/>
                </a:ext>
              </a:extLst>
            </p:cNvPr>
            <p:cNvSpPr>
              <a:spLocks noChangeArrowheads="1"/>
            </p:cNvSpPr>
            <p:nvPr/>
          </p:nvSpPr>
          <p:spPr bwMode="auto">
            <a:xfrm>
              <a:off x="6561989" y="4548188"/>
              <a:ext cx="120650" cy="22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51" name="Rectangle 349">
              <a:extLst>
                <a:ext uri="{FF2B5EF4-FFF2-40B4-BE49-F238E27FC236}">
                  <a16:creationId xmlns:a16="http://schemas.microsoft.com/office/drawing/2014/main" id="{4C13B4C2-C998-43B3-9F26-9DAF5FB5D816}"/>
                </a:ext>
              </a:extLst>
            </p:cNvPr>
            <p:cNvSpPr>
              <a:spLocks noChangeArrowheads="1"/>
            </p:cNvSpPr>
            <p:nvPr/>
          </p:nvSpPr>
          <p:spPr bwMode="auto">
            <a:xfrm>
              <a:off x="6561989" y="4600575"/>
              <a:ext cx="214313" cy="22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52" name="Rectangle 350">
              <a:extLst>
                <a:ext uri="{FF2B5EF4-FFF2-40B4-BE49-F238E27FC236}">
                  <a16:creationId xmlns:a16="http://schemas.microsoft.com/office/drawing/2014/main" id="{7D3A41A5-22D7-40DD-87E5-9E374E8A25A5}"/>
                </a:ext>
              </a:extLst>
            </p:cNvPr>
            <p:cNvSpPr>
              <a:spLocks noChangeArrowheads="1"/>
            </p:cNvSpPr>
            <p:nvPr/>
          </p:nvSpPr>
          <p:spPr bwMode="auto">
            <a:xfrm>
              <a:off x="6561989" y="4656138"/>
              <a:ext cx="115888" cy="22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53" name="Rectangle 351">
              <a:extLst>
                <a:ext uri="{FF2B5EF4-FFF2-40B4-BE49-F238E27FC236}">
                  <a16:creationId xmlns:a16="http://schemas.microsoft.com/office/drawing/2014/main" id="{AF6BBA25-CD6C-4271-B9A6-CF9C9458F344}"/>
                </a:ext>
              </a:extLst>
            </p:cNvPr>
            <p:cNvSpPr>
              <a:spLocks noChangeArrowheads="1"/>
            </p:cNvSpPr>
            <p:nvPr/>
          </p:nvSpPr>
          <p:spPr bwMode="auto">
            <a:xfrm>
              <a:off x="6561989" y="4713288"/>
              <a:ext cx="214313" cy="22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grpSp>
      <p:grpSp>
        <p:nvGrpSpPr>
          <p:cNvPr id="54" name="Gruppieren 53">
            <a:extLst>
              <a:ext uri="{FF2B5EF4-FFF2-40B4-BE49-F238E27FC236}">
                <a16:creationId xmlns:a16="http://schemas.microsoft.com/office/drawing/2014/main" id="{25C3E0DB-89BD-48F0-8F7F-673C2F81AE2F}"/>
              </a:ext>
            </a:extLst>
          </p:cNvPr>
          <p:cNvGrpSpPr/>
          <p:nvPr/>
        </p:nvGrpSpPr>
        <p:grpSpPr>
          <a:xfrm>
            <a:off x="510354" y="1595140"/>
            <a:ext cx="473076" cy="393700"/>
            <a:chOff x="7705847" y="3577731"/>
            <a:chExt cx="473076" cy="393700"/>
          </a:xfrm>
          <a:solidFill>
            <a:srgbClr val="B4270C"/>
          </a:solidFill>
        </p:grpSpPr>
        <p:sp>
          <p:nvSpPr>
            <p:cNvPr id="55" name="Freeform 324">
              <a:extLst>
                <a:ext uri="{FF2B5EF4-FFF2-40B4-BE49-F238E27FC236}">
                  <a16:creationId xmlns:a16="http://schemas.microsoft.com/office/drawing/2014/main" id="{36C1BA30-E3FF-46F2-9577-76D2638C85A8}"/>
                </a:ext>
              </a:extLst>
            </p:cNvPr>
            <p:cNvSpPr>
              <a:spLocks noEditPoints="1"/>
            </p:cNvSpPr>
            <p:nvPr/>
          </p:nvSpPr>
          <p:spPr bwMode="auto">
            <a:xfrm>
              <a:off x="8059860" y="3765056"/>
              <a:ext cx="119063" cy="90488"/>
            </a:xfrm>
            <a:custGeom>
              <a:avLst/>
              <a:gdLst>
                <a:gd name="T0" fmla="*/ 15 w 32"/>
                <a:gd name="T1" fmla="*/ 6 h 24"/>
                <a:gd name="T2" fmla="*/ 21 w 32"/>
                <a:gd name="T3" fmla="*/ 10 h 24"/>
                <a:gd name="T4" fmla="*/ 21 w 32"/>
                <a:gd name="T5" fmla="*/ 10 h 24"/>
                <a:gd name="T6" fmla="*/ 22 w 32"/>
                <a:gd name="T7" fmla="*/ 11 h 24"/>
                <a:gd name="T8" fmla="*/ 22 w 32"/>
                <a:gd name="T9" fmla="*/ 11 h 24"/>
                <a:gd name="T10" fmla="*/ 22 w 32"/>
                <a:gd name="T11" fmla="*/ 12 h 24"/>
                <a:gd name="T12" fmla="*/ 15 w 32"/>
                <a:gd name="T13" fmla="*/ 19 h 24"/>
                <a:gd name="T14" fmla="*/ 9 w 32"/>
                <a:gd name="T15" fmla="*/ 12 h 24"/>
                <a:gd name="T16" fmla="*/ 9 w 32"/>
                <a:gd name="T17" fmla="*/ 11 h 24"/>
                <a:gd name="T18" fmla="*/ 9 w 32"/>
                <a:gd name="T19" fmla="*/ 11 h 24"/>
                <a:gd name="T20" fmla="*/ 9 w 32"/>
                <a:gd name="T21" fmla="*/ 10 h 24"/>
                <a:gd name="T22" fmla="*/ 9 w 32"/>
                <a:gd name="T23" fmla="*/ 10 h 24"/>
                <a:gd name="T24" fmla="*/ 15 w 32"/>
                <a:gd name="T25" fmla="*/ 6 h 24"/>
                <a:gd name="T26" fmla="*/ 0 w 32"/>
                <a:gd name="T27" fmla="*/ 9 h 24"/>
                <a:gd name="T28" fmla="*/ 0 w 32"/>
                <a:gd name="T29" fmla="*/ 9 h 24"/>
                <a:gd name="T30" fmla="*/ 0 w 32"/>
                <a:gd name="T31" fmla="*/ 16 h 24"/>
                <a:gd name="T32" fmla="*/ 10 w 32"/>
                <a:gd name="T33" fmla="*/ 24 h 24"/>
                <a:gd name="T34" fmla="*/ 32 w 32"/>
                <a:gd name="T35" fmla="*/ 24 h 24"/>
                <a:gd name="T36" fmla="*/ 32 w 32"/>
                <a:gd name="T37" fmla="*/ 8 h 24"/>
                <a:gd name="T38" fmla="*/ 32 w 32"/>
                <a:gd name="T39" fmla="*/ 0 h 24"/>
                <a:gd name="T40" fmla="*/ 10 w 32"/>
                <a:gd name="T41" fmla="*/ 0 h 24"/>
                <a:gd name="T42" fmla="*/ 0 w 32"/>
                <a:gd name="T43"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24">
                  <a:moveTo>
                    <a:pt x="15" y="6"/>
                  </a:moveTo>
                  <a:cubicBezTo>
                    <a:pt x="18" y="6"/>
                    <a:pt x="20" y="8"/>
                    <a:pt x="21" y="10"/>
                  </a:cubicBezTo>
                  <a:cubicBezTo>
                    <a:pt x="21" y="10"/>
                    <a:pt x="21" y="10"/>
                    <a:pt x="21" y="10"/>
                  </a:cubicBezTo>
                  <a:cubicBezTo>
                    <a:pt x="21" y="10"/>
                    <a:pt x="22" y="11"/>
                    <a:pt x="22" y="11"/>
                  </a:cubicBezTo>
                  <a:cubicBezTo>
                    <a:pt x="22" y="11"/>
                    <a:pt x="22" y="11"/>
                    <a:pt x="22" y="11"/>
                  </a:cubicBezTo>
                  <a:cubicBezTo>
                    <a:pt x="22" y="12"/>
                    <a:pt x="22" y="12"/>
                    <a:pt x="22" y="12"/>
                  </a:cubicBezTo>
                  <a:cubicBezTo>
                    <a:pt x="22" y="16"/>
                    <a:pt x="19" y="19"/>
                    <a:pt x="15" y="19"/>
                  </a:cubicBezTo>
                  <a:cubicBezTo>
                    <a:pt x="12" y="19"/>
                    <a:pt x="9" y="16"/>
                    <a:pt x="9" y="12"/>
                  </a:cubicBezTo>
                  <a:cubicBezTo>
                    <a:pt x="9" y="12"/>
                    <a:pt x="9" y="12"/>
                    <a:pt x="9" y="11"/>
                  </a:cubicBezTo>
                  <a:cubicBezTo>
                    <a:pt x="9" y="11"/>
                    <a:pt x="9" y="11"/>
                    <a:pt x="9" y="11"/>
                  </a:cubicBezTo>
                  <a:cubicBezTo>
                    <a:pt x="9" y="11"/>
                    <a:pt x="9" y="10"/>
                    <a:pt x="9" y="10"/>
                  </a:cubicBezTo>
                  <a:cubicBezTo>
                    <a:pt x="9" y="10"/>
                    <a:pt x="9" y="10"/>
                    <a:pt x="9" y="10"/>
                  </a:cubicBezTo>
                  <a:cubicBezTo>
                    <a:pt x="10" y="8"/>
                    <a:pt x="13" y="6"/>
                    <a:pt x="15" y="6"/>
                  </a:cubicBezTo>
                  <a:moveTo>
                    <a:pt x="0" y="9"/>
                  </a:moveTo>
                  <a:cubicBezTo>
                    <a:pt x="0" y="9"/>
                    <a:pt x="0" y="9"/>
                    <a:pt x="0" y="9"/>
                  </a:cubicBezTo>
                  <a:cubicBezTo>
                    <a:pt x="0" y="16"/>
                    <a:pt x="0" y="16"/>
                    <a:pt x="0" y="16"/>
                  </a:cubicBezTo>
                  <a:cubicBezTo>
                    <a:pt x="0" y="21"/>
                    <a:pt x="5" y="24"/>
                    <a:pt x="10" y="24"/>
                  </a:cubicBezTo>
                  <a:cubicBezTo>
                    <a:pt x="32" y="24"/>
                    <a:pt x="32" y="24"/>
                    <a:pt x="32" y="24"/>
                  </a:cubicBezTo>
                  <a:cubicBezTo>
                    <a:pt x="32" y="8"/>
                    <a:pt x="32" y="8"/>
                    <a:pt x="32" y="8"/>
                  </a:cubicBezTo>
                  <a:cubicBezTo>
                    <a:pt x="32" y="0"/>
                    <a:pt x="32" y="0"/>
                    <a:pt x="32" y="0"/>
                  </a:cubicBezTo>
                  <a:cubicBezTo>
                    <a:pt x="10" y="0"/>
                    <a:pt x="10" y="0"/>
                    <a:pt x="10" y="0"/>
                  </a:cubicBezTo>
                  <a:cubicBezTo>
                    <a:pt x="5" y="0"/>
                    <a:pt x="0" y="4"/>
                    <a:pt x="0"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56" name="Freeform 325">
              <a:extLst>
                <a:ext uri="{FF2B5EF4-FFF2-40B4-BE49-F238E27FC236}">
                  <a16:creationId xmlns:a16="http://schemas.microsoft.com/office/drawing/2014/main" id="{7E26F083-B6AF-45D5-A972-014BD618EBF4}"/>
                </a:ext>
              </a:extLst>
            </p:cNvPr>
            <p:cNvSpPr>
              <a:spLocks noEditPoints="1"/>
            </p:cNvSpPr>
            <p:nvPr/>
          </p:nvSpPr>
          <p:spPr bwMode="auto">
            <a:xfrm>
              <a:off x="7705847" y="3577731"/>
              <a:ext cx="473075" cy="393700"/>
            </a:xfrm>
            <a:custGeom>
              <a:avLst/>
              <a:gdLst>
                <a:gd name="T0" fmla="*/ 104 w 126"/>
                <a:gd name="T1" fmla="*/ 20 h 105"/>
                <a:gd name="T2" fmla="*/ 89 w 126"/>
                <a:gd name="T3" fmla="*/ 20 h 105"/>
                <a:gd name="T4" fmla="*/ 14 w 126"/>
                <a:gd name="T5" fmla="*/ 20 h 105"/>
                <a:gd name="T6" fmla="*/ 8 w 126"/>
                <a:gd name="T7" fmla="*/ 14 h 105"/>
                <a:gd name="T8" fmla="*/ 14 w 126"/>
                <a:gd name="T9" fmla="*/ 8 h 105"/>
                <a:gd name="T10" fmla="*/ 104 w 126"/>
                <a:gd name="T11" fmla="*/ 8 h 105"/>
                <a:gd name="T12" fmla="*/ 104 w 126"/>
                <a:gd name="T13" fmla="*/ 20 h 105"/>
                <a:gd name="T14" fmla="*/ 122 w 126"/>
                <a:gd name="T15" fmla="*/ 20 h 105"/>
                <a:gd name="T16" fmla="*/ 112 w 126"/>
                <a:gd name="T17" fmla="*/ 20 h 105"/>
                <a:gd name="T18" fmla="*/ 112 w 126"/>
                <a:gd name="T19" fmla="*/ 4 h 105"/>
                <a:gd name="T20" fmla="*/ 112 w 126"/>
                <a:gd name="T21" fmla="*/ 4 h 105"/>
                <a:gd name="T22" fmla="*/ 112 w 126"/>
                <a:gd name="T23" fmla="*/ 4 h 105"/>
                <a:gd name="T24" fmla="*/ 108 w 126"/>
                <a:gd name="T25" fmla="*/ 0 h 105"/>
                <a:gd name="T26" fmla="*/ 14 w 126"/>
                <a:gd name="T27" fmla="*/ 0 h 105"/>
                <a:gd name="T28" fmla="*/ 0 w 126"/>
                <a:gd name="T29" fmla="*/ 14 h 105"/>
                <a:gd name="T30" fmla="*/ 0 w 126"/>
                <a:gd name="T31" fmla="*/ 15 h 105"/>
                <a:gd name="T32" fmla="*/ 0 w 126"/>
                <a:gd name="T33" fmla="*/ 15 h 105"/>
                <a:gd name="T34" fmla="*/ 0 w 126"/>
                <a:gd name="T35" fmla="*/ 58 h 105"/>
                <a:gd name="T36" fmla="*/ 0 w 126"/>
                <a:gd name="T37" fmla="*/ 91 h 105"/>
                <a:gd name="T38" fmla="*/ 15 w 126"/>
                <a:gd name="T39" fmla="*/ 105 h 105"/>
                <a:gd name="T40" fmla="*/ 29 w 126"/>
                <a:gd name="T41" fmla="*/ 105 h 105"/>
                <a:gd name="T42" fmla="*/ 116 w 126"/>
                <a:gd name="T43" fmla="*/ 105 h 105"/>
                <a:gd name="T44" fmla="*/ 122 w 126"/>
                <a:gd name="T45" fmla="*/ 105 h 105"/>
                <a:gd name="T46" fmla="*/ 126 w 126"/>
                <a:gd name="T47" fmla="*/ 101 h 105"/>
                <a:gd name="T48" fmla="*/ 126 w 126"/>
                <a:gd name="T49" fmla="*/ 81 h 105"/>
                <a:gd name="T50" fmla="*/ 104 w 126"/>
                <a:gd name="T51" fmla="*/ 81 h 105"/>
                <a:gd name="T52" fmla="*/ 88 w 126"/>
                <a:gd name="T53" fmla="*/ 66 h 105"/>
                <a:gd name="T54" fmla="*/ 88 w 126"/>
                <a:gd name="T55" fmla="*/ 59 h 105"/>
                <a:gd name="T56" fmla="*/ 88 w 126"/>
                <a:gd name="T57" fmla="*/ 59 h 105"/>
                <a:gd name="T58" fmla="*/ 104 w 126"/>
                <a:gd name="T59" fmla="*/ 44 h 105"/>
                <a:gd name="T60" fmla="*/ 126 w 126"/>
                <a:gd name="T61" fmla="*/ 44 h 105"/>
                <a:gd name="T62" fmla="*/ 126 w 126"/>
                <a:gd name="T63" fmla="*/ 24 h 105"/>
                <a:gd name="T64" fmla="*/ 122 w 126"/>
                <a:gd name="T65" fmla="*/ 2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6" h="105">
                  <a:moveTo>
                    <a:pt x="104" y="20"/>
                  </a:moveTo>
                  <a:cubicBezTo>
                    <a:pt x="89" y="20"/>
                    <a:pt x="89" y="20"/>
                    <a:pt x="89" y="20"/>
                  </a:cubicBezTo>
                  <a:cubicBezTo>
                    <a:pt x="14" y="20"/>
                    <a:pt x="14" y="20"/>
                    <a:pt x="14" y="20"/>
                  </a:cubicBezTo>
                  <a:cubicBezTo>
                    <a:pt x="11" y="20"/>
                    <a:pt x="8" y="17"/>
                    <a:pt x="8" y="14"/>
                  </a:cubicBezTo>
                  <a:cubicBezTo>
                    <a:pt x="8" y="11"/>
                    <a:pt x="11" y="8"/>
                    <a:pt x="14" y="8"/>
                  </a:cubicBezTo>
                  <a:cubicBezTo>
                    <a:pt x="104" y="8"/>
                    <a:pt x="104" y="8"/>
                    <a:pt x="104" y="8"/>
                  </a:cubicBezTo>
                  <a:lnTo>
                    <a:pt x="104" y="20"/>
                  </a:lnTo>
                  <a:close/>
                  <a:moveTo>
                    <a:pt x="122" y="20"/>
                  </a:moveTo>
                  <a:cubicBezTo>
                    <a:pt x="112" y="20"/>
                    <a:pt x="112" y="20"/>
                    <a:pt x="112" y="20"/>
                  </a:cubicBezTo>
                  <a:cubicBezTo>
                    <a:pt x="112" y="4"/>
                    <a:pt x="112" y="4"/>
                    <a:pt x="112" y="4"/>
                  </a:cubicBezTo>
                  <a:cubicBezTo>
                    <a:pt x="112" y="4"/>
                    <a:pt x="112" y="4"/>
                    <a:pt x="112" y="4"/>
                  </a:cubicBezTo>
                  <a:cubicBezTo>
                    <a:pt x="112" y="4"/>
                    <a:pt x="112" y="4"/>
                    <a:pt x="112" y="4"/>
                  </a:cubicBezTo>
                  <a:cubicBezTo>
                    <a:pt x="112" y="2"/>
                    <a:pt x="110" y="0"/>
                    <a:pt x="108" y="0"/>
                  </a:cubicBezTo>
                  <a:cubicBezTo>
                    <a:pt x="14" y="0"/>
                    <a:pt x="14" y="0"/>
                    <a:pt x="14" y="0"/>
                  </a:cubicBezTo>
                  <a:cubicBezTo>
                    <a:pt x="6" y="0"/>
                    <a:pt x="0" y="7"/>
                    <a:pt x="0" y="14"/>
                  </a:cubicBezTo>
                  <a:cubicBezTo>
                    <a:pt x="0" y="14"/>
                    <a:pt x="0" y="14"/>
                    <a:pt x="0" y="15"/>
                  </a:cubicBezTo>
                  <a:cubicBezTo>
                    <a:pt x="0" y="15"/>
                    <a:pt x="0" y="15"/>
                    <a:pt x="0" y="15"/>
                  </a:cubicBezTo>
                  <a:cubicBezTo>
                    <a:pt x="0" y="58"/>
                    <a:pt x="0" y="58"/>
                    <a:pt x="0" y="58"/>
                  </a:cubicBezTo>
                  <a:cubicBezTo>
                    <a:pt x="0" y="91"/>
                    <a:pt x="0" y="91"/>
                    <a:pt x="0" y="91"/>
                  </a:cubicBezTo>
                  <a:cubicBezTo>
                    <a:pt x="0" y="99"/>
                    <a:pt x="7" y="105"/>
                    <a:pt x="15" y="105"/>
                  </a:cubicBezTo>
                  <a:cubicBezTo>
                    <a:pt x="29" y="105"/>
                    <a:pt x="29" y="105"/>
                    <a:pt x="29" y="105"/>
                  </a:cubicBezTo>
                  <a:cubicBezTo>
                    <a:pt x="116" y="105"/>
                    <a:pt x="116" y="105"/>
                    <a:pt x="116" y="105"/>
                  </a:cubicBezTo>
                  <a:cubicBezTo>
                    <a:pt x="122" y="105"/>
                    <a:pt x="122" y="105"/>
                    <a:pt x="122" y="105"/>
                  </a:cubicBezTo>
                  <a:cubicBezTo>
                    <a:pt x="124" y="105"/>
                    <a:pt x="126" y="103"/>
                    <a:pt x="126" y="101"/>
                  </a:cubicBezTo>
                  <a:cubicBezTo>
                    <a:pt x="126" y="81"/>
                    <a:pt x="126" y="81"/>
                    <a:pt x="126" y="81"/>
                  </a:cubicBezTo>
                  <a:cubicBezTo>
                    <a:pt x="104" y="81"/>
                    <a:pt x="104" y="81"/>
                    <a:pt x="104" y="81"/>
                  </a:cubicBezTo>
                  <a:cubicBezTo>
                    <a:pt x="95" y="81"/>
                    <a:pt x="88" y="74"/>
                    <a:pt x="88" y="66"/>
                  </a:cubicBezTo>
                  <a:cubicBezTo>
                    <a:pt x="88" y="59"/>
                    <a:pt x="88" y="59"/>
                    <a:pt x="88" y="59"/>
                  </a:cubicBezTo>
                  <a:cubicBezTo>
                    <a:pt x="88" y="59"/>
                    <a:pt x="88" y="59"/>
                    <a:pt x="88" y="59"/>
                  </a:cubicBezTo>
                  <a:cubicBezTo>
                    <a:pt x="88" y="51"/>
                    <a:pt x="95" y="44"/>
                    <a:pt x="104" y="44"/>
                  </a:cubicBezTo>
                  <a:cubicBezTo>
                    <a:pt x="126" y="44"/>
                    <a:pt x="126" y="44"/>
                    <a:pt x="126" y="44"/>
                  </a:cubicBezTo>
                  <a:cubicBezTo>
                    <a:pt x="126" y="24"/>
                    <a:pt x="126" y="24"/>
                    <a:pt x="126" y="24"/>
                  </a:cubicBezTo>
                  <a:cubicBezTo>
                    <a:pt x="126" y="22"/>
                    <a:pt x="124" y="20"/>
                    <a:pt x="122"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CH"/>
            </a:p>
          </p:txBody>
        </p:sp>
      </p:grpSp>
      <p:pic>
        <p:nvPicPr>
          <p:cNvPr id="3" name="Grafik 2">
            <a:extLst>
              <a:ext uri="{FF2B5EF4-FFF2-40B4-BE49-F238E27FC236}">
                <a16:creationId xmlns:a16="http://schemas.microsoft.com/office/drawing/2014/main" id="{B061D2E0-1737-403D-843A-904EE9DCAEED}"/>
              </a:ext>
            </a:extLst>
          </p:cNvPr>
          <p:cNvPicPr>
            <a:picLocks noChangeAspect="1"/>
          </p:cNvPicPr>
          <p:nvPr/>
        </p:nvPicPr>
        <p:blipFill rotWithShape="1">
          <a:blip r:embed="rId8"/>
          <a:srcRect b="8411"/>
          <a:stretch/>
        </p:blipFill>
        <p:spPr>
          <a:xfrm>
            <a:off x="8839388" y="2411401"/>
            <a:ext cx="3236649" cy="4446600"/>
          </a:xfrm>
          <a:prstGeom prst="rect">
            <a:avLst/>
          </a:prstGeom>
        </p:spPr>
      </p:pic>
    </p:spTree>
    <p:extLst>
      <p:ext uri="{BB962C8B-B14F-4D97-AF65-F5344CB8AC3E}">
        <p14:creationId xmlns:p14="http://schemas.microsoft.com/office/powerpoint/2010/main" val="78638111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D1982A6-04F5-518F-C172-D34C2E85EFBC}"/>
              </a:ext>
            </a:extLst>
          </p:cNvPr>
          <p:cNvSpPr>
            <a:spLocks noGrp="1"/>
          </p:cNvSpPr>
          <p:nvPr>
            <p:ph type="title"/>
          </p:nvPr>
        </p:nvSpPr>
        <p:spPr/>
        <p:txBody>
          <a:bodyPr/>
          <a:lstStyle/>
          <a:p>
            <a:r>
              <a:rPr lang="de-CH" dirty="0"/>
              <a:t>VIAC-Plattform</a:t>
            </a:r>
            <a:endParaRPr lang="de-DE" dirty="0"/>
          </a:p>
        </p:txBody>
      </p:sp>
      <p:sp>
        <p:nvSpPr>
          <p:cNvPr id="5" name="Inhaltsplatzhalter 4">
            <a:extLst>
              <a:ext uri="{FF2B5EF4-FFF2-40B4-BE49-F238E27FC236}">
                <a16:creationId xmlns:a16="http://schemas.microsoft.com/office/drawing/2014/main" id="{EF69C876-45D6-FE54-DC02-A09F13FC778D}"/>
              </a:ext>
            </a:extLst>
          </p:cNvPr>
          <p:cNvSpPr>
            <a:spLocks noGrp="1"/>
          </p:cNvSpPr>
          <p:nvPr>
            <p:ph sz="quarter" idx="18"/>
          </p:nvPr>
        </p:nvSpPr>
        <p:spPr/>
        <p:txBody>
          <a:bodyPr/>
          <a:lstStyle/>
          <a:p>
            <a:pPr marL="285750" indent="-285750">
              <a:buClr>
                <a:srgbClr val="3AAC90"/>
              </a:buClr>
              <a:buSzPct val="80000"/>
              <a:buFont typeface="Wingdings" panose="05000000000000000000" pitchFamily="2" charset="2"/>
              <a:buChar char="§"/>
            </a:pPr>
            <a:r>
              <a:rPr lang="de-CH" sz="2000" b="1"/>
              <a:t>Über 100'000 </a:t>
            </a:r>
            <a:r>
              <a:rPr lang="de-CH" sz="2000" b="1" dirty="0"/>
              <a:t>aktive Kundinnen und Kunden</a:t>
            </a:r>
          </a:p>
          <a:p>
            <a:pPr marL="285750" indent="-285750">
              <a:buClr>
                <a:srgbClr val="3AAC90"/>
              </a:buClr>
              <a:buSzPct val="80000"/>
              <a:buFont typeface="Wingdings" panose="05000000000000000000" pitchFamily="2" charset="2"/>
              <a:buChar char="§"/>
            </a:pPr>
            <a:r>
              <a:rPr lang="de-CH" sz="2000" dirty="0"/>
              <a:t>3,7 Mrd. CHF verwaltete Vermögen</a:t>
            </a:r>
          </a:p>
          <a:p>
            <a:pPr marL="285750" indent="-285750">
              <a:buClr>
                <a:srgbClr val="3AAC90"/>
              </a:buClr>
              <a:buSzPct val="80000"/>
              <a:buFont typeface="Wingdings" panose="05000000000000000000" pitchFamily="2" charset="2"/>
              <a:buChar char="§"/>
            </a:pPr>
            <a:endParaRPr lang="de-CH" sz="2000" dirty="0"/>
          </a:p>
          <a:p>
            <a:pPr marL="285750" indent="-285750">
              <a:buClr>
                <a:srgbClr val="3AAC90"/>
              </a:buClr>
              <a:buSzPct val="80000"/>
              <a:buFont typeface="Wingdings" panose="05000000000000000000" pitchFamily="2" charset="2"/>
              <a:buChar char="§"/>
            </a:pPr>
            <a:r>
              <a:rPr lang="de-CH" sz="2000" dirty="0"/>
              <a:t>Per </a:t>
            </a:r>
            <a:r>
              <a:rPr lang="de-CH" sz="2000" b="1" dirty="0"/>
              <a:t>App</a:t>
            </a:r>
            <a:r>
              <a:rPr lang="de-CH" sz="2000" dirty="0"/>
              <a:t> fürs Smartphone (iOS, Android, Huawei)</a:t>
            </a:r>
          </a:p>
          <a:p>
            <a:pPr marL="285750" indent="-285750">
              <a:buClr>
                <a:srgbClr val="3AAC90"/>
              </a:buClr>
              <a:buSzPct val="80000"/>
              <a:buFont typeface="Wingdings" panose="05000000000000000000" pitchFamily="2" charset="2"/>
              <a:buChar char="§"/>
            </a:pPr>
            <a:r>
              <a:rPr lang="de-CH" sz="2000" dirty="0"/>
              <a:t>Oder </a:t>
            </a:r>
            <a:r>
              <a:rPr lang="de-CH" sz="2000" b="1" dirty="0"/>
              <a:t>Web-App</a:t>
            </a:r>
            <a:r>
              <a:rPr lang="de-CH" sz="2000" dirty="0"/>
              <a:t> für alle gängigen Browser</a:t>
            </a:r>
          </a:p>
          <a:p>
            <a:pPr marL="285750" indent="-285750">
              <a:buClr>
                <a:srgbClr val="3AAC90"/>
              </a:buClr>
              <a:buSzPct val="80000"/>
              <a:buFont typeface="Wingdings" panose="05000000000000000000" pitchFamily="2" charset="2"/>
              <a:buChar char="§"/>
            </a:pPr>
            <a:endParaRPr lang="de-CH" sz="2000" dirty="0"/>
          </a:p>
          <a:p>
            <a:pPr marL="285750" indent="-285750">
              <a:buClr>
                <a:srgbClr val="3AAC90"/>
              </a:buClr>
              <a:buSzPct val="80000"/>
              <a:buFont typeface="Wingdings" panose="05000000000000000000" pitchFamily="2" charset="2"/>
              <a:buChar char="§"/>
            </a:pPr>
            <a:r>
              <a:rPr lang="de-CH" sz="2000" dirty="0"/>
              <a:t>Säule 3a, Freizügigkeit, Hypothek, Lebensversicherung, Deals</a:t>
            </a:r>
          </a:p>
          <a:p>
            <a:pPr marL="285750" indent="-285750">
              <a:buClr>
                <a:srgbClr val="3AAC90"/>
              </a:buClr>
              <a:buSzPct val="80000"/>
              <a:buFont typeface="Wingdings" panose="05000000000000000000" pitchFamily="2" charset="2"/>
              <a:buChar char="§"/>
            </a:pPr>
            <a:r>
              <a:rPr lang="de-CH" sz="2000" b="1" dirty="0">
                <a:solidFill>
                  <a:srgbClr val="F3D472"/>
                </a:solidFill>
              </a:rPr>
              <a:t>NEU</a:t>
            </a:r>
            <a:r>
              <a:rPr lang="de-CH" sz="2000" dirty="0"/>
              <a:t>: </a:t>
            </a:r>
            <a:r>
              <a:rPr lang="de-CH" sz="2000" b="1" dirty="0"/>
              <a:t>VIAC </a:t>
            </a:r>
            <a:r>
              <a:rPr lang="de-CH" sz="2000" b="1" dirty="0" err="1"/>
              <a:t>Invest</a:t>
            </a:r>
            <a:endParaRPr lang="de-CH" sz="2000" b="1" dirty="0"/>
          </a:p>
          <a:p>
            <a:pPr marL="285750" indent="-285750">
              <a:buClr>
                <a:srgbClr val="3AAC90"/>
              </a:buClr>
              <a:buSzPct val="80000"/>
              <a:buFont typeface="Wingdings" panose="05000000000000000000" pitchFamily="2" charset="2"/>
              <a:buChar char="§"/>
            </a:pPr>
            <a:endParaRPr lang="de-CH" sz="2000" dirty="0"/>
          </a:p>
          <a:p>
            <a:pPr marL="285750" indent="-285750">
              <a:buClr>
                <a:srgbClr val="3AAC90"/>
              </a:buClr>
              <a:buSzPct val="80000"/>
              <a:buFont typeface="Wingdings" panose="05000000000000000000" pitchFamily="2" charset="2"/>
              <a:buChar char="§"/>
            </a:pPr>
            <a:r>
              <a:rPr lang="de-CH" sz="2000" dirty="0"/>
              <a:t>3 Gründer, 4 Aktionäre</a:t>
            </a:r>
          </a:p>
          <a:p>
            <a:pPr marL="285750" indent="-285750">
              <a:buClr>
                <a:srgbClr val="3AAC90"/>
              </a:buClr>
              <a:buSzPct val="80000"/>
              <a:buFont typeface="Wingdings" panose="05000000000000000000" pitchFamily="2" charset="2"/>
              <a:buChar char="§"/>
            </a:pPr>
            <a:endParaRPr lang="de-CH" sz="2000" dirty="0"/>
          </a:p>
          <a:p>
            <a:pPr>
              <a:buClr>
                <a:srgbClr val="3AAC90"/>
              </a:buClr>
              <a:buSzPct val="80000"/>
            </a:pPr>
            <a:r>
              <a:rPr lang="de-CH" sz="1400" dirty="0"/>
              <a:t>Mehr auf www.viac.ch</a:t>
            </a:r>
            <a:endParaRPr lang="de-CH" sz="2000" dirty="0"/>
          </a:p>
          <a:p>
            <a:pPr marL="285750" indent="-285750">
              <a:buClr>
                <a:srgbClr val="3AAC90"/>
              </a:buClr>
              <a:buSzPct val="80000"/>
              <a:buFont typeface="Wingdings" panose="05000000000000000000" pitchFamily="2" charset="2"/>
              <a:buChar char="§"/>
            </a:pPr>
            <a:endParaRPr lang="de-DE" sz="2000" dirty="0"/>
          </a:p>
        </p:txBody>
      </p:sp>
      <p:pic>
        <p:nvPicPr>
          <p:cNvPr id="2" name="Grafik 1">
            <a:extLst>
              <a:ext uri="{FF2B5EF4-FFF2-40B4-BE49-F238E27FC236}">
                <a16:creationId xmlns:a16="http://schemas.microsoft.com/office/drawing/2014/main" id="{B76354BB-4A50-751E-A8D5-53C3299EC6D9}"/>
              </a:ext>
            </a:extLst>
          </p:cNvPr>
          <p:cNvPicPr>
            <a:picLocks noChangeAspect="1"/>
          </p:cNvPicPr>
          <p:nvPr/>
        </p:nvPicPr>
        <p:blipFill>
          <a:blip r:embed="rId2"/>
          <a:srcRect/>
          <a:stretch/>
        </p:blipFill>
        <p:spPr>
          <a:xfrm>
            <a:off x="10731808" y="404664"/>
            <a:ext cx="1268848" cy="393780"/>
          </a:xfrm>
          <a:prstGeom prst="rect">
            <a:avLst/>
          </a:prstGeom>
        </p:spPr>
      </p:pic>
      <p:pic>
        <p:nvPicPr>
          <p:cNvPr id="7" name="Grafik 6" descr="Ein Bild, das Text, Cartoon, Handy, Kleidung enthält.&#10;&#10;Automatisch generierte Beschreibung">
            <a:extLst>
              <a:ext uri="{FF2B5EF4-FFF2-40B4-BE49-F238E27FC236}">
                <a16:creationId xmlns:a16="http://schemas.microsoft.com/office/drawing/2014/main" id="{4592EDDA-BCFF-9CF5-12E5-87FC5DB4DA0A}"/>
              </a:ext>
            </a:extLst>
          </p:cNvPr>
          <p:cNvPicPr>
            <a:picLocks noChangeAspect="1"/>
          </p:cNvPicPr>
          <p:nvPr/>
        </p:nvPicPr>
        <p:blipFill>
          <a:blip r:embed="rId3"/>
          <a:stretch>
            <a:fillRect/>
          </a:stretch>
        </p:blipFill>
        <p:spPr>
          <a:xfrm>
            <a:off x="8629303" y="1484784"/>
            <a:ext cx="3011313" cy="4664033"/>
          </a:xfrm>
          <a:prstGeom prst="rect">
            <a:avLst/>
          </a:prstGeom>
        </p:spPr>
      </p:pic>
    </p:spTree>
    <p:extLst>
      <p:ext uri="{BB962C8B-B14F-4D97-AF65-F5344CB8AC3E}">
        <p14:creationId xmlns:p14="http://schemas.microsoft.com/office/powerpoint/2010/main" val="428013557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164E3738-2A9C-BC43-82AE-BC4A30EE2E22}"/>
              </a:ext>
            </a:extLst>
          </p:cNvPr>
          <p:cNvPicPr>
            <a:picLocks noChangeAspect="1"/>
          </p:cNvPicPr>
          <p:nvPr/>
        </p:nvPicPr>
        <p:blipFill rotWithShape="1">
          <a:blip r:embed="rId3"/>
          <a:srcRect l="19226"/>
          <a:stretch/>
        </p:blipFill>
        <p:spPr>
          <a:xfrm>
            <a:off x="0" y="374064"/>
            <a:ext cx="5605592" cy="6360291"/>
          </a:xfrm>
          <a:prstGeom prst="rect">
            <a:avLst/>
          </a:prstGeom>
        </p:spPr>
      </p:pic>
      <p:sp>
        <p:nvSpPr>
          <p:cNvPr id="11" name="Textfeld 10">
            <a:extLst>
              <a:ext uri="{FF2B5EF4-FFF2-40B4-BE49-F238E27FC236}">
                <a16:creationId xmlns:a16="http://schemas.microsoft.com/office/drawing/2014/main" id="{AC75097F-8014-4F0E-A977-201FFDB0B36D}"/>
              </a:ext>
            </a:extLst>
          </p:cNvPr>
          <p:cNvSpPr txBox="1"/>
          <p:nvPr/>
        </p:nvSpPr>
        <p:spPr bwMode="auto">
          <a:xfrm>
            <a:off x="4367808" y="1412776"/>
            <a:ext cx="7239721" cy="4536000"/>
          </a:xfrm>
          <a:prstGeom prst="rect">
            <a:avLst/>
          </a:prstGeom>
          <a:noFill/>
          <a:ln>
            <a:noFill/>
          </a:ln>
        </p:spPr>
        <p:style>
          <a:lnRef idx="0">
            <a:scrgbClr r="0" g="0" b="0"/>
          </a:lnRef>
          <a:fillRef idx="0">
            <a:scrgbClr r="0" g="0" b="0"/>
          </a:fillRef>
          <a:effectRef idx="0">
            <a:scrgbClr r="0" g="0" b="0"/>
          </a:effectRef>
          <a:fontRef idx="minor">
            <a:schemeClr val="lt1"/>
          </a:fontRef>
        </p:style>
        <p:txBody>
          <a:bodyPr vert="horz" wrap="square" lIns="144000" tIns="72000" rIns="72000" bIns="72000" numCol="1" rtlCol="0" anchor="t" anchorCtr="0" compatLnSpc="1">
            <a:prstTxWarp prst="textNoShape">
              <a:avLst/>
            </a:prstTxWarp>
            <a:noAutofit/>
          </a:bodyPr>
          <a:lstStyle/>
          <a:p>
            <a:pPr algn="l">
              <a:lnSpc>
                <a:spcPct val="150000"/>
              </a:lnSpc>
            </a:pPr>
            <a:r>
              <a:rPr lang="de-CH" sz="1600" b="1" i="0" dirty="0">
                <a:solidFill>
                  <a:schemeClr val="bg1">
                    <a:lumMod val="50000"/>
                  </a:schemeClr>
                </a:solidFill>
                <a:effectLst/>
                <a:latin typeface="+mj-lt"/>
              </a:rPr>
              <a:t>Unkompliziert vorsorgen</a:t>
            </a:r>
          </a:p>
          <a:p>
            <a:pPr algn="l">
              <a:lnSpc>
                <a:spcPct val="150000"/>
              </a:lnSpc>
            </a:pPr>
            <a:r>
              <a:rPr lang="de-CH" sz="1600" b="0" i="0" dirty="0">
                <a:solidFill>
                  <a:schemeClr val="bg1">
                    <a:lumMod val="50000"/>
                  </a:schemeClr>
                </a:solidFill>
                <a:effectLst/>
                <a:latin typeface="+mj-lt"/>
              </a:rPr>
              <a:t>Einfach im Handling und auch für Unerfahrene verständlich.</a:t>
            </a:r>
          </a:p>
          <a:p>
            <a:pPr algn="l">
              <a:lnSpc>
                <a:spcPct val="150000"/>
              </a:lnSpc>
            </a:pPr>
            <a:endParaRPr lang="de-CH" sz="1600" b="0" i="0" dirty="0">
              <a:solidFill>
                <a:schemeClr val="bg1">
                  <a:lumMod val="50000"/>
                </a:schemeClr>
              </a:solidFill>
              <a:effectLst/>
              <a:latin typeface="+mj-lt"/>
            </a:endParaRPr>
          </a:p>
          <a:p>
            <a:pPr algn="l">
              <a:lnSpc>
                <a:spcPct val="150000"/>
              </a:lnSpc>
            </a:pPr>
            <a:r>
              <a:rPr lang="de-CH" sz="1600" b="1" i="0" dirty="0">
                <a:solidFill>
                  <a:schemeClr val="bg1">
                    <a:lumMod val="50000"/>
                  </a:schemeClr>
                </a:solidFill>
                <a:effectLst/>
                <a:latin typeface="+mj-lt"/>
              </a:rPr>
              <a:t>Ab 1 CHF dabei</a:t>
            </a:r>
          </a:p>
          <a:p>
            <a:pPr algn="l">
              <a:lnSpc>
                <a:spcPct val="150000"/>
              </a:lnSpc>
            </a:pPr>
            <a:r>
              <a:rPr lang="de-CH" sz="1600" b="0" i="0" dirty="0">
                <a:solidFill>
                  <a:schemeClr val="bg1">
                    <a:lumMod val="50000"/>
                  </a:schemeClr>
                </a:solidFill>
                <a:effectLst/>
                <a:latin typeface="+mj-lt"/>
              </a:rPr>
              <a:t>Investieren – ohne Mindesteinlage, Mindestgebühr oder Mindestlaufzeit.</a:t>
            </a:r>
          </a:p>
          <a:p>
            <a:pPr algn="l">
              <a:lnSpc>
                <a:spcPct val="150000"/>
              </a:lnSpc>
            </a:pPr>
            <a:endParaRPr lang="de-CH" sz="1600" b="0" i="0" dirty="0">
              <a:solidFill>
                <a:schemeClr val="bg1">
                  <a:lumMod val="50000"/>
                </a:schemeClr>
              </a:solidFill>
              <a:effectLst/>
              <a:latin typeface="+mj-lt"/>
            </a:endParaRPr>
          </a:p>
          <a:p>
            <a:pPr algn="l">
              <a:lnSpc>
                <a:spcPct val="150000"/>
              </a:lnSpc>
            </a:pPr>
            <a:r>
              <a:rPr lang="de-CH" sz="1600" b="1" i="0" dirty="0">
                <a:solidFill>
                  <a:schemeClr val="bg1">
                    <a:lumMod val="50000"/>
                  </a:schemeClr>
                </a:solidFill>
                <a:effectLst/>
                <a:latin typeface="+mj-lt"/>
              </a:rPr>
              <a:t>Maximal sicher</a:t>
            </a:r>
          </a:p>
          <a:p>
            <a:pPr algn="l">
              <a:lnSpc>
                <a:spcPct val="150000"/>
              </a:lnSpc>
            </a:pPr>
            <a:r>
              <a:rPr lang="de-CH" sz="1600" b="0" i="0" dirty="0">
                <a:solidFill>
                  <a:schemeClr val="bg1">
                    <a:lumMod val="50000"/>
                  </a:schemeClr>
                </a:solidFill>
                <a:effectLst/>
                <a:latin typeface="+mj-lt"/>
              </a:rPr>
              <a:t>Ihr Geld liegt sicher bei der </a:t>
            </a:r>
            <a:r>
              <a:rPr lang="de-CH" sz="1600" b="0" i="0" dirty="0" err="1">
                <a:solidFill>
                  <a:schemeClr val="bg1">
                    <a:lumMod val="50000"/>
                  </a:schemeClr>
                </a:solidFill>
                <a:effectLst/>
                <a:latin typeface="+mj-lt"/>
              </a:rPr>
              <a:t>Terzo</a:t>
            </a:r>
            <a:r>
              <a:rPr lang="de-CH" sz="1600" dirty="0">
                <a:solidFill>
                  <a:schemeClr val="bg1">
                    <a:lumMod val="50000"/>
                  </a:schemeClr>
                </a:solidFill>
                <a:latin typeface="+mj-lt"/>
              </a:rPr>
              <a:t>-</a:t>
            </a:r>
            <a:r>
              <a:rPr lang="de-CH" sz="1600" b="0" i="0" dirty="0">
                <a:solidFill>
                  <a:schemeClr val="bg1">
                    <a:lumMod val="50000"/>
                  </a:schemeClr>
                </a:solidFill>
                <a:effectLst/>
                <a:latin typeface="+mj-lt"/>
              </a:rPr>
              <a:t>Vorsorgestiftung der Bank WIR.</a:t>
            </a:r>
          </a:p>
          <a:p>
            <a:pPr algn="l">
              <a:lnSpc>
                <a:spcPct val="150000"/>
              </a:lnSpc>
            </a:pPr>
            <a:endParaRPr lang="de-CH" sz="1600" b="0" i="0" dirty="0">
              <a:solidFill>
                <a:schemeClr val="bg1">
                  <a:lumMod val="50000"/>
                </a:schemeClr>
              </a:solidFill>
              <a:effectLst/>
              <a:latin typeface="+mj-lt"/>
            </a:endParaRPr>
          </a:p>
          <a:p>
            <a:pPr algn="l">
              <a:lnSpc>
                <a:spcPct val="150000"/>
              </a:lnSpc>
            </a:pPr>
            <a:r>
              <a:rPr lang="de-CH" sz="1600" b="1" i="0" dirty="0">
                <a:solidFill>
                  <a:schemeClr val="bg1">
                    <a:lumMod val="50000"/>
                  </a:schemeClr>
                </a:solidFill>
                <a:effectLst/>
                <a:latin typeface="+mj-lt"/>
              </a:rPr>
              <a:t>Konkurrenzlos günstig</a:t>
            </a:r>
          </a:p>
          <a:p>
            <a:pPr algn="l">
              <a:lnSpc>
                <a:spcPct val="150000"/>
              </a:lnSpc>
            </a:pPr>
            <a:r>
              <a:rPr lang="de-CH" sz="1600" b="0" i="0" dirty="0">
                <a:solidFill>
                  <a:schemeClr val="bg1">
                    <a:lumMod val="50000"/>
                  </a:schemeClr>
                </a:solidFill>
                <a:effectLst/>
                <a:latin typeface="+mj-lt"/>
              </a:rPr>
              <a:t>Eine Verwaltungsgebühr deckt sämtliche Transaktionen, die Depotführung und die Stiftungsadministration ab.</a:t>
            </a:r>
          </a:p>
        </p:txBody>
      </p:sp>
      <p:sp>
        <p:nvSpPr>
          <p:cNvPr id="8" name="Titel 7">
            <a:extLst>
              <a:ext uri="{FF2B5EF4-FFF2-40B4-BE49-F238E27FC236}">
                <a16:creationId xmlns:a16="http://schemas.microsoft.com/office/drawing/2014/main" id="{29C7B0E4-14A4-4234-A2FB-D7F26BB48761}"/>
              </a:ext>
            </a:extLst>
          </p:cNvPr>
          <p:cNvSpPr>
            <a:spLocks noGrp="1"/>
          </p:cNvSpPr>
          <p:nvPr>
            <p:ph type="title"/>
          </p:nvPr>
        </p:nvSpPr>
        <p:spPr/>
        <p:txBody>
          <a:bodyPr/>
          <a:lstStyle/>
          <a:p>
            <a:r>
              <a:rPr lang="de-CH" dirty="0"/>
              <a:t>Einfach vorsorgen – rein digital</a:t>
            </a:r>
          </a:p>
        </p:txBody>
      </p:sp>
      <p:pic>
        <p:nvPicPr>
          <p:cNvPr id="4" name="Grafik 3">
            <a:extLst>
              <a:ext uri="{FF2B5EF4-FFF2-40B4-BE49-F238E27FC236}">
                <a16:creationId xmlns:a16="http://schemas.microsoft.com/office/drawing/2014/main" id="{5766C3E3-FA64-1014-BC15-5444FCC76691}"/>
              </a:ext>
            </a:extLst>
          </p:cNvPr>
          <p:cNvPicPr>
            <a:picLocks noChangeAspect="1"/>
          </p:cNvPicPr>
          <p:nvPr/>
        </p:nvPicPr>
        <p:blipFill>
          <a:blip r:embed="rId4"/>
          <a:srcRect/>
          <a:stretch/>
        </p:blipFill>
        <p:spPr>
          <a:xfrm>
            <a:off x="10731808" y="404664"/>
            <a:ext cx="1268848" cy="393780"/>
          </a:xfrm>
          <a:prstGeom prst="rect">
            <a:avLst/>
          </a:prstGeom>
        </p:spPr>
      </p:pic>
    </p:spTree>
    <p:extLst>
      <p:ext uri="{BB962C8B-B14F-4D97-AF65-F5344CB8AC3E}">
        <p14:creationId xmlns:p14="http://schemas.microsoft.com/office/powerpoint/2010/main" val="11681437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U7ymUeAan5EyPaMxsjyGP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Masterlayout">
  <a:themeElements>
    <a:clrScheme name="Benutzerdefiniert 45">
      <a:dk1>
        <a:srgbClr val="000000"/>
      </a:dk1>
      <a:lt1>
        <a:srgbClr val="FFFFFF"/>
      </a:lt1>
      <a:dk2>
        <a:srgbClr val="868689"/>
      </a:dk2>
      <a:lt2>
        <a:srgbClr val="F2F2F2"/>
      </a:lt2>
      <a:accent1>
        <a:srgbClr val="E6140A"/>
      </a:accent1>
      <a:accent2>
        <a:srgbClr val="28828B"/>
      </a:accent2>
      <a:accent3>
        <a:srgbClr val="A5BB1A"/>
      </a:accent3>
      <a:accent4>
        <a:srgbClr val="932C5F"/>
      </a:accent4>
      <a:accent5>
        <a:srgbClr val="61889D"/>
      </a:accent5>
      <a:accent6>
        <a:srgbClr val="F69F19"/>
      </a:accent6>
      <a:hlink>
        <a:srgbClr val="E6140A"/>
      </a:hlink>
      <a:folHlink>
        <a:srgbClr val="E6140A"/>
      </a:folHlink>
    </a:clrScheme>
    <a:fontScheme name="Benutzerdefiniert 8">
      <a:majorFont>
        <a:latin typeface="HelveticaNeueLT Com 55 Roman"/>
        <a:ea typeface=""/>
        <a:cs typeface=""/>
      </a:majorFont>
      <a:minorFont>
        <a:latin typeface="Corona L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defPPr marL="285750" indent="-285750" algn="l">
          <a:spcAft>
            <a:spcPts val="600"/>
          </a:spcAft>
          <a:buFont typeface="Arial" panose="020B0604020202020204" pitchFamily="34" charset="0"/>
          <a:buChar char="•"/>
          <a:defRPr sz="1600" dirty="0" err="1">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6350" cmpd="sng">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vert="horz" wrap="square" lIns="0" tIns="0" rIns="0" bIns="0" numCol="1" rtlCol="0" anchor="t" anchorCtr="0" compatLnSpc="1">
        <a:prstTxWarp prst="textNoShape">
          <a:avLst/>
        </a:prstTxWarp>
        <a:noAutofit/>
      </a:bodyPr>
      <a:lstStyle>
        <a:defPPr marL="285750" indent="-285750" algn="l">
          <a:spcAft>
            <a:spcPts val="800"/>
          </a:spcAft>
          <a:buFont typeface="Arial" panose="020B0604020202020204" pitchFamily="34" charset="0"/>
          <a:buChar char="•"/>
          <a:defRPr sz="1600" dirty="0" err="1" smtClean="0">
            <a:solidFill>
              <a:schemeClr val="tx2"/>
            </a:solidFill>
            <a:latin typeface="+mj-lt"/>
          </a:defRPr>
        </a:defPPr>
      </a:lstStyle>
    </a:txDef>
  </a:objectDefaults>
  <a:extraClrSchemeLst/>
  <a:extLst>
    <a:ext uri="{05A4C25C-085E-4340-85A3-A5531E510DB2}">
      <thm15:themeFamily xmlns:thm15="http://schemas.microsoft.com/office/thememl/2012/main" name="Bank WIR-Masterfolien-de.potx" id="{4AA9537A-72D5-4A1F-9D9E-F935667AF2DB}" vid="{584D5167-2999-4C11-B00E-23C878229209}"/>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INTERVISTA DESIGN">
    <a:dk1>
      <a:srgbClr val="474B69"/>
    </a:dk1>
    <a:lt1>
      <a:srgbClr val="009DCD"/>
    </a:lt1>
    <a:dk2>
      <a:srgbClr val="474B69"/>
    </a:dk2>
    <a:lt2>
      <a:srgbClr val="FFFFFF"/>
    </a:lt2>
    <a:accent1>
      <a:srgbClr val="474B69"/>
    </a:accent1>
    <a:accent2>
      <a:srgbClr val="0D9ECD"/>
    </a:accent2>
    <a:accent3>
      <a:srgbClr val="828FA9"/>
    </a:accent3>
    <a:accent4>
      <a:srgbClr val="DA3B3C"/>
    </a:accent4>
    <a:accent5>
      <a:srgbClr val="28A651"/>
    </a:accent5>
    <a:accent6>
      <a:srgbClr val="F6D429"/>
    </a:accent6>
    <a:hlink>
      <a:srgbClr val="0000FF"/>
    </a:hlink>
    <a:folHlink>
      <a:srgbClr val="800080"/>
    </a:folHlink>
  </a:clrScheme>
  <a:fontScheme name="intervista">
    <a:majorFont>
      <a:latin typeface="Trebuchet MS"/>
      <a:ea typeface=""/>
      <a:cs typeface=""/>
    </a:majorFont>
    <a:minorFont>
      <a:latin typeface="Trebuchet M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44F81427E9196E40B57335D63BC5F5E5" ma:contentTypeVersion="4" ma:contentTypeDescription="Ein neues Dokument erstellen." ma:contentTypeScope="" ma:versionID="9d745ef375547725e522f8a1888c7f44">
  <xsd:schema xmlns:xsd="http://www.w3.org/2001/XMLSchema" xmlns:xs="http://www.w3.org/2001/XMLSchema" xmlns:p="http://schemas.microsoft.com/office/2006/metadata/properties" xmlns:ns2="1d3cd4f1-b049-477f-b52c-ea21af7b2b64" targetNamespace="http://schemas.microsoft.com/office/2006/metadata/properties" ma:root="true" ma:fieldsID="d089dbf7e0d038f24cabf71a5a3136dc" ns2:_="">
    <xsd:import namespace="1d3cd4f1-b049-477f-b52c-ea21af7b2b6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3cd4f1-b049-477f-b52c-ea21af7b2b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697E085-F498-4225-ABDC-7A271EECA46C}">
  <ds:schemaRefs>
    <ds:schemaRef ds:uri="http://schemas.microsoft.com/sharepoint/v3/contenttype/forms"/>
  </ds:schemaRefs>
</ds:datastoreItem>
</file>

<file path=customXml/itemProps2.xml><?xml version="1.0" encoding="utf-8"?>
<ds:datastoreItem xmlns:ds="http://schemas.openxmlformats.org/officeDocument/2006/customXml" ds:itemID="{2DADC4CC-64EF-4C8A-8782-796754684C48}">
  <ds:schemaRefs>
    <ds:schemaRef ds:uri="http://purl.org/dc/elements/1.1/"/>
    <ds:schemaRef ds:uri="http://www.w3.org/XML/1998/namespace"/>
    <ds:schemaRef ds:uri="http://purl.org/dc/terms/"/>
    <ds:schemaRef ds:uri="1d3cd4f1-b049-477f-b52c-ea21af7b2b64"/>
    <ds:schemaRef ds:uri="http://schemas.microsoft.com/office/2006/documentManagement/types"/>
    <ds:schemaRef ds:uri="http://schemas.openxmlformats.org/package/2006/metadata/core-properties"/>
    <ds:schemaRef ds:uri="http://schemas.microsoft.com/office/2006/metadata/properties"/>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C27C6B1E-7744-4D49-816D-0A3AF32022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3cd4f1-b049-477f-b52c-ea21af7b2b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d0194f64-86f0-4c07-880b-6926151b5577}" enabled="1" method="Standard" siteId="{c0f58dc3-0ebf-40a0-a876-1876b538ca25}" removed="0"/>
</clbl:labelList>
</file>

<file path=docProps/app.xml><?xml version="1.0" encoding="utf-8"?>
<Properties xmlns="http://schemas.openxmlformats.org/officeDocument/2006/extended-properties" xmlns:vt="http://schemas.openxmlformats.org/officeDocument/2006/docPropsVTypes">
  <Template/>
  <TotalTime>0</TotalTime>
  <Words>12261</Words>
  <Application>Microsoft Office PowerPoint</Application>
  <PresentationFormat>Breitbild</PresentationFormat>
  <Paragraphs>2433</Paragraphs>
  <Slides>106</Slides>
  <Notes>27</Notes>
  <HiddenSlides>1</HiddenSlides>
  <MMClips>0</MMClips>
  <ScaleCrop>false</ScaleCrop>
  <HeadingPairs>
    <vt:vector size="8" baseType="variant">
      <vt:variant>
        <vt:lpstr>Verwendete Schriftarten</vt:lpstr>
      </vt:variant>
      <vt:variant>
        <vt:i4>20</vt:i4>
      </vt:variant>
      <vt:variant>
        <vt:lpstr>Design</vt:lpstr>
      </vt:variant>
      <vt:variant>
        <vt:i4>1</vt:i4>
      </vt:variant>
      <vt:variant>
        <vt:lpstr>Eingebettete OLE-Server</vt:lpstr>
      </vt:variant>
      <vt:variant>
        <vt:i4>1</vt:i4>
      </vt:variant>
      <vt:variant>
        <vt:lpstr>Folientitel</vt:lpstr>
      </vt:variant>
      <vt:variant>
        <vt:i4>106</vt:i4>
      </vt:variant>
    </vt:vector>
  </HeadingPairs>
  <TitlesOfParts>
    <vt:vector size="128" baseType="lpstr">
      <vt:lpstr>MS PGothic</vt:lpstr>
      <vt:lpstr>72 Light</vt:lpstr>
      <vt:lpstr>Anton</vt:lpstr>
      <vt:lpstr>Arial</vt:lpstr>
      <vt:lpstr>Calibri</vt:lpstr>
      <vt:lpstr>Cera VIAC</vt:lpstr>
      <vt:lpstr>Corona LT</vt:lpstr>
      <vt:lpstr>Helvetica Light</vt:lpstr>
      <vt:lpstr>Helvetica Neue</vt:lpstr>
      <vt:lpstr>HelveticaNeueLT Com 45 Lt</vt:lpstr>
      <vt:lpstr>HelveticaNeueLT Com 55 Lt</vt:lpstr>
      <vt:lpstr>HelveticaNeueLT Com 55 Roman</vt:lpstr>
      <vt:lpstr>HelveticaNeueLT Com 55 Roman (Überschriften)</vt:lpstr>
      <vt:lpstr>HelveticaNeueLT Com 65 Md</vt:lpstr>
      <vt:lpstr>HelveticaNeueLT Pro 55 Roman</vt:lpstr>
      <vt:lpstr>HelveticaNeueLTPro-Roman</vt:lpstr>
      <vt:lpstr>Lucida Grande</vt:lpstr>
      <vt:lpstr>Roboto Light</vt:lpstr>
      <vt:lpstr>Symbol</vt:lpstr>
      <vt:lpstr>Wingdings</vt:lpstr>
      <vt:lpstr>Masterlayout</vt:lpstr>
      <vt:lpstr>think-cell Folie</vt:lpstr>
      <vt:lpstr>PowerPoint-Präsentation</vt:lpstr>
      <vt:lpstr>Agenda</vt:lpstr>
      <vt:lpstr>PowerPoint-Präsentation</vt:lpstr>
      <vt:lpstr>Unser Beratungsansatz</vt:lpstr>
      <vt:lpstr>Mission</vt:lpstr>
      <vt:lpstr>Zahlen und Fakten Seit 1934 Erfahrung für die Schweiz und ihre KMU</vt:lpstr>
      <vt:lpstr>Unsere Geschichte </vt:lpstr>
      <vt:lpstr>Organigramm</vt:lpstr>
      <vt:lpstr>Unsere Geschäftsfelder Wir verbinden Menschen Geld und KMU in der Schweiz, packen Chancen und schaffen mehr Wert. </vt:lpstr>
      <vt:lpstr>PowerPoint-Präsentation</vt:lpstr>
      <vt:lpstr>PowerPoint-Präsentation</vt:lpstr>
      <vt:lpstr>Grund der Nutzung des WIR-Systems Frage: Aus welchem Grund nutzen Sie das WIR-System? (Mehrfachantwort möglich) </vt:lpstr>
      <vt:lpstr>WIR-Beratung &amp; Netzwerk</vt:lpstr>
      <vt:lpstr>WIR-Währung Seit 1934 Erfolg für die KMU in der Schweiz</vt:lpstr>
      <vt:lpstr>PowerPoint-Präsentation</vt:lpstr>
      <vt:lpstr>PowerPoint-Präsentation</vt:lpstr>
      <vt:lpstr>PowerPoint-Präsentation</vt:lpstr>
      <vt:lpstr>PowerPoint-Präsentation</vt:lpstr>
      <vt:lpstr>PowerPoint-Präsentation</vt:lpstr>
      <vt:lpstr>PowerPoint-Präsentation</vt:lpstr>
      <vt:lpstr>WIR-Kredit: liquiditätsschonend und umsatzsteigernd</vt:lpstr>
      <vt:lpstr>Wir unterstützen Sie gerne im Umgang mit WIR</vt:lpstr>
      <vt:lpstr>WIRmatching – der Service</vt:lpstr>
      <vt:lpstr>Mehrumsatzaktion im Jubiläumsjahr 2024:  </vt:lpstr>
      <vt:lpstr>Rechnungsbeispiel 1                        Rechnungsbeispiel 2</vt:lpstr>
      <vt:lpstr>Tanken Sie einfach mit  einem WIR-Anteil!  </vt:lpstr>
      <vt:lpstr>Lebensmittel mit einem WIR-Anteil von 20% bei TopCC  </vt:lpstr>
      <vt:lpstr>Telekommunikationslösungen  für KMU mit 50% WIR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Vergleich unserer Karten für Geschäftskunden</vt:lpstr>
      <vt:lpstr>Vergleich unserer Karten für Privatkunden</vt:lpstr>
      <vt:lpstr>Modern. Sicher. Mobil – WIRpay</vt:lpstr>
      <vt:lpstr>Wie funktioniert online WIR einnehmen mit              ? All-in-One Zahlungslösung: Zahlungsabwicklung für Onlineshops und Marktplätze</vt:lpstr>
      <vt:lpstr>PowerPoint-Präsentation</vt:lpstr>
      <vt:lpstr>PowerPoint-Präsentation</vt:lpstr>
      <vt:lpstr>Details KMU-Paket (1/2)</vt:lpstr>
      <vt:lpstr>Details KMU-Paket (2/2)</vt:lpstr>
      <vt:lpstr>Alles, was Sie als KMU und auch privat von einer Bank brauchen!</vt:lpstr>
      <vt:lpstr>Übersicht Hypotheken und Kredite</vt:lpstr>
      <vt:lpstr>Übersicht – Hypotheken</vt:lpstr>
      <vt:lpstr>Festhypothek</vt:lpstr>
      <vt:lpstr>Festhypotheken sind aktuell attraktiv, da sicher und planbar</vt:lpstr>
      <vt:lpstr>Geldmarkt-Hypothek</vt:lpstr>
      <vt:lpstr>Variable Hypothek</vt:lpstr>
      <vt:lpstr>Baukredit</vt:lpstr>
      <vt:lpstr>WIR-Starthypothek</vt:lpstr>
      <vt:lpstr>Zinsen in CHW und CHF im langfristigen Vergleich</vt:lpstr>
      <vt:lpstr>Zinsen in CHW und CHF seit 2018</vt:lpstr>
      <vt:lpstr>Finanzierungen in CHW gegen  CHF Rechenbeispiele</vt:lpstr>
      <vt:lpstr>Übersicht – Betriebsfinanzierung</vt:lpstr>
      <vt:lpstr>Sofortkredit</vt:lpstr>
      <vt:lpstr>Kontokorrent-Kredit</vt:lpstr>
      <vt:lpstr>Investitionskredit WIR</vt:lpstr>
      <vt:lpstr>Übersicht Sparen &amp; Anlegen</vt:lpstr>
      <vt:lpstr>Unsere Sparangebote im Überblick</vt:lpstr>
      <vt:lpstr>Festgeldkonto – unterjährige Laufzeiten </vt:lpstr>
      <vt:lpstr>Festgeldkonto – mehrjährige Laufzeiten </vt:lpstr>
      <vt:lpstr>Übersicht Bezahlen</vt:lpstr>
      <vt:lpstr>Neu: Bankpaket top für Privatkunden </vt:lpstr>
      <vt:lpstr>Bezahlen im Präsenzgeschäft (vor Ort)</vt:lpstr>
      <vt:lpstr>Bezahlen mittels Rechnung</vt:lpstr>
      <vt:lpstr>Bezahlen im Webshop</vt:lpstr>
      <vt:lpstr>Übersicht Zahlungsmittel / Käufer/in</vt:lpstr>
      <vt:lpstr>Übersicht Zahlungsmittel / Händler/in</vt:lpstr>
      <vt:lpstr>Vorsorge</vt:lpstr>
      <vt:lpstr>PowerPoint-Präsentation</vt:lpstr>
      <vt:lpstr>amnis – Die All-in-One Lösung für Ihr globales Banking Vereinfacht internationale Währungsgeschäfte und senkt Ihre Kosten</vt:lpstr>
      <vt:lpstr>amnis – globales Banking mit Mehrwert Ihre Wettbewerbsvorteile</vt:lpstr>
      <vt:lpstr>PowerPoint-Präsentation</vt:lpstr>
      <vt:lpstr>PAY – für schnelle internationale Zahlungen weltweit amnis Leistungen für Sie</vt:lpstr>
      <vt:lpstr>COLLECT – Globales Firmenkonto für Zahlungseingänge amnis Leistungen für Sie</vt:lpstr>
      <vt:lpstr>EXCHANGE – Viele Möglichkeiten im Devisenhandel amnis Leistungen für Sie</vt:lpstr>
      <vt:lpstr>CARDS – Multiwährungs-Debitkarten für Ihr Business amnis Leistungen für Sie</vt:lpstr>
      <vt:lpstr>EARN – Cashback Guthaben auf Ihren Fremdwährungen amnis Leistungen für Sie</vt:lpstr>
      <vt:lpstr>PowerPoint-Präsentation</vt:lpstr>
      <vt:lpstr>PowerPoint-Präsentation</vt:lpstr>
      <vt:lpstr>Die Probleme im Import- und Export-Geschäft Kosten, Gebühren und administrative Aufwände sind die Regel. </vt:lpstr>
      <vt:lpstr>Debitkarten im Ausland sind teuer. Kartenzahlungen im Ausland verursachen hohe Spesen und Aufwand. </vt:lpstr>
      <vt:lpstr>Internationale Zahlungen sind teuer und kompliziert. Regelmässige Auslandszahlungen verursachen hohe Kosten und Aufwände.</vt:lpstr>
      <vt:lpstr>Die Lead-Vermittlungsplattform für Schweizer Handwerksbetriebe</vt:lpstr>
      <vt:lpstr>Inhaltsverzeichnis</vt:lpstr>
      <vt:lpstr>Plattformen unseres Kooperationspartners</vt:lpstr>
      <vt:lpstr>Das Portal für Renovationsanfragen</vt:lpstr>
      <vt:lpstr>Wie funktioniert es?</vt:lpstr>
      <vt:lpstr>Vorteile für Handwerksbetriebe</vt:lpstr>
      <vt:lpstr>Perspektive der Handwerker</vt:lpstr>
      <vt:lpstr>Demo und gemeinsame Anmeldung</vt:lpstr>
      <vt:lpstr>Gewerke und Dienstleistungen</vt:lpstr>
      <vt:lpstr>Wichtige Dokumente</vt:lpstr>
      <vt:lpstr>Print vs. digitale Medien</vt:lpstr>
      <vt:lpstr>Aktion für HausHeld-Neukunden:</vt:lpstr>
      <vt:lpstr>VIAC-Plattform</vt:lpstr>
      <vt:lpstr>Einfach vorsorgen – rein digital</vt:lpstr>
      <vt:lpstr>Steuern sparen leicht gemacht mit VIAC 3a</vt:lpstr>
      <vt:lpstr>Langfristig denken, langfristig investieren: mit VIAC Invest</vt:lpstr>
      <vt:lpstr>VIAC Invest: Weniger ist mehr</vt:lpstr>
      <vt:lpstr>Was bietet Ihnen VIAC Invest und für wen ist es geeignet?</vt:lpstr>
      <vt:lpstr>VIAC Life Basic</vt:lpstr>
      <vt:lpstr>Warum VIAC?</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Masterfolien Powerpoint</dc:title>
  <dc:creator>Meyer Eliane</dc:creator>
  <cp:lastModifiedBy>Haslebacher André</cp:lastModifiedBy>
  <cp:revision>121</cp:revision>
  <cp:lastPrinted>2019-05-20T13:38:58Z</cp:lastPrinted>
  <dcterms:created xsi:type="dcterms:W3CDTF">2021-08-03T14:20:05Z</dcterms:created>
  <dcterms:modified xsi:type="dcterms:W3CDTF">2024-10-31T16:45:14Z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0x01010044F81427E9196E40B57335D63BC5F5E5</vt:lpwstr>
  </property>
  <property fmtid="{D5CDD505-2E9C-101B-9397-08002B2CF9AE}" pid="3" name="Order">
    <vt:lpwstr>5900.00000000000</vt:lpwstr>
  </property>
</Properties>
</file>